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4.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5.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6.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7.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2.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63" r:id="rId5"/>
    <p:sldMasterId id="2147483682" r:id="rId6"/>
    <p:sldMasterId id="2147483699" r:id="rId7"/>
    <p:sldMasterId id="2147483733" r:id="rId8"/>
    <p:sldMasterId id="2147483753" r:id="rId9"/>
    <p:sldMasterId id="2147483765" r:id="rId10"/>
    <p:sldMasterId id="2147483778" r:id="rId11"/>
  </p:sldMasterIdLst>
  <p:notesMasterIdLst>
    <p:notesMasterId r:id="rId63"/>
  </p:notesMasterIdLst>
  <p:sldIdLst>
    <p:sldId id="2146846442" r:id="rId12"/>
    <p:sldId id="2146846483" r:id="rId13"/>
    <p:sldId id="2146846514" r:id="rId14"/>
    <p:sldId id="2146846506" r:id="rId15"/>
    <p:sldId id="2146846437" r:id="rId16"/>
    <p:sldId id="2146846378" r:id="rId17"/>
    <p:sldId id="2146846410" r:id="rId18"/>
    <p:sldId id="2146846560" r:id="rId19"/>
    <p:sldId id="2146846544" r:id="rId20"/>
    <p:sldId id="2146846549" r:id="rId21"/>
    <p:sldId id="2146846555" r:id="rId22"/>
    <p:sldId id="2146846537" r:id="rId23"/>
    <p:sldId id="2146846396" r:id="rId24"/>
    <p:sldId id="2146846532" r:id="rId25"/>
    <p:sldId id="2146846459" r:id="rId26"/>
    <p:sldId id="2146846542" r:id="rId27"/>
    <p:sldId id="2146846561" r:id="rId28"/>
    <p:sldId id="2146846556" r:id="rId29"/>
    <p:sldId id="2146846408" r:id="rId30"/>
    <p:sldId id="2146846490" r:id="rId31"/>
    <p:sldId id="2146846546" r:id="rId32"/>
    <p:sldId id="2146846425" r:id="rId33"/>
    <p:sldId id="2146846557" r:id="rId34"/>
    <p:sldId id="2146846485" r:id="rId35"/>
    <p:sldId id="2146846491" r:id="rId36"/>
    <p:sldId id="2146846445" r:id="rId37"/>
    <p:sldId id="2146846484" r:id="rId38"/>
    <p:sldId id="2146846530" r:id="rId39"/>
    <p:sldId id="2146846465" r:id="rId40"/>
    <p:sldId id="2146846486" r:id="rId41"/>
    <p:sldId id="2146846441" r:id="rId42"/>
    <p:sldId id="2146846559" r:id="rId43"/>
    <p:sldId id="2146846409" r:id="rId44"/>
    <p:sldId id="2146846383" r:id="rId45"/>
    <p:sldId id="2146846527" r:id="rId46"/>
    <p:sldId id="2146846543" r:id="rId47"/>
    <p:sldId id="2146846368" r:id="rId48"/>
    <p:sldId id="2146846526" r:id="rId49"/>
    <p:sldId id="2146846493" r:id="rId50"/>
    <p:sldId id="2146846524" r:id="rId51"/>
    <p:sldId id="2146846533" r:id="rId52"/>
    <p:sldId id="2146846554" r:id="rId53"/>
    <p:sldId id="2146846254" r:id="rId54"/>
    <p:sldId id="2146846563" r:id="rId55"/>
    <p:sldId id="2146846562" r:id="rId56"/>
    <p:sldId id="2146846419" r:id="rId57"/>
    <p:sldId id="2146846510" r:id="rId58"/>
    <p:sldId id="2146846509" r:id="rId59"/>
    <p:sldId id="2144328304" r:id="rId60"/>
    <p:sldId id="2146846275" r:id="rId61"/>
    <p:sldId id="2144327907" r:id="rId62"/>
  </p:sldIdLst>
  <p:sldSz cx="12192000" cy="6858000"/>
  <p:notesSz cx="7099300" cy="93853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385A107-2D3E-7AFE-0528-70F5B03A336C}" name="Marianne Vita" initials="MV" userId="S::mariannev@thevab.com::35b1102d-d340-4a85-a709-12ee727aa48b" providerId="AD"/>
  <p188:author id="{6644001F-98D2-AF68-925B-F4D39E797894}" name="Jason Wiese" initials="JW" userId="S::jasonw@thevab.com::4bff8d5b-7de6-4655-b397-69b0afc81113" providerId="AD"/>
  <p188:author id="{41E8424B-45FD-3ECB-0948-723F916FFB79}" name="Danielle Delauro" initials="DD" userId="S::danielled@thevab.com::79c3a64d-209a-45df-902b-7cba6cccfd68" providerId="AD"/>
  <p188:author id="{18B05F85-EBC3-986A-C4C9-9A586B89E728}" name="Marianne Vita" initials="MV" userId="1457f4d67c0e3ffe" providerId="Windows Live"/>
  <p188:author id="{A5C48789-DAFD-4389-7A87-B92CBB8A351A}" name="Reed Kiely" initials="RK" userId="S::reedk@thevab.com::768be38e-2fb5-40ce-925d-bd8e9d9e3c31" providerId="AD"/>
  <p188:author id="{F0141AB7-7F25-3C16-C77D-5FEA2DA4B116}" name="Karolina Guillen" initials="KG" userId="S::karolinaG@thevab.com::c1c08796-a0be-47c6-af52-5d31fd96ec50" providerId="AD"/>
  <p188:author id="{40CDBCD8-5C78-F3A3-F41F-DA4694EE60DF}" name="Kaileen Cain" initials="KC" userId="S::KaileenC@thevab.com::21167d2d-fdf2-4320-ae3a-272888c89590" providerId="AD"/>
  <p188:author id="{21855EDF-F9CE-3B66-C6A5-06158391F461}" name="Leah Montner Dixon" initials="LMD" userId="S::leahm@thevab.com::d5b2ae9e-9213-4442-b7df-4db8cbe51e5d" providerId="AD"/>
  <p188:author id="{FCE3F7EB-DC72-F237-D662-44918D558BC7}" name="Benjamin Vandegrift" initials="BV" userId="S::benjaminv@thevab.com::2e5c2a8a-c606-4888-a2a6-2a14dfaa97a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athy Grey" initials="KG" lastIdx="46" clrIdx="0">
    <p:extLst>
      <p:ext uri="{19B8F6BF-5375-455C-9EA6-DF929625EA0E}">
        <p15:presenceInfo xmlns:p15="http://schemas.microsoft.com/office/powerpoint/2012/main" userId="S::kathyg@thevab.com::22e59b4b-9f3d-435f-a82c-af8fffbcfca0" providerId="AD"/>
      </p:ext>
    </p:extLst>
  </p:cmAuthor>
  <p:cmAuthor id="2" name="Danielle Delauro" initials="DD" lastIdx="16" clrIdx="1">
    <p:extLst>
      <p:ext uri="{19B8F6BF-5375-455C-9EA6-DF929625EA0E}">
        <p15:presenceInfo xmlns:p15="http://schemas.microsoft.com/office/powerpoint/2012/main" userId="S-1-5-21-196352387-3830531953-789369879-1177" providerId="AD"/>
      </p:ext>
    </p:extLst>
  </p:cmAuthor>
  <p:cmAuthor id="3" name="Jason Wiese" initials="JW" lastIdx="10" clrIdx="2">
    <p:extLst>
      <p:ext uri="{19B8F6BF-5375-455C-9EA6-DF929625EA0E}">
        <p15:presenceInfo xmlns:p15="http://schemas.microsoft.com/office/powerpoint/2012/main" userId="S::jasonw@thevab.com::4bff8d5b-7de6-4655-b397-69b0afc81113" providerId="AD"/>
      </p:ext>
    </p:extLst>
  </p:cmAuthor>
  <p:cmAuthor id="4" name="Leah Montner Dixon" initials="LMD" lastIdx="20" clrIdx="3">
    <p:extLst>
      <p:ext uri="{19B8F6BF-5375-455C-9EA6-DF929625EA0E}">
        <p15:presenceInfo xmlns:p15="http://schemas.microsoft.com/office/powerpoint/2012/main" userId="S::leahm@thevab.com::d5b2ae9e-9213-4442-b7df-4db8cbe51e5d" providerId="AD"/>
      </p:ext>
    </p:extLst>
  </p:cmAuthor>
  <p:cmAuthor id="5" name="Karolina Guillen" initials="KG" lastIdx="1" clrIdx="4">
    <p:extLst>
      <p:ext uri="{19B8F6BF-5375-455C-9EA6-DF929625EA0E}">
        <p15:presenceInfo xmlns:p15="http://schemas.microsoft.com/office/powerpoint/2012/main" userId="S::karolinaG@thevab.com::c1c08796-a0be-47c6-af52-5d31fd96ec5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1464"/>
    <a:srgbClr val="ACBDCE"/>
    <a:srgbClr val="ED3C8D"/>
    <a:srgbClr val="00BFF2"/>
    <a:srgbClr val="4EBEA4"/>
    <a:srgbClr val="A343FF"/>
    <a:srgbClr val="FF6E30"/>
    <a:srgbClr val="FFE600"/>
    <a:srgbClr val="E2E8F0"/>
    <a:srgbClr val="55AD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C6C918-8029-4142-8D58-E38B53EDC948}" v="16" dt="2024-04-30T13:16:15.099"/>
    <p1510:client id="{7277728A-0153-4B10-BA8B-26921B787DAC}" v="1" dt="2024-04-30T13:18:52.21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9" d="100"/>
          <a:sy n="79" d="100"/>
        </p:scale>
        <p:origin x="821"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50.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commentAuthors" Target="commentAuthors.xml"/><Relationship Id="rId69" Type="http://schemas.microsoft.com/office/2015/10/relationships/revisionInfo" Target="revisionInfo.xml"/><Relationship Id="rId8" Type="http://schemas.openxmlformats.org/officeDocument/2006/relationships/slideMaster" Target="slideMasters/slideMaster5.xml"/><Relationship Id="rId51" Type="http://schemas.openxmlformats.org/officeDocument/2006/relationships/slide" Target="slides/slide40.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theme" Target="theme/theme1.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7.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Total Respondents</c:v>
                </c:pt>
              </c:strCache>
            </c:strRef>
          </c:tx>
          <c:dPt>
            <c:idx val="0"/>
            <c:bubble3D val="0"/>
            <c:spPr>
              <a:solidFill>
                <a:srgbClr val="ED3C8D"/>
              </a:solidFill>
              <a:ln w="19050">
                <a:solidFill>
                  <a:schemeClr val="lt1"/>
                </a:solidFill>
              </a:ln>
              <a:effectLst/>
            </c:spPr>
            <c:extLst>
              <c:ext xmlns:c16="http://schemas.microsoft.com/office/drawing/2014/chart" uri="{C3380CC4-5D6E-409C-BE32-E72D297353CC}">
                <c16:uniqueId val="{00000001-439A-4838-869D-76971480531F}"/>
              </c:ext>
            </c:extLst>
          </c:dPt>
          <c:dPt>
            <c:idx val="1"/>
            <c:bubble3D val="0"/>
            <c:spPr>
              <a:solidFill>
                <a:srgbClr val="00BFF2"/>
              </a:solidFill>
              <a:ln w="19050">
                <a:solidFill>
                  <a:schemeClr val="lt1"/>
                </a:solidFill>
              </a:ln>
              <a:effectLst/>
            </c:spPr>
            <c:extLst>
              <c:ext xmlns:c16="http://schemas.microsoft.com/office/drawing/2014/chart" uri="{C3380CC4-5D6E-409C-BE32-E72D297353CC}">
                <c16:uniqueId val="{00000002-439A-4838-869D-76971480531F}"/>
              </c:ext>
            </c:extLst>
          </c:dPt>
          <c:dPt>
            <c:idx val="2"/>
            <c:bubble3D val="0"/>
            <c:spPr>
              <a:solidFill>
                <a:srgbClr val="1F1A62"/>
              </a:solidFill>
              <a:ln w="19050">
                <a:solidFill>
                  <a:schemeClr val="lt1"/>
                </a:solidFill>
              </a:ln>
              <a:effectLst/>
            </c:spPr>
            <c:extLst>
              <c:ext xmlns:c16="http://schemas.microsoft.com/office/drawing/2014/chart" uri="{C3380CC4-5D6E-409C-BE32-E72D297353CC}">
                <c16:uniqueId val="{00000003-439A-4838-869D-76971480531F}"/>
              </c:ext>
            </c:extLst>
          </c:dPt>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Yes</c:v>
                </c:pt>
                <c:pt idx="1">
                  <c:v>No </c:v>
                </c:pt>
                <c:pt idx="2">
                  <c:v>Not Sure/Don't know</c:v>
                </c:pt>
              </c:strCache>
            </c:strRef>
          </c:cat>
          <c:val>
            <c:numRef>
              <c:f>Sheet1!$B$2:$B$4</c:f>
              <c:numCache>
                <c:formatCode>0%</c:formatCode>
                <c:ptCount val="3"/>
                <c:pt idx="0">
                  <c:v>0.41</c:v>
                </c:pt>
                <c:pt idx="1">
                  <c:v>0.41</c:v>
                </c:pt>
                <c:pt idx="2">
                  <c:v>0.18</c:v>
                </c:pt>
              </c:numCache>
            </c:numRef>
          </c:val>
          <c:extLst>
            <c:ext xmlns:c16="http://schemas.microsoft.com/office/drawing/2014/chart" uri="{C3380CC4-5D6E-409C-BE32-E72D297353CC}">
              <c16:uniqueId val="{00000000-439A-4838-869D-76971480531F}"/>
            </c:ext>
          </c:extLst>
        </c:ser>
        <c:dLbls>
          <c:showLegendKey val="0"/>
          <c:showVal val="0"/>
          <c:showCatName val="0"/>
          <c:showSerName val="0"/>
          <c:showPercent val="0"/>
          <c:showBubbleSize val="0"/>
          <c:showLeaderLines val="1"/>
        </c:dLbls>
        <c:firstSliceAng val="0"/>
        <c:holeSize val="50"/>
      </c:doughnutChart>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rgbClr val="1B1464"/>
              </a:solidFill>
              <a:latin typeface="Helvetica" panose="020B0604020202020204" pitchFamily="34" charset="0"/>
              <a:ea typeface="+mn-ea"/>
              <a:cs typeface="Helvetica"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most responsible for preventing digital ad fraud</c:v>
                </c:pt>
              </c:strCache>
            </c:strRef>
          </c:tx>
          <c:dPt>
            <c:idx val="0"/>
            <c:bubble3D val="0"/>
            <c:spPr>
              <a:solidFill>
                <a:srgbClr val="00BFF2"/>
              </a:solidFill>
              <a:ln w="19050">
                <a:solidFill>
                  <a:schemeClr val="lt1"/>
                </a:solidFill>
              </a:ln>
              <a:effectLst/>
            </c:spPr>
            <c:extLst>
              <c:ext xmlns:c16="http://schemas.microsoft.com/office/drawing/2014/chart" uri="{C3380CC4-5D6E-409C-BE32-E72D297353CC}">
                <c16:uniqueId val="{00000003-0826-4109-BC99-1BBB12F767AE}"/>
              </c:ext>
            </c:extLst>
          </c:dPt>
          <c:dPt>
            <c:idx val="1"/>
            <c:bubble3D val="0"/>
            <c:spPr>
              <a:solidFill>
                <a:srgbClr val="ED3C8D"/>
              </a:solidFill>
              <a:ln w="19050">
                <a:solidFill>
                  <a:schemeClr val="lt1"/>
                </a:solidFill>
              </a:ln>
              <a:effectLst/>
            </c:spPr>
            <c:extLst>
              <c:ext xmlns:c16="http://schemas.microsoft.com/office/drawing/2014/chart" uri="{C3380CC4-5D6E-409C-BE32-E72D297353CC}">
                <c16:uniqueId val="{00000004-0826-4109-BC99-1BBB12F767AE}"/>
              </c:ext>
            </c:extLst>
          </c:dPt>
          <c:dPt>
            <c:idx val="2"/>
            <c:bubble3D val="0"/>
            <c:spPr>
              <a:solidFill>
                <a:srgbClr val="4EBEA4"/>
              </a:solidFill>
              <a:ln w="19050">
                <a:solidFill>
                  <a:schemeClr val="lt1"/>
                </a:solidFill>
              </a:ln>
              <a:effectLst/>
            </c:spPr>
            <c:extLst>
              <c:ext xmlns:c16="http://schemas.microsoft.com/office/drawing/2014/chart" uri="{C3380CC4-5D6E-409C-BE32-E72D297353CC}">
                <c16:uniqueId val="{00000005-0826-4109-BC99-1BBB12F767AE}"/>
              </c:ext>
            </c:extLst>
          </c:dPt>
          <c:dPt>
            <c:idx val="3"/>
            <c:bubble3D val="0"/>
            <c:spPr>
              <a:solidFill>
                <a:srgbClr val="A343FF"/>
              </a:solidFill>
              <a:ln w="19050">
                <a:solidFill>
                  <a:schemeClr val="lt1"/>
                </a:solidFill>
              </a:ln>
              <a:effectLst/>
            </c:spPr>
            <c:extLst>
              <c:ext xmlns:c16="http://schemas.microsoft.com/office/drawing/2014/chart" uri="{C3380CC4-5D6E-409C-BE32-E72D297353CC}">
                <c16:uniqueId val="{00000006-0826-4109-BC99-1BBB12F767AE}"/>
              </c:ext>
            </c:extLst>
          </c:dPt>
          <c:dPt>
            <c:idx val="4"/>
            <c:bubble3D val="0"/>
            <c:spPr>
              <a:solidFill>
                <a:srgbClr val="FFE600"/>
              </a:solidFill>
              <a:ln w="19050">
                <a:solidFill>
                  <a:schemeClr val="lt1"/>
                </a:solidFill>
              </a:ln>
              <a:effectLst/>
            </c:spPr>
            <c:extLst>
              <c:ext xmlns:c16="http://schemas.microsoft.com/office/drawing/2014/chart" uri="{C3380CC4-5D6E-409C-BE32-E72D297353CC}">
                <c16:uniqueId val="{00000007-0826-4109-BC99-1BBB12F767AE}"/>
              </c:ext>
            </c:extLst>
          </c:dPt>
          <c:dPt>
            <c:idx val="5"/>
            <c:bubble3D val="0"/>
            <c:spPr>
              <a:solidFill>
                <a:srgbClr val="FF0000"/>
              </a:solidFill>
              <a:ln w="19050">
                <a:solidFill>
                  <a:schemeClr val="lt1"/>
                </a:solidFill>
              </a:ln>
              <a:effectLst/>
            </c:spPr>
            <c:extLst>
              <c:ext xmlns:c16="http://schemas.microsoft.com/office/drawing/2014/chart" uri="{C3380CC4-5D6E-409C-BE32-E72D297353CC}">
                <c16:uniqueId val="{00000008-0826-4109-BC99-1BBB12F767AE}"/>
              </c:ext>
            </c:extLst>
          </c:dPt>
          <c:dLbls>
            <c:dLbl>
              <c:idx val="4"/>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1B1464"/>
                      </a:solidFill>
                      <a:latin typeface="Helvetica" panose="020B0403020202020204" pitchFamily="34" charset="0"/>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7-0826-4109-BC99-1BBB12F767AE}"/>
                </c:ext>
              </c:extLst>
            </c:dLbl>
            <c:dLbl>
              <c:idx val="5"/>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1B1464"/>
                      </a:solidFill>
                      <a:latin typeface="Helvetica" panose="020B0403020202020204" pitchFamily="34" charset="0"/>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8-0826-4109-BC99-1BBB12F767AE}"/>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Digital Supply Chain Vendors (Trading Desks, DSPs, DMPs, Ad Servers, SSPs)</c:v>
                </c:pt>
                <c:pt idx="1">
                  <c:v>Publishers</c:v>
                </c:pt>
                <c:pt idx="2">
                  <c:v>Ad Verification Companies</c:v>
                </c:pt>
                <c:pt idx="3">
                  <c:v>Advertisers</c:v>
                </c:pt>
                <c:pt idx="4">
                  <c:v>Agencies</c:v>
                </c:pt>
                <c:pt idx="5">
                  <c:v>Trade Associations</c:v>
                </c:pt>
              </c:strCache>
            </c:strRef>
          </c:cat>
          <c:val>
            <c:numRef>
              <c:f>Sheet1!$B$2:$B$7</c:f>
              <c:numCache>
                <c:formatCode>0%</c:formatCode>
                <c:ptCount val="6"/>
                <c:pt idx="0">
                  <c:v>0.33</c:v>
                </c:pt>
                <c:pt idx="1">
                  <c:v>0.22</c:v>
                </c:pt>
                <c:pt idx="2">
                  <c:v>0.19</c:v>
                </c:pt>
                <c:pt idx="3">
                  <c:v>0.11</c:v>
                </c:pt>
                <c:pt idx="4">
                  <c:v>0.11</c:v>
                </c:pt>
                <c:pt idx="5">
                  <c:v>0.04</c:v>
                </c:pt>
              </c:numCache>
            </c:numRef>
          </c:val>
          <c:extLst>
            <c:ext xmlns:c16="http://schemas.microsoft.com/office/drawing/2014/chart" uri="{C3380CC4-5D6E-409C-BE32-E72D297353CC}">
              <c16:uniqueId val="{00000000-0826-4109-BC99-1BBB12F767A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Revenue (in millions)</c:v>
                </c:pt>
              </c:strCache>
            </c:strRef>
          </c:tx>
          <c:dPt>
            <c:idx val="0"/>
            <c:bubble3D val="0"/>
            <c:spPr>
              <a:solidFill>
                <a:srgbClr val="ED3C8D"/>
              </a:solidFill>
              <a:ln w="19050">
                <a:solidFill>
                  <a:schemeClr val="lt1"/>
                </a:solidFill>
              </a:ln>
              <a:effectLst/>
            </c:spPr>
            <c:extLst>
              <c:ext xmlns:c16="http://schemas.microsoft.com/office/drawing/2014/chart" uri="{C3380CC4-5D6E-409C-BE32-E72D297353CC}">
                <c16:uniqueId val="{00000001-9949-45D9-BA91-B142DDC98502}"/>
              </c:ext>
            </c:extLst>
          </c:dPt>
          <c:dPt>
            <c:idx val="1"/>
            <c:bubble3D val="0"/>
            <c:spPr>
              <a:solidFill>
                <a:srgbClr val="00BFF2"/>
              </a:solidFill>
              <a:ln w="19050">
                <a:solidFill>
                  <a:schemeClr val="lt1"/>
                </a:solidFill>
              </a:ln>
              <a:effectLst/>
            </c:spPr>
            <c:extLst>
              <c:ext xmlns:c16="http://schemas.microsoft.com/office/drawing/2014/chart" uri="{C3380CC4-5D6E-409C-BE32-E72D297353CC}">
                <c16:uniqueId val="{00000003-9949-45D9-BA91-B142DDC98502}"/>
              </c:ext>
            </c:extLst>
          </c:dPt>
          <c:dPt>
            <c:idx val="2"/>
            <c:bubble3D val="0"/>
            <c:spPr>
              <a:solidFill>
                <a:srgbClr val="4EBEA4"/>
              </a:solidFill>
              <a:ln w="19050">
                <a:solidFill>
                  <a:schemeClr val="lt1"/>
                </a:solidFill>
              </a:ln>
              <a:effectLst/>
            </c:spPr>
            <c:extLst>
              <c:ext xmlns:c16="http://schemas.microsoft.com/office/drawing/2014/chart" uri="{C3380CC4-5D6E-409C-BE32-E72D297353CC}">
                <c16:uniqueId val="{00000005-9949-45D9-BA91-B142DDC98502}"/>
              </c:ext>
            </c:extLst>
          </c:dPt>
          <c:dLbls>
            <c:dLbl>
              <c:idx val="0"/>
              <c:layout>
                <c:manualLayout>
                  <c:x val="1.2371461830370748E-2"/>
                  <c:y val="-0.22428069303452694"/>
                </c:manualLayout>
              </c:layout>
              <c:tx>
                <c:rich>
                  <a:bodyPr/>
                  <a:lstStyle/>
                  <a:p>
                    <a:fld id="{9111A206-B0BB-47FD-886F-13BD41AE97C7}" type="CATEGORYNAME">
                      <a:rPr lang="en-US"/>
                      <a:pPr/>
                      <a:t>[CATEGORY NAME]</a:t>
                    </a:fld>
                    <a:r>
                      <a:rPr lang="en-US" baseline="0"/>
                      <a:t>
</a:t>
                    </a:r>
                    <a:fld id="{6EDC7AA8-044A-472A-A542-5BB0A7A920AC}" type="VALUE">
                      <a:rPr lang="en-US" baseline="0" smtClean="0"/>
                      <a:pPr/>
                      <a:t>[VALUE]</a:t>
                    </a:fld>
                    <a:r>
                      <a:rPr lang="en-US" baseline="0"/>
                      <a:t> (</a:t>
                    </a:r>
                    <a:fld id="{915758A5-CAEA-412E-9CA3-CEAFC1BDFF7E}" type="PERCENTAGE">
                      <a:rPr lang="en-US" baseline="0" smtClean="0"/>
                      <a:pPr/>
                      <a:t>[PERCENTAGE]</a:t>
                    </a:fld>
                    <a:r>
                      <a:rPr lang="en-US" baseline="0"/>
                      <a:t>)</a:t>
                    </a:r>
                  </a:p>
                </c:rich>
              </c:tx>
              <c:dLblPos val="bestFit"/>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9949-45D9-BA91-B142DDC98502}"/>
                </c:ext>
              </c:extLst>
            </c:dLbl>
            <c:dLbl>
              <c:idx val="1"/>
              <c:layout>
                <c:manualLayout>
                  <c:x val="1.5783091292629937E-2"/>
                  <c:y val="-6.8323937961183329E-2"/>
                </c:manualLayout>
              </c:layout>
              <c:tx>
                <c:rich>
                  <a:bodyPr rot="0" spcFirstLastPara="1" vertOverflow="ellipsis" vert="horz" wrap="square" lIns="38100" tIns="19050" rIns="38100" bIns="19050" anchor="ctr" anchorCtr="1">
                    <a:noAutofit/>
                  </a:bodyPr>
                  <a:lstStyle/>
                  <a:p>
                    <a:pPr>
                      <a:defRPr sz="1600" b="1" i="0" u="none" strike="noStrike" kern="1200" baseline="0">
                        <a:solidFill>
                          <a:srgbClr val="1B1464"/>
                        </a:solidFill>
                        <a:latin typeface="Helvetica" panose="020B0604020202020204" pitchFamily="34" charset="0"/>
                        <a:ea typeface="+mn-ea"/>
                        <a:cs typeface="Helvetica" panose="020B0604020202020204" pitchFamily="34" charset="0"/>
                      </a:defRPr>
                    </a:pPr>
                    <a:fld id="{DCC346BA-98A8-4953-86DE-FE03D6B5A19A}" type="CATEGORYNAME">
                      <a:rPr lang="en-US" sz="1600">
                        <a:solidFill>
                          <a:srgbClr val="1B1464"/>
                        </a:solidFill>
                      </a:rPr>
                      <a:pPr>
                        <a:defRPr sz="1600" b="1">
                          <a:solidFill>
                            <a:srgbClr val="1B1464"/>
                          </a:solidFill>
                          <a:latin typeface="Helvetica" panose="020B0604020202020204" pitchFamily="34" charset="0"/>
                          <a:cs typeface="Helvetica" panose="020B0604020202020204" pitchFamily="34" charset="0"/>
                        </a:defRPr>
                      </a:pPr>
                      <a:t>[CATEGORY NAME]</a:t>
                    </a:fld>
                    <a:r>
                      <a:rPr lang="en-US" sz="1600" baseline="0">
                        <a:solidFill>
                          <a:srgbClr val="1B1464"/>
                        </a:solidFill>
                      </a:rPr>
                      <a:t>
</a:t>
                    </a:r>
                    <a:fld id="{78762303-E8E3-4327-935C-D99A8C5F9A67}" type="VALUE">
                      <a:rPr lang="en-US" sz="1600" baseline="0" smtClean="0">
                        <a:solidFill>
                          <a:srgbClr val="1B1464"/>
                        </a:solidFill>
                      </a:rPr>
                      <a:pPr>
                        <a:defRPr sz="1600" b="1">
                          <a:solidFill>
                            <a:srgbClr val="1B1464"/>
                          </a:solidFill>
                          <a:latin typeface="Helvetica" panose="020B0604020202020204" pitchFamily="34" charset="0"/>
                          <a:cs typeface="Helvetica" panose="020B0604020202020204" pitchFamily="34" charset="0"/>
                        </a:defRPr>
                      </a:pPr>
                      <a:t>[VALUE]</a:t>
                    </a:fld>
                    <a:r>
                      <a:rPr lang="en-US" sz="1600" baseline="0">
                        <a:solidFill>
                          <a:srgbClr val="1B1464"/>
                        </a:solidFill>
                      </a:rPr>
                      <a:t> (37%)</a:t>
                    </a:r>
                  </a:p>
                </c:rich>
              </c:tx>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rgbClr val="1B1464"/>
                      </a:solidFill>
                      <a:latin typeface="Helvetica" panose="020B0604020202020204" pitchFamily="34" charset="0"/>
                      <a:ea typeface="+mn-ea"/>
                      <a:cs typeface="Helvetica" panose="020B0604020202020204" pitchFamily="34" charset="0"/>
                    </a:defRPr>
                  </a:pPr>
                  <a:endParaRPr lang="en-US"/>
                </a:p>
              </c:txPr>
              <c:dLblPos val="bestFit"/>
              <c:showLegendKey val="0"/>
              <c:showVal val="1"/>
              <c:showCatName val="1"/>
              <c:showSerName val="0"/>
              <c:showPercent val="1"/>
              <c:showBubbleSize val="0"/>
              <c:separator>
</c:separator>
              <c:extLst>
                <c:ext xmlns:c15="http://schemas.microsoft.com/office/drawing/2012/chart" uri="{CE6537A1-D6FC-4f65-9D91-7224C49458BB}">
                  <c15:layout>
                    <c:manualLayout>
                      <c:w val="0.23346457280252744"/>
                      <c:h val="0.23311585563423479"/>
                    </c:manualLayout>
                  </c15:layout>
                  <c15:dlblFieldTable/>
                  <c15:showDataLabelsRange val="0"/>
                </c:ext>
                <c:ext xmlns:c16="http://schemas.microsoft.com/office/drawing/2014/chart" uri="{C3380CC4-5D6E-409C-BE32-E72D297353CC}">
                  <c16:uniqueId val="{00000003-9949-45D9-BA91-B142DDC98502}"/>
                </c:ext>
              </c:extLst>
            </c:dLbl>
            <c:dLbl>
              <c:idx val="2"/>
              <c:layout>
                <c:manualLayout>
                  <c:x val="-3.7299100472712426E-2"/>
                  <c:y val="1.8998966503116884E-2"/>
                </c:manualLayout>
              </c:layout>
              <c:tx>
                <c:rich>
                  <a:bodyPr/>
                  <a:lstStyle/>
                  <a:p>
                    <a:fld id="{10A99781-D261-4451-8EB3-3A1171E5C389}" type="CATEGORYNAME">
                      <a:rPr lang="en-US"/>
                      <a:pPr/>
                      <a:t>[CATEGORY NAME]</a:t>
                    </a:fld>
                    <a:r>
                      <a:rPr lang="en-US" baseline="0"/>
                      <a:t>
</a:t>
                    </a:r>
                    <a:fld id="{5397F154-4976-4025-80B0-CB40599F1DDA}" type="VALUE">
                      <a:rPr lang="en-US" baseline="0" smtClean="0"/>
                      <a:pPr/>
                      <a:t>[VALUE]</a:t>
                    </a:fld>
                    <a:r>
                      <a:rPr lang="en-US" baseline="0"/>
                      <a:t> (</a:t>
                    </a:r>
                    <a:fld id="{2DF35482-D70E-47EB-81AC-21011B29E1CD}" type="PERCENTAGE">
                      <a:rPr lang="en-US" baseline="0" smtClean="0"/>
                      <a:pPr/>
                      <a:t>[PERCENTAGE]</a:t>
                    </a:fld>
                    <a:r>
                      <a:rPr lang="en-US" baseline="0"/>
                      <a:t>)</a:t>
                    </a:r>
                  </a:p>
                </c:rich>
              </c:tx>
              <c:dLblPos val="bestFit"/>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5-9949-45D9-BA91-B142DDC98502}"/>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1B1464"/>
                    </a:solidFill>
                    <a:latin typeface="Helvetica" panose="020B0604020202020204" pitchFamily="34" charset="0"/>
                    <a:ea typeface="+mn-ea"/>
                    <a:cs typeface="Helvetica" panose="020B0604020202020204" pitchFamily="34" charset="0"/>
                  </a:defRPr>
                </a:pPr>
                <a:endParaRPr lang="en-US"/>
              </a:p>
            </c:txPr>
            <c:showLegendKey val="0"/>
            <c:showVal val="0"/>
            <c:showCatName val="1"/>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Programmatic</c:v>
                </c:pt>
                <c:pt idx="1">
                  <c:v>Advertiser-Direct</c:v>
                </c:pt>
                <c:pt idx="2">
                  <c:v>Supply-Side</c:v>
                </c:pt>
              </c:strCache>
            </c:strRef>
          </c:cat>
          <c:val>
            <c:numRef>
              <c:f>Sheet1!$B$2:$B$4</c:f>
              <c:numCache>
                <c:formatCode>"$"#,##0</c:formatCode>
                <c:ptCount val="3"/>
                <c:pt idx="0">
                  <c:v>553.4</c:v>
                </c:pt>
                <c:pt idx="1">
                  <c:v>384.1</c:v>
                </c:pt>
                <c:pt idx="2">
                  <c:v>109.4</c:v>
                </c:pt>
              </c:numCache>
            </c:numRef>
          </c:val>
          <c:extLst>
            <c:ext xmlns:c16="http://schemas.microsoft.com/office/drawing/2014/chart" uri="{C3380CC4-5D6E-409C-BE32-E72D297353CC}">
              <c16:uniqueId val="{00000006-9949-45D9-BA91-B142DDC98502}"/>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Agency Professionals</c:v>
                </c:pt>
              </c:strCache>
            </c:strRef>
          </c:tx>
          <c:spPr>
            <a:solidFill>
              <a:srgbClr val="ED3C8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1B1464"/>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Unknowingly appearing on 'Made for Advertising' (MFA) websites</c:v>
                </c:pt>
                <c:pt idx="1">
                  <c:v>Targeted/tracked ads running alongside children's content</c:v>
                </c:pt>
                <c:pt idx="2">
                  <c:v>Unknowingly appearing on websites that deliberately serve disinformation / misinformation</c:v>
                </c:pt>
                <c:pt idx="3">
                  <c:v>Unknowingly appearing on websites with objectionable, offensive content</c:v>
                </c:pt>
                <c:pt idx="4">
                  <c:v>Lack of transparency on campaign details and placements</c:v>
                </c:pt>
                <c:pt idx="5">
                  <c:v>Click fraud (bots, click farms, etc. that generate fake clicks on an ad or website)</c:v>
                </c:pt>
              </c:strCache>
            </c:strRef>
          </c:cat>
          <c:val>
            <c:numRef>
              <c:f>Sheet1!$B$2:$B$7</c:f>
              <c:numCache>
                <c:formatCode>0%</c:formatCode>
                <c:ptCount val="6"/>
                <c:pt idx="0">
                  <c:v>0.09</c:v>
                </c:pt>
                <c:pt idx="1">
                  <c:v>0.09</c:v>
                </c:pt>
                <c:pt idx="2">
                  <c:v>0.27</c:v>
                </c:pt>
                <c:pt idx="3">
                  <c:v>0.45</c:v>
                </c:pt>
                <c:pt idx="4">
                  <c:v>0.55000000000000004</c:v>
                </c:pt>
                <c:pt idx="5">
                  <c:v>0.64</c:v>
                </c:pt>
              </c:numCache>
            </c:numRef>
          </c:val>
          <c:extLst>
            <c:ext xmlns:c16="http://schemas.microsoft.com/office/drawing/2014/chart" uri="{C3380CC4-5D6E-409C-BE32-E72D297353CC}">
              <c16:uniqueId val="{00000000-CF24-43DF-BDB1-43C9851D3399}"/>
            </c:ext>
          </c:extLst>
        </c:ser>
        <c:ser>
          <c:idx val="1"/>
          <c:order val="1"/>
          <c:tx>
            <c:strRef>
              <c:f>Sheet1!$C$1</c:f>
              <c:strCache>
                <c:ptCount val="1"/>
                <c:pt idx="0">
                  <c:v>Brand Marketers</c:v>
                </c:pt>
              </c:strCache>
            </c:strRef>
          </c:tx>
          <c:spPr>
            <a:solidFill>
              <a:srgbClr val="00BFF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1B1464"/>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Unknowingly appearing on 'Made for Advertising' (MFA) websites</c:v>
                </c:pt>
                <c:pt idx="1">
                  <c:v>Targeted/tracked ads running alongside children's content</c:v>
                </c:pt>
                <c:pt idx="2">
                  <c:v>Unknowingly appearing on websites that deliberately serve disinformation / misinformation</c:v>
                </c:pt>
                <c:pt idx="3">
                  <c:v>Unknowingly appearing on websites with objectionable, offensive content</c:v>
                </c:pt>
                <c:pt idx="4">
                  <c:v>Lack of transparency on campaign details and placements</c:v>
                </c:pt>
                <c:pt idx="5">
                  <c:v>Click fraud (bots, click farms, etc. that generate fake clicks on an ad or website)</c:v>
                </c:pt>
              </c:strCache>
            </c:strRef>
          </c:cat>
          <c:val>
            <c:numRef>
              <c:f>Sheet1!$C$2:$C$7</c:f>
              <c:numCache>
                <c:formatCode>0%</c:formatCode>
                <c:ptCount val="6"/>
                <c:pt idx="0">
                  <c:v>0.18</c:v>
                </c:pt>
                <c:pt idx="1">
                  <c:v>0.11</c:v>
                </c:pt>
                <c:pt idx="2">
                  <c:v>0.32</c:v>
                </c:pt>
                <c:pt idx="3">
                  <c:v>0.43</c:v>
                </c:pt>
                <c:pt idx="4">
                  <c:v>0.43</c:v>
                </c:pt>
                <c:pt idx="5">
                  <c:v>0.64</c:v>
                </c:pt>
              </c:numCache>
            </c:numRef>
          </c:val>
          <c:extLst>
            <c:ext xmlns:c16="http://schemas.microsoft.com/office/drawing/2014/chart" uri="{C3380CC4-5D6E-409C-BE32-E72D297353CC}">
              <c16:uniqueId val="{00000001-CF24-43DF-BDB1-43C9851D3399}"/>
            </c:ext>
          </c:extLst>
        </c:ser>
        <c:dLbls>
          <c:showLegendKey val="0"/>
          <c:showVal val="0"/>
          <c:showCatName val="0"/>
          <c:showSerName val="0"/>
          <c:showPercent val="0"/>
          <c:showBubbleSize val="0"/>
        </c:dLbls>
        <c:gapWidth val="155"/>
        <c:axId val="1480770640"/>
        <c:axId val="1480762480"/>
      </c:barChart>
      <c:catAx>
        <c:axId val="1480770640"/>
        <c:scaling>
          <c:orientation val="minMax"/>
        </c:scaling>
        <c:delete val="0"/>
        <c:axPos val="l"/>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197" b="0" i="0" u="none" strike="noStrike" kern="1200" baseline="0">
                <a:solidFill>
                  <a:srgbClr val="E2E8F0"/>
                </a:solidFill>
                <a:latin typeface="Helvetica" panose="020B0403020202020204" pitchFamily="34" charset="0"/>
                <a:ea typeface="+mn-ea"/>
                <a:cs typeface="+mn-cs"/>
              </a:defRPr>
            </a:pPr>
            <a:endParaRPr lang="en-US"/>
          </a:p>
        </c:txPr>
        <c:crossAx val="1480762480"/>
        <c:crosses val="autoZero"/>
        <c:auto val="1"/>
        <c:lblAlgn val="ctr"/>
        <c:lblOffset val="100"/>
        <c:noMultiLvlLbl val="0"/>
      </c:catAx>
      <c:valAx>
        <c:axId val="1480762480"/>
        <c:scaling>
          <c:orientation val="minMax"/>
        </c:scaling>
        <c:delete val="1"/>
        <c:axPos val="b"/>
        <c:numFmt formatCode="0%" sourceLinked="1"/>
        <c:majorTickMark val="none"/>
        <c:minorTickMark val="none"/>
        <c:tickLblPos val="nextTo"/>
        <c:crossAx val="1480770640"/>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rgbClr val="1B1464"/>
              </a:solidFill>
              <a:latin typeface="Helvetica" panose="020B04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rgbClr val="1B1464"/>
          </a:solidFill>
          <a:latin typeface="Helvetica" panose="020B0403020202020204"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560431906230306E-2"/>
          <c:y val="0.13992091592308137"/>
          <c:w val="0.97487913618753941"/>
          <c:h val="0.67689699144693194"/>
        </c:manualLayout>
      </c:layout>
      <c:barChart>
        <c:barDir val="col"/>
        <c:grouping val="stacked"/>
        <c:varyColors val="0"/>
        <c:ser>
          <c:idx val="0"/>
          <c:order val="0"/>
          <c:tx>
            <c:strRef>
              <c:f>Sheet1!$B$1</c:f>
              <c:strCache>
                <c:ptCount val="1"/>
                <c:pt idx="0">
                  <c:v>Transparent' Media</c:v>
                </c:pt>
              </c:strCache>
            </c:strRef>
          </c:tx>
          <c:spPr>
            <a:solidFill>
              <a:srgbClr val="00BFF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Helvetica" panose="020B0604020202020204" pitchFamily="34" charset="0"/>
                    <a:ea typeface="+mn-ea"/>
                    <a:cs typeface="Helvetica"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2019</c:v>
                </c:pt>
                <c:pt idx="2">
                  <c:v>2021</c:v>
                </c:pt>
                <c:pt idx="3">
                  <c:v>2023</c:v>
                </c:pt>
                <c:pt idx="4">
                  <c:v>2025</c:v>
                </c:pt>
              </c:numCache>
            </c:numRef>
          </c:cat>
          <c:val>
            <c:numRef>
              <c:f>Sheet1!$B$2:$B$6</c:f>
              <c:numCache>
                <c:formatCode>"$"#,##0.0</c:formatCode>
                <c:ptCount val="5"/>
                <c:pt idx="0">
                  <c:v>116.9</c:v>
                </c:pt>
                <c:pt idx="1">
                  <c:v>109.7</c:v>
                </c:pt>
                <c:pt idx="2">
                  <c:v>94.5</c:v>
                </c:pt>
                <c:pt idx="3">
                  <c:v>88.6</c:v>
                </c:pt>
                <c:pt idx="4">
                  <c:v>85.5</c:v>
                </c:pt>
              </c:numCache>
            </c:numRef>
          </c:val>
          <c:extLst>
            <c:ext xmlns:c16="http://schemas.microsoft.com/office/drawing/2014/chart" uri="{C3380CC4-5D6E-409C-BE32-E72D297353CC}">
              <c16:uniqueId val="{00000001-F877-4E53-9534-9ED9813F4996}"/>
            </c:ext>
          </c:extLst>
        </c:ser>
        <c:dLbls>
          <c:showLegendKey val="0"/>
          <c:showVal val="0"/>
          <c:showCatName val="0"/>
          <c:showSerName val="0"/>
          <c:showPercent val="0"/>
          <c:showBubbleSize val="0"/>
        </c:dLbls>
        <c:gapWidth val="116"/>
        <c:overlap val="100"/>
        <c:axId val="1536338544"/>
        <c:axId val="1648542000"/>
      </c:barChart>
      <c:catAx>
        <c:axId val="1536338544"/>
        <c:scaling>
          <c:orientation val="minMax"/>
        </c:scaling>
        <c:delete val="0"/>
        <c:axPos val="b"/>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400" b="1"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crossAx val="1648542000"/>
        <c:crosses val="autoZero"/>
        <c:auto val="1"/>
        <c:lblAlgn val="ctr"/>
        <c:lblOffset val="100"/>
        <c:noMultiLvlLbl val="0"/>
      </c:catAx>
      <c:valAx>
        <c:axId val="1648542000"/>
        <c:scaling>
          <c:orientation val="minMax"/>
          <c:max val="120"/>
        </c:scaling>
        <c:delete val="1"/>
        <c:axPos val="l"/>
        <c:numFmt formatCode="&quot;$&quot;#,##0.0" sourceLinked="1"/>
        <c:majorTickMark val="out"/>
        <c:minorTickMark val="none"/>
        <c:tickLblPos val="nextTo"/>
        <c:crossAx val="15363385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560431906230306E-2"/>
          <c:y val="0.13992091592308137"/>
          <c:w val="0.97487913618753941"/>
          <c:h val="0.77251304550467181"/>
        </c:manualLayout>
      </c:layout>
      <c:barChart>
        <c:barDir val="col"/>
        <c:grouping val="stacked"/>
        <c:varyColors val="0"/>
        <c:ser>
          <c:idx val="0"/>
          <c:order val="0"/>
          <c:tx>
            <c:strRef>
              <c:f>Sheet1!$B$1</c:f>
              <c:strCache>
                <c:ptCount val="1"/>
                <c:pt idx="0">
                  <c:v>Mega Walled Garden Ad Spend</c:v>
                </c:pt>
              </c:strCache>
            </c:strRef>
          </c:tx>
          <c:spPr>
            <a:solidFill>
              <a:srgbClr val="ED3C8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Helvetica" panose="020B0604020202020204" pitchFamily="34" charset="0"/>
                    <a:ea typeface="+mn-ea"/>
                    <a:cs typeface="Helvetica"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2012</c:v>
                </c:pt>
                <c:pt idx="1">
                  <c:v>2014</c:v>
                </c:pt>
                <c:pt idx="2">
                  <c:v>2016</c:v>
                </c:pt>
                <c:pt idx="3">
                  <c:v>2018</c:v>
                </c:pt>
                <c:pt idx="4">
                  <c:v>2020</c:v>
                </c:pt>
                <c:pt idx="5">
                  <c:v>2022</c:v>
                </c:pt>
              </c:numCache>
            </c:numRef>
          </c:cat>
          <c:val>
            <c:numRef>
              <c:f>Sheet1!$B$2:$B$7</c:f>
              <c:numCache>
                <c:formatCode>"$"#,##0.0_);[Red]\("$"#,##0.0\)</c:formatCode>
                <c:ptCount val="6"/>
                <c:pt idx="0">
                  <c:v>48</c:v>
                </c:pt>
                <c:pt idx="1">
                  <c:v>71.099999999999994</c:v>
                </c:pt>
                <c:pt idx="2">
                  <c:v>106.3</c:v>
                </c:pt>
                <c:pt idx="3">
                  <c:v>171.3</c:v>
                </c:pt>
                <c:pt idx="4">
                  <c:v>231.1</c:v>
                </c:pt>
                <c:pt idx="5">
                  <c:v>338.1</c:v>
                </c:pt>
              </c:numCache>
            </c:numRef>
          </c:val>
          <c:extLst>
            <c:ext xmlns:c16="http://schemas.microsoft.com/office/drawing/2014/chart" uri="{C3380CC4-5D6E-409C-BE32-E72D297353CC}">
              <c16:uniqueId val="{00000000-162B-4004-91DE-F66E73D1FBC8}"/>
            </c:ext>
          </c:extLst>
        </c:ser>
        <c:dLbls>
          <c:showLegendKey val="0"/>
          <c:showVal val="0"/>
          <c:showCatName val="0"/>
          <c:showSerName val="0"/>
          <c:showPercent val="0"/>
          <c:showBubbleSize val="0"/>
        </c:dLbls>
        <c:gapWidth val="116"/>
        <c:overlap val="100"/>
        <c:axId val="1536338544"/>
        <c:axId val="1648542000"/>
      </c:barChart>
      <c:catAx>
        <c:axId val="1536338544"/>
        <c:scaling>
          <c:orientation val="minMax"/>
        </c:scaling>
        <c:delete val="0"/>
        <c:axPos val="b"/>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400" b="1"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crossAx val="1648542000"/>
        <c:crosses val="autoZero"/>
        <c:auto val="1"/>
        <c:lblAlgn val="ctr"/>
        <c:lblOffset val="100"/>
        <c:noMultiLvlLbl val="0"/>
      </c:catAx>
      <c:valAx>
        <c:axId val="1648542000"/>
        <c:scaling>
          <c:orientation val="minMax"/>
        </c:scaling>
        <c:delete val="1"/>
        <c:axPos val="l"/>
        <c:numFmt formatCode="&quot;$&quot;#,##0.0_);[Red]\(&quot;$&quot;#,##0.0\)" sourceLinked="1"/>
        <c:majorTickMark val="none"/>
        <c:minorTickMark val="none"/>
        <c:tickLblPos val="nextTo"/>
        <c:crossAx val="15363385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994602051837882"/>
          <c:y val="0.1074434025661771"/>
          <c:w val="0.73610554026943831"/>
          <c:h val="0.85316068315955806"/>
        </c:manualLayout>
      </c:layout>
      <c:barChart>
        <c:barDir val="bar"/>
        <c:grouping val="clustered"/>
        <c:varyColors val="0"/>
        <c:ser>
          <c:idx val="0"/>
          <c:order val="0"/>
          <c:tx>
            <c:strRef>
              <c:f>Sheet1!$B$1</c:f>
              <c:strCache>
                <c:ptCount val="1"/>
                <c:pt idx="0">
                  <c:v>Agency Professionals</c:v>
                </c:pt>
              </c:strCache>
            </c:strRef>
          </c:tx>
          <c:spPr>
            <a:solidFill>
              <a:srgbClr val="ED3C8D"/>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600" b="1" i="0" u="none" strike="noStrike" kern="1200" baseline="0">
                    <a:solidFill>
                      <a:srgbClr val="1B1464"/>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Print</c:v>
                </c:pt>
                <c:pt idx="1">
                  <c:v>OOH</c:v>
                </c:pt>
                <c:pt idx="2">
                  <c:v>Radio</c:v>
                </c:pt>
                <c:pt idx="3">
                  <c:v>Direct Mail</c:v>
                </c:pt>
                <c:pt idx="4">
                  <c:v>Linear TV</c:v>
                </c:pt>
              </c:strCache>
            </c:strRef>
          </c:cat>
          <c:val>
            <c:numRef>
              <c:f>Sheet1!$B$2:$B$6</c:f>
              <c:numCache>
                <c:formatCode>0%</c:formatCode>
                <c:ptCount val="5"/>
                <c:pt idx="0">
                  <c:v>0.09</c:v>
                </c:pt>
                <c:pt idx="1">
                  <c:v>0.09</c:v>
                </c:pt>
                <c:pt idx="2">
                  <c:v>0.09</c:v>
                </c:pt>
                <c:pt idx="3">
                  <c:v>0.18</c:v>
                </c:pt>
                <c:pt idx="4">
                  <c:v>0.09</c:v>
                </c:pt>
              </c:numCache>
            </c:numRef>
          </c:val>
          <c:extLst>
            <c:ext xmlns:c16="http://schemas.microsoft.com/office/drawing/2014/chart" uri="{C3380CC4-5D6E-409C-BE32-E72D297353CC}">
              <c16:uniqueId val="{00000000-7A35-4325-891C-9ECDB0443D15}"/>
            </c:ext>
          </c:extLst>
        </c:ser>
        <c:ser>
          <c:idx val="1"/>
          <c:order val="1"/>
          <c:tx>
            <c:strRef>
              <c:f>Sheet1!$C$1</c:f>
              <c:strCache>
                <c:ptCount val="1"/>
                <c:pt idx="0">
                  <c:v>Brand Marketers</c:v>
                </c:pt>
              </c:strCache>
            </c:strRef>
          </c:tx>
          <c:spPr>
            <a:solidFill>
              <a:srgbClr val="00BFF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1B1464"/>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Print</c:v>
                </c:pt>
                <c:pt idx="1">
                  <c:v>OOH</c:v>
                </c:pt>
                <c:pt idx="2">
                  <c:v>Radio</c:v>
                </c:pt>
                <c:pt idx="3">
                  <c:v>Direct Mail</c:v>
                </c:pt>
                <c:pt idx="4">
                  <c:v>Linear TV</c:v>
                </c:pt>
              </c:strCache>
            </c:strRef>
          </c:cat>
          <c:val>
            <c:numRef>
              <c:f>Sheet1!$C$2:$C$6</c:f>
              <c:numCache>
                <c:formatCode>0%</c:formatCode>
                <c:ptCount val="5"/>
                <c:pt idx="0">
                  <c:v>0.14000000000000001</c:v>
                </c:pt>
                <c:pt idx="1">
                  <c:v>0.21</c:v>
                </c:pt>
                <c:pt idx="2">
                  <c:v>0.28999999999999998</c:v>
                </c:pt>
                <c:pt idx="3">
                  <c:v>0.36</c:v>
                </c:pt>
                <c:pt idx="4">
                  <c:v>0.36</c:v>
                </c:pt>
              </c:numCache>
            </c:numRef>
          </c:val>
          <c:extLst>
            <c:ext xmlns:c16="http://schemas.microsoft.com/office/drawing/2014/chart" uri="{C3380CC4-5D6E-409C-BE32-E72D297353CC}">
              <c16:uniqueId val="{00000000-9101-4EEB-A2D4-EE04B8093B0F}"/>
            </c:ext>
          </c:extLst>
        </c:ser>
        <c:dLbls>
          <c:showLegendKey val="0"/>
          <c:showVal val="0"/>
          <c:showCatName val="0"/>
          <c:showSerName val="0"/>
          <c:showPercent val="0"/>
          <c:showBubbleSize val="0"/>
        </c:dLbls>
        <c:gapWidth val="182"/>
        <c:axId val="1696603039"/>
        <c:axId val="1089205071"/>
      </c:barChart>
      <c:catAx>
        <c:axId val="1696603039"/>
        <c:scaling>
          <c:orientation val="minMax"/>
        </c:scaling>
        <c:delete val="0"/>
        <c:axPos val="l"/>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1600" b="1" i="0" u="none" strike="noStrike" kern="1200" baseline="0">
                <a:solidFill>
                  <a:srgbClr val="1B1464"/>
                </a:solidFill>
                <a:latin typeface="Helvetica" panose="020B0403020202020204" pitchFamily="34" charset="0"/>
                <a:ea typeface="+mn-ea"/>
                <a:cs typeface="+mn-cs"/>
              </a:defRPr>
            </a:pPr>
            <a:endParaRPr lang="en-US"/>
          </a:p>
        </c:txPr>
        <c:crossAx val="1089205071"/>
        <c:crosses val="autoZero"/>
        <c:auto val="1"/>
        <c:lblAlgn val="ctr"/>
        <c:lblOffset val="100"/>
        <c:noMultiLvlLbl val="0"/>
      </c:catAx>
      <c:valAx>
        <c:axId val="1089205071"/>
        <c:scaling>
          <c:orientation val="minMax"/>
        </c:scaling>
        <c:delete val="1"/>
        <c:axPos val="b"/>
        <c:numFmt formatCode="0%" sourceLinked="1"/>
        <c:majorTickMark val="none"/>
        <c:minorTickMark val="none"/>
        <c:tickLblPos val="nextTo"/>
        <c:crossAx val="1696603039"/>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200" b="0" i="0" u="none" strike="noStrike" kern="1200" baseline="0">
              <a:solidFill>
                <a:srgbClr val="1F1A62"/>
              </a:solidFill>
              <a:latin typeface="Helvetica" panose="020B04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rgbClr val="1F1A62"/>
          </a:solidFill>
          <a:latin typeface="Helvetica" panose="020B0403020202020204" pitchFamily="34" charset="0"/>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v>
                </c:pt>
              </c:strCache>
            </c:strRef>
          </c:tx>
          <c:spPr>
            <a:solidFill>
              <a:srgbClr val="1F1A62"/>
            </a:solidFill>
          </c:spPr>
          <c:dPt>
            <c:idx val="0"/>
            <c:bubble3D val="0"/>
            <c:spPr>
              <a:solidFill>
                <a:srgbClr val="00BFF2"/>
              </a:solidFill>
              <a:ln w="19050">
                <a:solidFill>
                  <a:schemeClr val="lt1"/>
                </a:solidFill>
              </a:ln>
              <a:effectLst/>
            </c:spPr>
            <c:extLst>
              <c:ext xmlns:c16="http://schemas.microsoft.com/office/drawing/2014/chart" uri="{C3380CC4-5D6E-409C-BE32-E72D297353CC}">
                <c16:uniqueId val="{00000001-58C4-476F-863B-9C3B6E4CB845}"/>
              </c:ext>
            </c:extLst>
          </c:dPt>
          <c:dPt>
            <c:idx val="1"/>
            <c:bubble3D val="0"/>
            <c:spPr>
              <a:solidFill>
                <a:srgbClr val="ACBDCE"/>
              </a:solidFill>
              <a:ln w="19050">
                <a:solidFill>
                  <a:schemeClr val="lt1"/>
                </a:solidFill>
              </a:ln>
              <a:effectLst/>
            </c:spPr>
            <c:extLst>
              <c:ext xmlns:c16="http://schemas.microsoft.com/office/drawing/2014/chart" uri="{C3380CC4-5D6E-409C-BE32-E72D297353CC}">
                <c16:uniqueId val="{00000003-58C4-476F-863B-9C3B6E4CB845}"/>
              </c:ext>
            </c:extLst>
          </c:dPt>
          <c:dPt>
            <c:idx val="2"/>
            <c:bubble3D val="0"/>
            <c:spPr>
              <a:solidFill>
                <a:srgbClr val="1F1A62"/>
              </a:solidFill>
              <a:ln w="19050">
                <a:solidFill>
                  <a:schemeClr val="lt1"/>
                </a:solidFill>
              </a:ln>
              <a:effectLst/>
            </c:spPr>
            <c:extLst>
              <c:ext xmlns:c16="http://schemas.microsoft.com/office/drawing/2014/chart" uri="{C3380CC4-5D6E-409C-BE32-E72D297353CC}">
                <c16:uniqueId val="{00000005-58C4-476F-863B-9C3B6E4CB845}"/>
              </c:ext>
            </c:extLst>
          </c:dPt>
          <c:dPt>
            <c:idx val="3"/>
            <c:bubble3D val="0"/>
            <c:spPr>
              <a:solidFill>
                <a:srgbClr val="1F1A62"/>
              </a:solidFill>
              <a:ln w="19050">
                <a:solidFill>
                  <a:schemeClr val="lt1"/>
                </a:solidFill>
              </a:ln>
              <a:effectLst/>
            </c:spPr>
            <c:extLst>
              <c:ext xmlns:c16="http://schemas.microsoft.com/office/drawing/2014/chart" uri="{C3380CC4-5D6E-409C-BE32-E72D297353CC}">
                <c16:uniqueId val="{00000007-58C4-476F-863B-9C3B6E4CB845}"/>
              </c:ext>
            </c:extLst>
          </c:dPt>
          <c:dPt>
            <c:idx val="4"/>
            <c:bubble3D val="0"/>
            <c:spPr>
              <a:solidFill>
                <a:srgbClr val="1F1A62"/>
              </a:solidFill>
              <a:ln w="19050">
                <a:solidFill>
                  <a:schemeClr val="lt1"/>
                </a:solidFill>
              </a:ln>
              <a:effectLst/>
            </c:spPr>
            <c:extLst>
              <c:ext xmlns:c16="http://schemas.microsoft.com/office/drawing/2014/chart" uri="{C3380CC4-5D6E-409C-BE32-E72D297353CC}">
                <c16:uniqueId val="{00000001-71C9-49D7-841B-78CF3D56AEA0}"/>
              </c:ext>
            </c:extLst>
          </c:dPt>
          <c:dPt>
            <c:idx val="5"/>
            <c:bubble3D val="0"/>
            <c:spPr>
              <a:solidFill>
                <a:srgbClr val="1F1A62"/>
              </a:solidFill>
              <a:ln w="19050">
                <a:solidFill>
                  <a:schemeClr val="lt1"/>
                </a:solidFill>
              </a:ln>
              <a:effectLst/>
            </c:spPr>
            <c:extLst>
              <c:ext xmlns:c16="http://schemas.microsoft.com/office/drawing/2014/chart" uri="{C3380CC4-5D6E-409C-BE32-E72D297353CC}">
                <c16:uniqueId val="{00000002-71C9-49D7-841B-78CF3D56AEA0}"/>
              </c:ext>
            </c:extLst>
          </c:dPt>
          <c:dPt>
            <c:idx val="6"/>
            <c:bubble3D val="0"/>
            <c:spPr>
              <a:solidFill>
                <a:srgbClr val="1F1A62"/>
              </a:solidFill>
              <a:ln w="19050">
                <a:solidFill>
                  <a:schemeClr val="lt1"/>
                </a:solidFill>
              </a:ln>
              <a:effectLst/>
            </c:spPr>
            <c:extLst>
              <c:ext xmlns:c16="http://schemas.microsoft.com/office/drawing/2014/chart" uri="{C3380CC4-5D6E-409C-BE32-E72D297353CC}">
                <c16:uniqueId val="{0000000D-DBED-4156-9998-B08BB6400064}"/>
              </c:ext>
            </c:extLst>
          </c:dPt>
          <c:dPt>
            <c:idx val="7"/>
            <c:bubble3D val="0"/>
            <c:spPr>
              <a:solidFill>
                <a:srgbClr val="1F1A62"/>
              </a:solidFill>
              <a:ln w="19050">
                <a:solidFill>
                  <a:schemeClr val="lt1"/>
                </a:solidFill>
              </a:ln>
              <a:effectLst/>
            </c:spPr>
            <c:extLst>
              <c:ext xmlns:c16="http://schemas.microsoft.com/office/drawing/2014/chart" uri="{C3380CC4-5D6E-409C-BE32-E72D297353CC}">
                <c16:uniqueId val="{0000000F-DBED-4156-9998-B08BB6400064}"/>
              </c:ext>
            </c:extLst>
          </c:dPt>
          <c:dPt>
            <c:idx val="8"/>
            <c:bubble3D val="0"/>
            <c:spPr>
              <a:solidFill>
                <a:srgbClr val="1F1A62"/>
              </a:solidFill>
              <a:ln w="19050">
                <a:solidFill>
                  <a:schemeClr val="lt1"/>
                </a:solidFill>
              </a:ln>
              <a:effectLst/>
            </c:spPr>
            <c:extLst>
              <c:ext xmlns:c16="http://schemas.microsoft.com/office/drawing/2014/chart" uri="{C3380CC4-5D6E-409C-BE32-E72D297353CC}">
                <c16:uniqueId val="{00000011-DBED-4156-9998-B08BB6400064}"/>
              </c:ext>
            </c:extLst>
          </c:dPt>
          <c:dPt>
            <c:idx val="9"/>
            <c:bubble3D val="0"/>
            <c:spPr>
              <a:solidFill>
                <a:srgbClr val="1F1A62"/>
              </a:solidFill>
              <a:ln w="19050">
                <a:solidFill>
                  <a:schemeClr val="lt1"/>
                </a:solidFill>
              </a:ln>
              <a:effectLst/>
            </c:spPr>
            <c:extLst>
              <c:ext xmlns:c16="http://schemas.microsoft.com/office/drawing/2014/chart" uri="{C3380CC4-5D6E-409C-BE32-E72D297353CC}">
                <c16:uniqueId val="{00000013-DBED-4156-9998-B08BB6400064}"/>
              </c:ext>
            </c:extLst>
          </c:dPt>
          <c:dPt>
            <c:idx val="10"/>
            <c:bubble3D val="0"/>
            <c:spPr>
              <a:solidFill>
                <a:srgbClr val="1F1A62"/>
              </a:solidFill>
              <a:ln w="19050">
                <a:solidFill>
                  <a:schemeClr val="lt1"/>
                </a:solidFill>
              </a:ln>
              <a:effectLst/>
            </c:spPr>
            <c:extLst>
              <c:ext xmlns:c16="http://schemas.microsoft.com/office/drawing/2014/chart" uri="{C3380CC4-5D6E-409C-BE32-E72D297353CC}">
                <c16:uniqueId val="{00000000-71C9-49D7-841B-78CF3D56AEA0}"/>
              </c:ext>
            </c:extLst>
          </c:dPt>
          <c:dPt>
            <c:idx val="11"/>
            <c:bubble3D val="0"/>
            <c:spPr>
              <a:solidFill>
                <a:srgbClr val="1F1A62"/>
              </a:solidFill>
              <a:ln w="19050">
                <a:solidFill>
                  <a:schemeClr val="lt1"/>
                </a:solidFill>
              </a:ln>
              <a:effectLst/>
            </c:spPr>
            <c:extLst>
              <c:ext xmlns:c16="http://schemas.microsoft.com/office/drawing/2014/chart" uri="{C3380CC4-5D6E-409C-BE32-E72D297353CC}">
                <c16:uniqueId val="{00000003-71C9-49D7-841B-78CF3D56AEA0}"/>
              </c:ext>
            </c:extLst>
          </c:dPt>
          <c:dLbls>
            <c:dLbl>
              <c:idx val="0"/>
              <c:layout>
                <c:manualLayout>
                  <c:x val="-9.869497674108263E-2"/>
                  <c:y val="0.17211034350358409"/>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Helvetica" panose="020B0403020202020204" pitchFamily="34" charset="0"/>
                      <a:ea typeface="+mn-ea"/>
                      <a:cs typeface="+mn-cs"/>
                    </a:defRPr>
                  </a:pPr>
                  <a:endParaRPr lang="en-US"/>
                </a:p>
              </c:txPr>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58C4-476F-863B-9C3B6E4CB845}"/>
                </c:ext>
              </c:extLst>
            </c:dLbl>
            <c:dLbl>
              <c:idx val="1"/>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bg1"/>
                      </a:solidFill>
                      <a:latin typeface="Helvetica" panose="020B0403020202020204" pitchFamily="34" charset="0"/>
                      <a:ea typeface="+mn-ea"/>
                      <a:cs typeface="+mn-cs"/>
                    </a:defRPr>
                  </a:pPr>
                  <a:endParaRPr lang="en-US"/>
                </a:p>
              </c:txPr>
              <c:dLblPos val="inEnd"/>
              <c:showLegendKey val="0"/>
              <c:showVal val="1"/>
              <c:showCatName val="0"/>
              <c:showSerName val="0"/>
              <c:showPercent val="0"/>
              <c:showBubbleSize val="0"/>
              <c:separator>
</c:separator>
              <c:extLst>
                <c:ext xmlns:c15="http://schemas.microsoft.com/office/drawing/2012/chart" uri="{CE6537A1-D6FC-4f65-9D91-7224C49458BB}">
                  <c15:layout>
                    <c:manualLayout>
                      <c:w val="0.20193062794000111"/>
                      <c:h val="8.4736790629345096E-2"/>
                    </c:manualLayout>
                  </c15:layout>
                </c:ext>
                <c:ext xmlns:c16="http://schemas.microsoft.com/office/drawing/2014/chart" uri="{C3380CC4-5D6E-409C-BE32-E72D297353CC}">
                  <c16:uniqueId val="{00000003-58C4-476F-863B-9C3B6E4CB845}"/>
                </c:ext>
              </c:extLst>
            </c:dLbl>
            <c:dLbl>
              <c:idx val="2"/>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Helvetica" panose="020B0403020202020204" pitchFamily="34" charset="0"/>
                      <a:ea typeface="+mn-ea"/>
                      <a:cs typeface="+mn-cs"/>
                    </a:defRPr>
                  </a:pPr>
                  <a:endParaRPr lang="en-US"/>
                </a:p>
              </c:txPr>
              <c:dLblPos val="inEnd"/>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5-58C4-476F-863B-9C3B6E4CB845}"/>
                </c:ext>
              </c:extLst>
            </c:dLbl>
            <c:dLbl>
              <c:idx val="3"/>
              <c:spPr>
                <a:noFill/>
                <a:ln>
                  <a:noFill/>
                </a:ln>
                <a:effectLst/>
              </c:spPr>
              <c:txPr>
                <a:bodyPr rot="0" spcFirstLastPara="1" vertOverflow="ellipsis" vert="horz" wrap="square" lIns="38100" tIns="19050" rIns="38100" bIns="19050" anchor="ctr" anchorCtr="0">
                  <a:spAutoFit/>
                </a:bodyPr>
                <a:lstStyle/>
                <a:p>
                  <a:pPr algn="ctr" rtl="0">
                    <a:defRPr lang="en-US" sz="1600" b="1" i="0" u="none" strike="noStrike" kern="1200" baseline="0">
                      <a:solidFill>
                        <a:prstClr val="white"/>
                      </a:solidFill>
                      <a:latin typeface="Helvetica" panose="020B0403020202020204" pitchFamily="34"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8C4-476F-863B-9C3B6E4CB845}"/>
                </c:ext>
              </c:extLst>
            </c:dLbl>
            <c:dLbl>
              <c:idx val="4"/>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Helvetica" panose="020B0403020202020204" pitchFamily="34"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1C9-49D7-841B-78CF3D56AEA0}"/>
                </c:ext>
              </c:extLst>
            </c:dLbl>
            <c:dLbl>
              <c:idx val="5"/>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Helvetica" panose="020B0403020202020204" pitchFamily="34"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1C9-49D7-841B-78CF3D56AEA0}"/>
                </c:ext>
              </c:extLst>
            </c:dLbl>
            <c:dLbl>
              <c:idx val="11"/>
              <c:delete val="1"/>
              <c:extLst>
                <c:ext xmlns:c15="http://schemas.microsoft.com/office/drawing/2012/chart" uri="{CE6537A1-D6FC-4f65-9D91-7224C49458BB}"/>
                <c:ext xmlns:c16="http://schemas.microsoft.com/office/drawing/2014/chart" uri="{C3380CC4-5D6E-409C-BE32-E72D297353CC}">
                  <c16:uniqueId val="{00000003-71C9-49D7-841B-78CF3D56AEA0}"/>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Sheet1!$A$2:$A$13</c:f>
              <c:strCache>
                <c:ptCount val="12"/>
                <c:pt idx="0">
                  <c:v>USA</c:v>
                </c:pt>
                <c:pt idx="1">
                  <c:v>Unknown</c:v>
                </c:pt>
                <c:pt idx="2">
                  <c:v>China</c:v>
                </c:pt>
                <c:pt idx="3">
                  <c:v>Singapore</c:v>
                </c:pt>
                <c:pt idx="4">
                  <c:v>Cyprus</c:v>
                </c:pt>
                <c:pt idx="5">
                  <c:v>Malta</c:v>
                </c:pt>
                <c:pt idx="6">
                  <c:v>Germany</c:v>
                </c:pt>
                <c:pt idx="7">
                  <c:v>Turkey</c:v>
                </c:pt>
                <c:pt idx="8">
                  <c:v>UK</c:v>
                </c:pt>
                <c:pt idx="9">
                  <c:v>Israel</c:v>
                </c:pt>
                <c:pt idx="10">
                  <c:v>Denmark</c:v>
                </c:pt>
                <c:pt idx="11">
                  <c:v>Russia</c:v>
                </c:pt>
              </c:strCache>
            </c:strRef>
          </c:cat>
          <c:val>
            <c:numRef>
              <c:f>Sheet1!$B$2:$B$13</c:f>
              <c:numCache>
                <c:formatCode>0%</c:formatCode>
                <c:ptCount val="12"/>
                <c:pt idx="0">
                  <c:v>0.22259999999999999</c:v>
                </c:pt>
                <c:pt idx="1">
                  <c:v>0.1484</c:v>
                </c:pt>
                <c:pt idx="2">
                  <c:v>0.1434</c:v>
                </c:pt>
                <c:pt idx="3">
                  <c:v>0.1031</c:v>
                </c:pt>
                <c:pt idx="4">
                  <c:v>9.6100000000000005E-2</c:v>
                </c:pt>
                <c:pt idx="5">
                  <c:v>6.3600000000000004E-2</c:v>
                </c:pt>
                <c:pt idx="6">
                  <c:v>2.3300000000000001E-2</c:v>
                </c:pt>
                <c:pt idx="7">
                  <c:v>2.3300000000000001E-2</c:v>
                </c:pt>
                <c:pt idx="8">
                  <c:v>2.1499999999999998E-2</c:v>
                </c:pt>
                <c:pt idx="9">
                  <c:v>1.95E-2</c:v>
                </c:pt>
                <c:pt idx="10">
                  <c:v>6.4000000000000003E-3</c:v>
                </c:pt>
                <c:pt idx="11">
                  <c:v>8.0000000000000004E-4</c:v>
                </c:pt>
              </c:numCache>
            </c:numRef>
          </c:val>
          <c:extLst>
            <c:ext xmlns:c16="http://schemas.microsoft.com/office/drawing/2014/chart" uri="{C3380CC4-5D6E-409C-BE32-E72D297353CC}">
              <c16:uniqueId val="{00000006-58C4-476F-863B-9C3B6E4CB84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76363" cy="470895"/>
          </a:xfrm>
          <a:prstGeom prst="rect">
            <a:avLst/>
          </a:prstGeom>
        </p:spPr>
        <p:txBody>
          <a:bodyPr vert="horz" lIns="94184" tIns="47093" rIns="94184" bIns="47093" rtlCol="0"/>
          <a:lstStyle>
            <a:lvl1pPr algn="l">
              <a:defRPr sz="1200"/>
            </a:lvl1pPr>
          </a:lstStyle>
          <a:p>
            <a:endParaRPr lang="en-US"/>
          </a:p>
        </p:txBody>
      </p:sp>
      <p:sp>
        <p:nvSpPr>
          <p:cNvPr id="3" name="Date Placeholder 2"/>
          <p:cNvSpPr>
            <a:spLocks noGrp="1"/>
          </p:cNvSpPr>
          <p:nvPr>
            <p:ph type="dt" idx="1"/>
          </p:nvPr>
        </p:nvSpPr>
        <p:spPr>
          <a:xfrm>
            <a:off x="4021295" y="0"/>
            <a:ext cx="3076363" cy="470895"/>
          </a:xfrm>
          <a:prstGeom prst="rect">
            <a:avLst/>
          </a:prstGeom>
        </p:spPr>
        <p:txBody>
          <a:bodyPr vert="horz" lIns="94184" tIns="47093" rIns="94184" bIns="47093" rtlCol="0"/>
          <a:lstStyle>
            <a:lvl1pPr algn="r">
              <a:defRPr sz="1200"/>
            </a:lvl1pPr>
          </a:lstStyle>
          <a:p>
            <a:fld id="{BC769033-CC82-0C4F-9180-62F036320BDF}" type="datetimeFigureOut">
              <a:rPr lang="en-US" smtClean="0"/>
              <a:t>4/30/2024</a:t>
            </a:fld>
            <a:endParaRPr lang="en-US"/>
          </a:p>
        </p:txBody>
      </p:sp>
      <p:sp>
        <p:nvSpPr>
          <p:cNvPr id="4" name="Slide Image Placeholder 3"/>
          <p:cNvSpPr>
            <a:spLocks noGrp="1" noRot="1" noChangeAspect="1"/>
          </p:cNvSpPr>
          <p:nvPr>
            <p:ph type="sldImg" idx="2"/>
          </p:nvPr>
        </p:nvSpPr>
        <p:spPr>
          <a:xfrm>
            <a:off x="735013" y="1173163"/>
            <a:ext cx="5629275" cy="3167062"/>
          </a:xfrm>
          <a:prstGeom prst="rect">
            <a:avLst/>
          </a:prstGeom>
          <a:noFill/>
          <a:ln w="12700">
            <a:solidFill>
              <a:prstClr val="black"/>
            </a:solidFill>
          </a:ln>
        </p:spPr>
        <p:txBody>
          <a:bodyPr vert="horz" lIns="94184" tIns="47093" rIns="94184" bIns="47093" rtlCol="0" anchor="ctr"/>
          <a:lstStyle/>
          <a:p>
            <a:endParaRPr lang="en-US"/>
          </a:p>
        </p:txBody>
      </p:sp>
      <p:sp>
        <p:nvSpPr>
          <p:cNvPr id="5" name="Notes Placeholder 4"/>
          <p:cNvSpPr>
            <a:spLocks noGrp="1"/>
          </p:cNvSpPr>
          <p:nvPr>
            <p:ph type="body" sz="quarter" idx="3"/>
          </p:nvPr>
        </p:nvSpPr>
        <p:spPr>
          <a:xfrm>
            <a:off x="709930" y="4516676"/>
            <a:ext cx="5679440" cy="3695463"/>
          </a:xfrm>
          <a:prstGeom prst="rect">
            <a:avLst/>
          </a:prstGeom>
        </p:spPr>
        <p:txBody>
          <a:bodyPr vert="horz" lIns="94184" tIns="47093" rIns="94184" bIns="4709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914407"/>
            <a:ext cx="3076363" cy="470894"/>
          </a:xfrm>
          <a:prstGeom prst="rect">
            <a:avLst/>
          </a:prstGeom>
        </p:spPr>
        <p:txBody>
          <a:bodyPr vert="horz" lIns="94184" tIns="47093" rIns="94184" bIns="47093" rtlCol="0" anchor="b"/>
          <a:lstStyle>
            <a:lvl1pPr algn="l">
              <a:defRPr sz="1200"/>
            </a:lvl1pPr>
          </a:lstStyle>
          <a:p>
            <a:endParaRPr lang="en-US"/>
          </a:p>
        </p:txBody>
      </p:sp>
      <p:sp>
        <p:nvSpPr>
          <p:cNvPr id="7" name="Slide Number Placeholder 6"/>
          <p:cNvSpPr>
            <a:spLocks noGrp="1"/>
          </p:cNvSpPr>
          <p:nvPr>
            <p:ph type="sldNum" sz="quarter" idx="5"/>
          </p:nvPr>
        </p:nvSpPr>
        <p:spPr>
          <a:xfrm>
            <a:off x="4021295" y="8914407"/>
            <a:ext cx="3076363" cy="470894"/>
          </a:xfrm>
          <a:prstGeom prst="rect">
            <a:avLst/>
          </a:prstGeom>
        </p:spPr>
        <p:txBody>
          <a:bodyPr vert="horz" lIns="94184" tIns="47093" rIns="94184" bIns="47093" rtlCol="0" anchor="b"/>
          <a:lstStyle>
            <a:lvl1pPr algn="r">
              <a:defRPr sz="1200"/>
            </a:lvl1pPr>
          </a:lstStyle>
          <a:p>
            <a:fld id="{F3615BE2-BB6E-D846-B0CB-BE207E4BB8A8}" type="slidenum">
              <a:rPr lang="en-US" smtClean="0"/>
              <a:t>‹#›</a:t>
            </a:fld>
            <a:endParaRPr lang="en-US"/>
          </a:p>
        </p:txBody>
      </p:sp>
    </p:spTree>
    <p:extLst>
      <p:ext uri="{BB962C8B-B14F-4D97-AF65-F5344CB8AC3E}">
        <p14:creationId xmlns:p14="http://schemas.microsoft.com/office/powerpoint/2010/main" val="32733544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24285">
              <a:defRPr/>
            </a:pPr>
            <a:fld id="{2F04EFE2-3D8F-4FA9-AF11-29E6306303C0}" type="slidenum">
              <a:rPr lang="en-US">
                <a:solidFill>
                  <a:prstClr val="black"/>
                </a:solidFill>
                <a:latin typeface="Calibri" panose="020F0502020204030204"/>
              </a:rPr>
              <a:pPr defTabSz="924285">
                <a:defRPr/>
              </a:pPr>
              <a:t>1</a:t>
            </a:fld>
            <a:endParaRPr lang="en-US">
              <a:solidFill>
                <a:prstClr val="black"/>
              </a:solidFill>
              <a:latin typeface="Calibri" panose="020F0502020204030204"/>
            </a:endParaRPr>
          </a:p>
        </p:txBody>
      </p:sp>
    </p:spTree>
    <p:extLst>
      <p:ext uri="{BB962C8B-B14F-4D97-AF65-F5344CB8AC3E}">
        <p14:creationId xmlns:p14="http://schemas.microsoft.com/office/powerpoint/2010/main" val="1712398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CC9F9D-C618-981A-DC83-8B0293B1C0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0D5CCD-FA74-8545-B7A0-86A562C25D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343DCA-B743-AFF2-3FB6-5617B6296ED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0ECD0DC-2385-39A4-068A-C08B9E0F784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82538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05944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22901">
              <a:defRPr/>
            </a:pPr>
            <a:fld id="{F3615BE2-BB6E-D846-B0CB-BE207E4BB8A8}" type="slidenum">
              <a:rPr lang="en-US">
                <a:solidFill>
                  <a:prstClr val="black"/>
                </a:solidFill>
                <a:latin typeface="Calibri" panose="020F0502020204030204"/>
              </a:rPr>
              <a:pPr defTabSz="922901">
                <a:defRPr/>
              </a:pPr>
              <a:t>26</a:t>
            </a:fld>
            <a:endParaRPr lang="en-US">
              <a:solidFill>
                <a:prstClr val="black"/>
              </a:solidFill>
              <a:latin typeface="Calibri" panose="020F0502020204030204"/>
            </a:endParaRPr>
          </a:p>
        </p:txBody>
      </p:sp>
    </p:spTree>
    <p:extLst>
      <p:ext uri="{BB962C8B-B14F-4D97-AF65-F5344CB8AC3E}">
        <p14:creationId xmlns:p14="http://schemas.microsoft.com/office/powerpoint/2010/main" val="10677261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615BE2-BB6E-D846-B0CB-BE207E4BB8A8}" type="slidenum">
              <a:rPr lang="en-US" smtClean="0"/>
              <a:t>27</a:t>
            </a:fld>
            <a:endParaRPr lang="en-US"/>
          </a:p>
        </p:txBody>
      </p:sp>
    </p:spTree>
    <p:extLst>
      <p:ext uri="{BB962C8B-B14F-4D97-AF65-F5344CB8AC3E}">
        <p14:creationId xmlns:p14="http://schemas.microsoft.com/office/powerpoint/2010/main" val="39647848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22901">
              <a:defRPr/>
            </a:pPr>
            <a:fld id="{F3615BE2-BB6E-D846-B0CB-BE207E4BB8A8}" type="slidenum">
              <a:rPr lang="en-US">
                <a:solidFill>
                  <a:prstClr val="black"/>
                </a:solidFill>
                <a:latin typeface="Calibri" panose="020F0502020204030204"/>
              </a:rPr>
              <a:pPr defTabSz="922901">
                <a:defRPr/>
              </a:pPr>
              <a:t>29</a:t>
            </a:fld>
            <a:endParaRPr lang="en-US">
              <a:solidFill>
                <a:prstClr val="black"/>
              </a:solidFill>
              <a:latin typeface="Calibri" panose="020F0502020204030204"/>
            </a:endParaRPr>
          </a:p>
        </p:txBody>
      </p:sp>
    </p:spTree>
    <p:extLst>
      <p:ext uri="{BB962C8B-B14F-4D97-AF65-F5344CB8AC3E}">
        <p14:creationId xmlns:p14="http://schemas.microsoft.com/office/powerpoint/2010/main" val="6533175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24285">
              <a:defRPr/>
            </a:pPr>
            <a:fld id="{F3615BE2-BB6E-D846-B0CB-BE207E4BB8A8}" type="slidenum">
              <a:rPr lang="en-US">
                <a:solidFill>
                  <a:prstClr val="black"/>
                </a:solidFill>
                <a:latin typeface="Calibri" panose="020F0502020204030204"/>
              </a:rPr>
              <a:pPr defTabSz="924285">
                <a:defRPr/>
              </a:pPr>
              <a:t>31</a:t>
            </a:fld>
            <a:endParaRPr lang="en-US">
              <a:solidFill>
                <a:prstClr val="black"/>
              </a:solidFill>
              <a:latin typeface="Calibri" panose="020F0502020204030204"/>
            </a:endParaRPr>
          </a:p>
        </p:txBody>
      </p:sp>
    </p:spTree>
    <p:extLst>
      <p:ext uri="{BB962C8B-B14F-4D97-AF65-F5344CB8AC3E}">
        <p14:creationId xmlns:p14="http://schemas.microsoft.com/office/powerpoint/2010/main" val="38049148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A100DA-DEBF-C16E-7134-5A9D06E37A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721014-818D-CE39-862E-403691C338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9FF227-6BA4-7DA2-D4E1-4352E43F2D0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D6914D3-B513-8B62-55F9-BA963DD1C62F}"/>
              </a:ext>
            </a:extLst>
          </p:cNvPr>
          <p:cNvSpPr>
            <a:spLocks noGrp="1"/>
          </p:cNvSpPr>
          <p:nvPr>
            <p:ph type="sldNum" sz="quarter" idx="5"/>
          </p:nvPr>
        </p:nvSpPr>
        <p:spPr/>
        <p:txBody>
          <a:bodyPr/>
          <a:lstStyle/>
          <a:p>
            <a:fld id="{F3615BE2-BB6E-D846-B0CB-BE207E4BB8A8}" type="slidenum">
              <a:rPr lang="en-US" smtClean="0"/>
              <a:t>33</a:t>
            </a:fld>
            <a:endParaRPr lang="en-US"/>
          </a:p>
        </p:txBody>
      </p:sp>
    </p:spTree>
    <p:extLst>
      <p:ext uri="{BB962C8B-B14F-4D97-AF65-F5344CB8AC3E}">
        <p14:creationId xmlns:p14="http://schemas.microsoft.com/office/powerpoint/2010/main" val="3930426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22901">
              <a:defRPr/>
            </a:pPr>
            <a:fld id="{F3615BE2-BB6E-D846-B0CB-BE207E4BB8A8}" type="slidenum">
              <a:rPr lang="en-US">
                <a:solidFill>
                  <a:prstClr val="black"/>
                </a:solidFill>
                <a:latin typeface="Calibri" panose="020F0502020204030204"/>
              </a:rPr>
              <a:pPr defTabSz="922901">
                <a:defRPr/>
              </a:pPr>
              <a:t>34</a:t>
            </a:fld>
            <a:endParaRPr lang="en-US">
              <a:solidFill>
                <a:prstClr val="black"/>
              </a:solidFill>
              <a:latin typeface="Calibri" panose="020F0502020204030204"/>
            </a:endParaRPr>
          </a:p>
        </p:txBody>
      </p:sp>
    </p:spTree>
    <p:extLst>
      <p:ext uri="{BB962C8B-B14F-4D97-AF65-F5344CB8AC3E}">
        <p14:creationId xmlns:p14="http://schemas.microsoft.com/office/powerpoint/2010/main" val="36955748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C9A3D0-BB59-3095-254E-A2BB89766D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D7FA53-7B47-99EC-938B-FB4C7FB605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43E44C-7F73-36E8-26D1-FA538E0AB58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A3EAF25-9488-7DA4-43A8-48DDB5BC99ED}"/>
              </a:ext>
            </a:extLst>
          </p:cNvPr>
          <p:cNvSpPr>
            <a:spLocks noGrp="1"/>
          </p:cNvSpPr>
          <p:nvPr>
            <p:ph type="sldNum" sz="quarter" idx="5"/>
          </p:nvPr>
        </p:nvSpPr>
        <p:spPr/>
        <p:txBody>
          <a:bodyPr/>
          <a:lstStyle/>
          <a:p>
            <a:pPr marL="0" marR="0" lvl="0" indent="0" algn="r" defTabSz="924285"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285"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042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24285">
              <a:defRPr/>
            </a:pPr>
            <a:fld id="{7EAACFB9-4676-4C0B-B187-FBB2AEA93B14}" type="slidenum">
              <a:rPr lang="en-US">
                <a:solidFill>
                  <a:prstClr val="black"/>
                </a:solidFill>
                <a:latin typeface="Calibri" panose="020F0502020204030204"/>
              </a:rPr>
              <a:pPr defTabSz="924285">
                <a:defRPr/>
              </a:pPr>
              <a:t>37</a:t>
            </a:fld>
            <a:endParaRPr lang="en-US">
              <a:solidFill>
                <a:prstClr val="black"/>
              </a:solidFill>
              <a:latin typeface="Calibri" panose="020F0502020204030204"/>
            </a:endParaRPr>
          </a:p>
        </p:txBody>
      </p:sp>
    </p:spTree>
    <p:extLst>
      <p:ext uri="{BB962C8B-B14F-4D97-AF65-F5344CB8AC3E}">
        <p14:creationId xmlns:p14="http://schemas.microsoft.com/office/powerpoint/2010/main" val="12489911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F27F57-A4B2-6939-8999-F8BD01E4B6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DE3381-CB96-3079-E3AF-38E26626EE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94283A-C480-1C19-247B-EC98B2358DA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013200D-33C0-F061-9469-754007C5C293}"/>
              </a:ext>
            </a:extLst>
          </p:cNvPr>
          <p:cNvSpPr>
            <a:spLocks noGrp="1"/>
          </p:cNvSpPr>
          <p:nvPr>
            <p:ph type="sldNum" sz="quarter" idx="5"/>
          </p:nvPr>
        </p:nvSpPr>
        <p:spPr/>
        <p:txBody>
          <a:bodyPr/>
          <a:lstStyle/>
          <a:p>
            <a:pPr defTabSz="922901">
              <a:defRPr/>
            </a:pPr>
            <a:fld id="{A01B58AA-711A-48C1-BCBF-E61C33627EBE}" type="slidenum">
              <a:rPr lang="en-US">
                <a:solidFill>
                  <a:prstClr val="black"/>
                </a:solidFill>
                <a:latin typeface="Calibri" panose="020F0502020204030204"/>
              </a:rPr>
              <a:pPr defTabSz="922901">
                <a:defRPr/>
              </a:pPr>
              <a:t>2</a:t>
            </a:fld>
            <a:endParaRPr lang="en-US">
              <a:solidFill>
                <a:prstClr val="black"/>
              </a:solidFill>
              <a:latin typeface="Calibri" panose="020F0502020204030204"/>
            </a:endParaRPr>
          </a:p>
        </p:txBody>
      </p:sp>
    </p:spTree>
    <p:extLst>
      <p:ext uri="{BB962C8B-B14F-4D97-AF65-F5344CB8AC3E}">
        <p14:creationId xmlns:p14="http://schemas.microsoft.com/office/powerpoint/2010/main" val="39741982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C9A3D0-BB59-3095-254E-A2BB89766D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D7FA53-7B47-99EC-938B-FB4C7FB605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43E44C-7F73-36E8-26D1-FA538E0AB58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A3EAF25-9488-7DA4-43A8-48DDB5BC99ED}"/>
              </a:ext>
            </a:extLst>
          </p:cNvPr>
          <p:cNvSpPr>
            <a:spLocks noGrp="1"/>
          </p:cNvSpPr>
          <p:nvPr>
            <p:ph type="sldNum" sz="quarter" idx="5"/>
          </p:nvPr>
        </p:nvSpPr>
        <p:spPr/>
        <p:txBody>
          <a:bodyPr/>
          <a:lstStyle/>
          <a:p>
            <a:pPr defTabSz="924285">
              <a:defRPr/>
            </a:pPr>
            <a:fld id="{7EAACFB9-4676-4C0B-B187-FBB2AEA93B14}" type="slidenum">
              <a:rPr lang="en-US">
                <a:solidFill>
                  <a:prstClr val="black"/>
                </a:solidFill>
                <a:latin typeface="Calibri" panose="020F0502020204030204"/>
              </a:rPr>
              <a:pPr defTabSz="924285">
                <a:defRPr/>
              </a:pPr>
              <a:t>38</a:t>
            </a:fld>
            <a:endParaRPr lang="en-US">
              <a:solidFill>
                <a:prstClr val="black"/>
              </a:solidFill>
              <a:latin typeface="Calibri" panose="020F0502020204030204"/>
            </a:endParaRPr>
          </a:p>
        </p:txBody>
      </p:sp>
    </p:spTree>
    <p:extLst>
      <p:ext uri="{BB962C8B-B14F-4D97-AF65-F5344CB8AC3E}">
        <p14:creationId xmlns:p14="http://schemas.microsoft.com/office/powerpoint/2010/main" val="24825768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615BE2-BB6E-D846-B0CB-BE207E4BB8A8}" type="slidenum">
              <a:rPr lang="en-US" smtClean="0"/>
              <a:t>39</a:t>
            </a:fld>
            <a:endParaRPr lang="en-US"/>
          </a:p>
        </p:txBody>
      </p:sp>
    </p:spTree>
    <p:extLst>
      <p:ext uri="{BB962C8B-B14F-4D97-AF65-F5344CB8AC3E}">
        <p14:creationId xmlns:p14="http://schemas.microsoft.com/office/powerpoint/2010/main" val="20729767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615BE2-BB6E-D846-B0CB-BE207E4BB8A8}" type="slidenum">
              <a:rPr lang="en-US" smtClean="0"/>
              <a:t>40</a:t>
            </a:fld>
            <a:endParaRPr lang="en-US"/>
          </a:p>
        </p:txBody>
      </p:sp>
    </p:spTree>
    <p:extLst>
      <p:ext uri="{BB962C8B-B14F-4D97-AF65-F5344CB8AC3E}">
        <p14:creationId xmlns:p14="http://schemas.microsoft.com/office/powerpoint/2010/main" val="10628707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5772"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5772"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51042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5772"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5772"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93721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24285"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285"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80313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615BE2-BB6E-D846-B0CB-BE207E4BB8A8}" type="slidenum">
              <a:rPr lang="en-US" smtClean="0"/>
              <a:t>47</a:t>
            </a:fld>
            <a:endParaRPr lang="en-US"/>
          </a:p>
        </p:txBody>
      </p:sp>
    </p:spTree>
    <p:extLst>
      <p:ext uri="{BB962C8B-B14F-4D97-AF65-F5344CB8AC3E}">
        <p14:creationId xmlns:p14="http://schemas.microsoft.com/office/powerpoint/2010/main" val="31661883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F27F57-A4B2-6939-8999-F8BD01E4B6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DE3381-CB96-3079-E3AF-38E26626EE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94283A-C480-1C19-247B-EC98B2358DA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013200D-33C0-F061-9469-754007C5C293}"/>
              </a:ext>
            </a:extLst>
          </p:cNvPr>
          <p:cNvSpPr>
            <a:spLocks noGrp="1"/>
          </p:cNvSpPr>
          <p:nvPr>
            <p:ph type="sldNum" sz="quarter" idx="5"/>
          </p:nvPr>
        </p:nvSpPr>
        <p:spPr/>
        <p:txBody>
          <a:bodyPr/>
          <a:lstStyle/>
          <a:p>
            <a:pPr marL="0" marR="0" lvl="0" indent="0" algn="r" defTabSz="922901" rtl="0" eaLnBrk="1" fontAlgn="auto" latinLnBrk="0" hangingPunct="1">
              <a:lnSpc>
                <a:spcPct val="100000"/>
              </a:lnSpc>
              <a:spcBef>
                <a:spcPts val="0"/>
              </a:spcBef>
              <a:spcAft>
                <a:spcPts val="0"/>
              </a:spcAft>
              <a:buClrTx/>
              <a:buSzTx/>
              <a:buFontTx/>
              <a:buNone/>
              <a:tabLst/>
              <a:defRPr/>
            </a:pPr>
            <a:fld id="{A01B58AA-711A-48C1-BCBF-E61C33627EB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2901"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67772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22901">
              <a:defRPr/>
            </a:pPr>
            <a:fld id="{F3615BE2-BB6E-D846-B0CB-BE207E4BB8A8}" type="slidenum">
              <a:rPr lang="en-US">
                <a:solidFill>
                  <a:prstClr val="black"/>
                </a:solidFill>
                <a:latin typeface="Calibri" panose="020F0502020204030204"/>
              </a:rPr>
              <a:pPr defTabSz="922901">
                <a:defRPr/>
              </a:pPr>
              <a:t>5</a:t>
            </a:fld>
            <a:endParaRPr lang="en-US">
              <a:solidFill>
                <a:prstClr val="black"/>
              </a:solidFill>
              <a:latin typeface="Calibri" panose="020F0502020204030204"/>
            </a:endParaRPr>
          </a:p>
        </p:txBody>
      </p:sp>
    </p:spTree>
    <p:extLst>
      <p:ext uri="{BB962C8B-B14F-4D97-AF65-F5344CB8AC3E}">
        <p14:creationId xmlns:p14="http://schemas.microsoft.com/office/powerpoint/2010/main" val="35659402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22901">
              <a:defRPr/>
            </a:pPr>
            <a:fld id="{F3615BE2-BB6E-D846-B0CB-BE207E4BB8A8}" type="slidenum">
              <a:rPr lang="en-US">
                <a:solidFill>
                  <a:prstClr val="black"/>
                </a:solidFill>
                <a:latin typeface="Calibri" panose="020F0502020204030204"/>
              </a:rPr>
              <a:pPr defTabSz="922901">
                <a:defRPr/>
              </a:pPr>
              <a:t>6</a:t>
            </a:fld>
            <a:endParaRPr lang="en-US">
              <a:solidFill>
                <a:prstClr val="black"/>
              </a:solidFill>
              <a:latin typeface="Calibri" panose="020F0502020204030204"/>
            </a:endParaRPr>
          </a:p>
        </p:txBody>
      </p:sp>
    </p:spTree>
    <p:extLst>
      <p:ext uri="{BB962C8B-B14F-4D97-AF65-F5344CB8AC3E}">
        <p14:creationId xmlns:p14="http://schemas.microsoft.com/office/powerpoint/2010/main" val="31039646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22901">
              <a:defRPr/>
            </a:pPr>
            <a:fld id="{F3615BE2-BB6E-D846-B0CB-BE207E4BB8A8}" type="slidenum">
              <a:rPr lang="en-US">
                <a:solidFill>
                  <a:prstClr val="black"/>
                </a:solidFill>
                <a:latin typeface="Calibri" panose="020F0502020204030204"/>
              </a:rPr>
              <a:pPr defTabSz="922901">
                <a:defRPr/>
              </a:pPr>
              <a:t>7</a:t>
            </a:fld>
            <a:endParaRPr lang="en-US">
              <a:solidFill>
                <a:prstClr val="black"/>
              </a:solidFill>
              <a:latin typeface="Calibri" panose="020F0502020204030204"/>
            </a:endParaRPr>
          </a:p>
        </p:txBody>
      </p:sp>
    </p:spTree>
    <p:extLst>
      <p:ext uri="{BB962C8B-B14F-4D97-AF65-F5344CB8AC3E}">
        <p14:creationId xmlns:p14="http://schemas.microsoft.com/office/powerpoint/2010/main" val="37343289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7E0D25-C369-E659-616F-3178642688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F2FFE7-A797-0415-3D28-1AEA0F02B8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5267E5-A936-9CD1-1FCA-5A3A19837AA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64B68DE-B39C-C0DB-3AEB-72EB39B39177}"/>
              </a:ext>
            </a:extLst>
          </p:cNvPr>
          <p:cNvSpPr>
            <a:spLocks noGrp="1"/>
          </p:cNvSpPr>
          <p:nvPr>
            <p:ph type="sldNum" sz="quarter" idx="5"/>
          </p:nvPr>
        </p:nvSpPr>
        <p:spPr/>
        <p:txBody>
          <a:bodyPr/>
          <a:lstStyle/>
          <a:p>
            <a:pPr defTabSz="922901">
              <a:defRPr/>
            </a:pPr>
            <a:fld id="{F3615BE2-BB6E-D846-B0CB-BE207E4BB8A8}" type="slidenum">
              <a:rPr lang="en-US">
                <a:solidFill>
                  <a:prstClr val="black"/>
                </a:solidFill>
                <a:latin typeface="Calibri" panose="020F0502020204030204"/>
              </a:rPr>
              <a:pPr defTabSz="922901">
                <a:defRPr/>
              </a:pPr>
              <a:t>13</a:t>
            </a:fld>
            <a:endParaRPr lang="en-US">
              <a:solidFill>
                <a:prstClr val="black"/>
              </a:solidFill>
              <a:latin typeface="Calibri" panose="020F0502020204030204"/>
            </a:endParaRPr>
          </a:p>
        </p:txBody>
      </p:sp>
    </p:spTree>
    <p:extLst>
      <p:ext uri="{BB962C8B-B14F-4D97-AF65-F5344CB8AC3E}">
        <p14:creationId xmlns:p14="http://schemas.microsoft.com/office/powerpoint/2010/main" val="22560998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4C2DFE-3C39-3149-C578-7768561402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3C1C0E-5EAD-F4ED-B7D6-ED30CCD440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1DDFE8-C6F5-DE0B-1862-D232C40CD3C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A9A2FB8-E4CE-AC80-3486-507193B5F0F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20812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7E0D25-C369-E659-616F-3178642688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F2FFE7-A797-0415-3D28-1AEA0F02B8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5267E5-A936-9CD1-1FCA-5A3A19837AA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64B68DE-B39C-C0DB-3AEB-72EB39B39177}"/>
              </a:ext>
            </a:extLst>
          </p:cNvPr>
          <p:cNvSpPr>
            <a:spLocks noGrp="1"/>
          </p:cNvSpPr>
          <p:nvPr>
            <p:ph type="sldNum" sz="quarter" idx="5"/>
          </p:nvPr>
        </p:nvSpPr>
        <p:spPr/>
        <p:txBody>
          <a:bodyPr/>
          <a:lstStyle/>
          <a:p>
            <a:pPr marL="0" marR="0" lvl="0" indent="0" algn="r" defTabSz="922901"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2901"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60997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a:t>Insert Chart Title Here </a:t>
            </a:r>
            <a:br>
              <a:rPr lang="en-US"/>
            </a:br>
            <a:r>
              <a:rPr lang="en-US"/>
              <a:t>Insert Long Chart Title Here</a:t>
            </a:r>
            <a:br>
              <a:rPr lang="en-US"/>
            </a:br>
            <a:r>
              <a:rPr lang="en-US"/>
              <a:t>Insert Chart Title Here </a:t>
            </a:r>
          </a:p>
        </p:txBody>
      </p:sp>
      <p:sp>
        <p:nvSpPr>
          <p:cNvPr id="9"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a:t>Source: Insert Source Line Text  </a:t>
            </a:r>
          </a:p>
        </p:txBody>
      </p:sp>
      <p:sp>
        <p:nvSpPr>
          <p:cNvPr id="7"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Small Report Title Goes Here</a:t>
            </a:r>
          </a:p>
        </p:txBody>
      </p:sp>
    </p:spTree>
    <p:extLst>
      <p:ext uri="{BB962C8B-B14F-4D97-AF65-F5344CB8AC3E}">
        <p14:creationId xmlns:p14="http://schemas.microsoft.com/office/powerpoint/2010/main" val="5185548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3-Col with Picture">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7C1714BA-599F-43A0-A8D2-5422D64272E6}"/>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43671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1" y="6356351"/>
            <a:ext cx="2844800" cy="365125"/>
          </a:xfrm>
          <a:prstGeom prst="rect">
            <a:avLst/>
          </a:prstGeom>
        </p:spPr>
        <p:txBody>
          <a:bodyPr/>
          <a:lstStyle/>
          <a:p>
            <a:pPr defTabSz="914400"/>
            <a:fld id="{43108744-0294-425C-AA76-6D3A486FCFFB}" type="datetime1">
              <a:rPr lang="en-US" smtClean="0">
                <a:solidFill>
                  <a:prstClr val="black"/>
                </a:solidFill>
              </a:rPr>
              <a:t>4/30/2024</a:t>
            </a:fld>
            <a:endParaRPr lang="en-US">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pPr defTabSz="914400"/>
            <a:endParaRPr lang="en-US">
              <a:solidFill>
                <a:prstClr val="black"/>
              </a:solidFill>
            </a:endParaRPr>
          </a:p>
        </p:txBody>
      </p:sp>
      <p:sp>
        <p:nvSpPr>
          <p:cNvPr id="7" name="Slide Number Placeholder 5">
            <a:extLst>
              <a:ext uri="{FF2B5EF4-FFF2-40B4-BE49-F238E27FC236}">
                <a16:creationId xmlns:a16="http://schemas.microsoft.com/office/drawing/2014/main" id="{FF5CB122-3EFA-4C50-9CBB-573C569EC29A}"/>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60141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01512" y="567941"/>
            <a:ext cx="7347015" cy="994545"/>
          </a:xfrm>
          <a:prstGeom prst="rect">
            <a:avLst/>
          </a:prstGeom>
        </p:spPr>
        <p:txBody>
          <a:bodyPr/>
          <a:lstStyle>
            <a:lvl1pPr algn="l">
              <a:defRPr spc="-100">
                <a:solidFill>
                  <a:srgbClr val="3775A2"/>
                </a:solidFill>
                <a:latin typeface="Trebuchet MS"/>
                <a:cs typeface="Trebuchet MS"/>
              </a:defRPr>
            </a:lvl1pPr>
          </a:lstStyle>
          <a:p>
            <a:r>
              <a:rPr lang="en-US"/>
              <a:t>Sample Page Layout</a:t>
            </a:r>
          </a:p>
        </p:txBody>
      </p:sp>
      <p:sp>
        <p:nvSpPr>
          <p:cNvPr id="3" name="Subtitle 2"/>
          <p:cNvSpPr>
            <a:spLocks noGrp="1"/>
          </p:cNvSpPr>
          <p:nvPr>
            <p:ph type="subTitle" idx="1" hasCustomPrompt="1"/>
          </p:nvPr>
        </p:nvSpPr>
        <p:spPr>
          <a:xfrm>
            <a:off x="822037" y="368685"/>
            <a:ext cx="7880671" cy="339437"/>
          </a:xfrm>
          <a:prstGeom prst="rect">
            <a:avLst/>
          </a:prstGeom>
        </p:spPr>
        <p:txBody>
          <a:bodyPr/>
          <a:lstStyle>
            <a:lvl1pPr marL="0" indent="0" algn="l">
              <a:buNone/>
              <a:defRPr sz="1800">
                <a:solidFill>
                  <a:srgbClr val="00AF78"/>
                </a:solidFill>
                <a:latin typeface="Trebuchet MS"/>
                <a:cs typeface="Trebuchet M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Sample Pre-Head</a:t>
            </a:r>
          </a:p>
        </p:txBody>
      </p:sp>
      <p:sp>
        <p:nvSpPr>
          <p:cNvPr id="5" name="Footer Placeholder 4"/>
          <p:cNvSpPr>
            <a:spLocks noGrp="1"/>
          </p:cNvSpPr>
          <p:nvPr>
            <p:ph type="ftr" sz="quarter" idx="11"/>
          </p:nvPr>
        </p:nvSpPr>
        <p:spPr>
          <a:xfrm>
            <a:off x="638752" y="6410230"/>
            <a:ext cx="9285208" cy="365125"/>
          </a:xfrm>
          <a:prstGeom prst="rect">
            <a:avLst/>
          </a:prstGeom>
        </p:spPr>
        <p:txBody>
          <a:bodyPr/>
          <a:lstStyle>
            <a:lvl1pPr>
              <a:defRPr sz="900">
                <a:solidFill>
                  <a:schemeClr val="bg1"/>
                </a:solidFill>
                <a:latin typeface="Trebuchet MS"/>
                <a:cs typeface="Trebuchet MS"/>
              </a:defRPr>
            </a:lvl1pPr>
          </a:lstStyle>
          <a:p>
            <a:endParaRPr lang="en-US"/>
          </a:p>
        </p:txBody>
      </p:sp>
      <p:sp>
        <p:nvSpPr>
          <p:cNvPr id="9" name="Text Placeholder 8"/>
          <p:cNvSpPr>
            <a:spLocks noGrp="1"/>
          </p:cNvSpPr>
          <p:nvPr>
            <p:ph type="body" sz="quarter" idx="13" hasCustomPrompt="1"/>
          </p:nvPr>
        </p:nvSpPr>
        <p:spPr>
          <a:xfrm>
            <a:off x="802218" y="1809173"/>
            <a:ext cx="6289256" cy="2624283"/>
          </a:xfrm>
          <a:prstGeom prst="rect">
            <a:avLst/>
          </a:prstGeom>
        </p:spPr>
        <p:txBody>
          <a:bodyPr vert="horz"/>
          <a:lstStyle>
            <a:lvl1pPr marL="0" indent="0">
              <a:buFontTx/>
              <a:buNone/>
              <a:defRPr sz="2200">
                <a:latin typeface="Trebuchet MS"/>
                <a:cs typeface="Trebuchet MS"/>
              </a:defRPr>
            </a:lvl1pPr>
          </a:lstStyle>
          <a:p>
            <a:pPr lvl="0"/>
            <a:r>
              <a:rPr lang="en-US"/>
              <a:t>In 2014, the VAB released a study called “What’s Driving Digital?” which looked at the impact of monthly TV spend on the website traffic of 75 “pure-play” Internet brands such as Priceline, </a:t>
            </a:r>
            <a:r>
              <a:rPr lang="en-US" err="1"/>
              <a:t>E*Trade</a:t>
            </a:r>
            <a:r>
              <a:rPr lang="en-US"/>
              <a:t> and </a:t>
            </a:r>
            <a:r>
              <a:rPr lang="en-US" err="1"/>
              <a:t>Match.com</a:t>
            </a:r>
            <a:r>
              <a:rPr lang="en-US"/>
              <a:t> to name just a few.</a:t>
            </a:r>
          </a:p>
          <a:p>
            <a:pPr lvl="0"/>
            <a:r>
              <a:rPr lang="en-US"/>
              <a:t> </a:t>
            </a:r>
          </a:p>
        </p:txBody>
      </p:sp>
      <p:sp>
        <p:nvSpPr>
          <p:cNvPr id="10" name="Text Placeholder 8"/>
          <p:cNvSpPr>
            <a:spLocks noGrp="1"/>
          </p:cNvSpPr>
          <p:nvPr>
            <p:ph type="body" sz="quarter" idx="14" hasCustomPrompt="1"/>
          </p:nvPr>
        </p:nvSpPr>
        <p:spPr>
          <a:xfrm>
            <a:off x="822036" y="4640119"/>
            <a:ext cx="6289256" cy="1363519"/>
          </a:xfrm>
          <a:prstGeom prst="rect">
            <a:avLst/>
          </a:prstGeom>
        </p:spPr>
        <p:txBody>
          <a:bodyPr vert="horz"/>
          <a:lstStyle>
            <a:lvl1pPr marL="0" indent="0">
              <a:buFontTx/>
              <a:buNone/>
              <a:defRPr sz="1800">
                <a:latin typeface="Trebuchet MS"/>
                <a:cs typeface="Trebuchet MS"/>
              </a:defRPr>
            </a:lvl1pPr>
          </a:lstStyle>
          <a:p>
            <a:pPr lvl="0"/>
            <a:r>
              <a:rPr lang="en-US"/>
              <a:t>• </a:t>
            </a:r>
            <a:r>
              <a:rPr lang="en-US" err="1"/>
              <a:t>Lorem</a:t>
            </a:r>
            <a:r>
              <a:rPr lang="en-US"/>
              <a:t> </a:t>
            </a:r>
            <a:r>
              <a:rPr lang="en-US" err="1"/>
              <a:t>ipsum</a:t>
            </a:r>
            <a:r>
              <a:rPr lang="en-US"/>
              <a:t> dolor sit </a:t>
            </a:r>
            <a:r>
              <a:rPr lang="en-US" err="1"/>
              <a:t>amet</a:t>
            </a:r>
            <a:r>
              <a:rPr lang="en-US"/>
              <a:t>, </a:t>
            </a:r>
            <a:r>
              <a:rPr lang="en-US" err="1"/>
              <a:t>consectetur</a:t>
            </a:r>
            <a:r>
              <a:rPr lang="en-US"/>
              <a:t> </a:t>
            </a:r>
          </a:p>
          <a:p>
            <a:pPr lvl="0"/>
            <a:r>
              <a:rPr lang="en-US"/>
              <a:t>• </a:t>
            </a:r>
            <a:r>
              <a:rPr lang="en-US" err="1"/>
              <a:t>Duis</a:t>
            </a:r>
            <a:r>
              <a:rPr lang="en-US"/>
              <a:t> </a:t>
            </a:r>
            <a:r>
              <a:rPr lang="en-US" err="1"/>
              <a:t>aute</a:t>
            </a:r>
            <a:r>
              <a:rPr lang="en-US"/>
              <a:t> </a:t>
            </a:r>
            <a:r>
              <a:rPr lang="en-US" err="1"/>
              <a:t>irure</a:t>
            </a:r>
            <a:r>
              <a:rPr lang="en-US"/>
              <a:t> dolor in </a:t>
            </a:r>
            <a:r>
              <a:rPr lang="en-US" err="1"/>
              <a:t>reprehenderit</a:t>
            </a:r>
            <a:endParaRPr lang="en-US"/>
          </a:p>
          <a:p>
            <a:pPr lvl="0"/>
            <a:r>
              <a:rPr lang="en-US"/>
              <a:t>• </a:t>
            </a:r>
            <a:r>
              <a:rPr lang="en-US" err="1"/>
              <a:t>Excepteur</a:t>
            </a:r>
            <a:r>
              <a:rPr lang="en-US"/>
              <a:t> </a:t>
            </a:r>
            <a:r>
              <a:rPr lang="en-US" err="1"/>
              <a:t>sint</a:t>
            </a:r>
            <a:r>
              <a:rPr lang="en-US"/>
              <a:t> </a:t>
            </a:r>
            <a:r>
              <a:rPr lang="en-US" err="1"/>
              <a:t>occaecat</a:t>
            </a:r>
            <a:r>
              <a:rPr lang="en-US"/>
              <a:t> </a:t>
            </a:r>
            <a:r>
              <a:rPr lang="en-US" err="1"/>
              <a:t>cupidata</a:t>
            </a:r>
            <a:endParaRPr lang="en-US"/>
          </a:p>
        </p:txBody>
      </p:sp>
      <p:sp>
        <p:nvSpPr>
          <p:cNvPr id="8" name="Slide Number Placeholder 5">
            <a:extLst>
              <a:ext uri="{FF2B5EF4-FFF2-40B4-BE49-F238E27FC236}">
                <a16:creationId xmlns:a16="http://schemas.microsoft.com/office/drawing/2014/main" id="{4A4B1CEF-CD72-4131-87CE-CB361728ACAD}"/>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37742359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69983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3-Col with Picture">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7C1714BA-599F-43A0-A8D2-5422D64272E6}"/>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22446232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1" y="6356351"/>
            <a:ext cx="2844800" cy="365125"/>
          </a:xfrm>
          <a:prstGeom prst="rect">
            <a:avLst/>
          </a:prstGeom>
        </p:spPr>
        <p:txBody>
          <a:bodyPr/>
          <a:lstStyle/>
          <a:p>
            <a:fld id="{9886D020-9E2A-4967-849E-505AD280B565}" type="datetime1">
              <a:rPr lang="en-US" smtClean="0">
                <a:solidFill>
                  <a:prstClr val="black"/>
                </a:solidFill>
              </a:rPr>
              <a:t>4/30/2024</a:t>
            </a:fld>
            <a:endParaRPr lang="en-US">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solidFill>
            </a:endParaRPr>
          </a:p>
        </p:txBody>
      </p:sp>
      <p:sp>
        <p:nvSpPr>
          <p:cNvPr id="7" name="Slide Number Placeholder 5">
            <a:extLst>
              <a:ext uri="{FF2B5EF4-FFF2-40B4-BE49-F238E27FC236}">
                <a16:creationId xmlns:a16="http://schemas.microsoft.com/office/drawing/2014/main" id="{FF5CB122-3EFA-4C50-9CBB-573C569EC29A}"/>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17557357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a:t>Insert Chart Title Here </a:t>
            </a:r>
            <a:br>
              <a:rPr lang="en-US"/>
            </a:br>
            <a:r>
              <a:rPr lang="en-US"/>
              <a:t>Insert Long Chart Title Here</a:t>
            </a:r>
            <a:br>
              <a:rPr lang="en-US"/>
            </a:br>
            <a:r>
              <a:rPr lang="en-US"/>
              <a:t>Insert Chart Title Here </a:t>
            </a:r>
          </a:p>
        </p:txBody>
      </p:sp>
      <p:sp>
        <p:nvSpPr>
          <p:cNvPr id="4"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a:t>Source: Insert Source Line Text  </a:t>
            </a:r>
          </a:p>
        </p:txBody>
      </p:sp>
      <p:sp>
        <p:nvSpPr>
          <p:cNvPr id="6"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Small Report Title Goes Here</a:t>
            </a:r>
          </a:p>
        </p:txBody>
      </p:sp>
      <p:sp>
        <p:nvSpPr>
          <p:cNvPr id="11" name="Text Placeholder 10"/>
          <p:cNvSpPr>
            <a:spLocks noGrp="1"/>
          </p:cNvSpPr>
          <p:nvPr>
            <p:ph type="body" sz="quarter" idx="18" hasCustomPrompt="1"/>
          </p:nvPr>
        </p:nvSpPr>
        <p:spPr>
          <a:xfrm>
            <a:off x="226485" y="5335064"/>
            <a:ext cx="11728449" cy="888470"/>
          </a:xfrm>
          <a:prstGeom prst="rect">
            <a:avLst/>
          </a:prstGeom>
        </p:spPr>
        <p:txBody>
          <a:bodyPr vert="horz"/>
          <a:lstStyle>
            <a:lvl1pPr marL="0" indent="0" algn="ctr" defTabSz="457200" fontAlgn="base">
              <a:lnSpc>
                <a:spcPts val="2300"/>
              </a:lnSpc>
              <a:spcBef>
                <a:spcPct val="0"/>
              </a:spcBef>
              <a:spcAft>
                <a:spcPct val="0"/>
              </a:spcAft>
              <a:buFontTx/>
              <a:buNone/>
              <a:defRPr sz="1100"/>
            </a:lvl1pPr>
            <a:lvl5pPr marL="1828800" indent="0">
              <a:buFontTx/>
              <a:buNone/>
              <a:defRPr sz="1200"/>
            </a:lvl5pPr>
          </a:lstStyle>
          <a:p>
            <a:pPr algn="ctr" defTabSz="457200" fontAlgn="base">
              <a:spcBef>
                <a:spcPct val="0"/>
              </a:spcBef>
              <a:spcAft>
                <a:spcPct val="0"/>
              </a:spcAft>
            </a:pPr>
            <a:r>
              <a:rPr lang="en-US" altLang="en-US" sz="150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5293236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a:t>Insert Chart Title Here </a:t>
            </a:r>
            <a:br>
              <a:rPr lang="en-US"/>
            </a:br>
            <a:r>
              <a:rPr lang="en-US"/>
              <a:t>Insert Long Chart Title Here</a:t>
            </a:r>
            <a:br>
              <a:rPr lang="en-US"/>
            </a:br>
            <a:r>
              <a:rPr lang="en-US"/>
              <a:t>Insert Chart Title Here </a:t>
            </a:r>
          </a:p>
        </p:txBody>
      </p:sp>
      <p:sp>
        <p:nvSpPr>
          <p:cNvPr id="9"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a:t>Source: Insert Source Line Text  </a:t>
            </a:r>
          </a:p>
        </p:txBody>
      </p:sp>
      <p:sp>
        <p:nvSpPr>
          <p:cNvPr id="7"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Small Report Title Goes Here</a:t>
            </a:r>
          </a:p>
        </p:txBody>
      </p:sp>
    </p:spTree>
    <p:extLst>
      <p:ext uri="{BB962C8B-B14F-4D97-AF65-F5344CB8AC3E}">
        <p14:creationId xmlns:p14="http://schemas.microsoft.com/office/powerpoint/2010/main" val="25842355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22892-3963-932E-CAC5-D22396161C8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6EC0B48-45C1-2F7F-6F06-78B21EC12E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00087DB-C506-AC1E-1B8B-8623860B149A}"/>
              </a:ext>
            </a:extLst>
          </p:cNvPr>
          <p:cNvSpPr>
            <a:spLocks noGrp="1"/>
          </p:cNvSpPr>
          <p:nvPr>
            <p:ph type="dt" sz="half" idx="10"/>
          </p:nvPr>
        </p:nvSpPr>
        <p:spPr/>
        <p:txBody>
          <a:bodyPr/>
          <a:lstStyle/>
          <a:p>
            <a:fld id="{50C3853C-0ABA-4CA4-8950-F4B459562918}" type="datetimeFigureOut">
              <a:rPr lang="en-US" smtClean="0"/>
              <a:t>4/30/2024</a:t>
            </a:fld>
            <a:endParaRPr lang="en-US"/>
          </a:p>
        </p:txBody>
      </p:sp>
      <p:sp>
        <p:nvSpPr>
          <p:cNvPr id="5" name="Footer Placeholder 4">
            <a:extLst>
              <a:ext uri="{FF2B5EF4-FFF2-40B4-BE49-F238E27FC236}">
                <a16:creationId xmlns:a16="http://schemas.microsoft.com/office/drawing/2014/main" id="{79EB0C79-587A-2091-3E66-CC35A9C556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521A3E-601E-95E1-A6B3-A4E65F3C124B}"/>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37759627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2C2DB-2BE3-9F69-1E19-100FF148A4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01D4E2-5E85-F772-9666-7F2BEF679B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604C93-5421-2187-3B81-A2C74DE74582}"/>
              </a:ext>
            </a:extLst>
          </p:cNvPr>
          <p:cNvSpPr>
            <a:spLocks noGrp="1"/>
          </p:cNvSpPr>
          <p:nvPr>
            <p:ph type="dt" sz="half" idx="10"/>
          </p:nvPr>
        </p:nvSpPr>
        <p:spPr/>
        <p:txBody>
          <a:bodyPr/>
          <a:lstStyle/>
          <a:p>
            <a:fld id="{50C3853C-0ABA-4CA4-8950-F4B459562918}" type="datetimeFigureOut">
              <a:rPr lang="en-US" smtClean="0"/>
              <a:t>4/30/2024</a:t>
            </a:fld>
            <a:endParaRPr lang="en-US"/>
          </a:p>
        </p:txBody>
      </p:sp>
      <p:sp>
        <p:nvSpPr>
          <p:cNvPr id="5" name="Footer Placeholder 4">
            <a:extLst>
              <a:ext uri="{FF2B5EF4-FFF2-40B4-BE49-F238E27FC236}">
                <a16:creationId xmlns:a16="http://schemas.microsoft.com/office/drawing/2014/main" id="{2337F885-7A4F-1FFF-B5FB-671B859C64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17547F-2A46-5CE3-0198-2DE551BC22B2}"/>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24376584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a:t>Insert Chart Title Here </a:t>
            </a:r>
            <a:br>
              <a:rPr lang="en-US"/>
            </a:br>
            <a:r>
              <a:rPr lang="en-US"/>
              <a:t>Insert Long Chart Title Here</a:t>
            </a:r>
            <a:br>
              <a:rPr lang="en-US"/>
            </a:br>
            <a:r>
              <a:rPr lang="en-US"/>
              <a:t>Insert Chart Title Here </a:t>
            </a:r>
          </a:p>
        </p:txBody>
      </p:sp>
      <p:sp>
        <p:nvSpPr>
          <p:cNvPr id="4"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a:t>Source: Insert Source Line Text  </a:t>
            </a:r>
          </a:p>
        </p:txBody>
      </p:sp>
      <p:sp>
        <p:nvSpPr>
          <p:cNvPr id="6"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Small Report Title Goes Here</a:t>
            </a:r>
          </a:p>
        </p:txBody>
      </p:sp>
      <p:sp>
        <p:nvSpPr>
          <p:cNvPr id="11" name="Text Placeholder 10"/>
          <p:cNvSpPr>
            <a:spLocks noGrp="1"/>
          </p:cNvSpPr>
          <p:nvPr>
            <p:ph type="body" sz="quarter" idx="18" hasCustomPrompt="1"/>
          </p:nvPr>
        </p:nvSpPr>
        <p:spPr>
          <a:xfrm>
            <a:off x="226485" y="5335064"/>
            <a:ext cx="11728449" cy="888470"/>
          </a:xfrm>
          <a:prstGeom prst="rect">
            <a:avLst/>
          </a:prstGeom>
        </p:spPr>
        <p:txBody>
          <a:bodyPr vert="horz"/>
          <a:lstStyle>
            <a:lvl1pPr marL="0" indent="0" algn="ctr" defTabSz="457200" fontAlgn="base">
              <a:lnSpc>
                <a:spcPts val="2300"/>
              </a:lnSpc>
              <a:spcBef>
                <a:spcPct val="0"/>
              </a:spcBef>
              <a:spcAft>
                <a:spcPct val="0"/>
              </a:spcAft>
              <a:buFontTx/>
              <a:buNone/>
              <a:defRPr sz="1100"/>
            </a:lvl1pPr>
            <a:lvl5pPr marL="1828800" indent="0">
              <a:buFontTx/>
              <a:buNone/>
              <a:defRPr sz="1200"/>
            </a:lvl5pPr>
          </a:lstStyle>
          <a:p>
            <a:pPr algn="ctr" defTabSz="457200" fontAlgn="base">
              <a:spcBef>
                <a:spcPct val="0"/>
              </a:spcBef>
              <a:spcAft>
                <a:spcPct val="0"/>
              </a:spcAft>
            </a:pPr>
            <a:r>
              <a:rPr lang="en-US" altLang="en-US" sz="150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10762328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2C576-170C-3C05-1145-E885F88697D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98BF4C-F003-64EF-1763-7C7A8424C18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BA93E41-C0EA-BF1E-5B5A-A770CEFA1C7D}"/>
              </a:ext>
            </a:extLst>
          </p:cNvPr>
          <p:cNvSpPr>
            <a:spLocks noGrp="1"/>
          </p:cNvSpPr>
          <p:nvPr>
            <p:ph type="dt" sz="half" idx="10"/>
          </p:nvPr>
        </p:nvSpPr>
        <p:spPr/>
        <p:txBody>
          <a:bodyPr/>
          <a:lstStyle/>
          <a:p>
            <a:fld id="{50C3853C-0ABA-4CA4-8950-F4B459562918}" type="datetimeFigureOut">
              <a:rPr lang="en-US" smtClean="0"/>
              <a:t>4/30/2024</a:t>
            </a:fld>
            <a:endParaRPr lang="en-US"/>
          </a:p>
        </p:txBody>
      </p:sp>
      <p:sp>
        <p:nvSpPr>
          <p:cNvPr id="5" name="Footer Placeholder 4">
            <a:extLst>
              <a:ext uri="{FF2B5EF4-FFF2-40B4-BE49-F238E27FC236}">
                <a16:creationId xmlns:a16="http://schemas.microsoft.com/office/drawing/2014/main" id="{B623DB76-6F52-B6D0-70E7-F8461B4EA0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752288-C7DF-9A14-8736-D68564484228}"/>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36441411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B5205-7CA0-A486-019F-A993E4A40C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A9FA39-479C-B22E-7D01-2882E988046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94006F-7C3C-FFEB-84D6-C468D5FC3C8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8D2AAFD-CC2A-EBFF-16FF-DC26A6221CC8}"/>
              </a:ext>
            </a:extLst>
          </p:cNvPr>
          <p:cNvSpPr>
            <a:spLocks noGrp="1"/>
          </p:cNvSpPr>
          <p:nvPr>
            <p:ph type="dt" sz="half" idx="10"/>
          </p:nvPr>
        </p:nvSpPr>
        <p:spPr/>
        <p:txBody>
          <a:bodyPr/>
          <a:lstStyle/>
          <a:p>
            <a:fld id="{50C3853C-0ABA-4CA4-8950-F4B459562918}" type="datetimeFigureOut">
              <a:rPr lang="en-US" smtClean="0"/>
              <a:t>4/30/2024</a:t>
            </a:fld>
            <a:endParaRPr lang="en-US"/>
          </a:p>
        </p:txBody>
      </p:sp>
      <p:sp>
        <p:nvSpPr>
          <p:cNvPr id="6" name="Footer Placeholder 5">
            <a:extLst>
              <a:ext uri="{FF2B5EF4-FFF2-40B4-BE49-F238E27FC236}">
                <a16:creationId xmlns:a16="http://schemas.microsoft.com/office/drawing/2014/main" id="{273F66F9-21DF-201F-EFB8-A0FB34E5C0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818729-8AED-22E4-6A7E-0F28E5712742}"/>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33416625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D1B62-B429-4C23-02F8-A40DF9D9F05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1695705-72D5-C15E-6540-631F5C5F96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08612F-1F13-52BD-AE1E-978699633D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B93790A-FF7C-A528-8F0C-D70BC9B143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BAEF71-D218-B6E8-DE2F-64EBB34FEE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203275-EF89-3BBC-F3E8-AB4D15FA2CC5}"/>
              </a:ext>
            </a:extLst>
          </p:cNvPr>
          <p:cNvSpPr>
            <a:spLocks noGrp="1"/>
          </p:cNvSpPr>
          <p:nvPr>
            <p:ph type="dt" sz="half" idx="10"/>
          </p:nvPr>
        </p:nvSpPr>
        <p:spPr/>
        <p:txBody>
          <a:bodyPr/>
          <a:lstStyle/>
          <a:p>
            <a:fld id="{50C3853C-0ABA-4CA4-8950-F4B459562918}" type="datetimeFigureOut">
              <a:rPr lang="en-US" smtClean="0"/>
              <a:t>4/30/2024</a:t>
            </a:fld>
            <a:endParaRPr lang="en-US"/>
          </a:p>
        </p:txBody>
      </p:sp>
      <p:sp>
        <p:nvSpPr>
          <p:cNvPr id="8" name="Footer Placeholder 7">
            <a:extLst>
              <a:ext uri="{FF2B5EF4-FFF2-40B4-BE49-F238E27FC236}">
                <a16:creationId xmlns:a16="http://schemas.microsoft.com/office/drawing/2014/main" id="{ED0CB9E5-2320-BDEF-6FB4-21F42A3AA0D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8C50A11-9842-CDE6-57C9-13A9E7FAF1F1}"/>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26629833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1CDF4-5C07-DA4C-CEA6-9C10E98D4EC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09E8C-FBB4-204C-9144-7C5285A68CF1}"/>
              </a:ext>
            </a:extLst>
          </p:cNvPr>
          <p:cNvSpPr>
            <a:spLocks noGrp="1"/>
          </p:cNvSpPr>
          <p:nvPr>
            <p:ph type="dt" sz="half" idx="10"/>
          </p:nvPr>
        </p:nvSpPr>
        <p:spPr/>
        <p:txBody>
          <a:bodyPr/>
          <a:lstStyle/>
          <a:p>
            <a:fld id="{50C3853C-0ABA-4CA4-8950-F4B459562918}" type="datetimeFigureOut">
              <a:rPr lang="en-US" smtClean="0"/>
              <a:t>4/30/2024</a:t>
            </a:fld>
            <a:endParaRPr lang="en-US"/>
          </a:p>
        </p:txBody>
      </p:sp>
      <p:sp>
        <p:nvSpPr>
          <p:cNvPr id="4" name="Footer Placeholder 3">
            <a:extLst>
              <a:ext uri="{FF2B5EF4-FFF2-40B4-BE49-F238E27FC236}">
                <a16:creationId xmlns:a16="http://schemas.microsoft.com/office/drawing/2014/main" id="{65150222-CB1D-CA14-2514-4C5A7261EE3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D50661F-6F0F-3C4C-DEA7-3E3DEEF0266D}"/>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36338857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7CB3BB-D2B4-4FB4-B5E7-76E935F5B540}"/>
              </a:ext>
            </a:extLst>
          </p:cNvPr>
          <p:cNvSpPr>
            <a:spLocks noGrp="1"/>
          </p:cNvSpPr>
          <p:nvPr>
            <p:ph type="dt" sz="half" idx="10"/>
          </p:nvPr>
        </p:nvSpPr>
        <p:spPr/>
        <p:txBody>
          <a:bodyPr/>
          <a:lstStyle/>
          <a:p>
            <a:fld id="{50C3853C-0ABA-4CA4-8950-F4B459562918}" type="datetimeFigureOut">
              <a:rPr lang="en-US" smtClean="0"/>
              <a:t>4/30/2024</a:t>
            </a:fld>
            <a:endParaRPr lang="en-US"/>
          </a:p>
        </p:txBody>
      </p:sp>
      <p:sp>
        <p:nvSpPr>
          <p:cNvPr id="3" name="Footer Placeholder 2">
            <a:extLst>
              <a:ext uri="{FF2B5EF4-FFF2-40B4-BE49-F238E27FC236}">
                <a16:creationId xmlns:a16="http://schemas.microsoft.com/office/drawing/2014/main" id="{7E9AD340-DF42-A777-BB3B-322EEC90A53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251138D-1CD8-52BB-0E8E-4C9D7EA61880}"/>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37504128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D1062-984B-C475-FF18-E8A3C18A64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A1C2C24-AA7B-CEC4-8B36-3AD03E7CD7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702A7D-6B45-674A-812A-E1D8CCEABA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6958C0-D16C-6294-22AA-0564D6B069E7}"/>
              </a:ext>
            </a:extLst>
          </p:cNvPr>
          <p:cNvSpPr>
            <a:spLocks noGrp="1"/>
          </p:cNvSpPr>
          <p:nvPr>
            <p:ph type="dt" sz="half" idx="10"/>
          </p:nvPr>
        </p:nvSpPr>
        <p:spPr/>
        <p:txBody>
          <a:bodyPr/>
          <a:lstStyle/>
          <a:p>
            <a:fld id="{50C3853C-0ABA-4CA4-8950-F4B459562918}" type="datetimeFigureOut">
              <a:rPr lang="en-US" smtClean="0"/>
              <a:t>4/30/2024</a:t>
            </a:fld>
            <a:endParaRPr lang="en-US"/>
          </a:p>
        </p:txBody>
      </p:sp>
      <p:sp>
        <p:nvSpPr>
          <p:cNvPr id="6" name="Footer Placeholder 5">
            <a:extLst>
              <a:ext uri="{FF2B5EF4-FFF2-40B4-BE49-F238E27FC236}">
                <a16:creationId xmlns:a16="http://schemas.microsoft.com/office/drawing/2014/main" id="{3F22A660-B670-AAE0-F2B2-F6C2D4CB1E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863807-DCC5-4F35-B639-46A9145E1FE3}"/>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42336724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7DF7D-8E43-7023-CE4C-0EDEF19847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197E8E7-FAB1-9E2E-9613-1422020B40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D97669D-500C-7696-0AF5-4128720858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316723-BCD5-7126-BE3F-571A136EB196}"/>
              </a:ext>
            </a:extLst>
          </p:cNvPr>
          <p:cNvSpPr>
            <a:spLocks noGrp="1"/>
          </p:cNvSpPr>
          <p:nvPr>
            <p:ph type="dt" sz="half" idx="10"/>
          </p:nvPr>
        </p:nvSpPr>
        <p:spPr/>
        <p:txBody>
          <a:bodyPr/>
          <a:lstStyle/>
          <a:p>
            <a:fld id="{50C3853C-0ABA-4CA4-8950-F4B459562918}" type="datetimeFigureOut">
              <a:rPr lang="en-US" smtClean="0"/>
              <a:t>4/30/2024</a:t>
            </a:fld>
            <a:endParaRPr lang="en-US"/>
          </a:p>
        </p:txBody>
      </p:sp>
      <p:sp>
        <p:nvSpPr>
          <p:cNvPr id="6" name="Footer Placeholder 5">
            <a:extLst>
              <a:ext uri="{FF2B5EF4-FFF2-40B4-BE49-F238E27FC236}">
                <a16:creationId xmlns:a16="http://schemas.microsoft.com/office/drawing/2014/main" id="{9531C56F-279F-332E-B66F-D00264DAA0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81EE55-8AB2-7AF3-133A-2727AE29FFF0}"/>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40215667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F6B3C-8628-E1FA-2F7C-217A5AE9A0C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378C4B5-DF76-6751-A571-B4E56E301D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E56B1C-F189-46FA-A9B2-6E3F5FF62A5F}"/>
              </a:ext>
            </a:extLst>
          </p:cNvPr>
          <p:cNvSpPr>
            <a:spLocks noGrp="1"/>
          </p:cNvSpPr>
          <p:nvPr>
            <p:ph type="dt" sz="half" idx="10"/>
          </p:nvPr>
        </p:nvSpPr>
        <p:spPr/>
        <p:txBody>
          <a:bodyPr/>
          <a:lstStyle/>
          <a:p>
            <a:fld id="{50C3853C-0ABA-4CA4-8950-F4B459562918}" type="datetimeFigureOut">
              <a:rPr lang="en-US" smtClean="0"/>
              <a:t>4/30/2024</a:t>
            </a:fld>
            <a:endParaRPr lang="en-US"/>
          </a:p>
        </p:txBody>
      </p:sp>
      <p:sp>
        <p:nvSpPr>
          <p:cNvPr id="5" name="Footer Placeholder 4">
            <a:extLst>
              <a:ext uri="{FF2B5EF4-FFF2-40B4-BE49-F238E27FC236}">
                <a16:creationId xmlns:a16="http://schemas.microsoft.com/office/drawing/2014/main" id="{0849B983-B159-9B86-88BA-4FDF5A32D5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3D92CF-1F35-2E42-BA3C-53D9DF8026C5}"/>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18590177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72B5B5C-8167-A66E-214D-952DFC4A22C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C1FE085-2CDE-74D2-D757-AB01B06C2A0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664C8A-537E-1CDF-C862-BCA4A15B8F35}"/>
              </a:ext>
            </a:extLst>
          </p:cNvPr>
          <p:cNvSpPr>
            <a:spLocks noGrp="1"/>
          </p:cNvSpPr>
          <p:nvPr>
            <p:ph type="dt" sz="half" idx="10"/>
          </p:nvPr>
        </p:nvSpPr>
        <p:spPr/>
        <p:txBody>
          <a:bodyPr/>
          <a:lstStyle/>
          <a:p>
            <a:fld id="{50C3853C-0ABA-4CA4-8950-F4B459562918}" type="datetimeFigureOut">
              <a:rPr lang="en-US" smtClean="0"/>
              <a:t>4/30/2024</a:t>
            </a:fld>
            <a:endParaRPr lang="en-US"/>
          </a:p>
        </p:txBody>
      </p:sp>
      <p:sp>
        <p:nvSpPr>
          <p:cNvPr id="5" name="Footer Placeholder 4">
            <a:extLst>
              <a:ext uri="{FF2B5EF4-FFF2-40B4-BE49-F238E27FC236}">
                <a16:creationId xmlns:a16="http://schemas.microsoft.com/office/drawing/2014/main" id="{4BC4A0B8-C51A-E3AA-C238-97EE9C44E6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FBF244-5945-FDD0-EDF5-ED651C6C13EE}"/>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32709457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22892-3963-932E-CAC5-D22396161C8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6EC0B48-45C1-2F7F-6F06-78B21EC12E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00087DB-C506-AC1E-1B8B-8623860B149A}"/>
              </a:ext>
            </a:extLst>
          </p:cNvPr>
          <p:cNvSpPr>
            <a:spLocks noGrp="1"/>
          </p:cNvSpPr>
          <p:nvPr>
            <p:ph type="dt" sz="half" idx="10"/>
          </p:nvPr>
        </p:nvSpPr>
        <p:spPr/>
        <p:txBody>
          <a:bodyPr/>
          <a:lstStyle/>
          <a:p>
            <a:fld id="{50C3853C-0ABA-4CA4-8950-F4B459562918}" type="datetimeFigureOut">
              <a:rPr lang="en-US" smtClean="0"/>
              <a:t>4/30/2024</a:t>
            </a:fld>
            <a:endParaRPr lang="en-US"/>
          </a:p>
        </p:txBody>
      </p:sp>
      <p:sp>
        <p:nvSpPr>
          <p:cNvPr id="5" name="Footer Placeholder 4">
            <a:extLst>
              <a:ext uri="{FF2B5EF4-FFF2-40B4-BE49-F238E27FC236}">
                <a16:creationId xmlns:a16="http://schemas.microsoft.com/office/drawing/2014/main" id="{79EB0C79-587A-2091-3E66-CC35A9C556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521A3E-601E-95E1-A6B3-A4E65F3C124B}"/>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2035707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01512" y="567941"/>
            <a:ext cx="7347015" cy="994545"/>
          </a:xfrm>
          <a:prstGeom prst="rect">
            <a:avLst/>
          </a:prstGeom>
        </p:spPr>
        <p:txBody>
          <a:bodyPr/>
          <a:lstStyle>
            <a:lvl1pPr algn="l">
              <a:defRPr spc="-100">
                <a:solidFill>
                  <a:srgbClr val="3775A2"/>
                </a:solidFill>
                <a:latin typeface="Trebuchet MS"/>
                <a:cs typeface="Trebuchet MS"/>
              </a:defRPr>
            </a:lvl1pPr>
          </a:lstStyle>
          <a:p>
            <a:r>
              <a:rPr lang="en-US"/>
              <a:t>Sample Page Layout</a:t>
            </a:r>
          </a:p>
        </p:txBody>
      </p:sp>
      <p:sp>
        <p:nvSpPr>
          <p:cNvPr id="3" name="Subtitle 2"/>
          <p:cNvSpPr>
            <a:spLocks noGrp="1"/>
          </p:cNvSpPr>
          <p:nvPr>
            <p:ph type="subTitle" idx="1" hasCustomPrompt="1"/>
          </p:nvPr>
        </p:nvSpPr>
        <p:spPr>
          <a:xfrm>
            <a:off x="822037" y="368685"/>
            <a:ext cx="7880671" cy="339437"/>
          </a:xfrm>
          <a:prstGeom prst="rect">
            <a:avLst/>
          </a:prstGeom>
        </p:spPr>
        <p:txBody>
          <a:bodyPr/>
          <a:lstStyle>
            <a:lvl1pPr marL="0" indent="0" algn="l">
              <a:buNone/>
              <a:defRPr sz="1800">
                <a:solidFill>
                  <a:srgbClr val="00AF78"/>
                </a:solidFill>
                <a:latin typeface="Trebuchet MS"/>
                <a:cs typeface="Trebuchet M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Sample Pre-Head</a:t>
            </a:r>
          </a:p>
        </p:txBody>
      </p:sp>
      <p:sp>
        <p:nvSpPr>
          <p:cNvPr id="5" name="Footer Placeholder 4"/>
          <p:cNvSpPr>
            <a:spLocks noGrp="1"/>
          </p:cNvSpPr>
          <p:nvPr>
            <p:ph type="ftr" sz="quarter" idx="11"/>
          </p:nvPr>
        </p:nvSpPr>
        <p:spPr>
          <a:xfrm>
            <a:off x="638752" y="6410230"/>
            <a:ext cx="9285208" cy="365125"/>
          </a:xfrm>
          <a:prstGeom prst="rect">
            <a:avLst/>
          </a:prstGeom>
        </p:spPr>
        <p:txBody>
          <a:bodyPr/>
          <a:lstStyle>
            <a:lvl1pPr>
              <a:defRPr sz="900">
                <a:solidFill>
                  <a:schemeClr val="bg1"/>
                </a:solidFill>
                <a:latin typeface="Trebuchet MS"/>
                <a:cs typeface="Trebuchet MS"/>
              </a:defRPr>
            </a:lvl1pPr>
          </a:lstStyle>
          <a:p>
            <a:endParaRPr lang="en-US"/>
          </a:p>
        </p:txBody>
      </p:sp>
      <p:sp>
        <p:nvSpPr>
          <p:cNvPr id="9" name="Text Placeholder 8"/>
          <p:cNvSpPr>
            <a:spLocks noGrp="1"/>
          </p:cNvSpPr>
          <p:nvPr>
            <p:ph type="body" sz="quarter" idx="13" hasCustomPrompt="1"/>
          </p:nvPr>
        </p:nvSpPr>
        <p:spPr>
          <a:xfrm>
            <a:off x="802218" y="1809173"/>
            <a:ext cx="6289256" cy="2624283"/>
          </a:xfrm>
          <a:prstGeom prst="rect">
            <a:avLst/>
          </a:prstGeom>
        </p:spPr>
        <p:txBody>
          <a:bodyPr vert="horz"/>
          <a:lstStyle>
            <a:lvl1pPr marL="0" indent="0">
              <a:buFontTx/>
              <a:buNone/>
              <a:defRPr sz="2200">
                <a:latin typeface="Trebuchet MS"/>
                <a:cs typeface="Trebuchet MS"/>
              </a:defRPr>
            </a:lvl1pPr>
          </a:lstStyle>
          <a:p>
            <a:pPr lvl="0"/>
            <a:r>
              <a:rPr lang="en-US"/>
              <a:t>In 2014, the VAB released a study called “What’s Driving Digital?” which looked at the impact of monthly TV spend on the website traffic of 75 “pure-play” Internet brands such as Priceline, </a:t>
            </a:r>
            <a:r>
              <a:rPr lang="en-US" err="1"/>
              <a:t>E*Trade</a:t>
            </a:r>
            <a:r>
              <a:rPr lang="en-US"/>
              <a:t> and </a:t>
            </a:r>
            <a:r>
              <a:rPr lang="en-US" err="1"/>
              <a:t>Match.com</a:t>
            </a:r>
            <a:r>
              <a:rPr lang="en-US"/>
              <a:t> to name just a few.</a:t>
            </a:r>
          </a:p>
          <a:p>
            <a:pPr lvl="0"/>
            <a:r>
              <a:rPr lang="en-US"/>
              <a:t> </a:t>
            </a:r>
          </a:p>
        </p:txBody>
      </p:sp>
      <p:sp>
        <p:nvSpPr>
          <p:cNvPr id="10" name="Text Placeholder 8"/>
          <p:cNvSpPr>
            <a:spLocks noGrp="1"/>
          </p:cNvSpPr>
          <p:nvPr>
            <p:ph type="body" sz="quarter" idx="14" hasCustomPrompt="1"/>
          </p:nvPr>
        </p:nvSpPr>
        <p:spPr>
          <a:xfrm>
            <a:off x="822036" y="4640119"/>
            <a:ext cx="6289256" cy="1363519"/>
          </a:xfrm>
          <a:prstGeom prst="rect">
            <a:avLst/>
          </a:prstGeom>
        </p:spPr>
        <p:txBody>
          <a:bodyPr vert="horz"/>
          <a:lstStyle>
            <a:lvl1pPr marL="0" indent="0">
              <a:buFontTx/>
              <a:buNone/>
              <a:defRPr sz="1800">
                <a:latin typeface="Trebuchet MS"/>
                <a:cs typeface="Trebuchet MS"/>
              </a:defRPr>
            </a:lvl1pPr>
          </a:lstStyle>
          <a:p>
            <a:pPr lvl="0"/>
            <a:r>
              <a:rPr lang="en-US"/>
              <a:t>• </a:t>
            </a:r>
            <a:r>
              <a:rPr lang="en-US" err="1"/>
              <a:t>Lorem</a:t>
            </a:r>
            <a:r>
              <a:rPr lang="en-US"/>
              <a:t> </a:t>
            </a:r>
            <a:r>
              <a:rPr lang="en-US" err="1"/>
              <a:t>ipsum</a:t>
            </a:r>
            <a:r>
              <a:rPr lang="en-US"/>
              <a:t> dolor sit </a:t>
            </a:r>
            <a:r>
              <a:rPr lang="en-US" err="1"/>
              <a:t>amet</a:t>
            </a:r>
            <a:r>
              <a:rPr lang="en-US"/>
              <a:t>, </a:t>
            </a:r>
            <a:r>
              <a:rPr lang="en-US" err="1"/>
              <a:t>consectetur</a:t>
            </a:r>
            <a:r>
              <a:rPr lang="en-US"/>
              <a:t> </a:t>
            </a:r>
          </a:p>
          <a:p>
            <a:pPr lvl="0"/>
            <a:r>
              <a:rPr lang="en-US"/>
              <a:t>• </a:t>
            </a:r>
            <a:r>
              <a:rPr lang="en-US" err="1"/>
              <a:t>Duis</a:t>
            </a:r>
            <a:r>
              <a:rPr lang="en-US"/>
              <a:t> </a:t>
            </a:r>
            <a:r>
              <a:rPr lang="en-US" err="1"/>
              <a:t>aute</a:t>
            </a:r>
            <a:r>
              <a:rPr lang="en-US"/>
              <a:t> </a:t>
            </a:r>
            <a:r>
              <a:rPr lang="en-US" err="1"/>
              <a:t>irure</a:t>
            </a:r>
            <a:r>
              <a:rPr lang="en-US"/>
              <a:t> dolor in </a:t>
            </a:r>
            <a:r>
              <a:rPr lang="en-US" err="1"/>
              <a:t>reprehenderit</a:t>
            </a:r>
            <a:endParaRPr lang="en-US"/>
          </a:p>
          <a:p>
            <a:pPr lvl="0"/>
            <a:r>
              <a:rPr lang="en-US"/>
              <a:t>• </a:t>
            </a:r>
            <a:r>
              <a:rPr lang="en-US" err="1"/>
              <a:t>Excepteur</a:t>
            </a:r>
            <a:r>
              <a:rPr lang="en-US"/>
              <a:t> </a:t>
            </a:r>
            <a:r>
              <a:rPr lang="en-US" err="1"/>
              <a:t>sint</a:t>
            </a:r>
            <a:r>
              <a:rPr lang="en-US"/>
              <a:t> </a:t>
            </a:r>
            <a:r>
              <a:rPr lang="en-US" err="1"/>
              <a:t>occaecat</a:t>
            </a:r>
            <a:r>
              <a:rPr lang="en-US"/>
              <a:t> </a:t>
            </a:r>
            <a:r>
              <a:rPr lang="en-US" err="1"/>
              <a:t>cupidata</a:t>
            </a:r>
            <a:endParaRPr lang="en-US"/>
          </a:p>
        </p:txBody>
      </p:sp>
      <p:sp>
        <p:nvSpPr>
          <p:cNvPr id="8" name="Slide Number Placeholder 5">
            <a:extLst>
              <a:ext uri="{FF2B5EF4-FFF2-40B4-BE49-F238E27FC236}">
                <a16:creationId xmlns:a16="http://schemas.microsoft.com/office/drawing/2014/main" id="{4A4B1CEF-CD72-4131-87CE-CB361728ACAD}"/>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13725811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2C2DB-2BE3-9F69-1E19-100FF148A4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01D4E2-5E85-F772-9666-7F2BEF679B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604C93-5421-2187-3B81-A2C74DE74582}"/>
              </a:ext>
            </a:extLst>
          </p:cNvPr>
          <p:cNvSpPr>
            <a:spLocks noGrp="1"/>
          </p:cNvSpPr>
          <p:nvPr>
            <p:ph type="dt" sz="half" idx="10"/>
          </p:nvPr>
        </p:nvSpPr>
        <p:spPr/>
        <p:txBody>
          <a:bodyPr/>
          <a:lstStyle/>
          <a:p>
            <a:fld id="{50C3853C-0ABA-4CA4-8950-F4B459562918}" type="datetimeFigureOut">
              <a:rPr lang="en-US" smtClean="0"/>
              <a:t>4/30/2024</a:t>
            </a:fld>
            <a:endParaRPr lang="en-US"/>
          </a:p>
        </p:txBody>
      </p:sp>
      <p:sp>
        <p:nvSpPr>
          <p:cNvPr id="5" name="Footer Placeholder 4">
            <a:extLst>
              <a:ext uri="{FF2B5EF4-FFF2-40B4-BE49-F238E27FC236}">
                <a16:creationId xmlns:a16="http://schemas.microsoft.com/office/drawing/2014/main" id="{2337F885-7A4F-1FFF-B5FB-671B859C64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17547F-2A46-5CE3-0198-2DE551BC22B2}"/>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30043646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2C576-170C-3C05-1145-E885F88697D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98BF4C-F003-64EF-1763-7C7A8424C18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BA93E41-C0EA-BF1E-5B5A-A770CEFA1C7D}"/>
              </a:ext>
            </a:extLst>
          </p:cNvPr>
          <p:cNvSpPr>
            <a:spLocks noGrp="1"/>
          </p:cNvSpPr>
          <p:nvPr>
            <p:ph type="dt" sz="half" idx="10"/>
          </p:nvPr>
        </p:nvSpPr>
        <p:spPr/>
        <p:txBody>
          <a:bodyPr/>
          <a:lstStyle/>
          <a:p>
            <a:fld id="{50C3853C-0ABA-4CA4-8950-F4B459562918}" type="datetimeFigureOut">
              <a:rPr lang="en-US" smtClean="0"/>
              <a:t>4/30/2024</a:t>
            </a:fld>
            <a:endParaRPr lang="en-US"/>
          </a:p>
        </p:txBody>
      </p:sp>
      <p:sp>
        <p:nvSpPr>
          <p:cNvPr id="5" name="Footer Placeholder 4">
            <a:extLst>
              <a:ext uri="{FF2B5EF4-FFF2-40B4-BE49-F238E27FC236}">
                <a16:creationId xmlns:a16="http://schemas.microsoft.com/office/drawing/2014/main" id="{B623DB76-6F52-B6D0-70E7-F8461B4EA0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752288-C7DF-9A14-8736-D68564484228}"/>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39012106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B5205-7CA0-A486-019F-A993E4A40C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A9FA39-479C-B22E-7D01-2882E988046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94006F-7C3C-FFEB-84D6-C468D5FC3C8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8D2AAFD-CC2A-EBFF-16FF-DC26A6221CC8}"/>
              </a:ext>
            </a:extLst>
          </p:cNvPr>
          <p:cNvSpPr>
            <a:spLocks noGrp="1"/>
          </p:cNvSpPr>
          <p:nvPr>
            <p:ph type="dt" sz="half" idx="10"/>
          </p:nvPr>
        </p:nvSpPr>
        <p:spPr/>
        <p:txBody>
          <a:bodyPr/>
          <a:lstStyle/>
          <a:p>
            <a:fld id="{50C3853C-0ABA-4CA4-8950-F4B459562918}" type="datetimeFigureOut">
              <a:rPr lang="en-US" smtClean="0"/>
              <a:t>4/30/2024</a:t>
            </a:fld>
            <a:endParaRPr lang="en-US"/>
          </a:p>
        </p:txBody>
      </p:sp>
      <p:sp>
        <p:nvSpPr>
          <p:cNvPr id="6" name="Footer Placeholder 5">
            <a:extLst>
              <a:ext uri="{FF2B5EF4-FFF2-40B4-BE49-F238E27FC236}">
                <a16:creationId xmlns:a16="http://schemas.microsoft.com/office/drawing/2014/main" id="{273F66F9-21DF-201F-EFB8-A0FB34E5C0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818729-8AED-22E4-6A7E-0F28E5712742}"/>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9172936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D1B62-B429-4C23-02F8-A40DF9D9F05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1695705-72D5-C15E-6540-631F5C5F96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08612F-1F13-52BD-AE1E-978699633D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B93790A-FF7C-A528-8F0C-D70BC9B143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BAEF71-D218-B6E8-DE2F-64EBB34FEE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203275-EF89-3BBC-F3E8-AB4D15FA2CC5}"/>
              </a:ext>
            </a:extLst>
          </p:cNvPr>
          <p:cNvSpPr>
            <a:spLocks noGrp="1"/>
          </p:cNvSpPr>
          <p:nvPr>
            <p:ph type="dt" sz="half" idx="10"/>
          </p:nvPr>
        </p:nvSpPr>
        <p:spPr/>
        <p:txBody>
          <a:bodyPr/>
          <a:lstStyle/>
          <a:p>
            <a:fld id="{50C3853C-0ABA-4CA4-8950-F4B459562918}" type="datetimeFigureOut">
              <a:rPr lang="en-US" smtClean="0"/>
              <a:t>4/30/2024</a:t>
            </a:fld>
            <a:endParaRPr lang="en-US"/>
          </a:p>
        </p:txBody>
      </p:sp>
      <p:sp>
        <p:nvSpPr>
          <p:cNvPr id="8" name="Footer Placeholder 7">
            <a:extLst>
              <a:ext uri="{FF2B5EF4-FFF2-40B4-BE49-F238E27FC236}">
                <a16:creationId xmlns:a16="http://schemas.microsoft.com/office/drawing/2014/main" id="{ED0CB9E5-2320-BDEF-6FB4-21F42A3AA0D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8C50A11-9842-CDE6-57C9-13A9E7FAF1F1}"/>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23447550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1CDF4-5C07-DA4C-CEA6-9C10E98D4EC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09E8C-FBB4-204C-9144-7C5285A68CF1}"/>
              </a:ext>
            </a:extLst>
          </p:cNvPr>
          <p:cNvSpPr>
            <a:spLocks noGrp="1"/>
          </p:cNvSpPr>
          <p:nvPr>
            <p:ph type="dt" sz="half" idx="10"/>
          </p:nvPr>
        </p:nvSpPr>
        <p:spPr/>
        <p:txBody>
          <a:bodyPr/>
          <a:lstStyle/>
          <a:p>
            <a:fld id="{50C3853C-0ABA-4CA4-8950-F4B459562918}" type="datetimeFigureOut">
              <a:rPr lang="en-US" smtClean="0"/>
              <a:t>4/30/2024</a:t>
            </a:fld>
            <a:endParaRPr lang="en-US"/>
          </a:p>
        </p:txBody>
      </p:sp>
      <p:sp>
        <p:nvSpPr>
          <p:cNvPr id="4" name="Footer Placeholder 3">
            <a:extLst>
              <a:ext uri="{FF2B5EF4-FFF2-40B4-BE49-F238E27FC236}">
                <a16:creationId xmlns:a16="http://schemas.microsoft.com/office/drawing/2014/main" id="{65150222-CB1D-CA14-2514-4C5A7261EE3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D50661F-6F0F-3C4C-DEA7-3E3DEEF0266D}"/>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37057978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7CB3BB-D2B4-4FB4-B5E7-76E935F5B540}"/>
              </a:ext>
            </a:extLst>
          </p:cNvPr>
          <p:cNvSpPr>
            <a:spLocks noGrp="1"/>
          </p:cNvSpPr>
          <p:nvPr>
            <p:ph type="dt" sz="half" idx="10"/>
          </p:nvPr>
        </p:nvSpPr>
        <p:spPr/>
        <p:txBody>
          <a:bodyPr/>
          <a:lstStyle/>
          <a:p>
            <a:fld id="{50C3853C-0ABA-4CA4-8950-F4B459562918}" type="datetimeFigureOut">
              <a:rPr lang="en-US" smtClean="0"/>
              <a:t>4/30/2024</a:t>
            </a:fld>
            <a:endParaRPr lang="en-US"/>
          </a:p>
        </p:txBody>
      </p:sp>
      <p:sp>
        <p:nvSpPr>
          <p:cNvPr id="3" name="Footer Placeholder 2">
            <a:extLst>
              <a:ext uri="{FF2B5EF4-FFF2-40B4-BE49-F238E27FC236}">
                <a16:creationId xmlns:a16="http://schemas.microsoft.com/office/drawing/2014/main" id="{7E9AD340-DF42-A777-BB3B-322EEC90A53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251138D-1CD8-52BB-0E8E-4C9D7EA61880}"/>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30296341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D1062-984B-C475-FF18-E8A3C18A64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A1C2C24-AA7B-CEC4-8B36-3AD03E7CD7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702A7D-6B45-674A-812A-E1D8CCEABA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6958C0-D16C-6294-22AA-0564D6B069E7}"/>
              </a:ext>
            </a:extLst>
          </p:cNvPr>
          <p:cNvSpPr>
            <a:spLocks noGrp="1"/>
          </p:cNvSpPr>
          <p:nvPr>
            <p:ph type="dt" sz="half" idx="10"/>
          </p:nvPr>
        </p:nvSpPr>
        <p:spPr/>
        <p:txBody>
          <a:bodyPr/>
          <a:lstStyle/>
          <a:p>
            <a:fld id="{50C3853C-0ABA-4CA4-8950-F4B459562918}" type="datetimeFigureOut">
              <a:rPr lang="en-US" smtClean="0"/>
              <a:t>4/30/2024</a:t>
            </a:fld>
            <a:endParaRPr lang="en-US"/>
          </a:p>
        </p:txBody>
      </p:sp>
      <p:sp>
        <p:nvSpPr>
          <p:cNvPr id="6" name="Footer Placeholder 5">
            <a:extLst>
              <a:ext uri="{FF2B5EF4-FFF2-40B4-BE49-F238E27FC236}">
                <a16:creationId xmlns:a16="http://schemas.microsoft.com/office/drawing/2014/main" id="{3F22A660-B670-AAE0-F2B2-F6C2D4CB1E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863807-DCC5-4F35-B639-46A9145E1FE3}"/>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42450523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7DF7D-8E43-7023-CE4C-0EDEF19847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197E8E7-FAB1-9E2E-9613-1422020B40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D97669D-500C-7696-0AF5-4128720858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316723-BCD5-7126-BE3F-571A136EB196}"/>
              </a:ext>
            </a:extLst>
          </p:cNvPr>
          <p:cNvSpPr>
            <a:spLocks noGrp="1"/>
          </p:cNvSpPr>
          <p:nvPr>
            <p:ph type="dt" sz="half" idx="10"/>
          </p:nvPr>
        </p:nvSpPr>
        <p:spPr/>
        <p:txBody>
          <a:bodyPr/>
          <a:lstStyle/>
          <a:p>
            <a:fld id="{50C3853C-0ABA-4CA4-8950-F4B459562918}" type="datetimeFigureOut">
              <a:rPr lang="en-US" smtClean="0"/>
              <a:t>4/30/2024</a:t>
            </a:fld>
            <a:endParaRPr lang="en-US"/>
          </a:p>
        </p:txBody>
      </p:sp>
      <p:sp>
        <p:nvSpPr>
          <p:cNvPr id="6" name="Footer Placeholder 5">
            <a:extLst>
              <a:ext uri="{FF2B5EF4-FFF2-40B4-BE49-F238E27FC236}">
                <a16:creationId xmlns:a16="http://schemas.microsoft.com/office/drawing/2014/main" id="{9531C56F-279F-332E-B66F-D00264DAA0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81EE55-8AB2-7AF3-133A-2727AE29FFF0}"/>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25439102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F6B3C-8628-E1FA-2F7C-217A5AE9A0C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378C4B5-DF76-6751-A571-B4E56E301D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E56B1C-F189-46FA-A9B2-6E3F5FF62A5F}"/>
              </a:ext>
            </a:extLst>
          </p:cNvPr>
          <p:cNvSpPr>
            <a:spLocks noGrp="1"/>
          </p:cNvSpPr>
          <p:nvPr>
            <p:ph type="dt" sz="half" idx="10"/>
          </p:nvPr>
        </p:nvSpPr>
        <p:spPr/>
        <p:txBody>
          <a:bodyPr/>
          <a:lstStyle/>
          <a:p>
            <a:fld id="{50C3853C-0ABA-4CA4-8950-F4B459562918}" type="datetimeFigureOut">
              <a:rPr lang="en-US" smtClean="0"/>
              <a:t>4/30/2024</a:t>
            </a:fld>
            <a:endParaRPr lang="en-US"/>
          </a:p>
        </p:txBody>
      </p:sp>
      <p:sp>
        <p:nvSpPr>
          <p:cNvPr id="5" name="Footer Placeholder 4">
            <a:extLst>
              <a:ext uri="{FF2B5EF4-FFF2-40B4-BE49-F238E27FC236}">
                <a16:creationId xmlns:a16="http://schemas.microsoft.com/office/drawing/2014/main" id="{0849B983-B159-9B86-88BA-4FDF5A32D5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3D92CF-1F35-2E42-BA3C-53D9DF8026C5}"/>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22304143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72B5B5C-8167-A66E-214D-952DFC4A22C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C1FE085-2CDE-74D2-D757-AB01B06C2A0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664C8A-537E-1CDF-C862-BCA4A15B8F35}"/>
              </a:ext>
            </a:extLst>
          </p:cNvPr>
          <p:cNvSpPr>
            <a:spLocks noGrp="1"/>
          </p:cNvSpPr>
          <p:nvPr>
            <p:ph type="dt" sz="half" idx="10"/>
          </p:nvPr>
        </p:nvSpPr>
        <p:spPr/>
        <p:txBody>
          <a:bodyPr/>
          <a:lstStyle/>
          <a:p>
            <a:fld id="{50C3853C-0ABA-4CA4-8950-F4B459562918}" type="datetimeFigureOut">
              <a:rPr lang="en-US" smtClean="0"/>
              <a:t>4/30/2024</a:t>
            </a:fld>
            <a:endParaRPr lang="en-US"/>
          </a:p>
        </p:txBody>
      </p:sp>
      <p:sp>
        <p:nvSpPr>
          <p:cNvPr id="5" name="Footer Placeholder 4">
            <a:extLst>
              <a:ext uri="{FF2B5EF4-FFF2-40B4-BE49-F238E27FC236}">
                <a16:creationId xmlns:a16="http://schemas.microsoft.com/office/drawing/2014/main" id="{4BC4A0B8-C51A-E3AA-C238-97EE9C44E6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FBF244-5945-FDD0-EDF5-ED651C6C13EE}"/>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15796321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3-Col with Picture">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7C1714BA-599F-43A0-A8D2-5422D64272E6}"/>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18905958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Title Slide V2">
    <p:bg>
      <p:bgPr>
        <a:solidFill>
          <a:srgbClr val="1B1464"/>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0" y="3199443"/>
            <a:ext cx="3975495" cy="1803400"/>
          </a:xfrm>
        </p:spPr>
        <p:txBody>
          <a:bodyPr/>
          <a:lstStyle>
            <a:lvl1pPr>
              <a:lnSpc>
                <a:spcPct val="100000"/>
              </a:lnSpc>
              <a:defRPr sz="3750">
                <a:solidFill>
                  <a:schemeClr val="bg1"/>
                </a:solidFill>
              </a:defRPr>
            </a:lvl1pPr>
          </a:lstStyle>
          <a:p>
            <a:r>
              <a:rPr lang="en-US"/>
              <a:t>Title goes here</a:t>
            </a:r>
            <a:br>
              <a:rPr lang="en-US"/>
            </a:br>
            <a:r>
              <a:rPr lang="en-US"/>
              <a:t>second title line</a:t>
            </a:r>
            <a:br>
              <a:rPr lang="en-US"/>
            </a:br>
            <a:r>
              <a:rPr lang="en-US"/>
              <a:t>third line</a:t>
            </a:r>
          </a:p>
        </p:txBody>
      </p:sp>
      <p:sp>
        <p:nvSpPr>
          <p:cNvPr id="40" name="Picture Placeholder 39">
            <a:extLst>
              <a:ext uri="{FF2B5EF4-FFF2-40B4-BE49-F238E27FC236}">
                <a16:creationId xmlns:a16="http://schemas.microsoft.com/office/drawing/2014/main" id="{01EB64D6-155D-4985-AC55-BA92A00A6493}"/>
              </a:ext>
            </a:extLst>
          </p:cNvPr>
          <p:cNvSpPr>
            <a:spLocks noGrp="1"/>
          </p:cNvSpPr>
          <p:nvPr userDrawn="1">
            <p:ph type="pic" sz="quarter" idx="13"/>
          </p:nvPr>
        </p:nvSpPr>
        <p:spPr>
          <a:xfrm>
            <a:off x="4864318" y="0"/>
            <a:ext cx="7327683" cy="6858000"/>
          </a:xfrm>
        </p:spPr>
        <p:txBody>
          <a:bodyPr anchor="ctr"/>
          <a:lstStyle>
            <a:lvl1pPr marL="0" indent="0" algn="ctr">
              <a:buNone/>
              <a:defRPr>
                <a:highlight>
                  <a:srgbClr val="FFFF00"/>
                </a:highlight>
              </a:defRPr>
            </a:lvl1pPr>
          </a:lstStyle>
          <a:p>
            <a:r>
              <a:rPr lang="en-US"/>
              <a:t>Click icon to add picture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accent1"/>
                </a:solidFill>
                <a:latin typeface="+mj-lt"/>
              </a:defRPr>
            </a:lvl1pPr>
          </a:lstStyle>
          <a:p>
            <a:pPr lvl="0"/>
            <a:r>
              <a:rPr lang="en-GB"/>
              <a:t>DATE GOES HERE</a:t>
            </a:r>
            <a:endParaRPr lang="en-US"/>
          </a:p>
        </p:txBody>
      </p:sp>
      <p:grpSp>
        <p:nvGrpSpPr>
          <p:cNvPr id="14" name="Group 13">
            <a:extLst>
              <a:ext uri="{FF2B5EF4-FFF2-40B4-BE49-F238E27FC236}">
                <a16:creationId xmlns:a16="http://schemas.microsoft.com/office/drawing/2014/main" id="{D8F192F2-B546-4826-B294-F211C3519C59}"/>
              </a:ext>
            </a:extLst>
          </p:cNvPr>
          <p:cNvGrpSpPr/>
          <p:nvPr userDrawn="1"/>
        </p:nvGrpSpPr>
        <p:grpSpPr>
          <a:xfrm>
            <a:off x="530696" y="5689601"/>
            <a:ext cx="2180462" cy="904633"/>
            <a:chOff x="2777007" y="5689600"/>
            <a:chExt cx="2107496" cy="904633"/>
          </a:xfrm>
        </p:grpSpPr>
        <p:pic>
          <p:nvPicPr>
            <p:cNvPr id="15" name="Picture 14" descr="Logo&#10;&#10;Description automatically generated with medium confidence">
              <a:extLst>
                <a:ext uri="{FF2B5EF4-FFF2-40B4-BE49-F238E27FC236}">
                  <a16:creationId xmlns:a16="http://schemas.microsoft.com/office/drawing/2014/main" id="{83FD563D-15A4-4249-8A4F-D144B04BF9A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977185" y="5689600"/>
              <a:ext cx="907318" cy="904633"/>
            </a:xfrm>
            <a:prstGeom prst="rect">
              <a:avLst/>
            </a:prstGeom>
          </p:spPr>
        </p:pic>
        <p:grpSp>
          <p:nvGrpSpPr>
            <p:cNvPr id="16" name="Group 15">
              <a:extLst>
                <a:ext uri="{FF2B5EF4-FFF2-40B4-BE49-F238E27FC236}">
                  <a16:creationId xmlns:a16="http://schemas.microsoft.com/office/drawing/2014/main" id="{A6E623F0-2880-418B-B1FC-A7527A707898}"/>
                </a:ext>
              </a:extLst>
            </p:cNvPr>
            <p:cNvGrpSpPr/>
            <p:nvPr userDrawn="1"/>
          </p:nvGrpSpPr>
          <p:grpSpPr>
            <a:xfrm>
              <a:off x="2777007" y="5866153"/>
              <a:ext cx="1179028" cy="522582"/>
              <a:chOff x="2378209" y="5233339"/>
              <a:chExt cx="1179028" cy="522582"/>
            </a:xfrm>
            <a:solidFill>
              <a:schemeClr val="bg2"/>
            </a:solidFill>
          </p:grpSpPr>
          <p:sp>
            <p:nvSpPr>
              <p:cNvPr id="18" name="Freeform: Shape 17">
                <a:extLst>
                  <a:ext uri="{FF2B5EF4-FFF2-40B4-BE49-F238E27FC236}">
                    <a16:creationId xmlns:a16="http://schemas.microsoft.com/office/drawing/2014/main" id="{6D80F0B0-7D2E-427E-A8EE-F1A24FDE178F}"/>
                  </a:ext>
                </a:extLst>
              </p:cNvPr>
              <p:cNvSpPr/>
              <p:nvPr/>
            </p:nvSpPr>
            <p:spPr>
              <a:xfrm>
                <a:off x="3170424" y="5236541"/>
                <a:ext cx="386813" cy="516178"/>
              </a:xfrm>
              <a:custGeom>
                <a:avLst/>
                <a:gdLst>
                  <a:gd name="connsiteX0" fmla="*/ 0 w 386813"/>
                  <a:gd name="connsiteY0" fmla="*/ 0 h 516178"/>
                  <a:gd name="connsiteX1" fmla="*/ 206856 w 386813"/>
                  <a:gd name="connsiteY1" fmla="*/ 0 h 516178"/>
                  <a:gd name="connsiteX2" fmla="*/ 284346 w 386813"/>
                  <a:gd name="connsiteY2" fmla="*/ 11528 h 516178"/>
                  <a:gd name="connsiteX3" fmla="*/ 334299 w 386813"/>
                  <a:gd name="connsiteY3" fmla="*/ 41627 h 516178"/>
                  <a:gd name="connsiteX4" fmla="*/ 361197 w 386813"/>
                  <a:gd name="connsiteY4" fmla="*/ 84535 h 516178"/>
                  <a:gd name="connsiteX5" fmla="*/ 369522 w 386813"/>
                  <a:gd name="connsiteY5" fmla="*/ 133207 h 516178"/>
                  <a:gd name="connsiteX6" fmla="*/ 362478 w 386813"/>
                  <a:gd name="connsiteY6" fmla="*/ 172913 h 516178"/>
                  <a:gd name="connsiteX7" fmla="*/ 341984 w 386813"/>
                  <a:gd name="connsiteY7" fmla="*/ 206215 h 516178"/>
                  <a:gd name="connsiteX8" fmla="*/ 309963 w 386813"/>
                  <a:gd name="connsiteY8" fmla="*/ 230551 h 516178"/>
                  <a:gd name="connsiteX9" fmla="*/ 268976 w 386813"/>
                  <a:gd name="connsiteY9" fmla="*/ 243359 h 516178"/>
                  <a:gd name="connsiteX10" fmla="*/ 270257 w 386813"/>
                  <a:gd name="connsiteY10" fmla="*/ 244640 h 516178"/>
                  <a:gd name="connsiteX11" fmla="*/ 293953 w 386813"/>
                  <a:gd name="connsiteY11" fmla="*/ 249123 h 516178"/>
                  <a:gd name="connsiteX12" fmla="*/ 333659 w 386813"/>
                  <a:gd name="connsiteY12" fmla="*/ 268336 h 516178"/>
                  <a:gd name="connsiteX13" fmla="*/ 370803 w 386813"/>
                  <a:gd name="connsiteY13" fmla="*/ 307401 h 516178"/>
                  <a:gd name="connsiteX14" fmla="*/ 386814 w 386813"/>
                  <a:gd name="connsiteY14" fmla="*/ 371443 h 516178"/>
                  <a:gd name="connsiteX15" fmla="*/ 374005 w 386813"/>
                  <a:gd name="connsiteY15" fmla="*/ 433564 h 516178"/>
                  <a:gd name="connsiteX16" fmla="*/ 337501 w 386813"/>
                  <a:gd name="connsiteY16" fmla="*/ 479034 h 516178"/>
                  <a:gd name="connsiteX17" fmla="*/ 280504 w 386813"/>
                  <a:gd name="connsiteY17" fmla="*/ 506572 h 516178"/>
                  <a:gd name="connsiteX18" fmla="*/ 206856 w 386813"/>
                  <a:gd name="connsiteY18" fmla="*/ 516178 h 516178"/>
                  <a:gd name="connsiteX19" fmla="*/ 0 w 386813"/>
                  <a:gd name="connsiteY19" fmla="*/ 516178 h 516178"/>
                  <a:gd name="connsiteX20" fmla="*/ 0 w 386813"/>
                  <a:gd name="connsiteY20" fmla="*/ 0 h 516178"/>
                  <a:gd name="connsiteX21" fmla="*/ 206215 w 386813"/>
                  <a:gd name="connsiteY21" fmla="*/ 234394 h 516178"/>
                  <a:gd name="connsiteX22" fmla="*/ 304840 w 386813"/>
                  <a:gd name="connsiteY22" fmla="*/ 204934 h 516178"/>
                  <a:gd name="connsiteX23" fmla="*/ 337501 w 386813"/>
                  <a:gd name="connsiteY23" fmla="*/ 128084 h 516178"/>
                  <a:gd name="connsiteX24" fmla="*/ 326614 w 386813"/>
                  <a:gd name="connsiteY24" fmla="*/ 80693 h 516178"/>
                  <a:gd name="connsiteX25" fmla="*/ 297795 w 386813"/>
                  <a:gd name="connsiteY25" fmla="*/ 49312 h 516178"/>
                  <a:gd name="connsiteX26" fmla="*/ 256168 w 386813"/>
                  <a:gd name="connsiteY26" fmla="*/ 32021 h 516178"/>
                  <a:gd name="connsiteX27" fmla="*/ 206856 w 386813"/>
                  <a:gd name="connsiteY27" fmla="*/ 26898 h 516178"/>
                  <a:gd name="connsiteX28" fmla="*/ 32021 w 386813"/>
                  <a:gd name="connsiteY28" fmla="*/ 26898 h 516178"/>
                  <a:gd name="connsiteX29" fmla="*/ 32021 w 386813"/>
                  <a:gd name="connsiteY29" fmla="*/ 233753 h 516178"/>
                  <a:gd name="connsiteX30" fmla="*/ 206215 w 386813"/>
                  <a:gd name="connsiteY30" fmla="*/ 233753 h 516178"/>
                  <a:gd name="connsiteX31" fmla="*/ 206215 w 386813"/>
                  <a:gd name="connsiteY31" fmla="*/ 488640 h 516178"/>
                  <a:gd name="connsiteX32" fmla="*/ 315087 w 386813"/>
                  <a:gd name="connsiteY32" fmla="*/ 459181 h 516178"/>
                  <a:gd name="connsiteX33" fmla="*/ 354793 w 386813"/>
                  <a:gd name="connsiteY33" fmla="*/ 371443 h 516178"/>
                  <a:gd name="connsiteX34" fmla="*/ 341344 w 386813"/>
                  <a:gd name="connsiteY34" fmla="*/ 317008 h 516178"/>
                  <a:gd name="connsiteX35" fmla="*/ 306121 w 386813"/>
                  <a:gd name="connsiteY35" fmla="*/ 283065 h 516178"/>
                  <a:gd name="connsiteX36" fmla="*/ 258089 w 386813"/>
                  <a:gd name="connsiteY36" fmla="*/ 265774 h 516178"/>
                  <a:gd name="connsiteX37" fmla="*/ 206215 w 386813"/>
                  <a:gd name="connsiteY37" fmla="*/ 261291 h 516178"/>
                  <a:gd name="connsiteX38" fmla="*/ 31381 w 386813"/>
                  <a:gd name="connsiteY38" fmla="*/ 261291 h 516178"/>
                  <a:gd name="connsiteX39" fmla="*/ 31381 w 386813"/>
                  <a:gd name="connsiteY39" fmla="*/ 488640 h 516178"/>
                  <a:gd name="connsiteX40" fmla="*/ 206215 w 386813"/>
                  <a:gd name="connsiteY40" fmla="*/ 488640 h 516178"/>
                  <a:gd name="connsiteX41" fmla="*/ 206215 w 386813"/>
                  <a:gd name="connsiteY41" fmla="*/ 488640 h 516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6813" h="516178">
                    <a:moveTo>
                      <a:pt x="0" y="0"/>
                    </a:moveTo>
                    <a:lnTo>
                      <a:pt x="206856" y="0"/>
                    </a:lnTo>
                    <a:cubicBezTo>
                      <a:pt x="237596" y="0"/>
                      <a:pt x="263213" y="3843"/>
                      <a:pt x="284346" y="11528"/>
                    </a:cubicBezTo>
                    <a:cubicBezTo>
                      <a:pt x="304840" y="19213"/>
                      <a:pt x="321491" y="29459"/>
                      <a:pt x="334299" y="41627"/>
                    </a:cubicBezTo>
                    <a:cubicBezTo>
                      <a:pt x="347108" y="54436"/>
                      <a:pt x="356074" y="68525"/>
                      <a:pt x="361197" y="84535"/>
                    </a:cubicBezTo>
                    <a:cubicBezTo>
                      <a:pt x="366961" y="100546"/>
                      <a:pt x="369522" y="117197"/>
                      <a:pt x="369522" y="133207"/>
                    </a:cubicBezTo>
                    <a:cubicBezTo>
                      <a:pt x="369522" y="147296"/>
                      <a:pt x="366961" y="160745"/>
                      <a:pt x="362478" y="172913"/>
                    </a:cubicBezTo>
                    <a:cubicBezTo>
                      <a:pt x="357354" y="185722"/>
                      <a:pt x="350950" y="196609"/>
                      <a:pt x="341984" y="206215"/>
                    </a:cubicBezTo>
                    <a:cubicBezTo>
                      <a:pt x="333018" y="215821"/>
                      <a:pt x="322131" y="224147"/>
                      <a:pt x="309963" y="230551"/>
                    </a:cubicBezTo>
                    <a:cubicBezTo>
                      <a:pt x="297795" y="236955"/>
                      <a:pt x="284346" y="241438"/>
                      <a:pt x="268976" y="243359"/>
                    </a:cubicBezTo>
                    <a:lnTo>
                      <a:pt x="270257" y="244640"/>
                    </a:lnTo>
                    <a:cubicBezTo>
                      <a:pt x="273459" y="244000"/>
                      <a:pt x="281785" y="245921"/>
                      <a:pt x="293953" y="249123"/>
                    </a:cubicBezTo>
                    <a:cubicBezTo>
                      <a:pt x="306761" y="252325"/>
                      <a:pt x="319570" y="258729"/>
                      <a:pt x="333659" y="268336"/>
                    </a:cubicBezTo>
                    <a:cubicBezTo>
                      <a:pt x="347108" y="277942"/>
                      <a:pt x="359916" y="290750"/>
                      <a:pt x="370803" y="307401"/>
                    </a:cubicBezTo>
                    <a:cubicBezTo>
                      <a:pt x="381690" y="324052"/>
                      <a:pt x="386814" y="345186"/>
                      <a:pt x="386814" y="371443"/>
                    </a:cubicBezTo>
                    <a:cubicBezTo>
                      <a:pt x="386814" y="395139"/>
                      <a:pt x="382331" y="415632"/>
                      <a:pt x="374005" y="433564"/>
                    </a:cubicBezTo>
                    <a:cubicBezTo>
                      <a:pt x="365039" y="451496"/>
                      <a:pt x="352871" y="466225"/>
                      <a:pt x="337501" y="479034"/>
                    </a:cubicBezTo>
                    <a:cubicBezTo>
                      <a:pt x="322131" y="491842"/>
                      <a:pt x="302919" y="500808"/>
                      <a:pt x="280504" y="506572"/>
                    </a:cubicBezTo>
                    <a:cubicBezTo>
                      <a:pt x="258089" y="512976"/>
                      <a:pt x="233753" y="516178"/>
                      <a:pt x="206856" y="516178"/>
                    </a:cubicBezTo>
                    <a:lnTo>
                      <a:pt x="0" y="516178"/>
                    </a:lnTo>
                    <a:lnTo>
                      <a:pt x="0" y="0"/>
                    </a:lnTo>
                    <a:close/>
                    <a:moveTo>
                      <a:pt x="206215" y="234394"/>
                    </a:moveTo>
                    <a:cubicBezTo>
                      <a:pt x="250404" y="234394"/>
                      <a:pt x="283066" y="224787"/>
                      <a:pt x="304840" y="204934"/>
                    </a:cubicBezTo>
                    <a:cubicBezTo>
                      <a:pt x="326614" y="185081"/>
                      <a:pt x="337501" y="159464"/>
                      <a:pt x="337501" y="128084"/>
                    </a:cubicBezTo>
                    <a:cubicBezTo>
                      <a:pt x="337501" y="109512"/>
                      <a:pt x="333659" y="93501"/>
                      <a:pt x="326614" y="80693"/>
                    </a:cubicBezTo>
                    <a:cubicBezTo>
                      <a:pt x="319570" y="67884"/>
                      <a:pt x="309963" y="57638"/>
                      <a:pt x="297795" y="49312"/>
                    </a:cubicBezTo>
                    <a:cubicBezTo>
                      <a:pt x="285627" y="41627"/>
                      <a:pt x="272179" y="35863"/>
                      <a:pt x="256168" y="32021"/>
                    </a:cubicBezTo>
                    <a:cubicBezTo>
                      <a:pt x="240798" y="28819"/>
                      <a:pt x="224147" y="26898"/>
                      <a:pt x="206856" y="26898"/>
                    </a:cubicBezTo>
                    <a:lnTo>
                      <a:pt x="32021" y="26898"/>
                    </a:lnTo>
                    <a:lnTo>
                      <a:pt x="32021" y="233753"/>
                    </a:lnTo>
                    <a:lnTo>
                      <a:pt x="206215" y="233753"/>
                    </a:lnTo>
                    <a:close/>
                    <a:moveTo>
                      <a:pt x="206215" y="488640"/>
                    </a:moveTo>
                    <a:cubicBezTo>
                      <a:pt x="252325" y="488640"/>
                      <a:pt x="288829" y="479034"/>
                      <a:pt x="315087" y="459181"/>
                    </a:cubicBezTo>
                    <a:cubicBezTo>
                      <a:pt x="341344" y="439328"/>
                      <a:pt x="354793" y="410509"/>
                      <a:pt x="354793" y="371443"/>
                    </a:cubicBezTo>
                    <a:cubicBezTo>
                      <a:pt x="354793" y="349029"/>
                      <a:pt x="350310" y="331097"/>
                      <a:pt x="341344" y="317008"/>
                    </a:cubicBezTo>
                    <a:cubicBezTo>
                      <a:pt x="332378" y="302918"/>
                      <a:pt x="320210" y="291391"/>
                      <a:pt x="306121" y="283065"/>
                    </a:cubicBezTo>
                    <a:cubicBezTo>
                      <a:pt x="292032" y="274740"/>
                      <a:pt x="276021" y="268976"/>
                      <a:pt x="258089" y="265774"/>
                    </a:cubicBezTo>
                    <a:cubicBezTo>
                      <a:pt x="240158" y="262572"/>
                      <a:pt x="223507" y="261291"/>
                      <a:pt x="206215" y="261291"/>
                    </a:cubicBezTo>
                    <a:lnTo>
                      <a:pt x="31381" y="261291"/>
                    </a:lnTo>
                    <a:lnTo>
                      <a:pt x="31381" y="488640"/>
                    </a:lnTo>
                    <a:lnTo>
                      <a:pt x="206215" y="488640"/>
                    </a:lnTo>
                    <a:lnTo>
                      <a:pt x="206215" y="488640"/>
                    </a:lnTo>
                    <a:close/>
                  </a:path>
                </a:pathLst>
              </a:custGeom>
              <a:grpFill/>
              <a:ln w="7373" cap="flat">
                <a:solidFill>
                  <a:schemeClr val="bg2"/>
                </a:solidFill>
                <a:prstDash val="solid"/>
                <a:miter/>
              </a:ln>
            </p:spPr>
            <p:txBody>
              <a:bodyPr rtlCol="0" anchor="ctr"/>
              <a:lstStyle/>
              <a:p>
                <a:endParaRPr lang="en-US" sz="1800"/>
              </a:p>
            </p:txBody>
          </p:sp>
          <p:sp>
            <p:nvSpPr>
              <p:cNvPr id="19" name="Freeform: Shape 18">
                <a:extLst>
                  <a:ext uri="{FF2B5EF4-FFF2-40B4-BE49-F238E27FC236}">
                    <a16:creationId xmlns:a16="http://schemas.microsoft.com/office/drawing/2014/main" id="{4C8656D2-0BCD-4D9E-8F00-7780B7131796}"/>
                  </a:ext>
                </a:extLst>
              </p:cNvPr>
              <p:cNvSpPr/>
              <p:nvPr/>
            </p:nvSpPr>
            <p:spPr>
              <a:xfrm>
                <a:off x="2378209" y="5233339"/>
                <a:ext cx="455979" cy="522582"/>
              </a:xfrm>
              <a:custGeom>
                <a:avLst/>
                <a:gdLst>
                  <a:gd name="connsiteX0" fmla="*/ 258089 w 455979"/>
                  <a:gd name="connsiteY0" fmla="*/ 522582 h 522582"/>
                  <a:gd name="connsiteX1" fmla="*/ 210058 w 455979"/>
                  <a:gd name="connsiteY1" fmla="*/ 522582 h 522582"/>
                  <a:gd name="connsiteX2" fmla="*/ 0 w 455979"/>
                  <a:gd name="connsiteY2" fmla="*/ 0 h 522582"/>
                  <a:gd name="connsiteX3" fmla="*/ 44829 w 455979"/>
                  <a:gd name="connsiteY3" fmla="*/ 0 h 522582"/>
                  <a:gd name="connsiteX4" fmla="*/ 233753 w 455979"/>
                  <a:gd name="connsiteY4" fmla="*/ 478393 h 522582"/>
                  <a:gd name="connsiteX5" fmla="*/ 235675 w 455979"/>
                  <a:gd name="connsiteY5" fmla="*/ 478393 h 522582"/>
                  <a:gd name="connsiteX6" fmla="*/ 413071 w 455979"/>
                  <a:gd name="connsiteY6" fmla="*/ 0 h 522582"/>
                  <a:gd name="connsiteX7" fmla="*/ 455979 w 455979"/>
                  <a:gd name="connsiteY7" fmla="*/ 0 h 522582"/>
                  <a:gd name="connsiteX8" fmla="*/ 258089 w 455979"/>
                  <a:gd name="connsiteY8" fmla="*/ 522582 h 52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5979" h="522582">
                    <a:moveTo>
                      <a:pt x="258089" y="522582"/>
                    </a:moveTo>
                    <a:lnTo>
                      <a:pt x="210058" y="522582"/>
                    </a:lnTo>
                    <a:lnTo>
                      <a:pt x="0" y="0"/>
                    </a:lnTo>
                    <a:lnTo>
                      <a:pt x="44829" y="0"/>
                    </a:lnTo>
                    <a:lnTo>
                      <a:pt x="233753" y="478393"/>
                    </a:lnTo>
                    <a:lnTo>
                      <a:pt x="235675" y="478393"/>
                    </a:lnTo>
                    <a:lnTo>
                      <a:pt x="413071" y="0"/>
                    </a:lnTo>
                    <a:lnTo>
                      <a:pt x="455979" y="0"/>
                    </a:lnTo>
                    <a:lnTo>
                      <a:pt x="258089" y="522582"/>
                    </a:lnTo>
                    <a:close/>
                  </a:path>
                </a:pathLst>
              </a:custGeom>
              <a:grpFill/>
              <a:ln w="6384" cap="flat">
                <a:solidFill>
                  <a:schemeClr val="bg2"/>
                </a:solidFill>
                <a:prstDash val="solid"/>
                <a:miter/>
              </a:ln>
            </p:spPr>
            <p:txBody>
              <a:bodyPr rtlCol="0" anchor="ctr"/>
              <a:lstStyle/>
              <a:p>
                <a:endParaRPr lang="en-US" sz="1800"/>
              </a:p>
            </p:txBody>
          </p:sp>
          <p:sp>
            <p:nvSpPr>
              <p:cNvPr id="20" name="Freeform: Shape 19">
                <a:extLst>
                  <a:ext uri="{FF2B5EF4-FFF2-40B4-BE49-F238E27FC236}">
                    <a16:creationId xmlns:a16="http://schemas.microsoft.com/office/drawing/2014/main" id="{C5135115-035E-4731-A0DD-DB53C55C4BEB}"/>
                  </a:ext>
                </a:extLst>
              </p:cNvPr>
              <p:cNvSpPr/>
              <p:nvPr/>
            </p:nvSpPr>
            <p:spPr>
              <a:xfrm>
                <a:off x="2693936" y="5233339"/>
                <a:ext cx="455338" cy="522582"/>
              </a:xfrm>
              <a:custGeom>
                <a:avLst/>
                <a:gdLst>
                  <a:gd name="connsiteX0" fmla="*/ 455339 w 455338"/>
                  <a:gd name="connsiteY0" fmla="*/ 522582 h 522582"/>
                  <a:gd name="connsiteX1" fmla="*/ 412430 w 455338"/>
                  <a:gd name="connsiteY1" fmla="*/ 522582 h 522582"/>
                  <a:gd name="connsiteX2" fmla="*/ 235675 w 455338"/>
                  <a:gd name="connsiteY2" fmla="*/ 44829 h 522582"/>
                  <a:gd name="connsiteX3" fmla="*/ 233753 w 455338"/>
                  <a:gd name="connsiteY3" fmla="*/ 44829 h 522582"/>
                  <a:gd name="connsiteX4" fmla="*/ 44829 w 455338"/>
                  <a:gd name="connsiteY4" fmla="*/ 522582 h 522582"/>
                  <a:gd name="connsiteX5" fmla="*/ 0 w 455338"/>
                  <a:gd name="connsiteY5" fmla="*/ 522582 h 522582"/>
                  <a:gd name="connsiteX6" fmla="*/ 210698 w 455338"/>
                  <a:gd name="connsiteY6" fmla="*/ 0 h 522582"/>
                  <a:gd name="connsiteX7" fmla="*/ 258730 w 455338"/>
                  <a:gd name="connsiteY7" fmla="*/ 0 h 522582"/>
                  <a:gd name="connsiteX8" fmla="*/ 455339 w 455338"/>
                  <a:gd name="connsiteY8" fmla="*/ 522582 h 52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5338" h="522582">
                    <a:moveTo>
                      <a:pt x="455339" y="522582"/>
                    </a:moveTo>
                    <a:lnTo>
                      <a:pt x="412430" y="522582"/>
                    </a:lnTo>
                    <a:lnTo>
                      <a:pt x="235675" y="44829"/>
                    </a:lnTo>
                    <a:lnTo>
                      <a:pt x="233753" y="44829"/>
                    </a:lnTo>
                    <a:lnTo>
                      <a:pt x="44829" y="522582"/>
                    </a:lnTo>
                    <a:lnTo>
                      <a:pt x="0" y="522582"/>
                    </a:lnTo>
                    <a:lnTo>
                      <a:pt x="210698" y="0"/>
                    </a:lnTo>
                    <a:lnTo>
                      <a:pt x="258730" y="0"/>
                    </a:lnTo>
                    <a:lnTo>
                      <a:pt x="455339" y="522582"/>
                    </a:lnTo>
                    <a:close/>
                  </a:path>
                </a:pathLst>
              </a:custGeom>
              <a:grpFill/>
              <a:ln w="6384" cap="flat">
                <a:solidFill>
                  <a:schemeClr val="bg2"/>
                </a:solidFill>
                <a:prstDash val="solid"/>
                <a:miter/>
              </a:ln>
            </p:spPr>
            <p:txBody>
              <a:bodyPr rtlCol="0" anchor="ctr"/>
              <a:lstStyle/>
              <a:p>
                <a:endParaRPr lang="en-US" sz="1800"/>
              </a:p>
            </p:txBody>
          </p:sp>
          <p:sp>
            <p:nvSpPr>
              <p:cNvPr id="21" name="Freeform: Shape 20">
                <a:extLst>
                  <a:ext uri="{FF2B5EF4-FFF2-40B4-BE49-F238E27FC236}">
                    <a16:creationId xmlns:a16="http://schemas.microsoft.com/office/drawing/2014/main" id="{D31CED2B-ADE8-4C17-A013-0B7D47F71F36}"/>
                  </a:ext>
                </a:extLst>
              </p:cNvPr>
              <p:cNvSpPr/>
              <p:nvPr userDrawn="1"/>
            </p:nvSpPr>
            <p:spPr>
              <a:xfrm>
                <a:off x="2877096" y="5532415"/>
                <a:ext cx="109511" cy="96703"/>
              </a:xfrm>
              <a:custGeom>
                <a:avLst/>
                <a:gdLst>
                  <a:gd name="connsiteX0" fmla="*/ 0 w 109511"/>
                  <a:gd name="connsiteY0" fmla="*/ 0 h 96703"/>
                  <a:gd name="connsiteX1" fmla="*/ 109512 w 109511"/>
                  <a:gd name="connsiteY1" fmla="*/ 48031 h 96703"/>
                  <a:gd name="connsiteX2" fmla="*/ 0 w 109511"/>
                  <a:gd name="connsiteY2" fmla="*/ 96703 h 96703"/>
                  <a:gd name="connsiteX3" fmla="*/ 0 w 109511"/>
                  <a:gd name="connsiteY3" fmla="*/ 0 h 96703"/>
                </a:gdLst>
                <a:ahLst/>
                <a:cxnLst>
                  <a:cxn ang="0">
                    <a:pos x="connsiteX0" y="connsiteY0"/>
                  </a:cxn>
                  <a:cxn ang="0">
                    <a:pos x="connsiteX1" y="connsiteY1"/>
                  </a:cxn>
                  <a:cxn ang="0">
                    <a:pos x="connsiteX2" y="connsiteY2"/>
                  </a:cxn>
                  <a:cxn ang="0">
                    <a:pos x="connsiteX3" y="connsiteY3"/>
                  </a:cxn>
                </a:cxnLst>
                <a:rect l="l" t="t" r="r" b="b"/>
                <a:pathLst>
                  <a:path w="109511" h="96703">
                    <a:moveTo>
                      <a:pt x="0" y="0"/>
                    </a:moveTo>
                    <a:lnTo>
                      <a:pt x="109512" y="48031"/>
                    </a:lnTo>
                    <a:lnTo>
                      <a:pt x="0" y="96703"/>
                    </a:lnTo>
                    <a:cubicBezTo>
                      <a:pt x="0" y="96703"/>
                      <a:pt x="0" y="640"/>
                      <a:pt x="0" y="0"/>
                    </a:cubicBezTo>
                  </a:path>
                </a:pathLst>
              </a:custGeom>
              <a:solidFill>
                <a:schemeClr val="accent2"/>
              </a:solidFill>
              <a:ln w="6384" cap="flat">
                <a:noFill/>
                <a:prstDash val="solid"/>
                <a:miter/>
              </a:ln>
            </p:spPr>
            <p:txBody>
              <a:bodyPr rtlCol="0" anchor="ctr"/>
              <a:lstStyle/>
              <a:p>
                <a:endParaRPr lang="en-US" sz="1800"/>
              </a:p>
            </p:txBody>
          </p:sp>
        </p:grpSp>
      </p:grpSp>
    </p:spTree>
    <p:extLst>
      <p:ext uri="{BB962C8B-B14F-4D97-AF65-F5344CB8AC3E}">
        <p14:creationId xmlns:p14="http://schemas.microsoft.com/office/powerpoint/2010/main" val="1483056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22892-3963-932E-CAC5-D22396161C8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6EC0B48-45C1-2F7F-6F06-78B21EC12E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00087DB-C506-AC1E-1B8B-8623860B149A}"/>
              </a:ext>
            </a:extLst>
          </p:cNvPr>
          <p:cNvSpPr>
            <a:spLocks noGrp="1"/>
          </p:cNvSpPr>
          <p:nvPr>
            <p:ph type="dt" sz="half" idx="10"/>
          </p:nvPr>
        </p:nvSpPr>
        <p:spPr/>
        <p:txBody>
          <a:bodyPr/>
          <a:lstStyle/>
          <a:p>
            <a:fld id="{0C5B514B-DA56-42A1-8710-41ED4FABE842}" type="datetime1">
              <a:rPr lang="en-US" smtClean="0"/>
              <a:t>4/30/2024</a:t>
            </a:fld>
            <a:endParaRPr lang="en-US"/>
          </a:p>
        </p:txBody>
      </p:sp>
      <p:sp>
        <p:nvSpPr>
          <p:cNvPr id="5" name="Footer Placeholder 4">
            <a:extLst>
              <a:ext uri="{FF2B5EF4-FFF2-40B4-BE49-F238E27FC236}">
                <a16:creationId xmlns:a16="http://schemas.microsoft.com/office/drawing/2014/main" id="{79EB0C79-587A-2091-3E66-CC35A9C556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521A3E-601E-95E1-A6B3-A4E65F3C124B}"/>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26095387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2C2DB-2BE3-9F69-1E19-100FF148A4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01D4E2-5E85-F772-9666-7F2BEF679B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604C93-5421-2187-3B81-A2C74DE74582}"/>
              </a:ext>
            </a:extLst>
          </p:cNvPr>
          <p:cNvSpPr>
            <a:spLocks noGrp="1"/>
          </p:cNvSpPr>
          <p:nvPr>
            <p:ph type="dt" sz="half" idx="10"/>
          </p:nvPr>
        </p:nvSpPr>
        <p:spPr/>
        <p:txBody>
          <a:bodyPr/>
          <a:lstStyle/>
          <a:p>
            <a:fld id="{5F527261-22C8-452C-AEE8-C50F669C15AE}" type="datetime1">
              <a:rPr lang="en-US" smtClean="0"/>
              <a:t>4/30/2024</a:t>
            </a:fld>
            <a:endParaRPr lang="en-US"/>
          </a:p>
        </p:txBody>
      </p:sp>
      <p:sp>
        <p:nvSpPr>
          <p:cNvPr id="5" name="Footer Placeholder 4">
            <a:extLst>
              <a:ext uri="{FF2B5EF4-FFF2-40B4-BE49-F238E27FC236}">
                <a16:creationId xmlns:a16="http://schemas.microsoft.com/office/drawing/2014/main" id="{2337F885-7A4F-1FFF-B5FB-671B859C64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17547F-2A46-5CE3-0198-2DE551BC22B2}"/>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15322300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2C576-170C-3C05-1145-E885F88697D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98BF4C-F003-64EF-1763-7C7A8424C18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BA93E41-C0EA-BF1E-5B5A-A770CEFA1C7D}"/>
              </a:ext>
            </a:extLst>
          </p:cNvPr>
          <p:cNvSpPr>
            <a:spLocks noGrp="1"/>
          </p:cNvSpPr>
          <p:nvPr>
            <p:ph type="dt" sz="half" idx="10"/>
          </p:nvPr>
        </p:nvSpPr>
        <p:spPr/>
        <p:txBody>
          <a:bodyPr/>
          <a:lstStyle/>
          <a:p>
            <a:fld id="{832C527E-4173-4FAC-8A7F-42C6E68FD0A9}" type="datetime1">
              <a:rPr lang="en-US" smtClean="0"/>
              <a:t>4/30/2024</a:t>
            </a:fld>
            <a:endParaRPr lang="en-US"/>
          </a:p>
        </p:txBody>
      </p:sp>
      <p:sp>
        <p:nvSpPr>
          <p:cNvPr id="5" name="Footer Placeholder 4">
            <a:extLst>
              <a:ext uri="{FF2B5EF4-FFF2-40B4-BE49-F238E27FC236}">
                <a16:creationId xmlns:a16="http://schemas.microsoft.com/office/drawing/2014/main" id="{B623DB76-6F52-B6D0-70E7-F8461B4EA0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752288-C7DF-9A14-8736-D68564484228}"/>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8185750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B5205-7CA0-A486-019F-A993E4A40C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A9FA39-479C-B22E-7D01-2882E988046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94006F-7C3C-FFEB-84D6-C468D5FC3C8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8D2AAFD-CC2A-EBFF-16FF-DC26A6221CC8}"/>
              </a:ext>
            </a:extLst>
          </p:cNvPr>
          <p:cNvSpPr>
            <a:spLocks noGrp="1"/>
          </p:cNvSpPr>
          <p:nvPr>
            <p:ph type="dt" sz="half" idx="10"/>
          </p:nvPr>
        </p:nvSpPr>
        <p:spPr/>
        <p:txBody>
          <a:bodyPr/>
          <a:lstStyle/>
          <a:p>
            <a:fld id="{D6C292AF-5184-426E-82C8-799E42B843F1}" type="datetime1">
              <a:rPr lang="en-US" smtClean="0"/>
              <a:t>4/30/2024</a:t>
            </a:fld>
            <a:endParaRPr lang="en-US"/>
          </a:p>
        </p:txBody>
      </p:sp>
      <p:sp>
        <p:nvSpPr>
          <p:cNvPr id="6" name="Footer Placeholder 5">
            <a:extLst>
              <a:ext uri="{FF2B5EF4-FFF2-40B4-BE49-F238E27FC236}">
                <a16:creationId xmlns:a16="http://schemas.microsoft.com/office/drawing/2014/main" id="{273F66F9-21DF-201F-EFB8-A0FB34E5C0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818729-8AED-22E4-6A7E-0F28E5712742}"/>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28402566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D1B62-B429-4C23-02F8-A40DF9D9F05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1695705-72D5-C15E-6540-631F5C5F96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08612F-1F13-52BD-AE1E-978699633D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B93790A-FF7C-A528-8F0C-D70BC9B143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BAEF71-D218-B6E8-DE2F-64EBB34FEE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203275-EF89-3BBC-F3E8-AB4D15FA2CC5}"/>
              </a:ext>
            </a:extLst>
          </p:cNvPr>
          <p:cNvSpPr>
            <a:spLocks noGrp="1"/>
          </p:cNvSpPr>
          <p:nvPr>
            <p:ph type="dt" sz="half" idx="10"/>
          </p:nvPr>
        </p:nvSpPr>
        <p:spPr/>
        <p:txBody>
          <a:bodyPr/>
          <a:lstStyle/>
          <a:p>
            <a:fld id="{EBC0C8CD-DFCD-49AC-9A63-541DF66F2CC6}" type="datetime1">
              <a:rPr lang="en-US" smtClean="0"/>
              <a:t>4/30/2024</a:t>
            </a:fld>
            <a:endParaRPr lang="en-US"/>
          </a:p>
        </p:txBody>
      </p:sp>
      <p:sp>
        <p:nvSpPr>
          <p:cNvPr id="8" name="Footer Placeholder 7">
            <a:extLst>
              <a:ext uri="{FF2B5EF4-FFF2-40B4-BE49-F238E27FC236}">
                <a16:creationId xmlns:a16="http://schemas.microsoft.com/office/drawing/2014/main" id="{ED0CB9E5-2320-BDEF-6FB4-21F42A3AA0D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8C50A11-9842-CDE6-57C9-13A9E7FAF1F1}"/>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15757850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1CDF4-5C07-DA4C-CEA6-9C10E98D4EC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09E8C-FBB4-204C-9144-7C5285A68CF1}"/>
              </a:ext>
            </a:extLst>
          </p:cNvPr>
          <p:cNvSpPr>
            <a:spLocks noGrp="1"/>
          </p:cNvSpPr>
          <p:nvPr>
            <p:ph type="dt" sz="half" idx="10"/>
          </p:nvPr>
        </p:nvSpPr>
        <p:spPr/>
        <p:txBody>
          <a:bodyPr/>
          <a:lstStyle/>
          <a:p>
            <a:fld id="{5A32EDF6-B0AC-435B-A222-8D5942E2E43F}" type="datetime1">
              <a:rPr lang="en-US" smtClean="0"/>
              <a:t>4/30/2024</a:t>
            </a:fld>
            <a:endParaRPr lang="en-US"/>
          </a:p>
        </p:txBody>
      </p:sp>
      <p:sp>
        <p:nvSpPr>
          <p:cNvPr id="4" name="Footer Placeholder 3">
            <a:extLst>
              <a:ext uri="{FF2B5EF4-FFF2-40B4-BE49-F238E27FC236}">
                <a16:creationId xmlns:a16="http://schemas.microsoft.com/office/drawing/2014/main" id="{65150222-CB1D-CA14-2514-4C5A7261EE3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D50661F-6F0F-3C4C-DEA7-3E3DEEF0266D}"/>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5068598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7CB3BB-D2B4-4FB4-B5E7-76E935F5B540}"/>
              </a:ext>
            </a:extLst>
          </p:cNvPr>
          <p:cNvSpPr>
            <a:spLocks noGrp="1"/>
          </p:cNvSpPr>
          <p:nvPr>
            <p:ph type="dt" sz="half" idx="10"/>
          </p:nvPr>
        </p:nvSpPr>
        <p:spPr/>
        <p:txBody>
          <a:bodyPr/>
          <a:lstStyle/>
          <a:p>
            <a:fld id="{22822AB3-F6D7-4545-82AA-56A1B85B6803}" type="datetime1">
              <a:rPr lang="en-US" smtClean="0"/>
              <a:t>4/30/2024</a:t>
            </a:fld>
            <a:endParaRPr lang="en-US"/>
          </a:p>
        </p:txBody>
      </p:sp>
      <p:sp>
        <p:nvSpPr>
          <p:cNvPr id="3" name="Footer Placeholder 2">
            <a:extLst>
              <a:ext uri="{FF2B5EF4-FFF2-40B4-BE49-F238E27FC236}">
                <a16:creationId xmlns:a16="http://schemas.microsoft.com/office/drawing/2014/main" id="{7E9AD340-DF42-A777-BB3B-322EEC90A53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251138D-1CD8-52BB-0E8E-4C9D7EA61880}"/>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35811125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D1062-984B-C475-FF18-E8A3C18A64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A1C2C24-AA7B-CEC4-8B36-3AD03E7CD7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702A7D-6B45-674A-812A-E1D8CCEABA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6958C0-D16C-6294-22AA-0564D6B069E7}"/>
              </a:ext>
            </a:extLst>
          </p:cNvPr>
          <p:cNvSpPr>
            <a:spLocks noGrp="1"/>
          </p:cNvSpPr>
          <p:nvPr>
            <p:ph type="dt" sz="half" idx="10"/>
          </p:nvPr>
        </p:nvSpPr>
        <p:spPr/>
        <p:txBody>
          <a:bodyPr/>
          <a:lstStyle/>
          <a:p>
            <a:fld id="{36FE930D-6837-45FC-8C9B-7435FBDB3C4D}" type="datetime1">
              <a:rPr lang="en-US" smtClean="0"/>
              <a:t>4/30/2024</a:t>
            </a:fld>
            <a:endParaRPr lang="en-US"/>
          </a:p>
        </p:txBody>
      </p:sp>
      <p:sp>
        <p:nvSpPr>
          <p:cNvPr id="6" name="Footer Placeholder 5">
            <a:extLst>
              <a:ext uri="{FF2B5EF4-FFF2-40B4-BE49-F238E27FC236}">
                <a16:creationId xmlns:a16="http://schemas.microsoft.com/office/drawing/2014/main" id="{3F22A660-B670-AAE0-F2B2-F6C2D4CB1E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863807-DCC5-4F35-B639-46A9145E1FE3}"/>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31774946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7DF7D-8E43-7023-CE4C-0EDEF19847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197E8E7-FAB1-9E2E-9613-1422020B40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D97669D-500C-7696-0AF5-4128720858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316723-BCD5-7126-BE3F-571A136EB196}"/>
              </a:ext>
            </a:extLst>
          </p:cNvPr>
          <p:cNvSpPr>
            <a:spLocks noGrp="1"/>
          </p:cNvSpPr>
          <p:nvPr>
            <p:ph type="dt" sz="half" idx="10"/>
          </p:nvPr>
        </p:nvSpPr>
        <p:spPr/>
        <p:txBody>
          <a:bodyPr/>
          <a:lstStyle/>
          <a:p>
            <a:fld id="{E998A49B-E2D0-4C81-A500-CCE670D932C7}" type="datetime1">
              <a:rPr lang="en-US" smtClean="0"/>
              <a:t>4/30/2024</a:t>
            </a:fld>
            <a:endParaRPr lang="en-US"/>
          </a:p>
        </p:txBody>
      </p:sp>
      <p:sp>
        <p:nvSpPr>
          <p:cNvPr id="6" name="Footer Placeholder 5">
            <a:extLst>
              <a:ext uri="{FF2B5EF4-FFF2-40B4-BE49-F238E27FC236}">
                <a16:creationId xmlns:a16="http://schemas.microsoft.com/office/drawing/2014/main" id="{9531C56F-279F-332E-B66F-D00264DAA0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81EE55-8AB2-7AF3-133A-2727AE29FFF0}"/>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367543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1" y="6356351"/>
            <a:ext cx="2844800" cy="365125"/>
          </a:xfrm>
          <a:prstGeom prst="rect">
            <a:avLst/>
          </a:prstGeom>
        </p:spPr>
        <p:txBody>
          <a:bodyPr/>
          <a:lstStyle/>
          <a:p>
            <a:fld id="{2640F4F0-4B6B-43D7-B385-B1B9A08A3FAE}" type="datetime1">
              <a:rPr lang="en-US" smtClean="0">
                <a:solidFill>
                  <a:prstClr val="black"/>
                </a:solidFill>
              </a:rPr>
              <a:t>4/30/2024</a:t>
            </a:fld>
            <a:endParaRPr lang="en-US">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solidFill>
            </a:endParaRPr>
          </a:p>
        </p:txBody>
      </p:sp>
      <p:sp>
        <p:nvSpPr>
          <p:cNvPr id="7" name="Slide Number Placeholder 5">
            <a:extLst>
              <a:ext uri="{FF2B5EF4-FFF2-40B4-BE49-F238E27FC236}">
                <a16:creationId xmlns:a16="http://schemas.microsoft.com/office/drawing/2014/main" id="{FF5CB122-3EFA-4C50-9CBB-573C569EC29A}"/>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274070590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F6B3C-8628-E1FA-2F7C-217A5AE9A0C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378C4B5-DF76-6751-A571-B4E56E301D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E56B1C-F189-46FA-A9B2-6E3F5FF62A5F}"/>
              </a:ext>
            </a:extLst>
          </p:cNvPr>
          <p:cNvSpPr>
            <a:spLocks noGrp="1"/>
          </p:cNvSpPr>
          <p:nvPr>
            <p:ph type="dt" sz="half" idx="10"/>
          </p:nvPr>
        </p:nvSpPr>
        <p:spPr/>
        <p:txBody>
          <a:bodyPr/>
          <a:lstStyle/>
          <a:p>
            <a:fld id="{F6D50880-88B5-4AE8-BC55-52D35CEF6F40}" type="datetime1">
              <a:rPr lang="en-US" smtClean="0"/>
              <a:t>4/30/2024</a:t>
            </a:fld>
            <a:endParaRPr lang="en-US"/>
          </a:p>
        </p:txBody>
      </p:sp>
      <p:sp>
        <p:nvSpPr>
          <p:cNvPr id="5" name="Footer Placeholder 4">
            <a:extLst>
              <a:ext uri="{FF2B5EF4-FFF2-40B4-BE49-F238E27FC236}">
                <a16:creationId xmlns:a16="http://schemas.microsoft.com/office/drawing/2014/main" id="{0849B983-B159-9B86-88BA-4FDF5A32D5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3D92CF-1F35-2E42-BA3C-53D9DF8026C5}"/>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17745909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72B5B5C-8167-A66E-214D-952DFC4A22C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C1FE085-2CDE-74D2-D757-AB01B06C2A0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664C8A-537E-1CDF-C862-BCA4A15B8F35}"/>
              </a:ext>
            </a:extLst>
          </p:cNvPr>
          <p:cNvSpPr>
            <a:spLocks noGrp="1"/>
          </p:cNvSpPr>
          <p:nvPr>
            <p:ph type="dt" sz="half" idx="10"/>
          </p:nvPr>
        </p:nvSpPr>
        <p:spPr/>
        <p:txBody>
          <a:bodyPr/>
          <a:lstStyle/>
          <a:p>
            <a:fld id="{C3E9E94E-CDA9-495B-9F9E-7F23CC901E50}" type="datetime1">
              <a:rPr lang="en-US" smtClean="0"/>
              <a:t>4/30/2024</a:t>
            </a:fld>
            <a:endParaRPr lang="en-US"/>
          </a:p>
        </p:txBody>
      </p:sp>
      <p:sp>
        <p:nvSpPr>
          <p:cNvPr id="5" name="Footer Placeholder 4">
            <a:extLst>
              <a:ext uri="{FF2B5EF4-FFF2-40B4-BE49-F238E27FC236}">
                <a16:creationId xmlns:a16="http://schemas.microsoft.com/office/drawing/2014/main" id="{4BC4A0B8-C51A-E3AA-C238-97EE9C44E6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FBF244-5945-FDD0-EDF5-ED651C6C13EE}"/>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6461450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Title Slide V2">
    <p:bg>
      <p:bgPr>
        <a:solidFill>
          <a:srgbClr val="1B1464"/>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0" y="3199443"/>
            <a:ext cx="3975495" cy="1803400"/>
          </a:xfrm>
        </p:spPr>
        <p:txBody>
          <a:bodyPr/>
          <a:lstStyle>
            <a:lvl1pPr>
              <a:lnSpc>
                <a:spcPct val="100000"/>
              </a:lnSpc>
              <a:defRPr sz="3750">
                <a:solidFill>
                  <a:schemeClr val="bg1"/>
                </a:solidFill>
              </a:defRPr>
            </a:lvl1pPr>
          </a:lstStyle>
          <a:p>
            <a:r>
              <a:rPr lang="en-US"/>
              <a:t>Title goes here</a:t>
            </a:r>
            <a:br>
              <a:rPr lang="en-US"/>
            </a:br>
            <a:r>
              <a:rPr lang="en-US"/>
              <a:t>second title line</a:t>
            </a:r>
            <a:br>
              <a:rPr lang="en-US"/>
            </a:br>
            <a:r>
              <a:rPr lang="en-US"/>
              <a:t>third line</a:t>
            </a:r>
          </a:p>
        </p:txBody>
      </p:sp>
      <p:sp>
        <p:nvSpPr>
          <p:cNvPr id="40" name="Picture Placeholder 39">
            <a:extLst>
              <a:ext uri="{FF2B5EF4-FFF2-40B4-BE49-F238E27FC236}">
                <a16:creationId xmlns:a16="http://schemas.microsoft.com/office/drawing/2014/main" id="{01EB64D6-155D-4985-AC55-BA92A00A6493}"/>
              </a:ext>
            </a:extLst>
          </p:cNvPr>
          <p:cNvSpPr>
            <a:spLocks noGrp="1"/>
          </p:cNvSpPr>
          <p:nvPr userDrawn="1">
            <p:ph type="pic" sz="quarter" idx="13"/>
          </p:nvPr>
        </p:nvSpPr>
        <p:spPr>
          <a:xfrm>
            <a:off x="4864318" y="0"/>
            <a:ext cx="7327683" cy="6858000"/>
          </a:xfrm>
        </p:spPr>
        <p:txBody>
          <a:bodyPr anchor="ctr"/>
          <a:lstStyle>
            <a:lvl1pPr marL="0" indent="0" algn="ctr">
              <a:buNone/>
              <a:defRPr>
                <a:highlight>
                  <a:srgbClr val="FFFF00"/>
                </a:highlight>
              </a:defRPr>
            </a:lvl1pPr>
          </a:lstStyle>
          <a:p>
            <a:r>
              <a:rPr lang="en-US"/>
              <a:t>Click icon to add picture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accent1"/>
                </a:solidFill>
                <a:latin typeface="+mj-lt"/>
              </a:defRPr>
            </a:lvl1pPr>
          </a:lstStyle>
          <a:p>
            <a:pPr lvl="0"/>
            <a:r>
              <a:rPr lang="en-GB"/>
              <a:t>DATE GOES HERE</a:t>
            </a:r>
            <a:endParaRPr lang="en-US"/>
          </a:p>
        </p:txBody>
      </p:sp>
    </p:spTree>
    <p:extLst>
      <p:ext uri="{BB962C8B-B14F-4D97-AF65-F5344CB8AC3E}">
        <p14:creationId xmlns:p14="http://schemas.microsoft.com/office/powerpoint/2010/main" val="24225089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a:t>Insert Chart Title Here </a:t>
            </a:r>
            <a:br>
              <a:rPr lang="en-US"/>
            </a:br>
            <a:r>
              <a:rPr lang="en-US"/>
              <a:t>Insert Long Chart Title Here</a:t>
            </a:r>
            <a:br>
              <a:rPr lang="en-US"/>
            </a:br>
            <a:r>
              <a:rPr lang="en-US"/>
              <a:t>Insert Chart Title Here </a:t>
            </a:r>
          </a:p>
        </p:txBody>
      </p:sp>
      <p:sp>
        <p:nvSpPr>
          <p:cNvPr id="9"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a:t>Source: Insert Source Line Text  </a:t>
            </a:r>
          </a:p>
        </p:txBody>
      </p:sp>
      <p:sp>
        <p:nvSpPr>
          <p:cNvPr id="7"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Small Report Title Goes Here</a:t>
            </a:r>
          </a:p>
        </p:txBody>
      </p:sp>
    </p:spTree>
    <p:extLst>
      <p:ext uri="{BB962C8B-B14F-4D97-AF65-F5344CB8AC3E}">
        <p14:creationId xmlns:p14="http://schemas.microsoft.com/office/powerpoint/2010/main" val="9567262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a:t>Insert Chart Title Here </a:t>
            </a:r>
            <a:br>
              <a:rPr lang="en-US"/>
            </a:br>
            <a:r>
              <a:rPr lang="en-US"/>
              <a:t>Insert Long Chart Title Here</a:t>
            </a:r>
            <a:br>
              <a:rPr lang="en-US"/>
            </a:br>
            <a:r>
              <a:rPr lang="en-US"/>
              <a:t>Insert Chart Title Here </a:t>
            </a:r>
          </a:p>
        </p:txBody>
      </p:sp>
      <p:sp>
        <p:nvSpPr>
          <p:cNvPr id="4"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a:t>Source: Insert Source Line Text  </a:t>
            </a:r>
          </a:p>
        </p:txBody>
      </p:sp>
      <p:sp>
        <p:nvSpPr>
          <p:cNvPr id="6"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Small Report Title Goes Here</a:t>
            </a:r>
          </a:p>
        </p:txBody>
      </p:sp>
      <p:sp>
        <p:nvSpPr>
          <p:cNvPr id="11" name="Text Placeholder 10"/>
          <p:cNvSpPr>
            <a:spLocks noGrp="1"/>
          </p:cNvSpPr>
          <p:nvPr>
            <p:ph type="body" sz="quarter" idx="18" hasCustomPrompt="1"/>
          </p:nvPr>
        </p:nvSpPr>
        <p:spPr>
          <a:xfrm>
            <a:off x="226485" y="5335064"/>
            <a:ext cx="11728449" cy="888470"/>
          </a:xfrm>
          <a:prstGeom prst="rect">
            <a:avLst/>
          </a:prstGeom>
        </p:spPr>
        <p:txBody>
          <a:bodyPr vert="horz"/>
          <a:lstStyle>
            <a:lvl1pPr marL="0" indent="0" algn="ctr" defTabSz="457200" fontAlgn="base">
              <a:lnSpc>
                <a:spcPts val="2300"/>
              </a:lnSpc>
              <a:spcBef>
                <a:spcPct val="0"/>
              </a:spcBef>
              <a:spcAft>
                <a:spcPct val="0"/>
              </a:spcAft>
              <a:buFontTx/>
              <a:buNone/>
              <a:defRPr sz="1100"/>
            </a:lvl1pPr>
            <a:lvl5pPr marL="1828800" indent="0">
              <a:buFontTx/>
              <a:buNone/>
              <a:defRPr sz="1200"/>
            </a:lvl5pPr>
          </a:lstStyle>
          <a:p>
            <a:pPr algn="ctr" defTabSz="457200" fontAlgn="base">
              <a:spcBef>
                <a:spcPct val="0"/>
              </a:spcBef>
              <a:spcAft>
                <a:spcPct val="0"/>
              </a:spcAft>
            </a:pPr>
            <a:r>
              <a:rPr lang="en-US" altLang="en-US" sz="150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a:solidFill>
                  <a:prstClr val="black"/>
                </a:solidFill>
                <a:latin typeface="Trebuchet MS" pitchFamily="34" charset="0"/>
              </a:rPr>
              <a:t>Direct mail/email marketing has a nominal effect on informing buyers about their local dealership </a:t>
            </a:r>
          </a:p>
        </p:txBody>
      </p:sp>
      <p:sp>
        <p:nvSpPr>
          <p:cNvPr id="8" name="Rectangle 7">
            <a:extLst>
              <a:ext uri="{FF2B5EF4-FFF2-40B4-BE49-F238E27FC236}">
                <a16:creationId xmlns:a16="http://schemas.microsoft.com/office/drawing/2014/main" id="{9338EB84-D79E-41BC-A82D-D5921B9E922A}"/>
              </a:ext>
            </a:extLst>
          </p:cNvPr>
          <p:cNvSpPr/>
          <p:nvPr userDrawn="1"/>
        </p:nvSpPr>
        <p:spPr>
          <a:xfrm>
            <a:off x="9888279" y="6071192"/>
            <a:ext cx="2039026" cy="591767"/>
          </a:xfrm>
          <a:prstGeom prst="rect">
            <a:avLst/>
          </a:prstGeom>
          <a:solidFill>
            <a:schemeClr val="bg1"/>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79D45F95-BF6A-457B-AFED-C24CDCF33AF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08452" y="6104052"/>
            <a:ext cx="1029127" cy="590437"/>
          </a:xfrm>
          <a:prstGeom prst="rect">
            <a:avLst/>
          </a:prstGeom>
        </p:spPr>
      </p:pic>
    </p:spTree>
    <p:extLst>
      <p:ext uri="{BB962C8B-B14F-4D97-AF65-F5344CB8AC3E}">
        <p14:creationId xmlns:p14="http://schemas.microsoft.com/office/powerpoint/2010/main" val="17123204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86212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01512" y="567941"/>
            <a:ext cx="7347015" cy="994545"/>
          </a:xfrm>
          <a:prstGeom prst="rect">
            <a:avLst/>
          </a:prstGeom>
        </p:spPr>
        <p:txBody>
          <a:bodyPr/>
          <a:lstStyle>
            <a:lvl1pPr algn="l">
              <a:defRPr spc="-100">
                <a:solidFill>
                  <a:srgbClr val="3775A2"/>
                </a:solidFill>
                <a:latin typeface="Trebuchet MS"/>
                <a:cs typeface="Trebuchet MS"/>
              </a:defRPr>
            </a:lvl1pPr>
          </a:lstStyle>
          <a:p>
            <a:r>
              <a:rPr lang="en-US"/>
              <a:t>Sample Page Layout</a:t>
            </a:r>
          </a:p>
        </p:txBody>
      </p:sp>
      <p:sp>
        <p:nvSpPr>
          <p:cNvPr id="3" name="Subtitle 2"/>
          <p:cNvSpPr>
            <a:spLocks noGrp="1"/>
          </p:cNvSpPr>
          <p:nvPr>
            <p:ph type="subTitle" idx="1" hasCustomPrompt="1"/>
          </p:nvPr>
        </p:nvSpPr>
        <p:spPr>
          <a:xfrm>
            <a:off x="822037" y="368685"/>
            <a:ext cx="7880671" cy="339437"/>
          </a:xfrm>
          <a:prstGeom prst="rect">
            <a:avLst/>
          </a:prstGeom>
        </p:spPr>
        <p:txBody>
          <a:bodyPr/>
          <a:lstStyle>
            <a:lvl1pPr marL="0" indent="0" algn="l">
              <a:buNone/>
              <a:defRPr sz="1800">
                <a:solidFill>
                  <a:srgbClr val="00AF78"/>
                </a:solidFill>
                <a:latin typeface="Trebuchet MS"/>
                <a:cs typeface="Trebuchet M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Sample Pre-Head</a:t>
            </a:r>
          </a:p>
        </p:txBody>
      </p:sp>
      <p:sp>
        <p:nvSpPr>
          <p:cNvPr id="5" name="Footer Placeholder 4"/>
          <p:cNvSpPr>
            <a:spLocks noGrp="1"/>
          </p:cNvSpPr>
          <p:nvPr>
            <p:ph type="ftr" sz="quarter" idx="11"/>
          </p:nvPr>
        </p:nvSpPr>
        <p:spPr>
          <a:xfrm>
            <a:off x="638752" y="6410230"/>
            <a:ext cx="9285208" cy="365125"/>
          </a:xfrm>
          <a:prstGeom prst="rect">
            <a:avLst/>
          </a:prstGeom>
        </p:spPr>
        <p:txBody>
          <a:bodyPr/>
          <a:lstStyle>
            <a:lvl1pPr>
              <a:defRPr sz="900">
                <a:solidFill>
                  <a:schemeClr val="bg1"/>
                </a:solidFill>
                <a:latin typeface="Trebuchet MS"/>
                <a:cs typeface="Trebuchet MS"/>
              </a:defRPr>
            </a:lvl1pPr>
          </a:lstStyle>
          <a:p>
            <a:pPr defTabSz="914400"/>
            <a:endParaRPr lang="en-US">
              <a:solidFill>
                <a:prstClr val="white"/>
              </a:solidFill>
            </a:endParaRPr>
          </a:p>
        </p:txBody>
      </p:sp>
      <p:sp>
        <p:nvSpPr>
          <p:cNvPr id="9" name="Text Placeholder 8"/>
          <p:cNvSpPr>
            <a:spLocks noGrp="1"/>
          </p:cNvSpPr>
          <p:nvPr>
            <p:ph type="body" sz="quarter" idx="13" hasCustomPrompt="1"/>
          </p:nvPr>
        </p:nvSpPr>
        <p:spPr>
          <a:xfrm>
            <a:off x="802218" y="1809173"/>
            <a:ext cx="6289256" cy="2624283"/>
          </a:xfrm>
          <a:prstGeom prst="rect">
            <a:avLst/>
          </a:prstGeom>
        </p:spPr>
        <p:txBody>
          <a:bodyPr vert="horz"/>
          <a:lstStyle>
            <a:lvl1pPr marL="0" indent="0">
              <a:buFontTx/>
              <a:buNone/>
              <a:defRPr sz="2200">
                <a:latin typeface="Trebuchet MS"/>
                <a:cs typeface="Trebuchet MS"/>
              </a:defRPr>
            </a:lvl1pPr>
          </a:lstStyle>
          <a:p>
            <a:pPr lvl="0"/>
            <a:r>
              <a:rPr lang="en-US"/>
              <a:t>In 2014, the VAB released a study called “What’s Driving Digital?” which looked at the impact of monthly TV spend on the website traffic of 75 “pure-play” Internet brands such as Priceline, </a:t>
            </a:r>
            <a:r>
              <a:rPr lang="en-US" err="1"/>
              <a:t>E*Trade</a:t>
            </a:r>
            <a:r>
              <a:rPr lang="en-US"/>
              <a:t> and </a:t>
            </a:r>
            <a:r>
              <a:rPr lang="en-US" err="1"/>
              <a:t>Match.com</a:t>
            </a:r>
            <a:r>
              <a:rPr lang="en-US"/>
              <a:t> to name just a few.</a:t>
            </a:r>
          </a:p>
          <a:p>
            <a:pPr lvl="0"/>
            <a:r>
              <a:rPr lang="en-US"/>
              <a:t> </a:t>
            </a:r>
          </a:p>
        </p:txBody>
      </p:sp>
      <p:sp>
        <p:nvSpPr>
          <p:cNvPr id="10" name="Text Placeholder 8"/>
          <p:cNvSpPr>
            <a:spLocks noGrp="1"/>
          </p:cNvSpPr>
          <p:nvPr>
            <p:ph type="body" sz="quarter" idx="14" hasCustomPrompt="1"/>
          </p:nvPr>
        </p:nvSpPr>
        <p:spPr>
          <a:xfrm>
            <a:off x="822036" y="4640119"/>
            <a:ext cx="6289256" cy="1363519"/>
          </a:xfrm>
          <a:prstGeom prst="rect">
            <a:avLst/>
          </a:prstGeom>
        </p:spPr>
        <p:txBody>
          <a:bodyPr vert="horz"/>
          <a:lstStyle>
            <a:lvl1pPr marL="0" indent="0">
              <a:buFontTx/>
              <a:buNone/>
              <a:defRPr sz="1800">
                <a:latin typeface="Trebuchet MS"/>
                <a:cs typeface="Trebuchet MS"/>
              </a:defRPr>
            </a:lvl1pPr>
          </a:lstStyle>
          <a:p>
            <a:pPr lvl="0"/>
            <a:r>
              <a:rPr lang="en-US"/>
              <a:t>• </a:t>
            </a:r>
            <a:r>
              <a:rPr lang="en-US" err="1"/>
              <a:t>Lorem</a:t>
            </a:r>
            <a:r>
              <a:rPr lang="en-US"/>
              <a:t> </a:t>
            </a:r>
            <a:r>
              <a:rPr lang="en-US" err="1"/>
              <a:t>ipsum</a:t>
            </a:r>
            <a:r>
              <a:rPr lang="en-US"/>
              <a:t> dolor sit </a:t>
            </a:r>
            <a:r>
              <a:rPr lang="en-US" err="1"/>
              <a:t>amet</a:t>
            </a:r>
            <a:r>
              <a:rPr lang="en-US"/>
              <a:t>, </a:t>
            </a:r>
            <a:r>
              <a:rPr lang="en-US" err="1"/>
              <a:t>consectetur</a:t>
            </a:r>
            <a:r>
              <a:rPr lang="en-US"/>
              <a:t> </a:t>
            </a:r>
          </a:p>
          <a:p>
            <a:pPr lvl="0"/>
            <a:r>
              <a:rPr lang="en-US"/>
              <a:t>• </a:t>
            </a:r>
            <a:r>
              <a:rPr lang="en-US" err="1"/>
              <a:t>Duis</a:t>
            </a:r>
            <a:r>
              <a:rPr lang="en-US"/>
              <a:t> </a:t>
            </a:r>
            <a:r>
              <a:rPr lang="en-US" err="1"/>
              <a:t>aute</a:t>
            </a:r>
            <a:r>
              <a:rPr lang="en-US"/>
              <a:t> </a:t>
            </a:r>
            <a:r>
              <a:rPr lang="en-US" err="1"/>
              <a:t>irure</a:t>
            </a:r>
            <a:r>
              <a:rPr lang="en-US"/>
              <a:t> dolor in </a:t>
            </a:r>
            <a:r>
              <a:rPr lang="en-US" err="1"/>
              <a:t>reprehenderit</a:t>
            </a:r>
            <a:endParaRPr lang="en-US"/>
          </a:p>
          <a:p>
            <a:pPr lvl="0"/>
            <a:r>
              <a:rPr lang="en-US"/>
              <a:t>• </a:t>
            </a:r>
            <a:r>
              <a:rPr lang="en-US" err="1"/>
              <a:t>Excepteur</a:t>
            </a:r>
            <a:r>
              <a:rPr lang="en-US"/>
              <a:t> </a:t>
            </a:r>
            <a:r>
              <a:rPr lang="en-US" err="1"/>
              <a:t>sint</a:t>
            </a:r>
            <a:r>
              <a:rPr lang="en-US"/>
              <a:t> </a:t>
            </a:r>
            <a:r>
              <a:rPr lang="en-US" err="1"/>
              <a:t>occaecat</a:t>
            </a:r>
            <a:r>
              <a:rPr lang="en-US"/>
              <a:t> </a:t>
            </a:r>
            <a:r>
              <a:rPr lang="en-US" err="1"/>
              <a:t>cupidata</a:t>
            </a:r>
            <a:endParaRPr lang="en-US"/>
          </a:p>
        </p:txBody>
      </p:sp>
      <p:sp>
        <p:nvSpPr>
          <p:cNvPr id="8" name="Slide Number Placeholder 5">
            <a:extLst>
              <a:ext uri="{FF2B5EF4-FFF2-40B4-BE49-F238E27FC236}">
                <a16:creationId xmlns:a16="http://schemas.microsoft.com/office/drawing/2014/main" id="{4A4B1CEF-CD72-4131-87CE-CB361728ACAD}"/>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014279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5" Type="http://schemas.openxmlformats.org/officeDocument/2006/relationships/image" Target="../media/image2.jpe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theme" Target="../theme/theme5.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6.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7.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theme" Target="../theme/theme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4FF9373-5B95-4E54-BA9A-04A79311AD27}"/>
              </a:ext>
            </a:extLst>
          </p:cNvPr>
          <p:cNvSpPr/>
          <p:nvPr userDrawn="1"/>
        </p:nvSpPr>
        <p:spPr>
          <a:xfrm>
            <a:off x="9942786" y="6064469"/>
            <a:ext cx="2013174" cy="590437"/>
          </a:xfrm>
          <a:prstGeom prst="rect">
            <a:avLst/>
          </a:prstGeom>
          <a:solidFill>
            <a:schemeClr val="bg1"/>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514701"/>
      </p:ext>
    </p:extLst>
  </p:cSld>
  <p:clrMap bg1="lt1" tx1="dk1" bg2="lt2" tx2="dk2" accent1="accent1" accent2="accent2" accent3="accent3" accent4="accent4" accent5="accent5" accent6="accent6" hlink="hlink" folHlink="folHlink"/>
  <p:sldLayoutIdLst>
    <p:sldLayoutId id="2147483661" r:id="rId1"/>
    <p:sldLayoutId id="2147483662" r:id="rId2"/>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DEA0EAB4-316D-420A-9350-9DAF36DD08C2}"/>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2943159637"/>
      </p:ext>
    </p:extLst>
  </p:cSld>
  <p:clrMap bg1="lt1" tx1="dk1" bg2="lt2" tx2="dk2" accent1="accent1" accent2="accent2" accent3="accent3" accent4="accent4" accent5="accent5" accent6="accent6" hlink="hlink" folHlink="folHlink"/>
  <p:sldLayoutIdLst>
    <p:sldLayoutId id="2147483664" r:id="rId1"/>
    <p:sldLayoutId id="2147483666" r:id="rId2"/>
    <p:sldLayoutId id="2147483667" r:id="rId3"/>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Subtitle 2"/>
          <p:cNvSpPr txBox="1">
            <a:spLocks/>
          </p:cNvSpPr>
          <p:nvPr userDrawn="1"/>
        </p:nvSpPr>
        <p:spPr>
          <a:xfrm>
            <a:off x="11216024" y="6620933"/>
            <a:ext cx="739936" cy="228600"/>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fld id="{21AD1E46-6C0E-2740-8AE4-E7555976E32C}" type="slidenum">
              <a:rPr lang="en-US" sz="1000" smtClean="0">
                <a:solidFill>
                  <a:srgbClr val="508ABA"/>
                </a:solidFill>
                <a:latin typeface="Trebuchet MS"/>
                <a:cs typeface="Trebuchet MS"/>
              </a:rPr>
              <a:pPr algn="r"/>
              <a:t>‹#›</a:t>
            </a:fld>
            <a:endParaRPr lang="en-US" sz="1000">
              <a:solidFill>
                <a:srgbClr val="508ABA"/>
              </a:solidFill>
              <a:latin typeface="Trebuchet MS"/>
              <a:cs typeface="Trebuchet MS"/>
            </a:endParaRPr>
          </a:p>
        </p:txBody>
      </p:sp>
      <p:sp>
        <p:nvSpPr>
          <p:cNvPr id="5" name="Rectangle 4">
            <a:extLst>
              <a:ext uri="{FF2B5EF4-FFF2-40B4-BE49-F238E27FC236}">
                <a16:creationId xmlns:a16="http://schemas.microsoft.com/office/drawing/2014/main" id="{04FF9373-5B95-4E54-BA9A-04A79311AD27}"/>
              </a:ext>
            </a:extLst>
          </p:cNvPr>
          <p:cNvSpPr/>
          <p:nvPr userDrawn="1"/>
        </p:nvSpPr>
        <p:spPr>
          <a:xfrm>
            <a:off x="9942786" y="6064469"/>
            <a:ext cx="2013174" cy="590437"/>
          </a:xfrm>
          <a:prstGeom prst="rect">
            <a:avLst/>
          </a:prstGeom>
          <a:solidFill>
            <a:schemeClr val="bg1"/>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791AE3A-BB40-4674-A00A-54FED8FFCDC8}"/>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0434809" y="6095999"/>
            <a:ext cx="1029127" cy="590437"/>
          </a:xfrm>
          <a:prstGeom prst="rect">
            <a:avLst/>
          </a:prstGeom>
        </p:spPr>
      </p:pic>
    </p:spTree>
    <p:extLst>
      <p:ext uri="{BB962C8B-B14F-4D97-AF65-F5344CB8AC3E}">
        <p14:creationId xmlns:p14="http://schemas.microsoft.com/office/powerpoint/2010/main" val="366109706"/>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DEA0EAB4-316D-420A-9350-9DAF36DD08C2}"/>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pPr defTabSz="914400"/>
            <a:fld id="{FC623D9C-B141-0E44-9A0E-426DA6A043B9}"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999006993"/>
      </p:ext>
    </p:extLst>
  </p:cSld>
  <p:clrMap bg1="lt1" tx1="dk1" bg2="lt2" tx2="dk2" accent1="accent1" accent2="accent2" accent3="accent3" accent4="accent4" accent5="accent5" accent6="accent6" hlink="hlink" folHlink="folHlink"/>
  <p:sldLayoutIdLst>
    <p:sldLayoutId id="2147483700" r:id="rId1"/>
    <p:sldLayoutId id="2147483702" r:id="rId2"/>
    <p:sldLayoutId id="2147483703" r:id="rId3"/>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DEA0EAB4-316D-420A-9350-9DAF36DD08C2}"/>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940925849"/>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0519F5-F3A9-DCE7-3843-F63E673985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0F9501A-F54C-A259-08C9-5C9D83A56C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364900-0AE0-F02F-C0C3-A4A9973996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C3853C-0ABA-4CA4-8950-F4B459562918}" type="datetimeFigureOut">
              <a:rPr lang="en-US" smtClean="0"/>
              <a:t>4/30/2024</a:t>
            </a:fld>
            <a:endParaRPr lang="en-US"/>
          </a:p>
        </p:txBody>
      </p:sp>
      <p:sp>
        <p:nvSpPr>
          <p:cNvPr id="5" name="Footer Placeholder 4">
            <a:extLst>
              <a:ext uri="{FF2B5EF4-FFF2-40B4-BE49-F238E27FC236}">
                <a16:creationId xmlns:a16="http://schemas.microsoft.com/office/drawing/2014/main" id="{FF95A6C1-47FE-9051-D236-C0601343D6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4077296-C15E-8B81-1621-7BCE226A46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D51D08-DDE8-452F-A6DB-13AECC51B20F}" type="slidenum">
              <a:rPr lang="en-US" smtClean="0"/>
              <a:t>‹#›</a:t>
            </a:fld>
            <a:endParaRPr lang="en-US"/>
          </a:p>
        </p:txBody>
      </p:sp>
    </p:spTree>
    <p:extLst>
      <p:ext uri="{BB962C8B-B14F-4D97-AF65-F5344CB8AC3E}">
        <p14:creationId xmlns:p14="http://schemas.microsoft.com/office/powerpoint/2010/main" val="443455514"/>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0519F5-F3A9-DCE7-3843-F63E673985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0F9501A-F54C-A259-08C9-5C9D83A56C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364900-0AE0-F02F-C0C3-A4A9973996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C3853C-0ABA-4CA4-8950-F4B459562918}" type="datetimeFigureOut">
              <a:rPr lang="en-US" smtClean="0"/>
              <a:t>4/30/2024</a:t>
            </a:fld>
            <a:endParaRPr lang="en-US"/>
          </a:p>
        </p:txBody>
      </p:sp>
      <p:sp>
        <p:nvSpPr>
          <p:cNvPr id="5" name="Footer Placeholder 4">
            <a:extLst>
              <a:ext uri="{FF2B5EF4-FFF2-40B4-BE49-F238E27FC236}">
                <a16:creationId xmlns:a16="http://schemas.microsoft.com/office/drawing/2014/main" id="{FF95A6C1-47FE-9051-D236-C0601343D6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4077296-C15E-8B81-1621-7BCE226A46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D51D08-DDE8-452F-A6DB-13AECC51B20F}" type="slidenum">
              <a:rPr lang="en-US" smtClean="0"/>
              <a:t>‹#›</a:t>
            </a:fld>
            <a:endParaRPr lang="en-US"/>
          </a:p>
        </p:txBody>
      </p:sp>
    </p:spTree>
    <p:extLst>
      <p:ext uri="{BB962C8B-B14F-4D97-AF65-F5344CB8AC3E}">
        <p14:creationId xmlns:p14="http://schemas.microsoft.com/office/powerpoint/2010/main" val="2234883294"/>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0519F5-F3A9-DCE7-3843-F63E673985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0F9501A-F54C-A259-08C9-5C9D83A56C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364900-0AE0-F02F-C0C3-A4A9973996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FE195D-6B42-41DA-B23E-9C2644B64656}" type="datetime1">
              <a:rPr lang="en-US" smtClean="0"/>
              <a:t>4/30/2024</a:t>
            </a:fld>
            <a:endParaRPr lang="en-US"/>
          </a:p>
        </p:txBody>
      </p:sp>
      <p:sp>
        <p:nvSpPr>
          <p:cNvPr id="5" name="Footer Placeholder 4">
            <a:extLst>
              <a:ext uri="{FF2B5EF4-FFF2-40B4-BE49-F238E27FC236}">
                <a16:creationId xmlns:a16="http://schemas.microsoft.com/office/drawing/2014/main" id="{FF95A6C1-47FE-9051-D236-C0601343D6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4077296-C15E-8B81-1621-7BCE226A46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D51D08-DDE8-452F-A6DB-13AECC51B20F}" type="slidenum">
              <a:rPr lang="en-US" smtClean="0"/>
              <a:t>‹#›</a:t>
            </a:fld>
            <a:endParaRPr lang="en-US"/>
          </a:p>
        </p:txBody>
      </p:sp>
    </p:spTree>
    <p:extLst>
      <p:ext uri="{BB962C8B-B14F-4D97-AF65-F5344CB8AC3E}">
        <p14:creationId xmlns:p14="http://schemas.microsoft.com/office/powerpoint/2010/main" val="2636180758"/>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40.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5.pn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2.png"/><Relationship Id="rId1" Type="http://schemas.openxmlformats.org/officeDocument/2006/relationships/slideLayout" Target="../slideLayouts/slideLayout35.xml"/><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12.png"/><Relationship Id="rId3" Type="http://schemas.openxmlformats.org/officeDocument/2006/relationships/chart" Target="../charts/chart2.xml"/><Relationship Id="rId7" Type="http://schemas.openxmlformats.org/officeDocument/2006/relationships/image" Target="../media/image32.svg"/><Relationship Id="rId12"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35.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sv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svg"/></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18" Type="http://schemas.openxmlformats.org/officeDocument/2006/relationships/image" Target="../media/image54.png"/><Relationship Id="rId3" Type="http://schemas.openxmlformats.org/officeDocument/2006/relationships/image" Target="../media/image39.png"/><Relationship Id="rId21" Type="http://schemas.openxmlformats.org/officeDocument/2006/relationships/image" Target="../media/image57.png"/><Relationship Id="rId7" Type="http://schemas.openxmlformats.org/officeDocument/2006/relationships/image" Target="../media/image43.png"/><Relationship Id="rId12" Type="http://schemas.openxmlformats.org/officeDocument/2006/relationships/image" Target="../media/image48.png"/><Relationship Id="rId17" Type="http://schemas.openxmlformats.org/officeDocument/2006/relationships/image" Target="../media/image53.png"/><Relationship Id="rId2" Type="http://schemas.openxmlformats.org/officeDocument/2006/relationships/image" Target="../media/image38.png"/><Relationship Id="rId16" Type="http://schemas.openxmlformats.org/officeDocument/2006/relationships/image" Target="../media/image52.png"/><Relationship Id="rId20" Type="http://schemas.openxmlformats.org/officeDocument/2006/relationships/image" Target="../media/image56.png"/><Relationship Id="rId1" Type="http://schemas.openxmlformats.org/officeDocument/2006/relationships/slideLayout" Target="../slideLayouts/slideLayout35.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5" Type="http://schemas.openxmlformats.org/officeDocument/2006/relationships/image" Target="../media/image51.png"/><Relationship Id="rId10" Type="http://schemas.openxmlformats.org/officeDocument/2006/relationships/image" Target="../media/image46.png"/><Relationship Id="rId19" Type="http://schemas.openxmlformats.org/officeDocument/2006/relationships/image" Target="../media/image55.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png"/><Relationship Id="rId22"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35.xml"/><Relationship Id="rId5" Type="http://schemas.openxmlformats.org/officeDocument/2006/relationships/image" Target="../media/image12.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9.xml"/><Relationship Id="rId1" Type="http://schemas.openxmlformats.org/officeDocument/2006/relationships/slideLayout" Target="../slideLayouts/slideLayout35.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2.png"/><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0.xml"/><Relationship Id="rId1" Type="http://schemas.openxmlformats.org/officeDocument/2006/relationships/slideLayout" Target="../slideLayouts/slideLayout35.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8" Type="http://schemas.openxmlformats.org/officeDocument/2006/relationships/hyperlink" Target="https://www.adweek.com/convergent-tv/nielsens-tv-measurement-woes-continue-as-it-admits-ooh-undercounting-since-2020/" TargetMode="External"/><Relationship Id="rId13" Type="http://schemas.openxmlformats.org/officeDocument/2006/relationships/image" Target="../media/image12.png"/><Relationship Id="rId3" Type="http://schemas.openxmlformats.org/officeDocument/2006/relationships/image" Target="../media/image10.jpeg"/><Relationship Id="rId7" Type="http://schemas.openxmlformats.org/officeDocument/2006/relationships/hyperlink" Target="https://www.cnn.com/2023/08/16/tech/x-ads-pro-nazi-account-brand-safety/index.html" TargetMode="External"/><Relationship Id="rId12"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35.xml"/><Relationship Id="rId6" Type="http://schemas.openxmlformats.org/officeDocument/2006/relationships/hyperlink" Target="https://www.nytimes.com/2023/08/17/technology/youtube-google-children-privacy.html" TargetMode="External"/><Relationship Id="rId11" Type="http://schemas.openxmlformats.org/officeDocument/2006/relationships/hyperlink" Target="https://adage.com/article/media/ana-media-conference-2024-marketers-fear-uncovering-major-ad-issues/2548281" TargetMode="External"/><Relationship Id="rId5" Type="http://schemas.openxmlformats.org/officeDocument/2006/relationships/hyperlink" Target="https://searchengineland.com/advertisers-sue-meta-inflating-ad-viewership-438884" TargetMode="External"/><Relationship Id="rId10" Type="http://schemas.openxmlformats.org/officeDocument/2006/relationships/hyperlink" Target="https://adage.com/article/year-review/12-measurement-milestones-2023-year-review/2532271" TargetMode="External"/><Relationship Id="rId4" Type="http://schemas.openxmlformats.org/officeDocument/2006/relationships/hyperlink" Target="https://www.wsj.com/articles/google-violated-its-standards-in-ad-deals-research-finds-3e24e041" TargetMode="External"/><Relationship Id="rId9" Type="http://schemas.openxmlformats.org/officeDocument/2006/relationships/hyperlink" Target="https://www.mediapost.com/publications/article/381441/ad-industry-study-calls-for-jic-approach-to-new-ma.html"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0.jpeg"/><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2.png"/><Relationship Id="rId1" Type="http://schemas.openxmlformats.org/officeDocument/2006/relationships/slideLayout" Target="../slideLayouts/slideLayout30.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1.xml"/><Relationship Id="rId1" Type="http://schemas.openxmlformats.org/officeDocument/2006/relationships/slideLayout" Target="../slideLayouts/slideLayout47.xml"/><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hyperlink" Target="https://thevab.com/insight/brand-safety" TargetMode="External"/><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12.png"/><Relationship Id="rId1" Type="http://schemas.openxmlformats.org/officeDocument/2006/relationships/slideLayout" Target="../slideLayouts/slideLayout35.xml"/><Relationship Id="rId5" Type="http://schemas.openxmlformats.org/officeDocument/2006/relationships/image" Target="../media/image63.png"/><Relationship Id="rId4" Type="http://schemas.openxmlformats.org/officeDocument/2006/relationships/image" Target="../media/image62.png"/></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35.xml"/><Relationship Id="rId5" Type="http://schemas.openxmlformats.org/officeDocument/2006/relationships/chart" Target="../charts/chart4.xml"/><Relationship Id="rId4" Type="http://schemas.openxmlformats.org/officeDocument/2006/relationships/image" Target="../media/image64.jpeg"/></Relationships>
</file>

<file path=ppt/slides/_rels/slide2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3.xml"/><Relationship Id="rId1" Type="http://schemas.openxmlformats.org/officeDocument/2006/relationships/slideLayout" Target="../slideLayouts/slideLayout24.xml"/><Relationship Id="rId5" Type="http://schemas.openxmlformats.org/officeDocument/2006/relationships/hyperlink" Target="https://thevab.com/insight/brand-safety" TargetMode="External"/><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thinktv.com.au/deep-dive/peter-field-theres-a-strong-relationship-between-tv-and-the-fast-lane-of-effectiveness/" TargetMode="External"/><Relationship Id="rId1" Type="http://schemas.openxmlformats.org/officeDocument/2006/relationships/slideLayout" Target="../slideLayouts/slideLayout24.xml"/><Relationship Id="rId4" Type="http://schemas.openxmlformats.org/officeDocument/2006/relationships/image" Target="../media/image66.png"/></Relationships>
</file>

<file path=ppt/slides/_rels/slide2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4.xml"/><Relationship Id="rId1" Type="http://schemas.openxmlformats.org/officeDocument/2006/relationships/slideLayout" Target="../slideLayouts/slideLayout35.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24.xml"/><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7.png"/><Relationship Id="rId1" Type="http://schemas.openxmlformats.org/officeDocument/2006/relationships/slideLayout" Target="../slideLayouts/slideLayout24.xml"/><Relationship Id="rId4" Type="http://schemas.openxmlformats.org/officeDocument/2006/relationships/chart" Target="../charts/chart6.xml"/></Relationships>
</file>

<file path=ppt/slides/_rels/slide3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5.xml"/><Relationship Id="rId1" Type="http://schemas.openxmlformats.org/officeDocument/2006/relationships/slideLayout" Target="../slideLayouts/slideLayout24.xml"/><Relationship Id="rId4" Type="http://schemas.openxmlformats.org/officeDocument/2006/relationships/image" Target="../media/image12.png"/></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5.png"/><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6.xml"/><Relationship Id="rId1" Type="http://schemas.openxmlformats.org/officeDocument/2006/relationships/slideLayout" Target="../slideLayouts/slideLayout24.xml"/><Relationship Id="rId6" Type="http://schemas.openxmlformats.org/officeDocument/2006/relationships/image" Target="../media/image69.jpeg"/><Relationship Id="rId5" Type="http://schemas.openxmlformats.org/officeDocument/2006/relationships/image" Target="../media/image12.png"/><Relationship Id="rId4" Type="http://schemas.openxmlformats.org/officeDocument/2006/relationships/image" Target="../media/image62.png"/></Relationships>
</file>

<file path=ppt/slides/_rels/slide34.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7.xml"/><Relationship Id="rId1" Type="http://schemas.openxmlformats.org/officeDocument/2006/relationships/slideLayout" Target="../slideLayouts/slideLayout24.xml"/><Relationship Id="rId4" Type="http://schemas.openxmlformats.org/officeDocument/2006/relationships/image" Target="../media/image12.png"/></Relationships>
</file>

<file path=ppt/slides/_rels/slide3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hyperlink" Target="https://thevab.com/insight/what-is-digital-ad-fraud" TargetMode="External"/><Relationship Id="rId7" Type="http://schemas.openxmlformats.org/officeDocument/2006/relationships/image" Target="../media/image72.png"/><Relationship Id="rId2" Type="http://schemas.openxmlformats.org/officeDocument/2006/relationships/notesSlide" Target="../notesSlides/notesSlide19.xml"/><Relationship Id="rId1" Type="http://schemas.openxmlformats.org/officeDocument/2006/relationships/slideLayout" Target="../slideLayouts/slideLayout24.xml"/><Relationship Id="rId6" Type="http://schemas.openxmlformats.org/officeDocument/2006/relationships/image" Target="../media/image71.png"/><Relationship Id="rId5" Type="http://schemas.microsoft.com/office/2007/relationships/hdphoto" Target="../media/hdphoto1.wdp"/><Relationship Id="rId10" Type="http://schemas.openxmlformats.org/officeDocument/2006/relationships/image" Target="../media/image12.png"/><Relationship Id="rId4" Type="http://schemas.openxmlformats.org/officeDocument/2006/relationships/image" Target="../media/image70.png"/><Relationship Id="rId9" Type="http://schemas.openxmlformats.org/officeDocument/2006/relationships/image" Target="../media/image74.png"/></Relationships>
</file>

<file path=ppt/slides/_rels/slide38.xml.rels><?xml version="1.0" encoding="UTF-8" standalone="yes"?>
<Relationships xmlns="http://schemas.openxmlformats.org/package/2006/relationships"><Relationship Id="rId3" Type="http://schemas.openxmlformats.org/officeDocument/2006/relationships/hyperlink" Target="https://thevab.com/insight/what-is-digital-ad-fraud" TargetMode="External"/><Relationship Id="rId2" Type="http://schemas.openxmlformats.org/officeDocument/2006/relationships/notesSlide" Target="../notesSlides/notesSlide20.xml"/><Relationship Id="rId1" Type="http://schemas.openxmlformats.org/officeDocument/2006/relationships/slideLayout" Target="../slideLayouts/slideLayout24.xml"/><Relationship Id="rId4" Type="http://schemas.openxmlformats.org/officeDocument/2006/relationships/image" Target="../media/image12.png"/></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1.xml"/><Relationship Id="rId1" Type="http://schemas.openxmlformats.org/officeDocument/2006/relationships/slideLayout" Target="../slideLayouts/slideLayout24.xml"/><Relationship Id="rId6" Type="http://schemas.openxmlformats.org/officeDocument/2006/relationships/image" Target="../media/image12.png"/><Relationship Id="rId5" Type="http://schemas.openxmlformats.org/officeDocument/2006/relationships/image" Target="../media/image75.jpeg"/><Relationship Id="rId4" Type="http://schemas.openxmlformats.org/officeDocument/2006/relationships/image" Target="../media/image63.png"/></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5.png"/><Relationship Id="rId1" Type="http://schemas.openxmlformats.org/officeDocument/2006/relationships/slideLayout" Target="../slideLayouts/slideLayout35.xml"/></Relationships>
</file>

<file path=ppt/slides/_rels/slide42.xml.rels><?xml version="1.0" encoding="UTF-8" standalone="yes"?>
<Relationships xmlns="http://schemas.openxmlformats.org/package/2006/relationships"><Relationship Id="rId3" Type="http://schemas.openxmlformats.org/officeDocument/2006/relationships/hyperlink" Target="https://adalytics.io/blog/invalid-google-video-partner-trueview-ads" TargetMode="External"/><Relationship Id="rId2" Type="http://schemas.openxmlformats.org/officeDocument/2006/relationships/image" Target="../media/image76.jpeg"/><Relationship Id="rId1" Type="http://schemas.openxmlformats.org/officeDocument/2006/relationships/slideLayout" Target="../slideLayouts/slideLayout24.xml"/><Relationship Id="rId5" Type="http://schemas.openxmlformats.org/officeDocument/2006/relationships/image" Target="../media/image12.png"/><Relationship Id="rId4" Type="http://schemas.openxmlformats.org/officeDocument/2006/relationships/hyperlink" Target="https://thevab.com/insight/hidden-costs"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thevab.com/insight/hidden-costs" TargetMode="External"/><Relationship Id="rId7"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47.xml"/><Relationship Id="rId6" Type="http://schemas.openxmlformats.org/officeDocument/2006/relationships/image" Target="../media/image78.png"/><Relationship Id="rId5" Type="http://schemas.openxmlformats.org/officeDocument/2006/relationships/image" Target="../media/image77.jpeg"/><Relationship Id="rId4" Type="http://schemas.openxmlformats.org/officeDocument/2006/relationships/chart" Target="../charts/chart8.xml"/></Relationships>
</file>

<file path=ppt/slides/_rels/slide4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hyperlink" Target="https://thevab.com/insight/hidden-costs" TargetMode="External"/><Relationship Id="rId7" Type="http://schemas.openxmlformats.org/officeDocument/2006/relationships/image" Target="../media/image82.png"/><Relationship Id="rId2" Type="http://schemas.openxmlformats.org/officeDocument/2006/relationships/notesSlide" Target="../notesSlides/notesSlide24.xml"/><Relationship Id="rId1" Type="http://schemas.openxmlformats.org/officeDocument/2006/relationships/slideLayout" Target="../slideLayouts/slideLayout47.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45.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93.png"/><Relationship Id="rId18" Type="http://schemas.openxmlformats.org/officeDocument/2006/relationships/image" Target="../media/image98.png"/><Relationship Id="rId3" Type="http://schemas.openxmlformats.org/officeDocument/2006/relationships/image" Target="../media/image41.png"/><Relationship Id="rId21" Type="http://schemas.openxmlformats.org/officeDocument/2006/relationships/image" Target="../media/image101.png"/><Relationship Id="rId7" Type="http://schemas.openxmlformats.org/officeDocument/2006/relationships/image" Target="../media/image87.png"/><Relationship Id="rId12" Type="http://schemas.openxmlformats.org/officeDocument/2006/relationships/image" Target="../media/image92.png"/><Relationship Id="rId17" Type="http://schemas.openxmlformats.org/officeDocument/2006/relationships/image" Target="../media/image97.png"/><Relationship Id="rId25" Type="http://schemas.openxmlformats.org/officeDocument/2006/relationships/image" Target="../media/image12.png"/><Relationship Id="rId2" Type="http://schemas.openxmlformats.org/officeDocument/2006/relationships/image" Target="../media/image83.png"/><Relationship Id="rId16" Type="http://schemas.openxmlformats.org/officeDocument/2006/relationships/image" Target="../media/image96.png"/><Relationship Id="rId20" Type="http://schemas.openxmlformats.org/officeDocument/2006/relationships/image" Target="../media/image100.png"/><Relationship Id="rId1" Type="http://schemas.openxmlformats.org/officeDocument/2006/relationships/slideLayout" Target="../slideLayouts/slideLayout47.xml"/><Relationship Id="rId6" Type="http://schemas.openxmlformats.org/officeDocument/2006/relationships/image" Target="../media/image86.png"/><Relationship Id="rId11" Type="http://schemas.openxmlformats.org/officeDocument/2006/relationships/image" Target="../media/image91.png"/><Relationship Id="rId24" Type="http://schemas.openxmlformats.org/officeDocument/2006/relationships/image" Target="../media/image104.png"/><Relationship Id="rId5" Type="http://schemas.openxmlformats.org/officeDocument/2006/relationships/image" Target="../media/image85.png"/><Relationship Id="rId15" Type="http://schemas.openxmlformats.org/officeDocument/2006/relationships/image" Target="../media/image95.png"/><Relationship Id="rId23" Type="http://schemas.openxmlformats.org/officeDocument/2006/relationships/image" Target="../media/image103.png"/><Relationship Id="rId10" Type="http://schemas.openxmlformats.org/officeDocument/2006/relationships/image" Target="../media/image90.png"/><Relationship Id="rId19" Type="http://schemas.openxmlformats.org/officeDocument/2006/relationships/image" Target="../media/image99.png"/><Relationship Id="rId4" Type="http://schemas.openxmlformats.org/officeDocument/2006/relationships/image" Target="../media/image84.png"/><Relationship Id="rId9" Type="http://schemas.openxmlformats.org/officeDocument/2006/relationships/image" Target="../media/image89.png"/><Relationship Id="rId14" Type="http://schemas.openxmlformats.org/officeDocument/2006/relationships/image" Target="../media/image94.png"/><Relationship Id="rId22" Type="http://schemas.openxmlformats.org/officeDocument/2006/relationships/image" Target="../media/image102.png"/></Relationships>
</file>

<file path=ppt/slides/_rels/slide4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5.xml"/><Relationship Id="rId1" Type="http://schemas.openxmlformats.org/officeDocument/2006/relationships/slideLayout" Target="../slideLayouts/slideLayout24.xml"/><Relationship Id="rId4" Type="http://schemas.openxmlformats.org/officeDocument/2006/relationships/image" Target="../media/image12.png"/></Relationships>
</file>

<file path=ppt/slides/_rels/slide47.xml.rels><?xml version="1.0" encoding="UTF-8" standalone="yes"?>
<Relationships xmlns="http://schemas.openxmlformats.org/package/2006/relationships"><Relationship Id="rId8" Type="http://schemas.openxmlformats.org/officeDocument/2006/relationships/hyperlink" Target="https://thevab.com/grab-go/prem-video1" TargetMode="External"/><Relationship Id="rId3" Type="http://schemas.openxmlformats.org/officeDocument/2006/relationships/image" Target="../media/image11.png"/><Relationship Id="rId7" Type="http://schemas.openxmlformats.org/officeDocument/2006/relationships/image" Target="../media/image108.png"/><Relationship Id="rId2" Type="http://schemas.openxmlformats.org/officeDocument/2006/relationships/notesSlide" Target="../notesSlides/notesSlide26.xml"/><Relationship Id="rId1" Type="http://schemas.openxmlformats.org/officeDocument/2006/relationships/slideLayout" Target="../slideLayouts/slideLayout35.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 Id="rId9" Type="http://schemas.openxmlformats.org/officeDocument/2006/relationships/image" Target="../media/image12.png"/></Relationships>
</file>

<file path=ppt/slides/_rels/slide4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1.png"/><Relationship Id="rId1" Type="http://schemas.openxmlformats.org/officeDocument/2006/relationships/slideLayout" Target="../slideLayouts/slideLayout35.xml"/><Relationship Id="rId4" Type="http://schemas.openxmlformats.org/officeDocument/2006/relationships/image" Target="../media/image12.png"/></Relationships>
</file>

<file path=ppt/slides/_rels/slide49.xml.rels><?xml version="1.0" encoding="UTF-8" standalone="yes"?>
<Relationships xmlns="http://schemas.openxmlformats.org/package/2006/relationships"><Relationship Id="rId8" Type="http://schemas.openxmlformats.org/officeDocument/2006/relationships/hyperlink" Target="https://thevab.com/insight/digital-video-supply-chain" TargetMode="External"/><Relationship Id="rId13" Type="http://schemas.openxmlformats.org/officeDocument/2006/relationships/image" Target="../media/image115.jpeg"/><Relationship Id="rId3" Type="http://schemas.openxmlformats.org/officeDocument/2006/relationships/image" Target="../media/image110.png"/><Relationship Id="rId7" Type="http://schemas.openxmlformats.org/officeDocument/2006/relationships/image" Target="../media/image112.png"/><Relationship Id="rId12" Type="http://schemas.openxmlformats.org/officeDocument/2006/relationships/hyperlink" Target="https://thevab.com/vab-happenings/awny23vabsessions#doublestandard" TargetMode="External"/><Relationship Id="rId2" Type="http://schemas.openxmlformats.org/officeDocument/2006/relationships/hyperlink" Target="https://thevab.com/insight/consumer-connection" TargetMode="External"/><Relationship Id="rId16" Type="http://schemas.openxmlformats.org/officeDocument/2006/relationships/image" Target="../media/image12.png"/><Relationship Id="rId1" Type="http://schemas.openxmlformats.org/officeDocument/2006/relationships/slideLayout" Target="../slideLayouts/slideLayout35.xml"/><Relationship Id="rId6" Type="http://schemas.openxmlformats.org/officeDocument/2006/relationships/hyperlink" Target="https://thevab.com/insight/what-is-digital-ad-fraud" TargetMode="External"/><Relationship Id="rId11" Type="http://schemas.openxmlformats.org/officeDocument/2006/relationships/image" Target="../media/image114.png"/><Relationship Id="rId5" Type="http://schemas.openxmlformats.org/officeDocument/2006/relationships/hyperlink" Target="https://thevab.com/team-board" TargetMode="External"/><Relationship Id="rId15" Type="http://schemas.openxmlformats.org/officeDocument/2006/relationships/image" Target="../media/image116.png"/><Relationship Id="rId10" Type="http://schemas.openxmlformats.org/officeDocument/2006/relationships/hyperlink" Target="https://thevab.com/insight/vab-investigation-youtube-kids" TargetMode="External"/><Relationship Id="rId4" Type="http://schemas.openxmlformats.org/officeDocument/2006/relationships/image" Target="../media/image111.jpeg"/><Relationship Id="rId9" Type="http://schemas.openxmlformats.org/officeDocument/2006/relationships/image" Target="../media/image113.png"/><Relationship Id="rId14" Type="http://schemas.openxmlformats.org/officeDocument/2006/relationships/hyperlink" Target="https://thevab.com/insight/hidden-cost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4.xml"/><Relationship Id="rId5" Type="http://schemas.openxmlformats.org/officeDocument/2006/relationships/image" Target="../media/image12.png"/><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hyperlink" Target="https://thevab.com/" TargetMode="External"/><Relationship Id="rId1" Type="http://schemas.openxmlformats.org/officeDocument/2006/relationships/slideLayout" Target="../slideLayouts/slideLayout35.xml"/><Relationship Id="rId5" Type="http://schemas.openxmlformats.org/officeDocument/2006/relationships/image" Target="../media/image12.png"/><Relationship Id="rId4" Type="http://schemas.openxmlformats.org/officeDocument/2006/relationships/image" Target="../media/image118.png"/></Relationships>
</file>

<file path=ppt/slides/_rels/slide5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4.xml"/><Relationship Id="rId5" Type="http://schemas.openxmlformats.org/officeDocument/2006/relationships/image" Target="../media/image12.png"/><Relationship Id="rId4" Type="http://schemas.openxmlformats.org/officeDocument/2006/relationships/image" Target="../media/image121.png"/></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4.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2.png"/><Relationship Id="rId1" Type="http://schemas.openxmlformats.org/officeDocument/2006/relationships/slideLayout" Target="../slideLayouts/slideLayout2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erson holding a newspaper and a few icons around him&#10;&#10;Description automatically generated">
            <a:extLst>
              <a:ext uri="{FF2B5EF4-FFF2-40B4-BE49-F238E27FC236}">
                <a16:creationId xmlns:a16="http://schemas.microsoft.com/office/drawing/2014/main" id="{D93FFF91-0108-2927-5BBF-3E5B8B131D34}"/>
              </a:ext>
            </a:extLst>
          </p:cNvPr>
          <p:cNvPicPr>
            <a:picLocks noChangeAspect="1"/>
          </p:cNvPicPr>
          <p:nvPr/>
        </p:nvPicPr>
        <p:blipFill>
          <a:blip r:embed="rId3"/>
          <a:stretch>
            <a:fillRect/>
          </a:stretch>
        </p:blipFill>
        <p:spPr>
          <a:xfrm>
            <a:off x="5371272" y="0"/>
            <a:ext cx="6820728" cy="6858000"/>
          </a:xfrm>
          <a:prstGeom prst="rect">
            <a:avLst/>
          </a:prstGeom>
        </p:spPr>
      </p:pic>
      <p:pic>
        <p:nvPicPr>
          <p:cNvPr id="12" name="Graphic 11">
            <a:extLst>
              <a:ext uri="{FF2B5EF4-FFF2-40B4-BE49-F238E27FC236}">
                <a16:creationId xmlns:a16="http://schemas.microsoft.com/office/drawing/2014/main" id="{4C3BDC65-8D60-4B6A-A6E4-F284D2B2831F}"/>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r="39630" b="36230"/>
          <a:stretch>
            <a:fillRect/>
          </a:stretch>
        </p:blipFill>
        <p:spPr>
          <a:xfrm>
            <a:off x="5371273" y="2666878"/>
            <a:ext cx="6820727" cy="4191122"/>
          </a:xfrm>
          <a:custGeom>
            <a:avLst/>
            <a:gdLst>
              <a:gd name="connsiteX0" fmla="*/ 0 w 7084331"/>
              <a:gd name="connsiteY0" fmla="*/ 0 h 4191122"/>
              <a:gd name="connsiteX1" fmla="*/ 7084331 w 7084331"/>
              <a:gd name="connsiteY1" fmla="*/ 0 h 4191122"/>
              <a:gd name="connsiteX2" fmla="*/ 7084331 w 7084331"/>
              <a:gd name="connsiteY2" fmla="*/ 4191122 h 4191122"/>
              <a:gd name="connsiteX3" fmla="*/ 0 w 7084331"/>
              <a:gd name="connsiteY3" fmla="*/ 4191122 h 4191122"/>
            </a:gdLst>
            <a:ahLst/>
            <a:cxnLst>
              <a:cxn ang="0">
                <a:pos x="connsiteX0" y="connsiteY0"/>
              </a:cxn>
              <a:cxn ang="0">
                <a:pos x="connsiteX1" y="connsiteY1"/>
              </a:cxn>
              <a:cxn ang="0">
                <a:pos x="connsiteX2" y="connsiteY2"/>
              </a:cxn>
              <a:cxn ang="0">
                <a:pos x="connsiteX3" y="connsiteY3"/>
              </a:cxn>
            </a:cxnLst>
            <a:rect l="l" t="t" r="r" b="b"/>
            <a:pathLst>
              <a:path w="7084331" h="4191122">
                <a:moveTo>
                  <a:pt x="0" y="0"/>
                </a:moveTo>
                <a:lnTo>
                  <a:pt x="7084331" y="0"/>
                </a:lnTo>
                <a:lnTo>
                  <a:pt x="7084331" y="4191122"/>
                </a:lnTo>
                <a:lnTo>
                  <a:pt x="0" y="4191122"/>
                </a:lnTo>
                <a:close/>
              </a:path>
            </a:pathLst>
          </a:custGeom>
        </p:spPr>
      </p:pic>
      <p:sp>
        <p:nvSpPr>
          <p:cNvPr id="5" name="Title 9">
            <a:extLst>
              <a:ext uri="{FF2B5EF4-FFF2-40B4-BE49-F238E27FC236}">
                <a16:creationId xmlns:a16="http://schemas.microsoft.com/office/drawing/2014/main" id="{21496FD2-DA86-382F-D051-F482BD4F7603}"/>
              </a:ext>
            </a:extLst>
          </p:cNvPr>
          <p:cNvSpPr txBox="1">
            <a:spLocks/>
          </p:cNvSpPr>
          <p:nvPr/>
        </p:nvSpPr>
        <p:spPr>
          <a:xfrm>
            <a:off x="1" y="3433243"/>
            <a:ext cx="5371271" cy="1715226"/>
          </a:xfrm>
          <a:prstGeom prst="rect">
            <a:avLst/>
          </a:prstGeom>
        </p:spPr>
        <p:txBody>
          <a:bodyPr vert="horz" lIns="91440" tIns="45720" rIns="91440" bIns="45720" rtlCol="0" anchor="t">
            <a:noAutofit/>
          </a:bodyPr>
          <a:lstStyle>
            <a:lvl1pPr algn="l" defTabSz="944056" rtl="0" eaLnBrk="1" latinLnBrk="0" hangingPunct="1">
              <a:lnSpc>
                <a:spcPct val="100000"/>
              </a:lnSpc>
              <a:spcBef>
                <a:spcPct val="0"/>
              </a:spcBef>
              <a:buNone/>
              <a:defRPr sz="3750"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ED3C8D"/>
                </a:solidFill>
                <a:effectLst/>
                <a:uLnTx/>
                <a:uFillTx/>
                <a:latin typeface="Helvetica" pitchFamily="2" charset="0"/>
                <a:ea typeface="+mj-ea"/>
                <a:cs typeface="+mj-cs"/>
              </a:rPr>
              <a:t>Exposed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a:solidFill>
                  <a:prstClr val="white"/>
                </a:solidFill>
                <a:latin typeface="Helvetica" pitchFamily="2" charset="0"/>
              </a:rPr>
              <a:t>5 Inconvenient Truths We Learned From Marketers</a:t>
            </a:r>
          </a:p>
        </p:txBody>
      </p:sp>
      <p:sp>
        <p:nvSpPr>
          <p:cNvPr id="10" name="Rectangle 9">
            <a:extLst>
              <a:ext uri="{FF2B5EF4-FFF2-40B4-BE49-F238E27FC236}">
                <a16:creationId xmlns:a16="http://schemas.microsoft.com/office/drawing/2014/main" id="{E4A8B999-25B1-8F09-8E5E-48782D08CEBF}"/>
              </a:ext>
            </a:extLst>
          </p:cNvPr>
          <p:cNvSpPr/>
          <p:nvPr/>
        </p:nvSpPr>
        <p:spPr>
          <a:xfrm>
            <a:off x="448273" y="5800725"/>
            <a:ext cx="2162175" cy="653416"/>
          </a:xfrm>
          <a:prstGeom prst="rect">
            <a:avLst/>
          </a:prstGeom>
          <a:solidFill>
            <a:srgbClr val="1B1464"/>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7C93FDAB-4B60-A210-8D3A-245C948A0E65}"/>
              </a:ext>
            </a:extLst>
          </p:cNvPr>
          <p:cNvPicPr>
            <a:picLocks noChangeAspect="1"/>
          </p:cNvPicPr>
          <p:nvPr/>
        </p:nvPicPr>
        <p:blipFill>
          <a:blip r:embed="rId6"/>
          <a:stretch>
            <a:fillRect/>
          </a:stretch>
        </p:blipFill>
        <p:spPr>
          <a:xfrm>
            <a:off x="531332" y="5696102"/>
            <a:ext cx="1996059" cy="857098"/>
          </a:xfrm>
          <a:prstGeom prst="rect">
            <a:avLst/>
          </a:prstGeom>
        </p:spPr>
      </p:pic>
      <p:pic>
        <p:nvPicPr>
          <p:cNvPr id="2" name="Picture 1">
            <a:extLst>
              <a:ext uri="{FF2B5EF4-FFF2-40B4-BE49-F238E27FC236}">
                <a16:creationId xmlns:a16="http://schemas.microsoft.com/office/drawing/2014/main" id="{BE3F3272-DC54-357E-C1F9-FC319678AEE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6872" y="65325"/>
            <a:ext cx="1712662" cy="547231"/>
          </a:xfrm>
          <a:prstGeom prst="rect">
            <a:avLst/>
          </a:prstGeom>
          <a:ln w="28575">
            <a:solidFill>
              <a:srgbClr val="ED3C8D"/>
            </a:solidFill>
          </a:ln>
        </p:spPr>
      </p:pic>
      <p:pic>
        <p:nvPicPr>
          <p:cNvPr id="9" name="Picture 8" descr="A picture containing text&#10;&#10;Description automatically generated">
            <a:extLst>
              <a:ext uri="{FF2B5EF4-FFF2-40B4-BE49-F238E27FC236}">
                <a16:creationId xmlns:a16="http://schemas.microsoft.com/office/drawing/2014/main" id="{8D3E8533-311E-C68E-B0FE-33C333DC073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94999" y="1905137"/>
            <a:ext cx="3210535" cy="1094797"/>
          </a:xfrm>
          <a:prstGeom prst="rect">
            <a:avLst/>
          </a:prstGeom>
          <a:ln w="12700">
            <a:solidFill>
              <a:srgbClr val="ED3C8D"/>
            </a:solidFill>
          </a:ln>
        </p:spPr>
      </p:pic>
      <p:grpSp>
        <p:nvGrpSpPr>
          <p:cNvPr id="7" name="Group 6">
            <a:extLst>
              <a:ext uri="{FF2B5EF4-FFF2-40B4-BE49-F238E27FC236}">
                <a16:creationId xmlns:a16="http://schemas.microsoft.com/office/drawing/2014/main" id="{BD3F90D8-EC4F-44E3-8868-8951815070FB}"/>
              </a:ext>
            </a:extLst>
          </p:cNvPr>
          <p:cNvGrpSpPr/>
          <p:nvPr/>
        </p:nvGrpSpPr>
        <p:grpSpPr>
          <a:xfrm>
            <a:off x="1863754" y="0"/>
            <a:ext cx="3507520" cy="2672574"/>
            <a:chOff x="-15240" y="-13657"/>
            <a:chExt cx="4721216" cy="2686231"/>
          </a:xfrm>
        </p:grpSpPr>
        <p:sp>
          <p:nvSpPr>
            <p:cNvPr id="8" name="Freeform: Shape 7">
              <a:extLst>
                <a:ext uri="{FF2B5EF4-FFF2-40B4-BE49-F238E27FC236}">
                  <a16:creationId xmlns:a16="http://schemas.microsoft.com/office/drawing/2014/main" id="{8BF951BE-118C-48F7-BE62-B39D2B4FC56A}"/>
                </a:ext>
              </a:extLst>
            </p:cNvPr>
            <p:cNvSpPr/>
            <p:nvPr userDrawn="1"/>
          </p:nvSpPr>
          <p:spPr>
            <a:xfrm>
              <a:off x="-15240" y="-13657"/>
              <a:ext cx="4721216" cy="2686231"/>
            </a:xfrm>
            <a:custGeom>
              <a:avLst/>
              <a:gdLst>
                <a:gd name="connsiteX0" fmla="*/ 0 w 4721216"/>
                <a:gd name="connsiteY0" fmla="*/ 0 h 2686231"/>
                <a:gd name="connsiteX1" fmla="*/ 4721216 w 4721216"/>
                <a:gd name="connsiteY1" fmla="*/ 0 h 2686231"/>
                <a:gd name="connsiteX2" fmla="*/ 4721216 w 4721216"/>
                <a:gd name="connsiteY2" fmla="*/ 2686231 h 2686231"/>
                <a:gd name="connsiteX3" fmla="*/ 1395884 w 4721216"/>
                <a:gd name="connsiteY3" fmla="*/ 1201749 h 2686231"/>
                <a:gd name="connsiteX4" fmla="*/ 78852 w 4721216"/>
                <a:gd name="connsiteY4" fmla="*/ 612473 h 2686231"/>
                <a:gd name="connsiteX5" fmla="*/ 0 w 4721216"/>
                <a:gd name="connsiteY5" fmla="*/ 576331 h 2686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21216" h="2686231">
                  <a:moveTo>
                    <a:pt x="0" y="0"/>
                  </a:moveTo>
                  <a:lnTo>
                    <a:pt x="4721216" y="0"/>
                  </a:lnTo>
                  <a:lnTo>
                    <a:pt x="4721216" y="2686231"/>
                  </a:lnTo>
                  <a:lnTo>
                    <a:pt x="1395884" y="1201749"/>
                  </a:lnTo>
                  <a:cubicBezTo>
                    <a:pt x="1088473" y="1072268"/>
                    <a:pt x="486065" y="798907"/>
                    <a:pt x="78852" y="612473"/>
                  </a:cubicBezTo>
                  <a:lnTo>
                    <a:pt x="0" y="576331"/>
                  </a:lnTo>
                  <a:close/>
                </a:path>
              </a:pathLst>
            </a:custGeom>
            <a:solidFill>
              <a:srgbClr val="130F4A"/>
            </a:solidFill>
            <a:ln w="5302"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464"/>
                </a:solidFill>
                <a:effectLst/>
                <a:uLnTx/>
                <a:uFillTx/>
                <a:latin typeface="Helvetica-Light"/>
                <a:ea typeface="+mn-ea"/>
                <a:cs typeface="+mn-cs"/>
              </a:endParaRPr>
            </a:p>
          </p:txBody>
        </p:sp>
        <p:sp>
          <p:nvSpPr>
            <p:cNvPr id="13" name="Freeform: Shape 12">
              <a:extLst>
                <a:ext uri="{FF2B5EF4-FFF2-40B4-BE49-F238E27FC236}">
                  <a16:creationId xmlns:a16="http://schemas.microsoft.com/office/drawing/2014/main" id="{5AE5D4B1-D529-4069-92AA-16E1B391A6BF}"/>
                </a:ext>
              </a:extLst>
            </p:cNvPr>
            <p:cNvSpPr/>
            <p:nvPr/>
          </p:nvSpPr>
          <p:spPr>
            <a:xfrm>
              <a:off x="34005" y="23167"/>
              <a:ext cx="1331681" cy="1155444"/>
            </a:xfrm>
            <a:custGeom>
              <a:avLst/>
              <a:gdLst>
                <a:gd name="connsiteX0" fmla="*/ 0 w 1421708"/>
                <a:gd name="connsiteY0" fmla="*/ 591848 h 1222125"/>
                <a:gd name="connsiteX1" fmla="*/ 1421708 w 1421708"/>
                <a:gd name="connsiteY1" fmla="*/ 1222125 h 1222125"/>
                <a:gd name="connsiteX2" fmla="*/ 1421708 w 1421708"/>
                <a:gd name="connsiteY2" fmla="*/ 0 h 1222125"/>
              </a:gdLst>
              <a:ahLst/>
              <a:cxnLst>
                <a:cxn ang="0">
                  <a:pos x="connsiteX0" y="connsiteY0"/>
                </a:cxn>
                <a:cxn ang="0">
                  <a:pos x="connsiteX1" y="connsiteY1"/>
                </a:cxn>
                <a:cxn ang="0">
                  <a:pos x="connsiteX2" y="connsiteY2"/>
                </a:cxn>
              </a:cxnLst>
              <a:rect l="l" t="t" r="r" b="b"/>
              <a:pathLst>
                <a:path w="1421708" h="1222125">
                  <a:moveTo>
                    <a:pt x="0" y="591848"/>
                  </a:moveTo>
                  <a:lnTo>
                    <a:pt x="1421708" y="1222125"/>
                  </a:lnTo>
                  <a:lnTo>
                    <a:pt x="1421708" y="0"/>
                  </a:lnTo>
                  <a:close/>
                </a:path>
              </a:pathLst>
            </a:custGeom>
            <a:solidFill>
              <a:srgbClr val="00BFF2"/>
            </a:solidFill>
            <a:ln w="53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464"/>
                </a:solidFill>
                <a:effectLst/>
                <a:uLnTx/>
                <a:uFillTx/>
                <a:latin typeface="Helvetica-Light"/>
                <a:ea typeface="+mn-ea"/>
                <a:cs typeface="+mn-cs"/>
              </a:endParaRPr>
            </a:p>
          </p:txBody>
        </p:sp>
        <p:sp>
          <p:nvSpPr>
            <p:cNvPr id="14" name="Freeform: Shape 13">
              <a:extLst>
                <a:ext uri="{FF2B5EF4-FFF2-40B4-BE49-F238E27FC236}">
                  <a16:creationId xmlns:a16="http://schemas.microsoft.com/office/drawing/2014/main" id="{630020BB-B5A9-48CC-9939-C1F42A09A502}"/>
                </a:ext>
              </a:extLst>
            </p:cNvPr>
            <p:cNvSpPr/>
            <p:nvPr/>
          </p:nvSpPr>
          <p:spPr>
            <a:xfrm>
              <a:off x="1365686" y="616973"/>
              <a:ext cx="1331731" cy="1155444"/>
            </a:xfrm>
            <a:custGeom>
              <a:avLst/>
              <a:gdLst>
                <a:gd name="connsiteX0" fmla="*/ 0 w 1421761"/>
                <a:gd name="connsiteY0" fmla="*/ 591794 h 1222125"/>
                <a:gd name="connsiteX1" fmla="*/ 1421761 w 1421761"/>
                <a:gd name="connsiteY1" fmla="*/ 1222125 h 1222125"/>
                <a:gd name="connsiteX2" fmla="*/ 1421761 w 1421761"/>
                <a:gd name="connsiteY2" fmla="*/ 0 h 1222125"/>
              </a:gdLst>
              <a:ahLst/>
              <a:cxnLst>
                <a:cxn ang="0">
                  <a:pos x="connsiteX0" y="connsiteY0"/>
                </a:cxn>
                <a:cxn ang="0">
                  <a:pos x="connsiteX1" y="connsiteY1"/>
                </a:cxn>
                <a:cxn ang="0">
                  <a:pos x="connsiteX2" y="connsiteY2"/>
                </a:cxn>
              </a:cxnLst>
              <a:rect l="l" t="t" r="r" b="b"/>
              <a:pathLst>
                <a:path w="1421761" h="1222125">
                  <a:moveTo>
                    <a:pt x="0" y="591794"/>
                  </a:moveTo>
                  <a:lnTo>
                    <a:pt x="1421761" y="1222125"/>
                  </a:lnTo>
                  <a:lnTo>
                    <a:pt x="1421761" y="0"/>
                  </a:lnTo>
                  <a:close/>
                </a:path>
              </a:pathLst>
            </a:custGeom>
            <a:solidFill>
              <a:srgbClr val="ED3C8D"/>
            </a:solidFill>
            <a:ln w="53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464"/>
                </a:solidFill>
                <a:effectLst/>
                <a:uLnTx/>
                <a:uFillTx/>
                <a:latin typeface="Helvetica-Light"/>
                <a:ea typeface="+mn-ea"/>
                <a:cs typeface="+mn-cs"/>
              </a:endParaRPr>
            </a:p>
          </p:txBody>
        </p:sp>
        <p:sp>
          <p:nvSpPr>
            <p:cNvPr id="15" name="Freeform: Shape 14">
              <a:extLst>
                <a:ext uri="{FF2B5EF4-FFF2-40B4-BE49-F238E27FC236}">
                  <a16:creationId xmlns:a16="http://schemas.microsoft.com/office/drawing/2014/main" id="{2BA9919E-8757-47EA-AF29-47E3FDC08853}"/>
                </a:ext>
              </a:extLst>
            </p:cNvPr>
            <p:cNvSpPr/>
            <p:nvPr/>
          </p:nvSpPr>
          <p:spPr>
            <a:xfrm>
              <a:off x="1365686" y="23167"/>
              <a:ext cx="1331731" cy="1155444"/>
            </a:xfrm>
            <a:custGeom>
              <a:avLst/>
              <a:gdLst>
                <a:gd name="connsiteX0" fmla="*/ 1421761 w 1421761"/>
                <a:gd name="connsiteY0" fmla="*/ 630278 h 1222125"/>
                <a:gd name="connsiteX1" fmla="*/ 0 w 1421761"/>
                <a:gd name="connsiteY1" fmla="*/ 0 h 1222125"/>
                <a:gd name="connsiteX2" fmla="*/ 0 w 1421761"/>
                <a:gd name="connsiteY2" fmla="*/ 1222125 h 1222125"/>
              </a:gdLst>
              <a:ahLst/>
              <a:cxnLst>
                <a:cxn ang="0">
                  <a:pos x="connsiteX0" y="connsiteY0"/>
                </a:cxn>
                <a:cxn ang="0">
                  <a:pos x="connsiteX1" y="connsiteY1"/>
                </a:cxn>
                <a:cxn ang="0">
                  <a:pos x="connsiteX2" y="connsiteY2"/>
                </a:cxn>
              </a:cxnLst>
              <a:rect l="l" t="t" r="r" b="b"/>
              <a:pathLst>
                <a:path w="1421761" h="1222125">
                  <a:moveTo>
                    <a:pt x="1421761" y="630278"/>
                  </a:moveTo>
                  <a:lnTo>
                    <a:pt x="0" y="0"/>
                  </a:lnTo>
                  <a:lnTo>
                    <a:pt x="0" y="1222125"/>
                  </a:lnTo>
                  <a:close/>
                </a:path>
              </a:pathLst>
            </a:custGeom>
            <a:solidFill>
              <a:schemeClr val="bg1"/>
            </a:solidFill>
            <a:ln w="53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464"/>
                </a:solidFill>
                <a:effectLst/>
                <a:uLnTx/>
                <a:uFillTx/>
                <a:latin typeface="Helvetica-Light"/>
                <a:ea typeface="+mn-ea"/>
                <a:cs typeface="+mn-cs"/>
              </a:endParaRPr>
            </a:p>
          </p:txBody>
        </p:sp>
        <p:sp>
          <p:nvSpPr>
            <p:cNvPr id="16" name="Freeform: Shape 15">
              <a:extLst>
                <a:ext uri="{FF2B5EF4-FFF2-40B4-BE49-F238E27FC236}">
                  <a16:creationId xmlns:a16="http://schemas.microsoft.com/office/drawing/2014/main" id="{49362404-B0D3-4845-81C6-4BB463DC0FB9}"/>
                </a:ext>
              </a:extLst>
            </p:cNvPr>
            <p:cNvSpPr/>
            <p:nvPr/>
          </p:nvSpPr>
          <p:spPr>
            <a:xfrm>
              <a:off x="2704627" y="-13656"/>
              <a:ext cx="1495109" cy="633867"/>
            </a:xfrm>
            <a:custGeom>
              <a:avLst/>
              <a:gdLst>
                <a:gd name="connsiteX0" fmla="*/ 0 w 1495109"/>
                <a:gd name="connsiteY0" fmla="*/ 0 h 633867"/>
                <a:gd name="connsiteX1" fmla="*/ 1482463 w 1495109"/>
                <a:gd name="connsiteY1" fmla="*/ 0 h 633867"/>
                <a:gd name="connsiteX2" fmla="*/ 1495109 w 1495109"/>
                <a:gd name="connsiteY2" fmla="*/ 5659 h 633867"/>
                <a:gd name="connsiteX3" fmla="*/ 0 w 1495109"/>
                <a:gd name="connsiteY3" fmla="*/ 633867 h 633867"/>
              </a:gdLst>
              <a:ahLst/>
              <a:cxnLst>
                <a:cxn ang="0">
                  <a:pos x="connsiteX0" y="connsiteY0"/>
                </a:cxn>
                <a:cxn ang="0">
                  <a:pos x="connsiteX1" y="connsiteY1"/>
                </a:cxn>
                <a:cxn ang="0">
                  <a:pos x="connsiteX2" y="connsiteY2"/>
                </a:cxn>
                <a:cxn ang="0">
                  <a:pos x="connsiteX3" y="connsiteY3"/>
                </a:cxn>
              </a:cxnLst>
              <a:rect l="l" t="t" r="r" b="b"/>
              <a:pathLst>
                <a:path w="1495109" h="633867">
                  <a:moveTo>
                    <a:pt x="0" y="0"/>
                  </a:moveTo>
                  <a:lnTo>
                    <a:pt x="1482463" y="0"/>
                  </a:lnTo>
                  <a:lnTo>
                    <a:pt x="1495109" y="5659"/>
                  </a:lnTo>
                  <a:lnTo>
                    <a:pt x="0" y="633867"/>
                  </a:lnTo>
                  <a:close/>
                </a:path>
              </a:pathLst>
            </a:custGeom>
            <a:solidFill>
              <a:schemeClr val="bg1"/>
            </a:solidFill>
            <a:ln w="5302"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464"/>
                </a:solidFill>
                <a:effectLst/>
                <a:uLnTx/>
                <a:uFillTx/>
                <a:latin typeface="Helvetica-Light"/>
                <a:ea typeface="+mn-ea"/>
                <a:cs typeface="+mn-cs"/>
              </a:endParaRPr>
            </a:p>
          </p:txBody>
        </p:sp>
      </p:grpSp>
    </p:spTree>
    <p:extLst>
      <p:ext uri="{BB962C8B-B14F-4D97-AF65-F5344CB8AC3E}">
        <p14:creationId xmlns:p14="http://schemas.microsoft.com/office/powerpoint/2010/main" val="29155868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ED54650-E124-0942-8B03-A438165B55A6}"/>
              </a:ext>
            </a:extLst>
          </p:cNvPr>
          <p:cNvSpPr/>
          <p:nvPr/>
        </p:nvSpPr>
        <p:spPr>
          <a:xfrm>
            <a:off x="174957" y="473219"/>
            <a:ext cx="10234520" cy="523220"/>
          </a:xfrm>
          <a:prstGeom prst="rect">
            <a:avLst/>
          </a:prstGeom>
        </p:spPr>
        <p:txBody>
          <a:bodyPr wrap="square">
            <a:spAutoFit/>
          </a:bodyPr>
          <a:lstStyle/>
          <a:p>
            <a:pPr marL="0" marR="0" lvl="0" indent="0" algn="l" defTabSz="88376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ED3C8D"/>
                </a:solidFill>
                <a:effectLst/>
                <a:uLnTx/>
                <a:uFillTx/>
                <a:latin typeface="Helvetica" pitchFamily="2" charset="0"/>
                <a:ea typeface="+mn-ea"/>
                <a:cs typeface="+mn-cs"/>
              </a:rPr>
              <a:t>5 </a:t>
            </a:r>
            <a:r>
              <a:rPr lang="en-US" sz="2800" b="1">
                <a:solidFill>
                  <a:srgbClr val="ED3C8D"/>
                </a:solidFill>
                <a:latin typeface="Helvetica" pitchFamily="2" charset="0"/>
              </a:rPr>
              <a:t>Inconvenient Truths </a:t>
            </a:r>
            <a:r>
              <a:rPr lang="en-US" sz="2800" b="1">
                <a:solidFill>
                  <a:srgbClr val="1F1A62"/>
                </a:solidFill>
                <a:latin typeface="Helvetica" pitchFamily="2" charset="0"/>
              </a:rPr>
              <a:t>We Learned From Marketers</a:t>
            </a:r>
          </a:p>
        </p:txBody>
      </p:sp>
      <p:pic>
        <p:nvPicPr>
          <p:cNvPr id="6" name="Picture 5">
            <a:extLst>
              <a:ext uri="{FF2B5EF4-FFF2-40B4-BE49-F238E27FC236}">
                <a16:creationId xmlns:a16="http://schemas.microsoft.com/office/drawing/2014/main" id="{B2B266F8-A67B-D30B-A7BE-F159E981DB1F}"/>
              </a:ext>
            </a:extLst>
          </p:cNvPr>
          <p:cNvPicPr>
            <a:picLocks noChangeAspect="1"/>
          </p:cNvPicPr>
          <p:nvPr/>
        </p:nvPicPr>
        <p:blipFill>
          <a:blip r:embed="rId2"/>
          <a:stretch>
            <a:fillRect/>
          </a:stretch>
        </p:blipFill>
        <p:spPr>
          <a:xfrm>
            <a:off x="10210628" y="0"/>
            <a:ext cx="1981372" cy="1152244"/>
          </a:xfrm>
          <a:prstGeom prst="rect">
            <a:avLst/>
          </a:prstGeom>
        </p:spPr>
      </p:pic>
      <p:pic>
        <p:nvPicPr>
          <p:cNvPr id="8" name="Picture 7">
            <a:extLst>
              <a:ext uri="{FF2B5EF4-FFF2-40B4-BE49-F238E27FC236}">
                <a16:creationId xmlns:a16="http://schemas.microsoft.com/office/drawing/2014/main" id="{0202D341-87DF-34BA-DFEF-8E00C294C3C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10" name="Slide Number Placeholder 5">
            <a:extLst>
              <a:ext uri="{FF2B5EF4-FFF2-40B4-BE49-F238E27FC236}">
                <a16:creationId xmlns:a16="http://schemas.microsoft.com/office/drawing/2014/main" id="{E5049AC6-98F1-940E-1F14-05FD4B67DB92}"/>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1" name="Rectangle 10">
            <a:extLst>
              <a:ext uri="{FF2B5EF4-FFF2-40B4-BE49-F238E27FC236}">
                <a16:creationId xmlns:a16="http://schemas.microsoft.com/office/drawing/2014/main" id="{75F34B8C-1186-C7D6-BDA0-8452051BF66E}"/>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
        <p:nvSpPr>
          <p:cNvPr id="2" name="Rectangle 1">
            <a:extLst>
              <a:ext uri="{FF2B5EF4-FFF2-40B4-BE49-F238E27FC236}">
                <a16:creationId xmlns:a16="http://schemas.microsoft.com/office/drawing/2014/main" id="{ADD65F70-D00D-EF33-180F-711C30C8ECE2}"/>
              </a:ext>
            </a:extLst>
          </p:cNvPr>
          <p:cNvSpPr/>
          <p:nvPr/>
        </p:nvSpPr>
        <p:spPr>
          <a:xfrm>
            <a:off x="4916644" y="1949624"/>
            <a:ext cx="2337391" cy="4133555"/>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83768" rtl="0" eaLnBrk="1" fontAlgn="auto" latinLnBrk="0" hangingPunct="1">
              <a:lnSpc>
                <a:spcPct val="100000"/>
              </a:lnSpc>
              <a:spcBef>
                <a:spcPts val="0"/>
              </a:spcBef>
              <a:spcAft>
                <a:spcPts val="0"/>
              </a:spcAft>
              <a:buClrTx/>
              <a:buSzTx/>
              <a:buFontTx/>
              <a:buNone/>
              <a:tabLst/>
              <a:defRPr/>
            </a:pPr>
            <a:endParaRPr kumimoji="0" lang="en-US" sz="174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DA841F1-B0AC-E4D4-5AB6-F0436621927C}"/>
              </a:ext>
            </a:extLst>
          </p:cNvPr>
          <p:cNvSpPr txBox="1"/>
          <p:nvPr/>
        </p:nvSpPr>
        <p:spPr>
          <a:xfrm>
            <a:off x="4967956" y="2046349"/>
            <a:ext cx="421814" cy="654450"/>
          </a:xfrm>
          <a:prstGeom prst="rect">
            <a:avLst/>
          </a:prstGeom>
          <a:noFill/>
        </p:spPr>
        <p:txBody>
          <a:bodyPr wrap="square" rtlCol="0">
            <a:spAutoFit/>
          </a:bodyPr>
          <a:lstStyle/>
          <a:p>
            <a:pPr marL="0" marR="0" lvl="0" indent="0" algn="l" defTabSz="883768" rtl="0" eaLnBrk="1" fontAlgn="auto" latinLnBrk="0" hangingPunct="1">
              <a:lnSpc>
                <a:spcPct val="100000"/>
              </a:lnSpc>
              <a:spcBef>
                <a:spcPts val="0"/>
              </a:spcBef>
              <a:spcAft>
                <a:spcPts val="0"/>
              </a:spcAft>
              <a:buClrTx/>
              <a:buSzTx/>
              <a:buFontTx/>
              <a:buNone/>
              <a:tabLst/>
              <a:defRPr/>
            </a:pPr>
            <a:r>
              <a:rPr kumimoji="0" lang="en-US" sz="3673" b="1" i="0" u="none" strike="noStrike" kern="1200" cap="none" spc="0" normalizeH="0" baseline="0" noProof="0">
                <a:ln>
                  <a:noFill/>
                </a:ln>
                <a:solidFill>
                  <a:srgbClr val="E84A99"/>
                </a:solidFill>
                <a:effectLst/>
                <a:uLnTx/>
                <a:uFillTx/>
                <a:latin typeface="Helvetica" pitchFamily="2" charset="0"/>
                <a:ea typeface="+mn-ea"/>
                <a:cs typeface="+mn-cs"/>
              </a:rPr>
              <a:t>3</a:t>
            </a:r>
          </a:p>
        </p:txBody>
      </p:sp>
      <p:cxnSp>
        <p:nvCxnSpPr>
          <p:cNvPr id="7" name="Straight Connector 6">
            <a:extLst>
              <a:ext uri="{FF2B5EF4-FFF2-40B4-BE49-F238E27FC236}">
                <a16:creationId xmlns:a16="http://schemas.microsoft.com/office/drawing/2014/main" id="{173E5FDB-6F8C-918E-DC7C-C8730C8C65C9}"/>
              </a:ext>
            </a:extLst>
          </p:cNvPr>
          <p:cNvCxnSpPr/>
          <p:nvPr/>
        </p:nvCxnSpPr>
        <p:spPr>
          <a:xfrm>
            <a:off x="5046362" y="2713330"/>
            <a:ext cx="491711" cy="0"/>
          </a:xfrm>
          <a:prstGeom prst="line">
            <a:avLst/>
          </a:prstGeom>
          <a:ln w="22860">
            <a:solidFill>
              <a:srgbClr val="1F1A62"/>
            </a:solidFill>
          </a:ln>
        </p:spPr>
        <p:style>
          <a:lnRef idx="3">
            <a:schemeClr val="accent1"/>
          </a:lnRef>
          <a:fillRef idx="0">
            <a:schemeClr val="accent1"/>
          </a:fillRef>
          <a:effectRef idx="2">
            <a:schemeClr val="accent1"/>
          </a:effectRef>
          <a:fontRef idx="minor">
            <a:schemeClr val="tx1"/>
          </a:fontRef>
        </p:style>
      </p:cxnSp>
      <p:sp>
        <p:nvSpPr>
          <p:cNvPr id="12" name="Rectangle 11">
            <a:extLst>
              <a:ext uri="{FF2B5EF4-FFF2-40B4-BE49-F238E27FC236}">
                <a16:creationId xmlns:a16="http://schemas.microsoft.com/office/drawing/2014/main" id="{613B4EF6-1D89-B709-D62C-845F564868C1}"/>
              </a:ext>
            </a:extLst>
          </p:cNvPr>
          <p:cNvSpPr/>
          <p:nvPr/>
        </p:nvSpPr>
        <p:spPr>
          <a:xfrm>
            <a:off x="4982278" y="2823806"/>
            <a:ext cx="2362543" cy="2234458"/>
          </a:xfrm>
          <a:prstGeom prst="rect">
            <a:avLst/>
          </a:prstGeom>
        </p:spPr>
        <p:txBody>
          <a:bodyPr wrap="square">
            <a:spAutoFit/>
          </a:bodyPr>
          <a:lstStyle/>
          <a:p>
            <a:pPr marL="0" marR="0" lvl="0" indent="0" algn="l" defTabSz="883768"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1F1A62"/>
                </a:solidFill>
                <a:effectLst/>
                <a:uLnTx/>
                <a:uFillTx/>
                <a:latin typeface="Helvetica" pitchFamily="2" charset="0"/>
                <a:ea typeface="+mn-ea"/>
                <a:cs typeface="+mn-cs"/>
              </a:rPr>
              <a:t>Under Pressure </a:t>
            </a:r>
          </a:p>
          <a:p>
            <a:pPr marL="0" marR="0" lvl="0" indent="0" algn="l" defTabSz="883768" rtl="0" eaLnBrk="1" fontAlgn="auto" latinLnBrk="0" hangingPunct="1">
              <a:lnSpc>
                <a:spcPct val="100000"/>
              </a:lnSpc>
              <a:spcBef>
                <a:spcPts val="0"/>
              </a:spcBef>
              <a:spcAft>
                <a:spcPts val="0"/>
              </a:spcAft>
              <a:buClrTx/>
              <a:buSzTx/>
              <a:buFontTx/>
              <a:buNone/>
              <a:tabLst/>
              <a:defRPr/>
            </a:pPr>
            <a:endParaRPr kumimoji="0" lang="en-US" sz="1740" b="0" i="0" u="none" strike="noStrike" kern="1200" cap="none" spc="0" normalizeH="0" baseline="0" noProof="0">
              <a:ln>
                <a:noFill/>
              </a:ln>
              <a:solidFill>
                <a:srgbClr val="1F1A62"/>
              </a:solidFill>
              <a:effectLst/>
              <a:uLnTx/>
              <a:uFillTx/>
              <a:latin typeface="Helvetica" pitchFamily="2" charset="0"/>
              <a:ea typeface="+mn-ea"/>
              <a:cs typeface="+mn-cs"/>
            </a:endParaRPr>
          </a:p>
          <a:p>
            <a:pPr marL="0" marR="0" lvl="0" indent="0" algn="l" defTabSz="883768" rtl="0" eaLnBrk="1" fontAlgn="auto" latinLnBrk="0" hangingPunct="1">
              <a:lnSpc>
                <a:spcPct val="100000"/>
              </a:lnSpc>
              <a:spcBef>
                <a:spcPts val="0"/>
              </a:spcBef>
              <a:spcAft>
                <a:spcPts val="0"/>
              </a:spcAft>
              <a:buClrTx/>
              <a:buSzTx/>
              <a:buFontTx/>
              <a:buNone/>
              <a:tabLst/>
              <a:defRPr/>
            </a:pPr>
            <a:endParaRPr kumimoji="0" lang="en-US" sz="1740" b="0" i="0" u="none" strike="noStrike" kern="1200" cap="none" spc="0" normalizeH="0" baseline="0" noProof="0">
              <a:ln>
                <a:noFill/>
              </a:ln>
              <a:solidFill>
                <a:srgbClr val="1F1A62"/>
              </a:solidFill>
              <a:effectLst/>
              <a:uLnTx/>
              <a:uFillTx/>
              <a:latin typeface="Helvetica" pitchFamily="2" charset="0"/>
              <a:ea typeface="+mn-ea"/>
              <a:cs typeface="+mn-cs"/>
            </a:endParaRPr>
          </a:p>
          <a:p>
            <a:pPr marL="0" marR="0" lvl="0" indent="0" algn="l" defTabSz="883768"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1F1A62"/>
                </a:solidFill>
                <a:effectLst/>
                <a:uLnTx/>
                <a:uFillTx/>
                <a:latin typeface="Helvetica" pitchFamily="2" charset="0"/>
                <a:ea typeface="+mn-ea"/>
                <a:cs typeface="+mn-cs"/>
              </a:rPr>
              <a:t>By prioritizing low costs in campaigns, quality and brand safety are</a:t>
            </a:r>
            <a:r>
              <a:rPr lang="en-US" sz="1700">
                <a:solidFill>
                  <a:srgbClr val="1F1A62"/>
                </a:solidFill>
                <a:latin typeface="Helvetica" pitchFamily="2" charset="0"/>
              </a:rPr>
              <a:t> put at extreme risk</a:t>
            </a:r>
            <a:endParaRPr kumimoji="0" lang="en-US" sz="1700" b="0" i="0" u="none" strike="noStrike" kern="1200" cap="none" spc="0" normalizeH="0" baseline="0" noProof="0">
              <a:ln>
                <a:noFill/>
              </a:ln>
              <a:solidFill>
                <a:srgbClr val="1F1A62"/>
              </a:solidFill>
              <a:effectLst/>
              <a:uLnTx/>
              <a:uFillTx/>
              <a:latin typeface="Helvetica" pitchFamily="2" charset="0"/>
              <a:ea typeface="+mn-ea"/>
              <a:cs typeface="+mn-cs"/>
            </a:endParaRPr>
          </a:p>
        </p:txBody>
      </p:sp>
      <p:sp>
        <p:nvSpPr>
          <p:cNvPr id="14" name="Rectangle 13">
            <a:extLst>
              <a:ext uri="{FF2B5EF4-FFF2-40B4-BE49-F238E27FC236}">
                <a16:creationId xmlns:a16="http://schemas.microsoft.com/office/drawing/2014/main" id="{F7139D9A-DBC8-CB9D-0022-A7D18C459398}"/>
              </a:ext>
            </a:extLst>
          </p:cNvPr>
          <p:cNvSpPr/>
          <p:nvPr/>
        </p:nvSpPr>
        <p:spPr>
          <a:xfrm>
            <a:off x="7330767" y="1949624"/>
            <a:ext cx="2337391" cy="4133555"/>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83768" rtl="0" eaLnBrk="1" fontAlgn="auto" latinLnBrk="0" hangingPunct="1">
              <a:lnSpc>
                <a:spcPct val="100000"/>
              </a:lnSpc>
              <a:spcBef>
                <a:spcPts val="0"/>
              </a:spcBef>
              <a:spcAft>
                <a:spcPts val="0"/>
              </a:spcAft>
              <a:buClrTx/>
              <a:buSzTx/>
              <a:buFontTx/>
              <a:buNone/>
              <a:tabLst/>
              <a:defRPr/>
            </a:pPr>
            <a:endParaRPr kumimoji="0" lang="en-US" sz="174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018C8566-627A-DC91-098C-52EFC9074008}"/>
              </a:ext>
            </a:extLst>
          </p:cNvPr>
          <p:cNvSpPr txBox="1"/>
          <p:nvPr/>
        </p:nvSpPr>
        <p:spPr>
          <a:xfrm>
            <a:off x="7382079" y="2046349"/>
            <a:ext cx="421814" cy="654450"/>
          </a:xfrm>
          <a:prstGeom prst="rect">
            <a:avLst/>
          </a:prstGeom>
          <a:noFill/>
        </p:spPr>
        <p:txBody>
          <a:bodyPr wrap="square" rtlCol="0">
            <a:spAutoFit/>
          </a:bodyPr>
          <a:lstStyle/>
          <a:p>
            <a:pPr marL="0" marR="0" lvl="0" indent="0" algn="l" defTabSz="883768" rtl="0" eaLnBrk="1" fontAlgn="auto" latinLnBrk="0" hangingPunct="1">
              <a:lnSpc>
                <a:spcPct val="100000"/>
              </a:lnSpc>
              <a:spcBef>
                <a:spcPts val="0"/>
              </a:spcBef>
              <a:spcAft>
                <a:spcPts val="0"/>
              </a:spcAft>
              <a:buClrTx/>
              <a:buSzTx/>
              <a:buFontTx/>
              <a:buNone/>
              <a:tabLst/>
              <a:defRPr/>
            </a:pPr>
            <a:r>
              <a:rPr kumimoji="0" lang="en-US" sz="3673" b="1" i="0" u="none" strike="noStrike" kern="1200" cap="none" spc="0" normalizeH="0" baseline="0" noProof="0">
                <a:ln>
                  <a:noFill/>
                </a:ln>
                <a:solidFill>
                  <a:srgbClr val="E84A99"/>
                </a:solidFill>
                <a:effectLst/>
                <a:uLnTx/>
                <a:uFillTx/>
                <a:latin typeface="Helvetica" pitchFamily="2" charset="0"/>
                <a:ea typeface="+mn-ea"/>
                <a:cs typeface="+mn-cs"/>
              </a:rPr>
              <a:t>4</a:t>
            </a:r>
          </a:p>
        </p:txBody>
      </p:sp>
      <p:cxnSp>
        <p:nvCxnSpPr>
          <p:cNvPr id="16" name="Straight Connector 15">
            <a:extLst>
              <a:ext uri="{FF2B5EF4-FFF2-40B4-BE49-F238E27FC236}">
                <a16:creationId xmlns:a16="http://schemas.microsoft.com/office/drawing/2014/main" id="{0B6C2715-D9AD-E3EE-67BE-7621EC7D0F37}"/>
              </a:ext>
            </a:extLst>
          </p:cNvPr>
          <p:cNvCxnSpPr/>
          <p:nvPr/>
        </p:nvCxnSpPr>
        <p:spPr>
          <a:xfrm>
            <a:off x="7460485" y="2713330"/>
            <a:ext cx="491711" cy="0"/>
          </a:xfrm>
          <a:prstGeom prst="line">
            <a:avLst/>
          </a:prstGeom>
          <a:ln w="22860">
            <a:solidFill>
              <a:srgbClr val="1F1A62"/>
            </a:solidFill>
          </a:ln>
        </p:spPr>
        <p:style>
          <a:lnRef idx="3">
            <a:schemeClr val="accent1"/>
          </a:lnRef>
          <a:fillRef idx="0">
            <a:schemeClr val="accent1"/>
          </a:fillRef>
          <a:effectRef idx="2">
            <a:schemeClr val="accent1"/>
          </a:effectRef>
          <a:fontRef idx="minor">
            <a:schemeClr val="tx1"/>
          </a:fontRef>
        </p:style>
      </p:cxnSp>
      <p:sp>
        <p:nvSpPr>
          <p:cNvPr id="34" name="Rectangle 33">
            <a:extLst>
              <a:ext uri="{FF2B5EF4-FFF2-40B4-BE49-F238E27FC236}">
                <a16:creationId xmlns:a16="http://schemas.microsoft.com/office/drawing/2014/main" id="{4C7C7491-4270-5747-5456-D68DA832440B}"/>
              </a:ext>
            </a:extLst>
          </p:cNvPr>
          <p:cNvSpPr/>
          <p:nvPr/>
        </p:nvSpPr>
        <p:spPr>
          <a:xfrm>
            <a:off x="2523843" y="1949624"/>
            <a:ext cx="2337391" cy="4133555"/>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83768"/>
            <a:endParaRPr lang="en-US" sz="1740">
              <a:solidFill>
                <a:prstClr val="white"/>
              </a:solidFill>
              <a:latin typeface="Calibri" panose="020F0502020204030204"/>
            </a:endParaRPr>
          </a:p>
        </p:txBody>
      </p:sp>
      <p:sp>
        <p:nvSpPr>
          <p:cNvPr id="35" name="TextBox 34">
            <a:extLst>
              <a:ext uri="{FF2B5EF4-FFF2-40B4-BE49-F238E27FC236}">
                <a16:creationId xmlns:a16="http://schemas.microsoft.com/office/drawing/2014/main" id="{D26552A2-3F75-0B83-0B26-82847728607D}"/>
              </a:ext>
            </a:extLst>
          </p:cNvPr>
          <p:cNvSpPr txBox="1"/>
          <p:nvPr/>
        </p:nvSpPr>
        <p:spPr>
          <a:xfrm>
            <a:off x="2575155" y="2046349"/>
            <a:ext cx="421814" cy="654450"/>
          </a:xfrm>
          <a:prstGeom prst="rect">
            <a:avLst/>
          </a:prstGeom>
          <a:noFill/>
        </p:spPr>
        <p:txBody>
          <a:bodyPr wrap="square" rtlCol="0">
            <a:spAutoFit/>
          </a:bodyPr>
          <a:lstStyle/>
          <a:p>
            <a:pPr marL="0" marR="0" lvl="0" indent="0" algn="l" defTabSz="883768" rtl="0" eaLnBrk="1" fontAlgn="auto" latinLnBrk="0" hangingPunct="1">
              <a:lnSpc>
                <a:spcPct val="100000"/>
              </a:lnSpc>
              <a:spcBef>
                <a:spcPts val="0"/>
              </a:spcBef>
              <a:spcAft>
                <a:spcPts val="0"/>
              </a:spcAft>
              <a:buClrTx/>
              <a:buSzTx/>
              <a:buFontTx/>
              <a:buNone/>
              <a:tabLst/>
              <a:defRPr/>
            </a:pPr>
            <a:r>
              <a:rPr kumimoji="0" lang="en-US" sz="3673" b="1" i="0" u="none" strike="noStrike" kern="1200" cap="none" spc="0" normalizeH="0" baseline="0" noProof="0">
                <a:ln>
                  <a:noFill/>
                </a:ln>
                <a:solidFill>
                  <a:srgbClr val="E84A99"/>
                </a:solidFill>
                <a:effectLst/>
                <a:uLnTx/>
                <a:uFillTx/>
                <a:latin typeface="Helvetica" pitchFamily="2" charset="0"/>
                <a:ea typeface="+mn-ea"/>
                <a:cs typeface="+mn-cs"/>
              </a:rPr>
              <a:t>2</a:t>
            </a:r>
          </a:p>
        </p:txBody>
      </p:sp>
      <p:cxnSp>
        <p:nvCxnSpPr>
          <p:cNvPr id="37" name="Straight Connector 36">
            <a:extLst>
              <a:ext uri="{FF2B5EF4-FFF2-40B4-BE49-F238E27FC236}">
                <a16:creationId xmlns:a16="http://schemas.microsoft.com/office/drawing/2014/main" id="{89D4BEC8-C26B-8C44-3D23-0231F5D7D7B5}"/>
              </a:ext>
            </a:extLst>
          </p:cNvPr>
          <p:cNvCxnSpPr/>
          <p:nvPr/>
        </p:nvCxnSpPr>
        <p:spPr>
          <a:xfrm>
            <a:off x="2653561" y="2713330"/>
            <a:ext cx="491711" cy="0"/>
          </a:xfrm>
          <a:prstGeom prst="line">
            <a:avLst/>
          </a:prstGeom>
          <a:ln w="22860">
            <a:solidFill>
              <a:srgbClr val="1F1A62"/>
            </a:solidFill>
          </a:ln>
        </p:spPr>
        <p:style>
          <a:lnRef idx="3">
            <a:schemeClr val="accent1"/>
          </a:lnRef>
          <a:fillRef idx="0">
            <a:schemeClr val="accent1"/>
          </a:fillRef>
          <a:effectRef idx="2">
            <a:schemeClr val="accent1"/>
          </a:effectRef>
          <a:fontRef idx="minor">
            <a:schemeClr val="tx1"/>
          </a:fontRef>
        </p:style>
      </p:cxnSp>
      <p:sp>
        <p:nvSpPr>
          <p:cNvPr id="38" name="Rectangle 37">
            <a:extLst>
              <a:ext uri="{FF2B5EF4-FFF2-40B4-BE49-F238E27FC236}">
                <a16:creationId xmlns:a16="http://schemas.microsoft.com/office/drawing/2014/main" id="{1680C957-DFE0-8EFA-76AA-02BA58E9FA23}"/>
              </a:ext>
            </a:extLst>
          </p:cNvPr>
          <p:cNvSpPr/>
          <p:nvPr/>
        </p:nvSpPr>
        <p:spPr>
          <a:xfrm>
            <a:off x="2572284" y="2823806"/>
            <a:ext cx="2278490" cy="1966692"/>
          </a:xfrm>
          <a:prstGeom prst="rect">
            <a:avLst/>
          </a:prstGeom>
        </p:spPr>
        <p:txBody>
          <a:bodyPr wrap="square" lIns="91440" tIns="45720" rIns="91440" bIns="45720" anchor="t">
            <a:spAutoFit/>
          </a:bodyPr>
          <a:lstStyle/>
          <a:p>
            <a:pPr defTabSz="883768">
              <a:defRPr/>
            </a:pPr>
            <a:r>
              <a:rPr kumimoji="0" lang="en-US" b="1" i="0" u="none" strike="noStrike" kern="1200" cap="none" spc="0" normalizeH="0" baseline="0" noProof="0">
                <a:ln>
                  <a:noFill/>
                </a:ln>
                <a:solidFill>
                  <a:srgbClr val="1F1A62"/>
                </a:solidFill>
                <a:effectLst/>
                <a:uLnTx/>
                <a:uFillTx/>
                <a:latin typeface="Helvetica"/>
                <a:cs typeface="Helvetica"/>
              </a:rPr>
              <a:t>Lose Control</a:t>
            </a:r>
            <a:endParaRPr kumimoji="0" lang="en-US" b="1" i="0" u="none" strike="noStrike" kern="1200" cap="none" spc="0" normalizeH="0" baseline="0" noProof="0">
              <a:ln>
                <a:noFill/>
              </a:ln>
              <a:solidFill>
                <a:srgbClr val="1F1A62"/>
              </a:solidFill>
              <a:effectLst/>
              <a:uLnTx/>
              <a:uFillTx/>
              <a:latin typeface="Helvetica" pitchFamily="2" charset="0"/>
              <a:ea typeface="+mn-ea"/>
              <a:cs typeface="+mn-cs"/>
            </a:endParaRPr>
          </a:p>
          <a:p>
            <a:pPr marL="0" marR="0" lvl="0" indent="0" algn="l" defTabSz="883768"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a:ln>
                <a:noFill/>
              </a:ln>
              <a:solidFill>
                <a:srgbClr val="1F1A62"/>
              </a:solidFill>
              <a:effectLst/>
              <a:uLnTx/>
              <a:uFillTx/>
              <a:latin typeface="Helvetica" pitchFamily="2" charset="0"/>
              <a:ea typeface="+mn-ea"/>
              <a:cs typeface="+mn-cs"/>
            </a:endParaRPr>
          </a:p>
          <a:p>
            <a:pPr marL="0" marR="0" lvl="0" indent="0" algn="l" defTabSz="883768" rtl="0" eaLnBrk="1" fontAlgn="auto" latinLnBrk="0" hangingPunct="1">
              <a:lnSpc>
                <a:spcPct val="100000"/>
              </a:lnSpc>
              <a:spcBef>
                <a:spcPts val="0"/>
              </a:spcBef>
              <a:spcAft>
                <a:spcPts val="0"/>
              </a:spcAft>
              <a:buClrTx/>
              <a:buSzTx/>
              <a:buFontTx/>
              <a:buNone/>
              <a:tabLst/>
              <a:defRPr/>
            </a:pPr>
            <a:endParaRPr kumimoji="0" lang="en-US" sz="1740" b="0" i="0" u="none" strike="noStrike" kern="1200" cap="none" spc="0" normalizeH="0" baseline="0" noProof="0">
              <a:ln>
                <a:noFill/>
              </a:ln>
              <a:solidFill>
                <a:srgbClr val="1F1A62"/>
              </a:solidFill>
              <a:effectLst/>
              <a:uLnTx/>
              <a:uFillTx/>
              <a:latin typeface="Helvetica" pitchFamily="2" charset="0"/>
              <a:ea typeface="+mn-ea"/>
              <a:cs typeface="+mn-cs"/>
            </a:endParaRPr>
          </a:p>
          <a:p>
            <a:pPr marL="0" marR="0" lvl="0" indent="0" algn="l" defTabSz="883768"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1F1A62"/>
                </a:solidFill>
                <a:effectLst/>
                <a:uLnTx/>
                <a:uFillTx/>
                <a:latin typeface="Helvetica"/>
                <a:cs typeface="Helvetica"/>
              </a:rPr>
              <a:t>Marketers face persistent ad fraud with little recourse or power to address it</a:t>
            </a:r>
            <a:endParaRPr lang="en-US" sz="1700" b="0" i="0" u="none" strike="noStrike" kern="1200" cap="none" spc="0" normalizeH="0" baseline="0" noProof="0">
              <a:ln>
                <a:noFill/>
              </a:ln>
              <a:solidFill>
                <a:srgbClr val="1F1A62"/>
              </a:solidFill>
              <a:effectLst/>
              <a:uLnTx/>
              <a:uFillTx/>
              <a:latin typeface="Helvetica"/>
              <a:cs typeface="Helvetica"/>
            </a:endParaRPr>
          </a:p>
        </p:txBody>
      </p:sp>
      <p:sp>
        <p:nvSpPr>
          <p:cNvPr id="39" name="Rectangle 38">
            <a:extLst>
              <a:ext uri="{FF2B5EF4-FFF2-40B4-BE49-F238E27FC236}">
                <a16:creationId xmlns:a16="http://schemas.microsoft.com/office/drawing/2014/main" id="{CA67E23E-36D4-9FDF-3515-9ECD913F790A}"/>
              </a:ext>
            </a:extLst>
          </p:cNvPr>
          <p:cNvSpPr/>
          <p:nvPr/>
        </p:nvSpPr>
        <p:spPr>
          <a:xfrm>
            <a:off x="131042" y="1949624"/>
            <a:ext cx="2337391" cy="4133555"/>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83768" rtl="0" eaLnBrk="1" fontAlgn="auto" latinLnBrk="0" hangingPunct="1">
              <a:lnSpc>
                <a:spcPct val="100000"/>
              </a:lnSpc>
              <a:spcBef>
                <a:spcPts val="0"/>
              </a:spcBef>
              <a:spcAft>
                <a:spcPts val="0"/>
              </a:spcAft>
              <a:buClrTx/>
              <a:buSzTx/>
              <a:buFontTx/>
              <a:buNone/>
              <a:tabLst/>
              <a:defRPr/>
            </a:pPr>
            <a:endParaRPr kumimoji="0" lang="en-US" sz="174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A4A92B01-B6A5-4256-C65C-CAA7816A21DD}"/>
              </a:ext>
            </a:extLst>
          </p:cNvPr>
          <p:cNvSpPr txBox="1"/>
          <p:nvPr/>
        </p:nvSpPr>
        <p:spPr>
          <a:xfrm>
            <a:off x="182354" y="2046349"/>
            <a:ext cx="421814" cy="654450"/>
          </a:xfrm>
          <a:prstGeom prst="rect">
            <a:avLst/>
          </a:prstGeom>
          <a:noFill/>
        </p:spPr>
        <p:txBody>
          <a:bodyPr wrap="square" rtlCol="0">
            <a:spAutoFit/>
          </a:bodyPr>
          <a:lstStyle/>
          <a:p>
            <a:pPr marL="0" marR="0" lvl="0" indent="0" algn="l" defTabSz="883768" rtl="0" eaLnBrk="1" fontAlgn="auto" latinLnBrk="0" hangingPunct="1">
              <a:lnSpc>
                <a:spcPct val="100000"/>
              </a:lnSpc>
              <a:spcBef>
                <a:spcPts val="0"/>
              </a:spcBef>
              <a:spcAft>
                <a:spcPts val="0"/>
              </a:spcAft>
              <a:buClrTx/>
              <a:buSzTx/>
              <a:buFontTx/>
              <a:buNone/>
              <a:tabLst/>
              <a:defRPr/>
            </a:pPr>
            <a:r>
              <a:rPr kumimoji="0" lang="en-US" sz="3673" b="1" i="0" u="none" strike="noStrike" kern="1200" cap="none" spc="0" normalizeH="0" baseline="0" noProof="0">
                <a:ln>
                  <a:noFill/>
                </a:ln>
                <a:solidFill>
                  <a:srgbClr val="E84A99"/>
                </a:solidFill>
                <a:effectLst/>
                <a:uLnTx/>
                <a:uFillTx/>
                <a:latin typeface="Helvetica" pitchFamily="2" charset="0"/>
                <a:ea typeface="+mn-ea"/>
                <a:cs typeface="+mn-cs"/>
              </a:rPr>
              <a:t>1</a:t>
            </a:r>
          </a:p>
        </p:txBody>
      </p:sp>
      <p:cxnSp>
        <p:nvCxnSpPr>
          <p:cNvPr id="41" name="Straight Connector 40">
            <a:extLst>
              <a:ext uri="{FF2B5EF4-FFF2-40B4-BE49-F238E27FC236}">
                <a16:creationId xmlns:a16="http://schemas.microsoft.com/office/drawing/2014/main" id="{6BB5C9F9-8435-D836-F25C-1A4509847E8E}"/>
              </a:ext>
            </a:extLst>
          </p:cNvPr>
          <p:cNvCxnSpPr/>
          <p:nvPr/>
        </p:nvCxnSpPr>
        <p:spPr>
          <a:xfrm>
            <a:off x="260760" y="2713330"/>
            <a:ext cx="491711" cy="0"/>
          </a:xfrm>
          <a:prstGeom prst="line">
            <a:avLst/>
          </a:prstGeom>
          <a:ln w="22860">
            <a:solidFill>
              <a:srgbClr val="1F1A62"/>
            </a:solidFill>
          </a:ln>
        </p:spPr>
        <p:style>
          <a:lnRef idx="3">
            <a:schemeClr val="accent1"/>
          </a:lnRef>
          <a:fillRef idx="0">
            <a:schemeClr val="accent1"/>
          </a:fillRef>
          <a:effectRef idx="2">
            <a:schemeClr val="accent1"/>
          </a:effectRef>
          <a:fontRef idx="minor">
            <a:schemeClr val="tx1"/>
          </a:fontRef>
        </p:style>
      </p:cxnSp>
      <p:sp>
        <p:nvSpPr>
          <p:cNvPr id="43" name="Rectangle 42">
            <a:extLst>
              <a:ext uri="{FF2B5EF4-FFF2-40B4-BE49-F238E27FC236}">
                <a16:creationId xmlns:a16="http://schemas.microsoft.com/office/drawing/2014/main" id="{1C909B75-F409-18ED-A4FD-40A969E110DA}"/>
              </a:ext>
            </a:extLst>
          </p:cNvPr>
          <p:cNvSpPr/>
          <p:nvPr/>
        </p:nvSpPr>
        <p:spPr>
          <a:xfrm>
            <a:off x="9723567" y="1955948"/>
            <a:ext cx="2337391" cy="4133555"/>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83768" rtl="0" eaLnBrk="1" fontAlgn="auto" latinLnBrk="0" hangingPunct="1">
              <a:lnSpc>
                <a:spcPct val="100000"/>
              </a:lnSpc>
              <a:spcBef>
                <a:spcPts val="0"/>
              </a:spcBef>
              <a:spcAft>
                <a:spcPts val="0"/>
              </a:spcAft>
              <a:buClrTx/>
              <a:buSzTx/>
              <a:buFontTx/>
              <a:buNone/>
              <a:tabLst/>
              <a:defRPr/>
            </a:pPr>
            <a:endParaRPr kumimoji="0" lang="en-US" sz="174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DD3A8FEC-F21E-5B2E-2416-AC2F679DF885}"/>
              </a:ext>
            </a:extLst>
          </p:cNvPr>
          <p:cNvSpPr txBox="1"/>
          <p:nvPr/>
        </p:nvSpPr>
        <p:spPr>
          <a:xfrm>
            <a:off x="9774879" y="2052673"/>
            <a:ext cx="421814" cy="657552"/>
          </a:xfrm>
          <a:prstGeom prst="rect">
            <a:avLst/>
          </a:prstGeom>
          <a:noFill/>
        </p:spPr>
        <p:txBody>
          <a:bodyPr wrap="square" rtlCol="0">
            <a:spAutoFit/>
          </a:bodyPr>
          <a:lstStyle/>
          <a:p>
            <a:pPr marL="0" marR="0" lvl="0" indent="0" algn="l" defTabSz="883768" rtl="0" eaLnBrk="1" fontAlgn="auto" latinLnBrk="0" hangingPunct="1">
              <a:lnSpc>
                <a:spcPct val="100000"/>
              </a:lnSpc>
              <a:spcBef>
                <a:spcPts val="0"/>
              </a:spcBef>
              <a:spcAft>
                <a:spcPts val="0"/>
              </a:spcAft>
              <a:buClrTx/>
              <a:buSzTx/>
              <a:buFontTx/>
              <a:buNone/>
              <a:tabLst/>
              <a:defRPr/>
            </a:pPr>
            <a:r>
              <a:rPr kumimoji="0" lang="en-US" sz="3673" b="1" i="0" u="none" strike="noStrike" kern="1200" cap="none" spc="0" normalizeH="0" baseline="0" noProof="0">
                <a:ln>
                  <a:noFill/>
                </a:ln>
                <a:solidFill>
                  <a:srgbClr val="E84A99"/>
                </a:solidFill>
                <a:effectLst/>
                <a:uLnTx/>
                <a:uFillTx/>
                <a:latin typeface="Helvetica" pitchFamily="2" charset="0"/>
                <a:ea typeface="+mn-ea"/>
                <a:cs typeface="+mn-cs"/>
              </a:rPr>
              <a:t>5</a:t>
            </a:r>
          </a:p>
        </p:txBody>
      </p:sp>
      <p:cxnSp>
        <p:nvCxnSpPr>
          <p:cNvPr id="45" name="Straight Connector 44">
            <a:extLst>
              <a:ext uri="{FF2B5EF4-FFF2-40B4-BE49-F238E27FC236}">
                <a16:creationId xmlns:a16="http://schemas.microsoft.com/office/drawing/2014/main" id="{38E48C50-635C-8AD5-9046-77137012DDBE}"/>
              </a:ext>
            </a:extLst>
          </p:cNvPr>
          <p:cNvCxnSpPr/>
          <p:nvPr/>
        </p:nvCxnSpPr>
        <p:spPr>
          <a:xfrm>
            <a:off x="9853285" y="2719654"/>
            <a:ext cx="491711" cy="0"/>
          </a:xfrm>
          <a:prstGeom prst="line">
            <a:avLst/>
          </a:prstGeom>
          <a:ln w="22860">
            <a:solidFill>
              <a:srgbClr val="1F1A62"/>
            </a:solidFill>
          </a:ln>
        </p:spPr>
        <p:style>
          <a:lnRef idx="3">
            <a:schemeClr val="accent1"/>
          </a:lnRef>
          <a:fillRef idx="0">
            <a:schemeClr val="accent1"/>
          </a:fillRef>
          <a:effectRef idx="2">
            <a:schemeClr val="accent1"/>
          </a:effectRef>
          <a:fontRef idx="minor">
            <a:schemeClr val="tx1"/>
          </a:fontRef>
        </p:style>
      </p:cxnSp>
      <p:sp>
        <p:nvSpPr>
          <p:cNvPr id="5" name="Rectangle 4">
            <a:extLst>
              <a:ext uri="{FF2B5EF4-FFF2-40B4-BE49-F238E27FC236}">
                <a16:creationId xmlns:a16="http://schemas.microsoft.com/office/drawing/2014/main" id="{7B221552-581A-495F-BA6C-512A0004F3E7}"/>
              </a:ext>
            </a:extLst>
          </p:cNvPr>
          <p:cNvSpPr/>
          <p:nvPr/>
        </p:nvSpPr>
        <p:spPr>
          <a:xfrm>
            <a:off x="147868" y="2823806"/>
            <a:ext cx="2335698" cy="2200602"/>
          </a:xfrm>
          <a:prstGeom prst="rect">
            <a:avLst/>
          </a:prstGeom>
        </p:spPr>
        <p:txBody>
          <a:bodyPr wrap="square" lIns="91440" tIns="45720" rIns="91440" bIns="45720" anchor="t">
            <a:spAutoFit/>
          </a:bodyPr>
          <a:lstStyle/>
          <a:p>
            <a:pPr defTabSz="883768">
              <a:defRPr/>
            </a:pPr>
            <a:r>
              <a:rPr lang="en-US" b="1">
                <a:solidFill>
                  <a:srgbClr val="1F1A62"/>
                </a:solidFill>
                <a:latin typeface="Helvetica"/>
                <a:cs typeface="Helvetica"/>
              </a:rPr>
              <a:t>Don’t Blame Me</a:t>
            </a:r>
            <a:endParaRPr lang="en-US" b="1" i="0" u="none" strike="noStrike" kern="1200" cap="none" spc="0" normalizeH="0" baseline="0" noProof="0">
              <a:ln>
                <a:noFill/>
              </a:ln>
              <a:solidFill>
                <a:srgbClr val="1F1A62"/>
              </a:solidFill>
              <a:effectLst/>
              <a:uLnTx/>
              <a:uFillTx/>
              <a:latin typeface="Helvetica" pitchFamily="2" charset="0"/>
              <a:cs typeface="Helvetica"/>
            </a:endParaRPr>
          </a:p>
          <a:p>
            <a:pPr marL="0" marR="0" lvl="0" indent="0" algn="l" defTabSz="883768" rtl="0" eaLnBrk="1" fontAlgn="auto" latinLnBrk="0" hangingPunct="1">
              <a:lnSpc>
                <a:spcPct val="100000"/>
              </a:lnSpc>
              <a:spcBef>
                <a:spcPts val="0"/>
              </a:spcBef>
              <a:spcAft>
                <a:spcPts val="0"/>
              </a:spcAft>
              <a:buClrTx/>
              <a:buSzTx/>
              <a:buFontTx/>
              <a:buNone/>
              <a:tabLst/>
              <a:defRPr/>
            </a:pPr>
            <a:endParaRPr lang="en-US" sz="1700" b="0" i="0" u="none" strike="noStrike" kern="1200" cap="none" spc="0" normalizeH="0" baseline="0" noProof="0">
              <a:ln>
                <a:noFill/>
              </a:ln>
              <a:solidFill>
                <a:srgbClr val="1F1A62"/>
              </a:solidFill>
              <a:effectLst/>
              <a:uLnTx/>
              <a:uFillTx/>
              <a:latin typeface="Helvetica" pitchFamily="2" charset="0"/>
              <a:cs typeface="Helvetica"/>
            </a:endParaRPr>
          </a:p>
          <a:p>
            <a:pPr marL="0" marR="0" lvl="0" indent="0" algn="l" defTabSz="883768" rtl="0" eaLnBrk="1" fontAlgn="auto" latinLnBrk="0" hangingPunct="1">
              <a:lnSpc>
                <a:spcPct val="100000"/>
              </a:lnSpc>
              <a:spcBef>
                <a:spcPts val="0"/>
              </a:spcBef>
              <a:spcAft>
                <a:spcPts val="0"/>
              </a:spcAft>
              <a:buClrTx/>
              <a:buSzTx/>
              <a:buFontTx/>
              <a:buNone/>
              <a:tabLst/>
              <a:defRPr/>
            </a:pPr>
            <a:endParaRPr lang="en-US" sz="1700" b="0" i="0" u="none" strike="noStrike" kern="1200" cap="none" spc="0" normalizeH="0" baseline="0" noProof="0">
              <a:ln>
                <a:noFill/>
              </a:ln>
              <a:solidFill>
                <a:srgbClr val="1F1A62"/>
              </a:solidFill>
              <a:effectLst/>
              <a:uLnTx/>
              <a:uFillTx/>
              <a:latin typeface="Helvetica" pitchFamily="2" charset="0"/>
              <a:cs typeface="Helvetica"/>
            </a:endParaRPr>
          </a:p>
          <a:p>
            <a:pPr marL="0" marR="0" lvl="0" indent="0" algn="l" defTabSz="883768">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1F1A62"/>
                </a:solidFill>
                <a:effectLst/>
                <a:uLnTx/>
                <a:uFillTx/>
                <a:latin typeface="Helvetica"/>
                <a:cs typeface="Helvetica"/>
              </a:rPr>
              <a:t>The lack of culpability means no single party is willing to assume responsibility for addressing ad fraud</a:t>
            </a:r>
            <a:endParaRPr lang="en-US" sz="1700">
              <a:latin typeface="Helvetica"/>
              <a:cs typeface="Helvetica"/>
            </a:endParaRPr>
          </a:p>
        </p:txBody>
      </p:sp>
      <p:sp>
        <p:nvSpPr>
          <p:cNvPr id="9" name="Rectangle 8">
            <a:extLst>
              <a:ext uri="{FF2B5EF4-FFF2-40B4-BE49-F238E27FC236}">
                <a16:creationId xmlns:a16="http://schemas.microsoft.com/office/drawing/2014/main" id="{392D4E02-7BFB-2DA2-9C37-D2FF6D170396}"/>
              </a:ext>
            </a:extLst>
          </p:cNvPr>
          <p:cNvSpPr/>
          <p:nvPr/>
        </p:nvSpPr>
        <p:spPr>
          <a:xfrm>
            <a:off x="7362415" y="2823806"/>
            <a:ext cx="2372922" cy="2492990"/>
          </a:xfrm>
          <a:prstGeom prst="rect">
            <a:avLst/>
          </a:prstGeom>
        </p:spPr>
        <p:txBody>
          <a:bodyPr wrap="square">
            <a:spAutoFit/>
          </a:bodyPr>
          <a:lstStyle/>
          <a:p>
            <a:pPr marL="0" marR="0" lvl="0" indent="0" algn="l" defTabSz="883768"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1F1A62"/>
                </a:solidFill>
                <a:effectLst/>
                <a:uLnTx/>
                <a:uFillTx/>
                <a:latin typeface="Helvetica" pitchFamily="2" charset="0"/>
                <a:ea typeface="+mn-ea"/>
                <a:cs typeface="+mn-cs"/>
              </a:rPr>
              <a:t>Hazy Shade of Winter</a:t>
            </a:r>
          </a:p>
          <a:p>
            <a:pPr marL="0" marR="0" lvl="0" indent="0" algn="l" defTabSz="88376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1A62"/>
              </a:solidFill>
              <a:effectLst/>
              <a:uLnTx/>
              <a:uFillTx/>
              <a:latin typeface="Helvetica" pitchFamily="2" charset="0"/>
              <a:ea typeface="+mn-ea"/>
              <a:cs typeface="+mn-cs"/>
            </a:endParaRPr>
          </a:p>
          <a:p>
            <a:pPr marL="0" marR="0" lvl="0" indent="0" algn="l" defTabSz="883768"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1F1A62"/>
                </a:solidFill>
                <a:effectLst/>
                <a:uLnTx/>
                <a:uFillTx/>
                <a:latin typeface="Helvetica" pitchFamily="2" charset="0"/>
                <a:ea typeface="+mn-ea"/>
                <a:cs typeface="+mn-cs"/>
              </a:rPr>
              <a:t>A lack of transparency prevents marketers from understanding and identifying where the many risks of ad fraud exist</a:t>
            </a:r>
          </a:p>
        </p:txBody>
      </p:sp>
      <p:sp>
        <p:nvSpPr>
          <p:cNvPr id="13" name="Rectangle 12">
            <a:extLst>
              <a:ext uri="{FF2B5EF4-FFF2-40B4-BE49-F238E27FC236}">
                <a16:creationId xmlns:a16="http://schemas.microsoft.com/office/drawing/2014/main" id="{4C49A97B-539A-5B4B-9C54-193D4588D0DA}"/>
              </a:ext>
            </a:extLst>
          </p:cNvPr>
          <p:cNvSpPr/>
          <p:nvPr/>
        </p:nvSpPr>
        <p:spPr>
          <a:xfrm>
            <a:off x="9706361" y="2823806"/>
            <a:ext cx="2464120" cy="3016210"/>
          </a:xfrm>
          <a:prstGeom prst="rect">
            <a:avLst/>
          </a:prstGeom>
        </p:spPr>
        <p:txBody>
          <a:bodyPr wrap="square">
            <a:spAutoFit/>
          </a:bodyPr>
          <a:lstStyle/>
          <a:p>
            <a:pPr marL="0" marR="0" lvl="0" indent="0" algn="l" defTabSz="883768"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1B1464"/>
                </a:solidFill>
                <a:effectLst/>
                <a:uLnTx/>
                <a:uFillTx/>
                <a:latin typeface="Helvetica" pitchFamily="2" charset="0"/>
                <a:ea typeface="+mn-ea"/>
                <a:cs typeface="+mn-cs"/>
              </a:rPr>
              <a:t>Smooth Criminal</a:t>
            </a:r>
          </a:p>
          <a:p>
            <a:pPr marL="0" marR="0" lvl="0" indent="0" algn="l" defTabSz="88376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CBDCE"/>
              </a:solidFill>
              <a:effectLst/>
              <a:uLnTx/>
              <a:uFillTx/>
              <a:latin typeface="Helvetica" pitchFamily="2" charset="0"/>
              <a:ea typeface="+mn-ea"/>
              <a:cs typeface="+mn-cs"/>
            </a:endParaRPr>
          </a:p>
          <a:p>
            <a:pPr marL="0" marR="0" lvl="0" indent="0" algn="l" defTabSz="88376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CBDCE"/>
              </a:solidFill>
              <a:effectLst/>
              <a:uLnTx/>
              <a:uFillTx/>
              <a:latin typeface="Helvetica" pitchFamily="2" charset="0"/>
              <a:ea typeface="+mn-ea"/>
              <a:cs typeface="+mn-cs"/>
            </a:endParaRPr>
          </a:p>
          <a:p>
            <a:pPr marL="0" marR="0" lvl="0" indent="0" algn="l" defTabSz="883768"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1B1464"/>
                </a:solidFill>
                <a:effectLst/>
                <a:uLnTx/>
                <a:uFillTx/>
                <a:latin typeface="Helvetica" pitchFamily="2" charset="0"/>
                <a:ea typeface="+mn-ea"/>
                <a:cs typeface="+mn-cs"/>
              </a:rPr>
              <a:t>Marketers are unaware that digital ad dollars are being inadvertently funneled to ‘bad actors’ who fund illegal operations, extremist content and other harmful activities</a:t>
            </a:r>
          </a:p>
        </p:txBody>
      </p:sp>
    </p:spTree>
    <p:extLst>
      <p:ext uri="{BB962C8B-B14F-4D97-AF65-F5344CB8AC3E}">
        <p14:creationId xmlns:p14="http://schemas.microsoft.com/office/powerpoint/2010/main" val="12727579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AE33ECE-DFB2-0DAC-2BB2-51FEA2E16AB8}"/>
              </a:ext>
            </a:extLst>
          </p:cNvPr>
          <p:cNvSpPr/>
          <p:nvPr/>
        </p:nvSpPr>
        <p:spPr>
          <a:xfrm>
            <a:off x="4916644" y="1949624"/>
            <a:ext cx="2337391" cy="4133555"/>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83768" rtl="0" eaLnBrk="1" fontAlgn="auto" latinLnBrk="0" hangingPunct="1">
              <a:lnSpc>
                <a:spcPct val="100000"/>
              </a:lnSpc>
              <a:spcBef>
                <a:spcPts val="0"/>
              </a:spcBef>
              <a:spcAft>
                <a:spcPts val="0"/>
              </a:spcAft>
              <a:buClrTx/>
              <a:buSzTx/>
              <a:buFontTx/>
              <a:buNone/>
              <a:tabLst/>
              <a:defRPr/>
            </a:pPr>
            <a:endParaRPr kumimoji="0" lang="en-US" sz="174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4458D442-0E71-2778-A828-4CE4C6F1F1B9}"/>
              </a:ext>
            </a:extLst>
          </p:cNvPr>
          <p:cNvSpPr/>
          <p:nvPr/>
        </p:nvSpPr>
        <p:spPr>
          <a:xfrm>
            <a:off x="7330767" y="1949624"/>
            <a:ext cx="2337391" cy="4133555"/>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83768" rtl="0" eaLnBrk="1" fontAlgn="auto" latinLnBrk="0" hangingPunct="1">
              <a:lnSpc>
                <a:spcPct val="100000"/>
              </a:lnSpc>
              <a:spcBef>
                <a:spcPts val="0"/>
              </a:spcBef>
              <a:spcAft>
                <a:spcPts val="0"/>
              </a:spcAft>
              <a:buClrTx/>
              <a:buSzTx/>
              <a:buFontTx/>
              <a:buNone/>
              <a:tabLst/>
              <a:defRPr/>
            </a:pPr>
            <a:endParaRPr kumimoji="0" lang="en-US" sz="174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CDF4D61A-E174-B227-F353-795E1AD7AD4B}"/>
              </a:ext>
            </a:extLst>
          </p:cNvPr>
          <p:cNvSpPr/>
          <p:nvPr/>
        </p:nvSpPr>
        <p:spPr>
          <a:xfrm>
            <a:off x="2523843" y="1949624"/>
            <a:ext cx="2337391" cy="4133555"/>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83768"/>
            <a:endParaRPr lang="en-US" sz="1740">
              <a:solidFill>
                <a:prstClr val="white"/>
              </a:solidFill>
              <a:latin typeface="Calibri" panose="020F0502020204030204"/>
            </a:endParaRPr>
          </a:p>
        </p:txBody>
      </p:sp>
      <p:sp>
        <p:nvSpPr>
          <p:cNvPr id="17" name="Rectangle 16">
            <a:extLst>
              <a:ext uri="{FF2B5EF4-FFF2-40B4-BE49-F238E27FC236}">
                <a16:creationId xmlns:a16="http://schemas.microsoft.com/office/drawing/2014/main" id="{1B3F2299-9C4C-A5A1-BE5E-29CFE5A1D363}"/>
              </a:ext>
            </a:extLst>
          </p:cNvPr>
          <p:cNvSpPr/>
          <p:nvPr/>
        </p:nvSpPr>
        <p:spPr>
          <a:xfrm>
            <a:off x="131042" y="1949624"/>
            <a:ext cx="2337391" cy="4133555"/>
          </a:xfrm>
          <a:prstGeom prst="rect">
            <a:avLst/>
          </a:prstGeom>
          <a:solidFill>
            <a:srgbClr val="E2E8F1"/>
          </a:solidFill>
          <a:ln w="57150">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83768"/>
            <a:endParaRPr lang="en-US" sz="1740">
              <a:solidFill>
                <a:prstClr val="white"/>
              </a:solidFill>
              <a:latin typeface="Calibri" panose="020F0502020204030204"/>
            </a:endParaRPr>
          </a:p>
        </p:txBody>
      </p:sp>
      <p:sp>
        <p:nvSpPr>
          <p:cNvPr id="18" name="Rectangle 17">
            <a:extLst>
              <a:ext uri="{FF2B5EF4-FFF2-40B4-BE49-F238E27FC236}">
                <a16:creationId xmlns:a16="http://schemas.microsoft.com/office/drawing/2014/main" id="{DBDB7847-B86E-DE92-2A2C-ACD1DBCB2AD5}"/>
              </a:ext>
            </a:extLst>
          </p:cNvPr>
          <p:cNvSpPr/>
          <p:nvPr/>
        </p:nvSpPr>
        <p:spPr>
          <a:xfrm>
            <a:off x="9723567" y="1955948"/>
            <a:ext cx="2337391" cy="4133555"/>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83768" rtl="0" eaLnBrk="1" fontAlgn="auto" latinLnBrk="0" hangingPunct="1">
              <a:lnSpc>
                <a:spcPct val="100000"/>
              </a:lnSpc>
              <a:spcBef>
                <a:spcPts val="0"/>
              </a:spcBef>
              <a:spcAft>
                <a:spcPts val="0"/>
              </a:spcAft>
              <a:buClrTx/>
              <a:buSzTx/>
              <a:buFontTx/>
              <a:buNone/>
              <a:tabLst/>
              <a:defRPr/>
            </a:pPr>
            <a:endParaRPr kumimoji="0" lang="en-US" sz="174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0202D341-87DF-34BA-DFEF-8E00C294C3C1}"/>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10" name="Slide Number Placeholder 5">
            <a:extLst>
              <a:ext uri="{FF2B5EF4-FFF2-40B4-BE49-F238E27FC236}">
                <a16:creationId xmlns:a16="http://schemas.microsoft.com/office/drawing/2014/main" id="{E5049AC6-98F1-940E-1F14-05FD4B67DB92}"/>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1" name="Rectangle 10">
            <a:extLst>
              <a:ext uri="{FF2B5EF4-FFF2-40B4-BE49-F238E27FC236}">
                <a16:creationId xmlns:a16="http://schemas.microsoft.com/office/drawing/2014/main" id="{75F34B8C-1186-C7D6-BDA0-8452051BF66E}"/>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
        <p:nvSpPr>
          <p:cNvPr id="2" name="Rectangle 1">
            <a:extLst>
              <a:ext uri="{FF2B5EF4-FFF2-40B4-BE49-F238E27FC236}">
                <a16:creationId xmlns:a16="http://schemas.microsoft.com/office/drawing/2014/main" id="{193BB7BB-B923-7BD3-5FF7-88D8CB1625AA}"/>
              </a:ext>
            </a:extLst>
          </p:cNvPr>
          <p:cNvSpPr/>
          <p:nvPr/>
        </p:nvSpPr>
        <p:spPr>
          <a:xfrm>
            <a:off x="182354" y="383977"/>
            <a:ext cx="10707328" cy="954107"/>
          </a:xfrm>
          <a:prstGeom prst="rect">
            <a:avLst/>
          </a:prstGeom>
        </p:spPr>
        <p:txBody>
          <a:bodyPr wrap="square" lIns="91440" tIns="45720" rIns="91440" bIns="45720" anchor="t">
            <a:spAutoFit/>
          </a:bodyPr>
          <a:lstStyle/>
          <a:p>
            <a:pPr marL="0" marR="0" lvl="0" indent="0" algn="l" defTabSz="88376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1F1A62"/>
                </a:solidFill>
                <a:effectLst/>
                <a:uLnTx/>
                <a:uFillTx/>
                <a:latin typeface="Helvetica"/>
                <a:cs typeface="Helvetica"/>
              </a:rPr>
              <a:t>Marketers typically delegate </a:t>
            </a:r>
            <a:r>
              <a:rPr lang="en-US" sz="2800" b="1">
                <a:solidFill>
                  <a:srgbClr val="1F1A62"/>
                </a:solidFill>
                <a:latin typeface="Helvetica"/>
                <a:cs typeface="Helvetica"/>
              </a:rPr>
              <a:t>oversight</a:t>
            </a:r>
            <a:r>
              <a:rPr kumimoji="0" lang="en-US" sz="2800" b="1" i="0" u="none" strike="noStrike" kern="1200" cap="none" spc="0" normalizeH="0" baseline="0" noProof="0">
                <a:ln>
                  <a:noFill/>
                </a:ln>
                <a:solidFill>
                  <a:srgbClr val="1F1A62"/>
                </a:solidFill>
                <a:effectLst/>
                <a:uLnTx/>
                <a:uFillTx/>
                <a:latin typeface="Helvetica"/>
                <a:cs typeface="Helvetica"/>
              </a:rPr>
              <a:t>, resulting in a lack of clear accountability</a:t>
            </a:r>
          </a:p>
        </p:txBody>
      </p:sp>
      <p:pic>
        <p:nvPicPr>
          <p:cNvPr id="5" name="Picture 4">
            <a:extLst>
              <a:ext uri="{FF2B5EF4-FFF2-40B4-BE49-F238E27FC236}">
                <a16:creationId xmlns:a16="http://schemas.microsoft.com/office/drawing/2014/main" id="{E47817DF-066D-6A77-6161-F9B3F034C97B}"/>
              </a:ext>
            </a:extLst>
          </p:cNvPr>
          <p:cNvPicPr>
            <a:picLocks noChangeAspect="1"/>
          </p:cNvPicPr>
          <p:nvPr/>
        </p:nvPicPr>
        <p:blipFill>
          <a:blip r:embed="rId3"/>
          <a:stretch>
            <a:fillRect/>
          </a:stretch>
        </p:blipFill>
        <p:spPr>
          <a:xfrm>
            <a:off x="10210628" y="0"/>
            <a:ext cx="1981372" cy="1152244"/>
          </a:xfrm>
          <a:prstGeom prst="rect">
            <a:avLst/>
          </a:prstGeom>
        </p:spPr>
      </p:pic>
      <p:sp>
        <p:nvSpPr>
          <p:cNvPr id="6" name="TextBox 5">
            <a:extLst>
              <a:ext uri="{FF2B5EF4-FFF2-40B4-BE49-F238E27FC236}">
                <a16:creationId xmlns:a16="http://schemas.microsoft.com/office/drawing/2014/main" id="{883777A7-65A2-FF8D-CC1A-158812EEA443}"/>
              </a:ext>
            </a:extLst>
          </p:cNvPr>
          <p:cNvSpPr txBox="1"/>
          <p:nvPr/>
        </p:nvSpPr>
        <p:spPr>
          <a:xfrm>
            <a:off x="4967956" y="2046349"/>
            <a:ext cx="421814" cy="654450"/>
          </a:xfrm>
          <a:prstGeom prst="rect">
            <a:avLst/>
          </a:prstGeom>
          <a:noFill/>
        </p:spPr>
        <p:txBody>
          <a:bodyPr wrap="square" rtlCol="0">
            <a:spAutoFit/>
          </a:bodyPr>
          <a:lstStyle/>
          <a:p>
            <a:pPr marL="0" marR="0" lvl="0" indent="0" algn="l" defTabSz="883768" rtl="0" eaLnBrk="1" fontAlgn="auto" latinLnBrk="0" hangingPunct="1">
              <a:lnSpc>
                <a:spcPct val="100000"/>
              </a:lnSpc>
              <a:spcBef>
                <a:spcPts val="0"/>
              </a:spcBef>
              <a:spcAft>
                <a:spcPts val="0"/>
              </a:spcAft>
              <a:buClrTx/>
              <a:buSzTx/>
              <a:buFontTx/>
              <a:buNone/>
              <a:tabLst/>
              <a:defRPr/>
            </a:pPr>
            <a:r>
              <a:rPr kumimoji="0" lang="en-US" sz="3673" b="1" i="0" u="none" strike="noStrike" kern="1200" cap="none" spc="0" normalizeH="0" baseline="0" noProof="0">
                <a:ln>
                  <a:noFill/>
                </a:ln>
                <a:solidFill>
                  <a:srgbClr val="ACBDCE"/>
                </a:solidFill>
                <a:effectLst/>
                <a:uLnTx/>
                <a:uFillTx/>
                <a:latin typeface="Helvetica" pitchFamily="2" charset="0"/>
                <a:ea typeface="+mn-ea"/>
                <a:cs typeface="+mn-cs"/>
              </a:rPr>
              <a:t>3</a:t>
            </a:r>
          </a:p>
        </p:txBody>
      </p:sp>
      <p:cxnSp>
        <p:nvCxnSpPr>
          <p:cNvPr id="7" name="Straight Connector 6">
            <a:extLst>
              <a:ext uri="{FF2B5EF4-FFF2-40B4-BE49-F238E27FC236}">
                <a16:creationId xmlns:a16="http://schemas.microsoft.com/office/drawing/2014/main" id="{B727F32B-5A7D-4332-47D4-22596C54F4CF}"/>
              </a:ext>
            </a:extLst>
          </p:cNvPr>
          <p:cNvCxnSpPr/>
          <p:nvPr/>
        </p:nvCxnSpPr>
        <p:spPr>
          <a:xfrm>
            <a:off x="5046362" y="2713330"/>
            <a:ext cx="491711" cy="0"/>
          </a:xfrm>
          <a:prstGeom prst="line">
            <a:avLst/>
          </a:prstGeom>
          <a:ln w="22860">
            <a:solidFill>
              <a:srgbClr val="ACBDCE"/>
            </a:solidFill>
          </a:ln>
        </p:spPr>
        <p:style>
          <a:lnRef idx="3">
            <a:schemeClr val="accent1"/>
          </a:lnRef>
          <a:fillRef idx="0">
            <a:schemeClr val="accent1"/>
          </a:fillRef>
          <a:effectRef idx="2">
            <a:schemeClr val="accent1"/>
          </a:effectRef>
          <a:fontRef idx="minor">
            <a:schemeClr val="tx1"/>
          </a:fontRef>
        </p:style>
      </p:cxnSp>
      <p:sp>
        <p:nvSpPr>
          <p:cNvPr id="14" name="Rectangle 13">
            <a:extLst>
              <a:ext uri="{FF2B5EF4-FFF2-40B4-BE49-F238E27FC236}">
                <a16:creationId xmlns:a16="http://schemas.microsoft.com/office/drawing/2014/main" id="{C3253570-E2A2-FAA4-83BA-3CC9F51048A2}"/>
              </a:ext>
            </a:extLst>
          </p:cNvPr>
          <p:cNvSpPr/>
          <p:nvPr/>
        </p:nvSpPr>
        <p:spPr>
          <a:xfrm>
            <a:off x="4982278" y="2823806"/>
            <a:ext cx="2362543" cy="2234458"/>
          </a:xfrm>
          <a:prstGeom prst="rect">
            <a:avLst/>
          </a:prstGeom>
        </p:spPr>
        <p:txBody>
          <a:bodyPr wrap="square">
            <a:spAutoFit/>
          </a:bodyPr>
          <a:lstStyle/>
          <a:p>
            <a:pPr marL="0" marR="0" lvl="0" indent="0" algn="l" defTabSz="883768"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ACBDCE"/>
                </a:solidFill>
                <a:effectLst/>
                <a:uLnTx/>
                <a:uFillTx/>
                <a:latin typeface="Helvetica" pitchFamily="2" charset="0"/>
                <a:ea typeface="+mn-ea"/>
                <a:cs typeface="+mn-cs"/>
              </a:rPr>
              <a:t>Under Pressure </a:t>
            </a:r>
          </a:p>
          <a:p>
            <a:pPr marL="0" marR="0" lvl="0" indent="0" algn="l" defTabSz="883768" rtl="0" eaLnBrk="1" fontAlgn="auto" latinLnBrk="0" hangingPunct="1">
              <a:lnSpc>
                <a:spcPct val="100000"/>
              </a:lnSpc>
              <a:spcBef>
                <a:spcPts val="0"/>
              </a:spcBef>
              <a:spcAft>
                <a:spcPts val="0"/>
              </a:spcAft>
              <a:buClrTx/>
              <a:buSzTx/>
              <a:buFontTx/>
              <a:buNone/>
              <a:tabLst/>
              <a:defRPr/>
            </a:pPr>
            <a:endParaRPr kumimoji="0" lang="en-US" sz="1740" b="0" i="0" u="none" strike="noStrike" kern="1200" cap="none" spc="0" normalizeH="0" baseline="0" noProof="0">
              <a:ln>
                <a:noFill/>
              </a:ln>
              <a:solidFill>
                <a:srgbClr val="ACBDCE"/>
              </a:solidFill>
              <a:effectLst/>
              <a:uLnTx/>
              <a:uFillTx/>
              <a:latin typeface="Helvetica" pitchFamily="2" charset="0"/>
              <a:ea typeface="+mn-ea"/>
              <a:cs typeface="+mn-cs"/>
            </a:endParaRPr>
          </a:p>
          <a:p>
            <a:pPr marL="0" marR="0" lvl="0" indent="0" algn="l" defTabSz="883768" rtl="0" eaLnBrk="1" fontAlgn="auto" latinLnBrk="0" hangingPunct="1">
              <a:lnSpc>
                <a:spcPct val="100000"/>
              </a:lnSpc>
              <a:spcBef>
                <a:spcPts val="0"/>
              </a:spcBef>
              <a:spcAft>
                <a:spcPts val="0"/>
              </a:spcAft>
              <a:buClrTx/>
              <a:buSzTx/>
              <a:buFontTx/>
              <a:buNone/>
              <a:tabLst/>
              <a:defRPr/>
            </a:pPr>
            <a:endParaRPr kumimoji="0" lang="en-US" sz="1740" b="0" i="0" u="none" strike="noStrike" kern="1200" cap="none" spc="0" normalizeH="0" baseline="0" noProof="0">
              <a:ln>
                <a:noFill/>
              </a:ln>
              <a:solidFill>
                <a:srgbClr val="ACBDCE"/>
              </a:solidFill>
              <a:effectLst/>
              <a:uLnTx/>
              <a:uFillTx/>
              <a:latin typeface="Helvetica" pitchFamily="2" charset="0"/>
              <a:ea typeface="+mn-ea"/>
              <a:cs typeface="+mn-cs"/>
            </a:endParaRPr>
          </a:p>
          <a:p>
            <a:pPr marL="0" marR="0" lvl="0" indent="0" algn="l" defTabSz="883768"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ACBDCE"/>
                </a:solidFill>
                <a:effectLst/>
                <a:uLnTx/>
                <a:uFillTx/>
                <a:latin typeface="Helvetica" pitchFamily="2" charset="0"/>
                <a:ea typeface="+mn-ea"/>
                <a:cs typeface="+mn-cs"/>
              </a:rPr>
              <a:t>By prioritizing low costs in campaigns, quality and brand safety are</a:t>
            </a:r>
            <a:r>
              <a:rPr lang="en-US" sz="1700">
                <a:solidFill>
                  <a:srgbClr val="ACBDCE"/>
                </a:solidFill>
                <a:latin typeface="Helvetica" pitchFamily="2" charset="0"/>
              </a:rPr>
              <a:t> put at extreme risk</a:t>
            </a:r>
            <a:endParaRPr kumimoji="0" lang="en-US" sz="1700" b="0" i="0" u="none" strike="noStrike" kern="1200" cap="none" spc="0" normalizeH="0" baseline="0" noProof="0">
              <a:ln>
                <a:noFill/>
              </a:ln>
              <a:solidFill>
                <a:srgbClr val="ACBDCE"/>
              </a:solidFill>
              <a:effectLst/>
              <a:uLnTx/>
              <a:uFillTx/>
              <a:latin typeface="Helvetica" pitchFamily="2" charset="0"/>
              <a:ea typeface="+mn-ea"/>
              <a:cs typeface="+mn-cs"/>
            </a:endParaRPr>
          </a:p>
        </p:txBody>
      </p:sp>
      <p:sp>
        <p:nvSpPr>
          <p:cNvPr id="16" name="TextBox 15">
            <a:extLst>
              <a:ext uri="{FF2B5EF4-FFF2-40B4-BE49-F238E27FC236}">
                <a16:creationId xmlns:a16="http://schemas.microsoft.com/office/drawing/2014/main" id="{D1D14871-172D-844A-3A5A-3AD678A4C7BD}"/>
              </a:ext>
            </a:extLst>
          </p:cNvPr>
          <p:cNvSpPr txBox="1"/>
          <p:nvPr/>
        </p:nvSpPr>
        <p:spPr>
          <a:xfrm>
            <a:off x="7382079" y="2046349"/>
            <a:ext cx="421814" cy="654450"/>
          </a:xfrm>
          <a:prstGeom prst="rect">
            <a:avLst/>
          </a:prstGeom>
          <a:noFill/>
        </p:spPr>
        <p:txBody>
          <a:bodyPr wrap="square" rtlCol="0">
            <a:spAutoFit/>
          </a:bodyPr>
          <a:lstStyle/>
          <a:p>
            <a:pPr marL="0" marR="0" lvl="0" indent="0" algn="l" defTabSz="883768" rtl="0" eaLnBrk="1" fontAlgn="auto" latinLnBrk="0" hangingPunct="1">
              <a:lnSpc>
                <a:spcPct val="100000"/>
              </a:lnSpc>
              <a:spcBef>
                <a:spcPts val="0"/>
              </a:spcBef>
              <a:spcAft>
                <a:spcPts val="0"/>
              </a:spcAft>
              <a:buClrTx/>
              <a:buSzTx/>
              <a:buFontTx/>
              <a:buNone/>
              <a:tabLst/>
              <a:defRPr/>
            </a:pPr>
            <a:r>
              <a:rPr kumimoji="0" lang="en-US" sz="3673" b="1" i="0" u="none" strike="noStrike" kern="1200" cap="none" spc="0" normalizeH="0" baseline="0" noProof="0">
                <a:ln>
                  <a:noFill/>
                </a:ln>
                <a:solidFill>
                  <a:srgbClr val="ACBDCE"/>
                </a:solidFill>
                <a:effectLst/>
                <a:uLnTx/>
                <a:uFillTx/>
                <a:latin typeface="Helvetica" pitchFamily="2" charset="0"/>
                <a:ea typeface="+mn-ea"/>
                <a:cs typeface="+mn-cs"/>
              </a:rPr>
              <a:t>4</a:t>
            </a:r>
          </a:p>
        </p:txBody>
      </p:sp>
      <p:cxnSp>
        <p:nvCxnSpPr>
          <p:cNvPr id="34" name="Straight Connector 33">
            <a:extLst>
              <a:ext uri="{FF2B5EF4-FFF2-40B4-BE49-F238E27FC236}">
                <a16:creationId xmlns:a16="http://schemas.microsoft.com/office/drawing/2014/main" id="{2171773C-2A72-5C0B-D67D-BD303B6A61F9}"/>
              </a:ext>
            </a:extLst>
          </p:cNvPr>
          <p:cNvCxnSpPr/>
          <p:nvPr/>
        </p:nvCxnSpPr>
        <p:spPr>
          <a:xfrm>
            <a:off x="7460485" y="2713330"/>
            <a:ext cx="491711" cy="0"/>
          </a:xfrm>
          <a:prstGeom prst="line">
            <a:avLst/>
          </a:prstGeom>
          <a:ln w="22860">
            <a:solidFill>
              <a:srgbClr val="ACBDCE"/>
            </a:solidFill>
          </a:ln>
        </p:spPr>
        <p:style>
          <a:lnRef idx="3">
            <a:schemeClr val="accent1"/>
          </a:lnRef>
          <a:fillRef idx="0">
            <a:schemeClr val="accent1"/>
          </a:fillRef>
          <a:effectRef idx="2">
            <a:schemeClr val="accent1"/>
          </a:effectRef>
          <a:fontRef idx="minor">
            <a:schemeClr val="tx1"/>
          </a:fontRef>
        </p:style>
      </p:cxnSp>
      <p:sp>
        <p:nvSpPr>
          <p:cNvPr id="36" name="TextBox 35">
            <a:extLst>
              <a:ext uri="{FF2B5EF4-FFF2-40B4-BE49-F238E27FC236}">
                <a16:creationId xmlns:a16="http://schemas.microsoft.com/office/drawing/2014/main" id="{B167288D-881B-66A6-AA5C-204D372D803B}"/>
              </a:ext>
            </a:extLst>
          </p:cNvPr>
          <p:cNvSpPr txBox="1"/>
          <p:nvPr/>
        </p:nvSpPr>
        <p:spPr>
          <a:xfrm>
            <a:off x="2575155" y="2046349"/>
            <a:ext cx="421814" cy="654450"/>
          </a:xfrm>
          <a:prstGeom prst="rect">
            <a:avLst/>
          </a:prstGeom>
          <a:noFill/>
        </p:spPr>
        <p:txBody>
          <a:bodyPr wrap="square" rtlCol="0">
            <a:spAutoFit/>
          </a:bodyPr>
          <a:lstStyle/>
          <a:p>
            <a:pPr marL="0" marR="0" lvl="0" indent="0" algn="l" defTabSz="883768" rtl="0" eaLnBrk="1" fontAlgn="auto" latinLnBrk="0" hangingPunct="1">
              <a:lnSpc>
                <a:spcPct val="100000"/>
              </a:lnSpc>
              <a:spcBef>
                <a:spcPts val="0"/>
              </a:spcBef>
              <a:spcAft>
                <a:spcPts val="0"/>
              </a:spcAft>
              <a:buClrTx/>
              <a:buSzTx/>
              <a:buFontTx/>
              <a:buNone/>
              <a:tabLst/>
              <a:defRPr/>
            </a:pPr>
            <a:r>
              <a:rPr kumimoji="0" lang="en-US" sz="3673" b="1" i="0" u="none" strike="noStrike" kern="1200" cap="none" spc="0" normalizeH="0" baseline="0" noProof="0">
                <a:ln>
                  <a:noFill/>
                </a:ln>
                <a:solidFill>
                  <a:srgbClr val="ACBDCE"/>
                </a:solidFill>
                <a:effectLst/>
                <a:uLnTx/>
                <a:uFillTx/>
                <a:latin typeface="Helvetica" pitchFamily="2" charset="0"/>
                <a:ea typeface="+mn-ea"/>
                <a:cs typeface="+mn-cs"/>
              </a:rPr>
              <a:t>2</a:t>
            </a:r>
          </a:p>
        </p:txBody>
      </p:sp>
      <p:cxnSp>
        <p:nvCxnSpPr>
          <p:cNvPr id="37" name="Straight Connector 36">
            <a:extLst>
              <a:ext uri="{FF2B5EF4-FFF2-40B4-BE49-F238E27FC236}">
                <a16:creationId xmlns:a16="http://schemas.microsoft.com/office/drawing/2014/main" id="{EDB3BF34-8428-9842-7970-B227C1A2770A}"/>
              </a:ext>
            </a:extLst>
          </p:cNvPr>
          <p:cNvCxnSpPr/>
          <p:nvPr/>
        </p:nvCxnSpPr>
        <p:spPr>
          <a:xfrm>
            <a:off x="2653561" y="2713330"/>
            <a:ext cx="491711" cy="0"/>
          </a:xfrm>
          <a:prstGeom prst="line">
            <a:avLst/>
          </a:prstGeom>
          <a:ln w="22860">
            <a:solidFill>
              <a:srgbClr val="ACBDCE"/>
            </a:solidFill>
          </a:ln>
        </p:spPr>
        <p:style>
          <a:lnRef idx="3">
            <a:schemeClr val="accent1"/>
          </a:lnRef>
          <a:fillRef idx="0">
            <a:schemeClr val="accent1"/>
          </a:fillRef>
          <a:effectRef idx="2">
            <a:schemeClr val="accent1"/>
          </a:effectRef>
          <a:fontRef idx="minor">
            <a:schemeClr val="tx1"/>
          </a:fontRef>
        </p:style>
      </p:cxnSp>
      <p:sp>
        <p:nvSpPr>
          <p:cNvPr id="38" name="Rectangle 37">
            <a:extLst>
              <a:ext uri="{FF2B5EF4-FFF2-40B4-BE49-F238E27FC236}">
                <a16:creationId xmlns:a16="http://schemas.microsoft.com/office/drawing/2014/main" id="{BAF13969-5419-3DEC-F8EC-0A4ACAB48D5E}"/>
              </a:ext>
            </a:extLst>
          </p:cNvPr>
          <p:cNvSpPr/>
          <p:nvPr/>
        </p:nvSpPr>
        <p:spPr>
          <a:xfrm>
            <a:off x="2572284" y="2823806"/>
            <a:ext cx="2278490" cy="1966692"/>
          </a:xfrm>
          <a:prstGeom prst="rect">
            <a:avLst/>
          </a:prstGeom>
        </p:spPr>
        <p:txBody>
          <a:bodyPr wrap="square" lIns="91440" tIns="45720" rIns="91440" bIns="45720" anchor="t">
            <a:spAutoFit/>
          </a:bodyPr>
          <a:lstStyle/>
          <a:p>
            <a:pPr defTabSz="883768">
              <a:defRPr/>
            </a:pPr>
            <a:r>
              <a:rPr kumimoji="0" lang="en-US" b="1" i="0" u="none" strike="noStrike" kern="1200" cap="none" spc="0" normalizeH="0" baseline="0" noProof="0">
                <a:ln>
                  <a:noFill/>
                </a:ln>
                <a:solidFill>
                  <a:srgbClr val="ACBDCE"/>
                </a:solidFill>
                <a:effectLst/>
                <a:uLnTx/>
                <a:uFillTx/>
                <a:latin typeface="Helvetica"/>
                <a:cs typeface="Helvetica"/>
              </a:rPr>
              <a:t>Lose Control</a:t>
            </a:r>
            <a:endParaRPr kumimoji="0" lang="en-US" b="1" i="0" u="none" strike="noStrike" kern="1200" cap="none" spc="0" normalizeH="0" baseline="0" noProof="0">
              <a:ln>
                <a:noFill/>
              </a:ln>
              <a:solidFill>
                <a:srgbClr val="ACBDCE"/>
              </a:solidFill>
              <a:effectLst/>
              <a:uLnTx/>
              <a:uFillTx/>
              <a:latin typeface="Helvetica" pitchFamily="2" charset="0"/>
              <a:ea typeface="+mn-ea"/>
              <a:cs typeface="+mn-cs"/>
            </a:endParaRPr>
          </a:p>
          <a:p>
            <a:pPr marL="0" marR="0" lvl="0" indent="0" algn="l" defTabSz="883768"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a:ln>
                <a:noFill/>
              </a:ln>
              <a:solidFill>
                <a:srgbClr val="ACBDCE"/>
              </a:solidFill>
              <a:effectLst/>
              <a:uLnTx/>
              <a:uFillTx/>
              <a:latin typeface="Helvetica" pitchFamily="2" charset="0"/>
              <a:ea typeface="+mn-ea"/>
              <a:cs typeface="+mn-cs"/>
            </a:endParaRPr>
          </a:p>
          <a:p>
            <a:pPr marL="0" marR="0" lvl="0" indent="0" algn="l" defTabSz="883768" rtl="0" eaLnBrk="1" fontAlgn="auto" latinLnBrk="0" hangingPunct="1">
              <a:lnSpc>
                <a:spcPct val="100000"/>
              </a:lnSpc>
              <a:spcBef>
                <a:spcPts val="0"/>
              </a:spcBef>
              <a:spcAft>
                <a:spcPts val="0"/>
              </a:spcAft>
              <a:buClrTx/>
              <a:buSzTx/>
              <a:buFontTx/>
              <a:buNone/>
              <a:tabLst/>
              <a:defRPr/>
            </a:pPr>
            <a:endParaRPr kumimoji="0" lang="en-US" sz="1740" b="0" i="0" u="none" strike="noStrike" kern="1200" cap="none" spc="0" normalizeH="0" baseline="0" noProof="0">
              <a:ln>
                <a:noFill/>
              </a:ln>
              <a:solidFill>
                <a:srgbClr val="ACBDCE"/>
              </a:solidFill>
              <a:effectLst/>
              <a:uLnTx/>
              <a:uFillTx/>
              <a:latin typeface="Helvetica" pitchFamily="2" charset="0"/>
              <a:ea typeface="+mn-ea"/>
              <a:cs typeface="+mn-cs"/>
            </a:endParaRPr>
          </a:p>
          <a:p>
            <a:pPr marL="0" marR="0" lvl="0" indent="0" algn="l" defTabSz="883768"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ACBDCE"/>
                </a:solidFill>
                <a:effectLst/>
                <a:uLnTx/>
                <a:uFillTx/>
                <a:latin typeface="Helvetica"/>
                <a:cs typeface="Helvetica"/>
              </a:rPr>
              <a:t>Marketers face persistent ad fraud with little recourse or power to address it</a:t>
            </a:r>
            <a:endParaRPr lang="en-US" sz="1700" b="0" i="0" u="none" strike="noStrike" kern="1200" cap="none" spc="0" normalizeH="0" baseline="0" noProof="0">
              <a:ln>
                <a:noFill/>
              </a:ln>
              <a:solidFill>
                <a:srgbClr val="ACBDCE"/>
              </a:solidFill>
              <a:effectLst/>
              <a:uLnTx/>
              <a:uFillTx/>
              <a:latin typeface="Helvetica"/>
              <a:cs typeface="Helvetica"/>
            </a:endParaRPr>
          </a:p>
        </p:txBody>
      </p:sp>
      <p:sp>
        <p:nvSpPr>
          <p:cNvPr id="40" name="TextBox 39">
            <a:extLst>
              <a:ext uri="{FF2B5EF4-FFF2-40B4-BE49-F238E27FC236}">
                <a16:creationId xmlns:a16="http://schemas.microsoft.com/office/drawing/2014/main" id="{FCDB3F86-9D52-A48A-E370-880015639293}"/>
              </a:ext>
            </a:extLst>
          </p:cNvPr>
          <p:cNvSpPr txBox="1"/>
          <p:nvPr/>
        </p:nvSpPr>
        <p:spPr>
          <a:xfrm>
            <a:off x="182354" y="2046349"/>
            <a:ext cx="421814" cy="654450"/>
          </a:xfrm>
          <a:prstGeom prst="rect">
            <a:avLst/>
          </a:prstGeom>
          <a:noFill/>
        </p:spPr>
        <p:txBody>
          <a:bodyPr wrap="square" rtlCol="0">
            <a:spAutoFit/>
          </a:bodyPr>
          <a:lstStyle/>
          <a:p>
            <a:pPr marL="0" marR="0" lvl="0" indent="0" algn="l" defTabSz="883768" rtl="0" eaLnBrk="1" fontAlgn="auto" latinLnBrk="0" hangingPunct="1">
              <a:lnSpc>
                <a:spcPct val="100000"/>
              </a:lnSpc>
              <a:spcBef>
                <a:spcPts val="0"/>
              </a:spcBef>
              <a:spcAft>
                <a:spcPts val="0"/>
              </a:spcAft>
              <a:buClrTx/>
              <a:buSzTx/>
              <a:buFontTx/>
              <a:buNone/>
              <a:tabLst/>
              <a:defRPr/>
            </a:pPr>
            <a:r>
              <a:rPr kumimoji="0" lang="en-US" sz="3673" b="1" i="0" u="none" strike="noStrike" kern="1200" cap="none" spc="0" normalizeH="0" baseline="0" noProof="0">
                <a:ln>
                  <a:noFill/>
                </a:ln>
                <a:solidFill>
                  <a:srgbClr val="E84A99"/>
                </a:solidFill>
                <a:effectLst/>
                <a:uLnTx/>
                <a:uFillTx/>
                <a:latin typeface="Helvetica" pitchFamily="2" charset="0"/>
                <a:ea typeface="+mn-ea"/>
                <a:cs typeface="+mn-cs"/>
              </a:rPr>
              <a:t>1</a:t>
            </a:r>
          </a:p>
        </p:txBody>
      </p:sp>
      <p:cxnSp>
        <p:nvCxnSpPr>
          <p:cNvPr id="41" name="Straight Connector 40">
            <a:extLst>
              <a:ext uri="{FF2B5EF4-FFF2-40B4-BE49-F238E27FC236}">
                <a16:creationId xmlns:a16="http://schemas.microsoft.com/office/drawing/2014/main" id="{09F6F50E-398C-0D0E-3988-7757EE72C4F1}"/>
              </a:ext>
            </a:extLst>
          </p:cNvPr>
          <p:cNvCxnSpPr/>
          <p:nvPr/>
        </p:nvCxnSpPr>
        <p:spPr>
          <a:xfrm>
            <a:off x="260760" y="2713330"/>
            <a:ext cx="491711" cy="0"/>
          </a:xfrm>
          <a:prstGeom prst="line">
            <a:avLst/>
          </a:prstGeom>
          <a:ln w="22860">
            <a:solidFill>
              <a:srgbClr val="1F1A62"/>
            </a:solidFill>
          </a:ln>
        </p:spPr>
        <p:style>
          <a:lnRef idx="3">
            <a:schemeClr val="accent1"/>
          </a:lnRef>
          <a:fillRef idx="0">
            <a:schemeClr val="accent1"/>
          </a:fillRef>
          <a:effectRef idx="2">
            <a:schemeClr val="accent1"/>
          </a:effectRef>
          <a:fontRef idx="minor">
            <a:schemeClr val="tx1"/>
          </a:fontRef>
        </p:style>
      </p:cxnSp>
      <p:sp>
        <p:nvSpPr>
          <p:cNvPr id="43" name="TextBox 42">
            <a:extLst>
              <a:ext uri="{FF2B5EF4-FFF2-40B4-BE49-F238E27FC236}">
                <a16:creationId xmlns:a16="http://schemas.microsoft.com/office/drawing/2014/main" id="{C7A66571-5C39-F31A-9553-C813A1A5E46B}"/>
              </a:ext>
            </a:extLst>
          </p:cNvPr>
          <p:cNvSpPr txBox="1"/>
          <p:nvPr/>
        </p:nvSpPr>
        <p:spPr>
          <a:xfrm>
            <a:off x="9774879" y="2052673"/>
            <a:ext cx="421814" cy="657552"/>
          </a:xfrm>
          <a:prstGeom prst="rect">
            <a:avLst/>
          </a:prstGeom>
          <a:noFill/>
        </p:spPr>
        <p:txBody>
          <a:bodyPr wrap="square" rtlCol="0">
            <a:spAutoFit/>
          </a:bodyPr>
          <a:lstStyle/>
          <a:p>
            <a:pPr marL="0" marR="0" lvl="0" indent="0" algn="l" defTabSz="883768" rtl="0" eaLnBrk="1" fontAlgn="auto" latinLnBrk="0" hangingPunct="1">
              <a:lnSpc>
                <a:spcPct val="100000"/>
              </a:lnSpc>
              <a:spcBef>
                <a:spcPts val="0"/>
              </a:spcBef>
              <a:spcAft>
                <a:spcPts val="0"/>
              </a:spcAft>
              <a:buClrTx/>
              <a:buSzTx/>
              <a:buFontTx/>
              <a:buNone/>
              <a:tabLst/>
              <a:defRPr/>
            </a:pPr>
            <a:r>
              <a:rPr kumimoji="0" lang="en-US" sz="3673" b="1" i="0" u="none" strike="noStrike" kern="1200" cap="none" spc="0" normalizeH="0" baseline="0" noProof="0">
                <a:ln>
                  <a:noFill/>
                </a:ln>
                <a:solidFill>
                  <a:srgbClr val="ACBDCE"/>
                </a:solidFill>
                <a:effectLst/>
                <a:uLnTx/>
                <a:uFillTx/>
                <a:latin typeface="Helvetica" pitchFamily="2" charset="0"/>
                <a:ea typeface="+mn-ea"/>
                <a:cs typeface="+mn-cs"/>
              </a:rPr>
              <a:t>5</a:t>
            </a:r>
          </a:p>
        </p:txBody>
      </p:sp>
      <p:cxnSp>
        <p:nvCxnSpPr>
          <p:cNvPr id="44" name="Straight Connector 43">
            <a:extLst>
              <a:ext uri="{FF2B5EF4-FFF2-40B4-BE49-F238E27FC236}">
                <a16:creationId xmlns:a16="http://schemas.microsoft.com/office/drawing/2014/main" id="{DF614E89-1A80-A75F-8977-FDFFCCE1BBC0}"/>
              </a:ext>
            </a:extLst>
          </p:cNvPr>
          <p:cNvCxnSpPr/>
          <p:nvPr/>
        </p:nvCxnSpPr>
        <p:spPr>
          <a:xfrm>
            <a:off x="9853285" y="2719654"/>
            <a:ext cx="491711" cy="0"/>
          </a:xfrm>
          <a:prstGeom prst="line">
            <a:avLst/>
          </a:prstGeom>
          <a:ln w="22860">
            <a:solidFill>
              <a:srgbClr val="ACBDCE"/>
            </a:solidFill>
          </a:ln>
        </p:spPr>
        <p:style>
          <a:lnRef idx="3">
            <a:schemeClr val="accent1"/>
          </a:lnRef>
          <a:fillRef idx="0">
            <a:schemeClr val="accent1"/>
          </a:fillRef>
          <a:effectRef idx="2">
            <a:schemeClr val="accent1"/>
          </a:effectRef>
          <a:fontRef idx="minor">
            <a:schemeClr val="tx1"/>
          </a:fontRef>
        </p:style>
      </p:cxnSp>
      <p:sp>
        <p:nvSpPr>
          <p:cNvPr id="46" name="Rectangle 45">
            <a:extLst>
              <a:ext uri="{FF2B5EF4-FFF2-40B4-BE49-F238E27FC236}">
                <a16:creationId xmlns:a16="http://schemas.microsoft.com/office/drawing/2014/main" id="{5FD887A1-7186-CBA9-0CF4-58B518AD4B62}"/>
              </a:ext>
            </a:extLst>
          </p:cNvPr>
          <p:cNvSpPr/>
          <p:nvPr/>
        </p:nvSpPr>
        <p:spPr>
          <a:xfrm>
            <a:off x="147868" y="2823806"/>
            <a:ext cx="2335698" cy="2200602"/>
          </a:xfrm>
          <a:prstGeom prst="rect">
            <a:avLst/>
          </a:prstGeom>
        </p:spPr>
        <p:txBody>
          <a:bodyPr wrap="square" lIns="91440" tIns="45720" rIns="91440" bIns="45720" anchor="t">
            <a:spAutoFit/>
          </a:bodyPr>
          <a:lstStyle/>
          <a:p>
            <a:pPr defTabSz="883768">
              <a:defRPr/>
            </a:pPr>
            <a:r>
              <a:rPr lang="en-US" b="1">
                <a:solidFill>
                  <a:srgbClr val="1F1A62"/>
                </a:solidFill>
                <a:latin typeface="Helvetica"/>
                <a:cs typeface="Helvetica"/>
              </a:rPr>
              <a:t>Don’t Blame Me</a:t>
            </a:r>
            <a:endParaRPr lang="en-US" b="1" i="0" u="none" strike="noStrike" kern="1200" cap="none" spc="0" normalizeH="0" baseline="0" noProof="0">
              <a:ln>
                <a:noFill/>
              </a:ln>
              <a:solidFill>
                <a:srgbClr val="1F1A62"/>
              </a:solidFill>
              <a:effectLst/>
              <a:uLnTx/>
              <a:uFillTx/>
              <a:latin typeface="Helvetica" pitchFamily="2" charset="0"/>
              <a:cs typeface="Helvetica"/>
            </a:endParaRPr>
          </a:p>
          <a:p>
            <a:pPr marL="0" marR="0" lvl="0" indent="0" algn="l" defTabSz="883768" rtl="0" eaLnBrk="1" fontAlgn="auto" latinLnBrk="0" hangingPunct="1">
              <a:lnSpc>
                <a:spcPct val="100000"/>
              </a:lnSpc>
              <a:spcBef>
                <a:spcPts val="0"/>
              </a:spcBef>
              <a:spcAft>
                <a:spcPts val="0"/>
              </a:spcAft>
              <a:buClrTx/>
              <a:buSzTx/>
              <a:buFontTx/>
              <a:buNone/>
              <a:tabLst/>
              <a:defRPr/>
            </a:pPr>
            <a:endParaRPr lang="en-US" sz="1700" b="0" i="0" u="none" strike="noStrike" kern="1200" cap="none" spc="0" normalizeH="0" baseline="0" noProof="0">
              <a:ln>
                <a:noFill/>
              </a:ln>
              <a:solidFill>
                <a:srgbClr val="1F1A62"/>
              </a:solidFill>
              <a:effectLst/>
              <a:uLnTx/>
              <a:uFillTx/>
              <a:latin typeface="Helvetica" pitchFamily="2" charset="0"/>
              <a:cs typeface="Helvetica"/>
            </a:endParaRPr>
          </a:p>
          <a:p>
            <a:pPr marL="0" marR="0" lvl="0" indent="0" algn="l" defTabSz="883768" rtl="0" eaLnBrk="1" fontAlgn="auto" latinLnBrk="0" hangingPunct="1">
              <a:lnSpc>
                <a:spcPct val="100000"/>
              </a:lnSpc>
              <a:spcBef>
                <a:spcPts val="0"/>
              </a:spcBef>
              <a:spcAft>
                <a:spcPts val="0"/>
              </a:spcAft>
              <a:buClrTx/>
              <a:buSzTx/>
              <a:buFontTx/>
              <a:buNone/>
              <a:tabLst/>
              <a:defRPr/>
            </a:pPr>
            <a:endParaRPr lang="en-US" sz="1700" b="0" i="0" u="none" strike="noStrike" kern="1200" cap="none" spc="0" normalizeH="0" baseline="0" noProof="0">
              <a:ln>
                <a:noFill/>
              </a:ln>
              <a:solidFill>
                <a:srgbClr val="1F1A62"/>
              </a:solidFill>
              <a:effectLst/>
              <a:uLnTx/>
              <a:uFillTx/>
              <a:latin typeface="Helvetica" pitchFamily="2" charset="0"/>
              <a:cs typeface="Helvetica"/>
            </a:endParaRPr>
          </a:p>
          <a:p>
            <a:pPr marL="0" marR="0" lvl="0" indent="0" algn="l" defTabSz="883768">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1F1A62"/>
                </a:solidFill>
                <a:effectLst/>
                <a:uLnTx/>
                <a:uFillTx/>
                <a:latin typeface="Helvetica"/>
                <a:cs typeface="Helvetica"/>
              </a:rPr>
              <a:t>The lack of culpability means no single party is willing to assume responsibility for addressing ad fraud</a:t>
            </a:r>
            <a:endParaRPr lang="en-US" sz="1700">
              <a:latin typeface="Helvetica"/>
              <a:cs typeface="Helvetica"/>
            </a:endParaRPr>
          </a:p>
        </p:txBody>
      </p:sp>
      <p:sp>
        <p:nvSpPr>
          <p:cNvPr id="47" name="Rectangle 46">
            <a:extLst>
              <a:ext uri="{FF2B5EF4-FFF2-40B4-BE49-F238E27FC236}">
                <a16:creationId xmlns:a16="http://schemas.microsoft.com/office/drawing/2014/main" id="{DCC405D4-C9A1-BC69-C5BF-E4821F802403}"/>
              </a:ext>
            </a:extLst>
          </p:cNvPr>
          <p:cNvSpPr/>
          <p:nvPr/>
        </p:nvSpPr>
        <p:spPr>
          <a:xfrm>
            <a:off x="7362415" y="2823806"/>
            <a:ext cx="2372922" cy="2492990"/>
          </a:xfrm>
          <a:prstGeom prst="rect">
            <a:avLst/>
          </a:prstGeom>
        </p:spPr>
        <p:txBody>
          <a:bodyPr wrap="square">
            <a:spAutoFit/>
          </a:bodyPr>
          <a:lstStyle/>
          <a:p>
            <a:pPr marL="0" marR="0" lvl="0" indent="0" algn="l" defTabSz="883768"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ACBDCE"/>
                </a:solidFill>
                <a:effectLst/>
                <a:uLnTx/>
                <a:uFillTx/>
                <a:latin typeface="Helvetica" pitchFamily="2" charset="0"/>
                <a:ea typeface="+mn-ea"/>
                <a:cs typeface="+mn-cs"/>
              </a:rPr>
              <a:t>Hazy Shade of Winter</a:t>
            </a:r>
          </a:p>
          <a:p>
            <a:pPr marL="0" marR="0" lvl="0" indent="0" algn="l" defTabSz="88376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CBDCE"/>
              </a:solidFill>
              <a:effectLst/>
              <a:uLnTx/>
              <a:uFillTx/>
              <a:latin typeface="Helvetica" pitchFamily="2" charset="0"/>
              <a:ea typeface="+mn-ea"/>
              <a:cs typeface="+mn-cs"/>
            </a:endParaRPr>
          </a:p>
          <a:p>
            <a:pPr marL="0" marR="0" lvl="0" indent="0" algn="l" defTabSz="883768"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ACBDCE"/>
                </a:solidFill>
                <a:effectLst/>
                <a:uLnTx/>
                <a:uFillTx/>
                <a:latin typeface="Helvetica" pitchFamily="2" charset="0"/>
                <a:ea typeface="+mn-ea"/>
                <a:cs typeface="+mn-cs"/>
              </a:rPr>
              <a:t>A lack of transparency prevents marketers from understanding and identifying where the many risks of ad fraud exist</a:t>
            </a:r>
          </a:p>
        </p:txBody>
      </p:sp>
      <p:sp>
        <p:nvSpPr>
          <p:cNvPr id="3" name="Rectangle 2">
            <a:extLst>
              <a:ext uri="{FF2B5EF4-FFF2-40B4-BE49-F238E27FC236}">
                <a16:creationId xmlns:a16="http://schemas.microsoft.com/office/drawing/2014/main" id="{AF40898C-49BA-05C9-E0A0-8BB2E242D76D}"/>
              </a:ext>
            </a:extLst>
          </p:cNvPr>
          <p:cNvSpPr/>
          <p:nvPr/>
        </p:nvSpPr>
        <p:spPr>
          <a:xfrm>
            <a:off x="9706361" y="2823806"/>
            <a:ext cx="2464120" cy="3016210"/>
          </a:xfrm>
          <a:prstGeom prst="rect">
            <a:avLst/>
          </a:prstGeom>
        </p:spPr>
        <p:txBody>
          <a:bodyPr wrap="square">
            <a:spAutoFit/>
          </a:bodyPr>
          <a:lstStyle/>
          <a:p>
            <a:pPr marL="0" marR="0" lvl="0" indent="0" algn="l" defTabSz="883768"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ACBDCE"/>
                </a:solidFill>
                <a:effectLst/>
                <a:uLnTx/>
                <a:uFillTx/>
                <a:latin typeface="Helvetica" pitchFamily="2" charset="0"/>
                <a:ea typeface="+mn-ea"/>
                <a:cs typeface="+mn-cs"/>
              </a:rPr>
              <a:t>Smooth Criminal</a:t>
            </a:r>
          </a:p>
          <a:p>
            <a:pPr marL="0" marR="0" lvl="0" indent="0" algn="l" defTabSz="88376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CBDCE"/>
              </a:solidFill>
              <a:effectLst/>
              <a:uLnTx/>
              <a:uFillTx/>
              <a:latin typeface="Helvetica" pitchFamily="2" charset="0"/>
              <a:ea typeface="+mn-ea"/>
              <a:cs typeface="+mn-cs"/>
            </a:endParaRPr>
          </a:p>
          <a:p>
            <a:pPr marL="0" marR="0" lvl="0" indent="0" algn="l" defTabSz="88376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CBDCE"/>
              </a:solidFill>
              <a:effectLst/>
              <a:uLnTx/>
              <a:uFillTx/>
              <a:latin typeface="Helvetica" pitchFamily="2" charset="0"/>
              <a:ea typeface="+mn-ea"/>
              <a:cs typeface="+mn-cs"/>
            </a:endParaRPr>
          </a:p>
          <a:p>
            <a:pPr marL="0" marR="0" lvl="0" indent="0" algn="l" defTabSz="883768"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ACBDCE"/>
                </a:solidFill>
                <a:effectLst/>
                <a:uLnTx/>
                <a:uFillTx/>
                <a:latin typeface="Helvetica" pitchFamily="2" charset="0"/>
                <a:ea typeface="+mn-ea"/>
                <a:cs typeface="+mn-cs"/>
              </a:rPr>
              <a:t>Marketers are unaware that digital ad dollars are being inadvertently funneled to ‘bad actors’ who fund illegal operations, extremist content and other harmful activities</a:t>
            </a:r>
          </a:p>
        </p:txBody>
      </p:sp>
    </p:spTree>
    <p:extLst>
      <p:ext uri="{BB962C8B-B14F-4D97-AF65-F5344CB8AC3E}">
        <p14:creationId xmlns:p14="http://schemas.microsoft.com/office/powerpoint/2010/main" val="23580903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6250FD77-13F3-94B3-C4C1-5226F84D29A9}"/>
              </a:ext>
            </a:extLst>
          </p:cNvPr>
          <p:cNvSpPr/>
          <p:nvPr/>
        </p:nvSpPr>
        <p:spPr>
          <a:xfrm>
            <a:off x="156142" y="386775"/>
            <a:ext cx="11962950"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1B1464"/>
                </a:solidFill>
                <a:latin typeface="Helvetica" pitchFamily="2" charset="0"/>
              </a:rPr>
              <a:t>1 out of 3 industry professionals hold brand marketers responsible for preventing ad fraud, yet they typically only take limited </a:t>
            </a: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internal actions </a:t>
            </a:r>
          </a:p>
        </p:txBody>
      </p:sp>
      <p:sp>
        <p:nvSpPr>
          <p:cNvPr id="24" name="Rectangle 23">
            <a:extLst>
              <a:ext uri="{FF2B5EF4-FFF2-40B4-BE49-F238E27FC236}">
                <a16:creationId xmlns:a16="http://schemas.microsoft.com/office/drawing/2014/main" id="{B89DE154-54AF-57CA-D463-69827C006C9D}"/>
              </a:ext>
            </a:extLst>
          </p:cNvPr>
          <p:cNvSpPr>
            <a:spLocks/>
          </p:cNvSpPr>
          <p:nvPr/>
        </p:nvSpPr>
        <p:spPr>
          <a:xfrm>
            <a:off x="4711694" y="1879586"/>
            <a:ext cx="7480306" cy="423437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15A88D05-14C2-B1D3-CE36-A0F3D14FB568}"/>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4" name="Slide Number Placeholder 5">
            <a:extLst>
              <a:ext uri="{FF2B5EF4-FFF2-40B4-BE49-F238E27FC236}">
                <a16:creationId xmlns:a16="http://schemas.microsoft.com/office/drawing/2014/main" id="{61166AF9-D36B-9261-4A16-D3669C856995}"/>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6" name="Rectangle 5">
            <a:extLst>
              <a:ext uri="{FF2B5EF4-FFF2-40B4-BE49-F238E27FC236}">
                <a16:creationId xmlns:a16="http://schemas.microsoft.com/office/drawing/2014/main" id="{EA25D80F-1983-460F-2A6B-561DF42ACA49}"/>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
        <p:nvSpPr>
          <p:cNvPr id="8" name="TextBox 7">
            <a:extLst>
              <a:ext uri="{FF2B5EF4-FFF2-40B4-BE49-F238E27FC236}">
                <a16:creationId xmlns:a16="http://schemas.microsoft.com/office/drawing/2014/main" id="{F78A1FB0-4548-B422-AB8F-88E780D93F06}"/>
              </a:ext>
            </a:extLst>
          </p:cNvPr>
          <p:cNvSpPr txBox="1"/>
          <p:nvPr/>
        </p:nvSpPr>
        <p:spPr>
          <a:xfrm>
            <a:off x="482776" y="6181416"/>
            <a:ext cx="1170922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VAB / Advertiser Perceptions ‘Marketer Sentiment on Ad Fraud’ Survey, November 2023. Survey base: Marketer and agency contacts from the Advertiser Perceptions ‘Senior Marketer’ and ‘Streaming Video’ online communities. Q10. Please rank the following based on who you believe is most responsible for preventing digital ad fraud? Base = Total Respondents. *Q6. What solutions [is your company/are your clients] using to prevent digital ad fraud? Base = Total Respondents. </a:t>
            </a:r>
          </a:p>
        </p:txBody>
      </p:sp>
      <p:sp>
        <p:nvSpPr>
          <p:cNvPr id="10" name="TextBox 9">
            <a:extLst>
              <a:ext uri="{FF2B5EF4-FFF2-40B4-BE49-F238E27FC236}">
                <a16:creationId xmlns:a16="http://schemas.microsoft.com/office/drawing/2014/main" id="{5EC11343-B676-3A36-9B0D-70DDEADFA698}"/>
              </a:ext>
            </a:extLst>
          </p:cNvPr>
          <p:cNvSpPr txBox="1"/>
          <p:nvPr/>
        </p:nvSpPr>
        <p:spPr>
          <a:xfrm>
            <a:off x="5300804" y="2060278"/>
            <a:ext cx="630208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 of </a:t>
            </a:r>
            <a:r>
              <a:rPr kumimoji="0" lang="en-US" sz="18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brand marketer</a:t>
            </a:r>
            <a:r>
              <a:rPr kumimoji="0" lang="en-US" sz="18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 respondents who </a:t>
            </a:r>
            <a:br>
              <a:rPr kumimoji="0" lang="en-US" sz="18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br>
            <a:r>
              <a:rPr kumimoji="0" lang="en-US" sz="18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use the following solutions</a:t>
            </a:r>
            <a:r>
              <a:rPr kumimoji="0" lang="en-US" sz="18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 to prevent digital ad fraud*</a:t>
            </a:r>
            <a:endParaRPr kumimoji="0" lang="en-US" sz="1800" b="1" i="0" u="sng"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36" name="Rectangle 35">
            <a:extLst>
              <a:ext uri="{FF2B5EF4-FFF2-40B4-BE49-F238E27FC236}">
                <a16:creationId xmlns:a16="http://schemas.microsoft.com/office/drawing/2014/main" id="{2B793AA3-FA4F-8B34-561B-D8C812D753F6}"/>
              </a:ext>
            </a:extLst>
          </p:cNvPr>
          <p:cNvSpPr/>
          <p:nvPr/>
        </p:nvSpPr>
        <p:spPr>
          <a:xfrm>
            <a:off x="0" y="1879290"/>
            <a:ext cx="4711695" cy="4234673"/>
          </a:xfrm>
          <a:prstGeom prst="rect">
            <a:avLst/>
          </a:prstGeom>
          <a:solidFill>
            <a:srgbClr val="1B1464"/>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F5648080-28F8-2AD8-E626-6F34F20F5D34}"/>
              </a:ext>
            </a:extLst>
          </p:cNvPr>
          <p:cNvSpPr txBox="1"/>
          <p:nvPr/>
        </p:nvSpPr>
        <p:spPr>
          <a:xfrm>
            <a:off x="169038" y="3614125"/>
            <a:ext cx="4373618" cy="181588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a:ln>
                  <a:noFill/>
                </a:ln>
                <a:solidFill>
                  <a:schemeClr val="bg1"/>
                </a:solidFill>
                <a:effectLst/>
                <a:uLnTx/>
                <a:uFillTx/>
                <a:latin typeface="Helvetica" panose="020B0604020202020204" pitchFamily="34" charset="0"/>
                <a:ea typeface="+mn-ea"/>
                <a:cs typeface="Helvetica" panose="020B0604020202020204" pitchFamily="34" charset="0"/>
              </a:rPr>
              <a:t>of industry professionals </a:t>
            </a:r>
            <a:r>
              <a:rPr kumimoji="0" lang="en-US" sz="28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believe </a:t>
            </a:r>
            <a:r>
              <a:rPr kumimoji="0" lang="en-US" sz="2800" b="1" i="0" u="none" strike="noStrike" kern="1200" cap="none" spc="0" normalizeH="0" baseline="0" noProof="0">
                <a:ln>
                  <a:noFill/>
                </a:ln>
                <a:solidFill>
                  <a:srgbClr val="00BFF2"/>
                </a:solidFill>
                <a:effectLst/>
                <a:uLnTx/>
                <a:uFillTx/>
                <a:latin typeface="Helvetica" panose="020B0604020202020204" pitchFamily="34" charset="0"/>
                <a:ea typeface="+mn-ea"/>
                <a:cs typeface="Helvetica" panose="020B0604020202020204" pitchFamily="34" charset="0"/>
              </a:rPr>
              <a:t>advertisers</a:t>
            </a:r>
            <a:r>
              <a:rPr kumimoji="0" lang="en-US" sz="28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 are responsible for preventing digital ad fraud</a:t>
            </a:r>
          </a:p>
        </p:txBody>
      </p:sp>
      <p:sp>
        <p:nvSpPr>
          <p:cNvPr id="9" name="TextBox 8">
            <a:extLst>
              <a:ext uri="{FF2B5EF4-FFF2-40B4-BE49-F238E27FC236}">
                <a16:creationId xmlns:a16="http://schemas.microsoft.com/office/drawing/2014/main" id="{12882946-CA6A-7F25-ECE6-2D6859BB46DF}"/>
              </a:ext>
            </a:extLst>
          </p:cNvPr>
          <p:cNvSpPr txBox="1"/>
          <p:nvPr/>
        </p:nvSpPr>
        <p:spPr>
          <a:xfrm>
            <a:off x="5067264" y="4135235"/>
            <a:ext cx="1417376"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BFF2"/>
                </a:solidFill>
                <a:effectLst/>
                <a:uLnTx/>
                <a:uFillTx/>
                <a:latin typeface="Helvetica" pitchFamily="2" charset="0"/>
                <a:ea typeface="+mn-ea"/>
                <a:cs typeface="+mn-cs"/>
              </a:rPr>
              <a:t>39%</a:t>
            </a:r>
          </a:p>
        </p:txBody>
      </p:sp>
      <p:sp>
        <p:nvSpPr>
          <p:cNvPr id="14" name="TextBox 13">
            <a:extLst>
              <a:ext uri="{FF2B5EF4-FFF2-40B4-BE49-F238E27FC236}">
                <a16:creationId xmlns:a16="http://schemas.microsoft.com/office/drawing/2014/main" id="{16F60FD2-B1FA-47C1-C60A-E93E80F0F0EC}"/>
              </a:ext>
            </a:extLst>
          </p:cNvPr>
          <p:cNvSpPr txBox="1"/>
          <p:nvPr/>
        </p:nvSpPr>
        <p:spPr>
          <a:xfrm>
            <a:off x="4942562" y="4966232"/>
            <a:ext cx="1666781"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Maintaining a </a:t>
            </a:r>
            <a:r>
              <a:rPr kumimoji="0" lang="en-US" sz="14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whitelist of trusted </a:t>
            </a:r>
            <a:r>
              <a:rPr kumimoji="0" lang="en-US" sz="14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sites</a:t>
            </a:r>
          </a:p>
        </p:txBody>
      </p:sp>
      <p:pic>
        <p:nvPicPr>
          <p:cNvPr id="23" name="Picture 22" descr="A blue shield with a white tick&#10;&#10;Description automatically generated">
            <a:extLst>
              <a:ext uri="{FF2B5EF4-FFF2-40B4-BE49-F238E27FC236}">
                <a16:creationId xmlns:a16="http://schemas.microsoft.com/office/drawing/2014/main" id="{994613EF-EADF-3CEE-8A41-23BCE7256C4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293588" y="3022746"/>
            <a:ext cx="964729" cy="964729"/>
          </a:xfrm>
          <a:prstGeom prst="rect">
            <a:avLst/>
          </a:prstGeom>
        </p:spPr>
      </p:pic>
      <p:sp>
        <p:nvSpPr>
          <p:cNvPr id="7" name="TextBox 6">
            <a:extLst>
              <a:ext uri="{FF2B5EF4-FFF2-40B4-BE49-F238E27FC236}">
                <a16:creationId xmlns:a16="http://schemas.microsoft.com/office/drawing/2014/main" id="{10B4BEB2-67F9-8116-FBAB-6AF42B8F1667}"/>
              </a:ext>
            </a:extLst>
          </p:cNvPr>
          <p:cNvSpPr txBox="1"/>
          <p:nvPr/>
        </p:nvSpPr>
        <p:spPr>
          <a:xfrm>
            <a:off x="7454028" y="4027514"/>
            <a:ext cx="1417376"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ED3C8D"/>
                </a:solidFill>
                <a:effectLst/>
                <a:uLnTx/>
                <a:uFillTx/>
                <a:latin typeface="Helvetica" pitchFamily="2" charset="0"/>
                <a:ea typeface="+mn-ea"/>
                <a:cs typeface="+mn-cs"/>
              </a:rPr>
              <a:t>39%</a:t>
            </a:r>
          </a:p>
        </p:txBody>
      </p:sp>
      <p:sp>
        <p:nvSpPr>
          <p:cNvPr id="16" name="TextBox 15">
            <a:extLst>
              <a:ext uri="{FF2B5EF4-FFF2-40B4-BE49-F238E27FC236}">
                <a16:creationId xmlns:a16="http://schemas.microsoft.com/office/drawing/2014/main" id="{B1E1B1B1-8B6A-C8DF-FC40-84148E093FD2}"/>
              </a:ext>
            </a:extLst>
          </p:cNvPr>
          <p:cNvSpPr txBox="1"/>
          <p:nvPr/>
        </p:nvSpPr>
        <p:spPr>
          <a:xfrm>
            <a:off x="7066297" y="4858511"/>
            <a:ext cx="219283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Closely </a:t>
            </a:r>
            <a:r>
              <a:rPr kumimoji="0" lang="en-US" sz="14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monitoring campaigns for increased activity</a:t>
            </a:r>
            <a:r>
              <a:rPr kumimoji="0" lang="en-US" sz="14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which may be due to bots </a:t>
            </a:r>
            <a:endParaRPr kumimoji="0" lang="en-US" sz="1400" b="0" i="0" u="none" strike="noStrike" kern="1200" cap="none" spc="0" normalizeH="0" baseline="30000" noProof="0">
              <a:ln>
                <a:noFill/>
              </a:ln>
              <a:solidFill>
                <a:srgbClr val="1B1464"/>
              </a:solidFill>
              <a:effectLst/>
              <a:uLnTx/>
              <a:uFillTx/>
              <a:latin typeface="Helvetica" panose="020B0604020202020204" pitchFamily="34" charset="0"/>
              <a:ea typeface="+mn-ea"/>
              <a:cs typeface="Helvetica" panose="020B0604020202020204" pitchFamily="34" charset="0"/>
            </a:endParaRPr>
          </a:p>
        </p:txBody>
      </p:sp>
      <p:pic>
        <p:nvPicPr>
          <p:cNvPr id="29" name="Picture 28" descr="A cartoon of a robot&#10;&#10;Description automatically generated">
            <a:extLst>
              <a:ext uri="{FF2B5EF4-FFF2-40B4-BE49-F238E27FC236}">
                <a16:creationId xmlns:a16="http://schemas.microsoft.com/office/drawing/2014/main" id="{1B48F142-0779-2CAE-510D-66066D83673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680352" y="2915025"/>
            <a:ext cx="964729" cy="964729"/>
          </a:xfrm>
          <a:prstGeom prst="rect">
            <a:avLst/>
          </a:prstGeom>
        </p:spPr>
      </p:pic>
      <p:sp>
        <p:nvSpPr>
          <p:cNvPr id="5" name="TextBox 4">
            <a:extLst>
              <a:ext uri="{FF2B5EF4-FFF2-40B4-BE49-F238E27FC236}">
                <a16:creationId xmlns:a16="http://schemas.microsoft.com/office/drawing/2014/main" id="{BA8CBA17-602D-D09E-26B4-9DD5AE9FF1F5}"/>
              </a:ext>
            </a:extLst>
          </p:cNvPr>
          <p:cNvSpPr txBox="1"/>
          <p:nvPr/>
        </p:nvSpPr>
        <p:spPr>
          <a:xfrm>
            <a:off x="10129923" y="3991061"/>
            <a:ext cx="1417376"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4EBEA4"/>
                </a:solidFill>
                <a:effectLst/>
                <a:uLnTx/>
                <a:uFillTx/>
                <a:latin typeface="Helvetica" pitchFamily="2" charset="0"/>
                <a:ea typeface="+mn-ea"/>
                <a:cs typeface="+mn-cs"/>
              </a:rPr>
              <a:t>29%</a:t>
            </a:r>
          </a:p>
        </p:txBody>
      </p:sp>
      <p:sp>
        <p:nvSpPr>
          <p:cNvPr id="15" name="TextBox 14">
            <a:extLst>
              <a:ext uri="{FF2B5EF4-FFF2-40B4-BE49-F238E27FC236}">
                <a16:creationId xmlns:a16="http://schemas.microsoft.com/office/drawing/2014/main" id="{9ED432FF-BBCC-3903-9DC0-2F1DAB4F2EC6}"/>
              </a:ext>
            </a:extLst>
          </p:cNvPr>
          <p:cNvSpPr txBox="1"/>
          <p:nvPr/>
        </p:nvSpPr>
        <p:spPr>
          <a:xfrm>
            <a:off x="9716090" y="4822058"/>
            <a:ext cx="2245042" cy="98316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Establishing </a:t>
            </a:r>
            <a:r>
              <a:rPr kumimoji="0" lang="en-US" sz="14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clear brand safety guidelines </a:t>
            </a:r>
            <a:r>
              <a:rPr kumimoji="0" lang="en-US" sz="14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and ensuring all our partners adhere to them</a:t>
            </a:r>
            <a:endParaRPr kumimoji="0" lang="en-US" sz="1400" b="0" i="0" u="none" strike="noStrike" kern="1200" cap="none" spc="0" normalizeH="0" baseline="30000" noProof="0">
              <a:ln>
                <a:noFill/>
              </a:ln>
              <a:solidFill>
                <a:srgbClr val="1B1464"/>
              </a:solidFill>
              <a:effectLst/>
              <a:uLnTx/>
              <a:uFillTx/>
              <a:latin typeface="Helvetica" panose="020B0604020202020204" pitchFamily="34" charset="0"/>
              <a:ea typeface="+mn-ea"/>
              <a:cs typeface="Helvetica" panose="020B0604020202020204" pitchFamily="34" charset="0"/>
            </a:endParaRPr>
          </a:p>
        </p:txBody>
      </p:sp>
      <p:pic>
        <p:nvPicPr>
          <p:cNvPr id="32" name="Picture 31" descr="A blue and white book with a gear on top&#10;&#10;Description automatically generated">
            <a:extLst>
              <a:ext uri="{FF2B5EF4-FFF2-40B4-BE49-F238E27FC236}">
                <a16:creationId xmlns:a16="http://schemas.microsoft.com/office/drawing/2014/main" id="{447C384B-E504-A2B6-A44B-FE1E22FF4005}"/>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0400098" y="2922423"/>
            <a:ext cx="877026" cy="877026"/>
          </a:xfrm>
          <a:prstGeom prst="rect">
            <a:avLst/>
          </a:prstGeom>
        </p:spPr>
      </p:pic>
      <p:cxnSp>
        <p:nvCxnSpPr>
          <p:cNvPr id="45" name="Straight Connector 44">
            <a:extLst>
              <a:ext uri="{FF2B5EF4-FFF2-40B4-BE49-F238E27FC236}">
                <a16:creationId xmlns:a16="http://schemas.microsoft.com/office/drawing/2014/main" id="{5B8C5477-9B62-3345-199C-84EB04DBB791}"/>
              </a:ext>
            </a:extLst>
          </p:cNvPr>
          <p:cNvCxnSpPr>
            <a:cxnSpLocks/>
          </p:cNvCxnSpPr>
          <p:nvPr/>
        </p:nvCxnSpPr>
        <p:spPr>
          <a:xfrm>
            <a:off x="6837820" y="3029968"/>
            <a:ext cx="0" cy="2667707"/>
          </a:xfrm>
          <a:prstGeom prst="line">
            <a:avLst/>
          </a:prstGeom>
          <a:ln w="38100">
            <a:solidFill>
              <a:srgbClr val="1B1464"/>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22670201-417B-8F91-60DD-1D46CD97C3D6}"/>
              </a:ext>
            </a:extLst>
          </p:cNvPr>
          <p:cNvCxnSpPr>
            <a:cxnSpLocks/>
          </p:cNvCxnSpPr>
          <p:nvPr/>
        </p:nvCxnSpPr>
        <p:spPr>
          <a:xfrm>
            <a:off x="9487613" y="3029968"/>
            <a:ext cx="0" cy="2667707"/>
          </a:xfrm>
          <a:prstGeom prst="line">
            <a:avLst/>
          </a:prstGeom>
          <a:ln w="38100">
            <a:solidFill>
              <a:srgbClr val="1B1464"/>
            </a:solidFill>
            <a:prstDash val="dash"/>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7BAB807-9C1B-74FD-A3B5-DCFF61AA6234}"/>
              </a:ext>
            </a:extLst>
          </p:cNvPr>
          <p:cNvSpPr txBox="1"/>
          <p:nvPr/>
        </p:nvSpPr>
        <p:spPr>
          <a:xfrm>
            <a:off x="426644" y="2429803"/>
            <a:ext cx="3858407" cy="1200329"/>
          </a:xfrm>
          <a:prstGeom prst="rect">
            <a:avLst/>
          </a:prstGeom>
          <a:noFill/>
        </p:spPr>
        <p:txBody>
          <a:bodyPr wrap="square">
            <a:spAutoFit/>
          </a:bodyPr>
          <a:lstStyle>
            <a:defPPr>
              <a:defRPr lang="en-US"/>
            </a:defPPr>
            <a:lvl1pPr marR="0" lvl="0" indent="0" algn="ctr" fontAlgn="auto">
              <a:lnSpc>
                <a:spcPct val="100000"/>
              </a:lnSpc>
              <a:spcBef>
                <a:spcPts val="0"/>
              </a:spcBef>
              <a:spcAft>
                <a:spcPts val="0"/>
              </a:spcAft>
              <a:buClrTx/>
              <a:buSzTx/>
              <a:buFontTx/>
              <a:buNone/>
              <a:tabLst/>
              <a:defRPr kumimoji="0" sz="1600" b="1" i="0" u="none" strike="noStrike" cap="none" spc="0" normalizeH="0" baseline="0">
                <a:ln>
                  <a:noFill/>
                </a:ln>
                <a:solidFill>
                  <a:srgbClr val="1B1464"/>
                </a:solidFill>
                <a:effectLst/>
                <a:uLnTx/>
                <a:uFillTx/>
                <a:latin typeface="Helvetica" panose="020B0403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solidFill>
                    <a:srgbClr val="1F1A62"/>
                  </a:solidFill>
                </a:ln>
                <a:solidFill>
                  <a:srgbClr val="00BFF2"/>
                </a:solidFill>
                <a:effectLst/>
                <a:uLnTx/>
                <a:uFillTx/>
                <a:latin typeface="Helvetica" panose="020B0403020202020204" pitchFamily="34" charset="0"/>
                <a:ea typeface="+mn-ea"/>
                <a:cs typeface="+mn-cs"/>
              </a:rPr>
              <a:t>32%</a:t>
            </a:r>
            <a:r>
              <a:rPr kumimoji="0" lang="en-US" sz="1600" b="1" i="0" u="none" strike="noStrike" kern="1200" cap="none" spc="0" normalizeH="0" baseline="0" noProof="0">
                <a:ln>
                  <a:noFill/>
                </a:ln>
                <a:solidFill>
                  <a:srgbClr val="00BFF2"/>
                </a:solidFill>
                <a:effectLst/>
                <a:uLnTx/>
                <a:uFillTx/>
                <a:latin typeface="Helvetica" panose="020B0403020202020204" pitchFamily="34" charset="0"/>
                <a:ea typeface="+mn-ea"/>
                <a:cs typeface="+mn-cs"/>
              </a:rPr>
              <a:t> </a:t>
            </a:r>
          </a:p>
        </p:txBody>
      </p:sp>
    </p:spTree>
    <p:extLst>
      <p:ext uri="{BB962C8B-B14F-4D97-AF65-F5344CB8AC3E}">
        <p14:creationId xmlns:p14="http://schemas.microsoft.com/office/powerpoint/2010/main" val="42796200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829F11-9FDC-BC89-BA34-71522FEDECA3}"/>
            </a:ext>
          </a:extLst>
        </p:cNvPr>
        <p:cNvGrpSpPr/>
        <p:nvPr/>
      </p:nvGrpSpPr>
      <p:grpSpPr>
        <a:xfrm>
          <a:off x="0" y="0"/>
          <a:ext cx="0" cy="0"/>
          <a:chOff x="0" y="0"/>
          <a:chExt cx="0" cy="0"/>
        </a:xfrm>
      </p:grpSpPr>
      <p:sp>
        <p:nvSpPr>
          <p:cNvPr id="52" name="Rectangle 51">
            <a:extLst>
              <a:ext uri="{FF2B5EF4-FFF2-40B4-BE49-F238E27FC236}">
                <a16:creationId xmlns:a16="http://schemas.microsoft.com/office/drawing/2014/main" id="{2CE75BB4-667A-630A-3C06-84052D32EF48}"/>
              </a:ext>
            </a:extLst>
          </p:cNvPr>
          <p:cNvSpPr/>
          <p:nvPr/>
        </p:nvSpPr>
        <p:spPr>
          <a:xfrm>
            <a:off x="0" y="1879290"/>
            <a:ext cx="12192000" cy="4234673"/>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945EFAE7-38B3-F141-EAE3-ED241C4013D8}"/>
              </a:ext>
            </a:extLst>
          </p:cNvPr>
          <p:cNvSpPr txBox="1"/>
          <p:nvPr/>
        </p:nvSpPr>
        <p:spPr>
          <a:xfrm>
            <a:off x="461690" y="6181183"/>
            <a:ext cx="11066696" cy="350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VAB / Advertiser Perceptions ‘Marketer Sentiment on Ad Fraud’ Survey, November 2023. Survey base: Marketer and agency contacts from the Advertiser Perceptions ‘Senior Marketer’ and ‘Streaming Video’ online communities. Q10. Please rank the following based on who you believe is most responsible for preventing digital ad fraud? Base = Brand Marketer Respondents. </a:t>
            </a:r>
          </a:p>
        </p:txBody>
      </p:sp>
      <p:sp>
        <p:nvSpPr>
          <p:cNvPr id="9" name="TextBox 8">
            <a:extLst>
              <a:ext uri="{FF2B5EF4-FFF2-40B4-BE49-F238E27FC236}">
                <a16:creationId xmlns:a16="http://schemas.microsoft.com/office/drawing/2014/main" id="{F5272523-8295-58E2-D8EB-DB466929743F}"/>
              </a:ext>
            </a:extLst>
          </p:cNvPr>
          <p:cNvSpPr txBox="1"/>
          <p:nvPr/>
        </p:nvSpPr>
        <p:spPr>
          <a:xfrm>
            <a:off x="208155" y="1969635"/>
            <a:ext cx="1177569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B1464"/>
                </a:solidFill>
                <a:effectLst/>
                <a:uLnTx/>
                <a:uFillTx/>
                <a:latin typeface="Helvetica" panose="020B0403020202020204" pitchFamily="34" charset="0"/>
                <a:ea typeface="Calibri" panose="020F0502020204030204" pitchFamily="34" charset="0"/>
                <a:cs typeface="+mn-cs"/>
              </a:rPr>
              <a:t>% of </a:t>
            </a:r>
            <a:r>
              <a:rPr kumimoji="0" lang="en-US" sz="1800" b="1" i="0" u="sng" strike="noStrike" kern="1200" cap="none" spc="0" normalizeH="0" baseline="0" noProof="0">
                <a:ln>
                  <a:noFill/>
                </a:ln>
                <a:solidFill>
                  <a:srgbClr val="1B1464"/>
                </a:solidFill>
                <a:effectLst/>
                <a:uLnTx/>
                <a:uFillTx/>
                <a:latin typeface="Helvetica" panose="020B0403020202020204" pitchFamily="34" charset="0"/>
                <a:ea typeface="Calibri" panose="020F0502020204030204" pitchFamily="34" charset="0"/>
                <a:cs typeface="+mn-cs"/>
              </a:rPr>
              <a:t>brand marketer</a:t>
            </a:r>
            <a:r>
              <a:rPr kumimoji="0" lang="en-US" sz="1800" b="1" i="0" u="none" strike="noStrike" kern="1200" cap="none" spc="0" normalizeH="0" baseline="0" noProof="0">
                <a:ln>
                  <a:noFill/>
                </a:ln>
                <a:solidFill>
                  <a:srgbClr val="1B1464"/>
                </a:solidFill>
                <a:effectLst/>
                <a:uLnTx/>
                <a:uFillTx/>
                <a:latin typeface="Helvetica" panose="020B0403020202020204" pitchFamily="34" charset="0"/>
                <a:ea typeface="Calibri" panose="020F0502020204030204" pitchFamily="34" charset="0"/>
                <a:cs typeface="+mn-cs"/>
              </a:rPr>
              <a:t> respondents who believe the following are </a:t>
            </a:r>
            <a:r>
              <a:rPr kumimoji="0" lang="en-US" sz="1800" b="1" i="0" u="sng" strike="noStrike" kern="1200" cap="none" spc="0" normalizeH="0" baseline="0" noProof="0">
                <a:ln>
                  <a:noFill/>
                </a:ln>
                <a:solidFill>
                  <a:srgbClr val="1B1464"/>
                </a:solidFill>
                <a:effectLst/>
                <a:uLnTx/>
                <a:uFillTx/>
                <a:latin typeface="Helvetica" panose="020B0403020202020204" pitchFamily="34" charset="0"/>
                <a:ea typeface="Calibri" panose="020F0502020204030204" pitchFamily="34" charset="0"/>
                <a:cs typeface="+mn-cs"/>
              </a:rPr>
              <a:t>responsible for preventing</a:t>
            </a:r>
            <a:r>
              <a:rPr kumimoji="0" lang="en-US" sz="1800" b="1" i="0" u="none" strike="noStrike" kern="1200" cap="none" spc="0" normalizeH="0" baseline="0" noProof="0">
                <a:ln>
                  <a:noFill/>
                </a:ln>
                <a:solidFill>
                  <a:srgbClr val="1B1464"/>
                </a:solidFill>
                <a:effectLst/>
                <a:uLnTx/>
                <a:uFillTx/>
                <a:latin typeface="Helvetica" panose="020B0403020202020204" pitchFamily="34" charset="0"/>
                <a:ea typeface="Calibri" panose="020F0502020204030204" pitchFamily="34" charset="0"/>
                <a:cs typeface="+mn-cs"/>
              </a:rPr>
              <a:t> digital ad fraud</a:t>
            </a:r>
          </a:p>
        </p:txBody>
      </p:sp>
      <p:sp>
        <p:nvSpPr>
          <p:cNvPr id="2" name="Rectangle 1">
            <a:extLst>
              <a:ext uri="{FF2B5EF4-FFF2-40B4-BE49-F238E27FC236}">
                <a16:creationId xmlns:a16="http://schemas.microsoft.com/office/drawing/2014/main" id="{1BA15675-E011-3C23-2466-158501A0523B}"/>
              </a:ext>
            </a:extLst>
          </p:cNvPr>
          <p:cNvSpPr/>
          <p:nvPr/>
        </p:nvSpPr>
        <p:spPr>
          <a:xfrm>
            <a:off x="156990" y="376059"/>
            <a:ext cx="11700394" cy="892552"/>
          </a:xfrm>
          <a:prstGeom prst="rect">
            <a:avLst/>
          </a:prstGeom>
        </p:spPr>
        <p:txBody>
          <a:bodyPr wrap="square" lIns="91440" tIns="45720" rIns="91440" bIns="45720" anchor="t">
            <a:spAutoFit/>
          </a:bodyPr>
          <a:lstStyle/>
          <a:p>
            <a:pPr>
              <a:defRPr/>
            </a:pPr>
            <a:r>
              <a:rPr kumimoji="0" lang="en-US" sz="2600" b="1" i="0" u="none" strike="noStrike" kern="1200" cap="none" spc="0" normalizeH="0" baseline="0" noProof="0">
                <a:ln>
                  <a:noFill/>
                </a:ln>
                <a:solidFill>
                  <a:srgbClr val="1B1464"/>
                </a:solidFill>
                <a:effectLst/>
                <a:uLnTx/>
                <a:uFillTx/>
                <a:latin typeface="Helvetica"/>
                <a:cs typeface="Helvetica"/>
              </a:rPr>
              <a:t>Brand marketers often </a:t>
            </a:r>
            <a:r>
              <a:rPr lang="en-US" sz="2600" b="1">
                <a:solidFill>
                  <a:srgbClr val="1B1464"/>
                </a:solidFill>
                <a:latin typeface="Helvetica"/>
                <a:cs typeface="Helvetica"/>
              </a:rPr>
              <a:t>assign</a:t>
            </a:r>
            <a:r>
              <a:rPr kumimoji="0" lang="en-US" sz="2600" b="1" i="0" u="none" strike="noStrike" kern="1200" cap="none" spc="0" normalizeH="0" baseline="0" noProof="0">
                <a:ln>
                  <a:noFill/>
                </a:ln>
                <a:solidFill>
                  <a:srgbClr val="1B1464"/>
                </a:solidFill>
                <a:effectLst/>
                <a:uLnTx/>
                <a:uFillTx/>
                <a:latin typeface="Helvetica"/>
                <a:cs typeface="Helvetica"/>
              </a:rPr>
              <a:t> </a:t>
            </a:r>
            <a:r>
              <a:rPr lang="en-US" sz="2600" b="1">
                <a:solidFill>
                  <a:srgbClr val="1B1464"/>
                </a:solidFill>
                <a:latin typeface="Helvetica"/>
                <a:cs typeface="Helvetica"/>
              </a:rPr>
              <a:t>monitoring</a:t>
            </a:r>
            <a:r>
              <a:rPr kumimoji="0" lang="en-US" sz="2600" b="1" i="0" u="none" strike="noStrike" kern="1200" cap="none" spc="0" normalizeH="0" baseline="0" noProof="0">
                <a:ln>
                  <a:noFill/>
                </a:ln>
                <a:solidFill>
                  <a:srgbClr val="1B1464"/>
                </a:solidFill>
                <a:effectLst/>
                <a:uLnTx/>
                <a:uFillTx/>
                <a:latin typeface="Helvetica"/>
                <a:cs typeface="Helvetica"/>
              </a:rPr>
              <a:t> ad fraud to third-party vendors or publishers, absolving themselves and their agencies</a:t>
            </a:r>
          </a:p>
        </p:txBody>
      </p:sp>
      <p:graphicFrame>
        <p:nvGraphicFramePr>
          <p:cNvPr id="5" name="Chart 4">
            <a:extLst>
              <a:ext uri="{FF2B5EF4-FFF2-40B4-BE49-F238E27FC236}">
                <a16:creationId xmlns:a16="http://schemas.microsoft.com/office/drawing/2014/main" id="{28C2122D-2992-C033-A941-6A3D5486CFCC}"/>
              </a:ext>
            </a:extLst>
          </p:cNvPr>
          <p:cNvGraphicFramePr/>
          <p:nvPr>
            <p:extLst>
              <p:ext uri="{D42A27DB-BD31-4B8C-83A1-F6EECF244321}">
                <p14:modId xmlns:p14="http://schemas.microsoft.com/office/powerpoint/2010/main" val="597429718"/>
              </p:ext>
            </p:extLst>
          </p:nvPr>
        </p:nvGraphicFramePr>
        <p:xfrm>
          <a:off x="1267857" y="2418562"/>
          <a:ext cx="9656286" cy="3783637"/>
        </p:xfrm>
        <a:graphic>
          <a:graphicData uri="http://schemas.openxmlformats.org/drawingml/2006/chart">
            <c:chart xmlns:c="http://schemas.openxmlformats.org/drawingml/2006/chart" xmlns:r="http://schemas.openxmlformats.org/officeDocument/2006/relationships" r:id="rId3"/>
          </a:graphicData>
        </a:graphic>
      </p:graphicFrame>
      <p:sp>
        <p:nvSpPr>
          <p:cNvPr id="15" name="Rectangle: Rounded Corners 14">
            <a:extLst>
              <a:ext uri="{FF2B5EF4-FFF2-40B4-BE49-F238E27FC236}">
                <a16:creationId xmlns:a16="http://schemas.microsoft.com/office/drawing/2014/main" id="{6F89A481-77F1-BC1E-E5B0-4064E12D3356}"/>
              </a:ext>
            </a:extLst>
          </p:cNvPr>
          <p:cNvSpPr/>
          <p:nvPr/>
        </p:nvSpPr>
        <p:spPr>
          <a:xfrm>
            <a:off x="3073386" y="4102121"/>
            <a:ext cx="1415134" cy="594213"/>
          </a:xfrm>
          <a:prstGeom prst="roundRect">
            <a:avLst/>
          </a:prstGeom>
          <a:solidFill>
            <a:schemeClr val="bg1"/>
          </a:solidFill>
          <a:ln w="28575">
            <a:solidFill>
              <a:srgbClr val="A34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45" name="Rectangle: Rounded Corners 44">
            <a:extLst>
              <a:ext uri="{FF2B5EF4-FFF2-40B4-BE49-F238E27FC236}">
                <a16:creationId xmlns:a16="http://schemas.microsoft.com/office/drawing/2014/main" id="{454C3603-B622-2E04-742A-D0846586217D}"/>
              </a:ext>
            </a:extLst>
          </p:cNvPr>
          <p:cNvSpPr/>
          <p:nvPr/>
        </p:nvSpPr>
        <p:spPr>
          <a:xfrm>
            <a:off x="7417126" y="5262399"/>
            <a:ext cx="1512769" cy="610993"/>
          </a:xfrm>
          <a:prstGeom prst="roundRect">
            <a:avLst/>
          </a:prstGeom>
          <a:solidFill>
            <a:schemeClr val="bg1"/>
          </a:solidFill>
          <a:ln w="28575">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28" name="Rectangle: Rounded Corners 27">
            <a:extLst>
              <a:ext uri="{FF2B5EF4-FFF2-40B4-BE49-F238E27FC236}">
                <a16:creationId xmlns:a16="http://schemas.microsoft.com/office/drawing/2014/main" id="{87D3C080-2D70-A619-4C66-DE6947C8DCCC}"/>
              </a:ext>
            </a:extLst>
          </p:cNvPr>
          <p:cNvSpPr/>
          <p:nvPr/>
        </p:nvSpPr>
        <p:spPr>
          <a:xfrm>
            <a:off x="3061029" y="5326193"/>
            <a:ext cx="1804894" cy="672092"/>
          </a:xfrm>
          <a:prstGeom prst="roundRect">
            <a:avLst/>
          </a:prstGeom>
          <a:solidFill>
            <a:schemeClr val="bg1"/>
          </a:solidFill>
          <a:ln w="28575">
            <a:solidFill>
              <a:srgbClr val="4EB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29" name="TextBox 28">
            <a:extLst>
              <a:ext uri="{FF2B5EF4-FFF2-40B4-BE49-F238E27FC236}">
                <a16:creationId xmlns:a16="http://schemas.microsoft.com/office/drawing/2014/main" id="{F90C3020-CA8D-C03D-BEA6-C0038989E26F}"/>
              </a:ext>
            </a:extLst>
          </p:cNvPr>
          <p:cNvSpPr txBox="1"/>
          <p:nvPr/>
        </p:nvSpPr>
        <p:spPr>
          <a:xfrm>
            <a:off x="3557087" y="5400629"/>
            <a:ext cx="141610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Ad verification companies</a:t>
            </a:r>
          </a:p>
        </p:txBody>
      </p:sp>
      <p:pic>
        <p:nvPicPr>
          <p:cNvPr id="25" name="Graphic 24">
            <a:extLst>
              <a:ext uri="{FF2B5EF4-FFF2-40B4-BE49-F238E27FC236}">
                <a16:creationId xmlns:a16="http://schemas.microsoft.com/office/drawing/2014/main" id="{5A2FA4D3-B080-13BE-1C1A-A92490F61767}"/>
              </a:ext>
            </a:extLst>
          </p:cNvPr>
          <p:cNvPicPr>
            <a:picLocks noChangeAspect="1"/>
          </p:cNvPicPr>
          <p:nvPr/>
        </p:nvPicPr>
        <p: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129835" y="5435160"/>
            <a:ext cx="454158" cy="454158"/>
          </a:xfrm>
          <a:prstGeom prst="rect">
            <a:avLst/>
          </a:prstGeom>
        </p:spPr>
      </p:pic>
      <p:sp>
        <p:nvSpPr>
          <p:cNvPr id="36" name="Rectangle: Rounded Corners 35">
            <a:extLst>
              <a:ext uri="{FF2B5EF4-FFF2-40B4-BE49-F238E27FC236}">
                <a16:creationId xmlns:a16="http://schemas.microsoft.com/office/drawing/2014/main" id="{5DD54E02-DC2B-14D5-2D3E-91F0611493F7}"/>
              </a:ext>
            </a:extLst>
          </p:cNvPr>
          <p:cNvSpPr/>
          <p:nvPr/>
        </p:nvSpPr>
        <p:spPr>
          <a:xfrm>
            <a:off x="7724988" y="3040083"/>
            <a:ext cx="1980968" cy="672092"/>
          </a:xfrm>
          <a:prstGeom prst="roundRect">
            <a:avLst/>
          </a:prstGeom>
          <a:solidFill>
            <a:schemeClr val="bg1"/>
          </a:solidFill>
          <a:ln w="28575">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37" name="TextBox 36">
            <a:extLst>
              <a:ext uri="{FF2B5EF4-FFF2-40B4-BE49-F238E27FC236}">
                <a16:creationId xmlns:a16="http://schemas.microsoft.com/office/drawing/2014/main" id="{2BF1DF25-9E0F-8659-F8E0-E601950E468E}"/>
              </a:ext>
            </a:extLst>
          </p:cNvPr>
          <p:cNvSpPr txBox="1"/>
          <p:nvPr/>
        </p:nvSpPr>
        <p:spPr>
          <a:xfrm>
            <a:off x="8314163" y="3114519"/>
            <a:ext cx="138718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Digital supply chain vendors</a:t>
            </a:r>
          </a:p>
        </p:txBody>
      </p:sp>
      <p:pic>
        <p:nvPicPr>
          <p:cNvPr id="23" name="Graphic 22">
            <a:extLst>
              <a:ext uri="{FF2B5EF4-FFF2-40B4-BE49-F238E27FC236}">
                <a16:creationId xmlns:a16="http://schemas.microsoft.com/office/drawing/2014/main" id="{16421151-B266-97DE-191E-B399E0BFC46A}"/>
              </a:ext>
            </a:extLst>
          </p:cNvPr>
          <p:cNvPicPr>
            <a:picLocks noChangeAspect="1"/>
          </p:cNvPicPr>
          <p:nvPr/>
        </p:nvPicPr>
        <p:blipFill>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775896" y="3114079"/>
            <a:ext cx="524101" cy="524101"/>
          </a:xfrm>
          <a:prstGeom prst="rect">
            <a:avLst/>
          </a:prstGeom>
        </p:spPr>
      </p:pic>
      <p:sp>
        <p:nvSpPr>
          <p:cNvPr id="46" name="TextBox 45">
            <a:extLst>
              <a:ext uri="{FF2B5EF4-FFF2-40B4-BE49-F238E27FC236}">
                <a16:creationId xmlns:a16="http://schemas.microsoft.com/office/drawing/2014/main" id="{D34BF0EB-D998-475F-FF19-52E048B13828}"/>
              </a:ext>
            </a:extLst>
          </p:cNvPr>
          <p:cNvSpPr txBox="1"/>
          <p:nvPr/>
        </p:nvSpPr>
        <p:spPr>
          <a:xfrm>
            <a:off x="7940205" y="5414007"/>
            <a:ext cx="103789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Publishers</a:t>
            </a:r>
            <a:endParaRPr kumimoji="0" lang="en-US" sz="11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p:txBody>
      </p:sp>
      <p:pic>
        <p:nvPicPr>
          <p:cNvPr id="21" name="Graphic 20">
            <a:extLst>
              <a:ext uri="{FF2B5EF4-FFF2-40B4-BE49-F238E27FC236}">
                <a16:creationId xmlns:a16="http://schemas.microsoft.com/office/drawing/2014/main" id="{8C12CEEC-9DAB-2B74-844F-33DCECC234D0}"/>
              </a:ext>
            </a:extLst>
          </p:cNvPr>
          <p:cNvPicPr>
            <a:picLocks noChangeAspect="1"/>
          </p:cNvPicPr>
          <p:nvPr/>
        </p:nvPicPr>
        <p:blipFill>
          <a:blip r:embed="rId8" cstate="hq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7487830" y="5352611"/>
            <a:ext cx="430568" cy="430568"/>
          </a:xfrm>
          <a:prstGeom prst="rect">
            <a:avLst/>
          </a:prstGeom>
        </p:spPr>
      </p:pic>
      <p:sp>
        <p:nvSpPr>
          <p:cNvPr id="8" name="TextBox 7">
            <a:extLst>
              <a:ext uri="{FF2B5EF4-FFF2-40B4-BE49-F238E27FC236}">
                <a16:creationId xmlns:a16="http://schemas.microsoft.com/office/drawing/2014/main" id="{255DE6FF-DDB1-AD27-CC1F-229AF202D7DF}"/>
              </a:ext>
            </a:extLst>
          </p:cNvPr>
          <p:cNvSpPr txBox="1"/>
          <p:nvPr/>
        </p:nvSpPr>
        <p:spPr>
          <a:xfrm>
            <a:off x="3442605" y="4261581"/>
            <a:ext cx="108942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Advertisers</a:t>
            </a:r>
          </a:p>
        </p:txBody>
      </p:sp>
      <p:sp>
        <p:nvSpPr>
          <p:cNvPr id="11" name="Rectangle: Rounded Corners 10">
            <a:extLst>
              <a:ext uri="{FF2B5EF4-FFF2-40B4-BE49-F238E27FC236}">
                <a16:creationId xmlns:a16="http://schemas.microsoft.com/office/drawing/2014/main" id="{97F2A667-7F58-A53A-E60A-640BF52A5815}"/>
              </a:ext>
            </a:extLst>
          </p:cNvPr>
          <p:cNvSpPr/>
          <p:nvPr/>
        </p:nvSpPr>
        <p:spPr>
          <a:xfrm>
            <a:off x="3121650" y="3064387"/>
            <a:ext cx="1415134" cy="540194"/>
          </a:xfrm>
          <a:prstGeom prst="roundRect">
            <a:avLst/>
          </a:prstGeom>
          <a:solidFill>
            <a:schemeClr val="bg1"/>
          </a:solidFill>
          <a:ln w="28575">
            <a:solidFill>
              <a:srgbClr val="FFE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12" name="TextBox 11">
            <a:extLst>
              <a:ext uri="{FF2B5EF4-FFF2-40B4-BE49-F238E27FC236}">
                <a16:creationId xmlns:a16="http://schemas.microsoft.com/office/drawing/2014/main" id="{C2D3BF97-714E-9075-7B81-4856EEAE3F4A}"/>
              </a:ext>
            </a:extLst>
          </p:cNvPr>
          <p:cNvSpPr txBox="1"/>
          <p:nvPr/>
        </p:nvSpPr>
        <p:spPr>
          <a:xfrm>
            <a:off x="3556609" y="3181413"/>
            <a:ext cx="93387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Agencies</a:t>
            </a:r>
          </a:p>
        </p:txBody>
      </p:sp>
      <p:pic>
        <p:nvPicPr>
          <p:cNvPr id="13" name="Picture 12" descr="Icon&#10;&#10;Description automatically generated">
            <a:extLst>
              <a:ext uri="{FF2B5EF4-FFF2-40B4-BE49-F238E27FC236}">
                <a16:creationId xmlns:a16="http://schemas.microsoft.com/office/drawing/2014/main" id="{88FDA5BB-59FF-9C81-079B-9FBBB066A5C3}"/>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3214449" y="3121039"/>
            <a:ext cx="365905" cy="428523"/>
          </a:xfrm>
          <a:prstGeom prst="rect">
            <a:avLst/>
          </a:prstGeom>
        </p:spPr>
      </p:pic>
      <p:pic>
        <p:nvPicPr>
          <p:cNvPr id="14" name="Picture 13" descr="Icon&#10;&#10;Description automatically generated">
            <a:extLst>
              <a:ext uri="{FF2B5EF4-FFF2-40B4-BE49-F238E27FC236}">
                <a16:creationId xmlns:a16="http://schemas.microsoft.com/office/drawing/2014/main" id="{A58C8A8D-4DF8-0029-686F-4002359C1777}"/>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3127050" y="4205214"/>
            <a:ext cx="369289" cy="432485"/>
          </a:xfrm>
          <a:prstGeom prst="rect">
            <a:avLst/>
          </a:prstGeom>
        </p:spPr>
      </p:pic>
      <p:sp>
        <p:nvSpPr>
          <p:cNvPr id="19" name="Rectangle: Rounded Corners 18">
            <a:extLst>
              <a:ext uri="{FF2B5EF4-FFF2-40B4-BE49-F238E27FC236}">
                <a16:creationId xmlns:a16="http://schemas.microsoft.com/office/drawing/2014/main" id="{0E9AB1B6-2B3E-7519-5D71-7689E5A7F2D7}"/>
              </a:ext>
            </a:extLst>
          </p:cNvPr>
          <p:cNvSpPr/>
          <p:nvPr/>
        </p:nvSpPr>
        <p:spPr>
          <a:xfrm>
            <a:off x="3415075" y="2329654"/>
            <a:ext cx="2117376" cy="540194"/>
          </a:xfrm>
          <a:prstGeom prst="roundRect">
            <a:avLst/>
          </a:prstGeom>
          <a:solidFill>
            <a:schemeClr val="bg1"/>
          </a:solidFill>
          <a:ln w="28575">
            <a:solidFill>
              <a:srgbClr val="FF6E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20" name="TextBox 19">
            <a:extLst>
              <a:ext uri="{FF2B5EF4-FFF2-40B4-BE49-F238E27FC236}">
                <a16:creationId xmlns:a16="http://schemas.microsoft.com/office/drawing/2014/main" id="{CF72D153-01A1-B368-DCFE-87F0957AAA01}"/>
              </a:ext>
            </a:extLst>
          </p:cNvPr>
          <p:cNvSpPr txBox="1"/>
          <p:nvPr/>
        </p:nvSpPr>
        <p:spPr>
          <a:xfrm>
            <a:off x="3850034" y="2446680"/>
            <a:ext cx="178844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Trade Associations</a:t>
            </a:r>
          </a:p>
        </p:txBody>
      </p:sp>
      <p:pic>
        <p:nvPicPr>
          <p:cNvPr id="24" name="Picture 23" descr="A handshake with two people&#10;&#10;Description automatically generated">
            <a:extLst>
              <a:ext uri="{FF2B5EF4-FFF2-40B4-BE49-F238E27FC236}">
                <a16:creationId xmlns:a16="http://schemas.microsoft.com/office/drawing/2014/main" id="{88AA9DAC-E219-3E77-D36B-5AFC296FFE71}"/>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3455783" y="2375541"/>
            <a:ext cx="450054" cy="450054"/>
          </a:xfrm>
          <a:prstGeom prst="rect">
            <a:avLst/>
          </a:prstGeom>
        </p:spPr>
      </p:pic>
      <p:sp>
        <p:nvSpPr>
          <p:cNvPr id="4" name="Rectangle 3">
            <a:extLst>
              <a:ext uri="{FF2B5EF4-FFF2-40B4-BE49-F238E27FC236}">
                <a16:creationId xmlns:a16="http://schemas.microsoft.com/office/drawing/2014/main" id="{3703819A-9D65-6045-8B86-991AE406D02E}"/>
              </a:ext>
            </a:extLst>
          </p:cNvPr>
          <p:cNvSpPr/>
          <p:nvPr/>
        </p:nvSpPr>
        <p:spPr>
          <a:xfrm>
            <a:off x="83521" y="3222224"/>
            <a:ext cx="2868845" cy="1114703"/>
          </a:xfrm>
          <a:prstGeom prst="rect">
            <a:avLst/>
          </a:prstGeom>
          <a:solidFill>
            <a:schemeClr val="bg1"/>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rgbClr val="1B1464"/>
                </a:solidFill>
                <a:latin typeface="Helvetica" panose="020B0403020202020204" pitchFamily="34" charset="0"/>
              </a:rPr>
              <a:t>Only 22%</a:t>
            </a:r>
            <a:r>
              <a:rPr lang="en-US" sz="1600">
                <a:solidFill>
                  <a:srgbClr val="1B1464"/>
                </a:solidFill>
                <a:latin typeface="Helvetica" panose="020B0403020202020204" pitchFamily="34" charset="0"/>
              </a:rPr>
              <a:t> </a:t>
            </a:r>
            <a:r>
              <a:rPr lang="en-US" sz="1200">
                <a:solidFill>
                  <a:srgbClr val="1B1464"/>
                </a:solidFill>
                <a:latin typeface="Helvetica" panose="020B0403020202020204" pitchFamily="34" charset="0"/>
              </a:rPr>
              <a:t>hold</a:t>
            </a:r>
            <a:r>
              <a:rPr lang="en-US" sz="1200" b="1">
                <a:solidFill>
                  <a:srgbClr val="1B1464"/>
                </a:solidFill>
                <a:latin typeface="Helvetica" panose="020B0403020202020204" pitchFamily="34" charset="0"/>
              </a:rPr>
              <a:t> </a:t>
            </a:r>
            <a:br>
              <a:rPr lang="en-US" sz="1200" b="1">
                <a:solidFill>
                  <a:srgbClr val="1B1464"/>
                </a:solidFill>
                <a:latin typeface="Helvetica" panose="020B0403020202020204" pitchFamily="34" charset="0"/>
              </a:rPr>
            </a:br>
            <a:r>
              <a:rPr lang="en-US" sz="1200" b="1">
                <a:solidFill>
                  <a:srgbClr val="1B1464"/>
                </a:solidFill>
                <a:latin typeface="Helvetica" panose="020B0403020202020204" pitchFamily="34" charset="0"/>
              </a:rPr>
              <a:t>agencies or advertisers accountable</a:t>
            </a:r>
          </a:p>
          <a:p>
            <a:pPr algn="ctr"/>
            <a:r>
              <a:rPr lang="en-US" sz="1100">
                <a:solidFill>
                  <a:srgbClr val="1B1464"/>
                </a:solidFill>
                <a:latin typeface="Helvetica" panose="020B0403020202020204" pitchFamily="34" charset="0"/>
              </a:rPr>
              <a:t>(i.e., those most directly responsible </a:t>
            </a:r>
          </a:p>
          <a:p>
            <a:pPr algn="ctr"/>
            <a:r>
              <a:rPr lang="en-US" sz="1100">
                <a:solidFill>
                  <a:srgbClr val="1B1464"/>
                </a:solidFill>
                <a:latin typeface="Helvetica" panose="020B0403020202020204" pitchFamily="34" charset="0"/>
              </a:rPr>
              <a:t>for the brand’s business)</a:t>
            </a:r>
          </a:p>
        </p:txBody>
      </p:sp>
      <p:pic>
        <p:nvPicPr>
          <p:cNvPr id="3" name="Picture 2">
            <a:extLst>
              <a:ext uri="{FF2B5EF4-FFF2-40B4-BE49-F238E27FC236}">
                <a16:creationId xmlns:a16="http://schemas.microsoft.com/office/drawing/2014/main" id="{E1484099-9CC9-7C3F-CEAE-739FACE9214C}"/>
              </a:ext>
            </a:extLst>
          </p:cNvPr>
          <p:cNvPicPr>
            <a:picLocks noChangeAspect="1"/>
          </p:cNvPicPr>
          <p:nvPr/>
        </p:nvPicPr>
        <p:blipFill rotWithShape="1">
          <a:blip r:embed="rId13"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7" name="Slide Number Placeholder 5">
            <a:extLst>
              <a:ext uri="{FF2B5EF4-FFF2-40B4-BE49-F238E27FC236}">
                <a16:creationId xmlns:a16="http://schemas.microsoft.com/office/drawing/2014/main" id="{3D3DE01C-8ED6-3C60-6C99-9379547021E9}"/>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0" name="Rectangle 9">
            <a:extLst>
              <a:ext uri="{FF2B5EF4-FFF2-40B4-BE49-F238E27FC236}">
                <a16:creationId xmlns:a16="http://schemas.microsoft.com/office/drawing/2014/main" id="{B5F61566-BB9D-41FD-C6DF-3CAB6D1F6E0A}"/>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Tree>
    <p:extLst>
      <p:ext uri="{BB962C8B-B14F-4D97-AF65-F5344CB8AC3E}">
        <p14:creationId xmlns:p14="http://schemas.microsoft.com/office/powerpoint/2010/main" val="32555665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2C4530D-523A-D4CA-11E6-F401B1DD005B}"/>
              </a:ext>
            </a:extLst>
          </p:cNvPr>
          <p:cNvSpPr/>
          <p:nvPr/>
        </p:nvSpPr>
        <p:spPr>
          <a:xfrm>
            <a:off x="0" y="1685013"/>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DEAB77FB-C86A-8B67-4C94-53D7742A9541}"/>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4" name="Slide Number Placeholder 5">
            <a:extLst>
              <a:ext uri="{FF2B5EF4-FFF2-40B4-BE49-F238E27FC236}">
                <a16:creationId xmlns:a16="http://schemas.microsoft.com/office/drawing/2014/main" id="{EFD06CF6-C2FC-BDDB-7C65-4F38C0D80DB5}"/>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5" name="TextBox 4">
            <a:extLst>
              <a:ext uri="{FF2B5EF4-FFF2-40B4-BE49-F238E27FC236}">
                <a16:creationId xmlns:a16="http://schemas.microsoft.com/office/drawing/2014/main" id="{58C2A224-AED4-1DFF-4A21-508CBF94910A}"/>
              </a:ext>
            </a:extLst>
          </p:cNvPr>
          <p:cNvSpPr txBox="1"/>
          <p:nvPr/>
        </p:nvSpPr>
        <p:spPr>
          <a:xfrm>
            <a:off x="420587" y="6176274"/>
            <a:ext cx="1168727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VAB / Advertiser Perceptions ‘Marketer Sentiment on Ad Fraud’ Survey, November 2023. Survey base: Marketer and agency contacts from the Advertiser Perceptions ‘Senior Marketer’ and ‘Streaming Video’ online communities. Q3A. What are your top 3 concerns surrounding digital ad fraud regarding [your business/your clients' businesses]? *Q3B. What are your top 3 concerns surrounding digital ad fraud regarding the advertising industry overall? Base = Brand Marketer Respondents.</a:t>
            </a:r>
            <a:endParaRPr kumimoji="0" lang="fr-FR" sz="800" b="0" i="1"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p:txBody>
      </p:sp>
      <p:sp>
        <p:nvSpPr>
          <p:cNvPr id="6" name="Rectangle 5">
            <a:extLst>
              <a:ext uri="{FF2B5EF4-FFF2-40B4-BE49-F238E27FC236}">
                <a16:creationId xmlns:a16="http://schemas.microsoft.com/office/drawing/2014/main" id="{28592DB9-E1A3-FC58-AAC3-1841B27D9E48}"/>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
        <p:nvSpPr>
          <p:cNvPr id="37" name="TextBox 36">
            <a:extLst>
              <a:ext uri="{FF2B5EF4-FFF2-40B4-BE49-F238E27FC236}">
                <a16:creationId xmlns:a16="http://schemas.microsoft.com/office/drawing/2014/main" id="{50EAE886-FBC1-BB3F-E777-4688DECC631C}"/>
              </a:ext>
            </a:extLst>
          </p:cNvPr>
          <p:cNvSpPr txBox="1"/>
          <p:nvPr/>
        </p:nvSpPr>
        <p:spPr>
          <a:xfrm>
            <a:off x="246998" y="1875522"/>
            <a:ext cx="1169800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 of </a:t>
            </a:r>
            <a:r>
              <a:rPr kumimoji="0" lang="en-US" sz="18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brand marketer</a:t>
            </a:r>
            <a:r>
              <a:rPr kumimoji="0" lang="en-US" sz="18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 respondents who are concerned about…</a:t>
            </a:r>
            <a:endParaRPr kumimoji="0" lang="en-US" sz="1800" b="1" i="0" u="sng" strike="noStrike" kern="1200" cap="none" spc="0" normalizeH="0" baseline="0" noProof="0">
              <a:ln>
                <a:noFill/>
              </a:ln>
              <a:solidFill>
                <a:srgbClr val="1B1464"/>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Ranked within top 3 digital ad fraud concerns</a:t>
            </a:r>
            <a:endPar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10" name="Rectangle 9">
            <a:extLst>
              <a:ext uri="{FF2B5EF4-FFF2-40B4-BE49-F238E27FC236}">
                <a16:creationId xmlns:a16="http://schemas.microsoft.com/office/drawing/2014/main" id="{E1DF3D06-6622-6077-3008-B39BDD6B2DB3}"/>
              </a:ext>
            </a:extLst>
          </p:cNvPr>
          <p:cNvSpPr/>
          <p:nvPr/>
        </p:nvSpPr>
        <p:spPr>
          <a:xfrm>
            <a:off x="156142" y="397831"/>
            <a:ext cx="11879716"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Without internal checks, brand marketers underestimate the seriousness and impact of industry-wide issues </a:t>
            </a:r>
          </a:p>
        </p:txBody>
      </p:sp>
      <p:sp>
        <p:nvSpPr>
          <p:cNvPr id="2" name="TextBox 1">
            <a:extLst>
              <a:ext uri="{FF2B5EF4-FFF2-40B4-BE49-F238E27FC236}">
                <a16:creationId xmlns:a16="http://schemas.microsoft.com/office/drawing/2014/main" id="{EBA3FDA8-77ED-9C7B-C745-9B65309B5B5C}"/>
              </a:ext>
            </a:extLst>
          </p:cNvPr>
          <p:cNvSpPr txBox="1"/>
          <p:nvPr/>
        </p:nvSpPr>
        <p:spPr>
          <a:xfrm>
            <a:off x="598804" y="3195357"/>
            <a:ext cx="3690079" cy="1077218"/>
          </a:xfrm>
          <a:prstGeom prst="rect">
            <a:avLst/>
          </a:prstGeom>
          <a:solidFill>
            <a:schemeClr val="bg1"/>
          </a:solidFill>
          <a:ln w="38100">
            <a:solidFill>
              <a:srgbClr val="1B1464"/>
            </a:solidFill>
          </a:ln>
        </p:spPr>
        <p:txBody>
          <a:bodyPr wrap="square" rtlCol="0" anchor="ctr">
            <a:spAutoFit/>
          </a:bodyPr>
          <a:lstStyle/>
          <a:p>
            <a:endParaRPr lang="en-US" sz="1600" b="1">
              <a:solidFill>
                <a:srgbClr val="00BFF2"/>
              </a:solidFill>
              <a:latin typeface="Helvetica" panose="020B0403020202020204" pitchFamily="34" charset="0"/>
            </a:endParaRPr>
          </a:p>
          <a:p>
            <a:r>
              <a:rPr lang="en-US" sz="1600" b="1">
                <a:solidFill>
                  <a:srgbClr val="00BFF2"/>
                </a:solidFill>
                <a:latin typeface="Helvetica" panose="020B0604020202020204" pitchFamily="34" charset="0"/>
                <a:cs typeface="Helvetica" panose="020B0604020202020204" pitchFamily="34" charset="0"/>
              </a:rPr>
              <a:t>Unknowingly appearing on 'Made for Advertising' (MFA) websites</a:t>
            </a:r>
          </a:p>
          <a:p>
            <a:endParaRPr lang="en-US" sz="1600" b="1">
              <a:solidFill>
                <a:srgbClr val="00BFF2"/>
              </a:solidFill>
              <a:latin typeface="Helvetica" panose="020B0403020202020204" pitchFamily="34" charset="0"/>
            </a:endParaRPr>
          </a:p>
        </p:txBody>
      </p:sp>
      <p:sp>
        <p:nvSpPr>
          <p:cNvPr id="7" name="TextBox 6">
            <a:extLst>
              <a:ext uri="{FF2B5EF4-FFF2-40B4-BE49-F238E27FC236}">
                <a16:creationId xmlns:a16="http://schemas.microsoft.com/office/drawing/2014/main" id="{711ECAFD-4783-E6EB-59EE-7369CFF9363C}"/>
              </a:ext>
            </a:extLst>
          </p:cNvPr>
          <p:cNvSpPr txBox="1"/>
          <p:nvPr/>
        </p:nvSpPr>
        <p:spPr>
          <a:xfrm>
            <a:off x="598804" y="4698356"/>
            <a:ext cx="3690079" cy="1077218"/>
          </a:xfrm>
          <a:prstGeom prst="rect">
            <a:avLst/>
          </a:prstGeom>
          <a:solidFill>
            <a:schemeClr val="bg1"/>
          </a:solidFill>
          <a:ln w="38100">
            <a:solidFill>
              <a:srgbClr val="1B1464"/>
            </a:solidFill>
          </a:ln>
        </p:spPr>
        <p:txBody>
          <a:bodyPr wrap="square" rtlCol="0" anchor="ctr">
            <a:spAutoFit/>
          </a:bodyPr>
          <a:lstStyle/>
          <a:p>
            <a:endParaRPr lang="en-US" sz="1600" b="1">
              <a:solidFill>
                <a:srgbClr val="00BFF2"/>
              </a:solidFill>
              <a:latin typeface="Helvetica" panose="020B0604020202020204" pitchFamily="34" charset="0"/>
              <a:cs typeface="Helvetica" panose="020B0604020202020204" pitchFamily="34" charset="0"/>
            </a:endParaRPr>
          </a:p>
          <a:p>
            <a:r>
              <a:rPr lang="en-US" sz="1600" b="1">
                <a:solidFill>
                  <a:srgbClr val="00BFF2"/>
                </a:solidFill>
                <a:latin typeface="Helvetica" panose="020B0604020202020204" pitchFamily="34" charset="0"/>
                <a:cs typeface="Helvetica" panose="020B0604020202020204" pitchFamily="34" charset="0"/>
              </a:rPr>
              <a:t>Targeted / tracked ads running alongside children's content</a:t>
            </a:r>
          </a:p>
          <a:p>
            <a:endParaRPr lang="en-US" sz="1600" b="1">
              <a:solidFill>
                <a:srgbClr val="00BFF2"/>
              </a:solidFill>
              <a:latin typeface="Helvetica" panose="020B0604020202020204" pitchFamily="34" charset="0"/>
              <a:cs typeface="Helvetica" panose="020B0604020202020204" pitchFamily="34" charset="0"/>
            </a:endParaRPr>
          </a:p>
        </p:txBody>
      </p:sp>
      <p:sp>
        <p:nvSpPr>
          <p:cNvPr id="9" name="TextBox 8">
            <a:extLst>
              <a:ext uri="{FF2B5EF4-FFF2-40B4-BE49-F238E27FC236}">
                <a16:creationId xmlns:a16="http://schemas.microsoft.com/office/drawing/2014/main" id="{AB9FAF80-18D7-39AB-E08A-B89137B2BFBF}"/>
              </a:ext>
            </a:extLst>
          </p:cNvPr>
          <p:cNvSpPr txBox="1"/>
          <p:nvPr/>
        </p:nvSpPr>
        <p:spPr>
          <a:xfrm>
            <a:off x="4225077" y="2595613"/>
            <a:ext cx="3928496" cy="399409"/>
          </a:xfrm>
          <a:prstGeom prst="rect">
            <a:avLst/>
          </a:prstGeom>
          <a:noFill/>
          <a:ln>
            <a:noFill/>
          </a:ln>
        </p:spPr>
        <p:txBody>
          <a:bodyPr wrap="square" rtlCol="0" anchor="ctr">
            <a:spAutoFit/>
          </a:bodyPr>
          <a:lstStyle/>
          <a:p>
            <a:pPr algn="ctr"/>
            <a:r>
              <a:rPr lang="en-US" sz="1600" b="1" u="sng">
                <a:solidFill>
                  <a:srgbClr val="1B1464"/>
                </a:solidFill>
                <a:latin typeface="Helvetica" panose="020B0403020202020204" pitchFamily="34" charset="0"/>
              </a:rPr>
              <a:t>Their Business / Client’s Businesses</a:t>
            </a:r>
          </a:p>
        </p:txBody>
      </p:sp>
      <p:sp>
        <p:nvSpPr>
          <p:cNvPr id="11" name="Rectangle 10">
            <a:extLst>
              <a:ext uri="{FF2B5EF4-FFF2-40B4-BE49-F238E27FC236}">
                <a16:creationId xmlns:a16="http://schemas.microsoft.com/office/drawing/2014/main" id="{A3376F83-67B4-881A-740B-C1429999127A}"/>
              </a:ext>
            </a:extLst>
          </p:cNvPr>
          <p:cNvSpPr/>
          <p:nvPr/>
        </p:nvSpPr>
        <p:spPr>
          <a:xfrm>
            <a:off x="4770441" y="3173181"/>
            <a:ext cx="2837768" cy="1121570"/>
          </a:xfrm>
          <a:prstGeom prst="rect">
            <a:avLst/>
          </a:prstGeom>
          <a:solidFill>
            <a:srgbClr val="00BF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a:ln>
                  <a:solidFill>
                    <a:srgbClr val="1F1A62"/>
                  </a:solidFill>
                </a:ln>
                <a:solidFill>
                  <a:schemeClr val="bg1"/>
                </a:solidFill>
                <a:latin typeface="Helvetica" panose="020B0403020202020204" pitchFamily="34" charset="0"/>
              </a:rPr>
              <a:t>18%</a:t>
            </a:r>
          </a:p>
        </p:txBody>
      </p:sp>
      <p:sp>
        <p:nvSpPr>
          <p:cNvPr id="12" name="Rectangle 11">
            <a:extLst>
              <a:ext uri="{FF2B5EF4-FFF2-40B4-BE49-F238E27FC236}">
                <a16:creationId xmlns:a16="http://schemas.microsoft.com/office/drawing/2014/main" id="{EB6CBB38-859A-EF71-459C-A7BD63F81C15}"/>
              </a:ext>
            </a:extLst>
          </p:cNvPr>
          <p:cNvSpPr/>
          <p:nvPr/>
        </p:nvSpPr>
        <p:spPr>
          <a:xfrm>
            <a:off x="4770441" y="4703728"/>
            <a:ext cx="2837768" cy="1121570"/>
          </a:xfrm>
          <a:prstGeom prst="rect">
            <a:avLst/>
          </a:prstGeom>
          <a:solidFill>
            <a:srgbClr val="00BF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a:ln>
                  <a:solidFill>
                    <a:srgbClr val="1F1A62"/>
                  </a:solidFill>
                </a:ln>
                <a:solidFill>
                  <a:schemeClr val="bg1"/>
                </a:solidFill>
                <a:latin typeface="Helvetica" panose="020B0403020202020204" pitchFamily="34" charset="0"/>
              </a:rPr>
              <a:t>11%</a:t>
            </a:r>
          </a:p>
        </p:txBody>
      </p:sp>
      <p:sp>
        <p:nvSpPr>
          <p:cNvPr id="13" name="TextBox 12">
            <a:extLst>
              <a:ext uri="{FF2B5EF4-FFF2-40B4-BE49-F238E27FC236}">
                <a16:creationId xmlns:a16="http://schemas.microsoft.com/office/drawing/2014/main" id="{388E2AEB-A3E6-1113-725C-3F980C92CCD7}"/>
              </a:ext>
            </a:extLst>
          </p:cNvPr>
          <p:cNvSpPr txBox="1"/>
          <p:nvPr/>
        </p:nvSpPr>
        <p:spPr>
          <a:xfrm>
            <a:off x="8025961" y="2626038"/>
            <a:ext cx="3567235" cy="338554"/>
          </a:xfrm>
          <a:prstGeom prst="rect">
            <a:avLst/>
          </a:prstGeom>
          <a:noFill/>
          <a:ln>
            <a:noFill/>
          </a:ln>
        </p:spPr>
        <p:txBody>
          <a:bodyPr wrap="square" rtlCol="0" anchor="ctr">
            <a:spAutoFit/>
          </a:bodyPr>
          <a:lstStyle/>
          <a:p>
            <a:pPr algn="ctr"/>
            <a:r>
              <a:rPr lang="en-US" sz="1600" b="1" u="sng">
                <a:solidFill>
                  <a:srgbClr val="1B1464"/>
                </a:solidFill>
                <a:latin typeface="Helvetica" panose="020B0403020202020204" pitchFamily="34" charset="0"/>
              </a:rPr>
              <a:t>The Advertising Industry Overall*</a:t>
            </a:r>
          </a:p>
        </p:txBody>
      </p:sp>
      <p:sp>
        <p:nvSpPr>
          <p:cNvPr id="14" name="Rectangle 13">
            <a:extLst>
              <a:ext uri="{FF2B5EF4-FFF2-40B4-BE49-F238E27FC236}">
                <a16:creationId xmlns:a16="http://schemas.microsoft.com/office/drawing/2014/main" id="{69B17582-B65A-32DB-9B7E-091F5D3322C3}"/>
              </a:ext>
            </a:extLst>
          </p:cNvPr>
          <p:cNvSpPr/>
          <p:nvPr/>
        </p:nvSpPr>
        <p:spPr>
          <a:xfrm>
            <a:off x="8390694" y="3173181"/>
            <a:ext cx="2837768" cy="1121570"/>
          </a:xfrm>
          <a:prstGeom prst="rect">
            <a:avLst/>
          </a:prstGeom>
          <a:solidFill>
            <a:srgbClr val="00BF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a:ln>
                  <a:solidFill>
                    <a:srgbClr val="1F1A62"/>
                  </a:solidFill>
                </a:ln>
                <a:solidFill>
                  <a:schemeClr val="bg1"/>
                </a:solidFill>
                <a:latin typeface="Helvetica" panose="020B0403020202020204" pitchFamily="34" charset="0"/>
              </a:rPr>
              <a:t>32%</a:t>
            </a:r>
          </a:p>
        </p:txBody>
      </p:sp>
      <p:sp>
        <p:nvSpPr>
          <p:cNvPr id="15" name="Rectangle 14">
            <a:extLst>
              <a:ext uri="{FF2B5EF4-FFF2-40B4-BE49-F238E27FC236}">
                <a16:creationId xmlns:a16="http://schemas.microsoft.com/office/drawing/2014/main" id="{688FBE32-BD5F-B512-587C-0F68ABAE0BBD}"/>
              </a:ext>
            </a:extLst>
          </p:cNvPr>
          <p:cNvSpPr/>
          <p:nvPr/>
        </p:nvSpPr>
        <p:spPr>
          <a:xfrm>
            <a:off x="8390694" y="4678578"/>
            <a:ext cx="2837768" cy="1121570"/>
          </a:xfrm>
          <a:prstGeom prst="rect">
            <a:avLst/>
          </a:prstGeom>
          <a:solidFill>
            <a:srgbClr val="00BF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a:ln>
                  <a:solidFill>
                    <a:srgbClr val="1F1A62"/>
                  </a:solidFill>
                </a:ln>
                <a:solidFill>
                  <a:schemeClr val="bg1"/>
                </a:solidFill>
                <a:latin typeface="Helvetica" panose="020B0403020202020204" pitchFamily="34" charset="0"/>
              </a:rPr>
              <a:t>18%</a:t>
            </a:r>
          </a:p>
        </p:txBody>
      </p:sp>
      <p:cxnSp>
        <p:nvCxnSpPr>
          <p:cNvPr id="16" name="Straight Connector 15">
            <a:extLst>
              <a:ext uri="{FF2B5EF4-FFF2-40B4-BE49-F238E27FC236}">
                <a16:creationId xmlns:a16="http://schemas.microsoft.com/office/drawing/2014/main" id="{92D3E2CF-BB09-5287-FCBE-73162FCA10A6}"/>
              </a:ext>
            </a:extLst>
          </p:cNvPr>
          <p:cNvCxnSpPr/>
          <p:nvPr/>
        </p:nvCxnSpPr>
        <p:spPr>
          <a:xfrm>
            <a:off x="8050855" y="3075752"/>
            <a:ext cx="0" cy="2967155"/>
          </a:xfrm>
          <a:prstGeom prst="line">
            <a:avLst/>
          </a:prstGeom>
          <a:ln w="38100">
            <a:solidFill>
              <a:srgbClr val="1B146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00482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A26549-3ADB-1EC5-EF50-7C78B3D83F85}"/>
            </a:ext>
          </a:extLst>
        </p:cNvPr>
        <p:cNvGrpSpPr/>
        <p:nvPr/>
      </p:nvGrpSpPr>
      <p:grpSpPr>
        <a:xfrm>
          <a:off x="0" y="0"/>
          <a:ext cx="0" cy="0"/>
          <a:chOff x="0" y="0"/>
          <a:chExt cx="0" cy="0"/>
        </a:xfrm>
      </p:grpSpPr>
      <p:sp>
        <p:nvSpPr>
          <p:cNvPr id="176" name="Rectangle 175">
            <a:extLst>
              <a:ext uri="{FF2B5EF4-FFF2-40B4-BE49-F238E27FC236}">
                <a16:creationId xmlns:a16="http://schemas.microsoft.com/office/drawing/2014/main" id="{6F53BDA5-A420-C638-9F53-76975489570C}"/>
              </a:ext>
            </a:extLst>
          </p:cNvPr>
          <p:cNvSpPr/>
          <p:nvPr/>
        </p:nvSpPr>
        <p:spPr>
          <a:xfrm>
            <a:off x="173827" y="398076"/>
            <a:ext cx="12035011"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1B1464"/>
                </a:solidFill>
                <a:latin typeface="Helvetica" pitchFamily="2" charset="0"/>
              </a:rPr>
              <a:t>They assume their trusted partners protect them from alleged fraudulent advertising activities, including metric inflation and ad misrepresentation</a:t>
            </a:r>
            <a:endParaRPr kumimoji="0" lang="en-US" sz="2600" b="1" i="0" u="none" strike="noStrike" kern="1200" cap="none" spc="0" normalizeH="0" baseline="0" noProof="0">
              <a:ln>
                <a:noFill/>
              </a:ln>
              <a:solidFill>
                <a:srgbClr val="1B1464"/>
              </a:solidFill>
              <a:effectLst/>
              <a:uLnTx/>
              <a:uFillTx/>
              <a:latin typeface="Helvetica" pitchFamily="2" charset="0"/>
            </a:endParaRPr>
          </a:p>
        </p:txBody>
      </p:sp>
      <p:sp>
        <p:nvSpPr>
          <p:cNvPr id="3" name="Rectangle 2">
            <a:extLst>
              <a:ext uri="{FF2B5EF4-FFF2-40B4-BE49-F238E27FC236}">
                <a16:creationId xmlns:a16="http://schemas.microsoft.com/office/drawing/2014/main" id="{6A3D8855-BF55-7412-B66A-88DA3DAA29C2}"/>
              </a:ext>
            </a:extLst>
          </p:cNvPr>
          <p:cNvSpPr>
            <a:spLocks/>
          </p:cNvSpPr>
          <p:nvPr/>
        </p:nvSpPr>
        <p:spPr>
          <a:xfrm>
            <a:off x="0" y="1696163"/>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82E103F5-3929-E646-364D-8EE87669652A}"/>
              </a:ext>
            </a:extLst>
          </p:cNvPr>
          <p:cNvGrpSpPr/>
          <p:nvPr/>
        </p:nvGrpSpPr>
        <p:grpSpPr>
          <a:xfrm>
            <a:off x="116429" y="4212120"/>
            <a:ext cx="4193480" cy="1109112"/>
            <a:chOff x="483207" y="5148316"/>
            <a:chExt cx="5368010" cy="1251865"/>
          </a:xfrm>
        </p:grpSpPr>
        <p:sp>
          <p:nvSpPr>
            <p:cNvPr id="150" name="Rectangle: Rounded Corners 149">
              <a:extLst>
                <a:ext uri="{FF2B5EF4-FFF2-40B4-BE49-F238E27FC236}">
                  <a16:creationId xmlns:a16="http://schemas.microsoft.com/office/drawing/2014/main" id="{763D8415-F7A2-2DA8-36B9-A59BB342BA1F}"/>
                </a:ext>
              </a:extLst>
            </p:cNvPr>
            <p:cNvSpPr/>
            <p:nvPr/>
          </p:nvSpPr>
          <p:spPr>
            <a:xfrm>
              <a:off x="483207" y="5148316"/>
              <a:ext cx="5368010" cy="1251865"/>
            </a:xfrm>
            <a:prstGeom prst="roundRect">
              <a:avLst/>
            </a:prstGeom>
            <a:solidFill>
              <a:schemeClr val="bg1"/>
            </a:solidFill>
            <a:ln>
              <a:solidFill>
                <a:srgbClr val="E84A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1B1464"/>
                </a:solidFill>
              </a:endParaRPr>
            </a:p>
          </p:txBody>
        </p:sp>
        <p:sp>
          <p:nvSpPr>
            <p:cNvPr id="151" name="TextBox 150">
              <a:extLst>
                <a:ext uri="{FF2B5EF4-FFF2-40B4-BE49-F238E27FC236}">
                  <a16:creationId xmlns:a16="http://schemas.microsoft.com/office/drawing/2014/main" id="{0AB022C6-FF1F-26D1-8864-EE61406A26D7}"/>
                </a:ext>
              </a:extLst>
            </p:cNvPr>
            <p:cNvSpPr txBox="1"/>
            <p:nvPr/>
          </p:nvSpPr>
          <p:spPr>
            <a:xfrm>
              <a:off x="3621898" y="5245540"/>
              <a:ext cx="2003404" cy="295282"/>
            </a:xfrm>
            <a:prstGeom prst="rect">
              <a:avLst/>
            </a:prstGeom>
            <a:noFill/>
          </p:spPr>
          <p:txBody>
            <a:bodyPr wrap="square" rtlCol="0">
              <a:spAutoFit/>
            </a:bodyPr>
            <a:lstStyle/>
            <a:p>
              <a:pPr algn="r"/>
              <a:r>
                <a:rPr lang="en-US" sz="1100">
                  <a:solidFill>
                    <a:srgbClr val="1B1464"/>
                  </a:solidFill>
                  <a:latin typeface="Helvetica" panose="020B0604020202020204" pitchFamily="34" charset="0"/>
                  <a:cs typeface="Helvetica" panose="020B0604020202020204" pitchFamily="34" charset="0"/>
                </a:rPr>
                <a:t>August 20, 2018</a:t>
              </a:r>
            </a:p>
          </p:txBody>
        </p:sp>
        <p:pic>
          <p:nvPicPr>
            <p:cNvPr id="4" name="Picture 3">
              <a:extLst>
                <a:ext uri="{FF2B5EF4-FFF2-40B4-BE49-F238E27FC236}">
                  <a16:creationId xmlns:a16="http://schemas.microsoft.com/office/drawing/2014/main" id="{8A68743E-E428-EFA5-40DF-5019480ED7D9}"/>
                </a:ext>
              </a:extLst>
            </p:cNvPr>
            <p:cNvPicPr>
              <a:picLocks noChangeAspect="1"/>
            </p:cNvPicPr>
            <p:nvPr/>
          </p:nvPicPr>
          <p:blipFill>
            <a:blip r:embed="rId2"/>
            <a:stretch>
              <a:fillRect/>
            </a:stretch>
          </p:blipFill>
          <p:spPr>
            <a:xfrm>
              <a:off x="556681" y="5656866"/>
              <a:ext cx="5221060" cy="637943"/>
            </a:xfrm>
            <a:prstGeom prst="rect">
              <a:avLst/>
            </a:prstGeom>
          </p:spPr>
        </p:pic>
        <p:pic>
          <p:nvPicPr>
            <p:cNvPr id="5" name="Picture 2" descr="AdNews">
              <a:extLst>
                <a:ext uri="{FF2B5EF4-FFF2-40B4-BE49-F238E27FC236}">
                  <a16:creationId xmlns:a16="http://schemas.microsoft.com/office/drawing/2014/main" id="{E3581090-96A0-BD6A-BAED-A3FEFAD5507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4761" y="5353934"/>
              <a:ext cx="1163385" cy="2262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7" name="Group 156">
            <a:extLst>
              <a:ext uri="{FF2B5EF4-FFF2-40B4-BE49-F238E27FC236}">
                <a16:creationId xmlns:a16="http://schemas.microsoft.com/office/drawing/2014/main" id="{6C42AD4B-44C2-3173-7C7E-F04220A94844}"/>
              </a:ext>
            </a:extLst>
          </p:cNvPr>
          <p:cNvGrpSpPr/>
          <p:nvPr/>
        </p:nvGrpSpPr>
        <p:grpSpPr>
          <a:xfrm>
            <a:off x="4413225" y="3629448"/>
            <a:ext cx="3866448" cy="1246044"/>
            <a:chOff x="5697710" y="3623700"/>
            <a:chExt cx="4253093" cy="1370648"/>
          </a:xfrm>
        </p:grpSpPr>
        <p:sp>
          <p:nvSpPr>
            <p:cNvPr id="155" name="Rectangle: Rounded Corners 154">
              <a:extLst>
                <a:ext uri="{FF2B5EF4-FFF2-40B4-BE49-F238E27FC236}">
                  <a16:creationId xmlns:a16="http://schemas.microsoft.com/office/drawing/2014/main" id="{F6FD9E6D-F007-59AA-9E49-CAFF16D0715F}"/>
                </a:ext>
              </a:extLst>
            </p:cNvPr>
            <p:cNvSpPr/>
            <p:nvPr/>
          </p:nvSpPr>
          <p:spPr>
            <a:xfrm>
              <a:off x="5697710" y="3623700"/>
              <a:ext cx="4253093" cy="1370648"/>
            </a:xfrm>
            <a:prstGeom prst="roundRect">
              <a:avLst/>
            </a:prstGeom>
            <a:solidFill>
              <a:schemeClr val="bg1"/>
            </a:solidFill>
            <a:ln>
              <a:solidFill>
                <a:srgbClr val="E84A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1B1464"/>
                </a:solidFill>
              </a:endParaRPr>
            </a:p>
          </p:txBody>
        </p:sp>
        <p:sp>
          <p:nvSpPr>
            <p:cNvPr id="156" name="TextBox 155">
              <a:extLst>
                <a:ext uri="{FF2B5EF4-FFF2-40B4-BE49-F238E27FC236}">
                  <a16:creationId xmlns:a16="http://schemas.microsoft.com/office/drawing/2014/main" id="{E61DDA37-C622-B66B-59BC-1469FD533341}"/>
                </a:ext>
              </a:extLst>
            </p:cNvPr>
            <p:cNvSpPr txBox="1"/>
            <p:nvPr/>
          </p:nvSpPr>
          <p:spPr>
            <a:xfrm>
              <a:off x="8004124" y="3687988"/>
              <a:ext cx="1821277" cy="287771"/>
            </a:xfrm>
            <a:prstGeom prst="rect">
              <a:avLst/>
            </a:prstGeom>
            <a:noFill/>
          </p:spPr>
          <p:txBody>
            <a:bodyPr wrap="square" rtlCol="0">
              <a:spAutoFit/>
            </a:bodyPr>
            <a:lstStyle/>
            <a:p>
              <a:pPr algn="r"/>
              <a:r>
                <a:rPr lang="en-US" sz="1100">
                  <a:solidFill>
                    <a:srgbClr val="1B1464"/>
                  </a:solidFill>
                  <a:latin typeface="Helvetica" panose="020B0604020202020204" pitchFamily="34" charset="0"/>
                  <a:cs typeface="Helvetica" panose="020B0604020202020204" pitchFamily="34" charset="0"/>
                </a:rPr>
                <a:t>June 28, 2023</a:t>
              </a:r>
            </a:p>
          </p:txBody>
        </p:sp>
        <p:pic>
          <p:nvPicPr>
            <p:cNvPr id="154" name="Picture 153">
              <a:extLst>
                <a:ext uri="{FF2B5EF4-FFF2-40B4-BE49-F238E27FC236}">
                  <a16:creationId xmlns:a16="http://schemas.microsoft.com/office/drawing/2014/main" id="{7A66E2E3-101C-307C-94A2-1EA5E73321D3}"/>
                </a:ext>
              </a:extLst>
            </p:cNvPr>
            <p:cNvPicPr>
              <a:picLocks noChangeAspect="1"/>
            </p:cNvPicPr>
            <p:nvPr/>
          </p:nvPicPr>
          <p:blipFill>
            <a:blip r:embed="rId4">
              <a:clrChange>
                <a:clrFrom>
                  <a:srgbClr val="FCFCFC"/>
                </a:clrFrom>
                <a:clrTo>
                  <a:srgbClr val="FCFCFC">
                    <a:alpha val="0"/>
                  </a:srgbClr>
                </a:clrTo>
              </a:clrChange>
            </a:blip>
            <a:stretch>
              <a:fillRect/>
            </a:stretch>
          </p:blipFill>
          <p:spPr>
            <a:xfrm>
              <a:off x="5835153" y="4012513"/>
              <a:ext cx="4039450" cy="934455"/>
            </a:xfrm>
            <a:prstGeom prst="rect">
              <a:avLst/>
            </a:prstGeom>
          </p:spPr>
        </p:pic>
        <p:pic>
          <p:nvPicPr>
            <p:cNvPr id="1028" name="Picture 4" descr="Forbes Logo and symbol, meaning, history, PNG, brand">
              <a:extLst>
                <a:ext uri="{FF2B5EF4-FFF2-40B4-BE49-F238E27FC236}">
                  <a16:creationId xmlns:a16="http://schemas.microsoft.com/office/drawing/2014/main" id="{4C5C0FCF-C628-6361-4A25-F83AB64B4005}"/>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t="24570" b="24732"/>
            <a:stretch/>
          </p:blipFill>
          <p:spPr bwMode="auto">
            <a:xfrm>
              <a:off x="5815356" y="3687988"/>
              <a:ext cx="1022976" cy="29172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2" name="Group 161">
            <a:extLst>
              <a:ext uri="{FF2B5EF4-FFF2-40B4-BE49-F238E27FC236}">
                <a16:creationId xmlns:a16="http://schemas.microsoft.com/office/drawing/2014/main" id="{613396B6-42F7-F59E-B381-F5B1C7542001}"/>
              </a:ext>
            </a:extLst>
          </p:cNvPr>
          <p:cNvGrpSpPr/>
          <p:nvPr/>
        </p:nvGrpSpPr>
        <p:grpSpPr>
          <a:xfrm>
            <a:off x="279944" y="5399060"/>
            <a:ext cx="3866448" cy="1049560"/>
            <a:chOff x="5450945" y="1988028"/>
            <a:chExt cx="4880009" cy="1370648"/>
          </a:xfrm>
        </p:grpSpPr>
        <p:sp>
          <p:nvSpPr>
            <p:cNvPr id="160" name="Rectangle: Rounded Corners 159">
              <a:extLst>
                <a:ext uri="{FF2B5EF4-FFF2-40B4-BE49-F238E27FC236}">
                  <a16:creationId xmlns:a16="http://schemas.microsoft.com/office/drawing/2014/main" id="{68FCDC1B-F03F-8062-42E8-2D956018924E}"/>
                </a:ext>
              </a:extLst>
            </p:cNvPr>
            <p:cNvSpPr/>
            <p:nvPr/>
          </p:nvSpPr>
          <p:spPr>
            <a:xfrm>
              <a:off x="5450945" y="1988028"/>
              <a:ext cx="4880009" cy="1370648"/>
            </a:xfrm>
            <a:prstGeom prst="roundRect">
              <a:avLst/>
            </a:prstGeom>
            <a:solidFill>
              <a:schemeClr val="bg1"/>
            </a:solidFill>
            <a:ln>
              <a:solidFill>
                <a:srgbClr val="E84A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1B1464"/>
                </a:solidFill>
              </a:endParaRPr>
            </a:p>
          </p:txBody>
        </p:sp>
        <p:sp>
          <p:nvSpPr>
            <p:cNvPr id="161" name="TextBox 160">
              <a:extLst>
                <a:ext uri="{FF2B5EF4-FFF2-40B4-BE49-F238E27FC236}">
                  <a16:creationId xmlns:a16="http://schemas.microsoft.com/office/drawing/2014/main" id="{8E4A86BD-C41A-38EA-1DCF-BE97CFB70E41}"/>
                </a:ext>
              </a:extLst>
            </p:cNvPr>
            <p:cNvSpPr txBox="1"/>
            <p:nvPr/>
          </p:nvSpPr>
          <p:spPr>
            <a:xfrm>
              <a:off x="8368392" y="2081568"/>
              <a:ext cx="1821277" cy="287771"/>
            </a:xfrm>
            <a:prstGeom prst="rect">
              <a:avLst/>
            </a:prstGeom>
            <a:noFill/>
          </p:spPr>
          <p:txBody>
            <a:bodyPr wrap="square" rtlCol="0">
              <a:spAutoFit/>
            </a:bodyPr>
            <a:lstStyle/>
            <a:p>
              <a:pPr algn="r"/>
              <a:r>
                <a:rPr lang="en-US" sz="1100">
                  <a:solidFill>
                    <a:srgbClr val="1B1464"/>
                  </a:solidFill>
                  <a:latin typeface="Helvetica" panose="020B0604020202020204" pitchFamily="34" charset="0"/>
                  <a:cs typeface="Helvetica" panose="020B0604020202020204" pitchFamily="34" charset="0"/>
                </a:rPr>
                <a:t>February 19, 2021</a:t>
              </a:r>
            </a:p>
          </p:txBody>
        </p:sp>
        <p:pic>
          <p:nvPicPr>
            <p:cNvPr id="159" name="Picture 158">
              <a:extLst>
                <a:ext uri="{FF2B5EF4-FFF2-40B4-BE49-F238E27FC236}">
                  <a16:creationId xmlns:a16="http://schemas.microsoft.com/office/drawing/2014/main" id="{0F097D6D-FBF1-D354-33FC-50F7C7A550A0}"/>
                </a:ext>
              </a:extLst>
            </p:cNvPr>
            <p:cNvPicPr>
              <a:picLocks noChangeAspect="1"/>
            </p:cNvPicPr>
            <p:nvPr/>
          </p:nvPicPr>
          <p:blipFill>
            <a:blip r:embed="rId6"/>
            <a:stretch>
              <a:fillRect/>
            </a:stretch>
          </p:blipFill>
          <p:spPr>
            <a:xfrm>
              <a:off x="5628812" y="2360038"/>
              <a:ext cx="4524273" cy="872539"/>
            </a:xfrm>
            <a:prstGeom prst="rect">
              <a:avLst/>
            </a:prstGeom>
          </p:spPr>
        </p:pic>
        <p:pic>
          <p:nvPicPr>
            <p:cNvPr id="1030" name="Picture 6">
              <a:extLst>
                <a:ext uri="{FF2B5EF4-FFF2-40B4-BE49-F238E27FC236}">
                  <a16:creationId xmlns:a16="http://schemas.microsoft.com/office/drawing/2014/main" id="{826307F0-55AB-3829-CB99-5E202944D30D}"/>
                </a:ext>
              </a:extLst>
            </p:cNvPr>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5693136" y="2027365"/>
              <a:ext cx="406615" cy="32481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7" name="Group 166">
            <a:extLst>
              <a:ext uri="{FF2B5EF4-FFF2-40B4-BE49-F238E27FC236}">
                <a16:creationId xmlns:a16="http://schemas.microsoft.com/office/drawing/2014/main" id="{49518EB3-4E00-C2AB-24FF-F01C7B5FF608}"/>
              </a:ext>
            </a:extLst>
          </p:cNvPr>
          <p:cNvGrpSpPr/>
          <p:nvPr/>
        </p:nvGrpSpPr>
        <p:grpSpPr>
          <a:xfrm>
            <a:off x="5175107" y="1905922"/>
            <a:ext cx="3866448" cy="1497113"/>
            <a:chOff x="5806238" y="1741886"/>
            <a:chExt cx="4253093" cy="1646826"/>
          </a:xfrm>
        </p:grpSpPr>
        <p:sp>
          <p:nvSpPr>
            <p:cNvPr id="165" name="Rectangle: Rounded Corners 164">
              <a:extLst>
                <a:ext uri="{FF2B5EF4-FFF2-40B4-BE49-F238E27FC236}">
                  <a16:creationId xmlns:a16="http://schemas.microsoft.com/office/drawing/2014/main" id="{4FE8B55D-A059-E362-D4AF-42A343B3EB33}"/>
                </a:ext>
              </a:extLst>
            </p:cNvPr>
            <p:cNvSpPr/>
            <p:nvPr/>
          </p:nvSpPr>
          <p:spPr>
            <a:xfrm>
              <a:off x="5806238" y="1741886"/>
              <a:ext cx="4253093" cy="1646826"/>
            </a:xfrm>
            <a:prstGeom prst="roundRect">
              <a:avLst/>
            </a:prstGeom>
            <a:solidFill>
              <a:schemeClr val="bg1"/>
            </a:solidFill>
            <a:ln>
              <a:solidFill>
                <a:srgbClr val="E84A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1B1464"/>
                </a:solidFill>
              </a:endParaRPr>
            </a:p>
          </p:txBody>
        </p:sp>
        <p:sp>
          <p:nvSpPr>
            <p:cNvPr id="166" name="TextBox 165">
              <a:extLst>
                <a:ext uri="{FF2B5EF4-FFF2-40B4-BE49-F238E27FC236}">
                  <a16:creationId xmlns:a16="http://schemas.microsoft.com/office/drawing/2014/main" id="{07EEDAAA-32CD-1AF0-B246-EC94B614F1C1}"/>
                </a:ext>
              </a:extLst>
            </p:cNvPr>
            <p:cNvSpPr txBox="1"/>
            <p:nvPr/>
          </p:nvSpPr>
          <p:spPr>
            <a:xfrm>
              <a:off x="7990183" y="1824885"/>
              <a:ext cx="1821277" cy="287771"/>
            </a:xfrm>
            <a:prstGeom prst="rect">
              <a:avLst/>
            </a:prstGeom>
            <a:noFill/>
          </p:spPr>
          <p:txBody>
            <a:bodyPr wrap="square" rtlCol="0">
              <a:spAutoFit/>
            </a:bodyPr>
            <a:lstStyle/>
            <a:p>
              <a:pPr algn="r"/>
              <a:r>
                <a:rPr lang="en-US" sz="1100">
                  <a:solidFill>
                    <a:srgbClr val="1B1464"/>
                  </a:solidFill>
                  <a:latin typeface="Helvetica" panose="020B0604020202020204" pitchFamily="34" charset="0"/>
                  <a:cs typeface="Helvetica" panose="020B0604020202020204" pitchFamily="34" charset="0"/>
                </a:rPr>
                <a:t>June 27, 2023</a:t>
              </a:r>
            </a:p>
          </p:txBody>
        </p:sp>
        <p:pic>
          <p:nvPicPr>
            <p:cNvPr id="164" name="Picture 163">
              <a:extLst>
                <a:ext uri="{FF2B5EF4-FFF2-40B4-BE49-F238E27FC236}">
                  <a16:creationId xmlns:a16="http://schemas.microsoft.com/office/drawing/2014/main" id="{1F4BA5C1-8540-9425-763B-24841665EE86}"/>
                </a:ext>
              </a:extLst>
            </p:cNvPr>
            <p:cNvPicPr>
              <a:picLocks noChangeAspect="1"/>
            </p:cNvPicPr>
            <p:nvPr/>
          </p:nvPicPr>
          <p:blipFill>
            <a:blip r:embed="rId8"/>
            <a:stretch>
              <a:fillRect/>
            </a:stretch>
          </p:blipFill>
          <p:spPr>
            <a:xfrm>
              <a:off x="5940750" y="2156856"/>
              <a:ext cx="3984070" cy="1166726"/>
            </a:xfrm>
            <a:prstGeom prst="rect">
              <a:avLst/>
            </a:prstGeom>
          </p:spPr>
        </p:pic>
        <p:pic>
          <p:nvPicPr>
            <p:cNvPr id="1032" name="Picture 8" descr="The Wall Street Journal Logo and symbol, meaning, history ...">
              <a:extLst>
                <a:ext uri="{FF2B5EF4-FFF2-40B4-BE49-F238E27FC236}">
                  <a16:creationId xmlns:a16="http://schemas.microsoft.com/office/drawing/2014/main" id="{764790F1-472D-209C-A435-D6CABA3ADCDB}"/>
                </a:ext>
              </a:extLst>
            </p:cNvPr>
            <p:cNvPicPr>
              <a:picLocks noChangeAspect="1" noChangeArrowheads="1"/>
            </p:cNvPicPr>
            <p:nvPr/>
          </p:nvPicPr>
          <p:blipFill rotWithShape="1">
            <a:blip r:embed="rId9" cstate="hqprint">
              <a:extLst>
                <a:ext uri="{28A0092B-C50C-407E-A947-70E740481C1C}">
                  <a14:useLocalDpi xmlns:a14="http://schemas.microsoft.com/office/drawing/2010/main"/>
                </a:ext>
              </a:extLst>
            </a:blip>
            <a:srcRect t="32250" b="41497"/>
            <a:stretch/>
          </p:blipFill>
          <p:spPr bwMode="auto">
            <a:xfrm>
              <a:off x="5835153" y="1823023"/>
              <a:ext cx="2192839" cy="3238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4" name="Group 33">
            <a:extLst>
              <a:ext uri="{FF2B5EF4-FFF2-40B4-BE49-F238E27FC236}">
                <a16:creationId xmlns:a16="http://schemas.microsoft.com/office/drawing/2014/main" id="{85BBB364-B74D-9057-57DB-69B99C7EA9C8}"/>
              </a:ext>
            </a:extLst>
          </p:cNvPr>
          <p:cNvGrpSpPr/>
          <p:nvPr/>
        </p:nvGrpSpPr>
        <p:grpSpPr>
          <a:xfrm>
            <a:off x="4452533" y="5123134"/>
            <a:ext cx="3866448" cy="1255270"/>
            <a:chOff x="4287579" y="5059895"/>
            <a:chExt cx="3866448" cy="1255270"/>
          </a:xfrm>
        </p:grpSpPr>
        <p:grpSp>
          <p:nvGrpSpPr>
            <p:cNvPr id="17" name="Group 16">
              <a:extLst>
                <a:ext uri="{FF2B5EF4-FFF2-40B4-BE49-F238E27FC236}">
                  <a16:creationId xmlns:a16="http://schemas.microsoft.com/office/drawing/2014/main" id="{D7FDD3A5-DCC8-5F79-DBB9-60508A2EED43}"/>
                </a:ext>
              </a:extLst>
            </p:cNvPr>
            <p:cNvGrpSpPr/>
            <p:nvPr/>
          </p:nvGrpSpPr>
          <p:grpSpPr>
            <a:xfrm>
              <a:off x="4287579" y="5059895"/>
              <a:ext cx="3866448" cy="1255270"/>
              <a:chOff x="4334714" y="5050468"/>
              <a:chExt cx="3866448" cy="1255270"/>
            </a:xfrm>
          </p:grpSpPr>
          <p:sp>
            <p:nvSpPr>
              <p:cNvPr id="7" name="Rectangle: Rounded Corners 6">
                <a:extLst>
                  <a:ext uri="{FF2B5EF4-FFF2-40B4-BE49-F238E27FC236}">
                    <a16:creationId xmlns:a16="http://schemas.microsoft.com/office/drawing/2014/main" id="{33781987-1489-4FB1-E874-1D90C0EE728B}"/>
                  </a:ext>
                </a:extLst>
              </p:cNvPr>
              <p:cNvSpPr/>
              <p:nvPr/>
            </p:nvSpPr>
            <p:spPr>
              <a:xfrm>
                <a:off x="4334714" y="5050468"/>
                <a:ext cx="3866448" cy="1255270"/>
              </a:xfrm>
              <a:prstGeom prst="roundRect">
                <a:avLst/>
              </a:prstGeom>
              <a:solidFill>
                <a:schemeClr val="bg1"/>
              </a:solidFill>
              <a:ln>
                <a:solidFill>
                  <a:srgbClr val="E84A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1B1464"/>
                  </a:solidFill>
                </a:endParaRPr>
              </a:p>
            </p:txBody>
          </p:sp>
          <p:sp>
            <p:nvSpPr>
              <p:cNvPr id="16" name="TextBox 15">
                <a:extLst>
                  <a:ext uri="{FF2B5EF4-FFF2-40B4-BE49-F238E27FC236}">
                    <a16:creationId xmlns:a16="http://schemas.microsoft.com/office/drawing/2014/main" id="{9AD73111-2ED2-6107-179B-1BB797A819AA}"/>
                  </a:ext>
                </a:extLst>
              </p:cNvPr>
              <p:cNvSpPr txBox="1"/>
              <p:nvPr/>
            </p:nvSpPr>
            <p:spPr>
              <a:xfrm>
                <a:off x="6505144" y="5133553"/>
                <a:ext cx="1565056" cy="261610"/>
              </a:xfrm>
              <a:prstGeom prst="rect">
                <a:avLst/>
              </a:prstGeom>
              <a:noFill/>
            </p:spPr>
            <p:txBody>
              <a:bodyPr wrap="square" rtlCol="0">
                <a:spAutoFit/>
              </a:bodyPr>
              <a:lstStyle/>
              <a:p>
                <a:pPr algn="r"/>
                <a:r>
                  <a:rPr lang="en-US" sz="1100">
                    <a:solidFill>
                      <a:srgbClr val="1B1464"/>
                    </a:solidFill>
                    <a:latin typeface="Helvetica" panose="020B0604020202020204" pitchFamily="34" charset="0"/>
                    <a:cs typeface="Helvetica" panose="020B0604020202020204" pitchFamily="34" charset="0"/>
                  </a:rPr>
                  <a:t>November 28, 2023</a:t>
                </a:r>
              </a:p>
            </p:txBody>
          </p:sp>
        </p:grpSp>
        <p:pic>
          <p:nvPicPr>
            <p:cNvPr id="26" name="Picture 25">
              <a:extLst>
                <a:ext uri="{FF2B5EF4-FFF2-40B4-BE49-F238E27FC236}">
                  <a16:creationId xmlns:a16="http://schemas.microsoft.com/office/drawing/2014/main" id="{7AB68BCD-6E78-CD4D-5520-A0A1A87C59D4}"/>
                </a:ext>
              </a:extLst>
            </p:cNvPr>
            <p:cNvPicPr>
              <a:picLocks noChangeAspect="1"/>
            </p:cNvPicPr>
            <p:nvPr/>
          </p:nvPicPr>
          <p:blipFill>
            <a:blip r:embed="rId10"/>
            <a:stretch>
              <a:fillRect/>
            </a:stretch>
          </p:blipFill>
          <p:spPr>
            <a:xfrm>
              <a:off x="4353169" y="5487675"/>
              <a:ext cx="3728082" cy="742062"/>
            </a:xfrm>
            <a:prstGeom prst="rect">
              <a:avLst/>
            </a:prstGeom>
          </p:spPr>
        </p:pic>
        <p:pic>
          <p:nvPicPr>
            <p:cNvPr id="31" name="Picture 30">
              <a:extLst>
                <a:ext uri="{FF2B5EF4-FFF2-40B4-BE49-F238E27FC236}">
                  <a16:creationId xmlns:a16="http://schemas.microsoft.com/office/drawing/2014/main" id="{7EC9AB88-6C56-A152-F5F7-8BB9663D3E6A}"/>
                </a:ext>
              </a:extLst>
            </p:cNvPr>
            <p:cNvPicPr>
              <a:picLocks noChangeAspect="1"/>
            </p:cNvPicPr>
            <p:nvPr/>
          </p:nvPicPr>
          <p:blipFill>
            <a:blip r:embed="rId11"/>
            <a:stretch>
              <a:fillRect/>
            </a:stretch>
          </p:blipFill>
          <p:spPr>
            <a:xfrm>
              <a:off x="4439166" y="5169256"/>
              <a:ext cx="1141975" cy="288826"/>
            </a:xfrm>
            <a:prstGeom prst="rect">
              <a:avLst/>
            </a:prstGeom>
          </p:spPr>
        </p:pic>
      </p:grpSp>
      <p:grpSp>
        <p:nvGrpSpPr>
          <p:cNvPr id="43" name="Group 42">
            <a:extLst>
              <a:ext uri="{FF2B5EF4-FFF2-40B4-BE49-F238E27FC236}">
                <a16:creationId xmlns:a16="http://schemas.microsoft.com/office/drawing/2014/main" id="{136DF392-99A0-964F-B819-5BEA214F71E8}"/>
              </a:ext>
            </a:extLst>
          </p:cNvPr>
          <p:cNvGrpSpPr/>
          <p:nvPr/>
        </p:nvGrpSpPr>
        <p:grpSpPr>
          <a:xfrm>
            <a:off x="8423660" y="5109907"/>
            <a:ext cx="3681468" cy="1205258"/>
            <a:chOff x="8245345" y="5109907"/>
            <a:chExt cx="3859783" cy="1274548"/>
          </a:xfrm>
        </p:grpSpPr>
        <p:grpSp>
          <p:nvGrpSpPr>
            <p:cNvPr id="24" name="Group 23">
              <a:extLst>
                <a:ext uri="{FF2B5EF4-FFF2-40B4-BE49-F238E27FC236}">
                  <a16:creationId xmlns:a16="http://schemas.microsoft.com/office/drawing/2014/main" id="{B5FEFBB5-0AAB-F45A-4436-93C4F7851FAE}"/>
                </a:ext>
              </a:extLst>
            </p:cNvPr>
            <p:cNvGrpSpPr/>
            <p:nvPr/>
          </p:nvGrpSpPr>
          <p:grpSpPr>
            <a:xfrm>
              <a:off x="8245345" y="5109907"/>
              <a:ext cx="3859783" cy="1274548"/>
              <a:chOff x="8245345" y="5109907"/>
              <a:chExt cx="3859783" cy="1274548"/>
            </a:xfrm>
          </p:grpSpPr>
          <p:sp>
            <p:nvSpPr>
              <p:cNvPr id="8" name="Rectangle: Rounded Corners 7">
                <a:extLst>
                  <a:ext uri="{FF2B5EF4-FFF2-40B4-BE49-F238E27FC236}">
                    <a16:creationId xmlns:a16="http://schemas.microsoft.com/office/drawing/2014/main" id="{1E301323-25CC-4BD3-D87E-107BB9EE0FF3}"/>
                  </a:ext>
                </a:extLst>
              </p:cNvPr>
              <p:cNvSpPr/>
              <p:nvPr/>
            </p:nvSpPr>
            <p:spPr>
              <a:xfrm>
                <a:off x="8245345" y="5109907"/>
                <a:ext cx="3859783" cy="1274548"/>
              </a:xfrm>
              <a:prstGeom prst="roundRect">
                <a:avLst/>
              </a:prstGeom>
              <a:solidFill>
                <a:schemeClr val="bg1"/>
              </a:solidFill>
              <a:ln>
                <a:solidFill>
                  <a:srgbClr val="E84A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1B1464"/>
                  </a:solidFill>
                </a:endParaRPr>
              </a:p>
            </p:txBody>
          </p:sp>
          <p:sp>
            <p:nvSpPr>
              <p:cNvPr id="21" name="TextBox 20">
                <a:extLst>
                  <a:ext uri="{FF2B5EF4-FFF2-40B4-BE49-F238E27FC236}">
                    <a16:creationId xmlns:a16="http://schemas.microsoft.com/office/drawing/2014/main" id="{A6D1F01E-B7BE-C68F-3C8E-DBD77AA9A992}"/>
                  </a:ext>
                </a:extLst>
              </p:cNvPr>
              <p:cNvSpPr txBox="1"/>
              <p:nvPr/>
            </p:nvSpPr>
            <p:spPr>
              <a:xfrm>
                <a:off x="10467596" y="5158521"/>
                <a:ext cx="1565056" cy="261610"/>
              </a:xfrm>
              <a:prstGeom prst="rect">
                <a:avLst/>
              </a:prstGeom>
              <a:noFill/>
            </p:spPr>
            <p:txBody>
              <a:bodyPr wrap="square" rtlCol="0">
                <a:spAutoFit/>
              </a:bodyPr>
              <a:lstStyle/>
              <a:p>
                <a:pPr algn="r"/>
                <a:r>
                  <a:rPr lang="en-US" sz="1100">
                    <a:solidFill>
                      <a:srgbClr val="1B1464"/>
                    </a:solidFill>
                    <a:latin typeface="Helvetica" panose="020B0604020202020204" pitchFamily="34" charset="0"/>
                    <a:cs typeface="Helvetica" panose="020B0604020202020204" pitchFamily="34" charset="0"/>
                  </a:rPr>
                  <a:t>July 11, 2023</a:t>
                </a:r>
              </a:p>
            </p:txBody>
          </p:sp>
        </p:grpSp>
        <p:pic>
          <p:nvPicPr>
            <p:cNvPr id="38" name="Picture 37">
              <a:extLst>
                <a:ext uri="{FF2B5EF4-FFF2-40B4-BE49-F238E27FC236}">
                  <a16:creationId xmlns:a16="http://schemas.microsoft.com/office/drawing/2014/main" id="{97C110FB-EF88-326A-ABB1-DA5C9E6802F5}"/>
                </a:ext>
              </a:extLst>
            </p:cNvPr>
            <p:cNvPicPr>
              <a:picLocks noChangeAspect="1"/>
            </p:cNvPicPr>
            <p:nvPr/>
          </p:nvPicPr>
          <p:blipFill>
            <a:blip r:embed="rId12"/>
            <a:stretch>
              <a:fillRect/>
            </a:stretch>
          </p:blipFill>
          <p:spPr>
            <a:xfrm>
              <a:off x="8277292" y="5439139"/>
              <a:ext cx="3795889" cy="817245"/>
            </a:xfrm>
            <a:prstGeom prst="rect">
              <a:avLst/>
            </a:prstGeom>
          </p:spPr>
        </p:pic>
        <p:pic>
          <p:nvPicPr>
            <p:cNvPr id="42" name="Picture 4">
              <a:extLst>
                <a:ext uri="{FF2B5EF4-FFF2-40B4-BE49-F238E27FC236}">
                  <a16:creationId xmlns:a16="http://schemas.microsoft.com/office/drawing/2014/main" id="{12B0B80B-EB0D-A84C-89F6-184AC06BBB7B}"/>
                </a:ext>
              </a:extLst>
            </p:cNvPr>
            <p:cNvPicPr>
              <a:picLocks noChangeAspect="1" noChangeArrowheads="1"/>
            </p:cNvPicPr>
            <p:nvPr/>
          </p:nvPicPr>
          <p:blipFill>
            <a:blip r:embed="rId13" cstate="hqprint">
              <a:extLst>
                <a:ext uri="{28A0092B-C50C-407E-A947-70E740481C1C}">
                  <a14:useLocalDpi xmlns:a14="http://schemas.microsoft.com/office/drawing/2010/main"/>
                </a:ext>
              </a:extLst>
            </a:blip>
            <a:srcRect/>
            <a:stretch>
              <a:fillRect/>
            </a:stretch>
          </p:blipFill>
          <p:spPr bwMode="auto">
            <a:xfrm>
              <a:off x="8505057" y="5199966"/>
              <a:ext cx="577443" cy="20751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2" name="Group 51">
            <a:extLst>
              <a:ext uri="{FF2B5EF4-FFF2-40B4-BE49-F238E27FC236}">
                <a16:creationId xmlns:a16="http://schemas.microsoft.com/office/drawing/2014/main" id="{EDA18550-F16A-6C66-4C1C-89C393F6041E}"/>
              </a:ext>
            </a:extLst>
          </p:cNvPr>
          <p:cNvGrpSpPr/>
          <p:nvPr/>
        </p:nvGrpSpPr>
        <p:grpSpPr>
          <a:xfrm>
            <a:off x="9299643" y="1848897"/>
            <a:ext cx="2825842" cy="1299563"/>
            <a:chOff x="8594916" y="1848897"/>
            <a:chExt cx="3530569" cy="1497113"/>
          </a:xfrm>
        </p:grpSpPr>
        <p:grpSp>
          <p:nvGrpSpPr>
            <p:cNvPr id="41" name="Group 40">
              <a:extLst>
                <a:ext uri="{FF2B5EF4-FFF2-40B4-BE49-F238E27FC236}">
                  <a16:creationId xmlns:a16="http://schemas.microsoft.com/office/drawing/2014/main" id="{5C06F694-A7C0-AC14-A50F-E382CD612395}"/>
                </a:ext>
              </a:extLst>
            </p:cNvPr>
            <p:cNvGrpSpPr/>
            <p:nvPr/>
          </p:nvGrpSpPr>
          <p:grpSpPr>
            <a:xfrm>
              <a:off x="8594916" y="1848897"/>
              <a:ext cx="3530569" cy="1497113"/>
              <a:chOff x="8594916" y="1848897"/>
              <a:chExt cx="3530569" cy="1497113"/>
            </a:xfrm>
          </p:grpSpPr>
          <p:sp>
            <p:nvSpPr>
              <p:cNvPr id="9" name="Rectangle: Rounded Corners 8">
                <a:extLst>
                  <a:ext uri="{FF2B5EF4-FFF2-40B4-BE49-F238E27FC236}">
                    <a16:creationId xmlns:a16="http://schemas.microsoft.com/office/drawing/2014/main" id="{0C78883B-E8F8-58B9-24C9-2785F5F95660}"/>
                  </a:ext>
                </a:extLst>
              </p:cNvPr>
              <p:cNvSpPr/>
              <p:nvPr/>
            </p:nvSpPr>
            <p:spPr>
              <a:xfrm>
                <a:off x="8594916" y="1848897"/>
                <a:ext cx="3530569" cy="1497113"/>
              </a:xfrm>
              <a:prstGeom prst="roundRect">
                <a:avLst/>
              </a:prstGeom>
              <a:solidFill>
                <a:schemeClr val="bg1"/>
              </a:solidFill>
              <a:ln>
                <a:solidFill>
                  <a:srgbClr val="E84A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1B1464"/>
                  </a:solidFill>
                </a:endParaRPr>
              </a:p>
            </p:txBody>
          </p:sp>
          <p:pic>
            <p:nvPicPr>
              <p:cNvPr id="39" name="Picture 38">
                <a:extLst>
                  <a:ext uri="{FF2B5EF4-FFF2-40B4-BE49-F238E27FC236}">
                    <a16:creationId xmlns:a16="http://schemas.microsoft.com/office/drawing/2014/main" id="{0884A436-BC65-7DF7-0119-5F77343FB59E}"/>
                  </a:ext>
                </a:extLst>
              </p:cNvPr>
              <p:cNvPicPr>
                <a:picLocks noChangeAspect="1"/>
              </p:cNvPicPr>
              <p:nvPr/>
            </p:nvPicPr>
            <p:blipFill>
              <a:blip r:embed="rId14"/>
              <a:stretch>
                <a:fillRect/>
              </a:stretch>
            </p:blipFill>
            <p:spPr>
              <a:xfrm>
                <a:off x="8730916" y="1921085"/>
                <a:ext cx="944827" cy="272694"/>
              </a:xfrm>
              <a:prstGeom prst="rect">
                <a:avLst/>
              </a:prstGeom>
            </p:spPr>
          </p:pic>
          <p:sp>
            <p:nvSpPr>
              <p:cNvPr id="40" name="TextBox 39">
                <a:extLst>
                  <a:ext uri="{FF2B5EF4-FFF2-40B4-BE49-F238E27FC236}">
                    <a16:creationId xmlns:a16="http://schemas.microsoft.com/office/drawing/2014/main" id="{FEAF33F3-BA41-5B35-035B-9843C2151C27}"/>
                  </a:ext>
                </a:extLst>
              </p:cNvPr>
              <p:cNvSpPr txBox="1"/>
              <p:nvPr/>
            </p:nvSpPr>
            <p:spPr>
              <a:xfrm>
                <a:off x="10262039" y="1888595"/>
                <a:ext cx="1655706" cy="261610"/>
              </a:xfrm>
              <a:prstGeom prst="rect">
                <a:avLst/>
              </a:prstGeom>
              <a:noFill/>
            </p:spPr>
            <p:txBody>
              <a:bodyPr wrap="square" rtlCol="0">
                <a:spAutoFit/>
              </a:bodyPr>
              <a:lstStyle/>
              <a:p>
                <a:pPr algn="r"/>
                <a:r>
                  <a:rPr lang="en-US" sz="1100">
                    <a:solidFill>
                      <a:srgbClr val="1B1464"/>
                    </a:solidFill>
                    <a:latin typeface="Helvetica" panose="020B0604020202020204" pitchFamily="34" charset="0"/>
                    <a:cs typeface="Helvetica" panose="020B0604020202020204" pitchFamily="34" charset="0"/>
                  </a:rPr>
                  <a:t>July 26, 2023</a:t>
                </a:r>
              </a:p>
            </p:txBody>
          </p:sp>
        </p:grpSp>
        <p:pic>
          <p:nvPicPr>
            <p:cNvPr id="51" name="Picture 50">
              <a:extLst>
                <a:ext uri="{FF2B5EF4-FFF2-40B4-BE49-F238E27FC236}">
                  <a16:creationId xmlns:a16="http://schemas.microsoft.com/office/drawing/2014/main" id="{FF32DF8A-840D-852E-3F31-8FA79C364C21}"/>
                </a:ext>
              </a:extLst>
            </p:cNvPr>
            <p:cNvPicPr>
              <a:picLocks noChangeAspect="1"/>
            </p:cNvPicPr>
            <p:nvPr/>
          </p:nvPicPr>
          <p:blipFill>
            <a:blip r:embed="rId15"/>
            <a:stretch>
              <a:fillRect/>
            </a:stretch>
          </p:blipFill>
          <p:spPr>
            <a:xfrm>
              <a:off x="8727993" y="2186206"/>
              <a:ext cx="3264414" cy="1119545"/>
            </a:xfrm>
            <a:prstGeom prst="rect">
              <a:avLst/>
            </a:prstGeom>
          </p:spPr>
        </p:pic>
      </p:grpSp>
      <p:grpSp>
        <p:nvGrpSpPr>
          <p:cNvPr id="25" name="Group 24">
            <a:extLst>
              <a:ext uri="{FF2B5EF4-FFF2-40B4-BE49-F238E27FC236}">
                <a16:creationId xmlns:a16="http://schemas.microsoft.com/office/drawing/2014/main" id="{AF4C638F-1F32-7765-0023-2594D7E964B6}"/>
              </a:ext>
            </a:extLst>
          </p:cNvPr>
          <p:cNvGrpSpPr/>
          <p:nvPr/>
        </p:nvGrpSpPr>
        <p:grpSpPr>
          <a:xfrm>
            <a:off x="252912" y="2897307"/>
            <a:ext cx="4035236" cy="1246044"/>
            <a:chOff x="8477884" y="3550923"/>
            <a:chExt cx="3668396" cy="1187447"/>
          </a:xfrm>
        </p:grpSpPr>
        <p:grpSp>
          <p:nvGrpSpPr>
            <p:cNvPr id="36" name="Group 35">
              <a:extLst>
                <a:ext uri="{FF2B5EF4-FFF2-40B4-BE49-F238E27FC236}">
                  <a16:creationId xmlns:a16="http://schemas.microsoft.com/office/drawing/2014/main" id="{907D5BF2-432B-CA2D-4BD5-05893433B05D}"/>
                </a:ext>
              </a:extLst>
            </p:cNvPr>
            <p:cNvGrpSpPr/>
            <p:nvPr/>
          </p:nvGrpSpPr>
          <p:grpSpPr>
            <a:xfrm>
              <a:off x="8477884" y="3550923"/>
              <a:ext cx="3668396" cy="1187447"/>
              <a:chOff x="1595425" y="2090065"/>
              <a:chExt cx="4085528" cy="1198207"/>
            </a:xfrm>
          </p:grpSpPr>
          <p:sp>
            <p:nvSpPr>
              <p:cNvPr id="10" name="Rectangle: Rounded Corners 9">
                <a:extLst>
                  <a:ext uri="{FF2B5EF4-FFF2-40B4-BE49-F238E27FC236}">
                    <a16:creationId xmlns:a16="http://schemas.microsoft.com/office/drawing/2014/main" id="{1FBEA4DE-0105-D852-9A09-22632408F6F1}"/>
                  </a:ext>
                </a:extLst>
              </p:cNvPr>
              <p:cNvSpPr/>
              <p:nvPr/>
            </p:nvSpPr>
            <p:spPr>
              <a:xfrm>
                <a:off x="1595425" y="2090065"/>
                <a:ext cx="4085528" cy="1198207"/>
              </a:xfrm>
              <a:prstGeom prst="roundRect">
                <a:avLst/>
              </a:prstGeom>
              <a:solidFill>
                <a:schemeClr val="bg1"/>
              </a:solidFill>
              <a:ln>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TextBox 46">
                <a:extLst>
                  <a:ext uri="{FF2B5EF4-FFF2-40B4-BE49-F238E27FC236}">
                    <a16:creationId xmlns:a16="http://schemas.microsoft.com/office/drawing/2014/main" id="{A439538E-7A52-F54E-CD73-E0EC4D3945F9}"/>
                  </a:ext>
                </a:extLst>
              </p:cNvPr>
              <p:cNvSpPr txBox="1"/>
              <p:nvPr/>
            </p:nvSpPr>
            <p:spPr>
              <a:xfrm>
                <a:off x="3682168" y="2135133"/>
                <a:ext cx="1911061" cy="256217"/>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A62"/>
                    </a:solidFill>
                    <a:effectLst/>
                    <a:uLnTx/>
                    <a:uFillTx/>
                    <a:latin typeface="Helvetica" panose="020B0604020202020204"/>
                    <a:ea typeface="+mn-ea"/>
                    <a:cs typeface="Helvetica" panose="020B0604020202020204"/>
                  </a:rPr>
                  <a:t>March 29, 2024</a:t>
                </a:r>
              </a:p>
            </p:txBody>
          </p:sp>
        </p:grpSp>
        <p:pic>
          <p:nvPicPr>
            <p:cNvPr id="15" name="Picture 14">
              <a:extLst>
                <a:ext uri="{FF2B5EF4-FFF2-40B4-BE49-F238E27FC236}">
                  <a16:creationId xmlns:a16="http://schemas.microsoft.com/office/drawing/2014/main" id="{23B33216-CE21-5BA5-A2E1-3C395CFCA42A}"/>
                </a:ext>
              </a:extLst>
            </p:cNvPr>
            <p:cNvPicPr>
              <a:picLocks noChangeAspect="1"/>
            </p:cNvPicPr>
            <p:nvPr/>
          </p:nvPicPr>
          <p:blipFill>
            <a:blip r:embed="rId16"/>
            <a:stretch>
              <a:fillRect/>
            </a:stretch>
          </p:blipFill>
          <p:spPr>
            <a:xfrm>
              <a:off x="8594473" y="3616581"/>
              <a:ext cx="1402773" cy="277091"/>
            </a:xfrm>
            <a:prstGeom prst="rect">
              <a:avLst/>
            </a:prstGeom>
          </p:spPr>
        </p:pic>
        <p:pic>
          <p:nvPicPr>
            <p:cNvPr id="2" name="Picture 1">
              <a:extLst>
                <a:ext uri="{FF2B5EF4-FFF2-40B4-BE49-F238E27FC236}">
                  <a16:creationId xmlns:a16="http://schemas.microsoft.com/office/drawing/2014/main" id="{E7B131A5-F925-F28C-547E-D805CED4E8FF}"/>
                </a:ext>
              </a:extLst>
            </p:cNvPr>
            <p:cNvPicPr>
              <a:picLocks noChangeAspect="1"/>
            </p:cNvPicPr>
            <p:nvPr/>
          </p:nvPicPr>
          <p:blipFill>
            <a:blip r:embed="rId17"/>
            <a:stretch>
              <a:fillRect/>
            </a:stretch>
          </p:blipFill>
          <p:spPr>
            <a:xfrm>
              <a:off x="8641242" y="3877013"/>
              <a:ext cx="3280682" cy="796888"/>
            </a:xfrm>
            <a:prstGeom prst="rect">
              <a:avLst/>
            </a:prstGeom>
          </p:spPr>
        </p:pic>
      </p:grpSp>
      <p:grpSp>
        <p:nvGrpSpPr>
          <p:cNvPr id="33" name="Group 32">
            <a:extLst>
              <a:ext uri="{FF2B5EF4-FFF2-40B4-BE49-F238E27FC236}">
                <a16:creationId xmlns:a16="http://schemas.microsoft.com/office/drawing/2014/main" id="{21CC712C-D6BE-F5F7-9EB0-D3F1B31F4E71}"/>
              </a:ext>
            </a:extLst>
          </p:cNvPr>
          <p:cNvGrpSpPr/>
          <p:nvPr/>
        </p:nvGrpSpPr>
        <p:grpSpPr>
          <a:xfrm>
            <a:off x="48956" y="1771725"/>
            <a:ext cx="5005390" cy="1059951"/>
            <a:chOff x="-1477303" y="3304074"/>
            <a:chExt cx="5487255" cy="1000784"/>
          </a:xfrm>
        </p:grpSpPr>
        <p:sp>
          <p:nvSpPr>
            <p:cNvPr id="18" name="Rectangle: Rounded Corners 17">
              <a:extLst>
                <a:ext uri="{FF2B5EF4-FFF2-40B4-BE49-F238E27FC236}">
                  <a16:creationId xmlns:a16="http://schemas.microsoft.com/office/drawing/2014/main" id="{CD3B12BF-7F7B-4698-7A97-24D445426E49}"/>
                </a:ext>
              </a:extLst>
            </p:cNvPr>
            <p:cNvSpPr/>
            <p:nvPr/>
          </p:nvSpPr>
          <p:spPr>
            <a:xfrm>
              <a:off x="-1477303" y="3304074"/>
              <a:ext cx="5487255" cy="1000784"/>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18D1D6C5-F3C9-023A-E3EF-9915D96623B4}"/>
                </a:ext>
              </a:extLst>
            </p:cNvPr>
            <p:cNvPicPr>
              <a:picLocks noChangeAspect="1"/>
            </p:cNvPicPr>
            <p:nvPr/>
          </p:nvPicPr>
          <p:blipFill rotWithShape="1">
            <a:blip r:embed="rId18" cstate="hqprint">
              <a:extLst>
                <a:ext uri="{28A0092B-C50C-407E-A947-70E740481C1C}">
                  <a14:useLocalDpi xmlns:a14="http://schemas.microsoft.com/office/drawing/2010/main"/>
                </a:ext>
              </a:extLst>
            </a:blip>
            <a:srcRect/>
            <a:stretch/>
          </p:blipFill>
          <p:spPr>
            <a:xfrm>
              <a:off x="-1387193" y="3637612"/>
              <a:ext cx="5209915" cy="584646"/>
            </a:xfrm>
            <a:prstGeom prst="rect">
              <a:avLst/>
            </a:prstGeom>
          </p:spPr>
        </p:pic>
        <p:pic>
          <p:nvPicPr>
            <p:cNvPr id="22" name="Picture 21">
              <a:extLst>
                <a:ext uri="{FF2B5EF4-FFF2-40B4-BE49-F238E27FC236}">
                  <a16:creationId xmlns:a16="http://schemas.microsoft.com/office/drawing/2014/main" id="{F2288A4E-E787-5E4F-3ABB-36A32D3465CF}"/>
                </a:ext>
              </a:extLst>
            </p:cNvPr>
            <p:cNvPicPr>
              <a:picLocks noChangeAspect="1"/>
            </p:cNvPicPr>
            <p:nvPr/>
          </p:nvPicPr>
          <p:blipFill>
            <a:blip r:embed="rId19" cstate="hqprint">
              <a:extLst>
                <a:ext uri="{28A0092B-C50C-407E-A947-70E740481C1C}">
                  <a14:useLocalDpi xmlns:a14="http://schemas.microsoft.com/office/drawing/2010/main"/>
                </a:ext>
              </a:extLst>
            </a:blip>
            <a:stretch>
              <a:fillRect/>
            </a:stretch>
          </p:blipFill>
          <p:spPr>
            <a:xfrm>
              <a:off x="-1315507" y="3369246"/>
              <a:ext cx="1280229" cy="282648"/>
            </a:xfrm>
            <a:prstGeom prst="rect">
              <a:avLst/>
            </a:prstGeom>
          </p:spPr>
        </p:pic>
        <p:sp>
          <p:nvSpPr>
            <p:cNvPr id="23" name="TextBox 22">
              <a:extLst>
                <a:ext uri="{FF2B5EF4-FFF2-40B4-BE49-F238E27FC236}">
                  <a16:creationId xmlns:a16="http://schemas.microsoft.com/office/drawing/2014/main" id="{5E0C527F-102E-7647-3132-A9019B19459B}"/>
                </a:ext>
              </a:extLst>
            </p:cNvPr>
            <p:cNvSpPr txBox="1"/>
            <p:nvPr/>
          </p:nvSpPr>
          <p:spPr>
            <a:xfrm>
              <a:off x="2415410" y="3343905"/>
              <a:ext cx="1482859" cy="261610"/>
            </a:xfrm>
            <a:prstGeom prst="rect">
              <a:avLst/>
            </a:prstGeom>
            <a:noFill/>
          </p:spPr>
          <p:txBody>
            <a:bodyPr wrap="square" rtlCol="0">
              <a:spAutoFit/>
            </a:bodyPr>
            <a:lstStyle/>
            <a:p>
              <a:pPr algn="r"/>
              <a:r>
                <a:rPr lang="en-US" sz="1100">
                  <a:solidFill>
                    <a:srgbClr val="002060"/>
                  </a:solidFill>
                  <a:latin typeface="Helvetica" panose="020B0604020202020204" pitchFamily="34" charset="0"/>
                  <a:cs typeface="Helvetica" panose="020B0604020202020204" pitchFamily="34" charset="0"/>
                </a:rPr>
                <a:t>April 2, 2024</a:t>
              </a:r>
            </a:p>
          </p:txBody>
        </p:sp>
      </p:grpSp>
      <p:grpSp>
        <p:nvGrpSpPr>
          <p:cNvPr id="37" name="Group 36">
            <a:extLst>
              <a:ext uri="{FF2B5EF4-FFF2-40B4-BE49-F238E27FC236}">
                <a16:creationId xmlns:a16="http://schemas.microsoft.com/office/drawing/2014/main" id="{4493F94A-5A13-DEFB-4219-C9284937D12E}"/>
              </a:ext>
            </a:extLst>
          </p:cNvPr>
          <p:cNvGrpSpPr/>
          <p:nvPr/>
        </p:nvGrpSpPr>
        <p:grpSpPr>
          <a:xfrm>
            <a:off x="8449216" y="3514455"/>
            <a:ext cx="3620526" cy="1439670"/>
            <a:chOff x="8449216" y="3572823"/>
            <a:chExt cx="3620526" cy="1439670"/>
          </a:xfrm>
        </p:grpSpPr>
        <p:sp>
          <p:nvSpPr>
            <p:cNvPr id="35" name="Rectangle: Rounded Corners 34">
              <a:extLst>
                <a:ext uri="{FF2B5EF4-FFF2-40B4-BE49-F238E27FC236}">
                  <a16:creationId xmlns:a16="http://schemas.microsoft.com/office/drawing/2014/main" id="{6A1F64EC-C01F-C619-1645-793B41ED45F9}"/>
                </a:ext>
              </a:extLst>
            </p:cNvPr>
            <p:cNvSpPr/>
            <p:nvPr/>
          </p:nvSpPr>
          <p:spPr>
            <a:xfrm>
              <a:off x="8449216" y="3572823"/>
              <a:ext cx="3620526" cy="143967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F0D6BA83-2DC5-D94B-6AA2-941B99D38EDD}"/>
                </a:ext>
              </a:extLst>
            </p:cNvPr>
            <p:cNvPicPr>
              <a:picLocks noChangeAspect="1"/>
            </p:cNvPicPr>
            <p:nvPr/>
          </p:nvPicPr>
          <p:blipFill rotWithShape="1">
            <a:blip r:embed="rId20" cstate="hqprint">
              <a:extLst>
                <a:ext uri="{28A0092B-C50C-407E-A947-70E740481C1C}">
                  <a14:useLocalDpi xmlns:a14="http://schemas.microsoft.com/office/drawing/2010/main"/>
                </a:ext>
              </a:extLst>
            </a:blip>
            <a:srcRect r="3477" b="13449"/>
            <a:stretch/>
          </p:blipFill>
          <p:spPr>
            <a:xfrm>
              <a:off x="8534319" y="3896981"/>
              <a:ext cx="3450319" cy="997281"/>
            </a:xfrm>
            <a:prstGeom prst="rect">
              <a:avLst/>
            </a:prstGeom>
          </p:spPr>
        </p:pic>
        <p:pic>
          <p:nvPicPr>
            <p:cNvPr id="19" name="Picture 18">
              <a:extLst>
                <a:ext uri="{FF2B5EF4-FFF2-40B4-BE49-F238E27FC236}">
                  <a16:creationId xmlns:a16="http://schemas.microsoft.com/office/drawing/2014/main" id="{41B46F4D-BA0D-7199-B96D-9259BB3326B2}"/>
                </a:ext>
              </a:extLst>
            </p:cNvPr>
            <p:cNvPicPr>
              <a:picLocks noChangeAspect="1"/>
            </p:cNvPicPr>
            <p:nvPr/>
          </p:nvPicPr>
          <p:blipFill>
            <a:blip r:embed="rId21" cstate="hqprint">
              <a:extLst>
                <a:ext uri="{28A0092B-C50C-407E-A947-70E740481C1C}">
                  <a14:useLocalDpi xmlns:a14="http://schemas.microsoft.com/office/drawing/2010/main"/>
                </a:ext>
              </a:extLst>
            </a:blip>
            <a:stretch>
              <a:fillRect/>
            </a:stretch>
          </p:blipFill>
          <p:spPr>
            <a:xfrm>
              <a:off x="8701373" y="3686074"/>
              <a:ext cx="1280229" cy="282648"/>
            </a:xfrm>
            <a:prstGeom prst="rect">
              <a:avLst/>
            </a:prstGeom>
          </p:spPr>
        </p:pic>
        <p:sp>
          <p:nvSpPr>
            <p:cNvPr id="20" name="TextBox 19">
              <a:extLst>
                <a:ext uri="{FF2B5EF4-FFF2-40B4-BE49-F238E27FC236}">
                  <a16:creationId xmlns:a16="http://schemas.microsoft.com/office/drawing/2014/main" id="{1D78207A-1200-9A9E-29BC-508AC7E374F8}"/>
                </a:ext>
              </a:extLst>
            </p:cNvPr>
            <p:cNvSpPr txBox="1"/>
            <p:nvPr/>
          </p:nvSpPr>
          <p:spPr>
            <a:xfrm>
              <a:off x="10536111" y="3680912"/>
              <a:ext cx="1482859" cy="261610"/>
            </a:xfrm>
            <a:prstGeom prst="rect">
              <a:avLst/>
            </a:prstGeom>
            <a:noFill/>
          </p:spPr>
          <p:txBody>
            <a:bodyPr wrap="square" rtlCol="0">
              <a:spAutoFit/>
            </a:bodyPr>
            <a:lstStyle/>
            <a:p>
              <a:r>
                <a:rPr lang="en-US" sz="1100">
                  <a:solidFill>
                    <a:srgbClr val="002060"/>
                  </a:solidFill>
                  <a:latin typeface="Helvetica" panose="020B0604020202020204" pitchFamily="34" charset="0"/>
                  <a:cs typeface="Helvetica" panose="020B0604020202020204" pitchFamily="34" charset="0"/>
                </a:rPr>
                <a:t>December 15, 2023</a:t>
              </a:r>
            </a:p>
          </p:txBody>
        </p:sp>
      </p:grpSp>
      <p:pic>
        <p:nvPicPr>
          <p:cNvPr id="11" name="Picture 10">
            <a:extLst>
              <a:ext uri="{FF2B5EF4-FFF2-40B4-BE49-F238E27FC236}">
                <a16:creationId xmlns:a16="http://schemas.microsoft.com/office/drawing/2014/main" id="{DDF46D95-FEB3-E0F2-C951-B1C9260278B6}"/>
              </a:ext>
            </a:extLst>
          </p:cNvPr>
          <p:cNvPicPr>
            <a:picLocks noChangeAspect="1"/>
          </p:cNvPicPr>
          <p:nvPr/>
        </p:nvPicPr>
        <p:blipFill rotWithShape="1">
          <a:blip r:embed="rId22"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13" name="Slide Number Placeholder 5">
            <a:extLst>
              <a:ext uri="{FF2B5EF4-FFF2-40B4-BE49-F238E27FC236}">
                <a16:creationId xmlns:a16="http://schemas.microsoft.com/office/drawing/2014/main" id="{9DD17450-7D87-926B-FBA1-3E0B73660714}"/>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9" name="Rectangle 28">
            <a:extLst>
              <a:ext uri="{FF2B5EF4-FFF2-40B4-BE49-F238E27FC236}">
                <a16:creationId xmlns:a16="http://schemas.microsoft.com/office/drawing/2014/main" id="{9D7C39E1-A26C-E715-9317-29F77D5FB7C9}"/>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Tree>
    <p:extLst>
      <p:ext uri="{BB962C8B-B14F-4D97-AF65-F5344CB8AC3E}">
        <p14:creationId xmlns:p14="http://schemas.microsoft.com/office/powerpoint/2010/main" val="16725251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67AC85-2AB9-B9E3-2EB0-2B4292FC99DC}"/>
            </a:ext>
          </a:extLst>
        </p:cNvPr>
        <p:cNvGrpSpPr/>
        <p:nvPr/>
      </p:nvGrpSpPr>
      <p:grpSpPr>
        <a:xfrm>
          <a:off x="0" y="0"/>
          <a:ext cx="0" cy="0"/>
          <a:chOff x="0" y="0"/>
          <a:chExt cx="0" cy="0"/>
        </a:xfrm>
      </p:grpSpPr>
      <p:sp>
        <p:nvSpPr>
          <p:cNvPr id="38" name="Rectangle 37">
            <a:extLst>
              <a:ext uri="{FF2B5EF4-FFF2-40B4-BE49-F238E27FC236}">
                <a16:creationId xmlns:a16="http://schemas.microsoft.com/office/drawing/2014/main" id="{A007C15B-91C3-6C47-1766-48427BC89BB1}"/>
              </a:ext>
            </a:extLst>
          </p:cNvPr>
          <p:cNvSpPr/>
          <p:nvPr/>
        </p:nvSpPr>
        <p:spPr>
          <a:xfrm>
            <a:off x="0" y="1685013"/>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7770F74-BEFC-8548-4EA7-7BA837776900}"/>
              </a:ext>
            </a:extLst>
          </p:cNvPr>
          <p:cNvSpPr txBox="1"/>
          <p:nvPr/>
        </p:nvSpPr>
        <p:spPr>
          <a:xfrm>
            <a:off x="482777" y="6191464"/>
            <a:ext cx="1101253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VAB / Advertiser Perceptions ‘Marketer Sentiment on Ad Fraud’ Survey, November 2023. Survey base: Marketer and agency contacts from the Advertiser Perceptions ‘Senior Marketer’ and ‘Streaming Video’ online communities. Q6. What solutions [is your company/are your clients] using to prevent digital ad fraud? Base = Total Respondents.</a:t>
            </a:r>
          </a:p>
        </p:txBody>
      </p:sp>
      <p:sp>
        <p:nvSpPr>
          <p:cNvPr id="15" name="TextBox 14">
            <a:extLst>
              <a:ext uri="{FF2B5EF4-FFF2-40B4-BE49-F238E27FC236}">
                <a16:creationId xmlns:a16="http://schemas.microsoft.com/office/drawing/2014/main" id="{0C882EB1-395D-D553-3F27-4A612D01C0EE}"/>
              </a:ext>
            </a:extLst>
          </p:cNvPr>
          <p:cNvSpPr txBox="1"/>
          <p:nvPr/>
        </p:nvSpPr>
        <p:spPr>
          <a:xfrm>
            <a:off x="503714" y="1714078"/>
            <a:ext cx="1120223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 of respondents who </a:t>
            </a:r>
            <a:r>
              <a:rPr kumimoji="0" lang="en-US" sz="18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use the following solutions</a:t>
            </a:r>
            <a:r>
              <a:rPr kumimoji="0" lang="en-US" sz="18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 to prevent digital ad fraud…</a:t>
            </a:r>
            <a:endParaRPr kumimoji="0" lang="en-US" sz="1800" b="1" i="0" u="sng"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18" name="TextBox 17">
            <a:extLst>
              <a:ext uri="{FF2B5EF4-FFF2-40B4-BE49-F238E27FC236}">
                <a16:creationId xmlns:a16="http://schemas.microsoft.com/office/drawing/2014/main" id="{03F1A4B7-1FF3-496F-2773-4C57E2EA0AA3}"/>
              </a:ext>
            </a:extLst>
          </p:cNvPr>
          <p:cNvSpPr txBox="1"/>
          <p:nvPr/>
        </p:nvSpPr>
        <p:spPr>
          <a:xfrm>
            <a:off x="6520826" y="2066000"/>
            <a:ext cx="175327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Brand</a:t>
            </a:r>
            <a:br>
              <a:rPr kumimoji="0" lang="en-US" sz="18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br>
            <a:r>
              <a:rPr kumimoji="0" lang="en-US" sz="18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Marketers</a:t>
            </a:r>
          </a:p>
        </p:txBody>
      </p:sp>
      <p:sp>
        <p:nvSpPr>
          <p:cNvPr id="19" name="TextBox 18">
            <a:extLst>
              <a:ext uri="{FF2B5EF4-FFF2-40B4-BE49-F238E27FC236}">
                <a16:creationId xmlns:a16="http://schemas.microsoft.com/office/drawing/2014/main" id="{2A89D2D2-CB70-0432-E2D4-D46795CB8BDA}"/>
              </a:ext>
            </a:extLst>
          </p:cNvPr>
          <p:cNvSpPr txBox="1"/>
          <p:nvPr/>
        </p:nvSpPr>
        <p:spPr>
          <a:xfrm>
            <a:off x="8821307" y="2073891"/>
            <a:ext cx="176203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Agency</a:t>
            </a:r>
            <a:br>
              <a:rPr kumimoji="0" lang="en-US" sz="18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br>
            <a:r>
              <a:rPr kumimoji="0" lang="en-US" sz="18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Professionals</a:t>
            </a:r>
          </a:p>
        </p:txBody>
      </p:sp>
      <p:sp>
        <p:nvSpPr>
          <p:cNvPr id="22" name="Rectangle 21">
            <a:extLst>
              <a:ext uri="{FF2B5EF4-FFF2-40B4-BE49-F238E27FC236}">
                <a16:creationId xmlns:a16="http://schemas.microsoft.com/office/drawing/2014/main" id="{EFC2F3FC-D75A-00B0-1C18-EFBE9F88C40A}"/>
              </a:ext>
            </a:extLst>
          </p:cNvPr>
          <p:cNvSpPr/>
          <p:nvPr/>
        </p:nvSpPr>
        <p:spPr>
          <a:xfrm>
            <a:off x="6520827" y="2763790"/>
            <a:ext cx="1762031" cy="575542"/>
          </a:xfrm>
          <a:prstGeom prst="rect">
            <a:avLst/>
          </a:prstGeom>
          <a:solidFill>
            <a:srgbClr val="00BF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solidFill>
                    <a:srgbClr val="1F1A62"/>
                  </a:solidFill>
                </a:ln>
                <a:solidFill>
                  <a:prstClr val="white"/>
                </a:solidFill>
                <a:effectLst/>
                <a:uLnTx/>
                <a:uFillTx/>
                <a:latin typeface="Helvetica" panose="020B0403020202020204" pitchFamily="34" charset="0"/>
                <a:ea typeface="+mn-ea"/>
                <a:cs typeface="+mn-cs"/>
              </a:rPr>
              <a:t>39%</a:t>
            </a:r>
          </a:p>
        </p:txBody>
      </p:sp>
      <p:sp>
        <p:nvSpPr>
          <p:cNvPr id="23" name="Rectangle 22">
            <a:extLst>
              <a:ext uri="{FF2B5EF4-FFF2-40B4-BE49-F238E27FC236}">
                <a16:creationId xmlns:a16="http://schemas.microsoft.com/office/drawing/2014/main" id="{68D2D050-E447-E871-812E-073DCE4D0FF6}"/>
              </a:ext>
            </a:extLst>
          </p:cNvPr>
          <p:cNvSpPr/>
          <p:nvPr/>
        </p:nvSpPr>
        <p:spPr>
          <a:xfrm>
            <a:off x="8821307" y="2763790"/>
            <a:ext cx="1762031" cy="575542"/>
          </a:xfrm>
          <a:prstGeom prst="rect">
            <a:avLst/>
          </a:prstGeom>
          <a:solidFill>
            <a:srgbClr val="ED3C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solidFill>
                    <a:srgbClr val="1F1A62"/>
                  </a:solidFill>
                </a:ln>
                <a:solidFill>
                  <a:prstClr val="white"/>
                </a:solidFill>
                <a:effectLst/>
                <a:uLnTx/>
                <a:uFillTx/>
                <a:latin typeface="Helvetica" panose="020B0403020202020204" pitchFamily="34" charset="0"/>
                <a:ea typeface="+mn-ea"/>
                <a:cs typeface="+mn-cs"/>
              </a:rPr>
              <a:t>82%</a:t>
            </a:r>
          </a:p>
        </p:txBody>
      </p:sp>
      <p:sp>
        <p:nvSpPr>
          <p:cNvPr id="25" name="Rectangle 24">
            <a:extLst>
              <a:ext uri="{FF2B5EF4-FFF2-40B4-BE49-F238E27FC236}">
                <a16:creationId xmlns:a16="http://schemas.microsoft.com/office/drawing/2014/main" id="{EC79C54F-6DA5-4309-EB63-3363AF1D0FB1}"/>
              </a:ext>
            </a:extLst>
          </p:cNvPr>
          <p:cNvSpPr/>
          <p:nvPr/>
        </p:nvSpPr>
        <p:spPr>
          <a:xfrm>
            <a:off x="6520827" y="3460963"/>
            <a:ext cx="1762031" cy="575542"/>
          </a:xfrm>
          <a:prstGeom prst="rect">
            <a:avLst/>
          </a:prstGeom>
          <a:solidFill>
            <a:srgbClr val="00BF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solidFill>
                    <a:srgbClr val="1F1A62"/>
                  </a:solidFill>
                </a:ln>
                <a:solidFill>
                  <a:prstClr val="white"/>
                </a:solidFill>
                <a:effectLst/>
                <a:uLnTx/>
                <a:uFillTx/>
                <a:latin typeface="Helvetica" panose="020B0403020202020204" pitchFamily="34" charset="0"/>
                <a:ea typeface="+mn-ea"/>
                <a:cs typeface="+mn-cs"/>
              </a:rPr>
              <a:t>29%</a:t>
            </a:r>
          </a:p>
        </p:txBody>
      </p:sp>
      <p:sp>
        <p:nvSpPr>
          <p:cNvPr id="26" name="Rectangle 25">
            <a:extLst>
              <a:ext uri="{FF2B5EF4-FFF2-40B4-BE49-F238E27FC236}">
                <a16:creationId xmlns:a16="http://schemas.microsoft.com/office/drawing/2014/main" id="{F44EE0C1-DA88-219D-A15F-0A38F1B48D50}"/>
              </a:ext>
            </a:extLst>
          </p:cNvPr>
          <p:cNvSpPr/>
          <p:nvPr/>
        </p:nvSpPr>
        <p:spPr>
          <a:xfrm>
            <a:off x="8821307" y="3460963"/>
            <a:ext cx="1762031" cy="575542"/>
          </a:xfrm>
          <a:prstGeom prst="rect">
            <a:avLst/>
          </a:prstGeom>
          <a:solidFill>
            <a:srgbClr val="ED3C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solidFill>
                    <a:srgbClr val="1F1A62"/>
                  </a:solidFill>
                </a:ln>
                <a:solidFill>
                  <a:prstClr val="white"/>
                </a:solidFill>
                <a:effectLst/>
                <a:uLnTx/>
                <a:uFillTx/>
                <a:latin typeface="Helvetica" panose="020B0403020202020204" pitchFamily="34" charset="0"/>
                <a:ea typeface="+mn-ea"/>
                <a:cs typeface="+mn-cs"/>
              </a:rPr>
              <a:t>73%</a:t>
            </a:r>
          </a:p>
        </p:txBody>
      </p:sp>
      <p:sp>
        <p:nvSpPr>
          <p:cNvPr id="28" name="Rectangle 27">
            <a:extLst>
              <a:ext uri="{FF2B5EF4-FFF2-40B4-BE49-F238E27FC236}">
                <a16:creationId xmlns:a16="http://schemas.microsoft.com/office/drawing/2014/main" id="{A7A3F05B-0BE1-0E21-B261-8DB8622B0375}"/>
              </a:ext>
            </a:extLst>
          </p:cNvPr>
          <p:cNvSpPr/>
          <p:nvPr/>
        </p:nvSpPr>
        <p:spPr>
          <a:xfrm>
            <a:off x="6520827" y="4161386"/>
            <a:ext cx="1762031" cy="575542"/>
          </a:xfrm>
          <a:prstGeom prst="rect">
            <a:avLst/>
          </a:prstGeom>
          <a:solidFill>
            <a:srgbClr val="00BF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solidFill>
                    <a:srgbClr val="1F1A62"/>
                  </a:solidFill>
                </a:ln>
                <a:solidFill>
                  <a:prstClr val="white"/>
                </a:solidFill>
                <a:effectLst/>
                <a:uLnTx/>
                <a:uFillTx/>
                <a:latin typeface="Helvetica" panose="020B0403020202020204" pitchFamily="34" charset="0"/>
                <a:ea typeface="+mn-ea"/>
                <a:cs typeface="+mn-cs"/>
              </a:rPr>
              <a:t>39%</a:t>
            </a:r>
          </a:p>
        </p:txBody>
      </p:sp>
      <p:sp>
        <p:nvSpPr>
          <p:cNvPr id="29" name="Rectangle 28">
            <a:extLst>
              <a:ext uri="{FF2B5EF4-FFF2-40B4-BE49-F238E27FC236}">
                <a16:creationId xmlns:a16="http://schemas.microsoft.com/office/drawing/2014/main" id="{A524029D-87EC-D215-3C4B-7498E5088BC9}"/>
              </a:ext>
            </a:extLst>
          </p:cNvPr>
          <p:cNvSpPr/>
          <p:nvPr/>
        </p:nvSpPr>
        <p:spPr>
          <a:xfrm>
            <a:off x="8821307" y="4161386"/>
            <a:ext cx="1762031" cy="575542"/>
          </a:xfrm>
          <a:prstGeom prst="rect">
            <a:avLst/>
          </a:prstGeom>
          <a:solidFill>
            <a:srgbClr val="ED3C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solidFill>
                    <a:srgbClr val="1F1A62"/>
                  </a:solidFill>
                </a:ln>
                <a:solidFill>
                  <a:prstClr val="white"/>
                </a:solidFill>
                <a:effectLst/>
                <a:uLnTx/>
                <a:uFillTx/>
                <a:latin typeface="Helvetica" panose="020B0403020202020204" pitchFamily="34" charset="0"/>
                <a:ea typeface="+mn-ea"/>
                <a:cs typeface="+mn-cs"/>
              </a:rPr>
              <a:t>36%</a:t>
            </a:r>
          </a:p>
        </p:txBody>
      </p:sp>
      <p:sp>
        <p:nvSpPr>
          <p:cNvPr id="31" name="Rectangle 30">
            <a:extLst>
              <a:ext uri="{FF2B5EF4-FFF2-40B4-BE49-F238E27FC236}">
                <a16:creationId xmlns:a16="http://schemas.microsoft.com/office/drawing/2014/main" id="{46ED9E2F-3EC2-7C56-5391-3A0D2C7D203D}"/>
              </a:ext>
            </a:extLst>
          </p:cNvPr>
          <p:cNvSpPr/>
          <p:nvPr/>
        </p:nvSpPr>
        <p:spPr>
          <a:xfrm>
            <a:off x="6520827" y="4860184"/>
            <a:ext cx="1762031" cy="575542"/>
          </a:xfrm>
          <a:prstGeom prst="rect">
            <a:avLst/>
          </a:prstGeom>
          <a:solidFill>
            <a:srgbClr val="00BF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solidFill>
                    <a:srgbClr val="1F1A62"/>
                  </a:solidFill>
                </a:ln>
                <a:solidFill>
                  <a:prstClr val="white"/>
                </a:solidFill>
                <a:effectLst/>
                <a:uLnTx/>
                <a:uFillTx/>
                <a:latin typeface="Helvetica" panose="020B0403020202020204" pitchFamily="34" charset="0"/>
                <a:ea typeface="+mn-ea"/>
                <a:cs typeface="+mn-cs"/>
              </a:rPr>
              <a:t>32%</a:t>
            </a:r>
          </a:p>
        </p:txBody>
      </p:sp>
      <p:sp>
        <p:nvSpPr>
          <p:cNvPr id="32" name="Rectangle 31">
            <a:extLst>
              <a:ext uri="{FF2B5EF4-FFF2-40B4-BE49-F238E27FC236}">
                <a16:creationId xmlns:a16="http://schemas.microsoft.com/office/drawing/2014/main" id="{586E2718-E3C0-906A-20B5-03186B32C0EA}"/>
              </a:ext>
            </a:extLst>
          </p:cNvPr>
          <p:cNvSpPr/>
          <p:nvPr/>
        </p:nvSpPr>
        <p:spPr>
          <a:xfrm>
            <a:off x="8821307" y="4860184"/>
            <a:ext cx="1762031" cy="575542"/>
          </a:xfrm>
          <a:prstGeom prst="rect">
            <a:avLst/>
          </a:prstGeom>
          <a:solidFill>
            <a:srgbClr val="ED3C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solidFill>
                    <a:srgbClr val="1F1A62"/>
                  </a:solidFill>
                </a:ln>
                <a:solidFill>
                  <a:prstClr val="white"/>
                </a:solidFill>
                <a:effectLst/>
                <a:uLnTx/>
                <a:uFillTx/>
                <a:latin typeface="Helvetica" panose="020B0403020202020204" pitchFamily="34" charset="0"/>
                <a:ea typeface="+mn-ea"/>
                <a:cs typeface="+mn-cs"/>
              </a:rPr>
              <a:t>45%</a:t>
            </a:r>
          </a:p>
        </p:txBody>
      </p:sp>
      <p:pic>
        <p:nvPicPr>
          <p:cNvPr id="33" name="Picture 32" descr="Icon&#10;&#10;Description automatically generated">
            <a:extLst>
              <a:ext uri="{FF2B5EF4-FFF2-40B4-BE49-F238E27FC236}">
                <a16:creationId xmlns:a16="http://schemas.microsoft.com/office/drawing/2014/main" id="{64B6ABC6-1767-F2A2-816D-6B32BF3234A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495692" y="2216634"/>
            <a:ext cx="365905" cy="428523"/>
          </a:xfrm>
          <a:prstGeom prst="rect">
            <a:avLst/>
          </a:prstGeom>
        </p:spPr>
      </p:pic>
      <p:pic>
        <p:nvPicPr>
          <p:cNvPr id="34" name="Picture 33" descr="Icon&#10;&#10;Description automatically generated">
            <a:extLst>
              <a:ext uri="{FF2B5EF4-FFF2-40B4-BE49-F238E27FC236}">
                <a16:creationId xmlns:a16="http://schemas.microsoft.com/office/drawing/2014/main" id="{BBFECAB0-4B05-8950-1BC9-509515D2F6EA}"/>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357288" y="2195530"/>
            <a:ext cx="369289" cy="432485"/>
          </a:xfrm>
          <a:prstGeom prst="rect">
            <a:avLst/>
          </a:prstGeom>
        </p:spPr>
      </p:pic>
      <p:sp>
        <p:nvSpPr>
          <p:cNvPr id="43" name="Rectangle 42">
            <a:extLst>
              <a:ext uri="{FF2B5EF4-FFF2-40B4-BE49-F238E27FC236}">
                <a16:creationId xmlns:a16="http://schemas.microsoft.com/office/drawing/2014/main" id="{B97AE917-BB9F-817A-6C08-67C21C1E2D5D}"/>
              </a:ext>
            </a:extLst>
          </p:cNvPr>
          <p:cNvSpPr/>
          <p:nvPr/>
        </p:nvSpPr>
        <p:spPr>
          <a:xfrm>
            <a:off x="6514477" y="5558982"/>
            <a:ext cx="1762031" cy="575542"/>
          </a:xfrm>
          <a:prstGeom prst="rect">
            <a:avLst/>
          </a:prstGeom>
          <a:solidFill>
            <a:srgbClr val="00BF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solidFill>
                    <a:srgbClr val="1F1A62"/>
                  </a:solidFill>
                </a:ln>
                <a:solidFill>
                  <a:prstClr val="white"/>
                </a:solidFill>
                <a:effectLst/>
                <a:uLnTx/>
                <a:uFillTx/>
                <a:latin typeface="Helvetica" panose="020B0403020202020204" pitchFamily="34" charset="0"/>
                <a:ea typeface="+mn-ea"/>
                <a:cs typeface="+mn-cs"/>
              </a:rPr>
              <a:t>32%</a:t>
            </a:r>
          </a:p>
        </p:txBody>
      </p:sp>
      <p:sp>
        <p:nvSpPr>
          <p:cNvPr id="44" name="Rectangle 43">
            <a:extLst>
              <a:ext uri="{FF2B5EF4-FFF2-40B4-BE49-F238E27FC236}">
                <a16:creationId xmlns:a16="http://schemas.microsoft.com/office/drawing/2014/main" id="{62BA89B8-D22D-BE65-0E04-A9302CFCBDB1}"/>
              </a:ext>
            </a:extLst>
          </p:cNvPr>
          <p:cNvSpPr/>
          <p:nvPr/>
        </p:nvSpPr>
        <p:spPr>
          <a:xfrm>
            <a:off x="8814957" y="5558982"/>
            <a:ext cx="1762031" cy="575542"/>
          </a:xfrm>
          <a:prstGeom prst="rect">
            <a:avLst/>
          </a:prstGeom>
          <a:solidFill>
            <a:srgbClr val="ED3C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solidFill>
                    <a:srgbClr val="1F1A62"/>
                  </a:solidFill>
                </a:ln>
                <a:solidFill>
                  <a:prstClr val="white"/>
                </a:solidFill>
                <a:effectLst/>
                <a:uLnTx/>
                <a:uFillTx/>
                <a:latin typeface="Helvetica" panose="020B0403020202020204" pitchFamily="34" charset="0"/>
                <a:ea typeface="+mn-ea"/>
                <a:cs typeface="+mn-cs"/>
              </a:rPr>
              <a:t>36%</a:t>
            </a:r>
          </a:p>
        </p:txBody>
      </p:sp>
      <p:sp>
        <p:nvSpPr>
          <p:cNvPr id="47" name="Rectangle 46">
            <a:extLst>
              <a:ext uri="{FF2B5EF4-FFF2-40B4-BE49-F238E27FC236}">
                <a16:creationId xmlns:a16="http://schemas.microsoft.com/office/drawing/2014/main" id="{AC4F4BFC-58B5-9BAB-45FC-3CB0D5FA160D}"/>
              </a:ext>
            </a:extLst>
          </p:cNvPr>
          <p:cNvSpPr/>
          <p:nvPr/>
        </p:nvSpPr>
        <p:spPr>
          <a:xfrm>
            <a:off x="1615013" y="2762057"/>
            <a:ext cx="4669448" cy="576407"/>
          </a:xfrm>
          <a:prstGeom prst="rect">
            <a:avLst/>
          </a:prstGeom>
          <a:solidFill>
            <a:schemeClr val="bg1"/>
          </a:solidFill>
          <a:ln w="19050">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A343FF"/>
                </a:solidFill>
                <a:effectLst/>
                <a:uLnTx/>
                <a:uFillTx/>
                <a:latin typeface="Helvetica" panose="020B0604020202020204" pitchFamily="34" charset="0"/>
                <a:ea typeface="+mn-ea"/>
                <a:cs typeface="Helvetica" panose="020B0604020202020204" pitchFamily="34" charset="0"/>
              </a:rPr>
              <a:t>Closely monitoring campaigns for increased activity which may be due to bots</a:t>
            </a:r>
          </a:p>
        </p:txBody>
      </p:sp>
      <p:sp>
        <p:nvSpPr>
          <p:cNvPr id="5" name="Rectangle 4">
            <a:extLst>
              <a:ext uri="{FF2B5EF4-FFF2-40B4-BE49-F238E27FC236}">
                <a16:creationId xmlns:a16="http://schemas.microsoft.com/office/drawing/2014/main" id="{F93D3FBA-8C07-9C29-CECE-60BD4D702727}"/>
              </a:ext>
            </a:extLst>
          </p:cNvPr>
          <p:cNvSpPr/>
          <p:nvPr/>
        </p:nvSpPr>
        <p:spPr>
          <a:xfrm>
            <a:off x="1608663" y="5555561"/>
            <a:ext cx="4669448" cy="575542"/>
          </a:xfrm>
          <a:prstGeom prst="rect">
            <a:avLst/>
          </a:prstGeom>
          <a:solidFill>
            <a:schemeClr val="bg1"/>
          </a:solidFill>
          <a:ln w="19050">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A343FF"/>
                </a:solidFill>
                <a:effectLst/>
                <a:uLnTx/>
                <a:uFillTx/>
                <a:latin typeface="Helvetica" panose="020B0604020202020204" pitchFamily="34" charset="0"/>
                <a:ea typeface="+mn-ea"/>
                <a:cs typeface="Helvetica" panose="020B0604020202020204" pitchFamily="34" charset="0"/>
              </a:rPr>
              <a:t>Using only direct premium publisher relationships </a:t>
            </a:r>
          </a:p>
        </p:txBody>
      </p:sp>
      <p:sp>
        <p:nvSpPr>
          <p:cNvPr id="16" name="Rectangle 15">
            <a:extLst>
              <a:ext uri="{FF2B5EF4-FFF2-40B4-BE49-F238E27FC236}">
                <a16:creationId xmlns:a16="http://schemas.microsoft.com/office/drawing/2014/main" id="{2BED3601-4088-F53D-70EA-D44D8E5FA924}"/>
              </a:ext>
            </a:extLst>
          </p:cNvPr>
          <p:cNvSpPr/>
          <p:nvPr/>
        </p:nvSpPr>
        <p:spPr>
          <a:xfrm>
            <a:off x="1615013" y="3460097"/>
            <a:ext cx="4669448" cy="576407"/>
          </a:xfrm>
          <a:prstGeom prst="rect">
            <a:avLst/>
          </a:prstGeom>
          <a:solidFill>
            <a:schemeClr val="bg1"/>
          </a:solidFill>
          <a:ln w="19050">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A343FF"/>
                </a:solidFill>
                <a:effectLst/>
                <a:uLnTx/>
                <a:uFillTx/>
                <a:latin typeface="Helvetica" panose="020B0604020202020204" pitchFamily="34" charset="0"/>
                <a:ea typeface="+mn-ea"/>
                <a:cs typeface="Helvetica" panose="020B0604020202020204" pitchFamily="34" charset="0"/>
              </a:rPr>
              <a:t>Establishing clear brand safety guidelines and ensuring all our partners adhere to them</a:t>
            </a:r>
          </a:p>
        </p:txBody>
      </p:sp>
      <p:sp>
        <p:nvSpPr>
          <p:cNvPr id="17" name="Rectangle 16">
            <a:extLst>
              <a:ext uri="{FF2B5EF4-FFF2-40B4-BE49-F238E27FC236}">
                <a16:creationId xmlns:a16="http://schemas.microsoft.com/office/drawing/2014/main" id="{367AB03D-44D7-099A-4B1C-D2B72207E048}"/>
              </a:ext>
            </a:extLst>
          </p:cNvPr>
          <p:cNvSpPr/>
          <p:nvPr/>
        </p:nvSpPr>
        <p:spPr>
          <a:xfrm>
            <a:off x="1615013" y="4158136"/>
            <a:ext cx="4669448" cy="575542"/>
          </a:xfrm>
          <a:prstGeom prst="rect">
            <a:avLst/>
          </a:prstGeom>
          <a:solidFill>
            <a:schemeClr val="bg1"/>
          </a:solidFill>
          <a:ln w="19050">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A343FF"/>
                </a:solidFill>
                <a:effectLst/>
                <a:uLnTx/>
                <a:uFillTx/>
                <a:latin typeface="Helvetica" panose="020B0604020202020204" pitchFamily="34" charset="0"/>
                <a:ea typeface="+mn-ea"/>
                <a:cs typeface="Helvetica" panose="020B0604020202020204" pitchFamily="34" charset="0"/>
              </a:rPr>
              <a:t>Maintaining a whitelist of trusted sites</a:t>
            </a:r>
          </a:p>
        </p:txBody>
      </p:sp>
      <p:sp>
        <p:nvSpPr>
          <p:cNvPr id="20" name="Rectangle 19">
            <a:extLst>
              <a:ext uri="{FF2B5EF4-FFF2-40B4-BE49-F238E27FC236}">
                <a16:creationId xmlns:a16="http://schemas.microsoft.com/office/drawing/2014/main" id="{57930BDA-1CCA-C043-E454-7CC9A55E4159}"/>
              </a:ext>
            </a:extLst>
          </p:cNvPr>
          <p:cNvSpPr/>
          <p:nvPr/>
        </p:nvSpPr>
        <p:spPr>
          <a:xfrm>
            <a:off x="1615013" y="4855309"/>
            <a:ext cx="4669448" cy="575542"/>
          </a:xfrm>
          <a:prstGeom prst="rect">
            <a:avLst/>
          </a:prstGeom>
          <a:solidFill>
            <a:schemeClr val="bg1"/>
          </a:solidFill>
          <a:ln w="19050">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A343FF"/>
                </a:solidFill>
                <a:effectLst/>
                <a:uLnTx/>
                <a:uFillTx/>
                <a:latin typeface="Helvetica" panose="020B0604020202020204" pitchFamily="34" charset="0"/>
                <a:ea typeface="+mn-ea"/>
                <a:cs typeface="Helvetica" panose="020B0604020202020204" pitchFamily="34" charset="0"/>
              </a:rPr>
              <a:t>Partnering with '3rd Party' ad verification vendors / fraud detection vendors</a:t>
            </a:r>
          </a:p>
        </p:txBody>
      </p:sp>
      <p:sp>
        <p:nvSpPr>
          <p:cNvPr id="6" name="TextBox 5">
            <a:extLst>
              <a:ext uri="{FF2B5EF4-FFF2-40B4-BE49-F238E27FC236}">
                <a16:creationId xmlns:a16="http://schemas.microsoft.com/office/drawing/2014/main" id="{8716CD4C-0D56-13D9-0E39-796A3110DD52}"/>
              </a:ext>
            </a:extLst>
          </p:cNvPr>
          <p:cNvSpPr txBox="1"/>
          <p:nvPr/>
        </p:nvSpPr>
        <p:spPr>
          <a:xfrm>
            <a:off x="156142" y="406820"/>
            <a:ext cx="11842490" cy="892552"/>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lang="en-US" sz="2600" b="1">
                <a:solidFill>
                  <a:srgbClr val="1B1464"/>
                </a:solidFill>
                <a:latin typeface="Helvetica" pitchFamily="2" charset="0"/>
              </a:rPr>
              <a:t>Agencies, with their experience in monitoring campaigns and access to evaluation tools, generally feel more culpable for the results</a:t>
            </a:r>
          </a:p>
        </p:txBody>
      </p:sp>
      <p:pic>
        <p:nvPicPr>
          <p:cNvPr id="2" name="Picture 1">
            <a:extLst>
              <a:ext uri="{FF2B5EF4-FFF2-40B4-BE49-F238E27FC236}">
                <a16:creationId xmlns:a16="http://schemas.microsoft.com/office/drawing/2014/main" id="{8722ADA1-86F8-F26F-8BE1-9C8BCFCBC0A5}"/>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4" name="Slide Number Placeholder 5">
            <a:extLst>
              <a:ext uri="{FF2B5EF4-FFF2-40B4-BE49-F238E27FC236}">
                <a16:creationId xmlns:a16="http://schemas.microsoft.com/office/drawing/2014/main" id="{F358BF7C-7CBB-4957-F7AB-0E5524D33CA3}"/>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8" name="Rectangle 7">
            <a:extLst>
              <a:ext uri="{FF2B5EF4-FFF2-40B4-BE49-F238E27FC236}">
                <a16:creationId xmlns:a16="http://schemas.microsoft.com/office/drawing/2014/main" id="{9F29BE5B-8023-B031-4840-F3666DA612D4}"/>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Tree>
    <p:extLst>
      <p:ext uri="{BB962C8B-B14F-4D97-AF65-F5344CB8AC3E}">
        <p14:creationId xmlns:p14="http://schemas.microsoft.com/office/powerpoint/2010/main" val="31596084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829F11-9FDC-BC89-BA34-71522FEDECA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BA15675-E011-3C23-2466-158501A0523B}"/>
              </a:ext>
            </a:extLst>
          </p:cNvPr>
          <p:cNvSpPr/>
          <p:nvPr/>
        </p:nvSpPr>
        <p:spPr>
          <a:xfrm>
            <a:off x="156989" y="438666"/>
            <a:ext cx="12035011"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Yet, in the end, everyone is pointing fingers in different directions with no accountability in sight </a:t>
            </a:r>
          </a:p>
        </p:txBody>
      </p:sp>
      <p:sp>
        <p:nvSpPr>
          <p:cNvPr id="6" name="TextBox 5">
            <a:extLst>
              <a:ext uri="{FF2B5EF4-FFF2-40B4-BE49-F238E27FC236}">
                <a16:creationId xmlns:a16="http://schemas.microsoft.com/office/drawing/2014/main" id="{945EFAE7-38B3-F141-EAE3-ED241C4013D8}"/>
              </a:ext>
            </a:extLst>
          </p:cNvPr>
          <p:cNvSpPr txBox="1"/>
          <p:nvPr/>
        </p:nvSpPr>
        <p:spPr>
          <a:xfrm>
            <a:off x="461689" y="6181184"/>
            <a:ext cx="1102357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VAB / Advertiser Perceptions ‘Marketer Sentiment on Ad Fraud’ Survey, November 2023. Survey base: Marketer and agency contacts from the Advertiser Perceptions ‘Senior Marketer’ and ‘Streaming Video’ online communities. Q10. Please rank the following based on who you believe is most responsible for preventing digital ad fraud? Base = Total Respondents. </a:t>
            </a:r>
          </a:p>
        </p:txBody>
      </p:sp>
      <p:sp>
        <p:nvSpPr>
          <p:cNvPr id="67" name="Rectangle 66">
            <a:extLst>
              <a:ext uri="{FF2B5EF4-FFF2-40B4-BE49-F238E27FC236}">
                <a16:creationId xmlns:a16="http://schemas.microsoft.com/office/drawing/2014/main" id="{EA29594E-104F-948F-3FC6-15795CE501AD}"/>
              </a:ext>
            </a:extLst>
          </p:cNvPr>
          <p:cNvSpPr/>
          <p:nvPr/>
        </p:nvSpPr>
        <p:spPr>
          <a:xfrm>
            <a:off x="4710896" y="1879290"/>
            <a:ext cx="7481104" cy="4234673"/>
          </a:xfrm>
          <a:prstGeom prst="rect">
            <a:avLst/>
          </a:prstGeom>
          <a:solidFill>
            <a:srgbClr val="1B1464"/>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TextBox 70">
            <a:extLst>
              <a:ext uri="{FF2B5EF4-FFF2-40B4-BE49-F238E27FC236}">
                <a16:creationId xmlns:a16="http://schemas.microsoft.com/office/drawing/2014/main" id="{1D5DFC06-C528-1C5D-8F65-10B1BA2A14C3}"/>
              </a:ext>
            </a:extLst>
          </p:cNvPr>
          <p:cNvSpPr txBox="1"/>
          <p:nvPr/>
        </p:nvSpPr>
        <p:spPr>
          <a:xfrm>
            <a:off x="6691757" y="2265743"/>
            <a:ext cx="3443211"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prstClr val="white"/>
                </a:solidFill>
                <a:effectLst/>
                <a:uLnTx/>
                <a:uFillTx/>
                <a:latin typeface="Helvetica" panose="020B0403020202020204" pitchFamily="34" charset="0"/>
                <a:ea typeface="Calibri" panose="020F0502020204030204" pitchFamily="34" charset="0"/>
                <a:cs typeface="+mn-cs"/>
              </a:rPr>
              <a:t>% of total respondents </a:t>
            </a:r>
            <a:endParaRPr kumimoji="0" lang="en-US" sz="1800" b="0" i="0" u="sng"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6F69F24A-A19F-AD5E-BEA6-886B62F48CAD}"/>
              </a:ext>
            </a:extLst>
          </p:cNvPr>
          <p:cNvSpPr txBox="1"/>
          <p:nvPr/>
        </p:nvSpPr>
        <p:spPr>
          <a:xfrm>
            <a:off x="5015598" y="3300271"/>
            <a:ext cx="3204696" cy="1938992"/>
          </a:xfrm>
          <a:prstGeom prst="rect">
            <a:avLst/>
          </a:prstGeom>
          <a:solidFill>
            <a:schemeClr val="bg1"/>
          </a:solidFill>
          <a:ln w="28575">
            <a:solidFill>
              <a:srgbClr val="00BFF2"/>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00BFF2"/>
                </a:solidFill>
                <a:effectLst/>
                <a:uLnTx/>
                <a:uFillTx/>
                <a:latin typeface="Helvetica" panose="020B0604020202020204" pitchFamily="34" charset="0"/>
                <a:ea typeface="+mn-ea"/>
                <a:cs typeface="Helvetica" panose="020B0604020202020204" pitchFamily="34" charset="0"/>
              </a:rPr>
              <a:t>32%</a:t>
            </a:r>
            <a:r>
              <a:rPr kumimoji="0" lang="en-US" sz="4800" b="1" i="0" u="none" strike="noStrike" kern="1200" cap="none" spc="0" normalizeH="0" baseline="0" noProof="0">
                <a:ln>
                  <a:noFill/>
                </a:ln>
                <a:solidFill>
                  <a:srgbClr val="00BFF2"/>
                </a:solidFill>
                <a:effectLst/>
                <a:uLnTx/>
                <a:uFillTx/>
                <a:latin typeface="Helvetica" panose="020B0604020202020204" pitchFamily="34" charset="0"/>
                <a:ea typeface="+mn-ea"/>
                <a:cs typeface="Helvetica"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believe </a:t>
            </a:r>
            <a:r>
              <a:rPr kumimoji="0" lang="en-US" sz="2000" b="1" i="0" u="none" strike="noStrike" kern="1200" cap="none" spc="0" normalizeH="0" baseline="0" noProof="0">
                <a:ln>
                  <a:noFill/>
                </a:ln>
                <a:solidFill>
                  <a:srgbClr val="00BFF2"/>
                </a:solidFill>
                <a:effectLst/>
                <a:uLnTx/>
                <a:uFillTx/>
                <a:latin typeface="Helvetica" panose="020B0604020202020204" pitchFamily="34" charset="0"/>
                <a:ea typeface="+mn-ea"/>
                <a:cs typeface="Helvetica" panose="020B0604020202020204" pitchFamily="34" charset="0"/>
              </a:rPr>
              <a:t>advertisers</a:t>
            </a:r>
            <a:r>
              <a:rPr kumimoji="0" lang="en-US" sz="20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 </a:t>
            </a:r>
            <a:r>
              <a:rPr kumimoji="0" lang="en-US" sz="20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are responsible for preventing digital ad fraud</a:t>
            </a:r>
          </a:p>
        </p:txBody>
      </p:sp>
      <p:sp>
        <p:nvSpPr>
          <p:cNvPr id="3" name="TextBox 2">
            <a:extLst>
              <a:ext uri="{FF2B5EF4-FFF2-40B4-BE49-F238E27FC236}">
                <a16:creationId xmlns:a16="http://schemas.microsoft.com/office/drawing/2014/main" id="{29A72092-E0E3-DF9B-A1E5-D45830430E42}"/>
              </a:ext>
            </a:extLst>
          </p:cNvPr>
          <p:cNvSpPr txBox="1"/>
          <p:nvPr/>
        </p:nvSpPr>
        <p:spPr>
          <a:xfrm>
            <a:off x="8668066" y="3300271"/>
            <a:ext cx="3204696" cy="1938992"/>
          </a:xfrm>
          <a:prstGeom prst="rect">
            <a:avLst/>
          </a:prstGeom>
          <a:solidFill>
            <a:schemeClr val="bg1"/>
          </a:solidFill>
          <a:ln w="28575">
            <a:solidFill>
              <a:srgbClr val="ED3C8D"/>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rPr>
              <a:t>27% </a:t>
            </a:r>
            <a:br>
              <a:rPr kumimoji="0" lang="en-US" sz="2400" b="1" i="0" u="none"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rPr>
            </a:br>
            <a:r>
              <a:rPr kumimoji="0" lang="en-US" sz="20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believe</a:t>
            </a:r>
            <a:r>
              <a:rPr kumimoji="0" lang="en-US" sz="20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 </a:t>
            </a:r>
            <a:r>
              <a:rPr kumimoji="0" lang="en-US" sz="2000" b="1" i="0" u="none"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rPr>
              <a:t>agencies</a:t>
            </a:r>
            <a:r>
              <a:rPr kumimoji="0" lang="en-US" sz="20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 </a:t>
            </a:r>
            <a:br>
              <a:rPr kumimoji="0" lang="en-US" sz="20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br>
            <a:r>
              <a:rPr kumimoji="0" lang="en-US" sz="20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are responsible for preventing digital ad fraud</a:t>
            </a:r>
            <a:endParaRPr kumimoji="0" lang="en-US" sz="2400" b="0" i="0" u="none" strike="noStrike" kern="1200" cap="none" spc="0" normalizeH="0" baseline="0" noProof="0">
              <a:ln>
                <a:noFill/>
              </a:ln>
              <a:solidFill>
                <a:srgbClr val="1B1464"/>
              </a:solidFill>
              <a:effectLst/>
              <a:uLnTx/>
              <a:uFillTx/>
              <a:latin typeface="Calibri" panose="020F0502020204030204"/>
              <a:ea typeface="+mn-ea"/>
              <a:cs typeface="+mn-cs"/>
            </a:endParaRPr>
          </a:p>
        </p:txBody>
      </p:sp>
      <p:pic>
        <p:nvPicPr>
          <p:cNvPr id="8" name="Picture 7" descr="A group of hands pointing at each other&#10;&#10;Description automatically generated">
            <a:extLst>
              <a:ext uri="{FF2B5EF4-FFF2-40B4-BE49-F238E27FC236}">
                <a16:creationId xmlns:a16="http://schemas.microsoft.com/office/drawing/2014/main" id="{D6C10CC4-EE81-5B01-A950-16F9B5AEFE8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 y="1876783"/>
            <a:ext cx="4710896" cy="4234673"/>
          </a:xfrm>
          <a:prstGeom prst="rect">
            <a:avLst/>
          </a:prstGeom>
        </p:spPr>
      </p:pic>
      <p:pic>
        <p:nvPicPr>
          <p:cNvPr id="5" name="Picture 4">
            <a:extLst>
              <a:ext uri="{FF2B5EF4-FFF2-40B4-BE49-F238E27FC236}">
                <a16:creationId xmlns:a16="http://schemas.microsoft.com/office/drawing/2014/main" id="{31ECFF38-3828-BBD5-1169-A65042DDAEC5}"/>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7" name="Slide Number Placeholder 5">
            <a:extLst>
              <a:ext uri="{FF2B5EF4-FFF2-40B4-BE49-F238E27FC236}">
                <a16:creationId xmlns:a16="http://schemas.microsoft.com/office/drawing/2014/main" id="{4D13D9FC-750C-03CB-5F1E-C1EE2859ED1F}"/>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9" name="Rectangle 8">
            <a:extLst>
              <a:ext uri="{FF2B5EF4-FFF2-40B4-BE49-F238E27FC236}">
                <a16:creationId xmlns:a16="http://schemas.microsoft.com/office/drawing/2014/main" id="{8650D619-4A50-6B3A-4004-06287A3C1C4F}"/>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Tree>
    <p:extLst>
      <p:ext uri="{BB962C8B-B14F-4D97-AF65-F5344CB8AC3E}">
        <p14:creationId xmlns:p14="http://schemas.microsoft.com/office/powerpoint/2010/main" val="13796408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04D1FB1-F0AE-970F-1C0A-41429F548B36}"/>
              </a:ext>
            </a:extLst>
          </p:cNvPr>
          <p:cNvSpPr/>
          <p:nvPr/>
        </p:nvSpPr>
        <p:spPr>
          <a:xfrm>
            <a:off x="4916644" y="1949624"/>
            <a:ext cx="2337391" cy="4133555"/>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83768" rtl="0" eaLnBrk="1" fontAlgn="auto" latinLnBrk="0" hangingPunct="1">
              <a:lnSpc>
                <a:spcPct val="100000"/>
              </a:lnSpc>
              <a:spcBef>
                <a:spcPts val="0"/>
              </a:spcBef>
              <a:spcAft>
                <a:spcPts val="0"/>
              </a:spcAft>
              <a:buClrTx/>
              <a:buSzTx/>
              <a:buFontTx/>
              <a:buNone/>
              <a:tabLst/>
              <a:defRPr/>
            </a:pPr>
            <a:endParaRPr kumimoji="0" lang="en-US" sz="174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A76EB5AE-3035-93BF-F9C0-17AB2AA0848A}"/>
              </a:ext>
            </a:extLst>
          </p:cNvPr>
          <p:cNvSpPr/>
          <p:nvPr/>
        </p:nvSpPr>
        <p:spPr>
          <a:xfrm>
            <a:off x="7330767" y="1949624"/>
            <a:ext cx="2337391" cy="4133555"/>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83768" rtl="0" eaLnBrk="1" fontAlgn="auto" latinLnBrk="0" hangingPunct="1">
              <a:lnSpc>
                <a:spcPct val="100000"/>
              </a:lnSpc>
              <a:spcBef>
                <a:spcPts val="0"/>
              </a:spcBef>
              <a:spcAft>
                <a:spcPts val="0"/>
              </a:spcAft>
              <a:buClrTx/>
              <a:buSzTx/>
              <a:buFontTx/>
              <a:buNone/>
              <a:tabLst/>
              <a:defRPr/>
            </a:pPr>
            <a:endParaRPr kumimoji="0" lang="en-US" sz="174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249113BB-ED69-ADA5-9B8D-F2CD42CE59E4}"/>
              </a:ext>
            </a:extLst>
          </p:cNvPr>
          <p:cNvSpPr/>
          <p:nvPr/>
        </p:nvSpPr>
        <p:spPr>
          <a:xfrm>
            <a:off x="2523843" y="1949624"/>
            <a:ext cx="2337391" cy="4133555"/>
          </a:xfrm>
          <a:prstGeom prst="rect">
            <a:avLst/>
          </a:prstGeom>
          <a:solidFill>
            <a:srgbClr val="E2E8F1"/>
          </a:solidFill>
          <a:ln w="57150">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83768"/>
            <a:endParaRPr lang="en-US" sz="1740">
              <a:solidFill>
                <a:prstClr val="white"/>
              </a:solidFill>
              <a:latin typeface="Calibri" panose="020F0502020204030204"/>
            </a:endParaRPr>
          </a:p>
        </p:txBody>
      </p:sp>
      <p:sp>
        <p:nvSpPr>
          <p:cNvPr id="21" name="Rectangle 20">
            <a:extLst>
              <a:ext uri="{FF2B5EF4-FFF2-40B4-BE49-F238E27FC236}">
                <a16:creationId xmlns:a16="http://schemas.microsoft.com/office/drawing/2014/main" id="{0354088C-FD4F-3B51-C23C-6C093A321513}"/>
              </a:ext>
            </a:extLst>
          </p:cNvPr>
          <p:cNvSpPr/>
          <p:nvPr/>
        </p:nvSpPr>
        <p:spPr>
          <a:xfrm>
            <a:off x="131042" y="1949624"/>
            <a:ext cx="2337391" cy="4133555"/>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83768"/>
            <a:endParaRPr lang="en-US" sz="1740">
              <a:solidFill>
                <a:prstClr val="white"/>
              </a:solidFill>
              <a:latin typeface="Calibri" panose="020F0502020204030204"/>
            </a:endParaRPr>
          </a:p>
        </p:txBody>
      </p:sp>
      <p:sp>
        <p:nvSpPr>
          <p:cNvPr id="24" name="Rectangle 23">
            <a:extLst>
              <a:ext uri="{FF2B5EF4-FFF2-40B4-BE49-F238E27FC236}">
                <a16:creationId xmlns:a16="http://schemas.microsoft.com/office/drawing/2014/main" id="{A7F93F4F-35B0-EB55-FA41-D882A04947A1}"/>
              </a:ext>
            </a:extLst>
          </p:cNvPr>
          <p:cNvSpPr/>
          <p:nvPr/>
        </p:nvSpPr>
        <p:spPr>
          <a:xfrm>
            <a:off x="9723567" y="1955948"/>
            <a:ext cx="2337391" cy="4133555"/>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83768" rtl="0" eaLnBrk="1" fontAlgn="auto" latinLnBrk="0" hangingPunct="1">
              <a:lnSpc>
                <a:spcPct val="100000"/>
              </a:lnSpc>
              <a:spcBef>
                <a:spcPts val="0"/>
              </a:spcBef>
              <a:spcAft>
                <a:spcPts val="0"/>
              </a:spcAft>
              <a:buClrTx/>
              <a:buSzTx/>
              <a:buFontTx/>
              <a:buNone/>
              <a:tabLst/>
              <a:defRPr/>
            </a:pPr>
            <a:endParaRPr kumimoji="0" lang="en-US" sz="174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0202D341-87DF-34BA-DFEF-8E00C294C3C1}"/>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10" name="Slide Number Placeholder 5">
            <a:extLst>
              <a:ext uri="{FF2B5EF4-FFF2-40B4-BE49-F238E27FC236}">
                <a16:creationId xmlns:a16="http://schemas.microsoft.com/office/drawing/2014/main" id="{E5049AC6-98F1-940E-1F14-05FD4B67DB92}"/>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1" name="Rectangle 10">
            <a:extLst>
              <a:ext uri="{FF2B5EF4-FFF2-40B4-BE49-F238E27FC236}">
                <a16:creationId xmlns:a16="http://schemas.microsoft.com/office/drawing/2014/main" id="{75F34B8C-1186-C7D6-BDA0-8452051BF66E}"/>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
        <p:nvSpPr>
          <p:cNvPr id="3" name="Rectangle 2">
            <a:extLst>
              <a:ext uri="{FF2B5EF4-FFF2-40B4-BE49-F238E27FC236}">
                <a16:creationId xmlns:a16="http://schemas.microsoft.com/office/drawing/2014/main" id="{09C77E11-2F8F-5B5E-2BE4-0AAD03C74FF6}"/>
              </a:ext>
            </a:extLst>
          </p:cNvPr>
          <p:cNvSpPr/>
          <p:nvPr/>
        </p:nvSpPr>
        <p:spPr>
          <a:xfrm>
            <a:off x="182354" y="386290"/>
            <a:ext cx="10776901" cy="954107"/>
          </a:xfrm>
          <a:prstGeom prst="rect">
            <a:avLst/>
          </a:prstGeom>
        </p:spPr>
        <p:txBody>
          <a:bodyPr wrap="square" lIns="91440" tIns="45720" rIns="91440" bIns="45720" anchor="t">
            <a:spAutoFit/>
          </a:bodyPr>
          <a:lstStyle/>
          <a:p>
            <a:pPr defTabSz="883768">
              <a:defRPr/>
            </a:pPr>
            <a:r>
              <a:rPr kumimoji="0" lang="en-US" sz="2800" b="1" i="0" u="none" strike="noStrike" kern="1200" cap="none" spc="0" normalizeH="0" baseline="0" noProof="0">
                <a:ln>
                  <a:noFill/>
                </a:ln>
                <a:solidFill>
                  <a:srgbClr val="1F1A62"/>
                </a:solidFill>
                <a:effectLst/>
                <a:uLnTx/>
                <a:uFillTx/>
                <a:latin typeface="Helvetica"/>
                <a:cs typeface="Helvetica"/>
              </a:rPr>
              <a:t>Marketers </a:t>
            </a:r>
            <a:r>
              <a:rPr lang="en-US" sz="2800" b="1">
                <a:solidFill>
                  <a:srgbClr val="1F1A62"/>
                </a:solidFill>
                <a:latin typeface="Helvetica"/>
                <a:cs typeface="Helvetica"/>
              </a:rPr>
              <a:t>often face</a:t>
            </a:r>
            <a:r>
              <a:rPr kumimoji="0" lang="en-US" sz="2800" b="1" i="0" u="none" strike="noStrike" kern="1200" cap="none" spc="0" normalizeH="0" baseline="0" noProof="0">
                <a:ln>
                  <a:noFill/>
                </a:ln>
                <a:solidFill>
                  <a:srgbClr val="1F1A62"/>
                </a:solidFill>
                <a:effectLst/>
                <a:uLnTx/>
                <a:uFillTx/>
                <a:latin typeface="Helvetica"/>
                <a:cs typeface="Helvetica"/>
              </a:rPr>
              <a:t> </a:t>
            </a:r>
            <a:r>
              <a:rPr lang="en-US" sz="2800" b="1">
                <a:solidFill>
                  <a:srgbClr val="1F1A62"/>
                </a:solidFill>
                <a:latin typeface="Helvetica"/>
                <a:cs typeface="Helvetica"/>
              </a:rPr>
              <a:t>a web of conflicts of interests leading to limited</a:t>
            </a:r>
            <a:r>
              <a:rPr kumimoji="0" lang="en-US" sz="2800" b="1" i="0" u="none" strike="noStrike" kern="1200" cap="none" spc="0" normalizeH="0" baseline="0" noProof="0">
                <a:ln>
                  <a:noFill/>
                </a:ln>
                <a:solidFill>
                  <a:srgbClr val="1F1A62"/>
                </a:solidFill>
                <a:effectLst/>
                <a:uLnTx/>
                <a:uFillTx/>
                <a:latin typeface="Helvetica"/>
                <a:cs typeface="Helvetica"/>
              </a:rPr>
              <a:t> actionable solutions </a:t>
            </a:r>
            <a:endParaRPr lang="en-US" sz="2800" b="1" i="0" u="none" strike="noStrike" kern="1200" cap="none" spc="0" normalizeH="0" baseline="0" noProof="0">
              <a:ln>
                <a:noFill/>
              </a:ln>
              <a:solidFill>
                <a:srgbClr val="1F1A62"/>
              </a:solidFill>
              <a:effectLst/>
              <a:uLnTx/>
              <a:uFillTx/>
              <a:latin typeface="Helvetica"/>
              <a:cs typeface="Helvetica"/>
            </a:endParaRPr>
          </a:p>
        </p:txBody>
      </p:sp>
      <p:pic>
        <p:nvPicPr>
          <p:cNvPr id="13" name="Picture 12">
            <a:extLst>
              <a:ext uri="{FF2B5EF4-FFF2-40B4-BE49-F238E27FC236}">
                <a16:creationId xmlns:a16="http://schemas.microsoft.com/office/drawing/2014/main" id="{774E5103-0C23-A473-6FE2-8DA990EE97A5}"/>
              </a:ext>
            </a:extLst>
          </p:cNvPr>
          <p:cNvPicPr>
            <a:picLocks noChangeAspect="1"/>
          </p:cNvPicPr>
          <p:nvPr/>
        </p:nvPicPr>
        <p:blipFill>
          <a:blip r:embed="rId3"/>
          <a:stretch>
            <a:fillRect/>
          </a:stretch>
        </p:blipFill>
        <p:spPr>
          <a:xfrm>
            <a:off x="10210628" y="0"/>
            <a:ext cx="1981372" cy="1152244"/>
          </a:xfrm>
          <a:prstGeom prst="rect">
            <a:avLst/>
          </a:prstGeom>
        </p:spPr>
      </p:pic>
      <p:sp>
        <p:nvSpPr>
          <p:cNvPr id="5" name="TextBox 4">
            <a:extLst>
              <a:ext uri="{FF2B5EF4-FFF2-40B4-BE49-F238E27FC236}">
                <a16:creationId xmlns:a16="http://schemas.microsoft.com/office/drawing/2014/main" id="{2BB883DF-9EE2-5AAB-E8E7-D42EBADAC2A7}"/>
              </a:ext>
            </a:extLst>
          </p:cNvPr>
          <p:cNvSpPr txBox="1"/>
          <p:nvPr/>
        </p:nvSpPr>
        <p:spPr>
          <a:xfrm>
            <a:off x="4967956" y="2046349"/>
            <a:ext cx="421814" cy="654450"/>
          </a:xfrm>
          <a:prstGeom prst="rect">
            <a:avLst/>
          </a:prstGeom>
          <a:noFill/>
        </p:spPr>
        <p:txBody>
          <a:bodyPr wrap="square" rtlCol="0">
            <a:spAutoFit/>
          </a:bodyPr>
          <a:lstStyle/>
          <a:p>
            <a:pPr marL="0" marR="0" lvl="0" indent="0" algn="l" defTabSz="883768" rtl="0" eaLnBrk="1" fontAlgn="auto" latinLnBrk="0" hangingPunct="1">
              <a:lnSpc>
                <a:spcPct val="100000"/>
              </a:lnSpc>
              <a:spcBef>
                <a:spcPts val="0"/>
              </a:spcBef>
              <a:spcAft>
                <a:spcPts val="0"/>
              </a:spcAft>
              <a:buClrTx/>
              <a:buSzTx/>
              <a:buFontTx/>
              <a:buNone/>
              <a:tabLst/>
              <a:defRPr/>
            </a:pPr>
            <a:r>
              <a:rPr kumimoji="0" lang="en-US" sz="3673" b="1" i="0" u="none" strike="noStrike" kern="1200" cap="none" spc="0" normalizeH="0" baseline="0" noProof="0">
                <a:ln>
                  <a:noFill/>
                </a:ln>
                <a:solidFill>
                  <a:srgbClr val="ACBDCE"/>
                </a:solidFill>
                <a:effectLst/>
                <a:uLnTx/>
                <a:uFillTx/>
                <a:latin typeface="Helvetica" pitchFamily="2" charset="0"/>
                <a:ea typeface="+mn-ea"/>
                <a:cs typeface="+mn-cs"/>
              </a:rPr>
              <a:t>3</a:t>
            </a:r>
          </a:p>
        </p:txBody>
      </p:sp>
      <p:cxnSp>
        <p:nvCxnSpPr>
          <p:cNvPr id="6" name="Straight Connector 5">
            <a:extLst>
              <a:ext uri="{FF2B5EF4-FFF2-40B4-BE49-F238E27FC236}">
                <a16:creationId xmlns:a16="http://schemas.microsoft.com/office/drawing/2014/main" id="{B78C8635-297F-E0E2-A3BE-EC5D354BF2C7}"/>
              </a:ext>
            </a:extLst>
          </p:cNvPr>
          <p:cNvCxnSpPr/>
          <p:nvPr/>
        </p:nvCxnSpPr>
        <p:spPr>
          <a:xfrm>
            <a:off x="5046362" y="2713330"/>
            <a:ext cx="491711" cy="0"/>
          </a:xfrm>
          <a:prstGeom prst="line">
            <a:avLst/>
          </a:prstGeom>
          <a:ln w="22860">
            <a:solidFill>
              <a:srgbClr val="ACBDCE"/>
            </a:solidFill>
          </a:ln>
        </p:spPr>
        <p:style>
          <a:lnRef idx="3">
            <a:schemeClr val="accent1"/>
          </a:lnRef>
          <a:fillRef idx="0">
            <a:schemeClr val="accent1"/>
          </a:fillRef>
          <a:effectRef idx="2">
            <a:schemeClr val="accent1"/>
          </a:effectRef>
          <a:fontRef idx="minor">
            <a:schemeClr val="tx1"/>
          </a:fontRef>
        </p:style>
      </p:cxnSp>
      <p:sp>
        <p:nvSpPr>
          <p:cNvPr id="7" name="Rectangle 6">
            <a:extLst>
              <a:ext uri="{FF2B5EF4-FFF2-40B4-BE49-F238E27FC236}">
                <a16:creationId xmlns:a16="http://schemas.microsoft.com/office/drawing/2014/main" id="{F3916F76-5137-0561-5B79-4358A4BB707E}"/>
              </a:ext>
            </a:extLst>
          </p:cNvPr>
          <p:cNvSpPr/>
          <p:nvPr/>
        </p:nvSpPr>
        <p:spPr>
          <a:xfrm>
            <a:off x="4982278" y="2823806"/>
            <a:ext cx="2362543" cy="2234458"/>
          </a:xfrm>
          <a:prstGeom prst="rect">
            <a:avLst/>
          </a:prstGeom>
        </p:spPr>
        <p:txBody>
          <a:bodyPr wrap="square">
            <a:spAutoFit/>
          </a:bodyPr>
          <a:lstStyle/>
          <a:p>
            <a:pPr marL="0" marR="0" lvl="0" indent="0" algn="l" defTabSz="883768"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ACBDCE"/>
                </a:solidFill>
                <a:effectLst/>
                <a:uLnTx/>
                <a:uFillTx/>
                <a:latin typeface="Helvetica" pitchFamily="2" charset="0"/>
                <a:ea typeface="+mn-ea"/>
                <a:cs typeface="+mn-cs"/>
              </a:rPr>
              <a:t>Under Pressure </a:t>
            </a:r>
          </a:p>
          <a:p>
            <a:pPr marL="0" marR="0" lvl="0" indent="0" algn="l" defTabSz="883768" rtl="0" eaLnBrk="1" fontAlgn="auto" latinLnBrk="0" hangingPunct="1">
              <a:lnSpc>
                <a:spcPct val="100000"/>
              </a:lnSpc>
              <a:spcBef>
                <a:spcPts val="0"/>
              </a:spcBef>
              <a:spcAft>
                <a:spcPts val="0"/>
              </a:spcAft>
              <a:buClrTx/>
              <a:buSzTx/>
              <a:buFontTx/>
              <a:buNone/>
              <a:tabLst/>
              <a:defRPr/>
            </a:pPr>
            <a:endParaRPr kumimoji="0" lang="en-US" sz="1740" b="0" i="0" u="none" strike="noStrike" kern="1200" cap="none" spc="0" normalizeH="0" baseline="0" noProof="0">
              <a:ln>
                <a:noFill/>
              </a:ln>
              <a:solidFill>
                <a:srgbClr val="ACBDCE"/>
              </a:solidFill>
              <a:effectLst/>
              <a:uLnTx/>
              <a:uFillTx/>
              <a:latin typeface="Helvetica" pitchFamily="2" charset="0"/>
              <a:ea typeface="+mn-ea"/>
              <a:cs typeface="+mn-cs"/>
            </a:endParaRPr>
          </a:p>
          <a:p>
            <a:pPr marL="0" marR="0" lvl="0" indent="0" algn="l" defTabSz="883768" rtl="0" eaLnBrk="1" fontAlgn="auto" latinLnBrk="0" hangingPunct="1">
              <a:lnSpc>
                <a:spcPct val="100000"/>
              </a:lnSpc>
              <a:spcBef>
                <a:spcPts val="0"/>
              </a:spcBef>
              <a:spcAft>
                <a:spcPts val="0"/>
              </a:spcAft>
              <a:buClrTx/>
              <a:buSzTx/>
              <a:buFontTx/>
              <a:buNone/>
              <a:tabLst/>
              <a:defRPr/>
            </a:pPr>
            <a:endParaRPr kumimoji="0" lang="en-US" sz="1740" b="0" i="0" u="none" strike="noStrike" kern="1200" cap="none" spc="0" normalizeH="0" baseline="0" noProof="0">
              <a:ln>
                <a:noFill/>
              </a:ln>
              <a:solidFill>
                <a:srgbClr val="ACBDCE"/>
              </a:solidFill>
              <a:effectLst/>
              <a:uLnTx/>
              <a:uFillTx/>
              <a:latin typeface="Helvetica" pitchFamily="2" charset="0"/>
              <a:ea typeface="+mn-ea"/>
              <a:cs typeface="+mn-cs"/>
            </a:endParaRPr>
          </a:p>
          <a:p>
            <a:pPr marL="0" marR="0" lvl="0" indent="0" algn="l" defTabSz="883768"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ACBDCE"/>
                </a:solidFill>
                <a:effectLst/>
                <a:uLnTx/>
                <a:uFillTx/>
                <a:latin typeface="Helvetica" pitchFamily="2" charset="0"/>
                <a:ea typeface="+mn-ea"/>
                <a:cs typeface="+mn-cs"/>
              </a:rPr>
              <a:t>By prioritizing low costs in campaigns, quality and brand safety are</a:t>
            </a:r>
            <a:r>
              <a:rPr lang="en-US" sz="1700">
                <a:solidFill>
                  <a:srgbClr val="ACBDCE"/>
                </a:solidFill>
                <a:latin typeface="Helvetica" pitchFamily="2" charset="0"/>
              </a:rPr>
              <a:t> put at extreme risk</a:t>
            </a:r>
            <a:endParaRPr kumimoji="0" lang="en-US" sz="1700" b="0" i="0" u="none" strike="noStrike" kern="1200" cap="none" spc="0" normalizeH="0" baseline="0" noProof="0">
              <a:ln>
                <a:noFill/>
              </a:ln>
              <a:solidFill>
                <a:srgbClr val="ACBDCE"/>
              </a:solidFill>
              <a:effectLst/>
              <a:uLnTx/>
              <a:uFillTx/>
              <a:latin typeface="Helvetica" pitchFamily="2" charset="0"/>
              <a:ea typeface="+mn-ea"/>
              <a:cs typeface="+mn-cs"/>
            </a:endParaRPr>
          </a:p>
        </p:txBody>
      </p:sp>
      <p:sp>
        <p:nvSpPr>
          <p:cNvPr id="12" name="TextBox 11">
            <a:extLst>
              <a:ext uri="{FF2B5EF4-FFF2-40B4-BE49-F238E27FC236}">
                <a16:creationId xmlns:a16="http://schemas.microsoft.com/office/drawing/2014/main" id="{0D68D10F-4B50-A8E5-C40D-9D85B726A059}"/>
              </a:ext>
            </a:extLst>
          </p:cNvPr>
          <p:cNvSpPr txBox="1"/>
          <p:nvPr/>
        </p:nvSpPr>
        <p:spPr>
          <a:xfrm>
            <a:off x="7382079" y="2046349"/>
            <a:ext cx="421814" cy="654450"/>
          </a:xfrm>
          <a:prstGeom prst="rect">
            <a:avLst/>
          </a:prstGeom>
          <a:noFill/>
        </p:spPr>
        <p:txBody>
          <a:bodyPr wrap="square" rtlCol="0">
            <a:spAutoFit/>
          </a:bodyPr>
          <a:lstStyle/>
          <a:p>
            <a:pPr marL="0" marR="0" lvl="0" indent="0" algn="l" defTabSz="883768" rtl="0" eaLnBrk="1" fontAlgn="auto" latinLnBrk="0" hangingPunct="1">
              <a:lnSpc>
                <a:spcPct val="100000"/>
              </a:lnSpc>
              <a:spcBef>
                <a:spcPts val="0"/>
              </a:spcBef>
              <a:spcAft>
                <a:spcPts val="0"/>
              </a:spcAft>
              <a:buClrTx/>
              <a:buSzTx/>
              <a:buFontTx/>
              <a:buNone/>
              <a:tabLst/>
              <a:defRPr/>
            </a:pPr>
            <a:r>
              <a:rPr kumimoji="0" lang="en-US" sz="3673" b="1" i="0" u="none" strike="noStrike" kern="1200" cap="none" spc="0" normalizeH="0" baseline="0" noProof="0">
                <a:ln>
                  <a:noFill/>
                </a:ln>
                <a:solidFill>
                  <a:srgbClr val="ACBDCE"/>
                </a:solidFill>
                <a:effectLst/>
                <a:uLnTx/>
                <a:uFillTx/>
                <a:latin typeface="Helvetica" pitchFamily="2" charset="0"/>
                <a:ea typeface="+mn-ea"/>
                <a:cs typeface="+mn-cs"/>
              </a:rPr>
              <a:t>4</a:t>
            </a:r>
          </a:p>
        </p:txBody>
      </p:sp>
      <p:cxnSp>
        <p:nvCxnSpPr>
          <p:cNvPr id="17" name="Straight Connector 16">
            <a:extLst>
              <a:ext uri="{FF2B5EF4-FFF2-40B4-BE49-F238E27FC236}">
                <a16:creationId xmlns:a16="http://schemas.microsoft.com/office/drawing/2014/main" id="{B16A48C4-578C-91F0-B601-9FB087C21218}"/>
              </a:ext>
            </a:extLst>
          </p:cNvPr>
          <p:cNvCxnSpPr/>
          <p:nvPr/>
        </p:nvCxnSpPr>
        <p:spPr>
          <a:xfrm>
            <a:off x="7460485" y="2713330"/>
            <a:ext cx="491711" cy="0"/>
          </a:xfrm>
          <a:prstGeom prst="line">
            <a:avLst/>
          </a:prstGeom>
          <a:ln w="22860">
            <a:solidFill>
              <a:srgbClr val="ACBDCE"/>
            </a:solidFill>
          </a:ln>
        </p:spPr>
        <p:style>
          <a:lnRef idx="3">
            <a:schemeClr val="accent1"/>
          </a:lnRef>
          <a:fillRef idx="0">
            <a:schemeClr val="accent1"/>
          </a:fillRef>
          <a:effectRef idx="2">
            <a:schemeClr val="accent1"/>
          </a:effectRef>
          <a:fontRef idx="minor">
            <a:schemeClr val="tx1"/>
          </a:fontRef>
        </p:style>
      </p:cxnSp>
      <p:sp>
        <p:nvSpPr>
          <p:cNvPr id="19" name="TextBox 18">
            <a:extLst>
              <a:ext uri="{FF2B5EF4-FFF2-40B4-BE49-F238E27FC236}">
                <a16:creationId xmlns:a16="http://schemas.microsoft.com/office/drawing/2014/main" id="{768A9B93-8163-F011-8B36-5598C595F389}"/>
              </a:ext>
            </a:extLst>
          </p:cNvPr>
          <p:cNvSpPr txBox="1"/>
          <p:nvPr/>
        </p:nvSpPr>
        <p:spPr>
          <a:xfrm>
            <a:off x="2575155" y="2046349"/>
            <a:ext cx="421814" cy="654450"/>
          </a:xfrm>
          <a:prstGeom prst="rect">
            <a:avLst/>
          </a:prstGeom>
          <a:noFill/>
        </p:spPr>
        <p:txBody>
          <a:bodyPr wrap="square" rtlCol="0">
            <a:spAutoFit/>
          </a:bodyPr>
          <a:lstStyle/>
          <a:p>
            <a:pPr marL="0" marR="0" lvl="0" indent="0" algn="l" defTabSz="883768" rtl="0" eaLnBrk="1" fontAlgn="auto" latinLnBrk="0" hangingPunct="1">
              <a:lnSpc>
                <a:spcPct val="100000"/>
              </a:lnSpc>
              <a:spcBef>
                <a:spcPts val="0"/>
              </a:spcBef>
              <a:spcAft>
                <a:spcPts val="0"/>
              </a:spcAft>
              <a:buClrTx/>
              <a:buSzTx/>
              <a:buFontTx/>
              <a:buNone/>
              <a:tabLst/>
              <a:defRPr/>
            </a:pPr>
            <a:r>
              <a:rPr kumimoji="0" lang="en-US" sz="3673" b="1" i="0" u="none" strike="noStrike" kern="1200" cap="none" spc="0" normalizeH="0" baseline="0" noProof="0">
                <a:ln>
                  <a:noFill/>
                </a:ln>
                <a:solidFill>
                  <a:srgbClr val="ED3C8D"/>
                </a:solidFill>
                <a:effectLst/>
                <a:uLnTx/>
                <a:uFillTx/>
                <a:latin typeface="Helvetica" pitchFamily="2" charset="0"/>
                <a:ea typeface="+mn-ea"/>
                <a:cs typeface="+mn-cs"/>
              </a:rPr>
              <a:t>2</a:t>
            </a:r>
          </a:p>
        </p:txBody>
      </p:sp>
      <p:cxnSp>
        <p:nvCxnSpPr>
          <p:cNvPr id="20" name="Straight Connector 19">
            <a:extLst>
              <a:ext uri="{FF2B5EF4-FFF2-40B4-BE49-F238E27FC236}">
                <a16:creationId xmlns:a16="http://schemas.microsoft.com/office/drawing/2014/main" id="{75B81569-5F7A-1AB2-B281-51B5D6F82118}"/>
              </a:ext>
            </a:extLst>
          </p:cNvPr>
          <p:cNvCxnSpPr/>
          <p:nvPr/>
        </p:nvCxnSpPr>
        <p:spPr>
          <a:xfrm>
            <a:off x="2653561" y="2713330"/>
            <a:ext cx="491711" cy="0"/>
          </a:xfrm>
          <a:prstGeom prst="line">
            <a:avLst/>
          </a:prstGeom>
          <a:ln w="22860">
            <a:solidFill>
              <a:srgbClr val="1F1A62"/>
            </a:solidFill>
          </a:ln>
        </p:spPr>
        <p:style>
          <a:lnRef idx="3">
            <a:schemeClr val="accent1"/>
          </a:lnRef>
          <a:fillRef idx="0">
            <a:schemeClr val="accent1"/>
          </a:fillRef>
          <a:effectRef idx="2">
            <a:schemeClr val="accent1"/>
          </a:effectRef>
          <a:fontRef idx="minor">
            <a:schemeClr val="tx1"/>
          </a:fontRef>
        </p:style>
      </p:cxnSp>
      <p:sp>
        <p:nvSpPr>
          <p:cNvPr id="22" name="Rectangle 21">
            <a:extLst>
              <a:ext uri="{FF2B5EF4-FFF2-40B4-BE49-F238E27FC236}">
                <a16:creationId xmlns:a16="http://schemas.microsoft.com/office/drawing/2014/main" id="{6526D881-3A98-1798-3EBB-FBD96514CF3E}"/>
              </a:ext>
            </a:extLst>
          </p:cNvPr>
          <p:cNvSpPr/>
          <p:nvPr/>
        </p:nvSpPr>
        <p:spPr>
          <a:xfrm>
            <a:off x="2572284" y="2823806"/>
            <a:ext cx="2278490" cy="1966692"/>
          </a:xfrm>
          <a:prstGeom prst="rect">
            <a:avLst/>
          </a:prstGeom>
        </p:spPr>
        <p:txBody>
          <a:bodyPr wrap="square" lIns="91440" tIns="45720" rIns="91440" bIns="45720" anchor="t">
            <a:spAutoFit/>
          </a:bodyPr>
          <a:lstStyle/>
          <a:p>
            <a:pPr defTabSz="883768">
              <a:defRPr/>
            </a:pPr>
            <a:r>
              <a:rPr kumimoji="0" lang="en-US" b="1" i="0" u="none" strike="noStrike" kern="1200" cap="none" spc="0" normalizeH="0" baseline="0" noProof="0">
                <a:ln>
                  <a:noFill/>
                </a:ln>
                <a:solidFill>
                  <a:srgbClr val="1B1464"/>
                </a:solidFill>
                <a:effectLst/>
                <a:uLnTx/>
                <a:uFillTx/>
                <a:latin typeface="Helvetica"/>
                <a:cs typeface="Helvetica"/>
              </a:rPr>
              <a:t>Lose Control</a:t>
            </a:r>
            <a:endParaRPr kumimoji="0" lang="en-US" b="1" i="0" u="none" strike="noStrike" kern="1200" cap="none" spc="0" normalizeH="0" baseline="0" noProof="0">
              <a:ln>
                <a:noFill/>
              </a:ln>
              <a:solidFill>
                <a:srgbClr val="1B1464"/>
              </a:solidFill>
              <a:effectLst/>
              <a:uLnTx/>
              <a:uFillTx/>
              <a:latin typeface="Helvetica" pitchFamily="2" charset="0"/>
              <a:ea typeface="+mn-ea"/>
              <a:cs typeface="+mn-cs"/>
            </a:endParaRPr>
          </a:p>
          <a:p>
            <a:pPr marL="0" marR="0" lvl="0" indent="0" algn="l" defTabSz="883768"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a:ln>
                <a:noFill/>
              </a:ln>
              <a:solidFill>
                <a:srgbClr val="1B1464"/>
              </a:solidFill>
              <a:effectLst/>
              <a:uLnTx/>
              <a:uFillTx/>
              <a:latin typeface="Helvetica" pitchFamily="2" charset="0"/>
              <a:ea typeface="+mn-ea"/>
              <a:cs typeface="+mn-cs"/>
            </a:endParaRPr>
          </a:p>
          <a:p>
            <a:pPr marL="0" marR="0" lvl="0" indent="0" algn="l" defTabSz="883768" rtl="0" eaLnBrk="1" fontAlgn="auto" latinLnBrk="0" hangingPunct="1">
              <a:lnSpc>
                <a:spcPct val="100000"/>
              </a:lnSpc>
              <a:spcBef>
                <a:spcPts val="0"/>
              </a:spcBef>
              <a:spcAft>
                <a:spcPts val="0"/>
              </a:spcAft>
              <a:buClrTx/>
              <a:buSzTx/>
              <a:buFontTx/>
              <a:buNone/>
              <a:tabLst/>
              <a:defRPr/>
            </a:pPr>
            <a:endParaRPr kumimoji="0" lang="en-US" sz="1740" b="0" i="0" u="none" strike="noStrike" kern="1200" cap="none" spc="0" normalizeH="0" baseline="0" noProof="0">
              <a:ln>
                <a:noFill/>
              </a:ln>
              <a:solidFill>
                <a:srgbClr val="1B1464"/>
              </a:solidFill>
              <a:effectLst/>
              <a:uLnTx/>
              <a:uFillTx/>
              <a:latin typeface="Helvetica" pitchFamily="2" charset="0"/>
              <a:ea typeface="+mn-ea"/>
              <a:cs typeface="+mn-cs"/>
            </a:endParaRPr>
          </a:p>
          <a:p>
            <a:pPr marL="0" marR="0" lvl="0" indent="0" algn="l" defTabSz="883768"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1B1464"/>
                </a:solidFill>
                <a:effectLst/>
                <a:uLnTx/>
                <a:uFillTx/>
                <a:latin typeface="Helvetica"/>
                <a:cs typeface="Helvetica"/>
              </a:rPr>
              <a:t>Marketers face persistent ad fraud with little recourse or power to address it</a:t>
            </a:r>
            <a:endParaRPr lang="en-US" sz="1700" b="0" i="0" u="none" strike="noStrike" kern="1200" cap="none" spc="0" normalizeH="0" baseline="0" noProof="0">
              <a:ln>
                <a:noFill/>
              </a:ln>
              <a:solidFill>
                <a:srgbClr val="1B1464"/>
              </a:solidFill>
              <a:effectLst/>
              <a:uLnTx/>
              <a:uFillTx/>
              <a:latin typeface="Helvetica"/>
              <a:cs typeface="Helvetica"/>
            </a:endParaRPr>
          </a:p>
        </p:txBody>
      </p:sp>
      <p:sp>
        <p:nvSpPr>
          <p:cNvPr id="25" name="TextBox 24">
            <a:extLst>
              <a:ext uri="{FF2B5EF4-FFF2-40B4-BE49-F238E27FC236}">
                <a16:creationId xmlns:a16="http://schemas.microsoft.com/office/drawing/2014/main" id="{ECE2038F-B655-27A1-B602-201BBE8945E4}"/>
              </a:ext>
            </a:extLst>
          </p:cNvPr>
          <p:cNvSpPr txBox="1"/>
          <p:nvPr/>
        </p:nvSpPr>
        <p:spPr>
          <a:xfrm>
            <a:off x="182354" y="2046349"/>
            <a:ext cx="421814" cy="654450"/>
          </a:xfrm>
          <a:prstGeom prst="rect">
            <a:avLst/>
          </a:prstGeom>
          <a:noFill/>
        </p:spPr>
        <p:txBody>
          <a:bodyPr wrap="square" rtlCol="0">
            <a:spAutoFit/>
          </a:bodyPr>
          <a:lstStyle/>
          <a:p>
            <a:pPr marL="0" marR="0" lvl="0" indent="0" algn="l" defTabSz="883768" rtl="0" eaLnBrk="1" fontAlgn="auto" latinLnBrk="0" hangingPunct="1">
              <a:lnSpc>
                <a:spcPct val="100000"/>
              </a:lnSpc>
              <a:spcBef>
                <a:spcPts val="0"/>
              </a:spcBef>
              <a:spcAft>
                <a:spcPts val="0"/>
              </a:spcAft>
              <a:buClrTx/>
              <a:buSzTx/>
              <a:buFontTx/>
              <a:buNone/>
              <a:tabLst/>
              <a:defRPr/>
            </a:pPr>
            <a:r>
              <a:rPr kumimoji="0" lang="en-US" sz="3673" b="1" i="0" u="none" strike="noStrike" kern="1200" cap="none" spc="0" normalizeH="0" baseline="0" noProof="0">
                <a:ln>
                  <a:noFill/>
                </a:ln>
                <a:solidFill>
                  <a:srgbClr val="ACBDCE"/>
                </a:solidFill>
                <a:effectLst/>
                <a:uLnTx/>
                <a:uFillTx/>
                <a:latin typeface="Helvetica" pitchFamily="2" charset="0"/>
                <a:ea typeface="+mn-ea"/>
                <a:cs typeface="+mn-cs"/>
              </a:rPr>
              <a:t>1</a:t>
            </a:r>
          </a:p>
        </p:txBody>
      </p:sp>
      <p:cxnSp>
        <p:nvCxnSpPr>
          <p:cNvPr id="26" name="Straight Connector 25">
            <a:extLst>
              <a:ext uri="{FF2B5EF4-FFF2-40B4-BE49-F238E27FC236}">
                <a16:creationId xmlns:a16="http://schemas.microsoft.com/office/drawing/2014/main" id="{6D751F8A-BAC4-514C-4760-403B5D2DFB5A}"/>
              </a:ext>
            </a:extLst>
          </p:cNvPr>
          <p:cNvCxnSpPr/>
          <p:nvPr/>
        </p:nvCxnSpPr>
        <p:spPr>
          <a:xfrm>
            <a:off x="260760" y="2713330"/>
            <a:ext cx="491711" cy="0"/>
          </a:xfrm>
          <a:prstGeom prst="line">
            <a:avLst/>
          </a:prstGeom>
          <a:ln w="22860">
            <a:solidFill>
              <a:srgbClr val="ACBDCE"/>
            </a:solidFill>
          </a:ln>
        </p:spPr>
        <p:style>
          <a:lnRef idx="3">
            <a:schemeClr val="accent1"/>
          </a:lnRef>
          <a:fillRef idx="0">
            <a:schemeClr val="accent1"/>
          </a:fillRef>
          <a:effectRef idx="2">
            <a:schemeClr val="accent1"/>
          </a:effectRef>
          <a:fontRef idx="minor">
            <a:schemeClr val="tx1"/>
          </a:fontRef>
        </p:style>
      </p:cxnSp>
      <p:sp>
        <p:nvSpPr>
          <p:cNvPr id="29" name="TextBox 28">
            <a:extLst>
              <a:ext uri="{FF2B5EF4-FFF2-40B4-BE49-F238E27FC236}">
                <a16:creationId xmlns:a16="http://schemas.microsoft.com/office/drawing/2014/main" id="{8620D11F-631D-2855-9277-E40D485B619E}"/>
              </a:ext>
            </a:extLst>
          </p:cNvPr>
          <p:cNvSpPr txBox="1"/>
          <p:nvPr/>
        </p:nvSpPr>
        <p:spPr>
          <a:xfrm>
            <a:off x="9774879" y="2052673"/>
            <a:ext cx="421814" cy="657552"/>
          </a:xfrm>
          <a:prstGeom prst="rect">
            <a:avLst/>
          </a:prstGeom>
          <a:noFill/>
        </p:spPr>
        <p:txBody>
          <a:bodyPr wrap="square" rtlCol="0">
            <a:spAutoFit/>
          </a:bodyPr>
          <a:lstStyle/>
          <a:p>
            <a:pPr marL="0" marR="0" lvl="0" indent="0" algn="l" defTabSz="883768" rtl="0" eaLnBrk="1" fontAlgn="auto" latinLnBrk="0" hangingPunct="1">
              <a:lnSpc>
                <a:spcPct val="100000"/>
              </a:lnSpc>
              <a:spcBef>
                <a:spcPts val="0"/>
              </a:spcBef>
              <a:spcAft>
                <a:spcPts val="0"/>
              </a:spcAft>
              <a:buClrTx/>
              <a:buSzTx/>
              <a:buFontTx/>
              <a:buNone/>
              <a:tabLst/>
              <a:defRPr/>
            </a:pPr>
            <a:r>
              <a:rPr kumimoji="0" lang="en-US" sz="3673" b="1" i="0" u="none" strike="noStrike" kern="1200" cap="none" spc="0" normalizeH="0" baseline="0" noProof="0">
                <a:ln>
                  <a:noFill/>
                </a:ln>
                <a:solidFill>
                  <a:srgbClr val="ACBDCE"/>
                </a:solidFill>
                <a:effectLst/>
                <a:uLnTx/>
                <a:uFillTx/>
                <a:latin typeface="Helvetica" pitchFamily="2" charset="0"/>
                <a:ea typeface="+mn-ea"/>
                <a:cs typeface="+mn-cs"/>
              </a:rPr>
              <a:t>5</a:t>
            </a:r>
          </a:p>
        </p:txBody>
      </p:sp>
      <p:cxnSp>
        <p:nvCxnSpPr>
          <p:cNvPr id="30" name="Straight Connector 29">
            <a:extLst>
              <a:ext uri="{FF2B5EF4-FFF2-40B4-BE49-F238E27FC236}">
                <a16:creationId xmlns:a16="http://schemas.microsoft.com/office/drawing/2014/main" id="{465954A5-2A70-6E54-7A97-059939D67010}"/>
              </a:ext>
            </a:extLst>
          </p:cNvPr>
          <p:cNvCxnSpPr/>
          <p:nvPr/>
        </p:nvCxnSpPr>
        <p:spPr>
          <a:xfrm>
            <a:off x="9853285" y="2719654"/>
            <a:ext cx="491711" cy="0"/>
          </a:xfrm>
          <a:prstGeom prst="line">
            <a:avLst/>
          </a:prstGeom>
          <a:ln w="22860">
            <a:solidFill>
              <a:srgbClr val="ACBDCE"/>
            </a:solidFill>
          </a:ln>
        </p:spPr>
        <p:style>
          <a:lnRef idx="3">
            <a:schemeClr val="accent1"/>
          </a:lnRef>
          <a:fillRef idx="0">
            <a:schemeClr val="accent1"/>
          </a:fillRef>
          <a:effectRef idx="2">
            <a:schemeClr val="accent1"/>
          </a:effectRef>
          <a:fontRef idx="minor">
            <a:schemeClr val="tx1"/>
          </a:fontRef>
        </p:style>
      </p:cxnSp>
      <p:sp>
        <p:nvSpPr>
          <p:cNvPr id="33" name="Rectangle 32">
            <a:extLst>
              <a:ext uri="{FF2B5EF4-FFF2-40B4-BE49-F238E27FC236}">
                <a16:creationId xmlns:a16="http://schemas.microsoft.com/office/drawing/2014/main" id="{C886FEFD-9840-1A35-909A-7558CBF50E9E}"/>
              </a:ext>
            </a:extLst>
          </p:cNvPr>
          <p:cNvSpPr/>
          <p:nvPr/>
        </p:nvSpPr>
        <p:spPr>
          <a:xfrm>
            <a:off x="147868" y="2823806"/>
            <a:ext cx="2335698" cy="2200602"/>
          </a:xfrm>
          <a:prstGeom prst="rect">
            <a:avLst/>
          </a:prstGeom>
        </p:spPr>
        <p:txBody>
          <a:bodyPr wrap="square" lIns="91440" tIns="45720" rIns="91440" bIns="45720" anchor="t">
            <a:spAutoFit/>
          </a:bodyPr>
          <a:lstStyle/>
          <a:p>
            <a:pPr defTabSz="883768">
              <a:defRPr/>
            </a:pPr>
            <a:r>
              <a:rPr lang="en-US" b="1">
                <a:solidFill>
                  <a:srgbClr val="ACBDCE"/>
                </a:solidFill>
                <a:latin typeface="Helvetica"/>
                <a:cs typeface="Helvetica"/>
              </a:rPr>
              <a:t>Don’t Blame Me</a:t>
            </a:r>
            <a:endParaRPr lang="en-US" b="1" i="0" u="none" strike="noStrike" kern="1200" cap="none" spc="0" normalizeH="0" baseline="0" noProof="0">
              <a:ln>
                <a:noFill/>
              </a:ln>
              <a:solidFill>
                <a:srgbClr val="ACBDCE"/>
              </a:solidFill>
              <a:effectLst/>
              <a:uLnTx/>
              <a:uFillTx/>
              <a:latin typeface="Helvetica" pitchFamily="2" charset="0"/>
              <a:cs typeface="Helvetica"/>
            </a:endParaRPr>
          </a:p>
          <a:p>
            <a:pPr marL="0" marR="0" lvl="0" indent="0" algn="l" defTabSz="883768" rtl="0" eaLnBrk="1" fontAlgn="auto" latinLnBrk="0" hangingPunct="1">
              <a:lnSpc>
                <a:spcPct val="100000"/>
              </a:lnSpc>
              <a:spcBef>
                <a:spcPts val="0"/>
              </a:spcBef>
              <a:spcAft>
                <a:spcPts val="0"/>
              </a:spcAft>
              <a:buClrTx/>
              <a:buSzTx/>
              <a:buFontTx/>
              <a:buNone/>
              <a:tabLst/>
              <a:defRPr/>
            </a:pPr>
            <a:endParaRPr lang="en-US" sz="1700" b="0" i="0" u="none" strike="noStrike" kern="1200" cap="none" spc="0" normalizeH="0" baseline="0" noProof="0">
              <a:ln>
                <a:noFill/>
              </a:ln>
              <a:solidFill>
                <a:srgbClr val="ACBDCE"/>
              </a:solidFill>
              <a:effectLst/>
              <a:uLnTx/>
              <a:uFillTx/>
              <a:latin typeface="Helvetica" pitchFamily="2" charset="0"/>
              <a:cs typeface="Helvetica"/>
            </a:endParaRPr>
          </a:p>
          <a:p>
            <a:pPr marL="0" marR="0" lvl="0" indent="0" algn="l" defTabSz="883768" rtl="0" eaLnBrk="1" fontAlgn="auto" latinLnBrk="0" hangingPunct="1">
              <a:lnSpc>
                <a:spcPct val="100000"/>
              </a:lnSpc>
              <a:spcBef>
                <a:spcPts val="0"/>
              </a:spcBef>
              <a:spcAft>
                <a:spcPts val="0"/>
              </a:spcAft>
              <a:buClrTx/>
              <a:buSzTx/>
              <a:buFontTx/>
              <a:buNone/>
              <a:tabLst/>
              <a:defRPr/>
            </a:pPr>
            <a:endParaRPr lang="en-US" sz="1700" b="0" i="0" u="none" strike="noStrike" kern="1200" cap="none" spc="0" normalizeH="0" baseline="0" noProof="0">
              <a:ln>
                <a:noFill/>
              </a:ln>
              <a:solidFill>
                <a:srgbClr val="ACBDCE"/>
              </a:solidFill>
              <a:effectLst/>
              <a:uLnTx/>
              <a:uFillTx/>
              <a:latin typeface="Helvetica" pitchFamily="2" charset="0"/>
              <a:cs typeface="Helvetica"/>
            </a:endParaRPr>
          </a:p>
          <a:p>
            <a:pPr marL="0" marR="0" lvl="0" indent="0" algn="l" defTabSz="883768">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ACBDCE"/>
                </a:solidFill>
                <a:effectLst/>
                <a:uLnTx/>
                <a:uFillTx/>
                <a:latin typeface="Helvetica"/>
                <a:cs typeface="Helvetica"/>
              </a:rPr>
              <a:t>The lack of culpability means no single party is willing to assume responsibility for addressing ad fraud</a:t>
            </a:r>
            <a:endParaRPr lang="en-US" sz="1700">
              <a:solidFill>
                <a:srgbClr val="ACBDCE"/>
              </a:solidFill>
              <a:latin typeface="Helvetica"/>
              <a:cs typeface="Helvetica"/>
            </a:endParaRPr>
          </a:p>
        </p:txBody>
      </p:sp>
      <p:sp>
        <p:nvSpPr>
          <p:cNvPr id="47" name="Rectangle 46">
            <a:extLst>
              <a:ext uri="{FF2B5EF4-FFF2-40B4-BE49-F238E27FC236}">
                <a16:creationId xmlns:a16="http://schemas.microsoft.com/office/drawing/2014/main" id="{889D05DE-81F3-911B-75EF-D465CBA3D16B}"/>
              </a:ext>
            </a:extLst>
          </p:cNvPr>
          <p:cNvSpPr/>
          <p:nvPr/>
        </p:nvSpPr>
        <p:spPr>
          <a:xfrm>
            <a:off x="7362415" y="2823806"/>
            <a:ext cx="2372922" cy="2492990"/>
          </a:xfrm>
          <a:prstGeom prst="rect">
            <a:avLst/>
          </a:prstGeom>
        </p:spPr>
        <p:txBody>
          <a:bodyPr wrap="square">
            <a:spAutoFit/>
          </a:bodyPr>
          <a:lstStyle/>
          <a:p>
            <a:pPr marL="0" marR="0" lvl="0" indent="0" algn="l" defTabSz="883768"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ACBDCE"/>
                </a:solidFill>
                <a:effectLst/>
                <a:uLnTx/>
                <a:uFillTx/>
                <a:latin typeface="Helvetica" pitchFamily="2" charset="0"/>
                <a:ea typeface="+mn-ea"/>
                <a:cs typeface="+mn-cs"/>
              </a:rPr>
              <a:t>Hazy Shade of Winter</a:t>
            </a:r>
          </a:p>
          <a:p>
            <a:pPr marL="0" marR="0" lvl="0" indent="0" algn="l" defTabSz="88376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CBDCE"/>
              </a:solidFill>
              <a:effectLst/>
              <a:uLnTx/>
              <a:uFillTx/>
              <a:latin typeface="Helvetica" pitchFamily="2" charset="0"/>
              <a:ea typeface="+mn-ea"/>
              <a:cs typeface="+mn-cs"/>
            </a:endParaRPr>
          </a:p>
          <a:p>
            <a:pPr marL="0" marR="0" lvl="0" indent="0" algn="l" defTabSz="883768"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ACBDCE"/>
                </a:solidFill>
                <a:effectLst/>
                <a:uLnTx/>
                <a:uFillTx/>
                <a:latin typeface="Helvetica" pitchFamily="2" charset="0"/>
                <a:ea typeface="+mn-ea"/>
                <a:cs typeface="+mn-cs"/>
              </a:rPr>
              <a:t>A lack of transparency prevents marketers from understanding and identifying where the many risks of ad fraud exist</a:t>
            </a:r>
          </a:p>
        </p:txBody>
      </p:sp>
      <p:sp>
        <p:nvSpPr>
          <p:cNvPr id="2" name="Rectangle 1">
            <a:extLst>
              <a:ext uri="{FF2B5EF4-FFF2-40B4-BE49-F238E27FC236}">
                <a16:creationId xmlns:a16="http://schemas.microsoft.com/office/drawing/2014/main" id="{C4C1B8AD-D5D2-45F3-CE68-925B0D11D092}"/>
              </a:ext>
            </a:extLst>
          </p:cNvPr>
          <p:cNvSpPr/>
          <p:nvPr/>
        </p:nvSpPr>
        <p:spPr>
          <a:xfrm>
            <a:off x="9706361" y="2823806"/>
            <a:ext cx="2464120" cy="3016210"/>
          </a:xfrm>
          <a:prstGeom prst="rect">
            <a:avLst/>
          </a:prstGeom>
        </p:spPr>
        <p:txBody>
          <a:bodyPr wrap="square">
            <a:spAutoFit/>
          </a:bodyPr>
          <a:lstStyle/>
          <a:p>
            <a:pPr marL="0" marR="0" lvl="0" indent="0" algn="l" defTabSz="883768"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ACBDCE"/>
                </a:solidFill>
                <a:effectLst/>
                <a:uLnTx/>
                <a:uFillTx/>
                <a:latin typeface="Helvetica" pitchFamily="2" charset="0"/>
                <a:ea typeface="+mn-ea"/>
                <a:cs typeface="+mn-cs"/>
              </a:rPr>
              <a:t>Smooth Criminal</a:t>
            </a:r>
          </a:p>
          <a:p>
            <a:pPr marL="0" marR="0" lvl="0" indent="0" algn="l" defTabSz="88376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CBDCE"/>
              </a:solidFill>
              <a:effectLst/>
              <a:uLnTx/>
              <a:uFillTx/>
              <a:latin typeface="Helvetica" pitchFamily="2" charset="0"/>
              <a:ea typeface="+mn-ea"/>
              <a:cs typeface="+mn-cs"/>
            </a:endParaRPr>
          </a:p>
          <a:p>
            <a:pPr marL="0" marR="0" lvl="0" indent="0" algn="l" defTabSz="88376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CBDCE"/>
              </a:solidFill>
              <a:effectLst/>
              <a:uLnTx/>
              <a:uFillTx/>
              <a:latin typeface="Helvetica" pitchFamily="2" charset="0"/>
              <a:ea typeface="+mn-ea"/>
              <a:cs typeface="+mn-cs"/>
            </a:endParaRPr>
          </a:p>
          <a:p>
            <a:pPr marL="0" marR="0" lvl="0" indent="0" algn="l" defTabSz="883768"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ACBDCE"/>
                </a:solidFill>
                <a:effectLst/>
                <a:uLnTx/>
                <a:uFillTx/>
                <a:latin typeface="Helvetica" pitchFamily="2" charset="0"/>
                <a:ea typeface="+mn-ea"/>
                <a:cs typeface="+mn-cs"/>
              </a:rPr>
              <a:t>Marketers are unaware that digital ad dollars are being inadvertently funneled to ‘bad actors’ who fund illegal operations, extremist content and other harmful activities</a:t>
            </a:r>
          </a:p>
        </p:txBody>
      </p:sp>
    </p:spTree>
    <p:extLst>
      <p:ext uri="{BB962C8B-B14F-4D97-AF65-F5344CB8AC3E}">
        <p14:creationId xmlns:p14="http://schemas.microsoft.com/office/powerpoint/2010/main" val="42119778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0C9F71-AA19-787A-2AE9-795C911A51D2}"/>
            </a:ext>
          </a:extLst>
        </p:cNvPr>
        <p:cNvGrpSpPr/>
        <p:nvPr/>
      </p:nvGrpSpPr>
      <p:grpSpPr>
        <a:xfrm>
          <a:off x="0" y="0"/>
          <a:ext cx="0" cy="0"/>
          <a:chOff x="0" y="0"/>
          <a:chExt cx="0" cy="0"/>
        </a:xfrm>
      </p:grpSpPr>
      <p:sp>
        <p:nvSpPr>
          <p:cNvPr id="17" name="Rectangle 16">
            <a:extLst>
              <a:ext uri="{FF2B5EF4-FFF2-40B4-BE49-F238E27FC236}">
                <a16:creationId xmlns:a16="http://schemas.microsoft.com/office/drawing/2014/main" id="{FD257FB3-E64E-76F0-BE39-FB982C393684}"/>
              </a:ext>
            </a:extLst>
          </p:cNvPr>
          <p:cNvSpPr/>
          <p:nvPr/>
        </p:nvSpPr>
        <p:spPr>
          <a:xfrm>
            <a:off x="5991995" y="1879291"/>
            <a:ext cx="6199715" cy="3994664"/>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1A185022-5E69-B069-EC87-F0ACB11CF268}"/>
              </a:ext>
            </a:extLst>
          </p:cNvPr>
          <p:cNvSpPr/>
          <p:nvPr/>
        </p:nvSpPr>
        <p:spPr>
          <a:xfrm>
            <a:off x="6257157" y="2552700"/>
            <a:ext cx="5649094" cy="2476500"/>
          </a:xfrm>
          <a:prstGeom prst="rect">
            <a:avLst/>
          </a:prstGeom>
          <a:solidFill>
            <a:schemeClr val="bg1"/>
          </a:solidFill>
          <a:ln w="38100">
            <a:solidFill>
              <a:srgbClr val="00BFF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112A4DD7-9A22-1CDB-E4A7-5DB66D65124D}"/>
              </a:ext>
            </a:extLst>
          </p:cNvPr>
          <p:cNvSpPr/>
          <p:nvPr/>
        </p:nvSpPr>
        <p:spPr>
          <a:xfrm>
            <a:off x="153238" y="491592"/>
            <a:ext cx="12017243" cy="892552"/>
          </a:xfrm>
          <a:prstGeom prst="rect">
            <a:avLst/>
          </a:prstGeom>
        </p:spPr>
        <p:txBody>
          <a:bodyPr wrap="square" lIns="91440" tIns="45720" rIns="91440" bIns="45720" anchor="t">
            <a:spAutoFit/>
          </a:bodyPr>
          <a:lstStyle/>
          <a:p>
            <a:pPr>
              <a:defRPr/>
            </a:pPr>
            <a:r>
              <a:rPr kumimoji="0" lang="en-US" sz="2600" b="1" i="0" u="none" strike="noStrike" kern="1200" cap="none" spc="0" normalizeH="0" baseline="0" noProof="0">
                <a:ln>
                  <a:noFill/>
                </a:ln>
                <a:solidFill>
                  <a:srgbClr val="1B1464"/>
                </a:solidFill>
                <a:effectLst/>
                <a:uLnTx/>
                <a:uFillTx/>
                <a:latin typeface="Helvetica"/>
                <a:cs typeface="Helvetica"/>
              </a:rPr>
              <a:t>When ad fraud is caught in campaigns, most marketers’ main recourse is to shift </a:t>
            </a:r>
            <a:r>
              <a:rPr lang="en-US" sz="2600" b="1">
                <a:solidFill>
                  <a:srgbClr val="00BFF2"/>
                </a:solidFill>
                <a:latin typeface="Helvetica"/>
                <a:cs typeface="Helvetica"/>
              </a:rPr>
              <a:t>some</a:t>
            </a:r>
            <a:r>
              <a:rPr lang="en-US" sz="2600" b="1">
                <a:solidFill>
                  <a:srgbClr val="1B1464"/>
                </a:solidFill>
                <a:latin typeface="Helvetica"/>
                <a:cs typeface="Helvetica"/>
              </a:rPr>
              <a:t> ad</a:t>
            </a:r>
            <a:r>
              <a:rPr kumimoji="0" lang="en-US" sz="2600" b="1" i="0" u="none" strike="noStrike" kern="1200" cap="none" spc="0" normalizeH="0" baseline="0" noProof="0">
                <a:ln>
                  <a:noFill/>
                </a:ln>
                <a:solidFill>
                  <a:srgbClr val="1B1464"/>
                </a:solidFill>
                <a:effectLst/>
                <a:uLnTx/>
                <a:uFillTx/>
                <a:latin typeface="Helvetica"/>
                <a:cs typeface="Helvetica"/>
              </a:rPr>
              <a:t> dollars away from the offending digital platform</a:t>
            </a:r>
          </a:p>
        </p:txBody>
      </p:sp>
      <p:sp>
        <p:nvSpPr>
          <p:cNvPr id="6" name="TextBox 5">
            <a:extLst>
              <a:ext uri="{FF2B5EF4-FFF2-40B4-BE49-F238E27FC236}">
                <a16:creationId xmlns:a16="http://schemas.microsoft.com/office/drawing/2014/main" id="{06E10809-7D55-B3DE-20E6-9AC2CF7EE149}"/>
              </a:ext>
            </a:extLst>
          </p:cNvPr>
          <p:cNvSpPr txBox="1"/>
          <p:nvPr/>
        </p:nvSpPr>
        <p:spPr>
          <a:xfrm>
            <a:off x="472838" y="6187924"/>
            <a:ext cx="1102082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VAB / Advertiser Perceptions ‘Marketer Sentiment on Ad Fraud’ Survey, November 2023. Survey base: Marketer and agency contacts from the Advertiser Perceptions ‘Senior Marketer’ and ‘Streaming Video’ online communities. Q7A. How did the discovery of digital ad fraud affect [your company's/your client's] relationship with the culpable media platform(s)? Base = Digital Ad Fraud Affected Brand.</a:t>
            </a:r>
          </a:p>
        </p:txBody>
      </p:sp>
      <p:sp>
        <p:nvSpPr>
          <p:cNvPr id="16" name="TextBox 15">
            <a:extLst>
              <a:ext uri="{FF2B5EF4-FFF2-40B4-BE49-F238E27FC236}">
                <a16:creationId xmlns:a16="http://schemas.microsoft.com/office/drawing/2014/main" id="{B42A5FBE-8B78-61C1-A2F7-92427223F8EA}"/>
              </a:ext>
            </a:extLst>
          </p:cNvPr>
          <p:cNvSpPr txBox="1"/>
          <p:nvPr/>
        </p:nvSpPr>
        <p:spPr>
          <a:xfrm>
            <a:off x="6257157" y="2775287"/>
            <a:ext cx="5649094" cy="2031325"/>
          </a:xfrm>
          <a:prstGeom prst="rect">
            <a:avLst/>
          </a:prstGeom>
          <a:noFill/>
        </p:spPr>
        <p:txBody>
          <a:bodyPr wrap="square">
            <a:spAutoFit/>
          </a:bodyPr>
          <a:lstStyle>
            <a:defPPr>
              <a:defRPr lang="en-US"/>
            </a:defPPr>
            <a:lvl1pPr marR="0" lvl="0" indent="0" algn="ctr" fontAlgn="auto">
              <a:lnSpc>
                <a:spcPct val="100000"/>
              </a:lnSpc>
              <a:spcBef>
                <a:spcPts val="0"/>
              </a:spcBef>
              <a:spcAft>
                <a:spcPts val="0"/>
              </a:spcAft>
              <a:buClrTx/>
              <a:buSzTx/>
              <a:buFontTx/>
              <a:buNone/>
              <a:tabLst/>
              <a:defRPr kumimoji="0" sz="1600" b="1" i="0" u="none" strike="noStrike" cap="none" spc="0" normalizeH="0" baseline="0">
                <a:ln>
                  <a:noFill/>
                </a:ln>
                <a:solidFill>
                  <a:srgbClr val="1B1464"/>
                </a:solidFill>
                <a:effectLst/>
                <a:uLnTx/>
                <a:uFillTx/>
                <a:latin typeface="Helvetica" panose="020B0403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solidFill>
                    <a:srgbClr val="1F1A62"/>
                  </a:solidFill>
                </a:ln>
                <a:solidFill>
                  <a:srgbClr val="00BFF2"/>
                </a:solidFill>
                <a:effectLst/>
                <a:uLnTx/>
                <a:uFillTx/>
                <a:latin typeface="Helvetica" panose="020B0403020202020204" pitchFamily="34" charset="0"/>
                <a:ea typeface="+mn-ea"/>
                <a:cs typeface="+mn-cs"/>
              </a:rPr>
              <a:t>88%</a:t>
            </a:r>
            <a:r>
              <a:rPr kumimoji="0" lang="en-US" sz="1600" b="1" i="0" u="none" strike="noStrike" kern="1200" cap="none" spc="0" normalizeH="0" baseline="0" noProof="0">
                <a:ln>
                  <a:noFill/>
                </a:ln>
                <a:solidFill>
                  <a:srgbClr val="00BFF2"/>
                </a:solidFill>
                <a:effectLst/>
                <a:uLnTx/>
                <a:uFillTx/>
                <a:latin typeface="Helvetica" panose="020B0403020202020204" pitchFamily="34"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B1464"/>
                </a:solidFill>
                <a:effectLst/>
                <a:uLnTx/>
                <a:uFillTx/>
                <a:latin typeface="Helvetica" panose="020B0604020202020204" pitchFamily="34" charset="0"/>
                <a:ea typeface="Calibri" panose="020F0502020204030204" pitchFamily="34" charset="0"/>
                <a:cs typeface="+mn-cs"/>
              </a:rPr>
              <a:t>of marketer respondents have </a:t>
            </a:r>
            <a:r>
              <a:rPr kumimoji="0" lang="en-US" sz="1800" b="1" i="0" u="none" strike="noStrike" kern="1200" cap="none" spc="0" normalizeH="0" baseline="0" noProof="0">
                <a:ln>
                  <a:noFill/>
                </a:ln>
                <a:solidFill>
                  <a:srgbClr val="00BFF2"/>
                </a:solidFill>
                <a:effectLst/>
                <a:uLnTx/>
                <a:uFillTx/>
                <a:latin typeface="Helvetica" panose="020B0604020202020204" pitchFamily="34" charset="0"/>
                <a:ea typeface="Calibri" panose="020F0502020204030204" pitchFamily="34" charset="0"/>
                <a:cs typeface="+mn-cs"/>
              </a:rPr>
              <a:t>shifted some of their ad budget </a:t>
            </a:r>
            <a:r>
              <a:rPr kumimoji="0" lang="en-US" sz="1800" b="1" i="0" u="none" strike="noStrike" kern="1200" cap="none" spc="0" normalizeH="0" baseline="0" noProof="0">
                <a:ln>
                  <a:noFill/>
                </a:ln>
                <a:solidFill>
                  <a:srgbClr val="1B1464"/>
                </a:solidFill>
                <a:effectLst/>
                <a:uLnTx/>
                <a:uFillTx/>
                <a:latin typeface="Helvetica" panose="020B0604020202020204" pitchFamily="34" charset="0"/>
                <a:ea typeface="Calibri" panose="020F0502020204030204" pitchFamily="34" charset="0"/>
                <a:cs typeface="+mn-cs"/>
              </a:rPr>
              <a:t>to another platform as a result of discovering digital ad fraud </a:t>
            </a:r>
            <a:endParaRPr kumimoji="0" lang="en-US" sz="1800" b="1" i="1"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pic>
        <p:nvPicPr>
          <p:cNvPr id="26" name="Picture 25" descr="A close-up of a person's hand&#10;&#10;Description automatically generated">
            <a:extLst>
              <a:ext uri="{FF2B5EF4-FFF2-40B4-BE49-F238E27FC236}">
                <a16:creationId xmlns:a16="http://schemas.microsoft.com/office/drawing/2014/main" id="{B5F6FFBB-AD15-ECE7-CBA8-F60C3008AC0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879291"/>
            <a:ext cx="5991996" cy="3993170"/>
          </a:xfrm>
          <a:prstGeom prst="rect">
            <a:avLst/>
          </a:prstGeom>
        </p:spPr>
      </p:pic>
      <p:pic>
        <p:nvPicPr>
          <p:cNvPr id="2" name="Picture 1">
            <a:extLst>
              <a:ext uri="{FF2B5EF4-FFF2-40B4-BE49-F238E27FC236}">
                <a16:creationId xmlns:a16="http://schemas.microsoft.com/office/drawing/2014/main" id="{C0D02103-6212-B031-BF94-B3B11A9FA3D3}"/>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4" name="Slide Number Placeholder 5">
            <a:extLst>
              <a:ext uri="{FF2B5EF4-FFF2-40B4-BE49-F238E27FC236}">
                <a16:creationId xmlns:a16="http://schemas.microsoft.com/office/drawing/2014/main" id="{EE99C552-9ABE-997D-F587-5AB714ACA696}"/>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5" name="Rectangle 4">
            <a:extLst>
              <a:ext uri="{FF2B5EF4-FFF2-40B4-BE49-F238E27FC236}">
                <a16:creationId xmlns:a16="http://schemas.microsoft.com/office/drawing/2014/main" id="{FCCB649A-BD8C-A231-F350-FF4B483700A3}"/>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Tree>
    <p:extLst>
      <p:ext uri="{BB962C8B-B14F-4D97-AF65-F5344CB8AC3E}">
        <p14:creationId xmlns:p14="http://schemas.microsoft.com/office/powerpoint/2010/main" val="7241122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2040AD-0236-E588-3A40-533BEC8B4141}"/>
            </a:ext>
          </a:extLst>
        </p:cNvPr>
        <p:cNvGrpSpPr/>
        <p:nvPr/>
      </p:nvGrpSpPr>
      <p:grpSpPr>
        <a:xfrm>
          <a:off x="0" y="0"/>
          <a:ext cx="0" cy="0"/>
          <a:chOff x="0" y="0"/>
          <a:chExt cx="0" cy="0"/>
        </a:xfrm>
      </p:grpSpPr>
      <p:pic>
        <p:nvPicPr>
          <p:cNvPr id="5" name="Picture 4" descr="A person looking at a computer&#10;&#10;Description automatically generated">
            <a:extLst>
              <a:ext uri="{FF2B5EF4-FFF2-40B4-BE49-F238E27FC236}">
                <a16:creationId xmlns:a16="http://schemas.microsoft.com/office/drawing/2014/main" id="{1D38DE08-57B7-E559-E4A3-1C364C9822F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0"/>
            <a:ext cx="4675194" cy="6858000"/>
          </a:xfrm>
          <a:prstGeom prst="rect">
            <a:avLst/>
          </a:prstGeom>
        </p:spPr>
      </p:pic>
      <p:sp>
        <p:nvSpPr>
          <p:cNvPr id="4" name="TextBox 3">
            <a:extLst>
              <a:ext uri="{FF2B5EF4-FFF2-40B4-BE49-F238E27FC236}">
                <a16:creationId xmlns:a16="http://schemas.microsoft.com/office/drawing/2014/main" id="{C1A78658-3DFE-337E-79FD-AD5A1730B0F6}"/>
              </a:ext>
            </a:extLst>
          </p:cNvPr>
          <p:cNvSpPr txBox="1"/>
          <p:nvPr/>
        </p:nvSpPr>
        <p:spPr>
          <a:xfrm>
            <a:off x="4831729" y="1428199"/>
            <a:ext cx="6936201" cy="48628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a:solidFill>
                  <a:srgbClr val="1F1A62"/>
                </a:solidFill>
                <a:latin typeface="Helvetica" panose="020B0403020202020204" pitchFamily="34" charset="0"/>
                <a:ea typeface="Calibri" panose="020F0502020204030204" pitchFamily="34" charset="0"/>
                <a:cs typeface="Calibri" panose="020F0502020204030204" pitchFamily="34" charset="0"/>
              </a:rPr>
              <a:t>In the </a:t>
            </a:r>
            <a:r>
              <a:rPr lang="en-US" sz="2200">
                <a:solidFill>
                  <a:srgbClr val="1B1464"/>
                </a:solidFill>
                <a:latin typeface="Helvetica" panose="020B0403020202020204" pitchFamily="34" charset="0"/>
                <a:ea typeface="Calibri" panose="020F0502020204030204" pitchFamily="34" charset="0"/>
                <a:cs typeface="Calibri" panose="020F0502020204030204" pitchFamily="34" charset="0"/>
              </a:rPr>
              <a:t>past year, it’s become impossible to ignore the issue of advertising transparency. Headlines are littered with </a:t>
            </a:r>
            <a:r>
              <a:rPr lang="en-US" sz="2200">
                <a:solidFill>
                  <a:srgbClr val="00BFF2"/>
                </a:solidFill>
                <a:latin typeface="Helvetica" panose="020B0403020202020204" pitchFamily="34" charset="0"/>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explosive investigative research reports</a:t>
            </a:r>
            <a:r>
              <a:rPr lang="en-US" sz="2200">
                <a:solidFill>
                  <a:srgbClr val="00BFF2"/>
                </a:solidFill>
                <a:latin typeface="Helvetica" panose="020B0403020202020204" pitchFamily="34" charset="0"/>
                <a:ea typeface="Calibri" panose="020F0502020204030204" pitchFamily="34" charset="0"/>
                <a:cs typeface="Calibri" panose="020F0502020204030204" pitchFamily="34" charset="0"/>
              </a:rPr>
              <a:t>, </a:t>
            </a:r>
            <a:r>
              <a:rPr lang="en-US" sz="2200">
                <a:solidFill>
                  <a:srgbClr val="00BFF2"/>
                </a:solidFill>
                <a:latin typeface="Helvetica" panose="020B0403020202020204" pitchFamily="34" charset="0"/>
                <a:ea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inflated metrics scandals</a:t>
            </a:r>
            <a:r>
              <a:rPr lang="en-US" sz="2200">
                <a:solidFill>
                  <a:srgbClr val="1B1464"/>
                </a:solidFill>
                <a:latin typeface="Helvetica" panose="020B0403020202020204" pitchFamily="34" charset="0"/>
                <a:ea typeface="Calibri" panose="020F0502020204030204" pitchFamily="34" charset="0"/>
                <a:cs typeface="Calibri" panose="020F0502020204030204" pitchFamily="34" charset="0"/>
              </a:rPr>
              <a:t>, </a:t>
            </a:r>
            <a:r>
              <a:rPr lang="en-US" sz="2200">
                <a:solidFill>
                  <a:srgbClr val="00BFF2"/>
                </a:solidFill>
                <a:latin typeface="Helvetica" panose="020B0403020202020204" pitchFamily="34" charset="0"/>
                <a:ea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children’s data being compromised</a:t>
            </a:r>
            <a:r>
              <a:rPr lang="en-US" sz="2200">
                <a:solidFill>
                  <a:srgbClr val="1B1464"/>
                </a:solidFill>
                <a:latin typeface="Helvetica" panose="020B0403020202020204" pitchFamily="34" charset="0"/>
                <a:ea typeface="Calibri" panose="020F0502020204030204" pitchFamily="34" charset="0"/>
                <a:cs typeface="Calibri" panose="020F0502020204030204" pitchFamily="34" charset="0"/>
              </a:rPr>
              <a:t>, </a:t>
            </a:r>
            <a:r>
              <a:rPr lang="en-US" sz="2200">
                <a:solidFill>
                  <a:srgbClr val="00BFF2"/>
                </a:solidFill>
                <a:latin typeface="Helvetica" panose="020B0403020202020204" pitchFamily="34" charset="0"/>
                <a:ea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ads running in wildly inappropriate content</a:t>
            </a:r>
            <a:r>
              <a:rPr lang="en-US" sz="2200">
                <a:solidFill>
                  <a:srgbClr val="1B1464"/>
                </a:solidFill>
                <a:latin typeface="Helvetica" panose="020B0403020202020204" pitchFamily="34" charset="0"/>
                <a:ea typeface="Calibri" panose="020F0502020204030204" pitchFamily="34" charset="0"/>
                <a:cs typeface="Calibri" panose="020F0502020204030204" pitchFamily="34" charset="0"/>
              </a:rPr>
              <a:t> and </a:t>
            </a:r>
            <a:r>
              <a:rPr lang="en-US" sz="2200">
                <a:solidFill>
                  <a:srgbClr val="00BFF2"/>
                </a:solidFill>
                <a:latin typeface="Helvetica" panose="020B0403020202020204" pitchFamily="34" charset="0"/>
                <a:ea typeface="Calibri" panose="020F0502020204030204" pitchFamily="34" charset="0"/>
                <a:cs typeface="Calibri" panose="020F0502020204030204" pitchFamily="34" charset="0"/>
                <a:hlinkClick r:id="rId8">
                  <a:extLst>
                    <a:ext uri="{A12FA001-AC4F-418D-AE19-62706E023703}">
                      <ahyp:hlinkClr xmlns:ahyp="http://schemas.microsoft.com/office/drawing/2018/hyperlinkcolor" val="tx"/>
                    </a:ext>
                  </a:extLst>
                </a:hlinkClick>
              </a:rPr>
              <a:t>more</a:t>
            </a:r>
            <a:r>
              <a:rPr lang="en-US" sz="2200">
                <a:solidFill>
                  <a:srgbClr val="1B1464"/>
                </a:solidFill>
                <a:latin typeface="Helvetica" panose="020B0403020202020204" pitchFamily="34" charset="0"/>
                <a:ea typeface="Calibri" panose="020F0502020204030204" pitchFamily="34" charset="0"/>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200">
              <a:solidFill>
                <a:srgbClr val="1B1464"/>
              </a:solidFill>
              <a:latin typeface="Helvetica" panose="020B0403020202020204" pitchFamily="34" charset="0"/>
              <a:ea typeface="Calibri" panose="020F0502020204030204" pitchFamily="34" charset="0"/>
              <a:cs typeface="Calibri" panose="020F0502020204030204" pitchFamily="34" charset="0"/>
            </a:endParaRPr>
          </a:p>
          <a:p>
            <a:pPr lvl="0">
              <a:defRPr/>
            </a:pPr>
            <a:r>
              <a:rPr lang="en-US" sz="2200">
                <a:solidFill>
                  <a:srgbClr val="1B1464"/>
                </a:solidFill>
                <a:latin typeface="Helvetica" pitchFamily="2" charset="0"/>
              </a:rPr>
              <a:t>Yet, marketers have been relatively quiet on these scandals, especially when compared to other, </a:t>
            </a:r>
            <a:r>
              <a:rPr lang="en-US" sz="2200">
                <a:solidFill>
                  <a:srgbClr val="00BFF2"/>
                </a:solidFill>
                <a:latin typeface="Helvetica" pitchFamily="2" charset="0"/>
                <a:hlinkClick r:id="rId9">
                  <a:extLst>
                    <a:ext uri="{A12FA001-AC4F-418D-AE19-62706E023703}">
                      <ahyp:hlinkClr xmlns:ahyp="http://schemas.microsoft.com/office/drawing/2018/hyperlinkcolor" val="tx"/>
                    </a:ext>
                  </a:extLst>
                </a:hlinkClick>
              </a:rPr>
              <a:t>less serious</a:t>
            </a:r>
            <a:r>
              <a:rPr lang="en-US" sz="2200">
                <a:solidFill>
                  <a:srgbClr val="1B1464"/>
                </a:solidFill>
                <a:latin typeface="Helvetica" pitchFamily="2" charset="0"/>
              </a:rPr>
              <a:t> topics that dominate the </a:t>
            </a:r>
            <a:r>
              <a:rPr lang="en-US" sz="2200">
                <a:solidFill>
                  <a:srgbClr val="00BFF2"/>
                </a:solidFill>
                <a:latin typeface="Helvetica" pitchFamily="2" charset="0"/>
                <a:hlinkClick r:id="rId10">
                  <a:extLst>
                    <a:ext uri="{A12FA001-AC4F-418D-AE19-62706E023703}">
                      <ahyp:hlinkClr xmlns:ahyp="http://schemas.microsoft.com/office/drawing/2018/hyperlinkcolor" val="tx"/>
                    </a:ext>
                  </a:extLst>
                </a:hlinkClick>
              </a:rPr>
              <a:t>industry narrative</a:t>
            </a:r>
            <a:r>
              <a:rPr lang="en-US" sz="2200">
                <a:solidFill>
                  <a:srgbClr val="1B1464"/>
                </a:solidFill>
                <a:latin typeface="Helvetica" pitchFamily="2" charset="0"/>
              </a:rPr>
              <a:t>.  </a:t>
            </a:r>
          </a:p>
          <a:p>
            <a:pPr lvl="0">
              <a:defRPr/>
            </a:pPr>
            <a:endParaRPr lang="en-US" sz="2200">
              <a:solidFill>
                <a:srgbClr val="1B1464"/>
              </a:solidFill>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200">
                <a:solidFill>
                  <a:srgbClr val="1B1464"/>
                </a:solidFill>
                <a:latin typeface="Helvetica" pitchFamily="2" charset="0"/>
              </a:rPr>
              <a:t>We wondered, why? As Ad Age </a:t>
            </a:r>
            <a:r>
              <a:rPr lang="en-US" sz="2200">
                <a:solidFill>
                  <a:srgbClr val="00BFF2"/>
                </a:solidFill>
                <a:latin typeface="Helvetica" pitchFamily="2" charset="0"/>
                <a:hlinkClick r:id="rId11">
                  <a:extLst>
                    <a:ext uri="{A12FA001-AC4F-418D-AE19-62706E023703}">
                      <ahyp:hlinkClr xmlns:ahyp="http://schemas.microsoft.com/office/drawing/2018/hyperlinkcolor" val="tx"/>
                    </a:ext>
                  </a:extLst>
                </a:hlinkClick>
              </a:rPr>
              <a:t>reported</a:t>
            </a:r>
            <a:r>
              <a:rPr lang="en-US" sz="2200">
                <a:solidFill>
                  <a:srgbClr val="1B1464"/>
                </a:solidFill>
                <a:latin typeface="Helvetica" pitchFamily="2" charset="0"/>
              </a:rPr>
              <a:t>, do marketers </a:t>
            </a:r>
            <a:r>
              <a:rPr lang="en-US" sz="2200">
                <a:solidFill>
                  <a:srgbClr val="1F1A62"/>
                </a:solidFill>
                <a:latin typeface="Helvetica" pitchFamily="2" charset="0"/>
              </a:rPr>
              <a:t>suffer from a </a:t>
            </a:r>
            <a:r>
              <a:rPr lang="en-US" sz="2200" b="1">
                <a:solidFill>
                  <a:srgbClr val="ED3C8D"/>
                </a:solidFill>
                <a:latin typeface="Helvetica" pitchFamily="2" charset="0"/>
              </a:rPr>
              <a:t>‘fear of finding out’? </a:t>
            </a:r>
            <a:r>
              <a:rPr lang="en-US" sz="2200">
                <a:solidFill>
                  <a:srgbClr val="1F1A62"/>
                </a:solidFill>
                <a:latin typeface="Helvetica" pitchFamily="2"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a:solidFill>
                <a:srgbClr val="1F1A62"/>
              </a:solidFill>
              <a:latin typeface="Helvetica" panose="020B0403020202020204" pitchFamily="34" charset="0"/>
              <a:cs typeface="Calibri" panose="020F0502020204030204" pitchFamily="34" charset="0"/>
            </a:endParaRPr>
          </a:p>
        </p:txBody>
      </p:sp>
      <p:pic>
        <p:nvPicPr>
          <p:cNvPr id="20" name="Picture 19">
            <a:extLst>
              <a:ext uri="{FF2B5EF4-FFF2-40B4-BE49-F238E27FC236}">
                <a16:creationId xmlns:a16="http://schemas.microsoft.com/office/drawing/2014/main" id="{175E9E98-AF65-6661-BF9C-AE426CAAA8C3}"/>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1172956" y="0"/>
            <a:ext cx="1019044" cy="593387"/>
          </a:xfrm>
          <a:prstGeom prst="rect">
            <a:avLst/>
          </a:prstGeom>
        </p:spPr>
      </p:pic>
      <p:sp>
        <p:nvSpPr>
          <p:cNvPr id="8" name="TextBox 7">
            <a:extLst>
              <a:ext uri="{FF2B5EF4-FFF2-40B4-BE49-F238E27FC236}">
                <a16:creationId xmlns:a16="http://schemas.microsoft.com/office/drawing/2014/main" id="{03D5A568-8D0C-C1C8-F626-7CE29DEB58F2}"/>
              </a:ext>
            </a:extLst>
          </p:cNvPr>
          <p:cNvSpPr txBox="1"/>
          <p:nvPr/>
        </p:nvSpPr>
        <p:spPr>
          <a:xfrm>
            <a:off x="4831729" y="383419"/>
            <a:ext cx="729517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ED3C8D"/>
                </a:solidFill>
                <a:effectLst/>
                <a:uLnTx/>
                <a:uFillTx/>
                <a:latin typeface="Helvetica" panose="020B0604020202020204" pitchFamily="2" charset="0"/>
                <a:ea typeface="+mn-ea"/>
                <a:cs typeface="+mn-cs"/>
              </a:rPr>
              <a:t>Revealing</a:t>
            </a:r>
            <a:r>
              <a:rPr lang="en-US" sz="2800" b="1">
                <a:solidFill>
                  <a:srgbClr val="ED3C8D"/>
                </a:solidFill>
                <a:latin typeface="Helvetica" panose="020B0604020202020204" pitchFamily="2" charset="0"/>
              </a:rPr>
              <a:t> the Inconvenient Truth… </a:t>
            </a:r>
            <a:endParaRPr kumimoji="0" lang="en-US" sz="2800" b="1" i="0" u="none" strike="noStrike" kern="1200" cap="none" spc="0" normalizeH="0" baseline="0" noProof="0">
              <a:ln>
                <a:noFill/>
              </a:ln>
              <a:solidFill>
                <a:srgbClr val="ED3C8D"/>
              </a:solidFill>
              <a:effectLst/>
              <a:uLnTx/>
              <a:uFillTx/>
              <a:latin typeface="Helvetica" panose="020B0604020202020204" pitchFamily="2" charset="0"/>
              <a:ea typeface="+mn-ea"/>
              <a:cs typeface="+mn-cs"/>
            </a:endParaRPr>
          </a:p>
        </p:txBody>
      </p:sp>
      <p:pic>
        <p:nvPicPr>
          <p:cNvPr id="2" name="Picture 1">
            <a:extLst>
              <a:ext uri="{FF2B5EF4-FFF2-40B4-BE49-F238E27FC236}">
                <a16:creationId xmlns:a16="http://schemas.microsoft.com/office/drawing/2014/main" id="{4A3F563B-B10D-C93B-B765-E62D3F0083AA}"/>
              </a:ext>
            </a:extLst>
          </p:cNvPr>
          <p:cNvPicPr>
            <a:picLocks noChangeAspect="1"/>
          </p:cNvPicPr>
          <p:nvPr/>
        </p:nvPicPr>
        <p:blipFill rotWithShape="1">
          <a:blip r:embed="rId13"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7" name="Slide Number Placeholder 5">
            <a:extLst>
              <a:ext uri="{FF2B5EF4-FFF2-40B4-BE49-F238E27FC236}">
                <a16:creationId xmlns:a16="http://schemas.microsoft.com/office/drawing/2014/main" id="{6B297BB9-107A-3046-AF2E-FA0C7E7FB9D7}"/>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9" name="Rectangle 8">
            <a:extLst>
              <a:ext uri="{FF2B5EF4-FFF2-40B4-BE49-F238E27FC236}">
                <a16:creationId xmlns:a16="http://schemas.microsoft.com/office/drawing/2014/main" id="{BD0FBBCB-AD4E-74F8-550D-7FFEE7A1969B}"/>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Tree>
    <p:extLst>
      <p:ext uri="{BB962C8B-B14F-4D97-AF65-F5344CB8AC3E}">
        <p14:creationId xmlns:p14="http://schemas.microsoft.com/office/powerpoint/2010/main" val="23090131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group of people sitting around a table&#10;&#10;Description automatically generated">
            <a:extLst>
              <a:ext uri="{FF2B5EF4-FFF2-40B4-BE49-F238E27FC236}">
                <a16:creationId xmlns:a16="http://schemas.microsoft.com/office/drawing/2014/main" id="{7D0EF188-95E8-72B6-3EAD-DF7F51836462}"/>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31"/>
          <a:stretch/>
        </p:blipFill>
        <p:spPr>
          <a:xfrm>
            <a:off x="-8883" y="1696613"/>
            <a:ext cx="12209767" cy="4350598"/>
          </a:xfrm>
          <a:prstGeom prst="rect">
            <a:avLst/>
          </a:prstGeom>
        </p:spPr>
      </p:pic>
      <p:pic>
        <p:nvPicPr>
          <p:cNvPr id="3" name="Picture 2">
            <a:extLst>
              <a:ext uri="{FF2B5EF4-FFF2-40B4-BE49-F238E27FC236}">
                <a16:creationId xmlns:a16="http://schemas.microsoft.com/office/drawing/2014/main" id="{41109EBE-89EB-BCFA-B152-44BE029B903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4" name="Slide Number Placeholder 5">
            <a:extLst>
              <a:ext uri="{FF2B5EF4-FFF2-40B4-BE49-F238E27FC236}">
                <a16:creationId xmlns:a16="http://schemas.microsoft.com/office/drawing/2014/main" id="{A0635A47-2520-BAF6-CDEF-EF83C83F79BD}"/>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6" name="Rectangle 5">
            <a:extLst>
              <a:ext uri="{FF2B5EF4-FFF2-40B4-BE49-F238E27FC236}">
                <a16:creationId xmlns:a16="http://schemas.microsoft.com/office/drawing/2014/main" id="{743B25C9-27C9-C48F-ED90-DC5D8E9B4E2C}"/>
              </a:ext>
            </a:extLst>
          </p:cNvPr>
          <p:cNvSpPr/>
          <p:nvPr/>
        </p:nvSpPr>
        <p:spPr>
          <a:xfrm>
            <a:off x="153238" y="467698"/>
            <a:ext cx="12017243"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However, most admit shifting dollars and ‘conversations</a:t>
            </a:r>
            <a:r>
              <a:rPr lang="en-US" sz="2600" b="1">
                <a:solidFill>
                  <a:srgbClr val="1B1464"/>
                </a:solidFill>
                <a:latin typeface="Helvetica" pitchFamily="2" charset="0"/>
              </a:rPr>
              <a:t>’</a:t>
            </a: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 do not improve their trust and transparency with the platform </a:t>
            </a:r>
          </a:p>
        </p:txBody>
      </p:sp>
      <p:sp>
        <p:nvSpPr>
          <p:cNvPr id="8" name="Rectangle 7">
            <a:extLst>
              <a:ext uri="{FF2B5EF4-FFF2-40B4-BE49-F238E27FC236}">
                <a16:creationId xmlns:a16="http://schemas.microsoft.com/office/drawing/2014/main" id="{995654FC-A09E-56B3-B9A9-15A0E817FE01}"/>
              </a:ext>
            </a:extLst>
          </p:cNvPr>
          <p:cNvSpPr/>
          <p:nvPr/>
        </p:nvSpPr>
        <p:spPr>
          <a:xfrm>
            <a:off x="0" y="1697718"/>
            <a:ext cx="12192000" cy="4344267"/>
          </a:xfrm>
          <a:prstGeom prst="rect">
            <a:avLst/>
          </a:prstGeom>
          <a:solidFill>
            <a:srgbClr val="1B146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85F4197A-A089-2958-65B3-26E4BC0E7930}"/>
              </a:ext>
            </a:extLst>
          </p:cNvPr>
          <p:cNvSpPr/>
          <p:nvPr/>
        </p:nvSpPr>
        <p:spPr>
          <a:xfrm>
            <a:off x="607129" y="3029153"/>
            <a:ext cx="5151018" cy="1881485"/>
          </a:xfrm>
          <a:prstGeom prst="roundRect">
            <a:avLst/>
          </a:prstGeom>
          <a:solidFill>
            <a:schemeClr val="bg1"/>
          </a:solidFill>
          <a:ln w="57150">
            <a:solidFill>
              <a:srgbClr val="00BF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D4D1FBF2-5105-1BE3-B4D2-3F9514A6B7CA}"/>
              </a:ext>
            </a:extLst>
          </p:cNvPr>
          <p:cNvSpPr txBox="1"/>
          <p:nvPr/>
        </p:nvSpPr>
        <p:spPr>
          <a:xfrm>
            <a:off x="2320062" y="3090104"/>
            <a:ext cx="1725152" cy="1015663"/>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00BFF2"/>
                </a:solidFill>
                <a:effectLst/>
                <a:uLnTx/>
                <a:uFillTx/>
                <a:latin typeface="Helvetica" pitchFamily="2" charset="0"/>
                <a:ea typeface="+mn-ea"/>
                <a:cs typeface="+mn-cs"/>
              </a:rPr>
              <a:t>38%</a:t>
            </a:r>
          </a:p>
        </p:txBody>
      </p:sp>
      <p:sp>
        <p:nvSpPr>
          <p:cNvPr id="13" name="TextBox 12">
            <a:extLst>
              <a:ext uri="{FF2B5EF4-FFF2-40B4-BE49-F238E27FC236}">
                <a16:creationId xmlns:a16="http://schemas.microsoft.com/office/drawing/2014/main" id="{FFB1CA4C-2A9C-BAF3-8203-39ABE9917861}"/>
              </a:ext>
            </a:extLst>
          </p:cNvPr>
          <p:cNvSpPr txBox="1"/>
          <p:nvPr/>
        </p:nvSpPr>
        <p:spPr>
          <a:xfrm>
            <a:off x="813731" y="3965744"/>
            <a:ext cx="473781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had conversations with the media platform </a:t>
            </a:r>
            <a:br>
              <a:rPr kumimoji="0" lang="en-US" sz="16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br>
            <a:r>
              <a:rPr kumimoji="0" lang="en-US" sz="16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about </a:t>
            </a:r>
            <a:r>
              <a:rPr kumimoji="0" lang="en-US" sz="1600" b="1" i="0" u="none" strike="noStrike" kern="1200" cap="none" spc="0" normalizeH="0" baseline="0" noProof="0">
                <a:ln>
                  <a:noFill/>
                </a:ln>
                <a:solidFill>
                  <a:srgbClr val="00BFF2"/>
                </a:solidFill>
                <a:effectLst/>
                <a:uLnTx/>
                <a:uFillTx/>
                <a:latin typeface="Helvetica" panose="020B0604020202020204" pitchFamily="34" charset="0"/>
                <a:ea typeface="+mn-ea"/>
                <a:cs typeface="Helvetica" panose="020B0604020202020204" pitchFamily="34" charset="0"/>
              </a:rPr>
              <a:t>how to prevent fraud and improve accountability</a:t>
            </a:r>
            <a:endParaRPr kumimoji="0" lang="en-US" sz="1600" b="1" i="0" u="none" strike="noStrike" kern="1200" cap="none" spc="0" normalizeH="0" baseline="30000" noProof="0">
              <a:ln>
                <a:noFill/>
              </a:ln>
              <a:solidFill>
                <a:srgbClr val="00BFF2"/>
              </a:solidFill>
              <a:effectLst/>
              <a:uLnTx/>
              <a:uFillTx/>
              <a:latin typeface="Helvetica" panose="020B0604020202020204" pitchFamily="34" charset="0"/>
              <a:ea typeface="+mn-ea"/>
              <a:cs typeface="Helvetica" panose="020B0604020202020204" pitchFamily="34" charset="0"/>
            </a:endParaRPr>
          </a:p>
        </p:txBody>
      </p:sp>
      <p:sp>
        <p:nvSpPr>
          <p:cNvPr id="10" name="Rectangle: Rounded Corners 9">
            <a:extLst>
              <a:ext uri="{FF2B5EF4-FFF2-40B4-BE49-F238E27FC236}">
                <a16:creationId xmlns:a16="http://schemas.microsoft.com/office/drawing/2014/main" id="{DD1FEE38-CCA0-070E-7A86-11B9BE318180}"/>
              </a:ext>
            </a:extLst>
          </p:cNvPr>
          <p:cNvSpPr/>
          <p:nvPr/>
        </p:nvSpPr>
        <p:spPr>
          <a:xfrm>
            <a:off x="6433854" y="3029153"/>
            <a:ext cx="5151018" cy="1881485"/>
          </a:xfrm>
          <a:prstGeom prst="roundRect">
            <a:avLst/>
          </a:prstGeom>
          <a:solidFill>
            <a:schemeClr val="bg1"/>
          </a:solidFill>
          <a:ln w="57150">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6B77C2FC-7758-4BB3-75E4-0DB30E12071F}"/>
              </a:ext>
            </a:extLst>
          </p:cNvPr>
          <p:cNvSpPr txBox="1"/>
          <p:nvPr/>
        </p:nvSpPr>
        <p:spPr>
          <a:xfrm>
            <a:off x="8146787" y="3090104"/>
            <a:ext cx="1297150" cy="1015663"/>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ED3C8D"/>
                </a:solidFill>
                <a:effectLst/>
                <a:uLnTx/>
                <a:uFillTx/>
                <a:latin typeface="Helvetica" pitchFamily="2" charset="0"/>
                <a:ea typeface="+mn-ea"/>
                <a:cs typeface="+mn-cs"/>
              </a:rPr>
              <a:t>6%</a:t>
            </a:r>
          </a:p>
        </p:txBody>
      </p:sp>
      <p:sp>
        <p:nvSpPr>
          <p:cNvPr id="14" name="TextBox 13">
            <a:extLst>
              <a:ext uri="{FF2B5EF4-FFF2-40B4-BE49-F238E27FC236}">
                <a16:creationId xmlns:a16="http://schemas.microsoft.com/office/drawing/2014/main" id="{48D24632-1B74-B7B5-4CCA-184B50A407C5}"/>
              </a:ext>
            </a:extLst>
          </p:cNvPr>
          <p:cNvSpPr txBox="1"/>
          <p:nvPr/>
        </p:nvSpPr>
        <p:spPr>
          <a:xfrm>
            <a:off x="6684931" y="3965744"/>
            <a:ext cx="464886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Said it actually </a:t>
            </a:r>
            <a:r>
              <a:rPr kumimoji="0" lang="en-US" sz="1600" b="1" i="0" u="none"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rPr>
              <a:t>improved their trust and transparency </a:t>
            </a:r>
            <a:r>
              <a:rPr kumimoji="0" lang="en-US" sz="16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once the ad fraud was addressed</a:t>
            </a:r>
            <a:endParaRPr kumimoji="0" lang="en-US" sz="1600" b="0" i="0" u="none" strike="noStrike" kern="1200" cap="none" spc="0" normalizeH="0" baseline="30000" noProof="0">
              <a:ln>
                <a:noFill/>
              </a:ln>
              <a:solidFill>
                <a:srgbClr val="1B1464"/>
              </a:solidFill>
              <a:effectLst/>
              <a:uLnTx/>
              <a:uFillTx/>
              <a:latin typeface="Helvetica" panose="020B0604020202020204" pitchFamily="34" charset="0"/>
              <a:ea typeface="+mn-ea"/>
              <a:cs typeface="Helvetica" panose="020B0604020202020204" pitchFamily="34" charset="0"/>
            </a:endParaRPr>
          </a:p>
        </p:txBody>
      </p:sp>
      <p:sp>
        <p:nvSpPr>
          <p:cNvPr id="16" name="TextBox 15">
            <a:extLst>
              <a:ext uri="{FF2B5EF4-FFF2-40B4-BE49-F238E27FC236}">
                <a16:creationId xmlns:a16="http://schemas.microsoft.com/office/drawing/2014/main" id="{A8D65674-7975-907A-7D59-CEED172C73D0}"/>
              </a:ext>
            </a:extLst>
          </p:cNvPr>
          <p:cNvSpPr txBox="1"/>
          <p:nvPr/>
        </p:nvSpPr>
        <p:spPr>
          <a:xfrm>
            <a:off x="472838" y="6187924"/>
            <a:ext cx="1099767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VAB / Advertiser Perceptions ‘Marketer Sentiment on Ad Fraud’ Survey, November 2023. Survey base: Marketer and agency contacts from the Advertiser Perceptions ‘Senior Marketer’ and ‘Streaming Video’ online communities. Q7A. How did the discovery of digital ad fraud affect [your company's/your client's] relationship with the culpable media platform(s)? Base = Digital Ad Fraud Affected Brand.</a:t>
            </a:r>
          </a:p>
        </p:txBody>
      </p:sp>
      <p:sp>
        <p:nvSpPr>
          <p:cNvPr id="17" name="TextBox 16">
            <a:extLst>
              <a:ext uri="{FF2B5EF4-FFF2-40B4-BE49-F238E27FC236}">
                <a16:creationId xmlns:a16="http://schemas.microsoft.com/office/drawing/2014/main" id="{5857656F-AA64-CBBE-965A-66871AD818B0}"/>
              </a:ext>
            </a:extLst>
          </p:cNvPr>
          <p:cNvSpPr txBox="1"/>
          <p:nvPr/>
        </p:nvSpPr>
        <p:spPr>
          <a:xfrm>
            <a:off x="2100981" y="2199189"/>
            <a:ext cx="7990039" cy="369332"/>
          </a:xfrm>
          <a:prstGeom prst="rect">
            <a:avLst/>
          </a:prstGeom>
          <a:solidFill>
            <a:schemeClr val="bg1"/>
          </a:solidFill>
          <a:ln w="28575">
            <a:solidFill>
              <a:srgbClr val="1B146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Among respondents who were impacted by digital ad fraud…</a:t>
            </a:r>
          </a:p>
        </p:txBody>
      </p:sp>
      <p:sp>
        <p:nvSpPr>
          <p:cNvPr id="2" name="Rectangle 1">
            <a:extLst>
              <a:ext uri="{FF2B5EF4-FFF2-40B4-BE49-F238E27FC236}">
                <a16:creationId xmlns:a16="http://schemas.microsoft.com/office/drawing/2014/main" id="{0F3810A5-BF5B-002D-62EA-DBBA58032A7E}"/>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Tree>
    <p:extLst>
      <p:ext uri="{BB962C8B-B14F-4D97-AF65-F5344CB8AC3E}">
        <p14:creationId xmlns:p14="http://schemas.microsoft.com/office/powerpoint/2010/main" val="5954361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AB8AA77B-D293-EBFA-0F6C-BD975F4C345B}"/>
              </a:ext>
            </a:extLst>
          </p:cNvPr>
          <p:cNvSpPr/>
          <p:nvPr/>
        </p:nvSpPr>
        <p:spPr>
          <a:xfrm>
            <a:off x="153237" y="467698"/>
            <a:ext cx="12017243"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Agencies are also often powerless, implementing more checks and balances but achieving little additional transparency</a:t>
            </a:r>
          </a:p>
        </p:txBody>
      </p:sp>
      <p:sp>
        <p:nvSpPr>
          <p:cNvPr id="8" name="TextBox 7">
            <a:extLst>
              <a:ext uri="{FF2B5EF4-FFF2-40B4-BE49-F238E27FC236}">
                <a16:creationId xmlns:a16="http://schemas.microsoft.com/office/drawing/2014/main" id="{CC6D881F-D72E-785A-F9EB-58CB7E120C3B}"/>
              </a:ext>
            </a:extLst>
          </p:cNvPr>
          <p:cNvSpPr txBox="1"/>
          <p:nvPr/>
        </p:nvSpPr>
        <p:spPr>
          <a:xfrm>
            <a:off x="483208" y="6191464"/>
            <a:ext cx="1122558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VAB / Advertiser Perceptions ‘Marketer Sentiment on Ad Fraud’ Survey, November 2023. Survey base: Marketer and agency contacts from the Advertiser Perceptions ‘Senior Marketer’ and ‘Streaming Video’ online communities.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Q6. What solutions [is your company/are your clients] using to prevent digital ad fraud? Base = Total Respondents.</a:t>
            </a:r>
          </a:p>
        </p:txBody>
      </p:sp>
      <p:sp>
        <p:nvSpPr>
          <p:cNvPr id="7" name="Rectangle 6" descr="a">
            <a:extLst>
              <a:ext uri="{FF2B5EF4-FFF2-40B4-BE49-F238E27FC236}">
                <a16:creationId xmlns:a16="http://schemas.microsoft.com/office/drawing/2014/main" id="{B5EFAC38-6B2B-2ACB-052F-7E13554B45B7}"/>
              </a:ext>
            </a:extLst>
          </p:cNvPr>
          <p:cNvSpPr/>
          <p:nvPr/>
        </p:nvSpPr>
        <p:spPr>
          <a:xfrm>
            <a:off x="0" y="1685013"/>
            <a:ext cx="12192000" cy="4506451"/>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435AC9B9-DBD1-0AF0-8043-40553DF6DC0C}"/>
              </a:ext>
            </a:extLst>
          </p:cNvPr>
          <p:cNvSpPr txBox="1"/>
          <p:nvPr/>
        </p:nvSpPr>
        <p:spPr>
          <a:xfrm>
            <a:off x="1034843" y="1697705"/>
            <a:ext cx="1012231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 of respondents who </a:t>
            </a:r>
            <a:r>
              <a:rPr kumimoji="0" lang="en-US" sz="18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use the following solutions</a:t>
            </a:r>
            <a:r>
              <a:rPr kumimoji="0" lang="en-US" sz="18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 to prevent digital ad fraud…</a:t>
            </a:r>
            <a:endParaRPr kumimoji="0" lang="en-US" sz="1800" b="1" i="0" u="sng"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pic>
        <p:nvPicPr>
          <p:cNvPr id="4" name="Picture 3">
            <a:extLst>
              <a:ext uri="{FF2B5EF4-FFF2-40B4-BE49-F238E27FC236}">
                <a16:creationId xmlns:a16="http://schemas.microsoft.com/office/drawing/2014/main" id="{CA5D996D-13E8-FE4D-A4D3-2F44503B970A}"/>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5" name="Slide Number Placeholder 5">
            <a:extLst>
              <a:ext uri="{FF2B5EF4-FFF2-40B4-BE49-F238E27FC236}">
                <a16:creationId xmlns:a16="http://schemas.microsoft.com/office/drawing/2014/main" id="{AFDA8C81-F099-88F3-EF8A-4E76058E1ECB}"/>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6" name="Rectangle 5">
            <a:extLst>
              <a:ext uri="{FF2B5EF4-FFF2-40B4-BE49-F238E27FC236}">
                <a16:creationId xmlns:a16="http://schemas.microsoft.com/office/drawing/2014/main" id="{1950005D-F327-E4FA-9ABE-435DCD538287}"/>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
        <p:nvSpPr>
          <p:cNvPr id="2" name="TextBox 1">
            <a:extLst>
              <a:ext uri="{FF2B5EF4-FFF2-40B4-BE49-F238E27FC236}">
                <a16:creationId xmlns:a16="http://schemas.microsoft.com/office/drawing/2014/main" id="{C8A0C911-4D54-1370-0B36-9281CCD45230}"/>
              </a:ext>
            </a:extLst>
          </p:cNvPr>
          <p:cNvSpPr txBox="1"/>
          <p:nvPr/>
        </p:nvSpPr>
        <p:spPr>
          <a:xfrm>
            <a:off x="6151190" y="2066000"/>
            <a:ext cx="175327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Brand</a:t>
            </a:r>
            <a:br>
              <a:rPr kumimoji="0" lang="en-US" sz="18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br>
            <a:r>
              <a:rPr kumimoji="0" lang="en-US" sz="18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Marketers</a:t>
            </a:r>
          </a:p>
        </p:txBody>
      </p:sp>
      <p:sp>
        <p:nvSpPr>
          <p:cNvPr id="3" name="TextBox 2">
            <a:extLst>
              <a:ext uri="{FF2B5EF4-FFF2-40B4-BE49-F238E27FC236}">
                <a16:creationId xmlns:a16="http://schemas.microsoft.com/office/drawing/2014/main" id="{CFF6D983-B125-64E5-7902-F1C94FF1AA2D}"/>
              </a:ext>
            </a:extLst>
          </p:cNvPr>
          <p:cNvSpPr txBox="1"/>
          <p:nvPr/>
        </p:nvSpPr>
        <p:spPr>
          <a:xfrm>
            <a:off x="8451671" y="2073891"/>
            <a:ext cx="176203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Agency</a:t>
            </a:r>
            <a:br>
              <a:rPr kumimoji="0" lang="en-US" sz="18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br>
            <a:r>
              <a:rPr kumimoji="0" lang="en-US" sz="18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Professionals</a:t>
            </a:r>
          </a:p>
        </p:txBody>
      </p:sp>
      <p:sp>
        <p:nvSpPr>
          <p:cNvPr id="25" name="Rectangle 24">
            <a:extLst>
              <a:ext uri="{FF2B5EF4-FFF2-40B4-BE49-F238E27FC236}">
                <a16:creationId xmlns:a16="http://schemas.microsoft.com/office/drawing/2014/main" id="{69E55097-15A2-E21F-AF0E-F725F53D8494}"/>
              </a:ext>
            </a:extLst>
          </p:cNvPr>
          <p:cNvSpPr/>
          <p:nvPr/>
        </p:nvSpPr>
        <p:spPr>
          <a:xfrm>
            <a:off x="1312753" y="3459461"/>
            <a:ext cx="4669448" cy="576407"/>
          </a:xfrm>
          <a:prstGeom prst="rect">
            <a:avLst/>
          </a:prstGeom>
          <a:solidFill>
            <a:schemeClr val="bg1"/>
          </a:solidFill>
          <a:ln w="19050">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A343FF"/>
                </a:solidFill>
                <a:effectLst/>
                <a:uLnTx/>
                <a:uFillTx/>
                <a:latin typeface="Helvetica" panose="020B0604020202020204" pitchFamily="34" charset="0"/>
                <a:ea typeface="+mn-ea"/>
                <a:cs typeface="Helvetica" panose="020B0604020202020204" pitchFamily="34" charset="0"/>
              </a:rPr>
              <a:t>Establishing clear brand safety guidelines and ensuring all our partners adhere to them</a:t>
            </a:r>
          </a:p>
        </p:txBody>
      </p:sp>
      <p:sp>
        <p:nvSpPr>
          <p:cNvPr id="10" name="Rectangle 9">
            <a:extLst>
              <a:ext uri="{FF2B5EF4-FFF2-40B4-BE49-F238E27FC236}">
                <a16:creationId xmlns:a16="http://schemas.microsoft.com/office/drawing/2014/main" id="{74048431-8860-E8AF-94CD-8E9710AA2599}"/>
              </a:ext>
            </a:extLst>
          </p:cNvPr>
          <p:cNvSpPr/>
          <p:nvPr/>
        </p:nvSpPr>
        <p:spPr>
          <a:xfrm>
            <a:off x="6151191" y="3438334"/>
            <a:ext cx="1762031" cy="575542"/>
          </a:xfrm>
          <a:prstGeom prst="rect">
            <a:avLst/>
          </a:prstGeom>
          <a:solidFill>
            <a:srgbClr val="00BF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solidFill>
                    <a:srgbClr val="1F1A62"/>
                  </a:solidFill>
                </a:ln>
                <a:solidFill>
                  <a:prstClr val="white"/>
                </a:solidFill>
                <a:effectLst/>
                <a:uLnTx/>
                <a:uFillTx/>
                <a:latin typeface="Helvetica" panose="020B0403020202020204" pitchFamily="34" charset="0"/>
                <a:ea typeface="+mn-ea"/>
                <a:cs typeface="+mn-cs"/>
              </a:rPr>
              <a:t>29%</a:t>
            </a:r>
          </a:p>
        </p:txBody>
      </p:sp>
      <p:sp>
        <p:nvSpPr>
          <p:cNvPr id="11" name="Rectangle 10">
            <a:extLst>
              <a:ext uri="{FF2B5EF4-FFF2-40B4-BE49-F238E27FC236}">
                <a16:creationId xmlns:a16="http://schemas.microsoft.com/office/drawing/2014/main" id="{BA8AD3A8-459C-BBF3-9BE5-6BF0F2B869FC}"/>
              </a:ext>
            </a:extLst>
          </p:cNvPr>
          <p:cNvSpPr/>
          <p:nvPr/>
        </p:nvSpPr>
        <p:spPr>
          <a:xfrm>
            <a:off x="8451671" y="3438334"/>
            <a:ext cx="1762031" cy="575542"/>
          </a:xfrm>
          <a:prstGeom prst="rect">
            <a:avLst/>
          </a:prstGeom>
          <a:solidFill>
            <a:srgbClr val="ED3C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solidFill>
                    <a:srgbClr val="1F1A62"/>
                  </a:solidFill>
                </a:ln>
                <a:solidFill>
                  <a:prstClr val="white"/>
                </a:solidFill>
                <a:effectLst/>
                <a:uLnTx/>
                <a:uFillTx/>
                <a:latin typeface="Helvetica" panose="020B0403020202020204" pitchFamily="34" charset="0"/>
                <a:ea typeface="+mn-ea"/>
                <a:cs typeface="+mn-cs"/>
              </a:rPr>
              <a:t>73%</a:t>
            </a:r>
          </a:p>
        </p:txBody>
      </p:sp>
      <p:sp>
        <p:nvSpPr>
          <p:cNvPr id="27" name="Rectangle 26">
            <a:extLst>
              <a:ext uri="{FF2B5EF4-FFF2-40B4-BE49-F238E27FC236}">
                <a16:creationId xmlns:a16="http://schemas.microsoft.com/office/drawing/2014/main" id="{A66FB600-58F7-FDAD-7FF4-8DBB89F924B8}"/>
              </a:ext>
            </a:extLst>
          </p:cNvPr>
          <p:cNvSpPr/>
          <p:nvPr/>
        </p:nvSpPr>
        <p:spPr>
          <a:xfrm>
            <a:off x="1312753" y="2784457"/>
            <a:ext cx="4669448" cy="576407"/>
          </a:xfrm>
          <a:prstGeom prst="rect">
            <a:avLst/>
          </a:prstGeom>
          <a:solidFill>
            <a:schemeClr val="bg1"/>
          </a:solidFill>
          <a:ln w="19050">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A343FF"/>
                </a:solidFill>
                <a:effectLst/>
                <a:uLnTx/>
                <a:uFillTx/>
                <a:latin typeface="Helvetica" panose="020B0604020202020204" pitchFamily="34" charset="0"/>
                <a:ea typeface="+mn-ea"/>
                <a:cs typeface="Helvetica" panose="020B0604020202020204" pitchFamily="34" charset="0"/>
              </a:rPr>
              <a:t>Closely monitoring campaigns for increased activity which may be due to bots</a:t>
            </a:r>
          </a:p>
        </p:txBody>
      </p:sp>
      <p:sp>
        <p:nvSpPr>
          <p:cNvPr id="12" name="Rectangle 11">
            <a:extLst>
              <a:ext uri="{FF2B5EF4-FFF2-40B4-BE49-F238E27FC236}">
                <a16:creationId xmlns:a16="http://schemas.microsoft.com/office/drawing/2014/main" id="{CD358363-E1D6-CD69-089A-CF5DE934AF38}"/>
              </a:ext>
            </a:extLst>
          </p:cNvPr>
          <p:cNvSpPr/>
          <p:nvPr/>
        </p:nvSpPr>
        <p:spPr>
          <a:xfrm>
            <a:off x="6151191" y="2762463"/>
            <a:ext cx="1762031" cy="575542"/>
          </a:xfrm>
          <a:prstGeom prst="rect">
            <a:avLst/>
          </a:prstGeom>
          <a:solidFill>
            <a:srgbClr val="00BF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solidFill>
                    <a:srgbClr val="1F1A62"/>
                  </a:solidFill>
                </a:ln>
                <a:solidFill>
                  <a:prstClr val="white"/>
                </a:solidFill>
                <a:effectLst/>
                <a:uLnTx/>
                <a:uFillTx/>
                <a:latin typeface="Helvetica" panose="020B0403020202020204" pitchFamily="34" charset="0"/>
                <a:ea typeface="+mn-ea"/>
                <a:cs typeface="+mn-cs"/>
              </a:rPr>
              <a:t>39%</a:t>
            </a:r>
          </a:p>
        </p:txBody>
      </p:sp>
      <p:sp>
        <p:nvSpPr>
          <p:cNvPr id="14" name="Rectangle 13">
            <a:extLst>
              <a:ext uri="{FF2B5EF4-FFF2-40B4-BE49-F238E27FC236}">
                <a16:creationId xmlns:a16="http://schemas.microsoft.com/office/drawing/2014/main" id="{EA66A7A5-5B8A-8E7E-4BE8-259CD34AADE9}"/>
              </a:ext>
            </a:extLst>
          </p:cNvPr>
          <p:cNvSpPr/>
          <p:nvPr/>
        </p:nvSpPr>
        <p:spPr>
          <a:xfrm>
            <a:off x="8451671" y="2762463"/>
            <a:ext cx="1762031" cy="575542"/>
          </a:xfrm>
          <a:prstGeom prst="rect">
            <a:avLst/>
          </a:prstGeom>
          <a:solidFill>
            <a:srgbClr val="ED3C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solidFill>
                    <a:srgbClr val="1F1A62"/>
                  </a:solidFill>
                </a:ln>
                <a:solidFill>
                  <a:prstClr val="white"/>
                </a:solidFill>
                <a:effectLst/>
                <a:uLnTx/>
                <a:uFillTx/>
                <a:latin typeface="Helvetica" panose="020B0403020202020204" pitchFamily="34" charset="0"/>
                <a:ea typeface="+mn-ea"/>
                <a:cs typeface="+mn-cs"/>
              </a:rPr>
              <a:t>82%</a:t>
            </a:r>
          </a:p>
        </p:txBody>
      </p:sp>
      <p:sp>
        <p:nvSpPr>
          <p:cNvPr id="28" name="Rectangle 27">
            <a:extLst>
              <a:ext uri="{FF2B5EF4-FFF2-40B4-BE49-F238E27FC236}">
                <a16:creationId xmlns:a16="http://schemas.microsoft.com/office/drawing/2014/main" id="{A0B30B40-2193-D538-B831-955D0C672AAF}"/>
              </a:ext>
            </a:extLst>
          </p:cNvPr>
          <p:cNvSpPr/>
          <p:nvPr/>
        </p:nvSpPr>
        <p:spPr>
          <a:xfrm>
            <a:off x="1312753" y="5476396"/>
            <a:ext cx="4669448" cy="575542"/>
          </a:xfrm>
          <a:prstGeom prst="rect">
            <a:avLst/>
          </a:prstGeom>
          <a:solidFill>
            <a:schemeClr val="bg1"/>
          </a:solidFill>
          <a:ln w="19050">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A343FF"/>
                </a:solidFill>
                <a:effectLst/>
                <a:uLnTx/>
                <a:uFillTx/>
                <a:latin typeface="Helvetica" panose="020B0604020202020204" pitchFamily="34" charset="0"/>
                <a:ea typeface="+mn-ea"/>
                <a:cs typeface="Helvetica" panose="020B0604020202020204" pitchFamily="34" charset="0"/>
              </a:rPr>
              <a:t>Maintaining a blacklist of discredited sites</a:t>
            </a:r>
          </a:p>
        </p:txBody>
      </p:sp>
      <p:sp>
        <p:nvSpPr>
          <p:cNvPr id="16" name="Rectangle 15">
            <a:extLst>
              <a:ext uri="{FF2B5EF4-FFF2-40B4-BE49-F238E27FC236}">
                <a16:creationId xmlns:a16="http://schemas.microsoft.com/office/drawing/2014/main" id="{F92F7DBB-7322-A4D5-D8D5-B6D4A2B0211F}"/>
              </a:ext>
            </a:extLst>
          </p:cNvPr>
          <p:cNvSpPr/>
          <p:nvPr/>
        </p:nvSpPr>
        <p:spPr>
          <a:xfrm>
            <a:off x="6151191" y="5456786"/>
            <a:ext cx="1762031" cy="575542"/>
          </a:xfrm>
          <a:prstGeom prst="rect">
            <a:avLst/>
          </a:prstGeom>
          <a:solidFill>
            <a:srgbClr val="00BF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solidFill>
                    <a:srgbClr val="1F1A62"/>
                  </a:solidFill>
                </a:ln>
                <a:solidFill>
                  <a:prstClr val="white"/>
                </a:solidFill>
                <a:effectLst/>
                <a:uLnTx/>
                <a:uFillTx/>
                <a:latin typeface="Helvetica" panose="020B0403020202020204" pitchFamily="34" charset="0"/>
                <a:ea typeface="+mn-ea"/>
                <a:cs typeface="+mn-cs"/>
              </a:rPr>
              <a:t>14%</a:t>
            </a:r>
          </a:p>
        </p:txBody>
      </p:sp>
      <p:sp>
        <p:nvSpPr>
          <p:cNvPr id="18" name="Rectangle 17">
            <a:extLst>
              <a:ext uri="{FF2B5EF4-FFF2-40B4-BE49-F238E27FC236}">
                <a16:creationId xmlns:a16="http://schemas.microsoft.com/office/drawing/2014/main" id="{0D728507-57DC-99D3-F767-C9972C290B97}"/>
              </a:ext>
            </a:extLst>
          </p:cNvPr>
          <p:cNvSpPr/>
          <p:nvPr/>
        </p:nvSpPr>
        <p:spPr>
          <a:xfrm>
            <a:off x="8451671" y="5456786"/>
            <a:ext cx="1762031" cy="575542"/>
          </a:xfrm>
          <a:prstGeom prst="rect">
            <a:avLst/>
          </a:prstGeom>
          <a:solidFill>
            <a:srgbClr val="ED3C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solidFill>
                    <a:srgbClr val="1F1A62"/>
                  </a:solidFill>
                </a:ln>
                <a:solidFill>
                  <a:prstClr val="white"/>
                </a:solidFill>
                <a:effectLst/>
                <a:uLnTx/>
                <a:uFillTx/>
                <a:latin typeface="Helvetica" panose="020B0403020202020204" pitchFamily="34" charset="0"/>
                <a:ea typeface="+mn-ea"/>
                <a:cs typeface="+mn-cs"/>
              </a:rPr>
              <a:t>27%</a:t>
            </a:r>
          </a:p>
        </p:txBody>
      </p:sp>
      <p:sp>
        <p:nvSpPr>
          <p:cNvPr id="29" name="Rectangle 28">
            <a:extLst>
              <a:ext uri="{FF2B5EF4-FFF2-40B4-BE49-F238E27FC236}">
                <a16:creationId xmlns:a16="http://schemas.microsoft.com/office/drawing/2014/main" id="{9386DA83-FF07-4F10-26E9-FAEF85FEC7CE}"/>
              </a:ext>
            </a:extLst>
          </p:cNvPr>
          <p:cNvSpPr/>
          <p:nvPr/>
        </p:nvSpPr>
        <p:spPr>
          <a:xfrm>
            <a:off x="1312753" y="4131323"/>
            <a:ext cx="4669448" cy="575542"/>
          </a:xfrm>
          <a:prstGeom prst="rect">
            <a:avLst/>
          </a:prstGeom>
          <a:solidFill>
            <a:schemeClr val="bg1"/>
          </a:solidFill>
          <a:ln w="19050">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A343FF"/>
                </a:solidFill>
                <a:effectLst/>
                <a:uLnTx/>
                <a:uFillTx/>
                <a:latin typeface="Helvetica" panose="020B0604020202020204" pitchFamily="34" charset="0"/>
                <a:ea typeface="+mn-ea"/>
                <a:cs typeface="Helvetica" panose="020B0604020202020204" pitchFamily="34" charset="0"/>
              </a:rPr>
              <a:t>Using programmatic providers that utilize in-house or '1st Party' comprehensive ad fraud solutions</a:t>
            </a:r>
          </a:p>
        </p:txBody>
      </p:sp>
      <p:sp>
        <p:nvSpPr>
          <p:cNvPr id="20" name="Rectangle 19">
            <a:extLst>
              <a:ext uri="{FF2B5EF4-FFF2-40B4-BE49-F238E27FC236}">
                <a16:creationId xmlns:a16="http://schemas.microsoft.com/office/drawing/2014/main" id="{64C3EE0A-3F6C-4616-9B7E-9E4F0345DB5E}"/>
              </a:ext>
            </a:extLst>
          </p:cNvPr>
          <p:cNvSpPr/>
          <p:nvPr/>
        </p:nvSpPr>
        <p:spPr>
          <a:xfrm>
            <a:off x="6151191" y="4113338"/>
            <a:ext cx="1762031" cy="575542"/>
          </a:xfrm>
          <a:prstGeom prst="rect">
            <a:avLst/>
          </a:prstGeom>
          <a:solidFill>
            <a:srgbClr val="00BF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solidFill>
                    <a:srgbClr val="1F1A62"/>
                  </a:solidFill>
                </a:ln>
                <a:solidFill>
                  <a:prstClr val="white"/>
                </a:solidFill>
                <a:effectLst/>
                <a:uLnTx/>
                <a:uFillTx/>
                <a:latin typeface="Helvetica" panose="020B0403020202020204" pitchFamily="34" charset="0"/>
                <a:ea typeface="+mn-ea"/>
                <a:cs typeface="+mn-cs"/>
              </a:rPr>
              <a:t>39%</a:t>
            </a:r>
          </a:p>
        </p:txBody>
      </p:sp>
      <p:sp>
        <p:nvSpPr>
          <p:cNvPr id="21" name="Rectangle 20">
            <a:extLst>
              <a:ext uri="{FF2B5EF4-FFF2-40B4-BE49-F238E27FC236}">
                <a16:creationId xmlns:a16="http://schemas.microsoft.com/office/drawing/2014/main" id="{A18A4D78-C6C1-5F24-DAC9-BCD67730C8BC}"/>
              </a:ext>
            </a:extLst>
          </p:cNvPr>
          <p:cNvSpPr/>
          <p:nvPr/>
        </p:nvSpPr>
        <p:spPr>
          <a:xfrm>
            <a:off x="8451671" y="4113338"/>
            <a:ext cx="1762031" cy="575542"/>
          </a:xfrm>
          <a:prstGeom prst="rect">
            <a:avLst/>
          </a:prstGeom>
          <a:solidFill>
            <a:srgbClr val="ED3C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solidFill>
                    <a:srgbClr val="1F1A62"/>
                  </a:solidFill>
                </a:ln>
                <a:solidFill>
                  <a:prstClr val="white"/>
                </a:solidFill>
                <a:effectLst/>
                <a:uLnTx/>
                <a:uFillTx/>
                <a:latin typeface="Helvetica" panose="020B0403020202020204" pitchFamily="34" charset="0"/>
                <a:ea typeface="+mn-ea"/>
                <a:cs typeface="+mn-cs"/>
              </a:rPr>
              <a:t>64%</a:t>
            </a:r>
          </a:p>
        </p:txBody>
      </p:sp>
      <p:pic>
        <p:nvPicPr>
          <p:cNvPr id="22" name="Picture 21" descr="Icon&#10;&#10;Description automatically generated">
            <a:extLst>
              <a:ext uri="{FF2B5EF4-FFF2-40B4-BE49-F238E27FC236}">
                <a16:creationId xmlns:a16="http://schemas.microsoft.com/office/drawing/2014/main" id="{863316EB-107F-4506-D8AB-33787B249F8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126056" y="2216634"/>
            <a:ext cx="365905" cy="428523"/>
          </a:xfrm>
          <a:prstGeom prst="rect">
            <a:avLst/>
          </a:prstGeom>
        </p:spPr>
      </p:pic>
      <p:pic>
        <p:nvPicPr>
          <p:cNvPr id="24" name="Picture 23" descr="Icon&#10;&#10;Description automatically generated">
            <a:extLst>
              <a:ext uri="{FF2B5EF4-FFF2-40B4-BE49-F238E27FC236}">
                <a16:creationId xmlns:a16="http://schemas.microsoft.com/office/drawing/2014/main" id="{3969872B-67F9-90F3-56F2-EC5C58AB0688}"/>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987652" y="2195530"/>
            <a:ext cx="369289" cy="432485"/>
          </a:xfrm>
          <a:prstGeom prst="rect">
            <a:avLst/>
          </a:prstGeom>
        </p:spPr>
      </p:pic>
      <p:sp>
        <p:nvSpPr>
          <p:cNvPr id="26" name="Rectangle 25">
            <a:extLst>
              <a:ext uri="{FF2B5EF4-FFF2-40B4-BE49-F238E27FC236}">
                <a16:creationId xmlns:a16="http://schemas.microsoft.com/office/drawing/2014/main" id="{2F1209A7-0B87-A068-0127-51FC5AD4C4C9}"/>
              </a:ext>
            </a:extLst>
          </p:cNvPr>
          <p:cNvSpPr/>
          <p:nvPr/>
        </p:nvSpPr>
        <p:spPr>
          <a:xfrm>
            <a:off x="1306403" y="4803774"/>
            <a:ext cx="4669448" cy="575542"/>
          </a:xfrm>
          <a:prstGeom prst="rect">
            <a:avLst/>
          </a:prstGeom>
          <a:solidFill>
            <a:schemeClr val="bg1"/>
          </a:solidFill>
          <a:ln w="19050">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A343FF"/>
                </a:solidFill>
                <a:effectLst/>
                <a:uLnTx/>
                <a:uFillTx/>
                <a:latin typeface="Helvetica" panose="020B0604020202020204" pitchFamily="34" charset="0"/>
                <a:ea typeface="+mn-ea"/>
                <a:cs typeface="Helvetica" panose="020B0604020202020204" pitchFamily="34" charset="0"/>
              </a:rPr>
              <a:t>Partnering with '3rd Party' ad verification vendors / fraud detection vendors</a:t>
            </a:r>
          </a:p>
        </p:txBody>
      </p:sp>
      <p:sp>
        <p:nvSpPr>
          <p:cNvPr id="32" name="Rectangle 31">
            <a:extLst>
              <a:ext uri="{FF2B5EF4-FFF2-40B4-BE49-F238E27FC236}">
                <a16:creationId xmlns:a16="http://schemas.microsoft.com/office/drawing/2014/main" id="{367433AA-946F-9DCE-2064-022281543D08}"/>
              </a:ext>
            </a:extLst>
          </p:cNvPr>
          <p:cNvSpPr/>
          <p:nvPr/>
        </p:nvSpPr>
        <p:spPr>
          <a:xfrm>
            <a:off x="6144841" y="4784335"/>
            <a:ext cx="1762031" cy="575542"/>
          </a:xfrm>
          <a:prstGeom prst="rect">
            <a:avLst/>
          </a:prstGeom>
          <a:solidFill>
            <a:srgbClr val="00BF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solidFill>
                    <a:srgbClr val="1F1A62"/>
                  </a:solidFill>
                </a:ln>
                <a:solidFill>
                  <a:prstClr val="white"/>
                </a:solidFill>
                <a:effectLst/>
                <a:uLnTx/>
                <a:uFillTx/>
                <a:latin typeface="Helvetica" panose="020B0403020202020204" pitchFamily="34" charset="0"/>
                <a:ea typeface="+mn-ea"/>
                <a:cs typeface="+mn-cs"/>
              </a:rPr>
              <a:t>32%</a:t>
            </a:r>
          </a:p>
        </p:txBody>
      </p:sp>
      <p:sp>
        <p:nvSpPr>
          <p:cNvPr id="33" name="Rectangle 32">
            <a:extLst>
              <a:ext uri="{FF2B5EF4-FFF2-40B4-BE49-F238E27FC236}">
                <a16:creationId xmlns:a16="http://schemas.microsoft.com/office/drawing/2014/main" id="{039365D1-0413-14FD-C331-ADE655E542DB}"/>
              </a:ext>
            </a:extLst>
          </p:cNvPr>
          <p:cNvSpPr/>
          <p:nvPr/>
        </p:nvSpPr>
        <p:spPr>
          <a:xfrm>
            <a:off x="8445321" y="4784335"/>
            <a:ext cx="1762031" cy="575542"/>
          </a:xfrm>
          <a:prstGeom prst="rect">
            <a:avLst/>
          </a:prstGeom>
          <a:solidFill>
            <a:srgbClr val="ED3C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solidFill>
                    <a:srgbClr val="1F1A62"/>
                  </a:solidFill>
                </a:ln>
                <a:solidFill>
                  <a:prstClr val="white"/>
                </a:solidFill>
                <a:effectLst/>
                <a:uLnTx/>
                <a:uFillTx/>
                <a:latin typeface="Helvetica" panose="020B0403020202020204" pitchFamily="34" charset="0"/>
                <a:ea typeface="+mn-ea"/>
                <a:cs typeface="+mn-cs"/>
              </a:rPr>
              <a:t>45%</a:t>
            </a:r>
          </a:p>
        </p:txBody>
      </p:sp>
    </p:spTree>
    <p:extLst>
      <p:ext uri="{BB962C8B-B14F-4D97-AF65-F5344CB8AC3E}">
        <p14:creationId xmlns:p14="http://schemas.microsoft.com/office/powerpoint/2010/main" val="10898646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0446E27-F3B6-5A36-90F5-155E8E262FA5}"/>
              </a:ext>
            </a:extLst>
          </p:cNvPr>
          <p:cNvSpPr/>
          <p:nvPr/>
        </p:nvSpPr>
        <p:spPr>
          <a:xfrm>
            <a:off x="0" y="1685013"/>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0" name="Chart 9">
            <a:extLst>
              <a:ext uri="{FF2B5EF4-FFF2-40B4-BE49-F238E27FC236}">
                <a16:creationId xmlns:a16="http://schemas.microsoft.com/office/drawing/2014/main" id="{F3A5638E-35D7-3479-A372-4DA6CC9BC9D4}"/>
              </a:ext>
            </a:extLst>
          </p:cNvPr>
          <p:cNvGraphicFramePr/>
          <p:nvPr>
            <p:extLst>
              <p:ext uri="{D42A27DB-BD31-4B8C-83A1-F6EECF244321}">
                <p14:modId xmlns:p14="http://schemas.microsoft.com/office/powerpoint/2010/main" val="482837815"/>
              </p:ext>
            </p:extLst>
          </p:nvPr>
        </p:nvGraphicFramePr>
        <p:xfrm>
          <a:off x="230768" y="2383184"/>
          <a:ext cx="11730465" cy="3814644"/>
        </p:xfrm>
        <a:graphic>
          <a:graphicData uri="http://schemas.openxmlformats.org/drawingml/2006/chart">
            <c:chart xmlns:c="http://schemas.openxmlformats.org/drawingml/2006/chart" xmlns:r="http://schemas.openxmlformats.org/officeDocument/2006/relationships" r:id="rId3"/>
          </a:graphicData>
        </a:graphic>
      </p:graphicFrame>
      <p:sp>
        <p:nvSpPr>
          <p:cNvPr id="16" name="TextBox 15">
            <a:extLst>
              <a:ext uri="{FF2B5EF4-FFF2-40B4-BE49-F238E27FC236}">
                <a16:creationId xmlns:a16="http://schemas.microsoft.com/office/drawing/2014/main" id="{F3B08D31-8CD1-811E-0850-AF65E55C9EAD}"/>
              </a:ext>
            </a:extLst>
          </p:cNvPr>
          <p:cNvSpPr txBox="1"/>
          <p:nvPr/>
        </p:nvSpPr>
        <p:spPr>
          <a:xfrm>
            <a:off x="472837" y="6205800"/>
            <a:ext cx="1169764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VAB analysis of DoubleVerify and Integral Ad Science (IAS) company financial reports, Full Year 2023. DoubleVerify refers to revenues by type as follows: ‘Programmatic’ = ‘Activation’, ‘Advertiser Direct’ = ‘Measurement’, ‘Supply-Side’ = ‘Supply-Side Customer’. Integral Ad Science refers to revenues by type as follows: ‘Programmatic’ = ‘Optimization’, ‘Advertiser Direct’ = ‘Measurement’, ‘Supply-Side’ = ‘Publisher’. </a:t>
            </a:r>
          </a:p>
        </p:txBody>
      </p:sp>
      <p:sp>
        <p:nvSpPr>
          <p:cNvPr id="18" name="Rectangle 17">
            <a:extLst>
              <a:ext uri="{FF2B5EF4-FFF2-40B4-BE49-F238E27FC236}">
                <a16:creationId xmlns:a16="http://schemas.microsoft.com/office/drawing/2014/main" id="{F9B43449-AF29-63F8-49A5-B5E201F5C587}"/>
              </a:ext>
            </a:extLst>
          </p:cNvPr>
          <p:cNvSpPr/>
          <p:nvPr/>
        </p:nvSpPr>
        <p:spPr>
          <a:xfrm>
            <a:off x="7797071" y="4291490"/>
            <a:ext cx="4315534" cy="996022"/>
          </a:xfrm>
          <a:prstGeom prst="rect">
            <a:avLst/>
          </a:prstGeom>
          <a:solidFill>
            <a:schemeClr val="bg1"/>
          </a:solidFill>
          <a:ln w="28575">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‘Programmatic’ revenue </a:t>
            </a: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 earnings from advertisers using services to </a:t>
            </a: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evaluate ad inventory quality or optimize campaign inventory from programmatic platforms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ED3C8D"/>
                </a:solidFill>
                <a:effectLst/>
                <a:uLnTx/>
                <a:uFillTx/>
                <a:latin typeface="Helvetica" panose="020B0403020202020204" pitchFamily="34" charset="0"/>
                <a:ea typeface="+mn-ea"/>
                <a:cs typeface="+mn-cs"/>
              </a:rPr>
              <a:t>(many ad-tech walled gardens have their own programmatic platforms, e.g., Google Display &amp; Video 360)</a:t>
            </a:r>
          </a:p>
        </p:txBody>
      </p:sp>
      <p:sp>
        <p:nvSpPr>
          <p:cNvPr id="21" name="Rectangle 20">
            <a:extLst>
              <a:ext uri="{FF2B5EF4-FFF2-40B4-BE49-F238E27FC236}">
                <a16:creationId xmlns:a16="http://schemas.microsoft.com/office/drawing/2014/main" id="{84C28C92-D23D-3E21-5BC1-6B8F9413C4F5}"/>
              </a:ext>
            </a:extLst>
          </p:cNvPr>
          <p:cNvSpPr/>
          <p:nvPr/>
        </p:nvSpPr>
        <p:spPr>
          <a:xfrm>
            <a:off x="625033" y="4943766"/>
            <a:ext cx="3952967" cy="1219429"/>
          </a:xfrm>
          <a:prstGeom prst="rect">
            <a:avLst/>
          </a:prstGeom>
          <a:solidFill>
            <a:schemeClr val="bg1"/>
          </a:solidFill>
          <a:ln w="28575">
            <a:solidFill>
              <a:srgbClr val="00BF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‘Advertiser-direct’ revenue </a:t>
            </a: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 earnings from advertisers using services to </a:t>
            </a: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measure campaign quality &amp; performance on digital platforms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BFF2"/>
                </a:solidFill>
                <a:effectLst/>
                <a:uLnTx/>
                <a:uFillTx/>
                <a:latin typeface="Helvetica" panose="020B0403020202020204" pitchFamily="34" charset="0"/>
                <a:ea typeface="+mn-ea"/>
                <a:cs typeface="+mn-cs"/>
              </a:rPr>
              <a:t>(ad-tech walled gardens are some of the top digital platforms and provide data for measurement as intermediaries, they are also major advertisers themselves)</a:t>
            </a:r>
          </a:p>
        </p:txBody>
      </p:sp>
      <p:sp>
        <p:nvSpPr>
          <p:cNvPr id="22" name="Rectangle 21">
            <a:extLst>
              <a:ext uri="{FF2B5EF4-FFF2-40B4-BE49-F238E27FC236}">
                <a16:creationId xmlns:a16="http://schemas.microsoft.com/office/drawing/2014/main" id="{112DA1D3-9054-16C3-69B9-E3F7E2607608}"/>
              </a:ext>
            </a:extLst>
          </p:cNvPr>
          <p:cNvSpPr/>
          <p:nvPr/>
        </p:nvSpPr>
        <p:spPr>
          <a:xfrm>
            <a:off x="503714" y="3137886"/>
            <a:ext cx="3669452" cy="863780"/>
          </a:xfrm>
          <a:prstGeom prst="rect">
            <a:avLst/>
          </a:prstGeom>
          <a:solidFill>
            <a:schemeClr val="bg1"/>
          </a:solidFill>
          <a:ln w="28575">
            <a:solidFill>
              <a:srgbClr val="4EBE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‘Supply-side’ revenue </a:t>
            </a: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 earnings from platforms / publishers using services to </a:t>
            </a: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evaluate their own inventory &amp; facilitate campaigns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4EBEA4"/>
                </a:solidFill>
                <a:effectLst/>
                <a:uLnTx/>
                <a:uFillTx/>
                <a:latin typeface="Helvetica" panose="020B0403020202020204" pitchFamily="34" charset="0"/>
                <a:ea typeface="+mn-ea"/>
                <a:cs typeface="+mn-cs"/>
              </a:rPr>
              <a:t>(ad-tech walled gardens are ad platforms / publishers)</a:t>
            </a:r>
          </a:p>
        </p:txBody>
      </p:sp>
      <p:sp>
        <p:nvSpPr>
          <p:cNvPr id="26" name="Rectangle 25">
            <a:extLst>
              <a:ext uri="{FF2B5EF4-FFF2-40B4-BE49-F238E27FC236}">
                <a16:creationId xmlns:a16="http://schemas.microsoft.com/office/drawing/2014/main" id="{A9C445BF-5591-D09A-A8BC-6A2DB67D3CAE}"/>
              </a:ext>
            </a:extLst>
          </p:cNvPr>
          <p:cNvSpPr/>
          <p:nvPr/>
        </p:nvSpPr>
        <p:spPr>
          <a:xfrm>
            <a:off x="136187" y="478815"/>
            <a:ext cx="12055811" cy="892552"/>
          </a:xfrm>
          <a:prstGeom prst="rect">
            <a:avLst/>
          </a:prstGeom>
        </p:spPr>
        <p:txBody>
          <a:bodyPr wrap="square" lIns="91440" tIns="45720" rIns="91440" bIns="45720" anchor="t">
            <a:spAutoFit/>
          </a:bodyPr>
          <a:lstStyle/>
          <a:p>
            <a:pPr>
              <a:defRPr/>
            </a:pPr>
            <a:r>
              <a:rPr kumimoji="0" lang="en-US" sz="2600" b="1" i="0" u="none" strike="noStrike" kern="1200" cap="none" spc="0" normalizeH="0" baseline="0" noProof="0">
                <a:ln>
                  <a:noFill/>
                </a:ln>
                <a:solidFill>
                  <a:srgbClr val="1B1464"/>
                </a:solidFill>
                <a:effectLst/>
                <a:uLnTx/>
                <a:uFillTx/>
                <a:latin typeface="Helvetica"/>
                <a:cs typeface="Helvetica"/>
              </a:rPr>
              <a:t>It can be especially challenging when ad verification companies' revenues are </a:t>
            </a:r>
            <a:r>
              <a:rPr lang="en-US" sz="2600" b="1">
                <a:solidFill>
                  <a:srgbClr val="1B1464"/>
                </a:solidFill>
                <a:latin typeface="Helvetica"/>
                <a:cs typeface="Helvetica"/>
              </a:rPr>
              <a:t>dependent on the platforms they ‘independently’ monitor </a:t>
            </a:r>
            <a:endParaRPr lang="en-US"/>
          </a:p>
        </p:txBody>
      </p:sp>
      <p:sp>
        <p:nvSpPr>
          <p:cNvPr id="4" name="TextBox 3">
            <a:extLst>
              <a:ext uri="{FF2B5EF4-FFF2-40B4-BE49-F238E27FC236}">
                <a16:creationId xmlns:a16="http://schemas.microsoft.com/office/drawing/2014/main" id="{4EECE67E-2570-77C8-4DCD-E83C5B83F9CE}"/>
              </a:ext>
            </a:extLst>
          </p:cNvPr>
          <p:cNvSpPr txBox="1"/>
          <p:nvPr/>
        </p:nvSpPr>
        <p:spPr>
          <a:xfrm>
            <a:off x="2770574" y="1729111"/>
            <a:ext cx="6650853" cy="9848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B1464"/>
                </a:solidFill>
                <a:effectLst/>
                <a:uLnTx/>
                <a:uFillTx/>
                <a:latin typeface="Helvetica" panose="020B0403020202020204" pitchFamily="34" charset="0"/>
                <a:ea typeface="Calibri" panose="020F0502020204030204" pitchFamily="34" charset="0"/>
                <a:cs typeface="+mn-cs"/>
              </a:rPr>
              <a:t>Ad Verification Company Revenues by Type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Calibri" panose="020F0502020204030204" pitchFamily="34" charset="0"/>
                <a:cs typeface="+mn-cs"/>
              </a:rPr>
              <a:t>DoubleVerify &amp; Integral Ad Science (Aggregated), Full Year 2023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Calibri" panose="020F0502020204030204" pitchFamily="34" charset="0"/>
                <a:cs typeface="+mn-cs"/>
              </a:rPr>
              <a:t>in millions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1B1464"/>
              </a:solidFill>
              <a:effectLst/>
              <a:uLnTx/>
              <a:uFillTx/>
              <a:latin typeface="Helvetica" panose="020B0403020202020204" pitchFamily="34" charset="0"/>
              <a:ea typeface="Calibri" panose="020F0502020204030204" pitchFamily="34" charset="0"/>
              <a:cs typeface="+mn-cs"/>
            </a:endParaRPr>
          </a:p>
        </p:txBody>
      </p:sp>
      <p:pic>
        <p:nvPicPr>
          <p:cNvPr id="2" name="Picture 1">
            <a:extLst>
              <a:ext uri="{FF2B5EF4-FFF2-40B4-BE49-F238E27FC236}">
                <a16:creationId xmlns:a16="http://schemas.microsoft.com/office/drawing/2014/main" id="{887F38A2-6DBF-BCC9-2642-5CF6885948D8}"/>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5" name="Slide Number Placeholder 5">
            <a:extLst>
              <a:ext uri="{FF2B5EF4-FFF2-40B4-BE49-F238E27FC236}">
                <a16:creationId xmlns:a16="http://schemas.microsoft.com/office/drawing/2014/main" id="{D1829505-9D86-5608-AB6A-768E9BCFEEDC}"/>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6" name="Rectangle 5">
            <a:extLst>
              <a:ext uri="{FF2B5EF4-FFF2-40B4-BE49-F238E27FC236}">
                <a16:creationId xmlns:a16="http://schemas.microsoft.com/office/drawing/2014/main" id="{6AE45E87-4CA7-6346-1EA7-25070CF8055E}"/>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Tree>
    <p:extLst>
      <p:ext uri="{BB962C8B-B14F-4D97-AF65-F5344CB8AC3E}">
        <p14:creationId xmlns:p14="http://schemas.microsoft.com/office/powerpoint/2010/main" val="22063694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9CB0D3CA-CC5C-C00C-B09D-B53ACF30F017}"/>
              </a:ext>
            </a:extLst>
          </p:cNvPr>
          <p:cNvSpPr/>
          <p:nvPr/>
        </p:nvSpPr>
        <p:spPr>
          <a:xfrm>
            <a:off x="4916644" y="1949624"/>
            <a:ext cx="2337391" cy="4133555"/>
          </a:xfrm>
          <a:prstGeom prst="rect">
            <a:avLst/>
          </a:prstGeom>
          <a:solidFill>
            <a:srgbClr val="E2E8F1"/>
          </a:solidFill>
          <a:ln w="57150">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83768"/>
            <a:endParaRPr lang="en-US" sz="1740">
              <a:solidFill>
                <a:prstClr val="white"/>
              </a:solidFill>
              <a:latin typeface="Calibri" panose="020F0502020204030204"/>
            </a:endParaRPr>
          </a:p>
        </p:txBody>
      </p:sp>
      <p:sp>
        <p:nvSpPr>
          <p:cNvPr id="48" name="Rectangle 47">
            <a:extLst>
              <a:ext uri="{FF2B5EF4-FFF2-40B4-BE49-F238E27FC236}">
                <a16:creationId xmlns:a16="http://schemas.microsoft.com/office/drawing/2014/main" id="{D8EC3105-B981-6D75-3095-FA0D402CFE5D}"/>
              </a:ext>
            </a:extLst>
          </p:cNvPr>
          <p:cNvSpPr/>
          <p:nvPr/>
        </p:nvSpPr>
        <p:spPr>
          <a:xfrm>
            <a:off x="7330767" y="1949624"/>
            <a:ext cx="2337391" cy="4133555"/>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83768" rtl="0" eaLnBrk="1" fontAlgn="auto" latinLnBrk="0" hangingPunct="1">
              <a:lnSpc>
                <a:spcPct val="100000"/>
              </a:lnSpc>
              <a:spcBef>
                <a:spcPts val="0"/>
              </a:spcBef>
              <a:spcAft>
                <a:spcPts val="0"/>
              </a:spcAft>
              <a:buClrTx/>
              <a:buSzTx/>
              <a:buFontTx/>
              <a:buNone/>
              <a:tabLst/>
              <a:defRPr/>
            </a:pPr>
            <a:endParaRPr kumimoji="0" lang="en-US" sz="174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D5C5342E-209B-1A30-8CD2-B7BD60A35206}"/>
              </a:ext>
            </a:extLst>
          </p:cNvPr>
          <p:cNvSpPr/>
          <p:nvPr/>
        </p:nvSpPr>
        <p:spPr>
          <a:xfrm>
            <a:off x="2523843" y="1949624"/>
            <a:ext cx="2337391" cy="4133555"/>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83768"/>
            <a:endParaRPr lang="en-US" sz="1740">
              <a:solidFill>
                <a:prstClr val="white"/>
              </a:solidFill>
              <a:latin typeface="Calibri" panose="020F0502020204030204"/>
            </a:endParaRPr>
          </a:p>
        </p:txBody>
      </p:sp>
      <p:sp>
        <p:nvSpPr>
          <p:cNvPr id="50" name="Rectangle 49">
            <a:extLst>
              <a:ext uri="{FF2B5EF4-FFF2-40B4-BE49-F238E27FC236}">
                <a16:creationId xmlns:a16="http://schemas.microsoft.com/office/drawing/2014/main" id="{56C194EB-10B2-8908-09BE-830032C66412}"/>
              </a:ext>
            </a:extLst>
          </p:cNvPr>
          <p:cNvSpPr/>
          <p:nvPr/>
        </p:nvSpPr>
        <p:spPr>
          <a:xfrm>
            <a:off x="131042" y="1949624"/>
            <a:ext cx="2337391" cy="4133555"/>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83768"/>
            <a:endParaRPr lang="en-US" sz="1740">
              <a:solidFill>
                <a:prstClr val="white"/>
              </a:solidFill>
              <a:latin typeface="Calibri" panose="020F0502020204030204"/>
            </a:endParaRPr>
          </a:p>
        </p:txBody>
      </p:sp>
      <p:sp>
        <p:nvSpPr>
          <p:cNvPr id="51" name="Rectangle 50">
            <a:extLst>
              <a:ext uri="{FF2B5EF4-FFF2-40B4-BE49-F238E27FC236}">
                <a16:creationId xmlns:a16="http://schemas.microsoft.com/office/drawing/2014/main" id="{212B37F8-30D9-CF16-54E6-58050A00C619}"/>
              </a:ext>
            </a:extLst>
          </p:cNvPr>
          <p:cNvSpPr/>
          <p:nvPr/>
        </p:nvSpPr>
        <p:spPr>
          <a:xfrm>
            <a:off x="9723567" y="1955948"/>
            <a:ext cx="2337391" cy="4133555"/>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83768" rtl="0" eaLnBrk="1" fontAlgn="auto" latinLnBrk="0" hangingPunct="1">
              <a:lnSpc>
                <a:spcPct val="100000"/>
              </a:lnSpc>
              <a:spcBef>
                <a:spcPts val="0"/>
              </a:spcBef>
              <a:spcAft>
                <a:spcPts val="0"/>
              </a:spcAft>
              <a:buClrTx/>
              <a:buSzTx/>
              <a:buFontTx/>
              <a:buNone/>
              <a:tabLst/>
              <a:defRPr/>
            </a:pPr>
            <a:endParaRPr kumimoji="0" lang="en-US" sz="174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0202D341-87DF-34BA-DFEF-8E00C294C3C1}"/>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10" name="Slide Number Placeholder 5">
            <a:extLst>
              <a:ext uri="{FF2B5EF4-FFF2-40B4-BE49-F238E27FC236}">
                <a16:creationId xmlns:a16="http://schemas.microsoft.com/office/drawing/2014/main" id="{E5049AC6-98F1-940E-1F14-05FD4B67DB92}"/>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1" name="Rectangle 10">
            <a:extLst>
              <a:ext uri="{FF2B5EF4-FFF2-40B4-BE49-F238E27FC236}">
                <a16:creationId xmlns:a16="http://schemas.microsoft.com/office/drawing/2014/main" id="{75F34B8C-1186-C7D6-BDA0-8452051BF66E}"/>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
        <p:nvSpPr>
          <p:cNvPr id="2" name="Rectangle 1">
            <a:extLst>
              <a:ext uri="{FF2B5EF4-FFF2-40B4-BE49-F238E27FC236}">
                <a16:creationId xmlns:a16="http://schemas.microsoft.com/office/drawing/2014/main" id="{C604F4ED-4CE3-388D-6B08-7DEBBA8472FB}"/>
              </a:ext>
            </a:extLst>
          </p:cNvPr>
          <p:cNvSpPr/>
          <p:nvPr/>
        </p:nvSpPr>
        <p:spPr>
          <a:xfrm>
            <a:off x="182354" y="382639"/>
            <a:ext cx="10975684" cy="954107"/>
          </a:xfrm>
          <a:prstGeom prst="rect">
            <a:avLst/>
          </a:prstGeom>
        </p:spPr>
        <p:txBody>
          <a:bodyPr wrap="square">
            <a:spAutoFit/>
          </a:bodyPr>
          <a:lstStyle/>
          <a:p>
            <a:pPr marL="0" marR="0" lvl="0" indent="0" algn="l" defTabSz="88376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1F1A62"/>
                </a:solidFill>
                <a:effectLst/>
                <a:uLnTx/>
                <a:uFillTx/>
                <a:latin typeface="Helvetica" pitchFamily="2" charset="0"/>
                <a:ea typeface="+mn-ea"/>
                <a:cs typeface="+mn-cs"/>
              </a:rPr>
              <a:t>Marketers that prioritize low cost</a:t>
            </a:r>
            <a:r>
              <a:rPr lang="en-US" sz="2800" b="1">
                <a:solidFill>
                  <a:srgbClr val="1F1A62"/>
                </a:solidFill>
                <a:latin typeface="Helvetica" pitchFamily="2" charset="0"/>
              </a:rPr>
              <a:t>s</a:t>
            </a:r>
            <a:r>
              <a:rPr kumimoji="0" lang="en-US" sz="2800" b="1" i="0" u="none" strike="noStrike" kern="1200" cap="none" spc="0" normalizeH="0" baseline="0" noProof="0">
                <a:ln>
                  <a:noFill/>
                </a:ln>
                <a:solidFill>
                  <a:srgbClr val="1F1A62"/>
                </a:solidFill>
                <a:effectLst/>
                <a:uLnTx/>
                <a:uFillTx/>
                <a:latin typeface="Helvetica" pitchFamily="2" charset="0"/>
                <a:ea typeface="+mn-ea"/>
                <a:cs typeface="+mn-cs"/>
              </a:rPr>
              <a:t> put quality and brand safety at risk by spending in less transparent platforms</a:t>
            </a:r>
          </a:p>
        </p:txBody>
      </p:sp>
      <p:pic>
        <p:nvPicPr>
          <p:cNvPr id="5" name="Picture 4">
            <a:extLst>
              <a:ext uri="{FF2B5EF4-FFF2-40B4-BE49-F238E27FC236}">
                <a16:creationId xmlns:a16="http://schemas.microsoft.com/office/drawing/2014/main" id="{B8B8B263-A22C-9F39-B841-CC2B25261A8F}"/>
              </a:ext>
            </a:extLst>
          </p:cNvPr>
          <p:cNvPicPr>
            <a:picLocks noChangeAspect="1"/>
          </p:cNvPicPr>
          <p:nvPr/>
        </p:nvPicPr>
        <p:blipFill>
          <a:blip r:embed="rId3"/>
          <a:stretch>
            <a:fillRect/>
          </a:stretch>
        </p:blipFill>
        <p:spPr>
          <a:xfrm>
            <a:off x="10210628" y="0"/>
            <a:ext cx="1981372" cy="1152244"/>
          </a:xfrm>
          <a:prstGeom prst="rect">
            <a:avLst/>
          </a:prstGeom>
        </p:spPr>
      </p:pic>
      <p:sp>
        <p:nvSpPr>
          <p:cNvPr id="6" name="TextBox 5">
            <a:extLst>
              <a:ext uri="{FF2B5EF4-FFF2-40B4-BE49-F238E27FC236}">
                <a16:creationId xmlns:a16="http://schemas.microsoft.com/office/drawing/2014/main" id="{3EB54838-D1E1-27C7-2031-BD91F77253B2}"/>
              </a:ext>
            </a:extLst>
          </p:cNvPr>
          <p:cNvSpPr txBox="1"/>
          <p:nvPr/>
        </p:nvSpPr>
        <p:spPr>
          <a:xfrm>
            <a:off x="4967956" y="2046349"/>
            <a:ext cx="421814" cy="654450"/>
          </a:xfrm>
          <a:prstGeom prst="rect">
            <a:avLst/>
          </a:prstGeom>
          <a:noFill/>
        </p:spPr>
        <p:txBody>
          <a:bodyPr wrap="square" rtlCol="0">
            <a:spAutoFit/>
          </a:bodyPr>
          <a:lstStyle/>
          <a:p>
            <a:pPr marL="0" marR="0" lvl="0" indent="0" algn="l" defTabSz="883768" rtl="0" eaLnBrk="1" fontAlgn="auto" latinLnBrk="0" hangingPunct="1">
              <a:lnSpc>
                <a:spcPct val="100000"/>
              </a:lnSpc>
              <a:spcBef>
                <a:spcPts val="0"/>
              </a:spcBef>
              <a:spcAft>
                <a:spcPts val="0"/>
              </a:spcAft>
              <a:buClrTx/>
              <a:buSzTx/>
              <a:buFontTx/>
              <a:buNone/>
              <a:tabLst/>
              <a:defRPr/>
            </a:pPr>
            <a:r>
              <a:rPr kumimoji="0" lang="en-US" sz="3673" b="1" i="0" u="none" strike="noStrike" kern="1200" cap="none" spc="0" normalizeH="0" baseline="0" noProof="0">
                <a:ln>
                  <a:noFill/>
                </a:ln>
                <a:solidFill>
                  <a:srgbClr val="ED3C8D"/>
                </a:solidFill>
                <a:effectLst/>
                <a:uLnTx/>
                <a:uFillTx/>
                <a:latin typeface="Helvetica" pitchFamily="2" charset="0"/>
                <a:ea typeface="+mn-ea"/>
                <a:cs typeface="+mn-cs"/>
              </a:rPr>
              <a:t>3</a:t>
            </a:r>
          </a:p>
        </p:txBody>
      </p:sp>
      <p:cxnSp>
        <p:nvCxnSpPr>
          <p:cNvPr id="7" name="Straight Connector 6">
            <a:extLst>
              <a:ext uri="{FF2B5EF4-FFF2-40B4-BE49-F238E27FC236}">
                <a16:creationId xmlns:a16="http://schemas.microsoft.com/office/drawing/2014/main" id="{C7E3A62F-D3B8-2DC5-DE64-8E7343F204DB}"/>
              </a:ext>
            </a:extLst>
          </p:cNvPr>
          <p:cNvCxnSpPr/>
          <p:nvPr/>
        </p:nvCxnSpPr>
        <p:spPr>
          <a:xfrm>
            <a:off x="5046362" y="2713330"/>
            <a:ext cx="491711" cy="0"/>
          </a:xfrm>
          <a:prstGeom prst="line">
            <a:avLst/>
          </a:prstGeom>
          <a:ln w="22860">
            <a:solidFill>
              <a:srgbClr val="1B1464"/>
            </a:solidFill>
          </a:ln>
        </p:spPr>
        <p:style>
          <a:lnRef idx="3">
            <a:schemeClr val="accent1"/>
          </a:lnRef>
          <a:fillRef idx="0">
            <a:schemeClr val="accent1"/>
          </a:fillRef>
          <a:effectRef idx="2">
            <a:schemeClr val="accent1"/>
          </a:effectRef>
          <a:fontRef idx="minor">
            <a:schemeClr val="tx1"/>
          </a:fontRef>
        </p:style>
      </p:cxnSp>
      <p:sp>
        <p:nvSpPr>
          <p:cNvPr id="14" name="Rectangle 13">
            <a:extLst>
              <a:ext uri="{FF2B5EF4-FFF2-40B4-BE49-F238E27FC236}">
                <a16:creationId xmlns:a16="http://schemas.microsoft.com/office/drawing/2014/main" id="{563F4F5A-20C9-0F7D-BF83-7BF59230795B}"/>
              </a:ext>
            </a:extLst>
          </p:cNvPr>
          <p:cNvSpPr/>
          <p:nvPr/>
        </p:nvSpPr>
        <p:spPr>
          <a:xfrm>
            <a:off x="4982278" y="2823806"/>
            <a:ext cx="2362543" cy="2234458"/>
          </a:xfrm>
          <a:prstGeom prst="rect">
            <a:avLst/>
          </a:prstGeom>
        </p:spPr>
        <p:txBody>
          <a:bodyPr wrap="square">
            <a:spAutoFit/>
          </a:bodyPr>
          <a:lstStyle/>
          <a:p>
            <a:pPr marL="0" marR="0" lvl="0" indent="0" algn="l" defTabSz="883768"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1B1464"/>
                </a:solidFill>
                <a:effectLst/>
                <a:uLnTx/>
                <a:uFillTx/>
                <a:latin typeface="Helvetica" pitchFamily="2" charset="0"/>
                <a:ea typeface="+mn-ea"/>
                <a:cs typeface="+mn-cs"/>
              </a:rPr>
              <a:t>Under Pressure </a:t>
            </a:r>
          </a:p>
          <a:p>
            <a:pPr marL="0" marR="0" lvl="0" indent="0" algn="l" defTabSz="883768" rtl="0" eaLnBrk="1" fontAlgn="auto" latinLnBrk="0" hangingPunct="1">
              <a:lnSpc>
                <a:spcPct val="100000"/>
              </a:lnSpc>
              <a:spcBef>
                <a:spcPts val="0"/>
              </a:spcBef>
              <a:spcAft>
                <a:spcPts val="0"/>
              </a:spcAft>
              <a:buClrTx/>
              <a:buSzTx/>
              <a:buFontTx/>
              <a:buNone/>
              <a:tabLst/>
              <a:defRPr/>
            </a:pPr>
            <a:endParaRPr kumimoji="0" lang="en-US" sz="1740" b="0" i="0" u="none" strike="noStrike" kern="1200" cap="none" spc="0" normalizeH="0" baseline="0" noProof="0">
              <a:ln>
                <a:noFill/>
              </a:ln>
              <a:solidFill>
                <a:srgbClr val="1B1464"/>
              </a:solidFill>
              <a:effectLst/>
              <a:uLnTx/>
              <a:uFillTx/>
              <a:latin typeface="Helvetica" pitchFamily="2" charset="0"/>
              <a:ea typeface="+mn-ea"/>
              <a:cs typeface="+mn-cs"/>
            </a:endParaRPr>
          </a:p>
          <a:p>
            <a:pPr marL="0" marR="0" lvl="0" indent="0" algn="l" defTabSz="883768" rtl="0" eaLnBrk="1" fontAlgn="auto" latinLnBrk="0" hangingPunct="1">
              <a:lnSpc>
                <a:spcPct val="100000"/>
              </a:lnSpc>
              <a:spcBef>
                <a:spcPts val="0"/>
              </a:spcBef>
              <a:spcAft>
                <a:spcPts val="0"/>
              </a:spcAft>
              <a:buClrTx/>
              <a:buSzTx/>
              <a:buFontTx/>
              <a:buNone/>
              <a:tabLst/>
              <a:defRPr/>
            </a:pPr>
            <a:endParaRPr kumimoji="0" lang="en-US" sz="1740" b="0" i="0" u="none" strike="noStrike" kern="1200" cap="none" spc="0" normalizeH="0" baseline="0" noProof="0">
              <a:ln>
                <a:noFill/>
              </a:ln>
              <a:solidFill>
                <a:srgbClr val="1B1464"/>
              </a:solidFill>
              <a:effectLst/>
              <a:uLnTx/>
              <a:uFillTx/>
              <a:latin typeface="Helvetica" pitchFamily="2" charset="0"/>
              <a:ea typeface="+mn-ea"/>
              <a:cs typeface="+mn-cs"/>
            </a:endParaRPr>
          </a:p>
          <a:p>
            <a:pPr marL="0" marR="0" lvl="0" indent="0" algn="l" defTabSz="883768"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1B1464"/>
                </a:solidFill>
                <a:effectLst/>
                <a:uLnTx/>
                <a:uFillTx/>
                <a:latin typeface="Helvetica" pitchFamily="2" charset="0"/>
                <a:ea typeface="+mn-ea"/>
                <a:cs typeface="+mn-cs"/>
              </a:rPr>
              <a:t>By prioritizing low costs in campaigns, quality and brand safety are</a:t>
            </a:r>
            <a:r>
              <a:rPr lang="en-US" sz="1700">
                <a:solidFill>
                  <a:srgbClr val="1B1464"/>
                </a:solidFill>
                <a:latin typeface="Helvetica" pitchFamily="2" charset="0"/>
              </a:rPr>
              <a:t> put at extreme risk</a:t>
            </a:r>
            <a:endParaRPr kumimoji="0" lang="en-US" sz="1700" b="0" i="0" u="none" strike="noStrike" kern="1200" cap="none" spc="0" normalizeH="0" baseline="0" noProof="0">
              <a:ln>
                <a:noFill/>
              </a:ln>
              <a:solidFill>
                <a:srgbClr val="1B1464"/>
              </a:solidFill>
              <a:effectLst/>
              <a:uLnTx/>
              <a:uFillTx/>
              <a:latin typeface="Helvetica" pitchFamily="2" charset="0"/>
              <a:ea typeface="+mn-ea"/>
              <a:cs typeface="+mn-cs"/>
            </a:endParaRPr>
          </a:p>
        </p:txBody>
      </p:sp>
      <p:sp>
        <p:nvSpPr>
          <p:cNvPr id="16" name="TextBox 15">
            <a:extLst>
              <a:ext uri="{FF2B5EF4-FFF2-40B4-BE49-F238E27FC236}">
                <a16:creationId xmlns:a16="http://schemas.microsoft.com/office/drawing/2014/main" id="{D229B80D-11AF-2854-8B00-DA39F3D000E1}"/>
              </a:ext>
            </a:extLst>
          </p:cNvPr>
          <p:cNvSpPr txBox="1"/>
          <p:nvPr/>
        </p:nvSpPr>
        <p:spPr>
          <a:xfrm>
            <a:off x="7382079" y="2046349"/>
            <a:ext cx="421814" cy="654450"/>
          </a:xfrm>
          <a:prstGeom prst="rect">
            <a:avLst/>
          </a:prstGeom>
          <a:noFill/>
        </p:spPr>
        <p:txBody>
          <a:bodyPr wrap="square" rtlCol="0">
            <a:spAutoFit/>
          </a:bodyPr>
          <a:lstStyle/>
          <a:p>
            <a:pPr marL="0" marR="0" lvl="0" indent="0" algn="l" defTabSz="883768" rtl="0" eaLnBrk="1" fontAlgn="auto" latinLnBrk="0" hangingPunct="1">
              <a:lnSpc>
                <a:spcPct val="100000"/>
              </a:lnSpc>
              <a:spcBef>
                <a:spcPts val="0"/>
              </a:spcBef>
              <a:spcAft>
                <a:spcPts val="0"/>
              </a:spcAft>
              <a:buClrTx/>
              <a:buSzTx/>
              <a:buFontTx/>
              <a:buNone/>
              <a:tabLst/>
              <a:defRPr/>
            </a:pPr>
            <a:r>
              <a:rPr kumimoji="0" lang="en-US" sz="3673" b="1" i="0" u="none" strike="noStrike" kern="1200" cap="none" spc="0" normalizeH="0" baseline="0" noProof="0">
                <a:ln>
                  <a:noFill/>
                </a:ln>
                <a:solidFill>
                  <a:srgbClr val="ACBDCE"/>
                </a:solidFill>
                <a:effectLst/>
                <a:uLnTx/>
                <a:uFillTx/>
                <a:latin typeface="Helvetica" pitchFamily="2" charset="0"/>
                <a:ea typeface="+mn-ea"/>
                <a:cs typeface="+mn-cs"/>
              </a:rPr>
              <a:t>4</a:t>
            </a:r>
          </a:p>
        </p:txBody>
      </p:sp>
      <p:cxnSp>
        <p:nvCxnSpPr>
          <p:cNvPr id="34" name="Straight Connector 33">
            <a:extLst>
              <a:ext uri="{FF2B5EF4-FFF2-40B4-BE49-F238E27FC236}">
                <a16:creationId xmlns:a16="http://schemas.microsoft.com/office/drawing/2014/main" id="{CEB83B82-2348-4574-3324-87A9F2758FBA}"/>
              </a:ext>
            </a:extLst>
          </p:cNvPr>
          <p:cNvCxnSpPr/>
          <p:nvPr/>
        </p:nvCxnSpPr>
        <p:spPr>
          <a:xfrm>
            <a:off x="7460485" y="2713330"/>
            <a:ext cx="491711" cy="0"/>
          </a:xfrm>
          <a:prstGeom prst="line">
            <a:avLst/>
          </a:prstGeom>
          <a:ln w="22860">
            <a:solidFill>
              <a:srgbClr val="ACBDCE"/>
            </a:solidFill>
          </a:ln>
        </p:spPr>
        <p:style>
          <a:lnRef idx="3">
            <a:schemeClr val="accent1"/>
          </a:lnRef>
          <a:fillRef idx="0">
            <a:schemeClr val="accent1"/>
          </a:fillRef>
          <a:effectRef idx="2">
            <a:schemeClr val="accent1"/>
          </a:effectRef>
          <a:fontRef idx="minor">
            <a:schemeClr val="tx1"/>
          </a:fontRef>
        </p:style>
      </p:cxnSp>
      <p:sp>
        <p:nvSpPr>
          <p:cNvPr id="36" name="TextBox 35">
            <a:extLst>
              <a:ext uri="{FF2B5EF4-FFF2-40B4-BE49-F238E27FC236}">
                <a16:creationId xmlns:a16="http://schemas.microsoft.com/office/drawing/2014/main" id="{974740C2-0596-E3F8-473A-C25C8F4A447E}"/>
              </a:ext>
            </a:extLst>
          </p:cNvPr>
          <p:cNvSpPr txBox="1"/>
          <p:nvPr/>
        </p:nvSpPr>
        <p:spPr>
          <a:xfrm>
            <a:off x="2575155" y="2046349"/>
            <a:ext cx="421814" cy="654450"/>
          </a:xfrm>
          <a:prstGeom prst="rect">
            <a:avLst/>
          </a:prstGeom>
          <a:noFill/>
        </p:spPr>
        <p:txBody>
          <a:bodyPr wrap="square" rtlCol="0">
            <a:spAutoFit/>
          </a:bodyPr>
          <a:lstStyle/>
          <a:p>
            <a:pPr marL="0" marR="0" lvl="0" indent="0" algn="l" defTabSz="883768" rtl="0" eaLnBrk="1" fontAlgn="auto" latinLnBrk="0" hangingPunct="1">
              <a:lnSpc>
                <a:spcPct val="100000"/>
              </a:lnSpc>
              <a:spcBef>
                <a:spcPts val="0"/>
              </a:spcBef>
              <a:spcAft>
                <a:spcPts val="0"/>
              </a:spcAft>
              <a:buClrTx/>
              <a:buSzTx/>
              <a:buFontTx/>
              <a:buNone/>
              <a:tabLst/>
              <a:defRPr/>
            </a:pPr>
            <a:r>
              <a:rPr kumimoji="0" lang="en-US" sz="3673" b="1" i="0" u="none" strike="noStrike" kern="1200" cap="none" spc="0" normalizeH="0" baseline="0" noProof="0">
                <a:ln>
                  <a:noFill/>
                </a:ln>
                <a:solidFill>
                  <a:srgbClr val="ACBDCE"/>
                </a:solidFill>
                <a:effectLst/>
                <a:uLnTx/>
                <a:uFillTx/>
                <a:latin typeface="Helvetica" pitchFamily="2" charset="0"/>
                <a:ea typeface="+mn-ea"/>
                <a:cs typeface="+mn-cs"/>
              </a:rPr>
              <a:t>2</a:t>
            </a:r>
          </a:p>
        </p:txBody>
      </p:sp>
      <p:cxnSp>
        <p:nvCxnSpPr>
          <p:cNvPr id="37" name="Straight Connector 36">
            <a:extLst>
              <a:ext uri="{FF2B5EF4-FFF2-40B4-BE49-F238E27FC236}">
                <a16:creationId xmlns:a16="http://schemas.microsoft.com/office/drawing/2014/main" id="{F74871FA-C195-F45E-CD28-5E24C5245A68}"/>
              </a:ext>
            </a:extLst>
          </p:cNvPr>
          <p:cNvCxnSpPr/>
          <p:nvPr/>
        </p:nvCxnSpPr>
        <p:spPr>
          <a:xfrm>
            <a:off x="2653561" y="2713330"/>
            <a:ext cx="491711" cy="0"/>
          </a:xfrm>
          <a:prstGeom prst="line">
            <a:avLst/>
          </a:prstGeom>
          <a:ln w="22860">
            <a:solidFill>
              <a:srgbClr val="ACBDCE"/>
            </a:solidFill>
          </a:ln>
        </p:spPr>
        <p:style>
          <a:lnRef idx="3">
            <a:schemeClr val="accent1"/>
          </a:lnRef>
          <a:fillRef idx="0">
            <a:schemeClr val="accent1"/>
          </a:fillRef>
          <a:effectRef idx="2">
            <a:schemeClr val="accent1"/>
          </a:effectRef>
          <a:fontRef idx="minor">
            <a:schemeClr val="tx1"/>
          </a:fontRef>
        </p:style>
      </p:cxnSp>
      <p:sp>
        <p:nvSpPr>
          <p:cNvPr id="38" name="Rectangle 37">
            <a:extLst>
              <a:ext uri="{FF2B5EF4-FFF2-40B4-BE49-F238E27FC236}">
                <a16:creationId xmlns:a16="http://schemas.microsoft.com/office/drawing/2014/main" id="{88E1DBB9-BF1B-386F-A2DE-9C248FDD755C}"/>
              </a:ext>
            </a:extLst>
          </p:cNvPr>
          <p:cNvSpPr/>
          <p:nvPr/>
        </p:nvSpPr>
        <p:spPr>
          <a:xfrm>
            <a:off x="2572284" y="2823806"/>
            <a:ext cx="2278490" cy="1966692"/>
          </a:xfrm>
          <a:prstGeom prst="rect">
            <a:avLst/>
          </a:prstGeom>
        </p:spPr>
        <p:txBody>
          <a:bodyPr wrap="square" lIns="91440" tIns="45720" rIns="91440" bIns="45720" anchor="t">
            <a:spAutoFit/>
          </a:bodyPr>
          <a:lstStyle/>
          <a:p>
            <a:pPr defTabSz="883768">
              <a:defRPr/>
            </a:pPr>
            <a:r>
              <a:rPr kumimoji="0" lang="en-US" b="1" i="0" u="none" strike="noStrike" kern="1200" cap="none" spc="0" normalizeH="0" baseline="0" noProof="0">
                <a:ln>
                  <a:noFill/>
                </a:ln>
                <a:solidFill>
                  <a:srgbClr val="ACBDCE"/>
                </a:solidFill>
                <a:effectLst/>
                <a:uLnTx/>
                <a:uFillTx/>
                <a:latin typeface="Helvetica"/>
                <a:cs typeface="Helvetica"/>
              </a:rPr>
              <a:t>Lose Control</a:t>
            </a:r>
            <a:endParaRPr kumimoji="0" lang="en-US" b="1" i="0" u="none" strike="noStrike" kern="1200" cap="none" spc="0" normalizeH="0" baseline="0" noProof="0">
              <a:ln>
                <a:noFill/>
              </a:ln>
              <a:solidFill>
                <a:srgbClr val="ACBDCE"/>
              </a:solidFill>
              <a:effectLst/>
              <a:uLnTx/>
              <a:uFillTx/>
              <a:latin typeface="Helvetica" pitchFamily="2" charset="0"/>
              <a:ea typeface="+mn-ea"/>
              <a:cs typeface="+mn-cs"/>
            </a:endParaRPr>
          </a:p>
          <a:p>
            <a:pPr marL="0" marR="0" lvl="0" indent="0" algn="l" defTabSz="883768"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a:ln>
                <a:noFill/>
              </a:ln>
              <a:solidFill>
                <a:srgbClr val="ACBDCE"/>
              </a:solidFill>
              <a:effectLst/>
              <a:uLnTx/>
              <a:uFillTx/>
              <a:latin typeface="Helvetica" pitchFamily="2" charset="0"/>
              <a:ea typeface="+mn-ea"/>
              <a:cs typeface="+mn-cs"/>
            </a:endParaRPr>
          </a:p>
          <a:p>
            <a:pPr marL="0" marR="0" lvl="0" indent="0" algn="l" defTabSz="883768" rtl="0" eaLnBrk="1" fontAlgn="auto" latinLnBrk="0" hangingPunct="1">
              <a:lnSpc>
                <a:spcPct val="100000"/>
              </a:lnSpc>
              <a:spcBef>
                <a:spcPts val="0"/>
              </a:spcBef>
              <a:spcAft>
                <a:spcPts val="0"/>
              </a:spcAft>
              <a:buClrTx/>
              <a:buSzTx/>
              <a:buFontTx/>
              <a:buNone/>
              <a:tabLst/>
              <a:defRPr/>
            </a:pPr>
            <a:endParaRPr kumimoji="0" lang="en-US" sz="1740" b="0" i="0" u="none" strike="noStrike" kern="1200" cap="none" spc="0" normalizeH="0" baseline="0" noProof="0">
              <a:ln>
                <a:noFill/>
              </a:ln>
              <a:solidFill>
                <a:srgbClr val="ACBDCE"/>
              </a:solidFill>
              <a:effectLst/>
              <a:uLnTx/>
              <a:uFillTx/>
              <a:latin typeface="Helvetica" pitchFamily="2" charset="0"/>
              <a:ea typeface="+mn-ea"/>
              <a:cs typeface="+mn-cs"/>
            </a:endParaRPr>
          </a:p>
          <a:p>
            <a:pPr marL="0" marR="0" lvl="0" indent="0" algn="l" defTabSz="883768"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ACBDCE"/>
                </a:solidFill>
                <a:effectLst/>
                <a:uLnTx/>
                <a:uFillTx/>
                <a:latin typeface="Helvetica"/>
                <a:cs typeface="Helvetica"/>
              </a:rPr>
              <a:t>Marketers face persistent ad fraud with little recourse or power to address it</a:t>
            </a:r>
            <a:endParaRPr lang="en-US" sz="1700" b="0" i="0" u="none" strike="noStrike" kern="1200" cap="none" spc="0" normalizeH="0" baseline="0" noProof="0">
              <a:ln>
                <a:noFill/>
              </a:ln>
              <a:solidFill>
                <a:srgbClr val="ACBDCE"/>
              </a:solidFill>
              <a:effectLst/>
              <a:uLnTx/>
              <a:uFillTx/>
              <a:latin typeface="Helvetica"/>
              <a:cs typeface="Helvetica"/>
            </a:endParaRPr>
          </a:p>
        </p:txBody>
      </p:sp>
      <p:sp>
        <p:nvSpPr>
          <p:cNvPr id="40" name="TextBox 39">
            <a:extLst>
              <a:ext uri="{FF2B5EF4-FFF2-40B4-BE49-F238E27FC236}">
                <a16:creationId xmlns:a16="http://schemas.microsoft.com/office/drawing/2014/main" id="{F93388C6-01C5-43E9-1EA6-DF030AFB4DE2}"/>
              </a:ext>
            </a:extLst>
          </p:cNvPr>
          <p:cNvSpPr txBox="1"/>
          <p:nvPr/>
        </p:nvSpPr>
        <p:spPr>
          <a:xfrm>
            <a:off x="182354" y="2046349"/>
            <a:ext cx="421814" cy="654450"/>
          </a:xfrm>
          <a:prstGeom prst="rect">
            <a:avLst/>
          </a:prstGeom>
          <a:noFill/>
        </p:spPr>
        <p:txBody>
          <a:bodyPr wrap="square" rtlCol="0">
            <a:spAutoFit/>
          </a:bodyPr>
          <a:lstStyle/>
          <a:p>
            <a:pPr marL="0" marR="0" lvl="0" indent="0" algn="l" defTabSz="883768" rtl="0" eaLnBrk="1" fontAlgn="auto" latinLnBrk="0" hangingPunct="1">
              <a:lnSpc>
                <a:spcPct val="100000"/>
              </a:lnSpc>
              <a:spcBef>
                <a:spcPts val="0"/>
              </a:spcBef>
              <a:spcAft>
                <a:spcPts val="0"/>
              </a:spcAft>
              <a:buClrTx/>
              <a:buSzTx/>
              <a:buFontTx/>
              <a:buNone/>
              <a:tabLst/>
              <a:defRPr/>
            </a:pPr>
            <a:r>
              <a:rPr kumimoji="0" lang="en-US" sz="3673" b="1" i="0" u="none" strike="noStrike" kern="1200" cap="none" spc="0" normalizeH="0" baseline="0" noProof="0">
                <a:ln>
                  <a:noFill/>
                </a:ln>
                <a:solidFill>
                  <a:srgbClr val="ACBDCE"/>
                </a:solidFill>
                <a:effectLst/>
                <a:uLnTx/>
                <a:uFillTx/>
                <a:latin typeface="Helvetica" pitchFamily="2" charset="0"/>
                <a:ea typeface="+mn-ea"/>
                <a:cs typeface="+mn-cs"/>
              </a:rPr>
              <a:t>1</a:t>
            </a:r>
          </a:p>
        </p:txBody>
      </p:sp>
      <p:cxnSp>
        <p:nvCxnSpPr>
          <p:cNvPr id="41" name="Straight Connector 40">
            <a:extLst>
              <a:ext uri="{FF2B5EF4-FFF2-40B4-BE49-F238E27FC236}">
                <a16:creationId xmlns:a16="http://schemas.microsoft.com/office/drawing/2014/main" id="{84B88985-24D2-B947-A8F6-C43D2E7CADCE}"/>
              </a:ext>
            </a:extLst>
          </p:cNvPr>
          <p:cNvCxnSpPr/>
          <p:nvPr/>
        </p:nvCxnSpPr>
        <p:spPr>
          <a:xfrm>
            <a:off x="260760" y="2713330"/>
            <a:ext cx="491711" cy="0"/>
          </a:xfrm>
          <a:prstGeom prst="line">
            <a:avLst/>
          </a:prstGeom>
          <a:ln w="22860">
            <a:solidFill>
              <a:srgbClr val="ACBDCE"/>
            </a:solidFill>
          </a:ln>
        </p:spPr>
        <p:style>
          <a:lnRef idx="3">
            <a:schemeClr val="accent1"/>
          </a:lnRef>
          <a:fillRef idx="0">
            <a:schemeClr val="accent1"/>
          </a:fillRef>
          <a:effectRef idx="2">
            <a:schemeClr val="accent1"/>
          </a:effectRef>
          <a:fontRef idx="minor">
            <a:schemeClr val="tx1"/>
          </a:fontRef>
        </p:style>
      </p:cxnSp>
      <p:sp>
        <p:nvSpPr>
          <p:cNvPr id="43" name="TextBox 42">
            <a:extLst>
              <a:ext uri="{FF2B5EF4-FFF2-40B4-BE49-F238E27FC236}">
                <a16:creationId xmlns:a16="http://schemas.microsoft.com/office/drawing/2014/main" id="{CADFAD0B-24FD-B2C1-577D-56AEC8BC7E84}"/>
              </a:ext>
            </a:extLst>
          </p:cNvPr>
          <p:cNvSpPr txBox="1"/>
          <p:nvPr/>
        </p:nvSpPr>
        <p:spPr>
          <a:xfrm>
            <a:off x="9774879" y="2052673"/>
            <a:ext cx="421814" cy="657552"/>
          </a:xfrm>
          <a:prstGeom prst="rect">
            <a:avLst/>
          </a:prstGeom>
          <a:noFill/>
        </p:spPr>
        <p:txBody>
          <a:bodyPr wrap="square" rtlCol="0">
            <a:spAutoFit/>
          </a:bodyPr>
          <a:lstStyle/>
          <a:p>
            <a:pPr marL="0" marR="0" lvl="0" indent="0" algn="l" defTabSz="883768" rtl="0" eaLnBrk="1" fontAlgn="auto" latinLnBrk="0" hangingPunct="1">
              <a:lnSpc>
                <a:spcPct val="100000"/>
              </a:lnSpc>
              <a:spcBef>
                <a:spcPts val="0"/>
              </a:spcBef>
              <a:spcAft>
                <a:spcPts val="0"/>
              </a:spcAft>
              <a:buClrTx/>
              <a:buSzTx/>
              <a:buFontTx/>
              <a:buNone/>
              <a:tabLst/>
              <a:defRPr/>
            </a:pPr>
            <a:r>
              <a:rPr kumimoji="0" lang="en-US" sz="3673" b="1" i="0" u="none" strike="noStrike" kern="1200" cap="none" spc="0" normalizeH="0" baseline="0" noProof="0">
                <a:ln>
                  <a:noFill/>
                </a:ln>
                <a:solidFill>
                  <a:srgbClr val="ACBDCE"/>
                </a:solidFill>
                <a:effectLst/>
                <a:uLnTx/>
                <a:uFillTx/>
                <a:latin typeface="Helvetica" pitchFamily="2" charset="0"/>
                <a:ea typeface="+mn-ea"/>
                <a:cs typeface="+mn-cs"/>
              </a:rPr>
              <a:t>5</a:t>
            </a:r>
          </a:p>
        </p:txBody>
      </p:sp>
      <p:cxnSp>
        <p:nvCxnSpPr>
          <p:cNvPr id="44" name="Straight Connector 43">
            <a:extLst>
              <a:ext uri="{FF2B5EF4-FFF2-40B4-BE49-F238E27FC236}">
                <a16:creationId xmlns:a16="http://schemas.microsoft.com/office/drawing/2014/main" id="{6E4346F7-96D6-07BB-F0BE-ADDB4FBADF1E}"/>
              </a:ext>
            </a:extLst>
          </p:cNvPr>
          <p:cNvCxnSpPr/>
          <p:nvPr/>
        </p:nvCxnSpPr>
        <p:spPr>
          <a:xfrm>
            <a:off x="9853285" y="2719654"/>
            <a:ext cx="491711" cy="0"/>
          </a:xfrm>
          <a:prstGeom prst="line">
            <a:avLst/>
          </a:prstGeom>
          <a:ln w="22860">
            <a:solidFill>
              <a:srgbClr val="ACBDCE"/>
            </a:solidFill>
          </a:ln>
        </p:spPr>
        <p:style>
          <a:lnRef idx="3">
            <a:schemeClr val="accent1"/>
          </a:lnRef>
          <a:fillRef idx="0">
            <a:schemeClr val="accent1"/>
          </a:fillRef>
          <a:effectRef idx="2">
            <a:schemeClr val="accent1"/>
          </a:effectRef>
          <a:fontRef idx="minor">
            <a:schemeClr val="tx1"/>
          </a:fontRef>
        </p:style>
      </p:cxnSp>
      <p:sp>
        <p:nvSpPr>
          <p:cNvPr id="46" name="Rectangle 45">
            <a:extLst>
              <a:ext uri="{FF2B5EF4-FFF2-40B4-BE49-F238E27FC236}">
                <a16:creationId xmlns:a16="http://schemas.microsoft.com/office/drawing/2014/main" id="{E57678BC-2561-0E9D-A324-75DC25E5D7CD}"/>
              </a:ext>
            </a:extLst>
          </p:cNvPr>
          <p:cNvSpPr/>
          <p:nvPr/>
        </p:nvSpPr>
        <p:spPr>
          <a:xfrm>
            <a:off x="147868" y="2823806"/>
            <a:ext cx="2335698" cy="2200602"/>
          </a:xfrm>
          <a:prstGeom prst="rect">
            <a:avLst/>
          </a:prstGeom>
        </p:spPr>
        <p:txBody>
          <a:bodyPr wrap="square" lIns="91440" tIns="45720" rIns="91440" bIns="45720" anchor="t">
            <a:spAutoFit/>
          </a:bodyPr>
          <a:lstStyle/>
          <a:p>
            <a:pPr defTabSz="883768">
              <a:defRPr/>
            </a:pPr>
            <a:r>
              <a:rPr lang="en-US" b="1">
                <a:solidFill>
                  <a:srgbClr val="ACBDCE"/>
                </a:solidFill>
                <a:latin typeface="Helvetica"/>
                <a:cs typeface="Helvetica"/>
              </a:rPr>
              <a:t>Don’t Blame Me</a:t>
            </a:r>
            <a:endParaRPr lang="en-US" b="1" i="0" u="none" strike="noStrike" kern="1200" cap="none" spc="0" normalizeH="0" baseline="0" noProof="0">
              <a:ln>
                <a:noFill/>
              </a:ln>
              <a:solidFill>
                <a:srgbClr val="ACBDCE"/>
              </a:solidFill>
              <a:effectLst/>
              <a:uLnTx/>
              <a:uFillTx/>
              <a:latin typeface="Helvetica" pitchFamily="2" charset="0"/>
              <a:cs typeface="Helvetica"/>
            </a:endParaRPr>
          </a:p>
          <a:p>
            <a:pPr marL="0" marR="0" lvl="0" indent="0" algn="l" defTabSz="883768" rtl="0" eaLnBrk="1" fontAlgn="auto" latinLnBrk="0" hangingPunct="1">
              <a:lnSpc>
                <a:spcPct val="100000"/>
              </a:lnSpc>
              <a:spcBef>
                <a:spcPts val="0"/>
              </a:spcBef>
              <a:spcAft>
                <a:spcPts val="0"/>
              </a:spcAft>
              <a:buClrTx/>
              <a:buSzTx/>
              <a:buFontTx/>
              <a:buNone/>
              <a:tabLst/>
              <a:defRPr/>
            </a:pPr>
            <a:endParaRPr lang="en-US" sz="1700" b="0" i="0" u="none" strike="noStrike" kern="1200" cap="none" spc="0" normalizeH="0" baseline="0" noProof="0">
              <a:ln>
                <a:noFill/>
              </a:ln>
              <a:solidFill>
                <a:srgbClr val="ACBDCE"/>
              </a:solidFill>
              <a:effectLst/>
              <a:uLnTx/>
              <a:uFillTx/>
              <a:latin typeface="Helvetica" pitchFamily="2" charset="0"/>
              <a:cs typeface="Helvetica"/>
            </a:endParaRPr>
          </a:p>
          <a:p>
            <a:pPr marL="0" marR="0" lvl="0" indent="0" algn="l" defTabSz="883768" rtl="0" eaLnBrk="1" fontAlgn="auto" latinLnBrk="0" hangingPunct="1">
              <a:lnSpc>
                <a:spcPct val="100000"/>
              </a:lnSpc>
              <a:spcBef>
                <a:spcPts val="0"/>
              </a:spcBef>
              <a:spcAft>
                <a:spcPts val="0"/>
              </a:spcAft>
              <a:buClrTx/>
              <a:buSzTx/>
              <a:buFontTx/>
              <a:buNone/>
              <a:tabLst/>
              <a:defRPr/>
            </a:pPr>
            <a:endParaRPr lang="en-US" sz="1700" b="0" i="0" u="none" strike="noStrike" kern="1200" cap="none" spc="0" normalizeH="0" baseline="0" noProof="0">
              <a:ln>
                <a:noFill/>
              </a:ln>
              <a:solidFill>
                <a:srgbClr val="ACBDCE"/>
              </a:solidFill>
              <a:effectLst/>
              <a:uLnTx/>
              <a:uFillTx/>
              <a:latin typeface="Helvetica" pitchFamily="2" charset="0"/>
              <a:cs typeface="Helvetica"/>
            </a:endParaRPr>
          </a:p>
          <a:p>
            <a:pPr marL="0" marR="0" lvl="0" indent="0" algn="l" defTabSz="883768">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ACBDCE"/>
                </a:solidFill>
                <a:effectLst/>
                <a:uLnTx/>
                <a:uFillTx/>
                <a:latin typeface="Helvetica"/>
                <a:cs typeface="Helvetica"/>
              </a:rPr>
              <a:t>The lack of culpability means no single party is willing to assume responsibility for addressing ad fraud</a:t>
            </a:r>
            <a:endParaRPr lang="en-US" sz="1700">
              <a:solidFill>
                <a:srgbClr val="ACBDCE"/>
              </a:solidFill>
              <a:latin typeface="Helvetica"/>
              <a:cs typeface="Helvetica"/>
            </a:endParaRPr>
          </a:p>
        </p:txBody>
      </p:sp>
      <p:sp>
        <p:nvSpPr>
          <p:cNvPr id="47" name="Rectangle 46">
            <a:extLst>
              <a:ext uri="{FF2B5EF4-FFF2-40B4-BE49-F238E27FC236}">
                <a16:creationId xmlns:a16="http://schemas.microsoft.com/office/drawing/2014/main" id="{43FFDAF9-8932-9739-0718-83DC39EE597D}"/>
              </a:ext>
            </a:extLst>
          </p:cNvPr>
          <p:cNvSpPr/>
          <p:nvPr/>
        </p:nvSpPr>
        <p:spPr>
          <a:xfrm>
            <a:off x="7362415" y="2823806"/>
            <a:ext cx="2372922" cy="2492990"/>
          </a:xfrm>
          <a:prstGeom prst="rect">
            <a:avLst/>
          </a:prstGeom>
        </p:spPr>
        <p:txBody>
          <a:bodyPr wrap="square">
            <a:spAutoFit/>
          </a:bodyPr>
          <a:lstStyle/>
          <a:p>
            <a:pPr marL="0" marR="0" lvl="0" indent="0" algn="l" defTabSz="883768"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ACBDCE"/>
                </a:solidFill>
                <a:effectLst/>
                <a:uLnTx/>
                <a:uFillTx/>
                <a:latin typeface="Helvetica" pitchFamily="2" charset="0"/>
                <a:ea typeface="+mn-ea"/>
                <a:cs typeface="+mn-cs"/>
              </a:rPr>
              <a:t>Hazy Shade of Winter</a:t>
            </a:r>
          </a:p>
          <a:p>
            <a:pPr marL="0" marR="0" lvl="0" indent="0" algn="l" defTabSz="88376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CBDCE"/>
              </a:solidFill>
              <a:effectLst/>
              <a:uLnTx/>
              <a:uFillTx/>
              <a:latin typeface="Helvetica" pitchFamily="2" charset="0"/>
              <a:ea typeface="+mn-ea"/>
              <a:cs typeface="+mn-cs"/>
            </a:endParaRPr>
          </a:p>
          <a:p>
            <a:pPr marL="0" marR="0" lvl="0" indent="0" algn="l" defTabSz="883768"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ACBDCE"/>
                </a:solidFill>
                <a:effectLst/>
                <a:uLnTx/>
                <a:uFillTx/>
                <a:latin typeface="Helvetica" pitchFamily="2" charset="0"/>
                <a:ea typeface="+mn-ea"/>
                <a:cs typeface="+mn-cs"/>
              </a:rPr>
              <a:t>A lack of transparency prevents marketers from understanding and identifying where the many risks of ad fraud exist</a:t>
            </a:r>
          </a:p>
        </p:txBody>
      </p:sp>
      <p:sp>
        <p:nvSpPr>
          <p:cNvPr id="3" name="Rectangle 2">
            <a:extLst>
              <a:ext uri="{FF2B5EF4-FFF2-40B4-BE49-F238E27FC236}">
                <a16:creationId xmlns:a16="http://schemas.microsoft.com/office/drawing/2014/main" id="{C4CBB887-A9C0-3DB1-E342-782273C3DDB4}"/>
              </a:ext>
            </a:extLst>
          </p:cNvPr>
          <p:cNvSpPr/>
          <p:nvPr/>
        </p:nvSpPr>
        <p:spPr>
          <a:xfrm>
            <a:off x="9706361" y="2823806"/>
            <a:ext cx="2464120" cy="3016210"/>
          </a:xfrm>
          <a:prstGeom prst="rect">
            <a:avLst/>
          </a:prstGeom>
        </p:spPr>
        <p:txBody>
          <a:bodyPr wrap="square">
            <a:spAutoFit/>
          </a:bodyPr>
          <a:lstStyle/>
          <a:p>
            <a:pPr marL="0" marR="0" lvl="0" indent="0" algn="l" defTabSz="883768"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ACBDCE"/>
                </a:solidFill>
                <a:effectLst/>
                <a:uLnTx/>
                <a:uFillTx/>
                <a:latin typeface="Helvetica" pitchFamily="2" charset="0"/>
                <a:ea typeface="+mn-ea"/>
                <a:cs typeface="+mn-cs"/>
              </a:rPr>
              <a:t>Smooth Criminal</a:t>
            </a:r>
          </a:p>
          <a:p>
            <a:pPr marL="0" marR="0" lvl="0" indent="0" algn="l" defTabSz="88376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CBDCE"/>
              </a:solidFill>
              <a:effectLst/>
              <a:uLnTx/>
              <a:uFillTx/>
              <a:latin typeface="Helvetica" pitchFamily="2" charset="0"/>
              <a:ea typeface="+mn-ea"/>
              <a:cs typeface="+mn-cs"/>
            </a:endParaRPr>
          </a:p>
          <a:p>
            <a:pPr marL="0" marR="0" lvl="0" indent="0" algn="l" defTabSz="88376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CBDCE"/>
              </a:solidFill>
              <a:effectLst/>
              <a:uLnTx/>
              <a:uFillTx/>
              <a:latin typeface="Helvetica" pitchFamily="2" charset="0"/>
              <a:ea typeface="+mn-ea"/>
              <a:cs typeface="+mn-cs"/>
            </a:endParaRPr>
          </a:p>
          <a:p>
            <a:pPr marL="0" marR="0" lvl="0" indent="0" algn="l" defTabSz="883768"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ACBDCE"/>
                </a:solidFill>
                <a:effectLst/>
                <a:uLnTx/>
                <a:uFillTx/>
                <a:latin typeface="Helvetica" pitchFamily="2" charset="0"/>
                <a:ea typeface="+mn-ea"/>
                <a:cs typeface="+mn-cs"/>
              </a:rPr>
              <a:t>Marketers are unaware that digital ad dollars are being inadvertently funneled to ‘bad actors’ who fund illegal operations, extremist content and other harmful activities</a:t>
            </a:r>
          </a:p>
        </p:txBody>
      </p:sp>
    </p:spTree>
    <p:extLst>
      <p:ext uri="{BB962C8B-B14F-4D97-AF65-F5344CB8AC3E}">
        <p14:creationId xmlns:p14="http://schemas.microsoft.com/office/powerpoint/2010/main" val="10909430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74338F4E-D1B2-E865-E2CB-512FCD527992}"/>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22" name="Slide Number Placeholder 5">
            <a:extLst>
              <a:ext uri="{FF2B5EF4-FFF2-40B4-BE49-F238E27FC236}">
                <a16:creationId xmlns:a16="http://schemas.microsoft.com/office/drawing/2014/main" id="{45B95A52-1C5B-DCD0-0190-21AD307B5905}"/>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5" name="Rectangle 24">
            <a:extLst>
              <a:ext uri="{FF2B5EF4-FFF2-40B4-BE49-F238E27FC236}">
                <a16:creationId xmlns:a16="http://schemas.microsoft.com/office/drawing/2014/main" id="{6250FD77-13F3-94B3-C4C1-5226F84D29A9}"/>
              </a:ext>
            </a:extLst>
          </p:cNvPr>
          <p:cNvSpPr/>
          <p:nvPr/>
        </p:nvSpPr>
        <p:spPr>
          <a:xfrm>
            <a:off x="183330" y="392038"/>
            <a:ext cx="11962950" cy="892552"/>
          </a:xfrm>
          <a:prstGeom prst="rect">
            <a:avLst/>
          </a:prstGeom>
        </p:spPr>
        <p:txBody>
          <a:bodyPr wrap="square" lIns="91440" tIns="45720" rIns="91440" bIns="45720" anchor="t">
            <a:spAutoFit/>
          </a:bodyPr>
          <a:lstStyle/>
          <a:p>
            <a:pPr>
              <a:defRPr/>
            </a:pPr>
            <a:r>
              <a:rPr kumimoji="0" lang="en-US" sz="2600" b="1" i="0" u="none" strike="noStrike" kern="1200" cap="none" spc="0" normalizeH="0" baseline="0" noProof="0">
                <a:ln>
                  <a:noFill/>
                </a:ln>
                <a:solidFill>
                  <a:srgbClr val="1B1464"/>
                </a:solidFill>
                <a:effectLst/>
                <a:uLnTx/>
                <a:uFillTx/>
                <a:latin typeface="Helvetica"/>
                <a:cs typeface="Helvetica"/>
              </a:rPr>
              <a:t>Consumers and marketers both</a:t>
            </a:r>
            <a:r>
              <a:rPr lang="en-US" sz="2600" b="1">
                <a:solidFill>
                  <a:srgbClr val="1B1464"/>
                </a:solidFill>
                <a:latin typeface="Helvetica"/>
                <a:cs typeface="Helvetica"/>
              </a:rPr>
              <a:t> </a:t>
            </a:r>
            <a:r>
              <a:rPr kumimoji="0" lang="en-US" sz="2600" b="1" i="0" u="none" strike="noStrike" kern="1200" cap="none" spc="0" normalizeH="0" baseline="0" noProof="0">
                <a:ln>
                  <a:noFill/>
                </a:ln>
                <a:solidFill>
                  <a:srgbClr val="1B1464"/>
                </a:solidFill>
                <a:effectLst/>
                <a:uLnTx/>
                <a:uFillTx/>
                <a:latin typeface="Helvetica"/>
                <a:cs typeface="Helvetica"/>
              </a:rPr>
              <a:t>prioritize the context and environment in which ads appear</a:t>
            </a:r>
          </a:p>
        </p:txBody>
      </p:sp>
      <p:sp>
        <p:nvSpPr>
          <p:cNvPr id="31" name="TextBox 30">
            <a:extLst>
              <a:ext uri="{FF2B5EF4-FFF2-40B4-BE49-F238E27FC236}">
                <a16:creationId xmlns:a16="http://schemas.microsoft.com/office/drawing/2014/main" id="{D9E09BD1-1598-4625-7CE1-4668D2AD8707}"/>
              </a:ext>
            </a:extLst>
          </p:cNvPr>
          <p:cNvSpPr txBox="1"/>
          <p:nvPr/>
        </p:nvSpPr>
        <p:spPr>
          <a:xfrm>
            <a:off x="421060" y="6065267"/>
            <a:ext cx="11489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DoubleVerify &amp; Harris Poll, </a:t>
            </a:r>
            <a:r>
              <a:rPr kumimoji="0" lang="en-US" sz="800" b="0" i="1"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Consumers Reject Brands That Advertise on ‘Fake News’ and Objectionable Content Online</a:t>
            </a: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June 2019. *WARC Journal of Advertising Research</a:t>
            </a:r>
            <a:r>
              <a:rPr kumimoji="0" lang="en-US" sz="800" b="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a:t>
            </a:r>
            <a:r>
              <a:rPr kumimoji="0" lang="en-US" sz="800" b="0" i="1"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Is your brand protected? Assessing brand safety risks in digital campaigns</a:t>
            </a: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November 2023. Based on an online survey of advertising and brand management professionals with decision-making authority over the purchasing or spending for brands with at least $10 million in annual advertising spend. </a:t>
            </a:r>
            <a:r>
              <a:rPr kumimoji="0" lang="en-US" sz="8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Download VAB’s </a:t>
            </a:r>
            <a:r>
              <a:rPr lang="en-US" sz="800" b="1">
                <a:solidFill>
                  <a:srgbClr val="ED3C8D"/>
                </a:solidFill>
                <a:latin typeface="Helvetica" panose="020B0604020202020204" pitchFamily="34" charset="0"/>
                <a:cs typeface="Helvetica" panose="020B0604020202020204" pitchFamily="34" charset="0"/>
              </a:rPr>
              <a:t>‘</a:t>
            </a:r>
            <a:r>
              <a:rPr lang="en-US" sz="800" b="1" i="1">
                <a:solidFill>
                  <a:srgbClr val="ED3C8D"/>
                </a:solidFill>
                <a:latin typeface="Helvetica" panose="020B0604020202020204" pitchFamily="34" charset="0"/>
                <a:cs typeface="Helvetica" panose="020B0604020202020204" pitchFamily="34" charset="0"/>
                <a:hlinkClick r:id="rId3">
                  <a:extLst>
                    <a:ext uri="{A12FA001-AC4F-418D-AE19-62706E023703}">
                      <ahyp:hlinkClr xmlns:ahyp="http://schemas.microsoft.com/office/drawing/2018/hyperlinkcolor" val="tx"/>
                    </a:ext>
                  </a:extLst>
                </a:hlinkClick>
              </a:rPr>
              <a:t>What is Brand Safety</a:t>
            </a:r>
            <a:r>
              <a:rPr lang="en-US" sz="800" b="1" i="1">
                <a:solidFill>
                  <a:srgbClr val="ED3C8D"/>
                </a:solidFill>
                <a:latin typeface="Helvetica" panose="020B0604020202020204" pitchFamily="34" charset="0"/>
                <a:cs typeface="Helvetica" panose="020B0604020202020204" pitchFamily="34" charset="0"/>
              </a:rPr>
              <a:t>’</a:t>
            </a:r>
            <a:r>
              <a:rPr kumimoji="0" lang="en-US" sz="80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to learn more. </a:t>
            </a:r>
            <a:endPar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p:txBody>
      </p:sp>
      <p:sp>
        <p:nvSpPr>
          <p:cNvPr id="2" name="Rectangle 1">
            <a:extLst>
              <a:ext uri="{FF2B5EF4-FFF2-40B4-BE49-F238E27FC236}">
                <a16:creationId xmlns:a16="http://schemas.microsoft.com/office/drawing/2014/main" id="{3E9695AD-B130-17B2-3732-B9F1C654DD8E}"/>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
        <p:nvSpPr>
          <p:cNvPr id="24" name="Rectangle 23">
            <a:extLst>
              <a:ext uri="{FF2B5EF4-FFF2-40B4-BE49-F238E27FC236}">
                <a16:creationId xmlns:a16="http://schemas.microsoft.com/office/drawing/2014/main" id="{B89DE154-54AF-57CA-D463-69827C006C9D}"/>
              </a:ext>
            </a:extLst>
          </p:cNvPr>
          <p:cNvSpPr>
            <a:spLocks/>
          </p:cNvSpPr>
          <p:nvPr/>
        </p:nvSpPr>
        <p:spPr>
          <a:xfrm>
            <a:off x="341154" y="1965977"/>
            <a:ext cx="3531589" cy="3961016"/>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16F60FD2-B1FA-47C1-C60A-E93E80F0F0EC}"/>
              </a:ext>
            </a:extLst>
          </p:cNvPr>
          <p:cNvSpPr txBox="1"/>
          <p:nvPr/>
        </p:nvSpPr>
        <p:spPr>
          <a:xfrm>
            <a:off x="406900" y="3911750"/>
            <a:ext cx="3400096" cy="1200329"/>
          </a:xfrm>
          <a:prstGeom prst="rect">
            <a:avLst/>
          </a:prstGeom>
          <a:noFill/>
        </p:spPr>
        <p:txBody>
          <a:bodyPr wrap="square" rtlCol="0">
            <a:spAutoFit/>
          </a:bodyPr>
          <a:lstStyle/>
          <a:p>
            <a:pPr algn="ctr"/>
            <a:r>
              <a:rPr lang="en-US">
                <a:solidFill>
                  <a:srgbClr val="1B1464"/>
                </a:solidFill>
                <a:latin typeface="Helvetica" panose="020B0604020202020204" pitchFamily="34" charset="0"/>
                <a:cs typeface="Helvetica" panose="020B0604020202020204" pitchFamily="34" charset="0"/>
              </a:rPr>
              <a:t>of consumers feel that </a:t>
            </a:r>
          </a:p>
          <a:p>
            <a:pPr algn="ctr"/>
            <a:r>
              <a:rPr lang="en-US" b="1">
                <a:solidFill>
                  <a:srgbClr val="00BFF2"/>
                </a:solidFill>
                <a:latin typeface="Helvetica" panose="020B0604020202020204" pitchFamily="34" charset="0"/>
                <a:cs typeface="Helvetica" panose="020B0604020202020204" pitchFamily="34" charset="0"/>
              </a:rPr>
              <a:t>brands bear responsibility </a:t>
            </a:r>
            <a:br>
              <a:rPr lang="en-US" b="1">
                <a:solidFill>
                  <a:srgbClr val="00BFF2"/>
                </a:solidFill>
                <a:latin typeface="Helvetica" panose="020B0604020202020204" pitchFamily="34" charset="0"/>
                <a:cs typeface="Helvetica" panose="020B0604020202020204" pitchFamily="34" charset="0"/>
              </a:rPr>
            </a:br>
            <a:r>
              <a:rPr lang="en-US">
                <a:solidFill>
                  <a:srgbClr val="1B1464"/>
                </a:solidFill>
                <a:latin typeface="Helvetica" panose="020B0604020202020204" pitchFamily="34" charset="0"/>
                <a:cs typeface="Helvetica" panose="020B0604020202020204" pitchFamily="34" charset="0"/>
              </a:rPr>
              <a:t>for ensuring their ads run</a:t>
            </a:r>
            <a:br>
              <a:rPr lang="en-US">
                <a:solidFill>
                  <a:srgbClr val="1B1464"/>
                </a:solidFill>
                <a:latin typeface="Helvetica" panose="020B0604020202020204" pitchFamily="34" charset="0"/>
                <a:cs typeface="Helvetica" panose="020B0604020202020204" pitchFamily="34" charset="0"/>
              </a:rPr>
            </a:br>
            <a:r>
              <a:rPr lang="en-US">
                <a:solidFill>
                  <a:srgbClr val="1B1464"/>
                </a:solidFill>
                <a:latin typeface="Helvetica" panose="020B0604020202020204" pitchFamily="34" charset="0"/>
                <a:cs typeface="Helvetica" panose="020B0604020202020204" pitchFamily="34" charset="0"/>
              </a:rPr>
              <a:t>beside content that is safe</a:t>
            </a:r>
            <a:endParaRPr lang="en-US" baseline="30000">
              <a:solidFill>
                <a:srgbClr val="1B1464"/>
              </a:solidFill>
              <a:latin typeface="Helvetica" panose="020B0604020202020204" pitchFamily="34" charset="0"/>
              <a:cs typeface="Helvetica" panose="020B0604020202020204" pitchFamily="34" charset="0"/>
            </a:endParaRPr>
          </a:p>
        </p:txBody>
      </p:sp>
      <p:sp>
        <p:nvSpPr>
          <p:cNvPr id="9" name="TextBox 8">
            <a:extLst>
              <a:ext uri="{FF2B5EF4-FFF2-40B4-BE49-F238E27FC236}">
                <a16:creationId xmlns:a16="http://schemas.microsoft.com/office/drawing/2014/main" id="{12882946-CA6A-7F25-ECE6-2D6859BB46DF}"/>
              </a:ext>
            </a:extLst>
          </p:cNvPr>
          <p:cNvSpPr txBox="1"/>
          <p:nvPr/>
        </p:nvSpPr>
        <p:spPr>
          <a:xfrm>
            <a:off x="1115685" y="2643679"/>
            <a:ext cx="2031325" cy="1200329"/>
          </a:xfrm>
          <a:prstGeom prst="rect">
            <a:avLst/>
          </a:prstGeom>
          <a:noFill/>
        </p:spPr>
        <p:txBody>
          <a:bodyPr wrap="none" rtlCol="0">
            <a:spAutoFit/>
          </a:bodyPr>
          <a:lstStyle/>
          <a:p>
            <a:r>
              <a:rPr lang="en-US" sz="7200" b="1">
                <a:solidFill>
                  <a:srgbClr val="00BFF2"/>
                </a:solidFill>
                <a:latin typeface="Helvetica" pitchFamily="2" charset="0"/>
              </a:rPr>
              <a:t>90%</a:t>
            </a:r>
          </a:p>
        </p:txBody>
      </p:sp>
      <p:sp>
        <p:nvSpPr>
          <p:cNvPr id="39" name="TextBox 38">
            <a:extLst>
              <a:ext uri="{FF2B5EF4-FFF2-40B4-BE49-F238E27FC236}">
                <a16:creationId xmlns:a16="http://schemas.microsoft.com/office/drawing/2014/main" id="{F96BBE74-12F9-89CB-015E-27A3342802F7}"/>
              </a:ext>
            </a:extLst>
          </p:cNvPr>
          <p:cNvSpPr txBox="1"/>
          <p:nvPr/>
        </p:nvSpPr>
        <p:spPr>
          <a:xfrm>
            <a:off x="1115685" y="2409871"/>
            <a:ext cx="1791255" cy="461665"/>
          </a:xfrm>
          <a:prstGeom prst="rect">
            <a:avLst/>
          </a:prstGeom>
          <a:noFill/>
        </p:spPr>
        <p:txBody>
          <a:bodyPr wrap="square" rtlCol="0">
            <a:spAutoFit/>
          </a:bodyPr>
          <a:lstStyle/>
          <a:p>
            <a:r>
              <a:rPr lang="en-US" sz="2400" b="1" i="1">
                <a:solidFill>
                  <a:srgbClr val="00BFF2"/>
                </a:solidFill>
                <a:latin typeface="Helvetica" panose="020B0403020202020204" pitchFamily="34" charset="0"/>
              </a:rPr>
              <a:t>nearly</a:t>
            </a:r>
          </a:p>
        </p:txBody>
      </p:sp>
      <p:sp>
        <p:nvSpPr>
          <p:cNvPr id="28" name="Rectangle 27">
            <a:extLst>
              <a:ext uri="{FF2B5EF4-FFF2-40B4-BE49-F238E27FC236}">
                <a16:creationId xmlns:a16="http://schemas.microsoft.com/office/drawing/2014/main" id="{818B2C65-DC87-F0B8-7700-FD78FDECDEFD}"/>
              </a:ext>
            </a:extLst>
          </p:cNvPr>
          <p:cNvSpPr>
            <a:spLocks/>
          </p:cNvSpPr>
          <p:nvPr/>
        </p:nvSpPr>
        <p:spPr>
          <a:xfrm>
            <a:off x="8319257" y="1965977"/>
            <a:ext cx="3531589" cy="3961016"/>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93658A14-EBE7-E946-E884-C668C974DF92}"/>
              </a:ext>
            </a:extLst>
          </p:cNvPr>
          <p:cNvSpPr txBox="1"/>
          <p:nvPr/>
        </p:nvSpPr>
        <p:spPr>
          <a:xfrm>
            <a:off x="8319257" y="3911750"/>
            <a:ext cx="353158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of marketing professionals believe </a:t>
            </a:r>
            <a:r>
              <a:rPr kumimoji="0" lang="en-US" b="1" i="0" u="none" strike="noStrike" kern="1200" cap="none" spc="0" normalizeH="0" baseline="0" noProof="0">
                <a:ln>
                  <a:noFill/>
                </a:ln>
                <a:solidFill>
                  <a:srgbClr val="00BFF2"/>
                </a:solidFill>
                <a:effectLst/>
                <a:uLnTx/>
                <a:uFillTx/>
                <a:latin typeface="Helvetica" panose="020B0604020202020204" pitchFamily="34" charset="0"/>
                <a:ea typeface="+mn-ea"/>
                <a:cs typeface="Helvetica" panose="020B0604020202020204" pitchFamily="34" charset="0"/>
              </a:rPr>
              <a:t>brand safety is a major concern</a:t>
            </a:r>
            <a:r>
              <a:rPr kumimoji="0" lang="en-US" i="0" u="none" strike="noStrike" kern="1200" cap="none" spc="0" normalizeH="0" baseline="0" noProof="0">
                <a:ln>
                  <a:noFill/>
                </a:ln>
                <a:solidFill>
                  <a:srgbClr val="00BFF2"/>
                </a:solidFill>
                <a:effectLst/>
                <a:uLnTx/>
                <a:uFillTx/>
                <a:latin typeface="Helvetica" panose="020B0604020202020204" pitchFamily="34" charset="0"/>
                <a:ea typeface="+mn-ea"/>
                <a:cs typeface="Helvetica" panose="020B0604020202020204" pitchFamily="34" charset="0"/>
              </a:rPr>
              <a:t> </a:t>
            </a:r>
            <a:r>
              <a:rPr kumimoji="0" lang="en-US"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for their organization*</a:t>
            </a:r>
            <a:endParaRPr kumimoji="0" lang="en-US" b="0" i="0" u="none" strike="noStrike" kern="1200" cap="none" spc="0" normalizeH="0" baseline="30000" noProof="0">
              <a:ln>
                <a:noFill/>
              </a:ln>
              <a:solidFill>
                <a:srgbClr val="1B1464"/>
              </a:solidFill>
              <a:effectLst/>
              <a:uLnTx/>
              <a:uFillTx/>
              <a:latin typeface="Helvetica" panose="020B0604020202020204" pitchFamily="34" charset="0"/>
              <a:ea typeface="+mn-ea"/>
              <a:cs typeface="Helvetica" panose="020B0604020202020204" pitchFamily="34" charset="0"/>
            </a:endParaRPr>
          </a:p>
        </p:txBody>
      </p:sp>
      <p:sp>
        <p:nvSpPr>
          <p:cNvPr id="6" name="TextBox 5">
            <a:extLst>
              <a:ext uri="{FF2B5EF4-FFF2-40B4-BE49-F238E27FC236}">
                <a16:creationId xmlns:a16="http://schemas.microsoft.com/office/drawing/2014/main" id="{6772FD11-FB42-99B0-3933-325E0EF23B28}"/>
              </a:ext>
            </a:extLst>
          </p:cNvPr>
          <p:cNvSpPr txBox="1"/>
          <p:nvPr/>
        </p:nvSpPr>
        <p:spPr>
          <a:xfrm>
            <a:off x="9203201" y="2643678"/>
            <a:ext cx="2098979" cy="1200329"/>
          </a:xfrm>
          <a:prstGeom prst="rect">
            <a:avLst/>
          </a:prstGeom>
          <a:noFill/>
        </p:spPr>
        <p:txBody>
          <a:bodyPr wrap="square" rtlCol="0">
            <a:spAutoFit/>
          </a:bodyPr>
          <a:lstStyle/>
          <a:p>
            <a:r>
              <a:rPr lang="en-US" sz="7200" b="1">
                <a:solidFill>
                  <a:srgbClr val="00BFF2"/>
                </a:solidFill>
                <a:latin typeface="Helvetica" pitchFamily="2" charset="0"/>
              </a:rPr>
              <a:t>80%</a:t>
            </a:r>
          </a:p>
        </p:txBody>
      </p:sp>
      <p:sp>
        <p:nvSpPr>
          <p:cNvPr id="8" name="TextBox 7">
            <a:extLst>
              <a:ext uri="{FF2B5EF4-FFF2-40B4-BE49-F238E27FC236}">
                <a16:creationId xmlns:a16="http://schemas.microsoft.com/office/drawing/2014/main" id="{36F3C506-8479-8172-0577-296F96DC9C76}"/>
              </a:ext>
            </a:extLst>
          </p:cNvPr>
          <p:cNvSpPr txBox="1"/>
          <p:nvPr/>
        </p:nvSpPr>
        <p:spPr>
          <a:xfrm>
            <a:off x="8867922" y="2409871"/>
            <a:ext cx="1850914" cy="461665"/>
          </a:xfrm>
          <a:prstGeom prst="rect">
            <a:avLst/>
          </a:prstGeom>
          <a:noFill/>
        </p:spPr>
        <p:txBody>
          <a:bodyPr wrap="square" rtlCol="0">
            <a:spAutoFit/>
          </a:bodyPr>
          <a:lstStyle/>
          <a:p>
            <a:r>
              <a:rPr lang="en-US" sz="2400" b="1" i="1">
                <a:solidFill>
                  <a:srgbClr val="00BFF2"/>
                </a:solidFill>
                <a:latin typeface="Helvetica" panose="020B0403020202020204" pitchFamily="34" charset="0"/>
              </a:rPr>
              <a:t>over</a:t>
            </a:r>
          </a:p>
        </p:txBody>
      </p:sp>
      <p:sp>
        <p:nvSpPr>
          <p:cNvPr id="27" name="Rectangle 26">
            <a:extLst>
              <a:ext uri="{FF2B5EF4-FFF2-40B4-BE49-F238E27FC236}">
                <a16:creationId xmlns:a16="http://schemas.microsoft.com/office/drawing/2014/main" id="{D6ECB0F3-FF5F-2876-3F71-787969B6D12F}"/>
              </a:ext>
            </a:extLst>
          </p:cNvPr>
          <p:cNvSpPr>
            <a:spLocks/>
          </p:cNvSpPr>
          <p:nvPr/>
        </p:nvSpPr>
        <p:spPr>
          <a:xfrm>
            <a:off x="4330206" y="1965977"/>
            <a:ext cx="3531589" cy="3961016"/>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FBB2DCAC-5AB3-22E2-2482-57E726C13301}"/>
              </a:ext>
            </a:extLst>
          </p:cNvPr>
          <p:cNvSpPr txBox="1"/>
          <p:nvPr/>
        </p:nvSpPr>
        <p:spPr>
          <a:xfrm>
            <a:off x="5080338" y="2526775"/>
            <a:ext cx="2031325"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srgbClr val="ED3C8D"/>
                </a:solidFill>
                <a:effectLst/>
                <a:uLnTx/>
                <a:uFillTx/>
                <a:latin typeface="Helvetica" pitchFamily="2" charset="0"/>
                <a:ea typeface="+mn-ea"/>
                <a:cs typeface="+mn-cs"/>
              </a:rPr>
              <a:t>82%</a:t>
            </a:r>
          </a:p>
        </p:txBody>
      </p:sp>
      <p:sp>
        <p:nvSpPr>
          <p:cNvPr id="11" name="TextBox 10">
            <a:extLst>
              <a:ext uri="{FF2B5EF4-FFF2-40B4-BE49-F238E27FC236}">
                <a16:creationId xmlns:a16="http://schemas.microsoft.com/office/drawing/2014/main" id="{7A4E154A-1426-F027-21C0-491F81B37AB0}"/>
              </a:ext>
            </a:extLst>
          </p:cNvPr>
          <p:cNvSpPr txBox="1"/>
          <p:nvPr/>
        </p:nvSpPr>
        <p:spPr>
          <a:xfrm>
            <a:off x="4452517" y="3911750"/>
            <a:ext cx="3286966"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of consumers say it is important that a brand’s ads appear on </a:t>
            </a:r>
            <a:r>
              <a:rPr kumimoji="0" lang="en-US" b="1" i="0" u="none"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rPr>
              <a:t>content that is safe, accurate</a:t>
            </a:r>
            <a:br>
              <a:rPr kumimoji="0" lang="en-US" b="1" i="0" u="none"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rPr>
            </a:br>
            <a:r>
              <a:rPr kumimoji="0" lang="en-US" b="1" i="0" u="none"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rPr>
              <a:t>and trustworthy</a:t>
            </a:r>
            <a:endParaRPr kumimoji="0" lang="en-US" b="0" i="0" u="none" strike="noStrike" kern="1200" cap="none" spc="0" normalizeH="0" baseline="30000" noProof="0">
              <a:ln>
                <a:noFill/>
              </a:ln>
              <a:solidFill>
                <a:srgbClr val="1B1464"/>
              </a:solidFill>
              <a:effectLst/>
              <a:uLnTx/>
              <a:uFillTx/>
              <a:latin typeface="Helvetica" panose="020B0604020202020204" pitchFamily="34" charset="0"/>
              <a:ea typeface="+mn-ea"/>
              <a:cs typeface="Helvetica" panose="020B0604020202020204" pitchFamily="34" charset="0"/>
            </a:endParaRPr>
          </a:p>
        </p:txBody>
      </p:sp>
    </p:spTree>
    <p:extLst>
      <p:ext uri="{BB962C8B-B14F-4D97-AF65-F5344CB8AC3E}">
        <p14:creationId xmlns:p14="http://schemas.microsoft.com/office/powerpoint/2010/main" val="4453324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FC24A00-B9C9-8ED8-DC0A-67B89078C05A}"/>
              </a:ext>
            </a:extLst>
          </p:cNvPr>
          <p:cNvSpPr/>
          <p:nvPr/>
        </p:nvSpPr>
        <p:spPr>
          <a:xfrm>
            <a:off x="4086471" y="1697732"/>
            <a:ext cx="8105530" cy="4393148"/>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F0C174E9-435A-3815-E7BC-B82287950154}"/>
              </a:ext>
            </a:extLst>
          </p:cNvPr>
          <p:cNvSpPr txBox="1"/>
          <p:nvPr/>
        </p:nvSpPr>
        <p:spPr>
          <a:xfrm>
            <a:off x="472837" y="6188813"/>
            <a:ext cx="1095213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VAB / Advertiser Perceptions ‘Marketer Sentiment on Ad Fraud’ Survey,</a:t>
            </a:r>
            <a:r>
              <a:rPr lang="en-US" sz="800">
                <a:solidFill>
                  <a:srgbClr val="1B1464"/>
                </a:solidFill>
                <a:latin typeface="Helvetica" panose="020B0604020202020204" pitchFamily="34" charset="0"/>
                <a:cs typeface="Helvetica" panose="020B0604020202020204" pitchFamily="34" charset="0"/>
              </a:rPr>
              <a:t> </a:t>
            </a: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November 2023. Survey base: Marketer and agency contacts from the Advertiser Perceptions ‘Senior Marketer’ and ‘Streaming Video’ online communities. Q6. What solutions [is your company/are your clients] using to prevent digital ad fraud? Base</a:t>
            </a:r>
            <a:r>
              <a:rPr lang="en-US" sz="800">
                <a:solidFill>
                  <a:srgbClr val="1B1464"/>
                </a:solidFill>
                <a:latin typeface="Helvetica" panose="020B0604020202020204" pitchFamily="34" charset="0"/>
                <a:cs typeface="Helvetica" panose="020B0604020202020204" pitchFamily="34" charset="0"/>
              </a:rPr>
              <a:t> = Total Respondents.</a:t>
            </a:r>
            <a:endPar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p:txBody>
      </p:sp>
      <p:sp>
        <p:nvSpPr>
          <p:cNvPr id="10" name="TextBox 9">
            <a:extLst>
              <a:ext uri="{FF2B5EF4-FFF2-40B4-BE49-F238E27FC236}">
                <a16:creationId xmlns:a16="http://schemas.microsoft.com/office/drawing/2014/main" id="{E0F28E64-4BE1-041C-99B4-0B7206257D2A}"/>
              </a:ext>
            </a:extLst>
          </p:cNvPr>
          <p:cNvSpPr txBox="1"/>
          <p:nvPr/>
        </p:nvSpPr>
        <p:spPr>
          <a:xfrm>
            <a:off x="4097232" y="1843762"/>
            <a:ext cx="8084009" cy="369332"/>
          </a:xfrm>
          <a:prstGeom prst="rect">
            <a:avLst/>
          </a:prstGeom>
          <a:noFill/>
        </p:spPr>
        <p:txBody>
          <a:bodyPr wrap="square">
            <a:spAutoFit/>
          </a:bodyPr>
          <a:lstStyle>
            <a:defPPr>
              <a:defRPr lang="en-US"/>
            </a:defPPr>
            <a:lvl1pPr marR="0" lvl="0" indent="0" algn="ctr" fontAlgn="auto">
              <a:lnSpc>
                <a:spcPct val="100000"/>
              </a:lnSpc>
              <a:spcBef>
                <a:spcPts val="0"/>
              </a:spcBef>
              <a:spcAft>
                <a:spcPts val="0"/>
              </a:spcAft>
              <a:buClrTx/>
              <a:buSzTx/>
              <a:buFontTx/>
              <a:buNone/>
              <a:tabLst/>
              <a:defRPr kumimoji="0" sz="1600" b="1" i="0" u="none" strike="noStrike" cap="none" spc="0" normalizeH="0" baseline="0">
                <a:ln>
                  <a:noFill/>
                </a:ln>
                <a:solidFill>
                  <a:srgbClr val="1B1464"/>
                </a:solidFill>
                <a:effectLst/>
                <a:uLnTx/>
                <a:uFillTx/>
                <a:latin typeface="Helvetica" panose="020B0403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effectLst/>
                <a:uLnTx/>
                <a:uFillTx/>
                <a:latin typeface="Helvetica" panose="020B0403020202020204" pitchFamily="34" charset="0"/>
                <a:ea typeface="+mn-ea"/>
                <a:cs typeface="+mn-cs"/>
              </a:rPr>
              <a:t>% of respondents who are prioritizing brand safety over lower CPMs</a:t>
            </a:r>
          </a:p>
        </p:txBody>
      </p:sp>
      <p:pic>
        <p:nvPicPr>
          <p:cNvPr id="3" name="Picture 2">
            <a:extLst>
              <a:ext uri="{FF2B5EF4-FFF2-40B4-BE49-F238E27FC236}">
                <a16:creationId xmlns:a16="http://schemas.microsoft.com/office/drawing/2014/main" id="{AB6A10E3-4C86-95D7-2911-6BF021450889}"/>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4" name="Slide Number Placeholder 5">
            <a:extLst>
              <a:ext uri="{FF2B5EF4-FFF2-40B4-BE49-F238E27FC236}">
                <a16:creationId xmlns:a16="http://schemas.microsoft.com/office/drawing/2014/main" id="{E4EC64E7-861B-FF71-4CE7-5D2028E13572}"/>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pic>
        <p:nvPicPr>
          <p:cNvPr id="35" name="Picture 34" descr="A group of people sitting at a table&#10;&#10;Description automatically generated">
            <a:extLst>
              <a:ext uri="{FF2B5EF4-FFF2-40B4-BE49-F238E27FC236}">
                <a16:creationId xmlns:a16="http://schemas.microsoft.com/office/drawing/2014/main" id="{8141767C-70C2-372B-A7A3-2D2D3E35513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1701877"/>
            <a:ext cx="4086471" cy="4393148"/>
          </a:xfrm>
          <a:prstGeom prst="rect">
            <a:avLst/>
          </a:prstGeom>
        </p:spPr>
      </p:pic>
      <p:sp>
        <p:nvSpPr>
          <p:cNvPr id="52" name="Rectangle 51">
            <a:extLst>
              <a:ext uri="{FF2B5EF4-FFF2-40B4-BE49-F238E27FC236}">
                <a16:creationId xmlns:a16="http://schemas.microsoft.com/office/drawing/2014/main" id="{393ED26C-1747-B15E-D679-730F2CF1AA31}"/>
              </a:ext>
            </a:extLst>
          </p:cNvPr>
          <p:cNvSpPr/>
          <p:nvPr/>
        </p:nvSpPr>
        <p:spPr>
          <a:xfrm>
            <a:off x="4962483" y="2603500"/>
            <a:ext cx="2534222" cy="2556768"/>
          </a:xfrm>
          <a:prstGeom prst="rect">
            <a:avLst/>
          </a:prstGeom>
          <a:solidFill>
            <a:schemeClr val="bg1"/>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B58A6B07-F07B-4588-2726-E8CF1BE5CF96}"/>
              </a:ext>
            </a:extLst>
          </p:cNvPr>
          <p:cNvSpPr txBox="1"/>
          <p:nvPr/>
        </p:nvSpPr>
        <p:spPr>
          <a:xfrm>
            <a:off x="5663706" y="2891284"/>
            <a:ext cx="1665053" cy="646331"/>
          </a:xfrm>
          <a:prstGeom prst="rect">
            <a:avLst/>
          </a:prstGeom>
          <a:noFill/>
        </p:spPr>
        <p:txBody>
          <a:bodyPr wrap="square" rtlCol="0">
            <a:spAutoFit/>
          </a:bodyPr>
          <a:lstStyle/>
          <a:p>
            <a:pPr algn="ctr"/>
            <a:r>
              <a:rPr lang="en-US" b="1" u="sng">
                <a:solidFill>
                  <a:srgbClr val="1B1464"/>
                </a:solidFill>
                <a:latin typeface="Helvetica" panose="020B0403020202020204" pitchFamily="34" charset="0"/>
              </a:rPr>
              <a:t>Brand Marketers</a:t>
            </a:r>
          </a:p>
        </p:txBody>
      </p:sp>
      <p:pic>
        <p:nvPicPr>
          <p:cNvPr id="22" name="Picture 21" descr="Icon&#10;&#10;Description automatically generated">
            <a:extLst>
              <a:ext uri="{FF2B5EF4-FFF2-40B4-BE49-F238E27FC236}">
                <a16:creationId xmlns:a16="http://schemas.microsoft.com/office/drawing/2014/main" id="{65FD38DB-1169-8020-09A6-6E202584DD5D}"/>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121194" y="2929521"/>
            <a:ext cx="542512" cy="582197"/>
          </a:xfrm>
          <a:prstGeom prst="rect">
            <a:avLst/>
          </a:prstGeom>
        </p:spPr>
      </p:pic>
      <p:sp>
        <p:nvSpPr>
          <p:cNvPr id="46" name="TextBox 45">
            <a:extLst>
              <a:ext uri="{FF2B5EF4-FFF2-40B4-BE49-F238E27FC236}">
                <a16:creationId xmlns:a16="http://schemas.microsoft.com/office/drawing/2014/main" id="{791A9669-56E5-773C-A357-2A8F45A7FA06}"/>
              </a:ext>
            </a:extLst>
          </p:cNvPr>
          <p:cNvSpPr txBox="1"/>
          <p:nvPr/>
        </p:nvSpPr>
        <p:spPr>
          <a:xfrm>
            <a:off x="4962483" y="3613496"/>
            <a:ext cx="2615534" cy="1323439"/>
          </a:xfrm>
          <a:prstGeom prst="rect">
            <a:avLst/>
          </a:prstGeom>
          <a:noFill/>
        </p:spPr>
        <p:txBody>
          <a:bodyPr wrap="square">
            <a:spAutoFit/>
          </a:bodyPr>
          <a:lstStyle/>
          <a:p>
            <a:pPr algn="ctr"/>
            <a:r>
              <a:rPr lang="en-US" sz="8000" b="1">
                <a:ln>
                  <a:solidFill>
                    <a:srgbClr val="1F1A62"/>
                  </a:solidFill>
                </a:ln>
                <a:solidFill>
                  <a:srgbClr val="00BFF2"/>
                </a:solidFill>
                <a:latin typeface="Helvetica" panose="020B0403020202020204" pitchFamily="34" charset="0"/>
              </a:rPr>
              <a:t>32%</a:t>
            </a:r>
          </a:p>
        </p:txBody>
      </p:sp>
      <p:sp>
        <p:nvSpPr>
          <p:cNvPr id="53" name="Rectangle 52">
            <a:extLst>
              <a:ext uri="{FF2B5EF4-FFF2-40B4-BE49-F238E27FC236}">
                <a16:creationId xmlns:a16="http://schemas.microsoft.com/office/drawing/2014/main" id="{E124C8DF-0B02-4550-561A-AB48ABFE5FE5}"/>
              </a:ext>
            </a:extLst>
          </p:cNvPr>
          <p:cNvSpPr/>
          <p:nvPr/>
        </p:nvSpPr>
        <p:spPr>
          <a:xfrm>
            <a:off x="8652741" y="2603500"/>
            <a:ext cx="2663248" cy="2556768"/>
          </a:xfrm>
          <a:prstGeom prst="rect">
            <a:avLst/>
          </a:prstGeom>
          <a:solidFill>
            <a:schemeClr val="bg1"/>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90A61091-DC55-5149-9CED-B4D638D8C33D}"/>
              </a:ext>
            </a:extLst>
          </p:cNvPr>
          <p:cNvSpPr txBox="1"/>
          <p:nvPr/>
        </p:nvSpPr>
        <p:spPr>
          <a:xfrm>
            <a:off x="9360448" y="2891283"/>
            <a:ext cx="1772514" cy="646331"/>
          </a:xfrm>
          <a:prstGeom prst="rect">
            <a:avLst/>
          </a:prstGeom>
          <a:noFill/>
        </p:spPr>
        <p:txBody>
          <a:bodyPr wrap="square" rtlCol="0">
            <a:spAutoFit/>
          </a:bodyPr>
          <a:lstStyle/>
          <a:p>
            <a:pPr algn="ctr"/>
            <a:r>
              <a:rPr lang="en-US" b="1" u="sng">
                <a:solidFill>
                  <a:srgbClr val="1B1464"/>
                </a:solidFill>
                <a:latin typeface="Helvetica" panose="020B0403020202020204" pitchFamily="34" charset="0"/>
              </a:rPr>
              <a:t>Agency Professionals</a:t>
            </a:r>
          </a:p>
        </p:txBody>
      </p:sp>
      <p:pic>
        <p:nvPicPr>
          <p:cNvPr id="21" name="Picture 20" descr="Icon&#10;&#10;Description automatically generated">
            <a:extLst>
              <a:ext uri="{FF2B5EF4-FFF2-40B4-BE49-F238E27FC236}">
                <a16:creationId xmlns:a16="http://schemas.microsoft.com/office/drawing/2014/main" id="{D954F95C-D1D3-8574-1443-8728FD775FA4}"/>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817936" y="2955418"/>
            <a:ext cx="542512" cy="582197"/>
          </a:xfrm>
          <a:prstGeom prst="rect">
            <a:avLst/>
          </a:prstGeom>
        </p:spPr>
      </p:pic>
      <p:sp>
        <p:nvSpPr>
          <p:cNvPr id="47" name="TextBox 46">
            <a:extLst>
              <a:ext uri="{FF2B5EF4-FFF2-40B4-BE49-F238E27FC236}">
                <a16:creationId xmlns:a16="http://schemas.microsoft.com/office/drawing/2014/main" id="{9BB64500-7B2E-9896-05BF-6C63E6E8380D}"/>
              </a:ext>
            </a:extLst>
          </p:cNvPr>
          <p:cNvSpPr txBox="1"/>
          <p:nvPr/>
        </p:nvSpPr>
        <p:spPr>
          <a:xfrm>
            <a:off x="8678753" y="3613496"/>
            <a:ext cx="2615534" cy="1323439"/>
          </a:xfrm>
          <a:prstGeom prst="rect">
            <a:avLst/>
          </a:prstGeom>
          <a:noFill/>
        </p:spPr>
        <p:txBody>
          <a:bodyPr wrap="square">
            <a:spAutoFit/>
          </a:bodyPr>
          <a:lstStyle/>
          <a:p>
            <a:pPr algn="ctr"/>
            <a:r>
              <a:rPr lang="en-US" sz="8000" b="1">
                <a:ln>
                  <a:solidFill>
                    <a:srgbClr val="1F1A62"/>
                  </a:solidFill>
                </a:ln>
                <a:solidFill>
                  <a:srgbClr val="ED3C8D"/>
                </a:solidFill>
                <a:latin typeface="Helvetica" panose="020B0403020202020204" pitchFamily="34" charset="0"/>
              </a:rPr>
              <a:t>27%</a:t>
            </a:r>
          </a:p>
        </p:txBody>
      </p:sp>
      <p:sp>
        <p:nvSpPr>
          <p:cNvPr id="7" name="Rectangle 6">
            <a:extLst>
              <a:ext uri="{FF2B5EF4-FFF2-40B4-BE49-F238E27FC236}">
                <a16:creationId xmlns:a16="http://schemas.microsoft.com/office/drawing/2014/main" id="{EBE886DA-FA42-68F0-37F7-C228D8A5EC2D}"/>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
        <p:nvSpPr>
          <p:cNvPr id="17" name="Rectangle 16">
            <a:extLst>
              <a:ext uri="{FF2B5EF4-FFF2-40B4-BE49-F238E27FC236}">
                <a16:creationId xmlns:a16="http://schemas.microsoft.com/office/drawing/2014/main" id="{D82AE8A2-2505-7883-3499-D51725917DD3}"/>
              </a:ext>
            </a:extLst>
          </p:cNvPr>
          <p:cNvSpPr/>
          <p:nvPr/>
        </p:nvSpPr>
        <p:spPr>
          <a:xfrm>
            <a:off x="156142" y="397831"/>
            <a:ext cx="11879716" cy="892552"/>
          </a:xfrm>
          <a:prstGeom prst="rect">
            <a:avLst/>
          </a:prstGeom>
        </p:spPr>
        <p:txBody>
          <a:bodyPr wrap="square" lIns="91440" tIns="45720" rIns="91440" bIns="45720" anchor="t">
            <a:spAutoFit/>
          </a:bodyPr>
          <a:lstStyle/>
          <a:p>
            <a:pPr lvl="0">
              <a:defRPr/>
            </a:pPr>
            <a:r>
              <a:rPr lang="en-US" sz="2600" b="1">
                <a:solidFill>
                  <a:srgbClr val="1B1464"/>
                </a:solidFill>
                <a:latin typeface="Helvetica"/>
                <a:cs typeface="Helvetica"/>
              </a:rPr>
              <a:t>Yet, more than two out of three brand marketers and agencies rank cost </a:t>
            </a:r>
            <a:r>
              <a:rPr lang="en-US" sz="2600" b="1" i="1" u="sng">
                <a:solidFill>
                  <a:srgbClr val="1B1464"/>
                </a:solidFill>
                <a:latin typeface="Helvetica"/>
                <a:cs typeface="Helvetica"/>
              </a:rPr>
              <a:t>over</a:t>
            </a:r>
            <a:r>
              <a:rPr lang="en-US" sz="2600" b="1">
                <a:solidFill>
                  <a:srgbClr val="1B1464"/>
                </a:solidFill>
                <a:latin typeface="Helvetica"/>
                <a:cs typeface="Helvetica"/>
              </a:rPr>
              <a:t> brand safety</a:t>
            </a:r>
            <a:endParaRPr kumimoji="0" lang="en-US" sz="2600" b="1" i="0" u="none" strike="noStrike" kern="1200" cap="none" spc="0" normalizeH="0" baseline="0" noProof="0">
              <a:ln>
                <a:noFill/>
              </a:ln>
              <a:solidFill>
                <a:srgbClr val="1B1464"/>
              </a:solidFill>
              <a:effectLst/>
              <a:uLnTx/>
              <a:uFillTx/>
              <a:latin typeface="Helvetica"/>
              <a:cs typeface="Helvetica"/>
            </a:endParaRPr>
          </a:p>
        </p:txBody>
      </p:sp>
      <p:sp>
        <p:nvSpPr>
          <p:cNvPr id="5" name="TextBox 4">
            <a:extLst>
              <a:ext uri="{FF2B5EF4-FFF2-40B4-BE49-F238E27FC236}">
                <a16:creationId xmlns:a16="http://schemas.microsoft.com/office/drawing/2014/main" id="{4F942FEB-2452-8909-696A-46265E34FF13}"/>
              </a:ext>
            </a:extLst>
          </p:cNvPr>
          <p:cNvSpPr txBox="1"/>
          <p:nvPr/>
        </p:nvSpPr>
        <p:spPr>
          <a:xfrm>
            <a:off x="4452323" y="5341064"/>
            <a:ext cx="7373825" cy="584775"/>
          </a:xfrm>
          <a:prstGeom prst="rect">
            <a:avLst/>
          </a:prstGeom>
          <a:noFill/>
        </p:spPr>
        <p:txBody>
          <a:bodyPr wrap="square">
            <a:spAutoFit/>
          </a:bodyPr>
          <a:lstStyle/>
          <a:p>
            <a:pPr lvl="0" algn="ctr">
              <a:defRPr/>
            </a:pPr>
            <a:r>
              <a:rPr lang="en-US" sz="1600" i="1">
                <a:solidFill>
                  <a:srgbClr val="1F1A62"/>
                </a:solidFill>
                <a:latin typeface="Helvetica" pitchFamily="2" charset="0"/>
              </a:rPr>
              <a:t>Brands and agencies have different reasons to push for lower costs including </a:t>
            </a:r>
            <a:r>
              <a:rPr lang="en-US" sz="1600" i="1">
                <a:solidFill>
                  <a:srgbClr val="ED3C8D"/>
                </a:solidFill>
                <a:latin typeface="Helvetica" pitchFamily="2" charset="0"/>
              </a:rPr>
              <a:t>cost suppression tied to compensation </a:t>
            </a:r>
            <a:r>
              <a:rPr lang="en-US" sz="1600" i="1">
                <a:solidFill>
                  <a:srgbClr val="1B1464"/>
                </a:solidFill>
                <a:latin typeface="Helvetica" pitchFamily="2" charset="0"/>
              </a:rPr>
              <a:t>or</a:t>
            </a:r>
            <a:r>
              <a:rPr lang="en-US" sz="1600" i="1">
                <a:solidFill>
                  <a:srgbClr val="ED3C8D"/>
                </a:solidFill>
                <a:latin typeface="Helvetica" pitchFamily="2" charset="0"/>
              </a:rPr>
              <a:t> KPI directives</a:t>
            </a:r>
            <a:endParaRPr kumimoji="0" lang="en-US" sz="1600" b="0" i="1" u="none" strike="noStrike" kern="1200" cap="none" spc="0" normalizeH="0" baseline="0" noProof="0">
              <a:ln>
                <a:noFill/>
              </a:ln>
              <a:solidFill>
                <a:srgbClr val="ED3C8D"/>
              </a:solidFill>
              <a:effectLst/>
              <a:uLnTx/>
              <a:uFillTx/>
              <a:latin typeface="Helvetica" pitchFamily="2" charset="0"/>
              <a:ea typeface="+mn-ea"/>
              <a:cs typeface="+mn-cs"/>
            </a:endParaRPr>
          </a:p>
        </p:txBody>
      </p:sp>
    </p:spTree>
    <p:extLst>
      <p:ext uri="{BB962C8B-B14F-4D97-AF65-F5344CB8AC3E}">
        <p14:creationId xmlns:p14="http://schemas.microsoft.com/office/powerpoint/2010/main" val="20903456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65E6825-6ABE-B766-1082-FE94F912E7F3}"/>
              </a:ext>
            </a:extLst>
          </p:cNvPr>
          <p:cNvSpPr/>
          <p:nvPr/>
        </p:nvSpPr>
        <p:spPr>
          <a:xfrm>
            <a:off x="0" y="1697732"/>
            <a:ext cx="8610600" cy="4393148"/>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A68ACFD2-5586-C733-623F-EF84702F5E83}"/>
              </a:ext>
            </a:extLst>
          </p:cNvPr>
          <p:cNvSpPr txBox="1"/>
          <p:nvPr/>
        </p:nvSpPr>
        <p:spPr>
          <a:xfrm>
            <a:off x="10761" y="1843762"/>
            <a:ext cx="8599839" cy="584775"/>
          </a:xfrm>
          <a:prstGeom prst="rect">
            <a:avLst/>
          </a:prstGeom>
          <a:noFill/>
        </p:spPr>
        <p:txBody>
          <a:bodyPr wrap="square">
            <a:spAutoFit/>
          </a:bodyPr>
          <a:lstStyle>
            <a:defPPr>
              <a:defRPr lang="en-US"/>
            </a:defPPr>
            <a:lvl1pPr marR="0" lvl="0" indent="0" algn="ctr" fontAlgn="auto">
              <a:lnSpc>
                <a:spcPct val="100000"/>
              </a:lnSpc>
              <a:spcBef>
                <a:spcPts val="0"/>
              </a:spcBef>
              <a:spcAft>
                <a:spcPts val="0"/>
              </a:spcAft>
              <a:buClrTx/>
              <a:buSzTx/>
              <a:buFontTx/>
              <a:buNone/>
              <a:tabLst/>
              <a:defRPr kumimoji="0" sz="1600" b="1" i="0" u="none" strike="noStrike" cap="none" spc="0" normalizeH="0" baseline="0">
                <a:ln>
                  <a:noFill/>
                </a:ln>
                <a:solidFill>
                  <a:srgbClr val="1B1464"/>
                </a:solidFill>
                <a:effectLst/>
                <a:uLnTx/>
                <a:uFillTx/>
                <a:latin typeface="Helvetica" panose="020B0403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 of respondents who are concerned about the following</a:t>
            </a:r>
            <a:endParaRPr kumimoji="0" lang="en-US" sz="1800" b="1" i="0" u="sng" strike="noStrike" kern="1200" cap="none" spc="0" normalizeH="0" baseline="0" noProof="0">
              <a:ln>
                <a:noFill/>
              </a:ln>
              <a:solidFill>
                <a:srgbClr val="1B1464"/>
              </a:solidFill>
              <a:effectLst/>
              <a:uLnTx/>
              <a:uFillTx/>
              <a:latin typeface="Helvetica" panose="020B0403020202020204" pitchFamily="34" charset="0"/>
              <a:ea typeface="+mn-ea"/>
              <a:cs typeface="+mn-cs"/>
            </a:endParaRPr>
          </a:p>
          <a:p>
            <a:pPr>
              <a:defRPr/>
            </a:pPr>
            <a:r>
              <a:rPr lang="en-US" sz="1400" b="0">
                <a:solidFill>
                  <a:srgbClr val="1B1464"/>
                </a:solidFill>
                <a:latin typeface="Helvetica" panose="020B0403020202020204" pitchFamily="34" charset="0"/>
              </a:rPr>
              <a:t>For Their Business / Client’s Businesses</a:t>
            </a:r>
            <a:endParaRPr lang="en-US" sz="2000" b="0">
              <a:solidFill>
                <a:srgbClr val="1B1464"/>
              </a:solidFill>
              <a:latin typeface="Helvetica" panose="020B0403020202020204" pitchFamily="34" charset="0"/>
            </a:endParaRPr>
          </a:p>
        </p:txBody>
      </p:sp>
      <p:pic>
        <p:nvPicPr>
          <p:cNvPr id="8" name="Picture 7">
            <a:extLst>
              <a:ext uri="{FF2B5EF4-FFF2-40B4-BE49-F238E27FC236}">
                <a16:creationId xmlns:a16="http://schemas.microsoft.com/office/drawing/2014/main" id="{17E821EA-0E76-4A03-ADD4-FDB927D9067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9" name="Slide Number Placeholder 5">
            <a:extLst>
              <a:ext uri="{FF2B5EF4-FFF2-40B4-BE49-F238E27FC236}">
                <a16:creationId xmlns:a16="http://schemas.microsoft.com/office/drawing/2014/main" id="{00F35004-EB7F-5A53-4655-3B41C369B27D}"/>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4" name="TextBox 13">
            <a:extLst>
              <a:ext uri="{FF2B5EF4-FFF2-40B4-BE49-F238E27FC236}">
                <a16:creationId xmlns:a16="http://schemas.microsoft.com/office/drawing/2014/main" id="{E0D9DD26-06B9-FAAB-DC09-58E213DFCA97}"/>
              </a:ext>
            </a:extLst>
          </p:cNvPr>
          <p:cNvSpPr txBox="1"/>
          <p:nvPr/>
        </p:nvSpPr>
        <p:spPr>
          <a:xfrm>
            <a:off x="472838" y="6173956"/>
            <a:ext cx="1171916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VAB / Advertiser Perceptions ‘Marketer Sentiment on Ad Fraud’ Survey, November 2023. Survey base: Marketer and agency contacts from the Advertiser Perceptions ‘Senior Marketer’ and ‘Streaming Video’ online communities.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Q3A. What are your top 3 concerns surrounding digital ad fraud regarding [your business/your clients' businesses]? Base = Total Respondents. *‘Click fraud’ refers to bots, click farms, etc. that generate fake clicks on an ad or website. </a:t>
            </a:r>
            <a:endParaRPr kumimoji="0" lang="fr-FR" sz="800" b="0" i="1"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p:txBody>
      </p:sp>
      <p:sp>
        <p:nvSpPr>
          <p:cNvPr id="3" name="Rectangle 2">
            <a:extLst>
              <a:ext uri="{FF2B5EF4-FFF2-40B4-BE49-F238E27FC236}">
                <a16:creationId xmlns:a16="http://schemas.microsoft.com/office/drawing/2014/main" id="{0CF2E971-4397-ACE6-7473-6CA3E9D41C24}"/>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
        <p:nvSpPr>
          <p:cNvPr id="13" name="Rectangle 12">
            <a:extLst>
              <a:ext uri="{FF2B5EF4-FFF2-40B4-BE49-F238E27FC236}">
                <a16:creationId xmlns:a16="http://schemas.microsoft.com/office/drawing/2014/main" id="{4C0D1734-8505-02F8-F4DC-1E8D775C7A92}"/>
              </a:ext>
            </a:extLst>
          </p:cNvPr>
          <p:cNvSpPr/>
          <p:nvPr/>
        </p:nvSpPr>
        <p:spPr>
          <a:xfrm>
            <a:off x="180900" y="401223"/>
            <a:ext cx="11879716" cy="892552"/>
          </a:xfrm>
          <a:prstGeom prst="rect">
            <a:avLst/>
          </a:prstGeom>
        </p:spPr>
        <p:txBody>
          <a:bodyPr wrap="square" lIns="91440" tIns="45720" rIns="91440" bIns="45720" anchor="t">
            <a:spAutoFit/>
          </a:bodyPr>
          <a:lstStyle/>
          <a:p>
            <a:pPr>
              <a:defRPr/>
            </a:pPr>
            <a:r>
              <a:rPr kumimoji="0" lang="en-US" sz="2600" b="1" i="0" u="none" strike="noStrike" kern="1200" cap="none" spc="0" normalizeH="0" baseline="0" noProof="0">
                <a:ln>
                  <a:noFill/>
                </a:ln>
                <a:solidFill>
                  <a:srgbClr val="1B1464"/>
                </a:solidFill>
                <a:effectLst/>
                <a:uLnTx/>
                <a:uFillTx/>
                <a:latin typeface="Helvetica"/>
                <a:cs typeface="Helvetica"/>
              </a:rPr>
              <a:t>Under enormous pressure to deliver efficiencies, clicks are a higher priority than brand safety</a:t>
            </a:r>
            <a:r>
              <a:rPr lang="en-US" sz="2600" b="1">
                <a:solidFill>
                  <a:srgbClr val="1B1464"/>
                </a:solidFill>
                <a:latin typeface="Helvetica"/>
                <a:cs typeface="Helvetica"/>
              </a:rPr>
              <a:t>, </a:t>
            </a:r>
            <a:r>
              <a:rPr kumimoji="0" lang="en-US" sz="2600" b="1" i="0" u="none" strike="noStrike" kern="1200" cap="none" spc="0" normalizeH="0" baseline="0" noProof="0">
                <a:ln>
                  <a:noFill/>
                </a:ln>
                <a:solidFill>
                  <a:srgbClr val="1B1464"/>
                </a:solidFill>
                <a:effectLst/>
                <a:uLnTx/>
                <a:uFillTx/>
                <a:latin typeface="Helvetica"/>
                <a:cs typeface="Helvetica"/>
              </a:rPr>
              <a:t>child privacy </a:t>
            </a:r>
            <a:r>
              <a:rPr lang="en-US" sz="2600" b="1">
                <a:solidFill>
                  <a:srgbClr val="1B1464"/>
                </a:solidFill>
                <a:latin typeface="Helvetica"/>
                <a:cs typeface="Helvetica"/>
              </a:rPr>
              <a:t>violations, disinformation, etc.</a:t>
            </a:r>
            <a:endParaRPr kumimoji="0" lang="en-US" sz="2600" b="1" i="0" u="none" strike="noStrike" kern="1200" cap="none" spc="0" normalizeH="0" baseline="0" noProof="0">
              <a:ln>
                <a:noFill/>
              </a:ln>
              <a:solidFill>
                <a:srgbClr val="1B1464"/>
              </a:solidFill>
              <a:effectLst/>
              <a:uLnTx/>
              <a:uFillTx/>
              <a:latin typeface="Helvetica"/>
              <a:cs typeface="Helvetica"/>
            </a:endParaRPr>
          </a:p>
        </p:txBody>
      </p:sp>
      <p:pic>
        <p:nvPicPr>
          <p:cNvPr id="38" name="Picture 37" descr="A hand on a mouse&#10;&#10;Description automatically generated">
            <a:extLst>
              <a:ext uri="{FF2B5EF4-FFF2-40B4-BE49-F238E27FC236}">
                <a16:creationId xmlns:a16="http://schemas.microsoft.com/office/drawing/2014/main" id="{11CD34B3-00C4-808C-5F77-8959C8629E2F}"/>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8610600" y="1697732"/>
            <a:ext cx="3581400" cy="4393148"/>
          </a:xfrm>
          <a:prstGeom prst="rect">
            <a:avLst/>
          </a:prstGeom>
        </p:spPr>
      </p:pic>
      <p:graphicFrame>
        <p:nvGraphicFramePr>
          <p:cNvPr id="49" name="Chart 48">
            <a:extLst>
              <a:ext uri="{FF2B5EF4-FFF2-40B4-BE49-F238E27FC236}">
                <a16:creationId xmlns:a16="http://schemas.microsoft.com/office/drawing/2014/main" id="{1987DF83-CB64-77D1-99C2-85CE3B31C214}"/>
              </a:ext>
            </a:extLst>
          </p:cNvPr>
          <p:cNvGraphicFramePr/>
          <p:nvPr>
            <p:extLst>
              <p:ext uri="{D42A27DB-BD31-4B8C-83A1-F6EECF244321}">
                <p14:modId xmlns:p14="http://schemas.microsoft.com/office/powerpoint/2010/main" val="4140617606"/>
              </p:ext>
            </p:extLst>
          </p:nvPr>
        </p:nvGraphicFramePr>
        <p:xfrm>
          <a:off x="281940" y="2477960"/>
          <a:ext cx="8128000" cy="3506280"/>
        </p:xfrm>
        <a:graphic>
          <a:graphicData uri="http://schemas.openxmlformats.org/drawingml/2006/chart">
            <c:chart xmlns:c="http://schemas.openxmlformats.org/drawingml/2006/chart" xmlns:r="http://schemas.openxmlformats.org/officeDocument/2006/relationships" r:id="rId5"/>
          </a:graphicData>
        </a:graphic>
      </p:graphicFrame>
      <p:sp>
        <p:nvSpPr>
          <p:cNvPr id="50" name="TextBox 49">
            <a:extLst>
              <a:ext uri="{FF2B5EF4-FFF2-40B4-BE49-F238E27FC236}">
                <a16:creationId xmlns:a16="http://schemas.microsoft.com/office/drawing/2014/main" id="{23336B95-C759-F385-B565-2E1A872E5575}"/>
              </a:ext>
            </a:extLst>
          </p:cNvPr>
          <p:cNvSpPr txBox="1"/>
          <p:nvPr/>
        </p:nvSpPr>
        <p:spPr>
          <a:xfrm>
            <a:off x="1650768" y="3059440"/>
            <a:ext cx="2613892" cy="276999"/>
          </a:xfrm>
          <a:prstGeom prst="rect">
            <a:avLst/>
          </a:prstGeom>
          <a:noFill/>
        </p:spPr>
        <p:txBody>
          <a:bodyPr wrap="square" rtlCol="0">
            <a:spAutoFit/>
          </a:bodyPr>
          <a:lstStyle/>
          <a:p>
            <a:pPr algn="r"/>
            <a:r>
              <a:rPr lang="en-US" sz="1200">
                <a:solidFill>
                  <a:srgbClr val="1B1464"/>
                </a:solidFill>
                <a:latin typeface="Helvetica" panose="020B0403020202020204" pitchFamily="34" charset="0"/>
              </a:rPr>
              <a:t>Click fraud*</a:t>
            </a:r>
          </a:p>
        </p:txBody>
      </p:sp>
      <p:sp>
        <p:nvSpPr>
          <p:cNvPr id="51" name="TextBox 50">
            <a:extLst>
              <a:ext uri="{FF2B5EF4-FFF2-40B4-BE49-F238E27FC236}">
                <a16:creationId xmlns:a16="http://schemas.microsoft.com/office/drawing/2014/main" id="{CACF7446-71A7-8737-9C30-2A1491A4F267}"/>
              </a:ext>
            </a:extLst>
          </p:cNvPr>
          <p:cNvSpPr txBox="1"/>
          <p:nvPr/>
        </p:nvSpPr>
        <p:spPr>
          <a:xfrm>
            <a:off x="1650768" y="3467293"/>
            <a:ext cx="2613892" cy="461665"/>
          </a:xfrm>
          <a:prstGeom prst="rect">
            <a:avLst/>
          </a:prstGeom>
          <a:noFill/>
        </p:spPr>
        <p:txBody>
          <a:bodyPr wrap="square" rtlCol="0">
            <a:spAutoFit/>
          </a:bodyPr>
          <a:lstStyle/>
          <a:p>
            <a:pPr algn="r"/>
            <a:r>
              <a:rPr lang="en-US" sz="1200">
                <a:solidFill>
                  <a:srgbClr val="1B1464"/>
                </a:solidFill>
                <a:latin typeface="Helvetica" panose="020B0403020202020204" pitchFamily="34" charset="0"/>
              </a:rPr>
              <a:t>Lack of transparency on campaign details and placements</a:t>
            </a:r>
          </a:p>
        </p:txBody>
      </p:sp>
      <p:sp>
        <p:nvSpPr>
          <p:cNvPr id="52" name="TextBox 51">
            <a:extLst>
              <a:ext uri="{FF2B5EF4-FFF2-40B4-BE49-F238E27FC236}">
                <a16:creationId xmlns:a16="http://schemas.microsoft.com/office/drawing/2014/main" id="{C0ED2A61-5211-CCA5-DB24-7A3E40B04105}"/>
              </a:ext>
            </a:extLst>
          </p:cNvPr>
          <p:cNvSpPr txBox="1"/>
          <p:nvPr/>
        </p:nvSpPr>
        <p:spPr>
          <a:xfrm>
            <a:off x="1280160" y="3906882"/>
            <a:ext cx="2984500" cy="461665"/>
          </a:xfrm>
          <a:prstGeom prst="rect">
            <a:avLst/>
          </a:prstGeom>
          <a:noFill/>
        </p:spPr>
        <p:txBody>
          <a:bodyPr wrap="square" rtlCol="0">
            <a:spAutoFit/>
          </a:bodyPr>
          <a:lstStyle/>
          <a:p>
            <a:pPr algn="r"/>
            <a:r>
              <a:rPr lang="en-US" sz="1200">
                <a:solidFill>
                  <a:srgbClr val="1B1464"/>
                </a:solidFill>
                <a:latin typeface="Helvetica" panose="020B0403020202020204" pitchFamily="34" charset="0"/>
              </a:rPr>
              <a:t>Unknowingly appearing on websites with objectionable, offensive content</a:t>
            </a:r>
          </a:p>
        </p:txBody>
      </p:sp>
      <p:sp>
        <p:nvSpPr>
          <p:cNvPr id="53" name="TextBox 52">
            <a:extLst>
              <a:ext uri="{FF2B5EF4-FFF2-40B4-BE49-F238E27FC236}">
                <a16:creationId xmlns:a16="http://schemas.microsoft.com/office/drawing/2014/main" id="{A076AFD7-8C43-58EC-BD82-A49FCFA2F5AB}"/>
              </a:ext>
            </a:extLst>
          </p:cNvPr>
          <p:cNvSpPr txBox="1"/>
          <p:nvPr/>
        </p:nvSpPr>
        <p:spPr>
          <a:xfrm>
            <a:off x="538480" y="4420968"/>
            <a:ext cx="3726180" cy="461665"/>
          </a:xfrm>
          <a:prstGeom prst="rect">
            <a:avLst/>
          </a:prstGeom>
          <a:noFill/>
        </p:spPr>
        <p:txBody>
          <a:bodyPr wrap="square" rtlCol="0">
            <a:spAutoFit/>
          </a:bodyPr>
          <a:lstStyle/>
          <a:p>
            <a:pPr algn="r"/>
            <a:r>
              <a:rPr lang="en-US" sz="1200">
                <a:solidFill>
                  <a:srgbClr val="1B1464"/>
                </a:solidFill>
                <a:latin typeface="Helvetica" panose="020B0403020202020204" pitchFamily="34" charset="0"/>
              </a:rPr>
              <a:t>Unknowingly appearing on websites that deliberately serve disinformation / misinformation</a:t>
            </a:r>
          </a:p>
        </p:txBody>
      </p:sp>
      <p:sp>
        <p:nvSpPr>
          <p:cNvPr id="54" name="TextBox 53">
            <a:extLst>
              <a:ext uri="{FF2B5EF4-FFF2-40B4-BE49-F238E27FC236}">
                <a16:creationId xmlns:a16="http://schemas.microsoft.com/office/drawing/2014/main" id="{B78C0307-C655-0169-CD21-78F05C559D0D}"/>
              </a:ext>
            </a:extLst>
          </p:cNvPr>
          <p:cNvSpPr txBox="1"/>
          <p:nvPr/>
        </p:nvSpPr>
        <p:spPr>
          <a:xfrm>
            <a:off x="0" y="4974073"/>
            <a:ext cx="4264660" cy="276999"/>
          </a:xfrm>
          <a:prstGeom prst="rect">
            <a:avLst/>
          </a:prstGeom>
          <a:noFill/>
        </p:spPr>
        <p:txBody>
          <a:bodyPr wrap="square" rtlCol="0">
            <a:spAutoFit/>
          </a:bodyPr>
          <a:lstStyle/>
          <a:p>
            <a:pPr algn="r"/>
            <a:r>
              <a:rPr lang="en-US" sz="1200">
                <a:solidFill>
                  <a:srgbClr val="1B1464"/>
                </a:solidFill>
                <a:latin typeface="Helvetica" panose="020B0403020202020204" pitchFamily="34" charset="0"/>
              </a:rPr>
              <a:t>Targeted/tracked ads running alongside children's content</a:t>
            </a:r>
          </a:p>
        </p:txBody>
      </p:sp>
      <p:sp>
        <p:nvSpPr>
          <p:cNvPr id="55" name="TextBox 54">
            <a:extLst>
              <a:ext uri="{FF2B5EF4-FFF2-40B4-BE49-F238E27FC236}">
                <a16:creationId xmlns:a16="http://schemas.microsoft.com/office/drawing/2014/main" id="{B2DFAE68-E2BA-AFA9-7321-C5EE3022D6D5}"/>
              </a:ext>
            </a:extLst>
          </p:cNvPr>
          <p:cNvSpPr txBox="1"/>
          <p:nvPr/>
        </p:nvSpPr>
        <p:spPr>
          <a:xfrm>
            <a:off x="660400" y="5381955"/>
            <a:ext cx="3604260" cy="461665"/>
          </a:xfrm>
          <a:prstGeom prst="rect">
            <a:avLst/>
          </a:prstGeom>
          <a:noFill/>
        </p:spPr>
        <p:txBody>
          <a:bodyPr wrap="square" rtlCol="0">
            <a:spAutoFit/>
          </a:bodyPr>
          <a:lstStyle/>
          <a:p>
            <a:pPr algn="r"/>
            <a:r>
              <a:rPr lang="en-US" sz="1200">
                <a:solidFill>
                  <a:srgbClr val="1B1464"/>
                </a:solidFill>
                <a:latin typeface="Helvetica" panose="020B0403020202020204" pitchFamily="34" charset="0"/>
              </a:rPr>
              <a:t>Unknowingly appearing on 'Made for Advertising' (MFA) websites</a:t>
            </a:r>
          </a:p>
        </p:txBody>
      </p:sp>
      <p:sp>
        <p:nvSpPr>
          <p:cNvPr id="2" name="Rectangle 1">
            <a:extLst>
              <a:ext uri="{FF2B5EF4-FFF2-40B4-BE49-F238E27FC236}">
                <a16:creationId xmlns:a16="http://schemas.microsoft.com/office/drawing/2014/main" id="{B16F16D2-27E4-DF4F-804E-2321FE2AB21B}"/>
              </a:ext>
            </a:extLst>
          </p:cNvPr>
          <p:cNvSpPr/>
          <p:nvPr/>
        </p:nvSpPr>
        <p:spPr>
          <a:xfrm>
            <a:off x="503713" y="2922104"/>
            <a:ext cx="7984303" cy="492768"/>
          </a:xfrm>
          <a:prstGeom prst="rect">
            <a:avLst/>
          </a:prstGeom>
          <a:noFill/>
          <a:ln w="28575">
            <a:solidFill>
              <a:srgbClr val="4EBE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3764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44758F6C-C5FF-1C81-5BC9-1006863FF261}"/>
              </a:ext>
            </a:extLst>
          </p:cNvPr>
          <p:cNvSpPr/>
          <p:nvPr/>
        </p:nvSpPr>
        <p:spPr>
          <a:xfrm>
            <a:off x="156142" y="401679"/>
            <a:ext cx="11962950" cy="892552"/>
          </a:xfrm>
          <a:prstGeom prst="rect">
            <a:avLst/>
          </a:prstGeom>
        </p:spPr>
        <p:txBody>
          <a:bodyPr wrap="square" lIns="91440" tIns="45720" rIns="91440" bIns="45720" anchor="t">
            <a:spAutoFit/>
          </a:bodyPr>
          <a:lstStyle/>
          <a:p>
            <a:pPr>
              <a:defRPr/>
            </a:pPr>
            <a:r>
              <a:rPr lang="en-US" sz="2600" b="1">
                <a:solidFill>
                  <a:srgbClr val="1B1464"/>
                </a:solidFill>
                <a:latin typeface="Helvetica"/>
                <a:cs typeface="Helvetica"/>
              </a:rPr>
              <a:t>Beyond the ethical and legal implications of running in harmful content</a:t>
            </a:r>
            <a:r>
              <a:rPr kumimoji="0" lang="en-US" sz="2600" b="1" i="0" u="none" strike="noStrike" kern="1200" cap="none" spc="0" normalizeH="0" baseline="0" noProof="0">
                <a:ln>
                  <a:noFill/>
                </a:ln>
                <a:solidFill>
                  <a:srgbClr val="1B1464"/>
                </a:solidFill>
                <a:effectLst/>
                <a:uLnTx/>
                <a:uFillTx/>
                <a:latin typeface="Helvetica"/>
                <a:cs typeface="Helvetica"/>
              </a:rPr>
              <a:t>, brand safe ads have proven to drive superior conversion rates</a:t>
            </a:r>
            <a:r>
              <a:rPr lang="en-US" sz="2600" b="1">
                <a:solidFill>
                  <a:srgbClr val="1B1464"/>
                </a:solidFill>
                <a:latin typeface="Helvetica"/>
                <a:cs typeface="Helvetica"/>
              </a:rPr>
              <a:t> </a:t>
            </a:r>
            <a:endParaRPr lang="en-US" sz="2600" b="1" i="0" u="none" strike="noStrike" kern="1200" cap="none" spc="0" normalizeH="0" baseline="0" noProof="0">
              <a:ln>
                <a:noFill/>
              </a:ln>
              <a:solidFill>
                <a:srgbClr val="1B1464"/>
              </a:solidFill>
              <a:effectLst/>
              <a:uLnTx/>
              <a:uFillTx/>
              <a:latin typeface="Helvetica" pitchFamily="2" charset="0"/>
              <a:cs typeface="Helvetica"/>
            </a:endParaRPr>
          </a:p>
        </p:txBody>
      </p:sp>
      <p:sp>
        <p:nvSpPr>
          <p:cNvPr id="5" name="Rectangle 4">
            <a:extLst>
              <a:ext uri="{FF2B5EF4-FFF2-40B4-BE49-F238E27FC236}">
                <a16:creationId xmlns:a16="http://schemas.microsoft.com/office/drawing/2014/main" id="{5055DA8A-EDB9-9308-6166-ADCED681C6D2}"/>
              </a:ext>
            </a:extLst>
          </p:cNvPr>
          <p:cNvSpPr/>
          <p:nvPr/>
        </p:nvSpPr>
        <p:spPr>
          <a:xfrm>
            <a:off x="5319876" y="1680159"/>
            <a:ext cx="6872124" cy="5177841"/>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descr="A person looking through a magnifying glass&#10;&#10;Description automatically generated">
            <a:extLst>
              <a:ext uri="{FF2B5EF4-FFF2-40B4-BE49-F238E27FC236}">
                <a16:creationId xmlns:a16="http://schemas.microsoft.com/office/drawing/2014/main" id="{D792CB09-2226-073B-8412-6D2441FD397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1682256"/>
            <a:ext cx="5319876" cy="5175744"/>
          </a:xfrm>
          <a:prstGeom prst="rect">
            <a:avLst/>
          </a:prstGeom>
        </p:spPr>
      </p:pic>
      <p:pic>
        <p:nvPicPr>
          <p:cNvPr id="3" name="Picture 2">
            <a:extLst>
              <a:ext uri="{FF2B5EF4-FFF2-40B4-BE49-F238E27FC236}">
                <a16:creationId xmlns:a16="http://schemas.microsoft.com/office/drawing/2014/main" id="{BBEF14D0-7939-F127-D30D-63283620F283}"/>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4" name="Slide Number Placeholder 5">
            <a:extLst>
              <a:ext uri="{FF2B5EF4-FFF2-40B4-BE49-F238E27FC236}">
                <a16:creationId xmlns:a16="http://schemas.microsoft.com/office/drawing/2014/main" id="{5F813EC7-6E95-6DB1-207A-CA647BF2973C}"/>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3" name="TextBox 22">
            <a:extLst>
              <a:ext uri="{FF2B5EF4-FFF2-40B4-BE49-F238E27FC236}">
                <a16:creationId xmlns:a16="http://schemas.microsoft.com/office/drawing/2014/main" id="{4FEEA003-F033-7564-E2C2-CDFDFD5B928C}"/>
              </a:ext>
            </a:extLst>
          </p:cNvPr>
          <p:cNvSpPr txBox="1"/>
          <p:nvPr/>
        </p:nvSpPr>
        <p:spPr>
          <a:xfrm>
            <a:off x="5319876" y="6198636"/>
            <a:ext cx="648950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Integral Ad Science, </a:t>
            </a:r>
            <a:r>
              <a:rPr kumimoji="0" lang="en-US" sz="800" b="0" i="1"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Does Media Quality Drive Attention and Outcomes?</a:t>
            </a: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March 2022</a:t>
            </a:r>
            <a:r>
              <a:rPr lang="en-US" sz="800">
                <a:solidFill>
                  <a:srgbClr val="1B1464"/>
                </a:solidFill>
                <a:latin typeface="Helvetica" panose="020B0604020202020204" pitchFamily="34" charset="0"/>
                <a:cs typeface="Helvetica" panose="020B0604020202020204" pitchFamily="34" charset="0"/>
              </a:rPr>
              <a:t>. </a:t>
            </a:r>
            <a:r>
              <a:rPr kumimoji="0" lang="en-US" sz="8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Download VAB’s </a:t>
            </a:r>
            <a:r>
              <a:rPr lang="en-US" sz="800" b="1">
                <a:solidFill>
                  <a:srgbClr val="ED3C8D"/>
                </a:solidFill>
                <a:latin typeface="Helvetica" panose="020B0604020202020204" pitchFamily="34" charset="0"/>
                <a:cs typeface="Helvetica" panose="020B0604020202020204" pitchFamily="34" charset="0"/>
              </a:rPr>
              <a:t>‘</a:t>
            </a:r>
            <a:r>
              <a:rPr lang="en-US" sz="800" b="1" i="1">
                <a:solidFill>
                  <a:srgbClr val="ED3C8D"/>
                </a:solidFill>
                <a:latin typeface="Helvetica" panose="020B0604020202020204" pitchFamily="34" charset="0"/>
                <a:cs typeface="Helvetica" panose="020B0604020202020204" pitchFamily="34" charset="0"/>
                <a:hlinkClick r:id="rId5">
                  <a:extLst>
                    <a:ext uri="{A12FA001-AC4F-418D-AE19-62706E023703}">
                      <ahyp:hlinkClr xmlns:ahyp="http://schemas.microsoft.com/office/drawing/2018/hyperlinkcolor" val="tx"/>
                    </a:ext>
                  </a:extLst>
                </a:hlinkClick>
              </a:rPr>
              <a:t>What is Brand Safety</a:t>
            </a:r>
            <a:r>
              <a:rPr lang="en-US" sz="800" b="1" i="1">
                <a:solidFill>
                  <a:srgbClr val="ED3C8D"/>
                </a:solidFill>
                <a:latin typeface="Helvetica" panose="020B0604020202020204" pitchFamily="34" charset="0"/>
                <a:cs typeface="Helvetica" panose="020B0604020202020204" pitchFamily="34" charset="0"/>
              </a:rPr>
              <a:t>’</a:t>
            </a:r>
            <a:r>
              <a:rPr kumimoji="0" lang="en-US" sz="80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to learn more.</a:t>
            </a:r>
            <a:endPar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p:txBody>
      </p:sp>
      <p:sp>
        <p:nvSpPr>
          <p:cNvPr id="2" name="Rectangle 1">
            <a:extLst>
              <a:ext uri="{FF2B5EF4-FFF2-40B4-BE49-F238E27FC236}">
                <a16:creationId xmlns:a16="http://schemas.microsoft.com/office/drawing/2014/main" id="{F2CE71B7-02D6-944F-CBFD-4969CE7B095E}"/>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
        <p:nvSpPr>
          <p:cNvPr id="6" name="Rectangle: Rounded Corners 5">
            <a:extLst>
              <a:ext uri="{FF2B5EF4-FFF2-40B4-BE49-F238E27FC236}">
                <a16:creationId xmlns:a16="http://schemas.microsoft.com/office/drawing/2014/main" id="{95ADCAFF-BA41-B29D-C2B8-4AF7013C158D}"/>
              </a:ext>
            </a:extLst>
          </p:cNvPr>
          <p:cNvSpPr/>
          <p:nvPr/>
        </p:nvSpPr>
        <p:spPr>
          <a:xfrm>
            <a:off x="6180429" y="2592554"/>
            <a:ext cx="5151018" cy="2754683"/>
          </a:xfrm>
          <a:prstGeom prst="roundRect">
            <a:avLst/>
          </a:prstGeom>
          <a:solidFill>
            <a:schemeClr val="bg1"/>
          </a:solidFill>
          <a:ln w="57150">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0314B7D7-4A8E-4D74-3CEB-2337782AB139}"/>
              </a:ext>
            </a:extLst>
          </p:cNvPr>
          <p:cNvSpPr txBox="1"/>
          <p:nvPr/>
        </p:nvSpPr>
        <p:spPr>
          <a:xfrm>
            <a:off x="6602386" y="4114941"/>
            <a:ext cx="4307104" cy="1015663"/>
          </a:xfrm>
          <a:prstGeom prst="rect">
            <a:avLst/>
          </a:prstGeom>
          <a:noFill/>
        </p:spPr>
        <p:txBody>
          <a:bodyPr wrap="square" rtlCol="0">
            <a:spAutoFit/>
          </a:bodyPr>
          <a:lstStyle/>
          <a:p>
            <a:pPr algn="ctr"/>
            <a:r>
              <a:rPr lang="en-US" sz="2000" b="1">
                <a:solidFill>
                  <a:srgbClr val="ED3C8D"/>
                </a:solidFill>
                <a:latin typeface="Helvetica" panose="020B0604020202020204" pitchFamily="34" charset="0"/>
                <a:cs typeface="Helvetica" panose="020B0604020202020204" pitchFamily="34" charset="0"/>
              </a:rPr>
              <a:t>lift in conversions for </a:t>
            </a:r>
            <a:br>
              <a:rPr lang="en-US" sz="2000" b="1">
                <a:solidFill>
                  <a:srgbClr val="ED3C8D"/>
                </a:solidFill>
                <a:latin typeface="Helvetica" panose="020B0604020202020204" pitchFamily="34" charset="0"/>
                <a:cs typeface="Helvetica" panose="020B0604020202020204" pitchFamily="34" charset="0"/>
              </a:rPr>
            </a:br>
            <a:r>
              <a:rPr lang="en-US" sz="2000" b="1">
                <a:solidFill>
                  <a:srgbClr val="ED3C8D"/>
                </a:solidFill>
                <a:latin typeface="Helvetica" panose="020B0604020202020204" pitchFamily="34" charset="0"/>
                <a:cs typeface="Helvetica" panose="020B0604020202020204" pitchFamily="34" charset="0"/>
              </a:rPr>
              <a:t>brand safe impressions </a:t>
            </a:r>
            <a:r>
              <a:rPr lang="en-US" sz="2000">
                <a:solidFill>
                  <a:srgbClr val="1B1464"/>
                </a:solidFill>
                <a:latin typeface="Helvetica" panose="020B0604020202020204" pitchFamily="34" charset="0"/>
                <a:cs typeface="Helvetica" panose="020B0604020202020204" pitchFamily="34" charset="0"/>
              </a:rPr>
              <a:t>vs. </a:t>
            </a:r>
            <a:br>
              <a:rPr lang="en-US" sz="2000">
                <a:solidFill>
                  <a:srgbClr val="1B1464"/>
                </a:solidFill>
                <a:latin typeface="Helvetica" panose="020B0604020202020204" pitchFamily="34" charset="0"/>
                <a:cs typeface="Helvetica" panose="020B0604020202020204" pitchFamily="34" charset="0"/>
              </a:rPr>
            </a:br>
            <a:r>
              <a:rPr lang="en-US" sz="2000">
                <a:solidFill>
                  <a:srgbClr val="1B1464"/>
                </a:solidFill>
                <a:latin typeface="Helvetica" panose="020B0604020202020204" pitchFamily="34" charset="0"/>
                <a:cs typeface="Helvetica" panose="020B0604020202020204" pitchFamily="34" charset="0"/>
              </a:rPr>
              <a:t>non brand safe impressions</a:t>
            </a:r>
            <a:endParaRPr lang="en-US" sz="2000" baseline="30000">
              <a:solidFill>
                <a:srgbClr val="1B1464"/>
              </a:solidFill>
              <a:latin typeface="Helvetica" panose="020B0604020202020204" pitchFamily="34" charset="0"/>
              <a:cs typeface="Helvetica" panose="020B0604020202020204" pitchFamily="34" charset="0"/>
            </a:endParaRPr>
          </a:p>
        </p:txBody>
      </p:sp>
      <p:sp>
        <p:nvSpPr>
          <p:cNvPr id="8" name="TextBox 7">
            <a:extLst>
              <a:ext uri="{FF2B5EF4-FFF2-40B4-BE49-F238E27FC236}">
                <a16:creationId xmlns:a16="http://schemas.microsoft.com/office/drawing/2014/main" id="{D6418CC2-EACB-C03D-2C87-57896F0E3F95}"/>
              </a:ext>
            </a:extLst>
          </p:cNvPr>
          <p:cNvSpPr txBox="1"/>
          <p:nvPr/>
        </p:nvSpPr>
        <p:spPr>
          <a:xfrm>
            <a:off x="7214491" y="2924777"/>
            <a:ext cx="3082895" cy="1200329"/>
          </a:xfrm>
          <a:prstGeom prst="rect">
            <a:avLst/>
          </a:prstGeom>
          <a:noFill/>
        </p:spPr>
        <p:txBody>
          <a:bodyPr wrap="none" rtlCol="0">
            <a:spAutoFit/>
          </a:bodyPr>
          <a:lstStyle/>
          <a:p>
            <a:r>
              <a:rPr lang="en-US" sz="7200" b="1">
                <a:solidFill>
                  <a:srgbClr val="ED3C8D"/>
                </a:solidFill>
                <a:latin typeface="Helvetica" pitchFamily="2" charset="0"/>
              </a:rPr>
              <a:t>+233%</a:t>
            </a:r>
          </a:p>
        </p:txBody>
      </p:sp>
    </p:spTree>
    <p:extLst>
      <p:ext uri="{BB962C8B-B14F-4D97-AF65-F5344CB8AC3E}">
        <p14:creationId xmlns:p14="http://schemas.microsoft.com/office/powerpoint/2010/main" val="36656273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053E1EF-85F8-D46F-386B-D24C6ADAE02E}"/>
              </a:ext>
            </a:extLst>
          </p:cNvPr>
          <p:cNvSpPr/>
          <p:nvPr/>
        </p:nvSpPr>
        <p:spPr>
          <a:xfrm>
            <a:off x="-1" y="1879289"/>
            <a:ext cx="8403221" cy="4316065"/>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1AD90AD6-8EE2-3376-77A3-F463DFC5B3ED}"/>
              </a:ext>
            </a:extLst>
          </p:cNvPr>
          <p:cNvSpPr txBox="1"/>
          <p:nvPr/>
        </p:nvSpPr>
        <p:spPr>
          <a:xfrm>
            <a:off x="470900" y="6195355"/>
            <a:ext cx="1103022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a:t>
            </a:r>
            <a:r>
              <a:rPr lang="en-US" sz="800">
                <a:solidFill>
                  <a:srgbClr val="1B1464"/>
                </a:solidFill>
                <a:latin typeface="Helvetica" panose="020B0604020202020204" pitchFamily="34" charset="0"/>
                <a:cs typeface="Helvetica" panose="020B0604020202020204" pitchFamily="34" charset="0"/>
              </a:rPr>
              <a:t>: Peter Field, </a:t>
            </a:r>
            <a:r>
              <a:rPr lang="en-US" sz="800" i="1">
                <a:solidFill>
                  <a:srgbClr val="1B1464"/>
                </a:solidFill>
                <a:latin typeface="Helvetica" panose="020B0604020202020204" pitchFamily="34" charset="0"/>
                <a:cs typeface="Helvetica" panose="020B0604020202020204" pitchFamily="34" charset="0"/>
              </a:rPr>
              <a:t>Why TV is Still at the Heart of Effectiveness</a:t>
            </a:r>
            <a:r>
              <a:rPr lang="en-US" sz="800">
                <a:solidFill>
                  <a:srgbClr val="1B1464"/>
                </a:solidFill>
                <a:latin typeface="Helvetica" panose="020B0604020202020204" pitchFamily="34" charset="0"/>
                <a:cs typeface="Helvetica" panose="020B0604020202020204" pitchFamily="34" charset="0"/>
              </a:rPr>
              <a:t>, presented at ‘The Future of TV Advertising Global’ conference in December 2023. Base: IPA Databank 2004-2022 for profit cases reporting very large trust improvements. NB: insufficient data prior to 2008. Click </a:t>
            </a:r>
            <a:r>
              <a:rPr lang="en-US" sz="800">
                <a:solidFill>
                  <a:srgbClr val="1B1464"/>
                </a:solidFill>
                <a:latin typeface="Helvetica" panose="020B0604020202020204" pitchFamily="34" charset="0"/>
                <a:cs typeface="Helvetica" panose="020B0604020202020204" pitchFamily="34" charset="0"/>
                <a:hlinkClick r:id="rId2"/>
              </a:rPr>
              <a:t>here</a:t>
            </a:r>
            <a:r>
              <a:rPr lang="en-US" sz="800">
                <a:solidFill>
                  <a:srgbClr val="1B1464"/>
                </a:solidFill>
                <a:latin typeface="Helvetica" panose="020B0604020202020204" pitchFamily="34" charset="0"/>
                <a:cs typeface="Helvetica" panose="020B0604020202020204" pitchFamily="34" charset="0"/>
              </a:rPr>
              <a:t> to view Peter Field’s full presentation online. *</a:t>
            </a: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DoubleVerify &amp; Harris Poll, </a:t>
            </a:r>
            <a:r>
              <a:rPr kumimoji="0" lang="en-US" sz="800" b="0" i="1"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Consumers Reject Brands That Advertise on ‘Fake News’ and Objectionable Content Online</a:t>
            </a: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June 2019.</a:t>
            </a:r>
          </a:p>
        </p:txBody>
      </p:sp>
      <p:sp>
        <p:nvSpPr>
          <p:cNvPr id="17" name="TextBox 16">
            <a:extLst>
              <a:ext uri="{FF2B5EF4-FFF2-40B4-BE49-F238E27FC236}">
                <a16:creationId xmlns:a16="http://schemas.microsoft.com/office/drawing/2014/main" id="{10CFD826-13CE-1799-B49D-07C47B04FF0F}"/>
              </a:ext>
            </a:extLst>
          </p:cNvPr>
          <p:cNvSpPr txBox="1"/>
          <p:nvPr/>
        </p:nvSpPr>
        <p:spPr>
          <a:xfrm>
            <a:off x="222920" y="1950832"/>
            <a:ext cx="7957380" cy="378886"/>
          </a:xfrm>
          <a:prstGeom prst="rect">
            <a:avLst/>
          </a:prstGeom>
          <a:noFill/>
        </p:spPr>
        <p:txBody>
          <a:bodyPr wrap="square">
            <a:spAutoFit/>
          </a:bodyPr>
          <a:lstStyle/>
          <a:p>
            <a:pPr algn="ctr" rtl="0">
              <a:defRPr sz="1862" b="0" i="0" u="none" strike="noStrike" kern="1200" spc="0" baseline="0">
                <a:solidFill>
                  <a:srgbClr val="1B1464"/>
                </a:solidFill>
                <a:latin typeface="Helvetica" panose="020B0403020202020204" pitchFamily="34" charset="0"/>
                <a:ea typeface="+mn-ea"/>
                <a:cs typeface="+mn-cs"/>
              </a:defRPr>
            </a:pPr>
            <a:r>
              <a:rPr lang="en-US" b="1"/>
              <a:t>% cases with strong ‘trust’ growth reporting strong ‘profit’ growth</a:t>
            </a:r>
          </a:p>
        </p:txBody>
      </p:sp>
      <p:pic>
        <p:nvPicPr>
          <p:cNvPr id="10" name="Picture 9">
            <a:extLst>
              <a:ext uri="{FF2B5EF4-FFF2-40B4-BE49-F238E27FC236}">
                <a16:creationId xmlns:a16="http://schemas.microsoft.com/office/drawing/2014/main" id="{37BAA049-3EF5-EE67-E83F-60E5BA28817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11" name="Slide Number Placeholder 5">
            <a:extLst>
              <a:ext uri="{FF2B5EF4-FFF2-40B4-BE49-F238E27FC236}">
                <a16:creationId xmlns:a16="http://schemas.microsoft.com/office/drawing/2014/main" id="{9FB6C2E2-9A5D-31DB-276E-934B23A120C8}"/>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2" name="Rectangle 11">
            <a:extLst>
              <a:ext uri="{FF2B5EF4-FFF2-40B4-BE49-F238E27FC236}">
                <a16:creationId xmlns:a16="http://schemas.microsoft.com/office/drawing/2014/main" id="{567DD4A2-D45C-7B3B-536A-C4F0BBAA3A56}"/>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
        <p:nvSpPr>
          <p:cNvPr id="2" name="Rectangle 1">
            <a:extLst>
              <a:ext uri="{FF2B5EF4-FFF2-40B4-BE49-F238E27FC236}">
                <a16:creationId xmlns:a16="http://schemas.microsoft.com/office/drawing/2014/main" id="{938AC2F6-35A1-9407-3E65-3D87140EA3E0}"/>
              </a:ext>
            </a:extLst>
          </p:cNvPr>
          <p:cNvSpPr/>
          <p:nvPr/>
        </p:nvSpPr>
        <p:spPr>
          <a:xfrm>
            <a:off x="156142" y="397831"/>
            <a:ext cx="12035858"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And the ability of a</a:t>
            </a:r>
            <a:r>
              <a:rPr lang="en-US" sz="2600" b="1">
                <a:solidFill>
                  <a:srgbClr val="1B1464"/>
                </a:solidFill>
                <a:latin typeface="Helvetica" pitchFamily="2" charset="0"/>
              </a:rPr>
              <a:t> ‘brand safe’ ad</a:t>
            </a: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 to build trust in today’s increasingly skeptical society has a direct, positive effect on </a:t>
            </a:r>
            <a:r>
              <a:rPr kumimoji="0" lang="en-US" sz="2600" b="1" i="0" u="sng" strike="noStrike" kern="1200" cap="none" spc="0" normalizeH="0" baseline="0" noProof="0">
                <a:ln>
                  <a:noFill/>
                </a:ln>
                <a:solidFill>
                  <a:srgbClr val="1B1464"/>
                </a:solidFill>
                <a:effectLst/>
                <a:uLnTx/>
                <a:uFillTx/>
                <a:latin typeface="Helvetica" pitchFamily="2" charset="0"/>
                <a:ea typeface="+mn-ea"/>
                <a:cs typeface="+mn-cs"/>
              </a:rPr>
              <a:t>profitability </a:t>
            </a:r>
          </a:p>
        </p:txBody>
      </p:sp>
      <p:sp>
        <p:nvSpPr>
          <p:cNvPr id="4" name="Rectangle 3">
            <a:extLst>
              <a:ext uri="{FF2B5EF4-FFF2-40B4-BE49-F238E27FC236}">
                <a16:creationId xmlns:a16="http://schemas.microsoft.com/office/drawing/2014/main" id="{E980F71C-14CE-A9DA-7D45-ED0415EDD33D}"/>
              </a:ext>
            </a:extLst>
          </p:cNvPr>
          <p:cNvSpPr/>
          <p:nvPr/>
        </p:nvSpPr>
        <p:spPr>
          <a:xfrm>
            <a:off x="8403220" y="1879290"/>
            <a:ext cx="3788780" cy="4316064"/>
          </a:xfrm>
          <a:prstGeom prst="rect">
            <a:avLst/>
          </a:prstGeom>
          <a:solidFill>
            <a:srgbClr val="1B1464"/>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487C0BCC-F8F6-4E17-B484-B6F9F3F0ED03}"/>
              </a:ext>
            </a:extLst>
          </p:cNvPr>
          <p:cNvSpPr txBox="1"/>
          <p:nvPr/>
        </p:nvSpPr>
        <p:spPr>
          <a:xfrm>
            <a:off x="9281948" y="2635254"/>
            <a:ext cx="2031325"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srgbClr val="4EBEA4"/>
                </a:solidFill>
                <a:effectLst/>
                <a:uLnTx/>
                <a:uFillTx/>
                <a:latin typeface="Helvetica" pitchFamily="2" charset="0"/>
                <a:ea typeface="+mn-ea"/>
                <a:cs typeface="+mn-cs"/>
              </a:rPr>
              <a:t>67%</a:t>
            </a:r>
          </a:p>
        </p:txBody>
      </p:sp>
      <p:sp>
        <p:nvSpPr>
          <p:cNvPr id="15" name="TextBox 14">
            <a:extLst>
              <a:ext uri="{FF2B5EF4-FFF2-40B4-BE49-F238E27FC236}">
                <a16:creationId xmlns:a16="http://schemas.microsoft.com/office/drawing/2014/main" id="{857AD3AD-9588-1904-B14F-60C42B9723E3}"/>
              </a:ext>
            </a:extLst>
          </p:cNvPr>
          <p:cNvSpPr txBox="1"/>
          <p:nvPr/>
        </p:nvSpPr>
        <p:spPr>
          <a:xfrm>
            <a:off x="8531816" y="3835583"/>
            <a:ext cx="353158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bg1"/>
                </a:solidFill>
                <a:effectLst/>
                <a:uLnTx/>
                <a:uFillTx/>
                <a:latin typeface="Helvetica" panose="020B0604020202020204" pitchFamily="34" charset="0"/>
                <a:ea typeface="+mn-ea"/>
                <a:cs typeface="Helvetica" panose="020B0604020202020204" pitchFamily="34" charset="0"/>
              </a:rPr>
              <a:t>of consumers would be likely to </a:t>
            </a:r>
            <a:br>
              <a:rPr kumimoji="0" lang="en-US" sz="16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br>
            <a:r>
              <a:rPr kumimoji="0" lang="en-US" sz="1600" b="1" i="0" u="none" strike="noStrike" kern="1200" cap="none" spc="0" normalizeH="0" baseline="0" noProof="0">
                <a:ln>
                  <a:noFill/>
                </a:ln>
                <a:solidFill>
                  <a:srgbClr val="4EBEA4"/>
                </a:solidFill>
                <a:effectLst/>
                <a:uLnTx/>
                <a:uFillTx/>
                <a:latin typeface="Helvetica" panose="020B0604020202020204" pitchFamily="34" charset="0"/>
                <a:ea typeface="+mn-ea"/>
                <a:cs typeface="Helvetica" panose="020B0604020202020204" pitchFamily="34" charset="0"/>
              </a:rPr>
              <a:t>stop using the brand </a:t>
            </a:r>
            <a:r>
              <a:rPr kumimoji="0" lang="en-US" sz="1600" b="0" i="0" u="none" strike="noStrike" kern="1200" cap="none" spc="0" normalizeH="0" baseline="0" noProof="0">
                <a:ln>
                  <a:noFill/>
                </a:ln>
                <a:solidFill>
                  <a:schemeClr val="bg1"/>
                </a:solidFill>
                <a:effectLst/>
                <a:uLnTx/>
                <a:uFillTx/>
                <a:latin typeface="Helvetica" panose="020B0604020202020204" pitchFamily="34" charset="0"/>
                <a:ea typeface="+mn-ea"/>
                <a:cs typeface="Helvetica" panose="020B0604020202020204" pitchFamily="34" charset="0"/>
              </a:rPr>
              <a:t>if they viewed the brand’s digital advertising beside false, objectionable </a:t>
            </a:r>
            <a:br>
              <a:rPr kumimoji="0" lang="en-US" sz="1600" b="0" i="0" u="none" strike="noStrike" kern="1200" cap="none" spc="0" normalizeH="0" baseline="0" noProof="0">
                <a:ln>
                  <a:noFill/>
                </a:ln>
                <a:solidFill>
                  <a:schemeClr val="bg1"/>
                </a:solidFill>
                <a:effectLst/>
                <a:uLnTx/>
                <a:uFillTx/>
                <a:latin typeface="Helvetica" panose="020B0604020202020204" pitchFamily="34" charset="0"/>
                <a:ea typeface="+mn-ea"/>
                <a:cs typeface="Helvetica" panose="020B0604020202020204" pitchFamily="34" charset="0"/>
              </a:rPr>
            </a:br>
            <a:r>
              <a:rPr kumimoji="0" lang="en-US" sz="1600" b="0" i="0" u="none" strike="noStrike" kern="1200" cap="none" spc="0" normalizeH="0" baseline="0" noProof="0">
                <a:ln>
                  <a:noFill/>
                </a:ln>
                <a:solidFill>
                  <a:schemeClr val="bg1"/>
                </a:solidFill>
                <a:effectLst/>
                <a:uLnTx/>
                <a:uFillTx/>
                <a:latin typeface="Helvetica" panose="020B0604020202020204" pitchFamily="34" charset="0"/>
                <a:ea typeface="+mn-ea"/>
                <a:cs typeface="Helvetica" panose="020B0604020202020204" pitchFamily="34" charset="0"/>
              </a:rPr>
              <a:t>or inflammatory content*</a:t>
            </a:r>
            <a:endParaRPr kumimoji="0" lang="en-US" sz="1600" b="0" i="0" u="none" strike="noStrike" kern="1200" cap="none" spc="0" normalizeH="0" baseline="30000" noProof="0">
              <a:ln>
                <a:noFill/>
              </a:ln>
              <a:solidFill>
                <a:schemeClr val="bg1"/>
              </a:solidFill>
              <a:effectLst/>
              <a:uLnTx/>
              <a:uFillTx/>
              <a:latin typeface="Helvetica" panose="020B0604020202020204" pitchFamily="34" charset="0"/>
              <a:ea typeface="+mn-ea"/>
              <a:cs typeface="Helvetica" panose="020B0604020202020204" pitchFamily="34" charset="0"/>
            </a:endParaRPr>
          </a:p>
        </p:txBody>
      </p:sp>
      <p:pic>
        <p:nvPicPr>
          <p:cNvPr id="3" name="Picture 2">
            <a:extLst>
              <a:ext uri="{FF2B5EF4-FFF2-40B4-BE49-F238E27FC236}">
                <a16:creationId xmlns:a16="http://schemas.microsoft.com/office/drawing/2014/main" id="{EAF0553E-9AC1-9D32-56C6-6B504CD4D038}"/>
              </a:ext>
            </a:extLst>
          </p:cNvPr>
          <p:cNvPicPr>
            <a:picLocks noChangeAspect="1"/>
          </p:cNvPicPr>
          <p:nvPr/>
        </p:nvPicPr>
        <p:blipFill>
          <a:blip r:embed="rId4"/>
          <a:stretch>
            <a:fillRect/>
          </a:stretch>
        </p:blipFill>
        <p:spPr>
          <a:xfrm>
            <a:off x="79295" y="2494761"/>
            <a:ext cx="8254699" cy="3700593"/>
          </a:xfrm>
          <a:prstGeom prst="rect">
            <a:avLst/>
          </a:prstGeom>
        </p:spPr>
      </p:pic>
    </p:spTree>
    <p:extLst>
      <p:ext uri="{BB962C8B-B14F-4D97-AF65-F5344CB8AC3E}">
        <p14:creationId xmlns:p14="http://schemas.microsoft.com/office/powerpoint/2010/main" val="8650402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55202F5-6DE2-3388-ED93-560B47DC05B4}"/>
              </a:ext>
            </a:extLst>
          </p:cNvPr>
          <p:cNvSpPr/>
          <p:nvPr/>
        </p:nvSpPr>
        <p:spPr>
          <a:xfrm>
            <a:off x="156142" y="397831"/>
            <a:ext cx="11879716" cy="892552"/>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1B1464"/>
                </a:solidFill>
                <a:latin typeface="Helvetica"/>
                <a:cs typeface="Helvetica"/>
              </a:rPr>
              <a:t>Still</a:t>
            </a:r>
            <a:r>
              <a:rPr kumimoji="0" lang="en-US" sz="2600" b="1" i="0" u="none" strike="noStrike" kern="1200" cap="none" spc="0" normalizeH="0" baseline="0" noProof="0">
                <a:ln>
                  <a:noFill/>
                </a:ln>
                <a:solidFill>
                  <a:srgbClr val="1B1464"/>
                </a:solidFill>
                <a:effectLst/>
                <a:uLnTx/>
                <a:uFillTx/>
                <a:latin typeface="Helvetica"/>
                <a:cs typeface="Helvetica"/>
              </a:rPr>
              <a:t>, marketers are shifting </a:t>
            </a:r>
            <a:r>
              <a:rPr lang="en-US" sz="2600" b="1">
                <a:solidFill>
                  <a:srgbClr val="1B1464"/>
                </a:solidFill>
                <a:latin typeface="Helvetica"/>
                <a:cs typeface="Helvetica"/>
              </a:rPr>
              <a:t>ad investment from</a:t>
            </a:r>
            <a:r>
              <a:rPr kumimoji="0" lang="en-US" sz="2600" b="1" i="0" u="none" strike="noStrike" kern="1200" cap="none" spc="0" normalizeH="0" baseline="0" noProof="0">
                <a:ln>
                  <a:noFill/>
                </a:ln>
                <a:solidFill>
                  <a:srgbClr val="1B1464"/>
                </a:solidFill>
                <a:effectLst/>
                <a:uLnTx/>
                <a:uFillTx/>
                <a:latin typeface="Helvetica"/>
                <a:cs typeface="Helvetica"/>
              </a:rPr>
              <a:t> known brand-safe, transparent media platforms including TV</a:t>
            </a:r>
          </a:p>
        </p:txBody>
      </p:sp>
      <p:sp>
        <p:nvSpPr>
          <p:cNvPr id="8" name="Rectangle 7">
            <a:extLst>
              <a:ext uri="{FF2B5EF4-FFF2-40B4-BE49-F238E27FC236}">
                <a16:creationId xmlns:a16="http://schemas.microsoft.com/office/drawing/2014/main" id="{D6C4C4BC-E1A7-CF63-C6D6-145CA9C7BE89}"/>
              </a:ext>
            </a:extLst>
          </p:cNvPr>
          <p:cNvSpPr/>
          <p:nvPr/>
        </p:nvSpPr>
        <p:spPr>
          <a:xfrm>
            <a:off x="0" y="1685013"/>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2" name="Chart 1">
            <a:extLst>
              <a:ext uri="{FF2B5EF4-FFF2-40B4-BE49-F238E27FC236}">
                <a16:creationId xmlns:a16="http://schemas.microsoft.com/office/drawing/2014/main" id="{B033AB69-43B3-F2F8-0992-584FA09209E0}"/>
              </a:ext>
            </a:extLst>
          </p:cNvPr>
          <p:cNvGraphicFramePr/>
          <p:nvPr>
            <p:extLst>
              <p:ext uri="{D42A27DB-BD31-4B8C-83A1-F6EECF244321}">
                <p14:modId xmlns:p14="http://schemas.microsoft.com/office/powerpoint/2010/main" val="4154210962"/>
              </p:ext>
            </p:extLst>
          </p:nvPr>
        </p:nvGraphicFramePr>
        <p:xfrm>
          <a:off x="1227812" y="2326810"/>
          <a:ext cx="9774805" cy="3187745"/>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6D046DA3-333E-5F2C-9CBD-20A3BEB72254}"/>
              </a:ext>
            </a:extLst>
          </p:cNvPr>
          <p:cNvSpPr txBox="1"/>
          <p:nvPr/>
        </p:nvSpPr>
        <p:spPr>
          <a:xfrm>
            <a:off x="421060" y="6195033"/>
            <a:ext cx="114890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eMarketer Insider Intelligence, </a:t>
            </a:r>
            <a:r>
              <a:rPr kumimoji="0" lang="en-US" sz="800" b="0" i="1"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Total Media Ad Spending, by Media</a:t>
            </a: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October 2023</a:t>
            </a:r>
            <a:r>
              <a:rPr kumimoji="0" lang="en-US" sz="800" b="0" i="1"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a:t>
            </a: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Note: ‘Transparent media’ includes</a:t>
            </a:r>
            <a:r>
              <a:rPr lang="en-US" sz="800">
                <a:solidFill>
                  <a:srgbClr val="1B1464"/>
                </a:solidFill>
                <a:latin typeface="Helvetica" panose="020B0604020202020204" pitchFamily="34" charset="0"/>
                <a:cs typeface="Helvetica" panose="020B0604020202020204" pitchFamily="34" charset="0"/>
              </a:rPr>
              <a:t> linear TV,</a:t>
            </a: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directories, magazines, newspapers, out-of-home, radio; TV, newspapers, magazines and directories exclude digital; Radio excludes off-air radio and digital. *Total U.S. ad spend includes digital (desktop/laptop, mobile, and other internet-connected devices), directories, magazines, newspapers, out-of-home, radio, and TV.</a:t>
            </a:r>
          </a:p>
        </p:txBody>
      </p:sp>
      <p:sp>
        <p:nvSpPr>
          <p:cNvPr id="13" name="TextBox 12">
            <a:extLst>
              <a:ext uri="{FF2B5EF4-FFF2-40B4-BE49-F238E27FC236}">
                <a16:creationId xmlns:a16="http://schemas.microsoft.com/office/drawing/2014/main" id="{4D9AD497-6B63-E398-5AF1-60AE984E6121}"/>
              </a:ext>
            </a:extLst>
          </p:cNvPr>
          <p:cNvSpPr txBox="1"/>
          <p:nvPr/>
        </p:nvSpPr>
        <p:spPr>
          <a:xfrm>
            <a:off x="0" y="1730343"/>
            <a:ext cx="12192000" cy="584775"/>
          </a:xfrm>
          <a:prstGeom prst="rect">
            <a:avLst/>
          </a:prstGeom>
          <a:noFill/>
        </p:spPr>
        <p:txBody>
          <a:bodyPr wrap="square">
            <a:spAutoFit/>
          </a:bodyPr>
          <a:lstStyle>
            <a:defPPr>
              <a:defRPr lang="en-US"/>
            </a:defPPr>
            <a:lvl1pPr marR="0" lvl="0" indent="0" algn="ctr" fontAlgn="auto">
              <a:lnSpc>
                <a:spcPct val="100000"/>
              </a:lnSpc>
              <a:spcBef>
                <a:spcPts val="0"/>
              </a:spcBef>
              <a:spcAft>
                <a:spcPts val="0"/>
              </a:spcAft>
              <a:buClrTx/>
              <a:buSzTx/>
              <a:buFontTx/>
              <a:buNone/>
              <a:tabLst/>
              <a:defRPr kumimoji="0" sz="1600" b="1" i="0" u="none" strike="noStrike" cap="none" spc="0" normalizeH="0" baseline="0">
                <a:ln>
                  <a:noFill/>
                </a:ln>
                <a:solidFill>
                  <a:srgbClr val="1B1464"/>
                </a:solidFill>
                <a:effectLst/>
                <a:uLnTx/>
                <a:uFillTx/>
                <a:latin typeface="Helvetica" panose="020B0403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effectLst/>
                <a:uLnTx/>
                <a:uFillTx/>
                <a:latin typeface="Helvetica" panose="020B0403020202020204" pitchFamily="34" charset="0"/>
                <a:ea typeface="+mn-ea"/>
                <a:cs typeface="+mn-cs"/>
              </a:rPr>
              <a:t>‘Transparent’ Media Ad Spend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effectLst/>
                <a:uLnTx/>
                <a:uFillTx/>
                <a:latin typeface="Helvetica" panose="020B0403020202020204" pitchFamily="34" charset="0"/>
                <a:ea typeface="+mn-ea"/>
                <a:cs typeface="+mn-cs"/>
              </a:rPr>
              <a:t>in billions</a:t>
            </a:r>
          </a:p>
        </p:txBody>
      </p:sp>
      <p:sp>
        <p:nvSpPr>
          <p:cNvPr id="5" name="Rectangle 4">
            <a:extLst>
              <a:ext uri="{FF2B5EF4-FFF2-40B4-BE49-F238E27FC236}">
                <a16:creationId xmlns:a16="http://schemas.microsoft.com/office/drawing/2014/main" id="{108F36AE-E922-D138-6506-4711A8D9FA27}"/>
              </a:ext>
            </a:extLst>
          </p:cNvPr>
          <p:cNvSpPr/>
          <p:nvPr/>
        </p:nvSpPr>
        <p:spPr>
          <a:xfrm>
            <a:off x="507027" y="5678007"/>
            <a:ext cx="10525408" cy="421153"/>
          </a:xfrm>
          <a:prstGeom prst="rect">
            <a:avLst/>
          </a:prstGeom>
          <a:solidFill>
            <a:schemeClr val="bg1"/>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4990B97C-EE8D-B0DB-5B2E-0AB82DA6394D}"/>
              </a:ext>
            </a:extLst>
          </p:cNvPr>
          <p:cNvSpPr txBox="1"/>
          <p:nvPr/>
        </p:nvSpPr>
        <p:spPr>
          <a:xfrm>
            <a:off x="533754" y="5657751"/>
            <a:ext cx="12271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 of total U.S. ad spending**</a:t>
            </a:r>
          </a:p>
        </p:txBody>
      </p:sp>
      <p:sp>
        <p:nvSpPr>
          <p:cNvPr id="10" name="TextBox 9">
            <a:extLst>
              <a:ext uri="{FF2B5EF4-FFF2-40B4-BE49-F238E27FC236}">
                <a16:creationId xmlns:a16="http://schemas.microsoft.com/office/drawing/2014/main" id="{3D18B3FA-52E8-475C-D135-288F6E3C22FC}"/>
              </a:ext>
            </a:extLst>
          </p:cNvPr>
          <p:cNvSpPr txBox="1"/>
          <p:nvPr/>
        </p:nvSpPr>
        <p:spPr>
          <a:xfrm>
            <a:off x="1877895" y="5732511"/>
            <a:ext cx="76196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57%</a:t>
            </a:r>
          </a:p>
        </p:txBody>
      </p:sp>
      <p:sp>
        <p:nvSpPr>
          <p:cNvPr id="12" name="TextBox 11">
            <a:extLst>
              <a:ext uri="{FF2B5EF4-FFF2-40B4-BE49-F238E27FC236}">
                <a16:creationId xmlns:a16="http://schemas.microsoft.com/office/drawing/2014/main" id="{FFAF2CA0-3042-7271-4AC9-40AD2396A491}"/>
              </a:ext>
            </a:extLst>
          </p:cNvPr>
          <p:cNvSpPr txBox="1"/>
          <p:nvPr/>
        </p:nvSpPr>
        <p:spPr>
          <a:xfrm>
            <a:off x="3842218" y="5732511"/>
            <a:ext cx="76196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44%</a:t>
            </a:r>
          </a:p>
        </p:txBody>
      </p:sp>
      <p:sp>
        <p:nvSpPr>
          <p:cNvPr id="14" name="TextBox 13">
            <a:extLst>
              <a:ext uri="{FF2B5EF4-FFF2-40B4-BE49-F238E27FC236}">
                <a16:creationId xmlns:a16="http://schemas.microsoft.com/office/drawing/2014/main" id="{7DDF51F2-D56A-E8A8-EACE-2A8D55422DB2}"/>
              </a:ext>
            </a:extLst>
          </p:cNvPr>
          <p:cNvSpPr txBox="1"/>
          <p:nvPr/>
        </p:nvSpPr>
        <p:spPr>
          <a:xfrm>
            <a:off x="5769731" y="5732511"/>
            <a:ext cx="76196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30%</a:t>
            </a:r>
          </a:p>
        </p:txBody>
      </p:sp>
      <p:sp>
        <p:nvSpPr>
          <p:cNvPr id="15" name="TextBox 14">
            <a:extLst>
              <a:ext uri="{FF2B5EF4-FFF2-40B4-BE49-F238E27FC236}">
                <a16:creationId xmlns:a16="http://schemas.microsoft.com/office/drawing/2014/main" id="{C48913D0-47C0-D10F-D4F8-FDFBB9556B81}"/>
              </a:ext>
            </a:extLst>
          </p:cNvPr>
          <p:cNvSpPr txBox="1"/>
          <p:nvPr/>
        </p:nvSpPr>
        <p:spPr>
          <a:xfrm>
            <a:off x="7734054" y="5732511"/>
            <a:ext cx="76196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25%</a:t>
            </a:r>
          </a:p>
        </p:txBody>
      </p:sp>
      <p:sp>
        <p:nvSpPr>
          <p:cNvPr id="16" name="TextBox 15">
            <a:extLst>
              <a:ext uri="{FF2B5EF4-FFF2-40B4-BE49-F238E27FC236}">
                <a16:creationId xmlns:a16="http://schemas.microsoft.com/office/drawing/2014/main" id="{6053A6C4-3A76-7A37-A450-8FE16FB23199}"/>
              </a:ext>
            </a:extLst>
          </p:cNvPr>
          <p:cNvSpPr txBox="1"/>
          <p:nvPr/>
        </p:nvSpPr>
        <p:spPr>
          <a:xfrm>
            <a:off x="9698377" y="5732511"/>
            <a:ext cx="76196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20%</a:t>
            </a:r>
          </a:p>
        </p:txBody>
      </p:sp>
      <p:sp>
        <p:nvSpPr>
          <p:cNvPr id="17" name="Rectangle: Rounded Corners 16">
            <a:extLst>
              <a:ext uri="{FF2B5EF4-FFF2-40B4-BE49-F238E27FC236}">
                <a16:creationId xmlns:a16="http://schemas.microsoft.com/office/drawing/2014/main" id="{447AB93D-6C6F-AD9B-1AFC-F903A04C5209}"/>
              </a:ext>
            </a:extLst>
          </p:cNvPr>
          <p:cNvSpPr/>
          <p:nvPr/>
        </p:nvSpPr>
        <p:spPr>
          <a:xfrm>
            <a:off x="4724122" y="2800782"/>
            <a:ext cx="736384" cy="452465"/>
          </a:xfrm>
          <a:prstGeom prst="roundRect">
            <a:avLst/>
          </a:prstGeom>
          <a:solidFill>
            <a:srgbClr val="ED3C8D"/>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-6%</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solidFill>
                  <a:prstClr val="white"/>
                </a:solidFill>
                <a:latin typeface="Helvetica" panose="020B0403020202020204" pitchFamily="34" charset="0"/>
              </a:rPr>
              <a:t>v</a:t>
            </a:r>
            <a:r>
              <a:rPr kumimoji="0" lang="en-US" sz="12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s. </a:t>
            </a:r>
            <a:r>
              <a:rPr lang="en-US" sz="1200">
                <a:solidFill>
                  <a:prstClr val="white"/>
                </a:solidFill>
                <a:latin typeface="Helvetica" panose="020B0403020202020204" pitchFamily="34" charset="0"/>
              </a:rPr>
              <a:t>‘17</a:t>
            </a:r>
            <a:endParaRPr kumimoji="0" lang="en-US" sz="1200" b="0"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18" name="Rectangle: Rounded Corners 17">
            <a:extLst>
              <a:ext uri="{FF2B5EF4-FFF2-40B4-BE49-F238E27FC236}">
                <a16:creationId xmlns:a16="http://schemas.microsoft.com/office/drawing/2014/main" id="{17840883-CA40-6519-A241-0678E76A5CF1}"/>
              </a:ext>
            </a:extLst>
          </p:cNvPr>
          <p:cNvSpPr/>
          <p:nvPr/>
        </p:nvSpPr>
        <p:spPr>
          <a:xfrm>
            <a:off x="6632558" y="3016621"/>
            <a:ext cx="736384" cy="452465"/>
          </a:xfrm>
          <a:prstGeom prst="roundRect">
            <a:avLst/>
          </a:prstGeom>
          <a:solidFill>
            <a:srgbClr val="ED3C8D"/>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-14%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solidFill>
                  <a:prstClr val="white"/>
                </a:solidFill>
                <a:latin typeface="Helvetica" panose="020B0403020202020204" pitchFamily="34" charset="0"/>
              </a:rPr>
              <a:t>v</a:t>
            </a:r>
            <a:r>
              <a:rPr kumimoji="0" lang="en-US" sz="12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s. </a:t>
            </a:r>
            <a:r>
              <a:rPr lang="en-US" sz="1200">
                <a:solidFill>
                  <a:prstClr val="white"/>
                </a:solidFill>
                <a:latin typeface="Helvetica" panose="020B0403020202020204" pitchFamily="34" charset="0"/>
              </a:rPr>
              <a:t>‘19</a:t>
            </a:r>
            <a:endParaRPr kumimoji="0" lang="en-US" sz="1200" b="0"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21" name="Rectangle: Rounded Corners 20">
            <a:extLst>
              <a:ext uri="{FF2B5EF4-FFF2-40B4-BE49-F238E27FC236}">
                <a16:creationId xmlns:a16="http://schemas.microsoft.com/office/drawing/2014/main" id="{0860AD5F-D57C-3E62-817D-12AF607C4E65}"/>
              </a:ext>
            </a:extLst>
          </p:cNvPr>
          <p:cNvSpPr/>
          <p:nvPr/>
        </p:nvSpPr>
        <p:spPr>
          <a:xfrm>
            <a:off x="8577044" y="3098885"/>
            <a:ext cx="736384" cy="452465"/>
          </a:xfrm>
          <a:prstGeom prst="roundRect">
            <a:avLst/>
          </a:prstGeom>
          <a:solidFill>
            <a:srgbClr val="ED3C8D"/>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-6%</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solidFill>
                  <a:prstClr val="white"/>
                </a:solidFill>
                <a:latin typeface="Helvetica" panose="020B0403020202020204" pitchFamily="34" charset="0"/>
              </a:rPr>
              <a:t>v</a:t>
            </a:r>
            <a:r>
              <a:rPr kumimoji="0" lang="en-US" sz="12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s. </a:t>
            </a:r>
            <a:r>
              <a:rPr lang="en-US" sz="1200">
                <a:solidFill>
                  <a:prstClr val="white"/>
                </a:solidFill>
                <a:latin typeface="Helvetica" panose="020B0403020202020204" pitchFamily="34" charset="0"/>
              </a:rPr>
              <a:t>‘21</a:t>
            </a:r>
            <a:endParaRPr kumimoji="0" lang="en-US" sz="1200" b="0"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22" name="Rectangle: Rounded Corners 21">
            <a:extLst>
              <a:ext uri="{FF2B5EF4-FFF2-40B4-BE49-F238E27FC236}">
                <a16:creationId xmlns:a16="http://schemas.microsoft.com/office/drawing/2014/main" id="{2FC3AF7C-EC60-21E4-A60C-192BE69CCD16}"/>
              </a:ext>
            </a:extLst>
          </p:cNvPr>
          <p:cNvSpPr/>
          <p:nvPr/>
        </p:nvSpPr>
        <p:spPr>
          <a:xfrm>
            <a:off x="10545742" y="3174720"/>
            <a:ext cx="736384" cy="452465"/>
          </a:xfrm>
          <a:prstGeom prst="roundRect">
            <a:avLst/>
          </a:prstGeom>
          <a:solidFill>
            <a:srgbClr val="ED3C8D"/>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solidFill>
                  <a:prstClr val="white"/>
                </a:solidFill>
                <a:latin typeface="Helvetica" panose="020B0403020202020204" pitchFamily="34" charset="0"/>
              </a:rPr>
              <a:t>v</a:t>
            </a:r>
            <a:r>
              <a:rPr kumimoji="0" lang="en-US" sz="12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s. </a:t>
            </a:r>
            <a:r>
              <a:rPr lang="en-US" sz="1200">
                <a:solidFill>
                  <a:prstClr val="white"/>
                </a:solidFill>
                <a:latin typeface="Helvetica" panose="020B0403020202020204" pitchFamily="34" charset="0"/>
              </a:rPr>
              <a:t>‘23</a:t>
            </a:r>
            <a:endParaRPr kumimoji="0" lang="en-US" sz="1200" b="0"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pic>
        <p:nvPicPr>
          <p:cNvPr id="25" name="Picture 24">
            <a:extLst>
              <a:ext uri="{FF2B5EF4-FFF2-40B4-BE49-F238E27FC236}">
                <a16:creationId xmlns:a16="http://schemas.microsoft.com/office/drawing/2014/main" id="{94CFEDC6-AD84-DCD4-D65C-D8104210855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26" name="Slide Number Placeholder 5">
            <a:extLst>
              <a:ext uri="{FF2B5EF4-FFF2-40B4-BE49-F238E27FC236}">
                <a16:creationId xmlns:a16="http://schemas.microsoft.com/office/drawing/2014/main" id="{CCF693B5-67A3-58A7-FAFD-11ADE12D7D22}"/>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3" name="Rectangle 2">
            <a:extLst>
              <a:ext uri="{FF2B5EF4-FFF2-40B4-BE49-F238E27FC236}">
                <a16:creationId xmlns:a16="http://schemas.microsoft.com/office/drawing/2014/main" id="{45D5891A-18B7-AD02-FB97-837C0F64D774}"/>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Tree>
    <p:extLst>
      <p:ext uri="{BB962C8B-B14F-4D97-AF65-F5344CB8AC3E}">
        <p14:creationId xmlns:p14="http://schemas.microsoft.com/office/powerpoint/2010/main" val="4205062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2040AD-0236-E588-3A40-533BEC8B4141}"/>
            </a:ext>
          </a:extLst>
        </p:cNvPr>
        <p:cNvGrpSpPr/>
        <p:nvPr/>
      </p:nvGrpSpPr>
      <p:grpSpPr>
        <a:xfrm>
          <a:off x="0" y="0"/>
          <a:ext cx="0" cy="0"/>
          <a:chOff x="0" y="0"/>
          <a:chExt cx="0" cy="0"/>
        </a:xfrm>
      </p:grpSpPr>
      <p:pic>
        <p:nvPicPr>
          <p:cNvPr id="14" name="Picture 13" descr="A person with her hand on her face&#10;&#10;Description automatically generated">
            <a:extLst>
              <a:ext uri="{FF2B5EF4-FFF2-40B4-BE49-F238E27FC236}">
                <a16:creationId xmlns:a16="http://schemas.microsoft.com/office/drawing/2014/main" id="{6519BF34-99EE-AC2D-2EE6-D701AC7E6B7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 y="0"/>
            <a:ext cx="4681323" cy="6858000"/>
          </a:xfrm>
          <a:prstGeom prst="rect">
            <a:avLst/>
          </a:prstGeom>
        </p:spPr>
      </p:pic>
      <p:sp>
        <p:nvSpPr>
          <p:cNvPr id="4" name="TextBox 3">
            <a:extLst>
              <a:ext uri="{FF2B5EF4-FFF2-40B4-BE49-F238E27FC236}">
                <a16:creationId xmlns:a16="http://schemas.microsoft.com/office/drawing/2014/main" id="{C1A78658-3DFE-337E-79FD-AD5A1730B0F6}"/>
              </a:ext>
            </a:extLst>
          </p:cNvPr>
          <p:cNvSpPr txBox="1"/>
          <p:nvPr/>
        </p:nvSpPr>
        <p:spPr>
          <a:xfrm>
            <a:off x="4786008" y="1408056"/>
            <a:ext cx="7295175" cy="46166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1F1A62"/>
                </a:solidFill>
                <a:effectLst/>
                <a:uLnTx/>
                <a:uFillTx/>
                <a:latin typeface="Helvetica" panose="020B0403020202020204" pitchFamily="34" charset="0"/>
                <a:ea typeface="+mn-ea"/>
                <a:cs typeface="Calibri" panose="020F0502020204030204" pitchFamily="34" charset="0"/>
              </a:rPr>
              <a:t>To understand their (lack of) response, we partnered with Advertiser Perceptions and conducted interviews and surveys with agencies and brand marketers.*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srgbClr val="1F1A62"/>
              </a:solidFill>
              <a:effectLst/>
              <a:uLnTx/>
              <a:uFillTx/>
              <a:latin typeface="Helvetica" panose="020B040302020202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1B1464"/>
                </a:solidFill>
                <a:effectLst/>
                <a:uLnTx/>
                <a:uFillTx/>
                <a:latin typeface="Helvetica" panose="020B0403020202020204" pitchFamily="34" charset="0"/>
                <a:ea typeface="+mn-ea"/>
                <a:cs typeface="Calibri" panose="020F0502020204030204" pitchFamily="34" charset="0"/>
              </a:rPr>
              <a:t>We quickly found there were common </a:t>
            </a:r>
            <a:r>
              <a:rPr kumimoji="0" lang="en-US" sz="2200" b="1" i="0" u="none" strike="noStrike" kern="1200" cap="none" spc="0" normalizeH="0" baseline="0" noProof="0">
                <a:ln>
                  <a:noFill/>
                </a:ln>
                <a:solidFill>
                  <a:srgbClr val="1B1464"/>
                </a:solidFill>
                <a:effectLst/>
                <a:uLnTx/>
                <a:uFillTx/>
                <a:latin typeface="Helvetica" panose="020B0403020202020204" pitchFamily="34" charset="0"/>
                <a:ea typeface="+mn-ea"/>
                <a:cs typeface="Calibri" panose="020F0502020204030204" pitchFamily="34" charset="0"/>
              </a:rPr>
              <a:t>misconceptions</a:t>
            </a:r>
            <a:r>
              <a:rPr kumimoji="0" lang="en-US" sz="2200" b="0" i="0" u="none" strike="noStrike" kern="1200" cap="none" spc="0" normalizeH="0" baseline="0" noProof="0">
                <a:ln>
                  <a:noFill/>
                </a:ln>
                <a:solidFill>
                  <a:srgbClr val="1B1464"/>
                </a:solidFill>
                <a:effectLst/>
                <a:uLnTx/>
                <a:uFillTx/>
                <a:latin typeface="Helvetica" panose="020B0403020202020204" pitchFamily="34" charset="0"/>
                <a:ea typeface="+mn-ea"/>
                <a:cs typeface="Calibri" panose="020F0502020204030204" pitchFamily="34" charset="0"/>
              </a:rPr>
              <a:t> and </a:t>
            </a:r>
            <a:r>
              <a:rPr kumimoji="0" lang="en-US" sz="2200" b="1" i="0" u="none" strike="noStrike" kern="1200" cap="none" spc="0" normalizeH="0" baseline="0" noProof="0">
                <a:ln>
                  <a:noFill/>
                </a:ln>
                <a:solidFill>
                  <a:srgbClr val="1B1464"/>
                </a:solidFill>
                <a:effectLst/>
                <a:uLnTx/>
                <a:uFillTx/>
                <a:latin typeface="Helvetica" panose="020B0403020202020204" pitchFamily="34" charset="0"/>
                <a:ea typeface="+mn-ea"/>
                <a:cs typeface="Calibri" panose="020F0502020204030204" pitchFamily="34" charset="0"/>
              </a:rPr>
              <a:t>misunderstandings</a:t>
            </a:r>
            <a:r>
              <a:rPr kumimoji="0" lang="en-US" sz="2200" b="0" i="0" u="none" strike="noStrike" kern="1200" cap="none" spc="0" normalizeH="0" baseline="0" noProof="0">
                <a:ln>
                  <a:noFill/>
                </a:ln>
                <a:solidFill>
                  <a:srgbClr val="1B1464"/>
                </a:solidFill>
                <a:effectLst/>
                <a:uLnTx/>
                <a:uFillTx/>
                <a:latin typeface="Helvetica" panose="020B0403020202020204" pitchFamily="34" charset="0"/>
                <a:ea typeface="+mn-ea"/>
                <a:cs typeface="Calibri" panose="020F0502020204030204" pitchFamily="34" charset="0"/>
              </a:rPr>
              <a:t> </a:t>
            </a:r>
            <a:r>
              <a:rPr lang="en-US" sz="2200">
                <a:solidFill>
                  <a:srgbClr val="1B1464"/>
                </a:solidFill>
                <a:latin typeface="Helvetica" panose="020B0403020202020204" pitchFamily="34" charset="0"/>
                <a:cs typeface="Calibri" panose="020F0502020204030204" pitchFamily="34" charset="0"/>
              </a:rPr>
              <a:t>around transparency, ad fraud and brand safety that hold back </a:t>
            </a:r>
            <a:r>
              <a:rPr kumimoji="0" lang="en-US" sz="2200" b="0" i="0" u="none" strike="noStrike" kern="1200" cap="none" spc="0" normalizeH="0" baseline="0" noProof="0">
                <a:ln>
                  <a:noFill/>
                </a:ln>
                <a:solidFill>
                  <a:srgbClr val="1B1464"/>
                </a:solidFill>
                <a:effectLst/>
                <a:uLnTx/>
                <a:uFillTx/>
                <a:latin typeface="Helvetica" panose="020B0403020202020204" pitchFamily="34" charset="0"/>
                <a:ea typeface="+mn-ea"/>
                <a:cs typeface="Calibri" panose="020F0502020204030204" pitchFamily="34" charset="0"/>
              </a:rPr>
              <a:t>agencies and brand marketers from effectively addressing the rampant digital ad fraud impacting the industry.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srgbClr val="1F1A62"/>
              </a:solidFill>
              <a:effectLst/>
              <a:uLnTx/>
              <a:uFillTx/>
              <a:latin typeface="Helvetica" panose="020B040302020202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1F1A62"/>
                </a:solidFill>
                <a:effectLst/>
                <a:uLnTx/>
                <a:uFillTx/>
                <a:latin typeface="Helvetica" panose="020B0403020202020204" pitchFamily="34" charset="0"/>
                <a:ea typeface="+mn-ea"/>
                <a:cs typeface="Calibri" panose="020F0502020204030204" pitchFamily="34" charset="0"/>
              </a:rPr>
              <a:t>And perhaps, most telling, there is confusion regarding who is ultimately responsible for monitoring these issues.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F1A62"/>
              </a:solidFill>
              <a:effectLst/>
              <a:uLnTx/>
              <a:uFillTx/>
              <a:latin typeface="Helvetica" panose="020B040302020202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F1A62"/>
                </a:solidFill>
                <a:effectLst/>
                <a:uLnTx/>
                <a:uFillTx/>
                <a:latin typeface="Helvetica" panose="020B0403020202020204" pitchFamily="34" charset="0"/>
                <a:ea typeface="+mn-ea"/>
                <a:cs typeface="Calibri" panose="020F0502020204030204" pitchFamily="34" charset="0"/>
              </a:rPr>
              <a:t>*See appendix for full details on methodology behind interviews and custom survey</a:t>
            </a:r>
          </a:p>
        </p:txBody>
      </p:sp>
      <p:pic>
        <p:nvPicPr>
          <p:cNvPr id="20" name="Picture 19">
            <a:extLst>
              <a:ext uri="{FF2B5EF4-FFF2-40B4-BE49-F238E27FC236}">
                <a16:creationId xmlns:a16="http://schemas.microsoft.com/office/drawing/2014/main" id="{175E9E98-AF65-6661-BF9C-AE426CAAA8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172956" y="0"/>
            <a:ext cx="1019044" cy="593387"/>
          </a:xfrm>
          <a:prstGeom prst="rect">
            <a:avLst/>
          </a:prstGeom>
        </p:spPr>
      </p:pic>
      <p:sp>
        <p:nvSpPr>
          <p:cNvPr id="8" name="TextBox 7">
            <a:extLst>
              <a:ext uri="{FF2B5EF4-FFF2-40B4-BE49-F238E27FC236}">
                <a16:creationId xmlns:a16="http://schemas.microsoft.com/office/drawing/2014/main" id="{03D5A568-8D0C-C1C8-F626-7CE29DEB58F2}"/>
              </a:ext>
            </a:extLst>
          </p:cNvPr>
          <p:cNvSpPr txBox="1"/>
          <p:nvPr/>
        </p:nvSpPr>
        <p:spPr>
          <a:xfrm>
            <a:off x="4786009" y="307219"/>
            <a:ext cx="729517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ED3C8D"/>
                </a:solidFill>
                <a:effectLst/>
                <a:uLnTx/>
                <a:uFillTx/>
                <a:latin typeface="Helvetica" panose="020B0604020202020204" pitchFamily="2" charset="0"/>
                <a:ea typeface="+mn-ea"/>
                <a:cs typeface="+mn-cs"/>
              </a:rPr>
              <a:t>Do marketers suffer from the ‘fear of finding out?’</a:t>
            </a:r>
          </a:p>
        </p:txBody>
      </p:sp>
      <p:pic>
        <p:nvPicPr>
          <p:cNvPr id="2" name="Picture 1">
            <a:extLst>
              <a:ext uri="{FF2B5EF4-FFF2-40B4-BE49-F238E27FC236}">
                <a16:creationId xmlns:a16="http://schemas.microsoft.com/office/drawing/2014/main" id="{4A3F563B-B10D-C93B-B765-E62D3F0083AA}"/>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7" name="Slide Number Placeholder 5">
            <a:extLst>
              <a:ext uri="{FF2B5EF4-FFF2-40B4-BE49-F238E27FC236}">
                <a16:creationId xmlns:a16="http://schemas.microsoft.com/office/drawing/2014/main" id="{6B297BB9-107A-3046-AF2E-FA0C7E7FB9D7}"/>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9" name="Rectangle 8">
            <a:extLst>
              <a:ext uri="{FF2B5EF4-FFF2-40B4-BE49-F238E27FC236}">
                <a16:creationId xmlns:a16="http://schemas.microsoft.com/office/drawing/2014/main" id="{BD0FBBCB-AD4E-74F8-550D-7FFEE7A1969B}"/>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Tree>
    <p:extLst>
      <p:ext uri="{BB962C8B-B14F-4D97-AF65-F5344CB8AC3E}">
        <p14:creationId xmlns:p14="http://schemas.microsoft.com/office/powerpoint/2010/main" val="17464200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BFFCDE-AEBC-7F9B-4711-51573271AA8B}"/>
            </a:ext>
          </a:extLst>
        </p:cNvPr>
        <p:cNvGrpSpPr/>
        <p:nvPr/>
      </p:nvGrpSpPr>
      <p:grpSpPr>
        <a:xfrm>
          <a:off x="0" y="0"/>
          <a:ext cx="0" cy="0"/>
          <a:chOff x="0" y="0"/>
          <a:chExt cx="0" cy="0"/>
        </a:xfrm>
      </p:grpSpPr>
      <p:pic>
        <p:nvPicPr>
          <p:cNvPr id="61" name="Picture 60">
            <a:extLst>
              <a:ext uri="{FF2B5EF4-FFF2-40B4-BE49-F238E27FC236}">
                <a16:creationId xmlns:a16="http://schemas.microsoft.com/office/drawing/2014/main" id="{C0DA71F8-1EA1-964D-A0D2-DDB556E6E9D2}"/>
              </a:ext>
            </a:extLst>
          </p:cNvPr>
          <p:cNvPicPr>
            <a:picLocks noChangeAspect="1"/>
          </p:cNvPicPr>
          <p:nvPr/>
        </p:nvPicPr>
        <p:blipFill>
          <a:blip r:embed="rId2">
            <a:grayscl/>
          </a:blip>
          <a:stretch>
            <a:fillRect/>
          </a:stretch>
        </p:blipFill>
        <p:spPr>
          <a:xfrm>
            <a:off x="393151" y="2309921"/>
            <a:ext cx="11405698" cy="4062671"/>
          </a:xfrm>
          <a:prstGeom prst="rect">
            <a:avLst/>
          </a:prstGeom>
        </p:spPr>
      </p:pic>
      <p:sp>
        <p:nvSpPr>
          <p:cNvPr id="71" name="Rectangle 70">
            <a:extLst>
              <a:ext uri="{FF2B5EF4-FFF2-40B4-BE49-F238E27FC236}">
                <a16:creationId xmlns:a16="http://schemas.microsoft.com/office/drawing/2014/main" id="{40B78B20-9EAB-1CF4-A1F8-10306E88B036}"/>
              </a:ext>
            </a:extLst>
          </p:cNvPr>
          <p:cNvSpPr>
            <a:spLocks/>
          </p:cNvSpPr>
          <p:nvPr/>
        </p:nvSpPr>
        <p:spPr>
          <a:xfrm>
            <a:off x="0" y="1685013"/>
            <a:ext cx="12192000" cy="5172987"/>
          </a:xfrm>
          <a:prstGeom prst="rect">
            <a:avLst/>
          </a:prstGeom>
          <a:solidFill>
            <a:srgbClr val="E2E8F0">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1" name="Rectangle 250">
            <a:extLst>
              <a:ext uri="{FF2B5EF4-FFF2-40B4-BE49-F238E27FC236}">
                <a16:creationId xmlns:a16="http://schemas.microsoft.com/office/drawing/2014/main" id="{A934CE35-378A-6890-4757-3A88D71452B3}"/>
              </a:ext>
            </a:extLst>
          </p:cNvPr>
          <p:cNvSpPr/>
          <p:nvPr/>
        </p:nvSpPr>
        <p:spPr>
          <a:xfrm>
            <a:off x="207531" y="392038"/>
            <a:ext cx="11962950"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To </a:t>
            </a:r>
            <a:r>
              <a:rPr lang="en-US" sz="2600" b="1">
                <a:solidFill>
                  <a:srgbClr val="1B1464"/>
                </a:solidFill>
                <a:latin typeface="Helvetica" pitchFamily="2" charset="0"/>
              </a:rPr>
              <a:t>opaque walled gardens which have been plagued by brand safety scandals </a:t>
            </a:r>
            <a:endParaRPr kumimoji="0" lang="en-US" sz="2600" b="1" i="0" u="none" strike="noStrike" kern="1200" cap="none" spc="0" normalizeH="0" baseline="0" noProof="0">
              <a:ln>
                <a:noFill/>
              </a:ln>
              <a:solidFill>
                <a:srgbClr val="1B1464"/>
              </a:solidFill>
              <a:effectLst/>
              <a:uLnTx/>
              <a:uFillTx/>
              <a:latin typeface="Helvetica" pitchFamily="2" charset="0"/>
              <a:ea typeface="+mn-ea"/>
              <a:cs typeface="+mn-cs"/>
            </a:endParaRPr>
          </a:p>
        </p:txBody>
      </p:sp>
      <p:pic>
        <p:nvPicPr>
          <p:cNvPr id="5" name="Picture 4">
            <a:extLst>
              <a:ext uri="{FF2B5EF4-FFF2-40B4-BE49-F238E27FC236}">
                <a16:creationId xmlns:a16="http://schemas.microsoft.com/office/drawing/2014/main" id="{DAA70B53-C55F-F660-3AD5-93261B747C2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6" name="Slide Number Placeholder 5">
            <a:extLst>
              <a:ext uri="{FF2B5EF4-FFF2-40B4-BE49-F238E27FC236}">
                <a16:creationId xmlns:a16="http://schemas.microsoft.com/office/drawing/2014/main" id="{981C6D23-88A5-74B4-B185-2C0364F0E267}"/>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7" name="Rectangle 6">
            <a:extLst>
              <a:ext uri="{FF2B5EF4-FFF2-40B4-BE49-F238E27FC236}">
                <a16:creationId xmlns:a16="http://schemas.microsoft.com/office/drawing/2014/main" id="{CF0D13ED-5161-02E7-638B-3094625CBF5A}"/>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
        <p:nvSpPr>
          <p:cNvPr id="9" name="TextBox 8">
            <a:extLst>
              <a:ext uri="{FF2B5EF4-FFF2-40B4-BE49-F238E27FC236}">
                <a16:creationId xmlns:a16="http://schemas.microsoft.com/office/drawing/2014/main" id="{4E347474-3420-9A36-8D9A-F82D027B57C3}"/>
              </a:ext>
            </a:extLst>
          </p:cNvPr>
          <p:cNvSpPr txBox="1"/>
          <p:nvPr/>
        </p:nvSpPr>
        <p:spPr>
          <a:xfrm>
            <a:off x="472838" y="6314529"/>
            <a:ext cx="1168727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a:t>
            </a:r>
            <a:r>
              <a:rPr lang="en-US" sz="800">
                <a:solidFill>
                  <a:srgbClr val="1B1464"/>
                </a:solidFill>
                <a:latin typeface="Helvetica" panose="020B0604020202020204" pitchFamily="34" charset="0"/>
                <a:cs typeface="Helvetica" panose="020B0604020202020204" pitchFamily="34" charset="0"/>
              </a:rPr>
              <a:t>Alphabet and Meta </a:t>
            </a: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SEC company 10-K filings via SEC Edgar Search.</a:t>
            </a:r>
            <a:endParaRPr kumimoji="0" lang="fr-FR" sz="800" b="0" i="1"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p:txBody>
      </p:sp>
      <p:graphicFrame>
        <p:nvGraphicFramePr>
          <p:cNvPr id="10" name="Chart 9">
            <a:extLst>
              <a:ext uri="{FF2B5EF4-FFF2-40B4-BE49-F238E27FC236}">
                <a16:creationId xmlns:a16="http://schemas.microsoft.com/office/drawing/2014/main" id="{76B69733-406C-F4DB-19E8-34615E9994B0}"/>
              </a:ext>
            </a:extLst>
          </p:cNvPr>
          <p:cNvGraphicFramePr/>
          <p:nvPr>
            <p:extLst>
              <p:ext uri="{D42A27DB-BD31-4B8C-83A1-F6EECF244321}">
                <p14:modId xmlns:p14="http://schemas.microsoft.com/office/powerpoint/2010/main" val="4181149546"/>
              </p:ext>
            </p:extLst>
          </p:nvPr>
        </p:nvGraphicFramePr>
        <p:xfrm>
          <a:off x="974034" y="2220697"/>
          <a:ext cx="10028583" cy="3857171"/>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Box 10">
            <a:extLst>
              <a:ext uri="{FF2B5EF4-FFF2-40B4-BE49-F238E27FC236}">
                <a16:creationId xmlns:a16="http://schemas.microsoft.com/office/drawing/2014/main" id="{FE8DD8AA-DA02-5700-2EF9-194ED06C3FFF}"/>
              </a:ext>
            </a:extLst>
          </p:cNvPr>
          <p:cNvSpPr txBox="1"/>
          <p:nvPr/>
        </p:nvSpPr>
        <p:spPr>
          <a:xfrm>
            <a:off x="2770574" y="1720536"/>
            <a:ext cx="6650853" cy="584775"/>
          </a:xfrm>
          <a:prstGeom prst="rect">
            <a:avLst/>
          </a:prstGeom>
          <a:noFill/>
        </p:spPr>
        <p:txBody>
          <a:bodyPr wrap="square" rtlCol="0">
            <a:spAutoFit/>
          </a:bodyPr>
          <a:lstStyle/>
          <a:p>
            <a:pPr lvl="0" algn="ctr">
              <a:defRPr/>
            </a:pPr>
            <a:r>
              <a:rPr kumimoji="0" lang="en-US" b="1" i="0" strike="noStrike" kern="1200" cap="none" spc="0" normalizeH="0" baseline="0" noProof="0">
                <a:ln>
                  <a:noFill/>
                </a:ln>
                <a:solidFill>
                  <a:srgbClr val="1B1464"/>
                </a:solidFill>
                <a:effectLst/>
                <a:uLnTx/>
                <a:uFillTx/>
                <a:latin typeface="Helvetica" panose="020B0403020202020204" pitchFamily="34" charset="0"/>
                <a:ea typeface="Calibri" panose="020F0502020204030204" pitchFamily="34" charset="0"/>
                <a:cs typeface="+mn-cs"/>
              </a:rPr>
              <a:t>Major ‘Walled Garden’ </a:t>
            </a:r>
            <a:r>
              <a:rPr lang="en-US" b="1">
                <a:solidFill>
                  <a:srgbClr val="1B1464"/>
                </a:solidFill>
                <a:latin typeface="Helvetica" panose="020B0403020202020204" pitchFamily="34" charset="0"/>
                <a:ea typeface="Calibri" panose="020F0502020204030204" pitchFamily="34" charset="0"/>
              </a:rPr>
              <a:t>Global </a:t>
            </a:r>
            <a:r>
              <a:rPr kumimoji="0" lang="en-US" b="1" i="0" strike="noStrike" kern="1200" cap="none" spc="0" normalizeH="0" baseline="0" noProof="0">
                <a:ln>
                  <a:noFill/>
                </a:ln>
                <a:solidFill>
                  <a:srgbClr val="1B1464"/>
                </a:solidFill>
                <a:effectLst/>
                <a:uLnTx/>
                <a:uFillTx/>
                <a:latin typeface="Helvetica" panose="020B0403020202020204" pitchFamily="34" charset="0"/>
                <a:ea typeface="Calibri" panose="020F0502020204030204" pitchFamily="34" charset="0"/>
                <a:cs typeface="+mn-cs"/>
              </a:rPr>
              <a:t>Advertising Revenues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Aggregated Alphabet &amp; Meta Revenues (in billions)</a:t>
            </a:r>
            <a:endParaRPr kumimoji="0" lang="en-US" sz="1400" b="0" i="0" u="none" strike="noStrike" kern="1200" cap="none" spc="0" normalizeH="0" baseline="0" noProof="0">
              <a:ln>
                <a:noFill/>
              </a:ln>
              <a:solidFill>
                <a:srgbClr val="1B1464"/>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A0D6B29F-9B30-E40A-D879-142DD9F5A024}"/>
              </a:ext>
            </a:extLst>
          </p:cNvPr>
          <p:cNvSpPr/>
          <p:nvPr/>
        </p:nvSpPr>
        <p:spPr>
          <a:xfrm>
            <a:off x="10524954" y="2891967"/>
            <a:ext cx="955325" cy="537033"/>
          </a:xfrm>
          <a:prstGeom prst="roundRect">
            <a:avLst/>
          </a:prstGeom>
          <a:solidFill>
            <a:srgbClr val="4EBEA4"/>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+46%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vs. 2020</a:t>
            </a:r>
            <a:endParaRPr kumimoji="0" lang="en-US" sz="1600" b="0"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Tree>
    <p:extLst>
      <p:ext uri="{BB962C8B-B14F-4D97-AF65-F5344CB8AC3E}">
        <p14:creationId xmlns:p14="http://schemas.microsoft.com/office/powerpoint/2010/main" val="15166888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1B1464"/>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B1E2D1E-B258-02AD-287D-E7D2B6E72A7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358581" y="1"/>
            <a:ext cx="2833418" cy="1649895"/>
          </a:xfrm>
          <a:prstGeom prst="rect">
            <a:avLst/>
          </a:prstGeom>
        </p:spPr>
      </p:pic>
      <p:grpSp>
        <p:nvGrpSpPr>
          <p:cNvPr id="40" name="Group 39">
            <a:extLst>
              <a:ext uri="{FF2B5EF4-FFF2-40B4-BE49-F238E27FC236}">
                <a16:creationId xmlns:a16="http://schemas.microsoft.com/office/drawing/2014/main" id="{7B146417-3A42-4BC1-8172-E26106665BDB}"/>
              </a:ext>
            </a:extLst>
          </p:cNvPr>
          <p:cNvGrpSpPr/>
          <p:nvPr/>
        </p:nvGrpSpPr>
        <p:grpSpPr>
          <a:xfrm>
            <a:off x="901395" y="1947774"/>
            <a:ext cx="9905384" cy="2394651"/>
            <a:chOff x="2465707" y="1659890"/>
            <a:chExt cx="9138574" cy="3059401"/>
          </a:xfrm>
        </p:grpSpPr>
        <p:sp>
          <p:nvSpPr>
            <p:cNvPr id="41" name="Speech Bubble: Rectangle 40">
              <a:extLst>
                <a:ext uri="{FF2B5EF4-FFF2-40B4-BE49-F238E27FC236}">
                  <a16:creationId xmlns:a16="http://schemas.microsoft.com/office/drawing/2014/main" id="{811FC3E0-9FD1-4B00-BC70-E13698D7C6F1}"/>
                </a:ext>
              </a:extLst>
            </p:cNvPr>
            <p:cNvSpPr/>
            <p:nvPr/>
          </p:nvSpPr>
          <p:spPr>
            <a:xfrm>
              <a:off x="2465707" y="1659890"/>
              <a:ext cx="9138574" cy="3059401"/>
            </a:xfrm>
            <a:prstGeom prst="wedgeRectCallout">
              <a:avLst>
                <a:gd name="adj1" fmla="val -10809"/>
                <a:gd name="adj2" fmla="val 60978"/>
              </a:avLst>
            </a:prstGeom>
            <a:solidFill>
              <a:schemeClr val="bg1"/>
            </a:solidFill>
            <a:ln w="38100">
              <a:solidFill>
                <a:srgbClr val="ED3C8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D8F0AEF1-89D6-4008-A26D-954198072C0E}"/>
                </a:ext>
              </a:extLst>
            </p:cNvPr>
            <p:cNvSpPr/>
            <p:nvPr/>
          </p:nvSpPr>
          <p:spPr>
            <a:xfrm>
              <a:off x="2634429" y="1839781"/>
              <a:ext cx="8801131" cy="2694996"/>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800" b="0" i="0" u="none" strike="noStrike" kern="1200" cap="none" spc="0" normalizeH="0" baseline="0" noProof="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rPr>
                <a:t>“</a:t>
              </a:r>
              <a:r>
                <a:rPr kumimoji="0" lang="en-US" sz="2400" b="0" i="0" u="none" strike="noStrike" kern="1200" cap="none" spc="0" normalizeH="0" baseline="0" noProof="0">
                  <a:ln>
                    <a:noFill/>
                  </a:ln>
                  <a:solidFill>
                    <a:srgbClr val="1B1464"/>
                  </a:solidFill>
                  <a:effectLst/>
                  <a:uLnTx/>
                  <a:uFillTx/>
                  <a:latin typeface="Helvetica" panose="020B0403020202020204" pitchFamily="34" charset="0"/>
                  <a:ea typeface="Calibri" panose="020F0502020204030204" pitchFamily="34" charset="0"/>
                  <a:cs typeface="+mn-cs"/>
                </a:rPr>
                <a:t>For large entities (Google and Facebook) that incentive is still theoretically there, </a:t>
              </a:r>
              <a:r>
                <a:rPr kumimoji="0" lang="en-US" sz="2400" b="1" i="0" u="none" strike="noStrike" kern="1200" cap="none" spc="0" normalizeH="0" baseline="0" noProof="0">
                  <a:ln>
                    <a:noFill/>
                  </a:ln>
                  <a:solidFill>
                    <a:srgbClr val="ED3C8D"/>
                  </a:solidFill>
                  <a:effectLst/>
                  <a:uLnTx/>
                  <a:uFillTx/>
                  <a:latin typeface="Helvetica" panose="020B0403020202020204" pitchFamily="34" charset="0"/>
                  <a:ea typeface="Calibri" panose="020F0502020204030204" pitchFamily="34" charset="0"/>
                  <a:cs typeface="+mn-cs"/>
                </a:rPr>
                <a:t>but they would have to be very foolish to engage in outright fraud at this point</a:t>
              </a:r>
              <a:r>
                <a:rPr kumimoji="0" lang="en-US" sz="2400" b="0" i="0" u="none" strike="noStrike" kern="1200" cap="none" spc="0" normalizeH="0" baseline="0" noProof="0">
                  <a:ln>
                    <a:noFill/>
                  </a:ln>
                  <a:solidFill>
                    <a:srgbClr val="1B1464"/>
                  </a:solidFill>
                  <a:effectLst/>
                  <a:uLnTx/>
                  <a:uFillTx/>
                  <a:latin typeface="Helvetica" panose="020B0403020202020204" pitchFamily="34" charset="0"/>
                  <a:ea typeface="Calibri" panose="020F0502020204030204" pitchFamily="34" charset="0"/>
                  <a:cs typeface="+mn-cs"/>
                </a:rPr>
                <a:t>. So, </a:t>
              </a:r>
              <a:r>
                <a:rPr kumimoji="0" lang="en-US" sz="2400" b="1" i="0" u="none" strike="noStrike" kern="1200" cap="none" spc="0" normalizeH="0" baseline="0" noProof="0">
                  <a:ln>
                    <a:noFill/>
                  </a:ln>
                  <a:solidFill>
                    <a:srgbClr val="ED3C8D"/>
                  </a:solidFill>
                  <a:effectLst/>
                  <a:uLnTx/>
                  <a:uFillTx/>
                  <a:latin typeface="Helvetica" panose="020B0403020202020204" pitchFamily="34" charset="0"/>
                  <a:ea typeface="Calibri" panose="020F0502020204030204" pitchFamily="34" charset="0"/>
                  <a:cs typeface="+mn-cs"/>
                </a:rPr>
                <a:t>I think you're less at risk if you're running on those</a:t>
              </a:r>
              <a:r>
                <a:rPr kumimoji="0" lang="en-US" sz="2400" b="0" i="0" u="none" strike="noStrike" kern="1200" cap="none" spc="0" normalizeH="0" baseline="0" noProof="0">
                  <a:ln>
                    <a:noFill/>
                  </a:ln>
                  <a:solidFill>
                    <a:srgbClr val="002060"/>
                  </a:solidFill>
                  <a:effectLst/>
                  <a:uLnTx/>
                  <a:uFillTx/>
                  <a:latin typeface="Helvetica" panose="020B0403020202020204" pitchFamily="34" charset="0"/>
                  <a:ea typeface="Calibri" panose="020F0502020204030204" pitchFamily="34" charset="0"/>
                  <a:cs typeface="+mn-cs"/>
                </a:rPr>
                <a:t> </a:t>
              </a:r>
              <a:r>
                <a:rPr kumimoji="0" lang="en-US" sz="2400" b="0" i="0" u="none" strike="noStrike" kern="1200" cap="none" spc="0" normalizeH="0" baseline="0" noProof="0">
                  <a:ln>
                    <a:noFill/>
                  </a:ln>
                  <a:solidFill>
                    <a:srgbClr val="1B1464"/>
                  </a:solidFill>
                  <a:effectLst/>
                  <a:uLnTx/>
                  <a:uFillTx/>
                  <a:latin typeface="Helvetica" panose="020B0403020202020204" pitchFamily="34" charset="0"/>
                  <a:ea typeface="Calibri" panose="020F0502020204030204" pitchFamily="34" charset="0"/>
                  <a:cs typeface="+mn-cs"/>
                </a:rPr>
                <a:t>versus syndicating your content out to thousands or millions of different smaller sites."</a:t>
              </a:r>
              <a:endParaRPr kumimoji="0" lang="en-US" sz="2800" b="1" i="0" u="none" strike="noStrike" kern="1200" cap="none" spc="0" normalizeH="0" baseline="0" noProof="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endParaRPr>
            </a:p>
          </p:txBody>
        </p:sp>
      </p:grpSp>
      <p:sp>
        <p:nvSpPr>
          <p:cNvPr id="44" name="Rectangle 43">
            <a:extLst>
              <a:ext uri="{FF2B5EF4-FFF2-40B4-BE49-F238E27FC236}">
                <a16:creationId xmlns:a16="http://schemas.microsoft.com/office/drawing/2014/main" id="{CBF5CF3F-5006-499F-A465-F6611C56541B}"/>
              </a:ext>
            </a:extLst>
          </p:cNvPr>
          <p:cNvSpPr/>
          <p:nvPr/>
        </p:nvSpPr>
        <p:spPr>
          <a:xfrm>
            <a:off x="633444" y="4920740"/>
            <a:ext cx="9539627" cy="369332"/>
          </a:xfrm>
          <a:prstGeom prst="rect">
            <a:avLst/>
          </a:prstGeom>
        </p:spPr>
        <p:txBody>
          <a:bodyPr wrap="square">
            <a:spAutoFit/>
          </a:bodyP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CMO, Consumer Electronics Category (Anonymous)</a:t>
            </a:r>
          </a:p>
        </p:txBody>
      </p:sp>
      <p:sp>
        <p:nvSpPr>
          <p:cNvPr id="4" name="TextBox 3">
            <a:extLst>
              <a:ext uri="{FF2B5EF4-FFF2-40B4-BE49-F238E27FC236}">
                <a16:creationId xmlns:a16="http://schemas.microsoft.com/office/drawing/2014/main" id="{FF70E0CE-3823-5B82-EAE9-B9347DC14863}"/>
              </a:ext>
            </a:extLst>
          </p:cNvPr>
          <p:cNvSpPr txBox="1"/>
          <p:nvPr/>
        </p:nvSpPr>
        <p:spPr>
          <a:xfrm>
            <a:off x="126264" y="255260"/>
            <a:ext cx="10680515" cy="89255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ED3C8D"/>
                </a:solidFill>
                <a:latin typeface="Helvetica" panose="020B0604020202020204" pitchFamily="34" charset="0"/>
              </a:rPr>
              <a:t>In their own words: </a:t>
            </a:r>
            <a:r>
              <a:rPr lang="en-US" sz="2600" b="1">
                <a:solidFill>
                  <a:srgbClr val="00BFF2"/>
                </a:solidFill>
                <a:latin typeface="Helvetica" panose="020B0604020202020204" pitchFamily="34" charset="0"/>
              </a:rPr>
              <a:t>Even though marketers don’t believe the ‘Big Tech’ walled gardens would dare to engage in fraudulent activity</a:t>
            </a:r>
            <a:endParaRPr kumimoji="0" lang="en-US" sz="2600" b="1" i="0" u="none" strike="noStrike" kern="1200" cap="none" spc="0" normalizeH="0" baseline="0" noProof="0">
              <a:ln>
                <a:noFill/>
              </a:ln>
              <a:solidFill>
                <a:srgbClr val="00BFF2"/>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78E46DDD-94F1-DB34-BCEE-723C2A43DDB2}"/>
              </a:ext>
            </a:extLst>
          </p:cNvPr>
          <p:cNvSpPr txBox="1"/>
          <p:nvPr/>
        </p:nvSpPr>
        <p:spPr>
          <a:xfrm>
            <a:off x="472837" y="6201403"/>
            <a:ext cx="1169764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Source: VAB / Advertiser Perceptions ‘Marketer Sentiment on Ad Fraud’ Survey,</a:t>
            </a:r>
            <a:r>
              <a:rPr lang="en-US" sz="800">
                <a:solidFill>
                  <a:prstClr val="white"/>
                </a:solidFill>
                <a:latin typeface="Helvetica" panose="020B0604020202020204" pitchFamily="34" charset="0"/>
                <a:cs typeface="Helvetica" panose="020B0604020202020204" pitchFamily="34" charset="0"/>
              </a:rPr>
              <a:t> </a:t>
            </a:r>
            <a:r>
              <a:rPr kumimoji="0" lang="en-US" sz="8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based on in-depth interviews, fielded October 2023. Survey base: Marketer and agency contacts from the Advertiser Perceptions ‘Senior Marketer’ and ‘Streaming Video’ online communities. </a:t>
            </a:r>
          </a:p>
        </p:txBody>
      </p:sp>
      <p:pic>
        <p:nvPicPr>
          <p:cNvPr id="2" name="Picture 1">
            <a:extLst>
              <a:ext uri="{FF2B5EF4-FFF2-40B4-BE49-F238E27FC236}">
                <a16:creationId xmlns:a16="http://schemas.microsoft.com/office/drawing/2014/main" id="{9C0BF679-455F-C0BC-50B0-ED32B7598307}"/>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7" name="Slide Number Placeholder 5">
            <a:extLst>
              <a:ext uri="{FF2B5EF4-FFF2-40B4-BE49-F238E27FC236}">
                <a16:creationId xmlns:a16="http://schemas.microsoft.com/office/drawing/2014/main" id="{F1AE05C3-3B46-F1F2-A836-9A303083EFCB}"/>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8" name="Rectangle 7">
            <a:extLst>
              <a:ext uri="{FF2B5EF4-FFF2-40B4-BE49-F238E27FC236}">
                <a16:creationId xmlns:a16="http://schemas.microsoft.com/office/drawing/2014/main" id="{DF6ECDC0-B4BD-BC69-D959-009BAEACFAAE}"/>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Tree>
    <p:extLst>
      <p:ext uri="{BB962C8B-B14F-4D97-AF65-F5344CB8AC3E}">
        <p14:creationId xmlns:p14="http://schemas.microsoft.com/office/powerpoint/2010/main" val="3244903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3B20C57-D06E-2118-EBD2-1966E5EBCBD7}"/>
              </a:ext>
            </a:extLst>
          </p:cNvPr>
          <p:cNvSpPr/>
          <p:nvPr/>
        </p:nvSpPr>
        <p:spPr>
          <a:xfrm>
            <a:off x="4916644" y="1949624"/>
            <a:ext cx="2337391" cy="4133555"/>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83768" rtl="0" eaLnBrk="1" fontAlgn="auto" latinLnBrk="0" hangingPunct="1">
              <a:lnSpc>
                <a:spcPct val="100000"/>
              </a:lnSpc>
              <a:spcBef>
                <a:spcPts val="0"/>
              </a:spcBef>
              <a:spcAft>
                <a:spcPts val="0"/>
              </a:spcAft>
              <a:buClrTx/>
              <a:buSzTx/>
              <a:buFontTx/>
              <a:buNone/>
              <a:tabLst/>
              <a:defRPr/>
            </a:pPr>
            <a:endParaRPr kumimoji="0" lang="en-US" sz="174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BF072159-2993-2216-7B7A-844E319C0936}"/>
              </a:ext>
            </a:extLst>
          </p:cNvPr>
          <p:cNvSpPr/>
          <p:nvPr/>
        </p:nvSpPr>
        <p:spPr>
          <a:xfrm>
            <a:off x="7330767" y="1949624"/>
            <a:ext cx="2337391" cy="4133555"/>
          </a:xfrm>
          <a:prstGeom prst="rect">
            <a:avLst/>
          </a:prstGeom>
          <a:solidFill>
            <a:srgbClr val="E2E8F1"/>
          </a:solidFill>
          <a:ln w="57150">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83768"/>
            <a:endParaRPr lang="en-US" sz="1740">
              <a:solidFill>
                <a:prstClr val="white"/>
              </a:solidFill>
              <a:latin typeface="Calibri" panose="020F0502020204030204"/>
            </a:endParaRPr>
          </a:p>
        </p:txBody>
      </p:sp>
      <p:sp>
        <p:nvSpPr>
          <p:cNvPr id="12" name="Rectangle 11">
            <a:extLst>
              <a:ext uri="{FF2B5EF4-FFF2-40B4-BE49-F238E27FC236}">
                <a16:creationId xmlns:a16="http://schemas.microsoft.com/office/drawing/2014/main" id="{B80599EE-29FF-DD92-6547-C4D1EB327A84}"/>
              </a:ext>
            </a:extLst>
          </p:cNvPr>
          <p:cNvSpPr/>
          <p:nvPr/>
        </p:nvSpPr>
        <p:spPr>
          <a:xfrm>
            <a:off x="2523843" y="1949624"/>
            <a:ext cx="2337391" cy="4133555"/>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83768"/>
            <a:endParaRPr lang="en-US" sz="1740">
              <a:solidFill>
                <a:prstClr val="white"/>
              </a:solidFill>
              <a:latin typeface="Calibri" panose="020F0502020204030204"/>
            </a:endParaRPr>
          </a:p>
        </p:txBody>
      </p:sp>
      <p:sp>
        <p:nvSpPr>
          <p:cNvPr id="13" name="Rectangle 12">
            <a:extLst>
              <a:ext uri="{FF2B5EF4-FFF2-40B4-BE49-F238E27FC236}">
                <a16:creationId xmlns:a16="http://schemas.microsoft.com/office/drawing/2014/main" id="{C9B59A4E-15F4-F59F-A161-6EC4CA0EBA62}"/>
              </a:ext>
            </a:extLst>
          </p:cNvPr>
          <p:cNvSpPr/>
          <p:nvPr/>
        </p:nvSpPr>
        <p:spPr>
          <a:xfrm>
            <a:off x="131042" y="1949624"/>
            <a:ext cx="2337391" cy="4133555"/>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83768"/>
            <a:endParaRPr lang="en-US" sz="1740">
              <a:solidFill>
                <a:prstClr val="white"/>
              </a:solidFill>
              <a:latin typeface="Calibri" panose="020F0502020204030204"/>
            </a:endParaRPr>
          </a:p>
        </p:txBody>
      </p:sp>
      <p:sp>
        <p:nvSpPr>
          <p:cNvPr id="17" name="Rectangle 16">
            <a:extLst>
              <a:ext uri="{FF2B5EF4-FFF2-40B4-BE49-F238E27FC236}">
                <a16:creationId xmlns:a16="http://schemas.microsoft.com/office/drawing/2014/main" id="{E8589ED5-ACAB-4EB9-AA50-18549A675EB5}"/>
              </a:ext>
            </a:extLst>
          </p:cNvPr>
          <p:cNvSpPr/>
          <p:nvPr/>
        </p:nvSpPr>
        <p:spPr>
          <a:xfrm>
            <a:off x="9723567" y="1955948"/>
            <a:ext cx="2337391" cy="4133555"/>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83768" rtl="0" eaLnBrk="1" fontAlgn="auto" latinLnBrk="0" hangingPunct="1">
              <a:lnSpc>
                <a:spcPct val="100000"/>
              </a:lnSpc>
              <a:spcBef>
                <a:spcPts val="0"/>
              </a:spcBef>
              <a:spcAft>
                <a:spcPts val="0"/>
              </a:spcAft>
              <a:buClrTx/>
              <a:buSzTx/>
              <a:buFontTx/>
              <a:buNone/>
              <a:tabLst/>
              <a:defRPr/>
            </a:pPr>
            <a:endParaRPr kumimoji="0" lang="en-US" sz="174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51E10C41-E524-01D3-D5EA-6E6B8CE8A094}"/>
              </a:ext>
            </a:extLst>
          </p:cNvPr>
          <p:cNvPicPr>
            <a:picLocks noChangeAspect="1"/>
          </p:cNvPicPr>
          <p:nvPr/>
        </p:nvPicPr>
        <p:blipFill>
          <a:blip r:embed="rId2"/>
          <a:stretch>
            <a:fillRect/>
          </a:stretch>
        </p:blipFill>
        <p:spPr>
          <a:xfrm>
            <a:off x="10210628" y="0"/>
            <a:ext cx="1981372" cy="1152244"/>
          </a:xfrm>
          <a:prstGeom prst="rect">
            <a:avLst/>
          </a:prstGeom>
        </p:spPr>
      </p:pic>
      <p:pic>
        <p:nvPicPr>
          <p:cNvPr id="8" name="Picture 7">
            <a:extLst>
              <a:ext uri="{FF2B5EF4-FFF2-40B4-BE49-F238E27FC236}">
                <a16:creationId xmlns:a16="http://schemas.microsoft.com/office/drawing/2014/main" id="{0202D341-87DF-34BA-DFEF-8E00C294C3C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10" name="Slide Number Placeholder 5">
            <a:extLst>
              <a:ext uri="{FF2B5EF4-FFF2-40B4-BE49-F238E27FC236}">
                <a16:creationId xmlns:a16="http://schemas.microsoft.com/office/drawing/2014/main" id="{E5049AC6-98F1-940E-1F14-05FD4B67DB92}"/>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1" name="Rectangle 10">
            <a:extLst>
              <a:ext uri="{FF2B5EF4-FFF2-40B4-BE49-F238E27FC236}">
                <a16:creationId xmlns:a16="http://schemas.microsoft.com/office/drawing/2014/main" id="{75F34B8C-1186-C7D6-BDA0-8452051BF66E}"/>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
        <p:nvSpPr>
          <p:cNvPr id="2" name="Rectangle 1">
            <a:extLst>
              <a:ext uri="{FF2B5EF4-FFF2-40B4-BE49-F238E27FC236}">
                <a16:creationId xmlns:a16="http://schemas.microsoft.com/office/drawing/2014/main" id="{EB521D60-6ADF-B187-DD2E-A3F691D246F4}"/>
              </a:ext>
            </a:extLst>
          </p:cNvPr>
          <p:cNvSpPr/>
          <p:nvPr/>
        </p:nvSpPr>
        <p:spPr>
          <a:xfrm>
            <a:off x="147868" y="376101"/>
            <a:ext cx="11855145" cy="954107"/>
          </a:xfrm>
          <a:prstGeom prst="rect">
            <a:avLst/>
          </a:prstGeom>
        </p:spPr>
        <p:txBody>
          <a:bodyPr wrap="square">
            <a:spAutoFit/>
          </a:bodyPr>
          <a:lstStyle/>
          <a:p>
            <a:pPr marL="0" marR="0" lvl="0" indent="0" algn="l" defTabSz="88376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1F1A62"/>
                </a:solidFill>
                <a:effectLst/>
                <a:uLnTx/>
                <a:uFillTx/>
                <a:latin typeface="Helvetica" pitchFamily="2" charset="0"/>
                <a:ea typeface="+mn-ea"/>
                <a:cs typeface="+mn-cs"/>
              </a:rPr>
              <a:t>Opaque ad practices not only obscure the many risks of ad </a:t>
            </a:r>
          </a:p>
          <a:p>
            <a:pPr marL="0" marR="0" lvl="0" indent="0" algn="l" defTabSz="88376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1F1A62"/>
                </a:solidFill>
                <a:effectLst/>
                <a:uLnTx/>
                <a:uFillTx/>
                <a:latin typeface="Helvetica" pitchFamily="2" charset="0"/>
                <a:ea typeface="+mn-ea"/>
                <a:cs typeface="+mn-cs"/>
              </a:rPr>
              <a:t>fraud but also lead marketers to undervalue premium inventory</a:t>
            </a:r>
          </a:p>
        </p:txBody>
      </p:sp>
      <p:sp>
        <p:nvSpPr>
          <p:cNvPr id="6" name="TextBox 5">
            <a:extLst>
              <a:ext uri="{FF2B5EF4-FFF2-40B4-BE49-F238E27FC236}">
                <a16:creationId xmlns:a16="http://schemas.microsoft.com/office/drawing/2014/main" id="{8F9172B6-4BE8-59EF-E743-ED92855D9F0C}"/>
              </a:ext>
            </a:extLst>
          </p:cNvPr>
          <p:cNvSpPr txBox="1"/>
          <p:nvPr/>
        </p:nvSpPr>
        <p:spPr>
          <a:xfrm>
            <a:off x="4967956" y="2046349"/>
            <a:ext cx="421814" cy="654450"/>
          </a:xfrm>
          <a:prstGeom prst="rect">
            <a:avLst/>
          </a:prstGeom>
          <a:noFill/>
        </p:spPr>
        <p:txBody>
          <a:bodyPr wrap="square" rtlCol="0">
            <a:spAutoFit/>
          </a:bodyPr>
          <a:lstStyle/>
          <a:p>
            <a:pPr marL="0" marR="0" lvl="0" indent="0" algn="l" defTabSz="883768" rtl="0" eaLnBrk="1" fontAlgn="auto" latinLnBrk="0" hangingPunct="1">
              <a:lnSpc>
                <a:spcPct val="100000"/>
              </a:lnSpc>
              <a:spcBef>
                <a:spcPts val="0"/>
              </a:spcBef>
              <a:spcAft>
                <a:spcPts val="0"/>
              </a:spcAft>
              <a:buClrTx/>
              <a:buSzTx/>
              <a:buFontTx/>
              <a:buNone/>
              <a:tabLst/>
              <a:defRPr/>
            </a:pPr>
            <a:r>
              <a:rPr kumimoji="0" lang="en-US" sz="3673" b="1" i="0" u="none" strike="noStrike" kern="1200" cap="none" spc="0" normalizeH="0" baseline="0" noProof="0">
                <a:ln>
                  <a:noFill/>
                </a:ln>
                <a:solidFill>
                  <a:srgbClr val="ACBDCE"/>
                </a:solidFill>
                <a:effectLst/>
                <a:uLnTx/>
                <a:uFillTx/>
                <a:latin typeface="Helvetica" pitchFamily="2" charset="0"/>
                <a:ea typeface="+mn-ea"/>
                <a:cs typeface="+mn-cs"/>
              </a:rPr>
              <a:t>3</a:t>
            </a:r>
          </a:p>
        </p:txBody>
      </p:sp>
      <p:cxnSp>
        <p:nvCxnSpPr>
          <p:cNvPr id="7" name="Straight Connector 6">
            <a:extLst>
              <a:ext uri="{FF2B5EF4-FFF2-40B4-BE49-F238E27FC236}">
                <a16:creationId xmlns:a16="http://schemas.microsoft.com/office/drawing/2014/main" id="{CE728CA5-3B3E-6D51-4C17-7112E0F5DD41}"/>
              </a:ext>
            </a:extLst>
          </p:cNvPr>
          <p:cNvCxnSpPr/>
          <p:nvPr/>
        </p:nvCxnSpPr>
        <p:spPr>
          <a:xfrm>
            <a:off x="5046362" y="2713330"/>
            <a:ext cx="491711" cy="0"/>
          </a:xfrm>
          <a:prstGeom prst="line">
            <a:avLst/>
          </a:prstGeom>
          <a:ln w="22860">
            <a:solidFill>
              <a:srgbClr val="ACBDCE"/>
            </a:solidFill>
          </a:ln>
        </p:spPr>
        <p:style>
          <a:lnRef idx="3">
            <a:schemeClr val="accent1"/>
          </a:lnRef>
          <a:fillRef idx="0">
            <a:schemeClr val="accent1"/>
          </a:fillRef>
          <a:effectRef idx="2">
            <a:schemeClr val="accent1"/>
          </a:effectRef>
          <a:fontRef idx="minor">
            <a:schemeClr val="tx1"/>
          </a:fontRef>
        </p:style>
      </p:cxnSp>
      <p:sp>
        <p:nvSpPr>
          <p:cNvPr id="14" name="Rectangle 13">
            <a:extLst>
              <a:ext uri="{FF2B5EF4-FFF2-40B4-BE49-F238E27FC236}">
                <a16:creationId xmlns:a16="http://schemas.microsoft.com/office/drawing/2014/main" id="{C5F68054-78EF-73F8-32F2-BAD79D466AC6}"/>
              </a:ext>
            </a:extLst>
          </p:cNvPr>
          <p:cNvSpPr/>
          <p:nvPr/>
        </p:nvSpPr>
        <p:spPr>
          <a:xfrm>
            <a:off x="4982278" y="2823806"/>
            <a:ext cx="2362543" cy="2234458"/>
          </a:xfrm>
          <a:prstGeom prst="rect">
            <a:avLst/>
          </a:prstGeom>
        </p:spPr>
        <p:txBody>
          <a:bodyPr wrap="square">
            <a:spAutoFit/>
          </a:bodyPr>
          <a:lstStyle/>
          <a:p>
            <a:pPr marL="0" marR="0" lvl="0" indent="0" algn="l" defTabSz="883768"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ACBDCE"/>
                </a:solidFill>
                <a:effectLst/>
                <a:uLnTx/>
                <a:uFillTx/>
                <a:latin typeface="Helvetica" pitchFamily="2" charset="0"/>
                <a:ea typeface="+mn-ea"/>
                <a:cs typeface="+mn-cs"/>
              </a:rPr>
              <a:t>Under Pressure </a:t>
            </a:r>
          </a:p>
          <a:p>
            <a:pPr marL="0" marR="0" lvl="0" indent="0" algn="l" defTabSz="883768" rtl="0" eaLnBrk="1" fontAlgn="auto" latinLnBrk="0" hangingPunct="1">
              <a:lnSpc>
                <a:spcPct val="100000"/>
              </a:lnSpc>
              <a:spcBef>
                <a:spcPts val="0"/>
              </a:spcBef>
              <a:spcAft>
                <a:spcPts val="0"/>
              </a:spcAft>
              <a:buClrTx/>
              <a:buSzTx/>
              <a:buFontTx/>
              <a:buNone/>
              <a:tabLst/>
              <a:defRPr/>
            </a:pPr>
            <a:endParaRPr kumimoji="0" lang="en-US" sz="1740" b="0" i="0" u="none" strike="noStrike" kern="1200" cap="none" spc="0" normalizeH="0" baseline="0" noProof="0">
              <a:ln>
                <a:noFill/>
              </a:ln>
              <a:solidFill>
                <a:srgbClr val="ACBDCE"/>
              </a:solidFill>
              <a:effectLst/>
              <a:uLnTx/>
              <a:uFillTx/>
              <a:latin typeface="Helvetica" pitchFamily="2" charset="0"/>
              <a:ea typeface="+mn-ea"/>
              <a:cs typeface="+mn-cs"/>
            </a:endParaRPr>
          </a:p>
          <a:p>
            <a:pPr marL="0" marR="0" lvl="0" indent="0" algn="l" defTabSz="883768" rtl="0" eaLnBrk="1" fontAlgn="auto" latinLnBrk="0" hangingPunct="1">
              <a:lnSpc>
                <a:spcPct val="100000"/>
              </a:lnSpc>
              <a:spcBef>
                <a:spcPts val="0"/>
              </a:spcBef>
              <a:spcAft>
                <a:spcPts val="0"/>
              </a:spcAft>
              <a:buClrTx/>
              <a:buSzTx/>
              <a:buFontTx/>
              <a:buNone/>
              <a:tabLst/>
              <a:defRPr/>
            </a:pPr>
            <a:endParaRPr kumimoji="0" lang="en-US" sz="1740" b="0" i="0" u="none" strike="noStrike" kern="1200" cap="none" spc="0" normalizeH="0" baseline="0" noProof="0">
              <a:ln>
                <a:noFill/>
              </a:ln>
              <a:solidFill>
                <a:srgbClr val="ACBDCE"/>
              </a:solidFill>
              <a:effectLst/>
              <a:uLnTx/>
              <a:uFillTx/>
              <a:latin typeface="Helvetica" pitchFamily="2" charset="0"/>
              <a:ea typeface="+mn-ea"/>
              <a:cs typeface="+mn-cs"/>
            </a:endParaRPr>
          </a:p>
          <a:p>
            <a:pPr marL="0" marR="0" lvl="0" indent="0" algn="l" defTabSz="883768"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ACBDCE"/>
                </a:solidFill>
                <a:effectLst/>
                <a:uLnTx/>
                <a:uFillTx/>
                <a:latin typeface="Helvetica" pitchFamily="2" charset="0"/>
                <a:ea typeface="+mn-ea"/>
                <a:cs typeface="+mn-cs"/>
              </a:rPr>
              <a:t>By prioritizing low costs in campaigns, quality and brand safety are</a:t>
            </a:r>
            <a:r>
              <a:rPr lang="en-US" sz="1700">
                <a:solidFill>
                  <a:srgbClr val="ACBDCE"/>
                </a:solidFill>
                <a:latin typeface="Helvetica" pitchFamily="2" charset="0"/>
              </a:rPr>
              <a:t> put at extreme risk</a:t>
            </a:r>
            <a:endParaRPr kumimoji="0" lang="en-US" sz="1700" b="0" i="0" u="none" strike="noStrike" kern="1200" cap="none" spc="0" normalizeH="0" baseline="0" noProof="0">
              <a:ln>
                <a:noFill/>
              </a:ln>
              <a:solidFill>
                <a:srgbClr val="ACBDCE"/>
              </a:solidFill>
              <a:effectLst/>
              <a:uLnTx/>
              <a:uFillTx/>
              <a:latin typeface="Helvetica" pitchFamily="2" charset="0"/>
              <a:ea typeface="+mn-ea"/>
              <a:cs typeface="+mn-cs"/>
            </a:endParaRPr>
          </a:p>
        </p:txBody>
      </p:sp>
      <p:sp>
        <p:nvSpPr>
          <p:cNvPr id="16" name="TextBox 15">
            <a:extLst>
              <a:ext uri="{FF2B5EF4-FFF2-40B4-BE49-F238E27FC236}">
                <a16:creationId xmlns:a16="http://schemas.microsoft.com/office/drawing/2014/main" id="{7A25BAE3-3D5E-EB89-7DBC-895A37B6F582}"/>
              </a:ext>
            </a:extLst>
          </p:cNvPr>
          <p:cNvSpPr txBox="1"/>
          <p:nvPr/>
        </p:nvSpPr>
        <p:spPr>
          <a:xfrm>
            <a:off x="7382079" y="2046349"/>
            <a:ext cx="421814" cy="654450"/>
          </a:xfrm>
          <a:prstGeom prst="rect">
            <a:avLst/>
          </a:prstGeom>
          <a:noFill/>
        </p:spPr>
        <p:txBody>
          <a:bodyPr wrap="square" rtlCol="0">
            <a:spAutoFit/>
          </a:bodyPr>
          <a:lstStyle/>
          <a:p>
            <a:pPr marL="0" marR="0" lvl="0" indent="0" algn="l" defTabSz="883768" rtl="0" eaLnBrk="1" fontAlgn="auto" latinLnBrk="0" hangingPunct="1">
              <a:lnSpc>
                <a:spcPct val="100000"/>
              </a:lnSpc>
              <a:spcBef>
                <a:spcPts val="0"/>
              </a:spcBef>
              <a:spcAft>
                <a:spcPts val="0"/>
              </a:spcAft>
              <a:buClrTx/>
              <a:buSzTx/>
              <a:buFontTx/>
              <a:buNone/>
              <a:tabLst/>
              <a:defRPr/>
            </a:pPr>
            <a:r>
              <a:rPr kumimoji="0" lang="en-US" sz="3673" b="1" i="0" u="none" strike="noStrike" kern="1200" cap="none" spc="0" normalizeH="0" baseline="0" noProof="0">
                <a:ln>
                  <a:noFill/>
                </a:ln>
                <a:solidFill>
                  <a:srgbClr val="ED3C8D"/>
                </a:solidFill>
                <a:effectLst/>
                <a:uLnTx/>
                <a:uFillTx/>
                <a:latin typeface="Helvetica" pitchFamily="2" charset="0"/>
                <a:ea typeface="+mn-ea"/>
                <a:cs typeface="+mn-cs"/>
              </a:rPr>
              <a:t>4</a:t>
            </a:r>
          </a:p>
        </p:txBody>
      </p:sp>
      <p:cxnSp>
        <p:nvCxnSpPr>
          <p:cNvPr id="34" name="Straight Connector 33">
            <a:extLst>
              <a:ext uri="{FF2B5EF4-FFF2-40B4-BE49-F238E27FC236}">
                <a16:creationId xmlns:a16="http://schemas.microsoft.com/office/drawing/2014/main" id="{70B42F1D-3B67-2034-2915-0935BCDDE971}"/>
              </a:ext>
            </a:extLst>
          </p:cNvPr>
          <p:cNvCxnSpPr/>
          <p:nvPr/>
        </p:nvCxnSpPr>
        <p:spPr>
          <a:xfrm>
            <a:off x="7460485" y="2713330"/>
            <a:ext cx="491711" cy="0"/>
          </a:xfrm>
          <a:prstGeom prst="line">
            <a:avLst/>
          </a:prstGeom>
          <a:ln w="22860">
            <a:solidFill>
              <a:srgbClr val="1B1464"/>
            </a:solidFill>
          </a:ln>
        </p:spPr>
        <p:style>
          <a:lnRef idx="3">
            <a:schemeClr val="accent1"/>
          </a:lnRef>
          <a:fillRef idx="0">
            <a:schemeClr val="accent1"/>
          </a:fillRef>
          <a:effectRef idx="2">
            <a:schemeClr val="accent1"/>
          </a:effectRef>
          <a:fontRef idx="minor">
            <a:schemeClr val="tx1"/>
          </a:fontRef>
        </p:style>
      </p:cxnSp>
      <p:sp>
        <p:nvSpPr>
          <p:cNvPr id="36" name="TextBox 35">
            <a:extLst>
              <a:ext uri="{FF2B5EF4-FFF2-40B4-BE49-F238E27FC236}">
                <a16:creationId xmlns:a16="http://schemas.microsoft.com/office/drawing/2014/main" id="{F4C3B0FC-6268-A628-48BA-305940D05851}"/>
              </a:ext>
            </a:extLst>
          </p:cNvPr>
          <p:cNvSpPr txBox="1"/>
          <p:nvPr/>
        </p:nvSpPr>
        <p:spPr>
          <a:xfrm>
            <a:off x="2575155" y="2046349"/>
            <a:ext cx="421814" cy="654450"/>
          </a:xfrm>
          <a:prstGeom prst="rect">
            <a:avLst/>
          </a:prstGeom>
          <a:noFill/>
        </p:spPr>
        <p:txBody>
          <a:bodyPr wrap="square" rtlCol="0">
            <a:spAutoFit/>
          </a:bodyPr>
          <a:lstStyle/>
          <a:p>
            <a:pPr marL="0" marR="0" lvl="0" indent="0" algn="l" defTabSz="883768" rtl="0" eaLnBrk="1" fontAlgn="auto" latinLnBrk="0" hangingPunct="1">
              <a:lnSpc>
                <a:spcPct val="100000"/>
              </a:lnSpc>
              <a:spcBef>
                <a:spcPts val="0"/>
              </a:spcBef>
              <a:spcAft>
                <a:spcPts val="0"/>
              </a:spcAft>
              <a:buClrTx/>
              <a:buSzTx/>
              <a:buFontTx/>
              <a:buNone/>
              <a:tabLst/>
              <a:defRPr/>
            </a:pPr>
            <a:r>
              <a:rPr kumimoji="0" lang="en-US" sz="3673" b="1" i="0" u="none" strike="noStrike" kern="1200" cap="none" spc="0" normalizeH="0" baseline="0" noProof="0">
                <a:ln>
                  <a:noFill/>
                </a:ln>
                <a:solidFill>
                  <a:srgbClr val="ACBDCE"/>
                </a:solidFill>
                <a:effectLst/>
                <a:uLnTx/>
                <a:uFillTx/>
                <a:latin typeface="Helvetica" pitchFamily="2" charset="0"/>
                <a:ea typeface="+mn-ea"/>
                <a:cs typeface="+mn-cs"/>
              </a:rPr>
              <a:t>2</a:t>
            </a:r>
          </a:p>
        </p:txBody>
      </p:sp>
      <p:cxnSp>
        <p:nvCxnSpPr>
          <p:cNvPr id="37" name="Straight Connector 36">
            <a:extLst>
              <a:ext uri="{FF2B5EF4-FFF2-40B4-BE49-F238E27FC236}">
                <a16:creationId xmlns:a16="http://schemas.microsoft.com/office/drawing/2014/main" id="{A333C5B7-3CC3-013F-5C5A-1F85079F3ED6}"/>
              </a:ext>
            </a:extLst>
          </p:cNvPr>
          <p:cNvCxnSpPr/>
          <p:nvPr/>
        </p:nvCxnSpPr>
        <p:spPr>
          <a:xfrm>
            <a:off x="2653561" y="2713330"/>
            <a:ext cx="491711" cy="0"/>
          </a:xfrm>
          <a:prstGeom prst="line">
            <a:avLst/>
          </a:prstGeom>
          <a:ln w="22860">
            <a:solidFill>
              <a:srgbClr val="ACBDCE"/>
            </a:solidFill>
          </a:ln>
        </p:spPr>
        <p:style>
          <a:lnRef idx="3">
            <a:schemeClr val="accent1"/>
          </a:lnRef>
          <a:fillRef idx="0">
            <a:schemeClr val="accent1"/>
          </a:fillRef>
          <a:effectRef idx="2">
            <a:schemeClr val="accent1"/>
          </a:effectRef>
          <a:fontRef idx="minor">
            <a:schemeClr val="tx1"/>
          </a:fontRef>
        </p:style>
      </p:cxnSp>
      <p:sp>
        <p:nvSpPr>
          <p:cNvPr id="38" name="Rectangle 37">
            <a:extLst>
              <a:ext uri="{FF2B5EF4-FFF2-40B4-BE49-F238E27FC236}">
                <a16:creationId xmlns:a16="http://schemas.microsoft.com/office/drawing/2014/main" id="{6FC9C872-8E25-61D8-FB33-048D958FD83C}"/>
              </a:ext>
            </a:extLst>
          </p:cNvPr>
          <p:cNvSpPr/>
          <p:nvPr/>
        </p:nvSpPr>
        <p:spPr>
          <a:xfrm>
            <a:off x="2572284" y="2823806"/>
            <a:ext cx="2278490" cy="1966692"/>
          </a:xfrm>
          <a:prstGeom prst="rect">
            <a:avLst/>
          </a:prstGeom>
        </p:spPr>
        <p:txBody>
          <a:bodyPr wrap="square" lIns="91440" tIns="45720" rIns="91440" bIns="45720" anchor="t">
            <a:spAutoFit/>
          </a:bodyPr>
          <a:lstStyle/>
          <a:p>
            <a:pPr defTabSz="883768">
              <a:defRPr/>
            </a:pPr>
            <a:r>
              <a:rPr kumimoji="0" lang="en-US" b="1" i="0" u="none" strike="noStrike" kern="1200" cap="none" spc="0" normalizeH="0" baseline="0" noProof="0">
                <a:ln>
                  <a:noFill/>
                </a:ln>
                <a:solidFill>
                  <a:srgbClr val="ACBDCE"/>
                </a:solidFill>
                <a:effectLst/>
                <a:uLnTx/>
                <a:uFillTx/>
                <a:latin typeface="Helvetica"/>
                <a:cs typeface="Helvetica"/>
              </a:rPr>
              <a:t>Lose Control</a:t>
            </a:r>
            <a:endParaRPr kumimoji="0" lang="en-US" b="1" i="0" u="none" strike="noStrike" kern="1200" cap="none" spc="0" normalizeH="0" baseline="0" noProof="0">
              <a:ln>
                <a:noFill/>
              </a:ln>
              <a:solidFill>
                <a:srgbClr val="ACBDCE"/>
              </a:solidFill>
              <a:effectLst/>
              <a:uLnTx/>
              <a:uFillTx/>
              <a:latin typeface="Helvetica" pitchFamily="2" charset="0"/>
              <a:ea typeface="+mn-ea"/>
              <a:cs typeface="+mn-cs"/>
            </a:endParaRPr>
          </a:p>
          <a:p>
            <a:pPr marL="0" marR="0" lvl="0" indent="0" algn="l" defTabSz="883768"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a:ln>
                <a:noFill/>
              </a:ln>
              <a:solidFill>
                <a:srgbClr val="ACBDCE"/>
              </a:solidFill>
              <a:effectLst/>
              <a:uLnTx/>
              <a:uFillTx/>
              <a:latin typeface="Helvetica" pitchFamily="2" charset="0"/>
              <a:ea typeface="+mn-ea"/>
              <a:cs typeface="+mn-cs"/>
            </a:endParaRPr>
          </a:p>
          <a:p>
            <a:pPr marL="0" marR="0" lvl="0" indent="0" algn="l" defTabSz="883768" rtl="0" eaLnBrk="1" fontAlgn="auto" latinLnBrk="0" hangingPunct="1">
              <a:lnSpc>
                <a:spcPct val="100000"/>
              </a:lnSpc>
              <a:spcBef>
                <a:spcPts val="0"/>
              </a:spcBef>
              <a:spcAft>
                <a:spcPts val="0"/>
              </a:spcAft>
              <a:buClrTx/>
              <a:buSzTx/>
              <a:buFontTx/>
              <a:buNone/>
              <a:tabLst/>
              <a:defRPr/>
            </a:pPr>
            <a:endParaRPr kumimoji="0" lang="en-US" sz="1740" b="0" i="0" u="none" strike="noStrike" kern="1200" cap="none" spc="0" normalizeH="0" baseline="0" noProof="0">
              <a:ln>
                <a:noFill/>
              </a:ln>
              <a:solidFill>
                <a:srgbClr val="ACBDCE"/>
              </a:solidFill>
              <a:effectLst/>
              <a:uLnTx/>
              <a:uFillTx/>
              <a:latin typeface="Helvetica" pitchFamily="2" charset="0"/>
              <a:ea typeface="+mn-ea"/>
              <a:cs typeface="+mn-cs"/>
            </a:endParaRPr>
          </a:p>
          <a:p>
            <a:pPr marL="0" marR="0" lvl="0" indent="0" algn="l" defTabSz="883768"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ACBDCE"/>
                </a:solidFill>
                <a:effectLst/>
                <a:uLnTx/>
                <a:uFillTx/>
                <a:latin typeface="Helvetica"/>
                <a:cs typeface="Helvetica"/>
              </a:rPr>
              <a:t>Marketers face persistent ad fraud with little recourse or power to address it</a:t>
            </a:r>
            <a:endParaRPr lang="en-US" sz="1700" b="0" i="0" u="none" strike="noStrike" kern="1200" cap="none" spc="0" normalizeH="0" baseline="0" noProof="0">
              <a:ln>
                <a:noFill/>
              </a:ln>
              <a:solidFill>
                <a:srgbClr val="ACBDCE"/>
              </a:solidFill>
              <a:effectLst/>
              <a:uLnTx/>
              <a:uFillTx/>
              <a:latin typeface="Helvetica"/>
              <a:cs typeface="Helvetica"/>
            </a:endParaRPr>
          </a:p>
        </p:txBody>
      </p:sp>
      <p:sp>
        <p:nvSpPr>
          <p:cNvPr id="40" name="TextBox 39">
            <a:extLst>
              <a:ext uri="{FF2B5EF4-FFF2-40B4-BE49-F238E27FC236}">
                <a16:creationId xmlns:a16="http://schemas.microsoft.com/office/drawing/2014/main" id="{3CE68FB9-D70E-0070-2905-ED6A184BAA39}"/>
              </a:ext>
            </a:extLst>
          </p:cNvPr>
          <p:cNvSpPr txBox="1"/>
          <p:nvPr/>
        </p:nvSpPr>
        <p:spPr>
          <a:xfrm>
            <a:off x="182354" y="2046349"/>
            <a:ext cx="421814" cy="654450"/>
          </a:xfrm>
          <a:prstGeom prst="rect">
            <a:avLst/>
          </a:prstGeom>
          <a:noFill/>
        </p:spPr>
        <p:txBody>
          <a:bodyPr wrap="square" rtlCol="0">
            <a:spAutoFit/>
          </a:bodyPr>
          <a:lstStyle/>
          <a:p>
            <a:pPr marL="0" marR="0" lvl="0" indent="0" algn="l" defTabSz="883768" rtl="0" eaLnBrk="1" fontAlgn="auto" latinLnBrk="0" hangingPunct="1">
              <a:lnSpc>
                <a:spcPct val="100000"/>
              </a:lnSpc>
              <a:spcBef>
                <a:spcPts val="0"/>
              </a:spcBef>
              <a:spcAft>
                <a:spcPts val="0"/>
              </a:spcAft>
              <a:buClrTx/>
              <a:buSzTx/>
              <a:buFontTx/>
              <a:buNone/>
              <a:tabLst/>
              <a:defRPr/>
            </a:pPr>
            <a:r>
              <a:rPr kumimoji="0" lang="en-US" sz="3673" b="1" i="0" u="none" strike="noStrike" kern="1200" cap="none" spc="0" normalizeH="0" baseline="0" noProof="0">
                <a:ln>
                  <a:noFill/>
                </a:ln>
                <a:solidFill>
                  <a:srgbClr val="ACBDCE"/>
                </a:solidFill>
                <a:effectLst/>
                <a:uLnTx/>
                <a:uFillTx/>
                <a:latin typeface="Helvetica" pitchFamily="2" charset="0"/>
                <a:ea typeface="+mn-ea"/>
                <a:cs typeface="+mn-cs"/>
              </a:rPr>
              <a:t>1</a:t>
            </a:r>
          </a:p>
        </p:txBody>
      </p:sp>
      <p:cxnSp>
        <p:nvCxnSpPr>
          <p:cNvPr id="41" name="Straight Connector 40">
            <a:extLst>
              <a:ext uri="{FF2B5EF4-FFF2-40B4-BE49-F238E27FC236}">
                <a16:creationId xmlns:a16="http://schemas.microsoft.com/office/drawing/2014/main" id="{54346327-EC4D-2B29-AA16-6E2335608ECC}"/>
              </a:ext>
            </a:extLst>
          </p:cNvPr>
          <p:cNvCxnSpPr/>
          <p:nvPr/>
        </p:nvCxnSpPr>
        <p:spPr>
          <a:xfrm>
            <a:off x="260760" y="2713330"/>
            <a:ext cx="491711" cy="0"/>
          </a:xfrm>
          <a:prstGeom prst="line">
            <a:avLst/>
          </a:prstGeom>
          <a:ln w="22860">
            <a:solidFill>
              <a:srgbClr val="ACBDCE"/>
            </a:solidFill>
          </a:ln>
        </p:spPr>
        <p:style>
          <a:lnRef idx="3">
            <a:schemeClr val="accent1"/>
          </a:lnRef>
          <a:fillRef idx="0">
            <a:schemeClr val="accent1"/>
          </a:fillRef>
          <a:effectRef idx="2">
            <a:schemeClr val="accent1"/>
          </a:effectRef>
          <a:fontRef idx="minor">
            <a:schemeClr val="tx1"/>
          </a:fontRef>
        </p:style>
      </p:cxnSp>
      <p:sp>
        <p:nvSpPr>
          <p:cNvPr id="43" name="TextBox 42">
            <a:extLst>
              <a:ext uri="{FF2B5EF4-FFF2-40B4-BE49-F238E27FC236}">
                <a16:creationId xmlns:a16="http://schemas.microsoft.com/office/drawing/2014/main" id="{A3B9AC35-982A-3246-82E0-70F697F70475}"/>
              </a:ext>
            </a:extLst>
          </p:cNvPr>
          <p:cNvSpPr txBox="1"/>
          <p:nvPr/>
        </p:nvSpPr>
        <p:spPr>
          <a:xfrm>
            <a:off x="9774879" y="2052673"/>
            <a:ext cx="421814" cy="657552"/>
          </a:xfrm>
          <a:prstGeom prst="rect">
            <a:avLst/>
          </a:prstGeom>
          <a:noFill/>
        </p:spPr>
        <p:txBody>
          <a:bodyPr wrap="square" rtlCol="0">
            <a:spAutoFit/>
          </a:bodyPr>
          <a:lstStyle/>
          <a:p>
            <a:pPr marL="0" marR="0" lvl="0" indent="0" algn="l" defTabSz="883768" rtl="0" eaLnBrk="1" fontAlgn="auto" latinLnBrk="0" hangingPunct="1">
              <a:lnSpc>
                <a:spcPct val="100000"/>
              </a:lnSpc>
              <a:spcBef>
                <a:spcPts val="0"/>
              </a:spcBef>
              <a:spcAft>
                <a:spcPts val="0"/>
              </a:spcAft>
              <a:buClrTx/>
              <a:buSzTx/>
              <a:buFontTx/>
              <a:buNone/>
              <a:tabLst/>
              <a:defRPr/>
            </a:pPr>
            <a:r>
              <a:rPr kumimoji="0" lang="en-US" sz="3673" b="1" i="0" u="none" strike="noStrike" kern="1200" cap="none" spc="0" normalizeH="0" baseline="0" noProof="0">
                <a:ln>
                  <a:noFill/>
                </a:ln>
                <a:solidFill>
                  <a:srgbClr val="ACBDCE"/>
                </a:solidFill>
                <a:effectLst/>
                <a:uLnTx/>
                <a:uFillTx/>
                <a:latin typeface="Helvetica" pitchFamily="2" charset="0"/>
                <a:ea typeface="+mn-ea"/>
                <a:cs typeface="+mn-cs"/>
              </a:rPr>
              <a:t>5</a:t>
            </a:r>
          </a:p>
        </p:txBody>
      </p:sp>
      <p:cxnSp>
        <p:nvCxnSpPr>
          <p:cNvPr id="44" name="Straight Connector 43">
            <a:extLst>
              <a:ext uri="{FF2B5EF4-FFF2-40B4-BE49-F238E27FC236}">
                <a16:creationId xmlns:a16="http://schemas.microsoft.com/office/drawing/2014/main" id="{CC7A4EBF-34B0-A389-DFBA-FBC4263E9387}"/>
              </a:ext>
            </a:extLst>
          </p:cNvPr>
          <p:cNvCxnSpPr/>
          <p:nvPr/>
        </p:nvCxnSpPr>
        <p:spPr>
          <a:xfrm>
            <a:off x="9853285" y="2719654"/>
            <a:ext cx="491711" cy="0"/>
          </a:xfrm>
          <a:prstGeom prst="line">
            <a:avLst/>
          </a:prstGeom>
          <a:ln w="22860">
            <a:solidFill>
              <a:srgbClr val="ACBDCE"/>
            </a:solidFill>
          </a:ln>
        </p:spPr>
        <p:style>
          <a:lnRef idx="3">
            <a:schemeClr val="accent1"/>
          </a:lnRef>
          <a:fillRef idx="0">
            <a:schemeClr val="accent1"/>
          </a:fillRef>
          <a:effectRef idx="2">
            <a:schemeClr val="accent1"/>
          </a:effectRef>
          <a:fontRef idx="minor">
            <a:schemeClr val="tx1"/>
          </a:fontRef>
        </p:style>
      </p:cxnSp>
      <p:sp>
        <p:nvSpPr>
          <p:cNvPr id="46" name="Rectangle 45">
            <a:extLst>
              <a:ext uri="{FF2B5EF4-FFF2-40B4-BE49-F238E27FC236}">
                <a16:creationId xmlns:a16="http://schemas.microsoft.com/office/drawing/2014/main" id="{3ABED9AC-530C-C41D-65DE-220FC9895A32}"/>
              </a:ext>
            </a:extLst>
          </p:cNvPr>
          <p:cNvSpPr/>
          <p:nvPr/>
        </p:nvSpPr>
        <p:spPr>
          <a:xfrm>
            <a:off x="147868" y="2823806"/>
            <a:ext cx="2335698" cy="2200602"/>
          </a:xfrm>
          <a:prstGeom prst="rect">
            <a:avLst/>
          </a:prstGeom>
        </p:spPr>
        <p:txBody>
          <a:bodyPr wrap="square" lIns="91440" tIns="45720" rIns="91440" bIns="45720" anchor="t">
            <a:spAutoFit/>
          </a:bodyPr>
          <a:lstStyle/>
          <a:p>
            <a:pPr defTabSz="883768">
              <a:defRPr/>
            </a:pPr>
            <a:r>
              <a:rPr lang="en-US" b="1">
                <a:solidFill>
                  <a:srgbClr val="ACBDCE"/>
                </a:solidFill>
                <a:latin typeface="Helvetica"/>
                <a:cs typeface="Helvetica"/>
              </a:rPr>
              <a:t>Don’t Blame Me</a:t>
            </a:r>
            <a:endParaRPr lang="en-US" b="1" i="0" u="none" strike="noStrike" kern="1200" cap="none" spc="0" normalizeH="0" baseline="0" noProof="0">
              <a:ln>
                <a:noFill/>
              </a:ln>
              <a:solidFill>
                <a:srgbClr val="ACBDCE"/>
              </a:solidFill>
              <a:effectLst/>
              <a:uLnTx/>
              <a:uFillTx/>
              <a:latin typeface="Helvetica" pitchFamily="2" charset="0"/>
              <a:cs typeface="Helvetica"/>
            </a:endParaRPr>
          </a:p>
          <a:p>
            <a:pPr marL="0" marR="0" lvl="0" indent="0" algn="l" defTabSz="883768" rtl="0" eaLnBrk="1" fontAlgn="auto" latinLnBrk="0" hangingPunct="1">
              <a:lnSpc>
                <a:spcPct val="100000"/>
              </a:lnSpc>
              <a:spcBef>
                <a:spcPts val="0"/>
              </a:spcBef>
              <a:spcAft>
                <a:spcPts val="0"/>
              </a:spcAft>
              <a:buClrTx/>
              <a:buSzTx/>
              <a:buFontTx/>
              <a:buNone/>
              <a:tabLst/>
              <a:defRPr/>
            </a:pPr>
            <a:endParaRPr lang="en-US" sz="1700" b="0" i="0" u="none" strike="noStrike" kern="1200" cap="none" spc="0" normalizeH="0" baseline="0" noProof="0">
              <a:ln>
                <a:noFill/>
              </a:ln>
              <a:solidFill>
                <a:srgbClr val="ACBDCE"/>
              </a:solidFill>
              <a:effectLst/>
              <a:uLnTx/>
              <a:uFillTx/>
              <a:latin typeface="Helvetica" pitchFamily="2" charset="0"/>
              <a:cs typeface="Helvetica"/>
            </a:endParaRPr>
          </a:p>
          <a:p>
            <a:pPr marL="0" marR="0" lvl="0" indent="0" algn="l" defTabSz="883768" rtl="0" eaLnBrk="1" fontAlgn="auto" latinLnBrk="0" hangingPunct="1">
              <a:lnSpc>
                <a:spcPct val="100000"/>
              </a:lnSpc>
              <a:spcBef>
                <a:spcPts val="0"/>
              </a:spcBef>
              <a:spcAft>
                <a:spcPts val="0"/>
              </a:spcAft>
              <a:buClrTx/>
              <a:buSzTx/>
              <a:buFontTx/>
              <a:buNone/>
              <a:tabLst/>
              <a:defRPr/>
            </a:pPr>
            <a:endParaRPr lang="en-US" sz="1700" b="0" i="0" u="none" strike="noStrike" kern="1200" cap="none" spc="0" normalizeH="0" baseline="0" noProof="0">
              <a:ln>
                <a:noFill/>
              </a:ln>
              <a:solidFill>
                <a:srgbClr val="ACBDCE"/>
              </a:solidFill>
              <a:effectLst/>
              <a:uLnTx/>
              <a:uFillTx/>
              <a:latin typeface="Helvetica" pitchFamily="2" charset="0"/>
              <a:cs typeface="Helvetica"/>
            </a:endParaRPr>
          </a:p>
          <a:p>
            <a:pPr marL="0" marR="0" lvl="0" indent="0" algn="l" defTabSz="883768">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ACBDCE"/>
                </a:solidFill>
                <a:effectLst/>
                <a:uLnTx/>
                <a:uFillTx/>
                <a:latin typeface="Helvetica"/>
                <a:cs typeface="Helvetica"/>
              </a:rPr>
              <a:t>The lack of culpability means no single party is willing to assume responsibility for addressing ad fraud</a:t>
            </a:r>
            <a:endParaRPr lang="en-US" sz="1700">
              <a:solidFill>
                <a:srgbClr val="ACBDCE"/>
              </a:solidFill>
              <a:latin typeface="Helvetica"/>
              <a:cs typeface="Helvetica"/>
            </a:endParaRPr>
          </a:p>
        </p:txBody>
      </p:sp>
      <p:sp>
        <p:nvSpPr>
          <p:cNvPr id="47" name="Rectangle 46">
            <a:extLst>
              <a:ext uri="{FF2B5EF4-FFF2-40B4-BE49-F238E27FC236}">
                <a16:creationId xmlns:a16="http://schemas.microsoft.com/office/drawing/2014/main" id="{B723863D-E8BD-7C63-7563-20CCB97E1D21}"/>
              </a:ext>
            </a:extLst>
          </p:cNvPr>
          <p:cNvSpPr/>
          <p:nvPr/>
        </p:nvSpPr>
        <p:spPr>
          <a:xfrm>
            <a:off x="7362415" y="2823806"/>
            <a:ext cx="2372922" cy="2492990"/>
          </a:xfrm>
          <a:prstGeom prst="rect">
            <a:avLst/>
          </a:prstGeom>
        </p:spPr>
        <p:txBody>
          <a:bodyPr wrap="square">
            <a:spAutoFit/>
          </a:bodyPr>
          <a:lstStyle/>
          <a:p>
            <a:pPr marL="0" marR="0" lvl="0" indent="0" algn="l" defTabSz="883768"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1B1464"/>
                </a:solidFill>
                <a:effectLst/>
                <a:uLnTx/>
                <a:uFillTx/>
                <a:latin typeface="Helvetica" pitchFamily="2" charset="0"/>
                <a:ea typeface="+mn-ea"/>
                <a:cs typeface="+mn-cs"/>
              </a:rPr>
              <a:t>Hazy Shade of Winter</a:t>
            </a:r>
          </a:p>
          <a:p>
            <a:pPr marL="0" marR="0" lvl="0" indent="0" algn="l" defTabSz="88376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464"/>
              </a:solidFill>
              <a:effectLst/>
              <a:uLnTx/>
              <a:uFillTx/>
              <a:latin typeface="Helvetica" pitchFamily="2" charset="0"/>
              <a:ea typeface="+mn-ea"/>
              <a:cs typeface="+mn-cs"/>
            </a:endParaRPr>
          </a:p>
          <a:p>
            <a:pPr marL="0" marR="0" lvl="0" indent="0" algn="l" defTabSz="883768"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1B1464"/>
                </a:solidFill>
                <a:effectLst/>
                <a:uLnTx/>
                <a:uFillTx/>
                <a:latin typeface="Helvetica" pitchFamily="2" charset="0"/>
                <a:ea typeface="+mn-ea"/>
                <a:cs typeface="+mn-cs"/>
              </a:rPr>
              <a:t>A lack of transparency prevents marketers from understanding and identifying where the many risks of ad fraud exist</a:t>
            </a:r>
          </a:p>
        </p:txBody>
      </p:sp>
      <p:sp>
        <p:nvSpPr>
          <p:cNvPr id="48" name="Rectangle 47">
            <a:extLst>
              <a:ext uri="{FF2B5EF4-FFF2-40B4-BE49-F238E27FC236}">
                <a16:creationId xmlns:a16="http://schemas.microsoft.com/office/drawing/2014/main" id="{7B40E02F-0FF5-0A29-A49A-6F0A8B0159B9}"/>
              </a:ext>
            </a:extLst>
          </p:cNvPr>
          <p:cNvSpPr/>
          <p:nvPr/>
        </p:nvSpPr>
        <p:spPr>
          <a:xfrm>
            <a:off x="9706361" y="2823806"/>
            <a:ext cx="2464120" cy="3016210"/>
          </a:xfrm>
          <a:prstGeom prst="rect">
            <a:avLst/>
          </a:prstGeom>
        </p:spPr>
        <p:txBody>
          <a:bodyPr wrap="square">
            <a:spAutoFit/>
          </a:bodyPr>
          <a:lstStyle/>
          <a:p>
            <a:pPr marL="0" marR="0" lvl="0" indent="0" algn="l" defTabSz="883768"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ACBDCE"/>
                </a:solidFill>
                <a:effectLst/>
                <a:uLnTx/>
                <a:uFillTx/>
                <a:latin typeface="Helvetica" pitchFamily="2" charset="0"/>
                <a:ea typeface="+mn-ea"/>
                <a:cs typeface="+mn-cs"/>
              </a:rPr>
              <a:t>Smooth Criminal</a:t>
            </a:r>
          </a:p>
          <a:p>
            <a:pPr marL="0" marR="0" lvl="0" indent="0" algn="l" defTabSz="88376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CBDCE"/>
              </a:solidFill>
              <a:effectLst/>
              <a:uLnTx/>
              <a:uFillTx/>
              <a:latin typeface="Helvetica" pitchFamily="2" charset="0"/>
              <a:ea typeface="+mn-ea"/>
              <a:cs typeface="+mn-cs"/>
            </a:endParaRPr>
          </a:p>
          <a:p>
            <a:pPr marL="0" marR="0" lvl="0" indent="0" algn="l" defTabSz="88376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CBDCE"/>
              </a:solidFill>
              <a:effectLst/>
              <a:uLnTx/>
              <a:uFillTx/>
              <a:latin typeface="Helvetica" pitchFamily="2" charset="0"/>
              <a:ea typeface="+mn-ea"/>
              <a:cs typeface="+mn-cs"/>
            </a:endParaRPr>
          </a:p>
          <a:p>
            <a:pPr marL="0" marR="0" lvl="0" indent="0" algn="l" defTabSz="883768"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ACBDCE"/>
                </a:solidFill>
                <a:effectLst/>
                <a:uLnTx/>
                <a:uFillTx/>
                <a:latin typeface="Helvetica" pitchFamily="2" charset="0"/>
                <a:ea typeface="+mn-ea"/>
                <a:cs typeface="+mn-cs"/>
              </a:rPr>
              <a:t>Marketers are unaware that digital ad dollars are being inadvertently funneled to ‘bad actors’ who fund illegal operations, extremist content and other harmful activities</a:t>
            </a:r>
          </a:p>
        </p:txBody>
      </p:sp>
    </p:spTree>
    <p:extLst>
      <p:ext uri="{BB962C8B-B14F-4D97-AF65-F5344CB8AC3E}">
        <p14:creationId xmlns:p14="http://schemas.microsoft.com/office/powerpoint/2010/main" val="8045677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7892A3-B3F2-2ED2-3E33-3AE2933522E1}"/>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BC16D4BE-DFCA-68AF-C665-BCCE0F89E18D}"/>
              </a:ext>
            </a:extLst>
          </p:cNvPr>
          <p:cNvSpPr/>
          <p:nvPr/>
        </p:nvSpPr>
        <p:spPr>
          <a:xfrm>
            <a:off x="0" y="1697731"/>
            <a:ext cx="6979534" cy="4330751"/>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E45C3F1A-110D-EE02-571D-097D191E618B}"/>
              </a:ext>
            </a:extLst>
          </p:cNvPr>
          <p:cNvSpPr txBox="1"/>
          <p:nvPr/>
        </p:nvSpPr>
        <p:spPr>
          <a:xfrm>
            <a:off x="472838" y="6191464"/>
            <a:ext cx="1106267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VAB / Advertiser Perceptions ‘Marketer Sentiment on Ad Fraud’ Survey, </a:t>
            </a:r>
            <a:r>
              <a:rPr lang="en-US" sz="800">
                <a:solidFill>
                  <a:srgbClr val="1B1464"/>
                </a:solidFill>
                <a:latin typeface="Helvetica" panose="020B0604020202020204" pitchFamily="34" charset="0"/>
                <a:cs typeface="Helvetica" panose="020B0604020202020204" pitchFamily="34" charset="0"/>
              </a:rPr>
              <a:t>November</a:t>
            </a: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2023. Survey base: Marketer and agency contacts from the Advertiser Perceptions ‘Senior Marketer’ and ‘Streaming Video’ online communities. Q2A. Which of the following statements do you agree with most? (Lower cost digital advertising platforms and premium-priced digital advertising platforms are equally at risk for ad fraud). Base = Total Respondents. </a:t>
            </a:r>
          </a:p>
        </p:txBody>
      </p:sp>
      <p:sp>
        <p:nvSpPr>
          <p:cNvPr id="8" name="Rectangle 7">
            <a:extLst>
              <a:ext uri="{FF2B5EF4-FFF2-40B4-BE49-F238E27FC236}">
                <a16:creationId xmlns:a16="http://schemas.microsoft.com/office/drawing/2014/main" id="{D2395B00-293C-7C8D-677A-320CC247DECA}"/>
              </a:ext>
            </a:extLst>
          </p:cNvPr>
          <p:cNvSpPr/>
          <p:nvPr/>
        </p:nvSpPr>
        <p:spPr>
          <a:xfrm>
            <a:off x="3531026" y="4516151"/>
            <a:ext cx="1556932" cy="842652"/>
          </a:xfrm>
          <a:prstGeom prst="rect">
            <a:avLst/>
          </a:prstGeom>
          <a:solidFill>
            <a:srgbClr val="ED3C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ln>
                  <a:solidFill>
                    <a:srgbClr val="1F1A62"/>
                  </a:solidFill>
                </a:ln>
                <a:solidFill>
                  <a:schemeClr val="bg1"/>
                </a:solidFill>
                <a:latin typeface="Helvetica" panose="020B0403020202020204" pitchFamily="34" charset="0"/>
              </a:rPr>
              <a:t>55%</a:t>
            </a:r>
          </a:p>
        </p:txBody>
      </p:sp>
      <p:sp>
        <p:nvSpPr>
          <p:cNvPr id="16" name="TextBox 15">
            <a:extLst>
              <a:ext uri="{FF2B5EF4-FFF2-40B4-BE49-F238E27FC236}">
                <a16:creationId xmlns:a16="http://schemas.microsoft.com/office/drawing/2014/main" id="{86BF6453-733A-846E-568A-91FA868DB858}"/>
              </a:ext>
            </a:extLst>
          </p:cNvPr>
          <p:cNvSpPr txBox="1"/>
          <p:nvPr/>
        </p:nvSpPr>
        <p:spPr>
          <a:xfrm>
            <a:off x="3379614" y="3670212"/>
            <a:ext cx="1855092" cy="594813"/>
          </a:xfrm>
          <a:prstGeom prst="rect">
            <a:avLst/>
          </a:prstGeom>
          <a:noFill/>
        </p:spPr>
        <p:txBody>
          <a:bodyPr wrap="square" rtlCol="0">
            <a:spAutoFit/>
          </a:bodyPr>
          <a:lstStyle/>
          <a:p>
            <a:pPr algn="ctr"/>
            <a:r>
              <a:rPr lang="en-US" b="1" u="sng">
                <a:solidFill>
                  <a:srgbClr val="1B1464"/>
                </a:solidFill>
                <a:latin typeface="Helvetica" panose="020B0403020202020204" pitchFamily="34" charset="0"/>
              </a:rPr>
              <a:t>Agency Professionals</a:t>
            </a:r>
          </a:p>
        </p:txBody>
      </p:sp>
      <p:pic>
        <p:nvPicPr>
          <p:cNvPr id="17" name="Picture 16" descr="Icon&#10;&#10;Description automatically generated">
            <a:extLst>
              <a:ext uri="{FF2B5EF4-FFF2-40B4-BE49-F238E27FC236}">
                <a16:creationId xmlns:a16="http://schemas.microsoft.com/office/drawing/2014/main" id="{3DDE5D61-42AF-820F-22C8-7A86B214327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856241" y="2794904"/>
            <a:ext cx="877136" cy="877136"/>
          </a:xfrm>
          <a:prstGeom prst="rect">
            <a:avLst/>
          </a:prstGeom>
        </p:spPr>
      </p:pic>
      <p:sp>
        <p:nvSpPr>
          <p:cNvPr id="2" name="Rectangle 1">
            <a:extLst>
              <a:ext uri="{FF2B5EF4-FFF2-40B4-BE49-F238E27FC236}">
                <a16:creationId xmlns:a16="http://schemas.microsoft.com/office/drawing/2014/main" id="{61B89718-2B24-D110-26BD-5DC756810EB0}"/>
              </a:ext>
            </a:extLst>
          </p:cNvPr>
          <p:cNvSpPr/>
          <p:nvPr/>
        </p:nvSpPr>
        <p:spPr>
          <a:xfrm>
            <a:off x="1473321" y="4516151"/>
            <a:ext cx="1556932" cy="842652"/>
          </a:xfrm>
          <a:prstGeom prst="rect">
            <a:avLst/>
          </a:prstGeom>
          <a:solidFill>
            <a:srgbClr val="00BF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ln>
                  <a:solidFill>
                    <a:srgbClr val="1F1A62"/>
                  </a:solidFill>
                </a:ln>
                <a:solidFill>
                  <a:schemeClr val="bg1"/>
                </a:solidFill>
                <a:latin typeface="Helvetica" panose="020B0403020202020204" pitchFamily="34" charset="0"/>
              </a:rPr>
              <a:t>54%</a:t>
            </a:r>
          </a:p>
        </p:txBody>
      </p:sp>
      <p:sp>
        <p:nvSpPr>
          <p:cNvPr id="10" name="TextBox 9">
            <a:extLst>
              <a:ext uri="{FF2B5EF4-FFF2-40B4-BE49-F238E27FC236}">
                <a16:creationId xmlns:a16="http://schemas.microsoft.com/office/drawing/2014/main" id="{76A88CFE-52ED-57D7-3DAD-3E0B440D21E3}"/>
              </a:ext>
            </a:extLst>
          </p:cNvPr>
          <p:cNvSpPr txBox="1"/>
          <p:nvPr/>
        </p:nvSpPr>
        <p:spPr>
          <a:xfrm>
            <a:off x="1544091" y="3670212"/>
            <a:ext cx="1415394" cy="594813"/>
          </a:xfrm>
          <a:prstGeom prst="rect">
            <a:avLst/>
          </a:prstGeom>
          <a:noFill/>
        </p:spPr>
        <p:txBody>
          <a:bodyPr wrap="square" rtlCol="0">
            <a:spAutoFit/>
          </a:bodyPr>
          <a:lstStyle/>
          <a:p>
            <a:pPr algn="ctr"/>
            <a:r>
              <a:rPr lang="en-US" b="1" u="sng">
                <a:solidFill>
                  <a:srgbClr val="1B1464"/>
                </a:solidFill>
                <a:latin typeface="Helvetica" panose="020B0403020202020204" pitchFamily="34" charset="0"/>
              </a:rPr>
              <a:t>Brand Marketers</a:t>
            </a:r>
          </a:p>
        </p:txBody>
      </p:sp>
      <p:pic>
        <p:nvPicPr>
          <p:cNvPr id="18" name="Picture 17" descr="Icon&#10;&#10;Description automatically generated">
            <a:extLst>
              <a:ext uri="{FF2B5EF4-FFF2-40B4-BE49-F238E27FC236}">
                <a16:creationId xmlns:a16="http://schemas.microsoft.com/office/drawing/2014/main" id="{1BA7217D-3195-03D4-1F99-24124F781EC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759288" y="2794905"/>
            <a:ext cx="877135" cy="877135"/>
          </a:xfrm>
          <a:prstGeom prst="rect">
            <a:avLst/>
          </a:prstGeom>
        </p:spPr>
      </p:pic>
      <p:sp>
        <p:nvSpPr>
          <p:cNvPr id="23" name="TextBox 22">
            <a:extLst>
              <a:ext uri="{FF2B5EF4-FFF2-40B4-BE49-F238E27FC236}">
                <a16:creationId xmlns:a16="http://schemas.microsoft.com/office/drawing/2014/main" id="{109A7A43-9C2F-EBBE-E512-69FE779415B0}"/>
              </a:ext>
            </a:extLst>
          </p:cNvPr>
          <p:cNvSpPr txBox="1"/>
          <p:nvPr/>
        </p:nvSpPr>
        <p:spPr>
          <a:xfrm>
            <a:off x="79551" y="1856129"/>
            <a:ext cx="682316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 of respondents who feel lower cost and premium-priced digital ad platforms are </a:t>
            </a:r>
            <a:r>
              <a:rPr kumimoji="0" lang="en-US"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equally at risk</a:t>
            </a:r>
            <a:r>
              <a:rPr kumimoji="0" lang="en-US"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 for fraud </a:t>
            </a:r>
            <a:endPar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12" name="Rectangle 11">
            <a:extLst>
              <a:ext uri="{FF2B5EF4-FFF2-40B4-BE49-F238E27FC236}">
                <a16:creationId xmlns:a16="http://schemas.microsoft.com/office/drawing/2014/main" id="{E871D08E-A618-2CDB-1300-29CA4B7C38F0}"/>
              </a:ext>
            </a:extLst>
          </p:cNvPr>
          <p:cNvSpPr/>
          <p:nvPr/>
        </p:nvSpPr>
        <p:spPr>
          <a:xfrm>
            <a:off x="156142" y="397831"/>
            <a:ext cx="11810571"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1B1464"/>
                </a:solidFill>
                <a:latin typeface="Helvetica" pitchFamily="2" charset="0"/>
              </a:rPr>
              <a:t>More than half of marketers believe the cost of their ad placements has no bearing on the likelihood of ad fraud </a:t>
            </a:r>
            <a:endParaRPr kumimoji="0" lang="en-US" sz="2600" b="1" i="0" u="none" strike="noStrike" kern="1200" cap="none" spc="0" normalizeH="0" baseline="0" noProof="0">
              <a:ln>
                <a:noFill/>
              </a:ln>
              <a:solidFill>
                <a:srgbClr val="1B1464"/>
              </a:solidFill>
              <a:effectLst/>
              <a:uLnTx/>
              <a:uFillTx/>
              <a:latin typeface="Helvetica" pitchFamily="2" charset="0"/>
              <a:ea typeface="+mn-ea"/>
              <a:cs typeface="+mn-cs"/>
            </a:endParaRPr>
          </a:p>
        </p:txBody>
      </p:sp>
      <p:pic>
        <p:nvPicPr>
          <p:cNvPr id="4" name="Picture 3">
            <a:extLst>
              <a:ext uri="{FF2B5EF4-FFF2-40B4-BE49-F238E27FC236}">
                <a16:creationId xmlns:a16="http://schemas.microsoft.com/office/drawing/2014/main" id="{44C30D17-4E84-B799-597F-770275B0A97C}"/>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5" name="Slide Number Placeholder 5">
            <a:extLst>
              <a:ext uri="{FF2B5EF4-FFF2-40B4-BE49-F238E27FC236}">
                <a16:creationId xmlns:a16="http://schemas.microsoft.com/office/drawing/2014/main" id="{49E7B7C3-2A95-D1A1-2331-3E6CF5DAAD69}"/>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7" name="Rectangle 6">
            <a:extLst>
              <a:ext uri="{FF2B5EF4-FFF2-40B4-BE49-F238E27FC236}">
                <a16:creationId xmlns:a16="http://schemas.microsoft.com/office/drawing/2014/main" id="{B1B790D1-DC28-ACE3-A9B2-5CC9EB2D51F8}"/>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pic>
        <p:nvPicPr>
          <p:cNvPr id="14" name="Picture 13" descr="A hand drawing a balance on a chalkboard&#10;&#10;Description automatically generated">
            <a:extLst>
              <a:ext uri="{FF2B5EF4-FFF2-40B4-BE49-F238E27FC236}">
                <a16:creationId xmlns:a16="http://schemas.microsoft.com/office/drawing/2014/main" id="{DF8237A7-4401-D5AC-6575-BE98619A6322}"/>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6979534" y="1697731"/>
            <a:ext cx="5212466" cy="4330751"/>
          </a:xfrm>
          <a:prstGeom prst="rect">
            <a:avLst/>
          </a:prstGeom>
        </p:spPr>
      </p:pic>
    </p:spTree>
    <p:extLst>
      <p:ext uri="{BB962C8B-B14F-4D97-AF65-F5344CB8AC3E}">
        <p14:creationId xmlns:p14="http://schemas.microsoft.com/office/powerpoint/2010/main" val="39440631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4F0AEA1B-2FDE-48F0-8866-DD87656141AD}"/>
              </a:ext>
            </a:extLst>
          </p:cNvPr>
          <p:cNvSpPr/>
          <p:nvPr/>
        </p:nvSpPr>
        <p:spPr>
          <a:xfrm>
            <a:off x="0" y="1688784"/>
            <a:ext cx="7371678" cy="4337034"/>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6D046DA3-333E-5F2C-9CBD-20A3BEB72254}"/>
              </a:ext>
            </a:extLst>
          </p:cNvPr>
          <p:cNvSpPr txBox="1"/>
          <p:nvPr/>
        </p:nvSpPr>
        <p:spPr>
          <a:xfrm>
            <a:off x="421061" y="6180806"/>
            <a:ext cx="1101887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VAB / Advertiser Perceptions ‘Marketer Sentiment on Ad Fraud’ Survey, November 2023. Survey base: Marketer and agency contacts from the Advertiser Perceptions ‘Senior Marketer’ and ‘Streaming Video’ online communities. Q1. Are these traditional media channels more vulnerable, just as vulnerable or less vulnerable to ad fraud than digital media channels? Base = Total Respondents.</a:t>
            </a:r>
          </a:p>
        </p:txBody>
      </p:sp>
      <p:sp>
        <p:nvSpPr>
          <p:cNvPr id="9" name="TextBox 8">
            <a:extLst>
              <a:ext uri="{FF2B5EF4-FFF2-40B4-BE49-F238E27FC236}">
                <a16:creationId xmlns:a16="http://schemas.microsoft.com/office/drawing/2014/main" id="{6E5A367D-F179-C472-538C-D1C3EC1C3AF2}"/>
              </a:ext>
            </a:extLst>
          </p:cNvPr>
          <p:cNvSpPr txBox="1"/>
          <p:nvPr/>
        </p:nvSpPr>
        <p:spPr>
          <a:xfrm>
            <a:off x="12154" y="1788710"/>
            <a:ext cx="7355776"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400" b="0" i="1" u="none" strike="noStrike" kern="1200" spc="0" baseline="0">
                <a:solidFill>
                  <a:srgbClr val="1B1464"/>
                </a:solidFill>
                <a:latin typeface="Helvetica" panose="020B0403020202020204" pitchFamily="34" charset="0"/>
                <a:ea typeface="+mn-ea"/>
                <a:cs typeface="+mn-cs"/>
              </a:defRPr>
            </a:pPr>
            <a:r>
              <a:rPr kumimoji="0" lang="en-US" sz="16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 of respondents who think traditional platforms </a:t>
            </a:r>
          </a:p>
          <a:p>
            <a:pPr marL="0" marR="0" lvl="0" indent="0" algn="ctr" defTabSz="914400" rtl="0" eaLnBrk="1" fontAlgn="auto" latinLnBrk="0" hangingPunct="1">
              <a:lnSpc>
                <a:spcPct val="100000"/>
              </a:lnSpc>
              <a:spcBef>
                <a:spcPts val="0"/>
              </a:spcBef>
              <a:spcAft>
                <a:spcPts val="0"/>
              </a:spcAft>
              <a:buClrTx/>
              <a:buSzTx/>
              <a:buFontTx/>
              <a:buNone/>
              <a:tabLst/>
              <a:defRPr sz="1400" b="0" i="1" u="none" strike="noStrike" kern="1200" spc="0" baseline="0">
                <a:solidFill>
                  <a:srgbClr val="1B1464"/>
                </a:solidFill>
                <a:latin typeface="Helvetica" panose="020B0403020202020204" pitchFamily="34" charset="0"/>
                <a:ea typeface="+mn-ea"/>
                <a:cs typeface="+mn-cs"/>
              </a:defRPr>
            </a:pPr>
            <a:r>
              <a:rPr kumimoji="0" lang="en-US" sz="16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are </a:t>
            </a:r>
            <a:r>
              <a:rPr kumimoji="0" lang="en-US" sz="16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just as vulnerable</a:t>
            </a:r>
            <a:r>
              <a:rPr kumimoji="0" lang="en-US" sz="1600" b="1" i="1" u="none" strike="noStrike" kern="1200" cap="none" spc="0" normalizeH="0" baseline="0" noProof="0">
                <a:ln>
                  <a:noFill/>
                </a:ln>
                <a:solidFill>
                  <a:srgbClr val="1B1464"/>
                </a:solidFill>
                <a:effectLst/>
                <a:uLnTx/>
                <a:uFillTx/>
                <a:latin typeface="Helvetica" panose="020B0403020202020204" pitchFamily="34" charset="0"/>
                <a:ea typeface="+mn-ea"/>
                <a:cs typeface="+mn-cs"/>
              </a:rPr>
              <a:t> </a:t>
            </a:r>
            <a:r>
              <a:rPr kumimoji="0" lang="en-US" sz="16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to ad fraud than digital media</a:t>
            </a:r>
          </a:p>
        </p:txBody>
      </p:sp>
      <p:graphicFrame>
        <p:nvGraphicFramePr>
          <p:cNvPr id="10" name="Chart 9">
            <a:extLst>
              <a:ext uri="{FF2B5EF4-FFF2-40B4-BE49-F238E27FC236}">
                <a16:creationId xmlns:a16="http://schemas.microsoft.com/office/drawing/2014/main" id="{E0731315-7436-DF51-9492-81A92E1657DB}"/>
              </a:ext>
            </a:extLst>
          </p:cNvPr>
          <p:cNvGraphicFramePr/>
          <p:nvPr/>
        </p:nvGraphicFramePr>
        <p:xfrm>
          <a:off x="199385" y="2383590"/>
          <a:ext cx="6981314" cy="3675851"/>
        </p:xfrm>
        <a:graphic>
          <a:graphicData uri="http://schemas.openxmlformats.org/drawingml/2006/chart">
            <c:chart xmlns:c="http://schemas.openxmlformats.org/drawingml/2006/chart" xmlns:r="http://schemas.openxmlformats.org/officeDocument/2006/relationships" r:id="rId3"/>
          </a:graphicData>
        </a:graphic>
      </p:graphicFrame>
      <p:sp>
        <p:nvSpPr>
          <p:cNvPr id="11" name="Rectangle 10">
            <a:extLst>
              <a:ext uri="{FF2B5EF4-FFF2-40B4-BE49-F238E27FC236}">
                <a16:creationId xmlns:a16="http://schemas.microsoft.com/office/drawing/2014/main" id="{3F983947-2D3A-390B-5025-3522979B932C}"/>
              </a:ext>
            </a:extLst>
          </p:cNvPr>
          <p:cNvSpPr/>
          <p:nvPr/>
        </p:nvSpPr>
        <p:spPr>
          <a:xfrm>
            <a:off x="313074" y="2825248"/>
            <a:ext cx="6753936" cy="545320"/>
          </a:xfrm>
          <a:prstGeom prst="rect">
            <a:avLst/>
          </a:prstGeom>
          <a:noFill/>
          <a:ln w="28575">
            <a:solidFill>
              <a:srgbClr val="4EBE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537D34C1-8F77-715E-8C35-42592C49D686}"/>
              </a:ext>
            </a:extLst>
          </p:cNvPr>
          <p:cNvSpPr/>
          <p:nvPr/>
        </p:nvSpPr>
        <p:spPr>
          <a:xfrm>
            <a:off x="156142" y="399919"/>
            <a:ext cx="12035858" cy="892552"/>
          </a:xfrm>
          <a:prstGeom prst="rect">
            <a:avLst/>
          </a:prstGeom>
        </p:spPr>
        <p:txBody>
          <a:bodyPr wrap="square" lIns="91440" tIns="45720" rIns="91440" bIns="45720" anchor="t">
            <a:spAutoFit/>
          </a:bodyPr>
          <a:lstStyle/>
          <a:p>
            <a:pPr>
              <a:defRPr/>
            </a:pPr>
            <a:r>
              <a:rPr lang="en-US" sz="2600" b="1">
                <a:solidFill>
                  <a:srgbClr val="1B1464"/>
                </a:solidFill>
                <a:latin typeface="Helvetica"/>
                <a:cs typeface="Helvetica"/>
              </a:rPr>
              <a:t>Misunderstandings regarding the extent of ad fraud were prevalent in ‘traditional channels’ typically managed by an advertising agency </a:t>
            </a:r>
            <a:endParaRPr kumimoji="0" lang="en-US" sz="2600" b="1" i="0" u="none" strike="noStrike" kern="1200" cap="none" spc="0" normalizeH="0" baseline="0" noProof="0">
              <a:ln>
                <a:noFill/>
              </a:ln>
              <a:solidFill>
                <a:srgbClr val="1B1464"/>
              </a:solidFill>
              <a:effectLst/>
              <a:uLnTx/>
              <a:uFillTx/>
              <a:latin typeface="Helvetica" pitchFamily="2" charset="0"/>
              <a:ea typeface="+mn-ea"/>
              <a:cs typeface="+mn-cs"/>
            </a:endParaRPr>
          </a:p>
        </p:txBody>
      </p:sp>
      <p:sp>
        <p:nvSpPr>
          <p:cNvPr id="7" name="Rectangle 6">
            <a:extLst>
              <a:ext uri="{FF2B5EF4-FFF2-40B4-BE49-F238E27FC236}">
                <a16:creationId xmlns:a16="http://schemas.microsoft.com/office/drawing/2014/main" id="{CAB8C733-CC60-338C-2749-0114DD990A21}"/>
              </a:ext>
            </a:extLst>
          </p:cNvPr>
          <p:cNvSpPr/>
          <p:nvPr/>
        </p:nvSpPr>
        <p:spPr>
          <a:xfrm>
            <a:off x="7370999" y="1688784"/>
            <a:ext cx="4821000" cy="4343964"/>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9DC37BE4-819F-779B-D17D-446531CE316B}"/>
              </a:ext>
            </a:extLst>
          </p:cNvPr>
          <p:cNvSpPr txBox="1"/>
          <p:nvPr/>
        </p:nvSpPr>
        <p:spPr>
          <a:xfrm>
            <a:off x="7532046" y="2275717"/>
            <a:ext cx="4484363" cy="31700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i="1" u="none" strike="noStrike" kern="1200" cap="none" spc="0" normalizeH="0" baseline="0" noProof="0">
              <a:ln>
                <a:noFill/>
              </a:ln>
              <a:solidFill>
                <a:schemeClr val="bg1"/>
              </a:solidFill>
              <a:effectLst/>
              <a:uLnTx/>
              <a:uFillTx/>
              <a:latin typeface="Helvetica" panose="020B0604020202020204" pitchFamily="34" charset="0"/>
              <a:ea typeface="+mn-ea"/>
              <a:cs typeface="Helvetica"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solidFill>
                  <a:prstClr val="white"/>
                </a:solidFill>
                <a:latin typeface="Helvetica" panose="020B0604020202020204" pitchFamily="34" charset="0"/>
              </a:rPr>
              <a:t>Brand marketers are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FFE600"/>
                </a:solidFill>
                <a:effectLst/>
                <a:uLnTx/>
                <a:uFillTx/>
                <a:latin typeface="Helvetica" panose="020B0604020202020204" pitchFamily="34" charset="0"/>
                <a:ea typeface="+mn-ea"/>
                <a:cs typeface="Helvetica" panose="020B0604020202020204" pitchFamily="34" charset="0"/>
              </a:rPr>
              <a:t>4x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more likely to believe linear TV is vulnerable to fraud compared to agency professionals who have greater visibility into campaign details</a:t>
            </a:r>
            <a:endParaRPr kumimoji="0" lang="en-US" sz="1600" b="0" u="none" strike="noStrike" kern="1200" cap="none" spc="0" normalizeH="0" baseline="0" noProof="0">
              <a:ln>
                <a:noFill/>
              </a:ln>
              <a:solidFill>
                <a:srgbClr val="FFE600"/>
              </a:solidFill>
              <a:effectLst/>
              <a:uLnTx/>
              <a:uFillTx/>
              <a:latin typeface="Helvetica" panose="020B0604020202020204" pitchFamily="34" charset="0"/>
              <a:ea typeface="+mn-ea"/>
              <a:cs typeface="Helvetica" panose="020B0604020202020204" pitchFamily="34" charset="0"/>
            </a:endParaRPr>
          </a:p>
        </p:txBody>
      </p:sp>
      <p:pic>
        <p:nvPicPr>
          <p:cNvPr id="5" name="Picture 4">
            <a:extLst>
              <a:ext uri="{FF2B5EF4-FFF2-40B4-BE49-F238E27FC236}">
                <a16:creationId xmlns:a16="http://schemas.microsoft.com/office/drawing/2014/main" id="{70D4897B-C598-8C10-50B4-1C34A348F40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12" name="Slide Number Placeholder 5">
            <a:extLst>
              <a:ext uri="{FF2B5EF4-FFF2-40B4-BE49-F238E27FC236}">
                <a16:creationId xmlns:a16="http://schemas.microsoft.com/office/drawing/2014/main" id="{5B9F5D88-E802-474D-1848-F9C4E4FD08C1}"/>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272801E3-5297-0FB2-6690-892A913AD6E2}"/>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Tree>
    <p:extLst>
      <p:ext uri="{BB962C8B-B14F-4D97-AF65-F5344CB8AC3E}">
        <p14:creationId xmlns:p14="http://schemas.microsoft.com/office/powerpoint/2010/main" val="41565986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C2806E9-C7FC-54DE-13F2-8741D1618268}"/>
              </a:ext>
            </a:extLst>
          </p:cNvPr>
          <p:cNvSpPr/>
          <p:nvPr/>
        </p:nvSpPr>
        <p:spPr>
          <a:xfrm>
            <a:off x="-38613" y="1697733"/>
            <a:ext cx="5996938" cy="4351120"/>
          </a:xfrm>
          <a:prstGeom prst="rect">
            <a:avLst/>
          </a:prstGeom>
          <a:solidFill>
            <a:srgbClr val="1F1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0E52D433-0F18-44CA-7D3F-FDED491ED9BF}"/>
              </a:ext>
            </a:extLst>
          </p:cNvPr>
          <p:cNvSpPr>
            <a:spLocks/>
          </p:cNvSpPr>
          <p:nvPr/>
        </p:nvSpPr>
        <p:spPr>
          <a:xfrm>
            <a:off x="5958323" y="1697625"/>
            <a:ext cx="6233971" cy="4351121"/>
          </a:xfrm>
          <a:prstGeom prst="rect">
            <a:avLst/>
          </a:prstGeom>
          <a:solidFill>
            <a:srgbClr val="ED3C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2AE4CD59-7EB8-5766-5501-595476E952B7}"/>
              </a:ext>
            </a:extLst>
          </p:cNvPr>
          <p:cNvSpPr txBox="1"/>
          <p:nvPr/>
        </p:nvSpPr>
        <p:spPr>
          <a:xfrm>
            <a:off x="421060" y="6061538"/>
            <a:ext cx="113966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VAB / Advertiser Perceptions ‘Marketer Sentiment on Ad Fraud’ Survey, November 2023. Survey base: Marketer and agency contacts from the Advertiser Perceptions ‘Senior Marketer’ and ‘Streaming Video’ online communities.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Q1. Are these traditional media channels more vulnerable, just as vulnerable or less vulnerable to ad fraud than digital media channels? Base = Total Respondents. *Q2. Please rank the following media platforms in order of which are the most to the least prone to digital ad fraud? Based on rank 1. Base = Total Respondents. </a:t>
            </a:r>
          </a:p>
        </p:txBody>
      </p:sp>
      <p:pic>
        <p:nvPicPr>
          <p:cNvPr id="4" name="Picture 3">
            <a:extLst>
              <a:ext uri="{FF2B5EF4-FFF2-40B4-BE49-F238E27FC236}">
                <a16:creationId xmlns:a16="http://schemas.microsoft.com/office/drawing/2014/main" id="{C2A34F20-5F85-7C79-2743-B80FF35B50B4}"/>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5" name="Slide Number Placeholder 5">
            <a:extLst>
              <a:ext uri="{FF2B5EF4-FFF2-40B4-BE49-F238E27FC236}">
                <a16:creationId xmlns:a16="http://schemas.microsoft.com/office/drawing/2014/main" id="{6B80A980-F82E-F5A5-2341-798DE5D185A6}"/>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6" name="Rectangle 5">
            <a:extLst>
              <a:ext uri="{FF2B5EF4-FFF2-40B4-BE49-F238E27FC236}">
                <a16:creationId xmlns:a16="http://schemas.microsoft.com/office/drawing/2014/main" id="{A02C9635-DBDD-C761-4F65-D99D2204ABC4}"/>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
        <p:nvSpPr>
          <p:cNvPr id="10" name="Rectangle: Rounded Corners 9">
            <a:extLst>
              <a:ext uri="{FF2B5EF4-FFF2-40B4-BE49-F238E27FC236}">
                <a16:creationId xmlns:a16="http://schemas.microsoft.com/office/drawing/2014/main" id="{3D7359EF-5C69-F452-8C23-E3C7ECCD5A3D}"/>
              </a:ext>
            </a:extLst>
          </p:cNvPr>
          <p:cNvSpPr/>
          <p:nvPr/>
        </p:nvSpPr>
        <p:spPr>
          <a:xfrm>
            <a:off x="183330" y="2443927"/>
            <a:ext cx="5151018" cy="2754683"/>
          </a:xfrm>
          <a:prstGeom prst="roundRect">
            <a:avLst/>
          </a:prstGeom>
          <a:solidFill>
            <a:schemeClr val="bg1"/>
          </a:solidFill>
          <a:ln w="57150">
            <a:solidFill>
              <a:srgbClr val="00BF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A11DFCE2-DCA1-9BB0-9374-3D9C6567E4AE}"/>
              </a:ext>
            </a:extLst>
          </p:cNvPr>
          <p:cNvSpPr txBox="1"/>
          <p:nvPr/>
        </p:nvSpPr>
        <p:spPr>
          <a:xfrm>
            <a:off x="293936" y="3966314"/>
            <a:ext cx="4929807" cy="666849"/>
          </a:xfrm>
          <a:prstGeom prst="rect">
            <a:avLst/>
          </a:prstGeom>
          <a:noFill/>
        </p:spPr>
        <p:txBody>
          <a:bodyPr wrap="square" rtlCol="0">
            <a:spAutoFit/>
          </a:bodyPr>
          <a:lstStyle/>
          <a:p>
            <a:pPr algn="ctr"/>
            <a:r>
              <a:rPr lang="en-US" sz="2800" baseline="30000">
                <a:solidFill>
                  <a:srgbClr val="1B1464"/>
                </a:solidFill>
                <a:latin typeface="Helvetica" panose="020B0604020202020204" pitchFamily="34" charset="0"/>
                <a:cs typeface="Helvetica" panose="020B0604020202020204" pitchFamily="34" charset="0"/>
              </a:rPr>
              <a:t>of </a:t>
            </a:r>
            <a:r>
              <a:rPr lang="en-US" sz="2800" u="sng" baseline="30000">
                <a:solidFill>
                  <a:srgbClr val="1B1464"/>
                </a:solidFill>
                <a:latin typeface="Helvetica" panose="020B0604020202020204" pitchFamily="34" charset="0"/>
                <a:cs typeface="Helvetica" panose="020B0604020202020204" pitchFamily="34" charset="0"/>
              </a:rPr>
              <a:t>brand marketers</a:t>
            </a:r>
            <a:r>
              <a:rPr lang="en-US" sz="2800" baseline="30000">
                <a:solidFill>
                  <a:srgbClr val="1B1464"/>
                </a:solidFill>
                <a:latin typeface="Helvetica" panose="020B0604020202020204" pitchFamily="34" charset="0"/>
                <a:cs typeface="Helvetica" panose="020B0604020202020204" pitchFamily="34" charset="0"/>
              </a:rPr>
              <a:t> believe</a:t>
            </a:r>
            <a:r>
              <a:rPr lang="en-US" sz="2800" b="1" baseline="30000">
                <a:solidFill>
                  <a:srgbClr val="1B1464"/>
                </a:solidFill>
                <a:latin typeface="Helvetica" panose="020B0604020202020204" pitchFamily="34" charset="0"/>
                <a:cs typeface="Helvetica" panose="020B0604020202020204" pitchFamily="34" charset="0"/>
              </a:rPr>
              <a:t> linear TV is just as vulnerable </a:t>
            </a:r>
            <a:r>
              <a:rPr lang="en-US" sz="2800" baseline="30000">
                <a:solidFill>
                  <a:srgbClr val="1B1464"/>
                </a:solidFill>
                <a:latin typeface="Helvetica" panose="020B0604020202020204" pitchFamily="34" charset="0"/>
                <a:cs typeface="Helvetica" panose="020B0604020202020204" pitchFamily="34" charset="0"/>
              </a:rPr>
              <a:t>to ad fraud than digital media</a:t>
            </a:r>
          </a:p>
        </p:txBody>
      </p:sp>
      <p:sp>
        <p:nvSpPr>
          <p:cNvPr id="12" name="TextBox 11">
            <a:extLst>
              <a:ext uri="{FF2B5EF4-FFF2-40B4-BE49-F238E27FC236}">
                <a16:creationId xmlns:a16="http://schemas.microsoft.com/office/drawing/2014/main" id="{A556D998-E344-0D42-8790-870126E81EF9}"/>
              </a:ext>
            </a:extLst>
          </p:cNvPr>
          <p:cNvSpPr txBox="1"/>
          <p:nvPr/>
        </p:nvSpPr>
        <p:spPr>
          <a:xfrm>
            <a:off x="1743177" y="2776150"/>
            <a:ext cx="2031325" cy="1200329"/>
          </a:xfrm>
          <a:prstGeom prst="rect">
            <a:avLst/>
          </a:prstGeom>
          <a:noFill/>
        </p:spPr>
        <p:txBody>
          <a:bodyPr wrap="none" rtlCol="0">
            <a:spAutoFit/>
          </a:bodyPr>
          <a:lstStyle/>
          <a:p>
            <a:r>
              <a:rPr lang="en-US" sz="7200" b="1">
                <a:solidFill>
                  <a:srgbClr val="00BFF2"/>
                </a:solidFill>
                <a:latin typeface="Helvetica" pitchFamily="2" charset="0"/>
              </a:rPr>
              <a:t>36%</a:t>
            </a:r>
          </a:p>
        </p:txBody>
      </p:sp>
      <p:sp>
        <p:nvSpPr>
          <p:cNvPr id="13" name="Rectangle: Rounded Corners 12">
            <a:extLst>
              <a:ext uri="{FF2B5EF4-FFF2-40B4-BE49-F238E27FC236}">
                <a16:creationId xmlns:a16="http://schemas.microsoft.com/office/drawing/2014/main" id="{4E18AD9F-8E84-B72A-3B1D-A9BF2CBD9000}"/>
              </a:ext>
            </a:extLst>
          </p:cNvPr>
          <p:cNvSpPr/>
          <p:nvPr/>
        </p:nvSpPr>
        <p:spPr>
          <a:xfrm>
            <a:off x="6672984" y="2443927"/>
            <a:ext cx="5151018" cy="2754683"/>
          </a:xfrm>
          <a:prstGeom prst="roundRect">
            <a:avLst/>
          </a:prstGeom>
          <a:solidFill>
            <a:schemeClr val="bg1"/>
          </a:solidFill>
          <a:ln w="57150">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0CC1A1A9-E2B4-F49D-A98D-46D3932AE2EF}"/>
              </a:ext>
            </a:extLst>
          </p:cNvPr>
          <p:cNvSpPr txBox="1"/>
          <p:nvPr/>
        </p:nvSpPr>
        <p:spPr>
          <a:xfrm>
            <a:off x="6661812" y="3966314"/>
            <a:ext cx="5131097" cy="666849"/>
          </a:xfrm>
          <a:prstGeom prst="rect">
            <a:avLst/>
          </a:prstGeom>
          <a:noFill/>
        </p:spPr>
        <p:txBody>
          <a:bodyPr wrap="square" rtlCol="0">
            <a:spAutoFit/>
          </a:bodyPr>
          <a:lstStyle/>
          <a:p>
            <a:pPr algn="ctr"/>
            <a:r>
              <a:rPr lang="en-US" sz="2800" baseline="30000">
                <a:solidFill>
                  <a:srgbClr val="1B1464"/>
                </a:solidFill>
                <a:latin typeface="Helvetica" panose="020B0604020202020204" pitchFamily="34" charset="0"/>
                <a:cs typeface="Helvetica" panose="020B0604020202020204" pitchFamily="34" charset="0"/>
              </a:rPr>
              <a:t>of </a:t>
            </a:r>
            <a:r>
              <a:rPr lang="en-US" sz="2800" u="sng" baseline="30000">
                <a:solidFill>
                  <a:srgbClr val="1B1464"/>
                </a:solidFill>
                <a:latin typeface="Helvetica" panose="020B0604020202020204" pitchFamily="34" charset="0"/>
                <a:cs typeface="Helvetica" panose="020B0604020202020204" pitchFamily="34" charset="0"/>
              </a:rPr>
              <a:t>brand marketers</a:t>
            </a:r>
            <a:r>
              <a:rPr lang="en-US" sz="2800" baseline="30000">
                <a:solidFill>
                  <a:srgbClr val="1B1464"/>
                </a:solidFill>
                <a:latin typeface="Helvetica" panose="020B0604020202020204" pitchFamily="34" charset="0"/>
                <a:cs typeface="Helvetica" panose="020B0604020202020204" pitchFamily="34" charset="0"/>
              </a:rPr>
              <a:t> believe </a:t>
            </a:r>
            <a:r>
              <a:rPr lang="en-US" sz="2800" b="1" baseline="30000">
                <a:solidFill>
                  <a:srgbClr val="1B1464"/>
                </a:solidFill>
                <a:latin typeface="Helvetica" panose="020B0604020202020204" pitchFamily="34" charset="0"/>
                <a:cs typeface="Helvetica" panose="020B0604020202020204" pitchFamily="34" charset="0"/>
              </a:rPr>
              <a:t>social media platforms are least prone </a:t>
            </a:r>
            <a:r>
              <a:rPr lang="en-US" sz="2800" baseline="30000">
                <a:solidFill>
                  <a:srgbClr val="1B1464"/>
                </a:solidFill>
                <a:latin typeface="Helvetica" panose="020B0604020202020204" pitchFamily="34" charset="0"/>
                <a:cs typeface="Helvetica" panose="020B0604020202020204" pitchFamily="34" charset="0"/>
              </a:rPr>
              <a:t>to digital ad fraud*</a:t>
            </a:r>
          </a:p>
        </p:txBody>
      </p:sp>
      <p:sp>
        <p:nvSpPr>
          <p:cNvPr id="15" name="TextBox 14">
            <a:extLst>
              <a:ext uri="{FF2B5EF4-FFF2-40B4-BE49-F238E27FC236}">
                <a16:creationId xmlns:a16="http://schemas.microsoft.com/office/drawing/2014/main" id="{3CD6EC7A-D3C1-F79E-8DD6-85E9A03893CF}"/>
              </a:ext>
            </a:extLst>
          </p:cNvPr>
          <p:cNvSpPr txBox="1"/>
          <p:nvPr/>
        </p:nvSpPr>
        <p:spPr>
          <a:xfrm>
            <a:off x="8232831" y="2776150"/>
            <a:ext cx="2031325" cy="1200329"/>
          </a:xfrm>
          <a:prstGeom prst="rect">
            <a:avLst/>
          </a:prstGeom>
          <a:noFill/>
        </p:spPr>
        <p:txBody>
          <a:bodyPr wrap="none" rtlCol="0">
            <a:spAutoFit/>
          </a:bodyPr>
          <a:lstStyle/>
          <a:p>
            <a:r>
              <a:rPr lang="en-US" sz="7200" b="1">
                <a:solidFill>
                  <a:srgbClr val="ED3C8D"/>
                </a:solidFill>
                <a:latin typeface="Helvetica" pitchFamily="2" charset="0"/>
              </a:rPr>
              <a:t>39%</a:t>
            </a:r>
          </a:p>
        </p:txBody>
      </p:sp>
      <p:sp>
        <p:nvSpPr>
          <p:cNvPr id="2" name="Rectangle 1">
            <a:extLst>
              <a:ext uri="{FF2B5EF4-FFF2-40B4-BE49-F238E27FC236}">
                <a16:creationId xmlns:a16="http://schemas.microsoft.com/office/drawing/2014/main" id="{B22374D7-22F0-C285-A891-69939D7CDF97}"/>
              </a:ext>
            </a:extLst>
          </p:cNvPr>
          <p:cNvSpPr/>
          <p:nvPr/>
        </p:nvSpPr>
        <p:spPr>
          <a:xfrm>
            <a:off x="156142" y="397831"/>
            <a:ext cx="12035858" cy="892552"/>
          </a:xfrm>
          <a:prstGeom prst="rect">
            <a:avLst/>
          </a:prstGeom>
        </p:spPr>
        <p:txBody>
          <a:bodyPr wrap="square" lIns="91440" tIns="45720" rIns="91440" bIns="45720" anchor="t">
            <a:spAutoFit/>
          </a:bodyPr>
          <a:lstStyle/>
          <a:p>
            <a:pPr>
              <a:defRPr/>
            </a:pPr>
            <a:r>
              <a:rPr lang="en-US" sz="2600" b="1">
                <a:solidFill>
                  <a:srgbClr val="1B1464"/>
                </a:solidFill>
                <a:latin typeface="Helvetica"/>
                <a:cs typeface="Helvetica"/>
              </a:rPr>
              <a:t>Those </a:t>
            </a:r>
            <a:r>
              <a:rPr kumimoji="0" lang="en-US" sz="2600" b="1" i="0" u="none" strike="noStrike" kern="1200" cap="none" spc="0" normalizeH="0" baseline="0" noProof="0">
                <a:ln>
                  <a:noFill/>
                </a:ln>
                <a:solidFill>
                  <a:srgbClr val="1B1464"/>
                </a:solidFill>
                <a:effectLst/>
                <a:uLnTx/>
                <a:uFillTx/>
                <a:latin typeface="Helvetica"/>
                <a:cs typeface="Helvetica"/>
              </a:rPr>
              <a:t>who believe linear TV is vulnerable to ad fraud are equal to those who see social media as being least prone to digital ad fraud</a:t>
            </a:r>
            <a:r>
              <a:rPr lang="en-US" sz="2600" b="1">
                <a:solidFill>
                  <a:srgbClr val="1B1464"/>
                </a:solidFill>
                <a:latin typeface="Helvetica"/>
                <a:cs typeface="Helvetica"/>
              </a:rPr>
              <a:t> </a:t>
            </a:r>
            <a:endParaRPr lang="en-US" sz="2600" b="1" i="0" u="none" strike="noStrike" kern="1200" cap="none" spc="0" normalizeH="0" baseline="0" noProof="0">
              <a:ln>
                <a:noFill/>
              </a:ln>
              <a:solidFill>
                <a:srgbClr val="1B1464"/>
              </a:solidFill>
              <a:effectLst/>
              <a:uLnTx/>
              <a:uFillTx/>
              <a:latin typeface="Helvetica" pitchFamily="2" charset="0"/>
              <a:cs typeface="Helvetica"/>
            </a:endParaRPr>
          </a:p>
        </p:txBody>
      </p:sp>
    </p:spTree>
    <p:extLst>
      <p:ext uri="{BB962C8B-B14F-4D97-AF65-F5344CB8AC3E}">
        <p14:creationId xmlns:p14="http://schemas.microsoft.com/office/powerpoint/2010/main" val="39304172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30578B-55B7-1439-D916-5025D77ED75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BBB395A-96DA-92B1-94F2-771CF0102A4B}"/>
              </a:ext>
            </a:extLst>
          </p:cNvPr>
          <p:cNvSpPr/>
          <p:nvPr/>
        </p:nvSpPr>
        <p:spPr>
          <a:xfrm>
            <a:off x="-38613" y="1697733"/>
            <a:ext cx="5996938" cy="4351120"/>
          </a:xfrm>
          <a:prstGeom prst="rect">
            <a:avLst/>
          </a:prstGeom>
          <a:solidFill>
            <a:srgbClr val="1F1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6EE46310-93E4-BA51-EA03-B64EF66FC22B}"/>
              </a:ext>
            </a:extLst>
          </p:cNvPr>
          <p:cNvSpPr>
            <a:spLocks/>
          </p:cNvSpPr>
          <p:nvPr/>
        </p:nvSpPr>
        <p:spPr>
          <a:xfrm>
            <a:off x="5958323" y="1697625"/>
            <a:ext cx="6233971" cy="4351121"/>
          </a:xfrm>
          <a:prstGeom prst="rect">
            <a:avLst/>
          </a:prstGeom>
          <a:solidFill>
            <a:srgbClr val="00BF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4C1CD50F-FEB7-6BE9-A217-8681F01AFE4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20" name="Slide Number Placeholder 5">
            <a:extLst>
              <a:ext uri="{FF2B5EF4-FFF2-40B4-BE49-F238E27FC236}">
                <a16:creationId xmlns:a16="http://schemas.microsoft.com/office/drawing/2014/main" id="{38147FD4-41F4-C53F-2F2E-8F281DE45E8D}"/>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36</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5" name="Rectangle 4">
            <a:extLst>
              <a:ext uri="{FF2B5EF4-FFF2-40B4-BE49-F238E27FC236}">
                <a16:creationId xmlns:a16="http://schemas.microsoft.com/office/drawing/2014/main" id="{A64A90B8-349C-6CD8-340E-2674F728DF0C}"/>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
        <p:nvSpPr>
          <p:cNvPr id="10" name="Speech Bubble: Rectangle 9">
            <a:extLst>
              <a:ext uri="{FF2B5EF4-FFF2-40B4-BE49-F238E27FC236}">
                <a16:creationId xmlns:a16="http://schemas.microsoft.com/office/drawing/2014/main" id="{2DCEF573-FC26-1EFA-45BD-0DC5D31778F7}"/>
              </a:ext>
            </a:extLst>
          </p:cNvPr>
          <p:cNvSpPr/>
          <p:nvPr/>
        </p:nvSpPr>
        <p:spPr>
          <a:xfrm>
            <a:off x="134702" y="2362496"/>
            <a:ext cx="5650310" cy="2009264"/>
          </a:xfrm>
          <a:prstGeom prst="wedgeRectCallout">
            <a:avLst>
              <a:gd name="adj1" fmla="val -10809"/>
              <a:gd name="adj2" fmla="val 60978"/>
            </a:avLst>
          </a:prstGeom>
          <a:solidFill>
            <a:schemeClr val="bg1"/>
          </a:solidFill>
          <a:ln w="38100">
            <a:solidFill>
              <a:srgbClr val="ED3C8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B9AB3A51-AC96-2B12-6B48-EB4BC4A475DF}"/>
              </a:ext>
            </a:extLst>
          </p:cNvPr>
          <p:cNvSpPr/>
          <p:nvPr/>
        </p:nvSpPr>
        <p:spPr>
          <a:xfrm>
            <a:off x="134700" y="2480921"/>
            <a:ext cx="5650310" cy="2059346"/>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rPr>
              <a:t>“</a:t>
            </a:r>
            <a:r>
              <a:rPr kumimoji="0" lang="en-US" sz="2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Where you go out further on the reach curve, that's where you get the problems. There isn't a lot of risk of fraud where most people are "gathering" online. </a:t>
            </a:r>
            <a:r>
              <a:rPr kumimoji="0" lang="en-US" sz="20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The more obscure the publisher, the bigger the risk</a:t>
            </a:r>
            <a:r>
              <a:rPr kumimoji="0" lang="en-US" sz="2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a:t>
            </a: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2400" b="1" i="0" u="none" strike="noStrike" kern="1200" cap="none" spc="0" normalizeH="0" baseline="0" noProof="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010D20D7-FD5F-76DC-ACD4-2F01E58480CD}"/>
              </a:ext>
            </a:extLst>
          </p:cNvPr>
          <p:cNvSpPr/>
          <p:nvPr/>
        </p:nvSpPr>
        <p:spPr>
          <a:xfrm>
            <a:off x="6662630" y="2610454"/>
            <a:ext cx="4825357" cy="1446550"/>
          </a:xfrm>
          <a:prstGeom prst="rect">
            <a:avLst/>
          </a:prstGeom>
          <a:noFill/>
          <a:effectLst/>
        </p:spPr>
        <p:txBody>
          <a:bodyPr wrap="square" lIns="91440" tIns="45720" rIns="91440" bIns="45720" anchor="t">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w="13462">
                  <a:solidFill>
                    <a:prstClr val="black"/>
                  </a:solidFill>
                  <a:prstDash val="solid"/>
                </a:ln>
                <a:solidFill>
                  <a:prstClr val="white"/>
                </a:solidFill>
                <a:effectLst>
                  <a:outerShdw dist="38100" dir="2700000" algn="bl" rotWithShape="0">
                    <a:prstClr val="black"/>
                  </a:outerShdw>
                </a:effectLst>
                <a:uLnTx/>
                <a:uFillTx/>
                <a:latin typeface="Helvetica" panose="020B0604020202020204" pitchFamily="34" charset="0"/>
                <a:ea typeface="Open Sans" panose="020B0606030504020204" pitchFamily="34" charset="0"/>
                <a:cs typeface="Helvetica" panose="020B0604020202020204" pitchFamily="34" charset="0"/>
              </a:rPr>
              <a:t>18%</a:t>
            </a:r>
          </a:p>
        </p:txBody>
      </p:sp>
      <p:sp>
        <p:nvSpPr>
          <p:cNvPr id="17" name="TextBox 16">
            <a:extLst>
              <a:ext uri="{FF2B5EF4-FFF2-40B4-BE49-F238E27FC236}">
                <a16:creationId xmlns:a16="http://schemas.microsoft.com/office/drawing/2014/main" id="{86804B5D-3510-1177-609F-175629F00B23}"/>
              </a:ext>
            </a:extLst>
          </p:cNvPr>
          <p:cNvSpPr txBox="1"/>
          <p:nvPr/>
        </p:nvSpPr>
        <p:spPr>
          <a:xfrm>
            <a:off x="6327669" y="4076768"/>
            <a:ext cx="549527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a:solidFill>
                  <a:prstClr val="white"/>
                </a:solidFill>
                <a:latin typeface="Helvetica" panose="020B0403020202020204" pitchFamily="34" charset="0"/>
              </a:rPr>
              <a:t>o</a:t>
            </a:r>
            <a:r>
              <a:rPr kumimoji="0" lang="en-US" sz="24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f brand marketers believe that </a:t>
            </a:r>
            <a:r>
              <a:rPr kumimoji="0" lang="en-US" sz="24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premium priced </a:t>
            </a:r>
            <a:r>
              <a:rPr kumimoji="0" lang="en-US" sz="24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digital ad platforms are </a:t>
            </a:r>
            <a:r>
              <a:rPr kumimoji="0" lang="en-US" sz="24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less prone to fraud</a:t>
            </a:r>
            <a:r>
              <a:rPr kumimoji="0" lang="en-US" sz="2400" b="1" i="0" u="none" strike="noStrike" kern="1200" cap="none" spc="0" normalizeH="0" baseline="0" noProof="0">
                <a:ln>
                  <a:noFill/>
                </a:ln>
                <a:solidFill>
                  <a:schemeClr val="bg1"/>
                </a:solidFill>
                <a:effectLst/>
                <a:uLnTx/>
                <a:uFillTx/>
                <a:latin typeface="Helvetica" panose="020B0403020202020204" pitchFamily="34" charset="0"/>
                <a:ea typeface="+mn-ea"/>
                <a:cs typeface="+mn-cs"/>
              </a:rPr>
              <a:t>*</a:t>
            </a:r>
          </a:p>
        </p:txBody>
      </p:sp>
      <p:sp>
        <p:nvSpPr>
          <p:cNvPr id="12" name="Rectangle 11">
            <a:extLst>
              <a:ext uri="{FF2B5EF4-FFF2-40B4-BE49-F238E27FC236}">
                <a16:creationId xmlns:a16="http://schemas.microsoft.com/office/drawing/2014/main" id="{A71AC359-16E6-A7AD-3694-44B8AFBE49A9}"/>
              </a:ext>
            </a:extLst>
          </p:cNvPr>
          <p:cNvSpPr/>
          <p:nvPr/>
        </p:nvSpPr>
        <p:spPr>
          <a:xfrm>
            <a:off x="156142" y="397831"/>
            <a:ext cx="12035858"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Despite understanding the dangers of longer-tail, lower-priced inventory, the advantages of premium placements are not fully appreciated or valued</a:t>
            </a:r>
          </a:p>
        </p:txBody>
      </p:sp>
      <p:sp>
        <p:nvSpPr>
          <p:cNvPr id="4" name="Rectangle 3">
            <a:extLst>
              <a:ext uri="{FF2B5EF4-FFF2-40B4-BE49-F238E27FC236}">
                <a16:creationId xmlns:a16="http://schemas.microsoft.com/office/drawing/2014/main" id="{DA5D90DB-4374-22A3-C0B6-68EA8294F5C5}"/>
              </a:ext>
            </a:extLst>
          </p:cNvPr>
          <p:cNvSpPr/>
          <p:nvPr/>
        </p:nvSpPr>
        <p:spPr>
          <a:xfrm>
            <a:off x="405678" y="4792677"/>
            <a:ext cx="5108355" cy="646331"/>
          </a:xfrm>
          <a:prstGeom prst="rect">
            <a:avLst/>
          </a:prstGeom>
        </p:spPr>
        <p:txBody>
          <a:bodyPr wrap="square">
            <a:spAutoFit/>
          </a:bodyP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VP, Brand &amp; Media, DTC e-commerce Category (Anonymous)</a:t>
            </a:r>
          </a:p>
        </p:txBody>
      </p:sp>
      <p:sp>
        <p:nvSpPr>
          <p:cNvPr id="7" name="TextBox 6">
            <a:extLst>
              <a:ext uri="{FF2B5EF4-FFF2-40B4-BE49-F238E27FC236}">
                <a16:creationId xmlns:a16="http://schemas.microsoft.com/office/drawing/2014/main" id="{4F459CFA-13A4-0EEC-1913-A45D060F3161}"/>
              </a:ext>
            </a:extLst>
          </p:cNvPr>
          <p:cNvSpPr txBox="1"/>
          <p:nvPr/>
        </p:nvSpPr>
        <p:spPr>
          <a:xfrm>
            <a:off x="7332751" y="2379514"/>
            <a:ext cx="1850914" cy="461665"/>
          </a:xfrm>
          <a:prstGeom prst="rect">
            <a:avLst/>
          </a:prstGeom>
          <a:noFill/>
        </p:spPr>
        <p:txBody>
          <a:bodyPr wrap="square" rtlCol="0">
            <a:spAutoFit/>
          </a:bodyPr>
          <a:lstStyle/>
          <a:p>
            <a:r>
              <a:rPr lang="en-US" sz="2400" b="1" i="1">
                <a:solidFill>
                  <a:schemeClr val="bg1"/>
                </a:solidFill>
                <a:latin typeface="Helvetica" panose="020B0403020202020204" pitchFamily="34" charset="0"/>
              </a:rPr>
              <a:t>only</a:t>
            </a:r>
          </a:p>
        </p:txBody>
      </p:sp>
      <p:sp>
        <p:nvSpPr>
          <p:cNvPr id="3" name="TextBox 2">
            <a:extLst>
              <a:ext uri="{FF2B5EF4-FFF2-40B4-BE49-F238E27FC236}">
                <a16:creationId xmlns:a16="http://schemas.microsoft.com/office/drawing/2014/main" id="{A53EC04C-E26B-2E34-89AA-C98702388D30}"/>
              </a:ext>
            </a:extLst>
          </p:cNvPr>
          <p:cNvSpPr txBox="1"/>
          <p:nvPr/>
        </p:nvSpPr>
        <p:spPr>
          <a:xfrm>
            <a:off x="472838" y="6101362"/>
            <a:ext cx="11697643" cy="439350"/>
          </a:xfrm>
          <a:prstGeom prst="rect">
            <a:avLst/>
          </a:prstGeom>
          <a:noFill/>
        </p:spPr>
        <p:txBody>
          <a:bodyPr wrap="square" rtlCol="0">
            <a:spAutoFit/>
          </a:bodyPr>
          <a:lstStyle/>
          <a:p>
            <a:pPr>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VAB / Advertiser Perceptions ‘Marketer Sentiment on Ad Fraud’ Survey,</a:t>
            </a:r>
            <a:r>
              <a:rPr lang="en-US" sz="800">
                <a:solidFill>
                  <a:srgbClr val="1B1464"/>
                </a:solidFill>
                <a:latin typeface="Helvetica" panose="020B0604020202020204" pitchFamily="34" charset="0"/>
                <a:cs typeface="Helvetica" panose="020B0604020202020204" pitchFamily="34" charset="0"/>
              </a:rPr>
              <a:t> </a:t>
            </a: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based on in-depth interviews, fielded October 2023. Survey base: Marketer and agency contacts from the Advertiser Perceptions ‘Senior Marketer’ and ‘Streaming Video’ online communities. *VAB / Advertiser Perceptions ‘Marketer Sentiment on Ad Fraud’ Survey, </a:t>
            </a:r>
            <a:r>
              <a:rPr lang="en-US" sz="800">
                <a:solidFill>
                  <a:srgbClr val="1B1464"/>
                </a:solidFill>
                <a:latin typeface="Helvetica" panose="020B0604020202020204" pitchFamily="34" charset="0"/>
                <a:cs typeface="Helvetica" panose="020B0604020202020204" pitchFamily="34" charset="0"/>
              </a:rPr>
              <a:t>November</a:t>
            </a: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2023. Survey base: Marketer and agency contacts from the Advertiser Perceptions ‘Senior Marketer’ and ‘Streaming Video’ online communities. Q2A. Which of the following statements do you agree with most? (Premium-priced digital advertising platforms are less prone to ad fraud). Base = Total Respondents.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p:txBody>
      </p:sp>
    </p:spTree>
    <p:extLst>
      <p:ext uri="{BB962C8B-B14F-4D97-AF65-F5344CB8AC3E}">
        <p14:creationId xmlns:p14="http://schemas.microsoft.com/office/powerpoint/2010/main" val="24914292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60">
            <a:extLst>
              <a:ext uri="{FF2B5EF4-FFF2-40B4-BE49-F238E27FC236}">
                <a16:creationId xmlns:a16="http://schemas.microsoft.com/office/drawing/2014/main" id="{D5556D9F-1334-432E-BBFF-1EA9570523FF}"/>
              </a:ext>
            </a:extLst>
          </p:cNvPr>
          <p:cNvSpPr>
            <a:spLocks/>
          </p:cNvSpPr>
          <p:nvPr/>
        </p:nvSpPr>
        <p:spPr>
          <a:xfrm>
            <a:off x="1" y="1686330"/>
            <a:ext cx="12192294" cy="5171670"/>
          </a:xfrm>
          <a:prstGeom prst="rect">
            <a:avLst/>
          </a:prstGeom>
          <a:solidFill>
            <a:srgbClr val="E2E8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D3F5E9C4-E701-37BA-ED6F-D61BA9B075A7}"/>
              </a:ext>
            </a:extLst>
          </p:cNvPr>
          <p:cNvSpPr txBox="1"/>
          <p:nvPr/>
        </p:nvSpPr>
        <p:spPr>
          <a:xfrm>
            <a:off x="493966" y="6221801"/>
            <a:ext cx="1168727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Google Ads Help, </a:t>
            </a:r>
            <a:r>
              <a:rPr kumimoji="0" lang="en-US" sz="800" b="0" i="1"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About Google video partners’</a:t>
            </a: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Meta Business Help Center, </a:t>
            </a:r>
            <a:r>
              <a:rPr kumimoji="0" lang="en-US" sz="800" b="0" i="1"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How Meta Audience Network works</a:t>
            </a: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a:t>
            </a:r>
            <a:r>
              <a:rPr kumimoji="0" lang="en-US" sz="800" b="0" i="0" u="none" strike="noStrike" kern="1200" cap="none" spc="0" normalizeH="0" baseline="0" noProof="0" err="1">
                <a:ln>
                  <a:noFill/>
                </a:ln>
                <a:solidFill>
                  <a:srgbClr val="1B1464"/>
                </a:solidFill>
                <a:effectLst/>
                <a:uLnTx/>
                <a:uFillTx/>
                <a:latin typeface="Helvetica" panose="020B0604020202020204" pitchFamily="34" charset="0"/>
                <a:ea typeface="+mn-ea"/>
                <a:cs typeface="Helvetica" panose="020B0604020202020204" pitchFamily="34" charset="0"/>
              </a:rPr>
              <a:t>Pangle</a:t>
            </a: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a:t>
            </a:r>
            <a:r>
              <a:rPr kumimoji="0" lang="en-US" sz="800" b="0" i="1"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How to level up your ad campaign on </a:t>
            </a:r>
            <a:r>
              <a:rPr kumimoji="0" lang="en-US" sz="800" b="0" i="1" u="none" strike="noStrike" kern="1200" cap="none" spc="0" normalizeH="0" baseline="0" noProof="0" err="1">
                <a:ln>
                  <a:noFill/>
                </a:ln>
                <a:solidFill>
                  <a:srgbClr val="1B1464"/>
                </a:solidFill>
                <a:effectLst/>
                <a:uLnTx/>
                <a:uFillTx/>
                <a:latin typeface="Helvetica" panose="020B0604020202020204" pitchFamily="34" charset="0"/>
                <a:ea typeface="+mn-ea"/>
                <a:cs typeface="Helvetica" panose="020B0604020202020204" pitchFamily="34" charset="0"/>
              </a:rPr>
              <a:t>Pangle</a:t>
            </a:r>
            <a:r>
              <a:rPr kumimoji="0" lang="en-US" sz="800" b="0" i="1"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a:t>
            </a: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LinkedIn Help, </a:t>
            </a:r>
            <a:r>
              <a:rPr kumimoji="0" lang="en-US" sz="800" b="0" i="1"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LinkedIn Audience Network FAQs</a:t>
            </a: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Microsoft Advertising Help, </a:t>
            </a:r>
            <a:r>
              <a:rPr kumimoji="0" lang="en-US" sz="800" b="0" i="1"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About Microsoft Audience Ads</a:t>
            </a: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To learn more about terminology and facts around digital advertising, click the link to download </a:t>
            </a:r>
            <a:r>
              <a:rPr kumimoji="0" lang="en-US" sz="800" b="1" i="0" u="sng"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hlinkClick r:id="rId3">
                  <a:extLst>
                    <a:ext uri="{A12FA001-AC4F-418D-AE19-62706E023703}">
                      <ahyp:hlinkClr xmlns:ahyp="http://schemas.microsoft.com/office/drawing/2018/hyperlinkcolor" val="tx"/>
                    </a:ext>
                  </a:extLst>
                </a:hlinkClick>
              </a:rPr>
              <a:t>‘What Is Digital Ad Fraud’</a:t>
            </a:r>
            <a:endParaRPr kumimoji="0" lang="en-US" sz="800" b="1" i="0" u="sng"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endParaRPr>
          </a:p>
        </p:txBody>
      </p:sp>
      <p:sp>
        <p:nvSpPr>
          <p:cNvPr id="2" name="Rectangle 1">
            <a:extLst>
              <a:ext uri="{FF2B5EF4-FFF2-40B4-BE49-F238E27FC236}">
                <a16:creationId xmlns:a16="http://schemas.microsoft.com/office/drawing/2014/main" id="{81AEB0DF-0E9A-9A86-B9DE-AA0F9F7F5E8A}"/>
              </a:ext>
            </a:extLst>
          </p:cNvPr>
          <p:cNvSpPr/>
          <p:nvPr/>
        </p:nvSpPr>
        <p:spPr>
          <a:xfrm>
            <a:off x="616913" y="1815939"/>
            <a:ext cx="10882950" cy="1037053"/>
          </a:xfrm>
          <a:prstGeom prst="rect">
            <a:avLst/>
          </a:prstGeom>
          <a:solidFill>
            <a:srgbClr val="1B1464"/>
          </a:solidFill>
          <a:ln w="12700">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Audience Networks (aka Audience Extensions)</a:t>
            </a:r>
            <a:br>
              <a:rPr kumimoji="0" lang="en-US" sz="1600" b="1" i="0" u="sng"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br>
            <a:endParaRPr kumimoji="0" lang="en-US" sz="400" b="1" i="0" u="sng"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A way to expand the reach of a digital campaign with a single publisher by using cookies to identify and track user’s activity on other websites/apps and then serving ads to the same audiences on those 3rd party websites/apps.</a:t>
            </a:r>
          </a:p>
        </p:txBody>
      </p:sp>
      <p:cxnSp>
        <p:nvCxnSpPr>
          <p:cNvPr id="40" name="Straight Connector 39">
            <a:extLst>
              <a:ext uri="{FF2B5EF4-FFF2-40B4-BE49-F238E27FC236}">
                <a16:creationId xmlns:a16="http://schemas.microsoft.com/office/drawing/2014/main" id="{B51A42CA-30DD-4EC3-76E8-07DB9A9F2EF8}"/>
              </a:ext>
            </a:extLst>
          </p:cNvPr>
          <p:cNvCxnSpPr>
            <a:cxnSpLocks/>
          </p:cNvCxnSpPr>
          <p:nvPr/>
        </p:nvCxnSpPr>
        <p:spPr>
          <a:xfrm>
            <a:off x="2386635" y="3459480"/>
            <a:ext cx="0" cy="2714696"/>
          </a:xfrm>
          <a:prstGeom prst="line">
            <a:avLst/>
          </a:prstGeom>
          <a:ln w="19050">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03F33BF1-7CE8-2939-C8E7-64F07422BD28}"/>
              </a:ext>
            </a:extLst>
          </p:cNvPr>
          <p:cNvCxnSpPr>
            <a:cxnSpLocks/>
          </p:cNvCxnSpPr>
          <p:nvPr/>
        </p:nvCxnSpPr>
        <p:spPr>
          <a:xfrm>
            <a:off x="4831481" y="3459480"/>
            <a:ext cx="0" cy="2714696"/>
          </a:xfrm>
          <a:prstGeom prst="line">
            <a:avLst/>
          </a:prstGeom>
          <a:ln w="19050">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47F348B6-4AA5-C09E-CD75-E20046B17A54}"/>
              </a:ext>
            </a:extLst>
          </p:cNvPr>
          <p:cNvCxnSpPr>
            <a:cxnSpLocks/>
          </p:cNvCxnSpPr>
          <p:nvPr/>
        </p:nvCxnSpPr>
        <p:spPr>
          <a:xfrm>
            <a:off x="7325939" y="3459480"/>
            <a:ext cx="0" cy="2714696"/>
          </a:xfrm>
          <a:prstGeom prst="line">
            <a:avLst/>
          </a:prstGeom>
          <a:ln w="19050">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67CF5AA-9A42-B51B-FE32-8A82A7A0A9DA}"/>
              </a:ext>
            </a:extLst>
          </p:cNvPr>
          <p:cNvCxnSpPr>
            <a:cxnSpLocks/>
          </p:cNvCxnSpPr>
          <p:nvPr/>
        </p:nvCxnSpPr>
        <p:spPr>
          <a:xfrm>
            <a:off x="9839365" y="3459480"/>
            <a:ext cx="0" cy="2714696"/>
          </a:xfrm>
          <a:prstGeom prst="line">
            <a:avLst/>
          </a:prstGeom>
          <a:ln w="19050">
            <a:solidFill>
              <a:srgbClr val="1B1464"/>
            </a:solidFill>
          </a:ln>
        </p:spPr>
        <p:style>
          <a:lnRef idx="1">
            <a:schemeClr val="accent1"/>
          </a:lnRef>
          <a:fillRef idx="0">
            <a:schemeClr val="accent1"/>
          </a:fillRef>
          <a:effectRef idx="0">
            <a:schemeClr val="accent1"/>
          </a:effectRef>
          <a:fontRef idx="minor">
            <a:schemeClr val="tx1"/>
          </a:fontRef>
        </p:style>
      </p:cxnSp>
      <p:pic>
        <p:nvPicPr>
          <p:cNvPr id="2050" name="Picture 2" descr="Mobile App Advertising Platform | Mobile Ad Platform | Pangle">
            <a:extLst>
              <a:ext uri="{FF2B5EF4-FFF2-40B4-BE49-F238E27FC236}">
                <a16:creationId xmlns:a16="http://schemas.microsoft.com/office/drawing/2014/main" id="{98E0D659-65E6-4E18-3382-25A1DBCF96DD}"/>
              </a:ext>
            </a:extLst>
          </p:cNvPr>
          <p:cNvPicPr>
            <a:picLocks noChangeAspect="1" noChangeArrowheads="1"/>
          </p:cNvPicPr>
          <p:nvPr/>
        </p:nvPicPr>
        <p:blipFill rotWithShape="1">
          <a:blip r:embed="rId4" cstate="hqprint">
            <a:extLst>
              <a:ext uri="{BEBA8EAE-BF5A-486C-A8C5-ECC9F3942E4B}">
                <a14:imgProps xmlns:a14="http://schemas.microsoft.com/office/drawing/2010/main">
                  <a14:imgLayer r:embed="rId5">
                    <a14:imgEffect>
                      <a14:backgroundRemoval t="7697" b="92240" l="2084" r="94910">
                        <a14:foregroundMark x1="23647" y1="42208" x2="23647" y2="42208"/>
                        <a14:foregroundMark x1="4970" y1="45931" x2="4970" y2="45931"/>
                        <a14:foregroundMark x1="2164" y1="47634" x2="2164" y2="47634"/>
                        <a14:foregroundMark x1="47054" y1="7760" x2="47054" y2="7760"/>
                        <a14:foregroundMark x1="59960" y1="37792" x2="59960" y2="37792"/>
                        <a14:foregroundMark x1="76273" y1="40505" x2="76273" y2="40505"/>
                        <a14:foregroundMark x1="90020" y1="45615" x2="90020" y2="45615"/>
                        <a14:foregroundMark x1="94950" y1="46940" x2="94950" y2="46940"/>
                        <a14:foregroundMark x1="77756" y1="79748" x2="77756" y2="79748"/>
                        <a14:foregroundMark x1="70701" y1="76341" x2="70701" y2="76341"/>
                        <a14:foregroundMark x1="65331" y1="74637" x2="65331" y2="74637"/>
                        <a14:foregroundMark x1="57595" y1="83785" x2="57595" y2="83785"/>
                        <a14:foregroundMark x1="66172" y1="92240" x2="66172" y2="92240"/>
                        <a14:foregroundMark x1="66613" y1="85804" x2="66613" y2="85804"/>
                        <a14:foregroundMark x1="51583" y1="75331" x2="51583" y2="75331"/>
                        <a14:foregroundMark x1="37194" y1="79432" x2="37194" y2="79432"/>
                        <a14:foregroundMark x1="16353" y1="80442" x2="16353" y2="80442"/>
                      </a14:backgroundRemoval>
                    </a14:imgEffect>
                  </a14:imgLayer>
                </a14:imgProps>
              </a:ext>
              <a:ext uri="{28A0092B-C50C-407E-A947-70E740481C1C}">
                <a14:useLocalDpi xmlns:a14="http://schemas.microsoft.com/office/drawing/2010/main"/>
              </a:ext>
            </a:extLst>
          </a:blip>
          <a:srcRect/>
          <a:stretch/>
        </p:blipFill>
        <p:spPr bwMode="auto">
          <a:xfrm>
            <a:off x="5400193" y="3458520"/>
            <a:ext cx="1316391" cy="836414"/>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Meta Logo and symbol, meaning, history, PNG">
            <a:extLst>
              <a:ext uri="{FF2B5EF4-FFF2-40B4-BE49-F238E27FC236}">
                <a16:creationId xmlns:a16="http://schemas.microsoft.com/office/drawing/2014/main" id="{756E355B-ED13-7A28-96DC-DEADA00C76A2}"/>
              </a:ext>
            </a:extLst>
          </p:cNvPr>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3036959" y="3553865"/>
            <a:ext cx="1147954" cy="645724"/>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a:extLst>
              <a:ext uri="{FF2B5EF4-FFF2-40B4-BE49-F238E27FC236}">
                <a16:creationId xmlns:a16="http://schemas.microsoft.com/office/drawing/2014/main" id="{E531F4B7-F7F2-E678-0FCF-09AB3CA26E28}"/>
              </a:ext>
            </a:extLst>
          </p:cNvPr>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780059" y="3464253"/>
            <a:ext cx="824948" cy="824948"/>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a:extLst>
              <a:ext uri="{FF2B5EF4-FFF2-40B4-BE49-F238E27FC236}">
                <a16:creationId xmlns:a16="http://schemas.microsoft.com/office/drawing/2014/main" id="{9D3DF839-AB6E-C190-0F63-FDCDF65F4173}"/>
              </a:ext>
            </a:extLst>
          </p:cNvPr>
          <p:cNvPicPr>
            <a:picLocks noChangeAspect="1" noChangeArrowheads="1"/>
          </p:cNvPicPr>
          <p:nvPr/>
        </p:nvPicPr>
        <p:blipFill rotWithShape="1">
          <a:blip r:embed="rId8" cstate="hqprint">
            <a:extLst>
              <a:ext uri="{28A0092B-C50C-407E-A947-70E740481C1C}">
                <a14:useLocalDpi xmlns:a14="http://schemas.microsoft.com/office/drawing/2010/main"/>
              </a:ext>
            </a:extLst>
          </a:blip>
          <a:srcRect/>
          <a:stretch/>
        </p:blipFill>
        <p:spPr bwMode="auto">
          <a:xfrm>
            <a:off x="7704455" y="3563732"/>
            <a:ext cx="1911559" cy="625990"/>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Microsoft Ads - 417 Marketing">
            <a:extLst>
              <a:ext uri="{FF2B5EF4-FFF2-40B4-BE49-F238E27FC236}">
                <a16:creationId xmlns:a16="http://schemas.microsoft.com/office/drawing/2014/main" id="{E27027CC-8E5C-C292-6012-BA718E72880E}"/>
              </a:ext>
            </a:extLst>
          </p:cNvPr>
          <p:cNvPicPr>
            <a:picLocks noChangeAspect="1" noChangeArrowheads="1"/>
          </p:cNvPicPr>
          <p:nvPr/>
        </p:nvPicPr>
        <p:blipFill>
          <a:blip r:embed="rId9" cstate="hqprint">
            <a:extLst>
              <a:ext uri="{28A0092B-C50C-407E-A947-70E740481C1C}">
                <a14:useLocalDpi xmlns:a14="http://schemas.microsoft.com/office/drawing/2010/main"/>
              </a:ext>
            </a:extLst>
          </a:blip>
          <a:srcRect/>
          <a:stretch>
            <a:fillRect/>
          </a:stretch>
        </p:blipFill>
        <p:spPr bwMode="auto">
          <a:xfrm>
            <a:off x="9941517" y="3476958"/>
            <a:ext cx="2046599" cy="799538"/>
          </a:xfrm>
          <a:prstGeom prst="rect">
            <a:avLst/>
          </a:prstGeom>
          <a:noFill/>
          <a:extLst>
            <a:ext uri="{909E8E84-426E-40DD-AFC4-6F175D3DCCD1}">
              <a14:hiddenFill xmlns:a14="http://schemas.microsoft.com/office/drawing/2010/main">
                <a:solidFill>
                  <a:srgbClr val="FFFFFF"/>
                </a:solidFill>
              </a14:hiddenFill>
            </a:ext>
          </a:extLst>
        </p:spPr>
      </p:pic>
      <p:sp>
        <p:nvSpPr>
          <p:cNvPr id="50" name="Rectangle: Rounded Corners 49">
            <a:extLst>
              <a:ext uri="{FF2B5EF4-FFF2-40B4-BE49-F238E27FC236}">
                <a16:creationId xmlns:a16="http://schemas.microsoft.com/office/drawing/2014/main" id="{7EC60A92-D74C-AB17-F343-72864E490A9A}"/>
              </a:ext>
            </a:extLst>
          </p:cNvPr>
          <p:cNvSpPr/>
          <p:nvPr/>
        </p:nvSpPr>
        <p:spPr>
          <a:xfrm>
            <a:off x="20258" y="4353189"/>
            <a:ext cx="2300135" cy="1809838"/>
          </a:xfrm>
          <a:prstGeom prst="roundRect">
            <a:avLst/>
          </a:prstGeom>
          <a:solidFill>
            <a:schemeClr val="bg1"/>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‘Partners are publisher websites and mobile apps where you can show your video ads to viewers </a:t>
            </a:r>
            <a:br>
              <a:rPr kumimoji="0" lang="en-US" sz="1100" b="0" i="1"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br>
            <a:r>
              <a:rPr kumimoji="0" lang="en-US" sz="1100" b="0" i="1" u="none"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rPr>
              <a:t>beyond YouTube’</a:t>
            </a:r>
          </a:p>
        </p:txBody>
      </p:sp>
      <p:sp>
        <p:nvSpPr>
          <p:cNvPr id="51" name="Rectangle: Rounded Corners 50">
            <a:extLst>
              <a:ext uri="{FF2B5EF4-FFF2-40B4-BE49-F238E27FC236}">
                <a16:creationId xmlns:a16="http://schemas.microsoft.com/office/drawing/2014/main" id="{9903169B-C6E4-075D-ABD5-E4FE3C66643E}"/>
              </a:ext>
            </a:extLst>
          </p:cNvPr>
          <p:cNvSpPr/>
          <p:nvPr/>
        </p:nvSpPr>
        <p:spPr>
          <a:xfrm>
            <a:off x="2460869" y="4353189"/>
            <a:ext cx="2300135" cy="1809838"/>
          </a:xfrm>
          <a:prstGeom prst="roundRect">
            <a:avLst/>
          </a:prstGeom>
          <a:solidFill>
            <a:schemeClr val="bg1"/>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US" sz="11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br>
            <a:br>
              <a:rPr kumimoji="0" lang="en-US" sz="11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br>
            <a:r>
              <a:rPr kumimoji="0" lang="en-US" sz="1100" b="0" i="1"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‘Extends Meta's people-based advertising </a:t>
            </a:r>
            <a:r>
              <a:rPr kumimoji="0" lang="en-US" sz="1100" b="0" i="1" u="none"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rPr>
              <a:t>beyond the Facebook app’</a:t>
            </a:r>
          </a:p>
        </p:txBody>
      </p:sp>
      <p:sp>
        <p:nvSpPr>
          <p:cNvPr id="52" name="Rectangle: Rounded Corners 51">
            <a:extLst>
              <a:ext uri="{FF2B5EF4-FFF2-40B4-BE49-F238E27FC236}">
                <a16:creationId xmlns:a16="http://schemas.microsoft.com/office/drawing/2014/main" id="{3CFAF322-5BEE-AC7D-9366-60596A88D04D}"/>
              </a:ext>
            </a:extLst>
          </p:cNvPr>
          <p:cNvSpPr/>
          <p:nvPr/>
        </p:nvSpPr>
        <p:spPr>
          <a:xfrm>
            <a:off x="4888383" y="4362849"/>
            <a:ext cx="2386045" cy="1800177"/>
          </a:xfrm>
          <a:prstGeom prst="roundRect">
            <a:avLst/>
          </a:prstGeom>
          <a:solidFill>
            <a:schemeClr val="bg1"/>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US" sz="11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br>
            <a:r>
              <a:rPr kumimoji="0" lang="en-US" sz="1100" b="0" i="1"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‘Gain access to </a:t>
            </a:r>
            <a:r>
              <a:rPr kumimoji="0" lang="en-US" sz="1100" b="0" i="1" u="none" strike="noStrike" kern="1200" cap="none" spc="0" normalizeH="0" baseline="0" noProof="0" err="1">
                <a:ln>
                  <a:noFill/>
                </a:ln>
                <a:solidFill>
                  <a:srgbClr val="1B1464"/>
                </a:solidFill>
                <a:effectLst/>
                <a:uLnTx/>
                <a:uFillTx/>
                <a:latin typeface="Helvetica" panose="020B0604020202020204" pitchFamily="34" charset="0"/>
                <a:ea typeface="+mn-ea"/>
                <a:cs typeface="Helvetica" panose="020B0604020202020204" pitchFamily="34" charset="0"/>
              </a:rPr>
              <a:t>Pangle’s</a:t>
            </a:r>
            <a:r>
              <a:rPr kumimoji="0" lang="en-US" sz="1100" b="0" i="1"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a:t>
            </a:r>
            <a:r>
              <a:rPr kumimoji="0" lang="en-US" sz="1100" b="0" i="1" u="none"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rPr>
              <a:t>vast network of mobile apps’</a:t>
            </a:r>
          </a:p>
        </p:txBody>
      </p:sp>
      <p:sp>
        <p:nvSpPr>
          <p:cNvPr id="54" name="Rectangle: Rounded Corners 53">
            <a:extLst>
              <a:ext uri="{FF2B5EF4-FFF2-40B4-BE49-F238E27FC236}">
                <a16:creationId xmlns:a16="http://schemas.microsoft.com/office/drawing/2014/main" id="{107C8B25-CEA1-71EF-8B7D-D3316F996BD5}"/>
              </a:ext>
            </a:extLst>
          </p:cNvPr>
          <p:cNvSpPr/>
          <p:nvPr/>
        </p:nvSpPr>
        <p:spPr>
          <a:xfrm>
            <a:off x="7363984" y="4362087"/>
            <a:ext cx="2421154" cy="1800940"/>
          </a:xfrm>
          <a:prstGeom prst="roundRect">
            <a:avLst/>
          </a:prstGeom>
          <a:solidFill>
            <a:schemeClr val="bg1"/>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US" sz="11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br>
            <a:br>
              <a:rPr kumimoji="0" lang="en-US" sz="11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br>
            <a:br>
              <a:rPr kumimoji="0" lang="en-US" sz="11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br>
            <a:r>
              <a:rPr kumimoji="0" lang="en-US" sz="1100" b="0" i="1"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‘Delivers ads beyond the LinkedIn feed to members </a:t>
            </a:r>
            <a:br>
              <a:rPr kumimoji="0" lang="en-US" sz="1100" b="0" i="1"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br>
            <a:r>
              <a:rPr kumimoji="0" lang="en-US" sz="1100" b="0" i="1"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on trusted </a:t>
            </a:r>
            <a:r>
              <a:rPr kumimoji="0" lang="en-US" sz="1100" b="0" i="1" u="none"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rPr>
              <a:t>third-party apps </a:t>
            </a:r>
            <a:br>
              <a:rPr kumimoji="0" lang="en-US" sz="1100" b="0" i="1" u="none"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rPr>
            </a:br>
            <a:r>
              <a:rPr kumimoji="0" lang="en-US" sz="1100" b="0" i="1" u="none"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rPr>
              <a:t>and sites’</a:t>
            </a:r>
          </a:p>
        </p:txBody>
      </p:sp>
      <p:sp>
        <p:nvSpPr>
          <p:cNvPr id="55" name="Rectangle: Rounded Corners 54">
            <a:extLst>
              <a:ext uri="{FF2B5EF4-FFF2-40B4-BE49-F238E27FC236}">
                <a16:creationId xmlns:a16="http://schemas.microsoft.com/office/drawing/2014/main" id="{AF52DB11-E583-EDC7-2274-430CE6C2E1D9}"/>
              </a:ext>
            </a:extLst>
          </p:cNvPr>
          <p:cNvSpPr/>
          <p:nvPr/>
        </p:nvSpPr>
        <p:spPr>
          <a:xfrm>
            <a:off x="9876093" y="4353189"/>
            <a:ext cx="2300135" cy="1809838"/>
          </a:xfrm>
          <a:prstGeom prst="roundRect">
            <a:avLst/>
          </a:prstGeom>
          <a:solidFill>
            <a:schemeClr val="bg1"/>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US" sz="11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br>
            <a:br>
              <a:rPr kumimoji="0" lang="en-US" sz="11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br>
            <a:br>
              <a:rPr kumimoji="0" lang="en-US" sz="11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br>
            <a:br>
              <a:rPr kumimoji="0" lang="en-US" sz="11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br>
            <a:r>
              <a:rPr kumimoji="0" lang="en-US" sz="1100" b="0" i="1"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‘Ad placements are cross-device and include premium sites like MSN, Outlook.com, Microsoft Edge, </a:t>
            </a:r>
            <a:r>
              <a:rPr kumimoji="0" lang="en-US" sz="1100" b="0" i="1" u="none"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rPr>
              <a:t>and other partners’</a:t>
            </a:r>
          </a:p>
        </p:txBody>
      </p:sp>
      <p:sp>
        <p:nvSpPr>
          <p:cNvPr id="34" name="TextBox 33">
            <a:extLst>
              <a:ext uri="{FF2B5EF4-FFF2-40B4-BE49-F238E27FC236}">
                <a16:creationId xmlns:a16="http://schemas.microsoft.com/office/drawing/2014/main" id="{296456C5-8FD4-39C0-17D9-92559BD473E5}"/>
              </a:ext>
            </a:extLst>
          </p:cNvPr>
          <p:cNvSpPr txBox="1"/>
          <p:nvPr/>
        </p:nvSpPr>
        <p:spPr>
          <a:xfrm>
            <a:off x="-31750" y="4410338"/>
            <a:ext cx="240415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Google Video Partners Network</a:t>
            </a:r>
            <a:endParaRPr kumimoji="0" lang="en-US" sz="1800" b="0" i="0" u="none" strike="noStrike" kern="1200" cap="none" spc="0" normalizeH="0" baseline="0" noProof="0">
              <a:ln>
                <a:noFill/>
              </a:ln>
              <a:solidFill>
                <a:srgbClr val="FF0000"/>
              </a:solidFill>
              <a:effectLst/>
              <a:uLnTx/>
              <a:uFillTx/>
              <a:latin typeface="Helvetica" panose="020B0604020202020204" pitchFamily="34" charset="0"/>
              <a:ea typeface="+mn-ea"/>
              <a:cs typeface="Helvetica" panose="020B0604020202020204" pitchFamily="34" charset="0"/>
            </a:endParaRPr>
          </a:p>
        </p:txBody>
      </p:sp>
      <p:sp>
        <p:nvSpPr>
          <p:cNvPr id="35" name="TextBox 34">
            <a:extLst>
              <a:ext uri="{FF2B5EF4-FFF2-40B4-BE49-F238E27FC236}">
                <a16:creationId xmlns:a16="http://schemas.microsoft.com/office/drawing/2014/main" id="{0847CBC1-44C8-451B-A5D2-47C2C4521373}"/>
              </a:ext>
            </a:extLst>
          </p:cNvPr>
          <p:cNvSpPr txBox="1"/>
          <p:nvPr/>
        </p:nvSpPr>
        <p:spPr>
          <a:xfrm>
            <a:off x="2408860" y="4410338"/>
            <a:ext cx="240415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Meta Audience Network</a:t>
            </a:r>
          </a:p>
        </p:txBody>
      </p:sp>
      <p:sp>
        <p:nvSpPr>
          <p:cNvPr id="36" name="TextBox 35">
            <a:extLst>
              <a:ext uri="{FF2B5EF4-FFF2-40B4-BE49-F238E27FC236}">
                <a16:creationId xmlns:a16="http://schemas.microsoft.com/office/drawing/2014/main" id="{A5052708-03C9-B39A-FF5E-F47866A13896}"/>
              </a:ext>
            </a:extLst>
          </p:cNvPr>
          <p:cNvSpPr txBox="1"/>
          <p:nvPr/>
        </p:nvSpPr>
        <p:spPr>
          <a:xfrm>
            <a:off x="4856313" y="4410338"/>
            <a:ext cx="240415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Pangle</a:t>
            </a:r>
            <a:br>
              <a:rPr kumimoji="0" lang="en-US" sz="1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br>
            <a:r>
              <a:rPr kumimoji="0" lang="en-US" sz="1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(TikTok)</a:t>
            </a:r>
          </a:p>
        </p:txBody>
      </p:sp>
      <p:sp>
        <p:nvSpPr>
          <p:cNvPr id="37" name="TextBox 36">
            <a:extLst>
              <a:ext uri="{FF2B5EF4-FFF2-40B4-BE49-F238E27FC236}">
                <a16:creationId xmlns:a16="http://schemas.microsoft.com/office/drawing/2014/main" id="{115DDE54-1BC9-AD0F-EDF3-7D219A5CAE5C}"/>
              </a:ext>
            </a:extLst>
          </p:cNvPr>
          <p:cNvSpPr txBox="1"/>
          <p:nvPr/>
        </p:nvSpPr>
        <p:spPr>
          <a:xfrm>
            <a:off x="7363984" y="4410338"/>
            <a:ext cx="240415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LinkedIn Audience Network</a:t>
            </a:r>
          </a:p>
        </p:txBody>
      </p:sp>
      <p:sp>
        <p:nvSpPr>
          <p:cNvPr id="38" name="TextBox 37">
            <a:extLst>
              <a:ext uri="{FF2B5EF4-FFF2-40B4-BE49-F238E27FC236}">
                <a16:creationId xmlns:a16="http://schemas.microsoft.com/office/drawing/2014/main" id="{A9EE8F76-C656-C998-7952-BC35C4A93BD0}"/>
              </a:ext>
            </a:extLst>
          </p:cNvPr>
          <p:cNvSpPr txBox="1"/>
          <p:nvPr/>
        </p:nvSpPr>
        <p:spPr>
          <a:xfrm>
            <a:off x="9763153" y="4410338"/>
            <a:ext cx="240415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Microsoft Audience Network</a:t>
            </a:r>
          </a:p>
        </p:txBody>
      </p:sp>
      <p:cxnSp>
        <p:nvCxnSpPr>
          <p:cNvPr id="2049" name="Straight Connector 2048">
            <a:extLst>
              <a:ext uri="{FF2B5EF4-FFF2-40B4-BE49-F238E27FC236}">
                <a16:creationId xmlns:a16="http://schemas.microsoft.com/office/drawing/2014/main" id="{54322A3B-981B-702C-0FDA-1B505E308752}"/>
              </a:ext>
            </a:extLst>
          </p:cNvPr>
          <p:cNvCxnSpPr>
            <a:cxnSpLocks/>
          </p:cNvCxnSpPr>
          <p:nvPr/>
        </p:nvCxnSpPr>
        <p:spPr>
          <a:xfrm>
            <a:off x="160675" y="5055563"/>
            <a:ext cx="2019300" cy="0"/>
          </a:xfrm>
          <a:prstGeom prst="line">
            <a:avLst/>
          </a:prstGeom>
          <a:ln w="19050">
            <a:solidFill>
              <a:srgbClr val="ED3C8D"/>
            </a:solidFill>
          </a:ln>
        </p:spPr>
        <p:style>
          <a:lnRef idx="1">
            <a:schemeClr val="accent1"/>
          </a:lnRef>
          <a:fillRef idx="0">
            <a:schemeClr val="accent1"/>
          </a:fillRef>
          <a:effectRef idx="0">
            <a:schemeClr val="accent1"/>
          </a:effectRef>
          <a:fontRef idx="minor">
            <a:schemeClr val="tx1"/>
          </a:fontRef>
        </p:style>
      </p:cxnSp>
      <p:cxnSp>
        <p:nvCxnSpPr>
          <p:cNvPr id="2051" name="Straight Connector 2050">
            <a:extLst>
              <a:ext uri="{FF2B5EF4-FFF2-40B4-BE49-F238E27FC236}">
                <a16:creationId xmlns:a16="http://schemas.microsoft.com/office/drawing/2014/main" id="{C749C0CE-8F65-23B8-EA74-58F5F7137F01}"/>
              </a:ext>
            </a:extLst>
          </p:cNvPr>
          <p:cNvCxnSpPr>
            <a:cxnSpLocks/>
          </p:cNvCxnSpPr>
          <p:nvPr/>
        </p:nvCxnSpPr>
        <p:spPr>
          <a:xfrm>
            <a:off x="2601286" y="5055563"/>
            <a:ext cx="2019300" cy="0"/>
          </a:xfrm>
          <a:prstGeom prst="line">
            <a:avLst/>
          </a:prstGeom>
          <a:ln w="19050">
            <a:solidFill>
              <a:srgbClr val="ED3C8D"/>
            </a:solidFill>
          </a:ln>
        </p:spPr>
        <p:style>
          <a:lnRef idx="1">
            <a:schemeClr val="accent1"/>
          </a:lnRef>
          <a:fillRef idx="0">
            <a:schemeClr val="accent1"/>
          </a:fillRef>
          <a:effectRef idx="0">
            <a:schemeClr val="accent1"/>
          </a:effectRef>
          <a:fontRef idx="minor">
            <a:schemeClr val="tx1"/>
          </a:fontRef>
        </p:style>
      </p:cxnSp>
      <p:cxnSp>
        <p:nvCxnSpPr>
          <p:cNvPr id="2053" name="Straight Connector 2052">
            <a:extLst>
              <a:ext uri="{FF2B5EF4-FFF2-40B4-BE49-F238E27FC236}">
                <a16:creationId xmlns:a16="http://schemas.microsoft.com/office/drawing/2014/main" id="{742F9999-AA73-822E-B8A7-31349F7C7FB0}"/>
              </a:ext>
            </a:extLst>
          </p:cNvPr>
          <p:cNvCxnSpPr>
            <a:cxnSpLocks/>
          </p:cNvCxnSpPr>
          <p:nvPr/>
        </p:nvCxnSpPr>
        <p:spPr>
          <a:xfrm>
            <a:off x="5058649" y="5055563"/>
            <a:ext cx="2019300" cy="0"/>
          </a:xfrm>
          <a:prstGeom prst="line">
            <a:avLst/>
          </a:prstGeom>
          <a:ln w="19050">
            <a:solidFill>
              <a:srgbClr val="ED3C8D"/>
            </a:solidFill>
          </a:ln>
        </p:spPr>
        <p:style>
          <a:lnRef idx="1">
            <a:schemeClr val="accent1"/>
          </a:lnRef>
          <a:fillRef idx="0">
            <a:schemeClr val="accent1"/>
          </a:fillRef>
          <a:effectRef idx="0">
            <a:schemeClr val="accent1"/>
          </a:effectRef>
          <a:fontRef idx="minor">
            <a:schemeClr val="tx1"/>
          </a:fontRef>
        </p:style>
      </p:cxnSp>
      <p:cxnSp>
        <p:nvCxnSpPr>
          <p:cNvPr id="2055" name="Straight Connector 2054">
            <a:extLst>
              <a:ext uri="{FF2B5EF4-FFF2-40B4-BE49-F238E27FC236}">
                <a16:creationId xmlns:a16="http://schemas.microsoft.com/office/drawing/2014/main" id="{AFCBA80F-4EE3-284A-5D4B-AC23B6E4D1AF}"/>
              </a:ext>
            </a:extLst>
          </p:cNvPr>
          <p:cNvCxnSpPr>
            <a:cxnSpLocks/>
          </p:cNvCxnSpPr>
          <p:nvPr/>
        </p:nvCxnSpPr>
        <p:spPr>
          <a:xfrm>
            <a:off x="7556410" y="5055563"/>
            <a:ext cx="2019300" cy="0"/>
          </a:xfrm>
          <a:prstGeom prst="line">
            <a:avLst/>
          </a:prstGeom>
          <a:ln w="19050">
            <a:solidFill>
              <a:srgbClr val="ED3C8D"/>
            </a:solidFill>
          </a:ln>
        </p:spPr>
        <p:style>
          <a:lnRef idx="1">
            <a:schemeClr val="accent1"/>
          </a:lnRef>
          <a:fillRef idx="0">
            <a:schemeClr val="accent1"/>
          </a:fillRef>
          <a:effectRef idx="0">
            <a:schemeClr val="accent1"/>
          </a:effectRef>
          <a:fontRef idx="minor">
            <a:schemeClr val="tx1"/>
          </a:fontRef>
        </p:style>
      </p:cxnSp>
      <p:cxnSp>
        <p:nvCxnSpPr>
          <p:cNvPr id="2057" name="Straight Connector 2056">
            <a:extLst>
              <a:ext uri="{FF2B5EF4-FFF2-40B4-BE49-F238E27FC236}">
                <a16:creationId xmlns:a16="http://schemas.microsoft.com/office/drawing/2014/main" id="{FCFB0810-137F-C51B-4366-D9D75C6E2742}"/>
              </a:ext>
            </a:extLst>
          </p:cNvPr>
          <p:cNvCxnSpPr>
            <a:cxnSpLocks/>
          </p:cNvCxnSpPr>
          <p:nvPr/>
        </p:nvCxnSpPr>
        <p:spPr>
          <a:xfrm>
            <a:off x="9968816" y="5055563"/>
            <a:ext cx="2019300" cy="0"/>
          </a:xfrm>
          <a:prstGeom prst="line">
            <a:avLst/>
          </a:prstGeom>
          <a:ln w="19050">
            <a:solidFill>
              <a:srgbClr val="ED3C8D"/>
            </a:solidFill>
          </a:ln>
        </p:spPr>
        <p:style>
          <a:lnRef idx="1">
            <a:schemeClr val="accent1"/>
          </a:lnRef>
          <a:fillRef idx="0">
            <a:schemeClr val="accent1"/>
          </a:fillRef>
          <a:effectRef idx="0">
            <a:schemeClr val="accent1"/>
          </a:effectRef>
          <a:fontRef idx="minor">
            <a:schemeClr val="tx1"/>
          </a:fontRef>
        </p:style>
      </p:cxnSp>
      <p:sp>
        <p:nvSpPr>
          <p:cNvPr id="2058" name="TextBox 2057">
            <a:extLst>
              <a:ext uri="{FF2B5EF4-FFF2-40B4-BE49-F238E27FC236}">
                <a16:creationId xmlns:a16="http://schemas.microsoft.com/office/drawing/2014/main" id="{0E0CE9A5-D270-BC1B-B4C6-DCF04D44C1F6}"/>
              </a:ext>
            </a:extLst>
          </p:cNvPr>
          <p:cNvSpPr txBox="1"/>
          <p:nvPr/>
        </p:nvSpPr>
        <p:spPr>
          <a:xfrm>
            <a:off x="0" y="2982601"/>
            <a:ext cx="1220499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Examples of Audience Networks</a:t>
            </a:r>
          </a:p>
        </p:txBody>
      </p:sp>
      <p:sp>
        <p:nvSpPr>
          <p:cNvPr id="5" name="Rectangle 4">
            <a:extLst>
              <a:ext uri="{FF2B5EF4-FFF2-40B4-BE49-F238E27FC236}">
                <a16:creationId xmlns:a16="http://schemas.microsoft.com/office/drawing/2014/main" id="{9954DE58-765B-69EA-9D1F-539045E47621}"/>
              </a:ext>
            </a:extLst>
          </p:cNvPr>
          <p:cNvSpPr/>
          <p:nvPr/>
        </p:nvSpPr>
        <p:spPr>
          <a:xfrm>
            <a:off x="156142" y="397831"/>
            <a:ext cx="12035858"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Long-tail websites, which are frequently included within ‘walled</a:t>
            </a:r>
            <a:r>
              <a:rPr lang="en-US" sz="2600" b="1">
                <a:solidFill>
                  <a:srgbClr val="1B1464"/>
                </a:solidFill>
                <a:latin typeface="Helvetica" pitchFamily="2" charset="0"/>
              </a:rPr>
              <a:t> gardens’ </a:t>
            </a: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audience network extensions, can raise brand safety and fraud concerns</a:t>
            </a:r>
          </a:p>
        </p:txBody>
      </p:sp>
      <p:pic>
        <p:nvPicPr>
          <p:cNvPr id="7" name="Picture 6">
            <a:extLst>
              <a:ext uri="{FF2B5EF4-FFF2-40B4-BE49-F238E27FC236}">
                <a16:creationId xmlns:a16="http://schemas.microsoft.com/office/drawing/2014/main" id="{9332FDB5-F695-9C7D-A509-235B4CBCE870}"/>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8" name="Slide Number Placeholder 5">
            <a:extLst>
              <a:ext uri="{FF2B5EF4-FFF2-40B4-BE49-F238E27FC236}">
                <a16:creationId xmlns:a16="http://schemas.microsoft.com/office/drawing/2014/main" id="{688C5EF3-9A8E-0DBC-0C56-F06E98A63E3A}"/>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37</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9" name="Rectangle 8">
            <a:extLst>
              <a:ext uri="{FF2B5EF4-FFF2-40B4-BE49-F238E27FC236}">
                <a16:creationId xmlns:a16="http://schemas.microsoft.com/office/drawing/2014/main" id="{5ACB8758-F82B-B29F-6B88-EBD0C1856F03}"/>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Tree>
    <p:extLst>
      <p:ext uri="{BB962C8B-B14F-4D97-AF65-F5344CB8AC3E}">
        <p14:creationId xmlns:p14="http://schemas.microsoft.com/office/powerpoint/2010/main" val="17523116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30578B-55B7-1439-D916-5025D77ED75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BBB395A-96DA-92B1-94F2-771CF0102A4B}"/>
              </a:ext>
            </a:extLst>
          </p:cNvPr>
          <p:cNvSpPr/>
          <p:nvPr/>
        </p:nvSpPr>
        <p:spPr>
          <a:xfrm>
            <a:off x="-1" y="1697733"/>
            <a:ext cx="5958325" cy="4351120"/>
          </a:xfrm>
          <a:prstGeom prst="rect">
            <a:avLst/>
          </a:prstGeom>
          <a:solidFill>
            <a:srgbClr val="1F1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6EE46310-93E4-BA51-EA03-B64EF66FC22B}"/>
              </a:ext>
            </a:extLst>
          </p:cNvPr>
          <p:cNvSpPr>
            <a:spLocks/>
          </p:cNvSpPr>
          <p:nvPr/>
        </p:nvSpPr>
        <p:spPr>
          <a:xfrm>
            <a:off x="5958323" y="1697625"/>
            <a:ext cx="6233971" cy="4351121"/>
          </a:xfrm>
          <a:prstGeom prst="rect">
            <a:avLst/>
          </a:prstGeom>
          <a:solidFill>
            <a:srgbClr val="00BF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0933E29-76A4-3903-D202-FFE1B5387557}"/>
              </a:ext>
            </a:extLst>
          </p:cNvPr>
          <p:cNvSpPr txBox="1"/>
          <p:nvPr/>
        </p:nvSpPr>
        <p:spPr>
          <a:xfrm>
            <a:off x="472511" y="6201275"/>
            <a:ext cx="1168727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VAB / Advertiser Perceptions ‘Marketer Sentiment on Ad Fraud’ Survey,</a:t>
            </a:r>
            <a:r>
              <a:rPr lang="en-US" sz="700">
                <a:solidFill>
                  <a:srgbClr val="1B1464"/>
                </a:solidFill>
                <a:latin typeface="Helvetica" panose="020B0604020202020204" pitchFamily="34" charset="0"/>
                <a:cs typeface="Helvetica" panose="020B0604020202020204" pitchFamily="34" charset="0"/>
              </a:rPr>
              <a:t> </a:t>
            </a:r>
            <a:r>
              <a:rPr kumimoji="0" lang="en-US" sz="7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based on in-depth interviews, fielded October 2023. Survey base: Marketer and agency contacts from the Advertiser Perceptions ‘Senior Marketer’ and ‘Streaming Video’ online communities. *ANA (Association of National Advertisers), </a:t>
            </a:r>
            <a:r>
              <a:rPr kumimoji="0" lang="en-US" sz="700" b="0" i="1"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Programmatic Media Supply Chain Transparency Study – Complete Report</a:t>
            </a:r>
            <a:r>
              <a:rPr kumimoji="0" lang="en-US" sz="7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December 2023. To learn more about terminology and facts around digital advertising, click the link to download </a:t>
            </a:r>
            <a:r>
              <a:rPr kumimoji="0" lang="en-US" sz="700" b="1" i="1" u="sng"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hlinkClick r:id="rId3">
                  <a:extLst>
                    <a:ext uri="{A12FA001-AC4F-418D-AE19-62706E023703}">
                      <ahyp:hlinkClr xmlns:ahyp="http://schemas.microsoft.com/office/drawing/2018/hyperlinkcolor" val="tx"/>
                    </a:ext>
                  </a:extLst>
                </a:hlinkClick>
              </a:rPr>
              <a:t>‘What Is Digital Ad Fraud’</a:t>
            </a:r>
            <a:endParaRPr kumimoji="0" lang="fr-FR" sz="700" b="0" i="1" u="none"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endParaRPr>
          </a:p>
        </p:txBody>
      </p:sp>
      <p:sp>
        <p:nvSpPr>
          <p:cNvPr id="3" name="TextBox 2">
            <a:extLst>
              <a:ext uri="{FF2B5EF4-FFF2-40B4-BE49-F238E27FC236}">
                <a16:creationId xmlns:a16="http://schemas.microsoft.com/office/drawing/2014/main" id="{98F957AB-97A5-4A57-1266-7C30AD3C2DB0}"/>
              </a:ext>
            </a:extLst>
          </p:cNvPr>
          <p:cNvSpPr txBox="1"/>
          <p:nvPr/>
        </p:nvSpPr>
        <p:spPr>
          <a:xfrm>
            <a:off x="7173550" y="4792677"/>
            <a:ext cx="3803516" cy="707886"/>
          </a:xfrm>
          <a:prstGeom prst="rect">
            <a:avLst/>
          </a:prstGeom>
          <a:solidFill>
            <a:schemeClr val="bg1"/>
          </a:solidFill>
          <a:ln w="19050">
            <a:solidFill>
              <a:srgbClr val="1B146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BFF2"/>
                </a:solidFill>
                <a:effectLst/>
                <a:uLnTx/>
                <a:uFillTx/>
                <a:latin typeface="Helvetica" panose="020B0403020202020204" pitchFamily="34" charset="0"/>
                <a:ea typeface="+mn-ea"/>
                <a:cs typeface="+mn-cs"/>
              </a:rPr>
              <a:t>$10B estimated annual </a:t>
            </a:r>
            <a:br>
              <a:rPr kumimoji="0" lang="en-US" sz="2000" b="1" i="0" u="none" strike="noStrike" kern="1200" cap="none" spc="0" normalizeH="0" baseline="0" noProof="0">
                <a:ln>
                  <a:noFill/>
                </a:ln>
                <a:solidFill>
                  <a:srgbClr val="00BFF2"/>
                </a:solidFill>
                <a:effectLst/>
                <a:uLnTx/>
                <a:uFillTx/>
                <a:latin typeface="Helvetica" panose="020B0403020202020204" pitchFamily="34" charset="0"/>
                <a:ea typeface="+mn-ea"/>
                <a:cs typeface="+mn-cs"/>
              </a:rPr>
            </a:br>
            <a:r>
              <a:rPr kumimoji="0" lang="en-US" sz="2000" b="1" i="0" u="none" strike="noStrike" kern="1200" cap="none" spc="0" normalizeH="0" baseline="0" noProof="0">
                <a:ln>
                  <a:noFill/>
                </a:ln>
                <a:solidFill>
                  <a:srgbClr val="00BFF2"/>
                </a:solidFill>
                <a:effectLst/>
                <a:uLnTx/>
                <a:uFillTx/>
                <a:latin typeface="Helvetica" panose="020B0403020202020204" pitchFamily="34" charset="0"/>
                <a:ea typeface="+mn-ea"/>
                <a:cs typeface="+mn-cs"/>
              </a:rPr>
              <a:t>global advertising spend</a:t>
            </a:r>
          </a:p>
        </p:txBody>
      </p:sp>
      <p:grpSp>
        <p:nvGrpSpPr>
          <p:cNvPr id="11" name="Group 10">
            <a:extLst>
              <a:ext uri="{FF2B5EF4-FFF2-40B4-BE49-F238E27FC236}">
                <a16:creationId xmlns:a16="http://schemas.microsoft.com/office/drawing/2014/main" id="{9522C01A-8C17-3421-EDF1-DAE56B03A681}"/>
              </a:ext>
            </a:extLst>
          </p:cNvPr>
          <p:cNvGrpSpPr/>
          <p:nvPr/>
        </p:nvGrpSpPr>
        <p:grpSpPr>
          <a:xfrm>
            <a:off x="134701" y="2362496"/>
            <a:ext cx="5650310" cy="1818002"/>
            <a:chOff x="4503586" y="-66708"/>
            <a:chExt cx="3270876" cy="3197467"/>
          </a:xfrm>
        </p:grpSpPr>
        <p:sp>
          <p:nvSpPr>
            <p:cNvPr id="10" name="Speech Bubble: Rectangle 9">
              <a:extLst>
                <a:ext uri="{FF2B5EF4-FFF2-40B4-BE49-F238E27FC236}">
                  <a16:creationId xmlns:a16="http://schemas.microsoft.com/office/drawing/2014/main" id="{2DCEF573-FC26-1EFA-45BD-0DC5D31778F7}"/>
                </a:ext>
              </a:extLst>
            </p:cNvPr>
            <p:cNvSpPr/>
            <p:nvPr/>
          </p:nvSpPr>
          <p:spPr>
            <a:xfrm>
              <a:off x="4503586" y="-66708"/>
              <a:ext cx="3270876" cy="3197467"/>
            </a:xfrm>
            <a:prstGeom prst="wedgeRectCallout">
              <a:avLst>
                <a:gd name="adj1" fmla="val -10809"/>
                <a:gd name="adj2" fmla="val 60978"/>
              </a:avLst>
            </a:prstGeom>
            <a:solidFill>
              <a:schemeClr val="bg1"/>
            </a:solidFill>
            <a:ln w="38100">
              <a:solidFill>
                <a:srgbClr val="ED3C8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B9AB3A51-AC96-2B12-6B48-EB4BC4A475DF}"/>
                </a:ext>
              </a:extLst>
            </p:cNvPr>
            <p:cNvSpPr/>
            <p:nvPr/>
          </p:nvSpPr>
          <p:spPr>
            <a:xfrm>
              <a:off x="4503586" y="-16062"/>
              <a:ext cx="3270875" cy="3096177"/>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400" b="0" i="0" u="none" strike="noStrike" kern="1200" cap="none" spc="0" normalizeH="0" baseline="0" noProof="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rPr>
                <a:t>“</a:t>
              </a:r>
              <a:r>
                <a:rPr kumimoji="0" lang="en-US" sz="2000" b="0" i="0" u="none" strike="noStrike" kern="1200" cap="none" spc="0" normalizeH="0" baseline="0" noProof="0">
                  <a:ln>
                    <a:noFill/>
                  </a:ln>
                  <a:solidFill>
                    <a:srgbClr val="1B1464"/>
                  </a:solidFill>
                  <a:effectLst/>
                  <a:uLnTx/>
                  <a:uFillTx/>
                  <a:latin typeface="Helvetica" panose="020B0403020202020204" pitchFamily="34" charset="0"/>
                  <a:ea typeface="Calibri" panose="020F0502020204030204" pitchFamily="34" charset="0"/>
                  <a:cs typeface="+mn-cs"/>
                </a:rPr>
                <a:t>The most problematic are going to be display ads shown on a variety of third-party websites. All of those individual website owners, </a:t>
              </a:r>
              <a:r>
                <a:rPr kumimoji="0" lang="en-US" sz="2000" b="1" i="0" u="none" strike="noStrike" kern="1200" cap="none" spc="0" normalizeH="0" baseline="0" noProof="0">
                  <a:ln>
                    <a:noFill/>
                  </a:ln>
                  <a:solidFill>
                    <a:srgbClr val="ED3C8D"/>
                  </a:solidFill>
                  <a:effectLst/>
                  <a:uLnTx/>
                  <a:uFillTx/>
                  <a:latin typeface="Helvetica" panose="020B0403020202020204" pitchFamily="34" charset="0"/>
                  <a:ea typeface="Calibri" panose="020F0502020204030204" pitchFamily="34" charset="0"/>
                  <a:cs typeface="+mn-cs"/>
                </a:rPr>
                <a:t>publishers are actually incentivized to engage in fraudulent activity</a:t>
              </a:r>
              <a:r>
                <a:rPr kumimoji="0" lang="en-US" sz="2000" b="0" i="0" u="none" strike="noStrike" kern="1200" cap="none" spc="0" normalizeH="0" baseline="0" noProof="0">
                  <a:ln>
                    <a:noFill/>
                  </a:ln>
                  <a:solidFill>
                    <a:srgbClr val="1B1464"/>
                  </a:solidFill>
                  <a:effectLst/>
                  <a:uLnTx/>
                  <a:uFillTx/>
                  <a:latin typeface="Helvetica" panose="020B0403020202020204" pitchFamily="34" charset="0"/>
                  <a:ea typeface="Calibri" panose="020F0502020204030204" pitchFamily="34" charset="0"/>
                  <a:cs typeface="+mn-cs"/>
                </a:rPr>
                <a:t>.”</a:t>
              </a:r>
              <a:endParaRPr kumimoji="0" lang="en-US" sz="2400" b="1" i="0" u="none" strike="noStrike" kern="1200" cap="none" spc="0" normalizeH="0" baseline="0" noProof="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endParaRPr>
            </a:p>
          </p:txBody>
        </p:sp>
      </p:grpSp>
      <p:sp>
        <p:nvSpPr>
          <p:cNvPr id="14" name="Rectangle 13">
            <a:extLst>
              <a:ext uri="{FF2B5EF4-FFF2-40B4-BE49-F238E27FC236}">
                <a16:creationId xmlns:a16="http://schemas.microsoft.com/office/drawing/2014/main" id="{8FD7F9B1-E8DE-B4E4-F034-D0D2AE0A64E4}"/>
              </a:ext>
            </a:extLst>
          </p:cNvPr>
          <p:cNvSpPr/>
          <p:nvPr/>
        </p:nvSpPr>
        <p:spPr>
          <a:xfrm>
            <a:off x="385974" y="4669397"/>
            <a:ext cx="5147764" cy="646331"/>
          </a:xfrm>
          <a:prstGeom prst="rect">
            <a:avLst/>
          </a:prstGeom>
        </p:spPr>
        <p:txBody>
          <a:bodyPr wrap="square">
            <a:spAutoFit/>
          </a:bodyP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CMO, Consumer Electronics Category (Anonymous)</a:t>
            </a:r>
          </a:p>
        </p:txBody>
      </p:sp>
      <p:sp>
        <p:nvSpPr>
          <p:cNvPr id="16" name="Rectangle 15">
            <a:extLst>
              <a:ext uri="{FF2B5EF4-FFF2-40B4-BE49-F238E27FC236}">
                <a16:creationId xmlns:a16="http://schemas.microsoft.com/office/drawing/2014/main" id="{010D20D7-FD5F-76DC-ACD4-2F01E58480CD}"/>
              </a:ext>
            </a:extLst>
          </p:cNvPr>
          <p:cNvSpPr/>
          <p:nvPr/>
        </p:nvSpPr>
        <p:spPr>
          <a:xfrm>
            <a:off x="6662630" y="2248717"/>
            <a:ext cx="4825357" cy="1446550"/>
          </a:xfrm>
          <a:prstGeom prst="rect">
            <a:avLst/>
          </a:prstGeom>
          <a:noFill/>
          <a:effectLst/>
        </p:spPr>
        <p:txBody>
          <a:bodyPr wrap="square" lIns="91440" tIns="45720" rIns="91440" bIns="45720" anchor="t">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w="13462">
                  <a:solidFill>
                    <a:prstClr val="black"/>
                  </a:solidFill>
                  <a:prstDash val="solid"/>
                </a:ln>
                <a:solidFill>
                  <a:prstClr val="white"/>
                </a:solidFill>
                <a:effectLst>
                  <a:outerShdw dist="38100" dir="2700000" algn="bl" rotWithShape="0">
                    <a:prstClr val="black"/>
                  </a:outerShdw>
                </a:effectLst>
                <a:uLnTx/>
                <a:uFillTx/>
                <a:latin typeface="Helvetica" panose="020B0604020202020204" pitchFamily="34" charset="0"/>
                <a:ea typeface="Open Sans" panose="020B0606030504020204" pitchFamily="34" charset="0"/>
                <a:cs typeface="Helvetica" panose="020B0604020202020204" pitchFamily="34" charset="0"/>
              </a:rPr>
              <a:t>4,500+</a:t>
            </a:r>
          </a:p>
        </p:txBody>
      </p:sp>
      <p:sp>
        <p:nvSpPr>
          <p:cNvPr id="17" name="TextBox 16">
            <a:extLst>
              <a:ext uri="{FF2B5EF4-FFF2-40B4-BE49-F238E27FC236}">
                <a16:creationId xmlns:a16="http://schemas.microsoft.com/office/drawing/2014/main" id="{86804B5D-3510-1177-609F-175629F00B23}"/>
              </a:ext>
            </a:extLst>
          </p:cNvPr>
          <p:cNvSpPr txBox="1"/>
          <p:nvPr/>
        </p:nvSpPr>
        <p:spPr>
          <a:xfrm>
            <a:off x="6327669" y="3715031"/>
            <a:ext cx="549527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a:solidFill>
                  <a:prstClr val="white"/>
                </a:solidFill>
                <a:latin typeface="Helvetica" panose="020B0403020202020204" pitchFamily="34" charset="0"/>
              </a:rPr>
              <a:t>projected number of existing</a:t>
            </a:r>
            <a:br>
              <a:rPr lang="en-US" sz="2400" b="1">
                <a:solidFill>
                  <a:prstClr val="white"/>
                </a:solidFill>
                <a:latin typeface="Helvetica" panose="020B0403020202020204" pitchFamily="34" charset="0"/>
              </a:rPr>
            </a:br>
            <a:r>
              <a:rPr lang="en-US" sz="2400" b="1">
                <a:solidFill>
                  <a:prstClr val="white"/>
                </a:solidFill>
                <a:latin typeface="Helvetica" panose="020B0403020202020204" pitchFamily="34" charset="0"/>
              </a:rPr>
              <a:t>‘Made for Advertising’ Sites*</a:t>
            </a:r>
            <a:endParaRPr kumimoji="0" lang="en-US" sz="2400" b="1"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12" name="Rectangle 11">
            <a:extLst>
              <a:ext uri="{FF2B5EF4-FFF2-40B4-BE49-F238E27FC236}">
                <a16:creationId xmlns:a16="http://schemas.microsoft.com/office/drawing/2014/main" id="{A71AC359-16E6-A7AD-3694-44B8AFBE49A9}"/>
              </a:ext>
            </a:extLst>
          </p:cNvPr>
          <p:cNvSpPr/>
          <p:nvPr/>
        </p:nvSpPr>
        <p:spPr>
          <a:xfrm>
            <a:off x="156142" y="397831"/>
            <a:ext cx="12035858"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Audience networks can also include many ‘Made for Advertising’ websites, which create negative brand associations and wasted ad dollars</a:t>
            </a:r>
          </a:p>
        </p:txBody>
      </p:sp>
      <p:pic>
        <p:nvPicPr>
          <p:cNvPr id="4" name="Picture 3">
            <a:extLst>
              <a:ext uri="{FF2B5EF4-FFF2-40B4-BE49-F238E27FC236}">
                <a16:creationId xmlns:a16="http://schemas.microsoft.com/office/drawing/2014/main" id="{0E98B9A0-0D2A-52AF-C826-B2EEE9F36970}"/>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7" name="Slide Number Placeholder 5">
            <a:extLst>
              <a:ext uri="{FF2B5EF4-FFF2-40B4-BE49-F238E27FC236}">
                <a16:creationId xmlns:a16="http://schemas.microsoft.com/office/drawing/2014/main" id="{E5C63677-90BD-79A2-7AEF-D51A3E5B0CBC}"/>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8" name="Rectangle 7">
            <a:extLst>
              <a:ext uri="{FF2B5EF4-FFF2-40B4-BE49-F238E27FC236}">
                <a16:creationId xmlns:a16="http://schemas.microsoft.com/office/drawing/2014/main" id="{4541E2D1-7008-E198-211F-5F9C4ACD6377}"/>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Tree>
    <p:extLst>
      <p:ext uri="{BB962C8B-B14F-4D97-AF65-F5344CB8AC3E}">
        <p14:creationId xmlns:p14="http://schemas.microsoft.com/office/powerpoint/2010/main" val="41948939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815A99-D561-B028-6A0E-ADB1B87D27AF}"/>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0404A537-C3C3-AB2C-508F-4477838A2068}"/>
              </a:ext>
            </a:extLst>
          </p:cNvPr>
          <p:cNvSpPr/>
          <p:nvPr/>
        </p:nvSpPr>
        <p:spPr>
          <a:xfrm>
            <a:off x="10" y="1697731"/>
            <a:ext cx="6979534" cy="4330751"/>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84CA057D-A8BF-065F-B367-B558E7E616E3}"/>
              </a:ext>
            </a:extLst>
          </p:cNvPr>
          <p:cNvSpPr txBox="1"/>
          <p:nvPr/>
        </p:nvSpPr>
        <p:spPr>
          <a:xfrm>
            <a:off x="27278" y="1994365"/>
            <a:ext cx="6924998" cy="8002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 of respondents who are concerned about the </a:t>
            </a:r>
            <a:br>
              <a:rPr kumimoji="0" lang="en-US" sz="16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br>
            <a:r>
              <a:rPr lang="en-US" sz="1600" b="1" u="sng">
                <a:solidFill>
                  <a:srgbClr val="1B1464"/>
                </a:solidFill>
                <a:latin typeface="Helvetica" panose="020B0403020202020204" pitchFamily="34" charset="0"/>
              </a:rPr>
              <a:t>l</a:t>
            </a:r>
            <a:r>
              <a:rPr kumimoji="0" lang="en-US" sz="16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ack of transparency</a:t>
            </a:r>
            <a:r>
              <a:rPr kumimoji="0" lang="en-US" sz="16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 on campaign details and placements </a:t>
            </a:r>
            <a:endParaRPr kumimoji="0" lang="en-US" sz="1600" b="1" i="0" u="sng" strike="noStrike" kern="1200" cap="none" spc="0" normalizeH="0" baseline="0" noProof="0">
              <a:ln>
                <a:noFill/>
              </a:ln>
              <a:solidFill>
                <a:srgbClr val="1B1464"/>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Ranked within top 3 digital ad fraud concerns for the </a:t>
            </a:r>
            <a:r>
              <a:rPr kumimoji="0" lang="en-US" sz="1400" b="0" i="0" u="sng" strike="noStrike" kern="1200" cap="none" spc="0" normalizeH="0" baseline="0" noProof="0">
                <a:ln>
                  <a:noFill/>
                </a:ln>
                <a:solidFill>
                  <a:srgbClr val="1B1464"/>
                </a:solidFill>
                <a:effectLst/>
                <a:uLnTx/>
                <a:uFillTx/>
                <a:latin typeface="Helvetica" panose="020B0403020202020204" pitchFamily="34" charset="0"/>
                <a:ea typeface="+mn-ea"/>
                <a:cs typeface="+mn-cs"/>
              </a:rPr>
              <a:t>advertising industry overall</a:t>
            </a:r>
            <a:endParaRPr kumimoji="0" lang="en-US" sz="1200" b="0" i="0" u="sng"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2" name="TextBox 1">
            <a:extLst>
              <a:ext uri="{FF2B5EF4-FFF2-40B4-BE49-F238E27FC236}">
                <a16:creationId xmlns:a16="http://schemas.microsoft.com/office/drawing/2014/main" id="{1F7DEB4C-D8E7-BD45-197E-41183EDF91E0}"/>
              </a:ext>
            </a:extLst>
          </p:cNvPr>
          <p:cNvSpPr txBox="1"/>
          <p:nvPr/>
        </p:nvSpPr>
        <p:spPr>
          <a:xfrm>
            <a:off x="420588" y="6086823"/>
            <a:ext cx="11771412" cy="461665"/>
          </a:xfrm>
          <a:prstGeom prst="rect">
            <a:avLst/>
          </a:prstGeom>
          <a:noFill/>
        </p:spPr>
        <p:txBody>
          <a:bodyPr wrap="square" rtlCol="0">
            <a:spAutoFit/>
          </a:bodyPr>
          <a:lstStyle/>
          <a:p>
            <a:pPr lvl="0">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VAB / Advertiser Perceptions ‘Marketer Sentiment on Ad Fraud’ Survey, November 2023. Survey base: Marketer and agency contacts from the Advertiser Perceptions ‘Senior Marketer’ and ‘Streaming Video’ online communities. </a:t>
            </a:r>
            <a:b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b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Q3B. What are your top 3 concerns surrounding digital ad fraud regarding the advertising industry overall? Base = Total Respondents. Brand Marketers = ranks tied for #3 behind ‘click fraud’ (82%), ‘inflation of campaign metrics’ (55%), ‘misrepresented ad placements’ (45%). Agency Professionals = ranks #5 behind ‘click fraud’ (68</a:t>
            </a:r>
            <a:r>
              <a:rPr lang="en-US" sz="800">
                <a:solidFill>
                  <a:srgbClr val="1B1464"/>
                </a:solidFill>
                <a:latin typeface="Helvetica" panose="020B0604020202020204" pitchFamily="34" charset="0"/>
                <a:cs typeface="Helvetica" panose="020B0604020202020204" pitchFamily="34" charset="0"/>
              </a:rPr>
              <a:t>%), ‘misrepresented ad placements’ (39%), ‘</a:t>
            </a: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inflation of campaign metrics’ (36%), ‘unknowingly appearing on 'Made for Advertising' (MFA) websites’ (32%).</a:t>
            </a:r>
            <a:endParaRPr kumimoji="0" lang="fr-FR" sz="800" b="0" i="1"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p:txBody>
      </p:sp>
      <p:sp>
        <p:nvSpPr>
          <p:cNvPr id="4" name="TextBox 3">
            <a:extLst>
              <a:ext uri="{FF2B5EF4-FFF2-40B4-BE49-F238E27FC236}">
                <a16:creationId xmlns:a16="http://schemas.microsoft.com/office/drawing/2014/main" id="{232947DA-2BE8-33CC-FD8E-724F2925E6D8}"/>
              </a:ext>
            </a:extLst>
          </p:cNvPr>
          <p:cNvSpPr txBox="1"/>
          <p:nvPr/>
        </p:nvSpPr>
        <p:spPr>
          <a:xfrm>
            <a:off x="1418720" y="3798906"/>
            <a:ext cx="1712626" cy="654294"/>
          </a:xfrm>
          <a:prstGeom prst="rect">
            <a:avLst/>
          </a:prstGeom>
          <a:noFill/>
        </p:spPr>
        <p:txBody>
          <a:bodyPr wrap="square" rtlCol="0">
            <a:spAutoFit/>
          </a:bodyPr>
          <a:lstStyle/>
          <a:p>
            <a:pPr algn="ctr"/>
            <a:r>
              <a:rPr lang="en-US" b="1" u="sng">
                <a:solidFill>
                  <a:srgbClr val="1B1464"/>
                </a:solidFill>
                <a:latin typeface="Helvetica" panose="020B0403020202020204" pitchFamily="34" charset="0"/>
              </a:rPr>
              <a:t>Brand Marketers</a:t>
            </a:r>
          </a:p>
        </p:txBody>
      </p:sp>
      <p:pic>
        <p:nvPicPr>
          <p:cNvPr id="7" name="Picture 6" descr="Icon&#10;&#10;Description automatically generated">
            <a:extLst>
              <a:ext uri="{FF2B5EF4-FFF2-40B4-BE49-F238E27FC236}">
                <a16:creationId xmlns:a16="http://schemas.microsoft.com/office/drawing/2014/main" id="{C69FF2C9-F796-6149-2C2C-1E7113C582E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876336" y="3070965"/>
            <a:ext cx="797395" cy="797395"/>
          </a:xfrm>
          <a:prstGeom prst="rect">
            <a:avLst/>
          </a:prstGeom>
        </p:spPr>
      </p:pic>
      <p:sp>
        <p:nvSpPr>
          <p:cNvPr id="13" name="Rectangle 12">
            <a:extLst>
              <a:ext uri="{FF2B5EF4-FFF2-40B4-BE49-F238E27FC236}">
                <a16:creationId xmlns:a16="http://schemas.microsoft.com/office/drawing/2014/main" id="{2E8209C1-FC26-0936-154E-41A5395DB7D1}"/>
              </a:ext>
            </a:extLst>
          </p:cNvPr>
          <p:cNvSpPr/>
          <p:nvPr/>
        </p:nvSpPr>
        <p:spPr>
          <a:xfrm>
            <a:off x="1547952" y="4682731"/>
            <a:ext cx="1454162" cy="784965"/>
          </a:xfrm>
          <a:prstGeom prst="rect">
            <a:avLst/>
          </a:prstGeom>
          <a:solidFill>
            <a:srgbClr val="00BF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ln>
                  <a:solidFill>
                    <a:srgbClr val="1F1A62"/>
                  </a:solidFill>
                </a:ln>
                <a:solidFill>
                  <a:schemeClr val="bg1"/>
                </a:solidFill>
                <a:latin typeface="Helvetica" panose="020B0403020202020204" pitchFamily="34" charset="0"/>
              </a:rPr>
              <a:t>45%</a:t>
            </a:r>
          </a:p>
        </p:txBody>
      </p:sp>
      <p:sp>
        <p:nvSpPr>
          <p:cNvPr id="5" name="TextBox 4">
            <a:extLst>
              <a:ext uri="{FF2B5EF4-FFF2-40B4-BE49-F238E27FC236}">
                <a16:creationId xmlns:a16="http://schemas.microsoft.com/office/drawing/2014/main" id="{D4E1FC34-E2BA-BB7D-BE51-A54F1FB65DFE}"/>
              </a:ext>
            </a:extLst>
          </p:cNvPr>
          <p:cNvSpPr txBox="1"/>
          <p:nvPr/>
        </p:nvSpPr>
        <p:spPr>
          <a:xfrm>
            <a:off x="3699141" y="3787192"/>
            <a:ext cx="2040601" cy="654294"/>
          </a:xfrm>
          <a:prstGeom prst="rect">
            <a:avLst/>
          </a:prstGeom>
          <a:noFill/>
        </p:spPr>
        <p:txBody>
          <a:bodyPr wrap="square" rtlCol="0">
            <a:spAutoFit/>
          </a:bodyPr>
          <a:lstStyle/>
          <a:p>
            <a:pPr algn="ctr"/>
            <a:r>
              <a:rPr lang="en-US" b="1" u="sng">
                <a:solidFill>
                  <a:srgbClr val="1B1464"/>
                </a:solidFill>
                <a:latin typeface="Helvetica" panose="020B0403020202020204" pitchFamily="34" charset="0"/>
              </a:rPr>
              <a:t>Agency Professionals</a:t>
            </a:r>
          </a:p>
        </p:txBody>
      </p:sp>
      <p:pic>
        <p:nvPicPr>
          <p:cNvPr id="6" name="Picture 5" descr="Icon&#10;&#10;Description automatically generated">
            <a:extLst>
              <a:ext uri="{FF2B5EF4-FFF2-40B4-BE49-F238E27FC236}">
                <a16:creationId xmlns:a16="http://schemas.microsoft.com/office/drawing/2014/main" id="{F33B6B12-F72D-8EC5-1E81-51086409992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308392" y="3059250"/>
            <a:ext cx="797396" cy="797396"/>
          </a:xfrm>
          <a:prstGeom prst="rect">
            <a:avLst/>
          </a:prstGeom>
        </p:spPr>
      </p:pic>
      <p:sp>
        <p:nvSpPr>
          <p:cNvPr id="14" name="Rectangle 13">
            <a:extLst>
              <a:ext uri="{FF2B5EF4-FFF2-40B4-BE49-F238E27FC236}">
                <a16:creationId xmlns:a16="http://schemas.microsoft.com/office/drawing/2014/main" id="{EB352155-D8A2-D5EA-8E86-B04C82926A1C}"/>
              </a:ext>
            </a:extLst>
          </p:cNvPr>
          <p:cNvSpPr/>
          <p:nvPr/>
        </p:nvSpPr>
        <p:spPr>
          <a:xfrm>
            <a:off x="4011744" y="4671017"/>
            <a:ext cx="1454162" cy="784965"/>
          </a:xfrm>
          <a:prstGeom prst="rect">
            <a:avLst/>
          </a:prstGeom>
          <a:solidFill>
            <a:srgbClr val="ED3C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ln>
                  <a:solidFill>
                    <a:srgbClr val="1F1A62"/>
                  </a:solidFill>
                </a:ln>
                <a:solidFill>
                  <a:schemeClr val="bg1"/>
                </a:solidFill>
                <a:latin typeface="Helvetica" panose="020B0403020202020204" pitchFamily="34" charset="0"/>
              </a:rPr>
              <a:t>29%</a:t>
            </a:r>
          </a:p>
        </p:txBody>
      </p:sp>
      <p:pic>
        <p:nvPicPr>
          <p:cNvPr id="21" name="Picture 20" descr="A person with his hand over his face&#10;&#10;Description automatically generated">
            <a:extLst>
              <a:ext uri="{FF2B5EF4-FFF2-40B4-BE49-F238E27FC236}">
                <a16:creationId xmlns:a16="http://schemas.microsoft.com/office/drawing/2014/main" id="{C537CBF6-546D-A7FF-7401-1D107AF8CC52}"/>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6937264" y="1696567"/>
            <a:ext cx="5254726" cy="4330751"/>
          </a:xfrm>
          <a:prstGeom prst="rect">
            <a:avLst/>
          </a:prstGeom>
        </p:spPr>
      </p:pic>
      <p:sp>
        <p:nvSpPr>
          <p:cNvPr id="19" name="Rectangle 18">
            <a:extLst>
              <a:ext uri="{FF2B5EF4-FFF2-40B4-BE49-F238E27FC236}">
                <a16:creationId xmlns:a16="http://schemas.microsoft.com/office/drawing/2014/main" id="{0317980F-DD59-F1E7-87E7-ED148F93C8A4}"/>
              </a:ext>
            </a:extLst>
          </p:cNvPr>
          <p:cNvSpPr/>
          <p:nvPr/>
        </p:nvSpPr>
        <p:spPr>
          <a:xfrm>
            <a:off x="156142" y="397831"/>
            <a:ext cx="11879716"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1B1464"/>
                </a:solidFill>
                <a:latin typeface="Helvetica" pitchFamily="2" charset="0"/>
              </a:rPr>
              <a:t>Most concerning</a:t>
            </a: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 the ‘solve’ for these issues</a:t>
            </a:r>
            <a:r>
              <a:rPr lang="en-US" sz="2600" b="1">
                <a:solidFill>
                  <a:srgbClr val="1B1464"/>
                </a:solidFill>
                <a:latin typeface="Helvetica" pitchFamily="2" charset="0"/>
              </a:rPr>
              <a:t> - </a:t>
            </a: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industry-wide campaign transparency standards</a:t>
            </a:r>
            <a:r>
              <a:rPr lang="en-US" sz="2600" b="1">
                <a:solidFill>
                  <a:srgbClr val="1B1464"/>
                </a:solidFill>
                <a:latin typeface="Helvetica" pitchFamily="2" charset="0"/>
              </a:rPr>
              <a:t> - </a:t>
            </a: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isn’t a top concern among marketers </a:t>
            </a:r>
          </a:p>
        </p:txBody>
      </p:sp>
      <p:pic>
        <p:nvPicPr>
          <p:cNvPr id="3" name="Picture 2">
            <a:extLst>
              <a:ext uri="{FF2B5EF4-FFF2-40B4-BE49-F238E27FC236}">
                <a16:creationId xmlns:a16="http://schemas.microsoft.com/office/drawing/2014/main" id="{D770886F-9C9A-32EF-D336-A5D68B80E6B5}"/>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9" name="Slide Number Placeholder 5">
            <a:extLst>
              <a:ext uri="{FF2B5EF4-FFF2-40B4-BE49-F238E27FC236}">
                <a16:creationId xmlns:a16="http://schemas.microsoft.com/office/drawing/2014/main" id="{156084AA-7408-0673-2564-F51956A367D1}"/>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0" name="Rectangle 9">
            <a:extLst>
              <a:ext uri="{FF2B5EF4-FFF2-40B4-BE49-F238E27FC236}">
                <a16:creationId xmlns:a16="http://schemas.microsoft.com/office/drawing/2014/main" id="{3ADE0A68-6354-F25F-0D91-80EEC55C18A3}"/>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Tree>
    <p:extLst>
      <p:ext uri="{BB962C8B-B14F-4D97-AF65-F5344CB8AC3E}">
        <p14:creationId xmlns:p14="http://schemas.microsoft.com/office/powerpoint/2010/main" val="17557161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954C1D-2538-DEA9-644F-D13867EAF349}"/>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9F2F0C43-612C-5758-DBA3-2EE69B8D1F60}"/>
              </a:ext>
            </a:extLst>
          </p:cNvPr>
          <p:cNvPicPr>
            <a:picLocks noChangeAspect="1"/>
          </p:cNvPicPr>
          <p:nvPr/>
        </p:nvPicPr>
        <p:blipFill>
          <a:blip r:embed="rId2"/>
          <a:stretch>
            <a:fillRect/>
          </a:stretch>
        </p:blipFill>
        <p:spPr>
          <a:xfrm>
            <a:off x="0" y="0"/>
            <a:ext cx="12192000" cy="6858000"/>
          </a:xfrm>
          <a:prstGeom prst="rect">
            <a:avLst/>
          </a:prstGeom>
        </p:spPr>
      </p:pic>
      <p:cxnSp>
        <p:nvCxnSpPr>
          <p:cNvPr id="4" name="Straight Connector 3">
            <a:extLst>
              <a:ext uri="{FF2B5EF4-FFF2-40B4-BE49-F238E27FC236}">
                <a16:creationId xmlns:a16="http://schemas.microsoft.com/office/drawing/2014/main" id="{10F7EB2B-290C-22A2-B6E5-A29FBD33FB5C}"/>
              </a:ext>
            </a:extLst>
          </p:cNvPr>
          <p:cNvCxnSpPr/>
          <p:nvPr/>
        </p:nvCxnSpPr>
        <p:spPr>
          <a:xfrm>
            <a:off x="493843" y="2940040"/>
            <a:ext cx="521208" cy="0"/>
          </a:xfrm>
          <a:prstGeom prst="line">
            <a:avLst/>
          </a:prstGeom>
          <a:ln>
            <a:solidFill>
              <a:srgbClr val="1F1A62"/>
            </a:solidFill>
          </a:ln>
        </p:spPr>
        <p:style>
          <a:lnRef idx="3">
            <a:schemeClr val="accent1"/>
          </a:lnRef>
          <a:fillRef idx="0">
            <a:schemeClr val="accent1"/>
          </a:fillRef>
          <a:effectRef idx="2">
            <a:schemeClr val="accent1"/>
          </a:effectRef>
          <a:fontRef idx="minor">
            <a:schemeClr val="tx1"/>
          </a:fontRef>
        </p:style>
      </p:cxnSp>
      <p:sp>
        <p:nvSpPr>
          <p:cNvPr id="2" name="TextBox 1">
            <a:extLst>
              <a:ext uri="{FF2B5EF4-FFF2-40B4-BE49-F238E27FC236}">
                <a16:creationId xmlns:a16="http://schemas.microsoft.com/office/drawing/2014/main" id="{BB320CCD-86F0-008E-6F0E-63156D06604C}"/>
              </a:ext>
            </a:extLst>
          </p:cNvPr>
          <p:cNvSpPr txBox="1"/>
          <p:nvPr/>
        </p:nvSpPr>
        <p:spPr>
          <a:xfrm>
            <a:off x="236165" y="3025517"/>
            <a:ext cx="7137401" cy="954107"/>
          </a:xfrm>
          <a:prstGeom prst="rect">
            <a:avLst/>
          </a:prstGeom>
          <a:noFill/>
        </p:spPr>
        <p:txBody>
          <a:bodyPr wrap="square" lIns="91440" tIns="45720" rIns="91440" bIns="45720" rtlCol="0" anchor="t">
            <a:spAutoFit/>
          </a:bodyPr>
          <a:lstStyle/>
          <a:p>
            <a:pPr>
              <a:defRPr/>
            </a:pPr>
            <a:r>
              <a:rPr lang="en-US" sz="2800">
                <a:solidFill>
                  <a:srgbClr val="1B1464"/>
                </a:solidFill>
                <a:latin typeface="Helvetica"/>
                <a:cs typeface="Helvetica"/>
              </a:rPr>
              <a:t>How aware and worried are brand marketers and agencies about ad fraud? </a:t>
            </a:r>
          </a:p>
        </p:txBody>
      </p:sp>
    </p:spTree>
    <p:extLst>
      <p:ext uri="{BB962C8B-B14F-4D97-AF65-F5344CB8AC3E}">
        <p14:creationId xmlns:p14="http://schemas.microsoft.com/office/powerpoint/2010/main" val="7319868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815A99-D561-B028-6A0E-ADB1B87D27AF}"/>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0D79D88C-01C9-2C63-1249-32D11D3CAEC7}"/>
              </a:ext>
            </a:extLst>
          </p:cNvPr>
          <p:cNvSpPr/>
          <p:nvPr/>
        </p:nvSpPr>
        <p:spPr>
          <a:xfrm>
            <a:off x="0" y="1685013"/>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84CA057D-A8BF-065F-B367-B558E7E616E3}"/>
              </a:ext>
            </a:extLst>
          </p:cNvPr>
          <p:cNvSpPr txBox="1"/>
          <p:nvPr/>
        </p:nvSpPr>
        <p:spPr>
          <a:xfrm>
            <a:off x="246998" y="1875522"/>
            <a:ext cx="1169800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 of </a:t>
            </a:r>
            <a:r>
              <a:rPr kumimoji="0" lang="en-US"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brand marketers</a:t>
            </a:r>
            <a:r>
              <a:rPr kumimoji="0" lang="en-US"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 who are concerned about…</a:t>
            </a:r>
            <a:endParaRPr kumimoji="0" lang="en-US" b="1" i="0" u="sng" strike="noStrike" kern="1200" cap="none" spc="0" normalizeH="0" baseline="0" noProof="0">
              <a:ln>
                <a:noFill/>
              </a:ln>
              <a:solidFill>
                <a:srgbClr val="1B1464"/>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Ranked within top 3 digital ad fraud concerns</a:t>
            </a:r>
            <a:endPar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2" name="TextBox 1">
            <a:extLst>
              <a:ext uri="{FF2B5EF4-FFF2-40B4-BE49-F238E27FC236}">
                <a16:creationId xmlns:a16="http://schemas.microsoft.com/office/drawing/2014/main" id="{1F7DEB4C-D8E7-BD45-197E-41183EDF91E0}"/>
              </a:ext>
            </a:extLst>
          </p:cNvPr>
          <p:cNvSpPr txBox="1"/>
          <p:nvPr/>
        </p:nvSpPr>
        <p:spPr>
          <a:xfrm>
            <a:off x="420587" y="6176274"/>
            <a:ext cx="1161526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VAB / Advertiser Perceptions ‘Marketer Sentiment on Ad Fraud’ Survey, November 2023. Survey base: Marketer and agency contacts from the Advertiser Perceptions ‘Senior Marketer’ and ‘Streaming Video’ online communities. Q3A. What are your top 3 concerns surrounding digital ad fraud regarding [your business/your clients' businesses]? *Q3B. What are your top 3 concerns surrounding digital ad fraud regarding the advertising industry overall? Base = Total Respondents.</a:t>
            </a:r>
            <a:endParaRPr kumimoji="0" lang="fr-FR" sz="800" b="0" i="1"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p:txBody>
      </p:sp>
      <p:sp>
        <p:nvSpPr>
          <p:cNvPr id="60" name="TextBox 59">
            <a:extLst>
              <a:ext uri="{FF2B5EF4-FFF2-40B4-BE49-F238E27FC236}">
                <a16:creationId xmlns:a16="http://schemas.microsoft.com/office/drawing/2014/main" id="{49A5CE3C-7C62-0CD9-13AB-647F80D0862F}"/>
              </a:ext>
            </a:extLst>
          </p:cNvPr>
          <p:cNvSpPr txBox="1"/>
          <p:nvPr/>
        </p:nvSpPr>
        <p:spPr>
          <a:xfrm>
            <a:off x="598804" y="3195357"/>
            <a:ext cx="3690079" cy="1077218"/>
          </a:xfrm>
          <a:prstGeom prst="rect">
            <a:avLst/>
          </a:prstGeom>
          <a:solidFill>
            <a:schemeClr val="bg1"/>
          </a:solidFill>
          <a:ln w="38100">
            <a:solidFill>
              <a:srgbClr val="1B1464"/>
            </a:solidFill>
          </a:ln>
        </p:spPr>
        <p:txBody>
          <a:bodyPr wrap="square" rtlCol="0" anchor="ctr">
            <a:spAutoFit/>
          </a:bodyPr>
          <a:lstStyle/>
          <a:p>
            <a:endParaRPr lang="en-US" sz="1600" b="1">
              <a:solidFill>
                <a:srgbClr val="00BFF2"/>
              </a:solidFill>
              <a:latin typeface="Helvetica" panose="020B0403020202020204" pitchFamily="34" charset="0"/>
            </a:endParaRPr>
          </a:p>
          <a:p>
            <a:r>
              <a:rPr lang="en-US" sz="1600" b="1">
                <a:solidFill>
                  <a:srgbClr val="00BFF2"/>
                </a:solidFill>
                <a:latin typeface="Helvetica" panose="020B0403020202020204" pitchFamily="34" charset="0"/>
              </a:rPr>
              <a:t>Lack of transparency on campaign details and placements </a:t>
            </a:r>
          </a:p>
          <a:p>
            <a:endParaRPr lang="en-US" sz="1600" b="1">
              <a:solidFill>
                <a:srgbClr val="00BFF2"/>
              </a:solidFill>
              <a:latin typeface="Helvetica" panose="020B0403020202020204" pitchFamily="34" charset="0"/>
            </a:endParaRPr>
          </a:p>
        </p:txBody>
      </p:sp>
      <p:sp>
        <p:nvSpPr>
          <p:cNvPr id="7" name="TextBox 6">
            <a:extLst>
              <a:ext uri="{FF2B5EF4-FFF2-40B4-BE49-F238E27FC236}">
                <a16:creationId xmlns:a16="http://schemas.microsoft.com/office/drawing/2014/main" id="{E544815A-F6E3-E1FC-7CE0-C7C1DDE4921A}"/>
              </a:ext>
            </a:extLst>
          </p:cNvPr>
          <p:cNvSpPr txBox="1"/>
          <p:nvPr/>
        </p:nvSpPr>
        <p:spPr>
          <a:xfrm>
            <a:off x="598804" y="4734211"/>
            <a:ext cx="3690079" cy="1005507"/>
          </a:xfrm>
          <a:prstGeom prst="rect">
            <a:avLst/>
          </a:prstGeom>
          <a:solidFill>
            <a:schemeClr val="bg1"/>
          </a:solidFill>
          <a:ln w="38100">
            <a:solidFill>
              <a:srgbClr val="1B1464"/>
            </a:solidFill>
          </a:ln>
        </p:spPr>
        <p:txBody>
          <a:bodyPr wrap="square" rtlCol="0" anchor="ctr">
            <a:spAutoFit/>
          </a:bodyPr>
          <a:lstStyle/>
          <a:p>
            <a:r>
              <a:rPr lang="en-US" sz="1600" b="1">
                <a:solidFill>
                  <a:srgbClr val="00BFF2"/>
                </a:solidFill>
                <a:latin typeface="Helvetica" panose="020B0403020202020204" pitchFamily="34" charset="0"/>
              </a:rPr>
              <a:t>Unknowingly appearing on websites that deliberately serve disinformation / misinformation</a:t>
            </a:r>
          </a:p>
        </p:txBody>
      </p:sp>
      <p:sp>
        <p:nvSpPr>
          <p:cNvPr id="61" name="TextBox 60">
            <a:extLst>
              <a:ext uri="{FF2B5EF4-FFF2-40B4-BE49-F238E27FC236}">
                <a16:creationId xmlns:a16="http://schemas.microsoft.com/office/drawing/2014/main" id="{2666BD5F-BA95-7713-ED2E-200C8B484FCC}"/>
              </a:ext>
            </a:extLst>
          </p:cNvPr>
          <p:cNvSpPr txBox="1"/>
          <p:nvPr/>
        </p:nvSpPr>
        <p:spPr>
          <a:xfrm>
            <a:off x="4225077" y="2595613"/>
            <a:ext cx="3928496" cy="399409"/>
          </a:xfrm>
          <a:prstGeom prst="rect">
            <a:avLst/>
          </a:prstGeom>
          <a:noFill/>
          <a:ln>
            <a:noFill/>
          </a:ln>
        </p:spPr>
        <p:txBody>
          <a:bodyPr wrap="square" rtlCol="0" anchor="ctr">
            <a:spAutoFit/>
          </a:bodyPr>
          <a:lstStyle/>
          <a:p>
            <a:pPr algn="ctr"/>
            <a:r>
              <a:rPr lang="en-US" sz="1600" b="1" u="sng">
                <a:solidFill>
                  <a:srgbClr val="1B1464"/>
                </a:solidFill>
                <a:latin typeface="Helvetica" panose="020B0403020202020204" pitchFamily="34" charset="0"/>
              </a:rPr>
              <a:t>Their Business / Client’s Businesses</a:t>
            </a:r>
          </a:p>
        </p:txBody>
      </p:sp>
      <p:sp>
        <p:nvSpPr>
          <p:cNvPr id="62" name="Rectangle 61">
            <a:extLst>
              <a:ext uri="{FF2B5EF4-FFF2-40B4-BE49-F238E27FC236}">
                <a16:creationId xmlns:a16="http://schemas.microsoft.com/office/drawing/2014/main" id="{98B11693-B4BE-6872-5ABD-169E191A1CD2}"/>
              </a:ext>
            </a:extLst>
          </p:cNvPr>
          <p:cNvSpPr/>
          <p:nvPr/>
        </p:nvSpPr>
        <p:spPr>
          <a:xfrm>
            <a:off x="4770441" y="3173181"/>
            <a:ext cx="2837768" cy="1121570"/>
          </a:xfrm>
          <a:prstGeom prst="rect">
            <a:avLst/>
          </a:prstGeom>
          <a:solidFill>
            <a:srgbClr val="00BF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a:ln>
                  <a:solidFill>
                    <a:srgbClr val="1F1A62"/>
                  </a:solidFill>
                </a:ln>
                <a:solidFill>
                  <a:schemeClr val="bg1"/>
                </a:solidFill>
                <a:latin typeface="Helvetica" panose="020B0403020202020204" pitchFamily="34" charset="0"/>
              </a:rPr>
              <a:t>43%</a:t>
            </a:r>
          </a:p>
        </p:txBody>
      </p:sp>
      <p:sp>
        <p:nvSpPr>
          <p:cNvPr id="5" name="Rectangle 4">
            <a:extLst>
              <a:ext uri="{FF2B5EF4-FFF2-40B4-BE49-F238E27FC236}">
                <a16:creationId xmlns:a16="http://schemas.microsoft.com/office/drawing/2014/main" id="{F555E66B-529D-644A-A11C-D53D44DBCF8E}"/>
              </a:ext>
            </a:extLst>
          </p:cNvPr>
          <p:cNvSpPr/>
          <p:nvPr/>
        </p:nvSpPr>
        <p:spPr>
          <a:xfrm>
            <a:off x="4770441" y="4703728"/>
            <a:ext cx="2837768" cy="1121570"/>
          </a:xfrm>
          <a:prstGeom prst="rect">
            <a:avLst/>
          </a:prstGeom>
          <a:solidFill>
            <a:srgbClr val="00BF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a:ln>
                  <a:solidFill>
                    <a:srgbClr val="1F1A62"/>
                  </a:solidFill>
                </a:ln>
                <a:solidFill>
                  <a:schemeClr val="bg1"/>
                </a:solidFill>
                <a:latin typeface="Helvetica" panose="020B0403020202020204" pitchFamily="34" charset="0"/>
              </a:rPr>
              <a:t>32%</a:t>
            </a:r>
          </a:p>
        </p:txBody>
      </p:sp>
      <p:sp>
        <p:nvSpPr>
          <p:cNvPr id="3" name="TextBox 2">
            <a:extLst>
              <a:ext uri="{FF2B5EF4-FFF2-40B4-BE49-F238E27FC236}">
                <a16:creationId xmlns:a16="http://schemas.microsoft.com/office/drawing/2014/main" id="{8679BC98-57AB-C3CA-CF79-DE65DBA7710C}"/>
              </a:ext>
            </a:extLst>
          </p:cNvPr>
          <p:cNvSpPr txBox="1"/>
          <p:nvPr/>
        </p:nvSpPr>
        <p:spPr>
          <a:xfrm>
            <a:off x="8025961" y="2626038"/>
            <a:ext cx="3567235" cy="338554"/>
          </a:xfrm>
          <a:prstGeom prst="rect">
            <a:avLst/>
          </a:prstGeom>
          <a:noFill/>
          <a:ln>
            <a:noFill/>
          </a:ln>
        </p:spPr>
        <p:txBody>
          <a:bodyPr wrap="square" rtlCol="0" anchor="ctr">
            <a:spAutoFit/>
          </a:bodyPr>
          <a:lstStyle/>
          <a:p>
            <a:pPr algn="ctr"/>
            <a:r>
              <a:rPr lang="en-US" sz="1600" b="1" u="sng">
                <a:solidFill>
                  <a:srgbClr val="1B1464"/>
                </a:solidFill>
                <a:latin typeface="Helvetica" panose="020B0403020202020204" pitchFamily="34" charset="0"/>
              </a:rPr>
              <a:t>The Advertising Industry Overall*</a:t>
            </a:r>
          </a:p>
        </p:txBody>
      </p:sp>
      <p:sp>
        <p:nvSpPr>
          <p:cNvPr id="4" name="Rectangle 3">
            <a:extLst>
              <a:ext uri="{FF2B5EF4-FFF2-40B4-BE49-F238E27FC236}">
                <a16:creationId xmlns:a16="http://schemas.microsoft.com/office/drawing/2014/main" id="{F846966D-D846-5C3F-E277-071080B2702B}"/>
              </a:ext>
            </a:extLst>
          </p:cNvPr>
          <p:cNvSpPr/>
          <p:nvPr/>
        </p:nvSpPr>
        <p:spPr>
          <a:xfrm>
            <a:off x="8390694" y="3173181"/>
            <a:ext cx="2837768" cy="1121570"/>
          </a:xfrm>
          <a:prstGeom prst="rect">
            <a:avLst/>
          </a:prstGeom>
          <a:solidFill>
            <a:srgbClr val="00BF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a:ln>
                  <a:solidFill>
                    <a:srgbClr val="1F1A62"/>
                  </a:solidFill>
                </a:ln>
                <a:solidFill>
                  <a:schemeClr val="bg1"/>
                </a:solidFill>
                <a:latin typeface="Helvetica" panose="020B0403020202020204" pitchFamily="34" charset="0"/>
              </a:rPr>
              <a:t>29%</a:t>
            </a:r>
          </a:p>
        </p:txBody>
      </p:sp>
      <p:sp>
        <p:nvSpPr>
          <p:cNvPr id="6" name="Rectangle 5">
            <a:extLst>
              <a:ext uri="{FF2B5EF4-FFF2-40B4-BE49-F238E27FC236}">
                <a16:creationId xmlns:a16="http://schemas.microsoft.com/office/drawing/2014/main" id="{DDAC3687-7D05-5245-5AF9-904EB372B6AB}"/>
              </a:ext>
            </a:extLst>
          </p:cNvPr>
          <p:cNvSpPr/>
          <p:nvPr/>
        </p:nvSpPr>
        <p:spPr>
          <a:xfrm>
            <a:off x="8390694" y="4678578"/>
            <a:ext cx="2837768" cy="1121570"/>
          </a:xfrm>
          <a:prstGeom prst="rect">
            <a:avLst/>
          </a:prstGeom>
          <a:solidFill>
            <a:srgbClr val="00BF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a:ln>
                  <a:solidFill>
                    <a:srgbClr val="1F1A62"/>
                  </a:solidFill>
                </a:ln>
                <a:solidFill>
                  <a:schemeClr val="bg1"/>
                </a:solidFill>
                <a:latin typeface="Helvetica" panose="020B0403020202020204" pitchFamily="34" charset="0"/>
              </a:rPr>
              <a:t>25%</a:t>
            </a:r>
          </a:p>
        </p:txBody>
      </p:sp>
      <p:cxnSp>
        <p:nvCxnSpPr>
          <p:cNvPr id="9" name="Straight Connector 8">
            <a:extLst>
              <a:ext uri="{FF2B5EF4-FFF2-40B4-BE49-F238E27FC236}">
                <a16:creationId xmlns:a16="http://schemas.microsoft.com/office/drawing/2014/main" id="{A77A58DD-38CF-E9AC-F856-6A217900144F}"/>
              </a:ext>
            </a:extLst>
          </p:cNvPr>
          <p:cNvCxnSpPr/>
          <p:nvPr/>
        </p:nvCxnSpPr>
        <p:spPr>
          <a:xfrm>
            <a:off x="8050855" y="3075752"/>
            <a:ext cx="0" cy="2967155"/>
          </a:xfrm>
          <a:prstGeom prst="line">
            <a:avLst/>
          </a:prstGeom>
          <a:ln w="38100">
            <a:solidFill>
              <a:srgbClr val="1B1464"/>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D5CC8095-3B12-A14A-B929-D9D16F956933}"/>
              </a:ext>
            </a:extLst>
          </p:cNvPr>
          <p:cNvSpPr/>
          <p:nvPr/>
        </p:nvSpPr>
        <p:spPr>
          <a:xfrm>
            <a:off x="156142" y="397831"/>
            <a:ext cx="11879716"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Brands, often isolated from the center of the advertising community, believe a lack of transparency is </a:t>
            </a:r>
            <a:r>
              <a:rPr kumimoji="0" lang="en-US" sz="2600" b="1" i="0" strike="noStrike" kern="1200" cap="none" spc="0" normalizeH="0" baseline="0" noProof="0">
                <a:ln>
                  <a:noFill/>
                </a:ln>
                <a:solidFill>
                  <a:srgbClr val="1B1464"/>
                </a:solidFill>
                <a:effectLst/>
                <a:uLnTx/>
                <a:uFillTx/>
                <a:latin typeface="Helvetica" pitchFamily="2" charset="0"/>
                <a:ea typeface="+mn-ea"/>
                <a:cs typeface="+mn-cs"/>
              </a:rPr>
              <a:t>their</a:t>
            </a:r>
            <a:r>
              <a:rPr kumimoji="0" lang="en-US" sz="2600" b="1" i="1" strike="noStrike" kern="1200" cap="none" spc="0" normalizeH="0" baseline="0" noProof="0">
                <a:ln>
                  <a:noFill/>
                </a:ln>
                <a:solidFill>
                  <a:srgbClr val="1B1464"/>
                </a:solidFill>
                <a:effectLst/>
                <a:uLnTx/>
                <a:uFillTx/>
                <a:latin typeface="Helvetica" pitchFamily="2" charset="0"/>
                <a:ea typeface="+mn-ea"/>
                <a:cs typeface="+mn-cs"/>
              </a:rPr>
              <a:t> </a:t>
            </a:r>
            <a:r>
              <a:rPr kumimoji="0" lang="en-US" sz="2600" b="1" strike="noStrike" kern="1200" cap="none" spc="0" normalizeH="0" baseline="0" noProof="0">
                <a:ln>
                  <a:noFill/>
                </a:ln>
                <a:solidFill>
                  <a:srgbClr val="1B1464"/>
                </a:solidFill>
                <a:effectLst/>
                <a:uLnTx/>
                <a:uFillTx/>
                <a:latin typeface="Helvetica" pitchFamily="2" charset="0"/>
                <a:ea typeface="+mn-ea"/>
                <a:cs typeface="+mn-cs"/>
              </a:rPr>
              <a:t>issue</a:t>
            </a:r>
            <a:r>
              <a:rPr lang="en-US" sz="2600" b="1">
                <a:solidFill>
                  <a:srgbClr val="1B1464"/>
                </a:solidFill>
                <a:latin typeface="Helvetica" pitchFamily="2" charset="0"/>
              </a:rPr>
              <a:t> and </a:t>
            </a:r>
            <a:r>
              <a:rPr kumimoji="0" lang="en-US" sz="2600" b="1" strike="noStrike" kern="1200" cap="none" spc="0" normalizeH="0" baseline="0" noProof="0">
                <a:ln>
                  <a:noFill/>
                </a:ln>
                <a:solidFill>
                  <a:srgbClr val="1B1464"/>
                </a:solidFill>
                <a:effectLst/>
                <a:uLnTx/>
                <a:uFillTx/>
                <a:latin typeface="Helvetica" pitchFamily="2" charset="0"/>
                <a:ea typeface="+mn-ea"/>
                <a:cs typeface="+mn-cs"/>
              </a:rPr>
              <a:t>not an industry-wide one</a:t>
            </a: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 </a:t>
            </a:r>
          </a:p>
        </p:txBody>
      </p:sp>
      <p:pic>
        <p:nvPicPr>
          <p:cNvPr id="10" name="Picture 9">
            <a:extLst>
              <a:ext uri="{FF2B5EF4-FFF2-40B4-BE49-F238E27FC236}">
                <a16:creationId xmlns:a16="http://schemas.microsoft.com/office/drawing/2014/main" id="{8E910153-BCA1-F96C-A03E-AFEA4830607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12" name="Slide Number Placeholder 5">
            <a:extLst>
              <a:ext uri="{FF2B5EF4-FFF2-40B4-BE49-F238E27FC236}">
                <a16:creationId xmlns:a16="http://schemas.microsoft.com/office/drawing/2014/main" id="{69A79616-61EB-1820-92EF-2894D93A307E}"/>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3" name="Rectangle 12">
            <a:extLst>
              <a:ext uri="{FF2B5EF4-FFF2-40B4-BE49-F238E27FC236}">
                <a16:creationId xmlns:a16="http://schemas.microsoft.com/office/drawing/2014/main" id="{5DF95D23-D5D8-0791-85B6-107467401574}"/>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Tree>
    <p:extLst>
      <p:ext uri="{BB962C8B-B14F-4D97-AF65-F5344CB8AC3E}">
        <p14:creationId xmlns:p14="http://schemas.microsoft.com/office/powerpoint/2010/main" val="1484930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686BB05-FC87-4296-25B1-9F555EC23967}"/>
              </a:ext>
            </a:extLst>
          </p:cNvPr>
          <p:cNvSpPr/>
          <p:nvPr/>
        </p:nvSpPr>
        <p:spPr>
          <a:xfrm>
            <a:off x="4916644" y="1949624"/>
            <a:ext cx="2337391" cy="4133555"/>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83768" rtl="0" eaLnBrk="1" fontAlgn="auto" latinLnBrk="0" hangingPunct="1">
              <a:lnSpc>
                <a:spcPct val="100000"/>
              </a:lnSpc>
              <a:spcBef>
                <a:spcPts val="0"/>
              </a:spcBef>
              <a:spcAft>
                <a:spcPts val="0"/>
              </a:spcAft>
              <a:buClrTx/>
              <a:buSzTx/>
              <a:buFontTx/>
              <a:buNone/>
              <a:tabLst/>
              <a:defRPr/>
            </a:pPr>
            <a:endParaRPr kumimoji="0" lang="en-US" sz="174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E56A4857-C0D9-58F7-45A1-86C4533A0CBD}"/>
              </a:ext>
            </a:extLst>
          </p:cNvPr>
          <p:cNvSpPr/>
          <p:nvPr/>
        </p:nvSpPr>
        <p:spPr>
          <a:xfrm>
            <a:off x="7330767" y="1949624"/>
            <a:ext cx="2337391" cy="4133555"/>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83768" rtl="0" eaLnBrk="1" fontAlgn="auto" latinLnBrk="0" hangingPunct="1">
              <a:lnSpc>
                <a:spcPct val="100000"/>
              </a:lnSpc>
              <a:spcBef>
                <a:spcPts val="0"/>
              </a:spcBef>
              <a:spcAft>
                <a:spcPts val="0"/>
              </a:spcAft>
              <a:buClrTx/>
              <a:buSzTx/>
              <a:buFontTx/>
              <a:buNone/>
              <a:tabLst/>
              <a:defRPr/>
            </a:pPr>
            <a:endParaRPr kumimoji="0" lang="en-US" sz="174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15777541-0DB2-4908-2678-1702750B4E51}"/>
              </a:ext>
            </a:extLst>
          </p:cNvPr>
          <p:cNvSpPr/>
          <p:nvPr/>
        </p:nvSpPr>
        <p:spPr>
          <a:xfrm>
            <a:off x="2523843" y="1949624"/>
            <a:ext cx="2337391" cy="4133555"/>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83768"/>
            <a:endParaRPr lang="en-US" sz="1740">
              <a:solidFill>
                <a:prstClr val="white"/>
              </a:solidFill>
              <a:latin typeface="Calibri" panose="020F0502020204030204"/>
            </a:endParaRPr>
          </a:p>
        </p:txBody>
      </p:sp>
      <p:sp>
        <p:nvSpPr>
          <p:cNvPr id="21" name="Rectangle 20">
            <a:extLst>
              <a:ext uri="{FF2B5EF4-FFF2-40B4-BE49-F238E27FC236}">
                <a16:creationId xmlns:a16="http://schemas.microsoft.com/office/drawing/2014/main" id="{A837E968-48E4-D022-E364-25AE407F5DEA}"/>
              </a:ext>
            </a:extLst>
          </p:cNvPr>
          <p:cNvSpPr/>
          <p:nvPr/>
        </p:nvSpPr>
        <p:spPr>
          <a:xfrm>
            <a:off x="131042" y="1949624"/>
            <a:ext cx="2337391" cy="4133555"/>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83768"/>
            <a:endParaRPr lang="en-US" sz="1740">
              <a:solidFill>
                <a:prstClr val="white"/>
              </a:solidFill>
              <a:latin typeface="Calibri" panose="020F0502020204030204"/>
            </a:endParaRPr>
          </a:p>
        </p:txBody>
      </p:sp>
      <p:sp>
        <p:nvSpPr>
          <p:cNvPr id="23" name="Rectangle 22">
            <a:extLst>
              <a:ext uri="{FF2B5EF4-FFF2-40B4-BE49-F238E27FC236}">
                <a16:creationId xmlns:a16="http://schemas.microsoft.com/office/drawing/2014/main" id="{46C0AD4C-A646-E147-4F3D-5938970238CF}"/>
              </a:ext>
            </a:extLst>
          </p:cNvPr>
          <p:cNvSpPr/>
          <p:nvPr/>
        </p:nvSpPr>
        <p:spPr>
          <a:xfrm>
            <a:off x="9723567" y="1955948"/>
            <a:ext cx="2337391" cy="4133555"/>
          </a:xfrm>
          <a:prstGeom prst="rect">
            <a:avLst/>
          </a:prstGeom>
          <a:solidFill>
            <a:srgbClr val="E2E8F1"/>
          </a:solidFill>
          <a:ln w="57150">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83768"/>
            <a:endParaRPr lang="en-US" sz="1740">
              <a:solidFill>
                <a:prstClr val="white"/>
              </a:solidFill>
              <a:latin typeface="Calibri" panose="020F0502020204030204"/>
            </a:endParaRPr>
          </a:p>
        </p:txBody>
      </p:sp>
      <p:pic>
        <p:nvPicPr>
          <p:cNvPr id="6" name="Picture 5">
            <a:extLst>
              <a:ext uri="{FF2B5EF4-FFF2-40B4-BE49-F238E27FC236}">
                <a16:creationId xmlns:a16="http://schemas.microsoft.com/office/drawing/2014/main" id="{082FDEF5-AA8F-432A-12DF-3623D562DA6A}"/>
              </a:ext>
            </a:extLst>
          </p:cNvPr>
          <p:cNvPicPr>
            <a:picLocks noChangeAspect="1"/>
          </p:cNvPicPr>
          <p:nvPr/>
        </p:nvPicPr>
        <p:blipFill>
          <a:blip r:embed="rId2"/>
          <a:stretch>
            <a:fillRect/>
          </a:stretch>
        </p:blipFill>
        <p:spPr>
          <a:xfrm>
            <a:off x="10210628" y="0"/>
            <a:ext cx="1981372" cy="1152244"/>
          </a:xfrm>
          <a:prstGeom prst="rect">
            <a:avLst/>
          </a:prstGeom>
        </p:spPr>
      </p:pic>
      <p:sp>
        <p:nvSpPr>
          <p:cNvPr id="43" name="Rectangle 42">
            <a:extLst>
              <a:ext uri="{FF2B5EF4-FFF2-40B4-BE49-F238E27FC236}">
                <a16:creationId xmlns:a16="http://schemas.microsoft.com/office/drawing/2014/main" id="{F8A81651-CAEC-37C0-E532-EF5619BC6ECA}"/>
              </a:ext>
            </a:extLst>
          </p:cNvPr>
          <p:cNvSpPr/>
          <p:nvPr/>
        </p:nvSpPr>
        <p:spPr>
          <a:xfrm>
            <a:off x="182354" y="389193"/>
            <a:ext cx="10833951" cy="954107"/>
          </a:xfrm>
          <a:prstGeom prst="rect">
            <a:avLst/>
          </a:prstGeom>
        </p:spPr>
        <p:txBody>
          <a:bodyPr wrap="square">
            <a:spAutoFit/>
          </a:bodyPr>
          <a:lstStyle/>
          <a:p>
            <a:pPr marL="0" marR="0" lvl="0" indent="0" algn="l" defTabSz="88376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1F1A62"/>
                </a:solidFill>
                <a:effectLst/>
                <a:uLnTx/>
                <a:uFillTx/>
                <a:latin typeface="Helvetica" pitchFamily="2" charset="0"/>
                <a:ea typeface="+mn-ea"/>
                <a:cs typeface="+mn-cs"/>
              </a:rPr>
              <a:t>Unknowingly, marketers’ digital ad dollars are inadvertently funding criminal operations and other illicit activities</a:t>
            </a:r>
          </a:p>
        </p:txBody>
      </p:sp>
      <p:sp>
        <p:nvSpPr>
          <p:cNvPr id="3" name="TextBox 2">
            <a:extLst>
              <a:ext uri="{FF2B5EF4-FFF2-40B4-BE49-F238E27FC236}">
                <a16:creationId xmlns:a16="http://schemas.microsoft.com/office/drawing/2014/main" id="{7E86C61A-74D2-DC12-089F-BF1E9DC8AFD6}"/>
              </a:ext>
            </a:extLst>
          </p:cNvPr>
          <p:cNvSpPr txBox="1"/>
          <p:nvPr/>
        </p:nvSpPr>
        <p:spPr>
          <a:xfrm>
            <a:off x="4967956" y="2046349"/>
            <a:ext cx="421814" cy="654450"/>
          </a:xfrm>
          <a:prstGeom prst="rect">
            <a:avLst/>
          </a:prstGeom>
          <a:noFill/>
        </p:spPr>
        <p:txBody>
          <a:bodyPr wrap="square" rtlCol="0">
            <a:spAutoFit/>
          </a:bodyPr>
          <a:lstStyle/>
          <a:p>
            <a:pPr marL="0" marR="0" lvl="0" indent="0" algn="l" defTabSz="883768" rtl="0" eaLnBrk="1" fontAlgn="auto" latinLnBrk="0" hangingPunct="1">
              <a:lnSpc>
                <a:spcPct val="100000"/>
              </a:lnSpc>
              <a:spcBef>
                <a:spcPts val="0"/>
              </a:spcBef>
              <a:spcAft>
                <a:spcPts val="0"/>
              </a:spcAft>
              <a:buClrTx/>
              <a:buSzTx/>
              <a:buFontTx/>
              <a:buNone/>
              <a:tabLst/>
              <a:defRPr/>
            </a:pPr>
            <a:r>
              <a:rPr kumimoji="0" lang="en-US" sz="3673" b="1" i="0" u="none" strike="noStrike" kern="1200" cap="none" spc="0" normalizeH="0" baseline="0" noProof="0">
                <a:ln>
                  <a:noFill/>
                </a:ln>
                <a:solidFill>
                  <a:srgbClr val="ACBDCE"/>
                </a:solidFill>
                <a:effectLst/>
                <a:uLnTx/>
                <a:uFillTx/>
                <a:latin typeface="Helvetica" pitchFamily="2" charset="0"/>
                <a:ea typeface="+mn-ea"/>
                <a:cs typeface="+mn-cs"/>
              </a:rPr>
              <a:t>3</a:t>
            </a:r>
          </a:p>
        </p:txBody>
      </p:sp>
      <p:cxnSp>
        <p:nvCxnSpPr>
          <p:cNvPr id="4" name="Straight Connector 3">
            <a:extLst>
              <a:ext uri="{FF2B5EF4-FFF2-40B4-BE49-F238E27FC236}">
                <a16:creationId xmlns:a16="http://schemas.microsoft.com/office/drawing/2014/main" id="{7852B750-122F-AB7E-367A-B98DFF234E5F}"/>
              </a:ext>
            </a:extLst>
          </p:cNvPr>
          <p:cNvCxnSpPr/>
          <p:nvPr/>
        </p:nvCxnSpPr>
        <p:spPr>
          <a:xfrm>
            <a:off x="5046362" y="2713330"/>
            <a:ext cx="491711" cy="0"/>
          </a:xfrm>
          <a:prstGeom prst="line">
            <a:avLst/>
          </a:prstGeom>
          <a:ln w="22860">
            <a:solidFill>
              <a:srgbClr val="ACBDCE"/>
            </a:solidFill>
          </a:ln>
        </p:spPr>
        <p:style>
          <a:lnRef idx="3">
            <a:schemeClr val="accent1"/>
          </a:lnRef>
          <a:fillRef idx="0">
            <a:schemeClr val="accent1"/>
          </a:fillRef>
          <a:effectRef idx="2">
            <a:schemeClr val="accent1"/>
          </a:effectRef>
          <a:fontRef idx="minor">
            <a:schemeClr val="tx1"/>
          </a:fontRef>
        </p:style>
      </p:cxnSp>
      <p:sp>
        <p:nvSpPr>
          <p:cNvPr id="5" name="Rectangle 4">
            <a:extLst>
              <a:ext uri="{FF2B5EF4-FFF2-40B4-BE49-F238E27FC236}">
                <a16:creationId xmlns:a16="http://schemas.microsoft.com/office/drawing/2014/main" id="{443A42E9-D8B1-15ED-CC9D-6A60A158387F}"/>
              </a:ext>
            </a:extLst>
          </p:cNvPr>
          <p:cNvSpPr/>
          <p:nvPr/>
        </p:nvSpPr>
        <p:spPr>
          <a:xfrm>
            <a:off x="4982278" y="2823806"/>
            <a:ext cx="2362543" cy="2234458"/>
          </a:xfrm>
          <a:prstGeom prst="rect">
            <a:avLst/>
          </a:prstGeom>
        </p:spPr>
        <p:txBody>
          <a:bodyPr wrap="square">
            <a:spAutoFit/>
          </a:bodyPr>
          <a:lstStyle/>
          <a:p>
            <a:pPr marL="0" marR="0" lvl="0" indent="0" algn="l" defTabSz="883768"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ACBDCE"/>
                </a:solidFill>
                <a:effectLst/>
                <a:uLnTx/>
                <a:uFillTx/>
                <a:latin typeface="Helvetica" pitchFamily="2" charset="0"/>
                <a:ea typeface="+mn-ea"/>
                <a:cs typeface="+mn-cs"/>
              </a:rPr>
              <a:t>Under Pressure </a:t>
            </a:r>
          </a:p>
          <a:p>
            <a:pPr marL="0" marR="0" lvl="0" indent="0" algn="l" defTabSz="883768" rtl="0" eaLnBrk="1" fontAlgn="auto" latinLnBrk="0" hangingPunct="1">
              <a:lnSpc>
                <a:spcPct val="100000"/>
              </a:lnSpc>
              <a:spcBef>
                <a:spcPts val="0"/>
              </a:spcBef>
              <a:spcAft>
                <a:spcPts val="0"/>
              </a:spcAft>
              <a:buClrTx/>
              <a:buSzTx/>
              <a:buFontTx/>
              <a:buNone/>
              <a:tabLst/>
              <a:defRPr/>
            </a:pPr>
            <a:endParaRPr kumimoji="0" lang="en-US" sz="1740" b="0" i="0" u="none" strike="noStrike" kern="1200" cap="none" spc="0" normalizeH="0" baseline="0" noProof="0">
              <a:ln>
                <a:noFill/>
              </a:ln>
              <a:solidFill>
                <a:srgbClr val="ACBDCE"/>
              </a:solidFill>
              <a:effectLst/>
              <a:uLnTx/>
              <a:uFillTx/>
              <a:latin typeface="Helvetica" pitchFamily="2" charset="0"/>
              <a:ea typeface="+mn-ea"/>
              <a:cs typeface="+mn-cs"/>
            </a:endParaRPr>
          </a:p>
          <a:p>
            <a:pPr marL="0" marR="0" lvl="0" indent="0" algn="l" defTabSz="883768" rtl="0" eaLnBrk="1" fontAlgn="auto" latinLnBrk="0" hangingPunct="1">
              <a:lnSpc>
                <a:spcPct val="100000"/>
              </a:lnSpc>
              <a:spcBef>
                <a:spcPts val="0"/>
              </a:spcBef>
              <a:spcAft>
                <a:spcPts val="0"/>
              </a:spcAft>
              <a:buClrTx/>
              <a:buSzTx/>
              <a:buFontTx/>
              <a:buNone/>
              <a:tabLst/>
              <a:defRPr/>
            </a:pPr>
            <a:endParaRPr kumimoji="0" lang="en-US" sz="1740" b="0" i="0" u="none" strike="noStrike" kern="1200" cap="none" spc="0" normalizeH="0" baseline="0" noProof="0">
              <a:ln>
                <a:noFill/>
              </a:ln>
              <a:solidFill>
                <a:srgbClr val="ACBDCE"/>
              </a:solidFill>
              <a:effectLst/>
              <a:uLnTx/>
              <a:uFillTx/>
              <a:latin typeface="Helvetica" pitchFamily="2" charset="0"/>
              <a:ea typeface="+mn-ea"/>
              <a:cs typeface="+mn-cs"/>
            </a:endParaRPr>
          </a:p>
          <a:p>
            <a:pPr marL="0" marR="0" lvl="0" indent="0" algn="l" defTabSz="883768"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ACBDCE"/>
                </a:solidFill>
                <a:effectLst/>
                <a:uLnTx/>
                <a:uFillTx/>
                <a:latin typeface="Helvetica" pitchFamily="2" charset="0"/>
                <a:ea typeface="+mn-ea"/>
                <a:cs typeface="+mn-cs"/>
              </a:rPr>
              <a:t>By prioritizing low costs in campaigns, quality and brand safety are</a:t>
            </a:r>
            <a:r>
              <a:rPr lang="en-US" sz="1700">
                <a:solidFill>
                  <a:srgbClr val="ACBDCE"/>
                </a:solidFill>
                <a:latin typeface="Helvetica" pitchFamily="2" charset="0"/>
              </a:rPr>
              <a:t> put at extreme risk</a:t>
            </a:r>
            <a:endParaRPr kumimoji="0" lang="en-US" sz="1700" b="0" i="0" u="none" strike="noStrike" kern="1200" cap="none" spc="0" normalizeH="0" baseline="0" noProof="0">
              <a:ln>
                <a:noFill/>
              </a:ln>
              <a:solidFill>
                <a:srgbClr val="ACBDCE"/>
              </a:solidFill>
              <a:effectLst/>
              <a:uLnTx/>
              <a:uFillTx/>
              <a:latin typeface="Helvetica" pitchFamily="2" charset="0"/>
              <a:ea typeface="+mn-ea"/>
              <a:cs typeface="+mn-cs"/>
            </a:endParaRPr>
          </a:p>
        </p:txBody>
      </p:sp>
      <p:sp>
        <p:nvSpPr>
          <p:cNvPr id="9" name="TextBox 8">
            <a:extLst>
              <a:ext uri="{FF2B5EF4-FFF2-40B4-BE49-F238E27FC236}">
                <a16:creationId xmlns:a16="http://schemas.microsoft.com/office/drawing/2014/main" id="{D9A8E340-8C19-E974-14DA-58FB1BD89DE1}"/>
              </a:ext>
            </a:extLst>
          </p:cNvPr>
          <p:cNvSpPr txBox="1"/>
          <p:nvPr/>
        </p:nvSpPr>
        <p:spPr>
          <a:xfrm>
            <a:off x="7382079" y="2046349"/>
            <a:ext cx="421814" cy="654450"/>
          </a:xfrm>
          <a:prstGeom prst="rect">
            <a:avLst/>
          </a:prstGeom>
          <a:noFill/>
        </p:spPr>
        <p:txBody>
          <a:bodyPr wrap="square" rtlCol="0">
            <a:spAutoFit/>
          </a:bodyPr>
          <a:lstStyle/>
          <a:p>
            <a:pPr marL="0" marR="0" lvl="0" indent="0" algn="l" defTabSz="883768" rtl="0" eaLnBrk="1" fontAlgn="auto" latinLnBrk="0" hangingPunct="1">
              <a:lnSpc>
                <a:spcPct val="100000"/>
              </a:lnSpc>
              <a:spcBef>
                <a:spcPts val="0"/>
              </a:spcBef>
              <a:spcAft>
                <a:spcPts val="0"/>
              </a:spcAft>
              <a:buClrTx/>
              <a:buSzTx/>
              <a:buFontTx/>
              <a:buNone/>
              <a:tabLst/>
              <a:defRPr/>
            </a:pPr>
            <a:r>
              <a:rPr kumimoji="0" lang="en-US" sz="3673" b="1" i="0" u="none" strike="noStrike" kern="1200" cap="none" spc="0" normalizeH="0" baseline="0" noProof="0">
                <a:ln>
                  <a:noFill/>
                </a:ln>
                <a:solidFill>
                  <a:srgbClr val="ACBDCE"/>
                </a:solidFill>
                <a:effectLst/>
                <a:uLnTx/>
                <a:uFillTx/>
                <a:latin typeface="Helvetica" pitchFamily="2" charset="0"/>
                <a:ea typeface="+mn-ea"/>
                <a:cs typeface="+mn-cs"/>
              </a:rPr>
              <a:t>4</a:t>
            </a:r>
          </a:p>
        </p:txBody>
      </p:sp>
      <p:cxnSp>
        <p:nvCxnSpPr>
          <p:cNvPr id="10" name="Straight Connector 9">
            <a:extLst>
              <a:ext uri="{FF2B5EF4-FFF2-40B4-BE49-F238E27FC236}">
                <a16:creationId xmlns:a16="http://schemas.microsoft.com/office/drawing/2014/main" id="{595218DA-F594-B418-8FB5-B0BC4CFE6091}"/>
              </a:ext>
            </a:extLst>
          </p:cNvPr>
          <p:cNvCxnSpPr/>
          <p:nvPr/>
        </p:nvCxnSpPr>
        <p:spPr>
          <a:xfrm>
            <a:off x="7460485" y="2713330"/>
            <a:ext cx="491711" cy="0"/>
          </a:xfrm>
          <a:prstGeom prst="line">
            <a:avLst/>
          </a:prstGeom>
          <a:ln w="22860">
            <a:solidFill>
              <a:srgbClr val="ACBDCE"/>
            </a:solidFill>
          </a:ln>
        </p:spPr>
        <p:style>
          <a:lnRef idx="3">
            <a:schemeClr val="accent1"/>
          </a:lnRef>
          <a:fillRef idx="0">
            <a:schemeClr val="accent1"/>
          </a:fillRef>
          <a:effectRef idx="2">
            <a:schemeClr val="accent1"/>
          </a:effectRef>
          <a:fontRef idx="minor">
            <a:schemeClr val="tx1"/>
          </a:fontRef>
        </p:style>
      </p:cxnSp>
      <p:sp>
        <p:nvSpPr>
          <p:cNvPr id="17" name="TextBox 16">
            <a:extLst>
              <a:ext uri="{FF2B5EF4-FFF2-40B4-BE49-F238E27FC236}">
                <a16:creationId xmlns:a16="http://schemas.microsoft.com/office/drawing/2014/main" id="{DE18BAC6-DCA8-F2D4-DA33-A03315B9D313}"/>
              </a:ext>
            </a:extLst>
          </p:cNvPr>
          <p:cNvSpPr txBox="1"/>
          <p:nvPr/>
        </p:nvSpPr>
        <p:spPr>
          <a:xfrm>
            <a:off x="2575155" y="2046349"/>
            <a:ext cx="421814" cy="654450"/>
          </a:xfrm>
          <a:prstGeom prst="rect">
            <a:avLst/>
          </a:prstGeom>
          <a:noFill/>
        </p:spPr>
        <p:txBody>
          <a:bodyPr wrap="square" rtlCol="0">
            <a:spAutoFit/>
          </a:bodyPr>
          <a:lstStyle/>
          <a:p>
            <a:pPr marL="0" marR="0" lvl="0" indent="0" algn="l" defTabSz="883768" rtl="0" eaLnBrk="1" fontAlgn="auto" latinLnBrk="0" hangingPunct="1">
              <a:lnSpc>
                <a:spcPct val="100000"/>
              </a:lnSpc>
              <a:spcBef>
                <a:spcPts val="0"/>
              </a:spcBef>
              <a:spcAft>
                <a:spcPts val="0"/>
              </a:spcAft>
              <a:buClrTx/>
              <a:buSzTx/>
              <a:buFontTx/>
              <a:buNone/>
              <a:tabLst/>
              <a:defRPr/>
            </a:pPr>
            <a:r>
              <a:rPr kumimoji="0" lang="en-US" sz="3673" b="1" i="0" u="none" strike="noStrike" kern="1200" cap="none" spc="0" normalizeH="0" baseline="0" noProof="0">
                <a:ln>
                  <a:noFill/>
                </a:ln>
                <a:solidFill>
                  <a:srgbClr val="ACBDCE"/>
                </a:solidFill>
                <a:effectLst/>
                <a:uLnTx/>
                <a:uFillTx/>
                <a:latin typeface="Helvetica" pitchFamily="2" charset="0"/>
                <a:ea typeface="+mn-ea"/>
                <a:cs typeface="+mn-cs"/>
              </a:rPr>
              <a:t>2</a:t>
            </a:r>
          </a:p>
        </p:txBody>
      </p:sp>
      <p:cxnSp>
        <p:nvCxnSpPr>
          <p:cNvPr id="19" name="Straight Connector 18">
            <a:extLst>
              <a:ext uri="{FF2B5EF4-FFF2-40B4-BE49-F238E27FC236}">
                <a16:creationId xmlns:a16="http://schemas.microsoft.com/office/drawing/2014/main" id="{63A1E107-3B20-E428-0366-02DA0F010C9A}"/>
              </a:ext>
            </a:extLst>
          </p:cNvPr>
          <p:cNvCxnSpPr/>
          <p:nvPr/>
        </p:nvCxnSpPr>
        <p:spPr>
          <a:xfrm>
            <a:off x="2653561" y="2713330"/>
            <a:ext cx="491711" cy="0"/>
          </a:xfrm>
          <a:prstGeom prst="line">
            <a:avLst/>
          </a:prstGeom>
          <a:ln w="22860">
            <a:solidFill>
              <a:srgbClr val="ACBDCE"/>
            </a:solidFill>
          </a:ln>
        </p:spPr>
        <p:style>
          <a:lnRef idx="3">
            <a:schemeClr val="accent1"/>
          </a:lnRef>
          <a:fillRef idx="0">
            <a:schemeClr val="accent1"/>
          </a:fillRef>
          <a:effectRef idx="2">
            <a:schemeClr val="accent1"/>
          </a:effectRef>
          <a:fontRef idx="minor">
            <a:schemeClr val="tx1"/>
          </a:fontRef>
        </p:style>
      </p:cxnSp>
      <p:sp>
        <p:nvSpPr>
          <p:cNvPr id="20" name="Rectangle 19">
            <a:extLst>
              <a:ext uri="{FF2B5EF4-FFF2-40B4-BE49-F238E27FC236}">
                <a16:creationId xmlns:a16="http://schemas.microsoft.com/office/drawing/2014/main" id="{60D761BB-FEE9-52BF-B058-BB1118858C4B}"/>
              </a:ext>
            </a:extLst>
          </p:cNvPr>
          <p:cNvSpPr/>
          <p:nvPr/>
        </p:nvSpPr>
        <p:spPr>
          <a:xfrm>
            <a:off x="2572284" y="2823806"/>
            <a:ext cx="2278490" cy="1966692"/>
          </a:xfrm>
          <a:prstGeom prst="rect">
            <a:avLst/>
          </a:prstGeom>
        </p:spPr>
        <p:txBody>
          <a:bodyPr wrap="square" lIns="91440" tIns="45720" rIns="91440" bIns="45720" anchor="t">
            <a:spAutoFit/>
          </a:bodyPr>
          <a:lstStyle/>
          <a:p>
            <a:pPr defTabSz="883768">
              <a:defRPr/>
            </a:pPr>
            <a:r>
              <a:rPr kumimoji="0" lang="en-US" b="1" i="0" u="none" strike="noStrike" kern="1200" cap="none" spc="0" normalizeH="0" baseline="0" noProof="0">
                <a:ln>
                  <a:noFill/>
                </a:ln>
                <a:solidFill>
                  <a:srgbClr val="ACBDCE"/>
                </a:solidFill>
                <a:effectLst/>
                <a:uLnTx/>
                <a:uFillTx/>
                <a:latin typeface="Helvetica"/>
                <a:cs typeface="Helvetica"/>
              </a:rPr>
              <a:t>Lose Control</a:t>
            </a:r>
            <a:endParaRPr kumimoji="0" lang="en-US" b="1" i="0" u="none" strike="noStrike" kern="1200" cap="none" spc="0" normalizeH="0" baseline="0" noProof="0">
              <a:ln>
                <a:noFill/>
              </a:ln>
              <a:solidFill>
                <a:srgbClr val="ACBDCE"/>
              </a:solidFill>
              <a:effectLst/>
              <a:uLnTx/>
              <a:uFillTx/>
              <a:latin typeface="Helvetica" pitchFamily="2" charset="0"/>
              <a:ea typeface="+mn-ea"/>
              <a:cs typeface="+mn-cs"/>
            </a:endParaRPr>
          </a:p>
          <a:p>
            <a:pPr marL="0" marR="0" lvl="0" indent="0" algn="l" defTabSz="883768"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a:ln>
                <a:noFill/>
              </a:ln>
              <a:solidFill>
                <a:srgbClr val="ACBDCE"/>
              </a:solidFill>
              <a:effectLst/>
              <a:uLnTx/>
              <a:uFillTx/>
              <a:latin typeface="Helvetica" pitchFamily="2" charset="0"/>
              <a:ea typeface="+mn-ea"/>
              <a:cs typeface="+mn-cs"/>
            </a:endParaRPr>
          </a:p>
          <a:p>
            <a:pPr marL="0" marR="0" lvl="0" indent="0" algn="l" defTabSz="883768" rtl="0" eaLnBrk="1" fontAlgn="auto" latinLnBrk="0" hangingPunct="1">
              <a:lnSpc>
                <a:spcPct val="100000"/>
              </a:lnSpc>
              <a:spcBef>
                <a:spcPts val="0"/>
              </a:spcBef>
              <a:spcAft>
                <a:spcPts val="0"/>
              </a:spcAft>
              <a:buClrTx/>
              <a:buSzTx/>
              <a:buFontTx/>
              <a:buNone/>
              <a:tabLst/>
              <a:defRPr/>
            </a:pPr>
            <a:endParaRPr kumimoji="0" lang="en-US" sz="1740" b="0" i="0" u="none" strike="noStrike" kern="1200" cap="none" spc="0" normalizeH="0" baseline="0" noProof="0">
              <a:ln>
                <a:noFill/>
              </a:ln>
              <a:solidFill>
                <a:srgbClr val="ACBDCE"/>
              </a:solidFill>
              <a:effectLst/>
              <a:uLnTx/>
              <a:uFillTx/>
              <a:latin typeface="Helvetica" pitchFamily="2" charset="0"/>
              <a:ea typeface="+mn-ea"/>
              <a:cs typeface="+mn-cs"/>
            </a:endParaRPr>
          </a:p>
          <a:p>
            <a:pPr marL="0" marR="0" lvl="0" indent="0" algn="l" defTabSz="883768"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ACBDCE"/>
                </a:solidFill>
                <a:effectLst/>
                <a:uLnTx/>
                <a:uFillTx/>
                <a:latin typeface="Helvetica"/>
                <a:cs typeface="Helvetica"/>
              </a:rPr>
              <a:t>Marketers face persistent ad fraud with little recourse or power to address it</a:t>
            </a:r>
            <a:endParaRPr lang="en-US" sz="1700" b="0" i="0" u="none" strike="noStrike" kern="1200" cap="none" spc="0" normalizeH="0" baseline="0" noProof="0">
              <a:ln>
                <a:noFill/>
              </a:ln>
              <a:solidFill>
                <a:srgbClr val="ACBDCE"/>
              </a:solidFill>
              <a:effectLst/>
              <a:uLnTx/>
              <a:uFillTx/>
              <a:latin typeface="Helvetica"/>
              <a:cs typeface="Helvetica"/>
            </a:endParaRPr>
          </a:p>
        </p:txBody>
      </p:sp>
      <p:sp>
        <p:nvSpPr>
          <p:cNvPr id="28" name="TextBox 27">
            <a:extLst>
              <a:ext uri="{FF2B5EF4-FFF2-40B4-BE49-F238E27FC236}">
                <a16:creationId xmlns:a16="http://schemas.microsoft.com/office/drawing/2014/main" id="{7E0443FF-6B94-6305-8390-C85FD71D3FD9}"/>
              </a:ext>
            </a:extLst>
          </p:cNvPr>
          <p:cNvSpPr txBox="1"/>
          <p:nvPr/>
        </p:nvSpPr>
        <p:spPr>
          <a:xfrm>
            <a:off x="182354" y="2046349"/>
            <a:ext cx="421814" cy="654450"/>
          </a:xfrm>
          <a:prstGeom prst="rect">
            <a:avLst/>
          </a:prstGeom>
          <a:noFill/>
        </p:spPr>
        <p:txBody>
          <a:bodyPr wrap="square" rtlCol="0">
            <a:spAutoFit/>
          </a:bodyPr>
          <a:lstStyle/>
          <a:p>
            <a:pPr marL="0" marR="0" lvl="0" indent="0" algn="l" defTabSz="883768" rtl="0" eaLnBrk="1" fontAlgn="auto" latinLnBrk="0" hangingPunct="1">
              <a:lnSpc>
                <a:spcPct val="100000"/>
              </a:lnSpc>
              <a:spcBef>
                <a:spcPts val="0"/>
              </a:spcBef>
              <a:spcAft>
                <a:spcPts val="0"/>
              </a:spcAft>
              <a:buClrTx/>
              <a:buSzTx/>
              <a:buFontTx/>
              <a:buNone/>
              <a:tabLst/>
              <a:defRPr/>
            </a:pPr>
            <a:r>
              <a:rPr kumimoji="0" lang="en-US" sz="3673" b="1" i="0" u="none" strike="noStrike" kern="1200" cap="none" spc="0" normalizeH="0" baseline="0" noProof="0">
                <a:ln>
                  <a:noFill/>
                </a:ln>
                <a:solidFill>
                  <a:srgbClr val="ACBDCE"/>
                </a:solidFill>
                <a:effectLst/>
                <a:uLnTx/>
                <a:uFillTx/>
                <a:latin typeface="Helvetica" pitchFamily="2" charset="0"/>
                <a:ea typeface="+mn-ea"/>
                <a:cs typeface="+mn-cs"/>
              </a:rPr>
              <a:t>1</a:t>
            </a:r>
          </a:p>
        </p:txBody>
      </p:sp>
      <p:cxnSp>
        <p:nvCxnSpPr>
          <p:cNvPr id="39" name="Straight Connector 38">
            <a:extLst>
              <a:ext uri="{FF2B5EF4-FFF2-40B4-BE49-F238E27FC236}">
                <a16:creationId xmlns:a16="http://schemas.microsoft.com/office/drawing/2014/main" id="{F9FE815D-C7A5-7632-A022-AAC86E94A7EC}"/>
              </a:ext>
            </a:extLst>
          </p:cNvPr>
          <p:cNvCxnSpPr/>
          <p:nvPr/>
        </p:nvCxnSpPr>
        <p:spPr>
          <a:xfrm>
            <a:off x="260760" y="2713330"/>
            <a:ext cx="491711" cy="0"/>
          </a:xfrm>
          <a:prstGeom prst="line">
            <a:avLst/>
          </a:prstGeom>
          <a:ln w="22860">
            <a:solidFill>
              <a:srgbClr val="ACBDCE"/>
            </a:solidFill>
          </a:ln>
        </p:spPr>
        <p:style>
          <a:lnRef idx="3">
            <a:schemeClr val="accent1"/>
          </a:lnRef>
          <a:fillRef idx="0">
            <a:schemeClr val="accent1"/>
          </a:fillRef>
          <a:effectRef idx="2">
            <a:schemeClr val="accent1"/>
          </a:effectRef>
          <a:fontRef idx="minor">
            <a:schemeClr val="tx1"/>
          </a:fontRef>
        </p:style>
      </p:cxnSp>
      <p:sp>
        <p:nvSpPr>
          <p:cNvPr id="41" name="TextBox 40">
            <a:extLst>
              <a:ext uri="{FF2B5EF4-FFF2-40B4-BE49-F238E27FC236}">
                <a16:creationId xmlns:a16="http://schemas.microsoft.com/office/drawing/2014/main" id="{6CA93250-0926-4B8A-9BB4-0916FC16F38D}"/>
              </a:ext>
            </a:extLst>
          </p:cNvPr>
          <p:cNvSpPr txBox="1"/>
          <p:nvPr/>
        </p:nvSpPr>
        <p:spPr>
          <a:xfrm>
            <a:off x="9774879" y="2052673"/>
            <a:ext cx="421814" cy="657552"/>
          </a:xfrm>
          <a:prstGeom prst="rect">
            <a:avLst/>
          </a:prstGeom>
          <a:noFill/>
        </p:spPr>
        <p:txBody>
          <a:bodyPr wrap="square" rtlCol="0">
            <a:spAutoFit/>
          </a:bodyPr>
          <a:lstStyle/>
          <a:p>
            <a:pPr marL="0" marR="0" lvl="0" indent="0" algn="l" defTabSz="883768" rtl="0" eaLnBrk="1" fontAlgn="auto" latinLnBrk="0" hangingPunct="1">
              <a:lnSpc>
                <a:spcPct val="100000"/>
              </a:lnSpc>
              <a:spcBef>
                <a:spcPts val="0"/>
              </a:spcBef>
              <a:spcAft>
                <a:spcPts val="0"/>
              </a:spcAft>
              <a:buClrTx/>
              <a:buSzTx/>
              <a:buFontTx/>
              <a:buNone/>
              <a:tabLst/>
              <a:defRPr/>
            </a:pPr>
            <a:r>
              <a:rPr kumimoji="0" lang="en-US" sz="3673" b="1" i="0" u="none" strike="noStrike" kern="1200" cap="none" spc="0" normalizeH="0" baseline="0" noProof="0">
                <a:ln>
                  <a:noFill/>
                </a:ln>
                <a:solidFill>
                  <a:srgbClr val="ED3C8D"/>
                </a:solidFill>
                <a:effectLst/>
                <a:uLnTx/>
                <a:uFillTx/>
                <a:latin typeface="Helvetica" pitchFamily="2" charset="0"/>
                <a:ea typeface="+mn-ea"/>
                <a:cs typeface="+mn-cs"/>
              </a:rPr>
              <a:t>5</a:t>
            </a:r>
          </a:p>
        </p:txBody>
      </p:sp>
      <p:cxnSp>
        <p:nvCxnSpPr>
          <p:cNvPr id="42" name="Straight Connector 41">
            <a:extLst>
              <a:ext uri="{FF2B5EF4-FFF2-40B4-BE49-F238E27FC236}">
                <a16:creationId xmlns:a16="http://schemas.microsoft.com/office/drawing/2014/main" id="{5F04D251-8562-BEED-4EFA-FECACD2BBEA7}"/>
              </a:ext>
            </a:extLst>
          </p:cNvPr>
          <p:cNvCxnSpPr/>
          <p:nvPr/>
        </p:nvCxnSpPr>
        <p:spPr>
          <a:xfrm>
            <a:off x="9853285" y="2719654"/>
            <a:ext cx="491711" cy="0"/>
          </a:xfrm>
          <a:prstGeom prst="line">
            <a:avLst/>
          </a:prstGeom>
          <a:ln w="22860">
            <a:solidFill>
              <a:srgbClr val="1B1464"/>
            </a:solidFill>
          </a:ln>
        </p:spPr>
        <p:style>
          <a:lnRef idx="3">
            <a:schemeClr val="accent1"/>
          </a:lnRef>
          <a:fillRef idx="0">
            <a:schemeClr val="accent1"/>
          </a:fillRef>
          <a:effectRef idx="2">
            <a:schemeClr val="accent1"/>
          </a:effectRef>
          <a:fontRef idx="minor">
            <a:schemeClr val="tx1"/>
          </a:fontRef>
        </p:style>
      </p:cxnSp>
      <p:sp>
        <p:nvSpPr>
          <p:cNvPr id="45" name="Rectangle 44">
            <a:extLst>
              <a:ext uri="{FF2B5EF4-FFF2-40B4-BE49-F238E27FC236}">
                <a16:creationId xmlns:a16="http://schemas.microsoft.com/office/drawing/2014/main" id="{8B403E9C-6060-4F8A-99E5-55AB5F7BB906}"/>
              </a:ext>
            </a:extLst>
          </p:cNvPr>
          <p:cNvSpPr/>
          <p:nvPr/>
        </p:nvSpPr>
        <p:spPr>
          <a:xfrm>
            <a:off x="147868" y="2823806"/>
            <a:ext cx="2335698" cy="2200602"/>
          </a:xfrm>
          <a:prstGeom prst="rect">
            <a:avLst/>
          </a:prstGeom>
        </p:spPr>
        <p:txBody>
          <a:bodyPr wrap="square" lIns="91440" tIns="45720" rIns="91440" bIns="45720" anchor="t">
            <a:spAutoFit/>
          </a:bodyPr>
          <a:lstStyle/>
          <a:p>
            <a:pPr defTabSz="883768">
              <a:defRPr/>
            </a:pPr>
            <a:r>
              <a:rPr lang="en-US" b="1">
                <a:solidFill>
                  <a:srgbClr val="ACBDCE"/>
                </a:solidFill>
                <a:latin typeface="Helvetica"/>
                <a:cs typeface="Helvetica"/>
              </a:rPr>
              <a:t>Don’t Blame Me</a:t>
            </a:r>
            <a:endParaRPr lang="en-US" b="1" i="0" u="none" strike="noStrike" kern="1200" cap="none" spc="0" normalizeH="0" baseline="0" noProof="0">
              <a:ln>
                <a:noFill/>
              </a:ln>
              <a:solidFill>
                <a:srgbClr val="ACBDCE"/>
              </a:solidFill>
              <a:effectLst/>
              <a:uLnTx/>
              <a:uFillTx/>
              <a:latin typeface="Helvetica" pitchFamily="2" charset="0"/>
              <a:cs typeface="Helvetica"/>
            </a:endParaRPr>
          </a:p>
          <a:p>
            <a:pPr marL="0" marR="0" lvl="0" indent="0" algn="l" defTabSz="883768" rtl="0" eaLnBrk="1" fontAlgn="auto" latinLnBrk="0" hangingPunct="1">
              <a:lnSpc>
                <a:spcPct val="100000"/>
              </a:lnSpc>
              <a:spcBef>
                <a:spcPts val="0"/>
              </a:spcBef>
              <a:spcAft>
                <a:spcPts val="0"/>
              </a:spcAft>
              <a:buClrTx/>
              <a:buSzTx/>
              <a:buFontTx/>
              <a:buNone/>
              <a:tabLst/>
              <a:defRPr/>
            </a:pPr>
            <a:endParaRPr lang="en-US" sz="1700" b="0" i="0" u="none" strike="noStrike" kern="1200" cap="none" spc="0" normalizeH="0" baseline="0" noProof="0">
              <a:ln>
                <a:noFill/>
              </a:ln>
              <a:solidFill>
                <a:srgbClr val="ACBDCE"/>
              </a:solidFill>
              <a:effectLst/>
              <a:uLnTx/>
              <a:uFillTx/>
              <a:latin typeface="Helvetica" pitchFamily="2" charset="0"/>
              <a:cs typeface="Helvetica"/>
            </a:endParaRPr>
          </a:p>
          <a:p>
            <a:pPr marL="0" marR="0" lvl="0" indent="0" algn="l" defTabSz="883768" rtl="0" eaLnBrk="1" fontAlgn="auto" latinLnBrk="0" hangingPunct="1">
              <a:lnSpc>
                <a:spcPct val="100000"/>
              </a:lnSpc>
              <a:spcBef>
                <a:spcPts val="0"/>
              </a:spcBef>
              <a:spcAft>
                <a:spcPts val="0"/>
              </a:spcAft>
              <a:buClrTx/>
              <a:buSzTx/>
              <a:buFontTx/>
              <a:buNone/>
              <a:tabLst/>
              <a:defRPr/>
            </a:pPr>
            <a:endParaRPr lang="en-US" sz="1700" b="0" i="0" u="none" strike="noStrike" kern="1200" cap="none" spc="0" normalizeH="0" baseline="0" noProof="0">
              <a:ln>
                <a:noFill/>
              </a:ln>
              <a:solidFill>
                <a:srgbClr val="ACBDCE"/>
              </a:solidFill>
              <a:effectLst/>
              <a:uLnTx/>
              <a:uFillTx/>
              <a:latin typeface="Helvetica" pitchFamily="2" charset="0"/>
              <a:cs typeface="Helvetica"/>
            </a:endParaRPr>
          </a:p>
          <a:p>
            <a:pPr marL="0" marR="0" lvl="0" indent="0" algn="l" defTabSz="883768">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ACBDCE"/>
                </a:solidFill>
                <a:effectLst/>
                <a:uLnTx/>
                <a:uFillTx/>
                <a:latin typeface="Helvetica"/>
                <a:cs typeface="Helvetica"/>
              </a:rPr>
              <a:t>The lack of culpability means no single party is willing to assume responsibility for addressing ad fraud</a:t>
            </a:r>
            <a:endParaRPr lang="en-US" sz="1700">
              <a:solidFill>
                <a:srgbClr val="ACBDCE"/>
              </a:solidFill>
              <a:latin typeface="Helvetica"/>
              <a:cs typeface="Helvetica"/>
            </a:endParaRPr>
          </a:p>
        </p:txBody>
      </p:sp>
      <p:sp>
        <p:nvSpPr>
          <p:cNvPr id="46" name="Rectangle 45">
            <a:extLst>
              <a:ext uri="{FF2B5EF4-FFF2-40B4-BE49-F238E27FC236}">
                <a16:creationId xmlns:a16="http://schemas.microsoft.com/office/drawing/2014/main" id="{0FEEC619-C95A-02D7-C589-AFFE42DC1944}"/>
              </a:ext>
            </a:extLst>
          </p:cNvPr>
          <p:cNvSpPr/>
          <p:nvPr/>
        </p:nvSpPr>
        <p:spPr>
          <a:xfrm>
            <a:off x="7362415" y="2823806"/>
            <a:ext cx="2372922" cy="2492990"/>
          </a:xfrm>
          <a:prstGeom prst="rect">
            <a:avLst/>
          </a:prstGeom>
        </p:spPr>
        <p:txBody>
          <a:bodyPr wrap="square">
            <a:spAutoFit/>
          </a:bodyPr>
          <a:lstStyle/>
          <a:p>
            <a:pPr marL="0" marR="0" lvl="0" indent="0" algn="l" defTabSz="883768"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ACBDCE"/>
                </a:solidFill>
                <a:effectLst/>
                <a:uLnTx/>
                <a:uFillTx/>
                <a:latin typeface="Helvetica" pitchFamily="2" charset="0"/>
                <a:ea typeface="+mn-ea"/>
                <a:cs typeface="+mn-cs"/>
              </a:rPr>
              <a:t>Hazy Shade of Winter</a:t>
            </a:r>
          </a:p>
          <a:p>
            <a:pPr marL="0" marR="0" lvl="0" indent="0" algn="l" defTabSz="88376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CBDCE"/>
              </a:solidFill>
              <a:effectLst/>
              <a:uLnTx/>
              <a:uFillTx/>
              <a:latin typeface="Helvetica" pitchFamily="2" charset="0"/>
              <a:ea typeface="+mn-ea"/>
              <a:cs typeface="+mn-cs"/>
            </a:endParaRPr>
          </a:p>
          <a:p>
            <a:pPr marL="0" marR="0" lvl="0" indent="0" algn="l" defTabSz="883768"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ACBDCE"/>
                </a:solidFill>
                <a:effectLst/>
                <a:uLnTx/>
                <a:uFillTx/>
                <a:latin typeface="Helvetica" pitchFamily="2" charset="0"/>
                <a:ea typeface="+mn-ea"/>
                <a:cs typeface="+mn-cs"/>
              </a:rPr>
              <a:t>A lack of transparency prevents marketers from understanding and identifying where the many risks of ad fraud exist</a:t>
            </a:r>
          </a:p>
        </p:txBody>
      </p:sp>
      <p:sp>
        <p:nvSpPr>
          <p:cNvPr id="11" name="Rectangle 10">
            <a:extLst>
              <a:ext uri="{FF2B5EF4-FFF2-40B4-BE49-F238E27FC236}">
                <a16:creationId xmlns:a16="http://schemas.microsoft.com/office/drawing/2014/main" id="{E738829B-55C5-A48A-7CBC-C889D12AAA31}"/>
              </a:ext>
            </a:extLst>
          </p:cNvPr>
          <p:cNvSpPr/>
          <p:nvPr/>
        </p:nvSpPr>
        <p:spPr>
          <a:xfrm>
            <a:off x="9706361" y="2823806"/>
            <a:ext cx="2464120" cy="3016210"/>
          </a:xfrm>
          <a:prstGeom prst="rect">
            <a:avLst/>
          </a:prstGeom>
        </p:spPr>
        <p:txBody>
          <a:bodyPr wrap="square">
            <a:spAutoFit/>
          </a:bodyPr>
          <a:lstStyle/>
          <a:p>
            <a:pPr marL="0" marR="0" lvl="0" indent="0" algn="l" defTabSz="883768"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1B1464"/>
                </a:solidFill>
                <a:effectLst/>
                <a:uLnTx/>
                <a:uFillTx/>
                <a:latin typeface="Helvetica" pitchFamily="2" charset="0"/>
                <a:ea typeface="+mn-ea"/>
                <a:cs typeface="+mn-cs"/>
              </a:rPr>
              <a:t>Smooth Criminal</a:t>
            </a:r>
          </a:p>
          <a:p>
            <a:pPr marL="0" marR="0" lvl="0" indent="0" algn="l" defTabSz="88376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CBDCE"/>
              </a:solidFill>
              <a:effectLst/>
              <a:uLnTx/>
              <a:uFillTx/>
              <a:latin typeface="Helvetica" pitchFamily="2" charset="0"/>
              <a:ea typeface="+mn-ea"/>
              <a:cs typeface="+mn-cs"/>
            </a:endParaRPr>
          </a:p>
          <a:p>
            <a:pPr marL="0" marR="0" lvl="0" indent="0" algn="l" defTabSz="88376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CBDCE"/>
              </a:solidFill>
              <a:effectLst/>
              <a:uLnTx/>
              <a:uFillTx/>
              <a:latin typeface="Helvetica" pitchFamily="2" charset="0"/>
              <a:ea typeface="+mn-ea"/>
              <a:cs typeface="+mn-cs"/>
            </a:endParaRPr>
          </a:p>
          <a:p>
            <a:pPr marL="0" marR="0" lvl="0" indent="0" algn="l" defTabSz="883768"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1B1464"/>
                </a:solidFill>
                <a:effectLst/>
                <a:uLnTx/>
                <a:uFillTx/>
                <a:latin typeface="Helvetica" pitchFamily="2" charset="0"/>
                <a:ea typeface="+mn-ea"/>
                <a:cs typeface="+mn-cs"/>
              </a:rPr>
              <a:t>Marketers are unaware that digital ad dollars are being inadvertently funneled to ‘bad actors’ who fund illegal operations, extremist content and other harmful activities</a:t>
            </a:r>
          </a:p>
        </p:txBody>
      </p:sp>
      <p:pic>
        <p:nvPicPr>
          <p:cNvPr id="2" name="Picture 1">
            <a:extLst>
              <a:ext uri="{FF2B5EF4-FFF2-40B4-BE49-F238E27FC236}">
                <a16:creationId xmlns:a16="http://schemas.microsoft.com/office/drawing/2014/main" id="{D11C6F17-A12D-1360-9DBE-2EFB29CC163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7" name="Slide Number Placeholder 5">
            <a:extLst>
              <a:ext uri="{FF2B5EF4-FFF2-40B4-BE49-F238E27FC236}">
                <a16:creationId xmlns:a16="http://schemas.microsoft.com/office/drawing/2014/main" id="{45B909C5-8478-71C5-8452-ACE48F1C56F5}"/>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73FB50D7-5671-A8FB-1C5C-A8ADC7DDF371}"/>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Tree>
    <p:extLst>
      <p:ext uri="{BB962C8B-B14F-4D97-AF65-F5344CB8AC3E}">
        <p14:creationId xmlns:p14="http://schemas.microsoft.com/office/powerpoint/2010/main" val="32356632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with her fingers to her ears&#10;&#10;Description automatically generated">
            <a:extLst>
              <a:ext uri="{FF2B5EF4-FFF2-40B4-BE49-F238E27FC236}">
                <a16:creationId xmlns:a16="http://schemas.microsoft.com/office/drawing/2014/main" id="{A91BC31E-3978-1D7A-0E4B-498171FE6079}"/>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0" y="0"/>
            <a:ext cx="5516880" cy="6858000"/>
          </a:xfrm>
          <a:prstGeom prst="rect">
            <a:avLst/>
          </a:prstGeom>
        </p:spPr>
      </p:pic>
      <p:sp>
        <p:nvSpPr>
          <p:cNvPr id="5" name="TextBox 4">
            <a:extLst>
              <a:ext uri="{FF2B5EF4-FFF2-40B4-BE49-F238E27FC236}">
                <a16:creationId xmlns:a16="http://schemas.microsoft.com/office/drawing/2014/main" id="{D8DA9503-587B-715C-480C-4A06D0673D76}"/>
              </a:ext>
            </a:extLst>
          </p:cNvPr>
          <p:cNvSpPr txBox="1"/>
          <p:nvPr/>
        </p:nvSpPr>
        <p:spPr>
          <a:xfrm>
            <a:off x="5516880" y="6201403"/>
            <a:ext cx="66536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VAB / Advertiser Perceptions ‘Marketer Sentiment on Ad Fraud’ Survey, based on in-depth interviews, fielded October 2023. Survey base: Marketer and agency contacts from the Advertiser Perceptions ‘Senior Marketer’ and ‘Streaming Video’ online communities. </a:t>
            </a:r>
          </a:p>
        </p:txBody>
      </p:sp>
      <p:sp>
        <p:nvSpPr>
          <p:cNvPr id="6" name="TextBox 5">
            <a:extLst>
              <a:ext uri="{FF2B5EF4-FFF2-40B4-BE49-F238E27FC236}">
                <a16:creationId xmlns:a16="http://schemas.microsoft.com/office/drawing/2014/main" id="{26B60B2E-C933-AE1D-53F6-F0AB7E0AA250}"/>
              </a:ext>
            </a:extLst>
          </p:cNvPr>
          <p:cNvSpPr txBox="1"/>
          <p:nvPr/>
        </p:nvSpPr>
        <p:spPr>
          <a:xfrm>
            <a:off x="5699760" y="741562"/>
            <a:ext cx="6092921" cy="52629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solidFill>
                  <a:srgbClr val="1F1A62"/>
                </a:solidFill>
                <a:latin typeface="Helvetica" panose="020B0403020202020204" pitchFamily="34" charset="0"/>
                <a:cs typeface="Calibri" panose="020F0502020204030204" pitchFamily="34" charset="0"/>
              </a:rPr>
              <a:t>During the in-depth interviews conducted in our survey, </a:t>
            </a:r>
            <a:r>
              <a:rPr lang="en-US" sz="2400" b="1">
                <a:solidFill>
                  <a:srgbClr val="1F1A62"/>
                </a:solidFill>
                <a:latin typeface="Helvetica" panose="020B0403020202020204" pitchFamily="34" charset="0"/>
                <a:cs typeface="Calibri" panose="020F0502020204030204" pitchFamily="34" charset="0"/>
              </a:rPr>
              <a:t>none of the respondents expressed concerns </a:t>
            </a:r>
            <a:r>
              <a:rPr lang="en-US" sz="2400">
                <a:solidFill>
                  <a:srgbClr val="1F1A62"/>
                </a:solidFill>
                <a:latin typeface="Helvetica" panose="020B0403020202020204" pitchFamily="34" charset="0"/>
                <a:cs typeface="Calibri" panose="020F0502020204030204" pitchFamily="34" charset="0"/>
              </a:rPr>
              <a:t>about the possibility that </a:t>
            </a:r>
            <a:r>
              <a:rPr lang="en-US" sz="2400" b="1">
                <a:solidFill>
                  <a:srgbClr val="1F1A62"/>
                </a:solidFill>
                <a:latin typeface="Helvetica" panose="020B0403020202020204" pitchFamily="34" charset="0"/>
                <a:cs typeface="Calibri" panose="020F0502020204030204" pitchFamily="34" charset="0"/>
              </a:rPr>
              <a:t>their advertising dollars</a:t>
            </a:r>
            <a:r>
              <a:rPr lang="en-US" sz="2400">
                <a:solidFill>
                  <a:srgbClr val="1F1A62"/>
                </a:solidFill>
                <a:latin typeface="Helvetica" panose="020B0403020202020204" pitchFamily="34" charset="0"/>
                <a:cs typeface="Calibri" panose="020F0502020204030204" pitchFamily="34" charset="0"/>
              </a:rPr>
              <a:t> might inadvertently </a:t>
            </a:r>
            <a:r>
              <a:rPr lang="en-US" sz="2400" b="1">
                <a:solidFill>
                  <a:srgbClr val="1F1A62"/>
                </a:solidFill>
                <a:latin typeface="Helvetica" panose="020B0403020202020204" pitchFamily="34" charset="0"/>
                <a:cs typeface="Calibri" panose="020F0502020204030204" pitchFamily="34" charset="0"/>
              </a:rPr>
              <a:t>support illegal activities, extremist content or even oppressive regimes</a:t>
            </a:r>
            <a:r>
              <a:rPr lang="en-US" sz="2400">
                <a:solidFill>
                  <a:srgbClr val="1F1A62"/>
                </a:solidFill>
                <a:latin typeface="Helvetica" panose="020B0403020202020204" pitchFamily="34"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a:solidFill>
                <a:srgbClr val="1F1A62"/>
              </a:solidFill>
              <a:latin typeface="Helvetica" panose="020B040302020202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a:solidFill>
                  <a:srgbClr val="1F1A62"/>
                </a:solidFill>
                <a:latin typeface="Helvetica" panose="020B0403020202020204" pitchFamily="34" charset="0"/>
                <a:cs typeface="Calibri" panose="020F0502020204030204" pitchFamily="34" charset="0"/>
              </a:rPr>
              <a:t>This finding was particularly noteworthy, given that the interviews were conducted after the release of several </a:t>
            </a:r>
            <a:r>
              <a:rPr lang="en-US" sz="2400">
                <a:solidFill>
                  <a:srgbClr val="00BFF2"/>
                </a:solidFill>
                <a:latin typeface="Helvetica" panose="020B040302020202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Adalytics reports</a:t>
            </a:r>
            <a:r>
              <a:rPr lang="en-US" sz="2400">
                <a:solidFill>
                  <a:srgbClr val="1F1A62"/>
                </a:solidFill>
                <a:latin typeface="Helvetica" panose="020B0403020202020204" pitchFamily="34" charset="0"/>
                <a:cs typeface="Calibri" panose="020F0502020204030204" pitchFamily="34" charset="0"/>
              </a:rPr>
              <a:t> highlighting the </a:t>
            </a:r>
            <a:r>
              <a:rPr lang="en-US" sz="2400">
                <a:solidFill>
                  <a:srgbClr val="00BFF2"/>
                </a:solidFill>
                <a:latin typeface="Helvetica" panose="020B040302020202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financial, reputational and legal risks</a:t>
            </a:r>
            <a:r>
              <a:rPr lang="en-US" sz="2400">
                <a:solidFill>
                  <a:srgbClr val="00BFF2"/>
                </a:solidFill>
                <a:latin typeface="Helvetica" panose="020B0403020202020204" pitchFamily="34" charset="0"/>
                <a:cs typeface="Calibri" panose="020F0502020204030204" pitchFamily="34" charset="0"/>
              </a:rPr>
              <a:t> </a:t>
            </a:r>
            <a:r>
              <a:rPr lang="en-US" sz="2400">
                <a:solidFill>
                  <a:srgbClr val="1F1A62"/>
                </a:solidFill>
                <a:latin typeface="Helvetica" panose="020B0403020202020204" pitchFamily="34" charset="0"/>
                <a:cs typeface="Calibri" panose="020F0502020204030204" pitchFamily="34" charset="0"/>
              </a:rPr>
              <a:t>advertisers face when engaging with walled gardens.</a:t>
            </a:r>
            <a:endParaRPr lang="en-US" sz="2800">
              <a:solidFill>
                <a:srgbClr val="1F1A62"/>
              </a:solidFill>
              <a:latin typeface="Helvetica" panose="020B040302020202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18133AAD-51BE-925B-CC1B-FD9DF1BA6F5B}"/>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8" name="Slide Number Placeholder 5">
            <a:extLst>
              <a:ext uri="{FF2B5EF4-FFF2-40B4-BE49-F238E27FC236}">
                <a16:creationId xmlns:a16="http://schemas.microsoft.com/office/drawing/2014/main" id="{28BD4283-7711-9451-195D-B6FFBFA6C3B7}"/>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0" name="Rectangle 9">
            <a:extLst>
              <a:ext uri="{FF2B5EF4-FFF2-40B4-BE49-F238E27FC236}">
                <a16:creationId xmlns:a16="http://schemas.microsoft.com/office/drawing/2014/main" id="{24049AAB-C897-35F3-2637-462B05BE3BD8}"/>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Tree>
    <p:extLst>
      <p:ext uri="{BB962C8B-B14F-4D97-AF65-F5344CB8AC3E}">
        <p14:creationId xmlns:p14="http://schemas.microsoft.com/office/powerpoint/2010/main" val="5256603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BD165E2-77C2-727D-F96F-ADACA591B75F}"/>
              </a:ext>
            </a:extLst>
          </p:cNvPr>
          <p:cNvSpPr/>
          <p:nvPr/>
        </p:nvSpPr>
        <p:spPr>
          <a:xfrm>
            <a:off x="207531" y="384523"/>
            <a:ext cx="12082932"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Ad dollars spent in </a:t>
            </a:r>
            <a:r>
              <a:rPr lang="en-US" sz="2600" b="1">
                <a:solidFill>
                  <a:srgbClr val="1B1464"/>
                </a:solidFill>
                <a:latin typeface="Helvetica" pitchFamily="2" charset="0"/>
              </a:rPr>
              <a:t>‘Big Tech’</a:t>
            </a: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 walled gardens may expose brands to data risks from offshore criminal networks and foreign entities</a:t>
            </a:r>
          </a:p>
        </p:txBody>
      </p:sp>
      <p:sp>
        <p:nvSpPr>
          <p:cNvPr id="8" name="TextBox 7">
            <a:extLst>
              <a:ext uri="{FF2B5EF4-FFF2-40B4-BE49-F238E27FC236}">
                <a16:creationId xmlns:a16="http://schemas.microsoft.com/office/drawing/2014/main" id="{22B5BFE4-6B47-8B0D-12F3-ED170DAA93AD}"/>
              </a:ext>
            </a:extLst>
          </p:cNvPr>
          <p:cNvSpPr txBox="1"/>
          <p:nvPr/>
        </p:nvSpPr>
        <p:spPr>
          <a:xfrm>
            <a:off x="472838" y="6328299"/>
            <a:ext cx="1147802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Source: Adalytics Research LLC, ‘</a:t>
            </a:r>
            <a:r>
              <a:rPr kumimoji="0" lang="en-US" sz="800" b="0" i="1"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Did Google Mislead Advertisers About TrueView Skippable In-Stream Ads for the Past Three Years?’ </a:t>
            </a:r>
            <a:r>
              <a:rPr kumimoji="0" lang="en-US" sz="8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report, June 2023. Download VAB’s </a:t>
            </a:r>
            <a:r>
              <a:rPr kumimoji="0" lang="en-US" sz="800" b="1" u="none"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hlinkClick r:id="rId3">
                  <a:extLst>
                    <a:ext uri="{A12FA001-AC4F-418D-AE19-62706E023703}">
                      <ahyp:hlinkClr xmlns:ahyp="http://schemas.microsoft.com/office/drawing/2018/hyperlinkcolor" val="tx"/>
                    </a:ext>
                  </a:extLst>
                </a:hlinkClick>
              </a:rPr>
              <a:t>‘</a:t>
            </a:r>
            <a:r>
              <a:rPr kumimoji="0" lang="en-US" sz="800" b="1" i="1" u="none"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hlinkClick r:id="rId3">
                  <a:extLst>
                    <a:ext uri="{A12FA001-AC4F-418D-AE19-62706E023703}">
                      <ahyp:hlinkClr xmlns:ahyp="http://schemas.microsoft.com/office/drawing/2018/hyperlinkcolor" val="tx"/>
                    </a:ext>
                  </a:extLst>
                </a:hlinkClick>
              </a:rPr>
              <a:t>Hidden Costs</a:t>
            </a:r>
            <a:r>
              <a:rPr lang="en-US" sz="800" b="1" i="1">
                <a:solidFill>
                  <a:srgbClr val="ED3C8D"/>
                </a:solidFill>
                <a:latin typeface="Helvetica" panose="020B0604020202020204" pitchFamily="34" charset="0"/>
                <a:cs typeface="Helvetica" panose="020B0604020202020204" pitchFamily="34" charset="0"/>
              </a:rPr>
              <a:t>’</a:t>
            </a:r>
            <a:r>
              <a:rPr kumimoji="0" lang="en-US" sz="80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to learn more. </a:t>
            </a:r>
            <a:endParaRPr kumimoji="0" lang="fr-FR" sz="800" b="0" i="1"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14" name="Rectangle 13">
            <a:extLst>
              <a:ext uri="{FF2B5EF4-FFF2-40B4-BE49-F238E27FC236}">
                <a16:creationId xmlns:a16="http://schemas.microsoft.com/office/drawing/2014/main" id="{92BBCC83-7FC8-3C98-B67E-F79563E0F063}"/>
              </a:ext>
            </a:extLst>
          </p:cNvPr>
          <p:cNvSpPr/>
          <p:nvPr/>
        </p:nvSpPr>
        <p:spPr>
          <a:xfrm>
            <a:off x="4698661" y="1685013"/>
            <a:ext cx="7493339" cy="3985213"/>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9" name="Chart 18">
            <a:extLst>
              <a:ext uri="{FF2B5EF4-FFF2-40B4-BE49-F238E27FC236}">
                <a16:creationId xmlns:a16="http://schemas.microsoft.com/office/drawing/2014/main" id="{B0331FA0-1C35-DAEC-E07D-41AABF9BB434}"/>
              </a:ext>
            </a:extLst>
          </p:cNvPr>
          <p:cNvGraphicFramePr/>
          <p:nvPr>
            <p:extLst>
              <p:ext uri="{D42A27DB-BD31-4B8C-83A1-F6EECF244321}">
                <p14:modId xmlns:p14="http://schemas.microsoft.com/office/powerpoint/2010/main" val="2405011322"/>
              </p:ext>
            </p:extLst>
          </p:nvPr>
        </p:nvGraphicFramePr>
        <p:xfrm>
          <a:off x="6096000" y="2495053"/>
          <a:ext cx="4072864" cy="3448668"/>
        </p:xfrm>
        <a:graphic>
          <a:graphicData uri="http://schemas.openxmlformats.org/drawingml/2006/chart">
            <c:chart xmlns:c="http://schemas.openxmlformats.org/drawingml/2006/chart" xmlns:r="http://schemas.openxmlformats.org/officeDocument/2006/relationships" r:id="rId4"/>
          </a:graphicData>
        </a:graphic>
      </p:graphicFrame>
      <p:sp>
        <p:nvSpPr>
          <p:cNvPr id="20" name="TextBox 19">
            <a:extLst>
              <a:ext uri="{FF2B5EF4-FFF2-40B4-BE49-F238E27FC236}">
                <a16:creationId xmlns:a16="http://schemas.microsoft.com/office/drawing/2014/main" id="{27B64986-6A23-3277-8E2D-565906DD0684}"/>
              </a:ext>
            </a:extLst>
          </p:cNvPr>
          <p:cNvSpPr txBox="1"/>
          <p:nvPr/>
        </p:nvSpPr>
        <p:spPr>
          <a:xfrm>
            <a:off x="4695687" y="1756389"/>
            <a:ext cx="71212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F1A62"/>
                </a:solidFill>
                <a:effectLst/>
                <a:uLnTx/>
                <a:uFillTx/>
                <a:latin typeface="Helvetica" panose="020B0403020202020204" pitchFamily="34" charset="0"/>
                <a:ea typeface="+mn-ea"/>
                <a:cs typeface="+mn-cs"/>
              </a:rPr>
              <a:t>% of spend by developer ‘country of origin’ </a:t>
            </a:r>
            <a:br>
              <a:rPr kumimoji="0" lang="en-US" sz="1600" b="1" i="0" u="sng" strike="noStrike" kern="1200" cap="none" spc="0" normalizeH="0" baseline="0" noProof="0">
                <a:ln>
                  <a:noFill/>
                </a:ln>
                <a:solidFill>
                  <a:srgbClr val="1F1A62"/>
                </a:solidFill>
                <a:effectLst/>
                <a:uLnTx/>
                <a:uFillTx/>
                <a:latin typeface="Helvetica" panose="020B0403020202020204" pitchFamily="34" charset="0"/>
                <a:ea typeface="+mn-ea"/>
                <a:cs typeface="+mn-cs"/>
              </a:rPr>
            </a:br>
            <a:r>
              <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for sub-set of YouTube TrueView ad budget that was allocated </a:t>
            </a:r>
            <a:br>
              <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br>
            <a:r>
              <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to Google Video Partner Network (GVP) Android mobile apps</a:t>
            </a:r>
            <a:endParaRPr kumimoji="0" lang="en-US" sz="1400" b="1"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pic>
        <p:nvPicPr>
          <p:cNvPr id="11" name="Picture 10" descr="A person wearing a mask and using a computer&#10;&#10;Description automatically generated">
            <a:extLst>
              <a:ext uri="{FF2B5EF4-FFF2-40B4-BE49-F238E27FC236}">
                <a16:creationId xmlns:a16="http://schemas.microsoft.com/office/drawing/2014/main" id="{500D81D9-543A-099B-6DCE-B937E4E48101}"/>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0" y="1685950"/>
            <a:ext cx="4695687" cy="3984276"/>
          </a:xfrm>
          <a:prstGeom prst="rect">
            <a:avLst/>
          </a:prstGeom>
        </p:spPr>
      </p:pic>
      <p:pic>
        <p:nvPicPr>
          <p:cNvPr id="12" name="Picture 11">
            <a:extLst>
              <a:ext uri="{FF2B5EF4-FFF2-40B4-BE49-F238E27FC236}">
                <a16:creationId xmlns:a16="http://schemas.microsoft.com/office/drawing/2014/main" id="{634DAEC6-21CA-1BBC-DB6C-DECFD6988461}"/>
              </a:ext>
            </a:extLst>
          </p:cNvPr>
          <p:cNvPicPr>
            <a:picLocks noChangeAspect="1"/>
          </p:cNvPicPr>
          <p:nvPr/>
        </p:nvPicPr>
        <p:blipFill>
          <a:blip r:embed="rId6"/>
          <a:stretch>
            <a:fillRect/>
          </a:stretch>
        </p:blipFill>
        <p:spPr>
          <a:xfrm>
            <a:off x="10168864" y="3100345"/>
            <a:ext cx="1648098" cy="2302922"/>
          </a:xfrm>
          <a:prstGeom prst="rect">
            <a:avLst/>
          </a:prstGeom>
          <a:ln>
            <a:solidFill>
              <a:srgbClr val="1F1A62"/>
            </a:solidFill>
          </a:ln>
        </p:spPr>
      </p:pic>
      <p:pic>
        <p:nvPicPr>
          <p:cNvPr id="2" name="Picture 1">
            <a:extLst>
              <a:ext uri="{FF2B5EF4-FFF2-40B4-BE49-F238E27FC236}">
                <a16:creationId xmlns:a16="http://schemas.microsoft.com/office/drawing/2014/main" id="{3E80129F-E50A-F6BF-1681-F052FF19F284}"/>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5" name="Slide Number Placeholder 5">
            <a:extLst>
              <a:ext uri="{FF2B5EF4-FFF2-40B4-BE49-F238E27FC236}">
                <a16:creationId xmlns:a16="http://schemas.microsoft.com/office/drawing/2014/main" id="{F7EE36E6-35DD-2424-3480-082A1C224956}"/>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9" name="Rectangle 8">
            <a:extLst>
              <a:ext uri="{FF2B5EF4-FFF2-40B4-BE49-F238E27FC236}">
                <a16:creationId xmlns:a16="http://schemas.microsoft.com/office/drawing/2014/main" id="{C6487D30-C705-D6F3-4D46-BFFBB28B5EE8}"/>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Tree>
    <p:extLst>
      <p:ext uri="{BB962C8B-B14F-4D97-AF65-F5344CB8AC3E}">
        <p14:creationId xmlns:p14="http://schemas.microsoft.com/office/powerpoint/2010/main" val="14216822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E1CA8EF-9647-04C0-12EF-9C1BCD84169A}"/>
              </a:ext>
            </a:extLst>
          </p:cNvPr>
          <p:cNvSpPr>
            <a:spLocks/>
          </p:cNvSpPr>
          <p:nvPr/>
        </p:nvSpPr>
        <p:spPr>
          <a:xfrm>
            <a:off x="0" y="1696163"/>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31AC66B8-0DE7-D7F0-144E-0005D9B7A7A6}"/>
              </a:ext>
            </a:extLst>
          </p:cNvPr>
          <p:cNvSpPr txBox="1"/>
          <p:nvPr/>
        </p:nvSpPr>
        <p:spPr>
          <a:xfrm>
            <a:off x="472838" y="6220005"/>
            <a:ext cx="1168727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Source: Adalytics Research LLC, ‘</a:t>
            </a:r>
            <a:r>
              <a:rPr kumimoji="0" lang="en-US" sz="800" b="0" i="1"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Did Google Mislead Advertisers About TrueView Skippable In-Stream Ads for the Past Three Years?’ </a:t>
            </a:r>
            <a:r>
              <a:rPr kumimoji="0" lang="en-US" sz="8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report, June 2023. Note: </a:t>
            </a:r>
            <a:r>
              <a:rPr kumimoji="0" lang="en-US" sz="800" b="0" i="0" u="none" strike="noStrike" kern="1200" cap="none" spc="0" normalizeH="0" baseline="0" noProof="0">
                <a:ln>
                  <a:noFill/>
                </a:ln>
                <a:solidFill>
                  <a:srgbClr val="1F1A62"/>
                </a:solidFill>
                <a:effectLst/>
                <a:uLnTx/>
                <a:uFillTx/>
                <a:latin typeface="Helvetica" panose="020B0604020202020204"/>
                <a:ea typeface="+mn-ea"/>
                <a:cs typeface="Helvetica" panose="020B0604020202020204"/>
              </a:rPr>
              <a:t>after the Adalytics report was released, YouTube changed the name of their ‘in-stream ads’ format to ‘skippable ads’ throughout Google Display and Video 360, according to a ‘What’s New: July 2023’ Google Blog Post and reported by Adweek on 8/7/23. </a:t>
            </a:r>
            <a:r>
              <a:rPr kumimoji="0" lang="en-US" sz="8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Download VAB’s </a:t>
            </a:r>
            <a:r>
              <a:rPr kumimoji="0" lang="en-US" sz="800" b="1" u="none"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hlinkClick r:id="rId3">
                  <a:extLst>
                    <a:ext uri="{A12FA001-AC4F-418D-AE19-62706E023703}">
                      <ahyp:hlinkClr xmlns:ahyp="http://schemas.microsoft.com/office/drawing/2018/hyperlinkcolor" val="tx"/>
                    </a:ext>
                  </a:extLst>
                </a:hlinkClick>
              </a:rPr>
              <a:t>‘</a:t>
            </a:r>
            <a:r>
              <a:rPr kumimoji="0" lang="en-US" sz="800" b="1" i="1" u="none"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hlinkClick r:id="rId3">
                  <a:extLst>
                    <a:ext uri="{A12FA001-AC4F-418D-AE19-62706E023703}">
                      <ahyp:hlinkClr xmlns:ahyp="http://schemas.microsoft.com/office/drawing/2018/hyperlinkcolor" val="tx"/>
                    </a:ext>
                  </a:extLst>
                </a:hlinkClick>
              </a:rPr>
              <a:t>Hidden Costs</a:t>
            </a:r>
            <a:r>
              <a:rPr lang="en-US" sz="800" b="1" i="1">
                <a:solidFill>
                  <a:srgbClr val="ED3C8D"/>
                </a:solidFill>
                <a:latin typeface="Helvetica" panose="020B0604020202020204" pitchFamily="34" charset="0"/>
                <a:cs typeface="Helvetica" panose="020B0604020202020204" pitchFamily="34" charset="0"/>
              </a:rPr>
              <a:t>’</a:t>
            </a:r>
            <a:r>
              <a:rPr kumimoji="0" lang="en-US" sz="80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to learn more. </a:t>
            </a:r>
            <a:endParaRPr kumimoji="0" lang="fr-FR" sz="800" b="0" i="1"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7" name="Rectangle 6">
            <a:extLst>
              <a:ext uri="{FF2B5EF4-FFF2-40B4-BE49-F238E27FC236}">
                <a16:creationId xmlns:a16="http://schemas.microsoft.com/office/drawing/2014/main" id="{6BD165E2-77C2-727D-F96F-ADACA591B75F}"/>
              </a:ext>
            </a:extLst>
          </p:cNvPr>
          <p:cNvSpPr/>
          <p:nvPr/>
        </p:nvSpPr>
        <p:spPr>
          <a:xfrm>
            <a:off x="208308" y="390584"/>
            <a:ext cx="11932356"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Ads can </a:t>
            </a:r>
            <a:r>
              <a:rPr lang="en-US" sz="2600" b="1">
                <a:solidFill>
                  <a:srgbClr val="1B1464"/>
                </a:solidFill>
                <a:latin typeface="Helvetica" pitchFamily="2" charset="0"/>
              </a:rPr>
              <a:t>be served </a:t>
            </a: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in objectionable content, exposing brands to issues like foreign disinformation, copyright infringement and more</a:t>
            </a:r>
          </a:p>
        </p:txBody>
      </p:sp>
      <p:sp>
        <p:nvSpPr>
          <p:cNvPr id="8" name="Rectangle 7">
            <a:extLst>
              <a:ext uri="{FF2B5EF4-FFF2-40B4-BE49-F238E27FC236}">
                <a16:creationId xmlns:a16="http://schemas.microsoft.com/office/drawing/2014/main" id="{5B87DDEF-D376-92B1-C226-298A2DABBF37}"/>
              </a:ext>
            </a:extLst>
          </p:cNvPr>
          <p:cNvSpPr/>
          <p:nvPr/>
        </p:nvSpPr>
        <p:spPr>
          <a:xfrm>
            <a:off x="6343011" y="2074117"/>
            <a:ext cx="5359400" cy="2005406"/>
          </a:xfrm>
          <a:prstGeom prst="rect">
            <a:avLst/>
          </a:prstGeom>
          <a:solidFill>
            <a:schemeClr val="bg1"/>
          </a:solidFill>
          <a:ln w="28575">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8576976A-D391-6105-E9F3-7D5C5FADFEE1}"/>
              </a:ext>
            </a:extLst>
          </p:cNvPr>
          <p:cNvSpPr/>
          <p:nvPr/>
        </p:nvSpPr>
        <p:spPr>
          <a:xfrm>
            <a:off x="485321" y="4177164"/>
            <a:ext cx="5359400" cy="2005406"/>
          </a:xfrm>
          <a:prstGeom prst="rect">
            <a:avLst/>
          </a:prstGeom>
          <a:solidFill>
            <a:schemeClr val="bg1"/>
          </a:solidFill>
          <a:ln w="28575">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B5325A11-9BB9-446C-FF8F-CD08B37CFE2E}"/>
              </a:ext>
            </a:extLst>
          </p:cNvPr>
          <p:cNvSpPr txBox="1"/>
          <p:nvPr/>
        </p:nvSpPr>
        <p:spPr>
          <a:xfrm>
            <a:off x="-1" y="1705660"/>
            <a:ext cx="12115999"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sng" strike="noStrike" kern="1200" cap="none" spc="0" normalizeH="0" baseline="0" noProof="0">
                <a:ln>
                  <a:noFill/>
                </a:ln>
                <a:solidFill>
                  <a:srgbClr val="1F1A62"/>
                </a:solidFill>
                <a:effectLst/>
                <a:uLnTx/>
                <a:uFillTx/>
                <a:latin typeface="Helvetica" panose="020B0403020202020204" pitchFamily="34" charset="0"/>
                <a:ea typeface="Calibri" panose="020F0502020204030204" pitchFamily="34" charset="0"/>
                <a:cs typeface="+mn-cs"/>
              </a:rPr>
              <a:t>Sampling</a:t>
            </a:r>
            <a:r>
              <a:rPr kumimoji="0" lang="en-US" sz="1600" b="1" i="0" u="sng" strike="noStrike" kern="1200" cap="none" spc="0" normalizeH="0" baseline="0" noProof="0">
                <a:ln>
                  <a:noFill/>
                </a:ln>
                <a:solidFill>
                  <a:srgbClr val="1F1A62"/>
                </a:solidFill>
                <a:effectLst/>
                <a:uLnTx/>
                <a:uFillTx/>
                <a:latin typeface="Helvetica" panose="020B0403020202020204" pitchFamily="34" charset="0"/>
                <a:ea typeface="Calibri" panose="020F0502020204030204" pitchFamily="34" charset="0"/>
                <a:cs typeface="+mn-cs"/>
              </a:rPr>
              <a:t> of TrueView In-stream Ads Served as Out-stream Ads through Google Video Partner Network (GVP)</a:t>
            </a:r>
            <a:endParaRPr kumimoji="0" lang="en-US" sz="1600" b="1" i="0" u="sng" strike="noStrike" kern="1200" cap="none" spc="0" normalizeH="0" baseline="0" noProof="0">
              <a:ln>
                <a:noFill/>
              </a:ln>
              <a:solidFill>
                <a:srgbClr val="1F1A62"/>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69F62B8C-3A29-0729-BA73-77A994A051B7}"/>
              </a:ext>
            </a:extLst>
          </p:cNvPr>
          <p:cNvSpPr txBox="1"/>
          <p:nvPr/>
        </p:nvSpPr>
        <p:spPr>
          <a:xfrm>
            <a:off x="6451430" y="2636125"/>
            <a:ext cx="1415490" cy="1092607"/>
          </a:xfrm>
          <a:prstGeom prst="rect">
            <a:avLst/>
          </a:prstGeom>
          <a:solidFill>
            <a:srgbClr val="1F1A62"/>
          </a:solidFill>
          <a:ln>
            <a:solidFill>
              <a:srgbClr val="1F1A62"/>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Website with over 101,000 DMCA copyright takedowns</a:t>
            </a:r>
          </a:p>
        </p:txBody>
      </p:sp>
      <p:pic>
        <p:nvPicPr>
          <p:cNvPr id="39" name="Picture 38" descr="A screenshot of a computer&#10;&#10;Description automatically generated">
            <a:extLst>
              <a:ext uri="{FF2B5EF4-FFF2-40B4-BE49-F238E27FC236}">
                <a16:creationId xmlns:a16="http://schemas.microsoft.com/office/drawing/2014/main" id="{7737A7D3-54C6-D13B-985E-5C9C044771AD}"/>
              </a:ext>
            </a:extLst>
          </p:cNvPr>
          <p:cNvPicPr>
            <a:picLocks noChangeAspect="1"/>
          </p:cNvPicPr>
          <p:nvPr/>
        </p:nvPicPr>
        <p:blipFill>
          <a:blip r:embed="rId4"/>
          <a:stretch>
            <a:fillRect/>
          </a:stretch>
        </p:blipFill>
        <p:spPr>
          <a:xfrm>
            <a:off x="7951265" y="2381128"/>
            <a:ext cx="2247900" cy="1641830"/>
          </a:xfrm>
          <a:prstGeom prst="rect">
            <a:avLst/>
          </a:prstGeom>
          <a:ln>
            <a:solidFill>
              <a:srgbClr val="1F1A62"/>
            </a:solidFill>
          </a:ln>
        </p:spPr>
      </p:pic>
      <p:sp>
        <p:nvSpPr>
          <p:cNvPr id="40" name="TextBox 39">
            <a:extLst>
              <a:ext uri="{FF2B5EF4-FFF2-40B4-BE49-F238E27FC236}">
                <a16:creationId xmlns:a16="http://schemas.microsoft.com/office/drawing/2014/main" id="{1B391D65-D350-A283-3B41-D437386A5F06}"/>
              </a:ext>
            </a:extLst>
          </p:cNvPr>
          <p:cNvSpPr txBox="1"/>
          <p:nvPr/>
        </p:nvSpPr>
        <p:spPr>
          <a:xfrm>
            <a:off x="617172" y="4451762"/>
            <a:ext cx="1695292" cy="1492716"/>
          </a:xfrm>
          <a:prstGeom prst="rect">
            <a:avLst/>
          </a:prstGeom>
          <a:solidFill>
            <a:srgbClr val="1F1A62"/>
          </a:solidFill>
          <a:ln>
            <a:solidFill>
              <a:srgbClr val="1F1A62"/>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Ads alongside objectionable content (such as pornography, animal abuse and adjacencies to children’s deaths)</a:t>
            </a:r>
          </a:p>
        </p:txBody>
      </p:sp>
      <p:pic>
        <p:nvPicPr>
          <p:cNvPr id="44" name="Picture 43" descr="A screenshot of a news article&#10;&#10;Description automatically generated">
            <a:extLst>
              <a:ext uri="{FF2B5EF4-FFF2-40B4-BE49-F238E27FC236}">
                <a16:creationId xmlns:a16="http://schemas.microsoft.com/office/drawing/2014/main" id="{4E1E093C-9B2C-B0C9-2128-20EE6A2E6483}"/>
              </a:ext>
            </a:extLst>
          </p:cNvPr>
          <p:cNvPicPr>
            <a:picLocks noChangeAspect="1"/>
          </p:cNvPicPr>
          <p:nvPr/>
        </p:nvPicPr>
        <p:blipFill>
          <a:blip r:embed="rId5"/>
          <a:stretch>
            <a:fillRect/>
          </a:stretch>
        </p:blipFill>
        <p:spPr>
          <a:xfrm>
            <a:off x="2552027" y="4262347"/>
            <a:ext cx="1512433" cy="1861060"/>
          </a:xfrm>
          <a:prstGeom prst="rect">
            <a:avLst/>
          </a:prstGeom>
          <a:ln>
            <a:solidFill>
              <a:srgbClr val="002060"/>
            </a:solidFill>
          </a:ln>
        </p:spPr>
      </p:pic>
      <p:sp>
        <p:nvSpPr>
          <p:cNvPr id="4" name="TextBox 3">
            <a:extLst>
              <a:ext uri="{FF2B5EF4-FFF2-40B4-BE49-F238E27FC236}">
                <a16:creationId xmlns:a16="http://schemas.microsoft.com/office/drawing/2014/main" id="{E149B0E4-8047-C5E5-D8E2-2BF788BE9C63}"/>
              </a:ext>
            </a:extLst>
          </p:cNvPr>
          <p:cNvSpPr txBox="1"/>
          <p:nvPr/>
        </p:nvSpPr>
        <p:spPr>
          <a:xfrm>
            <a:off x="10225142" y="2083517"/>
            <a:ext cx="1467541" cy="292388"/>
          </a:xfrm>
          <a:prstGeom prst="rect">
            <a:avLst/>
          </a:prstGeom>
          <a:solidFill>
            <a:srgbClr val="E84A99"/>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Piracy</a:t>
            </a:r>
          </a:p>
        </p:txBody>
      </p:sp>
      <p:sp>
        <p:nvSpPr>
          <p:cNvPr id="16" name="TextBox 15">
            <a:extLst>
              <a:ext uri="{FF2B5EF4-FFF2-40B4-BE49-F238E27FC236}">
                <a16:creationId xmlns:a16="http://schemas.microsoft.com/office/drawing/2014/main" id="{0907640E-EC65-5BAF-4893-FB9627011D46}"/>
              </a:ext>
            </a:extLst>
          </p:cNvPr>
          <p:cNvSpPr txBox="1"/>
          <p:nvPr/>
        </p:nvSpPr>
        <p:spPr>
          <a:xfrm>
            <a:off x="4385881" y="4185985"/>
            <a:ext cx="1467541" cy="492443"/>
          </a:xfrm>
          <a:prstGeom prst="rect">
            <a:avLst/>
          </a:prstGeom>
          <a:solidFill>
            <a:srgbClr val="E84A99"/>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Objectionable Content</a:t>
            </a:r>
          </a:p>
        </p:txBody>
      </p:sp>
      <p:sp>
        <p:nvSpPr>
          <p:cNvPr id="21" name="Rectangle 20">
            <a:extLst>
              <a:ext uri="{FF2B5EF4-FFF2-40B4-BE49-F238E27FC236}">
                <a16:creationId xmlns:a16="http://schemas.microsoft.com/office/drawing/2014/main" id="{FA007297-2EF2-079D-DA65-D089832775E9}"/>
              </a:ext>
            </a:extLst>
          </p:cNvPr>
          <p:cNvSpPr/>
          <p:nvPr/>
        </p:nvSpPr>
        <p:spPr>
          <a:xfrm>
            <a:off x="494022" y="2074117"/>
            <a:ext cx="5359400" cy="2005406"/>
          </a:xfrm>
          <a:prstGeom prst="rect">
            <a:avLst/>
          </a:prstGeom>
          <a:solidFill>
            <a:schemeClr val="bg1"/>
          </a:solidFill>
          <a:ln w="28575">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47562F2E-EF12-01B9-9EAB-9578E746DF2A}"/>
              </a:ext>
            </a:extLst>
          </p:cNvPr>
          <p:cNvSpPr txBox="1"/>
          <p:nvPr/>
        </p:nvSpPr>
        <p:spPr>
          <a:xfrm>
            <a:off x="585522" y="2578792"/>
            <a:ext cx="1753296" cy="1092607"/>
          </a:xfrm>
          <a:prstGeom prst="rect">
            <a:avLst/>
          </a:prstGeom>
          <a:solidFill>
            <a:srgbClr val="1F1A62"/>
          </a:solidFill>
          <a:ln>
            <a:solidFill>
              <a:srgbClr val="1F1A62"/>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Ads on foreign, and state-associated,  news sites known </a:t>
            </a:r>
            <a:br>
              <a:rPr kumimoji="0" lang="en-US" sz="13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br>
            <a:r>
              <a:rPr kumimoji="0" lang="en-US" sz="13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to publish disinformation</a:t>
            </a:r>
          </a:p>
        </p:txBody>
      </p:sp>
      <p:sp>
        <p:nvSpPr>
          <p:cNvPr id="23" name="TextBox 22">
            <a:extLst>
              <a:ext uri="{FF2B5EF4-FFF2-40B4-BE49-F238E27FC236}">
                <a16:creationId xmlns:a16="http://schemas.microsoft.com/office/drawing/2014/main" id="{629D32B5-8996-9E43-F270-64A5C31CA55C}"/>
              </a:ext>
            </a:extLst>
          </p:cNvPr>
          <p:cNvSpPr txBox="1"/>
          <p:nvPr/>
        </p:nvSpPr>
        <p:spPr>
          <a:xfrm>
            <a:off x="4412975" y="2069024"/>
            <a:ext cx="1467541" cy="492443"/>
          </a:xfrm>
          <a:prstGeom prst="rect">
            <a:avLst/>
          </a:prstGeom>
          <a:solidFill>
            <a:srgbClr val="E84A99"/>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Foreign Disinformation</a:t>
            </a:r>
          </a:p>
        </p:txBody>
      </p:sp>
      <p:pic>
        <p:nvPicPr>
          <p:cNvPr id="24" name="Picture 23" descr="null">
            <a:extLst>
              <a:ext uri="{FF2B5EF4-FFF2-40B4-BE49-F238E27FC236}">
                <a16:creationId xmlns:a16="http://schemas.microsoft.com/office/drawing/2014/main" id="{12A342D8-27CF-86D6-1D8F-C8278C819F23}"/>
              </a:ext>
            </a:extLst>
          </p:cNvPr>
          <p:cNvPicPr>
            <a:picLocks noChangeAspect="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2439555" y="2191885"/>
            <a:ext cx="1811280" cy="1790698"/>
          </a:xfrm>
          <a:prstGeom prst="rect">
            <a:avLst/>
          </a:prstGeom>
          <a:noFill/>
          <a:ln>
            <a:solidFill>
              <a:srgbClr val="1F1A62"/>
            </a:solidFill>
          </a:ln>
        </p:spPr>
      </p:pic>
      <p:sp>
        <p:nvSpPr>
          <p:cNvPr id="2" name="Rectangle 1">
            <a:extLst>
              <a:ext uri="{FF2B5EF4-FFF2-40B4-BE49-F238E27FC236}">
                <a16:creationId xmlns:a16="http://schemas.microsoft.com/office/drawing/2014/main" id="{6A51D5AC-E39D-5E76-1EA5-08EFC5AD9F7C}"/>
              </a:ext>
            </a:extLst>
          </p:cNvPr>
          <p:cNvSpPr/>
          <p:nvPr/>
        </p:nvSpPr>
        <p:spPr>
          <a:xfrm>
            <a:off x="6338580" y="4177164"/>
            <a:ext cx="5359400" cy="2005406"/>
          </a:xfrm>
          <a:prstGeom prst="rect">
            <a:avLst/>
          </a:prstGeom>
          <a:solidFill>
            <a:schemeClr val="bg1"/>
          </a:solidFill>
          <a:ln w="28575">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screenshot of a puzzle game&#10;&#10;Description automatically generated">
            <a:extLst>
              <a:ext uri="{FF2B5EF4-FFF2-40B4-BE49-F238E27FC236}">
                <a16:creationId xmlns:a16="http://schemas.microsoft.com/office/drawing/2014/main" id="{53C87A0E-10AB-6DD6-AFFB-041504EAE947}"/>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8024599" y="4252436"/>
            <a:ext cx="2003349" cy="1870118"/>
          </a:xfrm>
          <a:prstGeom prst="rect">
            <a:avLst/>
          </a:prstGeom>
          <a:ln>
            <a:solidFill>
              <a:srgbClr val="002060"/>
            </a:solidFill>
          </a:ln>
        </p:spPr>
      </p:pic>
      <p:sp>
        <p:nvSpPr>
          <p:cNvPr id="9" name="TextBox 8">
            <a:extLst>
              <a:ext uri="{FF2B5EF4-FFF2-40B4-BE49-F238E27FC236}">
                <a16:creationId xmlns:a16="http://schemas.microsoft.com/office/drawing/2014/main" id="{60EC5EAF-A856-C96F-3418-03871ACE948B}"/>
              </a:ext>
            </a:extLst>
          </p:cNvPr>
          <p:cNvSpPr txBox="1"/>
          <p:nvPr/>
        </p:nvSpPr>
        <p:spPr>
          <a:xfrm>
            <a:off x="6446999" y="4741939"/>
            <a:ext cx="1386998" cy="1092607"/>
          </a:xfrm>
          <a:prstGeom prst="rect">
            <a:avLst/>
          </a:prstGeom>
          <a:solidFill>
            <a:srgbClr val="1F1A62"/>
          </a:solidFill>
          <a:ln>
            <a:solidFill>
              <a:srgbClr val="1F1A62"/>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Ads on mobile apps for children as young as two years old</a:t>
            </a:r>
          </a:p>
        </p:txBody>
      </p:sp>
      <p:sp>
        <p:nvSpPr>
          <p:cNvPr id="18" name="TextBox 17">
            <a:extLst>
              <a:ext uri="{FF2B5EF4-FFF2-40B4-BE49-F238E27FC236}">
                <a16:creationId xmlns:a16="http://schemas.microsoft.com/office/drawing/2014/main" id="{3D285B7B-BF67-C021-5765-FF541AA588AE}"/>
              </a:ext>
            </a:extLst>
          </p:cNvPr>
          <p:cNvSpPr txBox="1"/>
          <p:nvPr/>
        </p:nvSpPr>
        <p:spPr>
          <a:xfrm>
            <a:off x="10230439" y="4177164"/>
            <a:ext cx="1467541" cy="292388"/>
          </a:xfrm>
          <a:prstGeom prst="rect">
            <a:avLst/>
          </a:prstGeom>
          <a:solidFill>
            <a:srgbClr val="E84A99"/>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Child-Targeted</a:t>
            </a:r>
          </a:p>
        </p:txBody>
      </p:sp>
      <p:pic>
        <p:nvPicPr>
          <p:cNvPr id="12" name="Picture 11">
            <a:extLst>
              <a:ext uri="{FF2B5EF4-FFF2-40B4-BE49-F238E27FC236}">
                <a16:creationId xmlns:a16="http://schemas.microsoft.com/office/drawing/2014/main" id="{B1EEE69F-9509-DF9E-893C-929372DD3957}"/>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14" name="Slide Number Placeholder 5">
            <a:extLst>
              <a:ext uri="{FF2B5EF4-FFF2-40B4-BE49-F238E27FC236}">
                <a16:creationId xmlns:a16="http://schemas.microsoft.com/office/drawing/2014/main" id="{2D576B87-5A10-33ED-1EE3-15BFE0F3C0F6}"/>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9" name="Rectangle 18">
            <a:extLst>
              <a:ext uri="{FF2B5EF4-FFF2-40B4-BE49-F238E27FC236}">
                <a16:creationId xmlns:a16="http://schemas.microsoft.com/office/drawing/2014/main" id="{98A0A2EE-673E-274D-0A92-02A7DD614F45}"/>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Tree>
    <p:extLst>
      <p:ext uri="{BB962C8B-B14F-4D97-AF65-F5344CB8AC3E}">
        <p14:creationId xmlns:p14="http://schemas.microsoft.com/office/powerpoint/2010/main" val="27977166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8B20403-FB5C-B009-3016-923ED3B61D4F}"/>
              </a:ext>
            </a:extLst>
          </p:cNvPr>
          <p:cNvSpPr>
            <a:spLocks/>
          </p:cNvSpPr>
          <p:nvPr/>
        </p:nvSpPr>
        <p:spPr>
          <a:xfrm>
            <a:off x="0" y="1696163"/>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76536CD6-0A63-EC5B-68ED-20C855750872}"/>
              </a:ext>
            </a:extLst>
          </p:cNvPr>
          <p:cNvSpPr/>
          <p:nvPr/>
        </p:nvSpPr>
        <p:spPr>
          <a:xfrm>
            <a:off x="208308" y="390584"/>
            <a:ext cx="11932356"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Many instances exist of brands’ digital ad dollars funding ‘bad actors’ involved in organized crime, oppressive regimes and other illicit activities</a:t>
            </a:r>
          </a:p>
        </p:txBody>
      </p:sp>
      <p:grpSp>
        <p:nvGrpSpPr>
          <p:cNvPr id="46" name="Group 45">
            <a:extLst>
              <a:ext uri="{FF2B5EF4-FFF2-40B4-BE49-F238E27FC236}">
                <a16:creationId xmlns:a16="http://schemas.microsoft.com/office/drawing/2014/main" id="{0576AD12-B029-1A63-0519-24CFD85ACE48}"/>
              </a:ext>
            </a:extLst>
          </p:cNvPr>
          <p:cNvGrpSpPr/>
          <p:nvPr/>
        </p:nvGrpSpPr>
        <p:grpSpPr>
          <a:xfrm>
            <a:off x="8367341" y="5434253"/>
            <a:ext cx="3750067" cy="981640"/>
            <a:chOff x="646278" y="3041375"/>
            <a:chExt cx="4991339" cy="1306562"/>
          </a:xfrm>
        </p:grpSpPr>
        <p:sp>
          <p:nvSpPr>
            <p:cNvPr id="44" name="Rectangle: Rounded Corners 43">
              <a:extLst>
                <a:ext uri="{FF2B5EF4-FFF2-40B4-BE49-F238E27FC236}">
                  <a16:creationId xmlns:a16="http://schemas.microsoft.com/office/drawing/2014/main" id="{6E3C98E6-18E6-3DC2-A6BC-F5D5F80297D5}"/>
                </a:ext>
              </a:extLst>
            </p:cNvPr>
            <p:cNvSpPr/>
            <p:nvPr/>
          </p:nvSpPr>
          <p:spPr>
            <a:xfrm>
              <a:off x="646278" y="3041375"/>
              <a:ext cx="4991339" cy="1306562"/>
            </a:xfrm>
            <a:prstGeom prst="roundRect">
              <a:avLst/>
            </a:prstGeom>
            <a:solidFill>
              <a:schemeClr val="bg1"/>
            </a:solidFill>
            <a:ln>
              <a:solidFill>
                <a:srgbClr val="1F1A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3" name="Picture 42">
              <a:extLst>
                <a:ext uri="{FF2B5EF4-FFF2-40B4-BE49-F238E27FC236}">
                  <a16:creationId xmlns:a16="http://schemas.microsoft.com/office/drawing/2014/main" id="{4DD6A9C5-1FBA-3813-EB2C-3E53D250D68B}"/>
                </a:ext>
              </a:extLst>
            </p:cNvPr>
            <p:cNvPicPr>
              <a:picLocks noChangeAspect="1"/>
            </p:cNvPicPr>
            <p:nvPr/>
          </p:nvPicPr>
          <p:blipFill>
            <a:blip r:embed="rId2"/>
            <a:stretch>
              <a:fillRect/>
            </a:stretch>
          </p:blipFill>
          <p:spPr>
            <a:xfrm>
              <a:off x="829012" y="3332457"/>
              <a:ext cx="4595258" cy="1013548"/>
            </a:xfrm>
            <a:prstGeom prst="rect">
              <a:avLst/>
            </a:prstGeom>
          </p:spPr>
        </p:pic>
        <p:sp>
          <p:nvSpPr>
            <p:cNvPr id="45" name="TextBox 44">
              <a:extLst>
                <a:ext uri="{FF2B5EF4-FFF2-40B4-BE49-F238E27FC236}">
                  <a16:creationId xmlns:a16="http://schemas.microsoft.com/office/drawing/2014/main" id="{D17E7733-2D50-8BDC-90BD-1083D93250A3}"/>
                </a:ext>
              </a:extLst>
            </p:cNvPr>
            <p:cNvSpPr txBox="1"/>
            <p:nvPr/>
          </p:nvSpPr>
          <p:spPr>
            <a:xfrm>
              <a:off x="3725051" y="4057078"/>
              <a:ext cx="1699218" cy="253916"/>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A62"/>
                  </a:solidFill>
                  <a:effectLst/>
                  <a:uLnTx/>
                  <a:uFillTx/>
                  <a:latin typeface="Helvetica" panose="020B0604020202020204"/>
                  <a:ea typeface="+mn-ea"/>
                  <a:cs typeface="Helvetica" panose="020B0604020202020204"/>
                </a:rPr>
                <a:t>January 1, 2021</a:t>
              </a:r>
            </a:p>
          </p:txBody>
        </p:sp>
        <p:pic>
          <p:nvPicPr>
            <p:cNvPr id="1028" name="Picture 4" descr="Forbes Logo and symbol, meaning, history, PNG, brand">
              <a:extLst>
                <a:ext uri="{FF2B5EF4-FFF2-40B4-BE49-F238E27FC236}">
                  <a16:creationId xmlns:a16="http://schemas.microsoft.com/office/drawing/2014/main" id="{76C3A98A-DEC3-D396-BE3F-AE783029947D}"/>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t="25426" b="28006"/>
            <a:stretch/>
          </p:blipFill>
          <p:spPr bwMode="auto">
            <a:xfrm>
              <a:off x="947657" y="3097176"/>
              <a:ext cx="768577" cy="20132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8" name="Group 57">
            <a:extLst>
              <a:ext uri="{FF2B5EF4-FFF2-40B4-BE49-F238E27FC236}">
                <a16:creationId xmlns:a16="http://schemas.microsoft.com/office/drawing/2014/main" id="{C5803DB1-A600-C718-1445-95B5BBEEEAD0}"/>
              </a:ext>
            </a:extLst>
          </p:cNvPr>
          <p:cNvGrpSpPr/>
          <p:nvPr/>
        </p:nvGrpSpPr>
        <p:grpSpPr>
          <a:xfrm>
            <a:off x="3829677" y="4320017"/>
            <a:ext cx="4788819" cy="965129"/>
            <a:chOff x="208308" y="2199309"/>
            <a:chExt cx="5267701" cy="1061642"/>
          </a:xfrm>
        </p:grpSpPr>
        <p:sp>
          <p:nvSpPr>
            <p:cNvPr id="8" name="Rectangle: Rounded Corners 7">
              <a:extLst>
                <a:ext uri="{FF2B5EF4-FFF2-40B4-BE49-F238E27FC236}">
                  <a16:creationId xmlns:a16="http://schemas.microsoft.com/office/drawing/2014/main" id="{CD6B1480-04AE-E94F-696F-DB87504FB816}"/>
                </a:ext>
              </a:extLst>
            </p:cNvPr>
            <p:cNvSpPr/>
            <p:nvPr/>
          </p:nvSpPr>
          <p:spPr>
            <a:xfrm>
              <a:off x="208308" y="2199309"/>
              <a:ext cx="5267701" cy="1061642"/>
            </a:xfrm>
            <a:prstGeom prst="roundRect">
              <a:avLst/>
            </a:prstGeom>
            <a:solidFill>
              <a:schemeClr val="bg1"/>
            </a:solidFill>
            <a:ln>
              <a:solidFill>
                <a:srgbClr val="1F1A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79D15400-301C-F4DB-A3EB-8D83E2FB63B7}"/>
                </a:ext>
              </a:extLst>
            </p:cNvPr>
            <p:cNvPicPr>
              <a:picLocks noChangeAspect="1"/>
            </p:cNvPicPr>
            <p:nvPr/>
          </p:nvPicPr>
          <p:blipFill>
            <a:blip r:embed="rId4"/>
            <a:stretch>
              <a:fillRect/>
            </a:stretch>
          </p:blipFill>
          <p:spPr>
            <a:xfrm>
              <a:off x="335826" y="2451402"/>
              <a:ext cx="5029635" cy="748210"/>
            </a:xfrm>
            <a:prstGeom prst="rect">
              <a:avLst/>
            </a:prstGeom>
          </p:spPr>
        </p:pic>
        <p:sp>
          <p:nvSpPr>
            <p:cNvPr id="10" name="TextBox 9">
              <a:extLst>
                <a:ext uri="{FF2B5EF4-FFF2-40B4-BE49-F238E27FC236}">
                  <a16:creationId xmlns:a16="http://schemas.microsoft.com/office/drawing/2014/main" id="{8E440952-1216-EDFE-8433-4DD8C528C5F0}"/>
                </a:ext>
              </a:extLst>
            </p:cNvPr>
            <p:cNvSpPr txBox="1"/>
            <p:nvPr/>
          </p:nvSpPr>
          <p:spPr>
            <a:xfrm>
              <a:off x="3666242" y="3007035"/>
              <a:ext cx="1699219" cy="253916"/>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A62"/>
                  </a:solidFill>
                  <a:effectLst/>
                  <a:uLnTx/>
                  <a:uFillTx/>
                  <a:latin typeface="Helvetica" panose="020B0604020202020204"/>
                  <a:ea typeface="+mn-ea"/>
                  <a:cs typeface="Helvetica" panose="020B0604020202020204"/>
                </a:rPr>
                <a:t>April 20, 2022</a:t>
              </a:r>
            </a:p>
          </p:txBody>
        </p:sp>
        <p:pic>
          <p:nvPicPr>
            <p:cNvPr id="16" name="Picture 15">
              <a:extLst>
                <a:ext uri="{FF2B5EF4-FFF2-40B4-BE49-F238E27FC236}">
                  <a16:creationId xmlns:a16="http://schemas.microsoft.com/office/drawing/2014/main" id="{A3F26F01-1039-4CF4-1E65-62177155D854}"/>
                </a:ext>
              </a:extLst>
            </p:cNvPr>
            <p:cNvPicPr>
              <a:picLocks noChangeAspect="1"/>
            </p:cNvPicPr>
            <p:nvPr/>
          </p:nvPicPr>
          <p:blipFill>
            <a:blip r:embed="rId5"/>
            <a:stretch>
              <a:fillRect/>
            </a:stretch>
          </p:blipFill>
          <p:spPr>
            <a:xfrm>
              <a:off x="307262" y="2259711"/>
              <a:ext cx="1299103" cy="180670"/>
            </a:xfrm>
            <a:prstGeom prst="rect">
              <a:avLst/>
            </a:prstGeom>
          </p:spPr>
        </p:pic>
      </p:grpSp>
      <p:grpSp>
        <p:nvGrpSpPr>
          <p:cNvPr id="25" name="Group 24">
            <a:extLst>
              <a:ext uri="{FF2B5EF4-FFF2-40B4-BE49-F238E27FC236}">
                <a16:creationId xmlns:a16="http://schemas.microsoft.com/office/drawing/2014/main" id="{209C4466-7244-23DC-A7AB-3D025F623774}"/>
              </a:ext>
            </a:extLst>
          </p:cNvPr>
          <p:cNvGrpSpPr/>
          <p:nvPr/>
        </p:nvGrpSpPr>
        <p:grpSpPr>
          <a:xfrm>
            <a:off x="8940489" y="4304582"/>
            <a:ext cx="2888209" cy="1079804"/>
            <a:chOff x="6758204" y="1312055"/>
            <a:chExt cx="3844206" cy="1437219"/>
          </a:xfrm>
        </p:grpSpPr>
        <p:sp>
          <p:nvSpPr>
            <p:cNvPr id="20" name="Rectangle: Rounded Corners 19">
              <a:extLst>
                <a:ext uri="{FF2B5EF4-FFF2-40B4-BE49-F238E27FC236}">
                  <a16:creationId xmlns:a16="http://schemas.microsoft.com/office/drawing/2014/main" id="{689648D7-7E64-B78A-F58E-86AABF74DF7F}"/>
                </a:ext>
              </a:extLst>
            </p:cNvPr>
            <p:cNvSpPr/>
            <p:nvPr/>
          </p:nvSpPr>
          <p:spPr>
            <a:xfrm>
              <a:off x="6758204" y="1312055"/>
              <a:ext cx="3844206" cy="1437219"/>
            </a:xfrm>
            <a:prstGeom prst="roundRect">
              <a:avLst/>
            </a:prstGeom>
            <a:solidFill>
              <a:schemeClr val="bg1"/>
            </a:solidFill>
            <a:ln>
              <a:solidFill>
                <a:srgbClr val="1F1A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E0FE8D6D-63B6-5649-1077-CAA7FC136910}"/>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6889310" y="1719176"/>
              <a:ext cx="3581995" cy="884358"/>
            </a:xfrm>
            <a:prstGeom prst="rect">
              <a:avLst/>
            </a:prstGeom>
          </p:spPr>
        </p:pic>
        <p:pic>
          <p:nvPicPr>
            <p:cNvPr id="24" name="Picture 23">
              <a:extLst>
                <a:ext uri="{FF2B5EF4-FFF2-40B4-BE49-F238E27FC236}">
                  <a16:creationId xmlns:a16="http://schemas.microsoft.com/office/drawing/2014/main" id="{7088035E-22A1-0A85-6B63-250135EB15F1}"/>
                </a:ext>
              </a:extLst>
            </p:cNvPr>
            <p:cNvPicPr>
              <a:picLocks noChangeAspect="1"/>
            </p:cNvPicPr>
            <p:nvPr/>
          </p:nvPicPr>
          <p:blipFill>
            <a:blip r:embed="rId7"/>
            <a:stretch>
              <a:fillRect/>
            </a:stretch>
          </p:blipFill>
          <p:spPr>
            <a:xfrm>
              <a:off x="6863864" y="1418081"/>
              <a:ext cx="1226926" cy="327688"/>
            </a:xfrm>
            <a:prstGeom prst="rect">
              <a:avLst/>
            </a:prstGeom>
          </p:spPr>
        </p:pic>
        <p:sp>
          <p:nvSpPr>
            <p:cNvPr id="21" name="TextBox 20">
              <a:extLst>
                <a:ext uri="{FF2B5EF4-FFF2-40B4-BE49-F238E27FC236}">
                  <a16:creationId xmlns:a16="http://schemas.microsoft.com/office/drawing/2014/main" id="{6F8FED90-DA66-CF5B-7F7A-D0277450B280}"/>
                </a:ext>
              </a:extLst>
            </p:cNvPr>
            <p:cNvSpPr txBox="1"/>
            <p:nvPr/>
          </p:nvSpPr>
          <p:spPr>
            <a:xfrm>
              <a:off x="8699038" y="2395366"/>
              <a:ext cx="1699219" cy="253916"/>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A62"/>
                  </a:solidFill>
                  <a:effectLst/>
                  <a:uLnTx/>
                  <a:uFillTx/>
                  <a:latin typeface="Helvetica" panose="020B0604020202020204"/>
                  <a:ea typeface="+mn-ea"/>
                  <a:cs typeface="Helvetica" panose="020B0604020202020204"/>
                </a:rPr>
                <a:t>April 20, 2018</a:t>
              </a:r>
            </a:p>
          </p:txBody>
        </p:sp>
      </p:grpSp>
      <p:grpSp>
        <p:nvGrpSpPr>
          <p:cNvPr id="41" name="Group 40">
            <a:extLst>
              <a:ext uri="{FF2B5EF4-FFF2-40B4-BE49-F238E27FC236}">
                <a16:creationId xmlns:a16="http://schemas.microsoft.com/office/drawing/2014/main" id="{268AF60B-D74E-05F2-04C7-AFFF9371E3C8}"/>
              </a:ext>
            </a:extLst>
          </p:cNvPr>
          <p:cNvGrpSpPr/>
          <p:nvPr/>
        </p:nvGrpSpPr>
        <p:grpSpPr>
          <a:xfrm>
            <a:off x="3967890" y="1832238"/>
            <a:ext cx="4353472" cy="1115760"/>
            <a:chOff x="6007532" y="1964212"/>
            <a:chExt cx="5267701" cy="1350070"/>
          </a:xfrm>
        </p:grpSpPr>
        <p:sp>
          <p:nvSpPr>
            <p:cNvPr id="17" name="Rectangle: Rounded Corners 16">
              <a:extLst>
                <a:ext uri="{FF2B5EF4-FFF2-40B4-BE49-F238E27FC236}">
                  <a16:creationId xmlns:a16="http://schemas.microsoft.com/office/drawing/2014/main" id="{740FCFBA-63AC-DD52-CD4C-68886B25C2C0}"/>
                </a:ext>
              </a:extLst>
            </p:cNvPr>
            <p:cNvSpPr/>
            <p:nvPr/>
          </p:nvSpPr>
          <p:spPr>
            <a:xfrm>
              <a:off x="6007532" y="1964212"/>
              <a:ext cx="5267701" cy="1306562"/>
            </a:xfrm>
            <a:prstGeom prst="roundRect">
              <a:avLst/>
            </a:prstGeom>
            <a:solidFill>
              <a:schemeClr val="bg1"/>
            </a:solidFill>
            <a:ln>
              <a:solidFill>
                <a:srgbClr val="1F1A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Picture 22">
              <a:extLst>
                <a:ext uri="{FF2B5EF4-FFF2-40B4-BE49-F238E27FC236}">
                  <a16:creationId xmlns:a16="http://schemas.microsoft.com/office/drawing/2014/main" id="{16BC1C23-0DFE-F87B-21DD-F0D2565701EA}"/>
                </a:ext>
              </a:extLst>
            </p:cNvPr>
            <p:cNvPicPr>
              <a:picLocks noChangeAspect="1"/>
            </p:cNvPicPr>
            <p:nvPr/>
          </p:nvPicPr>
          <p:blipFill>
            <a:blip r:embed="rId8"/>
            <a:stretch>
              <a:fillRect/>
            </a:stretch>
          </p:blipFill>
          <p:spPr>
            <a:xfrm>
              <a:off x="6033683" y="2296284"/>
              <a:ext cx="5215398" cy="1017998"/>
            </a:xfrm>
            <a:prstGeom prst="rect">
              <a:avLst/>
            </a:prstGeom>
          </p:spPr>
        </p:pic>
        <p:sp>
          <p:nvSpPr>
            <p:cNvPr id="19" name="TextBox 18">
              <a:extLst>
                <a:ext uri="{FF2B5EF4-FFF2-40B4-BE49-F238E27FC236}">
                  <a16:creationId xmlns:a16="http://schemas.microsoft.com/office/drawing/2014/main" id="{348A1C9E-BA54-6F6F-992F-E978DE5E7E6D}"/>
                </a:ext>
              </a:extLst>
            </p:cNvPr>
            <p:cNvSpPr txBox="1"/>
            <p:nvPr/>
          </p:nvSpPr>
          <p:spPr>
            <a:xfrm>
              <a:off x="9465466" y="3016858"/>
              <a:ext cx="1699219" cy="253916"/>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A62"/>
                  </a:solidFill>
                  <a:effectLst/>
                  <a:uLnTx/>
                  <a:uFillTx/>
                  <a:latin typeface="Helvetica" panose="020B0604020202020204"/>
                  <a:ea typeface="+mn-ea"/>
                  <a:cs typeface="Helvetica" panose="020B0604020202020204"/>
                </a:rPr>
                <a:t>November 15, 2023</a:t>
              </a:r>
            </a:p>
          </p:txBody>
        </p:sp>
        <p:pic>
          <p:nvPicPr>
            <p:cNvPr id="1026" name="Picture 2" descr="Cyber Security News Today - Latest Updates &amp; Research ...">
              <a:extLst>
                <a:ext uri="{FF2B5EF4-FFF2-40B4-BE49-F238E27FC236}">
                  <a16:creationId xmlns:a16="http://schemas.microsoft.com/office/drawing/2014/main" id="{C5CA892A-6292-F221-E2C9-50ADB1BB18E8}"/>
                </a:ext>
              </a:extLst>
            </p:cNvPr>
            <p:cNvPicPr>
              <a:picLocks noChangeAspect="1" noChangeArrowheads="1"/>
            </p:cNvPicPr>
            <p:nvPr/>
          </p:nvPicPr>
          <p:blipFill rotWithShape="1">
            <a:blip r:embed="rId9" cstate="hqprint">
              <a:extLst>
                <a:ext uri="{28A0092B-C50C-407E-A947-70E740481C1C}">
                  <a14:useLocalDpi xmlns:a14="http://schemas.microsoft.com/office/drawing/2010/main"/>
                </a:ext>
              </a:extLst>
            </a:blip>
            <a:srcRect t="29523" b="32099"/>
            <a:stretch/>
          </p:blipFill>
          <p:spPr bwMode="auto">
            <a:xfrm>
              <a:off x="6118080" y="2127951"/>
              <a:ext cx="1550587" cy="2647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roup 53">
            <a:extLst>
              <a:ext uri="{FF2B5EF4-FFF2-40B4-BE49-F238E27FC236}">
                <a16:creationId xmlns:a16="http://schemas.microsoft.com/office/drawing/2014/main" id="{50126912-BB0D-FBD3-1488-562A2E1A3913}"/>
              </a:ext>
            </a:extLst>
          </p:cNvPr>
          <p:cNvGrpSpPr/>
          <p:nvPr/>
        </p:nvGrpSpPr>
        <p:grpSpPr>
          <a:xfrm>
            <a:off x="70093" y="1899648"/>
            <a:ext cx="3750067" cy="981640"/>
            <a:chOff x="4474127" y="3445000"/>
            <a:chExt cx="4991339" cy="1306562"/>
          </a:xfrm>
        </p:grpSpPr>
        <p:sp>
          <p:nvSpPr>
            <p:cNvPr id="52" name="Rectangle: Rounded Corners 51">
              <a:extLst>
                <a:ext uri="{FF2B5EF4-FFF2-40B4-BE49-F238E27FC236}">
                  <a16:creationId xmlns:a16="http://schemas.microsoft.com/office/drawing/2014/main" id="{4747B5CF-FE35-5788-A7A9-4BBAB003952A}"/>
                </a:ext>
              </a:extLst>
            </p:cNvPr>
            <p:cNvSpPr/>
            <p:nvPr/>
          </p:nvSpPr>
          <p:spPr>
            <a:xfrm>
              <a:off x="4474127" y="3445000"/>
              <a:ext cx="4991339" cy="1306562"/>
            </a:xfrm>
            <a:prstGeom prst="roundRect">
              <a:avLst/>
            </a:prstGeom>
            <a:solidFill>
              <a:schemeClr val="bg1"/>
            </a:solidFill>
            <a:ln>
              <a:solidFill>
                <a:srgbClr val="1F1A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TextBox 52">
              <a:extLst>
                <a:ext uri="{FF2B5EF4-FFF2-40B4-BE49-F238E27FC236}">
                  <a16:creationId xmlns:a16="http://schemas.microsoft.com/office/drawing/2014/main" id="{88963529-1F86-F436-E9EE-2F7CEC881E17}"/>
                </a:ext>
              </a:extLst>
            </p:cNvPr>
            <p:cNvSpPr txBox="1"/>
            <p:nvPr/>
          </p:nvSpPr>
          <p:spPr>
            <a:xfrm>
              <a:off x="7766248" y="4458861"/>
              <a:ext cx="1699218" cy="253916"/>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A62"/>
                  </a:solidFill>
                  <a:effectLst/>
                  <a:uLnTx/>
                  <a:uFillTx/>
                  <a:latin typeface="Helvetica" panose="020B0604020202020204"/>
                  <a:ea typeface="+mn-ea"/>
                  <a:cs typeface="Helvetica" panose="020B0604020202020204"/>
                </a:rPr>
                <a:t>April 20, 2022</a:t>
              </a:r>
            </a:p>
          </p:txBody>
        </p:sp>
        <p:pic>
          <p:nvPicPr>
            <p:cNvPr id="51" name="Picture 50">
              <a:extLst>
                <a:ext uri="{FF2B5EF4-FFF2-40B4-BE49-F238E27FC236}">
                  <a16:creationId xmlns:a16="http://schemas.microsoft.com/office/drawing/2014/main" id="{AA888114-A00B-5721-317E-EB2A9923CDD4}"/>
                </a:ext>
              </a:extLst>
            </p:cNvPr>
            <p:cNvPicPr>
              <a:picLocks noChangeAspect="1"/>
            </p:cNvPicPr>
            <p:nvPr/>
          </p:nvPicPr>
          <p:blipFill>
            <a:blip r:embed="rId10">
              <a:clrChange>
                <a:clrFrom>
                  <a:srgbClr val="F9F8F6"/>
                </a:clrFrom>
                <a:clrTo>
                  <a:srgbClr val="F9F8F6">
                    <a:alpha val="0"/>
                  </a:srgbClr>
                </a:clrTo>
              </a:clrChange>
            </a:blip>
            <a:stretch>
              <a:fillRect/>
            </a:stretch>
          </p:blipFill>
          <p:spPr>
            <a:xfrm>
              <a:off x="4568932" y="3698425"/>
              <a:ext cx="4566098" cy="951008"/>
            </a:xfrm>
            <a:prstGeom prst="rect">
              <a:avLst/>
            </a:prstGeom>
          </p:spPr>
        </p:pic>
        <p:pic>
          <p:nvPicPr>
            <p:cNvPr id="1032" name="Picture 8" descr="What Guides AARP's Policies, Adovcacy and Services">
              <a:extLst>
                <a:ext uri="{FF2B5EF4-FFF2-40B4-BE49-F238E27FC236}">
                  <a16:creationId xmlns:a16="http://schemas.microsoft.com/office/drawing/2014/main" id="{9A643BEF-6C4C-3769-DBC9-2732F752F59C}"/>
                </a:ext>
              </a:extLst>
            </p:cNvPr>
            <p:cNvPicPr>
              <a:picLocks noChangeAspect="1" noChangeArrowheads="1"/>
            </p:cNvPicPr>
            <p:nvPr/>
          </p:nvPicPr>
          <p:blipFill>
            <a:blip r:embed="rId11" cstate="hqprint">
              <a:extLst>
                <a:ext uri="{28A0092B-C50C-407E-A947-70E740481C1C}">
                  <a14:useLocalDpi xmlns:a14="http://schemas.microsoft.com/office/drawing/2010/main"/>
                </a:ext>
              </a:extLst>
            </a:blip>
            <a:srcRect/>
            <a:stretch>
              <a:fillRect/>
            </a:stretch>
          </p:blipFill>
          <p:spPr bwMode="auto">
            <a:xfrm>
              <a:off x="4704603" y="3516984"/>
              <a:ext cx="783855" cy="16603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0" name="Group 59">
            <a:extLst>
              <a:ext uri="{FF2B5EF4-FFF2-40B4-BE49-F238E27FC236}">
                <a16:creationId xmlns:a16="http://schemas.microsoft.com/office/drawing/2014/main" id="{F5B8E99F-91FF-4EFA-BD97-1F0C00425B6B}"/>
              </a:ext>
            </a:extLst>
          </p:cNvPr>
          <p:cNvGrpSpPr/>
          <p:nvPr/>
        </p:nvGrpSpPr>
        <p:grpSpPr>
          <a:xfrm>
            <a:off x="3960389" y="3024355"/>
            <a:ext cx="4417995" cy="1151457"/>
            <a:chOff x="5977620" y="4876714"/>
            <a:chExt cx="5880353" cy="1532589"/>
          </a:xfrm>
        </p:grpSpPr>
        <p:sp>
          <p:nvSpPr>
            <p:cNvPr id="57" name="Rectangle: Rounded Corners 56">
              <a:extLst>
                <a:ext uri="{FF2B5EF4-FFF2-40B4-BE49-F238E27FC236}">
                  <a16:creationId xmlns:a16="http://schemas.microsoft.com/office/drawing/2014/main" id="{57342FAF-841F-A3BE-9B5D-DE2168A8B39D}"/>
                </a:ext>
              </a:extLst>
            </p:cNvPr>
            <p:cNvSpPr/>
            <p:nvPr/>
          </p:nvSpPr>
          <p:spPr>
            <a:xfrm>
              <a:off x="5977620" y="4876714"/>
              <a:ext cx="5880353" cy="1532589"/>
            </a:xfrm>
            <a:prstGeom prst="roundRect">
              <a:avLst/>
            </a:prstGeom>
            <a:solidFill>
              <a:schemeClr val="bg1"/>
            </a:solidFill>
            <a:ln>
              <a:solidFill>
                <a:srgbClr val="1F1A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6" name="Picture 55">
              <a:extLst>
                <a:ext uri="{FF2B5EF4-FFF2-40B4-BE49-F238E27FC236}">
                  <a16:creationId xmlns:a16="http://schemas.microsoft.com/office/drawing/2014/main" id="{E6A8A1E7-3C6A-2C2F-32D3-7BFB497A6825}"/>
                </a:ext>
              </a:extLst>
            </p:cNvPr>
            <p:cNvPicPr>
              <a:picLocks noChangeAspect="1"/>
            </p:cNvPicPr>
            <p:nvPr/>
          </p:nvPicPr>
          <p:blipFill>
            <a:blip r:embed="rId12"/>
            <a:stretch>
              <a:fillRect/>
            </a:stretch>
          </p:blipFill>
          <p:spPr>
            <a:xfrm>
              <a:off x="6068530" y="5263587"/>
              <a:ext cx="5712166" cy="1052493"/>
            </a:xfrm>
            <a:prstGeom prst="rect">
              <a:avLst/>
            </a:prstGeom>
          </p:spPr>
        </p:pic>
        <p:sp>
          <p:nvSpPr>
            <p:cNvPr id="59" name="TextBox 58">
              <a:extLst>
                <a:ext uri="{FF2B5EF4-FFF2-40B4-BE49-F238E27FC236}">
                  <a16:creationId xmlns:a16="http://schemas.microsoft.com/office/drawing/2014/main" id="{8CAB9D8A-E975-538F-67B6-DDF37C12BF28}"/>
                </a:ext>
              </a:extLst>
            </p:cNvPr>
            <p:cNvSpPr txBox="1"/>
            <p:nvPr/>
          </p:nvSpPr>
          <p:spPr>
            <a:xfrm>
              <a:off x="9637375" y="6094866"/>
              <a:ext cx="2056055" cy="253916"/>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A62"/>
                  </a:solidFill>
                  <a:effectLst/>
                  <a:uLnTx/>
                  <a:uFillTx/>
                  <a:latin typeface="Helvetica" panose="020B0604020202020204"/>
                  <a:ea typeface="+mn-ea"/>
                  <a:cs typeface="Helvetica" panose="020B0604020202020204"/>
                </a:rPr>
                <a:t>October 10, 2023</a:t>
              </a:r>
            </a:p>
          </p:txBody>
        </p:sp>
        <p:pic>
          <p:nvPicPr>
            <p:cNvPr id="1034" name="Picture 10">
              <a:extLst>
                <a:ext uri="{FF2B5EF4-FFF2-40B4-BE49-F238E27FC236}">
                  <a16:creationId xmlns:a16="http://schemas.microsoft.com/office/drawing/2014/main" id="{8AB9A146-358F-0A00-11DC-4E04EA3F00EB}"/>
                </a:ext>
              </a:extLst>
            </p:cNvPr>
            <p:cNvPicPr>
              <a:picLocks noChangeAspect="1" noChangeArrowheads="1"/>
            </p:cNvPicPr>
            <p:nvPr/>
          </p:nvPicPr>
          <p:blipFill>
            <a:blip r:embed="rId13" cstate="hqprint">
              <a:extLst>
                <a:ext uri="{28A0092B-C50C-407E-A947-70E740481C1C}">
                  <a14:useLocalDpi xmlns:a14="http://schemas.microsoft.com/office/drawing/2010/main"/>
                </a:ext>
              </a:extLst>
            </a:blip>
            <a:srcRect/>
            <a:stretch>
              <a:fillRect/>
            </a:stretch>
          </p:blipFill>
          <p:spPr bwMode="auto">
            <a:xfrm>
              <a:off x="6142165" y="5033343"/>
              <a:ext cx="1497739" cy="24104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5" name="Group 34">
            <a:extLst>
              <a:ext uri="{FF2B5EF4-FFF2-40B4-BE49-F238E27FC236}">
                <a16:creationId xmlns:a16="http://schemas.microsoft.com/office/drawing/2014/main" id="{F03FD411-30B4-F57B-E5AC-C370FBB4307E}"/>
              </a:ext>
            </a:extLst>
          </p:cNvPr>
          <p:cNvGrpSpPr/>
          <p:nvPr/>
        </p:nvGrpSpPr>
        <p:grpSpPr>
          <a:xfrm>
            <a:off x="3960389" y="5404335"/>
            <a:ext cx="4201956" cy="1031285"/>
            <a:chOff x="503714" y="6458323"/>
            <a:chExt cx="5084368" cy="1247857"/>
          </a:xfrm>
        </p:grpSpPr>
        <p:sp>
          <p:nvSpPr>
            <p:cNvPr id="5" name="Slide Number Placeholder 5">
              <a:extLst>
                <a:ext uri="{FF2B5EF4-FFF2-40B4-BE49-F238E27FC236}">
                  <a16:creationId xmlns:a16="http://schemas.microsoft.com/office/drawing/2014/main" id="{8D0421C4-AB7F-96DB-E2F0-23E73D29389F}"/>
                </a:ext>
              </a:extLst>
            </p:cNvPr>
            <p:cNvSpPr txBox="1">
              <a:spLocks/>
            </p:cNvSpPr>
            <p:nvPr/>
          </p:nvSpPr>
          <p:spPr>
            <a:xfrm>
              <a:off x="503714" y="657881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5" name="Rectangle: Rounded Corners 14">
              <a:extLst>
                <a:ext uri="{FF2B5EF4-FFF2-40B4-BE49-F238E27FC236}">
                  <a16:creationId xmlns:a16="http://schemas.microsoft.com/office/drawing/2014/main" id="{DB62882C-0BFB-F8B9-0DBB-A6169FE52148}"/>
                </a:ext>
              </a:extLst>
            </p:cNvPr>
            <p:cNvSpPr/>
            <p:nvPr/>
          </p:nvSpPr>
          <p:spPr>
            <a:xfrm>
              <a:off x="604319" y="6458323"/>
              <a:ext cx="4983763" cy="1187784"/>
            </a:xfrm>
            <a:prstGeom prst="roundRect">
              <a:avLst/>
            </a:prstGeom>
            <a:solidFill>
              <a:schemeClr val="bg1"/>
            </a:solidFill>
            <a:ln>
              <a:solidFill>
                <a:srgbClr val="1F1A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 name="Picture 29">
              <a:extLst>
                <a:ext uri="{FF2B5EF4-FFF2-40B4-BE49-F238E27FC236}">
                  <a16:creationId xmlns:a16="http://schemas.microsoft.com/office/drawing/2014/main" id="{A6B2C465-08FA-5D0D-ADA0-4B98CD86BC2B}"/>
                </a:ext>
              </a:extLst>
            </p:cNvPr>
            <p:cNvPicPr>
              <a:picLocks noChangeAspect="1"/>
            </p:cNvPicPr>
            <p:nvPr/>
          </p:nvPicPr>
          <p:blipFill>
            <a:blip r:embed="rId14"/>
            <a:stretch>
              <a:fillRect/>
            </a:stretch>
          </p:blipFill>
          <p:spPr>
            <a:xfrm>
              <a:off x="654507" y="6826231"/>
              <a:ext cx="4883387" cy="657635"/>
            </a:xfrm>
            <a:prstGeom prst="rect">
              <a:avLst/>
            </a:prstGeom>
          </p:spPr>
        </p:pic>
        <p:pic>
          <p:nvPicPr>
            <p:cNvPr id="33" name="Picture 32">
              <a:extLst>
                <a:ext uri="{FF2B5EF4-FFF2-40B4-BE49-F238E27FC236}">
                  <a16:creationId xmlns:a16="http://schemas.microsoft.com/office/drawing/2014/main" id="{D4185DAA-699F-161B-24C6-C120AB53AC90}"/>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835587" y="6489744"/>
              <a:ext cx="1015834" cy="356169"/>
            </a:xfrm>
            <a:prstGeom prst="rect">
              <a:avLst/>
            </a:prstGeom>
          </p:spPr>
        </p:pic>
        <p:sp>
          <p:nvSpPr>
            <p:cNvPr id="27" name="TextBox 26">
              <a:extLst>
                <a:ext uri="{FF2B5EF4-FFF2-40B4-BE49-F238E27FC236}">
                  <a16:creationId xmlns:a16="http://schemas.microsoft.com/office/drawing/2014/main" id="{AC4AE224-D0C8-8BE7-B068-4E5CF6F9EC23}"/>
                </a:ext>
              </a:extLst>
            </p:cNvPr>
            <p:cNvSpPr txBox="1"/>
            <p:nvPr/>
          </p:nvSpPr>
          <p:spPr>
            <a:xfrm>
              <a:off x="3545032" y="7398942"/>
              <a:ext cx="1925772" cy="307238"/>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A62"/>
                  </a:solidFill>
                  <a:effectLst/>
                  <a:uLnTx/>
                  <a:uFillTx/>
                  <a:latin typeface="Helvetica" panose="020B0604020202020204"/>
                  <a:ea typeface="+mn-ea"/>
                  <a:cs typeface="Helvetica" panose="020B0604020202020204"/>
                </a:rPr>
                <a:t>November 10, 2021</a:t>
              </a:r>
            </a:p>
          </p:txBody>
        </p:sp>
      </p:grpSp>
      <p:grpSp>
        <p:nvGrpSpPr>
          <p:cNvPr id="42" name="Group 41">
            <a:extLst>
              <a:ext uri="{FF2B5EF4-FFF2-40B4-BE49-F238E27FC236}">
                <a16:creationId xmlns:a16="http://schemas.microsoft.com/office/drawing/2014/main" id="{49BA5F58-802C-A29A-7DC2-C3C0B0E0DD81}"/>
              </a:ext>
            </a:extLst>
          </p:cNvPr>
          <p:cNvGrpSpPr/>
          <p:nvPr/>
        </p:nvGrpSpPr>
        <p:grpSpPr>
          <a:xfrm>
            <a:off x="351143" y="4269245"/>
            <a:ext cx="3169979" cy="1106221"/>
            <a:chOff x="-3977640" y="5934141"/>
            <a:chExt cx="4219243" cy="1472380"/>
          </a:xfrm>
        </p:grpSpPr>
        <p:sp>
          <p:nvSpPr>
            <p:cNvPr id="38" name="Rectangle: Rounded Corners 37">
              <a:extLst>
                <a:ext uri="{FF2B5EF4-FFF2-40B4-BE49-F238E27FC236}">
                  <a16:creationId xmlns:a16="http://schemas.microsoft.com/office/drawing/2014/main" id="{6D3FE8FC-4585-508F-480E-78B07E348B8A}"/>
                </a:ext>
              </a:extLst>
            </p:cNvPr>
            <p:cNvSpPr/>
            <p:nvPr/>
          </p:nvSpPr>
          <p:spPr>
            <a:xfrm>
              <a:off x="-3977640" y="5934141"/>
              <a:ext cx="4219243" cy="1472380"/>
            </a:xfrm>
            <a:prstGeom prst="roundRect">
              <a:avLst/>
            </a:prstGeom>
            <a:solidFill>
              <a:schemeClr val="bg1"/>
            </a:solidFill>
            <a:ln>
              <a:solidFill>
                <a:srgbClr val="1F1A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7" name="Picture 36">
              <a:extLst>
                <a:ext uri="{FF2B5EF4-FFF2-40B4-BE49-F238E27FC236}">
                  <a16:creationId xmlns:a16="http://schemas.microsoft.com/office/drawing/2014/main" id="{1FC1769E-05BB-D1BD-8DFF-53B1A207C9AB}"/>
                </a:ext>
              </a:extLst>
            </p:cNvPr>
            <p:cNvPicPr>
              <a:picLocks noChangeAspect="1"/>
            </p:cNvPicPr>
            <p:nvPr/>
          </p:nvPicPr>
          <p:blipFill>
            <a:blip r:embed="rId16"/>
            <a:stretch>
              <a:fillRect/>
            </a:stretch>
          </p:blipFill>
          <p:spPr>
            <a:xfrm>
              <a:off x="-3769830" y="6279924"/>
              <a:ext cx="3803622" cy="1084211"/>
            </a:xfrm>
            <a:prstGeom prst="rect">
              <a:avLst/>
            </a:prstGeom>
          </p:spPr>
        </p:pic>
        <p:pic>
          <p:nvPicPr>
            <p:cNvPr id="1030" name="Picture 6" descr="AdExplainer: Your CPRA Download - OptiMine">
              <a:extLst>
                <a:ext uri="{FF2B5EF4-FFF2-40B4-BE49-F238E27FC236}">
                  <a16:creationId xmlns:a16="http://schemas.microsoft.com/office/drawing/2014/main" id="{E7146EBE-4659-E9D0-F5A1-BAA64A24C87E}"/>
                </a:ext>
              </a:extLst>
            </p:cNvPr>
            <p:cNvPicPr>
              <a:picLocks noChangeAspect="1" noChangeArrowheads="1"/>
            </p:cNvPicPr>
            <p:nvPr/>
          </p:nvPicPr>
          <p:blipFill>
            <a:blip r:embed="rId17" cstate="hqprint">
              <a:extLst>
                <a:ext uri="{28A0092B-C50C-407E-A947-70E740481C1C}">
                  <a14:useLocalDpi xmlns:a14="http://schemas.microsoft.com/office/drawing/2010/main"/>
                </a:ext>
              </a:extLst>
            </a:blip>
            <a:srcRect/>
            <a:stretch>
              <a:fillRect/>
            </a:stretch>
          </p:blipFill>
          <p:spPr bwMode="auto">
            <a:xfrm>
              <a:off x="-3769774" y="5959840"/>
              <a:ext cx="1311011" cy="381920"/>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558FC9D1-39D4-8E0E-F05B-311632378D04}"/>
                </a:ext>
              </a:extLst>
            </p:cNvPr>
            <p:cNvSpPr txBox="1"/>
            <p:nvPr/>
          </p:nvSpPr>
          <p:spPr>
            <a:xfrm>
              <a:off x="-1741674" y="7069863"/>
              <a:ext cx="1928405" cy="307239"/>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A62"/>
                  </a:solidFill>
                  <a:effectLst/>
                  <a:uLnTx/>
                  <a:uFillTx/>
                  <a:latin typeface="Helvetica" panose="020B0604020202020204"/>
                  <a:ea typeface="+mn-ea"/>
                  <a:cs typeface="Helvetica" panose="020B0604020202020204"/>
                </a:rPr>
                <a:t>December 20, 2016</a:t>
              </a:r>
            </a:p>
          </p:txBody>
        </p:sp>
      </p:grpSp>
      <p:grpSp>
        <p:nvGrpSpPr>
          <p:cNvPr id="63" name="Group 62">
            <a:extLst>
              <a:ext uri="{FF2B5EF4-FFF2-40B4-BE49-F238E27FC236}">
                <a16:creationId xmlns:a16="http://schemas.microsoft.com/office/drawing/2014/main" id="{D823D7F7-1A35-4926-AC19-5253C679A1FB}"/>
              </a:ext>
            </a:extLst>
          </p:cNvPr>
          <p:cNvGrpSpPr/>
          <p:nvPr/>
        </p:nvGrpSpPr>
        <p:grpSpPr>
          <a:xfrm>
            <a:off x="8847147" y="3006802"/>
            <a:ext cx="3027424" cy="1247912"/>
            <a:chOff x="8336864" y="6643237"/>
            <a:chExt cx="4029501" cy="1660970"/>
          </a:xfrm>
        </p:grpSpPr>
        <p:sp>
          <p:nvSpPr>
            <p:cNvPr id="49" name="Rectangle: Rounded Corners 48">
              <a:extLst>
                <a:ext uri="{FF2B5EF4-FFF2-40B4-BE49-F238E27FC236}">
                  <a16:creationId xmlns:a16="http://schemas.microsoft.com/office/drawing/2014/main" id="{8BBF6959-5027-9C02-930F-C9BB02DEBB8E}"/>
                </a:ext>
              </a:extLst>
            </p:cNvPr>
            <p:cNvSpPr/>
            <p:nvPr/>
          </p:nvSpPr>
          <p:spPr>
            <a:xfrm>
              <a:off x="8336864" y="6643237"/>
              <a:ext cx="4029501" cy="1601922"/>
            </a:xfrm>
            <a:prstGeom prst="roundRect">
              <a:avLst/>
            </a:prstGeom>
            <a:solidFill>
              <a:schemeClr val="bg1"/>
            </a:solidFill>
            <a:ln>
              <a:solidFill>
                <a:srgbClr val="1F1A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8" name="Picture 47">
              <a:extLst>
                <a:ext uri="{FF2B5EF4-FFF2-40B4-BE49-F238E27FC236}">
                  <a16:creationId xmlns:a16="http://schemas.microsoft.com/office/drawing/2014/main" id="{AE5DAAE7-379E-6CE5-F486-4A89191D32BB}"/>
                </a:ext>
              </a:extLst>
            </p:cNvPr>
            <p:cNvPicPr>
              <a:picLocks noChangeAspect="1"/>
            </p:cNvPicPr>
            <p:nvPr/>
          </p:nvPicPr>
          <p:blipFill>
            <a:blip r:embed="rId18"/>
            <a:stretch>
              <a:fillRect/>
            </a:stretch>
          </p:blipFill>
          <p:spPr>
            <a:xfrm>
              <a:off x="8382584" y="7010076"/>
              <a:ext cx="3938908" cy="1094141"/>
            </a:xfrm>
            <a:prstGeom prst="rect">
              <a:avLst/>
            </a:prstGeom>
          </p:spPr>
        </p:pic>
        <p:sp>
          <p:nvSpPr>
            <p:cNvPr id="50" name="TextBox 49">
              <a:extLst>
                <a:ext uri="{FF2B5EF4-FFF2-40B4-BE49-F238E27FC236}">
                  <a16:creationId xmlns:a16="http://schemas.microsoft.com/office/drawing/2014/main" id="{04D7BB27-D645-F17F-71A3-725E541D44E8}"/>
                </a:ext>
              </a:extLst>
            </p:cNvPr>
            <p:cNvSpPr txBox="1"/>
            <p:nvPr/>
          </p:nvSpPr>
          <p:spPr>
            <a:xfrm>
              <a:off x="10360022" y="7966245"/>
              <a:ext cx="1961469" cy="33796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A62"/>
                  </a:solidFill>
                  <a:effectLst/>
                  <a:uLnTx/>
                  <a:uFillTx/>
                  <a:latin typeface="Helvetica" panose="020B0604020202020204"/>
                  <a:ea typeface="+mn-ea"/>
                  <a:cs typeface="Helvetica" panose="020B0604020202020204"/>
                </a:rPr>
                <a:t>November 10, 2021</a:t>
              </a:r>
            </a:p>
          </p:txBody>
        </p:sp>
        <p:pic>
          <p:nvPicPr>
            <p:cNvPr id="55" name="Picture 4" descr="Forbes Logo and symbol, meaning, history, PNG, brand">
              <a:extLst>
                <a:ext uri="{FF2B5EF4-FFF2-40B4-BE49-F238E27FC236}">
                  <a16:creationId xmlns:a16="http://schemas.microsoft.com/office/drawing/2014/main" id="{D9D919A1-706E-E8E9-0977-D7A4AB533347}"/>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t="25426" b="28006"/>
            <a:stretch/>
          </p:blipFill>
          <p:spPr bwMode="auto">
            <a:xfrm>
              <a:off x="8494561" y="6767506"/>
              <a:ext cx="845435" cy="22145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33" name="Group 1032">
            <a:extLst>
              <a:ext uri="{FF2B5EF4-FFF2-40B4-BE49-F238E27FC236}">
                <a16:creationId xmlns:a16="http://schemas.microsoft.com/office/drawing/2014/main" id="{80081FE5-E16D-C6BB-99E9-4D42B45EDDED}"/>
              </a:ext>
            </a:extLst>
          </p:cNvPr>
          <p:cNvGrpSpPr/>
          <p:nvPr/>
        </p:nvGrpSpPr>
        <p:grpSpPr>
          <a:xfrm>
            <a:off x="8468606" y="1851397"/>
            <a:ext cx="3378615" cy="1105537"/>
            <a:chOff x="7726829" y="7239261"/>
            <a:chExt cx="4088125" cy="1337700"/>
          </a:xfrm>
        </p:grpSpPr>
        <p:sp>
          <p:nvSpPr>
            <p:cNvPr id="1024" name="Rectangle: Rounded Corners 1023">
              <a:extLst>
                <a:ext uri="{FF2B5EF4-FFF2-40B4-BE49-F238E27FC236}">
                  <a16:creationId xmlns:a16="http://schemas.microsoft.com/office/drawing/2014/main" id="{A26E0E54-172E-6A54-90F9-41C4A1843AED}"/>
                </a:ext>
              </a:extLst>
            </p:cNvPr>
            <p:cNvSpPr/>
            <p:nvPr/>
          </p:nvSpPr>
          <p:spPr>
            <a:xfrm>
              <a:off x="7726829" y="7239261"/>
              <a:ext cx="4088125" cy="1320026"/>
            </a:xfrm>
            <a:prstGeom prst="roundRect">
              <a:avLst/>
            </a:prstGeom>
            <a:solidFill>
              <a:schemeClr val="bg1"/>
            </a:solidFill>
            <a:ln>
              <a:solidFill>
                <a:srgbClr val="1F1A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2" name="Picture 61">
              <a:extLst>
                <a:ext uri="{FF2B5EF4-FFF2-40B4-BE49-F238E27FC236}">
                  <a16:creationId xmlns:a16="http://schemas.microsoft.com/office/drawing/2014/main" id="{3FD2431A-A4CA-BEA1-B8B3-3029CCF57A9D}"/>
                </a:ext>
              </a:extLst>
            </p:cNvPr>
            <p:cNvPicPr>
              <a:picLocks noChangeAspect="1"/>
            </p:cNvPicPr>
            <p:nvPr/>
          </p:nvPicPr>
          <p:blipFill>
            <a:blip r:embed="rId19"/>
            <a:stretch>
              <a:fillRect/>
            </a:stretch>
          </p:blipFill>
          <p:spPr>
            <a:xfrm>
              <a:off x="7829460" y="7587534"/>
              <a:ext cx="3758253" cy="897895"/>
            </a:xfrm>
            <a:prstGeom prst="rect">
              <a:avLst/>
            </a:prstGeom>
          </p:spPr>
        </p:pic>
        <p:pic>
          <p:nvPicPr>
            <p:cNvPr id="1031" name="Picture 1030">
              <a:extLst>
                <a:ext uri="{FF2B5EF4-FFF2-40B4-BE49-F238E27FC236}">
                  <a16:creationId xmlns:a16="http://schemas.microsoft.com/office/drawing/2014/main" id="{1131B155-0B79-B210-7E7F-9545CA9A9D34}"/>
                </a:ext>
              </a:extLst>
            </p:cNvPr>
            <p:cNvPicPr>
              <a:picLocks noChangeAspect="1"/>
            </p:cNvPicPr>
            <p:nvPr/>
          </p:nvPicPr>
          <p:blipFill>
            <a:blip r:embed="rId20"/>
            <a:stretch>
              <a:fillRect/>
            </a:stretch>
          </p:blipFill>
          <p:spPr>
            <a:xfrm>
              <a:off x="7844197" y="7379637"/>
              <a:ext cx="892368" cy="268078"/>
            </a:xfrm>
            <a:prstGeom prst="rect">
              <a:avLst/>
            </a:prstGeom>
          </p:spPr>
        </p:pic>
        <p:sp>
          <p:nvSpPr>
            <p:cNvPr id="1025" name="TextBox 1024">
              <a:extLst>
                <a:ext uri="{FF2B5EF4-FFF2-40B4-BE49-F238E27FC236}">
                  <a16:creationId xmlns:a16="http://schemas.microsoft.com/office/drawing/2014/main" id="{E8C943C5-C664-023F-4D67-1B55A1AFD257}"/>
                </a:ext>
              </a:extLst>
            </p:cNvPr>
            <p:cNvSpPr txBox="1"/>
            <p:nvPr/>
          </p:nvSpPr>
          <p:spPr>
            <a:xfrm>
              <a:off x="10146586" y="8323045"/>
              <a:ext cx="1544744" cy="253916"/>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A62"/>
                  </a:solidFill>
                  <a:effectLst/>
                  <a:uLnTx/>
                  <a:uFillTx/>
                  <a:latin typeface="Helvetica" panose="020B0604020202020204"/>
                  <a:ea typeface="+mn-ea"/>
                  <a:cs typeface="Helvetica" panose="020B0604020202020204"/>
                </a:rPr>
                <a:t>October 19, 2023</a:t>
              </a:r>
            </a:p>
          </p:txBody>
        </p:sp>
      </p:grpSp>
      <p:grpSp>
        <p:nvGrpSpPr>
          <p:cNvPr id="1040" name="Group 1039">
            <a:extLst>
              <a:ext uri="{FF2B5EF4-FFF2-40B4-BE49-F238E27FC236}">
                <a16:creationId xmlns:a16="http://schemas.microsoft.com/office/drawing/2014/main" id="{857C13AB-3B5F-914D-B161-AEB93B082FB3}"/>
              </a:ext>
            </a:extLst>
          </p:cNvPr>
          <p:cNvGrpSpPr/>
          <p:nvPr/>
        </p:nvGrpSpPr>
        <p:grpSpPr>
          <a:xfrm>
            <a:off x="243253" y="3011743"/>
            <a:ext cx="3419474" cy="1109085"/>
            <a:chOff x="334374" y="5268464"/>
            <a:chExt cx="3419474" cy="1109085"/>
          </a:xfrm>
        </p:grpSpPr>
        <p:sp>
          <p:nvSpPr>
            <p:cNvPr id="1037" name="Rectangle: Rounded Corners 1036">
              <a:extLst>
                <a:ext uri="{FF2B5EF4-FFF2-40B4-BE49-F238E27FC236}">
                  <a16:creationId xmlns:a16="http://schemas.microsoft.com/office/drawing/2014/main" id="{59C19919-CD3A-442D-522E-1EE75187DCF5}"/>
                </a:ext>
              </a:extLst>
            </p:cNvPr>
            <p:cNvSpPr/>
            <p:nvPr/>
          </p:nvSpPr>
          <p:spPr>
            <a:xfrm>
              <a:off x="334374" y="5268464"/>
              <a:ext cx="3419474" cy="1108106"/>
            </a:xfrm>
            <a:prstGeom prst="roundRect">
              <a:avLst/>
            </a:prstGeom>
            <a:solidFill>
              <a:schemeClr val="bg1"/>
            </a:solidFill>
            <a:ln>
              <a:solidFill>
                <a:srgbClr val="1F1A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6" name="Picture 1035">
              <a:extLst>
                <a:ext uri="{FF2B5EF4-FFF2-40B4-BE49-F238E27FC236}">
                  <a16:creationId xmlns:a16="http://schemas.microsoft.com/office/drawing/2014/main" id="{3430645B-3BEB-7614-F10B-D7D41DB9F35D}"/>
                </a:ext>
              </a:extLst>
            </p:cNvPr>
            <p:cNvPicPr>
              <a:picLocks noChangeAspect="1"/>
            </p:cNvPicPr>
            <p:nvPr/>
          </p:nvPicPr>
          <p:blipFill>
            <a:blip r:embed="rId21" cstate="hqprint">
              <a:extLst>
                <a:ext uri="{28A0092B-C50C-407E-A947-70E740481C1C}">
                  <a14:useLocalDpi xmlns:a14="http://schemas.microsoft.com/office/drawing/2010/main"/>
                </a:ext>
              </a:extLst>
            </a:blip>
            <a:stretch>
              <a:fillRect/>
            </a:stretch>
          </p:blipFill>
          <p:spPr>
            <a:xfrm>
              <a:off x="379812" y="5544076"/>
              <a:ext cx="3217056" cy="747705"/>
            </a:xfrm>
            <a:prstGeom prst="rect">
              <a:avLst/>
            </a:prstGeom>
          </p:spPr>
        </p:pic>
        <p:sp>
          <p:nvSpPr>
            <p:cNvPr id="1038" name="TextBox 1037">
              <a:extLst>
                <a:ext uri="{FF2B5EF4-FFF2-40B4-BE49-F238E27FC236}">
                  <a16:creationId xmlns:a16="http://schemas.microsoft.com/office/drawing/2014/main" id="{78986E6D-DD12-2C1F-0E85-C849CAED613E}"/>
                </a:ext>
              </a:extLst>
            </p:cNvPr>
            <p:cNvSpPr txBox="1"/>
            <p:nvPr/>
          </p:nvSpPr>
          <p:spPr>
            <a:xfrm>
              <a:off x="2263782" y="6123633"/>
              <a:ext cx="1448839" cy="253916"/>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A62"/>
                  </a:solidFill>
                  <a:effectLst/>
                  <a:uLnTx/>
                  <a:uFillTx/>
                  <a:latin typeface="Helvetica" panose="020B0604020202020204"/>
                  <a:ea typeface="+mn-ea"/>
                  <a:cs typeface="Helvetica" panose="020B0604020202020204"/>
                </a:rPr>
                <a:t>October 1, 2020</a:t>
              </a:r>
            </a:p>
          </p:txBody>
        </p:sp>
        <p:pic>
          <p:nvPicPr>
            <p:cNvPr id="1039" name="Picture 10">
              <a:extLst>
                <a:ext uri="{FF2B5EF4-FFF2-40B4-BE49-F238E27FC236}">
                  <a16:creationId xmlns:a16="http://schemas.microsoft.com/office/drawing/2014/main" id="{DBB6BF25-B882-8C90-BC4F-22D5C388F541}"/>
                </a:ext>
              </a:extLst>
            </p:cNvPr>
            <p:cNvPicPr>
              <a:picLocks noChangeAspect="1" noChangeArrowheads="1"/>
            </p:cNvPicPr>
            <p:nvPr/>
          </p:nvPicPr>
          <p:blipFill rotWithShape="1">
            <a:blip r:embed="rId22" cstate="hqprint">
              <a:extLst>
                <a:ext uri="{28A0092B-C50C-407E-A947-70E740481C1C}">
                  <a14:useLocalDpi xmlns:a14="http://schemas.microsoft.com/office/drawing/2010/main"/>
                </a:ext>
              </a:extLst>
            </a:blip>
            <a:srcRect/>
            <a:stretch/>
          </p:blipFill>
          <p:spPr bwMode="auto">
            <a:xfrm>
              <a:off x="465446" y="5315976"/>
              <a:ext cx="324812" cy="20928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46" name="Group 1045">
            <a:extLst>
              <a:ext uri="{FF2B5EF4-FFF2-40B4-BE49-F238E27FC236}">
                <a16:creationId xmlns:a16="http://schemas.microsoft.com/office/drawing/2014/main" id="{0DD4752B-208A-243B-E557-22F04353DB6A}"/>
              </a:ext>
            </a:extLst>
          </p:cNvPr>
          <p:cNvGrpSpPr/>
          <p:nvPr/>
        </p:nvGrpSpPr>
        <p:grpSpPr>
          <a:xfrm>
            <a:off x="514902" y="5481814"/>
            <a:ext cx="3130898" cy="886518"/>
            <a:chOff x="8505814" y="5582478"/>
            <a:chExt cx="3130898" cy="886518"/>
          </a:xfrm>
        </p:grpSpPr>
        <p:sp>
          <p:nvSpPr>
            <p:cNvPr id="1043" name="Rectangle: Rounded Corners 1042">
              <a:extLst>
                <a:ext uri="{FF2B5EF4-FFF2-40B4-BE49-F238E27FC236}">
                  <a16:creationId xmlns:a16="http://schemas.microsoft.com/office/drawing/2014/main" id="{85AE0BC5-9C56-2DE3-A655-2B835D49B08B}"/>
                </a:ext>
              </a:extLst>
            </p:cNvPr>
            <p:cNvSpPr/>
            <p:nvPr/>
          </p:nvSpPr>
          <p:spPr>
            <a:xfrm>
              <a:off x="8505814" y="5582478"/>
              <a:ext cx="3130898" cy="864376"/>
            </a:xfrm>
            <a:prstGeom prst="roundRect">
              <a:avLst/>
            </a:prstGeom>
            <a:solidFill>
              <a:schemeClr val="bg1"/>
            </a:solidFill>
            <a:ln>
              <a:solidFill>
                <a:srgbClr val="1F1A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42" name="Picture 1041">
              <a:extLst>
                <a:ext uri="{FF2B5EF4-FFF2-40B4-BE49-F238E27FC236}">
                  <a16:creationId xmlns:a16="http://schemas.microsoft.com/office/drawing/2014/main" id="{ECE12480-3F8F-F0BE-13A0-077AD90D4B82}"/>
                </a:ext>
              </a:extLst>
            </p:cNvPr>
            <p:cNvPicPr>
              <a:picLocks noChangeAspect="1"/>
            </p:cNvPicPr>
            <p:nvPr/>
          </p:nvPicPr>
          <p:blipFill>
            <a:blip r:embed="rId23"/>
            <a:stretch>
              <a:fillRect/>
            </a:stretch>
          </p:blipFill>
          <p:spPr>
            <a:xfrm>
              <a:off x="8560613" y="5795173"/>
              <a:ext cx="3021301" cy="517461"/>
            </a:xfrm>
            <a:prstGeom prst="rect">
              <a:avLst/>
            </a:prstGeom>
          </p:spPr>
        </p:pic>
        <p:sp>
          <p:nvSpPr>
            <p:cNvPr id="1044" name="TextBox 1043">
              <a:extLst>
                <a:ext uri="{FF2B5EF4-FFF2-40B4-BE49-F238E27FC236}">
                  <a16:creationId xmlns:a16="http://schemas.microsoft.com/office/drawing/2014/main" id="{2E4981D5-C4CF-73B9-8E8F-F3F1792EC72E}"/>
                </a:ext>
              </a:extLst>
            </p:cNvPr>
            <p:cNvSpPr txBox="1"/>
            <p:nvPr/>
          </p:nvSpPr>
          <p:spPr>
            <a:xfrm>
              <a:off x="10351312" y="6215080"/>
              <a:ext cx="1276648" cy="253916"/>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A62"/>
                  </a:solidFill>
                  <a:effectLst/>
                  <a:uLnTx/>
                  <a:uFillTx/>
                  <a:latin typeface="Helvetica" panose="020B0604020202020204"/>
                  <a:ea typeface="+mn-ea"/>
                  <a:cs typeface="Helvetica" panose="020B0604020202020204"/>
                </a:rPr>
                <a:t>February 29, 2024</a:t>
              </a:r>
            </a:p>
          </p:txBody>
        </p:sp>
        <p:pic>
          <p:nvPicPr>
            <p:cNvPr id="1045" name="Picture 12">
              <a:extLst>
                <a:ext uri="{FF2B5EF4-FFF2-40B4-BE49-F238E27FC236}">
                  <a16:creationId xmlns:a16="http://schemas.microsoft.com/office/drawing/2014/main" id="{E77B946B-17F5-EAC0-35B5-2B8EC9000356}"/>
                </a:ext>
              </a:extLst>
            </p:cNvPr>
            <p:cNvPicPr>
              <a:picLocks noChangeAspect="1" noChangeArrowheads="1"/>
            </p:cNvPicPr>
            <p:nvPr/>
          </p:nvPicPr>
          <p:blipFill>
            <a:blip r:embed="rId24" cstate="hqprint">
              <a:extLst>
                <a:ext uri="{28A0092B-C50C-407E-A947-70E740481C1C}">
                  <a14:useLocalDpi xmlns:a14="http://schemas.microsoft.com/office/drawing/2010/main"/>
                </a:ext>
              </a:extLst>
            </a:blip>
            <a:srcRect/>
            <a:stretch>
              <a:fillRect/>
            </a:stretch>
          </p:blipFill>
          <p:spPr bwMode="auto">
            <a:xfrm>
              <a:off x="8618177" y="5651762"/>
              <a:ext cx="929978" cy="136955"/>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1">
            <a:extLst>
              <a:ext uri="{FF2B5EF4-FFF2-40B4-BE49-F238E27FC236}">
                <a16:creationId xmlns:a16="http://schemas.microsoft.com/office/drawing/2014/main" id="{44CE36BE-E0C6-F392-4F35-372479C530A8}"/>
              </a:ext>
            </a:extLst>
          </p:cNvPr>
          <p:cNvPicPr>
            <a:picLocks noChangeAspect="1"/>
          </p:cNvPicPr>
          <p:nvPr/>
        </p:nvPicPr>
        <p:blipFill rotWithShape="1">
          <a:blip r:embed="rId25"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7" name="Slide Number Placeholder 5">
            <a:extLst>
              <a:ext uri="{FF2B5EF4-FFF2-40B4-BE49-F238E27FC236}">
                <a16:creationId xmlns:a16="http://schemas.microsoft.com/office/drawing/2014/main" id="{81316036-BF4C-4FDC-949B-EDE0F1DE4F56}"/>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9" name="Rectangle 8">
            <a:extLst>
              <a:ext uri="{FF2B5EF4-FFF2-40B4-BE49-F238E27FC236}">
                <a16:creationId xmlns:a16="http://schemas.microsoft.com/office/drawing/2014/main" id="{7D76AD96-A74F-3B24-C929-0AA332DF46E1}"/>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Tree>
    <p:extLst>
      <p:ext uri="{BB962C8B-B14F-4D97-AF65-F5344CB8AC3E}">
        <p14:creationId xmlns:p14="http://schemas.microsoft.com/office/powerpoint/2010/main" val="12141797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1B1464"/>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224720F-CB0C-7651-5B1D-854E97F7FFC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602031" y="2"/>
            <a:ext cx="2589967" cy="1508134"/>
          </a:xfrm>
          <a:prstGeom prst="rect">
            <a:avLst/>
          </a:prstGeom>
        </p:spPr>
      </p:pic>
      <p:sp>
        <p:nvSpPr>
          <p:cNvPr id="4" name="TextBox 3">
            <a:extLst>
              <a:ext uri="{FF2B5EF4-FFF2-40B4-BE49-F238E27FC236}">
                <a16:creationId xmlns:a16="http://schemas.microsoft.com/office/drawing/2014/main" id="{F2D13E70-8553-8EC6-5341-E26283AD104B}"/>
              </a:ext>
            </a:extLst>
          </p:cNvPr>
          <p:cNvSpPr txBox="1"/>
          <p:nvPr/>
        </p:nvSpPr>
        <p:spPr>
          <a:xfrm>
            <a:off x="472837" y="6201403"/>
            <a:ext cx="1169764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Source: VAB / Advertiser Perceptions ‘Marketer Sentiment on Ad Fraud’ Survey, based on in-depth interviews, fielded October 2023. Survey base: Marketer and agency contacts from the Advertiser Perceptions ‘Senior Marketer’ and ‘Streaming Video’ online communities. </a:t>
            </a:r>
          </a:p>
        </p:txBody>
      </p:sp>
      <p:sp>
        <p:nvSpPr>
          <p:cNvPr id="8" name="TextBox 7">
            <a:extLst>
              <a:ext uri="{FF2B5EF4-FFF2-40B4-BE49-F238E27FC236}">
                <a16:creationId xmlns:a16="http://schemas.microsoft.com/office/drawing/2014/main" id="{7F08F077-7EAA-517D-4D60-3F2AF1883699}"/>
              </a:ext>
            </a:extLst>
          </p:cNvPr>
          <p:cNvSpPr txBox="1"/>
          <p:nvPr/>
        </p:nvSpPr>
        <p:spPr>
          <a:xfrm>
            <a:off x="126264" y="255260"/>
            <a:ext cx="10943813" cy="89255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ED3C8D"/>
                </a:solidFill>
                <a:effectLst/>
                <a:uLnTx/>
                <a:uFillTx/>
                <a:latin typeface="Helvetica" panose="020B0604020202020204" pitchFamily="34" charset="0"/>
                <a:ea typeface="+mn-ea"/>
                <a:cs typeface="+mn-cs"/>
              </a:rPr>
              <a:t>In their own words: </a:t>
            </a:r>
            <a:r>
              <a:rPr lang="en-US" sz="2600" b="1">
                <a:solidFill>
                  <a:srgbClr val="00BFF2"/>
                </a:solidFill>
                <a:latin typeface="Helvetica" panose="020B0604020202020204" pitchFamily="34" charset="0"/>
              </a:rPr>
              <a:t>Marketers agree on the need for transparency and accountability, and expect as much from media partners</a:t>
            </a:r>
          </a:p>
        </p:txBody>
      </p:sp>
      <p:grpSp>
        <p:nvGrpSpPr>
          <p:cNvPr id="2" name="Group 1">
            <a:extLst>
              <a:ext uri="{FF2B5EF4-FFF2-40B4-BE49-F238E27FC236}">
                <a16:creationId xmlns:a16="http://schemas.microsoft.com/office/drawing/2014/main" id="{2608D2C9-E68F-2350-63E3-DDF4459D0211}"/>
              </a:ext>
            </a:extLst>
          </p:cNvPr>
          <p:cNvGrpSpPr/>
          <p:nvPr/>
        </p:nvGrpSpPr>
        <p:grpSpPr>
          <a:xfrm>
            <a:off x="420483" y="1445803"/>
            <a:ext cx="6224308" cy="1768364"/>
            <a:chOff x="1309303" y="1895858"/>
            <a:chExt cx="8792366" cy="1528900"/>
          </a:xfrm>
        </p:grpSpPr>
        <p:sp>
          <p:nvSpPr>
            <p:cNvPr id="7" name="Speech Bubble: Rectangle 6">
              <a:extLst>
                <a:ext uri="{FF2B5EF4-FFF2-40B4-BE49-F238E27FC236}">
                  <a16:creationId xmlns:a16="http://schemas.microsoft.com/office/drawing/2014/main" id="{80980E98-43B9-F638-A766-7E9885B4AA71}"/>
                </a:ext>
              </a:extLst>
            </p:cNvPr>
            <p:cNvSpPr/>
            <p:nvPr/>
          </p:nvSpPr>
          <p:spPr>
            <a:xfrm>
              <a:off x="1309304" y="1895858"/>
              <a:ext cx="8792365" cy="1528900"/>
            </a:xfrm>
            <a:prstGeom prst="wedgeRectCallout">
              <a:avLst>
                <a:gd name="adj1" fmla="val -10809"/>
                <a:gd name="adj2" fmla="val 60978"/>
              </a:avLst>
            </a:prstGeom>
            <a:solidFill>
              <a:schemeClr val="bg1"/>
            </a:solidFill>
            <a:ln w="38100">
              <a:solidFill>
                <a:srgbClr val="ED3C8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B27806C-A400-CBF1-8206-4132DEC9040A}"/>
                </a:ext>
              </a:extLst>
            </p:cNvPr>
            <p:cNvSpPr/>
            <p:nvPr/>
          </p:nvSpPr>
          <p:spPr>
            <a:xfrm>
              <a:off x="1309303" y="1949749"/>
              <a:ext cx="8792365" cy="1432333"/>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200" cap="none" spc="0" normalizeH="0" baseline="0" noProof="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rPr>
                <a:t>“I think </a:t>
              </a:r>
              <a:r>
                <a:rPr kumimoji="0" lang="en-US" sz="1600" b="1" i="0" u="none" strike="noStrike" kern="1200" cap="none" spc="0" normalizeH="0" baseline="0" noProof="0">
                  <a:ln>
                    <a:noFill/>
                  </a:ln>
                  <a:solidFill>
                    <a:srgbClr val="ED3C8D"/>
                  </a:solidFill>
                  <a:effectLst/>
                  <a:uLnTx/>
                  <a:uFillTx/>
                  <a:latin typeface="Helvetica" panose="020B0403020202020204" pitchFamily="34" charset="0"/>
                  <a:ea typeface="Times New Roman" panose="02020603050405020304" pitchFamily="18" charset="0"/>
                  <a:cs typeface="Times New Roman" panose="02020603050405020304" pitchFamily="18" charset="0"/>
                </a:rPr>
                <a:t>it's our job to really demand of our partners that they treat us well</a:t>
              </a:r>
              <a:r>
                <a:rPr kumimoji="0" lang="en-US" sz="1600" b="0" i="0" u="none" strike="noStrike" kern="1200" cap="none" spc="0" normalizeH="0" baseline="0" noProof="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rPr>
                <a:t>. I think the way that we hold them to that is we look for a lot of granularity in the data we get back. We ask questions on what they're doing to prevent fraud and when we see something that looks strange, we bring it to their attention. </a:t>
              </a:r>
              <a:br>
                <a:rPr kumimoji="0" lang="en-US" sz="1600" b="0" i="0" u="none" strike="noStrike" kern="1200" cap="none" spc="0" normalizeH="0" baseline="0" noProof="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rPr>
              </a:br>
              <a:r>
                <a:rPr kumimoji="0" lang="en-US" sz="1600" b="1" i="0" u="none" strike="noStrike" kern="1200" cap="none" spc="0" normalizeH="0" baseline="0" noProof="0">
                  <a:ln>
                    <a:noFill/>
                  </a:ln>
                  <a:solidFill>
                    <a:srgbClr val="ED3C8D"/>
                  </a:solidFill>
                  <a:effectLst/>
                  <a:uLnTx/>
                  <a:uFillTx/>
                  <a:latin typeface="Helvetica" panose="020B0403020202020204" pitchFamily="34" charset="0"/>
                  <a:ea typeface="Times New Roman" panose="02020603050405020304" pitchFamily="18" charset="0"/>
                  <a:cs typeface="Times New Roman" panose="02020603050405020304" pitchFamily="18" charset="0"/>
                </a:rPr>
                <a:t>If they don't have a good answer, we find a different partner</a:t>
              </a:r>
              <a:r>
                <a:rPr kumimoji="0" lang="en-US" sz="1600" b="0" i="0" u="none" strike="noStrike" kern="1200" cap="none" spc="0" normalizeH="0" baseline="0" noProof="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rPr>
                <a:t>.”</a:t>
              </a:r>
            </a:p>
          </p:txBody>
        </p:sp>
      </p:grpSp>
      <p:sp>
        <p:nvSpPr>
          <p:cNvPr id="11" name="Rectangle 10">
            <a:extLst>
              <a:ext uri="{FF2B5EF4-FFF2-40B4-BE49-F238E27FC236}">
                <a16:creationId xmlns:a16="http://schemas.microsoft.com/office/drawing/2014/main" id="{8B42C4F0-EEF9-5606-A98D-C46530E804B0}"/>
              </a:ext>
            </a:extLst>
          </p:cNvPr>
          <p:cNvSpPr/>
          <p:nvPr/>
        </p:nvSpPr>
        <p:spPr>
          <a:xfrm>
            <a:off x="310190" y="3502846"/>
            <a:ext cx="5108355" cy="646331"/>
          </a:xfrm>
          <a:prstGeom prst="rect">
            <a:avLst/>
          </a:prstGeom>
        </p:spPr>
        <p:txBody>
          <a:bodyPr wrap="square">
            <a:spAutoFit/>
          </a:bodyP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CMO, Consumer Electronics Category (Anonymous)</a:t>
            </a:r>
          </a:p>
        </p:txBody>
      </p:sp>
      <p:grpSp>
        <p:nvGrpSpPr>
          <p:cNvPr id="12" name="Group 11">
            <a:extLst>
              <a:ext uri="{FF2B5EF4-FFF2-40B4-BE49-F238E27FC236}">
                <a16:creationId xmlns:a16="http://schemas.microsoft.com/office/drawing/2014/main" id="{7E9B438D-B512-0C1B-5F4C-81886538852A}"/>
              </a:ext>
            </a:extLst>
          </p:cNvPr>
          <p:cNvGrpSpPr/>
          <p:nvPr/>
        </p:nvGrpSpPr>
        <p:grpSpPr>
          <a:xfrm>
            <a:off x="5665241" y="3431958"/>
            <a:ext cx="6255995" cy="1781820"/>
            <a:chOff x="4571446" y="-460826"/>
            <a:chExt cx="3203015" cy="3791935"/>
          </a:xfrm>
        </p:grpSpPr>
        <p:sp>
          <p:nvSpPr>
            <p:cNvPr id="13" name="Speech Bubble: Rectangle 12">
              <a:extLst>
                <a:ext uri="{FF2B5EF4-FFF2-40B4-BE49-F238E27FC236}">
                  <a16:creationId xmlns:a16="http://schemas.microsoft.com/office/drawing/2014/main" id="{86F58C77-6BAF-2F6B-1F49-698BF283E96A}"/>
                </a:ext>
              </a:extLst>
            </p:cNvPr>
            <p:cNvSpPr/>
            <p:nvPr/>
          </p:nvSpPr>
          <p:spPr>
            <a:xfrm>
              <a:off x="4571446" y="-460826"/>
              <a:ext cx="3203015" cy="3791935"/>
            </a:xfrm>
            <a:prstGeom prst="wedgeRectCallout">
              <a:avLst>
                <a:gd name="adj1" fmla="val -10809"/>
                <a:gd name="adj2" fmla="val 60978"/>
              </a:avLst>
            </a:prstGeom>
            <a:solidFill>
              <a:schemeClr val="bg1"/>
            </a:solidFill>
            <a:ln w="38100">
              <a:solidFill>
                <a:srgbClr val="ED3C8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598A312F-2141-7183-C826-C7252B61A928}"/>
                </a:ext>
              </a:extLst>
            </p:cNvPr>
            <p:cNvSpPr/>
            <p:nvPr/>
          </p:nvSpPr>
          <p:spPr>
            <a:xfrm>
              <a:off x="4571446" y="-359536"/>
              <a:ext cx="3203015" cy="3589357"/>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200" cap="none" spc="0" normalizeH="0" baseline="0" noProof="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rPr>
                <a:t>“</a:t>
              </a:r>
              <a:r>
                <a:rPr kumimoji="0" lang="en-US" sz="1600" b="1" i="0" u="none" strike="noStrike" kern="1200" cap="none" spc="0" normalizeH="0" baseline="0" noProof="0">
                  <a:ln>
                    <a:noFill/>
                  </a:ln>
                  <a:solidFill>
                    <a:srgbClr val="ED3C8D"/>
                  </a:solidFill>
                  <a:effectLst/>
                  <a:uLnTx/>
                  <a:uFillTx/>
                  <a:latin typeface="Helvetica" panose="020B0403020202020204" pitchFamily="34" charset="0"/>
                  <a:ea typeface="Times New Roman" panose="02020603050405020304" pitchFamily="18" charset="0"/>
                  <a:cs typeface="Times New Roman" panose="02020603050405020304" pitchFamily="18" charset="0"/>
                </a:rPr>
                <a:t>On the advertiser side, it's on me.</a:t>
              </a:r>
              <a:r>
                <a:rPr kumimoji="0" lang="en-US" sz="1600" b="0" i="0" u="none" strike="noStrike" kern="1200" cap="none" spc="0" normalizeH="0" baseline="0" noProof="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rPr>
                <a:t> It's my budget, I own the money, I represent the company so it's on me to confirm that I'm doing things right. </a:t>
              </a:r>
              <a:r>
                <a:rPr kumimoji="0" lang="en-US" sz="1600" b="1" i="0" u="none" strike="noStrike" kern="1200" cap="none" spc="0" normalizeH="0" baseline="0" noProof="0">
                  <a:ln>
                    <a:noFill/>
                  </a:ln>
                  <a:solidFill>
                    <a:srgbClr val="ED3C8D"/>
                  </a:solidFill>
                  <a:effectLst/>
                  <a:uLnTx/>
                  <a:uFillTx/>
                  <a:latin typeface="Helvetica" panose="020B0403020202020204" pitchFamily="34" charset="0"/>
                  <a:ea typeface="Times New Roman" panose="02020603050405020304" pitchFamily="18" charset="0"/>
                  <a:cs typeface="Times New Roman" panose="02020603050405020304" pitchFamily="18" charset="0"/>
                </a:rPr>
                <a:t>The publisher is equally responsible. </a:t>
              </a:r>
              <a:r>
                <a:rPr kumimoji="0" lang="en-US" sz="1600" b="0" i="0" u="none" strike="noStrike" kern="1200" cap="none" spc="0" normalizeH="0" baseline="0" noProof="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rPr>
                <a:t>It's on me to figure out if they're sketchy, but if they're operating illegally or immorally, then it's the publisher's fault.  I buy from an intermediary/DSP and it's on them as well.  Everyone is culpable.”</a:t>
              </a:r>
            </a:p>
          </p:txBody>
        </p:sp>
      </p:grpSp>
      <p:sp>
        <p:nvSpPr>
          <p:cNvPr id="15" name="Rectangle 14">
            <a:extLst>
              <a:ext uri="{FF2B5EF4-FFF2-40B4-BE49-F238E27FC236}">
                <a16:creationId xmlns:a16="http://schemas.microsoft.com/office/drawing/2014/main" id="{B700F397-888E-8077-612E-534B62C09319}"/>
              </a:ext>
            </a:extLst>
          </p:cNvPr>
          <p:cNvSpPr/>
          <p:nvPr/>
        </p:nvSpPr>
        <p:spPr>
          <a:xfrm>
            <a:off x="5676225" y="5488499"/>
            <a:ext cx="5147764" cy="646331"/>
          </a:xfrm>
          <a:prstGeom prst="rect">
            <a:avLst/>
          </a:prstGeom>
        </p:spPr>
        <p:txBody>
          <a:bodyPr wrap="square">
            <a:spAutoFit/>
          </a:bodyP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VP, Brand &amp; Media, e-commerce Category (Anonymous)</a:t>
            </a:r>
          </a:p>
        </p:txBody>
      </p:sp>
      <p:pic>
        <p:nvPicPr>
          <p:cNvPr id="3" name="Picture 2">
            <a:extLst>
              <a:ext uri="{FF2B5EF4-FFF2-40B4-BE49-F238E27FC236}">
                <a16:creationId xmlns:a16="http://schemas.microsoft.com/office/drawing/2014/main" id="{93985175-D0C7-3164-D0FF-C644DE23D4E0}"/>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6" name="Slide Number Placeholder 5">
            <a:extLst>
              <a:ext uri="{FF2B5EF4-FFF2-40B4-BE49-F238E27FC236}">
                <a16:creationId xmlns:a16="http://schemas.microsoft.com/office/drawing/2014/main" id="{2A374202-97F6-D161-3402-10588A4E9C96}"/>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9" name="Rectangle 8">
            <a:extLst>
              <a:ext uri="{FF2B5EF4-FFF2-40B4-BE49-F238E27FC236}">
                <a16:creationId xmlns:a16="http://schemas.microsoft.com/office/drawing/2014/main" id="{D657F006-6C4D-BC59-FFAA-5C9123693A0C}"/>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Tree>
    <p:extLst>
      <p:ext uri="{BB962C8B-B14F-4D97-AF65-F5344CB8AC3E}">
        <p14:creationId xmlns:p14="http://schemas.microsoft.com/office/powerpoint/2010/main" val="13189086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4FC5B6-AB0C-45EE-FFFB-19511226CB25}"/>
            </a:ext>
          </a:extLst>
        </p:cNvPr>
        <p:cNvGrpSpPr/>
        <p:nvPr/>
      </p:nvGrpSpPr>
      <p:grpSpPr>
        <a:xfrm>
          <a:off x="0" y="0"/>
          <a:ext cx="0" cy="0"/>
          <a:chOff x="0" y="0"/>
          <a:chExt cx="0" cy="0"/>
        </a:xfrm>
      </p:grpSpPr>
      <p:sp>
        <p:nvSpPr>
          <p:cNvPr id="50" name="Rectangle 49">
            <a:extLst>
              <a:ext uri="{FF2B5EF4-FFF2-40B4-BE49-F238E27FC236}">
                <a16:creationId xmlns:a16="http://schemas.microsoft.com/office/drawing/2014/main" id="{CDF7B538-2D33-5B61-BC84-E63B3D4C30A6}"/>
              </a:ext>
            </a:extLst>
          </p:cNvPr>
          <p:cNvSpPr/>
          <p:nvPr/>
        </p:nvSpPr>
        <p:spPr>
          <a:xfrm>
            <a:off x="-19878" y="-1"/>
            <a:ext cx="5587439" cy="6869151"/>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583178"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a:ln>
                  <a:noFill/>
                </a:ln>
                <a:solidFill>
                  <a:srgbClr val="1B1464"/>
                </a:solidFill>
                <a:effectLst/>
                <a:uLnTx/>
                <a:uFillTx/>
                <a:latin typeface="Helvetica" panose="020B0604020202020204" pitchFamily="34" charset="0"/>
                <a:ea typeface="+mn-ea"/>
                <a:cs typeface="+mn-cs"/>
              </a:rPr>
              <a:t>Adults over 50 account for 36% of the total population and nearly </a:t>
            </a:r>
            <a:r>
              <a:rPr kumimoji="0" lang="en-US" sz="1800" b="1" i="0" u="sng" strike="noStrike" kern="1200" cap="none" spc="0" normalizeH="0" baseline="0" noProof="0">
                <a:ln>
                  <a:noFill/>
                </a:ln>
                <a:solidFill>
                  <a:srgbClr val="1B1464"/>
                </a:solidFill>
                <a:effectLst/>
                <a:uLnTx/>
                <a:uFillTx/>
                <a:latin typeface="Helvetica" panose="020B0604020202020204" pitchFamily="34" charset="0"/>
                <a:ea typeface="+mn-ea"/>
                <a:cs typeface="+mn-cs"/>
              </a:rPr>
              <a:t>half</a:t>
            </a:r>
            <a:r>
              <a:rPr kumimoji="0" lang="en-US" sz="1800" b="1" i="0" u="none" strike="noStrike" kern="1200" cap="none" spc="0" normalizeH="0" baseline="0" noProof="0">
                <a:ln>
                  <a:noFill/>
                </a:ln>
                <a:solidFill>
                  <a:srgbClr val="1B1464"/>
                </a:solidFill>
                <a:effectLst/>
                <a:uLnTx/>
                <a:uFillTx/>
                <a:latin typeface="Helvetica" panose="020B0604020202020204" pitchFamily="34" charset="0"/>
                <a:ea typeface="+mn-ea"/>
                <a:cs typeface="+mn-cs"/>
              </a:rPr>
              <a:t> of all adults</a:t>
            </a:r>
          </a:p>
        </p:txBody>
      </p:sp>
      <p:pic>
        <p:nvPicPr>
          <p:cNvPr id="4" name="Picture 3">
            <a:extLst>
              <a:ext uri="{FF2B5EF4-FFF2-40B4-BE49-F238E27FC236}">
                <a16:creationId xmlns:a16="http://schemas.microsoft.com/office/drawing/2014/main" id="{C6CD1135-13B3-6B9D-8772-8DDB862F620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59190" y="0"/>
            <a:ext cx="1532810" cy="892552"/>
          </a:xfrm>
          <a:prstGeom prst="rect">
            <a:avLst/>
          </a:prstGeom>
        </p:spPr>
      </p:pic>
      <p:pic>
        <p:nvPicPr>
          <p:cNvPr id="59" name="Picture 58">
            <a:extLst>
              <a:ext uri="{FF2B5EF4-FFF2-40B4-BE49-F238E27FC236}">
                <a16:creationId xmlns:a16="http://schemas.microsoft.com/office/drawing/2014/main" id="{547004A6-9420-281B-632D-DEC2FA5ED7D2}"/>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5707999" y="990557"/>
            <a:ext cx="3110951" cy="1688803"/>
          </a:xfrm>
          <a:prstGeom prst="rect">
            <a:avLst/>
          </a:prstGeom>
        </p:spPr>
      </p:pic>
      <p:pic>
        <p:nvPicPr>
          <p:cNvPr id="2" name="Picture 1">
            <a:extLst>
              <a:ext uri="{FF2B5EF4-FFF2-40B4-BE49-F238E27FC236}">
                <a16:creationId xmlns:a16="http://schemas.microsoft.com/office/drawing/2014/main" id="{FFBB231B-2322-C8AD-2041-1A0D01462BE8}"/>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8938431" y="974397"/>
            <a:ext cx="3127111" cy="1704963"/>
          </a:xfrm>
          <a:prstGeom prst="rect">
            <a:avLst/>
          </a:prstGeom>
        </p:spPr>
      </p:pic>
      <p:pic>
        <p:nvPicPr>
          <p:cNvPr id="3" name="Picture 2">
            <a:extLst>
              <a:ext uri="{FF2B5EF4-FFF2-40B4-BE49-F238E27FC236}">
                <a16:creationId xmlns:a16="http://schemas.microsoft.com/office/drawing/2014/main" id="{4D2BE885-665D-3A30-5DA8-ECEB812B0BDF}"/>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5694019" y="2851607"/>
            <a:ext cx="3110951" cy="1663997"/>
          </a:xfrm>
          <a:prstGeom prst="rect">
            <a:avLst/>
          </a:prstGeom>
        </p:spPr>
      </p:pic>
      <p:pic>
        <p:nvPicPr>
          <p:cNvPr id="5" name="Picture 4">
            <a:extLst>
              <a:ext uri="{FF2B5EF4-FFF2-40B4-BE49-F238E27FC236}">
                <a16:creationId xmlns:a16="http://schemas.microsoft.com/office/drawing/2014/main" id="{6C927272-C54D-3AEE-89CD-86448D2884DB}"/>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8938430" y="2823848"/>
            <a:ext cx="3127111" cy="1719513"/>
          </a:xfrm>
          <a:prstGeom prst="rect">
            <a:avLst/>
          </a:prstGeom>
        </p:spPr>
      </p:pic>
      <p:sp>
        <p:nvSpPr>
          <p:cNvPr id="6" name="TextBox 5">
            <a:extLst>
              <a:ext uri="{FF2B5EF4-FFF2-40B4-BE49-F238E27FC236}">
                <a16:creationId xmlns:a16="http://schemas.microsoft.com/office/drawing/2014/main" id="{0ACE0F90-EA96-F9BB-AD77-69BEFE35ED49}"/>
              </a:ext>
            </a:extLst>
          </p:cNvPr>
          <p:cNvSpPr txBox="1"/>
          <p:nvPr/>
        </p:nvSpPr>
        <p:spPr>
          <a:xfrm>
            <a:off x="251104" y="1818748"/>
            <a:ext cx="5125966" cy="2246769"/>
          </a:xfrm>
          <a:prstGeom prst="rect">
            <a:avLst/>
          </a:prstGeom>
          <a:noFill/>
        </p:spPr>
        <p:txBody>
          <a:bodyPr wrap="square">
            <a:spAutoFit/>
          </a:bodyPr>
          <a:lstStyle/>
          <a:p>
            <a:pPr marL="0" marR="0" lvl="0" indent="0" algn="l" defTabSz="583178" rtl="0" eaLnBrk="1" fontAlgn="auto" latinLnBrk="0" hangingPunct="1">
              <a:lnSpc>
                <a:spcPct val="100000"/>
              </a:lnSpc>
              <a:spcBef>
                <a:spcPct val="0"/>
              </a:spcBef>
              <a:spcAft>
                <a:spcPts val="0"/>
              </a:spcAft>
              <a:buClrTx/>
              <a:buSzTx/>
              <a:buFontTx/>
              <a:buNone/>
              <a:tabLst/>
              <a:defRPr/>
            </a:pPr>
            <a:r>
              <a:rPr kumimoji="0" lang="en-US" sz="2800" b="1" u="none" strike="noStrike" kern="1200" cap="none" spc="0" normalizeH="0" baseline="0" noProof="0">
                <a:ln>
                  <a:noFill/>
                </a:ln>
                <a:solidFill>
                  <a:prstClr val="white"/>
                </a:solidFill>
                <a:effectLst/>
                <a:uLnTx/>
                <a:uFillTx/>
                <a:latin typeface="Helvetica" panose="020B0604020202020204" pitchFamily="34" charset="0"/>
                <a:ea typeface="+mn-ea"/>
                <a:cs typeface="+mn-cs"/>
              </a:rPr>
              <a:t>Marketers can move the industry forward and enact real change by demanding transparency across all their media &amp; verification partners</a:t>
            </a:r>
          </a:p>
        </p:txBody>
      </p:sp>
      <p:sp>
        <p:nvSpPr>
          <p:cNvPr id="7" name="Rectangle: Beveled 6">
            <a:hlinkClick r:id="rId8"/>
            <a:extLst>
              <a:ext uri="{FF2B5EF4-FFF2-40B4-BE49-F238E27FC236}">
                <a16:creationId xmlns:a16="http://schemas.microsoft.com/office/drawing/2014/main" id="{C702551A-A621-D8AC-9F90-B0ACC61B3AA3}"/>
              </a:ext>
            </a:extLst>
          </p:cNvPr>
          <p:cNvSpPr/>
          <p:nvPr/>
        </p:nvSpPr>
        <p:spPr>
          <a:xfrm>
            <a:off x="6276010" y="5397219"/>
            <a:ext cx="5207540" cy="817123"/>
          </a:xfrm>
          <a:prstGeom prst="bevel">
            <a:avLst/>
          </a:prstGeom>
          <a:solidFill>
            <a:srgbClr val="2C82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latin typeface="Helvetica" panose="020B0403020202020204" pitchFamily="34" charset="0"/>
              </a:rPr>
              <a:t>Buying Premium Video:</a:t>
            </a:r>
            <a:br>
              <a:rPr lang="en-US" b="1">
                <a:solidFill>
                  <a:schemeClr val="bg1"/>
                </a:solidFill>
                <a:latin typeface="Helvetica" panose="020B0403020202020204" pitchFamily="34" charset="0"/>
              </a:rPr>
            </a:br>
            <a:r>
              <a:rPr lang="en-US" sz="1600" b="1">
                <a:solidFill>
                  <a:schemeClr val="bg1"/>
                </a:solidFill>
                <a:latin typeface="Helvetica" panose="020B0403020202020204" pitchFamily="34" charset="0"/>
              </a:rPr>
              <a:t>A Definitive Checklist</a:t>
            </a:r>
            <a:endParaRPr lang="en-US" b="1">
              <a:solidFill>
                <a:schemeClr val="bg1"/>
              </a:solidFill>
              <a:latin typeface="Helvetica" panose="020B0403020202020204" pitchFamily="34" charset="0"/>
            </a:endParaRPr>
          </a:p>
        </p:txBody>
      </p:sp>
      <p:sp>
        <p:nvSpPr>
          <p:cNvPr id="10" name="TextBox 9">
            <a:extLst>
              <a:ext uri="{FF2B5EF4-FFF2-40B4-BE49-F238E27FC236}">
                <a16:creationId xmlns:a16="http://schemas.microsoft.com/office/drawing/2014/main" id="{ACD667A4-0AE0-4B14-55E4-E4336DACC862}"/>
              </a:ext>
            </a:extLst>
          </p:cNvPr>
          <p:cNvSpPr txBox="1"/>
          <p:nvPr/>
        </p:nvSpPr>
        <p:spPr>
          <a:xfrm>
            <a:off x="5567560" y="4894223"/>
            <a:ext cx="6602921" cy="461665"/>
          </a:xfrm>
          <a:prstGeom prst="rect">
            <a:avLst/>
          </a:prstGeom>
          <a:noFill/>
        </p:spPr>
        <p:txBody>
          <a:bodyPr wrap="square">
            <a:spAutoFit/>
          </a:bodyPr>
          <a:lstStyle/>
          <a:p>
            <a:pPr algn="ctr"/>
            <a:r>
              <a:rPr lang="en-US" sz="1200" b="0" i="0" u="none" strike="noStrike" baseline="0">
                <a:solidFill>
                  <a:srgbClr val="1B1464"/>
                </a:solidFill>
                <a:latin typeface="Helvetica" panose="020B0403020202020204" pitchFamily="34" charset="0"/>
              </a:rPr>
              <a:t>Also, the FreeWheel Council for Premium Video and the VAB have partnered to advocate </a:t>
            </a:r>
            <a:br>
              <a:rPr lang="en-US" sz="1200" b="0" i="0" u="none" strike="noStrike" baseline="0">
                <a:solidFill>
                  <a:srgbClr val="1B1464"/>
                </a:solidFill>
                <a:latin typeface="Helvetica" panose="020B0403020202020204" pitchFamily="34" charset="0"/>
              </a:rPr>
            </a:br>
            <a:r>
              <a:rPr lang="en-US" sz="1200" b="0" i="0" u="none" strike="noStrike" baseline="0">
                <a:solidFill>
                  <a:srgbClr val="1B1464"/>
                </a:solidFill>
                <a:latin typeface="Helvetica" panose="020B0403020202020204" pitchFamily="34" charset="0"/>
              </a:rPr>
              <a:t>for the value of premium standards. </a:t>
            </a:r>
            <a:r>
              <a:rPr lang="en-US" sz="1200" b="1" i="0" u="none" strike="noStrike" baseline="0">
                <a:solidFill>
                  <a:srgbClr val="1B1464"/>
                </a:solidFill>
                <a:latin typeface="Helvetica" panose="020B0403020202020204" pitchFamily="34" charset="0"/>
              </a:rPr>
              <a:t>Click below to download and learn more!</a:t>
            </a:r>
            <a:endParaRPr lang="en-US" sz="1200" b="1">
              <a:solidFill>
                <a:srgbClr val="1B1464"/>
              </a:solidFill>
              <a:latin typeface="Helvetica" panose="020B0403020202020204" pitchFamily="34" charset="0"/>
            </a:endParaRPr>
          </a:p>
        </p:txBody>
      </p:sp>
      <p:pic>
        <p:nvPicPr>
          <p:cNvPr id="8" name="Picture 7">
            <a:extLst>
              <a:ext uri="{FF2B5EF4-FFF2-40B4-BE49-F238E27FC236}">
                <a16:creationId xmlns:a16="http://schemas.microsoft.com/office/drawing/2014/main" id="{3A484F88-4030-96F8-E101-43786D943281}"/>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9" name="Slide Number Placeholder 5">
            <a:extLst>
              <a:ext uri="{FF2B5EF4-FFF2-40B4-BE49-F238E27FC236}">
                <a16:creationId xmlns:a16="http://schemas.microsoft.com/office/drawing/2014/main" id="{C785EF6C-B1B8-FB0F-3134-A591B92966F6}"/>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2" name="Rectangle 11">
            <a:extLst>
              <a:ext uri="{FF2B5EF4-FFF2-40B4-BE49-F238E27FC236}">
                <a16:creationId xmlns:a16="http://schemas.microsoft.com/office/drawing/2014/main" id="{2AA3B7E5-72D0-F3CE-6D91-8F9E1951B52E}"/>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Tree>
    <p:extLst>
      <p:ext uri="{BB962C8B-B14F-4D97-AF65-F5344CB8AC3E}">
        <p14:creationId xmlns:p14="http://schemas.microsoft.com/office/powerpoint/2010/main" val="10528036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2CBF2B-C695-8187-56E1-262249C6AFA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7A31EB1-D12F-C52B-ACDE-C73C33396D9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659190" y="0"/>
            <a:ext cx="1532810" cy="892552"/>
          </a:xfrm>
          <a:prstGeom prst="rect">
            <a:avLst/>
          </a:prstGeom>
        </p:spPr>
      </p:pic>
      <p:sp>
        <p:nvSpPr>
          <p:cNvPr id="2" name="Rectangle 1">
            <a:extLst>
              <a:ext uri="{FF2B5EF4-FFF2-40B4-BE49-F238E27FC236}">
                <a16:creationId xmlns:a16="http://schemas.microsoft.com/office/drawing/2014/main" id="{2974C25C-309F-05F1-7C02-CEA8D664C026}"/>
              </a:ext>
            </a:extLst>
          </p:cNvPr>
          <p:cNvSpPr/>
          <p:nvPr/>
        </p:nvSpPr>
        <p:spPr>
          <a:xfrm>
            <a:off x="-19878" y="-1"/>
            <a:ext cx="5587439" cy="6869151"/>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583178"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a:ln>
                  <a:noFill/>
                </a:ln>
                <a:solidFill>
                  <a:srgbClr val="1B1464"/>
                </a:solidFill>
                <a:effectLst/>
                <a:uLnTx/>
                <a:uFillTx/>
                <a:latin typeface="Helvetica" panose="020B0604020202020204" pitchFamily="34" charset="0"/>
                <a:ea typeface="+mn-ea"/>
                <a:cs typeface="+mn-cs"/>
              </a:rPr>
              <a:t>Adults over 50 account for 36% of the total population and nearly </a:t>
            </a:r>
            <a:r>
              <a:rPr kumimoji="0" lang="en-US" sz="1800" b="1" i="0" u="sng" strike="noStrike" kern="1200" cap="none" spc="0" normalizeH="0" baseline="0" noProof="0">
                <a:ln>
                  <a:noFill/>
                </a:ln>
                <a:solidFill>
                  <a:srgbClr val="1B1464"/>
                </a:solidFill>
                <a:effectLst/>
                <a:uLnTx/>
                <a:uFillTx/>
                <a:latin typeface="Helvetica" panose="020B0604020202020204" pitchFamily="34" charset="0"/>
                <a:ea typeface="+mn-ea"/>
                <a:cs typeface="+mn-cs"/>
              </a:rPr>
              <a:t>half</a:t>
            </a:r>
            <a:r>
              <a:rPr kumimoji="0" lang="en-US" sz="1800" b="1" i="0" u="none" strike="noStrike" kern="1200" cap="none" spc="0" normalizeH="0" baseline="0" noProof="0">
                <a:ln>
                  <a:noFill/>
                </a:ln>
                <a:solidFill>
                  <a:srgbClr val="1B1464"/>
                </a:solidFill>
                <a:effectLst/>
                <a:uLnTx/>
                <a:uFillTx/>
                <a:latin typeface="Helvetica" panose="020B0604020202020204" pitchFamily="34" charset="0"/>
                <a:ea typeface="+mn-ea"/>
                <a:cs typeface="+mn-cs"/>
              </a:rPr>
              <a:t> of all adults</a:t>
            </a:r>
          </a:p>
        </p:txBody>
      </p:sp>
      <p:sp>
        <p:nvSpPr>
          <p:cNvPr id="6" name="Rectangle 5">
            <a:extLst>
              <a:ext uri="{FF2B5EF4-FFF2-40B4-BE49-F238E27FC236}">
                <a16:creationId xmlns:a16="http://schemas.microsoft.com/office/drawing/2014/main" id="{3C7F0208-680D-E6E6-CF4D-D264824CC84D}"/>
              </a:ext>
            </a:extLst>
          </p:cNvPr>
          <p:cNvSpPr/>
          <p:nvPr/>
        </p:nvSpPr>
        <p:spPr>
          <a:xfrm>
            <a:off x="5672459" y="892552"/>
            <a:ext cx="6193095" cy="5139869"/>
          </a:xfrm>
          <a:prstGeom prst="rect">
            <a:avLst/>
          </a:prstGeom>
          <a:noFill/>
        </p:spPr>
        <p:txBody>
          <a:bodyPr wrap="square" rtlCol="0" anchor="t">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600" b="0" i="0" u="none" strike="noStrike" kern="1200" cap="none" spc="0" normalizeH="0" baseline="0" noProof="0">
                <a:ln>
                  <a:noFill/>
                </a:ln>
                <a:solidFill>
                  <a:srgbClr val="1B1464"/>
                </a:solidFill>
                <a:effectLst/>
                <a:uLnTx/>
                <a:uFillTx/>
                <a:latin typeface="Helvetica" panose="020B0604020202020204" pitchFamily="2" charset="0"/>
                <a:ea typeface="+mn-ea"/>
                <a:cs typeface="+mn-cs"/>
              </a:rPr>
              <a:t>There is a lack of culpability within the industry when it comes to addressing ad fraud and while marketers' main recourse is to reallocate budgets, these conversations don’t typically improve trust or transparency with the offending platform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Helvetica" panose="020B0604020202020204" pitchFamily="2" charset="0"/>
              <a:ea typeface="+mn-ea"/>
              <a:cs typeface="Helvetica"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600" b="0" i="0" u="none" strike="noStrike" kern="1200" cap="none" spc="0" normalizeH="0" baseline="0" noProof="0">
                <a:ln>
                  <a:noFill/>
                </a:ln>
                <a:solidFill>
                  <a:srgbClr val="1B1464"/>
                </a:solidFill>
                <a:effectLst/>
                <a:uLnTx/>
                <a:uFillTx/>
                <a:latin typeface="Helvetica" panose="020B0604020202020204" pitchFamily="2" charset="0"/>
                <a:ea typeface="+mn-ea"/>
                <a:cs typeface="Helvetica" panose="020B0604020202020204" pitchFamily="34" charset="0"/>
              </a:rPr>
              <a:t>Prioritizing cost over safety compromises ad quality and </a:t>
            </a:r>
            <a:r>
              <a:rPr lang="en-US" sz="1600">
                <a:solidFill>
                  <a:srgbClr val="1B1464"/>
                </a:solidFill>
                <a:latin typeface="Helvetica" panose="020B0604020202020204" pitchFamily="2" charset="0"/>
                <a:cs typeface="Helvetica" panose="020B0604020202020204" pitchFamily="34" charset="0"/>
              </a:rPr>
              <a:t>brand reputation</a:t>
            </a:r>
            <a:r>
              <a:rPr kumimoji="0" lang="en-US" sz="1600" b="0" i="0" u="none" strike="noStrike" kern="1200" cap="none" spc="0" normalizeH="0" baseline="0" noProof="0">
                <a:ln>
                  <a:noFill/>
                </a:ln>
                <a:solidFill>
                  <a:srgbClr val="1B1464"/>
                </a:solidFill>
                <a:effectLst/>
                <a:uLnTx/>
                <a:uFillTx/>
                <a:latin typeface="Helvetica" panose="020B0604020202020204" pitchFamily="2" charset="0"/>
                <a:ea typeface="+mn-ea"/>
                <a:cs typeface="Helvetica" panose="020B0604020202020204" pitchFamily="34" charset="0"/>
              </a:rPr>
              <a:t>, with marketers underestimating the value of premium, brand-safe inventory despite its proven ability to foster consumer action and drive profitability</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endParaRPr kumimoji="0" lang="en-US" sz="2400" b="0" i="0" u="none" strike="noStrike" kern="1200" cap="none" spc="0" normalizeH="0" baseline="0" noProof="0">
              <a:ln>
                <a:noFill/>
              </a:ln>
              <a:solidFill>
                <a:srgbClr val="FF0000"/>
              </a:solidFill>
              <a:effectLst/>
              <a:uLnTx/>
              <a:uFillTx/>
              <a:latin typeface="Helvetica" panose="020B0604020202020204" pitchFamily="2" charset="0"/>
              <a:ea typeface="+mn-ea"/>
              <a:cs typeface="Helvetica"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600" b="0" i="0" u="none" strike="noStrike" kern="1200" cap="none" spc="0" normalizeH="0" baseline="0" noProof="0">
                <a:ln>
                  <a:noFill/>
                </a:ln>
                <a:solidFill>
                  <a:srgbClr val="1B1464"/>
                </a:solidFill>
                <a:effectLst/>
                <a:uLnTx/>
                <a:uFillTx/>
                <a:latin typeface="Helvetica" panose="020B0604020202020204" pitchFamily="2" charset="0"/>
                <a:ea typeface="+mn-ea"/>
                <a:cs typeface="Helvetica" panose="020B0604020202020204" pitchFamily="34" charset="0"/>
              </a:rPr>
              <a:t>A general lack of transparency in the advertising industry not only prevents marketers from understanding the true extent and risks of ad fraud, but also potentially facilitates the funding of illicit activities, leading to misguided decisions and undervaluation of safer, more transparent advertising options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B1464"/>
              </a:solidFill>
              <a:effectLst/>
              <a:uLnTx/>
              <a:uFillTx/>
              <a:latin typeface="Helvetica" panose="020B0604020202020204" pitchFamily="2" charset="0"/>
              <a:ea typeface="+mn-ea"/>
              <a:cs typeface="Helvetica"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600" b="0" i="0" u="none" strike="noStrike" kern="1200" cap="none" spc="0" normalizeH="0" baseline="0" noProof="0">
                <a:ln>
                  <a:noFill/>
                </a:ln>
                <a:solidFill>
                  <a:srgbClr val="1B1464"/>
                </a:solidFill>
                <a:effectLst/>
                <a:uLnTx/>
                <a:uFillTx/>
                <a:latin typeface="Helvetica" panose="020B0604020202020204" pitchFamily="2" charset="0"/>
                <a:ea typeface="+mn-ea"/>
                <a:cs typeface="Helvetica" panose="020B0604020202020204" pitchFamily="34" charset="0"/>
              </a:rPr>
              <a:t>By actively demanding transparency from media partners </a:t>
            </a:r>
            <a:br>
              <a:rPr kumimoji="0" lang="en-US" sz="1600" b="0" i="0" u="none" strike="noStrike" kern="1200" cap="none" spc="0" normalizeH="0" baseline="0" noProof="0">
                <a:ln>
                  <a:noFill/>
                </a:ln>
                <a:solidFill>
                  <a:srgbClr val="1B1464"/>
                </a:solidFill>
                <a:effectLst/>
                <a:uLnTx/>
                <a:uFillTx/>
                <a:latin typeface="Helvetica" panose="020B0604020202020204" pitchFamily="2" charset="0"/>
                <a:ea typeface="+mn-ea"/>
                <a:cs typeface="Helvetica" panose="020B0604020202020204" pitchFamily="34" charset="0"/>
              </a:rPr>
            </a:br>
            <a:r>
              <a:rPr kumimoji="0" lang="en-US" sz="1600" b="0" i="0" u="none" strike="noStrike" kern="1200" cap="none" spc="0" normalizeH="0" baseline="0" noProof="0">
                <a:ln>
                  <a:noFill/>
                </a:ln>
                <a:solidFill>
                  <a:srgbClr val="1B1464"/>
                </a:solidFill>
                <a:effectLst/>
                <a:uLnTx/>
                <a:uFillTx/>
                <a:latin typeface="Helvetica" panose="020B0604020202020204" pitchFamily="2" charset="0"/>
                <a:ea typeface="+mn-ea"/>
                <a:cs typeface="Helvetica" panose="020B0604020202020204" pitchFamily="34" charset="0"/>
              </a:rPr>
              <a:t>and adopting proactive measures, marketers can help combat digital ad fraud and ensure brand safety across platforms</a:t>
            </a:r>
          </a:p>
        </p:txBody>
      </p:sp>
      <p:sp>
        <p:nvSpPr>
          <p:cNvPr id="8" name="Rectangle 7">
            <a:extLst>
              <a:ext uri="{FF2B5EF4-FFF2-40B4-BE49-F238E27FC236}">
                <a16:creationId xmlns:a16="http://schemas.microsoft.com/office/drawing/2014/main" id="{698D71DD-F34C-08BF-7AFC-761188D7FEE9}"/>
              </a:ext>
            </a:extLst>
          </p:cNvPr>
          <p:cNvSpPr/>
          <p:nvPr/>
        </p:nvSpPr>
        <p:spPr>
          <a:xfrm>
            <a:off x="251103" y="2204517"/>
            <a:ext cx="5045475"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Helvetica" pitchFamily="2" charset="0"/>
                <a:ea typeface="+mn-ea"/>
                <a:cs typeface="+mn-cs"/>
              </a:rPr>
              <a:t>Key Marketer Takeaways</a:t>
            </a:r>
          </a:p>
        </p:txBody>
      </p:sp>
      <p:pic>
        <p:nvPicPr>
          <p:cNvPr id="3" name="Picture 2">
            <a:extLst>
              <a:ext uri="{FF2B5EF4-FFF2-40B4-BE49-F238E27FC236}">
                <a16:creationId xmlns:a16="http://schemas.microsoft.com/office/drawing/2014/main" id="{1748DD82-A808-9F0D-B8AC-271D23CBC7C7}"/>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5" name="Slide Number Placeholder 5">
            <a:extLst>
              <a:ext uri="{FF2B5EF4-FFF2-40B4-BE49-F238E27FC236}">
                <a16:creationId xmlns:a16="http://schemas.microsoft.com/office/drawing/2014/main" id="{EA7D6BBC-C911-CD3F-2532-7107896CEA9B}"/>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7" name="Rectangle 6">
            <a:extLst>
              <a:ext uri="{FF2B5EF4-FFF2-40B4-BE49-F238E27FC236}">
                <a16:creationId xmlns:a16="http://schemas.microsoft.com/office/drawing/2014/main" id="{F2AFD9A6-5C67-4F95-F907-CAAF3E027033}"/>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Tree>
    <p:extLst>
      <p:ext uri="{BB962C8B-B14F-4D97-AF65-F5344CB8AC3E}">
        <p14:creationId xmlns:p14="http://schemas.microsoft.com/office/powerpoint/2010/main" val="14014936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54E53F-A7BB-977D-16D3-78D10DD4D51B}"/>
            </a:ext>
          </a:extLst>
        </p:cNvPr>
        <p:cNvGrpSpPr/>
        <p:nvPr/>
      </p:nvGrpSpPr>
      <p:grpSpPr>
        <a:xfrm>
          <a:off x="0" y="0"/>
          <a:ext cx="0" cy="0"/>
          <a:chOff x="0" y="0"/>
          <a:chExt cx="0" cy="0"/>
        </a:xfrm>
      </p:grpSpPr>
      <p:pic>
        <p:nvPicPr>
          <p:cNvPr id="12" name="Picture 11">
            <a:hlinkClick r:id="rId2"/>
            <a:extLst>
              <a:ext uri="{FF2B5EF4-FFF2-40B4-BE49-F238E27FC236}">
                <a16:creationId xmlns:a16="http://schemas.microsoft.com/office/drawing/2014/main" id="{B64167FE-E982-DD53-161C-7A8E0BDEEB4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411895" y="2388797"/>
            <a:ext cx="2072392" cy="1229662"/>
          </a:xfrm>
          <a:prstGeom prst="rect">
            <a:avLst/>
          </a:prstGeom>
          <a:blipFill dpi="0" rotWithShape="1">
            <a:blip r:embed="rId4" cstate="screen">
              <a:extLst>
                <a:ext uri="{28A0092B-C50C-407E-A947-70E740481C1C}">
                  <a14:useLocalDpi xmlns:a14="http://schemas.microsoft.com/office/drawing/2010/main"/>
                </a:ext>
              </a:extLst>
            </a:blip>
            <a:srcRect/>
            <a:stretch>
              <a:fillRect/>
            </a:stretch>
          </a:blipFill>
          <a:ln w="12700">
            <a:solidFill>
              <a:srgbClr val="1B1464"/>
            </a:solidFill>
          </a:ln>
        </p:spPr>
      </p:pic>
      <p:sp>
        <p:nvSpPr>
          <p:cNvPr id="3" name="Rectangle 2">
            <a:extLst>
              <a:ext uri="{FF2B5EF4-FFF2-40B4-BE49-F238E27FC236}">
                <a16:creationId xmlns:a16="http://schemas.microsoft.com/office/drawing/2014/main" id="{4805C9A8-3D9A-5068-7E00-D36B865C1115}"/>
              </a:ext>
            </a:extLst>
          </p:cNvPr>
          <p:cNvSpPr/>
          <p:nvPr/>
        </p:nvSpPr>
        <p:spPr>
          <a:xfrm>
            <a:off x="-14514" y="0"/>
            <a:ext cx="6096000" cy="6869150"/>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F96CC903-80E6-EDDE-71DC-AAD898F708F1}"/>
              </a:ext>
            </a:extLst>
          </p:cNvPr>
          <p:cNvSpPr/>
          <p:nvPr/>
        </p:nvSpPr>
        <p:spPr>
          <a:xfrm>
            <a:off x="289383" y="220694"/>
            <a:ext cx="4953992"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ED3C8D"/>
                </a:solidFill>
                <a:effectLst/>
                <a:uLnTx/>
                <a:uFillTx/>
                <a:latin typeface="Helvetica" pitchFamily="2" charset="0"/>
                <a:ea typeface="+mn-ea"/>
                <a:cs typeface="+mn-cs"/>
              </a:rPr>
              <a:t>Creators</a:t>
            </a:r>
          </a:p>
        </p:txBody>
      </p:sp>
      <p:sp>
        <p:nvSpPr>
          <p:cNvPr id="13" name="Rectangle 12">
            <a:extLst>
              <a:ext uri="{FF2B5EF4-FFF2-40B4-BE49-F238E27FC236}">
                <a16:creationId xmlns:a16="http://schemas.microsoft.com/office/drawing/2014/main" id="{1F401342-EBD9-EAAF-C475-B9162A450CCA}"/>
              </a:ext>
            </a:extLst>
          </p:cNvPr>
          <p:cNvSpPr/>
          <p:nvPr/>
        </p:nvSpPr>
        <p:spPr>
          <a:xfrm>
            <a:off x="236588" y="2761522"/>
            <a:ext cx="5637951"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bg1"/>
                </a:solidFill>
                <a:effectLst/>
                <a:uLnTx/>
                <a:uFillTx/>
                <a:latin typeface="Helvetica" pitchFamily="2" charset="0"/>
                <a:ea typeface="+mn-ea"/>
                <a:cs typeface="+mn-cs"/>
              </a:rPr>
              <a:t>Discover more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bg1"/>
                </a:solidFill>
                <a:effectLst/>
                <a:uLnTx/>
                <a:uFillTx/>
                <a:latin typeface="Helvetica" pitchFamily="2" charset="0"/>
                <a:ea typeface="+mn-ea"/>
                <a:cs typeface="+mn-cs"/>
              </a:rPr>
              <a:t>Looking for more data, insights and takeaways? Check out this related VAB content</a:t>
            </a:r>
          </a:p>
        </p:txBody>
      </p:sp>
      <p:grpSp>
        <p:nvGrpSpPr>
          <p:cNvPr id="2" name="Group 1">
            <a:extLst>
              <a:ext uri="{FF2B5EF4-FFF2-40B4-BE49-F238E27FC236}">
                <a16:creationId xmlns:a16="http://schemas.microsoft.com/office/drawing/2014/main" id="{4AB4236E-8081-3D64-680B-32749E94F58F}"/>
              </a:ext>
            </a:extLst>
          </p:cNvPr>
          <p:cNvGrpSpPr/>
          <p:nvPr/>
        </p:nvGrpSpPr>
        <p:grpSpPr>
          <a:xfrm>
            <a:off x="2745801" y="1650928"/>
            <a:ext cx="3405727" cy="744993"/>
            <a:chOff x="198561" y="542425"/>
            <a:chExt cx="2128546" cy="744993"/>
          </a:xfrm>
        </p:grpSpPr>
        <p:sp>
          <p:nvSpPr>
            <p:cNvPr id="5" name="TextBox 4">
              <a:extLst>
                <a:ext uri="{FF2B5EF4-FFF2-40B4-BE49-F238E27FC236}">
                  <a16:creationId xmlns:a16="http://schemas.microsoft.com/office/drawing/2014/main" id="{FDF902B0-9331-5743-6C6D-16F7C95AF998}"/>
                </a:ext>
              </a:extLst>
            </p:cNvPr>
            <p:cNvSpPr txBox="1"/>
            <p:nvPr/>
          </p:nvSpPr>
          <p:spPr>
            <a:xfrm>
              <a:off x="198561" y="542425"/>
              <a:ext cx="1182509"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chemeClr val="bg1"/>
                  </a:solidFill>
                  <a:effectLst/>
                  <a:uLnTx/>
                  <a:uFillTx/>
                  <a:latin typeface="Helvetica" panose="020B0403020202020204" pitchFamily="34" charset="0"/>
                  <a:ea typeface="+mn-ea"/>
                  <a:cs typeface="+mn-cs"/>
                  <a:hlinkClick r:id="rId5">
                    <a:extLst>
                      <a:ext uri="{A12FA001-AC4F-418D-AE19-62706E023703}">
                        <ahyp:hlinkClr xmlns:ahyp="http://schemas.microsoft.com/office/drawing/2018/hyperlinkcolor" val="tx"/>
                      </a:ext>
                    </a:extLst>
                  </a:hlinkClick>
                </a:rPr>
                <a:t>Karolina</a:t>
              </a:r>
              <a:r>
                <a:rPr kumimoji="0" lang="en-US" sz="900" b="1" i="0" u="none" strike="noStrike" kern="1200" cap="none" spc="0" normalizeH="0" baseline="0" noProof="0">
                  <a:ln>
                    <a:noFill/>
                  </a:ln>
                  <a:solidFill>
                    <a:schemeClr val="bg1"/>
                  </a:solidFill>
                  <a:effectLst/>
                  <a:uLnTx/>
                  <a:uFillTx/>
                  <a:latin typeface="Helvetica" panose="020B0403020202020204" pitchFamily="34" charset="0"/>
                  <a:ea typeface="+mn-ea"/>
                  <a:cs typeface="+mn-cs"/>
                  <a:hlinkClick r:id="rId5">
                    <a:extLst>
                      <a:ext uri="{A12FA001-AC4F-418D-AE19-62706E023703}">
                        <ahyp:hlinkClr xmlns:ahyp="http://schemas.microsoft.com/office/drawing/2018/hyperlinkcolor" val="tx"/>
                      </a:ext>
                    </a:extLst>
                  </a:hlinkClick>
                </a:rPr>
                <a:t> </a:t>
              </a:r>
              <a:r>
                <a:rPr kumimoji="0" lang="en-US" sz="1100" b="1" i="0" u="none" strike="noStrike" kern="1200" cap="none" spc="0" normalizeH="0" baseline="0" noProof="0">
                  <a:ln>
                    <a:noFill/>
                  </a:ln>
                  <a:solidFill>
                    <a:schemeClr val="bg1"/>
                  </a:solidFill>
                  <a:effectLst/>
                  <a:uLnTx/>
                  <a:uFillTx/>
                  <a:latin typeface="Helvetica" panose="020B0403020202020204" pitchFamily="34" charset="0"/>
                  <a:ea typeface="+mn-ea"/>
                  <a:cs typeface="+mn-cs"/>
                  <a:hlinkClick r:id="rId5">
                    <a:extLst>
                      <a:ext uri="{A12FA001-AC4F-418D-AE19-62706E023703}">
                        <ahyp:hlinkClr xmlns:ahyp="http://schemas.microsoft.com/office/drawing/2018/hyperlinkcolor" val="tx"/>
                      </a:ext>
                    </a:extLst>
                  </a:hlinkClick>
                </a:rPr>
                <a:t>Guillen</a:t>
              </a:r>
              <a:endParaRPr kumimoji="0" lang="en-US" sz="1100" b="1" i="0" u="none" strike="noStrike" kern="1200" cap="none" spc="0" normalizeH="0" baseline="0" noProof="0">
                <a:ln>
                  <a:noFill/>
                </a:ln>
                <a:solidFill>
                  <a:schemeClr val="bg1"/>
                </a:solidFill>
                <a:effectLst/>
                <a:uLnTx/>
                <a:uFillTx/>
                <a:latin typeface="Helvetica" panose="020B0403020202020204" pitchFamily="34" charset="0"/>
                <a:ea typeface="+mn-ea"/>
                <a:cs typeface="+mn-cs"/>
              </a:endParaRPr>
            </a:p>
          </p:txBody>
        </p:sp>
        <p:sp>
          <p:nvSpPr>
            <p:cNvPr id="6" name="TextBox 5">
              <a:extLst>
                <a:ext uri="{FF2B5EF4-FFF2-40B4-BE49-F238E27FC236}">
                  <a16:creationId xmlns:a16="http://schemas.microsoft.com/office/drawing/2014/main" id="{E32EA7DE-290A-00F8-2E6E-E4DE3D0F33AF}"/>
                </a:ext>
              </a:extLst>
            </p:cNvPr>
            <p:cNvSpPr txBox="1"/>
            <p:nvPr/>
          </p:nvSpPr>
          <p:spPr>
            <a:xfrm>
              <a:off x="198562" y="856531"/>
              <a:ext cx="212854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solidFill>
                  <a:effectLst/>
                  <a:uLnTx/>
                  <a:uFillTx/>
                  <a:latin typeface="Helvetica Light" panose="020B0403020202020204"/>
                  <a:ea typeface="+mn-ea"/>
                  <a:cs typeface="+mn-cs"/>
                </a:rPr>
                <a:t>Associate Director, Insights, Strategy &amp; Analytics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solidFill>
                  <a:effectLst/>
                  <a:uLnTx/>
                  <a:uFillTx/>
                  <a:latin typeface="Helvetica Light" panose="020B0403020202020204"/>
                  <a:ea typeface="+mn-ea"/>
                  <a:cs typeface="+mn-cs"/>
                </a:rPr>
                <a:t>karolinag@thevab.com</a:t>
              </a:r>
            </a:p>
          </p:txBody>
        </p:sp>
      </p:grpSp>
      <p:grpSp>
        <p:nvGrpSpPr>
          <p:cNvPr id="32" name="Group 31">
            <a:extLst>
              <a:ext uri="{FF2B5EF4-FFF2-40B4-BE49-F238E27FC236}">
                <a16:creationId xmlns:a16="http://schemas.microsoft.com/office/drawing/2014/main" id="{897577B1-D1E1-6BEF-942F-1FF75E9200E4}"/>
              </a:ext>
            </a:extLst>
          </p:cNvPr>
          <p:cNvGrpSpPr/>
          <p:nvPr/>
        </p:nvGrpSpPr>
        <p:grpSpPr>
          <a:xfrm>
            <a:off x="2745546" y="720633"/>
            <a:ext cx="3054308" cy="744993"/>
            <a:chOff x="2412623" y="720633"/>
            <a:chExt cx="2245546" cy="744993"/>
          </a:xfrm>
        </p:grpSpPr>
        <p:sp>
          <p:nvSpPr>
            <p:cNvPr id="8" name="TextBox 7">
              <a:extLst>
                <a:ext uri="{FF2B5EF4-FFF2-40B4-BE49-F238E27FC236}">
                  <a16:creationId xmlns:a16="http://schemas.microsoft.com/office/drawing/2014/main" id="{A7D1BBA0-6041-661D-34F9-3B3CD0FBDEE5}"/>
                </a:ext>
              </a:extLst>
            </p:cNvPr>
            <p:cNvSpPr txBox="1"/>
            <p:nvPr/>
          </p:nvSpPr>
          <p:spPr>
            <a:xfrm>
              <a:off x="2412623" y="720633"/>
              <a:ext cx="1951735"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chemeClr val="bg1"/>
                  </a:solidFill>
                  <a:effectLst/>
                  <a:uLnTx/>
                  <a:uFillTx/>
                  <a:latin typeface="Helvetica" pitchFamily="2" charset="0"/>
                  <a:ea typeface="+mn-ea"/>
                  <a:cs typeface="+mn-cs"/>
                  <a:hlinkClick r:id="rId5">
                    <a:extLst>
                      <a:ext uri="{A12FA001-AC4F-418D-AE19-62706E023703}">
                        <ahyp:hlinkClr xmlns:ahyp="http://schemas.microsoft.com/office/drawing/2018/hyperlinkcolor" val="tx"/>
                      </a:ext>
                    </a:extLst>
                  </a:hlinkClick>
                </a:rPr>
                <a:t>Leah Montner-Dixon</a:t>
              </a:r>
              <a:endParaRPr kumimoji="0" lang="en-US" sz="1100" b="1" i="0" u="none" strike="noStrike" kern="1200" cap="none" spc="0" normalizeH="0" baseline="0" noProof="0">
                <a:ln>
                  <a:noFill/>
                </a:ln>
                <a:solidFill>
                  <a:schemeClr val="bg1"/>
                </a:solidFill>
                <a:effectLst/>
                <a:uLnTx/>
                <a:uFillTx/>
                <a:latin typeface="Helvetica" pitchFamily="2" charset="0"/>
                <a:ea typeface="+mn-ea"/>
                <a:cs typeface="+mn-cs"/>
              </a:endParaRPr>
            </a:p>
          </p:txBody>
        </p:sp>
        <p:sp>
          <p:nvSpPr>
            <p:cNvPr id="10" name="TextBox 9">
              <a:extLst>
                <a:ext uri="{FF2B5EF4-FFF2-40B4-BE49-F238E27FC236}">
                  <a16:creationId xmlns:a16="http://schemas.microsoft.com/office/drawing/2014/main" id="{09AB2E2E-141B-9994-619C-44C29D51A732}"/>
                </a:ext>
              </a:extLst>
            </p:cNvPr>
            <p:cNvSpPr txBox="1"/>
            <p:nvPr/>
          </p:nvSpPr>
          <p:spPr>
            <a:xfrm>
              <a:off x="2412623" y="1034739"/>
              <a:ext cx="224554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solidFill>
                  <a:effectLst/>
                  <a:uLnTx/>
                  <a:uFillTx/>
                  <a:latin typeface="Helvetica Light" panose="020B0403020202020204" pitchFamily="34" charset="0"/>
                  <a:ea typeface="+mn-ea"/>
                  <a:cs typeface="+mn-cs"/>
                </a:rPr>
                <a:t>Director, Audience &amp; Behavioral Insights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solidFill>
                  <a:effectLst/>
                  <a:uLnTx/>
                  <a:uFillTx/>
                  <a:latin typeface="Helvetica Light" panose="020B0403020202020204" pitchFamily="34" charset="0"/>
                  <a:ea typeface="+mn-ea"/>
                  <a:cs typeface="+mn-cs"/>
                </a:rPr>
                <a:t>leahm@thevab.com</a:t>
              </a:r>
            </a:p>
          </p:txBody>
        </p:sp>
      </p:grpSp>
      <p:grpSp>
        <p:nvGrpSpPr>
          <p:cNvPr id="33" name="Group 32">
            <a:extLst>
              <a:ext uri="{FF2B5EF4-FFF2-40B4-BE49-F238E27FC236}">
                <a16:creationId xmlns:a16="http://schemas.microsoft.com/office/drawing/2014/main" id="{725F5498-D272-6B09-98F4-E3E571B28825}"/>
              </a:ext>
            </a:extLst>
          </p:cNvPr>
          <p:cNvGrpSpPr/>
          <p:nvPr/>
        </p:nvGrpSpPr>
        <p:grpSpPr>
          <a:xfrm>
            <a:off x="233582" y="1649321"/>
            <a:ext cx="2433585" cy="744993"/>
            <a:chOff x="174051" y="720633"/>
            <a:chExt cx="2433585" cy="744993"/>
          </a:xfrm>
        </p:grpSpPr>
        <p:sp>
          <p:nvSpPr>
            <p:cNvPr id="20" name="TextBox 19">
              <a:hlinkClick r:id="rId5"/>
              <a:extLst>
                <a:ext uri="{FF2B5EF4-FFF2-40B4-BE49-F238E27FC236}">
                  <a16:creationId xmlns:a16="http://schemas.microsoft.com/office/drawing/2014/main" id="{8E266D4F-4B7E-43D1-4C49-9DCE1D9589F1}"/>
                </a:ext>
              </a:extLst>
            </p:cNvPr>
            <p:cNvSpPr txBox="1"/>
            <p:nvPr/>
          </p:nvSpPr>
          <p:spPr>
            <a:xfrm>
              <a:off x="174052" y="720633"/>
              <a:ext cx="1951735"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a:ln>
                    <a:noFill/>
                  </a:ln>
                  <a:solidFill>
                    <a:schemeClr val="bg1"/>
                  </a:solidFill>
                  <a:effectLst/>
                  <a:uLnTx/>
                  <a:uFillTx/>
                  <a:latin typeface="Helvetica" pitchFamily="2" charset="0"/>
                  <a:ea typeface="+mn-ea"/>
                  <a:cs typeface="+mn-cs"/>
                </a:rPr>
                <a:t>Jason Wiese</a:t>
              </a:r>
            </a:p>
          </p:txBody>
        </p:sp>
        <p:sp>
          <p:nvSpPr>
            <p:cNvPr id="21" name="TextBox 20">
              <a:extLst>
                <a:ext uri="{FF2B5EF4-FFF2-40B4-BE49-F238E27FC236}">
                  <a16:creationId xmlns:a16="http://schemas.microsoft.com/office/drawing/2014/main" id="{97EDAA68-BFDF-05F9-7B84-7FB14CA2B40A}"/>
                </a:ext>
              </a:extLst>
            </p:cNvPr>
            <p:cNvSpPr txBox="1"/>
            <p:nvPr/>
          </p:nvSpPr>
          <p:spPr>
            <a:xfrm>
              <a:off x="174051" y="1034739"/>
              <a:ext cx="243358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solidFill>
                  <a:effectLst/>
                  <a:uLnTx/>
                  <a:uFillTx/>
                  <a:latin typeface="Helvetica Light" panose="020B0403020202020204" pitchFamily="34" charset="0"/>
                  <a:ea typeface="+mn-ea"/>
                  <a:cs typeface="+mn-cs"/>
                </a:rPr>
                <a:t>SVP, Director of Strategic Insights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solidFill>
                  <a:effectLst/>
                  <a:uLnTx/>
                  <a:uFillTx/>
                  <a:latin typeface="Helvetica Light" panose="020B0403020202020204" pitchFamily="34" charset="0"/>
                  <a:ea typeface="+mn-ea"/>
                  <a:cs typeface="+mn-cs"/>
                </a:rPr>
                <a:t>jasonw@thevab.com</a:t>
              </a:r>
            </a:p>
          </p:txBody>
        </p:sp>
      </p:grpSp>
      <p:pic>
        <p:nvPicPr>
          <p:cNvPr id="9" name="Picture 8">
            <a:hlinkClick r:id="rId6"/>
            <a:extLst>
              <a:ext uri="{FF2B5EF4-FFF2-40B4-BE49-F238E27FC236}">
                <a16:creationId xmlns:a16="http://schemas.microsoft.com/office/drawing/2014/main" id="{9F8EBF5B-4F0C-2BD2-05AE-F4EFC082D19C}"/>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6755914" y="4397843"/>
            <a:ext cx="1811252" cy="1411951"/>
          </a:xfrm>
          <a:prstGeom prst="rect">
            <a:avLst/>
          </a:prstGeom>
          <a:blipFill dpi="0" rotWithShape="1">
            <a:blip r:embed="rId4" cstate="screen">
              <a:extLst>
                <a:ext uri="{28A0092B-C50C-407E-A947-70E740481C1C}">
                  <a14:useLocalDpi xmlns:a14="http://schemas.microsoft.com/office/drawing/2010/main"/>
                </a:ext>
              </a:extLst>
            </a:blip>
            <a:srcRect/>
            <a:stretch>
              <a:fillRect/>
            </a:stretch>
          </a:blipFill>
          <a:ln w="12700">
            <a:solidFill>
              <a:srgbClr val="1B1464"/>
            </a:solidFill>
          </a:ln>
        </p:spPr>
      </p:pic>
      <p:pic>
        <p:nvPicPr>
          <p:cNvPr id="17" name="Picture 16">
            <a:hlinkClick r:id="rId8"/>
            <a:extLst>
              <a:ext uri="{FF2B5EF4-FFF2-40B4-BE49-F238E27FC236}">
                <a16:creationId xmlns:a16="http://schemas.microsoft.com/office/drawing/2014/main" id="{E898FE82-875C-3040-ABB7-622E4A60D420}"/>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9527598" y="4401101"/>
            <a:ext cx="1850099" cy="1411951"/>
          </a:xfrm>
          <a:prstGeom prst="rect">
            <a:avLst/>
          </a:prstGeom>
          <a:blipFill dpi="0" rotWithShape="1">
            <a:blip r:embed="rId4" cstate="screen">
              <a:extLst>
                <a:ext uri="{28A0092B-C50C-407E-A947-70E740481C1C}">
                  <a14:useLocalDpi xmlns:a14="http://schemas.microsoft.com/office/drawing/2010/main"/>
                </a:ext>
              </a:extLst>
            </a:blip>
            <a:srcRect/>
            <a:stretch>
              <a:fillRect/>
            </a:stretch>
          </a:blipFill>
          <a:ln w="12700">
            <a:solidFill>
              <a:srgbClr val="1B1464"/>
            </a:solidFill>
          </a:ln>
        </p:spPr>
      </p:pic>
      <p:pic>
        <p:nvPicPr>
          <p:cNvPr id="11" name="Picture 10">
            <a:hlinkClick r:id="rId10"/>
            <a:extLst>
              <a:ext uri="{FF2B5EF4-FFF2-40B4-BE49-F238E27FC236}">
                <a16:creationId xmlns:a16="http://schemas.microsoft.com/office/drawing/2014/main" id="{B1ECB6C5-9242-6A39-015D-46CFD7FAAA88}"/>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6546769" y="2354090"/>
            <a:ext cx="2229542" cy="1254117"/>
          </a:xfrm>
          <a:prstGeom prst="rect">
            <a:avLst/>
          </a:prstGeom>
          <a:blipFill dpi="0" rotWithShape="1">
            <a:blip r:embed="rId4" cstate="screen">
              <a:extLst>
                <a:ext uri="{28A0092B-C50C-407E-A947-70E740481C1C}">
                  <a14:useLocalDpi xmlns:a14="http://schemas.microsoft.com/office/drawing/2010/main"/>
                </a:ext>
              </a:extLst>
            </a:blip>
            <a:srcRect/>
            <a:stretch>
              <a:fillRect/>
            </a:stretch>
          </a:blipFill>
          <a:ln w="12700">
            <a:solidFill>
              <a:srgbClr val="1B1464"/>
            </a:solidFill>
          </a:ln>
        </p:spPr>
      </p:pic>
      <p:sp>
        <p:nvSpPr>
          <p:cNvPr id="18" name="TextBox 17">
            <a:hlinkClick r:id="rId10"/>
            <a:extLst>
              <a:ext uri="{FF2B5EF4-FFF2-40B4-BE49-F238E27FC236}">
                <a16:creationId xmlns:a16="http://schemas.microsoft.com/office/drawing/2014/main" id="{2C6C566A-7106-BE03-03D5-B78BF1276C01}"/>
              </a:ext>
            </a:extLst>
          </p:cNvPr>
          <p:cNvSpPr txBox="1"/>
          <p:nvPr/>
        </p:nvSpPr>
        <p:spPr>
          <a:xfrm>
            <a:off x="6376470" y="3659779"/>
            <a:ext cx="2570141" cy="5386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VAB Investigation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Did YouTube allow for targeted campaigns</a:t>
            </a:r>
            <a:br>
              <a:rPr kumimoji="0" lang="en-US" sz="9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br>
            <a:r>
              <a:rPr kumimoji="0" lang="en-US" sz="9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to be served on ‘Made for Kids’ channels?</a:t>
            </a:r>
          </a:p>
        </p:txBody>
      </p:sp>
      <p:sp>
        <p:nvSpPr>
          <p:cNvPr id="24" name="TextBox 23">
            <a:hlinkClick r:id="rId6"/>
            <a:extLst>
              <a:ext uri="{FF2B5EF4-FFF2-40B4-BE49-F238E27FC236}">
                <a16:creationId xmlns:a16="http://schemas.microsoft.com/office/drawing/2014/main" id="{95C04D85-134A-3F5C-0049-F82A67D89334}"/>
              </a:ext>
            </a:extLst>
          </p:cNvPr>
          <p:cNvSpPr txBox="1"/>
          <p:nvPr/>
        </p:nvSpPr>
        <p:spPr>
          <a:xfrm>
            <a:off x="6376470" y="5843752"/>
            <a:ext cx="2570141" cy="5386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What is Digital Ad Fraud?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A Look Into Critical Issues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Impacting Marketers Today</a:t>
            </a:r>
          </a:p>
        </p:txBody>
      </p:sp>
      <p:sp>
        <p:nvSpPr>
          <p:cNvPr id="25" name="TextBox 24">
            <a:hlinkClick r:id="rId8"/>
            <a:extLst>
              <a:ext uri="{FF2B5EF4-FFF2-40B4-BE49-F238E27FC236}">
                <a16:creationId xmlns:a16="http://schemas.microsoft.com/office/drawing/2014/main" id="{36C13EE9-EE58-A65E-CB2E-ADC4AD8E5748}"/>
              </a:ext>
            </a:extLst>
          </p:cNvPr>
          <p:cNvSpPr txBox="1"/>
          <p:nvPr/>
        </p:nvSpPr>
        <p:spPr>
          <a:xfrm>
            <a:off x="9042729" y="5856950"/>
            <a:ext cx="2834743" cy="5693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a:solidFill>
                  <a:srgbClr val="ED3C8D"/>
                </a:solidFill>
                <a:latin typeface="Helvetica" panose="020B0403020202020204" pitchFamily="34" charset="0"/>
              </a:rPr>
              <a:t>What is The Digital Video</a:t>
            </a:r>
            <a:br>
              <a:rPr lang="en-US" sz="1100" b="1">
                <a:solidFill>
                  <a:srgbClr val="ED3C8D"/>
                </a:solidFill>
                <a:latin typeface="Helvetica" panose="020B0403020202020204" pitchFamily="34" charset="0"/>
              </a:rPr>
            </a:br>
            <a:r>
              <a:rPr lang="en-US" sz="1100" b="1">
                <a:solidFill>
                  <a:srgbClr val="ED3C8D"/>
                </a:solidFill>
                <a:latin typeface="Helvetica" panose="020B0403020202020204" pitchFamily="34" charset="0"/>
              </a:rPr>
              <a:t>Supply Chain</a:t>
            </a:r>
            <a:endParaRPr kumimoji="0" lang="en-US" sz="1100" b="1"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Under</a:t>
            </a:r>
            <a:r>
              <a:rPr lang="en-US" sz="900">
                <a:solidFill>
                  <a:srgbClr val="1B1464"/>
                </a:solidFill>
                <a:latin typeface="Helvetica" panose="020B0403020202020204" pitchFamily="34" charset="0"/>
              </a:rPr>
              <a:t>standing the path of digital ad investments</a:t>
            </a:r>
            <a:endParaRPr kumimoji="0" lang="en-US" sz="9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28" name="TextBox 27">
            <a:hlinkClick r:id="rId2"/>
            <a:extLst>
              <a:ext uri="{FF2B5EF4-FFF2-40B4-BE49-F238E27FC236}">
                <a16:creationId xmlns:a16="http://schemas.microsoft.com/office/drawing/2014/main" id="{C089F140-9E83-6166-BC70-B03608D44C03}"/>
              </a:ext>
            </a:extLst>
          </p:cNvPr>
          <p:cNvSpPr txBox="1"/>
          <p:nvPr/>
        </p:nvSpPr>
        <p:spPr>
          <a:xfrm>
            <a:off x="9167575" y="3662357"/>
            <a:ext cx="2570141" cy="5386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The Consumer Connection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900">
                <a:solidFill>
                  <a:srgbClr val="1B1464"/>
                </a:solidFill>
                <a:latin typeface="Helvetica" panose="020B0403020202020204" pitchFamily="34" charset="0"/>
              </a:rPr>
              <a:t>Understanding the Effect of Quality Across Media Platforms</a:t>
            </a:r>
          </a:p>
        </p:txBody>
      </p:sp>
      <p:sp>
        <p:nvSpPr>
          <p:cNvPr id="29" name="TextBox 28">
            <a:hlinkClick r:id="rId12"/>
            <a:extLst>
              <a:ext uri="{FF2B5EF4-FFF2-40B4-BE49-F238E27FC236}">
                <a16:creationId xmlns:a16="http://schemas.microsoft.com/office/drawing/2014/main" id="{37852191-EB88-603E-5AB3-C7B04C2D8411}"/>
              </a:ext>
            </a:extLst>
          </p:cNvPr>
          <p:cNvSpPr txBox="1"/>
          <p:nvPr/>
        </p:nvSpPr>
        <p:spPr>
          <a:xfrm>
            <a:off x="9178492" y="1585019"/>
            <a:ext cx="2548311" cy="5693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a:solidFill>
                  <a:srgbClr val="ED3C8D"/>
                </a:solidFill>
                <a:latin typeface="Helvetica" panose="020B0403020202020204" pitchFamily="34" charset="0"/>
              </a:rPr>
              <a:t>Exposing the Double Standard</a:t>
            </a:r>
            <a:br>
              <a:rPr lang="en-US" sz="1100" b="1">
                <a:solidFill>
                  <a:srgbClr val="ED3C8D"/>
                </a:solidFill>
                <a:latin typeface="Helvetica" panose="020B0403020202020204" pitchFamily="34" charset="0"/>
              </a:rPr>
            </a:br>
            <a:r>
              <a:rPr lang="en-US" sz="1100" b="1">
                <a:solidFill>
                  <a:srgbClr val="ED3C8D"/>
                </a:solidFill>
                <a:latin typeface="Helvetica" panose="020B0403020202020204" pitchFamily="34" charset="0"/>
              </a:rPr>
              <a:t>in Video Advertising</a:t>
            </a:r>
            <a:br>
              <a:rPr lang="en-US" sz="1100" b="1">
                <a:solidFill>
                  <a:srgbClr val="ED3C8D"/>
                </a:solidFill>
                <a:latin typeface="Helvetica" panose="020B0403020202020204" pitchFamily="34" charset="0"/>
              </a:rPr>
            </a:br>
            <a:r>
              <a:rPr lang="en-US" sz="900">
                <a:solidFill>
                  <a:srgbClr val="1B1464"/>
                </a:solidFill>
                <a:latin typeface="Helvetica" panose="020B0403020202020204" pitchFamily="34" charset="0"/>
              </a:rPr>
              <a:t>Advertising Week NY 2023 Presentation</a:t>
            </a:r>
            <a:endParaRPr kumimoji="0" lang="en-US" sz="9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pic>
        <p:nvPicPr>
          <p:cNvPr id="36" name="Picture 35">
            <a:hlinkClick r:id="rId12"/>
            <a:extLst>
              <a:ext uri="{FF2B5EF4-FFF2-40B4-BE49-F238E27FC236}">
                <a16:creationId xmlns:a16="http://schemas.microsoft.com/office/drawing/2014/main" id="{894F3441-3BF0-1DCE-093B-F04BEE3B5745}"/>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9421009" y="310446"/>
            <a:ext cx="2063277" cy="1233500"/>
          </a:xfrm>
          <a:prstGeom prst="rect">
            <a:avLst/>
          </a:prstGeom>
          <a:blipFill dpi="0" rotWithShape="1">
            <a:blip r:embed="rId4" cstate="screen">
              <a:extLst>
                <a:ext uri="{28A0092B-C50C-407E-A947-70E740481C1C}">
                  <a14:useLocalDpi xmlns:a14="http://schemas.microsoft.com/office/drawing/2010/main"/>
                </a:ext>
              </a:extLst>
            </a:blip>
            <a:srcRect/>
            <a:stretch>
              <a:fillRect/>
            </a:stretch>
          </a:blipFill>
          <a:ln w="12700">
            <a:solidFill>
              <a:srgbClr val="1B1464"/>
            </a:solidFill>
          </a:ln>
        </p:spPr>
      </p:pic>
      <p:sp>
        <p:nvSpPr>
          <p:cNvPr id="4" name="TextBox 3">
            <a:hlinkClick r:id="rId14"/>
            <a:extLst>
              <a:ext uri="{FF2B5EF4-FFF2-40B4-BE49-F238E27FC236}">
                <a16:creationId xmlns:a16="http://schemas.microsoft.com/office/drawing/2014/main" id="{B4C59D1C-E8EA-BDE4-EBE3-7F4FA02396B8}"/>
              </a:ext>
            </a:extLst>
          </p:cNvPr>
          <p:cNvSpPr txBox="1"/>
          <p:nvPr/>
        </p:nvSpPr>
        <p:spPr>
          <a:xfrm>
            <a:off x="6677638" y="1585019"/>
            <a:ext cx="1967805" cy="5386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Hidden Costs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01A62"/>
                </a:solidFill>
                <a:effectLst/>
                <a:uLnTx/>
                <a:uFillTx/>
                <a:latin typeface="Helvetica" panose="020B0403020202020204" pitchFamily="34" charset="0"/>
                <a:ea typeface="+mn-ea"/>
                <a:cs typeface="+mn-cs"/>
              </a:rPr>
              <a:t>Three Critical Business Ramifications of Digital Ad Fraud</a:t>
            </a:r>
          </a:p>
        </p:txBody>
      </p:sp>
      <p:pic>
        <p:nvPicPr>
          <p:cNvPr id="14" name="Picture 13">
            <a:hlinkClick r:id="rId14"/>
            <a:extLst>
              <a:ext uri="{FF2B5EF4-FFF2-40B4-BE49-F238E27FC236}">
                <a16:creationId xmlns:a16="http://schemas.microsoft.com/office/drawing/2014/main" id="{CB0F2F4E-3541-D888-A61B-1202791E4404}"/>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6546769" y="310446"/>
            <a:ext cx="2229542" cy="1254118"/>
          </a:xfrm>
          <a:prstGeom prst="rect">
            <a:avLst/>
          </a:prstGeom>
          <a:blipFill dpi="0" rotWithShape="1">
            <a:blip r:embed="rId4" cstate="screen">
              <a:extLst>
                <a:ext uri="{28A0092B-C50C-407E-A947-70E740481C1C}">
                  <a14:useLocalDpi xmlns:a14="http://schemas.microsoft.com/office/drawing/2010/main"/>
                </a:ext>
              </a:extLst>
            </a:blip>
            <a:srcRect/>
            <a:stretch>
              <a:fillRect/>
            </a:stretch>
          </a:blipFill>
          <a:ln w="12700">
            <a:solidFill>
              <a:srgbClr val="1B1464"/>
            </a:solidFill>
          </a:ln>
        </p:spPr>
      </p:pic>
      <p:grpSp>
        <p:nvGrpSpPr>
          <p:cNvPr id="7" name="Group 6">
            <a:extLst>
              <a:ext uri="{FF2B5EF4-FFF2-40B4-BE49-F238E27FC236}">
                <a16:creationId xmlns:a16="http://schemas.microsoft.com/office/drawing/2014/main" id="{DF654B47-C974-69E1-0232-E1DF4EB2C6FC}"/>
              </a:ext>
            </a:extLst>
          </p:cNvPr>
          <p:cNvGrpSpPr/>
          <p:nvPr/>
        </p:nvGrpSpPr>
        <p:grpSpPr>
          <a:xfrm>
            <a:off x="233582" y="720633"/>
            <a:ext cx="2433585" cy="744993"/>
            <a:chOff x="174051" y="720633"/>
            <a:chExt cx="2433585" cy="744993"/>
          </a:xfrm>
        </p:grpSpPr>
        <p:sp>
          <p:nvSpPr>
            <p:cNvPr id="15" name="TextBox 14">
              <a:hlinkClick r:id="rId5"/>
              <a:extLst>
                <a:ext uri="{FF2B5EF4-FFF2-40B4-BE49-F238E27FC236}">
                  <a16:creationId xmlns:a16="http://schemas.microsoft.com/office/drawing/2014/main" id="{9591EB58-A28C-1F0D-CA09-9FC64FA3174B}"/>
                </a:ext>
              </a:extLst>
            </p:cNvPr>
            <p:cNvSpPr txBox="1"/>
            <p:nvPr/>
          </p:nvSpPr>
          <p:spPr>
            <a:xfrm>
              <a:off x="174052" y="720633"/>
              <a:ext cx="1951735" cy="261610"/>
            </a:xfrm>
            <a:prstGeom prst="rect">
              <a:avLst/>
            </a:prstGeom>
            <a:noFill/>
          </p:spPr>
          <p:txBody>
            <a:bodyPr wrap="square" lIns="91440" tIns="45720" rIns="91440" bIns="45720" rtlCol="0" anchor="t">
              <a:spAutoFit/>
            </a:bodyPr>
            <a:lstStyle/>
            <a:p>
              <a:pPr>
                <a:defRPr/>
              </a:pPr>
              <a:r>
                <a:rPr lang="en-US" sz="1100" b="1" u="sng">
                  <a:solidFill>
                    <a:schemeClr val="bg1"/>
                  </a:solidFill>
                  <a:latin typeface="Helvetica"/>
                  <a:cs typeface="Helvetica"/>
                </a:rPr>
                <a:t>Danielle DeLauro</a:t>
              </a:r>
              <a:endParaRPr lang="en-US">
                <a:ea typeface="+mn-ea"/>
                <a:cs typeface="+mn-cs"/>
              </a:endParaRPr>
            </a:p>
          </p:txBody>
        </p:sp>
        <p:sp>
          <p:nvSpPr>
            <p:cNvPr id="16" name="TextBox 15">
              <a:extLst>
                <a:ext uri="{FF2B5EF4-FFF2-40B4-BE49-F238E27FC236}">
                  <a16:creationId xmlns:a16="http://schemas.microsoft.com/office/drawing/2014/main" id="{6737D755-9BA7-D559-15B2-63935EB05A31}"/>
                </a:ext>
              </a:extLst>
            </p:cNvPr>
            <p:cNvSpPr txBox="1"/>
            <p:nvPr/>
          </p:nvSpPr>
          <p:spPr>
            <a:xfrm>
              <a:off x="174051" y="1034739"/>
              <a:ext cx="2433585" cy="430887"/>
            </a:xfrm>
            <a:prstGeom prst="rect">
              <a:avLst/>
            </a:prstGeom>
            <a:noFill/>
          </p:spPr>
          <p:txBody>
            <a:bodyPr wrap="square" lIns="91440" tIns="45720" rIns="91440" bIns="45720" rtlCol="0" anchor="t">
              <a:spAutoFit/>
            </a:bodyPr>
            <a:lstStyle/>
            <a:p>
              <a:pPr>
                <a:defRPr/>
              </a:pPr>
              <a:r>
                <a:rPr lang="en-US" sz="1100">
                  <a:solidFill>
                    <a:schemeClr val="bg1"/>
                  </a:solidFill>
                  <a:latin typeface="Helvetica Light"/>
                </a:rPr>
                <a:t>Executive Vice President </a:t>
              </a:r>
              <a:endParaRPr lang="en-US">
                <a:solidFill>
                  <a:schemeClr val="bg1"/>
                </a:solidFil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a:solidFill>
                    <a:schemeClr val="bg1"/>
                  </a:solidFill>
                  <a:latin typeface="Helvetica Light"/>
                </a:rPr>
                <a:t>danielled</a:t>
              </a:r>
              <a:r>
                <a:rPr kumimoji="0" lang="en-US" sz="1100" b="0" i="0" u="none" strike="noStrike" kern="1200" cap="none" spc="0" normalizeH="0" baseline="0" noProof="0">
                  <a:ln>
                    <a:noFill/>
                  </a:ln>
                  <a:solidFill>
                    <a:schemeClr val="bg1"/>
                  </a:solidFill>
                  <a:effectLst/>
                  <a:uLnTx/>
                  <a:uFillTx/>
                  <a:latin typeface="Helvetica Light"/>
                </a:rPr>
                <a:t>@thevab.com</a:t>
              </a:r>
              <a:endParaRPr lang="en-US" sz="1100" b="0" i="0" u="none" strike="noStrike" kern="1200" cap="none" spc="0" normalizeH="0" baseline="0" noProof="0">
                <a:ln>
                  <a:noFill/>
                </a:ln>
                <a:solidFill>
                  <a:schemeClr val="bg1"/>
                </a:solidFill>
                <a:effectLst/>
                <a:uLnTx/>
                <a:uFillTx/>
                <a:latin typeface="Helvetica Light"/>
              </a:endParaRPr>
            </a:p>
          </p:txBody>
        </p:sp>
      </p:grpSp>
      <p:pic>
        <p:nvPicPr>
          <p:cNvPr id="19" name="Picture 18">
            <a:extLst>
              <a:ext uri="{FF2B5EF4-FFF2-40B4-BE49-F238E27FC236}">
                <a16:creationId xmlns:a16="http://schemas.microsoft.com/office/drawing/2014/main" id="{D7066455-730A-4791-95BC-96D31F7FEA4C}"/>
              </a:ext>
            </a:extLst>
          </p:cNvPr>
          <p:cNvPicPr>
            <a:picLocks noChangeAspect="1"/>
          </p:cNvPicPr>
          <p:nvPr/>
        </p:nvPicPr>
        <p:blipFill rotWithShape="1">
          <a:blip r:embed="rId16"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22" name="Slide Number Placeholder 5">
            <a:extLst>
              <a:ext uri="{FF2B5EF4-FFF2-40B4-BE49-F238E27FC236}">
                <a16:creationId xmlns:a16="http://schemas.microsoft.com/office/drawing/2014/main" id="{C8D5B1C6-721C-B680-F9E9-6540C4015830}"/>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31" name="Rectangle 30">
            <a:extLst>
              <a:ext uri="{FF2B5EF4-FFF2-40B4-BE49-F238E27FC236}">
                <a16:creationId xmlns:a16="http://schemas.microsoft.com/office/drawing/2014/main" id="{B48B1CC4-336B-E2A8-F4D6-7A60D02EAC0A}"/>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Tree>
    <p:extLst>
      <p:ext uri="{BB962C8B-B14F-4D97-AF65-F5344CB8AC3E}">
        <p14:creationId xmlns:p14="http://schemas.microsoft.com/office/powerpoint/2010/main" val="1980124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D046DA3-333E-5F2C-9CBD-20A3BEB72254}"/>
              </a:ext>
            </a:extLst>
          </p:cNvPr>
          <p:cNvSpPr txBox="1"/>
          <p:nvPr/>
        </p:nvSpPr>
        <p:spPr>
          <a:xfrm>
            <a:off x="472837" y="6181525"/>
            <a:ext cx="1169764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VAB / Advertiser Perceptions ‘Marketer Sentiment on Ad Fraud’ Survey, November 2023. Survey base: Marketer and agency contacts from the Advertiser Perceptions ‘Senior Marketer’ and ‘Streaming Video’ online communities. </a:t>
            </a:r>
            <a:b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b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Q1A: What constitutes digital ad fraud? [open ended] Base = Total Respondents.</a:t>
            </a:r>
          </a:p>
        </p:txBody>
      </p:sp>
      <p:sp>
        <p:nvSpPr>
          <p:cNvPr id="10" name="Rectangle 9">
            <a:extLst>
              <a:ext uri="{FF2B5EF4-FFF2-40B4-BE49-F238E27FC236}">
                <a16:creationId xmlns:a16="http://schemas.microsoft.com/office/drawing/2014/main" id="{DCFFC4F4-E35F-916D-0C22-9C64B9540EB9}"/>
              </a:ext>
            </a:extLst>
          </p:cNvPr>
          <p:cNvSpPr/>
          <p:nvPr/>
        </p:nvSpPr>
        <p:spPr>
          <a:xfrm>
            <a:off x="5216335" y="1697731"/>
            <a:ext cx="6979534" cy="4330751"/>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7902279C-C66A-ACC6-B14D-DB868026A1FE}"/>
              </a:ext>
            </a:extLst>
          </p:cNvPr>
          <p:cNvSpPr txBox="1"/>
          <p:nvPr/>
        </p:nvSpPr>
        <p:spPr>
          <a:xfrm>
            <a:off x="5380676" y="1790470"/>
            <a:ext cx="665085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How marketers define ‘digital ad fraud’</a:t>
            </a:r>
          </a:p>
        </p:txBody>
      </p:sp>
      <p:pic>
        <p:nvPicPr>
          <p:cNvPr id="21" name="Picture 20" descr="A robot hand on a mouse&#10;&#10;Description automatically generated">
            <a:extLst>
              <a:ext uri="{FF2B5EF4-FFF2-40B4-BE49-F238E27FC236}">
                <a16:creationId xmlns:a16="http://schemas.microsoft.com/office/drawing/2014/main" id="{4CB9C62C-5917-434D-12AC-DB32B75BBB6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1697731"/>
            <a:ext cx="5216334" cy="4330751"/>
          </a:xfrm>
          <a:prstGeom prst="rect">
            <a:avLst/>
          </a:prstGeom>
        </p:spPr>
      </p:pic>
      <p:pic>
        <p:nvPicPr>
          <p:cNvPr id="12" name="Picture 11" descr="A close up of words&#10;&#10;Description automatically generated">
            <a:extLst>
              <a:ext uri="{FF2B5EF4-FFF2-40B4-BE49-F238E27FC236}">
                <a16:creationId xmlns:a16="http://schemas.microsoft.com/office/drawing/2014/main" id="{46C29523-890A-EEB2-B5E3-D88609EB9300}"/>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5377115" y="2164182"/>
            <a:ext cx="6657974" cy="3932215"/>
          </a:xfrm>
          <a:prstGeom prst="rect">
            <a:avLst/>
          </a:prstGeom>
        </p:spPr>
      </p:pic>
      <p:pic>
        <p:nvPicPr>
          <p:cNvPr id="8" name="Picture 7">
            <a:extLst>
              <a:ext uri="{FF2B5EF4-FFF2-40B4-BE49-F238E27FC236}">
                <a16:creationId xmlns:a16="http://schemas.microsoft.com/office/drawing/2014/main" id="{7DE39766-D7A9-DF1F-505F-24D49BB1A2E0}"/>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9" name="Slide Number Placeholder 5">
            <a:extLst>
              <a:ext uri="{FF2B5EF4-FFF2-40B4-BE49-F238E27FC236}">
                <a16:creationId xmlns:a16="http://schemas.microsoft.com/office/drawing/2014/main" id="{B10771F3-0D3E-BFCF-AC9D-4E9E35F37472}"/>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3" name="Rectangle 2">
            <a:extLst>
              <a:ext uri="{FF2B5EF4-FFF2-40B4-BE49-F238E27FC236}">
                <a16:creationId xmlns:a16="http://schemas.microsoft.com/office/drawing/2014/main" id="{29DE040C-0649-A5EE-A9FA-F613430CEEEC}"/>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
        <p:nvSpPr>
          <p:cNvPr id="14" name="Rectangle 13">
            <a:extLst>
              <a:ext uri="{FF2B5EF4-FFF2-40B4-BE49-F238E27FC236}">
                <a16:creationId xmlns:a16="http://schemas.microsoft.com/office/drawing/2014/main" id="{62F2928F-2236-40CA-9EFF-8AE02A155B26}"/>
              </a:ext>
            </a:extLst>
          </p:cNvPr>
          <p:cNvSpPr/>
          <p:nvPr/>
        </p:nvSpPr>
        <p:spPr>
          <a:xfrm>
            <a:off x="156142" y="397831"/>
            <a:ext cx="11879716"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We found agreement from agencies and brand marketers on the definition of ad fraud, with both equating it with some kind of ‘theft’…</a:t>
            </a:r>
          </a:p>
        </p:txBody>
      </p:sp>
    </p:spTree>
    <p:extLst>
      <p:ext uri="{BB962C8B-B14F-4D97-AF65-F5344CB8AC3E}">
        <p14:creationId xmlns:p14="http://schemas.microsoft.com/office/powerpoint/2010/main" val="19239075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D6428-DB2F-2721-829C-5F703778B7A0}"/>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2908E5B1-302E-4836-187D-4044EDA17DA5}"/>
              </a:ext>
            </a:extLst>
          </p:cNvPr>
          <p:cNvSpPr/>
          <p:nvPr/>
        </p:nvSpPr>
        <p:spPr>
          <a:xfrm>
            <a:off x="449869" y="221925"/>
            <a:ext cx="9576364"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BFF2"/>
                </a:solidFill>
                <a:effectLst/>
                <a:uLnTx/>
                <a:uFillTx/>
                <a:latin typeface="Helvetica" pitchFamily="2" charset="0"/>
                <a:ea typeface="+mn-ea"/>
                <a:cs typeface="+mn-cs"/>
              </a:rPr>
              <a:t>About VAB</a:t>
            </a:r>
          </a:p>
        </p:txBody>
      </p:sp>
      <p:sp>
        <p:nvSpPr>
          <p:cNvPr id="2" name="TextBox 1">
            <a:extLst>
              <a:ext uri="{FF2B5EF4-FFF2-40B4-BE49-F238E27FC236}">
                <a16:creationId xmlns:a16="http://schemas.microsoft.com/office/drawing/2014/main" id="{D81AD407-8C50-FCB3-0868-4B42FC26C841}"/>
              </a:ext>
            </a:extLst>
          </p:cNvPr>
          <p:cNvSpPr txBox="1"/>
          <p:nvPr/>
        </p:nvSpPr>
        <p:spPr>
          <a:xfrm>
            <a:off x="449869" y="1259934"/>
            <a:ext cx="8714451"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F1A62"/>
                </a:solidFill>
                <a:effectLst/>
                <a:uLnTx/>
                <a:uFillTx/>
                <a:latin typeface="Helvetica" pitchFamily="2" charset="0"/>
                <a:ea typeface="+mn-ea"/>
                <a:cs typeface="+mn-cs"/>
              </a:rPr>
              <a:t>VAB plays a dual role in the video advertising industry. We are leading the change to bring about a more innovative and transparent marketplace. We also provide the insights and thought leadership that enables marketers to develop business-driving marketing strategies.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1F1A62"/>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F1A62"/>
                </a:solidFill>
                <a:effectLst/>
                <a:uLnTx/>
                <a:uFillTx/>
                <a:latin typeface="Helvetica" panose="020B0403020202020204" pitchFamily="34" charset="0"/>
                <a:ea typeface="Times New Roman" panose="02020603050405020304" pitchFamily="18" charset="0"/>
                <a:cs typeface="Times New Roman" panose="02020603050405020304" pitchFamily="18" charset="0"/>
              </a:rPr>
              <a:t>Drawing on our marketing expertise, we </a:t>
            </a:r>
            <a:r>
              <a:rPr kumimoji="0" lang="en-US" sz="2000" b="1" i="0" u="none" strike="noStrike" kern="1200" cap="none" spc="0" normalizeH="0" baseline="0" noProof="0">
                <a:ln>
                  <a:noFill/>
                </a:ln>
                <a:solidFill>
                  <a:srgbClr val="4EBEA4"/>
                </a:solidFill>
                <a:effectLst/>
                <a:uLnTx/>
                <a:uFillTx/>
                <a:latin typeface="Helvetica" panose="020B0403020202020204" pitchFamily="34" charset="0"/>
                <a:ea typeface="Times New Roman" panose="02020603050405020304" pitchFamily="18" charset="0"/>
                <a:cs typeface="Times New Roman" panose="02020603050405020304" pitchFamily="18" charset="0"/>
              </a:rPr>
              <a:t>simplify</a:t>
            </a:r>
            <a:r>
              <a:rPr kumimoji="0" lang="en-US" sz="2000" b="0" i="0" u="none" strike="noStrike" kern="1200" cap="none" spc="0" normalizeH="0" baseline="0" noProof="0">
                <a:ln>
                  <a:noFill/>
                </a:ln>
                <a:solidFill>
                  <a:srgbClr val="1F1A62"/>
                </a:solidFill>
                <a:effectLst/>
                <a:uLnTx/>
                <a:uFillTx/>
                <a:latin typeface="Helvetica" panose="020B0403020202020204" pitchFamily="34" charset="0"/>
                <a:ea typeface="Times New Roman" panose="02020603050405020304" pitchFamily="18" charset="0"/>
                <a:cs typeface="Times New Roman" panose="02020603050405020304" pitchFamily="18" charset="0"/>
              </a:rPr>
              <a:t> the complexities in our industry and </a:t>
            </a:r>
            <a:r>
              <a:rPr kumimoji="0" lang="en-US" sz="2000" b="1" i="0" u="none" strike="noStrike" kern="1200" cap="none" spc="0" normalizeH="0" baseline="0" noProof="0">
                <a:ln>
                  <a:noFill/>
                </a:ln>
                <a:solidFill>
                  <a:srgbClr val="00BFF2"/>
                </a:solidFill>
                <a:effectLst/>
                <a:uLnTx/>
                <a:uFillTx/>
                <a:latin typeface="Helvetica" panose="020B0403020202020204" pitchFamily="34" charset="0"/>
                <a:ea typeface="Times New Roman" panose="02020603050405020304" pitchFamily="18" charset="0"/>
                <a:cs typeface="+mn-cs"/>
              </a:rPr>
              <a:t>discover</a:t>
            </a:r>
            <a:r>
              <a:rPr kumimoji="0" lang="en-US" sz="2000" b="0" i="0" u="none" strike="noStrike" kern="1200" cap="none" spc="0" normalizeH="0" baseline="0" noProof="0">
                <a:ln>
                  <a:noFill/>
                </a:ln>
                <a:solidFill>
                  <a:srgbClr val="1F1A62"/>
                </a:solidFill>
                <a:effectLst/>
                <a:uLnTx/>
                <a:uFillTx/>
                <a:latin typeface="Helvetica" panose="020B0403020202020204" pitchFamily="34" charset="0"/>
                <a:ea typeface="Times New Roman" panose="02020603050405020304" pitchFamily="18" charset="0"/>
                <a:cs typeface="Times New Roman" panose="02020603050405020304" pitchFamily="18" charset="0"/>
              </a:rPr>
              <a:t> new insights that </a:t>
            </a:r>
            <a:r>
              <a:rPr kumimoji="0" lang="en-US" sz="2000" b="1" i="0" u="none" strike="noStrike" kern="1200" cap="none" spc="0" normalizeH="0" baseline="0" noProof="0">
                <a:ln>
                  <a:noFill/>
                </a:ln>
                <a:solidFill>
                  <a:srgbClr val="ED3C8D"/>
                </a:solidFill>
                <a:effectLst/>
                <a:uLnTx/>
                <a:uFillTx/>
                <a:latin typeface="Helvetica" panose="020B0403020202020204" pitchFamily="34" charset="0"/>
                <a:ea typeface="Times New Roman" panose="02020603050405020304" pitchFamily="18" charset="0"/>
                <a:cs typeface="Times New Roman" panose="02020603050405020304" pitchFamily="18" charset="0"/>
              </a:rPr>
              <a:t>transform</a:t>
            </a:r>
            <a:r>
              <a:rPr kumimoji="0" lang="en-US" sz="2000" b="0" i="0" u="none" strike="noStrike" kern="1200" cap="none" spc="0" normalizeH="0" baseline="0" noProof="0">
                <a:ln>
                  <a:noFill/>
                </a:ln>
                <a:solidFill>
                  <a:srgbClr val="1F1A62"/>
                </a:solidFill>
                <a:effectLst/>
                <a:uLnTx/>
                <a:uFillTx/>
                <a:latin typeface="Helvetica" panose="020B0403020202020204" pitchFamily="34" charset="0"/>
                <a:ea typeface="Times New Roman" panose="02020603050405020304" pitchFamily="18" charset="0"/>
                <a:cs typeface="Times New Roman" panose="02020603050405020304" pitchFamily="18" charset="0"/>
              </a:rPr>
              <a:t> the way marketers look at their media strategy.</a:t>
            </a:r>
            <a:endParaRPr kumimoji="0" lang="en-US" sz="2000" b="0" i="0" u="none" strike="noStrike" kern="1200" cap="none" spc="0" normalizeH="0" baseline="0" noProof="0">
              <a:ln>
                <a:noFill/>
              </a:ln>
              <a:solidFill>
                <a:srgbClr val="1F1A62"/>
              </a:solidFill>
              <a:effectLst/>
              <a:uLnTx/>
              <a:uFillTx/>
              <a:latin typeface="Helvetica" pitchFamily="2" charset="0"/>
              <a:ea typeface="+mn-ea"/>
              <a:cs typeface="+mn-cs"/>
            </a:endParaRPr>
          </a:p>
        </p:txBody>
      </p:sp>
      <p:sp>
        <p:nvSpPr>
          <p:cNvPr id="15" name="TextBox 14">
            <a:extLst>
              <a:ext uri="{FF2B5EF4-FFF2-40B4-BE49-F238E27FC236}">
                <a16:creationId xmlns:a16="http://schemas.microsoft.com/office/drawing/2014/main" id="{B40E59AC-15A6-582E-897C-079DABD3DD6B}"/>
              </a:ext>
            </a:extLst>
          </p:cNvPr>
          <p:cNvSpPr txBox="1"/>
          <p:nvPr/>
        </p:nvSpPr>
        <p:spPr>
          <a:xfrm>
            <a:off x="2136968" y="4285640"/>
            <a:ext cx="9507739" cy="92333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2060"/>
                </a:solidFill>
                <a:effectLst/>
                <a:uLnTx/>
                <a:uFillTx/>
                <a:latin typeface="Helvetica" panose="020B0403020202020204" pitchFamily="34" charset="0"/>
                <a:ea typeface="Times New Roman" panose="02020603050405020304" pitchFamily="18" charset="0"/>
                <a:cs typeface="Times New Roman" panose="02020603050405020304" pitchFamily="18" charset="0"/>
              </a:rPr>
              <a:t>We are committed to your business growth and proud to offer VAB members, brand marketers and agencies </a:t>
            </a:r>
            <a:r>
              <a:rPr kumimoji="0" lang="en-US" sz="1800" b="1" i="1" u="none" strike="noStrike" kern="1200" cap="none" spc="0" normalizeH="0" baseline="0" noProof="0">
                <a:ln>
                  <a:noFill/>
                </a:ln>
                <a:solidFill>
                  <a:srgbClr val="002060"/>
                </a:solidFill>
                <a:effectLst/>
                <a:uLnTx/>
                <a:uFillTx/>
                <a:latin typeface="Helvetica" panose="020B0403020202020204" pitchFamily="34" charset="0"/>
                <a:ea typeface="Times New Roman" panose="02020603050405020304" pitchFamily="18" charset="0"/>
                <a:cs typeface="Times New Roman" panose="02020603050405020304" pitchFamily="18" charset="0"/>
              </a:rPr>
              <a:t>complimentary access </a:t>
            </a:r>
            <a:r>
              <a:rPr kumimoji="0" lang="en-US" sz="1800" b="0" i="0" u="none" strike="noStrike" kern="1200" cap="none" spc="0" normalizeH="0" baseline="0" noProof="0">
                <a:ln>
                  <a:noFill/>
                </a:ln>
                <a:solidFill>
                  <a:srgbClr val="002060"/>
                </a:solidFill>
                <a:effectLst/>
                <a:uLnTx/>
                <a:uFillTx/>
                <a:latin typeface="Helvetica" panose="020B0403020202020204" pitchFamily="34" charset="0"/>
                <a:ea typeface="Times New Roman" panose="02020603050405020304" pitchFamily="18" charset="0"/>
                <a:cs typeface="Times New Roman" panose="02020603050405020304" pitchFamily="18" charset="0"/>
              </a:rPr>
              <a:t>to our continuously-growing Insights library. </a:t>
            </a:r>
            <a:r>
              <a:rPr kumimoji="0" lang="en-US" sz="1800" b="1" i="0" u="none" strike="noStrike" kern="1200" cap="none" spc="0" normalizeH="0" baseline="0" noProof="0">
                <a:ln>
                  <a:noFill/>
                </a:ln>
                <a:solidFill>
                  <a:srgbClr val="002060"/>
                </a:solidFill>
                <a:effectLst/>
                <a:uLnTx/>
                <a:uFillTx/>
                <a:latin typeface="Helvetica" panose="020B0403020202020204" pitchFamily="34" charset="0"/>
                <a:ea typeface="Times New Roman" panose="02020603050405020304" pitchFamily="18" charset="0"/>
                <a:cs typeface="Times New Roman" panose="02020603050405020304" pitchFamily="18" charset="0"/>
              </a:rPr>
              <a:t>Get immediate access </a:t>
            </a:r>
            <a:r>
              <a:rPr kumimoji="0" lang="en-US" sz="1800" b="0" i="0" u="none" strike="noStrike" kern="1200" cap="none" spc="0" normalizeH="0" baseline="0" noProof="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rPr>
              <a:t>at </a:t>
            </a:r>
            <a:r>
              <a:rPr kumimoji="0" lang="en-US" sz="1800" b="1" i="0" u="none" strike="noStrike" kern="1200" cap="none" spc="0" normalizeH="0" baseline="0" noProof="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theVAB.com</a:t>
            </a:r>
            <a:r>
              <a:rPr kumimoji="0" lang="en-US" sz="1800" b="1" i="0" u="none" strike="noStrike" kern="1200" cap="none" spc="0" normalizeH="0" baseline="0" noProof="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rPr>
              <a:t>.</a:t>
            </a:r>
            <a:endParaRPr kumimoji="0" lang="en-US" sz="1800" b="0" i="0" u="none" strike="noStrike" kern="1200" cap="none" spc="0" normalizeH="0" baseline="0" noProof="0">
              <a:ln>
                <a:noFill/>
              </a:ln>
              <a:solidFill>
                <a:srgbClr val="1B1464"/>
              </a:solidFill>
              <a:effectLst/>
              <a:uLnTx/>
              <a:uFillTx/>
              <a:latin typeface="Helvetica" panose="020B0403020202020204" pitchFamily="34" charset="0"/>
              <a:ea typeface="Times New Roman" panose="02020603050405020304" pitchFamily="18" charset="0"/>
              <a:cs typeface="+mn-cs"/>
            </a:endParaRPr>
          </a:p>
        </p:txBody>
      </p:sp>
      <p:pic>
        <p:nvPicPr>
          <p:cNvPr id="3" name="Picture 2">
            <a:extLst>
              <a:ext uri="{FF2B5EF4-FFF2-40B4-BE49-F238E27FC236}">
                <a16:creationId xmlns:a16="http://schemas.microsoft.com/office/drawing/2014/main" id="{D5644A0A-11BC-768C-E091-89E31F029FC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3689" y="4177157"/>
            <a:ext cx="934320" cy="934320"/>
          </a:xfrm>
          <a:prstGeom prst="rect">
            <a:avLst/>
          </a:prstGeom>
        </p:spPr>
      </p:pic>
      <p:pic>
        <p:nvPicPr>
          <p:cNvPr id="20" name="Picture 19">
            <a:extLst>
              <a:ext uri="{FF2B5EF4-FFF2-40B4-BE49-F238E27FC236}">
                <a16:creationId xmlns:a16="http://schemas.microsoft.com/office/drawing/2014/main" id="{5CD3448E-FCC5-D1E6-5191-EEE546112307}"/>
              </a:ext>
            </a:extLst>
          </p:cNvPr>
          <p:cNvPicPr>
            <a:picLocks noChangeAspect="1"/>
          </p:cNvPicPr>
          <p:nvPr/>
        </p:nvPicPr>
        <p:blipFill>
          <a:blip r:embed="rId4" cstate="screen">
            <a:clrChange>
              <a:clrFrom>
                <a:srgbClr val="00BFF2"/>
              </a:clrFrom>
              <a:clrTo>
                <a:srgbClr val="00BFF2">
                  <a:alpha val="0"/>
                </a:srgbClr>
              </a:clrTo>
            </a:clrChange>
            <a:extLst>
              <a:ext uri="{28A0092B-C50C-407E-A947-70E740481C1C}">
                <a14:useLocalDpi xmlns:a14="http://schemas.microsoft.com/office/drawing/2010/main"/>
              </a:ext>
            </a:extLst>
          </a:blip>
          <a:stretch>
            <a:fillRect/>
          </a:stretch>
        </p:blipFill>
        <p:spPr>
          <a:xfrm>
            <a:off x="7133475" y="24820"/>
            <a:ext cx="5058525" cy="2945125"/>
          </a:xfrm>
          <a:prstGeom prst="rect">
            <a:avLst/>
          </a:prstGeom>
        </p:spPr>
      </p:pic>
      <p:pic>
        <p:nvPicPr>
          <p:cNvPr id="4" name="Picture 3">
            <a:extLst>
              <a:ext uri="{FF2B5EF4-FFF2-40B4-BE49-F238E27FC236}">
                <a16:creationId xmlns:a16="http://schemas.microsoft.com/office/drawing/2014/main" id="{B7D96CBC-030A-6DD7-EA31-51CA795748C5}"/>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5" name="Slide Number Placeholder 5">
            <a:extLst>
              <a:ext uri="{FF2B5EF4-FFF2-40B4-BE49-F238E27FC236}">
                <a16:creationId xmlns:a16="http://schemas.microsoft.com/office/drawing/2014/main" id="{42C9B4AB-878B-DEA8-FA9C-A10A562B2520}"/>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6" name="Rectangle 5">
            <a:extLst>
              <a:ext uri="{FF2B5EF4-FFF2-40B4-BE49-F238E27FC236}">
                <a16:creationId xmlns:a16="http://schemas.microsoft.com/office/drawing/2014/main" id="{A0180013-9745-9A0A-F8A3-8BE316247B5C}"/>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Tree>
    <p:extLst>
      <p:ext uri="{BB962C8B-B14F-4D97-AF65-F5344CB8AC3E}">
        <p14:creationId xmlns:p14="http://schemas.microsoft.com/office/powerpoint/2010/main" val="14785972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standing in a room&#10;&#10;Description automatically generated">
            <a:extLst>
              <a:ext uri="{FF2B5EF4-FFF2-40B4-BE49-F238E27FC236}">
                <a16:creationId xmlns:a16="http://schemas.microsoft.com/office/drawing/2014/main" id="{A379EA7E-B1A5-D54E-66C6-63B6D58E5C3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0" y="1685013"/>
            <a:ext cx="3528050" cy="5172987"/>
          </a:xfrm>
          <a:prstGeom prst="rect">
            <a:avLst/>
          </a:prstGeom>
        </p:spPr>
      </p:pic>
      <p:sp>
        <p:nvSpPr>
          <p:cNvPr id="13" name="Rectangle 12">
            <a:extLst>
              <a:ext uri="{FF2B5EF4-FFF2-40B4-BE49-F238E27FC236}">
                <a16:creationId xmlns:a16="http://schemas.microsoft.com/office/drawing/2014/main" id="{938B22A0-7229-4D29-4C56-32E3F4D5C792}"/>
              </a:ext>
            </a:extLst>
          </p:cNvPr>
          <p:cNvSpPr/>
          <p:nvPr/>
        </p:nvSpPr>
        <p:spPr>
          <a:xfrm>
            <a:off x="183330" y="346318"/>
            <a:ext cx="11962950"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To learn what marketers think about advertising transparency, ad fraud and brand safety we conducted independent research</a:t>
            </a:r>
          </a:p>
        </p:txBody>
      </p:sp>
      <p:sp>
        <p:nvSpPr>
          <p:cNvPr id="11" name="Rectangle 10">
            <a:extLst>
              <a:ext uri="{FF2B5EF4-FFF2-40B4-BE49-F238E27FC236}">
                <a16:creationId xmlns:a16="http://schemas.microsoft.com/office/drawing/2014/main" id="{F53D4743-9F53-0758-4FD6-98FF9566B016}"/>
              </a:ext>
            </a:extLst>
          </p:cNvPr>
          <p:cNvSpPr/>
          <p:nvPr/>
        </p:nvSpPr>
        <p:spPr>
          <a:xfrm>
            <a:off x="3528050" y="1685013"/>
            <a:ext cx="8663948"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26926955-E076-456A-B756-31BCB511CA21}"/>
              </a:ext>
            </a:extLst>
          </p:cNvPr>
          <p:cNvSpPr txBox="1"/>
          <p:nvPr/>
        </p:nvSpPr>
        <p:spPr>
          <a:xfrm>
            <a:off x="3637280" y="1692380"/>
            <a:ext cx="8455214" cy="4893647"/>
          </a:xfrm>
          <a:prstGeom prst="rect">
            <a:avLst/>
          </a:prstGeom>
          <a:noFill/>
        </p:spPr>
        <p:txBody>
          <a:bodyPr wrap="square" lIns="91440" tIns="45720" rIns="91440" bIns="45720" rtlCol="0" anchor="t">
            <a:spAutoFit/>
          </a:bodyPr>
          <a:lstStyle/>
          <a:p>
            <a:pPr defTabSz="1828800">
              <a:defRPr/>
            </a:pPr>
            <a:r>
              <a:rPr kumimoji="0" lang="en-US" sz="1600" b="0" i="0" u="none" strike="noStrike" kern="1200" cap="none" spc="0" normalizeH="0" baseline="0" noProof="0">
                <a:ln>
                  <a:noFill/>
                </a:ln>
                <a:solidFill>
                  <a:srgbClr val="1B1464"/>
                </a:solidFill>
                <a:effectLst/>
                <a:uLnTx/>
                <a:uFillTx/>
                <a:latin typeface="Helvetica" panose="020B0403020202020204" pitchFamily="34" charset="0"/>
              </a:rPr>
              <a:t>VAB’s custom study results are based on responses </a:t>
            </a:r>
            <a:r>
              <a:rPr lang="en-US" sz="1600">
                <a:solidFill>
                  <a:srgbClr val="1B1464"/>
                </a:solidFill>
                <a:latin typeface="Helvetica" panose="020B0403020202020204" pitchFamily="34" charset="0"/>
              </a:rPr>
              <a:t>from </a:t>
            </a:r>
            <a:r>
              <a:rPr lang="en-US" sz="1600" b="1">
                <a:solidFill>
                  <a:srgbClr val="1B1464"/>
                </a:solidFill>
                <a:latin typeface="Helvetica" panose="020B0403020202020204" pitchFamily="34" charset="0"/>
              </a:rPr>
              <a:t>senior brand marketers </a:t>
            </a:r>
            <a:r>
              <a:rPr lang="en-US" sz="1600">
                <a:solidFill>
                  <a:srgbClr val="1B1464"/>
                </a:solidFill>
                <a:latin typeface="Helvetica" panose="020B0403020202020204" pitchFamily="34" charset="0"/>
              </a:rPr>
              <a:t>and</a:t>
            </a:r>
            <a:r>
              <a:rPr lang="en-US" sz="1600" b="1">
                <a:solidFill>
                  <a:srgbClr val="1B1464"/>
                </a:solidFill>
                <a:latin typeface="Helvetica" panose="020B0403020202020204" pitchFamily="34" charset="0"/>
              </a:rPr>
              <a:t> high-level agency professionals</a:t>
            </a:r>
            <a:r>
              <a:rPr lang="en-US" sz="1600">
                <a:solidFill>
                  <a:srgbClr val="1B1464"/>
                </a:solidFill>
                <a:latin typeface="Helvetica" panose="020B0403020202020204" pitchFamily="34" charset="0"/>
              </a:rPr>
              <a:t>. </a:t>
            </a:r>
            <a:r>
              <a:rPr kumimoji="0" lang="en-US" sz="1600" b="0" i="0" u="none" strike="noStrike" kern="1200" cap="none" spc="0" normalizeH="0" baseline="0" noProof="0">
                <a:ln>
                  <a:noFill/>
                </a:ln>
                <a:solidFill>
                  <a:srgbClr val="1B1464"/>
                </a:solidFill>
                <a:effectLst/>
                <a:uLnTx/>
                <a:uFillTx/>
                <a:latin typeface="Helvetica" panose="020B0403020202020204" pitchFamily="34" charset="0"/>
              </a:rPr>
              <a:t>These individuals are part of Advertiser Perceptions’ Insights Community, a </a:t>
            </a:r>
            <a:r>
              <a:rPr kumimoji="0" lang="en-US" sz="1600" b="1" i="0" u="none" strike="noStrike" kern="1200" cap="none" spc="0" normalizeH="0" baseline="0" noProof="0">
                <a:ln>
                  <a:noFill/>
                </a:ln>
                <a:solidFill>
                  <a:srgbClr val="1B1464"/>
                </a:solidFill>
                <a:effectLst/>
                <a:uLnTx/>
                <a:uFillTx/>
                <a:latin typeface="Helvetica" panose="020B0403020202020204" pitchFamily="34" charset="0"/>
              </a:rPr>
              <a:t>distinguished panel of industry experts</a:t>
            </a:r>
            <a:r>
              <a:rPr kumimoji="0" lang="en-US" sz="1600" b="0" i="0" u="none" strike="noStrike" kern="1200" cap="none" spc="0" normalizeH="0" baseline="0" noProof="0">
                <a:ln>
                  <a:noFill/>
                </a:ln>
                <a:solidFill>
                  <a:srgbClr val="1B1464"/>
                </a:solidFill>
                <a:effectLst/>
                <a:uLnTx/>
                <a:uFillTx/>
                <a:latin typeface="Helvetica" panose="020B0403020202020204" pitchFamily="34" charset="0"/>
              </a:rPr>
              <a:t> who are deeply experienced and constantly tuned into the latest trends and developments. </a:t>
            </a:r>
          </a:p>
          <a:p>
            <a:pPr defTabSz="1828800">
              <a:defRPr/>
            </a:pPr>
            <a:endParaRPr lang="en-US" sz="1200">
              <a:solidFill>
                <a:srgbClr val="1B1464"/>
              </a:solidFill>
              <a:latin typeface="Helvetica" panose="020B0403020202020204" pitchFamily="34" charset="0"/>
            </a:endParaRPr>
          </a:p>
          <a:p>
            <a:pPr defTabSz="1828800">
              <a:defRPr/>
            </a:pPr>
            <a:r>
              <a:rPr kumimoji="0" lang="en-US" sz="1600" b="1" i="0" u="none" strike="noStrike" kern="1200" cap="none" spc="0" normalizeH="0" baseline="0" noProof="0">
                <a:ln>
                  <a:noFill/>
                </a:ln>
                <a:solidFill>
                  <a:srgbClr val="1B1464"/>
                </a:solidFill>
                <a:effectLst/>
                <a:uLnTx/>
                <a:uFillTx/>
                <a:latin typeface="Helvetica" panose="020B0403020202020204" pitchFamily="34" charset="0"/>
              </a:rPr>
              <a:t>Their keen awareness and understanding of the ever-evolving advertising landscape make them uniquely positioned to identify the industry's most pressing challenges.</a:t>
            </a:r>
          </a:p>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1B1464"/>
              </a:solidFill>
              <a:effectLst/>
              <a:uLnTx/>
              <a:uFillTx/>
              <a:latin typeface="Helvetica" panose="020B0403020202020204" pitchFamily="34" charset="0"/>
            </a:endParaRPr>
          </a:p>
          <a:p>
            <a:pPr marL="742950" marR="0" lvl="1" indent="-285750" algn="l" defTabSz="1828800" rtl="0" eaLnBrk="1" fontAlgn="auto" latinLnBrk="0" hangingPunct="1">
              <a:lnSpc>
                <a:spcPct val="100000"/>
              </a:lnSpc>
              <a:spcBef>
                <a:spcPts val="0"/>
              </a:spcBef>
              <a:spcAft>
                <a:spcPts val="0"/>
              </a:spcAft>
              <a:buClrTx/>
              <a:buSzTx/>
              <a:buFontTx/>
              <a:buBlip>
                <a:blip r:embed="rId3"/>
              </a:buBlip>
              <a:tabLst/>
              <a:defRPr/>
            </a:pPr>
            <a:r>
              <a:rPr kumimoji="0" lang="en-US" sz="1600" b="0" i="0" u="none" strike="noStrike" kern="1200" cap="none" spc="0" normalizeH="0" baseline="0" noProof="0">
                <a:ln>
                  <a:noFill/>
                </a:ln>
                <a:solidFill>
                  <a:srgbClr val="1B1464"/>
                </a:solidFill>
                <a:effectLst/>
                <a:uLnTx/>
                <a:uFillTx/>
                <a:latin typeface="Helvetica" panose="020B0403020202020204" pitchFamily="34" charset="0"/>
              </a:rPr>
              <a:t>Part I: in-depth interviews of 5 select respondents</a:t>
            </a:r>
          </a:p>
          <a:p>
            <a:pPr marL="1200150" lvl="2" indent="-285750" defTabSz="1828800">
              <a:buBlip>
                <a:blip r:embed="rId3"/>
              </a:buBlip>
              <a:defRPr/>
            </a:pPr>
            <a:r>
              <a:rPr kumimoji="0" lang="en-US" sz="1400" b="0" i="0" u="none" strike="noStrike" kern="1200" cap="none" spc="0" normalizeH="0" baseline="0" noProof="0">
                <a:ln>
                  <a:noFill/>
                </a:ln>
                <a:solidFill>
                  <a:srgbClr val="1B1464"/>
                </a:solidFill>
                <a:effectLst/>
                <a:uLnTx/>
                <a:uFillTx/>
                <a:latin typeface="Helvetica" panose="020B0403020202020204" pitchFamily="34" charset="0"/>
              </a:rPr>
              <a:t>September </a:t>
            </a:r>
            <a:r>
              <a:rPr lang="en-US" sz="1400">
                <a:solidFill>
                  <a:srgbClr val="1B1464"/>
                </a:solidFill>
                <a:latin typeface="Helvetica" panose="020B0403020202020204" pitchFamily="34" charset="0"/>
              </a:rPr>
              <a:t>26 – October 2, 2023</a:t>
            </a:r>
            <a:endParaRPr kumimoji="0" lang="en-US" sz="1400" b="0" i="0" u="none" strike="noStrike" kern="1200" cap="none" spc="0" normalizeH="0" baseline="0" noProof="0">
              <a:ln>
                <a:noFill/>
              </a:ln>
              <a:solidFill>
                <a:srgbClr val="1B1464"/>
              </a:solidFill>
              <a:effectLst/>
              <a:uLnTx/>
              <a:uFillTx/>
              <a:latin typeface="Helvetica" panose="020B0403020202020204" pitchFamily="34" charset="0"/>
            </a:endParaRPr>
          </a:p>
          <a:p>
            <a:pPr marL="742950" marR="0" lvl="1" indent="-285750" algn="l" defTabSz="1828800" rtl="0" eaLnBrk="1" fontAlgn="auto" latinLnBrk="0" hangingPunct="1">
              <a:lnSpc>
                <a:spcPct val="100000"/>
              </a:lnSpc>
              <a:spcBef>
                <a:spcPts val="0"/>
              </a:spcBef>
              <a:spcAft>
                <a:spcPts val="0"/>
              </a:spcAft>
              <a:buClrTx/>
              <a:buSzTx/>
              <a:buFontTx/>
              <a:buBlip>
                <a:blip r:embed="rId3"/>
              </a:buBlip>
              <a:tabLst/>
              <a:defRPr/>
            </a:pPr>
            <a:endParaRPr lang="en-US" sz="600">
              <a:solidFill>
                <a:srgbClr val="1B1464"/>
              </a:solidFill>
              <a:latin typeface="Helvetica" panose="020B0403020202020204" pitchFamily="34" charset="0"/>
            </a:endParaRPr>
          </a:p>
          <a:p>
            <a:pPr marL="742950" marR="0" lvl="1" indent="-285750" algn="l" defTabSz="1828800" rtl="0" eaLnBrk="1" fontAlgn="auto" latinLnBrk="0" hangingPunct="1">
              <a:lnSpc>
                <a:spcPct val="100000"/>
              </a:lnSpc>
              <a:spcBef>
                <a:spcPts val="0"/>
              </a:spcBef>
              <a:spcAft>
                <a:spcPts val="0"/>
              </a:spcAft>
              <a:buClrTx/>
              <a:buSzTx/>
              <a:buFontTx/>
              <a:buBlip>
                <a:blip r:embed="rId3"/>
              </a:buBlip>
              <a:tabLst/>
              <a:defRPr/>
            </a:pPr>
            <a:r>
              <a:rPr lang="en-US" sz="1600">
                <a:solidFill>
                  <a:srgbClr val="1B1464"/>
                </a:solidFill>
                <a:latin typeface="Helvetica" panose="020B0403020202020204" pitchFamily="34" charset="0"/>
              </a:rPr>
              <a:t>Part II: quantitative survey of 39 respondents</a:t>
            </a:r>
          </a:p>
          <a:p>
            <a:pPr marL="1200150" lvl="2" indent="-285750" defTabSz="1828800">
              <a:buBlip>
                <a:blip r:embed="rId3"/>
              </a:buBlip>
              <a:defRPr/>
            </a:pPr>
            <a:r>
              <a:rPr kumimoji="0" lang="en-US" sz="1400" b="0" i="0" u="none" strike="noStrike" kern="1200" cap="none" spc="0" normalizeH="0" baseline="0" noProof="0">
                <a:ln>
                  <a:noFill/>
                </a:ln>
                <a:solidFill>
                  <a:srgbClr val="1B1464"/>
                </a:solidFill>
                <a:effectLst/>
                <a:uLnTx/>
                <a:uFillTx/>
                <a:latin typeface="Helvetica" panose="020B0403020202020204" pitchFamily="34" charset="0"/>
              </a:rPr>
              <a:t>November 10 - 14, 2023</a:t>
            </a:r>
          </a:p>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1B1464"/>
              </a:solidFill>
              <a:effectLst/>
              <a:uLnTx/>
              <a:uFillTx/>
              <a:latin typeface="Helvetica" panose="020B0403020202020204" pitchFamily="34" charset="0"/>
            </a:endParaRPr>
          </a:p>
          <a:p>
            <a:pPr marL="0" marR="0" lvl="0" indent="0" algn="l" defTabSz="1828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B1464"/>
                </a:solidFill>
                <a:effectLst/>
                <a:uLnTx/>
                <a:uFillTx/>
                <a:latin typeface="Helvetica" panose="020B0403020202020204" pitchFamily="34" charset="0"/>
              </a:rPr>
              <a:t>Respondent Qualifications:</a:t>
            </a:r>
          </a:p>
          <a:p>
            <a:pPr lvl="1" defTabSz="1828800">
              <a:defRPr/>
            </a:pPr>
            <a:endParaRPr lang="en-US" sz="600">
              <a:solidFill>
                <a:srgbClr val="1B1464"/>
              </a:solidFill>
              <a:latin typeface="Helvetica Light"/>
            </a:endParaRPr>
          </a:p>
          <a:p>
            <a:pPr marL="742950" marR="0" lvl="1" indent="-285750" algn="l" defTabSz="1828800" rtl="0" eaLnBrk="1" fontAlgn="auto" latinLnBrk="0" hangingPunct="1">
              <a:lnSpc>
                <a:spcPct val="100000"/>
              </a:lnSpc>
              <a:spcBef>
                <a:spcPts val="0"/>
              </a:spcBef>
              <a:spcAft>
                <a:spcPts val="0"/>
              </a:spcAft>
              <a:buClrTx/>
              <a:buSzTx/>
              <a:buFontTx/>
              <a:buBlip>
                <a:blip r:embed="rId3"/>
              </a:buBlip>
              <a:tabLst/>
              <a:defRPr/>
            </a:pPr>
            <a:r>
              <a:rPr lang="en-US" sz="1600">
                <a:solidFill>
                  <a:srgbClr val="1B1464"/>
                </a:solidFill>
                <a:latin typeface="Helvetica" panose="020B0403020202020204" pitchFamily="34" charset="0"/>
              </a:rPr>
              <a:t>Senior level decision-makers involved in digital video, CTV and / or linear</a:t>
            </a:r>
            <a:r>
              <a:rPr kumimoji="0" lang="en-US" sz="1600" b="0" i="0" u="none" strike="noStrike" kern="1200" cap="none" spc="0" normalizeH="0" baseline="0" noProof="0">
                <a:ln>
                  <a:noFill/>
                </a:ln>
                <a:solidFill>
                  <a:srgbClr val="1B1464"/>
                </a:solidFill>
                <a:effectLst/>
                <a:uLnTx/>
                <a:uFillTx/>
                <a:latin typeface="Helvetica" panose="020B0403020202020204" pitchFamily="34" charset="0"/>
              </a:rPr>
              <a:t> TV campaigns</a:t>
            </a:r>
          </a:p>
          <a:p>
            <a:pPr marR="0" lvl="1" algn="l" defTabSz="1828800" rtl="0" eaLnBrk="1" fontAlgn="auto" latinLnBrk="0" hangingPunct="1">
              <a:lnSpc>
                <a:spcPct val="100000"/>
              </a:lnSpc>
              <a:spcBef>
                <a:spcPts val="0"/>
              </a:spcBef>
              <a:spcAft>
                <a:spcPts val="0"/>
              </a:spcAft>
              <a:buClrTx/>
              <a:buSzTx/>
              <a:tabLst/>
              <a:defRPr/>
            </a:pPr>
            <a:endParaRPr kumimoji="0" lang="en-US" sz="400" b="0" i="0" u="none" strike="noStrike" kern="1200" cap="none" spc="0" normalizeH="0" baseline="0" noProof="0">
              <a:ln>
                <a:noFill/>
              </a:ln>
              <a:solidFill>
                <a:srgbClr val="1B1464"/>
              </a:solidFill>
              <a:effectLst/>
              <a:uLnTx/>
              <a:uFillTx/>
              <a:latin typeface="Helvetica" panose="020B0403020202020204" pitchFamily="34" charset="0"/>
            </a:endParaRPr>
          </a:p>
          <a:p>
            <a:pPr marL="742950" marR="0" lvl="1" indent="-285750" algn="l" defTabSz="1828800" rtl="0" eaLnBrk="1" fontAlgn="auto" latinLnBrk="0" hangingPunct="1">
              <a:lnSpc>
                <a:spcPct val="100000"/>
              </a:lnSpc>
              <a:spcBef>
                <a:spcPts val="0"/>
              </a:spcBef>
              <a:spcAft>
                <a:spcPts val="0"/>
              </a:spcAft>
              <a:buClrTx/>
              <a:buSzTx/>
              <a:buFontTx/>
              <a:buBlip>
                <a:blip r:embed="rId3"/>
              </a:buBlip>
              <a:tabLst/>
              <a:defRPr/>
            </a:pPr>
            <a:r>
              <a:rPr lang="en-US" sz="1600">
                <a:solidFill>
                  <a:srgbClr val="1B1464"/>
                </a:solidFill>
                <a:latin typeface="Helvetica" panose="020B0403020202020204" pitchFamily="34" charset="0"/>
              </a:rPr>
              <a:t>Mix of category verticals</a:t>
            </a:r>
          </a:p>
          <a:p>
            <a:pPr marL="742950" marR="0" lvl="1" indent="-285750" algn="l" defTabSz="1828800" rtl="0" eaLnBrk="1" fontAlgn="auto" latinLnBrk="0" hangingPunct="1">
              <a:lnSpc>
                <a:spcPct val="100000"/>
              </a:lnSpc>
              <a:spcBef>
                <a:spcPts val="0"/>
              </a:spcBef>
              <a:spcAft>
                <a:spcPts val="0"/>
              </a:spcAft>
              <a:buClrTx/>
              <a:buSzTx/>
              <a:buFontTx/>
              <a:buBlip>
                <a:blip r:embed="rId3"/>
              </a:buBlip>
              <a:tabLst/>
              <a:defRPr/>
            </a:pPr>
            <a:endParaRPr lang="en-US" sz="400">
              <a:solidFill>
                <a:srgbClr val="1B1464"/>
              </a:solidFill>
              <a:latin typeface="Helvetica" panose="020B0403020202020204" pitchFamily="34" charset="0"/>
            </a:endParaRPr>
          </a:p>
          <a:p>
            <a:pPr marL="742950" marR="0" lvl="1" indent="-285750" algn="l" defTabSz="1828800" rtl="0" eaLnBrk="1" fontAlgn="auto" latinLnBrk="0" hangingPunct="1">
              <a:lnSpc>
                <a:spcPct val="100000"/>
              </a:lnSpc>
              <a:spcBef>
                <a:spcPts val="0"/>
              </a:spcBef>
              <a:spcAft>
                <a:spcPts val="0"/>
              </a:spcAft>
              <a:buClrTx/>
              <a:buSzTx/>
              <a:buFontTx/>
              <a:buBlip>
                <a:blip r:embed="rId3"/>
              </a:buBlip>
              <a:tabLst/>
              <a:defRPr/>
            </a:pPr>
            <a:r>
              <a:rPr lang="en-US" sz="1600">
                <a:solidFill>
                  <a:srgbClr val="1B1464"/>
                </a:solidFill>
                <a:latin typeface="Helvetica" panose="020B0403020202020204" pitchFamily="34" charset="0"/>
              </a:rPr>
              <a:t>Mix of annual media spend levels</a:t>
            </a:r>
          </a:p>
          <a:p>
            <a:pPr marL="742950" marR="0" lvl="1" indent="-285750" algn="l" defTabSz="1828800" rtl="0" eaLnBrk="1" fontAlgn="auto" latinLnBrk="0" hangingPunct="1">
              <a:lnSpc>
                <a:spcPct val="100000"/>
              </a:lnSpc>
              <a:spcBef>
                <a:spcPts val="0"/>
              </a:spcBef>
              <a:spcAft>
                <a:spcPts val="0"/>
              </a:spcAft>
              <a:buClrTx/>
              <a:buSzTx/>
              <a:buFontTx/>
              <a:buBlip>
                <a:blip r:embed="rId3"/>
              </a:buBlip>
              <a:tabLst/>
              <a:defRPr/>
            </a:pPr>
            <a:endParaRPr lang="en-US" sz="400">
              <a:solidFill>
                <a:srgbClr val="1B1464"/>
              </a:solidFill>
              <a:latin typeface="Helvetica" panose="020B0403020202020204" pitchFamily="34" charset="0"/>
            </a:endParaRPr>
          </a:p>
          <a:p>
            <a:pPr marL="742950" marR="0" lvl="1" indent="-285750" algn="l" defTabSz="1828800" rtl="0" eaLnBrk="1" fontAlgn="auto" latinLnBrk="0" hangingPunct="1">
              <a:lnSpc>
                <a:spcPct val="100000"/>
              </a:lnSpc>
              <a:spcBef>
                <a:spcPts val="0"/>
              </a:spcBef>
              <a:spcAft>
                <a:spcPts val="0"/>
              </a:spcAft>
              <a:buClrTx/>
              <a:buSzTx/>
              <a:buFontTx/>
              <a:buBlip>
                <a:blip r:embed="rId3"/>
              </a:buBlip>
              <a:tabLst/>
              <a:defRPr/>
            </a:pPr>
            <a:r>
              <a:rPr lang="en-US" sz="1600">
                <a:solidFill>
                  <a:srgbClr val="1B1464"/>
                </a:solidFill>
                <a:latin typeface="Helvetica" panose="020B0403020202020204" pitchFamily="34" charset="0"/>
              </a:rPr>
              <a:t>Senior job level / title</a:t>
            </a:r>
            <a:endParaRPr lang="en-US" sz="600">
              <a:solidFill>
                <a:srgbClr val="1B1464"/>
              </a:solidFill>
              <a:latin typeface="Helvetica Light"/>
            </a:endParaRPr>
          </a:p>
        </p:txBody>
      </p:sp>
      <p:pic>
        <p:nvPicPr>
          <p:cNvPr id="8" name="Picture 7">
            <a:extLst>
              <a:ext uri="{FF2B5EF4-FFF2-40B4-BE49-F238E27FC236}">
                <a16:creationId xmlns:a16="http://schemas.microsoft.com/office/drawing/2014/main" id="{62C7F92F-8E8E-F518-526C-D6232FD356D2}"/>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719759" y="6007122"/>
            <a:ext cx="1263505" cy="354856"/>
          </a:xfrm>
          <a:prstGeom prst="rect">
            <a:avLst/>
          </a:prstGeom>
        </p:spPr>
      </p:pic>
      <p:pic>
        <p:nvPicPr>
          <p:cNvPr id="12" name="Picture 11">
            <a:extLst>
              <a:ext uri="{FF2B5EF4-FFF2-40B4-BE49-F238E27FC236}">
                <a16:creationId xmlns:a16="http://schemas.microsoft.com/office/drawing/2014/main" id="{BD8D53F4-A7CA-1A10-7650-39A614F9C961}"/>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14" name="Slide Number Placeholder 5">
            <a:extLst>
              <a:ext uri="{FF2B5EF4-FFF2-40B4-BE49-F238E27FC236}">
                <a16:creationId xmlns:a16="http://schemas.microsoft.com/office/drawing/2014/main" id="{33E02FE4-136B-1FF7-8B1C-022D8D278E3B}"/>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4" name="Rectangle 3">
            <a:extLst>
              <a:ext uri="{FF2B5EF4-FFF2-40B4-BE49-F238E27FC236}">
                <a16:creationId xmlns:a16="http://schemas.microsoft.com/office/drawing/2014/main" id="{686F4EB2-7241-BFC0-85A0-311AD2037C3E}"/>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Tree>
    <p:extLst>
      <p:ext uri="{BB962C8B-B14F-4D97-AF65-F5344CB8AC3E}">
        <p14:creationId xmlns:p14="http://schemas.microsoft.com/office/powerpoint/2010/main" val="17267316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3572E30-DBB5-1FD9-2E18-EE3221F597A6}"/>
              </a:ext>
            </a:extLst>
          </p:cNvPr>
          <p:cNvSpPr/>
          <p:nvPr/>
        </p:nvSpPr>
        <p:spPr>
          <a:xfrm>
            <a:off x="6872124" y="1682916"/>
            <a:ext cx="5319876" cy="4380359"/>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DBB1BB32-E935-282D-C69C-19685B99FCD0}"/>
              </a:ext>
            </a:extLst>
          </p:cNvPr>
          <p:cNvSpPr txBox="1"/>
          <p:nvPr/>
        </p:nvSpPr>
        <p:spPr>
          <a:xfrm>
            <a:off x="7041969" y="2450571"/>
            <a:ext cx="4980187" cy="32932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rPr>
              <a:t>"I don't know [if ad fraud has affected my business]</a:t>
            </a:r>
            <a:r>
              <a:rPr kumimoji="0" lang="en-US" sz="24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 I bet it has, but I can't quantify it.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a:solidFill>
                <a:prstClr val="white"/>
              </a:solidFill>
              <a:latin typeface="Helvetica" panose="020B0604020202020204" pitchFamily="34" charset="0"/>
              <a:cs typeface="Helvetica"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It has caused us to overspend. Reduces ROAS.”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a:p>
            <a:pPr algn="ctr">
              <a:defRPr/>
            </a:pPr>
            <a:r>
              <a:rPr kumimoji="0" lang="en-US" b="0" i="1"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 </a:t>
            </a:r>
            <a:r>
              <a:rPr kumimoji="0" lang="en-US" i="0" u="none" strike="noStrike" kern="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Director of Marketing, B2B Category (Anonymous)*</a:t>
            </a:r>
          </a:p>
        </p:txBody>
      </p:sp>
      <p:sp>
        <p:nvSpPr>
          <p:cNvPr id="38" name="Rectangle 37">
            <a:extLst>
              <a:ext uri="{FF2B5EF4-FFF2-40B4-BE49-F238E27FC236}">
                <a16:creationId xmlns:a16="http://schemas.microsoft.com/office/drawing/2014/main" id="{4F0AEA1B-2FDE-48F0-8866-DD87656141AD}"/>
              </a:ext>
            </a:extLst>
          </p:cNvPr>
          <p:cNvSpPr/>
          <p:nvPr/>
        </p:nvSpPr>
        <p:spPr>
          <a:xfrm>
            <a:off x="0" y="1682916"/>
            <a:ext cx="6872124" cy="4378584"/>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0" name="Chart 9">
            <a:extLst>
              <a:ext uri="{FF2B5EF4-FFF2-40B4-BE49-F238E27FC236}">
                <a16:creationId xmlns:a16="http://schemas.microsoft.com/office/drawing/2014/main" id="{29799F68-6873-D702-349E-660D5321322C}"/>
              </a:ext>
            </a:extLst>
          </p:cNvPr>
          <p:cNvGraphicFramePr/>
          <p:nvPr>
            <p:extLst>
              <p:ext uri="{D42A27DB-BD31-4B8C-83A1-F6EECF244321}">
                <p14:modId xmlns:p14="http://schemas.microsoft.com/office/powerpoint/2010/main" val="3978602888"/>
              </p:ext>
            </p:extLst>
          </p:nvPr>
        </p:nvGraphicFramePr>
        <p:xfrm>
          <a:off x="5381" y="2326286"/>
          <a:ext cx="6861363" cy="3715977"/>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92A173CD-CE1D-11A7-B2E1-4BF32BA10F57}"/>
              </a:ext>
            </a:extLst>
          </p:cNvPr>
          <p:cNvSpPr txBox="1"/>
          <p:nvPr/>
        </p:nvSpPr>
        <p:spPr>
          <a:xfrm>
            <a:off x="244143" y="1706623"/>
            <a:ext cx="6289332" cy="58477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1B1464"/>
                </a:solidFill>
                <a:effectLst/>
                <a:uLnTx/>
                <a:uFillTx/>
                <a:latin typeface="Helvetica"/>
                <a:ea typeface="+mn-ea"/>
                <a:cs typeface="Helvetica"/>
              </a:rPr>
              <a:t>Has digital ad fraud affected [your/your client’s] brand?</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solidFill>
                  <a:srgbClr val="1B1464"/>
                </a:solidFill>
                <a:latin typeface="Helvetica"/>
                <a:cs typeface="Helvetica"/>
              </a:rPr>
              <a:t>% of respondents</a:t>
            </a:r>
            <a:endParaRPr kumimoji="0" lang="en-US" i="0" u="none" strike="noStrike" kern="1200" cap="none" spc="0" normalizeH="0" baseline="0" noProof="0">
              <a:ln>
                <a:noFill/>
              </a:ln>
              <a:solidFill>
                <a:srgbClr val="1B1464"/>
              </a:solidFill>
              <a:effectLst/>
              <a:uLnTx/>
              <a:uFillTx/>
              <a:latin typeface="Helvetica"/>
              <a:ea typeface="+mn-ea"/>
              <a:cs typeface="Helvetica"/>
            </a:endParaRPr>
          </a:p>
        </p:txBody>
      </p:sp>
      <p:sp>
        <p:nvSpPr>
          <p:cNvPr id="3" name="TextBox 2">
            <a:extLst>
              <a:ext uri="{FF2B5EF4-FFF2-40B4-BE49-F238E27FC236}">
                <a16:creationId xmlns:a16="http://schemas.microsoft.com/office/drawing/2014/main" id="{D1ADD388-EA6D-A281-3F6E-8E742D3A87D7}"/>
              </a:ext>
            </a:extLst>
          </p:cNvPr>
          <p:cNvSpPr txBox="1"/>
          <p:nvPr/>
        </p:nvSpPr>
        <p:spPr>
          <a:xfrm>
            <a:off x="2317382" y="2738113"/>
            <a:ext cx="2237361" cy="553998"/>
          </a:xfrm>
          <a:prstGeom prst="rect">
            <a:avLst/>
          </a:prstGeom>
          <a:solidFill>
            <a:schemeClr val="bg1"/>
          </a:solidFill>
          <a:ln w="19050">
            <a:solidFill>
              <a:srgbClr val="1F1A6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Almost </a:t>
            </a:r>
            <a:r>
              <a:rPr kumimoji="0" lang="en-US" sz="10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six of out every 10 </a:t>
            </a:r>
            <a:r>
              <a:rPr kumimoji="0" lang="en-US" sz="10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marketers either know or wonder if they were affected by ad fraud</a:t>
            </a:r>
          </a:p>
        </p:txBody>
      </p:sp>
      <p:sp>
        <p:nvSpPr>
          <p:cNvPr id="4" name="TextBox 3">
            <a:extLst>
              <a:ext uri="{FF2B5EF4-FFF2-40B4-BE49-F238E27FC236}">
                <a16:creationId xmlns:a16="http://schemas.microsoft.com/office/drawing/2014/main" id="{2588952E-89A1-B6BF-4D07-1DD9F966FA7E}"/>
              </a:ext>
            </a:extLst>
          </p:cNvPr>
          <p:cNvSpPr txBox="1"/>
          <p:nvPr/>
        </p:nvSpPr>
        <p:spPr>
          <a:xfrm>
            <a:off x="470900" y="6104138"/>
            <a:ext cx="116872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VAB / Advertiser Perceptions ‘Marketer Sentiment on Ad Fraud’ Survey, November 2023. Survey base: Marketer and agency contacts from the Advertiser Perceptions ‘Senior Marketer’ and ‘Streaming Video’ online communities.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Q7. Had digital ad fraud affected [your/your client’s] brand? Base = Total Respondents.</a:t>
            </a:r>
            <a:r>
              <a:rPr lang="en-US" sz="800">
                <a:solidFill>
                  <a:srgbClr val="1B1464"/>
                </a:solidFill>
                <a:latin typeface="Helvetica" panose="020B0604020202020204" pitchFamily="34" charset="0"/>
                <a:cs typeface="Helvetica" panose="020B0604020202020204" pitchFamily="34" charset="0"/>
              </a:rPr>
              <a:t> *</a:t>
            </a: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VAB / Advertiser Perceptions ‘Marketer Sentiment on Ad Fraud’ Survey, based on in-depth interviews, fielded October 2023. Survey base: Marketer and agency contacts from the Advertiser Perceptions ‘Senior Marketer’ and ‘Streaming Video’ online communities. </a:t>
            </a:r>
          </a:p>
        </p:txBody>
      </p:sp>
      <p:sp>
        <p:nvSpPr>
          <p:cNvPr id="2" name="Rectangle 1">
            <a:extLst>
              <a:ext uri="{FF2B5EF4-FFF2-40B4-BE49-F238E27FC236}">
                <a16:creationId xmlns:a16="http://schemas.microsoft.com/office/drawing/2014/main" id="{72812AB3-FA0A-7800-FB36-2C6BD497AAA0}"/>
              </a:ext>
            </a:extLst>
          </p:cNvPr>
          <p:cNvSpPr/>
          <p:nvPr/>
        </p:nvSpPr>
        <p:spPr>
          <a:xfrm>
            <a:off x="156142" y="397831"/>
            <a:ext cx="11879716"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Over 40% of brand marketers and agencies </a:t>
            </a:r>
            <a:r>
              <a:rPr kumimoji="0" lang="en-US" sz="2600" b="1" i="1" u="sng" strike="noStrike" kern="1200" cap="none" spc="0" normalizeH="0" baseline="0" noProof="0">
                <a:ln>
                  <a:noFill/>
                </a:ln>
                <a:solidFill>
                  <a:srgbClr val="1B1464"/>
                </a:solidFill>
                <a:effectLst/>
                <a:uLnTx/>
                <a:uFillTx/>
                <a:latin typeface="Helvetica" pitchFamily="2" charset="0"/>
                <a:ea typeface="+mn-ea"/>
                <a:cs typeface="+mn-cs"/>
              </a:rPr>
              <a:t>know</a:t>
            </a: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 ad fraud affected their brand; another 20% </a:t>
            </a:r>
            <a:r>
              <a:rPr kumimoji="0" lang="en-US" sz="2600" b="1" i="1" u="sng" strike="noStrike" kern="1200" cap="none" spc="0" normalizeH="0" baseline="0" noProof="0">
                <a:ln>
                  <a:noFill/>
                </a:ln>
                <a:solidFill>
                  <a:srgbClr val="1B1464"/>
                </a:solidFill>
                <a:effectLst/>
                <a:uLnTx/>
                <a:uFillTx/>
                <a:latin typeface="Helvetica" pitchFamily="2" charset="0"/>
                <a:ea typeface="+mn-ea"/>
                <a:cs typeface="+mn-cs"/>
              </a:rPr>
              <a:t>wonder</a:t>
            </a: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 </a:t>
            </a:r>
          </a:p>
        </p:txBody>
      </p:sp>
      <p:pic>
        <p:nvPicPr>
          <p:cNvPr id="6" name="Picture 5">
            <a:extLst>
              <a:ext uri="{FF2B5EF4-FFF2-40B4-BE49-F238E27FC236}">
                <a16:creationId xmlns:a16="http://schemas.microsoft.com/office/drawing/2014/main" id="{63D68EB8-2591-7848-9E7F-1643751829D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7" name="Slide Number Placeholder 5">
            <a:extLst>
              <a:ext uri="{FF2B5EF4-FFF2-40B4-BE49-F238E27FC236}">
                <a16:creationId xmlns:a16="http://schemas.microsoft.com/office/drawing/2014/main" id="{B7D3E844-9C2A-845B-6BE7-130351842339}"/>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9" name="Rectangle 8">
            <a:extLst>
              <a:ext uri="{FF2B5EF4-FFF2-40B4-BE49-F238E27FC236}">
                <a16:creationId xmlns:a16="http://schemas.microsoft.com/office/drawing/2014/main" id="{6BCE6DE1-D6C0-16D9-F060-63BFF25490D4}"/>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Tree>
    <p:extLst>
      <p:ext uri="{BB962C8B-B14F-4D97-AF65-F5344CB8AC3E}">
        <p14:creationId xmlns:p14="http://schemas.microsoft.com/office/powerpoint/2010/main" val="1806550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4F0AEA1B-2FDE-48F0-8866-DD87656141AD}"/>
              </a:ext>
            </a:extLst>
          </p:cNvPr>
          <p:cNvSpPr/>
          <p:nvPr/>
        </p:nvSpPr>
        <p:spPr>
          <a:xfrm>
            <a:off x="5009322" y="1685014"/>
            <a:ext cx="7182678" cy="4474536"/>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E9ECECBD-6A4D-098B-DF78-B145CF5693A7}"/>
              </a:ext>
            </a:extLst>
          </p:cNvPr>
          <p:cNvSpPr txBox="1"/>
          <p:nvPr/>
        </p:nvSpPr>
        <p:spPr>
          <a:xfrm>
            <a:off x="5443293" y="1922442"/>
            <a:ext cx="6314737"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Level of digital ad fraud concern among marketers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solidFill>
                  <a:srgbClr val="1B1464"/>
                </a:solidFill>
                <a:latin typeface="Helvetica" panose="020B0403020202020204" pitchFamily="34" charset="0"/>
              </a:rPr>
              <a:t>% of respondents</a:t>
            </a:r>
            <a:endParaRPr kumimoji="0" lang="en-US"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11" name="Rectangle: Rounded Corners 10">
            <a:extLst>
              <a:ext uri="{FF2B5EF4-FFF2-40B4-BE49-F238E27FC236}">
                <a16:creationId xmlns:a16="http://schemas.microsoft.com/office/drawing/2014/main" id="{F20D4819-D2C6-4D6D-349C-5A41940C1168}"/>
              </a:ext>
            </a:extLst>
          </p:cNvPr>
          <p:cNvSpPr/>
          <p:nvPr/>
        </p:nvSpPr>
        <p:spPr>
          <a:xfrm>
            <a:off x="6571408" y="2696590"/>
            <a:ext cx="4058507" cy="1597638"/>
          </a:xfrm>
          <a:prstGeom prst="roundRect">
            <a:avLst/>
          </a:prstGeom>
          <a:solidFill>
            <a:srgbClr val="00BFF2"/>
          </a:solidFill>
          <a:ln w="57150">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descr="A yellow face with a pink mouth and black background&#10;&#10;Description automatically generated">
            <a:extLst>
              <a:ext uri="{FF2B5EF4-FFF2-40B4-BE49-F238E27FC236}">
                <a16:creationId xmlns:a16="http://schemas.microsoft.com/office/drawing/2014/main" id="{5ED34A8B-8E4E-0386-8C07-5A1ED8D71F2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753804" y="2927110"/>
            <a:ext cx="1136599" cy="1136599"/>
          </a:xfrm>
          <a:prstGeom prst="rect">
            <a:avLst/>
          </a:prstGeom>
        </p:spPr>
      </p:pic>
      <p:sp>
        <p:nvSpPr>
          <p:cNvPr id="15" name="TextBox 14">
            <a:extLst>
              <a:ext uri="{FF2B5EF4-FFF2-40B4-BE49-F238E27FC236}">
                <a16:creationId xmlns:a16="http://schemas.microsoft.com/office/drawing/2014/main" id="{F7E6D15D-32F4-F899-10CA-CEBBFA0DEDC5}"/>
              </a:ext>
            </a:extLst>
          </p:cNvPr>
          <p:cNvSpPr txBox="1"/>
          <p:nvPr/>
        </p:nvSpPr>
        <p:spPr>
          <a:xfrm>
            <a:off x="7890403" y="2895245"/>
            <a:ext cx="264087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solidFill>
                    <a:srgbClr val="1F1A62"/>
                  </a:solidFill>
                </a:ln>
                <a:solidFill>
                  <a:srgbClr val="FFE600"/>
                </a:solidFill>
                <a:effectLst/>
                <a:uLnTx/>
                <a:uFillTx/>
                <a:latin typeface="Helvetica" panose="020B0403020202020204" pitchFamily="34" charset="0"/>
                <a:ea typeface="+mn-ea"/>
                <a:cs typeface="+mn-cs"/>
              </a:rPr>
              <a:t>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chemeClr val="bg1"/>
                </a:solidFill>
                <a:effectLst/>
                <a:uLnTx/>
                <a:uFillTx/>
                <a:latin typeface="Helvetica" panose="020B0403020202020204" pitchFamily="34" charset="0"/>
                <a:ea typeface="+mn-ea"/>
                <a:cs typeface="+mn-cs"/>
              </a:rPr>
              <a:t>extremely concerned</a:t>
            </a:r>
          </a:p>
        </p:txBody>
      </p:sp>
      <p:sp>
        <p:nvSpPr>
          <p:cNvPr id="8" name="Rectangle: Rounded Corners 7">
            <a:extLst>
              <a:ext uri="{FF2B5EF4-FFF2-40B4-BE49-F238E27FC236}">
                <a16:creationId xmlns:a16="http://schemas.microsoft.com/office/drawing/2014/main" id="{CB93226D-E8F0-8B27-0559-19986FC9662B}"/>
              </a:ext>
            </a:extLst>
          </p:cNvPr>
          <p:cNvSpPr/>
          <p:nvPr/>
        </p:nvSpPr>
        <p:spPr>
          <a:xfrm>
            <a:off x="8893921" y="4667679"/>
            <a:ext cx="2916483" cy="1200329"/>
          </a:xfrm>
          <a:prstGeom prst="roundRect">
            <a:avLst/>
          </a:prstGeom>
          <a:solidFill>
            <a:schemeClr val="bg1"/>
          </a:solidFill>
          <a:ln w="57150">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09A72989-C788-0494-64CA-34BC3428CB8B}"/>
              </a:ext>
            </a:extLst>
          </p:cNvPr>
          <p:cNvSpPr txBox="1"/>
          <p:nvPr/>
        </p:nvSpPr>
        <p:spPr>
          <a:xfrm>
            <a:off x="9760344" y="4760012"/>
            <a:ext cx="207106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solidFill>
                    <a:srgbClr val="1F1A62"/>
                  </a:solidFill>
                </a:ln>
                <a:solidFill>
                  <a:srgbClr val="ED3C8D"/>
                </a:solidFill>
                <a:effectLst/>
                <a:uLnTx/>
                <a:uFillTx/>
                <a:latin typeface="Helvetica" panose="020B0403020202020204" pitchFamily="34" charset="0"/>
                <a:ea typeface="+mn-ea"/>
                <a:cs typeface="+mn-cs"/>
              </a:rPr>
              <a:t>44%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moderately concerned</a:t>
            </a:r>
          </a:p>
        </p:txBody>
      </p:sp>
      <p:pic>
        <p:nvPicPr>
          <p:cNvPr id="10" name="Picture 9" descr="A yellow face with a blue border&#10;&#10;Description automatically generated">
            <a:extLst>
              <a:ext uri="{FF2B5EF4-FFF2-40B4-BE49-F238E27FC236}">
                <a16:creationId xmlns:a16="http://schemas.microsoft.com/office/drawing/2014/main" id="{55E0E2CE-47C5-7D2D-47DD-02CD399B988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030554" y="4880406"/>
            <a:ext cx="774875" cy="774875"/>
          </a:xfrm>
          <a:prstGeom prst="rect">
            <a:avLst/>
          </a:prstGeom>
        </p:spPr>
      </p:pic>
      <p:sp>
        <p:nvSpPr>
          <p:cNvPr id="4" name="Rectangle: Rounded Corners 3">
            <a:extLst>
              <a:ext uri="{FF2B5EF4-FFF2-40B4-BE49-F238E27FC236}">
                <a16:creationId xmlns:a16="http://schemas.microsoft.com/office/drawing/2014/main" id="{0D78B8D7-5F8C-B698-91C8-BE62C47A4F0F}"/>
              </a:ext>
            </a:extLst>
          </p:cNvPr>
          <p:cNvSpPr/>
          <p:nvPr/>
        </p:nvSpPr>
        <p:spPr>
          <a:xfrm>
            <a:off x="5369913" y="4667679"/>
            <a:ext cx="2916483" cy="1200329"/>
          </a:xfrm>
          <a:prstGeom prst="roundRect">
            <a:avLst/>
          </a:prstGeom>
          <a:solidFill>
            <a:schemeClr val="bg1"/>
          </a:solidFill>
          <a:ln w="57150">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A8B716E2-9285-32F9-F377-92BAC0075CF6}"/>
              </a:ext>
            </a:extLst>
          </p:cNvPr>
          <p:cNvSpPr txBox="1"/>
          <p:nvPr/>
        </p:nvSpPr>
        <p:spPr>
          <a:xfrm>
            <a:off x="6124544" y="4760012"/>
            <a:ext cx="215547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solidFill>
                    <a:srgbClr val="1F1A62"/>
                  </a:solidFill>
                </a:ln>
                <a:solidFill>
                  <a:srgbClr val="ED3C8D"/>
                </a:solidFill>
                <a:effectLst/>
                <a:uLnTx/>
                <a:uFillTx/>
                <a:latin typeface="Helvetica" panose="020B0403020202020204" pitchFamily="34" charset="0"/>
                <a:ea typeface="+mn-ea"/>
                <a:cs typeface="+mn-cs"/>
              </a:rPr>
              <a:t>41%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slightly concerned</a:t>
            </a:r>
          </a:p>
        </p:txBody>
      </p:sp>
      <p:pic>
        <p:nvPicPr>
          <p:cNvPr id="9" name="Picture 8" descr="A yellow face with blue lines&#10;&#10;Description automatically generated">
            <a:extLst>
              <a:ext uri="{FF2B5EF4-FFF2-40B4-BE49-F238E27FC236}">
                <a16:creationId xmlns:a16="http://schemas.microsoft.com/office/drawing/2014/main" id="{7230B1F2-02A9-B4E1-905C-C13670335BE4}"/>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503622" y="4869195"/>
            <a:ext cx="797296" cy="797296"/>
          </a:xfrm>
          <a:prstGeom prst="rect">
            <a:avLst/>
          </a:prstGeom>
        </p:spPr>
      </p:pic>
      <p:sp>
        <p:nvSpPr>
          <p:cNvPr id="24" name="Rectangle 23">
            <a:extLst>
              <a:ext uri="{FF2B5EF4-FFF2-40B4-BE49-F238E27FC236}">
                <a16:creationId xmlns:a16="http://schemas.microsoft.com/office/drawing/2014/main" id="{F8782B24-2DF5-B1EB-910B-74884B46BC24}"/>
              </a:ext>
            </a:extLst>
          </p:cNvPr>
          <p:cNvSpPr/>
          <p:nvPr/>
        </p:nvSpPr>
        <p:spPr>
          <a:xfrm>
            <a:off x="156142" y="397831"/>
            <a:ext cx="11600429"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Yet, only 13% of brand marketers and agencies are extremely concerned about this ‘theft</a:t>
            </a:r>
            <a:r>
              <a:rPr lang="en-US" sz="2600" b="1">
                <a:solidFill>
                  <a:srgbClr val="1B1464"/>
                </a:solidFill>
                <a:latin typeface="Helvetica" pitchFamily="2" charset="0"/>
              </a:rPr>
              <a:t>’</a:t>
            </a: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 </a:t>
            </a:r>
          </a:p>
        </p:txBody>
      </p:sp>
      <p:sp>
        <p:nvSpPr>
          <p:cNvPr id="6" name="TextBox 5">
            <a:extLst>
              <a:ext uri="{FF2B5EF4-FFF2-40B4-BE49-F238E27FC236}">
                <a16:creationId xmlns:a16="http://schemas.microsoft.com/office/drawing/2014/main" id="{6D046DA3-333E-5F2C-9CBD-20A3BEB72254}"/>
              </a:ext>
            </a:extLst>
          </p:cNvPr>
          <p:cNvSpPr txBox="1"/>
          <p:nvPr/>
        </p:nvSpPr>
        <p:spPr>
          <a:xfrm>
            <a:off x="472838" y="6191464"/>
            <a:ext cx="1101812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VAB / Advertiser Perceptions ‘Marketer Sentiment on Ad Fraud’ Survey, November 2023. Survey base: Marketer and agency contacts from the Advertiser Perceptions ‘Senior Marketer’ and ‘Streaming Video’ online communities. Q9. </a:t>
            </a:r>
            <a:r>
              <a:rPr lang="en-US" sz="800">
                <a:solidFill>
                  <a:srgbClr val="1B1464"/>
                </a:solidFill>
                <a:latin typeface="Helvetica" panose="020B0604020202020204" pitchFamily="34" charset="0"/>
                <a:cs typeface="Helvetica" panose="020B0604020202020204" pitchFamily="34" charset="0"/>
              </a:rPr>
              <a:t>H</a:t>
            </a: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ow concerned are you about digital ad fraud? (extremely concerned / moderately concerned / slightly concerned). Base = Total Respondents.</a:t>
            </a:r>
          </a:p>
        </p:txBody>
      </p:sp>
      <p:pic>
        <p:nvPicPr>
          <p:cNvPr id="27" name="Picture 26" descr="A group of people looking at papers&#10;&#10;Description automatically generated">
            <a:extLst>
              <a:ext uri="{FF2B5EF4-FFF2-40B4-BE49-F238E27FC236}">
                <a16:creationId xmlns:a16="http://schemas.microsoft.com/office/drawing/2014/main" id="{72655EA2-984C-8A95-2195-BCEC62F76CB6}"/>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0" y="1685014"/>
            <a:ext cx="5009322" cy="4474535"/>
          </a:xfrm>
          <a:prstGeom prst="rect">
            <a:avLst/>
          </a:prstGeom>
        </p:spPr>
      </p:pic>
      <p:pic>
        <p:nvPicPr>
          <p:cNvPr id="32" name="Picture 31">
            <a:extLst>
              <a:ext uri="{FF2B5EF4-FFF2-40B4-BE49-F238E27FC236}">
                <a16:creationId xmlns:a16="http://schemas.microsoft.com/office/drawing/2014/main" id="{0695D7C6-8559-4E16-6910-AAC5CA7D3387}"/>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33" name="Slide Number Placeholder 5">
            <a:extLst>
              <a:ext uri="{FF2B5EF4-FFF2-40B4-BE49-F238E27FC236}">
                <a16:creationId xmlns:a16="http://schemas.microsoft.com/office/drawing/2014/main" id="{E32792F9-FA96-13A1-60A7-46A8EDFA4360}"/>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34" name="Rectangle 33">
            <a:extLst>
              <a:ext uri="{FF2B5EF4-FFF2-40B4-BE49-F238E27FC236}">
                <a16:creationId xmlns:a16="http://schemas.microsoft.com/office/drawing/2014/main" id="{8734DCBD-535C-3A3D-BD49-61D174BD0175}"/>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Tree>
    <p:extLst>
      <p:ext uri="{BB962C8B-B14F-4D97-AF65-F5344CB8AC3E}">
        <p14:creationId xmlns:p14="http://schemas.microsoft.com/office/powerpoint/2010/main" val="32017683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6AB61E-D88B-566A-B930-3BB47012B6EC}"/>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3" name="Slide Number Placeholder 5">
            <a:extLst>
              <a:ext uri="{FF2B5EF4-FFF2-40B4-BE49-F238E27FC236}">
                <a16:creationId xmlns:a16="http://schemas.microsoft.com/office/drawing/2014/main" id="{7D71D307-99DD-56E3-2475-EBDD4F3DADF6}"/>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4" name="Rectangle 3">
            <a:extLst>
              <a:ext uri="{FF2B5EF4-FFF2-40B4-BE49-F238E27FC236}">
                <a16:creationId xmlns:a16="http://schemas.microsoft.com/office/drawing/2014/main" id="{FB689D13-622C-B12C-1ADB-A56939D86022}"/>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
        <p:nvSpPr>
          <p:cNvPr id="5" name="TextBox 4">
            <a:extLst>
              <a:ext uri="{FF2B5EF4-FFF2-40B4-BE49-F238E27FC236}">
                <a16:creationId xmlns:a16="http://schemas.microsoft.com/office/drawing/2014/main" id="{F6708FBC-9815-4449-0C75-A12B4F51E6DD}"/>
              </a:ext>
            </a:extLst>
          </p:cNvPr>
          <p:cNvSpPr txBox="1"/>
          <p:nvPr/>
        </p:nvSpPr>
        <p:spPr>
          <a:xfrm>
            <a:off x="472838" y="6191464"/>
            <a:ext cx="1139121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VAB analysis of data from Experian’s 2023 </a:t>
            </a:r>
            <a:r>
              <a:rPr kumimoji="0" lang="en-US" sz="800" b="0" i="1"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U.S. Identity + Fraud Report: Identity, Experience and the Evolving Fraud Landscape. </a:t>
            </a: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Based on a survey of more than 2,000. U.S. consumers about their online interactions and expectations regarding security and customer experience.</a:t>
            </a:r>
          </a:p>
        </p:txBody>
      </p:sp>
      <p:sp>
        <p:nvSpPr>
          <p:cNvPr id="6" name="Rectangle 5">
            <a:extLst>
              <a:ext uri="{FF2B5EF4-FFF2-40B4-BE49-F238E27FC236}">
                <a16:creationId xmlns:a16="http://schemas.microsoft.com/office/drawing/2014/main" id="{EBABF99C-2A32-78D2-5E17-8029A0A22B78}"/>
              </a:ext>
            </a:extLst>
          </p:cNvPr>
          <p:cNvSpPr/>
          <p:nvPr/>
        </p:nvSpPr>
        <p:spPr>
          <a:xfrm>
            <a:off x="0" y="1682916"/>
            <a:ext cx="5212080" cy="4380359"/>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079575A9-3CD4-CAF7-4D02-DFB01ABAF2EC}"/>
              </a:ext>
            </a:extLst>
          </p:cNvPr>
          <p:cNvSpPr/>
          <p:nvPr/>
        </p:nvSpPr>
        <p:spPr>
          <a:xfrm>
            <a:off x="5212080" y="1681141"/>
            <a:ext cx="6979920" cy="4378584"/>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7DF25263-C2A8-EB5B-E784-01E582B258FD}"/>
              </a:ext>
            </a:extLst>
          </p:cNvPr>
          <p:cNvSpPr txBox="1"/>
          <p:nvPr/>
        </p:nvSpPr>
        <p:spPr>
          <a:xfrm>
            <a:off x="1590378" y="2384089"/>
            <a:ext cx="2031325"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srgbClr val="FFE600"/>
                </a:solidFill>
                <a:effectLst/>
                <a:uLnTx/>
                <a:uFillTx/>
                <a:latin typeface="Helvetica" pitchFamily="2" charset="0"/>
                <a:ea typeface="+mn-ea"/>
                <a:cs typeface="+mn-cs"/>
              </a:rPr>
              <a:t>32%</a:t>
            </a:r>
          </a:p>
        </p:txBody>
      </p:sp>
      <p:sp>
        <p:nvSpPr>
          <p:cNvPr id="9" name="TextBox 8">
            <a:extLst>
              <a:ext uri="{FF2B5EF4-FFF2-40B4-BE49-F238E27FC236}">
                <a16:creationId xmlns:a16="http://schemas.microsoft.com/office/drawing/2014/main" id="{F6EBDC23-FC41-E1A8-B6CE-26CBB9B1F2F9}"/>
              </a:ext>
            </a:extLst>
          </p:cNvPr>
          <p:cNvSpPr txBox="1"/>
          <p:nvPr/>
        </p:nvSpPr>
        <p:spPr>
          <a:xfrm>
            <a:off x="0" y="3636361"/>
            <a:ext cx="521208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of consumers are </a:t>
            </a:r>
            <a:r>
              <a:rPr kumimoji="0" lang="en-US" sz="2400" b="1" i="0" u="none" strike="noStrike" kern="1200" cap="none" spc="0" normalizeH="0" baseline="0" noProof="0">
                <a:ln>
                  <a:noFill/>
                </a:ln>
                <a:solidFill>
                  <a:srgbClr val="FFE600"/>
                </a:solidFill>
                <a:effectLst/>
                <a:uLnTx/>
                <a:uFillTx/>
                <a:latin typeface="Helvetica" panose="020B0604020202020204" pitchFamily="34" charset="0"/>
                <a:ea typeface="+mn-ea"/>
                <a:cs typeface="Helvetica" panose="020B0604020202020204" pitchFamily="34" charset="0"/>
              </a:rPr>
              <a:t>very concerned </a:t>
            </a:r>
            <a:r>
              <a:rPr kumimoji="0" lang="en-US" sz="24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about online security due to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fraud-related issues</a:t>
            </a:r>
            <a:endParaRPr kumimoji="0" lang="en-US" sz="2400" b="0" i="0" u="none" strike="noStrike" kern="1200" cap="none" spc="0" normalizeH="0" baseline="3000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22" name="TextBox 21">
            <a:extLst>
              <a:ext uri="{FF2B5EF4-FFF2-40B4-BE49-F238E27FC236}">
                <a16:creationId xmlns:a16="http://schemas.microsoft.com/office/drawing/2014/main" id="{625F0BAE-37D1-86DA-7887-84A2FF7DEAEA}"/>
              </a:ext>
            </a:extLst>
          </p:cNvPr>
          <p:cNvSpPr txBox="1"/>
          <p:nvPr/>
        </p:nvSpPr>
        <p:spPr>
          <a:xfrm>
            <a:off x="6734695" y="1682916"/>
            <a:ext cx="393469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 of consumers who are concerned about the following types of fraud</a:t>
            </a:r>
          </a:p>
        </p:txBody>
      </p:sp>
      <p:sp>
        <p:nvSpPr>
          <p:cNvPr id="10" name="Rectangle 9">
            <a:extLst>
              <a:ext uri="{FF2B5EF4-FFF2-40B4-BE49-F238E27FC236}">
                <a16:creationId xmlns:a16="http://schemas.microsoft.com/office/drawing/2014/main" id="{D21755A1-1C33-F3AA-012D-D2CC48E896CC}"/>
              </a:ext>
            </a:extLst>
          </p:cNvPr>
          <p:cNvSpPr/>
          <p:nvPr/>
        </p:nvSpPr>
        <p:spPr>
          <a:xfrm>
            <a:off x="5999480" y="2271595"/>
            <a:ext cx="5405120" cy="757028"/>
          </a:xfrm>
          <a:prstGeom prst="rect">
            <a:avLst/>
          </a:prstGeom>
          <a:solidFill>
            <a:schemeClr val="bg1"/>
          </a:solidFill>
          <a:ln>
            <a:solidFill>
              <a:srgbClr val="00BF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048E1EF7-4820-77FB-F1D2-11A09DF21532}"/>
              </a:ext>
            </a:extLst>
          </p:cNvPr>
          <p:cNvSpPr txBox="1"/>
          <p:nvPr/>
        </p:nvSpPr>
        <p:spPr>
          <a:xfrm>
            <a:off x="7195820" y="2450054"/>
            <a:ext cx="25400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Identity Theft</a:t>
            </a:r>
          </a:p>
        </p:txBody>
      </p:sp>
      <p:sp>
        <p:nvSpPr>
          <p:cNvPr id="21" name="TextBox 20">
            <a:extLst>
              <a:ext uri="{FF2B5EF4-FFF2-40B4-BE49-F238E27FC236}">
                <a16:creationId xmlns:a16="http://schemas.microsoft.com/office/drawing/2014/main" id="{2F63B72E-5E30-4E49-F643-A14AA4682B27}"/>
              </a:ext>
            </a:extLst>
          </p:cNvPr>
          <p:cNvSpPr txBox="1"/>
          <p:nvPr/>
        </p:nvSpPr>
        <p:spPr>
          <a:xfrm>
            <a:off x="9865475" y="2265389"/>
            <a:ext cx="1327773"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solidFill>
                    <a:srgbClr val="1F1A62"/>
                  </a:solidFill>
                </a:ln>
                <a:solidFill>
                  <a:srgbClr val="00BFF2"/>
                </a:solidFill>
                <a:effectLst/>
                <a:uLnTx/>
                <a:uFillTx/>
                <a:latin typeface="Helvetica" panose="020B0403020202020204" pitchFamily="34" charset="0"/>
                <a:ea typeface="+mn-ea"/>
                <a:cs typeface="+mn-cs"/>
              </a:rPr>
              <a:t>64%</a:t>
            </a:r>
          </a:p>
        </p:txBody>
      </p:sp>
      <p:pic>
        <p:nvPicPr>
          <p:cNvPr id="19" name="Picture 18" descr="A cartoon character holding a name card&#10;&#10;Description automatically generated">
            <a:extLst>
              <a:ext uri="{FF2B5EF4-FFF2-40B4-BE49-F238E27FC236}">
                <a16:creationId xmlns:a16="http://schemas.microsoft.com/office/drawing/2014/main" id="{4E5077DF-0411-D3C1-F016-64195C121F1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158958" y="2320648"/>
            <a:ext cx="658923" cy="658923"/>
          </a:xfrm>
          <a:prstGeom prst="rect">
            <a:avLst/>
          </a:prstGeom>
        </p:spPr>
      </p:pic>
      <p:sp>
        <p:nvSpPr>
          <p:cNvPr id="11" name="Rectangle 10">
            <a:extLst>
              <a:ext uri="{FF2B5EF4-FFF2-40B4-BE49-F238E27FC236}">
                <a16:creationId xmlns:a16="http://schemas.microsoft.com/office/drawing/2014/main" id="{CCEF69B1-A404-6581-D04A-DF0FAAF99476}"/>
              </a:ext>
            </a:extLst>
          </p:cNvPr>
          <p:cNvSpPr/>
          <p:nvPr/>
        </p:nvSpPr>
        <p:spPr>
          <a:xfrm>
            <a:off x="5999480" y="3251953"/>
            <a:ext cx="5405120" cy="757028"/>
          </a:xfrm>
          <a:prstGeom prst="rect">
            <a:avLst/>
          </a:prstGeom>
          <a:solidFill>
            <a:schemeClr val="bg1"/>
          </a:solidFill>
          <a:ln>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E7856143-3430-3FD5-EF06-E9B9E36186AC}"/>
              </a:ext>
            </a:extLst>
          </p:cNvPr>
          <p:cNvSpPr txBox="1"/>
          <p:nvPr/>
        </p:nvSpPr>
        <p:spPr>
          <a:xfrm>
            <a:off x="7195820" y="3276524"/>
            <a:ext cx="192244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Stolen Credit Card Info</a:t>
            </a:r>
          </a:p>
        </p:txBody>
      </p:sp>
      <p:sp>
        <p:nvSpPr>
          <p:cNvPr id="23" name="TextBox 22">
            <a:extLst>
              <a:ext uri="{FF2B5EF4-FFF2-40B4-BE49-F238E27FC236}">
                <a16:creationId xmlns:a16="http://schemas.microsoft.com/office/drawing/2014/main" id="{CCCD086E-F234-E7C8-2A8D-0D104DA9C0FA}"/>
              </a:ext>
            </a:extLst>
          </p:cNvPr>
          <p:cNvSpPr txBox="1"/>
          <p:nvPr/>
        </p:nvSpPr>
        <p:spPr>
          <a:xfrm>
            <a:off x="9865475" y="3245747"/>
            <a:ext cx="1327773"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solidFill>
                    <a:srgbClr val="1F1A62"/>
                  </a:solidFill>
                </a:ln>
                <a:solidFill>
                  <a:srgbClr val="ED3C8D"/>
                </a:solidFill>
                <a:effectLst/>
                <a:uLnTx/>
                <a:uFillTx/>
                <a:latin typeface="Helvetica" panose="020B0403020202020204" pitchFamily="34" charset="0"/>
                <a:ea typeface="+mn-ea"/>
                <a:cs typeface="+mn-cs"/>
              </a:rPr>
              <a:t>61%</a:t>
            </a:r>
          </a:p>
        </p:txBody>
      </p:sp>
      <p:pic>
        <p:nvPicPr>
          <p:cNvPr id="27" name="Picture 26" descr="A pink card with a fishing hook&#10;&#10;Description automatically generated">
            <a:extLst>
              <a:ext uri="{FF2B5EF4-FFF2-40B4-BE49-F238E27FC236}">
                <a16:creationId xmlns:a16="http://schemas.microsoft.com/office/drawing/2014/main" id="{69D71EE5-E3FE-3D20-0147-1C5AD2DAD91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158958" y="3301006"/>
            <a:ext cx="658923" cy="658923"/>
          </a:xfrm>
          <a:prstGeom prst="rect">
            <a:avLst/>
          </a:prstGeom>
        </p:spPr>
      </p:pic>
      <p:sp>
        <p:nvSpPr>
          <p:cNvPr id="12" name="Rectangle 11">
            <a:extLst>
              <a:ext uri="{FF2B5EF4-FFF2-40B4-BE49-F238E27FC236}">
                <a16:creationId xmlns:a16="http://schemas.microsoft.com/office/drawing/2014/main" id="{3BB25043-FA8E-3117-8780-2C2985FFF919}"/>
              </a:ext>
            </a:extLst>
          </p:cNvPr>
          <p:cNvSpPr/>
          <p:nvPr/>
        </p:nvSpPr>
        <p:spPr>
          <a:xfrm>
            <a:off x="5999480" y="4232311"/>
            <a:ext cx="5405120" cy="757028"/>
          </a:xfrm>
          <a:prstGeom prst="rect">
            <a:avLst/>
          </a:prstGeom>
          <a:solidFill>
            <a:schemeClr val="bg1"/>
          </a:solidFill>
          <a:ln>
            <a:solidFill>
              <a:srgbClr val="4EBE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EBEA4"/>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63C0A020-A765-B400-8973-BDD3D7B4AEEF}"/>
              </a:ext>
            </a:extLst>
          </p:cNvPr>
          <p:cNvSpPr txBox="1"/>
          <p:nvPr/>
        </p:nvSpPr>
        <p:spPr>
          <a:xfrm>
            <a:off x="7195820" y="4410770"/>
            <a:ext cx="21920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Online Privacy</a:t>
            </a:r>
          </a:p>
        </p:txBody>
      </p:sp>
      <p:sp>
        <p:nvSpPr>
          <p:cNvPr id="24" name="TextBox 23">
            <a:extLst>
              <a:ext uri="{FF2B5EF4-FFF2-40B4-BE49-F238E27FC236}">
                <a16:creationId xmlns:a16="http://schemas.microsoft.com/office/drawing/2014/main" id="{33C874BC-650B-0E0E-3192-306BEBC49EE2}"/>
              </a:ext>
            </a:extLst>
          </p:cNvPr>
          <p:cNvSpPr txBox="1"/>
          <p:nvPr/>
        </p:nvSpPr>
        <p:spPr>
          <a:xfrm>
            <a:off x="9865475" y="4226105"/>
            <a:ext cx="1327773"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solidFill>
                    <a:srgbClr val="1F1A62"/>
                  </a:solidFill>
                </a:ln>
                <a:solidFill>
                  <a:srgbClr val="4EBEA4"/>
                </a:solidFill>
                <a:effectLst/>
                <a:uLnTx/>
                <a:uFillTx/>
                <a:latin typeface="Helvetica" panose="020B0403020202020204" pitchFamily="34" charset="0"/>
                <a:ea typeface="+mn-ea"/>
                <a:cs typeface="+mn-cs"/>
              </a:rPr>
              <a:t>60%</a:t>
            </a:r>
          </a:p>
        </p:txBody>
      </p:sp>
      <p:pic>
        <p:nvPicPr>
          <p:cNvPr id="29" name="Picture 28" descr="A blue and green lock with a check mark&#10;&#10;Description automatically generated">
            <a:extLst>
              <a:ext uri="{FF2B5EF4-FFF2-40B4-BE49-F238E27FC236}">
                <a16:creationId xmlns:a16="http://schemas.microsoft.com/office/drawing/2014/main" id="{46CC821A-0EE5-70F2-F6FA-6564FEABFF02}"/>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158958" y="4281364"/>
            <a:ext cx="658923" cy="658923"/>
          </a:xfrm>
          <a:prstGeom prst="rect">
            <a:avLst/>
          </a:prstGeom>
        </p:spPr>
      </p:pic>
      <p:sp>
        <p:nvSpPr>
          <p:cNvPr id="13" name="Rectangle 12">
            <a:extLst>
              <a:ext uri="{FF2B5EF4-FFF2-40B4-BE49-F238E27FC236}">
                <a16:creationId xmlns:a16="http://schemas.microsoft.com/office/drawing/2014/main" id="{82B11D14-2D65-3AF5-201F-A380C627B857}"/>
              </a:ext>
            </a:extLst>
          </p:cNvPr>
          <p:cNvSpPr/>
          <p:nvPr/>
        </p:nvSpPr>
        <p:spPr>
          <a:xfrm>
            <a:off x="5999480" y="5212669"/>
            <a:ext cx="5405120" cy="757028"/>
          </a:xfrm>
          <a:prstGeom prst="rect">
            <a:avLst/>
          </a:prstGeom>
          <a:solidFill>
            <a:schemeClr val="bg1"/>
          </a:solidFill>
          <a:ln>
            <a:solidFill>
              <a:srgbClr val="A343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A1A366BC-61F9-E0C8-A732-CB232F00E83A}"/>
              </a:ext>
            </a:extLst>
          </p:cNvPr>
          <p:cNvSpPr txBox="1"/>
          <p:nvPr/>
        </p:nvSpPr>
        <p:spPr>
          <a:xfrm>
            <a:off x="7195819" y="5237240"/>
            <a:ext cx="243100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Fake and Phishing Emails</a:t>
            </a:r>
          </a:p>
        </p:txBody>
      </p:sp>
      <p:sp>
        <p:nvSpPr>
          <p:cNvPr id="25" name="TextBox 24">
            <a:extLst>
              <a:ext uri="{FF2B5EF4-FFF2-40B4-BE49-F238E27FC236}">
                <a16:creationId xmlns:a16="http://schemas.microsoft.com/office/drawing/2014/main" id="{81BD1181-6FAA-E7D3-920B-E80449FEF9DE}"/>
              </a:ext>
            </a:extLst>
          </p:cNvPr>
          <p:cNvSpPr txBox="1"/>
          <p:nvPr/>
        </p:nvSpPr>
        <p:spPr>
          <a:xfrm>
            <a:off x="9865475" y="5206463"/>
            <a:ext cx="1327773"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solidFill>
                    <a:srgbClr val="1F1A62"/>
                  </a:solidFill>
                </a:ln>
                <a:solidFill>
                  <a:srgbClr val="A343FF"/>
                </a:solidFill>
                <a:effectLst/>
                <a:uLnTx/>
                <a:uFillTx/>
                <a:latin typeface="Helvetica" panose="020B0403020202020204" pitchFamily="34" charset="0"/>
                <a:ea typeface="+mn-ea"/>
                <a:cs typeface="+mn-cs"/>
              </a:rPr>
              <a:t>49%</a:t>
            </a:r>
          </a:p>
        </p:txBody>
      </p:sp>
      <p:pic>
        <p:nvPicPr>
          <p:cNvPr id="31" name="Picture 30" descr="A computer with a hook on the screen&#10;&#10;Description automatically generated">
            <a:extLst>
              <a:ext uri="{FF2B5EF4-FFF2-40B4-BE49-F238E27FC236}">
                <a16:creationId xmlns:a16="http://schemas.microsoft.com/office/drawing/2014/main" id="{2A969E8F-9C5D-BD01-DB41-6AECE573710C}"/>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158958" y="5261722"/>
            <a:ext cx="658923" cy="658923"/>
          </a:xfrm>
          <a:prstGeom prst="rect">
            <a:avLst/>
          </a:prstGeom>
        </p:spPr>
      </p:pic>
      <p:sp>
        <p:nvSpPr>
          <p:cNvPr id="43" name="Rectangle 42">
            <a:extLst>
              <a:ext uri="{FF2B5EF4-FFF2-40B4-BE49-F238E27FC236}">
                <a16:creationId xmlns:a16="http://schemas.microsoft.com/office/drawing/2014/main" id="{D9A36252-0B1F-3519-FCA1-926F296F7D43}"/>
              </a:ext>
            </a:extLst>
          </p:cNvPr>
          <p:cNvSpPr/>
          <p:nvPr/>
        </p:nvSpPr>
        <p:spPr>
          <a:xfrm>
            <a:off x="156142" y="397831"/>
            <a:ext cx="11890084" cy="892552"/>
          </a:xfrm>
          <a:prstGeom prst="rect">
            <a:avLst/>
          </a:prstGeom>
        </p:spPr>
        <p:txBody>
          <a:bodyPr wrap="square" lIns="91440" tIns="45720" rIns="91440" bIns="45720" anchor="t">
            <a:spAutoFit/>
          </a:bodyPr>
          <a:lstStyle/>
          <a:p>
            <a:pPr>
              <a:defRPr/>
            </a:pPr>
            <a:r>
              <a:rPr kumimoji="0" lang="en-US" sz="2600" b="1" i="0" u="none" strike="noStrike" kern="1200" cap="none" spc="0" normalizeH="0" baseline="0" noProof="0">
                <a:ln>
                  <a:noFill/>
                </a:ln>
                <a:solidFill>
                  <a:srgbClr val="1B1464"/>
                </a:solidFill>
                <a:effectLst/>
                <a:uLnTx/>
                <a:uFillTx/>
                <a:latin typeface="Helvetica"/>
                <a:cs typeface="Helvetica"/>
              </a:rPr>
              <a:t>By comparison, consumers are more concerned about online fraud in their daily lives than </a:t>
            </a:r>
            <a:r>
              <a:rPr lang="en-US" sz="2600" b="1">
                <a:solidFill>
                  <a:srgbClr val="1B1464"/>
                </a:solidFill>
                <a:latin typeface="Helvetica"/>
                <a:cs typeface="Helvetica"/>
              </a:rPr>
              <a:t>digital savvy marketers investing corporate dollars </a:t>
            </a:r>
            <a:endParaRPr lang="en-US" sz="2600" b="1" i="0" u="none" strike="noStrike" kern="1200" cap="none" spc="0" normalizeH="0" baseline="0" noProof="0">
              <a:ln>
                <a:noFill/>
              </a:ln>
              <a:solidFill>
                <a:srgbClr val="1B1464"/>
              </a:solidFill>
              <a:effectLst/>
              <a:uLnTx/>
              <a:uFillTx/>
              <a:latin typeface="Helvetica"/>
              <a:cs typeface="Helvetica"/>
            </a:endParaRPr>
          </a:p>
        </p:txBody>
      </p:sp>
    </p:spTree>
    <p:extLst>
      <p:ext uri="{BB962C8B-B14F-4D97-AF65-F5344CB8AC3E}">
        <p14:creationId xmlns:p14="http://schemas.microsoft.com/office/powerpoint/2010/main" val="8025338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954C1D-2538-DEA9-644F-D13867EAF349}"/>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9F2F0C43-612C-5758-DBA3-2EE69B8D1F60}"/>
              </a:ext>
            </a:extLst>
          </p:cNvPr>
          <p:cNvPicPr>
            <a:picLocks noChangeAspect="1"/>
          </p:cNvPicPr>
          <p:nvPr/>
        </p:nvPicPr>
        <p:blipFill>
          <a:blip r:embed="rId2"/>
          <a:stretch>
            <a:fillRect/>
          </a:stretch>
        </p:blipFill>
        <p:spPr>
          <a:xfrm>
            <a:off x="0" y="0"/>
            <a:ext cx="12192000" cy="6858000"/>
          </a:xfrm>
          <a:prstGeom prst="rect">
            <a:avLst/>
          </a:prstGeom>
        </p:spPr>
      </p:pic>
      <p:cxnSp>
        <p:nvCxnSpPr>
          <p:cNvPr id="4" name="Straight Connector 3">
            <a:extLst>
              <a:ext uri="{FF2B5EF4-FFF2-40B4-BE49-F238E27FC236}">
                <a16:creationId xmlns:a16="http://schemas.microsoft.com/office/drawing/2014/main" id="{10F7EB2B-290C-22A2-B6E5-A29FBD33FB5C}"/>
              </a:ext>
            </a:extLst>
          </p:cNvPr>
          <p:cNvCxnSpPr/>
          <p:nvPr/>
        </p:nvCxnSpPr>
        <p:spPr>
          <a:xfrm>
            <a:off x="493843" y="2940040"/>
            <a:ext cx="521208" cy="0"/>
          </a:xfrm>
          <a:prstGeom prst="line">
            <a:avLst/>
          </a:prstGeom>
          <a:ln>
            <a:solidFill>
              <a:srgbClr val="1F1A62"/>
            </a:solidFill>
          </a:ln>
        </p:spPr>
        <p:style>
          <a:lnRef idx="3">
            <a:schemeClr val="accent1"/>
          </a:lnRef>
          <a:fillRef idx="0">
            <a:schemeClr val="accent1"/>
          </a:fillRef>
          <a:effectRef idx="2">
            <a:schemeClr val="accent1"/>
          </a:effectRef>
          <a:fontRef idx="minor">
            <a:schemeClr val="tx1"/>
          </a:fontRef>
        </p:style>
      </p:cxnSp>
      <p:sp>
        <p:nvSpPr>
          <p:cNvPr id="2" name="TextBox 1">
            <a:extLst>
              <a:ext uri="{FF2B5EF4-FFF2-40B4-BE49-F238E27FC236}">
                <a16:creationId xmlns:a16="http://schemas.microsoft.com/office/drawing/2014/main" id="{BB320CCD-86F0-008E-6F0E-63156D06604C}"/>
              </a:ext>
            </a:extLst>
          </p:cNvPr>
          <p:cNvSpPr txBox="1"/>
          <p:nvPr/>
        </p:nvSpPr>
        <p:spPr>
          <a:xfrm>
            <a:off x="236164" y="3025517"/>
            <a:ext cx="7516357" cy="954107"/>
          </a:xfrm>
          <a:prstGeom prst="rect">
            <a:avLst/>
          </a:prstGeom>
          <a:noFill/>
        </p:spPr>
        <p:txBody>
          <a:bodyPr wrap="square" lIns="91440" tIns="45720" rIns="91440" bIns="45720" rtlCol="0" anchor="t">
            <a:spAutoFit/>
          </a:bodyPr>
          <a:lstStyle/>
          <a:p>
            <a:pPr>
              <a:defRPr/>
            </a:pPr>
            <a:r>
              <a:rPr kumimoji="0" lang="en-US" sz="2800" b="0" i="0" u="none" strike="noStrike" kern="1200" cap="none" spc="0" normalizeH="0" baseline="0" noProof="0">
                <a:ln>
                  <a:noFill/>
                </a:ln>
                <a:solidFill>
                  <a:srgbClr val="1B1464"/>
                </a:solidFill>
                <a:effectLst/>
                <a:uLnTx/>
                <a:uFillTx/>
                <a:latin typeface="Helvetica"/>
                <a:cs typeface="Helvetica"/>
              </a:rPr>
              <a:t>Why are </a:t>
            </a:r>
            <a:r>
              <a:rPr lang="en-US" sz="2800">
                <a:solidFill>
                  <a:srgbClr val="1B1464"/>
                </a:solidFill>
                <a:latin typeface="Helvetica"/>
                <a:cs typeface="Helvetica"/>
              </a:rPr>
              <a:t>the majority of marketers</a:t>
            </a:r>
            <a:r>
              <a:rPr kumimoji="0" lang="en-US" sz="2800" b="0" i="0" u="none" strike="noStrike" kern="1200" cap="none" spc="0" normalizeH="0" baseline="0" noProof="0">
                <a:ln>
                  <a:noFill/>
                </a:ln>
                <a:solidFill>
                  <a:srgbClr val="1B1464"/>
                </a:solidFill>
                <a:effectLst/>
                <a:uLnTx/>
                <a:uFillTx/>
                <a:latin typeface="Helvetica"/>
                <a:cs typeface="Helvetica"/>
              </a:rPr>
              <a:t> </a:t>
            </a:r>
            <a:r>
              <a:rPr lang="en-US" sz="2800">
                <a:solidFill>
                  <a:srgbClr val="1B1464"/>
                </a:solidFill>
                <a:latin typeface="Helvetica"/>
                <a:cs typeface="Helvetica"/>
              </a:rPr>
              <a:t>overlooking the ‘theft’ of their advertising funds? </a:t>
            </a:r>
            <a:endParaRPr kumimoji="0" lang="en-US" sz="2800" b="0" i="0" u="none" strike="noStrike" kern="1200" cap="none" spc="0" normalizeH="0" baseline="0" noProof="0">
              <a:ln>
                <a:noFill/>
              </a:ln>
              <a:solidFill>
                <a:srgbClr val="1B1464"/>
              </a:solidFill>
              <a:effectLst/>
              <a:uLnTx/>
              <a:uFillTx/>
              <a:latin typeface="Helvetica"/>
              <a:cs typeface="Helvetica"/>
            </a:endParaRPr>
          </a:p>
        </p:txBody>
      </p:sp>
    </p:spTree>
    <p:extLst>
      <p:ext uri="{BB962C8B-B14F-4D97-AF65-F5344CB8AC3E}">
        <p14:creationId xmlns:p14="http://schemas.microsoft.com/office/powerpoint/2010/main" val="2213139045"/>
      </p:ext>
    </p:extLst>
  </p:cSld>
  <p:clrMapOvr>
    <a:masterClrMapping/>
  </p:clrMapOvr>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7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c00419b3-ff22-4e92-8e74-ef4894f6b0e1" xsi:nil="true"/>
    <lcf76f155ced4ddcb4097134ff3c332f xmlns="c3801c2d-3f2f-44a1-8478-554d1c91a4f5">
      <Terms xmlns="http://schemas.microsoft.com/office/infopath/2007/PartnerControls"/>
    </lcf76f155ced4ddcb4097134ff3c332f>
    <SharedWithUsers xmlns="c00419b3-ff22-4e92-8e74-ef4894f6b0e1">
      <UserInfo>
        <DisplayName>Jason Wiese</DisplayName>
        <AccountId>13</AccountId>
        <AccountType/>
      </UserInfo>
      <UserInfo>
        <DisplayName>Karolina Guillen</DisplayName>
        <AccountId>14</AccountId>
        <AccountType/>
      </UserInfo>
      <UserInfo>
        <DisplayName>Leah Montner Dixon</DisplayName>
        <AccountId>10</AccountId>
        <AccountType/>
      </UserInfo>
      <UserInfo>
        <DisplayName>Reed Kiely</DisplayName>
        <AccountId>39</AccountId>
        <AccountType/>
      </UserInfo>
      <UserInfo>
        <DisplayName>Kaileen Cain</DisplayName>
        <AccountId>143</AccountId>
        <AccountType/>
      </UserInfo>
      <UserInfo>
        <DisplayName>Danielle Delauro</DisplayName>
        <AccountId>38</AccountId>
        <AccountType/>
      </UserInfo>
      <UserInfo>
        <DisplayName>Marianne Vita</DisplayName>
        <AccountId>43</AccountId>
        <AccountType/>
      </UserInfo>
      <UserInfo>
        <DisplayName>Benjamin Vandegrift</DisplayName>
        <AccountId>117</AccountId>
        <AccountType/>
      </UserInfo>
      <UserInfo>
        <DisplayName>Kailyn Hartmann</DisplayName>
        <AccountId>153</AccountId>
        <AccountType/>
      </UserInfo>
      <UserInfo>
        <DisplayName>Dylan Breger</DisplayName>
        <AccountId>93</AccountId>
        <AccountType/>
      </UserInfo>
      <UserInfo>
        <DisplayName>Nellie Chung</DisplayName>
        <AccountId>63</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ABCF5620D45EF4AA969D5E9CFDA206E" ma:contentTypeVersion="16" ma:contentTypeDescription="Create a new document." ma:contentTypeScope="" ma:versionID="83befa18ea6217e2c768b2795b1b34c7">
  <xsd:schema xmlns:xsd="http://www.w3.org/2001/XMLSchema" xmlns:xs="http://www.w3.org/2001/XMLSchema" xmlns:p="http://schemas.microsoft.com/office/2006/metadata/properties" xmlns:ns2="c3801c2d-3f2f-44a1-8478-554d1c91a4f5" xmlns:ns3="c00419b3-ff22-4e92-8e74-ef4894f6b0e1" targetNamespace="http://schemas.microsoft.com/office/2006/metadata/properties" ma:root="true" ma:fieldsID="b56e2d977db667e40a91ecafe6cea5bd" ns2:_="" ns3:_="">
    <xsd:import namespace="c3801c2d-3f2f-44a1-8478-554d1c91a4f5"/>
    <xsd:import namespace="c00419b3-ff22-4e92-8e74-ef4894f6b0e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ObjectDetectorVersions" minOccurs="0"/>
                <xsd:element ref="ns2:MediaServiceSearchPropertie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3801c2d-3f2f-44a1-8478-554d1c91a4f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8c637ead-fd64-45b4-abde-ec2d09ec102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DateTaken" ma:index="23"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00419b3-ff22-4e92-8e74-ef4894f6b0e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2fc8375e-4cb2-4aea-979e-f36c13a134f3}" ma:internalName="TaxCatchAll" ma:showField="CatchAllData" ma:web="c00419b3-ff22-4e92-8e74-ef4894f6b0e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4B3A686-109E-4D35-8D80-BBBDF1C6F2B5}">
  <ds:schemaRefs>
    <ds:schemaRef ds:uri="9f6166fe-9f5b-43aa-b8a9-b4d7ad530bda"/>
    <ds:schemaRef ds:uri="a86b28e8-29a6-4ab8-af18-2a7f61acfad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c00419b3-ff22-4e92-8e74-ef4894f6b0e1"/>
    <ds:schemaRef ds:uri="c3801c2d-3f2f-44a1-8478-554d1c91a4f5"/>
  </ds:schemaRefs>
</ds:datastoreItem>
</file>

<file path=customXml/itemProps2.xml><?xml version="1.0" encoding="utf-8"?>
<ds:datastoreItem xmlns:ds="http://schemas.openxmlformats.org/officeDocument/2006/customXml" ds:itemID="{42D0582F-E546-4FAA-9542-4DCA9B87B91D}">
  <ds:schemaRefs>
    <ds:schemaRef ds:uri="http://schemas.microsoft.com/sharepoint/v3/contenttype/forms"/>
  </ds:schemaRefs>
</ds:datastoreItem>
</file>

<file path=customXml/itemProps3.xml><?xml version="1.0" encoding="utf-8"?>
<ds:datastoreItem xmlns:ds="http://schemas.openxmlformats.org/officeDocument/2006/customXml" ds:itemID="{65DE54E9-6C35-401F-B2D5-B53C61C3964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3801c2d-3f2f-44a1-8478-554d1c91a4f5"/>
    <ds:schemaRef ds:uri="c00419b3-ff22-4e92-8e74-ef4894f6b0e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TotalTime>
  <Words>7594</Words>
  <Application>Microsoft Office PowerPoint</Application>
  <PresentationFormat>Widescreen</PresentationFormat>
  <Paragraphs>695</Paragraphs>
  <Slides>51</Slides>
  <Notes>26</Notes>
  <HiddenSlides>0</HiddenSlides>
  <MMClips>0</MMClips>
  <ScaleCrop>false</ScaleCrop>
  <HeadingPairs>
    <vt:vector size="6" baseType="variant">
      <vt:variant>
        <vt:lpstr>Fonts Used</vt:lpstr>
      </vt:variant>
      <vt:variant>
        <vt:i4>7</vt:i4>
      </vt:variant>
      <vt:variant>
        <vt:lpstr>Theme</vt:lpstr>
      </vt:variant>
      <vt:variant>
        <vt:i4>8</vt:i4>
      </vt:variant>
      <vt:variant>
        <vt:lpstr>Slide Titles</vt:lpstr>
      </vt:variant>
      <vt:variant>
        <vt:i4>51</vt:i4>
      </vt:variant>
    </vt:vector>
  </HeadingPairs>
  <TitlesOfParts>
    <vt:vector size="66" baseType="lpstr">
      <vt:lpstr>Arial</vt:lpstr>
      <vt:lpstr>Calibri</vt:lpstr>
      <vt:lpstr>Calibri Light</vt:lpstr>
      <vt:lpstr>Helvetica</vt:lpstr>
      <vt:lpstr>Helvetica Light</vt:lpstr>
      <vt:lpstr>Helvetica-Light</vt:lpstr>
      <vt:lpstr>Trebuchet MS</vt:lpstr>
      <vt:lpstr>1_Custom Design</vt:lpstr>
      <vt:lpstr>2_Custom Design</vt:lpstr>
      <vt:lpstr>7_Custom Design</vt:lpstr>
      <vt:lpstr>6_Custom Design</vt:lpstr>
      <vt:lpstr>3_Custom Design</vt:lpstr>
      <vt:lpstr>Office Theme</vt:lpstr>
      <vt:lpstr>4_Office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Leah Montner Dixon</cp:lastModifiedBy>
  <cp:revision>2</cp:revision>
  <cp:lastPrinted>2024-04-05T15:49:47Z</cp:lastPrinted>
  <dcterms:created xsi:type="dcterms:W3CDTF">2019-11-08T17:29:39Z</dcterms:created>
  <dcterms:modified xsi:type="dcterms:W3CDTF">2024-04-30T13:18:52Z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2044800</vt:r8>
  </property>
  <property fmtid="{D5CDD505-2E9C-101B-9397-08002B2CF9AE}" pid="3" name="ContentTypeId">
    <vt:lpwstr>0x010100AD0AAE1E4240B941A4C52734E19288AB</vt:lpwstr>
  </property>
  <property fmtid="{D5CDD505-2E9C-101B-9397-08002B2CF9AE}" pid="4" name="MediaServiceImageTags">
    <vt:lpwstr/>
  </property>
</Properties>
</file>