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0" r:id="rId2"/>
    <p:sldId id="288" r:id="rId3"/>
    <p:sldId id="16267" r:id="rId4"/>
    <p:sldId id="2964" r:id="rId5"/>
    <p:sldId id="2969" r:id="rId6"/>
    <p:sldId id="2974" r:id="rId7"/>
    <p:sldId id="16269" r:id="rId8"/>
    <p:sldId id="2970" r:id="rId9"/>
    <p:sldId id="2971" r:id="rId10"/>
    <p:sldId id="2972" r:id="rId11"/>
    <p:sldId id="16268" r:id="rId12"/>
    <p:sldId id="280" r:id="rId13"/>
    <p:sldId id="286" r:id="rId14"/>
    <p:sldId id="279"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Wiese" initials="JW" lastIdx="1" clrIdx="0">
    <p:extLst>
      <p:ext uri="{19B8F6BF-5375-455C-9EA6-DF929625EA0E}">
        <p15:presenceInfo xmlns:p15="http://schemas.microsoft.com/office/powerpoint/2012/main" userId="S::jasonw@thevab.com::4bff8d5b-7de6-4655-b397-69b0afc8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4EBEA4"/>
    <a:srgbClr val="00BFF2"/>
    <a:srgbClr val="ED3C8D"/>
    <a:srgbClr val="FFE600"/>
    <a:srgbClr val="E2E8F1"/>
    <a:srgbClr val="D0D8E0"/>
    <a:srgbClr val="7ED2F6"/>
    <a:srgbClr val="1F1A62"/>
    <a:srgbClr val="00C0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5220" autoAdjust="0"/>
  </p:normalViewPr>
  <p:slideViewPr>
    <p:cSldViewPr snapToGrid="0" snapToObjects="1">
      <p:cViewPr varScale="1">
        <p:scale>
          <a:sx n="82" d="100"/>
          <a:sy n="82" d="100"/>
        </p:scale>
        <p:origin x="662" y="67"/>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0.57402299186374328"/>
          <c:w val="0.9249500719206093"/>
          <c:h val="0.27948261002936059"/>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1-2F4A-4BCD-9212-7B05E9AEFAF2}"/>
              </c:ext>
            </c:extLst>
          </c:dPt>
          <c:dPt>
            <c:idx val="1"/>
            <c:invertIfNegative val="0"/>
            <c:bubble3D val="0"/>
            <c:spPr>
              <a:solidFill>
                <a:srgbClr val="00BFF2"/>
              </a:solidFill>
              <a:ln>
                <a:noFill/>
              </a:ln>
              <a:effectLst/>
            </c:spPr>
            <c:extLst>
              <c:ext xmlns:c16="http://schemas.microsoft.com/office/drawing/2014/chart" uri="{C3380CC4-5D6E-409C-BE32-E72D297353CC}">
                <c16:uniqueId val="{00000003-2F4A-4BCD-9212-7B05E9AEFAF2}"/>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Apr '16 - Mar '18</c:v>
                </c:pt>
                <c:pt idx="1">
                  <c:v>Apr '18 - Mar '20</c:v>
                </c:pt>
              </c:strCache>
            </c:strRef>
          </c:cat>
          <c:val>
            <c:numRef>
              <c:f>Sheet1!$B$2:$B$3</c:f>
              <c:numCache>
                <c:formatCode>#,##0</c:formatCode>
                <c:ptCount val="2"/>
                <c:pt idx="0">
                  <c:v>2159</c:v>
                </c:pt>
                <c:pt idx="1">
                  <c:v>2827</c:v>
                </c:pt>
              </c:numCache>
            </c:numRef>
          </c:val>
          <c:extLst>
            <c:ext xmlns:c16="http://schemas.microsoft.com/office/drawing/2014/chart" uri="{C3380CC4-5D6E-409C-BE32-E72D297353CC}">
              <c16:uniqueId val="{00000004-2F4A-4BCD-9212-7B05E9AEFAF2}"/>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0.3068849968594341"/>
          <c:w val="0.9249500719206093"/>
          <c:h val="0.54662060503366983"/>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1-A5E3-416B-82E0-C5498A2169E1}"/>
              </c:ext>
            </c:extLst>
          </c:dPt>
          <c:dPt>
            <c:idx val="1"/>
            <c:invertIfNegative val="0"/>
            <c:bubble3D val="0"/>
            <c:spPr>
              <a:solidFill>
                <a:srgbClr val="00BFF2"/>
              </a:solidFill>
              <a:ln>
                <a:noFill/>
              </a:ln>
              <a:effectLst/>
            </c:spPr>
            <c:extLst>
              <c:ext xmlns:c16="http://schemas.microsoft.com/office/drawing/2014/chart" uri="{C3380CC4-5D6E-409C-BE32-E72D297353CC}">
                <c16:uniqueId val="{00000003-A5E3-416B-82E0-C5498A2169E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Apr '16 - Mar '18</c:v>
                </c:pt>
                <c:pt idx="1">
                  <c:v>Apr '18 - Mar '20</c:v>
                </c:pt>
              </c:strCache>
            </c:strRef>
          </c:cat>
          <c:val>
            <c:numRef>
              <c:f>Sheet1!$B$2:$B$3</c:f>
              <c:numCache>
                <c:formatCode>#,##0</c:formatCode>
                <c:ptCount val="2"/>
                <c:pt idx="0">
                  <c:v>13297</c:v>
                </c:pt>
                <c:pt idx="1">
                  <c:v>16004</c:v>
                </c:pt>
              </c:numCache>
            </c:numRef>
          </c:val>
          <c:extLst>
            <c:ext xmlns:c16="http://schemas.microsoft.com/office/drawing/2014/chart" uri="{C3380CC4-5D6E-409C-BE32-E72D297353CC}">
              <c16:uniqueId val="{00000004-A5E3-416B-82E0-C5498A2169E1}"/>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5/27/2020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dirty="0"/>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53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11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5/27/2020</a:t>
            </a:fld>
            <a:endParaRPr lang="en-US" dirty="0"/>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5/27/2020</a:t>
            </a:fld>
            <a:endParaRPr lang="en-US" dirty="0"/>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5/27/2020</a:t>
            </a:fld>
            <a:endParaRPr lang="en-US" dirty="0"/>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214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5/27/2020</a:t>
            </a:fld>
            <a:endParaRPr lang="en-US" dirty="0"/>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5/27/2020</a:t>
            </a:fld>
            <a:endParaRPr lang="en-US" dirty="0"/>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5/27/2020</a:t>
            </a:fld>
            <a:endParaRPr lang="en-US" dirty="0"/>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5/27/2020</a:t>
            </a:fld>
            <a:endParaRPr lang="en-US" dirty="0"/>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5/27/2020</a:t>
            </a:fld>
            <a:endParaRPr lang="en-US" dirty="0"/>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5/27/2020</a:t>
            </a:fld>
            <a:endParaRPr lang="en-US" dirty="0"/>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5/27/2020</a:t>
            </a:fld>
            <a:endParaRPr lang="en-US" dirty="0"/>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5/27/2020</a:t>
            </a:fld>
            <a:endParaRPr lang="en-US" dirty="0"/>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5/27/2020</a:t>
            </a:fld>
            <a:endParaRPr lang="en-US" dirty="0"/>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dirty="0"/>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hart" Target="../charts/chart1.xml"/><Relationship Id="rId7" Type="http://schemas.openxmlformats.org/officeDocument/2006/relationships/chart" Target="../charts/chart2.xml"/><Relationship Id="rId12"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hyperlink" Target="https://thevab.com/our-team/leah-montner-dixon" TargetMode="External"/><Relationship Id="rId13" Type="http://schemas.openxmlformats.org/officeDocument/2006/relationships/hyperlink" Target="https://thevab.com/insight/direct-effect" TargetMode="External"/><Relationship Id="rId3" Type="http://schemas.openxmlformats.org/officeDocument/2006/relationships/hyperlink" Target="https://thevab.com/" TargetMode="External"/><Relationship Id="rId7" Type="http://schemas.openxmlformats.org/officeDocument/2006/relationships/hyperlink" Target="https://thevab.com/our-team/jason-wiese" TargetMode="External"/><Relationship Id="rId12" Type="http://schemas.openxmlformats.org/officeDocument/2006/relationships/image" Target="../media/image7.png"/><Relationship Id="rId17"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http://www.thevab.com/" TargetMode="External"/><Relationship Id="rId11" Type="http://schemas.openxmlformats.org/officeDocument/2006/relationships/hyperlink" Target="https://thevab.com/insight/DirectOutcomes" TargetMode="External"/><Relationship Id="rId5" Type="http://schemas.openxmlformats.org/officeDocument/2006/relationships/hyperlink" Target="https://twitter.com/VABintel" TargetMode="External"/><Relationship Id="rId15" Type="http://schemas.openxmlformats.org/officeDocument/2006/relationships/image" Target="../media/image27.png"/><Relationship Id="rId10" Type="http://schemas.openxmlformats.org/officeDocument/2006/relationships/hyperlink" Target="https://thevab.com/insight/taking-charge" TargetMode="External"/><Relationship Id="rId4" Type="http://schemas.openxmlformats.org/officeDocument/2006/relationships/image" Target="../media/image26.png"/><Relationship Id="rId9" Type="http://schemas.openxmlformats.org/officeDocument/2006/relationships/hyperlink" Target="https://thevab.com/insight/a-look-under-the-hood#download-insight" TargetMode="External"/><Relationship Id="rId14" Type="http://schemas.openxmlformats.org/officeDocument/2006/relationships/hyperlink" Target="https://thevab.com/insight/deciphering-direct-consum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thevab.com/insights"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9.png"/><Relationship Id="rId12" Type="http://schemas.openxmlformats.org/officeDocument/2006/relationships/image" Target="../media/image16.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57B2B0D-1473-6548-B452-FF257D5A8B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09" y="1120945"/>
            <a:ext cx="12200709" cy="5737055"/>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280234" y="3212047"/>
            <a:ext cx="2298357" cy="323165"/>
          </a:xfrm>
          <a:prstGeom prst="rect">
            <a:avLst/>
          </a:prstGeom>
          <a:noFill/>
        </p:spPr>
        <p:txBody>
          <a:bodyPr wrap="square" rtlCol="0">
            <a:spAutoFit/>
          </a:bodyPr>
          <a:lstStyle>
            <a:defPPr>
              <a:defRPr lang="en-US"/>
            </a:defPPr>
            <a:lvl1pPr>
              <a:defRPr sz="1500" b="1">
                <a:solidFill>
                  <a:srgbClr val="1F1A6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337761" y="3131768"/>
            <a:ext cx="521208" cy="0"/>
          </a:xfrm>
          <a:prstGeom prst="line">
            <a:avLst/>
          </a:prstGeom>
          <a:ln>
            <a:solidFill>
              <a:srgbClr val="1F1A62"/>
            </a:solidFill>
          </a:ln>
          <a:effectLst/>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8708" y="4135716"/>
            <a:ext cx="6017622"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E600"/>
                </a:solidFill>
                <a:effectLst/>
                <a:uLnTx/>
                <a:uFillTx/>
                <a:latin typeface="Helvetica" pitchFamily="2" charset="0"/>
                <a:ea typeface="+mn-ea"/>
                <a:cs typeface="+mn-cs"/>
              </a:rPr>
              <a:t>Establishing A Connection</a:t>
            </a:r>
            <a:br>
              <a:rPr kumimoji="0" lang="en-US" sz="4400" b="1" i="0" u="none" strike="noStrike" kern="1200" cap="none" spc="0" normalizeH="0" baseline="0" noProof="0" dirty="0">
                <a:ln>
                  <a:noFill/>
                </a:ln>
                <a:solidFill>
                  <a:srgbClr val="FFE600"/>
                </a:solidFill>
                <a:effectLst/>
                <a:uLnTx/>
                <a:uFillTx/>
                <a:latin typeface="Helvetica" pitchFamily="2" charset="0"/>
                <a:ea typeface="+mn-ea"/>
                <a:cs typeface="+mn-cs"/>
              </a:rPr>
            </a:br>
            <a:r>
              <a:rPr kumimoji="0" lang="en-US" sz="2600" b="0" i="0" u="none" strike="noStrike" kern="1200" cap="none" spc="0" normalizeH="0" baseline="0" noProof="0" dirty="0">
                <a:ln>
                  <a:noFill/>
                </a:ln>
                <a:solidFill>
                  <a:prstClr val="white"/>
                </a:solidFill>
                <a:effectLst/>
                <a:uLnTx/>
                <a:uFillTx/>
                <a:latin typeface="Helvetica" pitchFamily="2" charset="0"/>
                <a:ea typeface="+mn-ea"/>
                <a:cs typeface="+mn-cs"/>
              </a:rPr>
              <a:t>How TV </a:t>
            </a:r>
            <a:r>
              <a:rPr lang="en-US" sz="2600" dirty="0">
                <a:solidFill>
                  <a:prstClr val="white"/>
                </a:solidFill>
                <a:latin typeface="Helvetica" pitchFamily="2" charset="0"/>
              </a:rPr>
              <a:t>Builds </a:t>
            </a:r>
            <a:r>
              <a:rPr kumimoji="0" lang="en-US" sz="2600" b="0" i="0" u="none" strike="noStrike" kern="1200" cap="none" spc="0" normalizeH="0" baseline="0" noProof="0" dirty="0">
                <a:ln>
                  <a:noFill/>
                </a:ln>
                <a:solidFill>
                  <a:prstClr val="white"/>
                </a:solidFill>
                <a:effectLst/>
                <a:uLnTx/>
                <a:uFillTx/>
                <a:latin typeface="Helvetica" pitchFamily="2" charset="0"/>
                <a:ea typeface="+mn-ea"/>
                <a:cs typeface="+mn-cs"/>
              </a:rPr>
              <a:t>Consumer Intent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pitchFamily="2" charset="0"/>
                <a:ea typeface="+mn-ea"/>
                <a:cs typeface="+mn-cs"/>
              </a:rPr>
              <a:t>in the Telco Category</a:t>
            </a:r>
            <a:endParaRPr kumimoji="0" lang="en-US" sz="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3390" y="5877766"/>
            <a:ext cx="2408603" cy="686000"/>
          </a:xfrm>
          <a:prstGeom prst="rect">
            <a:avLst/>
          </a:prstGeom>
        </p:spPr>
      </p:pic>
    </p:spTree>
    <p:extLst>
      <p:ext uri="{BB962C8B-B14F-4D97-AF65-F5344CB8AC3E}">
        <p14:creationId xmlns:p14="http://schemas.microsoft.com/office/powerpoint/2010/main" val="1958153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FEC2308-681C-4F4F-B1A0-569B7583E52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Rectangle 30">
            <a:extLst>
              <a:ext uri="{FF2B5EF4-FFF2-40B4-BE49-F238E27FC236}">
                <a16:creationId xmlns:a16="http://schemas.microsoft.com/office/drawing/2014/main" id="{9F6030DD-B963-4603-A064-D7EDEAFE6683}"/>
              </a:ext>
            </a:extLst>
          </p:cNvPr>
          <p:cNvSpPr>
            <a:spLocks noChangeArrowheads="1"/>
          </p:cNvSpPr>
          <p:nvPr/>
        </p:nvSpPr>
        <p:spPr bwMode="auto">
          <a:xfrm>
            <a:off x="1569602" y="1725192"/>
            <a:ext cx="8952222" cy="569913"/>
          </a:xfrm>
          <a:prstGeom prst="rect">
            <a:avLst/>
          </a:prstGeom>
          <a:solidFill>
            <a:srgbClr val="ED3C8D"/>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800" b="1" i="0" u="none"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rPr>
              <a:t>TV </a:t>
            </a:r>
            <a:r>
              <a:rPr lang="en-US" altLang="en-US" sz="1800" b="1" dirty="0">
                <a:solidFill>
                  <a:srgbClr val="FFFFFF"/>
                </a:solidFill>
                <a:latin typeface="Helvetica" panose="020B0403020202020204" pitchFamily="34" charset="0"/>
                <a:ea typeface="Open Sans" panose="020B0606030504020204" pitchFamily="34" charset="0"/>
                <a:cs typeface="Open Sans" panose="020B0606030504020204" pitchFamily="34" charset="0"/>
              </a:rPr>
              <a:t>Impressions</a:t>
            </a:r>
            <a:r>
              <a:rPr kumimoji="0" lang="en-US" altLang="en-US" sz="1800" b="1" i="0" u="none"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rPr>
              <a:t> Down, Website Traffic </a:t>
            </a:r>
            <a:r>
              <a:rPr lang="en-US" altLang="en-US" sz="1800" b="1" dirty="0">
                <a:solidFill>
                  <a:srgbClr val="FFFFFF"/>
                </a:solidFill>
                <a:latin typeface="Helvetica" panose="020B0403020202020204" pitchFamily="34" charset="0"/>
                <a:ea typeface="Open Sans" panose="020B0606030504020204" pitchFamily="34" charset="0"/>
                <a:cs typeface="Open Sans" panose="020B0606030504020204" pitchFamily="34" charset="0"/>
              </a:rPr>
              <a:t>Down</a:t>
            </a:r>
            <a:endParaRPr kumimoji="0" lang="en-US" altLang="en-US" sz="1800" b="1" i="0" u="none"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0" i="0" u="none"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rPr>
              <a:t>(24-Month vs. 24-Month </a:t>
            </a:r>
            <a:r>
              <a:rPr kumimoji="0" lang="en-US" altLang="en-US" sz="1200" b="0"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Comparison: Apr ’16 – </a:t>
            </a:r>
            <a:r>
              <a:rPr lang="en-US" altLang="en-US" sz="1200" dirty="0">
                <a:solidFill>
                  <a:schemeClr val="bg1"/>
                </a:solidFill>
                <a:latin typeface="Helvetica" panose="020B0403020202020204" pitchFamily="34" charset="0"/>
                <a:ea typeface="Open Sans" panose="020B0606030504020204" pitchFamily="34" charset="0"/>
                <a:cs typeface="Open Sans" panose="020B0606030504020204" pitchFamily="34" charset="0"/>
              </a:rPr>
              <a:t>Mar</a:t>
            </a:r>
            <a:r>
              <a:rPr kumimoji="0" lang="en-US" altLang="en-US" sz="1200" b="0"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 ’18 vs. Apr ‘18 – </a:t>
            </a:r>
            <a:r>
              <a:rPr lang="en-US" altLang="en-US" sz="1200" dirty="0">
                <a:solidFill>
                  <a:schemeClr val="bg1"/>
                </a:solidFill>
                <a:latin typeface="Helvetica" panose="020B0403020202020204" pitchFamily="34" charset="0"/>
                <a:ea typeface="Open Sans" panose="020B0606030504020204" pitchFamily="34" charset="0"/>
                <a:cs typeface="Open Sans" panose="020B0606030504020204" pitchFamily="34" charset="0"/>
              </a:rPr>
              <a:t>Mar</a:t>
            </a:r>
            <a:r>
              <a:rPr kumimoji="0" lang="en-US" altLang="en-US" sz="1200" b="0"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lang="en-US" altLang="en-US" sz="1200" dirty="0">
                <a:solidFill>
                  <a:schemeClr val="bg1"/>
                </a:solidFill>
                <a:latin typeface="Helvetica" panose="020B0403020202020204" pitchFamily="34" charset="0"/>
                <a:ea typeface="Open Sans" panose="020B0606030504020204" pitchFamily="34" charset="0"/>
                <a:cs typeface="Open Sans" panose="020B0606030504020204" pitchFamily="34" charset="0"/>
              </a:rPr>
              <a:t>20</a:t>
            </a:r>
            <a:r>
              <a:rPr kumimoji="0" lang="en-US" altLang="en-US" sz="1200" b="0"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a:t>
            </a:r>
            <a:endParaRPr kumimoji="0" lang="en-US" altLang="en-US" sz="1200" b="0" i="1" u="sng"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9" name="Rectangle 30">
            <a:extLst>
              <a:ext uri="{FF2B5EF4-FFF2-40B4-BE49-F238E27FC236}">
                <a16:creationId xmlns:a16="http://schemas.microsoft.com/office/drawing/2014/main" id="{9EA1BC84-D279-4B0E-B095-DE8D2707CA2C}"/>
              </a:ext>
            </a:extLst>
          </p:cNvPr>
          <p:cNvSpPr>
            <a:spLocks noChangeArrowheads="1"/>
          </p:cNvSpPr>
          <p:nvPr/>
        </p:nvSpPr>
        <p:spPr bwMode="auto">
          <a:xfrm>
            <a:off x="2101276" y="2324969"/>
            <a:ext cx="2867228"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Avg Monthly TV IMPs (000): </a:t>
            </a:r>
            <a:endParaRPr kumimoji="0" lang="en-US" altLang="en-US" sz="1400" b="0"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0" name="Rectangle 30">
            <a:extLst>
              <a:ext uri="{FF2B5EF4-FFF2-40B4-BE49-F238E27FC236}">
                <a16:creationId xmlns:a16="http://schemas.microsoft.com/office/drawing/2014/main" id="{40C4D28A-2E9B-419F-AF85-9CD5CB31EC51}"/>
              </a:ext>
            </a:extLst>
          </p:cNvPr>
          <p:cNvSpPr>
            <a:spLocks noChangeArrowheads="1"/>
          </p:cNvSpPr>
          <p:nvPr/>
        </p:nvSpPr>
        <p:spPr bwMode="auto">
          <a:xfrm>
            <a:off x="2645240" y="2900068"/>
            <a:ext cx="2323264"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Apr ‘16 - Mar ’18:</a:t>
            </a:r>
          </a:p>
        </p:txBody>
      </p:sp>
      <p:sp>
        <p:nvSpPr>
          <p:cNvPr id="21" name="Rectangle 30">
            <a:extLst>
              <a:ext uri="{FF2B5EF4-FFF2-40B4-BE49-F238E27FC236}">
                <a16:creationId xmlns:a16="http://schemas.microsoft.com/office/drawing/2014/main" id="{2FF9FDFD-6D31-410F-8497-75D4B53B9670}"/>
              </a:ext>
            </a:extLst>
          </p:cNvPr>
          <p:cNvSpPr>
            <a:spLocks noChangeArrowheads="1"/>
          </p:cNvSpPr>
          <p:nvPr/>
        </p:nvSpPr>
        <p:spPr bwMode="auto">
          <a:xfrm>
            <a:off x="2875892" y="3233281"/>
            <a:ext cx="2092612" cy="3479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Apr ‘18 – Mar ‘20:</a:t>
            </a:r>
          </a:p>
        </p:txBody>
      </p:sp>
      <p:sp>
        <p:nvSpPr>
          <p:cNvPr id="27" name="Rectangle 30">
            <a:extLst>
              <a:ext uri="{FF2B5EF4-FFF2-40B4-BE49-F238E27FC236}">
                <a16:creationId xmlns:a16="http://schemas.microsoft.com/office/drawing/2014/main" id="{D3E5E089-BE1B-4BC4-B664-4DED220C007A}"/>
              </a:ext>
            </a:extLst>
          </p:cNvPr>
          <p:cNvSpPr>
            <a:spLocks noChangeArrowheads="1"/>
          </p:cNvSpPr>
          <p:nvPr/>
        </p:nvSpPr>
        <p:spPr bwMode="auto">
          <a:xfrm>
            <a:off x="1572710" y="3631746"/>
            <a:ext cx="8949114" cy="431498"/>
          </a:xfrm>
          <a:prstGeom prst="rect">
            <a:avLst/>
          </a:prstGeom>
          <a:solidFill>
            <a:srgbClr val="ED3C8D"/>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endParaRPr kumimoji="0" lang="en-US" altLang="en-US" sz="1200" b="0" i="1" u="sng"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8" name="Rectangle 30">
            <a:extLst>
              <a:ext uri="{FF2B5EF4-FFF2-40B4-BE49-F238E27FC236}">
                <a16:creationId xmlns:a16="http://schemas.microsoft.com/office/drawing/2014/main" id="{015F329C-4450-43DA-AB42-17A2B2594F0B}"/>
              </a:ext>
            </a:extLst>
          </p:cNvPr>
          <p:cNvSpPr>
            <a:spLocks noChangeArrowheads="1"/>
          </p:cNvSpPr>
          <p:nvPr/>
        </p:nvSpPr>
        <p:spPr bwMode="auto">
          <a:xfrm>
            <a:off x="1860551" y="4147548"/>
            <a:ext cx="3111061"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Avg Monthly Unique Visitors (000): </a:t>
            </a:r>
            <a:endParaRPr kumimoji="0" lang="en-US" altLang="en-US" sz="1400" b="0"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9" name="Rectangle 30">
            <a:extLst>
              <a:ext uri="{FF2B5EF4-FFF2-40B4-BE49-F238E27FC236}">
                <a16:creationId xmlns:a16="http://schemas.microsoft.com/office/drawing/2014/main" id="{948821A3-BC88-4E47-9D40-28FA1C1C6384}"/>
              </a:ext>
            </a:extLst>
          </p:cNvPr>
          <p:cNvSpPr>
            <a:spLocks noChangeArrowheads="1"/>
          </p:cNvSpPr>
          <p:nvPr/>
        </p:nvSpPr>
        <p:spPr bwMode="auto">
          <a:xfrm>
            <a:off x="2648348" y="4707097"/>
            <a:ext cx="2323264"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Apr ‘16 - Mar ’18:</a:t>
            </a:r>
          </a:p>
        </p:txBody>
      </p:sp>
      <p:sp>
        <p:nvSpPr>
          <p:cNvPr id="30" name="Rectangle 30">
            <a:extLst>
              <a:ext uri="{FF2B5EF4-FFF2-40B4-BE49-F238E27FC236}">
                <a16:creationId xmlns:a16="http://schemas.microsoft.com/office/drawing/2014/main" id="{893E7193-28FD-4374-B719-FE1C933994C3}"/>
              </a:ext>
            </a:extLst>
          </p:cNvPr>
          <p:cNvSpPr>
            <a:spLocks noChangeArrowheads="1"/>
          </p:cNvSpPr>
          <p:nvPr/>
        </p:nvSpPr>
        <p:spPr bwMode="auto">
          <a:xfrm>
            <a:off x="2879000" y="5057203"/>
            <a:ext cx="2092612" cy="3479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Apr ‘18 – Mar ‘20:</a:t>
            </a:r>
          </a:p>
        </p:txBody>
      </p:sp>
      <p:sp>
        <p:nvSpPr>
          <p:cNvPr id="35" name="Rectangle 30">
            <a:extLst>
              <a:ext uri="{FF2B5EF4-FFF2-40B4-BE49-F238E27FC236}">
                <a16:creationId xmlns:a16="http://schemas.microsoft.com/office/drawing/2014/main" id="{C9E98766-2812-4D70-85CE-2E3B9B327A03}"/>
              </a:ext>
            </a:extLst>
          </p:cNvPr>
          <p:cNvSpPr>
            <a:spLocks noChangeArrowheads="1"/>
          </p:cNvSpPr>
          <p:nvPr/>
        </p:nvSpPr>
        <p:spPr bwMode="auto">
          <a:xfrm>
            <a:off x="1575817" y="5426327"/>
            <a:ext cx="8946007" cy="431498"/>
          </a:xfrm>
          <a:prstGeom prst="rect">
            <a:avLst/>
          </a:prstGeom>
          <a:solidFill>
            <a:srgbClr val="ED3C8D"/>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endParaRPr kumimoji="0" lang="en-US" altLang="en-US" sz="1200" b="0" i="1" u="sng"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36" name="Rectangle 30">
            <a:extLst>
              <a:ext uri="{FF2B5EF4-FFF2-40B4-BE49-F238E27FC236}">
                <a16:creationId xmlns:a16="http://schemas.microsoft.com/office/drawing/2014/main" id="{F526673B-236F-4008-8400-719AAE941C0E}"/>
              </a:ext>
            </a:extLst>
          </p:cNvPr>
          <p:cNvSpPr>
            <a:spLocks noChangeArrowheads="1"/>
          </p:cNvSpPr>
          <p:nvPr/>
        </p:nvSpPr>
        <p:spPr bwMode="auto">
          <a:xfrm>
            <a:off x="1390262" y="5895491"/>
            <a:ext cx="3584462"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Avg Monthly Unique Visitors Decrease (000): </a:t>
            </a:r>
          </a:p>
        </p:txBody>
      </p:sp>
      <p:sp>
        <p:nvSpPr>
          <p:cNvPr id="40" name="Rectangle 30">
            <a:extLst>
              <a:ext uri="{FF2B5EF4-FFF2-40B4-BE49-F238E27FC236}">
                <a16:creationId xmlns:a16="http://schemas.microsoft.com/office/drawing/2014/main" id="{64F9FD95-1017-4115-A204-8593B73B6622}"/>
              </a:ext>
            </a:extLst>
          </p:cNvPr>
          <p:cNvSpPr>
            <a:spLocks noChangeArrowheads="1"/>
          </p:cNvSpPr>
          <p:nvPr/>
        </p:nvSpPr>
        <p:spPr bwMode="auto">
          <a:xfrm>
            <a:off x="2863441" y="3625033"/>
            <a:ext cx="2089505"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 Difference: </a:t>
            </a:r>
            <a:endParaRPr kumimoji="0" lang="en-US" altLang="en-US" sz="1400" b="0"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1" name="Rectangle 30">
            <a:extLst>
              <a:ext uri="{FF2B5EF4-FFF2-40B4-BE49-F238E27FC236}">
                <a16:creationId xmlns:a16="http://schemas.microsoft.com/office/drawing/2014/main" id="{45D88651-9A94-4F2E-9DDA-1F86D0550BAF}"/>
              </a:ext>
            </a:extLst>
          </p:cNvPr>
          <p:cNvSpPr>
            <a:spLocks noChangeArrowheads="1"/>
          </p:cNvSpPr>
          <p:nvPr/>
        </p:nvSpPr>
        <p:spPr bwMode="auto">
          <a:xfrm>
            <a:off x="2857227" y="5438276"/>
            <a:ext cx="2098828"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 Difference: </a:t>
            </a:r>
            <a:endParaRPr kumimoji="0" lang="en-US" altLang="en-US" sz="1400" b="0"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960614B5-B775-4F22-8C45-D24B1A0C474D}"/>
              </a:ext>
            </a:extLst>
          </p:cNvPr>
          <p:cNvSpPr/>
          <p:nvPr/>
        </p:nvSpPr>
        <p:spPr>
          <a:xfrm>
            <a:off x="259492" y="217090"/>
            <a:ext cx="11796978"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Conversely, a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tight, negative correlation</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exists between TV exposure and website traffic for telco brands that decreased their TV impressions</a:t>
            </a:r>
          </a:p>
        </p:txBody>
      </p:sp>
      <p:sp>
        <p:nvSpPr>
          <p:cNvPr id="25" name="Text Placeholder 3">
            <a:extLst>
              <a:ext uri="{FF2B5EF4-FFF2-40B4-BE49-F238E27FC236}">
                <a16:creationId xmlns:a16="http://schemas.microsoft.com/office/drawing/2014/main" id="{F84C0CA3-BF31-4DD8-8823-AF5DA30D4EF0}"/>
              </a:ext>
            </a:extLst>
          </p:cNvPr>
          <p:cNvSpPr txBox="1">
            <a:spLocks/>
          </p:cNvSpPr>
          <p:nvPr/>
        </p:nvSpPr>
        <p:spPr>
          <a:xfrm>
            <a:off x="492535" y="6234202"/>
            <a:ext cx="11699463" cy="31027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Nielsen Ad Intel data, telc</a:t>
            </a:r>
            <a:r>
              <a:rPr lang="en-US" sz="800" dirty="0">
                <a:solidFill>
                  <a:srgbClr val="1B1464"/>
                </a:solidFill>
                <a:latin typeface="Helvetica" panose="020B0403020202020204" pitchFamily="34" charset="0"/>
              </a:rPr>
              <a:t>o brands within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‘communications’ major category, TV impressions, P18+, Live + 7 (national cable TV, national broadcast TV, Spanish language broadcast TV, Spanish language cable TV, spot TV, syndication TV), April ‘16 – March ‘20 (calendar months). </a:t>
            </a:r>
            <a:r>
              <a:rPr lang="en-US" sz="800" dirty="0">
                <a:solidFill>
                  <a:srgbClr val="1B1464"/>
                </a:solidFill>
                <a:latin typeface="Helvetica" panose="020B0403020202020204" pitchFamily="34" charset="0"/>
              </a:rPr>
              <a:t>VAB analysis of Comscore mediametrix multiplatform media trend data; total audience (Desktop P2+, Mobile 18+), April ’16 – March ’20 (calendar months).</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ndParaRPr>
          </a:p>
        </p:txBody>
      </p:sp>
      <p:pic>
        <p:nvPicPr>
          <p:cNvPr id="23" name="Picture 2">
            <a:extLst>
              <a:ext uri="{FF2B5EF4-FFF2-40B4-BE49-F238E27FC236}">
                <a16:creationId xmlns:a16="http://schemas.microsoft.com/office/drawing/2014/main" id="{C8070C70-FFA5-4E95-825B-F246819A9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438" y="2371414"/>
            <a:ext cx="1173925" cy="4824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 Spire Graphic Standards and Downloads">
            <a:extLst>
              <a:ext uri="{FF2B5EF4-FFF2-40B4-BE49-F238E27FC236}">
                <a16:creationId xmlns:a16="http://schemas.microsoft.com/office/drawing/2014/main" id="{5504C86D-79E8-457D-A015-09C85116C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7122" y="2373566"/>
            <a:ext cx="1267585" cy="49564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30">
            <a:extLst>
              <a:ext uri="{FF2B5EF4-FFF2-40B4-BE49-F238E27FC236}">
                <a16:creationId xmlns:a16="http://schemas.microsoft.com/office/drawing/2014/main" id="{C56F4AAD-E128-464B-9FDA-4AE4399B524D}"/>
              </a:ext>
            </a:extLst>
          </p:cNvPr>
          <p:cNvSpPr>
            <a:spLocks noChangeArrowheads="1"/>
          </p:cNvSpPr>
          <p:nvPr/>
        </p:nvSpPr>
        <p:spPr bwMode="auto">
          <a:xfrm>
            <a:off x="6220411" y="4710206"/>
            <a:ext cx="83504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40,935</a:t>
            </a:r>
          </a:p>
        </p:txBody>
      </p:sp>
      <p:sp>
        <p:nvSpPr>
          <p:cNvPr id="31" name="Rectangle 30">
            <a:extLst>
              <a:ext uri="{FF2B5EF4-FFF2-40B4-BE49-F238E27FC236}">
                <a16:creationId xmlns:a16="http://schemas.microsoft.com/office/drawing/2014/main" id="{7F660DB6-9222-40E3-B317-582016220FFC}"/>
              </a:ext>
            </a:extLst>
          </p:cNvPr>
          <p:cNvSpPr>
            <a:spLocks noChangeArrowheads="1"/>
          </p:cNvSpPr>
          <p:nvPr/>
        </p:nvSpPr>
        <p:spPr bwMode="auto">
          <a:xfrm>
            <a:off x="8708578" y="4722646"/>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97</a:t>
            </a:r>
          </a:p>
        </p:txBody>
      </p:sp>
      <p:sp>
        <p:nvSpPr>
          <p:cNvPr id="32" name="Rectangle 30">
            <a:extLst>
              <a:ext uri="{FF2B5EF4-FFF2-40B4-BE49-F238E27FC236}">
                <a16:creationId xmlns:a16="http://schemas.microsoft.com/office/drawing/2014/main" id="{028D533A-4430-4815-AC3D-39243B032076}"/>
              </a:ext>
            </a:extLst>
          </p:cNvPr>
          <p:cNvSpPr>
            <a:spLocks noChangeArrowheads="1"/>
          </p:cNvSpPr>
          <p:nvPr/>
        </p:nvSpPr>
        <p:spPr bwMode="auto">
          <a:xfrm>
            <a:off x="6220411" y="5074953"/>
            <a:ext cx="83815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39,146</a:t>
            </a:r>
          </a:p>
        </p:txBody>
      </p:sp>
      <p:sp>
        <p:nvSpPr>
          <p:cNvPr id="33" name="Rectangle 32">
            <a:extLst>
              <a:ext uri="{FF2B5EF4-FFF2-40B4-BE49-F238E27FC236}">
                <a16:creationId xmlns:a16="http://schemas.microsoft.com/office/drawing/2014/main" id="{328A4C25-A9DA-4550-AFBF-E50F3A9786E9}"/>
              </a:ext>
            </a:extLst>
          </p:cNvPr>
          <p:cNvSpPr>
            <a:spLocks noChangeArrowheads="1"/>
          </p:cNvSpPr>
          <p:nvPr/>
        </p:nvSpPr>
        <p:spPr bwMode="auto">
          <a:xfrm>
            <a:off x="8711688" y="5074953"/>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72</a:t>
            </a:r>
          </a:p>
        </p:txBody>
      </p:sp>
      <p:sp>
        <p:nvSpPr>
          <p:cNvPr id="37" name="Rectangle 30">
            <a:extLst>
              <a:ext uri="{FF2B5EF4-FFF2-40B4-BE49-F238E27FC236}">
                <a16:creationId xmlns:a16="http://schemas.microsoft.com/office/drawing/2014/main" id="{8F85B149-0D6E-474E-B18A-8913511A0725}"/>
              </a:ext>
            </a:extLst>
          </p:cNvPr>
          <p:cNvSpPr>
            <a:spLocks noChangeArrowheads="1"/>
          </p:cNvSpPr>
          <p:nvPr/>
        </p:nvSpPr>
        <p:spPr bwMode="auto">
          <a:xfrm>
            <a:off x="6074233" y="2900068"/>
            <a:ext cx="984330"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3,197,964</a:t>
            </a:r>
          </a:p>
        </p:txBody>
      </p:sp>
      <p:sp>
        <p:nvSpPr>
          <p:cNvPr id="38" name="Rectangle 37">
            <a:extLst>
              <a:ext uri="{FF2B5EF4-FFF2-40B4-BE49-F238E27FC236}">
                <a16:creationId xmlns:a16="http://schemas.microsoft.com/office/drawing/2014/main" id="{CA33D945-0EE0-4CDB-BD37-228955771A97}"/>
              </a:ext>
            </a:extLst>
          </p:cNvPr>
          <p:cNvSpPr>
            <a:spLocks noChangeArrowheads="1"/>
          </p:cNvSpPr>
          <p:nvPr/>
        </p:nvSpPr>
        <p:spPr bwMode="auto">
          <a:xfrm>
            <a:off x="8627709" y="2900068"/>
            <a:ext cx="785281"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26,597</a:t>
            </a:r>
          </a:p>
        </p:txBody>
      </p:sp>
      <p:sp>
        <p:nvSpPr>
          <p:cNvPr id="39" name="Rectangle 30">
            <a:extLst>
              <a:ext uri="{FF2B5EF4-FFF2-40B4-BE49-F238E27FC236}">
                <a16:creationId xmlns:a16="http://schemas.microsoft.com/office/drawing/2014/main" id="{2875B9EE-B6DE-4353-B981-4BFA4DF9EC31}"/>
              </a:ext>
            </a:extLst>
          </p:cNvPr>
          <p:cNvSpPr>
            <a:spLocks noChangeArrowheads="1"/>
          </p:cNvSpPr>
          <p:nvPr/>
        </p:nvSpPr>
        <p:spPr bwMode="auto">
          <a:xfrm>
            <a:off x="6074233" y="3251031"/>
            <a:ext cx="987440"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2,918,562</a:t>
            </a:r>
          </a:p>
        </p:txBody>
      </p:sp>
      <p:sp>
        <p:nvSpPr>
          <p:cNvPr id="42" name="Rectangle 41">
            <a:extLst>
              <a:ext uri="{FF2B5EF4-FFF2-40B4-BE49-F238E27FC236}">
                <a16:creationId xmlns:a16="http://schemas.microsoft.com/office/drawing/2014/main" id="{E5B6F5D7-EDEA-4AF5-AEBB-C294D49838C8}"/>
              </a:ext>
            </a:extLst>
          </p:cNvPr>
          <p:cNvSpPr>
            <a:spLocks noChangeArrowheads="1"/>
          </p:cNvSpPr>
          <p:nvPr/>
        </p:nvSpPr>
        <p:spPr bwMode="auto">
          <a:xfrm>
            <a:off x="8630818" y="3251031"/>
            <a:ext cx="78528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24,076</a:t>
            </a:r>
          </a:p>
        </p:txBody>
      </p:sp>
      <p:sp>
        <p:nvSpPr>
          <p:cNvPr id="44" name="Rectangle 30">
            <a:extLst>
              <a:ext uri="{FF2B5EF4-FFF2-40B4-BE49-F238E27FC236}">
                <a16:creationId xmlns:a16="http://schemas.microsoft.com/office/drawing/2014/main" id="{43558A0A-0FE8-40B0-A33C-83D4961F33DE}"/>
              </a:ext>
            </a:extLst>
          </p:cNvPr>
          <p:cNvSpPr>
            <a:spLocks noChangeArrowheads="1"/>
          </p:cNvSpPr>
          <p:nvPr/>
        </p:nvSpPr>
        <p:spPr bwMode="auto">
          <a:xfrm>
            <a:off x="6344820" y="5889269"/>
            <a:ext cx="685750"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-1,789</a:t>
            </a:r>
          </a:p>
        </p:txBody>
      </p:sp>
      <p:sp>
        <p:nvSpPr>
          <p:cNvPr id="45" name="Rectangle 30">
            <a:extLst>
              <a:ext uri="{FF2B5EF4-FFF2-40B4-BE49-F238E27FC236}">
                <a16:creationId xmlns:a16="http://schemas.microsoft.com/office/drawing/2014/main" id="{AE8A76BE-6EB0-4420-A241-35EFB30AB0C0}"/>
              </a:ext>
            </a:extLst>
          </p:cNvPr>
          <p:cNvSpPr>
            <a:spLocks noChangeArrowheads="1"/>
          </p:cNvSpPr>
          <p:nvPr/>
        </p:nvSpPr>
        <p:spPr bwMode="auto">
          <a:xfrm>
            <a:off x="8773890" y="5892379"/>
            <a:ext cx="685750"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-25</a:t>
            </a:r>
          </a:p>
        </p:txBody>
      </p:sp>
      <p:sp>
        <p:nvSpPr>
          <p:cNvPr id="46" name="Rectangle 30">
            <a:extLst>
              <a:ext uri="{FF2B5EF4-FFF2-40B4-BE49-F238E27FC236}">
                <a16:creationId xmlns:a16="http://schemas.microsoft.com/office/drawing/2014/main" id="{3665CFB7-F2FE-467F-B679-BCBC9D155C21}"/>
              </a:ext>
            </a:extLst>
          </p:cNvPr>
          <p:cNvSpPr>
            <a:spLocks noChangeArrowheads="1"/>
          </p:cNvSpPr>
          <p:nvPr/>
        </p:nvSpPr>
        <p:spPr bwMode="auto">
          <a:xfrm>
            <a:off x="6217302" y="3628142"/>
            <a:ext cx="856813"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-9%</a:t>
            </a:r>
            <a:endParaRPr kumimoji="0" lang="en-US" altLang="en-US" sz="1400" b="0"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7" name="Rectangle 30">
            <a:extLst>
              <a:ext uri="{FF2B5EF4-FFF2-40B4-BE49-F238E27FC236}">
                <a16:creationId xmlns:a16="http://schemas.microsoft.com/office/drawing/2014/main" id="{4586C005-0905-4DB5-951B-F2029A473F9D}"/>
              </a:ext>
            </a:extLst>
          </p:cNvPr>
          <p:cNvSpPr>
            <a:spLocks noChangeArrowheads="1"/>
          </p:cNvSpPr>
          <p:nvPr/>
        </p:nvSpPr>
        <p:spPr bwMode="auto">
          <a:xfrm>
            <a:off x="8627709" y="3631251"/>
            <a:ext cx="856813"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-9%</a:t>
            </a:r>
            <a:endParaRPr kumimoji="0" lang="en-US" altLang="en-US" sz="1400" b="0"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8" name="Rectangle 30">
            <a:extLst>
              <a:ext uri="{FF2B5EF4-FFF2-40B4-BE49-F238E27FC236}">
                <a16:creationId xmlns:a16="http://schemas.microsoft.com/office/drawing/2014/main" id="{C96FE3F8-7168-4E11-9F1A-F9E6AA3F2B0F}"/>
              </a:ext>
            </a:extLst>
          </p:cNvPr>
          <p:cNvSpPr>
            <a:spLocks noChangeArrowheads="1"/>
          </p:cNvSpPr>
          <p:nvPr/>
        </p:nvSpPr>
        <p:spPr bwMode="auto">
          <a:xfrm>
            <a:off x="6220411" y="5422732"/>
            <a:ext cx="856813"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-4%</a:t>
            </a:r>
            <a:endParaRPr kumimoji="0" lang="en-US" altLang="en-US" sz="1400" b="0"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9" name="Rectangle 30">
            <a:extLst>
              <a:ext uri="{FF2B5EF4-FFF2-40B4-BE49-F238E27FC236}">
                <a16:creationId xmlns:a16="http://schemas.microsoft.com/office/drawing/2014/main" id="{92F02AFA-F55B-404E-9CE2-BA6C361C0049}"/>
              </a:ext>
            </a:extLst>
          </p:cNvPr>
          <p:cNvSpPr>
            <a:spLocks noChangeArrowheads="1"/>
          </p:cNvSpPr>
          <p:nvPr/>
        </p:nvSpPr>
        <p:spPr bwMode="auto">
          <a:xfrm>
            <a:off x="8630818" y="5425841"/>
            <a:ext cx="856813"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-26%</a:t>
            </a:r>
            <a:endParaRPr kumimoji="0" lang="en-US" altLang="en-US" sz="1400" b="0"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5840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FEC2308-681C-4F4F-B1A0-569B7583E52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259492" y="338393"/>
            <a:ext cx="11796978"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On average, Telco brands of all sizes and investment levels saw </a:t>
            </a:r>
            <a:r>
              <a:rPr lang="en-US" sz="2600" b="1" dirty="0">
                <a:solidFill>
                  <a:srgbClr val="00BFF2"/>
                </a:solidFill>
                <a:latin typeface="Helvetica" pitchFamily="2" charset="0"/>
              </a:rPr>
              <a:t>double-digit traffic increases</a:t>
            </a:r>
            <a:r>
              <a:rPr lang="en-US" sz="2600" b="1" dirty="0">
                <a:solidFill>
                  <a:srgbClr val="1F1A62"/>
                </a:solidFill>
                <a:latin typeface="Helvetica" pitchFamily="2" charset="0"/>
              </a:rPr>
              <a:t> along with their increased impressions delivery</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 Placeholder 3">
            <a:extLst>
              <a:ext uri="{FF2B5EF4-FFF2-40B4-BE49-F238E27FC236}">
                <a16:creationId xmlns:a16="http://schemas.microsoft.com/office/drawing/2014/main" id="{4C8174F8-6994-4F98-A2AD-119926304E15}"/>
              </a:ext>
            </a:extLst>
          </p:cNvPr>
          <p:cNvSpPr txBox="1">
            <a:spLocks/>
          </p:cNvSpPr>
          <p:nvPr/>
        </p:nvSpPr>
        <p:spPr>
          <a:xfrm>
            <a:off x="492535" y="6234202"/>
            <a:ext cx="11699463" cy="31027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Ad Intel data, telco brands within ‘communications’ major category, TV impressions, P18+, Live + 7 (national cable TV, national broadcast TV, Spanish language broadcast TV, Spanish language cable TV, spot TV, syndication TV), April ‘16 – March ‘20 (calendar months). VAB analysis of Comscore mediametrix multiplatform media trend data; total audience (Desktop P2+, Mobile 18+), April ’16 – March ’20 (calendar months).</a:t>
            </a:r>
          </a:p>
        </p:txBody>
      </p:sp>
      <p:sp>
        <p:nvSpPr>
          <p:cNvPr id="13" name="TextBox 12">
            <a:extLst>
              <a:ext uri="{FF2B5EF4-FFF2-40B4-BE49-F238E27FC236}">
                <a16:creationId xmlns:a16="http://schemas.microsoft.com/office/drawing/2014/main" id="{C9B40F85-69EA-4B18-893E-CAAE104F7FFC}"/>
              </a:ext>
            </a:extLst>
          </p:cNvPr>
          <p:cNvSpPr txBox="1"/>
          <p:nvPr/>
        </p:nvSpPr>
        <p:spPr>
          <a:xfrm>
            <a:off x="0" y="1705455"/>
            <a:ext cx="12191997" cy="738664"/>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Sampling</a:t>
            </a: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of Telco Brands By Impressions Delivery</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Average Monthly Website Unique Visitors (000)</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(24-Month vs. 24-Month Comparison: Apr ’16 – Mar ’18 vs. Apr ‘18 – Mar ‘20)</a:t>
            </a:r>
            <a:endParaRPr kumimoji="0" lang="en-US" sz="1200" b="0" i="1"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graphicFrame>
        <p:nvGraphicFramePr>
          <p:cNvPr id="20" name="Chart 19">
            <a:extLst>
              <a:ext uri="{FF2B5EF4-FFF2-40B4-BE49-F238E27FC236}">
                <a16:creationId xmlns:a16="http://schemas.microsoft.com/office/drawing/2014/main" id="{06D932E3-6FC5-4CE3-B583-7FCABD31F36F}"/>
              </a:ext>
            </a:extLst>
          </p:cNvPr>
          <p:cNvGraphicFramePr/>
          <p:nvPr>
            <p:extLst>
              <p:ext uri="{D42A27DB-BD31-4B8C-83A1-F6EECF244321}">
                <p14:modId xmlns:p14="http://schemas.microsoft.com/office/powerpoint/2010/main" val="90507752"/>
              </p:ext>
            </p:extLst>
          </p:nvPr>
        </p:nvGraphicFramePr>
        <p:xfrm>
          <a:off x="954833" y="2386476"/>
          <a:ext cx="4077476" cy="3422950"/>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Rounded Corners 22">
            <a:extLst>
              <a:ext uri="{FF2B5EF4-FFF2-40B4-BE49-F238E27FC236}">
                <a16:creationId xmlns:a16="http://schemas.microsoft.com/office/drawing/2014/main" id="{DC0F027A-C0B8-4737-A8F7-01D6C8C9FE38}"/>
              </a:ext>
            </a:extLst>
          </p:cNvPr>
          <p:cNvSpPr/>
          <p:nvPr/>
        </p:nvSpPr>
        <p:spPr>
          <a:xfrm>
            <a:off x="609599" y="2968057"/>
            <a:ext cx="4572000" cy="275918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497039A-2411-4CB8-8BE7-852944AD779A}"/>
              </a:ext>
            </a:extLst>
          </p:cNvPr>
          <p:cNvSpPr txBox="1"/>
          <p:nvPr/>
        </p:nvSpPr>
        <p:spPr>
          <a:xfrm>
            <a:off x="600267" y="2514472"/>
            <a:ext cx="4572000"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Less than 1 Billion Average Monthly P18+ TV IMPs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rgbClr val="1B1464"/>
                </a:solidFill>
                <a:latin typeface="Helvetica" panose="020B0403020202020204" pitchFamily="34" charset="0"/>
              </a:rPr>
              <a:t>Brand Average</a:t>
            </a:r>
            <a:endParaRPr kumimoji="0" lang="en-US" sz="700" i="1"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5" name="Rectangle 24">
            <a:extLst>
              <a:ext uri="{FF2B5EF4-FFF2-40B4-BE49-F238E27FC236}">
                <a16:creationId xmlns:a16="http://schemas.microsoft.com/office/drawing/2014/main" id="{1603F417-BC94-4DA8-96D1-793B84AD5B57}"/>
              </a:ext>
            </a:extLst>
          </p:cNvPr>
          <p:cNvSpPr/>
          <p:nvPr/>
        </p:nvSpPr>
        <p:spPr>
          <a:xfrm>
            <a:off x="4279828" y="3913653"/>
            <a:ext cx="805418" cy="791588"/>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(+668K)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 IMPs</a:t>
            </a:r>
          </a:p>
        </p:txBody>
      </p:sp>
      <p:pic>
        <p:nvPicPr>
          <p:cNvPr id="31" name="Picture 30" descr="BYOP [Bring Your Own Smartphone (BYOP)] - TracFone Wireless">
            <a:extLst>
              <a:ext uri="{FF2B5EF4-FFF2-40B4-BE49-F238E27FC236}">
                <a16:creationId xmlns:a16="http://schemas.microsoft.com/office/drawing/2014/main" id="{B2787234-91C2-4E07-BEEE-83C5AE83D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737" y="5822889"/>
            <a:ext cx="991362" cy="41108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2" descr="U.S. Cellular – Logos Download">
            <a:extLst>
              <a:ext uri="{FF2B5EF4-FFF2-40B4-BE49-F238E27FC236}">
                <a16:creationId xmlns:a16="http://schemas.microsoft.com/office/drawing/2014/main" id="{0172B699-C29B-4C1A-8832-ACD322C69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7881" y="5789602"/>
            <a:ext cx="1373157" cy="3625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descr="Total Wireless vs Straight Talk: What is the Difference?">
            <a:extLst>
              <a:ext uri="{FF2B5EF4-FFF2-40B4-BE49-F238E27FC236}">
                <a16:creationId xmlns:a16="http://schemas.microsoft.com/office/drawing/2014/main" id="{DF6A44FB-5DB7-4012-B810-94FC846C46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4664" b="28440"/>
          <a:stretch/>
        </p:blipFill>
        <p:spPr bwMode="auto">
          <a:xfrm>
            <a:off x="1271426" y="5802931"/>
            <a:ext cx="792587" cy="3221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6" name="Chart 35">
            <a:extLst>
              <a:ext uri="{FF2B5EF4-FFF2-40B4-BE49-F238E27FC236}">
                <a16:creationId xmlns:a16="http://schemas.microsoft.com/office/drawing/2014/main" id="{2475E6DB-556F-46D9-8AE8-91A06BEA83E2}"/>
              </a:ext>
            </a:extLst>
          </p:cNvPr>
          <p:cNvGraphicFramePr/>
          <p:nvPr>
            <p:extLst>
              <p:ext uri="{D42A27DB-BD31-4B8C-83A1-F6EECF244321}">
                <p14:modId xmlns:p14="http://schemas.microsoft.com/office/powerpoint/2010/main" val="3831775755"/>
              </p:ext>
            </p:extLst>
          </p:nvPr>
        </p:nvGraphicFramePr>
        <p:xfrm>
          <a:off x="7175240" y="2383367"/>
          <a:ext cx="4077476" cy="3422950"/>
        </p:xfrm>
        <a:graphic>
          <a:graphicData uri="http://schemas.openxmlformats.org/drawingml/2006/chart">
            <c:chart xmlns:c="http://schemas.openxmlformats.org/drawingml/2006/chart" xmlns:r="http://schemas.openxmlformats.org/officeDocument/2006/relationships" r:id="rId7"/>
          </a:graphicData>
        </a:graphic>
      </p:graphicFrame>
      <p:sp>
        <p:nvSpPr>
          <p:cNvPr id="37" name="Rectangle: Rounded Corners 36">
            <a:extLst>
              <a:ext uri="{FF2B5EF4-FFF2-40B4-BE49-F238E27FC236}">
                <a16:creationId xmlns:a16="http://schemas.microsoft.com/office/drawing/2014/main" id="{E3387E36-6E49-4631-9B72-362CDC334A44}"/>
              </a:ext>
            </a:extLst>
          </p:cNvPr>
          <p:cNvSpPr/>
          <p:nvPr/>
        </p:nvSpPr>
        <p:spPr>
          <a:xfrm>
            <a:off x="6913981" y="2964948"/>
            <a:ext cx="4572000" cy="275918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4DC8F0C-73DC-4126-A377-EF7027CAA224}"/>
              </a:ext>
            </a:extLst>
          </p:cNvPr>
          <p:cNvSpPr/>
          <p:nvPr/>
        </p:nvSpPr>
        <p:spPr>
          <a:xfrm>
            <a:off x="10559265" y="3282434"/>
            <a:ext cx="805418" cy="767057"/>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(+2.7MM)</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dirty="0">
              <a:solidFill>
                <a:srgbClr val="1B1464"/>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1B1464"/>
                </a:solidFill>
                <a:latin typeface="Helvetica" panose="020B0403020202020204" pitchFamily="34" charset="0"/>
              </a:rPr>
              <a:t>v</a:t>
            </a: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dirty="0">
              <a:solidFill>
                <a:srgbClr val="1B1464"/>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+15% IMPs</a:t>
            </a:r>
          </a:p>
        </p:txBody>
      </p:sp>
      <p:sp>
        <p:nvSpPr>
          <p:cNvPr id="39" name="TextBox 38">
            <a:extLst>
              <a:ext uri="{FF2B5EF4-FFF2-40B4-BE49-F238E27FC236}">
                <a16:creationId xmlns:a16="http://schemas.microsoft.com/office/drawing/2014/main" id="{9AE71531-25F5-4925-8065-E8D2907E9810}"/>
              </a:ext>
            </a:extLst>
          </p:cNvPr>
          <p:cNvSpPr txBox="1"/>
          <p:nvPr/>
        </p:nvSpPr>
        <p:spPr>
          <a:xfrm>
            <a:off x="6913981" y="2511363"/>
            <a:ext cx="4572000"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1+ Billion Average Monthly P18+ TV IMPs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dirty="0">
                <a:solidFill>
                  <a:srgbClr val="1B1464"/>
                </a:solidFill>
                <a:latin typeface="Helvetica" panose="020B0403020202020204" pitchFamily="34" charset="0"/>
              </a:rPr>
              <a:t>Brand Average</a:t>
            </a:r>
            <a:endParaRPr kumimoji="0" lang="en-US" sz="700" i="1"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40" name="Picture 2">
            <a:extLst>
              <a:ext uri="{FF2B5EF4-FFF2-40B4-BE49-F238E27FC236}">
                <a16:creationId xmlns:a16="http://schemas.microsoft.com/office/drawing/2014/main" id="{1947B170-49AC-4ED9-A4A8-FF8C75F023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2318" y="5912902"/>
            <a:ext cx="1308144" cy="19213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Best Value in Wireless | Sprint">
            <a:extLst>
              <a:ext uri="{FF2B5EF4-FFF2-40B4-BE49-F238E27FC236}">
                <a16:creationId xmlns:a16="http://schemas.microsoft.com/office/drawing/2014/main" id="{547F2950-F452-44EE-B101-A7E7AC29C7C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1626" b="13120"/>
          <a:stretch/>
        </p:blipFill>
        <p:spPr bwMode="auto">
          <a:xfrm>
            <a:off x="7931132" y="5831138"/>
            <a:ext cx="941322" cy="34132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t-mobile-logo-png-transparent - Mobile Posse">
            <a:extLst>
              <a:ext uri="{FF2B5EF4-FFF2-40B4-BE49-F238E27FC236}">
                <a16:creationId xmlns:a16="http://schemas.microsoft.com/office/drawing/2014/main" id="{B90FCC52-0095-4968-9E77-F1076DEE35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3124" y="5850076"/>
            <a:ext cx="1126744" cy="33655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Boost Mobile Png Logo - Free Transparent PNG Logos">
            <a:extLst>
              <a:ext uri="{FF2B5EF4-FFF2-40B4-BE49-F238E27FC236}">
                <a16:creationId xmlns:a16="http://schemas.microsoft.com/office/drawing/2014/main" id="{0F023AA7-BCEA-4C23-810F-133D472458F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60710" r="59687"/>
          <a:stretch/>
        </p:blipFill>
        <p:spPr bwMode="auto">
          <a:xfrm>
            <a:off x="10040538" y="5858207"/>
            <a:ext cx="767700" cy="28633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4" descr="Verizon Wireless Logo PNG Transparent &amp; SVG Vector - Freebie Supply">
            <a:extLst>
              <a:ext uri="{FF2B5EF4-FFF2-40B4-BE49-F238E27FC236}">
                <a16:creationId xmlns:a16="http://schemas.microsoft.com/office/drawing/2014/main" id="{6C0EEB93-7BF2-4B2C-8279-A46295C480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0861" y="5783494"/>
            <a:ext cx="991362" cy="361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67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75355A-045E-4AA1-9711-3B199BD99F03}"/>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1520" y="481934"/>
            <a:ext cx="11704950" cy="584775"/>
          </a:xfrm>
          <a:prstGeom prst="rect">
            <a:avLst/>
          </a:prstGeom>
        </p:spPr>
        <p:txBody>
          <a:bodyPr wrap="square">
            <a:spAutoFit/>
          </a:bodyPr>
          <a:lstStyle/>
          <a:p>
            <a:pPr lvl="0"/>
            <a:r>
              <a:rPr lang="en-US" sz="3200" b="1" dirty="0">
                <a:solidFill>
                  <a:srgbClr val="1F1A62"/>
                </a:solidFill>
                <a:latin typeface="Helvetica" pitchFamily="2" charset="0"/>
              </a:rPr>
              <a:t>Key takeaways for marketers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87620957-9260-438E-B7BD-9E46E95BA67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Rectangle 39">
            <a:extLst>
              <a:ext uri="{FF2B5EF4-FFF2-40B4-BE49-F238E27FC236}">
                <a16:creationId xmlns:a16="http://schemas.microsoft.com/office/drawing/2014/main" id="{143474B1-1FCB-4D0F-8CDA-38D3931DE2C1}"/>
              </a:ext>
            </a:extLst>
          </p:cNvPr>
          <p:cNvSpPr/>
          <p:nvPr/>
        </p:nvSpPr>
        <p:spPr>
          <a:xfrm>
            <a:off x="293417" y="3803779"/>
            <a:ext cx="5239636" cy="215994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C81DE11A-A882-414E-844E-6374D5E29A53}"/>
              </a:ext>
            </a:extLst>
          </p:cNvPr>
          <p:cNvSpPr txBox="1"/>
          <p:nvPr/>
        </p:nvSpPr>
        <p:spPr>
          <a:xfrm>
            <a:off x="404942" y="4026221"/>
            <a:ext cx="5006809" cy="1754326"/>
          </a:xfrm>
          <a:prstGeom prst="rect">
            <a:avLst/>
          </a:prstGeom>
          <a:noFill/>
        </p:spPr>
        <p:txBody>
          <a:bodyPr wrap="square" rtlCol="0">
            <a:spAutoFit/>
          </a:bodyPr>
          <a:lstStyle/>
          <a:p>
            <a:pPr lvl="0" algn="ctr"/>
            <a:r>
              <a:rPr lang="en-US" b="1" dirty="0">
                <a:solidFill>
                  <a:schemeClr val="bg1"/>
                </a:solidFill>
                <a:latin typeface="Helvetica" panose="020B0403020202020204" pitchFamily="34" charset="0"/>
              </a:rPr>
              <a:t>Brands that increase their TV impressions, and see an increase in their category share of voice as well, witness quantifiable business outcomes from their TV investment as a result of consumer engagement and direct action taken </a:t>
            </a:r>
          </a:p>
        </p:txBody>
      </p:sp>
      <p:pic>
        <p:nvPicPr>
          <p:cNvPr id="18" name="Picture 17" descr="A picture containing drawing&#10;&#10;Description automatically generated">
            <a:extLst>
              <a:ext uri="{FF2B5EF4-FFF2-40B4-BE49-F238E27FC236}">
                <a16:creationId xmlns:a16="http://schemas.microsoft.com/office/drawing/2014/main" id="{ACA06F11-C674-4B69-90B8-6ECA16449472}"/>
              </a:ext>
            </a:extLst>
          </p:cNvPr>
          <p:cNvPicPr>
            <a:picLocks noChangeAspect="1"/>
          </p:cNvPicPr>
          <p:nvPr/>
        </p:nvPicPr>
        <p:blipFill>
          <a:blip r:embed="rId3"/>
          <a:stretch>
            <a:fillRect/>
          </a:stretch>
        </p:blipFill>
        <p:spPr>
          <a:xfrm>
            <a:off x="8612717" y="2709681"/>
            <a:ext cx="964729" cy="964729"/>
          </a:xfrm>
          <a:prstGeom prst="rect">
            <a:avLst/>
          </a:prstGeom>
        </p:spPr>
      </p:pic>
      <p:sp>
        <p:nvSpPr>
          <p:cNvPr id="28" name="TextBox 27">
            <a:extLst>
              <a:ext uri="{FF2B5EF4-FFF2-40B4-BE49-F238E27FC236}">
                <a16:creationId xmlns:a16="http://schemas.microsoft.com/office/drawing/2014/main" id="{C6824699-F362-417E-ABEF-D0C5C4F897CD}"/>
              </a:ext>
            </a:extLst>
          </p:cNvPr>
          <p:cNvSpPr txBox="1"/>
          <p:nvPr/>
        </p:nvSpPr>
        <p:spPr>
          <a:xfrm>
            <a:off x="1029413" y="1864077"/>
            <a:ext cx="10133174" cy="58477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This analysis provides additional proof points of TV’s ability to drive business outcomes for brands across categories</a:t>
            </a:r>
            <a:endParaRPr kumimoji="0" lang="en-US" sz="1200" b="0" i="1"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D1F21750-D314-4E67-AFF1-CEED46DCC9EE}"/>
              </a:ext>
            </a:extLst>
          </p:cNvPr>
          <p:cNvSpPr/>
          <p:nvPr/>
        </p:nvSpPr>
        <p:spPr>
          <a:xfrm>
            <a:off x="6492051" y="3797558"/>
            <a:ext cx="5239636" cy="215994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C37B4C56-31D6-4A84-90F4-D6EFC8DB4125}"/>
              </a:ext>
            </a:extLst>
          </p:cNvPr>
          <p:cNvSpPr txBox="1"/>
          <p:nvPr/>
        </p:nvSpPr>
        <p:spPr>
          <a:xfrm>
            <a:off x="6799963" y="4026221"/>
            <a:ext cx="4742006" cy="923330"/>
          </a:xfrm>
          <a:prstGeom prst="rect">
            <a:avLst/>
          </a:prstGeom>
          <a:noFill/>
        </p:spPr>
        <p:txBody>
          <a:bodyPr wrap="square" rtlCol="0">
            <a:spAutoFit/>
          </a:bodyPr>
          <a:lstStyle/>
          <a:p>
            <a:pPr algn="ctr"/>
            <a:r>
              <a:rPr lang="en-US" b="1" dirty="0">
                <a:solidFill>
                  <a:schemeClr val="bg1"/>
                </a:solidFill>
                <a:latin typeface="Helvetica" panose="020B0403020202020204" pitchFamily="34" charset="0"/>
              </a:rPr>
              <a:t>These quantifiable business outcomes are seen across brands of all sizes, regardless of investment level</a:t>
            </a:r>
          </a:p>
        </p:txBody>
      </p:sp>
      <p:pic>
        <p:nvPicPr>
          <p:cNvPr id="24" name="Picture 23">
            <a:extLst>
              <a:ext uri="{FF2B5EF4-FFF2-40B4-BE49-F238E27FC236}">
                <a16:creationId xmlns:a16="http://schemas.microsoft.com/office/drawing/2014/main" id="{B7700CAB-F12A-460F-ABC3-57C5E71C41FC}"/>
              </a:ext>
            </a:extLst>
          </p:cNvPr>
          <p:cNvPicPr>
            <a:picLocks noChangeAspect="1"/>
          </p:cNvPicPr>
          <p:nvPr/>
        </p:nvPicPr>
        <p:blipFill>
          <a:blip r:embed="rId4"/>
          <a:stretch>
            <a:fillRect/>
          </a:stretch>
        </p:blipFill>
        <p:spPr>
          <a:xfrm>
            <a:off x="2388656" y="2629404"/>
            <a:ext cx="1045007" cy="1045007"/>
          </a:xfrm>
          <a:prstGeom prst="rect">
            <a:avLst/>
          </a:prstGeom>
        </p:spPr>
      </p:pic>
    </p:spTree>
    <p:extLst>
      <p:ext uri="{BB962C8B-B14F-4D97-AF65-F5344CB8AC3E}">
        <p14:creationId xmlns:p14="http://schemas.microsoft.com/office/powerpoint/2010/main" val="2955253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E1EFCF1-3D4D-4B7A-A7DD-3AB1D6DE2541}"/>
              </a:ext>
            </a:extLst>
          </p:cNvPr>
          <p:cNvPicPr>
            <a:picLocks noChangeAspect="1"/>
          </p:cNvPicPr>
          <p:nvPr/>
        </p:nvPicPr>
        <p:blipFill>
          <a:blip r:embed="rId2">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Thank You</a:t>
            </a:r>
          </a:p>
        </p:txBody>
      </p:sp>
      <p:pic>
        <p:nvPicPr>
          <p:cNvPr id="6" name="Picture 5">
            <a:hlinkClick r:id="rId3"/>
            <a:extLst>
              <a:ext uri="{FF2B5EF4-FFF2-40B4-BE49-F238E27FC236}">
                <a16:creationId xmlns:a16="http://schemas.microsoft.com/office/drawing/2014/main" id="{6A35C40F-687E-B34B-B975-ED0CDEFEC8A1}"/>
              </a:ext>
            </a:extLst>
          </p:cNvPr>
          <p:cNvPicPr>
            <a:picLocks noChangeAspect="1"/>
          </p:cNvPicPr>
          <p:nvPr/>
        </p:nvPicPr>
        <p:blipFill rotWithShape="1">
          <a:blip r:embed="rId4"/>
          <a:srcRect l="18840" t="84333" r="72880" b="5333"/>
          <a:stretch/>
        </p:blipFill>
        <p:spPr>
          <a:xfrm>
            <a:off x="10015399" y="5804284"/>
            <a:ext cx="875592" cy="636172"/>
          </a:xfrm>
          <a:prstGeom prst="rect">
            <a:avLst/>
          </a:prstGeom>
        </p:spPr>
      </p:pic>
      <p:pic>
        <p:nvPicPr>
          <p:cNvPr id="8" name="Picture 7">
            <a:hlinkClick r:id="rId5"/>
            <a:extLst>
              <a:ext uri="{FF2B5EF4-FFF2-40B4-BE49-F238E27FC236}">
                <a16:creationId xmlns:a16="http://schemas.microsoft.com/office/drawing/2014/main" id="{EEC9436E-41D9-FA4F-B24F-9D11D47EFC93}"/>
              </a:ext>
            </a:extLst>
          </p:cNvPr>
          <p:cNvPicPr>
            <a:picLocks noChangeAspect="1"/>
          </p:cNvPicPr>
          <p:nvPr/>
        </p:nvPicPr>
        <p:blipFill rotWithShape="1">
          <a:blip r:embed="rId4"/>
          <a:srcRect l="30161" t="83075" r="63111" b="5332"/>
          <a:stretch/>
        </p:blipFill>
        <p:spPr>
          <a:xfrm>
            <a:off x="10890991" y="5715536"/>
            <a:ext cx="734723" cy="737087"/>
          </a:xfrm>
          <a:prstGeom prst="rect">
            <a:avLst/>
          </a:prstGeom>
        </p:spPr>
      </p:pic>
      <p:pic>
        <p:nvPicPr>
          <p:cNvPr id="10" name="Picture 9">
            <a:hlinkClick r:id="rId6"/>
            <a:extLst>
              <a:ext uri="{FF2B5EF4-FFF2-40B4-BE49-F238E27FC236}">
                <a16:creationId xmlns:a16="http://schemas.microsoft.com/office/drawing/2014/main" id="{707BE5F1-DCEB-144F-86FF-E99AA7959D98}"/>
              </a:ext>
            </a:extLst>
          </p:cNvPr>
          <p:cNvPicPr>
            <a:picLocks noChangeAspect="1"/>
          </p:cNvPicPr>
          <p:nvPr/>
        </p:nvPicPr>
        <p:blipFill rotWithShape="1">
          <a:blip r:embed="rId4"/>
          <a:srcRect l="40770" t="83444" r="55156" b="4963"/>
          <a:stretch/>
        </p:blipFill>
        <p:spPr>
          <a:xfrm>
            <a:off x="11684271" y="5784399"/>
            <a:ext cx="403491" cy="668224"/>
          </a:xfrm>
          <a:prstGeom prst="rect">
            <a:avLst/>
          </a:prstGeom>
        </p:spPr>
      </p:pic>
      <p:sp>
        <p:nvSpPr>
          <p:cNvPr id="13" name="TextBox 12">
            <a:extLst>
              <a:ext uri="{FF2B5EF4-FFF2-40B4-BE49-F238E27FC236}">
                <a16:creationId xmlns:a16="http://schemas.microsoft.com/office/drawing/2014/main" id="{20BFA583-6201-4D96-BE04-797E316D744B}"/>
              </a:ext>
            </a:extLst>
          </p:cNvPr>
          <p:cNvSpPr txBox="1"/>
          <p:nvPr/>
        </p:nvSpPr>
        <p:spPr>
          <a:xfrm>
            <a:off x="416806" y="1754266"/>
            <a:ext cx="337383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hlinkClick r:id="rId7"/>
              </a:rPr>
              <a:t>Jason Wiese</a:t>
            </a:r>
            <a:endPar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329DD485-DE2E-47A5-85C0-A4295370A8F9}"/>
              </a:ext>
            </a:extLst>
          </p:cNvPr>
          <p:cNvSpPr txBox="1"/>
          <p:nvPr/>
        </p:nvSpPr>
        <p:spPr>
          <a:xfrm>
            <a:off x="416806" y="2067130"/>
            <a:ext cx="33738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jasonw@thevab.com</a:t>
            </a:r>
          </a:p>
        </p:txBody>
      </p:sp>
      <p:sp>
        <p:nvSpPr>
          <p:cNvPr id="4" name="TextBox 3">
            <a:extLst>
              <a:ext uri="{FF2B5EF4-FFF2-40B4-BE49-F238E27FC236}">
                <a16:creationId xmlns:a16="http://schemas.microsoft.com/office/drawing/2014/main" id="{C4F6F6B0-5D89-4B93-9148-A79F72983537}"/>
              </a:ext>
            </a:extLst>
          </p:cNvPr>
          <p:cNvSpPr txBox="1"/>
          <p:nvPr/>
        </p:nvSpPr>
        <p:spPr>
          <a:xfrm>
            <a:off x="317684" y="3485258"/>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Interested in learning more? Check out this related content: </a:t>
            </a:r>
          </a:p>
        </p:txBody>
      </p:sp>
      <p:sp>
        <p:nvSpPr>
          <p:cNvPr id="20" name="Rectangle 19">
            <a:extLst>
              <a:ext uri="{FF2B5EF4-FFF2-40B4-BE49-F238E27FC236}">
                <a16:creationId xmlns:a16="http://schemas.microsoft.com/office/drawing/2014/main" id="{66C9491A-DA7A-4DCA-B0C6-1B9F831386C9}"/>
              </a:ext>
            </a:extLst>
          </p:cNvPr>
          <p:cNvSpPr/>
          <p:nvPr/>
        </p:nvSpPr>
        <p:spPr>
          <a:xfrm>
            <a:off x="351023" y="1284420"/>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Creators</a:t>
            </a:r>
          </a:p>
        </p:txBody>
      </p:sp>
      <p:sp>
        <p:nvSpPr>
          <p:cNvPr id="27" name="TextBox 26">
            <a:hlinkClick r:id="rId8"/>
            <a:extLst>
              <a:ext uri="{FF2B5EF4-FFF2-40B4-BE49-F238E27FC236}">
                <a16:creationId xmlns:a16="http://schemas.microsoft.com/office/drawing/2014/main" id="{3C30D75C-BED3-4137-9F8A-59CDF8222FDF}"/>
              </a:ext>
            </a:extLst>
          </p:cNvPr>
          <p:cNvSpPr txBox="1"/>
          <p:nvPr/>
        </p:nvSpPr>
        <p:spPr>
          <a:xfrm>
            <a:off x="3974704"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hlinkClick r:id="rId8"/>
              </a:rPr>
              <a:t>Leah Montner-Dixon</a:t>
            </a:r>
            <a:endPar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9" name="TextBox 28">
            <a:extLst>
              <a:ext uri="{FF2B5EF4-FFF2-40B4-BE49-F238E27FC236}">
                <a16:creationId xmlns:a16="http://schemas.microsoft.com/office/drawing/2014/main" id="{284F31F4-4D86-4B99-B746-6850D63BF5DE}"/>
              </a:ext>
            </a:extLst>
          </p:cNvPr>
          <p:cNvSpPr txBox="1"/>
          <p:nvPr/>
        </p:nvSpPr>
        <p:spPr>
          <a:xfrm>
            <a:off x="3974704" y="2067130"/>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err="1">
                <a:solidFill>
                  <a:srgbClr val="1F1A62"/>
                </a:solidFill>
                <a:latin typeface="Helvetica Light" panose="020B0403020202020204" pitchFamily="34" charset="0"/>
              </a:rPr>
              <a:t>leahm</a:t>
            </a: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@thevab.com</a:t>
            </a:r>
          </a:p>
        </p:txBody>
      </p:sp>
      <p:sp>
        <p:nvSpPr>
          <p:cNvPr id="39" name="Rectangle 38">
            <a:hlinkClick r:id="rId9"/>
            <a:extLst>
              <a:ext uri="{FF2B5EF4-FFF2-40B4-BE49-F238E27FC236}">
                <a16:creationId xmlns:a16="http://schemas.microsoft.com/office/drawing/2014/main" id="{D169233E-DE78-449C-8821-34B6F5CC93FC}"/>
              </a:ext>
            </a:extLst>
          </p:cNvPr>
          <p:cNvSpPr/>
          <p:nvPr/>
        </p:nvSpPr>
        <p:spPr>
          <a:xfrm>
            <a:off x="416806" y="5816018"/>
            <a:ext cx="2154382" cy="553998"/>
          </a:xfrm>
          <a:prstGeom prst="rect">
            <a:avLst/>
          </a:prstGeom>
        </p:spPr>
        <p:txBody>
          <a:bodyPr wrap="square">
            <a:spAutoFit/>
          </a:bodyPr>
          <a:lstStyle/>
          <a:p>
            <a:pPr lvl="0" algn="ctr">
              <a:defRPr/>
            </a:pPr>
            <a:r>
              <a:rPr lang="en-US" sz="1000" b="1" dirty="0">
                <a:solidFill>
                  <a:srgbClr val="ED3C8D"/>
                </a:solidFill>
                <a:latin typeface="Helvetica" panose="020B0403020202020204" pitchFamily="34" charset="0"/>
              </a:rPr>
              <a:t>A Look Under The Hood</a:t>
            </a:r>
            <a:r>
              <a:rPr lang="en-US" sz="1000" dirty="0">
                <a:solidFill>
                  <a:srgbClr val="ED3C8D"/>
                </a:solidFill>
                <a:latin typeface="Helvetica" panose="020B0403020202020204" pitchFamily="34" charset="0"/>
              </a:rPr>
              <a:t>:</a:t>
            </a:r>
            <a:r>
              <a:rPr lang="en-US" sz="1000" dirty="0">
                <a:solidFill>
                  <a:srgbClr val="1B1464"/>
                </a:solidFill>
                <a:latin typeface="Helvetica" panose="020B0403020202020204" pitchFamily="34" charset="0"/>
              </a:rPr>
              <a:t> </a:t>
            </a:r>
          </a:p>
          <a:p>
            <a:pPr lvl="0" algn="ctr">
              <a:defRPr/>
            </a:pPr>
            <a:r>
              <a:rPr lang="en-US" sz="1000" dirty="0">
                <a:solidFill>
                  <a:srgbClr val="1B1464"/>
                </a:solidFill>
                <a:latin typeface="Helvetica" panose="020B0403020202020204" pitchFamily="34" charset="0"/>
              </a:rPr>
              <a:t>How TV Drives Digital Interactions </a:t>
            </a:r>
          </a:p>
          <a:p>
            <a:pPr lvl="0" algn="ctr">
              <a:defRPr/>
            </a:pPr>
            <a:r>
              <a:rPr lang="en-US" sz="1000" dirty="0">
                <a:solidFill>
                  <a:srgbClr val="1B1464"/>
                </a:solidFill>
                <a:latin typeface="Helvetica" panose="020B0403020202020204" pitchFamily="34" charset="0"/>
              </a:rPr>
              <a:t>for Automotive</a:t>
            </a:r>
            <a:endParaRPr kumimoji="0" lang="en-US" sz="1000" i="0"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40" name="Rectangle 39">
            <a:hlinkClick r:id="rId10"/>
            <a:extLst>
              <a:ext uri="{FF2B5EF4-FFF2-40B4-BE49-F238E27FC236}">
                <a16:creationId xmlns:a16="http://schemas.microsoft.com/office/drawing/2014/main" id="{A1570256-CAFC-4A90-9D78-981F8C7D21B0}"/>
              </a:ext>
            </a:extLst>
          </p:cNvPr>
          <p:cNvSpPr/>
          <p:nvPr/>
        </p:nvSpPr>
        <p:spPr>
          <a:xfrm>
            <a:off x="3174823" y="5816018"/>
            <a:ext cx="2839416" cy="553998"/>
          </a:xfrm>
          <a:prstGeom prst="rect">
            <a:avLst/>
          </a:prstGeom>
        </p:spPr>
        <p:txBody>
          <a:bodyPr wrap="square">
            <a:spAutoFit/>
          </a:bodyPr>
          <a:lstStyle/>
          <a:p>
            <a:pPr lvl="0" algn="ctr">
              <a:defRPr/>
            </a:pPr>
            <a:r>
              <a:rPr lang="en-US" sz="1000" b="1" dirty="0">
                <a:solidFill>
                  <a:srgbClr val="ED3C8D"/>
                </a:solidFill>
                <a:latin typeface="Helvetica" panose="020B0403020202020204" pitchFamily="34" charset="0"/>
                <a:hlinkClick r:id="rId11">
                  <a:extLst>
                    <a:ext uri="{A12FA001-AC4F-418D-AE19-62706E023703}">
                      <ahyp:hlinkClr xmlns:ahyp="http://schemas.microsoft.com/office/drawing/2018/hyperlinkcolor" val="tx"/>
                    </a:ext>
                  </a:extLst>
                </a:hlinkClick>
              </a:rPr>
              <a:t>Taking Charge</a:t>
            </a:r>
            <a:r>
              <a:rPr lang="en-US" sz="1000" dirty="0">
                <a:solidFill>
                  <a:srgbClr val="ED3C8D"/>
                </a:solidFill>
                <a:latin typeface="Helvetica" panose="020B0403020202020204" pitchFamily="34" charset="0"/>
                <a:hlinkClick r:id="rId11">
                  <a:extLst>
                    <a:ext uri="{A12FA001-AC4F-418D-AE19-62706E023703}">
                      <ahyp:hlinkClr xmlns:ahyp="http://schemas.microsoft.com/office/drawing/2018/hyperlinkcolor" val="tx"/>
                    </a:ext>
                  </a:extLst>
                </a:hlinkClick>
              </a:rPr>
              <a:t>: </a:t>
            </a:r>
          </a:p>
          <a:p>
            <a:pPr lvl="0" algn="ctr">
              <a:defRPr/>
            </a:pPr>
            <a:r>
              <a:rPr lang="en-US" sz="1000" dirty="0">
                <a:solidFill>
                  <a:srgbClr val="1B1464"/>
                </a:solidFill>
                <a:latin typeface="Helvetica" panose="020B0403020202020204" pitchFamily="34" charset="0"/>
              </a:rPr>
              <a:t>How TV Drives Brand Considerations </a:t>
            </a:r>
          </a:p>
          <a:p>
            <a:pPr lvl="0" algn="ctr">
              <a:defRPr/>
            </a:pPr>
            <a:r>
              <a:rPr lang="en-US" sz="1000" dirty="0">
                <a:solidFill>
                  <a:srgbClr val="1B1464"/>
                </a:solidFill>
                <a:latin typeface="Helvetica" panose="020B0403020202020204" pitchFamily="34" charset="0"/>
              </a:rPr>
              <a:t>for Credit Cards</a:t>
            </a:r>
            <a:endParaRPr kumimoji="0" lang="en-US" sz="1000" i="0" strike="noStrike" kern="1200" cap="none" spc="0" normalizeH="0" baseline="0" noProof="0" dirty="0">
              <a:ln>
                <a:noFill/>
              </a:ln>
              <a:solidFill>
                <a:srgbClr val="1B1464"/>
              </a:solidFill>
              <a:effectLst/>
              <a:uLnTx/>
              <a:uFillTx/>
              <a:latin typeface="Helvetica" panose="020B0403020202020204" pitchFamily="34" charset="0"/>
            </a:endParaRPr>
          </a:p>
        </p:txBody>
      </p:sp>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7" name="Rectangle 36">
            <a:hlinkClick r:id="rId13"/>
            <a:extLst>
              <a:ext uri="{FF2B5EF4-FFF2-40B4-BE49-F238E27FC236}">
                <a16:creationId xmlns:a16="http://schemas.microsoft.com/office/drawing/2014/main" id="{FA0E929B-6B21-4CFA-A420-B118C9E73D27}"/>
              </a:ext>
            </a:extLst>
          </p:cNvPr>
          <p:cNvSpPr/>
          <p:nvPr/>
        </p:nvSpPr>
        <p:spPr>
          <a:xfrm>
            <a:off x="6509518" y="5816018"/>
            <a:ext cx="2848502" cy="553998"/>
          </a:xfrm>
          <a:prstGeom prst="rect">
            <a:avLst/>
          </a:prstGeom>
        </p:spPr>
        <p:txBody>
          <a:bodyPr wrap="square">
            <a:spAutoFit/>
          </a:bodyPr>
          <a:lstStyle/>
          <a:p>
            <a:pPr lvl="0" algn="ctr">
              <a:defRPr/>
            </a:pPr>
            <a:r>
              <a:rPr lang="en-US" sz="1000" b="1" dirty="0">
                <a:solidFill>
                  <a:srgbClr val="ED3C8D"/>
                </a:solidFill>
                <a:latin typeface="Helvetica" panose="020B0403020202020204" pitchFamily="34" charset="0"/>
                <a:hlinkClick r:id="rId14">
                  <a:extLst>
                    <a:ext uri="{A12FA001-AC4F-418D-AE19-62706E023703}">
                      <ahyp:hlinkClr xmlns:ahyp="http://schemas.microsoft.com/office/drawing/2018/hyperlinkcolor" val="tx"/>
                    </a:ext>
                  </a:extLst>
                </a:hlinkClick>
              </a:rPr>
              <a:t>Direct Effect:</a:t>
            </a:r>
            <a:endParaRPr lang="en-US" sz="1000" dirty="0">
              <a:solidFill>
                <a:srgbClr val="ED3C8D"/>
              </a:solidFill>
              <a:latin typeface="Helvetica" panose="020B0403020202020204" pitchFamily="34" charset="0"/>
              <a:hlinkClick r:id="rId14">
                <a:extLst>
                  <a:ext uri="{A12FA001-AC4F-418D-AE19-62706E023703}">
                    <ahyp:hlinkClr xmlns:ahyp="http://schemas.microsoft.com/office/drawing/2018/hyperlinkcolor" val="tx"/>
                  </a:ext>
                </a:extLst>
              </a:hlinkClick>
            </a:endParaRPr>
          </a:p>
          <a:p>
            <a:pPr lvl="0" algn="ctr">
              <a:defRPr/>
            </a:pPr>
            <a:r>
              <a:rPr lang="en-US" sz="1000" dirty="0">
                <a:solidFill>
                  <a:srgbClr val="1B1464"/>
                </a:solidFill>
                <a:latin typeface="Helvetica" panose="020B0403020202020204" pitchFamily="34" charset="0"/>
              </a:rPr>
              <a:t>Driving Intent for Emerging </a:t>
            </a:r>
          </a:p>
          <a:p>
            <a:pPr lvl="0" algn="ctr">
              <a:defRPr/>
            </a:pPr>
            <a:r>
              <a:rPr lang="en-US" sz="1000" dirty="0">
                <a:solidFill>
                  <a:srgbClr val="1B1464"/>
                </a:solidFill>
                <a:latin typeface="Helvetica" panose="020B0403020202020204" pitchFamily="34" charset="0"/>
              </a:rPr>
              <a:t>Direct-to-Consumer Brands</a:t>
            </a:r>
            <a:endParaRPr kumimoji="0" lang="en-US" sz="1000" i="0" strike="noStrike" kern="1200" cap="none" spc="0" normalizeH="0" baseline="0" noProof="0" dirty="0">
              <a:ln>
                <a:noFill/>
              </a:ln>
              <a:solidFill>
                <a:srgbClr val="1B1464"/>
              </a:solidFill>
              <a:effectLst/>
              <a:uLnTx/>
              <a:uFillTx/>
              <a:latin typeface="Helvetica" panose="020B0403020202020204" pitchFamily="34" charset="0"/>
            </a:endParaRPr>
          </a:p>
        </p:txBody>
      </p:sp>
      <p:pic>
        <p:nvPicPr>
          <p:cNvPr id="3" name="Picture 2">
            <a:hlinkClick r:id="rId10"/>
            <a:extLst>
              <a:ext uri="{FF2B5EF4-FFF2-40B4-BE49-F238E27FC236}">
                <a16:creationId xmlns:a16="http://schemas.microsoft.com/office/drawing/2014/main" id="{B10313BB-1556-47F4-AFB0-D72186BCD3F8}"/>
              </a:ext>
            </a:extLst>
          </p:cNvPr>
          <p:cNvPicPr>
            <a:picLocks noChangeAspect="1"/>
          </p:cNvPicPr>
          <p:nvPr/>
        </p:nvPicPr>
        <p:blipFill>
          <a:blip r:embed="rId15"/>
          <a:stretch>
            <a:fillRect/>
          </a:stretch>
        </p:blipFill>
        <p:spPr>
          <a:xfrm>
            <a:off x="3159413" y="4179113"/>
            <a:ext cx="2854825" cy="1605839"/>
          </a:xfrm>
          <a:prstGeom prst="rect">
            <a:avLst/>
          </a:prstGeom>
          <a:ln>
            <a:solidFill>
              <a:srgbClr val="1B1464"/>
            </a:solidFill>
          </a:ln>
        </p:spPr>
      </p:pic>
      <p:pic>
        <p:nvPicPr>
          <p:cNvPr id="5" name="Picture 4">
            <a:hlinkClick r:id="rId9"/>
            <a:extLst>
              <a:ext uri="{FF2B5EF4-FFF2-40B4-BE49-F238E27FC236}">
                <a16:creationId xmlns:a16="http://schemas.microsoft.com/office/drawing/2014/main" id="{915D9260-92A9-4BBC-A6FB-537A7BACE44C}"/>
              </a:ext>
            </a:extLst>
          </p:cNvPr>
          <p:cNvPicPr>
            <a:picLocks noChangeAspect="1"/>
          </p:cNvPicPr>
          <p:nvPr/>
        </p:nvPicPr>
        <p:blipFill rotWithShape="1">
          <a:blip r:embed="rId16"/>
          <a:srcRect l="14916" t="3431" r="14721" b="3431"/>
          <a:stretch/>
        </p:blipFill>
        <p:spPr>
          <a:xfrm>
            <a:off x="425352" y="4187229"/>
            <a:ext cx="2145836" cy="1597723"/>
          </a:xfrm>
          <a:prstGeom prst="rect">
            <a:avLst/>
          </a:prstGeom>
          <a:ln>
            <a:solidFill>
              <a:srgbClr val="1B1464"/>
            </a:solidFill>
          </a:ln>
        </p:spPr>
      </p:pic>
      <p:pic>
        <p:nvPicPr>
          <p:cNvPr id="7" name="Picture 6">
            <a:hlinkClick r:id="rId13"/>
            <a:extLst>
              <a:ext uri="{FF2B5EF4-FFF2-40B4-BE49-F238E27FC236}">
                <a16:creationId xmlns:a16="http://schemas.microsoft.com/office/drawing/2014/main" id="{80619D2C-910D-45F4-9C8D-287C3C9AFFDC}"/>
              </a:ext>
            </a:extLst>
          </p:cNvPr>
          <p:cNvPicPr>
            <a:picLocks noChangeAspect="1"/>
          </p:cNvPicPr>
          <p:nvPr/>
        </p:nvPicPr>
        <p:blipFill>
          <a:blip r:embed="rId17"/>
          <a:stretch>
            <a:fillRect/>
          </a:stretch>
        </p:blipFill>
        <p:spPr>
          <a:xfrm>
            <a:off x="6509517" y="4188444"/>
            <a:ext cx="2848503" cy="1605840"/>
          </a:xfrm>
          <a:prstGeom prst="rect">
            <a:avLst/>
          </a:prstGeom>
          <a:ln>
            <a:solidFill>
              <a:srgbClr val="1B1464"/>
            </a:solidFill>
          </a:ln>
        </p:spPr>
      </p:pic>
    </p:spTree>
    <p:extLst>
      <p:ext uri="{BB962C8B-B14F-4D97-AF65-F5344CB8AC3E}">
        <p14:creationId xmlns:p14="http://schemas.microsoft.com/office/powerpoint/2010/main" val="552149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dirty="0">
                <a:ln>
                  <a:noFill/>
                </a:ln>
                <a:solidFill>
                  <a:srgbClr val="ED3C8D"/>
                </a:solidFill>
                <a:effectLst/>
                <a:uLnTx/>
                <a:uFillTx/>
                <a:latin typeface="Helvetica" pitchFamily="2" charset="0"/>
                <a:ea typeface="+mn-ea"/>
                <a:cs typeface="+mn-cs"/>
              </a:rPr>
              <a:t>complimentary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3C8D"/>
                </a:solidFill>
                <a:effectLst/>
                <a:uLnTx/>
                <a:uFillTx/>
                <a:latin typeface="Helvetica" pitchFamily="2" charset="0"/>
                <a:ea typeface="+mn-ea"/>
                <a:cs typeface="+mn-cs"/>
              </a:rPr>
              <a:t>Get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a:srcRect l="30898" t="46458" r="49492" b="17778"/>
          <a:stretch/>
        </p:blipFill>
        <p:spPr>
          <a:xfrm>
            <a:off x="5337500" y="4919346"/>
            <a:ext cx="1214437" cy="1245887"/>
          </a:xfrm>
          <a:prstGeom prst="rect">
            <a:avLst/>
          </a:prstGeom>
        </p:spPr>
      </p:pic>
      <p:pic>
        <p:nvPicPr>
          <p:cNvPr id="10" name="Picture 9">
            <a:extLst>
              <a:ext uri="{FF2B5EF4-FFF2-40B4-BE49-F238E27FC236}">
                <a16:creationId xmlns:a16="http://schemas.microsoft.com/office/drawing/2014/main" id="{D60A4D2B-1C0A-4776-A665-7A08D403E24F}"/>
              </a:ext>
            </a:extLst>
          </p:cNvPr>
          <p:cNvPicPr>
            <a:picLocks noChangeAspect="1"/>
          </p:cNvPicPr>
          <p:nvPr/>
        </p:nvPicPr>
        <p:blipFill>
          <a:blip r:embed="rId4">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4633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F1A62"/>
                </a:solidFill>
                <a:effectLst/>
                <a:uLnTx/>
                <a:uFillTx/>
                <a:latin typeface="Helvetica" panose="020B0403020202020204" pitchFamily="34" charset="0"/>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1F1A62"/>
              </a:solidFill>
              <a:effectLst/>
              <a:uLnTx/>
              <a:uFillTx/>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Helvetica" panose="020B0403020202020204" pitchFamily="34" charset="0"/>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F1A62"/>
                </a:solidFill>
                <a:effectLst/>
                <a:uLnTx/>
                <a:uFillTx/>
                <a:latin typeface="Helvetica" panose="020B0403020202020204" pitchFamily="34" charset="0"/>
              </a:rPr>
              <a:t>Drawing on our marketing expertise, we </a:t>
            </a:r>
            <a:r>
              <a:rPr kumimoji="0" lang="en-US" b="1" i="0" u="none" strike="noStrike" kern="1200" cap="none" spc="0" normalizeH="0" baseline="0" noProof="0" dirty="0">
                <a:ln>
                  <a:noFill/>
                </a:ln>
                <a:solidFill>
                  <a:srgbClr val="1F1A62"/>
                </a:solidFill>
                <a:effectLst/>
                <a:uLnTx/>
                <a:uFillTx/>
                <a:latin typeface="Helvetica" panose="020B0403020202020204" pitchFamily="34" charset="0"/>
              </a:rPr>
              <a:t>simplify</a:t>
            </a:r>
            <a:r>
              <a:rPr kumimoji="0" lang="en-US" b="0" i="0" u="none" strike="noStrike" kern="1200" cap="none" spc="0" normalizeH="0" baseline="0" noProof="0" dirty="0">
                <a:ln>
                  <a:noFill/>
                </a:ln>
                <a:solidFill>
                  <a:srgbClr val="1F1A62"/>
                </a:solidFill>
                <a:effectLst/>
                <a:uLnTx/>
                <a:uFillTx/>
                <a:latin typeface="Helvetica" panose="020B0403020202020204" pitchFamily="34" charset="0"/>
              </a:rPr>
              <a:t> the complexities in our industry and </a:t>
            </a:r>
            <a:r>
              <a:rPr kumimoji="0" lang="en-US" b="1" i="0" u="none"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discover</a:t>
            </a:r>
            <a:r>
              <a:rPr kumimoji="0" lang="en-US" b="0" i="0" u="none" strike="noStrike" kern="1200" cap="none" spc="0" normalizeH="0" baseline="0" noProof="0" dirty="0">
                <a:ln>
                  <a:noFill/>
                </a:ln>
                <a:solidFill>
                  <a:srgbClr val="1F1A62"/>
                </a:solidFill>
                <a:effectLst/>
                <a:uLnTx/>
                <a:uFillTx/>
                <a:latin typeface="Helvetica" panose="020B0403020202020204" pitchFamily="34" charset="0"/>
              </a:rPr>
              <a:t> new insights that </a:t>
            </a:r>
            <a:r>
              <a:rPr kumimoji="0" lang="en-US" b="1" i="0" u="none" strike="noStrike" kern="1200" cap="none" spc="0" normalizeH="0" baseline="0" noProof="0" dirty="0">
                <a:ln>
                  <a:noFill/>
                </a:ln>
                <a:solidFill>
                  <a:srgbClr val="ED3C8D"/>
                </a:solidFill>
                <a:effectLst/>
                <a:uLnTx/>
                <a:uFillTx/>
                <a:latin typeface="Helvetica" panose="020B0403020202020204" pitchFamily="34" charset="0"/>
              </a:rPr>
              <a:t>transform</a:t>
            </a:r>
            <a:r>
              <a:rPr kumimoji="0" lang="en-US" b="0" i="0" u="none" strike="noStrike" kern="1200" cap="none" spc="0" normalizeH="0" baseline="0" noProof="0" dirty="0">
                <a:ln>
                  <a:noFill/>
                </a:ln>
                <a:solidFill>
                  <a:srgbClr val="1F1A62"/>
                </a:solidFill>
                <a:effectLst/>
                <a:uLnTx/>
                <a:uFillTx/>
                <a:latin typeface="Helvetica" panose="020B0403020202020204" pitchFamily="34" charset="0"/>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2535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A9CAF2-4DEE-4020-90F6-B71D77891DBD}"/>
              </a:ext>
            </a:extLst>
          </p:cNvPr>
          <p:cNvSpPr/>
          <p:nvPr/>
        </p:nvSpPr>
        <p:spPr>
          <a:xfrm>
            <a:off x="0" y="0"/>
            <a:ext cx="12192001" cy="686915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3B6A1C2-1F12-4BD2-93EF-97B266498300}"/>
              </a:ext>
            </a:extLst>
          </p:cNvPr>
          <p:cNvPicPr>
            <a:picLocks noChangeAspect="1"/>
          </p:cNvPicPr>
          <p:nvPr/>
        </p:nvPicPr>
        <p:blipFill rotWithShape="1">
          <a:blip r:embed="rId3"/>
          <a:srcRect l="14895" r="32191"/>
          <a:stretch/>
        </p:blipFill>
        <p:spPr>
          <a:xfrm>
            <a:off x="-928" y="0"/>
            <a:ext cx="5443788" cy="6858000"/>
          </a:xfrm>
          <a:prstGeom prst="rect">
            <a:avLst/>
          </a:prstGeom>
        </p:spPr>
      </p:pic>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8C3907C6-DE27-4B4F-AFBF-ED0E88F3D89D}"/>
              </a:ext>
            </a:extLst>
          </p:cNvPr>
          <p:cNvSpPr/>
          <p:nvPr/>
        </p:nvSpPr>
        <p:spPr>
          <a:xfrm>
            <a:off x="5617028" y="141167"/>
            <a:ext cx="6354147" cy="954107"/>
          </a:xfrm>
          <a:prstGeom prst="rect">
            <a:avLst/>
          </a:prstGeom>
        </p:spPr>
        <p:txBody>
          <a:bodyPr wrap="square">
            <a:spAutoFit/>
          </a:bodyPr>
          <a:lstStyle/>
          <a:p>
            <a:r>
              <a:rPr lang="en-US" sz="2800" b="1" dirty="0">
                <a:solidFill>
                  <a:srgbClr val="1F1A62"/>
                </a:solidFill>
                <a:latin typeface="Helvetica" pitchFamily="2" charset="0"/>
              </a:rPr>
              <a:t>Making an impression through TV advertising</a:t>
            </a:r>
          </a:p>
        </p:txBody>
      </p:sp>
      <p:sp>
        <p:nvSpPr>
          <p:cNvPr id="11" name="Title 1">
            <a:extLst>
              <a:ext uri="{FF2B5EF4-FFF2-40B4-BE49-F238E27FC236}">
                <a16:creationId xmlns:a16="http://schemas.microsoft.com/office/drawing/2014/main" id="{1001998C-A1DB-4BE0-90AE-CE9E52B330BA}"/>
              </a:ext>
            </a:extLst>
          </p:cNvPr>
          <p:cNvSpPr txBox="1">
            <a:spLocks/>
          </p:cNvSpPr>
          <p:nvPr/>
        </p:nvSpPr>
        <p:spPr>
          <a:xfrm>
            <a:off x="5551714" y="1102668"/>
            <a:ext cx="6606073" cy="538040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Telecommunications is a highly competitive category with several major </a:t>
            </a:r>
            <a:r>
              <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rPr>
              <a:t>companies investing hundreds of millions of dollars in TV annually while a series of smaller upstarts are also investing in TV to actively build their customer base</a:t>
            </a: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rPr>
              <a:t>In this report, </a:t>
            </a:r>
            <a:r>
              <a:rPr kumimoji="0" lang="en-US" sz="1400" b="0" u="none" strike="noStrike" kern="1200" cap="none" spc="0" normalizeH="0" baseline="0" noProof="0" dirty="0">
                <a:ln>
                  <a:noFill/>
                </a:ln>
                <a:solidFill>
                  <a:srgbClr val="1B1464"/>
                </a:solidFill>
                <a:effectLst/>
                <a:uLnTx/>
                <a:uFillTx/>
                <a:latin typeface="Helvetica" panose="020B0403020202020204" pitchFamily="34" charset="0"/>
              </a:rPr>
              <a:t>‘Establishing A </a:t>
            </a:r>
            <a:r>
              <a:rPr kumimoji="0" lang="en-US" sz="1400" b="0" u="none" strike="noStrike" kern="1200" cap="none" spc="0" normalizeH="0" baseline="0" noProof="0">
                <a:ln>
                  <a:noFill/>
                </a:ln>
                <a:solidFill>
                  <a:srgbClr val="1B1464"/>
                </a:solidFill>
                <a:effectLst/>
                <a:uLnTx/>
                <a:uFillTx/>
                <a:latin typeface="Helvetica" panose="020B0403020202020204" pitchFamily="34" charset="0"/>
              </a:rPr>
              <a:t>Connection,’ </a:t>
            </a:r>
            <a:r>
              <a:rPr kumimoji="0" lang="en-US" sz="1400" b="0" i="0" u="none" strike="noStrike" kern="1200" cap="none" spc="0" normalizeH="0" baseline="0" noProof="0">
                <a:ln>
                  <a:noFill/>
                </a:ln>
                <a:solidFill>
                  <a:srgbClr val="1B1464"/>
                </a:solidFill>
                <a:effectLst/>
                <a:uLnTx/>
                <a:uFillTx/>
                <a:latin typeface="Helvetica" panose="020B0403020202020204" pitchFamily="34" charset="0"/>
              </a:rPr>
              <a:t>we </a:t>
            </a: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rPr>
              <a:t>examine the TV impressions delivered by </a:t>
            </a:r>
            <a:r>
              <a:rPr kumimoji="0" lang="en-US" sz="1400" b="1" i="0" u="none" strike="noStrike" kern="1200" cap="none" spc="0" normalizeH="0" baseline="0" noProof="0" dirty="0">
                <a:ln>
                  <a:noFill/>
                </a:ln>
                <a:solidFill>
                  <a:srgbClr val="4EBEA4"/>
                </a:solidFill>
                <a:effectLst/>
                <a:uLnTx/>
                <a:uFillTx/>
                <a:latin typeface="Helvetica" panose="020B0403020202020204" pitchFamily="34" charset="0"/>
              </a:rPr>
              <a:t>15 telco brands over the last four years</a:t>
            </a: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rPr>
              <a:t> </a:t>
            </a: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rPr>
              <a:t>(April 2016 – March 2020) in relation to their website traffic to understand what, if any, effect the level of consumer exposure for their TV messaging had on brand intent.</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1B1464"/>
              </a:solidFill>
              <a:effectLst/>
              <a:uLnTx/>
              <a:uFillTx/>
              <a:latin typeface="Helvetica" panose="020B04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Utilizing trusted third-party data monitoring and measurement providers such as Nielsen Ad Intel and Comscore for our analysis, we found that:</a:t>
            </a:r>
          </a:p>
          <a:p>
            <a:pPr marL="285750" marR="0" lvl="0" indent="-28575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80% of brands analyzed exhibited a direct correlation</a:t>
            </a:r>
            <a:r>
              <a:rPr lang="en-US" sz="1200" dirty="0">
                <a:solidFill>
                  <a:srgbClr val="4EBEA4"/>
                </a:solidFill>
                <a:latin typeface="Helvetica" panose="020B0403020202020204" pitchFamily="34" charset="0"/>
                <a:ea typeface="Open Sans" panose="020B0606030504020204" pitchFamily="34" charset="0"/>
                <a:cs typeface="Open Sans" panose="020B0606030504020204" pitchFamily="34" charset="0"/>
              </a:rPr>
              <a:t> </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between TV IMPs delivered and website traffic</a:t>
            </a:r>
          </a:p>
          <a:p>
            <a:pPr marL="285750" marR="0" lvl="0" indent="-28575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On average, the brands with a definitive, positive correlation </a:t>
            </a:r>
            <a:r>
              <a:rPr kumimoji="0" lang="en-US" sz="1200" b="1" i="0" u="none"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rPr>
              <a:t>increased their TV IMPs by +15% and saw their unique monthly visitors increase 21%</a:t>
            </a:r>
            <a:r>
              <a:rPr kumimoji="0" lang="en-US" sz="1200" b="1" i="0" u="none"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rPr>
              <a:t>   </a:t>
            </a:r>
          </a:p>
          <a:p>
            <a:pPr lvl="0" algn="l" defTabSz="1828800">
              <a:defRPr/>
            </a:pPr>
            <a:endPar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a:p>
            <a:pPr lvl="0" algn="l" defTabSz="1828800">
              <a:defRPr/>
            </a:pPr>
            <a:r>
              <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rPr>
              <a:t>This report, which focuses on impressions and share of voice, serves as another proof point in our series of analyses </a:t>
            </a:r>
            <a:r>
              <a:rPr lang="en-US" sz="14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highlighting the strong correlation between TV investment and consumer action </a:t>
            </a:r>
            <a:r>
              <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rPr>
              <a:t>throughout the purchasing funnel. </a:t>
            </a:r>
          </a:p>
          <a:p>
            <a:pPr lvl="0" algn="l" defTabSz="1828800">
              <a:defRPr/>
            </a:pPr>
            <a:endPar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To see similar analyses across other categories such as direct-to-consumer, automotive, credit cards, bedding / mattresses and mobile apps, click </a:t>
            </a: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hlinkClick r:id="rId5">
                  <a:extLst>
                    <a:ext uri="{A12FA001-AC4F-418D-AE19-62706E023703}">
                      <ahyp:hlinkClr xmlns:ahyp="http://schemas.microsoft.com/office/drawing/2018/hyperlinkcolor" val="tx"/>
                    </a:ext>
                  </a:extLst>
                </a:hlinkClick>
              </a:rPr>
              <a:t>here</a:t>
            </a: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to visit the Insights page on the VAB website.  </a:t>
            </a:r>
          </a:p>
        </p:txBody>
      </p:sp>
    </p:spTree>
    <p:extLst>
      <p:ext uri="{BB962C8B-B14F-4D97-AF65-F5344CB8AC3E}">
        <p14:creationId xmlns:p14="http://schemas.microsoft.com/office/powerpoint/2010/main" val="2517199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FEC2308-681C-4F4F-B1A0-569B7583E52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259492" y="217090"/>
            <a:ext cx="11796978"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Telecommunications Category Correlation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FF2"/>
                </a:solidFill>
                <a:latin typeface="Helvetica" pitchFamily="2" charset="0"/>
              </a:rPr>
              <a:t>15 Brands</a:t>
            </a:r>
            <a:r>
              <a:rPr lang="en-US" sz="2400" b="1" dirty="0">
                <a:solidFill>
                  <a:srgbClr val="1F1A62"/>
                </a:solidFill>
                <a:latin typeface="Helvetica" pitchFamily="2" charset="0"/>
              </a:rPr>
              <a:t> – Across All Sizes and Investment Levels - Were Examined</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3" name="Triangle 30">
            <a:extLst>
              <a:ext uri="{FF2B5EF4-FFF2-40B4-BE49-F238E27FC236}">
                <a16:creationId xmlns:a16="http://schemas.microsoft.com/office/drawing/2014/main" id="{FAF11217-23A3-45FD-A343-90C95393E6EF}"/>
              </a:ext>
            </a:extLst>
          </p:cNvPr>
          <p:cNvSpPr/>
          <p:nvPr/>
        </p:nvSpPr>
        <p:spPr>
          <a:xfrm rot="5400000">
            <a:off x="356118" y="1184974"/>
            <a:ext cx="165528" cy="174723"/>
          </a:xfrm>
          <a:prstGeom prst="triangle">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2F2070D-A3BE-4A8D-A098-88B8B4886A83}"/>
              </a:ext>
            </a:extLst>
          </p:cNvPr>
          <p:cNvSpPr txBox="1"/>
          <p:nvPr/>
        </p:nvSpPr>
        <p:spPr>
          <a:xfrm>
            <a:off x="554261" y="1130764"/>
            <a:ext cx="11502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rPr>
              <a:t>For each company, we examined their average monthly TV impressions delivered and website traffic over the last 24 months (April 2016 – March 2020) to understand what, if any, effect their TV investment had on brand consideration, intent and conversion </a:t>
            </a:r>
          </a:p>
        </p:txBody>
      </p:sp>
      <p:sp>
        <p:nvSpPr>
          <p:cNvPr id="42" name="Rectangle: Rounded Corners 41">
            <a:extLst>
              <a:ext uri="{FF2B5EF4-FFF2-40B4-BE49-F238E27FC236}">
                <a16:creationId xmlns:a16="http://schemas.microsoft.com/office/drawing/2014/main" id="{4A291FE8-8F61-401C-A1AE-E8CAC91C8344}"/>
              </a:ext>
            </a:extLst>
          </p:cNvPr>
          <p:cNvSpPr/>
          <p:nvPr/>
        </p:nvSpPr>
        <p:spPr>
          <a:xfrm>
            <a:off x="754225" y="2149150"/>
            <a:ext cx="10683551" cy="4044042"/>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2">
            <a:extLst>
              <a:ext uri="{FF2B5EF4-FFF2-40B4-BE49-F238E27FC236}">
                <a16:creationId xmlns:a16="http://schemas.microsoft.com/office/drawing/2014/main" id="{C8CF92C3-99FB-42C5-ADE5-DE30F9F62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682" y="2450609"/>
            <a:ext cx="1586402" cy="65191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Boost Mobile Png Logo - Free Transparent PNG Logos">
            <a:extLst>
              <a:ext uri="{FF2B5EF4-FFF2-40B4-BE49-F238E27FC236}">
                <a16:creationId xmlns:a16="http://schemas.microsoft.com/office/drawing/2014/main" id="{DB92A033-CB5B-4815-B5F2-E268CA9767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9687"/>
          <a:stretch/>
        </p:blipFill>
        <p:spPr bwMode="auto">
          <a:xfrm>
            <a:off x="3358988" y="2317941"/>
            <a:ext cx="893402" cy="84810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C Spire Graphic Standards and Downloads">
            <a:extLst>
              <a:ext uri="{FF2B5EF4-FFF2-40B4-BE49-F238E27FC236}">
                <a16:creationId xmlns:a16="http://schemas.microsoft.com/office/drawing/2014/main" id="{5A0C0390-77DF-4BDE-89E1-364D2210F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2154" y="2386616"/>
            <a:ext cx="1586401" cy="62030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descr="Review: Consumer Cellular (Cellular Data Plans) - Mobile Internet ...">
            <a:extLst>
              <a:ext uri="{FF2B5EF4-FFF2-40B4-BE49-F238E27FC236}">
                <a16:creationId xmlns:a16="http://schemas.microsoft.com/office/drawing/2014/main" id="{6DF6C40B-4E23-40A7-AB85-6D1EF473D0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769" b="20948"/>
          <a:stretch/>
        </p:blipFill>
        <p:spPr bwMode="auto">
          <a:xfrm>
            <a:off x="6797935" y="2351512"/>
            <a:ext cx="1805461" cy="75100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a:extLst>
              <a:ext uri="{FF2B5EF4-FFF2-40B4-BE49-F238E27FC236}">
                <a16:creationId xmlns:a16="http://schemas.microsoft.com/office/drawing/2014/main" id="{FAC142F8-9B39-47A5-ACBD-E9A3F93D09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54059" y="2366272"/>
            <a:ext cx="1990586" cy="6609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Metropcs Logo PNG Transparent &amp; SVG Vector - Freebie Supply">
            <a:extLst>
              <a:ext uri="{FF2B5EF4-FFF2-40B4-BE49-F238E27FC236}">
                <a16:creationId xmlns:a16="http://schemas.microsoft.com/office/drawing/2014/main" id="{73106765-4167-4D40-A3CC-A1BF411602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26" t="39134" r="11895" b="37884"/>
          <a:stretch/>
        </p:blipFill>
        <p:spPr bwMode="auto">
          <a:xfrm>
            <a:off x="1085808" y="3651110"/>
            <a:ext cx="2329039" cy="5242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6" descr="Overview: Mint Mobile (Cellular Data Plans) - Mobile Internet ...">
            <a:extLst>
              <a:ext uri="{FF2B5EF4-FFF2-40B4-BE49-F238E27FC236}">
                <a16:creationId xmlns:a16="http://schemas.microsoft.com/office/drawing/2014/main" id="{5C5B77D7-51C1-4327-9535-6C115CBBD7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7698" b="36587"/>
          <a:stretch/>
        </p:blipFill>
        <p:spPr bwMode="auto">
          <a:xfrm>
            <a:off x="4032356" y="3574625"/>
            <a:ext cx="2412263" cy="62030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Overview: Simple Mobile (Cellular Data Plans) - Mobile Internet ...">
            <a:extLst>
              <a:ext uri="{FF2B5EF4-FFF2-40B4-BE49-F238E27FC236}">
                <a16:creationId xmlns:a16="http://schemas.microsoft.com/office/drawing/2014/main" id="{8F5EFF76-5747-4C2D-9A33-A1671B2CA1B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965" b="35320"/>
          <a:stretch/>
        </p:blipFill>
        <p:spPr bwMode="auto">
          <a:xfrm>
            <a:off x="6761935" y="3587663"/>
            <a:ext cx="2412263" cy="62030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0" descr="Best Value in Wireless | Sprint">
            <a:extLst>
              <a:ext uri="{FF2B5EF4-FFF2-40B4-BE49-F238E27FC236}">
                <a16:creationId xmlns:a16="http://schemas.microsoft.com/office/drawing/2014/main" id="{A01BC982-BD68-46CC-9876-E7FFA5FD73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84266" y="3293549"/>
            <a:ext cx="2100974" cy="109988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2" descr="Straight Talk Corporate Office Headquarters &amp; Customer Service Info">
            <a:extLst>
              <a:ext uri="{FF2B5EF4-FFF2-40B4-BE49-F238E27FC236}">
                <a16:creationId xmlns:a16="http://schemas.microsoft.com/office/drawing/2014/main" id="{83892E80-558C-4B37-B691-607DF39460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8604" y="4442800"/>
            <a:ext cx="1693177" cy="84658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4" descr="t-mobile-logo-png-transparent - Mobile Posse">
            <a:extLst>
              <a:ext uri="{FF2B5EF4-FFF2-40B4-BE49-F238E27FC236}">
                <a16:creationId xmlns:a16="http://schemas.microsoft.com/office/drawing/2014/main" id="{DDDC2670-A0B0-44FC-B6AA-4E7AB3846B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76492" y="5417081"/>
            <a:ext cx="2076710" cy="62030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8" descr="Total Wireless vs Straight Talk: What is the Difference?">
            <a:extLst>
              <a:ext uri="{FF2B5EF4-FFF2-40B4-BE49-F238E27FC236}">
                <a16:creationId xmlns:a16="http://schemas.microsoft.com/office/drawing/2014/main" id="{7F66C576-1D78-4280-8623-F23E972461B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44664"/>
          <a:stretch/>
        </p:blipFill>
        <p:spPr bwMode="auto">
          <a:xfrm>
            <a:off x="4119403" y="4313811"/>
            <a:ext cx="1693176" cy="96176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0" descr="BYOP [Bring Your Own Smartphone (BYOP)] - TracFone Wireless">
            <a:extLst>
              <a:ext uri="{FF2B5EF4-FFF2-40B4-BE49-F238E27FC236}">
                <a16:creationId xmlns:a16="http://schemas.microsoft.com/office/drawing/2014/main" id="{FF2BB321-5E04-4C42-B58B-4CD85307C2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67672" y="5353026"/>
            <a:ext cx="1583011" cy="65642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2" descr="U.S. Cellular – Logos Download">
            <a:extLst>
              <a:ext uri="{FF2B5EF4-FFF2-40B4-BE49-F238E27FC236}">
                <a16:creationId xmlns:a16="http://schemas.microsoft.com/office/drawing/2014/main" id="{625524AD-6FC6-4C23-AEA9-18F79C2F71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46053" y="4521506"/>
            <a:ext cx="2178450" cy="57524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4" descr="Verizon Wireless Logo PNG Transparent &amp; SVG Vector - Freebie Supply">
            <a:extLst>
              <a:ext uri="{FF2B5EF4-FFF2-40B4-BE49-F238E27FC236}">
                <a16:creationId xmlns:a16="http://schemas.microsoft.com/office/drawing/2014/main" id="{4E86D09C-9693-4C4B-B24C-0BCBAB0D5D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284266" y="5115504"/>
            <a:ext cx="1834512" cy="668116"/>
          </a:xfrm>
          <a:prstGeom prst="rect">
            <a:avLst/>
          </a:prstGeom>
          <a:noFill/>
          <a:extLst>
            <a:ext uri="{909E8E84-426E-40DD-AFC4-6F175D3DCCD1}">
              <a14:hiddenFill xmlns:a14="http://schemas.microsoft.com/office/drawing/2010/main">
                <a:solidFill>
                  <a:srgbClr val="FFFFFF"/>
                </a:solidFill>
              </a14:hiddenFill>
            </a:ext>
          </a:extLst>
        </p:spPr>
      </p:pic>
      <p:sp>
        <p:nvSpPr>
          <p:cNvPr id="80" name="Text Placeholder 3">
            <a:extLst>
              <a:ext uri="{FF2B5EF4-FFF2-40B4-BE49-F238E27FC236}">
                <a16:creationId xmlns:a16="http://schemas.microsoft.com/office/drawing/2014/main" id="{E25335E2-D876-495A-B623-030C1E6F57BC}"/>
              </a:ext>
            </a:extLst>
          </p:cNvPr>
          <p:cNvSpPr txBox="1">
            <a:spLocks/>
          </p:cNvSpPr>
          <p:nvPr/>
        </p:nvSpPr>
        <p:spPr>
          <a:xfrm>
            <a:off x="554260" y="6286795"/>
            <a:ext cx="11398254" cy="17221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Note: The Telco brands included in this analysis have TV spend / delivered impressions within the ‘communications &amp; public utilities’ major category per Nielsen AdIntel and their branded digital platform (website/app) is measured in Comscore</a:t>
            </a:r>
          </a:p>
        </p:txBody>
      </p:sp>
    </p:spTree>
    <p:extLst>
      <p:ext uri="{BB962C8B-B14F-4D97-AF65-F5344CB8AC3E}">
        <p14:creationId xmlns:p14="http://schemas.microsoft.com/office/powerpoint/2010/main" val="935371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FEC2308-681C-4F4F-B1A0-569B7583E52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259492" y="217090"/>
            <a:ext cx="11796978"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‘Total Universe’ Findings: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A </a:t>
            </a:r>
            <a:r>
              <a:rPr kumimoji="0" lang="en-US" sz="2400" b="1" i="0" u="none" strike="noStrike" kern="1200" cap="none" spc="0" normalizeH="0" baseline="0" noProof="0" dirty="0">
                <a:ln>
                  <a:noFill/>
                </a:ln>
                <a:solidFill>
                  <a:srgbClr val="00BFF2"/>
                </a:solidFill>
                <a:effectLst/>
                <a:uLnTx/>
                <a:uFillTx/>
                <a:latin typeface="Helvetica" pitchFamily="2" charset="0"/>
                <a:ea typeface="+mn-ea"/>
                <a:cs typeface="+mn-cs"/>
              </a:rPr>
              <a:t>Definitive Correlation</a:t>
            </a: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 Between TV Impressions Delivered &amp; Website Traffic</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3" name="Triangle 30">
            <a:extLst>
              <a:ext uri="{FF2B5EF4-FFF2-40B4-BE49-F238E27FC236}">
                <a16:creationId xmlns:a16="http://schemas.microsoft.com/office/drawing/2014/main" id="{FAF11217-23A3-45FD-A343-90C95393E6EF}"/>
              </a:ext>
            </a:extLst>
          </p:cNvPr>
          <p:cNvSpPr/>
          <p:nvPr/>
        </p:nvSpPr>
        <p:spPr>
          <a:xfrm rot="5400000">
            <a:off x="356118" y="1184974"/>
            <a:ext cx="165528" cy="174723"/>
          </a:xfrm>
          <a:prstGeom prst="triangle">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2F2070D-A3BE-4A8D-A098-88B8B4886A83}"/>
              </a:ext>
            </a:extLst>
          </p:cNvPr>
          <p:cNvSpPr txBox="1"/>
          <p:nvPr/>
        </p:nvSpPr>
        <p:spPr>
          <a:xfrm>
            <a:off x="554261" y="1130764"/>
            <a:ext cx="96534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BFF2"/>
                </a:solidFill>
                <a:effectLst/>
                <a:uLnTx/>
                <a:uFillTx/>
                <a:latin typeface="Helvetica" panose="020B0403020202020204" pitchFamily="34" charset="0"/>
              </a:rPr>
              <a:t>12 of 15 telco brands (80%)</a:t>
            </a:r>
            <a:r>
              <a:rPr kumimoji="0" lang="en-US" sz="1400" b="1" i="0" u="none" strike="noStrike" kern="1200" cap="none" spc="0" normalizeH="0" baseline="0" noProof="0" dirty="0">
                <a:ln>
                  <a:noFill/>
                </a:ln>
                <a:solidFill>
                  <a:srgbClr val="00BFF2"/>
                </a:solidFill>
                <a:effectLst/>
                <a:uLnTx/>
                <a:uFillTx/>
                <a:latin typeface="Helvetica" panose="020B0403020202020204" pitchFamily="34" charset="0"/>
              </a:rPr>
              <a:t> </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rPr>
              <a:t>analyzed exhibited a direct correlation between TV IMPs delivered and website traffic (Apr ‘16 – Mar ‘18 vs. Apr ‘18 – Mar ‘ 20)</a:t>
            </a:r>
          </a:p>
        </p:txBody>
      </p:sp>
      <p:sp>
        <p:nvSpPr>
          <p:cNvPr id="42" name="Rectangle: Rounded Corners 41">
            <a:extLst>
              <a:ext uri="{FF2B5EF4-FFF2-40B4-BE49-F238E27FC236}">
                <a16:creationId xmlns:a16="http://schemas.microsoft.com/office/drawing/2014/main" id="{4A291FE8-8F61-401C-A1AE-E8CAC91C8344}"/>
              </a:ext>
            </a:extLst>
          </p:cNvPr>
          <p:cNvSpPr/>
          <p:nvPr/>
        </p:nvSpPr>
        <p:spPr>
          <a:xfrm>
            <a:off x="754225" y="2985606"/>
            <a:ext cx="5655906" cy="3202627"/>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C37DDFC1-5E42-4D49-B6EF-8AA7F68D9D4B}"/>
              </a:ext>
            </a:extLst>
          </p:cNvPr>
          <p:cNvSpPr/>
          <p:nvPr/>
        </p:nvSpPr>
        <p:spPr>
          <a:xfrm>
            <a:off x="7727299" y="2993638"/>
            <a:ext cx="2900269" cy="1211790"/>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16CFC51-4342-4E88-910D-5ACECAE655C1}"/>
              </a:ext>
            </a:extLst>
          </p:cNvPr>
          <p:cNvSpPr txBox="1"/>
          <p:nvPr/>
        </p:nvSpPr>
        <p:spPr>
          <a:xfrm>
            <a:off x="754226" y="1882548"/>
            <a:ext cx="56559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rPr>
              <a:t>12 Brands</a:t>
            </a:r>
          </a:p>
        </p:txBody>
      </p:sp>
      <p:sp>
        <p:nvSpPr>
          <p:cNvPr id="32" name="TextBox 31">
            <a:extLst>
              <a:ext uri="{FF2B5EF4-FFF2-40B4-BE49-F238E27FC236}">
                <a16:creationId xmlns:a16="http://schemas.microsoft.com/office/drawing/2014/main" id="{BD4EF8AD-5F79-43DC-8D9D-602BCC7981A5}"/>
              </a:ext>
            </a:extLst>
          </p:cNvPr>
          <p:cNvSpPr txBox="1"/>
          <p:nvPr/>
        </p:nvSpPr>
        <p:spPr>
          <a:xfrm>
            <a:off x="754224" y="2368649"/>
            <a:ext cx="5655907" cy="615553"/>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200" u="sng" dirty="0">
                <a:solidFill>
                  <a:srgbClr val="1F1A62"/>
                </a:solidFill>
                <a:latin typeface="Helvetica" panose="020B0403020202020204" pitchFamily="34" charset="0"/>
                <a:ea typeface="Open Sans" panose="020B0606030504020204" pitchFamily="34" charset="0"/>
                <a:cs typeface="Open Sans" panose="020B0606030504020204" pitchFamily="34" charset="0"/>
              </a:rPr>
              <a:t>10 Brands Were     in Both TV IMPs &amp; Monthly Unique Visitors</a:t>
            </a:r>
          </a:p>
          <a:p>
            <a:pPr marL="0" marR="0" lvl="0" indent="0" algn="ctr" defTabSz="586082" rtl="0" eaLnBrk="1" fontAlgn="auto" latinLnBrk="0" hangingPunct="1">
              <a:lnSpc>
                <a:spcPct val="100000"/>
              </a:lnSpc>
              <a:spcBef>
                <a:spcPts val="0"/>
              </a:spcBef>
              <a:spcAft>
                <a:spcPts val="0"/>
              </a:spcAft>
              <a:buClrTx/>
              <a:buSzTx/>
              <a:buFontTx/>
              <a:buNone/>
              <a:tabLst/>
              <a:defRPr/>
            </a:pPr>
            <a:endParaRPr lang="en-US" sz="1000" u="sng"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pPr algn="ctr" defTabSz="586082">
              <a:defRPr/>
            </a:pPr>
            <a:r>
              <a:rPr lang="en-US" sz="1200" u="sng" dirty="0">
                <a:solidFill>
                  <a:srgbClr val="1F1A62"/>
                </a:solidFill>
                <a:latin typeface="Helvetica" panose="020B0403020202020204" pitchFamily="34" charset="0"/>
              </a:rPr>
              <a:t>2 Brands Were     in Both TV IMPs &amp; Monthly Unique Visitors</a:t>
            </a:r>
          </a:p>
        </p:txBody>
      </p:sp>
      <p:sp>
        <p:nvSpPr>
          <p:cNvPr id="37" name="TextBox 36">
            <a:extLst>
              <a:ext uri="{FF2B5EF4-FFF2-40B4-BE49-F238E27FC236}">
                <a16:creationId xmlns:a16="http://schemas.microsoft.com/office/drawing/2014/main" id="{4799672C-7ED9-4D62-B5CD-D8CF74EDBC1C}"/>
              </a:ext>
            </a:extLst>
          </p:cNvPr>
          <p:cNvSpPr txBox="1"/>
          <p:nvPr/>
        </p:nvSpPr>
        <p:spPr>
          <a:xfrm>
            <a:off x="6355700" y="1885659"/>
            <a:ext cx="56559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rPr>
              <a:t>3 Brands</a:t>
            </a:r>
          </a:p>
        </p:txBody>
      </p:sp>
      <p:sp>
        <p:nvSpPr>
          <p:cNvPr id="38" name="TextBox 37">
            <a:extLst>
              <a:ext uri="{FF2B5EF4-FFF2-40B4-BE49-F238E27FC236}">
                <a16:creationId xmlns:a16="http://schemas.microsoft.com/office/drawing/2014/main" id="{4BE52B04-09C4-4259-A151-DD6D69929B52}"/>
              </a:ext>
            </a:extLst>
          </p:cNvPr>
          <p:cNvSpPr txBox="1"/>
          <p:nvPr/>
        </p:nvSpPr>
        <p:spPr>
          <a:xfrm>
            <a:off x="7727299" y="2418415"/>
            <a:ext cx="2900270" cy="46166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200" i="1" u="sng" dirty="0">
                <a:solidFill>
                  <a:srgbClr val="1F1A62"/>
                </a:solidFill>
                <a:latin typeface="Helvetica" panose="020B0403020202020204" pitchFamily="34" charset="0"/>
                <a:ea typeface="Open Sans" panose="020B0606030504020204" pitchFamily="34" charset="0"/>
                <a:cs typeface="Open Sans" panose="020B0606030504020204" pitchFamily="34" charset="0"/>
              </a:rPr>
              <a:t>Lack of correlation</a:t>
            </a:r>
            <a:r>
              <a:rPr lang="en-US" sz="1200" u="sng" dirty="0">
                <a:solidFill>
                  <a:srgbClr val="1F1A62"/>
                </a:solidFill>
                <a:latin typeface="Helvetica" panose="020B0403020202020204" pitchFamily="34" charset="0"/>
                <a:ea typeface="Open Sans" panose="020B0606030504020204" pitchFamily="34" charset="0"/>
                <a:cs typeface="Open Sans" panose="020B0606030504020204" pitchFamily="34" charset="0"/>
              </a:rPr>
              <a:t> between TV IMPs &amp; Monthly Unique Visitors</a:t>
            </a:r>
            <a:endParaRPr lang="en-US" sz="1200" u="sng" dirty="0">
              <a:solidFill>
                <a:srgbClr val="1F1A62"/>
              </a:solidFill>
              <a:latin typeface="Helvetica" panose="020B0403020202020204" pitchFamily="34" charset="0"/>
            </a:endParaRPr>
          </a:p>
        </p:txBody>
      </p:sp>
      <p:sp>
        <p:nvSpPr>
          <p:cNvPr id="2" name="Arrow: Right 1">
            <a:extLst>
              <a:ext uri="{FF2B5EF4-FFF2-40B4-BE49-F238E27FC236}">
                <a16:creationId xmlns:a16="http://schemas.microsoft.com/office/drawing/2014/main" id="{1647AB3D-25A3-4121-9215-A81CF05B4BED}"/>
              </a:ext>
            </a:extLst>
          </p:cNvPr>
          <p:cNvSpPr/>
          <p:nvPr/>
        </p:nvSpPr>
        <p:spPr>
          <a:xfrm rot="16200000">
            <a:off x="2553137" y="2349877"/>
            <a:ext cx="244586" cy="154200"/>
          </a:xfrm>
          <a:prstGeom prst="rightArrow">
            <a:avLst/>
          </a:prstGeom>
          <a:solidFill>
            <a:srgbClr val="4EBEA4"/>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row: Right 38">
            <a:extLst>
              <a:ext uri="{FF2B5EF4-FFF2-40B4-BE49-F238E27FC236}">
                <a16:creationId xmlns:a16="http://schemas.microsoft.com/office/drawing/2014/main" id="{05CA1529-5B9F-4EBE-B34E-D6D405CDF737}"/>
              </a:ext>
            </a:extLst>
          </p:cNvPr>
          <p:cNvSpPr/>
          <p:nvPr/>
        </p:nvSpPr>
        <p:spPr>
          <a:xfrm rot="5400000">
            <a:off x="2519705" y="2692864"/>
            <a:ext cx="244586" cy="154200"/>
          </a:xfrm>
          <a:prstGeom prst="rightArrow">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3">
            <a:extLst>
              <a:ext uri="{FF2B5EF4-FFF2-40B4-BE49-F238E27FC236}">
                <a16:creationId xmlns:a16="http://schemas.microsoft.com/office/drawing/2014/main" id="{700F1137-A1BF-4B40-AE73-0F4322D0DFA3}"/>
              </a:ext>
            </a:extLst>
          </p:cNvPr>
          <p:cNvSpPr txBox="1">
            <a:spLocks/>
          </p:cNvSpPr>
          <p:nvPr/>
        </p:nvSpPr>
        <p:spPr>
          <a:xfrm>
            <a:off x="492535" y="6234202"/>
            <a:ext cx="11699463" cy="31027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Nielsen Ad Intel data, telc</a:t>
            </a:r>
            <a:r>
              <a:rPr lang="en-US" sz="800" dirty="0">
                <a:solidFill>
                  <a:srgbClr val="1B1464"/>
                </a:solidFill>
                <a:latin typeface="Helvetica" panose="020B0403020202020204" pitchFamily="34" charset="0"/>
              </a:rPr>
              <a:t>o brands within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‘communications’ major category, TV impressions, P18+, Live + 7 (national cable TV, national broadcast TV, Spanish language broadcast TV, Spanish language cable TV, spot TV, syndication TV), April ‘16 – March ‘20 (calendar months). </a:t>
            </a:r>
            <a:r>
              <a:rPr lang="en-US" sz="800" dirty="0">
                <a:solidFill>
                  <a:srgbClr val="1B1464"/>
                </a:solidFill>
                <a:latin typeface="Helvetica" panose="020B0403020202020204" pitchFamily="34" charset="0"/>
              </a:rPr>
              <a:t>VAB analysis of Comscore mediametrix multiplatform media trend data; total audience (Desktop P2+, Mobile 18+), April ’16 – March ’20 (calendar months).</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ndParaRPr>
          </a:p>
        </p:txBody>
      </p:sp>
      <p:pic>
        <p:nvPicPr>
          <p:cNvPr id="45" name="Picture 10">
            <a:extLst>
              <a:ext uri="{FF2B5EF4-FFF2-40B4-BE49-F238E27FC236}">
                <a16:creationId xmlns:a16="http://schemas.microsoft.com/office/drawing/2014/main" id="{1AEE0592-3072-45BB-8939-57585456E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525" y="3136928"/>
            <a:ext cx="1216145" cy="40383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Metropcs Logo PNG Transparent &amp; SVG Vector - Freebie Supply">
            <a:extLst>
              <a:ext uri="{FF2B5EF4-FFF2-40B4-BE49-F238E27FC236}">
                <a16:creationId xmlns:a16="http://schemas.microsoft.com/office/drawing/2014/main" id="{92399C76-4278-4785-91AE-E048F9DABC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26" t="39134" r="11895" b="37884"/>
          <a:stretch/>
        </p:blipFill>
        <p:spPr bwMode="auto">
          <a:xfrm>
            <a:off x="8235042" y="3711169"/>
            <a:ext cx="1799256" cy="4049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2" descr="Straight Talk Corporate Office Headquarters &amp; Customer Service Info">
            <a:extLst>
              <a:ext uri="{FF2B5EF4-FFF2-40B4-BE49-F238E27FC236}">
                <a16:creationId xmlns:a16="http://schemas.microsoft.com/office/drawing/2014/main" id="{0837497D-E797-438D-8325-52DB34581C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7172" y="3071427"/>
            <a:ext cx="1314869" cy="6574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91627294-40E3-4AB4-A7B4-617B3FECC2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52" y="3242646"/>
            <a:ext cx="1450907" cy="59623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Boost Mobile Png Logo - Free Transparent PNG Logos">
            <a:extLst>
              <a:ext uri="{FF2B5EF4-FFF2-40B4-BE49-F238E27FC236}">
                <a16:creationId xmlns:a16="http://schemas.microsoft.com/office/drawing/2014/main" id="{C12F844D-E4A1-4CA1-8345-5FE52AF4DB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9687"/>
          <a:stretch/>
        </p:blipFill>
        <p:spPr bwMode="auto">
          <a:xfrm>
            <a:off x="3033402" y="3153311"/>
            <a:ext cx="932772" cy="88547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C Spire Graphic Standards and Downloads">
            <a:extLst>
              <a:ext uri="{FF2B5EF4-FFF2-40B4-BE49-F238E27FC236}">
                <a16:creationId xmlns:a16="http://schemas.microsoft.com/office/drawing/2014/main" id="{E91DBD8B-EECB-4830-B031-73A21C6575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942" y="3175477"/>
            <a:ext cx="1625883" cy="63574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Review: Consumer Cellular (Cellular Data Plans) - Mobile Internet ...">
            <a:extLst>
              <a:ext uri="{FF2B5EF4-FFF2-40B4-BE49-F238E27FC236}">
                <a16:creationId xmlns:a16="http://schemas.microsoft.com/office/drawing/2014/main" id="{1B919B63-CB51-4A4C-BC18-0CE71752B58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5769" b="20948"/>
          <a:stretch/>
        </p:blipFill>
        <p:spPr bwMode="auto">
          <a:xfrm>
            <a:off x="1008693" y="3957209"/>
            <a:ext cx="1450907" cy="60352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Overview: Mint Mobile (Cellular Data Plans) - Mobile Internet ...">
            <a:extLst>
              <a:ext uri="{FF2B5EF4-FFF2-40B4-BE49-F238E27FC236}">
                <a16:creationId xmlns:a16="http://schemas.microsoft.com/office/drawing/2014/main" id="{3A3D53DD-FA2B-48D6-B04A-D47CD4C3C5A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7698" b="36587"/>
          <a:stretch/>
        </p:blipFill>
        <p:spPr bwMode="auto">
          <a:xfrm>
            <a:off x="2646227" y="4082950"/>
            <a:ext cx="2105220" cy="54135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Overview: Simple Mobile (Cellular Data Plans) - Mobile Internet ...">
            <a:extLst>
              <a:ext uri="{FF2B5EF4-FFF2-40B4-BE49-F238E27FC236}">
                <a16:creationId xmlns:a16="http://schemas.microsoft.com/office/drawing/2014/main" id="{ED4E68A7-D0D5-4E23-9EDD-C761735C750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8965" b="35320"/>
          <a:stretch/>
        </p:blipFill>
        <p:spPr bwMode="auto">
          <a:xfrm>
            <a:off x="877122" y="4690153"/>
            <a:ext cx="2069669" cy="5322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descr="Best Value in Wireless | Sprint">
            <a:extLst>
              <a:ext uri="{FF2B5EF4-FFF2-40B4-BE49-F238E27FC236}">
                <a16:creationId xmlns:a16="http://schemas.microsoft.com/office/drawing/2014/main" id="{5FA40BD2-CCEC-4487-820B-5849D4E1205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1626" b="13120"/>
          <a:stretch/>
        </p:blipFill>
        <p:spPr bwMode="auto">
          <a:xfrm>
            <a:off x="2960162" y="4665822"/>
            <a:ext cx="1583835" cy="62396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4" descr="t-mobile-logo-png-transparent - Mobile Posse">
            <a:extLst>
              <a:ext uri="{FF2B5EF4-FFF2-40B4-BE49-F238E27FC236}">
                <a16:creationId xmlns:a16="http://schemas.microsoft.com/office/drawing/2014/main" id="{5A599A16-E8DB-493D-B8C9-F4E62D612A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83842" y="5457371"/>
            <a:ext cx="1806942" cy="53972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8" descr="Total Wireless vs Straight Talk: What is the Difference?">
            <a:extLst>
              <a:ext uri="{FF2B5EF4-FFF2-40B4-BE49-F238E27FC236}">
                <a16:creationId xmlns:a16="http://schemas.microsoft.com/office/drawing/2014/main" id="{A2C31E5A-40AC-4518-80EE-68E30960453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44664"/>
          <a:stretch/>
        </p:blipFill>
        <p:spPr bwMode="auto">
          <a:xfrm>
            <a:off x="4692415" y="3810366"/>
            <a:ext cx="1590158" cy="90325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0" descr="BYOP [Bring Your Own Smartphone (BYOP)] - TracFone Wireless">
            <a:extLst>
              <a:ext uri="{FF2B5EF4-FFF2-40B4-BE49-F238E27FC236}">
                <a16:creationId xmlns:a16="http://schemas.microsoft.com/office/drawing/2014/main" id="{3E09DBF2-94D3-4233-BE26-AB9856009D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9511" y="5412011"/>
            <a:ext cx="1469273" cy="60926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2" descr="U.S. Cellular – Logos Download">
            <a:extLst>
              <a:ext uri="{FF2B5EF4-FFF2-40B4-BE49-F238E27FC236}">
                <a16:creationId xmlns:a16="http://schemas.microsoft.com/office/drawing/2014/main" id="{3A033062-EADD-46E9-835B-1893D454771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23183" y="4732389"/>
            <a:ext cx="1785135" cy="47138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Verizon Wireless Logo PNG Transparent &amp; SVG Vector - Freebie Supply">
            <a:extLst>
              <a:ext uri="{FF2B5EF4-FFF2-40B4-BE49-F238E27FC236}">
                <a16:creationId xmlns:a16="http://schemas.microsoft.com/office/drawing/2014/main" id="{0D1E58E8-9C17-40D2-A254-0591C4EAD6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05843" y="5325758"/>
            <a:ext cx="1590157" cy="57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316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FEC2308-681C-4F4F-B1A0-569B7583E52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259492" y="217090"/>
            <a:ext cx="11796978"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Topline Findings: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FF2"/>
                </a:solidFill>
                <a:effectLst/>
                <a:uLnTx/>
                <a:uFillTx/>
                <a:latin typeface="Helvetica" pitchFamily="2" charset="0"/>
                <a:ea typeface="+mn-ea"/>
                <a:cs typeface="+mn-cs"/>
              </a:rPr>
              <a:t>Impact of TV activity</a:t>
            </a: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 on Telco brands with a definitive correlation</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2" name="Rectangle: Rounded Corners 41">
            <a:extLst>
              <a:ext uri="{FF2B5EF4-FFF2-40B4-BE49-F238E27FC236}">
                <a16:creationId xmlns:a16="http://schemas.microsoft.com/office/drawing/2014/main" id="{4A291FE8-8F61-401C-A1AE-E8CAC91C8344}"/>
              </a:ext>
            </a:extLst>
          </p:cNvPr>
          <p:cNvSpPr/>
          <p:nvPr/>
        </p:nvSpPr>
        <p:spPr>
          <a:xfrm>
            <a:off x="1516725" y="1808638"/>
            <a:ext cx="9158550" cy="958205"/>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B1464"/>
                </a:solidFill>
                <a:effectLst/>
                <a:uLnTx/>
                <a:uFillTx/>
                <a:latin typeface="Helvetica" panose="020B0403020202020204" pitchFamily="34" charset="0"/>
              </a:rPr>
              <a:t>12 Telco Category Brands: TV IMPs vs. Monthly Unique Website Visitors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1B1464"/>
              </a:solidFill>
              <a:effectLst/>
              <a:uLnTx/>
              <a:uFillTx/>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rPr>
              <a:t>24-Month vs. 24-Month Comparison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panose="020B0403020202020204" pitchFamily="34" charset="0"/>
              </a:rPr>
              <a:t>(Apr ‘16 – Mar ‘18 vs. Apr ‘18 – Mar ‘20)</a:t>
            </a:r>
            <a:endParaRPr kumimoji="0" lang="en-US" sz="1200" b="0" i="0" u="none"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18" name="Triangle 30">
            <a:extLst>
              <a:ext uri="{FF2B5EF4-FFF2-40B4-BE49-F238E27FC236}">
                <a16:creationId xmlns:a16="http://schemas.microsoft.com/office/drawing/2014/main" id="{10CE8E42-AE17-4D67-9C91-94C2B337C9C2}"/>
              </a:ext>
            </a:extLst>
          </p:cNvPr>
          <p:cNvSpPr/>
          <p:nvPr/>
        </p:nvSpPr>
        <p:spPr>
          <a:xfrm rot="5400000">
            <a:off x="356118" y="1184974"/>
            <a:ext cx="165528" cy="174723"/>
          </a:xfrm>
          <a:prstGeom prst="triangle">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FFB5389-0E91-4B17-9796-9FFD3D7FC974}"/>
              </a:ext>
            </a:extLst>
          </p:cNvPr>
          <p:cNvSpPr txBox="1"/>
          <p:nvPr/>
        </p:nvSpPr>
        <p:spPr>
          <a:xfrm>
            <a:off x="554261" y="1130764"/>
            <a:ext cx="96534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strike="noStrike" kern="1200" cap="none" spc="0" normalizeH="0" baseline="0" noProof="0" dirty="0">
                <a:ln>
                  <a:noFill/>
                </a:ln>
                <a:solidFill>
                  <a:srgbClr val="1B1464"/>
                </a:solidFill>
                <a:effectLst/>
                <a:uLnTx/>
                <a:uFillTx/>
                <a:latin typeface="Helvetica" panose="020B0403020202020204" pitchFamily="34" charset="0"/>
              </a:rPr>
              <a:t>Shifts </a:t>
            </a:r>
            <a:r>
              <a:rPr lang="en-US" sz="1400" dirty="0">
                <a:solidFill>
                  <a:srgbClr val="1B1464"/>
                </a:solidFill>
                <a:latin typeface="Helvetica" panose="020B0403020202020204" pitchFamily="34" charset="0"/>
              </a:rPr>
              <a:t>in telco brands’ TV impressions delivered aids in increasing, or decreasing, website traffic</a:t>
            </a:r>
            <a:endParaRPr kumimoji="0" lang="en-US" sz="1400" b="0" i="0"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22" name="Rectangle: Rounded Corners 21">
            <a:extLst>
              <a:ext uri="{FF2B5EF4-FFF2-40B4-BE49-F238E27FC236}">
                <a16:creationId xmlns:a16="http://schemas.microsoft.com/office/drawing/2014/main" id="{FC7BBA6C-E1AB-431B-A5BB-D9AA857C5222}"/>
              </a:ext>
            </a:extLst>
          </p:cNvPr>
          <p:cNvSpPr/>
          <p:nvPr/>
        </p:nvSpPr>
        <p:spPr>
          <a:xfrm>
            <a:off x="1586211" y="3500739"/>
            <a:ext cx="2976178" cy="632722"/>
          </a:xfrm>
          <a:prstGeom prst="roundRect">
            <a:avLst/>
          </a:prstGeom>
          <a:solidFill>
            <a:srgbClr val="4EBEA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rPr>
              <a:t>TV IMPs Up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rPr>
              <a:t>Uniques Up</a:t>
            </a:r>
            <a:endParaRPr kumimoji="0" lang="en-US" sz="11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23" name="Rectangle: Rounded Corners 22">
            <a:extLst>
              <a:ext uri="{FF2B5EF4-FFF2-40B4-BE49-F238E27FC236}">
                <a16:creationId xmlns:a16="http://schemas.microsoft.com/office/drawing/2014/main" id="{180F1870-6559-49D2-9E20-16174F87AAEA}"/>
              </a:ext>
            </a:extLst>
          </p:cNvPr>
          <p:cNvSpPr/>
          <p:nvPr/>
        </p:nvSpPr>
        <p:spPr>
          <a:xfrm>
            <a:off x="7595116" y="3502092"/>
            <a:ext cx="3016618" cy="632722"/>
          </a:xfrm>
          <a:prstGeom prst="roundRect">
            <a:avLst/>
          </a:prstGeom>
          <a:solidFill>
            <a:srgbClr val="ED3C8D"/>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rPr>
              <a:t>TV IMPs Down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rPr>
              <a:t> Uniques Down</a:t>
            </a:r>
            <a:endParaRPr kumimoji="0" lang="en-US" sz="11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24" name="Rectangle: Rounded Corners 23">
            <a:extLst>
              <a:ext uri="{FF2B5EF4-FFF2-40B4-BE49-F238E27FC236}">
                <a16:creationId xmlns:a16="http://schemas.microsoft.com/office/drawing/2014/main" id="{B48E86C0-8CFC-4074-886F-618DCFE5C551}"/>
              </a:ext>
            </a:extLst>
          </p:cNvPr>
          <p:cNvSpPr/>
          <p:nvPr/>
        </p:nvSpPr>
        <p:spPr>
          <a:xfrm>
            <a:off x="1586209" y="4306279"/>
            <a:ext cx="2976179" cy="1124204"/>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rPr>
              <a:t>10 Advertisers*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solidFill>
                  <a:srgbClr val="1B1464"/>
                </a:solidFill>
                <a:latin typeface="Helvetica" panose="020B0403020202020204" pitchFamily="34" charset="0"/>
              </a:rPr>
              <a:t>On average: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i="1" dirty="0">
              <a:solidFill>
                <a:srgbClr val="1B1464"/>
              </a:solidFill>
              <a:latin typeface="Helvetica" panose="020B0403020202020204" pitchFamily="34" charset="0"/>
            </a:endParaRPr>
          </a:p>
          <a:p>
            <a:pPr lvl="0" algn="ctr"/>
            <a:r>
              <a:rPr lang="en-US" sz="1200" b="1" i="1" u="sng" dirty="0">
                <a:solidFill>
                  <a:srgbClr val="4EBEA4"/>
                </a:solidFill>
                <a:latin typeface="Helvetica" panose="020B0403020202020204" pitchFamily="34" charset="0"/>
              </a:rPr>
              <a:t>+15% more</a:t>
            </a:r>
            <a:r>
              <a:rPr lang="en-US" sz="1200" b="1" i="1" dirty="0">
                <a:solidFill>
                  <a:srgbClr val="4EBEA4"/>
                </a:solidFill>
                <a:latin typeface="Helvetica" panose="020B0403020202020204" pitchFamily="34" charset="0"/>
              </a:rPr>
              <a:t> </a:t>
            </a:r>
            <a:r>
              <a:rPr kumimoji="0" lang="en-US" sz="1200" b="1" i="0" strike="noStrike" kern="1200" cap="none" spc="0" normalizeH="0" baseline="0" noProof="0" dirty="0">
                <a:ln>
                  <a:noFill/>
                </a:ln>
                <a:solidFill>
                  <a:srgbClr val="1B1464"/>
                </a:solidFill>
                <a:effectLst/>
                <a:uLnTx/>
                <a:uFillTx/>
                <a:latin typeface="Helvetica" panose="020B0403020202020204" pitchFamily="34" charset="0"/>
              </a:rPr>
              <a:t>TV IMPs</a:t>
            </a:r>
          </a:p>
          <a:p>
            <a:pPr lvl="0" algn="ctr"/>
            <a:endParaRPr kumimoji="0" lang="en-US" sz="400" b="1" i="0" strike="noStrike" kern="1200" cap="none" spc="0" normalizeH="0" baseline="0" noProof="0" dirty="0">
              <a:ln>
                <a:noFill/>
              </a:ln>
              <a:solidFill>
                <a:srgbClr val="1B1464"/>
              </a:solidFill>
              <a:effectLst/>
              <a:uLnTx/>
              <a:uFillTx/>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u="sng" dirty="0">
                <a:solidFill>
                  <a:srgbClr val="4EBEA4"/>
                </a:solidFill>
                <a:latin typeface="Helvetica" panose="020B0403020202020204" pitchFamily="34" charset="0"/>
              </a:rPr>
              <a:t>+21% more</a:t>
            </a:r>
            <a:r>
              <a:rPr lang="en-US" sz="1200" b="1" i="1" dirty="0">
                <a:solidFill>
                  <a:srgbClr val="1B1464"/>
                </a:solidFill>
                <a:latin typeface="Helvetica" panose="020B0403020202020204" pitchFamily="34" charset="0"/>
              </a:rPr>
              <a:t> </a:t>
            </a:r>
            <a:r>
              <a:rPr lang="en-US" sz="1200" b="1" dirty="0">
                <a:solidFill>
                  <a:srgbClr val="1B1464"/>
                </a:solidFill>
                <a:latin typeface="Helvetica" panose="020B0403020202020204" pitchFamily="34" charset="0"/>
              </a:rPr>
              <a:t>Unique Visitors</a:t>
            </a:r>
            <a:endParaRPr kumimoji="0" lang="en-US" sz="1200" b="1" i="0"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26" name="Rectangle: Rounded Corners 25">
            <a:extLst>
              <a:ext uri="{FF2B5EF4-FFF2-40B4-BE49-F238E27FC236}">
                <a16:creationId xmlns:a16="http://schemas.microsoft.com/office/drawing/2014/main" id="{1D623B1C-CD60-4DD8-AC2B-C26DC4EA8217}"/>
              </a:ext>
            </a:extLst>
          </p:cNvPr>
          <p:cNvSpPr/>
          <p:nvPr/>
        </p:nvSpPr>
        <p:spPr>
          <a:xfrm>
            <a:off x="7626220" y="4309389"/>
            <a:ext cx="2985514" cy="1124204"/>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rPr>
              <a:t>2 Advertisers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solidFill>
                  <a:srgbClr val="1B1464"/>
                </a:solidFill>
                <a:latin typeface="Helvetica" panose="020B0403020202020204" pitchFamily="34" charset="0"/>
              </a:rPr>
              <a:t>On average: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i="1" dirty="0">
              <a:solidFill>
                <a:srgbClr val="1B1464"/>
              </a:solidFill>
              <a:latin typeface="Helvetica" panose="020B0403020202020204" pitchFamily="34" charset="0"/>
            </a:endParaRPr>
          </a:p>
          <a:p>
            <a:pPr lvl="0" algn="ctr"/>
            <a:r>
              <a:rPr lang="en-US" sz="1200" b="1" i="1" u="sng" dirty="0">
                <a:solidFill>
                  <a:srgbClr val="ED3C8D"/>
                </a:solidFill>
                <a:latin typeface="Helvetica" panose="020B0403020202020204" pitchFamily="34" charset="0"/>
              </a:rPr>
              <a:t>-9% less</a:t>
            </a:r>
            <a:r>
              <a:rPr lang="en-US" sz="1200" b="1" i="1" dirty="0">
                <a:solidFill>
                  <a:srgbClr val="4EBEA4"/>
                </a:solidFill>
                <a:latin typeface="Helvetica" panose="020B0403020202020204" pitchFamily="34" charset="0"/>
              </a:rPr>
              <a:t> </a:t>
            </a:r>
            <a:r>
              <a:rPr kumimoji="0" lang="en-US" sz="1200" b="1" i="0" strike="noStrike" kern="1200" cap="none" spc="0" normalizeH="0" baseline="0" noProof="0" dirty="0">
                <a:ln>
                  <a:noFill/>
                </a:ln>
                <a:solidFill>
                  <a:srgbClr val="1B1464"/>
                </a:solidFill>
                <a:effectLst/>
                <a:uLnTx/>
                <a:uFillTx/>
                <a:latin typeface="Helvetica" panose="020B0403020202020204" pitchFamily="34" charset="0"/>
              </a:rPr>
              <a:t>TV IMPs</a:t>
            </a:r>
          </a:p>
          <a:p>
            <a:pPr lvl="0" algn="ctr"/>
            <a:endParaRPr kumimoji="0" lang="en-US" sz="400" b="1" i="0" strike="noStrike" kern="1200" cap="none" spc="0" normalizeH="0" baseline="0" noProof="0" dirty="0">
              <a:ln>
                <a:noFill/>
              </a:ln>
              <a:solidFill>
                <a:srgbClr val="1B1464"/>
              </a:solidFill>
              <a:effectLst/>
              <a:uLnTx/>
              <a:uFillTx/>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u="sng" dirty="0">
                <a:solidFill>
                  <a:srgbClr val="ED3C8D"/>
                </a:solidFill>
                <a:latin typeface="Helvetica" panose="020B0403020202020204" pitchFamily="34" charset="0"/>
              </a:rPr>
              <a:t>-4%</a:t>
            </a:r>
            <a:r>
              <a:rPr lang="en-US" sz="1200" b="1" u="sng" dirty="0">
                <a:solidFill>
                  <a:srgbClr val="ED3C8D"/>
                </a:solidFill>
                <a:latin typeface="Helvetica" panose="020B0403020202020204" pitchFamily="34" charset="0"/>
              </a:rPr>
              <a:t> </a:t>
            </a:r>
            <a:r>
              <a:rPr lang="en-US" sz="1200" b="1" i="1" u="sng" dirty="0">
                <a:solidFill>
                  <a:srgbClr val="ED3C8D"/>
                </a:solidFill>
                <a:latin typeface="Helvetica" panose="020B0403020202020204" pitchFamily="34" charset="0"/>
              </a:rPr>
              <a:t>less</a:t>
            </a:r>
            <a:r>
              <a:rPr lang="en-US" sz="1200" b="1" dirty="0">
                <a:solidFill>
                  <a:srgbClr val="1B1464"/>
                </a:solidFill>
                <a:latin typeface="Helvetica" panose="020B0403020202020204" pitchFamily="34" charset="0"/>
              </a:rPr>
              <a:t> Unique Visitors</a:t>
            </a:r>
            <a:endParaRPr kumimoji="0" lang="en-US" sz="1200" b="1" i="0" strike="noStrike" kern="1200" cap="none" spc="0" normalizeH="0" baseline="0" noProof="0" dirty="0">
              <a:ln>
                <a:noFill/>
              </a:ln>
              <a:solidFill>
                <a:srgbClr val="1B1464"/>
              </a:solidFill>
              <a:effectLst/>
              <a:uLnTx/>
              <a:uFillTx/>
              <a:latin typeface="Helvetica" panose="020B0403020202020204" pitchFamily="34" charset="0"/>
            </a:endParaRPr>
          </a:p>
        </p:txBody>
      </p:sp>
      <p:cxnSp>
        <p:nvCxnSpPr>
          <p:cNvPr id="4" name="Straight Connector 3">
            <a:extLst>
              <a:ext uri="{FF2B5EF4-FFF2-40B4-BE49-F238E27FC236}">
                <a16:creationId xmlns:a16="http://schemas.microsoft.com/office/drawing/2014/main" id="{C544A1FC-D11B-4761-9801-8B5BCBAAEA50}"/>
              </a:ext>
            </a:extLst>
          </p:cNvPr>
          <p:cNvCxnSpPr>
            <a:cxnSpLocks/>
          </p:cNvCxnSpPr>
          <p:nvPr/>
        </p:nvCxnSpPr>
        <p:spPr>
          <a:xfrm>
            <a:off x="6096000" y="2766843"/>
            <a:ext cx="0" cy="1040045"/>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1F1EB944-B19B-4AF0-8437-EBE9480842C2}"/>
              </a:ext>
            </a:extLst>
          </p:cNvPr>
          <p:cNvSpPr/>
          <p:nvPr/>
        </p:nvSpPr>
        <p:spPr>
          <a:xfrm>
            <a:off x="1589318" y="5686823"/>
            <a:ext cx="2973071" cy="266179"/>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u="sng" dirty="0">
                <a:solidFill>
                  <a:srgbClr val="4EBEA4"/>
                </a:solidFill>
                <a:latin typeface="Helvetica" panose="020B0403020202020204" pitchFamily="34" charset="0"/>
              </a:rPr>
              <a:t>+1.9 MM</a:t>
            </a:r>
            <a:r>
              <a:rPr lang="en-US" sz="1100" i="1" dirty="0">
                <a:solidFill>
                  <a:srgbClr val="4EBEA4"/>
                </a:solidFill>
                <a:latin typeface="Helvetica" panose="020B0403020202020204" pitchFamily="34" charset="0"/>
              </a:rPr>
              <a:t> </a:t>
            </a:r>
            <a:r>
              <a:rPr lang="en-US" sz="1100" i="1" dirty="0">
                <a:solidFill>
                  <a:srgbClr val="1B1464"/>
                </a:solidFill>
                <a:latin typeface="Helvetica" panose="020B0403020202020204" pitchFamily="34" charset="0"/>
              </a:rPr>
              <a:t>Avg Monthly Uniques Increase</a:t>
            </a:r>
            <a:endParaRPr kumimoji="0" lang="en-US" sz="1100" i="1"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36" name="Rectangle: Rounded Corners 35">
            <a:extLst>
              <a:ext uri="{FF2B5EF4-FFF2-40B4-BE49-F238E27FC236}">
                <a16:creationId xmlns:a16="http://schemas.microsoft.com/office/drawing/2014/main" id="{90DD67A7-B725-4A70-B6B3-52C02F247B76}"/>
              </a:ext>
            </a:extLst>
          </p:cNvPr>
          <p:cNvSpPr/>
          <p:nvPr/>
        </p:nvSpPr>
        <p:spPr>
          <a:xfrm>
            <a:off x="7638663" y="5689933"/>
            <a:ext cx="2973071" cy="266179"/>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u="sng" dirty="0">
                <a:solidFill>
                  <a:srgbClr val="ED3C8D"/>
                </a:solidFill>
                <a:latin typeface="Helvetica" panose="020B0403020202020204" pitchFamily="34" charset="0"/>
              </a:rPr>
              <a:t>-0.9 MM</a:t>
            </a:r>
            <a:r>
              <a:rPr lang="en-US" sz="1100" i="1" dirty="0">
                <a:solidFill>
                  <a:srgbClr val="ED3C8D"/>
                </a:solidFill>
                <a:latin typeface="Helvetica" panose="020B0403020202020204" pitchFamily="34" charset="0"/>
              </a:rPr>
              <a:t> </a:t>
            </a:r>
            <a:r>
              <a:rPr lang="en-US" sz="1100" i="1" dirty="0">
                <a:solidFill>
                  <a:srgbClr val="1B1464"/>
                </a:solidFill>
                <a:latin typeface="Helvetica" panose="020B0403020202020204" pitchFamily="34" charset="0"/>
              </a:rPr>
              <a:t>Avg Monthly Uniques Increase</a:t>
            </a:r>
            <a:endParaRPr kumimoji="0" lang="en-US" sz="1100" i="1" strike="noStrike" kern="1200" cap="none" spc="0" normalizeH="0" baseline="0" noProof="0" dirty="0">
              <a:ln>
                <a:noFill/>
              </a:ln>
              <a:solidFill>
                <a:srgbClr val="1B1464"/>
              </a:solidFill>
              <a:effectLst/>
              <a:uLnTx/>
              <a:uFillTx/>
              <a:latin typeface="Helvetica" panose="020B0403020202020204" pitchFamily="34" charset="0"/>
            </a:endParaRPr>
          </a:p>
        </p:txBody>
      </p:sp>
      <p:cxnSp>
        <p:nvCxnSpPr>
          <p:cNvPr id="10" name="Straight Arrow Connector 9">
            <a:extLst>
              <a:ext uri="{FF2B5EF4-FFF2-40B4-BE49-F238E27FC236}">
                <a16:creationId xmlns:a16="http://schemas.microsoft.com/office/drawing/2014/main" id="{726432D7-63A6-47D1-90ED-E75A0F37A37C}"/>
              </a:ext>
            </a:extLst>
          </p:cNvPr>
          <p:cNvCxnSpPr>
            <a:cxnSpLocks/>
          </p:cNvCxnSpPr>
          <p:nvPr/>
        </p:nvCxnSpPr>
        <p:spPr>
          <a:xfrm>
            <a:off x="4711959" y="3806888"/>
            <a:ext cx="2752531" cy="0"/>
          </a:xfrm>
          <a:prstGeom prst="straightConnector1">
            <a:avLst/>
          </a:prstGeom>
          <a:ln w="19050">
            <a:solidFill>
              <a:srgbClr val="1B146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FE945AD9-98C9-4C8A-A48F-4E079CA4839F}"/>
              </a:ext>
            </a:extLst>
          </p:cNvPr>
          <p:cNvSpPr txBox="1">
            <a:spLocks/>
          </p:cNvSpPr>
          <p:nvPr/>
        </p:nvSpPr>
        <p:spPr>
          <a:xfrm>
            <a:off x="492535" y="6112899"/>
            <a:ext cx="11742502" cy="41942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Nielsen Ad Intel data</a:t>
            </a:r>
            <a:r>
              <a:rPr lang="en-US" sz="800" dirty="0">
                <a:solidFill>
                  <a:srgbClr val="1B1464"/>
                </a:solidFill>
                <a:latin typeface="Helvetica" panose="020B0403020202020204" pitchFamily="34" charset="0"/>
              </a:rPr>
              <a:t>, telco brands within ‘communications’ major category,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TV impressions, P18+, Live + 7 (national cable TV, national broadcast TV, Spanish language broadcast TV, Spanish language cable TV, spot TV, syndication TV), April ‘16 – March ‘20 (calendar months). </a:t>
            </a:r>
            <a:r>
              <a:rPr lang="en-US" sz="800" dirty="0">
                <a:solidFill>
                  <a:srgbClr val="1B1464"/>
                </a:solidFill>
                <a:latin typeface="Helvetica" panose="020B0403020202020204" pitchFamily="34" charset="0"/>
              </a:rPr>
              <a:t>VAB analysis of Comscore mediametrix multiplatform media trend data; total audience (Desktop P2+, Mobile 18+), April ’16 – March ’20 (calendar months). *While 10 advertisers showed a positive correlation, Mint Mobile and Simple Mobile are excluded from this analysis since their website traffic was not measured by Comscore until after March 2018 (measured traffic began being reflected only after their first TV campaign had launched). </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ndParaRPr>
          </a:p>
        </p:txBody>
      </p:sp>
    </p:spTree>
    <p:extLst>
      <p:ext uri="{BB962C8B-B14F-4D97-AF65-F5344CB8AC3E}">
        <p14:creationId xmlns:p14="http://schemas.microsoft.com/office/powerpoint/2010/main" val="1578052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FEC2308-681C-4F4F-B1A0-569B7583E52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259492" y="217090"/>
            <a:ext cx="11711684"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The ten advertisers that increased their impressions also collectively saw their </a:t>
            </a:r>
            <a:r>
              <a:rPr lang="en-US" sz="2600" b="1" dirty="0">
                <a:solidFill>
                  <a:srgbClr val="4EBEA4"/>
                </a:solidFill>
                <a:latin typeface="Helvetica" pitchFamily="2" charset="0"/>
              </a:rPr>
              <a:t>share of voice increase </a:t>
            </a:r>
            <a:r>
              <a:rPr lang="en-US" sz="2600" b="1" dirty="0">
                <a:solidFill>
                  <a:srgbClr val="1F1A62"/>
                </a:solidFill>
                <a:latin typeface="Helvetica" pitchFamily="2" charset="0"/>
              </a:rPr>
              <a:t>within the category as well</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1" name="Text Placeholder 3">
            <a:extLst>
              <a:ext uri="{FF2B5EF4-FFF2-40B4-BE49-F238E27FC236}">
                <a16:creationId xmlns:a16="http://schemas.microsoft.com/office/drawing/2014/main" id="{FE945AD9-98C9-4C8A-A48F-4E079CA4839F}"/>
              </a:ext>
            </a:extLst>
          </p:cNvPr>
          <p:cNvSpPr txBox="1">
            <a:spLocks/>
          </p:cNvSpPr>
          <p:nvPr/>
        </p:nvSpPr>
        <p:spPr>
          <a:xfrm>
            <a:off x="492535" y="5972942"/>
            <a:ext cx="11699464" cy="54927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Ad Intel data, telco brands within ‘communications’ major category, TV impressions, P18+, Live + 7 (national cable TV, national broadcast TV, Spanish language broadcast TV, Spanish language cable TV, spot TV, syndication TV), April ‘16 – March ‘20 (calendar months). VAB analysis of Comscore mediametrix multiplatform media trend data; total audience (Desktop P2+, Mobile 18+), April ’16 – March ’20 (calendar months). *While 10 advertisers showed a positive correlation, Mint Mobile and Simple Mobile are excluded from this analysis since their website traffic was not measured by Comscore until after March 2018 (measured traffic began being reflected only after their first TV campaign had launched). Share of Voice was based on a comparison of the aggregated impressions delivered across the 10 brands with increased impressions as a percent of the total ‘communications’ major category impressions per Nielsen AdIntel.</a:t>
            </a:r>
          </a:p>
        </p:txBody>
      </p:sp>
      <p:sp>
        <p:nvSpPr>
          <p:cNvPr id="20" name="Oval 19">
            <a:extLst>
              <a:ext uri="{FF2B5EF4-FFF2-40B4-BE49-F238E27FC236}">
                <a16:creationId xmlns:a16="http://schemas.microsoft.com/office/drawing/2014/main" id="{DB1D8831-024E-4AF9-9AE6-B0FF6ADC47BF}"/>
              </a:ext>
            </a:extLst>
          </p:cNvPr>
          <p:cNvSpPr/>
          <p:nvPr/>
        </p:nvSpPr>
        <p:spPr>
          <a:xfrm>
            <a:off x="906952" y="3377310"/>
            <a:ext cx="2316480" cy="2159990"/>
          </a:xfrm>
          <a:prstGeom prst="ellipse">
            <a:avLst/>
          </a:prstGeom>
          <a:solidFill>
            <a:srgbClr val="4EBE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+10%</a:t>
            </a:r>
          </a:p>
        </p:txBody>
      </p:sp>
      <p:sp>
        <p:nvSpPr>
          <p:cNvPr id="21" name="Rectangle 20">
            <a:extLst>
              <a:ext uri="{FF2B5EF4-FFF2-40B4-BE49-F238E27FC236}">
                <a16:creationId xmlns:a16="http://schemas.microsoft.com/office/drawing/2014/main" id="{337C9C1A-24A9-4E05-A48A-34F3378D0510}"/>
              </a:ext>
            </a:extLst>
          </p:cNvPr>
          <p:cNvSpPr/>
          <p:nvPr/>
        </p:nvSpPr>
        <p:spPr>
          <a:xfrm>
            <a:off x="746449" y="2884749"/>
            <a:ext cx="271319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Category SOV</a:t>
            </a:r>
            <a:endParaRPr kumimoji="0" lang="en-US" sz="14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7" name="Oval 26">
            <a:extLst>
              <a:ext uri="{FF2B5EF4-FFF2-40B4-BE49-F238E27FC236}">
                <a16:creationId xmlns:a16="http://schemas.microsoft.com/office/drawing/2014/main" id="{155B37C3-919C-4838-8D55-C3E99EF4054D}"/>
              </a:ext>
            </a:extLst>
          </p:cNvPr>
          <p:cNvSpPr/>
          <p:nvPr/>
        </p:nvSpPr>
        <p:spPr>
          <a:xfrm>
            <a:off x="4903559" y="3371088"/>
            <a:ext cx="2316480" cy="2159990"/>
          </a:xfrm>
          <a:prstGeom prst="ellipse">
            <a:avLst/>
          </a:prstGeom>
          <a:solidFill>
            <a:srgbClr val="4EBE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+15%</a:t>
            </a:r>
          </a:p>
        </p:txBody>
      </p:sp>
      <p:sp>
        <p:nvSpPr>
          <p:cNvPr id="28" name="Oval 27">
            <a:extLst>
              <a:ext uri="{FF2B5EF4-FFF2-40B4-BE49-F238E27FC236}">
                <a16:creationId xmlns:a16="http://schemas.microsoft.com/office/drawing/2014/main" id="{B249C4FC-8FBC-47CA-B263-383144797A94}"/>
              </a:ext>
            </a:extLst>
          </p:cNvPr>
          <p:cNvSpPr/>
          <p:nvPr/>
        </p:nvSpPr>
        <p:spPr>
          <a:xfrm>
            <a:off x="9065011" y="3371089"/>
            <a:ext cx="2316480" cy="2159990"/>
          </a:xfrm>
          <a:prstGeom prst="ellipse">
            <a:avLst/>
          </a:prstGeom>
          <a:solidFill>
            <a:srgbClr val="4EBE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+21%</a:t>
            </a:r>
          </a:p>
        </p:txBody>
      </p:sp>
      <p:sp>
        <p:nvSpPr>
          <p:cNvPr id="29" name="Rectangle 28">
            <a:extLst>
              <a:ext uri="{FF2B5EF4-FFF2-40B4-BE49-F238E27FC236}">
                <a16:creationId xmlns:a16="http://schemas.microsoft.com/office/drawing/2014/main" id="{4E1377C7-78C5-4BD2-8D7F-60F9E3C61888}"/>
              </a:ext>
            </a:extLst>
          </p:cNvPr>
          <p:cNvSpPr/>
          <p:nvPr/>
        </p:nvSpPr>
        <p:spPr>
          <a:xfrm>
            <a:off x="9285385" y="2887858"/>
            <a:ext cx="200575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Unique Visitors</a:t>
            </a:r>
            <a:endParaRPr kumimoji="0" lang="en-US" sz="14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0" name="Rectangle 29">
            <a:extLst>
              <a:ext uri="{FF2B5EF4-FFF2-40B4-BE49-F238E27FC236}">
                <a16:creationId xmlns:a16="http://schemas.microsoft.com/office/drawing/2014/main" id="{63186A44-6AD2-4D0E-A33E-965E8C397B46}"/>
              </a:ext>
            </a:extLst>
          </p:cNvPr>
          <p:cNvSpPr/>
          <p:nvPr/>
        </p:nvSpPr>
        <p:spPr>
          <a:xfrm>
            <a:off x="4705735" y="2887859"/>
            <a:ext cx="271319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Impressions</a:t>
            </a:r>
            <a:endParaRPr kumimoji="0" lang="en-US" sz="14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1" name="TextBox 30">
            <a:extLst>
              <a:ext uri="{FF2B5EF4-FFF2-40B4-BE49-F238E27FC236}">
                <a16:creationId xmlns:a16="http://schemas.microsoft.com/office/drawing/2014/main" id="{93F359AC-B820-40D8-B946-63A4BCD92CE6}"/>
              </a:ext>
            </a:extLst>
          </p:cNvPr>
          <p:cNvSpPr txBox="1"/>
          <p:nvPr/>
        </p:nvSpPr>
        <p:spPr>
          <a:xfrm>
            <a:off x="0" y="1705455"/>
            <a:ext cx="12191997" cy="523220"/>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10 Brand Correlation: TV IMPs Up / Monthly Uniques Up</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24-Month vs. 24-Month Comparison: Apr ’16 – Mar ’18 vs. Apr ‘18 – Mar ‘20</a:t>
            </a:r>
            <a:endParaRPr kumimoji="0" lang="en-US" sz="1200" b="0" i="1"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42789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FEC2308-681C-4F4F-B1A0-569B7583E52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259492" y="217090"/>
            <a:ext cx="11796978"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 </a:t>
            </a:r>
            <a:r>
              <a:rPr lang="en-US" sz="2600" b="1" dirty="0">
                <a:solidFill>
                  <a:srgbClr val="4EBEA4"/>
                </a:solidFill>
                <a:latin typeface="Helvetica" pitchFamily="2" charset="0"/>
              </a:rPr>
              <a:t>tight, positive correlation</a:t>
            </a:r>
            <a:r>
              <a:rPr lang="en-US" sz="2600" b="1" dirty="0">
                <a:solidFill>
                  <a:srgbClr val="ED3C8D"/>
                </a:solidFill>
                <a:latin typeface="Helvetica" pitchFamily="2" charset="0"/>
              </a:rPr>
              <a:t> </a:t>
            </a:r>
            <a:r>
              <a:rPr lang="en-US" sz="2600" b="1" dirty="0">
                <a:solidFill>
                  <a:srgbClr val="1F1A62"/>
                </a:solidFill>
                <a:latin typeface="Helvetica" pitchFamily="2" charset="0"/>
              </a:rPr>
              <a:t>exists between TV exposure and website traffic for Telco brands that increased their impressions</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Rectangle 30">
            <a:extLst>
              <a:ext uri="{FF2B5EF4-FFF2-40B4-BE49-F238E27FC236}">
                <a16:creationId xmlns:a16="http://schemas.microsoft.com/office/drawing/2014/main" id="{9F6030DD-B963-4603-A064-D7EDEAFE6683}"/>
              </a:ext>
            </a:extLst>
          </p:cNvPr>
          <p:cNvSpPr>
            <a:spLocks noChangeArrowheads="1"/>
          </p:cNvSpPr>
          <p:nvPr/>
        </p:nvSpPr>
        <p:spPr bwMode="auto">
          <a:xfrm>
            <a:off x="345305" y="1725192"/>
            <a:ext cx="11563671" cy="569913"/>
          </a:xfrm>
          <a:prstGeom prst="rect">
            <a:avLst/>
          </a:prstGeom>
          <a:solidFill>
            <a:srgbClr val="4EBEA4"/>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800" b="1" i="0" u="none"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rPr>
              <a:t>TV Impressions </a:t>
            </a:r>
            <a:r>
              <a:rPr lang="en-US" altLang="en-US" sz="1800" b="1" dirty="0">
                <a:solidFill>
                  <a:srgbClr val="FFFFFF"/>
                </a:solidFill>
                <a:latin typeface="Helvetica" panose="020B0403020202020204" pitchFamily="34" charset="0"/>
                <a:ea typeface="Open Sans" panose="020B0606030504020204" pitchFamily="34" charset="0"/>
                <a:cs typeface="Open Sans" panose="020B0606030504020204" pitchFamily="34" charset="0"/>
              </a:rPr>
              <a:t>Up</a:t>
            </a:r>
            <a:r>
              <a:rPr kumimoji="0" lang="en-US" altLang="en-US" sz="1800" b="1" i="0" u="none"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rPr>
              <a:t>, Website Traffic Up</a:t>
            </a:r>
          </a:p>
          <a:p>
            <a:pPr lvl="0" algn="ctr" defTabSz="457200" fontAlgn="base">
              <a:spcBef>
                <a:spcPct val="0"/>
              </a:spcBef>
              <a:spcAft>
                <a:spcPct val="0"/>
              </a:spcAft>
              <a:buNone/>
              <a:defRPr/>
            </a:pPr>
            <a:r>
              <a:rPr lang="en-US" altLang="en-US" sz="1200" dirty="0">
                <a:solidFill>
                  <a:srgbClr val="FFFFFF"/>
                </a:solidFill>
                <a:latin typeface="Helvetica" panose="020B0403020202020204" pitchFamily="34" charset="0"/>
                <a:ea typeface="Open Sans" panose="020B0606030504020204" pitchFamily="34" charset="0"/>
                <a:cs typeface="Open Sans" panose="020B0606030504020204" pitchFamily="34" charset="0"/>
              </a:rPr>
              <a:t>(24-Month vs. 24-Month </a:t>
            </a:r>
            <a:r>
              <a:rPr lang="en-US" altLang="en-US" sz="1200" dirty="0">
                <a:solidFill>
                  <a:schemeClr val="bg1"/>
                </a:solidFill>
                <a:latin typeface="Helvetica" panose="020B0403020202020204" pitchFamily="34" charset="0"/>
                <a:ea typeface="Open Sans" panose="020B0606030504020204" pitchFamily="34" charset="0"/>
                <a:cs typeface="Open Sans" panose="020B0606030504020204" pitchFamily="34" charset="0"/>
              </a:rPr>
              <a:t>Comparison: Apr ’16 – Mar ’18 vs. Apr ‘18 – Mar ‘20)</a:t>
            </a:r>
            <a:endParaRPr lang="en-US" altLang="en-US" sz="1200" i="1" u="sng" dirty="0">
              <a:solidFill>
                <a:schemeClr val="bg1"/>
              </a:solidFill>
              <a:latin typeface="Helvetica" panose="020B0403020202020204" pitchFamily="34" charset="0"/>
              <a:ea typeface="Open Sans" panose="020B0606030504020204" pitchFamily="34" charset="0"/>
              <a:cs typeface="Open Sans" panose="020B0606030504020204" pitchFamily="34" charset="0"/>
            </a:endParaRPr>
          </a:p>
        </p:txBody>
      </p:sp>
      <p:sp>
        <p:nvSpPr>
          <p:cNvPr id="19" name="Rectangle 30">
            <a:extLst>
              <a:ext uri="{FF2B5EF4-FFF2-40B4-BE49-F238E27FC236}">
                <a16:creationId xmlns:a16="http://schemas.microsoft.com/office/drawing/2014/main" id="{9EA1BC84-D279-4B0E-B095-DE8D2707CA2C}"/>
              </a:ext>
            </a:extLst>
          </p:cNvPr>
          <p:cNvSpPr>
            <a:spLocks noChangeArrowheads="1"/>
          </p:cNvSpPr>
          <p:nvPr/>
        </p:nvSpPr>
        <p:spPr bwMode="auto">
          <a:xfrm>
            <a:off x="794986" y="2324969"/>
            <a:ext cx="2867228"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Avg Monthly TV IMPs (000): </a:t>
            </a:r>
            <a:endParaRPr kumimoji="0" lang="en-US" altLang="en-US" sz="1400" b="0"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0" name="Rectangle 30">
            <a:extLst>
              <a:ext uri="{FF2B5EF4-FFF2-40B4-BE49-F238E27FC236}">
                <a16:creationId xmlns:a16="http://schemas.microsoft.com/office/drawing/2014/main" id="{40C4D28A-2E9B-419F-AF85-9CD5CB31EC51}"/>
              </a:ext>
            </a:extLst>
          </p:cNvPr>
          <p:cNvSpPr>
            <a:spLocks noChangeArrowheads="1"/>
          </p:cNvSpPr>
          <p:nvPr/>
        </p:nvSpPr>
        <p:spPr bwMode="auto">
          <a:xfrm>
            <a:off x="1338950" y="2890737"/>
            <a:ext cx="2323264"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Apr ‘16 - Mar ’18:</a:t>
            </a:r>
          </a:p>
        </p:txBody>
      </p:sp>
      <p:sp>
        <p:nvSpPr>
          <p:cNvPr id="21" name="Rectangle 30">
            <a:extLst>
              <a:ext uri="{FF2B5EF4-FFF2-40B4-BE49-F238E27FC236}">
                <a16:creationId xmlns:a16="http://schemas.microsoft.com/office/drawing/2014/main" id="{2FF9FDFD-6D31-410F-8497-75D4B53B9670}"/>
              </a:ext>
            </a:extLst>
          </p:cNvPr>
          <p:cNvSpPr>
            <a:spLocks noChangeArrowheads="1"/>
          </p:cNvSpPr>
          <p:nvPr/>
        </p:nvSpPr>
        <p:spPr bwMode="auto">
          <a:xfrm>
            <a:off x="1569602" y="3242612"/>
            <a:ext cx="2092612" cy="3479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Apr ‘18 – Mar ‘20:</a:t>
            </a:r>
          </a:p>
        </p:txBody>
      </p:sp>
      <p:sp>
        <p:nvSpPr>
          <p:cNvPr id="27" name="Rectangle 30">
            <a:extLst>
              <a:ext uri="{FF2B5EF4-FFF2-40B4-BE49-F238E27FC236}">
                <a16:creationId xmlns:a16="http://schemas.microsoft.com/office/drawing/2014/main" id="{D3E5E089-BE1B-4BC4-B664-4DED220C007A}"/>
              </a:ext>
            </a:extLst>
          </p:cNvPr>
          <p:cNvSpPr>
            <a:spLocks noChangeArrowheads="1"/>
          </p:cNvSpPr>
          <p:nvPr/>
        </p:nvSpPr>
        <p:spPr bwMode="auto">
          <a:xfrm>
            <a:off x="348413" y="3631746"/>
            <a:ext cx="11563671" cy="431498"/>
          </a:xfrm>
          <a:prstGeom prst="rect">
            <a:avLst/>
          </a:prstGeom>
          <a:solidFill>
            <a:srgbClr val="4EBEA4"/>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endParaRPr kumimoji="0" lang="en-US" altLang="en-US" sz="1200" b="0" i="1" u="sng"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8" name="Rectangle 30">
            <a:extLst>
              <a:ext uri="{FF2B5EF4-FFF2-40B4-BE49-F238E27FC236}">
                <a16:creationId xmlns:a16="http://schemas.microsoft.com/office/drawing/2014/main" id="{015F329C-4450-43DA-AB42-17A2B2594F0B}"/>
              </a:ext>
            </a:extLst>
          </p:cNvPr>
          <p:cNvSpPr>
            <a:spLocks noChangeArrowheads="1"/>
          </p:cNvSpPr>
          <p:nvPr/>
        </p:nvSpPr>
        <p:spPr bwMode="auto">
          <a:xfrm>
            <a:off x="554261" y="4147548"/>
            <a:ext cx="3111061"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Avg Monthly Unique Visitors (000): </a:t>
            </a:r>
            <a:endParaRPr kumimoji="0" lang="en-US" altLang="en-US" sz="1400" b="0"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9" name="Rectangle 30">
            <a:extLst>
              <a:ext uri="{FF2B5EF4-FFF2-40B4-BE49-F238E27FC236}">
                <a16:creationId xmlns:a16="http://schemas.microsoft.com/office/drawing/2014/main" id="{948821A3-BC88-4E47-9D40-28FA1C1C6384}"/>
              </a:ext>
            </a:extLst>
          </p:cNvPr>
          <p:cNvSpPr>
            <a:spLocks noChangeArrowheads="1"/>
          </p:cNvSpPr>
          <p:nvPr/>
        </p:nvSpPr>
        <p:spPr bwMode="auto">
          <a:xfrm>
            <a:off x="1342058" y="4700875"/>
            <a:ext cx="2323264"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Apr ‘16 - Mar ’18:</a:t>
            </a:r>
          </a:p>
        </p:txBody>
      </p:sp>
      <p:sp>
        <p:nvSpPr>
          <p:cNvPr id="30" name="Rectangle 30">
            <a:extLst>
              <a:ext uri="{FF2B5EF4-FFF2-40B4-BE49-F238E27FC236}">
                <a16:creationId xmlns:a16="http://schemas.microsoft.com/office/drawing/2014/main" id="{893E7193-28FD-4374-B719-FE1C933994C3}"/>
              </a:ext>
            </a:extLst>
          </p:cNvPr>
          <p:cNvSpPr>
            <a:spLocks noChangeArrowheads="1"/>
          </p:cNvSpPr>
          <p:nvPr/>
        </p:nvSpPr>
        <p:spPr bwMode="auto">
          <a:xfrm>
            <a:off x="1572710" y="5064735"/>
            <a:ext cx="2092612" cy="3479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Apr ‘18 – Mar ‘20:</a:t>
            </a:r>
          </a:p>
        </p:txBody>
      </p:sp>
      <p:sp>
        <p:nvSpPr>
          <p:cNvPr id="35" name="Rectangle 30">
            <a:extLst>
              <a:ext uri="{FF2B5EF4-FFF2-40B4-BE49-F238E27FC236}">
                <a16:creationId xmlns:a16="http://schemas.microsoft.com/office/drawing/2014/main" id="{C9E98766-2812-4D70-85CE-2E3B9B327A03}"/>
              </a:ext>
            </a:extLst>
          </p:cNvPr>
          <p:cNvSpPr>
            <a:spLocks noChangeArrowheads="1"/>
          </p:cNvSpPr>
          <p:nvPr/>
        </p:nvSpPr>
        <p:spPr bwMode="auto">
          <a:xfrm>
            <a:off x="351520" y="5426327"/>
            <a:ext cx="11563671" cy="431498"/>
          </a:xfrm>
          <a:prstGeom prst="rect">
            <a:avLst/>
          </a:prstGeom>
          <a:solidFill>
            <a:srgbClr val="4EBEA4"/>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endParaRPr kumimoji="0" lang="en-US" altLang="en-US" sz="1200" b="0" i="1" u="sng"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36" name="Rectangle 30">
            <a:extLst>
              <a:ext uri="{FF2B5EF4-FFF2-40B4-BE49-F238E27FC236}">
                <a16:creationId xmlns:a16="http://schemas.microsoft.com/office/drawing/2014/main" id="{F526673B-236F-4008-8400-719AAE941C0E}"/>
              </a:ext>
            </a:extLst>
          </p:cNvPr>
          <p:cNvSpPr>
            <a:spLocks noChangeArrowheads="1"/>
          </p:cNvSpPr>
          <p:nvPr/>
        </p:nvSpPr>
        <p:spPr bwMode="auto">
          <a:xfrm>
            <a:off x="308484" y="5923484"/>
            <a:ext cx="3359949"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rPr>
              <a:t>Avg Monthly Unique Visitors Increase (000): </a:t>
            </a:r>
          </a:p>
        </p:txBody>
      </p:sp>
      <p:sp>
        <p:nvSpPr>
          <p:cNvPr id="40" name="Rectangle 30">
            <a:extLst>
              <a:ext uri="{FF2B5EF4-FFF2-40B4-BE49-F238E27FC236}">
                <a16:creationId xmlns:a16="http://schemas.microsoft.com/office/drawing/2014/main" id="{64F9FD95-1017-4115-A204-8593B73B6622}"/>
              </a:ext>
            </a:extLst>
          </p:cNvPr>
          <p:cNvSpPr>
            <a:spLocks noChangeArrowheads="1"/>
          </p:cNvSpPr>
          <p:nvPr/>
        </p:nvSpPr>
        <p:spPr bwMode="auto">
          <a:xfrm>
            <a:off x="798094" y="3626585"/>
            <a:ext cx="2867228"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 Difference: </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1" name="Rectangle 30">
            <a:extLst>
              <a:ext uri="{FF2B5EF4-FFF2-40B4-BE49-F238E27FC236}">
                <a16:creationId xmlns:a16="http://schemas.microsoft.com/office/drawing/2014/main" id="{45D88651-9A94-4F2E-9DDA-1F86D0550BAF}"/>
              </a:ext>
            </a:extLst>
          </p:cNvPr>
          <p:cNvSpPr>
            <a:spLocks noChangeArrowheads="1"/>
          </p:cNvSpPr>
          <p:nvPr/>
        </p:nvSpPr>
        <p:spPr bwMode="auto">
          <a:xfrm>
            <a:off x="801202" y="5434388"/>
            <a:ext cx="2867228"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 Difference: </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5" name="Text Placeholder 3">
            <a:extLst>
              <a:ext uri="{FF2B5EF4-FFF2-40B4-BE49-F238E27FC236}">
                <a16:creationId xmlns:a16="http://schemas.microsoft.com/office/drawing/2014/main" id="{8F86FA10-A8F5-437E-90E4-1251AEA0E231}"/>
              </a:ext>
            </a:extLst>
          </p:cNvPr>
          <p:cNvSpPr txBox="1">
            <a:spLocks/>
          </p:cNvSpPr>
          <p:nvPr/>
        </p:nvSpPr>
        <p:spPr>
          <a:xfrm>
            <a:off x="492535" y="6234202"/>
            <a:ext cx="11699463" cy="31027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Nielsen Ad Intel data, telc</a:t>
            </a:r>
            <a:r>
              <a:rPr lang="en-US" sz="800" dirty="0">
                <a:solidFill>
                  <a:srgbClr val="1B1464"/>
                </a:solidFill>
                <a:latin typeface="Helvetica" panose="020B0403020202020204" pitchFamily="34" charset="0"/>
              </a:rPr>
              <a:t>o brands within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‘communications’ major category, TV impressions, P18+, Live + 7 (national cable TV, national broadcast TV, Spanish language broadcast TV, Spanish language cable TV, spot TV, syndication TV), April ‘16 – March ‘20 (calendar months). </a:t>
            </a:r>
            <a:r>
              <a:rPr lang="en-US" sz="800" dirty="0">
                <a:solidFill>
                  <a:srgbClr val="1B1464"/>
                </a:solidFill>
                <a:latin typeface="Helvetica" panose="020B0403020202020204" pitchFamily="34" charset="0"/>
              </a:rPr>
              <a:t>VAB analysis of Comscore mediametrix multiplatform media trend data; total audience (Desktop P2+, Mobile 18+), April ’16 – March ’20 (calendar months).</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ndParaRPr>
          </a:p>
        </p:txBody>
      </p:sp>
      <p:pic>
        <p:nvPicPr>
          <p:cNvPr id="24" name="Picture 4" descr="Boost Mobile Png Logo - Free Transparent PNG Logos">
            <a:extLst>
              <a:ext uri="{FF2B5EF4-FFF2-40B4-BE49-F238E27FC236}">
                <a16:creationId xmlns:a16="http://schemas.microsoft.com/office/drawing/2014/main" id="{B9C745D4-B893-45A4-BAEA-115241893F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710" r="59687"/>
          <a:stretch/>
        </p:blipFill>
        <p:spPr bwMode="auto">
          <a:xfrm>
            <a:off x="4030823" y="2368671"/>
            <a:ext cx="1107861" cy="4132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Best Value in Wireless | Sprint">
            <a:extLst>
              <a:ext uri="{FF2B5EF4-FFF2-40B4-BE49-F238E27FC236}">
                <a16:creationId xmlns:a16="http://schemas.microsoft.com/office/drawing/2014/main" id="{5E3D95DE-CE95-4E18-8CF6-78E579175C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626" b="13120"/>
          <a:stretch/>
        </p:blipFill>
        <p:spPr bwMode="auto">
          <a:xfrm>
            <a:off x="5442825" y="2316622"/>
            <a:ext cx="1231641" cy="4465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0" descr="BYOP [Bring Your Own Smartphone (BYOP)] - TracFone Wireless">
            <a:extLst>
              <a:ext uri="{FF2B5EF4-FFF2-40B4-BE49-F238E27FC236}">
                <a16:creationId xmlns:a16="http://schemas.microsoft.com/office/drawing/2014/main" id="{A05913FD-22B8-45A6-8C76-8FB63DD2A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9633" y="2340203"/>
            <a:ext cx="1126726" cy="4672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U.S. Cellular – Logos Download">
            <a:extLst>
              <a:ext uri="{FF2B5EF4-FFF2-40B4-BE49-F238E27FC236}">
                <a16:creationId xmlns:a16="http://schemas.microsoft.com/office/drawing/2014/main" id="{55850DA3-38F4-4891-815B-C7FFAC1D1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1033" y="2362977"/>
            <a:ext cx="1672343" cy="4416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4" descr="Verizon Wireless Logo PNG Transparent &amp; SVG Vector - Freebie Supply">
            <a:extLst>
              <a:ext uri="{FF2B5EF4-FFF2-40B4-BE49-F238E27FC236}">
                <a16:creationId xmlns:a16="http://schemas.microsoft.com/office/drawing/2014/main" id="{C4C2E695-19CB-4F45-9141-B9F36EDE94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51294" y="2358736"/>
            <a:ext cx="1242290" cy="45243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0">
            <a:extLst>
              <a:ext uri="{FF2B5EF4-FFF2-40B4-BE49-F238E27FC236}">
                <a16:creationId xmlns:a16="http://schemas.microsoft.com/office/drawing/2014/main" id="{B694E51C-E943-4215-8385-9F8A8A8BD369}"/>
              </a:ext>
            </a:extLst>
          </p:cNvPr>
          <p:cNvSpPr>
            <a:spLocks noChangeArrowheads="1"/>
          </p:cNvSpPr>
          <p:nvPr/>
        </p:nvSpPr>
        <p:spPr bwMode="auto">
          <a:xfrm>
            <a:off x="3974842" y="3626585"/>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+86%</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34" name="Rectangle 30">
            <a:extLst>
              <a:ext uri="{FF2B5EF4-FFF2-40B4-BE49-F238E27FC236}">
                <a16:creationId xmlns:a16="http://schemas.microsoft.com/office/drawing/2014/main" id="{58F23ACB-AFDF-4AFB-9E93-AB5C1DF0AD94}"/>
              </a:ext>
            </a:extLst>
          </p:cNvPr>
          <p:cNvSpPr>
            <a:spLocks noChangeArrowheads="1"/>
          </p:cNvSpPr>
          <p:nvPr/>
        </p:nvSpPr>
        <p:spPr bwMode="auto">
          <a:xfrm>
            <a:off x="4040158" y="2890737"/>
            <a:ext cx="891023"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969,790</a:t>
            </a:r>
          </a:p>
        </p:txBody>
      </p:sp>
      <p:sp>
        <p:nvSpPr>
          <p:cNvPr id="37" name="Rectangle 30">
            <a:extLst>
              <a:ext uri="{FF2B5EF4-FFF2-40B4-BE49-F238E27FC236}">
                <a16:creationId xmlns:a16="http://schemas.microsoft.com/office/drawing/2014/main" id="{192E918B-FDE4-45A3-A5A5-6BD9B950B044}"/>
              </a:ext>
            </a:extLst>
          </p:cNvPr>
          <p:cNvSpPr>
            <a:spLocks noChangeArrowheads="1"/>
          </p:cNvSpPr>
          <p:nvPr/>
        </p:nvSpPr>
        <p:spPr bwMode="auto">
          <a:xfrm>
            <a:off x="3954577" y="3260362"/>
            <a:ext cx="979714"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1,801,291</a:t>
            </a:r>
          </a:p>
        </p:txBody>
      </p:sp>
      <p:sp>
        <p:nvSpPr>
          <p:cNvPr id="42" name="Rectangle 30">
            <a:extLst>
              <a:ext uri="{FF2B5EF4-FFF2-40B4-BE49-F238E27FC236}">
                <a16:creationId xmlns:a16="http://schemas.microsoft.com/office/drawing/2014/main" id="{612564F0-3FD4-4D3C-8BAD-1747E0928A36}"/>
              </a:ext>
            </a:extLst>
          </p:cNvPr>
          <p:cNvSpPr>
            <a:spLocks noChangeArrowheads="1"/>
          </p:cNvSpPr>
          <p:nvPr/>
        </p:nvSpPr>
        <p:spPr bwMode="auto">
          <a:xfrm>
            <a:off x="5461516" y="3626585"/>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+6%</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3" name="Rectangle 30">
            <a:extLst>
              <a:ext uri="{FF2B5EF4-FFF2-40B4-BE49-F238E27FC236}">
                <a16:creationId xmlns:a16="http://schemas.microsoft.com/office/drawing/2014/main" id="{478D2185-08B1-48B9-A2B8-CEF32F2B6350}"/>
              </a:ext>
            </a:extLst>
          </p:cNvPr>
          <p:cNvSpPr>
            <a:spLocks noChangeArrowheads="1"/>
          </p:cNvSpPr>
          <p:nvPr/>
        </p:nvSpPr>
        <p:spPr bwMode="auto">
          <a:xfrm>
            <a:off x="5438142" y="2890737"/>
            <a:ext cx="979713"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3,360,980</a:t>
            </a:r>
          </a:p>
        </p:txBody>
      </p:sp>
      <p:sp>
        <p:nvSpPr>
          <p:cNvPr id="44" name="Rectangle 30">
            <a:extLst>
              <a:ext uri="{FF2B5EF4-FFF2-40B4-BE49-F238E27FC236}">
                <a16:creationId xmlns:a16="http://schemas.microsoft.com/office/drawing/2014/main" id="{6F1F9CB1-C36E-4691-AF6F-D071B01F67D9}"/>
              </a:ext>
            </a:extLst>
          </p:cNvPr>
          <p:cNvSpPr>
            <a:spLocks noChangeArrowheads="1"/>
          </p:cNvSpPr>
          <p:nvPr/>
        </p:nvSpPr>
        <p:spPr bwMode="auto">
          <a:xfrm>
            <a:off x="5427932" y="3260362"/>
            <a:ext cx="993033"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3,556,457</a:t>
            </a:r>
          </a:p>
        </p:txBody>
      </p:sp>
      <p:sp>
        <p:nvSpPr>
          <p:cNvPr id="46" name="Rectangle 30">
            <a:extLst>
              <a:ext uri="{FF2B5EF4-FFF2-40B4-BE49-F238E27FC236}">
                <a16:creationId xmlns:a16="http://schemas.microsoft.com/office/drawing/2014/main" id="{72EB534E-D7F6-41BF-B3BC-518AEDA4A2F2}"/>
              </a:ext>
            </a:extLst>
          </p:cNvPr>
          <p:cNvSpPr>
            <a:spLocks noChangeArrowheads="1"/>
          </p:cNvSpPr>
          <p:nvPr/>
        </p:nvSpPr>
        <p:spPr bwMode="auto">
          <a:xfrm>
            <a:off x="7047717" y="3626585"/>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+13%</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7" name="Rectangle 30">
            <a:extLst>
              <a:ext uri="{FF2B5EF4-FFF2-40B4-BE49-F238E27FC236}">
                <a16:creationId xmlns:a16="http://schemas.microsoft.com/office/drawing/2014/main" id="{F7E1700B-FC3D-437B-92D6-BA3325B6C58E}"/>
              </a:ext>
            </a:extLst>
          </p:cNvPr>
          <p:cNvSpPr>
            <a:spLocks noChangeArrowheads="1"/>
          </p:cNvSpPr>
          <p:nvPr/>
        </p:nvSpPr>
        <p:spPr bwMode="auto">
          <a:xfrm>
            <a:off x="7164238" y="2890737"/>
            <a:ext cx="839818"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244,021</a:t>
            </a:r>
          </a:p>
        </p:txBody>
      </p:sp>
      <p:sp>
        <p:nvSpPr>
          <p:cNvPr id="48" name="Rectangle 30">
            <a:extLst>
              <a:ext uri="{FF2B5EF4-FFF2-40B4-BE49-F238E27FC236}">
                <a16:creationId xmlns:a16="http://schemas.microsoft.com/office/drawing/2014/main" id="{B7383E81-D8A3-4E95-825C-30F732773ECF}"/>
              </a:ext>
            </a:extLst>
          </p:cNvPr>
          <p:cNvSpPr>
            <a:spLocks noChangeArrowheads="1"/>
          </p:cNvSpPr>
          <p:nvPr/>
        </p:nvSpPr>
        <p:spPr bwMode="auto">
          <a:xfrm>
            <a:off x="7164238" y="3260362"/>
            <a:ext cx="842928"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274,739</a:t>
            </a:r>
          </a:p>
        </p:txBody>
      </p:sp>
      <p:sp>
        <p:nvSpPr>
          <p:cNvPr id="49" name="Rectangle 30">
            <a:extLst>
              <a:ext uri="{FF2B5EF4-FFF2-40B4-BE49-F238E27FC236}">
                <a16:creationId xmlns:a16="http://schemas.microsoft.com/office/drawing/2014/main" id="{41D910A8-8F59-43FC-8D5E-919A7CB32E20}"/>
              </a:ext>
            </a:extLst>
          </p:cNvPr>
          <p:cNvSpPr>
            <a:spLocks noChangeArrowheads="1"/>
          </p:cNvSpPr>
          <p:nvPr/>
        </p:nvSpPr>
        <p:spPr bwMode="auto">
          <a:xfrm>
            <a:off x="8820530" y="3626585"/>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+29%</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51" name="Rectangle 30">
            <a:extLst>
              <a:ext uri="{FF2B5EF4-FFF2-40B4-BE49-F238E27FC236}">
                <a16:creationId xmlns:a16="http://schemas.microsoft.com/office/drawing/2014/main" id="{1E8C1E76-ED39-4DA2-90B3-B9F67D106A15}"/>
              </a:ext>
            </a:extLst>
          </p:cNvPr>
          <p:cNvSpPr>
            <a:spLocks noChangeArrowheads="1"/>
          </p:cNvSpPr>
          <p:nvPr/>
        </p:nvSpPr>
        <p:spPr bwMode="auto">
          <a:xfrm>
            <a:off x="8937051" y="2890737"/>
            <a:ext cx="839818"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239,215</a:t>
            </a:r>
          </a:p>
        </p:txBody>
      </p:sp>
      <p:sp>
        <p:nvSpPr>
          <p:cNvPr id="52" name="Rectangle 30">
            <a:extLst>
              <a:ext uri="{FF2B5EF4-FFF2-40B4-BE49-F238E27FC236}">
                <a16:creationId xmlns:a16="http://schemas.microsoft.com/office/drawing/2014/main" id="{AFBDED6D-A809-427B-B5C8-4E08D6E831A0}"/>
              </a:ext>
            </a:extLst>
          </p:cNvPr>
          <p:cNvSpPr>
            <a:spLocks noChangeArrowheads="1"/>
          </p:cNvSpPr>
          <p:nvPr/>
        </p:nvSpPr>
        <p:spPr bwMode="auto">
          <a:xfrm>
            <a:off x="8937051" y="3260362"/>
            <a:ext cx="842928"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308,742</a:t>
            </a:r>
          </a:p>
        </p:txBody>
      </p:sp>
      <p:sp>
        <p:nvSpPr>
          <p:cNvPr id="53" name="Rectangle 30">
            <a:extLst>
              <a:ext uri="{FF2B5EF4-FFF2-40B4-BE49-F238E27FC236}">
                <a16:creationId xmlns:a16="http://schemas.microsoft.com/office/drawing/2014/main" id="{46004662-9077-40B1-8E88-14ED5FCB4780}"/>
              </a:ext>
            </a:extLst>
          </p:cNvPr>
          <p:cNvSpPr>
            <a:spLocks noChangeArrowheads="1"/>
          </p:cNvSpPr>
          <p:nvPr/>
        </p:nvSpPr>
        <p:spPr bwMode="auto">
          <a:xfrm>
            <a:off x="10238786" y="3626585"/>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+3%</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54" name="Rectangle 30">
            <a:extLst>
              <a:ext uri="{FF2B5EF4-FFF2-40B4-BE49-F238E27FC236}">
                <a16:creationId xmlns:a16="http://schemas.microsoft.com/office/drawing/2014/main" id="{0A7E69A2-4BA8-4B11-B1F3-573702C1E8EF}"/>
              </a:ext>
            </a:extLst>
          </p:cNvPr>
          <p:cNvSpPr>
            <a:spLocks noChangeArrowheads="1"/>
          </p:cNvSpPr>
          <p:nvPr/>
        </p:nvSpPr>
        <p:spPr bwMode="auto">
          <a:xfrm>
            <a:off x="10215411" y="2890737"/>
            <a:ext cx="979714"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4,216,062</a:t>
            </a:r>
          </a:p>
        </p:txBody>
      </p:sp>
      <p:sp>
        <p:nvSpPr>
          <p:cNvPr id="55" name="Rectangle 30">
            <a:extLst>
              <a:ext uri="{FF2B5EF4-FFF2-40B4-BE49-F238E27FC236}">
                <a16:creationId xmlns:a16="http://schemas.microsoft.com/office/drawing/2014/main" id="{7B16CB7C-D9A1-4A63-8333-8D7E054F05AD}"/>
              </a:ext>
            </a:extLst>
          </p:cNvPr>
          <p:cNvSpPr>
            <a:spLocks noChangeArrowheads="1"/>
          </p:cNvSpPr>
          <p:nvPr/>
        </p:nvSpPr>
        <p:spPr bwMode="auto">
          <a:xfrm>
            <a:off x="10215411" y="3260362"/>
            <a:ext cx="982824"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4,352,522</a:t>
            </a:r>
          </a:p>
        </p:txBody>
      </p:sp>
      <p:sp>
        <p:nvSpPr>
          <p:cNvPr id="56" name="Rectangle 30">
            <a:extLst>
              <a:ext uri="{FF2B5EF4-FFF2-40B4-BE49-F238E27FC236}">
                <a16:creationId xmlns:a16="http://schemas.microsoft.com/office/drawing/2014/main" id="{C62AF16C-25F0-4031-9B7C-9098B77071B0}"/>
              </a:ext>
            </a:extLst>
          </p:cNvPr>
          <p:cNvSpPr>
            <a:spLocks noChangeArrowheads="1"/>
          </p:cNvSpPr>
          <p:nvPr/>
        </p:nvSpPr>
        <p:spPr bwMode="auto">
          <a:xfrm>
            <a:off x="3968621" y="5434388"/>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+67%</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57" name="Rectangle 30">
            <a:extLst>
              <a:ext uri="{FF2B5EF4-FFF2-40B4-BE49-F238E27FC236}">
                <a16:creationId xmlns:a16="http://schemas.microsoft.com/office/drawing/2014/main" id="{0737AA8C-6558-4464-966D-79A01526F0E9}"/>
              </a:ext>
            </a:extLst>
          </p:cNvPr>
          <p:cNvSpPr>
            <a:spLocks noChangeArrowheads="1"/>
          </p:cNvSpPr>
          <p:nvPr/>
        </p:nvSpPr>
        <p:spPr bwMode="auto">
          <a:xfrm>
            <a:off x="4223658" y="470087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4,808</a:t>
            </a:r>
          </a:p>
        </p:txBody>
      </p:sp>
      <p:sp>
        <p:nvSpPr>
          <p:cNvPr id="58" name="Rectangle 30">
            <a:extLst>
              <a:ext uri="{FF2B5EF4-FFF2-40B4-BE49-F238E27FC236}">
                <a16:creationId xmlns:a16="http://schemas.microsoft.com/office/drawing/2014/main" id="{F44CD450-D21E-47F6-A823-0D9179DE9612}"/>
              </a:ext>
            </a:extLst>
          </p:cNvPr>
          <p:cNvSpPr>
            <a:spLocks noChangeArrowheads="1"/>
          </p:cNvSpPr>
          <p:nvPr/>
        </p:nvSpPr>
        <p:spPr bwMode="auto">
          <a:xfrm>
            <a:off x="4226768" y="508248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8,013</a:t>
            </a:r>
          </a:p>
        </p:txBody>
      </p:sp>
      <p:sp>
        <p:nvSpPr>
          <p:cNvPr id="59" name="Rectangle 30">
            <a:extLst>
              <a:ext uri="{FF2B5EF4-FFF2-40B4-BE49-F238E27FC236}">
                <a16:creationId xmlns:a16="http://schemas.microsoft.com/office/drawing/2014/main" id="{F17CE889-958D-4A6F-83BD-C99D36470FAE}"/>
              </a:ext>
            </a:extLst>
          </p:cNvPr>
          <p:cNvSpPr>
            <a:spLocks noChangeArrowheads="1"/>
          </p:cNvSpPr>
          <p:nvPr/>
        </p:nvSpPr>
        <p:spPr bwMode="auto">
          <a:xfrm>
            <a:off x="5455295" y="5434388"/>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+18%</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60" name="Rectangle 30">
            <a:extLst>
              <a:ext uri="{FF2B5EF4-FFF2-40B4-BE49-F238E27FC236}">
                <a16:creationId xmlns:a16="http://schemas.microsoft.com/office/drawing/2014/main" id="{E9885AA6-E541-4BDD-8A60-1943E46F90C9}"/>
              </a:ext>
            </a:extLst>
          </p:cNvPr>
          <p:cNvSpPr>
            <a:spLocks noChangeArrowheads="1"/>
          </p:cNvSpPr>
          <p:nvPr/>
        </p:nvSpPr>
        <p:spPr bwMode="auto">
          <a:xfrm>
            <a:off x="5626358" y="4700875"/>
            <a:ext cx="785276"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12,944</a:t>
            </a:r>
          </a:p>
        </p:txBody>
      </p:sp>
      <p:sp>
        <p:nvSpPr>
          <p:cNvPr id="61" name="Rectangle 30">
            <a:extLst>
              <a:ext uri="{FF2B5EF4-FFF2-40B4-BE49-F238E27FC236}">
                <a16:creationId xmlns:a16="http://schemas.microsoft.com/office/drawing/2014/main" id="{FBB131B4-A29E-4D52-9FDE-75D0622C7997}"/>
              </a:ext>
            </a:extLst>
          </p:cNvPr>
          <p:cNvSpPr>
            <a:spLocks noChangeArrowheads="1"/>
          </p:cNvSpPr>
          <p:nvPr/>
        </p:nvSpPr>
        <p:spPr bwMode="auto">
          <a:xfrm>
            <a:off x="5626358" y="5082485"/>
            <a:ext cx="788386"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15,214</a:t>
            </a:r>
          </a:p>
        </p:txBody>
      </p:sp>
      <p:sp>
        <p:nvSpPr>
          <p:cNvPr id="62" name="Rectangle 30">
            <a:extLst>
              <a:ext uri="{FF2B5EF4-FFF2-40B4-BE49-F238E27FC236}">
                <a16:creationId xmlns:a16="http://schemas.microsoft.com/office/drawing/2014/main" id="{9D4269DA-8D62-4767-BB83-A0A49F0B3BF6}"/>
              </a:ext>
            </a:extLst>
          </p:cNvPr>
          <p:cNvSpPr>
            <a:spLocks noChangeArrowheads="1"/>
          </p:cNvSpPr>
          <p:nvPr/>
        </p:nvSpPr>
        <p:spPr bwMode="auto">
          <a:xfrm>
            <a:off x="7041496" y="5434388"/>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+27%</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63" name="Rectangle 30">
            <a:extLst>
              <a:ext uri="{FF2B5EF4-FFF2-40B4-BE49-F238E27FC236}">
                <a16:creationId xmlns:a16="http://schemas.microsoft.com/office/drawing/2014/main" id="{12D0C5F0-BDFD-47D9-9722-4D700764F09D}"/>
              </a:ext>
            </a:extLst>
          </p:cNvPr>
          <p:cNvSpPr>
            <a:spLocks noChangeArrowheads="1"/>
          </p:cNvSpPr>
          <p:nvPr/>
        </p:nvSpPr>
        <p:spPr bwMode="auto">
          <a:xfrm>
            <a:off x="7296533" y="470087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4,348</a:t>
            </a:r>
          </a:p>
        </p:txBody>
      </p:sp>
      <p:sp>
        <p:nvSpPr>
          <p:cNvPr id="64" name="Rectangle 30">
            <a:extLst>
              <a:ext uri="{FF2B5EF4-FFF2-40B4-BE49-F238E27FC236}">
                <a16:creationId xmlns:a16="http://schemas.microsoft.com/office/drawing/2014/main" id="{76D4860F-8DFC-4F2D-BA6F-60B5E9D33BB3}"/>
              </a:ext>
            </a:extLst>
          </p:cNvPr>
          <p:cNvSpPr>
            <a:spLocks noChangeArrowheads="1"/>
          </p:cNvSpPr>
          <p:nvPr/>
        </p:nvSpPr>
        <p:spPr bwMode="auto">
          <a:xfrm>
            <a:off x="7299643" y="508248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5,540</a:t>
            </a:r>
          </a:p>
        </p:txBody>
      </p:sp>
      <p:sp>
        <p:nvSpPr>
          <p:cNvPr id="65" name="Rectangle 30">
            <a:extLst>
              <a:ext uri="{FF2B5EF4-FFF2-40B4-BE49-F238E27FC236}">
                <a16:creationId xmlns:a16="http://schemas.microsoft.com/office/drawing/2014/main" id="{D0821384-EBA2-4216-B0F1-6D64C4FFE677}"/>
              </a:ext>
            </a:extLst>
          </p:cNvPr>
          <p:cNvSpPr>
            <a:spLocks noChangeArrowheads="1"/>
          </p:cNvSpPr>
          <p:nvPr/>
        </p:nvSpPr>
        <p:spPr bwMode="auto">
          <a:xfrm>
            <a:off x="8814309" y="5434388"/>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+53%</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66" name="Rectangle 30">
            <a:extLst>
              <a:ext uri="{FF2B5EF4-FFF2-40B4-BE49-F238E27FC236}">
                <a16:creationId xmlns:a16="http://schemas.microsoft.com/office/drawing/2014/main" id="{C0077119-838D-489B-9C52-ECD99F62E34A}"/>
              </a:ext>
            </a:extLst>
          </p:cNvPr>
          <p:cNvSpPr>
            <a:spLocks noChangeArrowheads="1"/>
          </p:cNvSpPr>
          <p:nvPr/>
        </p:nvSpPr>
        <p:spPr bwMode="auto">
          <a:xfrm>
            <a:off x="9069346" y="470087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1,410</a:t>
            </a:r>
          </a:p>
        </p:txBody>
      </p:sp>
      <p:sp>
        <p:nvSpPr>
          <p:cNvPr id="67" name="Rectangle 30">
            <a:extLst>
              <a:ext uri="{FF2B5EF4-FFF2-40B4-BE49-F238E27FC236}">
                <a16:creationId xmlns:a16="http://schemas.microsoft.com/office/drawing/2014/main" id="{F0573DCA-C152-40B4-8887-447F07794713}"/>
              </a:ext>
            </a:extLst>
          </p:cNvPr>
          <p:cNvSpPr>
            <a:spLocks noChangeArrowheads="1"/>
          </p:cNvSpPr>
          <p:nvPr/>
        </p:nvSpPr>
        <p:spPr bwMode="auto">
          <a:xfrm>
            <a:off x="9072456" y="508248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2,159</a:t>
            </a:r>
          </a:p>
        </p:txBody>
      </p:sp>
      <p:sp>
        <p:nvSpPr>
          <p:cNvPr id="68" name="Rectangle 30">
            <a:extLst>
              <a:ext uri="{FF2B5EF4-FFF2-40B4-BE49-F238E27FC236}">
                <a16:creationId xmlns:a16="http://schemas.microsoft.com/office/drawing/2014/main" id="{E9A5381F-74FA-4322-A1F3-E3F3903EA13E}"/>
              </a:ext>
            </a:extLst>
          </p:cNvPr>
          <p:cNvSpPr>
            <a:spLocks noChangeArrowheads="1"/>
          </p:cNvSpPr>
          <p:nvPr/>
        </p:nvSpPr>
        <p:spPr bwMode="auto">
          <a:xfrm>
            <a:off x="10232565" y="5434388"/>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+8%</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69" name="Rectangle 30">
            <a:extLst>
              <a:ext uri="{FF2B5EF4-FFF2-40B4-BE49-F238E27FC236}">
                <a16:creationId xmlns:a16="http://schemas.microsoft.com/office/drawing/2014/main" id="{EA405525-6FFB-4FC5-82D5-57C10A0756EA}"/>
              </a:ext>
            </a:extLst>
          </p:cNvPr>
          <p:cNvSpPr>
            <a:spLocks noChangeArrowheads="1"/>
          </p:cNvSpPr>
          <p:nvPr/>
        </p:nvSpPr>
        <p:spPr bwMode="auto">
          <a:xfrm>
            <a:off x="10351294" y="4700875"/>
            <a:ext cx="837610"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34,388</a:t>
            </a:r>
          </a:p>
        </p:txBody>
      </p:sp>
      <p:sp>
        <p:nvSpPr>
          <p:cNvPr id="70" name="Rectangle 30">
            <a:extLst>
              <a:ext uri="{FF2B5EF4-FFF2-40B4-BE49-F238E27FC236}">
                <a16:creationId xmlns:a16="http://schemas.microsoft.com/office/drawing/2014/main" id="{9B10D4A7-EAC5-4843-859C-BF6916BA4019}"/>
              </a:ext>
            </a:extLst>
          </p:cNvPr>
          <p:cNvSpPr>
            <a:spLocks noChangeArrowheads="1"/>
          </p:cNvSpPr>
          <p:nvPr/>
        </p:nvSpPr>
        <p:spPr bwMode="auto">
          <a:xfrm>
            <a:off x="10422294" y="5082485"/>
            <a:ext cx="769720"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37,287</a:t>
            </a:r>
          </a:p>
        </p:txBody>
      </p:sp>
      <p:sp>
        <p:nvSpPr>
          <p:cNvPr id="71" name="Rectangle 30">
            <a:extLst>
              <a:ext uri="{FF2B5EF4-FFF2-40B4-BE49-F238E27FC236}">
                <a16:creationId xmlns:a16="http://schemas.microsoft.com/office/drawing/2014/main" id="{D32C23B3-12F3-4132-8514-7DAC60D1D157}"/>
              </a:ext>
            </a:extLst>
          </p:cNvPr>
          <p:cNvSpPr>
            <a:spLocks noChangeArrowheads="1"/>
          </p:cNvSpPr>
          <p:nvPr/>
        </p:nvSpPr>
        <p:spPr bwMode="auto">
          <a:xfrm>
            <a:off x="4105475" y="5917262"/>
            <a:ext cx="783771"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+3,205</a:t>
            </a:r>
            <a:endParaRPr kumimoji="0" lang="en-US" altLang="en-US" sz="1200" b="1" i="0"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72" name="Rectangle 30">
            <a:extLst>
              <a:ext uri="{FF2B5EF4-FFF2-40B4-BE49-F238E27FC236}">
                <a16:creationId xmlns:a16="http://schemas.microsoft.com/office/drawing/2014/main" id="{1311690E-8DDB-446C-8B5B-7A8B448EED0A}"/>
              </a:ext>
            </a:extLst>
          </p:cNvPr>
          <p:cNvSpPr>
            <a:spLocks noChangeArrowheads="1"/>
          </p:cNvSpPr>
          <p:nvPr/>
        </p:nvSpPr>
        <p:spPr bwMode="auto">
          <a:xfrm>
            <a:off x="5620140" y="5920370"/>
            <a:ext cx="783771"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+2,270</a:t>
            </a:r>
            <a:endParaRPr kumimoji="0" lang="en-US" altLang="en-US" sz="1200" b="1" i="0"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73" name="Rectangle 30">
            <a:extLst>
              <a:ext uri="{FF2B5EF4-FFF2-40B4-BE49-F238E27FC236}">
                <a16:creationId xmlns:a16="http://schemas.microsoft.com/office/drawing/2014/main" id="{BF09D12F-3F42-4511-B9BA-AD76A9D8DDB4}"/>
              </a:ext>
            </a:extLst>
          </p:cNvPr>
          <p:cNvSpPr>
            <a:spLocks noChangeArrowheads="1"/>
          </p:cNvSpPr>
          <p:nvPr/>
        </p:nvSpPr>
        <p:spPr bwMode="auto">
          <a:xfrm>
            <a:off x="7181463" y="5923479"/>
            <a:ext cx="783771"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+1,192</a:t>
            </a:r>
            <a:endParaRPr kumimoji="0" lang="en-US" altLang="en-US" sz="1200" b="1" i="0"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74" name="Rectangle 30">
            <a:extLst>
              <a:ext uri="{FF2B5EF4-FFF2-40B4-BE49-F238E27FC236}">
                <a16:creationId xmlns:a16="http://schemas.microsoft.com/office/drawing/2014/main" id="{F06B8706-EC3F-4F97-860E-5C7EFB61743A}"/>
              </a:ext>
            </a:extLst>
          </p:cNvPr>
          <p:cNvSpPr>
            <a:spLocks noChangeArrowheads="1"/>
          </p:cNvSpPr>
          <p:nvPr/>
        </p:nvSpPr>
        <p:spPr bwMode="auto">
          <a:xfrm>
            <a:off x="8976050" y="5917257"/>
            <a:ext cx="783771"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+749</a:t>
            </a:r>
            <a:endParaRPr kumimoji="0" lang="en-US" altLang="en-US" sz="1200" b="1" i="0"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75" name="Rectangle 30">
            <a:extLst>
              <a:ext uri="{FF2B5EF4-FFF2-40B4-BE49-F238E27FC236}">
                <a16:creationId xmlns:a16="http://schemas.microsoft.com/office/drawing/2014/main" id="{BE30842C-9FEE-4B23-B4DD-37A24285F40E}"/>
              </a:ext>
            </a:extLst>
          </p:cNvPr>
          <p:cNvSpPr>
            <a:spLocks noChangeArrowheads="1"/>
          </p:cNvSpPr>
          <p:nvPr/>
        </p:nvSpPr>
        <p:spPr bwMode="auto">
          <a:xfrm>
            <a:off x="10375642" y="5917256"/>
            <a:ext cx="783771"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+2,899</a:t>
            </a:r>
            <a:endParaRPr kumimoji="0" lang="en-US" altLang="en-US" sz="1200" b="1" i="0"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05687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FEC2308-681C-4F4F-B1A0-569B7583E52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Rectangle 30">
            <a:extLst>
              <a:ext uri="{FF2B5EF4-FFF2-40B4-BE49-F238E27FC236}">
                <a16:creationId xmlns:a16="http://schemas.microsoft.com/office/drawing/2014/main" id="{9F6030DD-B963-4603-A064-D7EDEAFE6683}"/>
              </a:ext>
            </a:extLst>
          </p:cNvPr>
          <p:cNvSpPr>
            <a:spLocks noChangeArrowheads="1"/>
          </p:cNvSpPr>
          <p:nvPr/>
        </p:nvSpPr>
        <p:spPr bwMode="auto">
          <a:xfrm>
            <a:off x="345305" y="1725192"/>
            <a:ext cx="11563671" cy="569913"/>
          </a:xfrm>
          <a:prstGeom prst="rect">
            <a:avLst/>
          </a:prstGeom>
          <a:solidFill>
            <a:srgbClr val="4EBEA4"/>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800" b="1" i="0" u="none"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rPr>
              <a:t>TV Impressions Up, Website Traffic Up</a:t>
            </a:r>
          </a:p>
          <a:p>
            <a:pPr lvl="0" algn="ctr" defTabSz="457200" fontAlgn="base">
              <a:spcBef>
                <a:spcPct val="0"/>
              </a:spcBef>
              <a:spcAft>
                <a:spcPct val="0"/>
              </a:spcAft>
              <a:buNone/>
              <a:defRPr/>
            </a:pPr>
            <a:r>
              <a:rPr lang="en-US" altLang="en-US" sz="1200" dirty="0">
                <a:solidFill>
                  <a:srgbClr val="FFFFFF"/>
                </a:solidFill>
                <a:latin typeface="Helvetica" panose="020B0403020202020204" pitchFamily="34" charset="0"/>
                <a:ea typeface="Open Sans" panose="020B0606030504020204" pitchFamily="34" charset="0"/>
                <a:cs typeface="Open Sans" panose="020B0606030504020204" pitchFamily="34" charset="0"/>
              </a:rPr>
              <a:t>(24-Month vs. 24-Month </a:t>
            </a:r>
            <a:r>
              <a:rPr lang="en-US" altLang="en-US" sz="1200" dirty="0">
                <a:solidFill>
                  <a:schemeClr val="bg1"/>
                </a:solidFill>
                <a:latin typeface="Helvetica" panose="020B0403020202020204" pitchFamily="34" charset="0"/>
                <a:ea typeface="Open Sans" panose="020B0606030504020204" pitchFamily="34" charset="0"/>
                <a:cs typeface="Open Sans" panose="020B0606030504020204" pitchFamily="34" charset="0"/>
              </a:rPr>
              <a:t>Comparison: Apr ’16 – Mar ’18 vs. Apr ‘18 – Mar ‘20)</a:t>
            </a:r>
            <a:endParaRPr lang="en-US" altLang="en-US" sz="1200" i="1" u="sng" dirty="0">
              <a:solidFill>
                <a:schemeClr val="bg1"/>
              </a:solidFill>
              <a:latin typeface="Helvetica" panose="020B0403020202020204" pitchFamily="34" charset="0"/>
              <a:ea typeface="Open Sans" panose="020B0606030504020204" pitchFamily="34" charset="0"/>
              <a:cs typeface="Open Sans" panose="020B0606030504020204" pitchFamily="34" charset="0"/>
            </a:endParaRPr>
          </a:p>
        </p:txBody>
      </p:sp>
      <p:sp>
        <p:nvSpPr>
          <p:cNvPr id="19" name="Rectangle 30">
            <a:extLst>
              <a:ext uri="{FF2B5EF4-FFF2-40B4-BE49-F238E27FC236}">
                <a16:creationId xmlns:a16="http://schemas.microsoft.com/office/drawing/2014/main" id="{9EA1BC84-D279-4B0E-B095-DE8D2707CA2C}"/>
              </a:ext>
            </a:extLst>
          </p:cNvPr>
          <p:cNvSpPr>
            <a:spLocks noChangeArrowheads="1"/>
          </p:cNvSpPr>
          <p:nvPr/>
        </p:nvSpPr>
        <p:spPr bwMode="auto">
          <a:xfrm>
            <a:off x="794986" y="2324969"/>
            <a:ext cx="2867228"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Avg Monthly TV IMPs (000): </a:t>
            </a:r>
            <a:endParaRPr kumimoji="0" lang="en-US" altLang="en-US" sz="1400" b="0"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36" name="Rectangle 30">
            <a:extLst>
              <a:ext uri="{FF2B5EF4-FFF2-40B4-BE49-F238E27FC236}">
                <a16:creationId xmlns:a16="http://schemas.microsoft.com/office/drawing/2014/main" id="{F526673B-236F-4008-8400-719AAE941C0E}"/>
              </a:ext>
            </a:extLst>
          </p:cNvPr>
          <p:cNvSpPr>
            <a:spLocks noChangeArrowheads="1"/>
          </p:cNvSpPr>
          <p:nvPr/>
        </p:nvSpPr>
        <p:spPr bwMode="auto">
          <a:xfrm>
            <a:off x="308484" y="5923484"/>
            <a:ext cx="3359949"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rPr>
              <a:t>Avg Monthly Unique Visitors Increase (000): </a:t>
            </a:r>
          </a:p>
        </p:txBody>
      </p:sp>
      <p:sp>
        <p:nvSpPr>
          <p:cNvPr id="26" name="Rectangle 25">
            <a:extLst>
              <a:ext uri="{FF2B5EF4-FFF2-40B4-BE49-F238E27FC236}">
                <a16:creationId xmlns:a16="http://schemas.microsoft.com/office/drawing/2014/main" id="{0C924E4D-53A6-4C0D-B835-DC266B1EB86B}"/>
              </a:ext>
            </a:extLst>
          </p:cNvPr>
          <p:cNvSpPr/>
          <p:nvPr/>
        </p:nvSpPr>
        <p:spPr>
          <a:xfrm>
            <a:off x="345306" y="217090"/>
            <a:ext cx="1171116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Additional examples of brands that saw a </a:t>
            </a:r>
            <a:r>
              <a:rPr kumimoji="0" lang="en-US" sz="2600" b="1" i="0" u="none" strike="noStrike" kern="1200" cap="none" spc="0" normalizeH="0" baseline="0" noProof="0" dirty="0">
                <a:ln>
                  <a:noFill/>
                </a:ln>
                <a:solidFill>
                  <a:srgbClr val="4EBEA4"/>
                </a:solidFill>
                <a:effectLst/>
                <a:uLnTx/>
                <a:uFillTx/>
                <a:latin typeface="Helvetica" pitchFamily="2" charset="0"/>
                <a:ea typeface="+mn-ea"/>
                <a:cs typeface="+mn-cs"/>
              </a:rPr>
              <a:t>spike in web traffic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with increased TV impressions delivered</a:t>
            </a:r>
          </a:p>
        </p:txBody>
      </p:sp>
      <p:sp>
        <p:nvSpPr>
          <p:cNvPr id="31" name="Triangle 30">
            <a:extLst>
              <a:ext uri="{FF2B5EF4-FFF2-40B4-BE49-F238E27FC236}">
                <a16:creationId xmlns:a16="http://schemas.microsoft.com/office/drawing/2014/main" id="{8D345F2C-045F-4E9D-99F3-BE733806C5C4}"/>
              </a:ext>
            </a:extLst>
          </p:cNvPr>
          <p:cNvSpPr/>
          <p:nvPr/>
        </p:nvSpPr>
        <p:spPr>
          <a:xfrm rot="5400000">
            <a:off x="423558" y="1187102"/>
            <a:ext cx="165528" cy="170468"/>
          </a:xfrm>
          <a:prstGeom prst="triangle">
            <a:avLst/>
          </a:prstGeom>
          <a:solidFill>
            <a:srgbClr val="4EBEA4"/>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FAACBF6-D201-455A-8C2E-90067CEE82C9}"/>
              </a:ext>
            </a:extLst>
          </p:cNvPr>
          <p:cNvSpPr txBox="1"/>
          <p:nvPr/>
        </p:nvSpPr>
        <p:spPr>
          <a:xfrm>
            <a:off x="593374" y="1130764"/>
            <a:ext cx="108646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rPr>
              <a:t>Website </a:t>
            </a:r>
            <a:r>
              <a:rPr lang="en-US" sz="1400" dirty="0">
                <a:solidFill>
                  <a:srgbClr val="1B1464"/>
                </a:solidFill>
                <a:latin typeface="Helvetica" panose="020B0403020202020204" pitchFamily="34" charset="0"/>
              </a:rPr>
              <a:t>traffic for t</a:t>
            </a: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rPr>
              <a:t>wo brands, Mint Mobile and Simple Mobile, were not even measured by Comscore until after they began airing their first TV campaign</a:t>
            </a:r>
          </a:p>
        </p:txBody>
      </p:sp>
      <p:sp>
        <p:nvSpPr>
          <p:cNvPr id="33" name="Text Placeholder 3">
            <a:extLst>
              <a:ext uri="{FF2B5EF4-FFF2-40B4-BE49-F238E27FC236}">
                <a16:creationId xmlns:a16="http://schemas.microsoft.com/office/drawing/2014/main" id="{D6B95644-F9A4-4A43-B0AA-613981ADFFE1}"/>
              </a:ext>
            </a:extLst>
          </p:cNvPr>
          <p:cNvSpPr txBox="1">
            <a:spLocks/>
          </p:cNvSpPr>
          <p:nvPr/>
        </p:nvSpPr>
        <p:spPr>
          <a:xfrm>
            <a:off x="93308" y="6234202"/>
            <a:ext cx="12108022" cy="31027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Nielsen Ad Intel data, telc</a:t>
            </a:r>
            <a:r>
              <a:rPr lang="en-US" sz="800" dirty="0">
                <a:solidFill>
                  <a:srgbClr val="1B1464"/>
                </a:solidFill>
                <a:latin typeface="Helvetica" panose="020B0403020202020204" pitchFamily="34" charset="0"/>
              </a:rPr>
              <a:t>o brands within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‘communications’ major category, TV impressions, P18+, Live + 7 (national cable TV, national broadcast TV, Spanish language broadcast TV, Spanish language cable TV, spot TV, syndication TV), April ‘16 – March ‘20 (calendar months). </a:t>
            </a:r>
            <a:r>
              <a:rPr lang="en-US" sz="800" dirty="0">
                <a:solidFill>
                  <a:srgbClr val="1B1464"/>
                </a:solidFill>
                <a:latin typeface="Helvetica" panose="020B0403020202020204" pitchFamily="34" charset="0"/>
              </a:rPr>
              <a:t>VAB analysis of Comscore mediametrix multiplatform media trend data; total audience (Desktop P2+, Mobile 18+), April ’16 – March ’20 (calendar months). *N/A = not enough traffic for Comscore to measure.</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ndParaRPr>
          </a:p>
        </p:txBody>
      </p:sp>
      <p:pic>
        <p:nvPicPr>
          <p:cNvPr id="22" name="Picture 16" descr="Overview: Mint Mobile (Cellular Data Plans) - Mobile Internet ...">
            <a:extLst>
              <a:ext uri="{FF2B5EF4-FFF2-40B4-BE49-F238E27FC236}">
                <a16:creationId xmlns:a16="http://schemas.microsoft.com/office/drawing/2014/main" id="{BF9F9993-B163-405C-A999-EA362F220C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698" b="36587"/>
          <a:stretch/>
        </p:blipFill>
        <p:spPr bwMode="auto">
          <a:xfrm>
            <a:off x="8509526" y="2389583"/>
            <a:ext cx="1480733" cy="3807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Overview: Simple Mobile (Cellular Data Plans) - Mobile Internet ...">
            <a:extLst>
              <a:ext uri="{FF2B5EF4-FFF2-40B4-BE49-F238E27FC236}">
                <a16:creationId xmlns:a16="http://schemas.microsoft.com/office/drawing/2014/main" id="{366407FF-1780-47BD-8861-06E425A93E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62" t="43005" b="41901"/>
          <a:stretch/>
        </p:blipFill>
        <p:spPr bwMode="auto">
          <a:xfrm>
            <a:off x="10229462" y="2468851"/>
            <a:ext cx="1480733" cy="23104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30">
            <a:extLst>
              <a:ext uri="{FF2B5EF4-FFF2-40B4-BE49-F238E27FC236}">
                <a16:creationId xmlns:a16="http://schemas.microsoft.com/office/drawing/2014/main" id="{25610399-BED1-4BA6-A31C-F32DC1D8DEF7}"/>
              </a:ext>
            </a:extLst>
          </p:cNvPr>
          <p:cNvSpPr>
            <a:spLocks noChangeArrowheads="1"/>
          </p:cNvSpPr>
          <p:nvPr/>
        </p:nvSpPr>
        <p:spPr bwMode="auto">
          <a:xfrm>
            <a:off x="1338950" y="2890737"/>
            <a:ext cx="2323264"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Apr ‘16 - Mar ’18:</a:t>
            </a:r>
          </a:p>
        </p:txBody>
      </p:sp>
      <p:sp>
        <p:nvSpPr>
          <p:cNvPr id="25" name="Rectangle 30">
            <a:extLst>
              <a:ext uri="{FF2B5EF4-FFF2-40B4-BE49-F238E27FC236}">
                <a16:creationId xmlns:a16="http://schemas.microsoft.com/office/drawing/2014/main" id="{A12CA45E-25A1-45F2-9184-01B4D3F5A6F3}"/>
              </a:ext>
            </a:extLst>
          </p:cNvPr>
          <p:cNvSpPr>
            <a:spLocks noChangeArrowheads="1"/>
          </p:cNvSpPr>
          <p:nvPr/>
        </p:nvSpPr>
        <p:spPr bwMode="auto">
          <a:xfrm>
            <a:off x="1569602" y="3242612"/>
            <a:ext cx="2092612" cy="3479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Apr ‘18 – Mar ‘20:</a:t>
            </a:r>
          </a:p>
        </p:txBody>
      </p:sp>
      <p:sp>
        <p:nvSpPr>
          <p:cNvPr id="34" name="Rectangle 30">
            <a:extLst>
              <a:ext uri="{FF2B5EF4-FFF2-40B4-BE49-F238E27FC236}">
                <a16:creationId xmlns:a16="http://schemas.microsoft.com/office/drawing/2014/main" id="{719C0AC3-F397-468C-B004-94A608D9AA84}"/>
              </a:ext>
            </a:extLst>
          </p:cNvPr>
          <p:cNvSpPr>
            <a:spLocks noChangeArrowheads="1"/>
          </p:cNvSpPr>
          <p:nvPr/>
        </p:nvSpPr>
        <p:spPr bwMode="auto">
          <a:xfrm>
            <a:off x="348413" y="3631746"/>
            <a:ext cx="11563671" cy="431498"/>
          </a:xfrm>
          <a:prstGeom prst="rect">
            <a:avLst/>
          </a:prstGeom>
          <a:solidFill>
            <a:srgbClr val="4EBEA4"/>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endParaRPr kumimoji="0" lang="en-US" altLang="en-US" sz="1200" b="0" i="1" u="sng"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37" name="Rectangle 30">
            <a:extLst>
              <a:ext uri="{FF2B5EF4-FFF2-40B4-BE49-F238E27FC236}">
                <a16:creationId xmlns:a16="http://schemas.microsoft.com/office/drawing/2014/main" id="{BAFB70C2-F75A-4B80-A47C-058CD6923060}"/>
              </a:ext>
            </a:extLst>
          </p:cNvPr>
          <p:cNvSpPr>
            <a:spLocks noChangeArrowheads="1"/>
          </p:cNvSpPr>
          <p:nvPr/>
        </p:nvSpPr>
        <p:spPr bwMode="auto">
          <a:xfrm>
            <a:off x="554261" y="4147548"/>
            <a:ext cx="3111061"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Avg Monthly Unique Visitors (000): </a:t>
            </a:r>
            <a:endParaRPr kumimoji="0" lang="en-US" altLang="en-US" sz="1400" b="0" i="0" u="sng"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38" name="Rectangle 30">
            <a:extLst>
              <a:ext uri="{FF2B5EF4-FFF2-40B4-BE49-F238E27FC236}">
                <a16:creationId xmlns:a16="http://schemas.microsoft.com/office/drawing/2014/main" id="{1612BABA-B903-4053-9586-AD07CCDDD891}"/>
              </a:ext>
            </a:extLst>
          </p:cNvPr>
          <p:cNvSpPr>
            <a:spLocks noChangeArrowheads="1"/>
          </p:cNvSpPr>
          <p:nvPr/>
        </p:nvSpPr>
        <p:spPr bwMode="auto">
          <a:xfrm>
            <a:off x="1342058" y="4700875"/>
            <a:ext cx="2323264"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Apr ‘16 - Mar ’18:</a:t>
            </a:r>
          </a:p>
        </p:txBody>
      </p:sp>
      <p:sp>
        <p:nvSpPr>
          <p:cNvPr id="39" name="Rectangle 30">
            <a:extLst>
              <a:ext uri="{FF2B5EF4-FFF2-40B4-BE49-F238E27FC236}">
                <a16:creationId xmlns:a16="http://schemas.microsoft.com/office/drawing/2014/main" id="{91879197-9C28-4187-AF94-02DEB48F05DF}"/>
              </a:ext>
            </a:extLst>
          </p:cNvPr>
          <p:cNvSpPr>
            <a:spLocks noChangeArrowheads="1"/>
          </p:cNvSpPr>
          <p:nvPr/>
        </p:nvSpPr>
        <p:spPr bwMode="auto">
          <a:xfrm>
            <a:off x="1572710" y="5064735"/>
            <a:ext cx="2092612" cy="3479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Apr ‘18 – Mar ‘20:</a:t>
            </a:r>
          </a:p>
        </p:txBody>
      </p:sp>
      <p:sp>
        <p:nvSpPr>
          <p:cNvPr id="42" name="Rectangle 30">
            <a:extLst>
              <a:ext uri="{FF2B5EF4-FFF2-40B4-BE49-F238E27FC236}">
                <a16:creationId xmlns:a16="http://schemas.microsoft.com/office/drawing/2014/main" id="{D6035C06-FF85-4ABC-A0F7-4ADB87C2C042}"/>
              </a:ext>
            </a:extLst>
          </p:cNvPr>
          <p:cNvSpPr>
            <a:spLocks noChangeArrowheads="1"/>
          </p:cNvSpPr>
          <p:nvPr/>
        </p:nvSpPr>
        <p:spPr bwMode="auto">
          <a:xfrm>
            <a:off x="351520" y="5426327"/>
            <a:ext cx="11563671" cy="431498"/>
          </a:xfrm>
          <a:prstGeom prst="rect">
            <a:avLst/>
          </a:prstGeom>
          <a:solidFill>
            <a:srgbClr val="4EBEA4"/>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endParaRPr kumimoji="0" lang="en-US" altLang="en-US" sz="1200" b="0" i="1" u="sng" strike="noStrike" kern="1200" cap="none" spc="0" normalizeH="0" baseline="0" noProof="0" dirty="0">
              <a:ln>
                <a:noFill/>
              </a:ln>
              <a:solidFill>
                <a:srgbClr val="FFFFFF"/>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3" name="Rectangle 30">
            <a:extLst>
              <a:ext uri="{FF2B5EF4-FFF2-40B4-BE49-F238E27FC236}">
                <a16:creationId xmlns:a16="http://schemas.microsoft.com/office/drawing/2014/main" id="{AB7325A1-3C40-434A-B054-29E06EFC59E5}"/>
              </a:ext>
            </a:extLst>
          </p:cNvPr>
          <p:cNvSpPr>
            <a:spLocks noChangeArrowheads="1"/>
          </p:cNvSpPr>
          <p:nvPr/>
        </p:nvSpPr>
        <p:spPr bwMode="auto">
          <a:xfrm>
            <a:off x="798094" y="3626585"/>
            <a:ext cx="2867228"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 Difference: </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4" name="Rectangle 30">
            <a:extLst>
              <a:ext uri="{FF2B5EF4-FFF2-40B4-BE49-F238E27FC236}">
                <a16:creationId xmlns:a16="http://schemas.microsoft.com/office/drawing/2014/main" id="{FBD472A4-AD8C-452F-86F2-0B2E41DBCF56}"/>
              </a:ext>
            </a:extLst>
          </p:cNvPr>
          <p:cNvSpPr>
            <a:spLocks noChangeArrowheads="1"/>
          </p:cNvSpPr>
          <p:nvPr/>
        </p:nvSpPr>
        <p:spPr bwMode="auto">
          <a:xfrm>
            <a:off x="801202" y="5434388"/>
            <a:ext cx="2867228"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 Difference: </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5" name="Rectangle 30">
            <a:extLst>
              <a:ext uri="{FF2B5EF4-FFF2-40B4-BE49-F238E27FC236}">
                <a16:creationId xmlns:a16="http://schemas.microsoft.com/office/drawing/2014/main" id="{1C60A147-7634-401C-ACA5-6BF194540AB5}"/>
              </a:ext>
            </a:extLst>
          </p:cNvPr>
          <p:cNvSpPr>
            <a:spLocks noChangeArrowheads="1"/>
          </p:cNvSpPr>
          <p:nvPr/>
        </p:nvSpPr>
        <p:spPr bwMode="auto">
          <a:xfrm>
            <a:off x="4058817" y="3626585"/>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+50%</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6" name="Rectangle 30">
            <a:extLst>
              <a:ext uri="{FF2B5EF4-FFF2-40B4-BE49-F238E27FC236}">
                <a16:creationId xmlns:a16="http://schemas.microsoft.com/office/drawing/2014/main" id="{5AFBD6E8-B298-413E-8F0A-87F68BEE203C}"/>
              </a:ext>
            </a:extLst>
          </p:cNvPr>
          <p:cNvSpPr>
            <a:spLocks noChangeArrowheads="1"/>
          </p:cNvSpPr>
          <p:nvPr/>
        </p:nvSpPr>
        <p:spPr bwMode="auto">
          <a:xfrm>
            <a:off x="4035442" y="2890737"/>
            <a:ext cx="979714"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1,034,494</a:t>
            </a:r>
          </a:p>
        </p:txBody>
      </p:sp>
      <p:sp>
        <p:nvSpPr>
          <p:cNvPr id="47" name="Rectangle 30">
            <a:extLst>
              <a:ext uri="{FF2B5EF4-FFF2-40B4-BE49-F238E27FC236}">
                <a16:creationId xmlns:a16="http://schemas.microsoft.com/office/drawing/2014/main" id="{301CEC06-6B89-4509-A8A7-EB04253BF722}"/>
              </a:ext>
            </a:extLst>
          </p:cNvPr>
          <p:cNvSpPr>
            <a:spLocks noChangeArrowheads="1"/>
          </p:cNvSpPr>
          <p:nvPr/>
        </p:nvSpPr>
        <p:spPr bwMode="auto">
          <a:xfrm>
            <a:off x="4035442" y="3260362"/>
            <a:ext cx="982824"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1,551,538</a:t>
            </a:r>
          </a:p>
        </p:txBody>
      </p:sp>
      <p:sp>
        <p:nvSpPr>
          <p:cNvPr id="48" name="Rectangle 30">
            <a:extLst>
              <a:ext uri="{FF2B5EF4-FFF2-40B4-BE49-F238E27FC236}">
                <a16:creationId xmlns:a16="http://schemas.microsoft.com/office/drawing/2014/main" id="{1CCEA5C5-1936-41AF-B5A6-4B50F919B914}"/>
              </a:ext>
            </a:extLst>
          </p:cNvPr>
          <p:cNvSpPr>
            <a:spLocks noChangeArrowheads="1"/>
          </p:cNvSpPr>
          <p:nvPr/>
        </p:nvSpPr>
        <p:spPr bwMode="auto">
          <a:xfrm>
            <a:off x="5704115" y="3626585"/>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+7%</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49" name="Rectangle 30">
            <a:extLst>
              <a:ext uri="{FF2B5EF4-FFF2-40B4-BE49-F238E27FC236}">
                <a16:creationId xmlns:a16="http://schemas.microsoft.com/office/drawing/2014/main" id="{BAA62CB9-A6F1-4836-8DF1-18A5D5A2C9F6}"/>
              </a:ext>
            </a:extLst>
          </p:cNvPr>
          <p:cNvSpPr>
            <a:spLocks noChangeArrowheads="1"/>
          </p:cNvSpPr>
          <p:nvPr/>
        </p:nvSpPr>
        <p:spPr bwMode="auto">
          <a:xfrm>
            <a:off x="5677382" y="2890737"/>
            <a:ext cx="98307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3,501,661</a:t>
            </a:r>
          </a:p>
        </p:txBody>
      </p:sp>
      <p:sp>
        <p:nvSpPr>
          <p:cNvPr id="51" name="Rectangle 30">
            <a:extLst>
              <a:ext uri="{FF2B5EF4-FFF2-40B4-BE49-F238E27FC236}">
                <a16:creationId xmlns:a16="http://schemas.microsoft.com/office/drawing/2014/main" id="{BBF832C9-3F00-4E1A-9F93-9437AB3374A0}"/>
              </a:ext>
            </a:extLst>
          </p:cNvPr>
          <p:cNvSpPr>
            <a:spLocks noChangeArrowheads="1"/>
          </p:cNvSpPr>
          <p:nvPr/>
        </p:nvSpPr>
        <p:spPr bwMode="auto">
          <a:xfrm>
            <a:off x="5677382" y="3260362"/>
            <a:ext cx="98618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3,753,365</a:t>
            </a:r>
          </a:p>
        </p:txBody>
      </p:sp>
      <p:sp>
        <p:nvSpPr>
          <p:cNvPr id="52" name="Rectangle 30">
            <a:extLst>
              <a:ext uri="{FF2B5EF4-FFF2-40B4-BE49-F238E27FC236}">
                <a16:creationId xmlns:a16="http://schemas.microsoft.com/office/drawing/2014/main" id="{6523BC31-1E29-423B-BA2E-A67C16ADE458}"/>
              </a:ext>
            </a:extLst>
          </p:cNvPr>
          <p:cNvSpPr>
            <a:spLocks noChangeArrowheads="1"/>
          </p:cNvSpPr>
          <p:nvPr/>
        </p:nvSpPr>
        <p:spPr bwMode="auto">
          <a:xfrm>
            <a:off x="7122367" y="3626585"/>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+28%</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53" name="Rectangle 30">
            <a:extLst>
              <a:ext uri="{FF2B5EF4-FFF2-40B4-BE49-F238E27FC236}">
                <a16:creationId xmlns:a16="http://schemas.microsoft.com/office/drawing/2014/main" id="{466D40E8-2FE1-4DD0-99BB-667233AD6B9A}"/>
              </a:ext>
            </a:extLst>
          </p:cNvPr>
          <p:cNvSpPr>
            <a:spLocks noChangeArrowheads="1"/>
          </p:cNvSpPr>
          <p:nvPr/>
        </p:nvSpPr>
        <p:spPr bwMode="auto">
          <a:xfrm>
            <a:off x="7249888" y="2890737"/>
            <a:ext cx="828818"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178,224</a:t>
            </a:r>
          </a:p>
        </p:txBody>
      </p:sp>
      <p:sp>
        <p:nvSpPr>
          <p:cNvPr id="54" name="Rectangle 30">
            <a:extLst>
              <a:ext uri="{FF2B5EF4-FFF2-40B4-BE49-F238E27FC236}">
                <a16:creationId xmlns:a16="http://schemas.microsoft.com/office/drawing/2014/main" id="{19AF6668-9BE0-40BD-B1B0-961D9F6574D5}"/>
              </a:ext>
            </a:extLst>
          </p:cNvPr>
          <p:cNvSpPr>
            <a:spLocks noChangeArrowheads="1"/>
          </p:cNvSpPr>
          <p:nvPr/>
        </p:nvSpPr>
        <p:spPr bwMode="auto">
          <a:xfrm>
            <a:off x="7249888" y="3260362"/>
            <a:ext cx="831928"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228,921</a:t>
            </a:r>
          </a:p>
        </p:txBody>
      </p:sp>
      <p:sp>
        <p:nvSpPr>
          <p:cNvPr id="55" name="Rectangle 30">
            <a:extLst>
              <a:ext uri="{FF2B5EF4-FFF2-40B4-BE49-F238E27FC236}">
                <a16:creationId xmlns:a16="http://schemas.microsoft.com/office/drawing/2014/main" id="{11DF75CB-013F-483A-80EE-02EA4A334620}"/>
              </a:ext>
            </a:extLst>
          </p:cNvPr>
          <p:cNvSpPr>
            <a:spLocks noChangeArrowheads="1"/>
          </p:cNvSpPr>
          <p:nvPr/>
        </p:nvSpPr>
        <p:spPr bwMode="auto">
          <a:xfrm>
            <a:off x="8689905" y="3626585"/>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56" name="Rectangle 30">
            <a:extLst>
              <a:ext uri="{FF2B5EF4-FFF2-40B4-BE49-F238E27FC236}">
                <a16:creationId xmlns:a16="http://schemas.microsoft.com/office/drawing/2014/main" id="{533746C0-F02B-47FE-985D-E1E6782074C1}"/>
              </a:ext>
            </a:extLst>
          </p:cNvPr>
          <p:cNvSpPr>
            <a:spLocks noChangeArrowheads="1"/>
          </p:cNvSpPr>
          <p:nvPr/>
        </p:nvSpPr>
        <p:spPr bwMode="auto">
          <a:xfrm>
            <a:off x="8944942" y="2890737"/>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0</a:t>
            </a:r>
          </a:p>
        </p:txBody>
      </p:sp>
      <p:sp>
        <p:nvSpPr>
          <p:cNvPr id="57" name="Rectangle 30">
            <a:extLst>
              <a:ext uri="{FF2B5EF4-FFF2-40B4-BE49-F238E27FC236}">
                <a16:creationId xmlns:a16="http://schemas.microsoft.com/office/drawing/2014/main" id="{086A0B94-9AD3-416F-ACFD-A8898856EF4C}"/>
              </a:ext>
            </a:extLst>
          </p:cNvPr>
          <p:cNvSpPr>
            <a:spLocks noChangeArrowheads="1"/>
          </p:cNvSpPr>
          <p:nvPr/>
        </p:nvSpPr>
        <p:spPr bwMode="auto">
          <a:xfrm>
            <a:off x="8817426" y="3260362"/>
            <a:ext cx="831928"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288,089</a:t>
            </a:r>
          </a:p>
        </p:txBody>
      </p:sp>
      <p:sp>
        <p:nvSpPr>
          <p:cNvPr id="58" name="Rectangle 30">
            <a:extLst>
              <a:ext uri="{FF2B5EF4-FFF2-40B4-BE49-F238E27FC236}">
                <a16:creationId xmlns:a16="http://schemas.microsoft.com/office/drawing/2014/main" id="{443B29A0-1DF2-4D36-8EBB-6B8A285FC6A5}"/>
              </a:ext>
            </a:extLst>
          </p:cNvPr>
          <p:cNvSpPr>
            <a:spLocks noChangeArrowheads="1"/>
          </p:cNvSpPr>
          <p:nvPr/>
        </p:nvSpPr>
        <p:spPr bwMode="auto">
          <a:xfrm>
            <a:off x="10238786" y="3626585"/>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+15%</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59" name="Rectangle 30">
            <a:extLst>
              <a:ext uri="{FF2B5EF4-FFF2-40B4-BE49-F238E27FC236}">
                <a16:creationId xmlns:a16="http://schemas.microsoft.com/office/drawing/2014/main" id="{D8ABA8F5-1D1C-4BF9-A666-C9BB1E7B40A4}"/>
              </a:ext>
            </a:extLst>
          </p:cNvPr>
          <p:cNvSpPr>
            <a:spLocks noChangeArrowheads="1"/>
          </p:cNvSpPr>
          <p:nvPr/>
        </p:nvSpPr>
        <p:spPr bwMode="auto">
          <a:xfrm>
            <a:off x="10347649" y="2890737"/>
            <a:ext cx="847476"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191,963</a:t>
            </a:r>
          </a:p>
        </p:txBody>
      </p:sp>
      <p:sp>
        <p:nvSpPr>
          <p:cNvPr id="60" name="Rectangle 30">
            <a:extLst>
              <a:ext uri="{FF2B5EF4-FFF2-40B4-BE49-F238E27FC236}">
                <a16:creationId xmlns:a16="http://schemas.microsoft.com/office/drawing/2014/main" id="{E85CFBD9-194E-4428-8EA0-EA11A5283EE1}"/>
              </a:ext>
            </a:extLst>
          </p:cNvPr>
          <p:cNvSpPr>
            <a:spLocks noChangeArrowheads="1"/>
          </p:cNvSpPr>
          <p:nvPr/>
        </p:nvSpPr>
        <p:spPr bwMode="auto">
          <a:xfrm>
            <a:off x="10238786" y="3260362"/>
            <a:ext cx="959449"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221,070</a:t>
            </a:r>
          </a:p>
        </p:txBody>
      </p:sp>
      <p:sp>
        <p:nvSpPr>
          <p:cNvPr id="61" name="Rectangle 30">
            <a:extLst>
              <a:ext uri="{FF2B5EF4-FFF2-40B4-BE49-F238E27FC236}">
                <a16:creationId xmlns:a16="http://schemas.microsoft.com/office/drawing/2014/main" id="{FBC5D69E-D7B2-4FB1-A725-7B9C084E3A31}"/>
              </a:ext>
            </a:extLst>
          </p:cNvPr>
          <p:cNvSpPr>
            <a:spLocks noChangeArrowheads="1"/>
          </p:cNvSpPr>
          <p:nvPr/>
        </p:nvSpPr>
        <p:spPr bwMode="auto">
          <a:xfrm>
            <a:off x="4052596" y="5434388"/>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+174%</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62" name="Rectangle 30">
            <a:extLst>
              <a:ext uri="{FF2B5EF4-FFF2-40B4-BE49-F238E27FC236}">
                <a16:creationId xmlns:a16="http://schemas.microsoft.com/office/drawing/2014/main" id="{FDFFB2C2-6297-431D-860D-E5211A190EEC}"/>
              </a:ext>
            </a:extLst>
          </p:cNvPr>
          <p:cNvSpPr>
            <a:spLocks noChangeArrowheads="1"/>
          </p:cNvSpPr>
          <p:nvPr/>
        </p:nvSpPr>
        <p:spPr bwMode="auto">
          <a:xfrm>
            <a:off x="4307633" y="470087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792</a:t>
            </a:r>
          </a:p>
        </p:txBody>
      </p:sp>
      <p:sp>
        <p:nvSpPr>
          <p:cNvPr id="63" name="Rectangle 30">
            <a:extLst>
              <a:ext uri="{FF2B5EF4-FFF2-40B4-BE49-F238E27FC236}">
                <a16:creationId xmlns:a16="http://schemas.microsoft.com/office/drawing/2014/main" id="{90B1F215-D938-434D-8797-525F4F978A55}"/>
              </a:ext>
            </a:extLst>
          </p:cNvPr>
          <p:cNvSpPr>
            <a:spLocks noChangeArrowheads="1"/>
          </p:cNvSpPr>
          <p:nvPr/>
        </p:nvSpPr>
        <p:spPr bwMode="auto">
          <a:xfrm>
            <a:off x="4310743" y="508248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2,169</a:t>
            </a:r>
          </a:p>
        </p:txBody>
      </p:sp>
      <p:sp>
        <p:nvSpPr>
          <p:cNvPr id="64" name="Rectangle 30">
            <a:extLst>
              <a:ext uri="{FF2B5EF4-FFF2-40B4-BE49-F238E27FC236}">
                <a16:creationId xmlns:a16="http://schemas.microsoft.com/office/drawing/2014/main" id="{0BB45E67-E229-4E86-B445-3BEC0B8CEB6F}"/>
              </a:ext>
            </a:extLst>
          </p:cNvPr>
          <p:cNvSpPr>
            <a:spLocks noChangeArrowheads="1"/>
          </p:cNvSpPr>
          <p:nvPr/>
        </p:nvSpPr>
        <p:spPr bwMode="auto">
          <a:xfrm>
            <a:off x="5697894" y="5434388"/>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+28%</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65" name="Rectangle 30">
            <a:extLst>
              <a:ext uri="{FF2B5EF4-FFF2-40B4-BE49-F238E27FC236}">
                <a16:creationId xmlns:a16="http://schemas.microsoft.com/office/drawing/2014/main" id="{A8A18681-A1FA-45DF-A974-ECBA22C76E6B}"/>
              </a:ext>
            </a:extLst>
          </p:cNvPr>
          <p:cNvSpPr>
            <a:spLocks noChangeArrowheads="1"/>
          </p:cNvSpPr>
          <p:nvPr/>
        </p:nvSpPr>
        <p:spPr bwMode="auto">
          <a:xfrm>
            <a:off x="5808610" y="4700875"/>
            <a:ext cx="845623"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13,553</a:t>
            </a:r>
          </a:p>
        </p:txBody>
      </p:sp>
      <p:sp>
        <p:nvSpPr>
          <p:cNvPr id="66" name="Rectangle 30">
            <a:extLst>
              <a:ext uri="{FF2B5EF4-FFF2-40B4-BE49-F238E27FC236}">
                <a16:creationId xmlns:a16="http://schemas.microsoft.com/office/drawing/2014/main" id="{7FA93053-51F1-46B8-B301-93EEDE149130}"/>
              </a:ext>
            </a:extLst>
          </p:cNvPr>
          <p:cNvSpPr>
            <a:spLocks noChangeArrowheads="1"/>
          </p:cNvSpPr>
          <p:nvPr/>
        </p:nvSpPr>
        <p:spPr bwMode="auto">
          <a:xfrm>
            <a:off x="5878288" y="5082485"/>
            <a:ext cx="779055"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17,335</a:t>
            </a:r>
          </a:p>
        </p:txBody>
      </p:sp>
      <p:sp>
        <p:nvSpPr>
          <p:cNvPr id="67" name="Rectangle 30">
            <a:extLst>
              <a:ext uri="{FF2B5EF4-FFF2-40B4-BE49-F238E27FC236}">
                <a16:creationId xmlns:a16="http://schemas.microsoft.com/office/drawing/2014/main" id="{D5CE02D8-F031-4A93-9E4E-4DA18B5D5358}"/>
              </a:ext>
            </a:extLst>
          </p:cNvPr>
          <p:cNvSpPr>
            <a:spLocks noChangeArrowheads="1"/>
          </p:cNvSpPr>
          <p:nvPr/>
        </p:nvSpPr>
        <p:spPr bwMode="auto">
          <a:xfrm>
            <a:off x="7116146" y="5434388"/>
            <a:ext cx="979714"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+9%</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68" name="Rectangle 30">
            <a:extLst>
              <a:ext uri="{FF2B5EF4-FFF2-40B4-BE49-F238E27FC236}">
                <a16:creationId xmlns:a16="http://schemas.microsoft.com/office/drawing/2014/main" id="{497CEF60-8D79-4033-83A7-210D145938C8}"/>
              </a:ext>
            </a:extLst>
          </p:cNvPr>
          <p:cNvSpPr>
            <a:spLocks noChangeArrowheads="1"/>
          </p:cNvSpPr>
          <p:nvPr/>
        </p:nvSpPr>
        <p:spPr bwMode="auto">
          <a:xfrm>
            <a:off x="7371183" y="470087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718</a:t>
            </a:r>
          </a:p>
        </p:txBody>
      </p:sp>
      <p:sp>
        <p:nvSpPr>
          <p:cNvPr id="69" name="Rectangle 30">
            <a:extLst>
              <a:ext uri="{FF2B5EF4-FFF2-40B4-BE49-F238E27FC236}">
                <a16:creationId xmlns:a16="http://schemas.microsoft.com/office/drawing/2014/main" id="{FA70DDF1-4E5A-4A31-A58E-91F91996FE64}"/>
              </a:ext>
            </a:extLst>
          </p:cNvPr>
          <p:cNvSpPr>
            <a:spLocks noChangeArrowheads="1"/>
          </p:cNvSpPr>
          <p:nvPr/>
        </p:nvSpPr>
        <p:spPr bwMode="auto">
          <a:xfrm>
            <a:off x="7374293" y="508248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782</a:t>
            </a:r>
          </a:p>
        </p:txBody>
      </p:sp>
      <p:sp>
        <p:nvSpPr>
          <p:cNvPr id="70" name="Rectangle 30">
            <a:extLst>
              <a:ext uri="{FF2B5EF4-FFF2-40B4-BE49-F238E27FC236}">
                <a16:creationId xmlns:a16="http://schemas.microsoft.com/office/drawing/2014/main" id="{2193F533-6A63-4BE3-AECF-46535B30A358}"/>
              </a:ext>
            </a:extLst>
          </p:cNvPr>
          <p:cNvSpPr>
            <a:spLocks noChangeArrowheads="1"/>
          </p:cNvSpPr>
          <p:nvPr/>
        </p:nvSpPr>
        <p:spPr bwMode="auto">
          <a:xfrm>
            <a:off x="9116008" y="5434388"/>
            <a:ext cx="547390"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71" name="Rectangle 30">
            <a:extLst>
              <a:ext uri="{FF2B5EF4-FFF2-40B4-BE49-F238E27FC236}">
                <a16:creationId xmlns:a16="http://schemas.microsoft.com/office/drawing/2014/main" id="{5AC701E6-6DDB-4A1D-8E69-E62375135E62}"/>
              </a:ext>
            </a:extLst>
          </p:cNvPr>
          <p:cNvSpPr>
            <a:spLocks noChangeArrowheads="1"/>
          </p:cNvSpPr>
          <p:nvPr/>
        </p:nvSpPr>
        <p:spPr bwMode="auto">
          <a:xfrm>
            <a:off x="8938721" y="470087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N/A*</a:t>
            </a:r>
          </a:p>
        </p:txBody>
      </p:sp>
      <p:sp>
        <p:nvSpPr>
          <p:cNvPr id="72" name="Rectangle 30">
            <a:extLst>
              <a:ext uri="{FF2B5EF4-FFF2-40B4-BE49-F238E27FC236}">
                <a16:creationId xmlns:a16="http://schemas.microsoft.com/office/drawing/2014/main" id="{A4E7997F-D3AF-49F7-AF2D-9FF0423CE562}"/>
              </a:ext>
            </a:extLst>
          </p:cNvPr>
          <p:cNvSpPr>
            <a:spLocks noChangeArrowheads="1"/>
          </p:cNvSpPr>
          <p:nvPr/>
        </p:nvSpPr>
        <p:spPr bwMode="auto">
          <a:xfrm>
            <a:off x="8941831" y="508248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889</a:t>
            </a:r>
          </a:p>
        </p:txBody>
      </p:sp>
      <p:sp>
        <p:nvSpPr>
          <p:cNvPr id="73" name="Rectangle 30">
            <a:extLst>
              <a:ext uri="{FF2B5EF4-FFF2-40B4-BE49-F238E27FC236}">
                <a16:creationId xmlns:a16="http://schemas.microsoft.com/office/drawing/2014/main" id="{CA84A913-42F3-4CC7-BCA3-BE8F99B3596E}"/>
              </a:ext>
            </a:extLst>
          </p:cNvPr>
          <p:cNvSpPr>
            <a:spLocks noChangeArrowheads="1"/>
          </p:cNvSpPr>
          <p:nvPr/>
        </p:nvSpPr>
        <p:spPr bwMode="auto">
          <a:xfrm>
            <a:off x="10664889" y="5434388"/>
            <a:ext cx="547390" cy="44183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1"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a:t>
            </a:r>
            <a:endParaRPr kumimoji="0" lang="en-US" altLang="en-US" sz="1400" b="0" i="0"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74" name="Rectangle 30">
            <a:extLst>
              <a:ext uri="{FF2B5EF4-FFF2-40B4-BE49-F238E27FC236}">
                <a16:creationId xmlns:a16="http://schemas.microsoft.com/office/drawing/2014/main" id="{500E3BF3-C184-4ADD-8AF0-91B32A1AC3A3}"/>
              </a:ext>
            </a:extLst>
          </p:cNvPr>
          <p:cNvSpPr>
            <a:spLocks noChangeArrowheads="1"/>
          </p:cNvSpPr>
          <p:nvPr/>
        </p:nvSpPr>
        <p:spPr bwMode="auto">
          <a:xfrm>
            <a:off x="10487602" y="470087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N/A*</a:t>
            </a:r>
          </a:p>
        </p:txBody>
      </p:sp>
      <p:sp>
        <p:nvSpPr>
          <p:cNvPr id="75" name="Rectangle 30">
            <a:extLst>
              <a:ext uri="{FF2B5EF4-FFF2-40B4-BE49-F238E27FC236}">
                <a16:creationId xmlns:a16="http://schemas.microsoft.com/office/drawing/2014/main" id="{33079629-FAA9-4C5B-B102-0283A65C7FAD}"/>
              </a:ext>
            </a:extLst>
          </p:cNvPr>
          <p:cNvSpPr>
            <a:spLocks noChangeArrowheads="1"/>
          </p:cNvSpPr>
          <p:nvPr/>
        </p:nvSpPr>
        <p:spPr bwMode="auto">
          <a:xfrm>
            <a:off x="10490712" y="5082485"/>
            <a:ext cx="701302" cy="31240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870</a:t>
            </a:r>
          </a:p>
        </p:txBody>
      </p:sp>
      <p:pic>
        <p:nvPicPr>
          <p:cNvPr id="2050" name="Picture 2">
            <a:extLst>
              <a:ext uri="{FF2B5EF4-FFF2-40B4-BE49-F238E27FC236}">
                <a16:creationId xmlns:a16="http://schemas.microsoft.com/office/drawing/2014/main" id="{37E4BDD1-7B00-42AD-9DE7-942556754F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733" y="2413253"/>
            <a:ext cx="1695067" cy="24896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4" descr="t-mobile-logo-png-transparent - Mobile Posse">
            <a:extLst>
              <a:ext uri="{FF2B5EF4-FFF2-40B4-BE49-F238E27FC236}">
                <a16:creationId xmlns:a16="http://schemas.microsoft.com/office/drawing/2014/main" id="{99FA17B9-D300-4E7B-AE5A-90506D5EE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8021" y="2359866"/>
            <a:ext cx="1403505" cy="41922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8" descr="Total Wireless vs Straight Talk: What is the Difference?">
            <a:extLst>
              <a:ext uri="{FF2B5EF4-FFF2-40B4-BE49-F238E27FC236}">
                <a16:creationId xmlns:a16="http://schemas.microsoft.com/office/drawing/2014/main" id="{0B6B6F25-380D-4CC8-8F62-2AEF4910AFA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4664" b="28440"/>
          <a:stretch/>
        </p:blipFill>
        <p:spPr bwMode="auto">
          <a:xfrm>
            <a:off x="7131542" y="2334642"/>
            <a:ext cx="1098062" cy="44634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30">
            <a:extLst>
              <a:ext uri="{FF2B5EF4-FFF2-40B4-BE49-F238E27FC236}">
                <a16:creationId xmlns:a16="http://schemas.microsoft.com/office/drawing/2014/main" id="{7E0C7525-C8EC-44FB-A18C-8A7B5A91142F}"/>
              </a:ext>
            </a:extLst>
          </p:cNvPr>
          <p:cNvSpPr>
            <a:spLocks noChangeArrowheads="1"/>
          </p:cNvSpPr>
          <p:nvPr/>
        </p:nvSpPr>
        <p:spPr bwMode="auto">
          <a:xfrm>
            <a:off x="4189452" y="5917262"/>
            <a:ext cx="783771"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+1,377</a:t>
            </a:r>
            <a:endParaRPr kumimoji="0" lang="en-US" altLang="en-US" sz="1200" b="1" i="0"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79" name="Rectangle 30">
            <a:extLst>
              <a:ext uri="{FF2B5EF4-FFF2-40B4-BE49-F238E27FC236}">
                <a16:creationId xmlns:a16="http://schemas.microsoft.com/office/drawing/2014/main" id="{31F83C95-8F6F-4678-94A4-378A3011F94F}"/>
              </a:ext>
            </a:extLst>
          </p:cNvPr>
          <p:cNvSpPr>
            <a:spLocks noChangeArrowheads="1"/>
          </p:cNvSpPr>
          <p:nvPr/>
        </p:nvSpPr>
        <p:spPr bwMode="auto">
          <a:xfrm>
            <a:off x="5862744" y="5920371"/>
            <a:ext cx="783771"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+3,782</a:t>
            </a:r>
            <a:endParaRPr kumimoji="0" lang="en-US" altLang="en-US" sz="1200" b="1" i="0"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80" name="Rectangle 30">
            <a:extLst>
              <a:ext uri="{FF2B5EF4-FFF2-40B4-BE49-F238E27FC236}">
                <a16:creationId xmlns:a16="http://schemas.microsoft.com/office/drawing/2014/main" id="{C422914F-3FDF-419C-ACEA-65DECFF6435D}"/>
              </a:ext>
            </a:extLst>
          </p:cNvPr>
          <p:cNvSpPr>
            <a:spLocks noChangeArrowheads="1"/>
          </p:cNvSpPr>
          <p:nvPr/>
        </p:nvSpPr>
        <p:spPr bwMode="auto">
          <a:xfrm>
            <a:off x="7284109" y="5923480"/>
            <a:ext cx="783771"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+64</a:t>
            </a:r>
            <a:endParaRPr kumimoji="0" lang="en-US" altLang="en-US" sz="1200" b="1" i="0"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81" name="Rectangle 30">
            <a:extLst>
              <a:ext uri="{FF2B5EF4-FFF2-40B4-BE49-F238E27FC236}">
                <a16:creationId xmlns:a16="http://schemas.microsoft.com/office/drawing/2014/main" id="{41F9B3A5-09DF-4F18-9206-7A2F7BEC68A0}"/>
              </a:ext>
            </a:extLst>
          </p:cNvPr>
          <p:cNvSpPr>
            <a:spLocks noChangeArrowheads="1"/>
          </p:cNvSpPr>
          <p:nvPr/>
        </p:nvSpPr>
        <p:spPr bwMode="auto">
          <a:xfrm>
            <a:off x="8845434" y="5917259"/>
            <a:ext cx="783771"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+889*</a:t>
            </a:r>
            <a:endParaRPr kumimoji="0" lang="en-US" altLang="en-US" sz="1200" b="1" i="0"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82" name="Rectangle 30">
            <a:extLst>
              <a:ext uri="{FF2B5EF4-FFF2-40B4-BE49-F238E27FC236}">
                <a16:creationId xmlns:a16="http://schemas.microsoft.com/office/drawing/2014/main" id="{821EEE32-5568-4562-BA47-3F5C2C94900A}"/>
              </a:ext>
            </a:extLst>
          </p:cNvPr>
          <p:cNvSpPr>
            <a:spLocks noChangeArrowheads="1"/>
          </p:cNvSpPr>
          <p:nvPr/>
        </p:nvSpPr>
        <p:spPr bwMode="auto">
          <a:xfrm>
            <a:off x="10425414" y="5920368"/>
            <a:ext cx="783771" cy="32129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+870*</a:t>
            </a:r>
            <a:endParaRPr kumimoji="0" lang="en-US" altLang="en-US" sz="1200" b="1" i="0" strike="noStrike" kern="1200" cap="none" spc="0" normalizeH="0" baseline="0" noProof="0" dirty="0">
              <a:ln>
                <a:noFill/>
              </a:ln>
              <a:solidFill>
                <a:srgbClr val="4EBEA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D36E15E6-B113-4FF2-8D8D-E9268B36ADA6}"/>
              </a:ext>
            </a:extLst>
          </p:cNvPr>
          <p:cNvSpPr/>
          <p:nvPr/>
        </p:nvSpPr>
        <p:spPr>
          <a:xfrm>
            <a:off x="8450494" y="2359867"/>
            <a:ext cx="3310694" cy="3874336"/>
          </a:xfrm>
          <a:prstGeom prst="rect">
            <a:avLst/>
          </a:prstGeom>
          <a:noFill/>
          <a:ln w="38100">
            <a:solidFill>
              <a:srgbClr val="1B14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83BBC32C-86B9-4835-A4E8-FD199BED2B84}"/>
              </a:ext>
            </a:extLst>
          </p:cNvPr>
          <p:cNvSpPr txBox="1"/>
          <p:nvPr/>
        </p:nvSpPr>
        <p:spPr>
          <a:xfrm>
            <a:off x="8467806" y="4219619"/>
            <a:ext cx="32965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1B1464"/>
                </a:solidFill>
                <a:effectLst/>
                <a:uLnTx/>
                <a:uFillTx/>
                <a:latin typeface="Helvetica" panose="020B0403020202020204" pitchFamily="34" charset="0"/>
              </a:rPr>
              <a:t>not Comscore measured in first 24 months</a:t>
            </a:r>
          </a:p>
        </p:txBody>
      </p:sp>
    </p:spTree>
    <p:extLst>
      <p:ext uri="{BB962C8B-B14F-4D97-AF65-F5344CB8AC3E}">
        <p14:creationId xmlns:p14="http://schemas.microsoft.com/office/powerpoint/2010/main" val="1625423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2607</Words>
  <Application>Microsoft Office PowerPoint</Application>
  <PresentationFormat>Widescreen</PresentationFormat>
  <Paragraphs>281</Paragraphs>
  <Slides>14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Helvetica</vt:lpstr>
      <vt:lpstr>Helvetica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Jason Wiese</cp:lastModifiedBy>
  <cp:revision>592</cp:revision>
  <cp:lastPrinted>2020-03-13T18:11:21Z</cp:lastPrinted>
  <dcterms:created xsi:type="dcterms:W3CDTF">2019-11-08T17:29:39Z</dcterms:created>
  <dcterms:modified xsi:type="dcterms:W3CDTF">2020-05-27T17:22:06Z</dcterms:modified>
</cp:coreProperties>
</file>