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Lst>
  <p:notesMasterIdLst>
    <p:notesMasterId r:id="rId65"/>
  </p:notesMasterIdLst>
  <p:handoutMasterIdLst>
    <p:handoutMasterId r:id="rId66"/>
  </p:handoutMasterIdLst>
  <p:sldIdLst>
    <p:sldId id="466" r:id="rId3"/>
    <p:sldId id="464" r:id="rId4"/>
    <p:sldId id="258" r:id="rId5"/>
    <p:sldId id="368" r:id="rId6"/>
    <p:sldId id="445" r:id="rId7"/>
    <p:sldId id="446" r:id="rId8"/>
    <p:sldId id="447" r:id="rId9"/>
    <p:sldId id="448" r:id="rId10"/>
    <p:sldId id="449" r:id="rId11"/>
    <p:sldId id="467" r:id="rId12"/>
    <p:sldId id="453" r:id="rId13"/>
    <p:sldId id="432" r:id="rId14"/>
    <p:sldId id="454" r:id="rId15"/>
    <p:sldId id="434" r:id="rId16"/>
    <p:sldId id="433" r:id="rId17"/>
    <p:sldId id="435" r:id="rId18"/>
    <p:sldId id="436" r:id="rId19"/>
    <p:sldId id="460" r:id="rId20"/>
    <p:sldId id="438" r:id="rId21"/>
    <p:sldId id="439" r:id="rId22"/>
    <p:sldId id="440" r:id="rId23"/>
    <p:sldId id="456" r:id="rId24"/>
    <p:sldId id="452" r:id="rId25"/>
    <p:sldId id="444" r:id="rId26"/>
    <p:sldId id="383" r:id="rId27"/>
    <p:sldId id="377" r:id="rId28"/>
    <p:sldId id="409" r:id="rId29"/>
    <p:sldId id="426" r:id="rId30"/>
    <p:sldId id="410" r:id="rId31"/>
    <p:sldId id="412" r:id="rId32"/>
    <p:sldId id="411" r:id="rId33"/>
    <p:sldId id="413" r:id="rId34"/>
    <p:sldId id="414" r:id="rId35"/>
    <p:sldId id="380" r:id="rId36"/>
    <p:sldId id="427" r:id="rId37"/>
    <p:sldId id="418" r:id="rId38"/>
    <p:sldId id="331" r:id="rId39"/>
    <p:sldId id="420" r:id="rId40"/>
    <p:sldId id="333" r:id="rId41"/>
    <p:sldId id="408" r:id="rId42"/>
    <p:sldId id="349" r:id="rId43"/>
    <p:sldId id="350" r:id="rId44"/>
    <p:sldId id="343" r:id="rId45"/>
    <p:sldId id="344" r:id="rId46"/>
    <p:sldId id="428" r:id="rId47"/>
    <p:sldId id="392" r:id="rId48"/>
    <p:sldId id="455" r:id="rId49"/>
    <p:sldId id="364" r:id="rId50"/>
    <p:sldId id="431" r:id="rId51"/>
    <p:sldId id="312" r:id="rId52"/>
    <p:sldId id="342" r:id="rId53"/>
    <p:sldId id="315" r:id="rId54"/>
    <p:sldId id="345" r:id="rId55"/>
    <p:sldId id="329" r:id="rId56"/>
    <p:sldId id="361" r:id="rId57"/>
    <p:sldId id="360" r:id="rId58"/>
    <p:sldId id="316" r:id="rId59"/>
    <p:sldId id="399" r:id="rId60"/>
    <p:sldId id="367" r:id="rId61"/>
    <p:sldId id="372" r:id="rId62"/>
    <p:sldId id="277" r:id="rId63"/>
    <p:sldId id="323" r:id="rId64"/>
  </p:sldIdLst>
  <p:sldSz cx="24387175" cy="13716000"/>
  <p:notesSz cx="9296400" cy="7010400"/>
  <p:defaultTex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B1B4"/>
    <a:srgbClr val="4F81BD"/>
    <a:srgbClr val="C0C1BF"/>
    <a:srgbClr val="B0B0AF"/>
    <a:srgbClr val="000000"/>
    <a:srgbClr val="FAB982"/>
    <a:srgbClr val="8395A2"/>
    <a:srgbClr val="E2E2E2"/>
    <a:srgbClr val="F37047"/>
    <a:srgbClr val="ED1E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26" autoAdjust="0"/>
    <p:restoredTop sz="96433" autoAdjust="0"/>
  </p:normalViewPr>
  <p:slideViewPr>
    <p:cSldViewPr snapToGrid="0" snapToObjects="1">
      <p:cViewPr>
        <p:scale>
          <a:sx n="33" d="100"/>
          <a:sy n="33" d="100"/>
        </p:scale>
        <p:origin x="2046" y="1212"/>
      </p:cViewPr>
      <p:guideLst>
        <p:guide orient="horz" pos="4320"/>
        <p:guide pos="7681"/>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91238805134595"/>
          <c:y val="0.11662583038231733"/>
          <c:w val="0.53329836906265393"/>
          <c:h val="0.76417091451291042"/>
        </c:manualLayout>
      </c:layout>
      <c:doughnutChart>
        <c:varyColors val="1"/>
        <c:ser>
          <c:idx val="0"/>
          <c:order val="0"/>
          <c:tx>
            <c:strRef>
              <c:f>Sheet1!$B$1</c:f>
              <c:strCache>
                <c:ptCount val="1"/>
                <c:pt idx="0">
                  <c:v>Revenue</c:v>
                </c:pt>
              </c:strCache>
            </c:strRef>
          </c:tx>
          <c:spPr>
            <a:ln>
              <a:noFill/>
            </a:ln>
          </c:spPr>
          <c:dPt>
            <c:idx val="0"/>
            <c:bubble3D val="0"/>
            <c:spPr>
              <a:solidFill>
                <a:schemeClr val="accent1"/>
              </a:solidFill>
              <a:ln w="19050">
                <a:noFill/>
              </a:ln>
              <a:effectLst/>
            </c:spPr>
            <c:extLst xmlns:c16r2="http://schemas.microsoft.com/office/drawing/2015/06/chart">
              <c:ext xmlns:c16="http://schemas.microsoft.com/office/drawing/2014/chart" uri="{C3380CC4-5D6E-409C-BE32-E72D297353CC}">
                <c16:uniqueId val="{00000001-279E-4CD6-B0E1-55C1AAF948C6}"/>
              </c:ext>
            </c:extLst>
          </c:dPt>
          <c:dPt>
            <c:idx val="1"/>
            <c:bubble3D val="0"/>
            <c:spPr>
              <a:solidFill>
                <a:srgbClr val="50C8A0"/>
              </a:solidFill>
              <a:ln w="19050">
                <a:noFill/>
              </a:ln>
              <a:effectLst/>
            </c:spPr>
            <c:extLst xmlns:c16r2="http://schemas.microsoft.com/office/drawing/2015/06/chart">
              <c:ext xmlns:c16="http://schemas.microsoft.com/office/drawing/2014/chart" uri="{C3380CC4-5D6E-409C-BE32-E72D297353CC}">
                <c16:uniqueId val="{00000003-279E-4CD6-B0E1-55C1AAF948C6}"/>
              </c:ext>
            </c:extLst>
          </c:dPt>
          <c:dPt>
            <c:idx val="2"/>
            <c:bubble3D val="0"/>
            <c:spPr>
              <a:solidFill>
                <a:srgbClr val="FAB982"/>
              </a:solidFill>
              <a:ln w="19050">
                <a:noFill/>
              </a:ln>
              <a:effectLst/>
            </c:spPr>
            <c:extLst xmlns:c16r2="http://schemas.microsoft.com/office/drawing/2015/06/chart">
              <c:ext xmlns:c16="http://schemas.microsoft.com/office/drawing/2014/chart" uri="{C3380CC4-5D6E-409C-BE32-E72D297353CC}">
                <c16:uniqueId val="{00000005-279E-4CD6-B0E1-55C1AAF948C6}"/>
              </c:ext>
            </c:extLst>
          </c:dPt>
          <c:dPt>
            <c:idx val="3"/>
            <c:bubble3D val="0"/>
            <c:spPr>
              <a:solidFill>
                <a:srgbClr val="7030A0"/>
              </a:solidFill>
              <a:ln w="19050">
                <a:noFill/>
              </a:ln>
              <a:effectLst/>
            </c:spPr>
            <c:extLst xmlns:c16r2="http://schemas.microsoft.com/office/drawing/2015/06/chart">
              <c:ext xmlns:c16="http://schemas.microsoft.com/office/drawing/2014/chart" uri="{C3380CC4-5D6E-409C-BE32-E72D297353CC}">
                <c16:uniqueId val="{00000007-279E-4CD6-B0E1-55C1AAF948C6}"/>
              </c:ext>
            </c:extLst>
          </c:dPt>
          <c:dPt>
            <c:idx val="4"/>
            <c:bubble3D val="0"/>
            <c:spPr>
              <a:solidFill>
                <a:schemeClr val="bg1">
                  <a:lumMod val="65000"/>
                </a:schemeClr>
              </a:solidFill>
              <a:ln w="19050">
                <a:noFill/>
              </a:ln>
              <a:effectLst/>
            </c:spPr>
            <c:extLst xmlns:c16r2="http://schemas.microsoft.com/office/drawing/2015/06/chart">
              <c:ext xmlns:c16="http://schemas.microsoft.com/office/drawing/2014/chart" uri="{C3380CC4-5D6E-409C-BE32-E72D297353CC}">
                <c16:uniqueId val="{00000009-279E-4CD6-B0E1-55C1AAF948C6}"/>
              </c:ext>
            </c:extLst>
          </c:dPt>
          <c:dLbls>
            <c:dLbl>
              <c:idx val="0"/>
              <c:layout>
                <c:manualLayout>
                  <c:x val="-0.15621873704771416"/>
                  <c:y val="-8.7466937424795513E-2"/>
                </c:manualLayout>
              </c:layout>
              <c:tx>
                <c:rich>
                  <a:bodyPr/>
                  <a:lstStyle/>
                  <a:p>
                    <a:fld id="{B53DB656-78FC-425E-AF3C-4704BADAE168}" type="CATEGORYNAME">
                      <a:rPr lang="en-US" b="1" i="0" smtClean="0">
                        <a:solidFill>
                          <a:srgbClr val="3781B2"/>
                        </a:solidFill>
                      </a:rPr>
                      <a:pPr/>
                      <a:t>[CATEGORY NAME]</a:t>
                    </a:fld>
                    <a:endParaRPr lang="en-US" b="1" i="0" baseline="0" dirty="0">
                      <a:solidFill>
                        <a:srgbClr val="3781B2"/>
                      </a:solidFill>
                    </a:endParaRPr>
                  </a:p>
                  <a:p>
                    <a:r>
                      <a:rPr lang="en-US" sz="3600" b="1" baseline="0" dirty="0"/>
                      <a:t>$456.7M</a:t>
                    </a:r>
                    <a:r>
                      <a:rPr lang="en-US" sz="3600" b="1" dirty="0"/>
                      <a:t>M</a:t>
                    </a: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279E-4CD6-B0E1-55C1AAF948C6}"/>
                </c:ext>
                <c:ext xmlns:c15="http://schemas.microsoft.com/office/drawing/2012/chart" uri="{CE6537A1-D6FC-4f65-9D91-7224C49458BB}">
                  <c15:layout/>
                  <c15:dlblFieldTable/>
                  <c15:showDataLabelsRange val="0"/>
                </c:ext>
              </c:extLst>
            </c:dLbl>
            <c:dLbl>
              <c:idx val="1"/>
              <c:layout>
                <c:manualLayout>
                  <c:x val="-5.5908751634615615E-3"/>
                  <c:y val="-0.13046102010411578"/>
                </c:manualLayout>
              </c:layout>
              <c:tx>
                <c:rich>
                  <a:bodyPr/>
                  <a:lstStyle/>
                  <a:p>
                    <a:fld id="{FF5B9CA7-D5B1-4D9A-8E25-A65ED0E60D62}" type="CATEGORYNAME">
                      <a:rPr lang="en-US" b="1">
                        <a:solidFill>
                          <a:srgbClr val="50C8A0"/>
                        </a:solidFill>
                      </a:rPr>
                      <a:pPr/>
                      <a:t>[CATEGORY NAME]</a:t>
                    </a:fld>
                    <a:endParaRPr lang="en-US" b="1" baseline="0" dirty="0">
                      <a:solidFill>
                        <a:srgbClr val="50C8A0"/>
                      </a:solidFill>
                    </a:endParaRPr>
                  </a:p>
                  <a:p>
                    <a:r>
                      <a:rPr lang="en-US" sz="3600" b="1" dirty="0">
                        <a:solidFill>
                          <a:schemeClr val="tx1"/>
                        </a:solidFill>
                      </a:rPr>
                      <a:t>$189.2MM</a:t>
                    </a: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279E-4CD6-B0E1-55C1AAF948C6}"/>
                </c:ext>
                <c:ext xmlns:c15="http://schemas.microsoft.com/office/drawing/2012/chart" uri="{CE6537A1-D6FC-4f65-9D91-7224C49458BB}">
                  <c15:layout/>
                  <c15:dlblFieldTable/>
                  <c15:showDataLabelsRange val="0"/>
                </c:ext>
              </c:extLst>
            </c:dLbl>
            <c:dLbl>
              <c:idx val="2"/>
              <c:layout>
                <c:manualLayout>
                  <c:x val="0.14722637930448779"/>
                  <c:y val="-4.6474823735605745E-3"/>
                </c:manualLayout>
              </c:layout>
              <c:tx>
                <c:rich>
                  <a:bodyPr/>
                  <a:lstStyle/>
                  <a:p>
                    <a:fld id="{8AAB011B-963B-4B62-BD2D-EFAD09117A50}" type="CATEGORYNAME">
                      <a:rPr lang="en-US" sz="3200" b="1">
                        <a:solidFill>
                          <a:srgbClr val="FAB982"/>
                        </a:solidFill>
                      </a:rPr>
                      <a:pPr/>
                      <a:t>[CATEGORY NAME]</a:t>
                    </a:fld>
                    <a:endParaRPr lang="en-US" b="1" baseline="0" dirty="0">
                      <a:solidFill>
                        <a:srgbClr val="FAB982"/>
                      </a:solidFill>
                    </a:endParaRPr>
                  </a:p>
                  <a:p>
                    <a:r>
                      <a:rPr lang="en-US" sz="3600" b="1" dirty="0">
                        <a:solidFill>
                          <a:schemeClr val="tx1"/>
                        </a:solidFill>
                      </a:rPr>
                      <a:t>$251.3MM</a:t>
                    </a: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279E-4CD6-B0E1-55C1AAF948C6}"/>
                </c:ext>
                <c:ext xmlns:c15="http://schemas.microsoft.com/office/drawing/2012/chart" uri="{CE6537A1-D6FC-4f65-9D91-7224C49458BB}">
                  <c15:layout/>
                  <c15:dlblFieldTable/>
                  <c15:showDataLabelsRange val="0"/>
                </c:ext>
              </c:extLst>
            </c:dLbl>
            <c:dLbl>
              <c:idx val="3"/>
              <c:layout>
                <c:manualLayout>
                  <c:x val="0.22335878682559437"/>
                  <c:y val="4.1804898135715807E-2"/>
                </c:manualLayout>
              </c:layout>
              <c:tx>
                <c:rich>
                  <a:bodyPr/>
                  <a:lstStyle/>
                  <a:p>
                    <a:fld id="{0924D84C-C6AC-4055-AD2E-E3B7DB0041EA}" type="CATEGORYNAME">
                      <a:rPr lang="en-US" b="1" smtClean="0">
                        <a:solidFill>
                          <a:srgbClr val="7030A0"/>
                        </a:solidFill>
                      </a:rPr>
                      <a:pPr/>
                      <a:t>[CATEGORY NAME]</a:t>
                    </a:fld>
                    <a:endParaRPr lang="en-US" b="1" baseline="0" dirty="0">
                      <a:solidFill>
                        <a:srgbClr val="7030A0"/>
                      </a:solidFill>
                    </a:endParaRPr>
                  </a:p>
                  <a:p>
                    <a:r>
                      <a:rPr lang="en-US" sz="3600" b="1" dirty="0">
                        <a:solidFill>
                          <a:schemeClr val="tx1"/>
                        </a:solidFill>
                      </a:rPr>
                      <a:t>$95.2MM</a:t>
                    </a: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279E-4CD6-B0E1-55C1AAF948C6}"/>
                </c:ext>
                <c:ext xmlns:c15="http://schemas.microsoft.com/office/drawing/2012/chart" uri="{CE6537A1-D6FC-4f65-9D91-7224C49458BB}">
                  <c15:layout>
                    <c:manualLayout>
                      <c:w val="0.30968228921834745"/>
                      <c:h val="0.14751251606223151"/>
                    </c:manualLayout>
                  </c15:layout>
                  <c15:dlblFieldTable/>
                  <c15:showDataLabelsRange val="0"/>
                </c:ext>
              </c:extLst>
            </c:dLbl>
            <c:dLbl>
              <c:idx val="4"/>
              <c:layout>
                <c:manualLayout>
                  <c:x val="4.6113711399735448E-2"/>
                  <c:y val="0.130630099915689"/>
                </c:manualLayout>
              </c:layout>
              <c:tx>
                <c:rich>
                  <a:bodyPr rot="0" spcFirstLastPara="1" vertOverflow="ellipsis" vert="horz" wrap="square" lIns="38100" tIns="19050" rIns="38100" bIns="19050" anchor="ctr" anchorCtr="1">
                    <a:noAutofit/>
                  </a:bodyPr>
                  <a:lstStyle/>
                  <a:p>
                    <a:pPr>
                      <a:defRPr sz="3200" b="0" i="0" u="none" strike="noStrike" kern="1200" baseline="0">
                        <a:solidFill>
                          <a:schemeClr val="tx1">
                            <a:lumMod val="75000"/>
                            <a:lumOff val="25000"/>
                          </a:schemeClr>
                        </a:solidFill>
                        <a:latin typeface="+mn-lt"/>
                        <a:ea typeface="+mn-ea"/>
                        <a:cs typeface="+mn-cs"/>
                      </a:defRPr>
                    </a:pPr>
                    <a:fld id="{9BAFDB6D-753E-4A39-98EE-577BF3CB4F9A}" type="CATEGORYNAME">
                      <a:rPr lang="en-US" b="1">
                        <a:solidFill>
                          <a:srgbClr val="A6A6A6"/>
                        </a:solidFill>
                      </a:rPr>
                      <a:pPr>
                        <a:defRPr sz="3200"/>
                      </a:pPr>
                      <a:t>[CATEGORY NAME]</a:t>
                    </a:fld>
                    <a:endParaRPr lang="en-US" b="1" baseline="0" dirty="0">
                      <a:solidFill>
                        <a:srgbClr val="A6A6A6"/>
                      </a:solidFill>
                    </a:endParaRPr>
                  </a:p>
                  <a:p>
                    <a:pPr>
                      <a:defRPr sz="3200"/>
                    </a:pPr>
                    <a:r>
                      <a:rPr lang="en-US" sz="3600" b="1" dirty="0">
                        <a:solidFill>
                          <a:schemeClr val="tx1"/>
                        </a:solidFill>
                      </a:rPr>
                      <a:t>$103.7MM</a:t>
                    </a:r>
                  </a:p>
                </c:rich>
              </c:tx>
              <c:spPr>
                <a:noFill/>
                <a:ln>
                  <a:noFill/>
                </a:ln>
                <a:effectLst/>
              </c:spPr>
              <c:txPr>
                <a:bodyPr rot="0" spcFirstLastPara="1" vertOverflow="ellipsis" vert="horz" wrap="square" lIns="38100" tIns="19050" rIns="38100" bIns="19050" anchor="ctr" anchorCtr="1">
                  <a:noAutofit/>
                </a:bodyPr>
                <a:lstStyle/>
                <a:p>
                  <a:pPr>
                    <a:defRPr sz="3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279E-4CD6-B0E1-55C1AAF948C6}"/>
                </c:ext>
                <c:ext xmlns:c15="http://schemas.microsoft.com/office/drawing/2012/chart" uri="{CE6537A1-D6FC-4f65-9D91-7224C49458BB}">
                  <c15:layout>
                    <c:manualLayout>
                      <c:w val="0.37980212847712369"/>
                      <c:h val="0.10284289946886785"/>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0"/>
            <c:extLst xmlns:c16r2="http://schemas.microsoft.com/office/drawing/2015/06/chart">
              <c:ext xmlns:c15="http://schemas.microsoft.com/office/drawing/2012/chart" uri="{CE6537A1-D6FC-4f65-9D91-7224C49458BB}"/>
            </c:extLst>
          </c:dLbls>
          <c:cat>
            <c:strRef>
              <c:f>Sheet1!$A$2:$A$6</c:f>
              <c:strCache>
                <c:ptCount val="5"/>
                <c:pt idx="0">
                  <c:v>Sponsorship</c:v>
                </c:pt>
                <c:pt idx="1">
                  <c:v>Advertising</c:v>
                </c:pt>
                <c:pt idx="2">
                  <c:v>Media Rights</c:v>
                </c:pt>
                <c:pt idx="3">
                  <c:v>Game Publisher Fees</c:v>
                </c:pt>
                <c:pt idx="4">
                  <c:v>Merchandise &amp; Tickets</c:v>
                </c:pt>
              </c:strCache>
            </c:strRef>
          </c:cat>
          <c:val>
            <c:numRef>
              <c:f>Sheet1!$B$2:$B$6</c:f>
              <c:numCache>
                <c:formatCode>"$"#,##0.0_);[Red]\("$"#,##0.0\)</c:formatCode>
                <c:ptCount val="5"/>
                <c:pt idx="0">
                  <c:v>456.7</c:v>
                </c:pt>
                <c:pt idx="1">
                  <c:v>189.2</c:v>
                </c:pt>
                <c:pt idx="2">
                  <c:v>251.3</c:v>
                </c:pt>
                <c:pt idx="3">
                  <c:v>95.2</c:v>
                </c:pt>
                <c:pt idx="4">
                  <c:v>103.7</c:v>
                </c:pt>
              </c:numCache>
            </c:numRef>
          </c:val>
          <c:extLst xmlns:c16r2="http://schemas.microsoft.com/office/drawing/2015/06/chart">
            <c:ext xmlns:c16="http://schemas.microsoft.com/office/drawing/2014/chart" uri="{C3380CC4-5D6E-409C-BE32-E72D297353CC}">
              <c16:uniqueId val="{0000000A-279E-4CD6-B0E1-55C1AAF948C6}"/>
            </c:ext>
          </c:extLst>
        </c:ser>
        <c:dLbls>
          <c:showLegendKey val="0"/>
          <c:showVal val="0"/>
          <c:showCatName val="0"/>
          <c:showSerName val="0"/>
          <c:showPercent val="0"/>
          <c:showBubbleSize val="0"/>
          <c:showLeaderLines val="0"/>
        </c:dLbls>
        <c:firstSliceAng val="183"/>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2017</c:v>
                </c:pt>
                <c:pt idx="1">
                  <c:v>2018</c:v>
                </c:pt>
              </c:numCache>
            </c:numRef>
          </c:cat>
          <c:val>
            <c:numRef>
              <c:f>Sheet1!$B$2:$B$3</c:f>
              <c:numCache>
                <c:formatCode>General</c:formatCode>
                <c:ptCount val="2"/>
                <c:pt idx="0">
                  <c:v>110</c:v>
                </c:pt>
                <c:pt idx="1">
                  <c:v>155</c:v>
                </c:pt>
              </c:numCache>
            </c:numRef>
          </c:val>
          <c:extLst xmlns:c16r2="http://schemas.microsoft.com/office/drawing/2015/06/chart">
            <c:ext xmlns:c16="http://schemas.microsoft.com/office/drawing/2014/chart" uri="{C3380CC4-5D6E-409C-BE32-E72D297353CC}">
              <c16:uniqueId val="{00000000-E3C3-4BA7-9A2B-0B179868C2AC}"/>
            </c:ext>
          </c:extLst>
        </c:ser>
        <c:dLbls>
          <c:dLblPos val="outEnd"/>
          <c:showLegendKey val="0"/>
          <c:showVal val="1"/>
          <c:showCatName val="0"/>
          <c:showSerName val="0"/>
          <c:showPercent val="0"/>
          <c:showBubbleSize val="0"/>
        </c:dLbls>
        <c:gapWidth val="219"/>
        <c:overlap val="-27"/>
        <c:axId val="455620232"/>
        <c:axId val="455620624"/>
      </c:barChart>
      <c:catAx>
        <c:axId val="4556202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455620624"/>
        <c:crosses val="autoZero"/>
        <c:auto val="1"/>
        <c:lblAlgn val="ctr"/>
        <c:lblOffset val="100"/>
        <c:noMultiLvlLbl val="0"/>
      </c:catAx>
      <c:valAx>
        <c:axId val="455620624"/>
        <c:scaling>
          <c:orientation val="minMax"/>
          <c:min val="0"/>
        </c:scaling>
        <c:delete val="1"/>
        <c:axPos val="l"/>
        <c:numFmt formatCode="General" sourceLinked="1"/>
        <c:majorTickMark val="none"/>
        <c:minorTickMark val="none"/>
        <c:tickLblPos val="nextTo"/>
        <c:crossAx val="45562023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45316977921029E-3"/>
          <c:y val="1.9817056087659195E-2"/>
          <c:w val="0.98789093660441585"/>
          <c:h val="0.90309161678948657"/>
        </c:manualLayout>
      </c:layout>
      <c:barChart>
        <c:barDir val="col"/>
        <c:grouping val="clustered"/>
        <c:varyColors val="0"/>
        <c:ser>
          <c:idx val="0"/>
          <c:order val="0"/>
          <c:tx>
            <c:strRef>
              <c:f>Sheet1!$B$1</c:f>
              <c:strCache>
                <c:ptCount val="1"/>
                <c:pt idx="0">
                  <c:v>Series 1</c:v>
                </c:pt>
              </c:strCache>
            </c:strRef>
          </c:tx>
          <c:spPr>
            <a:solidFill>
              <a:srgbClr val="4F81BD"/>
            </a:solidFill>
          </c:spPr>
          <c:invertIfNegative val="0"/>
          <c:dPt>
            <c:idx val="0"/>
            <c:invertIfNegative val="0"/>
            <c:bubble3D val="0"/>
            <c:spPr>
              <a:solidFill>
                <a:srgbClr val="20B1B4"/>
              </a:solidFill>
            </c:spPr>
            <c:extLst xmlns:c16r2="http://schemas.microsoft.com/office/drawing/2015/06/chart">
              <c:ext xmlns:c16="http://schemas.microsoft.com/office/drawing/2014/chart" uri="{C3380CC4-5D6E-409C-BE32-E72D297353CC}">
                <c16:uniqueId val="{00000001-1C9A-4ABD-87AF-1FC69ACCBC9D}"/>
              </c:ext>
            </c:extLst>
          </c:dPt>
          <c:dPt>
            <c:idx val="2"/>
            <c:invertIfNegative val="0"/>
            <c:bubble3D val="0"/>
            <c:extLst xmlns:c16r2="http://schemas.microsoft.com/office/drawing/2015/06/chart">
              <c:ext xmlns:c16="http://schemas.microsoft.com/office/drawing/2014/chart" uri="{C3380CC4-5D6E-409C-BE32-E72D297353CC}">
                <c16:uniqueId val="{00000001-9F77-40E9-80E6-1F654E246867}"/>
              </c:ext>
            </c:extLst>
          </c:dPt>
          <c:dPt>
            <c:idx val="3"/>
            <c:invertIfNegative val="0"/>
            <c:bubble3D val="0"/>
            <c:spPr>
              <a:solidFill>
                <a:srgbClr val="20B1B4"/>
              </a:solidFill>
            </c:spPr>
            <c:extLst xmlns:c16r2="http://schemas.microsoft.com/office/drawing/2015/06/chart">
              <c:ext xmlns:c16="http://schemas.microsoft.com/office/drawing/2014/chart" uri="{C3380CC4-5D6E-409C-BE32-E72D297353CC}">
                <c16:uniqueId val="{00000002-9F77-40E9-80E6-1F654E246867}"/>
              </c:ext>
            </c:extLst>
          </c:dPt>
          <c:dPt>
            <c:idx val="4"/>
            <c:invertIfNegative val="0"/>
            <c:bubble3D val="0"/>
            <c:spPr>
              <a:solidFill>
                <a:srgbClr val="20B1B4"/>
              </a:solidFill>
            </c:spPr>
            <c:extLst xmlns:c16r2="http://schemas.microsoft.com/office/drawing/2015/06/chart">
              <c:ext xmlns:c16="http://schemas.microsoft.com/office/drawing/2014/chart" uri="{C3380CC4-5D6E-409C-BE32-E72D297353CC}">
                <c16:uniqueId val="{00000002-0A5C-4FF3-B6EA-14F3FB1A3BF7}"/>
              </c:ext>
            </c:extLst>
          </c:dPt>
          <c:dPt>
            <c:idx val="5"/>
            <c:invertIfNegative val="0"/>
            <c:bubble3D val="0"/>
            <c:spPr>
              <a:solidFill>
                <a:srgbClr val="20B1B4"/>
              </a:solidFill>
            </c:spPr>
            <c:extLst xmlns:c16r2="http://schemas.microsoft.com/office/drawing/2015/06/chart">
              <c:ext xmlns:c16="http://schemas.microsoft.com/office/drawing/2014/chart" uri="{C3380CC4-5D6E-409C-BE32-E72D297353CC}">
                <c16:uniqueId val="{00000003-0A5C-4FF3-B6EA-14F3FB1A3BF7}"/>
              </c:ext>
            </c:extLst>
          </c:dPt>
          <c:dPt>
            <c:idx val="6"/>
            <c:invertIfNegative val="0"/>
            <c:bubble3D val="0"/>
            <c:extLst xmlns:c16r2="http://schemas.microsoft.com/office/drawing/2015/06/chart">
              <c:ext xmlns:c16="http://schemas.microsoft.com/office/drawing/2014/chart" uri="{C3380CC4-5D6E-409C-BE32-E72D297353CC}">
                <c16:uniqueId val="{00000009-986F-42D2-AD78-967AA3105450}"/>
              </c:ext>
            </c:extLst>
          </c:dPt>
          <c:dPt>
            <c:idx val="7"/>
            <c:invertIfNegative val="0"/>
            <c:bubble3D val="0"/>
            <c:spPr>
              <a:solidFill>
                <a:srgbClr val="20B1B4"/>
              </a:solidFill>
            </c:spPr>
            <c:extLst xmlns:c16r2="http://schemas.microsoft.com/office/drawing/2015/06/chart">
              <c:ext xmlns:c16="http://schemas.microsoft.com/office/drawing/2014/chart" uri="{C3380CC4-5D6E-409C-BE32-E72D297353CC}">
                <c16:uniqueId val="{0000000B-986F-42D2-AD78-967AA3105450}"/>
              </c:ext>
            </c:extLst>
          </c:dPt>
          <c:dPt>
            <c:idx val="9"/>
            <c:invertIfNegative val="0"/>
            <c:bubble3D val="0"/>
            <c:spPr>
              <a:solidFill>
                <a:srgbClr val="20B1B4"/>
              </a:solidFill>
            </c:spPr>
            <c:extLst xmlns:c16r2="http://schemas.microsoft.com/office/drawing/2015/06/chart">
              <c:ext xmlns:c16="http://schemas.microsoft.com/office/drawing/2014/chart" uri="{C3380CC4-5D6E-409C-BE32-E72D297353CC}">
                <c16:uniqueId val="{0000000D-986F-42D2-AD78-967AA3105450}"/>
              </c:ext>
            </c:extLst>
          </c:dPt>
          <c:dPt>
            <c:idx val="12"/>
            <c:invertIfNegative val="0"/>
            <c:bubble3D val="0"/>
            <c:extLst xmlns:c16r2="http://schemas.microsoft.com/office/drawing/2015/06/chart">
              <c:ext xmlns:c16="http://schemas.microsoft.com/office/drawing/2014/chart" uri="{C3380CC4-5D6E-409C-BE32-E72D297353CC}">
                <c16:uniqueId val="{0000000E-986F-42D2-AD78-967AA3105450}"/>
              </c:ext>
            </c:extLst>
          </c:dPt>
          <c:dLbls>
            <c:dLbl>
              <c:idx val="0"/>
              <c:layout>
                <c:manualLayout>
                  <c:x val="0"/>
                  <c:y val="-1.261085387396494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C9A-4ABD-87AF-1FC69ACCBC9D}"/>
                </c:ext>
                <c:ext xmlns:c15="http://schemas.microsoft.com/office/drawing/2012/chart" uri="{CE6537A1-D6FC-4f65-9D91-7224C49458BB}"/>
              </c:extLst>
            </c:dLbl>
            <c:dLbl>
              <c:idx val="1"/>
              <c:layout>
                <c:manualLayout>
                  <c:x val="-1.0415310506444568E-3"/>
                  <c:y val="-4.796244542566734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C9A-4ABD-87AF-1FC69ACCBC9D}"/>
                </c:ext>
                <c:ext xmlns:c15="http://schemas.microsoft.com/office/drawing/2012/chart" uri="{CE6537A1-D6FC-4f65-9D91-7224C49458BB}"/>
              </c:extLst>
            </c:dLbl>
            <c:dLbl>
              <c:idx val="2"/>
              <c:layout>
                <c:manualLayout>
                  <c:x val="3.451404272942452E-4"/>
                  <c:y val="-5.60294140374194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F77-40E9-80E6-1F654E246867}"/>
                </c:ext>
                <c:ext xmlns:c15="http://schemas.microsoft.com/office/drawing/2012/chart" uri="{CE6537A1-D6FC-4f65-9D91-7224C49458BB}"/>
              </c:extLst>
            </c:dLbl>
            <c:dLbl>
              <c:idx val="3"/>
              <c:layout>
                <c:manualLayout>
                  <c:x val="5.2691629924335231E-4"/>
                  <c:y val="-3.844454642396109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F77-40E9-80E6-1F654E246867}"/>
                </c:ext>
                <c:ext xmlns:c15="http://schemas.microsoft.com/office/drawing/2012/chart" uri="{CE6537A1-D6FC-4f65-9D91-7224C49458BB}"/>
              </c:extLst>
            </c:dLbl>
            <c:dLbl>
              <c:idx val="5"/>
              <c:layout>
                <c:manualLayout>
                  <c:x val="-3.8189030694021693E-17"/>
                  <c:y val="-1.622078869050850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A5C-4FF3-B6EA-14F3FB1A3BF7}"/>
                </c:ext>
                <c:ext xmlns:c15="http://schemas.microsoft.com/office/drawing/2012/chart" uri="{CE6537A1-D6FC-4f65-9D91-7224C49458BB}"/>
              </c:extLst>
            </c:dLbl>
            <c:spPr>
              <a:noFill/>
              <a:ln>
                <a:noFill/>
              </a:ln>
              <a:effectLst/>
            </c:spPr>
            <c:txPr>
              <a:bodyPr/>
              <a:lstStyle/>
              <a:p>
                <a:pPr>
                  <a:defRPr sz="2800" b="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Sheet1!$A$2:$A$19</c:f>
              <c:strCache>
                <c:ptCount val="18"/>
                <c:pt idx="0">
                  <c:v>Twitch.TV</c:v>
                </c:pt>
                <c:pt idx="1">
                  <c:v>Snapchat</c:v>
                </c:pt>
                <c:pt idx="2">
                  <c:v>Instagram</c:v>
                </c:pt>
                <c:pt idx="3">
                  <c:v>Square Enix</c:v>
                </c:pt>
                <c:pt idx="4">
                  <c:v>Bandai Namco</c:v>
                </c:pt>
                <c:pt idx="5">
                  <c:v>Take 2 Interactive</c:v>
                </c:pt>
                <c:pt idx="6">
                  <c:v>Reddit</c:v>
                </c:pt>
                <c:pt idx="7">
                  <c:v>Blizzard</c:v>
                </c:pt>
                <c:pt idx="8">
                  <c:v>Twitter</c:v>
                </c:pt>
                <c:pt idx="9">
                  <c:v>Ubisoft</c:v>
                </c:pt>
                <c:pt idx="10">
                  <c:v>Craigslist</c:v>
                </c:pt>
                <c:pt idx="11">
                  <c:v>Bleacher Report</c:v>
                </c:pt>
                <c:pt idx="12">
                  <c:v>LinkedIn</c:v>
                </c:pt>
                <c:pt idx="13">
                  <c:v>Barstool Sports</c:v>
                </c:pt>
                <c:pt idx="14">
                  <c:v>Yelp</c:v>
                </c:pt>
                <c:pt idx="15">
                  <c:v>Vice</c:v>
                </c:pt>
                <c:pt idx="16">
                  <c:v>Deadspin</c:v>
                </c:pt>
                <c:pt idx="17">
                  <c:v>Uproxx</c:v>
                </c:pt>
              </c:strCache>
            </c:strRef>
          </c:cat>
          <c:val>
            <c:numRef>
              <c:f>Sheet1!$B$2:$B$19</c:f>
              <c:numCache>
                <c:formatCode>0</c:formatCode>
                <c:ptCount val="18"/>
                <c:pt idx="0" formatCode="#,##0">
                  <c:v>426</c:v>
                </c:pt>
                <c:pt idx="1">
                  <c:v>414</c:v>
                </c:pt>
                <c:pt idx="2">
                  <c:v>413</c:v>
                </c:pt>
                <c:pt idx="3" formatCode="#,##0">
                  <c:v>265</c:v>
                </c:pt>
                <c:pt idx="4" formatCode="#,##0">
                  <c:v>221</c:v>
                </c:pt>
                <c:pt idx="5" formatCode="#,##0">
                  <c:v>116</c:v>
                </c:pt>
                <c:pt idx="6">
                  <c:v>93</c:v>
                </c:pt>
                <c:pt idx="7" formatCode="#,##0">
                  <c:v>84</c:v>
                </c:pt>
                <c:pt idx="8">
                  <c:v>69</c:v>
                </c:pt>
                <c:pt idx="9" formatCode="#,##0">
                  <c:v>49</c:v>
                </c:pt>
                <c:pt idx="10" formatCode="#,##0">
                  <c:v>36</c:v>
                </c:pt>
                <c:pt idx="11" formatCode="#,##0">
                  <c:v>33</c:v>
                </c:pt>
                <c:pt idx="12" formatCode="#,##0">
                  <c:v>23</c:v>
                </c:pt>
                <c:pt idx="13" formatCode="#,##0">
                  <c:v>19</c:v>
                </c:pt>
                <c:pt idx="14" formatCode="#,##0">
                  <c:v>13</c:v>
                </c:pt>
                <c:pt idx="15" formatCode="#,##0">
                  <c:v>9</c:v>
                </c:pt>
                <c:pt idx="16" formatCode="#,##0">
                  <c:v>4</c:v>
                </c:pt>
                <c:pt idx="17" formatCode="#,##0">
                  <c:v>2</c:v>
                </c:pt>
              </c:numCache>
            </c:numRef>
          </c:val>
          <c:extLst xmlns:c16r2="http://schemas.microsoft.com/office/drawing/2015/06/chart">
            <c:ext xmlns:c16="http://schemas.microsoft.com/office/drawing/2014/chart" uri="{C3380CC4-5D6E-409C-BE32-E72D297353CC}">
              <c16:uniqueId val="{00000003-9F77-40E9-80E6-1F654E246867}"/>
            </c:ext>
          </c:extLst>
        </c:ser>
        <c:dLbls>
          <c:showLegendKey val="0"/>
          <c:showVal val="1"/>
          <c:showCatName val="0"/>
          <c:showSerName val="0"/>
          <c:showPercent val="0"/>
          <c:showBubbleSize val="0"/>
        </c:dLbls>
        <c:gapWidth val="150"/>
        <c:overlap val="-25"/>
        <c:axId val="455621800"/>
        <c:axId val="455622192"/>
      </c:barChart>
      <c:catAx>
        <c:axId val="455621800"/>
        <c:scaling>
          <c:orientation val="minMax"/>
        </c:scaling>
        <c:delete val="0"/>
        <c:axPos val="b"/>
        <c:numFmt formatCode="General" sourceLinked="0"/>
        <c:majorTickMark val="none"/>
        <c:minorTickMark val="none"/>
        <c:tickLblPos val="nextTo"/>
        <c:txPr>
          <a:bodyPr/>
          <a:lstStyle/>
          <a:p>
            <a:pPr>
              <a:defRPr sz="1500" b="1"/>
            </a:pPr>
            <a:endParaRPr lang="en-US"/>
          </a:p>
        </c:txPr>
        <c:crossAx val="455622192"/>
        <c:crosses val="autoZero"/>
        <c:auto val="1"/>
        <c:lblAlgn val="ctr"/>
        <c:lblOffset val="100"/>
        <c:noMultiLvlLbl val="0"/>
      </c:catAx>
      <c:valAx>
        <c:axId val="455622192"/>
        <c:scaling>
          <c:orientation val="minMax"/>
        </c:scaling>
        <c:delete val="1"/>
        <c:axPos val="l"/>
        <c:numFmt formatCode="#,##0" sourceLinked="1"/>
        <c:majorTickMark val="out"/>
        <c:minorTickMark val="none"/>
        <c:tickLblPos val="none"/>
        <c:crossAx val="4556218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14732233165957"/>
          <c:y val="7.8917033745863896E-2"/>
          <c:w val="0.87185267334540928"/>
          <c:h val="0.9209370129821709"/>
        </c:manualLayout>
      </c:layout>
      <c:barChart>
        <c:barDir val="bar"/>
        <c:grouping val="clustered"/>
        <c:varyColors val="0"/>
        <c:ser>
          <c:idx val="0"/>
          <c:order val="0"/>
          <c:tx>
            <c:strRef>
              <c:f>Sheet1!$B$1</c:f>
              <c:strCache>
                <c:ptCount val="1"/>
                <c:pt idx="0">
                  <c:v>'16-'17</c:v>
                </c:pt>
              </c:strCache>
            </c:strRef>
          </c:tx>
          <c:spPr>
            <a:solidFill>
              <a:srgbClr val="3682B4"/>
            </a:solidFill>
            <a:ln>
              <a:noFill/>
            </a:ln>
            <a:effectLst/>
          </c:spPr>
          <c:invertIfNegative val="0"/>
          <c:dLbls>
            <c:spPr>
              <a:noFill/>
              <a:ln>
                <a:noFill/>
              </a:ln>
              <a:effectLst/>
            </c:spPr>
            <c:txPr>
              <a:bodyPr wrap="square" lIns="38100" tIns="19050" rIns="38100" bIns="19050" anchor="ctr">
                <a:spAutoFit/>
              </a:bodyPr>
              <a:lstStyle/>
              <a:p>
                <a:pPr>
                  <a:defRPr sz="2800" b="1">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Sheet1!$A$2:$A$8</c:f>
              <c:strCache>
                <c:ptCount val="7"/>
                <c:pt idx="0">
                  <c:v>P2+</c:v>
                </c:pt>
                <c:pt idx="1">
                  <c:v>P18+</c:v>
                </c:pt>
                <c:pt idx="2">
                  <c:v>P18-24</c:v>
                </c:pt>
                <c:pt idx="3">
                  <c:v>P18-34</c:v>
                </c:pt>
                <c:pt idx="4">
                  <c:v>P25-34</c:v>
                </c:pt>
                <c:pt idx="5">
                  <c:v>P18-49</c:v>
                </c:pt>
                <c:pt idx="6">
                  <c:v>P25-54</c:v>
                </c:pt>
              </c:strCache>
            </c:strRef>
          </c:cat>
          <c:val>
            <c:numRef>
              <c:f>Sheet1!$B$2:$B$8</c:f>
              <c:numCache>
                <c:formatCode>0%</c:formatCode>
                <c:ptCount val="7"/>
                <c:pt idx="0">
                  <c:v>0.18</c:v>
                </c:pt>
                <c:pt idx="1">
                  <c:v>0.19</c:v>
                </c:pt>
                <c:pt idx="2">
                  <c:v>0.1</c:v>
                </c:pt>
                <c:pt idx="3">
                  <c:v>0.14000000000000001</c:v>
                </c:pt>
                <c:pt idx="4">
                  <c:v>0.17</c:v>
                </c:pt>
                <c:pt idx="5">
                  <c:v>0.18</c:v>
                </c:pt>
                <c:pt idx="6">
                  <c:v>0.21</c:v>
                </c:pt>
              </c:numCache>
            </c:numRef>
          </c:val>
          <c:extLst xmlns:c16r2="http://schemas.microsoft.com/office/drawing/2015/06/chart">
            <c:ext xmlns:c16="http://schemas.microsoft.com/office/drawing/2014/chart" uri="{C3380CC4-5D6E-409C-BE32-E72D297353CC}">
              <c16:uniqueId val="{00000000-B9F4-4BE0-BE6B-6539B2131730}"/>
            </c:ext>
          </c:extLst>
        </c:ser>
        <c:ser>
          <c:idx val="1"/>
          <c:order val="1"/>
          <c:tx>
            <c:strRef>
              <c:f>Sheet1!$C$1</c:f>
              <c:strCache>
                <c:ptCount val="1"/>
                <c:pt idx="0">
                  <c:v>'17-'18</c:v>
                </c:pt>
              </c:strCache>
            </c:strRef>
          </c:tx>
          <c:spPr>
            <a:solidFill>
              <a:srgbClr val="50C8A0"/>
            </a:solidFill>
            <a:ln>
              <a:noFill/>
            </a:ln>
            <a:effectLst/>
          </c:spPr>
          <c:invertIfNegative val="0"/>
          <c:dLbls>
            <c:spPr>
              <a:noFill/>
              <a:ln>
                <a:noFill/>
              </a:ln>
              <a:effectLst/>
            </c:spPr>
            <c:txPr>
              <a:bodyPr wrap="square" lIns="38100" tIns="19050" rIns="38100" bIns="19050" anchor="ctr">
                <a:spAutoFit/>
              </a:bodyPr>
              <a:lstStyle/>
              <a:p>
                <a:pPr>
                  <a:defRPr sz="28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Sheet1!$A$2:$A$8</c:f>
              <c:strCache>
                <c:ptCount val="7"/>
                <c:pt idx="0">
                  <c:v>P2+</c:v>
                </c:pt>
                <c:pt idx="1">
                  <c:v>P18+</c:v>
                </c:pt>
                <c:pt idx="2">
                  <c:v>P18-24</c:v>
                </c:pt>
                <c:pt idx="3">
                  <c:v>P18-34</c:v>
                </c:pt>
                <c:pt idx="4">
                  <c:v>P25-34</c:v>
                </c:pt>
                <c:pt idx="5">
                  <c:v>P18-49</c:v>
                </c:pt>
                <c:pt idx="6">
                  <c:v>P25-54</c:v>
                </c:pt>
              </c:strCache>
            </c:strRef>
          </c:cat>
          <c:val>
            <c:numRef>
              <c:f>Sheet1!$C$2:$C$8</c:f>
              <c:numCache>
                <c:formatCode>0%</c:formatCode>
                <c:ptCount val="7"/>
                <c:pt idx="0">
                  <c:v>0.22</c:v>
                </c:pt>
                <c:pt idx="1">
                  <c:v>0.23</c:v>
                </c:pt>
                <c:pt idx="2">
                  <c:v>0.14000000000000001</c:v>
                </c:pt>
                <c:pt idx="3">
                  <c:v>0.16</c:v>
                </c:pt>
                <c:pt idx="4">
                  <c:v>0.18</c:v>
                </c:pt>
                <c:pt idx="5">
                  <c:v>0.21</c:v>
                </c:pt>
                <c:pt idx="6">
                  <c:v>0.24</c:v>
                </c:pt>
              </c:numCache>
            </c:numRef>
          </c:val>
          <c:extLst xmlns:c16r2="http://schemas.microsoft.com/office/drawing/2015/06/chart">
            <c:ext xmlns:c16="http://schemas.microsoft.com/office/drawing/2014/chart" uri="{C3380CC4-5D6E-409C-BE32-E72D297353CC}">
              <c16:uniqueId val="{00000001-B9F4-4BE0-BE6B-6539B2131730}"/>
            </c:ext>
          </c:extLst>
        </c:ser>
        <c:dLbls>
          <c:showLegendKey val="0"/>
          <c:showVal val="0"/>
          <c:showCatName val="0"/>
          <c:showSerName val="0"/>
          <c:showPercent val="0"/>
          <c:showBubbleSize val="0"/>
        </c:dLbls>
        <c:gapWidth val="219"/>
        <c:axId val="456164336"/>
        <c:axId val="456164728"/>
      </c:barChart>
      <c:catAx>
        <c:axId val="45616433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1" i="0" u="none" strike="noStrike" kern="1200" baseline="0">
                <a:solidFill>
                  <a:schemeClr val="tx1"/>
                </a:solidFill>
                <a:latin typeface="Trebuchet MS"/>
                <a:ea typeface="+mn-ea"/>
                <a:cs typeface="Trebuchet MS"/>
              </a:defRPr>
            </a:pPr>
            <a:endParaRPr lang="en-US"/>
          </a:p>
        </c:txPr>
        <c:crossAx val="456164728"/>
        <c:crosses val="autoZero"/>
        <c:auto val="1"/>
        <c:lblAlgn val="ctr"/>
        <c:lblOffset val="100"/>
        <c:noMultiLvlLbl val="0"/>
      </c:catAx>
      <c:valAx>
        <c:axId val="456164728"/>
        <c:scaling>
          <c:orientation val="minMax"/>
        </c:scaling>
        <c:delete val="1"/>
        <c:axPos val="t"/>
        <c:numFmt formatCode="0%" sourceLinked="1"/>
        <c:majorTickMark val="none"/>
        <c:minorTickMark val="none"/>
        <c:tickLblPos val="nextTo"/>
        <c:crossAx val="456164336"/>
        <c:crosses val="autoZero"/>
        <c:crossBetween val="between"/>
      </c:valAx>
      <c:spPr>
        <a:noFill/>
        <a:ln>
          <a:noFill/>
        </a:ln>
        <a:effectLst/>
      </c:spPr>
    </c:plotArea>
    <c:legend>
      <c:legendPos val="b"/>
      <c:layout>
        <c:manualLayout>
          <c:xMode val="edge"/>
          <c:yMode val="edge"/>
          <c:x val="0.38311308483494949"/>
          <c:y val="2.3924992727419318E-2"/>
          <c:w val="0.21974586045315697"/>
          <c:h val="5.3010655670472084E-2"/>
        </c:manualLayout>
      </c:layout>
      <c:overlay val="0"/>
      <c:spPr>
        <a:noFill/>
        <a:ln>
          <a:noFill/>
        </a:ln>
        <a:effectLst/>
      </c:spPr>
      <c:txPr>
        <a:bodyPr rot="0" spcFirstLastPara="1" vertOverflow="ellipsis" vert="horz" wrap="square" anchor="ctr" anchorCtr="1"/>
        <a:lstStyle/>
        <a:p>
          <a:pPr>
            <a:defRPr sz="3200" b="1" i="0" u="none" strike="noStrike" kern="1200" baseline="0">
              <a:solidFill>
                <a:schemeClr val="tx1"/>
              </a:solidFill>
              <a:latin typeface="Trebuchet MS"/>
              <a:ea typeface="+mn-ea"/>
              <a:cs typeface="Trebuchet M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91238805134595"/>
          <c:y val="0.11662583038231733"/>
          <c:w val="0.62593291363933723"/>
          <c:h val="0.85499340486032194"/>
        </c:manualLayout>
      </c:layout>
      <c:doughnutChart>
        <c:varyColors val="1"/>
        <c:ser>
          <c:idx val="0"/>
          <c:order val="0"/>
          <c:tx>
            <c:strRef>
              <c:f>Sheet1!$B$1</c:f>
              <c:strCache>
                <c:ptCount val="1"/>
                <c:pt idx="0">
                  <c:v>Revenue</c:v>
                </c:pt>
              </c:strCache>
            </c:strRef>
          </c:tx>
          <c:spPr>
            <a:ln>
              <a:noFill/>
            </a:ln>
          </c:spPr>
          <c:dPt>
            <c:idx val="0"/>
            <c:bubble3D val="0"/>
            <c:spPr>
              <a:solidFill>
                <a:srgbClr val="4F81BD"/>
              </a:solidFill>
              <a:ln w="19050">
                <a:noFill/>
              </a:ln>
              <a:effectLst/>
            </c:spPr>
            <c:extLst xmlns:c16r2="http://schemas.microsoft.com/office/drawing/2015/06/chart">
              <c:ext xmlns:c16="http://schemas.microsoft.com/office/drawing/2014/chart" uri="{C3380CC4-5D6E-409C-BE32-E72D297353CC}">
                <c16:uniqueId val="{00000001-279E-4CD6-B0E1-55C1AAF948C6}"/>
              </c:ext>
            </c:extLst>
          </c:dPt>
          <c:dPt>
            <c:idx val="1"/>
            <c:bubble3D val="0"/>
            <c:spPr>
              <a:solidFill>
                <a:srgbClr val="50C8A0"/>
              </a:solidFill>
              <a:ln w="19050">
                <a:noFill/>
              </a:ln>
              <a:effectLst/>
            </c:spPr>
            <c:extLst xmlns:c16r2="http://schemas.microsoft.com/office/drawing/2015/06/chart">
              <c:ext xmlns:c16="http://schemas.microsoft.com/office/drawing/2014/chart" uri="{C3380CC4-5D6E-409C-BE32-E72D297353CC}">
                <c16:uniqueId val="{00000003-279E-4CD6-B0E1-55C1AAF948C6}"/>
              </c:ext>
            </c:extLst>
          </c:dPt>
          <c:dPt>
            <c:idx val="2"/>
            <c:bubble3D val="0"/>
            <c:spPr>
              <a:solidFill>
                <a:srgbClr val="FAB982"/>
              </a:solidFill>
              <a:ln w="19050">
                <a:noFill/>
              </a:ln>
              <a:effectLst/>
            </c:spPr>
            <c:extLst xmlns:c16r2="http://schemas.microsoft.com/office/drawing/2015/06/chart">
              <c:ext xmlns:c16="http://schemas.microsoft.com/office/drawing/2014/chart" uri="{C3380CC4-5D6E-409C-BE32-E72D297353CC}">
                <c16:uniqueId val="{00000005-279E-4CD6-B0E1-55C1AAF948C6}"/>
              </c:ext>
            </c:extLst>
          </c:dPt>
          <c:dPt>
            <c:idx val="3"/>
            <c:bubble3D val="0"/>
            <c:spPr>
              <a:solidFill>
                <a:srgbClr val="7030A0"/>
              </a:solidFill>
              <a:ln w="19050">
                <a:noFill/>
              </a:ln>
              <a:effectLst/>
            </c:spPr>
            <c:extLst xmlns:c16r2="http://schemas.microsoft.com/office/drawing/2015/06/chart">
              <c:ext xmlns:c16="http://schemas.microsoft.com/office/drawing/2014/chart" uri="{C3380CC4-5D6E-409C-BE32-E72D297353CC}">
                <c16:uniqueId val="{00000007-279E-4CD6-B0E1-55C1AAF948C6}"/>
              </c:ext>
            </c:extLst>
          </c:dPt>
          <c:dPt>
            <c:idx val="4"/>
            <c:bubble3D val="0"/>
            <c:spPr>
              <a:solidFill>
                <a:schemeClr val="bg1">
                  <a:lumMod val="65000"/>
                </a:schemeClr>
              </a:solidFill>
              <a:ln w="19050">
                <a:noFill/>
              </a:ln>
              <a:effectLst/>
            </c:spPr>
            <c:extLst xmlns:c16r2="http://schemas.microsoft.com/office/drawing/2015/06/chart">
              <c:ext xmlns:c16="http://schemas.microsoft.com/office/drawing/2014/chart" uri="{C3380CC4-5D6E-409C-BE32-E72D297353CC}">
                <c16:uniqueId val="{00000009-279E-4CD6-B0E1-55C1AAF948C6}"/>
              </c:ext>
            </c:extLst>
          </c:dPt>
          <c:dPt>
            <c:idx val="5"/>
            <c:bubble3D val="0"/>
            <c:spPr>
              <a:solidFill>
                <a:schemeClr val="accent6"/>
              </a:solidFill>
              <a:ln w="19050">
                <a:noFill/>
              </a:ln>
              <a:effectLst/>
            </c:spPr>
            <c:extLst xmlns:c16r2="http://schemas.microsoft.com/office/drawing/2015/06/chart">
              <c:ext xmlns:c16="http://schemas.microsoft.com/office/drawing/2014/chart" uri="{C3380CC4-5D6E-409C-BE32-E72D297353CC}">
                <c16:uniqueId val="{0000000B-171D-4FD4-AC8C-2EDE563068E9}"/>
              </c:ext>
            </c:extLst>
          </c:dPt>
          <c:dPt>
            <c:idx val="6"/>
            <c:bubble3D val="0"/>
            <c:spPr>
              <a:solidFill>
                <a:schemeClr val="accent1">
                  <a:lumMod val="60000"/>
                </a:schemeClr>
              </a:solidFill>
              <a:ln w="19050">
                <a:noFill/>
              </a:ln>
              <a:effectLst/>
            </c:spPr>
            <c:extLst xmlns:c16r2="http://schemas.microsoft.com/office/drawing/2015/06/chart">
              <c:ext xmlns:c16="http://schemas.microsoft.com/office/drawing/2014/chart" uri="{C3380CC4-5D6E-409C-BE32-E72D297353CC}">
                <c16:uniqueId val="{0000000D-171D-4FD4-AC8C-2EDE563068E9}"/>
              </c:ext>
            </c:extLst>
          </c:dPt>
          <c:dPt>
            <c:idx val="7"/>
            <c:bubble3D val="0"/>
            <c:spPr>
              <a:solidFill>
                <a:schemeClr val="accent2">
                  <a:lumMod val="60000"/>
                </a:schemeClr>
              </a:solidFill>
              <a:ln w="19050">
                <a:noFill/>
              </a:ln>
              <a:effectLst/>
            </c:spPr>
            <c:extLst xmlns:c16r2="http://schemas.microsoft.com/office/drawing/2015/06/chart">
              <c:ext xmlns:c16="http://schemas.microsoft.com/office/drawing/2014/chart" uri="{C3380CC4-5D6E-409C-BE32-E72D297353CC}">
                <c16:uniqueId val="{0000000F-171D-4FD4-AC8C-2EDE563068E9}"/>
              </c:ext>
            </c:extLst>
          </c:dPt>
          <c:dPt>
            <c:idx val="8"/>
            <c:bubble3D val="0"/>
            <c:spPr>
              <a:solidFill>
                <a:schemeClr val="accent3">
                  <a:lumMod val="60000"/>
                </a:schemeClr>
              </a:solidFill>
              <a:ln w="19050">
                <a:noFill/>
              </a:ln>
              <a:effectLst/>
            </c:spPr>
            <c:extLst xmlns:c16r2="http://schemas.microsoft.com/office/drawing/2015/06/chart">
              <c:ext xmlns:c16="http://schemas.microsoft.com/office/drawing/2014/chart" uri="{C3380CC4-5D6E-409C-BE32-E72D297353CC}">
                <c16:uniqueId val="{00000011-171D-4FD4-AC8C-2EDE563068E9}"/>
              </c:ext>
            </c:extLst>
          </c:dPt>
          <c:dLbls>
            <c:dLbl>
              <c:idx val="0"/>
              <c:layout>
                <c:manualLayout>
                  <c:x val="5.107228658772827E-2"/>
                  <c:y val="-0.11817913784557739"/>
                </c:manualLayout>
              </c:layout>
              <c:tx>
                <c:rich>
                  <a:bodyPr/>
                  <a:lstStyle/>
                  <a:p>
                    <a:fld id="{B53DB656-78FC-425E-AF3C-4704BADAE168}" type="CATEGORYNAME">
                      <a:rPr lang="en-US" b="0" smtClean="0">
                        <a:solidFill>
                          <a:srgbClr val="3781B2"/>
                        </a:solidFill>
                      </a:rPr>
                      <a:pPr/>
                      <a:t>[CATEGORY NAME]</a:t>
                    </a:fld>
                    <a:endParaRPr lang="en-US" b="0" dirty="0">
                      <a:solidFill>
                        <a:srgbClr val="3781B2"/>
                      </a:solidFill>
                    </a:endParaRPr>
                  </a:p>
                  <a:p>
                    <a:r>
                      <a:rPr lang="en-US" b="0" dirty="0">
                        <a:solidFill>
                          <a:schemeClr val="tx1"/>
                        </a:solidFill>
                      </a:rPr>
                      <a:t>2.4</a:t>
                    </a:r>
                    <a:r>
                      <a:rPr lang="en-US" b="0" baseline="0" dirty="0">
                        <a:solidFill>
                          <a:schemeClr val="tx1"/>
                        </a:solidFill>
                      </a:rPr>
                      <a:t> </a:t>
                    </a:r>
                    <a:r>
                      <a:rPr lang="en-US" b="0" baseline="0" dirty="0" err="1">
                        <a:solidFill>
                          <a:schemeClr val="tx1"/>
                        </a:solidFill>
                      </a:rPr>
                      <a:t>Hrs</a:t>
                    </a: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279E-4CD6-B0E1-55C1AAF948C6}"/>
                </c:ext>
                <c:ext xmlns:c15="http://schemas.microsoft.com/office/drawing/2012/chart" uri="{CE6537A1-D6FC-4f65-9D91-7224C49458BB}">
                  <c15:layout/>
                  <c15:dlblFieldTable/>
                  <c15:showDataLabelsRange val="0"/>
                </c:ext>
              </c:extLst>
            </c:dLbl>
            <c:dLbl>
              <c:idx val="1"/>
              <c:layout>
                <c:manualLayout>
                  <c:x val="0.12969380773344782"/>
                  <c:y val="-3.9268069115670897E-3"/>
                </c:manualLayout>
              </c:layout>
              <c:tx>
                <c:rich>
                  <a:bodyPr/>
                  <a:lstStyle/>
                  <a:p>
                    <a:fld id="{FF5B9CA7-D5B1-4D9A-8E25-A65ED0E60D62}" type="CATEGORYNAME">
                      <a:rPr lang="en-US" sz="2400" b="0">
                        <a:solidFill>
                          <a:srgbClr val="50C8A0"/>
                        </a:solidFill>
                      </a:rPr>
                      <a:pPr/>
                      <a:t>[CATEGORY NAME]</a:t>
                    </a:fld>
                    <a:endParaRPr lang="en-US" sz="2400" b="0" baseline="0" dirty="0">
                      <a:solidFill>
                        <a:srgbClr val="50C8A0"/>
                      </a:solidFill>
                    </a:endParaRPr>
                  </a:p>
                  <a:p>
                    <a:r>
                      <a:rPr lang="en-US" sz="2400" b="0" dirty="0">
                        <a:solidFill>
                          <a:schemeClr val="tx1"/>
                        </a:solidFill>
                      </a:rPr>
                      <a:t>8.2 </a:t>
                    </a:r>
                    <a:r>
                      <a:rPr lang="en-US" sz="2400" b="0" dirty="0" err="1">
                        <a:solidFill>
                          <a:schemeClr val="tx1"/>
                        </a:solidFill>
                      </a:rPr>
                      <a:t>Hrs</a:t>
                    </a: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279E-4CD6-B0E1-55C1AAF948C6}"/>
                </c:ext>
                <c:ext xmlns:c15="http://schemas.microsoft.com/office/drawing/2012/chart" uri="{CE6537A1-D6FC-4f65-9D91-7224C49458BB}">
                  <c15:layout/>
                  <c15:dlblFieldTable/>
                  <c15:showDataLabelsRange val="0"/>
                </c:ext>
              </c:extLst>
            </c:dLbl>
            <c:dLbl>
              <c:idx val="2"/>
              <c:layout>
                <c:manualLayout>
                  <c:x val="-0.14805036172988689"/>
                  <c:y val="7.5204228782667609E-2"/>
                </c:manualLayout>
              </c:layout>
              <c:tx>
                <c:rich>
                  <a:bodyPr/>
                  <a:lstStyle/>
                  <a:p>
                    <a:fld id="{8AAB011B-963B-4B62-BD2D-EFAD09117A50}" type="CATEGORYNAME">
                      <a:rPr lang="en-US" sz="2400" smtClean="0">
                        <a:solidFill>
                          <a:srgbClr val="FAB982"/>
                        </a:solidFill>
                      </a:rPr>
                      <a:pPr/>
                      <a:t>[CATEGORY NAME]</a:t>
                    </a:fld>
                    <a:endParaRPr lang="en-US" sz="2400" dirty="0">
                      <a:solidFill>
                        <a:srgbClr val="FAB982"/>
                      </a:solidFill>
                    </a:endParaRPr>
                  </a:p>
                  <a:p>
                    <a:r>
                      <a:rPr lang="en-US" sz="2400" baseline="0" dirty="0">
                        <a:solidFill>
                          <a:schemeClr val="tx1"/>
                        </a:solidFill>
                      </a:rPr>
                      <a:t>4.3 </a:t>
                    </a:r>
                    <a:r>
                      <a:rPr lang="en-US" sz="2400" baseline="0" dirty="0" err="1">
                        <a:solidFill>
                          <a:schemeClr val="tx1"/>
                        </a:solidFill>
                      </a:rPr>
                      <a:t>Hrs</a:t>
                    </a: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279E-4CD6-B0E1-55C1AAF948C6}"/>
                </c:ext>
                <c:ext xmlns:c15="http://schemas.microsoft.com/office/drawing/2012/chart" uri="{CE6537A1-D6FC-4f65-9D91-7224C49458BB}">
                  <c15:layout>
                    <c:manualLayout>
                      <c:w val="0.28143577697373634"/>
                      <c:h val="9.4974364272257583E-2"/>
                    </c:manualLayout>
                  </c15:layout>
                  <c15:dlblFieldTable/>
                  <c15:showDataLabelsRange val="0"/>
                </c:ext>
              </c:extLst>
            </c:dLbl>
            <c:dLbl>
              <c:idx val="3"/>
              <c:layout>
                <c:manualLayout>
                  <c:x val="-0.15805840424439507"/>
                  <c:y val="8.6357830727197896E-3"/>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mn-lt"/>
                        <a:ea typeface="+mn-ea"/>
                        <a:cs typeface="+mn-cs"/>
                      </a:defRPr>
                    </a:pPr>
                    <a:fld id="{0924D84C-C6AC-4055-AD2E-E3B7DB0041EA}" type="CATEGORYNAME">
                      <a:rPr lang="en-US" sz="2400" smtClean="0">
                        <a:solidFill>
                          <a:srgbClr val="7030A0"/>
                        </a:solidFill>
                      </a:rPr>
                      <a:pPr>
                        <a:defRPr sz="2400"/>
                      </a:pPr>
                      <a:t>[CATEGORY NAME]</a:t>
                    </a:fld>
                    <a:endParaRPr lang="en-US" sz="2400" dirty="0">
                      <a:solidFill>
                        <a:srgbClr val="7030A0"/>
                      </a:solidFill>
                    </a:endParaRPr>
                  </a:p>
                  <a:p>
                    <a:pPr>
                      <a:defRPr sz="2400"/>
                    </a:pPr>
                    <a:r>
                      <a:rPr lang="en-US" sz="1600" i="1" dirty="0">
                        <a:solidFill>
                          <a:srgbClr val="7030A0"/>
                        </a:solidFill>
                      </a:rPr>
                      <a:t>(can include TV content)</a:t>
                    </a:r>
                  </a:p>
                  <a:p>
                    <a:pPr>
                      <a:defRPr sz="2400"/>
                    </a:pPr>
                    <a:r>
                      <a:rPr lang="en-US" sz="2400" baseline="0" dirty="0">
                        <a:solidFill>
                          <a:schemeClr val="tx1"/>
                        </a:solidFill>
                      </a:rPr>
                      <a:t>3.5 </a:t>
                    </a:r>
                    <a:r>
                      <a:rPr lang="en-US" sz="2400" baseline="0" dirty="0" err="1">
                        <a:solidFill>
                          <a:schemeClr val="tx1"/>
                        </a:solidFill>
                      </a:rPr>
                      <a:t>Hrs</a:t>
                    </a: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279E-4CD6-B0E1-55C1AAF948C6}"/>
                </c:ext>
                <c:ext xmlns:c15="http://schemas.microsoft.com/office/drawing/2012/chart" uri="{CE6537A1-D6FC-4f65-9D91-7224C49458BB}">
                  <c15:layout>
                    <c:manualLayout>
                      <c:w val="0.28090258741259144"/>
                      <c:h val="0.1032869680891197"/>
                    </c:manualLayout>
                  </c15:layout>
                  <c15:dlblFieldTable/>
                  <c15:showDataLabelsRange val="0"/>
                </c:ext>
              </c:extLst>
            </c:dLbl>
            <c:dLbl>
              <c:idx val="4"/>
              <c:layout>
                <c:manualLayout>
                  <c:x val="-0.17128388209191511"/>
                  <c:y val="-5.1186041751548401E-2"/>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mn-lt"/>
                        <a:ea typeface="+mn-ea"/>
                        <a:cs typeface="+mn-cs"/>
                      </a:defRPr>
                    </a:pPr>
                    <a:fld id="{9BAFDB6D-753E-4A39-98EE-577BF3CB4F9A}" type="CATEGORYNAME">
                      <a:rPr lang="en-US" sz="2400" smtClean="0">
                        <a:solidFill>
                          <a:srgbClr val="A6A6A6"/>
                        </a:solidFill>
                      </a:rPr>
                      <a:pPr>
                        <a:defRPr sz="2400"/>
                      </a:pPr>
                      <a:t>[CATEGORY NAME]</a:t>
                    </a:fld>
                    <a:endParaRPr lang="en-US" sz="2400" dirty="0">
                      <a:solidFill>
                        <a:srgbClr val="A6A6A6"/>
                      </a:solidFill>
                    </a:endParaRPr>
                  </a:p>
                  <a:p>
                    <a:pPr>
                      <a:defRPr sz="2400"/>
                    </a:pPr>
                    <a:r>
                      <a:rPr lang="en-US" sz="1600" i="1" baseline="0" dirty="0">
                        <a:solidFill>
                          <a:srgbClr val="A6A6A6"/>
                        </a:solidFill>
                      </a:rPr>
                      <a:t>(can include TV content)</a:t>
                    </a:r>
                  </a:p>
                  <a:p>
                    <a:pPr>
                      <a:defRPr sz="2400"/>
                    </a:pPr>
                    <a:r>
                      <a:rPr lang="en-US" sz="2400" b="0" dirty="0">
                        <a:solidFill>
                          <a:schemeClr val="tx1"/>
                        </a:solidFill>
                      </a:rPr>
                      <a:t>4.5</a:t>
                    </a:r>
                    <a:r>
                      <a:rPr lang="en-US" sz="2400" b="0" baseline="0" dirty="0">
                        <a:solidFill>
                          <a:schemeClr val="tx1"/>
                        </a:solidFill>
                      </a:rPr>
                      <a:t> </a:t>
                    </a:r>
                    <a:r>
                      <a:rPr lang="en-US" sz="2400" b="0" baseline="0" dirty="0" err="1">
                        <a:solidFill>
                          <a:schemeClr val="tx1"/>
                        </a:solidFill>
                      </a:rPr>
                      <a:t>Hrs</a:t>
                    </a: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279E-4CD6-B0E1-55C1AAF948C6}"/>
                </c:ext>
                <c:ext xmlns:c15="http://schemas.microsoft.com/office/drawing/2012/chart" uri="{CE6537A1-D6FC-4f65-9D91-7224C49458BB}">
                  <c15:layout>
                    <c:manualLayout>
                      <c:w val="0.25397284925448238"/>
                      <c:h val="0.13478354825092406"/>
                    </c:manualLayout>
                  </c15:layout>
                  <c15:dlblFieldTable/>
                  <c15:showDataLabelsRange val="0"/>
                </c:ext>
              </c:extLst>
            </c:dLbl>
            <c:dLbl>
              <c:idx val="5"/>
              <c:layout>
                <c:manualLayout>
                  <c:x val="-0.18006550270984578"/>
                  <c:y val="-2.2112773986555988E-2"/>
                </c:manualLayout>
              </c:layout>
              <c:tx>
                <c:rich>
                  <a:bodyPr/>
                  <a:lstStyle/>
                  <a:p>
                    <a:fld id="{A83FA0C2-10EA-44DE-B535-FE7E87C93BD7}" type="CATEGORYNAME">
                      <a:rPr lang="en-US" sz="2300">
                        <a:solidFill>
                          <a:srgbClr val="F79646"/>
                        </a:solidFill>
                      </a:rPr>
                      <a:pPr/>
                      <a:t>[CATEGORY NAME]</a:t>
                    </a:fld>
                    <a:r>
                      <a:rPr lang="en-US" baseline="0" dirty="0"/>
                      <a:t>
</a:t>
                    </a:r>
                    <a:fld id="{12F2C3B7-5532-408B-BE52-F402474586EE}" type="VALUE">
                      <a:rPr lang="en-US" baseline="0" smtClean="0">
                        <a:solidFill>
                          <a:schemeClr val="tx1"/>
                        </a:solidFill>
                      </a:rPr>
                      <a:pPr/>
                      <a:t>[VALUE]</a:t>
                    </a:fld>
                    <a:r>
                      <a:rPr lang="en-US" baseline="0" dirty="0">
                        <a:solidFill>
                          <a:schemeClr val="tx1"/>
                        </a:solidFill>
                      </a:rPr>
                      <a:t> </a:t>
                    </a:r>
                    <a:r>
                      <a:rPr lang="en-US" baseline="0" dirty="0" err="1">
                        <a:solidFill>
                          <a:schemeClr val="tx1"/>
                        </a:solidFill>
                      </a:rPr>
                      <a:t>Hrs</a:t>
                    </a: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171D-4FD4-AC8C-2EDE563068E9}"/>
                </c:ext>
                <c:ext xmlns:c15="http://schemas.microsoft.com/office/drawing/2012/chart" uri="{CE6537A1-D6FC-4f65-9D91-7224C49458BB}">
                  <c15:layout>
                    <c:manualLayout>
                      <c:w val="0.23782482254552256"/>
                      <c:h val="0.10638091855263672"/>
                    </c:manualLayout>
                  </c15:layout>
                  <c15:dlblFieldTable/>
                  <c15:showDataLabelsRange val="0"/>
                </c:ext>
              </c:extLst>
            </c:dLbl>
            <c:dLbl>
              <c:idx val="6"/>
              <c:layout>
                <c:manualLayout>
                  <c:x val="-0.16970684940120981"/>
                  <c:y val="-3.931159819832164E-2"/>
                </c:manualLayout>
              </c:layout>
              <c:tx>
                <c:rich>
                  <a:bodyPr/>
                  <a:lstStyle/>
                  <a:p>
                    <a:fld id="{70EAA0BA-6703-411C-9355-76AFD5F5FAF1}" type="CATEGORYNAME">
                      <a:rPr lang="en-US" sz="1800">
                        <a:solidFill>
                          <a:srgbClr val="2C4D75"/>
                        </a:solidFill>
                      </a:rPr>
                      <a:pPr/>
                      <a:t>[CATEGORY NAME]</a:t>
                    </a:fld>
                    <a:r>
                      <a:rPr lang="en-US" baseline="0" dirty="0"/>
                      <a:t>
</a:t>
                    </a:r>
                    <a:fld id="{70298FB1-9E7C-4316-8709-F9E2298B4602}" type="VALUE">
                      <a:rPr lang="en-US" baseline="0" smtClean="0">
                        <a:solidFill>
                          <a:schemeClr val="tx1"/>
                        </a:solidFill>
                      </a:rPr>
                      <a:pPr/>
                      <a:t>[VALUE]</a:t>
                    </a:fld>
                    <a:r>
                      <a:rPr lang="en-US" baseline="0" dirty="0">
                        <a:solidFill>
                          <a:schemeClr val="tx1"/>
                        </a:solidFill>
                      </a:rPr>
                      <a:t> </a:t>
                    </a:r>
                    <a:r>
                      <a:rPr lang="en-US" baseline="0" dirty="0" err="1">
                        <a:solidFill>
                          <a:schemeClr val="tx1"/>
                        </a:solidFill>
                      </a:rPr>
                      <a:t>Hrs</a:t>
                    </a: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D-171D-4FD4-AC8C-2EDE563068E9}"/>
                </c:ext>
                <c:ext xmlns:c15="http://schemas.microsoft.com/office/drawing/2012/chart" uri="{CE6537A1-D6FC-4f65-9D91-7224C49458BB}">
                  <c15:layout>
                    <c:manualLayout>
                      <c:w val="0.22961845676614404"/>
                      <c:h val="0.10638091855263672"/>
                    </c:manualLayout>
                  </c15:layout>
                  <c15:dlblFieldTable/>
                  <c15:showDataLabelsRange val="0"/>
                </c:ext>
              </c:extLst>
            </c:dLbl>
            <c:dLbl>
              <c:idx val="7"/>
              <c:layout>
                <c:manualLayout>
                  <c:x val="-0.1765969070309262"/>
                  <c:y val="-7.0023784290760366E-2"/>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mn-lt"/>
                        <a:ea typeface="+mn-ea"/>
                        <a:cs typeface="+mn-cs"/>
                      </a:defRPr>
                    </a:pPr>
                    <a:fld id="{B86A4322-FB12-4587-B69F-91472CDA4A13}" type="CATEGORYNAME">
                      <a:rPr lang="en-US" sz="2400" dirty="0">
                        <a:solidFill>
                          <a:srgbClr val="772C2A"/>
                        </a:solidFill>
                      </a:rPr>
                      <a:pPr>
                        <a:defRPr sz="2400"/>
                      </a:pPr>
                      <a:t>[CATEGORY NAME]</a:t>
                    </a:fld>
                    <a:r>
                      <a:rPr lang="en-US" sz="2400" baseline="0" dirty="0"/>
                      <a:t>
</a:t>
                    </a:r>
                    <a:fld id="{1E59B6F2-7047-4924-955E-C624DA763B6A}" type="VALUE">
                      <a:rPr lang="en-US" sz="2400" baseline="0" smtClean="0">
                        <a:solidFill>
                          <a:schemeClr val="tx1"/>
                        </a:solidFill>
                      </a:rPr>
                      <a:pPr>
                        <a:defRPr sz="2400"/>
                      </a:pPr>
                      <a:t>[VALUE]</a:t>
                    </a:fld>
                    <a:r>
                      <a:rPr lang="en-US" sz="2400" baseline="0" dirty="0">
                        <a:solidFill>
                          <a:schemeClr val="tx1"/>
                        </a:solidFill>
                      </a:rPr>
                      <a:t> </a:t>
                    </a:r>
                    <a:r>
                      <a:rPr lang="en-US" sz="2400" baseline="0" dirty="0" err="1">
                        <a:solidFill>
                          <a:schemeClr val="tx1"/>
                        </a:solidFill>
                      </a:rPr>
                      <a:t>Hrs</a:t>
                    </a: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F-171D-4FD4-AC8C-2EDE563068E9}"/>
                </c:ext>
                <c:ext xmlns:c15="http://schemas.microsoft.com/office/drawing/2012/chart" uri="{CE6537A1-D6FC-4f65-9D91-7224C49458BB}">
                  <c15:layout>
                    <c:manualLayout>
                      <c:w val="0.26555898396634275"/>
                      <c:h val="8.4268144566080824E-2"/>
                    </c:manualLayout>
                  </c15:layout>
                  <c15:dlblFieldTable/>
                  <c15:showDataLabelsRange val="0"/>
                </c:ext>
              </c:extLst>
            </c:dLbl>
            <c:dLbl>
              <c:idx val="8"/>
              <c:layout>
                <c:manualLayout>
                  <c:x val="-0.16583283493567963"/>
                  <c:y val="-0.10135016573940048"/>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mn-lt"/>
                        <a:ea typeface="+mn-ea"/>
                        <a:cs typeface="+mn-cs"/>
                      </a:defRPr>
                    </a:pPr>
                    <a:fld id="{E047F368-8C93-4F91-B9B9-950F4B17D68E}" type="CATEGORYNAME">
                      <a:rPr lang="en-US" sz="2400">
                        <a:solidFill>
                          <a:srgbClr val="5F7530"/>
                        </a:solidFill>
                      </a:rPr>
                      <a:pPr>
                        <a:defRPr sz="2400"/>
                      </a:pPr>
                      <a:t>[CATEGORY NAME]</a:t>
                    </a:fld>
                    <a:r>
                      <a:rPr lang="en-US" sz="2400" baseline="0" dirty="0"/>
                      <a:t>
</a:t>
                    </a:r>
                    <a:fld id="{D60439D6-997F-4197-8CD7-2EE6FCAA2704}" type="VALUE">
                      <a:rPr lang="en-US" sz="2400" baseline="0" smtClean="0"/>
                      <a:pPr>
                        <a:defRPr sz="2400"/>
                      </a:pPr>
                      <a:t>[VALUE]</a:t>
                    </a:fld>
                    <a:r>
                      <a:rPr lang="en-US" sz="2400" baseline="0" dirty="0">
                        <a:solidFill>
                          <a:schemeClr val="tx1"/>
                        </a:solidFill>
                      </a:rPr>
                      <a:t> </a:t>
                    </a:r>
                    <a:r>
                      <a:rPr lang="en-US" sz="2400" baseline="0" dirty="0" err="1">
                        <a:solidFill>
                          <a:schemeClr val="tx1"/>
                        </a:solidFill>
                      </a:rPr>
                      <a:t>Hrs</a:t>
                    </a: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11-171D-4FD4-AC8C-2EDE563068E9}"/>
                </c:ext>
                <c:ext xmlns:c15="http://schemas.microsoft.com/office/drawing/2012/chart" uri="{CE6537A1-D6FC-4f65-9D91-7224C49458BB}">
                  <c15:layout>
                    <c:manualLayout>
                      <c:w val="0.30745262129675938"/>
                      <c:h val="7.7959813177046505E-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0"/>
            <c:extLst xmlns:c16r2="http://schemas.microsoft.com/office/drawing/2015/06/chart">
              <c:ext xmlns:c15="http://schemas.microsoft.com/office/drawing/2012/chart" uri="{CE6537A1-D6FC-4f65-9D91-7224C49458BB}"/>
            </c:extLst>
          </c:dLbls>
          <c:cat>
            <c:strRef>
              <c:f>Sheet1!$A$2:$A$6</c:f>
              <c:strCache>
                <c:ptCount val="5"/>
                <c:pt idx="0">
                  <c:v>Esports Activities</c:v>
                </c:pt>
                <c:pt idx="1">
                  <c:v>Playing Video Games</c:v>
                </c:pt>
                <c:pt idx="2">
                  <c:v>Watch TV on a TV Screen</c:v>
                </c:pt>
                <c:pt idx="3">
                  <c:v>Watching Streaming Content</c:v>
                </c:pt>
                <c:pt idx="4">
                  <c:v>Watching Internet Videos</c:v>
                </c:pt>
              </c:strCache>
            </c:strRef>
          </c:cat>
          <c:val>
            <c:numRef>
              <c:f>Sheet1!$B$2:$B$6</c:f>
              <c:numCache>
                <c:formatCode>General</c:formatCode>
                <c:ptCount val="5"/>
                <c:pt idx="0">
                  <c:v>2.4</c:v>
                </c:pt>
                <c:pt idx="1">
                  <c:v>8.1999999999999993</c:v>
                </c:pt>
                <c:pt idx="2">
                  <c:v>4.3</c:v>
                </c:pt>
                <c:pt idx="3">
                  <c:v>3.5</c:v>
                </c:pt>
                <c:pt idx="4">
                  <c:v>4.5</c:v>
                </c:pt>
              </c:numCache>
            </c:numRef>
          </c:val>
          <c:extLst xmlns:c16r2="http://schemas.microsoft.com/office/drawing/2015/06/chart">
            <c:ext xmlns:c16="http://schemas.microsoft.com/office/drawing/2014/chart" uri="{C3380CC4-5D6E-409C-BE32-E72D297353CC}">
              <c16:uniqueId val="{0000000A-279E-4CD6-B0E1-55C1AAF948C6}"/>
            </c:ext>
          </c:extLst>
        </c:ser>
        <c:dLbls>
          <c:showLegendKey val="0"/>
          <c:showVal val="0"/>
          <c:showCatName val="0"/>
          <c:showSerName val="0"/>
          <c:showPercent val="0"/>
          <c:showBubbleSize val="0"/>
          <c:showLeaderLines val="0"/>
        </c:dLbls>
        <c:firstSliceAng val="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10704530243715E-3"/>
          <c:y val="1.8095454103283462E-2"/>
          <c:w val="0.99640892954697557"/>
          <c:h val="0.98155474227866446"/>
        </c:manualLayout>
      </c:layout>
      <c:barChart>
        <c:barDir val="col"/>
        <c:grouping val="clustered"/>
        <c:varyColors val="0"/>
        <c:ser>
          <c:idx val="0"/>
          <c:order val="0"/>
          <c:tx>
            <c:strRef>
              <c:f>Sheet1!$B$1</c:f>
              <c:strCache>
                <c:ptCount val="1"/>
                <c:pt idx="0">
                  <c:v>Series 1</c:v>
                </c:pt>
              </c:strCache>
            </c:strRef>
          </c:tx>
          <c:spPr>
            <a:solidFill>
              <a:srgbClr val="20B1B4"/>
            </a:solidFill>
            <a:ln>
              <a:noFill/>
            </a:ln>
            <a:effectLst/>
          </c:spPr>
          <c:invertIfNegative val="0"/>
          <c:dLbls>
            <c:spPr>
              <a:noFill/>
              <a:ln>
                <a:noFill/>
              </a:ln>
              <a:effectLst/>
            </c:spPr>
            <c:txPr>
              <a:bodyPr wrap="square" lIns="38100" tIns="19050" rIns="38100" bIns="19050" anchor="ctr">
                <a:spAutoFit/>
              </a:bodyPr>
              <a:lstStyle/>
              <a:p>
                <a:pPr>
                  <a:defRPr sz="2800" b="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Sheet1!$A$2:$A$10</c:f>
              <c:strCache>
                <c:ptCount val="9"/>
                <c:pt idx="0">
                  <c:v>Video Games</c:v>
                </c:pt>
                <c:pt idx="1">
                  <c:v>Music</c:v>
                </c:pt>
                <c:pt idx="2">
                  <c:v>Movies</c:v>
                </c:pt>
                <c:pt idx="3">
                  <c:v>Esports</c:v>
                </c:pt>
                <c:pt idx="4">
                  <c:v>Sports</c:v>
                </c:pt>
                <c:pt idx="5">
                  <c:v>Live Music</c:v>
                </c:pt>
                <c:pt idx="6">
                  <c:v>Reading Books</c:v>
                </c:pt>
                <c:pt idx="7">
                  <c:v>Podcasts</c:v>
                </c:pt>
                <c:pt idx="8">
                  <c:v>Award Shows</c:v>
                </c:pt>
              </c:strCache>
            </c:strRef>
          </c:cat>
          <c:val>
            <c:numRef>
              <c:f>Sheet1!$B$2:$B$10</c:f>
              <c:numCache>
                <c:formatCode>General</c:formatCode>
                <c:ptCount val="9"/>
                <c:pt idx="0">
                  <c:v>83</c:v>
                </c:pt>
                <c:pt idx="1">
                  <c:v>74</c:v>
                </c:pt>
                <c:pt idx="2">
                  <c:v>71</c:v>
                </c:pt>
                <c:pt idx="3">
                  <c:v>64</c:v>
                </c:pt>
                <c:pt idx="4">
                  <c:v>57</c:v>
                </c:pt>
                <c:pt idx="5">
                  <c:v>49</c:v>
                </c:pt>
                <c:pt idx="6">
                  <c:v>46</c:v>
                </c:pt>
                <c:pt idx="7">
                  <c:v>37</c:v>
                </c:pt>
                <c:pt idx="8">
                  <c:v>29</c:v>
                </c:pt>
              </c:numCache>
            </c:numRef>
          </c:val>
          <c:extLst xmlns:c16r2="http://schemas.microsoft.com/office/drawing/2015/06/chart">
            <c:ext xmlns:c16="http://schemas.microsoft.com/office/drawing/2014/chart" uri="{C3380CC4-5D6E-409C-BE32-E72D297353CC}">
              <c16:uniqueId val="{00000000-322B-466F-BB72-ED2669595F6C}"/>
            </c:ext>
          </c:extLst>
        </c:ser>
        <c:dLbls>
          <c:showLegendKey val="0"/>
          <c:showVal val="0"/>
          <c:showCatName val="0"/>
          <c:showSerName val="0"/>
          <c:showPercent val="0"/>
          <c:showBubbleSize val="0"/>
        </c:dLbls>
        <c:gapWidth val="219"/>
        <c:axId val="391917032"/>
        <c:axId val="392446096"/>
      </c:barChart>
      <c:catAx>
        <c:axId val="3919170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Trebuchet MS"/>
                <a:ea typeface="+mn-ea"/>
                <a:cs typeface="Trebuchet MS"/>
              </a:defRPr>
            </a:pPr>
            <a:endParaRPr lang="en-US"/>
          </a:p>
        </c:txPr>
        <c:crossAx val="392446096"/>
        <c:crosses val="autoZero"/>
        <c:auto val="1"/>
        <c:lblAlgn val="ctr"/>
        <c:lblOffset val="100"/>
        <c:noMultiLvlLbl val="0"/>
      </c:catAx>
      <c:valAx>
        <c:axId val="392446096"/>
        <c:scaling>
          <c:orientation val="minMax"/>
        </c:scaling>
        <c:delete val="1"/>
        <c:axPos val="l"/>
        <c:numFmt formatCode="General" sourceLinked="1"/>
        <c:majorTickMark val="none"/>
        <c:minorTickMark val="none"/>
        <c:tickLblPos val="nextTo"/>
        <c:crossAx val="39191703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20B1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c:formatCode>
                <c:ptCount val="5"/>
                <c:pt idx="0">
                  <c:v>0.66</c:v>
                </c:pt>
                <c:pt idx="1">
                  <c:v>0.56999999999999995</c:v>
                </c:pt>
                <c:pt idx="2">
                  <c:v>0.47</c:v>
                </c:pt>
                <c:pt idx="3">
                  <c:v>0.39</c:v>
                </c:pt>
                <c:pt idx="4">
                  <c:v>0.39</c:v>
                </c:pt>
              </c:numCache>
            </c:numRef>
          </c:val>
          <c:extLst xmlns:c16r2="http://schemas.microsoft.com/office/drawing/2015/06/chart">
            <c:ext xmlns:c16="http://schemas.microsoft.com/office/drawing/2014/chart" uri="{C3380CC4-5D6E-409C-BE32-E72D297353CC}">
              <c16:uniqueId val="{00000000-6542-458D-A090-6E05CD6EDEFA}"/>
            </c:ext>
          </c:extLst>
        </c:ser>
        <c:dLbls>
          <c:showLegendKey val="0"/>
          <c:showVal val="0"/>
          <c:showCatName val="0"/>
          <c:showSerName val="0"/>
          <c:showPercent val="0"/>
          <c:showBubbleSize val="0"/>
        </c:dLbls>
        <c:gapWidth val="182"/>
        <c:axId val="392447272"/>
        <c:axId val="392447664"/>
      </c:barChart>
      <c:catAx>
        <c:axId val="39244727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2447664"/>
        <c:crosses val="autoZero"/>
        <c:auto val="1"/>
        <c:lblAlgn val="ctr"/>
        <c:lblOffset val="100"/>
        <c:noMultiLvlLbl val="0"/>
      </c:catAx>
      <c:valAx>
        <c:axId val="392447664"/>
        <c:scaling>
          <c:orientation val="minMax"/>
        </c:scaling>
        <c:delete val="1"/>
        <c:axPos val="t"/>
        <c:numFmt formatCode="0%" sourceLinked="1"/>
        <c:majorTickMark val="none"/>
        <c:minorTickMark val="none"/>
        <c:tickLblPos val="nextTo"/>
        <c:crossAx val="39244727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bg1"/>
                </a:solidFill>
                <a:latin typeface="+mn-lt"/>
                <a:ea typeface="+mn-ea"/>
                <a:cs typeface="+mn-cs"/>
              </a:defRPr>
            </a:pPr>
            <a:r>
              <a:rPr lang="en-US" sz="3200" b="1" u="sng" dirty="0">
                <a:solidFill>
                  <a:schemeClr val="bg1"/>
                </a:solidFill>
              </a:rPr>
              <a:t>Value</a:t>
            </a:r>
          </a:p>
        </c:rich>
      </c:tx>
      <c:layout/>
      <c:overlay val="0"/>
      <c:spPr>
        <a:noFill/>
        <a:ln>
          <a:noFill/>
        </a:ln>
        <a:effectLst/>
      </c:spPr>
      <c:txPr>
        <a:bodyPr rot="0" spcFirstLastPara="1" vertOverflow="ellipsis" vert="horz" wrap="square" anchor="ctr" anchorCtr="1"/>
        <a:lstStyle/>
        <a:p>
          <a:pPr>
            <a:defRPr sz="32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8994668351569036E-3"/>
          <c:y val="0.13088706146225745"/>
          <c:w val="0.98820106632968618"/>
          <c:h val="0.74957238586332975"/>
        </c:manualLayout>
      </c:layout>
      <c:barChart>
        <c:barDir val="col"/>
        <c:grouping val="clustered"/>
        <c:varyColors val="0"/>
        <c:ser>
          <c:idx val="0"/>
          <c:order val="0"/>
          <c:tx>
            <c:strRef>
              <c:f>Sheet1!$B$1</c:f>
              <c:strCache>
                <c:ptCount val="1"/>
                <c:pt idx="0">
                  <c:v>Value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Cloud9</c:v>
                </c:pt>
                <c:pt idx="1">
                  <c:v>Team Solo Mid</c:v>
                </c:pt>
                <c:pt idx="2">
                  <c:v>Team Liquid</c:v>
                </c:pt>
                <c:pt idx="3">
                  <c:v>Echo Fox</c:v>
                </c:pt>
                <c:pt idx="4">
                  <c:v>OpTic Gaming</c:v>
                </c:pt>
                <c:pt idx="5">
                  <c:v>Fnatic</c:v>
                </c:pt>
                <c:pt idx="6">
                  <c:v>Gen G Esports</c:v>
                </c:pt>
                <c:pt idx="7">
                  <c:v>G2 Esports</c:v>
                </c:pt>
                <c:pt idx="8">
                  <c:v>Immortals</c:v>
                </c:pt>
                <c:pt idx="9">
                  <c:v>Envy Gaming</c:v>
                </c:pt>
                <c:pt idx="10">
                  <c:v>100 Thieves</c:v>
                </c:pt>
                <c:pt idx="11">
                  <c:v>Counter Logic Gaming</c:v>
                </c:pt>
              </c:strCache>
            </c:strRef>
          </c:cat>
          <c:val>
            <c:numRef>
              <c:f>Sheet1!$B$2:$B$13</c:f>
              <c:numCache>
                <c:formatCode>"$"#,##0_);[Red]\("$"#,##0\)</c:formatCode>
                <c:ptCount val="12"/>
                <c:pt idx="0">
                  <c:v>310</c:v>
                </c:pt>
                <c:pt idx="1">
                  <c:v>250</c:v>
                </c:pt>
                <c:pt idx="2">
                  <c:v>200</c:v>
                </c:pt>
                <c:pt idx="3">
                  <c:v>150</c:v>
                </c:pt>
                <c:pt idx="4">
                  <c:v>130</c:v>
                </c:pt>
                <c:pt idx="5">
                  <c:v>120</c:v>
                </c:pt>
                <c:pt idx="6">
                  <c:v>110</c:v>
                </c:pt>
                <c:pt idx="7">
                  <c:v>105</c:v>
                </c:pt>
                <c:pt idx="8">
                  <c:v>100</c:v>
                </c:pt>
                <c:pt idx="9">
                  <c:v>95</c:v>
                </c:pt>
                <c:pt idx="10">
                  <c:v>90</c:v>
                </c:pt>
                <c:pt idx="11">
                  <c:v>50</c:v>
                </c:pt>
              </c:numCache>
            </c:numRef>
          </c:val>
          <c:extLst xmlns:c16r2="http://schemas.microsoft.com/office/drawing/2015/06/chart">
            <c:ext xmlns:c16="http://schemas.microsoft.com/office/drawing/2014/chart" uri="{C3380CC4-5D6E-409C-BE32-E72D297353CC}">
              <c16:uniqueId val="{00000000-4C53-4252-AF2A-1384736EAB94}"/>
            </c:ext>
          </c:extLst>
        </c:ser>
        <c:dLbls>
          <c:showLegendKey val="0"/>
          <c:showVal val="0"/>
          <c:showCatName val="0"/>
          <c:showSerName val="0"/>
          <c:showPercent val="0"/>
          <c:showBubbleSize val="0"/>
        </c:dLbls>
        <c:gapWidth val="219"/>
        <c:overlap val="-27"/>
        <c:axId val="392448840"/>
        <c:axId val="392449232"/>
      </c:barChart>
      <c:catAx>
        <c:axId val="392448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crossAx val="392449232"/>
        <c:crosses val="autoZero"/>
        <c:auto val="1"/>
        <c:lblAlgn val="ctr"/>
        <c:lblOffset val="100"/>
        <c:noMultiLvlLbl val="0"/>
      </c:catAx>
      <c:valAx>
        <c:axId val="392449232"/>
        <c:scaling>
          <c:orientation val="minMax"/>
        </c:scaling>
        <c:delete val="1"/>
        <c:axPos val="l"/>
        <c:numFmt formatCode="&quot;$&quot;#,##0_);[Red]\(&quot;$&quot;#,##0\)" sourceLinked="1"/>
        <c:majorTickMark val="none"/>
        <c:minorTickMark val="none"/>
        <c:tickLblPos val="nextTo"/>
        <c:crossAx val="39244884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70047746583082"/>
          <c:y val="1.8095454103283462E-2"/>
          <c:w val="0.60691880257116959"/>
          <c:h val="0.98155474227866446"/>
        </c:manualLayout>
      </c:layout>
      <c:barChart>
        <c:barDir val="bar"/>
        <c:grouping val="clustered"/>
        <c:varyColors val="0"/>
        <c:ser>
          <c:idx val="0"/>
          <c:order val="0"/>
          <c:tx>
            <c:strRef>
              <c:f>Sheet1!$B$1</c:f>
              <c:strCache>
                <c:ptCount val="1"/>
                <c:pt idx="0">
                  <c:v>Series 1</c:v>
                </c:pt>
              </c:strCache>
            </c:strRef>
          </c:tx>
          <c:spPr>
            <a:solidFill>
              <a:srgbClr val="20B1B4"/>
            </a:solidFill>
            <a:ln>
              <a:noFill/>
            </a:ln>
            <a:effectLst/>
          </c:spPr>
          <c:invertIfNegative val="0"/>
          <c:dLbls>
            <c:spPr>
              <a:noFill/>
              <a:ln>
                <a:noFill/>
              </a:ln>
              <a:effectLst/>
            </c:spPr>
            <c:txPr>
              <a:bodyPr wrap="square" lIns="38100" tIns="19050" rIns="38100" bIns="19050" anchor="ctr">
                <a:spAutoFit/>
              </a:bodyPr>
              <a:lstStyle/>
              <a:p>
                <a:pPr>
                  <a:defRPr sz="2800" b="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Sheet1!$A$2:$A$11</c:f>
              <c:strCache>
                <c:ptCount val="10"/>
                <c:pt idx="0">
                  <c:v>IEM Masters 2017</c:v>
                </c:pt>
                <c:pt idx="1">
                  <c:v>LoL Worlds 2016</c:v>
                </c:pt>
                <c:pt idx="2">
                  <c:v>LoL World 2015</c:v>
                </c:pt>
                <c:pt idx="3">
                  <c:v>IEM Masters 2016</c:v>
                </c:pt>
                <c:pt idx="4">
                  <c:v>LoL Worlds 2013</c:v>
                </c:pt>
                <c:pt idx="5">
                  <c:v>ESL One Cologne</c:v>
                </c:pt>
                <c:pt idx="6">
                  <c:v>LoL Worlds 2014</c:v>
                </c:pt>
                <c:pt idx="7">
                  <c:v>Dreamhack Cluj 2015</c:v>
                </c:pt>
                <c:pt idx="8">
                  <c:v>ESL One NY 2016</c:v>
                </c:pt>
                <c:pt idx="9">
                  <c:v>The International 2014</c:v>
                </c:pt>
              </c:strCache>
            </c:strRef>
          </c:cat>
          <c:val>
            <c:numRef>
              <c:f>Sheet1!$B$2:$B$11</c:f>
              <c:numCache>
                <c:formatCode>_(* #,##0_);_(* \(#,##0\);_(* "-"??_);_(@_)</c:formatCode>
                <c:ptCount val="10"/>
                <c:pt idx="0">
                  <c:v>46</c:v>
                </c:pt>
                <c:pt idx="1">
                  <c:v>43</c:v>
                </c:pt>
                <c:pt idx="2">
                  <c:v>36</c:v>
                </c:pt>
                <c:pt idx="3">
                  <c:v>34.1</c:v>
                </c:pt>
                <c:pt idx="4" formatCode="General">
                  <c:v>32</c:v>
                </c:pt>
                <c:pt idx="5" formatCode="General">
                  <c:v>27</c:v>
                </c:pt>
                <c:pt idx="6" formatCode="General">
                  <c:v>27</c:v>
                </c:pt>
                <c:pt idx="7" formatCode="General">
                  <c:v>25</c:v>
                </c:pt>
                <c:pt idx="8" formatCode="General">
                  <c:v>20</c:v>
                </c:pt>
                <c:pt idx="9" formatCode="General">
                  <c:v>20</c:v>
                </c:pt>
              </c:numCache>
            </c:numRef>
          </c:val>
          <c:extLst xmlns:c16r2="http://schemas.microsoft.com/office/drawing/2015/06/chart">
            <c:ext xmlns:c16="http://schemas.microsoft.com/office/drawing/2014/chart" uri="{C3380CC4-5D6E-409C-BE32-E72D297353CC}">
              <c16:uniqueId val="{00000000-322B-466F-BB72-ED2669595F6C}"/>
            </c:ext>
          </c:extLst>
        </c:ser>
        <c:dLbls>
          <c:showLegendKey val="0"/>
          <c:showVal val="0"/>
          <c:showCatName val="0"/>
          <c:showSerName val="0"/>
          <c:showPercent val="0"/>
          <c:showBubbleSize val="0"/>
        </c:dLbls>
        <c:gapWidth val="219"/>
        <c:axId val="393202536"/>
        <c:axId val="393202928"/>
      </c:barChart>
      <c:catAx>
        <c:axId val="39320253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200" b="0" i="0" u="none" strike="noStrike" kern="1200" baseline="0">
                <a:solidFill>
                  <a:schemeClr val="tx1"/>
                </a:solidFill>
                <a:latin typeface="Trebuchet MS"/>
                <a:ea typeface="+mn-ea"/>
                <a:cs typeface="Trebuchet MS"/>
              </a:defRPr>
            </a:pPr>
            <a:endParaRPr lang="en-US"/>
          </a:p>
        </c:txPr>
        <c:crossAx val="393202928"/>
        <c:crosses val="autoZero"/>
        <c:auto val="1"/>
        <c:lblAlgn val="ctr"/>
        <c:lblOffset val="100"/>
        <c:noMultiLvlLbl val="0"/>
      </c:catAx>
      <c:valAx>
        <c:axId val="393202928"/>
        <c:scaling>
          <c:orientation val="minMax"/>
        </c:scaling>
        <c:delete val="1"/>
        <c:axPos val="t"/>
        <c:numFmt formatCode="_(* #,##0_);_(* \(#,##0\);_(* &quot;-&quot;??_);_(@_)" sourceLinked="1"/>
        <c:majorTickMark val="none"/>
        <c:minorTickMark val="none"/>
        <c:tickLblPos val="nextTo"/>
        <c:crossAx val="39320253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10704530243715E-3"/>
          <c:y val="1.8095454103283462E-2"/>
          <c:w val="0.99640892954697557"/>
          <c:h val="0.98155474227866446"/>
        </c:manualLayout>
      </c:layout>
      <c:barChart>
        <c:barDir val="col"/>
        <c:grouping val="clustered"/>
        <c:varyColors val="0"/>
        <c:ser>
          <c:idx val="0"/>
          <c:order val="0"/>
          <c:tx>
            <c:strRef>
              <c:f>Sheet1!$B$1</c:f>
              <c:strCache>
                <c:ptCount val="1"/>
                <c:pt idx="0">
                  <c:v>Series 1</c:v>
                </c:pt>
              </c:strCache>
            </c:strRef>
          </c:tx>
          <c:spPr>
            <a:solidFill>
              <a:srgbClr val="20B1B4"/>
            </a:solidFill>
            <a:ln>
              <a:noFill/>
            </a:ln>
            <a:effectLst/>
          </c:spPr>
          <c:invertIfNegative val="0"/>
          <c:dLbls>
            <c:spPr>
              <a:noFill/>
              <a:ln>
                <a:noFill/>
              </a:ln>
              <a:effectLst/>
            </c:spPr>
            <c:txPr>
              <a:bodyPr wrap="square" lIns="38100" tIns="19050" rIns="38100" bIns="19050" anchor="ctr">
                <a:spAutoFit/>
              </a:bodyPr>
              <a:lstStyle/>
              <a:p>
                <a:pPr>
                  <a:defRPr sz="2800" b="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Sheet1!$A$2:$A$9</c:f>
              <c:numCache>
                <c:formatCode>General</c:formatCode>
                <c:ptCount val="8"/>
                <c:pt idx="0">
                  <c:v>2010</c:v>
                </c:pt>
                <c:pt idx="1">
                  <c:v>2011</c:v>
                </c:pt>
                <c:pt idx="2">
                  <c:v>2012</c:v>
                </c:pt>
                <c:pt idx="3">
                  <c:v>2013</c:v>
                </c:pt>
                <c:pt idx="4">
                  <c:v>2014</c:v>
                </c:pt>
                <c:pt idx="5">
                  <c:v>2015</c:v>
                </c:pt>
                <c:pt idx="6">
                  <c:v>2016</c:v>
                </c:pt>
                <c:pt idx="7">
                  <c:v>2017</c:v>
                </c:pt>
              </c:numCache>
            </c:numRef>
          </c:cat>
          <c:val>
            <c:numRef>
              <c:f>Sheet1!$B$2:$B$9</c:f>
              <c:numCache>
                <c:formatCode>"$"#,##0</c:formatCode>
                <c:ptCount val="8"/>
                <c:pt idx="0">
                  <c:v>3</c:v>
                </c:pt>
                <c:pt idx="1">
                  <c:v>8</c:v>
                </c:pt>
                <c:pt idx="2">
                  <c:v>11</c:v>
                </c:pt>
                <c:pt idx="3">
                  <c:v>17</c:v>
                </c:pt>
                <c:pt idx="4">
                  <c:v>35</c:v>
                </c:pt>
                <c:pt idx="5">
                  <c:v>75</c:v>
                </c:pt>
                <c:pt idx="6">
                  <c:v>96</c:v>
                </c:pt>
                <c:pt idx="7">
                  <c:v>121</c:v>
                </c:pt>
              </c:numCache>
            </c:numRef>
          </c:val>
          <c:extLst xmlns:c16r2="http://schemas.microsoft.com/office/drawing/2015/06/chart">
            <c:ext xmlns:c16="http://schemas.microsoft.com/office/drawing/2014/chart" uri="{C3380CC4-5D6E-409C-BE32-E72D297353CC}">
              <c16:uniqueId val="{00000000-322B-466F-BB72-ED2669595F6C}"/>
            </c:ext>
          </c:extLst>
        </c:ser>
        <c:dLbls>
          <c:showLegendKey val="0"/>
          <c:showVal val="0"/>
          <c:showCatName val="0"/>
          <c:showSerName val="0"/>
          <c:showPercent val="0"/>
          <c:showBubbleSize val="0"/>
        </c:dLbls>
        <c:gapWidth val="219"/>
        <c:axId val="393203712"/>
        <c:axId val="393204104"/>
      </c:barChart>
      <c:catAx>
        <c:axId val="3932037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Trebuchet MS"/>
                <a:ea typeface="+mn-ea"/>
                <a:cs typeface="Trebuchet MS"/>
              </a:defRPr>
            </a:pPr>
            <a:endParaRPr lang="en-US"/>
          </a:p>
        </c:txPr>
        <c:crossAx val="393204104"/>
        <c:crosses val="autoZero"/>
        <c:auto val="1"/>
        <c:lblAlgn val="ctr"/>
        <c:lblOffset val="100"/>
        <c:noMultiLvlLbl val="0"/>
      </c:catAx>
      <c:valAx>
        <c:axId val="393204104"/>
        <c:scaling>
          <c:orientation val="minMax"/>
        </c:scaling>
        <c:delete val="1"/>
        <c:axPos val="l"/>
        <c:numFmt formatCode="&quot;$&quot;#,##0" sourceLinked="1"/>
        <c:majorTickMark val="none"/>
        <c:minorTickMark val="none"/>
        <c:tickLblPos val="nextTo"/>
        <c:crossAx val="39320371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3682B4"/>
            </a:solidFill>
            <a:ln>
              <a:noFill/>
            </a:ln>
            <a:effectLst/>
          </c:spPr>
          <c:invertIfNegative val="0"/>
          <c:dLbls>
            <c:spPr>
              <a:noFill/>
              <a:ln>
                <a:noFill/>
              </a:ln>
              <a:effectLst/>
            </c:spPr>
            <c:txPr>
              <a:bodyPr wrap="square" lIns="38100" tIns="19050" rIns="38100" bIns="19050" anchor="ctr">
                <a:spAutoFit/>
              </a:bodyPr>
              <a:lstStyle/>
              <a:p>
                <a:pPr>
                  <a:defRPr sz="2800" b="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Sheet1!$A$2:$A$3</c:f>
              <c:numCache>
                <c:formatCode>General</c:formatCode>
                <c:ptCount val="2"/>
                <c:pt idx="0">
                  <c:v>2018</c:v>
                </c:pt>
                <c:pt idx="1">
                  <c:v>2017</c:v>
                </c:pt>
              </c:numCache>
            </c:numRef>
          </c:cat>
          <c:val>
            <c:numRef>
              <c:f>Sheet1!$B$2:$B$3</c:f>
              <c:numCache>
                <c:formatCode>_(* #,##0_);_(* \(#,##0\);_(* "-"??_);_(@_)</c:formatCode>
                <c:ptCount val="2"/>
                <c:pt idx="0">
                  <c:v>116164</c:v>
                </c:pt>
                <c:pt idx="1">
                  <c:v>94552</c:v>
                </c:pt>
              </c:numCache>
            </c:numRef>
          </c:val>
          <c:extLst xmlns:c16r2="http://schemas.microsoft.com/office/drawing/2015/06/chart">
            <c:ext xmlns:c16="http://schemas.microsoft.com/office/drawing/2014/chart" uri="{C3380CC4-5D6E-409C-BE32-E72D297353CC}">
              <c16:uniqueId val="{00000000-8F48-4084-BF3D-86B665A73FE5}"/>
            </c:ext>
          </c:extLst>
        </c:ser>
        <c:dLbls>
          <c:showLegendKey val="0"/>
          <c:showVal val="0"/>
          <c:showCatName val="0"/>
          <c:showSerName val="0"/>
          <c:showPercent val="0"/>
          <c:showBubbleSize val="0"/>
        </c:dLbls>
        <c:gapWidth val="219"/>
        <c:overlap val="-27"/>
        <c:axId val="393205672"/>
        <c:axId val="393206064"/>
      </c:barChart>
      <c:catAx>
        <c:axId val="393205672"/>
        <c:scaling>
          <c:orientation val="maxMin"/>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Trebuchet MS"/>
                <a:ea typeface="+mn-ea"/>
                <a:cs typeface="Trebuchet MS"/>
              </a:defRPr>
            </a:pPr>
            <a:endParaRPr lang="en-US"/>
          </a:p>
        </c:txPr>
        <c:crossAx val="393206064"/>
        <c:crosses val="autoZero"/>
        <c:auto val="1"/>
        <c:lblAlgn val="ctr"/>
        <c:lblOffset val="100"/>
        <c:noMultiLvlLbl val="0"/>
      </c:catAx>
      <c:valAx>
        <c:axId val="393206064"/>
        <c:scaling>
          <c:orientation val="minMax"/>
        </c:scaling>
        <c:delete val="1"/>
        <c:axPos val="r"/>
        <c:numFmt formatCode="_(* #,##0_);_(* \(#,##0\);_(* &quot;-&quot;??_);_(@_)" sourceLinked="1"/>
        <c:majorTickMark val="none"/>
        <c:minorTickMark val="none"/>
        <c:tickLblPos val="nextTo"/>
        <c:crossAx val="39320567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AB982"/>
            </a:solidFill>
            <a:ln>
              <a:noFill/>
            </a:ln>
            <a:effectLst/>
          </c:spPr>
          <c:invertIfNegative val="0"/>
          <c:dLbls>
            <c:spPr>
              <a:noFill/>
              <a:ln>
                <a:noFill/>
              </a:ln>
              <a:effectLst/>
            </c:spPr>
            <c:txPr>
              <a:bodyPr wrap="square" lIns="38100" tIns="19050" rIns="38100" bIns="19050" anchor="ctr">
                <a:spAutoFit/>
              </a:bodyPr>
              <a:lstStyle/>
              <a:p>
                <a:pPr>
                  <a:defRPr sz="28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Sheet1!$A$2:$A$3</c:f>
              <c:numCache>
                <c:formatCode>General</c:formatCode>
                <c:ptCount val="2"/>
                <c:pt idx="0">
                  <c:v>2018</c:v>
                </c:pt>
                <c:pt idx="1">
                  <c:v>2017</c:v>
                </c:pt>
              </c:numCache>
            </c:numRef>
          </c:cat>
          <c:val>
            <c:numRef>
              <c:f>Sheet1!$B$2:$B$3</c:f>
              <c:numCache>
                <c:formatCode>_(* #,##0_);_(* \(#,##0\);_(* "-"??_);_(@_)</c:formatCode>
                <c:ptCount val="2"/>
                <c:pt idx="0">
                  <c:v>18003</c:v>
                </c:pt>
                <c:pt idx="1">
                  <c:v>10363</c:v>
                </c:pt>
              </c:numCache>
            </c:numRef>
          </c:val>
          <c:extLst xmlns:c16r2="http://schemas.microsoft.com/office/drawing/2015/06/chart">
            <c:ext xmlns:c16="http://schemas.microsoft.com/office/drawing/2014/chart" uri="{C3380CC4-5D6E-409C-BE32-E72D297353CC}">
              <c16:uniqueId val="{00000000-EF8D-4C9C-BEF9-814075A712DA}"/>
            </c:ext>
          </c:extLst>
        </c:ser>
        <c:dLbls>
          <c:showLegendKey val="0"/>
          <c:showVal val="0"/>
          <c:showCatName val="0"/>
          <c:showSerName val="0"/>
          <c:showPercent val="0"/>
          <c:showBubbleSize val="0"/>
        </c:dLbls>
        <c:gapWidth val="219"/>
        <c:overlap val="-27"/>
        <c:axId val="455619056"/>
        <c:axId val="455619448"/>
      </c:barChart>
      <c:catAx>
        <c:axId val="455619056"/>
        <c:scaling>
          <c:orientation val="maxMin"/>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Trebuchet MS"/>
                <a:ea typeface="+mn-ea"/>
                <a:cs typeface="Trebuchet MS"/>
              </a:defRPr>
            </a:pPr>
            <a:endParaRPr lang="en-US"/>
          </a:p>
        </c:txPr>
        <c:crossAx val="455619448"/>
        <c:crosses val="autoZero"/>
        <c:auto val="1"/>
        <c:lblAlgn val="ctr"/>
        <c:lblOffset val="100"/>
        <c:noMultiLvlLbl val="0"/>
      </c:catAx>
      <c:valAx>
        <c:axId val="455619448"/>
        <c:scaling>
          <c:orientation val="minMax"/>
        </c:scaling>
        <c:delete val="1"/>
        <c:axPos val="r"/>
        <c:numFmt formatCode="_(* #,##0_);_(* \(#,##0\);_(* &quot;-&quot;??_);_(@_)" sourceLinked="1"/>
        <c:majorTickMark val="none"/>
        <c:minorTickMark val="none"/>
        <c:tickLblPos val="nextTo"/>
        <c:crossAx val="45561905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0.65344</cdr:x>
      <cdr:y>0.42289</cdr:y>
    </cdr:from>
    <cdr:to>
      <cdr:x>0.71404</cdr:x>
      <cdr:y>0.47845</cdr:y>
    </cdr:to>
    <cdr:sp macro="" textlink="">
      <cdr:nvSpPr>
        <cdr:cNvPr id="2" name="TextBox 1">
          <a:extLst xmlns:a="http://schemas.openxmlformats.org/drawingml/2006/main">
            <a:ext uri="{FF2B5EF4-FFF2-40B4-BE49-F238E27FC236}">
              <a16:creationId xmlns:a16="http://schemas.microsoft.com/office/drawing/2014/main" xmlns="" id="{BC671B42-D897-4598-B7C1-090817103DC2}"/>
            </a:ext>
          </a:extLst>
        </cdr:cNvPr>
        <cdr:cNvSpPr txBox="1"/>
      </cdr:nvSpPr>
      <cdr:spPr>
        <a:xfrm xmlns:a="http://schemas.openxmlformats.org/drawingml/2006/main">
          <a:off x="9227257" y="4371788"/>
          <a:ext cx="855784" cy="5744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i="0" dirty="0"/>
            <a:t>23%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B8EDD1C0-EC47-4790-8001-5EE49C404175}" type="datetimeFigureOut">
              <a:rPr lang="en-US" smtClean="0"/>
              <a:t>5/29/2019</a:t>
            </a:fld>
            <a:endParaRPr lang="en-US"/>
          </a:p>
        </p:txBody>
      </p:sp>
      <p:sp>
        <p:nvSpPr>
          <p:cNvPr id="4" name="Footer Placeholder 3"/>
          <p:cNvSpPr>
            <a:spLocks noGrp="1"/>
          </p:cNvSpPr>
          <p:nvPr>
            <p:ph type="ftr" sz="quarter" idx="2"/>
          </p:nvPr>
        </p:nvSpPr>
        <p:spPr>
          <a:xfrm>
            <a:off x="2"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5EBB9B6F-A14B-4313-BDF5-C2BBED1E38E4}" type="slidenum">
              <a:rPr lang="en-US" smtClean="0"/>
              <a:t>‹#›</a:t>
            </a:fld>
            <a:endParaRPr lang="en-US"/>
          </a:p>
        </p:txBody>
      </p:sp>
    </p:spTree>
    <p:extLst>
      <p:ext uri="{BB962C8B-B14F-4D97-AF65-F5344CB8AC3E}">
        <p14:creationId xmlns:p14="http://schemas.microsoft.com/office/powerpoint/2010/main" val="1370919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A7651852-C66B-CF4A-BBB4-7314DD084C77}" type="datetimeFigureOut">
              <a:rPr lang="en-US" smtClean="0"/>
              <a:t>5/29/2019</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03E44481-CC7E-F441-937B-548163903822}" type="slidenum">
              <a:rPr lang="en-US" smtClean="0"/>
              <a:t>‹#›</a:t>
            </a:fld>
            <a:endParaRPr lang="en-US"/>
          </a:p>
        </p:txBody>
      </p:sp>
    </p:spTree>
    <p:extLst>
      <p:ext uri="{BB962C8B-B14F-4D97-AF65-F5344CB8AC3E}">
        <p14:creationId xmlns:p14="http://schemas.microsoft.com/office/powerpoint/2010/main" val="41481896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5674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1644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t>44</a:t>
            </a:fld>
            <a:endParaRPr lang="en-US"/>
          </a:p>
        </p:txBody>
      </p:sp>
    </p:spTree>
    <p:extLst>
      <p:ext uri="{BB962C8B-B14F-4D97-AF65-F5344CB8AC3E}">
        <p14:creationId xmlns:p14="http://schemas.microsoft.com/office/powerpoint/2010/main" val="2964333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46</a:t>
            </a:fld>
            <a:endParaRPr lang="en-US"/>
          </a:p>
        </p:txBody>
      </p:sp>
    </p:spTree>
    <p:extLst>
      <p:ext uri="{BB962C8B-B14F-4D97-AF65-F5344CB8AC3E}">
        <p14:creationId xmlns:p14="http://schemas.microsoft.com/office/powerpoint/2010/main" val="2441297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t>50</a:t>
            </a:fld>
            <a:endParaRPr lang="en-US"/>
          </a:p>
        </p:txBody>
      </p:sp>
    </p:spTree>
    <p:extLst>
      <p:ext uri="{BB962C8B-B14F-4D97-AF65-F5344CB8AC3E}">
        <p14:creationId xmlns:p14="http://schemas.microsoft.com/office/powerpoint/2010/main" val="4107724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t>51</a:t>
            </a:fld>
            <a:endParaRPr lang="en-US"/>
          </a:p>
        </p:txBody>
      </p:sp>
    </p:spTree>
    <p:extLst>
      <p:ext uri="{BB962C8B-B14F-4D97-AF65-F5344CB8AC3E}">
        <p14:creationId xmlns:p14="http://schemas.microsoft.com/office/powerpoint/2010/main" val="834470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t>53</a:t>
            </a:fld>
            <a:endParaRPr lang="en-US"/>
          </a:p>
        </p:txBody>
      </p:sp>
    </p:spTree>
    <p:extLst>
      <p:ext uri="{BB962C8B-B14F-4D97-AF65-F5344CB8AC3E}">
        <p14:creationId xmlns:p14="http://schemas.microsoft.com/office/powerpoint/2010/main" val="212817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t>56</a:t>
            </a:fld>
            <a:endParaRPr lang="en-US"/>
          </a:p>
        </p:txBody>
      </p:sp>
    </p:spTree>
    <p:extLst>
      <p:ext uri="{BB962C8B-B14F-4D97-AF65-F5344CB8AC3E}">
        <p14:creationId xmlns:p14="http://schemas.microsoft.com/office/powerpoint/2010/main" val="3858678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t>2</a:t>
            </a:fld>
            <a:endParaRPr lang="en-US"/>
          </a:p>
        </p:txBody>
      </p:sp>
    </p:spTree>
    <p:extLst>
      <p:ext uri="{BB962C8B-B14F-4D97-AF65-F5344CB8AC3E}">
        <p14:creationId xmlns:p14="http://schemas.microsoft.com/office/powerpoint/2010/main" val="1394911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95114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362858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897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831997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880469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3E44481-CC7E-F441-937B-54816390382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06733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6513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02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413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663374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xmlns="" id="{9338EB84-D79E-41BC-A82D-D5921B9E922A}"/>
              </a:ext>
            </a:extLst>
          </p:cNvPr>
          <p:cNvSpPr/>
          <p:nvPr userDrawn="1"/>
        </p:nvSpPr>
        <p:spPr>
          <a:xfrm>
            <a:off x="19779133" y="12142385"/>
            <a:ext cx="4078583" cy="1183534"/>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dirty="0"/>
          </a:p>
        </p:txBody>
      </p:sp>
      <p:pic>
        <p:nvPicPr>
          <p:cNvPr id="10" name="Picture 9">
            <a:extLst>
              <a:ext uri="{FF2B5EF4-FFF2-40B4-BE49-F238E27FC236}">
                <a16:creationId xmlns:a16="http://schemas.microsoft.com/office/drawing/2014/main" xmlns="" id="{79D45F95-BF6A-457B-AFED-C24CDCF33A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819616" y="12208105"/>
            <a:ext cx="2058522" cy="1180874"/>
          </a:xfrm>
          <a:prstGeom prst="rect">
            <a:avLst/>
          </a:prstGeom>
        </p:spPr>
      </p:pic>
    </p:spTree>
    <p:extLst>
      <p:ext uri="{BB962C8B-B14F-4D97-AF65-F5344CB8AC3E}">
        <p14:creationId xmlns:p14="http://schemas.microsoft.com/office/powerpoint/2010/main" val="3622865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155" y="920367"/>
            <a:ext cx="23483947" cy="2567902"/>
          </a:xfrm>
          <a:prstGeom prst="rect">
            <a:avLst/>
          </a:prstGeom>
        </p:spPr>
        <p:txBody>
          <a:bodyPr lIns="90964" tIns="45482" rIns="90964" bIns="45482"/>
          <a:lstStyle>
            <a:lvl1pPr algn="ctr">
              <a:lnSpc>
                <a:spcPts val="5532"/>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87" y="3613708"/>
            <a:ext cx="23483947"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97"/>
            <a:ext cx="14835531" cy="473074"/>
          </a:xfrm>
          <a:prstGeom prst="rect">
            <a:avLst/>
          </a:prstGeom>
        </p:spPr>
        <p:txBody>
          <a:bodyPr vert="horz" lIns="90964" tIns="45482" rIns="90964" bIns="45482"/>
          <a:lstStyle>
            <a:lvl1pPr marL="0" indent="0">
              <a:buNone/>
              <a:defRPr sz="1800"/>
            </a:lvl1pPr>
            <a:lvl2pPr marL="909776" indent="0">
              <a:buNone/>
              <a:defRPr/>
            </a:lvl2pPr>
            <a:lvl3pPr marL="1819486" indent="0">
              <a:buNone/>
              <a:defRPr/>
            </a:lvl3pPr>
            <a:lvl4pPr marL="2729242" indent="0">
              <a:buNone/>
              <a:defRPr/>
            </a:lvl4pPr>
            <a:lvl5pPr marL="3638988" indent="0">
              <a:buNone/>
              <a:defRPr/>
            </a:lvl5pPr>
          </a:lstStyle>
          <a:p>
            <a:r>
              <a:rPr lang="en-US" sz="1600" dirty="0"/>
              <a:t>Source: Insert Source Line Text  </a:t>
            </a:r>
          </a:p>
        </p:txBody>
      </p:sp>
    </p:spTree>
    <p:extLst>
      <p:ext uri="{BB962C8B-B14F-4D97-AF65-F5344CB8AC3E}">
        <p14:creationId xmlns:p14="http://schemas.microsoft.com/office/powerpoint/2010/main" val="362616784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155" y="920367"/>
            <a:ext cx="23483947" cy="2567902"/>
          </a:xfrm>
          <a:prstGeom prst="rect">
            <a:avLst/>
          </a:prstGeom>
        </p:spPr>
        <p:txBody>
          <a:bodyPr lIns="90964" tIns="45482" rIns="90964" bIns="45482"/>
          <a:lstStyle>
            <a:lvl1pPr algn="ctr">
              <a:lnSpc>
                <a:spcPts val="5532"/>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87" y="3613708"/>
            <a:ext cx="23483947"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97"/>
            <a:ext cx="14835531" cy="473074"/>
          </a:xfrm>
          <a:prstGeom prst="rect">
            <a:avLst/>
          </a:prstGeom>
        </p:spPr>
        <p:txBody>
          <a:bodyPr vert="horz" lIns="90964" tIns="45482" rIns="90964" bIns="45482"/>
          <a:lstStyle>
            <a:lvl1pPr marL="0" indent="0">
              <a:buNone/>
              <a:defRPr sz="1800"/>
            </a:lvl1pPr>
            <a:lvl2pPr marL="909776" indent="0">
              <a:buNone/>
              <a:defRPr/>
            </a:lvl2pPr>
            <a:lvl3pPr marL="1819486" indent="0">
              <a:buNone/>
              <a:defRPr/>
            </a:lvl3pPr>
            <a:lvl4pPr marL="2729242" indent="0">
              <a:buNone/>
              <a:defRPr/>
            </a:lvl4pPr>
            <a:lvl5pPr marL="3638988" indent="0">
              <a:buNone/>
              <a:defRPr/>
            </a:lvl5pPr>
          </a:lstStyle>
          <a:p>
            <a:r>
              <a:rPr lang="en-US" sz="1600" dirty="0"/>
              <a:t>Source: Insert Source Line Text  </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lIns="90964" tIns="45482" rIns="90964" bIns="45482"/>
          <a:lstStyle>
            <a:lvl1pPr marL="0" indent="0" algn="ctr" defTabSz="914400" fontAlgn="base">
              <a:lnSpc>
                <a:spcPts val="4600"/>
              </a:lnSpc>
              <a:spcBef>
                <a:spcPct val="0"/>
              </a:spcBef>
              <a:spcAft>
                <a:spcPct val="0"/>
              </a:spcAft>
              <a:buFontTx/>
              <a:buNone/>
              <a:defRPr sz="2200"/>
            </a:lvl1pPr>
            <a:lvl5pPr marL="3638988"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909517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4398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1"/>
          </a:xfrm>
        </p:spPr>
        <p:txBody>
          <a:bodyPr anchor="t"/>
          <a:lstStyle>
            <a:lvl1pPr algn="l">
              <a:defRPr sz="10300"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100">
                <a:solidFill>
                  <a:schemeClr val="tx1">
                    <a:tint val="75000"/>
                  </a:schemeClr>
                </a:solidFill>
              </a:defRPr>
            </a:lvl1pPr>
            <a:lvl2pPr marL="1172398" indent="0">
              <a:buNone/>
              <a:defRPr sz="4600">
                <a:solidFill>
                  <a:schemeClr val="tx1">
                    <a:tint val="75000"/>
                  </a:schemeClr>
                </a:solidFill>
              </a:defRPr>
            </a:lvl2pPr>
            <a:lvl3pPr marL="2344796" indent="0">
              <a:buNone/>
              <a:defRPr sz="4100">
                <a:solidFill>
                  <a:schemeClr val="tx1">
                    <a:tint val="75000"/>
                  </a:schemeClr>
                </a:solidFill>
              </a:defRPr>
            </a:lvl3pPr>
            <a:lvl4pPr marL="3517194" indent="0">
              <a:buNone/>
              <a:defRPr sz="3600">
                <a:solidFill>
                  <a:schemeClr val="tx1">
                    <a:tint val="75000"/>
                  </a:schemeClr>
                </a:solidFill>
              </a:defRPr>
            </a:lvl4pPr>
            <a:lvl5pPr marL="4689592" indent="0">
              <a:buNone/>
              <a:defRPr sz="3600">
                <a:solidFill>
                  <a:schemeClr val="tx1">
                    <a:tint val="75000"/>
                  </a:schemeClr>
                </a:solidFill>
              </a:defRPr>
            </a:lvl5pPr>
            <a:lvl6pPr marL="5861990" indent="0">
              <a:buNone/>
              <a:defRPr sz="3600">
                <a:solidFill>
                  <a:schemeClr val="tx1">
                    <a:tint val="75000"/>
                  </a:schemeClr>
                </a:solidFill>
              </a:defRPr>
            </a:lvl6pPr>
            <a:lvl7pPr marL="7034388" indent="0">
              <a:buNone/>
              <a:defRPr sz="3600">
                <a:solidFill>
                  <a:schemeClr val="tx1">
                    <a:tint val="75000"/>
                  </a:schemeClr>
                </a:solidFill>
              </a:defRPr>
            </a:lvl7pPr>
            <a:lvl8pPr marL="8206786" indent="0">
              <a:buNone/>
              <a:defRPr sz="3600">
                <a:solidFill>
                  <a:schemeClr val="tx1">
                    <a:tint val="75000"/>
                  </a:schemeClr>
                </a:solidFill>
              </a:defRPr>
            </a:lvl8pPr>
            <a:lvl9pPr marL="9379184"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2185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24996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8"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0" y="3070228"/>
            <a:ext cx="10779470"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8350" y="4349750"/>
            <a:ext cx="10779470"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5/29/2019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7778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5/29/2019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90304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5/29/2019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15270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100" b="1"/>
            </a:lvl1pPr>
          </a:lstStyle>
          <a:p>
            <a:r>
              <a:rPr lang="en-US"/>
              <a:t>Click to edit Master title style</a:t>
            </a:r>
          </a:p>
        </p:txBody>
      </p:sp>
      <p:sp>
        <p:nvSpPr>
          <p:cNvPr id="3" name="Content Placeholder 2"/>
          <p:cNvSpPr>
            <a:spLocks noGrp="1"/>
          </p:cNvSpPr>
          <p:nvPr>
            <p:ph idx="1"/>
          </p:nvPr>
        </p:nvSpPr>
        <p:spPr>
          <a:xfrm>
            <a:off x="9534708" y="546101"/>
            <a:ext cx="13633108" cy="11706226"/>
          </a:xfrm>
        </p:spPr>
        <p:txBody>
          <a:bodyPr/>
          <a:lstStyle>
            <a:lvl1pPr>
              <a:defRPr sz="8200"/>
            </a:lvl1pPr>
            <a:lvl2pPr>
              <a:defRPr sz="7200"/>
            </a:lvl2pPr>
            <a:lvl3pPr>
              <a:defRPr sz="6200"/>
            </a:lvl3pPr>
            <a:lvl4pPr>
              <a:defRPr sz="5100"/>
            </a:lvl4pPr>
            <a:lvl5pPr>
              <a:defRPr sz="5100"/>
            </a:lvl5pPr>
            <a:lvl6pPr>
              <a:defRPr sz="5100"/>
            </a:lvl6pPr>
            <a:lvl7pPr>
              <a:defRPr sz="5100"/>
            </a:lvl7pPr>
            <a:lvl8pPr>
              <a:defRPr sz="5100"/>
            </a:lvl8pPr>
            <a:lvl9pPr>
              <a:defRPr sz="5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2"/>
            <a:ext cx="8023213" cy="9382126"/>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35333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7"/>
          </a:xfrm>
        </p:spPr>
        <p:txBody>
          <a:bodyPr anchor="b"/>
          <a:lstStyle>
            <a:lvl1pPr algn="l">
              <a:defRPr sz="5100" b="1"/>
            </a:lvl1pPr>
          </a:lstStyle>
          <a:p>
            <a:r>
              <a:rPr lang="en-US"/>
              <a:t>Click to edit Master title style</a:t>
            </a:r>
          </a:p>
        </p:txBody>
      </p:sp>
      <p:sp>
        <p:nvSpPr>
          <p:cNvPr id="3" name="Picture Placeholder 2"/>
          <p:cNvSpPr>
            <a:spLocks noGrp="1"/>
          </p:cNvSpPr>
          <p:nvPr>
            <p:ph type="pic" idx="1"/>
          </p:nvPr>
        </p:nvSpPr>
        <p:spPr>
          <a:xfrm>
            <a:off x="4780057" y="1225550"/>
            <a:ext cx="14632305" cy="8229600"/>
          </a:xfrm>
        </p:spPr>
        <p:txBody>
          <a:bodyPr/>
          <a:lstStyle>
            <a:lvl1pPr marL="0" indent="0">
              <a:buNone/>
              <a:defRPr sz="8200"/>
            </a:lvl1pPr>
            <a:lvl2pPr marL="1172398" indent="0">
              <a:buNone/>
              <a:defRPr sz="7200"/>
            </a:lvl2pPr>
            <a:lvl3pPr marL="2344796" indent="0">
              <a:buNone/>
              <a:defRPr sz="6200"/>
            </a:lvl3pPr>
            <a:lvl4pPr marL="3517194" indent="0">
              <a:buNone/>
              <a:defRPr sz="5100"/>
            </a:lvl4pPr>
            <a:lvl5pPr marL="4689592" indent="0">
              <a:buNone/>
              <a:defRPr sz="5100"/>
            </a:lvl5pPr>
            <a:lvl6pPr marL="5861990" indent="0">
              <a:buNone/>
              <a:defRPr sz="5100"/>
            </a:lvl6pPr>
            <a:lvl7pPr marL="7034388" indent="0">
              <a:buNone/>
              <a:defRPr sz="5100"/>
            </a:lvl7pPr>
            <a:lvl8pPr marL="8206786" indent="0">
              <a:buNone/>
              <a:defRPr sz="5100"/>
            </a:lvl8pPr>
            <a:lvl9pPr marL="9379184" indent="0">
              <a:buNone/>
              <a:defRPr sz="5100"/>
            </a:lvl9pPr>
          </a:lstStyle>
          <a:p>
            <a:endParaRPr lang="en-US"/>
          </a:p>
        </p:txBody>
      </p:sp>
      <p:sp>
        <p:nvSpPr>
          <p:cNvPr id="4" name="Text Placeholder 3"/>
          <p:cNvSpPr>
            <a:spLocks noGrp="1"/>
          </p:cNvSpPr>
          <p:nvPr>
            <p:ph type="body" sz="half" idx="2"/>
          </p:nvPr>
        </p:nvSpPr>
        <p:spPr>
          <a:xfrm>
            <a:off x="4780057" y="10734677"/>
            <a:ext cx="14632305" cy="1609723"/>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6800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359" y="3200400"/>
            <a:ext cx="21948458"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59" y="12712703"/>
            <a:ext cx="5690341"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fld id="{17F143A3-1807-A143-B19D-72AF373C2C97}" type="datetimeFigureOut">
              <a:rPr lang="en-US" smtClean="0"/>
              <a:t>5/29/2019</a:t>
            </a:fld>
            <a:endParaRPr lang="en-US"/>
          </a:p>
        </p:txBody>
      </p:sp>
      <p:sp>
        <p:nvSpPr>
          <p:cNvPr id="5" name="Footer Placeholder 4"/>
          <p:cNvSpPr>
            <a:spLocks noGrp="1"/>
          </p:cNvSpPr>
          <p:nvPr>
            <p:ph type="ftr" sz="quarter" idx="3"/>
          </p:nvPr>
        </p:nvSpPr>
        <p:spPr>
          <a:xfrm>
            <a:off x="8332285" y="12712703"/>
            <a:ext cx="7722605"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3"/>
            <a:ext cx="5690341"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51336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0" r:id="rId12"/>
  </p:sldLayoutIdLst>
  <p:txStyles>
    <p:titleStyle>
      <a:lvl1pPr algn="ctr" defTabSz="1172398" rtl="0" eaLnBrk="1" latinLnBrk="0" hangingPunct="1">
        <a:spcBef>
          <a:spcPct val="0"/>
        </a:spcBef>
        <a:buNone/>
        <a:defRPr sz="11300" kern="1200">
          <a:solidFill>
            <a:schemeClr val="tx1"/>
          </a:solidFill>
          <a:latin typeface="+mj-lt"/>
          <a:ea typeface="+mj-ea"/>
          <a:cs typeface="+mj-cs"/>
        </a:defRPr>
      </a:lvl1pPr>
    </p:titleStyle>
    <p:bodyStyle>
      <a:lvl1pPr marL="879298" indent="-879298" algn="l" defTabSz="1172398" rtl="0" eaLnBrk="1" latinLnBrk="0" hangingPunct="1">
        <a:spcBef>
          <a:spcPct val="20000"/>
        </a:spcBef>
        <a:buFont typeface="Arial"/>
        <a:buChar char="•"/>
        <a:defRPr sz="8200" kern="1200">
          <a:solidFill>
            <a:schemeClr val="tx1"/>
          </a:solidFill>
          <a:latin typeface="+mn-lt"/>
          <a:ea typeface="+mn-ea"/>
          <a:cs typeface="+mn-cs"/>
        </a:defRPr>
      </a:lvl1pPr>
      <a:lvl2pPr marL="1905147" indent="-732749" algn="l" defTabSz="1172398" rtl="0" eaLnBrk="1" latinLnBrk="0" hangingPunct="1">
        <a:spcBef>
          <a:spcPct val="20000"/>
        </a:spcBef>
        <a:buFont typeface="Arial"/>
        <a:buChar char="–"/>
        <a:defRPr sz="7200" kern="1200">
          <a:solidFill>
            <a:schemeClr val="tx1"/>
          </a:solidFill>
          <a:latin typeface="+mn-lt"/>
          <a:ea typeface="+mn-ea"/>
          <a:cs typeface="+mn-cs"/>
        </a:defRPr>
      </a:lvl2pPr>
      <a:lvl3pPr marL="2930995" indent="-586199" algn="l" defTabSz="1172398" rtl="0" eaLnBrk="1" latinLnBrk="0" hangingPunct="1">
        <a:spcBef>
          <a:spcPct val="20000"/>
        </a:spcBef>
        <a:buFont typeface="Arial"/>
        <a:buChar char="•"/>
        <a:defRPr sz="6200" kern="1200">
          <a:solidFill>
            <a:schemeClr val="tx1"/>
          </a:solidFill>
          <a:latin typeface="+mn-lt"/>
          <a:ea typeface="+mn-ea"/>
          <a:cs typeface="+mn-cs"/>
        </a:defRPr>
      </a:lvl3pPr>
      <a:lvl4pPr marL="4103393" indent="-586199" algn="l" defTabSz="1172398" rtl="0" eaLnBrk="1" latinLnBrk="0" hangingPunct="1">
        <a:spcBef>
          <a:spcPct val="20000"/>
        </a:spcBef>
        <a:buFont typeface="Arial"/>
        <a:buChar char="–"/>
        <a:defRPr sz="5100" kern="1200">
          <a:solidFill>
            <a:schemeClr val="tx1"/>
          </a:solidFill>
          <a:latin typeface="+mn-lt"/>
          <a:ea typeface="+mn-ea"/>
          <a:cs typeface="+mn-cs"/>
        </a:defRPr>
      </a:lvl4pPr>
      <a:lvl5pPr marL="5275791" indent="-586199" algn="l" defTabSz="1172398" rtl="0" eaLnBrk="1" latinLnBrk="0" hangingPunct="1">
        <a:spcBef>
          <a:spcPct val="20000"/>
        </a:spcBef>
        <a:buFont typeface="Arial"/>
        <a:buChar char="»"/>
        <a:defRPr sz="5100" kern="1200">
          <a:solidFill>
            <a:schemeClr val="tx1"/>
          </a:solidFill>
          <a:latin typeface="+mn-lt"/>
          <a:ea typeface="+mn-ea"/>
          <a:cs typeface="+mn-cs"/>
        </a:defRPr>
      </a:lvl5pPr>
      <a:lvl6pPr marL="6448189" indent="-586199" algn="l" defTabSz="1172398" rtl="0" eaLnBrk="1" latinLnBrk="0" hangingPunct="1">
        <a:spcBef>
          <a:spcPct val="20000"/>
        </a:spcBef>
        <a:buFont typeface="Arial"/>
        <a:buChar char="•"/>
        <a:defRPr sz="5100" kern="1200">
          <a:solidFill>
            <a:schemeClr val="tx1"/>
          </a:solidFill>
          <a:latin typeface="+mn-lt"/>
          <a:ea typeface="+mn-ea"/>
          <a:cs typeface="+mn-cs"/>
        </a:defRPr>
      </a:lvl6pPr>
      <a:lvl7pPr marL="7620587" indent="-586199" algn="l" defTabSz="1172398" rtl="0" eaLnBrk="1" latinLnBrk="0" hangingPunct="1">
        <a:spcBef>
          <a:spcPct val="20000"/>
        </a:spcBef>
        <a:buFont typeface="Arial"/>
        <a:buChar char="•"/>
        <a:defRPr sz="5100" kern="1200">
          <a:solidFill>
            <a:schemeClr val="tx1"/>
          </a:solidFill>
          <a:latin typeface="+mn-lt"/>
          <a:ea typeface="+mn-ea"/>
          <a:cs typeface="+mn-cs"/>
        </a:defRPr>
      </a:lvl7pPr>
      <a:lvl8pPr marL="8792985" indent="-586199" algn="l" defTabSz="1172398" rtl="0" eaLnBrk="1" latinLnBrk="0" hangingPunct="1">
        <a:spcBef>
          <a:spcPct val="20000"/>
        </a:spcBef>
        <a:buFont typeface="Arial"/>
        <a:buChar char="•"/>
        <a:defRPr sz="5100" kern="1200">
          <a:solidFill>
            <a:schemeClr val="tx1"/>
          </a:solidFill>
          <a:latin typeface="+mn-lt"/>
          <a:ea typeface="+mn-ea"/>
          <a:cs typeface="+mn-cs"/>
        </a:defRPr>
      </a:lvl8pPr>
      <a:lvl9pPr marL="9965383" indent="-586199" algn="l" defTabSz="1172398" rtl="0" eaLnBrk="1" latinLnBrk="0" hangingPunct="1">
        <a:spcBef>
          <a:spcPct val="20000"/>
        </a:spcBef>
        <a:buFont typeface="Arial"/>
        <a:buChar char="•"/>
        <a:defRPr sz="5100" kern="1200">
          <a:solidFill>
            <a:schemeClr val="tx1"/>
          </a:solidFill>
          <a:latin typeface="+mn-lt"/>
          <a:ea typeface="+mn-ea"/>
          <a:cs typeface="+mn-cs"/>
        </a:defRPr>
      </a:lvl9pPr>
    </p:bodyStyle>
    <p:other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538500"/>
      </p:ext>
    </p:extLst>
  </p:cSld>
  <p:clrMap bg1="lt1" tx1="dk1" bg2="lt2" tx2="dk2" accent1="accent1" accent2="accent2" accent3="accent3" accent4="accent4" accent5="accent5" accent6="accent6" hlink="hlink" folHlink="folHlink"/>
  <p:sldLayoutIdLst>
    <p:sldLayoutId id="2147483688" r:id="rId1"/>
    <p:sldLayoutId id="2147483689" r:id="rId2"/>
  </p:sldLayoutIdLst>
  <p:hf sldNum="0" hdr="0" ftr="0"/>
  <p:txStyles>
    <p:titleStyle>
      <a:lvl1pPr algn="ctr" defTabSz="909776" rtl="0" eaLnBrk="1" latinLnBrk="0" hangingPunct="1">
        <a:spcBef>
          <a:spcPct val="0"/>
        </a:spcBef>
        <a:buNone/>
        <a:defRPr sz="8800" kern="1200">
          <a:solidFill>
            <a:schemeClr val="tx1"/>
          </a:solidFill>
          <a:latin typeface="+mj-lt"/>
          <a:ea typeface="+mj-ea"/>
          <a:cs typeface="+mj-cs"/>
        </a:defRPr>
      </a:lvl1pPr>
    </p:titleStyle>
    <p:bodyStyle>
      <a:lvl1pPr marL="682314" indent="-682314" algn="l" defTabSz="909776" rtl="0" eaLnBrk="1" latinLnBrk="0" hangingPunct="1">
        <a:spcBef>
          <a:spcPct val="20000"/>
        </a:spcBef>
        <a:buFont typeface="Arial"/>
        <a:buChar char="•"/>
        <a:defRPr sz="6400" kern="1200">
          <a:solidFill>
            <a:schemeClr val="tx1"/>
          </a:solidFill>
          <a:latin typeface="+mn-lt"/>
          <a:ea typeface="+mn-ea"/>
          <a:cs typeface="+mn-cs"/>
        </a:defRPr>
      </a:lvl1pPr>
      <a:lvl2pPr marL="1478342" indent="-568576" algn="l" defTabSz="909776" rtl="0" eaLnBrk="1" latinLnBrk="0" hangingPunct="1">
        <a:spcBef>
          <a:spcPct val="20000"/>
        </a:spcBef>
        <a:buFont typeface="Arial"/>
        <a:buChar char="–"/>
        <a:defRPr sz="5600" kern="1200">
          <a:solidFill>
            <a:schemeClr val="tx1"/>
          </a:solidFill>
          <a:latin typeface="+mn-lt"/>
          <a:ea typeface="+mn-ea"/>
          <a:cs typeface="+mn-cs"/>
        </a:defRPr>
      </a:lvl2pPr>
      <a:lvl3pPr marL="2274366" indent="-454888" algn="l" defTabSz="909776" rtl="0" eaLnBrk="1" latinLnBrk="0" hangingPunct="1">
        <a:spcBef>
          <a:spcPct val="20000"/>
        </a:spcBef>
        <a:buFont typeface="Arial"/>
        <a:buChar char="•"/>
        <a:defRPr sz="4800" kern="1200">
          <a:solidFill>
            <a:schemeClr val="tx1"/>
          </a:solidFill>
          <a:latin typeface="+mn-lt"/>
          <a:ea typeface="+mn-ea"/>
          <a:cs typeface="+mn-cs"/>
        </a:defRPr>
      </a:lvl3pPr>
      <a:lvl4pPr marL="3184122" indent="-454888" algn="l" defTabSz="909776" rtl="0" eaLnBrk="1" latinLnBrk="0" hangingPunct="1">
        <a:spcBef>
          <a:spcPct val="20000"/>
        </a:spcBef>
        <a:buFont typeface="Arial"/>
        <a:buChar char="–"/>
        <a:defRPr sz="4000" kern="1200">
          <a:solidFill>
            <a:schemeClr val="tx1"/>
          </a:solidFill>
          <a:latin typeface="+mn-lt"/>
          <a:ea typeface="+mn-ea"/>
          <a:cs typeface="+mn-cs"/>
        </a:defRPr>
      </a:lvl4pPr>
      <a:lvl5pPr marL="4093870" indent="-454888" algn="l" defTabSz="909776" rtl="0" eaLnBrk="1" latinLnBrk="0" hangingPunct="1">
        <a:spcBef>
          <a:spcPct val="20000"/>
        </a:spcBef>
        <a:buFont typeface="Arial"/>
        <a:buChar char="»"/>
        <a:defRPr sz="4000" kern="1200">
          <a:solidFill>
            <a:schemeClr val="tx1"/>
          </a:solidFill>
          <a:latin typeface="+mn-lt"/>
          <a:ea typeface="+mn-ea"/>
          <a:cs typeface="+mn-cs"/>
        </a:defRPr>
      </a:lvl5pPr>
      <a:lvl6pPr marL="5003608" indent="-454888" algn="l" defTabSz="909776" rtl="0" eaLnBrk="1" latinLnBrk="0" hangingPunct="1">
        <a:spcBef>
          <a:spcPct val="20000"/>
        </a:spcBef>
        <a:buFont typeface="Arial"/>
        <a:buChar char="•"/>
        <a:defRPr sz="4000" kern="1200">
          <a:solidFill>
            <a:schemeClr val="tx1"/>
          </a:solidFill>
          <a:latin typeface="+mn-lt"/>
          <a:ea typeface="+mn-ea"/>
          <a:cs typeface="+mn-cs"/>
        </a:defRPr>
      </a:lvl6pPr>
      <a:lvl7pPr marL="5913356" indent="-454888" algn="l" defTabSz="909776" rtl="0" eaLnBrk="1" latinLnBrk="0" hangingPunct="1">
        <a:spcBef>
          <a:spcPct val="20000"/>
        </a:spcBef>
        <a:buFont typeface="Arial"/>
        <a:buChar char="•"/>
        <a:defRPr sz="4000" kern="1200">
          <a:solidFill>
            <a:schemeClr val="tx1"/>
          </a:solidFill>
          <a:latin typeface="+mn-lt"/>
          <a:ea typeface="+mn-ea"/>
          <a:cs typeface="+mn-cs"/>
        </a:defRPr>
      </a:lvl7pPr>
      <a:lvl8pPr marL="6823112" indent="-454888" algn="l" defTabSz="909776" rtl="0" eaLnBrk="1" latinLnBrk="0" hangingPunct="1">
        <a:spcBef>
          <a:spcPct val="20000"/>
        </a:spcBef>
        <a:buFont typeface="Arial"/>
        <a:buChar char="•"/>
        <a:defRPr sz="4000" kern="1200">
          <a:solidFill>
            <a:schemeClr val="tx1"/>
          </a:solidFill>
          <a:latin typeface="+mn-lt"/>
          <a:ea typeface="+mn-ea"/>
          <a:cs typeface="+mn-cs"/>
        </a:defRPr>
      </a:lvl8pPr>
      <a:lvl9pPr marL="7732856" indent="-454888" algn="l" defTabSz="909776"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09776" rtl="0" eaLnBrk="1" latinLnBrk="0" hangingPunct="1">
        <a:defRPr sz="3600" kern="1200">
          <a:solidFill>
            <a:schemeClr val="tx1"/>
          </a:solidFill>
          <a:latin typeface="+mn-lt"/>
          <a:ea typeface="+mn-ea"/>
          <a:cs typeface="+mn-cs"/>
        </a:defRPr>
      </a:lvl1pPr>
      <a:lvl2pPr marL="909776" algn="l" defTabSz="909776" rtl="0" eaLnBrk="1" latinLnBrk="0" hangingPunct="1">
        <a:defRPr sz="3600" kern="1200">
          <a:solidFill>
            <a:schemeClr val="tx1"/>
          </a:solidFill>
          <a:latin typeface="+mn-lt"/>
          <a:ea typeface="+mn-ea"/>
          <a:cs typeface="+mn-cs"/>
        </a:defRPr>
      </a:lvl2pPr>
      <a:lvl3pPr marL="1819486" algn="l" defTabSz="909776" rtl="0" eaLnBrk="1" latinLnBrk="0" hangingPunct="1">
        <a:defRPr sz="3600" kern="1200">
          <a:solidFill>
            <a:schemeClr val="tx1"/>
          </a:solidFill>
          <a:latin typeface="+mn-lt"/>
          <a:ea typeface="+mn-ea"/>
          <a:cs typeface="+mn-cs"/>
        </a:defRPr>
      </a:lvl3pPr>
      <a:lvl4pPr marL="2729242" algn="l" defTabSz="909776" rtl="0" eaLnBrk="1" latinLnBrk="0" hangingPunct="1">
        <a:defRPr sz="3600" kern="1200">
          <a:solidFill>
            <a:schemeClr val="tx1"/>
          </a:solidFill>
          <a:latin typeface="+mn-lt"/>
          <a:ea typeface="+mn-ea"/>
          <a:cs typeface="+mn-cs"/>
        </a:defRPr>
      </a:lvl4pPr>
      <a:lvl5pPr marL="3638988" algn="l" defTabSz="909776" rtl="0" eaLnBrk="1" latinLnBrk="0" hangingPunct="1">
        <a:defRPr sz="3600" kern="1200">
          <a:solidFill>
            <a:schemeClr val="tx1"/>
          </a:solidFill>
          <a:latin typeface="+mn-lt"/>
          <a:ea typeface="+mn-ea"/>
          <a:cs typeface="+mn-cs"/>
        </a:defRPr>
      </a:lvl5pPr>
      <a:lvl6pPr marL="4548738" algn="l" defTabSz="909776" rtl="0" eaLnBrk="1" latinLnBrk="0" hangingPunct="1">
        <a:defRPr sz="3600" kern="1200">
          <a:solidFill>
            <a:schemeClr val="tx1"/>
          </a:solidFill>
          <a:latin typeface="+mn-lt"/>
          <a:ea typeface="+mn-ea"/>
          <a:cs typeface="+mn-cs"/>
        </a:defRPr>
      </a:lvl6pPr>
      <a:lvl7pPr marL="5458484" algn="l" defTabSz="909776" rtl="0" eaLnBrk="1" latinLnBrk="0" hangingPunct="1">
        <a:defRPr sz="3600" kern="1200">
          <a:solidFill>
            <a:schemeClr val="tx1"/>
          </a:solidFill>
          <a:latin typeface="+mn-lt"/>
          <a:ea typeface="+mn-ea"/>
          <a:cs typeface="+mn-cs"/>
        </a:defRPr>
      </a:lvl7pPr>
      <a:lvl8pPr marL="6368236" algn="l" defTabSz="909776" rtl="0" eaLnBrk="1" latinLnBrk="0" hangingPunct="1">
        <a:defRPr sz="3600" kern="1200">
          <a:solidFill>
            <a:schemeClr val="tx1"/>
          </a:solidFill>
          <a:latin typeface="+mn-lt"/>
          <a:ea typeface="+mn-ea"/>
          <a:cs typeface="+mn-cs"/>
        </a:defRPr>
      </a:lvl8pPr>
      <a:lvl9pPr marL="7277982" algn="l" defTabSz="90977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4.png"/><Relationship Id="rId7" Type="http://schemas.openxmlformats.org/officeDocument/2006/relationships/image" Target="../media/image72.png"/><Relationship Id="rId12" Type="http://schemas.openxmlformats.org/officeDocument/2006/relationships/image" Target="../media/image7.png"/><Relationship Id="rId2" Type="http://schemas.openxmlformats.org/officeDocument/2006/relationships/chart" Target="../charts/chart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2.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7.png"/><Relationship Id="rId16"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8.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95.png"/></Relationships>
</file>

<file path=ppt/slides/_rels/slide2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95.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9.jpeg"/><Relationship Id="rId9" Type="http://schemas.openxmlformats.org/officeDocument/2006/relationships/image" Target="../media/image114.jpeg"/><Relationship Id="rId14" Type="http://schemas.openxmlformats.org/officeDocument/2006/relationships/image" Target="../media/image11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31.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0.png"/><Relationship Id="rId18" Type="http://schemas.openxmlformats.org/officeDocument/2006/relationships/image" Target="../media/image134.png"/><Relationship Id="rId26" Type="http://schemas.openxmlformats.org/officeDocument/2006/relationships/image" Target="../media/image32.png"/><Relationship Id="rId3" Type="http://schemas.openxmlformats.org/officeDocument/2006/relationships/image" Target="../media/image121.png"/><Relationship Id="rId21" Type="http://schemas.openxmlformats.org/officeDocument/2006/relationships/image" Target="../media/image137.png"/><Relationship Id="rId34" Type="http://schemas.openxmlformats.org/officeDocument/2006/relationships/image" Target="../media/image147.png"/><Relationship Id="rId7" Type="http://schemas.openxmlformats.org/officeDocument/2006/relationships/image" Target="../media/image126.png"/><Relationship Id="rId12" Type="http://schemas.openxmlformats.org/officeDocument/2006/relationships/image" Target="../media/image129.png"/><Relationship Id="rId17" Type="http://schemas.openxmlformats.org/officeDocument/2006/relationships/image" Target="../media/image133.png"/><Relationship Id="rId25" Type="http://schemas.openxmlformats.org/officeDocument/2006/relationships/image" Target="../media/image40.png"/><Relationship Id="rId33" Type="http://schemas.openxmlformats.org/officeDocument/2006/relationships/image" Target="../media/image146.png"/><Relationship Id="rId2" Type="http://schemas.openxmlformats.org/officeDocument/2006/relationships/image" Target="../media/image7.png"/><Relationship Id="rId16" Type="http://schemas.openxmlformats.org/officeDocument/2006/relationships/image" Target="../media/image132.png"/><Relationship Id="rId20" Type="http://schemas.openxmlformats.org/officeDocument/2006/relationships/image" Target="../media/image136.png"/><Relationship Id="rId29"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89.png"/><Relationship Id="rId24" Type="http://schemas.openxmlformats.org/officeDocument/2006/relationships/image" Target="../media/image140.png"/><Relationship Id="rId32" Type="http://schemas.openxmlformats.org/officeDocument/2006/relationships/image" Target="../media/image145.png"/><Relationship Id="rId5" Type="http://schemas.openxmlformats.org/officeDocument/2006/relationships/image" Target="../media/image124.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39.png"/><Relationship Id="rId36" Type="http://schemas.openxmlformats.org/officeDocument/2006/relationships/image" Target="../media/image149.png"/><Relationship Id="rId10" Type="http://schemas.openxmlformats.org/officeDocument/2006/relationships/image" Target="../media/image30.png"/><Relationship Id="rId19" Type="http://schemas.openxmlformats.org/officeDocument/2006/relationships/image" Target="../media/image135.png"/><Relationship Id="rId31" Type="http://schemas.openxmlformats.org/officeDocument/2006/relationships/image" Target="../media/image144.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42.png"/><Relationship Id="rId22" Type="http://schemas.openxmlformats.org/officeDocument/2006/relationships/image" Target="../media/image138.png"/><Relationship Id="rId27" Type="http://schemas.openxmlformats.org/officeDocument/2006/relationships/image" Target="../media/image141.png"/><Relationship Id="rId30" Type="http://schemas.openxmlformats.org/officeDocument/2006/relationships/image" Target="../media/image143.png"/><Relationship Id="rId35" Type="http://schemas.openxmlformats.org/officeDocument/2006/relationships/image" Target="../media/image148.png"/></Relationships>
</file>

<file path=ppt/slides/_rels/slide32.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18" Type="http://schemas.openxmlformats.org/officeDocument/2006/relationships/image" Target="../media/image164.png"/><Relationship Id="rId26" Type="http://schemas.openxmlformats.org/officeDocument/2006/relationships/image" Target="../media/image172.png"/><Relationship Id="rId3" Type="http://schemas.openxmlformats.org/officeDocument/2006/relationships/image" Target="../media/image150.png"/><Relationship Id="rId21" Type="http://schemas.openxmlformats.org/officeDocument/2006/relationships/image" Target="../media/image167.png"/><Relationship Id="rId7" Type="http://schemas.openxmlformats.org/officeDocument/2006/relationships/image" Target="../media/image84.png"/><Relationship Id="rId12" Type="http://schemas.openxmlformats.org/officeDocument/2006/relationships/image" Target="../media/image158.png"/><Relationship Id="rId17" Type="http://schemas.openxmlformats.org/officeDocument/2006/relationships/image" Target="../media/image163.png"/><Relationship Id="rId25" Type="http://schemas.openxmlformats.org/officeDocument/2006/relationships/image" Target="../media/image171.png"/><Relationship Id="rId2" Type="http://schemas.openxmlformats.org/officeDocument/2006/relationships/image" Target="../media/image7.png"/><Relationship Id="rId16" Type="http://schemas.openxmlformats.org/officeDocument/2006/relationships/image" Target="../media/image162.png"/><Relationship Id="rId20" Type="http://schemas.openxmlformats.org/officeDocument/2006/relationships/image" Target="../media/image166.png"/><Relationship Id="rId29"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7.png"/><Relationship Id="rId24" Type="http://schemas.openxmlformats.org/officeDocument/2006/relationships/image" Target="../media/image170.png"/><Relationship Id="rId5" Type="http://schemas.openxmlformats.org/officeDocument/2006/relationships/image" Target="../media/image152.png"/><Relationship Id="rId15" Type="http://schemas.openxmlformats.org/officeDocument/2006/relationships/image" Target="../media/image161.png"/><Relationship Id="rId23" Type="http://schemas.openxmlformats.org/officeDocument/2006/relationships/image" Target="../media/image169.png"/><Relationship Id="rId28" Type="http://schemas.openxmlformats.org/officeDocument/2006/relationships/image" Target="../media/image174.png"/><Relationship Id="rId10" Type="http://schemas.openxmlformats.org/officeDocument/2006/relationships/image" Target="../media/image156.png"/><Relationship Id="rId19" Type="http://schemas.openxmlformats.org/officeDocument/2006/relationships/image" Target="../media/image165.png"/><Relationship Id="rId4" Type="http://schemas.openxmlformats.org/officeDocument/2006/relationships/image" Target="../media/image151.png"/><Relationship Id="rId9" Type="http://schemas.openxmlformats.org/officeDocument/2006/relationships/image" Target="../media/image155.pn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173.png"/></Relationships>
</file>

<file path=ppt/slides/_rels/slide33.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18" Type="http://schemas.openxmlformats.org/officeDocument/2006/relationships/image" Target="../media/image191.png"/><Relationship Id="rId3" Type="http://schemas.openxmlformats.org/officeDocument/2006/relationships/image" Target="../media/image176.png"/><Relationship Id="rId21" Type="http://schemas.openxmlformats.org/officeDocument/2006/relationships/image" Target="../media/image194.png"/><Relationship Id="rId7" Type="http://schemas.openxmlformats.org/officeDocument/2006/relationships/image" Target="../media/image180.png"/><Relationship Id="rId12" Type="http://schemas.openxmlformats.org/officeDocument/2006/relationships/image" Target="../media/image185.png"/><Relationship Id="rId17" Type="http://schemas.openxmlformats.org/officeDocument/2006/relationships/image" Target="../media/image190.png"/><Relationship Id="rId25" Type="http://schemas.openxmlformats.org/officeDocument/2006/relationships/image" Target="../media/image198.png"/><Relationship Id="rId2" Type="http://schemas.openxmlformats.org/officeDocument/2006/relationships/image" Target="../media/image7.png"/><Relationship Id="rId16" Type="http://schemas.openxmlformats.org/officeDocument/2006/relationships/image" Target="../media/image189.png"/><Relationship Id="rId20"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79.png"/><Relationship Id="rId11" Type="http://schemas.openxmlformats.org/officeDocument/2006/relationships/image" Target="../media/image184.png"/><Relationship Id="rId24" Type="http://schemas.openxmlformats.org/officeDocument/2006/relationships/image" Target="../media/image197.png"/><Relationship Id="rId5" Type="http://schemas.openxmlformats.org/officeDocument/2006/relationships/image" Target="../media/image178.png"/><Relationship Id="rId15" Type="http://schemas.openxmlformats.org/officeDocument/2006/relationships/image" Target="../media/image188.png"/><Relationship Id="rId23" Type="http://schemas.openxmlformats.org/officeDocument/2006/relationships/image" Target="../media/image196.png"/><Relationship Id="rId10" Type="http://schemas.openxmlformats.org/officeDocument/2006/relationships/image" Target="../media/image183.png"/><Relationship Id="rId19" Type="http://schemas.openxmlformats.org/officeDocument/2006/relationships/image" Target="../media/image192.png"/><Relationship Id="rId4" Type="http://schemas.openxmlformats.org/officeDocument/2006/relationships/image" Target="../media/image177.png"/><Relationship Id="rId9" Type="http://schemas.openxmlformats.org/officeDocument/2006/relationships/image" Target="../media/image182.png"/><Relationship Id="rId14" Type="http://schemas.openxmlformats.org/officeDocument/2006/relationships/image" Target="../media/image187.png"/><Relationship Id="rId22" Type="http://schemas.openxmlformats.org/officeDocument/2006/relationships/image" Target="../media/image195.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image" Target="../media/image176.png"/><Relationship Id="rId4" Type="http://schemas.openxmlformats.org/officeDocument/2006/relationships/chart" Target="../charts/chart6.xml"/></Relationships>
</file>

<file path=ppt/slides/_rels/slide35.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jpeg"/><Relationship Id="rId18" Type="http://schemas.openxmlformats.org/officeDocument/2006/relationships/image" Target="../media/image213.jpeg"/><Relationship Id="rId3" Type="http://schemas.openxmlformats.org/officeDocument/2006/relationships/image" Target="../media/image176.png"/><Relationship Id="rId21" Type="http://schemas.openxmlformats.org/officeDocument/2006/relationships/image" Target="../media/image216.png"/><Relationship Id="rId7" Type="http://schemas.openxmlformats.org/officeDocument/2006/relationships/image" Target="../media/image202.png"/><Relationship Id="rId12" Type="http://schemas.openxmlformats.org/officeDocument/2006/relationships/image" Target="../media/image207.png"/><Relationship Id="rId17" Type="http://schemas.openxmlformats.org/officeDocument/2006/relationships/image" Target="../media/image212.png"/><Relationship Id="rId25" Type="http://schemas.openxmlformats.org/officeDocument/2006/relationships/image" Target="../media/image220.jpeg"/><Relationship Id="rId2" Type="http://schemas.openxmlformats.org/officeDocument/2006/relationships/image" Target="../media/image7.png"/><Relationship Id="rId16" Type="http://schemas.openxmlformats.org/officeDocument/2006/relationships/image" Target="../media/image211.jpeg"/><Relationship Id="rId20" Type="http://schemas.openxmlformats.org/officeDocument/2006/relationships/image" Target="../media/image215.jpeg"/><Relationship Id="rId1" Type="http://schemas.openxmlformats.org/officeDocument/2006/relationships/slideLayout" Target="../slideLayouts/slideLayout2.xml"/><Relationship Id="rId6" Type="http://schemas.openxmlformats.org/officeDocument/2006/relationships/image" Target="../media/image201.png"/><Relationship Id="rId11" Type="http://schemas.openxmlformats.org/officeDocument/2006/relationships/image" Target="../media/image206.jpeg"/><Relationship Id="rId24" Type="http://schemas.openxmlformats.org/officeDocument/2006/relationships/image" Target="../media/image219.jpeg"/><Relationship Id="rId5" Type="http://schemas.openxmlformats.org/officeDocument/2006/relationships/image" Target="../media/image200.png"/><Relationship Id="rId15" Type="http://schemas.openxmlformats.org/officeDocument/2006/relationships/image" Target="../media/image210.png"/><Relationship Id="rId23" Type="http://schemas.openxmlformats.org/officeDocument/2006/relationships/image" Target="../media/image218.jpeg"/><Relationship Id="rId10" Type="http://schemas.openxmlformats.org/officeDocument/2006/relationships/image" Target="../media/image205.png"/><Relationship Id="rId19" Type="http://schemas.openxmlformats.org/officeDocument/2006/relationships/image" Target="../media/image214.png"/><Relationship Id="rId4" Type="http://schemas.openxmlformats.org/officeDocument/2006/relationships/image" Target="../media/image199.png"/><Relationship Id="rId9" Type="http://schemas.openxmlformats.org/officeDocument/2006/relationships/image" Target="../media/image204.png"/><Relationship Id="rId14" Type="http://schemas.openxmlformats.org/officeDocument/2006/relationships/image" Target="../media/image209.png"/><Relationship Id="rId22" Type="http://schemas.openxmlformats.org/officeDocument/2006/relationships/image" Target="../media/image217.png"/></Relationships>
</file>

<file path=ppt/slides/_rels/slide36.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231.png"/><Relationship Id="rId18" Type="http://schemas.openxmlformats.org/officeDocument/2006/relationships/image" Target="../media/image236.png"/><Relationship Id="rId3" Type="http://schemas.openxmlformats.org/officeDocument/2006/relationships/image" Target="../media/image221.png"/><Relationship Id="rId21" Type="http://schemas.openxmlformats.org/officeDocument/2006/relationships/image" Target="../media/image239.png"/><Relationship Id="rId7" Type="http://schemas.openxmlformats.org/officeDocument/2006/relationships/image" Target="../media/image225.png"/><Relationship Id="rId12" Type="http://schemas.openxmlformats.org/officeDocument/2006/relationships/image" Target="../media/image230.png"/><Relationship Id="rId17" Type="http://schemas.openxmlformats.org/officeDocument/2006/relationships/image" Target="../media/image235.png"/><Relationship Id="rId2" Type="http://schemas.openxmlformats.org/officeDocument/2006/relationships/image" Target="../media/image7.png"/><Relationship Id="rId16" Type="http://schemas.openxmlformats.org/officeDocument/2006/relationships/image" Target="../media/image234.png"/><Relationship Id="rId20"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224.png"/><Relationship Id="rId11" Type="http://schemas.openxmlformats.org/officeDocument/2006/relationships/image" Target="../media/image229.png"/><Relationship Id="rId5" Type="http://schemas.openxmlformats.org/officeDocument/2006/relationships/image" Target="../media/image223.png"/><Relationship Id="rId15" Type="http://schemas.openxmlformats.org/officeDocument/2006/relationships/image" Target="../media/image233.png"/><Relationship Id="rId23" Type="http://schemas.openxmlformats.org/officeDocument/2006/relationships/image" Target="../media/image241.png"/><Relationship Id="rId10" Type="http://schemas.openxmlformats.org/officeDocument/2006/relationships/image" Target="../media/image228.png"/><Relationship Id="rId19" Type="http://schemas.openxmlformats.org/officeDocument/2006/relationships/image" Target="../media/image237.png"/><Relationship Id="rId4" Type="http://schemas.openxmlformats.org/officeDocument/2006/relationships/image" Target="../media/image222.png"/><Relationship Id="rId9" Type="http://schemas.openxmlformats.org/officeDocument/2006/relationships/image" Target="../media/image227.jpeg"/><Relationship Id="rId14" Type="http://schemas.openxmlformats.org/officeDocument/2006/relationships/image" Target="../media/image232.png"/><Relationship Id="rId22" Type="http://schemas.openxmlformats.org/officeDocument/2006/relationships/image" Target="../media/image240.png"/></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251.png"/><Relationship Id="rId3" Type="http://schemas.openxmlformats.org/officeDocument/2006/relationships/image" Target="../media/image242.png"/><Relationship Id="rId7" Type="http://schemas.openxmlformats.org/officeDocument/2006/relationships/image" Target="../media/image246.png"/><Relationship Id="rId12" Type="http://schemas.openxmlformats.org/officeDocument/2006/relationships/image" Target="../media/image250.png"/><Relationship Id="rId2" Type="http://schemas.openxmlformats.org/officeDocument/2006/relationships/image" Target="../media/image91.png"/><Relationship Id="rId16"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245.png"/><Relationship Id="rId11" Type="http://schemas.openxmlformats.org/officeDocument/2006/relationships/image" Target="../media/image249.png"/><Relationship Id="rId5" Type="http://schemas.openxmlformats.org/officeDocument/2006/relationships/image" Target="../media/image244.png"/><Relationship Id="rId15" Type="http://schemas.openxmlformats.org/officeDocument/2006/relationships/image" Target="../media/image252.png"/><Relationship Id="rId10" Type="http://schemas.openxmlformats.org/officeDocument/2006/relationships/image" Target="../media/image248.png"/><Relationship Id="rId4" Type="http://schemas.openxmlformats.org/officeDocument/2006/relationships/image" Target="../media/image243.png"/><Relationship Id="rId9" Type="http://schemas.openxmlformats.org/officeDocument/2006/relationships/image" Target="../media/image247.png"/><Relationship Id="rId14"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64.png"/><Relationship Id="rId3" Type="http://schemas.openxmlformats.org/officeDocument/2006/relationships/image" Target="../media/image254.png"/><Relationship Id="rId7" Type="http://schemas.openxmlformats.org/officeDocument/2006/relationships/image" Target="../media/image258.png"/><Relationship Id="rId12" Type="http://schemas.openxmlformats.org/officeDocument/2006/relationships/image" Target="../media/image263.png"/><Relationship Id="rId17" Type="http://schemas.openxmlformats.org/officeDocument/2006/relationships/image" Target="../media/image267.png"/><Relationship Id="rId2" Type="http://schemas.openxmlformats.org/officeDocument/2006/relationships/image" Target="../media/image7.png"/><Relationship Id="rId16"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57.png"/><Relationship Id="rId11" Type="http://schemas.openxmlformats.org/officeDocument/2006/relationships/image" Target="../media/image262.png"/><Relationship Id="rId5" Type="http://schemas.openxmlformats.org/officeDocument/2006/relationships/image" Target="../media/image256.png"/><Relationship Id="rId15" Type="http://schemas.openxmlformats.org/officeDocument/2006/relationships/image" Target="../media/image266.png"/><Relationship Id="rId10" Type="http://schemas.openxmlformats.org/officeDocument/2006/relationships/image" Target="../media/image261.png"/><Relationship Id="rId4" Type="http://schemas.openxmlformats.org/officeDocument/2006/relationships/image" Target="../media/image255.png"/><Relationship Id="rId9" Type="http://schemas.openxmlformats.org/officeDocument/2006/relationships/image" Target="../media/image260.png"/><Relationship Id="rId14" Type="http://schemas.openxmlformats.org/officeDocument/2006/relationships/image" Target="../media/image265.png"/></Relationships>
</file>

<file path=ppt/slides/_rels/slide39.xml.rels><?xml version="1.0" encoding="UTF-8" standalone="yes"?>
<Relationships xmlns="http://schemas.openxmlformats.org/package/2006/relationships"><Relationship Id="rId8" Type="http://schemas.openxmlformats.org/officeDocument/2006/relationships/image" Target="../media/image273.png"/><Relationship Id="rId13" Type="http://schemas.openxmlformats.org/officeDocument/2006/relationships/image" Target="../media/image278.png"/><Relationship Id="rId3" Type="http://schemas.openxmlformats.org/officeDocument/2006/relationships/image" Target="../media/image268.png"/><Relationship Id="rId7" Type="http://schemas.openxmlformats.org/officeDocument/2006/relationships/image" Target="../media/image272.png"/><Relationship Id="rId12" Type="http://schemas.openxmlformats.org/officeDocument/2006/relationships/image" Target="../media/image27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71.png"/><Relationship Id="rId11" Type="http://schemas.openxmlformats.org/officeDocument/2006/relationships/image" Target="../media/image276.png"/><Relationship Id="rId5" Type="http://schemas.openxmlformats.org/officeDocument/2006/relationships/image" Target="../media/image270.png"/><Relationship Id="rId10" Type="http://schemas.openxmlformats.org/officeDocument/2006/relationships/image" Target="../media/image275.png"/><Relationship Id="rId4" Type="http://schemas.openxmlformats.org/officeDocument/2006/relationships/image" Target="../media/image269.png"/><Relationship Id="rId9" Type="http://schemas.openxmlformats.org/officeDocument/2006/relationships/image" Target="../media/image27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285.png"/><Relationship Id="rId13" Type="http://schemas.openxmlformats.org/officeDocument/2006/relationships/image" Target="../media/image290.png"/><Relationship Id="rId18" Type="http://schemas.openxmlformats.org/officeDocument/2006/relationships/image" Target="../media/image295.png"/><Relationship Id="rId3" Type="http://schemas.openxmlformats.org/officeDocument/2006/relationships/image" Target="../media/image7.png"/><Relationship Id="rId21" Type="http://schemas.openxmlformats.org/officeDocument/2006/relationships/image" Target="../media/image298.png"/><Relationship Id="rId7" Type="http://schemas.openxmlformats.org/officeDocument/2006/relationships/image" Target="../media/image284.png"/><Relationship Id="rId12" Type="http://schemas.openxmlformats.org/officeDocument/2006/relationships/image" Target="../media/image289.png"/><Relationship Id="rId17" Type="http://schemas.openxmlformats.org/officeDocument/2006/relationships/image" Target="../media/image294.png"/><Relationship Id="rId2" Type="http://schemas.openxmlformats.org/officeDocument/2006/relationships/image" Target="../media/image280.png"/><Relationship Id="rId16" Type="http://schemas.openxmlformats.org/officeDocument/2006/relationships/image" Target="../media/image293.png"/><Relationship Id="rId20" Type="http://schemas.openxmlformats.org/officeDocument/2006/relationships/image" Target="../media/image297.png"/><Relationship Id="rId1" Type="http://schemas.openxmlformats.org/officeDocument/2006/relationships/slideLayout" Target="../slideLayouts/slideLayout1.xml"/><Relationship Id="rId6" Type="http://schemas.openxmlformats.org/officeDocument/2006/relationships/image" Target="../media/image283.png"/><Relationship Id="rId11" Type="http://schemas.openxmlformats.org/officeDocument/2006/relationships/image" Target="../media/image288.png"/><Relationship Id="rId5" Type="http://schemas.openxmlformats.org/officeDocument/2006/relationships/image" Target="../media/image282.png"/><Relationship Id="rId15" Type="http://schemas.openxmlformats.org/officeDocument/2006/relationships/image" Target="../media/image292.png"/><Relationship Id="rId10" Type="http://schemas.openxmlformats.org/officeDocument/2006/relationships/image" Target="../media/image287.png"/><Relationship Id="rId19" Type="http://schemas.openxmlformats.org/officeDocument/2006/relationships/image" Target="../media/image296.jpeg"/><Relationship Id="rId4" Type="http://schemas.openxmlformats.org/officeDocument/2006/relationships/image" Target="../media/image281.png"/><Relationship Id="rId9" Type="http://schemas.openxmlformats.org/officeDocument/2006/relationships/image" Target="../media/image286.png"/><Relationship Id="rId14" Type="http://schemas.openxmlformats.org/officeDocument/2006/relationships/image" Target="../media/image291.png"/></Relationships>
</file>

<file path=ppt/slides/_rels/slide42.xml.rels><?xml version="1.0" encoding="UTF-8" standalone="yes"?>
<Relationships xmlns="http://schemas.openxmlformats.org/package/2006/relationships"><Relationship Id="rId8" Type="http://schemas.openxmlformats.org/officeDocument/2006/relationships/image" Target="../media/image304.png"/><Relationship Id="rId13" Type="http://schemas.openxmlformats.org/officeDocument/2006/relationships/image" Target="../media/image309.png"/><Relationship Id="rId18" Type="http://schemas.openxmlformats.org/officeDocument/2006/relationships/image" Target="../media/image174.png"/><Relationship Id="rId3" Type="http://schemas.openxmlformats.org/officeDocument/2006/relationships/image" Target="../media/image299.png"/><Relationship Id="rId21" Type="http://schemas.openxmlformats.org/officeDocument/2006/relationships/image" Target="../media/image316.jpeg"/><Relationship Id="rId7" Type="http://schemas.openxmlformats.org/officeDocument/2006/relationships/image" Target="../media/image303.png"/><Relationship Id="rId12" Type="http://schemas.openxmlformats.org/officeDocument/2006/relationships/image" Target="../media/image308.png"/><Relationship Id="rId17" Type="http://schemas.openxmlformats.org/officeDocument/2006/relationships/image" Target="../media/image313.png"/><Relationship Id="rId2" Type="http://schemas.openxmlformats.org/officeDocument/2006/relationships/image" Target="../media/image7.png"/><Relationship Id="rId16" Type="http://schemas.openxmlformats.org/officeDocument/2006/relationships/image" Target="../media/image312.jpeg"/><Relationship Id="rId20" Type="http://schemas.openxmlformats.org/officeDocument/2006/relationships/image" Target="../media/image315.png"/><Relationship Id="rId1" Type="http://schemas.openxmlformats.org/officeDocument/2006/relationships/slideLayout" Target="../slideLayouts/slideLayout1.xml"/><Relationship Id="rId6" Type="http://schemas.openxmlformats.org/officeDocument/2006/relationships/image" Target="../media/image302.png"/><Relationship Id="rId11" Type="http://schemas.openxmlformats.org/officeDocument/2006/relationships/image" Target="../media/image307.png"/><Relationship Id="rId24" Type="http://schemas.openxmlformats.org/officeDocument/2006/relationships/image" Target="../media/image319.png"/><Relationship Id="rId5" Type="http://schemas.openxmlformats.org/officeDocument/2006/relationships/image" Target="../media/image301.png"/><Relationship Id="rId15" Type="http://schemas.openxmlformats.org/officeDocument/2006/relationships/image" Target="../media/image311.png"/><Relationship Id="rId23" Type="http://schemas.openxmlformats.org/officeDocument/2006/relationships/image" Target="../media/image318.png"/><Relationship Id="rId10" Type="http://schemas.openxmlformats.org/officeDocument/2006/relationships/image" Target="../media/image306.png"/><Relationship Id="rId19" Type="http://schemas.openxmlformats.org/officeDocument/2006/relationships/image" Target="../media/image314.jpeg"/><Relationship Id="rId4" Type="http://schemas.openxmlformats.org/officeDocument/2006/relationships/image" Target="../media/image300.png"/><Relationship Id="rId9" Type="http://schemas.openxmlformats.org/officeDocument/2006/relationships/image" Target="../media/image305.png"/><Relationship Id="rId14" Type="http://schemas.openxmlformats.org/officeDocument/2006/relationships/image" Target="../media/image310.png"/><Relationship Id="rId22" Type="http://schemas.openxmlformats.org/officeDocument/2006/relationships/image" Target="../media/image317.png"/></Relationships>
</file>

<file path=ppt/slides/_rels/slide43.xml.rels><?xml version="1.0" encoding="UTF-8" standalone="yes"?>
<Relationships xmlns="http://schemas.openxmlformats.org/package/2006/relationships"><Relationship Id="rId8" Type="http://schemas.openxmlformats.org/officeDocument/2006/relationships/image" Target="../media/image324.png"/><Relationship Id="rId13" Type="http://schemas.openxmlformats.org/officeDocument/2006/relationships/image" Target="../media/image329.png"/><Relationship Id="rId18" Type="http://schemas.openxmlformats.org/officeDocument/2006/relationships/image" Target="../media/image334.png"/><Relationship Id="rId26" Type="http://schemas.openxmlformats.org/officeDocument/2006/relationships/image" Target="../media/image342.png"/><Relationship Id="rId3" Type="http://schemas.openxmlformats.org/officeDocument/2006/relationships/image" Target="../media/image320.png"/><Relationship Id="rId21" Type="http://schemas.openxmlformats.org/officeDocument/2006/relationships/image" Target="../media/image337.png"/><Relationship Id="rId34" Type="http://schemas.openxmlformats.org/officeDocument/2006/relationships/image" Target="../media/image350.png"/><Relationship Id="rId7" Type="http://schemas.openxmlformats.org/officeDocument/2006/relationships/image" Target="../media/image323.png"/><Relationship Id="rId12" Type="http://schemas.openxmlformats.org/officeDocument/2006/relationships/image" Target="../media/image328.png"/><Relationship Id="rId17" Type="http://schemas.openxmlformats.org/officeDocument/2006/relationships/image" Target="../media/image333.png"/><Relationship Id="rId25" Type="http://schemas.openxmlformats.org/officeDocument/2006/relationships/image" Target="../media/image341.png"/><Relationship Id="rId33" Type="http://schemas.openxmlformats.org/officeDocument/2006/relationships/image" Target="../media/image349.png"/><Relationship Id="rId2" Type="http://schemas.openxmlformats.org/officeDocument/2006/relationships/image" Target="../media/image77.png"/><Relationship Id="rId16" Type="http://schemas.openxmlformats.org/officeDocument/2006/relationships/image" Target="../media/image332.png"/><Relationship Id="rId20" Type="http://schemas.openxmlformats.org/officeDocument/2006/relationships/image" Target="../media/image336.png"/><Relationship Id="rId29" Type="http://schemas.openxmlformats.org/officeDocument/2006/relationships/image" Target="../media/image345.png"/><Relationship Id="rId1" Type="http://schemas.openxmlformats.org/officeDocument/2006/relationships/slideLayout" Target="../slideLayouts/slideLayout1.xml"/><Relationship Id="rId6" Type="http://schemas.openxmlformats.org/officeDocument/2006/relationships/image" Target="../media/image322.png"/><Relationship Id="rId11" Type="http://schemas.openxmlformats.org/officeDocument/2006/relationships/image" Target="../media/image327.png"/><Relationship Id="rId24" Type="http://schemas.openxmlformats.org/officeDocument/2006/relationships/image" Target="../media/image340.png"/><Relationship Id="rId32" Type="http://schemas.openxmlformats.org/officeDocument/2006/relationships/image" Target="../media/image348.png"/><Relationship Id="rId37" Type="http://schemas.openxmlformats.org/officeDocument/2006/relationships/image" Target="../media/image352.png"/><Relationship Id="rId5" Type="http://schemas.openxmlformats.org/officeDocument/2006/relationships/image" Target="../media/image78.png"/><Relationship Id="rId15" Type="http://schemas.openxmlformats.org/officeDocument/2006/relationships/image" Target="../media/image331.png"/><Relationship Id="rId23" Type="http://schemas.openxmlformats.org/officeDocument/2006/relationships/image" Target="../media/image339.png"/><Relationship Id="rId28" Type="http://schemas.openxmlformats.org/officeDocument/2006/relationships/image" Target="../media/image344.png"/><Relationship Id="rId36" Type="http://schemas.openxmlformats.org/officeDocument/2006/relationships/image" Target="../media/image7.png"/><Relationship Id="rId10" Type="http://schemas.openxmlformats.org/officeDocument/2006/relationships/image" Target="../media/image326.png"/><Relationship Id="rId19" Type="http://schemas.openxmlformats.org/officeDocument/2006/relationships/image" Target="../media/image335.png"/><Relationship Id="rId31" Type="http://schemas.openxmlformats.org/officeDocument/2006/relationships/image" Target="../media/image347.png"/><Relationship Id="rId4" Type="http://schemas.openxmlformats.org/officeDocument/2006/relationships/image" Target="../media/image321.png"/><Relationship Id="rId9" Type="http://schemas.openxmlformats.org/officeDocument/2006/relationships/image" Target="../media/image325.png"/><Relationship Id="rId14" Type="http://schemas.openxmlformats.org/officeDocument/2006/relationships/image" Target="../media/image330.png"/><Relationship Id="rId22" Type="http://schemas.openxmlformats.org/officeDocument/2006/relationships/image" Target="../media/image338.png"/><Relationship Id="rId27" Type="http://schemas.openxmlformats.org/officeDocument/2006/relationships/image" Target="../media/image343.png"/><Relationship Id="rId30" Type="http://schemas.openxmlformats.org/officeDocument/2006/relationships/image" Target="../media/image346.png"/><Relationship Id="rId35" Type="http://schemas.openxmlformats.org/officeDocument/2006/relationships/image" Target="../media/image351.png"/></Relationships>
</file>

<file path=ppt/slides/_rels/slide44.xml.rels><?xml version="1.0" encoding="UTF-8" standalone="yes"?>
<Relationships xmlns="http://schemas.openxmlformats.org/package/2006/relationships"><Relationship Id="rId3" Type="http://schemas.openxmlformats.org/officeDocument/2006/relationships/image" Target="../media/image35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46.xml.rels><?xml version="1.0" encoding="UTF-8" standalone="yes"?>
<Relationships xmlns="http://schemas.openxmlformats.org/package/2006/relationships"><Relationship Id="rId8" Type="http://schemas.openxmlformats.org/officeDocument/2006/relationships/image" Target="../media/image357.png"/><Relationship Id="rId13" Type="http://schemas.openxmlformats.org/officeDocument/2006/relationships/image" Target="../media/image362.png"/><Relationship Id="rId18" Type="http://schemas.openxmlformats.org/officeDocument/2006/relationships/image" Target="../media/image367.png"/><Relationship Id="rId3" Type="http://schemas.openxmlformats.org/officeDocument/2006/relationships/chart" Target="../charts/chart11.xml"/><Relationship Id="rId21" Type="http://schemas.openxmlformats.org/officeDocument/2006/relationships/image" Target="../media/image370.png"/><Relationship Id="rId7" Type="http://schemas.openxmlformats.org/officeDocument/2006/relationships/image" Target="../media/image356.png"/><Relationship Id="rId12" Type="http://schemas.openxmlformats.org/officeDocument/2006/relationships/image" Target="../media/image361.png"/><Relationship Id="rId17" Type="http://schemas.openxmlformats.org/officeDocument/2006/relationships/image" Target="../media/image366.png"/><Relationship Id="rId2" Type="http://schemas.openxmlformats.org/officeDocument/2006/relationships/notesSlide" Target="../notesSlides/notesSlide12.xml"/><Relationship Id="rId16" Type="http://schemas.openxmlformats.org/officeDocument/2006/relationships/image" Target="../media/image365.png"/><Relationship Id="rId20" Type="http://schemas.openxmlformats.org/officeDocument/2006/relationships/image" Target="../media/image369.png"/><Relationship Id="rId1" Type="http://schemas.openxmlformats.org/officeDocument/2006/relationships/slideLayout" Target="../slideLayouts/slideLayout12.xml"/><Relationship Id="rId6" Type="http://schemas.openxmlformats.org/officeDocument/2006/relationships/image" Target="../media/image355.png"/><Relationship Id="rId11" Type="http://schemas.openxmlformats.org/officeDocument/2006/relationships/image" Target="../media/image360.png"/><Relationship Id="rId5" Type="http://schemas.openxmlformats.org/officeDocument/2006/relationships/image" Target="../media/image7.png"/><Relationship Id="rId15" Type="http://schemas.openxmlformats.org/officeDocument/2006/relationships/image" Target="../media/image364.png"/><Relationship Id="rId10" Type="http://schemas.openxmlformats.org/officeDocument/2006/relationships/image" Target="../media/image359.png"/><Relationship Id="rId19" Type="http://schemas.openxmlformats.org/officeDocument/2006/relationships/image" Target="../media/image368.png"/><Relationship Id="rId4" Type="http://schemas.openxmlformats.org/officeDocument/2006/relationships/image" Target="../media/image354.jpeg"/><Relationship Id="rId9" Type="http://schemas.openxmlformats.org/officeDocument/2006/relationships/image" Target="../media/image358.png"/><Relationship Id="rId14" Type="http://schemas.openxmlformats.org/officeDocument/2006/relationships/image" Target="../media/image363.png"/><Relationship Id="rId22" Type="http://schemas.openxmlformats.org/officeDocument/2006/relationships/image" Target="../media/image371.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72.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8" Type="http://schemas.openxmlformats.org/officeDocument/2006/relationships/image" Target="../media/image379.png"/><Relationship Id="rId13" Type="http://schemas.openxmlformats.org/officeDocument/2006/relationships/image" Target="../media/image7.png"/><Relationship Id="rId18" Type="http://schemas.openxmlformats.org/officeDocument/2006/relationships/image" Target="../media/image386.png"/><Relationship Id="rId26" Type="http://schemas.openxmlformats.org/officeDocument/2006/relationships/image" Target="../media/image392.jpeg"/><Relationship Id="rId3" Type="http://schemas.openxmlformats.org/officeDocument/2006/relationships/image" Target="../media/image374.png"/><Relationship Id="rId21" Type="http://schemas.openxmlformats.org/officeDocument/2006/relationships/image" Target="../media/image389.jpeg"/><Relationship Id="rId7" Type="http://schemas.openxmlformats.org/officeDocument/2006/relationships/image" Target="../media/image378.png"/><Relationship Id="rId12" Type="http://schemas.openxmlformats.org/officeDocument/2006/relationships/image" Target="../media/image241.png"/><Relationship Id="rId17" Type="http://schemas.openxmlformats.org/officeDocument/2006/relationships/image" Target="../media/image385.png"/><Relationship Id="rId25" Type="http://schemas.openxmlformats.org/officeDocument/2006/relationships/image" Target="../media/image391.jpeg"/><Relationship Id="rId2" Type="http://schemas.openxmlformats.org/officeDocument/2006/relationships/image" Target="../media/image373.png"/><Relationship Id="rId16" Type="http://schemas.openxmlformats.org/officeDocument/2006/relationships/image" Target="../media/image384.png"/><Relationship Id="rId20" Type="http://schemas.openxmlformats.org/officeDocument/2006/relationships/image" Target="../media/image388.png"/><Relationship Id="rId29" Type="http://schemas.openxmlformats.org/officeDocument/2006/relationships/image" Target="../media/image395.jpeg"/><Relationship Id="rId1" Type="http://schemas.openxmlformats.org/officeDocument/2006/relationships/slideLayout" Target="../slideLayouts/slideLayout2.xml"/><Relationship Id="rId6" Type="http://schemas.openxmlformats.org/officeDocument/2006/relationships/image" Target="../media/image377.png"/><Relationship Id="rId11" Type="http://schemas.openxmlformats.org/officeDocument/2006/relationships/image" Target="../media/image382.png"/><Relationship Id="rId24" Type="http://schemas.openxmlformats.org/officeDocument/2006/relationships/image" Target="../media/image390.png"/><Relationship Id="rId32" Type="http://schemas.openxmlformats.org/officeDocument/2006/relationships/image" Target="../media/image398.png"/><Relationship Id="rId5" Type="http://schemas.openxmlformats.org/officeDocument/2006/relationships/image" Target="../media/image376.png"/><Relationship Id="rId15" Type="http://schemas.openxmlformats.org/officeDocument/2006/relationships/image" Target="../media/image383.png"/><Relationship Id="rId23" Type="http://schemas.openxmlformats.org/officeDocument/2006/relationships/image" Target="../media/image155.png"/><Relationship Id="rId28" Type="http://schemas.openxmlformats.org/officeDocument/2006/relationships/image" Target="../media/image394.jpeg"/><Relationship Id="rId10" Type="http://schemas.openxmlformats.org/officeDocument/2006/relationships/image" Target="../media/image381.png"/><Relationship Id="rId19" Type="http://schemas.openxmlformats.org/officeDocument/2006/relationships/image" Target="../media/image387.png"/><Relationship Id="rId31" Type="http://schemas.openxmlformats.org/officeDocument/2006/relationships/image" Target="../media/image397.png"/><Relationship Id="rId4" Type="http://schemas.openxmlformats.org/officeDocument/2006/relationships/image" Target="../media/image375.png"/><Relationship Id="rId9" Type="http://schemas.openxmlformats.org/officeDocument/2006/relationships/image" Target="../media/image380.png"/><Relationship Id="rId14" Type="http://schemas.openxmlformats.org/officeDocument/2006/relationships/image" Target="../media/image84.png"/><Relationship Id="rId22" Type="http://schemas.openxmlformats.org/officeDocument/2006/relationships/image" Target="../media/image182.png"/><Relationship Id="rId27" Type="http://schemas.openxmlformats.org/officeDocument/2006/relationships/image" Target="../media/image393.jpeg"/><Relationship Id="rId30" Type="http://schemas.openxmlformats.org/officeDocument/2006/relationships/image" Target="../media/image396.jpe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400.png"/><Relationship Id="rId4" Type="http://schemas.openxmlformats.org/officeDocument/2006/relationships/image" Target="../media/image399.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2.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9.png"/><Relationship Id="rId5" Type="http://schemas.openxmlformats.org/officeDocument/2006/relationships/image" Target="../media/image7.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06.png"/></Relationships>
</file>

<file path=ppt/slides/_rels/slide55.xml.rels><?xml version="1.0" encoding="UTF-8" standalone="yes"?>
<Relationships xmlns="http://schemas.openxmlformats.org/package/2006/relationships"><Relationship Id="rId3" Type="http://schemas.openxmlformats.org/officeDocument/2006/relationships/image" Target="../media/image407.png"/><Relationship Id="rId7" Type="http://schemas.openxmlformats.org/officeDocument/2006/relationships/image" Target="../media/image4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409.png"/><Relationship Id="rId4" Type="http://schemas.openxmlformats.org/officeDocument/2006/relationships/image" Target="../media/image408.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417.png"/><Relationship Id="rId13" Type="http://schemas.openxmlformats.org/officeDocument/2006/relationships/image" Target="../media/image422.png"/><Relationship Id="rId18" Type="http://schemas.openxmlformats.org/officeDocument/2006/relationships/image" Target="../media/image427.png"/><Relationship Id="rId3" Type="http://schemas.openxmlformats.org/officeDocument/2006/relationships/image" Target="../media/image412.png"/><Relationship Id="rId7" Type="http://schemas.openxmlformats.org/officeDocument/2006/relationships/image" Target="../media/image416.png"/><Relationship Id="rId12" Type="http://schemas.openxmlformats.org/officeDocument/2006/relationships/image" Target="../media/image421.png"/><Relationship Id="rId17" Type="http://schemas.openxmlformats.org/officeDocument/2006/relationships/image" Target="../media/image426.jpeg"/><Relationship Id="rId2" Type="http://schemas.openxmlformats.org/officeDocument/2006/relationships/image" Target="../media/image7.png"/><Relationship Id="rId16" Type="http://schemas.openxmlformats.org/officeDocument/2006/relationships/image" Target="../media/image425.png"/><Relationship Id="rId1" Type="http://schemas.openxmlformats.org/officeDocument/2006/relationships/slideLayout" Target="../slideLayouts/slideLayout2.xml"/><Relationship Id="rId6" Type="http://schemas.openxmlformats.org/officeDocument/2006/relationships/image" Target="../media/image415.png"/><Relationship Id="rId11" Type="http://schemas.openxmlformats.org/officeDocument/2006/relationships/image" Target="../media/image420.png"/><Relationship Id="rId5" Type="http://schemas.openxmlformats.org/officeDocument/2006/relationships/image" Target="../media/image414.png"/><Relationship Id="rId15" Type="http://schemas.openxmlformats.org/officeDocument/2006/relationships/image" Target="../media/image424.png"/><Relationship Id="rId10" Type="http://schemas.openxmlformats.org/officeDocument/2006/relationships/image" Target="../media/image419.png"/><Relationship Id="rId19" Type="http://schemas.openxmlformats.org/officeDocument/2006/relationships/image" Target="../media/image428.png"/><Relationship Id="rId4" Type="http://schemas.openxmlformats.org/officeDocument/2006/relationships/image" Target="../media/image413.png"/><Relationship Id="rId9" Type="http://schemas.openxmlformats.org/officeDocument/2006/relationships/image" Target="../media/image418.png"/><Relationship Id="rId14" Type="http://schemas.openxmlformats.org/officeDocument/2006/relationships/image" Target="../media/image423.png"/></Relationships>
</file>

<file path=ppt/slides/_rels/slide58.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434.png"/><Relationship Id="rId13" Type="http://schemas.openxmlformats.org/officeDocument/2006/relationships/image" Target="../media/image101.png"/><Relationship Id="rId18" Type="http://schemas.openxmlformats.org/officeDocument/2006/relationships/image" Target="../media/image440.png"/><Relationship Id="rId3" Type="http://schemas.openxmlformats.org/officeDocument/2006/relationships/image" Target="../media/image430.png"/><Relationship Id="rId21" Type="http://schemas.openxmlformats.org/officeDocument/2006/relationships/image" Target="../media/image125.png"/><Relationship Id="rId7" Type="http://schemas.openxmlformats.org/officeDocument/2006/relationships/image" Target="../media/image433.png"/><Relationship Id="rId12" Type="http://schemas.openxmlformats.org/officeDocument/2006/relationships/image" Target="../media/image437.png"/><Relationship Id="rId17" Type="http://schemas.openxmlformats.org/officeDocument/2006/relationships/image" Target="../media/image84.png"/><Relationship Id="rId2" Type="http://schemas.openxmlformats.org/officeDocument/2006/relationships/image" Target="../media/image7.png"/><Relationship Id="rId16" Type="http://schemas.openxmlformats.org/officeDocument/2006/relationships/image" Target="../media/image152.png"/><Relationship Id="rId20"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432.png"/><Relationship Id="rId11" Type="http://schemas.openxmlformats.org/officeDocument/2006/relationships/image" Target="../media/image436.jpeg"/><Relationship Id="rId5" Type="http://schemas.openxmlformats.org/officeDocument/2006/relationships/image" Target="../media/image126.png"/><Relationship Id="rId15" Type="http://schemas.openxmlformats.org/officeDocument/2006/relationships/image" Target="../media/image439.png"/><Relationship Id="rId23" Type="http://schemas.openxmlformats.org/officeDocument/2006/relationships/image" Target="../media/image441.png"/><Relationship Id="rId10" Type="http://schemas.openxmlformats.org/officeDocument/2006/relationships/image" Target="../media/image158.png"/><Relationship Id="rId19" Type="http://schemas.openxmlformats.org/officeDocument/2006/relationships/image" Target="../media/image194.png"/><Relationship Id="rId4" Type="http://schemas.openxmlformats.org/officeDocument/2006/relationships/image" Target="../media/image431.jpeg"/><Relationship Id="rId9" Type="http://schemas.openxmlformats.org/officeDocument/2006/relationships/image" Target="../media/image435.png"/><Relationship Id="rId14" Type="http://schemas.openxmlformats.org/officeDocument/2006/relationships/image" Target="../media/image438.png"/><Relationship Id="rId22" Type="http://schemas.openxmlformats.org/officeDocument/2006/relationships/image" Target="../media/image14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8" Type="http://schemas.openxmlformats.org/officeDocument/2006/relationships/image" Target="../media/image447.jpeg"/><Relationship Id="rId13" Type="http://schemas.openxmlformats.org/officeDocument/2006/relationships/image" Target="../media/image452.png"/><Relationship Id="rId3" Type="http://schemas.openxmlformats.org/officeDocument/2006/relationships/image" Target="../media/image442.png"/><Relationship Id="rId7" Type="http://schemas.openxmlformats.org/officeDocument/2006/relationships/image" Target="../media/image446.png"/><Relationship Id="rId12" Type="http://schemas.openxmlformats.org/officeDocument/2006/relationships/image" Target="../media/image451.png"/><Relationship Id="rId2" Type="http://schemas.openxmlformats.org/officeDocument/2006/relationships/image" Target="../media/image7.png"/><Relationship Id="rId16" Type="http://schemas.openxmlformats.org/officeDocument/2006/relationships/image" Target="../media/image455.png"/><Relationship Id="rId1" Type="http://schemas.openxmlformats.org/officeDocument/2006/relationships/slideLayout" Target="../slideLayouts/slideLayout1.xml"/><Relationship Id="rId6" Type="http://schemas.openxmlformats.org/officeDocument/2006/relationships/image" Target="../media/image445.png"/><Relationship Id="rId11" Type="http://schemas.openxmlformats.org/officeDocument/2006/relationships/image" Target="../media/image450.jpeg"/><Relationship Id="rId5" Type="http://schemas.openxmlformats.org/officeDocument/2006/relationships/image" Target="../media/image444.png"/><Relationship Id="rId15" Type="http://schemas.openxmlformats.org/officeDocument/2006/relationships/image" Target="../media/image454.png"/><Relationship Id="rId10" Type="http://schemas.openxmlformats.org/officeDocument/2006/relationships/image" Target="../media/image449.png"/><Relationship Id="rId4" Type="http://schemas.openxmlformats.org/officeDocument/2006/relationships/image" Target="../media/image443.png"/><Relationship Id="rId9" Type="http://schemas.openxmlformats.org/officeDocument/2006/relationships/image" Target="../media/image448.jpeg"/><Relationship Id="rId14" Type="http://schemas.openxmlformats.org/officeDocument/2006/relationships/image" Target="../media/image453.jpe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hyperlink" Target="https://www.linkedin.com/company/videoadvertisingbureauvab/" TargetMode="External"/><Relationship Id="rId7" Type="http://schemas.openxmlformats.org/officeDocument/2006/relationships/hyperlink" Target="https://www.thevab.com/mailing-list/" TargetMode="External"/><Relationship Id="rId2" Type="http://schemas.openxmlformats.org/officeDocument/2006/relationships/image" Target="../media/image457.jpeg"/><Relationship Id="rId1" Type="http://schemas.openxmlformats.org/officeDocument/2006/relationships/slideLayout" Target="../slideLayouts/slideLayout1.xml"/><Relationship Id="rId6" Type="http://schemas.openxmlformats.org/officeDocument/2006/relationships/image" Target="../media/image459.png"/><Relationship Id="rId5" Type="http://schemas.openxmlformats.org/officeDocument/2006/relationships/hyperlink" Target="https://twitter.com/videoadbureau" TargetMode="External"/><Relationship Id="rId4" Type="http://schemas.openxmlformats.org/officeDocument/2006/relationships/image" Target="../media/image458.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7.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6.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Slide-1-Box-Edg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646143" y="5237284"/>
            <a:ext cx="482600" cy="59309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89590" y="193221"/>
            <a:ext cx="2359961" cy="1231900"/>
          </a:xfrm>
          <a:prstGeom prst="rect">
            <a:avLst/>
          </a:prstGeom>
        </p:spPr>
      </p:pic>
      <p:sp>
        <p:nvSpPr>
          <p:cNvPr id="6" name="Rectangle 5"/>
          <p:cNvSpPr/>
          <p:nvPr/>
        </p:nvSpPr>
        <p:spPr>
          <a:xfrm>
            <a:off x="4000586" y="5219699"/>
            <a:ext cx="16489191" cy="59309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p:cNvSpPr txBox="1"/>
          <p:nvPr/>
        </p:nvSpPr>
        <p:spPr>
          <a:xfrm>
            <a:off x="6413639" y="5778500"/>
            <a:ext cx="11472582" cy="4770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500" normalizeH="0" baseline="0" noProof="0" dirty="0">
                <a:ln>
                  <a:noFill/>
                </a:ln>
                <a:solidFill>
                  <a:srgbClr val="00A9AC"/>
                </a:solidFill>
                <a:effectLst/>
                <a:uLnTx/>
                <a:uFillTx/>
                <a:latin typeface="Trebuchet MS"/>
                <a:ea typeface="+mn-ea"/>
                <a:cs typeface="Trebuchet MS"/>
              </a:rPr>
              <a:t>VIDEO ADVERTISING BUREAU - </a:t>
            </a:r>
            <a:r>
              <a:rPr kumimoji="0" lang="en-US" sz="2500" b="0" i="0" u="none" strike="noStrike" kern="1200" cap="none" spc="500" normalizeH="0" baseline="0" noProof="0">
                <a:ln>
                  <a:noFill/>
                </a:ln>
                <a:solidFill>
                  <a:srgbClr val="00A9AC"/>
                </a:solidFill>
                <a:effectLst/>
                <a:uLnTx/>
                <a:uFillTx/>
                <a:latin typeface="Trebuchet MS"/>
                <a:ea typeface="+mn-ea"/>
                <a:cs typeface="Trebuchet MS"/>
              </a:rPr>
              <a:t>REPORT 2019</a:t>
            </a:r>
            <a:endParaRPr kumimoji="0" lang="en-US" sz="2500" b="0" i="0" u="none" strike="noStrike" kern="1200" cap="none" spc="500" normalizeH="0" baseline="0" noProof="0" dirty="0">
              <a:ln>
                <a:noFill/>
              </a:ln>
              <a:solidFill>
                <a:srgbClr val="00A9AC"/>
              </a:solidFill>
              <a:effectLst/>
              <a:uLnTx/>
              <a:uFillTx/>
              <a:latin typeface="Trebuchet MS"/>
              <a:ea typeface="+mn-ea"/>
              <a:cs typeface="Trebuchet MS"/>
            </a:endParaRPr>
          </a:p>
        </p:txBody>
      </p:sp>
      <p:sp>
        <p:nvSpPr>
          <p:cNvPr id="8" name="TextBox 7"/>
          <p:cNvSpPr txBox="1"/>
          <p:nvPr/>
        </p:nvSpPr>
        <p:spPr>
          <a:xfrm>
            <a:off x="6566039" y="6433354"/>
            <a:ext cx="11472582" cy="4770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Trebuchet MS"/>
                <a:ea typeface="+mn-ea"/>
                <a:cs typeface="Trebuchet MS"/>
              </a:rPr>
              <a:t>.................</a:t>
            </a:r>
          </a:p>
        </p:txBody>
      </p:sp>
      <p:sp>
        <p:nvSpPr>
          <p:cNvPr id="9" name="TextBox 8"/>
          <p:cNvSpPr txBox="1"/>
          <p:nvPr/>
        </p:nvSpPr>
        <p:spPr>
          <a:xfrm>
            <a:off x="4000586" y="7094851"/>
            <a:ext cx="16489191" cy="132343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Trebuchet MS"/>
                <a:ea typeface="+mn-ea"/>
                <a:cs typeface="+mn-cs"/>
              </a:rPr>
              <a:t>The Esports Report</a:t>
            </a:r>
          </a:p>
        </p:txBody>
      </p:sp>
      <p:sp>
        <p:nvSpPr>
          <p:cNvPr id="10" name="TextBox 9"/>
          <p:cNvSpPr txBox="1"/>
          <p:nvPr/>
        </p:nvSpPr>
        <p:spPr>
          <a:xfrm>
            <a:off x="4078769" y="8989481"/>
            <a:ext cx="16489191" cy="92333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rebuchet MS"/>
                <a:ea typeface="+mn-ea"/>
                <a:cs typeface="+mn-cs"/>
              </a:rPr>
              <a:t>The ‘Area of Effect’ For Marketers</a:t>
            </a:r>
          </a:p>
        </p:txBody>
      </p:sp>
    </p:spTree>
    <p:extLst>
      <p:ext uri="{BB962C8B-B14F-4D97-AF65-F5344CB8AC3E}">
        <p14:creationId xmlns:p14="http://schemas.microsoft.com/office/powerpoint/2010/main" val="3532115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0977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TextBox 8"/>
          <p:cNvSpPr txBox="1"/>
          <p:nvPr/>
        </p:nvSpPr>
        <p:spPr>
          <a:xfrm>
            <a:off x="182180" y="782363"/>
            <a:ext cx="6430454" cy="4708981"/>
          </a:xfrm>
          <a:prstGeom prst="rect">
            <a:avLst/>
          </a:prstGeom>
          <a:noFill/>
        </p:spPr>
        <p:txBody>
          <a:bodyPr wrap="square" rtlCol="0">
            <a:spAutoFit/>
          </a:bodyPr>
          <a:lstStyle/>
          <a:p>
            <a:pPr marL="0" marR="0" lvl="0" indent="0" algn="l" defTabSz="1172398" rtl="0" eaLnBrk="1" fontAlgn="auto" latinLnBrk="0" hangingPunct="1">
              <a:lnSpc>
                <a:spcPts val="72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B2B8"/>
                </a:solidFill>
                <a:effectLst/>
                <a:uLnTx/>
                <a:uFillTx/>
                <a:latin typeface="Trebuchet MS"/>
                <a:ea typeface="+mn-ea"/>
                <a:cs typeface="Trebuchet MS"/>
              </a:rPr>
              <a:t>Esports Global Revenue Is Driven by Sponsorship &amp; Advertising</a:t>
            </a:r>
          </a:p>
        </p:txBody>
      </p:sp>
      <p:sp>
        <p:nvSpPr>
          <p:cNvPr id="22" name="TextBox 21"/>
          <p:cNvSpPr txBox="1"/>
          <p:nvPr/>
        </p:nvSpPr>
        <p:spPr>
          <a:xfrm>
            <a:off x="23571784" y="13151922"/>
            <a:ext cx="815391"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fld id="{E9BAD033-1638-B34E-BAC8-DEB32676E2C7}" type="slidenum">
              <a:rPr kumimoji="0" lang="en-US" sz="3000" b="0" i="0" u="none" strike="noStrike" kern="1200" cap="none" spc="0" normalizeH="0" baseline="0" noProof="0">
                <a:ln>
                  <a:noFill/>
                </a:ln>
                <a:solidFill>
                  <a:srgbClr val="C0C1BF"/>
                </a:solidFill>
                <a:effectLst/>
                <a:uLnTx/>
                <a:uFillTx/>
                <a:latin typeface="Trebuchet MS"/>
                <a:ea typeface="+mn-ea"/>
                <a:cs typeface="Trebuchet MS"/>
              </a:rPr>
              <a:pPr marL="0" marR="0" lvl="0" indent="0" algn="ctr" defTabSz="1172398" rtl="0" eaLnBrk="1" fontAlgn="auto" latinLnBrk="0" hangingPunct="1">
                <a:lnSpc>
                  <a:spcPct val="100000"/>
                </a:lnSpc>
                <a:spcBef>
                  <a:spcPts val="0"/>
                </a:spcBef>
                <a:spcAft>
                  <a:spcPts val="0"/>
                </a:spcAft>
                <a:buClrTx/>
                <a:buSzTx/>
                <a:buFontTx/>
                <a:buNone/>
                <a:tabLst/>
                <a:defRPr/>
              </a:pPr>
              <a:t>10</a:t>
            </a:fld>
            <a:endParaRPr kumimoji="0" lang="en-US" sz="30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3" name="Picture 2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graphicFrame>
        <p:nvGraphicFramePr>
          <p:cNvPr id="12" name="Chart 11"/>
          <p:cNvGraphicFramePr/>
          <p:nvPr>
            <p:extLst>
              <p:ext uri="{D42A27DB-BD31-4B8C-83A1-F6EECF244321}">
                <p14:modId xmlns:p14="http://schemas.microsoft.com/office/powerpoint/2010/main" val="1049073329"/>
              </p:ext>
            </p:extLst>
          </p:nvPr>
        </p:nvGraphicFramePr>
        <p:xfrm>
          <a:off x="8657326" y="1071525"/>
          <a:ext cx="14121082" cy="10337916"/>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2847785" y="4954196"/>
            <a:ext cx="4598189"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rebuchet MS"/>
                <a:ea typeface="+mn-ea"/>
                <a:cs typeface="+mn-cs"/>
              </a:rPr>
              <a:t>2019 Global Total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Trebuchet MS"/>
                <a:ea typeface="+mn-ea"/>
                <a:cs typeface="+mn-cs"/>
              </a:rPr>
              <a:t>$1,096MM</a:t>
            </a:r>
          </a:p>
        </p:txBody>
      </p:sp>
      <p:sp>
        <p:nvSpPr>
          <p:cNvPr id="25" name="TextBox 24"/>
          <p:cNvSpPr txBox="1"/>
          <p:nvPr/>
        </p:nvSpPr>
        <p:spPr>
          <a:xfrm>
            <a:off x="200109" y="6859689"/>
            <a:ext cx="6412526" cy="526297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a:ea typeface="+mn-ea"/>
                <a:cs typeface="+mn-cs"/>
              </a:rPr>
              <a:t>Sponsorship, Advertising and Media Rights Revenues Are Projected To Reach </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0B1B4"/>
                </a:solidFill>
                <a:effectLst/>
                <a:uLnTx/>
                <a:uFillTx/>
                <a:latin typeface="Trebuchet MS"/>
                <a:ea typeface="+mn-ea"/>
                <a:cs typeface="+mn-cs"/>
              </a:rPr>
              <a:t>$1.5 Billion</a:t>
            </a:r>
            <a:r>
              <a:rPr kumimoji="0" lang="en-US" sz="4800" b="0" i="0" u="none" strike="noStrike" kern="1200" cap="none" spc="0" normalizeH="0" baseline="0" noProof="0" dirty="0">
                <a:ln>
                  <a:noFill/>
                </a:ln>
                <a:solidFill>
                  <a:prstClr val="white"/>
                </a:solidFill>
                <a:effectLst/>
                <a:uLnTx/>
                <a:uFillTx/>
                <a:latin typeface="Trebuchet MS"/>
                <a:ea typeface="+mn-ea"/>
                <a:cs typeface="+mn-cs"/>
              </a:rPr>
              <a:t> By 2022, a </a:t>
            </a:r>
            <a:r>
              <a:rPr lang="en-US" sz="4800" b="1" dirty="0">
                <a:solidFill>
                  <a:srgbClr val="20B1B4"/>
                </a:solidFill>
                <a:latin typeface="Trebuchet MS"/>
              </a:rPr>
              <a:t>67% increase </a:t>
            </a:r>
            <a:r>
              <a:rPr kumimoji="0" lang="en-US" sz="4800" b="0" i="0" u="none" strike="noStrike" kern="1200" cap="none" spc="0" normalizeH="0" baseline="0" noProof="0" dirty="0">
                <a:ln>
                  <a:noFill/>
                </a:ln>
                <a:solidFill>
                  <a:prstClr val="white"/>
                </a:solidFill>
                <a:effectLst/>
                <a:uLnTx/>
                <a:uFillTx/>
                <a:latin typeface="Trebuchet MS"/>
                <a:ea typeface="+mn-ea"/>
                <a:cs typeface="+mn-cs"/>
              </a:rPr>
              <a:t>vs. 2019</a:t>
            </a:r>
          </a:p>
        </p:txBody>
      </p:sp>
      <p:sp>
        <p:nvSpPr>
          <p:cNvPr id="13" name="TextBox 12">
            <a:extLst>
              <a:ext uri="{FF2B5EF4-FFF2-40B4-BE49-F238E27FC236}">
                <a16:creationId xmlns:a16="http://schemas.microsoft.com/office/drawing/2014/main" xmlns="" id="{74F66072-A06C-4FE9-B601-1A092ECB5625}"/>
              </a:ext>
            </a:extLst>
          </p:cNvPr>
          <p:cNvSpPr txBox="1"/>
          <p:nvPr/>
        </p:nvSpPr>
        <p:spPr>
          <a:xfrm>
            <a:off x="6979598" y="13172361"/>
            <a:ext cx="10055945" cy="451406"/>
          </a:xfrm>
          <a:prstGeom prst="rect">
            <a:avLst/>
          </a:prstGeom>
          <a:noFill/>
        </p:spPr>
        <p:txBody>
          <a:bodyPr wrap="square" rtlCol="0">
            <a:spAutoFit/>
          </a:bodyPr>
          <a:lstStyle/>
          <a:p>
            <a:pPr marL="0" marR="0" lvl="0" indent="0" algn="l" defTabSz="1172398"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Trebuchet MS"/>
              </a:rPr>
              <a:t>Source: </a:t>
            </a:r>
            <a:r>
              <a:rPr kumimoji="0" lang="en-US" sz="1200" b="0" i="0" u="none" strike="noStrike" kern="1200" cap="none" spc="0" normalizeH="0" baseline="0" noProof="0" dirty="0" err="1">
                <a:ln>
                  <a:noFill/>
                </a:ln>
                <a:solidFill>
                  <a:prstClr val="black"/>
                </a:solidFill>
                <a:effectLst/>
                <a:uLnTx/>
                <a:uFillTx/>
                <a:latin typeface="Trebuchet MS"/>
                <a:ea typeface="+mn-ea"/>
                <a:cs typeface="Trebuchet MS"/>
              </a:rPr>
              <a:t>NewZoo</a:t>
            </a:r>
            <a:r>
              <a:rPr kumimoji="0" lang="en-US" sz="1200" b="0" i="0" u="none" strike="noStrike" kern="1200" cap="none" spc="0" normalizeH="0" baseline="0" noProof="0" dirty="0">
                <a:ln>
                  <a:noFill/>
                </a:ln>
                <a:solidFill>
                  <a:prstClr val="black"/>
                </a:solidFill>
                <a:effectLst/>
                <a:uLnTx/>
                <a:uFillTx/>
                <a:latin typeface="Trebuchet MS"/>
                <a:ea typeface="+mn-ea"/>
                <a:cs typeface="Trebuchet MS"/>
              </a:rPr>
              <a:t> 2019 Global Esports Market Report, excludes revenues from betting, fantasy leagues and similar cash payouts, as well as revenues generated within games.</a:t>
            </a:r>
          </a:p>
        </p:txBody>
      </p:sp>
      <p:sp>
        <p:nvSpPr>
          <p:cNvPr id="16" name="TextBox 1">
            <a:extLst>
              <a:ext uri="{FF2B5EF4-FFF2-40B4-BE49-F238E27FC236}">
                <a16:creationId xmlns:a16="http://schemas.microsoft.com/office/drawing/2014/main" xmlns="" id="{9D45F8C7-5242-45B2-9FE6-800F5C4A1411}"/>
              </a:ext>
            </a:extLst>
          </p:cNvPr>
          <p:cNvSpPr txBox="1"/>
          <p:nvPr/>
        </p:nvSpPr>
        <p:spPr>
          <a:xfrm>
            <a:off x="11707842" y="6366012"/>
            <a:ext cx="855784" cy="57443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rebuchet MS"/>
                <a:ea typeface="+mn-ea"/>
                <a:cs typeface="+mn-cs"/>
              </a:rPr>
              <a:t>42%</a:t>
            </a:r>
          </a:p>
        </p:txBody>
      </p:sp>
      <p:sp>
        <p:nvSpPr>
          <p:cNvPr id="17" name="TextBox 1">
            <a:extLst>
              <a:ext uri="{FF2B5EF4-FFF2-40B4-BE49-F238E27FC236}">
                <a16:creationId xmlns:a16="http://schemas.microsoft.com/office/drawing/2014/main" xmlns="" id="{8E6169C1-5B45-4AA9-ABDE-562C57898F87}"/>
              </a:ext>
            </a:extLst>
          </p:cNvPr>
          <p:cNvSpPr txBox="1"/>
          <p:nvPr/>
        </p:nvSpPr>
        <p:spPr>
          <a:xfrm>
            <a:off x="15608517" y="9031208"/>
            <a:ext cx="855784" cy="57443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rebuchet MS"/>
                <a:ea typeface="+mn-ea"/>
                <a:cs typeface="+mn-cs"/>
              </a:rPr>
              <a:t>9%</a:t>
            </a:r>
          </a:p>
        </p:txBody>
      </p:sp>
      <p:sp>
        <p:nvSpPr>
          <p:cNvPr id="18" name="TextBox 1">
            <a:extLst>
              <a:ext uri="{FF2B5EF4-FFF2-40B4-BE49-F238E27FC236}">
                <a16:creationId xmlns:a16="http://schemas.microsoft.com/office/drawing/2014/main" xmlns="" id="{543E9A25-4D56-4023-8FAD-DC16C53AFDE3}"/>
              </a:ext>
            </a:extLst>
          </p:cNvPr>
          <p:cNvSpPr txBox="1"/>
          <p:nvPr/>
        </p:nvSpPr>
        <p:spPr>
          <a:xfrm>
            <a:off x="14862083" y="2876111"/>
            <a:ext cx="855784" cy="57443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rebuchet MS"/>
                <a:ea typeface="+mn-ea"/>
                <a:cs typeface="+mn-cs"/>
              </a:rPr>
              <a:t>17%</a:t>
            </a:r>
          </a:p>
        </p:txBody>
      </p:sp>
      <p:sp>
        <p:nvSpPr>
          <p:cNvPr id="19" name="TextBox 1">
            <a:extLst>
              <a:ext uri="{FF2B5EF4-FFF2-40B4-BE49-F238E27FC236}">
                <a16:creationId xmlns:a16="http://schemas.microsoft.com/office/drawing/2014/main" xmlns="" id="{2FBF99C1-955B-428D-9DAD-5B485A9FB878}"/>
              </a:ext>
            </a:extLst>
          </p:cNvPr>
          <p:cNvSpPr txBox="1"/>
          <p:nvPr/>
        </p:nvSpPr>
        <p:spPr>
          <a:xfrm>
            <a:off x="17125661" y="8071367"/>
            <a:ext cx="855784" cy="57443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rebuchet MS"/>
                <a:ea typeface="+mn-ea"/>
                <a:cs typeface="+mn-cs"/>
              </a:rPr>
              <a:t>9%</a:t>
            </a:r>
          </a:p>
        </p:txBody>
      </p:sp>
      <p:sp>
        <p:nvSpPr>
          <p:cNvPr id="20" name="Rectangle 19">
            <a:extLst>
              <a:ext uri="{FF2B5EF4-FFF2-40B4-BE49-F238E27FC236}">
                <a16:creationId xmlns:a16="http://schemas.microsoft.com/office/drawing/2014/main" xmlns="" id="{2BDB4291-5110-4CD1-85FD-C90EEFAF2FE3}"/>
              </a:ext>
            </a:extLst>
          </p:cNvPr>
          <p:cNvSpPr/>
          <p:nvPr/>
        </p:nvSpPr>
        <p:spPr>
          <a:xfrm>
            <a:off x="6793226" y="11868880"/>
            <a:ext cx="17592361" cy="584775"/>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mn-cs"/>
              </a:rPr>
              <a:t>North America alone will generate </a:t>
            </a:r>
            <a:r>
              <a:rPr kumimoji="0" lang="en-US" sz="3200" i="0" u="none" strike="noStrike" kern="1200" cap="none" spc="0" normalizeH="0" baseline="0" noProof="0" dirty="0">
                <a:ln>
                  <a:noFill/>
                </a:ln>
                <a:solidFill>
                  <a:prstClr val="black"/>
                </a:solidFill>
                <a:effectLst/>
                <a:uLnTx/>
                <a:uFillTx/>
                <a:latin typeface="Trebuchet MS"/>
                <a:ea typeface="+mn-ea"/>
                <a:cs typeface="+mn-cs"/>
              </a:rPr>
              <a:t>$409MM </a:t>
            </a:r>
            <a:r>
              <a:rPr kumimoji="0" lang="en-US" sz="3200" b="0" i="0" u="none" strike="noStrike" kern="1200" cap="none" spc="0" normalizeH="0" baseline="0" noProof="0" dirty="0">
                <a:ln>
                  <a:noFill/>
                </a:ln>
                <a:solidFill>
                  <a:prstClr val="black"/>
                </a:solidFill>
                <a:effectLst/>
                <a:uLnTx/>
                <a:uFillTx/>
                <a:latin typeface="Trebuchet MS"/>
                <a:ea typeface="+mn-ea"/>
                <a:cs typeface="+mn-cs"/>
              </a:rPr>
              <a:t>of total global revenues in 2019</a:t>
            </a:r>
          </a:p>
        </p:txBody>
      </p:sp>
    </p:spTree>
    <p:extLst>
      <p:ext uri="{BB962C8B-B14F-4D97-AF65-F5344CB8AC3E}">
        <p14:creationId xmlns:p14="http://schemas.microsoft.com/office/powerpoint/2010/main" val="2752044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0"/>
            <a:ext cx="21393150" cy="13716000"/>
          </a:xfrm>
          <a:prstGeom prst="rect">
            <a:avLst/>
          </a:prstGeom>
        </p:spPr>
      </p:pic>
      <p:sp>
        <p:nvSpPr>
          <p:cNvPr id="16" name="Parallelogram 15"/>
          <p:cNvSpPr/>
          <p:nvPr/>
        </p:nvSpPr>
        <p:spPr>
          <a:xfrm>
            <a:off x="8076584" y="-1"/>
            <a:ext cx="12230716" cy="13716001"/>
          </a:xfrm>
          <a:prstGeom prst="parallelogram">
            <a:avLst>
              <a:gd name="adj" fmla="val 91637"/>
            </a:avLst>
          </a:prstGeom>
          <a:gradFill flip="none" rotWithShape="1">
            <a:gsLst>
              <a:gs pos="38000">
                <a:srgbClr val="00A9AC">
                  <a:alpha val="62000"/>
                </a:srgbClr>
              </a:gs>
              <a:gs pos="100000">
                <a:schemeClr val="bg1"/>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pic>
        <p:nvPicPr>
          <p:cNvPr id="2" name="Picture 1"/>
          <p:cNvPicPr>
            <a:picLocks noChangeAspect="1"/>
          </p:cNvPicPr>
          <p:nvPr/>
        </p:nvPicPr>
        <p:blipFill>
          <a:blip r:embed="rId4"/>
          <a:stretch>
            <a:fillRect/>
          </a:stretch>
        </p:blipFill>
        <p:spPr>
          <a:xfrm>
            <a:off x="8972550" y="0"/>
            <a:ext cx="15414625" cy="13754100"/>
          </a:xfrm>
          <a:prstGeom prst="rect">
            <a:avLst/>
          </a:prstGeom>
          <a:ln>
            <a:noFill/>
          </a:ln>
        </p:spPr>
      </p:pic>
      <p:sp>
        <p:nvSpPr>
          <p:cNvPr id="15" name="TextBox 14"/>
          <p:cNvSpPr txBox="1"/>
          <p:nvPr/>
        </p:nvSpPr>
        <p:spPr>
          <a:xfrm>
            <a:off x="15247866" y="6281435"/>
            <a:ext cx="9078349" cy="2123658"/>
          </a:xfrm>
          <a:prstGeom prst="rect">
            <a:avLst/>
          </a:prstGeom>
          <a:noFill/>
        </p:spPr>
        <p:txBody>
          <a:bodyPr wrap="square" rtlCol="0">
            <a:spAutoFit/>
          </a:bodyPr>
          <a:lstStyle/>
          <a:p>
            <a:pPr marL="0" marR="0" lvl="0" indent="0" algn="l" defTabSz="1172398" rtl="0" eaLnBrk="1" fontAlgn="auto" latinLnBrk="0" hangingPunct="1">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Trebuchet MS"/>
                <a:ea typeface="+mn-ea"/>
                <a:cs typeface="+mn-cs"/>
              </a:rPr>
              <a:t>Why Should Marketers</a:t>
            </a:r>
            <a:r>
              <a:rPr kumimoji="0" lang="en-US" sz="6600" b="0" i="0" u="none" strike="noStrike" kern="1200" cap="none" spc="0" normalizeH="0" noProof="0" dirty="0">
                <a:ln>
                  <a:noFill/>
                </a:ln>
                <a:solidFill>
                  <a:prstClr val="white"/>
                </a:solidFill>
                <a:effectLst/>
                <a:uLnTx/>
                <a:uFillTx/>
                <a:latin typeface="Trebuchet MS"/>
                <a:ea typeface="+mn-ea"/>
                <a:cs typeface="+mn-cs"/>
              </a:rPr>
              <a:t>  Invest in Esports?</a:t>
            </a:r>
            <a:endParaRPr kumimoji="0" lang="en-US" sz="66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3892987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l="31115" t="-139" r="27811" b="139"/>
          <a:stretch/>
        </p:blipFill>
        <p:spPr>
          <a:xfrm>
            <a:off x="15953644" y="-38101"/>
            <a:ext cx="8449406" cy="13754101"/>
          </a:xfrm>
          <a:prstGeom prst="rect">
            <a:avLst/>
          </a:prstGeom>
        </p:spPr>
      </p:pic>
      <p:sp>
        <p:nvSpPr>
          <p:cNvPr id="9" name="TextBox 8"/>
          <p:cNvSpPr txBox="1"/>
          <p:nvPr/>
        </p:nvSpPr>
        <p:spPr>
          <a:xfrm>
            <a:off x="0" y="900771"/>
            <a:ext cx="15855219" cy="2123658"/>
          </a:xfrm>
          <a:prstGeom prst="rect">
            <a:avLst/>
          </a:prstGeom>
          <a:noFill/>
        </p:spPr>
        <p:txBody>
          <a:bodyPr wrap="square" rtlCol="0">
            <a:spAutoFit/>
          </a:bodyPr>
          <a:lstStyle/>
          <a:p>
            <a:pPr algn="ctr"/>
            <a:r>
              <a:rPr lang="en-US" sz="6600" dirty="0">
                <a:solidFill>
                  <a:schemeClr val="bg1"/>
                </a:solidFill>
              </a:rPr>
              <a:t>America’s ‘</a:t>
            </a:r>
            <a:r>
              <a:rPr lang="en-US" sz="6600" dirty="0">
                <a:solidFill>
                  <a:srgbClr val="20B1B4"/>
                </a:solidFill>
              </a:rPr>
              <a:t>Most Elusive Demographic</a:t>
            </a:r>
            <a:r>
              <a:rPr lang="en-US" sz="6600" dirty="0">
                <a:solidFill>
                  <a:schemeClr val="bg1"/>
                </a:solidFill>
              </a:rPr>
              <a:t>’</a:t>
            </a:r>
          </a:p>
          <a:p>
            <a:pPr algn="ctr"/>
            <a:r>
              <a:rPr lang="en-US" sz="6600" dirty="0">
                <a:solidFill>
                  <a:schemeClr val="bg1"/>
                </a:solidFill>
              </a:rPr>
              <a:t> Is Found In Esports</a:t>
            </a: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12</a:t>
            </a:fld>
            <a:endParaRPr lang="en-US" sz="3000" dirty="0"/>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524" y="13299917"/>
            <a:ext cx="5861685" cy="323850"/>
          </a:xfrm>
          <a:prstGeom prst="rect">
            <a:avLst/>
          </a:prstGeom>
        </p:spPr>
      </p:pic>
      <p:sp>
        <p:nvSpPr>
          <p:cNvPr id="15" name="Rectangle 14"/>
          <p:cNvSpPr/>
          <p:nvPr/>
        </p:nvSpPr>
        <p:spPr>
          <a:xfrm>
            <a:off x="570657" y="6582259"/>
            <a:ext cx="14728582" cy="5940088"/>
          </a:xfrm>
          <a:prstGeom prst="rect">
            <a:avLst/>
          </a:prstGeom>
        </p:spPr>
        <p:txBody>
          <a:bodyPr wrap="square">
            <a:spAutoFit/>
          </a:bodyPr>
          <a:lstStyle/>
          <a:p>
            <a:pPr algn="ctr">
              <a:spcAft>
                <a:spcPts val="1200"/>
              </a:spcAft>
            </a:pPr>
            <a:r>
              <a:rPr lang="en-US" sz="4200" dirty="0">
                <a:solidFill>
                  <a:schemeClr val="bg1"/>
                </a:solidFill>
                <a:cs typeface="Trebuchet MS"/>
              </a:rPr>
              <a:t>Esports deliver a millennial male-skewing fan base with a deep ‘scale of attention.’  This hard-to-reach audience is passionate and highly-engaged with their favorite teams, players, games and leagues across digital &amp; TV platforms.  </a:t>
            </a:r>
          </a:p>
          <a:p>
            <a:pPr algn="ctr">
              <a:spcAft>
                <a:spcPts val="1200"/>
              </a:spcAft>
            </a:pPr>
            <a:endParaRPr lang="en-US" sz="2000" dirty="0">
              <a:solidFill>
                <a:schemeClr val="bg1"/>
              </a:solidFill>
              <a:cs typeface="Trebuchet MS"/>
            </a:endParaRPr>
          </a:p>
          <a:p>
            <a:pPr algn="ctr">
              <a:spcAft>
                <a:spcPts val="1200"/>
              </a:spcAft>
            </a:pPr>
            <a:r>
              <a:rPr lang="en-US" sz="4200" dirty="0">
                <a:solidFill>
                  <a:schemeClr val="bg1"/>
                </a:solidFill>
                <a:cs typeface="Trebuchet MS"/>
              </a:rPr>
              <a:t>Most fans are multi-dimensional with a variety of interests well beyond esports and video games.  Most importantly, they have a positive attitude towards advertising and are very willing to sample products from sponsors.</a:t>
            </a:r>
          </a:p>
        </p:txBody>
      </p:sp>
      <p:sp>
        <p:nvSpPr>
          <p:cNvPr id="3" name="Rectangle 2"/>
          <p:cNvSpPr/>
          <p:nvPr/>
        </p:nvSpPr>
        <p:spPr>
          <a:xfrm>
            <a:off x="14" y="3816336"/>
            <a:ext cx="15953629" cy="1862048"/>
          </a:xfrm>
          <a:prstGeom prst="rect">
            <a:avLst/>
          </a:prstGeom>
        </p:spPr>
        <p:txBody>
          <a:bodyPr wrap="square">
            <a:spAutoFit/>
          </a:bodyPr>
          <a:lstStyle/>
          <a:p>
            <a:pPr algn="ctr"/>
            <a:r>
              <a:rPr lang="en-US" sz="11500" dirty="0">
                <a:solidFill>
                  <a:srgbClr val="20B1B4"/>
                </a:solidFill>
              </a:rPr>
              <a:t>Millennial Males</a:t>
            </a:r>
            <a:endParaRPr lang="en-US" sz="13800" dirty="0">
              <a:solidFill>
                <a:srgbClr val="20B1B4"/>
              </a:solidFill>
            </a:endParaRPr>
          </a:p>
        </p:txBody>
      </p:sp>
    </p:spTree>
    <p:extLst>
      <p:ext uri="{BB962C8B-B14F-4D97-AF65-F5344CB8AC3E}">
        <p14:creationId xmlns:p14="http://schemas.microsoft.com/office/powerpoint/2010/main" val="1925571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587884" y="990304"/>
            <a:ext cx="6877628" cy="5632311"/>
          </a:xfrm>
          <a:prstGeom prst="rect">
            <a:avLst/>
          </a:prstGeom>
          <a:noFill/>
        </p:spPr>
        <p:txBody>
          <a:bodyPr wrap="square" rtlCol="0">
            <a:spAutoFit/>
          </a:bodyPr>
          <a:lstStyle/>
          <a:p>
            <a:r>
              <a:rPr lang="en-US" sz="6000" dirty="0">
                <a:solidFill>
                  <a:schemeClr val="bg1"/>
                </a:solidFill>
              </a:rPr>
              <a:t>Esports Delivers Passionate, Highly Engaged, Hard-To-Reach Audiences Who Have A Variety Of Interests</a:t>
            </a:r>
          </a:p>
        </p:txBody>
      </p:sp>
      <p:sp>
        <p:nvSpPr>
          <p:cNvPr id="29" name="TextBox 28"/>
          <p:cNvSpPr txBox="1"/>
          <p:nvPr/>
        </p:nvSpPr>
        <p:spPr>
          <a:xfrm>
            <a:off x="9662797" y="3098069"/>
            <a:ext cx="14291076" cy="3816429"/>
          </a:xfrm>
          <a:prstGeom prst="rect">
            <a:avLst/>
          </a:prstGeom>
          <a:noFill/>
        </p:spPr>
        <p:txBody>
          <a:bodyPr wrap="square" rtlCol="0">
            <a:spAutoFit/>
          </a:bodyPr>
          <a:lstStyle/>
          <a:p>
            <a:pPr marL="1629598" lvl="1" indent="-457200">
              <a:spcAft>
                <a:spcPts val="1200"/>
              </a:spcAft>
              <a:buFont typeface="Wingdings" panose="05000000000000000000" pitchFamily="2" charset="2"/>
              <a:buChar char="v"/>
            </a:pPr>
            <a:r>
              <a:rPr lang="en-US" sz="3200" dirty="0">
                <a:solidFill>
                  <a:schemeClr val="bg1"/>
                </a:solidFill>
                <a:latin typeface="+mj-lt"/>
                <a:cs typeface="Trebuchet MS"/>
              </a:rPr>
              <a:t>65%</a:t>
            </a:r>
            <a:r>
              <a:rPr lang="en-US" sz="3200" dirty="0">
                <a:solidFill>
                  <a:srgbClr val="20B1B4"/>
                </a:solidFill>
                <a:latin typeface="+mj-lt"/>
                <a:cs typeface="Trebuchet MS"/>
              </a:rPr>
              <a:t> </a:t>
            </a:r>
            <a:r>
              <a:rPr lang="en-US" sz="3200" dirty="0">
                <a:solidFill>
                  <a:schemeClr val="bg1"/>
                </a:solidFill>
                <a:latin typeface="+mj-lt"/>
                <a:cs typeface="Trebuchet MS"/>
              </a:rPr>
              <a:t>of esports fans are </a:t>
            </a:r>
            <a:r>
              <a:rPr lang="en-US" sz="3200" b="1" dirty="0">
                <a:solidFill>
                  <a:srgbClr val="20B1B4"/>
                </a:solidFill>
                <a:latin typeface="+mj-lt"/>
              </a:rPr>
              <a:t>millennials</a:t>
            </a:r>
            <a:r>
              <a:rPr lang="en-US" sz="3200" dirty="0">
                <a:solidFill>
                  <a:schemeClr val="bg1"/>
                </a:solidFill>
                <a:latin typeface="+mj-lt"/>
                <a:cs typeface="Trebuchet MS"/>
              </a:rPr>
              <a:t> with an average age of </a:t>
            </a:r>
            <a:r>
              <a:rPr lang="en-US" sz="3200" b="1" dirty="0">
                <a:solidFill>
                  <a:srgbClr val="20B1B4"/>
                </a:solidFill>
                <a:latin typeface="+mj-lt"/>
                <a:cs typeface="Trebuchet MS"/>
              </a:rPr>
              <a:t>26</a:t>
            </a:r>
          </a:p>
          <a:p>
            <a:pPr marL="1629598" lvl="1" indent="-457200">
              <a:spcAft>
                <a:spcPts val="1200"/>
              </a:spcAft>
              <a:buFont typeface="Wingdings" panose="05000000000000000000" pitchFamily="2" charset="2"/>
              <a:buChar char="v"/>
            </a:pPr>
            <a:r>
              <a:rPr lang="en-US" sz="3200" dirty="0">
                <a:solidFill>
                  <a:schemeClr val="bg1"/>
                </a:solidFill>
                <a:latin typeface="+mj-lt"/>
                <a:cs typeface="Trebuchet MS"/>
              </a:rPr>
              <a:t>62%</a:t>
            </a:r>
            <a:r>
              <a:rPr lang="en-US" sz="3200" b="1" dirty="0">
                <a:solidFill>
                  <a:srgbClr val="20B1B4"/>
                </a:solidFill>
                <a:latin typeface="+mj-lt"/>
                <a:cs typeface="Trebuchet MS"/>
              </a:rPr>
              <a:t> </a:t>
            </a:r>
            <a:r>
              <a:rPr lang="en-US" sz="3200" b="1" dirty="0">
                <a:solidFill>
                  <a:srgbClr val="20B1B4"/>
                </a:solidFill>
                <a:latin typeface="+mj-lt"/>
              </a:rPr>
              <a:t>Male</a:t>
            </a:r>
          </a:p>
          <a:p>
            <a:pPr marL="1629598" lvl="1" indent="-457200">
              <a:spcAft>
                <a:spcPts val="1200"/>
              </a:spcAft>
              <a:buFont typeface="Wingdings" panose="05000000000000000000" pitchFamily="2" charset="2"/>
              <a:buChar char="v"/>
            </a:pPr>
            <a:r>
              <a:rPr lang="en-US" sz="3200" dirty="0">
                <a:solidFill>
                  <a:schemeClr val="bg1"/>
                </a:solidFill>
                <a:latin typeface="+mj-lt"/>
                <a:cs typeface="Trebuchet MS"/>
              </a:rPr>
              <a:t>58%</a:t>
            </a:r>
            <a:r>
              <a:rPr lang="en-US" sz="3200" b="1" dirty="0">
                <a:solidFill>
                  <a:srgbClr val="20B1B4"/>
                </a:solidFill>
                <a:latin typeface="+mj-lt"/>
                <a:cs typeface="Trebuchet MS"/>
              </a:rPr>
              <a:t> </a:t>
            </a:r>
            <a:r>
              <a:rPr lang="en-US" sz="3200" dirty="0">
                <a:solidFill>
                  <a:schemeClr val="bg1"/>
                </a:solidFill>
                <a:latin typeface="+mj-lt"/>
                <a:cs typeface="Trebuchet MS"/>
              </a:rPr>
              <a:t>of fans 25+ live with </a:t>
            </a:r>
            <a:r>
              <a:rPr lang="en-US" sz="3200" b="1" dirty="0">
                <a:solidFill>
                  <a:srgbClr val="20B1B4"/>
                </a:solidFill>
                <a:latin typeface="+mj-lt"/>
              </a:rPr>
              <a:t>kids in their households</a:t>
            </a:r>
          </a:p>
          <a:p>
            <a:pPr marL="1629598" lvl="1" indent="-457200">
              <a:spcAft>
                <a:spcPts val="1200"/>
              </a:spcAft>
              <a:buFont typeface="Wingdings" panose="05000000000000000000" pitchFamily="2" charset="2"/>
              <a:buChar char="v"/>
            </a:pPr>
            <a:r>
              <a:rPr lang="en-US" sz="3200" dirty="0">
                <a:solidFill>
                  <a:schemeClr val="bg1"/>
                </a:solidFill>
                <a:latin typeface="+mj-lt"/>
                <a:cs typeface="Trebuchet MS"/>
              </a:rPr>
              <a:t>43%</a:t>
            </a:r>
            <a:r>
              <a:rPr lang="en-US" sz="3200" dirty="0">
                <a:solidFill>
                  <a:srgbClr val="20B1B4"/>
                </a:solidFill>
                <a:latin typeface="+mj-lt"/>
                <a:cs typeface="Trebuchet MS"/>
              </a:rPr>
              <a:t> </a:t>
            </a:r>
            <a:r>
              <a:rPr lang="en-US" sz="3200" dirty="0">
                <a:solidFill>
                  <a:schemeClr val="bg1"/>
                </a:solidFill>
                <a:latin typeface="+mj-lt"/>
                <a:cs typeface="Trebuchet MS"/>
              </a:rPr>
              <a:t>have an annual </a:t>
            </a:r>
            <a:r>
              <a:rPr lang="en-US" sz="3200" b="1" dirty="0">
                <a:solidFill>
                  <a:srgbClr val="20B1B4"/>
                </a:solidFill>
                <a:latin typeface="+mj-lt"/>
              </a:rPr>
              <a:t>HHI of $75K+</a:t>
            </a:r>
          </a:p>
          <a:p>
            <a:pPr marL="1629598" lvl="1" indent="-457200">
              <a:spcAft>
                <a:spcPts val="1200"/>
              </a:spcAft>
              <a:buFont typeface="Wingdings" panose="05000000000000000000" pitchFamily="2" charset="2"/>
              <a:buChar char="v"/>
            </a:pPr>
            <a:r>
              <a:rPr lang="en-US" sz="3200" dirty="0">
                <a:solidFill>
                  <a:schemeClr val="bg1"/>
                </a:solidFill>
                <a:latin typeface="+mj-lt"/>
              </a:rPr>
              <a:t>30%</a:t>
            </a:r>
            <a:r>
              <a:rPr lang="en-US" sz="3200" dirty="0">
                <a:solidFill>
                  <a:schemeClr val="bg1"/>
                </a:solidFill>
                <a:latin typeface="+mj-lt"/>
                <a:cs typeface="Trebuchet MS"/>
              </a:rPr>
              <a:t> more likely to be </a:t>
            </a:r>
            <a:r>
              <a:rPr lang="en-US" sz="3200" b="1" dirty="0">
                <a:solidFill>
                  <a:srgbClr val="20B1B4"/>
                </a:solidFill>
                <a:latin typeface="+mj-lt"/>
              </a:rPr>
              <a:t>multicultural</a:t>
            </a:r>
          </a:p>
          <a:p>
            <a:pPr marL="1629598" lvl="1" indent="-457200">
              <a:spcAft>
                <a:spcPts val="1200"/>
              </a:spcAft>
              <a:buFont typeface="Wingdings" panose="05000000000000000000" pitchFamily="2" charset="2"/>
              <a:buChar char="v"/>
            </a:pPr>
            <a:r>
              <a:rPr lang="en-US" sz="3200" dirty="0">
                <a:solidFill>
                  <a:schemeClr val="bg1"/>
                </a:solidFill>
                <a:latin typeface="+mj-lt"/>
                <a:cs typeface="Trebuchet MS"/>
              </a:rPr>
              <a:t>87+ </a:t>
            </a:r>
            <a:r>
              <a:rPr lang="en-US" sz="3200" b="1" dirty="0">
                <a:solidFill>
                  <a:srgbClr val="20B1B4"/>
                </a:solidFill>
                <a:latin typeface="+mj-lt"/>
                <a:cs typeface="Trebuchet MS"/>
              </a:rPr>
              <a:t>colleges </a:t>
            </a:r>
            <a:r>
              <a:rPr lang="en-US" sz="3200" dirty="0">
                <a:solidFill>
                  <a:schemeClr val="bg1"/>
                </a:solidFill>
                <a:latin typeface="+mj-lt"/>
                <a:cs typeface="Trebuchet MS"/>
              </a:rPr>
              <a:t>in the US now have collegiate esports programs</a:t>
            </a: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13</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12" name="TextBox 11"/>
          <p:cNvSpPr txBox="1"/>
          <p:nvPr/>
        </p:nvSpPr>
        <p:spPr>
          <a:xfrm>
            <a:off x="237309" y="12988535"/>
            <a:ext cx="17221775" cy="646331"/>
          </a:xfrm>
          <a:prstGeom prst="rect">
            <a:avLst/>
          </a:prstGeom>
          <a:noFill/>
        </p:spPr>
        <p:txBody>
          <a:bodyPr wrap="square" rtlCol="0">
            <a:spAutoFit/>
          </a:bodyPr>
          <a:lstStyle/>
          <a:p>
            <a:r>
              <a:rPr lang="en-US" sz="1200" dirty="0">
                <a:solidFill>
                  <a:schemeClr val="bg1"/>
                </a:solidFill>
              </a:rPr>
              <a:t>Source: Mindshare, Game On: What Marketers Should Know About Esports Fans; Nielsen Esports Playbook 2017; VAB Analysis of S&amp;P Global Consumer Insights, Who is watching esports?; Source: ESPN, sample list of varsity esports programs, spans North America. </a:t>
            </a:r>
            <a:r>
              <a:rPr lang="en-US" sz="1200" dirty="0">
                <a:solidFill>
                  <a:schemeClr val="bg1"/>
                </a:solidFill>
                <a:cs typeface="Trebuchet MS"/>
              </a:rPr>
              <a:t>comScore </a:t>
            </a:r>
            <a:r>
              <a:rPr lang="en-US" sz="1200" dirty="0" err="1">
                <a:solidFill>
                  <a:schemeClr val="bg1"/>
                </a:solidFill>
                <a:cs typeface="Trebuchet MS"/>
              </a:rPr>
              <a:t>MediaMetrix</a:t>
            </a:r>
            <a:r>
              <a:rPr lang="en-US" sz="1200" dirty="0">
                <a:solidFill>
                  <a:schemeClr val="bg1"/>
                </a:solidFill>
                <a:cs typeface="Trebuchet MS"/>
              </a:rPr>
              <a:t> Key Measures, Multiplatform, M18-34 (desktop P2+; mobile P18+), September 2018, Category: Gaming Information (includes platforms like Twitch, IGN, Curse, Take Two Interactive, Microsoft Games, Blizzard Entertainment, </a:t>
            </a:r>
            <a:r>
              <a:rPr lang="en-US" sz="1200" dirty="0" err="1">
                <a:solidFill>
                  <a:schemeClr val="bg1"/>
                </a:solidFill>
                <a:cs typeface="Trebuchet MS"/>
              </a:rPr>
              <a:t>etc</a:t>
            </a:r>
            <a:r>
              <a:rPr lang="en-US" sz="1200" dirty="0">
                <a:solidFill>
                  <a:schemeClr val="bg1"/>
                </a:solidFill>
                <a:cs typeface="Trebuchet MS"/>
              </a:rPr>
              <a:t>).</a:t>
            </a:r>
            <a:r>
              <a:rPr lang="en-US" sz="1200" dirty="0">
                <a:solidFill>
                  <a:schemeClr val="bg1"/>
                </a:solidFill>
              </a:rPr>
              <a:t> </a:t>
            </a:r>
          </a:p>
        </p:txBody>
      </p:sp>
      <p:sp>
        <p:nvSpPr>
          <p:cNvPr id="15" name="Rectangle 14"/>
          <p:cNvSpPr/>
          <p:nvPr/>
        </p:nvSpPr>
        <p:spPr>
          <a:xfrm>
            <a:off x="8956221" y="990304"/>
            <a:ext cx="14997652" cy="1908215"/>
          </a:xfrm>
          <a:prstGeom prst="rect">
            <a:avLst/>
          </a:prstGeom>
        </p:spPr>
        <p:txBody>
          <a:bodyPr wrap="square">
            <a:spAutoFit/>
          </a:bodyPr>
          <a:lstStyle/>
          <a:p>
            <a:pPr>
              <a:spcAft>
                <a:spcPts val="1200"/>
              </a:spcAft>
            </a:pPr>
            <a:r>
              <a:rPr lang="en-US" sz="3600" dirty="0">
                <a:solidFill>
                  <a:srgbClr val="20B1B4"/>
                </a:solidFill>
                <a:cs typeface="Trebuchet MS"/>
              </a:rPr>
              <a:t>“The esports community is varied and evolving, ranging across audiences of working professionals, parents and more” </a:t>
            </a:r>
          </a:p>
          <a:p>
            <a:pPr>
              <a:spcAft>
                <a:spcPts val="1200"/>
              </a:spcAft>
            </a:pPr>
            <a:r>
              <a:rPr lang="en-US" sz="3200" dirty="0">
                <a:solidFill>
                  <a:schemeClr val="bg1"/>
                </a:solidFill>
                <a:cs typeface="Trebuchet MS"/>
              </a:rPr>
              <a:t>– Mark Potts, Head of Insights at Mindshare NA</a:t>
            </a:r>
            <a:endParaRPr lang="en-US" sz="2800" dirty="0">
              <a:solidFill>
                <a:schemeClr val="bg1"/>
              </a:solidFill>
              <a:cs typeface="Trebuchet MS"/>
            </a:endParaRPr>
          </a:p>
        </p:txBody>
      </p:sp>
      <p:sp>
        <p:nvSpPr>
          <p:cNvPr id="8" name="TextBox 7">
            <a:extLst>
              <a:ext uri="{FF2B5EF4-FFF2-40B4-BE49-F238E27FC236}">
                <a16:creationId xmlns:a16="http://schemas.microsoft.com/office/drawing/2014/main" xmlns="" id="{161C5E57-A1C9-4A4E-B6C5-700BF67BB37F}"/>
              </a:ext>
            </a:extLst>
          </p:cNvPr>
          <p:cNvSpPr txBox="1"/>
          <p:nvPr/>
        </p:nvSpPr>
        <p:spPr>
          <a:xfrm>
            <a:off x="8956220" y="7511200"/>
            <a:ext cx="15332871" cy="1754326"/>
          </a:xfrm>
          <a:prstGeom prst="rect">
            <a:avLst/>
          </a:prstGeom>
          <a:noFill/>
        </p:spPr>
        <p:txBody>
          <a:bodyPr wrap="square" rtlCol="0">
            <a:spAutoFit/>
          </a:bodyPr>
          <a:lstStyle/>
          <a:p>
            <a:r>
              <a:rPr lang="en-US" sz="3600" dirty="0">
                <a:solidFill>
                  <a:srgbClr val="20B1B4"/>
                </a:solidFill>
              </a:rPr>
              <a:t>Esports platforms - such as Twitch, Bandai Namco &amp; Activision Blizzard - offer some of the highest engagement among millennial males from a “time spent” perspective</a:t>
            </a:r>
          </a:p>
        </p:txBody>
      </p:sp>
      <p:sp>
        <p:nvSpPr>
          <p:cNvPr id="10" name="TextBox 9">
            <a:extLst>
              <a:ext uri="{FF2B5EF4-FFF2-40B4-BE49-F238E27FC236}">
                <a16:creationId xmlns:a16="http://schemas.microsoft.com/office/drawing/2014/main" xmlns="" id="{856900D8-E480-49B5-812C-981E7D4A6277}"/>
              </a:ext>
            </a:extLst>
          </p:cNvPr>
          <p:cNvSpPr txBox="1"/>
          <p:nvPr/>
        </p:nvSpPr>
        <p:spPr>
          <a:xfrm>
            <a:off x="8495316" y="9449748"/>
            <a:ext cx="15332872" cy="1077218"/>
          </a:xfrm>
          <a:prstGeom prst="rect">
            <a:avLst/>
          </a:prstGeom>
          <a:noFill/>
        </p:spPr>
        <p:txBody>
          <a:bodyPr wrap="square" rtlCol="0">
            <a:spAutoFit/>
          </a:bodyPr>
          <a:lstStyle/>
          <a:p>
            <a:pPr marL="2916296" lvl="2" indent="-571500">
              <a:buFont typeface="Wingdings" panose="05000000000000000000" pitchFamily="2" charset="2"/>
              <a:buChar char="v"/>
            </a:pPr>
            <a:r>
              <a:rPr lang="en-US" sz="3200" dirty="0">
                <a:solidFill>
                  <a:schemeClr val="bg1"/>
                </a:solidFill>
                <a:cs typeface="Trebuchet MS"/>
              </a:rPr>
              <a:t>Twitch M18-34 visitors spend an average of 426 minutes per month on the platform; higher than Snapchat, Instagram or Twitter</a:t>
            </a:r>
            <a:endParaRPr lang="en-US" sz="3200" dirty="0">
              <a:solidFill>
                <a:schemeClr val="bg1"/>
              </a:solidFill>
            </a:endParaRPr>
          </a:p>
        </p:txBody>
      </p:sp>
      <p:sp>
        <p:nvSpPr>
          <p:cNvPr id="11" name="TextBox 10">
            <a:extLst>
              <a:ext uri="{FF2B5EF4-FFF2-40B4-BE49-F238E27FC236}">
                <a16:creationId xmlns:a16="http://schemas.microsoft.com/office/drawing/2014/main" xmlns="" id="{F0707455-CBE7-4652-9007-09214069BB55}"/>
              </a:ext>
            </a:extLst>
          </p:cNvPr>
          <p:cNvSpPr txBox="1"/>
          <p:nvPr/>
        </p:nvSpPr>
        <p:spPr>
          <a:xfrm>
            <a:off x="8947257" y="11052254"/>
            <a:ext cx="14997652" cy="1200329"/>
          </a:xfrm>
          <a:prstGeom prst="rect">
            <a:avLst/>
          </a:prstGeom>
          <a:noFill/>
        </p:spPr>
        <p:txBody>
          <a:bodyPr wrap="square" rtlCol="0">
            <a:spAutoFit/>
          </a:bodyPr>
          <a:lstStyle/>
          <a:p>
            <a:r>
              <a:rPr lang="en-US" sz="3600" dirty="0">
                <a:solidFill>
                  <a:srgbClr val="20B1B4"/>
                </a:solidFill>
              </a:rPr>
              <a:t>Beyond esports and video games, fans are also highly interested in TV shows, music, movies and traditional sports </a:t>
            </a:r>
          </a:p>
        </p:txBody>
      </p:sp>
    </p:spTree>
    <p:extLst>
      <p:ext uri="{BB962C8B-B14F-4D97-AF65-F5344CB8AC3E}">
        <p14:creationId xmlns:p14="http://schemas.microsoft.com/office/powerpoint/2010/main" val="1241968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 name="TextBox 28"/>
          <p:cNvSpPr txBox="1"/>
          <p:nvPr/>
        </p:nvSpPr>
        <p:spPr>
          <a:xfrm>
            <a:off x="8993105" y="2946171"/>
            <a:ext cx="14399387" cy="2862322"/>
          </a:xfrm>
          <a:prstGeom prst="rect">
            <a:avLst/>
          </a:prstGeom>
          <a:noFill/>
        </p:spPr>
        <p:txBody>
          <a:bodyPr wrap="square" rtlCol="0">
            <a:spAutoFit/>
          </a:bodyPr>
          <a:lstStyle/>
          <a:p>
            <a:pPr marL="1629598" lvl="1" indent="-457200">
              <a:lnSpc>
                <a:spcPts val="3600"/>
              </a:lnSpc>
              <a:spcAft>
                <a:spcPts val="1200"/>
              </a:spcAft>
              <a:buFont typeface="Wingdings" panose="05000000000000000000" pitchFamily="2" charset="2"/>
              <a:buChar char="v"/>
            </a:pPr>
            <a:r>
              <a:rPr lang="en-US" sz="3200" b="1" dirty="0">
                <a:solidFill>
                  <a:srgbClr val="20B1B4"/>
                </a:solidFill>
                <a:latin typeface="+mj-lt"/>
                <a:cs typeface="Trebuchet MS"/>
              </a:rPr>
              <a:t>11+ TV networks </a:t>
            </a:r>
            <a:r>
              <a:rPr lang="en-US" sz="3200" dirty="0">
                <a:solidFill>
                  <a:schemeClr val="bg1"/>
                </a:solidFill>
                <a:latin typeface="+mj-lt"/>
              </a:rPr>
              <a:t>now </a:t>
            </a:r>
            <a:r>
              <a:rPr lang="en-US" sz="3200" dirty="0">
                <a:solidFill>
                  <a:schemeClr val="bg1"/>
                </a:solidFill>
                <a:latin typeface="+mj-lt"/>
                <a:cs typeface="Trebuchet MS"/>
              </a:rPr>
              <a:t>air esports Leagues and Tournaments</a:t>
            </a:r>
          </a:p>
          <a:p>
            <a:pPr marL="1629598" lvl="1" indent="-457200">
              <a:lnSpc>
                <a:spcPts val="3600"/>
              </a:lnSpc>
              <a:spcAft>
                <a:spcPts val="1200"/>
              </a:spcAft>
              <a:buFont typeface="Wingdings" panose="05000000000000000000" pitchFamily="2" charset="2"/>
              <a:buChar char="v"/>
            </a:pPr>
            <a:r>
              <a:rPr lang="en-US" sz="3200" b="1" dirty="0">
                <a:solidFill>
                  <a:srgbClr val="20B1B4"/>
                </a:solidFill>
                <a:latin typeface="+mj-lt"/>
                <a:cs typeface="Trebuchet MS"/>
              </a:rPr>
              <a:t>230+ telecasts </a:t>
            </a:r>
            <a:r>
              <a:rPr lang="en-US" sz="3200" dirty="0">
                <a:solidFill>
                  <a:schemeClr val="bg1"/>
                </a:solidFill>
                <a:latin typeface="+mj-lt"/>
                <a:cs typeface="Trebuchet MS"/>
              </a:rPr>
              <a:t>of esports programming on linear TV aired in ’17-‘18</a:t>
            </a:r>
          </a:p>
          <a:p>
            <a:pPr marL="1629598" lvl="1" indent="-457200">
              <a:lnSpc>
                <a:spcPts val="3600"/>
              </a:lnSpc>
              <a:spcAft>
                <a:spcPts val="1200"/>
              </a:spcAft>
              <a:buFont typeface="Wingdings" panose="05000000000000000000" pitchFamily="2" charset="2"/>
              <a:buChar char="v"/>
            </a:pPr>
            <a:r>
              <a:rPr lang="en-US" sz="3200" b="1" dirty="0">
                <a:solidFill>
                  <a:srgbClr val="20B1B4"/>
                </a:solidFill>
                <a:latin typeface="+mj-lt"/>
                <a:cs typeface="Trebuchet MS"/>
              </a:rPr>
              <a:t>300+ hours </a:t>
            </a:r>
            <a:r>
              <a:rPr lang="en-US" sz="3200" dirty="0">
                <a:solidFill>
                  <a:schemeClr val="bg1"/>
                </a:solidFill>
                <a:latin typeface="+mj-lt"/>
                <a:cs typeface="Trebuchet MS"/>
              </a:rPr>
              <a:t>of esports programming aired on linear TV in ’17-‘18, </a:t>
            </a:r>
            <a:r>
              <a:rPr lang="en-US" sz="3200" b="1" dirty="0">
                <a:solidFill>
                  <a:srgbClr val="20B1B4"/>
                </a:solidFill>
                <a:latin typeface="+mj-lt"/>
                <a:cs typeface="Trebuchet MS"/>
              </a:rPr>
              <a:t>up 46% </a:t>
            </a:r>
            <a:r>
              <a:rPr lang="en-US" sz="3200" dirty="0">
                <a:solidFill>
                  <a:schemeClr val="bg1"/>
                </a:solidFill>
                <a:latin typeface="+mj-lt"/>
                <a:cs typeface="Trebuchet MS"/>
              </a:rPr>
              <a:t>vs prior season</a:t>
            </a:r>
          </a:p>
          <a:p>
            <a:pPr marL="1629598" lvl="1" indent="-457200">
              <a:lnSpc>
                <a:spcPts val="3600"/>
              </a:lnSpc>
              <a:spcAft>
                <a:spcPts val="1200"/>
              </a:spcAft>
              <a:buFont typeface="Wingdings" panose="05000000000000000000" pitchFamily="2" charset="2"/>
              <a:buChar char="v"/>
            </a:pPr>
            <a:r>
              <a:rPr lang="en-US" sz="3200" dirty="0">
                <a:solidFill>
                  <a:schemeClr val="bg1"/>
                </a:solidFill>
                <a:latin typeface="+mj-lt"/>
              </a:rPr>
              <a:t>Median</a:t>
            </a:r>
            <a:r>
              <a:rPr lang="en-US" sz="3200" b="1" dirty="0">
                <a:solidFill>
                  <a:srgbClr val="20B1B4"/>
                </a:solidFill>
                <a:latin typeface="+mj-lt"/>
              </a:rPr>
              <a:t> </a:t>
            </a:r>
            <a:r>
              <a:rPr lang="en-US" sz="3200" dirty="0">
                <a:solidFill>
                  <a:schemeClr val="bg1"/>
                </a:solidFill>
                <a:latin typeface="+mj-lt"/>
                <a:cs typeface="Trebuchet MS"/>
              </a:rPr>
              <a:t>age of the esports TV viewer is </a:t>
            </a:r>
            <a:r>
              <a:rPr lang="en-US" sz="3200" b="1" dirty="0">
                <a:solidFill>
                  <a:srgbClr val="20B1B4"/>
                </a:solidFill>
                <a:latin typeface="+mj-lt"/>
              </a:rPr>
              <a:t>32 </a:t>
            </a:r>
            <a:r>
              <a:rPr lang="en-US" sz="3200" dirty="0">
                <a:solidFill>
                  <a:schemeClr val="bg1"/>
                </a:solidFill>
                <a:latin typeface="+mj-lt"/>
              </a:rPr>
              <a:t>with a </a:t>
            </a:r>
            <a:r>
              <a:rPr lang="en-US" sz="3200" b="1" dirty="0">
                <a:solidFill>
                  <a:srgbClr val="20B1B4"/>
                </a:solidFill>
                <a:latin typeface="+mj-lt"/>
              </a:rPr>
              <a:t>63% male</a:t>
            </a:r>
            <a:r>
              <a:rPr lang="en-US" sz="3200" dirty="0">
                <a:solidFill>
                  <a:schemeClr val="bg1"/>
                </a:solidFill>
                <a:latin typeface="+mj-lt"/>
              </a:rPr>
              <a:t> skew</a:t>
            </a: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14</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12" name="TextBox 11"/>
          <p:cNvSpPr txBox="1"/>
          <p:nvPr/>
        </p:nvSpPr>
        <p:spPr>
          <a:xfrm>
            <a:off x="237310" y="13186003"/>
            <a:ext cx="15941972" cy="451406"/>
          </a:xfrm>
          <a:prstGeom prst="rect">
            <a:avLst/>
          </a:prstGeom>
          <a:noFill/>
        </p:spPr>
        <p:txBody>
          <a:bodyPr wrap="square" rtlCol="0">
            <a:spAutoFit/>
          </a:bodyPr>
          <a:lstStyle/>
          <a:p>
            <a:pPr>
              <a:lnSpc>
                <a:spcPts val="1400"/>
              </a:lnSpc>
            </a:pPr>
            <a:r>
              <a:rPr lang="en-US" sz="1200" dirty="0">
                <a:solidFill>
                  <a:schemeClr val="bg1"/>
                </a:solidFill>
                <a:latin typeface="Trebuchet MS"/>
                <a:cs typeface="Trebuchet MS"/>
              </a:rPr>
              <a:t>Source:</a:t>
            </a:r>
            <a:r>
              <a:rPr lang="en-US" sz="1200" dirty="0">
                <a:solidFill>
                  <a:schemeClr val="bg1"/>
                </a:solidFill>
                <a:cs typeface="Trebuchet MS"/>
              </a:rPr>
              <a:t>: Nielsen </a:t>
            </a:r>
            <a:r>
              <a:rPr lang="en-US" sz="1200" dirty="0" err="1">
                <a:solidFill>
                  <a:schemeClr val="bg1"/>
                </a:solidFill>
                <a:cs typeface="Trebuchet MS"/>
              </a:rPr>
              <a:t>NPower</a:t>
            </a:r>
            <a:r>
              <a:rPr lang="en-US" sz="1200" dirty="0">
                <a:solidFill>
                  <a:schemeClr val="bg1"/>
                </a:solidFill>
                <a:cs typeface="Trebuchet MS"/>
              </a:rPr>
              <a:t> Reach &amp; Frequency Report, Live+7, based on broadcast year ‘16-’17 vs.’17-’18; Nielsen </a:t>
            </a:r>
            <a:r>
              <a:rPr lang="en-US" sz="1200" dirty="0" err="1">
                <a:solidFill>
                  <a:schemeClr val="bg1"/>
                </a:solidFill>
                <a:cs typeface="Trebuchet MS"/>
              </a:rPr>
              <a:t>NPower</a:t>
            </a:r>
            <a:r>
              <a:rPr lang="en-US" sz="1200" dirty="0">
                <a:solidFill>
                  <a:schemeClr val="bg1"/>
                </a:solidFill>
                <a:cs typeface="Trebuchet MS"/>
              </a:rPr>
              <a:t> </a:t>
            </a:r>
            <a:r>
              <a:rPr lang="en-US" sz="1200" dirty="0" err="1">
                <a:solidFill>
                  <a:schemeClr val="bg1"/>
                </a:solidFill>
                <a:cs typeface="Trebuchet MS"/>
              </a:rPr>
              <a:t>PowerPlay</a:t>
            </a:r>
            <a:r>
              <a:rPr lang="en-US" sz="1200" dirty="0">
                <a:solidFill>
                  <a:schemeClr val="bg1"/>
                </a:solidFill>
                <a:cs typeface="Trebuchet MS"/>
              </a:rPr>
              <a:t> Report, based on broadcast year ‘16-’17 vs. ‘17-’18. Nielsen </a:t>
            </a:r>
            <a:r>
              <a:rPr lang="en-US" sz="1200" dirty="0" err="1">
                <a:solidFill>
                  <a:schemeClr val="bg1"/>
                </a:solidFill>
                <a:cs typeface="Trebuchet MS"/>
              </a:rPr>
              <a:t>AdIntel</a:t>
            </a:r>
            <a:r>
              <a:rPr lang="en-US" sz="1200" dirty="0">
                <a:solidFill>
                  <a:schemeClr val="bg1"/>
                </a:solidFill>
                <a:cs typeface="Trebuchet MS"/>
              </a:rPr>
              <a:t>, broadcast year ‘17-’18, esports programming selection.  Nielsen Ratings Analysis Program Report, Live+7, broadcast year ‘16-’17 vs. ‘17-’18. Median Age = average median age of esports TV programming. </a:t>
            </a:r>
          </a:p>
        </p:txBody>
      </p:sp>
      <p:sp>
        <p:nvSpPr>
          <p:cNvPr id="8" name="TextBox 7">
            <a:extLst>
              <a:ext uri="{FF2B5EF4-FFF2-40B4-BE49-F238E27FC236}">
                <a16:creationId xmlns:a16="http://schemas.microsoft.com/office/drawing/2014/main" xmlns="" id="{359D6ED8-CAF8-4B41-91AD-F9CC64A1F18E}"/>
              </a:ext>
            </a:extLst>
          </p:cNvPr>
          <p:cNvSpPr txBox="1"/>
          <p:nvPr/>
        </p:nvSpPr>
        <p:spPr>
          <a:xfrm>
            <a:off x="8993103" y="10469455"/>
            <a:ext cx="14924735" cy="1477328"/>
          </a:xfrm>
          <a:prstGeom prst="rect">
            <a:avLst/>
          </a:prstGeom>
          <a:noFill/>
        </p:spPr>
        <p:txBody>
          <a:bodyPr wrap="square" rtlCol="0">
            <a:spAutoFit/>
          </a:bodyPr>
          <a:lstStyle/>
          <a:p>
            <a:pPr marL="1629598" lvl="1" indent="-457200">
              <a:lnSpc>
                <a:spcPts val="3600"/>
              </a:lnSpc>
              <a:spcAft>
                <a:spcPts val="1200"/>
              </a:spcAft>
              <a:buFont typeface="Wingdings" panose="05000000000000000000" pitchFamily="2" charset="2"/>
              <a:buChar char="v"/>
            </a:pPr>
            <a:r>
              <a:rPr lang="en-US" sz="3200" dirty="0">
                <a:solidFill>
                  <a:schemeClr val="bg1"/>
                </a:solidFill>
                <a:latin typeface="+mj-lt"/>
                <a:cs typeface="Trebuchet MS"/>
              </a:rPr>
              <a:t>This includes hundreds of non-endemic advertisers such as: </a:t>
            </a:r>
            <a:r>
              <a:rPr lang="en-US" sz="3200" b="1" dirty="0">
                <a:solidFill>
                  <a:srgbClr val="20B1B4"/>
                </a:solidFill>
                <a:latin typeface="+mj-lt"/>
                <a:cs typeface="Trebuchet MS"/>
              </a:rPr>
              <a:t>Casper</a:t>
            </a:r>
            <a:r>
              <a:rPr lang="en-US" sz="3200" dirty="0">
                <a:solidFill>
                  <a:schemeClr val="bg1"/>
                </a:solidFill>
                <a:latin typeface="+mj-lt"/>
                <a:cs typeface="Trebuchet MS"/>
              </a:rPr>
              <a:t>, </a:t>
            </a:r>
            <a:r>
              <a:rPr lang="en-US" sz="3200" b="1" dirty="0">
                <a:solidFill>
                  <a:srgbClr val="20B1B4"/>
                </a:solidFill>
                <a:cs typeface="Trebuchet MS"/>
              </a:rPr>
              <a:t>Chase</a:t>
            </a:r>
            <a:r>
              <a:rPr lang="en-US" sz="3200" dirty="0">
                <a:solidFill>
                  <a:schemeClr val="bg1"/>
                </a:solidFill>
                <a:cs typeface="Trebuchet MS"/>
              </a:rPr>
              <a:t>, </a:t>
            </a:r>
            <a:r>
              <a:rPr lang="en-US" sz="3200" b="1" dirty="0">
                <a:solidFill>
                  <a:srgbClr val="20B1B4"/>
                </a:solidFill>
                <a:cs typeface="Trebuchet MS"/>
              </a:rPr>
              <a:t>Geico</a:t>
            </a:r>
            <a:r>
              <a:rPr lang="en-US" sz="3200" dirty="0">
                <a:solidFill>
                  <a:schemeClr val="bg1"/>
                </a:solidFill>
                <a:cs typeface="Trebuchet MS"/>
              </a:rPr>
              <a:t>, </a:t>
            </a:r>
            <a:r>
              <a:rPr lang="en-US" sz="3200" b="1" dirty="0">
                <a:solidFill>
                  <a:srgbClr val="20B1B4"/>
                </a:solidFill>
                <a:cs typeface="Trebuchet MS"/>
              </a:rPr>
              <a:t>Kraken Rum</a:t>
            </a:r>
            <a:r>
              <a:rPr lang="en-US" sz="3200" dirty="0">
                <a:solidFill>
                  <a:schemeClr val="bg1"/>
                </a:solidFill>
                <a:cs typeface="Trebuchet MS"/>
              </a:rPr>
              <a:t>, </a:t>
            </a:r>
            <a:r>
              <a:rPr lang="en-US" sz="3200" dirty="0">
                <a:solidFill>
                  <a:schemeClr val="bg1"/>
                </a:solidFill>
                <a:latin typeface="+mj-lt"/>
                <a:cs typeface="Trebuchet MS"/>
              </a:rPr>
              <a:t> </a:t>
            </a:r>
            <a:r>
              <a:rPr lang="en-US" sz="3200" b="1" dirty="0">
                <a:solidFill>
                  <a:srgbClr val="20B1B4"/>
                </a:solidFill>
                <a:latin typeface="+mj-lt"/>
                <a:cs typeface="Trebuchet MS"/>
              </a:rPr>
              <a:t>Match.com</a:t>
            </a:r>
            <a:r>
              <a:rPr lang="en-US" sz="3200" dirty="0">
                <a:solidFill>
                  <a:schemeClr val="bg1"/>
                </a:solidFill>
                <a:latin typeface="+mj-lt"/>
                <a:cs typeface="Trebuchet MS"/>
              </a:rPr>
              <a:t>, </a:t>
            </a:r>
            <a:r>
              <a:rPr lang="en-US" sz="3200" b="1" dirty="0">
                <a:solidFill>
                  <a:srgbClr val="20B1B4"/>
                </a:solidFill>
                <a:latin typeface="+mj-lt"/>
                <a:cs typeface="Trebuchet MS"/>
              </a:rPr>
              <a:t>P&amp;G</a:t>
            </a:r>
            <a:r>
              <a:rPr lang="en-US" sz="3200" dirty="0">
                <a:solidFill>
                  <a:schemeClr val="bg1"/>
                </a:solidFill>
                <a:latin typeface="+mj-lt"/>
                <a:cs typeface="Trebuchet MS"/>
              </a:rPr>
              <a:t>, </a:t>
            </a:r>
            <a:r>
              <a:rPr lang="en-US" sz="3200" b="1" dirty="0">
                <a:solidFill>
                  <a:srgbClr val="20B1B4"/>
                </a:solidFill>
                <a:latin typeface="+mj-lt"/>
                <a:cs typeface="Trebuchet MS"/>
              </a:rPr>
              <a:t>Red Robin</a:t>
            </a:r>
            <a:r>
              <a:rPr lang="en-US" sz="3200" dirty="0">
                <a:solidFill>
                  <a:schemeClr val="bg1"/>
                </a:solidFill>
                <a:latin typeface="+mj-lt"/>
                <a:cs typeface="Trebuchet MS"/>
              </a:rPr>
              <a:t>, </a:t>
            </a:r>
            <a:r>
              <a:rPr lang="en-US" sz="3200" b="1" dirty="0">
                <a:solidFill>
                  <a:srgbClr val="20B1B4"/>
                </a:solidFill>
                <a:latin typeface="+mj-lt"/>
                <a:cs typeface="Trebuchet MS"/>
              </a:rPr>
              <a:t>Samsung</a:t>
            </a:r>
            <a:r>
              <a:rPr lang="en-US" sz="3200" dirty="0">
                <a:solidFill>
                  <a:schemeClr val="bg1"/>
                </a:solidFill>
                <a:latin typeface="+mj-lt"/>
                <a:cs typeface="Trebuchet MS"/>
              </a:rPr>
              <a:t>, </a:t>
            </a:r>
            <a:r>
              <a:rPr lang="en-US" sz="3200" b="1" dirty="0">
                <a:solidFill>
                  <a:srgbClr val="20B1B4"/>
                </a:solidFill>
                <a:latin typeface="+mj-lt"/>
                <a:cs typeface="Trebuchet MS"/>
              </a:rPr>
              <a:t>Toyota</a:t>
            </a:r>
            <a:r>
              <a:rPr lang="en-US" sz="3200" dirty="0">
                <a:solidFill>
                  <a:schemeClr val="bg1"/>
                </a:solidFill>
                <a:latin typeface="+mj-lt"/>
                <a:cs typeface="Trebuchet MS"/>
              </a:rPr>
              <a:t>, </a:t>
            </a:r>
            <a:r>
              <a:rPr lang="en-US" sz="3200" b="1" dirty="0">
                <a:solidFill>
                  <a:srgbClr val="20B1B4"/>
                </a:solidFill>
                <a:latin typeface="+mj-lt"/>
                <a:cs typeface="Trebuchet MS"/>
              </a:rPr>
              <a:t>Verizon</a:t>
            </a:r>
            <a:r>
              <a:rPr lang="en-US" sz="3200" dirty="0">
                <a:solidFill>
                  <a:schemeClr val="bg1"/>
                </a:solidFill>
                <a:latin typeface="+mj-lt"/>
                <a:cs typeface="Trebuchet MS"/>
              </a:rPr>
              <a:t> &amp; </a:t>
            </a:r>
            <a:r>
              <a:rPr lang="en-US" sz="3200" b="1" dirty="0">
                <a:solidFill>
                  <a:srgbClr val="20B1B4"/>
                </a:solidFill>
                <a:latin typeface="+mj-lt"/>
                <a:cs typeface="Trebuchet MS"/>
              </a:rPr>
              <a:t>Universal Pictures</a:t>
            </a:r>
            <a:endParaRPr lang="en-US" sz="3200" b="1" dirty="0">
              <a:solidFill>
                <a:srgbClr val="20B1B4"/>
              </a:solidFill>
              <a:latin typeface="+mj-lt"/>
            </a:endParaRPr>
          </a:p>
        </p:txBody>
      </p:sp>
      <p:sp>
        <p:nvSpPr>
          <p:cNvPr id="10" name="TextBox 9">
            <a:extLst>
              <a:ext uri="{FF2B5EF4-FFF2-40B4-BE49-F238E27FC236}">
                <a16:creationId xmlns:a16="http://schemas.microsoft.com/office/drawing/2014/main" xmlns="" id="{4E2703FF-0408-40BB-AE27-DEB63F25FCA7}"/>
              </a:ext>
            </a:extLst>
          </p:cNvPr>
          <p:cNvSpPr txBox="1"/>
          <p:nvPr/>
        </p:nvSpPr>
        <p:spPr>
          <a:xfrm>
            <a:off x="8525469" y="1108585"/>
            <a:ext cx="14867023" cy="1569660"/>
          </a:xfrm>
          <a:prstGeom prst="rect">
            <a:avLst/>
          </a:prstGeom>
          <a:noFill/>
        </p:spPr>
        <p:txBody>
          <a:bodyPr wrap="square" rtlCol="0">
            <a:spAutoFit/>
          </a:bodyPr>
          <a:lstStyle/>
          <a:p>
            <a:pPr lvl="1">
              <a:spcAft>
                <a:spcPts val="1200"/>
              </a:spcAft>
            </a:pPr>
            <a:r>
              <a:rPr lang="en-US" sz="3200" dirty="0">
                <a:solidFill>
                  <a:srgbClr val="20B1B4"/>
                </a:solidFill>
              </a:rPr>
              <a:t>Esports has evolved from a digital-only platform and now offers cross-screen programming and advertising opportunities especially on TV where it has experienced major growth recently</a:t>
            </a:r>
          </a:p>
        </p:txBody>
      </p:sp>
      <p:sp>
        <p:nvSpPr>
          <p:cNvPr id="11" name="TextBox 10">
            <a:extLst>
              <a:ext uri="{FF2B5EF4-FFF2-40B4-BE49-F238E27FC236}">
                <a16:creationId xmlns:a16="http://schemas.microsoft.com/office/drawing/2014/main" xmlns="" id="{604569AA-6EF3-4DBD-882C-A0E0000B7749}"/>
              </a:ext>
            </a:extLst>
          </p:cNvPr>
          <p:cNvSpPr txBox="1"/>
          <p:nvPr/>
        </p:nvSpPr>
        <p:spPr>
          <a:xfrm>
            <a:off x="8525470" y="6799307"/>
            <a:ext cx="15186300" cy="1569660"/>
          </a:xfrm>
          <a:prstGeom prst="rect">
            <a:avLst/>
          </a:prstGeom>
          <a:noFill/>
        </p:spPr>
        <p:txBody>
          <a:bodyPr wrap="square" rtlCol="0">
            <a:spAutoFit/>
          </a:bodyPr>
          <a:lstStyle/>
          <a:p>
            <a:pPr lvl="1">
              <a:spcAft>
                <a:spcPts val="1200"/>
              </a:spcAft>
            </a:pPr>
            <a:r>
              <a:rPr lang="en-US" sz="3200" dirty="0">
                <a:solidFill>
                  <a:srgbClr val="20B1B4"/>
                </a:solidFill>
              </a:rPr>
              <a:t>The explosion of growth in viewership and additional access points for content has led to many non-endemic categories and brands “getting in the esports game” and engaging with the elusive, millennial male audience</a:t>
            </a:r>
          </a:p>
        </p:txBody>
      </p:sp>
      <p:sp>
        <p:nvSpPr>
          <p:cNvPr id="17" name="TextBox 16">
            <a:extLst>
              <a:ext uri="{FF2B5EF4-FFF2-40B4-BE49-F238E27FC236}">
                <a16:creationId xmlns:a16="http://schemas.microsoft.com/office/drawing/2014/main" xmlns="" id="{1A232716-89C4-4F8A-B3D5-3D7552C0F1A6}"/>
              </a:ext>
            </a:extLst>
          </p:cNvPr>
          <p:cNvSpPr txBox="1"/>
          <p:nvPr/>
        </p:nvSpPr>
        <p:spPr>
          <a:xfrm>
            <a:off x="8993102" y="8558188"/>
            <a:ext cx="14619936" cy="1477328"/>
          </a:xfrm>
          <a:prstGeom prst="rect">
            <a:avLst/>
          </a:prstGeom>
          <a:noFill/>
        </p:spPr>
        <p:txBody>
          <a:bodyPr wrap="square" rtlCol="0">
            <a:spAutoFit/>
          </a:bodyPr>
          <a:lstStyle/>
          <a:p>
            <a:pPr marL="1629598" lvl="1" indent="-457200">
              <a:lnSpc>
                <a:spcPts val="3600"/>
              </a:lnSpc>
              <a:spcAft>
                <a:spcPts val="1200"/>
              </a:spcAft>
              <a:buFont typeface="Wingdings" panose="05000000000000000000" pitchFamily="2" charset="2"/>
              <a:buChar char="v"/>
            </a:pPr>
            <a:r>
              <a:rPr lang="en-US" sz="3200" dirty="0">
                <a:solidFill>
                  <a:schemeClr val="bg1"/>
                </a:solidFill>
                <a:latin typeface="+mj-lt"/>
                <a:cs typeface="Trebuchet MS"/>
              </a:rPr>
              <a:t>Over 90 major categories are now esports advertisers within industries as varied as </a:t>
            </a:r>
            <a:r>
              <a:rPr lang="en-US" sz="3200" b="1" dirty="0">
                <a:solidFill>
                  <a:srgbClr val="20B1B4"/>
                </a:solidFill>
                <a:latin typeface="+mj-lt"/>
              </a:rPr>
              <a:t>Financial</a:t>
            </a:r>
            <a:r>
              <a:rPr lang="en-US" sz="3200" dirty="0">
                <a:solidFill>
                  <a:schemeClr val="bg1"/>
                </a:solidFill>
                <a:latin typeface="+mj-lt"/>
                <a:cs typeface="Trebuchet MS"/>
              </a:rPr>
              <a:t>, </a:t>
            </a:r>
            <a:r>
              <a:rPr lang="en-US" sz="3200" b="1" dirty="0">
                <a:solidFill>
                  <a:srgbClr val="20B1B4"/>
                </a:solidFill>
                <a:latin typeface="+mj-lt"/>
              </a:rPr>
              <a:t>Insurance</a:t>
            </a:r>
            <a:r>
              <a:rPr lang="en-US" sz="3200" dirty="0">
                <a:solidFill>
                  <a:schemeClr val="bg1"/>
                </a:solidFill>
                <a:latin typeface="+mj-lt"/>
                <a:cs typeface="Trebuchet MS"/>
              </a:rPr>
              <a:t>, </a:t>
            </a:r>
            <a:r>
              <a:rPr lang="en-US" sz="3200" b="1" dirty="0">
                <a:solidFill>
                  <a:srgbClr val="20B1B4"/>
                </a:solidFill>
                <a:latin typeface="+mj-lt"/>
              </a:rPr>
              <a:t>Automotive</a:t>
            </a:r>
            <a:r>
              <a:rPr lang="en-US" sz="3200" dirty="0">
                <a:solidFill>
                  <a:schemeClr val="bg1"/>
                </a:solidFill>
                <a:latin typeface="+mj-lt"/>
                <a:cs typeface="Trebuchet MS"/>
              </a:rPr>
              <a:t>, </a:t>
            </a:r>
            <a:r>
              <a:rPr lang="en-US" sz="3200" b="1" dirty="0">
                <a:solidFill>
                  <a:srgbClr val="20B1B4"/>
                </a:solidFill>
                <a:latin typeface="+mj-lt"/>
              </a:rPr>
              <a:t>Restaurants</a:t>
            </a:r>
            <a:r>
              <a:rPr lang="en-US" sz="3200" dirty="0">
                <a:solidFill>
                  <a:schemeClr val="bg1"/>
                </a:solidFill>
                <a:latin typeface="+mj-lt"/>
                <a:cs typeface="Trebuchet MS"/>
              </a:rPr>
              <a:t>, </a:t>
            </a:r>
            <a:r>
              <a:rPr lang="en-US" sz="3200" b="1" dirty="0">
                <a:solidFill>
                  <a:srgbClr val="20B1B4"/>
                </a:solidFill>
                <a:latin typeface="+mj-lt"/>
              </a:rPr>
              <a:t>Telecommunications</a:t>
            </a:r>
          </a:p>
        </p:txBody>
      </p:sp>
      <p:sp>
        <p:nvSpPr>
          <p:cNvPr id="18" name="TextBox 17">
            <a:extLst>
              <a:ext uri="{FF2B5EF4-FFF2-40B4-BE49-F238E27FC236}">
                <a16:creationId xmlns:a16="http://schemas.microsoft.com/office/drawing/2014/main" xmlns="" id="{90B23CFF-C6F4-4518-A77D-256A0C70DF53}"/>
              </a:ext>
            </a:extLst>
          </p:cNvPr>
          <p:cNvSpPr txBox="1"/>
          <p:nvPr/>
        </p:nvSpPr>
        <p:spPr>
          <a:xfrm>
            <a:off x="797463" y="1105326"/>
            <a:ext cx="7945704" cy="4708981"/>
          </a:xfrm>
          <a:prstGeom prst="rect">
            <a:avLst/>
          </a:prstGeom>
          <a:noFill/>
        </p:spPr>
        <p:txBody>
          <a:bodyPr wrap="square" rtlCol="0">
            <a:spAutoFit/>
          </a:bodyPr>
          <a:lstStyle/>
          <a:p>
            <a:r>
              <a:rPr lang="en-US" sz="6000" dirty="0">
                <a:solidFill>
                  <a:schemeClr val="bg1"/>
                </a:solidFill>
              </a:rPr>
              <a:t>Esports Is Mainstream With Cross-Platform Video Programming &amp; Distribution, Including TV…</a:t>
            </a:r>
          </a:p>
        </p:txBody>
      </p:sp>
      <p:sp>
        <p:nvSpPr>
          <p:cNvPr id="15" name="TextBox 14">
            <a:extLst>
              <a:ext uri="{FF2B5EF4-FFF2-40B4-BE49-F238E27FC236}">
                <a16:creationId xmlns:a16="http://schemas.microsoft.com/office/drawing/2014/main" xmlns="" id="{F2151AF5-134E-445C-8387-16479E13C0B0}"/>
              </a:ext>
            </a:extLst>
          </p:cNvPr>
          <p:cNvSpPr txBox="1"/>
          <p:nvPr/>
        </p:nvSpPr>
        <p:spPr>
          <a:xfrm>
            <a:off x="797463" y="6994459"/>
            <a:ext cx="8772422" cy="4708981"/>
          </a:xfrm>
          <a:prstGeom prst="rect">
            <a:avLst/>
          </a:prstGeom>
          <a:noFill/>
        </p:spPr>
        <p:txBody>
          <a:bodyPr wrap="square" rtlCol="0">
            <a:spAutoFit/>
          </a:bodyPr>
          <a:lstStyle/>
          <a:p>
            <a:r>
              <a:rPr lang="en-US" sz="6000" dirty="0">
                <a:solidFill>
                  <a:schemeClr val="bg1"/>
                </a:solidFill>
              </a:rPr>
              <a:t>…And It Has Recently Begun Attracting A </a:t>
            </a:r>
          </a:p>
          <a:p>
            <a:r>
              <a:rPr lang="en-US" sz="6000" dirty="0">
                <a:solidFill>
                  <a:schemeClr val="bg1"/>
                </a:solidFill>
              </a:rPr>
              <a:t>Wave of New Advertisers </a:t>
            </a:r>
          </a:p>
          <a:p>
            <a:r>
              <a:rPr lang="en-US" sz="6000" dirty="0">
                <a:solidFill>
                  <a:schemeClr val="bg1"/>
                </a:solidFill>
              </a:rPr>
              <a:t>Well Beyond Endemic Categories</a:t>
            </a:r>
          </a:p>
        </p:txBody>
      </p:sp>
    </p:spTree>
    <p:extLst>
      <p:ext uri="{BB962C8B-B14F-4D97-AF65-F5344CB8AC3E}">
        <p14:creationId xmlns:p14="http://schemas.microsoft.com/office/powerpoint/2010/main" val="2217473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094658" y="7080752"/>
            <a:ext cx="9322560" cy="1569660"/>
          </a:xfrm>
          <a:prstGeom prst="rect">
            <a:avLst/>
          </a:prstGeom>
          <a:noFill/>
        </p:spPr>
        <p:txBody>
          <a:bodyPr wrap="square" rtlCol="0">
            <a:spAutoFit/>
          </a:bodyPr>
          <a:lstStyle/>
          <a:p>
            <a:r>
              <a:rPr lang="en-US" sz="4800" dirty="0">
                <a:solidFill>
                  <a:schemeClr val="bg1"/>
                </a:solidFill>
                <a:cs typeface="Trebuchet MS"/>
              </a:rPr>
              <a:t>Believe that </a:t>
            </a:r>
            <a:r>
              <a:rPr lang="en-US" sz="4800" b="1" dirty="0">
                <a:solidFill>
                  <a:srgbClr val="20B1B4"/>
                </a:solidFill>
              </a:rPr>
              <a:t>sponsors are critical</a:t>
            </a:r>
            <a:r>
              <a:rPr lang="en-US" sz="4800" dirty="0">
                <a:solidFill>
                  <a:schemeClr val="bg1"/>
                </a:solidFill>
                <a:cs typeface="Trebuchet MS"/>
              </a:rPr>
              <a:t> to the success of esports</a:t>
            </a:r>
            <a:r>
              <a:rPr lang="en-US" sz="4800" b="1" dirty="0">
                <a:solidFill>
                  <a:srgbClr val="20B1B4"/>
                </a:solidFill>
                <a:cs typeface="Trebuchet MS"/>
              </a:rPr>
              <a:t> </a:t>
            </a:r>
            <a:endParaRPr lang="en-US" sz="4800" dirty="0"/>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15</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12" name="TextBox 11"/>
          <p:cNvSpPr txBox="1"/>
          <p:nvPr/>
        </p:nvSpPr>
        <p:spPr>
          <a:xfrm>
            <a:off x="237310" y="13204664"/>
            <a:ext cx="11011536" cy="451406"/>
          </a:xfrm>
          <a:prstGeom prst="rect">
            <a:avLst/>
          </a:prstGeom>
          <a:noFill/>
        </p:spPr>
        <p:txBody>
          <a:bodyPr wrap="square" rtlCol="0">
            <a:spAutoFit/>
          </a:bodyPr>
          <a:lstStyle/>
          <a:p>
            <a:pPr>
              <a:lnSpc>
                <a:spcPts val="1400"/>
              </a:lnSpc>
            </a:pPr>
            <a:r>
              <a:rPr lang="en-US" sz="1200" dirty="0">
                <a:solidFill>
                  <a:schemeClr val="bg1"/>
                </a:solidFill>
                <a:cs typeface="Trebuchet MS"/>
              </a:rPr>
              <a:t>Source: Simmons, Justifying Brand Investments in Esports, December 2018. Index is against traditional sports fans; Research Now, Esports Gaming, Question: How strongly do you AGREE (strongly agree / agree somewhat) with each of these statements about Esports?; Nielsen, The Esports Playbook 2017</a:t>
            </a:r>
          </a:p>
        </p:txBody>
      </p:sp>
      <p:sp>
        <p:nvSpPr>
          <p:cNvPr id="3" name="Trapezoid 2"/>
          <p:cNvSpPr/>
          <p:nvPr/>
        </p:nvSpPr>
        <p:spPr>
          <a:xfrm rot="10800000">
            <a:off x="13877743" y="2506820"/>
            <a:ext cx="8882744" cy="1643881"/>
          </a:xfrm>
          <a:prstGeom prst="trapezoid">
            <a:avLst>
              <a:gd name="adj" fmla="val 18047"/>
            </a:avLst>
          </a:prstGeom>
          <a:noFill/>
          <a:ln w="76200">
            <a:solidFill>
              <a:srgbClr val="20B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apezoid 17"/>
          <p:cNvSpPr/>
          <p:nvPr/>
        </p:nvSpPr>
        <p:spPr>
          <a:xfrm rot="10800000">
            <a:off x="14244797" y="4489699"/>
            <a:ext cx="8146675" cy="1643881"/>
          </a:xfrm>
          <a:prstGeom prst="trapezoid">
            <a:avLst/>
          </a:prstGeom>
          <a:noFill/>
          <a:ln w="76200">
            <a:solidFill>
              <a:srgbClr val="20B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rapezoid 18"/>
          <p:cNvSpPr/>
          <p:nvPr/>
        </p:nvSpPr>
        <p:spPr>
          <a:xfrm rot="10800000">
            <a:off x="14709418" y="6472577"/>
            <a:ext cx="7247094" cy="1643881"/>
          </a:xfrm>
          <a:prstGeom prst="trapezoid">
            <a:avLst/>
          </a:prstGeom>
          <a:noFill/>
          <a:ln w="76200">
            <a:solidFill>
              <a:srgbClr val="20B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rapezoid 19"/>
          <p:cNvSpPr/>
          <p:nvPr/>
        </p:nvSpPr>
        <p:spPr>
          <a:xfrm rot="10800000">
            <a:off x="15169515" y="8446732"/>
            <a:ext cx="6342743" cy="1643881"/>
          </a:xfrm>
          <a:prstGeom prst="trapezoid">
            <a:avLst/>
          </a:prstGeom>
          <a:noFill/>
          <a:ln w="76200">
            <a:solidFill>
              <a:srgbClr val="20B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rapezoid 20"/>
          <p:cNvSpPr/>
          <p:nvPr/>
        </p:nvSpPr>
        <p:spPr>
          <a:xfrm>
            <a:off x="14980830" y="10497165"/>
            <a:ext cx="6776083" cy="1643881"/>
          </a:xfrm>
          <a:prstGeom prst="trapezoid">
            <a:avLst>
              <a:gd name="adj" fmla="val 35043"/>
            </a:avLst>
          </a:prstGeom>
          <a:noFill/>
          <a:ln w="76200">
            <a:solidFill>
              <a:srgbClr val="20B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6890033" y="2567871"/>
            <a:ext cx="3309891" cy="473529"/>
          </a:xfrm>
          <a:prstGeom prst="rect">
            <a:avLst/>
          </a:prstGeom>
          <a:solidFill>
            <a:srgbClr val="20B1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Awareness</a:t>
            </a:r>
          </a:p>
        </p:txBody>
      </p:sp>
      <p:sp>
        <p:nvSpPr>
          <p:cNvPr id="15" name="Rectangle 14"/>
          <p:cNvSpPr/>
          <p:nvPr/>
        </p:nvSpPr>
        <p:spPr>
          <a:xfrm>
            <a:off x="16890033" y="4555222"/>
            <a:ext cx="3309891" cy="473529"/>
          </a:xfrm>
          <a:prstGeom prst="rect">
            <a:avLst/>
          </a:prstGeom>
          <a:solidFill>
            <a:srgbClr val="20B1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Consideration</a:t>
            </a:r>
          </a:p>
        </p:txBody>
      </p:sp>
      <p:sp>
        <p:nvSpPr>
          <p:cNvPr id="16" name="Rectangle 15"/>
          <p:cNvSpPr/>
          <p:nvPr/>
        </p:nvSpPr>
        <p:spPr>
          <a:xfrm>
            <a:off x="16890033" y="6538063"/>
            <a:ext cx="3309891" cy="473529"/>
          </a:xfrm>
          <a:prstGeom prst="rect">
            <a:avLst/>
          </a:prstGeom>
          <a:solidFill>
            <a:srgbClr val="20B1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Intent</a:t>
            </a:r>
          </a:p>
        </p:txBody>
      </p:sp>
      <p:sp>
        <p:nvSpPr>
          <p:cNvPr id="22" name="Rectangle 21"/>
          <p:cNvSpPr/>
          <p:nvPr/>
        </p:nvSpPr>
        <p:spPr>
          <a:xfrm>
            <a:off x="16890033" y="8524391"/>
            <a:ext cx="3309891" cy="473529"/>
          </a:xfrm>
          <a:prstGeom prst="rect">
            <a:avLst/>
          </a:prstGeom>
          <a:solidFill>
            <a:srgbClr val="20B1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Purchase</a:t>
            </a:r>
          </a:p>
        </p:txBody>
      </p:sp>
      <p:sp>
        <p:nvSpPr>
          <p:cNvPr id="23" name="Rectangle 22"/>
          <p:cNvSpPr/>
          <p:nvPr/>
        </p:nvSpPr>
        <p:spPr>
          <a:xfrm>
            <a:off x="16890033" y="10564980"/>
            <a:ext cx="3309891" cy="473529"/>
          </a:xfrm>
          <a:prstGeom prst="rect">
            <a:avLst/>
          </a:prstGeom>
          <a:solidFill>
            <a:srgbClr val="20B1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Loyalty / Advocacy</a:t>
            </a:r>
          </a:p>
        </p:txBody>
      </p:sp>
      <p:sp>
        <p:nvSpPr>
          <p:cNvPr id="24" name="Rectangle 23"/>
          <p:cNvSpPr/>
          <p:nvPr/>
        </p:nvSpPr>
        <p:spPr>
          <a:xfrm>
            <a:off x="14560903" y="2966095"/>
            <a:ext cx="1546357" cy="83316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20B1B4"/>
                </a:solidFill>
              </a:rPr>
              <a:t>43%</a:t>
            </a:r>
          </a:p>
        </p:txBody>
      </p:sp>
      <p:sp>
        <p:nvSpPr>
          <p:cNvPr id="25" name="Rectangle 24"/>
          <p:cNvSpPr/>
          <p:nvPr/>
        </p:nvSpPr>
        <p:spPr>
          <a:xfrm>
            <a:off x="15962982" y="3064134"/>
            <a:ext cx="5705303" cy="7513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Notice brands used in games &amp; events</a:t>
            </a:r>
          </a:p>
        </p:txBody>
      </p:sp>
      <p:sp>
        <p:nvSpPr>
          <p:cNvPr id="26" name="Rectangle 25"/>
          <p:cNvSpPr/>
          <p:nvPr/>
        </p:nvSpPr>
        <p:spPr>
          <a:xfrm>
            <a:off x="14785618" y="4899751"/>
            <a:ext cx="1546357" cy="9766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20B1B4"/>
                </a:solidFill>
              </a:rPr>
              <a:t>30%</a:t>
            </a:r>
          </a:p>
        </p:txBody>
      </p:sp>
      <p:sp>
        <p:nvSpPr>
          <p:cNvPr id="27" name="Rectangle 26"/>
          <p:cNvSpPr/>
          <p:nvPr/>
        </p:nvSpPr>
        <p:spPr>
          <a:xfrm>
            <a:off x="16113290" y="5027653"/>
            <a:ext cx="5125503" cy="9460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Believe a product is better if their favorite player/team supports it</a:t>
            </a:r>
          </a:p>
        </p:txBody>
      </p:sp>
      <p:sp>
        <p:nvSpPr>
          <p:cNvPr id="28" name="Rectangle 27"/>
          <p:cNvSpPr/>
          <p:nvPr/>
        </p:nvSpPr>
        <p:spPr>
          <a:xfrm>
            <a:off x="15007423" y="6911093"/>
            <a:ext cx="1546357" cy="9766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20B1B4"/>
                </a:solidFill>
              </a:rPr>
              <a:t>35%</a:t>
            </a:r>
          </a:p>
        </p:txBody>
      </p:sp>
      <p:sp>
        <p:nvSpPr>
          <p:cNvPr id="29" name="Rectangle 28"/>
          <p:cNvSpPr/>
          <p:nvPr/>
        </p:nvSpPr>
        <p:spPr>
          <a:xfrm>
            <a:off x="16427142" y="7057723"/>
            <a:ext cx="5112031" cy="836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Are more willing to try a new brand if it sponsors their favorite team</a:t>
            </a:r>
          </a:p>
        </p:txBody>
      </p:sp>
      <p:sp>
        <p:nvSpPr>
          <p:cNvPr id="30" name="Rectangle 29"/>
          <p:cNvSpPr/>
          <p:nvPr/>
        </p:nvSpPr>
        <p:spPr>
          <a:xfrm>
            <a:off x="15384849" y="8865192"/>
            <a:ext cx="1546357" cy="9766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20B1B4"/>
                </a:solidFill>
              </a:rPr>
              <a:t>29%</a:t>
            </a:r>
          </a:p>
        </p:txBody>
      </p:sp>
      <p:sp>
        <p:nvSpPr>
          <p:cNvPr id="31" name="Rectangle 30"/>
          <p:cNvSpPr/>
          <p:nvPr/>
        </p:nvSpPr>
        <p:spPr>
          <a:xfrm>
            <a:off x="16627732" y="8986926"/>
            <a:ext cx="4281362" cy="9236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Will buy the same brand if used by their favorite team</a:t>
            </a:r>
          </a:p>
        </p:txBody>
      </p:sp>
      <p:sp>
        <p:nvSpPr>
          <p:cNvPr id="32" name="Rectangle 31"/>
          <p:cNvSpPr/>
          <p:nvPr/>
        </p:nvSpPr>
        <p:spPr>
          <a:xfrm>
            <a:off x="15166991" y="10932430"/>
            <a:ext cx="1546357" cy="9766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20B1B4"/>
                </a:solidFill>
              </a:rPr>
              <a:t>31%</a:t>
            </a:r>
          </a:p>
        </p:txBody>
      </p:sp>
      <p:sp>
        <p:nvSpPr>
          <p:cNvPr id="33" name="Rectangle 32"/>
          <p:cNvSpPr/>
          <p:nvPr/>
        </p:nvSpPr>
        <p:spPr>
          <a:xfrm>
            <a:off x="16220965" y="11095654"/>
            <a:ext cx="4888875" cy="82534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Support their favorite team’s sponsors, no matter what</a:t>
            </a:r>
          </a:p>
        </p:txBody>
      </p:sp>
      <p:sp>
        <p:nvSpPr>
          <p:cNvPr id="7" name="TextBox 6"/>
          <p:cNvSpPr txBox="1"/>
          <p:nvPr/>
        </p:nvSpPr>
        <p:spPr>
          <a:xfrm>
            <a:off x="13488527" y="1124385"/>
            <a:ext cx="9616113" cy="1200329"/>
          </a:xfrm>
          <a:prstGeom prst="rect">
            <a:avLst/>
          </a:prstGeom>
          <a:noFill/>
        </p:spPr>
        <p:txBody>
          <a:bodyPr wrap="square" rtlCol="0">
            <a:spAutoFit/>
          </a:bodyPr>
          <a:lstStyle/>
          <a:p>
            <a:pPr algn="ctr"/>
            <a:r>
              <a:rPr lang="en-US" sz="3600" dirty="0">
                <a:solidFill>
                  <a:schemeClr val="bg1"/>
                </a:solidFill>
              </a:rPr>
              <a:t>Advertising in esports drives consumer action across every level of the purchase funnel</a:t>
            </a:r>
          </a:p>
        </p:txBody>
      </p:sp>
      <p:sp>
        <p:nvSpPr>
          <p:cNvPr id="10" name="Rectangle 9"/>
          <p:cNvSpPr/>
          <p:nvPr/>
        </p:nvSpPr>
        <p:spPr>
          <a:xfrm>
            <a:off x="2094658" y="5611020"/>
            <a:ext cx="2621230" cy="1446550"/>
          </a:xfrm>
          <a:prstGeom prst="rect">
            <a:avLst/>
          </a:prstGeom>
        </p:spPr>
        <p:txBody>
          <a:bodyPr wrap="none">
            <a:spAutoFit/>
          </a:bodyPr>
          <a:lstStyle/>
          <a:p>
            <a:r>
              <a:rPr lang="en-US" sz="8800" b="1" dirty="0">
                <a:solidFill>
                  <a:srgbClr val="20B1B4"/>
                </a:solidFill>
                <a:cs typeface="Trebuchet MS"/>
              </a:rPr>
              <a:t>41% </a:t>
            </a:r>
          </a:p>
        </p:txBody>
      </p:sp>
      <p:sp>
        <p:nvSpPr>
          <p:cNvPr id="34" name="Rectangle 33">
            <a:extLst>
              <a:ext uri="{FF2B5EF4-FFF2-40B4-BE49-F238E27FC236}">
                <a16:creationId xmlns:a16="http://schemas.microsoft.com/office/drawing/2014/main" xmlns="" id="{15858E6E-EF26-43AC-8B08-028358FC5E95}"/>
              </a:ext>
            </a:extLst>
          </p:cNvPr>
          <p:cNvSpPr/>
          <p:nvPr/>
        </p:nvSpPr>
        <p:spPr>
          <a:xfrm>
            <a:off x="2097430" y="9224597"/>
            <a:ext cx="2621230" cy="1446550"/>
          </a:xfrm>
          <a:prstGeom prst="rect">
            <a:avLst/>
          </a:prstGeom>
        </p:spPr>
        <p:txBody>
          <a:bodyPr wrap="none">
            <a:spAutoFit/>
          </a:bodyPr>
          <a:lstStyle/>
          <a:p>
            <a:r>
              <a:rPr lang="en-US" sz="8800" b="1" dirty="0">
                <a:solidFill>
                  <a:srgbClr val="20B1B4"/>
                </a:solidFill>
                <a:cs typeface="Trebuchet MS"/>
              </a:rPr>
              <a:t>63% </a:t>
            </a:r>
          </a:p>
        </p:txBody>
      </p:sp>
      <p:sp>
        <p:nvSpPr>
          <p:cNvPr id="35" name="TextBox 34">
            <a:extLst>
              <a:ext uri="{FF2B5EF4-FFF2-40B4-BE49-F238E27FC236}">
                <a16:creationId xmlns:a16="http://schemas.microsoft.com/office/drawing/2014/main" xmlns="" id="{C76205BD-2356-4D11-849F-2E91B43DC76F}"/>
              </a:ext>
            </a:extLst>
          </p:cNvPr>
          <p:cNvSpPr txBox="1"/>
          <p:nvPr/>
        </p:nvSpPr>
        <p:spPr>
          <a:xfrm>
            <a:off x="2080805" y="10697632"/>
            <a:ext cx="8243850" cy="1569660"/>
          </a:xfrm>
          <a:prstGeom prst="rect">
            <a:avLst/>
          </a:prstGeom>
          <a:noFill/>
        </p:spPr>
        <p:txBody>
          <a:bodyPr wrap="square" rtlCol="0">
            <a:spAutoFit/>
          </a:bodyPr>
          <a:lstStyle/>
          <a:p>
            <a:r>
              <a:rPr lang="en-US" sz="4800" b="1" dirty="0">
                <a:solidFill>
                  <a:srgbClr val="20B1B4"/>
                </a:solidFill>
              </a:rPr>
              <a:t>Definitely try products</a:t>
            </a:r>
            <a:r>
              <a:rPr lang="en-US" sz="4800" b="1" dirty="0">
                <a:solidFill>
                  <a:schemeClr val="bg1"/>
                </a:solidFill>
                <a:cs typeface="Trebuchet MS"/>
              </a:rPr>
              <a:t> </a:t>
            </a:r>
            <a:r>
              <a:rPr lang="en-US" sz="4800" dirty="0">
                <a:solidFill>
                  <a:schemeClr val="bg1"/>
                </a:solidFill>
                <a:cs typeface="Trebuchet MS"/>
              </a:rPr>
              <a:t>shown during esports games</a:t>
            </a:r>
          </a:p>
        </p:txBody>
      </p:sp>
      <p:sp>
        <p:nvSpPr>
          <p:cNvPr id="37" name="TextBox 36"/>
          <p:cNvSpPr txBox="1"/>
          <p:nvPr/>
        </p:nvSpPr>
        <p:spPr>
          <a:xfrm>
            <a:off x="835750" y="997278"/>
            <a:ext cx="11719375" cy="3785652"/>
          </a:xfrm>
          <a:prstGeom prst="rect">
            <a:avLst/>
          </a:prstGeom>
          <a:noFill/>
        </p:spPr>
        <p:txBody>
          <a:bodyPr wrap="square" rtlCol="0">
            <a:spAutoFit/>
          </a:bodyPr>
          <a:lstStyle/>
          <a:p>
            <a:r>
              <a:rPr lang="en-US" sz="6000" dirty="0">
                <a:solidFill>
                  <a:schemeClr val="bg1"/>
                </a:solidFill>
              </a:rPr>
              <a:t>Esports Fans Not Only Have </a:t>
            </a:r>
          </a:p>
          <a:p>
            <a:r>
              <a:rPr lang="en-US" sz="6000" dirty="0">
                <a:solidFill>
                  <a:schemeClr val="bg1"/>
                </a:solidFill>
              </a:rPr>
              <a:t>A Positive Attitude Towards Advertising But, Most Importantly, They Take Action</a:t>
            </a:r>
          </a:p>
        </p:txBody>
      </p:sp>
      <p:sp>
        <p:nvSpPr>
          <p:cNvPr id="4" name="TextBox 3"/>
          <p:cNvSpPr txBox="1"/>
          <p:nvPr/>
        </p:nvSpPr>
        <p:spPr>
          <a:xfrm>
            <a:off x="14198544" y="3659086"/>
            <a:ext cx="2306813" cy="338554"/>
          </a:xfrm>
          <a:prstGeom prst="rect">
            <a:avLst/>
          </a:prstGeom>
          <a:noFill/>
        </p:spPr>
        <p:txBody>
          <a:bodyPr wrap="square" rtlCol="0">
            <a:spAutoFit/>
          </a:bodyPr>
          <a:lstStyle/>
          <a:p>
            <a:pPr algn="ctr"/>
            <a:r>
              <a:rPr lang="en-US" sz="1600" dirty="0">
                <a:solidFill>
                  <a:srgbClr val="FAB982"/>
                </a:solidFill>
              </a:rPr>
              <a:t>(172 Index)*</a:t>
            </a:r>
          </a:p>
        </p:txBody>
      </p:sp>
      <p:sp>
        <p:nvSpPr>
          <p:cNvPr id="36" name="TextBox 35"/>
          <p:cNvSpPr txBox="1"/>
          <p:nvPr/>
        </p:nvSpPr>
        <p:spPr>
          <a:xfrm>
            <a:off x="14430104" y="5671916"/>
            <a:ext cx="2306813" cy="338554"/>
          </a:xfrm>
          <a:prstGeom prst="rect">
            <a:avLst/>
          </a:prstGeom>
          <a:noFill/>
        </p:spPr>
        <p:txBody>
          <a:bodyPr wrap="square" rtlCol="0">
            <a:spAutoFit/>
          </a:bodyPr>
          <a:lstStyle/>
          <a:p>
            <a:pPr algn="ctr"/>
            <a:r>
              <a:rPr lang="en-US" sz="1600" dirty="0">
                <a:solidFill>
                  <a:srgbClr val="FAB982"/>
                </a:solidFill>
              </a:rPr>
              <a:t>(253 Index)*</a:t>
            </a:r>
          </a:p>
        </p:txBody>
      </p:sp>
      <p:sp>
        <p:nvSpPr>
          <p:cNvPr id="38" name="TextBox 37"/>
          <p:cNvSpPr txBox="1"/>
          <p:nvPr/>
        </p:nvSpPr>
        <p:spPr>
          <a:xfrm>
            <a:off x="14663038" y="7656280"/>
            <a:ext cx="2306813" cy="338554"/>
          </a:xfrm>
          <a:prstGeom prst="rect">
            <a:avLst/>
          </a:prstGeom>
          <a:noFill/>
        </p:spPr>
        <p:txBody>
          <a:bodyPr wrap="square" rtlCol="0">
            <a:spAutoFit/>
          </a:bodyPr>
          <a:lstStyle/>
          <a:p>
            <a:pPr algn="ctr"/>
            <a:r>
              <a:rPr lang="en-US" sz="1600" dirty="0">
                <a:solidFill>
                  <a:srgbClr val="FAB982"/>
                </a:solidFill>
              </a:rPr>
              <a:t>(236 Index)*</a:t>
            </a:r>
          </a:p>
        </p:txBody>
      </p:sp>
      <p:sp>
        <p:nvSpPr>
          <p:cNvPr id="39" name="TextBox 38"/>
          <p:cNvSpPr txBox="1"/>
          <p:nvPr/>
        </p:nvSpPr>
        <p:spPr>
          <a:xfrm>
            <a:off x="15043410" y="9617944"/>
            <a:ext cx="2306813" cy="338554"/>
          </a:xfrm>
          <a:prstGeom prst="rect">
            <a:avLst/>
          </a:prstGeom>
          <a:noFill/>
        </p:spPr>
        <p:txBody>
          <a:bodyPr wrap="square" rtlCol="0">
            <a:spAutoFit/>
          </a:bodyPr>
          <a:lstStyle/>
          <a:p>
            <a:pPr algn="ctr"/>
            <a:r>
              <a:rPr lang="en-US" sz="1600" dirty="0">
                <a:solidFill>
                  <a:srgbClr val="FAB982"/>
                </a:solidFill>
              </a:rPr>
              <a:t>(288 Index)*</a:t>
            </a:r>
          </a:p>
        </p:txBody>
      </p:sp>
      <p:sp>
        <p:nvSpPr>
          <p:cNvPr id="40" name="TextBox 39"/>
          <p:cNvSpPr txBox="1"/>
          <p:nvPr/>
        </p:nvSpPr>
        <p:spPr>
          <a:xfrm>
            <a:off x="14786762" y="11642949"/>
            <a:ext cx="2306813" cy="338554"/>
          </a:xfrm>
          <a:prstGeom prst="rect">
            <a:avLst/>
          </a:prstGeom>
          <a:noFill/>
        </p:spPr>
        <p:txBody>
          <a:bodyPr wrap="square" rtlCol="0">
            <a:spAutoFit/>
          </a:bodyPr>
          <a:lstStyle/>
          <a:p>
            <a:pPr algn="ctr"/>
            <a:r>
              <a:rPr lang="en-US" sz="1600" dirty="0">
                <a:solidFill>
                  <a:srgbClr val="FAB982"/>
                </a:solidFill>
              </a:rPr>
              <a:t>(263 Index)*</a:t>
            </a:r>
          </a:p>
        </p:txBody>
      </p:sp>
      <p:sp>
        <p:nvSpPr>
          <p:cNvPr id="41" name="TextBox 40"/>
          <p:cNvSpPr txBox="1"/>
          <p:nvPr/>
        </p:nvSpPr>
        <p:spPr>
          <a:xfrm>
            <a:off x="15962981" y="12239001"/>
            <a:ext cx="5363827" cy="338554"/>
          </a:xfrm>
          <a:prstGeom prst="rect">
            <a:avLst/>
          </a:prstGeom>
          <a:noFill/>
        </p:spPr>
        <p:txBody>
          <a:bodyPr wrap="square" rtlCol="0">
            <a:spAutoFit/>
          </a:bodyPr>
          <a:lstStyle/>
          <a:p>
            <a:pPr algn="ctr"/>
            <a:r>
              <a:rPr lang="en-US" sz="1600" dirty="0">
                <a:solidFill>
                  <a:srgbClr val="FAB982"/>
                </a:solidFill>
              </a:rPr>
              <a:t>*Index vs. Traditional Sports Fan</a:t>
            </a:r>
          </a:p>
        </p:txBody>
      </p:sp>
    </p:spTree>
    <p:extLst>
      <p:ext uri="{BB962C8B-B14F-4D97-AF65-F5344CB8AC3E}">
        <p14:creationId xmlns:p14="http://schemas.microsoft.com/office/powerpoint/2010/main" val="2892216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6" name="Parallelogram 15"/>
          <p:cNvSpPr/>
          <p:nvPr/>
        </p:nvSpPr>
        <p:spPr>
          <a:xfrm>
            <a:off x="8381384" y="-1"/>
            <a:ext cx="12230716" cy="13716001"/>
          </a:xfrm>
          <a:prstGeom prst="parallelogram">
            <a:avLst>
              <a:gd name="adj" fmla="val 91637"/>
            </a:avLst>
          </a:prstGeom>
          <a:gradFill flip="none" rotWithShape="1">
            <a:gsLst>
              <a:gs pos="38000">
                <a:srgbClr val="00A9AC">
                  <a:alpha val="62000"/>
                </a:srgbClr>
              </a:gs>
              <a:gs pos="100000">
                <a:schemeClr val="bg1"/>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4"/>
          <a:stretch>
            <a:fillRect/>
          </a:stretch>
        </p:blipFill>
        <p:spPr>
          <a:xfrm>
            <a:off x="9375031" y="0"/>
            <a:ext cx="15012144" cy="13754100"/>
          </a:xfrm>
          <a:prstGeom prst="rect">
            <a:avLst/>
          </a:prstGeom>
          <a:ln>
            <a:noFill/>
          </a:ln>
        </p:spPr>
      </p:pic>
      <p:sp>
        <p:nvSpPr>
          <p:cNvPr id="15" name="TextBox 14"/>
          <p:cNvSpPr txBox="1"/>
          <p:nvPr/>
        </p:nvSpPr>
        <p:spPr>
          <a:xfrm>
            <a:off x="14724186" y="6814835"/>
            <a:ext cx="9602030" cy="1107996"/>
          </a:xfrm>
          <a:prstGeom prst="rect">
            <a:avLst/>
          </a:prstGeom>
          <a:noFill/>
        </p:spPr>
        <p:txBody>
          <a:bodyPr wrap="square" rtlCol="0">
            <a:spAutoFit/>
          </a:bodyPr>
          <a:lstStyle/>
          <a:p>
            <a:r>
              <a:rPr lang="en-US" sz="6600" b="1" dirty="0">
                <a:solidFill>
                  <a:prstClr val="white"/>
                </a:solidFill>
              </a:rPr>
              <a:t>Who Is The Esports Fan?</a:t>
            </a:r>
          </a:p>
        </p:txBody>
      </p:sp>
    </p:spTree>
    <p:extLst>
      <p:ext uri="{BB962C8B-B14F-4D97-AF65-F5344CB8AC3E}">
        <p14:creationId xmlns:p14="http://schemas.microsoft.com/office/powerpoint/2010/main" val="1383599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7904543" cy="5078314"/>
          </a:xfrm>
          <a:prstGeom prst="rect">
            <a:avLst/>
          </a:prstGeom>
          <a:solidFill>
            <a:srgbClr val="00A9AC">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781B2"/>
              </a:solidFill>
            </a:endParaRPr>
          </a:p>
        </p:txBody>
      </p:sp>
      <p:sp>
        <p:nvSpPr>
          <p:cNvPr id="5" name="TextBox 4"/>
          <p:cNvSpPr txBox="1"/>
          <p:nvPr/>
        </p:nvSpPr>
        <p:spPr>
          <a:xfrm>
            <a:off x="81646" y="65317"/>
            <a:ext cx="18317497" cy="5078313"/>
          </a:xfrm>
          <a:prstGeom prst="rect">
            <a:avLst/>
          </a:prstGeom>
          <a:noFill/>
        </p:spPr>
        <p:txBody>
          <a:bodyPr wrap="square" rtlCol="0">
            <a:spAutoFit/>
          </a:bodyPr>
          <a:lstStyle/>
          <a:p>
            <a:r>
              <a:rPr lang="en-US" sz="7200" dirty="0">
                <a:solidFill>
                  <a:prstClr val="white"/>
                </a:solidFill>
              </a:rPr>
              <a:t>“The esports community is varied and evolving, ranging across audiences of working professionals, parents, and more” </a:t>
            </a:r>
          </a:p>
          <a:p>
            <a:endParaRPr lang="en-US" sz="2000" dirty="0">
              <a:solidFill>
                <a:srgbClr val="00A9AC"/>
              </a:solidFill>
            </a:endParaRPr>
          </a:p>
          <a:p>
            <a:r>
              <a:rPr lang="en-US" sz="4800" dirty="0">
                <a:solidFill>
                  <a:prstClr val="white"/>
                </a:solidFill>
              </a:rPr>
              <a:t>Mark Potts</a:t>
            </a:r>
          </a:p>
          <a:p>
            <a:r>
              <a:rPr lang="en-US" sz="4000" dirty="0">
                <a:solidFill>
                  <a:prstClr val="white"/>
                </a:solidFill>
              </a:rPr>
              <a:t>Head of Insights, Mindshare NA</a:t>
            </a:r>
          </a:p>
        </p:txBody>
      </p:sp>
    </p:spTree>
    <p:extLst>
      <p:ext uri="{BB962C8B-B14F-4D97-AF65-F5344CB8AC3E}">
        <p14:creationId xmlns:p14="http://schemas.microsoft.com/office/powerpoint/2010/main" val="2744785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6769750"/>
            <a:ext cx="8107680" cy="7002011"/>
          </a:xfrm>
          <a:prstGeom prst="rect">
            <a:avLst/>
          </a:prstGeom>
          <a:solidFill>
            <a:srgbClr val="EAEE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8107680" y="6772492"/>
            <a:ext cx="8107680" cy="6999442"/>
          </a:xfrm>
          <a:prstGeom prst="rect">
            <a:avLst/>
          </a:prstGeom>
          <a:solidFill>
            <a:srgbClr val="FAB9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6215361" y="6762751"/>
            <a:ext cx="8171814" cy="6993552"/>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375285" y="7932870"/>
            <a:ext cx="7604761" cy="5078313"/>
          </a:xfrm>
          <a:prstGeom prst="rect">
            <a:avLst/>
          </a:prstGeom>
          <a:noFill/>
        </p:spPr>
        <p:txBody>
          <a:bodyPr wrap="square" rtlCol="0">
            <a:spAutoFit/>
          </a:bodyPr>
          <a:lstStyle/>
          <a:p>
            <a:r>
              <a:rPr lang="en-US" sz="3600" dirty="0">
                <a:cs typeface="Trebuchet MS"/>
              </a:rPr>
              <a:t>The engaged viewer </a:t>
            </a:r>
            <a:r>
              <a:rPr lang="en-US" sz="3600" dirty="0">
                <a:solidFill>
                  <a:prstClr val="black"/>
                </a:solidFill>
                <a:cs typeface="Trebuchet MS"/>
              </a:rPr>
              <a:t>is the largest segment comprising </a:t>
            </a:r>
            <a:r>
              <a:rPr lang="en-US" sz="3600" b="1" dirty="0">
                <a:solidFill>
                  <a:srgbClr val="20B1B4"/>
                </a:solidFill>
                <a:cs typeface="Trebuchet MS"/>
              </a:rPr>
              <a:t>56%</a:t>
            </a:r>
            <a:r>
              <a:rPr lang="en-US" sz="3600" dirty="0">
                <a:solidFill>
                  <a:prstClr val="black"/>
                </a:solidFill>
                <a:cs typeface="Trebuchet MS"/>
              </a:rPr>
              <a:t> of esports fans. These multi-dimensional viewers are passionate about esports, but have a variety of outside interests as well. They were exposed to esports through </a:t>
            </a:r>
          </a:p>
          <a:p>
            <a:r>
              <a:rPr lang="en-US" sz="3600" dirty="0">
                <a:solidFill>
                  <a:prstClr val="black"/>
                </a:solidFill>
                <a:cs typeface="Trebuchet MS"/>
              </a:rPr>
              <a:t>TV or online streams </a:t>
            </a:r>
            <a:r>
              <a:rPr lang="en-US" sz="3600" dirty="0">
                <a:cs typeface="Trebuchet MS"/>
              </a:rPr>
              <a:t>and they follow their favorite teams/players.</a:t>
            </a:r>
          </a:p>
        </p:txBody>
      </p:sp>
      <p:sp>
        <p:nvSpPr>
          <p:cNvPr id="9" name="TextBox 8"/>
          <p:cNvSpPr txBox="1"/>
          <p:nvPr/>
        </p:nvSpPr>
        <p:spPr>
          <a:xfrm>
            <a:off x="8362952" y="7932870"/>
            <a:ext cx="7724775" cy="4524315"/>
          </a:xfrm>
          <a:prstGeom prst="rect">
            <a:avLst/>
          </a:prstGeom>
          <a:noFill/>
        </p:spPr>
        <p:txBody>
          <a:bodyPr wrap="square" rtlCol="0">
            <a:spAutoFit/>
          </a:bodyPr>
          <a:lstStyle/>
          <a:p>
            <a:r>
              <a:rPr lang="en-US" sz="3600" dirty="0">
                <a:solidFill>
                  <a:prstClr val="black"/>
                </a:solidFill>
                <a:cs typeface="Trebuchet MS"/>
              </a:rPr>
              <a:t>Gaming and watching esports are a hobby of the enthusiast and they directly engage with professional content more than once a month. They are up to date with the latest happenings in the industry and support their favorite teams/players.</a:t>
            </a:r>
          </a:p>
        </p:txBody>
      </p:sp>
      <p:sp>
        <p:nvSpPr>
          <p:cNvPr id="10" name="TextBox 9"/>
          <p:cNvSpPr txBox="1"/>
          <p:nvPr/>
        </p:nvSpPr>
        <p:spPr>
          <a:xfrm>
            <a:off x="16470629" y="7932870"/>
            <a:ext cx="7541261" cy="3416320"/>
          </a:xfrm>
          <a:prstGeom prst="rect">
            <a:avLst/>
          </a:prstGeom>
          <a:noFill/>
        </p:spPr>
        <p:txBody>
          <a:bodyPr wrap="square" rtlCol="0">
            <a:spAutoFit/>
          </a:bodyPr>
          <a:lstStyle/>
          <a:p>
            <a:r>
              <a:rPr lang="en-US" sz="3600" dirty="0">
                <a:solidFill>
                  <a:prstClr val="white"/>
                </a:solidFill>
                <a:cs typeface="Trebuchet MS"/>
              </a:rPr>
              <a:t>Esports and gaming are their biggest hobbies and passion pillars. They watch and support their favorite teams when they play in leagues or tournaments, online or in person.</a:t>
            </a:r>
          </a:p>
        </p:txBody>
      </p:sp>
      <p:sp>
        <p:nvSpPr>
          <p:cNvPr id="15" name="TextBox 14"/>
          <p:cNvSpPr txBox="1"/>
          <p:nvPr/>
        </p:nvSpPr>
        <p:spPr>
          <a:xfrm>
            <a:off x="23571784" y="13202304"/>
            <a:ext cx="815391" cy="553998"/>
          </a:xfrm>
          <a:prstGeom prst="rect">
            <a:avLst/>
          </a:prstGeom>
          <a:noFill/>
        </p:spPr>
        <p:txBody>
          <a:bodyPr wrap="square" rtlCol="0">
            <a:spAutoFit/>
          </a:bodyPr>
          <a:lstStyle/>
          <a:p>
            <a:pPr algn="ctr"/>
            <a:r>
              <a:rPr lang="en-US" sz="3000" dirty="0">
                <a:solidFill>
                  <a:srgbClr val="C0C1BF"/>
                </a:solidFill>
              </a:rPr>
              <a:t>18</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350299"/>
            <a:ext cx="5861685" cy="323850"/>
          </a:xfrm>
          <a:prstGeom prst="rect">
            <a:avLst/>
          </a:prstGeom>
        </p:spPr>
      </p:pic>
      <p:sp>
        <p:nvSpPr>
          <p:cNvPr id="12" name="TextBox 11"/>
          <p:cNvSpPr txBox="1"/>
          <p:nvPr/>
        </p:nvSpPr>
        <p:spPr>
          <a:xfrm>
            <a:off x="1276350" y="6776601"/>
            <a:ext cx="5124450" cy="800219"/>
          </a:xfrm>
          <a:prstGeom prst="rect">
            <a:avLst/>
          </a:prstGeom>
          <a:noFill/>
        </p:spPr>
        <p:txBody>
          <a:bodyPr wrap="square" rtlCol="0">
            <a:spAutoFit/>
          </a:bodyPr>
          <a:lstStyle/>
          <a:p>
            <a:pPr algn="ctr"/>
            <a:r>
              <a:rPr lang="en-US" dirty="0"/>
              <a:t>Engaged Viewer</a:t>
            </a:r>
          </a:p>
        </p:txBody>
      </p:sp>
      <p:sp>
        <p:nvSpPr>
          <p:cNvPr id="18" name="TextBox 17"/>
          <p:cNvSpPr txBox="1"/>
          <p:nvPr/>
        </p:nvSpPr>
        <p:spPr>
          <a:xfrm>
            <a:off x="9384030" y="6776601"/>
            <a:ext cx="5124450" cy="800219"/>
          </a:xfrm>
          <a:prstGeom prst="rect">
            <a:avLst/>
          </a:prstGeom>
          <a:noFill/>
        </p:spPr>
        <p:txBody>
          <a:bodyPr wrap="square" rtlCol="0">
            <a:spAutoFit/>
          </a:bodyPr>
          <a:lstStyle/>
          <a:p>
            <a:pPr algn="ctr"/>
            <a:r>
              <a:rPr lang="en-US" dirty="0">
                <a:solidFill>
                  <a:prstClr val="black"/>
                </a:solidFill>
              </a:rPr>
              <a:t>Gaming Enthusiast</a:t>
            </a:r>
          </a:p>
        </p:txBody>
      </p:sp>
      <p:sp>
        <p:nvSpPr>
          <p:cNvPr id="19" name="TextBox 18"/>
          <p:cNvSpPr txBox="1"/>
          <p:nvPr/>
        </p:nvSpPr>
        <p:spPr>
          <a:xfrm>
            <a:off x="17739042" y="6762751"/>
            <a:ext cx="5124450" cy="800219"/>
          </a:xfrm>
          <a:prstGeom prst="rect">
            <a:avLst/>
          </a:prstGeom>
          <a:noFill/>
        </p:spPr>
        <p:txBody>
          <a:bodyPr wrap="square" rtlCol="0">
            <a:spAutoFit/>
          </a:bodyPr>
          <a:lstStyle/>
          <a:p>
            <a:pPr algn="ctr"/>
            <a:r>
              <a:rPr lang="en-US" dirty="0">
                <a:solidFill>
                  <a:prstClr val="white"/>
                </a:solidFill>
              </a:rPr>
              <a:t>Esports Fanatic</a:t>
            </a:r>
          </a:p>
        </p:txBody>
      </p:sp>
      <p:sp>
        <p:nvSpPr>
          <p:cNvPr id="17" name="TextBox 16"/>
          <p:cNvSpPr txBox="1"/>
          <p:nvPr/>
        </p:nvSpPr>
        <p:spPr>
          <a:xfrm>
            <a:off x="375476" y="13242038"/>
            <a:ext cx="7215297" cy="451406"/>
          </a:xfrm>
          <a:prstGeom prst="rect">
            <a:avLst/>
          </a:prstGeom>
          <a:noFill/>
        </p:spPr>
        <p:txBody>
          <a:bodyPr wrap="square" rtlCol="0">
            <a:spAutoFit/>
          </a:bodyPr>
          <a:lstStyle/>
          <a:p>
            <a:pPr>
              <a:lnSpc>
                <a:spcPts val="1400"/>
              </a:lnSpc>
            </a:pPr>
            <a:r>
              <a:rPr lang="en-US" sz="1200" dirty="0">
                <a:solidFill>
                  <a:prstClr val="black"/>
                </a:solidFill>
                <a:cs typeface="Trebuchet MS"/>
              </a:rPr>
              <a:t>Source: “engaged viewer” reflects % of casual /occasional viewer based on </a:t>
            </a:r>
            <a:r>
              <a:rPr lang="en-US" sz="1200" dirty="0" err="1">
                <a:solidFill>
                  <a:prstClr val="black"/>
                </a:solidFill>
                <a:cs typeface="Trebuchet MS"/>
              </a:rPr>
              <a:t>NewZoo</a:t>
            </a:r>
            <a:r>
              <a:rPr lang="en-US" sz="1200" dirty="0">
                <a:solidFill>
                  <a:prstClr val="black"/>
                </a:solidFill>
                <a:cs typeface="Trebuchet MS"/>
              </a:rPr>
              <a:t> 2019 Global Esports Market Report</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7680" y="1862050"/>
            <a:ext cx="8126412" cy="4914551"/>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l="5995" r="7950"/>
          <a:stretch/>
        </p:blipFill>
        <p:spPr>
          <a:xfrm>
            <a:off x="16193729" y="1868733"/>
            <a:ext cx="8229600" cy="4904988"/>
          </a:xfrm>
          <a:prstGeom prst="rect">
            <a:avLst/>
          </a:prstGeom>
        </p:spPr>
      </p:pic>
      <p:sp>
        <p:nvSpPr>
          <p:cNvPr id="20" name="TextBox 19">
            <a:extLst>
              <a:ext uri="{FF2B5EF4-FFF2-40B4-BE49-F238E27FC236}">
                <a16:creationId xmlns:a16="http://schemas.microsoft.com/office/drawing/2014/main" xmlns="" id="{90EAFF77-6F17-4707-A574-6B080FFECA14}"/>
              </a:ext>
            </a:extLst>
          </p:cNvPr>
          <p:cNvSpPr txBox="1"/>
          <p:nvPr/>
        </p:nvSpPr>
        <p:spPr>
          <a:xfrm>
            <a:off x="885351" y="305671"/>
            <a:ext cx="13694085" cy="1200329"/>
          </a:xfrm>
          <a:prstGeom prst="rect">
            <a:avLst/>
          </a:prstGeom>
          <a:noFill/>
        </p:spPr>
        <p:txBody>
          <a:bodyPr wrap="square" rtlCol="0">
            <a:spAutoFit/>
          </a:bodyPr>
          <a:lstStyle/>
          <a:p>
            <a:r>
              <a:rPr lang="en-US" sz="7200" dirty="0">
                <a:solidFill>
                  <a:schemeClr val="bg1"/>
                </a:solidFill>
              </a:rPr>
              <a:t>Three Levels of Esports Fandom</a:t>
            </a:r>
          </a:p>
        </p:txBody>
      </p:sp>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t="6481" b="3277"/>
          <a:stretch/>
        </p:blipFill>
        <p:spPr>
          <a:xfrm>
            <a:off x="0" y="1868732"/>
            <a:ext cx="8125757" cy="4914720"/>
          </a:xfrm>
          <a:prstGeom prst="rect">
            <a:avLst/>
          </a:prstGeom>
        </p:spPr>
      </p:pic>
    </p:spTree>
    <p:extLst>
      <p:ext uri="{BB962C8B-B14F-4D97-AF65-F5344CB8AC3E}">
        <p14:creationId xmlns:p14="http://schemas.microsoft.com/office/powerpoint/2010/main" val="1300688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21"/>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B0B0AF"/>
                </a:solidFill>
                <a:cs typeface="Trebuchet MS"/>
              </a:rPr>
              <a:pPr algn="ctr"/>
              <a:t>19</a:t>
            </a:fld>
            <a:endParaRPr lang="en-US" sz="3000" dirty="0">
              <a:solidFill>
                <a:srgbClr val="B0B0AF"/>
              </a:solidFill>
            </a:endParaRPr>
          </a:p>
        </p:txBody>
      </p:sp>
      <p:pic>
        <p:nvPicPr>
          <p:cNvPr id="23" name="Picture 2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32" name="TextBox 31"/>
          <p:cNvSpPr txBox="1"/>
          <p:nvPr/>
        </p:nvSpPr>
        <p:spPr>
          <a:xfrm>
            <a:off x="580610" y="13205502"/>
            <a:ext cx="12694961" cy="276999"/>
          </a:xfrm>
          <a:prstGeom prst="rect">
            <a:avLst/>
          </a:prstGeom>
          <a:noFill/>
        </p:spPr>
        <p:txBody>
          <a:bodyPr wrap="square" rtlCol="0">
            <a:spAutoFit/>
          </a:bodyPr>
          <a:lstStyle/>
          <a:p>
            <a:r>
              <a:rPr lang="en-US" sz="1200" dirty="0">
                <a:solidFill>
                  <a:prstClr val="black"/>
                </a:solidFill>
              </a:rPr>
              <a:t>Source: Mindshare, Game On: What Marketers Should Know About Esports Fans; Nielsen Esports Playbook 2017; VAB Analysis of S&amp;P Global Consumer Insights, Who is watching esports? </a:t>
            </a:r>
          </a:p>
        </p:txBody>
      </p:sp>
      <p:sp>
        <p:nvSpPr>
          <p:cNvPr id="16" name="TextBox 15"/>
          <p:cNvSpPr txBox="1"/>
          <p:nvPr/>
        </p:nvSpPr>
        <p:spPr>
          <a:xfrm>
            <a:off x="449436" y="8767982"/>
            <a:ext cx="3966596" cy="2246769"/>
          </a:xfrm>
          <a:prstGeom prst="rect">
            <a:avLst/>
          </a:prstGeom>
          <a:noFill/>
        </p:spPr>
        <p:txBody>
          <a:bodyPr wrap="square" rtlCol="0">
            <a:spAutoFit/>
          </a:bodyPr>
          <a:lstStyle/>
          <a:p>
            <a:r>
              <a:rPr lang="en-US" sz="4000" dirty="0">
                <a:solidFill>
                  <a:prstClr val="black"/>
                </a:solidFill>
              </a:rPr>
              <a:t>are </a:t>
            </a:r>
            <a:r>
              <a:rPr lang="en-US" sz="4000" b="1" dirty="0">
                <a:solidFill>
                  <a:srgbClr val="20B1B4"/>
                </a:solidFill>
              </a:rPr>
              <a:t>millennials</a:t>
            </a:r>
            <a:r>
              <a:rPr lang="en-US" sz="4000" dirty="0">
                <a:solidFill>
                  <a:prstClr val="black"/>
                </a:solidFill>
              </a:rPr>
              <a:t>, with an average age of </a:t>
            </a:r>
            <a:r>
              <a:rPr lang="en-US" sz="6000" b="1" dirty="0">
                <a:solidFill>
                  <a:srgbClr val="00A9AC"/>
                </a:solidFill>
              </a:rPr>
              <a:t>26</a:t>
            </a:r>
            <a:endParaRPr lang="en-US" sz="4000" b="1" dirty="0">
              <a:solidFill>
                <a:srgbClr val="00A9AC"/>
              </a:solidFill>
            </a:endParaRPr>
          </a:p>
        </p:txBody>
      </p:sp>
      <p:sp>
        <p:nvSpPr>
          <p:cNvPr id="17" name="Rectangle 16"/>
          <p:cNvSpPr/>
          <p:nvPr/>
        </p:nvSpPr>
        <p:spPr>
          <a:xfrm>
            <a:off x="4702969" y="8767982"/>
            <a:ext cx="4563651" cy="2554545"/>
          </a:xfrm>
          <a:prstGeom prst="rect">
            <a:avLst/>
          </a:prstGeom>
        </p:spPr>
        <p:txBody>
          <a:bodyPr wrap="square">
            <a:spAutoFit/>
          </a:bodyPr>
          <a:lstStyle/>
          <a:p>
            <a:r>
              <a:rPr lang="en-US" sz="4000" dirty="0">
                <a:solidFill>
                  <a:prstClr val="black"/>
                </a:solidFill>
              </a:rPr>
              <a:t>are </a:t>
            </a:r>
            <a:r>
              <a:rPr lang="en-US" sz="4000" b="1" dirty="0">
                <a:solidFill>
                  <a:srgbClr val="20B1B4"/>
                </a:solidFill>
              </a:rPr>
              <a:t>male</a:t>
            </a:r>
            <a:r>
              <a:rPr lang="en-US" sz="4000" dirty="0">
                <a:solidFill>
                  <a:prstClr val="black"/>
                </a:solidFill>
              </a:rPr>
              <a:t>, however 25% of female fans stream at least weekly</a:t>
            </a:r>
          </a:p>
        </p:txBody>
      </p:sp>
      <p:sp>
        <p:nvSpPr>
          <p:cNvPr id="18" name="Rectangle 17"/>
          <p:cNvSpPr/>
          <p:nvPr/>
        </p:nvSpPr>
        <p:spPr>
          <a:xfrm>
            <a:off x="14751311" y="8644870"/>
            <a:ext cx="4783510" cy="2616101"/>
          </a:xfrm>
          <a:prstGeom prst="rect">
            <a:avLst/>
          </a:prstGeom>
        </p:spPr>
        <p:txBody>
          <a:bodyPr wrap="square">
            <a:spAutoFit/>
          </a:bodyPr>
          <a:lstStyle/>
          <a:p>
            <a:r>
              <a:rPr lang="en-US" sz="4400" dirty="0">
                <a:solidFill>
                  <a:prstClr val="black"/>
                </a:solidFill>
              </a:rPr>
              <a:t>Have an annual household income of </a:t>
            </a:r>
            <a:r>
              <a:rPr lang="en-US" sz="4400" dirty="0">
                <a:solidFill>
                  <a:srgbClr val="00A9AC"/>
                </a:solidFill>
              </a:rPr>
              <a:t>$75K+</a:t>
            </a:r>
            <a:r>
              <a:rPr lang="en-US" sz="4400" dirty="0">
                <a:solidFill>
                  <a:prstClr val="black"/>
                </a:solidFill>
              </a:rPr>
              <a:t>.</a:t>
            </a:r>
            <a:r>
              <a:rPr lang="en-US" sz="4400" dirty="0">
                <a:solidFill>
                  <a:srgbClr val="00A9AC"/>
                </a:solidFill>
              </a:rPr>
              <a:t> </a:t>
            </a:r>
          </a:p>
          <a:p>
            <a:r>
              <a:rPr lang="en-US" sz="3200" dirty="0">
                <a:solidFill>
                  <a:prstClr val="black"/>
                </a:solidFill>
              </a:rPr>
              <a:t>(</a:t>
            </a:r>
            <a:r>
              <a:rPr lang="en-US" sz="3200" dirty="0">
                <a:solidFill>
                  <a:srgbClr val="00A9AC"/>
                </a:solidFill>
              </a:rPr>
              <a:t>31% </a:t>
            </a:r>
            <a:r>
              <a:rPr lang="en-US" sz="3200" dirty="0">
                <a:solidFill>
                  <a:prstClr val="black"/>
                </a:solidFill>
              </a:rPr>
              <a:t>have HHI of </a:t>
            </a:r>
            <a:r>
              <a:rPr lang="en-US" sz="3200" dirty="0">
                <a:solidFill>
                  <a:srgbClr val="00A9AC"/>
                </a:solidFill>
              </a:rPr>
              <a:t>$90K+</a:t>
            </a:r>
            <a:r>
              <a:rPr lang="en-US" sz="3200" dirty="0">
                <a:solidFill>
                  <a:prstClr val="black"/>
                </a:solidFill>
              </a:rPr>
              <a:t>)</a:t>
            </a:r>
            <a:endParaRPr lang="en-US" sz="2800" dirty="0">
              <a:solidFill>
                <a:prstClr val="black"/>
              </a:solidFill>
            </a:endParaRPr>
          </a:p>
        </p:txBody>
      </p:sp>
      <p:sp>
        <p:nvSpPr>
          <p:cNvPr id="25" name="Rectangle 24"/>
          <p:cNvSpPr/>
          <p:nvPr/>
        </p:nvSpPr>
        <p:spPr>
          <a:xfrm>
            <a:off x="9927786" y="8767982"/>
            <a:ext cx="3977578" cy="2554545"/>
          </a:xfrm>
          <a:prstGeom prst="rect">
            <a:avLst/>
          </a:prstGeom>
        </p:spPr>
        <p:txBody>
          <a:bodyPr wrap="square">
            <a:spAutoFit/>
          </a:bodyPr>
          <a:lstStyle/>
          <a:p>
            <a:r>
              <a:rPr lang="en-US" sz="4000" dirty="0">
                <a:solidFill>
                  <a:prstClr val="black"/>
                </a:solidFill>
              </a:rPr>
              <a:t>of esports fans aged 25+ live with kids in their household</a:t>
            </a:r>
          </a:p>
        </p:txBody>
      </p:sp>
      <p:sp>
        <p:nvSpPr>
          <p:cNvPr id="27" name="TextBox 26"/>
          <p:cNvSpPr txBox="1"/>
          <p:nvPr/>
        </p:nvSpPr>
        <p:spPr>
          <a:xfrm>
            <a:off x="576251" y="530321"/>
            <a:ext cx="23234672" cy="2123658"/>
          </a:xfrm>
          <a:prstGeom prst="rect">
            <a:avLst/>
          </a:prstGeom>
          <a:noFill/>
        </p:spPr>
        <p:txBody>
          <a:bodyPr wrap="square" rtlCol="0">
            <a:spAutoFit/>
          </a:bodyPr>
          <a:lstStyle/>
          <a:p>
            <a:r>
              <a:rPr lang="en-US" sz="6600" dirty="0">
                <a:solidFill>
                  <a:srgbClr val="20B3B6"/>
                </a:solidFill>
              </a:rPr>
              <a:t>Esports Delivers Hard-To-Reach Demographics:</a:t>
            </a:r>
          </a:p>
          <a:p>
            <a:r>
              <a:rPr lang="en-US" sz="6600" dirty="0">
                <a:solidFill>
                  <a:srgbClr val="20B3B6"/>
                </a:solidFill>
              </a:rPr>
              <a:t>Millennials, Males, HHs with Kids, Affluent &amp; Multicultural</a:t>
            </a:r>
            <a:endParaRPr lang="en-US" sz="6600" dirty="0">
              <a:solidFill>
                <a:srgbClr val="FF0000"/>
              </a:solidFill>
            </a:endParaRPr>
          </a:p>
        </p:txBody>
      </p:sp>
      <p:sp>
        <p:nvSpPr>
          <p:cNvPr id="4" name="TextBox 3"/>
          <p:cNvSpPr txBox="1"/>
          <p:nvPr/>
        </p:nvSpPr>
        <p:spPr>
          <a:xfrm>
            <a:off x="634960" y="6553334"/>
            <a:ext cx="3595548" cy="2215991"/>
          </a:xfrm>
          <a:prstGeom prst="rect">
            <a:avLst/>
          </a:prstGeom>
          <a:noFill/>
        </p:spPr>
        <p:txBody>
          <a:bodyPr wrap="square" rtlCol="0">
            <a:spAutoFit/>
          </a:bodyPr>
          <a:lstStyle/>
          <a:p>
            <a:pPr algn="ctr"/>
            <a:r>
              <a:rPr lang="en-US" sz="13800" dirty="0">
                <a:solidFill>
                  <a:srgbClr val="00A9AC"/>
                </a:solidFill>
              </a:rPr>
              <a:t>65%</a:t>
            </a:r>
          </a:p>
        </p:txBody>
      </p:sp>
      <p:sp>
        <p:nvSpPr>
          <p:cNvPr id="19" name="TextBox 18"/>
          <p:cNvSpPr txBox="1"/>
          <p:nvPr/>
        </p:nvSpPr>
        <p:spPr>
          <a:xfrm>
            <a:off x="10118801" y="6553334"/>
            <a:ext cx="3595548" cy="2215991"/>
          </a:xfrm>
          <a:prstGeom prst="rect">
            <a:avLst/>
          </a:prstGeom>
          <a:noFill/>
        </p:spPr>
        <p:txBody>
          <a:bodyPr wrap="square" rtlCol="0">
            <a:spAutoFit/>
          </a:bodyPr>
          <a:lstStyle/>
          <a:p>
            <a:pPr algn="ctr"/>
            <a:r>
              <a:rPr lang="en-US" sz="13800" dirty="0">
                <a:solidFill>
                  <a:srgbClr val="00A9AC"/>
                </a:solidFill>
              </a:rPr>
              <a:t>58%</a:t>
            </a:r>
          </a:p>
        </p:txBody>
      </p:sp>
      <p:sp>
        <p:nvSpPr>
          <p:cNvPr id="20" name="TextBox 19"/>
          <p:cNvSpPr txBox="1"/>
          <p:nvPr/>
        </p:nvSpPr>
        <p:spPr>
          <a:xfrm>
            <a:off x="5187021" y="6553334"/>
            <a:ext cx="3595548" cy="2215991"/>
          </a:xfrm>
          <a:prstGeom prst="rect">
            <a:avLst/>
          </a:prstGeom>
          <a:noFill/>
        </p:spPr>
        <p:txBody>
          <a:bodyPr wrap="square" rtlCol="0">
            <a:spAutoFit/>
          </a:bodyPr>
          <a:lstStyle/>
          <a:p>
            <a:pPr algn="ctr"/>
            <a:r>
              <a:rPr lang="en-US" sz="13800" dirty="0">
                <a:solidFill>
                  <a:srgbClr val="00A9AC"/>
                </a:solidFill>
              </a:rPr>
              <a:t>62%</a:t>
            </a:r>
            <a:endParaRPr lang="en-US" sz="19900" dirty="0">
              <a:solidFill>
                <a:srgbClr val="00A9AC"/>
              </a:solidFill>
            </a:endParaRPr>
          </a:p>
        </p:txBody>
      </p:sp>
      <p:sp>
        <p:nvSpPr>
          <p:cNvPr id="24" name="TextBox 23"/>
          <p:cNvSpPr txBox="1"/>
          <p:nvPr/>
        </p:nvSpPr>
        <p:spPr>
          <a:xfrm>
            <a:off x="15178085" y="6553334"/>
            <a:ext cx="3595548" cy="2215991"/>
          </a:xfrm>
          <a:prstGeom prst="rect">
            <a:avLst/>
          </a:prstGeom>
          <a:noFill/>
        </p:spPr>
        <p:txBody>
          <a:bodyPr wrap="square" rtlCol="0">
            <a:spAutoFit/>
          </a:bodyPr>
          <a:lstStyle/>
          <a:p>
            <a:pPr algn="ctr"/>
            <a:r>
              <a:rPr lang="en-US" sz="13800" dirty="0">
                <a:solidFill>
                  <a:srgbClr val="00A9AC"/>
                </a:solidFill>
              </a:rPr>
              <a:t>43%</a:t>
            </a:r>
            <a:endParaRPr lang="en-US" sz="16600" dirty="0">
              <a:solidFill>
                <a:srgbClr val="00A9AC"/>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15983" y="3758881"/>
            <a:ext cx="2601185" cy="26011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2142" y="3758881"/>
            <a:ext cx="2601185" cy="260118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84203" y="3758881"/>
            <a:ext cx="2601185" cy="260118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675267" y="3758881"/>
            <a:ext cx="2601185" cy="2601185"/>
          </a:xfrm>
          <a:prstGeom prst="rect">
            <a:avLst/>
          </a:prstGeom>
        </p:spPr>
      </p:pic>
      <p:sp>
        <p:nvSpPr>
          <p:cNvPr id="29" name="Rectangle 28"/>
          <p:cNvSpPr/>
          <p:nvPr/>
        </p:nvSpPr>
        <p:spPr>
          <a:xfrm>
            <a:off x="19976236" y="8622473"/>
            <a:ext cx="3900304" cy="2800767"/>
          </a:xfrm>
          <a:prstGeom prst="rect">
            <a:avLst/>
          </a:prstGeom>
        </p:spPr>
        <p:txBody>
          <a:bodyPr wrap="square">
            <a:spAutoFit/>
          </a:bodyPr>
          <a:lstStyle/>
          <a:p>
            <a:r>
              <a:rPr lang="en-US" sz="4400" dirty="0">
                <a:solidFill>
                  <a:prstClr val="black"/>
                </a:solidFill>
              </a:rPr>
              <a:t>More likely to be non-white among esports streamers</a:t>
            </a:r>
            <a:endParaRPr lang="en-US" sz="4000" dirty="0">
              <a:solidFill>
                <a:srgbClr val="00A9AC"/>
              </a:solidFill>
            </a:endParaRPr>
          </a:p>
        </p:txBody>
      </p:sp>
      <p:sp>
        <p:nvSpPr>
          <p:cNvPr id="30" name="TextBox 29"/>
          <p:cNvSpPr txBox="1"/>
          <p:nvPr/>
        </p:nvSpPr>
        <p:spPr>
          <a:xfrm>
            <a:off x="20128615" y="6407825"/>
            <a:ext cx="3595548" cy="2215991"/>
          </a:xfrm>
          <a:prstGeom prst="rect">
            <a:avLst/>
          </a:prstGeom>
          <a:noFill/>
        </p:spPr>
        <p:txBody>
          <a:bodyPr wrap="square" rtlCol="0">
            <a:spAutoFit/>
          </a:bodyPr>
          <a:lstStyle/>
          <a:p>
            <a:pPr algn="ctr"/>
            <a:r>
              <a:rPr lang="en-US" sz="13800" dirty="0">
                <a:solidFill>
                  <a:srgbClr val="00A9AC"/>
                </a:solidFill>
              </a:rPr>
              <a:t>30%</a:t>
            </a:r>
            <a:endParaRPr lang="en-US" sz="16600" dirty="0">
              <a:solidFill>
                <a:srgbClr val="00A9AC"/>
              </a:solidFill>
            </a:endParaRPr>
          </a:p>
        </p:txBody>
      </p:sp>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625796" y="3758880"/>
            <a:ext cx="2601185" cy="2601185"/>
          </a:xfrm>
          <a:prstGeom prst="rect">
            <a:avLst/>
          </a:prstGeom>
        </p:spPr>
      </p:pic>
    </p:spTree>
    <p:extLst>
      <p:ext uri="{BB962C8B-B14F-4D97-AF65-F5344CB8AC3E}">
        <p14:creationId xmlns:p14="http://schemas.microsoft.com/office/powerpoint/2010/main" val="3514422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61347" y="353979"/>
            <a:ext cx="13052121" cy="126107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3164982"/>
            <a:ext cx="24387175"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0B1B4"/>
                </a:solidFill>
                <a:effectLst/>
                <a:uLnTx/>
                <a:uFillTx/>
                <a:latin typeface="Trebuchet MS"/>
                <a:ea typeface="+mn-ea"/>
                <a:cs typeface="+mn-cs"/>
              </a:rPr>
              <a:t>Area Of Effect (</a:t>
            </a:r>
            <a:r>
              <a:rPr kumimoji="0" lang="en-US" sz="6000" b="0" i="0" u="none" strike="noStrike" kern="1200" cap="none" spc="0" normalizeH="0" baseline="0" noProof="0" dirty="0" err="1">
                <a:ln>
                  <a:noFill/>
                </a:ln>
                <a:solidFill>
                  <a:srgbClr val="20B1B4"/>
                </a:solidFill>
                <a:effectLst/>
                <a:uLnTx/>
                <a:uFillTx/>
                <a:latin typeface="Trebuchet MS"/>
                <a:ea typeface="+mn-ea"/>
                <a:cs typeface="+mn-cs"/>
              </a:rPr>
              <a:t>AoE</a:t>
            </a:r>
            <a:r>
              <a:rPr kumimoji="0" lang="en-US" sz="6000" b="0" i="0" u="none" strike="noStrike" kern="1200" cap="none" spc="0" normalizeH="0" baseline="0" noProof="0" dirty="0">
                <a:ln>
                  <a:noFill/>
                </a:ln>
                <a:solidFill>
                  <a:srgbClr val="20B1B4"/>
                </a:solidFill>
                <a:effectLst/>
                <a:uLnTx/>
                <a:uFillTx/>
                <a:latin typeface="Trebuchet MS"/>
                <a:ea typeface="+mn-ea"/>
                <a:cs typeface="+mn-cs"/>
              </a:rPr>
              <a:t>)</a:t>
            </a:r>
          </a:p>
        </p:txBody>
      </p:sp>
      <p:sp>
        <p:nvSpPr>
          <p:cNvPr id="13" name="TextBox 12"/>
          <p:cNvSpPr txBox="1"/>
          <p:nvPr/>
        </p:nvSpPr>
        <p:spPr>
          <a:xfrm>
            <a:off x="23571784" y="13151922"/>
            <a:ext cx="815391"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fld id="{E9BAD033-1638-B34E-BAC8-DEB32676E2C7}" type="slidenum">
              <a:rPr kumimoji="0" lang="en-US" sz="3000" b="0" i="0" u="none" strike="noStrike" kern="1200" cap="none" spc="0" normalizeH="0" baseline="0" noProof="0">
                <a:ln>
                  <a:noFill/>
                </a:ln>
                <a:solidFill>
                  <a:srgbClr val="C0C1BF"/>
                </a:solidFill>
                <a:effectLst/>
                <a:uLnTx/>
                <a:uFillTx/>
                <a:latin typeface="Trebuchet MS"/>
                <a:ea typeface="+mn-ea"/>
                <a:cs typeface="Trebuchet MS"/>
              </a:rPr>
              <a:pPr marL="0" marR="0" lvl="0" indent="0" algn="ctr" defTabSz="1172398" rtl="0" eaLnBrk="1" fontAlgn="auto" latinLnBrk="0" hangingPunct="1">
                <a:lnSpc>
                  <a:spcPct val="100000"/>
                </a:lnSpc>
                <a:spcBef>
                  <a:spcPts val="0"/>
                </a:spcBef>
                <a:spcAft>
                  <a:spcPts val="0"/>
                </a:spcAft>
                <a:buClrTx/>
                <a:buSzTx/>
                <a:buFontTx/>
                <a:buNone/>
                <a:tabLst/>
                <a:defRPr/>
              </a:pPr>
              <a:t>2</a:t>
            </a:fld>
            <a:endParaRPr kumimoji="0" lang="en-US" sz="30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17" name="Rectangle 16"/>
          <p:cNvSpPr/>
          <p:nvPr/>
        </p:nvSpPr>
        <p:spPr>
          <a:xfrm>
            <a:off x="7700457" y="4280718"/>
            <a:ext cx="8857046" cy="1200329"/>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20B1B4"/>
                </a:solidFill>
                <a:effectLst/>
                <a:uLnTx/>
                <a:uFillTx/>
                <a:latin typeface="Trebuchet MS"/>
                <a:ea typeface="+mn-ea"/>
                <a:cs typeface="Trebuchet MS"/>
              </a:rPr>
              <a:t>“</a:t>
            </a: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A video game spell or attack that affects everything within a specified area</a:t>
            </a:r>
            <a:r>
              <a:rPr kumimoji="0" lang="en-US" sz="3600" b="1" i="0" u="none" strike="noStrike" kern="1200" cap="none" spc="0" normalizeH="0" baseline="0" noProof="0" dirty="0">
                <a:ln>
                  <a:noFill/>
                </a:ln>
                <a:solidFill>
                  <a:srgbClr val="20B1B4"/>
                </a:solidFill>
                <a:effectLst/>
                <a:uLnTx/>
                <a:uFillTx/>
                <a:latin typeface="Trebuchet MS"/>
                <a:ea typeface="+mn-ea"/>
                <a:cs typeface="+mn-cs"/>
              </a:rPr>
              <a:t>”</a:t>
            </a:r>
            <a:endParaRPr kumimoji="0" lang="en-US" sz="3600" b="1" i="0" u="none" strike="noStrike" kern="1200" cap="none" spc="0" normalizeH="0" baseline="0" noProof="0" dirty="0">
              <a:ln>
                <a:noFill/>
              </a:ln>
              <a:solidFill>
                <a:srgbClr val="20B1B4"/>
              </a:solidFill>
              <a:effectLst/>
              <a:uLnTx/>
              <a:uFillTx/>
              <a:latin typeface="Trebuchet MS"/>
              <a:ea typeface="+mn-ea"/>
              <a:cs typeface="Trebuchet MS"/>
            </a:endParaRPr>
          </a:p>
        </p:txBody>
      </p:sp>
      <p:sp>
        <p:nvSpPr>
          <p:cNvPr id="18" name="Rectangle 17"/>
          <p:cNvSpPr/>
          <p:nvPr/>
        </p:nvSpPr>
        <p:spPr>
          <a:xfrm>
            <a:off x="7606933" y="7113184"/>
            <a:ext cx="9020908" cy="2554545"/>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a:ea typeface="+mn-ea"/>
                <a:cs typeface="Trebuchet MS"/>
              </a:rPr>
              <a:t>Esports’ </a:t>
            </a:r>
            <a:r>
              <a:rPr kumimoji="0" lang="en-US" sz="4000" b="0" i="0" u="none" strike="noStrike" kern="1200" cap="none" spc="0" normalizeH="0" baseline="0" noProof="0" dirty="0">
                <a:ln>
                  <a:noFill/>
                </a:ln>
                <a:solidFill>
                  <a:srgbClr val="20B1B4"/>
                </a:solidFill>
                <a:effectLst/>
                <a:uLnTx/>
                <a:uFillTx/>
                <a:latin typeface="Trebuchet MS"/>
                <a:ea typeface="+mn-ea"/>
                <a:cs typeface="Trebuchet MS"/>
              </a:rPr>
              <a:t>area of effect</a:t>
            </a:r>
            <a:r>
              <a:rPr kumimoji="0" lang="en-US" sz="4000" b="0" i="0" u="none" strike="noStrike" kern="1200" cap="none" spc="0" normalizeH="0" baseline="0" noProof="0" dirty="0">
                <a:ln>
                  <a:noFill/>
                </a:ln>
                <a:solidFill>
                  <a:prstClr val="white"/>
                </a:solidFill>
                <a:effectLst/>
                <a:uLnTx/>
                <a:uFillTx/>
                <a:latin typeface="Trebuchet MS"/>
                <a:ea typeface="+mn-ea"/>
                <a:cs typeface="Trebuchet MS"/>
              </a:rPr>
              <a:t> delivers a passionate, desirable, elusive but receptive audience that complements a marketer’s communications plan</a:t>
            </a:r>
          </a:p>
        </p:txBody>
      </p:sp>
      <p:sp>
        <p:nvSpPr>
          <p:cNvPr id="10" name="TextBox 9">
            <a:extLst>
              <a:ext uri="{FF2B5EF4-FFF2-40B4-BE49-F238E27FC236}">
                <a16:creationId xmlns:a16="http://schemas.microsoft.com/office/drawing/2014/main" xmlns="" id="{A50309C0-C4AC-44BD-BBEB-D8D138F2C205}"/>
              </a:ext>
            </a:extLst>
          </p:cNvPr>
          <p:cNvSpPr txBox="1"/>
          <p:nvPr/>
        </p:nvSpPr>
        <p:spPr>
          <a:xfrm>
            <a:off x="259200" y="3908577"/>
            <a:ext cx="5414090" cy="92333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prstClr val="white"/>
                </a:solidFill>
                <a:effectLst/>
                <a:uLnTx/>
                <a:uFillTx/>
                <a:latin typeface="Trebuchet MS"/>
                <a:ea typeface="+mn-ea"/>
                <a:cs typeface="+mn-cs"/>
              </a:rPr>
              <a:t>In esports…</a:t>
            </a:r>
          </a:p>
        </p:txBody>
      </p:sp>
      <p:sp>
        <p:nvSpPr>
          <p:cNvPr id="11" name="TextBox 10">
            <a:extLst>
              <a:ext uri="{FF2B5EF4-FFF2-40B4-BE49-F238E27FC236}">
                <a16:creationId xmlns:a16="http://schemas.microsoft.com/office/drawing/2014/main" xmlns="" id="{CB0AA506-B905-4566-83C3-1485A30F1B4D}"/>
              </a:ext>
            </a:extLst>
          </p:cNvPr>
          <p:cNvSpPr txBox="1"/>
          <p:nvPr/>
        </p:nvSpPr>
        <p:spPr>
          <a:xfrm>
            <a:off x="572335" y="314530"/>
            <a:ext cx="7043866" cy="120032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a:ea typeface="+mn-ea"/>
                <a:cs typeface="+mn-cs"/>
              </a:rPr>
              <a:t>Definitions</a:t>
            </a:r>
          </a:p>
        </p:txBody>
      </p:sp>
      <p:sp>
        <p:nvSpPr>
          <p:cNvPr id="12" name="TextBox 11">
            <a:extLst>
              <a:ext uri="{FF2B5EF4-FFF2-40B4-BE49-F238E27FC236}">
                <a16:creationId xmlns:a16="http://schemas.microsoft.com/office/drawing/2014/main" xmlns="" id="{A7A65DD9-F613-43CE-940A-46D6AC376977}"/>
              </a:ext>
            </a:extLst>
          </p:cNvPr>
          <p:cNvSpPr txBox="1"/>
          <p:nvPr/>
        </p:nvSpPr>
        <p:spPr>
          <a:xfrm>
            <a:off x="38100" y="7013178"/>
            <a:ext cx="5210305" cy="92333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prstClr val="white"/>
                </a:solidFill>
                <a:effectLst/>
                <a:uLnTx/>
                <a:uFillTx/>
                <a:latin typeface="Trebuchet MS"/>
                <a:ea typeface="+mn-ea"/>
                <a:cs typeface="+mn-cs"/>
              </a:rPr>
              <a:t>For marketers…</a:t>
            </a:r>
          </a:p>
        </p:txBody>
      </p:sp>
    </p:spTree>
    <p:extLst>
      <p:ext uri="{BB962C8B-B14F-4D97-AF65-F5344CB8AC3E}">
        <p14:creationId xmlns:p14="http://schemas.microsoft.com/office/powerpoint/2010/main" val="3409774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extBox 21"/>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cs typeface="Trebuchet MS"/>
              </a:rPr>
              <a:pPr algn="ctr"/>
              <a:t>20</a:t>
            </a:fld>
            <a:endParaRPr lang="en-US" sz="3000" dirty="0">
              <a:solidFill>
                <a:prstClr val="black"/>
              </a:solidFill>
            </a:endParaRPr>
          </a:p>
        </p:txBody>
      </p:sp>
      <p:pic>
        <p:nvPicPr>
          <p:cNvPr id="23" name="Picture 2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32" name="TextBox 31"/>
          <p:cNvSpPr txBox="1"/>
          <p:nvPr/>
        </p:nvSpPr>
        <p:spPr>
          <a:xfrm>
            <a:off x="931393" y="13151922"/>
            <a:ext cx="8698382" cy="276999"/>
          </a:xfrm>
          <a:prstGeom prst="rect">
            <a:avLst/>
          </a:prstGeom>
          <a:noFill/>
        </p:spPr>
        <p:txBody>
          <a:bodyPr wrap="square" rtlCol="0">
            <a:spAutoFit/>
          </a:bodyPr>
          <a:lstStyle/>
          <a:p>
            <a:r>
              <a:rPr lang="en-US" sz="1200" dirty="0">
                <a:solidFill>
                  <a:prstClr val="white"/>
                </a:solidFill>
              </a:rPr>
              <a:t>Source: Mindshare, Game On: What Marketers Should Know About Esports Fans; Nielsen Esports Playbook</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58447" y="4441504"/>
            <a:ext cx="2739971" cy="27399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78349" y="4533611"/>
            <a:ext cx="2555757" cy="2555757"/>
          </a:xfrm>
          <a:prstGeom prst="rect">
            <a:avLst/>
          </a:prstGeom>
        </p:spPr>
      </p:pic>
      <p:sp>
        <p:nvSpPr>
          <p:cNvPr id="11" name="Rectangle 10"/>
          <p:cNvSpPr/>
          <p:nvPr/>
        </p:nvSpPr>
        <p:spPr>
          <a:xfrm>
            <a:off x="939778" y="3289374"/>
            <a:ext cx="5432898" cy="914353"/>
          </a:xfrm>
          <a:prstGeom prst="rect">
            <a:avLst/>
          </a:prstGeom>
        </p:spPr>
        <p:txBody>
          <a:bodyPr wrap="none">
            <a:spAutoFit/>
          </a:bodyPr>
          <a:lstStyle/>
          <a:p>
            <a:pPr>
              <a:lnSpc>
                <a:spcPts val="7200"/>
              </a:lnSpc>
            </a:pPr>
            <a:r>
              <a:rPr lang="en-US" sz="4400" dirty="0">
                <a:solidFill>
                  <a:srgbClr val="20B3B6"/>
                </a:solidFill>
                <a:cs typeface="Trebuchet MS"/>
              </a:rPr>
              <a:t>Community Oriented</a:t>
            </a:r>
          </a:p>
        </p:txBody>
      </p:sp>
      <p:sp>
        <p:nvSpPr>
          <p:cNvPr id="12" name="Rectangle 11"/>
          <p:cNvSpPr/>
          <p:nvPr/>
        </p:nvSpPr>
        <p:spPr>
          <a:xfrm>
            <a:off x="7253748" y="3289374"/>
            <a:ext cx="3549370" cy="926151"/>
          </a:xfrm>
          <a:prstGeom prst="rect">
            <a:avLst/>
          </a:prstGeom>
        </p:spPr>
        <p:txBody>
          <a:bodyPr wrap="none">
            <a:spAutoFit/>
          </a:bodyPr>
          <a:lstStyle/>
          <a:p>
            <a:pPr>
              <a:lnSpc>
                <a:spcPts val="7200"/>
              </a:lnSpc>
            </a:pPr>
            <a:r>
              <a:rPr lang="en-US" sz="4800" dirty="0">
                <a:solidFill>
                  <a:srgbClr val="20B3B6"/>
                </a:solidFill>
                <a:cs typeface="Trebuchet MS"/>
              </a:rPr>
              <a:t>Competitive</a:t>
            </a:r>
          </a:p>
        </p:txBody>
      </p:sp>
      <p:sp>
        <p:nvSpPr>
          <p:cNvPr id="13" name="Rectangle 12"/>
          <p:cNvSpPr/>
          <p:nvPr/>
        </p:nvSpPr>
        <p:spPr>
          <a:xfrm>
            <a:off x="18182128" y="3289374"/>
            <a:ext cx="4748095" cy="1015663"/>
          </a:xfrm>
          <a:prstGeom prst="rect">
            <a:avLst/>
          </a:prstGeom>
        </p:spPr>
        <p:txBody>
          <a:bodyPr wrap="none">
            <a:spAutoFit/>
          </a:bodyPr>
          <a:lstStyle/>
          <a:p>
            <a:pPr>
              <a:lnSpc>
                <a:spcPts val="7200"/>
              </a:lnSpc>
            </a:pPr>
            <a:r>
              <a:rPr lang="en-US" sz="4800" dirty="0">
                <a:solidFill>
                  <a:srgbClr val="20B3B6"/>
                </a:solidFill>
                <a:cs typeface="Trebuchet MS"/>
              </a:rPr>
              <a:t>Gamers At Heart</a:t>
            </a:r>
          </a:p>
        </p:txBody>
      </p:sp>
      <p:sp>
        <p:nvSpPr>
          <p:cNvPr id="14" name="Rectangle 13"/>
          <p:cNvSpPr/>
          <p:nvPr/>
        </p:nvSpPr>
        <p:spPr>
          <a:xfrm>
            <a:off x="11711170" y="3289374"/>
            <a:ext cx="5753812" cy="1015663"/>
          </a:xfrm>
          <a:prstGeom prst="rect">
            <a:avLst/>
          </a:prstGeom>
        </p:spPr>
        <p:txBody>
          <a:bodyPr wrap="square">
            <a:spAutoFit/>
          </a:bodyPr>
          <a:lstStyle/>
          <a:p>
            <a:pPr algn="ctr">
              <a:lnSpc>
                <a:spcPts val="7200"/>
              </a:lnSpc>
            </a:pPr>
            <a:r>
              <a:rPr lang="en-US" sz="4800" dirty="0">
                <a:solidFill>
                  <a:srgbClr val="20B3B6"/>
                </a:solidFill>
                <a:cs typeface="Trebuchet MS"/>
              </a:rPr>
              <a:t>Invested in Fandom</a:t>
            </a:r>
          </a:p>
        </p:txBody>
      </p:sp>
      <p:sp>
        <p:nvSpPr>
          <p:cNvPr id="16" name="TextBox 15"/>
          <p:cNvSpPr txBox="1"/>
          <p:nvPr/>
        </p:nvSpPr>
        <p:spPr>
          <a:xfrm>
            <a:off x="1240878" y="7501088"/>
            <a:ext cx="4830697" cy="3847207"/>
          </a:xfrm>
          <a:prstGeom prst="rect">
            <a:avLst/>
          </a:prstGeom>
          <a:noFill/>
        </p:spPr>
        <p:txBody>
          <a:bodyPr wrap="square" rtlCol="0">
            <a:spAutoFit/>
          </a:bodyPr>
          <a:lstStyle/>
          <a:p>
            <a:r>
              <a:rPr lang="en-US" sz="4400" b="1" dirty="0">
                <a:solidFill>
                  <a:srgbClr val="20B3B6"/>
                </a:solidFill>
              </a:rPr>
              <a:t>67% </a:t>
            </a:r>
            <a:r>
              <a:rPr lang="en-US" sz="4000" dirty="0">
                <a:solidFill>
                  <a:prstClr val="white"/>
                </a:solidFill>
              </a:rPr>
              <a:t>of esports fans have made new friends or acquaintances through games and esports</a:t>
            </a:r>
          </a:p>
        </p:txBody>
      </p:sp>
      <p:sp>
        <p:nvSpPr>
          <p:cNvPr id="17" name="Rectangle 16"/>
          <p:cNvSpPr/>
          <p:nvPr/>
        </p:nvSpPr>
        <p:spPr>
          <a:xfrm>
            <a:off x="12171502" y="7501088"/>
            <a:ext cx="4833148" cy="3231654"/>
          </a:xfrm>
          <a:prstGeom prst="rect">
            <a:avLst/>
          </a:prstGeom>
        </p:spPr>
        <p:txBody>
          <a:bodyPr wrap="square">
            <a:spAutoFit/>
          </a:bodyPr>
          <a:lstStyle/>
          <a:p>
            <a:r>
              <a:rPr lang="en-US" sz="4400" b="1" dirty="0">
                <a:solidFill>
                  <a:srgbClr val="00A9AC"/>
                </a:solidFill>
              </a:rPr>
              <a:t>60% </a:t>
            </a:r>
            <a:r>
              <a:rPr lang="en-US" sz="4000" dirty="0">
                <a:solidFill>
                  <a:prstClr val="white"/>
                </a:solidFill>
              </a:rPr>
              <a:t>of esports fans are willing to travel to see their favorite games, tournaments  and players</a:t>
            </a:r>
          </a:p>
        </p:txBody>
      </p:sp>
      <p:sp>
        <p:nvSpPr>
          <p:cNvPr id="18" name="Rectangle 17"/>
          <p:cNvSpPr/>
          <p:nvPr/>
        </p:nvSpPr>
        <p:spPr>
          <a:xfrm>
            <a:off x="18320678" y="7501088"/>
            <a:ext cx="4801193" cy="2000548"/>
          </a:xfrm>
          <a:prstGeom prst="rect">
            <a:avLst/>
          </a:prstGeom>
        </p:spPr>
        <p:txBody>
          <a:bodyPr wrap="square">
            <a:spAutoFit/>
          </a:bodyPr>
          <a:lstStyle/>
          <a:p>
            <a:r>
              <a:rPr lang="en-US" sz="4400" b="1" dirty="0">
                <a:solidFill>
                  <a:srgbClr val="00A9AC"/>
                </a:solidFill>
              </a:rPr>
              <a:t>8.2 Hours </a:t>
            </a:r>
            <a:r>
              <a:rPr lang="en-US" sz="4000" dirty="0">
                <a:solidFill>
                  <a:prstClr val="white"/>
                </a:solidFill>
              </a:rPr>
              <a:t>spent playing video games weekly</a:t>
            </a:r>
          </a:p>
        </p:txBody>
      </p:sp>
      <p:sp>
        <p:nvSpPr>
          <p:cNvPr id="25" name="Rectangle 24"/>
          <p:cNvSpPr/>
          <p:nvPr/>
        </p:nvSpPr>
        <p:spPr>
          <a:xfrm>
            <a:off x="7097938" y="7501088"/>
            <a:ext cx="3956923" cy="3847207"/>
          </a:xfrm>
          <a:prstGeom prst="rect">
            <a:avLst/>
          </a:prstGeom>
        </p:spPr>
        <p:txBody>
          <a:bodyPr wrap="square">
            <a:spAutoFit/>
          </a:bodyPr>
          <a:lstStyle/>
          <a:p>
            <a:r>
              <a:rPr lang="en-US" sz="4400" b="1" dirty="0">
                <a:solidFill>
                  <a:srgbClr val="00A9AC"/>
                </a:solidFill>
              </a:rPr>
              <a:t>71% </a:t>
            </a:r>
            <a:r>
              <a:rPr lang="en-US" sz="4000" dirty="0">
                <a:solidFill>
                  <a:prstClr val="white"/>
                </a:solidFill>
              </a:rPr>
              <a:t>of esports fans say that “watching professionals play makes me a better player”</a:t>
            </a:r>
          </a:p>
        </p:txBody>
      </p:sp>
      <p:sp>
        <p:nvSpPr>
          <p:cNvPr id="27" name="TextBox 26"/>
          <p:cNvSpPr txBox="1"/>
          <p:nvPr/>
        </p:nvSpPr>
        <p:spPr>
          <a:xfrm>
            <a:off x="939778" y="661719"/>
            <a:ext cx="8947172" cy="1200329"/>
          </a:xfrm>
          <a:prstGeom prst="rect">
            <a:avLst/>
          </a:prstGeom>
          <a:noFill/>
        </p:spPr>
        <p:txBody>
          <a:bodyPr wrap="square" rtlCol="0">
            <a:spAutoFit/>
          </a:bodyPr>
          <a:lstStyle/>
          <a:p>
            <a:r>
              <a:rPr lang="en-US" sz="7200" dirty="0">
                <a:solidFill>
                  <a:srgbClr val="20B3B6"/>
                </a:solidFill>
              </a:rPr>
              <a:t>Esports Fans Are…</a:t>
            </a:r>
          </a:p>
        </p:txBody>
      </p:sp>
      <p:pic>
        <p:nvPicPr>
          <p:cNvPr id="35" name="Picture 3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346183" y="4697690"/>
            <a:ext cx="2483785" cy="248378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17425" y="4697690"/>
            <a:ext cx="2344999" cy="2344999"/>
          </a:xfrm>
          <a:prstGeom prst="rect">
            <a:avLst/>
          </a:prstGeom>
        </p:spPr>
      </p:pic>
    </p:spTree>
    <p:extLst>
      <p:ext uri="{BB962C8B-B14F-4D97-AF65-F5344CB8AC3E}">
        <p14:creationId xmlns:p14="http://schemas.microsoft.com/office/powerpoint/2010/main" val="3653778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3571784" y="13202304"/>
            <a:ext cx="815391" cy="553998"/>
          </a:xfrm>
          <a:prstGeom prst="rect">
            <a:avLst/>
          </a:prstGeom>
          <a:noFill/>
        </p:spPr>
        <p:txBody>
          <a:bodyPr wrap="square" rtlCol="0">
            <a:spAutoFit/>
          </a:bodyPr>
          <a:lstStyle/>
          <a:p>
            <a:pPr algn="ctr">
              <a:defRPr/>
            </a:pPr>
            <a:r>
              <a:rPr lang="en-US" sz="3000" dirty="0">
                <a:solidFill>
                  <a:srgbClr val="C0C1BF"/>
                </a:solidFill>
              </a:rPr>
              <a:t>21</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350299"/>
            <a:ext cx="5861685" cy="323850"/>
          </a:xfrm>
          <a:prstGeom prst="rect">
            <a:avLst/>
          </a:prstGeom>
        </p:spPr>
      </p:pic>
      <p:sp>
        <p:nvSpPr>
          <p:cNvPr id="20" name="TextBox 19">
            <a:extLst>
              <a:ext uri="{FF2B5EF4-FFF2-40B4-BE49-F238E27FC236}">
                <a16:creationId xmlns:a16="http://schemas.microsoft.com/office/drawing/2014/main" xmlns="" id="{4DBC9BDF-F165-4EEC-BE5D-617DA21055F5}"/>
              </a:ext>
            </a:extLst>
          </p:cNvPr>
          <p:cNvSpPr txBox="1"/>
          <p:nvPr/>
        </p:nvSpPr>
        <p:spPr>
          <a:xfrm>
            <a:off x="923150" y="661719"/>
            <a:ext cx="23105250" cy="2123658"/>
          </a:xfrm>
          <a:prstGeom prst="rect">
            <a:avLst/>
          </a:prstGeom>
          <a:noFill/>
        </p:spPr>
        <p:txBody>
          <a:bodyPr wrap="square" rtlCol="0">
            <a:spAutoFit/>
          </a:bodyPr>
          <a:lstStyle/>
          <a:p>
            <a:r>
              <a:rPr lang="en-US" sz="6600" dirty="0">
                <a:solidFill>
                  <a:srgbClr val="20B3B6"/>
                </a:solidFill>
              </a:rPr>
              <a:t>Fans Engage With Esports To Improve Their Own Gaming Skillsets Among Other Reasons</a:t>
            </a:r>
          </a:p>
        </p:txBody>
      </p:sp>
      <p:sp>
        <p:nvSpPr>
          <p:cNvPr id="18" name="TextBox 17"/>
          <p:cNvSpPr txBox="1"/>
          <p:nvPr/>
        </p:nvSpPr>
        <p:spPr>
          <a:xfrm>
            <a:off x="183607" y="9543847"/>
            <a:ext cx="3492345" cy="1200329"/>
          </a:xfrm>
          <a:prstGeom prst="rect">
            <a:avLst/>
          </a:prstGeom>
          <a:noFill/>
        </p:spPr>
        <p:txBody>
          <a:bodyPr wrap="square" rtlCol="0">
            <a:spAutoFit/>
          </a:bodyPr>
          <a:lstStyle/>
          <a:p>
            <a:pPr algn="ctr"/>
            <a:r>
              <a:rPr lang="en-US" sz="3600" dirty="0">
                <a:solidFill>
                  <a:prstClr val="black"/>
                </a:solidFill>
              </a:rPr>
              <a:t>To become a better gamer</a:t>
            </a:r>
            <a:endParaRPr lang="en-US" sz="3600" b="1" dirty="0">
              <a:solidFill>
                <a:srgbClr val="00A9AC"/>
              </a:solidFill>
            </a:endParaRPr>
          </a:p>
        </p:txBody>
      </p:sp>
      <p:sp>
        <p:nvSpPr>
          <p:cNvPr id="25" name="Rectangle 24"/>
          <p:cNvSpPr/>
          <p:nvPr/>
        </p:nvSpPr>
        <p:spPr>
          <a:xfrm>
            <a:off x="8110762" y="9543847"/>
            <a:ext cx="3656936" cy="1754326"/>
          </a:xfrm>
          <a:prstGeom prst="rect">
            <a:avLst/>
          </a:prstGeom>
        </p:spPr>
        <p:txBody>
          <a:bodyPr wrap="square">
            <a:spAutoFit/>
          </a:bodyPr>
          <a:lstStyle/>
          <a:p>
            <a:pPr algn="ctr"/>
            <a:r>
              <a:rPr lang="en-US" sz="3600" dirty="0">
                <a:solidFill>
                  <a:prstClr val="black"/>
                </a:solidFill>
              </a:rPr>
              <a:t>Experience the entertainment aspects</a:t>
            </a:r>
          </a:p>
        </p:txBody>
      </p:sp>
      <p:sp>
        <p:nvSpPr>
          <p:cNvPr id="26" name="Rectangle 25"/>
          <p:cNvSpPr/>
          <p:nvPr/>
        </p:nvSpPr>
        <p:spPr>
          <a:xfrm>
            <a:off x="12427032" y="9543847"/>
            <a:ext cx="3802604" cy="1754326"/>
          </a:xfrm>
          <a:prstGeom prst="rect">
            <a:avLst/>
          </a:prstGeom>
        </p:spPr>
        <p:txBody>
          <a:bodyPr wrap="square">
            <a:spAutoFit/>
          </a:bodyPr>
          <a:lstStyle/>
          <a:p>
            <a:pPr algn="ctr"/>
            <a:r>
              <a:rPr lang="en-US" sz="3600" dirty="0">
                <a:solidFill>
                  <a:prstClr val="black"/>
                </a:solidFill>
              </a:rPr>
              <a:t>Experience gamers/gaming in a new way</a:t>
            </a:r>
          </a:p>
        </p:txBody>
      </p:sp>
      <p:sp>
        <p:nvSpPr>
          <p:cNvPr id="27" name="Rectangle 26"/>
          <p:cNvSpPr/>
          <p:nvPr/>
        </p:nvSpPr>
        <p:spPr>
          <a:xfrm>
            <a:off x="4039280" y="9543847"/>
            <a:ext cx="3620922" cy="1754326"/>
          </a:xfrm>
          <a:prstGeom prst="rect">
            <a:avLst/>
          </a:prstGeom>
        </p:spPr>
        <p:txBody>
          <a:bodyPr wrap="square">
            <a:spAutoFit/>
          </a:bodyPr>
          <a:lstStyle/>
          <a:p>
            <a:pPr algn="ctr"/>
            <a:r>
              <a:rPr lang="en-US" sz="3600" dirty="0">
                <a:solidFill>
                  <a:prstClr val="black"/>
                </a:solidFill>
              </a:rPr>
              <a:t>Learn tips and tricks from the pros</a:t>
            </a:r>
          </a:p>
        </p:txBody>
      </p:sp>
      <p:sp>
        <p:nvSpPr>
          <p:cNvPr id="28" name="TextBox 27"/>
          <p:cNvSpPr txBox="1"/>
          <p:nvPr/>
        </p:nvSpPr>
        <p:spPr>
          <a:xfrm>
            <a:off x="132005" y="7401953"/>
            <a:ext cx="3595548" cy="1862048"/>
          </a:xfrm>
          <a:prstGeom prst="rect">
            <a:avLst/>
          </a:prstGeom>
          <a:noFill/>
        </p:spPr>
        <p:txBody>
          <a:bodyPr wrap="square" rtlCol="0">
            <a:spAutoFit/>
          </a:bodyPr>
          <a:lstStyle/>
          <a:p>
            <a:pPr algn="ctr"/>
            <a:r>
              <a:rPr lang="en-US" sz="11500" dirty="0">
                <a:solidFill>
                  <a:srgbClr val="00A9AC"/>
                </a:solidFill>
              </a:rPr>
              <a:t>53%</a:t>
            </a:r>
          </a:p>
        </p:txBody>
      </p:sp>
      <p:sp>
        <p:nvSpPr>
          <p:cNvPr id="29" name="TextBox 28"/>
          <p:cNvSpPr txBox="1"/>
          <p:nvPr/>
        </p:nvSpPr>
        <p:spPr>
          <a:xfrm>
            <a:off x="4051967" y="7401953"/>
            <a:ext cx="3595548" cy="1862048"/>
          </a:xfrm>
          <a:prstGeom prst="rect">
            <a:avLst/>
          </a:prstGeom>
          <a:noFill/>
        </p:spPr>
        <p:txBody>
          <a:bodyPr wrap="square" rtlCol="0">
            <a:spAutoFit/>
          </a:bodyPr>
          <a:lstStyle/>
          <a:p>
            <a:pPr algn="ctr"/>
            <a:r>
              <a:rPr lang="en-US" sz="11500" dirty="0">
                <a:solidFill>
                  <a:srgbClr val="00A9AC"/>
                </a:solidFill>
              </a:rPr>
              <a:t>51%</a:t>
            </a:r>
          </a:p>
        </p:txBody>
      </p:sp>
      <p:sp>
        <p:nvSpPr>
          <p:cNvPr id="30" name="TextBox 29"/>
          <p:cNvSpPr txBox="1"/>
          <p:nvPr/>
        </p:nvSpPr>
        <p:spPr>
          <a:xfrm>
            <a:off x="8094805" y="7401953"/>
            <a:ext cx="3595548" cy="1862048"/>
          </a:xfrm>
          <a:prstGeom prst="rect">
            <a:avLst/>
          </a:prstGeom>
          <a:noFill/>
        </p:spPr>
        <p:txBody>
          <a:bodyPr wrap="square" rtlCol="0">
            <a:spAutoFit/>
          </a:bodyPr>
          <a:lstStyle/>
          <a:p>
            <a:pPr algn="ctr"/>
            <a:r>
              <a:rPr lang="en-US" sz="11500" dirty="0">
                <a:solidFill>
                  <a:srgbClr val="00A9AC"/>
                </a:solidFill>
              </a:rPr>
              <a:t>51%</a:t>
            </a:r>
            <a:endParaRPr lang="en-US" sz="16600" dirty="0">
              <a:solidFill>
                <a:srgbClr val="00A9AC"/>
              </a:solidFill>
            </a:endParaRPr>
          </a:p>
        </p:txBody>
      </p:sp>
      <p:sp>
        <p:nvSpPr>
          <p:cNvPr id="31" name="TextBox 30"/>
          <p:cNvSpPr txBox="1"/>
          <p:nvPr/>
        </p:nvSpPr>
        <p:spPr>
          <a:xfrm>
            <a:off x="12530560" y="7401953"/>
            <a:ext cx="3595548" cy="1862048"/>
          </a:xfrm>
          <a:prstGeom prst="rect">
            <a:avLst/>
          </a:prstGeom>
          <a:noFill/>
        </p:spPr>
        <p:txBody>
          <a:bodyPr wrap="square" rtlCol="0">
            <a:spAutoFit/>
          </a:bodyPr>
          <a:lstStyle/>
          <a:p>
            <a:pPr algn="ctr"/>
            <a:r>
              <a:rPr lang="en-US" sz="11500" dirty="0">
                <a:solidFill>
                  <a:srgbClr val="00A9AC"/>
                </a:solidFill>
              </a:rPr>
              <a:t>48%</a:t>
            </a:r>
            <a:endParaRPr lang="en-US" sz="13800" dirty="0">
              <a:solidFill>
                <a:srgbClr val="00A9AC"/>
              </a:solidFill>
            </a:endParaRPr>
          </a:p>
        </p:txBody>
      </p:sp>
      <p:sp>
        <p:nvSpPr>
          <p:cNvPr id="32" name="Rectangle 31"/>
          <p:cNvSpPr/>
          <p:nvPr/>
        </p:nvSpPr>
        <p:spPr>
          <a:xfrm>
            <a:off x="16687752" y="9543847"/>
            <a:ext cx="3359370" cy="1200329"/>
          </a:xfrm>
          <a:prstGeom prst="rect">
            <a:avLst/>
          </a:prstGeom>
        </p:spPr>
        <p:txBody>
          <a:bodyPr wrap="square">
            <a:spAutoFit/>
          </a:bodyPr>
          <a:lstStyle/>
          <a:p>
            <a:pPr algn="ctr"/>
            <a:r>
              <a:rPr lang="en-US" sz="3600" dirty="0">
                <a:solidFill>
                  <a:prstClr val="black"/>
                </a:solidFill>
              </a:rPr>
              <a:t>To see the best gamers</a:t>
            </a:r>
            <a:endParaRPr lang="en-US" sz="3200" dirty="0">
              <a:solidFill>
                <a:srgbClr val="00A9AC"/>
              </a:solidFill>
            </a:endParaRPr>
          </a:p>
        </p:txBody>
      </p:sp>
      <p:sp>
        <p:nvSpPr>
          <p:cNvPr id="33" name="TextBox 32"/>
          <p:cNvSpPr txBox="1"/>
          <p:nvPr/>
        </p:nvSpPr>
        <p:spPr>
          <a:xfrm>
            <a:off x="16569663" y="7401953"/>
            <a:ext cx="3595548" cy="1862048"/>
          </a:xfrm>
          <a:prstGeom prst="rect">
            <a:avLst/>
          </a:prstGeom>
          <a:noFill/>
        </p:spPr>
        <p:txBody>
          <a:bodyPr wrap="square" rtlCol="0">
            <a:spAutoFit/>
          </a:bodyPr>
          <a:lstStyle/>
          <a:p>
            <a:pPr algn="ctr"/>
            <a:r>
              <a:rPr lang="en-US" sz="11500" dirty="0">
                <a:solidFill>
                  <a:srgbClr val="00A9AC"/>
                </a:solidFill>
              </a:rPr>
              <a:t>45%</a:t>
            </a:r>
            <a:endParaRPr lang="en-US" sz="13800" dirty="0">
              <a:solidFill>
                <a:srgbClr val="00A9AC"/>
              </a:solidFill>
            </a:endParaRPr>
          </a:p>
        </p:txBody>
      </p:sp>
      <p:sp>
        <p:nvSpPr>
          <p:cNvPr id="34" name="Rectangle 33"/>
          <p:cNvSpPr/>
          <p:nvPr/>
        </p:nvSpPr>
        <p:spPr>
          <a:xfrm>
            <a:off x="20636566" y="9543847"/>
            <a:ext cx="3900304" cy="1754326"/>
          </a:xfrm>
          <a:prstGeom prst="rect">
            <a:avLst/>
          </a:prstGeom>
        </p:spPr>
        <p:txBody>
          <a:bodyPr wrap="square">
            <a:spAutoFit/>
          </a:bodyPr>
          <a:lstStyle/>
          <a:p>
            <a:pPr algn="ctr"/>
            <a:r>
              <a:rPr lang="en-US" sz="3600" dirty="0">
                <a:solidFill>
                  <a:prstClr val="black"/>
                </a:solidFill>
              </a:rPr>
              <a:t>Experience the competition aspects</a:t>
            </a:r>
            <a:endParaRPr lang="en-US" sz="3200" dirty="0">
              <a:solidFill>
                <a:srgbClr val="00A9AC"/>
              </a:solidFill>
            </a:endParaRPr>
          </a:p>
        </p:txBody>
      </p:sp>
      <p:sp>
        <p:nvSpPr>
          <p:cNvPr id="35" name="TextBox 34"/>
          <p:cNvSpPr txBox="1"/>
          <p:nvPr/>
        </p:nvSpPr>
        <p:spPr>
          <a:xfrm>
            <a:off x="20788944" y="7401953"/>
            <a:ext cx="3595548" cy="1862048"/>
          </a:xfrm>
          <a:prstGeom prst="rect">
            <a:avLst/>
          </a:prstGeom>
          <a:noFill/>
        </p:spPr>
        <p:txBody>
          <a:bodyPr wrap="square" rtlCol="0">
            <a:spAutoFit/>
          </a:bodyPr>
          <a:lstStyle/>
          <a:p>
            <a:pPr algn="ctr"/>
            <a:r>
              <a:rPr lang="en-US" sz="11500" dirty="0">
                <a:solidFill>
                  <a:srgbClr val="00A9AC"/>
                </a:solidFill>
              </a:rPr>
              <a:t>30%</a:t>
            </a:r>
            <a:endParaRPr lang="en-US" sz="13800" dirty="0">
              <a:solidFill>
                <a:srgbClr val="00A9AC"/>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0732" y="4570258"/>
            <a:ext cx="2438095" cy="243809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73532" y="4570258"/>
            <a:ext cx="2438095" cy="243809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30694" y="4570258"/>
            <a:ext cx="2438095" cy="243809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109287" y="4570258"/>
            <a:ext cx="2438095" cy="2438095"/>
          </a:xfrm>
          <a:prstGeom prst="rect">
            <a:avLst/>
          </a:prstGeom>
        </p:spPr>
      </p:pic>
      <p:pic>
        <p:nvPicPr>
          <p:cNvPr id="36" name="Picture 3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148391" y="4570259"/>
            <a:ext cx="2438092" cy="2438092"/>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1367671" y="4570258"/>
            <a:ext cx="2438095" cy="2438095"/>
          </a:xfrm>
          <a:prstGeom prst="rect">
            <a:avLst/>
          </a:prstGeom>
        </p:spPr>
      </p:pic>
      <p:sp>
        <p:nvSpPr>
          <p:cNvPr id="38" name="TextBox 37">
            <a:extLst>
              <a:ext uri="{FF2B5EF4-FFF2-40B4-BE49-F238E27FC236}">
                <a16:creationId xmlns:a16="http://schemas.microsoft.com/office/drawing/2014/main" xmlns="" id="{765C9F08-6D12-4CBD-B009-3E124A9450B6}"/>
              </a:ext>
            </a:extLst>
          </p:cNvPr>
          <p:cNvSpPr txBox="1"/>
          <p:nvPr/>
        </p:nvSpPr>
        <p:spPr>
          <a:xfrm>
            <a:off x="524750" y="13332032"/>
            <a:ext cx="5687662" cy="274114"/>
          </a:xfrm>
          <a:prstGeom prst="rect">
            <a:avLst/>
          </a:prstGeom>
          <a:noFill/>
        </p:spPr>
        <p:txBody>
          <a:bodyPr wrap="square" rtlCol="0">
            <a:spAutoFit/>
          </a:bodyPr>
          <a:lstStyle/>
          <a:p>
            <a:pPr>
              <a:lnSpc>
                <a:spcPts val="1400"/>
              </a:lnSpc>
            </a:pPr>
            <a:r>
              <a:rPr lang="en-US" sz="1200" dirty="0">
                <a:solidFill>
                  <a:prstClr val="black"/>
                </a:solidFill>
                <a:cs typeface="Trebuchet MS"/>
              </a:rPr>
              <a:t>Source: Nielsen, The Esports Playbook 2017</a:t>
            </a:r>
          </a:p>
        </p:txBody>
      </p:sp>
      <p:sp>
        <p:nvSpPr>
          <p:cNvPr id="39" name="Rectangle 38">
            <a:extLst>
              <a:ext uri="{FF2B5EF4-FFF2-40B4-BE49-F238E27FC236}">
                <a16:creationId xmlns:a16="http://schemas.microsoft.com/office/drawing/2014/main" xmlns="" id="{720A3874-03D7-4755-8469-7E4DA206EEE7}"/>
              </a:ext>
            </a:extLst>
          </p:cNvPr>
          <p:cNvSpPr/>
          <p:nvPr/>
        </p:nvSpPr>
        <p:spPr>
          <a:xfrm>
            <a:off x="132005" y="3496295"/>
            <a:ext cx="23896395" cy="584775"/>
          </a:xfrm>
          <a:prstGeom prst="rect">
            <a:avLst/>
          </a:prstGeom>
        </p:spPr>
        <p:txBody>
          <a:bodyPr wrap="square">
            <a:spAutoFit/>
          </a:bodyPr>
          <a:lstStyle/>
          <a:p>
            <a:pPr algn="ctr"/>
            <a:r>
              <a:rPr lang="en-US" sz="3200" dirty="0">
                <a:solidFill>
                  <a:prstClr val="black"/>
                </a:solidFill>
              </a:rPr>
              <a:t>Reasons Fans Engage With Esports</a:t>
            </a:r>
          </a:p>
        </p:txBody>
      </p:sp>
    </p:spTree>
    <p:extLst>
      <p:ext uri="{BB962C8B-B14F-4D97-AF65-F5344CB8AC3E}">
        <p14:creationId xmlns:p14="http://schemas.microsoft.com/office/powerpoint/2010/main" val="552404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8000" dirty="0">
              <a:solidFill>
                <a:prstClr val="black"/>
              </a:solidFill>
            </a:endParaRPr>
          </a:p>
        </p:txBody>
      </p:sp>
      <p:sp>
        <p:nvSpPr>
          <p:cNvPr id="3" name="Rectangle 2"/>
          <p:cNvSpPr/>
          <p:nvPr/>
        </p:nvSpPr>
        <p:spPr>
          <a:xfrm>
            <a:off x="7296150" y="13271002"/>
            <a:ext cx="5575301" cy="646331"/>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Nielsen, The Esports Playbook 2017. Esports activity = related to pro competitive gaming, such as watching, attending, following, competing etc.</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8" name="TextBox 17"/>
          <p:cNvSpPr txBox="1"/>
          <p:nvPr/>
        </p:nvSpPr>
        <p:spPr>
          <a:xfrm>
            <a:off x="373044" y="3662595"/>
            <a:ext cx="6143616" cy="5170646"/>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Trebuchet MS"/>
                <a:ea typeface="+mn-ea"/>
                <a:cs typeface="Trebuchet MS"/>
              </a:rPr>
              <a:t>Esports Fans Engage With A Lot More Video Content </a:t>
            </a:r>
            <a:r>
              <a:rPr lang="en-US" sz="6600" dirty="0">
                <a:solidFill>
                  <a:schemeClr val="bg1"/>
                </a:solidFill>
                <a:latin typeface="Trebuchet MS"/>
                <a:cs typeface="Trebuchet MS"/>
              </a:rPr>
              <a:t>Beyond</a:t>
            </a:r>
            <a:r>
              <a:rPr kumimoji="0" lang="en-US" sz="6600" b="0" i="0" u="none" strike="noStrike" kern="1200" cap="none" spc="0" normalizeH="0" baseline="0" noProof="0" dirty="0">
                <a:ln>
                  <a:noFill/>
                </a:ln>
                <a:solidFill>
                  <a:schemeClr val="bg1"/>
                </a:solidFill>
                <a:effectLst/>
                <a:uLnTx/>
                <a:uFillTx/>
                <a:latin typeface="Trebuchet MS"/>
                <a:ea typeface="+mn-ea"/>
                <a:cs typeface="Trebuchet MS"/>
              </a:rPr>
              <a:t> Esports</a:t>
            </a:r>
            <a:endParaRPr kumimoji="0" lang="en-US" sz="6600" b="0" i="0" u="none" strike="noStrike" kern="1200" cap="none" spc="0" normalizeH="0" baseline="0" noProof="0" dirty="0">
              <a:ln>
                <a:noFill/>
              </a:ln>
              <a:solidFill>
                <a:schemeClr val="bg1"/>
              </a:solidFill>
              <a:effectLst/>
              <a:uLnTx/>
              <a:uFillTx/>
              <a:latin typeface="Trebuchet MS"/>
              <a:ea typeface="+mn-ea"/>
            </a:endParaRPr>
          </a:p>
        </p:txBody>
      </p:sp>
      <p:sp>
        <p:nvSpPr>
          <p:cNvPr id="25" name="TextBox 24"/>
          <p:cNvSpPr txBox="1"/>
          <p:nvPr/>
        </p:nvSpPr>
        <p:spPr>
          <a:xfrm>
            <a:off x="23571784" y="13202304"/>
            <a:ext cx="815391"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C1BF"/>
                </a:solidFill>
                <a:effectLst/>
                <a:uLnTx/>
                <a:uFillTx/>
                <a:latin typeface="Trebuchet MS"/>
                <a:ea typeface="+mn-ea"/>
                <a:cs typeface="+mn-cs"/>
              </a:rPr>
              <a:t>22</a:t>
            </a:r>
          </a:p>
        </p:txBody>
      </p:sp>
      <p:pic>
        <p:nvPicPr>
          <p:cNvPr id="26" name="Picture 2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350299"/>
            <a:ext cx="5861685" cy="323850"/>
          </a:xfrm>
          <a:prstGeom prst="rect">
            <a:avLst/>
          </a:prstGeom>
        </p:spPr>
      </p:pic>
      <p:graphicFrame>
        <p:nvGraphicFramePr>
          <p:cNvPr id="9" name="Chart 8"/>
          <p:cNvGraphicFramePr/>
          <p:nvPr>
            <p:extLst>
              <p:ext uri="{D42A27DB-BD31-4B8C-83A1-F6EECF244321}">
                <p14:modId xmlns:p14="http://schemas.microsoft.com/office/powerpoint/2010/main" val="3823410522"/>
              </p:ext>
            </p:extLst>
          </p:nvPr>
        </p:nvGraphicFramePr>
        <p:xfrm>
          <a:off x="6926218" y="1689042"/>
          <a:ext cx="17460957" cy="1033791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926218" y="730519"/>
            <a:ext cx="17460957" cy="120032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rebuchet MS"/>
                <a:ea typeface="+mn-ea"/>
                <a:cs typeface="+mn-cs"/>
              </a:rPr>
              <a:t>Hours Spent Per Week</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Among Esports Fans</a:t>
            </a:r>
          </a:p>
        </p:txBody>
      </p:sp>
    </p:spTree>
    <p:extLst>
      <p:ext uri="{BB962C8B-B14F-4D97-AF65-F5344CB8AC3E}">
        <p14:creationId xmlns:p14="http://schemas.microsoft.com/office/powerpoint/2010/main" val="1411769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BF99871C-97CE-4739-B06F-7A28779C0CBD}"/>
              </a:ext>
            </a:extLst>
          </p:cNvPr>
          <p:cNvGraphicFramePr/>
          <p:nvPr>
            <p:extLst>
              <p:ext uri="{D42A27DB-BD31-4B8C-83A1-F6EECF244321}">
                <p14:modId xmlns:p14="http://schemas.microsoft.com/office/powerpoint/2010/main" val="713134058"/>
              </p:ext>
            </p:extLst>
          </p:nvPr>
        </p:nvGraphicFramePr>
        <p:xfrm>
          <a:off x="7003912" y="2593570"/>
          <a:ext cx="17132438" cy="845664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xmlns="" id="{C423AB06-5CBD-4ABA-8193-8CF4BB6124D5}"/>
              </a:ext>
            </a:extLst>
          </p:cNvPr>
          <p:cNvSpPr txBox="1"/>
          <p:nvPr/>
        </p:nvSpPr>
        <p:spPr>
          <a:xfrm>
            <a:off x="10572750" y="1055375"/>
            <a:ext cx="11163299"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4000" dirty="0">
                <a:latin typeface="Trebuchet MS"/>
                <a:cs typeface="Trebuchet MS"/>
              </a:rPr>
              <a:t>Interest In Leisure Activities &amp; Content Types</a:t>
            </a:r>
            <a:endParaRPr kumimoji="0" lang="en-US" sz="4000" b="0" i="0" u="none" strike="noStrike" kern="1200" cap="none" spc="0" normalizeH="0" baseline="0" noProof="0" dirty="0">
              <a:ln>
                <a:noFill/>
              </a:ln>
              <a:effectLst/>
              <a:uLnTx/>
              <a:uFillTx/>
              <a:latin typeface="Trebuchet MS"/>
              <a:cs typeface="Trebuchet MS"/>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2400" dirty="0">
                <a:solidFill>
                  <a:srgbClr val="20B1B4"/>
                </a:solidFill>
                <a:latin typeface="Trebuchet MS"/>
                <a:cs typeface="Trebuchet MS"/>
              </a:rPr>
              <a:t>(0-100 Rating Scale)</a:t>
            </a:r>
            <a:endParaRPr kumimoji="0" lang="en-US" sz="2400" b="0" i="0" u="none" strike="noStrike" kern="1200" cap="none" spc="0" normalizeH="0" baseline="0" noProof="0" dirty="0">
              <a:ln>
                <a:noFill/>
              </a:ln>
              <a:solidFill>
                <a:srgbClr val="20B1B4"/>
              </a:solidFill>
              <a:effectLst/>
              <a:uLnTx/>
              <a:uFillTx/>
              <a:latin typeface="Trebuchet MS"/>
              <a:ea typeface="+mn-ea"/>
              <a:cs typeface="Trebuchet MS"/>
            </a:endParaRPr>
          </a:p>
        </p:txBody>
      </p:sp>
      <p:sp>
        <p:nvSpPr>
          <p:cNvPr id="6" name="Rectangle 5">
            <a:extLst>
              <a:ext uri="{FF2B5EF4-FFF2-40B4-BE49-F238E27FC236}">
                <a16:creationId xmlns:a16="http://schemas.microsoft.com/office/drawing/2014/main" xmlns=""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8000" dirty="0">
              <a:solidFill>
                <a:prstClr val="black"/>
              </a:solidFill>
            </a:endParaRPr>
          </a:p>
        </p:txBody>
      </p:sp>
      <p:sp>
        <p:nvSpPr>
          <p:cNvPr id="7" name="Rectangle 6"/>
          <p:cNvSpPr/>
          <p:nvPr/>
        </p:nvSpPr>
        <p:spPr>
          <a:xfrm>
            <a:off x="212274" y="4367915"/>
            <a:ext cx="6260243" cy="4154984"/>
          </a:xfrm>
          <a:prstGeom prst="rect">
            <a:avLst/>
          </a:prstGeom>
        </p:spPr>
        <p:txBody>
          <a:bodyPr wrap="square">
            <a:spAutoFit/>
          </a:bodyPr>
          <a:lstStyle/>
          <a:p>
            <a:r>
              <a:rPr lang="en-US" sz="6600" dirty="0">
                <a:solidFill>
                  <a:schemeClr val="bg1"/>
                </a:solidFill>
                <a:latin typeface="Trebuchet MS"/>
              </a:rPr>
              <a:t>Fans Also Have A Variety Of Interests Beyond Esports</a:t>
            </a:r>
          </a:p>
        </p:txBody>
      </p:sp>
      <p:sp>
        <p:nvSpPr>
          <p:cNvPr id="8" name="Rectangle 7"/>
          <p:cNvSpPr/>
          <p:nvPr/>
        </p:nvSpPr>
        <p:spPr>
          <a:xfrm>
            <a:off x="7227303" y="13343368"/>
            <a:ext cx="6480300" cy="271869"/>
          </a:xfrm>
          <a:prstGeom prst="rect">
            <a:avLst/>
          </a:prstGeom>
        </p:spPr>
        <p:txBody>
          <a:bodyPr wrap="square">
            <a:spAutoFit/>
          </a:bodyPr>
          <a:lstStyle/>
          <a:p>
            <a:pPr>
              <a:lnSpc>
                <a:spcPts val="1400"/>
              </a:lnSpc>
            </a:pPr>
            <a:r>
              <a:rPr lang="en-US" sz="1200" dirty="0">
                <a:solidFill>
                  <a:prstClr val="black"/>
                </a:solidFill>
                <a:cs typeface="Trebuchet MS"/>
              </a:rPr>
              <a:t>Source: Nielsen, The Esports Playbook 2017 (Television not included as a selection).</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18212" y="11024079"/>
            <a:ext cx="1628935" cy="162086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6185" y="11121430"/>
            <a:ext cx="1219306" cy="121930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83884" y="11121430"/>
            <a:ext cx="1219306" cy="1219306"/>
          </a:xfrm>
          <a:prstGeom prst="rect">
            <a:avLst/>
          </a:prstGeom>
        </p:spPr>
      </p:pic>
      <p:grpSp>
        <p:nvGrpSpPr>
          <p:cNvPr id="12" name="Group 11"/>
          <p:cNvGrpSpPr/>
          <p:nvPr/>
        </p:nvGrpSpPr>
        <p:grpSpPr>
          <a:xfrm>
            <a:off x="12932228" y="11030958"/>
            <a:ext cx="1550750" cy="1543065"/>
            <a:chOff x="9986029" y="2323887"/>
            <a:chExt cx="5498311" cy="5498311"/>
          </a:xfrm>
        </p:grpSpPr>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86029" y="2323887"/>
              <a:ext cx="5498311" cy="5498311"/>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8203" y="2449418"/>
              <a:ext cx="4293961" cy="4293961"/>
            </a:xfrm>
            <a:prstGeom prst="rect">
              <a:avLst/>
            </a:prstGeom>
          </p:spPr>
        </p:pic>
      </p:gr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012016" y="11120305"/>
            <a:ext cx="1221557" cy="1221557"/>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6883255" y="11121430"/>
            <a:ext cx="1219306" cy="121930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8791983" y="11121559"/>
            <a:ext cx="1219048" cy="1219048"/>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0759243" y="11121559"/>
            <a:ext cx="1219048" cy="1219048"/>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2629871" y="11121559"/>
            <a:ext cx="1219048" cy="1219048"/>
          </a:xfrm>
          <a:prstGeom prst="rect">
            <a:avLst/>
          </a:prstGeom>
        </p:spPr>
      </p:pic>
      <p:sp>
        <p:nvSpPr>
          <p:cNvPr id="20" name="TextBox 19"/>
          <p:cNvSpPr txBox="1"/>
          <p:nvPr/>
        </p:nvSpPr>
        <p:spPr>
          <a:xfrm>
            <a:off x="23571784" y="13202304"/>
            <a:ext cx="815391" cy="553998"/>
          </a:xfrm>
          <a:prstGeom prst="rect">
            <a:avLst/>
          </a:prstGeom>
          <a:noFill/>
        </p:spPr>
        <p:txBody>
          <a:bodyPr wrap="square" rtlCol="0">
            <a:spAutoFit/>
          </a:bodyPr>
          <a:lstStyle/>
          <a:p>
            <a:pPr algn="ctr"/>
            <a:r>
              <a:rPr lang="en-US" sz="3000" dirty="0">
                <a:solidFill>
                  <a:srgbClr val="C0C1BF"/>
                </a:solidFill>
              </a:rPr>
              <a:t>23</a:t>
            </a:r>
          </a:p>
        </p:txBody>
      </p:sp>
      <p:pic>
        <p:nvPicPr>
          <p:cNvPr id="21" name="Picture 20"/>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7459084" y="13350299"/>
            <a:ext cx="5861685" cy="323850"/>
          </a:xfrm>
          <a:prstGeom prst="rect">
            <a:avLst/>
          </a:prstGeom>
        </p:spPr>
      </p:pic>
    </p:spTree>
    <p:extLst>
      <p:ext uri="{BB962C8B-B14F-4D97-AF65-F5344CB8AC3E}">
        <p14:creationId xmlns:p14="http://schemas.microsoft.com/office/powerpoint/2010/main" val="4273990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8000" dirty="0">
              <a:solidFill>
                <a:prstClr val="black"/>
              </a:solidFill>
            </a:endParaRPr>
          </a:p>
        </p:txBody>
      </p:sp>
      <p:sp>
        <p:nvSpPr>
          <p:cNvPr id="3" name="Rectangle 2"/>
          <p:cNvSpPr/>
          <p:nvPr/>
        </p:nvSpPr>
        <p:spPr>
          <a:xfrm>
            <a:off x="7177231" y="13400098"/>
            <a:ext cx="5575301" cy="276999"/>
          </a:xfrm>
          <a:prstGeom prst="rect">
            <a:avLst/>
          </a:prstGeom>
        </p:spPr>
        <p:txBody>
          <a:bodyPr wrap="square">
            <a:spAutoFit/>
          </a:bodyPr>
          <a:lstStyle/>
          <a:p>
            <a:r>
              <a:rPr lang="en-US" sz="1200" dirty="0">
                <a:solidFill>
                  <a:prstClr val="black"/>
                </a:solidFill>
              </a:rPr>
              <a:t>Source: Nielsen, The Esports Playbook 2017</a:t>
            </a:r>
          </a:p>
        </p:txBody>
      </p:sp>
      <p:sp>
        <p:nvSpPr>
          <p:cNvPr id="18" name="TextBox 17"/>
          <p:cNvSpPr txBox="1"/>
          <p:nvPr/>
        </p:nvSpPr>
        <p:spPr>
          <a:xfrm>
            <a:off x="307546" y="4529988"/>
            <a:ext cx="6375989" cy="4154984"/>
          </a:xfrm>
          <a:prstGeom prst="rect">
            <a:avLst/>
          </a:prstGeom>
          <a:noFill/>
        </p:spPr>
        <p:txBody>
          <a:bodyPr wrap="square" rtlCol="0">
            <a:spAutoFit/>
          </a:bodyPr>
          <a:lstStyle/>
          <a:p>
            <a:r>
              <a:rPr lang="en-US" sz="6600" dirty="0">
                <a:solidFill>
                  <a:schemeClr val="bg1"/>
                </a:solidFill>
                <a:cs typeface="Trebuchet MS"/>
              </a:rPr>
              <a:t>Esports Fans </a:t>
            </a:r>
          </a:p>
          <a:p>
            <a:r>
              <a:rPr lang="en-US" sz="6600" dirty="0">
                <a:solidFill>
                  <a:schemeClr val="bg1"/>
                </a:solidFill>
                <a:cs typeface="Trebuchet MS"/>
              </a:rPr>
              <a:t>Are Also Fans </a:t>
            </a:r>
          </a:p>
          <a:p>
            <a:r>
              <a:rPr lang="en-US" sz="6600" dirty="0">
                <a:solidFill>
                  <a:schemeClr val="bg1"/>
                </a:solidFill>
                <a:cs typeface="Trebuchet MS"/>
              </a:rPr>
              <a:t>of Traditional Sports</a:t>
            </a:r>
            <a:endParaRPr lang="en-US" sz="6600" dirty="0">
              <a:solidFill>
                <a:schemeClr val="bg1"/>
              </a:solidFill>
            </a:endParaRPr>
          </a:p>
        </p:txBody>
      </p:sp>
      <p:sp>
        <p:nvSpPr>
          <p:cNvPr id="25" name="TextBox 24"/>
          <p:cNvSpPr txBox="1"/>
          <p:nvPr/>
        </p:nvSpPr>
        <p:spPr>
          <a:xfrm>
            <a:off x="23571784" y="13202304"/>
            <a:ext cx="815391" cy="553998"/>
          </a:xfrm>
          <a:prstGeom prst="rect">
            <a:avLst/>
          </a:prstGeom>
          <a:noFill/>
        </p:spPr>
        <p:txBody>
          <a:bodyPr wrap="square" rtlCol="0">
            <a:spAutoFit/>
          </a:bodyPr>
          <a:lstStyle/>
          <a:p>
            <a:pPr algn="ctr"/>
            <a:r>
              <a:rPr lang="en-US" sz="3000" dirty="0">
                <a:solidFill>
                  <a:srgbClr val="C0C1BF"/>
                </a:solidFill>
              </a:rPr>
              <a:t>24</a:t>
            </a:r>
          </a:p>
        </p:txBody>
      </p:sp>
      <p:pic>
        <p:nvPicPr>
          <p:cNvPr id="26" name="Picture 2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350299"/>
            <a:ext cx="5861685" cy="323850"/>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9367" y="4451464"/>
            <a:ext cx="1449531" cy="1449531"/>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5349" y="8798985"/>
            <a:ext cx="1449531" cy="1449531"/>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9368" y="2336748"/>
            <a:ext cx="1449531" cy="1449531"/>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9366" y="6637867"/>
            <a:ext cx="1449531" cy="1449531"/>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15349" y="10776855"/>
            <a:ext cx="1449531" cy="1449531"/>
          </a:xfrm>
          <a:prstGeom prst="rect">
            <a:avLst/>
          </a:prstGeom>
        </p:spPr>
      </p:pic>
      <p:graphicFrame>
        <p:nvGraphicFramePr>
          <p:cNvPr id="12" name="Chart 11"/>
          <p:cNvGraphicFramePr/>
          <p:nvPr>
            <p:extLst/>
          </p:nvPr>
        </p:nvGraphicFramePr>
        <p:xfrm>
          <a:off x="10098560" y="2310199"/>
          <a:ext cx="13222210" cy="10854747"/>
        </p:xfrm>
        <a:graphic>
          <a:graphicData uri="http://schemas.openxmlformats.org/drawingml/2006/chart">
            <c:chart xmlns:c="http://schemas.openxmlformats.org/drawingml/2006/chart" xmlns:r="http://schemas.openxmlformats.org/officeDocument/2006/relationships" r:id="rId8"/>
          </a:graphicData>
        </a:graphic>
      </p:graphicFrame>
      <p:sp>
        <p:nvSpPr>
          <p:cNvPr id="19" name="TextBox 18"/>
          <p:cNvSpPr txBox="1"/>
          <p:nvPr/>
        </p:nvSpPr>
        <p:spPr>
          <a:xfrm>
            <a:off x="10260541" y="1260418"/>
            <a:ext cx="13898034" cy="800219"/>
          </a:xfrm>
          <a:prstGeom prst="rect">
            <a:avLst/>
          </a:prstGeom>
          <a:noFill/>
        </p:spPr>
        <p:txBody>
          <a:bodyPr wrap="square" rtlCol="0">
            <a:spAutoFit/>
          </a:bodyPr>
          <a:lstStyle/>
          <a:p>
            <a:r>
              <a:rPr lang="en-US" dirty="0">
                <a:solidFill>
                  <a:prstClr val="black"/>
                </a:solidFill>
              </a:rPr>
              <a:t>Interest In Traditional Sports Among Esports Fans</a:t>
            </a:r>
          </a:p>
        </p:txBody>
      </p:sp>
      <p:sp>
        <p:nvSpPr>
          <p:cNvPr id="4" name="TextBox 3"/>
          <p:cNvSpPr txBox="1"/>
          <p:nvPr/>
        </p:nvSpPr>
        <p:spPr>
          <a:xfrm>
            <a:off x="8269709" y="3820781"/>
            <a:ext cx="1828850" cy="461665"/>
          </a:xfrm>
          <a:prstGeom prst="rect">
            <a:avLst/>
          </a:prstGeom>
          <a:noFill/>
        </p:spPr>
        <p:txBody>
          <a:bodyPr wrap="square" rtlCol="0">
            <a:spAutoFit/>
          </a:bodyPr>
          <a:lstStyle/>
          <a:p>
            <a:pPr algn="ctr"/>
            <a:r>
              <a:rPr lang="en-US" sz="2400" dirty="0">
                <a:solidFill>
                  <a:prstClr val="black"/>
                </a:solidFill>
              </a:rPr>
              <a:t>Football</a:t>
            </a:r>
          </a:p>
        </p:txBody>
      </p:sp>
      <p:sp>
        <p:nvSpPr>
          <p:cNvPr id="16" name="TextBox 15"/>
          <p:cNvSpPr txBox="1"/>
          <p:nvPr/>
        </p:nvSpPr>
        <p:spPr>
          <a:xfrm>
            <a:off x="8269707" y="5945117"/>
            <a:ext cx="1828850" cy="461665"/>
          </a:xfrm>
          <a:prstGeom prst="rect">
            <a:avLst/>
          </a:prstGeom>
          <a:noFill/>
        </p:spPr>
        <p:txBody>
          <a:bodyPr wrap="square" rtlCol="0">
            <a:spAutoFit/>
          </a:bodyPr>
          <a:lstStyle/>
          <a:p>
            <a:pPr algn="ctr"/>
            <a:r>
              <a:rPr lang="en-US" sz="2400" dirty="0">
                <a:solidFill>
                  <a:prstClr val="black"/>
                </a:solidFill>
              </a:rPr>
              <a:t>Basketball</a:t>
            </a:r>
          </a:p>
        </p:txBody>
      </p:sp>
      <p:sp>
        <p:nvSpPr>
          <p:cNvPr id="20" name="TextBox 19"/>
          <p:cNvSpPr txBox="1"/>
          <p:nvPr/>
        </p:nvSpPr>
        <p:spPr>
          <a:xfrm>
            <a:off x="8269710" y="8140901"/>
            <a:ext cx="1828850" cy="461665"/>
          </a:xfrm>
          <a:prstGeom prst="rect">
            <a:avLst/>
          </a:prstGeom>
          <a:noFill/>
        </p:spPr>
        <p:txBody>
          <a:bodyPr wrap="square" rtlCol="0">
            <a:spAutoFit/>
          </a:bodyPr>
          <a:lstStyle/>
          <a:p>
            <a:pPr algn="ctr"/>
            <a:r>
              <a:rPr lang="en-US" sz="2400" dirty="0">
                <a:solidFill>
                  <a:prstClr val="black"/>
                </a:solidFill>
              </a:rPr>
              <a:t>Baseball</a:t>
            </a:r>
          </a:p>
        </p:txBody>
      </p:sp>
      <p:sp>
        <p:nvSpPr>
          <p:cNvPr id="21" name="TextBox 20"/>
          <p:cNvSpPr txBox="1"/>
          <p:nvPr/>
        </p:nvSpPr>
        <p:spPr>
          <a:xfrm>
            <a:off x="8269710" y="10244047"/>
            <a:ext cx="1828850" cy="461665"/>
          </a:xfrm>
          <a:prstGeom prst="rect">
            <a:avLst/>
          </a:prstGeom>
          <a:noFill/>
        </p:spPr>
        <p:txBody>
          <a:bodyPr wrap="square" rtlCol="0">
            <a:spAutoFit/>
          </a:bodyPr>
          <a:lstStyle/>
          <a:p>
            <a:pPr algn="ctr"/>
            <a:r>
              <a:rPr lang="en-US" sz="2400" dirty="0">
                <a:solidFill>
                  <a:prstClr val="black"/>
                </a:solidFill>
              </a:rPr>
              <a:t>Soccer</a:t>
            </a:r>
          </a:p>
        </p:txBody>
      </p:sp>
      <p:sp>
        <p:nvSpPr>
          <p:cNvPr id="22" name="TextBox 21"/>
          <p:cNvSpPr txBox="1"/>
          <p:nvPr/>
        </p:nvSpPr>
        <p:spPr>
          <a:xfrm>
            <a:off x="8325689" y="12226812"/>
            <a:ext cx="1828850" cy="461665"/>
          </a:xfrm>
          <a:prstGeom prst="rect">
            <a:avLst/>
          </a:prstGeom>
          <a:noFill/>
        </p:spPr>
        <p:txBody>
          <a:bodyPr wrap="square" rtlCol="0">
            <a:spAutoFit/>
          </a:bodyPr>
          <a:lstStyle/>
          <a:p>
            <a:pPr algn="ctr"/>
            <a:r>
              <a:rPr lang="en-US" sz="2400" dirty="0">
                <a:solidFill>
                  <a:prstClr val="black"/>
                </a:solidFill>
              </a:rPr>
              <a:t>Boxing</a:t>
            </a:r>
          </a:p>
        </p:txBody>
      </p:sp>
    </p:spTree>
    <p:extLst>
      <p:ext uri="{BB962C8B-B14F-4D97-AF65-F5344CB8AC3E}">
        <p14:creationId xmlns:p14="http://schemas.microsoft.com/office/powerpoint/2010/main" val="3271732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extBox 21"/>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25</a:t>
            </a:fld>
            <a:endParaRPr lang="en-US" sz="3000" dirty="0"/>
          </a:p>
        </p:txBody>
      </p:sp>
      <p:pic>
        <p:nvPicPr>
          <p:cNvPr id="23" name="Picture 2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l="21327" t="12209" r="19598" b="15011"/>
          <a:stretch/>
        </p:blipFill>
        <p:spPr>
          <a:xfrm>
            <a:off x="5578775" y="265471"/>
            <a:ext cx="13299161" cy="13107346"/>
          </a:xfrm>
          <a:prstGeom prst="rect">
            <a:avLst/>
          </a:prstGeom>
        </p:spPr>
      </p:pic>
    </p:spTree>
    <p:extLst>
      <p:ext uri="{BB962C8B-B14F-4D97-AF65-F5344CB8AC3E}">
        <p14:creationId xmlns:p14="http://schemas.microsoft.com/office/powerpoint/2010/main" val="715903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extBox 21"/>
          <p:cNvSpPr txBox="1"/>
          <p:nvPr/>
        </p:nvSpPr>
        <p:spPr>
          <a:xfrm>
            <a:off x="23571784" y="13151922"/>
            <a:ext cx="815391"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fld id="{E9BAD033-1638-B34E-BAC8-DEB32676E2C7}" type="slidenum">
              <a:rPr kumimoji="0" lang="en-US" sz="3000" b="0" i="0" u="none" strike="noStrike" kern="1200" cap="none" spc="0" normalizeH="0" baseline="0" noProof="0">
                <a:ln>
                  <a:noFill/>
                </a:ln>
                <a:solidFill>
                  <a:srgbClr val="C0C1BF"/>
                </a:solidFill>
                <a:effectLst/>
                <a:uLnTx/>
                <a:uFillTx/>
                <a:latin typeface="Trebuchet MS"/>
                <a:ea typeface="+mn-ea"/>
                <a:cs typeface="Trebuchet MS"/>
              </a:rPr>
              <a:pPr marL="0" marR="0" lvl="0" indent="0" algn="ctr" defTabSz="1172398" rtl="0" eaLnBrk="1" fontAlgn="auto" latinLnBrk="0" hangingPunct="1">
                <a:lnSpc>
                  <a:spcPct val="100000"/>
                </a:lnSpc>
                <a:spcBef>
                  <a:spcPts val="0"/>
                </a:spcBef>
                <a:spcAft>
                  <a:spcPts val="0"/>
                </a:spcAft>
                <a:buClrTx/>
                <a:buSzTx/>
                <a:buFontTx/>
                <a:buNone/>
                <a:tabLst/>
                <a:defRPr/>
              </a:pPr>
              <a:t>26</a:t>
            </a:fld>
            <a:endParaRPr kumimoji="0" lang="en-US" sz="30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3" name="Picture 2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3" name="Rounded Rectangle 2"/>
          <p:cNvSpPr/>
          <p:nvPr/>
        </p:nvSpPr>
        <p:spPr>
          <a:xfrm>
            <a:off x="182881" y="4614819"/>
            <a:ext cx="4584192" cy="4765829"/>
          </a:xfrm>
          <a:prstGeom prst="roundRect">
            <a:avLst/>
          </a:prstGeom>
          <a:solidFill>
            <a:srgbClr val="00B2B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ounded Rectangle 11"/>
          <p:cNvSpPr/>
          <p:nvPr/>
        </p:nvSpPr>
        <p:spPr>
          <a:xfrm>
            <a:off x="5035296" y="4614818"/>
            <a:ext cx="4584192" cy="4765829"/>
          </a:xfrm>
          <a:prstGeom prst="roundRect">
            <a:avLst/>
          </a:prstGeom>
          <a:solidFill>
            <a:srgbClr val="08BCF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Rounded Rectangle 12"/>
          <p:cNvSpPr/>
          <p:nvPr/>
        </p:nvSpPr>
        <p:spPr>
          <a:xfrm>
            <a:off x="9887711" y="4614818"/>
            <a:ext cx="4584192" cy="2182385"/>
          </a:xfrm>
          <a:prstGeom prst="roundRect">
            <a:avLst/>
          </a:prstGeom>
          <a:solidFill>
            <a:srgbClr val="0664A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Rounded Rectangle 13"/>
          <p:cNvSpPr/>
          <p:nvPr/>
        </p:nvSpPr>
        <p:spPr>
          <a:xfrm>
            <a:off x="14740126" y="4627696"/>
            <a:ext cx="4584192" cy="4752953"/>
          </a:xfrm>
          <a:prstGeom prst="roundRect">
            <a:avLst/>
          </a:prstGeom>
          <a:solidFill>
            <a:srgbClr val="662D9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ounded Rectangle 14"/>
          <p:cNvSpPr/>
          <p:nvPr/>
        </p:nvSpPr>
        <p:spPr>
          <a:xfrm>
            <a:off x="19592541" y="4627695"/>
            <a:ext cx="4584192" cy="4752953"/>
          </a:xfrm>
          <a:prstGeom prst="roundRect">
            <a:avLst/>
          </a:prstGeom>
          <a:solidFill>
            <a:srgbClr val="ED1C2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TextBox 4"/>
          <p:cNvSpPr txBox="1"/>
          <p:nvPr/>
        </p:nvSpPr>
        <p:spPr>
          <a:xfrm>
            <a:off x="182881" y="4692023"/>
            <a:ext cx="4584191"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rebuchet MS"/>
                <a:ea typeface="+mn-ea"/>
                <a:cs typeface="+mn-cs"/>
              </a:rPr>
              <a:t>Teams &amp; Players</a:t>
            </a:r>
          </a:p>
        </p:txBody>
      </p:sp>
      <p:sp>
        <p:nvSpPr>
          <p:cNvPr id="18" name="TextBox 17"/>
          <p:cNvSpPr txBox="1"/>
          <p:nvPr/>
        </p:nvSpPr>
        <p:spPr>
          <a:xfrm>
            <a:off x="5035296" y="4693298"/>
            <a:ext cx="4602478"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rebuchet MS"/>
                <a:ea typeface="+mn-ea"/>
                <a:cs typeface="+mn-cs"/>
              </a:rPr>
              <a:t>Games</a:t>
            </a:r>
          </a:p>
        </p:txBody>
      </p:sp>
      <p:sp>
        <p:nvSpPr>
          <p:cNvPr id="20" name="TextBox 19"/>
          <p:cNvSpPr txBox="1"/>
          <p:nvPr/>
        </p:nvSpPr>
        <p:spPr>
          <a:xfrm>
            <a:off x="9909048" y="4540726"/>
            <a:ext cx="4541517"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rebuchet MS"/>
                <a:ea typeface="+mn-ea"/>
                <a:cs typeface="+mn-cs"/>
              </a:rPr>
              <a:t>Leagues</a:t>
            </a:r>
          </a:p>
        </p:txBody>
      </p:sp>
      <p:sp>
        <p:nvSpPr>
          <p:cNvPr id="24" name="Rounded Rectangle 23"/>
          <p:cNvSpPr/>
          <p:nvPr/>
        </p:nvSpPr>
        <p:spPr>
          <a:xfrm>
            <a:off x="9887711" y="7198262"/>
            <a:ext cx="4584192" cy="2182385"/>
          </a:xfrm>
          <a:prstGeom prst="roundRect">
            <a:avLst/>
          </a:prstGeom>
          <a:solidFill>
            <a:srgbClr val="8395A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TextBox 25"/>
          <p:cNvSpPr txBox="1"/>
          <p:nvPr/>
        </p:nvSpPr>
        <p:spPr>
          <a:xfrm>
            <a:off x="9909048" y="7212166"/>
            <a:ext cx="4541517"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rebuchet MS"/>
                <a:ea typeface="+mn-ea"/>
                <a:cs typeface="+mn-cs"/>
              </a:rPr>
              <a:t>Events</a:t>
            </a:r>
          </a:p>
        </p:txBody>
      </p:sp>
      <p:sp>
        <p:nvSpPr>
          <p:cNvPr id="30" name="TextBox 29"/>
          <p:cNvSpPr txBox="1"/>
          <p:nvPr/>
        </p:nvSpPr>
        <p:spPr>
          <a:xfrm>
            <a:off x="14718788" y="4692023"/>
            <a:ext cx="4541517"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rebuchet MS"/>
                <a:ea typeface="+mn-ea"/>
                <a:cs typeface="+mn-cs"/>
              </a:rPr>
              <a:t>Distributors</a:t>
            </a:r>
          </a:p>
        </p:txBody>
      </p:sp>
      <p:sp>
        <p:nvSpPr>
          <p:cNvPr id="32" name="TextBox 31"/>
          <p:cNvSpPr txBox="1"/>
          <p:nvPr/>
        </p:nvSpPr>
        <p:spPr>
          <a:xfrm>
            <a:off x="19635216" y="4692023"/>
            <a:ext cx="4541517"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rebuchet MS"/>
                <a:ea typeface="+mn-ea"/>
                <a:cs typeface="+mn-cs"/>
              </a:rPr>
              <a:t>Devices</a:t>
            </a:r>
          </a:p>
        </p:txBody>
      </p:sp>
      <p:sp>
        <p:nvSpPr>
          <p:cNvPr id="10" name="TextBox 9"/>
          <p:cNvSpPr txBox="1"/>
          <p:nvPr/>
        </p:nvSpPr>
        <p:spPr>
          <a:xfrm>
            <a:off x="2474976" y="339250"/>
            <a:ext cx="21978958" cy="132343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8000" b="0" i="1" u="none" strike="noStrike" kern="1200" cap="none" spc="0" normalizeH="0" baseline="0" noProof="0" dirty="0">
                <a:ln>
                  <a:noFill/>
                </a:ln>
                <a:solidFill>
                  <a:prstClr val="white"/>
                </a:solidFill>
                <a:effectLst/>
                <a:uLnTx/>
                <a:uFillTx/>
                <a:latin typeface="Trebuchet MS"/>
                <a:ea typeface="+mn-ea"/>
                <a:cs typeface="+mn-cs"/>
              </a:rPr>
              <a:t>Simplified</a:t>
            </a:r>
            <a:r>
              <a:rPr kumimoji="0" lang="en-US" sz="8000" b="0" i="0" u="none" strike="noStrike" kern="1200" cap="none" spc="0" normalizeH="0" baseline="0" noProof="0" dirty="0">
                <a:ln>
                  <a:noFill/>
                </a:ln>
                <a:solidFill>
                  <a:prstClr val="white"/>
                </a:solidFill>
                <a:effectLst/>
                <a:uLnTx/>
                <a:uFillTx/>
                <a:latin typeface="Trebuchet MS"/>
                <a:ea typeface="+mn-ea"/>
                <a:cs typeface="+mn-cs"/>
              </a:rPr>
              <a:t> Esports Ecosystem</a:t>
            </a:r>
          </a:p>
        </p:txBody>
      </p:sp>
      <p:pic>
        <p:nvPicPr>
          <p:cNvPr id="35" name="Picture 4" descr="Image result for team liquid log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806" t="13516" r="9028" b="12504"/>
          <a:stretch/>
        </p:blipFill>
        <p:spPr bwMode="auto">
          <a:xfrm>
            <a:off x="1573838" y="7114849"/>
            <a:ext cx="3050164" cy="19969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4" descr="Image result for csgo logo 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6138" y="7865420"/>
            <a:ext cx="4044531" cy="97679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Overwatch Leagu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11422" y="4979266"/>
            <a:ext cx="1844545" cy="18253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2" descr="Image result for eleague logo"/>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3367" t="12600" r="13234" b="11000"/>
          <a:stretch/>
        </p:blipFill>
        <p:spPr bwMode="auto">
          <a:xfrm>
            <a:off x="12536417" y="4951994"/>
            <a:ext cx="1536360" cy="159915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Image result for owl season 1 final"/>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8669" t="14113" r="8797" b="13652"/>
          <a:stretch/>
        </p:blipFill>
        <p:spPr bwMode="auto">
          <a:xfrm>
            <a:off x="10071308" y="8074463"/>
            <a:ext cx="2381975" cy="91345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Image result for eleague majo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721507" y="7649440"/>
            <a:ext cx="1500225" cy="165274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4" descr="Image result for ny excelsior 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75856" y="5414677"/>
            <a:ext cx="1893797" cy="203426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6" descr="Image result for overwatch png"/>
          <p:cNvPicPr>
            <a:picLocks noChangeAspect="1" noChangeArrowheads="1"/>
          </p:cNvPicPr>
          <p:nvPr/>
        </p:nvPicPr>
        <p:blipFill rotWithShape="1">
          <a:blip r:embed="rId10">
            <a:extLst>
              <a:ext uri="{28A0092B-C50C-407E-A947-70E740481C1C}">
                <a14:useLocalDpi xmlns:a14="http://schemas.microsoft.com/office/drawing/2010/main"/>
              </a:ext>
            </a:extLst>
          </a:blip>
          <a:srcRect l="18572" t="6563" r="20009" b="9066"/>
          <a:stretch/>
        </p:blipFill>
        <p:spPr bwMode="auto">
          <a:xfrm>
            <a:off x="5892643" y="5448605"/>
            <a:ext cx="2931522" cy="21678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Image result for tbs png">
            <a:extLst>
              <a:ext uri="{FF2B5EF4-FFF2-40B4-BE49-F238E27FC236}">
                <a16:creationId xmlns:a16="http://schemas.microsoft.com/office/drawing/2014/main" xmlns="" id="{76C11C48-F11A-4470-8C03-42AA9676E48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409437" y="5448605"/>
            <a:ext cx="3065765" cy="166624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macbook png">
            <a:extLst>
              <a:ext uri="{FF2B5EF4-FFF2-40B4-BE49-F238E27FC236}">
                <a16:creationId xmlns:a16="http://schemas.microsoft.com/office/drawing/2014/main" xmlns="" id="{F49EB81B-04CD-4EAC-A4EE-FBFC8F5EA6F0}"/>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t="20707" b="20397"/>
          <a:stretch/>
        </p:blipFill>
        <p:spPr bwMode="auto">
          <a:xfrm>
            <a:off x="20350300" y="7621376"/>
            <a:ext cx="2689359" cy="1583925"/>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20932255" y="5356063"/>
            <a:ext cx="2993905" cy="1931847"/>
            <a:chOff x="8207290" y="4425907"/>
            <a:chExt cx="7355219" cy="4746029"/>
          </a:xfrm>
        </p:grpSpPr>
        <p:sp>
          <p:nvSpPr>
            <p:cNvPr id="50" name="Rectangle 49"/>
            <p:cNvSpPr/>
            <p:nvPr/>
          </p:nvSpPr>
          <p:spPr>
            <a:xfrm>
              <a:off x="8648582" y="4678893"/>
              <a:ext cx="6477118" cy="372850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pic>
          <p:nvPicPr>
            <p:cNvPr id="51" name="Picture 2" descr="Image result for transparent tv">
              <a:extLst>
                <a:ext uri="{FF2B5EF4-FFF2-40B4-BE49-F238E27FC236}">
                  <a16:creationId xmlns:a16="http://schemas.microsoft.com/office/drawing/2014/main" xmlns="" id="{94C4CC73-8909-41D2-B26F-528880043E8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207290" y="4425907"/>
              <a:ext cx="7355219" cy="474602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ight Arrow 5"/>
          <p:cNvSpPr/>
          <p:nvPr/>
        </p:nvSpPr>
        <p:spPr>
          <a:xfrm>
            <a:off x="3812428" y="6172123"/>
            <a:ext cx="2022280" cy="1591056"/>
          </a:xfrm>
          <a:prstGeom prst="rightArrow">
            <a:avLst>
              <a:gd name="adj1" fmla="val 50000"/>
              <a:gd name="adj2" fmla="val 35955"/>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rebuchet MS"/>
                <a:ea typeface="+mn-ea"/>
                <a:cs typeface="+mn-cs"/>
              </a:rPr>
              <a:t>Play</a:t>
            </a:r>
          </a:p>
        </p:txBody>
      </p:sp>
      <p:sp>
        <p:nvSpPr>
          <p:cNvPr id="27" name="Right Arrow 26"/>
          <p:cNvSpPr/>
          <p:nvPr/>
        </p:nvSpPr>
        <p:spPr>
          <a:xfrm>
            <a:off x="9116682" y="6172123"/>
            <a:ext cx="1333835" cy="1591056"/>
          </a:xfrm>
          <a:prstGeom prst="right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rebuchet MS"/>
                <a:ea typeface="+mn-ea"/>
                <a:cs typeface="+mn-cs"/>
              </a:rPr>
              <a:t>In</a:t>
            </a:r>
          </a:p>
        </p:txBody>
      </p:sp>
      <p:sp>
        <p:nvSpPr>
          <p:cNvPr id="43" name="Rectangle 42"/>
          <p:cNvSpPr/>
          <p:nvPr/>
        </p:nvSpPr>
        <p:spPr>
          <a:xfrm>
            <a:off x="11592058" y="5882406"/>
            <a:ext cx="1160895" cy="2092881"/>
          </a:xfrm>
          <a:prstGeom prst="rect">
            <a:avLst/>
          </a:prstGeom>
        </p:spPr>
        <p:txBody>
          <a:bodyPr wrap="non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3000" b="1" i="0" u="none" strike="noStrike" kern="1200" cap="none" spc="0" normalizeH="0" baseline="0" noProof="0" dirty="0">
                <a:ln>
                  <a:noFill/>
                </a:ln>
                <a:solidFill>
                  <a:schemeClr val="bg1">
                    <a:lumMod val="65000"/>
                  </a:schemeClr>
                </a:solidFill>
                <a:effectLst/>
                <a:uLnTx/>
                <a:uFillTx/>
                <a:latin typeface="Trebuchet MS"/>
                <a:ea typeface="+mn-ea"/>
                <a:cs typeface="Arial" panose="020B0604020202020204" pitchFamily="34" charset="0"/>
              </a:rPr>
              <a:t>+</a:t>
            </a:r>
          </a:p>
        </p:txBody>
      </p:sp>
      <p:sp>
        <p:nvSpPr>
          <p:cNvPr id="29" name="Right Arrow 28"/>
          <p:cNvSpPr/>
          <p:nvPr/>
        </p:nvSpPr>
        <p:spPr>
          <a:xfrm>
            <a:off x="13491496" y="6172123"/>
            <a:ext cx="2098874" cy="1591056"/>
          </a:xfrm>
          <a:prstGeom prst="right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mn-cs"/>
              </a:rPr>
              <a:t>Through</a:t>
            </a:r>
          </a:p>
        </p:txBody>
      </p:sp>
      <p:sp>
        <p:nvSpPr>
          <p:cNvPr id="31" name="Right Arrow 30"/>
          <p:cNvSpPr/>
          <p:nvPr/>
        </p:nvSpPr>
        <p:spPr>
          <a:xfrm>
            <a:off x="18511458" y="6172123"/>
            <a:ext cx="2553701" cy="1591056"/>
          </a:xfrm>
          <a:prstGeom prst="right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mn-cs"/>
              </a:rPr>
              <a:t>Viewed On</a:t>
            </a:r>
          </a:p>
        </p:txBody>
      </p:sp>
      <p:sp>
        <p:nvSpPr>
          <p:cNvPr id="17" name="Rectangle 16"/>
          <p:cNvSpPr/>
          <p:nvPr/>
        </p:nvSpPr>
        <p:spPr>
          <a:xfrm>
            <a:off x="11646951" y="6001698"/>
            <a:ext cx="1048685" cy="1862048"/>
          </a:xfrm>
          <a:prstGeom prst="rect">
            <a:avLst/>
          </a:prstGeom>
        </p:spPr>
        <p:txBody>
          <a:bodyPr wrap="non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rPr>
              <a:t>+</a:t>
            </a:r>
          </a:p>
        </p:txBody>
      </p:sp>
      <p:pic>
        <p:nvPicPr>
          <p:cNvPr id="38" name="Picture 3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0"/>
            <a:ext cx="2326688" cy="1704169"/>
          </a:xfrm>
          <a:prstGeom prst="rect">
            <a:avLst/>
          </a:prstGeom>
        </p:spPr>
      </p:pic>
      <p:pic>
        <p:nvPicPr>
          <p:cNvPr id="8194" name="Picture 2" descr="Image result for twitch logo pn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b="18327"/>
          <a:stretch/>
        </p:blipFill>
        <p:spPr bwMode="auto">
          <a:xfrm>
            <a:off x="15344298" y="7672773"/>
            <a:ext cx="3422459" cy="115069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4470B09E-E587-48F3-A361-E7AB7A78BE3F}"/>
              </a:ext>
            </a:extLst>
          </p:cNvPr>
          <p:cNvSpPr txBox="1"/>
          <p:nvPr/>
        </p:nvSpPr>
        <p:spPr>
          <a:xfrm>
            <a:off x="186447" y="3683222"/>
            <a:ext cx="23550304" cy="6463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Trebuchet MS"/>
                <a:ea typeface="+mn-ea"/>
                <a:cs typeface="+mn-cs"/>
              </a:rPr>
              <a:t>  Examples</a:t>
            </a:r>
            <a:endParaRPr kumimoji="0" lang="en-US" sz="3600" b="0" i="0" u="none" strike="noStrike" kern="1200" cap="none" spc="0" normalizeH="0" baseline="0" noProof="0" dirty="0">
              <a:ln>
                <a:noFill/>
              </a:ln>
              <a:solidFill>
                <a:prstClr val="white"/>
              </a:solidFill>
              <a:effectLst/>
              <a:uLnTx/>
              <a:uFillTx/>
              <a:latin typeface="Trebuchet MS"/>
              <a:ea typeface="+mn-ea"/>
              <a:cs typeface="+mn-cs"/>
            </a:endParaRPr>
          </a:p>
        </p:txBody>
      </p:sp>
      <p:cxnSp>
        <p:nvCxnSpPr>
          <p:cNvPr id="4" name="Straight Arrow Connector 3">
            <a:extLst>
              <a:ext uri="{FF2B5EF4-FFF2-40B4-BE49-F238E27FC236}">
                <a16:creationId xmlns:a16="http://schemas.microsoft.com/office/drawing/2014/main" xmlns="" id="{26645499-4243-41EF-9E70-A1DBD334945E}"/>
              </a:ext>
            </a:extLst>
          </p:cNvPr>
          <p:cNvCxnSpPr/>
          <p:nvPr/>
        </p:nvCxnSpPr>
        <p:spPr>
          <a:xfrm flipH="1">
            <a:off x="375856" y="4023357"/>
            <a:ext cx="10540539" cy="0"/>
          </a:xfrm>
          <a:prstGeom prst="straightConnector1">
            <a:avLst/>
          </a:prstGeom>
          <a:ln w="381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xmlns="" id="{CA507E63-5F6F-46A0-BEA9-DAF441C73A05}"/>
              </a:ext>
            </a:extLst>
          </p:cNvPr>
          <p:cNvCxnSpPr>
            <a:cxnSpLocks/>
          </p:cNvCxnSpPr>
          <p:nvPr/>
        </p:nvCxnSpPr>
        <p:spPr>
          <a:xfrm>
            <a:off x="13319785" y="4026132"/>
            <a:ext cx="10540539" cy="0"/>
          </a:xfrm>
          <a:prstGeom prst="straightConnector1">
            <a:avLst/>
          </a:prstGeom>
          <a:ln w="381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1576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B3425DB6-08E3-4A4E-9B4B-9CAF810B7FEA}"/>
              </a:ext>
            </a:extLst>
          </p:cNvPr>
          <p:cNvSpPr/>
          <p:nvPr/>
        </p:nvSpPr>
        <p:spPr>
          <a:xfrm>
            <a:off x="1588" y="0"/>
            <a:ext cx="6898080" cy="13716000"/>
          </a:xfrm>
          <a:prstGeom prst="rect">
            <a:avLst/>
          </a:prstGeom>
          <a:solidFill>
            <a:srgbClr val="20B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4" name="TextBox 13"/>
          <p:cNvSpPr txBox="1"/>
          <p:nvPr/>
        </p:nvSpPr>
        <p:spPr>
          <a:xfrm>
            <a:off x="23257221" y="13168531"/>
            <a:ext cx="1278693"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27</a:t>
            </a:fld>
            <a:endParaRPr lang="en-US" sz="3000" dirty="0"/>
          </a:p>
        </p:txBody>
      </p:sp>
      <p:sp>
        <p:nvSpPr>
          <p:cNvPr id="3" name="TextBox 2"/>
          <p:cNvSpPr txBox="1"/>
          <p:nvPr/>
        </p:nvSpPr>
        <p:spPr>
          <a:xfrm>
            <a:off x="2392280" y="240612"/>
            <a:ext cx="7620000" cy="1200329"/>
          </a:xfrm>
          <a:prstGeom prst="rect">
            <a:avLst/>
          </a:prstGeom>
          <a:noFill/>
        </p:spPr>
        <p:txBody>
          <a:bodyPr wrap="square" rtlCol="0">
            <a:spAutoFit/>
          </a:bodyPr>
          <a:lstStyle/>
          <a:p>
            <a:r>
              <a:rPr lang="en-US" sz="7200" dirty="0">
                <a:solidFill>
                  <a:schemeClr val="bg1"/>
                </a:solidFill>
              </a:rPr>
              <a:t>Teams</a:t>
            </a:r>
          </a:p>
        </p:txBody>
      </p:sp>
      <p:pic>
        <p:nvPicPr>
          <p:cNvPr id="47" name="Picture 4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49" name="TextBox 48"/>
          <p:cNvSpPr txBox="1"/>
          <p:nvPr/>
        </p:nvSpPr>
        <p:spPr>
          <a:xfrm>
            <a:off x="7524593" y="13307030"/>
            <a:ext cx="5686425" cy="276999"/>
          </a:xfrm>
          <a:prstGeom prst="rect">
            <a:avLst/>
          </a:prstGeom>
          <a:noFill/>
        </p:spPr>
        <p:txBody>
          <a:bodyPr wrap="square" rtlCol="0">
            <a:spAutoFit/>
          </a:bodyPr>
          <a:lstStyle/>
          <a:p>
            <a:r>
              <a:rPr lang="en-US" sz="1200" dirty="0"/>
              <a:t>Note: Above reflects only a sampling of teams</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 y="-1623"/>
            <a:ext cx="2341716" cy="1715177"/>
          </a:xfrm>
          <a:prstGeom prst="rect">
            <a:avLst/>
          </a:prstGeom>
        </p:spPr>
      </p:pic>
      <p:sp>
        <p:nvSpPr>
          <p:cNvPr id="51" name="TextBox 50"/>
          <p:cNvSpPr txBox="1"/>
          <p:nvPr/>
        </p:nvSpPr>
        <p:spPr>
          <a:xfrm>
            <a:off x="211207" y="2405275"/>
            <a:ext cx="6817571" cy="9510296"/>
          </a:xfrm>
          <a:prstGeom prst="rect">
            <a:avLst/>
          </a:prstGeom>
          <a:noFill/>
        </p:spPr>
        <p:txBody>
          <a:bodyPr wrap="square" rtlCol="0">
            <a:spAutoFit/>
          </a:bodyPr>
          <a:lstStyle/>
          <a:p>
            <a:r>
              <a:rPr lang="en-US" sz="3600" dirty="0">
                <a:solidFill>
                  <a:schemeClr val="bg1"/>
                </a:solidFill>
                <a:latin typeface="Trebuchet MS"/>
                <a:cs typeface="Trebuchet MS"/>
              </a:rPr>
              <a:t>Teams compete in Esports leagues and tournaments.</a:t>
            </a:r>
          </a:p>
          <a:p>
            <a:endParaRPr lang="en-US" sz="3600" dirty="0">
              <a:solidFill>
                <a:schemeClr val="bg1"/>
              </a:solidFill>
              <a:latin typeface="Trebuchet MS"/>
            </a:endParaRPr>
          </a:p>
          <a:p>
            <a:r>
              <a:rPr lang="en-US" sz="3600" dirty="0">
                <a:solidFill>
                  <a:schemeClr val="bg1"/>
                </a:solidFill>
                <a:latin typeface="Trebuchet MS"/>
              </a:rPr>
              <a:t>Some global organizations, like </a:t>
            </a:r>
            <a:r>
              <a:rPr lang="en-US" sz="3600" i="1" dirty="0">
                <a:latin typeface="Trebuchet MS"/>
              </a:rPr>
              <a:t>Team Liquid</a:t>
            </a:r>
            <a:r>
              <a:rPr lang="en-US" sz="3600" dirty="0">
                <a:solidFill>
                  <a:schemeClr val="bg1"/>
                </a:solidFill>
                <a:latin typeface="Trebuchet MS"/>
              </a:rPr>
              <a:t> &amp; </a:t>
            </a:r>
            <a:r>
              <a:rPr lang="en-US" sz="3600" i="1" dirty="0">
                <a:latin typeface="Trebuchet MS"/>
              </a:rPr>
              <a:t>Evil Geniuses</a:t>
            </a:r>
            <a:r>
              <a:rPr lang="en-US" sz="3600" dirty="0">
                <a:solidFill>
                  <a:schemeClr val="bg1"/>
                </a:solidFill>
                <a:latin typeface="Trebuchet MS"/>
              </a:rPr>
              <a:t>, field teams across multiple game titles.</a:t>
            </a:r>
          </a:p>
          <a:p>
            <a:endParaRPr lang="en-US" sz="3600" dirty="0">
              <a:solidFill>
                <a:schemeClr val="bg1"/>
              </a:solidFill>
              <a:latin typeface="Trebuchet MS"/>
            </a:endParaRPr>
          </a:p>
          <a:p>
            <a:r>
              <a:rPr lang="en-US" sz="3600" dirty="0">
                <a:solidFill>
                  <a:schemeClr val="bg1"/>
                </a:solidFill>
                <a:latin typeface="Trebuchet MS"/>
              </a:rPr>
              <a:t>Some teams are organized by geography (North America, Europe, Asia, etc.), while the emergence of the Overwatch League has popularized city-based teams which align with traditional sports locations (</a:t>
            </a:r>
            <a:r>
              <a:rPr lang="en-US" sz="3600" i="1" dirty="0">
                <a:latin typeface="Trebuchet MS"/>
              </a:rPr>
              <a:t>New York Excelsior</a:t>
            </a:r>
            <a:r>
              <a:rPr lang="en-US" sz="3600" dirty="0">
                <a:solidFill>
                  <a:schemeClr val="bg1"/>
                </a:solidFill>
                <a:latin typeface="Trebuchet MS"/>
              </a:rPr>
              <a:t>, </a:t>
            </a:r>
            <a:r>
              <a:rPr lang="en-US" sz="3600" i="1" dirty="0">
                <a:latin typeface="Trebuchet MS"/>
              </a:rPr>
              <a:t>Boston Uprising</a:t>
            </a:r>
            <a:r>
              <a:rPr lang="en-US" sz="3600" dirty="0">
                <a:solidFill>
                  <a:schemeClr val="bg1"/>
                </a:solidFill>
                <a:latin typeface="Trebuchet MS"/>
              </a:rPr>
              <a:t>, </a:t>
            </a:r>
            <a:r>
              <a:rPr lang="en-US" sz="3600" i="1" dirty="0">
                <a:latin typeface="Trebuchet MS"/>
              </a:rPr>
              <a:t>London Spitfire</a:t>
            </a:r>
            <a:r>
              <a:rPr lang="en-US" sz="3600" dirty="0">
                <a:solidFill>
                  <a:schemeClr val="bg1"/>
                </a:solidFill>
                <a:latin typeface="Trebuchet MS"/>
              </a:rPr>
              <a:t>).</a:t>
            </a:r>
            <a:endParaRPr lang="en-US" sz="3600" dirty="0">
              <a:solidFill>
                <a:schemeClr val="bg1"/>
              </a:solidFill>
            </a:endParaRPr>
          </a:p>
        </p:txBody>
      </p:sp>
      <p:pic>
        <p:nvPicPr>
          <p:cNvPr id="2" name="Picture 1"/>
          <p:cNvPicPr>
            <a:picLocks noChangeAspect="1"/>
          </p:cNvPicPr>
          <p:nvPr/>
        </p:nvPicPr>
        <p:blipFill>
          <a:blip r:embed="rId4"/>
          <a:stretch>
            <a:fillRect/>
          </a:stretch>
        </p:blipFill>
        <p:spPr>
          <a:xfrm>
            <a:off x="7079790" y="840776"/>
            <a:ext cx="17301948" cy="11851651"/>
          </a:xfrm>
          <a:prstGeom prst="rect">
            <a:avLst/>
          </a:prstGeom>
        </p:spPr>
      </p:pic>
    </p:spTree>
    <p:extLst>
      <p:ext uri="{BB962C8B-B14F-4D97-AF65-F5344CB8AC3E}">
        <p14:creationId xmlns:p14="http://schemas.microsoft.com/office/powerpoint/2010/main" val="1258279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0B1B4"/>
        </a:solidFill>
        <a:effectLst/>
      </p:bgPr>
    </p:bg>
    <p:spTree>
      <p:nvGrpSpPr>
        <p:cNvPr id="1" name=""/>
        <p:cNvGrpSpPr/>
        <p:nvPr/>
      </p:nvGrpSpPr>
      <p:grpSpPr>
        <a:xfrm>
          <a:off x="0" y="0"/>
          <a:ext cx="0" cy="0"/>
          <a:chOff x="0" y="0"/>
          <a:chExt cx="0" cy="0"/>
        </a:xfrm>
      </p:grpSpPr>
      <p:sp>
        <p:nvSpPr>
          <p:cNvPr id="14" name="TextBox 13"/>
          <p:cNvSpPr txBox="1"/>
          <p:nvPr/>
        </p:nvSpPr>
        <p:spPr>
          <a:xfrm>
            <a:off x="23257221" y="13168531"/>
            <a:ext cx="1278693"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fld id="{E9BAD033-1638-B34E-BAC8-DEB32676E2C7}" type="slidenum">
              <a:rPr kumimoji="0" lang="en-US" sz="3000" b="0" i="0" u="none" strike="noStrike" kern="1200" cap="none" spc="0" normalizeH="0" baseline="0" noProof="0">
                <a:ln>
                  <a:noFill/>
                </a:ln>
                <a:solidFill>
                  <a:srgbClr val="C0C1BF"/>
                </a:solidFill>
                <a:effectLst/>
                <a:uLnTx/>
                <a:uFillTx/>
                <a:latin typeface="Trebuchet MS"/>
                <a:ea typeface="+mn-ea"/>
                <a:cs typeface="Trebuchet MS"/>
              </a:rPr>
              <a:pPr marL="0" marR="0" lvl="0" indent="0" algn="ctr" defTabSz="1172398" rtl="0" eaLnBrk="1" fontAlgn="auto" latinLnBrk="0" hangingPunct="1">
                <a:lnSpc>
                  <a:spcPct val="100000"/>
                </a:lnSpc>
                <a:spcBef>
                  <a:spcPts val="0"/>
                </a:spcBef>
                <a:spcAft>
                  <a:spcPts val="0"/>
                </a:spcAft>
                <a:buClrTx/>
                <a:buSzTx/>
                <a:buFontTx/>
                <a:buNone/>
                <a:tabLst/>
                <a:defRPr/>
              </a:pPr>
              <a:t>28</a:t>
            </a:fld>
            <a:endParaRPr kumimoji="0" lang="en-US" sz="3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TextBox 2"/>
          <p:cNvSpPr txBox="1"/>
          <p:nvPr/>
        </p:nvSpPr>
        <p:spPr>
          <a:xfrm>
            <a:off x="2392279" y="255800"/>
            <a:ext cx="14079433" cy="120032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a:ea typeface="+mn-ea"/>
                <a:cs typeface="+mn-cs"/>
              </a:rPr>
              <a:t>Esports Teams Are Big Business</a:t>
            </a:r>
          </a:p>
        </p:txBody>
      </p:sp>
      <p:pic>
        <p:nvPicPr>
          <p:cNvPr id="47" name="Picture 4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49" name="TextBox 48"/>
          <p:cNvSpPr txBox="1"/>
          <p:nvPr/>
        </p:nvSpPr>
        <p:spPr>
          <a:xfrm>
            <a:off x="1123950" y="13307030"/>
            <a:ext cx="5686425" cy="27699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Forbes, ‘The World’s Most Valuable Esports Companies’</a:t>
            </a:r>
          </a:p>
        </p:txBody>
      </p:sp>
      <p:pic>
        <p:nvPicPr>
          <p:cNvPr id="67" name="Picture 2" descr="Image result for echo fox 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86431" y="9740600"/>
            <a:ext cx="1528183" cy="152818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Image result for gen g esports 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662289" y="9903363"/>
            <a:ext cx="1202656" cy="120265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Image result for immortals 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453097" y="9828164"/>
            <a:ext cx="1353054" cy="135305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Image result for team liquid logo"/>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8806" t="13516" r="9028" b="12504"/>
          <a:stretch/>
        </p:blipFill>
        <p:spPr bwMode="auto">
          <a:xfrm>
            <a:off x="4105670" y="9863538"/>
            <a:ext cx="1958655" cy="128230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descr="Image result for fnatic pro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7935" y="9840114"/>
            <a:ext cx="1305433" cy="132915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0" descr="Image result for optic 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60174" y="10242924"/>
            <a:ext cx="1998097" cy="52353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8" descr="Image result for team solo mid 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47891" y="9848293"/>
            <a:ext cx="1289367" cy="131279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0" descr="Image result for 100 thieves 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309529" y="9627082"/>
            <a:ext cx="1723893" cy="175521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2" descr="Image result for clg 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2618630" y="9909523"/>
            <a:ext cx="1208087" cy="122420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Image result for envy 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504888" y="9846742"/>
            <a:ext cx="1315899" cy="131589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2" descr="Image result for cloud9 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02319" y="9756580"/>
            <a:ext cx="1496222" cy="14962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356" y="-1623"/>
            <a:ext cx="2341716" cy="1715177"/>
          </a:xfrm>
          <a:prstGeom prst="rect">
            <a:avLst/>
          </a:prstGeom>
        </p:spPr>
      </p:pic>
      <p:pic>
        <p:nvPicPr>
          <p:cNvPr id="4100" name="Picture 4" descr="Image result for g2 esports logo"/>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4585914" y="9767148"/>
            <a:ext cx="1274691" cy="14750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xmlns="" id="{7ED0035C-278F-4598-993A-0B28769B9886}"/>
              </a:ext>
            </a:extLst>
          </p:cNvPr>
          <p:cNvGraphicFramePr/>
          <p:nvPr>
            <p:extLst>
              <p:ext uri="{D42A27DB-BD31-4B8C-83A1-F6EECF244321}">
                <p14:modId xmlns:p14="http://schemas.microsoft.com/office/powerpoint/2010/main" val="1491960536"/>
              </p:ext>
            </p:extLst>
          </p:nvPr>
        </p:nvGraphicFramePr>
        <p:xfrm>
          <a:off x="0" y="3083857"/>
          <a:ext cx="24387175" cy="6797206"/>
        </p:xfrm>
        <a:graphic>
          <a:graphicData uri="http://schemas.openxmlformats.org/drawingml/2006/chart">
            <c:chart xmlns:c="http://schemas.openxmlformats.org/drawingml/2006/chart" xmlns:r="http://schemas.openxmlformats.org/officeDocument/2006/relationships" r:id="rId16"/>
          </a:graphicData>
        </a:graphic>
      </p:graphicFrame>
      <p:sp>
        <p:nvSpPr>
          <p:cNvPr id="24" name="TextBox 23">
            <a:extLst>
              <a:ext uri="{FF2B5EF4-FFF2-40B4-BE49-F238E27FC236}">
                <a16:creationId xmlns:a16="http://schemas.microsoft.com/office/drawing/2014/main" xmlns="" id="{00B63F8F-0152-48E0-B2CF-1D7A9341EE95}"/>
              </a:ext>
            </a:extLst>
          </p:cNvPr>
          <p:cNvSpPr txBox="1"/>
          <p:nvPr/>
        </p:nvSpPr>
        <p:spPr>
          <a:xfrm>
            <a:off x="10406574" y="3631825"/>
            <a:ext cx="356235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 in Millions</a:t>
            </a:r>
          </a:p>
        </p:txBody>
      </p:sp>
      <p:sp>
        <p:nvSpPr>
          <p:cNvPr id="21" name="TextBox 20">
            <a:extLst>
              <a:ext uri="{FF2B5EF4-FFF2-40B4-BE49-F238E27FC236}">
                <a16:creationId xmlns:a16="http://schemas.microsoft.com/office/drawing/2014/main" xmlns="" id="{39CB619F-E69A-49F2-AC6D-DE07C96E3244}"/>
              </a:ext>
            </a:extLst>
          </p:cNvPr>
          <p:cNvSpPr txBox="1"/>
          <p:nvPr/>
        </p:nvSpPr>
        <p:spPr>
          <a:xfrm>
            <a:off x="211207" y="2100475"/>
            <a:ext cx="23773649" cy="646331"/>
          </a:xfrm>
          <a:prstGeom prst="rect">
            <a:avLst/>
          </a:prstGeom>
          <a:noFill/>
        </p:spPr>
        <p:txBody>
          <a:bodyPr wrap="square" rtlCol="0">
            <a:spAutoFit/>
          </a:bodyPr>
          <a:lstStyle/>
          <a:p>
            <a:pPr algn="ctr"/>
            <a:r>
              <a:rPr lang="en-US" sz="3600" dirty="0">
                <a:solidFill>
                  <a:schemeClr val="bg1"/>
                </a:solidFill>
                <a:latin typeface="Trebuchet MS"/>
                <a:cs typeface="Trebuchet MS"/>
              </a:rPr>
              <a:t>Twelve of the top Esports teams are collectively valued at over </a:t>
            </a:r>
            <a:r>
              <a:rPr lang="en-US" sz="3600" u="sng" dirty="0">
                <a:solidFill>
                  <a:schemeClr val="bg1"/>
                </a:solidFill>
                <a:latin typeface="Trebuchet MS"/>
                <a:cs typeface="Trebuchet MS"/>
              </a:rPr>
              <a:t>$1.7 Billion</a:t>
            </a:r>
            <a:endParaRPr lang="en-US" sz="3600" u="sng" dirty="0">
              <a:solidFill>
                <a:schemeClr val="bg1"/>
              </a:solidFill>
            </a:endParaRPr>
          </a:p>
        </p:txBody>
      </p:sp>
      <p:sp>
        <p:nvSpPr>
          <p:cNvPr id="2" name="TextBox 1">
            <a:extLst>
              <a:ext uri="{FF2B5EF4-FFF2-40B4-BE49-F238E27FC236}">
                <a16:creationId xmlns:a16="http://schemas.microsoft.com/office/drawing/2014/main" xmlns="" id="{B48CFB4B-C262-49BB-BC12-1686FE517E31}"/>
              </a:ext>
            </a:extLst>
          </p:cNvPr>
          <p:cNvSpPr txBox="1"/>
          <p:nvPr/>
        </p:nvSpPr>
        <p:spPr>
          <a:xfrm>
            <a:off x="657785" y="11700715"/>
            <a:ext cx="645459" cy="369332"/>
          </a:xfrm>
          <a:prstGeom prst="rect">
            <a:avLst/>
          </a:prstGeom>
          <a:noFill/>
        </p:spPr>
        <p:txBody>
          <a:bodyPr wrap="square" rtlCol="0">
            <a:spAutoFit/>
          </a:bodyPr>
          <a:lstStyle/>
          <a:p>
            <a:pPr algn="ctr"/>
            <a:r>
              <a:rPr lang="en-US" sz="1800" dirty="0">
                <a:solidFill>
                  <a:schemeClr val="bg1"/>
                </a:solidFill>
              </a:rPr>
              <a:t>11</a:t>
            </a:r>
          </a:p>
        </p:txBody>
      </p:sp>
      <p:sp>
        <p:nvSpPr>
          <p:cNvPr id="23" name="TextBox 22">
            <a:extLst>
              <a:ext uri="{FF2B5EF4-FFF2-40B4-BE49-F238E27FC236}">
                <a16:creationId xmlns:a16="http://schemas.microsoft.com/office/drawing/2014/main" xmlns="" id="{C0DD0C26-DAB1-4C85-8313-414B9D684D03}"/>
              </a:ext>
            </a:extLst>
          </p:cNvPr>
          <p:cNvSpPr txBox="1"/>
          <p:nvPr/>
        </p:nvSpPr>
        <p:spPr>
          <a:xfrm>
            <a:off x="204376" y="11374926"/>
            <a:ext cx="23550304"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rebuchet MS"/>
                <a:ea typeface="+mn-ea"/>
                <a:cs typeface="+mn-cs"/>
              </a:rPr>
              <a:t>  # of Teams</a:t>
            </a: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cxnSp>
        <p:nvCxnSpPr>
          <p:cNvPr id="25" name="Straight Arrow Connector 24">
            <a:extLst>
              <a:ext uri="{FF2B5EF4-FFF2-40B4-BE49-F238E27FC236}">
                <a16:creationId xmlns:a16="http://schemas.microsoft.com/office/drawing/2014/main" xmlns="" id="{BE306A7E-70E9-4DF3-9BA2-0F068D53F62A}"/>
              </a:ext>
            </a:extLst>
          </p:cNvPr>
          <p:cNvCxnSpPr/>
          <p:nvPr/>
        </p:nvCxnSpPr>
        <p:spPr>
          <a:xfrm flipH="1">
            <a:off x="375856" y="11607487"/>
            <a:ext cx="10540539" cy="0"/>
          </a:xfrm>
          <a:prstGeom prst="straightConnector1">
            <a:avLst/>
          </a:prstGeom>
          <a:ln w="63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xmlns="" id="{873747ED-2AF8-406D-ABE0-E789F45BA396}"/>
              </a:ext>
            </a:extLst>
          </p:cNvPr>
          <p:cNvCxnSpPr>
            <a:cxnSpLocks/>
          </p:cNvCxnSpPr>
          <p:nvPr/>
        </p:nvCxnSpPr>
        <p:spPr>
          <a:xfrm>
            <a:off x="13319785" y="11610262"/>
            <a:ext cx="10540539" cy="0"/>
          </a:xfrm>
          <a:prstGeom prst="straightConnector1">
            <a:avLst/>
          </a:prstGeom>
          <a:ln w="63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xmlns="" id="{94C58BD1-874D-4D9A-8C7C-6763C942DB6A}"/>
              </a:ext>
            </a:extLst>
          </p:cNvPr>
          <p:cNvSpPr txBox="1"/>
          <p:nvPr/>
        </p:nvSpPr>
        <p:spPr>
          <a:xfrm>
            <a:off x="2710698" y="11709681"/>
            <a:ext cx="645459" cy="369332"/>
          </a:xfrm>
          <a:prstGeom prst="rect">
            <a:avLst/>
          </a:prstGeom>
          <a:noFill/>
        </p:spPr>
        <p:txBody>
          <a:bodyPr wrap="square" rtlCol="0">
            <a:spAutoFit/>
          </a:bodyPr>
          <a:lstStyle/>
          <a:p>
            <a:pPr algn="ctr"/>
            <a:r>
              <a:rPr lang="en-US" sz="1800" dirty="0">
                <a:solidFill>
                  <a:schemeClr val="bg1"/>
                </a:solidFill>
              </a:rPr>
              <a:t>7</a:t>
            </a:r>
          </a:p>
        </p:txBody>
      </p:sp>
      <p:sp>
        <p:nvSpPr>
          <p:cNvPr id="28" name="TextBox 27">
            <a:extLst>
              <a:ext uri="{FF2B5EF4-FFF2-40B4-BE49-F238E27FC236}">
                <a16:creationId xmlns:a16="http://schemas.microsoft.com/office/drawing/2014/main" xmlns="" id="{61D3D2A2-E048-411D-B83E-5D3E714F08C1}"/>
              </a:ext>
            </a:extLst>
          </p:cNvPr>
          <p:cNvSpPr txBox="1"/>
          <p:nvPr/>
        </p:nvSpPr>
        <p:spPr>
          <a:xfrm>
            <a:off x="4772583" y="11691752"/>
            <a:ext cx="645459" cy="369332"/>
          </a:xfrm>
          <a:prstGeom prst="rect">
            <a:avLst/>
          </a:prstGeom>
          <a:noFill/>
        </p:spPr>
        <p:txBody>
          <a:bodyPr wrap="square" rtlCol="0">
            <a:spAutoFit/>
          </a:bodyPr>
          <a:lstStyle/>
          <a:p>
            <a:pPr algn="ctr"/>
            <a:r>
              <a:rPr lang="en-US" sz="1800" dirty="0">
                <a:solidFill>
                  <a:schemeClr val="bg1"/>
                </a:solidFill>
              </a:rPr>
              <a:t>14</a:t>
            </a:r>
          </a:p>
        </p:txBody>
      </p:sp>
      <p:sp>
        <p:nvSpPr>
          <p:cNvPr id="29" name="TextBox 28">
            <a:extLst>
              <a:ext uri="{FF2B5EF4-FFF2-40B4-BE49-F238E27FC236}">
                <a16:creationId xmlns:a16="http://schemas.microsoft.com/office/drawing/2014/main" xmlns="" id="{2929A67C-ADF8-41B4-B2CC-143F081A7ABE}"/>
              </a:ext>
            </a:extLst>
          </p:cNvPr>
          <p:cNvSpPr txBox="1"/>
          <p:nvPr/>
        </p:nvSpPr>
        <p:spPr>
          <a:xfrm>
            <a:off x="6744816" y="11691751"/>
            <a:ext cx="645459" cy="369332"/>
          </a:xfrm>
          <a:prstGeom prst="rect">
            <a:avLst/>
          </a:prstGeom>
          <a:noFill/>
        </p:spPr>
        <p:txBody>
          <a:bodyPr wrap="square" rtlCol="0">
            <a:spAutoFit/>
          </a:bodyPr>
          <a:lstStyle/>
          <a:p>
            <a:pPr algn="ctr"/>
            <a:r>
              <a:rPr lang="en-US" sz="1800" dirty="0">
                <a:solidFill>
                  <a:schemeClr val="bg1"/>
                </a:solidFill>
              </a:rPr>
              <a:t>8</a:t>
            </a:r>
          </a:p>
        </p:txBody>
      </p:sp>
      <p:sp>
        <p:nvSpPr>
          <p:cNvPr id="30" name="TextBox 29">
            <a:extLst>
              <a:ext uri="{FF2B5EF4-FFF2-40B4-BE49-F238E27FC236}">
                <a16:creationId xmlns:a16="http://schemas.microsoft.com/office/drawing/2014/main" xmlns="" id="{EC86330B-2653-4E3D-9C82-506BBE07E99D}"/>
              </a:ext>
            </a:extLst>
          </p:cNvPr>
          <p:cNvSpPr txBox="1"/>
          <p:nvPr/>
        </p:nvSpPr>
        <p:spPr>
          <a:xfrm>
            <a:off x="8824624" y="11691752"/>
            <a:ext cx="645459" cy="369332"/>
          </a:xfrm>
          <a:prstGeom prst="rect">
            <a:avLst/>
          </a:prstGeom>
          <a:noFill/>
        </p:spPr>
        <p:txBody>
          <a:bodyPr wrap="square" rtlCol="0">
            <a:spAutoFit/>
          </a:bodyPr>
          <a:lstStyle/>
          <a:p>
            <a:pPr algn="ctr"/>
            <a:r>
              <a:rPr lang="en-US" sz="1800" dirty="0">
                <a:solidFill>
                  <a:schemeClr val="bg1"/>
                </a:solidFill>
              </a:rPr>
              <a:t>6</a:t>
            </a:r>
          </a:p>
        </p:txBody>
      </p:sp>
      <p:sp>
        <p:nvSpPr>
          <p:cNvPr id="31" name="TextBox 30">
            <a:extLst>
              <a:ext uri="{FF2B5EF4-FFF2-40B4-BE49-F238E27FC236}">
                <a16:creationId xmlns:a16="http://schemas.microsoft.com/office/drawing/2014/main" xmlns="" id="{4BFB8520-24C9-4F5E-A5FF-A7E88D4E1FDF}"/>
              </a:ext>
            </a:extLst>
          </p:cNvPr>
          <p:cNvSpPr txBox="1"/>
          <p:nvPr/>
        </p:nvSpPr>
        <p:spPr>
          <a:xfrm>
            <a:off x="10868581" y="11691752"/>
            <a:ext cx="645459" cy="369332"/>
          </a:xfrm>
          <a:prstGeom prst="rect">
            <a:avLst/>
          </a:prstGeom>
          <a:noFill/>
        </p:spPr>
        <p:txBody>
          <a:bodyPr wrap="square" rtlCol="0">
            <a:spAutoFit/>
          </a:bodyPr>
          <a:lstStyle/>
          <a:p>
            <a:pPr algn="ctr"/>
            <a:r>
              <a:rPr lang="en-US" sz="1800" dirty="0">
                <a:solidFill>
                  <a:schemeClr val="bg1"/>
                </a:solidFill>
              </a:rPr>
              <a:t>11</a:t>
            </a:r>
          </a:p>
        </p:txBody>
      </p:sp>
      <p:sp>
        <p:nvSpPr>
          <p:cNvPr id="32" name="TextBox 31">
            <a:extLst>
              <a:ext uri="{FF2B5EF4-FFF2-40B4-BE49-F238E27FC236}">
                <a16:creationId xmlns:a16="http://schemas.microsoft.com/office/drawing/2014/main" xmlns="" id="{1D8D25B4-DE7C-46BF-83A8-E3888F55A2AF}"/>
              </a:ext>
            </a:extLst>
          </p:cNvPr>
          <p:cNvSpPr txBox="1"/>
          <p:nvPr/>
        </p:nvSpPr>
        <p:spPr>
          <a:xfrm>
            <a:off x="12912530" y="11691752"/>
            <a:ext cx="645459" cy="369332"/>
          </a:xfrm>
          <a:prstGeom prst="rect">
            <a:avLst/>
          </a:prstGeom>
          <a:noFill/>
        </p:spPr>
        <p:txBody>
          <a:bodyPr wrap="square" rtlCol="0">
            <a:spAutoFit/>
          </a:bodyPr>
          <a:lstStyle/>
          <a:p>
            <a:pPr algn="ctr"/>
            <a:r>
              <a:rPr lang="en-US" sz="1800" dirty="0">
                <a:solidFill>
                  <a:schemeClr val="bg1"/>
                </a:solidFill>
              </a:rPr>
              <a:t>7</a:t>
            </a:r>
          </a:p>
        </p:txBody>
      </p:sp>
      <p:sp>
        <p:nvSpPr>
          <p:cNvPr id="33" name="TextBox 32">
            <a:extLst>
              <a:ext uri="{FF2B5EF4-FFF2-40B4-BE49-F238E27FC236}">
                <a16:creationId xmlns:a16="http://schemas.microsoft.com/office/drawing/2014/main" xmlns="" id="{5D4E8699-B5CA-4C23-B2F4-D97CDA9B87AC}"/>
              </a:ext>
            </a:extLst>
          </p:cNvPr>
          <p:cNvSpPr txBox="1"/>
          <p:nvPr/>
        </p:nvSpPr>
        <p:spPr>
          <a:xfrm>
            <a:off x="14920623" y="11691752"/>
            <a:ext cx="645459" cy="369332"/>
          </a:xfrm>
          <a:prstGeom prst="rect">
            <a:avLst/>
          </a:prstGeom>
          <a:noFill/>
        </p:spPr>
        <p:txBody>
          <a:bodyPr wrap="square" rtlCol="0">
            <a:spAutoFit/>
          </a:bodyPr>
          <a:lstStyle/>
          <a:p>
            <a:pPr algn="ctr"/>
            <a:r>
              <a:rPr lang="en-US" sz="1800" dirty="0">
                <a:solidFill>
                  <a:schemeClr val="bg1"/>
                </a:solidFill>
              </a:rPr>
              <a:t>11</a:t>
            </a:r>
          </a:p>
        </p:txBody>
      </p:sp>
      <p:sp>
        <p:nvSpPr>
          <p:cNvPr id="34" name="TextBox 33">
            <a:extLst>
              <a:ext uri="{FF2B5EF4-FFF2-40B4-BE49-F238E27FC236}">
                <a16:creationId xmlns:a16="http://schemas.microsoft.com/office/drawing/2014/main" xmlns="" id="{285232A5-B16F-4157-B67E-5A92BA939F12}"/>
              </a:ext>
            </a:extLst>
          </p:cNvPr>
          <p:cNvSpPr txBox="1"/>
          <p:nvPr/>
        </p:nvSpPr>
        <p:spPr>
          <a:xfrm>
            <a:off x="16857000" y="11691751"/>
            <a:ext cx="645459" cy="369332"/>
          </a:xfrm>
          <a:prstGeom prst="rect">
            <a:avLst/>
          </a:prstGeom>
          <a:noFill/>
        </p:spPr>
        <p:txBody>
          <a:bodyPr wrap="square" rtlCol="0">
            <a:spAutoFit/>
          </a:bodyPr>
          <a:lstStyle/>
          <a:p>
            <a:pPr algn="ctr"/>
            <a:r>
              <a:rPr lang="en-US" sz="1800" dirty="0">
                <a:solidFill>
                  <a:schemeClr val="bg1"/>
                </a:solidFill>
              </a:rPr>
              <a:t>4</a:t>
            </a:r>
          </a:p>
        </p:txBody>
      </p:sp>
      <p:sp>
        <p:nvSpPr>
          <p:cNvPr id="35" name="TextBox 34">
            <a:extLst>
              <a:ext uri="{FF2B5EF4-FFF2-40B4-BE49-F238E27FC236}">
                <a16:creationId xmlns:a16="http://schemas.microsoft.com/office/drawing/2014/main" xmlns="" id="{A474A400-564E-4553-956F-36FA60C322E5}"/>
              </a:ext>
            </a:extLst>
          </p:cNvPr>
          <p:cNvSpPr txBox="1"/>
          <p:nvPr/>
        </p:nvSpPr>
        <p:spPr>
          <a:xfrm>
            <a:off x="18883018" y="11691753"/>
            <a:ext cx="645459" cy="369332"/>
          </a:xfrm>
          <a:prstGeom prst="rect">
            <a:avLst/>
          </a:prstGeom>
          <a:noFill/>
        </p:spPr>
        <p:txBody>
          <a:bodyPr wrap="square" rtlCol="0">
            <a:spAutoFit/>
          </a:bodyPr>
          <a:lstStyle/>
          <a:p>
            <a:pPr algn="ctr"/>
            <a:r>
              <a:rPr lang="en-US" sz="1800" dirty="0">
                <a:solidFill>
                  <a:schemeClr val="bg1"/>
                </a:solidFill>
              </a:rPr>
              <a:t>7</a:t>
            </a:r>
          </a:p>
        </p:txBody>
      </p:sp>
      <p:sp>
        <p:nvSpPr>
          <p:cNvPr id="36" name="TextBox 35">
            <a:extLst>
              <a:ext uri="{FF2B5EF4-FFF2-40B4-BE49-F238E27FC236}">
                <a16:creationId xmlns:a16="http://schemas.microsoft.com/office/drawing/2014/main" xmlns="" id="{597ED9EB-FD88-40F5-9A4F-50CB6DB3A371}"/>
              </a:ext>
            </a:extLst>
          </p:cNvPr>
          <p:cNvSpPr txBox="1"/>
          <p:nvPr/>
        </p:nvSpPr>
        <p:spPr>
          <a:xfrm>
            <a:off x="20873184" y="11691752"/>
            <a:ext cx="645459" cy="369332"/>
          </a:xfrm>
          <a:prstGeom prst="rect">
            <a:avLst/>
          </a:prstGeom>
          <a:noFill/>
        </p:spPr>
        <p:txBody>
          <a:bodyPr wrap="square" rtlCol="0">
            <a:spAutoFit/>
          </a:bodyPr>
          <a:lstStyle/>
          <a:p>
            <a:pPr algn="ctr"/>
            <a:r>
              <a:rPr lang="en-US" sz="1800" dirty="0">
                <a:solidFill>
                  <a:schemeClr val="bg1"/>
                </a:solidFill>
              </a:rPr>
              <a:t>4</a:t>
            </a:r>
          </a:p>
        </p:txBody>
      </p:sp>
      <p:sp>
        <p:nvSpPr>
          <p:cNvPr id="37" name="TextBox 36">
            <a:extLst>
              <a:ext uri="{FF2B5EF4-FFF2-40B4-BE49-F238E27FC236}">
                <a16:creationId xmlns:a16="http://schemas.microsoft.com/office/drawing/2014/main" xmlns="" id="{A93E9C33-6164-4B15-962D-5DABC20895ED}"/>
              </a:ext>
            </a:extLst>
          </p:cNvPr>
          <p:cNvSpPr txBox="1"/>
          <p:nvPr/>
        </p:nvSpPr>
        <p:spPr>
          <a:xfrm>
            <a:off x="22809555" y="11691752"/>
            <a:ext cx="645459" cy="369332"/>
          </a:xfrm>
          <a:prstGeom prst="rect">
            <a:avLst/>
          </a:prstGeom>
          <a:noFill/>
        </p:spPr>
        <p:txBody>
          <a:bodyPr wrap="square" rtlCol="0">
            <a:spAutoFit/>
          </a:bodyPr>
          <a:lstStyle/>
          <a:p>
            <a:pPr algn="ctr"/>
            <a:r>
              <a:rPr lang="en-US" sz="1800" dirty="0">
                <a:solidFill>
                  <a:schemeClr val="bg1"/>
                </a:solidFill>
              </a:rPr>
              <a:t>7</a:t>
            </a:r>
          </a:p>
        </p:txBody>
      </p:sp>
      <p:sp>
        <p:nvSpPr>
          <p:cNvPr id="38" name="TextBox 37">
            <a:extLst>
              <a:ext uri="{FF2B5EF4-FFF2-40B4-BE49-F238E27FC236}">
                <a16:creationId xmlns:a16="http://schemas.microsoft.com/office/drawing/2014/main" xmlns="" id="{B7C422BA-55A7-40BF-9D32-3457596B974D}"/>
              </a:ext>
            </a:extLst>
          </p:cNvPr>
          <p:cNvSpPr txBox="1"/>
          <p:nvPr/>
        </p:nvSpPr>
        <p:spPr>
          <a:xfrm>
            <a:off x="666750" y="12552361"/>
            <a:ext cx="645459" cy="369332"/>
          </a:xfrm>
          <a:prstGeom prst="rect">
            <a:avLst/>
          </a:prstGeom>
          <a:noFill/>
        </p:spPr>
        <p:txBody>
          <a:bodyPr wrap="square" rtlCol="0">
            <a:spAutoFit/>
          </a:bodyPr>
          <a:lstStyle/>
          <a:p>
            <a:pPr algn="ctr"/>
            <a:r>
              <a:rPr lang="en-US" sz="1800" dirty="0">
                <a:solidFill>
                  <a:schemeClr val="bg1"/>
                </a:solidFill>
              </a:rPr>
              <a:t>92</a:t>
            </a:r>
          </a:p>
        </p:txBody>
      </p:sp>
      <p:sp>
        <p:nvSpPr>
          <p:cNvPr id="39" name="TextBox 38">
            <a:extLst>
              <a:ext uri="{FF2B5EF4-FFF2-40B4-BE49-F238E27FC236}">
                <a16:creationId xmlns:a16="http://schemas.microsoft.com/office/drawing/2014/main" xmlns="" id="{A37F838B-A428-44C9-9197-951018C2BF1F}"/>
              </a:ext>
            </a:extLst>
          </p:cNvPr>
          <p:cNvSpPr txBox="1"/>
          <p:nvPr/>
        </p:nvSpPr>
        <p:spPr>
          <a:xfrm>
            <a:off x="213341" y="12226572"/>
            <a:ext cx="23550304"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rebuchet MS"/>
                <a:ea typeface="+mn-ea"/>
                <a:cs typeface="+mn-cs"/>
              </a:rPr>
              <a:t>  # of Players</a:t>
            </a: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cxnSp>
        <p:nvCxnSpPr>
          <p:cNvPr id="40" name="Straight Arrow Connector 39">
            <a:extLst>
              <a:ext uri="{FF2B5EF4-FFF2-40B4-BE49-F238E27FC236}">
                <a16:creationId xmlns:a16="http://schemas.microsoft.com/office/drawing/2014/main" xmlns="" id="{292051B4-8BDA-4B8D-AB07-31CBA24ACFA1}"/>
              </a:ext>
            </a:extLst>
          </p:cNvPr>
          <p:cNvCxnSpPr/>
          <p:nvPr/>
        </p:nvCxnSpPr>
        <p:spPr>
          <a:xfrm flipH="1">
            <a:off x="384821" y="12459133"/>
            <a:ext cx="10540539" cy="0"/>
          </a:xfrm>
          <a:prstGeom prst="straightConnector1">
            <a:avLst/>
          </a:prstGeom>
          <a:ln w="63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xmlns="" id="{1390B462-35B2-4A8A-8581-58554E06C570}"/>
              </a:ext>
            </a:extLst>
          </p:cNvPr>
          <p:cNvCxnSpPr>
            <a:cxnSpLocks/>
          </p:cNvCxnSpPr>
          <p:nvPr/>
        </p:nvCxnSpPr>
        <p:spPr>
          <a:xfrm>
            <a:off x="13328750" y="12461908"/>
            <a:ext cx="10540539" cy="0"/>
          </a:xfrm>
          <a:prstGeom prst="straightConnector1">
            <a:avLst/>
          </a:prstGeom>
          <a:ln w="63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xmlns="" id="{80F4E59D-3906-4B80-9280-DCD3112082E3}"/>
              </a:ext>
            </a:extLst>
          </p:cNvPr>
          <p:cNvSpPr txBox="1"/>
          <p:nvPr/>
        </p:nvSpPr>
        <p:spPr>
          <a:xfrm>
            <a:off x="2719663" y="12561327"/>
            <a:ext cx="645459" cy="369332"/>
          </a:xfrm>
          <a:prstGeom prst="rect">
            <a:avLst/>
          </a:prstGeom>
          <a:noFill/>
        </p:spPr>
        <p:txBody>
          <a:bodyPr wrap="square" rtlCol="0">
            <a:spAutoFit/>
          </a:bodyPr>
          <a:lstStyle/>
          <a:p>
            <a:pPr algn="ctr"/>
            <a:r>
              <a:rPr lang="en-US" sz="1800" dirty="0">
                <a:solidFill>
                  <a:schemeClr val="bg1"/>
                </a:solidFill>
              </a:rPr>
              <a:t>39</a:t>
            </a:r>
          </a:p>
        </p:txBody>
      </p:sp>
      <p:sp>
        <p:nvSpPr>
          <p:cNvPr id="43" name="TextBox 42">
            <a:extLst>
              <a:ext uri="{FF2B5EF4-FFF2-40B4-BE49-F238E27FC236}">
                <a16:creationId xmlns:a16="http://schemas.microsoft.com/office/drawing/2014/main" xmlns="" id="{E2F80A96-BB4A-41F0-945C-6434B9CF4BB7}"/>
              </a:ext>
            </a:extLst>
          </p:cNvPr>
          <p:cNvSpPr txBox="1"/>
          <p:nvPr/>
        </p:nvSpPr>
        <p:spPr>
          <a:xfrm>
            <a:off x="4781548" y="12543398"/>
            <a:ext cx="645459" cy="369332"/>
          </a:xfrm>
          <a:prstGeom prst="rect">
            <a:avLst/>
          </a:prstGeom>
          <a:noFill/>
        </p:spPr>
        <p:txBody>
          <a:bodyPr wrap="square" rtlCol="0">
            <a:spAutoFit/>
          </a:bodyPr>
          <a:lstStyle/>
          <a:p>
            <a:pPr algn="ctr"/>
            <a:r>
              <a:rPr lang="en-US" sz="1800" dirty="0">
                <a:solidFill>
                  <a:schemeClr val="bg1"/>
                </a:solidFill>
              </a:rPr>
              <a:t>65</a:t>
            </a:r>
          </a:p>
        </p:txBody>
      </p:sp>
      <p:sp>
        <p:nvSpPr>
          <p:cNvPr id="44" name="TextBox 43">
            <a:extLst>
              <a:ext uri="{FF2B5EF4-FFF2-40B4-BE49-F238E27FC236}">
                <a16:creationId xmlns:a16="http://schemas.microsoft.com/office/drawing/2014/main" xmlns="" id="{EB3E78C8-735F-43CA-A4EC-EE391B14C569}"/>
              </a:ext>
            </a:extLst>
          </p:cNvPr>
          <p:cNvSpPr txBox="1"/>
          <p:nvPr/>
        </p:nvSpPr>
        <p:spPr>
          <a:xfrm>
            <a:off x="6753781" y="12543397"/>
            <a:ext cx="645459" cy="369332"/>
          </a:xfrm>
          <a:prstGeom prst="rect">
            <a:avLst/>
          </a:prstGeom>
          <a:noFill/>
        </p:spPr>
        <p:txBody>
          <a:bodyPr wrap="square" rtlCol="0">
            <a:spAutoFit/>
          </a:bodyPr>
          <a:lstStyle/>
          <a:p>
            <a:pPr algn="ctr"/>
            <a:r>
              <a:rPr lang="en-US" sz="1800" dirty="0">
                <a:solidFill>
                  <a:schemeClr val="bg1"/>
                </a:solidFill>
              </a:rPr>
              <a:t>23</a:t>
            </a:r>
          </a:p>
        </p:txBody>
      </p:sp>
      <p:sp>
        <p:nvSpPr>
          <p:cNvPr id="45" name="TextBox 44">
            <a:extLst>
              <a:ext uri="{FF2B5EF4-FFF2-40B4-BE49-F238E27FC236}">
                <a16:creationId xmlns:a16="http://schemas.microsoft.com/office/drawing/2014/main" xmlns="" id="{982B739C-84E9-406F-A29E-70BB857090A0}"/>
              </a:ext>
            </a:extLst>
          </p:cNvPr>
          <p:cNvSpPr txBox="1"/>
          <p:nvPr/>
        </p:nvSpPr>
        <p:spPr>
          <a:xfrm>
            <a:off x="8833589" y="12543398"/>
            <a:ext cx="645459" cy="369332"/>
          </a:xfrm>
          <a:prstGeom prst="rect">
            <a:avLst/>
          </a:prstGeom>
          <a:noFill/>
        </p:spPr>
        <p:txBody>
          <a:bodyPr wrap="square" rtlCol="0">
            <a:spAutoFit/>
          </a:bodyPr>
          <a:lstStyle/>
          <a:p>
            <a:pPr algn="ctr"/>
            <a:r>
              <a:rPr lang="en-US" sz="1800" dirty="0">
                <a:solidFill>
                  <a:schemeClr val="bg1"/>
                </a:solidFill>
              </a:rPr>
              <a:t>52</a:t>
            </a:r>
          </a:p>
        </p:txBody>
      </p:sp>
      <p:sp>
        <p:nvSpPr>
          <p:cNvPr id="46" name="TextBox 45">
            <a:extLst>
              <a:ext uri="{FF2B5EF4-FFF2-40B4-BE49-F238E27FC236}">
                <a16:creationId xmlns:a16="http://schemas.microsoft.com/office/drawing/2014/main" xmlns="" id="{1630AD1F-4A56-41F5-A0D2-D6BBD91BA42B}"/>
              </a:ext>
            </a:extLst>
          </p:cNvPr>
          <p:cNvSpPr txBox="1"/>
          <p:nvPr/>
        </p:nvSpPr>
        <p:spPr>
          <a:xfrm>
            <a:off x="10877546" y="12543398"/>
            <a:ext cx="645459" cy="369332"/>
          </a:xfrm>
          <a:prstGeom prst="rect">
            <a:avLst/>
          </a:prstGeom>
          <a:noFill/>
        </p:spPr>
        <p:txBody>
          <a:bodyPr wrap="square" rtlCol="0">
            <a:spAutoFit/>
          </a:bodyPr>
          <a:lstStyle/>
          <a:p>
            <a:pPr algn="ctr"/>
            <a:r>
              <a:rPr lang="en-US" sz="1800" dirty="0">
                <a:solidFill>
                  <a:schemeClr val="bg1"/>
                </a:solidFill>
              </a:rPr>
              <a:t>45</a:t>
            </a:r>
          </a:p>
        </p:txBody>
      </p:sp>
      <p:sp>
        <p:nvSpPr>
          <p:cNvPr id="48" name="TextBox 47">
            <a:extLst>
              <a:ext uri="{FF2B5EF4-FFF2-40B4-BE49-F238E27FC236}">
                <a16:creationId xmlns:a16="http://schemas.microsoft.com/office/drawing/2014/main" xmlns="" id="{E8FCC923-BD54-48FB-ACA5-EDE9D2AC2532}"/>
              </a:ext>
            </a:extLst>
          </p:cNvPr>
          <p:cNvSpPr txBox="1"/>
          <p:nvPr/>
        </p:nvSpPr>
        <p:spPr>
          <a:xfrm>
            <a:off x="12921495" y="12543398"/>
            <a:ext cx="645459" cy="369332"/>
          </a:xfrm>
          <a:prstGeom prst="rect">
            <a:avLst/>
          </a:prstGeom>
          <a:noFill/>
        </p:spPr>
        <p:txBody>
          <a:bodyPr wrap="square" rtlCol="0">
            <a:spAutoFit/>
          </a:bodyPr>
          <a:lstStyle/>
          <a:p>
            <a:pPr algn="ctr"/>
            <a:r>
              <a:rPr lang="en-US" sz="1800" dirty="0">
                <a:solidFill>
                  <a:schemeClr val="bg1"/>
                </a:solidFill>
              </a:rPr>
              <a:t>50</a:t>
            </a:r>
          </a:p>
        </p:txBody>
      </p:sp>
      <p:sp>
        <p:nvSpPr>
          <p:cNvPr id="50" name="TextBox 49">
            <a:extLst>
              <a:ext uri="{FF2B5EF4-FFF2-40B4-BE49-F238E27FC236}">
                <a16:creationId xmlns:a16="http://schemas.microsoft.com/office/drawing/2014/main" xmlns="" id="{D4739397-81B7-408D-965F-7320E6FA0DE4}"/>
              </a:ext>
            </a:extLst>
          </p:cNvPr>
          <p:cNvSpPr txBox="1"/>
          <p:nvPr/>
        </p:nvSpPr>
        <p:spPr>
          <a:xfrm>
            <a:off x="14929588" y="12543398"/>
            <a:ext cx="645459" cy="369332"/>
          </a:xfrm>
          <a:prstGeom prst="rect">
            <a:avLst/>
          </a:prstGeom>
          <a:noFill/>
        </p:spPr>
        <p:txBody>
          <a:bodyPr wrap="square" rtlCol="0">
            <a:spAutoFit/>
          </a:bodyPr>
          <a:lstStyle/>
          <a:p>
            <a:pPr algn="ctr"/>
            <a:r>
              <a:rPr lang="en-US" sz="1800" dirty="0">
                <a:solidFill>
                  <a:schemeClr val="bg1"/>
                </a:solidFill>
              </a:rPr>
              <a:t>53</a:t>
            </a:r>
          </a:p>
        </p:txBody>
      </p:sp>
      <p:sp>
        <p:nvSpPr>
          <p:cNvPr id="51" name="TextBox 50">
            <a:extLst>
              <a:ext uri="{FF2B5EF4-FFF2-40B4-BE49-F238E27FC236}">
                <a16:creationId xmlns:a16="http://schemas.microsoft.com/office/drawing/2014/main" xmlns="" id="{4E81BA51-52FD-4188-BC72-782C6A28E863}"/>
              </a:ext>
            </a:extLst>
          </p:cNvPr>
          <p:cNvSpPr txBox="1"/>
          <p:nvPr/>
        </p:nvSpPr>
        <p:spPr>
          <a:xfrm>
            <a:off x="16865965" y="12543397"/>
            <a:ext cx="645459" cy="369332"/>
          </a:xfrm>
          <a:prstGeom prst="rect">
            <a:avLst/>
          </a:prstGeom>
          <a:noFill/>
        </p:spPr>
        <p:txBody>
          <a:bodyPr wrap="square" rtlCol="0">
            <a:spAutoFit/>
          </a:bodyPr>
          <a:lstStyle/>
          <a:p>
            <a:pPr algn="ctr"/>
            <a:r>
              <a:rPr lang="en-US" sz="1800" dirty="0">
                <a:solidFill>
                  <a:schemeClr val="bg1"/>
                </a:solidFill>
              </a:rPr>
              <a:t>22</a:t>
            </a:r>
          </a:p>
        </p:txBody>
      </p:sp>
      <p:sp>
        <p:nvSpPr>
          <p:cNvPr id="52" name="TextBox 51">
            <a:extLst>
              <a:ext uri="{FF2B5EF4-FFF2-40B4-BE49-F238E27FC236}">
                <a16:creationId xmlns:a16="http://schemas.microsoft.com/office/drawing/2014/main" xmlns="" id="{2455E806-9CC6-425A-B7A4-202B67EA9616}"/>
              </a:ext>
            </a:extLst>
          </p:cNvPr>
          <p:cNvSpPr txBox="1"/>
          <p:nvPr/>
        </p:nvSpPr>
        <p:spPr>
          <a:xfrm>
            <a:off x="18891983" y="12543399"/>
            <a:ext cx="645459" cy="369332"/>
          </a:xfrm>
          <a:prstGeom prst="rect">
            <a:avLst/>
          </a:prstGeom>
          <a:noFill/>
        </p:spPr>
        <p:txBody>
          <a:bodyPr wrap="square" rtlCol="0">
            <a:spAutoFit/>
          </a:bodyPr>
          <a:lstStyle/>
          <a:p>
            <a:pPr algn="ctr"/>
            <a:r>
              <a:rPr lang="en-US" sz="1800" dirty="0">
                <a:solidFill>
                  <a:schemeClr val="bg1"/>
                </a:solidFill>
              </a:rPr>
              <a:t>69</a:t>
            </a:r>
          </a:p>
        </p:txBody>
      </p:sp>
      <p:sp>
        <p:nvSpPr>
          <p:cNvPr id="53" name="TextBox 52">
            <a:extLst>
              <a:ext uri="{FF2B5EF4-FFF2-40B4-BE49-F238E27FC236}">
                <a16:creationId xmlns:a16="http://schemas.microsoft.com/office/drawing/2014/main" xmlns="" id="{5889FC14-A924-4F1B-A76E-A3FC99B527A3}"/>
              </a:ext>
            </a:extLst>
          </p:cNvPr>
          <p:cNvSpPr txBox="1"/>
          <p:nvPr/>
        </p:nvSpPr>
        <p:spPr>
          <a:xfrm>
            <a:off x="20882149" y="12543398"/>
            <a:ext cx="645459" cy="369332"/>
          </a:xfrm>
          <a:prstGeom prst="rect">
            <a:avLst/>
          </a:prstGeom>
          <a:noFill/>
        </p:spPr>
        <p:txBody>
          <a:bodyPr wrap="square" rtlCol="0">
            <a:spAutoFit/>
          </a:bodyPr>
          <a:lstStyle/>
          <a:p>
            <a:pPr algn="ctr"/>
            <a:r>
              <a:rPr lang="en-US" sz="1800" dirty="0">
                <a:solidFill>
                  <a:schemeClr val="bg1"/>
                </a:solidFill>
              </a:rPr>
              <a:t>33</a:t>
            </a:r>
          </a:p>
        </p:txBody>
      </p:sp>
      <p:sp>
        <p:nvSpPr>
          <p:cNvPr id="54" name="TextBox 53">
            <a:extLst>
              <a:ext uri="{FF2B5EF4-FFF2-40B4-BE49-F238E27FC236}">
                <a16:creationId xmlns:a16="http://schemas.microsoft.com/office/drawing/2014/main" xmlns="" id="{652B829B-471D-47DD-BEB0-72CE62B5BA09}"/>
              </a:ext>
            </a:extLst>
          </p:cNvPr>
          <p:cNvSpPr txBox="1"/>
          <p:nvPr/>
        </p:nvSpPr>
        <p:spPr>
          <a:xfrm>
            <a:off x="22818520" y="12543398"/>
            <a:ext cx="645459" cy="369332"/>
          </a:xfrm>
          <a:prstGeom prst="rect">
            <a:avLst/>
          </a:prstGeom>
          <a:noFill/>
        </p:spPr>
        <p:txBody>
          <a:bodyPr wrap="square" rtlCol="0">
            <a:spAutoFit/>
          </a:bodyPr>
          <a:lstStyle/>
          <a:p>
            <a:pPr algn="ctr"/>
            <a:r>
              <a:rPr lang="en-US" sz="1800" dirty="0">
                <a:solidFill>
                  <a:schemeClr val="bg1"/>
                </a:solidFill>
              </a:rPr>
              <a:t>45</a:t>
            </a:r>
          </a:p>
        </p:txBody>
      </p:sp>
    </p:spTree>
    <p:extLst>
      <p:ext uri="{BB962C8B-B14F-4D97-AF65-F5344CB8AC3E}">
        <p14:creationId xmlns:p14="http://schemas.microsoft.com/office/powerpoint/2010/main" val="717894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B3425DB6-08E3-4A4E-9B4B-9CAF810B7FEA}"/>
              </a:ext>
            </a:extLst>
          </p:cNvPr>
          <p:cNvSpPr/>
          <p:nvPr/>
        </p:nvSpPr>
        <p:spPr>
          <a:xfrm>
            <a:off x="1588" y="0"/>
            <a:ext cx="6924628" cy="13716000"/>
          </a:xfrm>
          <a:prstGeom prst="rect">
            <a:avLst/>
          </a:prstGeom>
          <a:solidFill>
            <a:srgbClr val="20B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4" name="TextBox 13"/>
          <p:cNvSpPr txBox="1"/>
          <p:nvPr/>
        </p:nvSpPr>
        <p:spPr>
          <a:xfrm>
            <a:off x="23257221" y="13168531"/>
            <a:ext cx="1278693"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29</a:t>
            </a:fld>
            <a:endParaRPr lang="en-US" sz="3000" dirty="0"/>
          </a:p>
        </p:txBody>
      </p:sp>
      <p:pic>
        <p:nvPicPr>
          <p:cNvPr id="47" name="Picture 4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49" name="TextBox 48"/>
          <p:cNvSpPr txBox="1"/>
          <p:nvPr/>
        </p:nvSpPr>
        <p:spPr>
          <a:xfrm>
            <a:off x="7524593" y="13323342"/>
            <a:ext cx="7892095" cy="276999"/>
          </a:xfrm>
          <a:prstGeom prst="rect">
            <a:avLst/>
          </a:prstGeom>
          <a:noFill/>
        </p:spPr>
        <p:txBody>
          <a:bodyPr wrap="square" rtlCol="0">
            <a:spAutoFit/>
          </a:bodyPr>
          <a:lstStyle/>
          <a:p>
            <a:r>
              <a:rPr lang="en-US" sz="1200" dirty="0"/>
              <a:t>Source: EsportsEarnings.com, </a:t>
            </a:r>
            <a:r>
              <a:rPr lang="en-US" sz="1200" dirty="0" err="1"/>
              <a:t>cume</a:t>
            </a:r>
            <a:r>
              <a:rPr lang="en-US" sz="1200" dirty="0"/>
              <a:t> of top 5 earning players; Note: Above reflects only a sampling of players</a:t>
            </a:r>
          </a:p>
        </p:txBody>
      </p:sp>
      <p:sp>
        <p:nvSpPr>
          <p:cNvPr id="45" name="TextBox 44"/>
          <p:cNvSpPr txBox="1"/>
          <p:nvPr/>
        </p:nvSpPr>
        <p:spPr>
          <a:xfrm>
            <a:off x="2392280" y="239471"/>
            <a:ext cx="4120569" cy="120032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a:ea typeface="+mn-ea"/>
                <a:cs typeface="+mn-cs"/>
              </a:rPr>
              <a:t>Players</a:t>
            </a:r>
          </a:p>
        </p:txBody>
      </p:sp>
      <p:pic>
        <p:nvPicPr>
          <p:cNvPr id="46" name="Picture 4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6" y="-1623"/>
            <a:ext cx="2341716" cy="1715177"/>
          </a:xfrm>
          <a:prstGeom prst="rect">
            <a:avLst/>
          </a:prstGeom>
        </p:spPr>
      </p:pic>
      <p:pic>
        <p:nvPicPr>
          <p:cNvPr id="65" name="Picture 60" descr="Image result for tyler blevins 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6344" r="18555"/>
          <a:stretch/>
        </p:blipFill>
        <p:spPr bwMode="auto">
          <a:xfrm>
            <a:off x="13756822" y="1082068"/>
            <a:ext cx="3581400" cy="275063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4" descr="Image result for fak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23491" y="4976875"/>
            <a:ext cx="3396856" cy="2690622"/>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8272873" y="4331039"/>
            <a:ext cx="327761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mn-cs"/>
              </a:rPr>
              <a:t>Faker</a:t>
            </a:r>
          </a:p>
        </p:txBody>
      </p:sp>
      <p:pic>
        <p:nvPicPr>
          <p:cNvPr id="68" name="Picture 66" descr="Image result for universe dota 2 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669373" y="1120037"/>
            <a:ext cx="2674698" cy="26747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Image result for coldzera png"/>
          <p:cNvPicPr>
            <a:picLocks noChangeAspect="1" noChangeArrowheads="1"/>
          </p:cNvPicPr>
          <p:nvPr/>
        </p:nvPicPr>
        <p:blipFill rotWithShape="1">
          <a:blip r:embed="rId7">
            <a:extLst>
              <a:ext uri="{28A0092B-C50C-407E-A947-70E740481C1C}">
                <a14:useLocalDpi xmlns:a14="http://schemas.microsoft.com/office/drawing/2010/main"/>
              </a:ext>
            </a:extLst>
          </a:blip>
          <a:srcRect t="5517"/>
          <a:stretch/>
        </p:blipFill>
        <p:spPr bwMode="auto">
          <a:xfrm>
            <a:off x="19591335" y="4846617"/>
            <a:ext cx="2855796" cy="2812919"/>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19690882" y="4331039"/>
            <a:ext cx="273719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rebuchet MS"/>
                <a:ea typeface="+mn-ea"/>
                <a:cs typeface="+mn-cs"/>
              </a:rPr>
              <a:t>coldzera</a:t>
            </a:r>
            <a:endParaRPr kumimoji="0" lang="en-US" sz="3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1" name="TextBox 70"/>
          <p:cNvSpPr txBox="1"/>
          <p:nvPr/>
        </p:nvSpPr>
        <p:spPr>
          <a:xfrm>
            <a:off x="18348862" y="466240"/>
            <a:ext cx="327761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rebuchet MS"/>
                <a:ea typeface="+mn-ea"/>
                <a:cs typeface="+mn-cs"/>
              </a:rPr>
              <a:t>UNiVeRse</a:t>
            </a:r>
            <a:endParaRPr kumimoji="0" lang="en-US" sz="32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72" name="Picture 70" descr="Image result for Kaydop 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030521" y="4960223"/>
            <a:ext cx="2723926" cy="2723926"/>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15932174" y="4331039"/>
            <a:ext cx="273719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rebuchet MS"/>
                <a:ea typeface="+mn-ea"/>
                <a:cs typeface="+mn-cs"/>
              </a:rPr>
              <a:t>Kaydop</a:t>
            </a:r>
            <a:endParaRPr kumimoji="0" lang="en-US" sz="3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4" name="TextBox 73"/>
          <p:cNvSpPr txBox="1"/>
          <p:nvPr/>
        </p:nvSpPr>
        <p:spPr>
          <a:xfrm>
            <a:off x="12001165" y="4331039"/>
            <a:ext cx="341552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rebuchet MS"/>
                <a:ea typeface="+mn-ea"/>
                <a:cs typeface="+mn-cs"/>
              </a:rPr>
              <a:t>Vilga</a:t>
            </a:r>
            <a:endParaRPr kumimoji="0" lang="en-US" sz="32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75" name="Picture 78" descr="https://blueprint-api-production.s3.amazonaws.com/uploads/card/image/285127/sasha-scarlette-hostyn.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r="32077"/>
          <a:stretch/>
        </p:blipFill>
        <p:spPr bwMode="auto">
          <a:xfrm>
            <a:off x="8681873" y="1082780"/>
            <a:ext cx="3319292" cy="2749215"/>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8709793" y="466240"/>
            <a:ext cx="341552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mn-cs"/>
              </a:rPr>
              <a:t>Scarlett</a:t>
            </a:r>
          </a:p>
        </p:txBody>
      </p:sp>
      <p:sp>
        <p:nvSpPr>
          <p:cNvPr id="77" name="TextBox 76"/>
          <p:cNvSpPr txBox="1"/>
          <p:nvPr/>
        </p:nvSpPr>
        <p:spPr>
          <a:xfrm>
            <a:off x="13881387" y="466240"/>
            <a:ext cx="327761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mn-cs"/>
              </a:rPr>
              <a:t>Ninja</a:t>
            </a:r>
          </a:p>
        </p:txBody>
      </p:sp>
      <p:pic>
        <p:nvPicPr>
          <p:cNvPr id="78" name="Picture 2" descr="Image result for vilga 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2359904" y="4948471"/>
            <a:ext cx="2747430" cy="2747431"/>
          </a:xfrm>
          <a:prstGeom prst="rect">
            <a:avLst/>
          </a:prstGeom>
          <a:noFill/>
          <a:extLst>
            <a:ext uri="{909E8E84-426E-40DD-AFC4-6F175D3DCCD1}">
              <a14:hiddenFill xmlns:a14="http://schemas.microsoft.com/office/drawing/2010/main">
                <a:solidFill>
                  <a:srgbClr val="FFFFFF"/>
                </a:solidFill>
              </a14:hiddenFill>
            </a:ext>
          </a:extLst>
        </p:spPr>
      </p:pic>
      <p:sp>
        <p:nvSpPr>
          <p:cNvPr id="79" name="Rounded Rectangle 78"/>
          <p:cNvSpPr/>
          <p:nvPr/>
        </p:nvSpPr>
        <p:spPr>
          <a:xfrm>
            <a:off x="8030461" y="9418683"/>
            <a:ext cx="14646729" cy="3242619"/>
          </a:xfrm>
          <a:prstGeom prst="round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0" name="Picture 2" descr="Image result for kuroky 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371183" y="9638921"/>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Image result for n0tail 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1004392" y="9638921"/>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Image result for amer Al-Barkawi pn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3714534" y="9638921"/>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 descr="Image result for MinD_ContRoL 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6610811" y="9638921"/>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Image result for Matumbaman&quot; pn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9591335" y="9638921"/>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8371183" y="12047870"/>
            <a:ext cx="2490032"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Trebuchet MS"/>
                <a:ea typeface="+mn-ea"/>
                <a:cs typeface="+mn-cs"/>
              </a:rPr>
              <a:t>KuroKy</a:t>
            </a:r>
            <a:endParaRPr kumimoji="0" lang="en-US" sz="3200" b="0" i="0" u="none" strike="noStrike" kern="1200" cap="none" spc="0" normalizeH="0" baseline="0" noProof="0" dirty="0">
              <a:ln>
                <a:noFill/>
              </a:ln>
              <a:solidFill>
                <a:schemeClr val="bg1"/>
              </a:solidFill>
              <a:effectLst/>
              <a:uLnTx/>
              <a:uFillTx/>
              <a:latin typeface="Trebuchet MS"/>
              <a:ea typeface="+mn-ea"/>
              <a:cs typeface="+mn-cs"/>
            </a:endParaRPr>
          </a:p>
        </p:txBody>
      </p:sp>
      <p:sp>
        <p:nvSpPr>
          <p:cNvPr id="86" name="TextBox 85"/>
          <p:cNvSpPr txBox="1"/>
          <p:nvPr/>
        </p:nvSpPr>
        <p:spPr>
          <a:xfrm>
            <a:off x="10950001" y="12047870"/>
            <a:ext cx="2490032"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Trebuchet MS"/>
                <a:ea typeface="+mn-ea"/>
                <a:cs typeface="+mn-cs"/>
              </a:rPr>
              <a:t>N0tail</a:t>
            </a:r>
          </a:p>
        </p:txBody>
      </p:sp>
      <p:sp>
        <p:nvSpPr>
          <p:cNvPr id="87" name="TextBox 86"/>
          <p:cNvSpPr txBox="1"/>
          <p:nvPr/>
        </p:nvSpPr>
        <p:spPr>
          <a:xfrm>
            <a:off x="13674946" y="12047870"/>
            <a:ext cx="2490032"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Trebuchet MS"/>
                <a:ea typeface="+mn-ea"/>
                <a:cs typeface="+mn-cs"/>
              </a:rPr>
              <a:t>Miracle-</a:t>
            </a:r>
          </a:p>
        </p:txBody>
      </p:sp>
      <p:sp>
        <p:nvSpPr>
          <p:cNvPr id="88" name="TextBox 87"/>
          <p:cNvSpPr txBox="1"/>
          <p:nvPr/>
        </p:nvSpPr>
        <p:spPr>
          <a:xfrm>
            <a:off x="16326448" y="12047870"/>
            <a:ext cx="291234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Trebuchet MS"/>
                <a:ea typeface="+mn-ea"/>
                <a:cs typeface="+mn-cs"/>
              </a:rPr>
              <a:t>MinD_ContRoL</a:t>
            </a:r>
            <a:endParaRPr kumimoji="0" lang="en-US" sz="3200" b="0" i="0" u="none" strike="noStrike" kern="1200" cap="none" spc="0" normalizeH="0" baseline="0" noProof="0" dirty="0">
              <a:ln>
                <a:noFill/>
              </a:ln>
              <a:solidFill>
                <a:schemeClr val="bg1"/>
              </a:solidFill>
              <a:effectLst/>
              <a:uLnTx/>
              <a:uFillTx/>
              <a:latin typeface="Trebuchet MS"/>
              <a:ea typeface="+mn-ea"/>
              <a:cs typeface="+mn-cs"/>
            </a:endParaRPr>
          </a:p>
        </p:txBody>
      </p:sp>
      <p:sp>
        <p:nvSpPr>
          <p:cNvPr id="89" name="TextBox 88"/>
          <p:cNvSpPr txBox="1"/>
          <p:nvPr/>
        </p:nvSpPr>
        <p:spPr>
          <a:xfrm>
            <a:off x="19329425" y="12047870"/>
            <a:ext cx="291234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Trebuchet MS"/>
                <a:ea typeface="+mn-ea"/>
                <a:cs typeface="+mn-cs"/>
              </a:rPr>
              <a:t>Matumbaman</a:t>
            </a:r>
            <a:endParaRPr kumimoji="0" lang="en-US" sz="3200" b="0" i="0" u="none" strike="noStrike" kern="1200" cap="none" spc="0" normalizeH="0" baseline="0" noProof="0" dirty="0">
              <a:ln>
                <a:noFill/>
              </a:ln>
              <a:solidFill>
                <a:schemeClr val="bg1"/>
              </a:solidFill>
              <a:effectLst/>
              <a:uLnTx/>
              <a:uFillTx/>
              <a:latin typeface="Trebuchet MS"/>
              <a:ea typeface="+mn-ea"/>
              <a:cs typeface="+mn-cs"/>
            </a:endParaRPr>
          </a:p>
        </p:txBody>
      </p:sp>
      <p:sp>
        <p:nvSpPr>
          <p:cNvPr id="90" name="TextBox 89"/>
          <p:cNvSpPr txBox="1"/>
          <p:nvPr/>
        </p:nvSpPr>
        <p:spPr>
          <a:xfrm>
            <a:off x="8030462" y="8329877"/>
            <a:ext cx="14646728" cy="923330"/>
          </a:xfrm>
          <a:prstGeom prst="rect">
            <a:avLst/>
          </a:prstGeom>
          <a:noFill/>
        </p:spPr>
        <p:txBody>
          <a:bodyPr wrap="square" rtlCol="0" anchor="ctr">
            <a:spAutoFit/>
          </a:bodyPr>
          <a:lstStyle/>
          <a:p>
            <a:pPr algn="ctr"/>
            <a:r>
              <a:rPr lang="en-US" sz="5400" b="1" dirty="0">
                <a:solidFill>
                  <a:srgbClr val="20B1B4"/>
                </a:solidFill>
              </a:rPr>
              <a:t>$18.4 Million </a:t>
            </a:r>
            <a:r>
              <a:rPr lang="en-US" dirty="0"/>
              <a:t>Earned Among Top 5 Esports Players</a:t>
            </a:r>
          </a:p>
        </p:txBody>
      </p:sp>
      <p:sp>
        <p:nvSpPr>
          <p:cNvPr id="35" name="TextBox 34">
            <a:extLst>
              <a:ext uri="{FF2B5EF4-FFF2-40B4-BE49-F238E27FC236}">
                <a16:creationId xmlns:a16="http://schemas.microsoft.com/office/drawing/2014/main" xmlns="" id="{ED716DAF-EB7C-4F2E-A1B8-CA3D0A4890B7}"/>
              </a:ext>
            </a:extLst>
          </p:cNvPr>
          <p:cNvSpPr txBox="1"/>
          <p:nvPr/>
        </p:nvSpPr>
        <p:spPr>
          <a:xfrm>
            <a:off x="157420" y="2405275"/>
            <a:ext cx="6817571" cy="10864513"/>
          </a:xfrm>
          <a:prstGeom prst="rect">
            <a:avLst/>
          </a:prstGeom>
          <a:noFill/>
        </p:spPr>
        <p:txBody>
          <a:bodyPr wrap="square" rtlCol="0">
            <a:spAutoFit/>
          </a:bodyPr>
          <a:lstStyle/>
          <a:p>
            <a:r>
              <a:rPr lang="en-US" sz="3600" dirty="0">
                <a:solidFill>
                  <a:schemeClr val="bg1"/>
                </a:solidFill>
                <a:latin typeface="Trebuchet MS"/>
                <a:cs typeface="Trebuchet MS"/>
              </a:rPr>
              <a:t>Just like traditional sports, some esports players stand out more than others and achieve a level of notoriety due to their talents.</a:t>
            </a:r>
          </a:p>
          <a:p>
            <a:endParaRPr lang="en-US" sz="3600" dirty="0">
              <a:solidFill>
                <a:schemeClr val="bg1"/>
              </a:solidFill>
              <a:latin typeface="Trebuchet MS"/>
              <a:cs typeface="Trebuchet MS"/>
            </a:endParaRPr>
          </a:p>
          <a:p>
            <a:r>
              <a:rPr lang="en-US" sz="3600" dirty="0">
                <a:solidFill>
                  <a:schemeClr val="bg1"/>
                </a:solidFill>
                <a:latin typeface="Trebuchet MS"/>
                <a:cs typeface="Trebuchet MS"/>
              </a:rPr>
              <a:t>Viewers can watch players in leagues and tournaments as well as through the players’ live-streams.</a:t>
            </a:r>
          </a:p>
          <a:p>
            <a:endParaRPr lang="en-US" sz="4400" dirty="0">
              <a:solidFill>
                <a:schemeClr val="bg1"/>
              </a:solidFill>
              <a:latin typeface="Trebuchet MS"/>
            </a:endParaRPr>
          </a:p>
          <a:p>
            <a:r>
              <a:rPr lang="en-US" sz="3600" dirty="0">
                <a:solidFill>
                  <a:schemeClr val="bg1"/>
                </a:solidFill>
                <a:latin typeface="Trebuchet MS"/>
              </a:rPr>
              <a:t>Popular players can be from single-player games (</a:t>
            </a:r>
            <a:r>
              <a:rPr lang="en-US" sz="3600" i="1" dirty="0">
                <a:latin typeface="Trebuchet MS"/>
              </a:rPr>
              <a:t>Scarlett</a:t>
            </a:r>
            <a:r>
              <a:rPr lang="en-US" sz="3600" dirty="0">
                <a:solidFill>
                  <a:schemeClr val="bg1"/>
                </a:solidFill>
                <a:latin typeface="Trebuchet MS"/>
              </a:rPr>
              <a:t>, </a:t>
            </a:r>
            <a:r>
              <a:rPr lang="en-US" sz="3600" i="1" dirty="0">
                <a:latin typeface="Trebuchet MS"/>
              </a:rPr>
              <a:t>Ninja</a:t>
            </a:r>
            <a:r>
              <a:rPr lang="en-US" sz="3600" dirty="0">
                <a:solidFill>
                  <a:schemeClr val="bg1"/>
                </a:solidFill>
                <a:latin typeface="Trebuchet MS"/>
              </a:rPr>
              <a:t>) or standouts from multiplayer teams (</a:t>
            </a:r>
            <a:r>
              <a:rPr lang="en-US" sz="3600" i="1" dirty="0" err="1">
                <a:latin typeface="Trebuchet MS"/>
              </a:rPr>
              <a:t>UNiVeRse</a:t>
            </a:r>
            <a:r>
              <a:rPr lang="en-US" sz="3600" dirty="0">
                <a:solidFill>
                  <a:schemeClr val="bg1"/>
                </a:solidFill>
                <a:latin typeface="Trebuchet MS"/>
              </a:rPr>
              <a:t>, </a:t>
            </a:r>
            <a:r>
              <a:rPr lang="en-US" sz="3600" i="1" dirty="0">
                <a:latin typeface="Trebuchet MS"/>
              </a:rPr>
              <a:t>Faker</a:t>
            </a:r>
            <a:r>
              <a:rPr lang="en-US" sz="3600" dirty="0">
                <a:solidFill>
                  <a:schemeClr val="bg1"/>
                </a:solidFill>
                <a:latin typeface="Trebuchet MS"/>
              </a:rPr>
              <a:t>, </a:t>
            </a:r>
            <a:r>
              <a:rPr lang="en-US" sz="3600" i="1" dirty="0" err="1">
                <a:latin typeface="Trebuchet MS"/>
              </a:rPr>
              <a:t>Vilga</a:t>
            </a:r>
            <a:r>
              <a:rPr lang="en-US" sz="3600" dirty="0">
                <a:solidFill>
                  <a:schemeClr val="bg1"/>
                </a:solidFill>
                <a:latin typeface="Trebuchet MS"/>
              </a:rPr>
              <a:t>).</a:t>
            </a:r>
          </a:p>
          <a:p>
            <a:endParaRPr lang="en-US" sz="4400" dirty="0">
              <a:solidFill>
                <a:schemeClr val="bg1"/>
              </a:solidFill>
              <a:latin typeface="Trebuchet MS"/>
            </a:endParaRPr>
          </a:p>
          <a:p>
            <a:r>
              <a:rPr lang="en-US" sz="3600" dirty="0">
                <a:solidFill>
                  <a:schemeClr val="bg1"/>
                </a:solidFill>
                <a:latin typeface="Trebuchet MS"/>
              </a:rPr>
              <a:t>The top esports players earn millions of dollars annually.</a:t>
            </a:r>
            <a:endParaRPr lang="en-US" sz="3600" dirty="0">
              <a:solidFill>
                <a:schemeClr val="bg1"/>
              </a:solidFill>
            </a:endParaRPr>
          </a:p>
        </p:txBody>
      </p:sp>
    </p:spTree>
    <p:extLst>
      <p:ext uri="{BB962C8B-B14F-4D97-AF65-F5344CB8AC3E}">
        <p14:creationId xmlns:p14="http://schemas.microsoft.com/office/powerpoint/2010/main" val="332732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71490" y="501970"/>
            <a:ext cx="5081053" cy="2854123"/>
          </a:xfrm>
          <a:prstGeom prst="rect">
            <a:avLst/>
          </a:prstGeom>
        </p:spPr>
      </p:pic>
      <p:pic>
        <p:nvPicPr>
          <p:cNvPr id="39" name="Picture 38"/>
          <p:cNvPicPr>
            <a:picLocks noChangeAspect="1"/>
          </p:cNvPicPr>
          <p:nvPr/>
        </p:nvPicPr>
        <p:blipFill rotWithShape="1">
          <a:blip r:embed="rId4" cstate="screen">
            <a:extLst>
              <a:ext uri="{28A0092B-C50C-407E-A947-70E740481C1C}">
                <a14:useLocalDpi xmlns:a14="http://schemas.microsoft.com/office/drawing/2010/main"/>
              </a:ext>
            </a:extLst>
          </a:blip>
          <a:srcRect t="321"/>
          <a:stretch/>
        </p:blipFill>
        <p:spPr>
          <a:xfrm>
            <a:off x="13271490" y="10197367"/>
            <a:ext cx="5099170" cy="2860914"/>
          </a:xfrm>
          <a:prstGeom prst="rect">
            <a:avLst/>
          </a:prstGeom>
        </p:spPr>
      </p:pic>
      <p:pic>
        <p:nvPicPr>
          <p:cNvPr id="37" name="Picture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934055" y="8971387"/>
            <a:ext cx="5013409" cy="2816197"/>
          </a:xfrm>
          <a:prstGeom prst="rect">
            <a:avLst/>
          </a:prstGeom>
        </p:spPr>
      </p:pic>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71490" y="6962814"/>
            <a:ext cx="5099170" cy="2871735"/>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950983" y="5413822"/>
            <a:ext cx="4984156" cy="2809677"/>
          </a:xfrm>
          <a:prstGeom prst="rect">
            <a:avLst/>
          </a:prstGeom>
        </p:spPr>
      </p:pic>
      <p:pic>
        <p:nvPicPr>
          <p:cNvPr id="6" name="Picture 5"/>
          <p:cNvPicPr>
            <a:picLocks noChangeAspect="1"/>
          </p:cNvPicPr>
          <p:nvPr/>
        </p:nvPicPr>
        <p:blipFill rotWithShape="1">
          <a:blip r:embed="rId8" cstate="screen">
            <a:extLst>
              <a:ext uri="{28A0092B-C50C-407E-A947-70E740481C1C}">
                <a14:useLocalDpi xmlns:a14="http://schemas.microsoft.com/office/drawing/2010/main"/>
              </a:ext>
            </a:extLst>
          </a:blip>
          <a:srcRect r="120"/>
          <a:stretch/>
        </p:blipFill>
        <p:spPr>
          <a:xfrm>
            <a:off x="13277633" y="3711679"/>
            <a:ext cx="5093026" cy="2863908"/>
          </a:xfrm>
          <a:prstGeom prst="rect">
            <a:avLst/>
          </a:prstGeom>
        </p:spPr>
      </p:pic>
      <p:pic>
        <p:nvPicPr>
          <p:cNvPr id="4" name="Picture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942519" y="1896073"/>
            <a:ext cx="5004945" cy="2847505"/>
          </a:xfrm>
          <a:prstGeom prst="rect">
            <a:avLst/>
          </a:prstGeom>
        </p:spPr>
      </p:pic>
      <p:sp>
        <p:nvSpPr>
          <p:cNvPr id="9" name="TextBox 8"/>
          <p:cNvSpPr txBox="1"/>
          <p:nvPr/>
        </p:nvSpPr>
        <p:spPr>
          <a:xfrm>
            <a:off x="1354711" y="633557"/>
            <a:ext cx="16489191" cy="1323439"/>
          </a:xfrm>
          <a:prstGeom prst="rect">
            <a:avLst/>
          </a:prstGeom>
          <a:noFill/>
        </p:spPr>
        <p:txBody>
          <a:bodyPr wrap="square" rtlCol="0">
            <a:spAutoFit/>
          </a:bodyPr>
          <a:lstStyle/>
          <a:p>
            <a:r>
              <a:rPr lang="en-US" sz="8000" dirty="0">
                <a:latin typeface="Trebuchet MS"/>
                <a:cs typeface="Trebuchet MS"/>
              </a:rPr>
              <a:t>Contents</a:t>
            </a:r>
            <a:endParaRPr lang="en-US" sz="8000" dirty="0"/>
          </a:p>
        </p:txBody>
      </p:sp>
      <p:sp>
        <p:nvSpPr>
          <p:cNvPr id="10" name="TextBox 9"/>
          <p:cNvSpPr txBox="1"/>
          <p:nvPr/>
        </p:nvSpPr>
        <p:spPr>
          <a:xfrm>
            <a:off x="3173026" y="3076516"/>
            <a:ext cx="8588667" cy="584775"/>
          </a:xfrm>
          <a:prstGeom prst="rect">
            <a:avLst/>
          </a:prstGeom>
          <a:noFill/>
        </p:spPr>
        <p:txBody>
          <a:bodyPr wrap="square" rtlCol="0">
            <a:spAutoFit/>
          </a:bodyPr>
          <a:lstStyle/>
          <a:p>
            <a:r>
              <a:rPr lang="en-US" sz="3200" dirty="0">
                <a:latin typeface="Trebuchet MS"/>
                <a:cs typeface="Trebuchet MS"/>
              </a:rPr>
              <a:t>Esports Overview</a:t>
            </a:r>
            <a:endParaRPr lang="en-US" sz="3200" dirty="0"/>
          </a:p>
        </p:txBody>
      </p:sp>
      <p:sp>
        <p:nvSpPr>
          <p:cNvPr id="2" name="Oval 1"/>
          <p:cNvSpPr/>
          <p:nvPr/>
        </p:nvSpPr>
        <p:spPr>
          <a:xfrm>
            <a:off x="1571743" y="2768019"/>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3" name="TextBox 12"/>
          <p:cNvSpPr txBox="1"/>
          <p:nvPr/>
        </p:nvSpPr>
        <p:spPr>
          <a:xfrm>
            <a:off x="1567511" y="2984183"/>
            <a:ext cx="1231900" cy="738664"/>
          </a:xfrm>
          <a:prstGeom prst="rect">
            <a:avLst/>
          </a:prstGeom>
          <a:noFill/>
        </p:spPr>
        <p:txBody>
          <a:bodyPr wrap="square" rtlCol="0">
            <a:spAutoFit/>
          </a:bodyPr>
          <a:lstStyle/>
          <a:p>
            <a:pPr algn="ctr"/>
            <a:r>
              <a:rPr lang="en-US" sz="4200" dirty="0">
                <a:solidFill>
                  <a:schemeClr val="bg1"/>
                </a:solidFill>
              </a:rPr>
              <a:t>1</a:t>
            </a:r>
          </a:p>
        </p:txBody>
      </p:sp>
      <p:sp>
        <p:nvSpPr>
          <p:cNvPr id="18" name="TextBox 17"/>
          <p:cNvSpPr txBox="1"/>
          <p:nvPr/>
        </p:nvSpPr>
        <p:spPr>
          <a:xfrm>
            <a:off x="3173026" y="7656450"/>
            <a:ext cx="8588667" cy="584775"/>
          </a:xfrm>
          <a:prstGeom prst="rect">
            <a:avLst/>
          </a:prstGeom>
          <a:noFill/>
        </p:spPr>
        <p:txBody>
          <a:bodyPr wrap="square" rtlCol="0">
            <a:spAutoFit/>
          </a:bodyPr>
          <a:lstStyle/>
          <a:p>
            <a:r>
              <a:rPr lang="en-US" sz="3200" dirty="0">
                <a:latin typeface="Trebuchet MS"/>
              </a:rPr>
              <a:t>Esports Ecosystem</a:t>
            </a:r>
            <a:endParaRPr lang="en-US" sz="3200" dirty="0"/>
          </a:p>
        </p:txBody>
      </p:sp>
      <p:sp>
        <p:nvSpPr>
          <p:cNvPr id="20" name="Oval 19"/>
          <p:cNvSpPr/>
          <p:nvPr/>
        </p:nvSpPr>
        <p:spPr>
          <a:xfrm>
            <a:off x="1571743" y="7347953"/>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1" name="TextBox 20"/>
          <p:cNvSpPr txBox="1"/>
          <p:nvPr/>
        </p:nvSpPr>
        <p:spPr>
          <a:xfrm>
            <a:off x="1567511" y="7564117"/>
            <a:ext cx="1231900" cy="738664"/>
          </a:xfrm>
          <a:prstGeom prst="rect">
            <a:avLst/>
          </a:prstGeom>
          <a:noFill/>
        </p:spPr>
        <p:txBody>
          <a:bodyPr wrap="square" rtlCol="0">
            <a:spAutoFit/>
          </a:bodyPr>
          <a:lstStyle/>
          <a:p>
            <a:pPr algn="ctr"/>
            <a:r>
              <a:rPr lang="en-US" sz="4200" dirty="0">
                <a:solidFill>
                  <a:schemeClr val="bg1"/>
                </a:solidFill>
                <a:latin typeface="Trebuchet MS"/>
              </a:rPr>
              <a:t>4</a:t>
            </a:r>
            <a:endParaRPr lang="en-US" sz="4200" dirty="0">
              <a:solidFill>
                <a:schemeClr val="bg1"/>
              </a:solidFill>
            </a:endParaRPr>
          </a:p>
        </p:txBody>
      </p:sp>
      <p:sp>
        <p:nvSpPr>
          <p:cNvPr id="22" name="TextBox 21"/>
          <p:cNvSpPr txBox="1"/>
          <p:nvPr/>
        </p:nvSpPr>
        <p:spPr>
          <a:xfrm>
            <a:off x="3173026" y="10719897"/>
            <a:ext cx="8588667" cy="584775"/>
          </a:xfrm>
          <a:prstGeom prst="rect">
            <a:avLst/>
          </a:prstGeom>
          <a:noFill/>
        </p:spPr>
        <p:txBody>
          <a:bodyPr wrap="square" rtlCol="0">
            <a:spAutoFit/>
          </a:bodyPr>
          <a:lstStyle/>
          <a:p>
            <a:r>
              <a:rPr lang="en-US" sz="3200" dirty="0">
                <a:cs typeface="Trebuchet MS"/>
              </a:rPr>
              <a:t>Growth In Multiscreen Engagement</a:t>
            </a:r>
          </a:p>
        </p:txBody>
      </p:sp>
      <p:sp>
        <p:nvSpPr>
          <p:cNvPr id="24" name="Oval 23"/>
          <p:cNvSpPr/>
          <p:nvPr/>
        </p:nvSpPr>
        <p:spPr>
          <a:xfrm>
            <a:off x="1571743" y="10411400"/>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5" name="TextBox 24"/>
          <p:cNvSpPr txBox="1"/>
          <p:nvPr/>
        </p:nvSpPr>
        <p:spPr>
          <a:xfrm>
            <a:off x="1567511" y="10627564"/>
            <a:ext cx="1231900" cy="738664"/>
          </a:xfrm>
          <a:prstGeom prst="rect">
            <a:avLst/>
          </a:prstGeom>
          <a:noFill/>
        </p:spPr>
        <p:txBody>
          <a:bodyPr wrap="square" rtlCol="0">
            <a:spAutoFit/>
          </a:bodyPr>
          <a:lstStyle/>
          <a:p>
            <a:pPr algn="ctr"/>
            <a:r>
              <a:rPr lang="en-US" sz="4200" dirty="0">
                <a:solidFill>
                  <a:schemeClr val="bg1"/>
                </a:solidFill>
                <a:latin typeface="Trebuchet MS"/>
              </a:rPr>
              <a:t>6</a:t>
            </a:r>
            <a:endParaRPr lang="en-US" sz="4200" dirty="0">
              <a:solidFill>
                <a:schemeClr val="bg1"/>
              </a:solidFill>
            </a:endParaRPr>
          </a:p>
        </p:txBody>
      </p:sp>
      <p:pic>
        <p:nvPicPr>
          <p:cNvPr id="27" name="Picture 2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8" name="TextBox 27"/>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a:t>
            </a:fld>
            <a:endParaRPr lang="en-US" sz="3000" dirty="0"/>
          </a:p>
        </p:txBody>
      </p:sp>
      <p:grpSp>
        <p:nvGrpSpPr>
          <p:cNvPr id="15" name="Group 14"/>
          <p:cNvGrpSpPr/>
          <p:nvPr/>
        </p:nvGrpSpPr>
        <p:grpSpPr>
          <a:xfrm>
            <a:off x="13347240" y="485107"/>
            <a:ext cx="1231900" cy="1223436"/>
            <a:chOff x="16546994" y="3007963"/>
            <a:chExt cx="1231900" cy="1223436"/>
          </a:xfrm>
        </p:grpSpPr>
        <p:sp>
          <p:nvSpPr>
            <p:cNvPr id="26" name="Oval 25"/>
            <p:cNvSpPr/>
            <p:nvPr/>
          </p:nvSpPr>
          <p:spPr>
            <a:xfrm>
              <a:off x="16555458" y="3007963"/>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16546994" y="3224127"/>
              <a:ext cx="1231900" cy="738664"/>
            </a:xfrm>
            <a:prstGeom prst="rect">
              <a:avLst/>
            </a:prstGeom>
            <a:noFill/>
          </p:spPr>
          <p:txBody>
            <a:bodyPr wrap="square" rtlCol="0">
              <a:spAutoFit/>
            </a:bodyPr>
            <a:lstStyle/>
            <a:p>
              <a:pPr algn="ctr"/>
              <a:r>
                <a:rPr lang="en-US" sz="4200" dirty="0">
                  <a:solidFill>
                    <a:schemeClr val="bg1"/>
                  </a:solidFill>
                </a:rPr>
                <a:t>1</a:t>
              </a:r>
            </a:p>
          </p:txBody>
        </p:sp>
      </p:grpSp>
      <p:grpSp>
        <p:nvGrpSpPr>
          <p:cNvPr id="36" name="Group 35"/>
          <p:cNvGrpSpPr/>
          <p:nvPr/>
        </p:nvGrpSpPr>
        <p:grpSpPr>
          <a:xfrm>
            <a:off x="13347240" y="6982774"/>
            <a:ext cx="1231900" cy="1223436"/>
            <a:chOff x="29028606" y="10273801"/>
            <a:chExt cx="1231900" cy="1223436"/>
          </a:xfrm>
        </p:grpSpPr>
        <p:sp>
          <p:nvSpPr>
            <p:cNvPr id="34" name="Oval 33"/>
            <p:cNvSpPr/>
            <p:nvPr/>
          </p:nvSpPr>
          <p:spPr>
            <a:xfrm>
              <a:off x="29037070" y="10273801"/>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5" name="TextBox 34"/>
            <p:cNvSpPr txBox="1"/>
            <p:nvPr/>
          </p:nvSpPr>
          <p:spPr>
            <a:xfrm>
              <a:off x="29028606" y="10489965"/>
              <a:ext cx="1231900" cy="738664"/>
            </a:xfrm>
            <a:prstGeom prst="rect">
              <a:avLst/>
            </a:prstGeom>
            <a:noFill/>
          </p:spPr>
          <p:txBody>
            <a:bodyPr wrap="square" rtlCol="0">
              <a:spAutoFit/>
            </a:bodyPr>
            <a:lstStyle/>
            <a:p>
              <a:pPr algn="ctr"/>
              <a:r>
                <a:rPr lang="en-US" sz="4200" dirty="0">
                  <a:solidFill>
                    <a:schemeClr val="bg1"/>
                  </a:solidFill>
                </a:rPr>
                <a:t>5</a:t>
              </a:r>
            </a:p>
          </p:txBody>
        </p:sp>
      </p:grpSp>
      <p:sp>
        <p:nvSpPr>
          <p:cNvPr id="40" name="TextBox 39"/>
          <p:cNvSpPr txBox="1"/>
          <p:nvPr/>
        </p:nvSpPr>
        <p:spPr>
          <a:xfrm>
            <a:off x="3173026" y="12250872"/>
            <a:ext cx="8588667" cy="584775"/>
          </a:xfrm>
          <a:prstGeom prst="rect">
            <a:avLst/>
          </a:prstGeom>
          <a:noFill/>
        </p:spPr>
        <p:txBody>
          <a:bodyPr wrap="square" rtlCol="0">
            <a:spAutoFit/>
          </a:bodyPr>
          <a:lstStyle/>
          <a:p>
            <a:r>
              <a:rPr lang="en-US" sz="3200" dirty="0">
                <a:latin typeface="Trebuchet MS"/>
                <a:cs typeface="Trebuchet MS"/>
              </a:rPr>
              <a:t>Esports Advertising &amp; Opportunities</a:t>
            </a:r>
            <a:endParaRPr lang="en-US" sz="3200" dirty="0"/>
          </a:p>
        </p:txBody>
      </p:sp>
      <p:sp>
        <p:nvSpPr>
          <p:cNvPr id="41" name="Oval 40"/>
          <p:cNvSpPr/>
          <p:nvPr/>
        </p:nvSpPr>
        <p:spPr>
          <a:xfrm>
            <a:off x="1571743" y="11942375"/>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2" name="TextBox 41"/>
          <p:cNvSpPr txBox="1"/>
          <p:nvPr/>
        </p:nvSpPr>
        <p:spPr>
          <a:xfrm>
            <a:off x="1567511" y="12158539"/>
            <a:ext cx="1231900" cy="738664"/>
          </a:xfrm>
          <a:prstGeom prst="rect">
            <a:avLst/>
          </a:prstGeom>
          <a:noFill/>
        </p:spPr>
        <p:txBody>
          <a:bodyPr wrap="square" rtlCol="0">
            <a:spAutoFit/>
          </a:bodyPr>
          <a:lstStyle/>
          <a:p>
            <a:pPr algn="ctr"/>
            <a:r>
              <a:rPr lang="en-US" sz="4200" dirty="0">
                <a:solidFill>
                  <a:schemeClr val="bg1"/>
                </a:solidFill>
                <a:latin typeface="Trebuchet MS"/>
              </a:rPr>
              <a:t>7</a:t>
            </a:r>
            <a:endParaRPr lang="en-US" sz="4200" dirty="0">
              <a:solidFill>
                <a:schemeClr val="bg1"/>
              </a:solidFill>
            </a:endParaRPr>
          </a:p>
        </p:txBody>
      </p:sp>
      <p:sp>
        <p:nvSpPr>
          <p:cNvPr id="43" name="Oval 42"/>
          <p:cNvSpPr/>
          <p:nvPr/>
        </p:nvSpPr>
        <p:spPr>
          <a:xfrm>
            <a:off x="18938287" y="1906867"/>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4" name="TextBox 43"/>
          <p:cNvSpPr txBox="1"/>
          <p:nvPr/>
        </p:nvSpPr>
        <p:spPr>
          <a:xfrm>
            <a:off x="18934055" y="2123031"/>
            <a:ext cx="1231900" cy="738664"/>
          </a:xfrm>
          <a:prstGeom prst="rect">
            <a:avLst/>
          </a:prstGeom>
          <a:noFill/>
        </p:spPr>
        <p:txBody>
          <a:bodyPr wrap="square" rtlCol="0">
            <a:spAutoFit/>
          </a:bodyPr>
          <a:lstStyle/>
          <a:p>
            <a:pPr algn="ctr"/>
            <a:r>
              <a:rPr lang="en-US" sz="4200" dirty="0">
                <a:solidFill>
                  <a:schemeClr val="bg1"/>
                </a:solidFill>
              </a:rPr>
              <a:t>2</a:t>
            </a:r>
          </a:p>
        </p:txBody>
      </p:sp>
      <p:grpSp>
        <p:nvGrpSpPr>
          <p:cNvPr id="8" name="Group 7"/>
          <p:cNvGrpSpPr/>
          <p:nvPr/>
        </p:nvGrpSpPr>
        <p:grpSpPr>
          <a:xfrm>
            <a:off x="13347240" y="3716419"/>
            <a:ext cx="1231900" cy="1223436"/>
            <a:chOff x="23155275" y="3814814"/>
            <a:chExt cx="1231900" cy="1223436"/>
          </a:xfrm>
        </p:grpSpPr>
        <p:sp>
          <p:nvSpPr>
            <p:cNvPr id="30" name="Oval 29"/>
            <p:cNvSpPr/>
            <p:nvPr/>
          </p:nvSpPr>
          <p:spPr>
            <a:xfrm>
              <a:off x="23163739" y="3814814"/>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1" name="TextBox 30"/>
            <p:cNvSpPr txBox="1"/>
            <p:nvPr/>
          </p:nvSpPr>
          <p:spPr>
            <a:xfrm>
              <a:off x="23155275" y="4030978"/>
              <a:ext cx="1231900" cy="738664"/>
            </a:xfrm>
            <a:prstGeom prst="rect">
              <a:avLst/>
            </a:prstGeom>
            <a:noFill/>
          </p:spPr>
          <p:txBody>
            <a:bodyPr wrap="square" rtlCol="0">
              <a:spAutoFit/>
            </a:bodyPr>
            <a:lstStyle/>
            <a:p>
              <a:pPr algn="ctr"/>
              <a:r>
                <a:rPr lang="en-US" sz="4200" dirty="0">
                  <a:solidFill>
                    <a:schemeClr val="bg1"/>
                  </a:solidFill>
                </a:rPr>
                <a:t>3</a:t>
              </a:r>
            </a:p>
          </p:txBody>
        </p:sp>
      </p:grpSp>
      <p:grpSp>
        <p:nvGrpSpPr>
          <p:cNvPr id="11" name="Group 10"/>
          <p:cNvGrpSpPr/>
          <p:nvPr/>
        </p:nvGrpSpPr>
        <p:grpSpPr>
          <a:xfrm>
            <a:off x="18934055" y="5421673"/>
            <a:ext cx="1231900" cy="1223436"/>
            <a:chOff x="18123644" y="7646046"/>
            <a:chExt cx="1231900" cy="1223436"/>
          </a:xfrm>
        </p:grpSpPr>
        <p:sp>
          <p:nvSpPr>
            <p:cNvPr id="32" name="Oval 31"/>
            <p:cNvSpPr/>
            <p:nvPr/>
          </p:nvSpPr>
          <p:spPr>
            <a:xfrm>
              <a:off x="18132108" y="7646046"/>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3" name="TextBox 32"/>
            <p:cNvSpPr txBox="1"/>
            <p:nvPr/>
          </p:nvSpPr>
          <p:spPr>
            <a:xfrm>
              <a:off x="18123644" y="7862210"/>
              <a:ext cx="1231900" cy="738664"/>
            </a:xfrm>
            <a:prstGeom prst="rect">
              <a:avLst/>
            </a:prstGeom>
            <a:noFill/>
          </p:spPr>
          <p:txBody>
            <a:bodyPr wrap="square" rtlCol="0">
              <a:spAutoFit/>
            </a:bodyPr>
            <a:lstStyle/>
            <a:p>
              <a:pPr algn="ctr"/>
              <a:r>
                <a:rPr lang="en-US" sz="4200" dirty="0">
                  <a:solidFill>
                    <a:schemeClr val="bg1"/>
                  </a:solidFill>
                </a:rPr>
                <a:t>4</a:t>
              </a:r>
            </a:p>
          </p:txBody>
        </p:sp>
      </p:grpSp>
      <p:sp>
        <p:nvSpPr>
          <p:cNvPr id="45" name="TextBox 44"/>
          <p:cNvSpPr txBox="1"/>
          <p:nvPr/>
        </p:nvSpPr>
        <p:spPr>
          <a:xfrm>
            <a:off x="3173026" y="4590618"/>
            <a:ext cx="8588667" cy="584775"/>
          </a:xfrm>
          <a:prstGeom prst="rect">
            <a:avLst/>
          </a:prstGeom>
          <a:noFill/>
        </p:spPr>
        <p:txBody>
          <a:bodyPr wrap="square" rtlCol="0">
            <a:spAutoFit/>
          </a:bodyPr>
          <a:lstStyle/>
          <a:p>
            <a:r>
              <a:rPr lang="en-US" sz="3200" dirty="0"/>
              <a:t>Why Should Marketers </a:t>
            </a:r>
            <a:r>
              <a:rPr lang="en-US" sz="3200"/>
              <a:t>Invest In </a:t>
            </a:r>
            <a:r>
              <a:rPr lang="en-US" sz="3200" dirty="0"/>
              <a:t>Esports?</a:t>
            </a:r>
          </a:p>
        </p:txBody>
      </p:sp>
      <p:sp>
        <p:nvSpPr>
          <p:cNvPr id="46" name="Oval 45"/>
          <p:cNvSpPr/>
          <p:nvPr/>
        </p:nvSpPr>
        <p:spPr>
          <a:xfrm>
            <a:off x="1571743" y="4282121"/>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7" name="TextBox 46"/>
          <p:cNvSpPr txBox="1"/>
          <p:nvPr/>
        </p:nvSpPr>
        <p:spPr>
          <a:xfrm>
            <a:off x="1567511" y="4498285"/>
            <a:ext cx="1231900" cy="738664"/>
          </a:xfrm>
          <a:prstGeom prst="rect">
            <a:avLst/>
          </a:prstGeom>
          <a:noFill/>
        </p:spPr>
        <p:txBody>
          <a:bodyPr wrap="square" rtlCol="0">
            <a:spAutoFit/>
          </a:bodyPr>
          <a:lstStyle/>
          <a:p>
            <a:pPr algn="ctr"/>
            <a:r>
              <a:rPr lang="en-US" sz="4200" dirty="0">
                <a:solidFill>
                  <a:schemeClr val="bg1"/>
                </a:solidFill>
              </a:rPr>
              <a:t>2</a:t>
            </a:r>
          </a:p>
        </p:txBody>
      </p:sp>
      <p:sp>
        <p:nvSpPr>
          <p:cNvPr id="48" name="TextBox 47"/>
          <p:cNvSpPr txBox="1"/>
          <p:nvPr/>
        </p:nvSpPr>
        <p:spPr>
          <a:xfrm>
            <a:off x="3173026" y="6122976"/>
            <a:ext cx="8588667" cy="584775"/>
          </a:xfrm>
          <a:prstGeom prst="rect">
            <a:avLst/>
          </a:prstGeom>
          <a:noFill/>
        </p:spPr>
        <p:txBody>
          <a:bodyPr wrap="square" rtlCol="0">
            <a:spAutoFit/>
          </a:bodyPr>
          <a:lstStyle/>
          <a:p>
            <a:r>
              <a:rPr lang="en-US" sz="3200" dirty="0">
                <a:cs typeface="Trebuchet MS"/>
              </a:rPr>
              <a:t>Who Is The Esports Fan?</a:t>
            </a:r>
            <a:endParaRPr lang="en-US" sz="3200" dirty="0"/>
          </a:p>
        </p:txBody>
      </p:sp>
      <p:sp>
        <p:nvSpPr>
          <p:cNvPr id="49" name="Oval 48"/>
          <p:cNvSpPr/>
          <p:nvPr/>
        </p:nvSpPr>
        <p:spPr>
          <a:xfrm>
            <a:off x="1571743" y="5814479"/>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0" name="TextBox 49"/>
          <p:cNvSpPr txBox="1"/>
          <p:nvPr/>
        </p:nvSpPr>
        <p:spPr>
          <a:xfrm>
            <a:off x="1567511" y="6030643"/>
            <a:ext cx="1231900" cy="738664"/>
          </a:xfrm>
          <a:prstGeom prst="rect">
            <a:avLst/>
          </a:prstGeom>
          <a:noFill/>
        </p:spPr>
        <p:txBody>
          <a:bodyPr wrap="square" rtlCol="0">
            <a:spAutoFit/>
          </a:bodyPr>
          <a:lstStyle/>
          <a:p>
            <a:pPr algn="ctr"/>
            <a:r>
              <a:rPr lang="en-US" sz="4200" dirty="0">
                <a:solidFill>
                  <a:schemeClr val="bg1"/>
                </a:solidFill>
              </a:rPr>
              <a:t>3</a:t>
            </a:r>
          </a:p>
        </p:txBody>
      </p:sp>
      <p:sp>
        <p:nvSpPr>
          <p:cNvPr id="51" name="TextBox 50"/>
          <p:cNvSpPr txBox="1"/>
          <p:nvPr/>
        </p:nvSpPr>
        <p:spPr>
          <a:xfrm>
            <a:off x="3173026" y="9189238"/>
            <a:ext cx="8588667" cy="584775"/>
          </a:xfrm>
          <a:prstGeom prst="rect">
            <a:avLst/>
          </a:prstGeom>
          <a:noFill/>
        </p:spPr>
        <p:txBody>
          <a:bodyPr wrap="square" rtlCol="0">
            <a:spAutoFit/>
          </a:bodyPr>
          <a:lstStyle/>
          <a:p>
            <a:r>
              <a:rPr lang="en-US" sz="3200" dirty="0"/>
              <a:t>The ‘Mainstreaming’ Of Esports</a:t>
            </a:r>
          </a:p>
        </p:txBody>
      </p:sp>
      <p:sp>
        <p:nvSpPr>
          <p:cNvPr id="52" name="Oval 51"/>
          <p:cNvSpPr/>
          <p:nvPr/>
        </p:nvSpPr>
        <p:spPr>
          <a:xfrm>
            <a:off x="1571743" y="8880741"/>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3" name="TextBox 52"/>
          <p:cNvSpPr txBox="1"/>
          <p:nvPr/>
        </p:nvSpPr>
        <p:spPr>
          <a:xfrm>
            <a:off x="1567511" y="9096905"/>
            <a:ext cx="1231900" cy="738664"/>
          </a:xfrm>
          <a:prstGeom prst="rect">
            <a:avLst/>
          </a:prstGeom>
          <a:noFill/>
        </p:spPr>
        <p:txBody>
          <a:bodyPr wrap="square" rtlCol="0">
            <a:spAutoFit/>
          </a:bodyPr>
          <a:lstStyle/>
          <a:p>
            <a:pPr algn="ctr"/>
            <a:r>
              <a:rPr lang="en-US" sz="4200" dirty="0">
                <a:solidFill>
                  <a:schemeClr val="bg1"/>
                </a:solidFill>
              </a:rPr>
              <a:t>5</a:t>
            </a:r>
          </a:p>
        </p:txBody>
      </p:sp>
      <p:grpSp>
        <p:nvGrpSpPr>
          <p:cNvPr id="54" name="Group 53"/>
          <p:cNvGrpSpPr/>
          <p:nvPr/>
        </p:nvGrpSpPr>
        <p:grpSpPr>
          <a:xfrm>
            <a:off x="13347240" y="10236189"/>
            <a:ext cx="1231900" cy="1223436"/>
            <a:chOff x="29028606" y="10273801"/>
            <a:chExt cx="1231900" cy="1223436"/>
          </a:xfrm>
        </p:grpSpPr>
        <p:sp>
          <p:nvSpPr>
            <p:cNvPr id="55" name="Oval 54"/>
            <p:cNvSpPr/>
            <p:nvPr/>
          </p:nvSpPr>
          <p:spPr>
            <a:xfrm>
              <a:off x="29037070" y="10273801"/>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6" name="TextBox 55"/>
            <p:cNvSpPr txBox="1"/>
            <p:nvPr/>
          </p:nvSpPr>
          <p:spPr>
            <a:xfrm>
              <a:off x="29028606" y="10489965"/>
              <a:ext cx="1231900" cy="738664"/>
            </a:xfrm>
            <a:prstGeom prst="rect">
              <a:avLst/>
            </a:prstGeom>
            <a:noFill/>
          </p:spPr>
          <p:txBody>
            <a:bodyPr wrap="square" rtlCol="0">
              <a:spAutoFit/>
            </a:bodyPr>
            <a:lstStyle/>
            <a:p>
              <a:pPr algn="ctr"/>
              <a:r>
                <a:rPr lang="en-US" sz="4200" dirty="0">
                  <a:solidFill>
                    <a:schemeClr val="bg1"/>
                  </a:solidFill>
                </a:rPr>
                <a:t>7</a:t>
              </a:r>
            </a:p>
          </p:txBody>
        </p:sp>
      </p:grpSp>
      <p:grpSp>
        <p:nvGrpSpPr>
          <p:cNvPr id="57" name="Group 56"/>
          <p:cNvGrpSpPr/>
          <p:nvPr/>
        </p:nvGrpSpPr>
        <p:grpSpPr>
          <a:xfrm>
            <a:off x="18934055" y="8971387"/>
            <a:ext cx="1231900" cy="1223436"/>
            <a:chOff x="18123644" y="7646046"/>
            <a:chExt cx="1231900" cy="1223436"/>
          </a:xfrm>
        </p:grpSpPr>
        <p:sp>
          <p:nvSpPr>
            <p:cNvPr id="58" name="Oval 57"/>
            <p:cNvSpPr/>
            <p:nvPr/>
          </p:nvSpPr>
          <p:spPr>
            <a:xfrm>
              <a:off x="18132108" y="7646046"/>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9" name="TextBox 58"/>
            <p:cNvSpPr txBox="1"/>
            <p:nvPr/>
          </p:nvSpPr>
          <p:spPr>
            <a:xfrm>
              <a:off x="18123644" y="7862210"/>
              <a:ext cx="1231900" cy="738664"/>
            </a:xfrm>
            <a:prstGeom prst="rect">
              <a:avLst/>
            </a:prstGeom>
            <a:noFill/>
          </p:spPr>
          <p:txBody>
            <a:bodyPr wrap="square" rtlCol="0">
              <a:spAutoFit/>
            </a:bodyPr>
            <a:lstStyle/>
            <a:p>
              <a:pPr algn="ctr"/>
              <a:r>
                <a:rPr lang="en-US" sz="4200" dirty="0">
                  <a:solidFill>
                    <a:schemeClr val="bg1"/>
                  </a:solidFill>
                </a:rPr>
                <a:t>6</a:t>
              </a:r>
            </a:p>
          </p:txBody>
        </p:sp>
      </p:grpSp>
    </p:spTree>
    <p:extLst>
      <p:ext uri="{BB962C8B-B14F-4D97-AF65-F5344CB8AC3E}">
        <p14:creationId xmlns:p14="http://schemas.microsoft.com/office/powerpoint/2010/main" val="2022937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B3425DB6-08E3-4A4E-9B4B-9CAF810B7FEA}"/>
              </a:ext>
            </a:extLst>
          </p:cNvPr>
          <p:cNvSpPr/>
          <p:nvPr/>
        </p:nvSpPr>
        <p:spPr>
          <a:xfrm>
            <a:off x="1588" y="0"/>
            <a:ext cx="6924628" cy="13716000"/>
          </a:xfrm>
          <a:prstGeom prst="rect">
            <a:avLst/>
          </a:prstGeom>
          <a:solidFill>
            <a:srgbClr val="08BC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4" name="TextBox 13"/>
          <p:cNvSpPr txBox="1"/>
          <p:nvPr/>
        </p:nvSpPr>
        <p:spPr>
          <a:xfrm>
            <a:off x="23257221" y="13168531"/>
            <a:ext cx="1278693"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30</a:t>
            </a:fld>
            <a:endParaRPr lang="en-US" sz="3000" dirty="0"/>
          </a:p>
        </p:txBody>
      </p:sp>
      <p:pic>
        <p:nvPicPr>
          <p:cNvPr id="47" name="Picture 4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35" name="TextBox 34"/>
          <p:cNvSpPr txBox="1"/>
          <p:nvPr/>
        </p:nvSpPr>
        <p:spPr>
          <a:xfrm>
            <a:off x="2019181" y="170762"/>
            <a:ext cx="4892747" cy="1200329"/>
          </a:xfrm>
          <a:prstGeom prst="rect">
            <a:avLst/>
          </a:prstGeom>
          <a:noFill/>
          <a:ln>
            <a:noFill/>
          </a:ln>
        </p:spPr>
        <p:txBody>
          <a:bodyPr wrap="square" rtlCol="0">
            <a:spAutoFit/>
          </a:bodyPr>
          <a:lstStyle/>
          <a:p>
            <a:r>
              <a:rPr lang="en-US" sz="7200" dirty="0">
                <a:solidFill>
                  <a:schemeClr val="bg1"/>
                </a:solidFill>
                <a:latin typeface="Trebuchet MS"/>
                <a:cs typeface="Trebuchet MS"/>
              </a:rPr>
              <a:t>Publishers</a:t>
            </a:r>
          </a:p>
        </p:txBody>
      </p:sp>
      <p:pic>
        <p:nvPicPr>
          <p:cNvPr id="36" name="Picture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 y="0"/>
            <a:ext cx="2341717" cy="1715177"/>
          </a:xfrm>
          <a:prstGeom prst="rect">
            <a:avLst/>
          </a:prstGeom>
        </p:spPr>
      </p:pic>
      <p:sp>
        <p:nvSpPr>
          <p:cNvPr id="102" name="TextBox 101"/>
          <p:cNvSpPr txBox="1"/>
          <p:nvPr/>
        </p:nvSpPr>
        <p:spPr>
          <a:xfrm>
            <a:off x="7143555" y="13323342"/>
            <a:ext cx="5686425" cy="276999"/>
          </a:xfrm>
          <a:prstGeom prst="rect">
            <a:avLst/>
          </a:prstGeom>
          <a:noFill/>
        </p:spPr>
        <p:txBody>
          <a:bodyPr wrap="square" rtlCol="0">
            <a:spAutoFit/>
          </a:bodyPr>
          <a:lstStyle/>
          <a:p>
            <a:r>
              <a:rPr lang="en-US" sz="1200" dirty="0"/>
              <a:t>Note: Above reflects only a sampling of publishers</a:t>
            </a:r>
          </a:p>
        </p:txBody>
      </p:sp>
      <p:sp>
        <p:nvSpPr>
          <p:cNvPr id="37" name="TextBox 36">
            <a:extLst>
              <a:ext uri="{FF2B5EF4-FFF2-40B4-BE49-F238E27FC236}">
                <a16:creationId xmlns:a16="http://schemas.microsoft.com/office/drawing/2014/main" xmlns="" id="{6DE4133C-7646-4461-8805-4F8A72296FEB}"/>
              </a:ext>
            </a:extLst>
          </p:cNvPr>
          <p:cNvSpPr txBox="1"/>
          <p:nvPr/>
        </p:nvSpPr>
        <p:spPr>
          <a:xfrm>
            <a:off x="157420" y="2405275"/>
            <a:ext cx="6817571" cy="9510296"/>
          </a:xfrm>
          <a:prstGeom prst="rect">
            <a:avLst/>
          </a:prstGeom>
          <a:noFill/>
        </p:spPr>
        <p:txBody>
          <a:bodyPr wrap="square" rtlCol="0">
            <a:spAutoFit/>
          </a:bodyPr>
          <a:lstStyle/>
          <a:p>
            <a:r>
              <a:rPr lang="en-US" sz="3600" dirty="0">
                <a:solidFill>
                  <a:schemeClr val="bg1"/>
                </a:solidFill>
                <a:latin typeface="Trebuchet MS"/>
                <a:cs typeface="Trebuchet MS"/>
              </a:rPr>
              <a:t>Publishers have been developing games since the onset of computers and arcades several decades ago.</a:t>
            </a:r>
          </a:p>
          <a:p>
            <a:endParaRPr lang="en-US" sz="3600" dirty="0">
              <a:solidFill>
                <a:schemeClr val="bg1"/>
              </a:solidFill>
              <a:latin typeface="Trebuchet MS"/>
            </a:endParaRPr>
          </a:p>
          <a:p>
            <a:r>
              <a:rPr lang="en-US" sz="3600" dirty="0">
                <a:solidFill>
                  <a:schemeClr val="bg1"/>
                </a:solidFill>
                <a:latin typeface="Trebuchet MS"/>
              </a:rPr>
              <a:t>Many publishers have created multiple esports games and are tailoring the development of new games to the potential of creating a popular esports title.</a:t>
            </a:r>
          </a:p>
          <a:p>
            <a:endParaRPr lang="en-US" sz="3600" dirty="0">
              <a:solidFill>
                <a:schemeClr val="bg1"/>
              </a:solidFill>
              <a:latin typeface="Trebuchet MS"/>
            </a:endParaRPr>
          </a:p>
          <a:p>
            <a:r>
              <a:rPr lang="en-US" sz="3600" dirty="0">
                <a:solidFill>
                  <a:schemeClr val="bg1"/>
                </a:solidFill>
                <a:latin typeface="Trebuchet MS"/>
              </a:rPr>
              <a:t>Publishers are investing heavily into the community to grow esports, for instance, in 2018 </a:t>
            </a:r>
            <a:r>
              <a:rPr lang="en-US" sz="3600" i="1" dirty="0">
                <a:latin typeface="Trebuchet MS"/>
              </a:rPr>
              <a:t>Epic Games</a:t>
            </a:r>
            <a:r>
              <a:rPr lang="en-US" sz="3600" dirty="0">
                <a:solidFill>
                  <a:schemeClr val="bg1"/>
                </a:solidFill>
                <a:latin typeface="Trebuchet MS"/>
              </a:rPr>
              <a:t> announced a $100 Million prize pool for the first competitive year of Fortnite.</a:t>
            </a:r>
            <a:endParaRPr lang="en-US" sz="3600" dirty="0">
              <a:solidFill>
                <a:schemeClr val="bg1"/>
              </a:solidFill>
            </a:endParaRPr>
          </a:p>
        </p:txBody>
      </p:sp>
      <p:pic>
        <p:nvPicPr>
          <p:cNvPr id="3" name="Picture 2"/>
          <p:cNvPicPr>
            <a:picLocks noChangeAspect="1"/>
          </p:cNvPicPr>
          <p:nvPr/>
        </p:nvPicPr>
        <p:blipFill>
          <a:blip r:embed="rId4"/>
          <a:stretch>
            <a:fillRect/>
          </a:stretch>
        </p:blipFill>
        <p:spPr>
          <a:xfrm>
            <a:off x="7000419" y="636493"/>
            <a:ext cx="17247079" cy="12443014"/>
          </a:xfrm>
          <a:prstGeom prst="rect">
            <a:avLst/>
          </a:prstGeom>
        </p:spPr>
      </p:pic>
    </p:spTree>
    <p:extLst>
      <p:ext uri="{BB962C8B-B14F-4D97-AF65-F5344CB8AC3E}">
        <p14:creationId xmlns:p14="http://schemas.microsoft.com/office/powerpoint/2010/main" val="4065531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B3425DB6-08E3-4A4E-9B4B-9CAF810B7FEA}"/>
              </a:ext>
            </a:extLst>
          </p:cNvPr>
          <p:cNvSpPr/>
          <p:nvPr/>
        </p:nvSpPr>
        <p:spPr>
          <a:xfrm>
            <a:off x="1588" y="0"/>
            <a:ext cx="6924628" cy="13716000"/>
          </a:xfrm>
          <a:prstGeom prst="rect">
            <a:avLst/>
          </a:prstGeom>
          <a:solidFill>
            <a:srgbClr val="08BC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4" name="TextBox 13"/>
          <p:cNvSpPr txBox="1"/>
          <p:nvPr/>
        </p:nvSpPr>
        <p:spPr>
          <a:xfrm>
            <a:off x="23257221" y="13168531"/>
            <a:ext cx="1278693"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31</a:t>
            </a:fld>
            <a:endParaRPr lang="en-US" sz="3000" dirty="0"/>
          </a:p>
        </p:txBody>
      </p:sp>
      <p:pic>
        <p:nvPicPr>
          <p:cNvPr id="47" name="Picture 4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35" name="TextBox 34"/>
          <p:cNvSpPr txBox="1"/>
          <p:nvPr/>
        </p:nvSpPr>
        <p:spPr>
          <a:xfrm>
            <a:off x="2478742" y="170762"/>
            <a:ext cx="4090254" cy="1200329"/>
          </a:xfrm>
          <a:prstGeom prst="rect">
            <a:avLst/>
          </a:prstGeom>
          <a:noFill/>
          <a:ln>
            <a:noFill/>
          </a:ln>
        </p:spPr>
        <p:txBody>
          <a:bodyPr wrap="square" rtlCol="0">
            <a:spAutoFit/>
          </a:bodyPr>
          <a:lstStyle/>
          <a:p>
            <a:r>
              <a:rPr lang="en-US" sz="7200" dirty="0">
                <a:solidFill>
                  <a:schemeClr val="bg1"/>
                </a:solidFill>
                <a:latin typeface="Trebuchet MS"/>
                <a:cs typeface="Trebuchet MS"/>
              </a:rPr>
              <a:t>Games</a:t>
            </a:r>
          </a:p>
        </p:txBody>
      </p:sp>
      <p:pic>
        <p:nvPicPr>
          <p:cNvPr id="36" name="Picture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8" y="0"/>
            <a:ext cx="2341717" cy="1715177"/>
          </a:xfrm>
          <a:prstGeom prst="rect">
            <a:avLst/>
          </a:prstGeom>
        </p:spPr>
      </p:pic>
      <p:grpSp>
        <p:nvGrpSpPr>
          <p:cNvPr id="4" name="Group 3"/>
          <p:cNvGrpSpPr/>
          <p:nvPr/>
        </p:nvGrpSpPr>
        <p:grpSpPr>
          <a:xfrm>
            <a:off x="7060823" y="492958"/>
            <a:ext cx="17289326" cy="12544320"/>
            <a:chOff x="7003673" y="433964"/>
            <a:chExt cx="17289326" cy="12544320"/>
          </a:xfrm>
        </p:grpSpPr>
        <p:pic>
          <p:nvPicPr>
            <p:cNvPr id="37" name="Picture 72" descr="Image result for heroes of the storm 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680917" y="2764406"/>
              <a:ext cx="3332169" cy="235751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0" descr="Image result for dota 2 logo 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21496" y="2752935"/>
              <a:ext cx="2925945" cy="22537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4" descr="Image result for csgo logo 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956137" y="1070773"/>
              <a:ext cx="4265668" cy="10301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6" descr="Image result for call of duty black ops 4 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323441" y="5424516"/>
              <a:ext cx="2943018" cy="1485134"/>
            </a:xfrm>
            <a:prstGeom prst="rect">
              <a:avLst/>
            </a:prstGeom>
            <a:noFill/>
            <a:extLst/>
          </p:spPr>
        </p:pic>
        <p:pic>
          <p:nvPicPr>
            <p:cNvPr id="41" name="Picture 68" descr="Image result for league of legends 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472656" y="923190"/>
              <a:ext cx="3385318" cy="13390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0" descr="Image result for starcraft II 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730487" y="2900718"/>
              <a:ext cx="3870638" cy="178686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4" descr="Image result for hearthstone 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0041597" y="8809475"/>
              <a:ext cx="4052953" cy="14762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76" descr="Image result for overwatch png"/>
            <p:cNvPicPr>
              <a:picLocks noChangeAspect="1" noChangeArrowheads="1"/>
            </p:cNvPicPr>
            <p:nvPr/>
          </p:nvPicPr>
          <p:blipFill rotWithShape="1">
            <a:blip r:embed="rId11">
              <a:extLst>
                <a:ext uri="{28A0092B-C50C-407E-A947-70E740481C1C}">
                  <a14:useLocalDpi xmlns:a14="http://schemas.microsoft.com/office/drawing/2010/main"/>
                </a:ext>
              </a:extLst>
            </a:blip>
            <a:srcRect l="18572" t="6563" r="20009" b="9066"/>
            <a:stretch/>
          </p:blipFill>
          <p:spPr bwMode="auto">
            <a:xfrm>
              <a:off x="7003673" y="433964"/>
              <a:ext cx="2925945" cy="21637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78" descr="Image result for smite 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3447835" y="7371696"/>
              <a:ext cx="3935220" cy="121991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0" descr="Image result for fifa 19 pn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1" r="30336"/>
            <a:stretch/>
          </p:blipFill>
          <p:spPr bwMode="auto">
            <a:xfrm>
              <a:off x="12650948" y="11745077"/>
              <a:ext cx="2836523" cy="100242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2" descr="Image result for madden 19 png"/>
            <p:cNvPicPr>
              <a:picLocks noChangeAspect="1" noChangeArrowheads="1"/>
            </p:cNvPicPr>
            <p:nvPr/>
          </p:nvPicPr>
          <p:blipFill rotWithShape="1">
            <a:blip r:embed="rId14">
              <a:extLst>
                <a:ext uri="{28A0092B-C50C-407E-A947-70E740481C1C}">
                  <a14:useLocalDpi xmlns:a14="http://schemas.microsoft.com/office/drawing/2010/main"/>
                </a:ext>
              </a:extLst>
            </a:blip>
            <a:srcRect t="12725" b="10475"/>
            <a:stretch/>
          </p:blipFill>
          <p:spPr bwMode="auto">
            <a:xfrm>
              <a:off x="11423148" y="10489945"/>
              <a:ext cx="4687532" cy="10400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6" descr="Image result for pubg 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601568" y="918826"/>
              <a:ext cx="3772925" cy="118214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8" descr="Image result for world of warcraft battle for azeroth 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174757" y="5424516"/>
              <a:ext cx="2942951" cy="142932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92" descr="Image result for world of tanks 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8066176" y="7310398"/>
              <a:ext cx="3369447" cy="134251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94" descr="Image result for rainbow six siege logo 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0389926" y="3436697"/>
              <a:ext cx="3780157" cy="124461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96" descr="Image result for h1z1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7624126" y="9233043"/>
              <a:ext cx="2211233" cy="77808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98" descr="Image result for ultra street fighter 4 logo 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480994" y="7181274"/>
              <a:ext cx="2601278" cy="154540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0" descr="Image result for arena of valor 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6489076" y="11691085"/>
              <a:ext cx="3154199" cy="124803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2" descr="Image result for vainglory pn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1839606" y="7371696"/>
              <a:ext cx="2142948" cy="153220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4" descr="Image result for clash royale png"/>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t="20368" b="19631"/>
            <a:stretch/>
          </p:blipFill>
          <p:spPr bwMode="auto">
            <a:xfrm>
              <a:off x="7290677" y="7389399"/>
              <a:ext cx="2671589" cy="120221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06" descr="Image result for paladins logo 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3302399" y="5374822"/>
              <a:ext cx="3248727" cy="144893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8" descr="Image result for gwent png"/>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16879247" y="5177060"/>
              <a:ext cx="2971628" cy="184445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10" descr="Image result for injustice 2 logo pn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0280035" y="10632936"/>
              <a:ext cx="4012964" cy="89701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12" descr="Image result for magic the gathering online pn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1099161" y="8950485"/>
              <a:ext cx="2394488" cy="123216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14" descr="Image result for tekken 7 png"/>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6222258" y="10573598"/>
              <a:ext cx="3933541" cy="89875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18" descr="Image result for halo 5 logo"/>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248850" y="9233043"/>
              <a:ext cx="3221246" cy="62915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22" descr="Image result for rocket league logo"/>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20071496" y="5350287"/>
              <a:ext cx="3993154" cy="164934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Image result for quake champions logo"/>
            <p:cNvPicPr>
              <a:picLocks noChangeAspect="1" noChangeArrowheads="1"/>
            </p:cNvPicPr>
            <p:nvPr/>
          </p:nvPicPr>
          <p:blipFill rotWithShape="1">
            <a:blip r:embed="rId31" cstate="screen">
              <a:extLst>
                <a:ext uri="{28A0092B-C50C-407E-A947-70E740481C1C}">
                  <a14:useLocalDpi xmlns:a14="http://schemas.microsoft.com/office/drawing/2010/main"/>
                </a:ext>
              </a:extLst>
            </a:blip>
            <a:srcRect b="33987"/>
            <a:stretch/>
          </p:blipFill>
          <p:spPr bwMode="auto">
            <a:xfrm>
              <a:off x="13824467" y="9139555"/>
              <a:ext cx="3262954" cy="964021"/>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8" descr="Image result for fortnite pn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7200815" y="2811746"/>
              <a:ext cx="2829853" cy="238040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84" descr="Image result for 2k19 png"/>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7192796" y="11973973"/>
              <a:ext cx="4817544" cy="700098"/>
            </a:xfrm>
            <a:prstGeom prst="rect">
              <a:avLst/>
            </a:prstGeom>
            <a:solidFill>
              <a:schemeClr val="tx1"/>
            </a:solidFill>
            <a:ln>
              <a:solidFill>
                <a:schemeClr val="tx1"/>
              </a:solidFill>
            </a:ln>
            <a:extLst/>
          </p:spPr>
        </p:pic>
        <p:pic>
          <p:nvPicPr>
            <p:cNvPr id="2050" name="Picture 2" descr="Image result for tf2 logo"/>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20044347" y="11697689"/>
              <a:ext cx="4248652" cy="1280595"/>
            </a:xfrm>
            <a:prstGeom prst="rect">
              <a:avLst/>
            </a:prstGeom>
            <a:noFill/>
            <a:extLst>
              <a:ext uri="{909E8E84-426E-40DD-AFC4-6F175D3DCCD1}">
                <a14:hiddenFill xmlns:a14="http://schemas.microsoft.com/office/drawing/2010/main">
                  <a:solidFill>
                    <a:srgbClr val="FFFFFF"/>
                  </a:solidFill>
                </a14:hiddenFill>
              </a:ext>
            </a:extLst>
          </p:spPr>
        </p:pic>
      </p:grpSp>
      <p:sp>
        <p:nvSpPr>
          <p:cNvPr id="102" name="TextBox 101"/>
          <p:cNvSpPr txBox="1"/>
          <p:nvPr/>
        </p:nvSpPr>
        <p:spPr>
          <a:xfrm>
            <a:off x="7143555" y="13323342"/>
            <a:ext cx="5686425" cy="276999"/>
          </a:xfrm>
          <a:prstGeom prst="rect">
            <a:avLst/>
          </a:prstGeom>
          <a:noFill/>
        </p:spPr>
        <p:txBody>
          <a:bodyPr wrap="square" rtlCol="0">
            <a:spAutoFit/>
          </a:bodyPr>
          <a:lstStyle/>
          <a:p>
            <a:r>
              <a:rPr lang="en-US" sz="1200" dirty="0"/>
              <a:t>Note: Above reflects only a sampling of games</a:t>
            </a:r>
          </a:p>
        </p:txBody>
      </p:sp>
      <p:sp>
        <p:nvSpPr>
          <p:cNvPr id="45" name="TextBox 44">
            <a:extLst>
              <a:ext uri="{FF2B5EF4-FFF2-40B4-BE49-F238E27FC236}">
                <a16:creationId xmlns:a16="http://schemas.microsoft.com/office/drawing/2014/main" xmlns="" id="{C274BB62-A5DA-4059-BDBB-4AB9ADCA7201}"/>
              </a:ext>
            </a:extLst>
          </p:cNvPr>
          <p:cNvSpPr txBox="1"/>
          <p:nvPr/>
        </p:nvSpPr>
        <p:spPr>
          <a:xfrm>
            <a:off x="157420" y="2405275"/>
            <a:ext cx="6817571" cy="8956298"/>
          </a:xfrm>
          <a:prstGeom prst="rect">
            <a:avLst/>
          </a:prstGeom>
          <a:noFill/>
        </p:spPr>
        <p:txBody>
          <a:bodyPr wrap="square" rtlCol="0">
            <a:spAutoFit/>
          </a:bodyPr>
          <a:lstStyle/>
          <a:p>
            <a:r>
              <a:rPr lang="en-US" sz="3600" dirty="0">
                <a:solidFill>
                  <a:schemeClr val="bg1"/>
                </a:solidFill>
                <a:latin typeface="Trebuchet MS"/>
                <a:cs typeface="Trebuchet MS"/>
              </a:rPr>
              <a:t>There is a huge variety of titles that have competitive esports scenes.</a:t>
            </a:r>
          </a:p>
          <a:p>
            <a:endParaRPr lang="en-US" sz="3600" dirty="0">
              <a:solidFill>
                <a:schemeClr val="bg1"/>
              </a:solidFill>
              <a:latin typeface="Trebuchet MS"/>
            </a:endParaRPr>
          </a:p>
          <a:p>
            <a:r>
              <a:rPr lang="en-US" sz="3600" dirty="0">
                <a:solidFill>
                  <a:schemeClr val="bg1"/>
                </a:solidFill>
                <a:latin typeface="Trebuchet MS"/>
              </a:rPr>
              <a:t>Most major genres of games have multiple esports titles for players to compete in.  Many of these titles appeal to casual fans but involve a deep skillset for professional players to hone their craft in competitions.</a:t>
            </a:r>
          </a:p>
          <a:p>
            <a:endParaRPr lang="en-US" sz="3600" dirty="0">
              <a:solidFill>
                <a:schemeClr val="bg1"/>
              </a:solidFill>
              <a:latin typeface="Trebuchet MS"/>
            </a:endParaRPr>
          </a:p>
          <a:p>
            <a:r>
              <a:rPr lang="en-US" sz="3600" dirty="0">
                <a:solidFill>
                  <a:schemeClr val="bg1"/>
                </a:solidFill>
                <a:latin typeface="Trebuchet MS"/>
              </a:rPr>
              <a:t>Some of the most popular game genres are </a:t>
            </a:r>
            <a:r>
              <a:rPr lang="en-US" sz="3600" i="1" dirty="0">
                <a:latin typeface="Trebuchet MS"/>
              </a:rPr>
              <a:t>MOBA</a:t>
            </a:r>
            <a:r>
              <a:rPr lang="en-US" sz="3600" dirty="0">
                <a:solidFill>
                  <a:schemeClr val="bg1"/>
                </a:solidFill>
                <a:latin typeface="Trebuchet MS"/>
              </a:rPr>
              <a:t> (Multiplayer Online Battle Arena), </a:t>
            </a:r>
            <a:r>
              <a:rPr lang="en-US" sz="3600" i="1" dirty="0">
                <a:latin typeface="Trebuchet MS"/>
              </a:rPr>
              <a:t>Shooters &amp; Battle Royale</a:t>
            </a:r>
            <a:r>
              <a:rPr lang="en-US" sz="3600" dirty="0">
                <a:solidFill>
                  <a:schemeClr val="bg1"/>
                </a:solidFill>
                <a:latin typeface="Trebuchet MS"/>
              </a:rPr>
              <a:t> and </a:t>
            </a:r>
            <a:r>
              <a:rPr lang="en-US" sz="3600" i="1" dirty="0">
                <a:latin typeface="Trebuchet MS"/>
              </a:rPr>
              <a:t>Sports</a:t>
            </a:r>
            <a:r>
              <a:rPr lang="en-US" sz="3600" dirty="0">
                <a:solidFill>
                  <a:schemeClr val="bg1"/>
                </a:solidFill>
                <a:latin typeface="Trebuchet MS"/>
              </a:rPr>
              <a:t>. </a:t>
            </a:r>
            <a:endParaRPr lang="en-US" sz="3600" dirty="0">
              <a:solidFill>
                <a:schemeClr val="bg1"/>
              </a:solidFill>
            </a:endParaRPr>
          </a:p>
        </p:txBody>
      </p:sp>
      <p:pic>
        <p:nvPicPr>
          <p:cNvPr id="46" name="Picture 2" descr="Image result for super smash bros ultimate logo"/>
          <p:cNvPicPr>
            <a:picLocks noChangeAspect="1" noChangeArrowheads="1"/>
          </p:cNvPicPr>
          <p:nvPr/>
        </p:nvPicPr>
        <p:blipFill rotWithShape="1">
          <a:blip r:embed="rId35">
            <a:extLst>
              <a:ext uri="{28A0092B-C50C-407E-A947-70E740481C1C}">
                <a14:useLocalDpi xmlns:a14="http://schemas.microsoft.com/office/drawing/2010/main"/>
              </a:ext>
            </a:extLst>
          </a:blip>
          <a:srcRect t="15825" b="9638"/>
          <a:stretch/>
        </p:blipFill>
        <p:spPr bwMode="auto">
          <a:xfrm>
            <a:off x="7156047" y="10221281"/>
            <a:ext cx="3926307" cy="157759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Image result for apex legends logo"/>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21565529" y="994565"/>
            <a:ext cx="2343060" cy="156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394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B3425DB6-08E3-4A4E-9B4B-9CAF810B7FEA}"/>
              </a:ext>
            </a:extLst>
          </p:cNvPr>
          <p:cNvSpPr/>
          <p:nvPr/>
        </p:nvSpPr>
        <p:spPr>
          <a:xfrm>
            <a:off x="1588" y="0"/>
            <a:ext cx="6924628" cy="13716000"/>
          </a:xfrm>
          <a:prstGeom prst="rect">
            <a:avLst/>
          </a:prstGeom>
          <a:solidFill>
            <a:srgbClr val="0664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4" name="TextBox 13"/>
          <p:cNvSpPr txBox="1"/>
          <p:nvPr/>
        </p:nvSpPr>
        <p:spPr>
          <a:xfrm>
            <a:off x="23257221" y="13168531"/>
            <a:ext cx="1278693"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32</a:t>
            </a:fld>
            <a:endParaRPr lang="en-US" sz="3000" dirty="0"/>
          </a:p>
        </p:txBody>
      </p:sp>
      <p:pic>
        <p:nvPicPr>
          <p:cNvPr id="47" name="Picture 4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102" name="TextBox 101"/>
          <p:cNvSpPr txBox="1"/>
          <p:nvPr/>
        </p:nvSpPr>
        <p:spPr>
          <a:xfrm>
            <a:off x="7143555" y="13323342"/>
            <a:ext cx="5686425" cy="276999"/>
          </a:xfrm>
          <a:prstGeom prst="rect">
            <a:avLst/>
          </a:prstGeom>
          <a:noFill/>
        </p:spPr>
        <p:txBody>
          <a:bodyPr wrap="square" rtlCol="0">
            <a:spAutoFit/>
          </a:bodyPr>
          <a:lstStyle/>
          <a:p>
            <a:r>
              <a:rPr lang="en-US" sz="1200" dirty="0"/>
              <a:t>Note: Only a sampling of leagues </a:t>
            </a:r>
          </a:p>
        </p:txBody>
      </p:sp>
      <p:sp>
        <p:nvSpPr>
          <p:cNvPr id="37" name="TextBox 36"/>
          <p:cNvSpPr txBox="1"/>
          <p:nvPr/>
        </p:nvSpPr>
        <p:spPr>
          <a:xfrm>
            <a:off x="2522138" y="188533"/>
            <a:ext cx="4137591" cy="1200329"/>
          </a:xfrm>
          <a:prstGeom prst="rect">
            <a:avLst/>
          </a:prstGeom>
          <a:noFill/>
        </p:spPr>
        <p:txBody>
          <a:bodyPr wrap="square" rtlCol="0">
            <a:spAutoFit/>
          </a:bodyPr>
          <a:lstStyle/>
          <a:p>
            <a:r>
              <a:rPr lang="en-US" sz="7200" dirty="0">
                <a:solidFill>
                  <a:schemeClr val="bg1"/>
                </a:solidFill>
              </a:rPr>
              <a:t>Leagues</a:t>
            </a:r>
          </a:p>
        </p:txBody>
      </p:sp>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29" y="-3324"/>
            <a:ext cx="2330763" cy="1707154"/>
          </a:xfrm>
          <a:prstGeom prst="rect">
            <a:avLst/>
          </a:prstGeom>
        </p:spPr>
      </p:pic>
      <p:grpSp>
        <p:nvGrpSpPr>
          <p:cNvPr id="3" name="Group 2"/>
          <p:cNvGrpSpPr/>
          <p:nvPr/>
        </p:nvGrpSpPr>
        <p:grpSpPr>
          <a:xfrm>
            <a:off x="6795859" y="725233"/>
            <a:ext cx="17591316" cy="11803768"/>
            <a:chOff x="6795859" y="725233"/>
            <a:chExt cx="17591316" cy="11803768"/>
          </a:xfrm>
        </p:grpSpPr>
        <p:pic>
          <p:nvPicPr>
            <p:cNvPr id="39" name="Picture 2" descr="Image result for fortnite fall skirmis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14438" y="3926528"/>
              <a:ext cx="2668818" cy="268797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all Of Duty World Leagu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448693" y="884337"/>
              <a:ext cx="3028907" cy="261874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Image result for heroes of the storm global championship"/>
            <p:cNvPicPr>
              <a:picLocks noChangeAspect="1" noChangeArrowheads="1"/>
            </p:cNvPicPr>
            <p:nvPr/>
          </p:nvPicPr>
          <p:blipFill rotWithShape="1">
            <a:blip r:embed="rId6">
              <a:extLst>
                <a:ext uri="{28A0092B-C50C-407E-A947-70E740481C1C}">
                  <a14:useLocalDpi xmlns:a14="http://schemas.microsoft.com/office/drawing/2010/main"/>
                </a:ext>
              </a:extLst>
            </a:blip>
            <a:srcRect l="19671" t="4066" r="19864" b="11631"/>
            <a:stretch/>
          </p:blipFill>
          <p:spPr bwMode="auto">
            <a:xfrm>
              <a:off x="9827717" y="6893132"/>
              <a:ext cx="1989552" cy="277389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Overwatch Leagu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43694" y="725233"/>
              <a:ext cx="3003710" cy="297242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StarCraft II World Championship Series"/>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795859" y="3815368"/>
              <a:ext cx="3801199" cy="291029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overwatch world series"/>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1786334" y="3913026"/>
              <a:ext cx="2534779" cy="27149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8" descr="Image result for smite pro league"/>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1563330" y="792072"/>
              <a:ext cx="2823845" cy="282384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0" descr="Image result for fiwc logo"/>
            <p:cNvPicPr>
              <a:picLocks noChangeAspect="1" noChangeArrowheads="1"/>
            </p:cNvPicPr>
            <p:nvPr/>
          </p:nvPicPr>
          <p:blipFill rotWithShape="1">
            <a:blip r:embed="rId11">
              <a:extLst>
                <a:ext uri="{28A0092B-C50C-407E-A947-70E740481C1C}">
                  <a14:useLocalDpi xmlns:a14="http://schemas.microsoft.com/office/drawing/2010/main"/>
                </a:ext>
              </a:extLst>
            </a:blip>
            <a:srcRect b="29676"/>
            <a:stretch/>
          </p:blipFill>
          <p:spPr bwMode="auto">
            <a:xfrm>
              <a:off x="7087701" y="10042166"/>
              <a:ext cx="1957721" cy="24868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2" descr="Image result for halo championship series"/>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3327149" y="3609281"/>
              <a:ext cx="2687289" cy="332246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4" descr="Image result for dream league season 1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979216" y="6890488"/>
              <a:ext cx="2779183" cy="277918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6" descr="Image result for european gaming leagu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206907" y="11307948"/>
              <a:ext cx="3945244" cy="122105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8" descr="Image result for glocal starcraft 2 league"/>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7336741" y="7383957"/>
              <a:ext cx="2724594" cy="189359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2" descr="Image result for eleague logo"/>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3367" t="12600" r="13234" b="11000"/>
            <a:stretch/>
          </p:blipFill>
          <p:spPr bwMode="auto">
            <a:xfrm>
              <a:off x="9950966" y="792072"/>
              <a:ext cx="2501853" cy="260410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6" descr="Image result for emls logo"/>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0139174" y="7441750"/>
              <a:ext cx="1745356" cy="18645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8" descr="Image result for League of Legends Pro League logo"/>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5815784" y="9985980"/>
              <a:ext cx="2518123" cy="251812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0" descr="Image result for lol championship series logo"/>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4860400" y="7110717"/>
              <a:ext cx="2374339" cy="23387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2" descr="Image result for nba 2k league png"/>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t="10990" b="9621"/>
            <a:stretch/>
          </p:blipFill>
          <p:spPr bwMode="auto">
            <a:xfrm>
              <a:off x="9589849" y="9943248"/>
              <a:ext cx="3291585" cy="133079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descr="Image result for esl league"/>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2617505" y="862237"/>
              <a:ext cx="2490096" cy="264780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8" descr="https://liquipedia.net/commons/images/b/bb/RLRS.png"/>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18750982" y="4027701"/>
              <a:ext cx="2899899" cy="248562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50" descr="https://liquipedia.net/commons/images/e/ec/Rlcs.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5421506" y="841808"/>
              <a:ext cx="2713281" cy="271328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3499935" y="9985980"/>
              <a:ext cx="1921571" cy="2408369"/>
            </a:xfrm>
            <a:prstGeom prst="rect">
              <a:avLst/>
            </a:prstGeom>
          </p:spPr>
        </p:pic>
        <p:pic>
          <p:nvPicPr>
            <p:cNvPr id="89" name="Picture 52" descr="Image result for collegiate star league png"/>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21800109" y="10145099"/>
              <a:ext cx="2271999" cy="227199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54" descr="Image result for hearthstone champions series logo"/>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10272902" y="3751661"/>
              <a:ext cx="3266349" cy="303770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56" descr="Image result for super league gaming pn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22142011" y="7337801"/>
              <a:ext cx="1956285" cy="188455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58" descr="Image result for tespa png"/>
            <p:cNvPicPr>
              <a:picLocks noChangeAspect="1" noChangeArrowheads="1"/>
            </p:cNvPicPr>
            <p:nvPr/>
          </p:nvPicPr>
          <p:blipFill rotWithShape="1">
            <a:blip r:embed="rId28">
              <a:extLst>
                <a:ext uri="{28A0092B-C50C-407E-A947-70E740481C1C}">
                  <a14:useLocalDpi xmlns:a14="http://schemas.microsoft.com/office/drawing/2010/main"/>
                </a:ext>
              </a:extLst>
            </a:blip>
            <a:srcRect l="6765" t="21042" r="5870" b="19529"/>
            <a:stretch/>
          </p:blipFill>
          <p:spPr bwMode="auto">
            <a:xfrm>
              <a:off x="18750982" y="10408941"/>
              <a:ext cx="2643234" cy="1798013"/>
            </a:xfrm>
            <a:prstGeom prst="rect">
              <a:avLst/>
            </a:prstGeom>
            <a:solidFill>
              <a:schemeClr val="tx1"/>
            </a:solidFill>
          </p:spPr>
        </p:pic>
        <p:pic>
          <p:nvPicPr>
            <p:cNvPr id="93" name="Picture 2" descr="Image result for red bull conquest 2018"/>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6904110" y="7282288"/>
              <a:ext cx="3115054" cy="1995582"/>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xmlns="" id="{8F7F0A04-E1ED-450F-BD69-5B4B4F181EFC}"/>
              </a:ext>
            </a:extLst>
          </p:cNvPr>
          <p:cNvSpPr txBox="1"/>
          <p:nvPr/>
        </p:nvSpPr>
        <p:spPr>
          <a:xfrm>
            <a:off x="157420" y="2405275"/>
            <a:ext cx="6817571" cy="10618291"/>
          </a:xfrm>
          <a:prstGeom prst="rect">
            <a:avLst/>
          </a:prstGeom>
          <a:noFill/>
        </p:spPr>
        <p:txBody>
          <a:bodyPr wrap="square" rtlCol="0">
            <a:spAutoFit/>
          </a:bodyPr>
          <a:lstStyle/>
          <a:p>
            <a:r>
              <a:rPr lang="en-US" sz="3600" dirty="0">
                <a:solidFill>
                  <a:schemeClr val="bg1"/>
                </a:solidFill>
                <a:latin typeface="Trebuchet MS"/>
                <a:cs typeface="Trebuchet MS"/>
              </a:rPr>
              <a:t>Leagues feature players and teams competing in different season-long formats (similar to traditional sports like MLB, NFL, etc.) to determine a winner.</a:t>
            </a:r>
          </a:p>
          <a:p>
            <a:endParaRPr lang="en-US" sz="3600" dirty="0">
              <a:solidFill>
                <a:schemeClr val="bg1"/>
              </a:solidFill>
              <a:latin typeface="Trebuchet MS"/>
              <a:cs typeface="Trebuchet MS"/>
            </a:endParaRPr>
          </a:p>
          <a:p>
            <a:r>
              <a:rPr lang="en-US" sz="3600" dirty="0">
                <a:solidFill>
                  <a:schemeClr val="bg1"/>
                </a:solidFill>
                <a:latin typeface="Trebuchet MS"/>
                <a:cs typeface="Trebuchet MS"/>
              </a:rPr>
              <a:t>These leagues hold match-ups throughout the season with many featuring a marquee tournament to crown a champion at seasons’ end.</a:t>
            </a:r>
          </a:p>
          <a:p>
            <a:endParaRPr lang="en-US" sz="3600" dirty="0">
              <a:solidFill>
                <a:schemeClr val="bg1"/>
              </a:solidFill>
              <a:latin typeface="Trebuchet MS"/>
              <a:cs typeface="Trebuchet MS"/>
            </a:endParaRPr>
          </a:p>
          <a:p>
            <a:r>
              <a:rPr lang="en-US" sz="3600" dirty="0">
                <a:solidFill>
                  <a:schemeClr val="bg1"/>
                </a:solidFill>
                <a:latin typeface="Trebuchet MS"/>
                <a:cs typeface="Trebuchet MS"/>
              </a:rPr>
              <a:t>Some leagues are single-game focused, others align with professional sports leagues while </a:t>
            </a:r>
            <a:r>
              <a:rPr lang="en-US" sz="3600" dirty="0">
                <a:solidFill>
                  <a:schemeClr val="bg1"/>
                </a:solidFill>
                <a:cs typeface="Trebuchet MS"/>
              </a:rPr>
              <a:t>others </a:t>
            </a:r>
            <a:r>
              <a:rPr lang="en-US" sz="3600" dirty="0">
                <a:solidFill>
                  <a:schemeClr val="bg1"/>
                </a:solidFill>
                <a:latin typeface="Trebuchet MS"/>
                <a:cs typeface="Trebuchet MS"/>
              </a:rPr>
              <a:t>are collegiate-based. </a:t>
            </a:r>
          </a:p>
          <a:p>
            <a:endParaRPr lang="en-US" sz="3600" dirty="0">
              <a:solidFill>
                <a:schemeClr val="bg1"/>
              </a:solidFill>
              <a:latin typeface="Trebuchet MS"/>
            </a:endParaRPr>
          </a:p>
          <a:p>
            <a:endParaRPr lang="en-US" sz="3600" dirty="0">
              <a:solidFill>
                <a:schemeClr val="bg1"/>
              </a:solidFill>
            </a:endParaRPr>
          </a:p>
        </p:txBody>
      </p:sp>
    </p:spTree>
    <p:extLst>
      <p:ext uri="{BB962C8B-B14F-4D97-AF65-F5344CB8AC3E}">
        <p14:creationId xmlns:p14="http://schemas.microsoft.com/office/powerpoint/2010/main" val="2858660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B3425DB6-08E3-4A4E-9B4B-9CAF810B7FEA}"/>
              </a:ext>
            </a:extLst>
          </p:cNvPr>
          <p:cNvSpPr/>
          <p:nvPr/>
        </p:nvSpPr>
        <p:spPr>
          <a:xfrm>
            <a:off x="1588" y="0"/>
            <a:ext cx="6924628" cy="13716000"/>
          </a:xfrm>
          <a:prstGeom prst="rect">
            <a:avLst/>
          </a:prstGeom>
          <a:solidFill>
            <a:srgbClr val="8395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4" name="TextBox 13"/>
          <p:cNvSpPr txBox="1"/>
          <p:nvPr/>
        </p:nvSpPr>
        <p:spPr>
          <a:xfrm>
            <a:off x="23257221" y="13168531"/>
            <a:ext cx="1278693"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33</a:t>
            </a:fld>
            <a:endParaRPr lang="en-US" sz="3000" dirty="0">
              <a:solidFill>
                <a:srgbClr val="C0C1BF"/>
              </a:solidFill>
            </a:endParaRPr>
          </a:p>
        </p:txBody>
      </p:sp>
      <p:pic>
        <p:nvPicPr>
          <p:cNvPr id="47" name="Picture 4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102" name="TextBox 101"/>
          <p:cNvSpPr txBox="1"/>
          <p:nvPr/>
        </p:nvSpPr>
        <p:spPr>
          <a:xfrm>
            <a:off x="7143555" y="13254335"/>
            <a:ext cx="6195074" cy="461665"/>
          </a:xfrm>
          <a:prstGeom prst="rect">
            <a:avLst/>
          </a:prstGeom>
          <a:noFill/>
        </p:spPr>
        <p:txBody>
          <a:bodyPr wrap="square" rtlCol="0">
            <a:spAutoFit/>
          </a:bodyPr>
          <a:lstStyle/>
          <a:p>
            <a:r>
              <a:rPr lang="en-US" sz="1200" dirty="0"/>
              <a:t>Source: Mindshare, Game On: What Marketers Should Know About Esports Fans; Nielsen Esports Playbook; Esports Marketing Blog, Intel Extreme Masters, 2017; Valve</a:t>
            </a:r>
          </a:p>
        </p:txBody>
      </p:sp>
      <p:sp>
        <p:nvSpPr>
          <p:cNvPr id="36" name="TextBox 35"/>
          <p:cNvSpPr txBox="1"/>
          <p:nvPr/>
        </p:nvSpPr>
        <p:spPr>
          <a:xfrm>
            <a:off x="2496043" y="188757"/>
            <a:ext cx="3611331" cy="1200329"/>
          </a:xfrm>
          <a:prstGeom prst="rect">
            <a:avLst/>
          </a:prstGeom>
          <a:noFill/>
        </p:spPr>
        <p:txBody>
          <a:bodyPr wrap="square" rtlCol="0">
            <a:spAutoFit/>
          </a:bodyPr>
          <a:lstStyle/>
          <a:p>
            <a:r>
              <a:rPr lang="en-US" sz="7200" dirty="0">
                <a:solidFill>
                  <a:schemeClr val="bg1"/>
                </a:solidFill>
              </a:rPr>
              <a:t>Events</a:t>
            </a:r>
          </a:p>
        </p:txBody>
      </p:sp>
      <p:pic>
        <p:nvPicPr>
          <p:cNvPr id="45" name="Picture 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29" y="-3099"/>
            <a:ext cx="2330762" cy="1707153"/>
          </a:xfrm>
          <a:prstGeom prst="rect">
            <a:avLst/>
          </a:prstGeom>
        </p:spPr>
      </p:pic>
      <p:grpSp>
        <p:nvGrpSpPr>
          <p:cNvPr id="2" name="Group 1"/>
          <p:cNvGrpSpPr/>
          <p:nvPr/>
        </p:nvGrpSpPr>
        <p:grpSpPr>
          <a:xfrm>
            <a:off x="6592784" y="520609"/>
            <a:ext cx="18110457" cy="12343049"/>
            <a:chOff x="6592784" y="491112"/>
            <a:chExt cx="18110457" cy="12343049"/>
          </a:xfrm>
        </p:grpSpPr>
        <p:pic>
          <p:nvPicPr>
            <p:cNvPr id="46" name="Picture 2" descr="Image result for the international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08046" y="850799"/>
              <a:ext cx="5129082" cy="223922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2018 lol world championship 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92784" y="491112"/>
              <a:ext cx="2958595" cy="295859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Image result for cod championship"/>
            <p:cNvPicPr>
              <a:picLocks noChangeAspect="1" noChangeArrowheads="1"/>
            </p:cNvPicPr>
            <p:nvPr/>
          </p:nvPicPr>
          <p:blipFill rotWithShape="1">
            <a:blip r:embed="rId6">
              <a:extLst>
                <a:ext uri="{28A0092B-C50C-407E-A947-70E740481C1C}">
                  <a14:useLocalDpi xmlns:a14="http://schemas.microsoft.com/office/drawing/2010/main"/>
                </a:ext>
              </a:extLst>
            </a:blip>
            <a:srcRect b="16394"/>
            <a:stretch/>
          </p:blipFill>
          <p:spPr bwMode="auto">
            <a:xfrm>
              <a:off x="21405209" y="591722"/>
              <a:ext cx="3298032" cy="275737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Image result for owl season 1 final"/>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8669" t="14113" r="8797" b="13652"/>
            <a:stretch/>
          </p:blipFill>
          <p:spPr bwMode="auto">
            <a:xfrm>
              <a:off x="14258352" y="1134080"/>
              <a:ext cx="4361719" cy="167265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Image result for eleague cup"/>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127186" y="9564541"/>
              <a:ext cx="2581278" cy="32696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2" descr="Image result for evo championship logo"/>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9145144" y="6923780"/>
              <a:ext cx="2358884" cy="237067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Image result for halo world championship 201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74375" y="9799658"/>
              <a:ext cx="2071414" cy="286957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8" descr="Image result for faceit majo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256195" y="7045807"/>
              <a:ext cx="2427936" cy="20001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0" descr="Image result for eleague majo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731061" y="497399"/>
              <a:ext cx="2674148" cy="294602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ChangeAspect="1"/>
            </p:cNvPicPr>
            <p:nvPr/>
          </p:nvPicPr>
          <p:blipFill>
            <a:blip r:embed="rId13"/>
            <a:stretch>
              <a:fillRect/>
            </a:stretch>
          </p:blipFill>
          <p:spPr>
            <a:xfrm>
              <a:off x="13242309" y="9901974"/>
              <a:ext cx="2813321" cy="2700091"/>
            </a:xfrm>
            <a:prstGeom prst="rect">
              <a:avLst/>
            </a:prstGeom>
          </p:spPr>
        </p:pic>
        <p:pic>
          <p:nvPicPr>
            <p:cNvPr id="72" name="Picture 71"/>
            <p:cNvPicPr>
              <a:picLocks noChangeAspect="1"/>
            </p:cNvPicPr>
            <p:nvPr/>
          </p:nvPicPr>
          <p:blipFill>
            <a:blip r:embed="rId14"/>
            <a:stretch>
              <a:fillRect/>
            </a:stretch>
          </p:blipFill>
          <p:spPr>
            <a:xfrm>
              <a:off x="16779141" y="9866828"/>
              <a:ext cx="2193351" cy="2735237"/>
            </a:xfrm>
            <a:prstGeom prst="rect">
              <a:avLst/>
            </a:prstGeom>
          </p:spPr>
        </p:pic>
        <p:pic>
          <p:nvPicPr>
            <p:cNvPr id="73" name="Picture 22" descr="Image result for pubg invitational pn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21857" t="19930" r="20018" b="17733"/>
            <a:stretch/>
          </p:blipFill>
          <p:spPr bwMode="auto">
            <a:xfrm>
              <a:off x="7143555" y="4055026"/>
              <a:ext cx="3015023" cy="181549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4" descr="Image result for dreamhack 2019 png"/>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9696003" y="10522132"/>
              <a:ext cx="4366352" cy="145545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6" descr="Image result for smite world championship logo"/>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288747" y="3639655"/>
              <a:ext cx="2449179" cy="264623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8" descr="Image result for hearthstone world championship png"/>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0370992" y="6043866"/>
              <a:ext cx="3785928" cy="352737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0" descr="Image result for starcraft ii championship"/>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966263" y="5973664"/>
              <a:ext cx="3739866" cy="373986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2" descr="Image result for hgc 2018 png"/>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5208356" y="3201422"/>
              <a:ext cx="3522705" cy="352270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4" descr="Image result for arena world championship"/>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8604615" y="3532202"/>
              <a:ext cx="3115233" cy="309712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36" descr="Image result for esl one logo"/>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1879179" y="3709876"/>
              <a:ext cx="2350092" cy="274177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38" descr="Image result for quake world championship 2018 png"/>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13758986" y="6687225"/>
              <a:ext cx="2467100" cy="24671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4" descr="Image result for fifa eworld cup png"/>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12737926" y="3613668"/>
              <a:ext cx="2698213" cy="269821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0" descr="Image result for 2018 MSI Grand Final"/>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1719848" y="6990103"/>
              <a:ext cx="2472549" cy="2472549"/>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xmlns="" id="{F6C7F585-AB79-47F2-8A77-A71F6E38E059}"/>
              </a:ext>
            </a:extLst>
          </p:cNvPr>
          <p:cNvSpPr txBox="1"/>
          <p:nvPr/>
        </p:nvSpPr>
        <p:spPr>
          <a:xfrm>
            <a:off x="157420" y="2405275"/>
            <a:ext cx="6593023" cy="10064294"/>
          </a:xfrm>
          <a:prstGeom prst="rect">
            <a:avLst/>
          </a:prstGeom>
          <a:noFill/>
        </p:spPr>
        <p:txBody>
          <a:bodyPr wrap="square" rtlCol="0">
            <a:spAutoFit/>
          </a:bodyPr>
          <a:lstStyle/>
          <a:p>
            <a:r>
              <a:rPr lang="en-US" sz="3600" dirty="0">
                <a:solidFill>
                  <a:schemeClr val="bg1"/>
                </a:solidFill>
                <a:latin typeface="Trebuchet MS"/>
                <a:cs typeface="Trebuchet MS"/>
              </a:rPr>
              <a:t>As a major fan engagement opportunity, events feature the best players or teams competing against each other in tournaments to crown a champion.</a:t>
            </a:r>
          </a:p>
          <a:p>
            <a:endParaRPr lang="en-US" sz="3600" dirty="0">
              <a:solidFill>
                <a:schemeClr val="bg1"/>
              </a:solidFill>
              <a:latin typeface="Trebuchet MS"/>
              <a:cs typeface="Trebuchet MS"/>
            </a:endParaRPr>
          </a:p>
          <a:p>
            <a:r>
              <a:rPr lang="en-US" sz="3600" dirty="0">
                <a:solidFill>
                  <a:schemeClr val="bg1"/>
                </a:solidFill>
                <a:latin typeface="Trebuchet MS"/>
                <a:cs typeface="Trebuchet MS"/>
              </a:rPr>
              <a:t>Events are made for both in-venue spectators and viewers, with most offering video and streaming distribution through various media platforms.</a:t>
            </a:r>
          </a:p>
          <a:p>
            <a:endParaRPr lang="en-US" sz="3600" dirty="0">
              <a:solidFill>
                <a:schemeClr val="bg1"/>
              </a:solidFill>
              <a:latin typeface="Trebuchet MS"/>
            </a:endParaRPr>
          </a:p>
          <a:p>
            <a:r>
              <a:rPr lang="en-US" sz="3600" dirty="0">
                <a:solidFill>
                  <a:schemeClr val="bg1"/>
                </a:solidFill>
                <a:latin typeface="Trebuchet MS"/>
              </a:rPr>
              <a:t>Engagement is high with </a:t>
            </a:r>
            <a:r>
              <a:rPr lang="en-US" sz="3600" i="1" dirty="0">
                <a:latin typeface="Trebuchet MS"/>
              </a:rPr>
              <a:t>60%</a:t>
            </a:r>
            <a:r>
              <a:rPr lang="en-US" sz="3600" dirty="0">
                <a:solidFill>
                  <a:schemeClr val="bg1"/>
                </a:solidFill>
                <a:latin typeface="Trebuchet MS"/>
              </a:rPr>
              <a:t> </a:t>
            </a:r>
          </a:p>
          <a:p>
            <a:r>
              <a:rPr lang="en-US" sz="3600" dirty="0">
                <a:solidFill>
                  <a:schemeClr val="bg1"/>
                </a:solidFill>
                <a:latin typeface="Trebuchet MS"/>
              </a:rPr>
              <a:t>of esports fans saying they are willing to travel to see their favorite games, tournaments and players.</a:t>
            </a:r>
            <a:endParaRPr lang="en-US" sz="3600" dirty="0">
              <a:solidFill>
                <a:schemeClr val="bg1"/>
              </a:solidFill>
            </a:endParaRPr>
          </a:p>
        </p:txBody>
      </p:sp>
    </p:spTree>
    <p:extLst>
      <p:ext uri="{BB962C8B-B14F-4D97-AF65-F5344CB8AC3E}">
        <p14:creationId xmlns:p14="http://schemas.microsoft.com/office/powerpoint/2010/main" val="853947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395A2"/>
        </a:solidFill>
        <a:effectLst/>
      </p:bgPr>
    </p:bg>
    <p:spTree>
      <p:nvGrpSpPr>
        <p:cNvPr id="1" name=""/>
        <p:cNvGrpSpPr/>
        <p:nvPr/>
      </p:nvGrpSpPr>
      <p:grpSpPr>
        <a:xfrm>
          <a:off x="0" y="0"/>
          <a:ext cx="0" cy="0"/>
          <a:chOff x="0" y="0"/>
          <a:chExt cx="0" cy="0"/>
        </a:xfrm>
      </p:grpSpPr>
      <p:sp>
        <p:nvSpPr>
          <p:cNvPr id="13" name="Rounded Rectangle 12"/>
          <p:cNvSpPr/>
          <p:nvPr/>
        </p:nvSpPr>
        <p:spPr>
          <a:xfrm>
            <a:off x="38923" y="4962767"/>
            <a:ext cx="12094738" cy="8177948"/>
          </a:xfrm>
          <a:prstGeom prst="roundRect">
            <a:avLst>
              <a:gd name="adj" fmla="val 4565"/>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12228765" y="4973974"/>
            <a:ext cx="12094738" cy="8177948"/>
          </a:xfrm>
          <a:prstGeom prst="roundRect">
            <a:avLst>
              <a:gd name="adj" fmla="val 4565"/>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3571784" y="13151922"/>
            <a:ext cx="815391"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fld id="{E9BAD033-1638-B34E-BAC8-DEB32676E2C7}" type="slidenum">
              <a:rPr kumimoji="0" lang="en-US" sz="3000" b="0" i="0" u="none" strike="noStrike" kern="1200" cap="none" spc="0" normalizeH="0" baseline="0" noProof="0">
                <a:ln>
                  <a:noFill/>
                </a:ln>
                <a:solidFill>
                  <a:srgbClr val="C0C1BF"/>
                </a:solidFill>
                <a:effectLst/>
                <a:uLnTx/>
                <a:uFillTx/>
                <a:latin typeface="Trebuchet MS"/>
                <a:ea typeface="+mn-ea"/>
                <a:cs typeface="Trebuchet MS"/>
              </a:rPr>
              <a:pPr marL="0" marR="0" lvl="0" indent="0" algn="ctr" defTabSz="1172398" rtl="0" eaLnBrk="1" fontAlgn="auto" latinLnBrk="0" hangingPunct="1">
                <a:lnSpc>
                  <a:spcPct val="100000"/>
                </a:lnSpc>
                <a:spcBef>
                  <a:spcPts val="0"/>
                </a:spcBef>
                <a:spcAft>
                  <a:spcPts val="0"/>
                </a:spcAft>
                <a:buClrTx/>
                <a:buSzTx/>
                <a:buFontTx/>
                <a:buNone/>
                <a:tabLst/>
                <a:defRPr/>
              </a:pPr>
              <a:t>34</a:t>
            </a:fld>
            <a:endParaRPr kumimoji="0" lang="en-US" sz="3000" b="0" i="0" u="none" strike="noStrike" kern="1200" cap="none" spc="0" normalizeH="0" baseline="0" noProof="0" dirty="0">
              <a:ln>
                <a:noFill/>
              </a:ln>
              <a:solidFill>
                <a:srgbClr val="C0C1BF"/>
              </a:solidFill>
              <a:effectLst/>
              <a:uLnTx/>
              <a:uFillTx/>
              <a:latin typeface="Trebuchet MS"/>
              <a:ea typeface="+mn-ea"/>
            </a:endParaRPr>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9" name="TextBox 8"/>
          <p:cNvSpPr txBox="1"/>
          <p:nvPr/>
        </p:nvSpPr>
        <p:spPr>
          <a:xfrm>
            <a:off x="2531901" y="224615"/>
            <a:ext cx="19458126" cy="120032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a:ea typeface="+mn-ea"/>
                <a:cs typeface="+mn-cs"/>
              </a:rPr>
              <a:t>Major Events Garner Millions Of Viewers</a:t>
            </a:r>
          </a:p>
        </p:txBody>
      </p:sp>
      <p:sp>
        <p:nvSpPr>
          <p:cNvPr id="34" name="TextBox 33"/>
          <p:cNvSpPr txBox="1"/>
          <p:nvPr/>
        </p:nvSpPr>
        <p:spPr>
          <a:xfrm>
            <a:off x="2038800" y="13227358"/>
            <a:ext cx="11905799" cy="461665"/>
          </a:xfrm>
          <a:prstGeom prst="rect">
            <a:avLst/>
          </a:prstGeom>
          <a:noFill/>
        </p:spPr>
        <p:txBody>
          <a:bodyPr wrap="square" rtlCol="0">
            <a:spAutoFit/>
          </a:bodyPr>
          <a:lstStyle/>
          <a:p>
            <a:pPr lvl="0">
              <a:defRPr/>
            </a:pPr>
            <a:r>
              <a:rPr kumimoji="0" lang="en-US" sz="1200" b="0" i="0" u="none" strike="noStrike" kern="1200" cap="none" spc="0" normalizeH="0" baseline="0" noProof="0" dirty="0">
                <a:ln>
                  <a:noFill/>
                </a:ln>
                <a:solidFill>
                  <a:schemeClr val="bg1"/>
                </a:solidFill>
                <a:effectLst/>
                <a:uLnTx/>
                <a:uFillTx/>
                <a:latin typeface="Trebuchet MS"/>
                <a:ea typeface="+mn-ea"/>
                <a:cs typeface="+mn-cs"/>
              </a:rPr>
              <a:t>Source: Mindshare, Game On: What Marketers Should Know About Esports Fans; Nielsen Esports Playbook; Esports Marketing Blog, Intel Extreme Masters, 2017; Valve</a:t>
            </a:r>
            <a:r>
              <a:rPr lang="en-US" sz="1200" dirty="0">
                <a:solidFill>
                  <a:schemeClr val="bg1"/>
                </a:solidFill>
              </a:rPr>
              <a:t>; Statista 2018. Annual Esports Prize Money</a:t>
            </a:r>
            <a:endParaRPr kumimoji="0" lang="en-US" sz="1200" b="0" i="0" u="none" strike="noStrike" kern="1200" cap="none" spc="0" normalizeH="0" baseline="0" noProof="0" dirty="0">
              <a:ln>
                <a:noFill/>
              </a:ln>
              <a:solidFill>
                <a:schemeClr val="bg1"/>
              </a:solidFill>
              <a:effectLst/>
              <a:uLnTx/>
              <a:uFillTx/>
              <a:latin typeface="Trebuchet MS"/>
            </a:endParaRPr>
          </a:p>
        </p:txBody>
      </p:sp>
      <p:sp>
        <p:nvSpPr>
          <p:cNvPr id="35" name="TextBox 34">
            <a:extLst>
              <a:ext uri="{FF2B5EF4-FFF2-40B4-BE49-F238E27FC236}">
                <a16:creationId xmlns:a16="http://schemas.microsoft.com/office/drawing/2014/main" xmlns="" id="{7AA32CF2-47B0-449F-903D-1FBEE6AF9FC6}"/>
              </a:ext>
            </a:extLst>
          </p:cNvPr>
          <p:cNvSpPr txBox="1"/>
          <p:nvPr/>
        </p:nvSpPr>
        <p:spPr>
          <a:xfrm>
            <a:off x="682678" y="2302538"/>
            <a:ext cx="10756468" cy="163891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chemeClr val="bg1"/>
              </a:solidFill>
              <a:effectLst/>
              <a:uLnTx/>
              <a:uFillTx/>
              <a:latin typeface="Trebuchet MS"/>
              <a:ea typeface="+mn-ea"/>
              <a:cs typeface="+mn-cs"/>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Trebuchet MS"/>
                <a:ea typeface="+mn-ea"/>
                <a:cs typeface="+mn-cs"/>
              </a:rPr>
              <a:t>Esports event viewership has seen double-digit growth and the 2017 IEM Masters drew an unprecedented </a:t>
            </a:r>
            <a:r>
              <a:rPr kumimoji="0" lang="en-US" sz="3000" b="1" i="0" u="none" strike="noStrike" kern="1200" cap="none" spc="0" normalizeH="0" baseline="0" noProof="0" dirty="0">
                <a:ln>
                  <a:noFill/>
                </a:ln>
                <a:effectLst/>
                <a:uLnTx/>
                <a:uFillTx/>
                <a:latin typeface="Trebuchet MS"/>
                <a:ea typeface="+mn-ea"/>
                <a:cs typeface="+mn-cs"/>
              </a:rPr>
              <a:t>46 million viewers </a:t>
            </a:r>
            <a:r>
              <a:rPr kumimoji="0" lang="en-US" sz="3000" b="0" i="0" u="none" strike="noStrike" kern="1200" cap="none" spc="0" normalizeH="0" baseline="0" noProof="0" dirty="0">
                <a:ln>
                  <a:noFill/>
                </a:ln>
                <a:solidFill>
                  <a:schemeClr val="bg1"/>
                </a:solidFill>
                <a:effectLst/>
                <a:uLnTx/>
                <a:uFillTx/>
                <a:latin typeface="Trebuchet MS"/>
                <a:ea typeface="+mn-ea"/>
                <a:cs typeface="+mn-cs"/>
              </a:rPr>
              <a:t>across the event. </a:t>
            </a:r>
            <a:endParaRPr kumimoji="0" lang="en-US" sz="1000" b="0" i="0" u="none" strike="noStrike" kern="1200" cap="none" spc="0" normalizeH="0" baseline="0" noProof="0" dirty="0">
              <a:ln>
                <a:noFill/>
              </a:ln>
              <a:solidFill>
                <a:schemeClr val="bg1"/>
              </a:solidFill>
              <a:effectLst/>
              <a:uLnTx/>
              <a:uFillTx/>
              <a:latin typeface="Trebuchet MS"/>
              <a:ea typeface="+mn-ea"/>
              <a:cs typeface="+mn-cs"/>
            </a:endParaRPr>
          </a:p>
        </p:txBody>
      </p:sp>
      <p:graphicFrame>
        <p:nvGraphicFramePr>
          <p:cNvPr id="32" name="Chart 31">
            <a:extLst>
              <a:ext uri="{FF2B5EF4-FFF2-40B4-BE49-F238E27FC236}">
                <a16:creationId xmlns:a16="http://schemas.microsoft.com/office/drawing/2014/main" xmlns="" id="{BF99871C-97CE-4739-B06F-7A28779C0CBD}"/>
              </a:ext>
            </a:extLst>
          </p:cNvPr>
          <p:cNvGraphicFramePr/>
          <p:nvPr>
            <p:extLst>
              <p:ext uri="{D42A27DB-BD31-4B8C-83A1-F6EECF244321}">
                <p14:modId xmlns:p14="http://schemas.microsoft.com/office/powerpoint/2010/main" val="3825886556"/>
              </p:ext>
            </p:extLst>
          </p:nvPr>
        </p:nvGraphicFramePr>
        <p:xfrm>
          <a:off x="377880" y="6174304"/>
          <a:ext cx="10994970" cy="6589420"/>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36">
            <a:extLst>
              <a:ext uri="{FF2B5EF4-FFF2-40B4-BE49-F238E27FC236}">
                <a16:creationId xmlns:a16="http://schemas.microsoft.com/office/drawing/2014/main" xmlns="" id="{C423AB06-5CBD-4ABA-8193-8CF4BB6124D5}"/>
              </a:ext>
            </a:extLst>
          </p:cNvPr>
          <p:cNvSpPr txBox="1"/>
          <p:nvPr/>
        </p:nvSpPr>
        <p:spPr>
          <a:xfrm>
            <a:off x="1996904" y="5039290"/>
            <a:ext cx="8178776" cy="120032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Trebuchet MS"/>
                <a:ea typeface="+mn-ea"/>
                <a:cs typeface="Trebuchet MS"/>
              </a:rPr>
              <a:t>Global Event Viewership</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B1B4"/>
                </a:solidFill>
                <a:effectLst/>
                <a:uLnTx/>
                <a:uFillTx/>
                <a:latin typeface="Trebuchet MS"/>
                <a:ea typeface="+mn-ea"/>
                <a:cs typeface="Trebuchet MS"/>
              </a:rPr>
              <a:t>Millions</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29" y="-3099"/>
            <a:ext cx="2330762" cy="1707153"/>
          </a:xfrm>
          <a:prstGeom prst="rect">
            <a:avLst/>
          </a:prstGeom>
        </p:spPr>
      </p:pic>
      <p:graphicFrame>
        <p:nvGraphicFramePr>
          <p:cNvPr id="12" name="Chart 11">
            <a:extLst>
              <a:ext uri="{FF2B5EF4-FFF2-40B4-BE49-F238E27FC236}">
                <a16:creationId xmlns:a16="http://schemas.microsoft.com/office/drawing/2014/main" xmlns="" id="{BF99871C-97CE-4739-B06F-7A28779C0CBD}"/>
              </a:ext>
            </a:extLst>
          </p:cNvPr>
          <p:cNvGraphicFramePr/>
          <p:nvPr>
            <p:extLst>
              <p:ext uri="{D42A27DB-BD31-4B8C-83A1-F6EECF244321}">
                <p14:modId xmlns:p14="http://schemas.microsoft.com/office/powerpoint/2010/main" val="1861470732"/>
              </p:ext>
            </p:extLst>
          </p:nvPr>
        </p:nvGraphicFramePr>
        <p:xfrm>
          <a:off x="12815317" y="6031308"/>
          <a:ext cx="10920984" cy="6733407"/>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2"/>
          <p:cNvSpPr/>
          <p:nvPr/>
        </p:nvSpPr>
        <p:spPr>
          <a:xfrm>
            <a:off x="12449556" y="2320030"/>
            <a:ext cx="11407971" cy="2400657"/>
          </a:xfrm>
          <a:prstGeom prst="rect">
            <a:avLst/>
          </a:prstGeom>
        </p:spPr>
        <p:txBody>
          <a:bodyPr wrap="square">
            <a:spAutoFit/>
          </a:bodyPr>
          <a:lstStyle/>
          <a:p>
            <a:pPr lvl="0">
              <a:defRPr/>
            </a:pPr>
            <a:r>
              <a:rPr lang="en-US" sz="3000" dirty="0">
                <a:solidFill>
                  <a:schemeClr val="bg1"/>
                </a:solidFill>
              </a:rPr>
              <a:t>Increased viewership has also strengthen the Prize Pools available for tournaments.  The International 2018 pool was over </a:t>
            </a:r>
            <a:r>
              <a:rPr lang="en-US" sz="3000" b="1" dirty="0"/>
              <a:t>$25 Million</a:t>
            </a:r>
            <a:r>
              <a:rPr lang="en-US" sz="3000" b="1" dirty="0">
                <a:solidFill>
                  <a:schemeClr val="bg1"/>
                </a:solidFill>
              </a:rPr>
              <a:t> </a:t>
            </a:r>
            <a:r>
              <a:rPr lang="en-US" sz="3000" dirty="0">
                <a:solidFill>
                  <a:schemeClr val="bg1"/>
                </a:solidFill>
              </a:rPr>
              <a:t>with the top team (OG) sharing $11 Million between the five players. The majority of TI8’s prize pool was crowd-funded through in-game purchases.</a:t>
            </a:r>
          </a:p>
        </p:txBody>
      </p:sp>
      <p:sp>
        <p:nvSpPr>
          <p:cNvPr id="19" name="TextBox 18">
            <a:extLst>
              <a:ext uri="{FF2B5EF4-FFF2-40B4-BE49-F238E27FC236}">
                <a16:creationId xmlns:a16="http://schemas.microsoft.com/office/drawing/2014/main" xmlns="" id="{C423AB06-5CBD-4ABA-8193-8CF4BB6124D5}"/>
              </a:ext>
            </a:extLst>
          </p:cNvPr>
          <p:cNvSpPr txBox="1"/>
          <p:nvPr/>
        </p:nvSpPr>
        <p:spPr>
          <a:xfrm>
            <a:off x="13811251" y="5039290"/>
            <a:ext cx="8178776" cy="120032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4800" dirty="0">
                <a:latin typeface="Trebuchet MS"/>
                <a:cs typeface="Trebuchet MS"/>
              </a:rPr>
              <a:t>Esports Winnings</a:t>
            </a:r>
            <a:endParaRPr kumimoji="0" lang="en-US" sz="4800" b="0" i="0" u="none" strike="noStrike" kern="1200" cap="none" spc="0" normalizeH="0" baseline="0" noProof="0" dirty="0">
              <a:ln>
                <a:noFill/>
              </a:ln>
              <a:effectLst/>
              <a:uLnTx/>
              <a:uFillTx/>
              <a:latin typeface="Trebuchet MS"/>
              <a:cs typeface="Trebuchet MS"/>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B1B4"/>
                </a:solidFill>
                <a:effectLst/>
                <a:uLnTx/>
                <a:uFillTx/>
                <a:latin typeface="Trebuchet MS"/>
                <a:ea typeface="+mn-ea"/>
                <a:cs typeface="Trebuchet MS"/>
              </a:rPr>
              <a:t>$ Millions</a:t>
            </a:r>
          </a:p>
        </p:txBody>
      </p:sp>
    </p:spTree>
    <p:extLst>
      <p:ext uri="{BB962C8B-B14F-4D97-AF65-F5344CB8AC3E}">
        <p14:creationId xmlns:p14="http://schemas.microsoft.com/office/powerpoint/2010/main" val="3183345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ounded Rectangle 64"/>
          <p:cNvSpPr/>
          <p:nvPr/>
        </p:nvSpPr>
        <p:spPr>
          <a:xfrm>
            <a:off x="7013772" y="248793"/>
            <a:ext cx="17237841" cy="6271468"/>
          </a:xfrm>
          <a:prstGeom prst="roundRect">
            <a:avLst>
              <a:gd name="adj" fmla="val 4565"/>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ounded Rectangle 40">
            <a:extLst>
              <a:ext uri="{FF2B5EF4-FFF2-40B4-BE49-F238E27FC236}">
                <a16:creationId xmlns:a16="http://schemas.microsoft.com/office/drawing/2014/main" xmlns="" id="{1AAEE520-8BE9-42FB-9DFE-F7E812A4F452}"/>
              </a:ext>
            </a:extLst>
          </p:cNvPr>
          <p:cNvSpPr/>
          <p:nvPr/>
        </p:nvSpPr>
        <p:spPr>
          <a:xfrm>
            <a:off x="7013772" y="6768923"/>
            <a:ext cx="17237841" cy="6271468"/>
          </a:xfrm>
          <a:prstGeom prst="roundRect">
            <a:avLst>
              <a:gd name="adj" fmla="val 4565"/>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cs typeface="Trebuchet MS"/>
              </a:rPr>
              <a:pPr algn="ctr"/>
              <a:t>35</a:t>
            </a:fld>
            <a:endParaRPr lang="en-US" sz="3000" dirty="0">
              <a:solidFill>
                <a:srgbClr val="C0C1BF"/>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22"/>
            <a:ext cx="5861685" cy="323850"/>
          </a:xfrm>
          <a:prstGeom prst="rect">
            <a:avLst/>
          </a:prstGeom>
        </p:spPr>
      </p:pic>
      <p:sp>
        <p:nvSpPr>
          <p:cNvPr id="38" name="Rectangle 37">
            <a:extLst>
              <a:ext uri="{FF2B5EF4-FFF2-40B4-BE49-F238E27FC236}">
                <a16:creationId xmlns:a16="http://schemas.microsoft.com/office/drawing/2014/main" xmlns="" id="{B3425DB6-08E3-4A4E-9B4B-9CAF810B7FEA}"/>
              </a:ext>
            </a:extLst>
          </p:cNvPr>
          <p:cNvSpPr/>
          <p:nvPr/>
        </p:nvSpPr>
        <p:spPr>
          <a:xfrm>
            <a:off x="1588" y="6974"/>
            <a:ext cx="6924628" cy="13716000"/>
          </a:xfrm>
          <a:prstGeom prst="rect">
            <a:avLst/>
          </a:prstGeom>
          <a:solidFill>
            <a:srgbClr val="8395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40" name="TextBox 39">
            <a:extLst>
              <a:ext uri="{FF2B5EF4-FFF2-40B4-BE49-F238E27FC236}">
                <a16:creationId xmlns:a16="http://schemas.microsoft.com/office/drawing/2014/main" xmlns="" id="{F6C7F585-AB79-47F2-8A77-A71F6E38E059}"/>
              </a:ext>
            </a:extLst>
          </p:cNvPr>
          <p:cNvSpPr txBox="1"/>
          <p:nvPr/>
        </p:nvSpPr>
        <p:spPr>
          <a:xfrm>
            <a:off x="157421" y="2555684"/>
            <a:ext cx="6375970" cy="9417963"/>
          </a:xfrm>
          <a:prstGeom prst="rect">
            <a:avLst/>
          </a:prstGeom>
          <a:noFill/>
        </p:spPr>
        <p:txBody>
          <a:bodyPr wrap="square" rtlCol="0">
            <a:spAutoFit/>
          </a:bodyPr>
          <a:lstStyle/>
          <a:p>
            <a:pPr lvl="0">
              <a:defRPr/>
            </a:pPr>
            <a:r>
              <a:rPr lang="en-US" sz="3600" b="1" dirty="0">
                <a:solidFill>
                  <a:srgbClr val="4F81BD"/>
                </a:solidFill>
              </a:rPr>
              <a:t>Adapted venues </a:t>
            </a:r>
            <a:r>
              <a:rPr lang="en-US" sz="3200" dirty="0">
                <a:solidFill>
                  <a:schemeClr val="bg1"/>
                </a:solidFill>
              </a:rPr>
              <a:t>range from traditional sports venues like Madison Square Garden to convention centers around the world. These venues allow events to be held in any major city without long term infrastructure investment into esports.</a:t>
            </a:r>
          </a:p>
          <a:p>
            <a:pPr lvl="0">
              <a:defRPr/>
            </a:pPr>
            <a:endParaRPr lang="en-US" sz="5400" dirty="0">
              <a:solidFill>
                <a:schemeClr val="bg1"/>
              </a:solidFill>
            </a:endParaRPr>
          </a:p>
          <a:p>
            <a:pPr>
              <a:defRPr/>
            </a:pPr>
            <a:r>
              <a:rPr lang="en-US" sz="3600" b="1" dirty="0">
                <a:solidFill>
                  <a:srgbClr val="FAB982"/>
                </a:solidFill>
              </a:rPr>
              <a:t>Esports specific venues</a:t>
            </a:r>
            <a:r>
              <a:rPr lang="en-US" sz="3600" dirty="0">
                <a:solidFill>
                  <a:srgbClr val="FAB982"/>
                </a:solidFill>
              </a:rPr>
              <a:t> </a:t>
            </a:r>
            <a:r>
              <a:rPr lang="en-US" sz="3200" dirty="0">
                <a:solidFill>
                  <a:schemeClr val="bg1"/>
                </a:solidFill>
              </a:rPr>
              <a:t>provide fans with a more intimate and engaging experience. The development of these venues have accelerated with numerous announcements in 2018 of multi-million dollar venues being built specifically for esports competitions.</a:t>
            </a:r>
          </a:p>
        </p:txBody>
      </p:sp>
      <p:sp>
        <p:nvSpPr>
          <p:cNvPr id="32" name="TextBox 31"/>
          <p:cNvSpPr txBox="1"/>
          <p:nvPr/>
        </p:nvSpPr>
        <p:spPr>
          <a:xfrm>
            <a:off x="2431797" y="213512"/>
            <a:ext cx="3930903" cy="120032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a:ea typeface="+mn-ea"/>
                <a:cs typeface="+mn-cs"/>
              </a:rPr>
              <a:t>Venues</a:t>
            </a:r>
          </a:p>
        </p:txBody>
      </p:sp>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29" y="-3099"/>
            <a:ext cx="2330762" cy="1707153"/>
          </a:xfrm>
          <a:prstGeom prst="rect">
            <a:avLst/>
          </a:prstGeom>
        </p:spPr>
      </p:pic>
      <p:pic>
        <p:nvPicPr>
          <p:cNvPr id="41" name="Picture 40"/>
          <p:cNvPicPr>
            <a:picLocks noChangeAspect="1"/>
          </p:cNvPicPr>
          <p:nvPr/>
        </p:nvPicPr>
        <p:blipFill rotWithShape="1">
          <a:blip r:embed="rId4"/>
          <a:srcRect r="29915"/>
          <a:stretch/>
        </p:blipFill>
        <p:spPr>
          <a:xfrm>
            <a:off x="16833604" y="4652610"/>
            <a:ext cx="7301724" cy="471183"/>
          </a:xfrm>
          <a:prstGeom prst="rect">
            <a:avLst/>
          </a:prstGeom>
          <a:ln>
            <a:solidFill>
              <a:schemeClr val="tx1"/>
            </a:solidFill>
          </a:ln>
        </p:spPr>
      </p:pic>
      <p:pic>
        <p:nvPicPr>
          <p:cNvPr id="54" name="Picture 53"/>
          <p:cNvPicPr>
            <a:picLocks noChangeAspect="1"/>
          </p:cNvPicPr>
          <p:nvPr/>
        </p:nvPicPr>
        <p:blipFill>
          <a:blip r:embed="rId5"/>
          <a:stretch>
            <a:fillRect/>
          </a:stretch>
        </p:blipFill>
        <p:spPr>
          <a:xfrm>
            <a:off x="7202797" y="4672961"/>
            <a:ext cx="9493230" cy="430480"/>
          </a:xfrm>
          <a:prstGeom prst="rect">
            <a:avLst/>
          </a:prstGeom>
          <a:ln>
            <a:solidFill>
              <a:schemeClr val="tx1"/>
            </a:solidFill>
          </a:ln>
        </p:spPr>
      </p:pic>
      <p:pic>
        <p:nvPicPr>
          <p:cNvPr id="55" name="Picture 54"/>
          <p:cNvPicPr>
            <a:picLocks noChangeAspect="1"/>
          </p:cNvPicPr>
          <p:nvPr/>
        </p:nvPicPr>
        <p:blipFill>
          <a:blip r:embed="rId6"/>
          <a:stretch>
            <a:fillRect/>
          </a:stretch>
        </p:blipFill>
        <p:spPr>
          <a:xfrm>
            <a:off x="16848654" y="5425793"/>
            <a:ext cx="7269609" cy="797433"/>
          </a:xfrm>
          <a:prstGeom prst="rect">
            <a:avLst/>
          </a:prstGeom>
          <a:ln>
            <a:solidFill>
              <a:schemeClr val="tx1"/>
            </a:solidFill>
          </a:ln>
        </p:spPr>
      </p:pic>
      <p:pic>
        <p:nvPicPr>
          <p:cNvPr id="56" name="Picture 55">
            <a:extLst>
              <a:ext uri="{FF2B5EF4-FFF2-40B4-BE49-F238E27FC236}">
                <a16:creationId xmlns:a16="http://schemas.microsoft.com/office/drawing/2014/main" xmlns="" id="{2EDB277A-19F6-46A2-9CAC-2A3C052FAD21}"/>
              </a:ext>
            </a:extLst>
          </p:cNvPr>
          <p:cNvPicPr>
            <a:picLocks noChangeAspect="1"/>
          </p:cNvPicPr>
          <p:nvPr/>
        </p:nvPicPr>
        <p:blipFill>
          <a:blip r:embed="rId7"/>
          <a:stretch>
            <a:fillRect/>
          </a:stretch>
        </p:blipFill>
        <p:spPr>
          <a:xfrm>
            <a:off x="12102876" y="5434087"/>
            <a:ext cx="4413476" cy="780845"/>
          </a:xfrm>
          <a:prstGeom prst="rect">
            <a:avLst/>
          </a:prstGeom>
          <a:ln>
            <a:solidFill>
              <a:schemeClr val="tx1"/>
            </a:solidFill>
          </a:ln>
        </p:spPr>
      </p:pic>
      <p:sp>
        <p:nvSpPr>
          <p:cNvPr id="57" name="TextBox 56">
            <a:extLst>
              <a:ext uri="{FF2B5EF4-FFF2-40B4-BE49-F238E27FC236}">
                <a16:creationId xmlns:a16="http://schemas.microsoft.com/office/drawing/2014/main" xmlns="" id="{36A19724-8F0A-49C2-859F-535976122D18}"/>
              </a:ext>
            </a:extLst>
          </p:cNvPr>
          <p:cNvSpPr txBox="1"/>
          <p:nvPr/>
        </p:nvSpPr>
        <p:spPr>
          <a:xfrm>
            <a:off x="6974992" y="304776"/>
            <a:ext cx="17200422"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4F81BD"/>
                </a:solidFill>
                <a:effectLst/>
                <a:uLnTx/>
                <a:uFillTx/>
                <a:latin typeface="Trebuchet MS"/>
                <a:ea typeface="+mn-ea"/>
                <a:cs typeface="+mn-cs"/>
              </a:rPr>
              <a:t>Adapted Venues</a:t>
            </a:r>
            <a:endParaRPr kumimoji="0" lang="en-US" sz="3600" b="0" i="0" u="none" strike="noStrike" kern="1200" cap="none" spc="0" normalizeH="0" baseline="0" noProof="0" dirty="0">
              <a:ln>
                <a:noFill/>
              </a:ln>
              <a:solidFill>
                <a:srgbClr val="4F81BD"/>
              </a:solidFill>
              <a:effectLst/>
              <a:uLnTx/>
              <a:uFillTx/>
              <a:latin typeface="Trebuchet MS"/>
              <a:ea typeface="+mn-ea"/>
              <a:cs typeface="+mn-cs"/>
            </a:endParaRPr>
          </a:p>
        </p:txBody>
      </p:sp>
      <p:pic>
        <p:nvPicPr>
          <p:cNvPr id="58" name="Picture 57">
            <a:extLst>
              <a:ext uri="{FF2B5EF4-FFF2-40B4-BE49-F238E27FC236}">
                <a16:creationId xmlns:a16="http://schemas.microsoft.com/office/drawing/2014/main" xmlns="" id="{B4F48E7B-C47B-4E17-985B-50FCB450493A}"/>
              </a:ext>
            </a:extLst>
          </p:cNvPr>
          <p:cNvPicPr>
            <a:picLocks noChangeAspect="1"/>
          </p:cNvPicPr>
          <p:nvPr/>
        </p:nvPicPr>
        <p:blipFill>
          <a:blip r:embed="rId8"/>
          <a:stretch>
            <a:fillRect/>
          </a:stretch>
        </p:blipFill>
        <p:spPr>
          <a:xfrm>
            <a:off x="7274734" y="5439052"/>
            <a:ext cx="4351524" cy="770915"/>
          </a:xfrm>
          <a:prstGeom prst="rect">
            <a:avLst/>
          </a:prstGeom>
          <a:ln>
            <a:solidFill>
              <a:schemeClr val="tx1"/>
            </a:solidFill>
          </a:ln>
        </p:spPr>
      </p:pic>
      <p:pic>
        <p:nvPicPr>
          <p:cNvPr id="59" name="Picture 58">
            <a:extLst>
              <a:ext uri="{FF2B5EF4-FFF2-40B4-BE49-F238E27FC236}">
                <a16:creationId xmlns:a16="http://schemas.microsoft.com/office/drawing/2014/main" xmlns="" id="{6B6D8BD9-3304-45F6-812C-C5CE8A4878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29004" y="1923791"/>
            <a:ext cx="3558580" cy="2284017"/>
          </a:xfrm>
          <a:prstGeom prst="rect">
            <a:avLst/>
          </a:prstGeom>
        </p:spPr>
      </p:pic>
      <p:pic>
        <p:nvPicPr>
          <p:cNvPr id="60" name="Picture 18" descr="Image result for oracle arena png">
            <a:extLst>
              <a:ext uri="{FF2B5EF4-FFF2-40B4-BE49-F238E27FC236}">
                <a16:creationId xmlns:a16="http://schemas.microsoft.com/office/drawing/2014/main" xmlns="" id="{3BF83679-90FB-4916-BDC4-6E093E99A73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511440" y="1181518"/>
            <a:ext cx="1564778" cy="64424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2" descr="Image result for barclays center esports">
            <a:extLst>
              <a:ext uri="{FF2B5EF4-FFF2-40B4-BE49-F238E27FC236}">
                <a16:creationId xmlns:a16="http://schemas.microsoft.com/office/drawing/2014/main" xmlns="" id="{049F795F-B297-4122-9345-F1209937153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514539" y="1937052"/>
            <a:ext cx="3558580" cy="228401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4" descr="Image result for madison square garden png">
            <a:extLst>
              <a:ext uri="{FF2B5EF4-FFF2-40B4-BE49-F238E27FC236}">
                <a16:creationId xmlns:a16="http://schemas.microsoft.com/office/drawing/2014/main" xmlns="" id="{9C526F1F-2FB3-44D7-A0D7-454488565143}"/>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5125" t="28516" r="7261" b="30451"/>
          <a:stretch/>
        </p:blipFill>
        <p:spPr bwMode="auto">
          <a:xfrm>
            <a:off x="15013749" y="1159906"/>
            <a:ext cx="1334694" cy="62508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6" descr="Image result for madison square garden esports">
            <a:extLst>
              <a:ext uri="{FF2B5EF4-FFF2-40B4-BE49-F238E27FC236}">
                <a16:creationId xmlns:a16="http://schemas.microsoft.com/office/drawing/2014/main" xmlns="" id="{B8D41A95-F79C-4BF2-B236-9A2E6876B42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3786264" y="1909935"/>
            <a:ext cx="3789665" cy="231113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xmlns="" id="{A0636CB3-3CA3-4AAE-A053-15292BFA451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524126" y="1161915"/>
            <a:ext cx="1368337" cy="641010"/>
          </a:xfrm>
          <a:prstGeom prst="rect">
            <a:avLst/>
          </a:prstGeom>
        </p:spPr>
      </p:pic>
      <p:sp>
        <p:nvSpPr>
          <p:cNvPr id="67" name="TextBox 66">
            <a:extLst>
              <a:ext uri="{FF2B5EF4-FFF2-40B4-BE49-F238E27FC236}">
                <a16:creationId xmlns:a16="http://schemas.microsoft.com/office/drawing/2014/main" xmlns="" id="{36A19724-8F0A-49C2-859F-535976122D18}"/>
              </a:ext>
            </a:extLst>
          </p:cNvPr>
          <p:cNvSpPr txBox="1"/>
          <p:nvPr/>
        </p:nvSpPr>
        <p:spPr>
          <a:xfrm>
            <a:off x="7013772" y="6799523"/>
            <a:ext cx="17200422" cy="707886"/>
          </a:xfrm>
          <a:prstGeom prst="rect">
            <a:avLst/>
          </a:prstGeom>
          <a:noFill/>
        </p:spPr>
        <p:txBody>
          <a:bodyPr wrap="square" rtlCol="0">
            <a:spAutoFit/>
          </a:bodyPr>
          <a:lstStyle/>
          <a:p>
            <a:pPr lvl="0" algn="ctr">
              <a:defRPr/>
            </a:pPr>
            <a:r>
              <a:rPr lang="en-US" sz="4000" b="1" dirty="0">
                <a:solidFill>
                  <a:srgbClr val="FAB982"/>
                </a:solidFill>
              </a:rPr>
              <a:t>Esports Specific Venues</a:t>
            </a:r>
            <a:endParaRPr kumimoji="0" lang="en-US" sz="3600" b="0" i="0" u="none" strike="noStrike" kern="1200" cap="none" spc="0" normalizeH="0" baseline="0" noProof="0" dirty="0">
              <a:ln>
                <a:noFill/>
              </a:ln>
              <a:solidFill>
                <a:srgbClr val="FAB982"/>
              </a:solidFill>
              <a:effectLst/>
              <a:uLnTx/>
              <a:uFillTx/>
              <a:latin typeface="Trebuchet MS"/>
            </a:endParaRPr>
          </a:p>
        </p:txBody>
      </p:sp>
      <p:pic>
        <p:nvPicPr>
          <p:cNvPr id="68" name="Picture 67">
            <a:extLst>
              <a:ext uri="{FF2B5EF4-FFF2-40B4-BE49-F238E27FC236}">
                <a16:creationId xmlns:a16="http://schemas.microsoft.com/office/drawing/2014/main" xmlns="" id="{8B202A6D-FFF3-4306-B61A-FCE0A55DD99C}"/>
              </a:ext>
            </a:extLst>
          </p:cNvPr>
          <p:cNvPicPr>
            <a:picLocks noChangeAspect="1"/>
          </p:cNvPicPr>
          <p:nvPr/>
        </p:nvPicPr>
        <p:blipFill>
          <a:blip r:embed="rId15"/>
          <a:stretch>
            <a:fillRect/>
          </a:stretch>
        </p:blipFill>
        <p:spPr>
          <a:xfrm>
            <a:off x="16593572" y="12204463"/>
            <a:ext cx="5579675" cy="696385"/>
          </a:xfrm>
          <a:prstGeom prst="rect">
            <a:avLst/>
          </a:prstGeom>
          <a:ln>
            <a:solidFill>
              <a:schemeClr val="tx1"/>
            </a:solidFill>
          </a:ln>
        </p:spPr>
      </p:pic>
      <p:pic>
        <p:nvPicPr>
          <p:cNvPr id="69" name="Picture 2" descr="The Gaming Stadium">
            <a:extLst>
              <a:ext uri="{FF2B5EF4-FFF2-40B4-BE49-F238E27FC236}">
                <a16:creationId xmlns:a16="http://schemas.microsoft.com/office/drawing/2014/main" xmlns="" id="{9DE6A170-3509-4E29-A94A-B445F0150C93}"/>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8127247" y="9999777"/>
            <a:ext cx="2143125" cy="19907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xmlns="" id="{1EF0C4A6-9DB5-4401-A679-FDEF51C48E86}"/>
              </a:ext>
            </a:extLst>
          </p:cNvPr>
          <p:cNvPicPr>
            <a:picLocks noChangeAspect="1"/>
          </p:cNvPicPr>
          <p:nvPr/>
        </p:nvPicPr>
        <p:blipFill>
          <a:blip r:embed="rId17"/>
          <a:stretch>
            <a:fillRect/>
          </a:stretch>
        </p:blipFill>
        <p:spPr>
          <a:xfrm>
            <a:off x="7274734" y="12412407"/>
            <a:ext cx="7505700" cy="409575"/>
          </a:xfrm>
          <a:prstGeom prst="rect">
            <a:avLst/>
          </a:prstGeom>
          <a:ln>
            <a:solidFill>
              <a:schemeClr val="tx1"/>
            </a:solidFill>
          </a:ln>
        </p:spPr>
      </p:pic>
      <p:pic>
        <p:nvPicPr>
          <p:cNvPr id="71" name="Picture 2" descr="Image result for Esports Stadium Arlington logo">
            <a:extLst>
              <a:ext uri="{FF2B5EF4-FFF2-40B4-BE49-F238E27FC236}">
                <a16:creationId xmlns:a16="http://schemas.microsoft.com/office/drawing/2014/main" xmlns="" id="{0D518E18-ABF0-48E0-86DB-8C8641F9C33A}"/>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9379292" y="10687594"/>
            <a:ext cx="2590800" cy="1619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xmlns="" id="{D6B6A987-6099-445C-920F-74E7FC4E66CE}"/>
              </a:ext>
            </a:extLst>
          </p:cNvPr>
          <p:cNvPicPr>
            <a:picLocks noChangeAspect="1"/>
          </p:cNvPicPr>
          <p:nvPr/>
        </p:nvPicPr>
        <p:blipFill>
          <a:blip r:embed="rId19"/>
          <a:stretch>
            <a:fillRect/>
          </a:stretch>
        </p:blipFill>
        <p:spPr>
          <a:xfrm>
            <a:off x="12564807" y="11266787"/>
            <a:ext cx="5368386" cy="526620"/>
          </a:xfrm>
          <a:prstGeom prst="rect">
            <a:avLst/>
          </a:prstGeom>
          <a:ln>
            <a:solidFill>
              <a:schemeClr val="tx1"/>
            </a:solidFill>
          </a:ln>
        </p:spPr>
      </p:pic>
      <p:pic>
        <p:nvPicPr>
          <p:cNvPr id="73" name="Picture 4" descr="Image result for esports arena orange county">
            <a:extLst>
              <a:ext uri="{FF2B5EF4-FFF2-40B4-BE49-F238E27FC236}">
                <a16:creationId xmlns:a16="http://schemas.microsoft.com/office/drawing/2014/main" xmlns="" id="{5F6CEBEB-DC9C-4A9A-ABC0-024EB3CDE0F6}"/>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3762740" y="8404700"/>
            <a:ext cx="3590400" cy="22799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Image result for esports arena las vegas">
            <a:extLst>
              <a:ext uri="{FF2B5EF4-FFF2-40B4-BE49-F238E27FC236}">
                <a16:creationId xmlns:a16="http://schemas.microsoft.com/office/drawing/2014/main" xmlns="" id="{4A644B62-2686-44BE-98F0-E12B3EC143BA}"/>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3724414" y="7537381"/>
            <a:ext cx="3628726" cy="62172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xmlns="" id="{7C3F6BFA-E31C-40CE-9A35-0270ED4A4F08}"/>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0417719" y="7389282"/>
            <a:ext cx="3603039" cy="714867"/>
          </a:xfrm>
          <a:prstGeom prst="rect">
            <a:avLst/>
          </a:prstGeom>
        </p:spPr>
      </p:pic>
      <p:pic>
        <p:nvPicPr>
          <p:cNvPr id="76" name="Picture 16" descr="Image result for esports arena oakland">
            <a:extLst>
              <a:ext uri="{FF2B5EF4-FFF2-40B4-BE49-F238E27FC236}">
                <a16:creationId xmlns:a16="http://schemas.microsoft.com/office/drawing/2014/main" xmlns="" id="{85B7505C-09EC-4A3C-8B1B-80DB907FE2D7}"/>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l="7676" r="7889" b="5992"/>
          <a:stretch/>
        </p:blipFill>
        <p:spPr bwMode="auto">
          <a:xfrm>
            <a:off x="20417719" y="8312665"/>
            <a:ext cx="3603039" cy="225647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Image result for blizzard arena la">
            <a:extLst>
              <a:ext uri="{FF2B5EF4-FFF2-40B4-BE49-F238E27FC236}">
                <a16:creationId xmlns:a16="http://schemas.microsoft.com/office/drawing/2014/main" xmlns="" id="{2A084B3D-74A8-4094-84BB-C4EDA3622046}"/>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7472674" y="8105293"/>
            <a:ext cx="3590400" cy="227228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Image result for blizzard arena la logo">
            <a:extLst>
              <a:ext uri="{FF2B5EF4-FFF2-40B4-BE49-F238E27FC236}">
                <a16:creationId xmlns:a16="http://schemas.microsoft.com/office/drawing/2014/main" xmlns="" id="{428F6BAE-2C28-4835-8E30-1453316D2104}"/>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8332070" y="7088874"/>
            <a:ext cx="1871608" cy="93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160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ounded Rectangle 33"/>
          <p:cNvSpPr/>
          <p:nvPr/>
        </p:nvSpPr>
        <p:spPr>
          <a:xfrm>
            <a:off x="7013772" y="115793"/>
            <a:ext cx="17237841" cy="6271468"/>
          </a:xfrm>
          <a:prstGeom prst="roundRect">
            <a:avLst>
              <a:gd name="adj" fmla="val 4565"/>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cs typeface="Trebuchet MS"/>
              </a:rPr>
              <a:pPr algn="ctr"/>
              <a:t>36</a:t>
            </a:fld>
            <a:endParaRPr lang="en-US" sz="3000" dirty="0">
              <a:solidFill>
                <a:srgbClr val="C0C1BF"/>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22"/>
            <a:ext cx="5861685" cy="323850"/>
          </a:xfrm>
          <a:prstGeom prst="rect">
            <a:avLst/>
          </a:prstGeom>
        </p:spPr>
      </p:pic>
      <p:pic>
        <p:nvPicPr>
          <p:cNvPr id="4098" name="Picture 2" descr="Image result for twitch png">
            <a:extLst>
              <a:ext uri="{FF2B5EF4-FFF2-40B4-BE49-F238E27FC236}">
                <a16:creationId xmlns:a16="http://schemas.microsoft.com/office/drawing/2014/main" xmlns="" id="{8920F080-1967-463F-9E20-5CFC890C60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21471" y="1054499"/>
            <a:ext cx="4696890" cy="15578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mixer logo">
            <a:extLst>
              <a:ext uri="{FF2B5EF4-FFF2-40B4-BE49-F238E27FC236}">
                <a16:creationId xmlns:a16="http://schemas.microsoft.com/office/drawing/2014/main" xmlns="" id="{EF53F8CA-62B6-4D3C-8F35-1FFD9F15570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408631" y="4894232"/>
            <a:ext cx="4570848" cy="133468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youtube gaming logo">
            <a:extLst>
              <a:ext uri="{FF2B5EF4-FFF2-40B4-BE49-F238E27FC236}">
                <a16:creationId xmlns:a16="http://schemas.microsoft.com/office/drawing/2014/main" xmlns="" id="{9422CFEA-8DDA-4107-800C-4203DCA657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270603" y="1466434"/>
            <a:ext cx="6929974" cy="99964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facebook live png">
            <a:extLst>
              <a:ext uri="{FF2B5EF4-FFF2-40B4-BE49-F238E27FC236}">
                <a16:creationId xmlns:a16="http://schemas.microsoft.com/office/drawing/2014/main" xmlns="" id="{C6A74421-7E25-49EE-A193-49405922BD1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6257" y="3018406"/>
            <a:ext cx="4075351" cy="142365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smashcast">
            <a:extLst>
              <a:ext uri="{FF2B5EF4-FFF2-40B4-BE49-F238E27FC236}">
                <a16:creationId xmlns:a16="http://schemas.microsoft.com/office/drawing/2014/main" xmlns="" id="{9A4C4582-30F2-4E80-8BE9-A8DA9A9646B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610737" y="4787754"/>
            <a:ext cx="6190572" cy="15476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twitter png">
            <a:extLst>
              <a:ext uri="{FF2B5EF4-FFF2-40B4-BE49-F238E27FC236}">
                <a16:creationId xmlns:a16="http://schemas.microsoft.com/office/drawing/2014/main" xmlns="" id="{CAB65B70-CE6B-489F-95CD-71EE5ED02BE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101568" y="622102"/>
            <a:ext cx="2762463" cy="276246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mlg.tv png">
            <a:extLst>
              <a:ext uri="{FF2B5EF4-FFF2-40B4-BE49-F238E27FC236}">
                <a16:creationId xmlns:a16="http://schemas.microsoft.com/office/drawing/2014/main" xmlns="" id="{CF0EF761-9EA6-4CB4-8F86-C0D9BEED035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459958" y="2571486"/>
            <a:ext cx="2437059" cy="2437059"/>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itboxtv logo.png">
            <a:extLst>
              <a:ext uri="{FF2B5EF4-FFF2-40B4-BE49-F238E27FC236}">
                <a16:creationId xmlns:a16="http://schemas.microsoft.com/office/drawing/2014/main" xmlns="" id="{81D954B7-6B0C-4993-B54F-9F8B7D2160B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3253811" y="3076739"/>
            <a:ext cx="4457975" cy="142655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Image result for beam logo">
            <a:extLst>
              <a:ext uri="{FF2B5EF4-FFF2-40B4-BE49-F238E27FC236}">
                <a16:creationId xmlns:a16="http://schemas.microsoft.com/office/drawing/2014/main" xmlns="" id="{8D199356-7C79-450B-B42B-DAAA77409125}"/>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6257" y="4922124"/>
            <a:ext cx="4231034" cy="12789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82048" y="188217"/>
            <a:ext cx="17169565" cy="923330"/>
          </a:xfrm>
          <a:prstGeom prst="rect">
            <a:avLst/>
          </a:prstGeom>
          <a:noFill/>
        </p:spPr>
        <p:txBody>
          <a:bodyPr wrap="square" rtlCol="0">
            <a:spAutoFit/>
          </a:bodyPr>
          <a:lstStyle/>
          <a:p>
            <a:pPr algn="ctr"/>
            <a:r>
              <a:rPr lang="en-US" sz="5400" dirty="0">
                <a:solidFill>
                  <a:srgbClr val="20B1B4"/>
                </a:solidFill>
              </a:rPr>
              <a:t>Online Platforms</a:t>
            </a:r>
          </a:p>
        </p:txBody>
      </p:sp>
      <p:sp>
        <p:nvSpPr>
          <p:cNvPr id="38" name="Rectangle 37">
            <a:extLst>
              <a:ext uri="{FF2B5EF4-FFF2-40B4-BE49-F238E27FC236}">
                <a16:creationId xmlns:a16="http://schemas.microsoft.com/office/drawing/2014/main" xmlns="" id="{B3425DB6-08E3-4A4E-9B4B-9CAF810B7FEA}"/>
              </a:ext>
            </a:extLst>
          </p:cNvPr>
          <p:cNvSpPr/>
          <p:nvPr/>
        </p:nvSpPr>
        <p:spPr>
          <a:xfrm>
            <a:off x="1588" y="6974"/>
            <a:ext cx="6924628" cy="13716000"/>
          </a:xfrm>
          <a:prstGeom prst="rect">
            <a:avLst/>
          </a:prstGeom>
          <a:solidFill>
            <a:srgbClr val="662D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39" name="TextBox 38"/>
          <p:cNvSpPr txBox="1"/>
          <p:nvPr/>
        </p:nvSpPr>
        <p:spPr>
          <a:xfrm>
            <a:off x="2327846" y="76202"/>
            <a:ext cx="4554235" cy="1938992"/>
          </a:xfrm>
          <a:prstGeom prst="rect">
            <a:avLst/>
          </a:prstGeom>
          <a:noFill/>
        </p:spPr>
        <p:txBody>
          <a:bodyPr wrap="square" rtlCol="0">
            <a:spAutoFit/>
          </a:bodyPr>
          <a:lstStyle/>
          <a:p>
            <a:r>
              <a:rPr lang="en-US" sz="6000" dirty="0">
                <a:solidFill>
                  <a:schemeClr val="bg1"/>
                </a:solidFill>
              </a:rPr>
              <a:t>Media Distributors</a:t>
            </a:r>
          </a:p>
        </p:txBody>
      </p:sp>
      <p:sp>
        <p:nvSpPr>
          <p:cNvPr id="40" name="TextBox 39">
            <a:extLst>
              <a:ext uri="{FF2B5EF4-FFF2-40B4-BE49-F238E27FC236}">
                <a16:creationId xmlns:a16="http://schemas.microsoft.com/office/drawing/2014/main" xmlns="" id="{F6C7F585-AB79-47F2-8A77-A71F6E38E059}"/>
              </a:ext>
            </a:extLst>
          </p:cNvPr>
          <p:cNvSpPr txBox="1"/>
          <p:nvPr/>
        </p:nvSpPr>
        <p:spPr>
          <a:xfrm>
            <a:off x="157420" y="2555684"/>
            <a:ext cx="6817571" cy="9325630"/>
          </a:xfrm>
          <a:prstGeom prst="rect">
            <a:avLst/>
          </a:prstGeom>
          <a:noFill/>
        </p:spPr>
        <p:txBody>
          <a:bodyPr wrap="square" rtlCol="0">
            <a:spAutoFit/>
          </a:bodyPr>
          <a:lstStyle/>
          <a:p>
            <a:r>
              <a:rPr lang="en-US" sz="3200" dirty="0">
                <a:solidFill>
                  <a:schemeClr val="bg1"/>
                </a:solidFill>
              </a:rPr>
              <a:t>Media Distributors produce and distribute the video streams of esports leagues and events to the public. There are a few ways to watch esports content:</a:t>
            </a:r>
            <a:r>
              <a:rPr lang="en-US" sz="3200" dirty="0"/>
              <a:t> </a:t>
            </a:r>
            <a:r>
              <a:rPr lang="en-US" sz="3200" dirty="0">
                <a:solidFill>
                  <a:srgbClr val="20B1B4"/>
                </a:solidFill>
              </a:rPr>
              <a:t>Online Platforms</a:t>
            </a:r>
            <a:r>
              <a:rPr lang="en-US" sz="3200" dirty="0">
                <a:solidFill>
                  <a:schemeClr val="bg1"/>
                </a:solidFill>
              </a:rPr>
              <a:t>,</a:t>
            </a:r>
            <a:r>
              <a:rPr lang="en-US" sz="3200" dirty="0"/>
              <a:t> </a:t>
            </a:r>
            <a:r>
              <a:rPr lang="en-US" sz="3200" dirty="0">
                <a:solidFill>
                  <a:srgbClr val="4F81BD"/>
                </a:solidFill>
              </a:rPr>
              <a:t>Multiscreen TV </a:t>
            </a:r>
            <a:r>
              <a:rPr lang="en-US" sz="3200" dirty="0">
                <a:solidFill>
                  <a:schemeClr val="bg1"/>
                </a:solidFill>
              </a:rPr>
              <a:t>and direct in-game spectating. </a:t>
            </a:r>
          </a:p>
          <a:p>
            <a:endParaRPr lang="en-US" sz="4400" dirty="0"/>
          </a:p>
          <a:p>
            <a:r>
              <a:rPr lang="en-US" sz="3200" dirty="0">
                <a:solidFill>
                  <a:schemeClr val="bg1"/>
                </a:solidFill>
              </a:rPr>
              <a:t>Traditionally, online platforms have been the main distributors of esports content but, over the last five years, television programmers have been distributing esports over multiscreen TV channels as well. </a:t>
            </a:r>
          </a:p>
          <a:p>
            <a:endParaRPr lang="en-US" sz="4400" dirty="0">
              <a:solidFill>
                <a:schemeClr val="bg1"/>
              </a:solidFill>
            </a:endParaRPr>
          </a:p>
          <a:p>
            <a:r>
              <a:rPr lang="en-US" sz="3200" dirty="0">
                <a:solidFill>
                  <a:schemeClr val="bg1"/>
                </a:solidFill>
              </a:rPr>
              <a:t>Some games also have direct in-game spectating options for leagues and tournaments.</a:t>
            </a:r>
          </a:p>
        </p:txBody>
      </p:sp>
      <p:pic>
        <p:nvPicPr>
          <p:cNvPr id="37" name="Picture 3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947" y="6974"/>
            <a:ext cx="2340793" cy="1714501"/>
          </a:xfrm>
          <a:prstGeom prst="rect">
            <a:avLst/>
          </a:prstGeom>
        </p:spPr>
      </p:pic>
      <p:sp>
        <p:nvSpPr>
          <p:cNvPr id="35" name="Rounded Rectangle 40">
            <a:extLst>
              <a:ext uri="{FF2B5EF4-FFF2-40B4-BE49-F238E27FC236}">
                <a16:creationId xmlns:a16="http://schemas.microsoft.com/office/drawing/2014/main" xmlns="" id="{1AAEE520-8BE9-42FB-9DFE-F7E812A4F452}"/>
              </a:ext>
            </a:extLst>
          </p:cNvPr>
          <p:cNvSpPr/>
          <p:nvPr/>
        </p:nvSpPr>
        <p:spPr>
          <a:xfrm>
            <a:off x="7013772" y="6635923"/>
            <a:ext cx="17237841" cy="6271468"/>
          </a:xfrm>
          <a:prstGeom prst="roundRect">
            <a:avLst>
              <a:gd name="adj" fmla="val 4565"/>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2" descr="Image result for espn logo">
            <a:extLst>
              <a:ext uri="{FF2B5EF4-FFF2-40B4-BE49-F238E27FC236}">
                <a16:creationId xmlns:a16="http://schemas.microsoft.com/office/drawing/2014/main" xmlns="" id="{17531883-6126-4CB2-9B55-211741F68AA6}"/>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7732" t="19960" r="6813" b="20363"/>
          <a:stretch/>
        </p:blipFill>
        <p:spPr bwMode="auto">
          <a:xfrm>
            <a:off x="7562234" y="9874537"/>
            <a:ext cx="4355548" cy="112959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Image result for espn2 logo">
            <a:extLst>
              <a:ext uri="{FF2B5EF4-FFF2-40B4-BE49-F238E27FC236}">
                <a16:creationId xmlns:a16="http://schemas.microsoft.com/office/drawing/2014/main" xmlns="" id="{D2ACD6E7-6DAA-4A98-A6D7-6DE78268168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138746" y="11484474"/>
            <a:ext cx="4599472" cy="986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Image result for espnu logo">
            <a:extLst>
              <a:ext uri="{FF2B5EF4-FFF2-40B4-BE49-F238E27FC236}">
                <a16:creationId xmlns:a16="http://schemas.microsoft.com/office/drawing/2014/main" xmlns="" id="{47A3B660-09C6-46B0-B0A8-893EA9D5EE04}"/>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22996" b="23739"/>
          <a:stretch/>
        </p:blipFill>
        <p:spPr bwMode="auto">
          <a:xfrm>
            <a:off x="15347122" y="11336203"/>
            <a:ext cx="3854360" cy="12831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Image result for espn news png">
            <a:extLst>
              <a:ext uri="{FF2B5EF4-FFF2-40B4-BE49-F238E27FC236}">
                <a16:creationId xmlns:a16="http://schemas.microsoft.com/office/drawing/2014/main" xmlns="" id="{B7EB3FC5-AFD0-43E5-9AA5-889A9AB7BD76}"/>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8142438" y="10029062"/>
            <a:ext cx="5738062" cy="82054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Image result for disneyxd">
            <a:extLst>
              <a:ext uri="{FF2B5EF4-FFF2-40B4-BE49-F238E27FC236}">
                <a16:creationId xmlns:a16="http://schemas.microsoft.com/office/drawing/2014/main" xmlns="" id="{0D2238F2-0B4F-4A0B-B8F4-D5FEB86A42CC}"/>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219549" y="7364977"/>
            <a:ext cx="3053251" cy="198715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Image result for tbs png">
            <a:extLst>
              <a:ext uri="{FF2B5EF4-FFF2-40B4-BE49-F238E27FC236}">
                <a16:creationId xmlns:a16="http://schemas.microsoft.com/office/drawing/2014/main" xmlns="" id="{A5822429-E7E9-4B14-AC99-12F917CC0836}"/>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493277" y="7915775"/>
            <a:ext cx="2847956" cy="154786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8" descr="Image result for espn deportes png">
            <a:extLst>
              <a:ext uri="{FF2B5EF4-FFF2-40B4-BE49-F238E27FC236}">
                <a16:creationId xmlns:a16="http://schemas.microsoft.com/office/drawing/2014/main" xmlns="" id="{695B17E9-7A4F-470F-9D51-D3EC1CBB53D4}"/>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2016761" y="11431808"/>
            <a:ext cx="2942627" cy="109191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0" descr="Image result for nbcsn png">
            <a:extLst>
              <a:ext uri="{FF2B5EF4-FFF2-40B4-BE49-F238E27FC236}">
                <a16:creationId xmlns:a16="http://schemas.microsoft.com/office/drawing/2014/main" xmlns="" id="{850D1F7F-CD43-4FD3-BFDF-5B4473AC4492}"/>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7815272" y="8105500"/>
            <a:ext cx="6268467" cy="129820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2" descr="Image result for nfln png">
            <a:extLst>
              <a:ext uri="{FF2B5EF4-FFF2-40B4-BE49-F238E27FC236}">
                <a16:creationId xmlns:a16="http://schemas.microsoft.com/office/drawing/2014/main" xmlns="" id="{30DFBD2E-CC95-4F92-9AE2-202786D344A7}"/>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2584248" y="9886801"/>
            <a:ext cx="5163857" cy="110506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4" descr="Image result for the cw png">
            <a:extLst>
              <a:ext uri="{FF2B5EF4-FFF2-40B4-BE49-F238E27FC236}">
                <a16:creationId xmlns:a16="http://schemas.microsoft.com/office/drawing/2014/main" xmlns="" id="{4FF6170B-8630-4BCF-B900-CD9B723E0A0D}"/>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3693311" y="7877661"/>
            <a:ext cx="3946865" cy="164387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Image result for big ten network logo">
            <a:extLst>
              <a:ext uri="{FF2B5EF4-FFF2-40B4-BE49-F238E27FC236}">
                <a16:creationId xmlns:a16="http://schemas.microsoft.com/office/drawing/2014/main" xmlns="" id="{BCE1D329-514B-4C1E-8DDC-2EE5090D71BD}"/>
              </a:ext>
            </a:extLst>
          </p:cNvPr>
          <p:cNvPicPr>
            <a:picLocks noChangeAspect="1" noChangeArrowheads="1"/>
          </p:cNvPicPr>
          <p:nvPr/>
        </p:nvPicPr>
        <p:blipFill rotWithShape="1">
          <a:blip r:embed="rId23">
            <a:extLst>
              <a:ext uri="{28A0092B-C50C-407E-A947-70E740481C1C}">
                <a14:useLocalDpi xmlns:a14="http://schemas.microsoft.com/office/drawing/2010/main"/>
              </a:ext>
            </a:extLst>
          </a:blip>
          <a:srcRect l="3565" t="12406" r="3102" b="15371"/>
          <a:stretch/>
        </p:blipFill>
        <p:spPr bwMode="auto">
          <a:xfrm>
            <a:off x="19305706" y="11519143"/>
            <a:ext cx="4741467" cy="917248"/>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xmlns="" id="{1562C487-5828-4D7F-988A-84015E6CC553}"/>
              </a:ext>
            </a:extLst>
          </p:cNvPr>
          <p:cNvSpPr txBox="1"/>
          <p:nvPr/>
        </p:nvSpPr>
        <p:spPr>
          <a:xfrm>
            <a:off x="6974991" y="6700743"/>
            <a:ext cx="17315403" cy="923330"/>
          </a:xfrm>
          <a:prstGeom prst="rect">
            <a:avLst/>
          </a:prstGeom>
          <a:noFill/>
        </p:spPr>
        <p:txBody>
          <a:bodyPr wrap="square" rtlCol="0">
            <a:spAutoFit/>
          </a:bodyPr>
          <a:lstStyle/>
          <a:p>
            <a:pPr algn="ctr"/>
            <a:r>
              <a:rPr lang="en-US" sz="5400" dirty="0">
                <a:solidFill>
                  <a:srgbClr val="4F81BD"/>
                </a:solidFill>
              </a:rPr>
              <a:t>Multiscreen TV</a:t>
            </a:r>
          </a:p>
        </p:txBody>
      </p:sp>
    </p:spTree>
    <p:extLst>
      <p:ext uri="{BB962C8B-B14F-4D97-AF65-F5344CB8AC3E}">
        <p14:creationId xmlns:p14="http://schemas.microsoft.com/office/powerpoint/2010/main" val="3317869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ounded Rectangle 34"/>
          <p:cNvSpPr/>
          <p:nvPr/>
        </p:nvSpPr>
        <p:spPr>
          <a:xfrm>
            <a:off x="7013772" y="179835"/>
            <a:ext cx="17237841" cy="5662849"/>
          </a:xfrm>
          <a:prstGeom prst="roundRect">
            <a:avLst>
              <a:gd name="adj" fmla="val 4565"/>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16202698" y="6113272"/>
            <a:ext cx="8043906" cy="6977986"/>
          </a:xfrm>
          <a:prstGeom prst="roundRect">
            <a:avLst>
              <a:gd name="adj" fmla="val 4565"/>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7013773" y="6123350"/>
            <a:ext cx="8820004" cy="6977986"/>
          </a:xfrm>
          <a:prstGeom prst="roundRect">
            <a:avLst>
              <a:gd name="adj" fmla="val 4565"/>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cs typeface="Trebuchet MS"/>
              </a:rPr>
              <a:pPr algn="ctr"/>
              <a:t>37</a:t>
            </a:fld>
            <a:endParaRPr lang="en-US" sz="3000" dirty="0">
              <a:solidFill>
                <a:srgbClr val="C0C1BF"/>
              </a:solidFill>
            </a:endParaRPr>
          </a:p>
        </p:txBody>
      </p:sp>
      <p:pic>
        <p:nvPicPr>
          <p:cNvPr id="7" name="Picture 2" descr="Image result for macbook png">
            <a:extLst>
              <a:ext uri="{FF2B5EF4-FFF2-40B4-BE49-F238E27FC236}">
                <a16:creationId xmlns:a16="http://schemas.microsoft.com/office/drawing/2014/main" xmlns="" id="{F49EB81B-04CD-4EAC-A4EE-FBFC8F5EA6F0}"/>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20707" b="20397"/>
          <a:stretch/>
        </p:blipFill>
        <p:spPr bwMode="auto">
          <a:xfrm>
            <a:off x="10939001" y="10048156"/>
            <a:ext cx="4962212" cy="2922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iphone png">
            <a:extLst>
              <a:ext uri="{FF2B5EF4-FFF2-40B4-BE49-F238E27FC236}">
                <a16:creationId xmlns:a16="http://schemas.microsoft.com/office/drawing/2014/main" xmlns="" id="{EEF225C2-9574-47EF-9F22-273B63BFF88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2777" r="21837" b="2477"/>
          <a:stretch/>
        </p:blipFill>
        <p:spPr bwMode="auto">
          <a:xfrm>
            <a:off x="20714934" y="7270977"/>
            <a:ext cx="3155358" cy="582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ipad png">
            <a:extLst>
              <a:ext uri="{FF2B5EF4-FFF2-40B4-BE49-F238E27FC236}">
                <a16:creationId xmlns:a16="http://schemas.microsoft.com/office/drawing/2014/main" xmlns="" id="{1021CF5D-3617-41A4-8A6E-0A8A4DDA159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61189" y="8200603"/>
            <a:ext cx="3349110" cy="46394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chromecast png">
            <a:extLst>
              <a:ext uri="{FF2B5EF4-FFF2-40B4-BE49-F238E27FC236}">
                <a16:creationId xmlns:a16="http://schemas.microsoft.com/office/drawing/2014/main" xmlns="" id="{090537DE-F415-4E24-8373-7500C474E7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47955" y="3387172"/>
            <a:ext cx="1690441" cy="16904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fire stick png">
            <a:extLst>
              <a:ext uri="{FF2B5EF4-FFF2-40B4-BE49-F238E27FC236}">
                <a16:creationId xmlns:a16="http://schemas.microsoft.com/office/drawing/2014/main" xmlns="" id="{8F7D405A-FFAA-4166-B4E0-5CA04774850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5008" t="12316" r="5186" b="3723"/>
          <a:stretch/>
        </p:blipFill>
        <p:spPr bwMode="auto">
          <a:xfrm>
            <a:off x="7060335" y="4353993"/>
            <a:ext cx="2619193" cy="14472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Image result for ps4 png">
            <a:extLst>
              <a:ext uri="{FF2B5EF4-FFF2-40B4-BE49-F238E27FC236}">
                <a16:creationId xmlns:a16="http://schemas.microsoft.com/office/drawing/2014/main" xmlns="" id="{FED696C8-F4BB-477A-8724-5031181EF7D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344898" y="1371042"/>
            <a:ext cx="3925826" cy="170351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0205205" y="1722419"/>
            <a:ext cx="6198225" cy="3999466"/>
            <a:chOff x="8207290" y="4425907"/>
            <a:chExt cx="7355219" cy="4746029"/>
          </a:xfrm>
        </p:grpSpPr>
        <p:sp>
          <p:nvSpPr>
            <p:cNvPr id="16" name="Rectangle 15"/>
            <p:cNvSpPr/>
            <p:nvPr/>
          </p:nvSpPr>
          <p:spPr>
            <a:xfrm>
              <a:off x="8648582" y="4678893"/>
              <a:ext cx="6477118" cy="372850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2" descr="Image result for transparent tv">
              <a:extLst>
                <a:ext uri="{FF2B5EF4-FFF2-40B4-BE49-F238E27FC236}">
                  <a16:creationId xmlns:a16="http://schemas.microsoft.com/office/drawing/2014/main" xmlns="" id="{94C4CC73-8909-41D2-B26F-528880043E8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207290" y="4425907"/>
              <a:ext cx="7355219" cy="4746029"/>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Image result for gaming computer 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41829" y="8812770"/>
            <a:ext cx="4027295" cy="40272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33985" y="122125"/>
            <a:ext cx="17217628" cy="3277820"/>
          </a:xfrm>
          <a:prstGeom prst="rect">
            <a:avLst/>
          </a:prstGeom>
          <a:noFill/>
        </p:spPr>
        <p:txBody>
          <a:bodyPr wrap="square" rtlCol="0">
            <a:spAutoFit/>
          </a:bodyPr>
          <a:lstStyle/>
          <a:p>
            <a:pPr algn="ctr"/>
            <a:r>
              <a:rPr lang="en-US" sz="5400" dirty="0">
                <a:solidFill>
                  <a:srgbClr val="00A9AC"/>
                </a:solidFill>
              </a:rPr>
              <a:t>TVs &amp; Connected Devices</a:t>
            </a:r>
            <a:endParaRPr lang="en-US" sz="4800" dirty="0"/>
          </a:p>
          <a:p>
            <a:endParaRPr lang="en-US" sz="900" dirty="0"/>
          </a:p>
          <a:p>
            <a:r>
              <a:rPr lang="en-US" sz="3600" b="1" dirty="0"/>
              <a:t>-Streaming Devices </a:t>
            </a:r>
            <a:r>
              <a:rPr lang="en-US" sz="2300" dirty="0"/>
              <a:t>(Fire TV Stick, Chromecast, Apple TV)</a:t>
            </a:r>
          </a:p>
          <a:p>
            <a:r>
              <a:rPr lang="en-US" sz="3600" b="1" dirty="0"/>
              <a:t>-Game Consoles</a:t>
            </a:r>
          </a:p>
          <a:p>
            <a:r>
              <a:rPr lang="en-US" sz="3600" b="1" dirty="0"/>
              <a:t>-Smart TVs</a:t>
            </a:r>
          </a:p>
          <a:p>
            <a:r>
              <a:rPr lang="en-US" sz="3600" b="1" dirty="0"/>
              <a:t>-Set Top Boxes</a:t>
            </a:r>
          </a:p>
        </p:txBody>
      </p:sp>
      <p:pic>
        <p:nvPicPr>
          <p:cNvPr id="1028" name="Picture 4" descr="Image result for xbox one 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6428832" y="1288302"/>
            <a:ext cx="3784848" cy="20988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able box 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6274017" y="4019550"/>
            <a:ext cx="4013855" cy="17600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pple tv 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9466077" y="2766235"/>
            <a:ext cx="1757641" cy="161796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043270" y="6143361"/>
            <a:ext cx="8511071" cy="2585323"/>
          </a:xfrm>
          <a:prstGeom prst="rect">
            <a:avLst/>
          </a:prstGeom>
          <a:noFill/>
        </p:spPr>
        <p:txBody>
          <a:bodyPr wrap="square" rtlCol="0">
            <a:spAutoFit/>
          </a:bodyPr>
          <a:lstStyle/>
          <a:p>
            <a:pPr algn="ctr"/>
            <a:r>
              <a:rPr lang="en-US" sz="5400" dirty="0">
                <a:solidFill>
                  <a:srgbClr val="4F81BD"/>
                </a:solidFill>
              </a:rPr>
              <a:t>Computers</a:t>
            </a:r>
            <a:endParaRPr lang="en-US" sz="4800" dirty="0">
              <a:solidFill>
                <a:srgbClr val="4F81BD"/>
              </a:solidFill>
            </a:endParaRPr>
          </a:p>
          <a:p>
            <a:r>
              <a:rPr lang="en-US" sz="3600" b="1" dirty="0"/>
              <a:t>-Laptops</a:t>
            </a:r>
          </a:p>
          <a:p>
            <a:r>
              <a:rPr lang="en-US" sz="3600" b="1" dirty="0"/>
              <a:t>-Desktops</a:t>
            </a:r>
          </a:p>
          <a:p>
            <a:r>
              <a:rPr lang="en-US" sz="3600" b="1" dirty="0"/>
              <a:t>-Virtual Reality Headsets</a:t>
            </a:r>
            <a:endParaRPr lang="en-US" sz="600" b="1" dirty="0"/>
          </a:p>
        </p:txBody>
      </p:sp>
      <p:sp>
        <p:nvSpPr>
          <p:cNvPr id="26" name="TextBox 25"/>
          <p:cNvSpPr txBox="1"/>
          <p:nvPr/>
        </p:nvSpPr>
        <p:spPr>
          <a:xfrm>
            <a:off x="16312754" y="6143361"/>
            <a:ext cx="7933849" cy="2031325"/>
          </a:xfrm>
          <a:prstGeom prst="rect">
            <a:avLst/>
          </a:prstGeom>
          <a:noFill/>
        </p:spPr>
        <p:txBody>
          <a:bodyPr wrap="square" rtlCol="0">
            <a:spAutoFit/>
          </a:bodyPr>
          <a:lstStyle/>
          <a:p>
            <a:pPr algn="ctr"/>
            <a:r>
              <a:rPr lang="en-US" sz="5400" dirty="0">
                <a:solidFill>
                  <a:srgbClr val="FAB982"/>
                </a:solidFill>
              </a:rPr>
              <a:t>Mobile Devices</a:t>
            </a:r>
          </a:p>
          <a:p>
            <a:r>
              <a:rPr lang="en-US" sz="3600" b="1" dirty="0"/>
              <a:t>-Smartphones</a:t>
            </a:r>
          </a:p>
          <a:p>
            <a:r>
              <a:rPr lang="en-US" sz="3600" b="1" dirty="0"/>
              <a:t>-Tablets</a:t>
            </a:r>
            <a:endParaRPr lang="en-US" sz="600" b="1" dirty="0"/>
          </a:p>
        </p:txBody>
      </p:sp>
      <p:pic>
        <p:nvPicPr>
          <p:cNvPr id="1034" name="Picture 10" descr="Image result for vr headset pn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1855921" y="7490540"/>
            <a:ext cx="4318471" cy="24269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31" name="Rectangle 30">
            <a:extLst>
              <a:ext uri="{FF2B5EF4-FFF2-40B4-BE49-F238E27FC236}">
                <a16:creationId xmlns:a16="http://schemas.microsoft.com/office/drawing/2014/main" xmlns="" id="{B3425DB6-08E3-4A4E-9B4B-9CAF810B7FEA}"/>
              </a:ext>
            </a:extLst>
          </p:cNvPr>
          <p:cNvSpPr/>
          <p:nvPr/>
        </p:nvSpPr>
        <p:spPr>
          <a:xfrm>
            <a:off x="1588" y="6974"/>
            <a:ext cx="6924628" cy="13716000"/>
          </a:xfrm>
          <a:prstGeom prst="rect">
            <a:avLst/>
          </a:prstGeom>
          <a:solidFill>
            <a:srgbClr val="ED1C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33" name="TextBox 32">
            <a:extLst>
              <a:ext uri="{FF2B5EF4-FFF2-40B4-BE49-F238E27FC236}">
                <a16:creationId xmlns:a16="http://schemas.microsoft.com/office/drawing/2014/main" xmlns="" id="{F6C7F585-AB79-47F2-8A77-A71F6E38E059}"/>
              </a:ext>
            </a:extLst>
          </p:cNvPr>
          <p:cNvSpPr txBox="1"/>
          <p:nvPr/>
        </p:nvSpPr>
        <p:spPr>
          <a:xfrm>
            <a:off x="157420" y="3307849"/>
            <a:ext cx="6613757" cy="6740307"/>
          </a:xfrm>
          <a:prstGeom prst="rect">
            <a:avLst/>
          </a:prstGeom>
          <a:noFill/>
        </p:spPr>
        <p:txBody>
          <a:bodyPr wrap="square" rtlCol="0">
            <a:spAutoFit/>
          </a:bodyPr>
          <a:lstStyle/>
          <a:p>
            <a:r>
              <a:rPr lang="en-US" sz="3600" dirty="0">
                <a:solidFill>
                  <a:schemeClr val="bg1"/>
                </a:solidFill>
              </a:rPr>
              <a:t>There are three main categories of devices for playing &amp; watching esports: </a:t>
            </a:r>
          </a:p>
          <a:p>
            <a:r>
              <a:rPr lang="en-US" sz="3600" dirty="0">
                <a:solidFill>
                  <a:srgbClr val="00A9AC"/>
                </a:solidFill>
              </a:rPr>
              <a:t>TV &amp; Connected Devices</a:t>
            </a:r>
            <a:r>
              <a:rPr lang="en-US" sz="3600" dirty="0">
                <a:solidFill>
                  <a:schemeClr val="bg1"/>
                </a:solidFill>
              </a:rPr>
              <a:t>, </a:t>
            </a:r>
            <a:r>
              <a:rPr lang="en-US" sz="3600" dirty="0">
                <a:solidFill>
                  <a:srgbClr val="4F81BD"/>
                </a:solidFill>
              </a:rPr>
              <a:t>Computers</a:t>
            </a:r>
            <a:r>
              <a:rPr lang="en-US" sz="3600" dirty="0">
                <a:solidFill>
                  <a:schemeClr val="bg1"/>
                </a:solidFill>
              </a:rPr>
              <a:t>, and </a:t>
            </a:r>
            <a:r>
              <a:rPr lang="en-US" sz="3600" dirty="0">
                <a:solidFill>
                  <a:srgbClr val="FAB982"/>
                </a:solidFill>
              </a:rPr>
              <a:t>Mobile Devices</a:t>
            </a:r>
            <a:r>
              <a:rPr lang="en-US" sz="3600" dirty="0">
                <a:solidFill>
                  <a:schemeClr val="bg1"/>
                </a:solidFill>
              </a:rPr>
              <a:t>. </a:t>
            </a:r>
          </a:p>
          <a:p>
            <a:endParaRPr lang="en-US" sz="3600" dirty="0">
              <a:solidFill>
                <a:schemeClr val="bg1"/>
              </a:solidFill>
            </a:endParaRPr>
          </a:p>
          <a:p>
            <a:r>
              <a:rPr lang="en-US" sz="3600" dirty="0">
                <a:solidFill>
                  <a:schemeClr val="bg1"/>
                </a:solidFill>
              </a:rPr>
              <a:t>Esports fans can watch from virtually anywhere and in any setting, from the TV in their living room to streaming through their smartphone.</a:t>
            </a:r>
          </a:p>
        </p:txBody>
      </p:sp>
      <p:sp>
        <p:nvSpPr>
          <p:cNvPr id="9" name="TextBox 8"/>
          <p:cNvSpPr txBox="1"/>
          <p:nvPr/>
        </p:nvSpPr>
        <p:spPr>
          <a:xfrm>
            <a:off x="2318444" y="216203"/>
            <a:ext cx="4200339" cy="1200329"/>
          </a:xfrm>
          <a:prstGeom prst="rect">
            <a:avLst/>
          </a:prstGeom>
          <a:noFill/>
        </p:spPr>
        <p:txBody>
          <a:bodyPr wrap="square" rtlCol="0">
            <a:spAutoFit/>
          </a:bodyPr>
          <a:lstStyle/>
          <a:p>
            <a:r>
              <a:rPr lang="en-US" sz="7200" dirty="0">
                <a:solidFill>
                  <a:schemeClr val="bg1"/>
                </a:solidFill>
                <a:cs typeface="Trebuchet MS"/>
              </a:rPr>
              <a:t>Devices</a:t>
            </a:r>
            <a:endParaRPr lang="en-US" sz="7200" dirty="0">
              <a:solidFill>
                <a:schemeClr val="bg1"/>
              </a:solidFill>
            </a:endParaRPr>
          </a:p>
        </p:txBody>
      </p:sp>
      <p:pic>
        <p:nvPicPr>
          <p:cNvPr id="24" name="Picture 2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836" y="6643"/>
            <a:ext cx="2340793" cy="1714501"/>
          </a:xfrm>
          <a:prstGeom prst="rect">
            <a:avLst/>
          </a:prstGeom>
        </p:spPr>
      </p:pic>
      <p:pic>
        <p:nvPicPr>
          <p:cNvPr id="4" name="Picture 2" descr="Image result for switch 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0985244" y="4358645"/>
            <a:ext cx="2973995" cy="130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22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ounded Rectangle 50"/>
          <p:cNvSpPr/>
          <p:nvPr/>
        </p:nvSpPr>
        <p:spPr>
          <a:xfrm>
            <a:off x="7013772" y="179835"/>
            <a:ext cx="17237841" cy="5662849"/>
          </a:xfrm>
          <a:prstGeom prst="roundRect">
            <a:avLst>
              <a:gd name="adj" fmla="val 4565"/>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p:nvPr/>
        </p:nvSpPr>
        <p:spPr>
          <a:xfrm>
            <a:off x="16202698" y="6113272"/>
            <a:ext cx="8043906" cy="6977986"/>
          </a:xfrm>
          <a:prstGeom prst="roundRect">
            <a:avLst>
              <a:gd name="adj" fmla="val 4565"/>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7013773" y="6123350"/>
            <a:ext cx="8820004" cy="6977986"/>
          </a:xfrm>
          <a:prstGeom prst="roundRect">
            <a:avLst>
              <a:gd name="adj" fmla="val 4565"/>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B3425DB6-08E3-4A4E-9B4B-9CAF810B7FEA}"/>
              </a:ext>
            </a:extLst>
          </p:cNvPr>
          <p:cNvSpPr/>
          <p:nvPr/>
        </p:nvSpPr>
        <p:spPr>
          <a:xfrm>
            <a:off x="1588" y="6423"/>
            <a:ext cx="6924628" cy="13716000"/>
          </a:xfrm>
          <a:prstGeom prst="rect">
            <a:avLst/>
          </a:prstGeom>
          <a:solidFill>
            <a:srgbClr val="ED1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9" name="TextBox 18"/>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cs typeface="Trebuchet MS"/>
              </a:rPr>
              <a:pPr algn="ctr"/>
              <a:t>38</a:t>
            </a:fld>
            <a:endParaRPr lang="en-US" sz="3000" dirty="0">
              <a:solidFill>
                <a:srgbClr val="C0C1BF"/>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3074" name="Picture 2" descr="Image result for reddit png">
            <a:extLst>
              <a:ext uri="{FF2B5EF4-FFF2-40B4-BE49-F238E27FC236}">
                <a16:creationId xmlns:a16="http://schemas.microsoft.com/office/drawing/2014/main" xmlns="" id="{8A173179-6F46-48A1-ACF7-EA16531C2A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01961" y="6338320"/>
            <a:ext cx="3500151" cy="11346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facebook png">
            <a:extLst>
              <a:ext uri="{FF2B5EF4-FFF2-40B4-BE49-F238E27FC236}">
                <a16:creationId xmlns:a16="http://schemas.microsoft.com/office/drawing/2014/main" xmlns="" id="{17AA2BF5-CD6C-4866-A40F-76A1ECEA0AB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21566" y="3373782"/>
            <a:ext cx="2291233" cy="22912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4E31A565-DD90-4C22-9E9C-EC1900ADA48B}"/>
              </a:ext>
            </a:extLst>
          </p:cNvPr>
          <p:cNvSpPr/>
          <p:nvPr/>
        </p:nvSpPr>
        <p:spPr>
          <a:xfrm>
            <a:off x="20618915" y="12397824"/>
            <a:ext cx="2770309" cy="769441"/>
          </a:xfrm>
          <a:prstGeom prst="rect">
            <a:avLst/>
          </a:prstGeom>
        </p:spPr>
        <p:txBody>
          <a:bodyPr wrap="none">
            <a:spAutoFit/>
          </a:bodyPr>
          <a:lstStyle/>
          <a:p>
            <a:pPr algn="r"/>
            <a:r>
              <a:rPr lang="en-US" sz="4400" dirty="0">
                <a:solidFill>
                  <a:srgbClr val="00A9AC"/>
                </a:solidFill>
                <a:latin typeface="+mj-lt"/>
              </a:rPr>
              <a:t>@</a:t>
            </a:r>
            <a:r>
              <a:rPr lang="en-US" sz="4400" dirty="0" err="1">
                <a:latin typeface="+mj-lt"/>
              </a:rPr>
              <a:t>FallenCS</a:t>
            </a:r>
            <a:endParaRPr lang="en-US" sz="4400" dirty="0">
              <a:latin typeface="+mj-lt"/>
            </a:endParaRPr>
          </a:p>
        </p:txBody>
      </p:sp>
      <p:pic>
        <p:nvPicPr>
          <p:cNvPr id="2050" name="Picture 2" descr="Image result for discord 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08764" y="1154240"/>
            <a:ext cx="6030723" cy="20504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HLTV 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604879" y="1422513"/>
            <a:ext cx="3930696" cy="136324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477439" y="13299917"/>
            <a:ext cx="11905799" cy="276999"/>
          </a:xfrm>
          <a:prstGeom prst="rect">
            <a:avLst/>
          </a:prstGeom>
          <a:noFill/>
        </p:spPr>
        <p:txBody>
          <a:bodyPr wrap="square" rtlCol="0">
            <a:spAutoFit/>
          </a:bodyPr>
          <a:lstStyle/>
          <a:p>
            <a:r>
              <a:rPr lang="en-US" sz="1200" dirty="0"/>
              <a:t>Source: Reddit.com &amp; Twitter.com as of 11/2/18</a:t>
            </a:r>
            <a:endParaRPr lang="en-US" sz="1200" i="1" dirty="0"/>
          </a:p>
        </p:txBody>
      </p:sp>
      <p:pic>
        <p:nvPicPr>
          <p:cNvPr id="1026" name="Picture 2" descr="Image result for smashboard logo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272774" y="3247267"/>
            <a:ext cx="4918864" cy="1667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attle.net logo"/>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574077" y="3262698"/>
            <a:ext cx="3400953" cy="22446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obafire logo"/>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095958" y="928086"/>
            <a:ext cx="5625320" cy="20508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instagram logo"/>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882529" y="3326399"/>
            <a:ext cx="2323934" cy="23239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peedrun.com"/>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7743134" y="4964979"/>
            <a:ext cx="5978144" cy="7285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fallen cs 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0631037" y="9253731"/>
            <a:ext cx="2746064" cy="31025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shroud pn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7110174" y="9262506"/>
            <a:ext cx="2313765" cy="30850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032584" y="12397824"/>
            <a:ext cx="2468945" cy="769441"/>
          </a:xfrm>
          <a:prstGeom prst="rect">
            <a:avLst/>
          </a:prstGeom>
        </p:spPr>
        <p:txBody>
          <a:bodyPr wrap="none">
            <a:spAutoFit/>
          </a:bodyPr>
          <a:lstStyle/>
          <a:p>
            <a:pPr algn="r"/>
            <a:r>
              <a:rPr lang="en-US" sz="4400" dirty="0">
                <a:solidFill>
                  <a:srgbClr val="00A9AC"/>
                </a:solidFill>
              </a:rPr>
              <a:t>@</a:t>
            </a:r>
            <a:r>
              <a:rPr lang="en-US" sz="4400" dirty="0"/>
              <a:t>shroud </a:t>
            </a:r>
          </a:p>
        </p:txBody>
      </p:sp>
      <p:pic>
        <p:nvPicPr>
          <p:cNvPr id="4104" name="Picture 8" descr="Image result for reddit league of legend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248045" y="9403215"/>
            <a:ext cx="2493813" cy="273489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overwatch snoo"/>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15786" t="4028" r="15914" b="15024"/>
          <a:stretch/>
        </p:blipFill>
        <p:spPr bwMode="auto">
          <a:xfrm>
            <a:off x="12158992" y="9403215"/>
            <a:ext cx="2307568" cy="2734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710415" y="12425025"/>
            <a:ext cx="3204723" cy="646331"/>
          </a:xfrm>
          <a:prstGeom prst="rect">
            <a:avLst/>
          </a:prstGeom>
        </p:spPr>
        <p:txBody>
          <a:bodyPr wrap="none">
            <a:spAutoFit/>
          </a:bodyPr>
          <a:lstStyle/>
          <a:p>
            <a:pPr algn="ctr"/>
            <a:r>
              <a:rPr lang="en-US" sz="3600" dirty="0"/>
              <a:t>/r/Overwatch </a:t>
            </a:r>
          </a:p>
        </p:txBody>
      </p:sp>
      <p:sp>
        <p:nvSpPr>
          <p:cNvPr id="7" name="Rectangle 6"/>
          <p:cNvSpPr/>
          <p:nvPr/>
        </p:nvSpPr>
        <p:spPr>
          <a:xfrm>
            <a:off x="7436535" y="12455803"/>
            <a:ext cx="4116833" cy="584775"/>
          </a:xfrm>
          <a:prstGeom prst="rect">
            <a:avLst/>
          </a:prstGeom>
        </p:spPr>
        <p:txBody>
          <a:bodyPr wrap="none">
            <a:spAutoFit/>
          </a:bodyPr>
          <a:lstStyle/>
          <a:p>
            <a:pPr algn="ctr"/>
            <a:r>
              <a:rPr lang="en-US" sz="3200" dirty="0"/>
              <a:t>/r/</a:t>
            </a:r>
            <a:r>
              <a:rPr lang="en-US" sz="3200" dirty="0" err="1"/>
              <a:t>LeagueOfLegends</a:t>
            </a:r>
            <a:r>
              <a:rPr lang="en-US" sz="3200" dirty="0"/>
              <a:t> </a:t>
            </a:r>
          </a:p>
        </p:txBody>
      </p:sp>
      <p:sp>
        <p:nvSpPr>
          <p:cNvPr id="8" name="Rectangle 7"/>
          <p:cNvSpPr/>
          <p:nvPr/>
        </p:nvSpPr>
        <p:spPr>
          <a:xfrm>
            <a:off x="8048882" y="7742265"/>
            <a:ext cx="2892138" cy="1384995"/>
          </a:xfrm>
          <a:prstGeom prst="rect">
            <a:avLst/>
          </a:prstGeom>
        </p:spPr>
        <p:txBody>
          <a:bodyPr wrap="none">
            <a:spAutoFit/>
          </a:bodyPr>
          <a:lstStyle/>
          <a:p>
            <a:pPr algn="ctr"/>
            <a:r>
              <a:rPr lang="en-US" sz="4800" dirty="0"/>
              <a:t>1,977,060</a:t>
            </a:r>
          </a:p>
          <a:p>
            <a:pPr algn="ctr"/>
            <a:r>
              <a:rPr lang="en-US" sz="3600" dirty="0"/>
              <a:t>Subscribers</a:t>
            </a:r>
            <a:endParaRPr lang="en-US" sz="5400" dirty="0"/>
          </a:p>
        </p:txBody>
      </p:sp>
      <p:sp>
        <p:nvSpPr>
          <p:cNvPr id="10" name="Rectangle 9"/>
          <p:cNvSpPr/>
          <p:nvPr/>
        </p:nvSpPr>
        <p:spPr>
          <a:xfrm>
            <a:off x="11866707" y="7742265"/>
            <a:ext cx="2892138" cy="1384995"/>
          </a:xfrm>
          <a:prstGeom prst="rect">
            <a:avLst/>
          </a:prstGeom>
        </p:spPr>
        <p:txBody>
          <a:bodyPr wrap="none">
            <a:spAutoFit/>
          </a:bodyPr>
          <a:lstStyle/>
          <a:p>
            <a:pPr algn="ctr"/>
            <a:r>
              <a:rPr lang="en-US" sz="4800" dirty="0"/>
              <a:t>1,546,508</a:t>
            </a:r>
          </a:p>
          <a:p>
            <a:pPr algn="ctr"/>
            <a:r>
              <a:rPr lang="en-US" sz="3600" dirty="0"/>
              <a:t>Subscribers</a:t>
            </a:r>
          </a:p>
        </p:txBody>
      </p:sp>
      <p:pic>
        <p:nvPicPr>
          <p:cNvPr id="34" name="Picture 10" descr="Image result for twitter png">
            <a:extLst>
              <a:ext uri="{FF2B5EF4-FFF2-40B4-BE49-F238E27FC236}">
                <a16:creationId xmlns:a16="http://schemas.microsoft.com/office/drawing/2014/main" xmlns="" id="{CD2AFB49-E8A7-445F-8F99-47294C8791DE}"/>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6096" t="21298" r="15713" b="22162"/>
          <a:stretch/>
        </p:blipFill>
        <p:spPr bwMode="auto">
          <a:xfrm>
            <a:off x="19259414" y="6258748"/>
            <a:ext cx="1651108" cy="136900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7188075" y="7776619"/>
            <a:ext cx="2157963" cy="1384995"/>
          </a:xfrm>
          <a:prstGeom prst="rect">
            <a:avLst/>
          </a:prstGeom>
        </p:spPr>
        <p:txBody>
          <a:bodyPr wrap="none">
            <a:spAutoFit/>
          </a:bodyPr>
          <a:lstStyle/>
          <a:p>
            <a:pPr algn="ctr"/>
            <a:r>
              <a:rPr lang="en-US" sz="4800" dirty="0"/>
              <a:t>827k</a:t>
            </a:r>
          </a:p>
          <a:p>
            <a:pPr algn="ctr"/>
            <a:r>
              <a:rPr lang="en-US" sz="3600" dirty="0"/>
              <a:t>Followers</a:t>
            </a:r>
            <a:endParaRPr lang="en-US" sz="5400" dirty="0"/>
          </a:p>
        </p:txBody>
      </p:sp>
      <p:sp>
        <p:nvSpPr>
          <p:cNvPr id="36" name="Rectangle 35"/>
          <p:cNvSpPr/>
          <p:nvPr/>
        </p:nvSpPr>
        <p:spPr>
          <a:xfrm>
            <a:off x="20925088" y="7776619"/>
            <a:ext cx="2157963" cy="1384995"/>
          </a:xfrm>
          <a:prstGeom prst="rect">
            <a:avLst/>
          </a:prstGeom>
        </p:spPr>
        <p:txBody>
          <a:bodyPr wrap="none">
            <a:spAutoFit/>
          </a:bodyPr>
          <a:lstStyle/>
          <a:p>
            <a:pPr algn="ctr"/>
            <a:r>
              <a:rPr lang="en-US" sz="4800" dirty="0"/>
              <a:t>838k</a:t>
            </a:r>
          </a:p>
          <a:p>
            <a:pPr algn="ctr"/>
            <a:r>
              <a:rPr lang="en-US" sz="3600" dirty="0"/>
              <a:t>Followers</a:t>
            </a:r>
          </a:p>
        </p:txBody>
      </p:sp>
      <p:sp>
        <p:nvSpPr>
          <p:cNvPr id="11" name="Rectangle 10"/>
          <p:cNvSpPr/>
          <p:nvPr/>
        </p:nvSpPr>
        <p:spPr>
          <a:xfrm>
            <a:off x="7013773" y="253996"/>
            <a:ext cx="17232831" cy="923330"/>
          </a:xfrm>
          <a:prstGeom prst="rect">
            <a:avLst/>
          </a:prstGeom>
        </p:spPr>
        <p:txBody>
          <a:bodyPr wrap="square">
            <a:spAutoFit/>
          </a:bodyPr>
          <a:lstStyle/>
          <a:p>
            <a:pPr algn="ctr"/>
            <a:r>
              <a:rPr lang="en-US" sz="5400" dirty="0">
                <a:solidFill>
                  <a:srgbClr val="20B1B4"/>
                </a:solidFill>
                <a:cs typeface="Trebuchet MS"/>
              </a:rPr>
              <a:t>Online Communities</a:t>
            </a:r>
            <a:endParaRPr lang="en-US" sz="5400" dirty="0">
              <a:solidFill>
                <a:srgbClr val="20B1B4"/>
              </a:solidFill>
            </a:endParaRPr>
          </a:p>
        </p:txBody>
      </p:sp>
      <p:pic>
        <p:nvPicPr>
          <p:cNvPr id="32" name="Picture 3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0" y="6423"/>
            <a:ext cx="2340793" cy="1714501"/>
          </a:xfrm>
          <a:prstGeom prst="rect">
            <a:avLst/>
          </a:prstGeom>
        </p:spPr>
      </p:pic>
      <p:sp>
        <p:nvSpPr>
          <p:cNvPr id="49" name="TextBox 48">
            <a:extLst>
              <a:ext uri="{FF2B5EF4-FFF2-40B4-BE49-F238E27FC236}">
                <a16:creationId xmlns:a16="http://schemas.microsoft.com/office/drawing/2014/main" xmlns="" id="{F6C7F585-AB79-47F2-8A77-A71F6E38E059}"/>
              </a:ext>
            </a:extLst>
          </p:cNvPr>
          <p:cNvSpPr txBox="1"/>
          <p:nvPr/>
        </p:nvSpPr>
        <p:spPr>
          <a:xfrm>
            <a:off x="157421" y="2392892"/>
            <a:ext cx="6433879" cy="10618291"/>
          </a:xfrm>
          <a:prstGeom prst="rect">
            <a:avLst/>
          </a:prstGeom>
          <a:noFill/>
        </p:spPr>
        <p:txBody>
          <a:bodyPr wrap="square" rtlCol="0">
            <a:spAutoFit/>
          </a:bodyPr>
          <a:lstStyle/>
          <a:p>
            <a:r>
              <a:rPr lang="en-US" sz="3600" dirty="0">
                <a:solidFill>
                  <a:schemeClr val="bg1"/>
                </a:solidFill>
              </a:rPr>
              <a:t>Online communities help to read the pulse of the esports community and allow discussion around individual games and the professional scene - including players, teams and influencers. </a:t>
            </a:r>
          </a:p>
          <a:p>
            <a:endParaRPr lang="en-US" sz="3600" dirty="0">
              <a:solidFill>
                <a:schemeClr val="bg1"/>
              </a:solidFill>
            </a:endParaRPr>
          </a:p>
          <a:p>
            <a:r>
              <a:rPr lang="en-US" sz="3600" i="1" dirty="0"/>
              <a:t>Reddit</a:t>
            </a:r>
            <a:r>
              <a:rPr lang="en-US" sz="3600" dirty="0">
                <a:solidFill>
                  <a:schemeClr val="bg1"/>
                </a:solidFill>
              </a:rPr>
              <a:t> is the largest aggregator of gaming and esports communities, organized into game specific subreddits (/r/Overwatch, /r/Dota2, etc.). </a:t>
            </a:r>
          </a:p>
          <a:p>
            <a:endParaRPr lang="en-US" sz="3600" dirty="0">
              <a:solidFill>
                <a:schemeClr val="bg1"/>
              </a:solidFill>
            </a:endParaRPr>
          </a:p>
          <a:p>
            <a:r>
              <a:rPr lang="en-US" sz="3600" i="1" dirty="0"/>
              <a:t>Twitter</a:t>
            </a:r>
            <a:r>
              <a:rPr lang="en-US" sz="3600" dirty="0">
                <a:solidFill>
                  <a:schemeClr val="bg1"/>
                </a:solidFill>
              </a:rPr>
              <a:t> hosts discussions based around players and personalities in each community. </a:t>
            </a:r>
          </a:p>
        </p:txBody>
      </p:sp>
      <p:sp>
        <p:nvSpPr>
          <p:cNvPr id="9" name="TextBox 8"/>
          <p:cNvSpPr txBox="1"/>
          <p:nvPr/>
        </p:nvSpPr>
        <p:spPr>
          <a:xfrm>
            <a:off x="2307360" y="6423"/>
            <a:ext cx="6035990" cy="1754326"/>
          </a:xfrm>
          <a:prstGeom prst="rect">
            <a:avLst/>
          </a:prstGeom>
          <a:noFill/>
        </p:spPr>
        <p:txBody>
          <a:bodyPr wrap="square" rtlCol="0">
            <a:spAutoFit/>
          </a:bodyPr>
          <a:lstStyle/>
          <a:p>
            <a:r>
              <a:rPr lang="en-US" sz="5400" dirty="0">
                <a:solidFill>
                  <a:schemeClr val="bg1"/>
                </a:solidFill>
                <a:cs typeface="Trebuchet MS"/>
              </a:rPr>
              <a:t>Online </a:t>
            </a:r>
          </a:p>
          <a:p>
            <a:r>
              <a:rPr lang="en-US" sz="5400" dirty="0">
                <a:solidFill>
                  <a:schemeClr val="bg1"/>
                </a:solidFill>
                <a:cs typeface="Trebuchet MS"/>
              </a:rPr>
              <a:t>Communities</a:t>
            </a:r>
            <a:endParaRPr lang="en-US" sz="5400" dirty="0">
              <a:solidFill>
                <a:schemeClr val="bg1"/>
              </a:solidFill>
            </a:endParaRPr>
          </a:p>
        </p:txBody>
      </p:sp>
    </p:spTree>
    <p:extLst>
      <p:ext uri="{BB962C8B-B14F-4D97-AF65-F5344CB8AC3E}">
        <p14:creationId xmlns:p14="http://schemas.microsoft.com/office/powerpoint/2010/main" val="4238439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7047"/>
        </a:solidFill>
        <a:effectLst/>
      </p:bgPr>
    </p:bg>
    <p:spTree>
      <p:nvGrpSpPr>
        <p:cNvPr id="1" name=""/>
        <p:cNvGrpSpPr/>
        <p:nvPr/>
      </p:nvGrpSpPr>
      <p:grpSpPr>
        <a:xfrm>
          <a:off x="0" y="0"/>
          <a:ext cx="0" cy="0"/>
          <a:chOff x="0" y="0"/>
          <a:chExt cx="0" cy="0"/>
        </a:xfrm>
      </p:grpSpPr>
      <p:sp>
        <p:nvSpPr>
          <p:cNvPr id="4" name="Rounded Rectangle 3"/>
          <p:cNvSpPr/>
          <p:nvPr/>
        </p:nvSpPr>
        <p:spPr>
          <a:xfrm>
            <a:off x="287513" y="6315000"/>
            <a:ext cx="23796625" cy="6693488"/>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TextBox 8"/>
          <p:cNvSpPr txBox="1"/>
          <p:nvPr/>
        </p:nvSpPr>
        <p:spPr>
          <a:xfrm>
            <a:off x="2302330" y="217425"/>
            <a:ext cx="6945231" cy="120032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chemeClr val="bg1"/>
                </a:solidFill>
                <a:effectLst/>
                <a:uLnTx/>
                <a:uFillTx/>
                <a:latin typeface="Trebuchet MS"/>
                <a:ea typeface="+mn-ea"/>
                <a:cs typeface="+mn-cs"/>
              </a:rPr>
              <a:t>Influencers</a:t>
            </a:r>
          </a:p>
        </p:txBody>
      </p:sp>
      <p:sp>
        <p:nvSpPr>
          <p:cNvPr id="19" name="TextBox 18"/>
          <p:cNvSpPr txBox="1"/>
          <p:nvPr/>
        </p:nvSpPr>
        <p:spPr>
          <a:xfrm>
            <a:off x="23571784" y="13151922"/>
            <a:ext cx="815391"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fld id="{E9BAD033-1638-B34E-BAC8-DEB32676E2C7}" type="slidenum">
              <a:rPr kumimoji="0" lang="en-US" sz="3000" b="0" i="0" u="none" strike="noStrike" kern="1200" cap="none" spc="0" normalizeH="0" baseline="0" noProof="0">
                <a:ln>
                  <a:noFill/>
                </a:ln>
                <a:solidFill>
                  <a:srgbClr val="A4A6A5"/>
                </a:solidFill>
                <a:effectLst/>
                <a:uLnTx/>
                <a:uFillTx/>
                <a:latin typeface="Trebuchet MS"/>
                <a:ea typeface="+mn-ea"/>
                <a:cs typeface="Trebuchet MS"/>
              </a:rPr>
              <a:pPr marL="0" marR="0" lvl="0" indent="0" algn="ctr" defTabSz="1172398" rtl="0" eaLnBrk="1" fontAlgn="auto" latinLnBrk="0" hangingPunct="1">
                <a:lnSpc>
                  <a:spcPct val="100000"/>
                </a:lnSpc>
                <a:spcBef>
                  <a:spcPts val="0"/>
                </a:spcBef>
                <a:spcAft>
                  <a:spcPts val="0"/>
                </a:spcAft>
                <a:buClrTx/>
                <a:buSzTx/>
                <a:buFontTx/>
                <a:buNone/>
                <a:tabLst/>
                <a:defRPr/>
              </a:pPr>
              <a:t>39</a:t>
            </a:fld>
            <a:endParaRPr kumimoji="0" lang="en-US" sz="3000" b="0" i="0" u="none" strike="noStrike" kern="1200" cap="none" spc="0" normalizeH="0" baseline="0" noProof="0" dirty="0">
              <a:ln>
                <a:noFill/>
              </a:ln>
              <a:solidFill>
                <a:srgbClr val="A4A6A5"/>
              </a:solidFill>
              <a:effectLst/>
              <a:uLnTx/>
              <a:uFillTx/>
              <a:latin typeface="Trebuchet MS"/>
              <a:ea typeface="+mn-ea"/>
              <a:cs typeface="+mn-cs"/>
            </a:endParaRPr>
          </a:p>
        </p:txBody>
      </p:sp>
      <p:pic>
        <p:nvPicPr>
          <p:cNvPr id="20" name="Picture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2" name="Picture 1"/>
          <p:cNvPicPr>
            <a:picLocks noChangeAspect="1"/>
          </p:cNvPicPr>
          <p:nvPr/>
        </p:nvPicPr>
        <p:blipFill>
          <a:blip r:embed="rId3"/>
          <a:stretch>
            <a:fillRect/>
          </a:stretch>
        </p:blipFill>
        <p:spPr>
          <a:xfrm>
            <a:off x="795336" y="4563635"/>
            <a:ext cx="4810125" cy="1333500"/>
          </a:xfrm>
          <a:prstGeom prst="rect">
            <a:avLst/>
          </a:prstGeom>
        </p:spPr>
      </p:pic>
      <p:pic>
        <p:nvPicPr>
          <p:cNvPr id="2050" name="Picture 2" descr="Image result for forbes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5051" y="3763962"/>
            <a:ext cx="2130697" cy="5575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17709490" y="7515102"/>
            <a:ext cx="6177138" cy="747630"/>
          </a:xfrm>
          <a:prstGeom prst="rect">
            <a:avLst/>
          </a:prstGeom>
          <a:ln>
            <a:solidFill>
              <a:schemeClr val="tx1"/>
            </a:solidFill>
          </a:ln>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780227" y="8606194"/>
            <a:ext cx="6073181" cy="3178298"/>
          </a:xfrm>
          <a:prstGeom prst="rect">
            <a:avLst/>
          </a:prstGeom>
        </p:spPr>
      </p:pic>
      <p:pic>
        <p:nvPicPr>
          <p:cNvPr id="7" name="Picture 6">
            <a:extLst>
              <a:ext uri="{FF2B5EF4-FFF2-40B4-BE49-F238E27FC236}">
                <a16:creationId xmlns:a16="http://schemas.microsoft.com/office/drawing/2014/main" xmlns="" id="{DB66F1FF-6742-410A-AC33-D878F1BF2674}"/>
              </a:ext>
            </a:extLst>
          </p:cNvPr>
          <p:cNvPicPr>
            <a:picLocks noChangeAspect="1"/>
          </p:cNvPicPr>
          <p:nvPr/>
        </p:nvPicPr>
        <p:blipFill>
          <a:blip r:embed="rId7"/>
          <a:stretch>
            <a:fillRect/>
          </a:stretch>
        </p:blipFill>
        <p:spPr>
          <a:xfrm>
            <a:off x="6113286" y="4563635"/>
            <a:ext cx="7800975" cy="1095375"/>
          </a:xfrm>
          <a:prstGeom prst="rect">
            <a:avLst/>
          </a:prstGeom>
        </p:spPr>
      </p:pic>
      <p:pic>
        <p:nvPicPr>
          <p:cNvPr id="8" name="Picture 7">
            <a:extLst>
              <a:ext uri="{FF2B5EF4-FFF2-40B4-BE49-F238E27FC236}">
                <a16:creationId xmlns:a16="http://schemas.microsoft.com/office/drawing/2014/main" xmlns="" id="{F0B04AD0-48B0-4B13-8C40-F315F3BF651C}"/>
              </a:ext>
            </a:extLst>
          </p:cNvPr>
          <p:cNvPicPr>
            <a:picLocks noChangeAspect="1"/>
          </p:cNvPicPr>
          <p:nvPr/>
        </p:nvPicPr>
        <p:blipFill>
          <a:blip r:embed="rId8"/>
          <a:stretch>
            <a:fillRect/>
          </a:stretch>
        </p:blipFill>
        <p:spPr>
          <a:xfrm>
            <a:off x="9123185" y="3933535"/>
            <a:ext cx="1781175" cy="361950"/>
          </a:xfrm>
          <a:prstGeom prst="rect">
            <a:avLst/>
          </a:prstGeom>
        </p:spPr>
      </p:pic>
      <p:sp>
        <p:nvSpPr>
          <p:cNvPr id="12" name="TextBox 11"/>
          <p:cNvSpPr txBox="1"/>
          <p:nvPr/>
        </p:nvSpPr>
        <p:spPr>
          <a:xfrm>
            <a:off x="287513" y="1947365"/>
            <a:ext cx="23796625" cy="132343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Trebuchet MS"/>
                <a:ea typeface="+mn-ea"/>
                <a:cs typeface="+mn-cs"/>
              </a:rPr>
              <a:t>Influencers are making a big splash in esports. Whether they are a professional gamer, esports caster or Twitch streamer, influencers are found in many aspects of esports communities and marketing. </a:t>
            </a:r>
          </a:p>
        </p:txBody>
      </p:sp>
      <p:sp>
        <p:nvSpPr>
          <p:cNvPr id="13" name="Rectangle 12"/>
          <p:cNvSpPr/>
          <p:nvPr/>
        </p:nvSpPr>
        <p:spPr>
          <a:xfrm>
            <a:off x="618702" y="6536661"/>
            <a:ext cx="8292542" cy="6324808"/>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rebuchet MS"/>
                <a:ea typeface="+mn-ea"/>
                <a:cs typeface="+mn-cs"/>
              </a:rPr>
              <a:t>The biggest esports influencer today is </a:t>
            </a:r>
            <a:r>
              <a:rPr kumimoji="0" lang="en-US" sz="2700" b="1" i="0" u="none" strike="noStrike" kern="1200" cap="none" spc="0" normalizeH="0" baseline="0" noProof="0" dirty="0">
                <a:ln>
                  <a:noFill/>
                </a:ln>
                <a:solidFill>
                  <a:prstClr val="black"/>
                </a:solidFill>
                <a:effectLst/>
                <a:uLnTx/>
                <a:uFillTx/>
                <a:latin typeface="Trebuchet MS"/>
                <a:ea typeface="+mn-ea"/>
                <a:cs typeface="+mn-cs"/>
              </a:rPr>
              <a:t>Ninja</a:t>
            </a:r>
            <a:r>
              <a:rPr kumimoji="0" lang="en-US" sz="2700" b="0" i="0" u="none" strike="noStrike" kern="1200" cap="none" spc="0" normalizeH="0" baseline="0" noProof="0" dirty="0">
                <a:ln>
                  <a:noFill/>
                </a:ln>
                <a:solidFill>
                  <a:prstClr val="black"/>
                </a:solidFill>
                <a:effectLst/>
                <a:uLnTx/>
                <a:uFillTx/>
                <a:latin typeface="Trebuchet MS"/>
                <a:ea typeface="+mn-ea"/>
                <a:cs typeface="+mn-cs"/>
              </a:rPr>
              <a:t>, a professional gamer who emerged as a household name after streaming with celebrities, making viral highlight videos and hosting game-specific events. </a:t>
            </a:r>
          </a:p>
          <a:p>
            <a:pPr marL="0" marR="0" lvl="0" indent="0" algn="l" defTabSz="1172398" rtl="0" eaLnBrk="1" fontAlgn="auto" latinLnBrk="0" hangingPunct="1">
              <a:lnSpc>
                <a:spcPct val="100000"/>
              </a:lnSpc>
              <a:spcBef>
                <a:spcPts val="0"/>
              </a:spcBef>
              <a:spcAft>
                <a:spcPts val="0"/>
              </a:spcAft>
              <a:buClrTx/>
              <a:buSzTx/>
              <a:buFontTx/>
              <a:buNone/>
              <a:tabLst/>
              <a:defRPr/>
            </a:pPr>
            <a:endParaRPr lang="en-US" sz="2700" dirty="0">
              <a:solidFill>
                <a:prstClr val="black"/>
              </a:solidFill>
              <a:latin typeface="Trebuchet MS"/>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rebuchet MS"/>
                <a:ea typeface="+mn-ea"/>
                <a:cs typeface="+mn-cs"/>
              </a:rPr>
              <a:t>Ninja was the first esports athlete/influencer to be on the cover of ESPN the Magazine. Not only is he a household name, but he also outpaced Cristiano Ronaldo in social interactions.</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rebuchet MS"/>
                <a:ea typeface="+mn-ea"/>
                <a:cs typeface="+mn-cs"/>
              </a:rPr>
              <a:t>One infamous stream featured rappers </a:t>
            </a:r>
            <a:r>
              <a:rPr kumimoji="0" lang="en-US" sz="2700" b="1" i="1" u="none" strike="noStrike" kern="1200" cap="none" spc="0" normalizeH="0" baseline="0" noProof="0" dirty="0">
                <a:ln>
                  <a:noFill/>
                </a:ln>
                <a:solidFill>
                  <a:prstClr val="black"/>
                </a:solidFill>
                <a:effectLst/>
                <a:uLnTx/>
                <a:uFillTx/>
                <a:latin typeface="Trebuchet MS"/>
                <a:ea typeface="+mn-ea"/>
                <a:cs typeface="+mn-cs"/>
              </a:rPr>
              <a:t>Drake</a:t>
            </a:r>
            <a:r>
              <a:rPr kumimoji="0" lang="en-US" sz="2700" b="0" i="0" u="none" strike="noStrike" kern="1200" cap="none" spc="0" normalizeH="0" baseline="0" noProof="0" dirty="0">
                <a:ln>
                  <a:noFill/>
                </a:ln>
                <a:solidFill>
                  <a:prstClr val="black"/>
                </a:solidFill>
                <a:effectLst/>
                <a:uLnTx/>
                <a:uFillTx/>
                <a:latin typeface="Trebuchet MS"/>
                <a:ea typeface="+mn-ea"/>
                <a:cs typeface="+mn-cs"/>
              </a:rPr>
              <a:t> and </a:t>
            </a:r>
            <a:r>
              <a:rPr kumimoji="0" lang="en-US" sz="2700" b="1" i="1" u="none" strike="noStrike" kern="1200" cap="none" spc="0" normalizeH="0" baseline="0" noProof="0" dirty="0">
                <a:ln>
                  <a:noFill/>
                </a:ln>
                <a:solidFill>
                  <a:prstClr val="black"/>
                </a:solidFill>
                <a:effectLst/>
                <a:uLnTx/>
                <a:uFillTx/>
                <a:latin typeface="Trebuchet MS"/>
                <a:ea typeface="+mn-ea"/>
                <a:cs typeface="+mn-cs"/>
              </a:rPr>
              <a:t>Travis Scott</a:t>
            </a:r>
            <a:r>
              <a:rPr kumimoji="0" lang="en-US" sz="2700" b="0" i="0" u="none" strike="noStrike" kern="1200" cap="none" spc="0" normalizeH="0" baseline="0" noProof="0" dirty="0">
                <a:ln>
                  <a:noFill/>
                </a:ln>
                <a:solidFill>
                  <a:prstClr val="black"/>
                </a:solidFill>
                <a:effectLst/>
                <a:uLnTx/>
                <a:uFillTx/>
                <a:latin typeface="Trebuchet MS"/>
                <a:ea typeface="+mn-ea"/>
                <a:cs typeface="+mn-cs"/>
              </a:rPr>
              <a:t>, along with Steelers WR </a:t>
            </a:r>
            <a:r>
              <a:rPr kumimoji="0" lang="en-US" sz="2700" b="1" i="1" u="none" strike="noStrike" kern="1200" cap="none" spc="0" normalizeH="0" baseline="0" noProof="0" dirty="0" err="1">
                <a:ln>
                  <a:noFill/>
                </a:ln>
                <a:solidFill>
                  <a:prstClr val="black"/>
                </a:solidFill>
                <a:effectLst/>
                <a:uLnTx/>
                <a:uFillTx/>
                <a:latin typeface="Trebuchet MS"/>
                <a:ea typeface="+mn-ea"/>
                <a:cs typeface="+mn-cs"/>
              </a:rPr>
              <a:t>JuJu</a:t>
            </a:r>
            <a:r>
              <a:rPr kumimoji="0" lang="en-US" sz="2700" b="1" i="1" u="none" strike="noStrike" kern="1200" cap="none" spc="0" normalizeH="0" baseline="0" noProof="0" dirty="0">
                <a:ln>
                  <a:noFill/>
                </a:ln>
                <a:solidFill>
                  <a:prstClr val="black"/>
                </a:solidFill>
                <a:effectLst/>
                <a:uLnTx/>
                <a:uFillTx/>
                <a:latin typeface="Trebuchet MS"/>
                <a:ea typeface="+mn-ea"/>
                <a:cs typeface="+mn-cs"/>
              </a:rPr>
              <a:t> Smith-Schuster</a:t>
            </a:r>
            <a:r>
              <a:rPr kumimoji="0" lang="en-US" sz="2700" u="none" strike="noStrike" kern="1200" cap="none" spc="0" normalizeH="0" baseline="0" noProof="0" dirty="0">
                <a:ln>
                  <a:noFill/>
                </a:ln>
                <a:solidFill>
                  <a:prstClr val="black"/>
                </a:solidFill>
                <a:effectLst/>
                <a:uLnTx/>
                <a:uFillTx/>
                <a:latin typeface="Trebuchet MS"/>
                <a:ea typeface="+mn-ea"/>
                <a:cs typeface="+mn-cs"/>
              </a:rPr>
              <a:t>,</a:t>
            </a:r>
            <a:r>
              <a:rPr kumimoji="0" lang="en-US" sz="2700" b="0" i="0" u="none" strike="noStrike" kern="1200" cap="none" spc="0" normalizeH="0" baseline="0" noProof="0" dirty="0">
                <a:ln>
                  <a:noFill/>
                </a:ln>
                <a:solidFill>
                  <a:prstClr val="black"/>
                </a:solidFill>
                <a:effectLst/>
                <a:uLnTx/>
                <a:uFillTx/>
                <a:latin typeface="Trebuchet MS"/>
                <a:ea typeface="+mn-ea"/>
                <a:cs typeface="+mn-cs"/>
              </a:rPr>
              <a:t> which broke Twitch viewership records for a non-tournament stream with 630,000 average concurrent viewers for the duration.</a:t>
            </a:r>
          </a:p>
        </p:txBody>
      </p:sp>
      <p:pic>
        <p:nvPicPr>
          <p:cNvPr id="17" name="Picture 16"/>
          <p:cNvPicPr>
            <a:picLocks noChangeAspect="1"/>
          </p:cNvPicPr>
          <p:nvPr/>
        </p:nvPicPr>
        <p:blipFill>
          <a:blip r:embed="rId9"/>
          <a:stretch>
            <a:fillRect/>
          </a:stretch>
        </p:blipFill>
        <p:spPr>
          <a:xfrm>
            <a:off x="14422086" y="4563635"/>
            <a:ext cx="9455781" cy="999156"/>
          </a:xfrm>
          <a:prstGeom prst="rect">
            <a:avLst/>
          </a:prstGeom>
        </p:spPr>
      </p:pic>
      <p:pic>
        <p:nvPicPr>
          <p:cNvPr id="18" name="Picture 2" descr="https://static.invenglobal.com/upload/image/2018/09/17/r1537233707583641.png">
            <a:extLst>
              <a:ext uri="{FF2B5EF4-FFF2-40B4-BE49-F238E27FC236}">
                <a16:creationId xmlns:a16="http://schemas.microsoft.com/office/drawing/2014/main" xmlns="" id="{FF1D93B0-416F-43DC-B68E-509E1BC7BD7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44692" y="7164401"/>
            <a:ext cx="4264444" cy="48306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ropped-SBD.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7664964" y="4047884"/>
            <a:ext cx="3442040" cy="3309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inja Social Statistics"/>
          <p:cNvPicPr>
            <a:picLocks noChangeAspect="1" noChangeArrowheads="1"/>
          </p:cNvPicPr>
          <p:nvPr/>
        </p:nvPicPr>
        <p:blipFill rotWithShape="1">
          <a:blip r:embed="rId12">
            <a:extLst>
              <a:ext uri="{28A0092B-C50C-407E-A947-70E740481C1C}">
                <a14:useLocalDpi xmlns:a14="http://schemas.microsoft.com/office/drawing/2010/main"/>
              </a:ext>
            </a:extLst>
          </a:blip>
          <a:srcRect l="5392" t="2484" r="4933" b="17035"/>
          <a:stretch/>
        </p:blipFill>
        <p:spPr bwMode="auto">
          <a:xfrm>
            <a:off x="13512912" y="7191075"/>
            <a:ext cx="4063539" cy="48431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20" y="-8219"/>
            <a:ext cx="2313260" cy="1694335"/>
          </a:xfrm>
          <a:prstGeom prst="rect">
            <a:avLst/>
          </a:prstGeom>
        </p:spPr>
      </p:pic>
    </p:spTree>
    <p:extLst>
      <p:ext uri="{BB962C8B-B14F-4D97-AF65-F5344CB8AC3E}">
        <p14:creationId xmlns:p14="http://schemas.microsoft.com/office/powerpoint/2010/main" val="4282282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470654" y="1766990"/>
            <a:ext cx="7043866" cy="1107996"/>
          </a:xfrm>
          <a:prstGeom prst="rect">
            <a:avLst/>
          </a:prstGeom>
          <a:noFill/>
        </p:spPr>
        <p:txBody>
          <a:bodyPr wrap="square" rtlCol="0">
            <a:spAutoFit/>
          </a:bodyPr>
          <a:lstStyle/>
          <a:p>
            <a:r>
              <a:rPr lang="en-US" sz="6600" dirty="0">
                <a:solidFill>
                  <a:schemeClr val="bg1"/>
                </a:solidFill>
                <a:latin typeface="Trebuchet MS"/>
              </a:rPr>
              <a:t>Esports Highlights</a:t>
            </a:r>
            <a:endParaRPr lang="en-US" sz="6600" dirty="0">
              <a:solidFill>
                <a:schemeClr val="bg1"/>
              </a:solidFill>
            </a:endParaRPr>
          </a:p>
        </p:txBody>
      </p:sp>
      <p:sp>
        <p:nvSpPr>
          <p:cNvPr id="29" name="TextBox 28"/>
          <p:cNvSpPr txBox="1"/>
          <p:nvPr/>
        </p:nvSpPr>
        <p:spPr>
          <a:xfrm>
            <a:off x="8246632" y="2954009"/>
            <a:ext cx="14381459" cy="2092881"/>
          </a:xfrm>
          <a:prstGeom prst="rect">
            <a:avLst/>
          </a:prstGeom>
          <a:noFill/>
        </p:spPr>
        <p:txBody>
          <a:bodyPr wrap="square" rtlCol="0">
            <a:spAutoFit/>
          </a:bodyPr>
          <a:lstStyle/>
          <a:p>
            <a:pPr marL="1629598" lvl="1" indent="-457200">
              <a:lnSpc>
                <a:spcPts val="3600"/>
              </a:lnSpc>
              <a:spcAft>
                <a:spcPts val="1200"/>
              </a:spcAft>
              <a:buFont typeface="Wingdings" panose="05000000000000000000" pitchFamily="2" charset="2"/>
              <a:buChar char="v"/>
            </a:pPr>
            <a:r>
              <a:rPr lang="en-US" sz="3200" b="1" dirty="0">
                <a:solidFill>
                  <a:schemeClr val="bg1"/>
                </a:solidFill>
                <a:latin typeface="+mj-lt"/>
                <a:cs typeface="Trebuchet MS"/>
              </a:rPr>
              <a:t>23%</a:t>
            </a:r>
            <a:r>
              <a:rPr lang="en-US" sz="3200" dirty="0">
                <a:solidFill>
                  <a:schemeClr val="bg1"/>
                </a:solidFill>
                <a:latin typeface="+mj-lt"/>
                <a:cs typeface="Trebuchet MS"/>
              </a:rPr>
              <a:t> of esports fans in the U.S. have started following the sport between 2017 &amp; 2018</a:t>
            </a:r>
          </a:p>
          <a:p>
            <a:pPr marL="1629598" lvl="1" indent="-457200">
              <a:lnSpc>
                <a:spcPts val="3600"/>
              </a:lnSpc>
              <a:spcAft>
                <a:spcPts val="1200"/>
              </a:spcAft>
              <a:buFont typeface="Wingdings" panose="05000000000000000000" pitchFamily="2" charset="2"/>
              <a:buChar char="v"/>
            </a:pPr>
            <a:r>
              <a:rPr lang="en-US" sz="3200" dirty="0">
                <a:solidFill>
                  <a:schemeClr val="bg1"/>
                </a:solidFill>
                <a:latin typeface="+mj-lt"/>
                <a:cs typeface="Trebuchet MS"/>
              </a:rPr>
              <a:t>In 2019, esports global revenues are projected to increase </a:t>
            </a:r>
            <a:r>
              <a:rPr lang="en-US" sz="3200" b="1" dirty="0">
                <a:solidFill>
                  <a:schemeClr val="bg1"/>
                </a:solidFill>
                <a:latin typeface="+mj-lt"/>
                <a:cs typeface="Trebuchet MS"/>
              </a:rPr>
              <a:t>27% </a:t>
            </a:r>
            <a:r>
              <a:rPr lang="en-US" sz="3200" dirty="0">
                <a:solidFill>
                  <a:schemeClr val="bg1"/>
                </a:solidFill>
                <a:latin typeface="+mj-lt"/>
                <a:cs typeface="Trebuchet MS"/>
              </a:rPr>
              <a:t>over the prior year</a:t>
            </a: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4</a:t>
            </a:fld>
            <a:endParaRPr lang="en-US" sz="3000"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 name="Rectangle 1"/>
          <p:cNvSpPr/>
          <p:nvPr/>
        </p:nvSpPr>
        <p:spPr>
          <a:xfrm>
            <a:off x="8094232" y="5462775"/>
            <a:ext cx="15087601" cy="1477328"/>
          </a:xfrm>
          <a:prstGeom prst="rect">
            <a:avLst/>
          </a:prstGeom>
        </p:spPr>
        <p:txBody>
          <a:bodyPr wrap="square">
            <a:spAutoFit/>
          </a:bodyPr>
          <a:lstStyle/>
          <a:p>
            <a:pPr>
              <a:lnSpc>
                <a:spcPts val="3600"/>
              </a:lnSpc>
              <a:spcAft>
                <a:spcPts val="1200"/>
              </a:spcAft>
            </a:pPr>
            <a:r>
              <a:rPr lang="en-US" sz="3200" dirty="0">
                <a:solidFill>
                  <a:srgbClr val="20B1B4"/>
                </a:solidFill>
                <a:cs typeface="Trebuchet MS"/>
              </a:rPr>
              <a:t>This dynamic sport, which features all the organizational structure and competitive hallmarks of more traditional sports leagues, has quickly gained mainstream interest and cultural relevancy among audiences and advertisers </a:t>
            </a:r>
            <a:endParaRPr lang="en-US" sz="2800" dirty="0">
              <a:solidFill>
                <a:srgbClr val="20B1B4"/>
              </a:solidFill>
              <a:cs typeface="Trebuchet MS"/>
            </a:endParaRPr>
          </a:p>
        </p:txBody>
      </p:sp>
      <p:sp>
        <p:nvSpPr>
          <p:cNvPr id="10" name="TextBox 9"/>
          <p:cNvSpPr txBox="1"/>
          <p:nvPr/>
        </p:nvSpPr>
        <p:spPr>
          <a:xfrm>
            <a:off x="8246632" y="10151885"/>
            <a:ext cx="14884984" cy="2092881"/>
          </a:xfrm>
          <a:prstGeom prst="rect">
            <a:avLst/>
          </a:prstGeom>
          <a:noFill/>
        </p:spPr>
        <p:txBody>
          <a:bodyPr wrap="square" rtlCol="0">
            <a:spAutoFit/>
          </a:bodyPr>
          <a:lstStyle/>
          <a:p>
            <a:pPr marL="1629598" lvl="1" indent="-457200">
              <a:lnSpc>
                <a:spcPts val="3600"/>
              </a:lnSpc>
              <a:spcAft>
                <a:spcPts val="1200"/>
              </a:spcAft>
              <a:buFont typeface="Wingdings" panose="05000000000000000000" pitchFamily="2" charset="2"/>
              <a:buChar char="v"/>
            </a:pPr>
            <a:r>
              <a:rPr lang="en-US" sz="3200" b="1" dirty="0">
                <a:solidFill>
                  <a:schemeClr val="bg1"/>
                </a:solidFill>
                <a:latin typeface="+mj-lt"/>
                <a:cs typeface="Trebuchet MS"/>
              </a:rPr>
              <a:t>Over 18 Billion minutes </a:t>
            </a:r>
            <a:r>
              <a:rPr lang="en-US" sz="3200" dirty="0">
                <a:solidFill>
                  <a:schemeClr val="bg1"/>
                </a:solidFill>
                <a:latin typeface="+mj-lt"/>
                <a:cs typeface="Trebuchet MS"/>
              </a:rPr>
              <a:t>are spent online monthly with gaming platforms, an increase of </a:t>
            </a:r>
            <a:r>
              <a:rPr lang="en-US" sz="3200" b="1" dirty="0">
                <a:solidFill>
                  <a:schemeClr val="bg1"/>
                </a:solidFill>
                <a:latin typeface="+mj-lt"/>
                <a:cs typeface="Trebuchet MS"/>
              </a:rPr>
              <a:t>74%</a:t>
            </a:r>
            <a:r>
              <a:rPr lang="en-US" sz="3200" dirty="0">
                <a:solidFill>
                  <a:schemeClr val="bg1"/>
                </a:solidFill>
                <a:latin typeface="+mj-lt"/>
                <a:cs typeface="Trebuchet MS"/>
              </a:rPr>
              <a:t> vs. a year ago</a:t>
            </a:r>
            <a:endParaRPr lang="en-US" sz="3200" b="1" dirty="0">
              <a:solidFill>
                <a:schemeClr val="bg1"/>
              </a:solidFill>
              <a:latin typeface="+mj-lt"/>
              <a:cs typeface="Trebuchet MS"/>
            </a:endParaRPr>
          </a:p>
          <a:p>
            <a:pPr marL="1629598" lvl="1" indent="-457200">
              <a:lnSpc>
                <a:spcPts val="3600"/>
              </a:lnSpc>
              <a:spcAft>
                <a:spcPts val="1200"/>
              </a:spcAft>
              <a:buFont typeface="Wingdings" panose="05000000000000000000" pitchFamily="2" charset="2"/>
              <a:buChar char="v"/>
            </a:pPr>
            <a:r>
              <a:rPr lang="en-US" sz="3200" b="1" dirty="0">
                <a:solidFill>
                  <a:schemeClr val="bg1"/>
                </a:solidFill>
                <a:latin typeface="+mj-lt"/>
                <a:cs typeface="Trebuchet MS"/>
              </a:rPr>
              <a:t>Over 300 hours </a:t>
            </a:r>
            <a:r>
              <a:rPr lang="en-US" sz="3200" dirty="0">
                <a:solidFill>
                  <a:schemeClr val="bg1"/>
                </a:solidFill>
                <a:latin typeface="+mj-lt"/>
                <a:cs typeface="Trebuchet MS"/>
              </a:rPr>
              <a:t>of esports TV programming aired during the ‘17-‘18 broadcast season, up almost </a:t>
            </a:r>
            <a:r>
              <a:rPr lang="en-US" sz="3200" b="1" dirty="0">
                <a:solidFill>
                  <a:schemeClr val="bg1"/>
                </a:solidFill>
                <a:latin typeface="+mj-lt"/>
                <a:cs typeface="Trebuchet MS"/>
              </a:rPr>
              <a:t>50% </a:t>
            </a:r>
            <a:r>
              <a:rPr lang="en-US" sz="3200" dirty="0">
                <a:solidFill>
                  <a:schemeClr val="bg1"/>
                </a:solidFill>
                <a:latin typeface="+mj-lt"/>
                <a:cs typeface="Trebuchet MS"/>
              </a:rPr>
              <a:t>vs. the prior season</a:t>
            </a:r>
          </a:p>
        </p:txBody>
      </p:sp>
      <p:sp>
        <p:nvSpPr>
          <p:cNvPr id="11" name="Rectangle 10"/>
          <p:cNvSpPr/>
          <p:nvPr/>
        </p:nvSpPr>
        <p:spPr>
          <a:xfrm>
            <a:off x="8094233" y="9163009"/>
            <a:ext cx="15294634" cy="1015663"/>
          </a:xfrm>
          <a:prstGeom prst="rect">
            <a:avLst/>
          </a:prstGeom>
        </p:spPr>
        <p:txBody>
          <a:bodyPr wrap="square">
            <a:spAutoFit/>
          </a:bodyPr>
          <a:lstStyle/>
          <a:p>
            <a:pPr>
              <a:lnSpc>
                <a:spcPts val="3600"/>
              </a:lnSpc>
              <a:spcAft>
                <a:spcPts val="1200"/>
              </a:spcAft>
            </a:pPr>
            <a:r>
              <a:rPr lang="en-US" sz="3200" dirty="0">
                <a:solidFill>
                  <a:srgbClr val="20B1B4"/>
                </a:solidFill>
                <a:cs typeface="Trebuchet MS"/>
              </a:rPr>
              <a:t>Viewers are highly engaged with content across screens including Television where the hours of programming have grown significantly over the past year alone</a:t>
            </a:r>
            <a:endParaRPr lang="en-US" sz="2800" dirty="0">
              <a:solidFill>
                <a:srgbClr val="20B1B4"/>
              </a:solidFill>
              <a:cs typeface="Trebuchet MS"/>
            </a:endParaRPr>
          </a:p>
        </p:txBody>
      </p:sp>
      <p:sp>
        <p:nvSpPr>
          <p:cNvPr id="12" name="TextBox 11"/>
          <p:cNvSpPr txBox="1"/>
          <p:nvPr/>
        </p:nvSpPr>
        <p:spPr>
          <a:xfrm>
            <a:off x="237309" y="12999392"/>
            <a:ext cx="17221775" cy="630942"/>
          </a:xfrm>
          <a:prstGeom prst="rect">
            <a:avLst/>
          </a:prstGeom>
          <a:noFill/>
        </p:spPr>
        <p:txBody>
          <a:bodyPr wrap="square" rtlCol="0">
            <a:spAutoFit/>
          </a:bodyPr>
          <a:lstStyle/>
          <a:p>
            <a:pPr>
              <a:lnSpc>
                <a:spcPts val="1400"/>
              </a:lnSpc>
            </a:pPr>
            <a:r>
              <a:rPr lang="en-US" sz="1200" dirty="0">
                <a:solidFill>
                  <a:schemeClr val="bg1"/>
                </a:solidFill>
                <a:latin typeface="Trebuchet MS"/>
                <a:cs typeface="Trebuchet MS"/>
              </a:rPr>
              <a:t>Source </a:t>
            </a:r>
            <a:r>
              <a:rPr lang="en-US" sz="1200" dirty="0" err="1">
                <a:solidFill>
                  <a:schemeClr val="bg1"/>
                </a:solidFill>
                <a:latin typeface="Trebuchet MS"/>
                <a:cs typeface="Trebuchet MS"/>
              </a:rPr>
              <a:t>NewZoo</a:t>
            </a:r>
            <a:r>
              <a:rPr lang="en-US" sz="1200" dirty="0">
                <a:solidFill>
                  <a:schemeClr val="bg1"/>
                </a:solidFill>
                <a:latin typeface="Trebuchet MS"/>
                <a:cs typeface="Trebuchet MS"/>
              </a:rPr>
              <a:t> 2019 Global Esports Market Report; </a:t>
            </a:r>
            <a:r>
              <a:rPr lang="en-US" sz="1200" dirty="0">
                <a:solidFill>
                  <a:schemeClr val="bg1"/>
                </a:solidFill>
                <a:cs typeface="Trebuchet MS"/>
              </a:rPr>
              <a:t>Source: Nielsen </a:t>
            </a:r>
            <a:r>
              <a:rPr lang="en-US" sz="1200" dirty="0" err="1">
                <a:solidFill>
                  <a:schemeClr val="bg1"/>
                </a:solidFill>
                <a:cs typeface="Trebuchet MS"/>
              </a:rPr>
              <a:t>NPower</a:t>
            </a:r>
            <a:r>
              <a:rPr lang="en-US" sz="1200" dirty="0">
                <a:solidFill>
                  <a:schemeClr val="bg1"/>
                </a:solidFill>
                <a:cs typeface="Trebuchet MS"/>
              </a:rPr>
              <a:t> Reach &amp; Frequency Report, Live+7, based on broadcast year ‘16-’17 vs. ‘17-’18; Nielsen </a:t>
            </a:r>
            <a:r>
              <a:rPr lang="en-US" sz="1200" dirty="0" err="1">
                <a:solidFill>
                  <a:schemeClr val="bg1"/>
                </a:solidFill>
                <a:cs typeface="Trebuchet MS"/>
              </a:rPr>
              <a:t>NPower</a:t>
            </a:r>
            <a:r>
              <a:rPr lang="en-US" sz="1200" dirty="0">
                <a:solidFill>
                  <a:schemeClr val="bg1"/>
                </a:solidFill>
                <a:cs typeface="Trebuchet MS"/>
              </a:rPr>
              <a:t> </a:t>
            </a:r>
            <a:r>
              <a:rPr lang="en-US" sz="1200" dirty="0" err="1">
                <a:solidFill>
                  <a:schemeClr val="bg1"/>
                </a:solidFill>
                <a:cs typeface="Trebuchet MS"/>
              </a:rPr>
              <a:t>PowerPlay</a:t>
            </a:r>
            <a:r>
              <a:rPr lang="en-US" sz="1200" dirty="0">
                <a:solidFill>
                  <a:schemeClr val="bg1"/>
                </a:solidFill>
                <a:cs typeface="Trebuchet MS"/>
              </a:rPr>
              <a:t> Report, based on broadcast year ‘16-’17 vs. ‘17-’18.</a:t>
            </a:r>
            <a:r>
              <a:rPr lang="en-US" sz="1200" dirty="0">
                <a:solidFill>
                  <a:srgbClr val="000000"/>
                </a:solidFill>
                <a:cs typeface="Trebuchet MS"/>
              </a:rPr>
              <a:t> </a:t>
            </a:r>
            <a:r>
              <a:rPr lang="en-US" sz="1200" dirty="0">
                <a:solidFill>
                  <a:schemeClr val="bg1"/>
                </a:solidFill>
                <a:cs typeface="Trebuchet MS"/>
              </a:rPr>
              <a:t>comScore </a:t>
            </a:r>
            <a:r>
              <a:rPr lang="en-US" sz="1200" dirty="0" err="1">
                <a:solidFill>
                  <a:schemeClr val="bg1"/>
                </a:solidFill>
                <a:cs typeface="Trebuchet MS"/>
              </a:rPr>
              <a:t>MediaMetrix</a:t>
            </a:r>
            <a:r>
              <a:rPr lang="en-US" sz="1200" dirty="0">
                <a:solidFill>
                  <a:schemeClr val="bg1"/>
                </a:solidFill>
                <a:cs typeface="Trebuchet MS"/>
              </a:rPr>
              <a:t> Key Measures, Multiplatform, Total Audience (desktop P2+; mobile P18+), September 2017 &amp; 2018, Category: Gaming Information (includes platforms like Twitch, IGN, Curse, Take Two Interactive, Microsoft Games, Blizzard Entertainment, </a:t>
            </a:r>
            <a:r>
              <a:rPr lang="en-US" sz="1200" dirty="0" err="1">
                <a:solidFill>
                  <a:schemeClr val="bg1"/>
                </a:solidFill>
                <a:cs typeface="Trebuchet MS"/>
              </a:rPr>
              <a:t>etc</a:t>
            </a:r>
            <a:r>
              <a:rPr lang="en-US" sz="1200" dirty="0">
                <a:solidFill>
                  <a:schemeClr val="bg1"/>
                </a:solidFill>
                <a:cs typeface="Trebuchet MS"/>
              </a:rPr>
              <a:t>). </a:t>
            </a:r>
          </a:p>
        </p:txBody>
      </p:sp>
      <p:sp>
        <p:nvSpPr>
          <p:cNvPr id="15" name="Rectangle 14"/>
          <p:cNvSpPr/>
          <p:nvPr/>
        </p:nvSpPr>
        <p:spPr>
          <a:xfrm>
            <a:off x="8094233" y="1853399"/>
            <a:ext cx="16102200" cy="1015663"/>
          </a:xfrm>
          <a:prstGeom prst="rect">
            <a:avLst/>
          </a:prstGeom>
        </p:spPr>
        <p:txBody>
          <a:bodyPr wrap="square">
            <a:spAutoFit/>
          </a:bodyPr>
          <a:lstStyle/>
          <a:p>
            <a:pPr>
              <a:lnSpc>
                <a:spcPts val="3600"/>
              </a:lnSpc>
              <a:spcAft>
                <a:spcPts val="1200"/>
              </a:spcAft>
            </a:pPr>
            <a:r>
              <a:rPr lang="en-US" sz="3200" dirty="0">
                <a:solidFill>
                  <a:srgbClr val="20B1B4"/>
                </a:solidFill>
                <a:cs typeface="Trebuchet MS"/>
              </a:rPr>
              <a:t>Esports is one of the fastest-growing, content-driven video platforms in the U.S. today and is experiencing double-digital annual growth in audience and revenues globally </a:t>
            </a:r>
            <a:endParaRPr lang="en-US" sz="2800" dirty="0">
              <a:solidFill>
                <a:srgbClr val="20B1B4"/>
              </a:solidFill>
              <a:cs typeface="Trebuchet MS"/>
            </a:endParaRPr>
          </a:p>
        </p:txBody>
      </p:sp>
      <p:sp>
        <p:nvSpPr>
          <p:cNvPr id="16" name="Rectangle 15">
            <a:extLst>
              <a:ext uri="{FF2B5EF4-FFF2-40B4-BE49-F238E27FC236}">
                <a16:creationId xmlns:a16="http://schemas.microsoft.com/office/drawing/2014/main" xmlns="" id="{E727BCBB-9B26-48DE-9890-A0613EFB7E90}"/>
              </a:ext>
            </a:extLst>
          </p:cNvPr>
          <p:cNvSpPr/>
          <p:nvPr/>
        </p:nvSpPr>
        <p:spPr>
          <a:xfrm>
            <a:off x="8108609" y="7443975"/>
            <a:ext cx="15087601" cy="1015663"/>
          </a:xfrm>
          <a:prstGeom prst="rect">
            <a:avLst/>
          </a:prstGeom>
        </p:spPr>
        <p:txBody>
          <a:bodyPr wrap="square">
            <a:spAutoFit/>
          </a:bodyPr>
          <a:lstStyle/>
          <a:p>
            <a:pPr>
              <a:lnSpc>
                <a:spcPts val="3600"/>
              </a:lnSpc>
              <a:spcAft>
                <a:spcPts val="1200"/>
              </a:spcAft>
            </a:pPr>
            <a:r>
              <a:rPr lang="en-US" sz="3200" dirty="0">
                <a:solidFill>
                  <a:srgbClr val="20B1B4"/>
                </a:solidFill>
                <a:cs typeface="Trebuchet MS"/>
              </a:rPr>
              <a:t>With a millennial male skew, esports delivers a passionate, desirable, elusive audience that is brand loyal and receptive to integrated advertising</a:t>
            </a:r>
            <a:endParaRPr lang="en-US" sz="2800" dirty="0">
              <a:solidFill>
                <a:srgbClr val="20B1B4"/>
              </a:solidFill>
              <a:cs typeface="Trebuchet MS"/>
            </a:endParaRPr>
          </a:p>
        </p:txBody>
      </p:sp>
    </p:spTree>
    <p:extLst>
      <p:ext uri="{BB962C8B-B14F-4D97-AF65-F5344CB8AC3E}">
        <p14:creationId xmlns:p14="http://schemas.microsoft.com/office/powerpoint/2010/main" val="1623623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Parallelogram 15"/>
          <p:cNvSpPr/>
          <p:nvPr/>
        </p:nvSpPr>
        <p:spPr>
          <a:xfrm>
            <a:off x="8381384" y="-1"/>
            <a:ext cx="12230716" cy="13716001"/>
          </a:xfrm>
          <a:prstGeom prst="parallelogram">
            <a:avLst>
              <a:gd name="adj" fmla="val 91637"/>
            </a:avLst>
          </a:prstGeom>
          <a:gradFill flip="none" rotWithShape="1">
            <a:gsLst>
              <a:gs pos="38000">
                <a:srgbClr val="00A9AC">
                  <a:alpha val="62000"/>
                </a:srgbClr>
              </a:gs>
              <a:gs pos="100000">
                <a:schemeClr val="bg1"/>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pic>
        <p:nvPicPr>
          <p:cNvPr id="2" name="Picture 1"/>
          <p:cNvPicPr>
            <a:picLocks noChangeAspect="1"/>
          </p:cNvPicPr>
          <p:nvPr/>
        </p:nvPicPr>
        <p:blipFill>
          <a:blip r:embed="rId4"/>
          <a:stretch>
            <a:fillRect/>
          </a:stretch>
        </p:blipFill>
        <p:spPr>
          <a:xfrm>
            <a:off x="9375031" y="0"/>
            <a:ext cx="15012144" cy="13754100"/>
          </a:xfrm>
          <a:prstGeom prst="rect">
            <a:avLst/>
          </a:prstGeom>
          <a:ln>
            <a:noFill/>
          </a:ln>
        </p:spPr>
      </p:pic>
      <p:sp>
        <p:nvSpPr>
          <p:cNvPr id="15" name="TextBox 14"/>
          <p:cNvSpPr txBox="1"/>
          <p:nvPr/>
        </p:nvSpPr>
        <p:spPr>
          <a:xfrm>
            <a:off x="15117548" y="6814835"/>
            <a:ext cx="8631800" cy="2123658"/>
          </a:xfrm>
          <a:prstGeom prst="rect">
            <a:avLst/>
          </a:prstGeom>
          <a:noFill/>
        </p:spPr>
        <p:txBody>
          <a:bodyPr wrap="square" rtlCol="0">
            <a:spAutoFit/>
          </a:bodyPr>
          <a:lstStyle/>
          <a:p>
            <a:pPr marL="0" marR="0" lvl="0" indent="0" algn="l" defTabSz="1172398" rtl="0" eaLnBrk="1" fontAlgn="auto" latinLnBrk="0" hangingPunct="1">
              <a:spcBef>
                <a:spcPts val="0"/>
              </a:spcBef>
              <a:spcAft>
                <a:spcPts val="0"/>
              </a:spcAft>
              <a:buClrTx/>
              <a:buSzTx/>
              <a:buFontTx/>
              <a:buNone/>
              <a:tabLst/>
              <a:defRPr/>
            </a:pPr>
            <a:r>
              <a:rPr lang="en-US" sz="6600" b="1" dirty="0">
                <a:solidFill>
                  <a:schemeClr val="bg1"/>
                </a:solidFill>
                <a:latin typeface="Trebuchet MS"/>
              </a:rPr>
              <a:t>The ‘Mainstreaming’ Of Esports</a:t>
            </a:r>
            <a:endParaRPr kumimoji="0" lang="en-US" sz="6600" b="1" i="0" u="none" strike="noStrike" kern="1200" cap="none" spc="0" normalizeH="0" baseline="0" noProof="0" dirty="0">
              <a:ln>
                <a:noFill/>
              </a:ln>
              <a:solidFill>
                <a:schemeClr val="bg1"/>
              </a:solidFill>
              <a:effectLst/>
              <a:uLnTx/>
              <a:uFillTx/>
              <a:latin typeface="Trebuchet MS"/>
            </a:endParaRPr>
          </a:p>
        </p:txBody>
      </p:sp>
    </p:spTree>
    <p:extLst>
      <p:ext uri="{BB962C8B-B14F-4D97-AF65-F5344CB8AC3E}">
        <p14:creationId xmlns:p14="http://schemas.microsoft.com/office/powerpoint/2010/main" val="1537268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B3425DB6-08E3-4A4E-9B4B-9CAF810B7FEA}"/>
              </a:ext>
            </a:extLst>
          </p:cNvPr>
          <p:cNvSpPr/>
          <p:nvPr/>
        </p:nvSpPr>
        <p:spPr>
          <a:xfrm>
            <a:off x="1588" y="0"/>
            <a:ext cx="692462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84185" y="3520976"/>
            <a:ext cx="5891771" cy="6740307"/>
          </a:xfrm>
          <a:prstGeom prst="rect">
            <a:avLst/>
          </a:prstGeom>
          <a:noFill/>
        </p:spPr>
        <p:txBody>
          <a:bodyPr wrap="square" rtlCol="0">
            <a:spAutoFit/>
          </a:bodyPr>
          <a:lstStyle/>
          <a:p>
            <a:r>
              <a:rPr lang="en-US" sz="5400" dirty="0">
                <a:solidFill>
                  <a:srgbClr val="20B1B4"/>
                </a:solidFill>
                <a:latin typeface="Trebuchet MS"/>
              </a:rPr>
              <a:t>Esports News Is Covered On Established Platforms And Within Emerging Publications That Specifically Target Esports Fans</a:t>
            </a:r>
            <a:endParaRPr lang="en-US" sz="5400" dirty="0">
              <a:solidFill>
                <a:srgbClr val="20B1B4"/>
              </a:solidFill>
            </a:endParaRPr>
          </a:p>
        </p:txBody>
      </p:sp>
      <p:grpSp>
        <p:nvGrpSpPr>
          <p:cNvPr id="17" name="Group 16"/>
          <p:cNvGrpSpPr/>
          <p:nvPr/>
        </p:nvGrpSpPr>
        <p:grpSpPr>
          <a:xfrm>
            <a:off x="7429365" y="6134852"/>
            <a:ext cx="7269460" cy="849482"/>
            <a:chOff x="7043433" y="11280845"/>
            <a:chExt cx="16060407" cy="1876759"/>
          </a:xfrm>
        </p:grpSpPr>
        <p:pic>
          <p:nvPicPr>
            <p:cNvPr id="3" name="Picture 2"/>
            <p:cNvPicPr>
              <a:picLocks noChangeAspect="1"/>
            </p:cNvPicPr>
            <p:nvPr/>
          </p:nvPicPr>
          <p:blipFill>
            <a:blip r:embed="rId2"/>
            <a:stretch>
              <a:fillRect/>
            </a:stretch>
          </p:blipFill>
          <p:spPr>
            <a:xfrm>
              <a:off x="7043433" y="11280845"/>
              <a:ext cx="16060407" cy="1876759"/>
            </a:xfrm>
            <a:prstGeom prst="rect">
              <a:avLst/>
            </a:prstGeom>
          </p:spPr>
        </p:pic>
        <p:sp>
          <p:nvSpPr>
            <p:cNvPr id="8" name="Rectangle 7"/>
            <p:cNvSpPr/>
            <p:nvPr/>
          </p:nvSpPr>
          <p:spPr>
            <a:xfrm>
              <a:off x="17634544" y="11344804"/>
              <a:ext cx="1398011" cy="874420"/>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7513912" y="2699779"/>
            <a:ext cx="7687987" cy="3354765"/>
          </a:xfrm>
          <a:prstGeom prst="rect">
            <a:avLst/>
          </a:prstGeom>
          <a:noFill/>
        </p:spPr>
        <p:txBody>
          <a:bodyPr wrap="square" rtlCol="0">
            <a:spAutoFit/>
          </a:bodyPr>
          <a:lstStyle/>
          <a:p>
            <a:r>
              <a:rPr lang="en-US" sz="3600" dirty="0"/>
              <a:t>Esports are being covered by mainstream publications and established sports media, bringing esports to general audiences.</a:t>
            </a:r>
          </a:p>
          <a:p>
            <a:endParaRPr lang="en-US" sz="4000" dirty="0"/>
          </a:p>
          <a:p>
            <a:r>
              <a:rPr lang="en-US" sz="2800" dirty="0"/>
              <a:t>ESPN has a dedicated section just for esports</a:t>
            </a:r>
          </a:p>
        </p:txBody>
      </p:sp>
      <p:sp>
        <p:nvSpPr>
          <p:cNvPr id="19" name="TextBox 18"/>
          <p:cNvSpPr txBox="1"/>
          <p:nvPr/>
        </p:nvSpPr>
        <p:spPr>
          <a:xfrm>
            <a:off x="23497132" y="13184843"/>
            <a:ext cx="890043" cy="553998"/>
          </a:xfrm>
          <a:prstGeom prst="rect">
            <a:avLst/>
          </a:prstGeom>
          <a:noFill/>
        </p:spPr>
        <p:txBody>
          <a:bodyPr wrap="square" rtlCol="0">
            <a:spAutoFit/>
          </a:bodyPr>
          <a:lstStyle/>
          <a:p>
            <a:pPr algn="ctr"/>
            <a:r>
              <a:rPr lang="en-US" sz="3000" dirty="0">
                <a:solidFill>
                  <a:srgbClr val="C0C1BF"/>
                </a:solidFill>
                <a:latin typeface="Trebuchet MS"/>
                <a:cs typeface="Trebuchet MS"/>
              </a:rPr>
              <a:t>41</a:t>
            </a:r>
            <a:endParaRPr lang="en-US" sz="3000" dirty="0"/>
          </a:p>
        </p:txBody>
      </p:sp>
      <p:pic>
        <p:nvPicPr>
          <p:cNvPr id="20" name="Picture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1" name="TextBox 20"/>
          <p:cNvSpPr txBox="1"/>
          <p:nvPr/>
        </p:nvSpPr>
        <p:spPr>
          <a:xfrm>
            <a:off x="15789594" y="2699779"/>
            <a:ext cx="8164099" cy="1754326"/>
          </a:xfrm>
          <a:prstGeom prst="rect">
            <a:avLst/>
          </a:prstGeom>
          <a:noFill/>
        </p:spPr>
        <p:txBody>
          <a:bodyPr wrap="square" rtlCol="0">
            <a:spAutoFit/>
          </a:bodyPr>
          <a:lstStyle/>
          <a:p>
            <a:r>
              <a:rPr lang="en-US" sz="3600" dirty="0"/>
              <a:t>Esports has also led to the creation of a whole new segment with esports-specialized media platforms.</a:t>
            </a:r>
          </a:p>
        </p:txBody>
      </p:sp>
      <p:grpSp>
        <p:nvGrpSpPr>
          <p:cNvPr id="18" name="Group 17"/>
          <p:cNvGrpSpPr/>
          <p:nvPr/>
        </p:nvGrpSpPr>
        <p:grpSpPr>
          <a:xfrm>
            <a:off x="7649911" y="7545144"/>
            <a:ext cx="7065315" cy="4579582"/>
            <a:chOff x="6952837" y="8247274"/>
            <a:chExt cx="7065315" cy="4579582"/>
          </a:xfrm>
        </p:grpSpPr>
        <p:pic>
          <p:nvPicPr>
            <p:cNvPr id="1028" name="Picture 4" descr="Image result for wsj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09045" y="8291123"/>
              <a:ext cx="2448914" cy="14173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variety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52837" y="9700154"/>
              <a:ext cx="2282253" cy="7574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y times 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13013" y="8247274"/>
              <a:ext cx="1983487" cy="14177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washington post 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934288" y="9775385"/>
              <a:ext cx="3083864" cy="46874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cnn log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196373" y="9777223"/>
              <a:ext cx="1663841" cy="7951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espn 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13070" t="37007" r="14699" b="38113"/>
            <a:stretch/>
          </p:blipFill>
          <p:spPr bwMode="auto">
            <a:xfrm>
              <a:off x="11065531" y="11151322"/>
              <a:ext cx="2938941" cy="75950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forbes 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19477" b="36991"/>
            <a:stretch/>
          </p:blipFill>
          <p:spPr bwMode="auto">
            <a:xfrm>
              <a:off x="11297473" y="10323536"/>
              <a:ext cx="2471346" cy="6452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techcrunch logo 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052353" y="10524804"/>
              <a:ext cx="3564359" cy="624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venturebeat"/>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043812" y="12247916"/>
              <a:ext cx="3932741" cy="5031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Image result for the guardian logo"/>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418303" y="11976902"/>
              <a:ext cx="2583448" cy="8499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Image result for wired logo pn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4494" t="29217" r="5862" b="27033"/>
            <a:stretch/>
          </p:blipFill>
          <p:spPr bwMode="auto">
            <a:xfrm>
              <a:off x="7017419" y="11309065"/>
              <a:ext cx="3667008" cy="7616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16177662" y="6037766"/>
            <a:ext cx="6866294" cy="4799210"/>
            <a:chOff x="16177662" y="6037766"/>
            <a:chExt cx="6866294" cy="4799210"/>
          </a:xfrm>
        </p:grpSpPr>
        <p:pic>
          <p:nvPicPr>
            <p:cNvPr id="2" name="Picture 4" descr="cropped-SBD.pn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6335619" y="6037766"/>
              <a:ext cx="6651775" cy="6395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www.esportsinsider.com/wp-content/uploads/2018/04/esi-logo-272x90.png"/>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7396849" y="9420080"/>
              <a:ext cx="4282171" cy="14168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7"/>
            <a:stretch>
              <a:fillRect/>
            </a:stretch>
          </p:blipFill>
          <p:spPr>
            <a:xfrm>
              <a:off x="19171280" y="7719593"/>
              <a:ext cx="3872676" cy="529508"/>
            </a:xfrm>
            <a:prstGeom prst="rect">
              <a:avLst/>
            </a:prstGeom>
          </p:spPr>
        </p:pic>
        <p:pic>
          <p:nvPicPr>
            <p:cNvPr id="9" name="Picture 8"/>
            <p:cNvPicPr>
              <a:picLocks noChangeAspect="1"/>
            </p:cNvPicPr>
            <p:nvPr/>
          </p:nvPicPr>
          <p:blipFill>
            <a:blip r:embed="rId18"/>
            <a:stretch>
              <a:fillRect/>
            </a:stretch>
          </p:blipFill>
          <p:spPr>
            <a:xfrm>
              <a:off x="19239121" y="6891129"/>
              <a:ext cx="3804834" cy="717893"/>
            </a:xfrm>
            <a:prstGeom prst="rect">
              <a:avLst/>
            </a:prstGeom>
          </p:spPr>
        </p:pic>
        <p:pic>
          <p:nvPicPr>
            <p:cNvPr id="1038" name="Picture 14" descr="Image result for esportsjukie logo"/>
            <p:cNvPicPr>
              <a:picLocks noChangeAspect="1" noChangeArrowheads="1"/>
            </p:cNvPicPr>
            <p:nvPr/>
          </p:nvPicPr>
          <p:blipFill rotWithShape="1">
            <a:blip r:embed="rId19">
              <a:extLst>
                <a:ext uri="{28A0092B-C50C-407E-A947-70E740481C1C}">
                  <a14:useLocalDpi xmlns:a14="http://schemas.microsoft.com/office/drawing/2010/main"/>
                </a:ext>
              </a:extLst>
            </a:blip>
            <a:srcRect l="17533" t="33200" r="17667" b="38400"/>
            <a:stretch/>
          </p:blipFill>
          <p:spPr bwMode="auto">
            <a:xfrm>
              <a:off x="16177662" y="6842006"/>
              <a:ext cx="2819234" cy="123558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gosugamers logo"/>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6335619" y="8277441"/>
              <a:ext cx="2754851" cy="10523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Image result for blitzesports png"/>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l="14639" t="39734" r="13894" b="39733"/>
            <a:stretch/>
          </p:blipFill>
          <p:spPr bwMode="auto">
            <a:xfrm>
              <a:off x="19426399" y="8340746"/>
              <a:ext cx="3238193" cy="930375"/>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xmlns="" id="{8E1A914B-26C3-4992-BC51-6355C4FB6F75}"/>
              </a:ext>
            </a:extLst>
          </p:cNvPr>
          <p:cNvSpPr txBox="1"/>
          <p:nvPr/>
        </p:nvSpPr>
        <p:spPr>
          <a:xfrm>
            <a:off x="7522880" y="1310248"/>
            <a:ext cx="7032513" cy="769441"/>
          </a:xfrm>
          <a:prstGeom prst="rect">
            <a:avLst/>
          </a:prstGeom>
          <a:noFill/>
        </p:spPr>
        <p:txBody>
          <a:bodyPr wrap="square" rtlCol="0">
            <a:spAutoFit/>
          </a:bodyPr>
          <a:lstStyle/>
          <a:p>
            <a:pPr algn="ctr"/>
            <a:r>
              <a:rPr lang="en-US" sz="4400" b="1" u="sng" dirty="0">
                <a:solidFill>
                  <a:srgbClr val="20B1B4"/>
                </a:solidFill>
                <a:latin typeface="Trebuchet MS"/>
              </a:rPr>
              <a:t>Established Platforms</a:t>
            </a:r>
          </a:p>
        </p:txBody>
      </p:sp>
      <p:sp>
        <p:nvSpPr>
          <p:cNvPr id="33" name="TextBox 32">
            <a:extLst>
              <a:ext uri="{FF2B5EF4-FFF2-40B4-BE49-F238E27FC236}">
                <a16:creationId xmlns:a16="http://schemas.microsoft.com/office/drawing/2014/main" xmlns="" id="{A4676D96-0C13-4C88-826B-0565C87ABE52}"/>
              </a:ext>
            </a:extLst>
          </p:cNvPr>
          <p:cNvSpPr txBox="1"/>
          <p:nvPr/>
        </p:nvSpPr>
        <p:spPr>
          <a:xfrm>
            <a:off x="16173821" y="1319214"/>
            <a:ext cx="7032513" cy="769441"/>
          </a:xfrm>
          <a:prstGeom prst="rect">
            <a:avLst/>
          </a:prstGeom>
          <a:noFill/>
        </p:spPr>
        <p:txBody>
          <a:bodyPr wrap="square" rtlCol="0">
            <a:spAutoFit/>
          </a:bodyPr>
          <a:lstStyle/>
          <a:p>
            <a:pPr algn="ctr"/>
            <a:r>
              <a:rPr lang="en-US" sz="4400" b="1" u="sng" dirty="0">
                <a:solidFill>
                  <a:srgbClr val="20B1B4"/>
                </a:solidFill>
                <a:latin typeface="Trebuchet MS"/>
              </a:rPr>
              <a:t>Emerging Publications</a:t>
            </a:r>
          </a:p>
        </p:txBody>
      </p:sp>
    </p:spTree>
    <p:extLst>
      <p:ext uri="{BB962C8B-B14F-4D97-AF65-F5344CB8AC3E}">
        <p14:creationId xmlns:p14="http://schemas.microsoft.com/office/powerpoint/2010/main" val="3342543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B3425DB6-08E3-4A4E-9B4B-9CAF810B7FEA}"/>
              </a:ext>
            </a:extLst>
          </p:cNvPr>
          <p:cNvSpPr/>
          <p:nvPr/>
        </p:nvSpPr>
        <p:spPr>
          <a:xfrm>
            <a:off x="1588" y="0"/>
            <a:ext cx="692462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141731" y="1245156"/>
            <a:ext cx="6703679" cy="10926068"/>
          </a:xfrm>
          <a:prstGeom prst="rect">
            <a:avLst/>
          </a:prstGeom>
          <a:noFill/>
        </p:spPr>
        <p:txBody>
          <a:bodyPr wrap="square" rtlCol="0">
            <a:spAutoFit/>
          </a:bodyPr>
          <a:lstStyle/>
          <a:p>
            <a:r>
              <a:rPr lang="en-US" sz="4400" dirty="0">
                <a:solidFill>
                  <a:srgbClr val="00A9AC"/>
                </a:solidFill>
                <a:latin typeface="Trebuchet MS"/>
              </a:rPr>
              <a:t>Not only is esports permeating media and culture, colleges are also leaning into the draw &amp; allure of the sport. </a:t>
            </a:r>
          </a:p>
          <a:p>
            <a:endParaRPr lang="en-US" sz="4400" dirty="0">
              <a:solidFill>
                <a:srgbClr val="00A9AC"/>
              </a:solidFill>
              <a:latin typeface="Trebuchet MS"/>
            </a:endParaRPr>
          </a:p>
          <a:p>
            <a:r>
              <a:rPr lang="en-US" sz="4400" dirty="0">
                <a:solidFill>
                  <a:srgbClr val="00A9AC"/>
                </a:solidFill>
                <a:latin typeface="Trebuchet MS"/>
              </a:rPr>
              <a:t>Many colleges are creating varsity esports teams and providing scholarships.</a:t>
            </a:r>
          </a:p>
          <a:p>
            <a:endParaRPr lang="en-US" sz="4400" dirty="0">
              <a:solidFill>
                <a:srgbClr val="00A9AC"/>
              </a:solidFill>
              <a:latin typeface="Trebuchet MS"/>
            </a:endParaRPr>
          </a:p>
          <a:p>
            <a:r>
              <a:rPr lang="en-US" sz="4400" dirty="0">
                <a:solidFill>
                  <a:srgbClr val="00A9AC"/>
                </a:solidFill>
                <a:latin typeface="Trebuchet MS"/>
              </a:rPr>
              <a:t>Collegiate esports leagues &amp; tournaments provide student athletes with prize pools and professional exposure.</a:t>
            </a:r>
            <a:endParaRPr lang="en-US" sz="4400" dirty="0">
              <a:solidFill>
                <a:srgbClr val="00A9AC"/>
              </a:solidFill>
            </a:endParaRPr>
          </a:p>
        </p:txBody>
      </p:sp>
      <p:sp>
        <p:nvSpPr>
          <p:cNvPr id="19" name="TextBox 18"/>
          <p:cNvSpPr txBox="1"/>
          <p:nvPr/>
        </p:nvSpPr>
        <p:spPr>
          <a:xfrm>
            <a:off x="23497132" y="13184843"/>
            <a:ext cx="890043"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42</a:t>
            </a:fld>
            <a:endParaRPr lang="en-US" sz="3000" dirty="0"/>
          </a:p>
        </p:txBody>
      </p:sp>
      <p:pic>
        <p:nvPicPr>
          <p:cNvPr id="21" name="Picture 2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35447" y="13299917"/>
            <a:ext cx="5861685" cy="323850"/>
          </a:xfrm>
          <a:prstGeom prst="rect">
            <a:avLst/>
          </a:prstGeom>
        </p:spPr>
      </p:pic>
      <p:pic>
        <p:nvPicPr>
          <p:cNvPr id="1048" name="Picture 24" descr="Image result for nyu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17200" y="8318484"/>
            <a:ext cx="1343428" cy="194058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uc irvine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46488" y="8290257"/>
            <a:ext cx="2360609" cy="236060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university of utah logo"/>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 t="15476" r="-517" b="14524"/>
          <a:stretch/>
        </p:blipFill>
        <p:spPr bwMode="auto">
          <a:xfrm>
            <a:off x="17958300" y="8597074"/>
            <a:ext cx="2390268" cy="166457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stephens college logo"/>
          <p:cNvPicPr>
            <a:picLocks noChangeAspect="1" noChangeArrowheads="1"/>
          </p:cNvPicPr>
          <p:nvPr/>
        </p:nvPicPr>
        <p:blipFill rotWithShape="1">
          <a:blip r:embed="rId6">
            <a:extLst>
              <a:ext uri="{28A0092B-C50C-407E-A947-70E740481C1C}">
                <a14:useLocalDpi xmlns:a14="http://schemas.microsoft.com/office/drawing/2010/main"/>
              </a:ext>
            </a:extLst>
          </a:blip>
          <a:srcRect t="35650" b="34178"/>
          <a:stretch/>
        </p:blipFill>
        <p:spPr bwMode="auto">
          <a:xfrm>
            <a:off x="12569511" y="10777799"/>
            <a:ext cx="2960900" cy="89334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indiana tech 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206611" y="8607704"/>
            <a:ext cx="1916230" cy="19162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maryville 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627089" y="8363804"/>
            <a:ext cx="3102963" cy="933855"/>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Southwest Baptist University 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259340" y="10574718"/>
            <a:ext cx="2183195" cy="9158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73896" y="1722039"/>
            <a:ext cx="17153618" cy="646331"/>
          </a:xfrm>
          <a:prstGeom prst="rect">
            <a:avLst/>
          </a:prstGeom>
          <a:noFill/>
        </p:spPr>
        <p:txBody>
          <a:bodyPr wrap="square" rtlCol="0">
            <a:spAutoFit/>
          </a:bodyPr>
          <a:lstStyle/>
          <a:p>
            <a:pPr algn="ctr"/>
            <a:r>
              <a:rPr lang="en-US" sz="3600" b="1" dirty="0">
                <a:solidFill>
                  <a:srgbClr val="20B1B4"/>
                </a:solidFill>
              </a:rPr>
              <a:t>Over 87 colleges</a:t>
            </a:r>
            <a:r>
              <a:rPr lang="en-US" sz="3600" dirty="0">
                <a:solidFill>
                  <a:srgbClr val="20B1B4"/>
                </a:solidFill>
              </a:rPr>
              <a:t> in the U.S. have a varsity esports program</a:t>
            </a:r>
          </a:p>
        </p:txBody>
      </p:sp>
      <p:pic>
        <p:nvPicPr>
          <p:cNvPr id="6146" name="Picture 2" descr="Image result for Columbia College 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650718" y="9520850"/>
            <a:ext cx="3192350" cy="9445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University of Pikeville"/>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031459" y="10688554"/>
            <a:ext cx="2409429" cy="84818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Robert Morris University 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6125113" y="10777799"/>
            <a:ext cx="2001930" cy="95291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north american collegiate lol"/>
          <p:cNvPicPr>
            <a:picLocks noChangeAspect="1" noChangeArrowheads="1"/>
          </p:cNvPicPr>
          <p:nvPr/>
        </p:nvPicPr>
        <p:blipFill rotWithShape="1">
          <a:blip r:embed="rId13">
            <a:extLst>
              <a:ext uri="{28A0092B-C50C-407E-A947-70E740481C1C}">
                <a14:useLocalDpi xmlns:a14="http://schemas.microsoft.com/office/drawing/2010/main"/>
              </a:ext>
            </a:extLst>
          </a:blip>
          <a:srcRect l="38104" r="37896"/>
          <a:stretch/>
        </p:blipFill>
        <p:spPr bwMode="auto">
          <a:xfrm>
            <a:off x="7195258" y="3208432"/>
            <a:ext cx="2885373" cy="274260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collegiate star league pn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26612" t="27359" r="27780" b="29931"/>
          <a:stretch/>
        </p:blipFill>
        <p:spPr bwMode="auto">
          <a:xfrm>
            <a:off x="10048797" y="3600051"/>
            <a:ext cx="2781300" cy="2012926"/>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heroes of the dorm pn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3145086" y="3898632"/>
            <a:ext cx="3907956" cy="13626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ttps://bigtennetworks.files.wordpress.com/2018/04/btn_champ_lol_header.jp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2416" t="23704" r="2376" b="24444"/>
          <a:stretch/>
        </p:blipFill>
        <p:spPr bwMode="auto">
          <a:xfrm>
            <a:off x="7331030" y="6097301"/>
            <a:ext cx="5306488" cy="185787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035495" y="13346768"/>
            <a:ext cx="5897558" cy="276999"/>
          </a:xfrm>
          <a:prstGeom prst="rect">
            <a:avLst/>
          </a:prstGeom>
          <a:noFill/>
        </p:spPr>
        <p:txBody>
          <a:bodyPr wrap="square" rtlCol="0">
            <a:spAutoFit/>
          </a:bodyPr>
          <a:lstStyle/>
          <a:p>
            <a:r>
              <a:rPr lang="en-US" sz="1200" dirty="0"/>
              <a:t>Source: ESPN, sample list of varsity esports programs, spans North America</a:t>
            </a:r>
          </a:p>
        </p:txBody>
      </p:sp>
      <p:pic>
        <p:nvPicPr>
          <p:cNvPr id="6158" name="Picture 14" descr="https://fiestabowl.org/wp-content/uploads/2017/12/OW_Collegiate.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7280827" y="3304864"/>
            <a:ext cx="2089086" cy="26461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8" descr="Image result for tespa png"/>
          <p:cNvPicPr>
            <a:picLocks noChangeAspect="1" noChangeArrowheads="1"/>
          </p:cNvPicPr>
          <p:nvPr/>
        </p:nvPicPr>
        <p:blipFill rotWithShape="1">
          <a:blip r:embed="rId18">
            <a:extLst>
              <a:ext uri="{28A0092B-C50C-407E-A947-70E740481C1C}">
                <a14:useLocalDpi xmlns:a14="http://schemas.microsoft.com/office/drawing/2010/main"/>
              </a:ext>
            </a:extLst>
          </a:blip>
          <a:srcRect l="6765" t="21042" r="5870" b="19529"/>
          <a:stretch/>
        </p:blipFill>
        <p:spPr bwMode="auto">
          <a:xfrm>
            <a:off x="21173707" y="6048905"/>
            <a:ext cx="2643234" cy="1798013"/>
          </a:xfrm>
          <a:prstGeom prst="rect">
            <a:avLst/>
          </a:prstGeom>
          <a:solidFill>
            <a:schemeClr val="tx1"/>
          </a:solidFill>
        </p:spPr>
      </p:pic>
      <p:pic>
        <p:nvPicPr>
          <p:cNvPr id="6160" name="Picture 16" descr="Image result for nac smite championship png"/>
          <p:cNvPicPr>
            <a:picLocks noChangeAspect="1" noChangeArrowheads="1"/>
          </p:cNvPicPr>
          <p:nvPr/>
        </p:nvPicPr>
        <p:blipFill rotWithShape="1">
          <a:blip r:embed="rId19">
            <a:extLst>
              <a:ext uri="{28A0092B-C50C-407E-A947-70E740481C1C}">
                <a14:useLocalDpi xmlns:a14="http://schemas.microsoft.com/office/drawing/2010/main"/>
              </a:ext>
            </a:extLst>
          </a:blip>
          <a:srcRect l="12577" t="20022" r="12925" b="26148"/>
          <a:stretch/>
        </p:blipFill>
        <p:spPr bwMode="auto">
          <a:xfrm>
            <a:off x="13372155" y="6153592"/>
            <a:ext cx="4380217" cy="1732474"/>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https://static1.squarespace.com/static/596548a8b3db2bd06449de1a/t/5b81ad12032be4d68a3f707d/1535225107925/?format=500w"/>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8629311" y="6175703"/>
            <a:ext cx="2303917" cy="1752981"/>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Image result for tespa rocket league"/>
          <p:cNvPicPr>
            <a:picLocks noChangeAspect="1" noChangeArrowheads="1"/>
          </p:cNvPicPr>
          <p:nvPr/>
        </p:nvPicPr>
        <p:blipFill rotWithShape="1">
          <a:blip r:embed="rId21">
            <a:extLst>
              <a:ext uri="{28A0092B-C50C-407E-A947-70E740481C1C}">
                <a14:useLocalDpi xmlns:a14="http://schemas.microsoft.com/office/drawing/2010/main"/>
              </a:ext>
            </a:extLst>
          </a:blip>
          <a:srcRect l="27278" r="27579"/>
          <a:stretch/>
        </p:blipFill>
        <p:spPr bwMode="auto">
          <a:xfrm>
            <a:off x="19902865" y="3580476"/>
            <a:ext cx="1800357" cy="22466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22"/>
          <a:stretch>
            <a:fillRect/>
          </a:stretch>
        </p:blipFill>
        <p:spPr>
          <a:xfrm>
            <a:off x="22236174" y="3544083"/>
            <a:ext cx="1551261" cy="2252701"/>
          </a:xfrm>
          <a:prstGeom prst="rect">
            <a:avLst/>
          </a:prstGeom>
        </p:spPr>
      </p:pic>
      <p:pic>
        <p:nvPicPr>
          <p:cNvPr id="1026" name="Picture 2" descr="Image result for ohio state university">
            <a:extLst>
              <a:ext uri="{FF2B5EF4-FFF2-40B4-BE49-F238E27FC236}">
                <a16:creationId xmlns:a16="http://schemas.microsoft.com/office/drawing/2014/main" xmlns="" id="{E19A9438-7C10-45EE-B766-11D3E6CDA2A9}"/>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099229" y="7939220"/>
            <a:ext cx="1668282" cy="16418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4E2305C-275E-4379-A956-F517D2189051}"/>
              </a:ext>
            </a:extLst>
          </p:cNvPr>
          <p:cNvPicPr>
            <a:picLocks noChangeAspect="1"/>
          </p:cNvPicPr>
          <p:nvPr/>
        </p:nvPicPr>
        <p:blipFill>
          <a:blip r:embed="rId24"/>
          <a:stretch>
            <a:fillRect/>
          </a:stretch>
        </p:blipFill>
        <p:spPr>
          <a:xfrm>
            <a:off x="7563333" y="9297659"/>
            <a:ext cx="4932459" cy="2299730"/>
          </a:xfrm>
          <a:prstGeom prst="rect">
            <a:avLst/>
          </a:prstGeom>
          <a:ln>
            <a:solidFill>
              <a:schemeClr val="tx1"/>
            </a:solidFill>
          </a:ln>
        </p:spPr>
      </p:pic>
    </p:spTree>
    <p:extLst>
      <p:ext uri="{BB962C8B-B14F-4D97-AF65-F5344CB8AC3E}">
        <p14:creationId xmlns:p14="http://schemas.microsoft.com/office/powerpoint/2010/main" val="3053421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 name="Rounded Rectangle 69"/>
          <p:cNvSpPr/>
          <p:nvPr/>
        </p:nvSpPr>
        <p:spPr>
          <a:xfrm>
            <a:off x="7085402" y="2621958"/>
            <a:ext cx="7932248" cy="4854996"/>
          </a:xfrm>
          <a:prstGeom prst="roundRect">
            <a:avLst>
              <a:gd name="adj" fmla="val 7215"/>
            </a:avLst>
          </a:prstGeom>
          <a:solidFill>
            <a:schemeClr val="bg1"/>
          </a:solidFill>
          <a:ln w="38100">
            <a:solidFill>
              <a:srgbClr val="20B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ounded Rectangle 68"/>
          <p:cNvSpPr/>
          <p:nvPr/>
        </p:nvSpPr>
        <p:spPr>
          <a:xfrm>
            <a:off x="7049315" y="10071886"/>
            <a:ext cx="7968335" cy="3094249"/>
          </a:xfrm>
          <a:prstGeom prst="roundRect">
            <a:avLst>
              <a:gd name="adj" fmla="val 7215"/>
            </a:avLst>
          </a:prstGeom>
          <a:solidFill>
            <a:schemeClr val="bg1"/>
          </a:solidFill>
          <a:ln w="38100">
            <a:solidFill>
              <a:srgbClr val="20B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ounded Rectangle 67"/>
          <p:cNvSpPr/>
          <p:nvPr/>
        </p:nvSpPr>
        <p:spPr>
          <a:xfrm>
            <a:off x="15162604" y="10090105"/>
            <a:ext cx="9113424" cy="3094249"/>
          </a:xfrm>
          <a:prstGeom prst="roundRect">
            <a:avLst>
              <a:gd name="adj" fmla="val 7215"/>
            </a:avLst>
          </a:prstGeom>
          <a:solidFill>
            <a:schemeClr val="bg1"/>
          </a:solidFill>
          <a:ln w="38100">
            <a:solidFill>
              <a:srgbClr val="20B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a:off x="15162604" y="2639923"/>
            <a:ext cx="9132256" cy="4837030"/>
          </a:xfrm>
          <a:prstGeom prst="roundRect">
            <a:avLst>
              <a:gd name="adj" fmla="val 7215"/>
            </a:avLst>
          </a:prstGeom>
          <a:solidFill>
            <a:schemeClr val="bg1"/>
          </a:solidFill>
          <a:ln w="38100">
            <a:solidFill>
              <a:srgbClr val="20B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3425DB6-08E3-4A4E-9B4B-9CAF810B7FEA}"/>
              </a:ext>
            </a:extLst>
          </p:cNvPr>
          <p:cNvSpPr/>
          <p:nvPr/>
        </p:nvSpPr>
        <p:spPr>
          <a:xfrm>
            <a:off x="1588" y="0"/>
            <a:ext cx="6924628" cy="13716000"/>
          </a:xfrm>
          <a:prstGeom prst="rect">
            <a:avLst/>
          </a:prstGeom>
          <a:solidFill>
            <a:srgbClr val="20B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156481" y="3794388"/>
            <a:ext cx="6817571" cy="5909310"/>
          </a:xfrm>
          <a:prstGeom prst="rect">
            <a:avLst/>
          </a:prstGeom>
          <a:noFill/>
        </p:spPr>
        <p:txBody>
          <a:bodyPr wrap="square" rtlCol="0">
            <a:spAutoFit/>
          </a:bodyPr>
          <a:lstStyle/>
          <a:p>
            <a:r>
              <a:rPr lang="en-US" sz="5400" dirty="0">
                <a:solidFill>
                  <a:schemeClr val="bg1"/>
                </a:solidFill>
                <a:latin typeface="Trebuchet MS"/>
                <a:cs typeface="Trebuchet MS"/>
              </a:rPr>
              <a:t>Traditional Sports Organizations And Owners Along With Celebrities And Corporate Entities Are Investing Heavily In Esports</a:t>
            </a:r>
            <a:endParaRPr lang="en-US" sz="5400" dirty="0">
              <a:solidFill>
                <a:schemeClr val="bg1"/>
              </a:solidFill>
            </a:endParaRPr>
          </a:p>
        </p:txBody>
      </p:sp>
      <p:sp>
        <p:nvSpPr>
          <p:cNvPr id="19" name="TextBox 18"/>
          <p:cNvSpPr txBox="1"/>
          <p:nvPr/>
        </p:nvSpPr>
        <p:spPr>
          <a:xfrm>
            <a:off x="23497132" y="13184843"/>
            <a:ext cx="890043"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43</a:t>
            </a:fld>
            <a:endParaRPr lang="en-US" sz="3000" dirty="0"/>
          </a:p>
        </p:txBody>
      </p:sp>
      <p:sp>
        <p:nvSpPr>
          <p:cNvPr id="3" name="TextBox 2">
            <a:extLst>
              <a:ext uri="{FF2B5EF4-FFF2-40B4-BE49-F238E27FC236}">
                <a16:creationId xmlns:a16="http://schemas.microsoft.com/office/drawing/2014/main" xmlns="" id="{1F4C6968-107F-4D86-A9E0-0A6F9565FBE9}"/>
              </a:ext>
            </a:extLst>
          </p:cNvPr>
          <p:cNvSpPr txBox="1"/>
          <p:nvPr/>
        </p:nvSpPr>
        <p:spPr>
          <a:xfrm>
            <a:off x="7336407" y="1911879"/>
            <a:ext cx="7258296" cy="846386"/>
          </a:xfrm>
          <a:prstGeom prst="rect">
            <a:avLst/>
          </a:prstGeom>
          <a:noFill/>
        </p:spPr>
        <p:txBody>
          <a:bodyPr wrap="square" rtlCol="0">
            <a:spAutoFit/>
          </a:bodyPr>
          <a:lstStyle/>
          <a:p>
            <a:pPr algn="ctr"/>
            <a:r>
              <a:rPr lang="en-US" sz="3900" b="1" dirty="0">
                <a:solidFill>
                  <a:srgbClr val="20B1B4"/>
                </a:solidFill>
              </a:rPr>
              <a:t>Sports Organizations</a:t>
            </a:r>
          </a:p>
          <a:p>
            <a:endParaRPr lang="en-US" sz="1000" dirty="0">
              <a:solidFill>
                <a:srgbClr val="20B1B4"/>
              </a:solidFill>
            </a:endParaRPr>
          </a:p>
        </p:txBody>
      </p:sp>
      <p:sp>
        <p:nvSpPr>
          <p:cNvPr id="10" name="TextBox 9">
            <a:extLst>
              <a:ext uri="{FF2B5EF4-FFF2-40B4-BE49-F238E27FC236}">
                <a16:creationId xmlns:a16="http://schemas.microsoft.com/office/drawing/2014/main" xmlns="" id="{2FA902EF-060E-4776-81BF-08715C0DC938}"/>
              </a:ext>
            </a:extLst>
          </p:cNvPr>
          <p:cNvSpPr txBox="1"/>
          <p:nvPr/>
        </p:nvSpPr>
        <p:spPr>
          <a:xfrm>
            <a:off x="7107224" y="9314763"/>
            <a:ext cx="7845680" cy="846386"/>
          </a:xfrm>
          <a:prstGeom prst="rect">
            <a:avLst/>
          </a:prstGeom>
          <a:noFill/>
        </p:spPr>
        <p:txBody>
          <a:bodyPr wrap="square" rtlCol="0">
            <a:spAutoFit/>
          </a:bodyPr>
          <a:lstStyle/>
          <a:p>
            <a:pPr algn="ctr"/>
            <a:r>
              <a:rPr lang="en-US" sz="3900" b="1" dirty="0">
                <a:solidFill>
                  <a:srgbClr val="20B1B4"/>
                </a:solidFill>
              </a:rPr>
              <a:t>Sports Team Owners</a:t>
            </a:r>
          </a:p>
          <a:p>
            <a:pPr algn="ctr"/>
            <a:endParaRPr lang="en-US" sz="1000" dirty="0">
              <a:solidFill>
                <a:srgbClr val="20B1B4"/>
              </a:solidFill>
            </a:endParaRPr>
          </a:p>
        </p:txBody>
      </p:sp>
      <p:sp>
        <p:nvSpPr>
          <p:cNvPr id="11" name="TextBox 10">
            <a:extLst>
              <a:ext uri="{FF2B5EF4-FFF2-40B4-BE49-F238E27FC236}">
                <a16:creationId xmlns:a16="http://schemas.microsoft.com/office/drawing/2014/main" xmlns="" id="{24AEFC18-5995-432F-ABAA-3E9E641EB6C5}"/>
              </a:ext>
            </a:extLst>
          </p:cNvPr>
          <p:cNvSpPr txBox="1"/>
          <p:nvPr/>
        </p:nvSpPr>
        <p:spPr>
          <a:xfrm>
            <a:off x="18301392" y="9394669"/>
            <a:ext cx="2971356" cy="692497"/>
          </a:xfrm>
          <a:prstGeom prst="rect">
            <a:avLst/>
          </a:prstGeom>
          <a:noFill/>
        </p:spPr>
        <p:txBody>
          <a:bodyPr wrap="square" rtlCol="0">
            <a:spAutoFit/>
          </a:bodyPr>
          <a:lstStyle/>
          <a:p>
            <a:pPr algn="ctr"/>
            <a:r>
              <a:rPr lang="en-US" sz="3900" b="1" dirty="0">
                <a:solidFill>
                  <a:srgbClr val="20B1B4"/>
                </a:solidFill>
              </a:rPr>
              <a:t>Corporate</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31117" y="7682865"/>
            <a:ext cx="1588176" cy="158817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85636" y="250429"/>
            <a:ext cx="1682190" cy="16821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879650" y="7682865"/>
            <a:ext cx="1588176" cy="158817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57731" y="295774"/>
            <a:ext cx="1622274" cy="1622274"/>
          </a:xfrm>
          <a:prstGeom prst="rect">
            <a:avLst/>
          </a:prstGeom>
        </p:spPr>
      </p:pic>
      <p:sp>
        <p:nvSpPr>
          <p:cNvPr id="16" name="Rectangle 15"/>
          <p:cNvSpPr/>
          <p:nvPr/>
        </p:nvSpPr>
        <p:spPr>
          <a:xfrm>
            <a:off x="17901447" y="1911879"/>
            <a:ext cx="3253535" cy="692497"/>
          </a:xfrm>
          <a:prstGeom prst="rect">
            <a:avLst/>
          </a:prstGeom>
        </p:spPr>
        <p:txBody>
          <a:bodyPr wrap="square">
            <a:spAutoFit/>
          </a:bodyPr>
          <a:lstStyle/>
          <a:p>
            <a:pPr algn="ctr"/>
            <a:r>
              <a:rPr lang="en-US" sz="3900" b="1" dirty="0">
                <a:solidFill>
                  <a:srgbClr val="20B1B4"/>
                </a:solidFill>
              </a:rPr>
              <a:t>Celebrities</a:t>
            </a:r>
          </a:p>
        </p:txBody>
      </p:sp>
      <p:pic>
        <p:nvPicPr>
          <p:cNvPr id="6146" name="Picture 2" descr="http://www.stickpng.com/assets/images/58419ce2a6515b1e0ad75a69.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38538" y="2682790"/>
            <a:ext cx="1565430" cy="191288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76ers 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40158" y="2642678"/>
            <a:ext cx="1745812" cy="17458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sacramento kings logo 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254641" y="2625987"/>
            <a:ext cx="1559749" cy="177941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cleveland cavaliers logo 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252067" y="2669107"/>
            <a:ext cx="1342635" cy="194025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fc schalke logo 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92928" y="4639590"/>
            <a:ext cx="1545707" cy="154570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west ham 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522768" y="4635682"/>
            <a:ext cx="1392912" cy="154961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result for vfl wolfsburg logo 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205989" y="4516571"/>
            <a:ext cx="1672285" cy="1672285"/>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Image result for steve aoki 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5244878" y="2751460"/>
            <a:ext cx="1371628" cy="1829822"/>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Image result for jennifer lopez 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5419168" y="5473477"/>
            <a:ext cx="964905" cy="1310428"/>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Image result for rodger saffold pn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28851" r="28173" b="1055"/>
          <a:stretch/>
        </p:blipFill>
        <p:spPr bwMode="auto">
          <a:xfrm>
            <a:off x="18422499" y="5332712"/>
            <a:ext cx="1030811" cy="1503050"/>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Image result for marshawn lynch pn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9294" r="19275"/>
          <a:stretch/>
        </p:blipFill>
        <p:spPr bwMode="auto">
          <a:xfrm>
            <a:off x="19975801" y="5543930"/>
            <a:ext cx="1110311" cy="1311673"/>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Image result for michael strahan 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6718165" y="5593807"/>
            <a:ext cx="1270833" cy="1255277"/>
          </a:xfrm>
          <a:prstGeom prst="rect">
            <a:avLst/>
          </a:prstGeom>
          <a:noFill/>
          <a:extLst>
            <a:ext uri="{909E8E84-426E-40DD-AFC4-6F175D3DCCD1}">
              <a14:hiddenFill xmlns:a14="http://schemas.microsoft.com/office/drawing/2010/main">
                <a:solidFill>
                  <a:srgbClr val="FFFFFF"/>
                </a:solidFill>
              </a14:hiddenFill>
            </a:ext>
          </a:extLst>
        </p:spPr>
      </p:pic>
      <p:pic>
        <p:nvPicPr>
          <p:cNvPr id="6172" name="Picture 28" descr="Image result for alex rodriguez 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1507066" y="2692374"/>
            <a:ext cx="943353" cy="1825387"/>
          </a:xfrm>
          <a:prstGeom prst="rect">
            <a:avLst/>
          </a:prstGeom>
          <a:noFill/>
          <a:extLst>
            <a:ext uri="{909E8E84-426E-40DD-AFC4-6F175D3DCCD1}">
              <a14:hiddenFill xmlns:a14="http://schemas.microsoft.com/office/drawing/2010/main">
                <a:solidFill>
                  <a:srgbClr val="FFFFFF"/>
                </a:solidFill>
              </a14:hiddenFill>
            </a:ext>
          </a:extLst>
        </p:spPr>
      </p:pic>
      <p:pic>
        <p:nvPicPr>
          <p:cNvPr id="6178" name="Picture 34" descr="Image result for shaquille o'neal png"/>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9463331" y="2816896"/>
            <a:ext cx="1674031" cy="1674032"/>
          </a:xfrm>
          <a:prstGeom prst="rect">
            <a:avLst/>
          </a:prstGeom>
          <a:noFill/>
          <a:extLst>
            <a:ext uri="{909E8E84-426E-40DD-AFC4-6F175D3DCCD1}">
              <a14:hiddenFill xmlns:a14="http://schemas.microsoft.com/office/drawing/2010/main">
                <a:solidFill>
                  <a:srgbClr val="FFFFFF"/>
                </a:solidFill>
              </a14:hiddenFill>
            </a:ext>
          </a:extLst>
        </p:spPr>
      </p:pic>
      <p:pic>
        <p:nvPicPr>
          <p:cNvPr id="6182" name="Picture 38" descr="Image result for steph curry 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8193812" y="2807946"/>
            <a:ext cx="1269519" cy="1716491"/>
          </a:xfrm>
          <a:prstGeom prst="rect">
            <a:avLst/>
          </a:prstGeom>
          <a:noFill/>
          <a:extLst>
            <a:ext uri="{909E8E84-426E-40DD-AFC4-6F175D3DCCD1}">
              <a14:hiddenFill xmlns:a14="http://schemas.microsoft.com/office/drawing/2010/main">
                <a:solidFill>
                  <a:srgbClr val="FFFFFF"/>
                </a:solidFill>
              </a14:hiddenFill>
            </a:ext>
          </a:extLst>
        </p:spPr>
      </p:pic>
      <p:pic>
        <p:nvPicPr>
          <p:cNvPr id="6184" name="Picture 40" descr="Image result for rick fox 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1306299" y="5473477"/>
            <a:ext cx="1408288" cy="1482408"/>
          </a:xfrm>
          <a:prstGeom prst="rect">
            <a:avLst/>
          </a:prstGeom>
          <a:noFill/>
          <a:extLst>
            <a:ext uri="{909E8E84-426E-40DD-AFC4-6F175D3DCCD1}">
              <a14:hiddenFill xmlns:a14="http://schemas.microsoft.com/office/drawing/2010/main">
                <a:solidFill>
                  <a:srgbClr val="FFFFFF"/>
                </a:solidFill>
              </a14:hiddenFill>
            </a:ext>
          </a:extLst>
        </p:spPr>
      </p:pic>
      <p:pic>
        <p:nvPicPr>
          <p:cNvPr id="6186" name="Picture 42" descr="Image result for tony robbins pn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2759182" y="5623675"/>
            <a:ext cx="1218995" cy="1236245"/>
          </a:xfrm>
          <a:prstGeom prst="rect">
            <a:avLst/>
          </a:prstGeom>
          <a:noFill/>
          <a:extLst>
            <a:ext uri="{909E8E84-426E-40DD-AFC4-6F175D3DCCD1}">
              <a14:hiddenFill xmlns:a14="http://schemas.microsoft.com/office/drawing/2010/main">
                <a:solidFill>
                  <a:srgbClr val="FFFFFF"/>
                </a:solidFill>
              </a14:hiddenFill>
            </a:ext>
          </a:extLst>
        </p:spPr>
      </p:pic>
      <p:pic>
        <p:nvPicPr>
          <p:cNvPr id="6188" name="Picture 44" descr="Image result for jeremy lin png"/>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t="33306"/>
          <a:stretch/>
        </p:blipFill>
        <p:spPr bwMode="auto">
          <a:xfrm>
            <a:off x="22556964" y="2699082"/>
            <a:ext cx="1811079" cy="1921640"/>
          </a:xfrm>
          <a:prstGeom prst="rect">
            <a:avLst/>
          </a:prstGeom>
          <a:noFill/>
          <a:extLst>
            <a:ext uri="{909E8E84-426E-40DD-AFC4-6F175D3DCCD1}">
              <a14:hiddenFill xmlns:a14="http://schemas.microsoft.com/office/drawing/2010/main">
                <a:solidFill>
                  <a:srgbClr val="FFFFFF"/>
                </a:solidFill>
              </a14:hiddenFill>
            </a:ext>
          </a:extLst>
        </p:spPr>
      </p:pic>
      <p:pic>
        <p:nvPicPr>
          <p:cNvPr id="6190" name="Picture 46" descr="Image result for red bull 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0387180" y="10183493"/>
            <a:ext cx="3029881" cy="1815792"/>
          </a:xfrm>
          <a:prstGeom prst="rect">
            <a:avLst/>
          </a:prstGeom>
          <a:noFill/>
          <a:extLst>
            <a:ext uri="{909E8E84-426E-40DD-AFC4-6F175D3DCCD1}">
              <a14:hiddenFill xmlns:a14="http://schemas.microsoft.com/office/drawing/2010/main">
                <a:solidFill>
                  <a:srgbClr val="FFFFFF"/>
                </a:solidFill>
              </a14:hiddenFill>
            </a:ext>
          </a:extLst>
        </p:spPr>
      </p:pic>
      <p:pic>
        <p:nvPicPr>
          <p:cNvPr id="6192" name="Picture 48" descr="Image result for comcast logo pn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5566485" y="10318630"/>
            <a:ext cx="3975139" cy="1407199"/>
          </a:xfrm>
          <a:prstGeom prst="rect">
            <a:avLst/>
          </a:prstGeom>
          <a:noFill/>
          <a:extLst>
            <a:ext uri="{909E8E84-426E-40DD-AFC4-6F175D3DCCD1}">
              <a14:hiddenFill xmlns:a14="http://schemas.microsoft.com/office/drawing/2010/main">
                <a:solidFill>
                  <a:srgbClr val="FFFFFF"/>
                </a:solidFill>
              </a14:hiddenFill>
            </a:ext>
          </a:extLst>
        </p:spPr>
      </p:pic>
      <p:pic>
        <p:nvPicPr>
          <p:cNvPr id="6194" name="Picture 50" descr="Image result for asus logo pn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5601627" y="12079221"/>
            <a:ext cx="3960592" cy="976280"/>
          </a:xfrm>
          <a:prstGeom prst="rect">
            <a:avLst/>
          </a:prstGeom>
          <a:noFill/>
          <a:extLst>
            <a:ext uri="{909E8E84-426E-40DD-AFC4-6F175D3DCCD1}">
              <a14:hiddenFill xmlns:a14="http://schemas.microsoft.com/office/drawing/2010/main">
                <a:solidFill>
                  <a:srgbClr val="FFFFFF"/>
                </a:solidFill>
              </a14:hiddenFill>
            </a:ext>
          </a:extLst>
        </p:spPr>
      </p:pic>
      <p:pic>
        <p:nvPicPr>
          <p:cNvPr id="6196" name="Picture 52" descr="Image result for tencent logo png"/>
          <p:cNvPicPr>
            <a:picLocks noChangeAspect="1" noChangeArrowheads="1"/>
          </p:cNvPicPr>
          <p:nvPr/>
        </p:nvPicPr>
        <p:blipFill rotWithShape="1">
          <a:blip r:embed="rId27" cstate="screen">
            <a:extLst>
              <a:ext uri="{28A0092B-C50C-407E-A947-70E740481C1C}">
                <a14:useLocalDpi xmlns:a14="http://schemas.microsoft.com/office/drawing/2010/main"/>
              </a:ext>
            </a:extLst>
          </a:blip>
          <a:srcRect t="28379" b="42165"/>
          <a:stretch/>
        </p:blipFill>
        <p:spPr bwMode="auto">
          <a:xfrm>
            <a:off x="19896311" y="12122504"/>
            <a:ext cx="3830801" cy="842776"/>
          </a:xfrm>
          <a:prstGeom prst="rect">
            <a:avLst/>
          </a:prstGeom>
          <a:noFill/>
          <a:extLst>
            <a:ext uri="{909E8E84-426E-40DD-AFC4-6F175D3DCCD1}">
              <a14:hiddenFill xmlns:a14="http://schemas.microsoft.com/office/drawing/2010/main">
                <a:solidFill>
                  <a:srgbClr val="FFFFFF"/>
                </a:solidFill>
              </a14:hiddenFill>
            </a:ext>
          </a:extLst>
        </p:spPr>
      </p:pic>
      <p:pic>
        <p:nvPicPr>
          <p:cNvPr id="6198" name="Picture 54" descr="Image result for michael jordan png"/>
          <p:cNvPicPr>
            <a:picLocks noChangeAspect="1" noChangeArrowheads="1"/>
          </p:cNvPicPr>
          <p:nvPr/>
        </p:nvPicPr>
        <p:blipFill rotWithShape="1">
          <a:blip r:embed="rId28">
            <a:extLst>
              <a:ext uri="{28A0092B-C50C-407E-A947-70E740481C1C}">
                <a14:useLocalDpi xmlns:a14="http://schemas.microsoft.com/office/drawing/2010/main"/>
              </a:ext>
            </a:extLst>
          </a:blip>
          <a:srcRect l="24169" r="27050"/>
          <a:stretch/>
        </p:blipFill>
        <p:spPr bwMode="auto">
          <a:xfrm>
            <a:off x="7152331" y="10224786"/>
            <a:ext cx="1200150" cy="2460326"/>
          </a:xfrm>
          <a:prstGeom prst="rect">
            <a:avLst/>
          </a:prstGeom>
          <a:noFill/>
          <a:extLst>
            <a:ext uri="{909E8E84-426E-40DD-AFC4-6F175D3DCCD1}">
              <a14:hiddenFill xmlns:a14="http://schemas.microsoft.com/office/drawing/2010/main">
                <a:solidFill>
                  <a:srgbClr val="FFFFFF"/>
                </a:solidFill>
              </a14:hiddenFill>
            </a:ext>
          </a:extLst>
        </p:spPr>
      </p:pic>
      <p:pic>
        <p:nvPicPr>
          <p:cNvPr id="6200" name="Picture 56" descr="Image result for robert kraft png"/>
          <p:cNvPicPr>
            <a:picLocks noChangeAspect="1" noChangeArrowheads="1"/>
          </p:cNvPicPr>
          <p:nvPr/>
        </p:nvPicPr>
        <p:blipFill rotWithShape="1">
          <a:blip r:embed="rId29">
            <a:extLst>
              <a:ext uri="{28A0092B-C50C-407E-A947-70E740481C1C}">
                <a14:useLocalDpi xmlns:a14="http://schemas.microsoft.com/office/drawing/2010/main"/>
              </a:ext>
            </a:extLst>
          </a:blip>
          <a:srcRect l="12071" r="13534"/>
          <a:stretch/>
        </p:blipFill>
        <p:spPr bwMode="auto">
          <a:xfrm>
            <a:off x="11780005" y="10569430"/>
            <a:ext cx="1486354" cy="1997931"/>
          </a:xfrm>
          <a:prstGeom prst="rect">
            <a:avLst/>
          </a:prstGeom>
          <a:noFill/>
          <a:extLst>
            <a:ext uri="{909E8E84-426E-40DD-AFC4-6F175D3DCCD1}">
              <a14:hiddenFill xmlns:a14="http://schemas.microsoft.com/office/drawing/2010/main">
                <a:solidFill>
                  <a:srgbClr val="FFFFFF"/>
                </a:solidFill>
              </a14:hiddenFill>
            </a:ext>
          </a:extLst>
        </p:spPr>
      </p:pic>
      <p:pic>
        <p:nvPicPr>
          <p:cNvPr id="6208" name="Picture 64" descr="Image result for magic johnson png"/>
          <p:cNvPicPr>
            <a:picLocks noChangeAspect="1" noChangeArrowheads="1"/>
          </p:cNvPicPr>
          <p:nvPr/>
        </p:nvPicPr>
        <p:blipFill rotWithShape="1">
          <a:blip r:embed="rId30">
            <a:extLst>
              <a:ext uri="{28A0092B-C50C-407E-A947-70E740481C1C}">
                <a14:useLocalDpi xmlns:a14="http://schemas.microsoft.com/office/drawing/2010/main"/>
              </a:ext>
            </a:extLst>
          </a:blip>
          <a:srcRect l="4412" r="11236"/>
          <a:stretch/>
        </p:blipFill>
        <p:spPr bwMode="auto">
          <a:xfrm>
            <a:off x="8236849" y="10364113"/>
            <a:ext cx="1828800" cy="2168072"/>
          </a:xfrm>
          <a:prstGeom prst="rect">
            <a:avLst/>
          </a:prstGeom>
          <a:noFill/>
          <a:extLst>
            <a:ext uri="{909E8E84-426E-40DD-AFC4-6F175D3DCCD1}">
              <a14:hiddenFill xmlns:a14="http://schemas.microsoft.com/office/drawing/2010/main">
                <a:solidFill>
                  <a:srgbClr val="FFFFFF"/>
                </a:solidFill>
              </a14:hiddenFill>
            </a:ext>
          </a:extLst>
        </p:spPr>
      </p:pic>
      <p:pic>
        <p:nvPicPr>
          <p:cNvPr id="6210" name="Picture 66" descr="Image result for jerry jones png"/>
          <p:cNvPicPr>
            <a:picLocks noChangeAspect="1" noChangeArrowheads="1"/>
          </p:cNvPicPr>
          <p:nvPr/>
        </p:nvPicPr>
        <p:blipFill rotWithShape="1">
          <a:blip r:embed="rId31" cstate="screen">
            <a:extLst>
              <a:ext uri="{28A0092B-C50C-407E-A947-70E740481C1C}">
                <a14:useLocalDpi xmlns:a14="http://schemas.microsoft.com/office/drawing/2010/main"/>
              </a:ext>
            </a:extLst>
          </a:blip>
          <a:srcRect l="16386" r="27084"/>
          <a:stretch/>
        </p:blipFill>
        <p:spPr bwMode="auto">
          <a:xfrm>
            <a:off x="13424731" y="10606945"/>
            <a:ext cx="1486192" cy="1969764"/>
          </a:xfrm>
          <a:prstGeom prst="rect">
            <a:avLst/>
          </a:prstGeom>
          <a:noFill/>
          <a:extLst>
            <a:ext uri="{909E8E84-426E-40DD-AFC4-6F175D3DCCD1}">
              <a14:hiddenFill xmlns:a14="http://schemas.microsoft.com/office/drawing/2010/main">
                <a:solidFill>
                  <a:srgbClr val="FFFFFF"/>
                </a:solidFill>
              </a14:hiddenFill>
            </a:ext>
          </a:extLst>
        </p:spPr>
      </p:pic>
      <p:pic>
        <p:nvPicPr>
          <p:cNvPr id="6212" name="Picture 68" descr="Image result for mark cuban png"/>
          <p:cNvPicPr>
            <a:picLocks noChangeAspect="1" noChangeArrowheads="1"/>
          </p:cNvPicPr>
          <p:nvPr/>
        </p:nvPicPr>
        <p:blipFill rotWithShape="1">
          <a:blip r:embed="rId32" cstate="screen">
            <a:extLst>
              <a:ext uri="{28A0092B-C50C-407E-A947-70E740481C1C}">
                <a14:useLocalDpi xmlns:a14="http://schemas.microsoft.com/office/drawing/2010/main"/>
              </a:ext>
            </a:extLst>
          </a:blip>
          <a:srcRect l="21274" r="12210" b="24715"/>
          <a:stretch/>
        </p:blipFill>
        <p:spPr bwMode="auto">
          <a:xfrm>
            <a:off x="10139576" y="10535894"/>
            <a:ext cx="1482057" cy="1984981"/>
          </a:xfrm>
          <a:prstGeom prst="rect">
            <a:avLst/>
          </a:prstGeom>
          <a:noFill/>
          <a:extLst>
            <a:ext uri="{909E8E84-426E-40DD-AFC4-6F175D3DCCD1}">
              <a14:hiddenFill xmlns:a14="http://schemas.microsoft.com/office/drawing/2010/main">
                <a:solidFill>
                  <a:srgbClr val="FFFFFF"/>
                </a:solidFill>
              </a14:hiddenFill>
            </a:ext>
          </a:extLst>
        </p:spPr>
      </p:pic>
      <p:pic>
        <p:nvPicPr>
          <p:cNvPr id="6214" name="Picture 70" descr="Image result for mls png"/>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8692895" y="6067080"/>
            <a:ext cx="1301587" cy="1371872"/>
          </a:xfrm>
          <a:prstGeom prst="rect">
            <a:avLst/>
          </a:prstGeom>
          <a:noFill/>
          <a:extLst>
            <a:ext uri="{909E8E84-426E-40DD-AFC4-6F175D3DCCD1}">
              <a14:hiddenFill xmlns:a14="http://schemas.microsoft.com/office/drawing/2010/main">
                <a:solidFill>
                  <a:srgbClr val="FFFFFF"/>
                </a:solidFill>
              </a14:hiddenFill>
            </a:ext>
          </a:extLst>
        </p:spPr>
      </p:pic>
      <p:pic>
        <p:nvPicPr>
          <p:cNvPr id="6216" name="Picture 72" descr="Image result for nba pn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1588317" y="6018621"/>
            <a:ext cx="2289203" cy="15566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psg logo"/>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3141686" y="4673655"/>
            <a:ext cx="1552851" cy="1552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162604" y="4733568"/>
            <a:ext cx="1425262" cy="338554"/>
          </a:xfrm>
          <a:prstGeom prst="rect">
            <a:avLst/>
          </a:prstGeom>
        </p:spPr>
        <p:txBody>
          <a:bodyPr wrap="none">
            <a:spAutoFit/>
          </a:bodyPr>
          <a:lstStyle/>
          <a:p>
            <a:r>
              <a:rPr lang="en-US" sz="1600" dirty="0"/>
              <a:t>DJ Steve Aoki</a:t>
            </a:r>
          </a:p>
        </p:txBody>
      </p:sp>
      <p:sp>
        <p:nvSpPr>
          <p:cNvPr id="50" name="Rectangle 49"/>
          <p:cNvSpPr/>
          <p:nvPr/>
        </p:nvSpPr>
        <p:spPr>
          <a:xfrm>
            <a:off x="18170021" y="4733568"/>
            <a:ext cx="1263487" cy="338554"/>
          </a:xfrm>
          <a:prstGeom prst="rect">
            <a:avLst/>
          </a:prstGeom>
        </p:spPr>
        <p:txBody>
          <a:bodyPr wrap="none">
            <a:spAutoFit/>
          </a:bodyPr>
          <a:lstStyle/>
          <a:p>
            <a:r>
              <a:rPr lang="en-US" sz="1600" dirty="0"/>
              <a:t>Steph Curry</a:t>
            </a:r>
          </a:p>
        </p:txBody>
      </p:sp>
      <p:sp>
        <p:nvSpPr>
          <p:cNvPr id="51" name="Rectangle 50"/>
          <p:cNvSpPr/>
          <p:nvPr/>
        </p:nvSpPr>
        <p:spPr>
          <a:xfrm>
            <a:off x="19426637" y="4733568"/>
            <a:ext cx="1710725" cy="338554"/>
          </a:xfrm>
          <a:prstGeom prst="rect">
            <a:avLst/>
          </a:prstGeom>
        </p:spPr>
        <p:txBody>
          <a:bodyPr wrap="none">
            <a:spAutoFit/>
          </a:bodyPr>
          <a:lstStyle/>
          <a:p>
            <a:r>
              <a:rPr lang="en-US" sz="1600" dirty="0"/>
              <a:t>Shaquille O’Neal</a:t>
            </a:r>
          </a:p>
        </p:txBody>
      </p:sp>
      <p:sp>
        <p:nvSpPr>
          <p:cNvPr id="52" name="Rectangle 51"/>
          <p:cNvSpPr/>
          <p:nvPr/>
        </p:nvSpPr>
        <p:spPr>
          <a:xfrm>
            <a:off x="21210640" y="4733568"/>
            <a:ext cx="1545295" cy="338554"/>
          </a:xfrm>
          <a:prstGeom prst="rect">
            <a:avLst/>
          </a:prstGeom>
        </p:spPr>
        <p:txBody>
          <a:bodyPr wrap="none">
            <a:spAutoFit/>
          </a:bodyPr>
          <a:lstStyle/>
          <a:p>
            <a:r>
              <a:rPr lang="en-US" sz="1600" dirty="0"/>
              <a:t>Alex Rodriguez</a:t>
            </a:r>
          </a:p>
        </p:txBody>
      </p:sp>
      <p:sp>
        <p:nvSpPr>
          <p:cNvPr id="53" name="Rectangle 52"/>
          <p:cNvSpPr/>
          <p:nvPr/>
        </p:nvSpPr>
        <p:spPr>
          <a:xfrm>
            <a:off x="22938883" y="4733568"/>
            <a:ext cx="1196161" cy="338554"/>
          </a:xfrm>
          <a:prstGeom prst="rect">
            <a:avLst/>
          </a:prstGeom>
        </p:spPr>
        <p:txBody>
          <a:bodyPr wrap="none">
            <a:spAutoFit/>
          </a:bodyPr>
          <a:lstStyle/>
          <a:p>
            <a:r>
              <a:rPr lang="en-US" sz="1600" dirty="0"/>
              <a:t>Jeremy Lin</a:t>
            </a:r>
          </a:p>
        </p:txBody>
      </p:sp>
      <p:sp>
        <p:nvSpPr>
          <p:cNvPr id="54" name="Rectangle 53"/>
          <p:cNvSpPr/>
          <p:nvPr/>
        </p:nvSpPr>
        <p:spPr>
          <a:xfrm>
            <a:off x="15215374" y="6960227"/>
            <a:ext cx="1372492" cy="307777"/>
          </a:xfrm>
          <a:prstGeom prst="rect">
            <a:avLst/>
          </a:prstGeom>
        </p:spPr>
        <p:txBody>
          <a:bodyPr wrap="none">
            <a:spAutoFit/>
          </a:bodyPr>
          <a:lstStyle/>
          <a:p>
            <a:r>
              <a:rPr lang="en-US" sz="1400" dirty="0"/>
              <a:t>Jennifer Lopez</a:t>
            </a:r>
          </a:p>
        </p:txBody>
      </p:sp>
      <p:sp>
        <p:nvSpPr>
          <p:cNvPr id="55" name="Rectangle 54"/>
          <p:cNvSpPr/>
          <p:nvPr/>
        </p:nvSpPr>
        <p:spPr>
          <a:xfrm>
            <a:off x="16616506" y="6960227"/>
            <a:ext cx="1460656" cy="307777"/>
          </a:xfrm>
          <a:prstGeom prst="rect">
            <a:avLst/>
          </a:prstGeom>
        </p:spPr>
        <p:txBody>
          <a:bodyPr wrap="none">
            <a:spAutoFit/>
          </a:bodyPr>
          <a:lstStyle/>
          <a:p>
            <a:r>
              <a:rPr lang="en-US" sz="1400" dirty="0"/>
              <a:t>Michael Strahan</a:t>
            </a:r>
          </a:p>
        </p:txBody>
      </p:sp>
      <p:sp>
        <p:nvSpPr>
          <p:cNvPr id="56" name="Rectangle 55"/>
          <p:cNvSpPr/>
          <p:nvPr/>
        </p:nvSpPr>
        <p:spPr>
          <a:xfrm>
            <a:off x="18266030" y="6960227"/>
            <a:ext cx="1350819" cy="307777"/>
          </a:xfrm>
          <a:prstGeom prst="rect">
            <a:avLst/>
          </a:prstGeom>
        </p:spPr>
        <p:txBody>
          <a:bodyPr wrap="none">
            <a:spAutoFit/>
          </a:bodyPr>
          <a:lstStyle/>
          <a:p>
            <a:r>
              <a:rPr lang="en-US" sz="1400" dirty="0"/>
              <a:t>Rodger </a:t>
            </a:r>
            <a:r>
              <a:rPr lang="en-US" sz="1400" dirty="0" err="1"/>
              <a:t>Saffold</a:t>
            </a:r>
            <a:endParaRPr lang="en-US" sz="1400" dirty="0"/>
          </a:p>
        </p:txBody>
      </p:sp>
      <p:sp>
        <p:nvSpPr>
          <p:cNvPr id="57" name="Rectangle 56"/>
          <p:cNvSpPr/>
          <p:nvPr/>
        </p:nvSpPr>
        <p:spPr>
          <a:xfrm>
            <a:off x="21613834" y="6960227"/>
            <a:ext cx="853119" cy="307777"/>
          </a:xfrm>
          <a:prstGeom prst="rect">
            <a:avLst/>
          </a:prstGeom>
        </p:spPr>
        <p:txBody>
          <a:bodyPr wrap="none">
            <a:spAutoFit/>
          </a:bodyPr>
          <a:lstStyle/>
          <a:p>
            <a:r>
              <a:rPr lang="en-US" sz="1400" dirty="0"/>
              <a:t>Rick Fox</a:t>
            </a:r>
          </a:p>
        </p:txBody>
      </p:sp>
      <p:sp>
        <p:nvSpPr>
          <p:cNvPr id="58" name="Rectangle 57"/>
          <p:cNvSpPr/>
          <p:nvPr/>
        </p:nvSpPr>
        <p:spPr>
          <a:xfrm>
            <a:off x="22759182" y="6960227"/>
            <a:ext cx="1216230" cy="307777"/>
          </a:xfrm>
          <a:prstGeom prst="rect">
            <a:avLst/>
          </a:prstGeom>
        </p:spPr>
        <p:txBody>
          <a:bodyPr wrap="none">
            <a:spAutoFit/>
          </a:bodyPr>
          <a:lstStyle/>
          <a:p>
            <a:r>
              <a:rPr lang="en-US" sz="1400" dirty="0"/>
              <a:t>Tony Robbins</a:t>
            </a:r>
          </a:p>
        </p:txBody>
      </p:sp>
      <p:sp>
        <p:nvSpPr>
          <p:cNvPr id="59" name="Rectangle 58"/>
          <p:cNvSpPr/>
          <p:nvPr/>
        </p:nvSpPr>
        <p:spPr>
          <a:xfrm>
            <a:off x="19787070" y="6960227"/>
            <a:ext cx="1474634" cy="307777"/>
          </a:xfrm>
          <a:prstGeom prst="rect">
            <a:avLst/>
          </a:prstGeom>
        </p:spPr>
        <p:txBody>
          <a:bodyPr wrap="none">
            <a:spAutoFit/>
          </a:bodyPr>
          <a:lstStyle/>
          <a:p>
            <a:r>
              <a:rPr lang="en-US" sz="1400" dirty="0"/>
              <a:t>Marshawn Lynch</a:t>
            </a:r>
          </a:p>
        </p:txBody>
      </p:sp>
      <p:sp>
        <p:nvSpPr>
          <p:cNvPr id="60" name="Rectangle 59"/>
          <p:cNvSpPr/>
          <p:nvPr/>
        </p:nvSpPr>
        <p:spPr>
          <a:xfrm>
            <a:off x="7068147" y="12655988"/>
            <a:ext cx="1568058" cy="338554"/>
          </a:xfrm>
          <a:prstGeom prst="rect">
            <a:avLst/>
          </a:prstGeom>
        </p:spPr>
        <p:txBody>
          <a:bodyPr wrap="none">
            <a:spAutoFit/>
          </a:bodyPr>
          <a:lstStyle/>
          <a:p>
            <a:r>
              <a:rPr lang="en-US" sz="1600" dirty="0"/>
              <a:t>Michael Jordan</a:t>
            </a:r>
          </a:p>
        </p:txBody>
      </p:sp>
      <p:sp>
        <p:nvSpPr>
          <p:cNvPr id="61" name="Rectangle 60"/>
          <p:cNvSpPr/>
          <p:nvPr/>
        </p:nvSpPr>
        <p:spPr>
          <a:xfrm>
            <a:off x="8636205" y="12670550"/>
            <a:ext cx="1502334" cy="338554"/>
          </a:xfrm>
          <a:prstGeom prst="rect">
            <a:avLst/>
          </a:prstGeom>
        </p:spPr>
        <p:txBody>
          <a:bodyPr wrap="none">
            <a:spAutoFit/>
          </a:bodyPr>
          <a:lstStyle/>
          <a:p>
            <a:r>
              <a:rPr lang="en-US" sz="1600" dirty="0"/>
              <a:t>Magic Johnson</a:t>
            </a:r>
          </a:p>
        </p:txBody>
      </p:sp>
      <p:sp>
        <p:nvSpPr>
          <p:cNvPr id="62" name="Rectangle 61"/>
          <p:cNvSpPr/>
          <p:nvPr/>
        </p:nvSpPr>
        <p:spPr>
          <a:xfrm>
            <a:off x="10265821" y="12686733"/>
            <a:ext cx="1253869" cy="338554"/>
          </a:xfrm>
          <a:prstGeom prst="rect">
            <a:avLst/>
          </a:prstGeom>
        </p:spPr>
        <p:txBody>
          <a:bodyPr wrap="none">
            <a:spAutoFit/>
          </a:bodyPr>
          <a:lstStyle/>
          <a:p>
            <a:r>
              <a:rPr lang="en-US" sz="1600" dirty="0"/>
              <a:t>Mark Cuban</a:t>
            </a:r>
          </a:p>
        </p:txBody>
      </p:sp>
      <p:sp>
        <p:nvSpPr>
          <p:cNvPr id="63" name="Rectangle 62"/>
          <p:cNvSpPr/>
          <p:nvPr/>
        </p:nvSpPr>
        <p:spPr>
          <a:xfrm>
            <a:off x="11822458" y="12706572"/>
            <a:ext cx="1320874" cy="338554"/>
          </a:xfrm>
          <a:prstGeom prst="rect">
            <a:avLst/>
          </a:prstGeom>
        </p:spPr>
        <p:txBody>
          <a:bodyPr wrap="none">
            <a:spAutoFit/>
          </a:bodyPr>
          <a:lstStyle/>
          <a:p>
            <a:r>
              <a:rPr lang="en-US" sz="1600" dirty="0"/>
              <a:t>Robert Kraft</a:t>
            </a:r>
          </a:p>
        </p:txBody>
      </p:sp>
      <p:sp>
        <p:nvSpPr>
          <p:cNvPr id="64" name="Rectangle 63"/>
          <p:cNvSpPr/>
          <p:nvPr/>
        </p:nvSpPr>
        <p:spPr>
          <a:xfrm>
            <a:off x="13549298" y="12706572"/>
            <a:ext cx="1234633" cy="338554"/>
          </a:xfrm>
          <a:prstGeom prst="rect">
            <a:avLst/>
          </a:prstGeom>
        </p:spPr>
        <p:txBody>
          <a:bodyPr wrap="none">
            <a:spAutoFit/>
          </a:bodyPr>
          <a:lstStyle/>
          <a:p>
            <a:r>
              <a:rPr lang="en-US" sz="1600" dirty="0"/>
              <a:t>Jerry Jones</a:t>
            </a:r>
          </a:p>
        </p:txBody>
      </p:sp>
      <p:pic>
        <p:nvPicPr>
          <p:cNvPr id="65" name="Picture 64"/>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17459084" y="13293149"/>
            <a:ext cx="5861685" cy="323850"/>
          </a:xfrm>
          <a:prstGeom prst="rect">
            <a:avLst/>
          </a:prstGeom>
        </p:spPr>
      </p:pic>
      <p:pic>
        <p:nvPicPr>
          <p:cNvPr id="1026" name="Picture 2" descr="Image result for drake png"/>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6450087" y="3081719"/>
            <a:ext cx="1844277" cy="1473059"/>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p:cNvSpPr/>
          <p:nvPr/>
        </p:nvSpPr>
        <p:spPr>
          <a:xfrm>
            <a:off x="17009139" y="4733568"/>
            <a:ext cx="715260" cy="338554"/>
          </a:xfrm>
          <a:prstGeom prst="rect">
            <a:avLst/>
          </a:prstGeom>
        </p:spPr>
        <p:txBody>
          <a:bodyPr wrap="none">
            <a:spAutoFit/>
          </a:bodyPr>
          <a:lstStyle/>
          <a:p>
            <a:r>
              <a:rPr lang="en-US" sz="1600" dirty="0"/>
              <a:t>Drake</a:t>
            </a:r>
          </a:p>
        </p:txBody>
      </p:sp>
    </p:spTree>
    <p:extLst>
      <p:ext uri="{BB962C8B-B14F-4D97-AF65-F5344CB8AC3E}">
        <p14:creationId xmlns:p14="http://schemas.microsoft.com/office/powerpoint/2010/main" val="4266478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16" name="Parallelogram 15"/>
          <p:cNvSpPr/>
          <p:nvPr/>
        </p:nvSpPr>
        <p:spPr>
          <a:xfrm>
            <a:off x="8381384" y="-1"/>
            <a:ext cx="12230716" cy="13716001"/>
          </a:xfrm>
          <a:prstGeom prst="parallelogram">
            <a:avLst>
              <a:gd name="adj" fmla="val 91637"/>
            </a:avLst>
          </a:prstGeom>
          <a:gradFill flip="none" rotWithShape="1">
            <a:gsLst>
              <a:gs pos="38000">
                <a:srgbClr val="00A9AC">
                  <a:alpha val="62000"/>
                </a:srgbClr>
              </a:gs>
              <a:gs pos="100000">
                <a:schemeClr val="bg1"/>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375031" y="0"/>
            <a:ext cx="15012144" cy="13754100"/>
          </a:xfrm>
          <a:prstGeom prst="rect">
            <a:avLst/>
          </a:prstGeom>
          <a:ln>
            <a:noFill/>
          </a:ln>
        </p:spPr>
      </p:pic>
      <p:sp>
        <p:nvSpPr>
          <p:cNvPr id="5" name="TextBox 4">
            <a:extLst>
              <a:ext uri="{FF2B5EF4-FFF2-40B4-BE49-F238E27FC236}">
                <a16:creationId xmlns:a16="http://schemas.microsoft.com/office/drawing/2014/main" xmlns="" id="{8CF5E3C0-307F-475C-88B3-FAA0042DF64C}"/>
              </a:ext>
            </a:extLst>
          </p:cNvPr>
          <p:cNvSpPr txBox="1"/>
          <p:nvPr/>
        </p:nvSpPr>
        <p:spPr>
          <a:xfrm>
            <a:off x="14929658" y="6814835"/>
            <a:ext cx="8959042" cy="2123658"/>
          </a:xfrm>
          <a:prstGeom prst="rect">
            <a:avLst/>
          </a:prstGeom>
          <a:noFill/>
        </p:spPr>
        <p:txBody>
          <a:bodyPr wrap="square" rtlCol="0">
            <a:spAutoFit/>
          </a:bodyPr>
          <a:lstStyle/>
          <a:p>
            <a:pPr marL="0" marR="0" lvl="0" indent="0" algn="l" defTabSz="1172398" rtl="0" eaLnBrk="1" fontAlgn="auto" latinLnBrk="0" hangingPunct="1">
              <a:spcBef>
                <a:spcPts val="0"/>
              </a:spcBef>
              <a:spcAft>
                <a:spcPts val="0"/>
              </a:spcAft>
              <a:buClrTx/>
              <a:buSzTx/>
              <a:buFontTx/>
              <a:buNone/>
              <a:tabLst/>
              <a:defRPr/>
            </a:pPr>
            <a:r>
              <a:rPr lang="en-US" sz="6600" b="1" dirty="0">
                <a:solidFill>
                  <a:schemeClr val="bg1"/>
                </a:solidFill>
                <a:latin typeface="Trebuchet MS"/>
              </a:rPr>
              <a:t>Growth In Multiscreen Engagement</a:t>
            </a:r>
            <a:endParaRPr kumimoji="0" lang="en-US" sz="6600" b="1" i="0" u="none" strike="noStrike" kern="1200" cap="none" spc="0" normalizeH="0" baseline="0" noProof="0" dirty="0">
              <a:ln>
                <a:noFill/>
              </a:ln>
              <a:solidFill>
                <a:schemeClr val="bg1"/>
              </a:solidFill>
              <a:effectLst/>
              <a:uLnTx/>
              <a:uFillTx/>
              <a:latin typeface="Trebuchet MS"/>
            </a:endParaRPr>
          </a:p>
        </p:txBody>
      </p:sp>
    </p:spTree>
    <p:extLst>
      <p:ext uri="{BB962C8B-B14F-4D97-AF65-F5344CB8AC3E}">
        <p14:creationId xmlns:p14="http://schemas.microsoft.com/office/powerpoint/2010/main" val="3877308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76961" y="568158"/>
            <a:ext cx="23033251" cy="1938992"/>
          </a:xfrm>
          <a:prstGeom prst="rect">
            <a:avLst/>
          </a:prstGeom>
          <a:noFill/>
        </p:spPr>
        <p:txBody>
          <a:bodyPr wrap="square" rtlCol="0">
            <a:spAutoFit/>
          </a:bodyPr>
          <a:lstStyle/>
          <a:p>
            <a:pPr marL="0" marR="0" lvl="0" indent="0" algn="l" defTabSz="1172398"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a:ln>
                  <a:noFill/>
                </a:ln>
                <a:solidFill>
                  <a:srgbClr val="00A9AC"/>
                </a:solidFill>
                <a:effectLst/>
                <a:uLnTx/>
                <a:uFillTx/>
                <a:latin typeface="Trebuchet MS"/>
                <a:ea typeface="+mn-ea"/>
                <a:cs typeface="Trebuchet MS"/>
              </a:rPr>
              <a:t>Reach &amp; </a:t>
            </a:r>
            <a:r>
              <a:rPr lang="en-US" sz="6000" dirty="0">
                <a:solidFill>
                  <a:srgbClr val="00A9AC"/>
                </a:solidFill>
                <a:latin typeface="Trebuchet MS"/>
                <a:cs typeface="Trebuchet MS"/>
              </a:rPr>
              <a:t>Engagement</a:t>
            </a:r>
            <a:r>
              <a:rPr kumimoji="0" lang="en-US" sz="6000" b="0" i="0" u="none" strike="noStrike" kern="1200" cap="none" spc="0" normalizeH="0" baseline="0" noProof="0" dirty="0">
                <a:ln>
                  <a:noFill/>
                </a:ln>
                <a:solidFill>
                  <a:srgbClr val="00A9AC"/>
                </a:solidFill>
                <a:effectLst/>
                <a:uLnTx/>
                <a:uFillTx/>
                <a:latin typeface="Trebuchet MS"/>
                <a:ea typeface="+mn-ea"/>
                <a:cs typeface="Trebuchet MS"/>
              </a:rPr>
              <a:t> Within The Online Gaming Category Increased By Double-Digits YoY, Driven By Millennial Males</a:t>
            </a:r>
          </a:p>
        </p:txBody>
      </p:sp>
      <p:sp>
        <p:nvSpPr>
          <p:cNvPr id="14" name="TextBox 13"/>
          <p:cNvSpPr txBox="1"/>
          <p:nvPr/>
        </p:nvSpPr>
        <p:spPr>
          <a:xfrm>
            <a:off x="23571784" y="13151922"/>
            <a:ext cx="815391"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C1BF"/>
                </a:solidFill>
                <a:effectLst/>
                <a:uLnTx/>
                <a:uFillTx/>
                <a:latin typeface="Trebuchet MS"/>
                <a:ea typeface="+mn-ea"/>
                <a:cs typeface="Trebuchet MS"/>
              </a:rPr>
              <a:t>45</a:t>
            </a:r>
            <a:endParaRPr kumimoji="0" lang="en-US" sz="3000" b="0" i="0" u="none" strike="noStrike" kern="1200" cap="none" spc="0" normalizeH="0" baseline="0" noProof="0" dirty="0">
              <a:ln>
                <a:noFill/>
              </a:ln>
              <a:solidFill>
                <a:srgbClr val="C0C1BF"/>
              </a:solidFill>
              <a:effectLst/>
              <a:uLnTx/>
              <a:uFillTx/>
              <a:latin typeface="Trebuchet MS"/>
              <a:ea typeface="+mn-ea"/>
            </a:endParaRPr>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1" name="TextBox 20">
            <a:extLst>
              <a:ext uri="{FF2B5EF4-FFF2-40B4-BE49-F238E27FC236}">
                <a16:creationId xmlns:a16="http://schemas.microsoft.com/office/drawing/2014/main" xmlns="" id="{DD3802E9-9E31-42F9-97BF-A437933C84EA}"/>
              </a:ext>
            </a:extLst>
          </p:cNvPr>
          <p:cNvSpPr txBox="1"/>
          <p:nvPr/>
        </p:nvSpPr>
        <p:spPr>
          <a:xfrm>
            <a:off x="1523905" y="3067755"/>
            <a:ext cx="5783521" cy="156966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A9AC"/>
                </a:solidFill>
                <a:effectLst/>
                <a:uLnTx/>
                <a:uFillTx/>
                <a:latin typeface="Trebuchet MS"/>
                <a:ea typeface="+mn-ea"/>
                <a:cs typeface="Trebuchet MS"/>
              </a:rPr>
              <a:t>Monthly Reach</a:t>
            </a:r>
          </a:p>
          <a:p>
            <a:pPr algn="ctr">
              <a:defRPr/>
            </a:pPr>
            <a:r>
              <a:rPr lang="en-US" sz="2400" b="1" dirty="0">
                <a:solidFill>
                  <a:prstClr val="black"/>
                </a:solidFill>
                <a:cs typeface="Trebuchet MS"/>
              </a:rPr>
              <a:t>Total Audience</a:t>
            </a: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rebuchet MS"/>
                <a:cs typeface="Trebuchet MS"/>
              </a:rPr>
              <a:t>(000) - September</a:t>
            </a:r>
            <a:endParaRPr kumimoji="0" lang="en-US" sz="2400" b="0" i="0" u="none" strike="noStrike" kern="1200" cap="none" spc="0" normalizeH="0" baseline="0" noProof="0" dirty="0">
              <a:ln>
                <a:noFill/>
              </a:ln>
              <a:solidFill>
                <a:prstClr val="black"/>
              </a:solidFill>
              <a:effectLst/>
              <a:uLnTx/>
              <a:uFillTx/>
              <a:latin typeface="Trebuchet MS"/>
              <a:ea typeface="+mn-ea"/>
              <a:cs typeface="Trebuchet MS"/>
            </a:endParaRPr>
          </a:p>
        </p:txBody>
      </p:sp>
      <p:graphicFrame>
        <p:nvGraphicFramePr>
          <p:cNvPr id="22" name="Chart 21">
            <a:extLst>
              <a:ext uri="{FF2B5EF4-FFF2-40B4-BE49-F238E27FC236}">
                <a16:creationId xmlns:a16="http://schemas.microsoft.com/office/drawing/2014/main" xmlns="" id="{6C55D838-FEA4-4B96-BD57-ACF818373814}"/>
              </a:ext>
            </a:extLst>
          </p:cNvPr>
          <p:cNvGraphicFramePr/>
          <p:nvPr>
            <p:extLst>
              <p:ext uri="{D42A27DB-BD31-4B8C-83A1-F6EECF244321}">
                <p14:modId xmlns:p14="http://schemas.microsoft.com/office/powerpoint/2010/main" val="2892215026"/>
              </p:ext>
            </p:extLst>
          </p:nvPr>
        </p:nvGraphicFramePr>
        <p:xfrm>
          <a:off x="914456" y="4610418"/>
          <a:ext cx="7002418" cy="67507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xmlns="" id="{2792944C-8E62-4DDD-ABC8-6359DC05419F}"/>
              </a:ext>
            </a:extLst>
          </p:cNvPr>
          <p:cNvGraphicFramePr/>
          <p:nvPr>
            <p:extLst>
              <p:ext uri="{D42A27DB-BD31-4B8C-83A1-F6EECF244321}">
                <p14:modId xmlns:p14="http://schemas.microsoft.com/office/powerpoint/2010/main" val="598636361"/>
              </p:ext>
            </p:extLst>
          </p:nvPr>
        </p:nvGraphicFramePr>
        <p:xfrm>
          <a:off x="16560174" y="4608865"/>
          <a:ext cx="7002418" cy="6750799"/>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xmlns="" id="{88E06A20-ECCA-4399-B930-3197452E9A26}"/>
              </a:ext>
            </a:extLst>
          </p:cNvPr>
          <p:cNvSpPr txBox="1"/>
          <p:nvPr/>
        </p:nvSpPr>
        <p:spPr>
          <a:xfrm>
            <a:off x="17169622" y="3067755"/>
            <a:ext cx="5783521" cy="193899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A9AC"/>
                </a:solidFill>
                <a:effectLst/>
                <a:uLnTx/>
                <a:uFillTx/>
                <a:latin typeface="Trebuchet MS"/>
                <a:ea typeface="+mn-ea"/>
                <a:cs typeface="Trebuchet MS"/>
              </a:rPr>
              <a:t>Total Time Spent</a:t>
            </a:r>
          </a:p>
          <a:p>
            <a:pPr lvl="0" algn="ctr">
              <a:defRPr/>
            </a:pPr>
            <a:r>
              <a:rPr lang="en-US" sz="2400" b="1" dirty="0">
                <a:solidFill>
                  <a:prstClr val="black"/>
                </a:solidFill>
                <a:cs typeface="Trebuchet MS"/>
              </a:rPr>
              <a:t>Total Audience</a:t>
            </a:r>
          </a:p>
          <a:p>
            <a:pPr lvl="0" algn="ctr">
              <a:defRPr/>
            </a:pPr>
            <a:r>
              <a:rPr kumimoji="0" lang="en-US" sz="2400" b="0" i="0" u="none" strike="noStrike" kern="1200" cap="none" spc="0" normalizeH="0" baseline="0" noProof="0" dirty="0">
                <a:ln>
                  <a:noFill/>
                </a:ln>
                <a:solidFill>
                  <a:prstClr val="black"/>
                </a:solidFill>
                <a:effectLst/>
                <a:uLnTx/>
                <a:uFillTx/>
                <a:latin typeface="Trebuchet MS"/>
                <a:ea typeface="+mn-ea"/>
                <a:cs typeface="Trebuchet MS"/>
              </a:rPr>
              <a:t>Aggregated Minutes (MM) - September</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a:ea typeface="+mn-ea"/>
                <a:cs typeface="Trebuchet MS"/>
              </a:rPr>
              <a:t> </a:t>
            </a:r>
            <a:endParaRPr kumimoji="0" lang="en-US" sz="24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5" name="TextBox 24">
            <a:extLst>
              <a:ext uri="{FF2B5EF4-FFF2-40B4-BE49-F238E27FC236}">
                <a16:creationId xmlns:a16="http://schemas.microsoft.com/office/drawing/2014/main" xmlns="" id="{D831CE4C-FC5B-4D13-900A-7329C3F2D6C6}"/>
              </a:ext>
            </a:extLst>
          </p:cNvPr>
          <p:cNvSpPr txBox="1"/>
          <p:nvPr/>
        </p:nvSpPr>
        <p:spPr>
          <a:xfrm>
            <a:off x="8274676" y="3129309"/>
            <a:ext cx="7640048" cy="156966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A9AC"/>
                </a:solidFill>
                <a:effectLst/>
                <a:uLnTx/>
                <a:uFillTx/>
                <a:latin typeface="Trebuchet MS"/>
                <a:ea typeface="+mn-ea"/>
                <a:cs typeface="Trebuchet MS"/>
              </a:rPr>
              <a:t>Average Minutes Per Visitor</a:t>
            </a:r>
          </a:p>
          <a:p>
            <a:pPr algn="ctr">
              <a:defRPr/>
            </a:pPr>
            <a:r>
              <a:rPr lang="en-US" sz="2400" b="1" dirty="0">
                <a:solidFill>
                  <a:prstClr val="black"/>
                </a:solidFill>
                <a:cs typeface="Trebuchet MS"/>
              </a:rPr>
              <a:t>Total Audience</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a:ea typeface="+mn-ea"/>
                <a:cs typeface="Trebuchet MS"/>
              </a:rPr>
              <a:t>September</a:t>
            </a:r>
          </a:p>
        </p:txBody>
      </p:sp>
      <p:sp>
        <p:nvSpPr>
          <p:cNvPr id="27" name="Oval 26">
            <a:extLst>
              <a:ext uri="{FF2B5EF4-FFF2-40B4-BE49-F238E27FC236}">
                <a16:creationId xmlns:a16="http://schemas.microsoft.com/office/drawing/2014/main" xmlns="" id="{626B2685-D718-4865-9159-8A17C69D5940}"/>
              </a:ext>
            </a:extLst>
          </p:cNvPr>
          <p:cNvSpPr/>
          <p:nvPr/>
        </p:nvSpPr>
        <p:spPr>
          <a:xfrm>
            <a:off x="7231074" y="4655703"/>
            <a:ext cx="1371600" cy="914400"/>
          </a:xfrm>
          <a:prstGeom prst="ellipse">
            <a:avLst/>
          </a:prstGeom>
          <a:solidFill>
            <a:srgbClr val="20B1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+23%</a:t>
            </a:r>
          </a:p>
        </p:txBody>
      </p:sp>
      <p:sp>
        <p:nvSpPr>
          <p:cNvPr id="28" name="Oval 27">
            <a:extLst>
              <a:ext uri="{FF2B5EF4-FFF2-40B4-BE49-F238E27FC236}">
                <a16:creationId xmlns:a16="http://schemas.microsoft.com/office/drawing/2014/main" xmlns="" id="{4D383F23-5084-42E3-ABF4-C00F59CA0C71}"/>
              </a:ext>
            </a:extLst>
          </p:cNvPr>
          <p:cNvSpPr/>
          <p:nvPr/>
        </p:nvSpPr>
        <p:spPr>
          <a:xfrm>
            <a:off x="14635543" y="4637415"/>
            <a:ext cx="1371600" cy="914400"/>
          </a:xfrm>
          <a:prstGeom prst="ellipse">
            <a:avLst/>
          </a:prstGeom>
          <a:solidFill>
            <a:srgbClr val="20B1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+41%</a:t>
            </a:r>
          </a:p>
        </p:txBody>
      </p:sp>
      <p:sp>
        <p:nvSpPr>
          <p:cNvPr id="29" name="Oval 28">
            <a:extLst>
              <a:ext uri="{FF2B5EF4-FFF2-40B4-BE49-F238E27FC236}">
                <a16:creationId xmlns:a16="http://schemas.microsoft.com/office/drawing/2014/main" xmlns="" id="{4E6B5FD1-2C2F-41AC-B50D-376C3938C821}"/>
              </a:ext>
            </a:extLst>
          </p:cNvPr>
          <p:cNvSpPr/>
          <p:nvPr/>
        </p:nvSpPr>
        <p:spPr>
          <a:xfrm>
            <a:off x="22593043" y="4484619"/>
            <a:ext cx="1371600" cy="914400"/>
          </a:xfrm>
          <a:prstGeom prst="ellipse">
            <a:avLst/>
          </a:prstGeom>
          <a:solidFill>
            <a:srgbClr val="20B1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+74%</a:t>
            </a:r>
          </a:p>
        </p:txBody>
      </p:sp>
      <p:graphicFrame>
        <p:nvGraphicFramePr>
          <p:cNvPr id="30" name="Chart 29">
            <a:extLst>
              <a:ext uri="{FF2B5EF4-FFF2-40B4-BE49-F238E27FC236}">
                <a16:creationId xmlns:a16="http://schemas.microsoft.com/office/drawing/2014/main" xmlns="" id="{DD5FD347-ED1B-4652-9F7D-D6B7B46F8BE5}"/>
              </a:ext>
            </a:extLst>
          </p:cNvPr>
          <p:cNvGraphicFramePr/>
          <p:nvPr>
            <p:extLst>
              <p:ext uri="{D42A27DB-BD31-4B8C-83A1-F6EECF244321}">
                <p14:modId xmlns:p14="http://schemas.microsoft.com/office/powerpoint/2010/main" val="2559764247"/>
              </p:ext>
            </p:extLst>
          </p:nvPr>
        </p:nvGraphicFramePr>
        <p:xfrm>
          <a:off x="8610030" y="4698969"/>
          <a:ext cx="7013162" cy="6672008"/>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a:extLst>
              <a:ext uri="{FF2B5EF4-FFF2-40B4-BE49-F238E27FC236}">
                <a16:creationId xmlns:a16="http://schemas.microsoft.com/office/drawing/2014/main" xmlns="" id="{C192688D-BEFE-4D8C-8308-C4A0F95F499D}"/>
              </a:ext>
            </a:extLst>
          </p:cNvPr>
          <p:cNvSpPr txBox="1"/>
          <p:nvPr/>
        </p:nvSpPr>
        <p:spPr>
          <a:xfrm>
            <a:off x="3974123" y="11535509"/>
            <a:ext cx="2590800" cy="800219"/>
          </a:xfrm>
          <a:prstGeom prst="rect">
            <a:avLst/>
          </a:prstGeom>
          <a:noFill/>
          <a:ln>
            <a:solidFill>
              <a:schemeClr val="tx1"/>
            </a:solidFill>
          </a:ln>
        </p:spPr>
        <p:txBody>
          <a:bodyPr wrap="square" rtlCol="0">
            <a:spAutoFit/>
          </a:bodyPr>
          <a:lstStyle/>
          <a:p>
            <a:r>
              <a:rPr lang="en-US" sz="2000" dirty="0"/>
              <a:t>Male Comp %:    59%</a:t>
            </a:r>
          </a:p>
          <a:p>
            <a:endParaRPr lang="en-US" sz="600" dirty="0"/>
          </a:p>
          <a:p>
            <a:r>
              <a:rPr lang="en-US" sz="2000" dirty="0"/>
              <a:t>M18-34 Index:   204 </a:t>
            </a:r>
          </a:p>
        </p:txBody>
      </p:sp>
      <p:sp>
        <p:nvSpPr>
          <p:cNvPr id="32" name="TextBox 31">
            <a:extLst>
              <a:ext uri="{FF2B5EF4-FFF2-40B4-BE49-F238E27FC236}">
                <a16:creationId xmlns:a16="http://schemas.microsoft.com/office/drawing/2014/main" xmlns="" id="{F9639C1C-FC8F-42EC-B7D0-6302778705AD}"/>
              </a:ext>
            </a:extLst>
          </p:cNvPr>
          <p:cNvSpPr txBox="1"/>
          <p:nvPr/>
        </p:nvSpPr>
        <p:spPr>
          <a:xfrm>
            <a:off x="18065260" y="11535510"/>
            <a:ext cx="4161692" cy="800219"/>
          </a:xfrm>
          <a:prstGeom prst="rect">
            <a:avLst/>
          </a:prstGeom>
          <a:noFill/>
          <a:ln>
            <a:solidFill>
              <a:schemeClr val="tx1"/>
            </a:solidFill>
          </a:ln>
          <a:effectLst/>
        </p:spPr>
        <p:txBody>
          <a:bodyPr wrap="square" rtlCol="0">
            <a:spAutoFit/>
          </a:bodyPr>
          <a:lstStyle/>
          <a:p>
            <a:r>
              <a:rPr lang="en-US" sz="2000" dirty="0"/>
              <a:t>Male % of Total Time Spent:    71%</a:t>
            </a:r>
          </a:p>
          <a:p>
            <a:endParaRPr lang="en-US" sz="600" dirty="0"/>
          </a:p>
          <a:p>
            <a:r>
              <a:rPr lang="en-US" sz="2000" dirty="0"/>
              <a:t>            	     M18-34 Index:    248</a:t>
            </a:r>
          </a:p>
        </p:txBody>
      </p:sp>
      <p:sp>
        <p:nvSpPr>
          <p:cNvPr id="33" name="TextBox 32">
            <a:extLst>
              <a:ext uri="{FF2B5EF4-FFF2-40B4-BE49-F238E27FC236}">
                <a16:creationId xmlns:a16="http://schemas.microsoft.com/office/drawing/2014/main" xmlns="" id="{A2D17C9A-C226-43BB-9318-E02BEFED50FF}"/>
              </a:ext>
            </a:extLst>
          </p:cNvPr>
          <p:cNvSpPr txBox="1"/>
          <p:nvPr/>
        </p:nvSpPr>
        <p:spPr>
          <a:xfrm>
            <a:off x="9483969" y="11535510"/>
            <a:ext cx="4771293" cy="800219"/>
          </a:xfrm>
          <a:prstGeom prst="rect">
            <a:avLst/>
          </a:prstGeom>
          <a:noFill/>
          <a:ln>
            <a:solidFill>
              <a:schemeClr val="tx1"/>
            </a:solidFill>
          </a:ln>
          <a:effectLst/>
        </p:spPr>
        <p:txBody>
          <a:bodyPr wrap="square" rtlCol="0">
            <a:spAutoFit/>
          </a:bodyPr>
          <a:lstStyle/>
          <a:p>
            <a:r>
              <a:rPr lang="en-US" sz="2000" dirty="0"/>
              <a:t>    Average Minutes / Male Visitor:   187</a:t>
            </a:r>
          </a:p>
          <a:p>
            <a:endParaRPr lang="en-US" sz="600" dirty="0"/>
          </a:p>
          <a:p>
            <a:r>
              <a:rPr lang="en-US" sz="2000" dirty="0"/>
              <a:t>Average Minutes / M18-34 Visitor:   235   </a:t>
            </a:r>
          </a:p>
        </p:txBody>
      </p:sp>
      <p:sp>
        <p:nvSpPr>
          <p:cNvPr id="34" name="TextBox 33">
            <a:extLst>
              <a:ext uri="{FF2B5EF4-FFF2-40B4-BE49-F238E27FC236}">
                <a16:creationId xmlns:a16="http://schemas.microsoft.com/office/drawing/2014/main" xmlns="" id="{C4A3AB29-4F08-45AC-9B77-B636B921E353}"/>
              </a:ext>
            </a:extLst>
          </p:cNvPr>
          <p:cNvSpPr txBox="1"/>
          <p:nvPr/>
        </p:nvSpPr>
        <p:spPr>
          <a:xfrm>
            <a:off x="914456" y="12755097"/>
            <a:ext cx="23211636" cy="276999"/>
          </a:xfrm>
          <a:prstGeom prst="rect">
            <a:avLst/>
          </a:prstGeom>
          <a:noFill/>
        </p:spPr>
        <p:txBody>
          <a:bodyPr wrap="square" rtlCol="0">
            <a:spAutoFit/>
          </a:bodyPr>
          <a:lstStyle/>
          <a:p>
            <a:r>
              <a:rPr lang="en-US" sz="1200" dirty="0"/>
              <a:t>M18-34 Index examples: Monthly Reach - M18-34 reach composition for the online gaming category is 104% higher than the online population; Total Time Spent – the % of total time spent with the online gaming category by M18-34 is 148% higher than the % of time spent vs. total internet    </a:t>
            </a:r>
          </a:p>
        </p:txBody>
      </p:sp>
      <p:sp>
        <p:nvSpPr>
          <p:cNvPr id="35" name="TextBox 34">
            <a:extLst>
              <a:ext uri="{FF2B5EF4-FFF2-40B4-BE49-F238E27FC236}">
                <a16:creationId xmlns:a16="http://schemas.microsoft.com/office/drawing/2014/main" xmlns="" id="{898C2874-A670-4991-B33B-59586E51E233}"/>
              </a:ext>
            </a:extLst>
          </p:cNvPr>
          <p:cNvSpPr txBox="1"/>
          <p:nvPr/>
        </p:nvSpPr>
        <p:spPr>
          <a:xfrm>
            <a:off x="1031629" y="11699632"/>
            <a:ext cx="2590800" cy="400110"/>
          </a:xfrm>
          <a:prstGeom prst="rect">
            <a:avLst/>
          </a:prstGeom>
          <a:noFill/>
          <a:ln>
            <a:noFill/>
          </a:ln>
        </p:spPr>
        <p:txBody>
          <a:bodyPr wrap="square" rtlCol="0">
            <a:spAutoFit/>
          </a:bodyPr>
          <a:lstStyle/>
          <a:p>
            <a:pPr algn="r"/>
            <a:r>
              <a:rPr lang="en-US" sz="2000" dirty="0"/>
              <a:t>Sept 2018 Stats:</a:t>
            </a:r>
          </a:p>
        </p:txBody>
      </p:sp>
      <p:sp>
        <p:nvSpPr>
          <p:cNvPr id="36" name="TextBox 35">
            <a:extLst>
              <a:ext uri="{FF2B5EF4-FFF2-40B4-BE49-F238E27FC236}">
                <a16:creationId xmlns:a16="http://schemas.microsoft.com/office/drawing/2014/main" xmlns="" id="{E887DE04-2727-483D-B09D-887D5E2F6FAE}"/>
              </a:ext>
            </a:extLst>
          </p:cNvPr>
          <p:cNvSpPr txBox="1"/>
          <p:nvPr/>
        </p:nvSpPr>
        <p:spPr>
          <a:xfrm>
            <a:off x="931392" y="13145930"/>
            <a:ext cx="16527692" cy="451406"/>
          </a:xfrm>
          <a:prstGeom prst="rect">
            <a:avLst/>
          </a:prstGeom>
          <a:noFill/>
        </p:spPr>
        <p:txBody>
          <a:bodyPr wrap="square" rtlCol="0">
            <a:spAutoFit/>
          </a:bodyPr>
          <a:lstStyle/>
          <a:p>
            <a:pPr marL="0" marR="0" lvl="0" indent="0" algn="l" defTabSz="1172398"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rebuchet MS"/>
                <a:ea typeface="+mn-ea"/>
                <a:cs typeface="Trebuchet MS"/>
              </a:rPr>
              <a:t>Source: comScore </a:t>
            </a:r>
            <a:r>
              <a:rPr kumimoji="0" lang="en-US" sz="1200" b="0" i="0" u="none" strike="noStrike" kern="1200" cap="none" spc="0" normalizeH="0" baseline="0" noProof="0" dirty="0" err="1">
                <a:ln>
                  <a:noFill/>
                </a:ln>
                <a:solidFill>
                  <a:srgbClr val="000000"/>
                </a:solidFill>
                <a:effectLst/>
                <a:uLnTx/>
                <a:uFillTx/>
                <a:latin typeface="Trebuchet MS"/>
                <a:ea typeface="+mn-ea"/>
                <a:cs typeface="Trebuchet MS"/>
              </a:rPr>
              <a:t>MediaMetrix</a:t>
            </a:r>
            <a:r>
              <a:rPr kumimoji="0" lang="en-US" sz="1200" b="0" i="0" u="none" strike="noStrike" kern="1200" cap="none" spc="0" normalizeH="0" baseline="0" noProof="0" dirty="0">
                <a:ln>
                  <a:noFill/>
                </a:ln>
                <a:solidFill>
                  <a:srgbClr val="000000"/>
                </a:solidFill>
                <a:effectLst/>
                <a:uLnTx/>
                <a:uFillTx/>
                <a:latin typeface="Trebuchet MS"/>
                <a:ea typeface="+mn-ea"/>
                <a:cs typeface="Trebuchet MS"/>
              </a:rPr>
              <a:t> Key Measures, Multiplatform, </a:t>
            </a:r>
            <a:r>
              <a:rPr lang="en-US" sz="1200" dirty="0">
                <a:solidFill>
                  <a:srgbClr val="000000"/>
                </a:solidFill>
                <a:latin typeface="Trebuchet MS"/>
                <a:cs typeface="Trebuchet MS"/>
              </a:rPr>
              <a:t>Total Audience (desktop P2+; mobile P18+), </a:t>
            </a:r>
            <a:r>
              <a:rPr kumimoji="0" lang="en-US" sz="1200" b="0" i="0" u="none" strike="noStrike" kern="1200" cap="none" spc="0" normalizeH="0" baseline="0" noProof="0" dirty="0">
                <a:ln>
                  <a:noFill/>
                </a:ln>
                <a:solidFill>
                  <a:srgbClr val="000000"/>
                </a:solidFill>
                <a:effectLst/>
                <a:uLnTx/>
                <a:uFillTx/>
                <a:latin typeface="Trebuchet MS"/>
                <a:ea typeface="+mn-ea"/>
                <a:cs typeface="Trebuchet MS"/>
              </a:rPr>
              <a:t>September 2017 &amp; 2018, U.S. only.  Category: Gaming Information (includes platforms like Twitch, IGN, Curse, Take Two Interactive, Microsoft Games, Blizzard Entertainment, </a:t>
            </a:r>
            <a:r>
              <a:rPr kumimoji="0" lang="en-US" sz="1200" b="0" i="0" u="none" strike="noStrike" kern="1200" cap="none" spc="0" normalizeH="0" baseline="0" noProof="0" dirty="0" err="1">
                <a:ln>
                  <a:noFill/>
                </a:ln>
                <a:solidFill>
                  <a:srgbClr val="000000"/>
                </a:solidFill>
                <a:effectLst/>
                <a:uLnTx/>
                <a:uFillTx/>
                <a:latin typeface="Trebuchet MS"/>
                <a:ea typeface="+mn-ea"/>
                <a:cs typeface="Trebuchet MS"/>
              </a:rPr>
              <a:t>etc</a:t>
            </a:r>
            <a:r>
              <a:rPr kumimoji="0" lang="en-US" sz="1200" b="0" i="0" u="none" strike="noStrike" kern="1200" cap="none" spc="0" normalizeH="0" baseline="0" noProof="0" dirty="0">
                <a:ln>
                  <a:noFill/>
                </a:ln>
                <a:solidFill>
                  <a:srgbClr val="000000"/>
                </a:solidFill>
                <a:effectLst/>
                <a:uLnTx/>
                <a:uFillTx/>
                <a:latin typeface="Trebuchet MS"/>
                <a:ea typeface="+mn-ea"/>
                <a:cs typeface="Trebuchet MS"/>
              </a:rPr>
              <a:t>).</a:t>
            </a:r>
          </a:p>
        </p:txBody>
      </p:sp>
    </p:spTree>
    <p:extLst>
      <p:ext uri="{BB962C8B-B14F-4D97-AF65-F5344CB8AC3E}">
        <p14:creationId xmlns:p14="http://schemas.microsoft.com/office/powerpoint/2010/main" val="4293909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xmlns="" id="{D6F5C3DA-2F03-4721-84A4-ADDD3C347B52}"/>
              </a:ext>
            </a:extLst>
          </p:cNvPr>
          <p:cNvGraphicFramePr/>
          <p:nvPr>
            <p:extLst>
              <p:ext uri="{D42A27DB-BD31-4B8C-83A1-F6EECF244321}">
                <p14:modId xmlns:p14="http://schemas.microsoft.com/office/powerpoint/2010/main" val="3478172115"/>
              </p:ext>
            </p:extLst>
          </p:nvPr>
        </p:nvGraphicFramePr>
        <p:xfrm>
          <a:off x="-1" y="3527830"/>
          <a:ext cx="24387175" cy="782945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594D2814-E234-4BBF-B10A-C9544409439C}"/>
              </a:ext>
            </a:extLst>
          </p:cNvPr>
          <p:cNvSpPr txBox="1"/>
          <p:nvPr/>
        </p:nvSpPr>
        <p:spPr>
          <a:xfrm>
            <a:off x="524807" y="13117958"/>
            <a:ext cx="14482111" cy="461665"/>
          </a:xfrm>
          <a:prstGeom prst="rect">
            <a:avLst/>
          </a:prstGeom>
          <a:noFill/>
        </p:spPr>
        <p:txBody>
          <a:bodyPr wrap="square" rtlCol="0">
            <a:spAutoFit/>
          </a:bodyPr>
          <a:lstStyle/>
          <a:p>
            <a:pPr defTabSz="1828800">
              <a:defRPr/>
            </a:pPr>
            <a:r>
              <a:rPr lang="en-US" sz="1200" kern="0" dirty="0">
                <a:latin typeface="Trebuchet MS" panose="020B0603020202020204" pitchFamily="34" charset="0"/>
              </a:rPr>
              <a:t>Source: VAB analysis of comScore </a:t>
            </a:r>
            <a:r>
              <a:rPr lang="en-US" sz="1200" kern="0" dirty="0" err="1">
                <a:latin typeface="Trebuchet MS" panose="020B0603020202020204" pitchFamily="34" charset="0"/>
              </a:rPr>
              <a:t>MediaMetrix</a:t>
            </a:r>
            <a:r>
              <a:rPr lang="en-US" sz="1200" kern="0" dirty="0">
                <a:latin typeface="Trebuchet MS" panose="020B0603020202020204" pitchFamily="34" charset="0"/>
              </a:rPr>
              <a:t> Key Measures multiplatform (desktop + mobile) data, September 2018, U.S. only. Males 18-34, Average Minutes Per Visitor. comScore </a:t>
            </a:r>
            <a:r>
              <a:rPr lang="en-US" sz="1200" kern="0" dirty="0" err="1">
                <a:latin typeface="Trebuchet MS" panose="020B0603020202020204" pitchFamily="34" charset="0"/>
              </a:rPr>
              <a:t>MediaMetrix</a:t>
            </a:r>
            <a:r>
              <a:rPr lang="en-US" sz="1200" kern="0" dirty="0">
                <a:latin typeface="Trebuchet MS" panose="020B0603020202020204" pitchFamily="34" charset="0"/>
              </a:rPr>
              <a:t> data includes all visitor activity except for mobile video.  Excludes streaming music websites.</a:t>
            </a:r>
          </a:p>
        </p:txBody>
      </p:sp>
      <p:sp>
        <p:nvSpPr>
          <p:cNvPr id="12" name="Title 1">
            <a:extLst>
              <a:ext uri="{FF2B5EF4-FFF2-40B4-BE49-F238E27FC236}">
                <a16:creationId xmlns:a16="http://schemas.microsoft.com/office/drawing/2014/main" xmlns="" id="{B2389853-0451-4B43-9A05-8DF816ABF99E}"/>
              </a:ext>
            </a:extLst>
          </p:cNvPr>
          <p:cNvSpPr>
            <a:spLocks noGrp="1"/>
          </p:cNvSpPr>
          <p:nvPr>
            <p:ph type="ctrTitle"/>
          </p:nvPr>
        </p:nvSpPr>
        <p:spPr>
          <a:xfrm>
            <a:off x="788740" y="2905499"/>
            <a:ext cx="22484370" cy="940445"/>
          </a:xfrm>
        </p:spPr>
        <p:txBody>
          <a:bodyPr>
            <a:noAutofit/>
          </a:bodyPr>
          <a:lstStyle/>
          <a:p>
            <a:pPr>
              <a:lnSpc>
                <a:spcPct val="100000"/>
              </a:lnSpc>
            </a:pPr>
            <a:r>
              <a:rPr lang="en-US" sz="3600" b="1" u="sng" dirty="0">
                <a:latin typeface="Trebuchet MS" panose="020B0603020202020204" pitchFamily="34" charset="0"/>
              </a:rPr>
              <a:t>M18-34 Average Minutes Per Visitor</a:t>
            </a:r>
            <a:br>
              <a:rPr lang="en-US" sz="3600" b="1" u="sng" dirty="0">
                <a:latin typeface="Trebuchet MS" panose="020B0603020202020204" pitchFamily="34" charset="0"/>
              </a:rPr>
            </a:br>
            <a:r>
              <a:rPr lang="en-US" sz="3200" dirty="0">
                <a:latin typeface="Trebuchet MS" panose="020B0603020202020204" pitchFamily="34" charset="0"/>
              </a:rPr>
              <a:t>September 2018</a:t>
            </a:r>
            <a:endParaRPr lang="en-US" sz="2800" dirty="0">
              <a:latin typeface="Trebuchet MS" panose="020B0603020202020204" pitchFamily="34" charset="0"/>
            </a:endParaRPr>
          </a:p>
        </p:txBody>
      </p:sp>
      <p:sp>
        <p:nvSpPr>
          <p:cNvPr id="38" name="Rectangle 37">
            <a:extLst>
              <a:ext uri="{FF2B5EF4-FFF2-40B4-BE49-F238E27FC236}">
                <a16:creationId xmlns:a16="http://schemas.microsoft.com/office/drawing/2014/main" xmlns="" id="{8E71BB3B-F5EA-44F2-B04A-D5A474F9E0CE}"/>
              </a:ext>
            </a:extLst>
          </p:cNvPr>
          <p:cNvSpPr>
            <a:spLocks/>
          </p:cNvSpPr>
          <p:nvPr/>
        </p:nvSpPr>
        <p:spPr bwMode="auto">
          <a:xfrm>
            <a:off x="813462" y="564273"/>
            <a:ext cx="23207708"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fontAlgn="base">
              <a:lnSpc>
                <a:spcPts val="7200"/>
              </a:lnSpc>
              <a:spcBef>
                <a:spcPct val="0"/>
              </a:spcBef>
              <a:spcAft>
                <a:spcPct val="0"/>
              </a:spcAft>
              <a:defRPr/>
            </a:pPr>
            <a:r>
              <a:rPr lang="en-US" altLang="en-US" sz="6000" dirty="0">
                <a:solidFill>
                  <a:srgbClr val="20B1B4"/>
                </a:solidFill>
                <a:latin typeface="Trebuchet MS"/>
                <a:ea typeface="+mn-ea"/>
              </a:rPr>
              <a:t>Among Millennial Males, Gaming Has Some Of The Highest Engagement Across Targeted Digital Platforms</a:t>
            </a:r>
          </a:p>
        </p:txBody>
      </p:sp>
      <p:sp>
        <p:nvSpPr>
          <p:cNvPr id="34" name="TextBox 33"/>
          <p:cNvSpPr txBox="1"/>
          <p:nvPr/>
        </p:nvSpPr>
        <p:spPr>
          <a:xfrm>
            <a:off x="23571784" y="13169265"/>
            <a:ext cx="815391" cy="553998"/>
          </a:xfrm>
          <a:prstGeom prst="rect">
            <a:avLst/>
          </a:prstGeom>
          <a:noFill/>
        </p:spPr>
        <p:txBody>
          <a:bodyPr wrap="square" rtlCol="0">
            <a:spAutoFit/>
          </a:bodyPr>
          <a:lstStyle/>
          <a:p>
            <a:pPr algn="ctr"/>
            <a:r>
              <a:rPr lang="en-US" sz="3000" dirty="0">
                <a:solidFill>
                  <a:srgbClr val="C0C1BF"/>
                </a:solidFill>
                <a:latin typeface="Trebuchet MS"/>
                <a:cs typeface="Trebuchet MS"/>
              </a:rPr>
              <a:t>46</a:t>
            </a:r>
            <a:endParaRPr lang="en-US" sz="3000" dirty="0"/>
          </a:p>
        </p:txBody>
      </p:sp>
      <p:pic>
        <p:nvPicPr>
          <p:cNvPr id="58" name="Picture 12" descr="Image result for reddit logo">
            <a:extLst>
              <a:ext uri="{FF2B5EF4-FFF2-40B4-BE49-F238E27FC236}">
                <a16:creationId xmlns:a16="http://schemas.microsoft.com/office/drawing/2014/main" xmlns="" id="{14D0930A-BCCC-44A8-8841-083FE80C2F6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69971" y="11266264"/>
            <a:ext cx="1103152" cy="6017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1030" name="Picture 6" descr="Image result for deadspin 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790996" y="11483589"/>
            <a:ext cx="1000693" cy="1311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barstool sports logo 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89920" y="11409465"/>
            <a:ext cx="1203805" cy="3844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instagram logo 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09596" y="11246880"/>
            <a:ext cx="762080" cy="7620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napchat logo 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05622" y="11240510"/>
            <a:ext cx="785448" cy="78544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twitter logo 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145173" y="11423469"/>
            <a:ext cx="792978" cy="79167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result for linkedin logo 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160223" y="11378749"/>
            <a:ext cx="716449" cy="71644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result for craigslist logo 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3549480" y="11435040"/>
            <a:ext cx="1349461" cy="34411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mage result for bleacher report logo 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6489799" y="11375261"/>
            <a:ext cx="742657" cy="556993"/>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Image result for vice logo 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0588074" y="11375384"/>
            <a:ext cx="881425" cy="278374"/>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Image result for yelp logo 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9075299" y="11092503"/>
            <a:ext cx="1217952" cy="782171"/>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Image result for uproxx logo 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3098604" y="11409465"/>
            <a:ext cx="1022560" cy="2786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4" descr="Image result for TAKe two 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999591" y="11365510"/>
            <a:ext cx="948883" cy="9488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8" descr="Image result for ubisoft 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2170706" y="11431432"/>
            <a:ext cx="1320350" cy="42589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8" descr="Image result for activision blizzard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580857" y="11359385"/>
            <a:ext cx="1244287" cy="6999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twitch logo png"/>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b="18327"/>
          <a:stretch/>
        </p:blipFill>
        <p:spPr bwMode="auto">
          <a:xfrm>
            <a:off x="252158" y="11273896"/>
            <a:ext cx="1245209" cy="4186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andai namco 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617007" y="11336468"/>
            <a:ext cx="967700" cy="6614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quare enix pn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191956" y="11357289"/>
            <a:ext cx="1282454" cy="468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266291" y="4525992"/>
            <a:ext cx="694415" cy="489857"/>
          </a:xfrm>
          <a:prstGeom prst="rect">
            <a:avLst/>
          </a:prstGeom>
          <a:solidFill>
            <a:srgbClr val="20B1B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557346" y="4087905"/>
            <a:ext cx="2112306" cy="400110"/>
          </a:xfrm>
          <a:prstGeom prst="rect">
            <a:avLst/>
          </a:prstGeom>
          <a:noFill/>
        </p:spPr>
        <p:txBody>
          <a:bodyPr wrap="square" rtlCol="0">
            <a:spAutoFit/>
          </a:bodyPr>
          <a:lstStyle/>
          <a:p>
            <a:pPr algn="ctr"/>
            <a:r>
              <a:rPr lang="en-US" sz="2000" dirty="0"/>
              <a:t>Gaming Website</a:t>
            </a:r>
          </a:p>
        </p:txBody>
      </p:sp>
      <p:sp>
        <p:nvSpPr>
          <p:cNvPr id="30" name="Rectangle 29"/>
          <p:cNvSpPr/>
          <p:nvPr/>
        </p:nvSpPr>
        <p:spPr>
          <a:xfrm>
            <a:off x="13222243" y="4525992"/>
            <a:ext cx="694415" cy="489857"/>
          </a:xfrm>
          <a:prstGeom prst="rect">
            <a:avLst/>
          </a:prstGeom>
          <a:solidFill>
            <a:srgbClr val="4F81B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12239963" y="4087905"/>
            <a:ext cx="2658977" cy="400110"/>
          </a:xfrm>
          <a:prstGeom prst="rect">
            <a:avLst/>
          </a:prstGeom>
          <a:noFill/>
        </p:spPr>
        <p:txBody>
          <a:bodyPr wrap="square" rtlCol="0">
            <a:spAutoFit/>
          </a:bodyPr>
          <a:lstStyle/>
          <a:p>
            <a:pPr algn="ctr"/>
            <a:r>
              <a:rPr lang="en-US" sz="2000" dirty="0"/>
              <a:t>Non-Gaming Website</a:t>
            </a:r>
          </a:p>
        </p:txBody>
      </p:sp>
    </p:spTree>
    <p:extLst>
      <p:ext uri="{BB962C8B-B14F-4D97-AF65-F5344CB8AC3E}">
        <p14:creationId xmlns:p14="http://schemas.microsoft.com/office/powerpoint/2010/main" val="1546290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68716" y="642597"/>
            <a:ext cx="5202371" cy="5202371"/>
          </a:xfrm>
          <a:prstGeom prst="rect">
            <a:avLst/>
          </a:prstGeom>
        </p:spPr>
      </p:pic>
      <p:sp>
        <p:nvSpPr>
          <p:cNvPr id="13" name="TextBox 12"/>
          <p:cNvSpPr txBox="1"/>
          <p:nvPr/>
        </p:nvSpPr>
        <p:spPr>
          <a:xfrm>
            <a:off x="16135514" y="3581755"/>
            <a:ext cx="5260251" cy="1938992"/>
          </a:xfrm>
          <a:prstGeom prst="rect">
            <a:avLst/>
          </a:prstGeom>
          <a:noFill/>
        </p:spPr>
        <p:txBody>
          <a:bodyPr wrap="square" rtlCol="0">
            <a:spAutoFit/>
          </a:bodyPr>
          <a:lstStyle/>
          <a:p>
            <a:pPr algn="ctr"/>
            <a:r>
              <a:rPr lang="en-US" sz="4000" dirty="0">
                <a:solidFill>
                  <a:prstClr val="white"/>
                </a:solidFill>
              </a:rPr>
              <a:t>spent watching </a:t>
            </a:r>
            <a:r>
              <a:rPr lang="en-US" sz="4000" b="1" dirty="0">
                <a:solidFill>
                  <a:srgbClr val="20B1B4"/>
                </a:solidFill>
              </a:rPr>
              <a:t>TV</a:t>
            </a:r>
            <a:r>
              <a:rPr lang="en-US" sz="4000" dirty="0">
                <a:solidFill>
                  <a:prstClr val="white"/>
                </a:solidFill>
              </a:rPr>
              <a:t> weekly among the average esports fan</a:t>
            </a:r>
          </a:p>
        </p:txBody>
      </p:sp>
      <p:sp>
        <p:nvSpPr>
          <p:cNvPr id="14" name="TextBox 13"/>
          <p:cNvSpPr txBox="1"/>
          <p:nvPr/>
        </p:nvSpPr>
        <p:spPr>
          <a:xfrm>
            <a:off x="15687375" y="1674122"/>
            <a:ext cx="6156531" cy="1569660"/>
          </a:xfrm>
          <a:prstGeom prst="rect">
            <a:avLst/>
          </a:prstGeom>
          <a:noFill/>
        </p:spPr>
        <p:txBody>
          <a:bodyPr wrap="square" rtlCol="0">
            <a:spAutoFit/>
          </a:bodyPr>
          <a:lstStyle/>
          <a:p>
            <a:pPr algn="ctr"/>
            <a:r>
              <a:rPr lang="en-US" sz="9600" b="1" dirty="0">
                <a:solidFill>
                  <a:srgbClr val="00A9AC"/>
                </a:solidFill>
              </a:rPr>
              <a:t>4.3 Hours</a:t>
            </a:r>
            <a:endParaRPr lang="en-US" sz="9600" dirty="0">
              <a:solidFill>
                <a:srgbClr val="00A9AC"/>
              </a:solidFill>
            </a:endParaRPr>
          </a:p>
        </p:txBody>
      </p:sp>
      <p:grpSp>
        <p:nvGrpSpPr>
          <p:cNvPr id="19" name="Group 18"/>
          <p:cNvGrpSpPr/>
          <p:nvPr/>
        </p:nvGrpSpPr>
        <p:grpSpPr>
          <a:xfrm>
            <a:off x="9516685" y="7855321"/>
            <a:ext cx="4571009" cy="4548357"/>
            <a:chOff x="9986029" y="2323887"/>
            <a:chExt cx="5498311" cy="5498311"/>
          </a:xfrm>
        </p:grpSpPr>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86029" y="2323887"/>
              <a:ext cx="5498311" cy="549831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88203" y="2449418"/>
              <a:ext cx="4293961" cy="4293961"/>
            </a:xfrm>
            <a:prstGeom prst="rect">
              <a:avLst/>
            </a:prstGeom>
          </p:spPr>
        </p:pic>
      </p:grpSp>
      <p:sp>
        <p:nvSpPr>
          <p:cNvPr id="17" name="Rectangle 16">
            <a:extLst>
              <a:ext uri="{FF2B5EF4-FFF2-40B4-BE49-F238E27FC236}">
                <a16:creationId xmlns:a16="http://schemas.microsoft.com/office/drawing/2014/main" xmlns="" id="{B3425DB6-08E3-4A4E-9B4B-9CAF810B7FEA}"/>
              </a:ext>
            </a:extLst>
          </p:cNvPr>
          <p:cNvSpPr/>
          <p:nvPr/>
        </p:nvSpPr>
        <p:spPr>
          <a:xfrm>
            <a:off x="1587" y="0"/>
            <a:ext cx="7117039" cy="137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8" name="TextBox 17"/>
          <p:cNvSpPr txBox="1"/>
          <p:nvPr/>
        </p:nvSpPr>
        <p:spPr>
          <a:xfrm>
            <a:off x="148194" y="4272677"/>
            <a:ext cx="7058115" cy="5170646"/>
          </a:xfrm>
          <a:prstGeom prst="rect">
            <a:avLst/>
          </a:prstGeom>
          <a:noFill/>
        </p:spPr>
        <p:txBody>
          <a:bodyPr wrap="square" rtlCol="0">
            <a:spAutoFit/>
          </a:bodyPr>
          <a:lstStyle/>
          <a:p>
            <a:r>
              <a:rPr lang="en-US" sz="6600" dirty="0">
                <a:solidFill>
                  <a:srgbClr val="20B1B4"/>
                </a:solidFill>
                <a:cs typeface="Trebuchet MS"/>
              </a:rPr>
              <a:t>Esports Fans Consume More Linear TV Overall Than Multi-Screen Esports Content</a:t>
            </a:r>
          </a:p>
        </p:txBody>
      </p:sp>
      <p:sp>
        <p:nvSpPr>
          <p:cNvPr id="23" name="TextBox 22"/>
          <p:cNvSpPr txBox="1"/>
          <p:nvPr/>
        </p:nvSpPr>
        <p:spPr>
          <a:xfrm>
            <a:off x="16300204" y="9701541"/>
            <a:ext cx="4930870" cy="1938992"/>
          </a:xfrm>
          <a:prstGeom prst="rect">
            <a:avLst/>
          </a:prstGeom>
          <a:noFill/>
        </p:spPr>
        <p:txBody>
          <a:bodyPr wrap="square" rtlCol="0">
            <a:spAutoFit/>
          </a:bodyPr>
          <a:lstStyle/>
          <a:p>
            <a:pPr algn="ctr"/>
            <a:r>
              <a:rPr lang="en-US" sz="4000" dirty="0">
                <a:solidFill>
                  <a:prstClr val="white"/>
                </a:solidFill>
              </a:rPr>
              <a:t>spent with </a:t>
            </a:r>
            <a:r>
              <a:rPr lang="en-US" sz="4000" b="1" dirty="0">
                <a:solidFill>
                  <a:srgbClr val="20B1B4"/>
                </a:solidFill>
              </a:rPr>
              <a:t>esports</a:t>
            </a:r>
            <a:r>
              <a:rPr lang="en-US" sz="4000" dirty="0">
                <a:solidFill>
                  <a:prstClr val="white"/>
                </a:solidFill>
              </a:rPr>
              <a:t> weekly among the average esports fan</a:t>
            </a:r>
          </a:p>
        </p:txBody>
      </p:sp>
      <p:sp>
        <p:nvSpPr>
          <p:cNvPr id="24" name="TextBox 23"/>
          <p:cNvSpPr txBox="1"/>
          <p:nvPr/>
        </p:nvSpPr>
        <p:spPr>
          <a:xfrm>
            <a:off x="15687375" y="8190508"/>
            <a:ext cx="6156531" cy="1200329"/>
          </a:xfrm>
          <a:prstGeom prst="rect">
            <a:avLst/>
          </a:prstGeom>
          <a:noFill/>
        </p:spPr>
        <p:txBody>
          <a:bodyPr wrap="square" rtlCol="0">
            <a:spAutoFit/>
          </a:bodyPr>
          <a:lstStyle/>
          <a:p>
            <a:pPr algn="ctr"/>
            <a:r>
              <a:rPr lang="en-US" sz="7200" b="1" dirty="0">
                <a:solidFill>
                  <a:srgbClr val="00A9AC"/>
                </a:solidFill>
              </a:rPr>
              <a:t>2.4 Hours</a:t>
            </a:r>
            <a:endParaRPr lang="en-US" sz="7200" dirty="0">
              <a:solidFill>
                <a:srgbClr val="00A9AC"/>
              </a:solidFill>
            </a:endParaRPr>
          </a:p>
        </p:txBody>
      </p:sp>
      <p:sp>
        <p:nvSpPr>
          <p:cNvPr id="25" name="TextBox 24"/>
          <p:cNvSpPr txBox="1"/>
          <p:nvPr/>
        </p:nvSpPr>
        <p:spPr>
          <a:xfrm>
            <a:off x="23571784" y="13184719"/>
            <a:ext cx="815391" cy="553998"/>
          </a:xfrm>
          <a:prstGeom prst="rect">
            <a:avLst/>
          </a:prstGeom>
          <a:noFill/>
        </p:spPr>
        <p:txBody>
          <a:bodyPr wrap="square" rtlCol="0">
            <a:spAutoFit/>
          </a:bodyPr>
          <a:lstStyle/>
          <a:p>
            <a:pPr algn="ctr"/>
            <a:r>
              <a:rPr lang="en-US" sz="3000" dirty="0">
                <a:solidFill>
                  <a:srgbClr val="C0C1BF"/>
                </a:solidFill>
              </a:rPr>
              <a:t>47</a:t>
            </a:r>
          </a:p>
        </p:txBody>
      </p:sp>
      <p:pic>
        <p:nvPicPr>
          <p:cNvPr id="26" name="Picture 2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315129"/>
            <a:ext cx="5861685" cy="323850"/>
          </a:xfrm>
          <a:prstGeom prst="rect">
            <a:avLst/>
          </a:prstGeom>
        </p:spPr>
      </p:pic>
      <p:sp>
        <p:nvSpPr>
          <p:cNvPr id="3" name="Rectangle 2"/>
          <p:cNvSpPr/>
          <p:nvPr/>
        </p:nvSpPr>
        <p:spPr>
          <a:xfrm>
            <a:off x="7318827" y="13223387"/>
            <a:ext cx="9703081" cy="461665"/>
          </a:xfrm>
          <a:prstGeom prst="rect">
            <a:avLst/>
          </a:prstGeom>
        </p:spPr>
        <p:txBody>
          <a:bodyPr wrap="square">
            <a:spAutoFit/>
          </a:bodyPr>
          <a:lstStyle/>
          <a:p>
            <a:r>
              <a:rPr lang="en-US" sz="1200" dirty="0">
                <a:solidFill>
                  <a:prstClr val="white"/>
                </a:solidFill>
              </a:rPr>
              <a:t>Source: Nielsen, The Esports Playbook 2017. esports activity = related to pro competitive gaming, such as watching, attending, following, competing etc.</a:t>
            </a:r>
          </a:p>
        </p:txBody>
      </p:sp>
    </p:spTree>
    <p:extLst>
      <p:ext uri="{BB962C8B-B14F-4D97-AF65-F5344CB8AC3E}">
        <p14:creationId xmlns:p14="http://schemas.microsoft.com/office/powerpoint/2010/main" val="1720675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 name="Rounded Rectangle 42"/>
          <p:cNvSpPr/>
          <p:nvPr/>
        </p:nvSpPr>
        <p:spPr>
          <a:xfrm>
            <a:off x="244037" y="8082753"/>
            <a:ext cx="23933917" cy="4922619"/>
          </a:xfrm>
          <a:prstGeom prst="roundRect">
            <a:avLst>
              <a:gd name="adj" fmla="val 7215"/>
            </a:avLst>
          </a:prstGeom>
          <a:solidFill>
            <a:schemeClr val="bg1"/>
          </a:solidFill>
          <a:ln w="38100">
            <a:solidFill>
              <a:srgbClr val="20B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p:cNvSpPr/>
          <p:nvPr/>
        </p:nvSpPr>
        <p:spPr>
          <a:xfrm>
            <a:off x="2744909" y="5294030"/>
            <a:ext cx="18413765" cy="2580599"/>
          </a:xfrm>
          <a:prstGeom prst="roundRect">
            <a:avLst>
              <a:gd name="adj" fmla="val 7215"/>
            </a:avLst>
          </a:prstGeom>
          <a:solidFill>
            <a:schemeClr val="bg1"/>
          </a:solidFill>
          <a:ln w="38100">
            <a:solidFill>
              <a:srgbClr val="20B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39"/>
          <p:cNvSpPr/>
          <p:nvPr/>
        </p:nvSpPr>
        <p:spPr>
          <a:xfrm>
            <a:off x="244037" y="3014767"/>
            <a:ext cx="23933918" cy="2084466"/>
          </a:xfrm>
          <a:prstGeom prst="roundRect">
            <a:avLst>
              <a:gd name="adj" fmla="val 7215"/>
            </a:avLst>
          </a:prstGeom>
          <a:solidFill>
            <a:schemeClr val="bg1"/>
          </a:solidFill>
          <a:ln w="38100">
            <a:solidFill>
              <a:srgbClr val="20B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38005" y="538527"/>
            <a:ext cx="23537020" cy="1938992"/>
          </a:xfrm>
          <a:prstGeom prst="rect">
            <a:avLst/>
          </a:prstGeom>
          <a:noFill/>
        </p:spPr>
        <p:txBody>
          <a:bodyPr wrap="square" rtlCol="0">
            <a:spAutoFit/>
          </a:bodyPr>
          <a:lstStyle/>
          <a:p>
            <a:pPr>
              <a:lnSpc>
                <a:spcPts val="7200"/>
              </a:lnSpc>
            </a:pPr>
            <a:r>
              <a:rPr lang="en-US" sz="6000" dirty="0">
                <a:solidFill>
                  <a:srgbClr val="20B1B4"/>
                </a:solidFill>
                <a:latin typeface="Trebuchet MS"/>
                <a:cs typeface="Trebuchet MS"/>
              </a:rPr>
              <a:t>Because Of Fans’ Video Consumption Habits, Esports Leagues And Tournaments Now Air On A Diverse Set Of TV Networks</a:t>
            </a:r>
          </a:p>
        </p:txBody>
      </p:sp>
      <p:sp>
        <p:nvSpPr>
          <p:cNvPr id="14" name="TextBox 13"/>
          <p:cNvSpPr txBox="1"/>
          <p:nvPr/>
        </p:nvSpPr>
        <p:spPr>
          <a:xfrm>
            <a:off x="23571784" y="13151922"/>
            <a:ext cx="815391" cy="553998"/>
          </a:xfrm>
          <a:prstGeom prst="rect">
            <a:avLst/>
          </a:prstGeom>
          <a:noFill/>
        </p:spPr>
        <p:txBody>
          <a:bodyPr wrap="square" rtlCol="0">
            <a:spAutoFit/>
          </a:bodyPr>
          <a:lstStyle/>
          <a:p>
            <a:pPr algn="ctr"/>
            <a:r>
              <a:rPr lang="en-US" sz="3000" dirty="0">
                <a:solidFill>
                  <a:srgbClr val="C0C1BF"/>
                </a:solidFill>
                <a:latin typeface="Trebuchet MS"/>
              </a:rPr>
              <a:t>48</a:t>
            </a:r>
            <a:endParaRPr lang="en-US" sz="3000" dirty="0"/>
          </a:p>
        </p:txBody>
      </p:sp>
      <p:sp>
        <p:nvSpPr>
          <p:cNvPr id="26" name="TextBox 25"/>
          <p:cNvSpPr txBox="1"/>
          <p:nvPr/>
        </p:nvSpPr>
        <p:spPr>
          <a:xfrm>
            <a:off x="931392" y="13269158"/>
            <a:ext cx="12994158" cy="271869"/>
          </a:xfrm>
          <a:prstGeom prst="rect">
            <a:avLst/>
          </a:prstGeom>
          <a:noFill/>
        </p:spPr>
        <p:txBody>
          <a:bodyPr wrap="square" rtlCol="0">
            <a:spAutoFit/>
          </a:bodyPr>
          <a:lstStyle/>
          <a:p>
            <a:pPr>
              <a:lnSpc>
                <a:spcPts val="1400"/>
              </a:lnSpc>
            </a:pPr>
            <a:r>
              <a:rPr lang="en-US" sz="1200" dirty="0">
                <a:solidFill>
                  <a:schemeClr val="bg1"/>
                </a:solidFill>
                <a:latin typeface="Trebuchet MS"/>
                <a:cs typeface="Trebuchet MS"/>
              </a:rPr>
              <a:t>Source: Nielsen </a:t>
            </a:r>
            <a:r>
              <a:rPr lang="en-US" sz="1200" dirty="0" err="1">
                <a:solidFill>
                  <a:schemeClr val="bg1"/>
                </a:solidFill>
                <a:latin typeface="Trebuchet MS"/>
                <a:cs typeface="Trebuchet MS"/>
              </a:rPr>
              <a:t>NPower</a:t>
            </a:r>
            <a:r>
              <a:rPr lang="en-US" sz="1200" dirty="0">
                <a:solidFill>
                  <a:schemeClr val="bg1"/>
                </a:solidFill>
                <a:latin typeface="Trebuchet MS"/>
                <a:cs typeface="Trebuchet MS"/>
              </a:rPr>
              <a:t> Reach &amp; Frequency Report, Live+7, based on broadcast year ‘16-’17 &amp; ‘17-’18; Nielsen </a:t>
            </a:r>
            <a:r>
              <a:rPr lang="en-US" sz="1200" dirty="0" err="1">
                <a:solidFill>
                  <a:schemeClr val="bg1"/>
                </a:solidFill>
                <a:latin typeface="Trebuchet MS"/>
                <a:cs typeface="Trebuchet MS"/>
              </a:rPr>
              <a:t>NPower</a:t>
            </a:r>
            <a:r>
              <a:rPr lang="en-US" sz="1200" dirty="0">
                <a:solidFill>
                  <a:schemeClr val="bg1"/>
                </a:solidFill>
                <a:latin typeface="Trebuchet MS"/>
                <a:cs typeface="Trebuchet MS"/>
              </a:rPr>
              <a:t> </a:t>
            </a:r>
            <a:r>
              <a:rPr lang="en-US" sz="1200" dirty="0" err="1">
                <a:solidFill>
                  <a:schemeClr val="bg1"/>
                </a:solidFill>
                <a:latin typeface="Trebuchet MS"/>
                <a:cs typeface="Trebuchet MS"/>
              </a:rPr>
              <a:t>PowerPlay</a:t>
            </a:r>
            <a:r>
              <a:rPr lang="en-US" sz="1200" dirty="0">
                <a:solidFill>
                  <a:schemeClr val="bg1"/>
                </a:solidFill>
                <a:latin typeface="Trebuchet MS"/>
                <a:cs typeface="Trebuchet MS"/>
              </a:rPr>
              <a:t> Report</a:t>
            </a:r>
            <a:r>
              <a:rPr lang="en-US" sz="1200" dirty="0">
                <a:solidFill>
                  <a:schemeClr val="bg1"/>
                </a:solidFill>
                <a:cs typeface="Trebuchet MS"/>
              </a:rPr>
              <a:t>, based on broadcast year ‘16-’17 &amp; ‘17-’18.</a:t>
            </a:r>
            <a:endParaRPr lang="en-US" sz="1200" dirty="0">
              <a:solidFill>
                <a:schemeClr val="bg1"/>
              </a:solidFill>
              <a:latin typeface="Trebuchet MS"/>
              <a:cs typeface="Trebuchet MS"/>
            </a:endParaRPr>
          </a:p>
        </p:txBody>
      </p:sp>
      <p:grpSp>
        <p:nvGrpSpPr>
          <p:cNvPr id="4" name="Group 3"/>
          <p:cNvGrpSpPr/>
          <p:nvPr/>
        </p:nvGrpSpPr>
        <p:grpSpPr>
          <a:xfrm>
            <a:off x="475864" y="3213067"/>
            <a:ext cx="23499863" cy="1898959"/>
            <a:chOff x="288675" y="2360190"/>
            <a:chExt cx="23640064" cy="1898959"/>
          </a:xfrm>
        </p:grpSpPr>
        <p:pic>
          <p:nvPicPr>
            <p:cNvPr id="1026" name="Picture 2" descr="Image result for espn logo"/>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7732" t="19960" r="6813" b="20363"/>
            <a:stretch/>
          </p:blipFill>
          <p:spPr bwMode="auto">
            <a:xfrm>
              <a:off x="13358344" y="2504414"/>
              <a:ext cx="2621959" cy="679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spn2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358344" y="3409460"/>
              <a:ext cx="3218395" cy="6903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spnu logo"/>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2996" b="23739"/>
            <a:stretch/>
          </p:blipFill>
          <p:spPr bwMode="auto">
            <a:xfrm>
              <a:off x="21305191" y="2446315"/>
              <a:ext cx="2623548" cy="8733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espn news 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325889" y="3506476"/>
              <a:ext cx="3668221" cy="5245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disneyx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81398" y="2409671"/>
              <a:ext cx="2424956" cy="157824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tbs 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96407" y="2643006"/>
              <a:ext cx="2261906" cy="122934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espn deportes 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743261" y="3376666"/>
              <a:ext cx="1747410" cy="64841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nbcsn 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835444" y="3379847"/>
              <a:ext cx="4245769" cy="87930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nfln 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32883" y="2360190"/>
              <a:ext cx="3863967" cy="82688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the cw 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8675" y="2814731"/>
              <a:ext cx="3134683" cy="13055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big ten network logo"/>
            <p:cNvPicPr>
              <a:picLocks noChangeAspect="1" noChangeArrowheads="1"/>
            </p:cNvPicPr>
            <p:nvPr/>
          </p:nvPicPr>
          <p:blipFill rotWithShape="1">
            <a:blip r:embed="rId12">
              <a:extLst>
                <a:ext uri="{28A0092B-C50C-407E-A947-70E740481C1C}">
                  <a14:useLocalDpi xmlns:a14="http://schemas.microsoft.com/office/drawing/2010/main"/>
                </a:ext>
              </a:extLst>
            </a:blip>
            <a:srcRect l="3565" t="12406" r="3102" b="15371"/>
            <a:stretch/>
          </p:blipFill>
          <p:spPr bwMode="auto">
            <a:xfrm>
              <a:off x="16548206" y="2459632"/>
              <a:ext cx="4445904" cy="860071"/>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7459084" y="13282332"/>
            <a:ext cx="5861685" cy="323850"/>
          </a:xfrm>
          <a:prstGeom prst="rect">
            <a:avLst/>
          </a:prstGeom>
        </p:spPr>
      </p:pic>
      <p:pic>
        <p:nvPicPr>
          <p:cNvPr id="39" name="Picture 8" descr="Overwatch League"/>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938295" y="5636481"/>
            <a:ext cx="2505181" cy="247908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2" descr="Image result for eleague logo"/>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13367" t="12600" r="13234" b="11000"/>
          <a:stretch/>
        </p:blipFill>
        <p:spPr bwMode="auto">
          <a:xfrm>
            <a:off x="5691708" y="5463417"/>
            <a:ext cx="2250914" cy="23429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108330" y="10712178"/>
            <a:ext cx="3721769" cy="2095542"/>
          </a:xfrm>
          <a:prstGeom prst="rect">
            <a:avLst/>
          </a:prstGeom>
        </p:spPr>
      </p:pic>
      <p:pic>
        <p:nvPicPr>
          <p:cNvPr id="7170" name="Picture 2" descr="Image result for 2017 FIFA ultimate team championship series 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068808" y="10750576"/>
            <a:ext cx="3736020" cy="205978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Image result for 2018 lol world championship 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957" y="9447143"/>
            <a:ext cx="2484225" cy="24842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0" descr="Image result for eleague majo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092905" y="8154191"/>
            <a:ext cx="2200564" cy="242428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377470" y="10800032"/>
            <a:ext cx="1579664" cy="1979845"/>
          </a:xfrm>
          <a:prstGeom prst="rect">
            <a:avLst/>
          </a:prstGeom>
        </p:spPr>
      </p:pic>
      <p:pic>
        <p:nvPicPr>
          <p:cNvPr id="7172" name="Picture 4" descr="Image result for H1Z1:FIGHT FOR THE CROWN"/>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7325889" y="8448560"/>
            <a:ext cx="3411359" cy="191889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Image result for evo championship logo"/>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6122334" y="8390182"/>
            <a:ext cx="2025520" cy="203564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Image result for overwatch world series"/>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8335584" y="5459531"/>
            <a:ext cx="2194667" cy="235068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ESL BRAWLERS"/>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13561299" y="5591885"/>
            <a:ext cx="4762500" cy="2085976"/>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mage result for esl speedrunners"/>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l="26043" t="5957" r="25594" b="8401"/>
          <a:stretch/>
        </p:blipFill>
        <p:spPr bwMode="auto">
          <a:xfrm>
            <a:off x="18644206" y="5599912"/>
            <a:ext cx="2078105" cy="2069923"/>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Image result for NINTENDO SUMMER show"/>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2061816" y="10718508"/>
            <a:ext cx="3791753" cy="2132862"/>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Image result for NINTENDO SUMMER show POKKEN DX"/>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6092278" y="10718508"/>
            <a:ext cx="3791754" cy="2132862"/>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Image result for NINTENDO SUMMER: ARMS"/>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20186424" y="10717776"/>
            <a:ext cx="3793055" cy="2133594"/>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Image result for NINTENDO WORLD CHAMP"/>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3694089" y="8437445"/>
            <a:ext cx="3431815" cy="1941121"/>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https://bigtennetworks.files.wordpress.com/2018/04/btn_champ_lol_header.jpg"/>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l="2416" t="23704" r="2376" b="24444"/>
          <a:stretch/>
        </p:blipFill>
        <p:spPr bwMode="auto">
          <a:xfrm>
            <a:off x="8526850" y="8547385"/>
            <a:ext cx="4916245" cy="1721240"/>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Image result for madden bowl pn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1129054" y="8408263"/>
            <a:ext cx="2822800" cy="19994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az571148.vo.msecnd.net/propressroom/Content/Artwork/Eva/BlizzardLive/artwork/2018/02/01172154-6d1ba185-9cae-4448-81b8-1c971213383c/Overwatch_Contenders.png?lightbox=y&amp;ex=2018-11-07+03%3A00%3A00&amp;sky=AVQQ11R9%2F%2FkTNI%2F7IebiPnewfDG9cZo5Nn5PcWMY82k%3D"/>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0798359" y="5540720"/>
            <a:ext cx="2644736" cy="2188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C76A356C-6AC8-4717-ADA3-C3C71127DFB2}"/>
              </a:ext>
            </a:extLst>
          </p:cNvPr>
          <p:cNvSpPr txBox="1"/>
          <p:nvPr/>
        </p:nvSpPr>
        <p:spPr>
          <a:xfrm>
            <a:off x="2952288" y="5294030"/>
            <a:ext cx="2946799" cy="584775"/>
          </a:xfrm>
          <a:prstGeom prst="rect">
            <a:avLst/>
          </a:prstGeom>
          <a:noFill/>
        </p:spPr>
        <p:txBody>
          <a:bodyPr wrap="square" rtlCol="0">
            <a:spAutoFit/>
          </a:bodyPr>
          <a:lstStyle/>
          <a:p>
            <a:r>
              <a:rPr lang="en-US" sz="3200" b="1" u="sng" dirty="0"/>
              <a:t>Leagues</a:t>
            </a:r>
          </a:p>
        </p:txBody>
      </p:sp>
      <p:sp>
        <p:nvSpPr>
          <p:cNvPr id="44" name="TextBox 43">
            <a:extLst>
              <a:ext uri="{FF2B5EF4-FFF2-40B4-BE49-F238E27FC236}">
                <a16:creationId xmlns:a16="http://schemas.microsoft.com/office/drawing/2014/main" xmlns="" id="{C76A356C-6AC8-4717-ADA3-C3C71127DFB2}"/>
              </a:ext>
            </a:extLst>
          </p:cNvPr>
          <p:cNvSpPr txBox="1"/>
          <p:nvPr/>
        </p:nvSpPr>
        <p:spPr>
          <a:xfrm>
            <a:off x="290421" y="3032684"/>
            <a:ext cx="2946799" cy="584775"/>
          </a:xfrm>
          <a:prstGeom prst="rect">
            <a:avLst/>
          </a:prstGeom>
          <a:noFill/>
        </p:spPr>
        <p:txBody>
          <a:bodyPr wrap="square" rtlCol="0">
            <a:spAutoFit/>
          </a:bodyPr>
          <a:lstStyle/>
          <a:p>
            <a:r>
              <a:rPr lang="en-US" sz="3200" b="1" u="sng" dirty="0"/>
              <a:t>Networks</a:t>
            </a:r>
          </a:p>
        </p:txBody>
      </p:sp>
      <p:sp>
        <p:nvSpPr>
          <p:cNvPr id="46" name="TextBox 45">
            <a:extLst>
              <a:ext uri="{FF2B5EF4-FFF2-40B4-BE49-F238E27FC236}">
                <a16:creationId xmlns:a16="http://schemas.microsoft.com/office/drawing/2014/main" xmlns="" id="{C76A356C-6AC8-4717-ADA3-C3C71127DFB2}"/>
              </a:ext>
            </a:extLst>
          </p:cNvPr>
          <p:cNvSpPr txBox="1"/>
          <p:nvPr/>
        </p:nvSpPr>
        <p:spPr>
          <a:xfrm>
            <a:off x="359334" y="8100124"/>
            <a:ext cx="2946799" cy="584775"/>
          </a:xfrm>
          <a:prstGeom prst="rect">
            <a:avLst/>
          </a:prstGeom>
          <a:noFill/>
        </p:spPr>
        <p:txBody>
          <a:bodyPr wrap="square" rtlCol="0">
            <a:spAutoFit/>
          </a:bodyPr>
          <a:lstStyle/>
          <a:p>
            <a:r>
              <a:rPr lang="en-US" sz="3200" b="1" u="sng" dirty="0"/>
              <a:t>Tournaments</a:t>
            </a:r>
          </a:p>
        </p:txBody>
      </p:sp>
    </p:spTree>
    <p:extLst>
      <p:ext uri="{BB962C8B-B14F-4D97-AF65-F5344CB8AC3E}">
        <p14:creationId xmlns:p14="http://schemas.microsoft.com/office/powerpoint/2010/main" val="3097734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571784" y="13151922"/>
            <a:ext cx="815391"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C1BF"/>
                </a:solidFill>
                <a:effectLst/>
                <a:uLnTx/>
                <a:uFillTx/>
                <a:latin typeface="Trebuchet MS"/>
                <a:ea typeface="+mn-ea"/>
                <a:cs typeface="Trebuchet MS"/>
              </a:rPr>
              <a:t>49</a:t>
            </a:r>
            <a:endParaRPr kumimoji="0" lang="en-US" sz="3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6" name="TextBox 25"/>
          <p:cNvSpPr txBox="1"/>
          <p:nvPr/>
        </p:nvSpPr>
        <p:spPr>
          <a:xfrm>
            <a:off x="7480037" y="13201345"/>
            <a:ext cx="9147114" cy="451406"/>
          </a:xfrm>
          <a:prstGeom prst="rect">
            <a:avLst/>
          </a:prstGeom>
          <a:noFill/>
        </p:spPr>
        <p:txBody>
          <a:bodyPr wrap="square" rtlCol="0">
            <a:spAutoFit/>
          </a:bodyPr>
          <a:lstStyle/>
          <a:p>
            <a:pPr marL="0" marR="0" lvl="0" indent="0" algn="l" defTabSz="1172398"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rebuchet MS"/>
                <a:ea typeface="+mn-ea"/>
                <a:cs typeface="Trebuchet MS"/>
              </a:rPr>
              <a:t>Source: Nielsen </a:t>
            </a:r>
            <a:r>
              <a:rPr kumimoji="0" lang="en-US" sz="1200" b="0" i="0" u="none" strike="noStrike" kern="1200" cap="none" spc="0" normalizeH="0" baseline="0" noProof="0" dirty="0" err="1">
                <a:ln>
                  <a:noFill/>
                </a:ln>
                <a:solidFill>
                  <a:srgbClr val="000000"/>
                </a:solidFill>
                <a:effectLst/>
                <a:uLnTx/>
                <a:uFillTx/>
                <a:latin typeface="Trebuchet MS"/>
                <a:ea typeface="+mn-ea"/>
                <a:cs typeface="Trebuchet MS"/>
              </a:rPr>
              <a:t>NPower</a:t>
            </a:r>
            <a:r>
              <a:rPr kumimoji="0" lang="en-US" sz="1200" b="0" i="0" u="none" strike="noStrike" kern="1200" cap="none" spc="0" normalizeH="0" baseline="0" noProof="0" dirty="0">
                <a:ln>
                  <a:noFill/>
                </a:ln>
                <a:solidFill>
                  <a:srgbClr val="000000"/>
                </a:solidFill>
                <a:effectLst/>
                <a:uLnTx/>
                <a:uFillTx/>
                <a:latin typeface="Trebuchet MS"/>
                <a:ea typeface="+mn-ea"/>
                <a:cs typeface="Trebuchet MS"/>
              </a:rPr>
              <a:t> Reach &amp; Frequency Report, Live+7, Broadcast Year ‘16-’17 vs. ‘17-’18; Nielsen </a:t>
            </a:r>
            <a:r>
              <a:rPr kumimoji="0" lang="en-US" sz="1200" b="0" i="0" u="none" strike="noStrike" kern="1200" cap="none" spc="0" normalizeH="0" baseline="0" noProof="0" dirty="0" err="1">
                <a:ln>
                  <a:noFill/>
                </a:ln>
                <a:solidFill>
                  <a:srgbClr val="000000"/>
                </a:solidFill>
                <a:effectLst/>
                <a:uLnTx/>
                <a:uFillTx/>
                <a:latin typeface="Trebuchet MS"/>
                <a:ea typeface="+mn-ea"/>
                <a:cs typeface="Trebuchet MS"/>
              </a:rPr>
              <a:t>NPower</a:t>
            </a:r>
            <a:r>
              <a:rPr kumimoji="0" lang="en-US" sz="1200" b="0" i="0" u="none" strike="noStrike" kern="1200" cap="none" spc="0" normalizeH="0" baseline="0" noProof="0" dirty="0">
                <a:ln>
                  <a:noFill/>
                </a:ln>
                <a:solidFill>
                  <a:srgbClr val="000000"/>
                </a:solidFill>
                <a:effectLst/>
                <a:uLnTx/>
                <a:uFillTx/>
                <a:latin typeface="Trebuchet MS"/>
                <a:ea typeface="+mn-ea"/>
                <a:cs typeface="Trebuchet MS"/>
              </a:rPr>
              <a:t> </a:t>
            </a:r>
            <a:r>
              <a:rPr kumimoji="0" lang="en-US" sz="1200" b="0" i="0" u="none" strike="noStrike" kern="1200" cap="none" spc="0" normalizeH="0" baseline="0" noProof="0" dirty="0" err="1">
                <a:ln>
                  <a:noFill/>
                </a:ln>
                <a:solidFill>
                  <a:srgbClr val="000000"/>
                </a:solidFill>
                <a:effectLst/>
                <a:uLnTx/>
                <a:uFillTx/>
                <a:latin typeface="Trebuchet MS"/>
                <a:ea typeface="+mn-ea"/>
                <a:cs typeface="Trebuchet MS"/>
              </a:rPr>
              <a:t>PowerPlay</a:t>
            </a:r>
            <a:r>
              <a:rPr kumimoji="0" lang="en-US" sz="1200" b="0" i="0" u="none" strike="noStrike" kern="1200" cap="none" spc="0" normalizeH="0" baseline="0" noProof="0" dirty="0">
                <a:ln>
                  <a:noFill/>
                </a:ln>
                <a:solidFill>
                  <a:srgbClr val="000000"/>
                </a:solidFill>
                <a:effectLst/>
                <a:uLnTx/>
                <a:uFillTx/>
                <a:latin typeface="Trebuchet MS"/>
                <a:ea typeface="+mn-ea"/>
                <a:cs typeface="Trebuchet MS"/>
              </a:rPr>
              <a:t> Report, Broadcast Year ‘16-’17 vs. ‘17-’18.  Reflects U.S. data. Totals include originals + repeats.</a:t>
            </a:r>
          </a:p>
        </p:txBody>
      </p:sp>
      <p:grpSp>
        <p:nvGrpSpPr>
          <p:cNvPr id="12" name="Group 11"/>
          <p:cNvGrpSpPr/>
          <p:nvPr/>
        </p:nvGrpSpPr>
        <p:grpSpPr>
          <a:xfrm>
            <a:off x="17718453" y="8607027"/>
            <a:ext cx="6261026" cy="4180287"/>
            <a:chOff x="8207290" y="4425907"/>
            <a:chExt cx="7355219" cy="4746029"/>
          </a:xfrm>
        </p:grpSpPr>
        <p:sp>
          <p:nvSpPr>
            <p:cNvPr id="11" name="Rectangle 10"/>
            <p:cNvSpPr/>
            <p:nvPr/>
          </p:nvSpPr>
          <p:spPr>
            <a:xfrm>
              <a:off x="8648582" y="4678893"/>
              <a:ext cx="6477118" cy="372850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pic>
          <p:nvPicPr>
            <p:cNvPr id="19" name="Picture 2" descr="Image result for transparent tv">
              <a:extLst>
                <a:ext uri="{FF2B5EF4-FFF2-40B4-BE49-F238E27FC236}">
                  <a16:creationId xmlns:a16="http://schemas.microsoft.com/office/drawing/2014/main" xmlns="" id="{94C4CC73-8909-41D2-B26F-528880043E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07290" y="4425907"/>
              <a:ext cx="7355219" cy="47460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490167" y="6416681"/>
              <a:ext cx="4907898" cy="157243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rebuchet MS"/>
                  <a:ea typeface="+mn-ea"/>
                  <a:cs typeface="+mn-cs"/>
                </a:rPr>
                <a:t>cume</a:t>
              </a:r>
              <a:r>
                <a:rPr kumimoji="0" lang="en-US" sz="2800" b="0" i="0" u="none" strike="noStrike" kern="1200" cap="none" spc="0" normalizeH="0" baseline="0" noProof="0" dirty="0">
                  <a:ln>
                    <a:noFill/>
                  </a:ln>
                  <a:solidFill>
                    <a:prstClr val="white"/>
                  </a:solidFill>
                  <a:effectLst/>
                  <a:uLnTx/>
                  <a:uFillTx/>
                  <a:latin typeface="Trebuchet MS"/>
                  <a:ea typeface="+mn-ea"/>
                  <a:cs typeface="+mn-cs"/>
                </a:rPr>
                <a:t> hours viewed of esports TV programming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a:ea typeface="+mn-ea"/>
                  <a:cs typeface="+mn-cs"/>
                </a:rPr>
                <a:t>in </a:t>
              </a:r>
              <a:r>
                <a:rPr lang="en-US" sz="2800" dirty="0">
                  <a:solidFill>
                    <a:prstClr val="white"/>
                  </a:solidFill>
                  <a:latin typeface="Trebuchet MS"/>
                </a:rPr>
                <a:t>‘</a:t>
              </a:r>
              <a:r>
                <a:rPr kumimoji="0" lang="en-US" sz="2800" b="0" i="0" u="none" strike="noStrike" kern="1200" cap="none" spc="0" normalizeH="0" baseline="0" noProof="0" dirty="0">
                  <a:ln>
                    <a:noFill/>
                  </a:ln>
                  <a:solidFill>
                    <a:prstClr val="white"/>
                  </a:solidFill>
                  <a:effectLst/>
                  <a:uLnTx/>
                  <a:uFillTx/>
                  <a:latin typeface="Trebuchet MS"/>
                  <a:ea typeface="+mn-ea"/>
                  <a:cs typeface="+mn-cs"/>
                </a:rPr>
                <a:t>17-‘18 season</a:t>
              </a:r>
            </a:p>
          </p:txBody>
        </p:sp>
        <p:sp>
          <p:nvSpPr>
            <p:cNvPr id="10" name="TextBox 9"/>
            <p:cNvSpPr txBox="1"/>
            <p:nvPr/>
          </p:nvSpPr>
          <p:spPr>
            <a:xfrm>
              <a:off x="9270907" y="5221771"/>
              <a:ext cx="5227984" cy="11531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A9AC"/>
                  </a:solidFill>
                  <a:effectLst/>
                  <a:uLnTx/>
                  <a:uFillTx/>
                  <a:latin typeface="Trebuchet MS"/>
                  <a:ea typeface="+mn-ea"/>
                  <a:cs typeface="+mn-cs"/>
                </a:rPr>
                <a:t>23.8 </a:t>
              </a:r>
              <a:r>
                <a:rPr kumimoji="0" lang="en-US" sz="6000" b="0" i="0" u="none" strike="noStrike" kern="1200" cap="none" spc="0" normalizeH="0" baseline="0" noProof="0" dirty="0">
                  <a:ln>
                    <a:noFill/>
                  </a:ln>
                  <a:solidFill>
                    <a:srgbClr val="00A9AC"/>
                  </a:solidFill>
                  <a:effectLst/>
                  <a:uLnTx/>
                  <a:uFillTx/>
                  <a:latin typeface="Trebuchet MS"/>
                  <a:ea typeface="+mn-ea"/>
                  <a:cs typeface="+mn-cs"/>
                </a:rPr>
                <a:t>Million</a:t>
              </a:r>
            </a:p>
          </p:txBody>
        </p:sp>
      </p:grpSp>
      <p:pic>
        <p:nvPicPr>
          <p:cNvPr id="41" name="Picture 4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42" name="Picture 4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63843" y="1272146"/>
            <a:ext cx="2633872" cy="263387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648474" y="5269747"/>
            <a:ext cx="2601185" cy="2601185"/>
          </a:xfrm>
          <a:prstGeom prst="rect">
            <a:avLst/>
          </a:prstGeom>
        </p:spPr>
      </p:pic>
      <p:sp>
        <p:nvSpPr>
          <p:cNvPr id="43" name="TextBox 42"/>
          <p:cNvSpPr txBox="1"/>
          <p:nvPr/>
        </p:nvSpPr>
        <p:spPr>
          <a:xfrm>
            <a:off x="10117598" y="879176"/>
            <a:ext cx="5872679" cy="34009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A9AC"/>
                </a:solidFill>
                <a:effectLst/>
                <a:uLnTx/>
                <a:uFillTx/>
                <a:latin typeface="Trebuchet MS"/>
                <a:ea typeface="+mn-ea"/>
                <a:cs typeface="+mn-cs"/>
              </a:rPr>
              <a:t>308</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Hours of esports programming aired on linear TV in ‘17-‘18 season</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A9AC"/>
                </a:solidFill>
                <a:effectLst/>
                <a:uLnTx/>
                <a:uFillTx/>
                <a:latin typeface="Trebuchet MS"/>
                <a:ea typeface="+mn-ea"/>
                <a:cs typeface="+mn-cs"/>
              </a:rPr>
              <a:t>+46%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rebuchet MS"/>
                <a:ea typeface="+mn-ea"/>
                <a:cs typeface="+mn-cs"/>
              </a:rPr>
              <a:t>vs. prior season</a:t>
            </a:r>
            <a:endParaRPr kumimoji="0" lang="en-US" sz="5400" b="1" i="0" u="none" strike="noStrike" kern="1200" cap="none" spc="0" normalizeH="0" baseline="0" noProof="0" dirty="0">
              <a:ln>
                <a:noFill/>
              </a:ln>
              <a:effectLst/>
              <a:uLnTx/>
              <a:uFillTx/>
              <a:latin typeface="Trebuchet MS"/>
              <a:ea typeface="+mn-ea"/>
              <a:cs typeface="+mn-cs"/>
            </a:endParaRPr>
          </a:p>
        </p:txBody>
      </p:sp>
      <p:sp>
        <p:nvSpPr>
          <p:cNvPr id="44" name="TextBox 43"/>
          <p:cNvSpPr txBox="1"/>
          <p:nvPr/>
        </p:nvSpPr>
        <p:spPr>
          <a:xfrm>
            <a:off x="15153361" y="5323845"/>
            <a:ext cx="5151007" cy="249299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A9AC"/>
                </a:solidFill>
                <a:effectLst/>
                <a:uLnTx/>
                <a:uFillTx/>
                <a:latin typeface="Trebuchet MS"/>
                <a:ea typeface="+mn-ea"/>
                <a:cs typeface="+mn-cs"/>
              </a:rPr>
              <a:t>231</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Telecasts of esports programming on linear TV in </a:t>
            </a:r>
            <a:r>
              <a:rPr lang="en-US" sz="2800" dirty="0">
                <a:solidFill>
                  <a:prstClr val="black"/>
                </a:solidFill>
                <a:latin typeface="Trebuchet MS"/>
              </a:rPr>
              <a:t>‘</a:t>
            </a:r>
            <a:r>
              <a:rPr kumimoji="0" lang="en-US" sz="2800" b="0" i="0" u="none" strike="noStrike" kern="1200" cap="none" spc="0" normalizeH="0" baseline="0" noProof="0" dirty="0">
                <a:ln>
                  <a:noFill/>
                </a:ln>
                <a:solidFill>
                  <a:prstClr val="black"/>
                </a:solidFill>
                <a:effectLst/>
                <a:uLnTx/>
                <a:uFillTx/>
                <a:latin typeface="Trebuchet MS"/>
                <a:ea typeface="+mn-ea"/>
                <a:cs typeface="+mn-cs"/>
              </a:rPr>
              <a:t>17-‘18 season</a:t>
            </a:r>
          </a:p>
        </p:txBody>
      </p:sp>
      <p:sp>
        <p:nvSpPr>
          <p:cNvPr id="25" name="Rectangle 24">
            <a:extLst>
              <a:ext uri="{FF2B5EF4-FFF2-40B4-BE49-F238E27FC236}">
                <a16:creationId xmlns:a16="http://schemas.microsoft.com/office/drawing/2014/main" xmlns="" id="{B3425DB6-08E3-4A4E-9B4B-9CAF810B7FEA}"/>
              </a:ext>
            </a:extLst>
          </p:cNvPr>
          <p:cNvSpPr/>
          <p:nvPr/>
        </p:nvSpPr>
        <p:spPr>
          <a:xfrm>
            <a:off x="1588" y="0"/>
            <a:ext cx="692462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27" name="TextBox 26"/>
          <p:cNvSpPr txBox="1"/>
          <p:nvPr/>
        </p:nvSpPr>
        <p:spPr>
          <a:xfrm>
            <a:off x="169046" y="3962199"/>
            <a:ext cx="6589712" cy="5170646"/>
          </a:xfrm>
          <a:prstGeom prst="rect">
            <a:avLst/>
          </a:prstGeom>
          <a:noFill/>
        </p:spPr>
        <p:txBody>
          <a:bodyPr wrap="square" rtlCol="0">
            <a:spAutoFit/>
          </a:bodyPr>
          <a:lstStyle/>
          <a:p>
            <a:pPr lvl="0">
              <a:defRPr/>
            </a:pPr>
            <a:r>
              <a:rPr lang="en-US" sz="6600" dirty="0">
                <a:solidFill>
                  <a:srgbClr val="20B1B4"/>
                </a:solidFill>
                <a:cs typeface="Trebuchet MS"/>
              </a:rPr>
              <a:t>The # of Esports TV Programming Hours Grew By Almost 50% YoY In 2018</a:t>
            </a:r>
          </a:p>
        </p:txBody>
      </p:sp>
      <p:sp>
        <p:nvSpPr>
          <p:cNvPr id="2" name="Rectangle 1">
            <a:extLst>
              <a:ext uri="{FF2B5EF4-FFF2-40B4-BE49-F238E27FC236}">
                <a16:creationId xmlns:a16="http://schemas.microsoft.com/office/drawing/2014/main" xmlns="" id="{88702528-9542-4A12-B395-B96834BFAA63}"/>
              </a:ext>
            </a:extLst>
          </p:cNvPr>
          <p:cNvSpPr/>
          <p:nvPr/>
        </p:nvSpPr>
        <p:spPr>
          <a:xfrm>
            <a:off x="11761097" y="3051059"/>
            <a:ext cx="2633871" cy="1229048"/>
          </a:xfrm>
          <a:prstGeom prst="rect">
            <a:avLst/>
          </a:prstGeom>
          <a:noFill/>
          <a:ln w="76200">
            <a:solidFill>
              <a:srgbClr val="20B1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501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tangle 171">
            <a:extLst>
              <a:ext uri="{FF2B5EF4-FFF2-40B4-BE49-F238E27FC236}">
                <a16:creationId xmlns:a16="http://schemas.microsoft.com/office/drawing/2014/main" xmlns=""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defRPr/>
            </a:pPr>
            <a:endParaRPr lang="en-US" sz="3600" dirty="0">
              <a:solidFill>
                <a:prstClr val="white"/>
              </a:solidFill>
            </a:endParaRPr>
          </a:p>
        </p:txBody>
      </p:sp>
      <p:grpSp>
        <p:nvGrpSpPr>
          <p:cNvPr id="16" name="Group 15"/>
          <p:cNvGrpSpPr/>
          <p:nvPr/>
        </p:nvGrpSpPr>
        <p:grpSpPr>
          <a:xfrm>
            <a:off x="14848648" y="4103230"/>
            <a:ext cx="1907920" cy="2912936"/>
            <a:chOff x="4555138" y="2063281"/>
            <a:chExt cx="953960" cy="1456468"/>
          </a:xfrm>
        </p:grpSpPr>
        <p:sp>
          <p:nvSpPr>
            <p:cNvPr id="58" name="Freeform 57"/>
            <p:cNvSpPr/>
            <p:nvPr/>
          </p:nvSpPr>
          <p:spPr>
            <a:xfrm rot="10800000" flipH="1" flipV="1">
              <a:off x="5211891" y="3222510"/>
              <a:ext cx="233045" cy="232903"/>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FFB4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59" name="Oval 58"/>
            <p:cNvSpPr/>
            <p:nvPr/>
          </p:nvSpPr>
          <p:spPr>
            <a:xfrm rot="10800000" flipH="1" flipV="1">
              <a:off x="5326128" y="3336890"/>
              <a:ext cx="182970" cy="182859"/>
            </a:xfrm>
            <a:prstGeom prst="ellipse">
              <a:avLst/>
            </a:prstGeom>
            <a:solidFill>
              <a:srgbClr val="FFB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61" name="Freeform 60"/>
            <p:cNvSpPr/>
            <p:nvPr/>
          </p:nvSpPr>
          <p:spPr>
            <a:xfrm rot="10800000" flipV="1">
              <a:off x="4555138" y="3222510"/>
              <a:ext cx="233315" cy="232903"/>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FFB4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63" name="Rectangle 62"/>
            <p:cNvSpPr/>
            <p:nvPr/>
          </p:nvSpPr>
          <p:spPr>
            <a:xfrm rot="10800000" flipV="1">
              <a:off x="4741396" y="3400643"/>
              <a:ext cx="521178" cy="54612"/>
            </a:xfrm>
            <a:prstGeom prst="rect">
              <a:avLst/>
            </a:prstGeom>
            <a:solidFill>
              <a:srgbClr val="FFB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64" name="Rectangle 63"/>
            <p:cNvSpPr/>
            <p:nvPr/>
          </p:nvSpPr>
          <p:spPr>
            <a:xfrm rot="16200000" flipH="1" flipV="1">
              <a:off x="4819882" y="2633688"/>
              <a:ext cx="1195459" cy="54645"/>
            </a:xfrm>
            <a:prstGeom prst="rect">
              <a:avLst/>
            </a:prstGeom>
            <a:solidFill>
              <a:srgbClr val="FFB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grpSp>
      <p:grpSp>
        <p:nvGrpSpPr>
          <p:cNvPr id="18" name="Group 17"/>
          <p:cNvGrpSpPr/>
          <p:nvPr/>
        </p:nvGrpSpPr>
        <p:grpSpPr>
          <a:xfrm>
            <a:off x="18267058" y="4103230"/>
            <a:ext cx="1907920" cy="2912936"/>
            <a:chOff x="6264343" y="2063281"/>
            <a:chExt cx="953960" cy="1456468"/>
          </a:xfrm>
        </p:grpSpPr>
        <p:sp>
          <p:nvSpPr>
            <p:cNvPr id="66" name="Freeform 65"/>
            <p:cNvSpPr/>
            <p:nvPr/>
          </p:nvSpPr>
          <p:spPr>
            <a:xfrm rot="10800000" flipH="1" flipV="1">
              <a:off x="6921096" y="3222510"/>
              <a:ext cx="233045" cy="232903"/>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007A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67" name="Rectangle 66"/>
            <p:cNvSpPr/>
            <p:nvPr/>
          </p:nvSpPr>
          <p:spPr>
            <a:xfrm rot="16200000" flipH="1" flipV="1">
              <a:off x="6529087" y="2633688"/>
              <a:ext cx="1195459" cy="54645"/>
            </a:xfrm>
            <a:prstGeom prst="rect">
              <a:avLst/>
            </a:prstGeom>
            <a:solidFill>
              <a:srgbClr val="007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68" name="Oval 67"/>
            <p:cNvSpPr/>
            <p:nvPr/>
          </p:nvSpPr>
          <p:spPr>
            <a:xfrm rot="10800000" flipH="1" flipV="1">
              <a:off x="7035333" y="3336890"/>
              <a:ext cx="182970" cy="182859"/>
            </a:xfrm>
            <a:prstGeom prst="ellipse">
              <a:avLst/>
            </a:prstGeom>
            <a:solidFill>
              <a:srgbClr val="007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70" name="Freeform 69"/>
            <p:cNvSpPr/>
            <p:nvPr/>
          </p:nvSpPr>
          <p:spPr>
            <a:xfrm rot="10800000" flipV="1">
              <a:off x="6264343" y="3222510"/>
              <a:ext cx="233315" cy="232903"/>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007A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71" name="Rectangle 70"/>
            <p:cNvSpPr/>
            <p:nvPr/>
          </p:nvSpPr>
          <p:spPr>
            <a:xfrm rot="10800000" flipV="1">
              <a:off x="6450601" y="3400643"/>
              <a:ext cx="521178" cy="54612"/>
            </a:xfrm>
            <a:prstGeom prst="rect">
              <a:avLst/>
            </a:prstGeom>
            <a:solidFill>
              <a:srgbClr val="007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grpSp>
      <p:grpSp>
        <p:nvGrpSpPr>
          <p:cNvPr id="93" name="Group 92"/>
          <p:cNvGrpSpPr/>
          <p:nvPr/>
        </p:nvGrpSpPr>
        <p:grpSpPr>
          <a:xfrm>
            <a:off x="21637755" y="6394199"/>
            <a:ext cx="1661130" cy="621966"/>
            <a:chOff x="8662923" y="3208765"/>
            <a:chExt cx="830565" cy="310983"/>
          </a:xfrm>
          <a:solidFill>
            <a:srgbClr val="00D1C1"/>
          </a:solidFill>
        </p:grpSpPr>
        <p:sp>
          <p:nvSpPr>
            <p:cNvPr id="94" name="Freeform 93"/>
            <p:cNvSpPr/>
            <p:nvPr/>
          </p:nvSpPr>
          <p:spPr>
            <a:xfrm rot="10800000" flipV="1">
              <a:off x="8662923" y="3208765"/>
              <a:ext cx="233315" cy="232904"/>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95" name="Rectangle 94"/>
            <p:cNvSpPr/>
            <p:nvPr/>
          </p:nvSpPr>
          <p:spPr>
            <a:xfrm rot="10800000" flipV="1">
              <a:off x="8849181" y="3386898"/>
              <a:ext cx="521178" cy="546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96" name="Oval 95"/>
            <p:cNvSpPr/>
            <p:nvPr/>
          </p:nvSpPr>
          <p:spPr>
            <a:xfrm>
              <a:off x="9272069" y="3298329"/>
              <a:ext cx="221419" cy="221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grpSp>
      <p:grpSp>
        <p:nvGrpSpPr>
          <p:cNvPr id="8" name="Group 7"/>
          <p:cNvGrpSpPr/>
          <p:nvPr/>
        </p:nvGrpSpPr>
        <p:grpSpPr>
          <a:xfrm>
            <a:off x="9721034" y="6649802"/>
            <a:ext cx="1907920" cy="3349480"/>
            <a:chOff x="1991331" y="3336567"/>
            <a:chExt cx="953960" cy="1674740"/>
          </a:xfrm>
        </p:grpSpPr>
        <p:sp>
          <p:nvSpPr>
            <p:cNvPr id="73" name="Freeform 72"/>
            <p:cNvSpPr/>
            <p:nvPr/>
          </p:nvSpPr>
          <p:spPr>
            <a:xfrm rot="10800000">
              <a:off x="1991331" y="3401017"/>
              <a:ext cx="233315" cy="233315"/>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8CE0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74" name="Rectangle 73"/>
            <p:cNvSpPr/>
            <p:nvPr/>
          </p:nvSpPr>
          <p:spPr>
            <a:xfrm rot="10800000">
              <a:off x="2177589" y="3401176"/>
              <a:ext cx="521178" cy="54709"/>
            </a:xfrm>
            <a:prstGeom prst="rect">
              <a:avLst/>
            </a:prstGeom>
            <a:solidFill>
              <a:srgbClr val="8CE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75" name="Freeform 74"/>
            <p:cNvSpPr/>
            <p:nvPr/>
          </p:nvSpPr>
          <p:spPr>
            <a:xfrm rot="10800000" flipH="1">
              <a:off x="2648084" y="3401017"/>
              <a:ext cx="233045" cy="233315"/>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8CE0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76" name="Oval 75"/>
            <p:cNvSpPr/>
            <p:nvPr/>
          </p:nvSpPr>
          <p:spPr>
            <a:xfrm rot="10800000" flipH="1">
              <a:off x="2762321" y="3336567"/>
              <a:ext cx="182970" cy="183182"/>
            </a:xfrm>
            <a:prstGeom prst="ellipse">
              <a:avLst/>
            </a:prstGeom>
            <a:solidFill>
              <a:srgbClr val="8CE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78" name="Rectangle 77"/>
            <p:cNvSpPr/>
            <p:nvPr/>
          </p:nvSpPr>
          <p:spPr>
            <a:xfrm rot="5400000" flipH="1">
              <a:off x="2146178" y="4276357"/>
              <a:ext cx="1415254" cy="54645"/>
            </a:xfrm>
            <a:prstGeom prst="rect">
              <a:avLst/>
            </a:prstGeom>
            <a:solidFill>
              <a:srgbClr val="8CE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grpSp>
      <p:grpSp>
        <p:nvGrpSpPr>
          <p:cNvPr id="17" name="Group 16"/>
          <p:cNvGrpSpPr/>
          <p:nvPr/>
        </p:nvGrpSpPr>
        <p:grpSpPr>
          <a:xfrm>
            <a:off x="16557852" y="6653169"/>
            <a:ext cx="1907920" cy="3346114"/>
            <a:chOff x="5409740" y="3338250"/>
            <a:chExt cx="953960" cy="1673057"/>
          </a:xfrm>
        </p:grpSpPr>
        <p:sp>
          <p:nvSpPr>
            <p:cNvPr id="80" name="Freeform 79"/>
            <p:cNvSpPr/>
            <p:nvPr/>
          </p:nvSpPr>
          <p:spPr>
            <a:xfrm rot="10800000">
              <a:off x="5409740" y="3402700"/>
              <a:ext cx="233315" cy="233315"/>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7B00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81" name="Rectangle 80"/>
            <p:cNvSpPr/>
            <p:nvPr/>
          </p:nvSpPr>
          <p:spPr>
            <a:xfrm rot="10800000">
              <a:off x="5595998" y="3402859"/>
              <a:ext cx="521178" cy="54709"/>
            </a:xfrm>
            <a:prstGeom prst="rect">
              <a:avLst/>
            </a:prstGeom>
            <a:solidFill>
              <a:srgbClr val="7B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82" name="Freeform 81"/>
            <p:cNvSpPr/>
            <p:nvPr/>
          </p:nvSpPr>
          <p:spPr>
            <a:xfrm rot="10800000" flipH="1">
              <a:off x="6066493" y="3402700"/>
              <a:ext cx="233045" cy="233315"/>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7B00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83" name="Oval 82"/>
            <p:cNvSpPr/>
            <p:nvPr/>
          </p:nvSpPr>
          <p:spPr>
            <a:xfrm rot="10800000" flipH="1">
              <a:off x="6180730" y="3338250"/>
              <a:ext cx="182970" cy="183182"/>
            </a:xfrm>
            <a:prstGeom prst="ellipse">
              <a:avLst/>
            </a:prstGeom>
            <a:solidFill>
              <a:srgbClr val="7B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85" name="Rectangle 84"/>
            <p:cNvSpPr/>
            <p:nvPr/>
          </p:nvSpPr>
          <p:spPr>
            <a:xfrm rot="5400000" flipH="1">
              <a:off x="5564587" y="4276357"/>
              <a:ext cx="1415254" cy="54645"/>
            </a:xfrm>
            <a:prstGeom prst="rect">
              <a:avLst/>
            </a:prstGeom>
            <a:solidFill>
              <a:srgbClr val="7B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grpSp>
      <p:grpSp>
        <p:nvGrpSpPr>
          <p:cNvPr id="19" name="Group 18"/>
          <p:cNvGrpSpPr/>
          <p:nvPr/>
        </p:nvGrpSpPr>
        <p:grpSpPr>
          <a:xfrm>
            <a:off x="19976262" y="6626469"/>
            <a:ext cx="1907920" cy="3372814"/>
            <a:chOff x="7118945" y="3324900"/>
            <a:chExt cx="953960" cy="1686407"/>
          </a:xfrm>
        </p:grpSpPr>
        <p:sp>
          <p:nvSpPr>
            <p:cNvPr id="87" name="Freeform 86"/>
            <p:cNvSpPr/>
            <p:nvPr/>
          </p:nvSpPr>
          <p:spPr>
            <a:xfrm rot="10800000">
              <a:off x="7118945" y="3389350"/>
              <a:ext cx="233315" cy="233315"/>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565A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88" name="Freeform 87"/>
            <p:cNvSpPr/>
            <p:nvPr/>
          </p:nvSpPr>
          <p:spPr>
            <a:xfrm rot="10800000" flipH="1">
              <a:off x="7775698" y="3389350"/>
              <a:ext cx="233045" cy="233315"/>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565A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89" name="Rectangle 88"/>
            <p:cNvSpPr/>
            <p:nvPr/>
          </p:nvSpPr>
          <p:spPr>
            <a:xfrm rot="10800000" flipH="1">
              <a:off x="7302127" y="3389509"/>
              <a:ext cx="520574" cy="54709"/>
            </a:xfrm>
            <a:prstGeom prst="rect">
              <a:avLst/>
            </a:prstGeom>
            <a:solidFill>
              <a:srgbClr val="565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91" name="Oval 90"/>
            <p:cNvSpPr/>
            <p:nvPr/>
          </p:nvSpPr>
          <p:spPr>
            <a:xfrm rot="10800000" flipH="1">
              <a:off x="7889935" y="3324900"/>
              <a:ext cx="182970" cy="183182"/>
            </a:xfrm>
            <a:prstGeom prst="ellipse">
              <a:avLst/>
            </a:prstGeom>
            <a:solidFill>
              <a:srgbClr val="565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90" name="Rectangle 89"/>
            <p:cNvSpPr/>
            <p:nvPr/>
          </p:nvSpPr>
          <p:spPr>
            <a:xfrm rot="5400000" flipH="1">
              <a:off x="7273792" y="4276357"/>
              <a:ext cx="1415254" cy="54645"/>
            </a:xfrm>
            <a:prstGeom prst="rect">
              <a:avLst/>
            </a:prstGeom>
            <a:solidFill>
              <a:srgbClr val="565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grpSp>
      <p:grpSp>
        <p:nvGrpSpPr>
          <p:cNvPr id="14" name="Group 13"/>
          <p:cNvGrpSpPr/>
          <p:nvPr/>
        </p:nvGrpSpPr>
        <p:grpSpPr>
          <a:xfrm>
            <a:off x="13139444" y="6644678"/>
            <a:ext cx="1907920" cy="3354604"/>
            <a:chOff x="3700536" y="3334005"/>
            <a:chExt cx="953960" cy="1677302"/>
          </a:xfrm>
        </p:grpSpPr>
        <p:sp>
          <p:nvSpPr>
            <p:cNvPr id="98" name="Freeform 97"/>
            <p:cNvSpPr/>
            <p:nvPr/>
          </p:nvSpPr>
          <p:spPr>
            <a:xfrm rot="10800000">
              <a:off x="3700536" y="3398455"/>
              <a:ext cx="233315" cy="233315"/>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B4A76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99" name="Freeform 98"/>
            <p:cNvSpPr/>
            <p:nvPr/>
          </p:nvSpPr>
          <p:spPr>
            <a:xfrm rot="10800000" flipH="1">
              <a:off x="4357289" y="3398455"/>
              <a:ext cx="233045" cy="233315"/>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B4A76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100" name="Oval 99"/>
            <p:cNvSpPr/>
            <p:nvPr/>
          </p:nvSpPr>
          <p:spPr>
            <a:xfrm rot="10800000" flipH="1">
              <a:off x="4471526" y="3334005"/>
              <a:ext cx="182970" cy="183182"/>
            </a:xfrm>
            <a:prstGeom prst="ellipse">
              <a:avLst/>
            </a:prstGeom>
            <a:solidFill>
              <a:srgbClr val="B4A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102" name="Rectangle 101"/>
            <p:cNvSpPr/>
            <p:nvPr/>
          </p:nvSpPr>
          <p:spPr>
            <a:xfrm rot="5400000" flipH="1">
              <a:off x="3855383" y="4276357"/>
              <a:ext cx="1415254" cy="54645"/>
            </a:xfrm>
            <a:prstGeom prst="rect">
              <a:avLst/>
            </a:prstGeom>
            <a:solidFill>
              <a:srgbClr val="B4A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103" name="Rectangle 102"/>
            <p:cNvSpPr/>
            <p:nvPr/>
          </p:nvSpPr>
          <p:spPr>
            <a:xfrm rot="10800000">
              <a:off x="3886794" y="3398614"/>
              <a:ext cx="521178" cy="54709"/>
            </a:xfrm>
            <a:prstGeom prst="rect">
              <a:avLst/>
            </a:prstGeom>
            <a:solidFill>
              <a:srgbClr val="B4A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grpSp>
      <p:grpSp>
        <p:nvGrpSpPr>
          <p:cNvPr id="106" name="Group 105"/>
          <p:cNvGrpSpPr/>
          <p:nvPr/>
        </p:nvGrpSpPr>
        <p:grpSpPr>
          <a:xfrm>
            <a:off x="12572524" y="1969749"/>
            <a:ext cx="1165300" cy="2008658"/>
            <a:chOff x="4130308" y="996540"/>
            <a:chExt cx="582650" cy="1004329"/>
          </a:xfrm>
        </p:grpSpPr>
        <p:sp>
          <p:nvSpPr>
            <p:cNvPr id="107" name="Freeform 106"/>
            <p:cNvSpPr/>
            <p:nvPr/>
          </p:nvSpPr>
          <p:spPr>
            <a:xfrm rot="10800000">
              <a:off x="4130308" y="996540"/>
              <a:ext cx="582650" cy="1004329"/>
            </a:xfrm>
            <a:custGeom>
              <a:avLst/>
              <a:gdLst>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071620 w 1427274"/>
                <a:gd name="connsiteY6" fmla="*/ 1132569 h 2460229"/>
                <a:gd name="connsiteX7" fmla="*/ 1112638 w 1427274"/>
                <a:gd name="connsiteY7" fmla="*/ 1154833 h 2460229"/>
                <a:gd name="connsiteX8" fmla="*/ 1427274 w 1427274"/>
                <a:gd name="connsiteY8" fmla="*/ 1746592 h 2460229"/>
                <a:gd name="connsiteX9" fmla="*/ 713637 w 1427274"/>
                <a:gd name="connsiteY9" fmla="*/ 2460229 h 2460229"/>
                <a:gd name="connsiteX10" fmla="*/ 0 w 1427274"/>
                <a:gd name="connsiteY10" fmla="*/ 1746592 h 2460229"/>
                <a:gd name="connsiteX11" fmla="*/ 314636 w 1427274"/>
                <a:gd name="connsiteY11" fmla="*/ 1154833 h 2460229"/>
                <a:gd name="connsiteX12" fmla="*/ 355653 w 1427274"/>
                <a:gd name="connsiteY12" fmla="*/ 113257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355653 w 1427274"/>
                <a:gd name="connsiteY11" fmla="*/ 1132570 h 2460229"/>
                <a:gd name="connsiteX12" fmla="*/ 713637 w 1427274"/>
                <a:gd name="connsiteY12" fmla="*/ 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713637 w 1427274"/>
                <a:gd name="connsiteY11" fmla="*/ 0 h 246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7274" h="2460229">
                  <a:moveTo>
                    <a:pt x="713638" y="1325798"/>
                  </a:moveTo>
                  <a:cubicBezTo>
                    <a:pt x="481240" y="1325798"/>
                    <a:pt x="292844" y="1514194"/>
                    <a:pt x="292844" y="1746592"/>
                  </a:cubicBezTo>
                  <a:cubicBezTo>
                    <a:pt x="292844" y="1978990"/>
                    <a:pt x="481240" y="2167386"/>
                    <a:pt x="713638" y="2167386"/>
                  </a:cubicBezTo>
                  <a:cubicBezTo>
                    <a:pt x="946036" y="2167386"/>
                    <a:pt x="1134432" y="1978990"/>
                    <a:pt x="1134432" y="1746592"/>
                  </a:cubicBezTo>
                  <a:cubicBezTo>
                    <a:pt x="1134432" y="1514194"/>
                    <a:pt x="946036" y="1325798"/>
                    <a:pt x="713638" y="1325798"/>
                  </a:cubicBezTo>
                  <a:close/>
                  <a:moveTo>
                    <a:pt x="713637" y="0"/>
                  </a:moveTo>
                  <a:lnTo>
                    <a:pt x="1112638" y="1154833"/>
                  </a:lnTo>
                  <a:cubicBezTo>
                    <a:pt x="1302467" y="1283079"/>
                    <a:pt x="1427274" y="1500260"/>
                    <a:pt x="1427274" y="1746592"/>
                  </a:cubicBezTo>
                  <a:cubicBezTo>
                    <a:pt x="1427274" y="2140723"/>
                    <a:pt x="1107768" y="2460229"/>
                    <a:pt x="713637" y="2460229"/>
                  </a:cubicBezTo>
                  <a:cubicBezTo>
                    <a:pt x="319506" y="2460229"/>
                    <a:pt x="0" y="2140723"/>
                    <a:pt x="0" y="1746592"/>
                  </a:cubicBezTo>
                  <a:cubicBezTo>
                    <a:pt x="0" y="1500260"/>
                    <a:pt x="124807" y="1283079"/>
                    <a:pt x="314636" y="1154833"/>
                  </a:cubicBezTo>
                  <a:lnTo>
                    <a:pt x="713637" y="0"/>
                  </a:lnTo>
                  <a:close/>
                </a:path>
              </a:pathLst>
            </a:custGeom>
            <a:solidFill>
              <a:srgbClr val="FFA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08" name="Freeform 107"/>
            <p:cNvSpPr/>
            <p:nvPr/>
          </p:nvSpPr>
          <p:spPr>
            <a:xfrm rot="10800000">
              <a:off x="4421632" y="996540"/>
              <a:ext cx="291326" cy="1004329"/>
            </a:xfrm>
            <a:custGeom>
              <a:avLst/>
              <a:gdLst>
                <a:gd name="connsiteX0" fmla="*/ 291325 w 291326"/>
                <a:gd name="connsiteY0" fmla="*/ 1004329 h 1004329"/>
                <a:gd name="connsiteX1" fmla="*/ 0 w 291326"/>
                <a:gd name="connsiteY1" fmla="*/ 713004 h 1004329"/>
                <a:gd name="connsiteX2" fmla="*/ 128443 w 291326"/>
                <a:gd name="connsiteY2" fmla="*/ 471433 h 1004329"/>
                <a:gd name="connsiteX3" fmla="*/ 291325 w 291326"/>
                <a:gd name="connsiteY3" fmla="*/ 0 h 1004329"/>
                <a:gd name="connsiteX4" fmla="*/ 291326 w 291326"/>
                <a:gd name="connsiteY4" fmla="*/ 3 h 1004329"/>
                <a:gd name="connsiteX5" fmla="*/ 291326 w 291326"/>
                <a:gd name="connsiteY5" fmla="*/ 541225 h 1004329"/>
                <a:gd name="connsiteX6" fmla="*/ 291326 w 291326"/>
                <a:gd name="connsiteY6" fmla="*/ 541225 h 1004329"/>
                <a:gd name="connsiteX7" fmla="*/ 119547 w 291326"/>
                <a:gd name="connsiteY7" fmla="*/ 713004 h 1004329"/>
                <a:gd name="connsiteX8" fmla="*/ 291326 w 291326"/>
                <a:gd name="connsiteY8" fmla="*/ 884783 h 1004329"/>
                <a:gd name="connsiteX9" fmla="*/ 291326 w 291326"/>
                <a:gd name="connsiteY9" fmla="*/ 884783 h 1004329"/>
                <a:gd name="connsiteX10" fmla="*/ 291326 w 291326"/>
                <a:gd name="connsiteY10" fmla="*/ 1004329 h 100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326" h="1004329">
                  <a:moveTo>
                    <a:pt x="291325" y="1004329"/>
                  </a:moveTo>
                  <a:cubicBezTo>
                    <a:pt x="130431" y="1004329"/>
                    <a:pt x="0" y="873898"/>
                    <a:pt x="0" y="713004"/>
                  </a:cubicBezTo>
                  <a:cubicBezTo>
                    <a:pt x="0" y="612445"/>
                    <a:pt x="50950" y="523786"/>
                    <a:pt x="128443" y="471433"/>
                  </a:cubicBezTo>
                  <a:lnTo>
                    <a:pt x="291325" y="0"/>
                  </a:lnTo>
                  <a:lnTo>
                    <a:pt x="291326" y="3"/>
                  </a:lnTo>
                  <a:lnTo>
                    <a:pt x="291326" y="541225"/>
                  </a:lnTo>
                  <a:lnTo>
                    <a:pt x="291326" y="541225"/>
                  </a:lnTo>
                  <a:cubicBezTo>
                    <a:pt x="196455" y="541225"/>
                    <a:pt x="119547" y="618133"/>
                    <a:pt x="119547" y="713004"/>
                  </a:cubicBezTo>
                  <a:cubicBezTo>
                    <a:pt x="119547" y="807875"/>
                    <a:pt x="196455" y="884783"/>
                    <a:pt x="291326" y="884783"/>
                  </a:cubicBezTo>
                  <a:lnTo>
                    <a:pt x="291326" y="884783"/>
                  </a:lnTo>
                  <a:lnTo>
                    <a:pt x="291326" y="1004329"/>
                  </a:lnTo>
                  <a:close/>
                </a:path>
              </a:pathLst>
            </a:cu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09" name="Oval 108"/>
            <p:cNvSpPr/>
            <p:nvPr/>
          </p:nvSpPr>
          <p:spPr>
            <a:xfrm rot="10800000">
              <a:off x="4236602" y="1116086"/>
              <a:ext cx="343557" cy="343558"/>
            </a:xfrm>
            <a:prstGeom prst="ellipse">
              <a:avLst/>
            </a:prstGeom>
            <a:solidFill>
              <a:schemeClr val="bg1"/>
            </a:solidFill>
            <a:ln w="28575">
              <a:solidFill>
                <a:srgbClr val="C48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algn="ctr">
                <a:defRPr/>
              </a:pPr>
              <a:r>
                <a:rPr lang="en-US" sz="5400" dirty="0">
                  <a:solidFill>
                    <a:prstClr val="black"/>
                  </a:solidFill>
                </a:rPr>
                <a:t>3</a:t>
              </a:r>
            </a:p>
          </p:txBody>
        </p:sp>
      </p:grpSp>
      <p:grpSp>
        <p:nvGrpSpPr>
          <p:cNvPr id="110" name="Group 109"/>
          <p:cNvGrpSpPr/>
          <p:nvPr/>
        </p:nvGrpSpPr>
        <p:grpSpPr>
          <a:xfrm>
            <a:off x="9193092" y="1969749"/>
            <a:ext cx="1165300" cy="2008658"/>
            <a:chOff x="4130308" y="996540"/>
            <a:chExt cx="582650" cy="1004329"/>
          </a:xfrm>
        </p:grpSpPr>
        <p:sp>
          <p:nvSpPr>
            <p:cNvPr id="111" name="Freeform 110"/>
            <p:cNvSpPr/>
            <p:nvPr/>
          </p:nvSpPr>
          <p:spPr>
            <a:xfrm rot="10800000">
              <a:off x="4130308" y="996540"/>
              <a:ext cx="582650" cy="1004329"/>
            </a:xfrm>
            <a:custGeom>
              <a:avLst/>
              <a:gdLst>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071620 w 1427274"/>
                <a:gd name="connsiteY6" fmla="*/ 1132569 h 2460229"/>
                <a:gd name="connsiteX7" fmla="*/ 1112638 w 1427274"/>
                <a:gd name="connsiteY7" fmla="*/ 1154833 h 2460229"/>
                <a:gd name="connsiteX8" fmla="*/ 1427274 w 1427274"/>
                <a:gd name="connsiteY8" fmla="*/ 1746592 h 2460229"/>
                <a:gd name="connsiteX9" fmla="*/ 713637 w 1427274"/>
                <a:gd name="connsiteY9" fmla="*/ 2460229 h 2460229"/>
                <a:gd name="connsiteX10" fmla="*/ 0 w 1427274"/>
                <a:gd name="connsiteY10" fmla="*/ 1746592 h 2460229"/>
                <a:gd name="connsiteX11" fmla="*/ 314636 w 1427274"/>
                <a:gd name="connsiteY11" fmla="*/ 1154833 h 2460229"/>
                <a:gd name="connsiteX12" fmla="*/ 355653 w 1427274"/>
                <a:gd name="connsiteY12" fmla="*/ 113257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355653 w 1427274"/>
                <a:gd name="connsiteY11" fmla="*/ 1132570 h 2460229"/>
                <a:gd name="connsiteX12" fmla="*/ 713637 w 1427274"/>
                <a:gd name="connsiteY12" fmla="*/ 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713637 w 1427274"/>
                <a:gd name="connsiteY11" fmla="*/ 0 h 246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7274" h="2460229">
                  <a:moveTo>
                    <a:pt x="713638" y="1325798"/>
                  </a:moveTo>
                  <a:cubicBezTo>
                    <a:pt x="481240" y="1325798"/>
                    <a:pt x="292844" y="1514194"/>
                    <a:pt x="292844" y="1746592"/>
                  </a:cubicBezTo>
                  <a:cubicBezTo>
                    <a:pt x="292844" y="1978990"/>
                    <a:pt x="481240" y="2167386"/>
                    <a:pt x="713638" y="2167386"/>
                  </a:cubicBezTo>
                  <a:cubicBezTo>
                    <a:pt x="946036" y="2167386"/>
                    <a:pt x="1134432" y="1978990"/>
                    <a:pt x="1134432" y="1746592"/>
                  </a:cubicBezTo>
                  <a:cubicBezTo>
                    <a:pt x="1134432" y="1514194"/>
                    <a:pt x="946036" y="1325798"/>
                    <a:pt x="713638" y="1325798"/>
                  </a:cubicBezTo>
                  <a:close/>
                  <a:moveTo>
                    <a:pt x="713637" y="0"/>
                  </a:moveTo>
                  <a:lnTo>
                    <a:pt x="1112638" y="1154833"/>
                  </a:lnTo>
                  <a:cubicBezTo>
                    <a:pt x="1302467" y="1283079"/>
                    <a:pt x="1427274" y="1500260"/>
                    <a:pt x="1427274" y="1746592"/>
                  </a:cubicBezTo>
                  <a:cubicBezTo>
                    <a:pt x="1427274" y="2140723"/>
                    <a:pt x="1107768" y="2460229"/>
                    <a:pt x="713637" y="2460229"/>
                  </a:cubicBezTo>
                  <a:cubicBezTo>
                    <a:pt x="319506" y="2460229"/>
                    <a:pt x="0" y="2140723"/>
                    <a:pt x="0" y="1746592"/>
                  </a:cubicBezTo>
                  <a:cubicBezTo>
                    <a:pt x="0" y="1500260"/>
                    <a:pt x="124807" y="1283079"/>
                    <a:pt x="314636" y="1154833"/>
                  </a:cubicBezTo>
                  <a:lnTo>
                    <a:pt x="713637" y="0"/>
                  </a:lnTo>
                  <a:close/>
                </a:path>
              </a:pathLst>
            </a:custGeom>
            <a:solidFill>
              <a:srgbClr val="FF5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12" name="Freeform 111"/>
            <p:cNvSpPr/>
            <p:nvPr/>
          </p:nvSpPr>
          <p:spPr>
            <a:xfrm rot="10800000">
              <a:off x="4421632" y="996540"/>
              <a:ext cx="291326" cy="1004329"/>
            </a:xfrm>
            <a:custGeom>
              <a:avLst/>
              <a:gdLst>
                <a:gd name="connsiteX0" fmla="*/ 291325 w 291326"/>
                <a:gd name="connsiteY0" fmla="*/ 1004329 h 1004329"/>
                <a:gd name="connsiteX1" fmla="*/ 0 w 291326"/>
                <a:gd name="connsiteY1" fmla="*/ 713004 h 1004329"/>
                <a:gd name="connsiteX2" fmla="*/ 128443 w 291326"/>
                <a:gd name="connsiteY2" fmla="*/ 471433 h 1004329"/>
                <a:gd name="connsiteX3" fmla="*/ 291325 w 291326"/>
                <a:gd name="connsiteY3" fmla="*/ 0 h 1004329"/>
                <a:gd name="connsiteX4" fmla="*/ 291326 w 291326"/>
                <a:gd name="connsiteY4" fmla="*/ 3 h 1004329"/>
                <a:gd name="connsiteX5" fmla="*/ 291326 w 291326"/>
                <a:gd name="connsiteY5" fmla="*/ 541225 h 1004329"/>
                <a:gd name="connsiteX6" fmla="*/ 291326 w 291326"/>
                <a:gd name="connsiteY6" fmla="*/ 541225 h 1004329"/>
                <a:gd name="connsiteX7" fmla="*/ 119547 w 291326"/>
                <a:gd name="connsiteY7" fmla="*/ 713004 h 1004329"/>
                <a:gd name="connsiteX8" fmla="*/ 291326 w 291326"/>
                <a:gd name="connsiteY8" fmla="*/ 884783 h 1004329"/>
                <a:gd name="connsiteX9" fmla="*/ 291326 w 291326"/>
                <a:gd name="connsiteY9" fmla="*/ 884783 h 1004329"/>
                <a:gd name="connsiteX10" fmla="*/ 291326 w 291326"/>
                <a:gd name="connsiteY10" fmla="*/ 1004329 h 100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326" h="1004329">
                  <a:moveTo>
                    <a:pt x="291325" y="1004329"/>
                  </a:moveTo>
                  <a:cubicBezTo>
                    <a:pt x="130431" y="1004329"/>
                    <a:pt x="0" y="873898"/>
                    <a:pt x="0" y="713004"/>
                  </a:cubicBezTo>
                  <a:cubicBezTo>
                    <a:pt x="0" y="612445"/>
                    <a:pt x="50950" y="523786"/>
                    <a:pt x="128443" y="471433"/>
                  </a:cubicBezTo>
                  <a:lnTo>
                    <a:pt x="291325" y="0"/>
                  </a:lnTo>
                  <a:lnTo>
                    <a:pt x="291326" y="3"/>
                  </a:lnTo>
                  <a:lnTo>
                    <a:pt x="291326" y="541225"/>
                  </a:lnTo>
                  <a:lnTo>
                    <a:pt x="291326" y="541225"/>
                  </a:lnTo>
                  <a:cubicBezTo>
                    <a:pt x="196455" y="541225"/>
                    <a:pt x="119547" y="618133"/>
                    <a:pt x="119547" y="713004"/>
                  </a:cubicBezTo>
                  <a:cubicBezTo>
                    <a:pt x="119547" y="807875"/>
                    <a:pt x="196455" y="884783"/>
                    <a:pt x="291326" y="884783"/>
                  </a:cubicBezTo>
                  <a:lnTo>
                    <a:pt x="291326" y="884783"/>
                  </a:lnTo>
                  <a:lnTo>
                    <a:pt x="291326" y="1004329"/>
                  </a:lnTo>
                  <a:close/>
                </a:path>
              </a:pathLst>
            </a:cu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13" name="Oval 112"/>
            <p:cNvSpPr/>
            <p:nvPr/>
          </p:nvSpPr>
          <p:spPr>
            <a:xfrm rot="10800000">
              <a:off x="4249858" y="1116086"/>
              <a:ext cx="343557" cy="343558"/>
            </a:xfrm>
            <a:prstGeom prst="ellipse">
              <a:avLst/>
            </a:prstGeom>
            <a:solidFill>
              <a:schemeClr val="bg1"/>
            </a:solidFill>
            <a:ln w="28575">
              <a:solidFill>
                <a:srgbClr val="C44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799999"/>
                </a:camera>
                <a:lightRig rig="threePt" dir="t"/>
              </a:scene3d>
            </a:bodyPr>
            <a:lstStyle/>
            <a:p>
              <a:pPr algn="ctr">
                <a:defRPr/>
              </a:pPr>
              <a:r>
                <a:rPr lang="en-US" sz="5400" dirty="0">
                  <a:solidFill>
                    <a:prstClr val="black"/>
                  </a:solidFill>
                </a:rPr>
                <a:t>1</a:t>
              </a:r>
            </a:p>
          </p:txBody>
        </p:sp>
      </p:grpSp>
      <p:grpSp>
        <p:nvGrpSpPr>
          <p:cNvPr id="114" name="Group 113"/>
          <p:cNvGrpSpPr/>
          <p:nvPr/>
        </p:nvGrpSpPr>
        <p:grpSpPr>
          <a:xfrm>
            <a:off x="15994914" y="1969749"/>
            <a:ext cx="1165300" cy="2008658"/>
            <a:chOff x="4130308" y="996540"/>
            <a:chExt cx="582650" cy="1004329"/>
          </a:xfrm>
        </p:grpSpPr>
        <p:sp>
          <p:nvSpPr>
            <p:cNvPr id="115" name="Freeform 114"/>
            <p:cNvSpPr/>
            <p:nvPr/>
          </p:nvSpPr>
          <p:spPr>
            <a:xfrm rot="10800000">
              <a:off x="4130308" y="996540"/>
              <a:ext cx="582650" cy="1004329"/>
            </a:xfrm>
            <a:custGeom>
              <a:avLst/>
              <a:gdLst>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071620 w 1427274"/>
                <a:gd name="connsiteY6" fmla="*/ 1132569 h 2460229"/>
                <a:gd name="connsiteX7" fmla="*/ 1112638 w 1427274"/>
                <a:gd name="connsiteY7" fmla="*/ 1154833 h 2460229"/>
                <a:gd name="connsiteX8" fmla="*/ 1427274 w 1427274"/>
                <a:gd name="connsiteY8" fmla="*/ 1746592 h 2460229"/>
                <a:gd name="connsiteX9" fmla="*/ 713637 w 1427274"/>
                <a:gd name="connsiteY9" fmla="*/ 2460229 h 2460229"/>
                <a:gd name="connsiteX10" fmla="*/ 0 w 1427274"/>
                <a:gd name="connsiteY10" fmla="*/ 1746592 h 2460229"/>
                <a:gd name="connsiteX11" fmla="*/ 314636 w 1427274"/>
                <a:gd name="connsiteY11" fmla="*/ 1154833 h 2460229"/>
                <a:gd name="connsiteX12" fmla="*/ 355653 w 1427274"/>
                <a:gd name="connsiteY12" fmla="*/ 113257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355653 w 1427274"/>
                <a:gd name="connsiteY11" fmla="*/ 1132570 h 2460229"/>
                <a:gd name="connsiteX12" fmla="*/ 713637 w 1427274"/>
                <a:gd name="connsiteY12" fmla="*/ 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713637 w 1427274"/>
                <a:gd name="connsiteY11" fmla="*/ 0 h 246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7274" h="2460229">
                  <a:moveTo>
                    <a:pt x="713638" y="1325798"/>
                  </a:moveTo>
                  <a:cubicBezTo>
                    <a:pt x="481240" y="1325798"/>
                    <a:pt x="292844" y="1514194"/>
                    <a:pt x="292844" y="1746592"/>
                  </a:cubicBezTo>
                  <a:cubicBezTo>
                    <a:pt x="292844" y="1978990"/>
                    <a:pt x="481240" y="2167386"/>
                    <a:pt x="713638" y="2167386"/>
                  </a:cubicBezTo>
                  <a:cubicBezTo>
                    <a:pt x="946036" y="2167386"/>
                    <a:pt x="1134432" y="1978990"/>
                    <a:pt x="1134432" y="1746592"/>
                  </a:cubicBezTo>
                  <a:cubicBezTo>
                    <a:pt x="1134432" y="1514194"/>
                    <a:pt x="946036" y="1325798"/>
                    <a:pt x="713638" y="1325798"/>
                  </a:cubicBezTo>
                  <a:close/>
                  <a:moveTo>
                    <a:pt x="713637" y="0"/>
                  </a:moveTo>
                  <a:lnTo>
                    <a:pt x="1112638" y="1154833"/>
                  </a:lnTo>
                  <a:cubicBezTo>
                    <a:pt x="1302467" y="1283079"/>
                    <a:pt x="1427274" y="1500260"/>
                    <a:pt x="1427274" y="1746592"/>
                  </a:cubicBezTo>
                  <a:cubicBezTo>
                    <a:pt x="1427274" y="2140723"/>
                    <a:pt x="1107768" y="2460229"/>
                    <a:pt x="713637" y="2460229"/>
                  </a:cubicBezTo>
                  <a:cubicBezTo>
                    <a:pt x="319506" y="2460229"/>
                    <a:pt x="0" y="2140723"/>
                    <a:pt x="0" y="1746592"/>
                  </a:cubicBezTo>
                  <a:cubicBezTo>
                    <a:pt x="0" y="1500260"/>
                    <a:pt x="124807" y="1283079"/>
                    <a:pt x="314636" y="1154833"/>
                  </a:cubicBezTo>
                  <a:lnTo>
                    <a:pt x="713637" y="0"/>
                  </a:lnTo>
                  <a:close/>
                </a:path>
              </a:pathLst>
            </a:custGeom>
            <a:solidFill>
              <a:srgbClr val="FFB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16" name="Freeform 115"/>
            <p:cNvSpPr/>
            <p:nvPr/>
          </p:nvSpPr>
          <p:spPr>
            <a:xfrm rot="10800000">
              <a:off x="4421632" y="996540"/>
              <a:ext cx="291326" cy="1004329"/>
            </a:xfrm>
            <a:custGeom>
              <a:avLst/>
              <a:gdLst>
                <a:gd name="connsiteX0" fmla="*/ 291325 w 291326"/>
                <a:gd name="connsiteY0" fmla="*/ 1004329 h 1004329"/>
                <a:gd name="connsiteX1" fmla="*/ 0 w 291326"/>
                <a:gd name="connsiteY1" fmla="*/ 713004 h 1004329"/>
                <a:gd name="connsiteX2" fmla="*/ 128443 w 291326"/>
                <a:gd name="connsiteY2" fmla="*/ 471433 h 1004329"/>
                <a:gd name="connsiteX3" fmla="*/ 291325 w 291326"/>
                <a:gd name="connsiteY3" fmla="*/ 0 h 1004329"/>
                <a:gd name="connsiteX4" fmla="*/ 291326 w 291326"/>
                <a:gd name="connsiteY4" fmla="*/ 3 h 1004329"/>
                <a:gd name="connsiteX5" fmla="*/ 291326 w 291326"/>
                <a:gd name="connsiteY5" fmla="*/ 541225 h 1004329"/>
                <a:gd name="connsiteX6" fmla="*/ 291326 w 291326"/>
                <a:gd name="connsiteY6" fmla="*/ 541225 h 1004329"/>
                <a:gd name="connsiteX7" fmla="*/ 119547 w 291326"/>
                <a:gd name="connsiteY7" fmla="*/ 713004 h 1004329"/>
                <a:gd name="connsiteX8" fmla="*/ 291326 w 291326"/>
                <a:gd name="connsiteY8" fmla="*/ 884783 h 1004329"/>
                <a:gd name="connsiteX9" fmla="*/ 291326 w 291326"/>
                <a:gd name="connsiteY9" fmla="*/ 884783 h 1004329"/>
                <a:gd name="connsiteX10" fmla="*/ 291326 w 291326"/>
                <a:gd name="connsiteY10" fmla="*/ 1004329 h 100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326" h="1004329">
                  <a:moveTo>
                    <a:pt x="291325" y="1004329"/>
                  </a:moveTo>
                  <a:cubicBezTo>
                    <a:pt x="130431" y="1004329"/>
                    <a:pt x="0" y="873898"/>
                    <a:pt x="0" y="713004"/>
                  </a:cubicBezTo>
                  <a:cubicBezTo>
                    <a:pt x="0" y="612445"/>
                    <a:pt x="50950" y="523786"/>
                    <a:pt x="128443" y="471433"/>
                  </a:cubicBezTo>
                  <a:lnTo>
                    <a:pt x="291325" y="0"/>
                  </a:lnTo>
                  <a:lnTo>
                    <a:pt x="291326" y="3"/>
                  </a:lnTo>
                  <a:lnTo>
                    <a:pt x="291326" y="541225"/>
                  </a:lnTo>
                  <a:lnTo>
                    <a:pt x="291326" y="541225"/>
                  </a:lnTo>
                  <a:cubicBezTo>
                    <a:pt x="196455" y="541225"/>
                    <a:pt x="119547" y="618133"/>
                    <a:pt x="119547" y="713004"/>
                  </a:cubicBezTo>
                  <a:cubicBezTo>
                    <a:pt x="119547" y="807875"/>
                    <a:pt x="196455" y="884783"/>
                    <a:pt x="291326" y="884783"/>
                  </a:cubicBezTo>
                  <a:lnTo>
                    <a:pt x="291326" y="884783"/>
                  </a:lnTo>
                  <a:lnTo>
                    <a:pt x="291326" y="1004329"/>
                  </a:lnTo>
                  <a:close/>
                </a:path>
              </a:pathLst>
            </a:cu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17" name="Oval 116"/>
            <p:cNvSpPr/>
            <p:nvPr/>
          </p:nvSpPr>
          <p:spPr>
            <a:xfrm rot="10800000">
              <a:off x="4249854" y="1116086"/>
              <a:ext cx="343557" cy="343558"/>
            </a:xfrm>
            <a:prstGeom prst="ellipse">
              <a:avLst/>
            </a:prstGeom>
            <a:solidFill>
              <a:schemeClr val="bg1"/>
            </a:solidFill>
            <a:ln w="28575">
              <a:solidFill>
                <a:srgbClr val="C48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algn="ctr">
                <a:defRPr/>
              </a:pPr>
              <a:r>
                <a:rPr lang="en-US" sz="5400" dirty="0">
                  <a:solidFill>
                    <a:prstClr val="black"/>
                  </a:solidFill>
                </a:rPr>
                <a:t>5</a:t>
              </a:r>
            </a:p>
          </p:txBody>
        </p:sp>
      </p:grpSp>
      <p:grpSp>
        <p:nvGrpSpPr>
          <p:cNvPr id="118" name="Group 117"/>
          <p:cNvGrpSpPr/>
          <p:nvPr/>
        </p:nvGrpSpPr>
        <p:grpSpPr>
          <a:xfrm>
            <a:off x="19409354" y="1969749"/>
            <a:ext cx="1165300" cy="2008658"/>
            <a:chOff x="4130308" y="996540"/>
            <a:chExt cx="582650" cy="1004329"/>
          </a:xfrm>
        </p:grpSpPr>
        <p:sp>
          <p:nvSpPr>
            <p:cNvPr id="119" name="Freeform 118"/>
            <p:cNvSpPr/>
            <p:nvPr/>
          </p:nvSpPr>
          <p:spPr>
            <a:xfrm rot="10800000">
              <a:off x="4130308" y="996540"/>
              <a:ext cx="582650" cy="1004329"/>
            </a:xfrm>
            <a:custGeom>
              <a:avLst/>
              <a:gdLst>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071620 w 1427274"/>
                <a:gd name="connsiteY6" fmla="*/ 1132569 h 2460229"/>
                <a:gd name="connsiteX7" fmla="*/ 1112638 w 1427274"/>
                <a:gd name="connsiteY7" fmla="*/ 1154833 h 2460229"/>
                <a:gd name="connsiteX8" fmla="*/ 1427274 w 1427274"/>
                <a:gd name="connsiteY8" fmla="*/ 1746592 h 2460229"/>
                <a:gd name="connsiteX9" fmla="*/ 713637 w 1427274"/>
                <a:gd name="connsiteY9" fmla="*/ 2460229 h 2460229"/>
                <a:gd name="connsiteX10" fmla="*/ 0 w 1427274"/>
                <a:gd name="connsiteY10" fmla="*/ 1746592 h 2460229"/>
                <a:gd name="connsiteX11" fmla="*/ 314636 w 1427274"/>
                <a:gd name="connsiteY11" fmla="*/ 1154833 h 2460229"/>
                <a:gd name="connsiteX12" fmla="*/ 355653 w 1427274"/>
                <a:gd name="connsiteY12" fmla="*/ 113257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355653 w 1427274"/>
                <a:gd name="connsiteY11" fmla="*/ 1132570 h 2460229"/>
                <a:gd name="connsiteX12" fmla="*/ 713637 w 1427274"/>
                <a:gd name="connsiteY12" fmla="*/ 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713637 w 1427274"/>
                <a:gd name="connsiteY11" fmla="*/ 0 h 246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7274" h="2460229">
                  <a:moveTo>
                    <a:pt x="713638" y="1325798"/>
                  </a:moveTo>
                  <a:cubicBezTo>
                    <a:pt x="481240" y="1325798"/>
                    <a:pt x="292844" y="1514194"/>
                    <a:pt x="292844" y="1746592"/>
                  </a:cubicBezTo>
                  <a:cubicBezTo>
                    <a:pt x="292844" y="1978990"/>
                    <a:pt x="481240" y="2167386"/>
                    <a:pt x="713638" y="2167386"/>
                  </a:cubicBezTo>
                  <a:cubicBezTo>
                    <a:pt x="946036" y="2167386"/>
                    <a:pt x="1134432" y="1978990"/>
                    <a:pt x="1134432" y="1746592"/>
                  </a:cubicBezTo>
                  <a:cubicBezTo>
                    <a:pt x="1134432" y="1514194"/>
                    <a:pt x="946036" y="1325798"/>
                    <a:pt x="713638" y="1325798"/>
                  </a:cubicBezTo>
                  <a:close/>
                  <a:moveTo>
                    <a:pt x="713637" y="0"/>
                  </a:moveTo>
                  <a:lnTo>
                    <a:pt x="1112638" y="1154833"/>
                  </a:lnTo>
                  <a:cubicBezTo>
                    <a:pt x="1302467" y="1283079"/>
                    <a:pt x="1427274" y="1500260"/>
                    <a:pt x="1427274" y="1746592"/>
                  </a:cubicBezTo>
                  <a:cubicBezTo>
                    <a:pt x="1427274" y="2140723"/>
                    <a:pt x="1107768" y="2460229"/>
                    <a:pt x="713637" y="2460229"/>
                  </a:cubicBezTo>
                  <a:cubicBezTo>
                    <a:pt x="319506" y="2460229"/>
                    <a:pt x="0" y="2140723"/>
                    <a:pt x="0" y="1746592"/>
                  </a:cubicBezTo>
                  <a:cubicBezTo>
                    <a:pt x="0" y="1500260"/>
                    <a:pt x="124807" y="1283079"/>
                    <a:pt x="314636" y="1154833"/>
                  </a:cubicBezTo>
                  <a:lnTo>
                    <a:pt x="713637" y="0"/>
                  </a:lnTo>
                  <a:close/>
                </a:path>
              </a:pathLst>
            </a:custGeom>
            <a:solidFill>
              <a:srgbClr val="007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20" name="Freeform 119"/>
            <p:cNvSpPr/>
            <p:nvPr/>
          </p:nvSpPr>
          <p:spPr>
            <a:xfrm rot="10800000">
              <a:off x="4421632" y="996540"/>
              <a:ext cx="291326" cy="1004329"/>
            </a:xfrm>
            <a:custGeom>
              <a:avLst/>
              <a:gdLst>
                <a:gd name="connsiteX0" fmla="*/ 291325 w 291326"/>
                <a:gd name="connsiteY0" fmla="*/ 1004329 h 1004329"/>
                <a:gd name="connsiteX1" fmla="*/ 0 w 291326"/>
                <a:gd name="connsiteY1" fmla="*/ 713004 h 1004329"/>
                <a:gd name="connsiteX2" fmla="*/ 128443 w 291326"/>
                <a:gd name="connsiteY2" fmla="*/ 471433 h 1004329"/>
                <a:gd name="connsiteX3" fmla="*/ 291325 w 291326"/>
                <a:gd name="connsiteY3" fmla="*/ 0 h 1004329"/>
                <a:gd name="connsiteX4" fmla="*/ 291326 w 291326"/>
                <a:gd name="connsiteY4" fmla="*/ 3 h 1004329"/>
                <a:gd name="connsiteX5" fmla="*/ 291326 w 291326"/>
                <a:gd name="connsiteY5" fmla="*/ 541225 h 1004329"/>
                <a:gd name="connsiteX6" fmla="*/ 291326 w 291326"/>
                <a:gd name="connsiteY6" fmla="*/ 541225 h 1004329"/>
                <a:gd name="connsiteX7" fmla="*/ 119547 w 291326"/>
                <a:gd name="connsiteY7" fmla="*/ 713004 h 1004329"/>
                <a:gd name="connsiteX8" fmla="*/ 291326 w 291326"/>
                <a:gd name="connsiteY8" fmla="*/ 884783 h 1004329"/>
                <a:gd name="connsiteX9" fmla="*/ 291326 w 291326"/>
                <a:gd name="connsiteY9" fmla="*/ 884783 h 1004329"/>
                <a:gd name="connsiteX10" fmla="*/ 291326 w 291326"/>
                <a:gd name="connsiteY10" fmla="*/ 1004329 h 100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326" h="1004329">
                  <a:moveTo>
                    <a:pt x="291325" y="1004329"/>
                  </a:moveTo>
                  <a:cubicBezTo>
                    <a:pt x="130431" y="1004329"/>
                    <a:pt x="0" y="873898"/>
                    <a:pt x="0" y="713004"/>
                  </a:cubicBezTo>
                  <a:cubicBezTo>
                    <a:pt x="0" y="612445"/>
                    <a:pt x="50950" y="523786"/>
                    <a:pt x="128443" y="471433"/>
                  </a:cubicBezTo>
                  <a:lnTo>
                    <a:pt x="291325" y="0"/>
                  </a:lnTo>
                  <a:lnTo>
                    <a:pt x="291326" y="3"/>
                  </a:lnTo>
                  <a:lnTo>
                    <a:pt x="291326" y="541225"/>
                  </a:lnTo>
                  <a:lnTo>
                    <a:pt x="291326" y="541225"/>
                  </a:lnTo>
                  <a:cubicBezTo>
                    <a:pt x="196455" y="541225"/>
                    <a:pt x="119547" y="618133"/>
                    <a:pt x="119547" y="713004"/>
                  </a:cubicBezTo>
                  <a:cubicBezTo>
                    <a:pt x="119547" y="807875"/>
                    <a:pt x="196455" y="884783"/>
                    <a:pt x="291326" y="884783"/>
                  </a:cubicBezTo>
                  <a:lnTo>
                    <a:pt x="291326" y="884783"/>
                  </a:lnTo>
                  <a:lnTo>
                    <a:pt x="291326" y="1004329"/>
                  </a:lnTo>
                  <a:close/>
                </a:path>
              </a:pathLst>
            </a:cu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21" name="Oval 120"/>
            <p:cNvSpPr/>
            <p:nvPr/>
          </p:nvSpPr>
          <p:spPr>
            <a:xfrm rot="10800000">
              <a:off x="4249854" y="1116086"/>
              <a:ext cx="343557" cy="343558"/>
            </a:xfrm>
            <a:prstGeom prst="ellipse">
              <a:avLst/>
            </a:prstGeom>
            <a:solidFill>
              <a:schemeClr val="bg1"/>
            </a:solidFill>
            <a:ln w="28575">
              <a:solidFill>
                <a:srgbClr val="005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algn="ctr">
                <a:defRPr/>
              </a:pPr>
              <a:r>
                <a:rPr lang="en-US" sz="5400" dirty="0">
                  <a:solidFill>
                    <a:prstClr val="black"/>
                  </a:solidFill>
                </a:rPr>
                <a:t>6</a:t>
              </a:r>
            </a:p>
          </p:txBody>
        </p:sp>
      </p:grpSp>
      <p:grpSp>
        <p:nvGrpSpPr>
          <p:cNvPr id="122" name="Group 121"/>
          <p:cNvGrpSpPr/>
          <p:nvPr/>
        </p:nvGrpSpPr>
        <p:grpSpPr>
          <a:xfrm rot="10800000">
            <a:off x="21118558" y="10128929"/>
            <a:ext cx="1165300" cy="2008658"/>
            <a:chOff x="4130308" y="996540"/>
            <a:chExt cx="582650" cy="1004329"/>
          </a:xfrm>
        </p:grpSpPr>
        <p:sp>
          <p:nvSpPr>
            <p:cNvPr id="123" name="Freeform 122"/>
            <p:cNvSpPr/>
            <p:nvPr/>
          </p:nvSpPr>
          <p:spPr>
            <a:xfrm rot="10800000">
              <a:off x="4130308" y="996540"/>
              <a:ext cx="582650" cy="1004329"/>
            </a:xfrm>
            <a:custGeom>
              <a:avLst/>
              <a:gdLst>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071620 w 1427274"/>
                <a:gd name="connsiteY6" fmla="*/ 1132569 h 2460229"/>
                <a:gd name="connsiteX7" fmla="*/ 1112638 w 1427274"/>
                <a:gd name="connsiteY7" fmla="*/ 1154833 h 2460229"/>
                <a:gd name="connsiteX8" fmla="*/ 1427274 w 1427274"/>
                <a:gd name="connsiteY8" fmla="*/ 1746592 h 2460229"/>
                <a:gd name="connsiteX9" fmla="*/ 713637 w 1427274"/>
                <a:gd name="connsiteY9" fmla="*/ 2460229 h 2460229"/>
                <a:gd name="connsiteX10" fmla="*/ 0 w 1427274"/>
                <a:gd name="connsiteY10" fmla="*/ 1746592 h 2460229"/>
                <a:gd name="connsiteX11" fmla="*/ 314636 w 1427274"/>
                <a:gd name="connsiteY11" fmla="*/ 1154833 h 2460229"/>
                <a:gd name="connsiteX12" fmla="*/ 355653 w 1427274"/>
                <a:gd name="connsiteY12" fmla="*/ 113257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355653 w 1427274"/>
                <a:gd name="connsiteY11" fmla="*/ 1132570 h 2460229"/>
                <a:gd name="connsiteX12" fmla="*/ 713637 w 1427274"/>
                <a:gd name="connsiteY12" fmla="*/ 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713637 w 1427274"/>
                <a:gd name="connsiteY11" fmla="*/ 0 h 246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7274" h="2460229">
                  <a:moveTo>
                    <a:pt x="713638" y="1325798"/>
                  </a:moveTo>
                  <a:cubicBezTo>
                    <a:pt x="481240" y="1325798"/>
                    <a:pt x="292844" y="1514194"/>
                    <a:pt x="292844" y="1746592"/>
                  </a:cubicBezTo>
                  <a:cubicBezTo>
                    <a:pt x="292844" y="1978990"/>
                    <a:pt x="481240" y="2167386"/>
                    <a:pt x="713638" y="2167386"/>
                  </a:cubicBezTo>
                  <a:cubicBezTo>
                    <a:pt x="946036" y="2167386"/>
                    <a:pt x="1134432" y="1978990"/>
                    <a:pt x="1134432" y="1746592"/>
                  </a:cubicBezTo>
                  <a:cubicBezTo>
                    <a:pt x="1134432" y="1514194"/>
                    <a:pt x="946036" y="1325798"/>
                    <a:pt x="713638" y="1325798"/>
                  </a:cubicBezTo>
                  <a:close/>
                  <a:moveTo>
                    <a:pt x="713637" y="0"/>
                  </a:moveTo>
                  <a:lnTo>
                    <a:pt x="1112638" y="1154833"/>
                  </a:lnTo>
                  <a:cubicBezTo>
                    <a:pt x="1302467" y="1283079"/>
                    <a:pt x="1427274" y="1500260"/>
                    <a:pt x="1427274" y="1746592"/>
                  </a:cubicBezTo>
                  <a:cubicBezTo>
                    <a:pt x="1427274" y="2140723"/>
                    <a:pt x="1107768" y="2460229"/>
                    <a:pt x="713637" y="2460229"/>
                  </a:cubicBezTo>
                  <a:cubicBezTo>
                    <a:pt x="319506" y="2460229"/>
                    <a:pt x="0" y="2140723"/>
                    <a:pt x="0" y="1746592"/>
                  </a:cubicBezTo>
                  <a:cubicBezTo>
                    <a:pt x="0" y="1500260"/>
                    <a:pt x="124807" y="1283079"/>
                    <a:pt x="314636" y="1154833"/>
                  </a:cubicBezTo>
                  <a:lnTo>
                    <a:pt x="713637" y="0"/>
                  </a:lnTo>
                  <a:close/>
                </a:path>
              </a:pathLst>
            </a:custGeom>
            <a:solidFill>
              <a:srgbClr val="565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24" name="Freeform 123"/>
            <p:cNvSpPr/>
            <p:nvPr/>
          </p:nvSpPr>
          <p:spPr>
            <a:xfrm rot="10800000">
              <a:off x="4421632" y="996540"/>
              <a:ext cx="291326" cy="1004329"/>
            </a:xfrm>
            <a:custGeom>
              <a:avLst/>
              <a:gdLst>
                <a:gd name="connsiteX0" fmla="*/ 291325 w 291326"/>
                <a:gd name="connsiteY0" fmla="*/ 1004329 h 1004329"/>
                <a:gd name="connsiteX1" fmla="*/ 0 w 291326"/>
                <a:gd name="connsiteY1" fmla="*/ 713004 h 1004329"/>
                <a:gd name="connsiteX2" fmla="*/ 128443 w 291326"/>
                <a:gd name="connsiteY2" fmla="*/ 471433 h 1004329"/>
                <a:gd name="connsiteX3" fmla="*/ 291325 w 291326"/>
                <a:gd name="connsiteY3" fmla="*/ 0 h 1004329"/>
                <a:gd name="connsiteX4" fmla="*/ 291326 w 291326"/>
                <a:gd name="connsiteY4" fmla="*/ 3 h 1004329"/>
                <a:gd name="connsiteX5" fmla="*/ 291326 w 291326"/>
                <a:gd name="connsiteY5" fmla="*/ 541225 h 1004329"/>
                <a:gd name="connsiteX6" fmla="*/ 291326 w 291326"/>
                <a:gd name="connsiteY6" fmla="*/ 541225 h 1004329"/>
                <a:gd name="connsiteX7" fmla="*/ 119547 w 291326"/>
                <a:gd name="connsiteY7" fmla="*/ 713004 h 1004329"/>
                <a:gd name="connsiteX8" fmla="*/ 291326 w 291326"/>
                <a:gd name="connsiteY8" fmla="*/ 884783 h 1004329"/>
                <a:gd name="connsiteX9" fmla="*/ 291326 w 291326"/>
                <a:gd name="connsiteY9" fmla="*/ 884783 h 1004329"/>
                <a:gd name="connsiteX10" fmla="*/ 291326 w 291326"/>
                <a:gd name="connsiteY10" fmla="*/ 1004329 h 100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326" h="1004329">
                  <a:moveTo>
                    <a:pt x="291325" y="1004329"/>
                  </a:moveTo>
                  <a:cubicBezTo>
                    <a:pt x="130431" y="1004329"/>
                    <a:pt x="0" y="873898"/>
                    <a:pt x="0" y="713004"/>
                  </a:cubicBezTo>
                  <a:cubicBezTo>
                    <a:pt x="0" y="612445"/>
                    <a:pt x="50950" y="523786"/>
                    <a:pt x="128443" y="471433"/>
                  </a:cubicBezTo>
                  <a:lnTo>
                    <a:pt x="291325" y="0"/>
                  </a:lnTo>
                  <a:lnTo>
                    <a:pt x="291326" y="3"/>
                  </a:lnTo>
                  <a:lnTo>
                    <a:pt x="291326" y="541225"/>
                  </a:lnTo>
                  <a:lnTo>
                    <a:pt x="291326" y="541225"/>
                  </a:lnTo>
                  <a:cubicBezTo>
                    <a:pt x="196455" y="541225"/>
                    <a:pt x="119547" y="618133"/>
                    <a:pt x="119547" y="713004"/>
                  </a:cubicBezTo>
                  <a:cubicBezTo>
                    <a:pt x="119547" y="807875"/>
                    <a:pt x="196455" y="884783"/>
                    <a:pt x="291326" y="884783"/>
                  </a:cubicBezTo>
                  <a:lnTo>
                    <a:pt x="291326" y="884783"/>
                  </a:lnTo>
                  <a:lnTo>
                    <a:pt x="291326" y="1004329"/>
                  </a:lnTo>
                  <a:close/>
                </a:path>
              </a:pathLst>
            </a:cu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25" name="Oval 124"/>
            <p:cNvSpPr/>
            <p:nvPr/>
          </p:nvSpPr>
          <p:spPr>
            <a:xfrm rot="10800000">
              <a:off x="4249854" y="1116086"/>
              <a:ext cx="343557" cy="343558"/>
            </a:xfrm>
            <a:prstGeom prst="ellipse">
              <a:avLst/>
            </a:prstGeom>
            <a:solidFill>
              <a:schemeClr val="bg1"/>
            </a:solidFill>
            <a:ln w="28575">
              <a:solidFill>
                <a:srgbClr val="424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dirty="0">
                  <a:solidFill>
                    <a:prstClr val="black"/>
                  </a:solidFill>
                </a:rPr>
                <a:t>7</a:t>
              </a:r>
            </a:p>
          </p:txBody>
        </p:sp>
      </p:grpSp>
      <p:grpSp>
        <p:nvGrpSpPr>
          <p:cNvPr id="126" name="Group 125"/>
          <p:cNvGrpSpPr/>
          <p:nvPr/>
        </p:nvGrpSpPr>
        <p:grpSpPr>
          <a:xfrm rot="10800000">
            <a:off x="17696708" y="10128929"/>
            <a:ext cx="1165300" cy="2008658"/>
            <a:chOff x="4130308" y="996540"/>
            <a:chExt cx="582650" cy="1004329"/>
          </a:xfrm>
        </p:grpSpPr>
        <p:sp>
          <p:nvSpPr>
            <p:cNvPr id="127" name="Freeform 126"/>
            <p:cNvSpPr/>
            <p:nvPr/>
          </p:nvSpPr>
          <p:spPr>
            <a:xfrm rot="10800000">
              <a:off x="4130308" y="996540"/>
              <a:ext cx="582650" cy="1004329"/>
            </a:xfrm>
            <a:custGeom>
              <a:avLst/>
              <a:gdLst>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071620 w 1427274"/>
                <a:gd name="connsiteY6" fmla="*/ 1132569 h 2460229"/>
                <a:gd name="connsiteX7" fmla="*/ 1112638 w 1427274"/>
                <a:gd name="connsiteY7" fmla="*/ 1154833 h 2460229"/>
                <a:gd name="connsiteX8" fmla="*/ 1427274 w 1427274"/>
                <a:gd name="connsiteY8" fmla="*/ 1746592 h 2460229"/>
                <a:gd name="connsiteX9" fmla="*/ 713637 w 1427274"/>
                <a:gd name="connsiteY9" fmla="*/ 2460229 h 2460229"/>
                <a:gd name="connsiteX10" fmla="*/ 0 w 1427274"/>
                <a:gd name="connsiteY10" fmla="*/ 1746592 h 2460229"/>
                <a:gd name="connsiteX11" fmla="*/ 314636 w 1427274"/>
                <a:gd name="connsiteY11" fmla="*/ 1154833 h 2460229"/>
                <a:gd name="connsiteX12" fmla="*/ 355653 w 1427274"/>
                <a:gd name="connsiteY12" fmla="*/ 113257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355653 w 1427274"/>
                <a:gd name="connsiteY11" fmla="*/ 1132570 h 2460229"/>
                <a:gd name="connsiteX12" fmla="*/ 713637 w 1427274"/>
                <a:gd name="connsiteY12" fmla="*/ 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713637 w 1427274"/>
                <a:gd name="connsiteY11" fmla="*/ 0 h 246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7274" h="2460229">
                  <a:moveTo>
                    <a:pt x="713638" y="1325798"/>
                  </a:moveTo>
                  <a:cubicBezTo>
                    <a:pt x="481240" y="1325798"/>
                    <a:pt x="292844" y="1514194"/>
                    <a:pt x="292844" y="1746592"/>
                  </a:cubicBezTo>
                  <a:cubicBezTo>
                    <a:pt x="292844" y="1978990"/>
                    <a:pt x="481240" y="2167386"/>
                    <a:pt x="713638" y="2167386"/>
                  </a:cubicBezTo>
                  <a:cubicBezTo>
                    <a:pt x="946036" y="2167386"/>
                    <a:pt x="1134432" y="1978990"/>
                    <a:pt x="1134432" y="1746592"/>
                  </a:cubicBezTo>
                  <a:cubicBezTo>
                    <a:pt x="1134432" y="1514194"/>
                    <a:pt x="946036" y="1325798"/>
                    <a:pt x="713638" y="1325798"/>
                  </a:cubicBezTo>
                  <a:close/>
                  <a:moveTo>
                    <a:pt x="713637" y="0"/>
                  </a:moveTo>
                  <a:lnTo>
                    <a:pt x="1112638" y="1154833"/>
                  </a:lnTo>
                  <a:cubicBezTo>
                    <a:pt x="1302467" y="1283079"/>
                    <a:pt x="1427274" y="1500260"/>
                    <a:pt x="1427274" y="1746592"/>
                  </a:cubicBezTo>
                  <a:cubicBezTo>
                    <a:pt x="1427274" y="2140723"/>
                    <a:pt x="1107768" y="2460229"/>
                    <a:pt x="713637" y="2460229"/>
                  </a:cubicBezTo>
                  <a:cubicBezTo>
                    <a:pt x="319506" y="2460229"/>
                    <a:pt x="0" y="2140723"/>
                    <a:pt x="0" y="1746592"/>
                  </a:cubicBezTo>
                  <a:cubicBezTo>
                    <a:pt x="0" y="1500260"/>
                    <a:pt x="124807" y="1283079"/>
                    <a:pt x="314636" y="1154833"/>
                  </a:cubicBezTo>
                  <a:lnTo>
                    <a:pt x="713637" y="0"/>
                  </a:lnTo>
                  <a:close/>
                </a:path>
              </a:pathLst>
            </a:custGeom>
            <a:solidFill>
              <a:srgbClr val="7B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28" name="Freeform 127"/>
            <p:cNvSpPr/>
            <p:nvPr/>
          </p:nvSpPr>
          <p:spPr>
            <a:xfrm rot="10800000">
              <a:off x="4421632" y="996540"/>
              <a:ext cx="291326" cy="1004329"/>
            </a:xfrm>
            <a:custGeom>
              <a:avLst/>
              <a:gdLst>
                <a:gd name="connsiteX0" fmla="*/ 291325 w 291326"/>
                <a:gd name="connsiteY0" fmla="*/ 1004329 h 1004329"/>
                <a:gd name="connsiteX1" fmla="*/ 0 w 291326"/>
                <a:gd name="connsiteY1" fmla="*/ 713004 h 1004329"/>
                <a:gd name="connsiteX2" fmla="*/ 128443 w 291326"/>
                <a:gd name="connsiteY2" fmla="*/ 471433 h 1004329"/>
                <a:gd name="connsiteX3" fmla="*/ 291325 w 291326"/>
                <a:gd name="connsiteY3" fmla="*/ 0 h 1004329"/>
                <a:gd name="connsiteX4" fmla="*/ 291326 w 291326"/>
                <a:gd name="connsiteY4" fmla="*/ 3 h 1004329"/>
                <a:gd name="connsiteX5" fmla="*/ 291326 w 291326"/>
                <a:gd name="connsiteY5" fmla="*/ 541225 h 1004329"/>
                <a:gd name="connsiteX6" fmla="*/ 291326 w 291326"/>
                <a:gd name="connsiteY6" fmla="*/ 541225 h 1004329"/>
                <a:gd name="connsiteX7" fmla="*/ 119547 w 291326"/>
                <a:gd name="connsiteY7" fmla="*/ 713004 h 1004329"/>
                <a:gd name="connsiteX8" fmla="*/ 291326 w 291326"/>
                <a:gd name="connsiteY8" fmla="*/ 884783 h 1004329"/>
                <a:gd name="connsiteX9" fmla="*/ 291326 w 291326"/>
                <a:gd name="connsiteY9" fmla="*/ 884783 h 1004329"/>
                <a:gd name="connsiteX10" fmla="*/ 291326 w 291326"/>
                <a:gd name="connsiteY10" fmla="*/ 1004329 h 100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326" h="1004329">
                  <a:moveTo>
                    <a:pt x="291325" y="1004329"/>
                  </a:moveTo>
                  <a:cubicBezTo>
                    <a:pt x="130431" y="1004329"/>
                    <a:pt x="0" y="873898"/>
                    <a:pt x="0" y="713004"/>
                  </a:cubicBezTo>
                  <a:cubicBezTo>
                    <a:pt x="0" y="612445"/>
                    <a:pt x="50950" y="523786"/>
                    <a:pt x="128443" y="471433"/>
                  </a:cubicBezTo>
                  <a:lnTo>
                    <a:pt x="291325" y="0"/>
                  </a:lnTo>
                  <a:lnTo>
                    <a:pt x="291326" y="3"/>
                  </a:lnTo>
                  <a:lnTo>
                    <a:pt x="291326" y="541225"/>
                  </a:lnTo>
                  <a:lnTo>
                    <a:pt x="291326" y="541225"/>
                  </a:lnTo>
                  <a:cubicBezTo>
                    <a:pt x="196455" y="541225"/>
                    <a:pt x="119547" y="618133"/>
                    <a:pt x="119547" y="713004"/>
                  </a:cubicBezTo>
                  <a:cubicBezTo>
                    <a:pt x="119547" y="807875"/>
                    <a:pt x="196455" y="884783"/>
                    <a:pt x="291326" y="884783"/>
                  </a:cubicBezTo>
                  <a:lnTo>
                    <a:pt x="291326" y="884783"/>
                  </a:lnTo>
                  <a:lnTo>
                    <a:pt x="291326" y="1004329"/>
                  </a:lnTo>
                  <a:close/>
                </a:path>
              </a:pathLst>
            </a:cu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29" name="Oval 128"/>
            <p:cNvSpPr/>
            <p:nvPr/>
          </p:nvSpPr>
          <p:spPr>
            <a:xfrm rot="10800000">
              <a:off x="4249854" y="1116086"/>
              <a:ext cx="343557" cy="343558"/>
            </a:xfrm>
            <a:prstGeom prst="ellipse">
              <a:avLst/>
            </a:prstGeom>
            <a:solidFill>
              <a:schemeClr val="bg1"/>
            </a:solidFill>
            <a:ln w="28575">
              <a:solidFill>
                <a:srgbClr val="5F00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dirty="0">
                  <a:solidFill>
                    <a:prstClr val="black"/>
                  </a:solidFill>
                </a:rPr>
                <a:t>6</a:t>
              </a:r>
            </a:p>
          </p:txBody>
        </p:sp>
      </p:grpSp>
      <p:grpSp>
        <p:nvGrpSpPr>
          <p:cNvPr id="130" name="Group 129"/>
          <p:cNvGrpSpPr/>
          <p:nvPr/>
        </p:nvGrpSpPr>
        <p:grpSpPr>
          <a:xfrm rot="10800000">
            <a:off x="14274312" y="10128929"/>
            <a:ext cx="1165300" cy="2008658"/>
            <a:chOff x="4130308" y="996540"/>
            <a:chExt cx="582650" cy="1004329"/>
          </a:xfrm>
        </p:grpSpPr>
        <p:sp>
          <p:nvSpPr>
            <p:cNvPr id="131" name="Freeform 130"/>
            <p:cNvSpPr/>
            <p:nvPr/>
          </p:nvSpPr>
          <p:spPr>
            <a:xfrm rot="10800000">
              <a:off x="4130308" y="996540"/>
              <a:ext cx="582650" cy="1004329"/>
            </a:xfrm>
            <a:custGeom>
              <a:avLst/>
              <a:gdLst>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071620 w 1427274"/>
                <a:gd name="connsiteY6" fmla="*/ 1132569 h 2460229"/>
                <a:gd name="connsiteX7" fmla="*/ 1112638 w 1427274"/>
                <a:gd name="connsiteY7" fmla="*/ 1154833 h 2460229"/>
                <a:gd name="connsiteX8" fmla="*/ 1427274 w 1427274"/>
                <a:gd name="connsiteY8" fmla="*/ 1746592 h 2460229"/>
                <a:gd name="connsiteX9" fmla="*/ 713637 w 1427274"/>
                <a:gd name="connsiteY9" fmla="*/ 2460229 h 2460229"/>
                <a:gd name="connsiteX10" fmla="*/ 0 w 1427274"/>
                <a:gd name="connsiteY10" fmla="*/ 1746592 h 2460229"/>
                <a:gd name="connsiteX11" fmla="*/ 314636 w 1427274"/>
                <a:gd name="connsiteY11" fmla="*/ 1154833 h 2460229"/>
                <a:gd name="connsiteX12" fmla="*/ 355653 w 1427274"/>
                <a:gd name="connsiteY12" fmla="*/ 113257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355653 w 1427274"/>
                <a:gd name="connsiteY11" fmla="*/ 1132570 h 2460229"/>
                <a:gd name="connsiteX12" fmla="*/ 713637 w 1427274"/>
                <a:gd name="connsiteY12" fmla="*/ 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713637 w 1427274"/>
                <a:gd name="connsiteY11" fmla="*/ 0 h 246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7274" h="2460229">
                  <a:moveTo>
                    <a:pt x="713638" y="1325798"/>
                  </a:moveTo>
                  <a:cubicBezTo>
                    <a:pt x="481240" y="1325798"/>
                    <a:pt x="292844" y="1514194"/>
                    <a:pt x="292844" y="1746592"/>
                  </a:cubicBezTo>
                  <a:cubicBezTo>
                    <a:pt x="292844" y="1978990"/>
                    <a:pt x="481240" y="2167386"/>
                    <a:pt x="713638" y="2167386"/>
                  </a:cubicBezTo>
                  <a:cubicBezTo>
                    <a:pt x="946036" y="2167386"/>
                    <a:pt x="1134432" y="1978990"/>
                    <a:pt x="1134432" y="1746592"/>
                  </a:cubicBezTo>
                  <a:cubicBezTo>
                    <a:pt x="1134432" y="1514194"/>
                    <a:pt x="946036" y="1325798"/>
                    <a:pt x="713638" y="1325798"/>
                  </a:cubicBezTo>
                  <a:close/>
                  <a:moveTo>
                    <a:pt x="713637" y="0"/>
                  </a:moveTo>
                  <a:lnTo>
                    <a:pt x="1112638" y="1154833"/>
                  </a:lnTo>
                  <a:cubicBezTo>
                    <a:pt x="1302467" y="1283079"/>
                    <a:pt x="1427274" y="1500260"/>
                    <a:pt x="1427274" y="1746592"/>
                  </a:cubicBezTo>
                  <a:cubicBezTo>
                    <a:pt x="1427274" y="2140723"/>
                    <a:pt x="1107768" y="2460229"/>
                    <a:pt x="713637" y="2460229"/>
                  </a:cubicBezTo>
                  <a:cubicBezTo>
                    <a:pt x="319506" y="2460229"/>
                    <a:pt x="0" y="2140723"/>
                    <a:pt x="0" y="1746592"/>
                  </a:cubicBezTo>
                  <a:cubicBezTo>
                    <a:pt x="0" y="1500260"/>
                    <a:pt x="124807" y="1283079"/>
                    <a:pt x="314636" y="1154833"/>
                  </a:cubicBezTo>
                  <a:lnTo>
                    <a:pt x="713637" y="0"/>
                  </a:lnTo>
                  <a:close/>
                </a:path>
              </a:pathLst>
            </a:custGeom>
            <a:solidFill>
              <a:srgbClr val="B4A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32" name="Freeform 131"/>
            <p:cNvSpPr/>
            <p:nvPr/>
          </p:nvSpPr>
          <p:spPr>
            <a:xfrm rot="10800000">
              <a:off x="4421632" y="996540"/>
              <a:ext cx="291326" cy="1004329"/>
            </a:xfrm>
            <a:custGeom>
              <a:avLst/>
              <a:gdLst>
                <a:gd name="connsiteX0" fmla="*/ 291325 w 291326"/>
                <a:gd name="connsiteY0" fmla="*/ 1004329 h 1004329"/>
                <a:gd name="connsiteX1" fmla="*/ 0 w 291326"/>
                <a:gd name="connsiteY1" fmla="*/ 713004 h 1004329"/>
                <a:gd name="connsiteX2" fmla="*/ 128443 w 291326"/>
                <a:gd name="connsiteY2" fmla="*/ 471433 h 1004329"/>
                <a:gd name="connsiteX3" fmla="*/ 291325 w 291326"/>
                <a:gd name="connsiteY3" fmla="*/ 0 h 1004329"/>
                <a:gd name="connsiteX4" fmla="*/ 291326 w 291326"/>
                <a:gd name="connsiteY4" fmla="*/ 3 h 1004329"/>
                <a:gd name="connsiteX5" fmla="*/ 291326 w 291326"/>
                <a:gd name="connsiteY5" fmla="*/ 541225 h 1004329"/>
                <a:gd name="connsiteX6" fmla="*/ 291326 w 291326"/>
                <a:gd name="connsiteY6" fmla="*/ 541225 h 1004329"/>
                <a:gd name="connsiteX7" fmla="*/ 119547 w 291326"/>
                <a:gd name="connsiteY7" fmla="*/ 713004 h 1004329"/>
                <a:gd name="connsiteX8" fmla="*/ 291326 w 291326"/>
                <a:gd name="connsiteY8" fmla="*/ 884783 h 1004329"/>
                <a:gd name="connsiteX9" fmla="*/ 291326 w 291326"/>
                <a:gd name="connsiteY9" fmla="*/ 884783 h 1004329"/>
                <a:gd name="connsiteX10" fmla="*/ 291326 w 291326"/>
                <a:gd name="connsiteY10" fmla="*/ 1004329 h 100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326" h="1004329">
                  <a:moveTo>
                    <a:pt x="291325" y="1004329"/>
                  </a:moveTo>
                  <a:cubicBezTo>
                    <a:pt x="130431" y="1004329"/>
                    <a:pt x="0" y="873898"/>
                    <a:pt x="0" y="713004"/>
                  </a:cubicBezTo>
                  <a:cubicBezTo>
                    <a:pt x="0" y="612445"/>
                    <a:pt x="50950" y="523786"/>
                    <a:pt x="128443" y="471433"/>
                  </a:cubicBezTo>
                  <a:lnTo>
                    <a:pt x="291325" y="0"/>
                  </a:lnTo>
                  <a:lnTo>
                    <a:pt x="291326" y="3"/>
                  </a:lnTo>
                  <a:lnTo>
                    <a:pt x="291326" y="541225"/>
                  </a:lnTo>
                  <a:lnTo>
                    <a:pt x="291326" y="541225"/>
                  </a:lnTo>
                  <a:cubicBezTo>
                    <a:pt x="196455" y="541225"/>
                    <a:pt x="119547" y="618133"/>
                    <a:pt x="119547" y="713004"/>
                  </a:cubicBezTo>
                  <a:cubicBezTo>
                    <a:pt x="119547" y="807875"/>
                    <a:pt x="196455" y="884783"/>
                    <a:pt x="291326" y="884783"/>
                  </a:cubicBezTo>
                  <a:lnTo>
                    <a:pt x="291326" y="884783"/>
                  </a:lnTo>
                  <a:lnTo>
                    <a:pt x="291326" y="1004329"/>
                  </a:lnTo>
                  <a:close/>
                </a:path>
              </a:pathLst>
            </a:cu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33" name="Oval 132"/>
            <p:cNvSpPr/>
            <p:nvPr/>
          </p:nvSpPr>
          <p:spPr>
            <a:xfrm rot="10800000">
              <a:off x="4249854" y="1116086"/>
              <a:ext cx="343557" cy="343558"/>
            </a:xfrm>
            <a:prstGeom prst="ellipse">
              <a:avLst/>
            </a:prstGeom>
            <a:solidFill>
              <a:schemeClr val="bg1"/>
            </a:solidFill>
            <a:ln w="28575">
              <a:solidFill>
                <a:srgbClr val="8A8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dirty="0">
                  <a:solidFill>
                    <a:prstClr val="black"/>
                  </a:solidFill>
                </a:rPr>
                <a:t>4</a:t>
              </a:r>
            </a:p>
          </p:txBody>
        </p:sp>
      </p:grpSp>
      <p:grpSp>
        <p:nvGrpSpPr>
          <p:cNvPr id="134" name="Group 133"/>
          <p:cNvGrpSpPr/>
          <p:nvPr/>
        </p:nvGrpSpPr>
        <p:grpSpPr>
          <a:xfrm rot="10800000">
            <a:off x="10867822" y="10128931"/>
            <a:ext cx="1165300" cy="2008658"/>
            <a:chOff x="4130308" y="996540"/>
            <a:chExt cx="582650" cy="1004329"/>
          </a:xfrm>
        </p:grpSpPr>
        <p:sp>
          <p:nvSpPr>
            <p:cNvPr id="135" name="Freeform 134"/>
            <p:cNvSpPr/>
            <p:nvPr/>
          </p:nvSpPr>
          <p:spPr>
            <a:xfrm rot="10800000">
              <a:off x="4130308" y="996540"/>
              <a:ext cx="582650" cy="1004329"/>
            </a:xfrm>
            <a:custGeom>
              <a:avLst/>
              <a:gdLst>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071620 w 1427274"/>
                <a:gd name="connsiteY6" fmla="*/ 1132569 h 2460229"/>
                <a:gd name="connsiteX7" fmla="*/ 1112638 w 1427274"/>
                <a:gd name="connsiteY7" fmla="*/ 1154833 h 2460229"/>
                <a:gd name="connsiteX8" fmla="*/ 1427274 w 1427274"/>
                <a:gd name="connsiteY8" fmla="*/ 1746592 h 2460229"/>
                <a:gd name="connsiteX9" fmla="*/ 713637 w 1427274"/>
                <a:gd name="connsiteY9" fmla="*/ 2460229 h 2460229"/>
                <a:gd name="connsiteX10" fmla="*/ 0 w 1427274"/>
                <a:gd name="connsiteY10" fmla="*/ 1746592 h 2460229"/>
                <a:gd name="connsiteX11" fmla="*/ 314636 w 1427274"/>
                <a:gd name="connsiteY11" fmla="*/ 1154833 h 2460229"/>
                <a:gd name="connsiteX12" fmla="*/ 355653 w 1427274"/>
                <a:gd name="connsiteY12" fmla="*/ 113257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355653 w 1427274"/>
                <a:gd name="connsiteY11" fmla="*/ 1132570 h 2460229"/>
                <a:gd name="connsiteX12" fmla="*/ 713637 w 1427274"/>
                <a:gd name="connsiteY12" fmla="*/ 0 h 2460229"/>
                <a:gd name="connsiteX0" fmla="*/ 713638 w 1427274"/>
                <a:gd name="connsiteY0" fmla="*/ 1325798 h 2460229"/>
                <a:gd name="connsiteX1" fmla="*/ 292844 w 1427274"/>
                <a:gd name="connsiteY1" fmla="*/ 1746592 h 2460229"/>
                <a:gd name="connsiteX2" fmla="*/ 713638 w 1427274"/>
                <a:gd name="connsiteY2" fmla="*/ 2167386 h 2460229"/>
                <a:gd name="connsiteX3" fmla="*/ 1134432 w 1427274"/>
                <a:gd name="connsiteY3" fmla="*/ 1746592 h 2460229"/>
                <a:gd name="connsiteX4" fmla="*/ 713638 w 1427274"/>
                <a:gd name="connsiteY4" fmla="*/ 1325798 h 2460229"/>
                <a:gd name="connsiteX5" fmla="*/ 713637 w 1427274"/>
                <a:gd name="connsiteY5" fmla="*/ 0 h 2460229"/>
                <a:gd name="connsiteX6" fmla="*/ 1112638 w 1427274"/>
                <a:gd name="connsiteY6" fmla="*/ 1154833 h 2460229"/>
                <a:gd name="connsiteX7" fmla="*/ 1427274 w 1427274"/>
                <a:gd name="connsiteY7" fmla="*/ 1746592 h 2460229"/>
                <a:gd name="connsiteX8" fmla="*/ 713637 w 1427274"/>
                <a:gd name="connsiteY8" fmla="*/ 2460229 h 2460229"/>
                <a:gd name="connsiteX9" fmla="*/ 0 w 1427274"/>
                <a:gd name="connsiteY9" fmla="*/ 1746592 h 2460229"/>
                <a:gd name="connsiteX10" fmla="*/ 314636 w 1427274"/>
                <a:gd name="connsiteY10" fmla="*/ 1154833 h 2460229"/>
                <a:gd name="connsiteX11" fmla="*/ 713637 w 1427274"/>
                <a:gd name="connsiteY11" fmla="*/ 0 h 246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7274" h="2460229">
                  <a:moveTo>
                    <a:pt x="713638" y="1325798"/>
                  </a:moveTo>
                  <a:cubicBezTo>
                    <a:pt x="481240" y="1325798"/>
                    <a:pt x="292844" y="1514194"/>
                    <a:pt x="292844" y="1746592"/>
                  </a:cubicBezTo>
                  <a:cubicBezTo>
                    <a:pt x="292844" y="1978990"/>
                    <a:pt x="481240" y="2167386"/>
                    <a:pt x="713638" y="2167386"/>
                  </a:cubicBezTo>
                  <a:cubicBezTo>
                    <a:pt x="946036" y="2167386"/>
                    <a:pt x="1134432" y="1978990"/>
                    <a:pt x="1134432" y="1746592"/>
                  </a:cubicBezTo>
                  <a:cubicBezTo>
                    <a:pt x="1134432" y="1514194"/>
                    <a:pt x="946036" y="1325798"/>
                    <a:pt x="713638" y="1325798"/>
                  </a:cubicBezTo>
                  <a:close/>
                  <a:moveTo>
                    <a:pt x="713637" y="0"/>
                  </a:moveTo>
                  <a:lnTo>
                    <a:pt x="1112638" y="1154833"/>
                  </a:lnTo>
                  <a:cubicBezTo>
                    <a:pt x="1302467" y="1283079"/>
                    <a:pt x="1427274" y="1500260"/>
                    <a:pt x="1427274" y="1746592"/>
                  </a:cubicBezTo>
                  <a:cubicBezTo>
                    <a:pt x="1427274" y="2140723"/>
                    <a:pt x="1107768" y="2460229"/>
                    <a:pt x="713637" y="2460229"/>
                  </a:cubicBezTo>
                  <a:cubicBezTo>
                    <a:pt x="319506" y="2460229"/>
                    <a:pt x="0" y="2140723"/>
                    <a:pt x="0" y="1746592"/>
                  </a:cubicBezTo>
                  <a:cubicBezTo>
                    <a:pt x="0" y="1500260"/>
                    <a:pt x="124807" y="1283079"/>
                    <a:pt x="314636" y="1154833"/>
                  </a:cubicBezTo>
                  <a:lnTo>
                    <a:pt x="713637" y="0"/>
                  </a:lnTo>
                  <a:close/>
                </a:path>
              </a:pathLst>
            </a:custGeom>
            <a:solidFill>
              <a:srgbClr val="8CE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36" name="Freeform 135"/>
            <p:cNvSpPr/>
            <p:nvPr/>
          </p:nvSpPr>
          <p:spPr>
            <a:xfrm rot="10800000">
              <a:off x="4421632" y="996540"/>
              <a:ext cx="291326" cy="1004329"/>
            </a:xfrm>
            <a:custGeom>
              <a:avLst/>
              <a:gdLst>
                <a:gd name="connsiteX0" fmla="*/ 291325 w 291326"/>
                <a:gd name="connsiteY0" fmla="*/ 1004329 h 1004329"/>
                <a:gd name="connsiteX1" fmla="*/ 0 w 291326"/>
                <a:gd name="connsiteY1" fmla="*/ 713004 h 1004329"/>
                <a:gd name="connsiteX2" fmla="*/ 128443 w 291326"/>
                <a:gd name="connsiteY2" fmla="*/ 471433 h 1004329"/>
                <a:gd name="connsiteX3" fmla="*/ 291325 w 291326"/>
                <a:gd name="connsiteY3" fmla="*/ 0 h 1004329"/>
                <a:gd name="connsiteX4" fmla="*/ 291326 w 291326"/>
                <a:gd name="connsiteY4" fmla="*/ 3 h 1004329"/>
                <a:gd name="connsiteX5" fmla="*/ 291326 w 291326"/>
                <a:gd name="connsiteY5" fmla="*/ 541225 h 1004329"/>
                <a:gd name="connsiteX6" fmla="*/ 291326 w 291326"/>
                <a:gd name="connsiteY6" fmla="*/ 541225 h 1004329"/>
                <a:gd name="connsiteX7" fmla="*/ 119547 w 291326"/>
                <a:gd name="connsiteY7" fmla="*/ 713004 h 1004329"/>
                <a:gd name="connsiteX8" fmla="*/ 291326 w 291326"/>
                <a:gd name="connsiteY8" fmla="*/ 884783 h 1004329"/>
                <a:gd name="connsiteX9" fmla="*/ 291326 w 291326"/>
                <a:gd name="connsiteY9" fmla="*/ 884783 h 1004329"/>
                <a:gd name="connsiteX10" fmla="*/ 291326 w 291326"/>
                <a:gd name="connsiteY10" fmla="*/ 1004329 h 100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326" h="1004329">
                  <a:moveTo>
                    <a:pt x="291325" y="1004329"/>
                  </a:moveTo>
                  <a:cubicBezTo>
                    <a:pt x="130431" y="1004329"/>
                    <a:pt x="0" y="873898"/>
                    <a:pt x="0" y="713004"/>
                  </a:cubicBezTo>
                  <a:cubicBezTo>
                    <a:pt x="0" y="612445"/>
                    <a:pt x="50950" y="523786"/>
                    <a:pt x="128443" y="471433"/>
                  </a:cubicBezTo>
                  <a:lnTo>
                    <a:pt x="291325" y="0"/>
                  </a:lnTo>
                  <a:lnTo>
                    <a:pt x="291326" y="3"/>
                  </a:lnTo>
                  <a:lnTo>
                    <a:pt x="291326" y="541225"/>
                  </a:lnTo>
                  <a:lnTo>
                    <a:pt x="291326" y="541225"/>
                  </a:lnTo>
                  <a:cubicBezTo>
                    <a:pt x="196455" y="541225"/>
                    <a:pt x="119547" y="618133"/>
                    <a:pt x="119547" y="713004"/>
                  </a:cubicBezTo>
                  <a:cubicBezTo>
                    <a:pt x="119547" y="807875"/>
                    <a:pt x="196455" y="884783"/>
                    <a:pt x="291326" y="884783"/>
                  </a:cubicBezTo>
                  <a:lnTo>
                    <a:pt x="291326" y="884783"/>
                  </a:lnTo>
                  <a:lnTo>
                    <a:pt x="291326" y="1004329"/>
                  </a:lnTo>
                  <a:close/>
                </a:path>
              </a:pathLst>
            </a:cu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a:solidFill>
                  <a:prstClr val="black"/>
                </a:solidFill>
              </a:endParaRPr>
            </a:p>
          </p:txBody>
        </p:sp>
        <p:sp>
          <p:nvSpPr>
            <p:cNvPr id="137" name="Oval 136"/>
            <p:cNvSpPr/>
            <p:nvPr/>
          </p:nvSpPr>
          <p:spPr>
            <a:xfrm rot="10800000">
              <a:off x="4249854" y="1116086"/>
              <a:ext cx="343557" cy="343558"/>
            </a:xfrm>
            <a:prstGeom prst="ellipse">
              <a:avLst/>
            </a:prstGeom>
            <a:solidFill>
              <a:schemeClr val="bg1"/>
            </a:solidFill>
            <a:ln w="28575">
              <a:solidFill>
                <a:srgbClr val="6CA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dirty="0">
                  <a:solidFill>
                    <a:prstClr val="black"/>
                  </a:solidFill>
                </a:rPr>
                <a:t>2</a:t>
              </a:r>
            </a:p>
          </p:txBody>
        </p:sp>
      </p:grpSp>
      <p:grpSp>
        <p:nvGrpSpPr>
          <p:cNvPr id="30" name="Group 29"/>
          <p:cNvGrpSpPr/>
          <p:nvPr/>
        </p:nvGrpSpPr>
        <p:grpSpPr>
          <a:xfrm>
            <a:off x="7998821" y="4097950"/>
            <a:ext cx="1960106" cy="2955708"/>
            <a:chOff x="1130224" y="2060641"/>
            <a:chExt cx="980053" cy="1477854"/>
          </a:xfrm>
        </p:grpSpPr>
        <p:sp>
          <p:nvSpPr>
            <p:cNvPr id="35" name="Freeform 34"/>
            <p:cNvSpPr/>
            <p:nvPr/>
          </p:nvSpPr>
          <p:spPr>
            <a:xfrm>
              <a:off x="1812725" y="3221984"/>
              <a:ext cx="233315" cy="233315"/>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FF5A5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37" name="Rectangle 36"/>
            <p:cNvSpPr/>
            <p:nvPr/>
          </p:nvSpPr>
          <p:spPr>
            <a:xfrm>
              <a:off x="1338605" y="3400431"/>
              <a:ext cx="521178" cy="54709"/>
            </a:xfrm>
            <a:prstGeom prst="rect">
              <a:avLst/>
            </a:prstGeom>
            <a:solidFill>
              <a:srgbClr val="FF5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38" name="Oval 37"/>
            <p:cNvSpPr/>
            <p:nvPr/>
          </p:nvSpPr>
          <p:spPr>
            <a:xfrm>
              <a:off x="1927095" y="3336567"/>
              <a:ext cx="183182" cy="183182"/>
            </a:xfrm>
            <a:prstGeom prst="ellipse">
              <a:avLst/>
            </a:prstGeom>
            <a:solidFill>
              <a:srgbClr val="FF5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40" name="Oval 39"/>
            <p:cNvSpPr/>
            <p:nvPr/>
          </p:nvSpPr>
          <p:spPr>
            <a:xfrm>
              <a:off x="1130224" y="3317076"/>
              <a:ext cx="221419" cy="221419"/>
            </a:xfrm>
            <a:prstGeom prst="ellipse">
              <a:avLst/>
            </a:prstGeom>
            <a:solidFill>
              <a:srgbClr val="FF5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41" name="Rectangle 40"/>
            <p:cNvSpPr/>
            <p:nvPr/>
          </p:nvSpPr>
          <p:spPr>
            <a:xfrm rot="5400000">
              <a:off x="1419898" y="2632073"/>
              <a:ext cx="1197574" cy="54709"/>
            </a:xfrm>
            <a:prstGeom prst="rect">
              <a:avLst/>
            </a:prstGeom>
            <a:solidFill>
              <a:srgbClr val="FF5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grpSp>
      <p:sp>
        <p:nvSpPr>
          <p:cNvPr id="138" name="TextBox 137"/>
          <p:cNvSpPr txBox="1"/>
          <p:nvPr/>
        </p:nvSpPr>
        <p:spPr>
          <a:xfrm rot="16200000">
            <a:off x="8674422" y="5509053"/>
            <a:ext cx="1390124" cy="707886"/>
          </a:xfrm>
          <a:prstGeom prst="rect">
            <a:avLst/>
          </a:prstGeom>
          <a:noFill/>
        </p:spPr>
        <p:txBody>
          <a:bodyPr wrap="none" rtlCol="0">
            <a:spAutoFit/>
          </a:bodyPr>
          <a:lstStyle/>
          <a:p>
            <a:pPr>
              <a:defRPr/>
            </a:pPr>
            <a:r>
              <a:rPr lang="en-US" sz="4000" b="1" dirty="0">
                <a:solidFill>
                  <a:srgbClr val="C44549"/>
                </a:solidFill>
              </a:rPr>
              <a:t>1903</a:t>
            </a:r>
          </a:p>
        </p:txBody>
      </p:sp>
      <p:sp>
        <p:nvSpPr>
          <p:cNvPr id="139" name="TextBox 138"/>
          <p:cNvSpPr txBox="1"/>
          <p:nvPr/>
        </p:nvSpPr>
        <p:spPr>
          <a:xfrm rot="16200000">
            <a:off x="10329291" y="7464575"/>
            <a:ext cx="1390124" cy="707886"/>
          </a:xfrm>
          <a:prstGeom prst="rect">
            <a:avLst/>
          </a:prstGeom>
          <a:noFill/>
        </p:spPr>
        <p:txBody>
          <a:bodyPr wrap="none" rtlCol="0">
            <a:spAutoFit/>
          </a:bodyPr>
          <a:lstStyle/>
          <a:p>
            <a:pPr algn="r">
              <a:defRPr/>
            </a:pPr>
            <a:r>
              <a:rPr lang="en-US" sz="4000" b="1" dirty="0">
                <a:solidFill>
                  <a:srgbClr val="6CAC57"/>
                </a:solidFill>
              </a:rPr>
              <a:t>1917</a:t>
            </a:r>
          </a:p>
        </p:txBody>
      </p:sp>
      <p:sp>
        <p:nvSpPr>
          <p:cNvPr id="140" name="TextBox 139"/>
          <p:cNvSpPr txBox="1"/>
          <p:nvPr/>
        </p:nvSpPr>
        <p:spPr>
          <a:xfrm rot="16200000">
            <a:off x="13745348" y="7464575"/>
            <a:ext cx="1390124" cy="707886"/>
          </a:xfrm>
          <a:prstGeom prst="rect">
            <a:avLst/>
          </a:prstGeom>
          <a:noFill/>
        </p:spPr>
        <p:txBody>
          <a:bodyPr wrap="none" rtlCol="0">
            <a:spAutoFit/>
          </a:bodyPr>
          <a:lstStyle/>
          <a:p>
            <a:pPr algn="r">
              <a:defRPr/>
            </a:pPr>
            <a:r>
              <a:rPr lang="en-US" sz="4000" b="1" dirty="0">
                <a:solidFill>
                  <a:srgbClr val="8A8053"/>
                </a:solidFill>
              </a:rPr>
              <a:t>1929</a:t>
            </a:r>
          </a:p>
        </p:txBody>
      </p:sp>
      <p:sp>
        <p:nvSpPr>
          <p:cNvPr id="141" name="TextBox 140"/>
          <p:cNvSpPr txBox="1"/>
          <p:nvPr/>
        </p:nvSpPr>
        <p:spPr>
          <a:xfrm rot="16200000">
            <a:off x="17163757" y="7464575"/>
            <a:ext cx="1390124" cy="707886"/>
          </a:xfrm>
          <a:prstGeom prst="rect">
            <a:avLst/>
          </a:prstGeom>
          <a:noFill/>
        </p:spPr>
        <p:txBody>
          <a:bodyPr wrap="none" rtlCol="0">
            <a:spAutoFit/>
          </a:bodyPr>
          <a:lstStyle/>
          <a:p>
            <a:pPr algn="r">
              <a:defRPr/>
            </a:pPr>
            <a:r>
              <a:rPr lang="en-US" sz="4000" b="1" dirty="0">
                <a:solidFill>
                  <a:srgbClr val="5F003E"/>
                </a:solidFill>
              </a:rPr>
              <a:t>1948</a:t>
            </a:r>
          </a:p>
        </p:txBody>
      </p:sp>
      <p:sp>
        <p:nvSpPr>
          <p:cNvPr id="142" name="TextBox 141"/>
          <p:cNvSpPr txBox="1"/>
          <p:nvPr/>
        </p:nvSpPr>
        <p:spPr>
          <a:xfrm rot="16200000">
            <a:off x="20598637" y="7464575"/>
            <a:ext cx="1390124" cy="707886"/>
          </a:xfrm>
          <a:prstGeom prst="rect">
            <a:avLst/>
          </a:prstGeom>
          <a:noFill/>
        </p:spPr>
        <p:txBody>
          <a:bodyPr wrap="none" rtlCol="0">
            <a:spAutoFit/>
          </a:bodyPr>
          <a:lstStyle/>
          <a:p>
            <a:pPr algn="r">
              <a:defRPr/>
            </a:pPr>
            <a:r>
              <a:rPr lang="en-US" sz="4000" b="1" dirty="0">
                <a:solidFill>
                  <a:srgbClr val="424547"/>
                </a:solidFill>
              </a:rPr>
              <a:t>1995</a:t>
            </a:r>
          </a:p>
        </p:txBody>
      </p:sp>
      <p:grpSp>
        <p:nvGrpSpPr>
          <p:cNvPr id="20" name="Group 19"/>
          <p:cNvGrpSpPr/>
          <p:nvPr/>
        </p:nvGrpSpPr>
        <p:grpSpPr>
          <a:xfrm>
            <a:off x="11430238" y="4103230"/>
            <a:ext cx="1907920" cy="2912936"/>
            <a:chOff x="2845933" y="2063281"/>
            <a:chExt cx="953960" cy="1456468"/>
          </a:xfrm>
        </p:grpSpPr>
        <p:sp>
          <p:nvSpPr>
            <p:cNvPr id="45" name="Freeform 44"/>
            <p:cNvSpPr/>
            <p:nvPr/>
          </p:nvSpPr>
          <p:spPr>
            <a:xfrm rot="10800000" flipH="1" flipV="1">
              <a:off x="3502686" y="3222510"/>
              <a:ext cx="233045" cy="232903"/>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FFAA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46" name="Oval 45"/>
            <p:cNvSpPr/>
            <p:nvPr/>
          </p:nvSpPr>
          <p:spPr>
            <a:xfrm rot="10800000" flipH="1" flipV="1">
              <a:off x="3616923" y="3336890"/>
              <a:ext cx="182970" cy="182859"/>
            </a:xfrm>
            <a:prstGeom prst="ellipse">
              <a:avLst/>
            </a:prstGeom>
            <a:solidFill>
              <a:srgbClr val="FFA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50" name="Freeform 49"/>
            <p:cNvSpPr/>
            <p:nvPr/>
          </p:nvSpPr>
          <p:spPr>
            <a:xfrm rot="10800000" flipV="1">
              <a:off x="2845933" y="3222510"/>
              <a:ext cx="233315" cy="232903"/>
            </a:xfrm>
            <a:custGeom>
              <a:avLst/>
              <a:gdLst>
                <a:gd name="connsiteX0" fmla="*/ 1574800 w 1783953"/>
                <a:gd name="connsiteY0" fmla="*/ 0 h 1783953"/>
                <a:gd name="connsiteX1" fmla="*/ 1735814 w 1783953"/>
                <a:gd name="connsiteY1" fmla="*/ 8131 h 1783953"/>
                <a:gd name="connsiteX2" fmla="*/ 1783953 w 1783953"/>
                <a:gd name="connsiteY2" fmla="*/ 15478 h 1783953"/>
                <a:gd name="connsiteX3" fmla="*/ 1783953 w 1783953"/>
                <a:gd name="connsiteY3" fmla="*/ 438812 h 1783953"/>
                <a:gd name="connsiteX4" fmla="*/ 1692978 w 1783953"/>
                <a:gd name="connsiteY4" fmla="*/ 424928 h 1783953"/>
                <a:gd name="connsiteX5" fmla="*/ 1574800 w 1783953"/>
                <a:gd name="connsiteY5" fmla="*/ 418960 h 1783953"/>
                <a:gd name="connsiteX6" fmla="*/ 418960 w 1783953"/>
                <a:gd name="connsiteY6" fmla="*/ 1574800 h 1783953"/>
                <a:gd name="connsiteX7" fmla="*/ 440045 w 1783953"/>
                <a:gd name="connsiteY7" fmla="*/ 1783953 h 1783953"/>
                <a:gd name="connsiteX8" fmla="*/ 15478 w 1783953"/>
                <a:gd name="connsiteY8" fmla="*/ 1783953 h 1783953"/>
                <a:gd name="connsiteX9" fmla="*/ 8131 w 1783953"/>
                <a:gd name="connsiteY9" fmla="*/ 1735814 h 1783953"/>
                <a:gd name="connsiteX10" fmla="*/ 0 w 1783953"/>
                <a:gd name="connsiteY10" fmla="*/ 1574800 h 1783953"/>
                <a:gd name="connsiteX11" fmla="*/ 1574800 w 1783953"/>
                <a:gd name="connsiteY11" fmla="*/ 0 h 178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3953" h="1783953">
                  <a:moveTo>
                    <a:pt x="1574800" y="0"/>
                  </a:moveTo>
                  <a:cubicBezTo>
                    <a:pt x="1629159" y="0"/>
                    <a:pt x="1682874" y="2754"/>
                    <a:pt x="1735814" y="8131"/>
                  </a:cubicBezTo>
                  <a:lnTo>
                    <a:pt x="1783953" y="15478"/>
                  </a:lnTo>
                  <a:lnTo>
                    <a:pt x="1783953" y="438812"/>
                  </a:lnTo>
                  <a:lnTo>
                    <a:pt x="1692978" y="424928"/>
                  </a:lnTo>
                  <a:cubicBezTo>
                    <a:pt x="1654122" y="420982"/>
                    <a:pt x="1614697" y="418960"/>
                    <a:pt x="1574800" y="418960"/>
                  </a:cubicBezTo>
                  <a:cubicBezTo>
                    <a:pt x="936447" y="418960"/>
                    <a:pt x="418960" y="936447"/>
                    <a:pt x="418960" y="1574800"/>
                  </a:cubicBezTo>
                  <a:lnTo>
                    <a:pt x="440045" y="1783953"/>
                  </a:lnTo>
                  <a:lnTo>
                    <a:pt x="15478" y="1783953"/>
                  </a:lnTo>
                  <a:lnTo>
                    <a:pt x="8131" y="1735814"/>
                  </a:lnTo>
                  <a:cubicBezTo>
                    <a:pt x="2754" y="1682874"/>
                    <a:pt x="0" y="1629159"/>
                    <a:pt x="0" y="1574800"/>
                  </a:cubicBezTo>
                  <a:cubicBezTo>
                    <a:pt x="0" y="705062"/>
                    <a:pt x="705062" y="0"/>
                    <a:pt x="1574800" y="0"/>
                  </a:cubicBezTo>
                  <a:close/>
                </a:path>
              </a:pathLst>
            </a:custGeom>
            <a:solidFill>
              <a:srgbClr val="FFAA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9200">
                <a:solidFill>
                  <a:prstClr val="black"/>
                </a:solidFill>
              </a:endParaRPr>
            </a:p>
          </p:txBody>
        </p:sp>
        <p:sp>
          <p:nvSpPr>
            <p:cNvPr id="55" name="Rectangle 54"/>
            <p:cNvSpPr/>
            <p:nvPr/>
          </p:nvSpPr>
          <p:spPr>
            <a:xfrm rot="10800000" flipV="1">
              <a:off x="3032191" y="3400643"/>
              <a:ext cx="521178" cy="54612"/>
            </a:xfrm>
            <a:prstGeom prst="rect">
              <a:avLst/>
            </a:prstGeom>
            <a:solidFill>
              <a:srgbClr val="FFA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sp>
          <p:nvSpPr>
            <p:cNvPr id="56" name="Rectangle 55"/>
            <p:cNvSpPr/>
            <p:nvPr/>
          </p:nvSpPr>
          <p:spPr>
            <a:xfrm rot="16200000" flipH="1" flipV="1">
              <a:off x="3110677" y="2633688"/>
              <a:ext cx="1195459" cy="54645"/>
            </a:xfrm>
            <a:prstGeom prst="rect">
              <a:avLst/>
            </a:prstGeom>
            <a:solidFill>
              <a:srgbClr val="FFA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200">
                <a:solidFill>
                  <a:prstClr val="black"/>
                </a:solidFill>
              </a:endParaRPr>
            </a:p>
          </p:txBody>
        </p:sp>
      </p:grpSp>
      <p:sp>
        <p:nvSpPr>
          <p:cNvPr id="143" name="TextBox 142"/>
          <p:cNvSpPr txBox="1"/>
          <p:nvPr/>
        </p:nvSpPr>
        <p:spPr>
          <a:xfrm rot="16200000">
            <a:off x="12062054" y="5509053"/>
            <a:ext cx="1390124" cy="707886"/>
          </a:xfrm>
          <a:prstGeom prst="rect">
            <a:avLst/>
          </a:prstGeom>
          <a:noFill/>
        </p:spPr>
        <p:txBody>
          <a:bodyPr wrap="none" rtlCol="0">
            <a:spAutoFit/>
          </a:bodyPr>
          <a:lstStyle/>
          <a:p>
            <a:pPr>
              <a:defRPr/>
            </a:pPr>
            <a:r>
              <a:rPr lang="en-US" sz="4000" b="1" dirty="0">
                <a:solidFill>
                  <a:srgbClr val="C4836F"/>
                </a:solidFill>
              </a:rPr>
              <a:t>1920</a:t>
            </a:r>
          </a:p>
        </p:txBody>
      </p:sp>
      <p:sp>
        <p:nvSpPr>
          <p:cNvPr id="144" name="TextBox 143"/>
          <p:cNvSpPr txBox="1"/>
          <p:nvPr/>
        </p:nvSpPr>
        <p:spPr>
          <a:xfrm rot="16200000">
            <a:off x="15459388" y="5509053"/>
            <a:ext cx="1390124" cy="707886"/>
          </a:xfrm>
          <a:prstGeom prst="rect">
            <a:avLst/>
          </a:prstGeom>
          <a:noFill/>
        </p:spPr>
        <p:txBody>
          <a:bodyPr wrap="none" rtlCol="0">
            <a:spAutoFit/>
          </a:bodyPr>
          <a:lstStyle/>
          <a:p>
            <a:pPr>
              <a:defRPr/>
            </a:pPr>
            <a:r>
              <a:rPr lang="en-US" sz="4000" b="1" dirty="0">
                <a:solidFill>
                  <a:srgbClr val="C48A00"/>
                </a:solidFill>
              </a:rPr>
              <a:t>1946</a:t>
            </a:r>
          </a:p>
        </p:txBody>
      </p:sp>
      <p:sp>
        <p:nvSpPr>
          <p:cNvPr id="145" name="TextBox 144"/>
          <p:cNvSpPr txBox="1"/>
          <p:nvPr/>
        </p:nvSpPr>
        <p:spPr>
          <a:xfrm rot="16200000">
            <a:off x="18880138" y="5509053"/>
            <a:ext cx="1390124" cy="707886"/>
          </a:xfrm>
          <a:prstGeom prst="rect">
            <a:avLst/>
          </a:prstGeom>
          <a:noFill/>
        </p:spPr>
        <p:txBody>
          <a:bodyPr wrap="none" rtlCol="0">
            <a:spAutoFit/>
          </a:bodyPr>
          <a:lstStyle/>
          <a:p>
            <a:pPr>
              <a:defRPr/>
            </a:pPr>
            <a:r>
              <a:rPr lang="en-US" sz="4000" b="1" dirty="0">
                <a:solidFill>
                  <a:srgbClr val="005E68"/>
                </a:solidFill>
              </a:rPr>
              <a:t>1993</a:t>
            </a:r>
          </a:p>
        </p:txBody>
      </p:sp>
      <p:sp>
        <p:nvSpPr>
          <p:cNvPr id="160" name="Rectangle 159"/>
          <p:cNvSpPr/>
          <p:nvPr/>
        </p:nvSpPr>
        <p:spPr>
          <a:xfrm>
            <a:off x="13893074" y="4620747"/>
            <a:ext cx="1963383" cy="707886"/>
          </a:xfrm>
          <a:prstGeom prst="rect">
            <a:avLst/>
          </a:prstGeom>
        </p:spPr>
        <p:txBody>
          <a:bodyPr wrap="square">
            <a:spAutoFit/>
          </a:bodyPr>
          <a:lstStyle/>
          <a:p>
            <a:pPr algn="ctr">
              <a:defRPr/>
            </a:pPr>
            <a:r>
              <a:rPr lang="en-US" sz="4000" b="1" dirty="0">
                <a:solidFill>
                  <a:srgbClr val="C48A00"/>
                </a:solidFill>
              </a:rPr>
              <a:t>NBA</a:t>
            </a:r>
          </a:p>
        </p:txBody>
      </p:sp>
      <p:pic>
        <p:nvPicPr>
          <p:cNvPr id="1026" name="Picture 2" descr="National Football League logo.sv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76498" y="2418053"/>
            <a:ext cx="1628370" cy="22362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ional Basketball Association logo.sv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41934" y="1997276"/>
            <a:ext cx="1181744" cy="26234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jor League Baseball logo.sv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50894" y="2857180"/>
            <a:ext cx="2500283" cy="13524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05 NHL Shield.sv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12443" y="9135480"/>
            <a:ext cx="1925280" cy="22076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LS logo.sv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974912" y="9132084"/>
            <a:ext cx="2095873" cy="2207654"/>
          </a:xfrm>
          <a:prstGeom prst="rect">
            <a:avLst/>
          </a:prstGeom>
          <a:noFill/>
          <a:extLst>
            <a:ext uri="{909E8E84-426E-40DD-AFC4-6F175D3DCCD1}">
              <a14:hiddenFill xmlns:a14="http://schemas.microsoft.com/office/drawing/2010/main">
                <a:solidFill>
                  <a:srgbClr val="FFFFFF"/>
                </a:solidFill>
              </a14:hiddenFill>
            </a:ext>
          </a:extLst>
        </p:spPr>
      </p:pic>
      <p:sp>
        <p:nvSpPr>
          <p:cNvPr id="173" name="TextBox 172"/>
          <p:cNvSpPr txBox="1"/>
          <p:nvPr/>
        </p:nvSpPr>
        <p:spPr>
          <a:xfrm>
            <a:off x="307982" y="3304270"/>
            <a:ext cx="6088621" cy="5909310"/>
          </a:xfrm>
          <a:prstGeom prst="rect">
            <a:avLst/>
          </a:prstGeom>
          <a:noFill/>
        </p:spPr>
        <p:txBody>
          <a:bodyPr wrap="square" rtlCol="0" anchor="ctr">
            <a:spAutoFit/>
          </a:bodyPr>
          <a:lstStyle/>
          <a:p>
            <a:pPr>
              <a:defRPr/>
            </a:pPr>
            <a:r>
              <a:rPr lang="en-US" sz="5400" dirty="0">
                <a:solidFill>
                  <a:srgbClr val="20B1B4"/>
                </a:solidFill>
              </a:rPr>
              <a:t>Esports Is A Fresh, Exciting Platform And Is The Newest Organized Sport With Competitive Leagues Around The World</a:t>
            </a:r>
          </a:p>
        </p:txBody>
      </p:sp>
      <p:pic>
        <p:nvPicPr>
          <p:cNvPr id="1036" name="Picture 12" descr="PGAT master cmyk.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210648" y="9073556"/>
            <a:ext cx="1925280" cy="241301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ASCAR logo 2017.sv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5185367" y="9862012"/>
            <a:ext cx="2740106" cy="47952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FC Logo.sv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7046944" y="3171978"/>
            <a:ext cx="2546981" cy="879866"/>
          </a:xfrm>
          <a:prstGeom prst="rect">
            <a:avLst/>
          </a:prstGeom>
          <a:noFill/>
          <a:extLst>
            <a:ext uri="{909E8E84-426E-40DD-AFC4-6F175D3DCCD1}">
              <a14:hiddenFill xmlns:a14="http://schemas.microsoft.com/office/drawing/2010/main">
                <a:solidFill>
                  <a:srgbClr val="FFFFFF"/>
                </a:solidFill>
              </a14:hiddenFill>
            </a:ext>
          </a:extLst>
        </p:spPr>
      </p:pic>
      <p:sp>
        <p:nvSpPr>
          <p:cNvPr id="183" name="Rectangle 182"/>
          <p:cNvSpPr/>
          <p:nvPr/>
        </p:nvSpPr>
        <p:spPr>
          <a:xfrm>
            <a:off x="7148313" y="4620747"/>
            <a:ext cx="1963383" cy="707886"/>
          </a:xfrm>
          <a:prstGeom prst="rect">
            <a:avLst/>
          </a:prstGeom>
        </p:spPr>
        <p:txBody>
          <a:bodyPr wrap="square">
            <a:spAutoFit/>
          </a:bodyPr>
          <a:lstStyle/>
          <a:p>
            <a:pPr algn="ctr">
              <a:defRPr/>
            </a:pPr>
            <a:r>
              <a:rPr lang="en-US" sz="4000" b="1" dirty="0">
                <a:solidFill>
                  <a:srgbClr val="C44549"/>
                </a:solidFill>
              </a:rPr>
              <a:t>MLB</a:t>
            </a:r>
          </a:p>
        </p:txBody>
      </p:sp>
      <p:sp>
        <p:nvSpPr>
          <p:cNvPr id="184" name="Rectangle 183"/>
          <p:cNvSpPr/>
          <p:nvPr/>
        </p:nvSpPr>
        <p:spPr>
          <a:xfrm>
            <a:off x="10512956" y="4620747"/>
            <a:ext cx="1963383" cy="707886"/>
          </a:xfrm>
          <a:prstGeom prst="rect">
            <a:avLst/>
          </a:prstGeom>
        </p:spPr>
        <p:txBody>
          <a:bodyPr wrap="square">
            <a:spAutoFit/>
          </a:bodyPr>
          <a:lstStyle/>
          <a:p>
            <a:pPr algn="ctr">
              <a:defRPr/>
            </a:pPr>
            <a:r>
              <a:rPr lang="en-US" sz="4000" b="1" dirty="0">
                <a:solidFill>
                  <a:srgbClr val="C4836F"/>
                </a:solidFill>
              </a:rPr>
              <a:t>NFL</a:t>
            </a:r>
          </a:p>
        </p:txBody>
      </p:sp>
      <p:sp>
        <p:nvSpPr>
          <p:cNvPr id="185" name="Rectangle 184"/>
          <p:cNvSpPr/>
          <p:nvPr/>
        </p:nvSpPr>
        <p:spPr>
          <a:xfrm>
            <a:off x="17391757" y="4620747"/>
            <a:ext cx="1963383" cy="707886"/>
          </a:xfrm>
          <a:prstGeom prst="rect">
            <a:avLst/>
          </a:prstGeom>
        </p:spPr>
        <p:txBody>
          <a:bodyPr wrap="square">
            <a:spAutoFit/>
          </a:bodyPr>
          <a:lstStyle/>
          <a:p>
            <a:pPr algn="ctr">
              <a:defRPr/>
            </a:pPr>
            <a:r>
              <a:rPr lang="en-US" sz="4000" b="1" dirty="0">
                <a:solidFill>
                  <a:srgbClr val="005E68"/>
                </a:solidFill>
              </a:rPr>
              <a:t>UFC</a:t>
            </a:r>
          </a:p>
        </p:txBody>
      </p:sp>
      <p:sp>
        <p:nvSpPr>
          <p:cNvPr id="190" name="Rectangle 189"/>
          <p:cNvSpPr/>
          <p:nvPr/>
        </p:nvSpPr>
        <p:spPr>
          <a:xfrm>
            <a:off x="15490496" y="8386506"/>
            <a:ext cx="2275488" cy="707886"/>
          </a:xfrm>
          <a:prstGeom prst="rect">
            <a:avLst/>
          </a:prstGeom>
        </p:spPr>
        <p:txBody>
          <a:bodyPr wrap="square">
            <a:spAutoFit/>
          </a:bodyPr>
          <a:lstStyle/>
          <a:p>
            <a:pPr algn="ctr">
              <a:defRPr/>
            </a:pPr>
            <a:r>
              <a:rPr lang="en-US" sz="4000" b="1" dirty="0">
                <a:solidFill>
                  <a:srgbClr val="5F003E"/>
                </a:solidFill>
              </a:rPr>
              <a:t>NASCAR</a:t>
            </a:r>
          </a:p>
        </p:txBody>
      </p:sp>
      <p:sp>
        <p:nvSpPr>
          <p:cNvPr id="191" name="Rectangle 190"/>
          <p:cNvSpPr/>
          <p:nvPr/>
        </p:nvSpPr>
        <p:spPr>
          <a:xfrm>
            <a:off x="8713836" y="8386506"/>
            <a:ext cx="1963383" cy="707886"/>
          </a:xfrm>
          <a:prstGeom prst="rect">
            <a:avLst/>
          </a:prstGeom>
        </p:spPr>
        <p:txBody>
          <a:bodyPr wrap="square">
            <a:spAutoFit/>
          </a:bodyPr>
          <a:lstStyle/>
          <a:p>
            <a:pPr algn="ctr">
              <a:defRPr/>
            </a:pPr>
            <a:r>
              <a:rPr lang="en-US" sz="4000" b="1" dirty="0">
                <a:solidFill>
                  <a:srgbClr val="6CAC57"/>
                </a:solidFill>
              </a:rPr>
              <a:t>NHL</a:t>
            </a:r>
          </a:p>
        </p:txBody>
      </p:sp>
      <p:sp>
        <p:nvSpPr>
          <p:cNvPr id="192" name="Rectangle 191"/>
          <p:cNvSpPr/>
          <p:nvPr/>
        </p:nvSpPr>
        <p:spPr>
          <a:xfrm>
            <a:off x="12263221" y="8386506"/>
            <a:ext cx="1667536" cy="707886"/>
          </a:xfrm>
          <a:prstGeom prst="rect">
            <a:avLst/>
          </a:prstGeom>
        </p:spPr>
        <p:txBody>
          <a:bodyPr wrap="square">
            <a:spAutoFit/>
          </a:bodyPr>
          <a:lstStyle/>
          <a:p>
            <a:pPr algn="ctr">
              <a:defRPr/>
            </a:pPr>
            <a:r>
              <a:rPr lang="en-US" sz="4000" b="1" dirty="0">
                <a:solidFill>
                  <a:srgbClr val="8A8053"/>
                </a:solidFill>
              </a:rPr>
              <a:t>PGA</a:t>
            </a:r>
          </a:p>
        </p:txBody>
      </p:sp>
      <p:sp>
        <p:nvSpPr>
          <p:cNvPr id="193" name="Rectangle 192"/>
          <p:cNvSpPr/>
          <p:nvPr/>
        </p:nvSpPr>
        <p:spPr>
          <a:xfrm>
            <a:off x="18995270" y="8386506"/>
            <a:ext cx="1857536" cy="707886"/>
          </a:xfrm>
          <a:prstGeom prst="rect">
            <a:avLst/>
          </a:prstGeom>
        </p:spPr>
        <p:txBody>
          <a:bodyPr wrap="square">
            <a:spAutoFit/>
          </a:bodyPr>
          <a:lstStyle/>
          <a:p>
            <a:pPr algn="ctr">
              <a:defRPr/>
            </a:pPr>
            <a:r>
              <a:rPr lang="en-US" sz="4000" b="1" dirty="0">
                <a:solidFill>
                  <a:srgbClr val="424547"/>
                </a:solidFill>
              </a:rPr>
              <a:t>MLS</a:t>
            </a:r>
          </a:p>
        </p:txBody>
      </p:sp>
      <p:sp>
        <p:nvSpPr>
          <p:cNvPr id="4" name="TextBox 3"/>
          <p:cNvSpPr txBox="1"/>
          <p:nvPr/>
        </p:nvSpPr>
        <p:spPr>
          <a:xfrm>
            <a:off x="20335560" y="4085040"/>
            <a:ext cx="3908504" cy="1446550"/>
          </a:xfrm>
          <a:prstGeom prst="rect">
            <a:avLst/>
          </a:prstGeom>
          <a:noFill/>
        </p:spPr>
        <p:txBody>
          <a:bodyPr wrap="square" rtlCol="0">
            <a:spAutoFit/>
          </a:bodyPr>
          <a:lstStyle/>
          <a:p>
            <a:pPr algn="ctr">
              <a:defRPr/>
            </a:pPr>
            <a:r>
              <a:rPr lang="en-US" sz="8800" dirty="0">
                <a:solidFill>
                  <a:srgbClr val="00D1C1"/>
                </a:solidFill>
              </a:rPr>
              <a:t>Esports</a:t>
            </a:r>
          </a:p>
        </p:txBody>
      </p:sp>
      <p:sp>
        <p:nvSpPr>
          <p:cNvPr id="7" name="TextBox 6"/>
          <p:cNvSpPr txBox="1"/>
          <p:nvPr/>
        </p:nvSpPr>
        <p:spPr>
          <a:xfrm>
            <a:off x="22372616" y="5904983"/>
            <a:ext cx="1409700" cy="707886"/>
          </a:xfrm>
          <a:prstGeom prst="rect">
            <a:avLst/>
          </a:prstGeom>
          <a:noFill/>
        </p:spPr>
        <p:txBody>
          <a:bodyPr wrap="square" rtlCol="0">
            <a:spAutoFit/>
          </a:bodyPr>
          <a:lstStyle/>
          <a:p>
            <a:pPr algn="ctr">
              <a:defRPr/>
            </a:pPr>
            <a:r>
              <a:rPr lang="en-US" sz="4000" b="1" dirty="0">
                <a:solidFill>
                  <a:srgbClr val="00D1C1"/>
                </a:solidFill>
              </a:rPr>
              <a:t>Now</a:t>
            </a:r>
          </a:p>
        </p:txBody>
      </p:sp>
      <p:sp>
        <p:nvSpPr>
          <p:cNvPr id="146" name="TextBox 145"/>
          <p:cNvSpPr txBox="1"/>
          <p:nvPr/>
        </p:nvSpPr>
        <p:spPr>
          <a:xfrm>
            <a:off x="23571784" y="13151922"/>
            <a:ext cx="815391" cy="553998"/>
          </a:xfrm>
          <a:prstGeom prst="rect">
            <a:avLst/>
          </a:prstGeom>
          <a:noFill/>
        </p:spPr>
        <p:txBody>
          <a:bodyPr wrap="square" rtlCol="0">
            <a:spAutoFit/>
          </a:bodyPr>
          <a:lstStyle/>
          <a:p>
            <a:pPr algn="ctr">
              <a:defRPr/>
            </a:pPr>
            <a:r>
              <a:rPr lang="en-US" sz="3000" dirty="0">
                <a:solidFill>
                  <a:srgbClr val="C0C1BF"/>
                </a:solidFill>
              </a:rPr>
              <a:t>5</a:t>
            </a:r>
          </a:p>
        </p:txBody>
      </p:sp>
      <p:pic>
        <p:nvPicPr>
          <p:cNvPr id="147" name="Picture 14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148" name="TextBox 147"/>
          <p:cNvSpPr txBox="1"/>
          <p:nvPr/>
        </p:nvSpPr>
        <p:spPr>
          <a:xfrm>
            <a:off x="7275475" y="13349653"/>
            <a:ext cx="2554978" cy="274114"/>
          </a:xfrm>
          <a:prstGeom prst="rect">
            <a:avLst/>
          </a:prstGeom>
          <a:noFill/>
        </p:spPr>
        <p:txBody>
          <a:bodyPr wrap="square" rtlCol="0">
            <a:spAutoFit/>
          </a:bodyPr>
          <a:lstStyle/>
          <a:p>
            <a:pPr>
              <a:lnSpc>
                <a:spcPts val="1400"/>
              </a:lnSpc>
              <a:defRPr/>
            </a:pPr>
            <a:r>
              <a:rPr lang="en-US" sz="1600" dirty="0">
                <a:solidFill>
                  <a:prstClr val="black"/>
                </a:solidFill>
                <a:cs typeface="Trebuchet MS"/>
              </a:rPr>
              <a:t>Based on founding dates</a:t>
            </a:r>
          </a:p>
        </p:txBody>
      </p:sp>
    </p:spTree>
    <p:extLst>
      <p:ext uri="{BB962C8B-B14F-4D97-AF65-F5344CB8AC3E}">
        <p14:creationId xmlns:p14="http://schemas.microsoft.com/office/powerpoint/2010/main" val="3540837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r="15492"/>
          <a:stretch/>
        </p:blipFill>
        <p:spPr>
          <a:xfrm>
            <a:off x="6926215" y="0"/>
            <a:ext cx="17457785" cy="13724970"/>
          </a:xfrm>
          <a:prstGeom prst="rect">
            <a:avLst/>
          </a:prstGeom>
        </p:spPr>
      </p:pic>
      <p:sp>
        <p:nvSpPr>
          <p:cNvPr id="12" name="Rectangle 11">
            <a:extLst>
              <a:ext uri="{FF2B5EF4-FFF2-40B4-BE49-F238E27FC236}">
                <a16:creationId xmlns:a16="http://schemas.microsoft.com/office/drawing/2014/main" xmlns="" id="{B3425DB6-08E3-4A4E-9B4B-9CAF810B7FEA}"/>
              </a:ext>
            </a:extLst>
          </p:cNvPr>
          <p:cNvSpPr/>
          <p:nvPr/>
        </p:nvSpPr>
        <p:spPr>
          <a:xfrm>
            <a:off x="1588" y="0"/>
            <a:ext cx="692462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4000" dirty="0">
              <a:solidFill>
                <a:prstClr val="white"/>
              </a:solidFill>
            </a:endParaRPr>
          </a:p>
        </p:txBody>
      </p:sp>
      <p:sp>
        <p:nvSpPr>
          <p:cNvPr id="24" name="TextBox 23"/>
          <p:cNvSpPr txBox="1"/>
          <p:nvPr/>
        </p:nvSpPr>
        <p:spPr>
          <a:xfrm>
            <a:off x="23571784" y="13151922"/>
            <a:ext cx="815391" cy="553998"/>
          </a:xfrm>
          <a:prstGeom prst="rect">
            <a:avLst/>
          </a:prstGeom>
          <a:noFill/>
        </p:spPr>
        <p:txBody>
          <a:bodyPr wrap="square" rtlCol="0">
            <a:spAutoFit/>
          </a:bodyPr>
          <a:lstStyle/>
          <a:p>
            <a:pPr algn="ctr"/>
            <a:r>
              <a:rPr lang="en-US" sz="3000" dirty="0">
                <a:solidFill>
                  <a:srgbClr val="C0C1BF"/>
                </a:solidFill>
                <a:latin typeface="Trebuchet MS"/>
                <a:cs typeface="Trebuchet MS"/>
              </a:rPr>
              <a:t>50</a:t>
            </a:r>
            <a:endParaRPr lang="en-US" sz="3000" dirty="0"/>
          </a:p>
        </p:txBody>
      </p:sp>
      <p:pic>
        <p:nvPicPr>
          <p:cNvPr id="25" name="Picture 2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059" y="13299917"/>
            <a:ext cx="5861685" cy="323850"/>
          </a:xfrm>
          <a:prstGeom prst="rect">
            <a:avLst/>
          </a:prstGeom>
        </p:spPr>
      </p:pic>
      <p:sp>
        <p:nvSpPr>
          <p:cNvPr id="3" name="Rectangle 2">
            <a:extLst>
              <a:ext uri="{FF2B5EF4-FFF2-40B4-BE49-F238E27FC236}">
                <a16:creationId xmlns:a16="http://schemas.microsoft.com/office/drawing/2014/main" xmlns="" id="{D353459A-B881-4041-9A1C-5B7233077622}"/>
              </a:ext>
            </a:extLst>
          </p:cNvPr>
          <p:cNvSpPr/>
          <p:nvPr/>
        </p:nvSpPr>
        <p:spPr>
          <a:xfrm>
            <a:off x="9858895" y="615142"/>
            <a:ext cx="13084232" cy="753133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l="6260" t="19387" r="2107" b="16339"/>
          <a:stretch/>
        </p:blipFill>
        <p:spPr>
          <a:xfrm>
            <a:off x="11731410" y="982046"/>
            <a:ext cx="9471911" cy="6752254"/>
          </a:xfrm>
          <a:prstGeom prst="rect">
            <a:avLst/>
          </a:prstGeom>
        </p:spPr>
      </p:pic>
      <p:sp>
        <p:nvSpPr>
          <p:cNvPr id="10" name="TextBox 9">
            <a:extLst>
              <a:ext uri="{FF2B5EF4-FFF2-40B4-BE49-F238E27FC236}">
                <a16:creationId xmlns:a16="http://schemas.microsoft.com/office/drawing/2014/main" xmlns="" id="{FF75D910-E45A-4912-9505-E54264054304}"/>
              </a:ext>
            </a:extLst>
          </p:cNvPr>
          <p:cNvSpPr txBox="1"/>
          <p:nvPr/>
        </p:nvSpPr>
        <p:spPr>
          <a:xfrm>
            <a:off x="478082" y="2975143"/>
            <a:ext cx="6410422" cy="3416320"/>
          </a:xfrm>
          <a:prstGeom prst="rect">
            <a:avLst/>
          </a:prstGeom>
          <a:noFill/>
        </p:spPr>
        <p:txBody>
          <a:bodyPr wrap="square" rtlCol="0">
            <a:spAutoFit/>
          </a:bodyPr>
          <a:lstStyle/>
          <a:p>
            <a:r>
              <a:rPr lang="en-US" sz="7200" dirty="0">
                <a:solidFill>
                  <a:srgbClr val="20B1B4"/>
                </a:solidFill>
                <a:cs typeface="Trebuchet MS"/>
              </a:rPr>
              <a:t>Median Age of the Esports TV Viewer Is 32…</a:t>
            </a:r>
          </a:p>
        </p:txBody>
      </p:sp>
      <p:sp>
        <p:nvSpPr>
          <p:cNvPr id="11" name="TextBox 10">
            <a:extLst>
              <a:ext uri="{FF2B5EF4-FFF2-40B4-BE49-F238E27FC236}">
                <a16:creationId xmlns:a16="http://schemas.microsoft.com/office/drawing/2014/main" xmlns="" id="{855423A6-3CC4-425F-8D31-721C78577FAA}"/>
              </a:ext>
            </a:extLst>
          </p:cNvPr>
          <p:cNvSpPr txBox="1"/>
          <p:nvPr/>
        </p:nvSpPr>
        <p:spPr>
          <a:xfrm>
            <a:off x="298792" y="12454333"/>
            <a:ext cx="6410421" cy="630942"/>
          </a:xfrm>
          <a:prstGeom prst="rect">
            <a:avLst/>
          </a:prstGeom>
          <a:noFill/>
        </p:spPr>
        <p:txBody>
          <a:bodyPr wrap="square" rtlCol="0">
            <a:spAutoFit/>
          </a:bodyPr>
          <a:lstStyle/>
          <a:p>
            <a:pPr>
              <a:lnSpc>
                <a:spcPts val="1400"/>
              </a:lnSpc>
            </a:pPr>
            <a:r>
              <a:rPr lang="en-US" sz="1200" dirty="0">
                <a:solidFill>
                  <a:prstClr val="white"/>
                </a:solidFill>
                <a:cs typeface="Trebuchet MS"/>
              </a:rPr>
              <a:t>Source: Nielsen Ratings Analysis Program Report, Live+7, Broadcast Year ‘16-’17 &amp; ‘17-’18. Median Age = average median age of esports TV programming.  Composition based on average viewership of esports TV programming. Reflects U.S. data.</a:t>
            </a:r>
          </a:p>
        </p:txBody>
      </p:sp>
      <p:sp>
        <p:nvSpPr>
          <p:cNvPr id="14" name="TextBox 13">
            <a:extLst>
              <a:ext uri="{FF2B5EF4-FFF2-40B4-BE49-F238E27FC236}">
                <a16:creationId xmlns:a16="http://schemas.microsoft.com/office/drawing/2014/main" xmlns="" id="{E9ADEF1C-5D40-41E6-A0BA-23F9D129E7C9}"/>
              </a:ext>
            </a:extLst>
          </p:cNvPr>
          <p:cNvSpPr txBox="1"/>
          <p:nvPr/>
        </p:nvSpPr>
        <p:spPr>
          <a:xfrm>
            <a:off x="478083" y="7500256"/>
            <a:ext cx="6410422" cy="2308324"/>
          </a:xfrm>
          <a:prstGeom prst="rect">
            <a:avLst/>
          </a:prstGeom>
          <a:noFill/>
        </p:spPr>
        <p:txBody>
          <a:bodyPr wrap="square" rtlCol="0">
            <a:spAutoFit/>
          </a:bodyPr>
          <a:lstStyle/>
          <a:p>
            <a:r>
              <a:rPr lang="en-US" sz="7200" dirty="0">
                <a:solidFill>
                  <a:schemeClr val="bg1"/>
                </a:solidFill>
                <a:cs typeface="Trebuchet MS"/>
              </a:rPr>
              <a:t>…With A 63% Male Skew</a:t>
            </a:r>
          </a:p>
        </p:txBody>
      </p:sp>
    </p:spTree>
    <p:extLst>
      <p:ext uri="{BB962C8B-B14F-4D97-AF65-F5344CB8AC3E}">
        <p14:creationId xmlns:p14="http://schemas.microsoft.com/office/powerpoint/2010/main" val="538127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 name="Group 9"/>
          <p:cNvGrpSpPr/>
          <p:nvPr/>
        </p:nvGrpSpPr>
        <p:grpSpPr>
          <a:xfrm>
            <a:off x="9365962" y="813548"/>
            <a:ext cx="4556406" cy="4556406"/>
            <a:chOff x="13652789" y="-5146956"/>
            <a:chExt cx="4556406" cy="4556406"/>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30400" y="-4500993"/>
              <a:ext cx="2601185" cy="260118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52789" y="-5146956"/>
              <a:ext cx="4556406" cy="4556406"/>
            </a:xfrm>
            <a:prstGeom prst="rect">
              <a:avLst/>
            </a:prstGeom>
          </p:spPr>
        </p:pic>
      </p:grpSp>
      <p:sp>
        <p:nvSpPr>
          <p:cNvPr id="14" name="Rectangle 13">
            <a:extLst>
              <a:ext uri="{FF2B5EF4-FFF2-40B4-BE49-F238E27FC236}">
                <a16:creationId xmlns:a16="http://schemas.microsoft.com/office/drawing/2014/main" xmlns="" id="{B3425DB6-08E3-4A4E-9B4B-9CAF810B7FEA}"/>
              </a:ext>
            </a:extLst>
          </p:cNvPr>
          <p:cNvSpPr/>
          <p:nvPr/>
        </p:nvSpPr>
        <p:spPr>
          <a:xfrm>
            <a:off x="1588" y="0"/>
            <a:ext cx="6924628" cy="137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5" name="TextBox 14"/>
          <p:cNvSpPr txBox="1"/>
          <p:nvPr/>
        </p:nvSpPr>
        <p:spPr>
          <a:xfrm>
            <a:off x="192416" y="2112198"/>
            <a:ext cx="6590769" cy="9233297"/>
          </a:xfrm>
          <a:prstGeom prst="rect">
            <a:avLst/>
          </a:prstGeom>
          <a:noFill/>
        </p:spPr>
        <p:txBody>
          <a:bodyPr wrap="square" rtlCol="0">
            <a:spAutoFit/>
          </a:bodyPr>
          <a:lstStyle/>
          <a:p>
            <a:r>
              <a:rPr lang="en-US" sz="6600" dirty="0"/>
              <a:t>Esports TV Programming Has Seen A Double-Digit Increase In Reach Against </a:t>
            </a:r>
            <a:r>
              <a:rPr lang="en-US" sz="6600" dirty="0">
                <a:solidFill>
                  <a:srgbClr val="20B1B4"/>
                </a:solidFill>
              </a:rPr>
              <a:t>Young Millennials</a:t>
            </a:r>
            <a:r>
              <a:rPr lang="en-US" sz="6600" dirty="0"/>
              <a:t> Over The Last Year</a:t>
            </a:r>
          </a:p>
        </p:txBody>
      </p:sp>
      <p:sp>
        <p:nvSpPr>
          <p:cNvPr id="16" name="TextBox 15"/>
          <p:cNvSpPr txBox="1"/>
          <p:nvPr/>
        </p:nvSpPr>
        <p:spPr>
          <a:xfrm>
            <a:off x="23571784" y="13151922"/>
            <a:ext cx="815391" cy="553998"/>
          </a:xfrm>
          <a:prstGeom prst="rect">
            <a:avLst/>
          </a:prstGeom>
          <a:noFill/>
        </p:spPr>
        <p:txBody>
          <a:bodyPr wrap="square" rtlCol="0">
            <a:spAutoFit/>
          </a:bodyPr>
          <a:lstStyle/>
          <a:p>
            <a:pPr algn="ctr"/>
            <a:r>
              <a:rPr lang="en-US" sz="3000" dirty="0">
                <a:solidFill>
                  <a:srgbClr val="C0C1BF"/>
                </a:solidFill>
                <a:latin typeface="Trebuchet MS"/>
                <a:cs typeface="Trebuchet MS"/>
              </a:rPr>
              <a:t>51</a:t>
            </a:r>
            <a:endParaRPr lang="en-US" sz="3000" dirty="0"/>
          </a:p>
        </p:txBody>
      </p:sp>
      <p:pic>
        <p:nvPicPr>
          <p:cNvPr id="17" name="Pictur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812395" y="6972915"/>
            <a:ext cx="4151595" cy="4151595"/>
          </a:xfrm>
          <a:prstGeom prst="rect">
            <a:avLst/>
          </a:prstGeom>
        </p:spPr>
      </p:pic>
      <p:sp>
        <p:nvSpPr>
          <p:cNvPr id="18" name="TextBox 17">
            <a:extLst>
              <a:ext uri="{FF2B5EF4-FFF2-40B4-BE49-F238E27FC236}">
                <a16:creationId xmlns:a16="http://schemas.microsoft.com/office/drawing/2014/main" xmlns="" id="{C90BE653-D04D-462F-BDD9-70C759932615}"/>
              </a:ext>
            </a:extLst>
          </p:cNvPr>
          <p:cNvSpPr txBox="1"/>
          <p:nvPr/>
        </p:nvSpPr>
        <p:spPr>
          <a:xfrm>
            <a:off x="7656392" y="13366621"/>
            <a:ext cx="9551677" cy="271869"/>
          </a:xfrm>
          <a:prstGeom prst="rect">
            <a:avLst/>
          </a:prstGeom>
          <a:noFill/>
        </p:spPr>
        <p:txBody>
          <a:bodyPr wrap="square" rtlCol="0">
            <a:spAutoFit/>
          </a:bodyPr>
          <a:lstStyle/>
          <a:p>
            <a:pPr>
              <a:lnSpc>
                <a:spcPts val="1400"/>
              </a:lnSpc>
            </a:pPr>
            <a:r>
              <a:rPr lang="en-US" sz="1200" dirty="0">
                <a:solidFill>
                  <a:prstClr val="white"/>
                </a:solidFill>
                <a:cs typeface="Trebuchet MS"/>
              </a:rPr>
              <a:t>Source: Nielsen </a:t>
            </a:r>
            <a:r>
              <a:rPr lang="en-US" sz="1200" dirty="0" err="1">
                <a:solidFill>
                  <a:prstClr val="white"/>
                </a:solidFill>
                <a:cs typeface="Trebuchet MS"/>
              </a:rPr>
              <a:t>NPower</a:t>
            </a:r>
            <a:r>
              <a:rPr lang="en-US" sz="1200" dirty="0">
                <a:solidFill>
                  <a:prstClr val="white"/>
                </a:solidFill>
                <a:cs typeface="Trebuchet MS"/>
              </a:rPr>
              <a:t> Reach &amp; Frequency Report, Live+7, P18-24 &amp; M18-24, Broadcast Year ‘16-’17 vs.’17- ‘18.  Reflects U.S. data.</a:t>
            </a:r>
          </a:p>
        </p:txBody>
      </p:sp>
      <p:sp>
        <p:nvSpPr>
          <p:cNvPr id="21" name="TextBox 20">
            <a:extLst>
              <a:ext uri="{FF2B5EF4-FFF2-40B4-BE49-F238E27FC236}">
                <a16:creationId xmlns:a16="http://schemas.microsoft.com/office/drawing/2014/main" xmlns="" id="{74324ECB-A7D6-4D09-9BFF-609C0457022A}"/>
              </a:ext>
            </a:extLst>
          </p:cNvPr>
          <p:cNvSpPr txBox="1"/>
          <p:nvPr/>
        </p:nvSpPr>
        <p:spPr>
          <a:xfrm>
            <a:off x="15358405" y="1109416"/>
            <a:ext cx="7318715" cy="4247317"/>
          </a:xfrm>
          <a:prstGeom prst="rect">
            <a:avLst/>
          </a:prstGeom>
          <a:noFill/>
        </p:spPr>
        <p:txBody>
          <a:bodyPr wrap="square" rtlCol="0">
            <a:spAutoFit/>
          </a:bodyPr>
          <a:lstStyle/>
          <a:p>
            <a:pPr algn="ctr"/>
            <a:r>
              <a:rPr lang="en-US" sz="13800" b="1" dirty="0">
                <a:solidFill>
                  <a:srgbClr val="00A9AC"/>
                </a:solidFill>
              </a:rPr>
              <a:t>+33%</a:t>
            </a:r>
          </a:p>
          <a:p>
            <a:pPr algn="ctr"/>
            <a:r>
              <a:rPr lang="en-US" sz="4800" dirty="0">
                <a:solidFill>
                  <a:prstClr val="white"/>
                </a:solidFill>
              </a:rPr>
              <a:t>YoY Lift in Reach With P18-24</a:t>
            </a:r>
          </a:p>
          <a:p>
            <a:pPr algn="ctr"/>
            <a:r>
              <a:rPr lang="en-US" sz="3200" dirty="0">
                <a:solidFill>
                  <a:srgbClr val="20B1B4"/>
                </a:solidFill>
              </a:rPr>
              <a:t>(+30% for M18-24)</a:t>
            </a:r>
          </a:p>
        </p:txBody>
      </p:sp>
      <p:sp>
        <p:nvSpPr>
          <p:cNvPr id="22" name="TextBox 21">
            <a:extLst>
              <a:ext uri="{FF2B5EF4-FFF2-40B4-BE49-F238E27FC236}">
                <a16:creationId xmlns:a16="http://schemas.microsoft.com/office/drawing/2014/main" xmlns="" id="{53B96DB5-72E9-478D-B084-3412214EE020}"/>
              </a:ext>
            </a:extLst>
          </p:cNvPr>
          <p:cNvSpPr txBox="1"/>
          <p:nvPr/>
        </p:nvSpPr>
        <p:spPr>
          <a:xfrm>
            <a:off x="15027423" y="6263334"/>
            <a:ext cx="8416084" cy="6186309"/>
          </a:xfrm>
          <a:prstGeom prst="rect">
            <a:avLst/>
          </a:prstGeom>
          <a:noFill/>
        </p:spPr>
        <p:txBody>
          <a:bodyPr wrap="square" rtlCol="0">
            <a:spAutoFit/>
          </a:bodyPr>
          <a:lstStyle/>
          <a:p>
            <a:pPr algn="ctr"/>
            <a:r>
              <a:rPr lang="en-US" sz="8000" b="1" dirty="0">
                <a:solidFill>
                  <a:srgbClr val="00A9AC"/>
                </a:solidFill>
              </a:rPr>
              <a:t>1.7 Million Hours</a:t>
            </a:r>
          </a:p>
          <a:p>
            <a:pPr algn="ctr"/>
            <a:r>
              <a:rPr lang="en-US" sz="4800" dirty="0" err="1">
                <a:solidFill>
                  <a:prstClr val="white"/>
                </a:solidFill>
              </a:rPr>
              <a:t>Cume</a:t>
            </a:r>
            <a:r>
              <a:rPr lang="en-US" sz="4800" dirty="0">
                <a:solidFill>
                  <a:prstClr val="white"/>
                </a:solidFill>
              </a:rPr>
              <a:t> viewership of esports TV programming by P18-24</a:t>
            </a:r>
          </a:p>
          <a:p>
            <a:pPr algn="ctr"/>
            <a:endParaRPr lang="en-US" sz="2400" b="1" dirty="0">
              <a:solidFill>
                <a:srgbClr val="00A9AC"/>
              </a:solidFill>
            </a:endParaRPr>
          </a:p>
          <a:p>
            <a:pPr algn="ctr"/>
            <a:r>
              <a:rPr lang="en-US" sz="9600" b="1" dirty="0">
                <a:solidFill>
                  <a:srgbClr val="00A9AC"/>
                </a:solidFill>
              </a:rPr>
              <a:t>+20%</a:t>
            </a:r>
          </a:p>
          <a:p>
            <a:pPr algn="ctr"/>
            <a:r>
              <a:rPr lang="en-US" sz="6000" dirty="0">
                <a:solidFill>
                  <a:prstClr val="white"/>
                </a:solidFill>
              </a:rPr>
              <a:t> Increase YoY</a:t>
            </a:r>
          </a:p>
          <a:p>
            <a:pPr algn="ctr"/>
            <a:r>
              <a:rPr lang="en-US" sz="3200" dirty="0">
                <a:solidFill>
                  <a:srgbClr val="20B1B4"/>
                </a:solidFill>
              </a:rPr>
              <a:t>(+26% for M18-24)</a:t>
            </a:r>
          </a:p>
        </p:txBody>
      </p:sp>
    </p:spTree>
    <p:extLst>
      <p:ext uri="{BB962C8B-B14F-4D97-AF65-F5344CB8AC3E}">
        <p14:creationId xmlns:p14="http://schemas.microsoft.com/office/powerpoint/2010/main" val="2727134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52</a:t>
            </a:fld>
            <a:endParaRPr lang="en-US" sz="3000" dirty="0"/>
          </a:p>
        </p:txBody>
      </p:sp>
      <p:graphicFrame>
        <p:nvGraphicFramePr>
          <p:cNvPr id="23" name="Chart 22"/>
          <p:cNvGraphicFramePr/>
          <p:nvPr>
            <p:extLst>
              <p:ext uri="{D42A27DB-BD31-4B8C-83A1-F6EECF244321}">
                <p14:modId xmlns:p14="http://schemas.microsoft.com/office/powerpoint/2010/main" val="3848795321"/>
              </p:ext>
            </p:extLst>
          </p:nvPr>
        </p:nvGraphicFramePr>
        <p:xfrm>
          <a:off x="7039575" y="2762250"/>
          <a:ext cx="16906276" cy="9178310"/>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Box 25"/>
          <p:cNvSpPr txBox="1"/>
          <p:nvPr/>
        </p:nvSpPr>
        <p:spPr>
          <a:xfrm>
            <a:off x="7177230" y="13126403"/>
            <a:ext cx="9468581" cy="451406"/>
          </a:xfrm>
          <a:prstGeom prst="rect">
            <a:avLst/>
          </a:prstGeom>
          <a:noFill/>
        </p:spPr>
        <p:txBody>
          <a:bodyPr wrap="square" rtlCol="0">
            <a:spAutoFit/>
          </a:bodyPr>
          <a:lstStyle/>
          <a:p>
            <a:pPr>
              <a:lnSpc>
                <a:spcPts val="1400"/>
              </a:lnSpc>
            </a:pPr>
            <a:r>
              <a:rPr lang="en-US" sz="1200" dirty="0">
                <a:solidFill>
                  <a:srgbClr val="000000"/>
                </a:solidFill>
                <a:latin typeface="Trebuchet MS"/>
                <a:cs typeface="Trebuchet MS"/>
              </a:rPr>
              <a:t>Source: Nielsen </a:t>
            </a:r>
            <a:r>
              <a:rPr lang="en-US" sz="1200" dirty="0" err="1">
                <a:solidFill>
                  <a:srgbClr val="000000"/>
                </a:solidFill>
                <a:latin typeface="Trebuchet MS"/>
                <a:cs typeface="Trebuchet MS"/>
              </a:rPr>
              <a:t>NPower</a:t>
            </a:r>
            <a:r>
              <a:rPr lang="en-US" sz="1200" dirty="0">
                <a:solidFill>
                  <a:srgbClr val="000000"/>
                </a:solidFill>
                <a:latin typeface="Trebuchet MS"/>
                <a:cs typeface="Trebuchet MS"/>
              </a:rPr>
              <a:t> Reach &amp; Frequency Report, Live+7, Broadcast Year ‘16-’17 vs. ‘17-’18; Nielsen </a:t>
            </a:r>
            <a:r>
              <a:rPr lang="en-US" sz="1200" dirty="0" err="1">
                <a:solidFill>
                  <a:srgbClr val="000000"/>
                </a:solidFill>
                <a:latin typeface="Trebuchet MS"/>
                <a:cs typeface="Trebuchet MS"/>
              </a:rPr>
              <a:t>NPower</a:t>
            </a:r>
            <a:r>
              <a:rPr lang="en-US" sz="1200" dirty="0">
                <a:solidFill>
                  <a:srgbClr val="000000"/>
                </a:solidFill>
                <a:latin typeface="Trebuchet MS"/>
                <a:cs typeface="Trebuchet MS"/>
              </a:rPr>
              <a:t> </a:t>
            </a:r>
            <a:r>
              <a:rPr lang="en-US" sz="1200" dirty="0" err="1">
                <a:solidFill>
                  <a:srgbClr val="000000"/>
                </a:solidFill>
                <a:latin typeface="Trebuchet MS"/>
                <a:cs typeface="Trebuchet MS"/>
              </a:rPr>
              <a:t>PowerPlay</a:t>
            </a:r>
            <a:r>
              <a:rPr lang="en-US" sz="1200" dirty="0">
                <a:solidFill>
                  <a:srgbClr val="000000"/>
                </a:solidFill>
                <a:latin typeface="Trebuchet MS"/>
                <a:cs typeface="Trebuchet MS"/>
              </a:rPr>
              <a:t> Report</a:t>
            </a:r>
            <a:r>
              <a:rPr lang="en-US" sz="1200" dirty="0">
                <a:solidFill>
                  <a:srgbClr val="000000"/>
                </a:solidFill>
                <a:cs typeface="Trebuchet MS"/>
              </a:rPr>
              <a:t>, Broadcast Year ‘16-’17 vs. ‘17-’18.  Reflects U.S. data.</a:t>
            </a:r>
            <a:endParaRPr lang="en-US" sz="1200" dirty="0">
              <a:solidFill>
                <a:srgbClr val="000000"/>
              </a:solidFill>
              <a:latin typeface="Trebuchet MS"/>
              <a:cs typeface="Trebuchet MS"/>
            </a:endParaRPr>
          </a:p>
        </p:txBody>
      </p:sp>
      <p:sp>
        <p:nvSpPr>
          <p:cNvPr id="6" name="TextBox 5"/>
          <p:cNvSpPr txBox="1"/>
          <p:nvPr/>
        </p:nvSpPr>
        <p:spPr>
          <a:xfrm>
            <a:off x="6926216" y="1780706"/>
            <a:ext cx="17460959" cy="707886"/>
          </a:xfrm>
          <a:prstGeom prst="rect">
            <a:avLst/>
          </a:prstGeom>
          <a:noFill/>
        </p:spPr>
        <p:txBody>
          <a:bodyPr wrap="square" rtlCol="0">
            <a:spAutoFit/>
          </a:bodyPr>
          <a:lstStyle/>
          <a:p>
            <a:pPr algn="ctr"/>
            <a:r>
              <a:rPr lang="en-US" sz="4000" dirty="0"/>
              <a:t>Demographic Reach On Esports TV Programming</a:t>
            </a:r>
          </a:p>
        </p:txBody>
      </p:sp>
      <p:sp>
        <p:nvSpPr>
          <p:cNvPr id="7" name="Rounded Rectangle 6"/>
          <p:cNvSpPr/>
          <p:nvPr/>
        </p:nvSpPr>
        <p:spPr>
          <a:xfrm>
            <a:off x="21065279" y="4033381"/>
            <a:ext cx="767587" cy="393674"/>
          </a:xfrm>
          <a:prstGeom prst="round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1"/>
                </a:solidFill>
              </a:rPr>
              <a:t>+19%</a:t>
            </a:r>
            <a:endParaRPr lang="en-US" sz="3200" dirty="0">
              <a:solidFill>
                <a:schemeClr val="tx1"/>
              </a:solidFill>
            </a:endParaRPr>
          </a:p>
        </p:txBody>
      </p:sp>
      <p:sp>
        <p:nvSpPr>
          <p:cNvPr id="33" name="Rounded Rectangle 32"/>
          <p:cNvSpPr/>
          <p:nvPr/>
        </p:nvSpPr>
        <p:spPr>
          <a:xfrm>
            <a:off x="21435053" y="5270436"/>
            <a:ext cx="767586" cy="393674"/>
          </a:xfrm>
          <a:prstGeom prst="round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1"/>
                </a:solidFill>
              </a:rPr>
              <a:t>+17%</a:t>
            </a:r>
            <a:endParaRPr lang="en-US" sz="3200" dirty="0">
              <a:solidFill>
                <a:schemeClr val="tx1"/>
              </a:solidFill>
            </a:endParaRPr>
          </a:p>
        </p:txBody>
      </p:sp>
      <p:sp>
        <p:nvSpPr>
          <p:cNvPr id="34" name="Rounded Rectangle 33"/>
          <p:cNvSpPr/>
          <p:nvPr/>
        </p:nvSpPr>
        <p:spPr>
          <a:xfrm>
            <a:off x="17098458" y="6554006"/>
            <a:ext cx="767585" cy="393674"/>
          </a:xfrm>
          <a:prstGeom prst="round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1"/>
                </a:solidFill>
              </a:rPr>
              <a:t>+33%</a:t>
            </a:r>
            <a:endParaRPr lang="en-US" sz="3200" dirty="0">
              <a:solidFill>
                <a:schemeClr val="tx1"/>
              </a:solidFill>
            </a:endParaRPr>
          </a:p>
        </p:txBody>
      </p:sp>
      <p:sp>
        <p:nvSpPr>
          <p:cNvPr id="35" name="Rounded Rectangle 34"/>
          <p:cNvSpPr/>
          <p:nvPr/>
        </p:nvSpPr>
        <p:spPr>
          <a:xfrm>
            <a:off x="18034970" y="7716136"/>
            <a:ext cx="767585" cy="393674"/>
          </a:xfrm>
          <a:prstGeom prst="round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1"/>
                </a:solidFill>
              </a:rPr>
              <a:t>+16%</a:t>
            </a:r>
            <a:endParaRPr lang="en-US" sz="3200" dirty="0">
              <a:solidFill>
                <a:schemeClr val="tx1"/>
              </a:solidFill>
            </a:endParaRPr>
          </a:p>
        </p:txBody>
      </p:sp>
      <p:sp>
        <p:nvSpPr>
          <p:cNvPr id="36" name="Rounded Rectangle 35"/>
          <p:cNvSpPr/>
          <p:nvPr/>
        </p:nvSpPr>
        <p:spPr>
          <a:xfrm>
            <a:off x="19021128" y="8959118"/>
            <a:ext cx="767585" cy="393674"/>
          </a:xfrm>
          <a:prstGeom prst="round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1"/>
                </a:solidFill>
              </a:rPr>
              <a:t>+8%</a:t>
            </a:r>
            <a:endParaRPr lang="en-US" sz="3200" dirty="0">
              <a:solidFill>
                <a:schemeClr val="tx1"/>
              </a:solidFill>
            </a:endParaRPr>
          </a:p>
        </p:txBody>
      </p:sp>
      <p:sp>
        <p:nvSpPr>
          <p:cNvPr id="37" name="Rounded Rectangle 36"/>
          <p:cNvSpPr/>
          <p:nvPr/>
        </p:nvSpPr>
        <p:spPr>
          <a:xfrm>
            <a:off x="20487992" y="10120407"/>
            <a:ext cx="767585" cy="393674"/>
          </a:xfrm>
          <a:prstGeom prst="round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1"/>
                </a:solidFill>
              </a:rPr>
              <a:t>+16%</a:t>
            </a:r>
            <a:endParaRPr lang="en-US" sz="3200" dirty="0">
              <a:solidFill>
                <a:schemeClr val="tx1"/>
              </a:solidFill>
            </a:endParaRPr>
          </a:p>
        </p:txBody>
      </p:sp>
      <p:sp>
        <p:nvSpPr>
          <p:cNvPr id="40" name="Rounded Rectangle 39"/>
          <p:cNvSpPr/>
          <p:nvPr/>
        </p:nvSpPr>
        <p:spPr>
          <a:xfrm>
            <a:off x="21928131" y="11379746"/>
            <a:ext cx="767585" cy="393674"/>
          </a:xfrm>
          <a:prstGeom prst="round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1"/>
                </a:solidFill>
              </a:rPr>
              <a:t>+14%</a:t>
            </a:r>
            <a:endParaRPr lang="en-US" sz="3200" dirty="0">
              <a:solidFill>
                <a:schemeClr val="tx1"/>
              </a:solidFill>
            </a:endParaRPr>
          </a:p>
        </p:txBody>
      </p:sp>
      <p:pic>
        <p:nvPicPr>
          <p:cNvPr id="41" name="Picture 4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15" name="Rectangle 14">
            <a:extLst>
              <a:ext uri="{FF2B5EF4-FFF2-40B4-BE49-F238E27FC236}">
                <a16:creationId xmlns:a16="http://schemas.microsoft.com/office/drawing/2014/main" xmlns="" id="{B3425DB6-08E3-4A4E-9B4B-9CAF810B7FEA}"/>
              </a:ext>
            </a:extLst>
          </p:cNvPr>
          <p:cNvSpPr/>
          <p:nvPr/>
        </p:nvSpPr>
        <p:spPr>
          <a:xfrm>
            <a:off x="1588" y="0"/>
            <a:ext cx="692462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6" name="TextBox 15"/>
          <p:cNvSpPr txBox="1"/>
          <p:nvPr/>
        </p:nvSpPr>
        <p:spPr>
          <a:xfrm>
            <a:off x="341575" y="3188860"/>
            <a:ext cx="6358012" cy="7478970"/>
          </a:xfrm>
          <a:prstGeom prst="rect">
            <a:avLst/>
          </a:prstGeom>
          <a:noFill/>
        </p:spPr>
        <p:txBody>
          <a:bodyPr wrap="square" rtlCol="0">
            <a:spAutoFit/>
          </a:bodyPr>
          <a:lstStyle/>
          <a:p>
            <a:pPr>
              <a:lnSpc>
                <a:spcPts val="7200"/>
              </a:lnSpc>
            </a:pPr>
            <a:r>
              <a:rPr lang="en-US" sz="6600" dirty="0">
                <a:solidFill>
                  <a:srgbClr val="20B1B4"/>
                </a:solidFill>
                <a:cs typeface="Trebuchet MS"/>
              </a:rPr>
              <a:t>In Fact, Nearly All Key Demos Have Seen A Double-Digit Increase In Reach Through Esports TV Programming</a:t>
            </a:r>
          </a:p>
        </p:txBody>
      </p:sp>
    </p:spTree>
    <p:extLst>
      <p:ext uri="{BB962C8B-B14F-4D97-AF65-F5344CB8AC3E}">
        <p14:creationId xmlns:p14="http://schemas.microsoft.com/office/powerpoint/2010/main" val="37255783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6" name="Parallelogram 15"/>
          <p:cNvSpPr/>
          <p:nvPr/>
        </p:nvSpPr>
        <p:spPr>
          <a:xfrm>
            <a:off x="8381384" y="-1"/>
            <a:ext cx="12230716" cy="13716001"/>
          </a:xfrm>
          <a:prstGeom prst="parallelogram">
            <a:avLst>
              <a:gd name="adj" fmla="val 91637"/>
            </a:avLst>
          </a:prstGeom>
          <a:gradFill flip="none" rotWithShape="1">
            <a:gsLst>
              <a:gs pos="38000">
                <a:srgbClr val="00A9AC">
                  <a:alpha val="62000"/>
                </a:srgbClr>
              </a:gs>
              <a:gs pos="100000">
                <a:schemeClr val="bg1"/>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375031" y="0"/>
            <a:ext cx="15012144" cy="13754100"/>
          </a:xfrm>
          <a:prstGeom prst="rect">
            <a:avLst/>
          </a:prstGeom>
          <a:ln>
            <a:noFill/>
          </a:ln>
        </p:spPr>
      </p:pic>
      <p:sp>
        <p:nvSpPr>
          <p:cNvPr id="15" name="TextBox 14"/>
          <p:cNvSpPr txBox="1"/>
          <p:nvPr/>
        </p:nvSpPr>
        <p:spPr>
          <a:xfrm>
            <a:off x="15308826" y="6814835"/>
            <a:ext cx="9078349" cy="2123658"/>
          </a:xfrm>
          <a:prstGeom prst="rect">
            <a:avLst/>
          </a:prstGeom>
          <a:noFill/>
        </p:spPr>
        <p:txBody>
          <a:bodyPr wrap="square" rtlCol="0">
            <a:spAutoFit/>
          </a:bodyPr>
          <a:lstStyle/>
          <a:p>
            <a:r>
              <a:rPr lang="en-US" sz="6600" b="1" dirty="0">
                <a:solidFill>
                  <a:schemeClr val="bg1"/>
                </a:solidFill>
              </a:rPr>
              <a:t>Esports Advertising &amp;  Opportunities</a:t>
            </a:r>
            <a:endParaRPr lang="en-US" sz="4400" dirty="0">
              <a:solidFill>
                <a:schemeClr val="bg1"/>
              </a:solidFill>
            </a:endParaRPr>
          </a:p>
        </p:txBody>
      </p:sp>
    </p:spTree>
    <p:extLst>
      <p:ext uri="{BB962C8B-B14F-4D97-AF65-F5344CB8AC3E}">
        <p14:creationId xmlns:p14="http://schemas.microsoft.com/office/powerpoint/2010/main" val="546096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1305"/>
            <a:ext cx="5861685" cy="323850"/>
          </a:xfrm>
          <a:prstGeom prst="rect">
            <a:avLst/>
          </a:prstGeom>
        </p:spPr>
      </p:pic>
      <p:sp>
        <p:nvSpPr>
          <p:cNvPr id="10" name="TextBox 9"/>
          <p:cNvSpPr txBox="1"/>
          <p:nvPr/>
        </p:nvSpPr>
        <p:spPr>
          <a:xfrm>
            <a:off x="23571784" y="13170554"/>
            <a:ext cx="815391" cy="553998"/>
          </a:xfrm>
          <a:prstGeom prst="rect">
            <a:avLst/>
          </a:prstGeom>
          <a:noFill/>
        </p:spPr>
        <p:txBody>
          <a:bodyPr wrap="square" rtlCol="0">
            <a:spAutoFit/>
          </a:bodyPr>
          <a:lstStyle/>
          <a:p>
            <a:pPr algn="ctr"/>
            <a:r>
              <a:rPr lang="en-US" sz="3000" dirty="0">
                <a:solidFill>
                  <a:srgbClr val="C0C1BF"/>
                </a:solidFill>
              </a:rPr>
              <a:t>54</a:t>
            </a:r>
          </a:p>
        </p:txBody>
      </p:sp>
      <p:sp>
        <p:nvSpPr>
          <p:cNvPr id="15" name="TextBox 14"/>
          <p:cNvSpPr txBox="1"/>
          <p:nvPr/>
        </p:nvSpPr>
        <p:spPr>
          <a:xfrm>
            <a:off x="6928091" y="13097000"/>
            <a:ext cx="8003442" cy="630942"/>
          </a:xfrm>
          <a:prstGeom prst="rect">
            <a:avLst/>
          </a:prstGeom>
          <a:noFill/>
        </p:spPr>
        <p:txBody>
          <a:bodyPr wrap="square" rtlCol="0">
            <a:spAutoFit/>
          </a:bodyPr>
          <a:lstStyle/>
          <a:p>
            <a:pPr>
              <a:lnSpc>
                <a:spcPts val="1400"/>
              </a:lnSpc>
            </a:pPr>
            <a:r>
              <a:rPr lang="en-US" sz="1200" dirty="0">
                <a:cs typeface="Trebuchet MS"/>
              </a:rPr>
              <a:t>Source: Research Now, Esports Gaming, Question: How strongly do you AGREE (strongly agree / agree somewhat) with each of these statements about Esports?; Nielsen, The Esports Playbook 2017</a:t>
            </a:r>
          </a:p>
          <a:p>
            <a:pPr>
              <a:lnSpc>
                <a:spcPts val="1400"/>
              </a:lnSpc>
            </a:pPr>
            <a:endParaRPr lang="en-US" sz="1200" dirty="0">
              <a:cs typeface="Trebuchet MS"/>
            </a:endParaRPr>
          </a:p>
        </p:txBody>
      </p:sp>
      <p:sp>
        <p:nvSpPr>
          <p:cNvPr id="5" name="Rectangle 4">
            <a:extLst>
              <a:ext uri="{FF2B5EF4-FFF2-40B4-BE49-F238E27FC236}">
                <a16:creationId xmlns:a16="http://schemas.microsoft.com/office/drawing/2014/main" xmlns="" id="{197323D2-A190-4462-8432-1F0AEC43F5A8}"/>
              </a:ext>
            </a:extLst>
          </p:cNvPr>
          <p:cNvSpPr/>
          <p:nvPr/>
        </p:nvSpPr>
        <p:spPr>
          <a:xfrm>
            <a:off x="16856497" y="7497665"/>
            <a:ext cx="5305241" cy="2554545"/>
          </a:xfrm>
          <a:prstGeom prst="rect">
            <a:avLst/>
          </a:prstGeom>
        </p:spPr>
        <p:txBody>
          <a:bodyPr wrap="square">
            <a:spAutoFit/>
          </a:bodyPr>
          <a:lstStyle/>
          <a:p>
            <a:pPr algn="ctr"/>
            <a:r>
              <a:rPr lang="en-US" sz="4000" dirty="0"/>
              <a:t>of esports fans definitely try products shown during esports games</a:t>
            </a:r>
          </a:p>
        </p:txBody>
      </p:sp>
      <p:sp>
        <p:nvSpPr>
          <p:cNvPr id="6" name="TextBox 5">
            <a:extLst>
              <a:ext uri="{FF2B5EF4-FFF2-40B4-BE49-F238E27FC236}">
                <a16:creationId xmlns:a16="http://schemas.microsoft.com/office/drawing/2014/main" xmlns="" id="{665C225B-27B1-4112-BE34-C2402758608A}"/>
              </a:ext>
            </a:extLst>
          </p:cNvPr>
          <p:cNvSpPr txBox="1"/>
          <p:nvPr/>
        </p:nvSpPr>
        <p:spPr>
          <a:xfrm>
            <a:off x="16712017" y="5774116"/>
            <a:ext cx="5771867" cy="1569660"/>
          </a:xfrm>
          <a:prstGeom prst="rect">
            <a:avLst/>
          </a:prstGeom>
          <a:noFill/>
        </p:spPr>
        <p:txBody>
          <a:bodyPr wrap="square" rtlCol="0">
            <a:spAutoFit/>
          </a:bodyPr>
          <a:lstStyle/>
          <a:p>
            <a:pPr algn="ctr"/>
            <a:r>
              <a:rPr lang="en-US" sz="9600" b="1" dirty="0">
                <a:solidFill>
                  <a:srgbClr val="00A9AC"/>
                </a:solidFill>
              </a:rPr>
              <a:t>63%</a:t>
            </a:r>
            <a:endParaRPr lang="en-US" sz="7200" b="1" dirty="0">
              <a:solidFill>
                <a:srgbClr val="00A9AC"/>
              </a:solidFill>
            </a:endParaRP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75796" y="3092182"/>
            <a:ext cx="2604989" cy="2604989"/>
          </a:xfrm>
          <a:prstGeom prst="rect">
            <a:avLst/>
          </a:prstGeom>
        </p:spPr>
      </p:pic>
      <p:sp>
        <p:nvSpPr>
          <p:cNvPr id="18" name="Rectangle 17">
            <a:extLst>
              <a:ext uri="{FF2B5EF4-FFF2-40B4-BE49-F238E27FC236}">
                <a16:creationId xmlns:a16="http://schemas.microsoft.com/office/drawing/2014/main" xmlns="" id="{B3425DB6-08E3-4A4E-9B4B-9CAF810B7FEA}"/>
              </a:ext>
            </a:extLst>
          </p:cNvPr>
          <p:cNvSpPr/>
          <p:nvPr/>
        </p:nvSpPr>
        <p:spPr>
          <a:xfrm>
            <a:off x="0" y="0"/>
            <a:ext cx="6793229"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9" name="TextBox 18"/>
          <p:cNvSpPr txBox="1"/>
          <p:nvPr/>
        </p:nvSpPr>
        <p:spPr>
          <a:xfrm>
            <a:off x="133811" y="3740488"/>
            <a:ext cx="6727780" cy="6001643"/>
          </a:xfrm>
          <a:prstGeom prst="rect">
            <a:avLst/>
          </a:prstGeom>
          <a:noFill/>
        </p:spPr>
        <p:txBody>
          <a:bodyPr wrap="square" rtlCol="0">
            <a:spAutoFit/>
          </a:bodyPr>
          <a:lstStyle/>
          <a:p>
            <a:r>
              <a:rPr lang="en-US" sz="6400" dirty="0">
                <a:solidFill>
                  <a:srgbClr val="20B1B4"/>
                </a:solidFill>
              </a:rPr>
              <a:t>A Majority Of Esports Fans </a:t>
            </a:r>
          </a:p>
          <a:p>
            <a:r>
              <a:rPr lang="en-US" sz="6400" dirty="0">
                <a:solidFill>
                  <a:srgbClr val="20B1B4"/>
                </a:solidFill>
              </a:rPr>
              <a:t>Have A Positive Attitude Towards Advertising And Product Sampling </a:t>
            </a:r>
          </a:p>
        </p:txBody>
      </p:sp>
      <p:sp>
        <p:nvSpPr>
          <p:cNvPr id="16" name="Rectangle 15">
            <a:extLst>
              <a:ext uri="{FF2B5EF4-FFF2-40B4-BE49-F238E27FC236}">
                <a16:creationId xmlns:a16="http://schemas.microsoft.com/office/drawing/2014/main" xmlns="" id="{197323D2-A190-4462-8432-1F0AEC43F5A8}"/>
              </a:ext>
            </a:extLst>
          </p:cNvPr>
          <p:cNvSpPr/>
          <p:nvPr/>
        </p:nvSpPr>
        <p:spPr>
          <a:xfrm>
            <a:off x="9122555" y="7497665"/>
            <a:ext cx="5477932" cy="2554545"/>
          </a:xfrm>
          <a:prstGeom prst="rect">
            <a:avLst/>
          </a:prstGeom>
        </p:spPr>
        <p:txBody>
          <a:bodyPr wrap="square">
            <a:spAutoFit/>
          </a:bodyPr>
          <a:lstStyle/>
          <a:p>
            <a:pPr algn="ctr"/>
            <a:r>
              <a:rPr lang="en-US" sz="4000" dirty="0"/>
              <a:t>of esports fans have positive attitudes towards brand involvement in esports</a:t>
            </a:r>
          </a:p>
        </p:txBody>
      </p:sp>
      <p:sp>
        <p:nvSpPr>
          <p:cNvPr id="20" name="TextBox 19">
            <a:extLst>
              <a:ext uri="{FF2B5EF4-FFF2-40B4-BE49-F238E27FC236}">
                <a16:creationId xmlns:a16="http://schemas.microsoft.com/office/drawing/2014/main" xmlns="" id="{665C225B-27B1-4112-BE34-C2402758608A}"/>
              </a:ext>
            </a:extLst>
          </p:cNvPr>
          <p:cNvSpPr txBox="1"/>
          <p:nvPr/>
        </p:nvSpPr>
        <p:spPr>
          <a:xfrm>
            <a:off x="9014412" y="5774116"/>
            <a:ext cx="5771867" cy="1569660"/>
          </a:xfrm>
          <a:prstGeom prst="rect">
            <a:avLst/>
          </a:prstGeom>
          <a:noFill/>
        </p:spPr>
        <p:txBody>
          <a:bodyPr wrap="square" rtlCol="0">
            <a:spAutoFit/>
          </a:bodyPr>
          <a:lstStyle/>
          <a:p>
            <a:pPr algn="ctr"/>
            <a:r>
              <a:rPr lang="en-US" sz="9600" b="1" dirty="0">
                <a:solidFill>
                  <a:srgbClr val="00A9AC"/>
                </a:solidFill>
              </a:rPr>
              <a:t>58%</a:t>
            </a:r>
            <a:endParaRPr lang="en-US" sz="7200" b="1" dirty="0">
              <a:solidFill>
                <a:srgbClr val="00A9AC"/>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43849" y="3097569"/>
            <a:ext cx="2443398" cy="2443398"/>
          </a:xfrm>
          <a:prstGeom prst="rect">
            <a:avLst/>
          </a:prstGeom>
        </p:spPr>
      </p:pic>
    </p:spTree>
    <p:extLst>
      <p:ext uri="{BB962C8B-B14F-4D97-AF65-F5344CB8AC3E}">
        <p14:creationId xmlns:p14="http://schemas.microsoft.com/office/powerpoint/2010/main" val="4227848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9" name="TextBox 8"/>
          <p:cNvSpPr txBox="1"/>
          <p:nvPr/>
        </p:nvSpPr>
        <p:spPr>
          <a:xfrm>
            <a:off x="226168" y="2896395"/>
            <a:ext cx="6500880" cy="8402300"/>
          </a:xfrm>
          <a:prstGeom prst="rect">
            <a:avLst/>
          </a:prstGeom>
          <a:noFill/>
        </p:spPr>
        <p:txBody>
          <a:bodyPr wrap="square" rtlCol="0">
            <a:spAutoFit/>
          </a:bodyPr>
          <a:lstStyle/>
          <a:p>
            <a:pPr>
              <a:lnSpc>
                <a:spcPts val="7200"/>
              </a:lnSpc>
            </a:pPr>
            <a:r>
              <a:rPr lang="en-US" sz="6000" dirty="0">
                <a:solidFill>
                  <a:srgbClr val="20B1B4"/>
                </a:solidFill>
                <a:latin typeface="Trebuchet MS"/>
                <a:cs typeface="Trebuchet MS"/>
              </a:rPr>
              <a:t>Furthermore, Team &amp; Player Sponsorships Touch Esports Fans Throughout The Marketing Funnel, From Awareness To Advocacy</a:t>
            </a:r>
          </a:p>
        </p:txBody>
      </p:sp>
      <p:sp>
        <p:nvSpPr>
          <p:cNvPr id="22" name="TextBox 21"/>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55</a:t>
            </a:fld>
            <a:endParaRPr lang="en-US" sz="3000" dirty="0"/>
          </a:p>
        </p:txBody>
      </p:sp>
      <p:pic>
        <p:nvPicPr>
          <p:cNvPr id="23" name="Picture 2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314974"/>
            <a:ext cx="5861685" cy="323850"/>
          </a:xfrm>
          <a:prstGeom prst="rect">
            <a:avLst/>
          </a:prstGeom>
        </p:spPr>
      </p:pic>
      <p:sp>
        <p:nvSpPr>
          <p:cNvPr id="32" name="TextBox 31"/>
          <p:cNvSpPr txBox="1"/>
          <p:nvPr/>
        </p:nvSpPr>
        <p:spPr>
          <a:xfrm>
            <a:off x="7656392" y="13366621"/>
            <a:ext cx="8106122" cy="271869"/>
          </a:xfrm>
          <a:prstGeom prst="rect">
            <a:avLst/>
          </a:prstGeom>
          <a:noFill/>
        </p:spPr>
        <p:txBody>
          <a:bodyPr wrap="square" rtlCol="0">
            <a:spAutoFit/>
          </a:bodyPr>
          <a:lstStyle/>
          <a:p>
            <a:pPr>
              <a:lnSpc>
                <a:spcPts val="1400"/>
              </a:lnSpc>
            </a:pPr>
            <a:r>
              <a:rPr lang="en-US" sz="1200" dirty="0">
                <a:cs typeface="Trebuchet MS"/>
              </a:rPr>
              <a:t>Source: Simmons, Justifying Brand Investments in Esports, December 2018. Index is against traditional sports fans</a:t>
            </a:r>
          </a:p>
        </p:txBody>
      </p:sp>
      <p:sp>
        <p:nvSpPr>
          <p:cNvPr id="37" name="Rectangle 36"/>
          <p:cNvSpPr/>
          <p:nvPr/>
        </p:nvSpPr>
        <p:spPr>
          <a:xfrm>
            <a:off x="13832495" y="9002488"/>
            <a:ext cx="3369306" cy="2246769"/>
          </a:xfrm>
          <a:prstGeom prst="rect">
            <a:avLst/>
          </a:prstGeom>
        </p:spPr>
        <p:txBody>
          <a:bodyPr wrap="square">
            <a:spAutoFit/>
          </a:bodyPr>
          <a:lstStyle/>
          <a:p>
            <a:r>
              <a:rPr lang="en-US" sz="2800" dirty="0"/>
              <a:t>Are more willing to try a new brand if it sponsors the team they follow</a:t>
            </a:r>
          </a:p>
          <a:p>
            <a:r>
              <a:rPr lang="en-US" sz="2400" dirty="0">
                <a:solidFill>
                  <a:srgbClr val="00A9AC"/>
                </a:solidFill>
              </a:rPr>
              <a:t>(236 index)</a:t>
            </a:r>
          </a:p>
        </p:txBody>
      </p:sp>
      <p:sp>
        <p:nvSpPr>
          <p:cNvPr id="40" name="Rectangle 39"/>
          <p:cNvSpPr/>
          <p:nvPr/>
        </p:nvSpPr>
        <p:spPr>
          <a:xfrm>
            <a:off x="10475937" y="9002488"/>
            <a:ext cx="3176783" cy="2677656"/>
          </a:xfrm>
          <a:prstGeom prst="rect">
            <a:avLst/>
          </a:prstGeom>
        </p:spPr>
        <p:txBody>
          <a:bodyPr wrap="square">
            <a:spAutoFit/>
          </a:bodyPr>
          <a:lstStyle/>
          <a:p>
            <a:r>
              <a:rPr lang="en-US" sz="2800" dirty="0"/>
              <a:t>Believe that a product is better if their favorite team/athlete supports it</a:t>
            </a:r>
          </a:p>
          <a:p>
            <a:r>
              <a:rPr lang="en-US" sz="2400" dirty="0">
                <a:solidFill>
                  <a:srgbClr val="00A9AC"/>
                </a:solidFill>
              </a:rPr>
              <a:t>(253 index)</a:t>
            </a:r>
          </a:p>
        </p:txBody>
      </p:sp>
      <p:sp>
        <p:nvSpPr>
          <p:cNvPr id="52" name="Rectangle 51"/>
          <p:cNvSpPr/>
          <p:nvPr/>
        </p:nvSpPr>
        <p:spPr>
          <a:xfrm>
            <a:off x="10328382" y="1225070"/>
            <a:ext cx="14058794" cy="738664"/>
          </a:xfrm>
          <a:prstGeom prst="rect">
            <a:avLst/>
          </a:prstGeom>
        </p:spPr>
        <p:txBody>
          <a:bodyPr wrap="square">
            <a:spAutoFit/>
          </a:bodyPr>
          <a:lstStyle/>
          <a:p>
            <a:r>
              <a:rPr lang="en-US" sz="4200" dirty="0"/>
              <a:t>Think that sponsors are critical to the success of esports</a:t>
            </a:r>
          </a:p>
        </p:txBody>
      </p:sp>
      <p:sp>
        <p:nvSpPr>
          <p:cNvPr id="54" name="TextBox 53"/>
          <p:cNvSpPr txBox="1"/>
          <p:nvPr/>
        </p:nvSpPr>
        <p:spPr>
          <a:xfrm>
            <a:off x="6880721" y="486407"/>
            <a:ext cx="3595548" cy="2215991"/>
          </a:xfrm>
          <a:prstGeom prst="rect">
            <a:avLst/>
          </a:prstGeom>
          <a:noFill/>
        </p:spPr>
        <p:txBody>
          <a:bodyPr wrap="square" rtlCol="0">
            <a:spAutoFit/>
          </a:bodyPr>
          <a:lstStyle/>
          <a:p>
            <a:pPr algn="ctr"/>
            <a:r>
              <a:rPr lang="en-US" sz="13800" b="1" dirty="0">
                <a:solidFill>
                  <a:srgbClr val="00A9AC"/>
                </a:solidFill>
              </a:rPr>
              <a:t>41%</a:t>
            </a:r>
          </a:p>
        </p:txBody>
      </p:sp>
      <p:sp>
        <p:nvSpPr>
          <p:cNvPr id="55" name="TextBox 54"/>
          <p:cNvSpPr txBox="1"/>
          <p:nvPr/>
        </p:nvSpPr>
        <p:spPr>
          <a:xfrm>
            <a:off x="13744654" y="7370905"/>
            <a:ext cx="3079535" cy="1569660"/>
          </a:xfrm>
          <a:prstGeom prst="rect">
            <a:avLst/>
          </a:prstGeom>
          <a:noFill/>
        </p:spPr>
        <p:txBody>
          <a:bodyPr wrap="square" rtlCol="0">
            <a:spAutoFit/>
          </a:bodyPr>
          <a:lstStyle/>
          <a:p>
            <a:pPr algn="ctr"/>
            <a:r>
              <a:rPr lang="en-US" sz="9600" b="1" dirty="0">
                <a:solidFill>
                  <a:srgbClr val="00A9AC"/>
                </a:solidFill>
              </a:rPr>
              <a:t>35%</a:t>
            </a:r>
            <a:endParaRPr lang="en-US" sz="13800" b="1" dirty="0">
              <a:solidFill>
                <a:srgbClr val="00A9AC"/>
              </a:solidFill>
            </a:endParaRPr>
          </a:p>
        </p:txBody>
      </p:sp>
      <p:sp>
        <p:nvSpPr>
          <p:cNvPr id="56" name="TextBox 55"/>
          <p:cNvSpPr txBox="1"/>
          <p:nvPr/>
        </p:nvSpPr>
        <p:spPr>
          <a:xfrm>
            <a:off x="10475937" y="7370905"/>
            <a:ext cx="2974485" cy="1569660"/>
          </a:xfrm>
          <a:prstGeom prst="rect">
            <a:avLst/>
          </a:prstGeom>
          <a:noFill/>
        </p:spPr>
        <p:txBody>
          <a:bodyPr wrap="square" rtlCol="0">
            <a:spAutoFit/>
          </a:bodyPr>
          <a:lstStyle/>
          <a:p>
            <a:pPr algn="ctr"/>
            <a:r>
              <a:rPr lang="en-US" sz="9600" b="1" dirty="0">
                <a:solidFill>
                  <a:srgbClr val="00A9AC"/>
                </a:solidFill>
              </a:rPr>
              <a:t>30%</a:t>
            </a:r>
            <a:endParaRPr lang="en-US" sz="11500" b="1" dirty="0">
              <a:solidFill>
                <a:srgbClr val="00A9AC"/>
              </a:solidFill>
            </a:endParaRPr>
          </a:p>
        </p:txBody>
      </p:sp>
      <p:sp>
        <p:nvSpPr>
          <p:cNvPr id="57" name="Rectangle 56"/>
          <p:cNvSpPr/>
          <p:nvPr/>
        </p:nvSpPr>
        <p:spPr>
          <a:xfrm>
            <a:off x="17445882" y="9002488"/>
            <a:ext cx="3221622" cy="2246769"/>
          </a:xfrm>
          <a:prstGeom prst="rect">
            <a:avLst/>
          </a:prstGeom>
        </p:spPr>
        <p:txBody>
          <a:bodyPr wrap="square">
            <a:spAutoFit/>
          </a:bodyPr>
          <a:lstStyle/>
          <a:p>
            <a:r>
              <a:rPr lang="en-US" sz="2800" dirty="0"/>
              <a:t>Will try to buy the same brand if used by their favorite team/athlete</a:t>
            </a:r>
          </a:p>
          <a:p>
            <a:r>
              <a:rPr lang="en-US" sz="2400" dirty="0">
                <a:solidFill>
                  <a:srgbClr val="00A9AC"/>
                </a:solidFill>
              </a:rPr>
              <a:t>(288 index)</a:t>
            </a:r>
          </a:p>
        </p:txBody>
      </p:sp>
      <p:sp>
        <p:nvSpPr>
          <p:cNvPr id="58" name="TextBox 57"/>
          <p:cNvSpPr txBox="1"/>
          <p:nvPr/>
        </p:nvSpPr>
        <p:spPr>
          <a:xfrm>
            <a:off x="17445882" y="7370905"/>
            <a:ext cx="2929661" cy="1569660"/>
          </a:xfrm>
          <a:prstGeom prst="rect">
            <a:avLst/>
          </a:prstGeom>
          <a:noFill/>
        </p:spPr>
        <p:txBody>
          <a:bodyPr wrap="square" rtlCol="0">
            <a:spAutoFit/>
          </a:bodyPr>
          <a:lstStyle/>
          <a:p>
            <a:pPr algn="ctr"/>
            <a:r>
              <a:rPr lang="en-US" sz="9600" b="1" dirty="0">
                <a:solidFill>
                  <a:srgbClr val="00A9AC"/>
                </a:solidFill>
              </a:rPr>
              <a:t>29%</a:t>
            </a:r>
            <a:endParaRPr lang="en-US" sz="11500" b="1" dirty="0">
              <a:solidFill>
                <a:srgbClr val="00A9AC"/>
              </a:solidFill>
            </a:endParaRPr>
          </a:p>
        </p:txBody>
      </p:sp>
      <p:sp>
        <p:nvSpPr>
          <p:cNvPr id="17" name="Rectangle 16"/>
          <p:cNvSpPr/>
          <p:nvPr/>
        </p:nvSpPr>
        <p:spPr>
          <a:xfrm>
            <a:off x="21230076" y="9002488"/>
            <a:ext cx="2995707" cy="3108543"/>
          </a:xfrm>
          <a:prstGeom prst="rect">
            <a:avLst/>
          </a:prstGeom>
        </p:spPr>
        <p:txBody>
          <a:bodyPr wrap="square">
            <a:spAutoFit/>
          </a:bodyPr>
          <a:lstStyle/>
          <a:p>
            <a:r>
              <a:rPr lang="en-US" sz="2800" dirty="0"/>
              <a:t>Say loyalty to their favorite teams means they support their sponsors, no matter what</a:t>
            </a:r>
          </a:p>
          <a:p>
            <a:r>
              <a:rPr lang="en-US" sz="2400" dirty="0">
                <a:solidFill>
                  <a:srgbClr val="20B1B4"/>
                </a:solidFill>
              </a:rPr>
              <a:t>(263 index)</a:t>
            </a:r>
          </a:p>
        </p:txBody>
      </p:sp>
      <p:sp>
        <p:nvSpPr>
          <p:cNvPr id="18" name="TextBox 17"/>
          <p:cNvSpPr txBox="1"/>
          <p:nvPr/>
        </p:nvSpPr>
        <p:spPr>
          <a:xfrm>
            <a:off x="21230076" y="7370905"/>
            <a:ext cx="2664161" cy="1569660"/>
          </a:xfrm>
          <a:prstGeom prst="rect">
            <a:avLst/>
          </a:prstGeom>
          <a:noFill/>
        </p:spPr>
        <p:txBody>
          <a:bodyPr wrap="square" rtlCol="0">
            <a:spAutoFit/>
          </a:bodyPr>
          <a:lstStyle/>
          <a:p>
            <a:pPr algn="ctr"/>
            <a:r>
              <a:rPr lang="en-US" sz="9600" b="1" dirty="0">
                <a:solidFill>
                  <a:srgbClr val="00A9AC"/>
                </a:solidFill>
              </a:rPr>
              <a:t>31%</a:t>
            </a:r>
            <a:endParaRPr lang="en-US" sz="11500" b="1" dirty="0">
              <a:solidFill>
                <a:srgbClr val="00A9AC"/>
              </a:solidFill>
            </a:endParaRPr>
          </a:p>
        </p:txBody>
      </p:sp>
      <p:sp>
        <p:nvSpPr>
          <p:cNvPr id="19" name="Rectangle 18"/>
          <p:cNvSpPr/>
          <p:nvPr/>
        </p:nvSpPr>
        <p:spPr>
          <a:xfrm>
            <a:off x="6986111" y="9002488"/>
            <a:ext cx="3061008" cy="2677656"/>
          </a:xfrm>
          <a:prstGeom prst="rect">
            <a:avLst/>
          </a:prstGeom>
        </p:spPr>
        <p:txBody>
          <a:bodyPr wrap="square">
            <a:spAutoFit/>
          </a:bodyPr>
          <a:lstStyle/>
          <a:p>
            <a:r>
              <a:rPr lang="en-US" sz="2800" dirty="0"/>
              <a:t>Notice brands that teams and athletes use/ wear during games/events</a:t>
            </a:r>
          </a:p>
          <a:p>
            <a:r>
              <a:rPr lang="en-US" sz="2400" dirty="0">
                <a:solidFill>
                  <a:srgbClr val="00A9AC"/>
                </a:solidFill>
              </a:rPr>
              <a:t>(172 index)</a:t>
            </a:r>
          </a:p>
        </p:txBody>
      </p:sp>
      <p:sp>
        <p:nvSpPr>
          <p:cNvPr id="20" name="TextBox 19"/>
          <p:cNvSpPr txBox="1"/>
          <p:nvPr/>
        </p:nvSpPr>
        <p:spPr>
          <a:xfrm>
            <a:off x="6986111" y="7370905"/>
            <a:ext cx="2761057" cy="1569660"/>
          </a:xfrm>
          <a:prstGeom prst="rect">
            <a:avLst/>
          </a:prstGeom>
          <a:noFill/>
        </p:spPr>
        <p:txBody>
          <a:bodyPr wrap="square" rtlCol="0">
            <a:spAutoFit/>
          </a:bodyPr>
          <a:lstStyle/>
          <a:p>
            <a:pPr algn="ctr"/>
            <a:r>
              <a:rPr lang="en-US" sz="9600" b="1" dirty="0">
                <a:solidFill>
                  <a:srgbClr val="20B1B4"/>
                </a:solidFill>
              </a:rPr>
              <a:t>43%</a:t>
            </a:r>
            <a:endParaRPr lang="en-US" sz="11500" b="1" dirty="0">
              <a:solidFill>
                <a:srgbClr val="20B1B4"/>
              </a:solidFill>
            </a:endParaRPr>
          </a:p>
        </p:txBody>
      </p:sp>
      <p:sp>
        <p:nvSpPr>
          <p:cNvPr id="5" name="Rectangle 4"/>
          <p:cNvSpPr/>
          <p:nvPr/>
        </p:nvSpPr>
        <p:spPr>
          <a:xfrm>
            <a:off x="7389543" y="2323353"/>
            <a:ext cx="6914072" cy="584775"/>
          </a:xfrm>
          <a:prstGeom prst="rect">
            <a:avLst/>
          </a:prstGeom>
        </p:spPr>
        <p:txBody>
          <a:bodyPr wrap="none">
            <a:spAutoFit/>
          </a:bodyPr>
          <a:lstStyle/>
          <a:p>
            <a:r>
              <a:rPr lang="en-US" sz="3200" dirty="0">
                <a:solidFill>
                  <a:srgbClr val="00A9AC"/>
                </a:solidFill>
              </a:rPr>
              <a:t>(134 index vs. traditional sports fan)</a:t>
            </a:r>
          </a:p>
        </p:txBody>
      </p:sp>
      <p:sp>
        <p:nvSpPr>
          <p:cNvPr id="4" name="TextBox 3">
            <a:extLst>
              <a:ext uri="{FF2B5EF4-FFF2-40B4-BE49-F238E27FC236}">
                <a16:creationId xmlns:a16="http://schemas.microsoft.com/office/drawing/2014/main" xmlns="" id="{A2EB09B0-DC02-4C5A-BC66-F4F0007D7279}"/>
              </a:ext>
            </a:extLst>
          </p:cNvPr>
          <p:cNvSpPr txBox="1"/>
          <p:nvPr/>
        </p:nvSpPr>
        <p:spPr>
          <a:xfrm>
            <a:off x="6986111" y="3929931"/>
            <a:ext cx="2761057" cy="523220"/>
          </a:xfrm>
          <a:prstGeom prst="rect">
            <a:avLst/>
          </a:prstGeom>
          <a:solidFill>
            <a:srgbClr val="20B1B4"/>
          </a:solidFill>
          <a:ln>
            <a:noFill/>
          </a:ln>
        </p:spPr>
        <p:txBody>
          <a:bodyPr wrap="square" rtlCol="0">
            <a:spAutoFit/>
          </a:bodyPr>
          <a:lstStyle/>
          <a:p>
            <a:pPr algn="ctr"/>
            <a:r>
              <a:rPr lang="en-US" sz="2800" dirty="0">
                <a:solidFill>
                  <a:schemeClr val="bg1"/>
                </a:solidFill>
              </a:rPr>
              <a:t>Awareness</a:t>
            </a:r>
          </a:p>
        </p:txBody>
      </p:sp>
      <p:sp>
        <p:nvSpPr>
          <p:cNvPr id="26" name="TextBox 25">
            <a:extLst>
              <a:ext uri="{FF2B5EF4-FFF2-40B4-BE49-F238E27FC236}">
                <a16:creationId xmlns:a16="http://schemas.microsoft.com/office/drawing/2014/main" xmlns="" id="{CDAE1D1B-5887-46A2-8EFD-CC3B945545D9}"/>
              </a:ext>
            </a:extLst>
          </p:cNvPr>
          <p:cNvSpPr txBox="1"/>
          <p:nvPr/>
        </p:nvSpPr>
        <p:spPr>
          <a:xfrm>
            <a:off x="10430350" y="3932707"/>
            <a:ext cx="2761057" cy="523220"/>
          </a:xfrm>
          <a:prstGeom prst="rect">
            <a:avLst/>
          </a:prstGeom>
          <a:solidFill>
            <a:srgbClr val="20B1B4"/>
          </a:solidFill>
          <a:ln>
            <a:noFill/>
          </a:ln>
        </p:spPr>
        <p:txBody>
          <a:bodyPr wrap="square" rtlCol="0">
            <a:spAutoFit/>
          </a:bodyPr>
          <a:lstStyle/>
          <a:p>
            <a:pPr algn="ctr"/>
            <a:r>
              <a:rPr lang="en-US" sz="2800" dirty="0">
                <a:solidFill>
                  <a:schemeClr val="bg1"/>
                </a:solidFill>
              </a:rPr>
              <a:t>Consideration</a:t>
            </a:r>
          </a:p>
        </p:txBody>
      </p:sp>
      <p:sp>
        <p:nvSpPr>
          <p:cNvPr id="27" name="TextBox 26">
            <a:extLst>
              <a:ext uri="{FF2B5EF4-FFF2-40B4-BE49-F238E27FC236}">
                <a16:creationId xmlns:a16="http://schemas.microsoft.com/office/drawing/2014/main" xmlns="" id="{F4FEDCB3-45CD-4ED5-BCB4-CFE748D49260}"/>
              </a:ext>
            </a:extLst>
          </p:cNvPr>
          <p:cNvSpPr txBox="1"/>
          <p:nvPr/>
        </p:nvSpPr>
        <p:spPr>
          <a:xfrm>
            <a:off x="13954958" y="3932706"/>
            <a:ext cx="2761057" cy="523220"/>
          </a:xfrm>
          <a:prstGeom prst="rect">
            <a:avLst/>
          </a:prstGeom>
          <a:solidFill>
            <a:srgbClr val="20B1B4"/>
          </a:solidFill>
          <a:ln>
            <a:noFill/>
          </a:ln>
        </p:spPr>
        <p:txBody>
          <a:bodyPr wrap="square" rtlCol="0">
            <a:spAutoFit/>
          </a:bodyPr>
          <a:lstStyle/>
          <a:p>
            <a:pPr algn="ctr"/>
            <a:r>
              <a:rPr lang="en-US" sz="2800" dirty="0">
                <a:solidFill>
                  <a:schemeClr val="bg1"/>
                </a:solidFill>
              </a:rPr>
              <a:t>Intent</a:t>
            </a:r>
          </a:p>
        </p:txBody>
      </p:sp>
      <p:sp>
        <p:nvSpPr>
          <p:cNvPr id="28" name="TextBox 27">
            <a:extLst>
              <a:ext uri="{FF2B5EF4-FFF2-40B4-BE49-F238E27FC236}">
                <a16:creationId xmlns:a16="http://schemas.microsoft.com/office/drawing/2014/main" xmlns="" id="{3B7136BC-6900-423B-8013-EFC185A543E2}"/>
              </a:ext>
            </a:extLst>
          </p:cNvPr>
          <p:cNvSpPr txBox="1"/>
          <p:nvPr/>
        </p:nvSpPr>
        <p:spPr>
          <a:xfrm>
            <a:off x="17529442" y="3932703"/>
            <a:ext cx="2995707" cy="523220"/>
          </a:xfrm>
          <a:prstGeom prst="rect">
            <a:avLst/>
          </a:prstGeom>
          <a:solidFill>
            <a:srgbClr val="20B1B4"/>
          </a:solidFill>
          <a:ln>
            <a:noFill/>
          </a:ln>
        </p:spPr>
        <p:txBody>
          <a:bodyPr wrap="square" rtlCol="0">
            <a:spAutoFit/>
          </a:bodyPr>
          <a:lstStyle/>
          <a:p>
            <a:pPr algn="ctr"/>
            <a:r>
              <a:rPr lang="en-US" sz="2800" dirty="0">
                <a:solidFill>
                  <a:schemeClr val="bg1"/>
                </a:solidFill>
              </a:rPr>
              <a:t>Purchase</a:t>
            </a:r>
          </a:p>
        </p:txBody>
      </p:sp>
      <p:sp>
        <p:nvSpPr>
          <p:cNvPr id="29" name="TextBox 28">
            <a:extLst>
              <a:ext uri="{FF2B5EF4-FFF2-40B4-BE49-F238E27FC236}">
                <a16:creationId xmlns:a16="http://schemas.microsoft.com/office/drawing/2014/main" xmlns="" id="{EDA686A1-1AA9-42F2-92C9-7865BEA780F1}"/>
              </a:ext>
            </a:extLst>
          </p:cNvPr>
          <p:cNvSpPr txBox="1"/>
          <p:nvPr/>
        </p:nvSpPr>
        <p:spPr>
          <a:xfrm>
            <a:off x="21230076" y="3932706"/>
            <a:ext cx="2761058" cy="523220"/>
          </a:xfrm>
          <a:prstGeom prst="rect">
            <a:avLst/>
          </a:prstGeom>
          <a:solidFill>
            <a:srgbClr val="20B1B4"/>
          </a:solidFill>
          <a:ln>
            <a:noFill/>
          </a:ln>
        </p:spPr>
        <p:txBody>
          <a:bodyPr wrap="square" rtlCol="0">
            <a:spAutoFit/>
          </a:bodyPr>
          <a:lstStyle/>
          <a:p>
            <a:pPr algn="ctr"/>
            <a:r>
              <a:rPr lang="en-US" sz="2800" dirty="0">
                <a:solidFill>
                  <a:schemeClr val="bg1"/>
                </a:solidFill>
              </a:rPr>
              <a:t>Advocacy</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47591" y="4884001"/>
            <a:ext cx="2438095" cy="243809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49553" y="4883485"/>
            <a:ext cx="2438611" cy="243861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852484" y="4884652"/>
            <a:ext cx="2438611" cy="243861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399799" y="4883483"/>
            <a:ext cx="2438611" cy="243861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301606" y="4883482"/>
            <a:ext cx="2438611" cy="2438611"/>
          </a:xfrm>
          <a:prstGeom prst="rect">
            <a:avLst/>
          </a:prstGeom>
        </p:spPr>
      </p:pic>
    </p:spTree>
    <p:extLst>
      <p:ext uri="{BB962C8B-B14F-4D97-AF65-F5344CB8AC3E}">
        <p14:creationId xmlns:p14="http://schemas.microsoft.com/office/powerpoint/2010/main" val="3637066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Box 12"/>
          <p:cNvSpPr txBox="1"/>
          <p:nvPr/>
        </p:nvSpPr>
        <p:spPr>
          <a:xfrm>
            <a:off x="7656392" y="13366621"/>
            <a:ext cx="7936923" cy="276999"/>
          </a:xfrm>
          <a:prstGeom prst="rect">
            <a:avLst/>
          </a:prstGeom>
          <a:noFill/>
        </p:spPr>
        <p:txBody>
          <a:bodyPr wrap="square" rtlCol="0">
            <a:spAutoFit/>
          </a:bodyPr>
          <a:lstStyle/>
          <a:p>
            <a:pPr>
              <a:lnSpc>
                <a:spcPts val="1400"/>
              </a:lnSpc>
            </a:pPr>
            <a:r>
              <a:rPr lang="en-US" sz="1200" dirty="0">
                <a:solidFill>
                  <a:schemeClr val="bg1"/>
                </a:solidFill>
              </a:rPr>
              <a:t>Mindshare, Game On: What Marketers Should Know About Esports Fans</a:t>
            </a:r>
            <a:endParaRPr lang="en-US" sz="1200" dirty="0">
              <a:solidFill>
                <a:schemeClr val="bg1"/>
              </a:solidFill>
              <a:cs typeface="Trebuchet MS"/>
            </a:endParaRPr>
          </a:p>
        </p:txBody>
      </p:sp>
      <p:sp>
        <p:nvSpPr>
          <p:cNvPr id="14" name="Rectangle 13">
            <a:extLst>
              <a:ext uri="{FF2B5EF4-FFF2-40B4-BE49-F238E27FC236}">
                <a16:creationId xmlns:a16="http://schemas.microsoft.com/office/drawing/2014/main" xmlns="" id="{B3425DB6-08E3-4A4E-9B4B-9CAF810B7FEA}"/>
              </a:ext>
            </a:extLst>
          </p:cNvPr>
          <p:cNvSpPr/>
          <p:nvPr/>
        </p:nvSpPr>
        <p:spPr>
          <a:xfrm>
            <a:off x="0" y="0"/>
            <a:ext cx="6847514" cy="137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5" name="TextBox 14"/>
          <p:cNvSpPr txBox="1"/>
          <p:nvPr/>
        </p:nvSpPr>
        <p:spPr>
          <a:xfrm>
            <a:off x="192417" y="4273969"/>
            <a:ext cx="6733800" cy="4154984"/>
          </a:xfrm>
          <a:prstGeom prst="rect">
            <a:avLst/>
          </a:prstGeom>
          <a:noFill/>
        </p:spPr>
        <p:txBody>
          <a:bodyPr wrap="square" rtlCol="0">
            <a:spAutoFit/>
          </a:bodyPr>
          <a:lstStyle/>
          <a:p>
            <a:r>
              <a:rPr lang="en-US" sz="6600" dirty="0"/>
              <a:t>What Do Esports Fans Want From Advertisers &amp; Sponsors?</a:t>
            </a:r>
          </a:p>
        </p:txBody>
      </p:sp>
      <p:sp>
        <p:nvSpPr>
          <p:cNvPr id="16" name="TextBox 15"/>
          <p:cNvSpPr txBox="1"/>
          <p:nvPr/>
        </p:nvSpPr>
        <p:spPr>
          <a:xfrm>
            <a:off x="23571784" y="13151922"/>
            <a:ext cx="815391" cy="553998"/>
          </a:xfrm>
          <a:prstGeom prst="rect">
            <a:avLst/>
          </a:prstGeom>
          <a:noFill/>
        </p:spPr>
        <p:txBody>
          <a:bodyPr wrap="square" rtlCol="0">
            <a:spAutoFit/>
          </a:bodyPr>
          <a:lstStyle/>
          <a:p>
            <a:pPr algn="ctr"/>
            <a:r>
              <a:rPr lang="en-US" sz="3000" dirty="0">
                <a:solidFill>
                  <a:srgbClr val="C0C1BF"/>
                </a:solidFill>
                <a:latin typeface="Trebuchet MS"/>
                <a:cs typeface="Trebuchet MS"/>
              </a:rPr>
              <a:t>56</a:t>
            </a:r>
            <a:endParaRPr lang="en-US" sz="3000" dirty="0"/>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 name="Rectangle 1"/>
          <p:cNvSpPr/>
          <p:nvPr/>
        </p:nvSpPr>
        <p:spPr>
          <a:xfrm>
            <a:off x="8735848" y="1068775"/>
            <a:ext cx="15381452" cy="10879901"/>
          </a:xfrm>
          <a:prstGeom prst="rect">
            <a:avLst/>
          </a:prstGeom>
        </p:spPr>
        <p:txBody>
          <a:bodyPr wrap="square">
            <a:spAutoFit/>
          </a:bodyPr>
          <a:lstStyle/>
          <a:p>
            <a:endParaRPr lang="en-US" sz="900" dirty="0">
              <a:solidFill>
                <a:schemeClr val="bg1"/>
              </a:solidFill>
            </a:endParaRPr>
          </a:p>
          <a:p>
            <a:r>
              <a:rPr lang="en-US" sz="4000" dirty="0">
                <a:solidFill>
                  <a:schemeClr val="bg1"/>
                </a:solidFill>
              </a:rPr>
              <a:t>said they’d like them to give away free stuff </a:t>
            </a:r>
          </a:p>
          <a:p>
            <a:r>
              <a:rPr lang="en-US" sz="2800" dirty="0">
                <a:solidFill>
                  <a:schemeClr val="bg1"/>
                </a:solidFill>
              </a:rPr>
              <a:t>(ex: tournament tickets, computer hardware, t-shirts and hats)</a:t>
            </a:r>
            <a:endParaRPr lang="en-US" sz="4000" dirty="0">
              <a:solidFill>
                <a:schemeClr val="bg1"/>
              </a:solidFill>
            </a:endParaRPr>
          </a:p>
          <a:p>
            <a:endParaRPr lang="en-US" sz="4400" dirty="0">
              <a:solidFill>
                <a:schemeClr val="bg1"/>
              </a:solidFill>
            </a:endParaRPr>
          </a:p>
          <a:p>
            <a:endParaRPr lang="en-US" sz="4400" dirty="0">
              <a:solidFill>
                <a:schemeClr val="bg1"/>
              </a:solidFill>
            </a:endParaRPr>
          </a:p>
          <a:p>
            <a:r>
              <a:rPr lang="en-US" sz="4000" dirty="0">
                <a:solidFill>
                  <a:schemeClr val="bg1"/>
                </a:solidFill>
              </a:rPr>
              <a:t>said that they’d like them to demo new games and maps</a:t>
            </a:r>
          </a:p>
          <a:p>
            <a:endParaRPr lang="en-US" sz="4400" dirty="0">
              <a:solidFill>
                <a:schemeClr val="bg1"/>
              </a:solidFill>
            </a:endParaRPr>
          </a:p>
          <a:p>
            <a:endParaRPr lang="en-US" sz="3200" dirty="0">
              <a:solidFill>
                <a:schemeClr val="bg1"/>
              </a:solidFill>
            </a:endParaRPr>
          </a:p>
          <a:p>
            <a:r>
              <a:rPr lang="en-US" sz="4000" dirty="0">
                <a:solidFill>
                  <a:schemeClr val="bg1"/>
                </a:solidFill>
              </a:rPr>
              <a:t>said that they’d like them to provide customized in-game experiences/items</a:t>
            </a:r>
          </a:p>
          <a:p>
            <a:endParaRPr lang="en-US" sz="4400" dirty="0">
              <a:solidFill>
                <a:schemeClr val="bg1"/>
              </a:solidFill>
            </a:endParaRPr>
          </a:p>
          <a:p>
            <a:endParaRPr lang="en-US" sz="4800" dirty="0">
              <a:solidFill>
                <a:schemeClr val="bg1"/>
              </a:solidFill>
            </a:endParaRPr>
          </a:p>
          <a:p>
            <a:r>
              <a:rPr lang="en-US" sz="4000" dirty="0">
                <a:solidFill>
                  <a:schemeClr val="bg1"/>
                </a:solidFill>
              </a:rPr>
              <a:t>said that they’d like them to provide access to exclusive tips and tricks on gameplay from esports athletes</a:t>
            </a:r>
          </a:p>
          <a:p>
            <a:endParaRPr lang="en-US" sz="4400" dirty="0">
              <a:solidFill>
                <a:schemeClr val="bg1"/>
              </a:solidFill>
            </a:endParaRPr>
          </a:p>
          <a:p>
            <a:endParaRPr lang="en-US" sz="4400" dirty="0">
              <a:solidFill>
                <a:schemeClr val="bg1"/>
              </a:solidFill>
            </a:endParaRPr>
          </a:p>
          <a:p>
            <a:r>
              <a:rPr lang="en-US" sz="4000" dirty="0">
                <a:solidFill>
                  <a:schemeClr val="bg1"/>
                </a:solidFill>
              </a:rPr>
              <a:t>said that they’d like them to help meet their favorite teams and athletes</a:t>
            </a:r>
          </a:p>
        </p:txBody>
      </p:sp>
      <p:sp>
        <p:nvSpPr>
          <p:cNvPr id="4" name="Rounded Rectangle 3"/>
          <p:cNvSpPr/>
          <p:nvPr/>
        </p:nvSpPr>
        <p:spPr>
          <a:xfrm>
            <a:off x="7347009" y="1181040"/>
            <a:ext cx="1351222" cy="1036295"/>
          </a:xfrm>
          <a:prstGeom prst="roundRect">
            <a:avLst/>
          </a:prstGeom>
          <a:solidFill>
            <a:srgbClr val="00B2B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42%</a:t>
            </a:r>
          </a:p>
        </p:txBody>
      </p:sp>
      <p:sp>
        <p:nvSpPr>
          <p:cNvPr id="18" name="Rounded Rectangle 17"/>
          <p:cNvSpPr/>
          <p:nvPr/>
        </p:nvSpPr>
        <p:spPr>
          <a:xfrm>
            <a:off x="7347009" y="3506866"/>
            <a:ext cx="1351222" cy="1036295"/>
          </a:xfrm>
          <a:prstGeom prst="roundRect">
            <a:avLst/>
          </a:prstGeom>
          <a:solidFill>
            <a:srgbClr val="00B2B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41%</a:t>
            </a:r>
          </a:p>
        </p:txBody>
      </p:sp>
      <p:sp>
        <p:nvSpPr>
          <p:cNvPr id="19" name="Rounded Rectangle 18"/>
          <p:cNvSpPr/>
          <p:nvPr/>
        </p:nvSpPr>
        <p:spPr>
          <a:xfrm>
            <a:off x="7347009" y="5452855"/>
            <a:ext cx="1351222" cy="1036295"/>
          </a:xfrm>
          <a:prstGeom prst="roundRect">
            <a:avLst/>
          </a:prstGeom>
          <a:solidFill>
            <a:srgbClr val="00B2B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34%</a:t>
            </a:r>
          </a:p>
        </p:txBody>
      </p:sp>
      <p:sp>
        <p:nvSpPr>
          <p:cNvPr id="20" name="Rounded Rectangle 19"/>
          <p:cNvSpPr/>
          <p:nvPr/>
        </p:nvSpPr>
        <p:spPr>
          <a:xfrm>
            <a:off x="7347009" y="8102471"/>
            <a:ext cx="1351222" cy="1036295"/>
          </a:xfrm>
          <a:prstGeom prst="roundRect">
            <a:avLst/>
          </a:prstGeom>
          <a:solidFill>
            <a:srgbClr val="00B2B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32%</a:t>
            </a:r>
          </a:p>
        </p:txBody>
      </p:sp>
      <p:sp>
        <p:nvSpPr>
          <p:cNvPr id="21" name="Rounded Rectangle 20"/>
          <p:cNvSpPr/>
          <p:nvPr/>
        </p:nvSpPr>
        <p:spPr>
          <a:xfrm>
            <a:off x="7347009" y="10660653"/>
            <a:ext cx="1351222" cy="1036295"/>
          </a:xfrm>
          <a:prstGeom prst="roundRect">
            <a:avLst/>
          </a:prstGeom>
          <a:solidFill>
            <a:srgbClr val="00B2B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30%</a:t>
            </a:r>
          </a:p>
        </p:txBody>
      </p:sp>
    </p:spTree>
    <p:extLst>
      <p:ext uri="{BB962C8B-B14F-4D97-AF65-F5344CB8AC3E}">
        <p14:creationId xmlns:p14="http://schemas.microsoft.com/office/powerpoint/2010/main" val="159701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57</a:t>
            </a:fld>
            <a:endParaRPr lang="en-US" sz="3000"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2050" name="Picture 2" descr="Image result for alienware logo png">
            <a:extLst>
              <a:ext uri="{FF2B5EF4-FFF2-40B4-BE49-F238E27FC236}">
                <a16:creationId xmlns:a16="http://schemas.microsoft.com/office/drawing/2014/main" xmlns="" id="{CD09C3FA-5F3C-40CD-A75E-0E113C06464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042" t="39792" r="5105" b="39167"/>
          <a:stretch/>
        </p:blipFill>
        <p:spPr bwMode="auto">
          <a:xfrm>
            <a:off x="18108214" y="1979775"/>
            <a:ext cx="5919703" cy="7009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intel logo png">
            <a:extLst>
              <a:ext uri="{FF2B5EF4-FFF2-40B4-BE49-F238E27FC236}">
                <a16:creationId xmlns:a16="http://schemas.microsoft.com/office/drawing/2014/main" xmlns="" id="{52482392-D2A2-457D-92C1-B70342C55D3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19672" y="1960594"/>
            <a:ext cx="3345743" cy="22199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dell logo png">
            <a:extLst>
              <a:ext uri="{FF2B5EF4-FFF2-40B4-BE49-F238E27FC236}">
                <a16:creationId xmlns:a16="http://schemas.microsoft.com/office/drawing/2014/main" xmlns="" id="{CA3B4295-2EC7-455A-9809-857AC30DC8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12744" y="1903929"/>
            <a:ext cx="2208715" cy="220871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acer logo png">
            <a:extLst>
              <a:ext uri="{FF2B5EF4-FFF2-40B4-BE49-F238E27FC236}">
                <a16:creationId xmlns:a16="http://schemas.microsoft.com/office/drawing/2014/main" xmlns="" id="{97BB6528-DCBF-4A55-A136-DC019CE3F0A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41706" y="7450854"/>
            <a:ext cx="4572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predator logo png">
            <a:extLst>
              <a:ext uri="{FF2B5EF4-FFF2-40B4-BE49-F238E27FC236}">
                <a16:creationId xmlns:a16="http://schemas.microsoft.com/office/drawing/2014/main" xmlns="" id="{75EA547C-68C7-4E1C-AC53-E2DE7178B2B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350889" y="7212094"/>
            <a:ext cx="5996214" cy="214264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hyperx png">
            <a:extLst>
              <a:ext uri="{FF2B5EF4-FFF2-40B4-BE49-F238E27FC236}">
                <a16:creationId xmlns:a16="http://schemas.microsoft.com/office/drawing/2014/main" xmlns="" id="{D31B3DCC-9FF8-4258-B1AF-8789D31C398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177270" y="5238354"/>
            <a:ext cx="5770620" cy="167170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corsair png">
            <a:extLst>
              <a:ext uri="{FF2B5EF4-FFF2-40B4-BE49-F238E27FC236}">
                <a16:creationId xmlns:a16="http://schemas.microsoft.com/office/drawing/2014/main" xmlns="" id="{A1C22330-7BBE-4529-B1B8-FF67424B4A0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946848" y="4880916"/>
            <a:ext cx="5190490" cy="173016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amd png">
            <a:extLst>
              <a:ext uri="{FF2B5EF4-FFF2-40B4-BE49-F238E27FC236}">
                <a16:creationId xmlns:a16="http://schemas.microsoft.com/office/drawing/2014/main" xmlns="" id="{5E534453-83BB-4995-93F8-EEE856107E2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098337" y="5055307"/>
            <a:ext cx="2618955" cy="2948167"/>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mage result for ati png">
            <a:extLst>
              <a:ext uri="{FF2B5EF4-FFF2-40B4-BE49-F238E27FC236}">
                <a16:creationId xmlns:a16="http://schemas.microsoft.com/office/drawing/2014/main" xmlns="" id="{AF4043C0-3B0F-4052-885B-52C977621A0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514597" y="9573657"/>
            <a:ext cx="2575346" cy="257534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Image result for riot logo">
            <a:extLst>
              <a:ext uri="{FF2B5EF4-FFF2-40B4-BE49-F238E27FC236}">
                <a16:creationId xmlns:a16="http://schemas.microsoft.com/office/drawing/2014/main" xmlns="" id="{FCEC30F2-C2B7-4A82-B165-43FFE8C2B72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552575" y="9684042"/>
            <a:ext cx="4237383" cy="23835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Image result for ea logo">
            <a:extLst>
              <a:ext uri="{FF2B5EF4-FFF2-40B4-BE49-F238E27FC236}">
                <a16:creationId xmlns:a16="http://schemas.microsoft.com/office/drawing/2014/main" xmlns="" id="{BDD57EA6-C3BA-498E-A383-ABB4D7A91A7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587033" y="9708930"/>
            <a:ext cx="2365337" cy="2365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0" descr="Image result for sony png">
            <a:extLst>
              <a:ext uri="{FF2B5EF4-FFF2-40B4-BE49-F238E27FC236}">
                <a16:creationId xmlns:a16="http://schemas.microsoft.com/office/drawing/2014/main" xmlns="" id="{05551317-B982-4B53-AEB2-9F5C75F8FFF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9457559" y="10792155"/>
            <a:ext cx="4530314" cy="8154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8" descr="Image result for activision blizzard png">
            <a:extLst>
              <a:ext uri="{FF2B5EF4-FFF2-40B4-BE49-F238E27FC236}">
                <a16:creationId xmlns:a16="http://schemas.microsoft.com/office/drawing/2014/main" xmlns="" id="{10569618-790F-475D-97F5-7A59295A0C2E}"/>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3705913" y="2031090"/>
            <a:ext cx="3691028" cy="2076203"/>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Bethesda Softworks Logo.svg">
            <a:extLst>
              <a:ext uri="{FF2B5EF4-FFF2-40B4-BE49-F238E27FC236}">
                <a16:creationId xmlns:a16="http://schemas.microsoft.com/office/drawing/2014/main" xmlns="" id="{BC1D6109-7041-46BA-9945-BEA7ECDE0104}"/>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7628422" y="3102393"/>
            <a:ext cx="6255807" cy="907092"/>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Image result for gamestop logo">
            <a:extLst>
              <a:ext uri="{FF2B5EF4-FFF2-40B4-BE49-F238E27FC236}">
                <a16:creationId xmlns:a16="http://schemas.microsoft.com/office/drawing/2014/main" xmlns="" id="{070B7604-3C89-4FBE-9744-995D42835DE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9863780" y="9362364"/>
            <a:ext cx="3809181" cy="11857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descr="Image result for king game logo">
            <a:extLst>
              <a:ext uri="{FF2B5EF4-FFF2-40B4-BE49-F238E27FC236}">
                <a16:creationId xmlns:a16="http://schemas.microsoft.com/office/drawing/2014/main" xmlns="" id="{D41921E6-96A5-4924-A13E-5016FFDE3912}"/>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1179872" y="5149626"/>
            <a:ext cx="3010397" cy="2039545"/>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Image result for psyonix logo">
            <a:extLst>
              <a:ext uri="{FF2B5EF4-FFF2-40B4-BE49-F238E27FC236}">
                <a16:creationId xmlns:a16="http://schemas.microsoft.com/office/drawing/2014/main" xmlns="" id="{97AE835E-7EC6-46EE-A167-2703358129AE}"/>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3506046" y="9774098"/>
            <a:ext cx="1972707" cy="2293472"/>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xmlns="" id="{9825323C-EC75-4A4E-80DF-51FF6A9712BC}"/>
              </a:ext>
            </a:extLst>
          </p:cNvPr>
          <p:cNvSpPr/>
          <p:nvPr/>
        </p:nvSpPr>
        <p:spPr>
          <a:xfrm>
            <a:off x="-1659" y="0"/>
            <a:ext cx="692462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200" dirty="0">
              <a:solidFill>
                <a:prstClr val="white"/>
              </a:solidFill>
            </a:endParaRPr>
          </a:p>
        </p:txBody>
      </p:sp>
      <p:sp>
        <p:nvSpPr>
          <p:cNvPr id="26" name="TextBox 25">
            <a:extLst>
              <a:ext uri="{FF2B5EF4-FFF2-40B4-BE49-F238E27FC236}">
                <a16:creationId xmlns:a16="http://schemas.microsoft.com/office/drawing/2014/main" xmlns="" id="{05D37A4E-6EA6-486C-9845-F2213740E03A}"/>
              </a:ext>
            </a:extLst>
          </p:cNvPr>
          <p:cNvSpPr txBox="1"/>
          <p:nvPr/>
        </p:nvSpPr>
        <p:spPr>
          <a:xfrm>
            <a:off x="231063" y="1759316"/>
            <a:ext cx="6616035" cy="9879628"/>
          </a:xfrm>
          <a:prstGeom prst="rect">
            <a:avLst/>
          </a:prstGeom>
          <a:noFill/>
        </p:spPr>
        <p:txBody>
          <a:bodyPr wrap="square" rtlCol="0">
            <a:spAutoFit/>
          </a:bodyPr>
          <a:lstStyle/>
          <a:p>
            <a:r>
              <a:rPr lang="en-US" sz="4800" dirty="0">
                <a:solidFill>
                  <a:srgbClr val="00A9AC"/>
                </a:solidFill>
                <a:latin typeface="Trebuchet MS"/>
              </a:rPr>
              <a:t>From an advertising and sponsorship perspective, esports was originally built on endemic gamer brands, mainly in the computer hardware &amp; software categories.</a:t>
            </a:r>
          </a:p>
          <a:p>
            <a:endParaRPr lang="en-US" sz="6000" dirty="0">
              <a:solidFill>
                <a:srgbClr val="00A9AC"/>
              </a:solidFill>
              <a:latin typeface="Trebuchet MS"/>
            </a:endParaRPr>
          </a:p>
          <a:p>
            <a:r>
              <a:rPr lang="en-US" sz="4800" dirty="0">
                <a:solidFill>
                  <a:srgbClr val="00A9AC"/>
                </a:solidFill>
                <a:latin typeface="Trebuchet MS"/>
              </a:rPr>
              <a:t>Most of the brands continue to have heavy exposure throughout the ecosystem.</a:t>
            </a:r>
          </a:p>
        </p:txBody>
      </p:sp>
    </p:spTree>
    <p:extLst>
      <p:ext uri="{BB962C8B-B14F-4D97-AF65-F5344CB8AC3E}">
        <p14:creationId xmlns:p14="http://schemas.microsoft.com/office/powerpoint/2010/main" val="224742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58799D-ECD4-407C-A93C-D8BF3E3040C5}"/>
              </a:ext>
            </a:extLst>
          </p:cNvPr>
          <p:cNvSpPr>
            <a:spLocks noGrp="1"/>
          </p:cNvSpPr>
          <p:nvPr>
            <p:ph type="title"/>
          </p:nvPr>
        </p:nvSpPr>
        <p:spPr>
          <a:xfrm>
            <a:off x="547786" y="38894"/>
            <a:ext cx="23839388" cy="1996260"/>
          </a:xfrm>
        </p:spPr>
        <p:txBody>
          <a:bodyPr>
            <a:normAutofit fontScale="90000"/>
          </a:bodyPr>
          <a:lstStyle/>
          <a:p>
            <a:pPr algn="l"/>
            <a:r>
              <a:rPr lang="en-US" sz="6000" dirty="0">
                <a:solidFill>
                  <a:srgbClr val="20B1B4"/>
                </a:solidFill>
              </a:rPr>
              <a:t>With Its Multiscreen TV Presence, Esports Advertising Has Now Grown Well Beyond Endemic Brands And Into Numerous Non-Endemic Categories </a:t>
            </a:r>
          </a:p>
        </p:txBody>
      </p:sp>
      <p:sp>
        <p:nvSpPr>
          <p:cNvPr id="9" name="TextBox 8"/>
          <p:cNvSpPr txBox="1"/>
          <p:nvPr/>
        </p:nvSpPr>
        <p:spPr>
          <a:xfrm>
            <a:off x="23571784" y="13151922"/>
            <a:ext cx="815391" cy="553998"/>
          </a:xfrm>
          <a:prstGeom prst="rect">
            <a:avLst/>
          </a:prstGeom>
          <a:noFill/>
        </p:spPr>
        <p:txBody>
          <a:bodyPr wrap="square" rtlCol="0">
            <a:spAutoFit/>
          </a:bodyPr>
          <a:lstStyle/>
          <a:p>
            <a:pPr algn="ctr"/>
            <a:r>
              <a:rPr lang="en-US" sz="3000" dirty="0">
                <a:solidFill>
                  <a:schemeClr val="bg1">
                    <a:lumMod val="75000"/>
                  </a:schemeClr>
                </a:solidFill>
              </a:rPr>
              <a:t>58</a:t>
            </a: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56" name="TextBox 55">
            <a:extLst>
              <a:ext uri="{FF2B5EF4-FFF2-40B4-BE49-F238E27FC236}">
                <a16:creationId xmlns:a16="http://schemas.microsoft.com/office/drawing/2014/main" xmlns="" id="{45C2CC3C-E38E-4D47-94B5-CF7154093FA5}"/>
              </a:ext>
            </a:extLst>
          </p:cNvPr>
          <p:cNvSpPr txBox="1"/>
          <p:nvPr/>
        </p:nvSpPr>
        <p:spPr>
          <a:xfrm>
            <a:off x="931392" y="13269158"/>
            <a:ext cx="12994158" cy="271869"/>
          </a:xfrm>
          <a:prstGeom prst="rect">
            <a:avLst/>
          </a:prstGeom>
          <a:noFill/>
        </p:spPr>
        <p:txBody>
          <a:bodyPr wrap="square" rtlCol="0">
            <a:spAutoFit/>
          </a:bodyPr>
          <a:lstStyle/>
          <a:p>
            <a:pPr>
              <a:lnSpc>
                <a:spcPts val="1400"/>
              </a:lnSpc>
            </a:pPr>
            <a:r>
              <a:rPr lang="en-US" sz="1200" dirty="0">
                <a:latin typeface="Trebuchet MS"/>
                <a:cs typeface="Trebuchet MS"/>
              </a:rPr>
              <a:t>Source: Nielsen </a:t>
            </a:r>
            <a:r>
              <a:rPr lang="en-US" sz="1200" dirty="0" err="1">
                <a:latin typeface="Trebuchet MS"/>
                <a:cs typeface="Trebuchet MS"/>
              </a:rPr>
              <a:t>AdIntel</a:t>
            </a:r>
            <a:r>
              <a:rPr lang="en-US" sz="1200" dirty="0">
                <a:latin typeface="Trebuchet MS"/>
                <a:cs typeface="Trebuchet MS"/>
              </a:rPr>
              <a:t>, 2017-18, esports programming selection.  # of TV advertiser % based on 1Q-3Q ‘17 vs. 1Q-3A ‘18</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4471" y="2865806"/>
            <a:ext cx="21623808" cy="9828771"/>
          </a:xfrm>
          <a:prstGeom prst="rect">
            <a:avLst/>
          </a:prstGeom>
        </p:spPr>
      </p:pic>
      <p:sp>
        <p:nvSpPr>
          <p:cNvPr id="8" name="TextBox 7">
            <a:extLst>
              <a:ext uri="{FF2B5EF4-FFF2-40B4-BE49-F238E27FC236}">
                <a16:creationId xmlns:a16="http://schemas.microsoft.com/office/drawing/2014/main" xmlns="" id="{379AD380-8274-4061-AB98-EF217F10D740}"/>
              </a:ext>
            </a:extLst>
          </p:cNvPr>
          <p:cNvSpPr txBox="1"/>
          <p:nvPr/>
        </p:nvSpPr>
        <p:spPr>
          <a:xfrm>
            <a:off x="211207" y="2100475"/>
            <a:ext cx="23773649" cy="523220"/>
          </a:xfrm>
          <a:prstGeom prst="rect">
            <a:avLst/>
          </a:prstGeom>
          <a:noFill/>
        </p:spPr>
        <p:txBody>
          <a:bodyPr wrap="square" rtlCol="0">
            <a:spAutoFit/>
          </a:bodyPr>
          <a:lstStyle/>
          <a:p>
            <a:pPr algn="ctr"/>
            <a:r>
              <a:rPr lang="en-US" sz="2800" dirty="0">
                <a:latin typeface="Trebuchet MS"/>
                <a:cs typeface="Trebuchet MS"/>
              </a:rPr>
              <a:t>The # of TV advertisers within esports programming increased by </a:t>
            </a:r>
            <a:r>
              <a:rPr lang="en-US" sz="2800" u="sng" dirty="0">
                <a:latin typeface="Trebuchet MS"/>
                <a:cs typeface="Trebuchet MS"/>
              </a:rPr>
              <a:t>13%</a:t>
            </a:r>
            <a:r>
              <a:rPr lang="en-US" sz="2800" dirty="0">
                <a:latin typeface="Trebuchet MS"/>
                <a:cs typeface="Trebuchet MS"/>
              </a:rPr>
              <a:t> from 2017 vs. 2018</a:t>
            </a:r>
            <a:endParaRPr lang="en-US" sz="2800" u="sng" dirty="0"/>
          </a:p>
        </p:txBody>
      </p:sp>
    </p:spTree>
    <p:extLst>
      <p:ext uri="{BB962C8B-B14F-4D97-AF65-F5344CB8AC3E}">
        <p14:creationId xmlns:p14="http://schemas.microsoft.com/office/powerpoint/2010/main" val="2295371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1">
            <a:extLst>
              <a:ext uri="{FF2B5EF4-FFF2-40B4-BE49-F238E27FC236}">
                <a16:creationId xmlns:a16="http://schemas.microsoft.com/office/drawing/2014/main" xmlns="" id="{A5FA6F34-AFDF-4DCE-9B52-A1B722743E00}"/>
              </a:ext>
            </a:extLst>
          </p:cNvPr>
          <p:cNvSpPr/>
          <p:nvPr/>
        </p:nvSpPr>
        <p:spPr>
          <a:xfrm>
            <a:off x="15636913" y="1323976"/>
            <a:ext cx="7389831" cy="5402916"/>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ounded Rectangle 2">
            <a:extLst>
              <a:ext uri="{FF2B5EF4-FFF2-40B4-BE49-F238E27FC236}">
                <a16:creationId xmlns:a16="http://schemas.microsoft.com/office/drawing/2014/main" xmlns="" id="{572FCA53-5194-444A-BEF7-2C86BFC97BB8}"/>
              </a:ext>
            </a:extLst>
          </p:cNvPr>
          <p:cNvSpPr/>
          <p:nvPr/>
        </p:nvSpPr>
        <p:spPr>
          <a:xfrm>
            <a:off x="16616200" y="863076"/>
            <a:ext cx="5449188" cy="89551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rPr>
              <a:t>Leagues &amp; Events</a:t>
            </a:r>
          </a:p>
        </p:txBody>
      </p:sp>
      <p:sp>
        <p:nvSpPr>
          <p:cNvPr id="24" name="Rectangle 23">
            <a:extLst>
              <a:ext uri="{FF2B5EF4-FFF2-40B4-BE49-F238E27FC236}">
                <a16:creationId xmlns:a16="http://schemas.microsoft.com/office/drawing/2014/main" xmlns=""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22" name="TextBox 21"/>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59</a:t>
            </a:fld>
            <a:endParaRPr lang="en-US" sz="3000" dirty="0"/>
          </a:p>
        </p:txBody>
      </p:sp>
      <p:pic>
        <p:nvPicPr>
          <p:cNvPr id="23" name="Picture 2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 name="Rounded Rectangle 1"/>
          <p:cNvSpPr/>
          <p:nvPr/>
        </p:nvSpPr>
        <p:spPr>
          <a:xfrm>
            <a:off x="7559720" y="1315012"/>
            <a:ext cx="7389831" cy="5402916"/>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ounded Rectangle 2"/>
          <p:cNvSpPr/>
          <p:nvPr/>
        </p:nvSpPr>
        <p:spPr>
          <a:xfrm>
            <a:off x="8539007" y="854112"/>
            <a:ext cx="5449188" cy="89551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rPr>
              <a:t>Teams &amp; Players</a:t>
            </a:r>
          </a:p>
        </p:txBody>
      </p:sp>
      <p:sp>
        <p:nvSpPr>
          <p:cNvPr id="26" name="TextBox 25">
            <a:extLst>
              <a:ext uri="{FF2B5EF4-FFF2-40B4-BE49-F238E27FC236}">
                <a16:creationId xmlns:a16="http://schemas.microsoft.com/office/drawing/2014/main" xmlns="" id="{CE0DF1B5-CDA5-44C3-88C0-B59A038B8216}"/>
              </a:ext>
            </a:extLst>
          </p:cNvPr>
          <p:cNvSpPr txBox="1"/>
          <p:nvPr/>
        </p:nvSpPr>
        <p:spPr>
          <a:xfrm>
            <a:off x="257476" y="3012956"/>
            <a:ext cx="6253768" cy="6001643"/>
          </a:xfrm>
          <a:prstGeom prst="rect">
            <a:avLst/>
          </a:prstGeom>
          <a:noFill/>
        </p:spPr>
        <p:txBody>
          <a:bodyPr wrap="square" rtlCol="0">
            <a:spAutoFit/>
          </a:bodyPr>
          <a:lstStyle/>
          <a:p>
            <a:r>
              <a:rPr lang="en-US" sz="4800" dirty="0">
                <a:solidFill>
                  <a:schemeClr val="bg1"/>
                </a:solidFill>
                <a:latin typeface="Trebuchet MS"/>
              </a:rPr>
              <a:t>There Are Several Main Types Of Sponsorships, Many Of Which Are Structured Like Traditional Sports Sponsorships With Media As A Part Of An Overall Package</a:t>
            </a:r>
            <a:endParaRPr lang="en-US" sz="4800" dirty="0">
              <a:solidFill>
                <a:schemeClr val="bg1"/>
              </a:solidFill>
            </a:endParaRPr>
          </a:p>
        </p:txBody>
      </p:sp>
      <p:sp>
        <p:nvSpPr>
          <p:cNvPr id="31" name="Rounded Rectangle 1">
            <a:extLst>
              <a:ext uri="{FF2B5EF4-FFF2-40B4-BE49-F238E27FC236}">
                <a16:creationId xmlns:a16="http://schemas.microsoft.com/office/drawing/2014/main" xmlns="" id="{4139BBBD-6219-4CEE-BED0-54C83F417E4D}"/>
              </a:ext>
            </a:extLst>
          </p:cNvPr>
          <p:cNvSpPr/>
          <p:nvPr/>
        </p:nvSpPr>
        <p:spPr>
          <a:xfrm>
            <a:off x="15645879" y="7590295"/>
            <a:ext cx="7389831" cy="5402916"/>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ounded Rectangle 2">
            <a:extLst>
              <a:ext uri="{FF2B5EF4-FFF2-40B4-BE49-F238E27FC236}">
                <a16:creationId xmlns:a16="http://schemas.microsoft.com/office/drawing/2014/main" xmlns="" id="{AA0A2B26-DFBB-4292-9283-FFB58F69FBF1}"/>
              </a:ext>
            </a:extLst>
          </p:cNvPr>
          <p:cNvSpPr/>
          <p:nvPr/>
        </p:nvSpPr>
        <p:spPr>
          <a:xfrm>
            <a:off x="16625166" y="7129395"/>
            <a:ext cx="5449188" cy="89551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rPr>
              <a:t>Influencers</a:t>
            </a:r>
          </a:p>
        </p:txBody>
      </p:sp>
      <p:sp>
        <p:nvSpPr>
          <p:cNvPr id="33" name="Rounded Rectangle 1">
            <a:extLst>
              <a:ext uri="{FF2B5EF4-FFF2-40B4-BE49-F238E27FC236}">
                <a16:creationId xmlns:a16="http://schemas.microsoft.com/office/drawing/2014/main" xmlns="" id="{D1D326EA-16C1-4CE7-8644-8AF3B5FD5D0D}"/>
              </a:ext>
            </a:extLst>
          </p:cNvPr>
          <p:cNvSpPr/>
          <p:nvPr/>
        </p:nvSpPr>
        <p:spPr>
          <a:xfrm>
            <a:off x="7568686" y="7581331"/>
            <a:ext cx="7389831" cy="5402916"/>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2">
            <a:extLst>
              <a:ext uri="{FF2B5EF4-FFF2-40B4-BE49-F238E27FC236}">
                <a16:creationId xmlns:a16="http://schemas.microsoft.com/office/drawing/2014/main" xmlns="" id="{D85FE1ED-576F-4DBC-A073-DC299FB39B1E}"/>
              </a:ext>
            </a:extLst>
          </p:cNvPr>
          <p:cNvSpPr/>
          <p:nvPr/>
        </p:nvSpPr>
        <p:spPr>
          <a:xfrm>
            <a:off x="8547973" y="7120431"/>
            <a:ext cx="5449188" cy="89551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rPr>
              <a:t>Genres &amp; Titles</a:t>
            </a:r>
          </a:p>
        </p:txBody>
      </p:sp>
      <p:pic>
        <p:nvPicPr>
          <p:cNvPr id="35" name="Picture 4" descr="Image result for tarik png">
            <a:extLst>
              <a:ext uri="{FF2B5EF4-FFF2-40B4-BE49-F238E27FC236}">
                <a16:creationId xmlns:a16="http://schemas.microsoft.com/office/drawing/2014/main" xmlns="" id="{6622F391-211B-41F6-B74B-C1E4E3F542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50362" y="9872004"/>
            <a:ext cx="2153951" cy="28719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castro1021 png">
            <a:extLst>
              <a:ext uri="{FF2B5EF4-FFF2-40B4-BE49-F238E27FC236}">
                <a16:creationId xmlns:a16="http://schemas.microsoft.com/office/drawing/2014/main" xmlns="" id="{A6303DE0-A869-4D29-BE70-25A100BEFE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278451" y="8485806"/>
            <a:ext cx="2361266" cy="23612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6" descr="Image result for call of duty black ops 4 png">
            <a:extLst>
              <a:ext uri="{FF2B5EF4-FFF2-40B4-BE49-F238E27FC236}">
                <a16:creationId xmlns:a16="http://schemas.microsoft.com/office/drawing/2014/main" xmlns="" id="{5025C475-1FCF-414F-8FCA-75801920ED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71746" y="8500935"/>
            <a:ext cx="2702939" cy="136398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6" descr="Image result for pubg png">
            <a:extLst>
              <a:ext uri="{FF2B5EF4-FFF2-40B4-BE49-F238E27FC236}">
                <a16:creationId xmlns:a16="http://schemas.microsoft.com/office/drawing/2014/main" xmlns="" id="{620DA3C3-EBE5-4649-BB65-D587578031B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34724" y="10009786"/>
            <a:ext cx="3494176" cy="109480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Image result for natus vincere logo png">
            <a:extLst>
              <a:ext uri="{FF2B5EF4-FFF2-40B4-BE49-F238E27FC236}">
                <a16:creationId xmlns:a16="http://schemas.microsoft.com/office/drawing/2014/main" xmlns="" id="{3E2CED64-20D9-4A1E-B5AB-0526EF201D6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883080" y="1939744"/>
            <a:ext cx="1864548" cy="189842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8" descr="Image result for team secret png">
            <a:extLst>
              <a:ext uri="{FF2B5EF4-FFF2-40B4-BE49-F238E27FC236}">
                <a16:creationId xmlns:a16="http://schemas.microsoft.com/office/drawing/2014/main" xmlns="" id="{E6489684-672B-4E43-9640-943A174874D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06831" y="4119824"/>
            <a:ext cx="2306692" cy="14874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6" descr="Image result for emls logo">
            <a:extLst>
              <a:ext uri="{FF2B5EF4-FFF2-40B4-BE49-F238E27FC236}">
                <a16:creationId xmlns:a16="http://schemas.microsoft.com/office/drawing/2014/main" xmlns="" id="{1D1C4999-BCE0-412F-891C-62826CAFFD4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404793" y="4524202"/>
            <a:ext cx="1805472" cy="19287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2" descr="Image result for halo championship series">
            <a:extLst>
              <a:ext uri="{FF2B5EF4-FFF2-40B4-BE49-F238E27FC236}">
                <a16:creationId xmlns:a16="http://schemas.microsoft.com/office/drawing/2014/main" xmlns="" id="{822E4C99-34AC-4176-8080-8884E9A7A47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8297301" y="1909875"/>
            <a:ext cx="2020456" cy="24980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0" descr="Image result for tyler blevins png">
            <a:extLst>
              <a:ext uri="{FF2B5EF4-FFF2-40B4-BE49-F238E27FC236}">
                <a16:creationId xmlns:a16="http://schemas.microsoft.com/office/drawing/2014/main" xmlns="" id="{837CB700-01C4-4508-BD96-4CC43B4BA14B}"/>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16344" r="18555"/>
          <a:stretch/>
        </p:blipFill>
        <p:spPr bwMode="auto">
          <a:xfrm>
            <a:off x="20311857" y="8573990"/>
            <a:ext cx="2464685" cy="189296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team liquid logo">
            <a:extLst>
              <a:ext uri="{FF2B5EF4-FFF2-40B4-BE49-F238E27FC236}">
                <a16:creationId xmlns:a16="http://schemas.microsoft.com/office/drawing/2014/main" xmlns="" id="{81E38DE2-5CDE-4E25-929B-5C54D4DE5911}"/>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8806" t="13516" r="9028" b="12504"/>
          <a:stretch/>
        </p:blipFill>
        <p:spPr bwMode="auto">
          <a:xfrm>
            <a:off x="9747628" y="2109604"/>
            <a:ext cx="2812110" cy="184105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Image result for fnatic propng">
            <a:extLst>
              <a:ext uri="{FF2B5EF4-FFF2-40B4-BE49-F238E27FC236}">
                <a16:creationId xmlns:a16="http://schemas.microsoft.com/office/drawing/2014/main" xmlns="" id="{ADB547C1-2559-4E5A-AFF2-380935D336C3}"/>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2725335" y="4205712"/>
            <a:ext cx="1784464" cy="181689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Image result for cloud9 png">
            <a:extLst>
              <a:ext uri="{FF2B5EF4-FFF2-40B4-BE49-F238E27FC236}">
                <a16:creationId xmlns:a16="http://schemas.microsoft.com/office/drawing/2014/main" xmlns="" id="{0123C798-7F55-42F1-A2B2-F7FDEBF601D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396293" y="4479805"/>
            <a:ext cx="1806165" cy="180616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Image result for team OG png">
            <a:extLst>
              <a:ext uri="{FF2B5EF4-FFF2-40B4-BE49-F238E27FC236}">
                <a16:creationId xmlns:a16="http://schemas.microsoft.com/office/drawing/2014/main" xmlns="" id="{E3904C2C-ADA1-4967-9C06-3542654897B8}"/>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2633217" y="1988838"/>
            <a:ext cx="1999981" cy="20442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all Of Duty World League">
            <a:extLst>
              <a:ext uri="{FF2B5EF4-FFF2-40B4-BE49-F238E27FC236}">
                <a16:creationId xmlns:a16="http://schemas.microsoft.com/office/drawing/2014/main" xmlns="" id="{F6451BAF-590F-40F1-8DF3-9A8587D70744}"/>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0330671" y="2019361"/>
            <a:ext cx="2293858" cy="198323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Overwatch League">
            <a:extLst>
              <a:ext uri="{FF2B5EF4-FFF2-40B4-BE49-F238E27FC236}">
                <a16:creationId xmlns:a16="http://schemas.microsoft.com/office/drawing/2014/main" xmlns="" id="{DA99B6D0-26C4-4BF0-8BB6-3C8A5533A834}"/>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5990530" y="1842335"/>
            <a:ext cx="2293858" cy="226996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2018 lol world championship png">
            <a:extLst>
              <a:ext uri="{FF2B5EF4-FFF2-40B4-BE49-F238E27FC236}">
                <a16:creationId xmlns:a16="http://schemas.microsoft.com/office/drawing/2014/main" xmlns="" id="{A029BD53-2694-46CD-B8A6-CCC871E77DA5}"/>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5990530" y="4177448"/>
            <a:ext cx="2402863" cy="240286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4" descr="Image result for arena world championship">
            <a:extLst>
              <a:ext uri="{FF2B5EF4-FFF2-40B4-BE49-F238E27FC236}">
                <a16:creationId xmlns:a16="http://schemas.microsoft.com/office/drawing/2014/main" xmlns="" id="{C01881E1-0864-47FE-A0E2-CD6989CA828A}"/>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0436236" y="4124256"/>
            <a:ext cx="2364537" cy="23507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8" descr="Image result for league of legends png">
            <a:extLst>
              <a:ext uri="{FF2B5EF4-FFF2-40B4-BE49-F238E27FC236}">
                <a16:creationId xmlns:a16="http://schemas.microsoft.com/office/drawing/2014/main" xmlns="" id="{7697B865-47FF-4E9F-B689-19A213852F3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1249886" y="8209804"/>
            <a:ext cx="3385318" cy="133908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4" descr="Image result for csgo logo png">
            <a:extLst>
              <a:ext uri="{FF2B5EF4-FFF2-40B4-BE49-F238E27FC236}">
                <a16:creationId xmlns:a16="http://schemas.microsoft.com/office/drawing/2014/main" xmlns="" id="{9999C0BA-454D-4B5E-AB0C-700C4A631670}"/>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7830627" y="11339750"/>
            <a:ext cx="4265668" cy="103019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2" descr="Image result for magic the gathering online png">
            <a:extLst>
              <a:ext uri="{FF2B5EF4-FFF2-40B4-BE49-F238E27FC236}">
                <a16:creationId xmlns:a16="http://schemas.microsoft.com/office/drawing/2014/main" xmlns="" id="{8F1AAA0A-BEA6-4B2F-B055-C0F4D53E78DE}"/>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2134726" y="11421484"/>
            <a:ext cx="2394488" cy="123216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Image result for fortnite png">
            <a:extLst>
              <a:ext uri="{FF2B5EF4-FFF2-40B4-BE49-F238E27FC236}">
                <a16:creationId xmlns:a16="http://schemas.microsoft.com/office/drawing/2014/main" xmlns="" id="{DE09441D-3F14-47ED-BC7B-E34FCFD993DC}"/>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1855121" y="9507529"/>
            <a:ext cx="2227331" cy="187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410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2" name="TextBox 1"/>
          <p:cNvSpPr txBox="1"/>
          <p:nvPr/>
        </p:nvSpPr>
        <p:spPr>
          <a:xfrm>
            <a:off x="263908" y="4804030"/>
            <a:ext cx="6432656" cy="6740307"/>
          </a:xfrm>
          <a:prstGeom prst="rect">
            <a:avLst/>
          </a:prstGeom>
          <a:noFill/>
        </p:spPr>
        <p:txBody>
          <a:bodyPr wrap="square" rtlCol="0">
            <a:spAutoFit/>
          </a:bodyPr>
          <a:lstStyle/>
          <a:p>
            <a:r>
              <a:rPr lang="en-US" sz="3600" dirty="0">
                <a:solidFill>
                  <a:prstClr val="white"/>
                </a:solidFill>
              </a:rPr>
              <a:t>Esports are not that different from traditional sports and have all the conventional defining elements of competitive sports. </a:t>
            </a:r>
          </a:p>
          <a:p>
            <a:endParaRPr lang="en-US" sz="3600" dirty="0">
              <a:solidFill>
                <a:prstClr val="white"/>
              </a:solidFill>
            </a:endParaRPr>
          </a:p>
          <a:p>
            <a:endParaRPr lang="en-US" sz="3600" dirty="0">
              <a:solidFill>
                <a:prstClr val="white"/>
              </a:solidFill>
            </a:endParaRPr>
          </a:p>
          <a:p>
            <a:r>
              <a:rPr lang="en-US" sz="3600" dirty="0">
                <a:solidFill>
                  <a:prstClr val="white"/>
                </a:solidFill>
              </a:rPr>
              <a:t>Esports is an abbreviation of ‘electronic sports’, where players &amp; teams battle against each other in competitive video games. </a:t>
            </a:r>
          </a:p>
        </p:txBody>
      </p:sp>
      <p:sp>
        <p:nvSpPr>
          <p:cNvPr id="9" name="TextBox 8"/>
          <p:cNvSpPr txBox="1"/>
          <p:nvPr/>
        </p:nvSpPr>
        <p:spPr>
          <a:xfrm>
            <a:off x="263908" y="1813561"/>
            <a:ext cx="6566985" cy="2308324"/>
          </a:xfrm>
          <a:prstGeom prst="rect">
            <a:avLst/>
          </a:prstGeom>
          <a:noFill/>
        </p:spPr>
        <p:txBody>
          <a:bodyPr wrap="square" rtlCol="0">
            <a:spAutoFit/>
          </a:bodyPr>
          <a:lstStyle/>
          <a:p>
            <a:r>
              <a:rPr lang="en-US" sz="7200" dirty="0">
                <a:solidFill>
                  <a:srgbClr val="20B1B4"/>
                </a:solidFill>
                <a:cs typeface="Trebuchet MS"/>
              </a:rPr>
              <a:t>What Are Esports?</a:t>
            </a:r>
            <a:endParaRPr lang="en-US" sz="7200" dirty="0">
              <a:solidFill>
                <a:srgbClr val="20B1B4"/>
              </a:solidFill>
            </a:endParaRPr>
          </a:p>
        </p:txBody>
      </p:sp>
      <p:sp>
        <p:nvSpPr>
          <p:cNvPr id="4" name="TextBox 3"/>
          <p:cNvSpPr txBox="1"/>
          <p:nvPr/>
        </p:nvSpPr>
        <p:spPr>
          <a:xfrm>
            <a:off x="10302068" y="10727377"/>
            <a:ext cx="13708505" cy="830997"/>
          </a:xfrm>
          <a:prstGeom prst="rect">
            <a:avLst/>
          </a:prstGeom>
          <a:noFill/>
        </p:spPr>
        <p:txBody>
          <a:bodyPr wrap="square" rtlCol="0">
            <a:spAutoFit/>
          </a:bodyPr>
          <a:lstStyle/>
          <a:p>
            <a:r>
              <a:rPr lang="en-US" sz="4800" dirty="0">
                <a:solidFill>
                  <a:prstClr val="black"/>
                </a:solidFill>
              </a:rPr>
              <a:t>Active Professional Scene &amp; Tournaments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94492" y="4255972"/>
            <a:ext cx="2123920" cy="212392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37153" y="7168444"/>
            <a:ext cx="2123920" cy="2123920"/>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37153" y="10080916"/>
            <a:ext cx="2123920" cy="2123920"/>
          </a:xfrm>
          <a:prstGeom prst="rect">
            <a:avLst/>
          </a:prstGeom>
        </p:spPr>
      </p:pic>
      <p:sp>
        <p:nvSpPr>
          <p:cNvPr id="29" name="Rectangle 28"/>
          <p:cNvSpPr/>
          <p:nvPr/>
        </p:nvSpPr>
        <p:spPr>
          <a:xfrm>
            <a:off x="10302069" y="4902433"/>
            <a:ext cx="9298636" cy="830997"/>
          </a:xfrm>
          <a:prstGeom prst="rect">
            <a:avLst/>
          </a:prstGeom>
        </p:spPr>
        <p:txBody>
          <a:bodyPr wrap="none">
            <a:spAutoFit/>
          </a:bodyPr>
          <a:lstStyle/>
          <a:p>
            <a:r>
              <a:rPr lang="en-US" sz="4800" dirty="0">
                <a:solidFill>
                  <a:prstClr val="black"/>
                </a:solidFill>
              </a:rPr>
              <a:t>Player vs Player or Team vs Team</a:t>
            </a:r>
          </a:p>
        </p:txBody>
      </p:sp>
      <p:sp>
        <p:nvSpPr>
          <p:cNvPr id="30" name="Rectangle 29"/>
          <p:cNvSpPr/>
          <p:nvPr/>
        </p:nvSpPr>
        <p:spPr>
          <a:xfrm>
            <a:off x="10302069" y="7814905"/>
            <a:ext cx="5674567" cy="830997"/>
          </a:xfrm>
          <a:prstGeom prst="rect">
            <a:avLst/>
          </a:prstGeom>
        </p:spPr>
        <p:txBody>
          <a:bodyPr wrap="none">
            <a:spAutoFit/>
          </a:bodyPr>
          <a:lstStyle/>
          <a:p>
            <a:r>
              <a:rPr lang="en-US" sz="4800" dirty="0">
                <a:solidFill>
                  <a:prstClr val="black"/>
                </a:solidFill>
              </a:rPr>
              <a:t>Clear Win Condition</a:t>
            </a:r>
          </a:p>
        </p:txBody>
      </p:sp>
      <p:sp>
        <p:nvSpPr>
          <p:cNvPr id="19" name="TextBox 18">
            <a:extLst>
              <a:ext uri="{FF2B5EF4-FFF2-40B4-BE49-F238E27FC236}">
                <a16:creationId xmlns:a16="http://schemas.microsoft.com/office/drawing/2014/main" xmlns="" id="{87386DD6-06D0-424F-BBE4-F4F415DA9E93}"/>
              </a:ext>
            </a:extLst>
          </p:cNvPr>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cs typeface="Trebuchet MS"/>
              </a:rPr>
              <a:pPr algn="ctr"/>
              <a:t>6</a:t>
            </a:fld>
            <a:endParaRPr lang="en-US" sz="3000" dirty="0">
              <a:solidFill>
                <a:prstClr val="black"/>
              </a:solidFill>
            </a:endParaRPr>
          </a:p>
        </p:txBody>
      </p:sp>
      <p:pic>
        <p:nvPicPr>
          <p:cNvPr id="20" name="Picture 19">
            <a:extLst>
              <a:ext uri="{FF2B5EF4-FFF2-40B4-BE49-F238E27FC236}">
                <a16:creationId xmlns:a16="http://schemas.microsoft.com/office/drawing/2014/main" xmlns="" id="{6FF8DA09-AB95-4024-950E-E10DBBDB295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2" name="TextBox 21">
            <a:extLst>
              <a:ext uri="{FF2B5EF4-FFF2-40B4-BE49-F238E27FC236}">
                <a16:creationId xmlns:a16="http://schemas.microsoft.com/office/drawing/2014/main" xmlns="" id="{34ED774E-8D20-4AFC-BE05-1647D88A3C6A}"/>
              </a:ext>
            </a:extLst>
          </p:cNvPr>
          <p:cNvSpPr txBox="1"/>
          <p:nvPr/>
        </p:nvSpPr>
        <p:spPr>
          <a:xfrm>
            <a:off x="7288528" y="13324785"/>
            <a:ext cx="10580915" cy="274114"/>
          </a:xfrm>
          <a:prstGeom prst="rect">
            <a:avLst/>
          </a:prstGeom>
          <a:noFill/>
        </p:spPr>
        <p:txBody>
          <a:bodyPr wrap="square" rtlCol="0">
            <a:spAutoFit/>
          </a:bodyPr>
          <a:lstStyle/>
          <a:p>
            <a:pPr>
              <a:lnSpc>
                <a:spcPts val="1400"/>
              </a:lnSpc>
            </a:pPr>
            <a:r>
              <a:rPr lang="en-US" sz="1600" dirty="0">
                <a:solidFill>
                  <a:prstClr val="black"/>
                </a:solidFill>
                <a:cs typeface="Trebuchet MS"/>
              </a:rPr>
              <a:t>Clear Win Condition = a fair and objective way to determine a winner and an “end” to a match.</a:t>
            </a:r>
          </a:p>
        </p:txBody>
      </p:sp>
      <p:grpSp>
        <p:nvGrpSpPr>
          <p:cNvPr id="23" name="Group 22">
            <a:extLst>
              <a:ext uri="{FF2B5EF4-FFF2-40B4-BE49-F238E27FC236}">
                <a16:creationId xmlns:a16="http://schemas.microsoft.com/office/drawing/2014/main" xmlns="" id="{6888770E-68AB-4672-8188-EA532484D825}"/>
              </a:ext>
            </a:extLst>
          </p:cNvPr>
          <p:cNvGrpSpPr/>
          <p:nvPr/>
        </p:nvGrpSpPr>
        <p:grpSpPr>
          <a:xfrm>
            <a:off x="7794491" y="1142056"/>
            <a:ext cx="2196881" cy="2196881"/>
            <a:chOff x="19842363" y="5115025"/>
            <a:chExt cx="2693787" cy="2693787"/>
          </a:xfrm>
        </p:grpSpPr>
        <p:sp>
          <p:nvSpPr>
            <p:cNvPr id="25" name="Oval 24">
              <a:extLst>
                <a:ext uri="{FF2B5EF4-FFF2-40B4-BE49-F238E27FC236}">
                  <a16:creationId xmlns:a16="http://schemas.microsoft.com/office/drawing/2014/main" xmlns="" id="{0D0FD11E-E8B8-4A5F-AF27-8CEE09961F0B}"/>
                </a:ext>
              </a:extLst>
            </p:cNvPr>
            <p:cNvSpPr/>
            <p:nvPr/>
          </p:nvSpPr>
          <p:spPr>
            <a:xfrm>
              <a:off x="19842363" y="5115025"/>
              <a:ext cx="2693787" cy="2693787"/>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a:extLst>
                <a:ext uri="{FF2B5EF4-FFF2-40B4-BE49-F238E27FC236}">
                  <a16:creationId xmlns:a16="http://schemas.microsoft.com/office/drawing/2014/main" xmlns="" id="{D6C8A8A5-96A0-4664-87D1-86DF8731FCD4}"/>
                </a:ext>
              </a:extLst>
            </p:cNvPr>
            <p:cNvSpPr/>
            <p:nvPr/>
          </p:nvSpPr>
          <p:spPr>
            <a:xfrm>
              <a:off x="20260488" y="5533150"/>
              <a:ext cx="1857536" cy="1857536"/>
            </a:xfrm>
            <a:prstGeom prst="ellipse">
              <a:avLst/>
            </a:prstGeom>
            <a:solidFill>
              <a:srgbClr val="21B4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a:extLst>
              <a:ext uri="{FF2B5EF4-FFF2-40B4-BE49-F238E27FC236}">
                <a16:creationId xmlns:a16="http://schemas.microsoft.com/office/drawing/2014/main" xmlns="" id="{BF3CEAE5-C45F-45F7-A959-835EB6078BAC}"/>
              </a:ext>
            </a:extLst>
          </p:cNvPr>
          <p:cNvSpPr/>
          <p:nvPr/>
        </p:nvSpPr>
        <p:spPr>
          <a:xfrm>
            <a:off x="10327006" y="1856876"/>
            <a:ext cx="11743181" cy="830997"/>
          </a:xfrm>
          <a:prstGeom prst="rect">
            <a:avLst/>
          </a:prstGeom>
        </p:spPr>
        <p:txBody>
          <a:bodyPr wrap="square">
            <a:spAutoFit/>
          </a:bodyPr>
          <a:lstStyle/>
          <a:p>
            <a:r>
              <a:rPr lang="en-US" sz="4800" dirty="0">
                <a:solidFill>
                  <a:prstClr val="black"/>
                </a:solidFill>
              </a:rPr>
              <a:t>All Esports are video games</a:t>
            </a:r>
          </a:p>
        </p:txBody>
      </p:sp>
    </p:spTree>
    <p:extLst>
      <p:ext uri="{BB962C8B-B14F-4D97-AF65-F5344CB8AC3E}">
        <p14:creationId xmlns:p14="http://schemas.microsoft.com/office/powerpoint/2010/main" val="1044097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ed Rectangle 1"/>
          <p:cNvSpPr/>
          <p:nvPr/>
        </p:nvSpPr>
        <p:spPr>
          <a:xfrm>
            <a:off x="154071" y="2067278"/>
            <a:ext cx="4681734" cy="11056775"/>
          </a:xfrm>
          <a:prstGeom prst="roundRect">
            <a:avLst>
              <a:gd name="adj" fmla="val 11688"/>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3571784" y="13151922"/>
            <a:ext cx="815391" cy="553998"/>
          </a:xfrm>
          <a:prstGeom prst="rect">
            <a:avLst/>
          </a:prstGeom>
          <a:noFill/>
        </p:spPr>
        <p:txBody>
          <a:bodyPr wrap="square" rtlCol="0">
            <a:spAutoFit/>
          </a:bodyPr>
          <a:lstStyle/>
          <a:p>
            <a:pPr algn="ctr"/>
            <a:r>
              <a:rPr lang="en-US" sz="3000" dirty="0">
                <a:solidFill>
                  <a:srgbClr val="C0C1BF"/>
                </a:solidFill>
                <a:latin typeface="Trebuchet MS"/>
              </a:rPr>
              <a:t>60</a:t>
            </a:r>
            <a:endParaRPr lang="en-US" sz="300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16" name="TextBox 15">
            <a:extLst>
              <a:ext uri="{FF2B5EF4-FFF2-40B4-BE49-F238E27FC236}">
                <a16:creationId xmlns:a16="http://schemas.microsoft.com/office/drawing/2014/main" xmlns="" id="{DA89470A-CC82-4105-8767-26FC209DBF0A}"/>
              </a:ext>
            </a:extLst>
          </p:cNvPr>
          <p:cNvSpPr txBox="1"/>
          <p:nvPr/>
        </p:nvSpPr>
        <p:spPr>
          <a:xfrm>
            <a:off x="404225" y="261168"/>
            <a:ext cx="23239275" cy="1107996"/>
          </a:xfrm>
          <a:prstGeom prst="rect">
            <a:avLst/>
          </a:prstGeom>
          <a:noFill/>
        </p:spPr>
        <p:txBody>
          <a:bodyPr wrap="square" rtlCol="0">
            <a:spAutoFit/>
          </a:bodyPr>
          <a:lstStyle/>
          <a:p>
            <a:r>
              <a:rPr lang="en-US" sz="6600" dirty="0">
                <a:solidFill>
                  <a:srgbClr val="20B1B4"/>
                </a:solidFill>
              </a:rPr>
              <a:t>Advertising / Sponsorship Assets &amp; Activation Ecosystem</a:t>
            </a:r>
          </a:p>
        </p:txBody>
      </p:sp>
      <p:sp>
        <p:nvSpPr>
          <p:cNvPr id="20" name="TextBox 19">
            <a:extLst>
              <a:ext uri="{FF2B5EF4-FFF2-40B4-BE49-F238E27FC236}">
                <a16:creationId xmlns:a16="http://schemas.microsoft.com/office/drawing/2014/main" xmlns="" id="{6F5BE3B5-6954-450B-B2E2-1FAB5A3D009B}"/>
              </a:ext>
            </a:extLst>
          </p:cNvPr>
          <p:cNvSpPr txBox="1"/>
          <p:nvPr/>
        </p:nvSpPr>
        <p:spPr>
          <a:xfrm>
            <a:off x="154071" y="2134875"/>
            <a:ext cx="4681734" cy="1600438"/>
          </a:xfrm>
          <a:prstGeom prst="rect">
            <a:avLst/>
          </a:prstGeom>
          <a:noFill/>
          <a:ln>
            <a:noFill/>
          </a:ln>
        </p:spPr>
        <p:txBody>
          <a:bodyPr wrap="square" rtlCol="0">
            <a:spAutoFit/>
          </a:bodyPr>
          <a:lstStyle/>
          <a:p>
            <a:pPr algn="ctr"/>
            <a:r>
              <a:rPr lang="en-US" sz="4400" b="1" dirty="0"/>
              <a:t>Television</a:t>
            </a:r>
          </a:p>
          <a:p>
            <a:pPr algn="ctr"/>
            <a:r>
              <a:rPr lang="en-US" sz="1800" dirty="0"/>
              <a:t>(:06, :15, :30, :60 Creatives, Custom Commercial Creatives, Customized Sponsored Content)</a:t>
            </a:r>
            <a:endParaRPr lang="en-US" sz="4400"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155" y="4181287"/>
            <a:ext cx="4136664" cy="2517788"/>
          </a:xfrm>
          <a:prstGeom prst="rect">
            <a:avLst/>
          </a:prstGeom>
          <a:ln>
            <a:solidFill>
              <a:schemeClr val="tx1"/>
            </a:solidFill>
          </a:ln>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648" y="7061240"/>
            <a:ext cx="4161171" cy="2517788"/>
          </a:xfrm>
          <a:prstGeom prst="rect">
            <a:avLst/>
          </a:prstGeom>
          <a:ln>
            <a:solidFill>
              <a:schemeClr val="tx1"/>
            </a:solidFill>
          </a:ln>
        </p:spPr>
      </p:pic>
      <p:pic>
        <p:nvPicPr>
          <p:cNvPr id="40" name="Picture 3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902" y="10197343"/>
            <a:ext cx="4161171" cy="2517789"/>
          </a:xfrm>
          <a:prstGeom prst="rect">
            <a:avLst/>
          </a:prstGeom>
          <a:ln>
            <a:solidFill>
              <a:schemeClr val="tx1"/>
            </a:solidFill>
          </a:ln>
        </p:spPr>
      </p:pic>
      <p:sp>
        <p:nvSpPr>
          <p:cNvPr id="42" name="Rounded Rectangle 41"/>
          <p:cNvSpPr/>
          <p:nvPr/>
        </p:nvSpPr>
        <p:spPr>
          <a:xfrm>
            <a:off x="4950918" y="2105378"/>
            <a:ext cx="4681734" cy="11035657"/>
          </a:xfrm>
          <a:prstGeom prst="roundRect">
            <a:avLst>
              <a:gd name="adj" fmla="val 11688"/>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p:cNvSpPr/>
          <p:nvPr/>
        </p:nvSpPr>
        <p:spPr>
          <a:xfrm>
            <a:off x="9747765" y="2105377"/>
            <a:ext cx="4681734" cy="11035657"/>
          </a:xfrm>
          <a:prstGeom prst="roundRect">
            <a:avLst>
              <a:gd name="adj" fmla="val 11688"/>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a:off x="14588066" y="2111564"/>
            <a:ext cx="4681734" cy="11035657"/>
          </a:xfrm>
          <a:prstGeom prst="roundRect">
            <a:avLst>
              <a:gd name="adj" fmla="val 11688"/>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p:nvPr/>
        </p:nvSpPr>
        <p:spPr>
          <a:xfrm>
            <a:off x="19384913" y="2125548"/>
            <a:ext cx="4681734" cy="11035657"/>
          </a:xfrm>
          <a:prstGeom prst="roundRect">
            <a:avLst>
              <a:gd name="adj" fmla="val 11688"/>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xmlns="" id="{6F5BE3B5-6954-450B-B2E2-1FAB5A3D009B}"/>
              </a:ext>
            </a:extLst>
          </p:cNvPr>
          <p:cNvSpPr txBox="1"/>
          <p:nvPr/>
        </p:nvSpPr>
        <p:spPr>
          <a:xfrm>
            <a:off x="4994372" y="2134875"/>
            <a:ext cx="4594826" cy="1600438"/>
          </a:xfrm>
          <a:prstGeom prst="rect">
            <a:avLst/>
          </a:prstGeom>
          <a:noFill/>
          <a:ln>
            <a:noFill/>
          </a:ln>
        </p:spPr>
        <p:txBody>
          <a:bodyPr wrap="square" rtlCol="0">
            <a:spAutoFit/>
          </a:bodyPr>
          <a:lstStyle/>
          <a:p>
            <a:pPr algn="ctr"/>
            <a:r>
              <a:rPr lang="en-US" sz="4400" b="1" dirty="0"/>
              <a:t>Digital</a:t>
            </a:r>
          </a:p>
          <a:p>
            <a:pPr algn="ctr"/>
            <a:r>
              <a:rPr lang="en-US" sz="1800" dirty="0"/>
              <a:t>(Playable Video Ads, Clickable banners beneath video, brands participation in chats, </a:t>
            </a:r>
            <a:r>
              <a:rPr lang="en-US" sz="1800" dirty="0" err="1"/>
              <a:t>etc</a:t>
            </a:r>
            <a:r>
              <a:rPr lang="en-US" sz="1800" dirty="0"/>
              <a:t>)</a:t>
            </a:r>
          </a:p>
        </p:txBody>
      </p:sp>
      <p:pic>
        <p:nvPicPr>
          <p:cNvPr id="59" name="Picture 5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78419" y="4497862"/>
            <a:ext cx="4248818" cy="2165973"/>
          </a:xfrm>
          <a:prstGeom prst="rect">
            <a:avLst/>
          </a:prstGeom>
        </p:spPr>
      </p:pic>
      <p:pic>
        <p:nvPicPr>
          <p:cNvPr id="60" name="Picture 4" descr="Image result for intel banner ad"/>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92210" y="7293135"/>
            <a:ext cx="4021237" cy="230416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mage result for coca cola banner ad"/>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58274" y="10059173"/>
            <a:ext cx="3889109" cy="2344498"/>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xmlns="" id="{6F5BE3B5-6954-450B-B2E2-1FAB5A3D009B}"/>
              </a:ext>
            </a:extLst>
          </p:cNvPr>
          <p:cNvSpPr txBox="1"/>
          <p:nvPr/>
        </p:nvSpPr>
        <p:spPr>
          <a:xfrm>
            <a:off x="9747765" y="2134875"/>
            <a:ext cx="4594826" cy="1323439"/>
          </a:xfrm>
          <a:prstGeom prst="rect">
            <a:avLst/>
          </a:prstGeom>
          <a:noFill/>
          <a:ln>
            <a:noFill/>
          </a:ln>
        </p:spPr>
        <p:txBody>
          <a:bodyPr wrap="square" rtlCol="0">
            <a:spAutoFit/>
          </a:bodyPr>
          <a:lstStyle/>
          <a:p>
            <a:pPr algn="ctr"/>
            <a:r>
              <a:rPr lang="en-US" sz="4400" b="1" dirty="0"/>
              <a:t>Physical</a:t>
            </a:r>
          </a:p>
          <a:p>
            <a:pPr algn="ctr"/>
            <a:r>
              <a:rPr lang="en-US" sz="1800" dirty="0"/>
              <a:t>(Jerseys, Analyst Desk, Scrimmage Rooms, and more)</a:t>
            </a:r>
            <a:endParaRPr lang="en-US" sz="4000" dirty="0"/>
          </a:p>
        </p:txBody>
      </p:sp>
      <p:pic>
        <p:nvPicPr>
          <p:cNvPr id="5122" name="Picture 2" descr="Image result for esports scrim room sponso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966668" y="9854042"/>
            <a:ext cx="4266728" cy="29881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4" descr="Image result for tsm jersey 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5612" t="12209" r="4423" b="7518"/>
          <a:stretch/>
        </p:blipFill>
        <p:spPr bwMode="auto">
          <a:xfrm>
            <a:off x="10392207" y="3983792"/>
            <a:ext cx="3415651" cy="30476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buffalo wild wings esport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924399" y="7119218"/>
            <a:ext cx="4351267" cy="2540051"/>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xmlns="" id="{6F5BE3B5-6954-450B-B2E2-1FAB5A3D009B}"/>
              </a:ext>
            </a:extLst>
          </p:cNvPr>
          <p:cNvSpPr txBox="1"/>
          <p:nvPr/>
        </p:nvSpPr>
        <p:spPr>
          <a:xfrm>
            <a:off x="14588066" y="2134875"/>
            <a:ext cx="4594826" cy="1323439"/>
          </a:xfrm>
          <a:prstGeom prst="rect">
            <a:avLst/>
          </a:prstGeom>
          <a:noFill/>
          <a:ln>
            <a:noFill/>
          </a:ln>
        </p:spPr>
        <p:txBody>
          <a:bodyPr wrap="square" rtlCol="0">
            <a:spAutoFit/>
          </a:bodyPr>
          <a:lstStyle/>
          <a:p>
            <a:pPr algn="ctr"/>
            <a:r>
              <a:rPr lang="en-US" sz="4400" b="1" dirty="0"/>
              <a:t>Content</a:t>
            </a:r>
          </a:p>
          <a:p>
            <a:pPr algn="ctr"/>
            <a:r>
              <a:rPr lang="en-US" sz="1800" dirty="0"/>
              <a:t>(Event Sponsorship, Interstitial Content, Highlights)</a:t>
            </a:r>
            <a:endParaRPr lang="en-US" sz="4000" dirty="0"/>
          </a:p>
        </p:txBody>
      </p:sp>
      <p:sp>
        <p:nvSpPr>
          <p:cNvPr id="66" name="TextBox 65">
            <a:extLst>
              <a:ext uri="{FF2B5EF4-FFF2-40B4-BE49-F238E27FC236}">
                <a16:creationId xmlns:a16="http://schemas.microsoft.com/office/drawing/2014/main" xmlns="" id="{6F5BE3B5-6954-450B-B2E2-1FAB5A3D009B}"/>
              </a:ext>
            </a:extLst>
          </p:cNvPr>
          <p:cNvSpPr txBox="1"/>
          <p:nvPr/>
        </p:nvSpPr>
        <p:spPr>
          <a:xfrm>
            <a:off x="19384913" y="2134875"/>
            <a:ext cx="4594826" cy="1323439"/>
          </a:xfrm>
          <a:prstGeom prst="rect">
            <a:avLst/>
          </a:prstGeom>
          <a:noFill/>
          <a:ln>
            <a:noFill/>
          </a:ln>
        </p:spPr>
        <p:txBody>
          <a:bodyPr wrap="square" rtlCol="0">
            <a:spAutoFit/>
          </a:bodyPr>
          <a:lstStyle/>
          <a:p>
            <a:pPr algn="ctr"/>
            <a:r>
              <a:rPr lang="en-US" sz="4400" b="1" dirty="0"/>
              <a:t>Social</a:t>
            </a:r>
          </a:p>
          <a:p>
            <a:pPr algn="ctr"/>
            <a:r>
              <a:rPr lang="en-US" sz="1800" dirty="0"/>
              <a:t>(Banners, Social Brand Posts, Sponsored Social Content)</a:t>
            </a:r>
            <a:endParaRPr lang="en-US" sz="4000" dirty="0"/>
          </a:p>
        </p:txBody>
      </p:sp>
      <p:cxnSp>
        <p:nvCxnSpPr>
          <p:cNvPr id="26" name="Straight Connector 25"/>
          <p:cNvCxnSpPr/>
          <p:nvPr/>
        </p:nvCxnSpPr>
        <p:spPr>
          <a:xfrm>
            <a:off x="124570" y="3819121"/>
            <a:ext cx="2391257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9" name="Picture 2" descr="Acer was the official sponsor and partne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726317" y="7434445"/>
            <a:ext cx="4436064" cy="249528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714088" y="10339852"/>
            <a:ext cx="4468804" cy="2375280"/>
          </a:xfrm>
          <a:prstGeom prst="rect">
            <a:avLst/>
          </a:prstGeom>
        </p:spPr>
      </p:pic>
      <p:pic>
        <p:nvPicPr>
          <p:cNvPr id="71" name="Picture 2" descr="Image result for esports intel marketi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4714088" y="4179929"/>
            <a:ext cx="4480170" cy="276090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Flyquest Snickers MVP">
            <a:extLst>
              <a:ext uri="{FF2B5EF4-FFF2-40B4-BE49-F238E27FC236}">
                <a16:creationId xmlns:a16="http://schemas.microsoft.com/office/drawing/2014/main" xmlns="" id="{9AE0746A-7931-48AA-B61D-658825AE12C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9627210" y="8535113"/>
            <a:ext cx="4352529" cy="244902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cloud9 axe"/>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9673103" y="5292045"/>
            <a:ext cx="4207713" cy="131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307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3" name="Rounded Rectangle 2"/>
          <p:cNvSpPr/>
          <p:nvPr/>
        </p:nvSpPr>
        <p:spPr>
          <a:xfrm>
            <a:off x="9126747" y="3493766"/>
            <a:ext cx="12777086" cy="8594086"/>
          </a:xfrm>
          <a:prstGeom prst="roundRect">
            <a:avLst/>
          </a:prstGeom>
          <a:solidFill>
            <a:schemeClr val="tx1">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683895" y="4380626"/>
            <a:ext cx="12219937" cy="1556580"/>
          </a:xfrm>
          <a:prstGeom prst="rect">
            <a:avLst/>
          </a:prstGeom>
          <a:noFill/>
        </p:spPr>
        <p:txBody>
          <a:bodyPr wrap="square" rtlCol="0">
            <a:spAutoFit/>
          </a:bodyPr>
          <a:lstStyle/>
          <a:p>
            <a:pPr>
              <a:lnSpc>
                <a:spcPts val="6000"/>
              </a:lnSpc>
            </a:pPr>
            <a:r>
              <a:rPr lang="en-US" sz="4000" dirty="0">
                <a:solidFill>
                  <a:schemeClr val="bg1"/>
                </a:solidFill>
                <a:latin typeface="Trebuchet MS"/>
              </a:rPr>
              <a:t>Reach an </a:t>
            </a:r>
            <a:r>
              <a:rPr lang="en-US" sz="4000" b="1" dirty="0">
                <a:solidFill>
                  <a:srgbClr val="20B1B4"/>
                </a:solidFill>
                <a:latin typeface="Trebuchet MS"/>
              </a:rPr>
              <a:t>passionate</a:t>
            </a:r>
            <a:r>
              <a:rPr lang="en-US" sz="4000" dirty="0">
                <a:solidFill>
                  <a:schemeClr val="bg1"/>
                </a:solidFill>
                <a:latin typeface="Trebuchet MS"/>
              </a:rPr>
              <a:t>, </a:t>
            </a:r>
            <a:r>
              <a:rPr lang="en-US" sz="4000" b="1" dirty="0">
                <a:solidFill>
                  <a:srgbClr val="20B1B4"/>
                </a:solidFill>
                <a:latin typeface="Trebuchet MS"/>
              </a:rPr>
              <a:t>desirable</a:t>
            </a:r>
            <a:r>
              <a:rPr lang="en-US" sz="4000" b="1" dirty="0">
                <a:solidFill>
                  <a:schemeClr val="bg1"/>
                </a:solidFill>
                <a:latin typeface="Trebuchet MS"/>
              </a:rPr>
              <a:t>,</a:t>
            </a:r>
            <a:r>
              <a:rPr lang="en-US" sz="4000" dirty="0">
                <a:solidFill>
                  <a:schemeClr val="bg1"/>
                </a:solidFill>
                <a:latin typeface="Trebuchet MS"/>
              </a:rPr>
              <a:t> </a:t>
            </a:r>
            <a:r>
              <a:rPr lang="en-US" sz="4000" b="1" dirty="0">
                <a:solidFill>
                  <a:srgbClr val="20B1B4"/>
                </a:solidFill>
                <a:latin typeface="Trebuchet MS"/>
              </a:rPr>
              <a:t>elusive</a:t>
            </a:r>
            <a:r>
              <a:rPr lang="en-US" sz="4000" dirty="0">
                <a:solidFill>
                  <a:schemeClr val="bg1"/>
                </a:solidFill>
                <a:latin typeface="Trebuchet MS"/>
              </a:rPr>
              <a:t> but </a:t>
            </a:r>
            <a:r>
              <a:rPr lang="en-US" sz="4000" b="1" dirty="0">
                <a:solidFill>
                  <a:srgbClr val="20B1B4"/>
                </a:solidFill>
                <a:latin typeface="Trebuchet MS"/>
              </a:rPr>
              <a:t>receptive</a:t>
            </a:r>
            <a:r>
              <a:rPr lang="en-US" sz="4000" dirty="0">
                <a:solidFill>
                  <a:schemeClr val="bg1"/>
                </a:solidFill>
                <a:latin typeface="Trebuchet MS"/>
              </a:rPr>
              <a:t> audience</a:t>
            </a:r>
          </a:p>
        </p:txBody>
      </p:sp>
      <p:cxnSp>
        <p:nvCxnSpPr>
          <p:cNvPr id="10" name="Straight Connector 9"/>
          <p:cNvCxnSpPr/>
          <p:nvPr/>
        </p:nvCxnSpPr>
        <p:spPr>
          <a:xfrm>
            <a:off x="9683896" y="6446195"/>
            <a:ext cx="11963660" cy="0"/>
          </a:xfrm>
          <a:prstGeom prst="line">
            <a:avLst/>
          </a:prstGeom>
          <a:ln w="38100">
            <a:solidFill>
              <a:srgbClr val="20B1B4"/>
            </a:solidFill>
            <a:prstDash val="solid"/>
            <a:roun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683896" y="9584542"/>
            <a:ext cx="11963660" cy="1556580"/>
          </a:xfrm>
          <a:prstGeom prst="rect">
            <a:avLst/>
          </a:prstGeom>
          <a:noFill/>
        </p:spPr>
        <p:txBody>
          <a:bodyPr wrap="square" rtlCol="0">
            <a:spAutoFit/>
          </a:bodyPr>
          <a:lstStyle/>
          <a:p>
            <a:pPr>
              <a:lnSpc>
                <a:spcPts val="6000"/>
              </a:lnSpc>
            </a:pPr>
            <a:r>
              <a:rPr lang="en-US" sz="4000" dirty="0">
                <a:solidFill>
                  <a:schemeClr val="bg1"/>
                </a:solidFill>
                <a:latin typeface="Trebuchet MS"/>
                <a:cs typeface="Trebuchet MS"/>
              </a:rPr>
              <a:t>Align with a </a:t>
            </a:r>
            <a:r>
              <a:rPr lang="en-US" sz="4000" b="1" dirty="0">
                <a:solidFill>
                  <a:srgbClr val="20B1B4"/>
                </a:solidFill>
                <a:latin typeface="Trebuchet MS"/>
                <a:cs typeface="Trebuchet MS"/>
              </a:rPr>
              <a:t>fast-growing</a:t>
            </a:r>
            <a:r>
              <a:rPr lang="en-US" sz="4000" dirty="0">
                <a:solidFill>
                  <a:schemeClr val="bg1"/>
                </a:solidFill>
                <a:latin typeface="Trebuchet MS"/>
                <a:cs typeface="Trebuchet MS"/>
              </a:rPr>
              <a:t>, </a:t>
            </a:r>
            <a:r>
              <a:rPr lang="en-US" sz="4000" b="1" dirty="0">
                <a:solidFill>
                  <a:srgbClr val="20B1B4"/>
                </a:solidFill>
                <a:latin typeface="Trebuchet MS"/>
                <a:cs typeface="Trebuchet MS"/>
              </a:rPr>
              <a:t>dynamic</a:t>
            </a:r>
            <a:r>
              <a:rPr lang="en-US" sz="4000" dirty="0">
                <a:solidFill>
                  <a:schemeClr val="bg1"/>
                </a:solidFill>
                <a:latin typeface="Trebuchet MS"/>
                <a:cs typeface="Trebuchet MS"/>
              </a:rPr>
              <a:t> new sport across </a:t>
            </a:r>
            <a:r>
              <a:rPr lang="en-US" sz="4000" b="1" dirty="0">
                <a:solidFill>
                  <a:srgbClr val="20B1B4"/>
                </a:solidFill>
                <a:latin typeface="Trebuchet MS"/>
                <a:cs typeface="Trebuchet MS"/>
              </a:rPr>
              <a:t>platforms</a:t>
            </a:r>
            <a:r>
              <a:rPr lang="en-US" sz="4000" dirty="0">
                <a:solidFill>
                  <a:schemeClr val="bg1"/>
                </a:solidFill>
                <a:latin typeface="Trebuchet MS"/>
                <a:cs typeface="Trebuchet MS"/>
              </a:rPr>
              <a:t> and </a:t>
            </a:r>
            <a:r>
              <a:rPr lang="en-US" sz="4000" b="1" dirty="0">
                <a:solidFill>
                  <a:srgbClr val="20B1B4"/>
                </a:solidFill>
                <a:latin typeface="Trebuchet MS"/>
                <a:cs typeface="Trebuchet MS"/>
              </a:rPr>
              <a:t>programmin</a:t>
            </a:r>
            <a:r>
              <a:rPr lang="en-US" sz="4000" dirty="0">
                <a:solidFill>
                  <a:srgbClr val="20B1B4"/>
                </a:solidFill>
                <a:latin typeface="Trebuchet MS"/>
                <a:cs typeface="Trebuchet MS"/>
              </a:rPr>
              <a:t>g</a:t>
            </a:r>
          </a:p>
        </p:txBody>
      </p:sp>
      <p:cxnSp>
        <p:nvCxnSpPr>
          <p:cNvPr id="13" name="Straight Connector 12"/>
          <p:cNvCxnSpPr/>
          <p:nvPr/>
        </p:nvCxnSpPr>
        <p:spPr>
          <a:xfrm>
            <a:off x="9682360" y="8803740"/>
            <a:ext cx="11965196" cy="0"/>
          </a:xfrm>
          <a:prstGeom prst="line">
            <a:avLst/>
          </a:prstGeom>
          <a:ln w="38100">
            <a:solidFill>
              <a:srgbClr val="20B1B4"/>
            </a:solidFill>
            <a:prstDash val="solid"/>
            <a:round/>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9682360" y="7107547"/>
            <a:ext cx="11196440" cy="787139"/>
          </a:xfrm>
          <a:prstGeom prst="rect">
            <a:avLst/>
          </a:prstGeom>
          <a:noFill/>
        </p:spPr>
        <p:txBody>
          <a:bodyPr wrap="square" rtlCol="0">
            <a:spAutoFit/>
          </a:bodyPr>
          <a:lstStyle/>
          <a:p>
            <a:pPr>
              <a:lnSpc>
                <a:spcPts val="6000"/>
              </a:lnSpc>
            </a:pPr>
            <a:r>
              <a:rPr lang="en-US" sz="4000" dirty="0">
                <a:solidFill>
                  <a:schemeClr val="bg1"/>
                </a:solidFill>
                <a:latin typeface="Trebuchet MS"/>
                <a:cs typeface="Trebuchet MS"/>
              </a:rPr>
              <a:t>Interact with </a:t>
            </a:r>
            <a:r>
              <a:rPr lang="en-US" sz="4000" b="1" dirty="0">
                <a:solidFill>
                  <a:srgbClr val="20B1B4"/>
                </a:solidFill>
                <a:latin typeface="Trebuchet MS"/>
                <a:cs typeface="Trebuchet MS"/>
              </a:rPr>
              <a:t>engaged</a:t>
            </a:r>
            <a:r>
              <a:rPr lang="en-US" sz="4000" dirty="0">
                <a:solidFill>
                  <a:schemeClr val="bg1"/>
                </a:solidFill>
                <a:latin typeface="Trebuchet MS"/>
                <a:cs typeface="Trebuchet MS"/>
              </a:rPr>
              <a:t> fans to </a:t>
            </a:r>
            <a:r>
              <a:rPr lang="en-US" sz="4000" b="1" dirty="0">
                <a:solidFill>
                  <a:srgbClr val="20B1B4"/>
                </a:solidFill>
                <a:latin typeface="Trebuchet MS"/>
                <a:cs typeface="Trebuchet MS"/>
              </a:rPr>
              <a:t>lift your brand</a:t>
            </a:r>
          </a:p>
        </p:txBody>
      </p:sp>
      <p:sp>
        <p:nvSpPr>
          <p:cNvPr id="12" name="Rectangle 11">
            <a:extLst>
              <a:ext uri="{FF2B5EF4-FFF2-40B4-BE49-F238E27FC236}">
                <a16:creationId xmlns:a16="http://schemas.microsoft.com/office/drawing/2014/main" xmlns="" id="{B3425DB6-08E3-4A4E-9B4B-9CAF810B7FEA}"/>
              </a:ext>
            </a:extLst>
          </p:cNvPr>
          <p:cNvSpPr/>
          <p:nvPr/>
        </p:nvSpPr>
        <p:spPr>
          <a:xfrm>
            <a:off x="1588" y="0"/>
            <a:ext cx="6791638" cy="13716000"/>
          </a:xfrm>
          <a:prstGeom prst="rect">
            <a:avLst/>
          </a:prstGeom>
          <a:solidFill>
            <a:srgbClr val="00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6" name="TextBox 15"/>
          <p:cNvSpPr txBox="1"/>
          <p:nvPr/>
        </p:nvSpPr>
        <p:spPr>
          <a:xfrm>
            <a:off x="525270" y="4204259"/>
            <a:ext cx="5838210" cy="5159810"/>
          </a:xfrm>
          <a:prstGeom prst="rect">
            <a:avLst/>
          </a:prstGeom>
          <a:noFill/>
        </p:spPr>
        <p:txBody>
          <a:bodyPr wrap="square" rtlCol="0">
            <a:spAutoFit/>
          </a:bodyPr>
          <a:lstStyle/>
          <a:p>
            <a:pPr>
              <a:lnSpc>
                <a:spcPts val="8000"/>
              </a:lnSpc>
            </a:pPr>
            <a:r>
              <a:rPr lang="en-US" sz="6600" dirty="0">
                <a:solidFill>
                  <a:schemeClr val="bg1"/>
                </a:solidFill>
                <a:latin typeface="Trebuchet MS"/>
                <a:cs typeface="Trebuchet MS"/>
              </a:rPr>
              <a:t>America’s ‘Most Elusive Demographic’ Is Found In Esports</a:t>
            </a:r>
          </a:p>
        </p:txBody>
      </p:sp>
      <p:sp>
        <p:nvSpPr>
          <p:cNvPr id="14" name="TextBox 13"/>
          <p:cNvSpPr txBox="1"/>
          <p:nvPr/>
        </p:nvSpPr>
        <p:spPr>
          <a:xfrm>
            <a:off x="23571784" y="13151922"/>
            <a:ext cx="815391" cy="553998"/>
          </a:xfrm>
          <a:prstGeom prst="rect">
            <a:avLst/>
          </a:prstGeom>
          <a:noFill/>
        </p:spPr>
        <p:txBody>
          <a:bodyPr wrap="square" rtlCol="0">
            <a:spAutoFit/>
          </a:bodyPr>
          <a:lstStyle/>
          <a:p>
            <a:pPr algn="ctr"/>
            <a:r>
              <a:rPr lang="en-US" sz="3000" dirty="0">
                <a:solidFill>
                  <a:srgbClr val="C0C1BF"/>
                </a:solidFill>
                <a:latin typeface="Trebuchet MS"/>
                <a:cs typeface="Trebuchet MS"/>
              </a:rPr>
              <a:t>61</a:t>
            </a:r>
            <a:endParaRPr lang="en-US" sz="3000" dirty="0">
              <a:solidFill>
                <a:srgbClr val="C0C1BF"/>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1105786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3425DB6-08E3-4A4E-9B4B-9CAF810B7FEA}"/>
              </a:ext>
            </a:extLst>
          </p:cNvPr>
          <p:cNvSpPr/>
          <p:nvPr/>
        </p:nvSpPr>
        <p:spPr>
          <a:xfrm>
            <a:off x="1588" y="0"/>
            <a:ext cx="6791638" cy="13715999"/>
          </a:xfrm>
          <a:prstGeom prst="rect">
            <a:avLst/>
          </a:prstGeom>
          <a:solidFill>
            <a:srgbClr val="20B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latin typeface="Calibri"/>
            </a:endParaRPr>
          </a:p>
        </p:txBody>
      </p:sp>
      <p:sp>
        <p:nvSpPr>
          <p:cNvPr id="14" name="TextBox 13"/>
          <p:cNvSpPr txBox="1"/>
          <p:nvPr/>
        </p:nvSpPr>
        <p:spPr>
          <a:xfrm>
            <a:off x="533324" y="878264"/>
            <a:ext cx="6174218" cy="1090940"/>
          </a:xfrm>
          <a:prstGeom prst="rect">
            <a:avLst/>
          </a:prstGeom>
          <a:noFill/>
        </p:spPr>
        <p:txBody>
          <a:bodyPr wrap="square" rtlCol="0" anchor="ctr">
            <a:spAutoFit/>
          </a:bodyPr>
          <a:lstStyle/>
          <a:p>
            <a:pPr defTabSz="1172164">
              <a:lnSpc>
                <a:spcPts val="3400"/>
              </a:lnSpc>
            </a:pPr>
            <a:endParaRPr lang="en-US" sz="8000" b="1" dirty="0">
              <a:solidFill>
                <a:prstClr val="white"/>
              </a:solidFill>
              <a:latin typeface="Trebuchet MS"/>
              <a:cs typeface="Trebuchet MS"/>
            </a:endParaRPr>
          </a:p>
          <a:p>
            <a:pPr defTabSz="1172164">
              <a:lnSpc>
                <a:spcPts val="3400"/>
              </a:lnSpc>
            </a:pPr>
            <a:r>
              <a:rPr lang="en-US" sz="8000" b="1" dirty="0">
                <a:solidFill>
                  <a:prstClr val="white"/>
                </a:solidFill>
                <a:latin typeface="Trebuchet MS"/>
                <a:cs typeface="Trebuchet MS"/>
              </a:rPr>
              <a:t>Contact Us</a:t>
            </a:r>
          </a:p>
        </p:txBody>
      </p:sp>
      <p:sp>
        <p:nvSpPr>
          <p:cNvPr id="2" name="TextBox 1"/>
          <p:cNvSpPr txBox="1"/>
          <p:nvPr/>
        </p:nvSpPr>
        <p:spPr>
          <a:xfrm>
            <a:off x="21535172" y="7120157"/>
            <a:ext cx="184731" cy="800219"/>
          </a:xfrm>
          <a:prstGeom prst="rect">
            <a:avLst/>
          </a:prstGeom>
          <a:noFill/>
        </p:spPr>
        <p:txBody>
          <a:bodyPr wrap="none" rtlCol="0">
            <a:spAutoFit/>
          </a:bodyPr>
          <a:lstStyle/>
          <a:p>
            <a:pPr defTabSz="1172164"/>
            <a:endParaRPr lang="en-US" dirty="0">
              <a:solidFill>
                <a:prstClr val="black"/>
              </a:solidFill>
              <a:latin typeface="Trebuchet MS" panose="020B0603020202020204" pitchFamily="34" charset="0"/>
            </a:endParaRPr>
          </a:p>
        </p:txBody>
      </p:sp>
      <p:sp>
        <p:nvSpPr>
          <p:cNvPr id="21" name="TextBox 20"/>
          <p:cNvSpPr txBox="1"/>
          <p:nvPr/>
        </p:nvSpPr>
        <p:spPr>
          <a:xfrm>
            <a:off x="10138082" y="4283095"/>
            <a:ext cx="6791638" cy="1508105"/>
          </a:xfrm>
          <a:prstGeom prst="rect">
            <a:avLst/>
          </a:prstGeom>
          <a:noFill/>
        </p:spPr>
        <p:txBody>
          <a:bodyPr wrap="square" rtlCol="0">
            <a:spAutoFit/>
          </a:bodyPr>
          <a:lstStyle/>
          <a:p>
            <a:pPr defTabSz="1172164"/>
            <a:r>
              <a:rPr lang="en-US" sz="3400" dirty="0">
                <a:solidFill>
                  <a:srgbClr val="3781B2"/>
                </a:solidFill>
                <a:latin typeface="Trebuchet MS" panose="020B0603020202020204" pitchFamily="34" charset="0"/>
              </a:rPr>
              <a:t>Jason Wiese</a:t>
            </a:r>
          </a:p>
          <a:p>
            <a:pPr defTabSz="1172164"/>
            <a:r>
              <a:rPr lang="en-US" sz="2800" dirty="0">
                <a:solidFill>
                  <a:srgbClr val="0BAAAD"/>
                </a:solidFill>
                <a:latin typeface="Trebuchet MS" panose="020B0603020202020204" pitchFamily="34" charset="0"/>
              </a:rPr>
              <a:t>SVP, Director of Strategic Insights</a:t>
            </a:r>
          </a:p>
          <a:p>
            <a:pPr defTabSz="1172164"/>
            <a:r>
              <a:rPr lang="en-US" sz="2400" dirty="0">
                <a:solidFill>
                  <a:prstClr val="black"/>
                </a:solidFill>
                <a:latin typeface="Trebuchet MS" panose="020B0603020202020204" pitchFamily="34" charset="0"/>
              </a:rPr>
              <a:t>jasonw@thevab.com</a:t>
            </a:r>
            <a:r>
              <a:rPr lang="en-US" sz="3000" dirty="0">
                <a:solidFill>
                  <a:prstClr val="black"/>
                </a:solidFill>
                <a:latin typeface="Trebuchet MS" panose="020B0603020202020204" pitchFamily="34" charset="0"/>
              </a:rPr>
              <a:t> </a:t>
            </a:r>
          </a:p>
        </p:txBody>
      </p:sp>
      <p:pic>
        <p:nvPicPr>
          <p:cNvPr id="11" name="Picture 10">
            <a:extLst>
              <a:ext uri="{FF2B5EF4-FFF2-40B4-BE49-F238E27FC236}">
                <a16:creationId xmlns:a16="http://schemas.microsoft.com/office/drawing/2014/main" xmlns="" id="{2A5F2433-A3AF-4463-AFFC-38540EB6222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758425" y="238251"/>
            <a:ext cx="2264080" cy="1298962"/>
          </a:xfrm>
          <a:prstGeom prst="rect">
            <a:avLst/>
          </a:prstGeom>
        </p:spPr>
      </p:pic>
      <p:sp>
        <p:nvSpPr>
          <p:cNvPr id="12" name="TextBox 11">
            <a:extLst>
              <a:ext uri="{FF2B5EF4-FFF2-40B4-BE49-F238E27FC236}">
                <a16:creationId xmlns:a16="http://schemas.microsoft.com/office/drawing/2014/main" xmlns="" id="{2F485FE9-AE09-4CAA-BCCF-3E007B86F277}"/>
              </a:ext>
            </a:extLst>
          </p:cNvPr>
          <p:cNvSpPr txBox="1"/>
          <p:nvPr/>
        </p:nvSpPr>
        <p:spPr>
          <a:xfrm>
            <a:off x="14197688" y="7120157"/>
            <a:ext cx="6792523" cy="1415772"/>
          </a:xfrm>
          <a:prstGeom prst="rect">
            <a:avLst/>
          </a:prstGeom>
          <a:noFill/>
        </p:spPr>
        <p:txBody>
          <a:bodyPr wrap="square" rtlCol="0">
            <a:spAutoFit/>
          </a:bodyPr>
          <a:lstStyle/>
          <a:p>
            <a:r>
              <a:rPr lang="en-US" sz="3400" dirty="0">
                <a:solidFill>
                  <a:srgbClr val="3781B2"/>
                </a:solidFill>
                <a:latin typeface="Trebuchet MS" panose="020B0603020202020204" pitchFamily="34" charset="0"/>
              </a:rPr>
              <a:t>Reed Kiely</a:t>
            </a:r>
          </a:p>
          <a:p>
            <a:r>
              <a:rPr lang="en-US" sz="2800" dirty="0">
                <a:solidFill>
                  <a:srgbClr val="0BAAAD"/>
                </a:solidFill>
                <a:latin typeface="Trebuchet MS" panose="020B0603020202020204" pitchFamily="34" charset="0"/>
              </a:rPr>
              <a:t>Senior Multi-Platform Video Analyst </a:t>
            </a:r>
            <a:r>
              <a:rPr lang="en-US" sz="2400" dirty="0">
                <a:latin typeface="Trebuchet MS" panose="020B0603020202020204" pitchFamily="34" charset="0"/>
              </a:rPr>
              <a:t>reedk@thevab.com</a:t>
            </a:r>
            <a:endParaRPr lang="en-US" sz="2400" dirty="0">
              <a:latin typeface="Trebuchet MS" panose="020B0603020202020204" pitchFamily="34" charset="0"/>
              <a:cs typeface="Trebuchet MS"/>
            </a:endParaRPr>
          </a:p>
        </p:txBody>
      </p:sp>
      <p:pic>
        <p:nvPicPr>
          <p:cNvPr id="5" name="Picture 4">
            <a:hlinkClick r:id="rId3"/>
            <a:extLst>
              <a:ext uri="{FF2B5EF4-FFF2-40B4-BE49-F238E27FC236}">
                <a16:creationId xmlns:a16="http://schemas.microsoft.com/office/drawing/2014/main" xmlns="" id="{B353537F-30BD-4E76-9FF0-F5DB50FDD773}"/>
              </a:ext>
            </a:extLst>
          </p:cNvPr>
          <p:cNvPicPr>
            <a:picLocks noChangeAspect="1"/>
          </p:cNvPicPr>
          <p:nvPr/>
        </p:nvPicPr>
        <p:blipFill>
          <a:blip r:embed="rId4"/>
          <a:stretch>
            <a:fillRect/>
          </a:stretch>
        </p:blipFill>
        <p:spPr>
          <a:xfrm>
            <a:off x="891358" y="10958155"/>
            <a:ext cx="1926847" cy="1926847"/>
          </a:xfrm>
          <a:prstGeom prst="rect">
            <a:avLst/>
          </a:prstGeom>
        </p:spPr>
      </p:pic>
      <p:pic>
        <p:nvPicPr>
          <p:cNvPr id="7" name="Picture 6">
            <a:hlinkClick r:id="rId5"/>
            <a:extLst>
              <a:ext uri="{FF2B5EF4-FFF2-40B4-BE49-F238E27FC236}">
                <a16:creationId xmlns:a16="http://schemas.microsoft.com/office/drawing/2014/main" xmlns="" id="{49AC38A1-8136-4943-8843-6B8BB76384B8}"/>
              </a:ext>
            </a:extLst>
          </p:cNvPr>
          <p:cNvPicPr>
            <a:picLocks noChangeAspect="1"/>
          </p:cNvPicPr>
          <p:nvPr/>
        </p:nvPicPr>
        <p:blipFill>
          <a:blip r:embed="rId6"/>
          <a:stretch>
            <a:fillRect/>
          </a:stretch>
        </p:blipFill>
        <p:spPr>
          <a:xfrm>
            <a:off x="4066336" y="10958154"/>
            <a:ext cx="1926848" cy="1926848"/>
          </a:xfrm>
          <a:prstGeom prst="rect">
            <a:avLst/>
          </a:prstGeom>
        </p:spPr>
      </p:pic>
      <p:pic>
        <p:nvPicPr>
          <p:cNvPr id="4" name="Picture 3">
            <a:hlinkClick r:id="rId7"/>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178359" y="7316881"/>
            <a:ext cx="2438095" cy="2438095"/>
          </a:xfrm>
          <a:prstGeom prst="rect">
            <a:avLst/>
          </a:prstGeom>
        </p:spPr>
      </p:pic>
      <p:sp>
        <p:nvSpPr>
          <p:cNvPr id="6" name="TextBox 5"/>
          <p:cNvSpPr txBox="1"/>
          <p:nvPr/>
        </p:nvSpPr>
        <p:spPr>
          <a:xfrm>
            <a:off x="1588" y="6802651"/>
            <a:ext cx="6791638" cy="707886"/>
          </a:xfrm>
          <a:prstGeom prst="rect">
            <a:avLst/>
          </a:prstGeom>
          <a:noFill/>
        </p:spPr>
        <p:txBody>
          <a:bodyPr wrap="square" rtlCol="0">
            <a:spAutoFit/>
          </a:bodyPr>
          <a:lstStyle/>
          <a:p>
            <a:pPr algn="ctr"/>
            <a:r>
              <a:rPr lang="en-US" sz="4000" b="1" dirty="0">
                <a:solidFill>
                  <a:schemeClr val="bg1"/>
                </a:solidFill>
              </a:rPr>
              <a:t>Join Our Email List</a:t>
            </a:r>
          </a:p>
        </p:txBody>
      </p:sp>
      <p:sp>
        <p:nvSpPr>
          <p:cNvPr id="8" name="TextBox 7"/>
          <p:cNvSpPr txBox="1"/>
          <p:nvPr/>
        </p:nvSpPr>
        <p:spPr>
          <a:xfrm>
            <a:off x="3743885" y="12885002"/>
            <a:ext cx="2571750" cy="461665"/>
          </a:xfrm>
          <a:prstGeom prst="rect">
            <a:avLst/>
          </a:prstGeom>
          <a:noFill/>
        </p:spPr>
        <p:txBody>
          <a:bodyPr wrap="square" rtlCol="0">
            <a:spAutoFit/>
          </a:bodyPr>
          <a:lstStyle/>
          <a:p>
            <a:r>
              <a:rPr lang="en-US" sz="2400" dirty="0">
                <a:solidFill>
                  <a:schemeClr val="bg1"/>
                </a:solidFill>
              </a:rPr>
              <a:t>@</a:t>
            </a:r>
            <a:r>
              <a:rPr lang="en-US" sz="2400" dirty="0" err="1">
                <a:solidFill>
                  <a:schemeClr val="bg1"/>
                </a:solidFill>
              </a:rPr>
              <a:t>VideoAdBureau</a:t>
            </a:r>
            <a:endParaRPr lang="en-US" sz="2400" dirty="0">
              <a:solidFill>
                <a:schemeClr val="bg1"/>
              </a:solidFill>
            </a:endParaRPr>
          </a:p>
        </p:txBody>
      </p:sp>
      <p:sp>
        <p:nvSpPr>
          <p:cNvPr id="9" name="TextBox 8"/>
          <p:cNvSpPr txBox="1"/>
          <p:nvPr/>
        </p:nvSpPr>
        <p:spPr>
          <a:xfrm>
            <a:off x="488295" y="12946557"/>
            <a:ext cx="2732971" cy="707886"/>
          </a:xfrm>
          <a:prstGeom prst="rect">
            <a:avLst/>
          </a:prstGeom>
          <a:noFill/>
        </p:spPr>
        <p:txBody>
          <a:bodyPr wrap="square" rtlCol="0">
            <a:spAutoFit/>
          </a:bodyPr>
          <a:lstStyle/>
          <a:p>
            <a:pPr algn="ctr"/>
            <a:r>
              <a:rPr lang="en-US" sz="2000" dirty="0">
                <a:solidFill>
                  <a:schemeClr val="bg1"/>
                </a:solidFill>
              </a:rPr>
              <a:t>VAB (Video Advertising Bureau)</a:t>
            </a:r>
          </a:p>
        </p:txBody>
      </p:sp>
    </p:spTree>
    <p:extLst>
      <p:ext uri="{BB962C8B-B14F-4D97-AF65-F5344CB8AC3E}">
        <p14:creationId xmlns:p14="http://schemas.microsoft.com/office/powerpoint/2010/main" val="2298809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spiderman game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614726" y="11259763"/>
            <a:ext cx="2834340" cy="110716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2" descr="Image result for heroes of the storm 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578" b="6445"/>
          <a:stretch/>
        </p:blipFill>
        <p:spPr bwMode="auto">
          <a:xfrm>
            <a:off x="20129257" y="1723251"/>
            <a:ext cx="2850143" cy="163285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xmlns=""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13" name="TextBox 12"/>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cs typeface="Trebuchet MS"/>
              </a:rPr>
              <a:pPr algn="ctr"/>
              <a:t>7</a:t>
            </a:fld>
            <a:endParaRPr lang="en-US" sz="3000" dirty="0">
              <a:solidFill>
                <a:prstClr val="black"/>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 name="TextBox 1"/>
          <p:cNvSpPr txBox="1"/>
          <p:nvPr/>
        </p:nvSpPr>
        <p:spPr>
          <a:xfrm>
            <a:off x="268889" y="4731849"/>
            <a:ext cx="6494719" cy="8340745"/>
          </a:xfrm>
          <a:prstGeom prst="rect">
            <a:avLst/>
          </a:prstGeom>
          <a:noFill/>
        </p:spPr>
        <p:txBody>
          <a:bodyPr wrap="square" rtlCol="0">
            <a:spAutoFit/>
          </a:bodyPr>
          <a:lstStyle/>
          <a:p>
            <a:r>
              <a:rPr lang="en-US" sz="3600" dirty="0">
                <a:solidFill>
                  <a:prstClr val="white"/>
                </a:solidFill>
              </a:rPr>
              <a:t>There are several popular genres of video games with competitive scenes.</a:t>
            </a:r>
          </a:p>
          <a:p>
            <a:endParaRPr lang="en-US" sz="3600" dirty="0">
              <a:solidFill>
                <a:prstClr val="white"/>
              </a:solidFill>
            </a:endParaRPr>
          </a:p>
          <a:p>
            <a:r>
              <a:rPr lang="en-US" sz="3600" dirty="0">
                <a:solidFill>
                  <a:prstClr val="white"/>
                </a:solidFill>
              </a:rPr>
              <a:t>It is important to understand that while all esports are video games, not all video games are esports. </a:t>
            </a:r>
          </a:p>
          <a:p>
            <a:endParaRPr lang="en-US" sz="3200" dirty="0">
              <a:solidFill>
                <a:prstClr val="white"/>
              </a:solidFill>
            </a:endParaRPr>
          </a:p>
          <a:p>
            <a:r>
              <a:rPr lang="en-US" sz="3600" dirty="0">
                <a:solidFill>
                  <a:prstClr val="white"/>
                </a:solidFill>
              </a:rPr>
              <a:t>Games are not esports if they don’t have organized competitions (player vs. player; team vs. team), a clear win condition or an active professional scene.</a:t>
            </a:r>
          </a:p>
        </p:txBody>
      </p:sp>
      <p:sp>
        <p:nvSpPr>
          <p:cNvPr id="9" name="TextBox 8"/>
          <p:cNvSpPr txBox="1"/>
          <p:nvPr/>
        </p:nvSpPr>
        <p:spPr>
          <a:xfrm>
            <a:off x="222779" y="1843968"/>
            <a:ext cx="6295103" cy="2308324"/>
          </a:xfrm>
          <a:prstGeom prst="rect">
            <a:avLst/>
          </a:prstGeom>
          <a:noFill/>
        </p:spPr>
        <p:txBody>
          <a:bodyPr wrap="square" rtlCol="0">
            <a:spAutoFit/>
          </a:bodyPr>
          <a:lstStyle/>
          <a:p>
            <a:r>
              <a:rPr lang="en-US" sz="7200" dirty="0">
                <a:solidFill>
                  <a:srgbClr val="20B1B4"/>
                </a:solidFill>
                <a:cs typeface="Trebuchet MS"/>
              </a:rPr>
              <a:t>What Games  Are Esports?</a:t>
            </a:r>
            <a:endParaRPr lang="en-US" sz="7200" dirty="0">
              <a:solidFill>
                <a:srgbClr val="20B1B4"/>
              </a:solidFill>
            </a:endParaRPr>
          </a:p>
        </p:txBody>
      </p:sp>
      <p:sp>
        <p:nvSpPr>
          <p:cNvPr id="5" name="TextBox 4"/>
          <p:cNvSpPr txBox="1"/>
          <p:nvPr/>
        </p:nvSpPr>
        <p:spPr>
          <a:xfrm>
            <a:off x="7390877" y="1844872"/>
            <a:ext cx="2976326" cy="1384995"/>
          </a:xfrm>
          <a:prstGeom prst="rect">
            <a:avLst/>
          </a:prstGeom>
          <a:noFill/>
        </p:spPr>
        <p:txBody>
          <a:bodyPr wrap="square" rtlCol="0">
            <a:spAutoFit/>
          </a:bodyPr>
          <a:lstStyle/>
          <a:p>
            <a:pPr algn="ctr"/>
            <a:r>
              <a:rPr lang="en-US" sz="4400" dirty="0">
                <a:solidFill>
                  <a:prstClr val="black"/>
                </a:solidFill>
              </a:rPr>
              <a:t>MOBA</a:t>
            </a:r>
            <a:endParaRPr lang="en-US" sz="3600" dirty="0">
              <a:solidFill>
                <a:prstClr val="black"/>
              </a:solidFill>
            </a:endParaRPr>
          </a:p>
          <a:p>
            <a:pPr algn="ctr"/>
            <a:r>
              <a:rPr lang="en-US" sz="2000" dirty="0">
                <a:solidFill>
                  <a:prstClr val="black"/>
                </a:solidFill>
              </a:rPr>
              <a:t>(Multiplayer Online Battle Arena)</a:t>
            </a:r>
          </a:p>
        </p:txBody>
      </p:sp>
      <p:sp>
        <p:nvSpPr>
          <p:cNvPr id="18" name="TextBox 17"/>
          <p:cNvSpPr txBox="1"/>
          <p:nvPr/>
        </p:nvSpPr>
        <p:spPr>
          <a:xfrm>
            <a:off x="7359949" y="3555448"/>
            <a:ext cx="3000083" cy="1138773"/>
          </a:xfrm>
          <a:prstGeom prst="rect">
            <a:avLst/>
          </a:prstGeom>
          <a:noFill/>
        </p:spPr>
        <p:txBody>
          <a:bodyPr wrap="square" rtlCol="0">
            <a:spAutoFit/>
          </a:bodyPr>
          <a:lstStyle/>
          <a:p>
            <a:pPr algn="ctr"/>
            <a:r>
              <a:rPr lang="en-US" sz="4400" dirty="0">
                <a:solidFill>
                  <a:prstClr val="black"/>
                </a:solidFill>
              </a:rPr>
              <a:t>RTS</a:t>
            </a:r>
          </a:p>
          <a:p>
            <a:pPr algn="ctr"/>
            <a:r>
              <a:rPr lang="en-US" sz="2400" dirty="0">
                <a:solidFill>
                  <a:prstClr val="black"/>
                </a:solidFill>
              </a:rPr>
              <a:t>(Real Time Strategy)</a:t>
            </a:r>
            <a:endParaRPr lang="en-US" sz="2000" dirty="0">
              <a:solidFill>
                <a:prstClr val="black"/>
              </a:solidFill>
            </a:endParaRPr>
          </a:p>
        </p:txBody>
      </p:sp>
      <p:sp>
        <p:nvSpPr>
          <p:cNvPr id="19" name="TextBox 18"/>
          <p:cNvSpPr txBox="1"/>
          <p:nvPr/>
        </p:nvSpPr>
        <p:spPr>
          <a:xfrm>
            <a:off x="7639807" y="5045163"/>
            <a:ext cx="2478466" cy="1323439"/>
          </a:xfrm>
          <a:prstGeom prst="rect">
            <a:avLst/>
          </a:prstGeom>
          <a:noFill/>
        </p:spPr>
        <p:txBody>
          <a:bodyPr wrap="square" rtlCol="0">
            <a:spAutoFit/>
          </a:bodyPr>
          <a:lstStyle/>
          <a:p>
            <a:pPr algn="ctr"/>
            <a:r>
              <a:rPr lang="en-US" sz="4000" dirty="0">
                <a:solidFill>
                  <a:prstClr val="black"/>
                </a:solidFill>
              </a:rPr>
              <a:t>Card Games</a:t>
            </a:r>
          </a:p>
        </p:txBody>
      </p:sp>
      <p:sp>
        <p:nvSpPr>
          <p:cNvPr id="20" name="TextBox 19"/>
          <p:cNvSpPr txBox="1"/>
          <p:nvPr/>
        </p:nvSpPr>
        <p:spPr>
          <a:xfrm>
            <a:off x="7511910" y="6678612"/>
            <a:ext cx="2734261" cy="1077218"/>
          </a:xfrm>
          <a:prstGeom prst="rect">
            <a:avLst/>
          </a:prstGeom>
          <a:noFill/>
        </p:spPr>
        <p:txBody>
          <a:bodyPr wrap="square" rtlCol="0">
            <a:spAutoFit/>
          </a:bodyPr>
          <a:lstStyle/>
          <a:p>
            <a:pPr algn="ctr"/>
            <a:r>
              <a:rPr lang="en-US" sz="3200" dirty="0">
                <a:solidFill>
                  <a:prstClr val="black"/>
                </a:solidFill>
              </a:rPr>
              <a:t>Shooters &amp; </a:t>
            </a:r>
          </a:p>
          <a:p>
            <a:pPr algn="ctr"/>
            <a:r>
              <a:rPr lang="en-US" sz="3200" dirty="0">
                <a:solidFill>
                  <a:prstClr val="black"/>
                </a:solidFill>
              </a:rPr>
              <a:t>Battle Royale</a:t>
            </a:r>
          </a:p>
        </p:txBody>
      </p:sp>
      <p:sp>
        <p:nvSpPr>
          <p:cNvPr id="22" name="TextBox 21"/>
          <p:cNvSpPr txBox="1"/>
          <p:nvPr/>
        </p:nvSpPr>
        <p:spPr>
          <a:xfrm>
            <a:off x="7981426" y="8136862"/>
            <a:ext cx="1795228" cy="769441"/>
          </a:xfrm>
          <a:prstGeom prst="rect">
            <a:avLst/>
          </a:prstGeom>
          <a:noFill/>
        </p:spPr>
        <p:txBody>
          <a:bodyPr wrap="square" rtlCol="0">
            <a:spAutoFit/>
          </a:bodyPr>
          <a:lstStyle/>
          <a:p>
            <a:pPr algn="ctr"/>
            <a:r>
              <a:rPr lang="en-US" sz="4400" dirty="0">
                <a:solidFill>
                  <a:prstClr val="black"/>
                </a:solidFill>
              </a:rPr>
              <a:t>Sports</a:t>
            </a:r>
          </a:p>
        </p:txBody>
      </p:sp>
      <p:sp>
        <p:nvSpPr>
          <p:cNvPr id="23" name="TextBox 22"/>
          <p:cNvSpPr txBox="1"/>
          <p:nvPr/>
        </p:nvSpPr>
        <p:spPr>
          <a:xfrm>
            <a:off x="7684602" y="9302658"/>
            <a:ext cx="2388877" cy="769441"/>
          </a:xfrm>
          <a:prstGeom prst="rect">
            <a:avLst/>
          </a:prstGeom>
          <a:noFill/>
        </p:spPr>
        <p:txBody>
          <a:bodyPr wrap="square" rtlCol="0">
            <a:spAutoFit/>
          </a:bodyPr>
          <a:lstStyle/>
          <a:p>
            <a:pPr algn="ctr"/>
            <a:r>
              <a:rPr lang="en-US" sz="4400" dirty="0">
                <a:solidFill>
                  <a:prstClr val="black"/>
                </a:solidFill>
              </a:rPr>
              <a:t>Fighting</a:t>
            </a:r>
          </a:p>
        </p:txBody>
      </p:sp>
      <p:sp>
        <p:nvSpPr>
          <p:cNvPr id="6" name="Rounded Rectangle 5"/>
          <p:cNvSpPr/>
          <p:nvPr/>
        </p:nvSpPr>
        <p:spPr>
          <a:xfrm>
            <a:off x="7359950" y="634063"/>
            <a:ext cx="16418578" cy="1044447"/>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prstClr val="white"/>
                </a:solidFill>
              </a:rPr>
              <a:t>Popular Esports Genres &amp; Titles</a:t>
            </a:r>
          </a:p>
        </p:txBody>
      </p:sp>
      <p:pic>
        <p:nvPicPr>
          <p:cNvPr id="25" name="Picture 68" descr="Image result for league of legends 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08845" y="1828601"/>
            <a:ext cx="3595341" cy="14221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0" descr="Image result for starcraft II 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892622" y="3378299"/>
            <a:ext cx="3427787" cy="15824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4" descr="Image result for hearthstone 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599765" y="4844328"/>
            <a:ext cx="4013501" cy="14619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0" descr="Image result for fifa 19 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 r="30336"/>
          <a:stretch/>
        </p:blipFill>
        <p:spPr bwMode="auto">
          <a:xfrm>
            <a:off x="16128693" y="8126889"/>
            <a:ext cx="2233687" cy="78938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0" descr="Image result for injustice 2 logo 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145897" y="9243735"/>
            <a:ext cx="3969438" cy="887286"/>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9004035" y="10667768"/>
            <a:ext cx="3259647" cy="2433972"/>
          </a:xfrm>
          <a:prstGeom prst="round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200" dirty="0">
                <a:solidFill>
                  <a:prstClr val="white"/>
                </a:solidFill>
              </a:rPr>
              <a:t>Games That Are Not Esports</a:t>
            </a:r>
          </a:p>
        </p:txBody>
      </p:sp>
      <p:pic>
        <p:nvPicPr>
          <p:cNvPr id="3076" name="Picture 4" descr="Image result for candy crush logo"/>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950654" y="11028326"/>
            <a:ext cx="2195243" cy="1570038"/>
          </a:xfrm>
          <a:prstGeom prst="rect">
            <a:avLst/>
          </a:prstGeom>
          <a:noFill/>
          <a:extLst>
            <a:ext uri="{909E8E84-426E-40DD-AFC4-6F175D3DCCD1}">
              <a14:hiddenFill xmlns:a14="http://schemas.microsoft.com/office/drawing/2010/main">
                <a:solidFill>
                  <a:srgbClr val="FFFFFF"/>
                </a:solidFill>
              </a14:hiddenFill>
            </a:ext>
          </a:extLst>
        </p:spPr>
      </p:pic>
      <p:sp>
        <p:nvSpPr>
          <p:cNvPr id="10" name="&quot;No&quot; Symbol 9"/>
          <p:cNvSpPr/>
          <p:nvPr/>
        </p:nvSpPr>
        <p:spPr>
          <a:xfrm>
            <a:off x="12813642" y="10658632"/>
            <a:ext cx="2574343" cy="2433972"/>
          </a:xfrm>
          <a:prstGeom prst="noSmoking">
            <a:avLst>
              <a:gd name="adj" fmla="val 362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pic>
        <p:nvPicPr>
          <p:cNvPr id="3080" name="Picture 8" descr="Image result for POKEMON GO logo"/>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775043" y="11147042"/>
            <a:ext cx="2588393" cy="1553036"/>
          </a:xfrm>
          <a:prstGeom prst="rect">
            <a:avLst/>
          </a:prstGeom>
          <a:noFill/>
          <a:extLst>
            <a:ext uri="{909E8E84-426E-40DD-AFC4-6F175D3DCCD1}">
              <a14:hiddenFill xmlns:a14="http://schemas.microsoft.com/office/drawing/2010/main">
                <a:solidFill>
                  <a:srgbClr val="FFFFFF"/>
                </a:solidFill>
              </a14:hiddenFill>
            </a:ext>
          </a:extLst>
        </p:spPr>
      </p:pic>
      <p:sp>
        <p:nvSpPr>
          <p:cNvPr id="40" name="&quot;No&quot; Symbol 39"/>
          <p:cNvSpPr/>
          <p:nvPr/>
        </p:nvSpPr>
        <p:spPr>
          <a:xfrm>
            <a:off x="15767612" y="10667768"/>
            <a:ext cx="2574343" cy="2433972"/>
          </a:xfrm>
          <a:prstGeom prst="noSmoking">
            <a:avLst>
              <a:gd name="adj" fmla="val 362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pic>
        <p:nvPicPr>
          <p:cNvPr id="36" name="Picture 64" descr="Image result for csgo logo 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522468" y="6713904"/>
            <a:ext cx="4168095" cy="100663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0" descr="Image result for dota 2 logo 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6230184" y="1761554"/>
            <a:ext cx="2030705" cy="15196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warcraft 3 logo"/>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6054911" y="3492437"/>
            <a:ext cx="2381250"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arcraft remastered logo"/>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9573005" y="3630550"/>
            <a:ext cx="3962646" cy="98856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14" descr="Image result for tekken 7 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9802867" y="9238002"/>
            <a:ext cx="3933541" cy="89875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8" descr="Image result for gwent 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6017441" y="4922471"/>
            <a:ext cx="2456191" cy="152453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2" descr="Image result for magic the gathering online 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0401201" y="5023827"/>
            <a:ext cx="2306255" cy="118676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2" descr="Image result for madden 19 png"/>
          <p:cNvPicPr>
            <a:picLocks noChangeAspect="1" noChangeArrowheads="1"/>
          </p:cNvPicPr>
          <p:nvPr/>
        </p:nvPicPr>
        <p:blipFill rotWithShape="1">
          <a:blip r:embed="rId19">
            <a:extLst>
              <a:ext uri="{28A0092B-C50C-407E-A947-70E740481C1C}">
                <a14:useLocalDpi xmlns:a14="http://schemas.microsoft.com/office/drawing/2010/main"/>
              </a:ext>
            </a:extLst>
          </a:blip>
          <a:srcRect t="12725" b="10475"/>
          <a:stretch/>
        </p:blipFill>
        <p:spPr bwMode="auto">
          <a:xfrm>
            <a:off x="19591597" y="8086118"/>
            <a:ext cx="3925463" cy="87092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2" descr="Image result for rocket league logo"/>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1214049" y="7946433"/>
            <a:ext cx="2784932" cy="115029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381044" y="1731444"/>
            <a:ext cx="16397483" cy="1622409"/>
          </a:xfrm>
          <a:prstGeom prst="round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1" name="Rounded Rectangle 50"/>
          <p:cNvSpPr/>
          <p:nvPr/>
        </p:nvSpPr>
        <p:spPr>
          <a:xfrm>
            <a:off x="7381044" y="3439152"/>
            <a:ext cx="16397483" cy="1409396"/>
          </a:xfrm>
          <a:prstGeom prst="round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2" name="Rounded Rectangle 51"/>
          <p:cNvSpPr/>
          <p:nvPr/>
        </p:nvSpPr>
        <p:spPr>
          <a:xfrm>
            <a:off x="7381044" y="4922471"/>
            <a:ext cx="16397483" cy="1482912"/>
          </a:xfrm>
          <a:prstGeom prst="round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3" name="Rounded Rectangle 52"/>
          <p:cNvSpPr/>
          <p:nvPr/>
        </p:nvSpPr>
        <p:spPr>
          <a:xfrm>
            <a:off x="7381044" y="6480101"/>
            <a:ext cx="16397483" cy="1475070"/>
          </a:xfrm>
          <a:prstGeom prst="round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5" name="Rounded Rectangle 54"/>
          <p:cNvSpPr/>
          <p:nvPr/>
        </p:nvSpPr>
        <p:spPr>
          <a:xfrm>
            <a:off x="7381044" y="9136296"/>
            <a:ext cx="16397483" cy="1196964"/>
          </a:xfrm>
          <a:prstGeom prst="round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6" name="Rounded Rectangle 55"/>
          <p:cNvSpPr/>
          <p:nvPr/>
        </p:nvSpPr>
        <p:spPr>
          <a:xfrm>
            <a:off x="7381044" y="8024178"/>
            <a:ext cx="16397483" cy="1045608"/>
          </a:xfrm>
          <a:prstGeom prst="round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4" name="&quot;No&quot; Symbol 53"/>
          <p:cNvSpPr/>
          <p:nvPr/>
        </p:nvSpPr>
        <p:spPr>
          <a:xfrm>
            <a:off x="18765669" y="10667768"/>
            <a:ext cx="2574343" cy="2433972"/>
          </a:xfrm>
          <a:prstGeom prst="noSmoking">
            <a:avLst>
              <a:gd name="adj" fmla="val 362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pic>
        <p:nvPicPr>
          <p:cNvPr id="3" name="Picture 2" descr="Image result for fortnite logo 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0656906" y="6523980"/>
            <a:ext cx="2050550" cy="13670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super smash bros ultimate logo"/>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t="15825" b="9638"/>
          <a:stretch/>
        </p:blipFill>
        <p:spPr bwMode="auto">
          <a:xfrm>
            <a:off x="11214049" y="9163241"/>
            <a:ext cx="2820515" cy="1133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apex legends logo"/>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6270640" y="6594404"/>
            <a:ext cx="1990249" cy="132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632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r="14044"/>
          <a:stretch/>
        </p:blipFill>
        <p:spPr>
          <a:xfrm>
            <a:off x="6717026" y="0"/>
            <a:ext cx="17689097" cy="13735050"/>
          </a:xfrm>
          <a:prstGeom prst="rect">
            <a:avLst/>
          </a:prstGeom>
        </p:spPr>
      </p:pic>
      <p:sp>
        <p:nvSpPr>
          <p:cNvPr id="23" name="Rectangle 22">
            <a:extLst>
              <a:ext uri="{FF2B5EF4-FFF2-40B4-BE49-F238E27FC236}">
                <a16:creationId xmlns:a16="http://schemas.microsoft.com/office/drawing/2014/main" xmlns="" id="{B3425DB6-08E3-4A4E-9B4B-9CAF810B7FEA}"/>
              </a:ext>
            </a:extLst>
          </p:cNvPr>
          <p:cNvSpPr/>
          <p:nvPr/>
        </p:nvSpPr>
        <p:spPr>
          <a:xfrm>
            <a:off x="1588" y="0"/>
            <a:ext cx="6791638" cy="137350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4" name="Rectangle 3"/>
          <p:cNvSpPr/>
          <p:nvPr/>
        </p:nvSpPr>
        <p:spPr>
          <a:xfrm>
            <a:off x="7558898" y="7547293"/>
            <a:ext cx="2660139" cy="6173709"/>
          </a:xfrm>
          <a:prstGeom prst="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170001" y="848167"/>
            <a:ext cx="6623225" cy="4708981"/>
          </a:xfrm>
          <a:prstGeom prst="rect">
            <a:avLst/>
          </a:prstGeom>
          <a:noFill/>
        </p:spPr>
        <p:txBody>
          <a:bodyPr wrap="square" rtlCol="0">
            <a:spAutoFit/>
          </a:bodyPr>
          <a:lstStyle/>
          <a:p>
            <a:r>
              <a:rPr lang="en-US" sz="6000" dirty="0">
                <a:solidFill>
                  <a:srgbClr val="00A9AC"/>
                </a:solidFill>
              </a:rPr>
              <a:t>The Global Esports Audience Is Soon Expected To Grow To Over Half A Billion People</a:t>
            </a:r>
            <a:endParaRPr lang="en-US" sz="6000" dirty="0">
              <a:solidFill>
                <a:srgbClr val="FF0000"/>
              </a:solidFill>
            </a:endParaRPr>
          </a:p>
        </p:txBody>
      </p:sp>
      <p:sp>
        <p:nvSpPr>
          <p:cNvPr id="16" name="TextBox 15"/>
          <p:cNvSpPr txBox="1"/>
          <p:nvPr/>
        </p:nvSpPr>
        <p:spPr>
          <a:xfrm>
            <a:off x="7592791" y="7547293"/>
            <a:ext cx="2588145" cy="2123658"/>
          </a:xfrm>
          <a:prstGeom prst="rect">
            <a:avLst/>
          </a:prstGeom>
          <a:noFill/>
        </p:spPr>
        <p:txBody>
          <a:bodyPr wrap="square" rtlCol="0">
            <a:spAutoFit/>
          </a:bodyPr>
          <a:lstStyle/>
          <a:p>
            <a:pPr algn="ctr"/>
            <a:r>
              <a:rPr lang="en-US" sz="7200" dirty="0">
                <a:solidFill>
                  <a:srgbClr val="00A9AC"/>
                </a:solidFill>
                <a:cs typeface="Trebuchet MS"/>
              </a:rPr>
              <a:t>335</a:t>
            </a:r>
          </a:p>
          <a:p>
            <a:pPr algn="ctr"/>
            <a:r>
              <a:rPr lang="en-US" sz="6000" dirty="0">
                <a:solidFill>
                  <a:srgbClr val="00A9AC"/>
                </a:solidFill>
                <a:cs typeface="Trebuchet MS"/>
              </a:rPr>
              <a:t>Million</a:t>
            </a:r>
          </a:p>
        </p:txBody>
      </p:sp>
      <p:sp>
        <p:nvSpPr>
          <p:cNvPr id="24" name="TextBox 23"/>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cs typeface="Trebuchet MS"/>
              </a:rPr>
              <a:pPr algn="ctr"/>
              <a:t>8</a:t>
            </a:fld>
            <a:endParaRPr lang="en-US" sz="3000" dirty="0">
              <a:solidFill>
                <a:prstClr val="black"/>
              </a:solidFill>
            </a:endParaRPr>
          </a:p>
        </p:txBody>
      </p:sp>
      <p:pic>
        <p:nvPicPr>
          <p:cNvPr id="25" name="Picture 2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7738" y="13299917"/>
            <a:ext cx="5861685" cy="323850"/>
          </a:xfrm>
          <a:prstGeom prst="rect">
            <a:avLst/>
          </a:prstGeom>
        </p:spPr>
      </p:pic>
      <p:sp>
        <p:nvSpPr>
          <p:cNvPr id="26" name="TextBox 25"/>
          <p:cNvSpPr txBox="1"/>
          <p:nvPr/>
        </p:nvSpPr>
        <p:spPr>
          <a:xfrm>
            <a:off x="450106" y="12576742"/>
            <a:ext cx="6276968" cy="630942"/>
          </a:xfrm>
          <a:prstGeom prst="rect">
            <a:avLst/>
          </a:prstGeom>
          <a:noFill/>
        </p:spPr>
        <p:txBody>
          <a:bodyPr wrap="square" rtlCol="0">
            <a:spAutoFit/>
          </a:bodyPr>
          <a:lstStyle/>
          <a:p>
            <a:pPr>
              <a:lnSpc>
                <a:spcPts val="1400"/>
              </a:lnSpc>
            </a:pPr>
            <a:r>
              <a:rPr lang="en-US" sz="1200" dirty="0">
                <a:solidFill>
                  <a:prstClr val="white"/>
                </a:solidFill>
                <a:cs typeface="Trebuchet MS"/>
              </a:rPr>
              <a:t>Source: Nielsen, The Esports Playbook 2017; </a:t>
            </a:r>
            <a:r>
              <a:rPr lang="en-US" sz="1200" dirty="0" err="1">
                <a:solidFill>
                  <a:prstClr val="white"/>
                </a:solidFill>
                <a:cs typeface="Trebuchet MS"/>
              </a:rPr>
              <a:t>NewZoo</a:t>
            </a:r>
            <a:r>
              <a:rPr lang="en-US" sz="1200" dirty="0">
                <a:solidFill>
                  <a:prstClr val="white"/>
                </a:solidFill>
                <a:cs typeface="Trebuchet MS"/>
              </a:rPr>
              <a:t> 2019 Global Esports Market Report; Netflix 4Q 2018 Financial Statements; MPAA 2017 Theatrical &amp; Home Entertainment Market Environment (THEME) report.</a:t>
            </a:r>
          </a:p>
        </p:txBody>
      </p:sp>
      <p:sp>
        <p:nvSpPr>
          <p:cNvPr id="5" name="TextBox 4"/>
          <p:cNvSpPr txBox="1"/>
          <p:nvPr/>
        </p:nvSpPr>
        <p:spPr>
          <a:xfrm>
            <a:off x="7558898" y="12505591"/>
            <a:ext cx="2660139" cy="1200329"/>
          </a:xfrm>
          <a:prstGeom prst="rect">
            <a:avLst/>
          </a:prstGeom>
          <a:noFill/>
        </p:spPr>
        <p:txBody>
          <a:bodyPr wrap="square" rtlCol="0">
            <a:spAutoFit/>
          </a:bodyPr>
          <a:lstStyle/>
          <a:p>
            <a:pPr algn="ctr"/>
            <a:r>
              <a:rPr lang="en-US" sz="7200" dirty="0">
                <a:solidFill>
                  <a:prstClr val="black"/>
                </a:solidFill>
                <a:cs typeface="Trebuchet MS"/>
              </a:rPr>
              <a:t>2017</a:t>
            </a:r>
          </a:p>
        </p:txBody>
      </p:sp>
      <p:sp>
        <p:nvSpPr>
          <p:cNvPr id="27" name="Rectangle 26"/>
          <p:cNvSpPr/>
          <p:nvPr/>
        </p:nvSpPr>
        <p:spPr>
          <a:xfrm>
            <a:off x="12020204" y="6362700"/>
            <a:ext cx="2660139" cy="7354429"/>
          </a:xfrm>
          <a:prstGeom prst="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12054097" y="6479015"/>
            <a:ext cx="2588145" cy="2123658"/>
          </a:xfrm>
          <a:prstGeom prst="rect">
            <a:avLst/>
          </a:prstGeom>
          <a:noFill/>
        </p:spPr>
        <p:txBody>
          <a:bodyPr wrap="square" rtlCol="0">
            <a:spAutoFit/>
          </a:bodyPr>
          <a:lstStyle/>
          <a:p>
            <a:pPr algn="ctr"/>
            <a:r>
              <a:rPr lang="en-US" sz="7200" dirty="0">
                <a:solidFill>
                  <a:srgbClr val="00A9AC"/>
                </a:solidFill>
                <a:cs typeface="Trebuchet MS"/>
              </a:rPr>
              <a:t>395</a:t>
            </a:r>
          </a:p>
          <a:p>
            <a:pPr algn="ctr"/>
            <a:r>
              <a:rPr lang="en-US" sz="6000" dirty="0">
                <a:solidFill>
                  <a:srgbClr val="00A9AC"/>
                </a:solidFill>
                <a:cs typeface="Trebuchet MS"/>
              </a:rPr>
              <a:t>Million</a:t>
            </a:r>
          </a:p>
        </p:txBody>
      </p:sp>
      <p:sp>
        <p:nvSpPr>
          <p:cNvPr id="29" name="TextBox 28"/>
          <p:cNvSpPr txBox="1"/>
          <p:nvPr/>
        </p:nvSpPr>
        <p:spPr>
          <a:xfrm>
            <a:off x="12020204" y="12490508"/>
            <a:ext cx="2660139" cy="1200329"/>
          </a:xfrm>
          <a:prstGeom prst="rect">
            <a:avLst/>
          </a:prstGeom>
          <a:noFill/>
        </p:spPr>
        <p:txBody>
          <a:bodyPr wrap="square" rtlCol="0">
            <a:spAutoFit/>
          </a:bodyPr>
          <a:lstStyle/>
          <a:p>
            <a:pPr algn="ctr"/>
            <a:r>
              <a:rPr lang="en-US" sz="7200" dirty="0">
                <a:solidFill>
                  <a:prstClr val="black"/>
                </a:solidFill>
                <a:cs typeface="Trebuchet MS"/>
              </a:rPr>
              <a:t>2018</a:t>
            </a:r>
          </a:p>
        </p:txBody>
      </p:sp>
      <p:sp>
        <p:nvSpPr>
          <p:cNvPr id="30" name="Rectangle 29"/>
          <p:cNvSpPr/>
          <p:nvPr/>
        </p:nvSpPr>
        <p:spPr>
          <a:xfrm>
            <a:off x="16481511" y="5143500"/>
            <a:ext cx="2660139" cy="8565419"/>
          </a:xfrm>
          <a:prstGeom prst="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16515404" y="5185093"/>
            <a:ext cx="2588145" cy="2123658"/>
          </a:xfrm>
          <a:prstGeom prst="rect">
            <a:avLst/>
          </a:prstGeom>
          <a:noFill/>
        </p:spPr>
        <p:txBody>
          <a:bodyPr wrap="square" rtlCol="0">
            <a:spAutoFit/>
          </a:bodyPr>
          <a:lstStyle/>
          <a:p>
            <a:pPr algn="ctr"/>
            <a:r>
              <a:rPr lang="en-US" sz="7200" dirty="0">
                <a:solidFill>
                  <a:srgbClr val="00A9AC"/>
                </a:solidFill>
                <a:cs typeface="Trebuchet MS"/>
              </a:rPr>
              <a:t>454</a:t>
            </a:r>
          </a:p>
          <a:p>
            <a:pPr algn="ctr"/>
            <a:r>
              <a:rPr lang="en-US" sz="6000" dirty="0">
                <a:solidFill>
                  <a:srgbClr val="00A9AC"/>
                </a:solidFill>
                <a:cs typeface="Trebuchet MS"/>
              </a:rPr>
              <a:t>Million</a:t>
            </a:r>
          </a:p>
        </p:txBody>
      </p:sp>
      <p:sp>
        <p:nvSpPr>
          <p:cNvPr id="32" name="TextBox 31"/>
          <p:cNvSpPr txBox="1"/>
          <p:nvPr/>
        </p:nvSpPr>
        <p:spPr>
          <a:xfrm>
            <a:off x="16481511" y="12408355"/>
            <a:ext cx="2660139" cy="1200329"/>
          </a:xfrm>
          <a:prstGeom prst="rect">
            <a:avLst/>
          </a:prstGeom>
          <a:noFill/>
        </p:spPr>
        <p:txBody>
          <a:bodyPr wrap="square" rtlCol="0">
            <a:spAutoFit/>
          </a:bodyPr>
          <a:lstStyle/>
          <a:p>
            <a:pPr algn="ctr"/>
            <a:r>
              <a:rPr lang="en-US" sz="7200" dirty="0">
                <a:solidFill>
                  <a:prstClr val="black"/>
                </a:solidFill>
                <a:cs typeface="Trebuchet MS"/>
              </a:rPr>
              <a:t>2019</a:t>
            </a:r>
          </a:p>
        </p:txBody>
      </p:sp>
      <p:sp>
        <p:nvSpPr>
          <p:cNvPr id="33" name="Rectangle 32"/>
          <p:cNvSpPr/>
          <p:nvPr/>
        </p:nvSpPr>
        <p:spPr>
          <a:xfrm>
            <a:off x="21006895" y="555171"/>
            <a:ext cx="2660139" cy="13156526"/>
          </a:xfrm>
          <a:prstGeom prst="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21040788" y="555171"/>
            <a:ext cx="2588145" cy="2123658"/>
          </a:xfrm>
          <a:prstGeom prst="rect">
            <a:avLst/>
          </a:prstGeom>
          <a:noFill/>
        </p:spPr>
        <p:txBody>
          <a:bodyPr wrap="square" rtlCol="0">
            <a:spAutoFit/>
          </a:bodyPr>
          <a:lstStyle/>
          <a:p>
            <a:pPr algn="ctr"/>
            <a:r>
              <a:rPr lang="en-US" sz="7200" dirty="0">
                <a:solidFill>
                  <a:srgbClr val="00A9AC"/>
                </a:solidFill>
                <a:cs typeface="Trebuchet MS"/>
              </a:rPr>
              <a:t>645</a:t>
            </a:r>
          </a:p>
          <a:p>
            <a:pPr algn="ctr"/>
            <a:r>
              <a:rPr lang="en-US" sz="6000" dirty="0">
                <a:solidFill>
                  <a:srgbClr val="00A9AC"/>
                </a:solidFill>
                <a:cs typeface="Trebuchet MS"/>
              </a:rPr>
              <a:t>Million</a:t>
            </a:r>
          </a:p>
        </p:txBody>
      </p:sp>
      <p:sp>
        <p:nvSpPr>
          <p:cNvPr id="35" name="TextBox 34"/>
          <p:cNvSpPr txBox="1"/>
          <p:nvPr/>
        </p:nvSpPr>
        <p:spPr>
          <a:xfrm>
            <a:off x="21006895" y="11731247"/>
            <a:ext cx="2660139" cy="1877437"/>
          </a:xfrm>
          <a:prstGeom prst="rect">
            <a:avLst/>
          </a:prstGeom>
          <a:noFill/>
        </p:spPr>
        <p:txBody>
          <a:bodyPr wrap="square" rtlCol="0">
            <a:spAutoFit/>
          </a:bodyPr>
          <a:lstStyle/>
          <a:p>
            <a:pPr algn="ctr"/>
            <a:r>
              <a:rPr lang="en-US" sz="4400" dirty="0">
                <a:solidFill>
                  <a:prstClr val="black"/>
                </a:solidFill>
                <a:cs typeface="Trebuchet MS"/>
              </a:rPr>
              <a:t>Projected</a:t>
            </a:r>
            <a:endParaRPr lang="en-US" sz="6600" dirty="0">
              <a:solidFill>
                <a:prstClr val="black"/>
              </a:solidFill>
              <a:cs typeface="Trebuchet MS"/>
            </a:endParaRPr>
          </a:p>
          <a:p>
            <a:pPr algn="ctr"/>
            <a:r>
              <a:rPr lang="en-US" sz="7200" dirty="0">
                <a:solidFill>
                  <a:prstClr val="black"/>
                </a:solidFill>
                <a:cs typeface="Trebuchet MS"/>
              </a:rPr>
              <a:t>2022</a:t>
            </a:r>
          </a:p>
        </p:txBody>
      </p:sp>
      <p:sp>
        <p:nvSpPr>
          <p:cNvPr id="36" name="TextBox 35">
            <a:extLst>
              <a:ext uri="{FF2B5EF4-FFF2-40B4-BE49-F238E27FC236}">
                <a16:creationId xmlns:a16="http://schemas.microsoft.com/office/drawing/2014/main" xmlns="" id="{0D6214F6-6F50-46DD-861C-029E5BE3628E}"/>
              </a:ext>
            </a:extLst>
          </p:cNvPr>
          <p:cNvSpPr txBox="1"/>
          <p:nvPr/>
        </p:nvSpPr>
        <p:spPr>
          <a:xfrm>
            <a:off x="175843" y="8593429"/>
            <a:ext cx="6551231" cy="3170099"/>
          </a:xfrm>
          <a:prstGeom prst="rect">
            <a:avLst/>
          </a:prstGeom>
          <a:noFill/>
        </p:spPr>
        <p:txBody>
          <a:bodyPr wrap="square" rtlCol="0">
            <a:spAutoFit/>
          </a:bodyPr>
          <a:lstStyle/>
          <a:p>
            <a:r>
              <a:rPr lang="en-US" sz="4000" dirty="0">
                <a:solidFill>
                  <a:schemeClr val="bg1"/>
                </a:solidFill>
                <a:cs typeface="Trebuchet MS"/>
              </a:rPr>
              <a:t>As a scale comparison, </a:t>
            </a:r>
            <a:r>
              <a:rPr lang="en-US" sz="4000" dirty="0">
                <a:solidFill>
                  <a:schemeClr val="bg1"/>
                </a:solidFill>
              </a:rPr>
              <a:t>there are 139MM global </a:t>
            </a:r>
            <a:r>
              <a:rPr lang="en-US" sz="4000" dirty="0">
                <a:solidFill>
                  <a:srgbClr val="20B1B4"/>
                </a:solidFill>
              </a:rPr>
              <a:t>Netflix</a:t>
            </a:r>
            <a:r>
              <a:rPr lang="en-US" sz="4000" dirty="0">
                <a:solidFill>
                  <a:schemeClr val="bg1"/>
                </a:solidFill>
              </a:rPr>
              <a:t> subscribers and 447MM global subscriptions to any online video service</a:t>
            </a:r>
          </a:p>
        </p:txBody>
      </p:sp>
      <p:sp>
        <p:nvSpPr>
          <p:cNvPr id="37" name="TextBox 36">
            <a:extLst>
              <a:ext uri="{FF2B5EF4-FFF2-40B4-BE49-F238E27FC236}">
                <a16:creationId xmlns:a16="http://schemas.microsoft.com/office/drawing/2014/main" xmlns="" id="{F320C952-F1C5-4B50-A2AF-DCA6FF740A90}"/>
              </a:ext>
            </a:extLst>
          </p:cNvPr>
          <p:cNvSpPr txBox="1"/>
          <p:nvPr/>
        </p:nvSpPr>
        <p:spPr>
          <a:xfrm>
            <a:off x="258091" y="6068857"/>
            <a:ext cx="6283386" cy="1754326"/>
          </a:xfrm>
          <a:prstGeom prst="rect">
            <a:avLst/>
          </a:prstGeom>
          <a:noFill/>
        </p:spPr>
        <p:txBody>
          <a:bodyPr wrap="square" rtlCol="0">
            <a:spAutoFit/>
          </a:bodyPr>
          <a:lstStyle/>
          <a:p>
            <a:r>
              <a:rPr lang="en-US" sz="3600" dirty="0">
                <a:solidFill>
                  <a:prstClr val="white"/>
                </a:solidFill>
              </a:rPr>
              <a:t>In the US, </a:t>
            </a:r>
            <a:r>
              <a:rPr lang="en-US" sz="3600" b="1" dirty="0">
                <a:solidFill>
                  <a:srgbClr val="20B1B4"/>
                </a:solidFill>
              </a:rPr>
              <a:t>23% </a:t>
            </a:r>
            <a:r>
              <a:rPr lang="en-US" sz="3600" dirty="0">
                <a:solidFill>
                  <a:prstClr val="white"/>
                </a:solidFill>
              </a:rPr>
              <a:t>of esports fans started following the sport between 2017 and 2018</a:t>
            </a:r>
          </a:p>
        </p:txBody>
      </p:sp>
    </p:spTree>
    <p:extLst>
      <p:ext uri="{BB962C8B-B14F-4D97-AF65-F5344CB8AC3E}">
        <p14:creationId xmlns:p14="http://schemas.microsoft.com/office/powerpoint/2010/main" val="3183368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6000"/>
            <a:lum/>
          </a:blip>
          <a:srcRect/>
          <a:stretch>
            <a:fillRect t="-9000" b="-9000"/>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3425DB6-08E3-4A4E-9B4B-9CAF810B7FEA}"/>
              </a:ext>
            </a:extLst>
          </p:cNvPr>
          <p:cNvSpPr/>
          <p:nvPr/>
        </p:nvSpPr>
        <p:spPr>
          <a:xfrm>
            <a:off x="1588" y="0"/>
            <a:ext cx="6791638" cy="1371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endParaRPr>
          </a:p>
        </p:txBody>
      </p:sp>
      <p:sp>
        <p:nvSpPr>
          <p:cNvPr id="4" name="Rectangle 3"/>
          <p:cNvSpPr/>
          <p:nvPr/>
        </p:nvSpPr>
        <p:spPr>
          <a:xfrm>
            <a:off x="7558898" y="9670950"/>
            <a:ext cx="2660139" cy="4050051"/>
          </a:xfrm>
          <a:prstGeom prst="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93804" y="1043893"/>
            <a:ext cx="6642272" cy="4708981"/>
          </a:xfrm>
          <a:prstGeom prst="rect">
            <a:avLst/>
          </a:prstGeom>
          <a:noFill/>
        </p:spPr>
        <p:txBody>
          <a:bodyPr wrap="square" rtlCol="0">
            <a:spAutoFit/>
          </a:bodyPr>
          <a:lstStyle/>
          <a:p>
            <a:r>
              <a:rPr lang="en-US" sz="6000" dirty="0">
                <a:solidFill>
                  <a:srgbClr val="20B1B4"/>
                </a:solidFill>
              </a:rPr>
              <a:t>Increasing Esports Audiences Has Led To Double-Digit Annual Growth In Global Revenues </a:t>
            </a:r>
          </a:p>
        </p:txBody>
      </p:sp>
      <p:sp>
        <p:nvSpPr>
          <p:cNvPr id="16" name="TextBox 15"/>
          <p:cNvSpPr txBox="1"/>
          <p:nvPr/>
        </p:nvSpPr>
        <p:spPr>
          <a:xfrm>
            <a:off x="7592791" y="9670225"/>
            <a:ext cx="2588145" cy="2123658"/>
          </a:xfrm>
          <a:prstGeom prst="rect">
            <a:avLst/>
          </a:prstGeom>
          <a:noFill/>
        </p:spPr>
        <p:txBody>
          <a:bodyPr wrap="square" rtlCol="0">
            <a:spAutoFit/>
          </a:bodyPr>
          <a:lstStyle/>
          <a:p>
            <a:pPr algn="ctr"/>
            <a:r>
              <a:rPr lang="en-US" sz="7200" dirty="0">
                <a:solidFill>
                  <a:srgbClr val="00A9AC"/>
                </a:solidFill>
                <a:cs typeface="Trebuchet MS"/>
              </a:rPr>
              <a:t>$655</a:t>
            </a:r>
          </a:p>
          <a:p>
            <a:pPr algn="ctr"/>
            <a:r>
              <a:rPr lang="en-US" sz="6000" dirty="0">
                <a:solidFill>
                  <a:srgbClr val="00A9AC"/>
                </a:solidFill>
                <a:cs typeface="Trebuchet MS"/>
              </a:rPr>
              <a:t>Million</a:t>
            </a:r>
          </a:p>
        </p:txBody>
      </p:sp>
      <p:sp>
        <p:nvSpPr>
          <p:cNvPr id="24" name="TextBox 23"/>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cs typeface="Trebuchet MS"/>
              </a:rPr>
              <a:pPr algn="ctr"/>
              <a:t>9</a:t>
            </a:fld>
            <a:endParaRPr lang="en-US" sz="3000" dirty="0">
              <a:solidFill>
                <a:prstClr val="black"/>
              </a:solidFill>
            </a:endParaRPr>
          </a:p>
        </p:txBody>
      </p:sp>
      <p:pic>
        <p:nvPicPr>
          <p:cNvPr id="25" name="Picture 2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7426" y="13299917"/>
            <a:ext cx="5861685" cy="323850"/>
          </a:xfrm>
          <a:prstGeom prst="rect">
            <a:avLst/>
          </a:prstGeom>
        </p:spPr>
      </p:pic>
      <p:sp>
        <p:nvSpPr>
          <p:cNvPr id="5" name="TextBox 4"/>
          <p:cNvSpPr txBox="1"/>
          <p:nvPr/>
        </p:nvSpPr>
        <p:spPr>
          <a:xfrm>
            <a:off x="7558898" y="12505591"/>
            <a:ext cx="2660139" cy="1200329"/>
          </a:xfrm>
          <a:prstGeom prst="rect">
            <a:avLst/>
          </a:prstGeom>
          <a:noFill/>
        </p:spPr>
        <p:txBody>
          <a:bodyPr wrap="square" rtlCol="0">
            <a:spAutoFit/>
          </a:bodyPr>
          <a:lstStyle/>
          <a:p>
            <a:pPr algn="ctr"/>
            <a:r>
              <a:rPr lang="en-US" sz="7200" dirty="0">
                <a:solidFill>
                  <a:prstClr val="black"/>
                </a:solidFill>
                <a:cs typeface="Trebuchet MS"/>
              </a:rPr>
              <a:t>2017</a:t>
            </a:r>
          </a:p>
        </p:txBody>
      </p:sp>
      <p:sp>
        <p:nvSpPr>
          <p:cNvPr id="27" name="Rectangle 26"/>
          <p:cNvSpPr/>
          <p:nvPr/>
        </p:nvSpPr>
        <p:spPr>
          <a:xfrm>
            <a:off x="12020204" y="8662540"/>
            <a:ext cx="2660139" cy="5058462"/>
          </a:xfrm>
          <a:prstGeom prst="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12054097" y="8662540"/>
            <a:ext cx="2588145" cy="2123658"/>
          </a:xfrm>
          <a:prstGeom prst="rect">
            <a:avLst/>
          </a:prstGeom>
          <a:noFill/>
        </p:spPr>
        <p:txBody>
          <a:bodyPr wrap="square" rtlCol="0">
            <a:spAutoFit/>
          </a:bodyPr>
          <a:lstStyle/>
          <a:p>
            <a:pPr algn="ctr"/>
            <a:r>
              <a:rPr lang="en-US" sz="7200" dirty="0">
                <a:solidFill>
                  <a:srgbClr val="00A9AC"/>
                </a:solidFill>
                <a:cs typeface="Trebuchet MS"/>
              </a:rPr>
              <a:t>$865</a:t>
            </a:r>
          </a:p>
          <a:p>
            <a:pPr algn="ctr"/>
            <a:r>
              <a:rPr lang="en-US" sz="6000" dirty="0">
                <a:solidFill>
                  <a:srgbClr val="00A9AC"/>
                </a:solidFill>
                <a:cs typeface="Trebuchet MS"/>
              </a:rPr>
              <a:t>Million</a:t>
            </a:r>
          </a:p>
        </p:txBody>
      </p:sp>
      <p:sp>
        <p:nvSpPr>
          <p:cNvPr id="29" name="TextBox 28"/>
          <p:cNvSpPr txBox="1"/>
          <p:nvPr/>
        </p:nvSpPr>
        <p:spPr>
          <a:xfrm>
            <a:off x="12020204" y="12490508"/>
            <a:ext cx="2660139" cy="1200329"/>
          </a:xfrm>
          <a:prstGeom prst="rect">
            <a:avLst/>
          </a:prstGeom>
          <a:noFill/>
        </p:spPr>
        <p:txBody>
          <a:bodyPr wrap="square" rtlCol="0">
            <a:spAutoFit/>
          </a:bodyPr>
          <a:lstStyle/>
          <a:p>
            <a:pPr algn="ctr"/>
            <a:r>
              <a:rPr lang="en-US" sz="7200" dirty="0">
                <a:solidFill>
                  <a:prstClr val="black"/>
                </a:solidFill>
                <a:cs typeface="Trebuchet MS"/>
              </a:rPr>
              <a:t>2018</a:t>
            </a:r>
          </a:p>
        </p:txBody>
      </p:sp>
      <p:sp>
        <p:nvSpPr>
          <p:cNvPr id="30" name="Rectangle 29"/>
          <p:cNvSpPr/>
          <p:nvPr/>
        </p:nvSpPr>
        <p:spPr>
          <a:xfrm>
            <a:off x="16481511" y="6667500"/>
            <a:ext cx="2660139" cy="7053502"/>
          </a:xfrm>
          <a:prstGeom prst="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16515404" y="6667500"/>
            <a:ext cx="2588145" cy="2123658"/>
          </a:xfrm>
          <a:prstGeom prst="rect">
            <a:avLst/>
          </a:prstGeom>
          <a:noFill/>
        </p:spPr>
        <p:txBody>
          <a:bodyPr wrap="square" rtlCol="0">
            <a:spAutoFit/>
          </a:bodyPr>
          <a:lstStyle/>
          <a:p>
            <a:pPr algn="ctr"/>
            <a:r>
              <a:rPr lang="en-US" sz="7200" dirty="0">
                <a:solidFill>
                  <a:srgbClr val="00A9AC"/>
                </a:solidFill>
                <a:cs typeface="Trebuchet MS"/>
              </a:rPr>
              <a:t>$1.1</a:t>
            </a:r>
          </a:p>
          <a:p>
            <a:pPr algn="ctr"/>
            <a:r>
              <a:rPr lang="en-US" sz="6000" dirty="0">
                <a:solidFill>
                  <a:srgbClr val="00A9AC"/>
                </a:solidFill>
                <a:cs typeface="Trebuchet MS"/>
              </a:rPr>
              <a:t>Billion</a:t>
            </a:r>
          </a:p>
        </p:txBody>
      </p:sp>
      <p:sp>
        <p:nvSpPr>
          <p:cNvPr id="32" name="TextBox 31"/>
          <p:cNvSpPr txBox="1"/>
          <p:nvPr/>
        </p:nvSpPr>
        <p:spPr>
          <a:xfrm>
            <a:off x="16481511" y="12408355"/>
            <a:ext cx="2660139" cy="1200329"/>
          </a:xfrm>
          <a:prstGeom prst="rect">
            <a:avLst/>
          </a:prstGeom>
          <a:noFill/>
        </p:spPr>
        <p:txBody>
          <a:bodyPr wrap="square" rtlCol="0">
            <a:spAutoFit/>
          </a:bodyPr>
          <a:lstStyle/>
          <a:p>
            <a:pPr algn="ctr"/>
            <a:r>
              <a:rPr lang="en-US" sz="7200" dirty="0">
                <a:solidFill>
                  <a:prstClr val="black"/>
                </a:solidFill>
                <a:cs typeface="Trebuchet MS"/>
              </a:rPr>
              <a:t>2019</a:t>
            </a:r>
          </a:p>
        </p:txBody>
      </p:sp>
      <p:sp>
        <p:nvSpPr>
          <p:cNvPr id="33" name="Rectangle 32"/>
          <p:cNvSpPr/>
          <p:nvPr/>
        </p:nvSpPr>
        <p:spPr>
          <a:xfrm>
            <a:off x="21006895" y="714156"/>
            <a:ext cx="2660139" cy="13006846"/>
          </a:xfrm>
          <a:prstGeom prst="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21040788" y="750565"/>
            <a:ext cx="2588145" cy="2123658"/>
          </a:xfrm>
          <a:prstGeom prst="rect">
            <a:avLst/>
          </a:prstGeom>
          <a:noFill/>
        </p:spPr>
        <p:txBody>
          <a:bodyPr wrap="square" rtlCol="0">
            <a:spAutoFit/>
          </a:bodyPr>
          <a:lstStyle/>
          <a:p>
            <a:pPr algn="ctr"/>
            <a:r>
              <a:rPr lang="en-US" sz="7200" dirty="0">
                <a:solidFill>
                  <a:srgbClr val="00A9AC"/>
                </a:solidFill>
                <a:cs typeface="Trebuchet MS"/>
              </a:rPr>
              <a:t>$1.8</a:t>
            </a:r>
          </a:p>
          <a:p>
            <a:pPr algn="ctr"/>
            <a:r>
              <a:rPr lang="en-US" sz="6000" dirty="0">
                <a:solidFill>
                  <a:srgbClr val="00A9AC"/>
                </a:solidFill>
                <a:cs typeface="Trebuchet MS"/>
              </a:rPr>
              <a:t>Billion</a:t>
            </a:r>
          </a:p>
        </p:txBody>
      </p:sp>
      <p:sp>
        <p:nvSpPr>
          <p:cNvPr id="35" name="TextBox 34"/>
          <p:cNvSpPr txBox="1"/>
          <p:nvPr/>
        </p:nvSpPr>
        <p:spPr>
          <a:xfrm>
            <a:off x="21006895" y="11731247"/>
            <a:ext cx="2660139" cy="1877437"/>
          </a:xfrm>
          <a:prstGeom prst="rect">
            <a:avLst/>
          </a:prstGeom>
          <a:noFill/>
        </p:spPr>
        <p:txBody>
          <a:bodyPr wrap="square" rtlCol="0">
            <a:spAutoFit/>
          </a:bodyPr>
          <a:lstStyle/>
          <a:p>
            <a:pPr algn="ctr"/>
            <a:r>
              <a:rPr lang="en-US" sz="4400" dirty="0">
                <a:solidFill>
                  <a:prstClr val="black"/>
                </a:solidFill>
                <a:cs typeface="Trebuchet MS"/>
              </a:rPr>
              <a:t>Projected</a:t>
            </a:r>
            <a:endParaRPr lang="en-US" sz="6600" dirty="0">
              <a:solidFill>
                <a:prstClr val="black"/>
              </a:solidFill>
              <a:cs typeface="Trebuchet MS"/>
            </a:endParaRPr>
          </a:p>
          <a:p>
            <a:pPr algn="ctr"/>
            <a:r>
              <a:rPr lang="en-US" sz="7200" dirty="0">
                <a:solidFill>
                  <a:prstClr val="black"/>
                </a:solidFill>
                <a:cs typeface="Trebuchet MS"/>
              </a:rPr>
              <a:t>2022</a:t>
            </a:r>
          </a:p>
        </p:txBody>
      </p:sp>
      <p:sp>
        <p:nvSpPr>
          <p:cNvPr id="36" name="TextBox 35"/>
          <p:cNvSpPr txBox="1"/>
          <p:nvPr/>
        </p:nvSpPr>
        <p:spPr>
          <a:xfrm>
            <a:off x="526389" y="12685405"/>
            <a:ext cx="5782722" cy="451406"/>
          </a:xfrm>
          <a:prstGeom prst="rect">
            <a:avLst/>
          </a:prstGeom>
          <a:noFill/>
        </p:spPr>
        <p:txBody>
          <a:bodyPr wrap="square" rtlCol="0">
            <a:spAutoFit/>
          </a:bodyPr>
          <a:lstStyle/>
          <a:p>
            <a:pPr>
              <a:lnSpc>
                <a:spcPts val="1400"/>
              </a:lnSpc>
            </a:pPr>
            <a:r>
              <a:rPr lang="en-US" sz="1200" dirty="0">
                <a:solidFill>
                  <a:prstClr val="white"/>
                </a:solidFill>
                <a:cs typeface="Trebuchet MS"/>
              </a:rPr>
              <a:t>Source </a:t>
            </a:r>
            <a:r>
              <a:rPr lang="en-US" sz="1200" dirty="0" err="1">
                <a:solidFill>
                  <a:prstClr val="white"/>
                </a:solidFill>
                <a:cs typeface="Trebuchet MS"/>
              </a:rPr>
              <a:t>NewZoo</a:t>
            </a:r>
            <a:r>
              <a:rPr lang="en-US" sz="1200" dirty="0">
                <a:solidFill>
                  <a:prstClr val="white"/>
                </a:solidFill>
                <a:cs typeface="Trebuchet MS"/>
              </a:rPr>
              <a:t> 2019 Global Esports Market Report; UFC 2017 global revenue estimate ($700MM+) based on Moody’s Investors Service projection, May 2018.</a:t>
            </a:r>
          </a:p>
        </p:txBody>
      </p:sp>
      <p:sp>
        <p:nvSpPr>
          <p:cNvPr id="22" name="TextBox 21">
            <a:extLst>
              <a:ext uri="{FF2B5EF4-FFF2-40B4-BE49-F238E27FC236}">
                <a16:creationId xmlns:a16="http://schemas.microsoft.com/office/drawing/2014/main" xmlns="" id="{B6F030A2-644B-43EE-ABB0-6455A445C6CB}"/>
              </a:ext>
            </a:extLst>
          </p:cNvPr>
          <p:cNvSpPr txBox="1"/>
          <p:nvPr/>
        </p:nvSpPr>
        <p:spPr>
          <a:xfrm>
            <a:off x="275888" y="6796767"/>
            <a:ext cx="6230420" cy="2554545"/>
          </a:xfrm>
          <a:prstGeom prst="rect">
            <a:avLst/>
          </a:prstGeom>
          <a:noFill/>
        </p:spPr>
        <p:txBody>
          <a:bodyPr wrap="square" rtlCol="0">
            <a:spAutoFit/>
          </a:bodyPr>
          <a:lstStyle/>
          <a:p>
            <a:r>
              <a:rPr lang="en-US" sz="4000" dirty="0">
                <a:solidFill>
                  <a:prstClr val="white"/>
                </a:solidFill>
                <a:cs typeface="Trebuchet MS"/>
              </a:rPr>
              <a:t>As a recent comparison, 2017 </a:t>
            </a:r>
            <a:r>
              <a:rPr lang="en-US" sz="4000" dirty="0">
                <a:solidFill>
                  <a:srgbClr val="20B1B4"/>
                </a:solidFill>
                <a:cs typeface="Trebuchet MS"/>
              </a:rPr>
              <a:t>esports</a:t>
            </a:r>
            <a:r>
              <a:rPr lang="en-US" sz="4000" dirty="0">
                <a:solidFill>
                  <a:prstClr val="white"/>
                </a:solidFill>
                <a:cs typeface="Trebuchet MS"/>
              </a:rPr>
              <a:t> revenues were a close equivalent to the </a:t>
            </a:r>
            <a:r>
              <a:rPr lang="en-US" sz="4000" dirty="0">
                <a:solidFill>
                  <a:srgbClr val="20B1B4"/>
                </a:solidFill>
                <a:cs typeface="Trebuchet MS"/>
              </a:rPr>
              <a:t>UFC</a:t>
            </a:r>
            <a:r>
              <a:rPr lang="en-US" sz="4000" dirty="0">
                <a:solidFill>
                  <a:prstClr val="white"/>
                </a:solidFill>
                <a:cs typeface="Trebuchet MS"/>
              </a:rPr>
              <a:t> globally in 2017</a:t>
            </a:r>
          </a:p>
        </p:txBody>
      </p:sp>
    </p:spTree>
    <p:extLst>
      <p:ext uri="{BB962C8B-B14F-4D97-AF65-F5344CB8AC3E}">
        <p14:creationId xmlns:p14="http://schemas.microsoft.com/office/powerpoint/2010/main" val="3615638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15124</TotalTime>
  <Words>5240</Words>
  <Application>Microsoft Office PowerPoint</Application>
  <PresentationFormat>Custom</PresentationFormat>
  <Paragraphs>750</Paragraphs>
  <Slides>62</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62</vt:i4>
      </vt:variant>
    </vt:vector>
  </HeadingPairs>
  <TitlesOfParts>
    <vt:vector size="69" baseType="lpstr">
      <vt:lpstr>ＭＳ Ｐゴシック</vt:lpstr>
      <vt:lpstr>Arial</vt:lpstr>
      <vt:lpstr>Calibri</vt:lpstr>
      <vt:lpstr>Trebuchet MS</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M18-34 Average Minutes Per Visitor September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 Its Multiscreen TV Presence, Esports Advertising Has Now Grown Well Beyond Endemic Brands And Into Numerous Non-Endemic Categories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Reed Kiely</cp:lastModifiedBy>
  <cp:revision>1922</cp:revision>
  <cp:lastPrinted>2019-02-26T21:09:25Z</cp:lastPrinted>
  <dcterms:created xsi:type="dcterms:W3CDTF">2018-08-15T21:18:21Z</dcterms:created>
  <dcterms:modified xsi:type="dcterms:W3CDTF">2019-05-29T13:51:54Z</dcterms:modified>
</cp:coreProperties>
</file>