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9"/>
  </p:notesMasterIdLst>
  <p:sldIdLst>
    <p:sldId id="2144327818" r:id="rId7"/>
    <p:sldId id="2146846279" r:id="rId8"/>
    <p:sldId id="2144328358" r:id="rId9"/>
    <p:sldId id="2144328310" r:id="rId10"/>
    <p:sldId id="2146846276" r:id="rId11"/>
    <p:sldId id="2144328323" r:id="rId12"/>
    <p:sldId id="2144328350" r:id="rId13"/>
    <p:sldId id="2146846278" r:id="rId14"/>
    <p:sldId id="2144327832" r:id="rId15"/>
    <p:sldId id="2144328349" r:id="rId16"/>
    <p:sldId id="2144328309" r:id="rId17"/>
    <p:sldId id="2144328322" r:id="rId18"/>
    <p:sldId id="2144328303" r:id="rId19"/>
    <p:sldId id="2144327764" r:id="rId20"/>
    <p:sldId id="2144328351" r:id="rId21"/>
    <p:sldId id="2146846277" r:id="rId22"/>
    <p:sldId id="2147469634" r:id="rId23"/>
    <p:sldId id="2147469636" r:id="rId24"/>
    <p:sldId id="2144327837" r:id="rId25"/>
    <p:sldId id="2147469638" r:id="rId26"/>
    <p:sldId id="2146846282" r:id="rId27"/>
    <p:sldId id="214684627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C8D"/>
    <a:srgbClr val="4EBEA4"/>
    <a:srgbClr val="1F1A62"/>
    <a:srgbClr val="00BFF2"/>
    <a:srgbClr val="A130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22645-6E72-4A95-A776-68BC8D233619}" v="5" dt="2024-07-10T14:47:35.663"/>
    <p1510:client id="{87ECB63A-6324-4E96-A96A-B1A6C7169CA9}" v="7" dt="2024-07-09T22:28:22.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000" autoAdjust="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8/10/relationships/authors" Targe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22622645-6E72-4A95-A776-68BC8D233619}"/>
    <pc:docChg chg="undo custSel delSld modSld">
      <pc:chgData name="Jason Wiese" userId="4bff8d5b-7de6-4655-b397-69b0afc81113" providerId="ADAL" clId="{22622645-6E72-4A95-A776-68BC8D233619}" dt="2024-07-10T14:59:11.702" v="32" actId="20577"/>
      <pc:docMkLst>
        <pc:docMk/>
      </pc:docMkLst>
      <pc:sldChg chg="modSp mod">
        <pc:chgData name="Jason Wiese" userId="4bff8d5b-7de6-4655-b397-69b0afc81113" providerId="ADAL" clId="{22622645-6E72-4A95-A776-68BC8D233619}" dt="2024-07-10T14:59:11.702" v="32" actId="20577"/>
        <pc:sldMkLst>
          <pc:docMk/>
          <pc:sldMk cId="2510835371" sldId="2146846277"/>
        </pc:sldMkLst>
        <pc:spChg chg="mod">
          <ac:chgData name="Jason Wiese" userId="4bff8d5b-7de6-4655-b397-69b0afc81113" providerId="ADAL" clId="{22622645-6E72-4A95-A776-68BC8D233619}" dt="2024-07-10T14:59:11.702" v="32" actId="20577"/>
          <ac:spMkLst>
            <pc:docMk/>
            <pc:sldMk cId="2510835371" sldId="2146846277"/>
            <ac:spMk id="11" creationId="{42ED1FEB-4706-7E74-BA0A-8D4190590753}"/>
          </ac:spMkLst>
        </pc:spChg>
      </pc:sldChg>
      <pc:sldChg chg="addSp delSp modSp mod">
        <pc:chgData name="Jason Wiese" userId="4bff8d5b-7de6-4655-b397-69b0afc81113" providerId="ADAL" clId="{22622645-6E72-4A95-A776-68BC8D233619}" dt="2024-07-10T14:47:43.475" v="9" actId="20577"/>
        <pc:sldMkLst>
          <pc:docMk/>
          <pc:sldMk cId="4285345222" sldId="2146846278"/>
        </pc:sldMkLst>
        <pc:spChg chg="del">
          <ac:chgData name="Jason Wiese" userId="4bff8d5b-7de6-4655-b397-69b0afc81113" providerId="ADAL" clId="{22622645-6E72-4A95-A776-68BC8D233619}" dt="2024-07-10T14:47:28.043" v="6" actId="478"/>
          <ac:spMkLst>
            <pc:docMk/>
            <pc:sldMk cId="4285345222" sldId="2146846278"/>
            <ac:spMk id="3" creationId="{F9A18760-470B-BA75-3D44-9634E0C68C84}"/>
          </ac:spMkLst>
        </pc:spChg>
        <pc:spChg chg="add mod">
          <ac:chgData name="Jason Wiese" userId="4bff8d5b-7de6-4655-b397-69b0afc81113" providerId="ADAL" clId="{22622645-6E72-4A95-A776-68BC8D233619}" dt="2024-07-10T14:47:35.663" v="7"/>
          <ac:spMkLst>
            <pc:docMk/>
            <pc:sldMk cId="4285345222" sldId="2146846278"/>
            <ac:spMk id="7" creationId="{0302AA77-2389-672A-6871-51A6B5D564D7}"/>
          </ac:spMkLst>
        </pc:spChg>
        <pc:spChg chg="add mod">
          <ac:chgData name="Jason Wiese" userId="4bff8d5b-7de6-4655-b397-69b0afc81113" providerId="ADAL" clId="{22622645-6E72-4A95-A776-68BC8D233619}" dt="2024-07-10T14:47:35.663" v="7"/>
          <ac:spMkLst>
            <pc:docMk/>
            <pc:sldMk cId="4285345222" sldId="2146846278"/>
            <ac:spMk id="9" creationId="{DF62077A-DED8-3501-FEB3-3FB51EA3B54F}"/>
          </ac:spMkLst>
        </pc:spChg>
        <pc:spChg chg="mod">
          <ac:chgData name="Jason Wiese" userId="4bff8d5b-7de6-4655-b397-69b0afc81113" providerId="ADAL" clId="{22622645-6E72-4A95-A776-68BC8D233619}" dt="2024-07-10T14:47:43.475" v="9" actId="20577"/>
          <ac:spMkLst>
            <pc:docMk/>
            <pc:sldMk cId="4285345222" sldId="2146846278"/>
            <ac:spMk id="18" creationId="{688465DD-D1C4-42E9-9DB8-EC05EFB7775A}"/>
          </ac:spMkLst>
        </pc:spChg>
        <pc:spChg chg="del">
          <ac:chgData name="Jason Wiese" userId="4bff8d5b-7de6-4655-b397-69b0afc81113" providerId="ADAL" clId="{22622645-6E72-4A95-A776-68BC8D233619}" dt="2024-07-10T14:47:28.043" v="6" actId="478"/>
          <ac:spMkLst>
            <pc:docMk/>
            <pc:sldMk cId="4285345222" sldId="2146846278"/>
            <ac:spMk id="31" creationId="{01236502-0085-488A-8A87-F5FD8373F3BB}"/>
          </ac:spMkLst>
        </pc:spChg>
        <pc:picChg chg="del">
          <ac:chgData name="Jason Wiese" userId="4bff8d5b-7de6-4655-b397-69b0afc81113" providerId="ADAL" clId="{22622645-6E72-4A95-A776-68BC8D233619}" dt="2024-07-10T14:47:28.043" v="6" actId="478"/>
          <ac:picMkLst>
            <pc:docMk/>
            <pc:sldMk cId="4285345222" sldId="2146846278"/>
            <ac:picMk id="2" creationId="{BFF1E593-1726-71BA-EAA1-80514A3F0C5D}"/>
          </ac:picMkLst>
        </pc:picChg>
        <pc:picChg chg="add mod">
          <ac:chgData name="Jason Wiese" userId="4bff8d5b-7de6-4655-b397-69b0afc81113" providerId="ADAL" clId="{22622645-6E72-4A95-A776-68BC8D233619}" dt="2024-07-10T14:47:35.663" v="7"/>
          <ac:picMkLst>
            <pc:docMk/>
            <pc:sldMk cId="4285345222" sldId="2146846278"/>
            <ac:picMk id="8" creationId="{A6AF521D-B9FE-B792-67D4-A59033F4F8FE}"/>
          </ac:picMkLst>
        </pc:picChg>
      </pc:sldChg>
      <pc:sldChg chg="addSp delSp modSp mod">
        <pc:chgData name="Jason Wiese" userId="4bff8d5b-7de6-4655-b397-69b0afc81113" providerId="ADAL" clId="{22622645-6E72-4A95-A776-68BC8D233619}" dt="2024-07-10T14:46:42.008" v="4"/>
        <pc:sldMkLst>
          <pc:docMk/>
          <pc:sldMk cId="1758558430" sldId="2146846279"/>
        </pc:sldMkLst>
        <pc:spChg chg="add del">
          <ac:chgData name="Jason Wiese" userId="4bff8d5b-7de6-4655-b397-69b0afc81113" providerId="ADAL" clId="{22622645-6E72-4A95-A776-68BC8D233619}" dt="2024-07-10T14:46:33.488" v="3" actId="478"/>
          <ac:spMkLst>
            <pc:docMk/>
            <pc:sldMk cId="1758558430" sldId="2146846279"/>
            <ac:spMk id="2" creationId="{3CBE9EE2-3E49-13B6-6F4C-E8ADFB914C79}"/>
          </ac:spMkLst>
        </pc:spChg>
        <pc:spChg chg="add del">
          <ac:chgData name="Jason Wiese" userId="4bff8d5b-7de6-4655-b397-69b0afc81113" providerId="ADAL" clId="{22622645-6E72-4A95-A776-68BC8D233619}" dt="2024-07-10T14:46:33.488" v="3" actId="478"/>
          <ac:spMkLst>
            <pc:docMk/>
            <pc:sldMk cId="1758558430" sldId="2146846279"/>
            <ac:spMk id="3" creationId="{B68A7C96-7D8D-A59C-98FA-27AD3E8214CD}"/>
          </ac:spMkLst>
        </pc:spChg>
        <pc:spChg chg="add mod">
          <ac:chgData name="Jason Wiese" userId="4bff8d5b-7de6-4655-b397-69b0afc81113" providerId="ADAL" clId="{22622645-6E72-4A95-A776-68BC8D233619}" dt="2024-07-10T14:46:42.008" v="4"/>
          <ac:spMkLst>
            <pc:docMk/>
            <pc:sldMk cId="1758558430" sldId="2146846279"/>
            <ac:spMk id="11" creationId="{146C6248-0DC9-41C9-0404-A1514962BD8E}"/>
          </ac:spMkLst>
        </pc:spChg>
        <pc:spChg chg="add mod">
          <ac:chgData name="Jason Wiese" userId="4bff8d5b-7de6-4655-b397-69b0afc81113" providerId="ADAL" clId="{22622645-6E72-4A95-A776-68BC8D233619}" dt="2024-07-10T14:46:42.008" v="4"/>
          <ac:spMkLst>
            <pc:docMk/>
            <pc:sldMk cId="1758558430" sldId="2146846279"/>
            <ac:spMk id="12" creationId="{BCCCA120-4A9F-9307-B15C-640E328EC46C}"/>
          </ac:spMkLst>
        </pc:spChg>
        <pc:spChg chg="add mod">
          <ac:chgData name="Jason Wiese" userId="4bff8d5b-7de6-4655-b397-69b0afc81113" providerId="ADAL" clId="{22622645-6E72-4A95-A776-68BC8D233619}" dt="2024-07-10T14:46:42.008" v="4"/>
          <ac:spMkLst>
            <pc:docMk/>
            <pc:sldMk cId="1758558430" sldId="2146846279"/>
            <ac:spMk id="13" creationId="{480485E7-FC96-7D92-3A0A-A901F3FC1886}"/>
          </ac:spMkLst>
        </pc:spChg>
        <pc:spChg chg="add del">
          <ac:chgData name="Jason Wiese" userId="4bff8d5b-7de6-4655-b397-69b0afc81113" providerId="ADAL" clId="{22622645-6E72-4A95-A776-68BC8D233619}" dt="2024-07-10T14:46:33.488" v="3" actId="478"/>
          <ac:spMkLst>
            <pc:docMk/>
            <pc:sldMk cId="1758558430" sldId="2146846279"/>
            <ac:spMk id="22" creationId="{5611772A-3EEF-4332-95A3-C4E154C3F6C2}"/>
          </ac:spMkLst>
        </pc:spChg>
        <pc:grpChg chg="add mod">
          <ac:chgData name="Jason Wiese" userId="4bff8d5b-7de6-4655-b397-69b0afc81113" providerId="ADAL" clId="{22622645-6E72-4A95-A776-68BC8D233619}" dt="2024-07-10T14:46:42.008" v="4"/>
          <ac:grpSpMkLst>
            <pc:docMk/>
            <pc:sldMk cId="1758558430" sldId="2146846279"/>
            <ac:grpSpMk id="14" creationId="{F20D9549-96ED-31F8-9B5F-E792D301AA0C}"/>
          </ac:grpSpMkLst>
        </pc:grpChg>
        <pc:grpChg chg="add del">
          <ac:chgData name="Jason Wiese" userId="4bff8d5b-7de6-4655-b397-69b0afc81113" providerId="ADAL" clId="{22622645-6E72-4A95-A776-68BC8D233619}" dt="2024-07-10T14:46:33.488" v="3" actId="478"/>
          <ac:grpSpMkLst>
            <pc:docMk/>
            <pc:sldMk cId="1758558430" sldId="2146846279"/>
            <ac:grpSpMk id="26" creationId="{53FD7662-7271-4575-978A-289D4A581EF7}"/>
          </ac:grpSpMkLst>
        </pc:grpChg>
        <pc:picChg chg="add del">
          <ac:chgData name="Jason Wiese" userId="4bff8d5b-7de6-4655-b397-69b0afc81113" providerId="ADAL" clId="{22622645-6E72-4A95-A776-68BC8D233619}" dt="2024-07-10T14:46:33.488" v="3" actId="478"/>
          <ac:picMkLst>
            <pc:docMk/>
            <pc:sldMk cId="1758558430" sldId="2146846279"/>
            <ac:picMk id="6" creationId="{B56A92E3-DF6B-486B-E7A5-6AE4BC26F122}"/>
          </ac:picMkLst>
        </pc:picChg>
        <pc:picChg chg="mod">
          <ac:chgData name="Jason Wiese" userId="4bff8d5b-7de6-4655-b397-69b0afc81113" providerId="ADAL" clId="{22622645-6E72-4A95-A776-68BC8D233619}" dt="2024-07-10T14:46:42.008" v="4"/>
          <ac:picMkLst>
            <pc:docMk/>
            <pc:sldMk cId="1758558430" sldId="2146846279"/>
            <ac:picMk id="15" creationId="{804AFF37-6089-C68C-D206-E70635ADAEEA}"/>
          </ac:picMkLst>
        </pc:picChg>
        <pc:picChg chg="mod">
          <ac:chgData name="Jason Wiese" userId="4bff8d5b-7de6-4655-b397-69b0afc81113" providerId="ADAL" clId="{22622645-6E72-4A95-A776-68BC8D233619}" dt="2024-07-10T14:46:42.008" v="4"/>
          <ac:picMkLst>
            <pc:docMk/>
            <pc:sldMk cId="1758558430" sldId="2146846279"/>
            <ac:picMk id="16" creationId="{025D24DB-945F-0D2D-56EF-4EF927C05A07}"/>
          </ac:picMkLst>
        </pc:picChg>
        <pc:picChg chg="add mod">
          <ac:chgData name="Jason Wiese" userId="4bff8d5b-7de6-4655-b397-69b0afc81113" providerId="ADAL" clId="{22622645-6E72-4A95-A776-68BC8D233619}" dt="2024-07-10T14:46:42.008" v="4"/>
          <ac:picMkLst>
            <pc:docMk/>
            <pc:sldMk cId="1758558430" sldId="2146846279"/>
            <ac:picMk id="17" creationId="{B031D72D-B9A0-528A-18F7-140A806477C1}"/>
          </ac:picMkLst>
        </pc:picChg>
        <pc:picChg chg="add mod">
          <ac:chgData name="Jason Wiese" userId="4bff8d5b-7de6-4655-b397-69b0afc81113" providerId="ADAL" clId="{22622645-6E72-4A95-A776-68BC8D233619}" dt="2024-07-10T14:46:42.008" v="4"/>
          <ac:picMkLst>
            <pc:docMk/>
            <pc:sldMk cId="1758558430" sldId="2146846279"/>
            <ac:picMk id="18" creationId="{9188A4FB-B245-A080-67E2-3AD46E4C6444}"/>
          </ac:picMkLst>
        </pc:picChg>
        <pc:picChg chg="add del">
          <ac:chgData name="Jason Wiese" userId="4bff8d5b-7de6-4655-b397-69b0afc81113" providerId="ADAL" clId="{22622645-6E72-4A95-A776-68BC8D233619}" dt="2024-07-10T14:46:33.488" v="3" actId="478"/>
          <ac:picMkLst>
            <pc:docMk/>
            <pc:sldMk cId="1758558430" sldId="2146846279"/>
            <ac:picMk id="20" creationId="{CCED575B-6758-4F08-AE0A-32DCC045870D}"/>
          </ac:picMkLst>
        </pc:picChg>
      </pc:sldChg>
      <pc:sldChg chg="del">
        <pc:chgData name="Jason Wiese" userId="4bff8d5b-7de6-4655-b397-69b0afc81113" providerId="ADAL" clId="{22622645-6E72-4A95-A776-68BC8D233619}" dt="2024-07-10T14:46:14.358" v="2" actId="47"/>
        <pc:sldMkLst>
          <pc:docMk/>
          <pc:sldMk cId="245380576" sldId="2147469639"/>
        </pc:sldMkLst>
      </pc:sldChg>
      <pc:sldChg chg="del">
        <pc:chgData name="Jason Wiese" userId="4bff8d5b-7de6-4655-b397-69b0afc81113" providerId="ADAL" clId="{22622645-6E72-4A95-A776-68BC8D233619}" dt="2024-07-10T14:47:39.868" v="8" actId="47"/>
        <pc:sldMkLst>
          <pc:docMk/>
          <pc:sldMk cId="856625795" sldId="2147469639"/>
        </pc:sldMkLst>
      </pc:sldChg>
      <pc:sldChg chg="del">
        <pc:chgData name="Jason Wiese" userId="4bff8d5b-7de6-4655-b397-69b0afc81113" providerId="ADAL" clId="{22622645-6E72-4A95-A776-68BC8D233619}" dt="2024-07-10T14:46:46.097" v="5" actId="47"/>
        <pc:sldMkLst>
          <pc:docMk/>
          <pc:sldMk cId="2436385687" sldId="2147469639"/>
        </pc:sldMkLst>
      </pc:sldChg>
    </pc:docChg>
  </pc:docChgLst>
  <pc:docChgLst>
    <pc:chgData name="Dylan Breger" userId="9b3da09f-10fe-42ec-9aa5-9fa2a3e9cc20" providerId="ADAL" clId="{87ECB63A-6324-4E96-A96A-B1A6C7169CA9}"/>
    <pc:docChg chg="undo custSel addSld delSld modSld">
      <pc:chgData name="Dylan Breger" userId="9b3da09f-10fe-42ec-9aa5-9fa2a3e9cc20" providerId="ADAL" clId="{87ECB63A-6324-4E96-A96A-B1A6C7169CA9}" dt="2024-07-09T22:33:36.410" v="26" actId="3626"/>
      <pc:docMkLst>
        <pc:docMk/>
      </pc:docMkLst>
      <pc:sldChg chg="addSp delSp del mod delCm">
        <pc:chgData name="Dylan Breger" userId="9b3da09f-10fe-42ec-9aa5-9fa2a3e9cc20" providerId="ADAL" clId="{87ECB63A-6324-4E96-A96A-B1A6C7169CA9}" dt="2024-07-09T22:28:20.799" v="23" actId="47"/>
        <pc:sldMkLst>
          <pc:docMk/>
          <pc:sldMk cId="4011173576" sldId="2146846281"/>
        </pc:sldMkLst>
        <pc:spChg chg="add del">
          <ac:chgData name="Dylan Breger" userId="9b3da09f-10fe-42ec-9aa5-9fa2a3e9cc20" providerId="ADAL" clId="{87ECB63A-6324-4E96-A96A-B1A6C7169CA9}" dt="2024-07-09T22:10:23.748" v="3" actId="22"/>
          <ac:spMkLst>
            <pc:docMk/>
            <pc:sldMk cId="4011173576" sldId="2146846281"/>
            <ac:spMk id="23" creationId="{8ED83D9A-B3D0-3D12-4367-0FAC9AB162BA}"/>
          </ac:spMkLst>
        </pc:spChg>
        <pc:picChg chg="del">
          <ac:chgData name="Dylan Breger" userId="9b3da09f-10fe-42ec-9aa5-9fa2a3e9cc20" providerId="ADAL" clId="{87ECB63A-6324-4E96-A96A-B1A6C7169CA9}" dt="2024-07-09T22:28:18.643" v="22" actId="478"/>
          <ac:picMkLst>
            <pc:docMk/>
            <pc:sldMk cId="4011173576" sldId="2146846281"/>
            <ac:picMk id="10" creationId="{9FB5D399-632A-490A-7240-3EE97ABECD9E}"/>
          </ac:picMkLst>
        </pc:picChg>
        <pc:extLst>
          <p:ext xmlns:p="http://schemas.openxmlformats.org/presentationml/2006/main" uri="{D6D511B9-2390-475A-947B-AFAB55BFBCF1}">
            <pc226:cmChg xmlns:pc226="http://schemas.microsoft.com/office/powerpoint/2022/06/main/command" chg="del">
              <pc226:chgData name="Dylan Breger" userId="9b3da09f-10fe-42ec-9aa5-9fa2a3e9cc20" providerId="ADAL" clId="{87ECB63A-6324-4E96-A96A-B1A6C7169CA9}" dt="2024-07-09T22:10:40.055" v="5"/>
              <pc2:cmMkLst xmlns:pc2="http://schemas.microsoft.com/office/powerpoint/2019/9/main/command">
                <pc:docMk/>
                <pc:sldMk cId="4011173576" sldId="2146846281"/>
                <pc2:cmMk id="{C1D8EE17-DB66-42B9-B22A-1EA5B9F106F7}"/>
              </pc2:cmMkLst>
            </pc226:cmChg>
          </p:ext>
        </pc:extLst>
      </pc:sldChg>
      <pc:sldChg chg="modSp add mod">
        <pc:chgData name="Dylan Breger" userId="9b3da09f-10fe-42ec-9aa5-9fa2a3e9cc20" providerId="ADAL" clId="{87ECB63A-6324-4E96-A96A-B1A6C7169CA9}" dt="2024-07-09T22:33:36.410" v="26" actId="3626"/>
        <pc:sldMkLst>
          <pc:docMk/>
          <pc:sldMk cId="2228317452" sldId="2146846282"/>
        </pc:sldMkLst>
        <pc:spChg chg="mod">
          <ac:chgData name="Dylan Breger" userId="9b3da09f-10fe-42ec-9aa5-9fa2a3e9cc20" providerId="ADAL" clId="{87ECB63A-6324-4E96-A96A-B1A6C7169CA9}" dt="2024-07-09T22:33:36.410" v="26" actId="3626"/>
          <ac:spMkLst>
            <pc:docMk/>
            <pc:sldMk cId="2228317452" sldId="2146846282"/>
            <ac:spMk id="22" creationId="{6FF00DFA-B994-74FC-A6F2-714FBA7366F1}"/>
          </ac:spMkLst>
        </pc:spChg>
      </pc:sldChg>
      <pc:sldChg chg="del">
        <pc:chgData name="Dylan Breger" userId="9b3da09f-10fe-42ec-9aa5-9fa2a3e9cc20" providerId="ADAL" clId="{87ECB63A-6324-4E96-A96A-B1A6C7169CA9}" dt="2024-07-09T22:09:30.110" v="1" actId="47"/>
        <pc:sldMkLst>
          <pc:docMk/>
          <pc:sldMk cId="2228317452" sldId="2146846283"/>
        </pc:sldMkLst>
      </pc:sldChg>
      <pc:sldChg chg="add del">
        <pc:chgData name="Dylan Breger" userId="9b3da09f-10fe-42ec-9aa5-9fa2a3e9cc20" providerId="ADAL" clId="{87ECB63A-6324-4E96-A96A-B1A6C7169CA9}" dt="2024-07-09T22:28:24.522" v="25" actId="47"/>
        <pc:sldMkLst>
          <pc:docMk/>
          <pc:sldMk cId="2634275828" sldId="2147469637"/>
        </pc:sldMkLst>
      </pc:sldChg>
      <pc:sldChg chg="addSp delSp modSp add mod">
        <pc:chgData name="Dylan Breger" userId="9b3da09f-10fe-42ec-9aa5-9fa2a3e9cc20" providerId="ADAL" clId="{87ECB63A-6324-4E96-A96A-B1A6C7169CA9}" dt="2024-07-09T22:11:37.366" v="21"/>
        <pc:sldMkLst>
          <pc:docMk/>
          <pc:sldMk cId="1415269232" sldId="2147469638"/>
        </pc:sldMkLst>
        <pc:spChg chg="add mod">
          <ac:chgData name="Dylan Breger" userId="9b3da09f-10fe-42ec-9aa5-9fa2a3e9cc20" providerId="ADAL" clId="{87ECB63A-6324-4E96-A96A-B1A6C7169CA9}" dt="2024-07-09T22:11:18.988" v="18" actId="404"/>
          <ac:spMkLst>
            <pc:docMk/>
            <pc:sldMk cId="1415269232" sldId="2147469638"/>
            <ac:spMk id="13" creationId="{BBD85F34-2BBE-BE87-2217-D5E27036B255}"/>
          </ac:spMkLst>
        </pc:spChg>
        <pc:spChg chg="add mod">
          <ac:chgData name="Dylan Breger" userId="9b3da09f-10fe-42ec-9aa5-9fa2a3e9cc20" providerId="ADAL" clId="{87ECB63A-6324-4E96-A96A-B1A6C7169CA9}" dt="2024-07-09T22:11:23.560" v="20"/>
          <ac:spMkLst>
            <pc:docMk/>
            <pc:sldMk cId="1415269232" sldId="2147469638"/>
            <ac:spMk id="17" creationId="{91648005-F728-2997-48EE-EB92E8350C29}"/>
          </ac:spMkLst>
        </pc:spChg>
        <pc:spChg chg="del">
          <ac:chgData name="Dylan Breger" userId="9b3da09f-10fe-42ec-9aa5-9fa2a3e9cc20" providerId="ADAL" clId="{87ECB63A-6324-4E96-A96A-B1A6C7169CA9}" dt="2024-07-09T22:11:23.253" v="19" actId="478"/>
          <ac:spMkLst>
            <pc:docMk/>
            <pc:sldMk cId="1415269232" sldId="2147469638"/>
            <ac:spMk id="23" creationId="{BB6EAB7C-C742-B497-D28C-231F4EC9AFB6}"/>
          </ac:spMkLst>
        </pc:spChg>
        <pc:picChg chg="add mod">
          <ac:chgData name="Dylan Breger" userId="9b3da09f-10fe-42ec-9aa5-9fa2a3e9cc20" providerId="ADAL" clId="{87ECB63A-6324-4E96-A96A-B1A6C7169CA9}" dt="2024-07-09T22:11:11.975" v="6"/>
          <ac:picMkLst>
            <pc:docMk/>
            <pc:sldMk cId="1415269232" sldId="2147469638"/>
            <ac:picMk id="3" creationId="{86F34D2C-8189-B973-2571-0C0C10D5DE26}"/>
          </ac:picMkLst>
        </pc:picChg>
        <pc:picChg chg="del">
          <ac:chgData name="Dylan Breger" userId="9b3da09f-10fe-42ec-9aa5-9fa2a3e9cc20" providerId="ADAL" clId="{87ECB63A-6324-4E96-A96A-B1A6C7169CA9}" dt="2024-07-09T22:11:23.253" v="19" actId="478"/>
          <ac:picMkLst>
            <pc:docMk/>
            <pc:sldMk cId="1415269232" sldId="2147469638"/>
            <ac:picMk id="12" creationId="{D2D17A70-396F-9D3D-7E87-E3A9A9E9828C}"/>
          </ac:picMkLst>
        </pc:picChg>
        <pc:picChg chg="add mod">
          <ac:chgData name="Dylan Breger" userId="9b3da09f-10fe-42ec-9aa5-9fa2a3e9cc20" providerId="ADAL" clId="{87ECB63A-6324-4E96-A96A-B1A6C7169CA9}" dt="2024-07-09T22:11:37.366" v="21"/>
          <ac:picMkLst>
            <pc:docMk/>
            <pc:sldMk cId="1415269232" sldId="2147469638"/>
            <ac:picMk id="16" creationId="{43DA6FAE-33EC-4933-1004-9EF68DF0D20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6047231255271E-2"/>
          <c:y val="0.10241605109512597"/>
          <c:w val="0.91910790553748944"/>
          <c:h val="0.75601439892107924"/>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ACBDCE"/>
              </a:solidFill>
              <a:ln>
                <a:noFill/>
              </a:ln>
              <a:effectLst/>
            </c:spPr>
            <c:extLst>
              <c:ext xmlns:c16="http://schemas.microsoft.com/office/drawing/2014/chart" uri="{C3380CC4-5D6E-409C-BE32-E72D297353CC}">
                <c16:uniqueId val="{00000001-8932-4A8A-BC08-911D44C01CD5}"/>
              </c:ext>
            </c:extLst>
          </c:dPt>
          <c:dPt>
            <c:idx val="1"/>
            <c:invertIfNegative val="0"/>
            <c:bubble3D val="0"/>
            <c:spPr>
              <a:solidFill>
                <a:srgbClr val="EA3582"/>
              </a:solidFill>
              <a:ln>
                <a:noFill/>
              </a:ln>
              <a:effectLst/>
            </c:spPr>
            <c:extLst>
              <c:ext xmlns:c16="http://schemas.microsoft.com/office/drawing/2014/chart" uri="{C3380CC4-5D6E-409C-BE32-E72D297353CC}">
                <c16:uniqueId val="{00000003-8932-4A8A-BC08-911D44C01CD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Unexposed</c:v>
                </c:pt>
                <c:pt idx="1">
                  <c:v>Exposed</c:v>
                </c:pt>
              </c:strCache>
            </c:strRef>
          </c:cat>
          <c:val>
            <c:numRef>
              <c:f>Sheet1!$B$2:$B$3</c:f>
              <c:numCache>
                <c:formatCode>0%</c:formatCode>
                <c:ptCount val="2"/>
                <c:pt idx="0">
                  <c:v>0.17</c:v>
                </c:pt>
                <c:pt idx="1">
                  <c:v>0.22</c:v>
                </c:pt>
              </c:numCache>
            </c:numRef>
          </c:val>
          <c:extLst>
            <c:ext xmlns:c16="http://schemas.microsoft.com/office/drawing/2014/chart" uri="{C3380CC4-5D6E-409C-BE32-E72D297353CC}">
              <c16:uniqueId val="{00000004-8932-4A8A-BC08-911D44C01CD5}"/>
            </c:ext>
          </c:extLst>
        </c:ser>
        <c:dLbls>
          <c:showLegendKey val="0"/>
          <c:showVal val="0"/>
          <c:showCatName val="0"/>
          <c:showSerName val="0"/>
          <c:showPercent val="0"/>
          <c:showBubbleSize val="0"/>
        </c:dLbls>
        <c:gapWidth val="180"/>
        <c:overlap val="-27"/>
        <c:axId val="1070923983"/>
        <c:axId val="1070938543"/>
      </c:barChart>
      <c:catAx>
        <c:axId val="1070923983"/>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scaling>
        <c:delete val="1"/>
        <c:axPos val="l"/>
        <c:numFmt formatCode="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E2E8F0"/>
              </a:solidFill>
              <a:ln>
                <a:noFill/>
              </a:ln>
              <a:effectLst/>
            </c:spPr>
            <c:extLst>
              <c:ext xmlns:c16="http://schemas.microsoft.com/office/drawing/2014/chart" uri="{C3380CC4-5D6E-409C-BE32-E72D297353CC}">
                <c16:uniqueId val="{00000003-6227-4B7D-B546-80A442636963}"/>
              </c:ext>
            </c:extLst>
          </c:dPt>
          <c:dPt>
            <c:idx val="1"/>
            <c:invertIfNegative val="0"/>
            <c:bubble3D val="0"/>
            <c:spPr>
              <a:solidFill>
                <a:srgbClr val="00BFF2"/>
              </a:solidFill>
              <a:ln>
                <a:noFill/>
              </a:ln>
              <a:effectLst/>
            </c:spPr>
            <c:extLst>
              <c:ext xmlns:c16="http://schemas.microsoft.com/office/drawing/2014/chart" uri="{C3380CC4-5D6E-409C-BE32-E72D297353CC}">
                <c16:uniqueId val="{00000004-6227-4B7D-B546-80A442636963}"/>
              </c:ext>
            </c:extLst>
          </c:dPt>
          <c:dPt>
            <c:idx val="2"/>
            <c:invertIfNegative val="0"/>
            <c:bubble3D val="0"/>
            <c:spPr>
              <a:solidFill>
                <a:srgbClr val="ED3C8D"/>
              </a:solidFill>
              <a:ln>
                <a:noFill/>
              </a:ln>
              <a:effectLst/>
            </c:spPr>
            <c:extLst>
              <c:ext xmlns:c16="http://schemas.microsoft.com/office/drawing/2014/chart" uri="{C3380CC4-5D6E-409C-BE32-E72D297353CC}">
                <c16:uniqueId val="{00000005-6227-4B7D-B546-80A442636963}"/>
              </c:ext>
            </c:extLst>
          </c:dPt>
          <c:cat>
            <c:strRef>
              <c:f>Sheet1!$A$2:$A$4</c:f>
              <c:strCache>
                <c:ptCount val="3"/>
                <c:pt idx="0">
                  <c:v>Control</c:v>
                </c:pt>
                <c:pt idx="1">
                  <c:v>Addressable Only</c:v>
                </c:pt>
                <c:pt idx="2">
                  <c:v>Addressable + Pause Ads</c:v>
                </c:pt>
              </c:strCache>
            </c:strRef>
          </c:cat>
          <c:val>
            <c:numRef>
              <c:f>Sheet1!$B$2:$B$4</c:f>
              <c:numCache>
                <c:formatCode>0%</c:formatCode>
                <c:ptCount val="3"/>
                <c:pt idx="0">
                  <c:v>0.1</c:v>
                </c:pt>
                <c:pt idx="1">
                  <c:v>0.15</c:v>
                </c:pt>
                <c:pt idx="2">
                  <c:v>0.25</c:v>
                </c:pt>
              </c:numCache>
            </c:numRef>
          </c:val>
          <c:extLst>
            <c:ext xmlns:c16="http://schemas.microsoft.com/office/drawing/2014/chart" uri="{C3380CC4-5D6E-409C-BE32-E72D297353CC}">
              <c16:uniqueId val="{00000000-6227-4B7D-B546-80A442636963}"/>
            </c:ext>
          </c:extLst>
        </c:ser>
        <c:dLbls>
          <c:showLegendKey val="0"/>
          <c:showVal val="0"/>
          <c:showCatName val="0"/>
          <c:showSerName val="0"/>
          <c:showPercent val="0"/>
          <c:showBubbleSize val="0"/>
        </c:dLbls>
        <c:gapWidth val="219"/>
        <c:overlap val="-27"/>
        <c:axId val="850963775"/>
        <c:axId val="850964735"/>
      </c:barChart>
      <c:catAx>
        <c:axId val="850963775"/>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850964735"/>
        <c:crosses val="autoZero"/>
        <c:auto val="1"/>
        <c:lblAlgn val="ctr"/>
        <c:lblOffset val="100"/>
        <c:noMultiLvlLbl val="0"/>
      </c:catAx>
      <c:valAx>
        <c:axId val="850964735"/>
        <c:scaling>
          <c:orientation val="minMax"/>
        </c:scaling>
        <c:delete val="1"/>
        <c:axPos val="l"/>
        <c:numFmt formatCode="0%" sourceLinked="1"/>
        <c:majorTickMark val="none"/>
        <c:minorTickMark val="none"/>
        <c:tickLblPos val="nextTo"/>
        <c:crossAx val="85096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rgbClr val="E2E8F0"/>
              </a:solidFill>
              <a:ln>
                <a:noFill/>
              </a:ln>
              <a:effectLst/>
            </c:spPr>
            <c:extLst>
              <c:ext xmlns:c16="http://schemas.microsoft.com/office/drawing/2014/chart" uri="{C3380CC4-5D6E-409C-BE32-E72D297353CC}">
                <c16:uniqueId val="{00000003-6227-4B7D-B546-80A442636963}"/>
              </c:ext>
            </c:extLst>
          </c:dPt>
          <c:dPt>
            <c:idx val="1"/>
            <c:invertIfNegative val="0"/>
            <c:bubble3D val="0"/>
            <c:spPr>
              <a:solidFill>
                <a:srgbClr val="00BFF2"/>
              </a:solidFill>
              <a:ln>
                <a:noFill/>
              </a:ln>
              <a:effectLst/>
            </c:spPr>
            <c:extLst>
              <c:ext xmlns:c16="http://schemas.microsoft.com/office/drawing/2014/chart" uri="{C3380CC4-5D6E-409C-BE32-E72D297353CC}">
                <c16:uniqueId val="{00000004-6227-4B7D-B546-80A442636963}"/>
              </c:ext>
            </c:extLst>
          </c:dPt>
          <c:dPt>
            <c:idx val="2"/>
            <c:invertIfNegative val="0"/>
            <c:bubble3D val="0"/>
            <c:spPr>
              <a:solidFill>
                <a:srgbClr val="66C5AD"/>
              </a:solidFill>
              <a:ln>
                <a:noFill/>
              </a:ln>
              <a:effectLst/>
            </c:spPr>
            <c:extLst>
              <c:ext xmlns:c16="http://schemas.microsoft.com/office/drawing/2014/chart" uri="{C3380CC4-5D6E-409C-BE32-E72D297353CC}">
                <c16:uniqueId val="{00000005-6227-4B7D-B546-80A442636963}"/>
              </c:ext>
            </c:extLst>
          </c:dPt>
          <c:cat>
            <c:strRef>
              <c:f>Sheet1!$A$2:$A$4</c:f>
              <c:strCache>
                <c:ptCount val="3"/>
                <c:pt idx="0">
                  <c:v>Control</c:v>
                </c:pt>
                <c:pt idx="1">
                  <c:v>Addressable Only</c:v>
                </c:pt>
                <c:pt idx="2">
                  <c:v>Addressable + Pause Ads</c:v>
                </c:pt>
              </c:strCache>
            </c:strRef>
          </c:cat>
          <c:val>
            <c:numRef>
              <c:f>Sheet1!$B$2:$B$4</c:f>
              <c:numCache>
                <c:formatCode>0%</c:formatCode>
                <c:ptCount val="3"/>
                <c:pt idx="0">
                  <c:v>0.1</c:v>
                </c:pt>
                <c:pt idx="1">
                  <c:v>0.2</c:v>
                </c:pt>
                <c:pt idx="2">
                  <c:v>0.25</c:v>
                </c:pt>
              </c:numCache>
            </c:numRef>
          </c:val>
          <c:extLst>
            <c:ext xmlns:c16="http://schemas.microsoft.com/office/drawing/2014/chart" uri="{C3380CC4-5D6E-409C-BE32-E72D297353CC}">
              <c16:uniqueId val="{00000000-6227-4B7D-B546-80A442636963}"/>
            </c:ext>
          </c:extLst>
        </c:ser>
        <c:dLbls>
          <c:showLegendKey val="0"/>
          <c:showVal val="0"/>
          <c:showCatName val="0"/>
          <c:showSerName val="0"/>
          <c:showPercent val="0"/>
          <c:showBubbleSize val="0"/>
        </c:dLbls>
        <c:gapWidth val="219"/>
        <c:overlap val="-27"/>
        <c:axId val="850963775"/>
        <c:axId val="850964735"/>
      </c:barChart>
      <c:catAx>
        <c:axId val="850963775"/>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200" b="0" i="0" u="none" strike="noStrike" kern="1200" baseline="0">
                <a:solidFill>
                  <a:srgbClr val="1F1A62"/>
                </a:solidFill>
                <a:latin typeface="Helvetica" panose="020B0403020202020204" pitchFamily="34" charset="0"/>
                <a:ea typeface="+mn-ea"/>
                <a:cs typeface="+mn-cs"/>
              </a:defRPr>
            </a:pPr>
            <a:endParaRPr lang="en-US"/>
          </a:p>
        </c:txPr>
        <c:crossAx val="850964735"/>
        <c:crosses val="autoZero"/>
        <c:auto val="1"/>
        <c:lblAlgn val="ctr"/>
        <c:lblOffset val="100"/>
        <c:noMultiLvlLbl val="0"/>
      </c:catAx>
      <c:valAx>
        <c:axId val="850964735"/>
        <c:scaling>
          <c:orientation val="minMax"/>
        </c:scaling>
        <c:delete val="1"/>
        <c:axPos val="l"/>
        <c:numFmt formatCode="0%" sourceLinked="1"/>
        <c:majorTickMark val="none"/>
        <c:minorTickMark val="none"/>
        <c:tickLblPos val="nextTo"/>
        <c:crossAx val="850963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rgbClr val="1F1A62"/>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6047231255271E-2"/>
          <c:y val="0.21573286691145147"/>
          <c:w val="0.91910790553748944"/>
          <c:h val="0.64269753779926675"/>
        </c:manualLayout>
      </c:layout>
      <c:barChart>
        <c:barDir val="col"/>
        <c:grouping val="clustered"/>
        <c:varyColors val="0"/>
        <c:ser>
          <c:idx val="0"/>
          <c:order val="0"/>
          <c:tx>
            <c:strRef>
              <c:f>Sheet1!$B$1</c:f>
              <c:strCache>
                <c:ptCount val="1"/>
                <c:pt idx="0">
                  <c:v>Column1</c:v>
                </c:pt>
              </c:strCache>
            </c:strRef>
          </c:tx>
          <c:spPr>
            <a:solidFill>
              <a:srgbClr val="00BFF2"/>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1-58B9-404A-BE06-C0EFB45C5F42}"/>
              </c:ext>
            </c:extLst>
          </c:dPt>
          <c:dPt>
            <c:idx val="1"/>
            <c:invertIfNegative val="0"/>
            <c:bubble3D val="0"/>
            <c:spPr>
              <a:solidFill>
                <a:srgbClr val="1F1A62"/>
              </a:solidFill>
              <a:ln>
                <a:noFill/>
              </a:ln>
              <a:effectLst/>
            </c:spPr>
            <c:extLst>
              <c:ext xmlns:c16="http://schemas.microsoft.com/office/drawing/2014/chart" uri="{C3380CC4-5D6E-409C-BE32-E72D297353CC}">
                <c16:uniqueId val="{00000003-58B9-404A-BE06-C0EFB45C5F4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Target</c:v>
                </c:pt>
              </c:strCache>
            </c:strRef>
          </c:cat>
          <c:val>
            <c:numRef>
              <c:f>Sheet1!$B$2:$B$3</c:f>
              <c:numCache>
                <c:formatCode>0.0%</c:formatCode>
                <c:ptCount val="2"/>
                <c:pt idx="0">
                  <c:v>0.05</c:v>
                </c:pt>
                <c:pt idx="1">
                  <c:v>6.5000000000000002E-2</c:v>
                </c:pt>
              </c:numCache>
            </c:numRef>
          </c:val>
          <c:extLst>
            <c:ext xmlns:c16="http://schemas.microsoft.com/office/drawing/2014/chart" uri="{C3380CC4-5D6E-409C-BE32-E72D297353CC}">
              <c16:uniqueId val="{00000004-58B9-404A-BE06-C0EFB45C5F42}"/>
            </c:ext>
          </c:extLst>
        </c:ser>
        <c:dLbls>
          <c:showLegendKey val="0"/>
          <c:showVal val="0"/>
          <c:showCatName val="0"/>
          <c:showSerName val="0"/>
          <c:showPercent val="0"/>
          <c:showBubbleSize val="0"/>
        </c:dLbls>
        <c:gapWidth val="180"/>
        <c:overlap val="-27"/>
        <c:axId val="1070923983"/>
        <c:axId val="1070938543"/>
      </c:barChart>
      <c:catAx>
        <c:axId val="1070923983"/>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scaling>
        <c:delete val="1"/>
        <c:axPos val="l"/>
        <c:numFmt formatCode="0.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949617809696738E-2"/>
          <c:y val="0.28853906618574104"/>
          <c:w val="0.89515634041353465"/>
          <c:h val="0.49490258191586234"/>
        </c:manualLayout>
      </c:layout>
      <c:lineChart>
        <c:grouping val="standard"/>
        <c:varyColors val="0"/>
        <c:ser>
          <c:idx val="0"/>
          <c:order val="0"/>
          <c:tx>
            <c:strRef>
              <c:f>Sheet1!$B$1</c:f>
              <c:strCache>
                <c:ptCount val="1"/>
                <c:pt idx="0">
                  <c:v>Overall Exposed</c:v>
                </c:pt>
              </c:strCache>
            </c:strRef>
          </c:tx>
          <c:spPr>
            <a:ln w="28575" cap="rnd">
              <a:solidFill>
                <a:srgbClr val="1F1A62"/>
              </a:solidFill>
              <a:round/>
            </a:ln>
            <a:effectLst/>
          </c:spPr>
          <c:marker>
            <c:symbol val="circle"/>
            <c:size val="5"/>
            <c:spPr>
              <a:solidFill>
                <a:srgbClr val="1F1A62"/>
              </a:solidFill>
              <a:ln w="9525">
                <a:solidFill>
                  <a:srgbClr val="1F1A62"/>
                </a:solidFill>
              </a:ln>
              <a:effectLst/>
            </c:spPr>
          </c:marker>
          <c:dLbls>
            <c:dLbl>
              <c:idx val="0"/>
              <c:layout>
                <c:manualLayout>
                  <c:x val="-6.184230861233031E-2"/>
                  <c:y val="4.84123028869449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7A7-4EFF-891C-5AF7E9E71025}"/>
                </c:ext>
              </c:extLst>
            </c:dLbl>
            <c:dLbl>
              <c:idx val="1"/>
              <c:layout>
                <c:manualLayout>
                  <c:x val="-2.452602030196923E-2"/>
                  <c:y val="5.7184587165595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7A7-4EFF-891C-5AF7E9E71025}"/>
                </c:ext>
              </c:extLst>
            </c:dLbl>
            <c:dLbl>
              <c:idx val="2"/>
              <c:layout>
                <c:manualLayout>
                  <c:x val="-6.8387446744630306E-2"/>
                  <c:y val="8.35014400015472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7A7-4EFF-891C-5AF7E9E71025}"/>
                </c:ext>
              </c:extLst>
            </c:dLbl>
            <c:dLbl>
              <c:idx val="3"/>
              <c:layout>
                <c:manualLayout>
                  <c:x val="-2.6340800896443022E-2"/>
                  <c:y val="-6.5627392735512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7A7-4EFF-891C-5AF7E9E71025}"/>
                </c:ext>
              </c:extLst>
            </c:dLbl>
            <c:dLbl>
              <c:idx val="4"/>
              <c:layout>
                <c:manualLayout>
                  <c:x val="-0.10347658789875908"/>
                  <c:y val="7.03430135835713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7A7-4EFF-891C-5AF7E9E71025}"/>
                </c:ext>
              </c:extLst>
            </c:dLbl>
            <c:dLbl>
              <c:idx val="5"/>
              <c:layout>
                <c:manualLayout>
                  <c:x val="-5.9615161456098048E-2"/>
                  <c:y val="-9.63303877107895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7A7-4EFF-891C-5AF7E9E71025}"/>
                </c:ext>
              </c:extLst>
            </c:dLbl>
            <c:dLbl>
              <c:idx val="6"/>
              <c:layout>
                <c:manualLayout>
                  <c:x val="-3.2073409062024077E-2"/>
                  <c:y val="6.15707293049206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7A7-4EFF-891C-5AF7E9E71025}"/>
                </c:ext>
              </c:extLst>
            </c:dLbl>
            <c:spPr>
              <a:noFill/>
              <a:ln>
                <a:noFill/>
              </a:ln>
              <a:effectLst/>
            </c:spPr>
            <c:txPr>
              <a:bodyPr rot="0" spcFirstLastPara="1" vertOverflow="ellipsis" horzOverflow="clip" vert="horz" wrap="square" lIns="38100" tIns="19050" rIns="38100" bIns="19050" anchor="ctr" anchorCtr="1">
                <a:spAutoFit/>
              </a:bodyPr>
              <a:lstStyle/>
              <a:p>
                <a:pPr>
                  <a:defRPr sz="1050" b="1" i="0" u="none" strike="noStrike" kern="1200" baseline="0">
                    <a:solidFill>
                      <a:srgbClr val="1F1A62"/>
                    </a:solidFill>
                    <a:latin typeface="Helvetica" panose="020B04030202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c:v>
                </c:pt>
                <c:pt idx="1">
                  <c:v>2</c:v>
                </c:pt>
                <c:pt idx="2">
                  <c:v>3-5</c:v>
                </c:pt>
                <c:pt idx="3">
                  <c:v>6-9</c:v>
                </c:pt>
                <c:pt idx="4">
                  <c:v>10-14</c:v>
                </c:pt>
                <c:pt idx="5">
                  <c:v>15-19</c:v>
                </c:pt>
                <c:pt idx="6">
                  <c:v>20+</c:v>
                </c:pt>
              </c:strCache>
            </c:strRef>
          </c:cat>
          <c:val>
            <c:numRef>
              <c:f>Sheet1!$B$2:$B$8</c:f>
              <c:numCache>
                <c:formatCode>0.00%</c:formatCode>
                <c:ptCount val="7"/>
                <c:pt idx="0">
                  <c:v>1E-3</c:v>
                </c:pt>
                <c:pt idx="1">
                  <c:v>2.3E-3</c:v>
                </c:pt>
                <c:pt idx="2">
                  <c:v>4.8999999999999998E-3</c:v>
                </c:pt>
                <c:pt idx="3">
                  <c:v>2.5999999999999999E-3</c:v>
                </c:pt>
                <c:pt idx="4">
                  <c:v>2.7000000000000001E-3</c:v>
                </c:pt>
                <c:pt idx="5">
                  <c:v>2.0000000000000001E-4</c:v>
                </c:pt>
                <c:pt idx="6">
                  <c:v>1.1999999999999999E-3</c:v>
                </c:pt>
              </c:numCache>
            </c:numRef>
          </c:val>
          <c:smooth val="1"/>
          <c:extLst>
            <c:ext xmlns:c16="http://schemas.microsoft.com/office/drawing/2014/chart" uri="{C3380CC4-5D6E-409C-BE32-E72D297353CC}">
              <c16:uniqueId val="{00000000-B7A7-4EFF-891C-5AF7E9E71025}"/>
            </c:ext>
          </c:extLst>
        </c:ser>
        <c:ser>
          <c:idx val="1"/>
          <c:order val="1"/>
          <c:tx>
            <c:strRef>
              <c:f>Sheet1!$C$1</c:f>
              <c:strCache>
                <c:ptCount val="1"/>
                <c:pt idx="0">
                  <c:v>TV Exposed</c:v>
                </c:pt>
              </c:strCache>
            </c:strRef>
          </c:tx>
          <c:spPr>
            <a:ln w="28575" cap="rnd">
              <a:solidFill>
                <a:srgbClr val="00BFF2"/>
              </a:solidFill>
              <a:round/>
            </a:ln>
            <a:effectLst/>
          </c:spPr>
          <c:marker>
            <c:symbol val="circle"/>
            <c:size val="5"/>
            <c:spPr>
              <a:solidFill>
                <a:srgbClr val="00BFF2"/>
              </a:solidFill>
              <a:ln w="9525">
                <a:solidFill>
                  <a:srgbClr val="00BFF2"/>
                </a:solidFill>
              </a:ln>
              <a:effectLst/>
            </c:spPr>
          </c:marker>
          <c:cat>
            <c:strRef>
              <c:f>Sheet1!$A$2:$A$8</c:f>
              <c:strCache>
                <c:ptCount val="7"/>
                <c:pt idx="0">
                  <c:v>1</c:v>
                </c:pt>
                <c:pt idx="1">
                  <c:v>2</c:v>
                </c:pt>
                <c:pt idx="2">
                  <c:v>3-5</c:v>
                </c:pt>
                <c:pt idx="3">
                  <c:v>6-9</c:v>
                </c:pt>
                <c:pt idx="4">
                  <c:v>10-14</c:v>
                </c:pt>
                <c:pt idx="5">
                  <c:v>15-19</c:v>
                </c:pt>
                <c:pt idx="6">
                  <c:v>20+</c:v>
                </c:pt>
              </c:strCache>
            </c:strRef>
          </c:cat>
          <c:val>
            <c:numRef>
              <c:f>Sheet1!$C$2:$C$8</c:f>
              <c:numCache>
                <c:formatCode>0.00%</c:formatCode>
                <c:ptCount val="7"/>
                <c:pt idx="0">
                  <c:v>1E-3</c:v>
                </c:pt>
                <c:pt idx="1">
                  <c:v>2.5999999999999999E-3</c:v>
                </c:pt>
                <c:pt idx="2">
                  <c:v>5.4999999999999997E-3</c:v>
                </c:pt>
                <c:pt idx="3">
                  <c:v>2.7000000000000001E-3</c:v>
                </c:pt>
                <c:pt idx="4">
                  <c:v>3.2000000000000002E-3</c:v>
                </c:pt>
                <c:pt idx="5">
                  <c:v>2.0000000000000001E-4</c:v>
                </c:pt>
                <c:pt idx="6">
                  <c:v>1.8E-3</c:v>
                </c:pt>
              </c:numCache>
            </c:numRef>
          </c:val>
          <c:smooth val="1"/>
          <c:extLst>
            <c:ext xmlns:c16="http://schemas.microsoft.com/office/drawing/2014/chart" uri="{C3380CC4-5D6E-409C-BE32-E72D297353CC}">
              <c16:uniqueId val="{00000001-B7A7-4EFF-891C-5AF7E9E71025}"/>
            </c:ext>
          </c:extLst>
        </c:ser>
        <c:ser>
          <c:idx val="2"/>
          <c:order val="2"/>
          <c:tx>
            <c:strRef>
              <c:f>Sheet1!$D$1</c:f>
              <c:strCache>
                <c:ptCount val="1"/>
                <c:pt idx="0">
                  <c:v>Samba Digital Exposed</c:v>
                </c:pt>
              </c:strCache>
            </c:strRef>
          </c:tx>
          <c:spPr>
            <a:ln w="28575" cap="rnd">
              <a:solidFill>
                <a:srgbClr val="ED3C8D"/>
              </a:solidFill>
              <a:round/>
            </a:ln>
            <a:effectLst/>
          </c:spPr>
          <c:marker>
            <c:symbol val="circle"/>
            <c:size val="5"/>
            <c:spPr>
              <a:solidFill>
                <a:srgbClr val="ED3C8D"/>
              </a:solidFill>
              <a:ln w="9525">
                <a:solidFill>
                  <a:srgbClr val="ED3C8D"/>
                </a:solidFill>
              </a:ln>
              <a:effectLst/>
            </c:spPr>
          </c:marker>
          <c:cat>
            <c:strRef>
              <c:f>Sheet1!$A$2:$A$8</c:f>
              <c:strCache>
                <c:ptCount val="7"/>
                <c:pt idx="0">
                  <c:v>1</c:v>
                </c:pt>
                <c:pt idx="1">
                  <c:v>2</c:v>
                </c:pt>
                <c:pt idx="2">
                  <c:v>3-5</c:v>
                </c:pt>
                <c:pt idx="3">
                  <c:v>6-9</c:v>
                </c:pt>
                <c:pt idx="4">
                  <c:v>10-14</c:v>
                </c:pt>
                <c:pt idx="5">
                  <c:v>15-19</c:v>
                </c:pt>
                <c:pt idx="6">
                  <c:v>20+</c:v>
                </c:pt>
              </c:strCache>
            </c:strRef>
          </c:cat>
          <c:val>
            <c:numRef>
              <c:f>Sheet1!$D$2:$D$8</c:f>
              <c:numCache>
                <c:formatCode>0.00%</c:formatCode>
                <c:ptCount val="7"/>
                <c:pt idx="0">
                  <c:v>2.0000000000000001E-4</c:v>
                </c:pt>
                <c:pt idx="1">
                  <c:v>5.9999999999999995E-4</c:v>
                </c:pt>
                <c:pt idx="2">
                  <c:v>2.0000000000000001E-4</c:v>
                </c:pt>
                <c:pt idx="3">
                  <c:v>1.9E-3</c:v>
                </c:pt>
                <c:pt idx="4">
                  <c:v>2.0000000000000001E-4</c:v>
                </c:pt>
              </c:numCache>
            </c:numRef>
          </c:val>
          <c:smooth val="1"/>
          <c:extLst>
            <c:ext xmlns:c16="http://schemas.microsoft.com/office/drawing/2014/chart" uri="{C3380CC4-5D6E-409C-BE32-E72D297353CC}">
              <c16:uniqueId val="{00000002-B7A7-4EFF-891C-5AF7E9E71025}"/>
            </c:ext>
          </c:extLst>
        </c:ser>
        <c:dLbls>
          <c:showLegendKey val="0"/>
          <c:showVal val="0"/>
          <c:showCatName val="0"/>
          <c:showSerName val="0"/>
          <c:showPercent val="0"/>
          <c:showBubbleSize val="0"/>
        </c:dLbls>
        <c:marker val="1"/>
        <c:smooth val="0"/>
        <c:axId val="1214654272"/>
        <c:axId val="1214652192"/>
      </c:lineChart>
      <c:catAx>
        <c:axId val="12146542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Helvetica" panose="020B0403020202020204" pitchFamily="34" charset="0"/>
                  </a:rPr>
                  <a:t># of Exposures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214652192"/>
        <c:crosses val="autoZero"/>
        <c:auto val="1"/>
        <c:lblAlgn val="ctr"/>
        <c:lblOffset val="100"/>
        <c:noMultiLvlLbl val="0"/>
      </c:catAx>
      <c:valAx>
        <c:axId val="1214652192"/>
        <c:scaling>
          <c:orientation val="minMax"/>
        </c:scaling>
        <c:delete val="1"/>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solidFill>
                      <a:schemeClr val="tx1"/>
                    </a:solidFill>
                    <a:latin typeface="Helvetica" panose="020B0403020202020204" pitchFamily="34" charset="0"/>
                  </a:rPr>
                  <a:t>Tune-In</a:t>
                </a:r>
                <a:r>
                  <a:rPr lang="en-US" sz="1200" baseline="0">
                    <a:solidFill>
                      <a:schemeClr val="tx1"/>
                    </a:solidFill>
                    <a:latin typeface="Helvetica" panose="020B0403020202020204" pitchFamily="34" charset="0"/>
                  </a:rPr>
                  <a:t> Rate</a:t>
                </a:r>
                <a:endParaRPr lang="en-US" sz="1200">
                  <a:solidFill>
                    <a:schemeClr val="tx1"/>
                  </a:solidFill>
                  <a:latin typeface="Helvetica" panose="020B0403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crossAx val="1214654272"/>
        <c:crosses val="autoZero"/>
        <c:crossBetween val="between"/>
      </c:valAx>
      <c:spPr>
        <a:noFill/>
        <a:ln>
          <a:noFill/>
        </a:ln>
        <a:effectLst/>
      </c:spPr>
    </c:plotArea>
    <c:legend>
      <c:legendPos val="t"/>
      <c:layout>
        <c:manualLayout>
          <c:xMode val="edge"/>
          <c:yMode val="edge"/>
          <c:x val="2.510301103512045E-2"/>
          <c:y val="1.3158426417975861E-2"/>
          <c:w val="0.93688375271457325"/>
          <c:h val="0.1738473339335786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200" b="1" i="0" u="none"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barChart>
        <c:barDir val="bar"/>
        <c:grouping val="clustered"/>
        <c:varyColors val="0"/>
        <c:ser>
          <c:idx val="0"/>
          <c:order val="0"/>
          <c:tx>
            <c:strRef>
              <c:f>Sheet1!$B$1</c:f>
              <c:strCache>
                <c:ptCount val="1"/>
                <c:pt idx="0">
                  <c:v>Tune-In Rate by Samba digital targeting tactic</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Bravo &amp; E! Reality Viewers</c:v>
                </c:pt>
                <c:pt idx="1">
                  <c:v>CBS Reality Viewers</c:v>
                </c:pt>
                <c:pt idx="2">
                  <c:v>Heavy TV Viewers</c:v>
                </c:pt>
                <c:pt idx="3">
                  <c:v>MTV Reality Viewers</c:v>
                </c:pt>
                <c:pt idx="4">
                  <c:v>Streaming Reality Viewers</c:v>
                </c:pt>
              </c:strCache>
            </c:strRef>
          </c:cat>
          <c:val>
            <c:numRef>
              <c:f>Sheet1!$B$2:$B$6</c:f>
              <c:numCache>
                <c:formatCode>0.00%</c:formatCode>
                <c:ptCount val="5"/>
                <c:pt idx="0">
                  <c:v>1E-4</c:v>
                </c:pt>
                <c:pt idx="1">
                  <c:v>2.0000000000000001E-4</c:v>
                </c:pt>
                <c:pt idx="2">
                  <c:v>4.0000000000000002E-4</c:v>
                </c:pt>
                <c:pt idx="3">
                  <c:v>8.0000000000000004E-4</c:v>
                </c:pt>
                <c:pt idx="4">
                  <c:v>8.0000000000000004E-4</c:v>
                </c:pt>
              </c:numCache>
            </c:numRef>
          </c:val>
          <c:extLst>
            <c:ext xmlns:c16="http://schemas.microsoft.com/office/drawing/2014/chart" uri="{C3380CC4-5D6E-409C-BE32-E72D297353CC}">
              <c16:uniqueId val="{00000000-6257-4112-A30C-9B1F6E7964B9}"/>
            </c:ext>
          </c:extLst>
        </c:ser>
        <c:dLbls>
          <c:showLegendKey val="0"/>
          <c:showVal val="0"/>
          <c:showCatName val="0"/>
          <c:showSerName val="0"/>
          <c:showPercent val="0"/>
          <c:showBubbleSize val="0"/>
        </c:dLbls>
        <c:gapWidth val="182"/>
        <c:axId val="1135956752"/>
        <c:axId val="1135954256"/>
      </c:barChart>
      <c:catAx>
        <c:axId val="1135956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135954256"/>
        <c:crosses val="autoZero"/>
        <c:auto val="1"/>
        <c:lblAlgn val="ctr"/>
        <c:lblOffset val="100"/>
        <c:noMultiLvlLbl val="0"/>
      </c:catAx>
      <c:valAx>
        <c:axId val="1135954256"/>
        <c:scaling>
          <c:orientation val="minMax"/>
        </c:scaling>
        <c:delete val="1"/>
        <c:axPos val="b"/>
        <c:numFmt formatCode="0.00%" sourceLinked="1"/>
        <c:majorTickMark val="none"/>
        <c:minorTickMark val="none"/>
        <c:tickLblPos val="nextTo"/>
        <c:crossAx val="1135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Digital Lift</c:v>
                </c:pt>
              </c:strCache>
            </c:strRef>
          </c:tx>
          <c:spPr>
            <a:solidFill>
              <a:schemeClr val="accent1"/>
            </a:solidFill>
            <a:ln>
              <a:noFill/>
            </a:ln>
            <a:effectLst/>
          </c:spPr>
          <c:invertIfNegative val="0"/>
          <c:dPt>
            <c:idx val="0"/>
            <c:invertIfNegative val="0"/>
            <c:bubble3D val="0"/>
            <c:spPr>
              <a:solidFill>
                <a:srgbClr val="ACBDCE"/>
              </a:solidFill>
              <a:ln>
                <a:noFill/>
              </a:ln>
              <a:effectLst/>
            </c:spPr>
            <c:extLst>
              <c:ext xmlns:c16="http://schemas.microsoft.com/office/drawing/2014/chart" uri="{C3380CC4-5D6E-409C-BE32-E72D297353CC}">
                <c16:uniqueId val="{00000004-690A-4410-BA01-B485AD07BADB}"/>
              </c:ext>
            </c:extLst>
          </c:dPt>
          <c:dPt>
            <c:idx val="1"/>
            <c:invertIfNegative val="0"/>
            <c:bubble3D val="0"/>
            <c:spPr>
              <a:solidFill>
                <a:srgbClr val="00BFF2"/>
              </a:solidFill>
              <a:ln>
                <a:noFill/>
              </a:ln>
              <a:effectLst/>
            </c:spPr>
            <c:extLst>
              <c:ext xmlns:c16="http://schemas.microsoft.com/office/drawing/2014/chart" uri="{C3380CC4-5D6E-409C-BE32-E72D297353CC}">
                <c16:uniqueId val="{00000002-BA23-436B-9CF0-C143D1CE322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Digital Unexposed</c:v>
                </c:pt>
                <c:pt idx="1">
                  <c:v>Exposed to Digital Only</c:v>
                </c:pt>
              </c:strCache>
            </c:strRef>
          </c:cat>
          <c:val>
            <c:numRef>
              <c:f>Sheet1!$B$2:$B$3</c:f>
              <c:numCache>
                <c:formatCode>0.00%</c:formatCode>
                <c:ptCount val="2"/>
                <c:pt idx="0">
                  <c:v>2.9999999999999997E-4</c:v>
                </c:pt>
                <c:pt idx="1">
                  <c:v>4.0000000000000002E-4</c:v>
                </c:pt>
              </c:numCache>
            </c:numRef>
          </c:val>
          <c:extLst>
            <c:ext xmlns:c16="http://schemas.microsoft.com/office/drawing/2014/chart" uri="{C3380CC4-5D6E-409C-BE32-E72D297353CC}">
              <c16:uniqueId val="{00000000-690A-4410-BA01-B485AD07BADB}"/>
            </c:ext>
          </c:extLst>
        </c:ser>
        <c:dLbls>
          <c:showLegendKey val="0"/>
          <c:showVal val="0"/>
          <c:showCatName val="0"/>
          <c:showSerName val="0"/>
          <c:showPercent val="0"/>
          <c:showBubbleSize val="0"/>
        </c:dLbls>
        <c:gapWidth val="219"/>
        <c:overlap val="-27"/>
        <c:axId val="1070923983"/>
        <c:axId val="1070938543"/>
      </c:barChart>
      <c:catAx>
        <c:axId val="107092398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rgbClr val="1F1A62"/>
                </a:solidFill>
                <a:latin typeface="Helvetica" panose="020B0403020202020204" pitchFamily="34" charset="0"/>
                <a:ea typeface="+mn-ea"/>
                <a:cs typeface="+mn-cs"/>
              </a:defRPr>
            </a:pPr>
            <a:endParaRPr lang="en-US"/>
          </a:p>
        </c:txPr>
        <c:crossAx val="1070938543"/>
        <c:crosses val="autoZero"/>
        <c:auto val="1"/>
        <c:lblAlgn val="ctr"/>
        <c:lblOffset val="100"/>
        <c:noMultiLvlLbl val="0"/>
      </c:catAx>
      <c:valAx>
        <c:axId val="1070938543"/>
        <c:scaling>
          <c:orientation val="minMax"/>
          <c:max val="1.0000000000000002E-3"/>
        </c:scaling>
        <c:delete val="1"/>
        <c:axPos val="l"/>
        <c:numFmt formatCode="0.00%" sourceLinked="1"/>
        <c:majorTickMark val="out"/>
        <c:minorTickMark val="none"/>
        <c:tickLblPos val="nextTo"/>
        <c:crossAx val="1070923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378138451720592"/>
          <c:y val="3.5188117123394827E-3"/>
          <c:w val="0.44447577906596708"/>
          <c:h val="0.99429731366555174"/>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4-F283-43B0-B1BC-230A47A96E02}"/>
              </c:ext>
            </c:extLst>
          </c:dPt>
          <c:dPt>
            <c:idx val="1"/>
            <c:invertIfNegative val="0"/>
            <c:bubble3D val="0"/>
            <c:spPr>
              <a:solidFill>
                <a:srgbClr val="00BFF2"/>
              </a:solidFill>
              <a:ln>
                <a:noFill/>
              </a:ln>
              <a:effectLst/>
            </c:spPr>
            <c:extLst>
              <c:ext xmlns:c16="http://schemas.microsoft.com/office/drawing/2014/chart" uri="{C3380CC4-5D6E-409C-BE32-E72D297353CC}">
                <c16:uniqueId val="{00000005-F283-43B0-B1BC-230A47A96E02}"/>
              </c:ext>
            </c:extLst>
          </c:dPt>
          <c:dPt>
            <c:idx val="2"/>
            <c:invertIfNegative val="0"/>
            <c:bubble3D val="0"/>
            <c:spPr>
              <a:solidFill>
                <a:srgbClr val="4EBEA4"/>
              </a:solidFill>
              <a:ln>
                <a:noFill/>
              </a:ln>
              <a:effectLst/>
            </c:spPr>
            <c:extLst>
              <c:ext xmlns:c16="http://schemas.microsoft.com/office/drawing/2014/chart" uri="{C3380CC4-5D6E-409C-BE32-E72D297353CC}">
                <c16:uniqueId val="{00000006-F283-43B0-B1BC-230A47A96E02}"/>
              </c:ext>
            </c:extLst>
          </c:dPt>
          <c:dPt>
            <c:idx val="3"/>
            <c:invertIfNegative val="0"/>
            <c:bubble3D val="0"/>
            <c:spPr>
              <a:solidFill>
                <a:srgbClr val="4EBEA4"/>
              </a:solidFill>
              <a:ln>
                <a:noFill/>
              </a:ln>
              <a:effectLst/>
            </c:spPr>
            <c:extLst>
              <c:ext xmlns:c16="http://schemas.microsoft.com/office/drawing/2014/chart" uri="{C3380CC4-5D6E-409C-BE32-E72D297353CC}">
                <c16:uniqueId val="{00000007-F283-43B0-B1BC-230A47A96E0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Video: HH Connect</c:v>
                </c:pt>
                <c:pt idx="1">
                  <c:v>Video: CTV</c:v>
                </c:pt>
                <c:pt idx="2">
                  <c:v>Homescreen: Rotational</c:v>
                </c:pt>
                <c:pt idx="3">
                  <c:v>Homescreen: Takeover</c:v>
                </c:pt>
              </c:strCache>
            </c:strRef>
          </c:cat>
          <c:val>
            <c:numRef>
              <c:f>Sheet1!$B$2:$B$5</c:f>
              <c:numCache>
                <c:formatCode>0%</c:formatCode>
                <c:ptCount val="4"/>
                <c:pt idx="0">
                  <c:v>0.94</c:v>
                </c:pt>
                <c:pt idx="1">
                  <c:v>0.61</c:v>
                </c:pt>
                <c:pt idx="2">
                  <c:v>0.91</c:v>
                </c:pt>
                <c:pt idx="3">
                  <c:v>0.57999999999999996</c:v>
                </c:pt>
              </c:numCache>
            </c:numRef>
          </c:val>
          <c:extLst>
            <c:ext xmlns:c16="http://schemas.microsoft.com/office/drawing/2014/chart" uri="{C3380CC4-5D6E-409C-BE32-E72D297353CC}">
              <c16:uniqueId val="{00000000-F283-43B0-B1BC-230A47A96E02}"/>
            </c:ext>
          </c:extLst>
        </c:ser>
        <c:dLbls>
          <c:showLegendKey val="0"/>
          <c:showVal val="0"/>
          <c:showCatName val="0"/>
          <c:showSerName val="0"/>
          <c:showPercent val="0"/>
          <c:showBubbleSize val="0"/>
        </c:dLbls>
        <c:gapWidth val="56"/>
        <c:axId val="611242736"/>
        <c:axId val="611238472"/>
      </c:barChart>
      <c:catAx>
        <c:axId val="611242736"/>
        <c:scaling>
          <c:orientation val="maxMin"/>
        </c:scaling>
        <c:delete val="0"/>
        <c:axPos val="l"/>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300" b="0" i="0" u="none" strike="noStrike" kern="1200" baseline="0">
                <a:solidFill>
                  <a:srgbClr val="1F1A62"/>
                </a:solidFill>
                <a:latin typeface="Helvetica" panose="020B0403020202020204" pitchFamily="34" charset="0"/>
                <a:ea typeface="+mn-ea"/>
                <a:cs typeface="+mn-cs"/>
              </a:defRPr>
            </a:pPr>
            <a:endParaRPr lang="en-US"/>
          </a:p>
        </c:txPr>
        <c:crossAx val="611238472"/>
        <c:crosses val="autoZero"/>
        <c:auto val="1"/>
        <c:lblAlgn val="ctr"/>
        <c:lblOffset val="100"/>
        <c:noMultiLvlLbl val="0"/>
      </c:catAx>
      <c:valAx>
        <c:axId val="611238472"/>
        <c:scaling>
          <c:orientation val="minMax"/>
        </c:scaling>
        <c:delete val="1"/>
        <c:axPos val="t"/>
        <c:numFmt formatCode="0%" sourceLinked="1"/>
        <c:majorTickMark val="none"/>
        <c:minorTickMark val="none"/>
        <c:tickLblPos val="nextTo"/>
        <c:crossAx val="611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8.6819746038124604E-2"/>
          <c:w val="1"/>
          <c:h val="0.7007610771711921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1F1A62"/>
              </a:solidFill>
              <a:ln>
                <a:noFill/>
              </a:ln>
              <a:effectLst/>
            </c:spPr>
            <c:extLst>
              <c:ext xmlns:c16="http://schemas.microsoft.com/office/drawing/2014/chart" uri="{C3380CC4-5D6E-409C-BE32-E72D297353CC}">
                <c16:uniqueId val="{00000001-0443-4AE9-A5AE-16548868EF4C}"/>
              </c:ext>
            </c:extLst>
          </c:dPt>
          <c:dPt>
            <c:idx val="1"/>
            <c:invertIfNegative val="0"/>
            <c:bubble3D val="0"/>
            <c:spPr>
              <a:solidFill>
                <a:srgbClr val="ED3C8D"/>
              </a:solidFill>
              <a:ln>
                <a:noFill/>
              </a:ln>
              <a:effectLst/>
            </c:spPr>
            <c:extLst>
              <c:ext xmlns:c16="http://schemas.microsoft.com/office/drawing/2014/chart" uri="{C3380CC4-5D6E-409C-BE32-E72D297353CC}">
                <c16:uniqueId val="{00000003-0443-4AE9-A5AE-16548868EF4C}"/>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Exposed</c:v>
                </c:pt>
              </c:strCache>
            </c:strRef>
          </c:cat>
          <c:val>
            <c:numRef>
              <c:f>Sheet1!$B$2:$B$3</c:f>
              <c:numCache>
                <c:formatCode>0.0%</c:formatCode>
                <c:ptCount val="2"/>
                <c:pt idx="0">
                  <c:v>7.0000000000000001E-3</c:v>
                </c:pt>
                <c:pt idx="1">
                  <c:v>1.2E-2</c:v>
                </c:pt>
              </c:numCache>
            </c:numRef>
          </c:val>
          <c:extLst>
            <c:ext xmlns:c16="http://schemas.microsoft.com/office/drawing/2014/chart" uri="{C3380CC4-5D6E-409C-BE32-E72D297353CC}">
              <c16:uniqueId val="{00000008-0443-4AE9-A5AE-16548868EF4C}"/>
            </c:ext>
          </c:extLst>
        </c:ser>
        <c:dLbls>
          <c:showLegendKey val="0"/>
          <c:showVal val="0"/>
          <c:showCatName val="0"/>
          <c:showSerName val="0"/>
          <c:showPercent val="0"/>
          <c:showBubbleSize val="0"/>
        </c:dLbls>
        <c:gapWidth val="119"/>
        <c:overlap val="-100"/>
        <c:axId val="611242736"/>
        <c:axId val="611238472"/>
      </c:barChart>
      <c:catAx>
        <c:axId val="611242736"/>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0" i="0" u="none" strike="noStrike" kern="1200" baseline="0">
                <a:solidFill>
                  <a:srgbClr val="1F1A62"/>
                </a:solidFill>
                <a:latin typeface="Helvetica" panose="020B0403020202020204" pitchFamily="34" charset="0"/>
                <a:ea typeface="+mn-ea"/>
                <a:cs typeface="+mn-cs"/>
              </a:defRPr>
            </a:pPr>
            <a:endParaRPr lang="en-US"/>
          </a:p>
        </c:txPr>
        <c:crossAx val="611238472"/>
        <c:crosses val="autoZero"/>
        <c:auto val="1"/>
        <c:lblAlgn val="ctr"/>
        <c:lblOffset val="100"/>
        <c:noMultiLvlLbl val="0"/>
      </c:catAx>
      <c:valAx>
        <c:axId val="611238472"/>
        <c:scaling>
          <c:orientation val="minMax"/>
        </c:scaling>
        <c:delete val="1"/>
        <c:axPos val="l"/>
        <c:numFmt formatCode="0.0%" sourceLinked="1"/>
        <c:majorTickMark val="none"/>
        <c:minorTickMark val="none"/>
        <c:tickLblPos val="nextTo"/>
        <c:crossAx val="61124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1DB361"/>
            </a:solidFill>
            <a:ln>
              <a:noFill/>
            </a:ln>
            <a:effectLst/>
          </c:spPr>
          <c:invertIfNegative val="0"/>
          <c:dPt>
            <c:idx val="0"/>
            <c:invertIfNegative val="0"/>
            <c:bubble3D val="0"/>
            <c:spPr>
              <a:solidFill>
                <a:srgbClr val="ED3C8D"/>
              </a:solidFill>
              <a:ln>
                <a:noFill/>
              </a:ln>
              <a:effectLst/>
            </c:spPr>
            <c:extLst>
              <c:ext xmlns:c16="http://schemas.microsoft.com/office/drawing/2014/chart" uri="{C3380CC4-5D6E-409C-BE32-E72D297353CC}">
                <c16:uniqueId val="{00000003-1AE6-4498-8AF3-C6EF562FC9A3}"/>
              </c:ext>
            </c:extLst>
          </c:dPt>
          <c:dPt>
            <c:idx val="1"/>
            <c:invertIfNegative val="0"/>
            <c:bubble3D val="0"/>
            <c:spPr>
              <a:solidFill>
                <a:srgbClr val="1F1A62"/>
              </a:solidFill>
              <a:ln>
                <a:noFill/>
              </a:ln>
              <a:effectLst/>
            </c:spPr>
            <c:extLst>
              <c:ext xmlns:c16="http://schemas.microsoft.com/office/drawing/2014/chart" uri="{C3380CC4-5D6E-409C-BE32-E72D297353CC}">
                <c16:uniqueId val="{00000001-1AE6-4498-8AF3-C6EF562FC9A3}"/>
              </c:ext>
            </c:extLst>
          </c:dPt>
          <c:cat>
            <c:strRef>
              <c:f>Sheet1!$A$2:$A$3</c:f>
              <c:strCache>
                <c:ptCount val="2"/>
                <c:pt idx="0">
                  <c:v>Unexposed and Converted</c:v>
                </c:pt>
                <c:pt idx="1">
                  <c:v>Exposed and Converted</c:v>
                </c:pt>
              </c:strCache>
            </c:strRef>
          </c:cat>
          <c:val>
            <c:numRef>
              <c:f>Sheet1!$B$2:$B$3</c:f>
              <c:numCache>
                <c:formatCode>0.00%</c:formatCode>
                <c:ptCount val="2"/>
                <c:pt idx="0">
                  <c:v>2E-3</c:v>
                </c:pt>
                <c:pt idx="1">
                  <c:v>3.3E-3</c:v>
                </c:pt>
              </c:numCache>
            </c:numRef>
          </c:val>
          <c:extLst>
            <c:ext xmlns:c16="http://schemas.microsoft.com/office/drawing/2014/chart" uri="{C3380CC4-5D6E-409C-BE32-E72D297353CC}">
              <c16:uniqueId val="{00000002-1AE6-4498-8AF3-C6EF562FC9A3}"/>
            </c:ext>
          </c:extLst>
        </c:ser>
        <c:dLbls>
          <c:showLegendKey val="0"/>
          <c:showVal val="0"/>
          <c:showCatName val="0"/>
          <c:showSerName val="0"/>
          <c:showPercent val="0"/>
          <c:showBubbleSize val="0"/>
        </c:dLbls>
        <c:gapWidth val="52"/>
        <c:axId val="230309160"/>
        <c:axId val="239467136"/>
      </c:barChart>
      <c:catAx>
        <c:axId val="230309160"/>
        <c:scaling>
          <c:orientation val="minMax"/>
        </c:scaling>
        <c:delete val="1"/>
        <c:axPos val="l"/>
        <c:numFmt formatCode="General" sourceLinked="1"/>
        <c:majorTickMark val="out"/>
        <c:minorTickMark val="none"/>
        <c:tickLblPos val="nextTo"/>
        <c:crossAx val="239467136"/>
        <c:crosses val="autoZero"/>
        <c:auto val="1"/>
        <c:lblAlgn val="ctr"/>
        <c:lblOffset val="100"/>
        <c:noMultiLvlLbl val="0"/>
      </c:catAx>
      <c:valAx>
        <c:axId val="239467136"/>
        <c:scaling>
          <c:orientation val="minMax"/>
        </c:scaling>
        <c:delete val="1"/>
        <c:axPos val="b"/>
        <c:majorGridlines>
          <c:spPr>
            <a:ln w="9525" cap="flat" cmpd="sng" algn="ctr">
              <a:noFill/>
              <a:round/>
            </a:ln>
            <a:effectLst/>
          </c:spPr>
        </c:majorGridlines>
        <c:numFmt formatCode="0.00%" sourceLinked="1"/>
        <c:majorTickMark val="none"/>
        <c:minorTickMark val="none"/>
        <c:tickLblPos val="nextTo"/>
        <c:crossAx val="230309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375191536376619E-2"/>
          <c:y val="0.15633318704942584"/>
          <c:w val="0.94724961692724674"/>
          <c:h val="0.68941472476296939"/>
        </c:manualLayout>
      </c:layout>
      <c:barChart>
        <c:barDir val="col"/>
        <c:grouping val="stacked"/>
        <c:varyColors val="0"/>
        <c:ser>
          <c:idx val="0"/>
          <c:order val="0"/>
          <c:tx>
            <c:strRef>
              <c:f>Sheet1!$B$1</c:f>
              <c:strCache>
                <c:ptCount val="1"/>
                <c:pt idx="0">
                  <c:v>Series 1</c:v>
                </c:pt>
              </c:strCache>
            </c:strRef>
          </c:tx>
          <c:spPr>
            <a:solidFill>
              <a:srgbClr val="1B1464"/>
            </a:solidFill>
            <a:ln>
              <a:noFill/>
            </a:ln>
            <a:effectLst/>
          </c:spPr>
          <c:invertIfNegative val="0"/>
          <c:cat>
            <c:strRef>
              <c:f>Sheet1!$A$2:$A$4</c:f>
              <c:strCache>
                <c:ptCount val="3"/>
                <c:pt idx="0">
                  <c:v>Social</c:v>
                </c:pt>
                <c:pt idx="1">
                  <c:v>Social + Shopping Channels</c:v>
                </c:pt>
                <c:pt idx="2">
                  <c:v>Social + 
TV Networks</c:v>
                </c:pt>
              </c:strCache>
            </c:strRef>
          </c:cat>
          <c:val>
            <c:numRef>
              <c:f>Sheet1!$B$2:$B$4</c:f>
              <c:numCache>
                <c:formatCode>General</c:formatCode>
                <c:ptCount val="3"/>
                <c:pt idx="0">
                  <c:v>10</c:v>
                </c:pt>
                <c:pt idx="1">
                  <c:v>10</c:v>
                </c:pt>
                <c:pt idx="2">
                  <c:v>10</c:v>
                </c:pt>
              </c:numCache>
            </c:numRef>
          </c:val>
          <c:extLst>
            <c:ext xmlns:c16="http://schemas.microsoft.com/office/drawing/2014/chart" uri="{C3380CC4-5D6E-409C-BE32-E72D297353CC}">
              <c16:uniqueId val="{00000000-5E0B-4C33-83DB-71BBFA9252BE}"/>
            </c:ext>
          </c:extLst>
        </c:ser>
        <c:ser>
          <c:idx val="1"/>
          <c:order val="1"/>
          <c:tx>
            <c:strRef>
              <c:f>Sheet1!$C$1</c:f>
              <c:strCache>
                <c:ptCount val="1"/>
                <c:pt idx="0">
                  <c:v>Series 2</c:v>
                </c:pt>
              </c:strCache>
            </c:strRef>
          </c:tx>
          <c:spPr>
            <a:solidFill>
              <a:srgbClr val="4EBEA4"/>
            </a:solidFill>
            <a:ln>
              <a:noFill/>
            </a:ln>
            <a:effectLst/>
          </c:spPr>
          <c:invertIfNegative val="0"/>
          <c:cat>
            <c:strRef>
              <c:f>Sheet1!$A$2:$A$4</c:f>
              <c:strCache>
                <c:ptCount val="3"/>
                <c:pt idx="0">
                  <c:v>Social</c:v>
                </c:pt>
                <c:pt idx="1">
                  <c:v>Social + Shopping Channels</c:v>
                </c:pt>
                <c:pt idx="2">
                  <c:v>Social + 
TV Networks</c:v>
                </c:pt>
              </c:strCache>
            </c:strRef>
          </c:cat>
          <c:val>
            <c:numRef>
              <c:f>Sheet1!$C$2:$C$4</c:f>
              <c:numCache>
                <c:formatCode>General</c:formatCode>
                <c:ptCount val="3"/>
                <c:pt idx="0">
                  <c:v>0</c:v>
                </c:pt>
                <c:pt idx="1">
                  <c:v>8</c:v>
                </c:pt>
                <c:pt idx="2">
                  <c:v>0</c:v>
                </c:pt>
              </c:numCache>
            </c:numRef>
          </c:val>
          <c:extLst>
            <c:ext xmlns:c16="http://schemas.microsoft.com/office/drawing/2014/chart" uri="{C3380CC4-5D6E-409C-BE32-E72D297353CC}">
              <c16:uniqueId val="{00000001-5E0B-4C33-83DB-71BBFA9252BE}"/>
            </c:ext>
          </c:extLst>
        </c:ser>
        <c:ser>
          <c:idx val="2"/>
          <c:order val="2"/>
          <c:tx>
            <c:strRef>
              <c:f>Sheet1!$D$1</c:f>
              <c:strCache>
                <c:ptCount val="1"/>
                <c:pt idx="0">
                  <c:v>Series 3</c:v>
                </c:pt>
              </c:strCache>
            </c:strRef>
          </c:tx>
          <c:spPr>
            <a:solidFill>
              <a:srgbClr val="00BFF2"/>
            </a:solidFill>
            <a:ln>
              <a:noFill/>
            </a:ln>
            <a:effectLst/>
          </c:spPr>
          <c:invertIfNegative val="0"/>
          <c:cat>
            <c:strRef>
              <c:f>Sheet1!$A$2:$A$4</c:f>
              <c:strCache>
                <c:ptCount val="3"/>
                <c:pt idx="0">
                  <c:v>Social</c:v>
                </c:pt>
                <c:pt idx="1">
                  <c:v>Social + Shopping Channels</c:v>
                </c:pt>
                <c:pt idx="2">
                  <c:v>Social + 
TV Networks</c:v>
                </c:pt>
              </c:strCache>
            </c:strRef>
          </c:cat>
          <c:val>
            <c:numRef>
              <c:f>Sheet1!$D$2:$D$4</c:f>
              <c:numCache>
                <c:formatCode>General</c:formatCode>
                <c:ptCount val="3"/>
                <c:pt idx="0">
                  <c:v>0</c:v>
                </c:pt>
                <c:pt idx="1">
                  <c:v>0</c:v>
                </c:pt>
                <c:pt idx="2">
                  <c:v>60</c:v>
                </c:pt>
              </c:numCache>
            </c:numRef>
          </c:val>
          <c:extLst>
            <c:ext xmlns:c16="http://schemas.microsoft.com/office/drawing/2014/chart" uri="{C3380CC4-5D6E-409C-BE32-E72D297353CC}">
              <c16:uniqueId val="{00000002-5E0B-4C33-83DB-71BBFA9252BE}"/>
            </c:ext>
          </c:extLst>
        </c:ser>
        <c:dLbls>
          <c:showLegendKey val="0"/>
          <c:showVal val="0"/>
          <c:showCatName val="0"/>
          <c:showSerName val="0"/>
          <c:showPercent val="0"/>
          <c:showBubbleSize val="0"/>
        </c:dLbls>
        <c:gapWidth val="150"/>
        <c:overlap val="100"/>
        <c:axId val="1912448912"/>
        <c:axId val="1908202896"/>
      </c:barChart>
      <c:catAx>
        <c:axId val="191244891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08202896"/>
        <c:crosses val="autoZero"/>
        <c:auto val="1"/>
        <c:lblAlgn val="ctr"/>
        <c:lblOffset val="100"/>
        <c:noMultiLvlLbl val="0"/>
      </c:catAx>
      <c:valAx>
        <c:axId val="1908202896"/>
        <c:scaling>
          <c:orientation val="minMax"/>
        </c:scaling>
        <c:delete val="1"/>
        <c:axPos val="l"/>
        <c:numFmt formatCode="General" sourceLinked="1"/>
        <c:majorTickMark val="none"/>
        <c:minorTickMark val="none"/>
        <c:tickLblPos val="nextTo"/>
        <c:crossAx val="1912448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1B1464"/>
          </a:solidFill>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988EB4-5A6C-4C5D-B182-89212BBB353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F5533E64-82A5-4716-B56B-D11A827E9E7F}">
      <dgm:prSet phldrT="[Text]" phldr="0" custT="1"/>
      <dgm:spPr>
        <a:solidFill>
          <a:srgbClr val="ED3C8D">
            <a:alpha val="50000"/>
          </a:srgbClr>
        </a:solidFill>
      </dgm:spPr>
      <dgm:t>
        <a:bodyPr/>
        <a:lstStyle/>
        <a:p>
          <a:r>
            <a:rPr lang="en-US" sz="1400">
              <a:solidFill>
                <a:srgbClr val="1F1A62"/>
              </a:solidFill>
              <a:latin typeface="Helvetica" panose="020B0403020202020204" pitchFamily="34" charset="0"/>
            </a:rPr>
            <a:t>Pursuit</a:t>
          </a:r>
        </a:p>
      </dgm:t>
    </dgm:pt>
    <dgm:pt modelId="{B5BD08F4-A55C-4485-A7FB-5C1C813E1AC9}" type="parTrans" cxnId="{4A2BE420-FCA0-4515-A71C-61A24D071E8E}">
      <dgm:prSet/>
      <dgm:spPr/>
      <dgm:t>
        <a:bodyPr/>
        <a:lstStyle/>
        <a:p>
          <a:endParaRPr lang="en-US"/>
        </a:p>
      </dgm:t>
    </dgm:pt>
    <dgm:pt modelId="{946721CA-2353-4B41-8791-A5CA64692EB9}" type="sibTrans" cxnId="{4A2BE420-FCA0-4515-A71C-61A24D071E8E}">
      <dgm:prSet/>
      <dgm:spPr/>
      <dgm:t>
        <a:bodyPr/>
        <a:lstStyle/>
        <a:p>
          <a:endParaRPr lang="en-US"/>
        </a:p>
      </dgm:t>
    </dgm:pt>
    <dgm:pt modelId="{6D28DE04-525F-4B88-9871-EE94358C5BD8}">
      <dgm:prSet phldrT="[Text]" phldr="0" custT="1"/>
      <dgm:spPr>
        <a:solidFill>
          <a:srgbClr val="66C5AD">
            <a:alpha val="50000"/>
          </a:srgbClr>
        </a:solidFill>
        <a:ln>
          <a:noFill/>
        </a:ln>
      </dgm:spPr>
      <dgm:t>
        <a:bodyPr/>
        <a:lstStyle/>
        <a:p>
          <a:pPr rtl="0"/>
          <a:r>
            <a:rPr lang="en-US" sz="1400">
              <a:solidFill>
                <a:srgbClr val="1F1A62"/>
              </a:solidFill>
              <a:latin typeface="Helvetica" panose="020B0403020202020204" pitchFamily="34" charset="0"/>
            </a:rPr>
            <a:t>Network B*</a:t>
          </a:r>
        </a:p>
      </dgm:t>
    </dgm:pt>
    <dgm:pt modelId="{FECAE910-86CC-4A3E-BDC7-20D78E7D006C}" type="parTrans" cxnId="{7A892EF4-A8F1-4662-A6C1-C89D63F3B557}">
      <dgm:prSet/>
      <dgm:spPr/>
      <dgm:t>
        <a:bodyPr/>
        <a:lstStyle/>
        <a:p>
          <a:endParaRPr lang="en-US"/>
        </a:p>
      </dgm:t>
    </dgm:pt>
    <dgm:pt modelId="{FDFF44E3-CD54-48ED-833F-4D89A7AD2E49}" type="sibTrans" cxnId="{7A892EF4-A8F1-4662-A6C1-C89D63F3B557}">
      <dgm:prSet/>
      <dgm:spPr/>
      <dgm:t>
        <a:bodyPr/>
        <a:lstStyle/>
        <a:p>
          <a:endParaRPr lang="en-US"/>
        </a:p>
      </dgm:t>
    </dgm:pt>
    <dgm:pt modelId="{86982C9C-F5FF-4713-A042-E4AE922E2BFF}" type="pres">
      <dgm:prSet presAssocID="{F7988EB4-5A6C-4C5D-B182-89212BBB3538}" presName="Name0" presStyleCnt="0">
        <dgm:presLayoutVars>
          <dgm:dir/>
          <dgm:resizeHandles val="exact"/>
        </dgm:presLayoutVars>
      </dgm:prSet>
      <dgm:spPr/>
    </dgm:pt>
    <dgm:pt modelId="{67E08542-719B-405B-9D17-BD9FDBAEBC75}" type="pres">
      <dgm:prSet presAssocID="{F5533E64-82A5-4716-B56B-D11A827E9E7F}" presName="Name5" presStyleLbl="vennNode1" presStyleIdx="0" presStyleCnt="2">
        <dgm:presLayoutVars>
          <dgm:bulletEnabled val="1"/>
        </dgm:presLayoutVars>
      </dgm:prSet>
      <dgm:spPr/>
    </dgm:pt>
    <dgm:pt modelId="{EBEDAED9-A3F4-4F24-987F-03789603AAB9}" type="pres">
      <dgm:prSet presAssocID="{946721CA-2353-4B41-8791-A5CA64692EB9}" presName="space" presStyleCnt="0"/>
      <dgm:spPr/>
    </dgm:pt>
    <dgm:pt modelId="{D9CAFF80-7338-4336-A751-11E9498DBB20}" type="pres">
      <dgm:prSet presAssocID="{6D28DE04-525F-4B88-9871-EE94358C5BD8}" presName="Name5" presStyleLbl="vennNode1" presStyleIdx="1" presStyleCnt="2">
        <dgm:presLayoutVars>
          <dgm:bulletEnabled val="1"/>
        </dgm:presLayoutVars>
      </dgm:prSet>
      <dgm:spPr/>
    </dgm:pt>
  </dgm:ptLst>
  <dgm:cxnLst>
    <dgm:cxn modelId="{4A2BE420-FCA0-4515-A71C-61A24D071E8E}" srcId="{F7988EB4-5A6C-4C5D-B182-89212BBB3538}" destId="{F5533E64-82A5-4716-B56B-D11A827E9E7F}" srcOrd="0" destOrd="0" parTransId="{B5BD08F4-A55C-4485-A7FB-5C1C813E1AC9}" sibTransId="{946721CA-2353-4B41-8791-A5CA64692EB9}"/>
    <dgm:cxn modelId="{E2935259-7CE5-4093-BF51-08ED8C162F35}" type="presOf" srcId="{F5533E64-82A5-4716-B56B-D11A827E9E7F}" destId="{67E08542-719B-405B-9D17-BD9FDBAEBC75}" srcOrd="0" destOrd="0" presId="urn:microsoft.com/office/officeart/2005/8/layout/venn3"/>
    <dgm:cxn modelId="{270273D1-CC31-46E7-9EB6-7E7BF71C2F85}" type="presOf" srcId="{6D28DE04-525F-4B88-9871-EE94358C5BD8}" destId="{D9CAFF80-7338-4336-A751-11E9498DBB20}" srcOrd="0" destOrd="0" presId="urn:microsoft.com/office/officeart/2005/8/layout/venn3"/>
    <dgm:cxn modelId="{48FA4DDF-138E-4626-9670-A6911AE0CC31}" type="presOf" srcId="{F7988EB4-5A6C-4C5D-B182-89212BBB3538}" destId="{86982C9C-F5FF-4713-A042-E4AE922E2BFF}" srcOrd="0" destOrd="0" presId="urn:microsoft.com/office/officeart/2005/8/layout/venn3"/>
    <dgm:cxn modelId="{7A892EF4-A8F1-4662-A6C1-C89D63F3B557}" srcId="{F7988EB4-5A6C-4C5D-B182-89212BBB3538}" destId="{6D28DE04-525F-4B88-9871-EE94358C5BD8}" srcOrd="1" destOrd="0" parTransId="{FECAE910-86CC-4A3E-BDC7-20D78E7D006C}" sibTransId="{FDFF44E3-CD54-48ED-833F-4D89A7AD2E49}"/>
    <dgm:cxn modelId="{2269FDE7-FA2E-4D11-88CA-B7C74020BFF8}" type="presParOf" srcId="{86982C9C-F5FF-4713-A042-E4AE922E2BFF}" destId="{67E08542-719B-405B-9D17-BD9FDBAEBC75}" srcOrd="0" destOrd="0" presId="urn:microsoft.com/office/officeart/2005/8/layout/venn3"/>
    <dgm:cxn modelId="{A2FBC345-936D-4ACC-AF6F-22C6730A4263}" type="presParOf" srcId="{86982C9C-F5FF-4713-A042-E4AE922E2BFF}" destId="{EBEDAED9-A3F4-4F24-987F-03789603AAB9}" srcOrd="1" destOrd="0" presId="urn:microsoft.com/office/officeart/2005/8/layout/venn3"/>
    <dgm:cxn modelId="{15C9117E-7A2B-45D5-95E2-ACC44C0F76B6}" type="presParOf" srcId="{86982C9C-F5FF-4713-A042-E4AE922E2BFF}" destId="{D9CAFF80-7338-4336-A751-11E9498DBB20}" srcOrd="2"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08542-719B-405B-9D17-BD9FDBAEBC75}">
      <dsp:nvSpPr>
        <dsp:cNvPr id="0" name=""/>
        <dsp:cNvSpPr/>
      </dsp:nvSpPr>
      <dsp:spPr>
        <a:xfrm>
          <a:off x="1767" y="299372"/>
          <a:ext cx="1255169" cy="1255169"/>
        </a:xfrm>
        <a:prstGeom prst="ellipse">
          <a:avLst/>
        </a:prstGeom>
        <a:solidFill>
          <a:srgbClr val="ED3C8D">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076" tIns="17780" rIns="69076" bIns="1778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1F1A62"/>
              </a:solidFill>
              <a:latin typeface="Helvetica" panose="020B0403020202020204" pitchFamily="34" charset="0"/>
            </a:rPr>
            <a:t>Pursuit</a:t>
          </a:r>
        </a:p>
      </dsp:txBody>
      <dsp:txXfrm>
        <a:off x="185582" y="483187"/>
        <a:ext cx="887539" cy="887539"/>
      </dsp:txXfrm>
    </dsp:sp>
    <dsp:sp modelId="{D9CAFF80-7338-4336-A751-11E9498DBB20}">
      <dsp:nvSpPr>
        <dsp:cNvPr id="0" name=""/>
        <dsp:cNvSpPr/>
      </dsp:nvSpPr>
      <dsp:spPr>
        <a:xfrm>
          <a:off x="1005903" y="299372"/>
          <a:ext cx="1255169" cy="1255169"/>
        </a:xfrm>
        <a:prstGeom prst="ellipse">
          <a:avLst/>
        </a:prstGeom>
        <a:solidFill>
          <a:srgbClr val="66C5AD">
            <a:alpha val="5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9076" tIns="17780" rIns="69076" bIns="17780" numCol="1" spcCol="1270" anchor="ctr" anchorCtr="0">
          <a:noAutofit/>
        </a:bodyPr>
        <a:lstStyle/>
        <a:p>
          <a:pPr marL="0" lvl="0" indent="0" algn="ctr" defTabSz="622300" rtl="0">
            <a:lnSpc>
              <a:spcPct val="90000"/>
            </a:lnSpc>
            <a:spcBef>
              <a:spcPct val="0"/>
            </a:spcBef>
            <a:spcAft>
              <a:spcPct val="35000"/>
            </a:spcAft>
            <a:buNone/>
          </a:pPr>
          <a:r>
            <a:rPr lang="en-US" sz="1400" kern="1200">
              <a:solidFill>
                <a:srgbClr val="1F1A62"/>
              </a:solidFill>
              <a:latin typeface="Helvetica" panose="020B0403020202020204" pitchFamily="34" charset="0"/>
            </a:rPr>
            <a:t>Network B*</a:t>
          </a:r>
        </a:p>
      </dsp:txBody>
      <dsp:txXfrm>
        <a:off x="1189718" y="483187"/>
        <a:ext cx="887539" cy="88753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130B99-B7B9-4F06-965A-3A321B85A748}" type="datetimeFigureOut">
              <a:rPr lang="en-US" smtClean="0"/>
              <a:t>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55691-C277-45F6-B2C0-EA8A7D37894B}" type="slidenum">
              <a:rPr lang="en-US" smtClean="0"/>
              <a:t>‹#›</a:t>
            </a:fld>
            <a:endParaRPr lang="en-US"/>
          </a:p>
        </p:txBody>
      </p:sp>
    </p:spTree>
    <p:extLst>
      <p:ext uri="{BB962C8B-B14F-4D97-AF65-F5344CB8AC3E}">
        <p14:creationId xmlns:p14="http://schemas.microsoft.com/office/powerpoint/2010/main" val="376556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517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92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342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1602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48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58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8635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014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79343C-4327-4837-AB1B-EB4A71A411A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63930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157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255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6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570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77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799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171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2209" rtl="0" eaLnBrk="1" fontAlgn="auto" latinLnBrk="0" hangingPunct="1">
              <a:lnSpc>
                <a:spcPct val="100000"/>
              </a:lnSpc>
              <a:spcBef>
                <a:spcPts val="0"/>
              </a:spcBef>
              <a:spcAft>
                <a:spcPts val="0"/>
              </a:spcAft>
              <a:buClrTx/>
              <a:buSzTx/>
              <a:buFontTx/>
              <a:buNone/>
              <a:tabLst/>
              <a:defRPr/>
            </a:pPr>
            <a:fld id="{46D361C7-2C28-438A-B554-42B3EE91A13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09"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11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A6496-8541-B957-483E-CDBF326938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D2D76-9FD5-168B-B781-F4988C177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658A4E-A179-F665-78CE-340D1ACAD401}"/>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09F031CB-85C8-146C-9A5B-D15C1CC43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58366C-A58F-286A-99A5-36D4CA844A5D}"/>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270203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2EF13-EB22-1EA2-0DDD-52E2C1660B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F303F5-0205-A114-E01A-ED468275E5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7D627-98E5-D5A6-B804-5E8A7FB24762}"/>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DBDE54B3-813A-7430-C3F7-6AA2FCF8B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B6532-0D7B-6941-411C-9BEE86165C23}"/>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426801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8E7ACD-F6AC-04C4-3824-27CBB39FD8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C48032-F5B4-4B12-FD0D-6848740E25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5E4BD-054C-BBD6-F59A-8AF97218D8FF}"/>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8C3720A2-B1DF-A681-D33B-CC5BA03E4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F757D-7D78-1DF0-D6A2-EFCA3570658F}"/>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282796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3B6A-9170-41F2-83E0-84E5C33E8D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71A63F-0FE0-4BDC-AE12-9D8D6FC952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0FF80F-E793-4969-9D4A-0E188D754446}"/>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71F91891-2CE0-4242-B58E-0E2543603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FA62F-17CF-4F8A-B092-1E2954F48008}"/>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267218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BDD8-689A-4CA8-842B-69E7156310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66C014-AE83-4CCB-9379-98013EACB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5DBB-D260-44E3-8655-A95F65387017}"/>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B94F984E-8901-44DC-8CC8-3E7E22DAE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A88A-2ADF-44E9-A4F9-23897E4D61B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54122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8CDDC-1ADF-405D-9536-13A22AE9C5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70BE4-A12C-4120-968C-F8D4D77F0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4A229B-A5A0-4FE8-B61F-2F9D59480DA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E5541E55-CEC4-47F7-80EE-11B05603A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6CEB-505D-4CFE-8E50-624EE0A5325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62119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3E058-33E4-4323-835C-3340FAE8A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2ECF7F-343C-4EE5-9FD1-19071ACB69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33278D-2211-436D-900A-DBE2582D37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EEDCD8-3F24-4427-9019-9D4FA6B04A4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47BAB73F-6E45-40AB-BF08-E167CD433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DD6E67-A250-4EDC-9105-B86B9B35E8BE}"/>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499368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5681E-0902-4320-86DE-A80510006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BC469C-2D72-4038-9CF6-D051EC0AB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C44D26-866C-4C85-A022-095DE44D01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131586-6EE4-4A5E-A4F3-D501D22A14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DA6C2F-797B-4994-B71D-E49C42FB8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B1CD3A-96D1-4D07-BE8D-27F100E6134B}"/>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8" name="Footer Placeholder 7">
            <a:extLst>
              <a:ext uri="{FF2B5EF4-FFF2-40B4-BE49-F238E27FC236}">
                <a16:creationId xmlns:a16="http://schemas.microsoft.com/office/drawing/2014/main" id="{C2BDAAE6-4E43-49E3-BCDD-66B234F4F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06B994-AABD-4D75-A41C-07FFBEE7F304}"/>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648034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4398-2AA9-4E18-A430-B3D364DE2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1BDD90-3B51-4289-8F90-93158DBBC1BF}"/>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4" name="Footer Placeholder 3">
            <a:extLst>
              <a:ext uri="{FF2B5EF4-FFF2-40B4-BE49-F238E27FC236}">
                <a16:creationId xmlns:a16="http://schemas.microsoft.com/office/drawing/2014/main" id="{639F925A-6C4A-4F58-96DE-5354131D4A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408322-AB34-469D-B14B-BA109BBE7FF5}"/>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4216745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6C340-7859-4BA4-8B7F-CB0BDDA62B4E}"/>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3" name="Footer Placeholder 2">
            <a:extLst>
              <a:ext uri="{FF2B5EF4-FFF2-40B4-BE49-F238E27FC236}">
                <a16:creationId xmlns:a16="http://schemas.microsoft.com/office/drawing/2014/main" id="{E7E74693-A5AA-4A8D-BF85-D18F1E7C32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B746CC-E185-49A4-B3D2-9EB7F6930A7B}"/>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3992055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327D-1DEA-469B-B3CF-9B241749D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9BCD96-08B7-457A-9764-22D3B798C8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1B655-5398-489B-B636-EF9CB2D26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A1CBEB-F193-493C-8E10-CD483662FFE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A6B3CD2C-B3FA-4FFD-899D-238296DA4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172BD-5F4B-4953-8581-B9AAF43B47C7}"/>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1370192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B9BD-9AE3-20D7-B49C-565ABD2C5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540D7-0272-6873-DE31-C6D903C771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058AE-C2A4-7CAA-EE8C-4636DDD3D84A}"/>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41F16C63-9B51-417A-74D4-D6CB449EB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DC665-7737-43B0-087F-CDF9790C719D}"/>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3794720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0FA93-2399-4285-A3B9-3389420AB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BF632B-5ACC-47F8-9086-16155C573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A16EAB-5F3D-45C4-9617-0B9BB23338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2E5C5B-6948-4826-ACE7-D91348070601}"/>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6" name="Footer Placeholder 5">
            <a:extLst>
              <a:ext uri="{FF2B5EF4-FFF2-40B4-BE49-F238E27FC236}">
                <a16:creationId xmlns:a16="http://schemas.microsoft.com/office/drawing/2014/main" id="{DF97C145-2997-400F-952D-8DDAB9878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E49959-60D0-410A-89D5-9491F0440A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26657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745D-BE03-42D2-BEF6-655E3DF491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7BA562-F568-480C-9921-86878C1280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7183C2-82BB-402C-8616-50843DE553B2}"/>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1C6E890C-BC71-4B9D-A3B0-1B03BCFC98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A8838-746F-4AF9-8D3C-B56BD1653F5F}"/>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672652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0E0DE-084B-4959-983B-FD19F9D619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B6670E-6205-494F-941C-D347D2D2ED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2012C8-C612-4E8D-80CC-E7A286B3F4F7}"/>
              </a:ext>
            </a:extLst>
          </p:cNvPr>
          <p:cNvSpPr>
            <a:spLocks noGrp="1"/>
          </p:cNvSpPr>
          <p:nvPr>
            <p:ph type="dt" sz="half" idx="10"/>
          </p:nvPr>
        </p:nvSpPr>
        <p:spPr/>
        <p:txBody>
          <a:body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CD656942-6837-4C28-8867-5940CC283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C969C-AED5-4695-A0A2-522133C7B4B1}"/>
              </a:ext>
            </a:extLst>
          </p:cNvPr>
          <p:cNvSpPr>
            <a:spLocks noGrp="1"/>
          </p:cNvSpPr>
          <p:nvPr>
            <p:ph type="sldNum" sz="quarter" idx="12"/>
          </p:nvPr>
        </p:nvSpPr>
        <p:spPr/>
        <p:txBody>
          <a:bodyPr/>
          <a:lstStyle/>
          <a:p>
            <a:fld id="{A946F853-4826-4755-860B-DB42C2469991}" type="slidenum">
              <a:rPr lang="en-US" smtClean="0"/>
              <a:t>‹#›</a:t>
            </a:fld>
            <a:endParaRPr lang="en-US"/>
          </a:p>
        </p:txBody>
      </p:sp>
    </p:spTree>
    <p:extLst>
      <p:ext uri="{BB962C8B-B14F-4D97-AF65-F5344CB8AC3E}">
        <p14:creationId xmlns:p14="http://schemas.microsoft.com/office/powerpoint/2010/main" val="3157302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982382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223525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1302235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542187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296728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044837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111738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493F-C830-7BAD-297A-01EA469832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5D3F88-C6E6-99DF-0532-50CB3533F1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2AD112-CEFB-E24D-0198-DBF16F2F37AA}"/>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CEAC1230-0363-D13D-9636-24D585AF6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6F2CB-7941-ABDC-B258-B3CB0962C197}"/>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634871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3207508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53841516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915453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8996269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62766882"/>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23086289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79868252"/>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111583109"/>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02296099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73889106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88188-2C4A-DDA0-8C6D-17EE6C9EE8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9DE34A-62CA-B660-E8D4-386336B85F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A8708A-FB20-A35D-0235-94C5B2FE7F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56533A-E343-DB4B-BF3B-16A43365A2B2}"/>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6" name="Footer Placeholder 5">
            <a:extLst>
              <a:ext uri="{FF2B5EF4-FFF2-40B4-BE49-F238E27FC236}">
                <a16:creationId xmlns:a16="http://schemas.microsoft.com/office/drawing/2014/main" id="{97A152FA-35C5-358E-17BD-7B5E763B8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5FFCD-8326-F82A-83DF-7AD9CDA359B6}"/>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3039821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86771555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421840163"/>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282754817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42345274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829050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22008651"/>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54972081"/>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576038121"/>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21289545"/>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00624118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B4ABA-AC75-E28F-CB37-835FD9D9C0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E85415-7B91-1F80-877B-057F8D880F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87FC8-8F30-693F-E49F-0BAE96F564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D077A-08EE-CCD1-B657-D1445F896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64DE1-CFE4-9AA2-7BB2-C4F760E30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A9973-638D-9DB9-8693-09A78DD36B66}"/>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8" name="Footer Placeholder 7">
            <a:extLst>
              <a:ext uri="{FF2B5EF4-FFF2-40B4-BE49-F238E27FC236}">
                <a16:creationId xmlns:a16="http://schemas.microsoft.com/office/drawing/2014/main" id="{281A1949-A3FF-2F91-A0C6-8F074C21B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3D419-89DC-2D3A-0E77-59215759D798}"/>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32926886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7640599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343234482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60068054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98759378"/>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4258139200"/>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3AECC-6F66-463A-B3AC-AA48EC4D996F}"/>
              </a:ext>
            </a:extLst>
          </p:cNvPr>
          <p:cNvSpPr>
            <a:spLocks noGrp="1"/>
          </p:cNvSpPr>
          <p:nvPr>
            <p:ph type="dt" sz="half" idx="10"/>
          </p:nvPr>
        </p:nvSpPr>
        <p:spPr/>
        <p:txBody>
          <a:bodyPr/>
          <a:lstStyle/>
          <a:p>
            <a:fld id="{940F4AFE-A5D3-4F54-B5F3-4457A701A7A2}" type="datetimeFigureOut">
              <a:rPr lang="en-US" smtClean="0"/>
              <a:t>7/10/2024</a:t>
            </a:fld>
            <a:endParaRPr lang="en-US"/>
          </a:p>
        </p:txBody>
      </p:sp>
      <p:sp>
        <p:nvSpPr>
          <p:cNvPr id="3" name="Footer Placeholder 2">
            <a:extLst>
              <a:ext uri="{FF2B5EF4-FFF2-40B4-BE49-F238E27FC236}">
                <a16:creationId xmlns:a16="http://schemas.microsoft.com/office/drawing/2014/main" id="{EB3B98F0-9AF7-4D2D-BAC5-7F186E622A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8577F-D449-44D2-B622-055110F1181C}"/>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2249724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C8E1-6D19-4766-AC8D-F9773F96DE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859C97-2CEB-489C-817A-9002EA502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6FFB9A-6435-4AA7-A2A2-8154F53CE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6D755-AA15-4469-ABCD-278819D3A057}"/>
              </a:ext>
            </a:extLst>
          </p:cNvPr>
          <p:cNvSpPr>
            <a:spLocks noGrp="1"/>
          </p:cNvSpPr>
          <p:nvPr>
            <p:ph type="dt" sz="half" idx="10"/>
          </p:nvPr>
        </p:nvSpPr>
        <p:spPr/>
        <p:txBody>
          <a:bodyPr/>
          <a:lstStyle/>
          <a:p>
            <a:fld id="{940F4AFE-A5D3-4F54-B5F3-4457A701A7A2}" type="datetimeFigureOut">
              <a:rPr lang="en-US" smtClean="0"/>
              <a:t>7/10/2024</a:t>
            </a:fld>
            <a:endParaRPr lang="en-US"/>
          </a:p>
        </p:txBody>
      </p:sp>
      <p:sp>
        <p:nvSpPr>
          <p:cNvPr id="6" name="Footer Placeholder 5">
            <a:extLst>
              <a:ext uri="{FF2B5EF4-FFF2-40B4-BE49-F238E27FC236}">
                <a16:creationId xmlns:a16="http://schemas.microsoft.com/office/drawing/2014/main" id="{4F2081D6-6D7F-4587-919E-16644B25D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2B5D8-9239-4759-BCEE-0AB3A67028C6}"/>
              </a:ext>
            </a:extLst>
          </p:cNvPr>
          <p:cNvSpPr>
            <a:spLocks noGrp="1"/>
          </p:cNvSpPr>
          <p:nvPr>
            <p:ph type="sldNum" sz="quarter" idx="12"/>
          </p:nvPr>
        </p:nvSpPr>
        <p:spPr/>
        <p:txBody>
          <a:bodyPr/>
          <a:lstStyle/>
          <a:p>
            <a:fld id="{0B78A2C9-DCC8-4A5D-AD81-AAC8B6B1869F}" type="slidenum">
              <a:rPr lang="en-US" smtClean="0"/>
              <a:t>‹#›</a:t>
            </a:fld>
            <a:endParaRPr lang="en-US"/>
          </a:p>
        </p:txBody>
      </p:sp>
    </p:spTree>
    <p:extLst>
      <p:ext uri="{BB962C8B-B14F-4D97-AF65-F5344CB8AC3E}">
        <p14:creationId xmlns:p14="http://schemas.microsoft.com/office/powerpoint/2010/main" val="1270114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18DD0-DCFC-9FA4-3DBB-A8F15AAC13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922E97-2D39-5122-9015-CE6DC477C0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62704A-A660-3517-0AAA-3F39885A23D4}"/>
              </a:ext>
            </a:extLst>
          </p:cNvPr>
          <p:cNvSpPr>
            <a:spLocks noGrp="1"/>
          </p:cNvSpPr>
          <p:nvPr>
            <p:ph type="dt" sz="half" idx="10"/>
          </p:nvPr>
        </p:nvSpPr>
        <p:spPr/>
        <p:txBody>
          <a:bodyPr/>
          <a:lstStyle/>
          <a:p>
            <a:fld id="{80C47821-3FDB-664F-8AF1-A5C56F80A85C}" type="datetimeFigureOut">
              <a:rPr lang="en-US" smtClean="0"/>
              <a:t>7/10/2024</a:t>
            </a:fld>
            <a:endParaRPr lang="en-US"/>
          </a:p>
        </p:txBody>
      </p:sp>
      <p:sp>
        <p:nvSpPr>
          <p:cNvPr id="5" name="Footer Placeholder 4">
            <a:extLst>
              <a:ext uri="{FF2B5EF4-FFF2-40B4-BE49-F238E27FC236}">
                <a16:creationId xmlns:a16="http://schemas.microsoft.com/office/drawing/2014/main" id="{CF4E7F1E-665C-326C-6204-6D31F4918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B236E-898E-2A07-E040-804966524CE5}"/>
              </a:ext>
            </a:extLst>
          </p:cNvPr>
          <p:cNvSpPr>
            <a:spLocks noGrp="1"/>
          </p:cNvSpPr>
          <p:nvPr>
            <p:ph type="sldNum" sz="quarter" idx="12"/>
          </p:nvPr>
        </p:nvSpPr>
        <p:spPr/>
        <p:txBody>
          <a:bodyPr/>
          <a:lstStyle/>
          <a:p>
            <a:fld id="{C3D85D60-351E-3542-8C0C-7A81337A891B}" type="slidenum">
              <a:rPr lang="en-US" smtClean="0"/>
              <a:t>‹#›</a:t>
            </a:fld>
            <a:endParaRPr lang="en-US"/>
          </a:p>
        </p:txBody>
      </p:sp>
    </p:spTree>
    <p:extLst>
      <p:ext uri="{BB962C8B-B14F-4D97-AF65-F5344CB8AC3E}">
        <p14:creationId xmlns:p14="http://schemas.microsoft.com/office/powerpoint/2010/main" val="49413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DE072-2934-8808-455E-5007297353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FDCC5C-8291-B241-3954-CFE6598B75E1}"/>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4" name="Footer Placeholder 3">
            <a:extLst>
              <a:ext uri="{FF2B5EF4-FFF2-40B4-BE49-F238E27FC236}">
                <a16:creationId xmlns:a16="http://schemas.microsoft.com/office/drawing/2014/main" id="{99FF026F-B102-2EC7-1CCA-F27841E2C5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772BD-62B0-9BE8-0569-0B08A7175D25}"/>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2469730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8408A-DA74-4300-B269-8D57DF8608B1}"/>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3" name="Footer Placeholder 2">
            <a:extLst>
              <a:ext uri="{FF2B5EF4-FFF2-40B4-BE49-F238E27FC236}">
                <a16:creationId xmlns:a16="http://schemas.microsoft.com/office/drawing/2014/main" id="{DE9D389D-C733-336F-8180-44B5D1F06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7A333F-496E-ACA7-3A96-551314D93C8B}"/>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2368032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EA111-6D3D-3F7E-1E32-4F71ED3D8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0163AB-5C1E-3214-2F20-2371A7EE0B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01A6D3-7EEB-27EB-D7B0-986EA3AE7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477930-6BB4-7838-7820-730AECB41EB5}"/>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6" name="Footer Placeholder 5">
            <a:extLst>
              <a:ext uri="{FF2B5EF4-FFF2-40B4-BE49-F238E27FC236}">
                <a16:creationId xmlns:a16="http://schemas.microsoft.com/office/drawing/2014/main" id="{513C7772-EA2D-0DBF-2B60-EFC1C6448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7F6950-1A06-4339-2FA8-87780E047684}"/>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1213724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D0937-F13B-E0AF-AF83-F708CD023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3DD403-C6B9-E583-9201-4BE3F74688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BE217D-290B-305B-BB3B-048FD9079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2E12D-324E-565F-F19B-A75D48C54734}"/>
              </a:ext>
            </a:extLst>
          </p:cNvPr>
          <p:cNvSpPr>
            <a:spLocks noGrp="1"/>
          </p:cNvSpPr>
          <p:nvPr>
            <p:ph type="dt" sz="half" idx="10"/>
          </p:nvPr>
        </p:nvSpPr>
        <p:spPr/>
        <p:txBody>
          <a:bodyPr/>
          <a:lstStyle/>
          <a:p>
            <a:fld id="{D07328D6-6B16-4048-A1E6-138541B32A25}" type="datetimeFigureOut">
              <a:rPr lang="en-US" smtClean="0"/>
              <a:t>7/10/2024</a:t>
            </a:fld>
            <a:endParaRPr lang="en-US"/>
          </a:p>
        </p:txBody>
      </p:sp>
      <p:sp>
        <p:nvSpPr>
          <p:cNvPr id="6" name="Footer Placeholder 5">
            <a:extLst>
              <a:ext uri="{FF2B5EF4-FFF2-40B4-BE49-F238E27FC236}">
                <a16:creationId xmlns:a16="http://schemas.microsoft.com/office/drawing/2014/main" id="{7D74E55C-3544-998D-F598-25EC30333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C1C4C5-684A-F21E-8DBB-8CB293BB0C19}"/>
              </a:ext>
            </a:extLst>
          </p:cNvPr>
          <p:cNvSpPr>
            <a:spLocks noGrp="1"/>
          </p:cNvSpPr>
          <p:nvPr>
            <p:ph type="sldNum" sz="quarter" idx="12"/>
          </p:nvPr>
        </p:nvSpPr>
        <p:spPr/>
        <p:txBody>
          <a:bodyPr/>
          <a:lstStyle/>
          <a:p>
            <a:fld id="{8B59B3E7-B4EB-44B0-8134-F51AF096C80D}" type="slidenum">
              <a:rPr lang="en-US" smtClean="0"/>
              <a:t>‹#›</a:t>
            </a:fld>
            <a:endParaRPr lang="en-US"/>
          </a:p>
        </p:txBody>
      </p:sp>
    </p:spTree>
    <p:extLst>
      <p:ext uri="{BB962C8B-B14F-4D97-AF65-F5344CB8AC3E}">
        <p14:creationId xmlns:p14="http://schemas.microsoft.com/office/powerpoint/2010/main" val="4211481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CC5C39-B7E5-4808-0D49-68D837E3B4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EDBA58-E260-F42F-22A4-3993A4155B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2E51-175A-A292-2827-2997614D6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7328D6-6B16-4048-A1E6-138541B32A25}" type="datetimeFigureOut">
              <a:rPr lang="en-US" smtClean="0"/>
              <a:t>7/10/2024</a:t>
            </a:fld>
            <a:endParaRPr lang="en-US"/>
          </a:p>
        </p:txBody>
      </p:sp>
      <p:sp>
        <p:nvSpPr>
          <p:cNvPr id="5" name="Footer Placeholder 4">
            <a:extLst>
              <a:ext uri="{FF2B5EF4-FFF2-40B4-BE49-F238E27FC236}">
                <a16:creationId xmlns:a16="http://schemas.microsoft.com/office/drawing/2014/main" id="{3E7B08C8-1FF9-1BF2-44A3-4CF2560EF5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7F57577-D3C5-E9EF-A6A3-4B3128E7B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59B3E7-B4EB-44B0-8134-F51AF096C80D}" type="slidenum">
              <a:rPr lang="en-US" smtClean="0"/>
              <a:t>‹#›</a:t>
            </a:fld>
            <a:endParaRPr lang="en-US"/>
          </a:p>
        </p:txBody>
      </p:sp>
    </p:spTree>
    <p:extLst>
      <p:ext uri="{BB962C8B-B14F-4D97-AF65-F5344CB8AC3E}">
        <p14:creationId xmlns:p14="http://schemas.microsoft.com/office/powerpoint/2010/main" val="686543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3B6742-7D34-40C1-8DF1-0A0141E97E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D2C5A-78BF-40B2-A45B-B331E494A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BE31A-B43A-4F43-A30B-7B991F848A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FC190C-D469-4D14-9C75-80B8C5F77837}" type="datetimeFigureOut">
              <a:rPr lang="en-US" smtClean="0"/>
              <a:t>7/10/2024</a:t>
            </a:fld>
            <a:endParaRPr lang="en-US"/>
          </a:p>
        </p:txBody>
      </p:sp>
      <p:sp>
        <p:nvSpPr>
          <p:cNvPr id="5" name="Footer Placeholder 4">
            <a:extLst>
              <a:ext uri="{FF2B5EF4-FFF2-40B4-BE49-F238E27FC236}">
                <a16:creationId xmlns:a16="http://schemas.microsoft.com/office/drawing/2014/main" id="{33A7E171-6F4C-4065-A77B-355779BC9E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D89A4C-5289-4D78-A689-23BFD17932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6F853-4826-4755-860B-DB42C2469991}" type="slidenum">
              <a:rPr lang="en-US" smtClean="0"/>
              <a:t>‹#›</a:t>
            </a:fld>
            <a:endParaRPr lang="en-US"/>
          </a:p>
        </p:txBody>
      </p:sp>
    </p:spTree>
    <p:extLst>
      <p:ext uri="{BB962C8B-B14F-4D97-AF65-F5344CB8AC3E}">
        <p14:creationId xmlns:p14="http://schemas.microsoft.com/office/powerpoint/2010/main" val="1196692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4276520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chart" Target="../charts/chart1.xml"/><Relationship Id="rId5" Type="http://schemas.openxmlformats.org/officeDocument/2006/relationships/image" Target="../media/image30.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chart" Target="../charts/char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32.pn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chart" Target="../charts/chart3.xml"/><Relationship Id="rId5" Type="http://schemas.openxmlformats.org/officeDocument/2006/relationships/image" Target="../media/image11.png"/><Relationship Id="rId4" Type="http://schemas.openxmlformats.org/officeDocument/2006/relationships/image" Target="../media/image33.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chart" Target="../charts/chart7.xml"/><Relationship Id="rId5" Type="http://schemas.openxmlformats.org/officeDocument/2006/relationships/image" Target="../media/image23.png"/><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37.png"/><Relationship Id="rId11" Type="http://schemas.openxmlformats.org/officeDocument/2006/relationships/image" Target="../media/image10.png"/><Relationship Id="rId5" Type="http://schemas.openxmlformats.org/officeDocument/2006/relationships/image" Target="../media/image36.png"/><Relationship Id="rId10" Type="http://schemas.openxmlformats.org/officeDocument/2006/relationships/image" Target="../media/image40.jpeg"/><Relationship Id="rId4" Type="http://schemas.openxmlformats.org/officeDocument/2006/relationships/chart" Target="../charts/chart9.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hyperlink" Target="https://thevab.com/insight/retail-category-video-advertising-case-studies?utm_source=category_case_study" TargetMode="External"/><Relationship Id="rId13" Type="http://schemas.openxmlformats.org/officeDocument/2006/relationships/image" Target="../media/image49.png"/><Relationship Id="rId18" Type="http://schemas.openxmlformats.org/officeDocument/2006/relationships/image" Target="../media/image10.png"/><Relationship Id="rId3" Type="http://schemas.openxmlformats.org/officeDocument/2006/relationships/hyperlink" Target="https://thevab.com/insight/automotive-category-case-studies?utm_source=category_case_study" TargetMode="External"/><Relationship Id="rId7" Type="http://schemas.openxmlformats.org/officeDocument/2006/relationships/hyperlink" Target="https://thevab.com/" TargetMode="External"/><Relationship Id="rId12" Type="http://schemas.openxmlformats.org/officeDocument/2006/relationships/hyperlink" Target="https://thevab.com/insight/pharmaceuticals-category-video-advertising-case-studies?utm_source=category_case_study" TargetMode="External"/><Relationship Id="rId17" Type="http://schemas.openxmlformats.org/officeDocument/2006/relationships/image" Target="../media/image51.png"/><Relationship Id="rId2" Type="http://schemas.openxmlformats.org/officeDocument/2006/relationships/notesSlide" Target="../notesSlides/notesSlide16.xml"/><Relationship Id="rId16" Type="http://schemas.openxmlformats.org/officeDocument/2006/relationships/hyperlink" Target="https://thevab.com/insight/financial-services-insurance-categories-video-advertising-case-studies?utm_source=category_case_study" TargetMode="External"/><Relationship Id="rId20"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hyperlink" Target="https://thevab.com/case-study-corner?utm_source=category_case_study" TargetMode="External"/><Relationship Id="rId11" Type="http://schemas.openxmlformats.org/officeDocument/2006/relationships/image" Target="../media/image48.png"/><Relationship Id="rId5" Type="http://schemas.openxmlformats.org/officeDocument/2006/relationships/image" Target="../media/image9.png"/><Relationship Id="rId15" Type="http://schemas.openxmlformats.org/officeDocument/2006/relationships/image" Target="../media/image50.png"/><Relationship Id="rId10" Type="http://schemas.openxmlformats.org/officeDocument/2006/relationships/hyperlink" Target="https://thevab.com/insight/restaurant-category-video-advertising-case-studies?utm_source=category_case_study" TargetMode="External"/><Relationship Id="rId19" Type="http://schemas.openxmlformats.org/officeDocument/2006/relationships/hyperlink" Target="https://thevab.com/insight/consumer-packaged-goods-cpg-category-video-advertising-case-studies?utm_source=category_case_study" TargetMode="External"/><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hyperlink" Target="https://thevab.com/insight/health-wellness-and-beauty-categories-video-advertising-case-studies?utm_source=category_case_study"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thevab.com/insight/todays-innovations-measurement-q2-2022?utm_source=category_case_study" TargetMode="External"/><Relationship Id="rId13" Type="http://schemas.openxmlformats.org/officeDocument/2006/relationships/image" Target="../media/image57.png"/><Relationship Id="rId18" Type="http://schemas.openxmlformats.org/officeDocument/2006/relationships/hyperlink" Target="https://thevab.com/insight/stream-on-case-studies?utm_source=category_case_study" TargetMode="External"/><Relationship Id="rId3" Type="http://schemas.openxmlformats.org/officeDocument/2006/relationships/hyperlink" Target="https://thevab.com/insight/stream-on-case-studies" TargetMode="External"/><Relationship Id="rId21" Type="http://schemas.openxmlformats.org/officeDocument/2006/relationships/hyperlink" Target="https://thevab.com/case-study-corner" TargetMode="External"/><Relationship Id="rId7" Type="http://schemas.openxmlformats.org/officeDocument/2006/relationships/image" Target="../media/image54.png"/><Relationship Id="rId12" Type="http://schemas.openxmlformats.org/officeDocument/2006/relationships/hyperlink" Target="https://thevab.com/insight/todays-innovations-measurement-q4-2022?utm_source=category_case_study" TargetMode="External"/><Relationship Id="rId17" Type="http://schemas.openxmlformats.org/officeDocument/2006/relationships/image" Target="../media/image59.png"/><Relationship Id="rId2" Type="http://schemas.openxmlformats.org/officeDocument/2006/relationships/notesSlide" Target="../notesSlides/notesSlide17.xml"/><Relationship Id="rId16" Type="http://schemas.openxmlformats.org/officeDocument/2006/relationships/hyperlink" Target="https://thevab.com/insight/proven-strategies-tactics-audience-based-tv-buying?utm_source=category_case_study" TargetMode="External"/><Relationship Id="rId20" Type="http://schemas.openxmlformats.org/officeDocument/2006/relationships/image" Target="../media/image60.png"/><Relationship Id="rId1" Type="http://schemas.openxmlformats.org/officeDocument/2006/relationships/slideLayout" Target="../slideLayouts/slideLayout18.xml"/><Relationship Id="rId6" Type="http://schemas.openxmlformats.org/officeDocument/2006/relationships/hyperlink" Target="https://thevab.com/insight/todays-innovations-measurement-q1-2022?utm_source=category_case_study" TargetMode="External"/><Relationship Id="rId11" Type="http://schemas.openxmlformats.org/officeDocument/2006/relationships/image" Target="../media/image56.png"/><Relationship Id="rId5" Type="http://schemas.openxmlformats.org/officeDocument/2006/relationships/image" Target="../media/image9.png"/><Relationship Id="rId15" Type="http://schemas.openxmlformats.org/officeDocument/2006/relationships/image" Target="../media/image58.png"/><Relationship Id="rId23" Type="http://schemas.openxmlformats.org/officeDocument/2006/relationships/image" Target="../media/image10.png"/><Relationship Id="rId10" Type="http://schemas.openxmlformats.org/officeDocument/2006/relationships/hyperlink" Target="https://thevab.com/insight/todays-innovations-measurement-q3-2022?utm_source=category_case_study" TargetMode="External"/><Relationship Id="rId19" Type="http://schemas.openxmlformats.org/officeDocument/2006/relationships/hyperlink" Target="https://thevab.com/insight/opportunities-vod-addressable?utm_source=category_case_study" TargetMode="External"/><Relationship Id="rId4" Type="http://schemas.openxmlformats.org/officeDocument/2006/relationships/image" Target="../media/image53.png"/><Relationship Id="rId9" Type="http://schemas.openxmlformats.org/officeDocument/2006/relationships/image" Target="../media/image55.png"/><Relationship Id="rId14" Type="http://schemas.openxmlformats.org/officeDocument/2006/relationships/hyperlink" Target="https://thevab.com/insight/convergent-tv-case-studies?utm_source=category_case_study" TargetMode="External"/><Relationship Id="rId22" Type="http://schemas.openxmlformats.org/officeDocument/2006/relationships/hyperlink" Target="https://thevab.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thevab.com/" TargetMode="Externa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image" Target="../media/image22.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26.png"/><Relationship Id="rId5" Type="http://schemas.openxmlformats.org/officeDocument/2006/relationships/image" Target="../media/image11.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on a couch watching television&#10;&#10;Description automatically generated">
            <a:extLst>
              <a:ext uri="{FF2B5EF4-FFF2-40B4-BE49-F238E27FC236}">
                <a16:creationId xmlns:a16="http://schemas.microsoft.com/office/drawing/2014/main" id="{1E4D7E71-2957-9043-432B-DC2D05AEC2FF}"/>
              </a:ext>
            </a:extLst>
          </p:cNvPr>
          <p:cNvPicPr>
            <a:picLocks noChangeAspect="1"/>
          </p:cNvPicPr>
          <p:nvPr/>
        </p:nvPicPr>
        <p:blipFill rotWithShape="1">
          <a:blip r:embed="rId2">
            <a:extLst>
              <a:ext uri="{28A0092B-C50C-407E-A947-70E740481C1C}">
                <a14:useLocalDpi xmlns:a14="http://schemas.microsoft.com/office/drawing/2010/main" val="0"/>
              </a:ext>
            </a:extLst>
          </a:blip>
          <a:srcRect t="7834" b="7834"/>
          <a:stretch/>
        </p:blipFill>
        <p:spPr>
          <a:xfrm>
            <a:off x="0"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6D370E96-78E7-4A5E-A26B-CEBB8CA1CEB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0539" cy="6858000"/>
          </a:xfrm>
          <a:prstGeom prst="rect">
            <a:avLst/>
          </a:prstGeom>
          <a:ln>
            <a:noFill/>
          </a:ln>
        </p:spPr>
      </p:pic>
      <p:pic>
        <p:nvPicPr>
          <p:cNvPr id="15" name="Picture 14" descr="A picture containing drawing&#10;&#10;Description automatically generated">
            <a:extLst>
              <a:ext uri="{FF2B5EF4-FFF2-40B4-BE49-F238E27FC236}">
                <a16:creationId xmlns:a16="http://schemas.microsoft.com/office/drawing/2014/main" id="{DDFE58AA-0ADD-4FDA-BD58-C4DC85F54F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3469" y="6044310"/>
            <a:ext cx="2085727" cy="660480"/>
          </a:xfrm>
          <a:prstGeom prst="rect">
            <a:avLst/>
          </a:prstGeom>
        </p:spPr>
      </p:pic>
      <p:sp>
        <p:nvSpPr>
          <p:cNvPr id="18" name="TextBox 17">
            <a:extLst>
              <a:ext uri="{FF2B5EF4-FFF2-40B4-BE49-F238E27FC236}">
                <a16:creationId xmlns:a16="http://schemas.microsoft.com/office/drawing/2014/main" id="{C20817F9-FE21-4945-A479-C22CFA77A380}"/>
              </a:ext>
            </a:extLst>
          </p:cNvPr>
          <p:cNvSpPr txBox="1"/>
          <p:nvPr/>
        </p:nvSpPr>
        <p:spPr>
          <a:xfrm>
            <a:off x="131962" y="3564056"/>
            <a:ext cx="5964038"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Entertainment </a:t>
            </a:r>
            <a:r>
              <a:rPr lang="en-US" sz="3200" b="1" dirty="0">
                <a:solidFill>
                  <a:srgbClr val="ED3C8D"/>
                </a:solidFill>
                <a:latin typeface="Helvetica" pitchFamily="2" charset="0"/>
              </a:rPr>
              <a:t>&amp;</a:t>
            </a:r>
            <a:r>
              <a:rPr kumimoji="0" lang="en-US" sz="3200" b="1" i="0" u="none" strike="noStrike" kern="1200" cap="none" spc="0" normalizeH="0" baseline="0" noProof="0" dirty="0">
                <a:ln>
                  <a:noFill/>
                </a:ln>
                <a:solidFill>
                  <a:srgbClr val="ED3C8D"/>
                </a:solidFill>
                <a:effectLst/>
                <a:uLnTx/>
                <a:uFillTx/>
                <a:latin typeface="Helvetica" pitchFamily="2" charset="0"/>
                <a:ea typeface="+mn-ea"/>
                <a:cs typeface="+mn-cs"/>
              </a:rPr>
              <a:t> Tune-In Category</a:t>
            </a:r>
          </a:p>
          <a:p>
            <a:pPr>
              <a:defRPr/>
            </a:pPr>
            <a:r>
              <a:rPr kumimoji="0" lang="en-US" sz="2400" i="0" u="none" strike="noStrike" kern="1200" cap="none" spc="0" normalizeH="0" baseline="0" noProof="0" dirty="0">
                <a:ln>
                  <a:noFill/>
                </a:ln>
                <a:solidFill>
                  <a:schemeClr val="bg1"/>
                </a:solidFill>
                <a:effectLst/>
                <a:uLnTx/>
                <a:uFillTx/>
                <a:latin typeface="Helvetica" pitchFamily="2" charset="0"/>
                <a:ea typeface="+mn-ea"/>
                <a:cs typeface="+mn-cs"/>
              </a:rPr>
              <a:t>Brand success stories highlighted through real-world multiscreen </a:t>
            </a:r>
            <a:r>
              <a:rPr kumimoji="0" lang="en-US" sz="2400" i="0" u="none" strike="noStrike" kern="1200" cap="none" spc="0" normalizeH="0" baseline="0" noProof="0">
                <a:ln>
                  <a:noFill/>
                </a:ln>
                <a:solidFill>
                  <a:schemeClr val="bg1"/>
                </a:solidFill>
                <a:effectLst/>
                <a:uLnTx/>
                <a:uFillTx/>
                <a:latin typeface="Helvetica" pitchFamily="2" charset="0"/>
                <a:ea typeface="+mn-ea"/>
                <a:cs typeface="+mn-cs"/>
              </a:rPr>
              <a:t>TV case </a:t>
            </a:r>
            <a:r>
              <a:rPr kumimoji="0" lang="en-US" sz="2400" i="0" u="none" strike="noStrike" kern="1200" cap="none" spc="0" normalizeH="0" baseline="0" noProof="0" dirty="0">
                <a:ln>
                  <a:noFill/>
                </a:ln>
                <a:solidFill>
                  <a:schemeClr val="bg1"/>
                </a:solidFill>
                <a:effectLst/>
                <a:uLnTx/>
                <a:uFillTx/>
                <a:latin typeface="Helvetica" pitchFamily="2" charset="0"/>
                <a:ea typeface="+mn-ea"/>
                <a:cs typeface="+mn-cs"/>
              </a:rPr>
              <a:t>studies</a:t>
            </a:r>
            <a:endParaRPr kumimoji="0" lang="en-US" sz="2400" i="0" u="none" strike="noStrike" kern="1200" cap="none" spc="0" normalizeH="0" baseline="0" noProof="0" dirty="0">
              <a:ln>
                <a:noFill/>
              </a:ln>
              <a:solidFill>
                <a:srgbClr val="ED3C8D"/>
              </a:solidFill>
              <a:effectLst/>
              <a:uLnTx/>
              <a:uFillTx/>
              <a:latin typeface="Helvetica" pitchFamily="2" charset="0"/>
              <a:ea typeface="+mn-ea"/>
              <a:cs typeface="+mn-cs"/>
            </a:endParaRPr>
          </a:p>
        </p:txBody>
      </p:sp>
      <p:grpSp>
        <p:nvGrpSpPr>
          <p:cNvPr id="5" name="Group 4">
            <a:extLst>
              <a:ext uri="{FF2B5EF4-FFF2-40B4-BE49-F238E27FC236}">
                <a16:creationId xmlns:a16="http://schemas.microsoft.com/office/drawing/2014/main" id="{40F29006-8399-002D-5EFF-DCD41CE5C8EF}"/>
              </a:ext>
            </a:extLst>
          </p:cNvPr>
          <p:cNvGrpSpPr/>
          <p:nvPr/>
        </p:nvGrpSpPr>
        <p:grpSpPr>
          <a:xfrm>
            <a:off x="8357419" y="324465"/>
            <a:ext cx="3677265" cy="934064"/>
            <a:chOff x="8357419" y="324465"/>
            <a:chExt cx="3677265" cy="934064"/>
          </a:xfrm>
        </p:grpSpPr>
        <p:sp>
          <p:nvSpPr>
            <p:cNvPr id="2" name="Rectangle 1">
              <a:extLst>
                <a:ext uri="{FF2B5EF4-FFF2-40B4-BE49-F238E27FC236}">
                  <a16:creationId xmlns:a16="http://schemas.microsoft.com/office/drawing/2014/main" id="{1D05EA31-2D89-44A7-3DD5-385F73453D4F}"/>
                </a:ext>
              </a:extLst>
            </p:cNvPr>
            <p:cNvSpPr/>
            <p:nvPr/>
          </p:nvSpPr>
          <p:spPr>
            <a:xfrm>
              <a:off x="8357419" y="324465"/>
              <a:ext cx="3677265" cy="934064"/>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ED3C8D"/>
                  </a:solidFill>
                  <a:latin typeface="Helvetica" panose="020B0403020202020204" pitchFamily="34" charset="0"/>
                </a:rPr>
                <a:t>Case Study Corner</a:t>
              </a:r>
            </a:p>
            <a:p>
              <a:pPr marL="171450" indent="-171450">
                <a:buBlip>
                  <a:blip r:embed="rId5"/>
                </a:buBlip>
              </a:pPr>
              <a:r>
                <a:rPr lang="en-US" sz="1400" b="1" dirty="0">
                  <a:solidFill>
                    <a:schemeClr val="bg1"/>
                  </a:solidFill>
                  <a:latin typeface="Helvetica" panose="020B0403020202020204" pitchFamily="34" charset="0"/>
                </a:rPr>
                <a:t>xx</a:t>
              </a:r>
            </a:p>
          </p:txBody>
        </p:sp>
        <p:cxnSp>
          <p:nvCxnSpPr>
            <p:cNvPr id="4" name="Straight Connector 3">
              <a:extLst>
                <a:ext uri="{FF2B5EF4-FFF2-40B4-BE49-F238E27FC236}">
                  <a16:creationId xmlns:a16="http://schemas.microsoft.com/office/drawing/2014/main" id="{76CF4FE5-AA05-E195-5A47-3101A92A7C95}"/>
                </a:ext>
              </a:extLst>
            </p:cNvPr>
            <p:cNvCxnSpPr/>
            <p:nvPr/>
          </p:nvCxnSpPr>
          <p:spPr>
            <a:xfrm>
              <a:off x="8642554" y="1002891"/>
              <a:ext cx="3146323" cy="0"/>
            </a:xfrm>
            <a:prstGeom prst="line">
              <a:avLst/>
            </a:prstGeom>
            <a:ln w="28575">
              <a:solidFill>
                <a:srgbClr val="ED3C8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064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2911" y="-5689"/>
            <a:ext cx="7938535"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A</a:t>
            </a:r>
            <a:r>
              <a:rPr kumimoji="0" lang="en"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a:rPr>
              <a:t> TV network </a:t>
            </a: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partnered with </a:t>
            </a:r>
            <a:r>
              <a:rPr kumimoji="0" lang="en-US" sz="220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Effectv</a:t>
            </a: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to </a:t>
            </a:r>
            <a:r>
              <a:rPr kumimoji="0" lang="en-US" sz="2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drive tune-in </a:t>
            </a: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to a program through linear and addressable TV</a:t>
            </a:r>
          </a:p>
        </p:txBody>
      </p:sp>
      <p:sp>
        <p:nvSpPr>
          <p:cNvPr id="43" name="Rectangle 42">
            <a:extLst>
              <a:ext uri="{FF2B5EF4-FFF2-40B4-BE49-F238E27FC236}">
                <a16:creationId xmlns:a16="http://schemas.microsoft.com/office/drawing/2014/main" id="{F296879F-DA1F-5F07-59FA-F3DC5B89B5E2}"/>
              </a:ext>
            </a:extLst>
          </p:cNvPr>
          <p:cNvSpPr/>
          <p:nvPr/>
        </p:nvSpPr>
        <p:spPr>
          <a:xfrm>
            <a:off x="21389" y="813770"/>
            <a:ext cx="4010017" cy="4801314"/>
          </a:xfrm>
          <a:prstGeom prst="rect">
            <a:avLst/>
          </a:prstGeom>
          <a:noFill/>
        </p:spPr>
        <p:txBody>
          <a:bodyPr wrap="square" lIns="91440" tIns="45720" rIns="91440" bIns="4572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115" marR="0" lvl="0" indent="-285115" algn="l" defTabSz="914377"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Helvetica"/>
              </a:rPr>
              <a:t>A TV network sought to promote tune-in to a new season of a broadcast drama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endParaRPr kumimoji="0" lang="en-US" sz="1200" b="0" i="0" u="none" strike="noStrike" kern="1200" cap="none" spc="0" normalizeH="0" baseline="0" noProof="0">
              <a:ln>
                <a:noFill/>
              </a:ln>
              <a:solidFill>
                <a:srgbClr val="FF0000"/>
              </a:solidFill>
              <a:effectLst/>
              <a:uLnTx/>
              <a:uFillTx/>
              <a:latin typeface="Helvetica"/>
              <a:ea typeface="+mn-ea"/>
              <a:cs typeface="Helvetica"/>
            </a:endParaRPr>
          </a:p>
          <a:p>
            <a:pPr marL="285115" marR="0" lvl="0" indent="-285115" algn="l" defTabSz="914377"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Helvetica"/>
              </a:rPr>
              <a:t>Path-to-purchase contribution analyses</a:t>
            </a:r>
            <a:br>
              <a:rPr kumimoji="0" lang="en-US" sz="1200" b="0" i="0" u="none" strike="noStrike" kern="1200" cap="none" spc="0" normalizeH="0" baseline="0" noProof="0">
                <a:ln>
                  <a:noFill/>
                </a:ln>
                <a:solidFill>
                  <a:srgbClr val="1B1464"/>
                </a:solidFill>
                <a:effectLst/>
                <a:uLnTx/>
                <a:uFillTx/>
                <a:latin typeface="Helvetica"/>
                <a:ea typeface="+mn-ea"/>
                <a:cs typeface="Helvetica"/>
              </a:rPr>
            </a:br>
            <a:r>
              <a:rPr kumimoji="0" lang="en-US" sz="1200" b="0" i="0" u="none" strike="noStrike" kern="1200" cap="none" spc="0" normalizeH="0" baseline="0" noProof="0">
                <a:ln>
                  <a:noFill/>
                </a:ln>
                <a:solidFill>
                  <a:srgbClr val="1B1464"/>
                </a:solidFill>
                <a:effectLst/>
                <a:uLnTx/>
                <a:uFillTx/>
                <a:latin typeface="Helvetica"/>
                <a:ea typeface="+mn-ea"/>
                <a:cs typeface="Helvetica"/>
              </a:rPr>
              <a:t>were applied to ad exposure data to measure viewership. This helped to determine conversion rates for each tactic to determine </a:t>
            </a:r>
            <a:br>
              <a:rPr kumimoji="0" lang="en-US" sz="1200" b="0" i="0" u="none" strike="noStrike" kern="1200" cap="none" spc="0" normalizeH="0" baseline="0" noProof="0">
                <a:ln>
                  <a:noFill/>
                </a:ln>
                <a:solidFill>
                  <a:srgbClr val="1B1464"/>
                </a:solidFill>
                <a:effectLst/>
                <a:uLnTx/>
                <a:uFillTx/>
                <a:latin typeface="Helvetica"/>
                <a:ea typeface="+mn-ea"/>
                <a:cs typeface="Helvetica"/>
              </a:rPr>
            </a:br>
            <a:r>
              <a:rPr kumimoji="0" lang="en-US" sz="1200" b="0" i="0" u="none" strike="noStrike" kern="1200" cap="none" spc="0" normalizeH="0" baseline="0" noProof="0">
                <a:ln>
                  <a:noFill/>
                </a:ln>
                <a:solidFill>
                  <a:srgbClr val="1B1464"/>
                </a:solidFill>
                <a:effectLst/>
                <a:uLnTx/>
                <a:uFillTx/>
                <a:latin typeface="Helvetica"/>
                <a:ea typeface="+mn-ea"/>
                <a:cs typeface="Helvetica"/>
              </a:rPr>
              <a:t>their contribution to the overall campaign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115" marR="0" lvl="0" indent="-285115" algn="l" defTabSz="914377"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Helvetica"/>
              </a:rPr>
              <a:t>Linear or Video-on-Demand viewers of past seasons of a broadcast drama</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a:ea typeface="+mn-ea"/>
                <a:cs typeface="Helvetica"/>
              </a:rPr>
              <a:t>Learnings</a:t>
            </a:r>
          </a:p>
          <a:p>
            <a:pPr marL="285115" marR="0" lvl="0" indent="-285115"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mn-cs"/>
              </a:rPr>
              <a:t>Addressable works best in combination with other broad reach tactics such as data-driven linear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1F1A62"/>
              </a:solidFill>
              <a:effectLst/>
              <a:uLnTx/>
              <a:uFillTx/>
              <a:latin typeface="Helvetica"/>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115" marR="0" lvl="0" indent="-285115" algn="l" defTabSz="914377" rtl="0" eaLnBrk="1" fontAlgn="auto" latinLnBrk="0" hangingPunct="1">
              <a:lnSpc>
                <a:spcPct val="100000"/>
              </a:lnSpc>
              <a:spcBef>
                <a:spcPts val="0"/>
              </a:spcBef>
              <a:spcAft>
                <a:spcPts val="0"/>
              </a:spcAft>
              <a:buClrTx/>
              <a:buSzTx/>
              <a:buFont typeface="Arial"/>
              <a:buBlip>
                <a:blip r:embed="rId3"/>
              </a:buBlip>
              <a:tabLst/>
              <a:defRPr/>
            </a:pPr>
            <a:r>
              <a:rPr kumimoji="0" lang="en-US" sz="1200" b="0" i="0" u="none" strike="noStrike" kern="1200" cap="none" spc="0" normalizeH="0" baseline="0" noProof="0">
                <a:ln>
                  <a:noFill/>
                </a:ln>
                <a:solidFill>
                  <a:srgbClr val="1B1464"/>
                </a:solidFill>
                <a:effectLst/>
                <a:uLnTx/>
                <a:uFillTx/>
                <a:latin typeface="Helvetica"/>
                <a:ea typeface="+mn-ea"/>
                <a:cs typeface="Helvetica"/>
              </a:rPr>
              <a:t>Effectv / Linear TV / Linear &amp; Audience Addressable</a:t>
            </a:r>
          </a:p>
          <a:p>
            <a:pPr marL="285115" marR="0" lvl="0" indent="-285115" algn="l" defTabSz="914377" rtl="0" eaLnBrk="1" fontAlgn="auto" latinLnBrk="0" hangingPunct="1">
              <a:lnSpc>
                <a:spcPct val="100000"/>
              </a:lnSpc>
              <a:spcBef>
                <a:spcPts val="0"/>
              </a:spcBef>
              <a:spcAft>
                <a:spcPts val="0"/>
              </a:spcAft>
              <a:buClrTx/>
              <a:buSzTx/>
              <a:buFont typeface="Arial"/>
              <a:buBlip>
                <a:blip r:embed="rId3"/>
              </a:buBlip>
              <a:tabLst/>
              <a:defRPr/>
            </a:pPr>
            <a:endParaRPr kumimoji="0" lang="en" sz="1200" b="0" i="0" u="none" strike="noStrike" kern="1200" cap="none" spc="0" normalizeH="0" baseline="0" noProof="0">
              <a:ln>
                <a:noFill/>
              </a:ln>
              <a:solidFill>
                <a:srgbClr val="FF0000"/>
              </a:solidFill>
              <a:effectLst/>
              <a:uLnTx/>
              <a:uFillTx/>
              <a:latin typeface="Helvetica"/>
              <a:ea typeface="+mn-ea"/>
              <a:cs typeface="Helvetica"/>
            </a:endParaRPr>
          </a:p>
        </p:txBody>
      </p:sp>
      <p:sp>
        <p:nvSpPr>
          <p:cNvPr id="27" name="Google Shape;145;p26">
            <a:extLst>
              <a:ext uri="{FF2B5EF4-FFF2-40B4-BE49-F238E27FC236}">
                <a16:creationId xmlns:a16="http://schemas.microsoft.com/office/drawing/2014/main" id="{698666A2-B612-CF5D-BA6D-93E6C8331811}"/>
              </a:ext>
            </a:extLst>
          </p:cNvPr>
          <p:cNvSpPr txBox="1"/>
          <p:nvPr/>
        </p:nvSpPr>
        <p:spPr>
          <a:xfrm>
            <a:off x="4012911" y="5877892"/>
            <a:ext cx="6724702" cy="66167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a:ea typeface="Helvetica Neue"/>
                <a:cs typeface="Helvetica Neue"/>
                <a:sym typeface="Helvetica Neue"/>
              </a:rPr>
              <a:t>Source: Comcast Aggregated Viewership Data combined with Ad Exposure. Analysis of advertiser campaign, 12/27/21-1/11/22. Target based on Comcast Viewership Data. Note: 63% of impressions were delivered via Audience Addressable.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a:ea typeface="Helvetica Neue"/>
                <a:cs typeface="Helvetica Neue"/>
                <a:sym typeface="Helvetica Neue"/>
              </a:rPr>
              <a:t>1. Campaign lift: Difference in conversion rate between exposed and unexposed HHs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a:ea typeface="Helvetica Neue"/>
                <a:cs typeface="Helvetica Neue"/>
                <a:sym typeface="Helvetica Neue"/>
              </a:rPr>
              <a:t>2. Conversion Rate: Rate of Tune-In, calculated by dividing the total number of Tuned HHs by the total number of Exposed HHs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a:ea typeface="Helvetica Neue"/>
                <a:cs typeface="Helvetica Neue"/>
                <a:sym typeface="Helvetica Neue"/>
              </a:rPr>
              <a:t>3. Contribution Percent: Percent of conversion values attributed to the strategy out of total converted HHs using a Markov Chain method</a:t>
            </a:r>
          </a:p>
        </p:txBody>
      </p:sp>
      <p:sp>
        <p:nvSpPr>
          <p:cNvPr id="19" name="TextBox 18">
            <a:extLst>
              <a:ext uri="{FF2B5EF4-FFF2-40B4-BE49-F238E27FC236}">
                <a16:creationId xmlns:a16="http://schemas.microsoft.com/office/drawing/2014/main" id="{7A56FDE6-72B8-33E8-BD7F-57957E923CAA}"/>
              </a:ext>
            </a:extLst>
          </p:cNvPr>
          <p:cNvSpPr txBox="1"/>
          <p:nvPr/>
        </p:nvSpPr>
        <p:spPr>
          <a:xfrm>
            <a:off x="6200545" y="1062700"/>
            <a:ext cx="38091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Campaign Results</a:t>
            </a: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Tune-In</a:t>
            </a:r>
          </a:p>
        </p:txBody>
      </p:sp>
      <p:pic>
        <p:nvPicPr>
          <p:cNvPr id="3" name="Picture 2" descr="Icon&#10;&#10;Description automatically generated">
            <a:extLst>
              <a:ext uri="{FF2B5EF4-FFF2-40B4-BE49-F238E27FC236}">
                <a16:creationId xmlns:a16="http://schemas.microsoft.com/office/drawing/2014/main" id="{58976501-187A-26A0-A22F-6858558B3B8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77906" y="94534"/>
            <a:ext cx="886458" cy="640252"/>
          </a:xfrm>
          <a:prstGeom prst="rect">
            <a:avLst/>
          </a:prstGeom>
          <a:noFill/>
          <a:ln>
            <a:noFill/>
          </a:ln>
        </p:spPr>
      </p:pic>
      <p:pic>
        <p:nvPicPr>
          <p:cNvPr id="6" name="Picture 5">
            <a:extLst>
              <a:ext uri="{FF2B5EF4-FFF2-40B4-BE49-F238E27FC236}">
                <a16:creationId xmlns:a16="http://schemas.microsoft.com/office/drawing/2014/main" id="{85666BA1-5569-2561-CEF7-ED596372C93D}"/>
              </a:ext>
            </a:extLst>
          </p:cNvPr>
          <p:cNvPicPr>
            <a:picLocks noChangeAspect="1"/>
          </p:cNvPicPr>
          <p:nvPr/>
        </p:nvPicPr>
        <p:blipFill>
          <a:blip r:embed="rId5"/>
          <a:stretch>
            <a:fillRect/>
          </a:stretch>
        </p:blipFill>
        <p:spPr>
          <a:xfrm>
            <a:off x="11070321" y="5932700"/>
            <a:ext cx="1100159" cy="598146"/>
          </a:xfrm>
          <a:prstGeom prst="rect">
            <a:avLst/>
          </a:prstGeom>
        </p:spPr>
      </p:pic>
      <p:sp>
        <p:nvSpPr>
          <p:cNvPr id="16" name="TextBox 15">
            <a:extLst>
              <a:ext uri="{FF2B5EF4-FFF2-40B4-BE49-F238E27FC236}">
                <a16:creationId xmlns:a16="http://schemas.microsoft.com/office/drawing/2014/main" id="{86400860-26F0-943A-ACB3-FA36B5BA5482}"/>
              </a:ext>
            </a:extLst>
          </p:cNvPr>
          <p:cNvSpPr txBox="1"/>
          <p:nvPr/>
        </p:nvSpPr>
        <p:spPr>
          <a:xfrm>
            <a:off x="4286392" y="1643060"/>
            <a:ext cx="3547990" cy="101566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32470"/>
                </a:solidFill>
                <a:effectLst/>
                <a:uLnTx/>
                <a:uFillTx/>
                <a:latin typeface="Helvetica" panose="020B0403020202020204" pitchFamily="34" charset="0"/>
                <a:ea typeface="+mn-ea"/>
                <a:cs typeface="+mn-cs"/>
              </a:rPr>
              <a:t>Advertising Drove Conversion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EA3582"/>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A3582"/>
                </a:solidFill>
                <a:effectLst/>
                <a:uLnTx/>
                <a:uFillTx/>
                <a:latin typeface="Helvetica"/>
                <a:ea typeface="+mn-ea"/>
                <a:cs typeface="Helvetica"/>
              </a:rPr>
              <a:t>+29% campaign lift</a:t>
            </a:r>
            <a:endParaRPr kumimoji="0" lang="en-US" sz="2000" b="0" i="0" u="none" strike="noStrike" kern="1200" cap="none" spc="0" normalizeH="0" baseline="0" noProof="0">
              <a:ln>
                <a:noFill/>
              </a:ln>
              <a:solidFill>
                <a:srgbClr val="EA3582"/>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32470"/>
                </a:solidFill>
                <a:effectLst/>
                <a:uLnTx/>
                <a:uFillTx/>
                <a:latin typeface="Helvetica"/>
                <a:ea typeface="+mn-ea"/>
                <a:cs typeface="Helvetica"/>
              </a:rPr>
              <a:t>Exposed households tuned in at a higher rate</a:t>
            </a:r>
            <a:endParaRPr kumimoji="0" lang="en-US" sz="1200" b="0" i="0" u="none" strike="noStrike" kern="1200" cap="none" spc="0" normalizeH="0" baseline="0" noProof="0">
              <a:ln>
                <a:noFill/>
              </a:ln>
              <a:solidFill>
                <a:srgbClr val="232470"/>
              </a:solidFill>
              <a:effectLst/>
              <a:uLnTx/>
              <a:uFillTx/>
              <a:latin typeface="Helvetica" panose="020B0403020202020204" pitchFamily="34" charset="0"/>
              <a:ea typeface="+mn-ea"/>
              <a:cs typeface="Helvetica" panose="020B04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EA3582"/>
              </a:solidFill>
              <a:effectLst/>
              <a:uLnTx/>
              <a:uFillTx/>
              <a:latin typeface="Helvetica"/>
              <a:ea typeface="+mn-ea"/>
              <a:cs typeface="Helvetica"/>
            </a:endParaRPr>
          </a:p>
        </p:txBody>
      </p:sp>
      <p:sp>
        <p:nvSpPr>
          <p:cNvPr id="17" name="TextBox 16">
            <a:extLst>
              <a:ext uri="{FF2B5EF4-FFF2-40B4-BE49-F238E27FC236}">
                <a16:creationId xmlns:a16="http://schemas.microsoft.com/office/drawing/2014/main" id="{2CECE1C4-F266-B3F8-5110-3AC458A51CAA}"/>
              </a:ext>
            </a:extLst>
          </p:cNvPr>
          <p:cNvSpPr txBox="1"/>
          <p:nvPr/>
        </p:nvSpPr>
        <p:spPr>
          <a:xfrm>
            <a:off x="8385286" y="3850880"/>
            <a:ext cx="3566160" cy="615553"/>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Linear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Reached Additional Tuners</a:t>
            </a:r>
          </a:p>
        </p:txBody>
      </p:sp>
      <p:sp>
        <p:nvSpPr>
          <p:cNvPr id="18" name="TextBox 17">
            <a:extLst>
              <a:ext uri="{FF2B5EF4-FFF2-40B4-BE49-F238E27FC236}">
                <a16:creationId xmlns:a16="http://schemas.microsoft.com/office/drawing/2014/main" id="{6ECE35AB-E0D6-74E7-626D-5FD9868B2821}"/>
              </a:ext>
            </a:extLst>
          </p:cNvPr>
          <p:cNvSpPr txBox="1"/>
          <p:nvPr/>
        </p:nvSpPr>
        <p:spPr>
          <a:xfrm>
            <a:off x="8385286" y="2007066"/>
            <a:ext cx="3566160" cy="615553"/>
          </a:xfrm>
          <a:prstGeom prst="rect">
            <a:avLst/>
          </a:prstGeom>
          <a:noFill/>
        </p:spPr>
        <p:txBody>
          <a:bodyPr wrap="square" lIns="91440" tIns="91440" rIns="9144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Audience Addressable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Reached Likely Tuners More Often</a:t>
            </a:r>
          </a:p>
        </p:txBody>
      </p:sp>
      <p:sp>
        <p:nvSpPr>
          <p:cNvPr id="20" name="Rectangle: Rounded Corners 19">
            <a:extLst>
              <a:ext uri="{FF2B5EF4-FFF2-40B4-BE49-F238E27FC236}">
                <a16:creationId xmlns:a16="http://schemas.microsoft.com/office/drawing/2014/main" id="{763B9571-22F7-A551-AB72-70E6B7D5E87C}"/>
              </a:ext>
            </a:extLst>
          </p:cNvPr>
          <p:cNvSpPr/>
          <p:nvPr/>
        </p:nvSpPr>
        <p:spPr>
          <a:xfrm>
            <a:off x="8888206" y="4404222"/>
            <a:ext cx="2560320" cy="1347573"/>
          </a:xfrm>
          <a:prstGeom prst="roundRect">
            <a:avLst>
              <a:gd name="adj" fmla="val 838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Contributed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A3582"/>
                </a:solidFill>
                <a:effectLst/>
                <a:uLnTx/>
                <a:uFillTx/>
                <a:latin typeface="Helvetica" panose="020B0403020202020204" pitchFamily="34" charset="0"/>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A3582"/>
                </a:solidFill>
                <a:effectLst/>
                <a:uLnTx/>
                <a:uFillTx/>
                <a:latin typeface="Helvetica" panose="020B0403020202020204" pitchFamily="34" charset="0"/>
                <a:ea typeface="+mn-ea"/>
                <a:cs typeface="+mn-cs"/>
              </a:rPr>
              <a:t>of total conversions</a:t>
            </a:r>
            <a:r>
              <a:rPr kumimoji="0" lang="en-US" sz="1200" b="0" i="0" u="none" strike="noStrike" kern="1200" cap="none" spc="0" normalizeH="0" baseline="30000" noProof="0">
                <a:ln>
                  <a:noFill/>
                </a:ln>
                <a:solidFill>
                  <a:srgbClr val="EA3582"/>
                </a:solidFill>
                <a:effectLst/>
                <a:uLnTx/>
                <a:uFillTx/>
                <a:latin typeface="Helvetica" panose="020B0403020202020204" pitchFamily="34" charset="0"/>
                <a:ea typeface="+mn-ea"/>
                <a:cs typeface="+mn-cs"/>
              </a:rPr>
              <a:t>3</a:t>
            </a:r>
          </a:p>
        </p:txBody>
      </p:sp>
      <p:sp>
        <p:nvSpPr>
          <p:cNvPr id="21" name="Rectangle: Rounded Corners 20">
            <a:extLst>
              <a:ext uri="{FF2B5EF4-FFF2-40B4-BE49-F238E27FC236}">
                <a16:creationId xmlns:a16="http://schemas.microsoft.com/office/drawing/2014/main" id="{AAC7A6C2-7B8A-3412-27A1-F223AA945D3A}"/>
              </a:ext>
            </a:extLst>
          </p:cNvPr>
          <p:cNvSpPr/>
          <p:nvPr/>
        </p:nvSpPr>
        <p:spPr>
          <a:xfrm>
            <a:off x="8888206" y="2533354"/>
            <a:ext cx="2560320" cy="1317714"/>
          </a:xfrm>
          <a:prstGeom prst="roundRect">
            <a:avLst>
              <a:gd name="adj" fmla="val 8380"/>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EA3582"/>
                </a:solidFill>
                <a:effectLst/>
                <a:uLnTx/>
                <a:uFillTx/>
                <a:latin typeface="Helvetica" panose="020B0403020202020204" pitchFamily="34" charset="0"/>
                <a:ea typeface="+mn-ea"/>
                <a:cs typeface="+mn-cs"/>
              </a:rPr>
              <a:t>1.6X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A3582"/>
                </a:solidFill>
                <a:effectLst/>
                <a:uLnTx/>
                <a:uFillTx/>
                <a:latin typeface="Helvetica" panose="020B0403020202020204" pitchFamily="34" charset="0"/>
                <a:ea typeface="+mn-ea"/>
                <a:cs typeface="+mn-cs"/>
              </a:rPr>
              <a:t>Higher conversion rate </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than non-addressable tactics</a:t>
            </a:r>
            <a:r>
              <a:rPr kumimoji="0" lang="en-US" sz="1200" b="0" i="0" u="none" strike="noStrike" kern="1200" cap="none" spc="0" normalizeH="0" baseline="30000" noProof="0">
                <a:ln>
                  <a:noFill/>
                </a:ln>
                <a:solidFill>
                  <a:srgbClr val="1F1A62"/>
                </a:solidFill>
                <a:effectLst/>
                <a:uLnTx/>
                <a:uFillTx/>
                <a:latin typeface="Helvetica" panose="020B0403020202020204" pitchFamily="34" charset="0"/>
                <a:ea typeface="+mn-ea"/>
                <a:cs typeface="+mn-cs"/>
              </a:rPr>
              <a:t>2</a:t>
            </a:r>
          </a:p>
        </p:txBody>
      </p:sp>
      <p:sp>
        <p:nvSpPr>
          <p:cNvPr id="26" name="TextBox 25">
            <a:extLst>
              <a:ext uri="{FF2B5EF4-FFF2-40B4-BE49-F238E27FC236}">
                <a16:creationId xmlns:a16="http://schemas.microsoft.com/office/drawing/2014/main" id="{B15C5A28-B152-625A-834C-E10976BE07BD}"/>
              </a:ext>
            </a:extLst>
          </p:cNvPr>
          <p:cNvSpPr txBox="1"/>
          <p:nvPr/>
        </p:nvSpPr>
        <p:spPr>
          <a:xfrm>
            <a:off x="8155761" y="1643060"/>
            <a:ext cx="3826370"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Combined Tactics Drove Results</a:t>
            </a:r>
          </a:p>
        </p:txBody>
      </p:sp>
      <p:cxnSp>
        <p:nvCxnSpPr>
          <p:cNvPr id="28" name="Straight Connector 27">
            <a:extLst>
              <a:ext uri="{FF2B5EF4-FFF2-40B4-BE49-F238E27FC236}">
                <a16:creationId xmlns:a16="http://schemas.microsoft.com/office/drawing/2014/main" id="{4F2BC631-C5FB-AC5B-668C-29A85E6028A0}"/>
              </a:ext>
            </a:extLst>
          </p:cNvPr>
          <p:cNvCxnSpPr>
            <a:cxnSpLocks/>
          </p:cNvCxnSpPr>
          <p:nvPr/>
        </p:nvCxnSpPr>
        <p:spPr>
          <a:xfrm>
            <a:off x="8105137" y="1674108"/>
            <a:ext cx="0" cy="0"/>
          </a:xfrm>
          <a:prstGeom prst="line">
            <a:avLst/>
          </a:prstGeom>
          <a:ln>
            <a:solidFill>
              <a:srgbClr val="1F1A6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5" name="Chart 4">
            <a:extLst>
              <a:ext uri="{FF2B5EF4-FFF2-40B4-BE49-F238E27FC236}">
                <a16:creationId xmlns:a16="http://schemas.microsoft.com/office/drawing/2014/main" id="{532CEE83-5B4A-C065-3A96-B61951971DC1}"/>
              </a:ext>
            </a:extLst>
          </p:cNvPr>
          <p:cNvGraphicFramePr/>
          <p:nvPr/>
        </p:nvGraphicFramePr>
        <p:xfrm>
          <a:off x="4314017" y="2928408"/>
          <a:ext cx="3453984" cy="2604084"/>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a:extLst>
              <a:ext uri="{FF2B5EF4-FFF2-40B4-BE49-F238E27FC236}">
                <a16:creationId xmlns:a16="http://schemas.microsoft.com/office/drawing/2014/main" id="{D37A99B8-2B32-4E33-F6F0-8C500F10033B}"/>
              </a:ext>
            </a:extLst>
          </p:cNvPr>
          <p:cNvSpPr txBox="1"/>
          <p:nvPr/>
        </p:nvSpPr>
        <p:spPr>
          <a:xfrm>
            <a:off x="4314017" y="2733838"/>
            <a:ext cx="34539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a:ln>
                  <a:noFill/>
                </a:ln>
                <a:solidFill>
                  <a:srgbClr val="1F1A62"/>
                </a:solidFill>
                <a:effectLst/>
                <a:uLnTx/>
                <a:uFillTx/>
                <a:latin typeface="Helvetica" panose="020B0403020202020204" pitchFamily="34" charset="0"/>
                <a:ea typeface="+mn-ea"/>
                <a:cs typeface="+mn-cs"/>
              </a:rPr>
              <a:t>Conversion Rates</a:t>
            </a:r>
          </a:p>
        </p:txBody>
      </p:sp>
      <p:sp>
        <p:nvSpPr>
          <p:cNvPr id="8" name="Rectangle: Rounded Corners 7">
            <a:extLst>
              <a:ext uri="{FF2B5EF4-FFF2-40B4-BE49-F238E27FC236}">
                <a16:creationId xmlns:a16="http://schemas.microsoft.com/office/drawing/2014/main" id="{7EF516D2-B5D4-A733-E6FE-DF4DBC5AF44C}"/>
              </a:ext>
            </a:extLst>
          </p:cNvPr>
          <p:cNvSpPr/>
          <p:nvPr/>
        </p:nvSpPr>
        <p:spPr>
          <a:xfrm>
            <a:off x="5733793" y="3330798"/>
            <a:ext cx="614432" cy="271635"/>
          </a:xfrm>
          <a:prstGeom prst="roundRect">
            <a:avLst/>
          </a:prstGeom>
          <a:solidFill>
            <a:schemeClr val="bg1"/>
          </a:solidFill>
          <a:ln>
            <a:solidFill>
              <a:srgbClr val="E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A3582"/>
                </a:solidFill>
                <a:effectLst/>
                <a:uLnTx/>
                <a:uFillTx/>
                <a:latin typeface="Helvetica" panose="020B0403020202020204" pitchFamily="34" charset="0"/>
                <a:ea typeface="+mn-ea"/>
                <a:cs typeface="+mn-cs"/>
              </a:rPr>
              <a:t>+29%</a:t>
            </a:r>
          </a:p>
        </p:txBody>
      </p:sp>
      <p:cxnSp>
        <p:nvCxnSpPr>
          <p:cNvPr id="11" name="Straight Connector 10">
            <a:extLst>
              <a:ext uri="{FF2B5EF4-FFF2-40B4-BE49-F238E27FC236}">
                <a16:creationId xmlns:a16="http://schemas.microsoft.com/office/drawing/2014/main" id="{DFA9C179-9A03-85B7-C19B-390596B1FB52}"/>
              </a:ext>
            </a:extLst>
          </p:cNvPr>
          <p:cNvCxnSpPr/>
          <p:nvPr/>
        </p:nvCxnSpPr>
        <p:spPr>
          <a:xfrm>
            <a:off x="8155761" y="2007066"/>
            <a:ext cx="0" cy="3525426"/>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8226937-4942-F9F5-EE56-DBE1DF98FD03}"/>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482A06EA-10B9-1192-90D0-58B7130E0D7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A99483BB-4656-1320-CEFF-17DDE9F8D1A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394667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Tune-In</a:t>
            </a:r>
          </a:p>
        </p:txBody>
      </p:sp>
      <p:sp>
        <p:nvSpPr>
          <p:cNvPr id="25" name="Rectangle 24">
            <a:extLst>
              <a:ext uri="{FF2B5EF4-FFF2-40B4-BE49-F238E27FC236}">
                <a16:creationId xmlns:a16="http://schemas.microsoft.com/office/drawing/2014/main" id="{D6F3E4AB-B239-4014-8CC3-C8706E0369B4}"/>
              </a:ext>
            </a:extLst>
          </p:cNvPr>
          <p:cNvSpPr/>
          <p:nvPr/>
        </p:nvSpPr>
        <p:spPr>
          <a:xfrm>
            <a:off x="0" y="896763"/>
            <a:ext cx="3980265" cy="404726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An addressable brand sought to drive viewers to tune into the show premier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2-week addressable TV media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Viewers of similar shows excluding heavy viewers of broadcast 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addressable campaign successfully drove viewership to the show premier, increasing ratings by 170% vs. non-DIRECTV</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Exposed audiences tuned in at a 29% higher rate than those unexposed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DIRECTV Viewership Data, Third-Party Data Provider</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9" y="63548"/>
            <a:ext cx="8184090"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DIRECTV successfully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drove viewership</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to a show’s premier using an addressable media campaign</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80265" y="6321396"/>
            <a:ext cx="61974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DIRECTV,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Tune-In Broadcast Case Study. </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Q1 ‘21 campaign flight.</a:t>
            </a:r>
          </a:p>
        </p:txBody>
      </p:sp>
      <p:pic>
        <p:nvPicPr>
          <p:cNvPr id="5" name="Picture 4" descr="Icon&#10;&#10;Description automatically generated">
            <a:extLst>
              <a:ext uri="{FF2B5EF4-FFF2-40B4-BE49-F238E27FC236}">
                <a16:creationId xmlns:a16="http://schemas.microsoft.com/office/drawing/2014/main" id="{0C1E563A-B1A6-49C0-BF85-1DD9DE43C4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graphicFrame>
        <p:nvGraphicFramePr>
          <p:cNvPr id="2" name="Chart 1">
            <a:extLst>
              <a:ext uri="{FF2B5EF4-FFF2-40B4-BE49-F238E27FC236}">
                <a16:creationId xmlns:a16="http://schemas.microsoft.com/office/drawing/2014/main" id="{B2CC2392-3E37-3B91-B24D-D69B783DF19D}"/>
              </a:ext>
            </a:extLst>
          </p:cNvPr>
          <p:cNvGraphicFramePr/>
          <p:nvPr/>
        </p:nvGraphicFramePr>
        <p:xfrm>
          <a:off x="4369008" y="1960812"/>
          <a:ext cx="3453984" cy="392262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E1905395-500B-B484-49F1-1CB379A81368}"/>
              </a:ext>
            </a:extLst>
          </p:cNvPr>
          <p:cNvSpPr txBox="1"/>
          <p:nvPr/>
        </p:nvSpPr>
        <p:spPr>
          <a:xfrm>
            <a:off x="4369008" y="1602917"/>
            <a:ext cx="345398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Conversion Rates</a:t>
            </a:r>
          </a:p>
        </p:txBody>
      </p:sp>
      <p:sp>
        <p:nvSpPr>
          <p:cNvPr id="4" name="Rectangle: Rounded Corners 3">
            <a:extLst>
              <a:ext uri="{FF2B5EF4-FFF2-40B4-BE49-F238E27FC236}">
                <a16:creationId xmlns:a16="http://schemas.microsoft.com/office/drawing/2014/main" id="{B8FF28EE-FB70-3440-93ED-4F2706D7EC57}"/>
              </a:ext>
            </a:extLst>
          </p:cNvPr>
          <p:cNvSpPr/>
          <p:nvPr/>
        </p:nvSpPr>
        <p:spPr>
          <a:xfrm>
            <a:off x="6501604" y="2071203"/>
            <a:ext cx="777502" cy="336804"/>
          </a:xfrm>
          <a:prstGeom prst="roundRect">
            <a:avLst/>
          </a:prstGeom>
          <a:solidFill>
            <a:schemeClr val="bg1"/>
          </a:solidFill>
          <a:ln>
            <a:solidFill>
              <a:srgbClr val="EA3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A3582"/>
                </a:solidFill>
                <a:effectLst/>
                <a:uLnTx/>
                <a:uFillTx/>
                <a:latin typeface="Helvetica" panose="020B0403020202020204" pitchFamily="34" charset="0"/>
                <a:ea typeface="+mn-ea"/>
                <a:cs typeface="+mn-cs"/>
              </a:rPr>
              <a:t>+29%</a:t>
            </a:r>
          </a:p>
        </p:txBody>
      </p:sp>
      <p:sp>
        <p:nvSpPr>
          <p:cNvPr id="7" name="Isosceles Triangle 6">
            <a:extLst>
              <a:ext uri="{FF2B5EF4-FFF2-40B4-BE49-F238E27FC236}">
                <a16:creationId xmlns:a16="http://schemas.microsoft.com/office/drawing/2014/main" id="{0DAC6EB8-81C1-30D4-3DF8-28320C8A1F7D}"/>
              </a:ext>
            </a:extLst>
          </p:cNvPr>
          <p:cNvSpPr/>
          <p:nvPr/>
        </p:nvSpPr>
        <p:spPr>
          <a:xfrm>
            <a:off x="6787560" y="2475922"/>
            <a:ext cx="205591" cy="235477"/>
          </a:xfrm>
          <a:prstGeom prst="triangle">
            <a:avLst/>
          </a:prstGeom>
          <a:solidFill>
            <a:srgbClr val="1F1A62"/>
          </a:solidFill>
          <a:ln>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A64EDFB2-A8A2-FD3B-8BFD-7867C7C87157}"/>
              </a:ext>
            </a:extLst>
          </p:cNvPr>
          <p:cNvCxnSpPr>
            <a:cxnSpLocks/>
          </p:cNvCxnSpPr>
          <p:nvPr/>
        </p:nvCxnSpPr>
        <p:spPr>
          <a:xfrm>
            <a:off x="8313821" y="1209654"/>
            <a:ext cx="0" cy="5004249"/>
          </a:xfrm>
          <a:prstGeom prst="line">
            <a:avLst/>
          </a:prstGeom>
          <a:ln>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10" name="Google Shape;229;p30">
            <a:extLst>
              <a:ext uri="{FF2B5EF4-FFF2-40B4-BE49-F238E27FC236}">
                <a16:creationId xmlns:a16="http://schemas.microsoft.com/office/drawing/2014/main" id="{3BAF62AF-053B-953C-D96E-8F0D54224ECA}"/>
              </a:ext>
            </a:extLst>
          </p:cNvPr>
          <p:cNvSpPr txBox="1"/>
          <p:nvPr/>
        </p:nvSpPr>
        <p:spPr>
          <a:xfrm>
            <a:off x="8641664" y="1157903"/>
            <a:ext cx="2561000" cy="861744"/>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C8D"/>
                </a:solidFill>
                <a:effectLst/>
                <a:uLnTx/>
                <a:uFillTx/>
                <a:latin typeface="Helvetica"/>
                <a:ea typeface="+mn-ea"/>
                <a:cs typeface="Arial Black"/>
                <a:sym typeface="Arial Black"/>
              </a:rPr>
              <a:t>+170</a:t>
            </a:r>
          </a:p>
        </p:txBody>
      </p:sp>
      <p:sp>
        <p:nvSpPr>
          <p:cNvPr id="11" name="Google Shape;229;p30">
            <a:extLst>
              <a:ext uri="{FF2B5EF4-FFF2-40B4-BE49-F238E27FC236}">
                <a16:creationId xmlns:a16="http://schemas.microsoft.com/office/drawing/2014/main" id="{4B3704F7-DB62-64C0-3575-6AA5784813A8}"/>
              </a:ext>
            </a:extLst>
          </p:cNvPr>
          <p:cNvSpPr txBox="1"/>
          <p:nvPr/>
        </p:nvSpPr>
        <p:spPr>
          <a:xfrm>
            <a:off x="8641664" y="2801791"/>
            <a:ext cx="2561000" cy="861744"/>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C8D"/>
                </a:solidFill>
                <a:effectLst/>
                <a:uLnTx/>
                <a:uFillTx/>
                <a:latin typeface="Helvetica"/>
                <a:ea typeface="+mn-ea"/>
                <a:cs typeface="Arial Black"/>
                <a:sym typeface="Arial Black"/>
              </a:rPr>
              <a:t>+132</a:t>
            </a:r>
          </a:p>
        </p:txBody>
      </p:sp>
      <p:sp>
        <p:nvSpPr>
          <p:cNvPr id="12" name="Google Shape;229;p30">
            <a:extLst>
              <a:ext uri="{FF2B5EF4-FFF2-40B4-BE49-F238E27FC236}">
                <a16:creationId xmlns:a16="http://schemas.microsoft.com/office/drawing/2014/main" id="{2D68CFCF-3DF8-4C9D-3D57-CB65FF4F0136}"/>
              </a:ext>
            </a:extLst>
          </p:cNvPr>
          <p:cNvSpPr txBox="1"/>
          <p:nvPr/>
        </p:nvSpPr>
        <p:spPr>
          <a:xfrm>
            <a:off x="8641664" y="4445679"/>
            <a:ext cx="2561000" cy="861744"/>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3C8D"/>
                </a:solidFill>
                <a:effectLst/>
                <a:uLnTx/>
                <a:uFillTx/>
                <a:latin typeface="Helvetica"/>
                <a:ea typeface="+mn-ea"/>
                <a:cs typeface="Arial Black"/>
                <a:sym typeface="Arial Black"/>
              </a:rPr>
              <a:t>+23%</a:t>
            </a:r>
          </a:p>
        </p:txBody>
      </p:sp>
      <p:sp>
        <p:nvSpPr>
          <p:cNvPr id="13" name="TextBox 12">
            <a:extLst>
              <a:ext uri="{FF2B5EF4-FFF2-40B4-BE49-F238E27FC236}">
                <a16:creationId xmlns:a16="http://schemas.microsoft.com/office/drawing/2014/main" id="{798BAE79-65CC-5480-88BC-DCD077138118}"/>
              </a:ext>
            </a:extLst>
          </p:cNvPr>
          <p:cNvSpPr txBox="1"/>
          <p:nvPr/>
        </p:nvSpPr>
        <p:spPr>
          <a:xfrm>
            <a:off x="8641661" y="1947733"/>
            <a:ext cx="27386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Ratings Lift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A18-49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(DTV vs. non-DTV)</a:t>
            </a:r>
          </a:p>
        </p:txBody>
      </p:sp>
      <p:sp>
        <p:nvSpPr>
          <p:cNvPr id="14" name="TextBox 13">
            <a:extLst>
              <a:ext uri="{FF2B5EF4-FFF2-40B4-BE49-F238E27FC236}">
                <a16:creationId xmlns:a16="http://schemas.microsoft.com/office/drawing/2014/main" id="{1ACE833D-8946-A092-D4DA-6C0F42AD1FAA}"/>
              </a:ext>
            </a:extLst>
          </p:cNvPr>
          <p:cNvSpPr txBox="1"/>
          <p:nvPr/>
        </p:nvSpPr>
        <p:spPr>
          <a:xfrm>
            <a:off x="8641663" y="3638970"/>
            <a:ext cx="27386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Ratings Lift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A18-49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(DTV vs. total U.S.)</a:t>
            </a:r>
          </a:p>
        </p:txBody>
      </p:sp>
      <p:sp>
        <p:nvSpPr>
          <p:cNvPr id="15" name="TextBox 14">
            <a:extLst>
              <a:ext uri="{FF2B5EF4-FFF2-40B4-BE49-F238E27FC236}">
                <a16:creationId xmlns:a16="http://schemas.microsoft.com/office/drawing/2014/main" id="{10309B3F-D7BE-1BF7-7D60-C8553C267B36}"/>
              </a:ext>
            </a:extLst>
          </p:cNvPr>
          <p:cNvSpPr txBox="1"/>
          <p:nvPr/>
        </p:nvSpPr>
        <p:spPr>
          <a:xfrm>
            <a:off x="8641662" y="5306468"/>
            <a:ext cx="27386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Ratings Contribution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A18-49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(exceeding DTV fair share of 10%)</a:t>
            </a:r>
          </a:p>
        </p:txBody>
      </p:sp>
      <p:cxnSp>
        <p:nvCxnSpPr>
          <p:cNvPr id="17" name="Straight Connector 16">
            <a:extLst>
              <a:ext uri="{FF2B5EF4-FFF2-40B4-BE49-F238E27FC236}">
                <a16:creationId xmlns:a16="http://schemas.microsoft.com/office/drawing/2014/main" id="{3697BF33-FA36-54BF-742D-467A5E8C44F9}"/>
              </a:ext>
            </a:extLst>
          </p:cNvPr>
          <p:cNvCxnSpPr>
            <a:cxnSpLocks/>
          </p:cNvCxnSpPr>
          <p:nvPr/>
        </p:nvCxnSpPr>
        <p:spPr>
          <a:xfrm>
            <a:off x="8470232" y="2801791"/>
            <a:ext cx="335681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1C5754D-F294-14B4-423A-2CAE9427CBAA}"/>
              </a:ext>
            </a:extLst>
          </p:cNvPr>
          <p:cNvCxnSpPr>
            <a:cxnSpLocks/>
          </p:cNvCxnSpPr>
          <p:nvPr/>
        </p:nvCxnSpPr>
        <p:spPr>
          <a:xfrm>
            <a:off x="8470232" y="4445679"/>
            <a:ext cx="3356810" cy="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20" name="Picture 2" descr="DirecTV - Schedule: Partner / Advertising Week NY 2023">
            <a:extLst>
              <a:ext uri="{FF2B5EF4-FFF2-40B4-BE49-F238E27FC236}">
                <a16:creationId xmlns:a16="http://schemas.microsoft.com/office/drawing/2014/main" id="{1ED1B7E1-BD5A-CBD2-C671-433D36D0E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58903" y="6150117"/>
            <a:ext cx="837831" cy="2935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8010671-FC93-F44F-8BCC-DD408F80753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56C4939A-D479-E120-2E33-9405B894498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6" name="Rectangle 15">
            <a:extLst>
              <a:ext uri="{FF2B5EF4-FFF2-40B4-BE49-F238E27FC236}">
                <a16:creationId xmlns:a16="http://schemas.microsoft.com/office/drawing/2014/main" id="{72BB3AE3-B955-A912-00C3-BF9A9908FC31}"/>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9031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p>
        </p:txBody>
      </p:sp>
      <p:sp>
        <p:nvSpPr>
          <p:cNvPr id="30" name="Rectangle 29">
            <a:extLst>
              <a:ext uri="{FF2B5EF4-FFF2-40B4-BE49-F238E27FC236}">
                <a16:creationId xmlns:a16="http://schemas.microsoft.com/office/drawing/2014/main" id="{75F81532-3D49-4828-8247-ECFA9B63B40D}"/>
              </a:ext>
            </a:extLst>
          </p:cNvPr>
          <p:cNvSpPr/>
          <p:nvPr/>
        </p:nvSpPr>
        <p:spPr>
          <a:xfrm>
            <a:off x="4009592" y="2419"/>
            <a:ext cx="8182408"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i="0" u="none" strike="noStrike" kern="1200" cap="none" spc="0" normalizeH="0" baseline="0" noProof="0" dirty="0">
                <a:ln>
                  <a:noFill/>
                </a:ln>
                <a:solidFill>
                  <a:srgbClr val="1F1A62"/>
                </a:solidFill>
                <a:effectLst/>
                <a:uLnTx/>
                <a:uFillTx/>
                <a:latin typeface="Helvetica"/>
                <a:ea typeface="+mn-ea"/>
                <a:cs typeface="Helvetica"/>
              </a:rPr>
              <a:t>A streaming service partnered with Samba TV to uncover actionable insights to </a:t>
            </a:r>
            <a:r>
              <a:rPr kumimoji="0" lang="en-US" sz="2200" b="1" i="0" u="none" strike="noStrike" kern="1200" cap="none" spc="0" normalizeH="0" baseline="0" noProof="0" dirty="0">
                <a:ln>
                  <a:noFill/>
                </a:ln>
                <a:solidFill>
                  <a:srgbClr val="1F1A62"/>
                </a:solidFill>
                <a:effectLst/>
                <a:uLnTx/>
                <a:uFillTx/>
                <a:latin typeface="Helvetica"/>
                <a:ea typeface="+mn-ea"/>
                <a:cs typeface="+mn-cs"/>
              </a:rPr>
              <a:t>drive tune-in </a:t>
            </a:r>
            <a:r>
              <a:rPr kumimoji="0" lang="en-US" sz="2200" i="0" u="none" strike="noStrike" kern="1200" cap="none" spc="0" normalizeH="0" baseline="0" noProof="0" dirty="0">
                <a:ln>
                  <a:noFill/>
                </a:ln>
                <a:solidFill>
                  <a:srgbClr val="1F1A62"/>
                </a:solidFill>
                <a:effectLst/>
                <a:uLnTx/>
                <a:uFillTx/>
                <a:latin typeface="Helvetica"/>
                <a:ea typeface="+mn-ea"/>
                <a:cs typeface="Helvetica"/>
              </a:rPr>
              <a:t>for a new reality program</a:t>
            </a:r>
            <a:endParaRPr kumimoji="0" lang="en-US" sz="2200" i="0" u="none" strike="sngStrike" kern="1200" cap="none" spc="0" normalizeH="0" baseline="0" noProof="0" dirty="0">
              <a:ln>
                <a:noFill/>
              </a:ln>
              <a:solidFill>
                <a:srgbClr val="1F1A62"/>
              </a:solidFill>
              <a:effectLst/>
              <a:uLnTx/>
              <a:uFillTx/>
              <a:latin typeface="Helvetica"/>
              <a:ea typeface="+mn-ea"/>
              <a:cs typeface="Helvetica"/>
            </a:endParaRPr>
          </a:p>
        </p:txBody>
      </p:sp>
      <p:pic>
        <p:nvPicPr>
          <p:cNvPr id="39" name="Picture 20" descr="Samba TV Home Page">
            <a:extLst>
              <a:ext uri="{FF2B5EF4-FFF2-40B4-BE49-F238E27FC236}">
                <a16:creationId xmlns:a16="http://schemas.microsoft.com/office/drawing/2014/main" id="{1982000A-08C5-10F4-21AA-622EAD2E43B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90037" y="6018954"/>
            <a:ext cx="1993490" cy="5876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descr="Logo&#10;&#10;Description automatically generated">
            <a:extLst>
              <a:ext uri="{FF2B5EF4-FFF2-40B4-BE49-F238E27FC236}">
                <a16:creationId xmlns:a16="http://schemas.microsoft.com/office/drawing/2014/main" id="{D14FE6E7-14D1-51DE-4108-286117AD66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9920" y="89620"/>
            <a:ext cx="599853" cy="599853"/>
          </a:xfrm>
          <a:prstGeom prst="rect">
            <a:avLst/>
          </a:prstGeom>
        </p:spPr>
      </p:pic>
      <p:sp>
        <p:nvSpPr>
          <p:cNvPr id="43" name="Rectangle 42">
            <a:extLst>
              <a:ext uri="{FF2B5EF4-FFF2-40B4-BE49-F238E27FC236}">
                <a16:creationId xmlns:a16="http://schemas.microsoft.com/office/drawing/2014/main" id="{F296879F-DA1F-5F07-59FA-F3DC5B89B5E2}"/>
              </a:ext>
            </a:extLst>
          </p:cNvPr>
          <p:cNvSpPr/>
          <p:nvPr/>
        </p:nvSpPr>
        <p:spPr>
          <a:xfrm>
            <a:off x="66183" y="783095"/>
            <a:ext cx="3950517" cy="565539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A streaming service sought to understand the impact of </a:t>
            </a:r>
            <a:r>
              <a:rPr kumimoji="0" lang="en-US" sz="1050" b="0" i="0" u="none" strike="noStrike" kern="1200" cap="none" spc="0" normalizeH="0" baseline="0" noProof="0">
                <a:ln>
                  <a:noFill/>
                </a:ln>
                <a:solidFill>
                  <a:srgbClr val="1B1464"/>
                </a:solidFill>
                <a:effectLst/>
                <a:uLnTx/>
                <a:uFillTx/>
                <a:latin typeface="Helvetica"/>
                <a:ea typeface="+mn-ea"/>
                <a:cs typeface="Helvetica"/>
              </a:rPr>
              <a:t>their linear + digital video campaign </a:t>
            </a:r>
            <a:r>
              <a:rPr kumimoji="0" lang="en-US" sz="1050" b="0" i="0" u="none" strike="noStrike" kern="1200" cap="none" spc="0" normalizeH="0" baseline="0" noProof="0">
                <a:ln>
                  <a:noFill/>
                </a:ln>
                <a:solidFill>
                  <a:srgbClr val="1F1A62"/>
                </a:solidFill>
                <a:effectLst/>
                <a:uLnTx/>
                <a:uFillTx/>
                <a:latin typeface="Helvetica"/>
                <a:ea typeface="+mn-ea"/>
                <a:cs typeface="Helvetica"/>
              </a:rPr>
              <a:t>on tune-in rates for the premiere of one of their reality shows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To show the impact of the campaign on tune-in rate, Samba TV uses their </a:t>
            </a:r>
            <a:r>
              <a:rPr kumimoji="0" lang="en-US" sz="1050" b="0" i="1" u="none" strike="noStrike" kern="1200" cap="none" spc="0" normalizeH="0" baseline="0" noProof="0">
                <a:ln>
                  <a:noFill/>
                </a:ln>
                <a:solidFill>
                  <a:srgbClr val="1F1A62"/>
                </a:solidFill>
                <a:effectLst/>
                <a:uLnTx/>
                <a:uFillTx/>
                <a:latin typeface="Helvetica"/>
                <a:ea typeface="+mn-ea"/>
                <a:cs typeface="Helvetica"/>
              </a:rPr>
              <a:t>Verified Tune-In Rate</a:t>
            </a:r>
            <a:r>
              <a:rPr kumimoji="0" lang="en-US" sz="1050" b="0" i="0" u="none" strike="noStrike" kern="1200" cap="none" spc="0" normalizeH="0" baseline="0" noProof="0">
                <a:ln>
                  <a:noFill/>
                </a:ln>
                <a:solidFill>
                  <a:srgbClr val="1F1A62"/>
                </a:solidFill>
                <a:effectLst/>
                <a:uLnTx/>
                <a:uFillTx/>
                <a:latin typeface="Helvetica"/>
                <a:ea typeface="+mn-ea"/>
                <a:cs typeface="Helvetica"/>
              </a:rPr>
              <a:t> </a:t>
            </a:r>
            <a:r>
              <a:rPr kumimoji="0" lang="en-US" sz="1050" b="0" i="1" u="none" strike="noStrike" kern="1200" cap="none" spc="0" normalizeH="0" baseline="0" noProof="0">
                <a:ln>
                  <a:noFill/>
                </a:ln>
                <a:solidFill>
                  <a:srgbClr val="1F1A62"/>
                </a:solidFill>
                <a:effectLst/>
                <a:uLnTx/>
                <a:uFillTx/>
                <a:latin typeface="Helvetica"/>
                <a:ea typeface="+mn-ea"/>
                <a:cs typeface="Helvetica"/>
              </a:rPr>
              <a:t>Measurement</a:t>
            </a:r>
            <a:r>
              <a:rPr kumimoji="0" lang="en-US" sz="1050" b="0" i="0" u="none" strike="noStrike" kern="1200" cap="none" spc="0" normalizeH="0" baseline="0" noProof="0">
                <a:ln>
                  <a:noFill/>
                </a:ln>
                <a:solidFill>
                  <a:srgbClr val="1F1A62"/>
                </a:solidFill>
                <a:effectLst/>
                <a:uLnTx/>
                <a:uFillTx/>
                <a:latin typeface="Helvetica"/>
                <a:ea typeface="+mn-ea"/>
                <a:cs typeface="Helvetica"/>
              </a:rPr>
              <a:t>  to analyze lift compared to their </a:t>
            </a:r>
            <a:r>
              <a:rPr kumimoji="0" lang="en-US" sz="1050" b="0" i="1" u="none" strike="noStrike" kern="1200" cap="none" spc="0" normalizeH="0" baseline="0" noProof="0">
                <a:ln>
                  <a:noFill/>
                </a:ln>
                <a:solidFill>
                  <a:srgbClr val="1F1A62"/>
                </a:solidFill>
                <a:effectLst/>
                <a:uLnTx/>
                <a:uFillTx/>
                <a:latin typeface="Helvetica"/>
                <a:ea typeface="+mn-ea"/>
                <a:cs typeface="Helvetica"/>
              </a:rPr>
              <a:t>Synthetic Control Group Methodologies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Reality TV viewers, as well as heavy TV viewers, were selected from Samba TV’s viewership data and were targeted as likely viewers of the streaming services reality show</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Streaming Reality Viewers</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Heavy TV Viewers</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MTV, CBS, Bravo &amp; E! Reality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Through this analysis, the streaming platform learned the impact of its digital ad component, a </a:t>
            </a:r>
            <a:r>
              <a:rPr kumimoji="0" lang="en-US" sz="1050" b="1" i="0" u="none" strike="noStrike" kern="1200" cap="none" spc="0" normalizeH="0" baseline="0" noProof="0">
                <a:ln>
                  <a:noFill/>
                </a:ln>
                <a:solidFill>
                  <a:srgbClr val="1F1A62"/>
                </a:solidFill>
                <a:effectLst/>
                <a:uLnTx/>
                <a:uFillTx/>
                <a:latin typeface="Helvetica"/>
                <a:ea typeface="+mn-ea"/>
                <a:cs typeface="Helvetica"/>
              </a:rPr>
              <a:t>63%</a:t>
            </a:r>
            <a:r>
              <a:rPr kumimoji="0" lang="en-US" sz="1050" b="0" i="0" u="none" strike="noStrike" kern="1200" cap="none" spc="0" normalizeH="0" baseline="0" noProof="0">
                <a:ln>
                  <a:noFill/>
                </a:ln>
                <a:solidFill>
                  <a:srgbClr val="1F1A62"/>
                </a:solidFill>
                <a:effectLst/>
                <a:uLnTx/>
                <a:uFillTx/>
                <a:latin typeface="Helvetica"/>
                <a:ea typeface="+mn-ea"/>
                <a:cs typeface="Helvetica"/>
              </a:rPr>
              <a:t> lift vs. the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The service was able to determine optimal frequency levels, with peak impact occurring at </a:t>
            </a:r>
            <a:r>
              <a:rPr kumimoji="0" lang="en-US" sz="1050" b="1" i="0" u="none" strike="noStrike" kern="1200" cap="none" spc="0" normalizeH="0" baseline="0" noProof="0">
                <a:ln>
                  <a:noFill/>
                </a:ln>
                <a:solidFill>
                  <a:srgbClr val="1F1A62"/>
                </a:solidFill>
                <a:effectLst/>
                <a:uLnTx/>
                <a:uFillTx/>
                <a:latin typeface="Helvetica"/>
                <a:ea typeface="+mn-ea"/>
                <a:cs typeface="Helvetica"/>
              </a:rPr>
              <a:t>5 exposures</a:t>
            </a:r>
            <a:r>
              <a:rPr kumimoji="0" lang="en-US" sz="1050" b="0" i="0" u="none" strike="noStrike" kern="1200" cap="none" spc="0" normalizeH="0" baseline="0" noProof="0">
                <a:ln>
                  <a:noFill/>
                </a:ln>
                <a:solidFill>
                  <a:srgbClr val="1F1A62"/>
                </a:solidFill>
                <a:effectLst/>
                <a:uLnTx/>
                <a:uFillTx/>
                <a:latin typeface="Helvetica"/>
                <a:ea typeface="+mn-ea"/>
                <a:cs typeface="Helvetica"/>
              </a:rPr>
              <a:t> in TV and </a:t>
            </a:r>
            <a:r>
              <a:rPr kumimoji="0" lang="en-US" sz="1050" b="1" i="0" u="none" strike="noStrike" kern="1200" cap="none" spc="0" normalizeH="0" baseline="0" noProof="0">
                <a:ln>
                  <a:noFill/>
                </a:ln>
                <a:solidFill>
                  <a:srgbClr val="1F1A62"/>
                </a:solidFill>
                <a:effectLst/>
                <a:uLnTx/>
                <a:uFillTx/>
                <a:latin typeface="Helvetica"/>
                <a:ea typeface="+mn-ea"/>
                <a:cs typeface="Helvetica"/>
              </a:rPr>
              <a:t>&gt;9 exposures</a:t>
            </a:r>
            <a:r>
              <a:rPr kumimoji="0" lang="en-US" sz="1050" b="0" i="0" u="none" strike="noStrike" kern="1200" cap="none" spc="0" normalizeH="0" baseline="0" noProof="0">
                <a:ln>
                  <a:noFill/>
                </a:ln>
                <a:solidFill>
                  <a:srgbClr val="1F1A62"/>
                </a:solidFill>
                <a:effectLst/>
                <a:uLnTx/>
                <a:uFillTx/>
                <a:latin typeface="Helvetica"/>
                <a:ea typeface="+mn-ea"/>
                <a:cs typeface="Helvetica"/>
              </a:rPr>
              <a:t> in digital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The advertiser was able to glean insights into programming effectiveness, with the greatest impact seen among Streaming Reality viewers – a learning they can apply to future tune-in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Samba TV / Automated Content Recognition (ACR) &amp; Pixel Tags / Linear TV, CTV, Online Video</a:t>
            </a:r>
          </a:p>
        </p:txBody>
      </p:sp>
      <p:graphicFrame>
        <p:nvGraphicFramePr>
          <p:cNvPr id="8" name="Chart 7">
            <a:extLst>
              <a:ext uri="{FF2B5EF4-FFF2-40B4-BE49-F238E27FC236}">
                <a16:creationId xmlns:a16="http://schemas.microsoft.com/office/drawing/2014/main" id="{730DC6D2-0532-7C5A-4958-70354CAB90FC}"/>
              </a:ext>
            </a:extLst>
          </p:cNvPr>
          <p:cNvGraphicFramePr/>
          <p:nvPr/>
        </p:nvGraphicFramePr>
        <p:xfrm>
          <a:off x="4486413" y="3374677"/>
          <a:ext cx="7332562" cy="30671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660DE910-FD37-1D6D-36A0-B47847F761D2}"/>
              </a:ext>
            </a:extLst>
          </p:cNvPr>
          <p:cNvGraphicFramePr/>
          <p:nvPr/>
        </p:nvGraphicFramePr>
        <p:xfrm>
          <a:off x="7425968" y="1176593"/>
          <a:ext cx="4474996" cy="2037655"/>
        </p:xfrm>
        <a:graphic>
          <a:graphicData uri="http://schemas.openxmlformats.org/drawingml/2006/chart">
            <c:chart xmlns:c="http://schemas.openxmlformats.org/drawingml/2006/chart" xmlns:r="http://schemas.openxmlformats.org/officeDocument/2006/relationships" r:id="rId7"/>
          </a:graphicData>
        </a:graphic>
      </p:graphicFrame>
      <p:grpSp>
        <p:nvGrpSpPr>
          <p:cNvPr id="9" name="Group 8">
            <a:extLst>
              <a:ext uri="{FF2B5EF4-FFF2-40B4-BE49-F238E27FC236}">
                <a16:creationId xmlns:a16="http://schemas.microsoft.com/office/drawing/2014/main" id="{723DFAD2-BC30-755A-E6AF-B98DB5FDB97B}"/>
              </a:ext>
            </a:extLst>
          </p:cNvPr>
          <p:cNvGrpSpPr/>
          <p:nvPr/>
        </p:nvGrpSpPr>
        <p:grpSpPr>
          <a:xfrm>
            <a:off x="4404424" y="1182082"/>
            <a:ext cx="2646129" cy="2026676"/>
            <a:chOff x="4455327" y="1384247"/>
            <a:chExt cx="2646129" cy="2229344"/>
          </a:xfrm>
        </p:grpSpPr>
        <p:graphicFrame>
          <p:nvGraphicFramePr>
            <p:cNvPr id="4" name="Chart 3">
              <a:extLst>
                <a:ext uri="{FF2B5EF4-FFF2-40B4-BE49-F238E27FC236}">
                  <a16:creationId xmlns:a16="http://schemas.microsoft.com/office/drawing/2014/main" id="{DC5901D9-7E5F-3EDF-05B0-5E305B002303}"/>
                </a:ext>
              </a:extLst>
            </p:cNvPr>
            <p:cNvGraphicFramePr/>
            <p:nvPr/>
          </p:nvGraphicFramePr>
          <p:xfrm>
            <a:off x="4455327" y="1714381"/>
            <a:ext cx="2646129" cy="1899210"/>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ABB53221-1E64-6ECC-E54D-E312967772AB}"/>
                </a:ext>
              </a:extLst>
            </p:cNvPr>
            <p:cNvSpPr txBox="1"/>
            <p:nvPr/>
          </p:nvSpPr>
          <p:spPr>
            <a:xfrm>
              <a:off x="4536998" y="1384247"/>
              <a:ext cx="126171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Digital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+63%</a:t>
              </a:r>
            </a:p>
          </p:txBody>
        </p:sp>
        <p:cxnSp>
          <p:nvCxnSpPr>
            <p:cNvPr id="5" name="Straight Arrow Connector 4">
              <a:extLst>
                <a:ext uri="{FF2B5EF4-FFF2-40B4-BE49-F238E27FC236}">
                  <a16:creationId xmlns:a16="http://schemas.microsoft.com/office/drawing/2014/main" id="{1E4AF3D0-469A-A20D-F61D-C03C29F93FA3}"/>
                </a:ext>
              </a:extLst>
            </p:cNvPr>
            <p:cNvCxnSpPr>
              <a:cxnSpLocks/>
            </p:cNvCxnSpPr>
            <p:nvPr/>
          </p:nvCxnSpPr>
          <p:spPr>
            <a:xfrm flipV="1">
              <a:off x="5167854" y="1969146"/>
              <a:ext cx="0" cy="263005"/>
            </a:xfrm>
            <a:prstGeom prst="straightConnector1">
              <a:avLst/>
            </a:prstGeom>
            <a:ln w="38100">
              <a:solidFill>
                <a:srgbClr val="00BFF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ADC35D75-B2FA-D29D-93E8-CF4D8D57F0DC}"/>
              </a:ext>
            </a:extLst>
          </p:cNvPr>
          <p:cNvGrpSpPr/>
          <p:nvPr/>
        </p:nvGrpSpPr>
        <p:grpSpPr>
          <a:xfrm>
            <a:off x="5460611" y="3867438"/>
            <a:ext cx="5382710" cy="276999"/>
            <a:chOff x="7475975" y="1252762"/>
            <a:chExt cx="4448521" cy="276999"/>
          </a:xfrm>
        </p:grpSpPr>
        <p:sp>
          <p:nvSpPr>
            <p:cNvPr id="3" name="Rectangle 2">
              <a:extLst>
                <a:ext uri="{FF2B5EF4-FFF2-40B4-BE49-F238E27FC236}">
                  <a16:creationId xmlns:a16="http://schemas.microsoft.com/office/drawing/2014/main" id="{539E78BD-1B51-D2F5-0ACF-B7C3FA967022}"/>
                </a:ext>
              </a:extLst>
            </p:cNvPr>
            <p:cNvSpPr/>
            <p:nvPr/>
          </p:nvSpPr>
          <p:spPr>
            <a:xfrm>
              <a:off x="7475975" y="1282988"/>
              <a:ext cx="4448521" cy="2011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AF9E4D-09A3-4224-AD9B-08A708B9E4DE}"/>
                </a:ext>
              </a:extLst>
            </p:cNvPr>
            <p:cNvSpPr txBox="1"/>
            <p:nvPr/>
          </p:nvSpPr>
          <p:spPr>
            <a:xfrm>
              <a:off x="7475976" y="1252762"/>
              <a:ext cx="143691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Helvetica" panose="020B0403020202020204" pitchFamily="34" charset="0"/>
                  <a:ea typeface="+mn-ea"/>
                  <a:cs typeface="+mn-cs"/>
                </a:rPr>
                <a:t>Average Frequency</a:t>
              </a:r>
            </a:p>
          </p:txBody>
        </p:sp>
        <p:sp>
          <p:nvSpPr>
            <p:cNvPr id="26" name="TextBox 25">
              <a:extLst>
                <a:ext uri="{FF2B5EF4-FFF2-40B4-BE49-F238E27FC236}">
                  <a16:creationId xmlns:a16="http://schemas.microsoft.com/office/drawing/2014/main" id="{05DE0A64-3AB9-3DEB-80DE-E19CF5FA5C40}"/>
                </a:ext>
              </a:extLst>
            </p:cNvPr>
            <p:cNvSpPr txBox="1"/>
            <p:nvPr/>
          </p:nvSpPr>
          <p:spPr>
            <a:xfrm>
              <a:off x="9304536" y="1252762"/>
              <a:ext cx="4162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2.7</a:t>
              </a:r>
            </a:p>
          </p:txBody>
        </p:sp>
        <p:sp>
          <p:nvSpPr>
            <p:cNvPr id="27" name="TextBox 26">
              <a:extLst>
                <a:ext uri="{FF2B5EF4-FFF2-40B4-BE49-F238E27FC236}">
                  <a16:creationId xmlns:a16="http://schemas.microsoft.com/office/drawing/2014/main" id="{B639813B-8419-49D7-3A55-63E487ADE320}"/>
                </a:ext>
              </a:extLst>
            </p:cNvPr>
            <p:cNvSpPr txBox="1"/>
            <p:nvPr/>
          </p:nvSpPr>
          <p:spPr>
            <a:xfrm>
              <a:off x="10873754" y="1252762"/>
              <a:ext cx="4162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2.5</a:t>
              </a:r>
            </a:p>
          </p:txBody>
        </p:sp>
      </p:grpSp>
      <p:sp>
        <p:nvSpPr>
          <p:cNvPr id="36" name="TextBox 35">
            <a:extLst>
              <a:ext uri="{FF2B5EF4-FFF2-40B4-BE49-F238E27FC236}">
                <a16:creationId xmlns:a16="http://schemas.microsoft.com/office/drawing/2014/main" id="{FB7F4BAC-44BF-8367-76C9-DB7B1396BB2F}"/>
              </a:ext>
            </a:extLst>
          </p:cNvPr>
          <p:cNvSpPr txBox="1"/>
          <p:nvPr/>
        </p:nvSpPr>
        <p:spPr>
          <a:xfrm>
            <a:off x="4020360" y="6314910"/>
            <a:ext cx="608829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Samba TV, Entertainment Case Study. Campaign time period: March 2021.</a:t>
            </a:r>
          </a:p>
        </p:txBody>
      </p:sp>
      <p:pic>
        <p:nvPicPr>
          <p:cNvPr id="10" name="Picture 9">
            <a:extLst>
              <a:ext uri="{FF2B5EF4-FFF2-40B4-BE49-F238E27FC236}">
                <a16:creationId xmlns:a16="http://schemas.microsoft.com/office/drawing/2014/main" id="{2B1CFB13-324D-3BE9-F3EA-2D86034AAF9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1" name="Slide Number Placeholder 5">
            <a:extLst>
              <a:ext uri="{FF2B5EF4-FFF2-40B4-BE49-F238E27FC236}">
                <a16:creationId xmlns:a16="http://schemas.microsoft.com/office/drawing/2014/main" id="{493051DB-28F6-51B9-E4EA-DB18BDD1BBA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458B4431-2ABC-AC17-936F-07271B46580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822355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1115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Tune-In</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884141"/>
            <a:ext cx="3950517"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A network wanted to drive tune-in to the season </a:t>
            </a:r>
            <a:r>
              <a:rPr kumimoji="0" lang="en-US" sz="1100" b="0" i="0" u="none" strike="noStrike" kern="1200" cap="none" spc="0" normalizeH="0" baseline="0" noProof="0">
                <a:ln>
                  <a:noFill/>
                </a:ln>
                <a:solidFill>
                  <a:srgbClr val="1B1464"/>
                </a:solidFill>
                <a:effectLst/>
                <a:uLnTx/>
                <a:uFillTx/>
                <a:latin typeface="Helvetica"/>
                <a:ea typeface="+mn-ea"/>
                <a:cs typeface="Helvetica"/>
              </a:rPr>
              <a:t>premiere of a flagship TV show and understand which tactics of its promotion were making the most impact on tune-in</a:t>
            </a:r>
            <a:br>
              <a:rPr kumimoji="0" lang="en-US" sz="1200" b="0" i="0" u="none" strike="noStrike" kern="1200" cap="none" spc="0" normalizeH="0" baseline="0" noProof="0">
                <a:ln>
                  <a:noFill/>
                </a:ln>
                <a:solidFill>
                  <a:prstClr val="black"/>
                </a:solidFill>
                <a:effectLst/>
                <a:uLnTx/>
                <a:uFillTx/>
                <a:latin typeface="Helvetica"/>
                <a:ea typeface="+mn-ea"/>
                <a:cs typeface="Helvetica"/>
              </a:rPr>
            </a:br>
            <a:endParaRPr kumimoji="0" lang="en-US" sz="600" b="1" i="0" u="none" strike="noStrike" kern="1200" cap="none" spc="0" normalizeH="0" baseline="0" noProof="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Vizio’s </a:t>
            </a:r>
            <a:r>
              <a:rPr kumimoji="0" lang="en-US" sz="1100" b="0" i="1" u="none" strike="noStrike" kern="1200" cap="none" spc="0" normalizeH="0" baseline="0" noProof="0">
                <a:ln>
                  <a:noFill/>
                </a:ln>
                <a:solidFill>
                  <a:srgbClr val="1F1A62"/>
                </a:solidFill>
                <a:effectLst/>
                <a:uLnTx/>
                <a:uFillTx/>
                <a:latin typeface="Helvetica"/>
                <a:ea typeface="+mn-ea"/>
                <a:cs typeface="Helvetica"/>
              </a:rPr>
              <a:t>Inscape</a:t>
            </a:r>
            <a:r>
              <a:rPr kumimoji="0" lang="en-US" sz="1100" b="0" i="0" u="none" strike="noStrike" kern="1200" cap="none" spc="0" normalizeH="0" baseline="0" noProof="0">
                <a:ln>
                  <a:noFill/>
                </a:ln>
                <a:solidFill>
                  <a:srgbClr val="1F1A62"/>
                </a:solidFill>
                <a:effectLst/>
                <a:uLnTx/>
                <a:uFillTx/>
                <a:latin typeface="Helvetica"/>
                <a:ea typeface="+mn-ea"/>
                <a:cs typeface="Helvetica"/>
              </a:rPr>
              <a:t> viewing behavior data determined how viewers engaged with the promotion across the devices targeted and which viewers ultimately tuned into the show</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 built a control group of Organic Viewers - those who were not exposed to the campaign to compare and contrast against</a:t>
            </a:r>
            <a:br>
              <a:rPr kumimoji="0" lang="en-US" sz="1200" b="0" i="0" u="none" strike="noStrike" kern="1200" cap="none" spc="0" normalizeH="0" baseline="0" noProof="0">
                <a:ln>
                  <a:noFill/>
                </a:ln>
                <a:solidFill>
                  <a:prstClr val="black"/>
                </a:solidFill>
                <a:effectLst/>
                <a:uLnTx/>
                <a:uFillTx/>
                <a:latin typeface="Helvetica"/>
                <a:ea typeface="+mn-ea"/>
                <a:cs typeface="Helvetica"/>
              </a:rPr>
            </a:b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mn-cs"/>
              </a:rPr>
              <a:t>Targeting included existing network viewers, a competitive proxy show list, and retargeting of linear promos</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B1464"/>
                </a:solidFill>
                <a:effectLst/>
                <a:uLnTx/>
                <a:uFillTx/>
                <a:latin typeface="Helvetica"/>
                <a:ea typeface="+mn-ea"/>
                <a:cs typeface="+mn-cs"/>
              </a:rPr>
              <a:t>The analysis allowed the network to prove that those who were exposed to the promotion of the show were 64% likely to have tuned in for it vs. those who weren’t exposed to it</a:t>
            </a:r>
            <a:br>
              <a:rPr kumimoji="0" lang="en-US" sz="1100" b="0" i="0" u="none" strike="noStrike" kern="1200" cap="none" spc="0" normalizeH="0" baseline="0" noProof="0">
                <a:ln>
                  <a:noFill/>
                </a:ln>
                <a:solidFill>
                  <a:prstClr val="black"/>
                </a:solidFill>
                <a:effectLst/>
                <a:uLnTx/>
                <a:uFillTx/>
                <a:latin typeface="Helvetica"/>
                <a:ea typeface="+mn-ea"/>
                <a:cs typeface="+mn-cs"/>
              </a:rPr>
            </a:br>
            <a:endParaRPr kumimoji="0" lang="en-US" sz="400" b="0" i="0" u="none" strike="sng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The network was able to determine which tactics had the greatest impact on tune-in, increasing efficiency </a:t>
            </a:r>
            <a:br>
              <a:rPr kumimoji="0" lang="en-US" sz="1100" b="0" i="0" u="none" strike="noStrike" kern="1200" cap="none" spc="0" normalizeH="0" baseline="0" noProof="0">
                <a:ln>
                  <a:noFill/>
                </a:ln>
                <a:solidFill>
                  <a:prstClr val="black"/>
                </a:solidFill>
                <a:effectLst/>
                <a:uLnTx/>
                <a:uFillTx/>
                <a:latin typeface="Helvetica"/>
                <a:ea typeface="+mn-ea"/>
                <a:cs typeface="Helvetica"/>
              </a:rPr>
            </a:br>
            <a:r>
              <a:rPr kumimoji="0" lang="en-US" sz="1100" b="0" i="0" u="none" strike="noStrike" kern="1200" cap="none" spc="0" normalizeH="0" baseline="0" noProof="0">
                <a:ln>
                  <a:noFill/>
                </a:ln>
                <a:solidFill>
                  <a:srgbClr val="1F1A62"/>
                </a:solidFill>
                <a:effectLst/>
                <a:uLnTx/>
                <a:uFillTx/>
                <a:latin typeface="Helvetica"/>
                <a:ea typeface="+mn-ea"/>
                <a:cs typeface="Helvetica"/>
              </a:rPr>
              <a:t>of future campaigns</a:t>
            </a: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1" u="none" strike="noStrike" kern="1200" cap="none" spc="0" normalizeH="0" baseline="0" noProof="0">
                <a:ln>
                  <a:noFill/>
                </a:ln>
                <a:solidFill>
                  <a:srgbClr val="1F1A62"/>
                </a:solidFill>
                <a:effectLst/>
                <a:uLnTx/>
                <a:uFillTx/>
                <a:latin typeface="Helvetica"/>
                <a:ea typeface="+mn-ea"/>
                <a:cs typeface="Helvetica"/>
              </a:rPr>
              <a:t>*Household Connect </a:t>
            </a:r>
            <a:r>
              <a:rPr kumimoji="0" lang="en-US" sz="1100" b="0" i="0" u="none" strike="noStrike" kern="1200" cap="none" spc="0" normalizeH="0" baseline="0" noProof="0">
                <a:ln>
                  <a:noFill/>
                </a:ln>
                <a:solidFill>
                  <a:srgbClr val="1F1A62"/>
                </a:solidFill>
                <a:effectLst/>
                <a:uLnTx/>
                <a:uFillTx/>
                <a:latin typeface="Helvetica"/>
                <a:ea typeface="+mn-ea"/>
                <a:cs typeface="Helvetica"/>
              </a:rPr>
              <a:t>generated the most positive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a:ln>
                  <a:noFill/>
                </a:ln>
                <a:solidFill>
                  <a:srgbClr val="1F1A62"/>
                </a:solidFill>
                <a:effectLst/>
                <a:uLnTx/>
                <a:uFillTx/>
                <a:latin typeface="Helvetica"/>
                <a:ea typeface="+mn-ea"/>
                <a:cs typeface="Helvetica"/>
              </a:rPr>
              <a:t>Vizio / </a:t>
            </a:r>
            <a:r>
              <a:rPr kumimoji="0" lang="en-US" sz="1100" b="0" i="1" u="none" strike="noStrike" kern="1200" cap="none" spc="0" normalizeH="0" baseline="0" noProof="0">
                <a:ln>
                  <a:noFill/>
                </a:ln>
                <a:solidFill>
                  <a:srgbClr val="1F1A62"/>
                </a:solidFill>
                <a:effectLst/>
                <a:uLnTx/>
                <a:uFillTx/>
                <a:latin typeface="Helvetica"/>
                <a:ea typeface="+mn-ea"/>
                <a:cs typeface="Helvetica"/>
              </a:rPr>
              <a:t>VIZIO Ads</a:t>
            </a:r>
            <a:r>
              <a:rPr kumimoji="0" lang="en-US" sz="1100" b="0" i="0" u="none" strike="noStrike" kern="1200" cap="none" spc="0" normalizeH="0" baseline="0" noProof="0">
                <a:ln>
                  <a:noFill/>
                </a:ln>
                <a:solidFill>
                  <a:srgbClr val="1F1A62"/>
                </a:solidFill>
                <a:effectLst/>
                <a:uLnTx/>
                <a:uFillTx/>
                <a:latin typeface="Helvetica"/>
                <a:ea typeface="+mn-ea"/>
                <a:cs typeface="Helvetica"/>
              </a:rPr>
              <a:t> / CTV and </a:t>
            </a:r>
            <a:r>
              <a:rPr kumimoji="0" lang="en-US" sz="1100" b="0" i="0" u="none" strike="noStrike" kern="1200" cap="none" spc="0" normalizeH="0" baseline="0" noProof="0" err="1">
                <a:ln>
                  <a:noFill/>
                </a:ln>
                <a:solidFill>
                  <a:srgbClr val="1F1A62"/>
                </a:solidFill>
                <a:effectLst/>
                <a:uLnTx/>
                <a:uFillTx/>
                <a:latin typeface="Helvetica"/>
                <a:ea typeface="+mn-ea"/>
                <a:cs typeface="Helvetica"/>
              </a:rPr>
              <a:t>SmartCast</a:t>
            </a:r>
            <a:endParaRPr kumimoji="0" lang="en-US" sz="11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85302" y="71743"/>
            <a:ext cx="8106697" cy="769441"/>
          </a:xfrm>
          <a:prstGeom prst="rect">
            <a:avLst/>
          </a:prstGeom>
          <a:noFill/>
        </p:spPr>
        <p:txBody>
          <a:bodyPr wrap="square" lIns="91440" tIns="45720" rIns="91440" bIns="45720" anchor="t">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A major cable network utilized Vizio’s Inscape viewing behavior data to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drive tune-in</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to the premiere of a flagship TV show</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89" y="1543157"/>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Campaign Results Overview</a:t>
            </a:r>
            <a:endPar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graphicFrame>
        <p:nvGraphicFramePr>
          <p:cNvPr id="9" name="Chart 8">
            <a:extLst>
              <a:ext uri="{FF2B5EF4-FFF2-40B4-BE49-F238E27FC236}">
                <a16:creationId xmlns:a16="http://schemas.microsoft.com/office/drawing/2014/main" id="{D51E38DE-DDFD-61C6-04C7-AC5BB7527E94}"/>
              </a:ext>
            </a:extLst>
          </p:cNvPr>
          <p:cNvGraphicFramePr/>
          <p:nvPr/>
        </p:nvGraphicFramePr>
        <p:xfrm>
          <a:off x="7377221" y="2649249"/>
          <a:ext cx="4701815" cy="2945369"/>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8C826760-7EC6-7F0A-DFD8-ADDD9792379E}"/>
              </a:ext>
            </a:extLst>
          </p:cNvPr>
          <p:cNvCxnSpPr>
            <a:cxnSpLocks/>
          </p:cNvCxnSpPr>
          <p:nvPr/>
        </p:nvCxnSpPr>
        <p:spPr>
          <a:xfrm>
            <a:off x="7559431" y="2152358"/>
            <a:ext cx="0" cy="3639153"/>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49" name="Google Shape;229;p30">
            <a:extLst>
              <a:ext uri="{FF2B5EF4-FFF2-40B4-BE49-F238E27FC236}">
                <a16:creationId xmlns:a16="http://schemas.microsoft.com/office/drawing/2014/main" id="{22ED0A08-C775-5BEC-2568-7D14D92D21AC}"/>
              </a:ext>
            </a:extLst>
          </p:cNvPr>
          <p:cNvSpPr txBox="1"/>
          <p:nvPr/>
        </p:nvSpPr>
        <p:spPr>
          <a:xfrm>
            <a:off x="7607047" y="2230121"/>
            <a:ext cx="4584954" cy="40007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Arial Black"/>
                <a:cs typeface="Arial Black"/>
                <a:sym typeface="Arial Black"/>
              </a:rPr>
              <a:t>Lift vs. Control Group by Tactic</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87BCEE45-5F21-F3C9-0DB0-8946B6AE041F}"/>
              </a:ext>
            </a:extLst>
          </p:cNvPr>
          <p:cNvSpPr txBox="1"/>
          <p:nvPr/>
        </p:nvSpPr>
        <p:spPr>
          <a:xfrm>
            <a:off x="3976334" y="6092349"/>
            <a:ext cx="690836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a:ea typeface="+mn-ea"/>
                <a:cs typeface="Helvetica"/>
              </a:rPr>
              <a:t>Source: Vizio, Case study: </a:t>
            </a:r>
            <a:r>
              <a:rPr kumimoji="0" lang="en-US" sz="800" b="0" i="1" u="none" strike="noStrike" kern="1200" cap="none" spc="0" normalizeH="0" baseline="0" noProof="0" dirty="0">
                <a:ln>
                  <a:noFill/>
                </a:ln>
                <a:solidFill>
                  <a:srgbClr val="1F1A62"/>
                </a:solidFill>
                <a:effectLst/>
                <a:uLnTx/>
                <a:uFillTx/>
                <a:latin typeface="Helvetica"/>
                <a:ea typeface="+mn-ea"/>
                <a:cs typeface="Helvetica"/>
              </a:rPr>
              <a:t>Season Premier Omnichannel. </a:t>
            </a:r>
            <a:r>
              <a:rPr kumimoji="0" lang="en-US" sz="800" b="0" i="0" u="none" strike="noStrike" kern="1200" cap="none" spc="0" normalizeH="0" baseline="0" noProof="0" dirty="0">
                <a:ln>
                  <a:noFill/>
                </a:ln>
                <a:solidFill>
                  <a:srgbClr val="1F1A62"/>
                </a:solidFill>
                <a:effectLst/>
                <a:uLnTx/>
                <a:uFillTx/>
                <a:latin typeface="Helvetica"/>
                <a:ea typeface="+mn-ea"/>
                <a:cs typeface="Helvetica"/>
              </a:rPr>
              <a:t>Campaign dates: Q2 2021. *Household connect allows advertisers to extend their campaigns beyond the TV to millions of additional touchpoints and devices, so viewers will see a complementary ad or call-to-action on their computer, tablet, or mobile device shortly after being presented with an ad on TV </a:t>
            </a: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F8315FAF-9FF5-66D8-3EA8-373A389FB3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graphicFrame>
        <p:nvGraphicFramePr>
          <p:cNvPr id="24" name="Chart 23">
            <a:extLst>
              <a:ext uri="{FF2B5EF4-FFF2-40B4-BE49-F238E27FC236}">
                <a16:creationId xmlns:a16="http://schemas.microsoft.com/office/drawing/2014/main" id="{C86408DE-8C70-05F3-476A-1500F2803A62}"/>
              </a:ext>
            </a:extLst>
          </p:cNvPr>
          <p:cNvGraphicFramePr/>
          <p:nvPr/>
        </p:nvGraphicFramePr>
        <p:xfrm>
          <a:off x="4167283" y="2642158"/>
          <a:ext cx="2723928" cy="3201649"/>
        </p:xfrm>
        <a:graphic>
          <a:graphicData uri="http://schemas.openxmlformats.org/drawingml/2006/chart">
            <c:chart xmlns:c="http://schemas.openxmlformats.org/drawingml/2006/chart" xmlns:r="http://schemas.openxmlformats.org/officeDocument/2006/relationships" r:id="rId6"/>
          </a:graphicData>
        </a:graphic>
      </p:graphicFrame>
      <p:sp>
        <p:nvSpPr>
          <p:cNvPr id="27" name="Google Shape;229;p30">
            <a:extLst>
              <a:ext uri="{FF2B5EF4-FFF2-40B4-BE49-F238E27FC236}">
                <a16:creationId xmlns:a16="http://schemas.microsoft.com/office/drawing/2014/main" id="{63FD9152-73B0-49D2-8346-A55A8F414B1C}"/>
              </a:ext>
            </a:extLst>
          </p:cNvPr>
          <p:cNvSpPr txBox="1"/>
          <p:nvPr/>
        </p:nvSpPr>
        <p:spPr>
          <a:xfrm>
            <a:off x="4085303" y="2217700"/>
            <a:ext cx="3312108" cy="400079"/>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sym typeface="Arial Black"/>
              </a:rPr>
              <a:t>Watched TV Show</a:t>
            </a:r>
            <a:endPar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 name="Rectangle: Rounded Corners 1">
            <a:extLst>
              <a:ext uri="{FF2B5EF4-FFF2-40B4-BE49-F238E27FC236}">
                <a16:creationId xmlns:a16="http://schemas.microsoft.com/office/drawing/2014/main" id="{DBEE40EE-A8F8-2815-F31C-F0F44789BCA8}"/>
              </a:ext>
            </a:extLst>
          </p:cNvPr>
          <p:cNvSpPr/>
          <p:nvPr/>
        </p:nvSpPr>
        <p:spPr>
          <a:xfrm>
            <a:off x="6534150" y="2610842"/>
            <a:ext cx="949716" cy="560835"/>
          </a:xfrm>
          <a:prstGeom prst="roundRect">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Helvetica"/>
                <a:ea typeface="+mn-ea"/>
                <a:cs typeface="Helvetica"/>
              </a:rPr>
              <a:t>+64%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Helvetica"/>
                <a:ea typeface="+mn-ea"/>
                <a:cs typeface="Helvetica"/>
              </a:rPr>
              <a:t>Higher than control</a:t>
            </a:r>
          </a:p>
        </p:txBody>
      </p:sp>
      <p:pic>
        <p:nvPicPr>
          <p:cNvPr id="20" name="Picture 4">
            <a:extLst>
              <a:ext uri="{FF2B5EF4-FFF2-40B4-BE49-F238E27FC236}">
                <a16:creationId xmlns:a16="http://schemas.microsoft.com/office/drawing/2014/main" id="{40055C3D-93ED-A38F-ABAC-3280F5E8F38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884702" y="6202072"/>
            <a:ext cx="1211449" cy="2721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FF10C1A-E3C1-5FC0-5556-7F89FCD7A30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F34A21A1-E861-735C-FDA6-549E8847D9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55A9FB01-0480-0E36-8776-D6A8E5F3156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992613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55" name="Rectangle 54">
            <a:extLst>
              <a:ext uri="{FF2B5EF4-FFF2-40B4-BE49-F238E27FC236}">
                <a16:creationId xmlns:a16="http://schemas.microsoft.com/office/drawing/2014/main" id="{6A81F30E-9187-466E-AAEB-02E553C08261}"/>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9" name="Chart 38">
            <a:extLst>
              <a:ext uri="{FF2B5EF4-FFF2-40B4-BE49-F238E27FC236}">
                <a16:creationId xmlns:a16="http://schemas.microsoft.com/office/drawing/2014/main" id="{B674BA3A-AE2C-4565-BE37-B9C21C3F2717}"/>
              </a:ext>
            </a:extLst>
          </p:cNvPr>
          <p:cNvGraphicFramePr/>
          <p:nvPr/>
        </p:nvGraphicFramePr>
        <p:xfrm>
          <a:off x="5415256" y="1760488"/>
          <a:ext cx="4080940" cy="150817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B7E3B61A-BE8C-4247-ADC5-68D9BB4BD8A5}"/>
              </a:ext>
            </a:extLst>
          </p:cNvPr>
          <p:cNvSpPr txBox="1"/>
          <p:nvPr/>
        </p:nvSpPr>
        <p:spPr>
          <a:xfrm>
            <a:off x="3971921" y="6017733"/>
            <a:ext cx="572452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NY Interconnect, </a:t>
            </a:r>
            <a:r>
              <a:rPr kumimoji="0" lang="en-US" sz="700" b="0" i="0" u="none" strike="noStrike" kern="1200" cap="none" spc="0" normalizeH="0" baseline="0" noProof="0">
                <a:ln>
                  <a:noFill/>
                </a:ln>
                <a:solidFill>
                  <a:srgbClr val="1F1A62"/>
                </a:solidFill>
                <a:effectLst/>
                <a:uLnTx/>
                <a:uFillTx/>
                <a:latin typeface="Arial" charset="0"/>
                <a:ea typeface="Arial" charset="0"/>
                <a:cs typeface="Arial" charset="0"/>
              </a:rPr>
              <a:t>a4 Advertising &amp; Data Solutions, Total Audience Data. Conversion analysis based on set-top box and Digital ad exposure. Incremental Lift = (Exposed tune-in rate – Unexposed tune-in rate)/Unexposed tune-in rate; All rates are rounded to two decimals; *Target Households represents the weekly average throughout the campaign</a:t>
            </a:r>
            <a:r>
              <a:rPr kumimoji="0" lang="en-US" sz="700" b="0" i="0" u="none" strike="noStrike" kern="1200" cap="none" spc="0" normalizeH="0" baseline="0" noProof="0">
                <a:ln>
                  <a:noFill/>
                </a:ln>
                <a:solidFill>
                  <a:srgbClr val="1F1A62"/>
                </a:solidFill>
                <a:effectLst/>
                <a:uLnTx/>
                <a:uFillTx/>
                <a:latin typeface="Arial" panose="020B0604020202020204" pitchFamily="34" charset="0"/>
                <a:ea typeface="+mn-ea"/>
                <a:cs typeface="Arial" panose="020B0604020202020204" pitchFamily="34" charset="0"/>
              </a:rPr>
              <a:t>. 5 Minute Cumulative QH Minimum/5 Hour Maximum Edit Rule utilized in tuning data. Live+3 tuning data utilized from the Optimum footprint. Flight duration: 3Q 2020 (8-week campaign)</a:t>
            </a:r>
            <a:endParaRPr kumimoji="0" lang="en-US" sz="7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6ADD8D68-14D7-47F7-BD70-5D09AAC64BC2}"/>
              </a:ext>
            </a:extLst>
          </p:cNvPr>
          <p:cNvSpPr/>
          <p:nvPr/>
        </p:nvSpPr>
        <p:spPr>
          <a:xfrm>
            <a:off x="125016" y="53999"/>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Tune-In</a:t>
            </a:r>
          </a:p>
        </p:txBody>
      </p:sp>
      <p:pic>
        <p:nvPicPr>
          <p:cNvPr id="15" name="Picture 14" descr="Icon&#10;&#10;Description automatically generated">
            <a:extLst>
              <a:ext uri="{FF2B5EF4-FFF2-40B4-BE49-F238E27FC236}">
                <a16:creationId xmlns:a16="http://schemas.microsoft.com/office/drawing/2014/main" id="{B2186787-00F8-46A3-9A7C-34F26927BE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sp>
        <p:nvSpPr>
          <p:cNvPr id="19" name="object 4">
            <a:extLst>
              <a:ext uri="{FF2B5EF4-FFF2-40B4-BE49-F238E27FC236}">
                <a16:creationId xmlns:a16="http://schemas.microsoft.com/office/drawing/2014/main" id="{6D78F680-7693-4C1F-8450-A8C9A4F3B908}"/>
              </a:ext>
            </a:extLst>
          </p:cNvPr>
          <p:cNvSpPr txBox="1"/>
          <p:nvPr/>
        </p:nvSpPr>
        <p:spPr>
          <a:xfrm>
            <a:off x="4483180" y="1671074"/>
            <a:ext cx="5869608" cy="250197"/>
          </a:xfrm>
          <a:prstGeom prst="rect">
            <a:avLst/>
          </a:prstGeom>
        </p:spPr>
        <p:txBody>
          <a:bodyPr vert="horz" wrap="square" lIns="0" tIns="44577" rIns="0" bIns="0" rtlCol="0">
            <a:spAutoFit/>
          </a:bodyPr>
          <a:lstStyle/>
          <a:p>
            <a:pPr marL="16510" marR="434211" lvl="0" indent="0" algn="l" defTabSz="456898" rtl="0" eaLnBrk="1" fontAlgn="auto" latinLnBrk="0" hangingPunct="1">
              <a:lnSpc>
                <a:spcPts val="1638"/>
              </a:lnSpc>
              <a:spcBef>
                <a:spcPts val="350"/>
              </a:spcBef>
              <a:spcAft>
                <a:spcPts val="0"/>
              </a:spcAft>
              <a:buClrTx/>
              <a:buSzTx/>
              <a:buFontTx/>
              <a:buNone/>
              <a:tabLst/>
              <a:defRPr/>
            </a:pPr>
            <a:r>
              <a:rPr kumimoji="0" lang="en-US" sz="1495"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Incremental Tune-In Lift (Linear + Digital ad exposure)</a:t>
            </a:r>
          </a:p>
        </p:txBody>
      </p:sp>
      <p:sp>
        <p:nvSpPr>
          <p:cNvPr id="22" name="object 17">
            <a:extLst>
              <a:ext uri="{FF2B5EF4-FFF2-40B4-BE49-F238E27FC236}">
                <a16:creationId xmlns:a16="http://schemas.microsoft.com/office/drawing/2014/main" id="{D8B31A30-3548-4131-A533-1858D92440D1}"/>
              </a:ext>
            </a:extLst>
          </p:cNvPr>
          <p:cNvSpPr txBox="1"/>
          <p:nvPr/>
        </p:nvSpPr>
        <p:spPr>
          <a:xfrm>
            <a:off x="4182179" y="1454235"/>
            <a:ext cx="2174908" cy="193862"/>
          </a:xfrm>
          <a:prstGeom prst="rect">
            <a:avLst/>
          </a:prstGeom>
          <a:solidFill>
            <a:srgbClr val="1F1A62"/>
          </a:solidFill>
          <a:ln w="6350">
            <a:noFill/>
          </a:ln>
        </p:spPr>
        <p:txBody>
          <a:bodyPr vert="horz" wrap="square" lIns="121807" tIns="15226" rIns="0" bIns="24361" rtlCol="0" anchor="b" anchorCtr="0">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2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RESULTS</a:t>
            </a:r>
            <a:endParaRPr kumimoji="0" sz="1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7" name="TextBox 36">
            <a:extLst>
              <a:ext uri="{FF2B5EF4-FFF2-40B4-BE49-F238E27FC236}">
                <a16:creationId xmlns:a16="http://schemas.microsoft.com/office/drawing/2014/main" id="{1D1AF5E2-B167-4242-9E8F-7FCC40595C56}"/>
              </a:ext>
            </a:extLst>
          </p:cNvPr>
          <p:cNvSpPr txBox="1"/>
          <p:nvPr/>
        </p:nvSpPr>
        <p:spPr>
          <a:xfrm>
            <a:off x="4137805" y="2654319"/>
            <a:ext cx="1092883" cy="307778"/>
          </a:xfrm>
          <a:prstGeom prst="rect">
            <a:avLst/>
          </a:prstGeom>
          <a:noFill/>
        </p:spPr>
        <p:txBody>
          <a:bodyPr wrap="square" lIns="0" tIns="0" rIns="0" bIns="0" rtlCol="0">
            <a:spAutoFit/>
          </a:bodyPr>
          <a:lstStyle/>
          <a:p>
            <a:pPr marL="0" marR="0" lvl="0" indent="0" algn="r" defTabSz="4568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UNEXPOSED</a:t>
            </a:r>
          </a:p>
          <a:p>
            <a:pPr marL="0" marR="0" lvl="0" indent="0" algn="r" defTabSz="4568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TUNE-IN RATE</a:t>
            </a:r>
          </a:p>
        </p:txBody>
      </p:sp>
      <p:sp>
        <p:nvSpPr>
          <p:cNvPr id="38" name="TextBox 37">
            <a:extLst>
              <a:ext uri="{FF2B5EF4-FFF2-40B4-BE49-F238E27FC236}">
                <a16:creationId xmlns:a16="http://schemas.microsoft.com/office/drawing/2014/main" id="{DB224F87-CF1E-464F-8CF5-2B02CDF91084}"/>
              </a:ext>
            </a:extLst>
          </p:cNvPr>
          <p:cNvSpPr txBox="1"/>
          <p:nvPr/>
        </p:nvSpPr>
        <p:spPr>
          <a:xfrm>
            <a:off x="4146047" y="2072418"/>
            <a:ext cx="1092883" cy="307778"/>
          </a:xfrm>
          <a:prstGeom prst="rect">
            <a:avLst/>
          </a:prstGeom>
          <a:noFill/>
        </p:spPr>
        <p:txBody>
          <a:bodyPr wrap="square" lIns="0" tIns="0" rIns="0" bIns="0" rtlCol="0">
            <a:spAutoFit/>
          </a:bodyPr>
          <a:lstStyle/>
          <a:p>
            <a:pPr marL="0" marR="0" lvl="0" indent="0" algn="r" defTabSz="4568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EXPOSED</a:t>
            </a:r>
          </a:p>
          <a:p>
            <a:pPr marL="0" marR="0" lvl="0" indent="0" algn="r" defTabSz="45689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TUNE-IN RATE</a:t>
            </a:r>
          </a:p>
        </p:txBody>
      </p:sp>
      <p:cxnSp>
        <p:nvCxnSpPr>
          <p:cNvPr id="40" name="Straight Arrow Connector 39">
            <a:extLst>
              <a:ext uri="{FF2B5EF4-FFF2-40B4-BE49-F238E27FC236}">
                <a16:creationId xmlns:a16="http://schemas.microsoft.com/office/drawing/2014/main" id="{EFB9872E-1C72-42CA-9896-0806B509C09F}"/>
              </a:ext>
            </a:extLst>
          </p:cNvPr>
          <p:cNvCxnSpPr>
            <a:cxnSpLocks/>
          </p:cNvCxnSpPr>
          <p:nvPr/>
        </p:nvCxnSpPr>
        <p:spPr>
          <a:xfrm flipV="1">
            <a:off x="5845136" y="2201321"/>
            <a:ext cx="974168" cy="613557"/>
          </a:xfrm>
          <a:prstGeom prst="straightConnector1">
            <a:avLst/>
          </a:prstGeom>
          <a:ln>
            <a:solidFill>
              <a:schemeClr val="bg1"/>
            </a:solidFill>
            <a:headEnd type="oval"/>
            <a:tailEnd type="triangle" w="med" len="sm"/>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4E8047E3-515E-4DA4-B3D5-FB0920F2B91A}"/>
              </a:ext>
            </a:extLst>
          </p:cNvPr>
          <p:cNvSpPr/>
          <p:nvPr/>
        </p:nvSpPr>
        <p:spPr>
          <a:xfrm>
            <a:off x="5997945" y="2246338"/>
            <a:ext cx="601074" cy="5722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6898"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2" name="object 12">
            <a:extLst>
              <a:ext uri="{FF2B5EF4-FFF2-40B4-BE49-F238E27FC236}">
                <a16:creationId xmlns:a16="http://schemas.microsoft.com/office/drawing/2014/main" id="{654E5F61-380C-4F8C-AE62-42FC172AA2D2}"/>
              </a:ext>
            </a:extLst>
          </p:cNvPr>
          <p:cNvSpPr txBox="1"/>
          <p:nvPr/>
        </p:nvSpPr>
        <p:spPr>
          <a:xfrm>
            <a:off x="5913632" y="2399236"/>
            <a:ext cx="736351" cy="241283"/>
          </a:xfrm>
          <a:prstGeom prst="rect">
            <a:avLst/>
          </a:prstGeom>
        </p:spPr>
        <p:txBody>
          <a:bodyPr vert="horz" wrap="square" lIns="0" tIns="15684" rIns="0" bIns="0" rtlCol="0">
            <a:spAutoFit/>
          </a:bodyPr>
          <a:lstStyle/>
          <a:p>
            <a:pPr marL="16510" marR="0" lvl="0" indent="0" algn="ctr" defTabSz="456898" rtl="0" eaLnBrk="1" fontAlgn="auto" latinLnBrk="0" hangingPunct="1">
              <a:lnSpc>
                <a:spcPct val="100000"/>
              </a:lnSpc>
              <a:spcBef>
                <a:spcPts val="124"/>
              </a:spcBef>
              <a:spcAft>
                <a:spcPts val="0"/>
              </a:spcAft>
              <a:buClrTx/>
              <a:buSzTx/>
              <a:buFontTx/>
              <a:buNone/>
              <a:tabLst/>
              <a:defRPr/>
            </a:pPr>
            <a:r>
              <a:rPr kumimoji="0" lang="en-US" sz="1465" b="1" i="0" u="none" strike="noStrike" kern="1200" cap="none" spc="-8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67</a:t>
            </a:r>
            <a:r>
              <a:rPr kumimoji="0" sz="1465" b="1" i="0" u="none" strike="noStrike" kern="1200" cap="none" spc="-8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endParaRPr kumimoji="0" sz="1465" b="0" i="0" u="none" strike="noStrike" kern="1200" cap="none" spc="-8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3" name="Rectangle 42">
            <a:extLst>
              <a:ext uri="{FF2B5EF4-FFF2-40B4-BE49-F238E27FC236}">
                <a16:creationId xmlns:a16="http://schemas.microsoft.com/office/drawing/2014/main" id="{0D1586D3-9AA2-4A8C-96E2-C892CA298740}"/>
              </a:ext>
            </a:extLst>
          </p:cNvPr>
          <p:cNvSpPr/>
          <p:nvPr/>
        </p:nvSpPr>
        <p:spPr>
          <a:xfrm>
            <a:off x="7504104" y="2659545"/>
            <a:ext cx="771771" cy="297325"/>
          </a:xfrm>
          <a:prstGeom prst="rect">
            <a:avLst/>
          </a:prstGeom>
        </p:spPr>
        <p:txBody>
          <a:bodyPr wrap="none">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332" b="1" i="0" u="none" strike="noStrike" kern="1200" cap="none" spc="-7"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1.08%</a:t>
            </a:r>
            <a:endParaRPr kumimoji="0" lang="en-US" sz="1332"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44" name="Rectangle 43">
            <a:extLst>
              <a:ext uri="{FF2B5EF4-FFF2-40B4-BE49-F238E27FC236}">
                <a16:creationId xmlns:a16="http://schemas.microsoft.com/office/drawing/2014/main" id="{CBCD144C-3379-4007-AF1F-545593C51CE2}"/>
              </a:ext>
            </a:extLst>
          </p:cNvPr>
          <p:cNvSpPr/>
          <p:nvPr/>
        </p:nvSpPr>
        <p:spPr>
          <a:xfrm>
            <a:off x="8799504" y="2082871"/>
            <a:ext cx="772815" cy="297325"/>
          </a:xfrm>
          <a:prstGeom prst="rect">
            <a:avLst/>
          </a:prstGeom>
        </p:spPr>
        <p:txBody>
          <a:bodyPr wrap="square">
            <a:spAutoFit/>
          </a:bodyPr>
          <a:lstStyle/>
          <a:p>
            <a:pPr marL="0" marR="0" lvl="0" indent="0" algn="l" defTabSz="456898" rtl="0" eaLnBrk="1" fontAlgn="auto" latinLnBrk="0" hangingPunct="1">
              <a:lnSpc>
                <a:spcPct val="100000"/>
              </a:lnSpc>
              <a:spcBef>
                <a:spcPts val="0"/>
              </a:spcBef>
              <a:spcAft>
                <a:spcPts val="0"/>
              </a:spcAft>
              <a:buClrTx/>
              <a:buSzTx/>
              <a:buFontTx/>
              <a:buNone/>
              <a:tabLst/>
              <a:defRPr/>
            </a:pPr>
            <a:r>
              <a:rPr kumimoji="0" lang="en-US" sz="1332" b="1" i="0" u="none" strike="noStrike" kern="1200" cap="none" spc="-7"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1.81</a:t>
            </a:r>
            <a:r>
              <a:rPr kumimoji="0" lang="en-US" sz="1332"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p>
        </p:txBody>
      </p:sp>
      <p:sp>
        <p:nvSpPr>
          <p:cNvPr id="46" name="Rectangle 45">
            <a:extLst>
              <a:ext uri="{FF2B5EF4-FFF2-40B4-BE49-F238E27FC236}">
                <a16:creationId xmlns:a16="http://schemas.microsoft.com/office/drawing/2014/main" id="{7156813C-16E4-475F-ACED-D4F34B9E5D18}"/>
              </a:ext>
            </a:extLst>
          </p:cNvPr>
          <p:cNvSpPr/>
          <p:nvPr/>
        </p:nvSpPr>
        <p:spPr>
          <a:xfrm>
            <a:off x="4170793" y="3341666"/>
            <a:ext cx="5724529" cy="230832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Households exposed to both the </a:t>
            </a:r>
            <a:r>
              <a:rPr kumimoji="0" lang="en-US" sz="1200" b="1" i="0" u="none" strike="noStrike" kern="1200" cap="none" spc="0" normalizeH="0" baseline="0" noProof="0">
                <a:ln>
                  <a:noFill/>
                </a:ln>
                <a:solidFill>
                  <a:srgbClr val="ED3C8D"/>
                </a:solidFill>
                <a:effectLst/>
                <a:uLnTx/>
                <a:uFillTx/>
                <a:latin typeface="Helvetica"/>
                <a:ea typeface="+mn-ea"/>
                <a:cs typeface="+mn-cs"/>
              </a:rPr>
              <a:t>linear and digital campaign converted at an average rate that was 67% higher</a:t>
            </a:r>
            <a:r>
              <a:rPr kumimoji="0" lang="en-US" sz="1200" b="0" i="0" u="none" strike="noStrike" kern="1200" cap="none" spc="0" normalizeH="0" baseline="0" noProof="0">
                <a:ln>
                  <a:noFill/>
                </a:ln>
                <a:solidFill>
                  <a:srgbClr val="1F1A62"/>
                </a:solidFill>
                <a:effectLst/>
                <a:uLnTx/>
                <a:uFillTx/>
                <a:latin typeface="Helvetica"/>
                <a:ea typeface="+mn-ea"/>
                <a:cs typeface="+mn-cs"/>
              </a:rPr>
              <a:t> than that of the average non-exposed households.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1" i="0" u="none" strike="noStrike" kern="1200" cap="none" spc="0" normalizeH="0" baseline="0" noProof="0">
              <a:ln>
                <a:noFill/>
              </a:ln>
              <a:solidFill>
                <a:srgbClr val="ED3C8D"/>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1" i="0" u="none" strike="noStrike" kern="1200" cap="none" spc="0" normalizeH="0" baseline="0" noProof="0">
                <a:ln>
                  <a:noFill/>
                </a:ln>
                <a:solidFill>
                  <a:srgbClr val="ED3C8D"/>
                </a:solidFill>
                <a:effectLst/>
                <a:uLnTx/>
                <a:uFillTx/>
                <a:latin typeface="Helvetica"/>
                <a:ea typeface="+mn-ea"/>
                <a:cs typeface="Helvetica"/>
              </a:rPr>
              <a:t>11.8% </a:t>
            </a:r>
            <a:r>
              <a:rPr kumimoji="0" lang="en-US" sz="1200" b="0" i="0" u="none" strike="noStrike" kern="1200" cap="none" spc="0" normalizeH="0" baseline="0" noProof="0">
                <a:ln>
                  <a:noFill/>
                </a:ln>
                <a:solidFill>
                  <a:srgbClr val="1F1A62"/>
                </a:solidFill>
                <a:effectLst/>
                <a:uLnTx/>
                <a:uFillTx/>
                <a:latin typeface="Helvetica"/>
                <a:ea typeface="+mn-ea"/>
                <a:cs typeface="Helvetica"/>
              </a:rPr>
              <a:t>of medium (11-50 imps) exposed Linear-only converted households tuned to four or more (4+) summer movies across the 8 campaign weeks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1" i="0" u="none" strike="noStrike" kern="1200" cap="none" spc="0" normalizeH="0" baseline="0" noProof="0">
                <a:ln>
                  <a:noFill/>
                </a:ln>
                <a:solidFill>
                  <a:srgbClr val="ED3C8D"/>
                </a:solidFill>
                <a:effectLst/>
                <a:uLnTx/>
                <a:uFillTx/>
                <a:latin typeface="Helvetica"/>
                <a:ea typeface="+mn-ea"/>
                <a:cs typeface="Helvetica"/>
              </a:rPr>
              <a:t>38.3% </a:t>
            </a:r>
            <a:r>
              <a:rPr kumimoji="0" lang="en-US" sz="1200" b="0" i="0" u="none" strike="noStrike" kern="1200" cap="none" spc="0" normalizeH="0" baseline="0" noProof="0">
                <a:ln>
                  <a:noFill/>
                </a:ln>
                <a:solidFill>
                  <a:srgbClr val="1F1A62"/>
                </a:solidFill>
                <a:effectLst/>
                <a:uLnTx/>
                <a:uFillTx/>
                <a:latin typeface="Helvetica"/>
                <a:ea typeface="+mn-ea"/>
                <a:cs typeface="Helvetica"/>
              </a:rPr>
              <a:t>of heavy (51+ imps) exposed Linear-only converted households tuned to four or more (4+) summer movies across the 8 campaign weeks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Exposed households displayed the highest tune-in conversion rates during Daytime (9A-6P) and Primetime (6P-12A)</a:t>
            </a:r>
          </a:p>
        </p:txBody>
      </p:sp>
      <p:sp>
        <p:nvSpPr>
          <p:cNvPr id="36" name="Rectangle 35">
            <a:extLst>
              <a:ext uri="{FF2B5EF4-FFF2-40B4-BE49-F238E27FC236}">
                <a16:creationId xmlns:a16="http://schemas.microsoft.com/office/drawing/2014/main" id="{171D4B7C-F583-42A3-A368-E58118BAD768}"/>
              </a:ext>
            </a:extLst>
          </p:cNvPr>
          <p:cNvSpPr/>
          <p:nvPr/>
        </p:nvSpPr>
        <p:spPr>
          <a:xfrm>
            <a:off x="170666" y="1052616"/>
            <a:ext cx="3844122" cy="54168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A cable TV network wanted to drive viewership to their summer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mn-cs"/>
              </a:rPr>
              <a:t>The network utilized addressable TV to target specific households and optimize creative throughout the week in addition to IP targeting which involved pre-roll videos and display ads to the same targeted household segments</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Households who have viewed the network but are “non-heavy”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Targeted households who have viewed competitive programming</a:t>
            </a:r>
            <a:endParaRPr kumimoji="0" lang="en-US" sz="12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Households exposed to both the </a:t>
            </a:r>
            <a:r>
              <a:rPr kumimoji="0" lang="en-US" sz="1200" b="0" i="0" u="none" strike="noStrike" kern="1200" cap="none" spc="0" normalizeH="0" baseline="0" noProof="0">
                <a:ln>
                  <a:noFill/>
                </a:ln>
                <a:solidFill>
                  <a:srgbClr val="ED3C8D"/>
                </a:solidFill>
                <a:effectLst/>
                <a:uLnTx/>
                <a:uFillTx/>
                <a:latin typeface="Helvetica"/>
                <a:ea typeface="+mn-ea"/>
                <a:cs typeface="Helvetica"/>
              </a:rPr>
              <a:t>linear TV and OTT campaign converted at an average rate that was 67% higher</a:t>
            </a:r>
            <a:r>
              <a:rPr kumimoji="0" lang="en-US" sz="1200" b="0" i="0" u="none" strike="noStrike" kern="1200" cap="none" spc="0" normalizeH="0" baseline="0" noProof="0">
                <a:ln>
                  <a:noFill/>
                </a:ln>
                <a:solidFill>
                  <a:srgbClr val="1F1A62"/>
                </a:solidFill>
                <a:effectLst/>
                <a:uLnTx/>
                <a:uFillTx/>
                <a:latin typeface="Helvetica"/>
                <a:ea typeface="+mn-ea"/>
                <a:cs typeface="Helvetica"/>
              </a:rPr>
              <a:t> than that of the average non-exposed household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a:ea typeface="+mn-ea"/>
                <a:cs typeface="Helvetica"/>
              </a:rPr>
              <a:t>Company / Platform</a:t>
            </a:r>
            <a:endParaRPr kumimoji="0" lang="en-US" sz="600" b="1" i="0" u="none" strike="noStrike" kern="1200" cap="none" spc="0" normalizeH="0" baseline="0" noProof="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a:ea typeface="+mn-ea"/>
                <a:cs typeface="Helvetica"/>
              </a:rPr>
              <a:t>New York Interconnect / Addressable TV, OTT (Digital)</a:t>
            </a:r>
            <a:endParaRPr kumimoji="0" lang="en-US" sz="1400" b="1" i="0" u="none" strike="noStrike" kern="1200" cap="none" spc="0" normalizeH="0" baseline="0" noProof="0">
              <a:ln>
                <a:noFill/>
              </a:ln>
              <a:solidFill>
                <a:srgbClr val="1F1A62"/>
              </a:solidFill>
              <a:effectLst/>
              <a:uLnTx/>
              <a:uFillTx/>
              <a:latin typeface="Helvetica"/>
              <a:ea typeface="+mn-ea"/>
              <a:cs typeface="Helvetica"/>
            </a:endParaRPr>
          </a:p>
        </p:txBody>
      </p:sp>
      <p:sp>
        <p:nvSpPr>
          <p:cNvPr id="47" name="object 35">
            <a:extLst>
              <a:ext uri="{FF2B5EF4-FFF2-40B4-BE49-F238E27FC236}">
                <a16:creationId xmlns:a16="http://schemas.microsoft.com/office/drawing/2014/main" id="{AC152552-126C-45DC-98F1-792C1D217259}"/>
              </a:ext>
            </a:extLst>
          </p:cNvPr>
          <p:cNvSpPr txBox="1"/>
          <p:nvPr/>
        </p:nvSpPr>
        <p:spPr>
          <a:xfrm>
            <a:off x="10509459" y="2444196"/>
            <a:ext cx="1634916" cy="469340"/>
          </a:xfrm>
          <a:prstGeom prst="rect">
            <a:avLst/>
          </a:prstGeom>
        </p:spPr>
        <p:txBody>
          <a:bodyPr vert="horz" wrap="square" lIns="0" tIns="20301" rIns="0" bIns="0" rtlCol="0">
            <a:spAutoFit/>
          </a:bodyPr>
          <a:lstStyle/>
          <a:p>
            <a:pPr marL="0"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Targeted Households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376,358*</a:t>
            </a:r>
          </a:p>
        </p:txBody>
      </p:sp>
      <p:sp>
        <p:nvSpPr>
          <p:cNvPr id="48" name="object 35">
            <a:extLst>
              <a:ext uri="{FF2B5EF4-FFF2-40B4-BE49-F238E27FC236}">
                <a16:creationId xmlns:a16="http://schemas.microsoft.com/office/drawing/2014/main" id="{F1D1A3E0-FF9D-4130-A92D-E20D7DBBF7F3}"/>
              </a:ext>
            </a:extLst>
          </p:cNvPr>
          <p:cNvSpPr txBox="1"/>
          <p:nvPr/>
        </p:nvSpPr>
        <p:spPr>
          <a:xfrm>
            <a:off x="10509459" y="3316838"/>
            <a:ext cx="1634916" cy="469340"/>
          </a:xfrm>
          <a:prstGeom prst="rect">
            <a:avLst/>
          </a:prstGeom>
        </p:spPr>
        <p:txBody>
          <a:bodyPr vert="horz" wrap="square" lIns="0" tIns="20301" rIns="0" bIns="0" rtlCol="0">
            <a:spAutoFit/>
          </a:bodyPr>
          <a:lstStyle/>
          <a:p>
            <a:pPr marL="16918"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TV Impressions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21.4MM</a:t>
            </a:r>
          </a:p>
        </p:txBody>
      </p:sp>
      <p:sp>
        <p:nvSpPr>
          <p:cNvPr id="50" name="object 35">
            <a:extLst>
              <a:ext uri="{FF2B5EF4-FFF2-40B4-BE49-F238E27FC236}">
                <a16:creationId xmlns:a16="http://schemas.microsoft.com/office/drawing/2014/main" id="{0F450856-3D43-45EA-A855-E32C72307AB0}"/>
              </a:ext>
            </a:extLst>
          </p:cNvPr>
          <p:cNvSpPr txBox="1"/>
          <p:nvPr/>
        </p:nvSpPr>
        <p:spPr>
          <a:xfrm>
            <a:off x="10509459" y="4189480"/>
            <a:ext cx="1634916" cy="469340"/>
          </a:xfrm>
          <a:prstGeom prst="rect">
            <a:avLst/>
          </a:prstGeom>
        </p:spPr>
        <p:txBody>
          <a:bodyPr vert="horz" wrap="square" lIns="0" tIns="20301" rIns="0" bIns="0" rtlCol="0">
            <a:spAutoFit/>
          </a:bodyPr>
          <a:lstStyle/>
          <a:p>
            <a:pPr marL="16918" marR="0" lvl="0" indent="0" algn="l" defTabSz="456898" rtl="0" eaLnBrk="1" fontAlgn="auto" latinLnBrk="0" hangingPunct="1">
              <a:lnSpc>
                <a:spcPts val="833"/>
              </a:lnSpc>
              <a:spcBef>
                <a:spcPts val="1139"/>
              </a:spcBef>
              <a:spcAft>
                <a:spcPts val="0"/>
              </a:spcAft>
              <a:buClrTx/>
              <a:buSzTx/>
              <a:buFontTx/>
              <a:buNone/>
              <a:tabLst/>
              <a:defRPr/>
            </a:pPr>
            <a:r>
              <a:rPr kumimoji="0" lang="en-US" sz="1000" b="1" i="0" u="none" strike="noStrike" kern="1200" cap="none" spc="7"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rPr>
              <a:t>Digital/OTT Impressions</a:t>
            </a:r>
            <a:endParaRPr kumimoji="0" lang="en-US" sz="1000" b="0" i="0" u="none" strike="noStrike" kern="1200" cap="none" spc="0" normalizeH="0" baseline="0" noProof="0">
              <a:ln>
                <a:noFill/>
              </a:ln>
              <a:solidFill>
                <a:srgbClr val="1F1A62"/>
              </a:solidFill>
              <a:effectLst/>
              <a:uLnTx/>
              <a:uFillTx/>
              <a:latin typeface="Helvetica" panose="020B0604020202020204" pitchFamily="34" charset="0"/>
              <a:ea typeface="Arial" charset="0"/>
              <a:cs typeface="Helvetica" panose="020B0604020202020204" pitchFamily="34" charset="0"/>
            </a:endParaRPr>
          </a:p>
          <a:p>
            <a:pPr marL="0" marR="0" lvl="0" indent="0" algn="l" defTabSz="456898" rtl="0" eaLnBrk="1" fontAlgn="auto" latinLnBrk="0" hangingPunct="1">
              <a:lnSpc>
                <a:spcPts val="2724"/>
              </a:lnSpc>
              <a:spcBef>
                <a:spcPts val="0"/>
              </a:spcBef>
              <a:spcAft>
                <a:spcPts val="0"/>
              </a:spcAft>
              <a:buClrTx/>
              <a:buSzTx/>
              <a:buFontTx/>
              <a:buNone/>
              <a:tabLst/>
              <a:defRPr/>
            </a:pPr>
            <a:r>
              <a:rPr kumimoji="0" lang="en-US" sz="2400" b="0" i="0" u="none" strike="noStrike" kern="1200" cap="none" spc="-67" normalizeH="0" baseline="0" noProof="0">
                <a:ln>
                  <a:noFill/>
                </a:ln>
                <a:solidFill>
                  <a:srgbClr val="ED3C8D"/>
                </a:solidFill>
                <a:effectLst/>
                <a:uLnTx/>
                <a:uFillTx/>
                <a:latin typeface="Helvetica" panose="020B0604020202020204" pitchFamily="34" charset="0"/>
                <a:ea typeface="Arial" charset="0"/>
                <a:cs typeface="Helvetica" panose="020B0604020202020204" pitchFamily="34" charset="0"/>
              </a:rPr>
              <a:t>5.8MM</a:t>
            </a:r>
          </a:p>
        </p:txBody>
      </p:sp>
      <p:cxnSp>
        <p:nvCxnSpPr>
          <p:cNvPr id="51" name="Straight Connector 50">
            <a:extLst>
              <a:ext uri="{FF2B5EF4-FFF2-40B4-BE49-F238E27FC236}">
                <a16:creationId xmlns:a16="http://schemas.microsoft.com/office/drawing/2014/main" id="{F8DB76C6-08B6-442D-86F2-4AA02BC5F5F7}"/>
              </a:ext>
            </a:extLst>
          </p:cNvPr>
          <p:cNvCxnSpPr>
            <a:cxnSpLocks/>
          </p:cNvCxnSpPr>
          <p:nvPr/>
        </p:nvCxnSpPr>
        <p:spPr>
          <a:xfrm>
            <a:off x="10310909" y="2435166"/>
            <a:ext cx="0" cy="3434887"/>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ny interconnect logo">
            <a:extLst>
              <a:ext uri="{FF2B5EF4-FFF2-40B4-BE49-F238E27FC236}">
                <a16:creationId xmlns:a16="http://schemas.microsoft.com/office/drawing/2014/main" id="{B6E73CB0-7B08-4372-956D-DC0D96B9A1A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0035418" y="6085783"/>
            <a:ext cx="2003342" cy="350107"/>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5AEA6708-A47F-4995-8C5A-2D59E2CEBE78}"/>
              </a:ext>
            </a:extLst>
          </p:cNvPr>
          <p:cNvSpPr/>
          <p:nvPr/>
        </p:nvSpPr>
        <p:spPr>
          <a:xfrm>
            <a:off x="4070631" y="52725"/>
            <a:ext cx="7996353" cy="769441"/>
          </a:xfrm>
          <a:prstGeom prst="rect">
            <a:avLst/>
          </a:prstGeom>
          <a:noFill/>
        </p:spPr>
        <p:txBody>
          <a:bodyPr wrap="square" lIns="0">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An audience-targeted linear &amp; digital campaign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drove TV tune-in conversion</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a:t>
            </a:r>
            <a:r>
              <a:rPr kumimoji="0" lang="en-US" sz="2200" b="0" i="0" u="none" strike="noStrike" kern="1200" cap="none" spc="0" normalizeH="0" baseline="0" noProof="0" dirty="0">
                <a:ln>
                  <a:noFill/>
                </a:ln>
                <a:solidFill>
                  <a:srgbClr val="1F1A62"/>
                </a:solidFill>
                <a:effectLst/>
                <a:uLnTx/>
                <a:uFillTx/>
                <a:latin typeface="Helvetica"/>
                <a:ea typeface="+mn-ea"/>
                <a:cs typeface="+mn-cs"/>
              </a:rPr>
              <a:t>for a cable TV network</a:t>
            </a:r>
          </a:p>
        </p:txBody>
      </p:sp>
      <p:pic>
        <p:nvPicPr>
          <p:cNvPr id="2" name="Picture 1">
            <a:extLst>
              <a:ext uri="{FF2B5EF4-FFF2-40B4-BE49-F238E27FC236}">
                <a16:creationId xmlns:a16="http://schemas.microsoft.com/office/drawing/2014/main" id="{6BB0FBF1-4F1F-BF38-5597-9614670B319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 name="Slide Number Placeholder 5">
            <a:extLst>
              <a:ext uri="{FF2B5EF4-FFF2-40B4-BE49-F238E27FC236}">
                <a16:creationId xmlns:a16="http://schemas.microsoft.com/office/drawing/2014/main" id="{CEE52EF1-0813-ECAB-74A5-6A5BA765CEF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2D83ED16-3B24-B762-80EB-229963D43A77}"/>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63088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2911" y="69727"/>
            <a:ext cx="7938535" cy="430887"/>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Long form brand engagement TV shows </a:t>
            </a:r>
            <a:r>
              <a:rPr kumimoji="0" lang="en-US" sz="2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drive ROI</a:t>
            </a: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Tune-In</a:t>
            </a:r>
          </a:p>
        </p:txBody>
      </p:sp>
      <p:pic>
        <p:nvPicPr>
          <p:cNvPr id="3" name="Picture 2" descr="Icon&#10;&#10;Description automatically generated">
            <a:extLst>
              <a:ext uri="{FF2B5EF4-FFF2-40B4-BE49-F238E27FC236}">
                <a16:creationId xmlns:a16="http://schemas.microsoft.com/office/drawing/2014/main" id="{58976501-187A-26A0-A22F-6858558B3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7906" y="94534"/>
            <a:ext cx="886458" cy="640252"/>
          </a:xfrm>
          <a:prstGeom prst="rect">
            <a:avLst/>
          </a:prstGeom>
          <a:noFill/>
          <a:ln>
            <a:noFill/>
          </a:ln>
        </p:spPr>
      </p:pic>
      <p:sp>
        <p:nvSpPr>
          <p:cNvPr id="4" name="Google Shape;65;p13">
            <a:extLst>
              <a:ext uri="{FF2B5EF4-FFF2-40B4-BE49-F238E27FC236}">
                <a16:creationId xmlns:a16="http://schemas.microsoft.com/office/drawing/2014/main" id="{FDE1B191-F1C5-E378-2364-B53CD9DB1AC0}"/>
              </a:ext>
            </a:extLst>
          </p:cNvPr>
          <p:cNvSpPr txBox="1"/>
          <p:nvPr/>
        </p:nvSpPr>
        <p:spPr>
          <a:xfrm>
            <a:off x="4060446" y="1297566"/>
            <a:ext cx="8110034" cy="309148"/>
          </a:xfrm>
          <a:prstGeom prst="rect">
            <a:avLst/>
          </a:prstGeom>
          <a:noFill/>
          <a:ln>
            <a:noFill/>
          </a:ln>
        </p:spPr>
        <p:txBody>
          <a:bodyPr spcFirstLastPara="1" wrap="square" lIns="62341" tIns="31159" rIns="62341" bIns="31159" anchor="t" anchorCtr="0">
            <a:spAutoFit/>
          </a:bodyPr>
          <a:lstStyle/>
          <a:p>
            <a:pPr marL="0" marR="0" lvl="0" indent="0" algn="ctr" defTabSz="831230" rtl="0" eaLnBrk="1" fontAlgn="auto" latinLnBrk="0" hangingPunct="1">
              <a:lnSpc>
                <a:spcPct val="100000"/>
              </a:lnSpc>
              <a:spcBef>
                <a:spcPts val="0"/>
              </a:spcBef>
              <a:spcAft>
                <a:spcPts val="0"/>
              </a:spcAft>
              <a:buClr>
                <a:srgbClr val="1F1A62"/>
              </a:buClr>
              <a:buSzPts val="1100"/>
              <a:buFontTx/>
              <a:buNone/>
              <a:tabLst/>
              <a:defRPr/>
            </a:pPr>
            <a:r>
              <a:rPr kumimoji="0" lang="en-US" sz="1600" b="1" i="0" u="sng" strike="noStrike" kern="0" cap="none" spc="0" normalizeH="0" baseline="0" noProof="0" dirty="0">
                <a:ln>
                  <a:noFill/>
                </a:ln>
                <a:solidFill>
                  <a:srgbClr val="1F1A62"/>
                </a:solidFill>
                <a:effectLst/>
                <a:uLnTx/>
                <a:uFillTx/>
                <a:latin typeface="Helvetica" panose="020B0403020202020204" pitchFamily="34" charset="0"/>
                <a:ea typeface="Helvetica Neue"/>
                <a:cs typeface="Helvetica Neue"/>
                <a:sym typeface="Helvetica Neue"/>
              </a:rPr>
              <a:t>Social + TV Networks Draws Greatest Increase in ROI</a:t>
            </a:r>
            <a:endParaRPr kumimoji="0" lang="en-US" sz="1600" b="0" i="0" u="sng" strike="noStrike" kern="0" cap="none" spc="0" normalizeH="0" baseline="0" noProof="0" dirty="0">
              <a:ln>
                <a:noFill/>
              </a:ln>
              <a:solidFill>
                <a:srgbClr val="1F1A62"/>
              </a:solidFill>
              <a:effectLst/>
              <a:uLnTx/>
              <a:uFillTx/>
              <a:latin typeface="Helvetica" panose="020B0403020202020204" pitchFamily="34" charset="0"/>
              <a:ea typeface="Helvetica Neue"/>
              <a:cs typeface="Helvetica Neue"/>
              <a:sym typeface="Helvetica Neue"/>
            </a:endParaRPr>
          </a:p>
        </p:txBody>
      </p:sp>
      <p:graphicFrame>
        <p:nvGraphicFramePr>
          <p:cNvPr id="5" name="Chart 4">
            <a:extLst>
              <a:ext uri="{FF2B5EF4-FFF2-40B4-BE49-F238E27FC236}">
                <a16:creationId xmlns:a16="http://schemas.microsoft.com/office/drawing/2014/main" id="{AC1F032A-0688-2969-AA80-5980B3B7A22C}"/>
              </a:ext>
            </a:extLst>
          </p:cNvPr>
          <p:cNvGraphicFramePr/>
          <p:nvPr>
            <p:extLst>
              <p:ext uri="{D42A27DB-BD31-4B8C-83A1-F6EECF244321}">
                <p14:modId xmlns:p14="http://schemas.microsoft.com/office/powerpoint/2010/main" val="987766522"/>
              </p:ext>
            </p:extLst>
          </p:nvPr>
        </p:nvGraphicFramePr>
        <p:xfrm>
          <a:off x="4060446" y="2171231"/>
          <a:ext cx="5482688" cy="4022999"/>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6926E448-DBF8-AB6B-04BB-89FDE25AEC66}"/>
              </a:ext>
            </a:extLst>
          </p:cNvPr>
          <p:cNvPicPr>
            <a:picLocks noChangeAspect="1"/>
          </p:cNvPicPr>
          <p:nvPr/>
        </p:nvPicPr>
        <p:blipFill rotWithShape="1">
          <a:blip r:embed="rId5"/>
          <a:srcRect l="24492" t="14119" r="57344" b="29537"/>
          <a:stretch/>
        </p:blipFill>
        <p:spPr>
          <a:xfrm>
            <a:off x="9543134" y="1845863"/>
            <a:ext cx="2587986" cy="3333151"/>
          </a:xfrm>
          <a:prstGeom prst="rect">
            <a:avLst/>
          </a:prstGeom>
        </p:spPr>
      </p:pic>
      <p:pic>
        <p:nvPicPr>
          <p:cNvPr id="7" name="Picture 6">
            <a:extLst>
              <a:ext uri="{FF2B5EF4-FFF2-40B4-BE49-F238E27FC236}">
                <a16:creationId xmlns:a16="http://schemas.microsoft.com/office/drawing/2014/main" id="{5FD39EB9-39AB-CD39-F20C-496157AF6D0D}"/>
              </a:ext>
            </a:extLst>
          </p:cNvPr>
          <p:cNvPicPr>
            <a:picLocks noChangeAspect="1"/>
          </p:cNvPicPr>
          <p:nvPr/>
        </p:nvPicPr>
        <p:blipFill rotWithShape="1">
          <a:blip r:embed="rId6"/>
          <a:srcRect l="16550" t="14495" r="16459" b="14411"/>
          <a:stretch/>
        </p:blipFill>
        <p:spPr>
          <a:xfrm>
            <a:off x="4688970" y="3965437"/>
            <a:ext cx="794534" cy="793879"/>
          </a:xfrm>
          <a:prstGeom prst="rect">
            <a:avLst/>
          </a:prstGeom>
        </p:spPr>
      </p:pic>
      <p:pic>
        <p:nvPicPr>
          <p:cNvPr id="8" name="Picture 7">
            <a:extLst>
              <a:ext uri="{FF2B5EF4-FFF2-40B4-BE49-F238E27FC236}">
                <a16:creationId xmlns:a16="http://schemas.microsoft.com/office/drawing/2014/main" id="{0BF23FA4-F208-0550-851E-6D7D36AF6940}"/>
              </a:ext>
            </a:extLst>
          </p:cNvPr>
          <p:cNvPicPr>
            <a:picLocks noChangeAspect="1"/>
          </p:cNvPicPr>
          <p:nvPr/>
        </p:nvPicPr>
        <p:blipFill rotWithShape="1">
          <a:blip r:embed="rId7"/>
          <a:srcRect l="14198" t="14495" r="14241" b="14597"/>
          <a:stretch/>
        </p:blipFill>
        <p:spPr>
          <a:xfrm>
            <a:off x="6308374" y="3857474"/>
            <a:ext cx="794534" cy="741222"/>
          </a:xfrm>
          <a:prstGeom prst="rect">
            <a:avLst/>
          </a:prstGeom>
        </p:spPr>
      </p:pic>
      <p:pic>
        <p:nvPicPr>
          <p:cNvPr id="9" name="Picture 8">
            <a:extLst>
              <a:ext uri="{FF2B5EF4-FFF2-40B4-BE49-F238E27FC236}">
                <a16:creationId xmlns:a16="http://schemas.microsoft.com/office/drawing/2014/main" id="{E4494438-00A7-0B5D-759C-A86A0054C280}"/>
              </a:ext>
            </a:extLst>
          </p:cNvPr>
          <p:cNvPicPr>
            <a:picLocks noChangeAspect="1"/>
          </p:cNvPicPr>
          <p:nvPr/>
        </p:nvPicPr>
        <p:blipFill rotWithShape="1">
          <a:blip r:embed="rId8"/>
          <a:srcRect l="14276" t="23637" r="14777" b="24590"/>
          <a:stretch/>
        </p:blipFill>
        <p:spPr>
          <a:xfrm>
            <a:off x="7982178" y="2194745"/>
            <a:ext cx="1079736" cy="741830"/>
          </a:xfrm>
          <a:prstGeom prst="rect">
            <a:avLst/>
          </a:prstGeom>
        </p:spPr>
      </p:pic>
      <p:sp>
        <p:nvSpPr>
          <p:cNvPr id="10" name="TextBox 9">
            <a:extLst>
              <a:ext uri="{FF2B5EF4-FFF2-40B4-BE49-F238E27FC236}">
                <a16:creationId xmlns:a16="http://schemas.microsoft.com/office/drawing/2014/main" id="{18534AA4-2CD5-6919-49A7-CFE40DF32B06}"/>
              </a:ext>
            </a:extLst>
          </p:cNvPr>
          <p:cNvSpPr txBox="1"/>
          <p:nvPr/>
        </p:nvSpPr>
        <p:spPr>
          <a:xfrm>
            <a:off x="5137210" y="1853589"/>
            <a:ext cx="3384836" cy="307777"/>
          </a:xfrm>
          <a:prstGeom prst="rect">
            <a:avLst/>
          </a:prstGeom>
          <a:noFill/>
        </p:spPr>
        <p:txBody>
          <a:bodyPr wrap="square" rtlCol="0">
            <a:spAutoFit/>
          </a:bodyPr>
          <a:lstStyle/>
          <a:p>
            <a:pPr marL="0" marR="0" lvl="0" indent="0" algn="ctr" defTabSz="311719"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Email Signups</a:t>
            </a:r>
          </a:p>
        </p:txBody>
      </p:sp>
      <p:sp>
        <p:nvSpPr>
          <p:cNvPr id="11" name="Rectangle 10">
            <a:extLst>
              <a:ext uri="{FF2B5EF4-FFF2-40B4-BE49-F238E27FC236}">
                <a16:creationId xmlns:a16="http://schemas.microsoft.com/office/drawing/2014/main" id="{8580A4C9-BE39-591C-E2E3-F4FA98FEB91A}"/>
              </a:ext>
            </a:extLst>
          </p:cNvPr>
          <p:cNvSpPr/>
          <p:nvPr/>
        </p:nvSpPr>
        <p:spPr>
          <a:xfrm>
            <a:off x="45092" y="851777"/>
            <a:ext cx="3844682" cy="5172046"/>
          </a:xfrm>
          <a:prstGeom prst="rect">
            <a:avLst/>
          </a:prstGeom>
          <a:noFill/>
        </p:spPr>
        <p:txBody>
          <a:bodyPr wrap="square" lIns="62345" tIns="31173" rIns="62345" bIns="31173" rtlCol="0" anchor="t">
            <a:spAutoFit/>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Challenge</a:t>
            </a:r>
          </a:p>
          <a:p>
            <a:pPr marL="194824" marR="0" lvl="0" indent="-194824" algn="l" defTabSz="623438"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Increase email signups to the Bigger Bolder Baking community.</a:t>
            </a:r>
            <a:br>
              <a:rPr kumimoji="0" lang="en-US" sz="1200" b="0" i="0" u="none" strike="noStrike" kern="1200" cap="none" spc="0" normalizeH="0" baseline="0" noProof="0" dirty="0">
                <a:ln>
                  <a:noFill/>
                </a:ln>
                <a:solidFill>
                  <a:srgbClr val="1B1464"/>
                </a:solidFill>
                <a:effectLst/>
                <a:uLnTx/>
                <a:uFillTx/>
                <a:latin typeface="Helvetica"/>
                <a:ea typeface="+mn-ea"/>
                <a:cs typeface="Helvetica"/>
              </a:rPr>
            </a:b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Measurement Solution</a:t>
            </a:r>
          </a:p>
          <a:p>
            <a:pPr marL="194824" marR="0" lvl="0" indent="-194824" algn="l" defTabSz="311719"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Produced Half-Hour Brand Engagement show,</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a:t>
            </a:r>
            <a:r>
              <a:rPr lang="en-US" sz="1200" dirty="0">
                <a:solidFill>
                  <a:srgbClr val="1B1464"/>
                </a:solidFill>
                <a:latin typeface="Helvetica" panose="020B0604020202020204" pitchFamily="34" charset="0"/>
              </a:rPr>
              <a:t>Gemma's Summer Desserts. The brand created a free Summer Dessert Guide featuring recipes from the show to incentivize email signups to the Bigger Bolder Baking community. The offer was promoted throughout the show via QR code and unique URL</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Target Segment</a:t>
            </a:r>
          </a:p>
          <a:p>
            <a:pPr marL="194824" marR="0" lvl="0" indent="-194824" algn="l" defTabSz="311719"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Baking enthusiasts</a:t>
            </a:r>
            <a:br>
              <a:rPr kumimoji="0" lang="en-US" sz="1200" b="0" i="0" u="none" strike="noStrike" kern="1200" cap="none" spc="0" normalizeH="0" baseline="0" noProof="0" dirty="0">
                <a:ln>
                  <a:noFill/>
                </a:ln>
                <a:solidFill>
                  <a:srgbClr val="1B1464"/>
                </a:solidFill>
                <a:effectLst/>
                <a:uLnTx/>
                <a:uFillTx/>
                <a:latin typeface="Helvetica"/>
                <a:ea typeface="+mn-ea"/>
                <a:cs typeface="Helvetica"/>
              </a:rPr>
            </a:br>
            <a:endParaRPr kumimoji="0" lang="en-US" sz="1200" b="1"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Learnings</a:t>
            </a:r>
            <a:endParaRPr kumimoji="0" lang="en-US" sz="1400" b="0" i="0" u="none" strike="noStrike" kern="1200" cap="none" spc="0" normalizeH="0" baseline="0" noProof="0" dirty="0">
              <a:ln>
                <a:noFill/>
              </a:ln>
              <a:solidFill>
                <a:srgbClr val="1B1464"/>
              </a:solidFill>
              <a:effectLst/>
              <a:uLnTx/>
              <a:uFillTx/>
              <a:latin typeface="Helvetica"/>
              <a:ea typeface="+mn-e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Airing on weekend mornings on high reach TV networks in the category drove Guide downloads better than social alone and social plus general shopping channels.</a:t>
            </a:r>
            <a:br>
              <a:rPr kumimoji="0" lang="en-US" sz="1200" b="0" i="0" u="none" strike="noStrike" kern="1200" cap="none" spc="0" normalizeH="0" baseline="0" noProof="0" dirty="0">
                <a:ln>
                  <a:noFill/>
                </a:ln>
                <a:solidFill>
                  <a:srgbClr val="1B1464"/>
                </a:solidFill>
                <a:effectLst/>
                <a:uLnTx/>
                <a:uFillTx/>
                <a:latin typeface="Helvetica"/>
                <a:ea typeface="+mn-ea"/>
                <a:cs typeface="Helvetica"/>
              </a:rPr>
            </a:br>
            <a:endParaRPr kumimoji="0" lang="en-US" sz="1200" b="0" i="0" u="none" strike="noStrike" kern="1200" cap="none" spc="0" normalizeH="0" baseline="0" noProof="0" dirty="0">
              <a:ln>
                <a:noFill/>
              </a:ln>
              <a:solidFill>
                <a:srgbClr val="1B1464"/>
              </a:solidFill>
              <a:effectLst/>
              <a:uLnTx/>
              <a:uFillTx/>
              <a:latin typeface="Helvetica"/>
              <a:ea typeface="+mn-ea"/>
              <a:cs typeface="Helvetica"/>
            </a:endParaRPr>
          </a:p>
          <a:p>
            <a:pPr marL="194824" marR="0" lvl="0" indent="-194824" algn="l" defTabSz="311719"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Signups increased by 3,750% by adding a Brand Engagement TV show to the media mix.</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B1464"/>
              </a:solidFill>
              <a:effectLst/>
              <a:uLnTx/>
              <a:uFillTx/>
              <a:latin typeface="Helvetica"/>
              <a:ea typeface="+mn-ea"/>
              <a:cs typeface="Helvetica"/>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B1464"/>
                </a:solidFill>
                <a:effectLst/>
                <a:uLnTx/>
                <a:uFillTx/>
                <a:latin typeface="Helvetica"/>
                <a:ea typeface="+mn-ea"/>
                <a:cs typeface="Helvetica"/>
              </a:rPr>
              <a:t>Viewing Source / Media Type</a:t>
            </a:r>
          </a:p>
          <a:p>
            <a:pPr marL="194824" marR="0" lvl="0" indent="-194824" algn="l" defTabSz="623438" rtl="0" eaLnBrk="1" fontAlgn="auto" latinLnBrk="0" hangingPunct="1">
              <a:lnSpc>
                <a:spcPct val="100000"/>
              </a:lnSpc>
              <a:spcBef>
                <a:spcPts val="0"/>
              </a:spcBef>
              <a:spcAft>
                <a:spcPts val="0"/>
              </a:spcAft>
              <a:buClrTx/>
              <a:buSzTx/>
              <a:buFontTx/>
              <a:buBlip>
                <a:blip r:embed="rId9"/>
              </a:buBlip>
              <a:tabLst/>
              <a:defRPr/>
            </a:pPr>
            <a:r>
              <a:rPr kumimoji="0" lang="en-US" sz="1200" b="0" i="0" u="none" strike="noStrike" kern="1200" cap="none" spc="0" normalizeH="0" baseline="0" noProof="0" dirty="0">
                <a:ln>
                  <a:noFill/>
                </a:ln>
                <a:solidFill>
                  <a:srgbClr val="1B1464"/>
                </a:solidFill>
                <a:effectLst/>
                <a:uLnTx/>
                <a:uFillTx/>
                <a:latin typeface="Helvetica"/>
                <a:ea typeface="+mn-ea"/>
                <a:cs typeface="Helvetica"/>
              </a:rPr>
              <a:t>Linear, FAST, VOD</a:t>
            </a:r>
          </a:p>
        </p:txBody>
      </p:sp>
      <p:pic>
        <p:nvPicPr>
          <p:cNvPr id="12" name="Picture 11" descr="A blue and grey logo&#10;&#10;Description automatically generated">
            <a:extLst>
              <a:ext uri="{FF2B5EF4-FFF2-40B4-BE49-F238E27FC236}">
                <a16:creationId xmlns:a16="http://schemas.microsoft.com/office/drawing/2014/main" id="{480827B1-A825-5E15-FD35-4D30BAF262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37127" y="5876465"/>
            <a:ext cx="1113155" cy="525758"/>
          </a:xfrm>
          <a:prstGeom prst="rect">
            <a:avLst/>
          </a:prstGeom>
        </p:spPr>
      </p:pic>
      <p:pic>
        <p:nvPicPr>
          <p:cNvPr id="13" name="Picture 12">
            <a:extLst>
              <a:ext uri="{FF2B5EF4-FFF2-40B4-BE49-F238E27FC236}">
                <a16:creationId xmlns:a16="http://schemas.microsoft.com/office/drawing/2014/main" id="{51C646BA-6980-4267-AEBD-6DBE58322814}"/>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4" name="Slide Number Placeholder 5">
            <a:extLst>
              <a:ext uri="{FF2B5EF4-FFF2-40B4-BE49-F238E27FC236}">
                <a16:creationId xmlns:a16="http://schemas.microsoft.com/office/drawing/2014/main" id="{E43FB95C-2738-1596-D26E-3F5AD5EB3FA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E0502543-9059-2198-8918-3276C83B724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6" name="TextBox 15">
            <a:extLst>
              <a:ext uri="{FF2B5EF4-FFF2-40B4-BE49-F238E27FC236}">
                <a16:creationId xmlns:a16="http://schemas.microsoft.com/office/drawing/2014/main" id="{FA58FB37-EB58-F7FF-87B1-214255993A70}"/>
              </a:ext>
            </a:extLst>
          </p:cNvPr>
          <p:cNvSpPr txBox="1"/>
          <p:nvPr/>
        </p:nvSpPr>
        <p:spPr>
          <a:xfrm>
            <a:off x="3984495" y="6329684"/>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Leap Media Group, Case Study: </a:t>
            </a:r>
            <a:r>
              <a:rPr kumimoji="0" lang="en-US" sz="800" b="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Tune-In Social + TV Networks Draw Greater ROI Results.</a:t>
            </a:r>
          </a:p>
        </p:txBody>
      </p:sp>
    </p:spTree>
    <p:extLst>
      <p:ext uri="{BB962C8B-B14F-4D97-AF65-F5344CB8AC3E}">
        <p14:creationId xmlns:p14="http://schemas.microsoft.com/office/powerpoint/2010/main" val="316511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1236502-0085-488A-8A87-F5FD8373F3BB}"/>
              </a:ext>
            </a:extLst>
          </p:cNvPr>
          <p:cNvSpPr txBox="1"/>
          <p:nvPr/>
        </p:nvSpPr>
        <p:spPr>
          <a:xfrm>
            <a:off x="435279" y="4912163"/>
            <a:ext cx="37983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pic>
        <p:nvPicPr>
          <p:cNvPr id="3" name="Picture 2" descr="A colorful logo with arrows and a gear&#10;&#10;Description automatically generated with medium confidence">
            <a:extLst>
              <a:ext uri="{FF2B5EF4-FFF2-40B4-BE49-F238E27FC236}">
                <a16:creationId xmlns:a16="http://schemas.microsoft.com/office/drawing/2014/main" id="{7938F263-2793-3CDB-3B41-5D229603D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238" y="3288325"/>
            <a:ext cx="1156916" cy="1156916"/>
          </a:xfrm>
          <a:prstGeom prst="rect">
            <a:avLst/>
          </a:prstGeom>
        </p:spPr>
      </p:pic>
      <p:sp>
        <p:nvSpPr>
          <p:cNvPr id="2" name="Rectangle 1">
            <a:extLst>
              <a:ext uri="{FF2B5EF4-FFF2-40B4-BE49-F238E27FC236}">
                <a16:creationId xmlns:a16="http://schemas.microsoft.com/office/drawing/2014/main" id="{E6C8D499-FE2C-E140-E2F7-A08A2C0FC35C}"/>
              </a:ext>
            </a:extLst>
          </p:cNvPr>
          <p:cNvSpPr/>
          <p:nvPr/>
        </p:nvSpPr>
        <p:spPr>
          <a:xfrm>
            <a:off x="190689" y="1249309"/>
            <a:ext cx="4287494"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itchFamily="2" charset="0"/>
                <a:ea typeface="+mn-ea"/>
                <a:cs typeface="+mn-cs"/>
              </a:rPr>
              <a:t>Full-Funnel Outcomes</a:t>
            </a:r>
          </a:p>
        </p:txBody>
      </p:sp>
      <p:sp>
        <p:nvSpPr>
          <p:cNvPr id="4" name="Cross 3">
            <a:extLst>
              <a:ext uri="{FF2B5EF4-FFF2-40B4-BE49-F238E27FC236}">
                <a16:creationId xmlns:a16="http://schemas.microsoft.com/office/drawing/2014/main" id="{62A697C2-A114-0DC0-6FFD-BC61E7D05D69}"/>
              </a:ext>
            </a:extLst>
          </p:cNvPr>
          <p:cNvSpPr/>
          <p:nvPr/>
        </p:nvSpPr>
        <p:spPr>
          <a:xfrm>
            <a:off x="7280239" y="2835458"/>
            <a:ext cx="921081" cy="934164"/>
          </a:xfrm>
          <a:prstGeom prst="plus">
            <a:avLst/>
          </a:prstGeom>
          <a:solidFill>
            <a:srgbClr val="ED3C8D"/>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997E47E-4E71-196A-95B0-BE5C209200DD}"/>
              </a:ext>
            </a:extLst>
          </p:cNvPr>
          <p:cNvSpPr/>
          <p:nvPr/>
        </p:nvSpPr>
        <p:spPr>
          <a:xfrm>
            <a:off x="5008268" y="811800"/>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516D319-6F28-8AD9-2F1B-06E8E231ACC8}"/>
              </a:ext>
            </a:extLst>
          </p:cNvPr>
          <p:cNvSpPr txBox="1"/>
          <p:nvPr/>
        </p:nvSpPr>
        <p:spPr>
          <a:xfrm>
            <a:off x="5008268" y="840456"/>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8" name="TextBox 7">
            <a:extLst>
              <a:ext uri="{FF2B5EF4-FFF2-40B4-BE49-F238E27FC236}">
                <a16:creationId xmlns:a16="http://schemas.microsoft.com/office/drawing/2014/main" id="{F41B3CF7-A01E-2126-5C48-B9FCFDCD482F}"/>
              </a:ext>
            </a:extLst>
          </p:cNvPr>
          <p:cNvSpPr txBox="1"/>
          <p:nvPr/>
        </p:nvSpPr>
        <p:spPr>
          <a:xfrm>
            <a:off x="5100052" y="1278780"/>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9" name="Rectangle: Rounded Corners 8">
            <a:extLst>
              <a:ext uri="{FF2B5EF4-FFF2-40B4-BE49-F238E27FC236}">
                <a16:creationId xmlns:a16="http://schemas.microsoft.com/office/drawing/2014/main" id="{E2F0FB63-126F-F287-8BB4-8621AECD390E}"/>
              </a:ext>
            </a:extLst>
          </p:cNvPr>
          <p:cNvSpPr/>
          <p:nvPr/>
        </p:nvSpPr>
        <p:spPr>
          <a:xfrm>
            <a:off x="5008268" y="4273239"/>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275D0C5-0369-3B0C-D6FA-6225EAB43887}"/>
              </a:ext>
            </a:extLst>
          </p:cNvPr>
          <p:cNvSpPr txBox="1"/>
          <p:nvPr/>
        </p:nvSpPr>
        <p:spPr>
          <a:xfrm>
            <a:off x="5008268" y="4301895"/>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11" name="TextBox 10">
            <a:extLst>
              <a:ext uri="{FF2B5EF4-FFF2-40B4-BE49-F238E27FC236}">
                <a16:creationId xmlns:a16="http://schemas.microsoft.com/office/drawing/2014/main" id="{42ED1FEB-4706-7E74-BA0A-8D4190590753}"/>
              </a:ext>
            </a:extLst>
          </p:cNvPr>
          <p:cNvSpPr txBox="1"/>
          <p:nvPr/>
        </p:nvSpPr>
        <p:spPr>
          <a:xfrm>
            <a:off x="5100052" y="4659835"/>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(e.g., tune-in, ratings, visit a website, download an app, sign-up for a subscription, make </a:t>
            </a: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 purchase, </a:t>
            </a: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etc.)</a:t>
            </a:r>
            <a:endPar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4F0FA27B-EDF6-061E-FBEF-6A34853FE2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26368" y="4469608"/>
            <a:ext cx="1156916" cy="1156916"/>
          </a:xfrm>
          <a:prstGeom prst="rect">
            <a:avLst/>
          </a:prstGeom>
        </p:spPr>
      </p:pic>
      <p:grpSp>
        <p:nvGrpSpPr>
          <p:cNvPr id="13" name="Group 12">
            <a:extLst>
              <a:ext uri="{FF2B5EF4-FFF2-40B4-BE49-F238E27FC236}">
                <a16:creationId xmlns:a16="http://schemas.microsoft.com/office/drawing/2014/main" id="{FA640583-2A16-63FB-09F7-6CEFDECFC5D7}"/>
              </a:ext>
            </a:extLst>
          </p:cNvPr>
          <p:cNvGrpSpPr/>
          <p:nvPr/>
        </p:nvGrpSpPr>
        <p:grpSpPr>
          <a:xfrm>
            <a:off x="10726368" y="959604"/>
            <a:ext cx="1340216" cy="1162735"/>
            <a:chOff x="6096001" y="2282518"/>
            <a:chExt cx="2310121" cy="2134924"/>
          </a:xfrm>
        </p:grpSpPr>
        <p:pic>
          <p:nvPicPr>
            <p:cNvPr id="14" name="Picture 13" descr="Icon&#10;&#10;Description automatically generated">
              <a:extLst>
                <a:ext uri="{FF2B5EF4-FFF2-40B4-BE49-F238E27FC236}">
                  <a16:creationId xmlns:a16="http://schemas.microsoft.com/office/drawing/2014/main" id="{FA4A2FFB-1E7C-A9C9-6420-2A682AFDDA6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17" name="Picture 16" descr="Logo&#10;&#10;Description automatically generated">
              <a:extLst>
                <a:ext uri="{FF2B5EF4-FFF2-40B4-BE49-F238E27FC236}">
                  <a16:creationId xmlns:a16="http://schemas.microsoft.com/office/drawing/2014/main" id="{0AF6F24C-0D11-932A-24C2-5497C2F71C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8" name="Picture 17">
            <a:extLst>
              <a:ext uri="{FF2B5EF4-FFF2-40B4-BE49-F238E27FC236}">
                <a16:creationId xmlns:a16="http://schemas.microsoft.com/office/drawing/2014/main" id="{940A2539-D568-1F9A-DE0E-272235B0D5E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9" name="Slide Number Placeholder 5">
            <a:extLst>
              <a:ext uri="{FF2B5EF4-FFF2-40B4-BE49-F238E27FC236}">
                <a16:creationId xmlns:a16="http://schemas.microsoft.com/office/drawing/2014/main" id="{86D3ADE3-42CD-94F1-DCA3-BDC8E8D827D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0" name="Rectangle 19">
            <a:extLst>
              <a:ext uri="{FF2B5EF4-FFF2-40B4-BE49-F238E27FC236}">
                <a16:creationId xmlns:a16="http://schemas.microsoft.com/office/drawing/2014/main" id="{B613D191-4E9F-F6BF-9A2B-E15DE8BC504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510835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a:t>
            </a:r>
          </a:p>
        </p:txBody>
      </p:sp>
      <p:sp>
        <p:nvSpPr>
          <p:cNvPr id="25" name="Rectangle 24">
            <a:extLst>
              <a:ext uri="{FF2B5EF4-FFF2-40B4-BE49-F238E27FC236}">
                <a16:creationId xmlns:a16="http://schemas.microsoft.com/office/drawing/2014/main" id="{D6F3E4AB-B239-4014-8CC3-C8706E0369B4}"/>
              </a:ext>
            </a:extLst>
          </p:cNvPr>
          <p:cNvSpPr/>
          <p:nvPr/>
        </p:nvSpPr>
        <p:spPr>
          <a:xfrm>
            <a:off x="41397" y="930570"/>
            <a:ext cx="3954816" cy="47397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streamer sought to run an integrated addressable and Pause ads campaign to promote its service and increase sign 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2-week Addressable + Pause Ads campaign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HHs with a high propensity to subscribe to streaming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Addressable + Pause Ads campaign successfully increased enrollments for the streaming service and proved exposure of both formats was most effective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Integrating Pause Ads with the Addressable campaign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increased overall target reach from 73% to 79%</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for the streaming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DIRECTV data for targeting &amp; third-party data for measurement / Addressable TV</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96213" y="6100267"/>
            <a:ext cx="6668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DirecTV Advertising, Case study: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 + Pause Ads, SVOD Streaming Service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Case study results are based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individual campaign factors. DIRECTV makes no performance warranties. Control: Represents 10% of DTV HHs within the target that did not receive exposure to the addressable or pause ad. Analysis conducted within DIRECTV footprint. Incremental reach within DIRECTV footprint.</a:t>
            </a:r>
            <a:endPar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4788" y="8409"/>
            <a:ext cx="8177211"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A streaming service partnered with DIRECTV to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increase target reach</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and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signups</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through an integrated addressable TV and pause ads campaign</a:t>
            </a:r>
            <a:endParaRPr kumimoji="0" lang="en-US" sz="2200" b="0" i="0" u="none" strike="sngStrike" kern="1200" cap="none" spc="0" normalizeH="0" baseline="0" noProof="0" dirty="0">
              <a:ln>
                <a:noFill/>
              </a:ln>
              <a:solidFill>
                <a:srgbClr val="1F1A62"/>
              </a:solidFill>
              <a:effectLst/>
              <a:uLnTx/>
              <a:uFillTx/>
              <a:latin typeface="Helvetica"/>
              <a:ea typeface="+mn-ea"/>
              <a:cs typeface="Helvetica"/>
            </a:endParaRPr>
          </a:p>
        </p:txBody>
      </p:sp>
      <p:pic>
        <p:nvPicPr>
          <p:cNvPr id="1026" name="Picture 2" descr="DirecTV - Schedule: Partner / Advertising Week NY 2023">
            <a:extLst>
              <a:ext uri="{FF2B5EF4-FFF2-40B4-BE49-F238E27FC236}">
                <a16:creationId xmlns:a16="http://schemas.microsoft.com/office/drawing/2014/main" id="{34757EAA-34AA-B5E8-9120-E697B86559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04226" y="6017259"/>
            <a:ext cx="975470" cy="341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23BEB8-6CA2-470D-BB53-5B252DD08C41}"/>
              </a:ext>
            </a:extLst>
          </p:cNvPr>
          <p:cNvSpPr txBox="1"/>
          <p:nvPr/>
        </p:nvSpPr>
        <p:spPr>
          <a:xfrm>
            <a:off x="4563456" y="4259550"/>
            <a:ext cx="3229857"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Pause Ads Incremental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Campaign 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(Combined vs. addressable)</a:t>
            </a:r>
          </a:p>
        </p:txBody>
      </p:sp>
      <p:sp>
        <p:nvSpPr>
          <p:cNvPr id="24" name="TextBox 23">
            <a:extLst>
              <a:ext uri="{FF2B5EF4-FFF2-40B4-BE49-F238E27FC236}">
                <a16:creationId xmlns:a16="http://schemas.microsoft.com/office/drawing/2014/main" id="{C3CFC45B-AD32-4195-AE41-34E50E99EEF8}"/>
              </a:ext>
            </a:extLst>
          </p:cNvPr>
          <p:cNvSpPr txBox="1"/>
          <p:nvPr/>
        </p:nvSpPr>
        <p:spPr>
          <a:xfrm>
            <a:off x="8442564" y="4259550"/>
            <a:ext cx="2773938"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+38%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Sign-Up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 + Pause 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(Combined exposure vs. control)</a:t>
            </a:r>
          </a:p>
        </p:txBody>
      </p:sp>
      <p:cxnSp>
        <p:nvCxnSpPr>
          <p:cNvPr id="10" name="Straight Connector 9">
            <a:extLst>
              <a:ext uri="{FF2B5EF4-FFF2-40B4-BE49-F238E27FC236}">
                <a16:creationId xmlns:a16="http://schemas.microsoft.com/office/drawing/2014/main" id="{A8B2BCF6-E517-74E9-98B7-7A72563ED886}"/>
              </a:ext>
            </a:extLst>
          </p:cNvPr>
          <p:cNvCxnSpPr>
            <a:cxnSpLocks/>
          </p:cNvCxnSpPr>
          <p:nvPr/>
        </p:nvCxnSpPr>
        <p:spPr>
          <a:xfrm>
            <a:off x="8117938" y="3811425"/>
            <a:ext cx="0" cy="2312022"/>
          </a:xfrm>
          <a:prstGeom prst="line">
            <a:avLst/>
          </a:prstGeom>
          <a:ln w="19050">
            <a:solidFill>
              <a:srgbClr val="ED3C8D"/>
            </a:solidFill>
            <a:prstDash val="lg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01290A0-D074-9171-D9B2-4864E3867A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B084AE83-A99E-9B6F-3479-53E534B1588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C40A6E8-E27E-6A98-ED6E-D833EEAB563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4" name="Picture 3" descr="Icon&#10;&#10;Description automatically generated">
            <a:extLst>
              <a:ext uri="{FF2B5EF4-FFF2-40B4-BE49-F238E27FC236}">
                <a16:creationId xmlns:a16="http://schemas.microsoft.com/office/drawing/2014/main" id="{849FDA5C-105F-B157-EA24-2DCF1FF601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graphicFrame>
        <p:nvGraphicFramePr>
          <p:cNvPr id="17" name="Chart 16">
            <a:extLst>
              <a:ext uri="{FF2B5EF4-FFF2-40B4-BE49-F238E27FC236}">
                <a16:creationId xmlns:a16="http://schemas.microsoft.com/office/drawing/2014/main" id="{7F7D2DE7-6164-3F45-6B06-550BCA1ADF4F}"/>
              </a:ext>
            </a:extLst>
          </p:cNvPr>
          <p:cNvGraphicFramePr/>
          <p:nvPr/>
        </p:nvGraphicFramePr>
        <p:xfrm>
          <a:off x="4121227" y="1182678"/>
          <a:ext cx="7896545" cy="2511172"/>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a:extLst>
              <a:ext uri="{FF2B5EF4-FFF2-40B4-BE49-F238E27FC236}">
                <a16:creationId xmlns:a16="http://schemas.microsoft.com/office/drawing/2014/main" id="{2850483E-0C0A-DED4-0706-147B0D6AD5F8}"/>
              </a:ext>
            </a:extLst>
          </p:cNvPr>
          <p:cNvSpPr txBox="1"/>
          <p:nvPr/>
        </p:nvSpPr>
        <p:spPr>
          <a:xfrm>
            <a:off x="4121226" y="1141622"/>
            <a:ext cx="789654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Conversion Lift by Ad Format</a:t>
            </a:r>
          </a:p>
        </p:txBody>
      </p:sp>
    </p:spTree>
    <p:extLst>
      <p:ext uri="{BB962C8B-B14F-4D97-AF65-F5344CB8AC3E}">
        <p14:creationId xmlns:p14="http://schemas.microsoft.com/office/powerpoint/2010/main" val="83855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3798"/>
            <a:ext cx="3764757" cy="741870"/>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a:t>
            </a:r>
          </a:p>
        </p:txBody>
      </p:sp>
      <p:sp>
        <p:nvSpPr>
          <p:cNvPr id="25" name="Rectangle 24">
            <a:extLst>
              <a:ext uri="{FF2B5EF4-FFF2-40B4-BE49-F238E27FC236}">
                <a16:creationId xmlns:a16="http://schemas.microsoft.com/office/drawing/2014/main" id="{D6F3E4AB-B239-4014-8CC3-C8706E0369B4}"/>
              </a:ext>
            </a:extLst>
          </p:cNvPr>
          <p:cNvSpPr/>
          <p:nvPr/>
        </p:nvSpPr>
        <p:spPr>
          <a:xfrm>
            <a:off x="41397" y="930570"/>
            <a:ext cx="3954816" cy="455509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 streamer </a:t>
            </a:r>
            <a:r>
              <a:rPr kumimoji="0" lang="en-US" sz="1200" b="0" i="0" u="none" strike="noStrike" kern="1200" cap="none" spc="0" normalizeH="0" baseline="0" noProof="0">
                <a:ln>
                  <a:noFill/>
                </a:ln>
                <a:solidFill>
                  <a:srgbClr val="1F1A62"/>
                </a:solidFill>
                <a:effectLst/>
                <a:uLnTx/>
                <a:uFillTx/>
                <a:latin typeface="Helvetica"/>
                <a:ea typeface="+mn-ea"/>
                <a:cs typeface="Helvetica"/>
              </a:rPr>
              <a:t>(SVOD) wanted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to run an integrated Addressable and Pause Ads campaign to increase upgrades for a subscription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4-week Addressable + Pause Ads campaign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Custom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The Addressable + Pause Ads campaign successfully increased upgrades to the add-on package for the subscription service and proved exposure to both formats was most effective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Integrating Pause Ads with the Addressable campaign </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increased overall target reach from 88% to 95%</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 for the subscription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DIRECTV data for targeting &amp; third-party data for measurement / Addressable TV</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96212" y="6101269"/>
            <a:ext cx="688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DIRECTV Advertising, Case study: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 + Pause Ads, Subscription Service Package Upgrade</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Case study results are based on individual campaign factors. DIRECTV makes no performance warranties. Control: Represents 10% of DTV HHs within the target that did not receive exposure to the addressable or pause ad. Analysis conducted within DIRECTV footprint. Incremental reach within DIRECTV footprint.</a:t>
            </a:r>
            <a:endPar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4789" y="8409"/>
            <a:ext cx="8154388"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DIRECTV successfully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increased target reach </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and</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 subscription upgrades </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for a streamer using an addressable and pause ads campaign</a:t>
            </a:r>
            <a:endParaRPr kumimoji="0" lang="en-US" sz="2200" b="0" i="0" u="none" strike="sngStrike" kern="1200" cap="none" spc="0" normalizeH="0" baseline="0" noProof="0" dirty="0">
              <a:ln>
                <a:noFill/>
              </a:ln>
              <a:solidFill>
                <a:srgbClr val="1F1A62"/>
              </a:solidFill>
              <a:effectLst/>
              <a:uLnTx/>
              <a:uFillTx/>
              <a:latin typeface="Helvetica"/>
              <a:ea typeface="+mn-ea"/>
              <a:cs typeface="Helvetica"/>
            </a:endParaRPr>
          </a:p>
        </p:txBody>
      </p:sp>
      <p:pic>
        <p:nvPicPr>
          <p:cNvPr id="1026" name="Picture 2" descr="DirecTV - Schedule: Partner / Advertising Week NY 2023">
            <a:extLst>
              <a:ext uri="{FF2B5EF4-FFF2-40B4-BE49-F238E27FC236}">
                <a16:creationId xmlns:a16="http://schemas.microsoft.com/office/drawing/2014/main" id="{34757EAA-34AA-B5E8-9120-E697B86559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04226" y="6017259"/>
            <a:ext cx="975470" cy="341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023BEB8-6CA2-470D-BB53-5B252DD08C41}"/>
              </a:ext>
            </a:extLst>
          </p:cNvPr>
          <p:cNvSpPr txBox="1"/>
          <p:nvPr/>
        </p:nvSpPr>
        <p:spPr>
          <a:xfrm>
            <a:off x="4202972" y="4171380"/>
            <a:ext cx="2531936"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Pause Ads Incremental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Campaign Reach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(Combined vs. addressable)</a:t>
            </a:r>
          </a:p>
        </p:txBody>
      </p:sp>
      <p:sp>
        <p:nvSpPr>
          <p:cNvPr id="24" name="TextBox 23">
            <a:extLst>
              <a:ext uri="{FF2B5EF4-FFF2-40B4-BE49-F238E27FC236}">
                <a16:creationId xmlns:a16="http://schemas.microsoft.com/office/drawing/2014/main" id="{C3CFC45B-AD32-4195-AE41-34E50E99EEF8}"/>
              </a:ext>
            </a:extLst>
          </p:cNvPr>
          <p:cNvSpPr txBox="1"/>
          <p:nvPr/>
        </p:nvSpPr>
        <p:spPr>
          <a:xfrm>
            <a:off x="6850406" y="4171380"/>
            <a:ext cx="2531931" cy="16004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+95%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Upgrade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 Only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(Addressable-only exposure </a:t>
            </a:r>
            <a:b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vs. control)</a:t>
            </a:r>
          </a:p>
        </p:txBody>
      </p:sp>
      <p:cxnSp>
        <p:nvCxnSpPr>
          <p:cNvPr id="10" name="Straight Connector 9">
            <a:extLst>
              <a:ext uri="{FF2B5EF4-FFF2-40B4-BE49-F238E27FC236}">
                <a16:creationId xmlns:a16="http://schemas.microsoft.com/office/drawing/2014/main" id="{A8B2BCF6-E517-74E9-98B7-7A72563ED886}"/>
              </a:ext>
            </a:extLst>
          </p:cNvPr>
          <p:cNvCxnSpPr>
            <a:cxnSpLocks/>
          </p:cNvCxnSpPr>
          <p:nvPr/>
        </p:nvCxnSpPr>
        <p:spPr>
          <a:xfrm>
            <a:off x="6792657" y="3824656"/>
            <a:ext cx="0" cy="2228455"/>
          </a:xfrm>
          <a:prstGeom prst="line">
            <a:avLst/>
          </a:prstGeom>
          <a:ln w="19050">
            <a:solidFill>
              <a:srgbClr val="66C5AD"/>
            </a:solidFill>
            <a:prstDash val="lgDash"/>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01290A0-D074-9171-D9B2-4864E3867A3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B084AE83-A99E-9B6F-3479-53E534B1588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7C40A6E8-E27E-6A98-ED6E-D833EEAB563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4" name="Picture 3" descr="Icon&#10;&#10;Description automatically generated">
            <a:extLst>
              <a:ext uri="{FF2B5EF4-FFF2-40B4-BE49-F238E27FC236}">
                <a16:creationId xmlns:a16="http://schemas.microsoft.com/office/drawing/2014/main" id="{849FDA5C-105F-B157-EA24-2DCF1FF6017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graphicFrame>
        <p:nvGraphicFramePr>
          <p:cNvPr id="17" name="Chart 16">
            <a:extLst>
              <a:ext uri="{FF2B5EF4-FFF2-40B4-BE49-F238E27FC236}">
                <a16:creationId xmlns:a16="http://schemas.microsoft.com/office/drawing/2014/main" id="{7F7D2DE7-6164-3F45-6B06-550BCA1ADF4F}"/>
              </a:ext>
            </a:extLst>
          </p:cNvPr>
          <p:cNvGraphicFramePr/>
          <p:nvPr/>
        </p:nvGraphicFramePr>
        <p:xfrm>
          <a:off x="4121227" y="1182678"/>
          <a:ext cx="7896545" cy="2511172"/>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a:extLst>
              <a:ext uri="{FF2B5EF4-FFF2-40B4-BE49-F238E27FC236}">
                <a16:creationId xmlns:a16="http://schemas.microsoft.com/office/drawing/2014/main" id="{2850483E-0C0A-DED4-0706-147B0D6AD5F8}"/>
              </a:ext>
            </a:extLst>
          </p:cNvPr>
          <p:cNvSpPr txBox="1"/>
          <p:nvPr/>
        </p:nvSpPr>
        <p:spPr>
          <a:xfrm>
            <a:off x="4037610" y="1141622"/>
            <a:ext cx="81543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Conversion Lift by Ad Format</a:t>
            </a:r>
          </a:p>
        </p:txBody>
      </p:sp>
      <p:sp>
        <p:nvSpPr>
          <p:cNvPr id="3" name="TextBox 2">
            <a:extLst>
              <a:ext uri="{FF2B5EF4-FFF2-40B4-BE49-F238E27FC236}">
                <a16:creationId xmlns:a16="http://schemas.microsoft.com/office/drawing/2014/main" id="{BC044396-6EEB-0A67-BE52-C0951814E1F3}"/>
              </a:ext>
            </a:extLst>
          </p:cNvPr>
          <p:cNvSpPr txBox="1"/>
          <p:nvPr/>
        </p:nvSpPr>
        <p:spPr>
          <a:xfrm>
            <a:off x="9497834" y="4171380"/>
            <a:ext cx="2531931"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3462">
                  <a:solidFill>
                    <a:prstClr val="black"/>
                  </a:solidFill>
                  <a:prstDash val="solid"/>
                </a:ln>
                <a:solidFill>
                  <a:srgbClr val="66C5A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mn-cs"/>
              </a:rPr>
              <a:t>+130%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Upgrade Lift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Addressable + Pause 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(Combined exposure vs. control)</a:t>
            </a:r>
          </a:p>
        </p:txBody>
      </p:sp>
      <p:cxnSp>
        <p:nvCxnSpPr>
          <p:cNvPr id="7" name="Straight Connector 6">
            <a:extLst>
              <a:ext uri="{FF2B5EF4-FFF2-40B4-BE49-F238E27FC236}">
                <a16:creationId xmlns:a16="http://schemas.microsoft.com/office/drawing/2014/main" id="{E3A411DF-7DFB-D5E0-D7E2-CD0E80405A85}"/>
              </a:ext>
            </a:extLst>
          </p:cNvPr>
          <p:cNvCxnSpPr>
            <a:cxnSpLocks/>
          </p:cNvCxnSpPr>
          <p:nvPr/>
        </p:nvCxnSpPr>
        <p:spPr>
          <a:xfrm>
            <a:off x="9440086" y="3824656"/>
            <a:ext cx="0" cy="2228455"/>
          </a:xfrm>
          <a:prstGeom prst="line">
            <a:avLst/>
          </a:prstGeom>
          <a:ln w="19050">
            <a:solidFill>
              <a:srgbClr val="66C5AD"/>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833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8" name="Rectangle 27">
            <a:extLst>
              <a:ext uri="{FF2B5EF4-FFF2-40B4-BE49-F238E27FC236}">
                <a16:creationId xmlns:a16="http://schemas.microsoft.com/office/drawing/2014/main" id="{1CFEE57F-06F5-47CD-9CA9-4A3CE861E05C}"/>
              </a:ext>
            </a:extLst>
          </p:cNvPr>
          <p:cNvSpPr/>
          <p:nvPr/>
        </p:nvSpPr>
        <p:spPr>
          <a:xfrm>
            <a:off x="0" y="-2792"/>
            <a:ext cx="4014788" cy="828219"/>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a:extLst>
              <a:ext uri="{FF2B5EF4-FFF2-40B4-BE49-F238E27FC236}">
                <a16:creationId xmlns:a16="http://schemas.microsoft.com/office/drawing/2014/main" id="{A20E00E6-CE4B-48FB-95D2-9907A0378E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6862" y="1764124"/>
            <a:ext cx="1412459" cy="1412459"/>
          </a:xfrm>
          <a:prstGeom prst="rect">
            <a:avLst/>
          </a:prstGeom>
        </p:spPr>
      </p:pic>
      <p:sp>
        <p:nvSpPr>
          <p:cNvPr id="37" name="TextBox 36">
            <a:extLst>
              <a:ext uri="{FF2B5EF4-FFF2-40B4-BE49-F238E27FC236}">
                <a16:creationId xmlns:a16="http://schemas.microsoft.com/office/drawing/2014/main" id="{4F8F8014-705D-4BFF-81EA-88533D5F48D9}"/>
              </a:ext>
            </a:extLst>
          </p:cNvPr>
          <p:cNvSpPr txBox="1"/>
          <p:nvPr/>
        </p:nvSpPr>
        <p:spPr>
          <a:xfrm>
            <a:off x="4410829" y="3863981"/>
            <a:ext cx="2124524" cy="584775"/>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Unique People Reached</a:t>
            </a:r>
          </a:p>
        </p:txBody>
      </p:sp>
      <p:sp>
        <p:nvSpPr>
          <p:cNvPr id="38" name="TextBox 37">
            <a:extLst>
              <a:ext uri="{FF2B5EF4-FFF2-40B4-BE49-F238E27FC236}">
                <a16:creationId xmlns:a16="http://schemas.microsoft.com/office/drawing/2014/main" id="{3C9C142E-8F04-49BA-9E22-6353939F09CC}"/>
              </a:ext>
            </a:extLst>
          </p:cNvPr>
          <p:cNvSpPr txBox="1"/>
          <p:nvPr/>
        </p:nvSpPr>
        <p:spPr>
          <a:xfrm>
            <a:off x="4474730" y="3281502"/>
            <a:ext cx="1996723" cy="584775"/>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11MM</a:t>
            </a:r>
          </a:p>
        </p:txBody>
      </p:sp>
      <p:sp>
        <p:nvSpPr>
          <p:cNvPr id="16" name="Rectangle 15">
            <a:extLst>
              <a:ext uri="{FF2B5EF4-FFF2-40B4-BE49-F238E27FC236}">
                <a16:creationId xmlns:a16="http://schemas.microsoft.com/office/drawing/2014/main" id="{8F9DBFDA-A02A-46DE-AC63-7627C2133E8D}"/>
              </a:ext>
            </a:extLst>
          </p:cNvPr>
          <p:cNvSpPr/>
          <p:nvPr/>
        </p:nvSpPr>
        <p:spPr>
          <a:xfrm>
            <a:off x="3984495" y="93101"/>
            <a:ext cx="8207505" cy="1107996"/>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A TV network implemented a broad, audience-based TV buying strategy which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drove incremental reach</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and most of the total campaign’s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digital engagement</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25718"/>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endPar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a:t>
            </a:r>
            <a:endPar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2" name="TextBox 31">
            <a:extLst>
              <a:ext uri="{FF2B5EF4-FFF2-40B4-BE49-F238E27FC236}">
                <a16:creationId xmlns:a16="http://schemas.microsoft.com/office/drawing/2014/main" id="{7EB407A1-6429-44E2-85A5-883D2273D711}"/>
              </a:ext>
            </a:extLst>
          </p:cNvPr>
          <p:cNvSpPr txBox="1"/>
          <p:nvPr/>
        </p:nvSpPr>
        <p:spPr>
          <a:xfrm>
            <a:off x="3984495" y="6329684"/>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Simulmedia, Case Study: </a:t>
            </a:r>
            <a:r>
              <a:rPr kumimoji="0" lang="en-US" sz="8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Network Increases App Downloads With New TV Strategy</a:t>
            </a: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t>
            </a:r>
          </a:p>
        </p:txBody>
      </p:sp>
      <p:pic>
        <p:nvPicPr>
          <p:cNvPr id="34" name="Picture 33" descr="Logo&#10;&#10;Description automatically generated">
            <a:extLst>
              <a:ext uri="{FF2B5EF4-FFF2-40B4-BE49-F238E27FC236}">
                <a16:creationId xmlns:a16="http://schemas.microsoft.com/office/drawing/2014/main" id="{CB75D849-A998-46F1-8985-036A5EE5CBB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36498" y="75640"/>
            <a:ext cx="659201" cy="659201"/>
          </a:xfrm>
          <a:prstGeom prst="rect">
            <a:avLst/>
          </a:prstGeom>
          <a:noFill/>
          <a:ln>
            <a:noFill/>
          </a:ln>
        </p:spPr>
      </p:pic>
      <p:pic>
        <p:nvPicPr>
          <p:cNvPr id="6" name="Picture 5" descr="Icon&#10;&#10;Description automatically generated">
            <a:extLst>
              <a:ext uri="{FF2B5EF4-FFF2-40B4-BE49-F238E27FC236}">
                <a16:creationId xmlns:a16="http://schemas.microsoft.com/office/drawing/2014/main" id="{8192F051-9859-43FD-84D6-EBA006B38F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50675" y="1764124"/>
            <a:ext cx="1412459" cy="1412459"/>
          </a:xfrm>
          <a:prstGeom prst="rect">
            <a:avLst/>
          </a:prstGeom>
        </p:spPr>
      </p:pic>
      <p:sp>
        <p:nvSpPr>
          <p:cNvPr id="26" name="TextBox 25">
            <a:extLst>
              <a:ext uri="{FF2B5EF4-FFF2-40B4-BE49-F238E27FC236}">
                <a16:creationId xmlns:a16="http://schemas.microsoft.com/office/drawing/2014/main" id="{172F3CA4-F0FE-43DD-BD41-930F9F485D7A}"/>
              </a:ext>
            </a:extLst>
          </p:cNvPr>
          <p:cNvSpPr txBox="1"/>
          <p:nvPr/>
        </p:nvSpPr>
        <p:spPr>
          <a:xfrm>
            <a:off x="9374623" y="3863981"/>
            <a:ext cx="2564563" cy="584775"/>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Additional App Installs Delivered</a:t>
            </a:r>
          </a:p>
        </p:txBody>
      </p:sp>
      <p:sp>
        <p:nvSpPr>
          <p:cNvPr id="27" name="TextBox 26">
            <a:extLst>
              <a:ext uri="{FF2B5EF4-FFF2-40B4-BE49-F238E27FC236}">
                <a16:creationId xmlns:a16="http://schemas.microsoft.com/office/drawing/2014/main" id="{7DADEBF0-9F01-40BE-9ADB-BD600C450D01}"/>
              </a:ext>
            </a:extLst>
          </p:cNvPr>
          <p:cNvSpPr txBox="1"/>
          <p:nvPr/>
        </p:nvSpPr>
        <p:spPr>
          <a:xfrm>
            <a:off x="9658543" y="3281502"/>
            <a:ext cx="1996723" cy="584775"/>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66%</a:t>
            </a:r>
          </a:p>
        </p:txBody>
      </p:sp>
      <p:pic>
        <p:nvPicPr>
          <p:cNvPr id="3" name="Picture 2" descr="Icon&#10;&#10;Description automatically generated">
            <a:extLst>
              <a:ext uri="{FF2B5EF4-FFF2-40B4-BE49-F238E27FC236}">
                <a16:creationId xmlns:a16="http://schemas.microsoft.com/office/drawing/2014/main" id="{F8832D9E-0966-4604-BF40-2E872E7DBD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90687" y="1764124"/>
            <a:ext cx="1412459" cy="1412459"/>
          </a:xfrm>
          <a:prstGeom prst="rect">
            <a:avLst/>
          </a:prstGeom>
        </p:spPr>
      </p:pic>
      <p:sp>
        <p:nvSpPr>
          <p:cNvPr id="29" name="TextBox 28">
            <a:extLst>
              <a:ext uri="{FF2B5EF4-FFF2-40B4-BE49-F238E27FC236}">
                <a16:creationId xmlns:a16="http://schemas.microsoft.com/office/drawing/2014/main" id="{7A2D1FCC-9ED0-4A49-94C6-8B2D3D92F037}"/>
              </a:ext>
            </a:extLst>
          </p:cNvPr>
          <p:cNvSpPr txBox="1"/>
          <p:nvPr/>
        </p:nvSpPr>
        <p:spPr>
          <a:xfrm>
            <a:off x="6614635" y="3863981"/>
            <a:ext cx="2564563" cy="338554"/>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More Web Visits Driven </a:t>
            </a:r>
          </a:p>
        </p:txBody>
      </p:sp>
      <p:sp>
        <p:nvSpPr>
          <p:cNvPr id="35" name="TextBox 34">
            <a:extLst>
              <a:ext uri="{FF2B5EF4-FFF2-40B4-BE49-F238E27FC236}">
                <a16:creationId xmlns:a16="http://schemas.microsoft.com/office/drawing/2014/main" id="{67B32E55-4D71-42CE-9040-AFB9C00268A3}"/>
              </a:ext>
            </a:extLst>
          </p:cNvPr>
          <p:cNvSpPr txBox="1"/>
          <p:nvPr/>
        </p:nvSpPr>
        <p:spPr>
          <a:xfrm>
            <a:off x="6898555" y="3281502"/>
            <a:ext cx="1996723" cy="584775"/>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70%</a:t>
            </a:r>
          </a:p>
        </p:txBody>
      </p:sp>
      <p:sp>
        <p:nvSpPr>
          <p:cNvPr id="39" name="Rectangle: Rounded Corners 38">
            <a:extLst>
              <a:ext uri="{FF2B5EF4-FFF2-40B4-BE49-F238E27FC236}">
                <a16:creationId xmlns:a16="http://schemas.microsoft.com/office/drawing/2014/main" id="{E8B7D938-A676-4694-B767-68D3A65A61F2}"/>
              </a:ext>
            </a:extLst>
          </p:cNvPr>
          <p:cNvSpPr/>
          <p:nvPr/>
        </p:nvSpPr>
        <p:spPr>
          <a:xfrm>
            <a:off x="4110011" y="4715458"/>
            <a:ext cx="7971039" cy="862886"/>
          </a:xfrm>
          <a:prstGeom prst="roundRect">
            <a:avLst/>
          </a:prstGeom>
          <a:solidFill>
            <a:srgbClr val="E2E8F1"/>
          </a:solidFill>
          <a:ln>
            <a:solidFill>
              <a:srgbClr val="43BD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9A08C6C3-0DBF-4576-B1FC-AC078B322B92}"/>
              </a:ext>
            </a:extLst>
          </p:cNvPr>
          <p:cNvSpPr txBox="1"/>
          <p:nvPr/>
        </p:nvSpPr>
        <p:spPr>
          <a:xfrm>
            <a:off x="4395157" y="4731403"/>
            <a:ext cx="740074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With a budget of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$150K</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Simulmedia’s targeted campaign reached over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11MM</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unique people, and accounted for more than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66%</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the total app installs attributable to the campaign, as well as over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70%</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the website visits.</a:t>
            </a:r>
          </a:p>
        </p:txBody>
      </p:sp>
      <p:sp>
        <p:nvSpPr>
          <p:cNvPr id="31" name="Rectangle 30">
            <a:extLst>
              <a:ext uri="{FF2B5EF4-FFF2-40B4-BE49-F238E27FC236}">
                <a16:creationId xmlns:a16="http://schemas.microsoft.com/office/drawing/2014/main" id="{67D2D927-AE90-4290-BFE2-CA51BDD6F388}"/>
              </a:ext>
            </a:extLst>
          </p:cNvPr>
          <p:cNvSpPr/>
          <p:nvPr/>
        </p:nvSpPr>
        <p:spPr>
          <a:xfrm>
            <a:off x="170666" y="1052616"/>
            <a:ext cx="3844122" cy="52629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mn-cs"/>
              </a:rPr>
              <a:t>A national TV network wanted to increase engagement with its digital content (website visits and app downloads) and sought an efficient way to find viewers beyond those they were able to reach with on-network promotion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Using their software platform, Simulmedia created a customized target audience and, after matching the audience with their nationally representative viewing panel, executed an audience-based campaign that ran on 56 other TV networks. The TV network also ran a simultaneous on-air campaign.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 custom target built in Simulmedia’s platform that combined multiple attributes and specific viewing behaviors</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The broad-based, audience-targeted buy </a:t>
            </a:r>
            <a:r>
              <a:rPr kumimoji="0" lang="en-US" sz="1100" b="0" i="0" u="none" strike="noStrike" kern="1200" cap="none" spc="0" normalizeH="0" baseline="0" noProof="0" dirty="0">
                <a:ln>
                  <a:noFill/>
                </a:ln>
                <a:solidFill>
                  <a:srgbClr val="ED3C8D"/>
                </a:solidFill>
                <a:effectLst/>
                <a:uLnTx/>
                <a:uFillTx/>
                <a:latin typeface="Helvetica"/>
                <a:ea typeface="+mn-ea"/>
                <a:cs typeface="Helvetica"/>
              </a:rPr>
              <a:t>drove incremental reach</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and an </a:t>
            </a:r>
            <a:r>
              <a:rPr kumimoji="0" lang="en-US" sz="1100" b="0" i="0" u="none" strike="noStrike" kern="1200" cap="none" spc="0" normalizeH="0" baseline="0" noProof="0" dirty="0">
                <a:ln>
                  <a:noFill/>
                </a:ln>
                <a:solidFill>
                  <a:srgbClr val="ED3C8D"/>
                </a:solidFill>
                <a:effectLst/>
                <a:uLnTx/>
                <a:uFillTx/>
                <a:latin typeface="Helvetica"/>
                <a:ea typeface="+mn-ea"/>
                <a:cs typeface="Helvetica"/>
              </a:rPr>
              <a:t>outsized number of website visitations and app installs</a:t>
            </a:r>
          </a:p>
          <a:p>
            <a:pPr marL="742950" marR="0" lvl="1"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Based on these results, </a:t>
            </a:r>
            <a:r>
              <a:rPr kumimoji="0" lang="en-US" sz="1000" b="0" i="0" u="none" strike="noStrike" kern="1200" cap="none" spc="0" normalizeH="0" baseline="0" noProof="0">
                <a:ln>
                  <a:noFill/>
                </a:ln>
                <a:solidFill>
                  <a:srgbClr val="1F1A62"/>
                </a:solidFill>
                <a:effectLst/>
                <a:uLnTx/>
                <a:uFillTx/>
                <a:latin typeface="Helvetica"/>
                <a:ea typeface="+mn-ea"/>
                <a:cs typeface="Helvetica"/>
              </a:rPr>
              <a:t>the network </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was able to optimize future campaigns and increase digital engagement </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endParaRPr kumimoji="0" lang="en-US" sz="12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Simulmedia / Data-driven linear</a:t>
            </a:r>
            <a:endParaRPr kumimoji="0" lang="en-US" sz="400" b="1"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36" name="Picture 35">
            <a:extLst>
              <a:ext uri="{FF2B5EF4-FFF2-40B4-BE49-F238E27FC236}">
                <a16:creationId xmlns:a16="http://schemas.microsoft.com/office/drawing/2014/main" id="{3FF35147-33F2-444C-B7BB-1FA22C4779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6435" y="6245329"/>
            <a:ext cx="2435749" cy="191261"/>
          </a:xfrm>
          <a:prstGeom prst="rect">
            <a:avLst/>
          </a:prstGeom>
        </p:spPr>
      </p:pic>
      <p:pic>
        <p:nvPicPr>
          <p:cNvPr id="2" name="Picture 1">
            <a:extLst>
              <a:ext uri="{FF2B5EF4-FFF2-40B4-BE49-F238E27FC236}">
                <a16:creationId xmlns:a16="http://schemas.microsoft.com/office/drawing/2014/main" id="{14A9F8C3-5655-DD99-1959-9B56F5356EBD}"/>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CD8E045A-B4C9-16ED-FF98-C796557C28C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33A55713-89BE-F1A0-143F-897C676865FD}"/>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86869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E850BD-F43E-4AC5-90A1-34532CB24D49}"/>
              </a:ext>
            </a:extLst>
          </p:cNvPr>
          <p:cNvSpPr/>
          <p:nvPr/>
        </p:nvSpPr>
        <p:spPr>
          <a:xfrm>
            <a:off x="118015" y="208067"/>
            <a:ext cx="111291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14</a:t>
            </a:r>
            <a:r>
              <a:rPr kumimoji="0" lang="en-US" sz="2600" b="1" i="0" u="none" strike="noStrike" kern="1200" cap="none" spc="0" normalizeH="0" baseline="0" noProof="0" dirty="0">
                <a:ln>
                  <a:noFill/>
                </a:ln>
                <a:solidFill>
                  <a:srgbClr val="002060"/>
                </a:solidFill>
                <a:effectLst/>
                <a:uLnTx/>
                <a:uFillTx/>
                <a:latin typeface="Helvetica" panose="020B0604020202020204" pitchFamily="2" charset="0"/>
                <a:ea typeface="+mn-ea"/>
                <a:cs typeface="Calibri" panose="020F0502020204030204" pitchFamily="34" charset="0"/>
              </a:rPr>
              <a:t> Entertainment &amp; Tune-In category ‘real world’ case studies showcasing how multiscreen TV drives outcomes across the funnel</a:t>
            </a:r>
          </a:p>
        </p:txBody>
      </p:sp>
      <p:pic>
        <p:nvPicPr>
          <p:cNvPr id="4" name="Picture 3">
            <a:extLst>
              <a:ext uri="{FF2B5EF4-FFF2-40B4-BE49-F238E27FC236}">
                <a16:creationId xmlns:a16="http://schemas.microsoft.com/office/drawing/2014/main" id="{37D9E069-73A5-441D-9729-BDA3BF99A9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5" name="TextBox 4">
            <a:extLst>
              <a:ext uri="{FF2B5EF4-FFF2-40B4-BE49-F238E27FC236}">
                <a16:creationId xmlns:a16="http://schemas.microsoft.com/office/drawing/2014/main" id="{F0334CFD-93B3-8372-0DD9-1FBBF12611D9}"/>
              </a:ext>
            </a:extLst>
          </p:cNvPr>
          <p:cNvSpPr txBox="1"/>
          <p:nvPr/>
        </p:nvSpPr>
        <p:spPr>
          <a:xfrm>
            <a:off x="526244" y="6260127"/>
            <a:ext cx="204730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*based on campaign KPIs</a:t>
            </a:r>
          </a:p>
        </p:txBody>
      </p:sp>
      <p:pic>
        <p:nvPicPr>
          <p:cNvPr id="7" name="Picture 6">
            <a:extLst>
              <a:ext uri="{FF2B5EF4-FFF2-40B4-BE49-F238E27FC236}">
                <a16:creationId xmlns:a16="http://schemas.microsoft.com/office/drawing/2014/main" id="{0E894813-4262-190E-1C07-A0BD2433B37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8" name="Slide Number Placeholder 5">
            <a:extLst>
              <a:ext uri="{FF2B5EF4-FFF2-40B4-BE49-F238E27FC236}">
                <a16:creationId xmlns:a16="http://schemas.microsoft.com/office/drawing/2014/main" id="{6E1B6018-344C-16DB-7A1D-DDC92C09A4E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F2CB20E2-1019-D1F6-8580-4B81E173F6B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1" name="Rectangle: Rounded Corners 10">
            <a:extLst>
              <a:ext uri="{FF2B5EF4-FFF2-40B4-BE49-F238E27FC236}">
                <a16:creationId xmlns:a16="http://schemas.microsoft.com/office/drawing/2014/main" id="{146C6248-0DC9-41C9-0404-A1514962BD8E}"/>
              </a:ext>
            </a:extLst>
          </p:cNvPr>
          <p:cNvSpPr/>
          <p:nvPr/>
        </p:nvSpPr>
        <p:spPr>
          <a:xfrm>
            <a:off x="264319" y="1437143"/>
            <a:ext cx="3700560" cy="4812882"/>
          </a:xfrm>
          <a:prstGeom prst="roundRect">
            <a:avLst>
              <a:gd name="adj" fmla="val 0"/>
            </a:avLst>
          </a:prstGeom>
          <a:solidFill>
            <a:srgbClr val="E2E8F0"/>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Upper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anose="020B0403020202020204" pitchFamily="34" charset="0"/>
                <a:ea typeface="+mn-ea"/>
                <a:cs typeface="+mn-cs"/>
              </a:rPr>
              <a:t>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against a brand’s best customer prospects*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0000"/>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Cost Efficiencies (Reach / Targeted IMPs)</a:t>
            </a: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2" name="Rectangle: Rounded Corners 11">
            <a:extLst>
              <a:ext uri="{FF2B5EF4-FFF2-40B4-BE49-F238E27FC236}">
                <a16:creationId xmlns:a16="http://schemas.microsoft.com/office/drawing/2014/main" id="{BCCCA120-4A9F-9307-B15C-640E328EC46C}"/>
              </a:ext>
            </a:extLst>
          </p:cNvPr>
          <p:cNvSpPr/>
          <p:nvPr/>
        </p:nvSpPr>
        <p:spPr>
          <a:xfrm>
            <a:off x="4205438" y="1437143"/>
            <a:ext cx="3700560" cy="4812882"/>
          </a:xfrm>
          <a:prstGeom prst="roundRect">
            <a:avLst>
              <a:gd name="adj" fmla="val 0"/>
            </a:avLst>
          </a:prstGeom>
          <a:solidFill>
            <a:srgbClr val="E2E8F0"/>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66C5AD"/>
                </a:solidFill>
                <a:effectLst/>
                <a:uLnTx/>
                <a:uFillTx/>
                <a:latin typeface="Helvetica" panose="020B0403020202020204" pitchFamily="34" charset="0"/>
                <a:ea typeface="+mn-ea"/>
                <a:cs typeface="+mn-cs"/>
              </a:rPr>
              <a:t>Mid-to-Lower 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C5AD"/>
                </a:solidFill>
                <a:effectLst/>
                <a:uLnTx/>
                <a:uFillTx/>
                <a:latin typeface="Helvetica" panose="020B0403020202020204" pitchFamily="34" charset="0"/>
                <a:ea typeface="+mn-ea"/>
                <a:cs typeface="+mn-cs"/>
              </a:rPr>
              <a:t>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increase the likelihood</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 </a:t>
            </a:r>
            <a:b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b="0" i="0" u="none" strike="noStrike" kern="1200" cap="none" spc="0" normalizeH="0" baseline="0" noProof="0" dirty="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Conversion Rates (website traffic, </a:t>
            </a:r>
            <a:br>
              <a:rPr kumimoji="0" lang="en-US" sz="1400" b="0" i="0" u="none" strike="noStrike" kern="1200" cap="none" spc="0" normalizeH="0" baseline="0" noProof="0" dirty="0">
                <a:ln>
                  <a:noFill/>
                </a:ln>
                <a:solidFill>
                  <a:srgbClr val="1F1A62"/>
                </a:solidFill>
                <a:effectLst/>
                <a:uLnTx/>
                <a:uFillTx/>
                <a:latin typeface="Helvetica"/>
                <a:ea typeface="+mn-ea"/>
                <a:cs typeface="Helvetica"/>
              </a:rPr>
            </a:br>
            <a:r>
              <a:rPr kumimoji="0" lang="en-US" sz="1400" b="0" i="0" u="none" strike="noStrike" kern="1200" cap="none" spc="0" normalizeH="0" baseline="0" noProof="0" dirty="0">
                <a:ln>
                  <a:noFill/>
                </a:ln>
                <a:solidFill>
                  <a:srgbClr val="1F1A62"/>
                </a:solidFill>
                <a:effectLst/>
                <a:uLnTx/>
                <a:uFillTx/>
                <a:latin typeface="Helvetica"/>
                <a:ea typeface="+mn-ea"/>
                <a:cs typeface="Helvetica"/>
              </a:rPr>
              <a:t>app downloads, subscription sign-ups, </a:t>
            </a:r>
            <a:br>
              <a:rPr kumimoji="0" lang="en-US" sz="1400" b="0" i="0" u="none" strike="noStrike" kern="1200" cap="none" spc="0" normalizeH="0" baseline="0" noProof="0" dirty="0">
                <a:ln>
                  <a:noFill/>
                </a:ln>
                <a:solidFill>
                  <a:srgbClr val="1F1A62"/>
                </a:solidFill>
                <a:effectLst/>
                <a:uLnTx/>
                <a:uFillTx/>
                <a:latin typeface="Helvetica"/>
                <a:ea typeface="+mn-ea"/>
                <a:cs typeface="Helvetica"/>
              </a:rPr>
            </a:br>
            <a:r>
              <a:rPr kumimoji="0" lang="en-US" sz="1400" b="0" i="0" u="none" strike="noStrike" kern="1200" cap="none" spc="0" normalizeH="0" baseline="0" noProof="0" dirty="0">
                <a:ln>
                  <a:noFill/>
                </a:ln>
                <a:solidFill>
                  <a:srgbClr val="1F1A62"/>
                </a:solidFill>
                <a:effectLst/>
                <a:uLnTx/>
                <a:uFillTx/>
                <a:latin typeface="Helvetica"/>
                <a:ea typeface="+mn-ea"/>
                <a:cs typeface="Helvetica"/>
              </a:rPr>
              <a:t>tune-in, foot traffic)</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Sales / Revenues</a:t>
            </a: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Optimizations / ROI</a:t>
            </a: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a:ea typeface="+mn-ea"/>
                <a:cs typeface="Helvetica"/>
              </a:rPr>
              <a:t>Cost Efficiencies (Conversions)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13" name="Rectangle: Rounded Corners 12">
            <a:extLst>
              <a:ext uri="{FF2B5EF4-FFF2-40B4-BE49-F238E27FC236}">
                <a16:creationId xmlns:a16="http://schemas.microsoft.com/office/drawing/2014/main" id="{480485E7-FC96-7D92-3A0A-A901F3FC1886}"/>
              </a:ext>
            </a:extLst>
          </p:cNvPr>
          <p:cNvSpPr/>
          <p:nvPr/>
        </p:nvSpPr>
        <p:spPr>
          <a:xfrm>
            <a:off x="8156289" y="1437143"/>
            <a:ext cx="3700560" cy="4812882"/>
          </a:xfrm>
          <a:prstGeom prst="roundRect">
            <a:avLst>
              <a:gd name="adj" fmla="val 0"/>
            </a:avLst>
          </a:prstGeom>
          <a:solidFill>
            <a:srgbClr val="E2E8F0"/>
          </a:solidFill>
          <a:ln w="1905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Full-Funnel Outcomes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Awareness +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Multiscreen TV campaigns that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expand reach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and drive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brand recall </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while also increasing the likelihood that the intended audience will be </a:t>
            </a:r>
            <a:r>
              <a:rPr kumimoji="0" lang="en-US" sz="16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motivated to 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Sampling</a:t>
            </a:r>
            <a:r>
              <a:rPr kumimoji="0" lang="en-US" sz="16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full-funnel outcomes: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Reach </a:t>
            </a: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 Brand Recall  Conversion Rates  Sales  Optimizations  </a:t>
            </a:r>
            <a:b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br>
            <a:r>
              <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sym typeface="Wingdings" panose="05000000000000000000" pitchFamily="2" charset="2"/>
              </a:rPr>
              <a:t>Cost Efficiencies</a:t>
            </a:r>
            <a:endParaRPr kumimoji="0" lang="en-US" sz="14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14" name="Group 13">
            <a:extLst>
              <a:ext uri="{FF2B5EF4-FFF2-40B4-BE49-F238E27FC236}">
                <a16:creationId xmlns:a16="http://schemas.microsoft.com/office/drawing/2014/main" id="{F20D9549-96ED-31F8-9B5F-E792D301AA0C}"/>
              </a:ext>
            </a:extLst>
          </p:cNvPr>
          <p:cNvGrpSpPr/>
          <p:nvPr/>
        </p:nvGrpSpPr>
        <p:grpSpPr>
          <a:xfrm>
            <a:off x="1640646" y="1534435"/>
            <a:ext cx="947907" cy="811783"/>
            <a:chOff x="6096001" y="2282518"/>
            <a:chExt cx="2310121" cy="2134924"/>
          </a:xfrm>
        </p:grpSpPr>
        <p:pic>
          <p:nvPicPr>
            <p:cNvPr id="15" name="Picture 14" descr="Icon&#10;&#10;Description automatically generated">
              <a:extLst>
                <a:ext uri="{FF2B5EF4-FFF2-40B4-BE49-F238E27FC236}">
                  <a16:creationId xmlns:a16="http://schemas.microsoft.com/office/drawing/2014/main" id="{804AFF37-6089-C68C-D206-E70635ADAE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96001" y="2293203"/>
              <a:ext cx="2124241" cy="2124239"/>
            </a:xfrm>
            <a:prstGeom prst="rect">
              <a:avLst/>
            </a:prstGeom>
          </p:spPr>
        </p:pic>
        <p:pic>
          <p:nvPicPr>
            <p:cNvPr id="16" name="Picture 15" descr="Logo&#10;&#10;Description automatically generated">
              <a:extLst>
                <a:ext uri="{FF2B5EF4-FFF2-40B4-BE49-F238E27FC236}">
                  <a16:creationId xmlns:a16="http://schemas.microsoft.com/office/drawing/2014/main" id="{025D24DB-945F-0D2D-56EF-4EF927C05A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pic>
        <p:nvPicPr>
          <p:cNvPr id="17" name="Picture 16" descr="Icon&#10;&#10;Description automatically generated">
            <a:extLst>
              <a:ext uri="{FF2B5EF4-FFF2-40B4-BE49-F238E27FC236}">
                <a16:creationId xmlns:a16="http://schemas.microsoft.com/office/drawing/2014/main" id="{B031D72D-B9A0-528A-18F7-140A806477C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51858" y="1534435"/>
            <a:ext cx="807720" cy="807720"/>
          </a:xfrm>
          <a:prstGeom prst="rect">
            <a:avLst/>
          </a:prstGeom>
        </p:spPr>
      </p:pic>
      <p:pic>
        <p:nvPicPr>
          <p:cNvPr id="18" name="Picture 17" descr="A colorful logo with arrows and a gear&#10;&#10;Description automatically generated with medium confidence">
            <a:extLst>
              <a:ext uri="{FF2B5EF4-FFF2-40B4-BE49-F238E27FC236}">
                <a16:creationId xmlns:a16="http://schemas.microsoft.com/office/drawing/2014/main" id="{9188A4FB-B245-A080-67E2-3AD46E4C64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02709" y="1534435"/>
            <a:ext cx="807720" cy="807720"/>
          </a:xfrm>
          <a:prstGeom prst="rect">
            <a:avLst/>
          </a:prstGeom>
        </p:spPr>
      </p:pic>
    </p:spTree>
    <p:extLst>
      <p:ext uri="{BB962C8B-B14F-4D97-AF65-F5344CB8AC3E}">
        <p14:creationId xmlns:p14="http://schemas.microsoft.com/office/powerpoint/2010/main" val="175855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5EABD10-F373-9B1B-FF7A-610B61BAD42A}"/>
              </a:ext>
            </a:extLst>
          </p:cNvPr>
          <p:cNvPicPr>
            <a:picLocks noChangeAspect="1"/>
          </p:cNvPicPr>
          <p:nvPr/>
        </p:nvPicPr>
        <p:blipFill>
          <a:blip r:embed="rId4"/>
          <a:stretch>
            <a:fillRect/>
          </a:stretch>
        </p:blipFill>
        <p:spPr>
          <a:xfrm>
            <a:off x="637545" y="1782934"/>
            <a:ext cx="2462190" cy="1384995"/>
          </a:xfrm>
          <a:prstGeom prst="rect">
            <a:avLst/>
          </a:prstGeom>
          <a:ln>
            <a:solidFill>
              <a:srgbClr val="002060"/>
            </a:solidFill>
          </a:ln>
        </p:spPr>
      </p:pic>
      <p:pic>
        <p:nvPicPr>
          <p:cNvPr id="4" name="Picture 3">
            <a:extLst>
              <a:ext uri="{FF2B5EF4-FFF2-40B4-BE49-F238E27FC236}">
                <a16:creationId xmlns:a16="http://schemas.microsoft.com/office/drawing/2014/main" id="{BB449989-40DA-15D3-CCCC-A8F9E499954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5" name="Rectangle 4">
            <a:extLst>
              <a:ext uri="{FF2B5EF4-FFF2-40B4-BE49-F238E27FC236}">
                <a16:creationId xmlns:a16="http://schemas.microsoft.com/office/drawing/2014/main" id="{CCB2BF92-1E73-9F41-4316-F8520EAE9259}"/>
              </a:ext>
            </a:extLst>
          </p:cNvPr>
          <p:cNvSpPr/>
          <p:nvPr/>
        </p:nvSpPr>
        <p:spPr>
          <a:xfrm>
            <a:off x="160226" y="427651"/>
            <a:ext cx="11001827" cy="954107"/>
          </a:xfrm>
          <a:prstGeom prst="rect">
            <a:avLst/>
          </a:prstGeom>
        </p:spPr>
        <p:txBody>
          <a:bodyPr wrap="square">
            <a:spAutoFit/>
          </a:bodyPr>
          <a:lstStyle/>
          <a:p>
            <a:pPr marL="0" marR="0" lvl="0" indent="0" algn="l" defTabSz="91220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Want more? </a:t>
            </a: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VAB has a </a:t>
            </a:r>
            <a:r>
              <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hlinkClick r:id="rId6">
                  <a:extLst>
                    <a:ext uri="{A12FA001-AC4F-418D-AE19-62706E023703}">
                      <ahyp:hlinkClr xmlns:ahyp="http://schemas.microsoft.com/office/drawing/2018/hyperlinkcolor" val="tx"/>
                    </a:ext>
                  </a:extLst>
                </a:hlinkClick>
              </a:rPr>
              <a:t>wealth of case studies</a:t>
            </a:r>
            <a:r>
              <a:rPr kumimoji="0" lang="en-US" sz="2800" b="1" i="0" u="none" strike="noStrike" kern="1200" cap="none" spc="0" normalizeH="0" baseline="0" noProof="0" dirty="0">
                <a:ln>
                  <a:noFill/>
                </a:ln>
                <a:solidFill>
                  <a:srgbClr val="00BFF2"/>
                </a:solidFill>
                <a:effectLst/>
                <a:uLnTx/>
                <a:uFillTx/>
                <a:latin typeface="Helvetica" pitchFamily="2" charset="0"/>
                <a:ea typeface="+mn-ea"/>
                <a:cs typeface="+mn-cs"/>
              </a:rPr>
              <a:t> </a:t>
            </a: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across additional categories</a:t>
            </a:r>
            <a:endParaRPr kumimoji="0" lang="en-US" sz="2800" b="1" i="0" u="none" strike="noStrike" kern="1200" cap="none" spc="0" normalizeH="0" baseline="0" noProof="0" dirty="0">
              <a:ln>
                <a:noFill/>
              </a:ln>
              <a:solidFill>
                <a:srgbClr val="002060"/>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4DE78DF0-4544-5BF1-BC4E-C6F779BD9B42}"/>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marL="0" marR="0" lvl="0" indent="0" algn="ctr" defTabSz="91220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Access more case studies at </a:t>
            </a:r>
            <a:r>
              <a:rPr kumimoji="0" lang="en-US" sz="1800" b="1" i="0" u="none" strike="noStrike" kern="1200" cap="none" spc="0" normalizeH="0" baseline="0" noProof="0">
                <a:ln>
                  <a:noFill/>
                </a:ln>
                <a:solidFill>
                  <a:srgbClr val="00BFF2"/>
                </a:solidFill>
                <a:effectLst/>
                <a:uLnTx/>
                <a:uFillTx/>
                <a:latin typeface="Helvetica" pitchFamily="2" charset="0"/>
                <a:ea typeface="+mn-ea"/>
                <a:cs typeface="+mn-cs"/>
                <a:hlinkClick r:id="rId7">
                  <a:extLst>
                    <a:ext uri="{A12FA001-AC4F-418D-AE19-62706E023703}">
                      <ahyp:hlinkClr xmlns:ahyp="http://schemas.microsoft.com/office/drawing/2018/hyperlinkcolor" val="tx"/>
                    </a:ext>
                  </a:extLst>
                </a:hlinkClick>
              </a:rPr>
              <a:t>www.thevab.com</a:t>
            </a:r>
            <a:endParaRPr kumimoji="0" lang="en-US" sz="1800" b="1" i="0" u="none" strike="noStrike" kern="1200" cap="none" spc="0" normalizeH="0" baseline="0" noProof="0">
              <a:ln>
                <a:noFill/>
              </a:ln>
              <a:solidFill>
                <a:srgbClr val="00BFF2"/>
              </a:solidFill>
              <a:effectLst/>
              <a:uLnTx/>
              <a:uFillTx/>
              <a:latin typeface="Helvetica" pitchFamily="2" charset="0"/>
              <a:ea typeface="+mn-ea"/>
              <a:cs typeface="+mn-cs"/>
            </a:endParaRPr>
          </a:p>
        </p:txBody>
      </p:sp>
      <p:pic>
        <p:nvPicPr>
          <p:cNvPr id="7" name="Picture 6">
            <a:hlinkClick r:id="rId8"/>
            <a:extLst>
              <a:ext uri="{FF2B5EF4-FFF2-40B4-BE49-F238E27FC236}">
                <a16:creationId xmlns:a16="http://schemas.microsoft.com/office/drawing/2014/main" id="{EA883797-CE0F-25AC-E8FD-A3D629013CCE}"/>
              </a:ext>
            </a:extLst>
          </p:cNvPr>
          <p:cNvPicPr>
            <a:picLocks noChangeAspect="1"/>
          </p:cNvPicPr>
          <p:nvPr/>
        </p:nvPicPr>
        <p:blipFill>
          <a:blip r:embed="rId9"/>
          <a:stretch>
            <a:fillRect/>
          </a:stretch>
        </p:blipFill>
        <p:spPr>
          <a:xfrm>
            <a:off x="7769860" y="3923979"/>
            <a:ext cx="2443808" cy="1374642"/>
          </a:xfrm>
          <a:prstGeom prst="rect">
            <a:avLst/>
          </a:prstGeom>
          <a:ln>
            <a:solidFill>
              <a:srgbClr val="002060"/>
            </a:solidFill>
          </a:ln>
        </p:spPr>
      </p:pic>
      <p:pic>
        <p:nvPicPr>
          <p:cNvPr id="8" name="Picture 7">
            <a:hlinkClick r:id="rId10"/>
            <a:extLst>
              <a:ext uri="{FF2B5EF4-FFF2-40B4-BE49-F238E27FC236}">
                <a16:creationId xmlns:a16="http://schemas.microsoft.com/office/drawing/2014/main" id="{167EB340-13CD-8567-6157-6AE9209F3DC4}"/>
              </a:ext>
            </a:extLst>
          </p:cNvPr>
          <p:cNvPicPr>
            <a:picLocks noChangeAspect="1"/>
          </p:cNvPicPr>
          <p:nvPr/>
        </p:nvPicPr>
        <p:blipFill>
          <a:blip r:embed="rId11"/>
          <a:stretch>
            <a:fillRect/>
          </a:stretch>
        </p:blipFill>
        <p:spPr>
          <a:xfrm>
            <a:off x="4949677" y="3919003"/>
            <a:ext cx="2457148" cy="1382146"/>
          </a:xfrm>
          <a:prstGeom prst="rect">
            <a:avLst/>
          </a:prstGeom>
          <a:ln>
            <a:solidFill>
              <a:srgbClr val="002060"/>
            </a:solidFill>
          </a:ln>
        </p:spPr>
      </p:pic>
      <p:pic>
        <p:nvPicPr>
          <p:cNvPr id="9" name="Picture 8">
            <a:hlinkClick r:id="rId12"/>
            <a:extLst>
              <a:ext uri="{FF2B5EF4-FFF2-40B4-BE49-F238E27FC236}">
                <a16:creationId xmlns:a16="http://schemas.microsoft.com/office/drawing/2014/main" id="{08AEAB26-E3F1-D8CA-3A9A-50C0931D7117}"/>
              </a:ext>
            </a:extLst>
          </p:cNvPr>
          <p:cNvPicPr>
            <a:picLocks noChangeAspect="1"/>
          </p:cNvPicPr>
          <p:nvPr/>
        </p:nvPicPr>
        <p:blipFill>
          <a:blip r:embed="rId13"/>
          <a:stretch>
            <a:fillRect/>
          </a:stretch>
        </p:blipFill>
        <p:spPr>
          <a:xfrm>
            <a:off x="2141349" y="3923419"/>
            <a:ext cx="2417888" cy="1372064"/>
          </a:xfrm>
          <a:prstGeom prst="rect">
            <a:avLst/>
          </a:prstGeom>
          <a:ln>
            <a:solidFill>
              <a:srgbClr val="002060"/>
            </a:solidFill>
          </a:ln>
        </p:spPr>
      </p:pic>
      <p:pic>
        <p:nvPicPr>
          <p:cNvPr id="10" name="Picture 9">
            <a:hlinkClick r:id="rId14"/>
            <a:extLst>
              <a:ext uri="{FF2B5EF4-FFF2-40B4-BE49-F238E27FC236}">
                <a16:creationId xmlns:a16="http://schemas.microsoft.com/office/drawing/2014/main" id="{E3BC2147-6CB9-2208-8B22-D05EB2B760DB}"/>
              </a:ext>
            </a:extLst>
          </p:cNvPr>
          <p:cNvPicPr>
            <a:picLocks noChangeAspect="1"/>
          </p:cNvPicPr>
          <p:nvPr/>
        </p:nvPicPr>
        <p:blipFill>
          <a:blip r:embed="rId15"/>
          <a:stretch>
            <a:fillRect/>
          </a:stretch>
        </p:blipFill>
        <p:spPr>
          <a:xfrm>
            <a:off x="9092267" y="1790391"/>
            <a:ext cx="2462189" cy="1380400"/>
          </a:xfrm>
          <a:prstGeom prst="rect">
            <a:avLst/>
          </a:prstGeom>
          <a:ln>
            <a:solidFill>
              <a:srgbClr val="002060"/>
            </a:solidFill>
          </a:ln>
        </p:spPr>
      </p:pic>
      <p:pic>
        <p:nvPicPr>
          <p:cNvPr id="11" name="Picture 10">
            <a:hlinkClick r:id="rId16"/>
            <a:extLst>
              <a:ext uri="{FF2B5EF4-FFF2-40B4-BE49-F238E27FC236}">
                <a16:creationId xmlns:a16="http://schemas.microsoft.com/office/drawing/2014/main" id="{9A22975F-C5D7-2A6A-3E2F-1FFC358BAA2C}"/>
              </a:ext>
            </a:extLst>
          </p:cNvPr>
          <p:cNvPicPr>
            <a:picLocks noChangeAspect="1"/>
          </p:cNvPicPr>
          <p:nvPr/>
        </p:nvPicPr>
        <p:blipFill>
          <a:blip r:embed="rId17"/>
          <a:stretch>
            <a:fillRect/>
          </a:stretch>
        </p:blipFill>
        <p:spPr>
          <a:xfrm>
            <a:off x="6287981" y="1790391"/>
            <a:ext cx="2420027" cy="1380400"/>
          </a:xfrm>
          <a:prstGeom prst="rect">
            <a:avLst/>
          </a:prstGeom>
          <a:ln>
            <a:solidFill>
              <a:srgbClr val="002060"/>
            </a:solidFill>
          </a:ln>
        </p:spPr>
      </p:pic>
      <p:sp>
        <p:nvSpPr>
          <p:cNvPr id="14" name="TextBox 13">
            <a:extLst>
              <a:ext uri="{FF2B5EF4-FFF2-40B4-BE49-F238E27FC236}">
                <a16:creationId xmlns:a16="http://schemas.microsoft.com/office/drawing/2014/main" id="{4A3C7247-43D1-8E30-FE55-E18F8BC4518C}"/>
              </a:ext>
            </a:extLst>
          </p:cNvPr>
          <p:cNvSpPr txBox="1"/>
          <p:nvPr/>
        </p:nvSpPr>
        <p:spPr>
          <a:xfrm>
            <a:off x="2129491" y="5347624"/>
            <a:ext cx="24297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Pharmaceuticals</a:t>
            </a:r>
          </a:p>
        </p:txBody>
      </p:sp>
      <p:sp>
        <p:nvSpPr>
          <p:cNvPr id="15" name="TextBox 14">
            <a:extLst>
              <a:ext uri="{FF2B5EF4-FFF2-40B4-BE49-F238E27FC236}">
                <a16:creationId xmlns:a16="http://schemas.microsoft.com/office/drawing/2014/main" id="{05D8FB34-E194-8992-3F0A-75E4FA405905}"/>
              </a:ext>
            </a:extLst>
          </p:cNvPr>
          <p:cNvSpPr txBox="1"/>
          <p:nvPr/>
        </p:nvSpPr>
        <p:spPr>
          <a:xfrm>
            <a:off x="4949676" y="5347624"/>
            <a:ext cx="24297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Restaurants</a:t>
            </a:r>
          </a:p>
        </p:txBody>
      </p:sp>
      <p:sp>
        <p:nvSpPr>
          <p:cNvPr id="20" name="TextBox 19">
            <a:extLst>
              <a:ext uri="{FF2B5EF4-FFF2-40B4-BE49-F238E27FC236}">
                <a16:creationId xmlns:a16="http://schemas.microsoft.com/office/drawing/2014/main" id="{40E4C824-5BA5-08F7-1EF9-23660BFC0E27}"/>
              </a:ext>
            </a:extLst>
          </p:cNvPr>
          <p:cNvSpPr txBox="1"/>
          <p:nvPr/>
        </p:nvSpPr>
        <p:spPr>
          <a:xfrm>
            <a:off x="7748024" y="5347624"/>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Retail</a:t>
            </a:r>
          </a:p>
        </p:txBody>
      </p:sp>
      <p:sp>
        <p:nvSpPr>
          <p:cNvPr id="24" name="TextBox 23">
            <a:extLst>
              <a:ext uri="{FF2B5EF4-FFF2-40B4-BE49-F238E27FC236}">
                <a16:creationId xmlns:a16="http://schemas.microsoft.com/office/drawing/2014/main" id="{726D579F-4369-12A4-B0A7-7C5301F0299F}"/>
              </a:ext>
            </a:extLst>
          </p:cNvPr>
          <p:cNvSpPr txBox="1"/>
          <p:nvPr/>
        </p:nvSpPr>
        <p:spPr>
          <a:xfrm>
            <a:off x="6277391" y="3223441"/>
            <a:ext cx="245326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Financial Services &amp; Insurance</a:t>
            </a:r>
          </a:p>
        </p:txBody>
      </p:sp>
      <p:sp>
        <p:nvSpPr>
          <p:cNvPr id="25" name="TextBox 24">
            <a:extLst>
              <a:ext uri="{FF2B5EF4-FFF2-40B4-BE49-F238E27FC236}">
                <a16:creationId xmlns:a16="http://schemas.microsoft.com/office/drawing/2014/main" id="{434A5E2E-FD2E-0F89-E498-E56C09412370}"/>
              </a:ext>
            </a:extLst>
          </p:cNvPr>
          <p:cNvSpPr txBox="1"/>
          <p:nvPr/>
        </p:nvSpPr>
        <p:spPr>
          <a:xfrm>
            <a:off x="637545" y="3223441"/>
            <a:ext cx="24588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Automotive</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E2919D97-C607-3578-71C3-C1A309B89622}"/>
              </a:ext>
            </a:extLst>
          </p:cNvPr>
          <p:cNvSpPr txBox="1"/>
          <p:nvPr/>
        </p:nvSpPr>
        <p:spPr>
          <a:xfrm>
            <a:off x="9096796" y="3223441"/>
            <a:ext cx="24532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Health, Wellness &amp; Beauty</a:t>
            </a:r>
            <a:endParaRPr kumimoji="0" lang="en-US" sz="1000" b="0"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pic>
        <p:nvPicPr>
          <p:cNvPr id="31" name="Picture 30">
            <a:extLst>
              <a:ext uri="{FF2B5EF4-FFF2-40B4-BE49-F238E27FC236}">
                <a16:creationId xmlns:a16="http://schemas.microsoft.com/office/drawing/2014/main" id="{1559972A-AF18-10CD-109E-BEC59B1AC165}"/>
              </a:ext>
            </a:extLst>
          </p:cNvPr>
          <p:cNvPicPr>
            <a:picLocks noChangeAspect="1"/>
          </p:cNvPicPr>
          <p:nvPr/>
        </p:nvPicPr>
        <p:blipFill rotWithShape="1">
          <a:blip r:embed="rId1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32" name="Slide Number Placeholder 5">
            <a:extLst>
              <a:ext uri="{FF2B5EF4-FFF2-40B4-BE49-F238E27FC236}">
                <a16:creationId xmlns:a16="http://schemas.microsoft.com/office/drawing/2014/main" id="{ED7E84DD-E4FF-32E9-8E4D-886D33B93D4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32">
            <a:extLst>
              <a:ext uri="{FF2B5EF4-FFF2-40B4-BE49-F238E27FC236}">
                <a16:creationId xmlns:a16="http://schemas.microsoft.com/office/drawing/2014/main" id="{5596C19D-3FC5-21C0-2EFB-239B3FD870E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pic>
        <p:nvPicPr>
          <p:cNvPr id="16" name="Picture 15">
            <a:hlinkClick r:id="rId19"/>
            <a:extLst>
              <a:ext uri="{FF2B5EF4-FFF2-40B4-BE49-F238E27FC236}">
                <a16:creationId xmlns:a16="http://schemas.microsoft.com/office/drawing/2014/main" id="{43DA6FAE-33EC-4933-1004-9EF68DF0D203}"/>
              </a:ext>
            </a:extLst>
          </p:cNvPr>
          <p:cNvPicPr>
            <a:picLocks noChangeAspect="1"/>
          </p:cNvPicPr>
          <p:nvPr/>
        </p:nvPicPr>
        <p:blipFill>
          <a:blip r:embed="rId20"/>
          <a:stretch>
            <a:fillRect/>
          </a:stretch>
        </p:blipFill>
        <p:spPr>
          <a:xfrm>
            <a:off x="3466835" y="1782934"/>
            <a:ext cx="2454045" cy="1380400"/>
          </a:xfrm>
          <a:prstGeom prst="rect">
            <a:avLst/>
          </a:prstGeom>
          <a:ln>
            <a:solidFill>
              <a:srgbClr val="002060"/>
            </a:solidFill>
          </a:ln>
        </p:spPr>
      </p:pic>
      <p:sp>
        <p:nvSpPr>
          <p:cNvPr id="17" name="TextBox 16">
            <a:extLst>
              <a:ext uri="{FF2B5EF4-FFF2-40B4-BE49-F238E27FC236}">
                <a16:creationId xmlns:a16="http://schemas.microsoft.com/office/drawing/2014/main" id="{91648005-F728-2997-48EE-EB92E8350C29}"/>
              </a:ext>
            </a:extLst>
          </p:cNvPr>
          <p:cNvSpPr txBox="1"/>
          <p:nvPr/>
        </p:nvSpPr>
        <p:spPr>
          <a:xfrm>
            <a:off x="3343276" y="3223441"/>
            <a:ext cx="275272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Consumer Packaged Goods (CPG)</a:t>
            </a:r>
          </a:p>
        </p:txBody>
      </p:sp>
    </p:spTree>
    <p:extLst>
      <p:ext uri="{BB962C8B-B14F-4D97-AF65-F5344CB8AC3E}">
        <p14:creationId xmlns:p14="http://schemas.microsoft.com/office/powerpoint/2010/main" val="1415269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0949374-B070-FCE6-95AA-0BD1EAEB32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7450" y="1789839"/>
            <a:ext cx="2443455" cy="1371600"/>
          </a:xfrm>
          <a:prstGeom prst="rect">
            <a:avLst/>
          </a:prstGeom>
          <a:ln>
            <a:solidFill>
              <a:srgbClr val="002060"/>
            </a:solidFill>
          </a:ln>
        </p:spPr>
      </p:pic>
      <p:pic>
        <p:nvPicPr>
          <p:cNvPr id="9" name="Picture 8">
            <a:extLst>
              <a:ext uri="{FF2B5EF4-FFF2-40B4-BE49-F238E27FC236}">
                <a16:creationId xmlns:a16="http://schemas.microsoft.com/office/drawing/2014/main" id="{D52A6EE9-0FDB-C5C3-73B3-B2C89C44D4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78701" y="1"/>
            <a:ext cx="1598217" cy="930639"/>
          </a:xfrm>
          <a:prstGeom prst="rect">
            <a:avLst/>
          </a:prstGeom>
        </p:spPr>
      </p:pic>
      <p:sp>
        <p:nvSpPr>
          <p:cNvPr id="16" name="TextBox 15">
            <a:extLst>
              <a:ext uri="{FF2B5EF4-FFF2-40B4-BE49-F238E27FC236}">
                <a16:creationId xmlns:a16="http://schemas.microsoft.com/office/drawing/2014/main" id="{16435546-8AF2-9206-C231-5F1BCD69D454}"/>
              </a:ext>
            </a:extLst>
          </p:cNvPr>
          <p:cNvSpPr txBox="1"/>
          <p:nvPr/>
        </p:nvSpPr>
        <p:spPr>
          <a:xfrm>
            <a:off x="9096795" y="5332726"/>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Q4 ‘22 Today’s Innovations in Measurement</a:t>
            </a:r>
          </a:p>
        </p:txBody>
      </p:sp>
      <p:sp>
        <p:nvSpPr>
          <p:cNvPr id="20" name="TextBox 19">
            <a:extLst>
              <a:ext uri="{FF2B5EF4-FFF2-40B4-BE49-F238E27FC236}">
                <a16:creationId xmlns:a16="http://schemas.microsoft.com/office/drawing/2014/main" id="{A152AA3F-8ECE-9450-7E26-2E42209D0B32}"/>
              </a:ext>
            </a:extLst>
          </p:cNvPr>
          <p:cNvSpPr txBox="1"/>
          <p:nvPr/>
        </p:nvSpPr>
        <p:spPr>
          <a:xfrm>
            <a:off x="641159" y="5332726"/>
            <a:ext cx="242974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Q1 ‘22 Today’s Innovations in Measurement</a:t>
            </a:r>
          </a:p>
        </p:txBody>
      </p:sp>
      <p:sp>
        <p:nvSpPr>
          <p:cNvPr id="22" name="TextBox 21">
            <a:extLst>
              <a:ext uri="{FF2B5EF4-FFF2-40B4-BE49-F238E27FC236}">
                <a16:creationId xmlns:a16="http://schemas.microsoft.com/office/drawing/2014/main" id="{6FF00DFA-B994-74FC-A6F2-714FBA7366F1}"/>
              </a:ext>
            </a:extLst>
          </p:cNvPr>
          <p:cNvSpPr txBox="1"/>
          <p:nvPr/>
        </p:nvSpPr>
        <p:spPr>
          <a:xfrm>
            <a:off x="3461344" y="5332726"/>
            <a:ext cx="242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Q2 ‘22 Today’s Innovations in Measurement</a:t>
            </a:r>
          </a:p>
        </p:txBody>
      </p:sp>
      <p:sp>
        <p:nvSpPr>
          <p:cNvPr id="23" name="TextBox 22">
            <a:extLst>
              <a:ext uri="{FF2B5EF4-FFF2-40B4-BE49-F238E27FC236}">
                <a16:creationId xmlns:a16="http://schemas.microsoft.com/office/drawing/2014/main" id="{93175EA8-E030-F88E-C58C-AE023B27A4A0}"/>
              </a:ext>
            </a:extLst>
          </p:cNvPr>
          <p:cNvSpPr txBox="1"/>
          <p:nvPr/>
        </p:nvSpPr>
        <p:spPr>
          <a:xfrm>
            <a:off x="6259692" y="5332726"/>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Q3 ‘22 Today’s Innovations in Measurement</a:t>
            </a:r>
          </a:p>
        </p:txBody>
      </p:sp>
      <p:pic>
        <p:nvPicPr>
          <p:cNvPr id="24" name="Picture 23">
            <a:hlinkClick r:id="rId6"/>
            <a:extLst>
              <a:ext uri="{FF2B5EF4-FFF2-40B4-BE49-F238E27FC236}">
                <a16:creationId xmlns:a16="http://schemas.microsoft.com/office/drawing/2014/main" id="{B2CE9B4A-F3A4-4BC5-B16D-FB7D14F9A37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7544" y="3908521"/>
            <a:ext cx="2433361" cy="1371600"/>
          </a:xfrm>
          <a:prstGeom prst="rect">
            <a:avLst/>
          </a:prstGeom>
          <a:ln>
            <a:solidFill>
              <a:srgbClr val="002060"/>
            </a:solidFill>
          </a:ln>
        </p:spPr>
      </p:pic>
      <p:pic>
        <p:nvPicPr>
          <p:cNvPr id="25" name="Picture 24">
            <a:hlinkClick r:id="rId8"/>
            <a:extLst>
              <a:ext uri="{FF2B5EF4-FFF2-40B4-BE49-F238E27FC236}">
                <a16:creationId xmlns:a16="http://schemas.microsoft.com/office/drawing/2014/main" id="{11E4C506-8C68-09AA-BE31-166EBA853E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465241" y="3908521"/>
            <a:ext cx="2439664" cy="1371600"/>
          </a:xfrm>
          <a:prstGeom prst="rect">
            <a:avLst/>
          </a:prstGeom>
          <a:ln>
            <a:solidFill>
              <a:srgbClr val="002060"/>
            </a:solidFill>
          </a:ln>
        </p:spPr>
      </p:pic>
      <p:pic>
        <p:nvPicPr>
          <p:cNvPr id="26" name="Picture 25">
            <a:hlinkClick r:id="rId10"/>
            <a:extLst>
              <a:ext uri="{FF2B5EF4-FFF2-40B4-BE49-F238E27FC236}">
                <a16:creationId xmlns:a16="http://schemas.microsoft.com/office/drawing/2014/main" id="{58FDC6AE-6B9E-A059-2301-95F1E8A78C6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273508" y="3908521"/>
            <a:ext cx="2443808" cy="1371600"/>
          </a:xfrm>
          <a:prstGeom prst="rect">
            <a:avLst/>
          </a:prstGeom>
          <a:ln>
            <a:solidFill>
              <a:srgbClr val="002060"/>
            </a:solidFill>
          </a:ln>
        </p:spPr>
      </p:pic>
      <p:pic>
        <p:nvPicPr>
          <p:cNvPr id="27" name="Picture 26">
            <a:hlinkClick r:id="rId12"/>
            <a:extLst>
              <a:ext uri="{FF2B5EF4-FFF2-40B4-BE49-F238E27FC236}">
                <a16:creationId xmlns:a16="http://schemas.microsoft.com/office/drawing/2014/main" id="{C4B12E30-9D20-39CF-98C3-E1542FA2A53E}"/>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107873" y="3908521"/>
            <a:ext cx="2431110" cy="1371600"/>
          </a:xfrm>
          <a:prstGeom prst="rect">
            <a:avLst/>
          </a:prstGeom>
          <a:ln>
            <a:solidFill>
              <a:srgbClr val="002060"/>
            </a:solidFill>
          </a:ln>
        </p:spPr>
      </p:pic>
      <p:sp>
        <p:nvSpPr>
          <p:cNvPr id="28" name="TextBox 27">
            <a:extLst>
              <a:ext uri="{FF2B5EF4-FFF2-40B4-BE49-F238E27FC236}">
                <a16:creationId xmlns:a16="http://schemas.microsoft.com/office/drawing/2014/main" id="{793D1C44-7120-8C8D-4F10-5C329DA2FFFC}"/>
              </a:ext>
            </a:extLst>
          </p:cNvPr>
          <p:cNvSpPr txBox="1"/>
          <p:nvPr/>
        </p:nvSpPr>
        <p:spPr>
          <a:xfrm>
            <a:off x="3462515" y="3223441"/>
            <a:ext cx="2433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How can a convergent TV strategy drive business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itchFamily="2" charset="0"/>
                <a:ea typeface="+mn-ea"/>
                <a:cs typeface="+mn-cs"/>
              </a:rPr>
              <a:t>results for my brand?</a:t>
            </a:r>
          </a:p>
        </p:txBody>
      </p:sp>
      <p:sp>
        <p:nvSpPr>
          <p:cNvPr id="29" name="TextBox 28">
            <a:extLst>
              <a:ext uri="{FF2B5EF4-FFF2-40B4-BE49-F238E27FC236}">
                <a16:creationId xmlns:a16="http://schemas.microsoft.com/office/drawing/2014/main" id="{94E0247E-FEDF-0AB0-4BCD-2218476B31AE}"/>
              </a:ext>
            </a:extLst>
          </p:cNvPr>
          <p:cNvSpPr txBox="1"/>
          <p:nvPr/>
        </p:nvSpPr>
        <p:spPr>
          <a:xfrm>
            <a:off x="6277391" y="3223441"/>
            <a:ext cx="24532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Proven Strategies &amp; Tactics In Audience-Based TV Buying</a:t>
            </a:r>
          </a:p>
        </p:txBody>
      </p:sp>
      <p:sp>
        <p:nvSpPr>
          <p:cNvPr id="30" name="TextBox 29">
            <a:extLst>
              <a:ext uri="{FF2B5EF4-FFF2-40B4-BE49-F238E27FC236}">
                <a16:creationId xmlns:a16="http://schemas.microsoft.com/office/drawing/2014/main" id="{E9FFACA1-4346-7211-598D-D3BD0CA261FC}"/>
              </a:ext>
            </a:extLst>
          </p:cNvPr>
          <p:cNvSpPr txBox="1"/>
          <p:nvPr/>
        </p:nvSpPr>
        <p:spPr>
          <a:xfrm>
            <a:off x="637544" y="3223441"/>
            <a:ext cx="24434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Stream On</a:t>
            </a:r>
            <a:endPar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pic>
        <p:nvPicPr>
          <p:cNvPr id="31" name="Picture 30">
            <a:hlinkClick r:id="rId14"/>
            <a:extLst>
              <a:ext uri="{FF2B5EF4-FFF2-40B4-BE49-F238E27FC236}">
                <a16:creationId xmlns:a16="http://schemas.microsoft.com/office/drawing/2014/main" id="{1503EDA1-007B-AB34-B6B3-0374773483A8}"/>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462515" y="1791265"/>
            <a:ext cx="2442390" cy="1371600"/>
          </a:xfrm>
          <a:prstGeom prst="rect">
            <a:avLst/>
          </a:prstGeom>
          <a:ln>
            <a:solidFill>
              <a:srgbClr val="002060"/>
            </a:solidFill>
          </a:ln>
        </p:spPr>
      </p:pic>
      <p:pic>
        <p:nvPicPr>
          <p:cNvPr id="32" name="Picture 31">
            <a:hlinkClick r:id="rId16"/>
            <a:extLst>
              <a:ext uri="{FF2B5EF4-FFF2-40B4-BE49-F238E27FC236}">
                <a16:creationId xmlns:a16="http://schemas.microsoft.com/office/drawing/2014/main" id="{5B40F352-ED9B-3BE2-7A67-FDF6ABFE6A7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282806" y="1791265"/>
            <a:ext cx="2436090" cy="1371600"/>
          </a:xfrm>
          <a:prstGeom prst="rect">
            <a:avLst/>
          </a:prstGeom>
          <a:ln>
            <a:solidFill>
              <a:srgbClr val="002060"/>
            </a:solidFill>
          </a:ln>
        </p:spPr>
      </p:pic>
      <p:pic>
        <p:nvPicPr>
          <p:cNvPr id="33" name="Picture 32">
            <a:hlinkClick r:id="rId18"/>
            <a:extLst>
              <a:ext uri="{FF2B5EF4-FFF2-40B4-BE49-F238E27FC236}">
                <a16:creationId xmlns:a16="http://schemas.microsoft.com/office/drawing/2014/main" id="{9A4563A6-5158-C2E4-3A67-27DE25AB172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1159" y="1791265"/>
            <a:ext cx="2443455" cy="1371600"/>
          </a:xfrm>
          <a:prstGeom prst="rect">
            <a:avLst/>
          </a:prstGeom>
          <a:ln>
            <a:solidFill>
              <a:srgbClr val="002060"/>
            </a:solidFill>
          </a:ln>
        </p:spPr>
      </p:pic>
      <p:pic>
        <p:nvPicPr>
          <p:cNvPr id="34" name="Picture 33">
            <a:hlinkClick r:id="rId19"/>
            <a:extLst>
              <a:ext uri="{FF2B5EF4-FFF2-40B4-BE49-F238E27FC236}">
                <a16:creationId xmlns:a16="http://schemas.microsoft.com/office/drawing/2014/main" id="{49E0BD65-4524-6185-42FA-42F624695B00}"/>
              </a:ext>
            </a:extLst>
          </p:cNvPr>
          <p:cNvPicPr>
            <a:picLocks noChangeAspect="1"/>
          </p:cNvPicPr>
          <p:nvPr/>
        </p:nvPicPr>
        <p:blipFill>
          <a:blip r:embed="rId20">
            <a:extLst>
              <a:ext uri="{28A0092B-C50C-407E-A947-70E740481C1C}">
                <a14:useLocalDpi xmlns:a14="http://schemas.microsoft.com/office/drawing/2010/main" val="0"/>
              </a:ext>
            </a:extLst>
          </a:blip>
          <a:srcRect/>
          <a:stretch/>
        </p:blipFill>
        <p:spPr>
          <a:xfrm>
            <a:off x="9096797" y="1791265"/>
            <a:ext cx="2454045" cy="1371600"/>
          </a:xfrm>
          <a:prstGeom prst="rect">
            <a:avLst/>
          </a:prstGeom>
          <a:ln>
            <a:solidFill>
              <a:srgbClr val="002060"/>
            </a:solidFill>
          </a:ln>
        </p:spPr>
      </p:pic>
      <p:sp>
        <p:nvSpPr>
          <p:cNvPr id="35" name="TextBox 34">
            <a:extLst>
              <a:ext uri="{FF2B5EF4-FFF2-40B4-BE49-F238E27FC236}">
                <a16:creationId xmlns:a16="http://schemas.microsoft.com/office/drawing/2014/main" id="{E9C41675-BE7C-B74D-3B9E-BCAA84DF3F2E}"/>
              </a:ext>
            </a:extLst>
          </p:cNvPr>
          <p:cNvSpPr txBox="1"/>
          <p:nvPr/>
        </p:nvSpPr>
        <p:spPr>
          <a:xfrm>
            <a:off x="9096796" y="3223441"/>
            <a:ext cx="2453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itchFamily="2" charset="0"/>
                <a:ea typeface="+mn-ea"/>
                <a:cs typeface="+mn-cs"/>
              </a:rPr>
              <a:t>Opportunities in VOD Addressable</a:t>
            </a:r>
            <a:endPar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36" name="Rectangle 35">
            <a:extLst>
              <a:ext uri="{FF2B5EF4-FFF2-40B4-BE49-F238E27FC236}">
                <a16:creationId xmlns:a16="http://schemas.microsoft.com/office/drawing/2014/main" id="{A5695016-680B-EF56-15F2-A1A3071E83FF}"/>
              </a:ext>
            </a:extLst>
          </p:cNvPr>
          <p:cNvSpPr/>
          <p:nvPr/>
        </p:nvSpPr>
        <p:spPr>
          <a:xfrm>
            <a:off x="160226" y="427651"/>
            <a:ext cx="11389834" cy="954107"/>
          </a:xfrm>
          <a:prstGeom prst="rect">
            <a:avLst/>
          </a:prstGeom>
        </p:spPr>
        <p:txBody>
          <a:bodyPr wrap="square">
            <a:spAutoFit/>
          </a:bodyPr>
          <a:lstStyle/>
          <a:p>
            <a:pPr defTabSz="912205">
              <a:defRPr/>
            </a:pPr>
            <a:r>
              <a:rPr lang="en-US" sz="2800" b="1">
                <a:solidFill>
                  <a:srgbClr val="ED3C8D"/>
                </a:solidFill>
                <a:latin typeface="Helvetica" pitchFamily="2" charset="0"/>
              </a:rPr>
              <a:t>Want more? </a:t>
            </a:r>
            <a:r>
              <a:rPr lang="en-US" sz="2800" b="1">
                <a:solidFill>
                  <a:srgbClr val="1B1464"/>
                </a:solidFill>
                <a:latin typeface="Helvetica" pitchFamily="2" charset="0"/>
              </a:rPr>
              <a:t>VAB </a:t>
            </a:r>
            <a:r>
              <a:rPr lang="en-US" sz="2800" b="1" dirty="0">
                <a:solidFill>
                  <a:srgbClr val="1B1464"/>
                </a:solidFill>
                <a:latin typeface="Helvetica" pitchFamily="2" charset="0"/>
              </a:rPr>
              <a:t>also </a:t>
            </a:r>
            <a:r>
              <a:rPr lang="en-US" sz="2800" b="1">
                <a:solidFill>
                  <a:srgbClr val="1B1464"/>
                </a:solidFill>
                <a:latin typeface="Helvetica" pitchFamily="2" charset="0"/>
              </a:rPr>
              <a:t>has </a:t>
            </a:r>
            <a:r>
              <a:rPr lang="en-US" sz="2800" b="1">
                <a:solidFill>
                  <a:srgbClr val="00BFF2"/>
                </a:solidFill>
                <a:latin typeface="Helvetica" pitchFamily="2" charset="0"/>
                <a:hlinkClick r:id="rId21">
                  <a:extLst>
                    <a:ext uri="{A12FA001-AC4F-418D-AE19-62706E023703}">
                      <ahyp:hlinkClr xmlns:ahyp="http://schemas.microsoft.com/office/drawing/2018/hyperlinkcolor" val="tx"/>
                    </a:ext>
                  </a:extLst>
                </a:hlinkClick>
              </a:rPr>
              <a:t>case studies</a:t>
            </a:r>
            <a:r>
              <a:rPr lang="en-US" sz="2800" b="1">
                <a:solidFill>
                  <a:srgbClr val="00BFF2"/>
                </a:solidFill>
                <a:latin typeface="Helvetica" pitchFamily="2" charset="0"/>
              </a:rPr>
              <a:t> </a:t>
            </a:r>
            <a:r>
              <a:rPr lang="en-US" sz="2800" b="1" dirty="0">
                <a:solidFill>
                  <a:srgbClr val="1F1A62"/>
                </a:solidFill>
                <a:latin typeface="Helvetica" pitchFamily="2" charset="0"/>
              </a:rPr>
              <a:t>organized across multiscreen TV platforms including linear TV and streaming / CTV</a:t>
            </a:r>
          </a:p>
        </p:txBody>
      </p:sp>
      <p:sp>
        <p:nvSpPr>
          <p:cNvPr id="37" name="Rectangle 36">
            <a:extLst>
              <a:ext uri="{FF2B5EF4-FFF2-40B4-BE49-F238E27FC236}">
                <a16:creationId xmlns:a16="http://schemas.microsoft.com/office/drawing/2014/main" id="{D5EF4FD6-D9C4-4FAB-5651-CDF02C56B871}"/>
              </a:ext>
            </a:extLst>
          </p:cNvPr>
          <p:cNvSpPr/>
          <p:nvPr/>
        </p:nvSpPr>
        <p:spPr>
          <a:xfrm>
            <a:off x="1605273" y="5956018"/>
            <a:ext cx="8981457" cy="369332"/>
          </a:xfrm>
          <a:prstGeom prst="rect">
            <a:avLst/>
          </a:prstGeom>
          <a:solidFill>
            <a:srgbClr val="E2E8F0"/>
          </a:solidFill>
          <a:ln>
            <a:solidFill>
              <a:srgbClr val="002060"/>
            </a:solidFill>
          </a:ln>
        </p:spPr>
        <p:txBody>
          <a:bodyPr wrap="square" anchor="ctr">
            <a:spAutoFit/>
          </a:bodyPr>
          <a:lstStyle/>
          <a:p>
            <a:pPr algn="ctr" defTabSz="912205"/>
            <a:r>
              <a:rPr lang="en-US" b="1">
                <a:solidFill>
                  <a:srgbClr val="1F1A62"/>
                </a:solidFill>
                <a:latin typeface="Helvetica" pitchFamily="2" charset="0"/>
              </a:rPr>
              <a:t>Access more case studies at </a:t>
            </a:r>
            <a:r>
              <a:rPr lang="en-US" b="1">
                <a:solidFill>
                  <a:srgbClr val="00BFF2"/>
                </a:solidFill>
                <a:latin typeface="Helvetica" pitchFamily="2" charset="0"/>
                <a:hlinkClick r:id="rId22">
                  <a:extLst>
                    <a:ext uri="{A12FA001-AC4F-418D-AE19-62706E023703}">
                      <ahyp:hlinkClr xmlns:ahyp="http://schemas.microsoft.com/office/drawing/2018/hyperlinkcolor" val="tx"/>
                    </a:ext>
                  </a:extLst>
                </a:hlinkClick>
              </a:rPr>
              <a:t>www.thevab.com</a:t>
            </a:r>
            <a:endParaRPr lang="en-US" b="1">
              <a:solidFill>
                <a:srgbClr val="00BFF2"/>
              </a:solidFill>
              <a:latin typeface="Helvetica" pitchFamily="2" charset="0"/>
            </a:endParaRPr>
          </a:p>
        </p:txBody>
      </p:sp>
      <p:pic>
        <p:nvPicPr>
          <p:cNvPr id="42" name="Picture 41">
            <a:extLst>
              <a:ext uri="{FF2B5EF4-FFF2-40B4-BE49-F238E27FC236}">
                <a16:creationId xmlns:a16="http://schemas.microsoft.com/office/drawing/2014/main" id="{4FB11C41-213F-A4CB-BD10-BB595E6AA35A}"/>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3" name="Slide Number Placeholder 5">
            <a:extLst>
              <a:ext uri="{FF2B5EF4-FFF2-40B4-BE49-F238E27FC236}">
                <a16:creationId xmlns:a16="http://schemas.microsoft.com/office/drawing/2014/main" id="{9903F7F5-31F2-72FA-9DAB-3ECFDE3DE77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4" name="Rectangle 43">
            <a:extLst>
              <a:ext uri="{FF2B5EF4-FFF2-40B4-BE49-F238E27FC236}">
                <a16:creationId xmlns:a16="http://schemas.microsoft.com/office/drawing/2014/main" id="{A1B487EC-BC4C-9F3C-C4D1-06E439E0C2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228317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4" name="Picture 3">
            <a:extLst>
              <a:ext uri="{FF2B5EF4-FFF2-40B4-BE49-F238E27FC236}">
                <a16:creationId xmlns:a16="http://schemas.microsoft.com/office/drawing/2014/main" id="{B6817F3C-9F8C-AE3E-98A3-1B8EAA2860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EAD2609D-1F33-9336-1510-CDD017AE152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D7B026BD-6CE0-7F50-6939-87AB610AFEB0}"/>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655053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2A410E2-5657-4FD5-945F-A4A1A13B3937}"/>
              </a:ext>
            </a:extLst>
          </p:cNvPr>
          <p:cNvGrpSpPr/>
          <p:nvPr/>
        </p:nvGrpSpPr>
        <p:grpSpPr>
          <a:xfrm>
            <a:off x="1694473" y="2663426"/>
            <a:ext cx="1340216" cy="1162735"/>
            <a:chOff x="6096001" y="2282518"/>
            <a:chExt cx="2310121" cy="2134924"/>
          </a:xfrm>
        </p:grpSpPr>
        <p:pic>
          <p:nvPicPr>
            <p:cNvPr id="26" name="Picture 25" descr="Icon&#10;&#10;Description automatically generated">
              <a:extLst>
                <a:ext uri="{FF2B5EF4-FFF2-40B4-BE49-F238E27FC236}">
                  <a16:creationId xmlns:a16="http://schemas.microsoft.com/office/drawing/2014/main" id="{5D42DF2A-5CAE-4A3E-9B33-7F0B97DB3E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96001" y="2293202"/>
              <a:ext cx="2124241" cy="2124240"/>
            </a:xfrm>
            <a:prstGeom prst="rect">
              <a:avLst/>
            </a:prstGeom>
          </p:spPr>
        </p:pic>
        <p:pic>
          <p:nvPicPr>
            <p:cNvPr id="27" name="Picture 26" descr="Logo&#10;&#10;Description automatically generated">
              <a:extLst>
                <a:ext uri="{FF2B5EF4-FFF2-40B4-BE49-F238E27FC236}">
                  <a16:creationId xmlns:a16="http://schemas.microsoft.com/office/drawing/2014/main" id="{BE3D3FEC-2CF1-4063-82BB-0FE9A636D7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81528" y="2282518"/>
              <a:ext cx="1324594" cy="1069947"/>
            </a:xfrm>
            <a:prstGeom prst="rect">
              <a:avLst/>
            </a:prstGeom>
          </p:spPr>
        </p:pic>
      </p:gr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Awareness</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810553"/>
            <a:ext cx="525542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expand reach </a:t>
            </a:r>
            <a:b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and drive </a:t>
            </a:r>
            <a:r>
              <a:rPr kumimoji="0" lang="en-US" sz="16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brand recall</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against a brand’s </a:t>
            </a:r>
            <a:b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best customer prospects</a:t>
            </a:r>
          </a:p>
        </p:txBody>
      </p:sp>
      <p:sp>
        <p:nvSpPr>
          <p:cNvPr id="31" name="TextBox 30">
            <a:extLst>
              <a:ext uri="{FF2B5EF4-FFF2-40B4-BE49-F238E27FC236}">
                <a16:creationId xmlns:a16="http://schemas.microsoft.com/office/drawing/2014/main" id="{01236502-0085-488A-8A87-F5FD8373F3BB}"/>
              </a:ext>
            </a:extLst>
          </p:cNvPr>
          <p:cNvSpPr txBox="1"/>
          <p:nvPr/>
        </p:nvSpPr>
        <p:spPr>
          <a:xfrm>
            <a:off x="465425" y="986344"/>
            <a:ext cx="379831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Upper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elvetica" pitchFamily="2" charset="0"/>
                <a:ea typeface="+mn-ea"/>
                <a:cs typeface="+mn-cs"/>
              </a:rPr>
              <a:t>Case Studies</a:t>
            </a:r>
          </a:p>
        </p:txBody>
      </p:sp>
      <p:sp>
        <p:nvSpPr>
          <p:cNvPr id="18" name="Rectangle 17">
            <a:extLst>
              <a:ext uri="{FF2B5EF4-FFF2-40B4-BE49-F238E27FC236}">
                <a16:creationId xmlns:a16="http://schemas.microsoft.com/office/drawing/2014/main" id="{688465DD-D1C4-42E9-9DB8-EC05EFB7775A}"/>
              </a:ext>
            </a:extLst>
          </p:cNvPr>
          <p:cNvSpPr/>
          <p:nvPr/>
        </p:nvSpPr>
        <p:spPr>
          <a:xfrm>
            <a:off x="5164853" y="3737851"/>
            <a:ext cx="6521379" cy="140038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dirty="0">
                <a:ln>
                  <a:noFill/>
                </a:ln>
                <a:solidFill>
                  <a:srgbClr val="1F1A62"/>
                </a:solidFill>
                <a:effectLst/>
                <a:uLnTx/>
                <a:uFillTx/>
                <a:latin typeface="Helvetica"/>
                <a:ea typeface="+mn-ea"/>
                <a:cs typeface="Helvetica"/>
              </a:rPr>
              <a:t> of ‘awareness-based’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Reach / Reach Extension / Incremental Reach</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Ad / Brand Recall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700" b="0" i="0" u="none" strike="noStrike" kern="1200" cap="none" spc="0" normalizeH="0" baseline="0" noProof="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Cost Efficiencies (Reach / Targeted IMPs)</a:t>
            </a:r>
          </a:p>
        </p:txBody>
      </p:sp>
      <p:sp>
        <p:nvSpPr>
          <p:cNvPr id="2" name="Rectangle 1">
            <a:extLst>
              <a:ext uri="{FF2B5EF4-FFF2-40B4-BE49-F238E27FC236}">
                <a16:creationId xmlns:a16="http://schemas.microsoft.com/office/drawing/2014/main" id="{8875F9EC-523B-89E5-5C62-053B51F8A7B5}"/>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Awareness</a:t>
            </a:r>
          </a:p>
        </p:txBody>
      </p:sp>
      <p:pic>
        <p:nvPicPr>
          <p:cNvPr id="3" name="Picture 2">
            <a:extLst>
              <a:ext uri="{FF2B5EF4-FFF2-40B4-BE49-F238E27FC236}">
                <a16:creationId xmlns:a16="http://schemas.microsoft.com/office/drawing/2014/main" id="{F8FAC0D4-F1CC-8B9C-84A7-9179248E818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4" name="Slide Number Placeholder 5">
            <a:extLst>
              <a:ext uri="{FF2B5EF4-FFF2-40B4-BE49-F238E27FC236}">
                <a16:creationId xmlns:a16="http://schemas.microsoft.com/office/drawing/2014/main" id="{0C8E5E72-4863-FFF7-E028-40A2BE34D61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5" name="Rectangle 4">
            <a:extLst>
              <a:ext uri="{FF2B5EF4-FFF2-40B4-BE49-F238E27FC236}">
                <a16:creationId xmlns:a16="http://schemas.microsoft.com/office/drawing/2014/main" id="{A039B68D-A55E-72FB-563A-9504E63160A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6885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7FAC2E03-08F6-4198-8F23-998EDE684FF6}"/>
              </a:ext>
            </a:extLst>
          </p:cNvPr>
          <p:cNvSpPr/>
          <p:nvPr/>
        </p:nvSpPr>
        <p:spPr>
          <a:xfrm>
            <a:off x="8384177" y="4709145"/>
            <a:ext cx="2957467" cy="1015663"/>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70.1%</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of those streaming the Super Bowl came from ‘cord cutters’ or HHs without bundled pay TV service</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57" name="Rectangle 56">
            <a:extLst>
              <a:ext uri="{FF2B5EF4-FFF2-40B4-BE49-F238E27FC236}">
                <a16:creationId xmlns:a16="http://schemas.microsoft.com/office/drawing/2014/main" id="{5419D07D-D1A3-42A2-A7AD-D1B993053AA0}"/>
              </a:ext>
            </a:extLst>
          </p:cNvPr>
          <p:cNvSpPr/>
          <p:nvPr/>
        </p:nvSpPr>
        <p:spPr>
          <a:xfrm>
            <a:off x="4842262" y="4709145"/>
            <a:ext cx="3578535" cy="1200329"/>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78.4%</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of Peacock viewing for the Super Bowl occurred on televisions with Roku, Samsung TV and Amazon Fire TV accounting for 68.5% of big screen viewing share</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6" name="Picture 5" descr="Icon&#10;&#10;Description automatically generated">
            <a:extLst>
              <a:ext uri="{FF2B5EF4-FFF2-40B4-BE49-F238E27FC236}">
                <a16:creationId xmlns:a16="http://schemas.microsoft.com/office/drawing/2014/main" id="{C623A2E4-4377-4EF8-BCBD-F0A0581845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32832" y="4004220"/>
            <a:ext cx="797395" cy="797395"/>
          </a:xfrm>
          <a:prstGeom prst="rect">
            <a:avLst/>
          </a:prstGeom>
        </p:spPr>
      </p:pic>
      <p:pic>
        <p:nvPicPr>
          <p:cNvPr id="8" name="Picture 7" descr="Icon&#10;&#10;Description automatically generated">
            <a:extLst>
              <a:ext uri="{FF2B5EF4-FFF2-40B4-BE49-F238E27FC236}">
                <a16:creationId xmlns:a16="http://schemas.microsoft.com/office/drawing/2014/main" id="{76C11CD9-BDD5-4C4C-9F88-A4F1E1503A2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3408" y="4073414"/>
            <a:ext cx="659005" cy="659005"/>
          </a:xfrm>
          <a:prstGeom prst="rect">
            <a:avLst/>
          </a:prstGeom>
        </p:spPr>
      </p:pic>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6F3E4AB-B239-4014-8CC3-C8706E0369B4}"/>
              </a:ext>
            </a:extLst>
          </p:cNvPr>
          <p:cNvSpPr/>
          <p:nvPr/>
        </p:nvSpPr>
        <p:spPr>
          <a:xfrm>
            <a:off x="-625" y="915041"/>
            <a:ext cx="4133809" cy="54553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NBC was looking for new measurement solutions to accurately capture their total audience for the Super Bowl and Winter Olympics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NBC leveraged Conviva’s measurement and their </a:t>
            </a:r>
            <a:r>
              <a:rPr kumimoji="0" lang="en-US" sz="1000" b="1" i="0" u="none" strike="noStrike" kern="1200" cap="none" spc="0" normalizeH="0" baseline="0" noProof="0" dirty="0">
                <a:ln>
                  <a:noFill/>
                </a:ln>
                <a:solidFill>
                  <a:srgbClr val="1F1A62"/>
                </a:solidFill>
                <a:effectLst/>
                <a:uLnTx/>
                <a:uFillTx/>
                <a:latin typeface="Helvetica"/>
                <a:ea typeface="+mn-ea"/>
                <a:cs typeface="Helvetica"/>
              </a:rPr>
              <a:t>HH identifier </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that allows them to understand de-duplicated reach on streaming by accounting for scenarios like a single </a:t>
            </a:r>
            <a:br>
              <a:rPr kumimoji="0" lang="en-US" sz="1000" b="0" i="0" u="none" strike="noStrike" kern="1200" cap="none" spc="0" normalizeH="0" baseline="0" noProof="0" dirty="0">
                <a:ln>
                  <a:noFill/>
                </a:ln>
                <a:solidFill>
                  <a:srgbClr val="1F1A62"/>
                </a:solidFill>
                <a:effectLst/>
                <a:uLnTx/>
                <a:uFillTx/>
                <a:latin typeface="Helvetica"/>
                <a:ea typeface="+mn-ea"/>
                <a:cs typeface="Helvetica"/>
              </a:rPr>
            </a:br>
            <a:r>
              <a:rPr kumimoji="0" lang="en-US" sz="1000" b="0" i="0" u="none" strike="noStrike" kern="1200" cap="none" spc="0" normalizeH="0" baseline="0" noProof="0" dirty="0">
                <a:ln>
                  <a:noFill/>
                </a:ln>
                <a:solidFill>
                  <a:srgbClr val="1F1A62"/>
                </a:solidFill>
                <a:effectLst/>
                <a:uLnTx/>
                <a:uFillTx/>
                <a:latin typeface="Helvetica"/>
                <a:ea typeface="+mn-ea"/>
                <a:cs typeface="Helvetica"/>
              </a:rPr>
              <a:t>household viewing events across multiple apps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Conviva data is collected directly from the video player and </a:t>
            </a:r>
            <a:br>
              <a:rPr kumimoji="0" lang="en-US" sz="1000" b="0" i="0" u="none" strike="noStrike" kern="1200" cap="none" spc="0" normalizeH="0" baseline="0" noProof="0" dirty="0">
                <a:ln>
                  <a:noFill/>
                </a:ln>
                <a:solidFill>
                  <a:srgbClr val="1F1A62"/>
                </a:solidFill>
                <a:effectLst/>
                <a:uLnTx/>
                <a:uFillTx/>
                <a:latin typeface="Helvetica"/>
                <a:ea typeface="+mn-ea"/>
                <a:cs typeface="Helvetica"/>
              </a:rPr>
            </a:br>
            <a:r>
              <a:rPr kumimoji="0" lang="en-US" sz="1000" b="0" i="0" u="none" strike="noStrike" kern="1200" cap="none" spc="0" normalizeH="0" baseline="0" noProof="0" dirty="0">
                <a:ln>
                  <a:noFill/>
                </a:ln>
                <a:solidFill>
                  <a:srgbClr val="1F1A62"/>
                </a:solidFill>
                <a:effectLst/>
                <a:uLnTx/>
                <a:uFillTx/>
                <a:latin typeface="Helvetica"/>
                <a:ea typeface="+mn-ea"/>
                <a:cs typeface="Helvetica"/>
              </a:rPr>
              <a:t>acts as a publisher’s proprietary first-party data, capturing everything that happens during a video session, including </a:t>
            </a:r>
            <a:br>
              <a:rPr kumimoji="0" lang="en-US" sz="1000" b="0" i="0" u="none" strike="noStrike" kern="1200" cap="none" spc="0" normalizeH="0" baseline="0" noProof="0" dirty="0">
                <a:ln>
                  <a:noFill/>
                </a:ln>
                <a:solidFill>
                  <a:srgbClr val="1F1A62"/>
                </a:solidFill>
                <a:effectLst/>
                <a:uLnTx/>
                <a:uFillTx/>
                <a:latin typeface="Helvetica"/>
                <a:ea typeface="+mn-ea"/>
                <a:cs typeface="Helvetica"/>
              </a:rPr>
            </a:br>
            <a:r>
              <a:rPr kumimoji="0" lang="en-US" sz="1000" b="0" i="0" u="none" strike="noStrike" kern="1200" cap="none" spc="0" normalizeH="0" baseline="0" noProof="0" dirty="0">
                <a:ln>
                  <a:noFill/>
                </a:ln>
                <a:solidFill>
                  <a:srgbClr val="1F1A62"/>
                </a:solidFill>
                <a:effectLst/>
                <a:uLnTx/>
                <a:uFillTx/>
                <a:latin typeface="Helvetica"/>
                <a:ea typeface="+mn-ea"/>
                <a:cs typeface="Helvetica"/>
              </a:rPr>
              <a:t>both content and ad breaks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Viewing Segment</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Super Bowl and Winter Olympics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50" b="0" i="0" u="none" strike="noStrike" kern="1200" cap="none" spc="0" normalizeH="0" baseline="0" noProof="0" dirty="0">
                <a:ln>
                  <a:noFill/>
                </a:ln>
                <a:solidFill>
                  <a:srgbClr val="1F1A62"/>
                </a:solidFill>
                <a:effectLst/>
                <a:uLnTx/>
                <a:uFillTx/>
                <a:latin typeface="Helvetica"/>
                <a:ea typeface="+mn-ea"/>
                <a:cs typeface="Helvetica"/>
              </a:rPr>
              <a:t>NBC was able to:</a:t>
            </a: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Better understand behaviors of HHs tuning into the events, including how many devices per HH were streaming &amp; what content they were watching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Get a deduplicated, cross-platform measurement of their audience across streaming &amp; linear*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742950" marR="0" lvl="1"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Provide advertisers with next-day ad delivery reports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000" b="0" i="0" u="none" strike="noStrike" kern="1200" cap="none" spc="0" normalizeH="0" baseline="0" noProof="0" dirty="0">
                <a:ln>
                  <a:noFill/>
                </a:ln>
                <a:solidFill>
                  <a:srgbClr val="1F1A62"/>
                </a:solidFill>
                <a:effectLst/>
                <a:uLnTx/>
                <a:uFillTx/>
                <a:latin typeface="Helvetica"/>
                <a:ea typeface="+mn-ea"/>
                <a:cs typeface="Helvetica"/>
              </a:rPr>
              <a:t>Conviva, </a:t>
            </a:r>
            <a:r>
              <a:rPr kumimoji="0" lang="en-US" sz="1000" b="0" i="0" u="none" strike="noStrike" kern="1200" cap="none" spc="0" normalizeH="0" baseline="0" noProof="0" err="1">
                <a:ln>
                  <a:noFill/>
                </a:ln>
                <a:solidFill>
                  <a:srgbClr val="1F1A62"/>
                </a:solidFill>
                <a:effectLst/>
                <a:uLnTx/>
                <a:uFillTx/>
                <a:latin typeface="Helvetica"/>
                <a:ea typeface="+mn-ea"/>
                <a:cs typeface="Helvetica"/>
              </a:rPr>
              <a:t>iSpot</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 NBCUniversal</a:t>
            </a:r>
            <a:r>
              <a:rPr kumimoji="0" lang="en-US" sz="1000" b="1" i="0" u="none" strike="noStrike" kern="1200" cap="none" spc="0" normalizeH="0" baseline="0" noProof="0" dirty="0">
                <a:ln>
                  <a:noFill/>
                </a:ln>
                <a:solidFill>
                  <a:srgbClr val="1F1A62"/>
                </a:solidFill>
                <a:effectLst/>
                <a:uLnTx/>
                <a:uFillTx/>
                <a:latin typeface="Helvetica"/>
                <a:ea typeface="+mn-ea"/>
                <a:cs typeface="Helvetica"/>
              </a:rPr>
              <a:t> / </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SDK built into Video Player (Stream Sensor)</a:t>
            </a:r>
            <a:r>
              <a:rPr kumimoji="0" lang="en-US" sz="1000" b="1" i="0" u="none" strike="noStrike" kern="1200" cap="none" spc="0" normalizeH="0" baseline="0" noProof="0" dirty="0">
                <a:ln>
                  <a:noFill/>
                </a:ln>
                <a:solidFill>
                  <a:srgbClr val="1F1A62"/>
                </a:solidFill>
                <a:effectLst/>
                <a:uLnTx/>
                <a:uFillTx/>
                <a:latin typeface="Helvetica"/>
                <a:ea typeface="+mn-ea"/>
                <a:cs typeface="Helvetica"/>
              </a:rPr>
              <a:t> / </a:t>
            </a:r>
            <a:r>
              <a:rPr kumimoji="0" lang="en-US" sz="1000" b="0" i="0" u="none" strike="noStrike" kern="1200" cap="none" spc="0" normalizeH="0" baseline="0" noProof="0" dirty="0">
                <a:ln>
                  <a:noFill/>
                </a:ln>
                <a:solidFill>
                  <a:srgbClr val="1F1A62"/>
                </a:solidFill>
                <a:effectLst/>
                <a:uLnTx/>
                <a:uFillTx/>
                <a:latin typeface="Helvetica"/>
                <a:ea typeface="+mn-ea"/>
                <a:cs typeface="Helvetica"/>
              </a:rPr>
              <a:t>OTT, CTV, Mobile, Tablet, Desktop, Connected Devices </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8" y="51973"/>
            <a:ext cx="8155693"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NBC leveraged Conviva’s census level measurement to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understand de-duplicated reach</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for key tentpole events</a:t>
            </a:r>
          </a:p>
        </p:txBody>
      </p:sp>
      <p:sp>
        <p:nvSpPr>
          <p:cNvPr id="37" name="TextBox 36">
            <a:extLst>
              <a:ext uri="{FF2B5EF4-FFF2-40B4-BE49-F238E27FC236}">
                <a16:creationId xmlns:a16="http://schemas.microsoft.com/office/drawing/2014/main" id="{14F36C49-443D-4E60-B1B7-6C4AA013C3F0}"/>
              </a:ext>
            </a:extLst>
          </p:cNvPr>
          <p:cNvSpPr txBox="1"/>
          <p:nvPr/>
        </p:nvSpPr>
        <p:spPr>
          <a:xfrm>
            <a:off x="4020359" y="6071074"/>
            <a:ext cx="6088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Source: Conviva, Case study: </a:t>
            </a:r>
            <a:r>
              <a:rPr kumimoji="0" lang="en-US" sz="800" b="0" i="1"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Conviva Partners with iSpot to provide NBC deduplicated measurement for the Olympics and Super Bowl</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Campaign time period: February 2022. *</a:t>
            </a:r>
            <a:r>
              <a:rPr kumimoji="0" lang="en-US" sz="800" b="0" i="0" u="none" strike="noStrike" kern="1200" cap="none" spc="0" normalizeH="0" baseline="0" noProof="0" dirty="0">
                <a:ln>
                  <a:noFill/>
                </a:ln>
                <a:solidFill>
                  <a:srgbClr val="1F1A62"/>
                </a:solidFill>
                <a:effectLst/>
                <a:uLnTx/>
                <a:uFillTx/>
                <a:latin typeface="Helvetica"/>
                <a:ea typeface="+mn-ea"/>
                <a:cs typeface="Helvetica"/>
              </a:rPr>
              <a:t>Using iSpot.TV for linear TV data, NBC matched Conviva’s Stream ID with </a:t>
            </a:r>
            <a:r>
              <a:rPr kumimoji="0" lang="en-US" sz="800" b="0" i="0" u="none" strike="noStrike" kern="1200" cap="none" spc="0" normalizeH="0" baseline="0" noProof="0">
                <a:ln>
                  <a:noFill/>
                </a:ln>
                <a:solidFill>
                  <a:srgbClr val="1F1A62"/>
                </a:solidFill>
                <a:effectLst/>
                <a:uLnTx/>
                <a:uFillTx/>
                <a:latin typeface="Helvetica"/>
                <a:ea typeface="+mn-ea"/>
                <a:cs typeface="Helvetica"/>
              </a:rPr>
              <a:t>iSpot’s</a:t>
            </a:r>
            <a:r>
              <a:rPr kumimoji="0" lang="en-US" sz="800" b="0" i="0" u="none" strike="noStrike" kern="1200" cap="none" spc="0" normalizeH="0" baseline="0" noProof="0" dirty="0">
                <a:ln>
                  <a:noFill/>
                </a:ln>
                <a:solidFill>
                  <a:srgbClr val="1F1A62"/>
                </a:solidFill>
                <a:effectLst/>
                <a:uLnTx/>
                <a:uFillTx/>
                <a:latin typeface="Helvetica"/>
                <a:ea typeface="+mn-ea"/>
                <a:cs typeface="Helvetica"/>
              </a:rPr>
              <a:t> identity to get a deduplicated view of consumption across all platforms</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a:rPr>
              <a:t>.</a:t>
            </a:r>
            <a:endParaRPr kumimoji="0" lang="en-US" sz="800" b="0"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2050" name="Picture 2" descr="Conviva Launches TikTok Analytics Becoming the First to Enable Brands to  Measure Collective Social Media Success">
            <a:extLst>
              <a:ext uri="{FF2B5EF4-FFF2-40B4-BE49-F238E27FC236}">
                <a16:creationId xmlns:a16="http://schemas.microsoft.com/office/drawing/2014/main" id="{2702A45D-E4AC-4B7E-8850-E5B7CA188B6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280782" y="6085557"/>
            <a:ext cx="1698996" cy="413923"/>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C4D21724-C585-4649-842A-4692BC18E0A3}"/>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p>
        </p:txBody>
      </p:sp>
      <p:sp>
        <p:nvSpPr>
          <p:cNvPr id="35" name="TextBox 34">
            <a:extLst>
              <a:ext uri="{FF2B5EF4-FFF2-40B4-BE49-F238E27FC236}">
                <a16:creationId xmlns:a16="http://schemas.microsoft.com/office/drawing/2014/main" id="{949207F8-2AEC-426D-955B-B3B54459B03F}"/>
              </a:ext>
            </a:extLst>
          </p:cNvPr>
          <p:cNvSpPr txBox="1"/>
          <p:nvPr/>
        </p:nvSpPr>
        <p:spPr>
          <a:xfrm>
            <a:off x="4257166" y="1197743"/>
            <a:ext cx="766957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Leveraging continuous, census-level measurement, NBC measured:</a:t>
            </a:r>
          </a:p>
        </p:txBody>
      </p:sp>
      <p:cxnSp>
        <p:nvCxnSpPr>
          <p:cNvPr id="29" name="Straight Connector 28">
            <a:extLst>
              <a:ext uri="{FF2B5EF4-FFF2-40B4-BE49-F238E27FC236}">
                <a16:creationId xmlns:a16="http://schemas.microsoft.com/office/drawing/2014/main" id="{9C97EA7E-F065-4B74-8CC1-771DF39800E1}"/>
              </a:ext>
            </a:extLst>
          </p:cNvPr>
          <p:cNvCxnSpPr>
            <a:cxnSpLocks/>
          </p:cNvCxnSpPr>
          <p:nvPr/>
        </p:nvCxnSpPr>
        <p:spPr>
          <a:xfrm>
            <a:off x="4708849" y="5946273"/>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2ED32B7-04A6-4C5C-956B-EDE5C8646D7F}"/>
              </a:ext>
            </a:extLst>
          </p:cNvPr>
          <p:cNvSpPr/>
          <p:nvPr/>
        </p:nvSpPr>
        <p:spPr>
          <a:xfrm>
            <a:off x="4402946" y="2650422"/>
            <a:ext cx="2688606" cy="860266"/>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10.5MM</a:t>
            </a:r>
            <a:br>
              <a:rPr kumimoji="0" lang="en-US" sz="12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Super Bowl Average Streaming Minute Audience </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sp>
        <p:nvSpPr>
          <p:cNvPr id="28" name="Rectangle 27">
            <a:extLst>
              <a:ext uri="{FF2B5EF4-FFF2-40B4-BE49-F238E27FC236}">
                <a16:creationId xmlns:a16="http://schemas.microsoft.com/office/drawing/2014/main" id="{5C125841-39BA-4B67-B0E2-C3DFE82C5260}"/>
              </a:ext>
            </a:extLst>
          </p:cNvPr>
          <p:cNvSpPr/>
          <p:nvPr/>
        </p:nvSpPr>
        <p:spPr>
          <a:xfrm>
            <a:off x="6896906" y="2665057"/>
            <a:ext cx="2019989" cy="830997"/>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8:25PM</a:t>
            </a:r>
            <a:br>
              <a:rPr kumimoji="0" lang="en-US" sz="12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Time of peak viewership during Super Bowl</a:t>
            </a:r>
            <a:endParaRPr kumimoji="0" lang="en-US" sz="1400" b="0" i="0" u="none" strike="noStrike" kern="1200" cap="none" spc="0" normalizeH="0" baseline="0" noProof="0">
              <a:ln>
                <a:noFill/>
              </a:ln>
              <a:solidFill>
                <a:srgbClr val="1F1A62"/>
              </a:solidFill>
              <a:effectLst/>
              <a:uLnTx/>
              <a:uFillTx/>
              <a:latin typeface="Helvetica"/>
              <a:ea typeface="+mn-ea"/>
              <a:cs typeface="Helvetica"/>
            </a:endParaRPr>
          </a:p>
        </p:txBody>
      </p:sp>
      <p:pic>
        <p:nvPicPr>
          <p:cNvPr id="3" name="Picture 2" descr="Icon&#10;&#10;Description automatically generated">
            <a:extLst>
              <a:ext uri="{FF2B5EF4-FFF2-40B4-BE49-F238E27FC236}">
                <a16:creationId xmlns:a16="http://schemas.microsoft.com/office/drawing/2014/main" id="{D322035A-4112-4228-83EB-52FEA61D91C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657381" y="1741864"/>
            <a:ext cx="797395" cy="797395"/>
          </a:xfrm>
          <a:prstGeom prst="rect">
            <a:avLst/>
          </a:prstGeom>
        </p:spPr>
      </p:pic>
      <p:cxnSp>
        <p:nvCxnSpPr>
          <p:cNvPr id="23" name="Straight Connector 22">
            <a:extLst>
              <a:ext uri="{FF2B5EF4-FFF2-40B4-BE49-F238E27FC236}">
                <a16:creationId xmlns:a16="http://schemas.microsoft.com/office/drawing/2014/main" id="{4593FB2E-B138-437F-9531-67693EE7B5FF}"/>
              </a:ext>
            </a:extLst>
          </p:cNvPr>
          <p:cNvCxnSpPr>
            <a:cxnSpLocks/>
          </p:cNvCxnSpPr>
          <p:nvPr/>
        </p:nvCxnSpPr>
        <p:spPr>
          <a:xfrm>
            <a:off x="4708849" y="3852328"/>
            <a:ext cx="6766208" cy="0"/>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A3D04FCF-50FA-467B-BF0C-44BE6D77E12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sp>
        <p:nvSpPr>
          <p:cNvPr id="36" name="Rectangle 35">
            <a:extLst>
              <a:ext uri="{FF2B5EF4-FFF2-40B4-BE49-F238E27FC236}">
                <a16:creationId xmlns:a16="http://schemas.microsoft.com/office/drawing/2014/main" id="{DB74B6CA-5E25-4C47-A23A-37D76284FC18}"/>
              </a:ext>
            </a:extLst>
          </p:cNvPr>
          <p:cNvSpPr/>
          <p:nvPr/>
        </p:nvSpPr>
        <p:spPr>
          <a:xfrm>
            <a:off x="9230140" y="2630512"/>
            <a:ext cx="2688606" cy="1000274"/>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2400" b="1" i="0" u="none" strike="noStrike" kern="1200" cap="none" spc="0" normalizeH="0" baseline="0" noProof="0">
                <a:ln>
                  <a:noFill/>
                </a:ln>
                <a:solidFill>
                  <a:srgbClr val="1F1A62"/>
                </a:solidFill>
                <a:effectLst/>
                <a:uLnTx/>
                <a:uFillTx/>
                <a:latin typeface="Helvetica"/>
                <a:ea typeface="+mn-ea"/>
                <a:cs typeface="Helvetica"/>
              </a:rPr>
              <a:t>+279%</a:t>
            </a:r>
            <a:br>
              <a:rPr kumimoji="0" lang="en-US" sz="2800" b="1" i="0" u="none" strike="noStrike" kern="1200" cap="none" spc="0" normalizeH="0" baseline="0" noProof="0">
                <a:ln>
                  <a:noFill/>
                </a:ln>
                <a:solidFill>
                  <a:srgbClr val="1F1A62"/>
                </a:solidFill>
                <a:effectLst/>
                <a:uLnTx/>
                <a:uFillTx/>
                <a:latin typeface="Helvetica"/>
                <a:ea typeface="+mn-ea"/>
                <a:cs typeface="Helvetica"/>
              </a:rPr>
            </a:br>
            <a:r>
              <a:rPr kumimoji="0" lang="en-US" sz="1200" b="0" i="0" u="none" strike="noStrike" kern="1200" cap="none" spc="0" normalizeH="0" baseline="0" noProof="0">
                <a:ln>
                  <a:noFill/>
                </a:ln>
                <a:solidFill>
                  <a:srgbClr val="1F1A62"/>
                </a:solidFill>
                <a:effectLst/>
                <a:uLnTx/>
                <a:uFillTx/>
                <a:latin typeface="Helvetica"/>
                <a:ea typeface="+mn-ea"/>
                <a:cs typeface="Helvetica"/>
              </a:rPr>
              <a:t>Increase in streaming activity during the Olympics opening ceremony</a:t>
            </a:r>
            <a:br>
              <a:rPr kumimoji="0" lang="en-US" sz="1200" b="0" i="0" u="none" strike="noStrike" kern="1200" cap="none" spc="0" normalizeH="0" baseline="0" noProof="0">
                <a:ln>
                  <a:noFill/>
                </a:ln>
                <a:solidFill>
                  <a:srgbClr val="1F1A62"/>
                </a:solidFill>
                <a:effectLst/>
                <a:uLnTx/>
                <a:uFillTx/>
                <a:latin typeface="Helvetica"/>
                <a:ea typeface="+mn-ea"/>
                <a:cs typeface="Helvetica"/>
              </a:rPr>
            </a:br>
            <a:r>
              <a:rPr kumimoji="0" lang="en-US" sz="1100" b="0" i="1" u="none" strike="noStrike" kern="1200" cap="none" spc="0" normalizeH="0" baseline="0" noProof="0">
                <a:ln>
                  <a:noFill/>
                </a:ln>
                <a:solidFill>
                  <a:srgbClr val="1F1A62"/>
                </a:solidFill>
                <a:effectLst/>
                <a:uLnTx/>
                <a:uFillTx/>
                <a:latin typeface="Helvetica"/>
                <a:ea typeface="+mn-ea"/>
                <a:cs typeface="Helvetica"/>
              </a:rPr>
              <a:t>vs. 2018 opening ceremony</a:t>
            </a:r>
            <a:endParaRPr kumimoji="0" lang="en-US" sz="1400" b="0" i="1" u="none" strike="noStrike" kern="1200" cap="none" spc="0" normalizeH="0" baseline="0" noProof="0">
              <a:ln>
                <a:noFill/>
              </a:ln>
              <a:solidFill>
                <a:srgbClr val="1F1A62"/>
              </a:solidFill>
              <a:effectLst/>
              <a:uLnTx/>
              <a:uFillTx/>
              <a:latin typeface="Helvetica"/>
              <a:ea typeface="+mn-ea"/>
              <a:cs typeface="Helvetica"/>
            </a:endParaRPr>
          </a:p>
        </p:txBody>
      </p:sp>
      <p:pic>
        <p:nvPicPr>
          <p:cNvPr id="38" name="Picture 37" descr="Icon&#10;&#10;Description automatically generated">
            <a:extLst>
              <a:ext uri="{FF2B5EF4-FFF2-40B4-BE49-F238E27FC236}">
                <a16:creationId xmlns:a16="http://schemas.microsoft.com/office/drawing/2014/main" id="{B3EC00C2-AAEC-425D-8249-6915FBAD98E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18817" y="1770461"/>
            <a:ext cx="724906" cy="724906"/>
          </a:xfrm>
          <a:prstGeom prst="rect">
            <a:avLst/>
          </a:prstGeom>
        </p:spPr>
      </p:pic>
      <p:cxnSp>
        <p:nvCxnSpPr>
          <p:cNvPr id="4" name="Straight Connector 3">
            <a:extLst>
              <a:ext uri="{FF2B5EF4-FFF2-40B4-BE49-F238E27FC236}">
                <a16:creationId xmlns:a16="http://schemas.microsoft.com/office/drawing/2014/main" id="{863F4B0F-2167-486A-8186-0006C149F0FD}"/>
              </a:ext>
            </a:extLst>
          </p:cNvPr>
          <p:cNvCxnSpPr>
            <a:cxnSpLocks/>
          </p:cNvCxnSpPr>
          <p:nvPr/>
        </p:nvCxnSpPr>
        <p:spPr>
          <a:xfrm>
            <a:off x="8875643" y="1746923"/>
            <a:ext cx="0" cy="2020007"/>
          </a:xfrm>
          <a:prstGeom prst="line">
            <a:avLst/>
          </a:prstGeom>
          <a:ln w="12700">
            <a:solidFill>
              <a:srgbClr val="1F1A62"/>
            </a:solidFill>
            <a:prstDash val="lg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425C227-A56E-4CFF-9442-102970BCCA42}"/>
              </a:ext>
            </a:extLst>
          </p:cNvPr>
          <p:cNvSpPr txBox="1"/>
          <p:nvPr/>
        </p:nvSpPr>
        <p:spPr>
          <a:xfrm>
            <a:off x="4174436" y="1613433"/>
            <a:ext cx="1623820" cy="307777"/>
          </a:xfrm>
          <a:prstGeom prst="rect">
            <a:avLst/>
          </a:prstGeom>
          <a:solidFill>
            <a:srgbClr val="7ED2F6"/>
          </a:solidFill>
          <a:ln w="952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1F1A62"/>
                </a:solidFill>
                <a:effectLst/>
                <a:uLnTx/>
                <a:uFillTx/>
                <a:latin typeface="Helvetica" panose="020B04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Streaming Audience</a:t>
            </a:r>
          </a:p>
        </p:txBody>
      </p:sp>
      <p:sp>
        <p:nvSpPr>
          <p:cNvPr id="42" name="TextBox 41">
            <a:extLst>
              <a:ext uri="{FF2B5EF4-FFF2-40B4-BE49-F238E27FC236}">
                <a16:creationId xmlns:a16="http://schemas.microsoft.com/office/drawing/2014/main" id="{9FE6F709-7097-47E0-8187-F6A3148D1194}"/>
              </a:ext>
            </a:extLst>
          </p:cNvPr>
          <p:cNvSpPr txBox="1"/>
          <p:nvPr/>
        </p:nvSpPr>
        <p:spPr>
          <a:xfrm>
            <a:off x="4177751" y="3992197"/>
            <a:ext cx="1623820" cy="307777"/>
          </a:xfrm>
          <a:prstGeom prst="rect">
            <a:avLst/>
          </a:prstGeom>
          <a:solidFill>
            <a:srgbClr val="7ED2F6"/>
          </a:solidFill>
          <a:ln w="952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1F1A62"/>
                </a:solidFill>
                <a:effectLst/>
                <a:uLnTx/>
                <a:uFillTx/>
                <a:latin typeface="Helvetica" panose="020B0403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Streaming Audience by Device &amp; Composition</a:t>
            </a:r>
          </a:p>
        </p:txBody>
      </p:sp>
      <p:pic>
        <p:nvPicPr>
          <p:cNvPr id="2" name="Picture 1">
            <a:extLst>
              <a:ext uri="{FF2B5EF4-FFF2-40B4-BE49-F238E27FC236}">
                <a16:creationId xmlns:a16="http://schemas.microsoft.com/office/drawing/2014/main" id="{80CC34D1-38CC-E445-4463-A95E513BAE24}"/>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1A303A91-02F7-0C16-8DFE-060308243149}"/>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9D627AD5-189B-A7F5-0E51-0DF2E61CB8A4}"/>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722941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5144"/>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p>
        </p:txBody>
      </p:sp>
      <p:sp>
        <p:nvSpPr>
          <p:cNvPr id="25" name="Rectangle 24">
            <a:extLst>
              <a:ext uri="{FF2B5EF4-FFF2-40B4-BE49-F238E27FC236}">
                <a16:creationId xmlns:a16="http://schemas.microsoft.com/office/drawing/2014/main" id="{D6F3E4AB-B239-4014-8CC3-C8706E0369B4}"/>
              </a:ext>
            </a:extLst>
          </p:cNvPr>
          <p:cNvSpPr/>
          <p:nvPr/>
        </p:nvSpPr>
        <p:spPr>
          <a:xfrm>
            <a:off x="0" y="896763"/>
            <a:ext cx="4014788" cy="569386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Pursuit Channel needed to win business away from their closest TV network competitor by proving their audience garnered superior reach, engagement, and incremental viewing metrics against niche automotive segments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Audience 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Pursuit leveraged Comscore TV’s national reporting and automotive </a:t>
            </a:r>
            <a:r>
              <a:rPr kumimoji="0" lang="en-US" sz="1100" b="1" i="0" u="none" strike="noStrike" kern="1200" cap="none" spc="0" normalizeH="0" baseline="0" noProof="0" dirty="0">
                <a:ln>
                  <a:noFill/>
                </a:ln>
                <a:solidFill>
                  <a:srgbClr val="1F1A62"/>
                </a:solidFill>
                <a:effectLst/>
                <a:uLnTx/>
                <a:uFillTx/>
                <a:latin typeface="Helvetica"/>
                <a:ea typeface="+mn-ea"/>
                <a:cs typeface="Helvetica"/>
              </a:rPr>
              <a:t>Advanced Audiences (AA) data</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to prove their network delivers an incremental audience of outdoor enthusiast viewers who have a higher index </a:t>
            </a:r>
            <a:br>
              <a:rPr kumimoji="0" lang="en-US" sz="1100" b="0" i="0" u="none" strike="noStrike" kern="1200" cap="none" spc="0" normalizeH="0" baseline="0" noProof="0" dirty="0">
                <a:ln>
                  <a:noFill/>
                </a:ln>
                <a:solidFill>
                  <a:srgbClr val="1F1A62"/>
                </a:solidFill>
                <a:effectLst/>
                <a:uLnTx/>
                <a:uFillTx/>
                <a:latin typeface="Helvetica"/>
                <a:ea typeface="+mn-ea"/>
                <a:cs typeface="Helvetica"/>
              </a:rPr>
            </a:br>
            <a:r>
              <a:rPr kumimoji="0" lang="en-US" sz="1100" b="0" i="0" u="none" strike="noStrike" kern="1200" cap="none" spc="0" normalizeH="0" baseline="0" noProof="0" dirty="0">
                <a:ln>
                  <a:noFill/>
                </a:ln>
                <a:solidFill>
                  <a:srgbClr val="1F1A62"/>
                </a:solidFill>
                <a:effectLst/>
                <a:uLnTx/>
                <a:uFillTx/>
                <a:latin typeface="Helvetica"/>
                <a:ea typeface="+mn-ea"/>
                <a:cs typeface="Helvetica"/>
              </a:rPr>
              <a:t>of intent to buy both new and used pickups/SUVs compared to their competitor’s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Total Network Audience (Pursuit vs. Network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Audience by Top 3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Mid-sized truck buying intenders**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Pursuit Channel won the automotive account away from their competitor because they were able to show their network reaches a continuously engaged audience of more likely auto purchase intenders</a:t>
            </a:r>
            <a:endParaRPr kumimoji="0" lang="en-US" sz="1200" b="0" i="0" u="none" strike="noStrike" kern="1200" cap="none" spc="0" normalizeH="0" baseline="0" noProof="0" dirty="0">
              <a:ln>
                <a:noFill/>
              </a:ln>
              <a:solidFill>
                <a:srgbClr val="ED3C8D"/>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Comscore</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Set-Top Box</a:t>
            </a:r>
            <a:r>
              <a:rPr kumimoji="0" lang="en-US" sz="1200" b="1" i="0" u="none" strike="noStrike" kern="1200" cap="none" spc="0" normalizeH="0" baseline="0" noProof="0" dirty="0">
                <a:ln>
                  <a:noFill/>
                </a:ln>
                <a:solidFill>
                  <a:srgbClr val="1F1A62"/>
                </a:solidFill>
                <a:effectLst/>
                <a:uLnTx/>
                <a:uFillTx/>
                <a:latin typeface="Helvetica"/>
                <a:ea typeface="+mn-ea"/>
                <a:cs typeface="Helvetica"/>
              </a:rPr>
              <a:t> / </a:t>
            </a:r>
            <a:r>
              <a:rPr kumimoji="0" lang="en-US" sz="1200" b="0" i="0" u="none" strike="noStrike" kern="1200" cap="none" spc="0" normalizeH="0" baseline="0" noProof="0" dirty="0">
                <a:ln>
                  <a:noFill/>
                </a:ln>
                <a:solidFill>
                  <a:srgbClr val="1F1A62"/>
                </a:solidFill>
                <a:effectLst/>
                <a:uLnTx/>
                <a:uFillTx/>
                <a:latin typeface="Helvetica"/>
                <a:ea typeface="+mn-ea"/>
                <a:cs typeface="Helvetica"/>
              </a:rPr>
              <a:t>National Linear TV (Pursuit outdoor enthusiast network vs. competitive national network)</a:t>
            </a:r>
          </a:p>
        </p:txBody>
      </p:sp>
      <p:sp>
        <p:nvSpPr>
          <p:cNvPr id="30" name="Rectangle 29">
            <a:extLst>
              <a:ext uri="{FF2B5EF4-FFF2-40B4-BE49-F238E27FC236}">
                <a16:creationId xmlns:a16="http://schemas.microsoft.com/office/drawing/2014/main" id="{75F81532-3D49-4828-8247-ECFA9B63B40D}"/>
              </a:ext>
            </a:extLst>
          </p:cNvPr>
          <p:cNvSpPr/>
          <p:nvPr/>
        </p:nvSpPr>
        <p:spPr>
          <a:xfrm>
            <a:off x="4014789" y="63548"/>
            <a:ext cx="8184090"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Comscore helped prove a network garnered </a:t>
            </a:r>
            <a:r>
              <a:rPr kumimoji="0" lang="en-US" sz="2200" b="1" i="0" u="none" strike="noStrike" kern="1200" cap="none" spc="0" normalizeH="0" baseline="0" noProof="0" dirty="0">
                <a:ln>
                  <a:noFill/>
                </a:ln>
                <a:solidFill>
                  <a:srgbClr val="1F1A62"/>
                </a:solidFill>
                <a:effectLst/>
                <a:uLnTx/>
                <a:uFillTx/>
                <a:latin typeface="Helvetica"/>
                <a:ea typeface="+mn-ea"/>
                <a:cs typeface="+mn-cs"/>
              </a:rPr>
              <a:t>higher reach</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a:t>
            </a:r>
            <a:r>
              <a:rPr kumimoji="0" lang="en-US" sz="2200" b="1" i="0" u="none" strike="noStrike" kern="1200" cap="none" spc="0" normalizeH="0" baseline="0" noProof="0" dirty="0">
                <a:ln>
                  <a:noFill/>
                </a:ln>
                <a:solidFill>
                  <a:srgbClr val="1F1A62"/>
                </a:solidFill>
                <a:effectLst/>
                <a:uLnTx/>
                <a:uFillTx/>
                <a:latin typeface="Helvetica"/>
                <a:ea typeface="+mn-ea"/>
                <a:cs typeface="+mn-cs"/>
              </a:rPr>
              <a:t>engagement</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and </a:t>
            </a:r>
            <a:r>
              <a:rPr kumimoji="0" lang="en-US" sz="2200" b="0" i="0" u="none" strike="noStrike" kern="1200" cap="none" spc="0" normalizeH="0" baseline="0" noProof="0" dirty="0">
                <a:ln>
                  <a:noFill/>
                </a:ln>
                <a:solidFill>
                  <a:srgbClr val="1F1A62"/>
                </a:solidFill>
                <a:effectLst/>
                <a:uLnTx/>
                <a:uFillTx/>
                <a:latin typeface="Helvetica"/>
                <a:ea typeface="+mn-ea"/>
                <a:cs typeface="+mn-cs"/>
              </a:rPr>
              <a:t>incremental viewing</a:t>
            </a:r>
            <a:r>
              <a:rPr kumimoji="0" lang="en-US" sz="2200" b="0" i="0" u="none" strike="noStrike" kern="1200" cap="none" spc="0" normalizeH="0" baseline="0" noProof="0" dirty="0">
                <a:ln>
                  <a:noFill/>
                </a:ln>
                <a:solidFill>
                  <a:srgbClr val="1F1A62"/>
                </a:solidFill>
                <a:effectLst/>
                <a:uLnTx/>
                <a:uFillTx/>
                <a:latin typeface="Helvetica"/>
                <a:ea typeface="+mn-ea"/>
                <a:cs typeface="Helvetica"/>
              </a:rPr>
              <a:t> in a niche auto segment</a:t>
            </a:r>
          </a:p>
        </p:txBody>
      </p:sp>
      <p:sp>
        <p:nvSpPr>
          <p:cNvPr id="37" name="TextBox 36">
            <a:extLst>
              <a:ext uri="{FF2B5EF4-FFF2-40B4-BE49-F238E27FC236}">
                <a16:creationId xmlns:a16="http://schemas.microsoft.com/office/drawing/2014/main" id="{14F36C49-443D-4E60-B1B7-6C4AA013C3F0}"/>
              </a:ext>
            </a:extLst>
          </p:cNvPr>
          <p:cNvSpPr txBox="1"/>
          <p:nvPr/>
        </p:nvSpPr>
        <p:spPr>
          <a:xfrm>
            <a:off x="3980265" y="6068729"/>
            <a:ext cx="61974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Source: Comscore, </a:t>
            </a:r>
            <a:r>
              <a:rPr kumimoji="0" lang="en-US" sz="800" b="0" i="1"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Pursuit Channel: Automotive Case Study - Network vs. Network, In A High-stakes Battle To Win The Business</a:t>
            </a:r>
            <a:r>
              <a:rPr kumimoji="0" lang="en-US" sz="800" b="0" i="0" u="none" strike="noStrike" kern="1200" cap="none" spc="0" normalizeH="0" baseline="0" noProof="0" dirty="0">
                <a:ln>
                  <a:noFill/>
                </a:ln>
                <a:solidFill>
                  <a:srgbClr val="002060"/>
                </a:solidFill>
                <a:effectLst/>
                <a:uLnTx/>
                <a:uFillTx/>
                <a:latin typeface="Helvetica" panose="020B0604020202020204" pitchFamily="34" charset="0"/>
                <a:ea typeface="+mn-ea"/>
                <a:cs typeface="Helvetica" panose="020B0604020202020204" pitchFamily="34" charset="0"/>
              </a:rPr>
              <a:t>. Campaign time period: 5/31/21 – 8/8/21. *Competitive national network to Pursuit Channel. **Includes ‘intent to buy new non-luxury truck and SUV’ segments and ‘intent to buy used non-luxury truck and SUV’ segments. Indices based on national TV HH average.</a:t>
            </a:r>
          </a:p>
        </p:txBody>
      </p:sp>
      <p:pic>
        <p:nvPicPr>
          <p:cNvPr id="1026" name="Picture 2" descr="Comscore is a trusted currency for planning, transacting, and evaluating  media across platforms.">
            <a:extLst>
              <a:ext uri="{FF2B5EF4-FFF2-40B4-BE49-F238E27FC236}">
                <a16:creationId xmlns:a16="http://schemas.microsoft.com/office/drawing/2014/main" id="{EF66EDD5-6BC6-4694-A1EA-F474712032E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984919" y="5993804"/>
            <a:ext cx="2130959" cy="4912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Diagram 2">
            <a:extLst>
              <a:ext uri="{FF2B5EF4-FFF2-40B4-BE49-F238E27FC236}">
                <a16:creationId xmlns:a16="http://schemas.microsoft.com/office/drawing/2014/main" id="{029BD4A4-D131-4EE0-B040-572CE46FAFC2}"/>
              </a:ext>
            </a:extLst>
          </p:cNvPr>
          <p:cNvGraphicFramePr/>
          <p:nvPr/>
        </p:nvGraphicFramePr>
        <p:xfrm>
          <a:off x="9605545" y="3699251"/>
          <a:ext cx="2262841" cy="18539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TextBox 15">
            <a:extLst>
              <a:ext uri="{FF2B5EF4-FFF2-40B4-BE49-F238E27FC236}">
                <a16:creationId xmlns:a16="http://schemas.microsoft.com/office/drawing/2014/main" id="{ABD26B41-3771-47FC-9AF3-DBD88456F109}"/>
              </a:ext>
            </a:extLst>
          </p:cNvPr>
          <p:cNvSpPr txBox="1"/>
          <p:nvPr/>
        </p:nvSpPr>
        <p:spPr>
          <a:xfrm>
            <a:off x="9669853" y="3001385"/>
            <a:ext cx="213422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overlap duplication with Channel B viewers</a:t>
            </a:r>
          </a:p>
        </p:txBody>
      </p:sp>
      <p:cxnSp>
        <p:nvCxnSpPr>
          <p:cNvPr id="17" name="Straight Connector 16">
            <a:extLst>
              <a:ext uri="{FF2B5EF4-FFF2-40B4-BE49-F238E27FC236}">
                <a16:creationId xmlns:a16="http://schemas.microsoft.com/office/drawing/2014/main" id="{57EE1C7B-768A-4C99-A3DE-0925B654488D}"/>
              </a:ext>
            </a:extLst>
          </p:cNvPr>
          <p:cNvCxnSpPr>
            <a:cxnSpLocks/>
          </p:cNvCxnSpPr>
          <p:nvPr/>
        </p:nvCxnSpPr>
        <p:spPr>
          <a:xfrm>
            <a:off x="10736965" y="3762934"/>
            <a:ext cx="0" cy="716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E521A43-E608-4FCF-B584-42394FFBFC43}"/>
              </a:ext>
            </a:extLst>
          </p:cNvPr>
          <p:cNvSpPr txBox="1"/>
          <p:nvPr/>
        </p:nvSpPr>
        <p:spPr>
          <a:xfrm>
            <a:off x="4269421" y="1488868"/>
            <a:ext cx="766957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Pursuit won an auto account away from competitive Network B by proving:</a:t>
            </a:r>
          </a:p>
        </p:txBody>
      </p:sp>
      <p:grpSp>
        <p:nvGrpSpPr>
          <p:cNvPr id="4" name="Group 3">
            <a:extLst>
              <a:ext uri="{FF2B5EF4-FFF2-40B4-BE49-F238E27FC236}">
                <a16:creationId xmlns:a16="http://schemas.microsoft.com/office/drawing/2014/main" id="{FE0BB487-E3C8-4320-B126-8F856A8C3C39}"/>
              </a:ext>
            </a:extLst>
          </p:cNvPr>
          <p:cNvGrpSpPr/>
          <p:nvPr/>
        </p:nvGrpSpPr>
        <p:grpSpPr>
          <a:xfrm>
            <a:off x="4177923" y="3154587"/>
            <a:ext cx="2221988" cy="1900033"/>
            <a:chOff x="3288023" y="2725779"/>
            <a:chExt cx="2221988" cy="1900033"/>
          </a:xfrm>
        </p:grpSpPr>
        <p:sp>
          <p:nvSpPr>
            <p:cNvPr id="44" name="Rectangle 43">
              <a:extLst>
                <a:ext uri="{FF2B5EF4-FFF2-40B4-BE49-F238E27FC236}">
                  <a16:creationId xmlns:a16="http://schemas.microsoft.com/office/drawing/2014/main" id="{931E1110-8489-45F5-A849-CCB0489A5209}"/>
                </a:ext>
              </a:extLst>
            </p:cNvPr>
            <p:cNvSpPr/>
            <p:nvPr/>
          </p:nvSpPr>
          <p:spPr>
            <a:xfrm>
              <a:off x="3288023" y="3015802"/>
              <a:ext cx="2221988" cy="52322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For intent to buy a </a:t>
              </a:r>
              <a:r>
                <a:rPr kumimoji="0" lang="en-US" sz="1400" b="1" i="0" u="sng" strike="noStrike" kern="1200" cap="none" spc="0" normalizeH="0" baseline="0" noProof="0">
                  <a:ln>
                    <a:noFill/>
                  </a:ln>
                  <a:solidFill>
                    <a:srgbClr val="1F1A62"/>
                  </a:solidFill>
                  <a:effectLst/>
                  <a:uLnTx/>
                  <a:uFillTx/>
                  <a:latin typeface="Helvetica"/>
                  <a:ea typeface="+mn-ea"/>
                  <a:cs typeface="Helvetica"/>
                </a:rPr>
                <a:t>new</a:t>
              </a:r>
              <a:r>
                <a:rPr kumimoji="0" lang="en-US" sz="1400" b="0" i="0" u="none" strike="noStrike" kern="1200" cap="none" spc="0" normalizeH="0" baseline="0" noProof="0">
                  <a:ln>
                    <a:noFill/>
                  </a:ln>
                  <a:solidFill>
                    <a:srgbClr val="1F1A62"/>
                  </a:solidFill>
                  <a:effectLst/>
                  <a:uLnTx/>
                  <a:uFillTx/>
                  <a:latin typeface="Helvetica"/>
                  <a:ea typeface="+mn-ea"/>
                  <a:cs typeface="Helvetica"/>
                </a:rPr>
                <a:t> full-size pickup truck</a:t>
              </a:r>
            </a:p>
          </p:txBody>
        </p:sp>
        <p:sp>
          <p:nvSpPr>
            <p:cNvPr id="45" name="Rectangle 44">
              <a:extLst>
                <a:ext uri="{FF2B5EF4-FFF2-40B4-BE49-F238E27FC236}">
                  <a16:creationId xmlns:a16="http://schemas.microsoft.com/office/drawing/2014/main" id="{051BB940-E3C6-49AC-A9F2-3D7766326096}"/>
                </a:ext>
              </a:extLst>
            </p:cNvPr>
            <p:cNvSpPr/>
            <p:nvPr/>
          </p:nvSpPr>
          <p:spPr>
            <a:xfrm>
              <a:off x="3752371" y="2725779"/>
              <a:ext cx="129329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a:ea typeface="+mn-ea"/>
                  <a:cs typeface="Helvetica"/>
                </a:rPr>
                <a:t>283 Index</a:t>
              </a:r>
            </a:p>
          </p:txBody>
        </p:sp>
        <p:sp>
          <p:nvSpPr>
            <p:cNvPr id="46" name="Rectangle 45">
              <a:extLst>
                <a:ext uri="{FF2B5EF4-FFF2-40B4-BE49-F238E27FC236}">
                  <a16:creationId xmlns:a16="http://schemas.microsoft.com/office/drawing/2014/main" id="{2C7438E6-54D1-4C5C-89FB-B6B81AD4DDA8}"/>
                </a:ext>
              </a:extLst>
            </p:cNvPr>
            <p:cNvSpPr/>
            <p:nvPr/>
          </p:nvSpPr>
          <p:spPr>
            <a:xfrm>
              <a:off x="3288023" y="4102591"/>
              <a:ext cx="2221988" cy="523221"/>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Helvetica"/>
                </a:rPr>
                <a:t>For intent to buy a </a:t>
              </a:r>
              <a:r>
                <a:rPr kumimoji="0" lang="en-US" sz="1400" b="1" i="0" u="sng" strike="noStrike" kern="1200" cap="none" spc="0" normalizeH="0" baseline="0" noProof="0">
                  <a:ln>
                    <a:noFill/>
                  </a:ln>
                  <a:solidFill>
                    <a:srgbClr val="1F1A62"/>
                  </a:solidFill>
                  <a:effectLst/>
                  <a:uLnTx/>
                  <a:uFillTx/>
                  <a:latin typeface="Helvetica"/>
                  <a:ea typeface="+mn-ea"/>
                  <a:cs typeface="Helvetica"/>
                </a:rPr>
                <a:t>used</a:t>
              </a:r>
              <a:r>
                <a:rPr kumimoji="0" lang="en-US" sz="1400" b="0" i="0" u="none" strike="noStrike" kern="1200" cap="none" spc="0" normalizeH="0" baseline="0" noProof="0">
                  <a:ln>
                    <a:noFill/>
                  </a:ln>
                  <a:solidFill>
                    <a:srgbClr val="1F1A62"/>
                  </a:solidFill>
                  <a:effectLst/>
                  <a:uLnTx/>
                  <a:uFillTx/>
                  <a:latin typeface="Helvetica"/>
                  <a:ea typeface="+mn-ea"/>
                  <a:cs typeface="Helvetica"/>
                </a:rPr>
                <a:t> full-size pickup truck</a:t>
              </a:r>
            </a:p>
          </p:txBody>
        </p:sp>
        <p:sp>
          <p:nvSpPr>
            <p:cNvPr id="47" name="Rectangle 46">
              <a:extLst>
                <a:ext uri="{FF2B5EF4-FFF2-40B4-BE49-F238E27FC236}">
                  <a16:creationId xmlns:a16="http://schemas.microsoft.com/office/drawing/2014/main" id="{D2302F75-A5E5-4721-9866-1FFE8D488C42}"/>
                </a:ext>
              </a:extLst>
            </p:cNvPr>
            <p:cNvSpPr/>
            <p:nvPr/>
          </p:nvSpPr>
          <p:spPr>
            <a:xfrm>
              <a:off x="3752371" y="3812568"/>
              <a:ext cx="1293293" cy="369332"/>
            </a:xfrm>
            <a:prstGeom prst="rect">
              <a:avLst/>
            </a:prstGeom>
            <a:noFill/>
          </p:spPr>
          <p:txBody>
            <a:bodyPr wrap="square">
              <a:spAutoFit/>
            </a:bodyPr>
            <a:lstStyle/>
            <a:p>
              <a:pPr marL="0" marR="0" lvl="0" indent="0" algn="ctr" defTabSz="914217"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ED3C8D"/>
                  </a:solidFill>
                  <a:effectLst/>
                  <a:uLnTx/>
                  <a:uFillTx/>
                  <a:latin typeface="Helvetica"/>
                  <a:ea typeface="+mn-ea"/>
                  <a:cs typeface="Helvetica"/>
                </a:rPr>
                <a:t>261 Index</a:t>
              </a:r>
            </a:p>
          </p:txBody>
        </p:sp>
      </p:grpSp>
      <p:sp>
        <p:nvSpPr>
          <p:cNvPr id="3" name="TextBox 2">
            <a:extLst>
              <a:ext uri="{FF2B5EF4-FFF2-40B4-BE49-F238E27FC236}">
                <a16:creationId xmlns:a16="http://schemas.microsoft.com/office/drawing/2014/main" id="{F0C34615-B990-49E3-97A4-A8B23C01C7D4}"/>
              </a:ext>
            </a:extLst>
          </p:cNvPr>
          <p:cNvSpPr txBox="1"/>
          <p:nvPr/>
        </p:nvSpPr>
        <p:spPr>
          <a:xfrm>
            <a:off x="3947395" y="2105523"/>
            <a:ext cx="263674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Audience is more likely to be in-market for new or used pickups and SUVs</a:t>
            </a:r>
          </a:p>
        </p:txBody>
      </p:sp>
      <p:sp>
        <p:nvSpPr>
          <p:cNvPr id="49" name="TextBox 48">
            <a:extLst>
              <a:ext uri="{FF2B5EF4-FFF2-40B4-BE49-F238E27FC236}">
                <a16:creationId xmlns:a16="http://schemas.microsoft.com/office/drawing/2014/main" id="{C49CC6DE-3B56-41B6-B539-ED72EBAAF42C}"/>
              </a:ext>
            </a:extLst>
          </p:cNvPr>
          <p:cNvSpPr txBox="1"/>
          <p:nvPr/>
        </p:nvSpPr>
        <p:spPr>
          <a:xfrm>
            <a:off x="9136150" y="2105523"/>
            <a:ext cx="3062729" cy="7660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Low audience overlap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 strong opportunities to reach incremental viewers</a:t>
            </a:r>
          </a:p>
        </p:txBody>
      </p:sp>
      <p:sp>
        <p:nvSpPr>
          <p:cNvPr id="50" name="TextBox 49">
            <a:extLst>
              <a:ext uri="{FF2B5EF4-FFF2-40B4-BE49-F238E27FC236}">
                <a16:creationId xmlns:a16="http://schemas.microsoft.com/office/drawing/2014/main" id="{B0A96F9A-C828-4BD9-B143-C23775AA8937}"/>
              </a:ext>
            </a:extLst>
          </p:cNvPr>
          <p:cNvSpPr txBox="1"/>
          <p:nvPr/>
        </p:nvSpPr>
        <p:spPr>
          <a:xfrm>
            <a:off x="6582284" y="2105523"/>
            <a:ext cx="26367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1A62"/>
                </a:solidFill>
                <a:effectLst/>
                <a:uLnTx/>
                <a:uFillTx/>
                <a:latin typeface="Helvetica" panose="020B0403020202020204" pitchFamily="34" charset="0"/>
                <a:ea typeface="+mn-ea"/>
                <a:cs typeface="+mn-cs"/>
              </a:rPr>
              <a:t>Continuous Second-by-Second Engagement Levels</a:t>
            </a:r>
          </a:p>
        </p:txBody>
      </p:sp>
      <p:sp>
        <p:nvSpPr>
          <p:cNvPr id="52" name="TextBox 51">
            <a:extLst>
              <a:ext uri="{FF2B5EF4-FFF2-40B4-BE49-F238E27FC236}">
                <a16:creationId xmlns:a16="http://schemas.microsoft.com/office/drawing/2014/main" id="{51177A47-D45A-45FC-8B0F-5ADCAFEE1A3B}"/>
              </a:ext>
            </a:extLst>
          </p:cNvPr>
          <p:cNvSpPr txBox="1"/>
          <p:nvPr/>
        </p:nvSpPr>
        <p:spPr>
          <a:xfrm>
            <a:off x="6483898" y="2805109"/>
            <a:ext cx="3062729" cy="24622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Top three programs revealed live AA metrics </a:t>
            </a: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remained consistent</a:t>
            </a: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throughout entire broadcast of the program, suggesting that viewers stayed engaged during ad spots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For example, the average Live AA </a:t>
            </a:r>
            <a:b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of </a:t>
            </a:r>
            <a:r>
              <a:rPr kumimoji="0" lang="en-US" sz="1200" b="0" i="0" u="none" strike="noStrike" kern="1200" cap="none" spc="0" normalizeH="0" baseline="0" noProof="0" err="1">
                <a:ln>
                  <a:noFill/>
                </a:ln>
                <a:solidFill>
                  <a:srgbClr val="1F1A62"/>
                </a:solidFill>
                <a:effectLst/>
                <a:uLnTx/>
                <a:uFillTx/>
                <a:latin typeface="Helvetica" panose="020B0403020202020204" pitchFamily="34" charset="0"/>
                <a:ea typeface="+mn-ea"/>
                <a:cs typeface="+mn-cs"/>
              </a:rPr>
              <a:t>DeerTech</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TV show, which airs between </a:t>
            </a:r>
            <a:b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10 - 10:30 am was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14,903</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viewers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Lowest AA:</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10:00 a.m.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12,864</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Peak AA:</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 10:25 a.m. (</a:t>
            </a: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16,003</a:t>
            </a: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a:t>
            </a:r>
          </a:p>
        </p:txBody>
      </p:sp>
      <p:cxnSp>
        <p:nvCxnSpPr>
          <p:cNvPr id="53" name="Straight Connector 52">
            <a:extLst>
              <a:ext uri="{FF2B5EF4-FFF2-40B4-BE49-F238E27FC236}">
                <a16:creationId xmlns:a16="http://schemas.microsoft.com/office/drawing/2014/main" id="{14BA73CA-1198-40D6-AD5C-80466B339372}"/>
              </a:ext>
            </a:extLst>
          </p:cNvPr>
          <p:cNvCxnSpPr>
            <a:cxnSpLocks/>
          </p:cNvCxnSpPr>
          <p:nvPr/>
        </p:nvCxnSpPr>
        <p:spPr>
          <a:xfrm>
            <a:off x="6531126" y="2105523"/>
            <a:ext cx="0" cy="3580817"/>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FE44CEF-79C6-480A-AEF4-6F48CB68B424}"/>
              </a:ext>
            </a:extLst>
          </p:cNvPr>
          <p:cNvCxnSpPr>
            <a:cxnSpLocks/>
          </p:cNvCxnSpPr>
          <p:nvPr/>
        </p:nvCxnSpPr>
        <p:spPr>
          <a:xfrm>
            <a:off x="9478532" y="2105523"/>
            <a:ext cx="0" cy="3580817"/>
          </a:xfrm>
          <a:prstGeom prst="line">
            <a:avLst/>
          </a:prstGeom>
          <a:ln w="6350" cap="flat" algn="ctr">
            <a:solidFill>
              <a:srgbClr val="1F1A6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5" name="Picture 4" descr="Icon&#10;&#10;Description automatically generated">
            <a:extLst>
              <a:ext uri="{FF2B5EF4-FFF2-40B4-BE49-F238E27FC236}">
                <a16:creationId xmlns:a16="http://schemas.microsoft.com/office/drawing/2014/main" id="{0C1E563A-B1A6-49C0-BF85-1DD9DE43C43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89938" y="64289"/>
            <a:ext cx="724905" cy="724905"/>
          </a:xfrm>
          <a:prstGeom prst="rect">
            <a:avLst/>
          </a:prstGeom>
        </p:spPr>
      </p:pic>
      <p:pic>
        <p:nvPicPr>
          <p:cNvPr id="2" name="Picture 1">
            <a:extLst>
              <a:ext uri="{FF2B5EF4-FFF2-40B4-BE49-F238E27FC236}">
                <a16:creationId xmlns:a16="http://schemas.microsoft.com/office/drawing/2014/main" id="{73936A24-B7B8-4835-651E-04C07992599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Slide Number Placeholder 5">
            <a:extLst>
              <a:ext uri="{FF2B5EF4-FFF2-40B4-BE49-F238E27FC236}">
                <a16:creationId xmlns:a16="http://schemas.microsoft.com/office/drawing/2014/main" id="{ED023AEF-30DE-4947-C49D-A70C4D3A35E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AD2998BC-653D-F4C7-4CA6-67B6BB676C3A}"/>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51526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0" y="1115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34" name="Rectangle 33">
            <a:extLst>
              <a:ext uri="{FF2B5EF4-FFF2-40B4-BE49-F238E27FC236}">
                <a16:creationId xmlns:a16="http://schemas.microsoft.com/office/drawing/2014/main" id="{C3DAEEDD-29BF-462E-9051-3C9F5DBCB6E0}"/>
              </a:ext>
            </a:extLst>
          </p:cNvPr>
          <p:cNvSpPr/>
          <p:nvPr/>
        </p:nvSpPr>
        <p:spPr>
          <a:xfrm>
            <a:off x="0"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0DB71FD-7161-4F2E-B19E-26E1FA1F6311}"/>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E900"/>
                </a:solidFill>
                <a:effectLst/>
                <a:uLnTx/>
                <a:uFillTx/>
                <a:latin typeface="Helvetica" pitchFamily="2" charset="0"/>
                <a:ea typeface="+mn-ea"/>
                <a:cs typeface="+mn-cs"/>
              </a:rPr>
              <a:t>Entertainment</a:t>
            </a:r>
          </a:p>
        </p:txBody>
      </p:sp>
      <p:sp>
        <p:nvSpPr>
          <p:cNvPr id="25" name="Rectangle 24">
            <a:extLst>
              <a:ext uri="{FF2B5EF4-FFF2-40B4-BE49-F238E27FC236}">
                <a16:creationId xmlns:a16="http://schemas.microsoft.com/office/drawing/2014/main" id="{D6F3E4AB-B239-4014-8CC3-C8706E0369B4}"/>
              </a:ext>
            </a:extLst>
          </p:cNvPr>
          <p:cNvSpPr/>
          <p:nvPr/>
        </p:nvSpPr>
        <p:spPr>
          <a:xfrm>
            <a:off x="66183" y="884141"/>
            <a:ext cx="3950517" cy="518603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BET wanted to highlight the value of the BET Awards audience by identifying and measuring advanced audience segments</a:t>
            </a:r>
            <a:br>
              <a:rPr kumimoji="0" lang="en-US" sz="1200" b="0" i="0" u="none" strike="noStrike" kern="1200" cap="none" spc="0" normalizeH="0" baseline="0" noProof="0" dirty="0">
                <a:ln>
                  <a:noFill/>
                </a:ln>
                <a:solidFill>
                  <a:srgbClr val="FF0000"/>
                </a:solidFill>
                <a:effectLst/>
                <a:uLnTx/>
                <a:uFillTx/>
                <a:latin typeface="Helvetica"/>
                <a:ea typeface="+mn-ea"/>
                <a:cs typeface="Helvetica"/>
              </a:rPr>
            </a:br>
            <a:endParaRPr kumimoji="0" lang="en-US" sz="600" b="1" i="0" u="none" strike="noStrike" kern="1200" cap="none" spc="0" normalizeH="0" baseline="0" noProof="0" dirty="0">
              <a:ln>
                <a:noFill/>
              </a:ln>
              <a:solidFill>
                <a:srgbClr val="FF0000"/>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Measurement Innovation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err="1">
                <a:ln>
                  <a:noFill/>
                </a:ln>
                <a:solidFill>
                  <a:srgbClr val="1F1A62"/>
                </a:solidFill>
                <a:effectLst/>
                <a:uLnTx/>
                <a:uFillTx/>
                <a:latin typeface="Helvetica"/>
                <a:ea typeface="+mn-ea"/>
                <a:cs typeface="Helvetica"/>
              </a:rPr>
              <a:t>VideoAmp’s</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second by second viewership data allowed BET to go beyond providing standard audience metrics to their advertisers.  This enabled BET to identify and measure advanced audience segments.  Proving the effectiveness of the BET Awards to reach and engage with high value audiences</a:t>
            </a:r>
            <a:br>
              <a:rPr kumimoji="0" lang="en-US" sz="1200" b="0" i="0" u="none" strike="noStrike" kern="1200" cap="none" spc="0" normalizeH="0" baseline="0" noProof="0" dirty="0">
                <a:ln>
                  <a:noFill/>
                </a:ln>
                <a:solidFill>
                  <a:srgbClr val="FF0000"/>
                </a:solidFill>
                <a:effectLst/>
                <a:uLnTx/>
                <a:uFillTx/>
                <a:latin typeface="Helvetica"/>
                <a:ea typeface="+mn-ea"/>
                <a:cs typeface="Helvetica"/>
              </a:rPr>
            </a:b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mn-cs"/>
              </a:rPr>
              <a:t>Targeting included P18-49, and advanced audience segments: BET Change Makers and BET Cultural Innovators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Learnings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Advanced Audience AA viewing for the BET Awards was more than 2.5x higher than the network’s prime audience</a:t>
            </a:r>
            <a:br>
              <a:rPr kumimoji="0" lang="en-US" sz="1100" b="0" i="0" u="none" strike="noStrike" kern="1200" cap="none" spc="0" normalizeH="0" baseline="0" noProof="0" dirty="0">
                <a:ln>
                  <a:noFill/>
                </a:ln>
                <a:solidFill>
                  <a:srgbClr val="FF0000"/>
                </a:solidFill>
                <a:effectLst/>
                <a:uLnTx/>
                <a:uFillTx/>
                <a:latin typeface="Helvetica"/>
                <a:ea typeface="+mn-ea"/>
                <a:cs typeface="+mn-cs"/>
              </a:rPr>
            </a:br>
            <a:endParaRPr kumimoji="0" lang="en-US" sz="400" b="0" i="0" u="none" strike="sng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BET has strong engagement with its advanced audiences, as well as viewers with high propensity to be trendsetters and ad-receptive</a:t>
            </a: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BET Awards had the highest engagement of the night across all linear programming during its airtime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Viewing Source / Media Type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100" b="0" i="0" u="none" strike="noStrike" kern="1200" cap="none" spc="0" normalizeH="0" baseline="0" noProof="0" dirty="0" err="1">
                <a:ln>
                  <a:noFill/>
                </a:ln>
                <a:solidFill>
                  <a:srgbClr val="1F1A62"/>
                </a:solidFill>
                <a:effectLst/>
                <a:uLnTx/>
                <a:uFillTx/>
                <a:latin typeface="Helvetica"/>
                <a:ea typeface="+mn-ea"/>
                <a:cs typeface="Helvetica"/>
              </a:rPr>
              <a:t>VideoAmp</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 </a:t>
            </a:r>
            <a:r>
              <a:rPr kumimoji="0" lang="en-US" sz="1100" b="0" i="1" u="none" strike="noStrike" kern="1200" cap="none" spc="0" normalizeH="0" baseline="0" noProof="0" dirty="0" err="1">
                <a:ln>
                  <a:noFill/>
                </a:ln>
                <a:solidFill>
                  <a:srgbClr val="1F1A62"/>
                </a:solidFill>
                <a:effectLst/>
                <a:uLnTx/>
                <a:uFillTx/>
                <a:latin typeface="Helvetica"/>
                <a:ea typeface="+mn-ea"/>
                <a:cs typeface="Helvetica"/>
              </a:rPr>
              <a:t>VideoAmp</a:t>
            </a:r>
            <a:r>
              <a:rPr kumimoji="0" lang="en-US" sz="1100" b="0" i="1" u="none" strike="noStrike" kern="1200" cap="none" spc="0" normalizeH="0" baseline="0" noProof="0" dirty="0">
                <a:ln>
                  <a:noFill/>
                </a:ln>
                <a:solidFill>
                  <a:srgbClr val="1F1A62"/>
                </a:solidFill>
                <a:effectLst/>
                <a:uLnTx/>
                <a:uFillTx/>
                <a:latin typeface="Helvetica"/>
                <a:ea typeface="+mn-ea"/>
                <a:cs typeface="Helvetica"/>
              </a:rPr>
              <a:t> Platform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 Linear</a:t>
            </a:r>
          </a:p>
        </p:txBody>
      </p:sp>
      <p:sp>
        <p:nvSpPr>
          <p:cNvPr id="30" name="Rectangle 29">
            <a:extLst>
              <a:ext uri="{FF2B5EF4-FFF2-40B4-BE49-F238E27FC236}">
                <a16:creationId xmlns:a16="http://schemas.microsoft.com/office/drawing/2014/main" id="{75F81532-3D49-4828-8247-ECFA9B63B40D}"/>
              </a:ext>
            </a:extLst>
          </p:cNvPr>
          <p:cNvSpPr/>
          <p:nvPr/>
        </p:nvSpPr>
        <p:spPr>
          <a:xfrm>
            <a:off x="4085302" y="71743"/>
            <a:ext cx="8106697"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i="0" u="none" strike="noStrike" kern="1200" cap="none" spc="0" normalizeH="0" baseline="0" noProof="0" dirty="0">
                <a:ln>
                  <a:noFill/>
                </a:ln>
                <a:solidFill>
                  <a:srgbClr val="1F1A62"/>
                </a:solidFill>
                <a:effectLst/>
                <a:uLnTx/>
                <a:uFillTx/>
                <a:latin typeface="Helvetica"/>
                <a:ea typeface="+mn-ea"/>
                <a:cs typeface="Helvetica"/>
              </a:rPr>
              <a:t>BET leveraged </a:t>
            </a:r>
            <a:r>
              <a:rPr kumimoji="0" lang="en-US" sz="2200" i="0" u="none" strike="noStrike" kern="1200" cap="none" spc="0" normalizeH="0" baseline="0" noProof="0" dirty="0" err="1">
                <a:ln>
                  <a:noFill/>
                </a:ln>
                <a:solidFill>
                  <a:srgbClr val="1F1A62"/>
                </a:solidFill>
                <a:effectLst/>
                <a:uLnTx/>
                <a:uFillTx/>
                <a:latin typeface="Helvetica"/>
                <a:ea typeface="+mn-ea"/>
                <a:cs typeface="Helvetica"/>
              </a:rPr>
              <a:t>VideoAmp’s</a:t>
            </a:r>
            <a:r>
              <a:rPr kumimoji="0" lang="en-US" sz="2200" i="0" u="none" strike="noStrike" kern="1200" cap="none" spc="0" normalizeH="0" baseline="0" noProof="0" dirty="0">
                <a:ln>
                  <a:noFill/>
                </a:ln>
                <a:solidFill>
                  <a:srgbClr val="1F1A62"/>
                </a:solidFill>
                <a:effectLst/>
                <a:uLnTx/>
                <a:uFillTx/>
                <a:latin typeface="Helvetica"/>
                <a:ea typeface="+mn-ea"/>
                <a:cs typeface="Helvetica"/>
              </a:rPr>
              <a:t> viewing behavior data to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highlight the value</a:t>
            </a:r>
            <a:r>
              <a:rPr kumimoji="0" lang="en-US" sz="2200" i="0" u="none" strike="noStrike" kern="1200" cap="none" spc="0" normalizeH="0" baseline="0" noProof="0" dirty="0">
                <a:ln>
                  <a:noFill/>
                </a:ln>
                <a:solidFill>
                  <a:srgbClr val="1F1A62"/>
                </a:solidFill>
                <a:effectLst/>
                <a:uLnTx/>
                <a:uFillTx/>
                <a:latin typeface="Helvetica"/>
                <a:ea typeface="+mn-ea"/>
                <a:cs typeface="Helvetica"/>
              </a:rPr>
              <a:t> of the BET Award’s Audience for advertisers</a:t>
            </a:r>
          </a:p>
        </p:txBody>
      </p:sp>
      <p:sp>
        <p:nvSpPr>
          <p:cNvPr id="47" name="Google Shape;229;p30">
            <a:extLst>
              <a:ext uri="{FF2B5EF4-FFF2-40B4-BE49-F238E27FC236}">
                <a16:creationId xmlns:a16="http://schemas.microsoft.com/office/drawing/2014/main" id="{D206381D-39CE-44C7-A876-5543AB8C9E3A}"/>
              </a:ext>
            </a:extLst>
          </p:cNvPr>
          <p:cNvSpPr txBox="1"/>
          <p:nvPr/>
        </p:nvSpPr>
        <p:spPr>
          <a:xfrm>
            <a:off x="4014790" y="1078365"/>
            <a:ext cx="8177210" cy="430857"/>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Arial Black"/>
                <a:cs typeface="Arial Black"/>
                <a:sym typeface="Arial Black"/>
              </a:rPr>
              <a:t>Campaign Results Overview</a:t>
            </a:r>
            <a:endPar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53" name="TextBox 52">
            <a:extLst>
              <a:ext uri="{FF2B5EF4-FFF2-40B4-BE49-F238E27FC236}">
                <a16:creationId xmlns:a16="http://schemas.microsoft.com/office/drawing/2014/main" id="{87BCEE45-5F21-F3C9-0DB0-8946B6AE041F}"/>
              </a:ext>
            </a:extLst>
          </p:cNvPr>
          <p:cNvSpPr txBox="1"/>
          <p:nvPr/>
        </p:nvSpPr>
        <p:spPr>
          <a:xfrm>
            <a:off x="4014788" y="5969620"/>
            <a:ext cx="76204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dirty="0" err="1">
                <a:ln>
                  <a:noFill/>
                </a:ln>
                <a:solidFill>
                  <a:srgbClr val="1F1A62"/>
                </a:solidFill>
                <a:effectLst/>
                <a:uLnTx/>
                <a:uFillTx/>
                <a:latin typeface="Helvetica" panose="020B0604020202020204" pitchFamily="34" charset="0"/>
                <a:ea typeface="+mn-ea"/>
                <a:cs typeface="Helvetica" panose="020B0604020202020204" pitchFamily="34" charset="0"/>
              </a:rPr>
              <a:t>VideoAmp</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Case study: </a:t>
            </a:r>
            <a:r>
              <a:rPr kumimoji="0" lang="en-US" sz="8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BET Awards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Advanced Audience Definitions: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BET Change Makers Age 18+ • Male / Female • African American Viewers who are influencers around Social Responsibilities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BET Cultural Innovators Age 18+ • Male / Female • African American Viewers who consider themselves to be trendsetters for all cultures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F8315FAF-9FF5-66D8-3EA8-373A389FB3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22086" y="87604"/>
            <a:ext cx="928383" cy="670533"/>
          </a:xfrm>
          <a:prstGeom prst="rect">
            <a:avLst/>
          </a:prstGeom>
          <a:noFill/>
          <a:ln>
            <a:noFill/>
          </a:ln>
        </p:spPr>
      </p:pic>
      <p:sp>
        <p:nvSpPr>
          <p:cNvPr id="3" name="Google Shape;229;p30">
            <a:extLst>
              <a:ext uri="{FF2B5EF4-FFF2-40B4-BE49-F238E27FC236}">
                <a16:creationId xmlns:a16="http://schemas.microsoft.com/office/drawing/2014/main" id="{67AA5818-8D85-6F52-3565-55A7010A97A7}"/>
              </a:ext>
            </a:extLst>
          </p:cNvPr>
          <p:cNvSpPr txBox="1"/>
          <p:nvPr/>
        </p:nvSpPr>
        <p:spPr>
          <a:xfrm>
            <a:off x="4224241" y="2731508"/>
            <a:ext cx="2561000" cy="1415742"/>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3C8D"/>
                </a:solidFill>
                <a:effectLst/>
                <a:uLnTx/>
                <a:uFillTx/>
                <a:latin typeface="Helvetica"/>
                <a:ea typeface="+mn-ea"/>
                <a:cs typeface="Arial Black"/>
                <a:sym typeface="Arial Black"/>
              </a:rPr>
              <a:t>500</a:t>
            </a:r>
            <a:r>
              <a:rPr kumimoji="0" lang="en-US" sz="6000" b="1" i="0" u="none" strike="noStrike" kern="1200" cap="none" spc="0" normalizeH="0" baseline="0" noProof="0" dirty="0">
                <a:ln>
                  <a:noFill/>
                </a:ln>
                <a:solidFill>
                  <a:srgbClr val="ED3C8D"/>
                </a:solidFill>
                <a:effectLst/>
                <a:uLnTx/>
                <a:uFillTx/>
                <a:latin typeface="Helvetica"/>
                <a:ea typeface="+mn-ea"/>
                <a:cs typeface="Arial Black"/>
                <a:sym typeface="Arial Black"/>
              </a:rPr>
              <a:t>K</a:t>
            </a:r>
            <a:endParaRPr kumimoji="0" lang="en-US" sz="6000" b="1" i="0" u="none" strike="noStrike" kern="1200" cap="none" spc="0" normalizeH="0" baseline="0" noProof="0" dirty="0">
              <a:ln>
                <a:noFill/>
              </a:ln>
              <a:solidFill>
                <a:srgbClr val="ED3C8D"/>
              </a:solidFill>
              <a:effectLst/>
              <a:uLnTx/>
              <a:uFillTx/>
              <a:latin typeface="Helvetica"/>
              <a:ea typeface="+mn-ea"/>
              <a:cs typeface="+mn-cs"/>
            </a:endParaRPr>
          </a:p>
        </p:txBody>
      </p:sp>
      <p:sp>
        <p:nvSpPr>
          <p:cNvPr id="4" name="Google Shape;229;p30">
            <a:extLst>
              <a:ext uri="{FF2B5EF4-FFF2-40B4-BE49-F238E27FC236}">
                <a16:creationId xmlns:a16="http://schemas.microsoft.com/office/drawing/2014/main" id="{A991C752-683D-B787-2E37-CC281195EF57}"/>
              </a:ext>
            </a:extLst>
          </p:cNvPr>
          <p:cNvSpPr txBox="1"/>
          <p:nvPr/>
        </p:nvSpPr>
        <p:spPr>
          <a:xfrm>
            <a:off x="6915649" y="3031550"/>
            <a:ext cx="4973499" cy="800189"/>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a:ea typeface="Arial Black"/>
                <a:cs typeface="Arial Black"/>
                <a:sym typeface="Arial Black"/>
              </a:rPr>
              <a:t>BET Change Makers and BET Cultural Innovators reached by the BET Awards</a:t>
            </a:r>
            <a:endParaRPr kumimoji="0" lang="en-US" sz="2000" b="0" i="0" u="none" strike="noStrike" kern="1200" cap="none" spc="0" normalizeH="0" baseline="0" noProof="0" dirty="0">
              <a:ln>
                <a:noFill/>
              </a:ln>
              <a:solidFill>
                <a:srgbClr val="1F1A62"/>
              </a:solidFill>
              <a:effectLst/>
              <a:uLnTx/>
              <a:uFillTx/>
              <a:latin typeface="Helvetica"/>
              <a:ea typeface="+mn-ea"/>
              <a:cs typeface="+mn-cs"/>
            </a:endParaRPr>
          </a:p>
        </p:txBody>
      </p:sp>
      <p:sp>
        <p:nvSpPr>
          <p:cNvPr id="6" name="Google Shape;229;p30">
            <a:extLst>
              <a:ext uri="{FF2B5EF4-FFF2-40B4-BE49-F238E27FC236}">
                <a16:creationId xmlns:a16="http://schemas.microsoft.com/office/drawing/2014/main" id="{F28E5DC4-9AA9-D6CE-C962-AE02C068F6A7}"/>
              </a:ext>
            </a:extLst>
          </p:cNvPr>
          <p:cNvSpPr txBox="1"/>
          <p:nvPr/>
        </p:nvSpPr>
        <p:spPr>
          <a:xfrm>
            <a:off x="7049268" y="1726949"/>
            <a:ext cx="4810214" cy="800189"/>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Arial Black"/>
                <a:cs typeface="Arial Black"/>
                <a:sym typeface="Arial Black"/>
              </a:rPr>
              <a:t>YOY growth in households with P18-49 impressions by the BET Awards</a:t>
            </a:r>
            <a:endParaRPr kumimoji="0" lang="en-US" sz="20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grpSp>
        <p:nvGrpSpPr>
          <p:cNvPr id="10" name="Group 9">
            <a:extLst>
              <a:ext uri="{FF2B5EF4-FFF2-40B4-BE49-F238E27FC236}">
                <a16:creationId xmlns:a16="http://schemas.microsoft.com/office/drawing/2014/main" id="{ED746F39-6EBD-F2F1-F6F3-2C81028D91DD}"/>
              </a:ext>
            </a:extLst>
          </p:cNvPr>
          <p:cNvGrpSpPr/>
          <p:nvPr/>
        </p:nvGrpSpPr>
        <p:grpSpPr>
          <a:xfrm>
            <a:off x="4667183" y="1500334"/>
            <a:ext cx="2118058" cy="1415742"/>
            <a:chOff x="4299563" y="3561797"/>
            <a:chExt cx="2118058" cy="1415742"/>
          </a:xfrm>
        </p:grpSpPr>
        <p:sp>
          <p:nvSpPr>
            <p:cNvPr id="5" name="Google Shape;229;p30">
              <a:extLst>
                <a:ext uri="{FF2B5EF4-FFF2-40B4-BE49-F238E27FC236}">
                  <a16:creationId xmlns:a16="http://schemas.microsoft.com/office/drawing/2014/main" id="{C869B2F9-EEB3-E478-F7F1-ED988C213C90}"/>
                </a:ext>
              </a:extLst>
            </p:cNvPr>
            <p:cNvSpPr txBox="1"/>
            <p:nvPr/>
          </p:nvSpPr>
          <p:spPr>
            <a:xfrm>
              <a:off x="4301475" y="3561797"/>
              <a:ext cx="2036127" cy="141574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3C8D"/>
                  </a:solidFill>
                  <a:effectLst/>
                  <a:uLnTx/>
                  <a:uFillTx/>
                  <a:latin typeface="Helvetica" panose="020B0403020202020204" pitchFamily="34" charset="0"/>
                  <a:ea typeface="+mn-ea"/>
                  <a:cs typeface="Arial Black"/>
                  <a:sym typeface="Arial Black"/>
                </a:rPr>
                <a:t>39</a:t>
              </a:r>
              <a:endParaRPr kumimoji="0" lang="en-US" sz="80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endParaRPr>
            </a:p>
          </p:txBody>
        </p:sp>
        <p:sp>
          <p:nvSpPr>
            <p:cNvPr id="7" name="Rectangle 6">
              <a:extLst>
                <a:ext uri="{FF2B5EF4-FFF2-40B4-BE49-F238E27FC236}">
                  <a16:creationId xmlns:a16="http://schemas.microsoft.com/office/drawing/2014/main" id="{2817F15B-C7AE-8403-14B0-FBF0509CB6CA}"/>
                </a:ext>
              </a:extLst>
            </p:cNvPr>
            <p:cNvSpPr/>
            <p:nvPr/>
          </p:nvSpPr>
          <p:spPr>
            <a:xfrm>
              <a:off x="5822586" y="3664743"/>
              <a:ext cx="5950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939DBD68-5A2A-A13B-915F-98F12B0FB2DB}"/>
                </a:ext>
              </a:extLst>
            </p:cNvPr>
            <p:cNvSpPr/>
            <p:nvPr/>
          </p:nvSpPr>
          <p:spPr>
            <a:xfrm>
              <a:off x="4299563" y="3892993"/>
              <a:ext cx="4539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403020202020204" pitchFamily="34" charset="0"/>
                  <a:ea typeface="+mn-ea"/>
                  <a:cs typeface="Arial Black"/>
                  <a:sym typeface="Arial Black"/>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D568C4B-668C-002B-0C39-9300977FFFC1}"/>
              </a:ext>
            </a:extLst>
          </p:cNvPr>
          <p:cNvGrpSpPr/>
          <p:nvPr/>
        </p:nvGrpSpPr>
        <p:grpSpPr>
          <a:xfrm>
            <a:off x="4587480" y="4162235"/>
            <a:ext cx="2036127" cy="1415742"/>
            <a:chOff x="4301475" y="3561797"/>
            <a:chExt cx="2036127" cy="1415742"/>
          </a:xfrm>
        </p:grpSpPr>
        <p:sp>
          <p:nvSpPr>
            <p:cNvPr id="13" name="Google Shape;229;p30">
              <a:extLst>
                <a:ext uri="{FF2B5EF4-FFF2-40B4-BE49-F238E27FC236}">
                  <a16:creationId xmlns:a16="http://schemas.microsoft.com/office/drawing/2014/main" id="{8541D3F4-4585-7437-9EB5-68A95BDE5B62}"/>
                </a:ext>
              </a:extLst>
            </p:cNvPr>
            <p:cNvSpPr txBox="1"/>
            <p:nvPr/>
          </p:nvSpPr>
          <p:spPr>
            <a:xfrm>
              <a:off x="4301475" y="3561797"/>
              <a:ext cx="2036127" cy="1415742"/>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3C8D"/>
                  </a:solidFill>
                  <a:effectLst/>
                  <a:uLnTx/>
                  <a:uFillTx/>
                  <a:latin typeface="Helvetica" panose="020B0403020202020204" pitchFamily="34" charset="0"/>
                  <a:ea typeface="+mn-ea"/>
                  <a:cs typeface="+mn-cs"/>
                </a:rPr>
                <a:t>10</a:t>
              </a:r>
            </a:p>
          </p:txBody>
        </p:sp>
        <p:sp>
          <p:nvSpPr>
            <p:cNvPr id="14" name="Rectangle 13">
              <a:extLst>
                <a:ext uri="{FF2B5EF4-FFF2-40B4-BE49-F238E27FC236}">
                  <a16:creationId xmlns:a16="http://schemas.microsoft.com/office/drawing/2014/main" id="{B293B8AF-C58C-1537-4ECD-3F97035F41D6}"/>
                </a:ext>
              </a:extLst>
            </p:cNvPr>
            <p:cNvSpPr/>
            <p:nvPr/>
          </p:nvSpPr>
          <p:spPr>
            <a:xfrm>
              <a:off x="5852951" y="3946502"/>
              <a:ext cx="44114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403020202020204" pitchFamily="34" charset="0"/>
                  <a:ea typeface="Arial Black"/>
                  <a:cs typeface="Arial Black"/>
                  <a:sym typeface="Arial Black"/>
                </a:rPr>
                <a:t>x</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Google Shape;229;p30">
            <a:extLst>
              <a:ext uri="{FF2B5EF4-FFF2-40B4-BE49-F238E27FC236}">
                <a16:creationId xmlns:a16="http://schemas.microsoft.com/office/drawing/2014/main" id="{4516710B-194C-F83C-4E52-E429DA70F585}"/>
              </a:ext>
            </a:extLst>
          </p:cNvPr>
          <p:cNvSpPr txBox="1"/>
          <p:nvPr/>
        </p:nvSpPr>
        <p:spPr>
          <a:xfrm>
            <a:off x="6861023" y="4442222"/>
            <a:ext cx="5186703" cy="800189"/>
          </a:xfrm>
          <a:prstGeom prst="rect">
            <a:avLst/>
          </a:prstGeom>
          <a:noFill/>
          <a:ln>
            <a:noFill/>
          </a:ln>
        </p:spPr>
        <p:txBody>
          <a:bodyPr spcFirstLastPara="1" wrap="square"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1A62"/>
                </a:solidFill>
                <a:effectLst/>
                <a:uLnTx/>
                <a:uFillTx/>
                <a:latin typeface="Helvetica"/>
                <a:ea typeface="Arial Black"/>
                <a:cs typeface="Arial Black"/>
                <a:sym typeface="Arial Black"/>
              </a:rPr>
              <a:t>Higher total minutes viewed on average than the average of all programs across TV </a:t>
            </a:r>
            <a:endParaRPr kumimoji="0" lang="en-US" sz="2000" b="0" i="0" u="none" strike="noStrike" kern="1200" cap="none" spc="0" normalizeH="0" baseline="0" noProof="0" dirty="0">
              <a:ln>
                <a:noFill/>
              </a:ln>
              <a:solidFill>
                <a:srgbClr val="1F1A62"/>
              </a:solidFill>
              <a:effectLst/>
              <a:uLnTx/>
              <a:uFillTx/>
              <a:latin typeface="Helvetica"/>
              <a:ea typeface="+mn-ea"/>
              <a:cs typeface="+mn-cs"/>
            </a:endParaRPr>
          </a:p>
        </p:txBody>
      </p:sp>
      <p:pic>
        <p:nvPicPr>
          <p:cNvPr id="1026" name="Picture 2" descr="VideoAmp">
            <a:extLst>
              <a:ext uri="{FF2B5EF4-FFF2-40B4-BE49-F238E27FC236}">
                <a16:creationId xmlns:a16="http://schemas.microsoft.com/office/drawing/2014/main" id="{496934F1-151F-08B3-8F98-C96B0FF87C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23298" y="5151037"/>
            <a:ext cx="1909695" cy="10874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T Logo and symbol, meaning, history, PNG">
            <a:extLst>
              <a:ext uri="{FF2B5EF4-FFF2-40B4-BE49-F238E27FC236}">
                <a16:creationId xmlns:a16="http://schemas.microsoft.com/office/drawing/2014/main" id="{D598523D-7888-14E1-596C-916C1BEE3150}"/>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1378146" y="6027591"/>
            <a:ext cx="813854" cy="4577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F193283-DEEE-2F79-76BA-1B550529BA0D}"/>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9" name="Slide Number Placeholder 5">
            <a:extLst>
              <a:ext uri="{FF2B5EF4-FFF2-40B4-BE49-F238E27FC236}">
                <a16:creationId xmlns:a16="http://schemas.microsoft.com/office/drawing/2014/main" id="{D51A9951-B5C8-50A4-779C-0FB9D512697E}"/>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6EA7E5AA-FCD3-BBCA-375C-940D973DA7A9}"/>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37579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CEE8B-9C85-4DB5-B575-CACCA7610A76}"/>
              </a:ext>
            </a:extLst>
          </p:cNvPr>
          <p:cNvSpPr/>
          <p:nvPr/>
        </p:nvSpPr>
        <p:spPr>
          <a:xfrm>
            <a:off x="1"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42" name="Rectangle 41">
            <a:extLst>
              <a:ext uri="{FF2B5EF4-FFF2-40B4-BE49-F238E27FC236}">
                <a16:creationId xmlns:a16="http://schemas.microsoft.com/office/drawing/2014/main" id="{186461EA-AEE0-EBE8-A2D9-35D8188E7CD1}"/>
              </a:ext>
            </a:extLst>
          </p:cNvPr>
          <p:cNvSpPr/>
          <p:nvPr/>
        </p:nvSpPr>
        <p:spPr>
          <a:xfrm>
            <a:off x="1" y="-2792"/>
            <a:ext cx="4014788" cy="828219"/>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75F81532-3D49-4828-8247-ECFA9B63B40D}"/>
              </a:ext>
            </a:extLst>
          </p:cNvPr>
          <p:cNvSpPr/>
          <p:nvPr/>
        </p:nvSpPr>
        <p:spPr>
          <a:xfrm>
            <a:off x="4012911" y="-5689"/>
            <a:ext cx="7938535" cy="769441"/>
          </a:xfrm>
          <a:prstGeom prst="rect">
            <a:avLst/>
          </a:prstGeom>
          <a:noFill/>
        </p:spPr>
        <p:txBody>
          <a:bodyPr wrap="square" lIns="91440" tIns="45720" rIns="91440" bIns="45720" anchor="t">
            <a:spAutoFit/>
          </a:bodyPr>
          <a:lstStyle/>
          <a:p>
            <a:pPr marL="0" marR="0" lvl="0" indent="0" algn="l" defTabSz="914194" rtl="0" eaLnBrk="1" fontAlgn="auto" latinLnBrk="0" hangingPunct="1">
              <a:lnSpc>
                <a:spcPct val="100000"/>
              </a:lnSpc>
              <a:spcBef>
                <a:spcPts val="0"/>
              </a:spcBef>
              <a:spcAft>
                <a:spcPts val="1000"/>
              </a:spcAft>
              <a:buClrTx/>
              <a:buSzTx/>
              <a:buFontTx/>
              <a:buNone/>
              <a:tabLst/>
              <a:defRPr/>
            </a:pP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Major publisher measures </a:t>
            </a:r>
            <a:r>
              <a:rPr kumimoji="0" lang="en-US" sz="22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cross-media outcomes</a:t>
            </a:r>
            <a:r>
              <a:rPr kumimoji="0" lang="en-US" sz="220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through Ad Engage convergent</a:t>
            </a:r>
          </a:p>
        </p:txBody>
      </p:sp>
      <p:sp>
        <p:nvSpPr>
          <p:cNvPr id="2" name="Rectangle 1">
            <a:extLst>
              <a:ext uri="{FF2B5EF4-FFF2-40B4-BE49-F238E27FC236}">
                <a16:creationId xmlns:a16="http://schemas.microsoft.com/office/drawing/2014/main" id="{FE19C461-5C1B-F2A1-AE45-8BB19EAF3775}"/>
              </a:ext>
            </a:extLst>
          </p:cNvPr>
          <p:cNvSpPr/>
          <p:nvPr/>
        </p:nvSpPr>
        <p:spPr>
          <a:xfrm>
            <a:off x="125016" y="30207"/>
            <a:ext cx="3764757" cy="749051"/>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Tune-In</a:t>
            </a:r>
          </a:p>
        </p:txBody>
      </p:sp>
      <p:pic>
        <p:nvPicPr>
          <p:cNvPr id="3" name="Picture 2" descr="Icon&#10;&#10;Description automatically generated">
            <a:extLst>
              <a:ext uri="{FF2B5EF4-FFF2-40B4-BE49-F238E27FC236}">
                <a16:creationId xmlns:a16="http://schemas.microsoft.com/office/drawing/2014/main" id="{58976501-187A-26A0-A22F-6858558B3B8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77906" y="94534"/>
            <a:ext cx="886458" cy="640252"/>
          </a:xfrm>
          <a:prstGeom prst="rect">
            <a:avLst/>
          </a:prstGeom>
          <a:noFill/>
          <a:ln>
            <a:noFill/>
          </a:ln>
        </p:spPr>
      </p:pic>
      <p:sp>
        <p:nvSpPr>
          <p:cNvPr id="29" name="TextBox 28">
            <a:extLst>
              <a:ext uri="{FF2B5EF4-FFF2-40B4-BE49-F238E27FC236}">
                <a16:creationId xmlns:a16="http://schemas.microsoft.com/office/drawing/2014/main" id="{43C071A1-1CEE-E7CA-9DF5-78E47552EFD1}"/>
              </a:ext>
            </a:extLst>
          </p:cNvPr>
          <p:cNvSpPr txBox="1"/>
          <p:nvPr/>
        </p:nvSpPr>
        <p:spPr>
          <a:xfrm>
            <a:off x="6149999" y="1274001"/>
            <a:ext cx="3906797" cy="338554"/>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Engagement Rate by Media Type</a:t>
            </a:r>
          </a:p>
        </p:txBody>
      </p:sp>
      <p:sp>
        <p:nvSpPr>
          <p:cNvPr id="45" name="Rectangle 44">
            <a:extLst>
              <a:ext uri="{FF2B5EF4-FFF2-40B4-BE49-F238E27FC236}">
                <a16:creationId xmlns:a16="http://schemas.microsoft.com/office/drawing/2014/main" id="{25EAA87B-91B9-6772-39C6-FC9E0FA28C0B}"/>
              </a:ext>
            </a:extLst>
          </p:cNvPr>
          <p:cNvSpPr/>
          <p:nvPr/>
        </p:nvSpPr>
        <p:spPr>
          <a:xfrm>
            <a:off x="17236" y="855634"/>
            <a:ext cx="3895662" cy="5887626"/>
          </a:xfrm>
          <a:prstGeom prst="rect">
            <a:avLst/>
          </a:prstGeom>
          <a:noFill/>
          <a:ln>
            <a:noFill/>
          </a:ln>
        </p:spPr>
        <p:txBody>
          <a:bodyPr wrap="square" lIns="62345" tIns="31173" rIns="62345" bIns="31173" rtlCol="0" anchor="t">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Challenge</a:t>
            </a:r>
            <a:endParaRPr kumimoji="0" lang="en-US" sz="1200" b="0" i="0" u="none" strike="noStrike" kern="1200" cap="none" spc="0" normalizeH="0" baseline="0" noProof="0" dirty="0">
              <a:ln>
                <a:noFill/>
              </a:ln>
              <a:solidFill>
                <a:srgbClr val="1F1A62"/>
              </a:solidFill>
              <a:effectLst/>
              <a:uLnTx/>
              <a:uFillTx/>
              <a:latin typeface="Helvetica"/>
              <a:ea typeface="+mn-ea"/>
              <a:cs typeface="Helvetica"/>
            </a:endParaRP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A publisher client with linear and streaming media properties wanted to run a PII-free analysis on how its various media types perform relative to competitors such as YouTube.</a:t>
            </a:r>
          </a:p>
          <a:p>
            <a:pPr marL="194824" marR="0" lvl="0" indent="-194824" algn="l" defTabSz="311719" rtl="0" eaLnBrk="1" fontAlgn="auto" latinLnBrk="0" hangingPunct="1">
              <a:lnSpc>
                <a:spcPct val="100000"/>
              </a:lnSpc>
              <a:spcBef>
                <a:spcPts val="0"/>
              </a:spcBef>
              <a:spcAft>
                <a:spcPts val="0"/>
              </a:spcAft>
              <a:buClrTx/>
              <a:buSzTx/>
              <a:buFontTx/>
              <a:buBlip>
                <a:blip r:embed="rId5"/>
              </a:buBlip>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Measurement Solution</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EDO measured engagement data for 30+ combinations of media environments such as premium streaming &amp; primetime.</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EDO also produced category-level reports by property and media type for categories such as auto, electronics, &amp; insurance.</a:t>
            </a:r>
          </a:p>
          <a:p>
            <a:pPr marL="194824" marR="0" lvl="0" indent="-194824" algn="l" defTabSz="311719" rtl="0" eaLnBrk="1" fontAlgn="auto" latinLnBrk="0" hangingPunct="1">
              <a:lnSpc>
                <a:spcPct val="100000"/>
              </a:lnSpc>
              <a:spcBef>
                <a:spcPts val="0"/>
              </a:spcBef>
              <a:spcAft>
                <a:spcPts val="0"/>
              </a:spcAft>
              <a:buClrTx/>
              <a:buSzTx/>
              <a:buFontTx/>
              <a:buBlip>
                <a:blip r:embed="rId5"/>
              </a:buBlip>
              <a:tabLst/>
              <a:defRPr/>
            </a:pPr>
            <a:endParaRPr kumimoji="0" lang="en-US" sz="9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Client leveraged insights to demonstrate the effectiveness of its properties to buyers. All measurement is run against the footprint of campaigns and captures the impact of client targeting strategy.</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Learnings</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The client’s </a:t>
            </a:r>
            <a:r>
              <a:rPr kumimoji="0" lang="en-US" sz="1100" b="1" i="0" u="none" strike="noStrike" kern="1200" cap="none" spc="0" normalizeH="0" baseline="0" noProof="0" dirty="0">
                <a:ln>
                  <a:noFill/>
                </a:ln>
                <a:solidFill>
                  <a:srgbClr val="1F1A62"/>
                </a:solidFill>
                <a:effectLst/>
                <a:uLnTx/>
                <a:uFillTx/>
                <a:latin typeface="Helvetica"/>
                <a:ea typeface="+mn-ea"/>
                <a:cs typeface="Helvetica"/>
              </a:rPr>
              <a:t>streaming media </a:t>
            </a:r>
            <a:r>
              <a:rPr kumimoji="0" lang="en-US" sz="1100" b="0" i="0" u="none" strike="noStrike" kern="1200" cap="none" spc="0" normalizeH="0" baseline="0" noProof="0" dirty="0">
                <a:ln>
                  <a:noFill/>
                </a:ln>
                <a:solidFill>
                  <a:srgbClr val="1F1A62"/>
                </a:solidFill>
                <a:effectLst/>
                <a:uLnTx/>
                <a:uFillTx/>
                <a:latin typeface="Helvetica"/>
                <a:ea typeface="+mn-ea"/>
                <a:cs typeface="Helvetica"/>
              </a:rPr>
              <a:t>environment drives 23% greater engagement than market average (All Linear + Premium Streaming) and 16% greater engagement than YouTube.</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The highest performing categories for the Streamer relative to the All Linear + Premium Streaming benchmarks were Internet and Telecommunications, Retail and Travel.</a:t>
            </a:r>
          </a:p>
          <a:p>
            <a:pPr marL="0" marR="0" lvl="0" indent="0" algn="l" defTabSz="311719"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F1A62"/>
                </a:solidFill>
                <a:effectLst/>
                <a:uLnTx/>
                <a:uFillTx/>
                <a:latin typeface="Helvetica"/>
                <a:ea typeface="+mn-ea"/>
                <a:cs typeface="Helvetica"/>
              </a:rPr>
              <a:t>Viewing Source / Media Type</a:t>
            </a:r>
          </a:p>
          <a:p>
            <a:pPr marL="116895" marR="0" lvl="0" indent="-116895" algn="l" defTabSz="311719" rtl="0" eaLnBrk="1" fontAlgn="auto" latinLnBrk="0" hangingPunct="1">
              <a:lnSpc>
                <a:spcPct val="100000"/>
              </a:lnSpc>
              <a:spcBef>
                <a:spcPts val="0"/>
              </a:spcBef>
              <a:spcAft>
                <a:spcPts val="0"/>
              </a:spcAft>
              <a:buClrTx/>
              <a:buSzTx/>
              <a:buFontTx/>
              <a:buBlip>
                <a:blip r:embed="rId4"/>
              </a:buBlip>
              <a:tabLst/>
              <a:defRPr/>
            </a:pPr>
            <a:r>
              <a:rPr kumimoji="0" lang="en-US" sz="1100" b="0" i="0" u="none" strike="noStrike" kern="1200" cap="none" spc="0" normalizeH="0" baseline="0" noProof="0" dirty="0">
                <a:ln>
                  <a:noFill/>
                </a:ln>
                <a:solidFill>
                  <a:srgbClr val="1F1A62"/>
                </a:solidFill>
                <a:effectLst/>
                <a:uLnTx/>
                <a:uFillTx/>
                <a:latin typeface="Helvetica"/>
                <a:ea typeface="+mn-ea"/>
                <a:cs typeface="Helvetica"/>
              </a:rPr>
              <a:t>Convergent TV (Linear + OTT)</a:t>
            </a:r>
          </a:p>
        </p:txBody>
      </p:sp>
      <p:pic>
        <p:nvPicPr>
          <p:cNvPr id="48" name="Picture 47">
            <a:extLst>
              <a:ext uri="{FF2B5EF4-FFF2-40B4-BE49-F238E27FC236}">
                <a16:creationId xmlns:a16="http://schemas.microsoft.com/office/drawing/2014/main" id="{287B68EA-D15A-5316-ECC8-81D35305336C}"/>
              </a:ext>
            </a:extLst>
          </p:cNvPr>
          <p:cNvPicPr>
            <a:picLocks noChangeAspect="1"/>
          </p:cNvPicPr>
          <p:nvPr/>
        </p:nvPicPr>
        <p:blipFill>
          <a:blip r:embed="rId6"/>
          <a:stretch>
            <a:fillRect/>
          </a:stretch>
        </p:blipFill>
        <p:spPr>
          <a:xfrm>
            <a:off x="4340587" y="1668908"/>
            <a:ext cx="7091201" cy="4262264"/>
          </a:xfrm>
          <a:prstGeom prst="rect">
            <a:avLst/>
          </a:prstGeom>
        </p:spPr>
      </p:pic>
      <p:sp>
        <p:nvSpPr>
          <p:cNvPr id="37" name="Isosceles Triangle 36">
            <a:extLst>
              <a:ext uri="{FF2B5EF4-FFF2-40B4-BE49-F238E27FC236}">
                <a16:creationId xmlns:a16="http://schemas.microsoft.com/office/drawing/2014/main" id="{B4883479-7606-5584-F96B-049E1ED01B22}"/>
              </a:ext>
            </a:extLst>
          </p:cNvPr>
          <p:cNvSpPr/>
          <p:nvPr/>
        </p:nvSpPr>
        <p:spPr>
          <a:xfrm>
            <a:off x="10153652" y="3557049"/>
            <a:ext cx="495345" cy="407987"/>
          </a:xfrm>
          <a:prstGeom prst="triangle">
            <a:avLst>
              <a:gd name="adj" fmla="val 50000"/>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B0859A13-C56D-78F7-9C01-FC890C3DDA47}"/>
              </a:ext>
            </a:extLst>
          </p:cNvPr>
          <p:cNvSpPr/>
          <p:nvPr/>
        </p:nvSpPr>
        <p:spPr>
          <a:xfrm>
            <a:off x="10094910" y="4005400"/>
            <a:ext cx="1273382" cy="1254886"/>
          </a:xfrm>
          <a:prstGeom prst="rect">
            <a:avLst/>
          </a:prstGeom>
          <a:solidFill>
            <a:srgbClr val="FFE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311719"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8E01CF56-96E6-C35D-197C-E6CAF84A3771}"/>
              </a:ext>
            </a:extLst>
          </p:cNvPr>
          <p:cNvSpPr txBox="1"/>
          <p:nvPr/>
        </p:nvSpPr>
        <p:spPr>
          <a:xfrm>
            <a:off x="10097391" y="4047369"/>
            <a:ext cx="1233031" cy="1141723"/>
          </a:xfrm>
          <a:prstGeom prst="rect">
            <a:avLst/>
          </a:prstGeom>
          <a:noFill/>
        </p:spPr>
        <p:txBody>
          <a:bodyPr wrap="square" rtlCol="0">
            <a:spAutoFit/>
          </a:bodyPr>
          <a:lstStyle/>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Streamer drove</a:t>
            </a: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1909"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23%</a:t>
            </a:r>
          </a:p>
          <a:p>
            <a:pPr marL="0" marR="0" lvl="0" indent="0" algn="l" defTabSz="311719" rtl="0" eaLnBrk="1" fontAlgn="auto" latinLnBrk="0" hangingPunct="1">
              <a:lnSpc>
                <a:spcPct val="100000"/>
              </a:lnSpc>
              <a:spcBef>
                <a:spcPts val="0"/>
              </a:spcBef>
              <a:spcAft>
                <a:spcPts val="0"/>
              </a:spcAft>
              <a:buClrTx/>
              <a:buSzTx/>
              <a:buFontTx/>
              <a:buNone/>
              <a:tabLst/>
              <a:defRPr/>
            </a:pPr>
            <a:r>
              <a:rPr kumimoji="0" lang="en-US" sz="955"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greater engagement </a:t>
            </a:r>
            <a:r>
              <a:rPr kumimoji="0" lang="en-US" sz="75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than market average </a:t>
            </a:r>
            <a:br>
              <a:rPr kumimoji="0" lang="en-US" sz="75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75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(All Linear + All Premium Streaming)</a:t>
            </a:r>
            <a:endParaRPr kumimoji="0" lang="en-US" sz="682"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46" name="Picture 45" descr="A close up of a logo&#10;&#10;Description automatically generated">
            <a:extLst>
              <a:ext uri="{FF2B5EF4-FFF2-40B4-BE49-F238E27FC236}">
                <a16:creationId xmlns:a16="http://schemas.microsoft.com/office/drawing/2014/main" id="{750F526B-B91E-658E-8313-7064BA9393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8603" y="5986021"/>
            <a:ext cx="994101" cy="497051"/>
          </a:xfrm>
          <a:prstGeom prst="rect">
            <a:avLst/>
          </a:prstGeom>
        </p:spPr>
      </p:pic>
      <p:pic>
        <p:nvPicPr>
          <p:cNvPr id="4" name="Picture 3">
            <a:extLst>
              <a:ext uri="{FF2B5EF4-FFF2-40B4-BE49-F238E27FC236}">
                <a16:creationId xmlns:a16="http://schemas.microsoft.com/office/drawing/2014/main" id="{F631B5BF-6DFA-81CC-4350-A375703806A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F43984A-01E9-7076-3CC4-77624D7ACDC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9545CA6-04DE-9A43-F478-E3491D6C2BF8}"/>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7" name="TextBox 6">
            <a:extLst>
              <a:ext uri="{FF2B5EF4-FFF2-40B4-BE49-F238E27FC236}">
                <a16:creationId xmlns:a16="http://schemas.microsoft.com/office/drawing/2014/main" id="{7FCF328E-2756-E83E-0C3A-2AC3E0044620}"/>
              </a:ext>
            </a:extLst>
          </p:cNvPr>
          <p:cNvSpPr txBox="1"/>
          <p:nvPr/>
        </p:nvSpPr>
        <p:spPr>
          <a:xfrm>
            <a:off x="3984495" y="6329684"/>
            <a:ext cx="636716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EDO, Case Study: </a:t>
            </a:r>
            <a:r>
              <a:rPr lang="en-US" sz="800" dirty="0">
                <a:solidFill>
                  <a:srgbClr val="1F1A62"/>
                </a:solidFill>
                <a:latin typeface="Helvetica" panose="020B0604020202020204" pitchFamily="34" charset="0"/>
                <a:cs typeface="Helvetica" panose="020B0604020202020204" pitchFamily="34" charset="0"/>
              </a:rPr>
              <a:t>Cross Media Outcomes for a Streaming Brand</a:t>
            </a:r>
            <a:r>
              <a:rPr kumimoji="0" lang="en-US" sz="8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p>
        </p:txBody>
      </p:sp>
    </p:spTree>
    <p:extLst>
      <p:ext uri="{BB962C8B-B14F-4D97-AF65-F5344CB8AC3E}">
        <p14:creationId xmlns:p14="http://schemas.microsoft.com/office/powerpoint/2010/main" val="819963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E82BE6F-91C3-40FE-817C-58ECD6AD8755}"/>
              </a:ext>
            </a:extLst>
          </p:cNvPr>
          <p:cNvSpPr/>
          <p:nvPr/>
        </p:nvSpPr>
        <p:spPr>
          <a:xfrm>
            <a:off x="0" y="-1"/>
            <a:ext cx="4729162" cy="68691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51525EF1-F80A-4833-9EAE-017E4D4D33BC}"/>
              </a:ext>
            </a:extLst>
          </p:cNvPr>
          <p:cNvSpPr/>
          <p:nvPr/>
        </p:nvSpPr>
        <p:spPr>
          <a:xfrm>
            <a:off x="5751843" y="1343573"/>
            <a:ext cx="5438994" cy="1506256"/>
          </a:xfrm>
          <a:prstGeom prst="roundRect">
            <a:avLst/>
          </a:prstGeom>
          <a:solidFill>
            <a:schemeClr val="bg1"/>
          </a:solidFill>
          <a:ln w="1905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4827D29-12BC-4F51-B992-D17E57EA4A90}"/>
              </a:ext>
            </a:extLst>
          </p:cNvPr>
          <p:cNvSpPr txBox="1"/>
          <p:nvPr/>
        </p:nvSpPr>
        <p:spPr>
          <a:xfrm>
            <a:off x="5751843" y="1372229"/>
            <a:ext cx="54389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Action</a:t>
            </a:r>
          </a:p>
        </p:txBody>
      </p:sp>
      <p:sp>
        <p:nvSpPr>
          <p:cNvPr id="30" name="TextBox 29">
            <a:extLst>
              <a:ext uri="{FF2B5EF4-FFF2-40B4-BE49-F238E27FC236}">
                <a16:creationId xmlns:a16="http://schemas.microsoft.com/office/drawing/2014/main" id="{304D9B91-89C6-4263-A7A7-446C27C2EB14}"/>
              </a:ext>
            </a:extLst>
          </p:cNvPr>
          <p:cNvSpPr txBox="1"/>
          <p:nvPr/>
        </p:nvSpPr>
        <p:spPr>
          <a:xfrm>
            <a:off x="5843627" y="1730169"/>
            <a:ext cx="525542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Multiscreen TV campaigns </a:t>
            </a:r>
            <a:r>
              <a:rPr kumimoji="0" lang="en-US" sz="1600" b="0" i="1"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increase the likelihood</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that </a:t>
            </a:r>
            <a:r>
              <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the </a:t>
            </a: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intended audience will be </a:t>
            </a:r>
            <a: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motivated to act </a:t>
            </a:r>
            <a:br>
              <a:rPr kumimoji="0" lang="en-US" sz="1600" b="1"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(e.g., make a purchase, download an app, sign-up </a:t>
            </a:r>
            <a:b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4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for a subscription, make a booking, etc.)</a:t>
            </a:r>
            <a:endParaRPr kumimoji="0" lang="en-US" sz="16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8" name="Rectangle 17">
            <a:extLst>
              <a:ext uri="{FF2B5EF4-FFF2-40B4-BE49-F238E27FC236}">
                <a16:creationId xmlns:a16="http://schemas.microsoft.com/office/drawing/2014/main" id="{688465DD-D1C4-42E9-9DB8-EC05EFB7775A}"/>
              </a:ext>
            </a:extLst>
          </p:cNvPr>
          <p:cNvSpPr/>
          <p:nvPr/>
        </p:nvSpPr>
        <p:spPr>
          <a:xfrm>
            <a:off x="5285433" y="3737851"/>
            <a:ext cx="6340510" cy="189282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1F1A62"/>
                </a:solidFill>
                <a:effectLst/>
                <a:uLnTx/>
                <a:uFillTx/>
                <a:latin typeface="Helvetica"/>
                <a:ea typeface="+mn-ea"/>
                <a:cs typeface="Helvetica"/>
              </a:rPr>
              <a:t>Sampling</a:t>
            </a:r>
            <a:r>
              <a:rPr kumimoji="0" lang="en-US" sz="1600" b="1" i="0" u="none" strike="noStrike" kern="1200" cap="none" spc="0" normalizeH="0" baseline="0" noProof="0" dirty="0">
                <a:ln>
                  <a:noFill/>
                </a:ln>
                <a:solidFill>
                  <a:srgbClr val="1F1A62"/>
                </a:solidFill>
                <a:effectLst/>
                <a:uLnTx/>
                <a:uFillTx/>
                <a:latin typeface="Helvetica"/>
                <a:ea typeface="+mn-ea"/>
                <a:cs typeface="Helvetica"/>
              </a:rPr>
              <a:t> of ‘action-based’ outcomes that can be measured: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Conversion Rates (tune-in, ratings, website traffic, </a:t>
            </a:r>
            <a:br>
              <a:rPr kumimoji="0" lang="en-US" sz="1600" b="0" i="0" u="none" strike="noStrike" kern="1200" cap="none" spc="0" normalizeH="0" baseline="0" noProof="0" dirty="0">
                <a:ln>
                  <a:noFill/>
                </a:ln>
                <a:solidFill>
                  <a:srgbClr val="1F1A62"/>
                </a:solidFill>
                <a:effectLst/>
                <a:uLnTx/>
                <a:uFillTx/>
                <a:latin typeface="Helvetica"/>
                <a:ea typeface="+mn-ea"/>
                <a:cs typeface="Helvetica"/>
              </a:rPr>
            </a:br>
            <a:r>
              <a:rPr kumimoji="0" lang="en-US" sz="1600" b="0" i="0" u="none" strike="noStrike" kern="1200" cap="none" spc="0" normalizeH="0" baseline="0" noProof="0" dirty="0">
                <a:ln>
                  <a:noFill/>
                </a:ln>
                <a:solidFill>
                  <a:srgbClr val="1F1A62"/>
                </a:solidFill>
                <a:effectLst/>
                <a:uLnTx/>
                <a:uFillTx/>
                <a:latin typeface="Helvetica"/>
                <a:ea typeface="+mn-ea"/>
                <a:cs typeface="Helvetica"/>
              </a:rPr>
              <a:t>app downloads, subscription sign-ups, foot traffic)</a:t>
            </a: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Sales / Revenues</a:t>
            </a: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Optimizations / ROI</a:t>
            </a: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2"/>
              </a:buBlip>
              <a:tabLst/>
              <a:defRPr/>
            </a:pPr>
            <a:endParaRPr kumimoji="0" lang="en-US" sz="500" b="0" i="0" u="none" strike="noStrike" kern="1200" cap="none" spc="0" normalizeH="0" baseline="0" noProof="0" dirty="0">
              <a:ln>
                <a:noFill/>
              </a:ln>
              <a:solidFill>
                <a:srgbClr val="1F1A62"/>
              </a:solidFill>
              <a:effectLst/>
              <a:uLnTx/>
              <a:uFillTx/>
              <a:latin typeface="Helvetica"/>
              <a:ea typeface="+mn-ea"/>
              <a:cs typeface="Helvetica"/>
            </a:endParaRPr>
          </a:p>
          <a:p>
            <a:pPr marL="1200150" marR="0" lvl="2" indent="-285750" algn="l" defTabSz="914400" rtl="0" eaLnBrk="1" fontAlgn="auto" latinLnBrk="0" hangingPunct="1">
              <a:lnSpc>
                <a:spcPct val="100000"/>
              </a:lnSpc>
              <a:spcBef>
                <a:spcPts val="0"/>
              </a:spcBef>
              <a:spcAft>
                <a:spcPts val="0"/>
              </a:spcAft>
              <a:buClrTx/>
              <a:buSzTx/>
              <a:buFontTx/>
              <a:buBlip>
                <a:blip r:embed="rId2"/>
              </a:buBlip>
              <a:tabLst/>
              <a:defRPr/>
            </a:pPr>
            <a:r>
              <a:rPr kumimoji="0" lang="en-US" sz="1600" b="0" i="0" u="none" strike="noStrike" kern="1200" cap="none" spc="0" normalizeH="0" baseline="0" noProof="0" dirty="0">
                <a:ln>
                  <a:noFill/>
                </a:ln>
                <a:solidFill>
                  <a:srgbClr val="1F1A62"/>
                </a:solidFill>
                <a:effectLst/>
                <a:uLnTx/>
                <a:uFillTx/>
                <a:latin typeface="Helvetica"/>
                <a:ea typeface="+mn-ea"/>
                <a:cs typeface="Helvetica"/>
              </a:rPr>
              <a:t>Cost Efficiencies (Conversions)</a:t>
            </a:r>
          </a:p>
        </p:txBody>
      </p:sp>
      <p:pic>
        <p:nvPicPr>
          <p:cNvPr id="4" name="Picture 3">
            <a:extLst>
              <a:ext uri="{FF2B5EF4-FFF2-40B4-BE49-F238E27FC236}">
                <a16:creationId xmlns:a16="http://schemas.microsoft.com/office/drawing/2014/main" id="{C60FF404-DFD0-73F0-F0F7-C234520166F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B0E84127-4688-597E-E738-3889F6054CD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CE72C02B-AFA4-B8B1-520E-99898BD612D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7" name="TextBox 6">
            <a:extLst>
              <a:ext uri="{FF2B5EF4-FFF2-40B4-BE49-F238E27FC236}">
                <a16:creationId xmlns:a16="http://schemas.microsoft.com/office/drawing/2014/main" id="{0302AA77-2389-672A-6871-51A6B5D564D7}"/>
              </a:ext>
            </a:extLst>
          </p:cNvPr>
          <p:cNvSpPr txBox="1"/>
          <p:nvPr/>
        </p:nvSpPr>
        <p:spPr>
          <a:xfrm>
            <a:off x="1" y="996396"/>
            <a:ext cx="472916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C5AD"/>
                </a:solidFill>
                <a:effectLst/>
                <a:uLnTx/>
                <a:uFillTx/>
                <a:latin typeface="Helvetica" pitchFamily="2" charset="0"/>
                <a:ea typeface="+mn-ea"/>
                <a:cs typeface="+mn-cs"/>
              </a:rPr>
              <a:t>Mid-To-Lower Funnel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Helvetica" pitchFamily="2" charset="0"/>
                <a:ea typeface="+mn-ea"/>
                <a:cs typeface="+mn-cs"/>
              </a:rPr>
              <a:t>Case Studies</a:t>
            </a:r>
          </a:p>
        </p:txBody>
      </p:sp>
      <p:pic>
        <p:nvPicPr>
          <p:cNvPr id="8" name="Picture 7" descr="Icon&#10;&#10;Description automatically generated">
            <a:extLst>
              <a:ext uri="{FF2B5EF4-FFF2-40B4-BE49-F238E27FC236}">
                <a16:creationId xmlns:a16="http://schemas.microsoft.com/office/drawing/2014/main" id="{A6AF521D-B9FE-B792-67D4-A59033F4F8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86123" y="3008320"/>
            <a:ext cx="1156916" cy="1156916"/>
          </a:xfrm>
          <a:prstGeom prst="rect">
            <a:avLst/>
          </a:prstGeom>
        </p:spPr>
      </p:pic>
      <p:sp>
        <p:nvSpPr>
          <p:cNvPr id="9" name="Rectangle 8">
            <a:extLst>
              <a:ext uri="{FF2B5EF4-FFF2-40B4-BE49-F238E27FC236}">
                <a16:creationId xmlns:a16="http://schemas.microsoft.com/office/drawing/2014/main" id="{DF62077A-DED8-3501-FEB3-3FB51EA3B54F}"/>
              </a:ext>
            </a:extLst>
          </p:cNvPr>
          <p:cNvSpPr/>
          <p:nvPr/>
        </p:nvSpPr>
        <p:spPr>
          <a:xfrm>
            <a:off x="220834" y="4464788"/>
            <a:ext cx="4287494"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itchFamily="2" charset="0"/>
                <a:ea typeface="+mn-ea"/>
                <a:cs typeface="+mn-cs"/>
              </a:rPr>
              <a:t>How Multiscreen TV drives</a:t>
            </a:r>
            <a:endParaRPr kumimoji="0" lang="en-US" sz="2800" b="1" i="0" u="none" strike="noStrike" kern="1200" cap="none" spc="0" normalizeH="0" baseline="0" noProof="0">
              <a:ln>
                <a:noFill/>
              </a:ln>
              <a:solidFill>
                <a:prstClr val="white"/>
              </a:solidFill>
              <a:effectLst/>
              <a:uLnTx/>
              <a:uFillTx/>
              <a:latin typeface="Helvetica"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66C5AD"/>
                </a:solidFill>
                <a:effectLst/>
                <a:uLnTx/>
                <a:uFillTx/>
                <a:latin typeface="Helvetica" pitchFamily="2" charset="0"/>
                <a:ea typeface="+mn-ea"/>
                <a:cs typeface="+mn-cs"/>
              </a:rPr>
              <a:t>Action</a:t>
            </a:r>
          </a:p>
        </p:txBody>
      </p:sp>
    </p:spTree>
    <p:extLst>
      <p:ext uri="{BB962C8B-B14F-4D97-AF65-F5344CB8AC3E}">
        <p14:creationId xmlns:p14="http://schemas.microsoft.com/office/powerpoint/2010/main" val="4285345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0DE379D-CAC9-4715-8784-BA079934B57F}"/>
              </a:ext>
            </a:extLst>
          </p:cNvPr>
          <p:cNvSpPr/>
          <p:nvPr/>
        </p:nvSpPr>
        <p:spPr>
          <a:xfrm>
            <a:off x="0" y="0"/>
            <a:ext cx="4014788" cy="685800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F1A62"/>
              </a:solidFill>
              <a:effectLst/>
              <a:uLnTx/>
              <a:uFillTx/>
              <a:latin typeface="Helvetica"/>
              <a:ea typeface="+mn-ea"/>
              <a:cs typeface="Helvetica"/>
            </a:endParaRPr>
          </a:p>
        </p:txBody>
      </p:sp>
      <p:sp>
        <p:nvSpPr>
          <p:cNvPr id="31" name="Rectangle 30">
            <a:extLst>
              <a:ext uri="{FF2B5EF4-FFF2-40B4-BE49-F238E27FC236}">
                <a16:creationId xmlns:a16="http://schemas.microsoft.com/office/drawing/2014/main" id="{950FE29A-EC6D-4830-9C78-3F5BA38E80FC}"/>
              </a:ext>
            </a:extLst>
          </p:cNvPr>
          <p:cNvSpPr/>
          <p:nvPr/>
        </p:nvSpPr>
        <p:spPr>
          <a:xfrm>
            <a:off x="0" y="-2792"/>
            <a:ext cx="4014788" cy="828219"/>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F9DBFDA-A02A-46DE-AC63-7627C2133E8D}"/>
              </a:ext>
            </a:extLst>
          </p:cNvPr>
          <p:cNvSpPr/>
          <p:nvPr/>
        </p:nvSpPr>
        <p:spPr>
          <a:xfrm>
            <a:off x="3977082" y="53880"/>
            <a:ext cx="8214918" cy="769441"/>
          </a:xfrm>
          <a:prstGeom prst="rect">
            <a:avLst/>
          </a:prstGeom>
          <a:noFill/>
        </p:spPr>
        <p:txBody>
          <a:bodyPr wrap="square">
            <a:spAutoFit/>
          </a:bodyPr>
          <a:lstStyle/>
          <a:p>
            <a:pPr marL="0" marR="0" lvl="0" indent="0" algn="l" defTabSz="914217" rtl="0" eaLnBrk="1" fontAlgn="auto" latinLnBrk="0" hangingPunct="1">
              <a:lnSpc>
                <a:spcPct val="100000"/>
              </a:lnSpc>
              <a:spcBef>
                <a:spcPts val="0"/>
              </a:spcBef>
              <a:spcAft>
                <a:spcPts val="1000"/>
              </a:spcAft>
              <a:buClrTx/>
              <a:buSzTx/>
              <a:buFontTx/>
              <a:buNone/>
              <a:tabLst/>
              <a:defRPr/>
            </a:pPr>
            <a:r>
              <a:rPr kumimoji="0" lang="en-US" sz="2200" b="0" i="0" u="none" strike="noStrike" kern="1200" cap="none" spc="0" normalizeH="0" baseline="0" noProof="0" dirty="0">
                <a:ln>
                  <a:noFill/>
                </a:ln>
                <a:solidFill>
                  <a:srgbClr val="1F1A62"/>
                </a:solidFill>
                <a:effectLst/>
                <a:uLnTx/>
                <a:uFillTx/>
                <a:latin typeface="Helvetica"/>
                <a:ea typeface="+mn-ea"/>
                <a:cs typeface="Helvetica"/>
              </a:rPr>
              <a:t>A SVOD service utilized a test and learn approach constantly optimizing their target, resulting in </a:t>
            </a:r>
            <a:r>
              <a:rPr kumimoji="0" lang="en-US" sz="2200" b="1" i="0" u="none" strike="noStrike" kern="1200" cap="none" spc="0" normalizeH="0" baseline="0" noProof="0" dirty="0">
                <a:ln>
                  <a:noFill/>
                </a:ln>
                <a:solidFill>
                  <a:srgbClr val="1F1A62"/>
                </a:solidFill>
                <a:effectLst/>
                <a:uLnTx/>
                <a:uFillTx/>
                <a:latin typeface="Helvetica"/>
                <a:ea typeface="+mn-ea"/>
                <a:cs typeface="Helvetica"/>
              </a:rPr>
              <a:t>higher response rates</a:t>
            </a:r>
          </a:p>
        </p:txBody>
      </p:sp>
      <p:sp>
        <p:nvSpPr>
          <p:cNvPr id="30" name="Rectangle 29">
            <a:extLst>
              <a:ext uri="{FF2B5EF4-FFF2-40B4-BE49-F238E27FC236}">
                <a16:creationId xmlns:a16="http://schemas.microsoft.com/office/drawing/2014/main" id="{6ADD8D68-14D7-47F7-BD70-5D09AAC64BC2}"/>
              </a:ext>
            </a:extLst>
          </p:cNvPr>
          <p:cNvSpPr/>
          <p:nvPr/>
        </p:nvSpPr>
        <p:spPr>
          <a:xfrm>
            <a:off x="125016" y="44572"/>
            <a:ext cx="3764757" cy="739177"/>
          </a:xfrm>
          <a:prstGeom prst="rect">
            <a:avLst/>
          </a:prstGeom>
          <a:noFill/>
          <a:ln w="19050">
            <a:noFill/>
          </a:ln>
        </p:spPr>
        <p:txBody>
          <a:bodyPr wrap="square" tIns="0" bIns="9144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Category: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E900"/>
                </a:solidFill>
                <a:effectLst/>
                <a:uLnTx/>
                <a:uFillTx/>
                <a:latin typeface="Helvetica" pitchFamily="2" charset="0"/>
                <a:ea typeface="+mn-ea"/>
                <a:cs typeface="+mn-cs"/>
              </a:rPr>
              <a:t>Entertainment</a:t>
            </a:r>
          </a:p>
        </p:txBody>
      </p:sp>
      <p:sp>
        <p:nvSpPr>
          <p:cNvPr id="28" name="Rectangle 27">
            <a:extLst>
              <a:ext uri="{FF2B5EF4-FFF2-40B4-BE49-F238E27FC236}">
                <a16:creationId xmlns:a16="http://schemas.microsoft.com/office/drawing/2014/main" id="{9E43917D-BFBD-4D88-B6F6-12C45678E999}"/>
              </a:ext>
            </a:extLst>
          </p:cNvPr>
          <p:cNvSpPr/>
          <p:nvPr/>
        </p:nvSpPr>
        <p:spPr>
          <a:xfrm>
            <a:off x="170666" y="1052616"/>
            <a:ext cx="3659908" cy="481670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Challenge</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Promote a new SVOD service for a premium national TV network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Solution</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Leveraged programmatic CTV to run a targeted TV campaign to understand which targets were driving subscriptions and test look-alike audiences</a:t>
            </a:r>
            <a:endParaRPr kumimoji="0" lang="en-US" sz="600" b="0" i="0" u="none" strike="noStrike" kern="1200" cap="none" spc="0" normalizeH="0" baseline="0" noProof="0" dirty="0">
              <a:ln>
                <a:noFill/>
              </a:ln>
              <a:solidFill>
                <a:srgbClr val="1F1A62"/>
              </a:solidFill>
              <a:effectLst/>
              <a:uLnTx/>
              <a:uFillTx/>
              <a:latin typeface="Helvetic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Target Segment</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Look-alike Audiences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Results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mn-cs"/>
              </a:rPr>
              <a:t>A constant test and learn approach enabled a diversified impression allocation across the campaign, resulting in more look-alikes, increasing the response rate and improving the cost-per-conversion</a:t>
            </a:r>
            <a:endParaRPr kumimoji="0" lang="en-US" sz="14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1600" b="1" i="0" u="none" strike="noStrike" kern="1200" cap="none" spc="0" normalizeH="0" baseline="0" noProof="0" dirty="0">
              <a:ln>
                <a:noFill/>
              </a:ln>
              <a:solidFill>
                <a:srgbClr val="1F1A62"/>
              </a:solidFill>
              <a:effectLst/>
              <a:uLnTx/>
              <a:uFillTx/>
              <a:latin typeface="Helvetica"/>
              <a:ea typeface="+mn-e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a:ea typeface="+mn-ea"/>
                <a:cs typeface="Helvetica"/>
              </a:rPr>
              <a:t>Company / Platform</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kumimoji="0" lang="en-US" sz="1200" b="0" i="0" u="none" strike="noStrike" kern="1200" cap="none" spc="0" normalizeH="0" baseline="0" noProof="0" dirty="0">
                <a:ln>
                  <a:noFill/>
                </a:ln>
                <a:solidFill>
                  <a:srgbClr val="1F1A62"/>
                </a:solidFill>
                <a:effectLst/>
                <a:uLnTx/>
                <a:uFillTx/>
                <a:latin typeface="Helvetica"/>
                <a:ea typeface="+mn-ea"/>
                <a:cs typeface="Helvetica"/>
              </a:rPr>
              <a:t>TVSquared / CTV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1F1A62"/>
              </a:solidFill>
              <a:effectLst/>
              <a:uLnTx/>
              <a:uFillTx/>
              <a:latin typeface="Helvetica"/>
              <a:ea typeface="+mn-ea"/>
              <a:cs typeface="Helvetica"/>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500" b="1" i="0" u="none" strike="noStrike" kern="1200" cap="none" spc="0" normalizeH="0" baseline="0" noProof="0" dirty="0">
              <a:ln>
                <a:noFill/>
              </a:ln>
              <a:solidFill>
                <a:srgbClr val="1F1A62"/>
              </a:solidFill>
              <a:effectLst/>
              <a:uLnTx/>
              <a:uFillTx/>
              <a:latin typeface="Helvetica"/>
              <a:ea typeface="+mn-ea"/>
              <a:cs typeface="Helvetica"/>
            </a:endParaRPr>
          </a:p>
        </p:txBody>
      </p:sp>
      <p:pic>
        <p:nvPicPr>
          <p:cNvPr id="3" name="Picture 2" descr="Logo&#10;&#10;Description automatically generated">
            <a:extLst>
              <a:ext uri="{FF2B5EF4-FFF2-40B4-BE49-F238E27FC236}">
                <a16:creationId xmlns:a16="http://schemas.microsoft.com/office/drawing/2014/main" id="{9C6205DA-F90B-4874-8ADC-C2EC116C93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98156" y="6448"/>
            <a:ext cx="804557" cy="804557"/>
          </a:xfrm>
          <a:prstGeom prst="rect">
            <a:avLst/>
          </a:prstGeom>
          <a:noFill/>
          <a:ln>
            <a:noFill/>
          </a:ln>
        </p:spPr>
      </p:pic>
      <p:sp>
        <p:nvSpPr>
          <p:cNvPr id="2" name="Rectangle: Rounded Corners 1">
            <a:extLst>
              <a:ext uri="{FF2B5EF4-FFF2-40B4-BE49-F238E27FC236}">
                <a16:creationId xmlns:a16="http://schemas.microsoft.com/office/drawing/2014/main" id="{CA73F0E1-74EE-412E-9784-CFA840A24EFF}"/>
              </a:ext>
            </a:extLst>
          </p:cNvPr>
          <p:cNvSpPr/>
          <p:nvPr/>
        </p:nvSpPr>
        <p:spPr>
          <a:xfrm>
            <a:off x="4569041" y="2578115"/>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Rounded Corners 36">
            <a:extLst>
              <a:ext uri="{FF2B5EF4-FFF2-40B4-BE49-F238E27FC236}">
                <a16:creationId xmlns:a16="http://schemas.microsoft.com/office/drawing/2014/main" id="{38C004DD-2C74-427E-B400-1421880D91EC}"/>
              </a:ext>
            </a:extLst>
          </p:cNvPr>
          <p:cNvSpPr/>
          <p:nvPr/>
        </p:nvSpPr>
        <p:spPr>
          <a:xfrm>
            <a:off x="8218248" y="2596143"/>
            <a:ext cx="3378469" cy="1344197"/>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CA1F9895-D3C7-463C-998F-1251BD3DCE70}"/>
              </a:ext>
            </a:extLst>
          </p:cNvPr>
          <p:cNvSpPr/>
          <p:nvPr/>
        </p:nvSpPr>
        <p:spPr>
          <a:xfrm>
            <a:off x="4569041" y="4300798"/>
            <a:ext cx="3378469" cy="1302274"/>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9587F0B1-FF10-43A9-83A6-0B4169FBA44F}"/>
              </a:ext>
            </a:extLst>
          </p:cNvPr>
          <p:cNvSpPr/>
          <p:nvPr/>
        </p:nvSpPr>
        <p:spPr>
          <a:xfrm>
            <a:off x="8218248" y="4318826"/>
            <a:ext cx="3378469" cy="1302274"/>
          </a:xfrm>
          <a:prstGeom prst="roundRect">
            <a:avLst/>
          </a:prstGeom>
          <a:solidFill>
            <a:srgbClr val="1F1A62"/>
          </a:solidFill>
          <a:ln w="19050">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FD7D1F8-B5AD-495D-BA72-C59759796767}"/>
              </a:ext>
            </a:extLst>
          </p:cNvPr>
          <p:cNvSpPr txBox="1"/>
          <p:nvPr/>
        </p:nvSpPr>
        <p:spPr>
          <a:xfrm>
            <a:off x="4878486" y="4789616"/>
            <a:ext cx="2879773"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Re-allocated Imps </a:t>
            </a:r>
          </a:p>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to New Audiences</a:t>
            </a:r>
          </a:p>
        </p:txBody>
      </p:sp>
      <p:sp>
        <p:nvSpPr>
          <p:cNvPr id="19" name="TextBox 18">
            <a:extLst>
              <a:ext uri="{FF2B5EF4-FFF2-40B4-BE49-F238E27FC236}">
                <a16:creationId xmlns:a16="http://schemas.microsoft.com/office/drawing/2014/main" id="{5639B451-4292-4E73-A74C-666E8128AD46}"/>
              </a:ext>
            </a:extLst>
          </p:cNvPr>
          <p:cNvSpPr txBox="1"/>
          <p:nvPr/>
        </p:nvSpPr>
        <p:spPr>
          <a:xfrm>
            <a:off x="5014880" y="4333502"/>
            <a:ext cx="2486790"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60% Shift </a:t>
            </a:r>
          </a:p>
        </p:txBody>
      </p:sp>
      <p:sp>
        <p:nvSpPr>
          <p:cNvPr id="22" name="TextBox 21">
            <a:extLst>
              <a:ext uri="{FF2B5EF4-FFF2-40B4-BE49-F238E27FC236}">
                <a16:creationId xmlns:a16="http://schemas.microsoft.com/office/drawing/2014/main" id="{F9FA82D7-CADA-4E7B-BE6A-886F3BFD7A1C}"/>
              </a:ext>
            </a:extLst>
          </p:cNvPr>
          <p:cNvSpPr txBox="1"/>
          <p:nvPr/>
        </p:nvSpPr>
        <p:spPr>
          <a:xfrm>
            <a:off x="8262396" y="3127563"/>
            <a:ext cx="3290172" cy="400110"/>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 Response Rate</a:t>
            </a:r>
          </a:p>
        </p:txBody>
      </p:sp>
      <p:sp>
        <p:nvSpPr>
          <p:cNvPr id="27" name="TextBox 26">
            <a:extLst>
              <a:ext uri="{FF2B5EF4-FFF2-40B4-BE49-F238E27FC236}">
                <a16:creationId xmlns:a16="http://schemas.microsoft.com/office/drawing/2014/main" id="{2FB2A963-B663-4D17-949A-C965FE72A3B3}"/>
              </a:ext>
            </a:extLst>
          </p:cNvPr>
          <p:cNvSpPr txBox="1"/>
          <p:nvPr/>
        </p:nvSpPr>
        <p:spPr>
          <a:xfrm>
            <a:off x="8428459" y="2622695"/>
            <a:ext cx="2958046"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50% Increase</a:t>
            </a:r>
          </a:p>
        </p:txBody>
      </p:sp>
      <p:sp>
        <p:nvSpPr>
          <p:cNvPr id="29" name="TextBox 28">
            <a:extLst>
              <a:ext uri="{FF2B5EF4-FFF2-40B4-BE49-F238E27FC236}">
                <a16:creationId xmlns:a16="http://schemas.microsoft.com/office/drawing/2014/main" id="{26412467-F297-4821-B396-D4BA4ABC47BD}"/>
              </a:ext>
            </a:extLst>
          </p:cNvPr>
          <p:cNvSpPr txBox="1"/>
          <p:nvPr/>
        </p:nvSpPr>
        <p:spPr>
          <a:xfrm>
            <a:off x="4917888" y="3124507"/>
            <a:ext cx="2680775"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Increased Look-alike Segments</a:t>
            </a:r>
          </a:p>
        </p:txBody>
      </p:sp>
      <p:sp>
        <p:nvSpPr>
          <p:cNvPr id="32" name="TextBox 31">
            <a:extLst>
              <a:ext uri="{FF2B5EF4-FFF2-40B4-BE49-F238E27FC236}">
                <a16:creationId xmlns:a16="http://schemas.microsoft.com/office/drawing/2014/main" id="{F3595ABC-4AF6-49CF-96DF-3D09F9E9220D}"/>
              </a:ext>
            </a:extLst>
          </p:cNvPr>
          <p:cNvSpPr txBox="1"/>
          <p:nvPr/>
        </p:nvSpPr>
        <p:spPr>
          <a:xfrm>
            <a:off x="5064394" y="2613268"/>
            <a:ext cx="2387762"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10 to 20</a:t>
            </a:r>
          </a:p>
        </p:txBody>
      </p:sp>
      <p:sp>
        <p:nvSpPr>
          <p:cNvPr id="33" name="TextBox 32">
            <a:extLst>
              <a:ext uri="{FF2B5EF4-FFF2-40B4-BE49-F238E27FC236}">
                <a16:creationId xmlns:a16="http://schemas.microsoft.com/office/drawing/2014/main" id="{9FDA5455-4781-496A-BEAD-FC6D86354DE5}"/>
              </a:ext>
            </a:extLst>
          </p:cNvPr>
          <p:cNvSpPr txBox="1"/>
          <p:nvPr/>
        </p:nvSpPr>
        <p:spPr>
          <a:xfrm>
            <a:off x="8543009" y="4808471"/>
            <a:ext cx="2728946" cy="707886"/>
          </a:xfrm>
          <a:prstGeom prst="rect">
            <a:avLst/>
          </a:prstGeom>
          <a:noFill/>
        </p:spPr>
        <p:txBody>
          <a:bodyPr wrap="square" rtlCol="0" anchor="ctr">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Optimized</a:t>
            </a:r>
          </a:p>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Cost-per-Conversion</a:t>
            </a:r>
          </a:p>
        </p:txBody>
      </p:sp>
      <p:sp>
        <p:nvSpPr>
          <p:cNvPr id="34" name="TextBox 33">
            <a:extLst>
              <a:ext uri="{FF2B5EF4-FFF2-40B4-BE49-F238E27FC236}">
                <a16:creationId xmlns:a16="http://schemas.microsoft.com/office/drawing/2014/main" id="{B89DF7F7-86C1-4C7B-9CD4-25CC7E013197}"/>
              </a:ext>
            </a:extLst>
          </p:cNvPr>
          <p:cNvSpPr txBox="1"/>
          <p:nvPr/>
        </p:nvSpPr>
        <p:spPr>
          <a:xfrm>
            <a:off x="8262396" y="4352357"/>
            <a:ext cx="3290172" cy="523220"/>
          </a:xfrm>
          <a:prstGeom prst="rect">
            <a:avLst/>
          </a:prstGeom>
          <a:noFill/>
        </p:spPr>
        <p:txBody>
          <a:bodyPr wrap="square" rtlCol="0">
            <a:spAutoFit/>
          </a:bodyPr>
          <a:lstStyle/>
          <a:p>
            <a:pPr marL="0" marR="0" lvl="0" indent="0" algn="ctr" defTabSz="51944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30% Improvement</a:t>
            </a:r>
          </a:p>
        </p:txBody>
      </p:sp>
      <p:grpSp>
        <p:nvGrpSpPr>
          <p:cNvPr id="6" name="Group 5">
            <a:extLst>
              <a:ext uri="{FF2B5EF4-FFF2-40B4-BE49-F238E27FC236}">
                <a16:creationId xmlns:a16="http://schemas.microsoft.com/office/drawing/2014/main" id="{CBAC6D6C-248D-4EC9-A32E-16C71C504113}"/>
              </a:ext>
            </a:extLst>
          </p:cNvPr>
          <p:cNvGrpSpPr/>
          <p:nvPr/>
        </p:nvGrpSpPr>
        <p:grpSpPr>
          <a:xfrm>
            <a:off x="3977081" y="1730625"/>
            <a:ext cx="8177212" cy="517375"/>
            <a:chOff x="4014789" y="1612637"/>
            <a:chExt cx="8177212" cy="814472"/>
          </a:xfrm>
        </p:grpSpPr>
        <p:sp>
          <p:nvSpPr>
            <p:cNvPr id="5" name="Rectangle: Rounded Corners 4">
              <a:extLst>
                <a:ext uri="{FF2B5EF4-FFF2-40B4-BE49-F238E27FC236}">
                  <a16:creationId xmlns:a16="http://schemas.microsoft.com/office/drawing/2014/main" id="{412350B8-0F2D-4863-9BD5-AADF38CCED15}"/>
                </a:ext>
              </a:extLst>
            </p:cNvPr>
            <p:cNvSpPr/>
            <p:nvPr/>
          </p:nvSpPr>
          <p:spPr>
            <a:xfrm>
              <a:off x="4079019" y="1612637"/>
              <a:ext cx="8054671" cy="814472"/>
            </a:xfrm>
            <a:prstGeom prst="roundRect">
              <a:avLst/>
            </a:prstGeom>
            <a:solidFill>
              <a:srgbClr val="E2E8F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C940CB1-DD26-468B-9C4C-BB06A76ED713}"/>
                </a:ext>
              </a:extLst>
            </p:cNvPr>
            <p:cNvSpPr/>
            <p:nvPr/>
          </p:nvSpPr>
          <p:spPr>
            <a:xfrm>
              <a:off x="4014789" y="1748242"/>
              <a:ext cx="8177212" cy="532965"/>
            </a:xfrm>
            <a:prstGeom prst="rect">
              <a:avLst/>
            </a:prstGeom>
          </p:spPr>
          <p:txBody>
            <a:bodyPr wrap="square" anchor="ctr">
              <a:spAutoFit/>
            </a:bodyPr>
            <a:lstStyle/>
            <a:p>
              <a:pPr marL="0" marR="0" lvl="0" indent="0" algn="ctr" defTabSz="519442" rtl="0" eaLnBrk="1" fontAlgn="auto" latinLnBrk="0" hangingPunct="1">
                <a:lnSpc>
                  <a:spcPct val="100000"/>
                </a:lnSpc>
                <a:spcBef>
                  <a:spcPts val="0"/>
                </a:spcBef>
                <a:spcAft>
                  <a:spcPts val="533"/>
                </a:spcAft>
                <a:buClrTx/>
                <a:buSzPct val="90000"/>
                <a:buFontTx/>
                <a:buNone/>
                <a:tabLst/>
                <a:defRPr/>
              </a:pPr>
              <a:r>
                <a:rPr kumimoji="0" lang="en-US" sz="1600" b="0"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rPr>
                <a:t>The ‘test and learn’ approach of this targeted programmatic CTV campaign resulted in…</a:t>
              </a:r>
              <a:endParaRPr kumimoji="0" lang="en-US" sz="1600" b="1" i="0" u="none" strike="noStrike" kern="1200" cap="none" spc="-40" normalizeH="0" baseline="0" noProof="0">
                <a:ln>
                  <a:noFill/>
                </a:ln>
                <a:solidFill>
                  <a:srgbClr val="1F1A62"/>
                </a:solidFill>
                <a:effectLst/>
                <a:uLnTx/>
                <a:uFillTx/>
                <a:latin typeface="Helvetica" panose="020B0604020202020204" pitchFamily="34" charset="0"/>
                <a:ea typeface="Montserrat" charset="0"/>
                <a:cs typeface="Helvetica" panose="020B0604020202020204" pitchFamily="34" charset="0"/>
              </a:endParaRPr>
            </a:p>
          </p:txBody>
        </p:sp>
      </p:grpSp>
      <p:sp>
        <p:nvSpPr>
          <p:cNvPr id="36" name="TextBox 35">
            <a:extLst>
              <a:ext uri="{FF2B5EF4-FFF2-40B4-BE49-F238E27FC236}">
                <a16:creationId xmlns:a16="http://schemas.microsoft.com/office/drawing/2014/main" id="{63196D8A-C250-4681-8E7C-639FFD430A32}"/>
              </a:ext>
            </a:extLst>
          </p:cNvPr>
          <p:cNvSpPr txBox="1"/>
          <p:nvPr/>
        </p:nvSpPr>
        <p:spPr>
          <a:xfrm>
            <a:off x="3979065" y="6313342"/>
            <a:ext cx="618640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TVSquared, Case study: </a:t>
            </a:r>
            <a:r>
              <a:rPr kumimoji="0" lang="en-US" sz="800" b="0" i="1"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The Power of Programmatic TV. </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Flight duration: October 2020 – January 2021.</a:t>
            </a:r>
          </a:p>
        </p:txBody>
      </p:sp>
      <p:pic>
        <p:nvPicPr>
          <p:cNvPr id="41" name="Picture 40">
            <a:extLst>
              <a:ext uri="{FF2B5EF4-FFF2-40B4-BE49-F238E27FC236}">
                <a16:creationId xmlns:a16="http://schemas.microsoft.com/office/drawing/2014/main" id="{9400DBDC-DA60-4892-8DE5-4209D0E772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18855" y="6090099"/>
            <a:ext cx="1817471" cy="419137"/>
          </a:xfrm>
          <a:prstGeom prst="rect">
            <a:avLst/>
          </a:prstGeom>
        </p:spPr>
      </p:pic>
      <p:pic>
        <p:nvPicPr>
          <p:cNvPr id="4" name="Picture 3">
            <a:extLst>
              <a:ext uri="{FF2B5EF4-FFF2-40B4-BE49-F238E27FC236}">
                <a16:creationId xmlns:a16="http://schemas.microsoft.com/office/drawing/2014/main" id="{1515B421-216D-837F-2DF1-02508710489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23F614E0-4057-2623-0B24-92B3DEE2BDA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56019464-5280-98AA-E8AC-0A391BF4A59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3333416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24291D3CFFFB3468A8BEBC160241642" ma:contentTypeVersion="18" ma:contentTypeDescription="Create a new document." ma:contentTypeScope="" ma:versionID="387be907f486394efa0aa922f6891cb4">
  <xsd:schema xmlns:xsd="http://www.w3.org/2001/XMLSchema" xmlns:xs="http://www.w3.org/2001/XMLSchema" xmlns:p="http://schemas.microsoft.com/office/2006/metadata/properties" xmlns:ns2="97cdb7a3-d8d8-4d5a-8559-ae518cf29f49" xmlns:ns3="8ffbcc2d-a520-42b9-8ca7-e090664160a6" targetNamespace="http://schemas.microsoft.com/office/2006/metadata/properties" ma:root="true" ma:fieldsID="5bf9659b688e4d2890b1db6b33d4e217" ns2:_="" ns3:_="">
    <xsd:import namespace="97cdb7a3-d8d8-4d5a-8559-ae518cf29f49"/>
    <xsd:import namespace="8ffbcc2d-a520-42b9-8ca7-e090664160a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cdb7a3-d8d8-4d5a-8559-ae518cf29f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fbcc2d-a520-42b9-8ca7-e090664160a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92ae5e6-0bf7-4809-94d2-b453c12df252}" ma:internalName="TaxCatchAll" ma:showField="CatchAllData" ma:web="8ffbcc2d-a520-42b9-8ca7-e090664160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ffbcc2d-a520-42b9-8ca7-e090664160a6" xsi:nil="true"/>
    <lcf76f155ced4ddcb4097134ff3c332f xmlns="97cdb7a3-d8d8-4d5a-8559-ae518cf29f4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68E1D0-C7A7-4ED2-A1BB-79A5E090ABC7}">
  <ds:schemaRefs>
    <ds:schemaRef ds:uri="http://schemas.microsoft.com/sharepoint/v3/contenttype/forms"/>
  </ds:schemaRefs>
</ds:datastoreItem>
</file>

<file path=customXml/itemProps2.xml><?xml version="1.0" encoding="utf-8"?>
<ds:datastoreItem xmlns:ds="http://schemas.openxmlformats.org/officeDocument/2006/customXml" ds:itemID="{2C0703C9-6587-4172-9FED-B3C6D72ED0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cdb7a3-d8d8-4d5a-8559-ae518cf29f49"/>
    <ds:schemaRef ds:uri="8ffbcc2d-a520-42b9-8ca7-e090664160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1A48D4-38CD-46FD-8120-AFCBED4B4D09}">
  <ds:schemaRefs>
    <ds:schemaRef ds:uri="http://schemas.microsoft.com/office/2006/metadata/properties"/>
    <ds:schemaRef ds:uri="http://schemas.microsoft.com/office/infopath/2007/PartnerControls"/>
    <ds:schemaRef ds:uri="9f6166fe-9f5b-43aa-b8a9-b4d7ad530bda"/>
    <ds:schemaRef ds:uri="a86b28e8-29a6-4ab8-af18-2a7f61acfad2"/>
    <ds:schemaRef ds:uri="8ffbcc2d-a520-42b9-8ca7-e090664160a6"/>
    <ds:schemaRef ds:uri="97cdb7a3-d8d8-4d5a-8559-ae518cf29f49"/>
    <ds:schemaRef ds:uri="c00419b3-ff22-4e92-8e74-ef4894f6b0e1"/>
    <ds:schemaRef ds:uri="c3801c2d-3f2f-44a1-8478-554d1c91a4f5"/>
  </ds:schemaRefs>
</ds:datastoreItem>
</file>

<file path=docProps/app.xml><?xml version="1.0" encoding="utf-8"?>
<Properties xmlns="http://schemas.openxmlformats.org/officeDocument/2006/extended-properties" xmlns:vt="http://schemas.openxmlformats.org/officeDocument/2006/docPropsVTypes">
  <TotalTime>380</TotalTime>
  <Words>4606</Words>
  <Application>Microsoft Office PowerPoint</Application>
  <PresentationFormat>Widescreen</PresentationFormat>
  <Paragraphs>607</Paragraphs>
  <Slides>22</Slides>
  <Notes>17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Aptos</vt:lpstr>
      <vt:lpstr>Aptos Display</vt:lpstr>
      <vt:lpstr>Arial</vt:lpstr>
      <vt:lpstr>Calibri</vt:lpstr>
      <vt:lpstr>Calibri Light</vt:lpstr>
      <vt:lpstr>Helvetica</vt:lpstr>
      <vt:lpstr>Helvetica Bold</vt:lpstr>
      <vt:lpstr>Helvetica Light</vt:lpstr>
      <vt:lpstr>Helvetica-Light</vt:lpstr>
      <vt:lpstr>Helvetica-Lightoblique</vt:lpstr>
      <vt:lpstr>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Guillen</dc:creator>
  <cp:lastModifiedBy>Dylan Breger</cp:lastModifiedBy>
  <cp:revision>2</cp:revision>
  <dcterms:created xsi:type="dcterms:W3CDTF">2024-04-22T20:40:04Z</dcterms:created>
  <dcterms:modified xsi:type="dcterms:W3CDTF">2024-07-10T21:23:47Z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0x010100C24291D3CFFFB3468A8BEBC160241642</vt:lpwstr>
  </property>
</Properties>
</file>