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0" r:id="rId2"/>
    <p:sldMasterId id="2147483652" r:id="rId3"/>
    <p:sldMasterId id="2147483655" r:id="rId4"/>
    <p:sldMasterId id="2147483660" r:id="rId5"/>
    <p:sldMasterId id="2147483663" r:id="rId6"/>
    <p:sldMasterId id="2147483666" r:id="rId7"/>
  </p:sldMasterIdLst>
  <p:notesMasterIdLst>
    <p:notesMasterId r:id="rId21"/>
  </p:notesMasterIdLst>
  <p:handoutMasterIdLst>
    <p:handoutMasterId r:id="rId22"/>
  </p:handoutMasterIdLst>
  <p:sldIdLst>
    <p:sldId id="269" r:id="rId8"/>
    <p:sldId id="334" r:id="rId9"/>
    <p:sldId id="290" r:id="rId10"/>
    <p:sldId id="365" r:id="rId11"/>
    <p:sldId id="366" r:id="rId12"/>
    <p:sldId id="314" r:id="rId13"/>
    <p:sldId id="341" r:id="rId14"/>
    <p:sldId id="320" r:id="rId15"/>
    <p:sldId id="368" r:id="rId16"/>
    <p:sldId id="371" r:id="rId17"/>
    <p:sldId id="372" r:id="rId18"/>
    <p:sldId id="370" r:id="rId19"/>
    <p:sldId id="28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0C8A0"/>
    <a:srgbClr val="FAB982"/>
    <a:srgbClr val="3682B4"/>
    <a:srgbClr val="EFEF96"/>
    <a:srgbClr val="508ABA"/>
    <a:srgbClr val="FFFD9B"/>
    <a:srgbClr val="FFFC18"/>
    <a:srgbClr val="8395A2"/>
    <a:srgbClr val="F799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5274" autoAdjust="0"/>
  </p:normalViewPr>
  <p:slideViewPr>
    <p:cSldViewPr snapToGrid="0" snapToObjects="1">
      <p:cViewPr varScale="1">
        <p:scale>
          <a:sx n="109" d="100"/>
          <a:sy n="109" d="100"/>
        </p:scale>
        <p:origin x="1656" y="108"/>
      </p:cViewPr>
      <p:guideLst>
        <p:guide orient="horz" pos="2160"/>
        <p:guide pos="2880"/>
      </p:guideLst>
    </p:cSldViewPr>
  </p:slideViewPr>
  <p:outlineViewPr>
    <p:cViewPr>
      <p:scale>
        <a:sx n="33" d="100"/>
        <a:sy n="33" d="100"/>
      </p:scale>
      <p:origin x="0" y="-3043"/>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TV Spending Trend</a:t>
            </a:r>
          </a:p>
          <a:p>
            <a:pPr>
              <a:defRPr sz="1800" b="1">
                <a:solidFill>
                  <a:schemeClr val="tx1"/>
                </a:solidFill>
              </a:defRPr>
            </a:pPr>
            <a:r>
              <a:rPr lang="en-US" sz="1600" b="1" i="1" dirty="0">
                <a:solidFill>
                  <a:schemeClr val="tx1"/>
                </a:solidFill>
              </a:rPr>
              <a:t>(in thousands)</a:t>
            </a:r>
          </a:p>
        </c:rich>
      </c:tx>
      <c:layout>
        <c:manualLayout>
          <c:xMode val="edge"/>
          <c:yMode val="edge"/>
          <c:x val="0.34540528316662134"/>
          <c:y val="4.7373956101022165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v>
                </c:pt>
              </c:strCache>
            </c:strRef>
          </c:tx>
          <c:spPr>
            <a:solidFill>
              <a:srgbClr val="3682B4"/>
            </a:solidFill>
            <a:ln>
              <a:noFill/>
            </a:ln>
            <a:effectLst/>
          </c:spPr>
          <c:invertIfNegative val="0"/>
          <c:dLbls>
            <c:dLbl>
              <c:idx val="0"/>
              <c:layout>
                <c:manualLayout>
                  <c:x val="-3.7444592322738229E-3"/>
                  <c:y val="-0.205537423959871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0A-40EC-B5A5-929099154F3C}"/>
                </c:ext>
              </c:extLst>
            </c:dLbl>
            <c:dLbl>
              <c:idx val="1"/>
              <c:layout>
                <c:manualLayout>
                  <c:x val="-3.7444592322738186E-3"/>
                  <c:y val="-0.235274573108165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0A-40EC-B5A5-929099154F3C}"/>
                </c:ext>
              </c:extLst>
            </c:dLbl>
            <c:dLbl>
              <c:idx val="2"/>
              <c:layout>
                <c:manualLayout>
                  <c:x val="0"/>
                  <c:y val="-0.250405196533974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6F-4C32-9007-5FB18EEB419C}"/>
                </c:ext>
              </c:extLst>
            </c:dLbl>
            <c:dLbl>
              <c:idx val="3"/>
              <c:layout>
                <c:manualLayout>
                  <c:x val="0"/>
                  <c:y val="-0.287627590613348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EF-4A4E-BC17-0134855B7065}"/>
                </c:ext>
              </c:extLst>
            </c:dLbl>
            <c:dLbl>
              <c:idx val="4"/>
              <c:layout>
                <c:manualLayout>
                  <c:x val="1.8722296161369093E-3"/>
                  <c:y val="-0.304546860649428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EF-4A4E-BC17-0134855B7065}"/>
                </c:ext>
              </c:extLst>
            </c:dLbl>
            <c:dLbl>
              <c:idx val="5"/>
              <c:layout>
                <c:manualLayout>
                  <c:x val="0"/>
                  <c:y val="-0.355304670757666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EF-4A4E-BC17-0134855B706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"$"#,##0.0</c:formatCode>
                <c:ptCount val="6"/>
                <c:pt idx="0">
                  <c:v>350433.1</c:v>
                </c:pt>
                <c:pt idx="1">
                  <c:v>400206.4</c:v>
                </c:pt>
                <c:pt idx="2">
                  <c:v>463459.3</c:v>
                </c:pt>
                <c:pt idx="3">
                  <c:v>530624.4</c:v>
                </c:pt>
                <c:pt idx="4">
                  <c:v>555323.4</c:v>
                </c:pt>
                <c:pt idx="5">
                  <c:v>650149.19999999995</c:v>
                </c:pt>
              </c:numCache>
            </c:numRef>
          </c:val>
          <c:extLst>
            <c:ext xmlns:c16="http://schemas.microsoft.com/office/drawing/2014/chart" uri="{C3380CC4-5D6E-409C-BE32-E72D297353CC}">
              <c16:uniqueId val="{00000000-7702-4CFD-B751-47D9EB6EDA3A}"/>
            </c:ext>
          </c:extLst>
        </c:ser>
        <c:dLbls>
          <c:showLegendKey val="0"/>
          <c:showVal val="1"/>
          <c:showCatName val="0"/>
          <c:showSerName val="0"/>
          <c:showPercent val="0"/>
          <c:showBubbleSize val="0"/>
        </c:dLbls>
        <c:gapWidth val="150"/>
        <c:overlap val="100"/>
        <c:axId val="100183424"/>
        <c:axId val="113916160"/>
      </c:barChart>
      <c:catAx>
        <c:axId val="100183424"/>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3916160"/>
        <c:crosses val="autoZero"/>
        <c:auto val="1"/>
        <c:lblAlgn val="ctr"/>
        <c:lblOffset val="100"/>
        <c:noMultiLvlLbl val="0"/>
      </c:catAx>
      <c:valAx>
        <c:axId val="113916160"/>
        <c:scaling>
          <c:orientation val="minMax"/>
          <c:min val="0"/>
        </c:scaling>
        <c:delete val="1"/>
        <c:axPos val="l"/>
        <c:numFmt formatCode="&quot;$&quot;#,##0.0" sourceLinked="1"/>
        <c:majorTickMark val="out"/>
        <c:minorTickMark val="none"/>
        <c:tickLblPos val="nextTo"/>
        <c:crossAx val="100183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TV Spending Trend</a:t>
            </a:r>
          </a:p>
          <a:p>
            <a:pPr>
              <a:defRPr sz="1800" b="1">
                <a:solidFill>
                  <a:schemeClr val="tx1"/>
                </a:solidFill>
              </a:defRPr>
            </a:pPr>
            <a:r>
              <a:rPr lang="en-US" sz="1600" b="1" i="1" dirty="0">
                <a:solidFill>
                  <a:schemeClr val="tx1"/>
                </a:solidFill>
              </a:rPr>
              <a:t>(in thousands)</a:t>
            </a:r>
          </a:p>
        </c:rich>
      </c:tx>
      <c:layout>
        <c:manualLayout>
          <c:xMode val="edge"/>
          <c:yMode val="edge"/>
          <c:x val="0.29179391439871355"/>
          <c:y val="4.060624808659042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v>
                </c:pt>
              </c:strCache>
            </c:strRef>
          </c:tx>
          <c:spPr>
            <a:solidFill>
              <a:srgbClr val="3682B4"/>
            </a:solidFill>
            <a:ln>
              <a:noFill/>
            </a:ln>
            <a:effectLst/>
          </c:spPr>
          <c:invertIfNegative val="0"/>
          <c:dLbls>
            <c:dLbl>
              <c:idx val="0"/>
              <c:layout>
                <c:manualLayout>
                  <c:x val="-1.8722296161369264E-3"/>
                  <c:y val="-0.164931175873280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0A-40EC-B5A5-929099154F3C}"/>
                </c:ext>
              </c:extLst>
            </c:dLbl>
            <c:dLbl>
              <c:idx val="1"/>
              <c:layout>
                <c:manualLayout>
                  <c:x val="-1.7830385695412842E-3"/>
                  <c:y val="-0.206249359025249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0A-40EC-B5A5-929099154F3C}"/>
                </c:ext>
              </c:extLst>
            </c:dLbl>
            <c:dLbl>
              <c:idx val="2"/>
              <c:layout>
                <c:manualLayout>
                  <c:x val="0"/>
                  <c:y val="-0.302505049397787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6F-4C32-9007-5FB18EEB419C}"/>
                </c:ext>
              </c:extLst>
            </c:dLbl>
            <c:dLbl>
              <c:idx val="3"/>
              <c:layout>
                <c:manualLayout>
                  <c:x val="0"/>
                  <c:y val="-0.250405196533974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EF-4A4E-BC17-0134855B7065}"/>
                </c:ext>
              </c:extLst>
            </c:dLbl>
            <c:dLbl>
              <c:idx val="4"/>
              <c:layout>
                <c:manualLayout>
                  <c:x val="-1.8722296161369093E-3"/>
                  <c:y val="-0.263940612562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EF-4A4E-BC17-0134855B7065}"/>
                </c:ext>
              </c:extLst>
            </c:dLbl>
            <c:dLbl>
              <c:idx val="5"/>
              <c:layout>
                <c:manualLayout>
                  <c:x val="-3.7444592322738186E-3"/>
                  <c:y val="-0.314698422671075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EF-4A4E-BC17-0134855B706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2016</c:v>
                </c:pt>
                <c:pt idx="2">
                  <c:v>2017</c:v>
                </c:pt>
              </c:numCache>
            </c:numRef>
          </c:cat>
          <c:val>
            <c:numRef>
              <c:f>Sheet1!$B$2:$B$4</c:f>
              <c:numCache>
                <c:formatCode>"$"#,##0.0</c:formatCode>
                <c:ptCount val="3"/>
                <c:pt idx="0">
                  <c:v>86792.3</c:v>
                </c:pt>
                <c:pt idx="1">
                  <c:v>110154.8</c:v>
                </c:pt>
                <c:pt idx="2">
                  <c:v>191594.8</c:v>
                </c:pt>
              </c:numCache>
            </c:numRef>
          </c:val>
          <c:extLst>
            <c:ext xmlns:c16="http://schemas.microsoft.com/office/drawing/2014/chart" uri="{C3380CC4-5D6E-409C-BE32-E72D297353CC}">
              <c16:uniqueId val="{00000000-7702-4CFD-B751-47D9EB6EDA3A}"/>
            </c:ext>
          </c:extLst>
        </c:ser>
        <c:dLbls>
          <c:showLegendKey val="0"/>
          <c:showVal val="1"/>
          <c:showCatName val="0"/>
          <c:showSerName val="0"/>
          <c:showPercent val="0"/>
          <c:showBubbleSize val="0"/>
        </c:dLbls>
        <c:gapWidth val="150"/>
        <c:overlap val="100"/>
        <c:axId val="31492352"/>
        <c:axId val="31499392"/>
      </c:barChart>
      <c:catAx>
        <c:axId val="31492352"/>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1499392"/>
        <c:crosses val="autoZero"/>
        <c:auto val="1"/>
        <c:lblAlgn val="ctr"/>
        <c:lblOffset val="100"/>
        <c:noMultiLvlLbl val="0"/>
      </c:catAx>
      <c:valAx>
        <c:axId val="31499392"/>
        <c:scaling>
          <c:orientation val="minMax"/>
          <c:min val="0"/>
        </c:scaling>
        <c:delete val="1"/>
        <c:axPos val="l"/>
        <c:numFmt formatCode="&quot;$&quot;#,##0.0" sourceLinked="1"/>
        <c:majorTickMark val="out"/>
        <c:minorTickMark val="none"/>
        <c:tickLblPos val="nextTo"/>
        <c:crossAx val="31492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5DC99B-5259-40E8-9809-96A27AA649E4}" type="datetimeFigureOut">
              <a:rPr lang="en-US" smtClean="0"/>
              <a:t>6/18/2018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141968-DFDD-4F85-9B3B-2C270757FEF0}" type="slidenum">
              <a:rPr lang="en-US" smtClean="0"/>
              <a:t>‹#›</a:t>
            </a:fld>
            <a:endParaRPr lang="en-US"/>
          </a:p>
        </p:txBody>
      </p:sp>
    </p:spTree>
    <p:extLst>
      <p:ext uri="{BB962C8B-B14F-4D97-AF65-F5344CB8AC3E}">
        <p14:creationId xmlns:p14="http://schemas.microsoft.com/office/powerpoint/2010/main" val="28544697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1EDFB-0926-4A7B-94B6-5D08570070C6}" type="datetimeFigureOut">
              <a:rPr lang="en-US" smtClean="0"/>
              <a:t>6/18/2018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E3908-32C9-4D33-9120-6192E840A5CB}" type="slidenum">
              <a:rPr lang="en-US" smtClean="0"/>
              <a:t>‹#›</a:t>
            </a:fld>
            <a:endParaRPr lang="en-US"/>
          </a:p>
        </p:txBody>
      </p:sp>
    </p:spTree>
    <p:extLst>
      <p:ext uri="{BB962C8B-B14F-4D97-AF65-F5344CB8AC3E}">
        <p14:creationId xmlns:p14="http://schemas.microsoft.com/office/powerpoint/2010/main" val="16004056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E3908-32C9-4D33-9120-6192E840A5CB}" type="slidenum">
              <a:rPr lang="en-US" smtClean="0"/>
              <a:t>1</a:t>
            </a:fld>
            <a:endParaRPr lang="en-US" dirty="0"/>
          </a:p>
        </p:txBody>
      </p:sp>
    </p:spTree>
    <p:extLst>
      <p:ext uri="{BB962C8B-B14F-4D97-AF65-F5344CB8AC3E}">
        <p14:creationId xmlns:p14="http://schemas.microsoft.com/office/powerpoint/2010/main" val="66637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945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745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903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08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882BC3-AE5F-3043-9FCD-C1F199F164CC}"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41709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882BC3-AE5F-3043-9FCD-C1F199F164CC}"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41709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882BC3-AE5F-3043-9FCD-C1F199F164CC}"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563549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25685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66492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721367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3482035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85437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410079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88611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417444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95346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45557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02777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123163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3863197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48515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255103"/>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8"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8960"/>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2519817865"/>
      </p:ext>
    </p:extLst>
  </p:cSld>
  <p:clrMap bg1="lt1" tx1="dk1" bg2="lt2" tx2="dk2" accent1="accent1" accent2="accent2" accent3="accent3" accent4="accent4" accent5="accent5" accent6="accent6" hlink="hlink" folHlink="folHlink"/>
  <p:sldLayoutIdLst>
    <p:sldLayoutId id="2147483656" r:id="rId1"/>
    <p:sldLayoutId id="2147483657"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88795258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2995169071"/>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2700308086"/>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7.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23.jpe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4.jpeg"/><Relationship Id="rId5" Type="http://schemas.openxmlformats.org/officeDocument/2006/relationships/image" Target="../media/image2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jpg"/><Relationship Id="rId16"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88223" y="3153963"/>
            <a:ext cx="6567857" cy="1286933"/>
          </a:xfrm>
        </p:spPr>
        <p:txBody>
          <a:bodyPr/>
          <a:lstStyle/>
          <a:p>
            <a:r>
              <a:rPr lang="en-US" sz="3200" dirty="0"/>
              <a:t>Don’t Sleep On TV:</a:t>
            </a:r>
          </a:p>
        </p:txBody>
      </p:sp>
      <p:sp>
        <p:nvSpPr>
          <p:cNvPr id="6" name="Text Placeholder 2">
            <a:extLst>
              <a:ext uri="{FF2B5EF4-FFF2-40B4-BE49-F238E27FC236}">
                <a16:creationId xmlns:a16="http://schemas.microsoft.com/office/drawing/2014/main" id="{A8F9A14A-C283-4F9B-BA9E-841196CF99D0}"/>
              </a:ext>
            </a:extLst>
          </p:cNvPr>
          <p:cNvSpPr txBox="1">
            <a:spLocks/>
          </p:cNvSpPr>
          <p:nvPr/>
        </p:nvSpPr>
        <p:spPr>
          <a:xfrm>
            <a:off x="2772147" y="3681530"/>
            <a:ext cx="6251335" cy="759365"/>
          </a:xfrm>
          <a:prstGeom prst="rect">
            <a:avLst/>
          </a:prstGeom>
        </p:spPr>
        <p:txBody>
          <a:bodyPr vert="horz" lIns="0" tIns="0" rIns="0" bIns="0"/>
          <a:lstStyle>
            <a:lvl1pPr marL="0" indent="0" algn="l" defTabSz="457200" rtl="0" eaLnBrk="1" latinLnBrk="0" hangingPunct="1">
              <a:spcBef>
                <a:spcPts val="0"/>
              </a:spcBef>
              <a:buFontTx/>
              <a:buNone/>
              <a:defRPr sz="3200" b="1" kern="1200" cap="none" baseline="0">
                <a:solidFill>
                  <a:srgbClr val="508ABA"/>
                </a:solidFill>
                <a:latin typeface="+mn-lt"/>
                <a:ea typeface="+mn-ea"/>
                <a:cs typeface="+mn-cs"/>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914400" indent="0" algn="l" defTabSz="457200" rtl="0" eaLnBrk="1" latinLnBrk="0" hangingPunct="1">
              <a:spcBef>
                <a:spcPct val="20000"/>
              </a:spcBef>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How Television Drives Outcomes For The Mattress &amp; Bedding Categories</a:t>
            </a:r>
          </a:p>
        </p:txBody>
      </p:sp>
      <p:pic>
        <p:nvPicPr>
          <p:cNvPr id="4" name="Picture 3">
            <a:extLst>
              <a:ext uri="{FF2B5EF4-FFF2-40B4-BE49-F238E27FC236}">
                <a16:creationId xmlns:a16="http://schemas.microsoft.com/office/drawing/2014/main" id="{0FB7E05E-3260-476A-9941-9D5EF65BC26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3660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1743071" y="1949370"/>
            <a:ext cx="5658659" cy="3954015"/>
          </a:xfrm>
          <a:prstGeom prst="rect">
            <a:avLst/>
          </a:prstGeom>
          <a:solidFill>
            <a:schemeClr val="bg1"/>
          </a:solid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p>
        </p:txBody>
      </p:sp>
      <p:pic>
        <p:nvPicPr>
          <p:cNvPr id="3076" name="Picture 4"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0549" y="2074729"/>
            <a:ext cx="1153295" cy="87627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3111" y="2074729"/>
            <a:ext cx="1153295" cy="87627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sz="quarter" idx="13"/>
          </p:nvPr>
        </p:nvSpPr>
        <p:spPr>
          <a:xfrm>
            <a:off x="178211" y="1314715"/>
            <a:ext cx="8805334" cy="594442"/>
          </a:xfrm>
        </p:spPr>
        <p:txBody>
          <a:bodyPr/>
          <a:lstStyle/>
          <a:p>
            <a:r>
              <a:rPr lang="en-US" sz="1600" b="1" i="1" u="sng" dirty="0"/>
              <a:t>Sampling</a:t>
            </a:r>
            <a:r>
              <a:rPr lang="en-US" sz="1600" b="1" u="sng" dirty="0"/>
              <a:t> of Brands: TV Spend vs. “Search Queries” YOY % Increase</a:t>
            </a:r>
          </a:p>
          <a:p>
            <a:r>
              <a:rPr lang="en-US" sz="1400" dirty="0"/>
              <a:t>2016 vs. 2017</a:t>
            </a:r>
          </a:p>
        </p:txBody>
      </p:sp>
      <p:sp>
        <p:nvSpPr>
          <p:cNvPr id="48" name="Text Placeholder 3"/>
          <p:cNvSpPr>
            <a:spLocks noGrp="1"/>
          </p:cNvSpPr>
          <p:nvPr>
            <p:ph type="body" sz="quarter" idx="14"/>
          </p:nvPr>
        </p:nvSpPr>
        <p:spPr>
          <a:xfrm>
            <a:off x="178212" y="6334472"/>
            <a:ext cx="7409390" cy="457879"/>
          </a:xfrm>
        </p:spPr>
        <p:txBody>
          <a:bodyPr/>
          <a:lstStyle/>
          <a:p>
            <a:r>
              <a:rPr lang="en-US" sz="800" dirty="0"/>
              <a:t>Source: TV spending based on VAB analysis of Nielsen Ad Intel data, TV spend (national cable TV, national broadcast TV, Spanish language broadcast TV, Spanish language cable TV, spot TV, syndication TV), CY 2016 &amp; 2017.  Search queries based on VAB analysis of iSpot.tv data and reflects TV commercial-related searches (Google, Bing, Yahoo!). Search queries are correlated to TV ad airing data.</a:t>
            </a:r>
          </a:p>
        </p:txBody>
      </p:sp>
      <p:sp>
        <p:nvSpPr>
          <p:cNvPr id="62" name="Text Placeholder 2">
            <a:extLst>
              <a:ext uri="{FF2B5EF4-FFF2-40B4-BE49-F238E27FC236}">
                <a16:creationId xmlns:a16="http://schemas.microsoft.com/office/drawing/2014/main" id="{497BFE67-9262-485C-A7EF-5FD94BFF96C2}"/>
              </a:ext>
            </a:extLst>
          </p:cNvPr>
          <p:cNvSpPr txBox="1">
            <a:spLocks/>
          </p:cNvSpPr>
          <p:nvPr/>
        </p:nvSpPr>
        <p:spPr>
          <a:xfrm>
            <a:off x="3834306" y="3210525"/>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solidFill>
                  <a:prstClr val="black"/>
                </a:solidFill>
              </a:rPr>
              <a:t>+365%</a:t>
            </a:r>
          </a:p>
        </p:txBody>
      </p:sp>
      <p:pic>
        <p:nvPicPr>
          <p:cNvPr id="82" name="Picture 57" descr="Image result for saatva logo">
            <a:extLst>
              <a:ext uri="{FF2B5EF4-FFF2-40B4-BE49-F238E27FC236}">
                <a16:creationId xmlns:a16="http://schemas.microsoft.com/office/drawing/2014/main" id="{11E9CAAD-C98B-41D6-A1B8-CB6936C2D54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35342" y="4340885"/>
            <a:ext cx="721852" cy="572208"/>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2"/>
          <p:cNvSpPr>
            <a:spLocks noGrp="1"/>
          </p:cNvSpPr>
          <p:nvPr>
            <p:ph type="body" sz="quarter" idx="13"/>
          </p:nvPr>
        </p:nvSpPr>
        <p:spPr>
          <a:xfrm>
            <a:off x="3900475" y="2328525"/>
            <a:ext cx="1353442" cy="368686"/>
          </a:xfrm>
        </p:spPr>
        <p:txBody>
          <a:bodyPr/>
          <a:lstStyle/>
          <a:p>
            <a:r>
              <a:rPr lang="en-US" sz="1600" b="1" u="sng" dirty="0"/>
              <a:t>TV Spend</a:t>
            </a:r>
          </a:p>
        </p:txBody>
      </p:sp>
      <p:sp>
        <p:nvSpPr>
          <p:cNvPr id="16" name="Text Placeholder 2"/>
          <p:cNvSpPr>
            <a:spLocks noGrp="1"/>
          </p:cNvSpPr>
          <p:nvPr>
            <p:ph type="body" sz="quarter" idx="13"/>
          </p:nvPr>
        </p:nvSpPr>
        <p:spPr>
          <a:xfrm>
            <a:off x="5491620" y="2208779"/>
            <a:ext cx="1878048" cy="368686"/>
          </a:xfrm>
        </p:spPr>
        <p:txBody>
          <a:bodyPr/>
          <a:lstStyle/>
          <a:p>
            <a:r>
              <a:rPr lang="en-US" sz="1600" b="1" u="sng" dirty="0"/>
              <a:t>Search </a:t>
            </a:r>
          </a:p>
          <a:p>
            <a:r>
              <a:rPr lang="en-US" sz="1600" b="1" u="sng" dirty="0"/>
              <a:t>Queries</a:t>
            </a:r>
          </a:p>
        </p:txBody>
      </p:sp>
      <p:pic>
        <p:nvPicPr>
          <p:cNvPr id="84" name="Picture 4"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9621" y="2074729"/>
            <a:ext cx="1153295" cy="876278"/>
          </a:xfrm>
          <a:prstGeom prst="rect">
            <a:avLst/>
          </a:prstGeom>
          <a:noFill/>
          <a:extLst>
            <a:ext uri="{909E8E84-426E-40DD-AFC4-6F175D3DCCD1}">
              <a14:hiddenFill xmlns:a14="http://schemas.microsoft.com/office/drawing/2010/main">
                <a:solidFill>
                  <a:srgbClr val="FFFFFF"/>
                </a:solidFill>
              </a14:hiddenFill>
            </a:ext>
          </a:extLst>
        </p:spPr>
      </p:pic>
      <p:sp>
        <p:nvSpPr>
          <p:cNvPr id="88" name="Text Placeholder 2"/>
          <p:cNvSpPr>
            <a:spLocks noGrp="1"/>
          </p:cNvSpPr>
          <p:nvPr>
            <p:ph type="body" sz="quarter" idx="13"/>
          </p:nvPr>
        </p:nvSpPr>
        <p:spPr>
          <a:xfrm>
            <a:off x="2119547" y="2328525"/>
            <a:ext cx="1353442" cy="368686"/>
          </a:xfrm>
        </p:spPr>
        <p:txBody>
          <a:bodyPr/>
          <a:lstStyle/>
          <a:p>
            <a:r>
              <a:rPr lang="en-US" sz="1600" b="1" u="sng" dirty="0"/>
              <a:t>Brand</a:t>
            </a:r>
          </a:p>
        </p:txBody>
      </p:sp>
      <p:pic>
        <p:nvPicPr>
          <p:cNvPr id="100" name="Picture 2" descr="Image result for lees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431" y="3140495"/>
            <a:ext cx="1019674" cy="50874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4401" y="3760845"/>
            <a:ext cx="1063735" cy="424526"/>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Rounded Corners 84"/>
          <p:cNvSpPr/>
          <p:nvPr/>
        </p:nvSpPr>
        <p:spPr>
          <a:xfrm>
            <a:off x="3633606" y="1949370"/>
            <a:ext cx="35331" cy="3954015"/>
          </a:xfrm>
          <a:prstGeom prst="round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02" name="Rectangle: Rounded Corners 84"/>
          <p:cNvSpPr/>
          <p:nvPr/>
        </p:nvSpPr>
        <p:spPr>
          <a:xfrm>
            <a:off x="5414534" y="1949370"/>
            <a:ext cx="35331" cy="3954015"/>
          </a:xfrm>
          <a:prstGeom prst="round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pic>
        <p:nvPicPr>
          <p:cNvPr id="3080" name="Picture 8" descr="Image result for the company store log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8961" y="4928769"/>
            <a:ext cx="834614" cy="834614"/>
          </a:xfrm>
          <a:prstGeom prst="rect">
            <a:avLst/>
          </a:prstGeom>
          <a:noFill/>
          <a:extLst>
            <a:ext uri="{909E8E84-426E-40DD-AFC4-6F175D3DCCD1}">
              <a14:hiddenFill xmlns:a14="http://schemas.microsoft.com/office/drawing/2010/main">
                <a:solidFill>
                  <a:srgbClr val="FFFFFF"/>
                </a:solidFill>
              </a14:hiddenFill>
            </a:ext>
          </a:extLst>
        </p:spPr>
      </p:pic>
      <p:sp>
        <p:nvSpPr>
          <p:cNvPr id="107" name="Text Placeholder 2">
            <a:extLst>
              <a:ext uri="{FF2B5EF4-FFF2-40B4-BE49-F238E27FC236}">
                <a16:creationId xmlns:a16="http://schemas.microsoft.com/office/drawing/2014/main" id="{497BFE67-9262-485C-A7EF-5FD94BFF96C2}"/>
              </a:ext>
            </a:extLst>
          </p:cNvPr>
          <p:cNvSpPr txBox="1">
            <a:spLocks/>
          </p:cNvSpPr>
          <p:nvPr/>
        </p:nvSpPr>
        <p:spPr>
          <a:xfrm>
            <a:off x="3834306" y="3860928"/>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solidFill>
                  <a:prstClr val="black"/>
                </a:solidFill>
              </a:rPr>
              <a:t>+87%</a:t>
            </a:r>
          </a:p>
        </p:txBody>
      </p:sp>
      <p:sp>
        <p:nvSpPr>
          <p:cNvPr id="108" name="Text Placeholder 2">
            <a:extLst>
              <a:ext uri="{FF2B5EF4-FFF2-40B4-BE49-F238E27FC236}">
                <a16:creationId xmlns:a16="http://schemas.microsoft.com/office/drawing/2014/main" id="{497BFE67-9262-485C-A7EF-5FD94BFF96C2}"/>
              </a:ext>
            </a:extLst>
          </p:cNvPr>
          <p:cNvSpPr txBox="1">
            <a:spLocks/>
          </p:cNvSpPr>
          <p:nvPr/>
        </p:nvSpPr>
        <p:spPr>
          <a:xfrm>
            <a:off x="3834306" y="4511331"/>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solidFill>
                  <a:prstClr val="black"/>
                </a:solidFill>
              </a:rPr>
              <a:t>+216%</a:t>
            </a:r>
          </a:p>
        </p:txBody>
      </p:sp>
      <p:sp>
        <p:nvSpPr>
          <p:cNvPr id="109" name="Text Placeholder 2">
            <a:extLst>
              <a:ext uri="{FF2B5EF4-FFF2-40B4-BE49-F238E27FC236}">
                <a16:creationId xmlns:a16="http://schemas.microsoft.com/office/drawing/2014/main" id="{497BFE67-9262-485C-A7EF-5FD94BFF96C2}"/>
              </a:ext>
            </a:extLst>
          </p:cNvPr>
          <p:cNvSpPr txBox="1">
            <a:spLocks/>
          </p:cNvSpPr>
          <p:nvPr/>
        </p:nvSpPr>
        <p:spPr>
          <a:xfrm>
            <a:off x="3834306" y="5161733"/>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solidFill>
                  <a:prstClr val="black"/>
                </a:solidFill>
              </a:rPr>
              <a:t>+173%</a:t>
            </a:r>
          </a:p>
        </p:txBody>
      </p:sp>
      <p:sp>
        <p:nvSpPr>
          <p:cNvPr id="110" name="Text Placeholder 2">
            <a:extLst>
              <a:ext uri="{FF2B5EF4-FFF2-40B4-BE49-F238E27FC236}">
                <a16:creationId xmlns:a16="http://schemas.microsoft.com/office/drawing/2014/main" id="{497BFE67-9262-485C-A7EF-5FD94BFF96C2}"/>
              </a:ext>
            </a:extLst>
          </p:cNvPr>
          <p:cNvSpPr txBox="1">
            <a:spLocks/>
          </p:cNvSpPr>
          <p:nvPr/>
        </p:nvSpPr>
        <p:spPr>
          <a:xfrm>
            <a:off x="5672901" y="3199734"/>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solidFill>
                  <a:prstClr val="black"/>
                </a:solidFill>
              </a:rPr>
              <a:t>+527%</a:t>
            </a:r>
          </a:p>
        </p:txBody>
      </p:sp>
      <p:sp>
        <p:nvSpPr>
          <p:cNvPr id="111" name="Text Placeholder 2">
            <a:extLst>
              <a:ext uri="{FF2B5EF4-FFF2-40B4-BE49-F238E27FC236}">
                <a16:creationId xmlns:a16="http://schemas.microsoft.com/office/drawing/2014/main" id="{497BFE67-9262-485C-A7EF-5FD94BFF96C2}"/>
              </a:ext>
            </a:extLst>
          </p:cNvPr>
          <p:cNvSpPr txBox="1">
            <a:spLocks/>
          </p:cNvSpPr>
          <p:nvPr/>
        </p:nvSpPr>
        <p:spPr>
          <a:xfrm>
            <a:off x="5672901" y="3850137"/>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solidFill>
                  <a:prstClr val="black"/>
                </a:solidFill>
              </a:rPr>
              <a:t>+747%</a:t>
            </a:r>
          </a:p>
        </p:txBody>
      </p:sp>
      <p:sp>
        <p:nvSpPr>
          <p:cNvPr id="112" name="Text Placeholder 2">
            <a:extLst>
              <a:ext uri="{FF2B5EF4-FFF2-40B4-BE49-F238E27FC236}">
                <a16:creationId xmlns:a16="http://schemas.microsoft.com/office/drawing/2014/main" id="{497BFE67-9262-485C-A7EF-5FD94BFF96C2}"/>
              </a:ext>
            </a:extLst>
          </p:cNvPr>
          <p:cNvSpPr txBox="1">
            <a:spLocks/>
          </p:cNvSpPr>
          <p:nvPr/>
        </p:nvSpPr>
        <p:spPr>
          <a:xfrm>
            <a:off x="5672901" y="4500540"/>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solidFill>
                  <a:prstClr val="black"/>
                </a:solidFill>
              </a:rPr>
              <a:t>+417%</a:t>
            </a:r>
          </a:p>
        </p:txBody>
      </p:sp>
      <p:sp>
        <p:nvSpPr>
          <p:cNvPr id="113" name="Text Placeholder 2">
            <a:extLst>
              <a:ext uri="{FF2B5EF4-FFF2-40B4-BE49-F238E27FC236}">
                <a16:creationId xmlns:a16="http://schemas.microsoft.com/office/drawing/2014/main" id="{497BFE67-9262-485C-A7EF-5FD94BFF96C2}"/>
              </a:ext>
            </a:extLst>
          </p:cNvPr>
          <p:cNvSpPr txBox="1">
            <a:spLocks/>
          </p:cNvSpPr>
          <p:nvPr/>
        </p:nvSpPr>
        <p:spPr>
          <a:xfrm>
            <a:off x="5672901" y="5150942"/>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solidFill>
                  <a:prstClr val="black"/>
                </a:solidFill>
              </a:rPr>
              <a:t>+2,590%</a:t>
            </a:r>
          </a:p>
        </p:txBody>
      </p:sp>
      <p:sp>
        <p:nvSpPr>
          <p:cNvPr id="52" name="AutoShape 14" descr="Image result for casp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ext Placeholder 3">
            <a:extLst>
              <a:ext uri="{FF2B5EF4-FFF2-40B4-BE49-F238E27FC236}">
                <a16:creationId xmlns:a16="http://schemas.microsoft.com/office/drawing/2014/main" id="{4908EF6A-83E7-44BF-8140-E1A1763EC698}"/>
              </a:ext>
            </a:extLst>
          </p:cNvPr>
          <p:cNvSpPr txBox="1">
            <a:spLocks/>
          </p:cNvSpPr>
          <p:nvPr/>
        </p:nvSpPr>
        <p:spPr>
          <a:xfrm>
            <a:off x="332256" y="6077938"/>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REPORT: DON’T SLEEP ON TV</a:t>
            </a:r>
          </a:p>
        </p:txBody>
      </p:sp>
      <p:sp>
        <p:nvSpPr>
          <p:cNvPr id="30" name="Title 1">
            <a:extLst>
              <a:ext uri="{FF2B5EF4-FFF2-40B4-BE49-F238E27FC236}">
                <a16:creationId xmlns:a16="http://schemas.microsoft.com/office/drawing/2014/main" id="{22D196F8-A253-4904-8AA5-AA657D8A8016}"/>
              </a:ext>
            </a:extLst>
          </p:cNvPr>
          <p:cNvSpPr>
            <a:spLocks noGrp="1"/>
          </p:cNvSpPr>
          <p:nvPr>
            <p:ph type="ctrTitle"/>
          </p:nvPr>
        </p:nvSpPr>
        <p:spPr>
          <a:xfrm>
            <a:off x="178211" y="364933"/>
            <a:ext cx="8805334" cy="794268"/>
          </a:xfrm>
        </p:spPr>
        <p:txBody>
          <a:bodyPr/>
          <a:lstStyle/>
          <a:p>
            <a:r>
              <a:rPr lang="en-US" dirty="0">
                <a:solidFill>
                  <a:schemeClr val="tx1"/>
                </a:solidFill>
              </a:rPr>
              <a:t>Increased TV Investments Have A Propensity To Drive An </a:t>
            </a:r>
            <a:br>
              <a:rPr lang="en-US" dirty="0">
                <a:solidFill>
                  <a:schemeClr val="tx1"/>
                </a:solidFill>
              </a:rPr>
            </a:br>
            <a:r>
              <a:rPr lang="en-US" dirty="0">
                <a:solidFill>
                  <a:schemeClr val="tx1"/>
                </a:solidFill>
              </a:rPr>
              <a:t>Even Greater Amount Of Search Queries</a:t>
            </a:r>
          </a:p>
        </p:txBody>
      </p:sp>
    </p:spTree>
    <p:extLst>
      <p:ext uri="{BB962C8B-B14F-4D97-AF65-F5344CB8AC3E}">
        <p14:creationId xmlns:p14="http://schemas.microsoft.com/office/powerpoint/2010/main" val="180811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1459738" y="1818157"/>
            <a:ext cx="6224525" cy="3954015"/>
          </a:xfrm>
          <a:prstGeom prst="rect">
            <a:avLst/>
          </a:prstGeom>
          <a:solidFill>
            <a:schemeClr val="bg1"/>
          </a:solid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p>
        </p:txBody>
      </p:sp>
      <p:pic>
        <p:nvPicPr>
          <p:cNvPr id="97" name="Picture 4"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353" y="1922056"/>
            <a:ext cx="1153295" cy="87627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0093" y="1878242"/>
            <a:ext cx="1268625" cy="96390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sz="quarter" idx="13"/>
          </p:nvPr>
        </p:nvSpPr>
        <p:spPr>
          <a:xfrm>
            <a:off x="169333" y="1219285"/>
            <a:ext cx="8805334" cy="517515"/>
          </a:xfrm>
        </p:spPr>
        <p:txBody>
          <a:bodyPr/>
          <a:lstStyle/>
          <a:p>
            <a:r>
              <a:rPr lang="en-US" sz="1600" b="1" i="1" u="sng" dirty="0"/>
              <a:t>Sampling</a:t>
            </a:r>
            <a:r>
              <a:rPr lang="en-US" sz="1600" b="1" u="sng" dirty="0"/>
              <a:t> of Brands: TV Spend vs. “Online Video Views” YOY % Increase</a:t>
            </a:r>
          </a:p>
          <a:p>
            <a:r>
              <a:rPr lang="en-US" sz="1400" dirty="0"/>
              <a:t>2016 vs. 2017</a:t>
            </a:r>
          </a:p>
        </p:txBody>
      </p:sp>
      <p:sp>
        <p:nvSpPr>
          <p:cNvPr id="18" name="Text Placeholder 2"/>
          <p:cNvSpPr>
            <a:spLocks noGrp="1"/>
          </p:cNvSpPr>
          <p:nvPr>
            <p:ph type="body" sz="quarter" idx="13"/>
          </p:nvPr>
        </p:nvSpPr>
        <p:spPr>
          <a:xfrm>
            <a:off x="5484147" y="2066992"/>
            <a:ext cx="1960515" cy="368686"/>
          </a:xfrm>
        </p:spPr>
        <p:txBody>
          <a:bodyPr/>
          <a:lstStyle/>
          <a:p>
            <a:r>
              <a:rPr lang="en-US" sz="1300" b="1" u="sng" dirty="0"/>
              <a:t> Online </a:t>
            </a:r>
          </a:p>
          <a:p>
            <a:r>
              <a:rPr lang="en-US" sz="1300" b="1" u="sng" dirty="0"/>
              <a:t>Video Views</a:t>
            </a:r>
          </a:p>
        </p:txBody>
      </p:sp>
      <p:sp>
        <p:nvSpPr>
          <p:cNvPr id="48" name="Text Placeholder 3"/>
          <p:cNvSpPr>
            <a:spLocks noGrp="1"/>
          </p:cNvSpPr>
          <p:nvPr>
            <p:ph type="body" sz="quarter" idx="14"/>
          </p:nvPr>
        </p:nvSpPr>
        <p:spPr>
          <a:xfrm>
            <a:off x="178212" y="6325681"/>
            <a:ext cx="7383174" cy="471174"/>
          </a:xfrm>
        </p:spPr>
        <p:txBody>
          <a:bodyPr/>
          <a:lstStyle/>
          <a:p>
            <a:r>
              <a:rPr lang="en-US" sz="800" dirty="0"/>
              <a:t>Source: TV spending based on VAB analysis of Nielsen Ad Intel data, TV spend (national cable TV, national broadcast TV, Spanish language broadcast TV, Spanish language cable TV, spot TV, syndication TV), CY 2016 &amp; 2017. Online Video Views are based on VAB analysis of iSpot.tv data and reflects and earned, not promoted, online video views of TV ads (YouTube, iSpot.tv).  Online Video Views are correlated to TV ad airing data.</a:t>
            </a:r>
          </a:p>
        </p:txBody>
      </p:sp>
      <p:sp>
        <p:nvSpPr>
          <p:cNvPr id="80" name="Text Placeholder 2"/>
          <p:cNvSpPr>
            <a:spLocks noGrp="1"/>
          </p:cNvSpPr>
          <p:nvPr>
            <p:ph type="body" sz="quarter" idx="13"/>
          </p:nvPr>
        </p:nvSpPr>
        <p:spPr>
          <a:xfrm>
            <a:off x="3895279" y="2175852"/>
            <a:ext cx="1353442" cy="368686"/>
          </a:xfrm>
        </p:spPr>
        <p:txBody>
          <a:bodyPr/>
          <a:lstStyle/>
          <a:p>
            <a:r>
              <a:rPr lang="en-US" sz="1600" b="1" u="sng" dirty="0"/>
              <a:t>TV Spend</a:t>
            </a:r>
          </a:p>
        </p:txBody>
      </p:sp>
      <p:pic>
        <p:nvPicPr>
          <p:cNvPr id="98" name="Picture 4"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9203" y="1922056"/>
            <a:ext cx="1153295" cy="876278"/>
          </a:xfrm>
          <a:prstGeom prst="rect">
            <a:avLst/>
          </a:prstGeom>
          <a:noFill/>
          <a:extLst>
            <a:ext uri="{909E8E84-426E-40DD-AFC4-6F175D3DCCD1}">
              <a14:hiddenFill xmlns:a14="http://schemas.microsoft.com/office/drawing/2010/main">
                <a:solidFill>
                  <a:srgbClr val="FFFFFF"/>
                </a:solidFill>
              </a14:hiddenFill>
            </a:ext>
          </a:extLst>
        </p:spPr>
      </p:pic>
      <p:sp>
        <p:nvSpPr>
          <p:cNvPr id="99" name="Text Placeholder 2"/>
          <p:cNvSpPr>
            <a:spLocks noGrp="1"/>
          </p:cNvSpPr>
          <p:nvPr>
            <p:ph type="body" sz="quarter" idx="13"/>
          </p:nvPr>
        </p:nvSpPr>
        <p:spPr>
          <a:xfrm>
            <a:off x="1759129" y="2175852"/>
            <a:ext cx="1353442" cy="368686"/>
          </a:xfrm>
        </p:spPr>
        <p:txBody>
          <a:bodyPr/>
          <a:lstStyle/>
          <a:p>
            <a:r>
              <a:rPr lang="en-US" sz="1600" b="1" u="sng" dirty="0"/>
              <a:t>Brand</a:t>
            </a:r>
          </a:p>
        </p:txBody>
      </p:sp>
      <p:sp>
        <p:nvSpPr>
          <p:cNvPr id="103" name="Rectangle: Rounded Corners 84"/>
          <p:cNvSpPr/>
          <p:nvPr/>
        </p:nvSpPr>
        <p:spPr>
          <a:xfrm>
            <a:off x="3515892" y="1823532"/>
            <a:ext cx="35331" cy="3954015"/>
          </a:xfrm>
          <a:prstGeom prst="round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04" name="Rectangle: Rounded Corners 84"/>
          <p:cNvSpPr/>
          <p:nvPr/>
        </p:nvSpPr>
        <p:spPr>
          <a:xfrm>
            <a:off x="5485954" y="1823532"/>
            <a:ext cx="35331" cy="3954015"/>
          </a:xfrm>
          <a:prstGeom prst="round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pic>
        <p:nvPicPr>
          <p:cNvPr id="114" name="Picture 2" descr="Image result for lees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097" y="3179510"/>
            <a:ext cx="633136" cy="315891"/>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6" descr="Related imag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07418" y="3590718"/>
            <a:ext cx="660495" cy="263597"/>
          </a:xfrm>
          <a:prstGeom prst="rect">
            <a:avLst/>
          </a:prstGeom>
          <a:noFill/>
          <a:extLst>
            <a:ext uri="{909E8E84-426E-40DD-AFC4-6F175D3DCCD1}">
              <a14:hiddenFill xmlns:a14="http://schemas.microsoft.com/office/drawing/2010/main">
                <a:solidFill>
                  <a:srgbClr val="FFFFFF"/>
                </a:solidFill>
              </a14:hiddenFill>
            </a:ext>
          </a:extLst>
        </p:spPr>
      </p:pic>
      <p:sp>
        <p:nvSpPr>
          <p:cNvPr id="52" name="AutoShape 14" descr="Image result for casp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9" name="Picture 4" descr="Image result for caspe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905" y="2891898"/>
            <a:ext cx="725521" cy="23744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57" descr="Image result for saatva logo">
            <a:extLst>
              <a:ext uri="{FF2B5EF4-FFF2-40B4-BE49-F238E27FC236}">
                <a16:creationId xmlns:a16="http://schemas.microsoft.com/office/drawing/2014/main" id="{11E9CAAD-C98B-41D6-A1B8-CB6936C2D54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13558" y="3935663"/>
            <a:ext cx="448214" cy="355295"/>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0" descr="Image result for sleep number log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4532" y="4808661"/>
            <a:ext cx="1306267" cy="53612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88" name="Picture 16" descr="Image result for serta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7535" y="4383154"/>
            <a:ext cx="540260" cy="42837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8" descr="Image result for the company store logo"/>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2783" y="5142184"/>
            <a:ext cx="689764" cy="689764"/>
          </a:xfrm>
          <a:prstGeom prst="rect">
            <a:avLst/>
          </a:prstGeom>
          <a:noFill/>
          <a:extLst>
            <a:ext uri="{909E8E84-426E-40DD-AFC4-6F175D3DCCD1}">
              <a14:hiddenFill xmlns:a14="http://schemas.microsoft.com/office/drawing/2010/main">
                <a:solidFill>
                  <a:srgbClr val="FFFFFF"/>
                </a:solidFill>
              </a14:hiddenFill>
            </a:ext>
          </a:extLst>
        </p:spPr>
      </p:pic>
      <p:sp>
        <p:nvSpPr>
          <p:cNvPr id="125" name="Text Placeholder 2">
            <a:extLst>
              <a:ext uri="{FF2B5EF4-FFF2-40B4-BE49-F238E27FC236}">
                <a16:creationId xmlns:a16="http://schemas.microsoft.com/office/drawing/2014/main" id="{497BFE67-9262-485C-A7EF-5FD94BFF96C2}"/>
              </a:ext>
            </a:extLst>
          </p:cNvPr>
          <p:cNvSpPr txBox="1">
            <a:spLocks/>
          </p:cNvSpPr>
          <p:nvPr/>
        </p:nvSpPr>
        <p:spPr>
          <a:xfrm>
            <a:off x="3795912" y="2826276"/>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1" dirty="0">
                <a:solidFill>
                  <a:prstClr val="black"/>
                </a:solidFill>
              </a:rPr>
              <a:t>+78%</a:t>
            </a:r>
          </a:p>
        </p:txBody>
      </p:sp>
      <p:sp>
        <p:nvSpPr>
          <p:cNvPr id="126" name="Text Placeholder 2">
            <a:extLst>
              <a:ext uri="{FF2B5EF4-FFF2-40B4-BE49-F238E27FC236}">
                <a16:creationId xmlns:a16="http://schemas.microsoft.com/office/drawing/2014/main" id="{497BFE67-9262-485C-A7EF-5FD94BFF96C2}"/>
              </a:ext>
            </a:extLst>
          </p:cNvPr>
          <p:cNvSpPr txBox="1">
            <a:spLocks/>
          </p:cNvSpPr>
          <p:nvPr/>
        </p:nvSpPr>
        <p:spPr>
          <a:xfrm>
            <a:off x="5782059" y="2826276"/>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1" dirty="0">
                <a:solidFill>
                  <a:prstClr val="black"/>
                </a:solidFill>
              </a:rPr>
              <a:t>+417%</a:t>
            </a:r>
          </a:p>
        </p:txBody>
      </p:sp>
      <p:sp>
        <p:nvSpPr>
          <p:cNvPr id="127" name="Text Placeholder 2">
            <a:extLst>
              <a:ext uri="{FF2B5EF4-FFF2-40B4-BE49-F238E27FC236}">
                <a16:creationId xmlns:a16="http://schemas.microsoft.com/office/drawing/2014/main" id="{497BFE67-9262-485C-A7EF-5FD94BFF96C2}"/>
              </a:ext>
            </a:extLst>
          </p:cNvPr>
          <p:cNvSpPr txBox="1">
            <a:spLocks/>
          </p:cNvSpPr>
          <p:nvPr/>
        </p:nvSpPr>
        <p:spPr>
          <a:xfrm>
            <a:off x="3795912" y="3153112"/>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1" dirty="0">
                <a:solidFill>
                  <a:prstClr val="black"/>
                </a:solidFill>
              </a:rPr>
              <a:t>+</a:t>
            </a:r>
            <a:r>
              <a:rPr lang="en-US" sz="1400" b="1" dirty="0">
                <a:solidFill>
                  <a:prstClr val="black"/>
                </a:solidFill>
              </a:rPr>
              <a:t> </a:t>
            </a:r>
            <a:r>
              <a:rPr lang="en-US" sz="1500" b="1" dirty="0">
                <a:solidFill>
                  <a:prstClr val="black"/>
                </a:solidFill>
              </a:rPr>
              <a:t>365%</a:t>
            </a:r>
          </a:p>
        </p:txBody>
      </p:sp>
      <p:sp>
        <p:nvSpPr>
          <p:cNvPr id="128" name="Text Placeholder 2">
            <a:extLst>
              <a:ext uri="{FF2B5EF4-FFF2-40B4-BE49-F238E27FC236}">
                <a16:creationId xmlns:a16="http://schemas.microsoft.com/office/drawing/2014/main" id="{497BFE67-9262-485C-A7EF-5FD94BFF96C2}"/>
              </a:ext>
            </a:extLst>
          </p:cNvPr>
          <p:cNvSpPr txBox="1">
            <a:spLocks/>
          </p:cNvSpPr>
          <p:nvPr/>
        </p:nvSpPr>
        <p:spPr>
          <a:xfrm>
            <a:off x="5782059" y="3153112"/>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1" dirty="0">
                <a:solidFill>
                  <a:prstClr val="black"/>
                </a:solidFill>
              </a:rPr>
              <a:t>+24,122%</a:t>
            </a:r>
          </a:p>
        </p:txBody>
      </p:sp>
      <p:sp>
        <p:nvSpPr>
          <p:cNvPr id="129" name="Text Placeholder 2">
            <a:extLst>
              <a:ext uri="{FF2B5EF4-FFF2-40B4-BE49-F238E27FC236}">
                <a16:creationId xmlns:a16="http://schemas.microsoft.com/office/drawing/2014/main" id="{497BFE67-9262-485C-A7EF-5FD94BFF96C2}"/>
              </a:ext>
            </a:extLst>
          </p:cNvPr>
          <p:cNvSpPr txBox="1">
            <a:spLocks/>
          </p:cNvSpPr>
          <p:nvPr/>
        </p:nvSpPr>
        <p:spPr>
          <a:xfrm>
            <a:off x="3795912" y="3538173"/>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1" dirty="0">
                <a:solidFill>
                  <a:prstClr val="black"/>
                </a:solidFill>
              </a:rPr>
              <a:t>+87%</a:t>
            </a:r>
          </a:p>
        </p:txBody>
      </p:sp>
      <p:sp>
        <p:nvSpPr>
          <p:cNvPr id="130" name="Text Placeholder 2">
            <a:extLst>
              <a:ext uri="{FF2B5EF4-FFF2-40B4-BE49-F238E27FC236}">
                <a16:creationId xmlns:a16="http://schemas.microsoft.com/office/drawing/2014/main" id="{497BFE67-9262-485C-A7EF-5FD94BFF96C2}"/>
              </a:ext>
            </a:extLst>
          </p:cNvPr>
          <p:cNvSpPr txBox="1">
            <a:spLocks/>
          </p:cNvSpPr>
          <p:nvPr/>
        </p:nvSpPr>
        <p:spPr>
          <a:xfrm>
            <a:off x="5782059" y="3538173"/>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1" dirty="0">
                <a:solidFill>
                  <a:prstClr val="black"/>
                </a:solidFill>
              </a:rPr>
              <a:t>+152%</a:t>
            </a:r>
          </a:p>
        </p:txBody>
      </p:sp>
      <p:sp>
        <p:nvSpPr>
          <p:cNvPr id="131" name="Text Placeholder 2">
            <a:extLst>
              <a:ext uri="{FF2B5EF4-FFF2-40B4-BE49-F238E27FC236}">
                <a16:creationId xmlns:a16="http://schemas.microsoft.com/office/drawing/2014/main" id="{497BFE67-9262-485C-A7EF-5FD94BFF96C2}"/>
              </a:ext>
            </a:extLst>
          </p:cNvPr>
          <p:cNvSpPr txBox="1">
            <a:spLocks/>
          </p:cNvSpPr>
          <p:nvPr/>
        </p:nvSpPr>
        <p:spPr>
          <a:xfrm>
            <a:off x="3795912" y="3928967"/>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1" dirty="0">
                <a:solidFill>
                  <a:prstClr val="black"/>
                </a:solidFill>
              </a:rPr>
              <a:t>+216%</a:t>
            </a:r>
          </a:p>
        </p:txBody>
      </p:sp>
      <p:sp>
        <p:nvSpPr>
          <p:cNvPr id="132" name="Text Placeholder 2">
            <a:extLst>
              <a:ext uri="{FF2B5EF4-FFF2-40B4-BE49-F238E27FC236}">
                <a16:creationId xmlns:a16="http://schemas.microsoft.com/office/drawing/2014/main" id="{497BFE67-9262-485C-A7EF-5FD94BFF96C2}"/>
              </a:ext>
            </a:extLst>
          </p:cNvPr>
          <p:cNvSpPr txBox="1">
            <a:spLocks/>
          </p:cNvSpPr>
          <p:nvPr/>
        </p:nvSpPr>
        <p:spPr>
          <a:xfrm>
            <a:off x="5782059" y="3928967"/>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1" dirty="0">
                <a:solidFill>
                  <a:prstClr val="black"/>
                </a:solidFill>
              </a:rPr>
              <a:t>+6,145%</a:t>
            </a:r>
          </a:p>
        </p:txBody>
      </p:sp>
      <p:sp>
        <p:nvSpPr>
          <p:cNvPr id="133" name="Text Placeholder 2">
            <a:extLst>
              <a:ext uri="{FF2B5EF4-FFF2-40B4-BE49-F238E27FC236}">
                <a16:creationId xmlns:a16="http://schemas.microsoft.com/office/drawing/2014/main" id="{497BFE67-9262-485C-A7EF-5FD94BFF96C2}"/>
              </a:ext>
            </a:extLst>
          </p:cNvPr>
          <p:cNvSpPr txBox="1">
            <a:spLocks/>
          </p:cNvSpPr>
          <p:nvPr/>
        </p:nvSpPr>
        <p:spPr>
          <a:xfrm>
            <a:off x="3795912" y="4412996"/>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1" dirty="0">
                <a:solidFill>
                  <a:prstClr val="black"/>
                </a:solidFill>
              </a:rPr>
              <a:t>+73%</a:t>
            </a:r>
          </a:p>
        </p:txBody>
      </p:sp>
      <p:sp>
        <p:nvSpPr>
          <p:cNvPr id="134" name="Text Placeholder 2">
            <a:extLst>
              <a:ext uri="{FF2B5EF4-FFF2-40B4-BE49-F238E27FC236}">
                <a16:creationId xmlns:a16="http://schemas.microsoft.com/office/drawing/2014/main" id="{497BFE67-9262-485C-A7EF-5FD94BFF96C2}"/>
              </a:ext>
            </a:extLst>
          </p:cNvPr>
          <p:cNvSpPr txBox="1">
            <a:spLocks/>
          </p:cNvSpPr>
          <p:nvPr/>
        </p:nvSpPr>
        <p:spPr>
          <a:xfrm>
            <a:off x="5782059" y="4412996"/>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1" dirty="0">
                <a:solidFill>
                  <a:prstClr val="black"/>
                </a:solidFill>
              </a:rPr>
              <a:t>+98%</a:t>
            </a:r>
          </a:p>
        </p:txBody>
      </p:sp>
      <p:sp>
        <p:nvSpPr>
          <p:cNvPr id="135" name="Text Placeholder 2">
            <a:extLst>
              <a:ext uri="{FF2B5EF4-FFF2-40B4-BE49-F238E27FC236}">
                <a16:creationId xmlns:a16="http://schemas.microsoft.com/office/drawing/2014/main" id="{497BFE67-9262-485C-A7EF-5FD94BFF96C2}"/>
              </a:ext>
            </a:extLst>
          </p:cNvPr>
          <p:cNvSpPr txBox="1">
            <a:spLocks/>
          </p:cNvSpPr>
          <p:nvPr/>
        </p:nvSpPr>
        <p:spPr>
          <a:xfrm>
            <a:off x="3795912" y="5302723"/>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1" dirty="0">
                <a:solidFill>
                  <a:prstClr val="black"/>
                </a:solidFill>
              </a:rPr>
              <a:t>+173%</a:t>
            </a:r>
          </a:p>
        </p:txBody>
      </p:sp>
      <p:sp>
        <p:nvSpPr>
          <p:cNvPr id="136" name="Text Placeholder 2">
            <a:extLst>
              <a:ext uri="{FF2B5EF4-FFF2-40B4-BE49-F238E27FC236}">
                <a16:creationId xmlns:a16="http://schemas.microsoft.com/office/drawing/2014/main" id="{497BFE67-9262-485C-A7EF-5FD94BFF96C2}"/>
              </a:ext>
            </a:extLst>
          </p:cNvPr>
          <p:cNvSpPr txBox="1">
            <a:spLocks/>
          </p:cNvSpPr>
          <p:nvPr/>
        </p:nvSpPr>
        <p:spPr>
          <a:xfrm>
            <a:off x="5782059" y="5302723"/>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1" dirty="0">
                <a:solidFill>
                  <a:prstClr val="black"/>
                </a:solidFill>
              </a:rPr>
              <a:t>+1,388%</a:t>
            </a:r>
          </a:p>
        </p:txBody>
      </p:sp>
      <p:sp>
        <p:nvSpPr>
          <p:cNvPr id="137" name="Text Placeholder 2">
            <a:extLst>
              <a:ext uri="{FF2B5EF4-FFF2-40B4-BE49-F238E27FC236}">
                <a16:creationId xmlns:a16="http://schemas.microsoft.com/office/drawing/2014/main" id="{497BFE67-9262-485C-A7EF-5FD94BFF96C2}"/>
              </a:ext>
            </a:extLst>
          </p:cNvPr>
          <p:cNvSpPr txBox="1">
            <a:spLocks/>
          </p:cNvSpPr>
          <p:nvPr/>
        </p:nvSpPr>
        <p:spPr>
          <a:xfrm>
            <a:off x="3795912" y="4892379"/>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1" dirty="0">
                <a:solidFill>
                  <a:prstClr val="black"/>
                </a:solidFill>
              </a:rPr>
              <a:t>+12%</a:t>
            </a:r>
          </a:p>
        </p:txBody>
      </p:sp>
      <p:sp>
        <p:nvSpPr>
          <p:cNvPr id="138" name="Text Placeholder 2">
            <a:extLst>
              <a:ext uri="{FF2B5EF4-FFF2-40B4-BE49-F238E27FC236}">
                <a16:creationId xmlns:a16="http://schemas.microsoft.com/office/drawing/2014/main" id="{497BFE67-9262-485C-A7EF-5FD94BFF96C2}"/>
              </a:ext>
            </a:extLst>
          </p:cNvPr>
          <p:cNvSpPr txBox="1">
            <a:spLocks/>
          </p:cNvSpPr>
          <p:nvPr/>
        </p:nvSpPr>
        <p:spPr>
          <a:xfrm>
            <a:off x="5782059" y="4892379"/>
            <a:ext cx="1145362" cy="368686"/>
          </a:xfrm>
          <a:prstGeom prst="rect">
            <a:avLst/>
          </a:prstGeom>
        </p:spPr>
        <p:txBody>
          <a:bodyPr vert="horz" anchor="ctr"/>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1" dirty="0">
                <a:solidFill>
                  <a:prstClr val="black"/>
                </a:solidFill>
              </a:rPr>
              <a:t>+572%</a:t>
            </a:r>
          </a:p>
        </p:txBody>
      </p:sp>
      <p:sp>
        <p:nvSpPr>
          <p:cNvPr id="36" name="Text Placeholder 3">
            <a:extLst>
              <a:ext uri="{FF2B5EF4-FFF2-40B4-BE49-F238E27FC236}">
                <a16:creationId xmlns:a16="http://schemas.microsoft.com/office/drawing/2014/main" id="{620383D8-0DC0-4887-9B2E-8F1351092701}"/>
              </a:ext>
            </a:extLst>
          </p:cNvPr>
          <p:cNvSpPr txBox="1">
            <a:spLocks/>
          </p:cNvSpPr>
          <p:nvPr/>
        </p:nvSpPr>
        <p:spPr>
          <a:xfrm>
            <a:off x="332256" y="6077938"/>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REPORT: DON’T SLEEP ON TV</a:t>
            </a:r>
          </a:p>
        </p:txBody>
      </p:sp>
      <p:sp>
        <p:nvSpPr>
          <p:cNvPr id="39" name="Title 1">
            <a:extLst>
              <a:ext uri="{FF2B5EF4-FFF2-40B4-BE49-F238E27FC236}">
                <a16:creationId xmlns:a16="http://schemas.microsoft.com/office/drawing/2014/main" id="{DD641C3B-1434-4872-BB45-822CB32A1E4E}"/>
              </a:ext>
            </a:extLst>
          </p:cNvPr>
          <p:cNvSpPr>
            <a:spLocks noGrp="1"/>
          </p:cNvSpPr>
          <p:nvPr>
            <p:ph type="ctrTitle"/>
          </p:nvPr>
        </p:nvSpPr>
        <p:spPr>
          <a:xfrm>
            <a:off x="114299" y="364933"/>
            <a:ext cx="8895622" cy="794268"/>
          </a:xfrm>
        </p:spPr>
        <p:txBody>
          <a:bodyPr/>
          <a:lstStyle/>
          <a:p>
            <a:r>
              <a:rPr lang="en-US" dirty="0">
                <a:solidFill>
                  <a:schemeClr val="tx1"/>
                </a:solidFill>
              </a:rPr>
              <a:t>Increased TV Activity Also Drives Consumers Online To Engage Further With Brands Through Additional Viewings Of Their TV Ad </a:t>
            </a:r>
          </a:p>
        </p:txBody>
      </p:sp>
    </p:spTree>
    <p:extLst>
      <p:ext uri="{BB962C8B-B14F-4D97-AF65-F5344CB8AC3E}">
        <p14:creationId xmlns:p14="http://schemas.microsoft.com/office/powerpoint/2010/main" val="18454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3899882" y="1367201"/>
            <a:ext cx="1405378" cy="368686"/>
          </a:xfrm>
        </p:spPr>
        <p:txBody>
          <a:bodyPr/>
          <a:lstStyle/>
          <a:p>
            <a:r>
              <a:rPr lang="en-US" sz="1400" b="1" u="sng" dirty="0"/>
              <a:t>2016</a:t>
            </a:r>
          </a:p>
        </p:txBody>
      </p:sp>
      <p:sp>
        <p:nvSpPr>
          <p:cNvPr id="8" name="Text Placeholder 2"/>
          <p:cNvSpPr>
            <a:spLocks noGrp="1"/>
          </p:cNvSpPr>
          <p:nvPr>
            <p:ph type="body" sz="quarter" idx="13"/>
          </p:nvPr>
        </p:nvSpPr>
        <p:spPr>
          <a:xfrm>
            <a:off x="4812901" y="1373686"/>
            <a:ext cx="2914656" cy="368686"/>
          </a:xfrm>
        </p:spPr>
        <p:txBody>
          <a:bodyPr/>
          <a:lstStyle/>
          <a:p>
            <a:r>
              <a:rPr lang="en-US" sz="1400" b="1" u="sng" dirty="0"/>
              <a:t>2017</a:t>
            </a:r>
          </a:p>
        </p:txBody>
      </p:sp>
      <p:sp>
        <p:nvSpPr>
          <p:cNvPr id="10" name="Text Placeholder 2"/>
          <p:cNvSpPr>
            <a:spLocks noGrp="1"/>
          </p:cNvSpPr>
          <p:nvPr>
            <p:ph type="body" sz="quarter" idx="13"/>
          </p:nvPr>
        </p:nvSpPr>
        <p:spPr>
          <a:xfrm>
            <a:off x="7353867" y="1371093"/>
            <a:ext cx="1369838" cy="368686"/>
          </a:xfrm>
        </p:spPr>
        <p:txBody>
          <a:bodyPr/>
          <a:lstStyle/>
          <a:p>
            <a:r>
              <a:rPr lang="en-US" sz="1400" b="1" u="sng" dirty="0"/>
              <a:t>YoY Diff</a:t>
            </a:r>
          </a:p>
        </p:txBody>
      </p:sp>
      <p:sp>
        <p:nvSpPr>
          <p:cNvPr id="15" name="Text Placeholder 2"/>
          <p:cNvSpPr>
            <a:spLocks noGrp="1"/>
          </p:cNvSpPr>
          <p:nvPr>
            <p:ph type="body" sz="quarter" idx="13"/>
          </p:nvPr>
        </p:nvSpPr>
        <p:spPr>
          <a:xfrm>
            <a:off x="472909" y="1368666"/>
            <a:ext cx="1145362" cy="368686"/>
          </a:xfrm>
        </p:spPr>
        <p:txBody>
          <a:bodyPr/>
          <a:lstStyle/>
          <a:p>
            <a:r>
              <a:rPr lang="en-US" sz="1400" b="1" u="sng" dirty="0"/>
              <a:t>Company</a:t>
            </a:r>
          </a:p>
        </p:txBody>
      </p:sp>
      <p:cxnSp>
        <p:nvCxnSpPr>
          <p:cNvPr id="39" name="Straight Connector 38"/>
          <p:cNvCxnSpPr>
            <a:cxnSpLocks/>
          </p:cNvCxnSpPr>
          <p:nvPr/>
        </p:nvCxnSpPr>
        <p:spPr>
          <a:xfrm>
            <a:off x="295451" y="2624972"/>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90" name="Text Placeholder 3"/>
          <p:cNvSpPr>
            <a:spLocks noGrp="1"/>
          </p:cNvSpPr>
          <p:nvPr>
            <p:ph type="body" sz="quarter" idx="14"/>
          </p:nvPr>
        </p:nvSpPr>
        <p:spPr>
          <a:xfrm>
            <a:off x="143043" y="6360536"/>
            <a:ext cx="7549346" cy="431795"/>
          </a:xfrm>
        </p:spPr>
        <p:txBody>
          <a:bodyPr/>
          <a:lstStyle/>
          <a:p>
            <a:r>
              <a:rPr lang="en-US" sz="800" dirty="0"/>
              <a:t>Source: Revenues reflect estimated U.S. revenue data from Pivotal Research, with the exception of Sleep Number which is based on SEC financial filings via SEC.gov (Select Comfort / Sleep Number).  TV spend based on VAB analysis of Nielsen Ad Intel data, TV spend (national cable TV, national broadcast TV, Spanish language broadcast TV, Spanish language cable TV, spot TV, syndication TV), CY 2016 &amp; 2017.</a:t>
            </a:r>
          </a:p>
        </p:txBody>
      </p:sp>
      <p:cxnSp>
        <p:nvCxnSpPr>
          <p:cNvPr id="133" name="Straight Connector 132">
            <a:extLst>
              <a:ext uri="{FF2B5EF4-FFF2-40B4-BE49-F238E27FC236}">
                <a16:creationId xmlns:a16="http://schemas.microsoft.com/office/drawing/2014/main" id="{6D81EF7B-B29C-4F66-ADF8-5871FC4EDB3E}"/>
              </a:ext>
            </a:extLst>
          </p:cNvPr>
          <p:cNvCxnSpPr>
            <a:cxnSpLocks/>
          </p:cNvCxnSpPr>
          <p:nvPr/>
        </p:nvCxnSpPr>
        <p:spPr>
          <a:xfrm>
            <a:off x="295451" y="3736993"/>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134" name="Text Placeholder 2">
            <a:extLst>
              <a:ext uri="{FF2B5EF4-FFF2-40B4-BE49-F238E27FC236}">
                <a16:creationId xmlns:a16="http://schemas.microsoft.com/office/drawing/2014/main" id="{FBD694BA-F6F2-46E2-89CD-470D7BFC0B84}"/>
              </a:ext>
            </a:extLst>
          </p:cNvPr>
          <p:cNvSpPr txBox="1">
            <a:spLocks/>
          </p:cNvSpPr>
          <p:nvPr/>
        </p:nvSpPr>
        <p:spPr>
          <a:xfrm>
            <a:off x="1855634" y="1859355"/>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solidFill>
                  <a:prstClr val="black"/>
                </a:solidFill>
              </a:rPr>
              <a:t>TV Spend (000):</a:t>
            </a:r>
            <a:endParaRPr lang="en-US" sz="1200" b="1" dirty="0">
              <a:solidFill>
                <a:prstClr val="black"/>
              </a:solidFill>
            </a:endParaRPr>
          </a:p>
        </p:txBody>
      </p:sp>
      <p:sp>
        <p:nvSpPr>
          <p:cNvPr id="135" name="Text Placeholder 2">
            <a:extLst>
              <a:ext uri="{FF2B5EF4-FFF2-40B4-BE49-F238E27FC236}">
                <a16:creationId xmlns:a16="http://schemas.microsoft.com/office/drawing/2014/main" id="{4E82EAA4-98CD-4C5D-94F6-9EF59E952865}"/>
              </a:ext>
            </a:extLst>
          </p:cNvPr>
          <p:cNvSpPr txBox="1">
            <a:spLocks/>
          </p:cNvSpPr>
          <p:nvPr/>
        </p:nvSpPr>
        <p:spPr>
          <a:xfrm>
            <a:off x="4035085" y="188156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solidFill>
                  <a:prstClr val="black"/>
                </a:solidFill>
              </a:rPr>
              <a:t>$13,560</a:t>
            </a:r>
          </a:p>
        </p:txBody>
      </p:sp>
      <p:sp>
        <p:nvSpPr>
          <p:cNvPr id="136" name="Text Placeholder 2">
            <a:extLst>
              <a:ext uri="{FF2B5EF4-FFF2-40B4-BE49-F238E27FC236}">
                <a16:creationId xmlns:a16="http://schemas.microsoft.com/office/drawing/2014/main" id="{1D80F0B7-B6B6-4F50-92D9-AB34B7A54E71}"/>
              </a:ext>
            </a:extLst>
          </p:cNvPr>
          <p:cNvSpPr txBox="1">
            <a:spLocks/>
          </p:cNvSpPr>
          <p:nvPr/>
        </p:nvSpPr>
        <p:spPr>
          <a:xfrm>
            <a:off x="4114688" y="2134289"/>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solidFill>
                  <a:prstClr val="black"/>
                </a:solidFill>
              </a:rPr>
              <a:t>$80,000</a:t>
            </a:r>
          </a:p>
        </p:txBody>
      </p:sp>
      <p:sp>
        <p:nvSpPr>
          <p:cNvPr id="137" name="Text Placeholder 2">
            <a:extLst>
              <a:ext uri="{FF2B5EF4-FFF2-40B4-BE49-F238E27FC236}">
                <a16:creationId xmlns:a16="http://schemas.microsoft.com/office/drawing/2014/main" id="{A09105FB-DE54-47C0-ABF8-27EE042ECDB9}"/>
              </a:ext>
            </a:extLst>
          </p:cNvPr>
          <p:cNvSpPr txBox="1">
            <a:spLocks/>
          </p:cNvSpPr>
          <p:nvPr/>
        </p:nvSpPr>
        <p:spPr>
          <a:xfrm>
            <a:off x="5571957" y="1858681"/>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$63,480</a:t>
            </a:r>
          </a:p>
        </p:txBody>
      </p:sp>
      <p:sp>
        <p:nvSpPr>
          <p:cNvPr id="138" name="Text Placeholder 2">
            <a:extLst>
              <a:ext uri="{FF2B5EF4-FFF2-40B4-BE49-F238E27FC236}">
                <a16:creationId xmlns:a16="http://schemas.microsoft.com/office/drawing/2014/main" id="{3DD64E54-73BA-4FF2-A01C-9E9BDDB04538}"/>
              </a:ext>
            </a:extLst>
          </p:cNvPr>
          <p:cNvSpPr txBox="1">
            <a:spLocks/>
          </p:cNvSpPr>
          <p:nvPr/>
        </p:nvSpPr>
        <p:spPr>
          <a:xfrm>
            <a:off x="5582390" y="2135755"/>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$150,000</a:t>
            </a:r>
          </a:p>
        </p:txBody>
      </p:sp>
      <p:sp>
        <p:nvSpPr>
          <p:cNvPr id="139" name="Text Placeholder 2">
            <a:extLst>
              <a:ext uri="{FF2B5EF4-FFF2-40B4-BE49-F238E27FC236}">
                <a16:creationId xmlns:a16="http://schemas.microsoft.com/office/drawing/2014/main" id="{BCEF6719-8409-408D-B4C0-71E24F900459}"/>
              </a:ext>
            </a:extLst>
          </p:cNvPr>
          <p:cNvSpPr txBox="1">
            <a:spLocks/>
          </p:cNvSpPr>
          <p:nvPr/>
        </p:nvSpPr>
        <p:spPr>
          <a:xfrm>
            <a:off x="7411292" y="185925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solidFill>
                  <a:prstClr val="black"/>
                </a:solidFill>
              </a:rPr>
              <a:t>+$49,920</a:t>
            </a:r>
          </a:p>
        </p:txBody>
      </p:sp>
      <p:sp>
        <p:nvSpPr>
          <p:cNvPr id="140" name="Text Placeholder 2">
            <a:extLst>
              <a:ext uri="{FF2B5EF4-FFF2-40B4-BE49-F238E27FC236}">
                <a16:creationId xmlns:a16="http://schemas.microsoft.com/office/drawing/2014/main" id="{853509C2-31EC-4473-AEFB-E04C825A46AF}"/>
              </a:ext>
            </a:extLst>
          </p:cNvPr>
          <p:cNvSpPr txBox="1">
            <a:spLocks/>
          </p:cNvSpPr>
          <p:nvPr/>
        </p:nvSpPr>
        <p:spPr>
          <a:xfrm>
            <a:off x="7494827" y="2128913"/>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solidFill>
                  <a:prstClr val="black"/>
                </a:solidFill>
              </a:rPr>
              <a:t>+$70,000</a:t>
            </a:r>
          </a:p>
        </p:txBody>
      </p:sp>
      <p:sp>
        <p:nvSpPr>
          <p:cNvPr id="142" name="Text Placeholder 2">
            <a:extLst>
              <a:ext uri="{FF2B5EF4-FFF2-40B4-BE49-F238E27FC236}">
                <a16:creationId xmlns:a16="http://schemas.microsoft.com/office/drawing/2014/main" id="{05BC3F89-2DA4-48A2-BE40-E82119CF02EC}"/>
              </a:ext>
            </a:extLst>
          </p:cNvPr>
          <p:cNvSpPr txBox="1">
            <a:spLocks/>
          </p:cNvSpPr>
          <p:nvPr/>
        </p:nvSpPr>
        <p:spPr>
          <a:xfrm>
            <a:off x="2073081" y="2141417"/>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solidFill>
                  <a:prstClr val="black"/>
                </a:solidFill>
              </a:rPr>
              <a:t>Revenue (000):</a:t>
            </a:r>
            <a:endParaRPr lang="en-US" sz="1200" b="1" dirty="0">
              <a:solidFill>
                <a:prstClr val="black"/>
              </a:solidFill>
            </a:endParaRPr>
          </a:p>
        </p:txBody>
      </p:sp>
      <p:sp>
        <p:nvSpPr>
          <p:cNvPr id="162" name="TextBox 161">
            <a:extLst>
              <a:ext uri="{FF2B5EF4-FFF2-40B4-BE49-F238E27FC236}">
                <a16:creationId xmlns:a16="http://schemas.microsoft.com/office/drawing/2014/main" id="{FC95BABE-CD2E-4082-A595-080B52B051A3}"/>
              </a:ext>
            </a:extLst>
          </p:cNvPr>
          <p:cNvSpPr txBox="1"/>
          <p:nvPr/>
        </p:nvSpPr>
        <p:spPr>
          <a:xfrm>
            <a:off x="644540" y="2234175"/>
            <a:ext cx="1039131" cy="200055"/>
          </a:xfrm>
          <a:prstGeom prst="rect">
            <a:avLst/>
          </a:prstGeom>
          <a:noFill/>
        </p:spPr>
        <p:txBody>
          <a:bodyPr wrap="square" rtlCol="0">
            <a:spAutoFit/>
          </a:bodyPr>
          <a:lstStyle/>
          <a:p>
            <a:r>
              <a:rPr lang="en-US" sz="700" i="1" dirty="0">
                <a:solidFill>
                  <a:prstClr val="black"/>
                </a:solidFill>
              </a:rPr>
              <a:t>Founded in 2014</a:t>
            </a:r>
          </a:p>
        </p:txBody>
      </p:sp>
      <p:cxnSp>
        <p:nvCxnSpPr>
          <p:cNvPr id="163" name="Straight Connector 162">
            <a:extLst>
              <a:ext uri="{FF2B5EF4-FFF2-40B4-BE49-F238E27FC236}">
                <a16:creationId xmlns:a16="http://schemas.microsoft.com/office/drawing/2014/main" id="{9ABD3A46-2AE9-4103-AB55-10AE812F5E43}"/>
              </a:ext>
            </a:extLst>
          </p:cNvPr>
          <p:cNvCxnSpPr>
            <a:cxnSpLocks/>
          </p:cNvCxnSpPr>
          <p:nvPr/>
        </p:nvCxnSpPr>
        <p:spPr>
          <a:xfrm>
            <a:off x="295451" y="4857805"/>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208" name="Rectangle 207">
            <a:extLst>
              <a:ext uri="{FF2B5EF4-FFF2-40B4-BE49-F238E27FC236}">
                <a16:creationId xmlns:a16="http://schemas.microsoft.com/office/drawing/2014/main" id="{3F7D9F0A-2203-4635-9F11-375EBED1AE2A}"/>
              </a:ext>
            </a:extLst>
          </p:cNvPr>
          <p:cNvSpPr/>
          <p:nvPr/>
        </p:nvSpPr>
        <p:spPr>
          <a:xfrm>
            <a:off x="8370274" y="2133556"/>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9" name="Rectangle 208">
            <a:extLst>
              <a:ext uri="{FF2B5EF4-FFF2-40B4-BE49-F238E27FC236}">
                <a16:creationId xmlns:a16="http://schemas.microsoft.com/office/drawing/2014/main" id="{B3D8A17E-066F-40F8-9939-D7B4C05D0C55}"/>
              </a:ext>
            </a:extLst>
          </p:cNvPr>
          <p:cNvSpPr/>
          <p:nvPr/>
        </p:nvSpPr>
        <p:spPr>
          <a:xfrm>
            <a:off x="8325429" y="2135371"/>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+88%</a:t>
            </a:r>
          </a:p>
        </p:txBody>
      </p:sp>
      <p:sp>
        <p:nvSpPr>
          <p:cNvPr id="85" name="Rectangle 84">
            <a:extLst>
              <a:ext uri="{FF2B5EF4-FFF2-40B4-BE49-F238E27FC236}">
                <a16:creationId xmlns:a16="http://schemas.microsoft.com/office/drawing/2014/main" id="{0DA85FC3-45E7-4529-990A-5DA45E5AEEB9}"/>
              </a:ext>
            </a:extLst>
          </p:cNvPr>
          <p:cNvSpPr/>
          <p:nvPr/>
        </p:nvSpPr>
        <p:spPr>
          <a:xfrm>
            <a:off x="4024531" y="6164719"/>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endParaRPr>
          </a:p>
        </p:txBody>
      </p:sp>
      <p:sp>
        <p:nvSpPr>
          <p:cNvPr id="86" name="Rectangle 85">
            <a:extLst>
              <a:ext uri="{FF2B5EF4-FFF2-40B4-BE49-F238E27FC236}">
                <a16:creationId xmlns:a16="http://schemas.microsoft.com/office/drawing/2014/main" id="{15D01C94-033F-43EB-8EEA-4C42C52C7E5C}"/>
              </a:ext>
            </a:extLst>
          </p:cNvPr>
          <p:cNvSpPr/>
          <p:nvPr/>
        </p:nvSpPr>
        <p:spPr>
          <a:xfrm>
            <a:off x="3909347" y="6140162"/>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100" b="1" dirty="0">
                <a:solidFill>
                  <a:srgbClr val="00B050"/>
                </a:solidFill>
              </a:rPr>
              <a:t>%</a:t>
            </a:r>
          </a:p>
        </p:txBody>
      </p:sp>
      <p:sp>
        <p:nvSpPr>
          <p:cNvPr id="87" name="Text Placeholder 3">
            <a:extLst>
              <a:ext uri="{FF2B5EF4-FFF2-40B4-BE49-F238E27FC236}">
                <a16:creationId xmlns:a16="http://schemas.microsoft.com/office/drawing/2014/main" id="{53ECF11F-1767-44F9-BF37-47370BE65A8F}"/>
              </a:ext>
            </a:extLst>
          </p:cNvPr>
          <p:cNvSpPr txBox="1">
            <a:spLocks/>
          </p:cNvSpPr>
          <p:nvPr/>
        </p:nvSpPr>
        <p:spPr>
          <a:xfrm>
            <a:off x="4327538" y="6163612"/>
            <a:ext cx="3404534" cy="251484"/>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solidFill>
                  <a:prstClr val="black"/>
                </a:solidFill>
              </a:rPr>
              <a:t>=revenue increase between 2016 &amp; 2017</a:t>
            </a:r>
          </a:p>
        </p:txBody>
      </p:sp>
      <p:pic>
        <p:nvPicPr>
          <p:cNvPr id="1026" name="Picture 2" descr="Image result for lee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24" y="1794367"/>
            <a:ext cx="1019674" cy="508746"/>
          </a:xfrm>
          <a:prstGeom prst="rect">
            <a:avLst/>
          </a:prstGeom>
          <a:noFill/>
          <a:extLst>
            <a:ext uri="{909E8E84-426E-40DD-AFC4-6F175D3DCCD1}">
              <a14:hiddenFill xmlns:a14="http://schemas.microsoft.com/office/drawing/2010/main">
                <a:solidFill>
                  <a:srgbClr val="FFFFFF"/>
                </a:solidFill>
              </a14:hiddenFill>
            </a:ext>
          </a:extLst>
        </p:spPr>
      </p:pic>
      <p:sp>
        <p:nvSpPr>
          <p:cNvPr id="96" name="Text Placeholder 2">
            <a:extLst>
              <a:ext uri="{FF2B5EF4-FFF2-40B4-BE49-F238E27FC236}">
                <a16:creationId xmlns:a16="http://schemas.microsoft.com/office/drawing/2014/main" id="{02F9EC28-3745-4D58-8E5C-7D95741EE1BB}"/>
              </a:ext>
            </a:extLst>
          </p:cNvPr>
          <p:cNvSpPr txBox="1">
            <a:spLocks/>
          </p:cNvSpPr>
          <p:nvPr/>
        </p:nvSpPr>
        <p:spPr>
          <a:xfrm>
            <a:off x="1852702" y="2862386"/>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solidFill>
                  <a:prstClr val="black"/>
                </a:solidFill>
              </a:rPr>
              <a:t>TV Spend (000):</a:t>
            </a:r>
            <a:endParaRPr lang="en-US" sz="1200" b="1" dirty="0">
              <a:solidFill>
                <a:prstClr val="black"/>
              </a:solidFill>
            </a:endParaRPr>
          </a:p>
        </p:txBody>
      </p:sp>
      <p:sp>
        <p:nvSpPr>
          <p:cNvPr id="97" name="Text Placeholder 2">
            <a:extLst>
              <a:ext uri="{FF2B5EF4-FFF2-40B4-BE49-F238E27FC236}">
                <a16:creationId xmlns:a16="http://schemas.microsoft.com/office/drawing/2014/main" id="{1D285123-DEA7-46D8-8B26-0066B4CEB05B}"/>
              </a:ext>
            </a:extLst>
          </p:cNvPr>
          <p:cNvSpPr txBox="1">
            <a:spLocks/>
          </p:cNvSpPr>
          <p:nvPr/>
        </p:nvSpPr>
        <p:spPr>
          <a:xfrm>
            <a:off x="3882687" y="2884594"/>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$10,555</a:t>
            </a:r>
          </a:p>
        </p:txBody>
      </p:sp>
      <p:sp>
        <p:nvSpPr>
          <p:cNvPr id="98" name="Text Placeholder 2">
            <a:extLst>
              <a:ext uri="{FF2B5EF4-FFF2-40B4-BE49-F238E27FC236}">
                <a16:creationId xmlns:a16="http://schemas.microsoft.com/office/drawing/2014/main" id="{5002C855-057D-45DF-AD8C-C6B2535C4CF8}"/>
              </a:ext>
            </a:extLst>
          </p:cNvPr>
          <p:cNvSpPr txBox="1">
            <a:spLocks/>
          </p:cNvSpPr>
          <p:nvPr/>
        </p:nvSpPr>
        <p:spPr>
          <a:xfrm>
            <a:off x="4044461" y="3137320"/>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$200,000</a:t>
            </a:r>
          </a:p>
        </p:txBody>
      </p:sp>
      <p:sp>
        <p:nvSpPr>
          <p:cNvPr id="99" name="Text Placeholder 2">
            <a:extLst>
              <a:ext uri="{FF2B5EF4-FFF2-40B4-BE49-F238E27FC236}">
                <a16:creationId xmlns:a16="http://schemas.microsoft.com/office/drawing/2014/main" id="{C73CCC0A-5DD3-4B34-8819-BF2B73919B49}"/>
              </a:ext>
            </a:extLst>
          </p:cNvPr>
          <p:cNvSpPr txBox="1">
            <a:spLocks/>
          </p:cNvSpPr>
          <p:nvPr/>
        </p:nvSpPr>
        <p:spPr>
          <a:xfrm>
            <a:off x="5569023" y="2861712"/>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$18,777</a:t>
            </a:r>
          </a:p>
        </p:txBody>
      </p:sp>
      <p:sp>
        <p:nvSpPr>
          <p:cNvPr id="100" name="Text Placeholder 2">
            <a:extLst>
              <a:ext uri="{FF2B5EF4-FFF2-40B4-BE49-F238E27FC236}">
                <a16:creationId xmlns:a16="http://schemas.microsoft.com/office/drawing/2014/main" id="{19273155-AFF4-408C-917A-FBF4839E4823}"/>
              </a:ext>
            </a:extLst>
          </p:cNvPr>
          <p:cNvSpPr txBox="1">
            <a:spLocks/>
          </p:cNvSpPr>
          <p:nvPr/>
        </p:nvSpPr>
        <p:spPr>
          <a:xfrm>
            <a:off x="5579456" y="3138786"/>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$400,000</a:t>
            </a:r>
          </a:p>
        </p:txBody>
      </p:sp>
      <p:sp>
        <p:nvSpPr>
          <p:cNvPr id="101" name="Text Placeholder 2">
            <a:extLst>
              <a:ext uri="{FF2B5EF4-FFF2-40B4-BE49-F238E27FC236}">
                <a16:creationId xmlns:a16="http://schemas.microsoft.com/office/drawing/2014/main" id="{449E18BC-20D3-4058-A83F-AEADECA03767}"/>
              </a:ext>
            </a:extLst>
          </p:cNvPr>
          <p:cNvSpPr txBox="1">
            <a:spLocks/>
          </p:cNvSpPr>
          <p:nvPr/>
        </p:nvSpPr>
        <p:spPr>
          <a:xfrm>
            <a:off x="7223720" y="2862287"/>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+$8,222</a:t>
            </a:r>
          </a:p>
        </p:txBody>
      </p:sp>
      <p:sp>
        <p:nvSpPr>
          <p:cNvPr id="102" name="Text Placeholder 2">
            <a:extLst>
              <a:ext uri="{FF2B5EF4-FFF2-40B4-BE49-F238E27FC236}">
                <a16:creationId xmlns:a16="http://schemas.microsoft.com/office/drawing/2014/main" id="{BAEBC34E-F450-48AA-91D5-3424766AE40A}"/>
              </a:ext>
            </a:extLst>
          </p:cNvPr>
          <p:cNvSpPr txBox="1">
            <a:spLocks/>
          </p:cNvSpPr>
          <p:nvPr/>
        </p:nvSpPr>
        <p:spPr>
          <a:xfrm>
            <a:off x="7385494" y="3131944"/>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+$200,000</a:t>
            </a:r>
          </a:p>
        </p:txBody>
      </p:sp>
      <p:sp>
        <p:nvSpPr>
          <p:cNvPr id="104" name="Text Placeholder 2">
            <a:extLst>
              <a:ext uri="{FF2B5EF4-FFF2-40B4-BE49-F238E27FC236}">
                <a16:creationId xmlns:a16="http://schemas.microsoft.com/office/drawing/2014/main" id="{6CE241A3-7888-4B4B-B88E-4A9F1DE696A8}"/>
              </a:ext>
            </a:extLst>
          </p:cNvPr>
          <p:cNvSpPr txBox="1">
            <a:spLocks/>
          </p:cNvSpPr>
          <p:nvPr/>
        </p:nvSpPr>
        <p:spPr>
          <a:xfrm>
            <a:off x="2070149" y="3144448"/>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solidFill>
                  <a:prstClr val="black"/>
                </a:solidFill>
              </a:rPr>
              <a:t>Revenue (000):</a:t>
            </a:r>
            <a:endParaRPr lang="en-US" sz="1200" b="1" dirty="0">
              <a:solidFill>
                <a:prstClr val="black"/>
              </a:solidFill>
            </a:endParaRPr>
          </a:p>
        </p:txBody>
      </p:sp>
      <p:sp>
        <p:nvSpPr>
          <p:cNvPr id="105" name="Rectangle 104">
            <a:extLst>
              <a:ext uri="{FF2B5EF4-FFF2-40B4-BE49-F238E27FC236}">
                <a16:creationId xmlns:a16="http://schemas.microsoft.com/office/drawing/2014/main" id="{EEB72B86-F1C4-4C69-A2D3-ABFA9A43D522}"/>
              </a:ext>
            </a:extLst>
          </p:cNvPr>
          <p:cNvSpPr/>
          <p:nvPr/>
        </p:nvSpPr>
        <p:spPr>
          <a:xfrm>
            <a:off x="8350162" y="3145386"/>
            <a:ext cx="571436"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 name="Rectangle 105">
            <a:extLst>
              <a:ext uri="{FF2B5EF4-FFF2-40B4-BE49-F238E27FC236}">
                <a16:creationId xmlns:a16="http://schemas.microsoft.com/office/drawing/2014/main" id="{DAA46525-5539-48E8-B511-5FF41C4091CC}"/>
              </a:ext>
            </a:extLst>
          </p:cNvPr>
          <p:cNvSpPr/>
          <p:nvPr/>
        </p:nvSpPr>
        <p:spPr>
          <a:xfrm>
            <a:off x="8303362" y="3147201"/>
            <a:ext cx="614450"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+100%</a:t>
            </a:r>
          </a:p>
        </p:txBody>
      </p:sp>
      <p:sp>
        <p:nvSpPr>
          <p:cNvPr id="107" name="TextBox 106">
            <a:extLst>
              <a:ext uri="{FF2B5EF4-FFF2-40B4-BE49-F238E27FC236}">
                <a16:creationId xmlns:a16="http://schemas.microsoft.com/office/drawing/2014/main" id="{91690383-00B2-40BD-8D60-3A6CA2AF2E5B}"/>
              </a:ext>
            </a:extLst>
          </p:cNvPr>
          <p:cNvSpPr txBox="1"/>
          <p:nvPr/>
        </p:nvSpPr>
        <p:spPr>
          <a:xfrm>
            <a:off x="641608" y="3298752"/>
            <a:ext cx="1039131" cy="200055"/>
          </a:xfrm>
          <a:prstGeom prst="rect">
            <a:avLst/>
          </a:prstGeom>
          <a:noFill/>
        </p:spPr>
        <p:txBody>
          <a:bodyPr wrap="square" rtlCol="0">
            <a:spAutoFit/>
          </a:bodyPr>
          <a:lstStyle/>
          <a:p>
            <a:r>
              <a:rPr lang="en-US" sz="700" i="1" dirty="0">
                <a:solidFill>
                  <a:prstClr val="black"/>
                </a:solidFill>
              </a:rPr>
              <a:t>Founded in 2013</a:t>
            </a:r>
          </a:p>
        </p:txBody>
      </p:sp>
      <p:pic>
        <p:nvPicPr>
          <p:cNvPr id="1028" name="Picture 4" descr="Image result for caspe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96" y="2973925"/>
            <a:ext cx="965668" cy="316037"/>
          </a:xfrm>
          <a:prstGeom prst="rect">
            <a:avLst/>
          </a:prstGeom>
          <a:noFill/>
          <a:extLst>
            <a:ext uri="{909E8E84-426E-40DD-AFC4-6F175D3DCCD1}">
              <a14:hiddenFill xmlns:a14="http://schemas.microsoft.com/office/drawing/2010/main">
                <a:solidFill>
                  <a:srgbClr val="FFFFFF"/>
                </a:solidFill>
              </a14:hiddenFill>
            </a:ext>
          </a:extLst>
        </p:spPr>
      </p:pic>
      <p:sp>
        <p:nvSpPr>
          <p:cNvPr id="212" name="Rectangle 211">
            <a:extLst>
              <a:ext uri="{FF2B5EF4-FFF2-40B4-BE49-F238E27FC236}">
                <a16:creationId xmlns:a16="http://schemas.microsoft.com/office/drawing/2014/main" id="{4E561969-593D-4A9B-B74D-5D81A2E68192}"/>
              </a:ext>
            </a:extLst>
          </p:cNvPr>
          <p:cNvSpPr/>
          <p:nvPr/>
        </p:nvSpPr>
        <p:spPr>
          <a:xfrm>
            <a:off x="8355624" y="4280146"/>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4" name="Text Placeholder 2">
            <a:extLst>
              <a:ext uri="{FF2B5EF4-FFF2-40B4-BE49-F238E27FC236}">
                <a16:creationId xmlns:a16="http://schemas.microsoft.com/office/drawing/2014/main" id="{68503648-C10C-4925-A173-875EBE73DC95}"/>
              </a:ext>
            </a:extLst>
          </p:cNvPr>
          <p:cNvSpPr txBox="1">
            <a:spLocks/>
          </p:cNvSpPr>
          <p:nvPr/>
        </p:nvSpPr>
        <p:spPr>
          <a:xfrm>
            <a:off x="1855633" y="4011806"/>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solidFill>
                  <a:prstClr val="black"/>
                </a:solidFill>
              </a:rPr>
              <a:t>TV Spend (000):</a:t>
            </a:r>
            <a:endParaRPr lang="en-US" sz="1200" b="1" dirty="0">
              <a:solidFill>
                <a:prstClr val="black"/>
              </a:solidFill>
            </a:endParaRPr>
          </a:p>
        </p:txBody>
      </p:sp>
      <p:sp>
        <p:nvSpPr>
          <p:cNvPr id="166" name="Text Placeholder 2">
            <a:extLst>
              <a:ext uri="{FF2B5EF4-FFF2-40B4-BE49-F238E27FC236}">
                <a16:creationId xmlns:a16="http://schemas.microsoft.com/office/drawing/2014/main" id="{0FC51CEC-09E0-4E03-A7FD-D252E483971F}"/>
              </a:ext>
            </a:extLst>
          </p:cNvPr>
          <p:cNvSpPr txBox="1">
            <a:spLocks/>
          </p:cNvSpPr>
          <p:nvPr/>
        </p:nvSpPr>
        <p:spPr>
          <a:xfrm>
            <a:off x="4077534" y="4286740"/>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$180,000</a:t>
            </a:r>
          </a:p>
        </p:txBody>
      </p:sp>
      <p:sp>
        <p:nvSpPr>
          <p:cNvPr id="167" name="Text Placeholder 2">
            <a:extLst>
              <a:ext uri="{FF2B5EF4-FFF2-40B4-BE49-F238E27FC236}">
                <a16:creationId xmlns:a16="http://schemas.microsoft.com/office/drawing/2014/main" id="{8144450D-EE05-46A6-AFFB-B7FA36EB735D}"/>
              </a:ext>
            </a:extLst>
          </p:cNvPr>
          <p:cNvSpPr txBox="1">
            <a:spLocks/>
          </p:cNvSpPr>
          <p:nvPr/>
        </p:nvSpPr>
        <p:spPr>
          <a:xfrm>
            <a:off x="5571954" y="4011132"/>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$1,417</a:t>
            </a:r>
          </a:p>
        </p:txBody>
      </p:sp>
      <p:sp>
        <p:nvSpPr>
          <p:cNvPr id="168" name="Text Placeholder 2">
            <a:extLst>
              <a:ext uri="{FF2B5EF4-FFF2-40B4-BE49-F238E27FC236}">
                <a16:creationId xmlns:a16="http://schemas.microsoft.com/office/drawing/2014/main" id="{9B34655B-AF89-40AD-AA60-DA41FA9B6846}"/>
              </a:ext>
            </a:extLst>
          </p:cNvPr>
          <p:cNvSpPr txBox="1">
            <a:spLocks/>
          </p:cNvSpPr>
          <p:nvPr/>
        </p:nvSpPr>
        <p:spPr>
          <a:xfrm>
            <a:off x="5582387" y="4288206"/>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$200,000</a:t>
            </a:r>
          </a:p>
        </p:txBody>
      </p:sp>
      <p:sp>
        <p:nvSpPr>
          <p:cNvPr id="169" name="Text Placeholder 2">
            <a:extLst>
              <a:ext uri="{FF2B5EF4-FFF2-40B4-BE49-F238E27FC236}">
                <a16:creationId xmlns:a16="http://schemas.microsoft.com/office/drawing/2014/main" id="{995E8DA3-3022-4F0C-B6C7-4710A8CB2B10}"/>
              </a:ext>
            </a:extLst>
          </p:cNvPr>
          <p:cNvSpPr txBox="1">
            <a:spLocks/>
          </p:cNvSpPr>
          <p:nvPr/>
        </p:nvSpPr>
        <p:spPr>
          <a:xfrm>
            <a:off x="7235442" y="4011707"/>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+$969</a:t>
            </a:r>
          </a:p>
        </p:txBody>
      </p:sp>
      <p:sp>
        <p:nvSpPr>
          <p:cNvPr id="170" name="Text Placeholder 2">
            <a:extLst>
              <a:ext uri="{FF2B5EF4-FFF2-40B4-BE49-F238E27FC236}">
                <a16:creationId xmlns:a16="http://schemas.microsoft.com/office/drawing/2014/main" id="{A8390382-EDB2-41B0-99C2-415909233A29}"/>
              </a:ext>
            </a:extLst>
          </p:cNvPr>
          <p:cNvSpPr txBox="1">
            <a:spLocks/>
          </p:cNvSpPr>
          <p:nvPr/>
        </p:nvSpPr>
        <p:spPr>
          <a:xfrm>
            <a:off x="7397216" y="4281364"/>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+$20,000</a:t>
            </a:r>
          </a:p>
        </p:txBody>
      </p:sp>
      <p:sp>
        <p:nvSpPr>
          <p:cNvPr id="172" name="Text Placeholder 2">
            <a:extLst>
              <a:ext uri="{FF2B5EF4-FFF2-40B4-BE49-F238E27FC236}">
                <a16:creationId xmlns:a16="http://schemas.microsoft.com/office/drawing/2014/main" id="{3E3DD28D-50E9-4B10-B967-BD46874CC802}"/>
              </a:ext>
            </a:extLst>
          </p:cNvPr>
          <p:cNvSpPr txBox="1">
            <a:spLocks/>
          </p:cNvSpPr>
          <p:nvPr/>
        </p:nvSpPr>
        <p:spPr>
          <a:xfrm>
            <a:off x="2073080" y="4293868"/>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solidFill>
                  <a:prstClr val="black"/>
                </a:solidFill>
              </a:rPr>
              <a:t>Revenue (000):</a:t>
            </a:r>
            <a:endParaRPr lang="en-US" sz="1200" b="1" dirty="0">
              <a:solidFill>
                <a:prstClr val="black"/>
              </a:solidFill>
            </a:endParaRPr>
          </a:p>
        </p:txBody>
      </p:sp>
      <p:sp>
        <p:nvSpPr>
          <p:cNvPr id="176" name="TextBox 175">
            <a:extLst>
              <a:ext uri="{FF2B5EF4-FFF2-40B4-BE49-F238E27FC236}">
                <a16:creationId xmlns:a16="http://schemas.microsoft.com/office/drawing/2014/main" id="{F25E114F-41E1-483F-BD8F-F254BF1D3A7E}"/>
              </a:ext>
            </a:extLst>
          </p:cNvPr>
          <p:cNvSpPr txBox="1"/>
          <p:nvPr/>
        </p:nvSpPr>
        <p:spPr>
          <a:xfrm>
            <a:off x="644539" y="4448172"/>
            <a:ext cx="1039131" cy="200055"/>
          </a:xfrm>
          <a:prstGeom prst="rect">
            <a:avLst/>
          </a:prstGeom>
          <a:noFill/>
        </p:spPr>
        <p:txBody>
          <a:bodyPr wrap="square" rtlCol="0">
            <a:spAutoFit/>
          </a:bodyPr>
          <a:lstStyle/>
          <a:p>
            <a:r>
              <a:rPr lang="en-US" sz="700" i="1" dirty="0">
                <a:solidFill>
                  <a:prstClr val="black"/>
                </a:solidFill>
              </a:rPr>
              <a:t>Founded in 2010</a:t>
            </a:r>
          </a:p>
        </p:txBody>
      </p:sp>
      <p:sp>
        <p:nvSpPr>
          <p:cNvPr id="80" name="Text Placeholder 2">
            <a:extLst>
              <a:ext uri="{FF2B5EF4-FFF2-40B4-BE49-F238E27FC236}">
                <a16:creationId xmlns:a16="http://schemas.microsoft.com/office/drawing/2014/main" id="{8C0DEC14-DE8C-4EA5-A93E-F795DA8BA563}"/>
              </a:ext>
            </a:extLst>
          </p:cNvPr>
          <p:cNvSpPr txBox="1">
            <a:spLocks/>
          </p:cNvSpPr>
          <p:nvPr/>
        </p:nvSpPr>
        <p:spPr>
          <a:xfrm>
            <a:off x="4203405" y="402815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solidFill>
                  <a:prstClr val="black"/>
                </a:solidFill>
              </a:rPr>
              <a:t>$448</a:t>
            </a:r>
          </a:p>
        </p:txBody>
      </p:sp>
      <p:pic>
        <p:nvPicPr>
          <p:cNvPr id="1030" name="Picture 6" descr="Image result for saatv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848" y="3982806"/>
            <a:ext cx="544963" cy="432180"/>
          </a:xfrm>
          <a:prstGeom prst="rect">
            <a:avLst/>
          </a:prstGeom>
          <a:noFill/>
          <a:extLst>
            <a:ext uri="{909E8E84-426E-40DD-AFC4-6F175D3DCCD1}">
              <a14:hiddenFill xmlns:a14="http://schemas.microsoft.com/office/drawing/2010/main">
                <a:solidFill>
                  <a:srgbClr val="FFFFFF"/>
                </a:solidFill>
              </a14:hiddenFill>
            </a:ext>
          </a:extLst>
        </p:spPr>
      </p:pic>
      <p:sp>
        <p:nvSpPr>
          <p:cNvPr id="178" name="Text Placeholder 2">
            <a:extLst>
              <a:ext uri="{FF2B5EF4-FFF2-40B4-BE49-F238E27FC236}">
                <a16:creationId xmlns:a16="http://schemas.microsoft.com/office/drawing/2014/main" id="{DB6DA8BE-F21E-481F-94AA-617B779CD497}"/>
              </a:ext>
            </a:extLst>
          </p:cNvPr>
          <p:cNvSpPr txBox="1">
            <a:spLocks/>
          </p:cNvSpPr>
          <p:nvPr/>
        </p:nvSpPr>
        <p:spPr>
          <a:xfrm>
            <a:off x="1855633" y="5104563"/>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solidFill>
                  <a:prstClr val="black"/>
                </a:solidFill>
              </a:rPr>
              <a:t>TV Spend (000):</a:t>
            </a:r>
          </a:p>
        </p:txBody>
      </p:sp>
      <p:sp>
        <p:nvSpPr>
          <p:cNvPr id="179" name="Text Placeholder 2">
            <a:extLst>
              <a:ext uri="{FF2B5EF4-FFF2-40B4-BE49-F238E27FC236}">
                <a16:creationId xmlns:a16="http://schemas.microsoft.com/office/drawing/2014/main" id="{7F18B3F8-3DA8-4FD5-9D02-EAD9EE905A0F}"/>
              </a:ext>
            </a:extLst>
          </p:cNvPr>
          <p:cNvSpPr txBox="1">
            <a:spLocks/>
          </p:cNvSpPr>
          <p:nvPr/>
        </p:nvSpPr>
        <p:spPr>
          <a:xfrm>
            <a:off x="3915760" y="5126771"/>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$127,548</a:t>
            </a:r>
          </a:p>
        </p:txBody>
      </p:sp>
      <p:sp>
        <p:nvSpPr>
          <p:cNvPr id="180" name="Text Placeholder 2">
            <a:extLst>
              <a:ext uri="{FF2B5EF4-FFF2-40B4-BE49-F238E27FC236}">
                <a16:creationId xmlns:a16="http://schemas.microsoft.com/office/drawing/2014/main" id="{564222BE-CF1E-4AAD-B44A-EE3067960D0C}"/>
              </a:ext>
            </a:extLst>
          </p:cNvPr>
          <p:cNvSpPr txBox="1">
            <a:spLocks/>
          </p:cNvSpPr>
          <p:nvPr/>
        </p:nvSpPr>
        <p:spPr>
          <a:xfrm>
            <a:off x="3993187" y="5379497"/>
            <a:ext cx="108194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$1,311,291</a:t>
            </a:r>
          </a:p>
        </p:txBody>
      </p:sp>
      <p:sp>
        <p:nvSpPr>
          <p:cNvPr id="181" name="Text Placeholder 2">
            <a:extLst>
              <a:ext uri="{FF2B5EF4-FFF2-40B4-BE49-F238E27FC236}">
                <a16:creationId xmlns:a16="http://schemas.microsoft.com/office/drawing/2014/main" id="{CB75C666-D97D-4242-AA57-8EEFF6AF92D5}"/>
              </a:ext>
            </a:extLst>
          </p:cNvPr>
          <p:cNvSpPr txBox="1">
            <a:spLocks/>
          </p:cNvSpPr>
          <p:nvPr/>
        </p:nvSpPr>
        <p:spPr>
          <a:xfrm>
            <a:off x="5571955" y="510388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$142,897</a:t>
            </a:r>
          </a:p>
        </p:txBody>
      </p:sp>
      <p:sp>
        <p:nvSpPr>
          <p:cNvPr id="182" name="Text Placeholder 2">
            <a:extLst>
              <a:ext uri="{FF2B5EF4-FFF2-40B4-BE49-F238E27FC236}">
                <a16:creationId xmlns:a16="http://schemas.microsoft.com/office/drawing/2014/main" id="{26E98D03-53A3-403B-A6A8-D04AA379DCFB}"/>
              </a:ext>
            </a:extLst>
          </p:cNvPr>
          <p:cNvSpPr txBox="1">
            <a:spLocks/>
          </p:cNvSpPr>
          <p:nvPr/>
        </p:nvSpPr>
        <p:spPr>
          <a:xfrm>
            <a:off x="5582388" y="5380963"/>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prstClr val="black"/>
                </a:solidFill>
              </a:rPr>
              <a:t>$1,444,497</a:t>
            </a:r>
          </a:p>
        </p:txBody>
      </p:sp>
      <p:sp>
        <p:nvSpPr>
          <p:cNvPr id="183" name="Text Placeholder 2">
            <a:extLst>
              <a:ext uri="{FF2B5EF4-FFF2-40B4-BE49-F238E27FC236}">
                <a16:creationId xmlns:a16="http://schemas.microsoft.com/office/drawing/2014/main" id="{9E60974B-A68A-4E4F-87DE-F78417EB2375}"/>
              </a:ext>
            </a:extLst>
          </p:cNvPr>
          <p:cNvSpPr txBox="1">
            <a:spLocks/>
          </p:cNvSpPr>
          <p:nvPr/>
        </p:nvSpPr>
        <p:spPr>
          <a:xfrm>
            <a:off x="7428875" y="5104464"/>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solidFill>
                  <a:prstClr val="black"/>
                </a:solidFill>
              </a:rPr>
              <a:t>+$15,353</a:t>
            </a:r>
          </a:p>
        </p:txBody>
      </p:sp>
      <p:sp>
        <p:nvSpPr>
          <p:cNvPr id="184" name="Text Placeholder 2">
            <a:extLst>
              <a:ext uri="{FF2B5EF4-FFF2-40B4-BE49-F238E27FC236}">
                <a16:creationId xmlns:a16="http://schemas.microsoft.com/office/drawing/2014/main" id="{3ECA1447-D219-4F07-B2F5-B1BC48511B50}"/>
              </a:ext>
            </a:extLst>
          </p:cNvPr>
          <p:cNvSpPr txBox="1">
            <a:spLocks/>
          </p:cNvSpPr>
          <p:nvPr/>
        </p:nvSpPr>
        <p:spPr>
          <a:xfrm>
            <a:off x="7468450" y="5374121"/>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solidFill>
                  <a:prstClr val="black"/>
                </a:solidFill>
              </a:rPr>
              <a:t>+$130,000</a:t>
            </a:r>
          </a:p>
        </p:txBody>
      </p:sp>
      <p:sp>
        <p:nvSpPr>
          <p:cNvPr id="186" name="Text Placeholder 2">
            <a:extLst>
              <a:ext uri="{FF2B5EF4-FFF2-40B4-BE49-F238E27FC236}">
                <a16:creationId xmlns:a16="http://schemas.microsoft.com/office/drawing/2014/main" id="{FD82E9BD-D3AB-46B3-8DC2-A7AE35F768A9}"/>
              </a:ext>
            </a:extLst>
          </p:cNvPr>
          <p:cNvSpPr txBox="1">
            <a:spLocks/>
          </p:cNvSpPr>
          <p:nvPr/>
        </p:nvSpPr>
        <p:spPr>
          <a:xfrm>
            <a:off x="2073080" y="5386625"/>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solidFill>
                  <a:prstClr val="black"/>
                </a:solidFill>
              </a:rPr>
              <a:t>Revenue (000):</a:t>
            </a:r>
            <a:endParaRPr lang="en-US" sz="1200" b="1" dirty="0">
              <a:solidFill>
                <a:prstClr val="black"/>
              </a:solidFill>
            </a:endParaRPr>
          </a:p>
        </p:txBody>
      </p:sp>
      <p:sp>
        <p:nvSpPr>
          <p:cNvPr id="190" name="TextBox 189">
            <a:extLst>
              <a:ext uri="{FF2B5EF4-FFF2-40B4-BE49-F238E27FC236}">
                <a16:creationId xmlns:a16="http://schemas.microsoft.com/office/drawing/2014/main" id="{67F0CC6E-EEC7-47A2-8E6F-6ECB6BF91745}"/>
              </a:ext>
            </a:extLst>
          </p:cNvPr>
          <p:cNvSpPr txBox="1"/>
          <p:nvPr/>
        </p:nvSpPr>
        <p:spPr>
          <a:xfrm>
            <a:off x="644539" y="5488177"/>
            <a:ext cx="1039131" cy="200055"/>
          </a:xfrm>
          <a:prstGeom prst="rect">
            <a:avLst/>
          </a:prstGeom>
          <a:noFill/>
        </p:spPr>
        <p:txBody>
          <a:bodyPr wrap="square" rtlCol="0">
            <a:spAutoFit/>
          </a:bodyPr>
          <a:lstStyle/>
          <a:p>
            <a:r>
              <a:rPr lang="en-US" sz="700" i="1" dirty="0"/>
              <a:t>Founded in 1987</a:t>
            </a:r>
          </a:p>
        </p:txBody>
      </p:sp>
      <p:sp>
        <p:nvSpPr>
          <p:cNvPr id="216" name="Rectangle 215">
            <a:extLst>
              <a:ext uri="{FF2B5EF4-FFF2-40B4-BE49-F238E27FC236}">
                <a16:creationId xmlns:a16="http://schemas.microsoft.com/office/drawing/2014/main" id="{AF81193A-948C-406C-924B-5049A321DE01}"/>
              </a:ext>
            </a:extLst>
          </p:cNvPr>
          <p:cNvSpPr/>
          <p:nvPr/>
        </p:nvSpPr>
        <p:spPr>
          <a:xfrm>
            <a:off x="8390959" y="5375842"/>
            <a:ext cx="472261"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7" name="Rectangle 216">
            <a:extLst>
              <a:ext uri="{FF2B5EF4-FFF2-40B4-BE49-F238E27FC236}">
                <a16:creationId xmlns:a16="http://schemas.microsoft.com/office/drawing/2014/main" id="{DB769DDC-CEBB-405E-A9DC-E93F2FFF640B}"/>
              </a:ext>
            </a:extLst>
          </p:cNvPr>
          <p:cNvSpPr/>
          <p:nvPr/>
        </p:nvSpPr>
        <p:spPr>
          <a:xfrm>
            <a:off x="8322501" y="5360073"/>
            <a:ext cx="625837" cy="2998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+10%</a:t>
            </a:r>
          </a:p>
        </p:txBody>
      </p:sp>
      <p:sp>
        <p:nvSpPr>
          <p:cNvPr id="213" name="Rectangle 212">
            <a:extLst>
              <a:ext uri="{FF2B5EF4-FFF2-40B4-BE49-F238E27FC236}">
                <a16:creationId xmlns:a16="http://schemas.microsoft.com/office/drawing/2014/main" id="{4B83EAC8-FEC9-4A6A-974C-79DAA198BD63}"/>
              </a:ext>
            </a:extLst>
          </p:cNvPr>
          <p:cNvSpPr/>
          <p:nvPr/>
        </p:nvSpPr>
        <p:spPr>
          <a:xfrm>
            <a:off x="8275611" y="4281961"/>
            <a:ext cx="672727" cy="2669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+11%</a:t>
            </a:r>
          </a:p>
        </p:txBody>
      </p:sp>
      <p:pic>
        <p:nvPicPr>
          <p:cNvPr id="1034" name="Picture 10" descr="Image result for sleep number logo"/>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203" y="5027527"/>
            <a:ext cx="1436894" cy="5897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2" name="Text Placeholder 3">
            <a:extLst>
              <a:ext uri="{FF2B5EF4-FFF2-40B4-BE49-F238E27FC236}">
                <a16:creationId xmlns:a16="http://schemas.microsoft.com/office/drawing/2014/main" id="{CE12D405-FC4C-48EB-B9AD-BCAD60ECFCAA}"/>
              </a:ext>
            </a:extLst>
          </p:cNvPr>
          <p:cNvSpPr txBox="1">
            <a:spLocks/>
          </p:cNvSpPr>
          <p:nvPr/>
        </p:nvSpPr>
        <p:spPr>
          <a:xfrm>
            <a:off x="332256" y="609552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a:t>VAB REPORT: </a:t>
            </a:r>
            <a:r>
              <a:rPr lang="en-US" sz="1100" dirty="0"/>
              <a:t>DON’T SLEEP ON TV</a:t>
            </a:r>
          </a:p>
        </p:txBody>
      </p:sp>
      <p:sp>
        <p:nvSpPr>
          <p:cNvPr id="65" name="Title 1">
            <a:extLst>
              <a:ext uri="{FF2B5EF4-FFF2-40B4-BE49-F238E27FC236}">
                <a16:creationId xmlns:a16="http://schemas.microsoft.com/office/drawing/2014/main" id="{1A9F6B20-FEBF-41EA-82EE-A1861C7D5F55}"/>
              </a:ext>
            </a:extLst>
          </p:cNvPr>
          <p:cNvSpPr>
            <a:spLocks noGrp="1"/>
          </p:cNvSpPr>
          <p:nvPr>
            <p:ph type="ctrTitle"/>
          </p:nvPr>
        </p:nvSpPr>
        <p:spPr>
          <a:xfrm>
            <a:off x="114298" y="364933"/>
            <a:ext cx="8913207" cy="705502"/>
          </a:xfrm>
        </p:spPr>
        <p:txBody>
          <a:bodyPr/>
          <a:lstStyle/>
          <a:p>
            <a:r>
              <a:rPr lang="en-US" dirty="0">
                <a:solidFill>
                  <a:schemeClr val="tx1"/>
                </a:solidFill>
              </a:rPr>
              <a:t>Most Importantly, Brands Often See Double-Digit Revenue Growth When They Increase Their TV Investment</a:t>
            </a:r>
          </a:p>
        </p:txBody>
      </p:sp>
    </p:spTree>
    <p:extLst>
      <p:ext uri="{BB962C8B-B14F-4D97-AF65-F5344CB8AC3E}">
        <p14:creationId xmlns:p14="http://schemas.microsoft.com/office/powerpoint/2010/main" val="402431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22478" y="2268299"/>
            <a:ext cx="6135490" cy="964043"/>
          </a:xfrm>
        </p:spPr>
        <p:txBody>
          <a:bodyPr/>
          <a:lstStyle/>
          <a:p>
            <a:pPr>
              <a:lnSpc>
                <a:spcPts val="2000"/>
              </a:lnSpc>
            </a:pPr>
            <a:r>
              <a:rPr lang="en-US" sz="1500" b="0" dirty="0">
                <a:solidFill>
                  <a:schemeClr val="tx1"/>
                </a:solidFill>
                <a:cs typeface="Trebuchet MS"/>
              </a:rPr>
              <a:t>For More Information Visit Us Online</a:t>
            </a:r>
          </a:p>
          <a:p>
            <a:pPr>
              <a:lnSpc>
                <a:spcPts val="2000"/>
              </a:lnSpc>
            </a:pPr>
            <a:r>
              <a:rPr lang="en-US" sz="1800" dirty="0" err="1">
                <a:solidFill>
                  <a:srgbClr val="3682B4"/>
                </a:solidFill>
                <a:cs typeface="Trebuchet MS"/>
              </a:rPr>
              <a:t>TheVAB.com</a:t>
            </a:r>
            <a:endParaRPr lang="en-US" sz="1800" dirty="0">
              <a:solidFill>
                <a:srgbClr val="3682B4"/>
              </a:solidFill>
              <a:cs typeface="Trebuchet MS"/>
            </a:endParaRPr>
          </a:p>
          <a:p>
            <a:pPr>
              <a:lnSpc>
                <a:spcPts val="2000"/>
              </a:lnSpc>
            </a:pPr>
            <a:endParaRPr lang="en-US" sz="2500" dirty="0">
              <a:solidFill>
                <a:srgbClr val="3682B4"/>
              </a:solidFill>
            </a:endParaRPr>
          </a:p>
          <a:p>
            <a:pPr>
              <a:lnSpc>
                <a:spcPts val="2000"/>
              </a:lnSpc>
            </a:pPr>
            <a:endParaRPr lang="en-US" sz="2500" dirty="0">
              <a:solidFill>
                <a:srgbClr val="3682B4"/>
              </a:solidFill>
            </a:endParaRPr>
          </a:p>
        </p:txBody>
      </p:sp>
      <p:sp>
        <p:nvSpPr>
          <p:cNvPr id="4" name="Text Placeholder 2"/>
          <p:cNvSpPr>
            <a:spLocks noGrp="1"/>
          </p:cNvSpPr>
          <p:nvPr>
            <p:ph type="body" sz="quarter" idx="11"/>
          </p:nvPr>
        </p:nvSpPr>
        <p:spPr>
          <a:xfrm>
            <a:off x="4422478" y="3530596"/>
            <a:ext cx="6135490" cy="964043"/>
          </a:xfrm>
        </p:spPr>
        <p:txBody>
          <a:bodyPr/>
          <a:lstStyle/>
          <a:p>
            <a:pPr>
              <a:lnSpc>
                <a:spcPts val="2000"/>
              </a:lnSpc>
            </a:pPr>
            <a:r>
              <a:rPr lang="en-US" sz="1500" b="0" dirty="0">
                <a:solidFill>
                  <a:srgbClr val="000000"/>
                </a:solidFill>
                <a:cs typeface="Trebuchet MS"/>
              </a:rPr>
              <a:t>Follow us: </a:t>
            </a:r>
            <a:r>
              <a:rPr lang="en-US" sz="1500" b="0" dirty="0">
                <a:solidFill>
                  <a:schemeClr val="tx1"/>
                </a:solidFill>
                <a:cs typeface="Trebuchet MS"/>
              </a:rPr>
              <a:t> </a:t>
            </a:r>
          </a:p>
          <a:p>
            <a:pPr>
              <a:lnSpc>
                <a:spcPts val="2000"/>
              </a:lnSpc>
            </a:pPr>
            <a:r>
              <a:rPr lang="en-US" sz="1800" dirty="0">
                <a:solidFill>
                  <a:srgbClr val="3682B4"/>
                </a:solidFill>
                <a:cs typeface="Trebuchet MS"/>
              </a:rPr>
              <a:t>@</a:t>
            </a:r>
            <a:r>
              <a:rPr lang="en-US" sz="1800" dirty="0" err="1">
                <a:solidFill>
                  <a:srgbClr val="3682B4"/>
                </a:solidFill>
                <a:cs typeface="Trebuchet MS"/>
              </a:rPr>
              <a:t>VideoAdBureau</a:t>
            </a:r>
            <a:endParaRPr lang="en-US" sz="1800" dirty="0">
              <a:solidFill>
                <a:srgbClr val="3682B4"/>
              </a:solidFill>
            </a:endParaRPr>
          </a:p>
          <a:p>
            <a:pPr>
              <a:lnSpc>
                <a:spcPts val="2000"/>
              </a:lnSpc>
            </a:pPr>
            <a:endParaRPr lang="en-US" sz="2500" dirty="0">
              <a:solidFill>
                <a:srgbClr val="3682B4"/>
              </a:solidFill>
            </a:endParaRPr>
          </a:p>
        </p:txBody>
      </p:sp>
      <p:sp>
        <p:nvSpPr>
          <p:cNvPr id="5" name="Text Placeholder 2"/>
          <p:cNvSpPr>
            <a:spLocks noGrp="1"/>
          </p:cNvSpPr>
          <p:nvPr>
            <p:ph type="body" sz="quarter" idx="11"/>
          </p:nvPr>
        </p:nvSpPr>
        <p:spPr>
          <a:xfrm>
            <a:off x="4422476" y="4800605"/>
            <a:ext cx="6135490" cy="964043"/>
          </a:xfrm>
        </p:spPr>
        <p:txBody>
          <a:bodyPr/>
          <a:lstStyle/>
          <a:p>
            <a:pPr>
              <a:lnSpc>
                <a:spcPts val="2000"/>
              </a:lnSpc>
            </a:pPr>
            <a:r>
              <a:rPr lang="en-US" sz="1500" b="0" dirty="0">
                <a:solidFill>
                  <a:schemeClr val="tx1"/>
                </a:solidFill>
                <a:cs typeface="Trebuchet MS"/>
              </a:rPr>
              <a:t>Like us: </a:t>
            </a:r>
            <a:br>
              <a:rPr lang="en-US" sz="2200" dirty="0">
                <a:cs typeface="Trebuchet MS"/>
              </a:rPr>
            </a:br>
            <a:r>
              <a:rPr lang="en-US" sz="1800" dirty="0" err="1">
                <a:solidFill>
                  <a:srgbClr val="3682B4"/>
                </a:solidFill>
                <a:cs typeface="Trebuchet MS"/>
              </a:rPr>
              <a:t>facebook.com</a:t>
            </a:r>
            <a:r>
              <a:rPr lang="en-US" sz="1800" dirty="0">
                <a:solidFill>
                  <a:srgbClr val="3682B4"/>
                </a:solidFill>
                <a:cs typeface="Trebuchet MS"/>
              </a:rPr>
              <a:t>/</a:t>
            </a:r>
            <a:r>
              <a:rPr lang="en-US" sz="1800" dirty="0" err="1">
                <a:solidFill>
                  <a:srgbClr val="3682B4"/>
                </a:solidFill>
                <a:cs typeface="Trebuchet MS"/>
              </a:rPr>
              <a:t>VideoAdvertisingBureau</a:t>
            </a:r>
            <a:endParaRPr lang="en-US" sz="1800" dirty="0">
              <a:solidFill>
                <a:srgbClr val="3682B4"/>
              </a:solidFill>
            </a:endParaRPr>
          </a:p>
        </p:txBody>
      </p:sp>
      <p:pic>
        <p:nvPicPr>
          <p:cNvPr id="6" name="Picture 5" descr="face-ic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30719" y="4470173"/>
            <a:ext cx="330432" cy="330432"/>
          </a:xfrm>
          <a:prstGeom prst="rect">
            <a:avLst/>
          </a:prstGeom>
        </p:spPr>
      </p:pic>
      <p:pic>
        <p:nvPicPr>
          <p:cNvPr id="7" name="Picture 6" descr="Twitter-ic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32091" y="3163448"/>
            <a:ext cx="341752" cy="341752"/>
          </a:xfrm>
          <a:prstGeom prst="rect">
            <a:avLst/>
          </a:prstGeom>
        </p:spPr>
      </p:pic>
    </p:spTree>
    <p:extLst>
      <p:ext uri="{BB962C8B-B14F-4D97-AF65-F5344CB8AC3E}">
        <p14:creationId xmlns:p14="http://schemas.microsoft.com/office/powerpoint/2010/main" val="326850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756752D8-5E75-4778-8519-AC8E05209784}"/>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REPORT: DON’T SLEEP ON TV</a:t>
            </a:r>
          </a:p>
        </p:txBody>
      </p:sp>
      <p:sp>
        <p:nvSpPr>
          <p:cNvPr id="2" name="Title 1"/>
          <p:cNvSpPr>
            <a:spLocks noGrp="1"/>
          </p:cNvSpPr>
          <p:nvPr>
            <p:ph type="ctrTitle"/>
          </p:nvPr>
        </p:nvSpPr>
        <p:spPr/>
        <p:txBody>
          <a:bodyPr/>
          <a:lstStyle/>
          <a:p>
            <a:r>
              <a:rPr lang="en-US" dirty="0"/>
              <a:t>Contents</a:t>
            </a:r>
          </a:p>
        </p:txBody>
      </p:sp>
      <p:sp>
        <p:nvSpPr>
          <p:cNvPr id="17" name="TextBox 16"/>
          <p:cNvSpPr txBox="1"/>
          <p:nvPr/>
        </p:nvSpPr>
        <p:spPr>
          <a:xfrm>
            <a:off x="1380398" y="1202052"/>
            <a:ext cx="6224952" cy="43088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sng" strike="noStrike" kern="0" cap="none" spc="0" normalizeH="0" baseline="0" noProof="0" dirty="0">
                <a:ln>
                  <a:noFill/>
                </a:ln>
                <a:effectLst/>
                <a:uLnTx/>
                <a:uFillTx/>
                <a:latin typeface="Trebuchet MS" panose="020B0603020202020204" pitchFamily="34" charset="0"/>
                <a:ea typeface="+mn-ea"/>
                <a:cs typeface="+mn-cs"/>
              </a:rPr>
              <a:t>Summary</a:t>
            </a:r>
            <a:r>
              <a:rPr kumimoji="0" lang="en-US" b="1" i="0" u="none" strike="noStrike" kern="0" cap="none" spc="0" normalizeH="0" baseline="0" noProof="0" dirty="0">
                <a:ln>
                  <a:noFill/>
                </a:ln>
                <a:effectLst/>
                <a:uLnTx/>
                <a:uFillTx/>
                <a:latin typeface="Trebuchet MS" panose="020B0603020202020204" pitchFamily="34" charset="0"/>
                <a:ea typeface="+mn-ea"/>
                <a:cs typeface="+mn-cs"/>
              </a:rPr>
              <a:t>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sng" strike="noStrike" kern="0" cap="none" spc="0" normalizeH="0" baseline="0" noProof="0" dirty="0">
                <a:ln>
                  <a:noFill/>
                </a:ln>
                <a:effectLst/>
                <a:uLnTx/>
                <a:uFillTx/>
                <a:latin typeface="Trebuchet MS" panose="020B0603020202020204" pitchFamily="34" charset="0"/>
                <a:ea typeface="+mn-ea"/>
                <a:cs typeface="+mn-cs"/>
              </a:rPr>
              <a:t>Category Overview</a:t>
            </a:r>
            <a:endParaRPr kumimoji="0" lang="en-US" sz="1600" b="1" i="0" u="sng" strike="noStrike" kern="0" cap="none" spc="0" normalizeH="0" baseline="0" noProof="0" dirty="0">
              <a:ln>
                <a:noFill/>
              </a:ln>
              <a:effectLst/>
              <a:uLnTx/>
              <a:uFillTx/>
              <a:latin typeface="Trebuchet MS" panose="020B0603020202020204" pitchFamily="34" charset="0"/>
              <a:ea typeface="+mn-ea"/>
              <a:cs typeface="+mn-cs"/>
            </a:endParaRPr>
          </a:p>
          <a:p>
            <a:pPr marL="742950" lvl="1" indent="-285750" defTabSz="914400">
              <a:buFont typeface="Arial" panose="020B0604020202020204" pitchFamily="34" charset="0"/>
              <a:buChar char="•"/>
              <a:defRPr/>
            </a:pPr>
            <a:r>
              <a:rPr kumimoji="0" lang="en-US" sz="1600" b="1" i="0" u="none" strike="noStrike" kern="0" cap="none" spc="0" normalizeH="0" baseline="0" noProof="0" dirty="0">
                <a:ln>
                  <a:noFill/>
                </a:ln>
                <a:effectLst/>
                <a:uLnTx/>
                <a:uFillTx/>
                <a:latin typeface="Trebuchet MS" panose="020B0603020202020204" pitchFamily="34" charset="0"/>
                <a:ea typeface="+mn-ea"/>
                <a:cs typeface="+mn-cs"/>
              </a:rPr>
              <a:t>Historical TV Spending Trend			4-5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a:p>
            <a:pPr marL="742950" lvl="1" indent="-285750" defTabSz="914400">
              <a:buFont typeface="Arial" panose="020B0604020202020204" pitchFamily="34" charset="0"/>
              <a:buChar char="•"/>
              <a:defRPr/>
            </a:pPr>
            <a:r>
              <a:rPr kumimoji="0" lang="en-US" sz="16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Brands Included Within Analysis		6</a:t>
            </a:r>
            <a:endParaRPr lang="en-US" sz="1400" b="1" kern="0"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kern="0"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kern="0" dirty="0">
                <a:solidFill>
                  <a:prstClr val="black"/>
                </a:solidFill>
                <a:latin typeface="Trebuchet MS" panose="020B0603020202020204" pitchFamily="34" charset="0"/>
              </a:rPr>
              <a:t>Analysis Correlations</a:t>
            </a:r>
          </a:p>
          <a:p>
            <a:pPr marL="742950" lvl="1" indent="-285750" defTabSz="914400">
              <a:buFont typeface="Arial" panose="020B0604020202020204" pitchFamily="34" charset="0"/>
              <a:buChar char="•"/>
              <a:defRPr/>
            </a:pPr>
            <a:r>
              <a:rPr lang="en-US" sz="1600" b="1" kern="0" dirty="0">
                <a:latin typeface="Trebuchet MS" panose="020B0603020202020204" pitchFamily="34" charset="0"/>
              </a:rPr>
              <a:t>TV Spend vs. Website Traffic 			7-9</a:t>
            </a:r>
          </a:p>
          <a:p>
            <a:pPr lvl="0" defTabSz="914400">
              <a:defRPr/>
            </a:pPr>
            <a:endParaRPr lang="en-US" sz="1200" b="1" kern="0" dirty="0">
              <a:solidFill>
                <a:prstClr val="black"/>
              </a:solidFill>
              <a:latin typeface="Trebuchet MS" panose="020B0603020202020204" pitchFamily="34" charset="0"/>
            </a:endParaRPr>
          </a:p>
          <a:p>
            <a:pPr marL="742950" lvl="1" indent="-285750" defTabSz="914400">
              <a:buFont typeface="Arial" panose="020B0604020202020204" pitchFamily="34" charset="0"/>
              <a:buChar char="•"/>
              <a:defRPr/>
            </a:pPr>
            <a:r>
              <a:rPr lang="en-US" sz="1600" b="1" kern="0" dirty="0">
                <a:latin typeface="Trebuchet MS" panose="020B0603020202020204" pitchFamily="34" charset="0"/>
              </a:rPr>
              <a:t>TV Spend vs. Online Interactions		10-11</a:t>
            </a:r>
          </a:p>
          <a:p>
            <a:pPr lvl="0" defTabSz="914400">
              <a:defRPr/>
            </a:pPr>
            <a:endParaRPr lang="en-US" sz="1200" b="1" kern="0" dirty="0">
              <a:solidFill>
                <a:prstClr val="black"/>
              </a:solidFill>
              <a:latin typeface="Trebuchet MS" panose="020B0603020202020204" pitchFamily="34" charset="0"/>
            </a:endParaRPr>
          </a:p>
          <a:p>
            <a:pPr marL="742950" lvl="1" indent="-285750" defTabSz="914400">
              <a:buFont typeface="Arial" panose="020B0604020202020204" pitchFamily="34" charset="0"/>
              <a:buChar char="•"/>
              <a:defRPr/>
            </a:pPr>
            <a:r>
              <a:rPr lang="en-US" sz="1600" b="1" kern="0" dirty="0">
                <a:latin typeface="Trebuchet MS" panose="020B0603020202020204" pitchFamily="34" charset="0"/>
              </a:rPr>
              <a:t>TV Spend vs. U.S. Revenues 			12</a:t>
            </a:r>
          </a:p>
          <a:p>
            <a:pPr lvl="0" defTabSz="914400">
              <a:defRPr/>
            </a:pPr>
            <a:endParaRPr lang="en-US" sz="2800" b="1" kern="0"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sng" strike="noStrike" kern="0" cap="none" spc="0" normalizeH="0" baseline="0" noProof="0" dirty="0">
                <a:ln>
                  <a:noFill/>
                </a:ln>
                <a:solidFill>
                  <a:prstClr val="black"/>
                </a:solidFill>
                <a:effectLst/>
                <a:uLnTx/>
                <a:uFillTx/>
                <a:latin typeface="Trebuchet MS" panose="020B0603020202020204" pitchFamily="34" charset="0"/>
                <a:ea typeface="+mn-ea"/>
                <a:cs typeface="+mn-cs"/>
              </a:rPr>
              <a:t>Contact Information</a:t>
            </a:r>
            <a:r>
              <a:rPr kumimoji="0" lang="en-US"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13</a:t>
            </a:r>
            <a:endParaRPr kumimoji="0" lang="en-US" sz="105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35478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83" y="460183"/>
            <a:ext cx="8894441" cy="612838"/>
          </a:xfrm>
        </p:spPr>
        <p:txBody>
          <a:bodyPr/>
          <a:lstStyle/>
          <a:p>
            <a:r>
              <a:rPr lang="en-US" dirty="0">
                <a:solidFill>
                  <a:schemeClr val="tx1"/>
                </a:solidFill>
              </a:rPr>
              <a:t>How Television Drives Outcomes For Mattress &amp; Bedding Brands</a:t>
            </a:r>
          </a:p>
        </p:txBody>
      </p:sp>
      <p:sp>
        <p:nvSpPr>
          <p:cNvPr id="4" name="Content Placeholder 2"/>
          <p:cNvSpPr txBox="1">
            <a:spLocks/>
          </p:cNvSpPr>
          <p:nvPr/>
        </p:nvSpPr>
        <p:spPr>
          <a:xfrm>
            <a:off x="332256" y="1058154"/>
            <a:ext cx="8510421" cy="46920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a:buNone/>
              <a:tabLst/>
              <a:defRPr/>
            </a:pPr>
            <a:r>
              <a:rPr lang="en-US" sz="1200" kern="0" dirty="0">
                <a:latin typeface="Trebuchet MS"/>
              </a:rPr>
              <a:t>In recent years, the mattress &amp; bedding categories have experienced a transformation as several new brands – many of which are digital-native, “direct-disruptors” that sell their products directly to consumers - have entered the marketplace.</a:t>
            </a:r>
          </a:p>
          <a:p>
            <a:pPr marL="0" marR="0" lvl="0" indent="0" defTabSz="914400" rtl="0" eaLnBrk="1" fontAlgn="auto" latinLnBrk="0" hangingPunct="1">
              <a:lnSpc>
                <a:spcPct val="100000"/>
              </a:lnSpc>
              <a:spcBef>
                <a:spcPts val="0"/>
              </a:spcBef>
              <a:spcAft>
                <a:spcPts val="0"/>
              </a:spcAft>
              <a:buClrTx/>
              <a:buSzTx/>
              <a:buFont typeface="Arial"/>
              <a:buNone/>
              <a:tabLst/>
              <a:defRPr/>
            </a:pPr>
            <a:endParaRPr lang="en-US" sz="1200" kern="0" dirty="0">
              <a:latin typeface="Trebuchet MS"/>
            </a:endParaRPr>
          </a:p>
          <a:p>
            <a:pPr marL="0" marR="0" lvl="0" indent="0" defTabSz="914400" rtl="0" eaLnBrk="1" fontAlgn="auto" latinLnBrk="0" hangingPunct="1">
              <a:lnSpc>
                <a:spcPct val="100000"/>
              </a:lnSpc>
              <a:spcBef>
                <a:spcPts val="0"/>
              </a:spcBef>
              <a:spcAft>
                <a:spcPts val="0"/>
              </a:spcAft>
              <a:buClrTx/>
              <a:buSzTx/>
              <a:buFont typeface="Arial"/>
              <a:buNone/>
              <a:tabLst/>
              <a:defRPr/>
            </a:pPr>
            <a:r>
              <a:rPr lang="en-US" sz="1200" kern="0" dirty="0">
                <a:latin typeface="Trebuchet MS"/>
              </a:rPr>
              <a:t>With this heightened competition has come greater advertising spend, particularly within Television, as brands seek out the scale and engagement that the medium provides in order to establish brand recognition and differentiate themselves from their competitors in an effort to impact sales.</a:t>
            </a:r>
          </a:p>
          <a:p>
            <a:pPr marL="0" marR="0" lvl="0" indent="0" defTabSz="914400" rtl="0" eaLnBrk="1" fontAlgn="auto" latinLnBrk="0" hangingPunct="1">
              <a:lnSpc>
                <a:spcPct val="100000"/>
              </a:lnSpc>
              <a:spcBef>
                <a:spcPts val="0"/>
              </a:spcBef>
              <a:spcAft>
                <a:spcPts val="0"/>
              </a:spcAft>
              <a:buClrTx/>
              <a:buSzTx/>
              <a:buFont typeface="Arial"/>
              <a:buNone/>
              <a:tabLst/>
              <a:defRPr/>
            </a:pPr>
            <a:endParaRPr lang="en-US" sz="1200" kern="0" dirty="0">
              <a:latin typeface="Trebuchet MS"/>
            </a:endParaRPr>
          </a:p>
          <a:p>
            <a:pPr marL="0" lvl="0" indent="0" defTabSz="914400">
              <a:spcBef>
                <a:spcPts val="0"/>
              </a:spcBef>
              <a:buNone/>
              <a:defRPr/>
            </a:pPr>
            <a:r>
              <a:rPr lang="en-US" sz="1200" kern="0" dirty="0"/>
              <a:t>In this report, </a:t>
            </a:r>
            <a:r>
              <a:rPr lang="en-US" sz="1200" i="1" kern="0" dirty="0"/>
              <a:t>Don’t Sleep On TV</a:t>
            </a:r>
            <a:r>
              <a:rPr lang="en-US" sz="1200" kern="0" dirty="0"/>
              <a:t>, we examine the TV spend of 16 mattress / bedding-related brands in relation to available brand metrics such as website traffic, online interactions and revenue to determine what, if any, correlations exist.</a:t>
            </a:r>
          </a:p>
          <a:p>
            <a:pPr marL="0" lvl="0" indent="0" defTabSz="914400">
              <a:spcBef>
                <a:spcPts val="0"/>
              </a:spcBef>
              <a:buNone/>
              <a:defRPr/>
            </a:pPr>
            <a:endParaRPr lang="en-US" sz="1200" kern="0" dirty="0"/>
          </a:p>
          <a:p>
            <a:pPr marL="0" lvl="0" indent="0" defTabSz="914400">
              <a:spcBef>
                <a:spcPts val="0"/>
              </a:spcBef>
              <a:buNone/>
              <a:defRPr/>
            </a:pPr>
            <a:r>
              <a:rPr lang="en-US" sz="1200" kern="0" dirty="0"/>
              <a:t>Utilizing recognized and trusted third-party data measurement providers such as Nielsen (TV spend), comScore (website traffic) and iSpot.tv (online interactions), we uncovered the following facts from our analysis:</a:t>
            </a:r>
          </a:p>
          <a:p>
            <a:pPr lvl="1" defTabSz="914400">
              <a:spcBef>
                <a:spcPts val="0"/>
              </a:spcBef>
              <a:defRPr/>
            </a:pPr>
            <a:endParaRPr lang="en-US" sz="800" kern="0" dirty="0"/>
          </a:p>
          <a:p>
            <a:pPr lvl="1" defTabSz="914400">
              <a:spcBef>
                <a:spcPts val="0"/>
              </a:spcBef>
              <a:defRPr/>
            </a:pPr>
            <a:r>
              <a:rPr lang="en-US" sz="1100" kern="0" dirty="0"/>
              <a:t>As mattress brands battle for competitive market share, TV spend increased </a:t>
            </a:r>
            <a:r>
              <a:rPr lang="en-US" sz="1100" u="sng" kern="0" dirty="0"/>
              <a:t>74%</a:t>
            </a:r>
            <a:r>
              <a:rPr lang="en-US" sz="1100" kern="0" dirty="0"/>
              <a:t> in 2017 vs. year ago</a:t>
            </a:r>
          </a:p>
          <a:p>
            <a:pPr lvl="1" defTabSz="914400">
              <a:spcBef>
                <a:spcPts val="0"/>
              </a:spcBef>
              <a:defRPr/>
            </a:pPr>
            <a:endParaRPr lang="en-US" sz="800" kern="0" dirty="0"/>
          </a:p>
          <a:p>
            <a:pPr lvl="1" defTabSz="914400">
              <a:spcBef>
                <a:spcPts val="0"/>
              </a:spcBef>
              <a:defRPr/>
            </a:pPr>
            <a:r>
              <a:rPr lang="en-US" sz="1100" kern="0" dirty="0"/>
              <a:t>For those TV spenders, </a:t>
            </a:r>
            <a:r>
              <a:rPr lang="en-US" sz="1100" u="sng" kern="0" dirty="0"/>
              <a:t>all</a:t>
            </a:r>
            <a:r>
              <a:rPr lang="en-US" sz="1100" kern="0" dirty="0"/>
              <a:t> brands whose website traffic is measured in comScore (15 out of 15) saw a definitive correlation </a:t>
            </a:r>
          </a:p>
          <a:p>
            <a:pPr lvl="2" defTabSz="914400">
              <a:spcBef>
                <a:spcPts val="0"/>
              </a:spcBef>
              <a:defRPr/>
            </a:pPr>
            <a:r>
              <a:rPr lang="en-US" sz="1050" kern="0" dirty="0"/>
              <a:t>Website traffic skyrocketed for those brands that launched new TV campaigns, helping increase monthly website traffic by hundreds of thousands of potential new customers   </a:t>
            </a:r>
          </a:p>
          <a:p>
            <a:pPr lvl="2" defTabSz="914400">
              <a:spcBef>
                <a:spcPts val="0"/>
              </a:spcBef>
              <a:defRPr/>
            </a:pPr>
            <a:endParaRPr lang="en-US" sz="200" kern="0" dirty="0"/>
          </a:p>
          <a:p>
            <a:pPr lvl="2" defTabSz="914400">
              <a:spcBef>
                <a:spcPts val="0"/>
              </a:spcBef>
              <a:defRPr/>
            </a:pPr>
            <a:r>
              <a:rPr lang="en-US" sz="1050" kern="0" dirty="0"/>
              <a:t>Web traffic increased for those who increased their TV investment or, conversely, traffic decreased for those whose TV spending declined</a:t>
            </a:r>
          </a:p>
          <a:p>
            <a:pPr lvl="1" defTabSz="914400">
              <a:spcBef>
                <a:spcPts val="0"/>
              </a:spcBef>
              <a:defRPr/>
            </a:pPr>
            <a:endParaRPr lang="en-US" sz="800" kern="0" dirty="0"/>
          </a:p>
          <a:p>
            <a:pPr lvl="1" defTabSz="914400">
              <a:spcBef>
                <a:spcPts val="0"/>
              </a:spcBef>
              <a:defRPr/>
            </a:pPr>
            <a:r>
              <a:rPr lang="en-US" sz="1100" kern="0" dirty="0"/>
              <a:t>TV ignites brand interest and pushes consumers to learn more through </a:t>
            </a:r>
            <a:r>
              <a:rPr lang="en-US" sz="1100" u="sng" kern="0" dirty="0"/>
              <a:t>higher</a:t>
            </a:r>
            <a:r>
              <a:rPr lang="en-US" sz="1100" kern="0" dirty="0"/>
              <a:t> search queries and additional online viewing of the TV ads</a:t>
            </a:r>
          </a:p>
          <a:p>
            <a:pPr lvl="1" defTabSz="914400">
              <a:spcBef>
                <a:spcPts val="0"/>
              </a:spcBef>
              <a:defRPr/>
            </a:pPr>
            <a:endParaRPr lang="en-US" sz="800" kern="0" dirty="0"/>
          </a:p>
          <a:p>
            <a:pPr lvl="1" defTabSz="914400">
              <a:spcBef>
                <a:spcPts val="0"/>
              </a:spcBef>
              <a:defRPr/>
            </a:pPr>
            <a:r>
              <a:rPr lang="en-US" sz="1100" kern="0" dirty="0"/>
              <a:t>Most importantly, brands often see </a:t>
            </a:r>
            <a:r>
              <a:rPr lang="en-US" sz="1100" u="sng" kern="0" dirty="0"/>
              <a:t>double-digit</a:t>
            </a:r>
            <a:r>
              <a:rPr lang="en-US" sz="1100" kern="0" dirty="0"/>
              <a:t> revenue growth when they increase their TV investment</a:t>
            </a:r>
            <a:endParaRPr lang="en-US" sz="1200" kern="0" dirty="0"/>
          </a:p>
        </p:txBody>
      </p:sp>
      <p:sp>
        <p:nvSpPr>
          <p:cNvPr id="6" name="Text Placeholder 3">
            <a:extLst>
              <a:ext uri="{FF2B5EF4-FFF2-40B4-BE49-F238E27FC236}">
                <a16:creationId xmlns:a16="http://schemas.microsoft.com/office/drawing/2014/main" id="{A46656D2-247B-4A56-BC39-98980ED4D5A8}"/>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REPORT: DON’T SLEEP ON TV</a:t>
            </a:r>
          </a:p>
        </p:txBody>
      </p:sp>
    </p:spTree>
    <p:extLst>
      <p:ext uri="{BB962C8B-B14F-4D97-AF65-F5344CB8AC3E}">
        <p14:creationId xmlns:p14="http://schemas.microsoft.com/office/powerpoint/2010/main" val="367809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solidFill>
                  <a:schemeClr val="tx1"/>
                </a:solidFill>
              </a:rPr>
              <a:t>The Mattress &amp; Bedding Retail Store Categories Combined Collectively Spent Over $650 Million On TV in 2017</a:t>
            </a:r>
          </a:p>
        </p:txBody>
      </p:sp>
      <p:sp>
        <p:nvSpPr>
          <p:cNvPr id="7" name="Text Placeholder 3"/>
          <p:cNvSpPr>
            <a:spLocks noGrp="1"/>
          </p:cNvSpPr>
          <p:nvPr>
            <p:ph type="body" sz="quarter" idx="14"/>
          </p:nvPr>
        </p:nvSpPr>
        <p:spPr>
          <a:xfrm>
            <a:off x="169333" y="6429545"/>
            <a:ext cx="7469252" cy="368686"/>
          </a:xfrm>
        </p:spPr>
        <p:txBody>
          <a:bodyPr/>
          <a:lstStyle/>
          <a:p>
            <a:r>
              <a:rPr lang="en-US" sz="800" dirty="0"/>
              <a:t>Source: VAB analysis of Nielsen Ad Intel data, calendar year 2012-2017.   TV spend includes national cable TV, broadcast TV, Spanish language cable TV, Spanish language broadcast TV, spot TV, syndication TV.  Reflects the </a:t>
            </a:r>
            <a:r>
              <a:rPr lang="en-US" sz="800" dirty="0" err="1"/>
              <a:t>cume</a:t>
            </a:r>
            <a:r>
              <a:rPr lang="en-US" sz="800" dirty="0"/>
              <a:t> TV spend of the “mattresses” and “bedding store” categories.</a:t>
            </a:r>
          </a:p>
        </p:txBody>
      </p:sp>
      <p:graphicFrame>
        <p:nvGraphicFramePr>
          <p:cNvPr id="8" name="Chart 7"/>
          <p:cNvGraphicFramePr/>
          <p:nvPr>
            <p:extLst>
              <p:ext uri="{D42A27DB-BD31-4B8C-83A1-F6EECF244321}">
                <p14:modId xmlns:p14="http://schemas.microsoft.com/office/powerpoint/2010/main" val="1533216619"/>
              </p:ext>
            </p:extLst>
          </p:nvPr>
        </p:nvGraphicFramePr>
        <p:xfrm>
          <a:off x="1203823" y="1737487"/>
          <a:ext cx="6783356" cy="375311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p:cNvSpPr>
            <a:spLocks noGrp="1"/>
          </p:cNvSpPr>
          <p:nvPr>
            <p:ph type="body" sz="quarter" idx="13"/>
          </p:nvPr>
        </p:nvSpPr>
        <p:spPr>
          <a:xfrm>
            <a:off x="178211" y="1305852"/>
            <a:ext cx="8737189" cy="592364"/>
          </a:xfrm>
        </p:spPr>
        <p:txBody>
          <a:bodyPr/>
          <a:lstStyle/>
          <a:p>
            <a:r>
              <a:rPr lang="en-US" sz="1400" dirty="0"/>
              <a:t>The 2017 spend represents a </a:t>
            </a:r>
            <a:r>
              <a:rPr lang="en-US" sz="1400" u="sng" dirty="0"/>
              <a:t>17% increase</a:t>
            </a:r>
            <a:r>
              <a:rPr lang="en-US" sz="1400" dirty="0"/>
              <a:t> in TV investments YOY which came from a mix of new brand entrants as well as organic growth from brands increasing their existing investments</a:t>
            </a:r>
          </a:p>
        </p:txBody>
      </p:sp>
      <p:sp>
        <p:nvSpPr>
          <p:cNvPr id="3" name="TextBox 2">
            <a:extLst>
              <a:ext uri="{FF2B5EF4-FFF2-40B4-BE49-F238E27FC236}">
                <a16:creationId xmlns:a16="http://schemas.microsoft.com/office/drawing/2014/main" id="{78F9FB15-279D-4FD3-80DB-0CF65CCD9BB9}"/>
              </a:ext>
            </a:extLst>
          </p:cNvPr>
          <p:cNvSpPr txBox="1"/>
          <p:nvPr/>
        </p:nvSpPr>
        <p:spPr>
          <a:xfrm>
            <a:off x="275602" y="5451336"/>
            <a:ext cx="1087205" cy="523220"/>
          </a:xfrm>
          <a:prstGeom prst="rect">
            <a:avLst/>
          </a:prstGeom>
          <a:noFill/>
          <a:ln>
            <a:noFill/>
          </a:ln>
        </p:spPr>
        <p:txBody>
          <a:bodyPr wrap="square" rtlCol="0">
            <a:spAutoFit/>
          </a:bodyPr>
          <a:lstStyle/>
          <a:p>
            <a:pPr algn="ctr"/>
            <a:r>
              <a:rPr lang="en-US" sz="1000" b="1" u="sng" dirty="0"/>
              <a:t># of Brands </a:t>
            </a:r>
          </a:p>
          <a:p>
            <a:pPr algn="ctr"/>
            <a:r>
              <a:rPr lang="en-US" sz="900" b="1" dirty="0"/>
              <a:t>($100K+ </a:t>
            </a:r>
          </a:p>
          <a:p>
            <a:pPr algn="ctr"/>
            <a:r>
              <a:rPr lang="en-US" sz="900" b="1" dirty="0"/>
              <a:t>TV investment)</a:t>
            </a:r>
          </a:p>
        </p:txBody>
      </p:sp>
      <p:sp>
        <p:nvSpPr>
          <p:cNvPr id="10" name="TextBox 9">
            <a:extLst>
              <a:ext uri="{FF2B5EF4-FFF2-40B4-BE49-F238E27FC236}">
                <a16:creationId xmlns:a16="http://schemas.microsoft.com/office/drawing/2014/main" id="{86C98A96-153D-434C-BF70-DBE0E9081141}"/>
              </a:ext>
            </a:extLst>
          </p:cNvPr>
          <p:cNvSpPr txBox="1"/>
          <p:nvPr/>
        </p:nvSpPr>
        <p:spPr>
          <a:xfrm>
            <a:off x="1651408" y="5590743"/>
            <a:ext cx="442705" cy="246221"/>
          </a:xfrm>
          <a:prstGeom prst="rect">
            <a:avLst/>
          </a:prstGeom>
          <a:solidFill>
            <a:srgbClr val="FFFFCC"/>
          </a:solidFill>
          <a:ln>
            <a:solidFill>
              <a:schemeClr val="tx1"/>
            </a:solidFill>
          </a:ln>
        </p:spPr>
        <p:txBody>
          <a:bodyPr wrap="square" rtlCol="0">
            <a:spAutoFit/>
          </a:bodyPr>
          <a:lstStyle/>
          <a:p>
            <a:pPr algn="ctr"/>
            <a:r>
              <a:rPr lang="en-US" sz="1000" b="1" dirty="0"/>
              <a:t>105</a:t>
            </a:r>
            <a:endParaRPr lang="en-US" sz="900" b="1" dirty="0"/>
          </a:p>
        </p:txBody>
      </p:sp>
      <p:sp>
        <p:nvSpPr>
          <p:cNvPr id="11" name="TextBox 10">
            <a:extLst>
              <a:ext uri="{FF2B5EF4-FFF2-40B4-BE49-F238E27FC236}">
                <a16:creationId xmlns:a16="http://schemas.microsoft.com/office/drawing/2014/main" id="{877EDAE9-ACC6-4C44-9FE1-D15A7AD53343}"/>
              </a:ext>
            </a:extLst>
          </p:cNvPr>
          <p:cNvSpPr txBox="1"/>
          <p:nvPr/>
        </p:nvSpPr>
        <p:spPr>
          <a:xfrm>
            <a:off x="2762170" y="5593676"/>
            <a:ext cx="442705" cy="246221"/>
          </a:xfrm>
          <a:prstGeom prst="rect">
            <a:avLst/>
          </a:prstGeom>
          <a:solidFill>
            <a:srgbClr val="FFFFCC"/>
          </a:solidFill>
          <a:ln>
            <a:solidFill>
              <a:schemeClr val="tx1"/>
            </a:solidFill>
          </a:ln>
        </p:spPr>
        <p:txBody>
          <a:bodyPr wrap="square" rtlCol="0">
            <a:spAutoFit/>
          </a:bodyPr>
          <a:lstStyle/>
          <a:p>
            <a:pPr algn="ctr"/>
            <a:r>
              <a:rPr lang="en-US" sz="1000" b="1" dirty="0"/>
              <a:t>101</a:t>
            </a:r>
            <a:endParaRPr lang="en-US" sz="900" b="1" dirty="0"/>
          </a:p>
        </p:txBody>
      </p:sp>
      <p:sp>
        <p:nvSpPr>
          <p:cNvPr id="12" name="TextBox 11">
            <a:extLst>
              <a:ext uri="{FF2B5EF4-FFF2-40B4-BE49-F238E27FC236}">
                <a16:creationId xmlns:a16="http://schemas.microsoft.com/office/drawing/2014/main" id="{637783ED-A125-41D0-A2E9-468959FA9CAB}"/>
              </a:ext>
            </a:extLst>
          </p:cNvPr>
          <p:cNvSpPr txBox="1"/>
          <p:nvPr/>
        </p:nvSpPr>
        <p:spPr>
          <a:xfrm>
            <a:off x="3834831" y="5602466"/>
            <a:ext cx="442705" cy="246221"/>
          </a:xfrm>
          <a:prstGeom prst="rect">
            <a:avLst/>
          </a:prstGeom>
          <a:solidFill>
            <a:srgbClr val="FFFFCC"/>
          </a:solidFill>
          <a:ln>
            <a:solidFill>
              <a:schemeClr val="tx1"/>
            </a:solidFill>
          </a:ln>
        </p:spPr>
        <p:txBody>
          <a:bodyPr wrap="square" rtlCol="0">
            <a:spAutoFit/>
          </a:bodyPr>
          <a:lstStyle/>
          <a:p>
            <a:pPr algn="ctr"/>
            <a:r>
              <a:rPr lang="en-US" sz="1000" b="1" dirty="0"/>
              <a:t>108</a:t>
            </a:r>
            <a:endParaRPr lang="en-US" sz="900" b="1" dirty="0"/>
          </a:p>
        </p:txBody>
      </p:sp>
      <p:sp>
        <p:nvSpPr>
          <p:cNvPr id="13" name="TextBox 12">
            <a:extLst>
              <a:ext uri="{FF2B5EF4-FFF2-40B4-BE49-F238E27FC236}">
                <a16:creationId xmlns:a16="http://schemas.microsoft.com/office/drawing/2014/main" id="{C3433762-2364-4C42-99BF-523199464E8C}"/>
              </a:ext>
            </a:extLst>
          </p:cNvPr>
          <p:cNvSpPr txBox="1"/>
          <p:nvPr/>
        </p:nvSpPr>
        <p:spPr>
          <a:xfrm>
            <a:off x="4925076" y="5593674"/>
            <a:ext cx="442705" cy="246221"/>
          </a:xfrm>
          <a:prstGeom prst="rect">
            <a:avLst/>
          </a:prstGeom>
          <a:solidFill>
            <a:srgbClr val="FFFFCC"/>
          </a:solidFill>
          <a:ln>
            <a:solidFill>
              <a:schemeClr val="tx1"/>
            </a:solidFill>
          </a:ln>
        </p:spPr>
        <p:txBody>
          <a:bodyPr wrap="square" rtlCol="0">
            <a:spAutoFit/>
          </a:bodyPr>
          <a:lstStyle/>
          <a:p>
            <a:pPr algn="ctr"/>
            <a:r>
              <a:rPr lang="en-US" sz="1000" b="1" dirty="0"/>
              <a:t>108</a:t>
            </a:r>
            <a:endParaRPr lang="en-US" sz="900" b="1" dirty="0"/>
          </a:p>
        </p:txBody>
      </p:sp>
      <p:sp>
        <p:nvSpPr>
          <p:cNvPr id="14" name="TextBox 13">
            <a:extLst>
              <a:ext uri="{FF2B5EF4-FFF2-40B4-BE49-F238E27FC236}">
                <a16:creationId xmlns:a16="http://schemas.microsoft.com/office/drawing/2014/main" id="{AE65A631-5A48-4FA2-A2A7-385DCADAC6A1}"/>
              </a:ext>
            </a:extLst>
          </p:cNvPr>
          <p:cNvSpPr txBox="1"/>
          <p:nvPr/>
        </p:nvSpPr>
        <p:spPr>
          <a:xfrm>
            <a:off x="6015319" y="5593674"/>
            <a:ext cx="442705" cy="246221"/>
          </a:xfrm>
          <a:prstGeom prst="rect">
            <a:avLst/>
          </a:prstGeom>
          <a:solidFill>
            <a:srgbClr val="FFFFCC"/>
          </a:solidFill>
          <a:ln>
            <a:solidFill>
              <a:schemeClr val="tx1"/>
            </a:solidFill>
          </a:ln>
        </p:spPr>
        <p:txBody>
          <a:bodyPr wrap="square" rtlCol="0">
            <a:spAutoFit/>
          </a:bodyPr>
          <a:lstStyle/>
          <a:p>
            <a:pPr algn="ctr"/>
            <a:r>
              <a:rPr lang="en-US" sz="1000" b="1" dirty="0"/>
              <a:t>116</a:t>
            </a:r>
            <a:endParaRPr lang="en-US" sz="900" b="1" dirty="0"/>
          </a:p>
        </p:txBody>
      </p:sp>
      <p:sp>
        <p:nvSpPr>
          <p:cNvPr id="15" name="TextBox 14">
            <a:extLst>
              <a:ext uri="{FF2B5EF4-FFF2-40B4-BE49-F238E27FC236}">
                <a16:creationId xmlns:a16="http://schemas.microsoft.com/office/drawing/2014/main" id="{05238120-1B5E-4DC9-B749-0BFF2D1CE4D7}"/>
              </a:ext>
            </a:extLst>
          </p:cNvPr>
          <p:cNvSpPr txBox="1"/>
          <p:nvPr/>
        </p:nvSpPr>
        <p:spPr>
          <a:xfrm>
            <a:off x="7087980" y="5593672"/>
            <a:ext cx="442705" cy="246221"/>
          </a:xfrm>
          <a:prstGeom prst="rect">
            <a:avLst/>
          </a:prstGeom>
          <a:solidFill>
            <a:srgbClr val="FFFFCC"/>
          </a:solidFill>
          <a:ln>
            <a:solidFill>
              <a:schemeClr val="tx1"/>
            </a:solidFill>
          </a:ln>
        </p:spPr>
        <p:txBody>
          <a:bodyPr wrap="square" rtlCol="0">
            <a:spAutoFit/>
          </a:bodyPr>
          <a:lstStyle/>
          <a:p>
            <a:pPr algn="ctr"/>
            <a:r>
              <a:rPr lang="en-US" sz="1000" b="1" dirty="0"/>
              <a:t>119</a:t>
            </a:r>
            <a:endParaRPr lang="en-US" sz="900" b="1" dirty="0"/>
          </a:p>
        </p:txBody>
      </p:sp>
      <p:sp>
        <p:nvSpPr>
          <p:cNvPr id="16" name="Text Placeholder 3">
            <a:extLst>
              <a:ext uri="{FF2B5EF4-FFF2-40B4-BE49-F238E27FC236}">
                <a16:creationId xmlns:a16="http://schemas.microsoft.com/office/drawing/2014/main" id="{4CA46098-2220-4345-92FF-13CA557DFA12}"/>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REPORT: DON’T SLEEP ON TV</a:t>
            </a:r>
          </a:p>
        </p:txBody>
      </p:sp>
    </p:spTree>
    <p:extLst>
      <p:ext uri="{BB962C8B-B14F-4D97-AF65-F5344CB8AC3E}">
        <p14:creationId xmlns:p14="http://schemas.microsoft.com/office/powerpoint/2010/main" val="145178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solidFill>
                  <a:schemeClr val="tx1"/>
                </a:solidFill>
              </a:rPr>
              <a:t>Within The Mattress Category Specifically, TV Spend Collectively Skyrocketed In 2017</a:t>
            </a:r>
          </a:p>
        </p:txBody>
      </p:sp>
      <p:sp>
        <p:nvSpPr>
          <p:cNvPr id="7" name="Text Placeholder 3"/>
          <p:cNvSpPr>
            <a:spLocks noGrp="1"/>
          </p:cNvSpPr>
          <p:nvPr>
            <p:ph type="body" sz="quarter" idx="14"/>
          </p:nvPr>
        </p:nvSpPr>
        <p:spPr>
          <a:xfrm>
            <a:off x="169333" y="6429545"/>
            <a:ext cx="7469252" cy="368686"/>
          </a:xfrm>
        </p:spPr>
        <p:txBody>
          <a:bodyPr/>
          <a:lstStyle/>
          <a:p>
            <a:r>
              <a:rPr lang="en-US" sz="800" dirty="0"/>
              <a:t>Source: VAB analysis of Nielsen Ad Intel data, calendar year 2012-2017.   TV spend includes national cable TV, broadcast TV, Spanish language cable TV, Spanish language broadcast TV, spot TV, syndication TV.  Reflects the </a:t>
            </a:r>
            <a:r>
              <a:rPr lang="en-US" sz="800" dirty="0" err="1"/>
              <a:t>cume</a:t>
            </a:r>
            <a:r>
              <a:rPr lang="en-US" sz="800" dirty="0"/>
              <a:t> TV spend of the “mattresses” category.</a:t>
            </a:r>
          </a:p>
        </p:txBody>
      </p:sp>
      <p:graphicFrame>
        <p:nvGraphicFramePr>
          <p:cNvPr id="8" name="Chart 7"/>
          <p:cNvGraphicFramePr/>
          <p:nvPr>
            <p:extLst>
              <p:ext uri="{D42A27DB-BD31-4B8C-83A1-F6EECF244321}">
                <p14:modId xmlns:p14="http://schemas.microsoft.com/office/powerpoint/2010/main" val="2357951017"/>
              </p:ext>
            </p:extLst>
          </p:nvPr>
        </p:nvGraphicFramePr>
        <p:xfrm>
          <a:off x="1529861" y="1986245"/>
          <a:ext cx="6474902" cy="353953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2">
            <a:extLst>
              <a:ext uri="{FF2B5EF4-FFF2-40B4-BE49-F238E27FC236}">
                <a16:creationId xmlns:a16="http://schemas.microsoft.com/office/drawing/2014/main" id="{2BB4133E-5EB4-410D-A825-4E2CC6211113}"/>
              </a:ext>
            </a:extLst>
          </p:cNvPr>
          <p:cNvSpPr>
            <a:spLocks noGrp="1"/>
          </p:cNvSpPr>
          <p:nvPr>
            <p:ph type="body" sz="quarter" idx="13"/>
          </p:nvPr>
        </p:nvSpPr>
        <p:spPr>
          <a:xfrm>
            <a:off x="178211" y="1367396"/>
            <a:ext cx="8737189" cy="592364"/>
          </a:xfrm>
        </p:spPr>
        <p:txBody>
          <a:bodyPr/>
          <a:lstStyle/>
          <a:p>
            <a:r>
              <a:rPr lang="en-US" sz="1400" dirty="0"/>
              <a:t>2017 TV spend within the mattress category </a:t>
            </a:r>
            <a:r>
              <a:rPr lang="en-US" sz="1400" u="sng" dirty="0"/>
              <a:t>increased 74%</a:t>
            </a:r>
            <a:r>
              <a:rPr lang="en-US" sz="1400" dirty="0"/>
              <a:t> YOY which came from a mix of new brand entrants as well as organic growth from brands increasing their existing investments</a:t>
            </a:r>
          </a:p>
        </p:txBody>
      </p:sp>
      <p:sp>
        <p:nvSpPr>
          <p:cNvPr id="11" name="TextBox 10">
            <a:extLst>
              <a:ext uri="{FF2B5EF4-FFF2-40B4-BE49-F238E27FC236}">
                <a16:creationId xmlns:a16="http://schemas.microsoft.com/office/drawing/2014/main" id="{2AAF0ECB-A4EA-494D-AAC7-C30313C1F07B}"/>
              </a:ext>
            </a:extLst>
          </p:cNvPr>
          <p:cNvSpPr txBox="1"/>
          <p:nvPr/>
        </p:nvSpPr>
        <p:spPr>
          <a:xfrm>
            <a:off x="680049" y="5451336"/>
            <a:ext cx="1087205" cy="523220"/>
          </a:xfrm>
          <a:prstGeom prst="rect">
            <a:avLst/>
          </a:prstGeom>
          <a:noFill/>
          <a:ln>
            <a:noFill/>
          </a:ln>
        </p:spPr>
        <p:txBody>
          <a:bodyPr wrap="square" rtlCol="0">
            <a:spAutoFit/>
          </a:bodyPr>
          <a:lstStyle/>
          <a:p>
            <a:pPr algn="ctr"/>
            <a:r>
              <a:rPr lang="en-US" sz="1000" b="1" u="sng" dirty="0"/>
              <a:t># of Brands </a:t>
            </a:r>
          </a:p>
          <a:p>
            <a:pPr algn="ctr"/>
            <a:r>
              <a:rPr lang="en-US" sz="900" b="1" dirty="0"/>
              <a:t>($100K+ </a:t>
            </a:r>
          </a:p>
          <a:p>
            <a:pPr algn="ctr"/>
            <a:r>
              <a:rPr lang="en-US" sz="900" b="1" dirty="0"/>
              <a:t>TV investment)</a:t>
            </a:r>
          </a:p>
        </p:txBody>
      </p:sp>
      <p:sp>
        <p:nvSpPr>
          <p:cNvPr id="12" name="TextBox 11">
            <a:extLst>
              <a:ext uri="{FF2B5EF4-FFF2-40B4-BE49-F238E27FC236}">
                <a16:creationId xmlns:a16="http://schemas.microsoft.com/office/drawing/2014/main" id="{61CF148F-35CC-4B3C-A576-C902F5C2CED5}"/>
              </a:ext>
            </a:extLst>
          </p:cNvPr>
          <p:cNvSpPr txBox="1"/>
          <p:nvPr/>
        </p:nvSpPr>
        <p:spPr>
          <a:xfrm>
            <a:off x="2486676" y="5590743"/>
            <a:ext cx="442705" cy="246221"/>
          </a:xfrm>
          <a:prstGeom prst="rect">
            <a:avLst/>
          </a:prstGeom>
          <a:solidFill>
            <a:srgbClr val="FFFFCC"/>
          </a:solidFill>
          <a:ln>
            <a:solidFill>
              <a:schemeClr val="tx1"/>
            </a:solidFill>
          </a:ln>
        </p:spPr>
        <p:txBody>
          <a:bodyPr wrap="square" rtlCol="0">
            <a:spAutoFit/>
          </a:bodyPr>
          <a:lstStyle/>
          <a:p>
            <a:pPr algn="ctr"/>
            <a:r>
              <a:rPr lang="en-US" sz="1000" b="1" dirty="0"/>
              <a:t>15</a:t>
            </a:r>
            <a:endParaRPr lang="en-US" sz="900" b="1" dirty="0"/>
          </a:p>
        </p:txBody>
      </p:sp>
      <p:sp>
        <p:nvSpPr>
          <p:cNvPr id="13" name="TextBox 12">
            <a:extLst>
              <a:ext uri="{FF2B5EF4-FFF2-40B4-BE49-F238E27FC236}">
                <a16:creationId xmlns:a16="http://schemas.microsoft.com/office/drawing/2014/main" id="{CDE029AD-BD7D-4F22-90AF-C98C782845A9}"/>
              </a:ext>
            </a:extLst>
          </p:cNvPr>
          <p:cNvSpPr txBox="1"/>
          <p:nvPr/>
        </p:nvSpPr>
        <p:spPr>
          <a:xfrm>
            <a:off x="4547009" y="5593676"/>
            <a:ext cx="442705" cy="246221"/>
          </a:xfrm>
          <a:prstGeom prst="rect">
            <a:avLst/>
          </a:prstGeom>
          <a:solidFill>
            <a:srgbClr val="FFFFCC"/>
          </a:solidFill>
          <a:ln>
            <a:solidFill>
              <a:schemeClr val="tx1"/>
            </a:solidFill>
          </a:ln>
        </p:spPr>
        <p:txBody>
          <a:bodyPr wrap="square" rtlCol="0">
            <a:spAutoFit/>
          </a:bodyPr>
          <a:lstStyle/>
          <a:p>
            <a:pPr algn="ctr"/>
            <a:r>
              <a:rPr lang="en-US" sz="1000" b="1" dirty="0"/>
              <a:t>19</a:t>
            </a:r>
            <a:endParaRPr lang="en-US" sz="900" b="1" dirty="0"/>
          </a:p>
        </p:txBody>
      </p:sp>
      <p:sp>
        <p:nvSpPr>
          <p:cNvPr id="14" name="TextBox 13">
            <a:extLst>
              <a:ext uri="{FF2B5EF4-FFF2-40B4-BE49-F238E27FC236}">
                <a16:creationId xmlns:a16="http://schemas.microsoft.com/office/drawing/2014/main" id="{567A2AB9-D2DB-4E99-9964-5D2C1F1E2CCF}"/>
              </a:ext>
            </a:extLst>
          </p:cNvPr>
          <p:cNvSpPr txBox="1"/>
          <p:nvPr/>
        </p:nvSpPr>
        <p:spPr>
          <a:xfrm>
            <a:off x="6613201" y="5602466"/>
            <a:ext cx="442705" cy="246221"/>
          </a:xfrm>
          <a:prstGeom prst="rect">
            <a:avLst/>
          </a:prstGeom>
          <a:solidFill>
            <a:srgbClr val="FFFFCC"/>
          </a:solidFill>
          <a:ln>
            <a:solidFill>
              <a:schemeClr val="tx1"/>
            </a:solidFill>
          </a:ln>
        </p:spPr>
        <p:txBody>
          <a:bodyPr wrap="square" rtlCol="0">
            <a:spAutoFit/>
          </a:bodyPr>
          <a:lstStyle/>
          <a:p>
            <a:pPr algn="ctr"/>
            <a:r>
              <a:rPr lang="en-US" sz="1000" b="1" dirty="0"/>
              <a:t>20</a:t>
            </a:r>
            <a:endParaRPr lang="en-US" sz="900" b="1" dirty="0"/>
          </a:p>
        </p:txBody>
      </p:sp>
      <p:sp>
        <p:nvSpPr>
          <p:cNvPr id="16" name="Text Placeholder 3">
            <a:extLst>
              <a:ext uri="{FF2B5EF4-FFF2-40B4-BE49-F238E27FC236}">
                <a16:creationId xmlns:a16="http://schemas.microsoft.com/office/drawing/2014/main" id="{EEF92440-C053-4093-BD3A-3639DDF69AC3}"/>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REPORT: DON’T SLEEP ON TV</a:t>
            </a:r>
          </a:p>
        </p:txBody>
      </p:sp>
    </p:spTree>
    <p:extLst>
      <p:ext uri="{BB962C8B-B14F-4D97-AF65-F5344CB8AC3E}">
        <p14:creationId xmlns:p14="http://schemas.microsoft.com/office/powerpoint/2010/main" val="1445216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334" y="460182"/>
            <a:ext cx="8805334" cy="557399"/>
          </a:xfrm>
          <a:noFill/>
          <a:ln>
            <a:noFill/>
          </a:ln>
        </p:spPr>
        <p:txBody>
          <a:bodyPr/>
          <a:lstStyle/>
          <a:p>
            <a:r>
              <a:rPr lang="en-US" u="sng" dirty="0">
                <a:solidFill>
                  <a:schemeClr val="tx1"/>
                </a:solidFill>
              </a:rPr>
              <a:t>16</a:t>
            </a:r>
            <a:r>
              <a:rPr lang="en-US" dirty="0">
                <a:solidFill>
                  <a:schemeClr val="tx1"/>
                </a:solidFill>
              </a:rPr>
              <a:t> Mattress &amp; Bedding Retail Store-Related Brands Analyzed</a:t>
            </a:r>
          </a:p>
        </p:txBody>
      </p:sp>
      <p:sp>
        <p:nvSpPr>
          <p:cNvPr id="18" name="AutoShape 26" descr="Image result for fitbi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9" name="AutoShape 38" descr="Image result for nes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84" name="Text Placeholder 2"/>
          <p:cNvSpPr>
            <a:spLocks noGrp="1"/>
          </p:cNvSpPr>
          <p:nvPr>
            <p:ph type="body" sz="quarter" idx="13"/>
          </p:nvPr>
        </p:nvSpPr>
        <p:spPr>
          <a:xfrm>
            <a:off x="130790" y="1039066"/>
            <a:ext cx="8805334" cy="368686"/>
          </a:xfrm>
        </p:spPr>
        <p:txBody>
          <a:bodyPr/>
          <a:lstStyle/>
          <a:p>
            <a:r>
              <a:rPr lang="en-US" sz="1200" dirty="0"/>
              <a:t>We analyzed the TV spend and individual key metrics (where available) like website traffic, online interactions and revenue of these 16 brands across the mattress &amp; bedding retail store categories</a:t>
            </a:r>
          </a:p>
        </p:txBody>
      </p:sp>
      <p:sp>
        <p:nvSpPr>
          <p:cNvPr id="31" name="AutoShape 83" descr="Image result for ancestry.com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Rounded Corners 73"/>
          <p:cNvSpPr/>
          <p:nvPr/>
        </p:nvSpPr>
        <p:spPr>
          <a:xfrm>
            <a:off x="815777" y="1968659"/>
            <a:ext cx="3668301" cy="3728752"/>
          </a:xfrm>
          <a:prstGeom prst="round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1382550" y="1687828"/>
            <a:ext cx="2534755" cy="21108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b="1" u="sng" kern="0" dirty="0">
                <a:solidFill>
                  <a:prstClr val="black"/>
                </a:solidFill>
                <a:latin typeface="Trebuchet MS"/>
              </a:rPr>
              <a:t>“Mattress” Brands</a:t>
            </a:r>
          </a:p>
        </p:txBody>
      </p:sp>
      <p:sp>
        <p:nvSpPr>
          <p:cNvPr id="118" name="Rectangle: Rounded Corners 78"/>
          <p:cNvSpPr/>
          <p:nvPr/>
        </p:nvSpPr>
        <p:spPr>
          <a:xfrm>
            <a:off x="5345354" y="1942522"/>
            <a:ext cx="3234843" cy="3253726"/>
          </a:xfrm>
          <a:prstGeom prst="round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5323786" y="1687035"/>
            <a:ext cx="3277979" cy="18419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b="1" u="sng" kern="0" dirty="0">
                <a:solidFill>
                  <a:prstClr val="black"/>
                </a:solidFill>
                <a:latin typeface="Trebuchet MS"/>
              </a:rPr>
              <a:t>“Bedding Retail Store” Brands</a:t>
            </a:r>
          </a:p>
        </p:txBody>
      </p:sp>
      <p:sp>
        <p:nvSpPr>
          <p:cNvPr id="140" name="Text Placeholder 3">
            <a:extLst>
              <a:ext uri="{FF2B5EF4-FFF2-40B4-BE49-F238E27FC236}">
                <a16:creationId xmlns:a16="http://schemas.microsoft.com/office/drawing/2014/main" id="{B4F6C8F7-5731-4818-BAF3-C2EEBF04416E}"/>
              </a:ext>
            </a:extLst>
          </p:cNvPr>
          <p:cNvSpPr>
            <a:spLocks noGrp="1"/>
          </p:cNvSpPr>
          <p:nvPr>
            <p:ph type="body" sz="quarter" idx="14"/>
          </p:nvPr>
        </p:nvSpPr>
        <p:spPr>
          <a:xfrm>
            <a:off x="169332" y="6385584"/>
            <a:ext cx="7541521" cy="430327"/>
          </a:xfrm>
        </p:spPr>
        <p:txBody>
          <a:bodyPr/>
          <a:lstStyle/>
          <a:p>
            <a:r>
              <a:rPr lang="en-US" sz="800" dirty="0"/>
              <a:t>The above list represents a mix of brands across the mattress &amp; bedding retail store categories who invested $300K+ in measured TV spend between CY 2017 – 1Q 2018 (Nielsen </a:t>
            </a:r>
            <a:r>
              <a:rPr lang="en-US" sz="800" dirty="0" err="1"/>
              <a:t>AdIntel</a:t>
            </a:r>
            <a:r>
              <a:rPr lang="en-US" sz="800" dirty="0"/>
              <a:t>) and have available data within at least one of the following business metrics: website traffic unique visitors via comScore, online interactions (search queries or online views) via iSpot.tv, or revenue estimates through reliable &amp; verified sources such as SEC.gov or Pivotal Research.   </a:t>
            </a:r>
          </a:p>
        </p:txBody>
      </p:sp>
      <p:pic>
        <p:nvPicPr>
          <p:cNvPr id="14" name="Picture 13">
            <a:extLst>
              <a:ext uri="{FF2B5EF4-FFF2-40B4-BE49-F238E27FC236}">
                <a16:creationId xmlns:a16="http://schemas.microsoft.com/office/drawing/2014/main" id="{99866B55-CBEF-4105-9ABB-4D132F852AD7}"/>
              </a:ext>
            </a:extLst>
          </p:cNvPr>
          <p:cNvPicPr>
            <a:picLocks noChangeAspect="1"/>
          </p:cNvPicPr>
          <p:nvPr/>
        </p:nvPicPr>
        <p:blipFill>
          <a:blip r:embed="rId2"/>
          <a:stretch>
            <a:fillRect/>
          </a:stretch>
        </p:blipFill>
        <p:spPr>
          <a:xfrm>
            <a:off x="2678538" y="2180256"/>
            <a:ext cx="1423219" cy="444045"/>
          </a:xfrm>
          <a:prstGeom prst="rect">
            <a:avLst/>
          </a:prstGeom>
        </p:spPr>
      </p:pic>
      <p:pic>
        <p:nvPicPr>
          <p:cNvPr id="15" name="Picture 14">
            <a:extLst>
              <a:ext uri="{FF2B5EF4-FFF2-40B4-BE49-F238E27FC236}">
                <a16:creationId xmlns:a16="http://schemas.microsoft.com/office/drawing/2014/main" id="{E7A2844A-5450-4EF5-9F17-283F595610FD}"/>
              </a:ext>
            </a:extLst>
          </p:cNvPr>
          <p:cNvPicPr>
            <a:picLocks noChangeAspect="1"/>
          </p:cNvPicPr>
          <p:nvPr/>
        </p:nvPicPr>
        <p:blipFill rotWithShape="1">
          <a:blip r:embed="rId3"/>
          <a:srcRect l="7836" t="14870" r="7473" b="13306"/>
          <a:stretch/>
        </p:blipFill>
        <p:spPr>
          <a:xfrm>
            <a:off x="1165817" y="2154215"/>
            <a:ext cx="1065284" cy="645312"/>
          </a:xfrm>
          <a:prstGeom prst="rect">
            <a:avLst/>
          </a:prstGeom>
        </p:spPr>
      </p:pic>
      <p:pic>
        <p:nvPicPr>
          <p:cNvPr id="17" name="Picture 16">
            <a:extLst>
              <a:ext uri="{FF2B5EF4-FFF2-40B4-BE49-F238E27FC236}">
                <a16:creationId xmlns:a16="http://schemas.microsoft.com/office/drawing/2014/main" id="{15100200-36FD-44E3-ADC5-4FE1FD131D39}"/>
              </a:ext>
            </a:extLst>
          </p:cNvPr>
          <p:cNvPicPr>
            <a:picLocks noChangeAspect="1"/>
          </p:cNvPicPr>
          <p:nvPr/>
        </p:nvPicPr>
        <p:blipFill>
          <a:blip r:embed="rId4"/>
          <a:stretch>
            <a:fillRect/>
          </a:stretch>
        </p:blipFill>
        <p:spPr>
          <a:xfrm>
            <a:off x="2810176" y="2624749"/>
            <a:ext cx="1437031" cy="716978"/>
          </a:xfrm>
          <a:prstGeom prst="rect">
            <a:avLst/>
          </a:prstGeom>
        </p:spPr>
      </p:pic>
      <p:pic>
        <p:nvPicPr>
          <p:cNvPr id="20" name="Picture 19">
            <a:extLst>
              <a:ext uri="{FF2B5EF4-FFF2-40B4-BE49-F238E27FC236}">
                <a16:creationId xmlns:a16="http://schemas.microsoft.com/office/drawing/2014/main" id="{95F82F20-175C-4ADC-9728-BD7D1BBCC747}"/>
              </a:ext>
            </a:extLst>
          </p:cNvPr>
          <p:cNvPicPr>
            <a:picLocks noChangeAspect="1"/>
          </p:cNvPicPr>
          <p:nvPr/>
        </p:nvPicPr>
        <p:blipFill>
          <a:blip r:embed="rId5"/>
          <a:stretch>
            <a:fillRect/>
          </a:stretch>
        </p:blipFill>
        <p:spPr>
          <a:xfrm>
            <a:off x="1052423" y="2963513"/>
            <a:ext cx="1226839" cy="401511"/>
          </a:xfrm>
          <a:prstGeom prst="rect">
            <a:avLst/>
          </a:prstGeom>
        </p:spPr>
      </p:pic>
      <p:pic>
        <p:nvPicPr>
          <p:cNvPr id="21" name="Picture 20">
            <a:extLst>
              <a:ext uri="{FF2B5EF4-FFF2-40B4-BE49-F238E27FC236}">
                <a16:creationId xmlns:a16="http://schemas.microsoft.com/office/drawing/2014/main" id="{D928CA9D-1040-42A4-8922-E8DC63F09DD5}"/>
              </a:ext>
            </a:extLst>
          </p:cNvPr>
          <p:cNvPicPr>
            <a:picLocks noChangeAspect="1"/>
          </p:cNvPicPr>
          <p:nvPr/>
        </p:nvPicPr>
        <p:blipFill>
          <a:blip r:embed="rId6"/>
          <a:stretch>
            <a:fillRect/>
          </a:stretch>
        </p:blipFill>
        <p:spPr>
          <a:xfrm>
            <a:off x="1017481" y="3483024"/>
            <a:ext cx="1524477" cy="551715"/>
          </a:xfrm>
          <a:prstGeom prst="rect">
            <a:avLst/>
          </a:prstGeom>
        </p:spPr>
      </p:pic>
      <p:pic>
        <p:nvPicPr>
          <p:cNvPr id="22" name="Picture 21">
            <a:extLst>
              <a:ext uri="{FF2B5EF4-FFF2-40B4-BE49-F238E27FC236}">
                <a16:creationId xmlns:a16="http://schemas.microsoft.com/office/drawing/2014/main" id="{8F01999C-4937-47D7-B65E-DFA8C0689BA1}"/>
              </a:ext>
            </a:extLst>
          </p:cNvPr>
          <p:cNvPicPr>
            <a:picLocks noChangeAspect="1"/>
          </p:cNvPicPr>
          <p:nvPr/>
        </p:nvPicPr>
        <p:blipFill>
          <a:blip r:embed="rId7"/>
          <a:stretch>
            <a:fillRect/>
          </a:stretch>
        </p:blipFill>
        <p:spPr>
          <a:xfrm>
            <a:off x="3065536" y="4265541"/>
            <a:ext cx="742164" cy="586773"/>
          </a:xfrm>
          <a:prstGeom prst="rect">
            <a:avLst/>
          </a:prstGeom>
        </p:spPr>
      </p:pic>
      <p:pic>
        <p:nvPicPr>
          <p:cNvPr id="23" name="Picture 22">
            <a:extLst>
              <a:ext uri="{FF2B5EF4-FFF2-40B4-BE49-F238E27FC236}">
                <a16:creationId xmlns:a16="http://schemas.microsoft.com/office/drawing/2014/main" id="{963B5FA2-9B95-4BD6-8B18-05383ABC3FF1}"/>
              </a:ext>
            </a:extLst>
          </p:cNvPr>
          <p:cNvPicPr>
            <a:picLocks noChangeAspect="1"/>
          </p:cNvPicPr>
          <p:nvPr/>
        </p:nvPicPr>
        <p:blipFill>
          <a:blip r:embed="rId8"/>
          <a:stretch>
            <a:fillRect/>
          </a:stretch>
        </p:blipFill>
        <p:spPr>
          <a:xfrm>
            <a:off x="2972596" y="3372631"/>
            <a:ext cx="835104" cy="731238"/>
          </a:xfrm>
          <a:prstGeom prst="rect">
            <a:avLst/>
          </a:prstGeom>
        </p:spPr>
      </p:pic>
      <p:pic>
        <p:nvPicPr>
          <p:cNvPr id="24" name="Picture 16" descr="Image result for serta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3410" y="4181085"/>
            <a:ext cx="870096" cy="6898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CA8B3226-6CB7-44B6-9B4D-D999628A976C}"/>
              </a:ext>
            </a:extLst>
          </p:cNvPr>
          <p:cNvPicPr>
            <a:picLocks noChangeAspect="1"/>
          </p:cNvPicPr>
          <p:nvPr/>
        </p:nvPicPr>
        <p:blipFill>
          <a:blip r:embed="rId10"/>
          <a:stretch>
            <a:fillRect/>
          </a:stretch>
        </p:blipFill>
        <p:spPr>
          <a:xfrm>
            <a:off x="1740274" y="5055887"/>
            <a:ext cx="1794131" cy="493217"/>
          </a:xfrm>
          <a:prstGeom prst="rect">
            <a:avLst/>
          </a:prstGeom>
        </p:spPr>
      </p:pic>
      <p:pic>
        <p:nvPicPr>
          <p:cNvPr id="26" name="Picture 25">
            <a:extLst>
              <a:ext uri="{FF2B5EF4-FFF2-40B4-BE49-F238E27FC236}">
                <a16:creationId xmlns:a16="http://schemas.microsoft.com/office/drawing/2014/main" id="{AA59006D-AD21-41FB-AAB7-E38EB4069BE1}"/>
              </a:ext>
            </a:extLst>
          </p:cNvPr>
          <p:cNvPicPr>
            <a:picLocks noChangeAspect="1"/>
          </p:cNvPicPr>
          <p:nvPr/>
        </p:nvPicPr>
        <p:blipFill>
          <a:blip r:embed="rId11"/>
          <a:stretch>
            <a:fillRect/>
          </a:stretch>
        </p:blipFill>
        <p:spPr>
          <a:xfrm>
            <a:off x="5954015" y="2052262"/>
            <a:ext cx="834614" cy="834614"/>
          </a:xfrm>
          <a:prstGeom prst="rect">
            <a:avLst/>
          </a:prstGeom>
        </p:spPr>
      </p:pic>
      <p:pic>
        <p:nvPicPr>
          <p:cNvPr id="27" name="Picture 26">
            <a:extLst>
              <a:ext uri="{FF2B5EF4-FFF2-40B4-BE49-F238E27FC236}">
                <a16:creationId xmlns:a16="http://schemas.microsoft.com/office/drawing/2014/main" id="{B8EECC42-602B-4D61-9EDD-0B66AB400603}"/>
              </a:ext>
            </a:extLst>
          </p:cNvPr>
          <p:cNvPicPr>
            <a:picLocks noChangeAspect="1"/>
          </p:cNvPicPr>
          <p:nvPr/>
        </p:nvPicPr>
        <p:blipFill>
          <a:blip r:embed="rId12"/>
          <a:stretch>
            <a:fillRect/>
          </a:stretch>
        </p:blipFill>
        <p:spPr>
          <a:xfrm>
            <a:off x="6197471" y="4469514"/>
            <a:ext cx="1606118" cy="235564"/>
          </a:xfrm>
          <a:prstGeom prst="rect">
            <a:avLst/>
          </a:prstGeom>
        </p:spPr>
      </p:pic>
      <p:pic>
        <p:nvPicPr>
          <p:cNvPr id="29" name="Picture 28">
            <a:extLst>
              <a:ext uri="{FF2B5EF4-FFF2-40B4-BE49-F238E27FC236}">
                <a16:creationId xmlns:a16="http://schemas.microsoft.com/office/drawing/2014/main" id="{34C7B2F0-B800-4F53-A654-442396758320}"/>
              </a:ext>
            </a:extLst>
          </p:cNvPr>
          <p:cNvPicPr>
            <a:picLocks noChangeAspect="1"/>
          </p:cNvPicPr>
          <p:nvPr/>
        </p:nvPicPr>
        <p:blipFill>
          <a:blip r:embed="rId13"/>
          <a:stretch>
            <a:fillRect/>
          </a:stretch>
        </p:blipFill>
        <p:spPr>
          <a:xfrm>
            <a:off x="5506697" y="3071921"/>
            <a:ext cx="1109677" cy="442984"/>
          </a:xfrm>
          <a:prstGeom prst="rect">
            <a:avLst/>
          </a:prstGeom>
        </p:spPr>
      </p:pic>
      <p:pic>
        <p:nvPicPr>
          <p:cNvPr id="30" name="Picture 29">
            <a:extLst>
              <a:ext uri="{FF2B5EF4-FFF2-40B4-BE49-F238E27FC236}">
                <a16:creationId xmlns:a16="http://schemas.microsoft.com/office/drawing/2014/main" id="{9059DE90-0781-4252-A722-55CBEC178A57}"/>
              </a:ext>
            </a:extLst>
          </p:cNvPr>
          <p:cNvPicPr>
            <a:picLocks noChangeAspect="1"/>
          </p:cNvPicPr>
          <p:nvPr/>
        </p:nvPicPr>
        <p:blipFill>
          <a:blip r:embed="rId14"/>
          <a:stretch>
            <a:fillRect/>
          </a:stretch>
        </p:blipFill>
        <p:spPr>
          <a:xfrm>
            <a:off x="6787316" y="3040214"/>
            <a:ext cx="1701027" cy="276670"/>
          </a:xfrm>
          <a:prstGeom prst="rect">
            <a:avLst/>
          </a:prstGeom>
        </p:spPr>
      </p:pic>
      <p:pic>
        <p:nvPicPr>
          <p:cNvPr id="32" name="Picture 31">
            <a:extLst>
              <a:ext uri="{FF2B5EF4-FFF2-40B4-BE49-F238E27FC236}">
                <a16:creationId xmlns:a16="http://schemas.microsoft.com/office/drawing/2014/main" id="{BC1C67C3-A03C-49A1-A337-FF35416DEAE2}"/>
              </a:ext>
            </a:extLst>
          </p:cNvPr>
          <p:cNvPicPr>
            <a:picLocks noChangeAspect="1"/>
          </p:cNvPicPr>
          <p:nvPr/>
        </p:nvPicPr>
        <p:blipFill>
          <a:blip r:embed="rId15"/>
          <a:stretch>
            <a:fillRect/>
          </a:stretch>
        </p:blipFill>
        <p:spPr>
          <a:xfrm>
            <a:off x="7219267" y="2094260"/>
            <a:ext cx="739863" cy="731643"/>
          </a:xfrm>
          <a:prstGeom prst="rect">
            <a:avLst/>
          </a:prstGeom>
        </p:spPr>
      </p:pic>
      <p:pic>
        <p:nvPicPr>
          <p:cNvPr id="1034"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85786" y="3688063"/>
            <a:ext cx="1279379" cy="56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8" descr="Image result for the company store logo"/>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84402" y="3384674"/>
            <a:ext cx="987511" cy="987511"/>
          </a:xfrm>
          <a:prstGeom prst="rect">
            <a:avLst/>
          </a:prstGeom>
          <a:noFill/>
          <a:extLst>
            <a:ext uri="{909E8E84-426E-40DD-AFC4-6F175D3DCCD1}">
              <a14:hiddenFill xmlns:a14="http://schemas.microsoft.com/office/drawing/2010/main">
                <a:solidFill>
                  <a:srgbClr val="FFFFFF"/>
                </a:solidFill>
              </a14:hiddenFill>
            </a:ext>
          </a:extLst>
        </p:spPr>
      </p:pic>
      <p:sp>
        <p:nvSpPr>
          <p:cNvPr id="37" name="Text Placeholder 3">
            <a:extLst>
              <a:ext uri="{FF2B5EF4-FFF2-40B4-BE49-F238E27FC236}">
                <a16:creationId xmlns:a16="http://schemas.microsoft.com/office/drawing/2014/main" id="{CA3D59B0-DE27-4584-8B5C-460CB94CF2FB}"/>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REPORT: DON’T SLEEP ON TV</a:t>
            </a:r>
          </a:p>
        </p:txBody>
      </p:sp>
    </p:spTree>
    <p:extLst>
      <p:ext uri="{BB962C8B-B14F-4D97-AF65-F5344CB8AC3E}">
        <p14:creationId xmlns:p14="http://schemas.microsoft.com/office/powerpoint/2010/main" val="177129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509988" y="1826587"/>
            <a:ext cx="8029741" cy="4125801"/>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178211" y="364933"/>
            <a:ext cx="8805334" cy="592364"/>
          </a:xfrm>
        </p:spPr>
        <p:txBody>
          <a:bodyPr/>
          <a:lstStyle/>
          <a:p>
            <a:r>
              <a:rPr lang="en-US" dirty="0">
                <a:solidFill>
                  <a:schemeClr val="tx1"/>
                </a:solidFill>
              </a:rPr>
              <a:t>Website Traffic Skyrocketed For Many “Newer” Mattress-Related Brands As Soon As They Launched A TV Campaign</a:t>
            </a:r>
          </a:p>
        </p:txBody>
      </p:sp>
      <p:sp>
        <p:nvSpPr>
          <p:cNvPr id="9" name="Text Placeholder 2"/>
          <p:cNvSpPr>
            <a:spLocks noGrp="1"/>
          </p:cNvSpPr>
          <p:nvPr>
            <p:ph type="body" sz="quarter" idx="13"/>
          </p:nvPr>
        </p:nvSpPr>
        <p:spPr>
          <a:xfrm>
            <a:off x="495974" y="1228982"/>
            <a:ext cx="8029741" cy="594442"/>
          </a:xfrm>
        </p:spPr>
        <p:txBody>
          <a:bodyPr/>
          <a:lstStyle/>
          <a:p>
            <a:r>
              <a:rPr lang="en-US" sz="1600" b="1" u="sng"/>
              <a:t>Average Monthly </a:t>
            </a:r>
            <a:r>
              <a:rPr lang="en-US" sz="1600" b="1" u="sng" dirty="0"/>
              <a:t>Website Unique Visitors (000) Comparison</a:t>
            </a:r>
          </a:p>
          <a:p>
            <a:r>
              <a:rPr lang="en-US" sz="1200" dirty="0"/>
              <a:t>Based Over A Three-Year Time Period (May ‘15 – Apr ‘18)</a:t>
            </a:r>
          </a:p>
        </p:txBody>
      </p:sp>
      <p:sp>
        <p:nvSpPr>
          <p:cNvPr id="10" name="Text Placeholder 2"/>
          <p:cNvSpPr>
            <a:spLocks noGrp="1"/>
          </p:cNvSpPr>
          <p:nvPr>
            <p:ph type="body" sz="quarter" idx="13"/>
          </p:nvPr>
        </p:nvSpPr>
        <p:spPr>
          <a:xfrm>
            <a:off x="637347" y="2050160"/>
            <a:ext cx="1145362" cy="368686"/>
          </a:xfrm>
        </p:spPr>
        <p:txBody>
          <a:bodyPr/>
          <a:lstStyle/>
          <a:p>
            <a:r>
              <a:rPr lang="en-US" sz="1200" b="1" u="sng" dirty="0"/>
              <a:t>Company</a:t>
            </a:r>
          </a:p>
        </p:txBody>
      </p:sp>
      <p:sp>
        <p:nvSpPr>
          <p:cNvPr id="11" name="Text Placeholder 2"/>
          <p:cNvSpPr>
            <a:spLocks noGrp="1"/>
          </p:cNvSpPr>
          <p:nvPr>
            <p:ph type="body" sz="quarter" idx="13"/>
          </p:nvPr>
        </p:nvSpPr>
        <p:spPr>
          <a:xfrm>
            <a:off x="1764806" y="1826591"/>
            <a:ext cx="2827350" cy="368686"/>
          </a:xfrm>
        </p:spPr>
        <p:txBody>
          <a:bodyPr/>
          <a:lstStyle/>
          <a:p>
            <a:r>
              <a:rPr lang="en-US" sz="1200" b="1" u="sng" dirty="0"/>
              <a:t>Monthly Average: </a:t>
            </a:r>
          </a:p>
          <a:p>
            <a:r>
              <a:rPr lang="en-US" sz="1200" b="1" u="sng" dirty="0"/>
              <a:t>Prior To TV Launch</a:t>
            </a:r>
          </a:p>
        </p:txBody>
      </p:sp>
      <p:sp>
        <p:nvSpPr>
          <p:cNvPr id="12" name="Text Placeholder 2"/>
          <p:cNvSpPr>
            <a:spLocks noGrp="1"/>
          </p:cNvSpPr>
          <p:nvPr>
            <p:ph type="body" sz="quarter" idx="13"/>
          </p:nvPr>
        </p:nvSpPr>
        <p:spPr>
          <a:xfrm>
            <a:off x="4139094" y="1826586"/>
            <a:ext cx="3117761" cy="368686"/>
          </a:xfrm>
        </p:spPr>
        <p:txBody>
          <a:bodyPr/>
          <a:lstStyle/>
          <a:p>
            <a:r>
              <a:rPr lang="en-US" sz="1200" b="1" u="sng" dirty="0"/>
              <a:t>Monthly Average: </a:t>
            </a:r>
          </a:p>
          <a:p>
            <a:r>
              <a:rPr lang="en-US" sz="1200" b="1" u="sng" dirty="0"/>
              <a:t>TV Launch – Apr ‘18</a:t>
            </a:r>
          </a:p>
        </p:txBody>
      </p:sp>
      <p:sp>
        <p:nvSpPr>
          <p:cNvPr id="13" name="Text Placeholder 3"/>
          <p:cNvSpPr>
            <a:spLocks noGrp="1"/>
          </p:cNvSpPr>
          <p:nvPr>
            <p:ph type="body" sz="quarter" idx="14"/>
          </p:nvPr>
        </p:nvSpPr>
        <p:spPr>
          <a:xfrm>
            <a:off x="321734" y="6257635"/>
            <a:ext cx="7339696" cy="518305"/>
          </a:xfrm>
        </p:spPr>
        <p:txBody>
          <a:bodyPr/>
          <a:lstStyle/>
          <a:p>
            <a:r>
              <a:rPr lang="en-US" sz="800" dirty="0"/>
              <a:t>Source: VAB analysis of comScore </a:t>
            </a:r>
            <a:r>
              <a:rPr lang="en-US" sz="800" dirty="0" err="1"/>
              <a:t>mediametrix</a:t>
            </a:r>
            <a:r>
              <a:rPr lang="en-US" sz="800" dirty="0"/>
              <a:t> multiplatform media trend data; total audience (Desktop P2+. Mobile 18+), May ‘15 – April ’18 (calendar months).  VAB analysis of Nielsen Ad Intel data, TV spend (national cable TV, national broadcast TV, Spanish language broadcast TV, Spanish language cable TV, spot TV, syndication TV), May ‘15– Apr ’18 (calendar months).  N/A = not enough traffic for comScore to measure.  Averages are based on months with measured and reported unique visitor (000) data. </a:t>
            </a:r>
          </a:p>
        </p:txBody>
      </p:sp>
      <p:sp>
        <p:nvSpPr>
          <p:cNvPr id="15" name="Text Placeholder 2"/>
          <p:cNvSpPr>
            <a:spLocks noGrp="1"/>
          </p:cNvSpPr>
          <p:nvPr>
            <p:ph type="body" sz="quarter" idx="13"/>
          </p:nvPr>
        </p:nvSpPr>
        <p:spPr>
          <a:xfrm>
            <a:off x="6957111" y="2047233"/>
            <a:ext cx="1726222" cy="368686"/>
          </a:xfrm>
        </p:spPr>
        <p:txBody>
          <a:bodyPr/>
          <a:lstStyle/>
          <a:p>
            <a:r>
              <a:rPr lang="en-US" sz="1200" b="1" u="sng" dirty="0"/>
              <a:t>% Difference</a:t>
            </a:r>
          </a:p>
        </p:txBody>
      </p:sp>
      <p:sp>
        <p:nvSpPr>
          <p:cNvPr id="16" name="Text Placeholder 2"/>
          <p:cNvSpPr>
            <a:spLocks noGrp="1"/>
          </p:cNvSpPr>
          <p:nvPr>
            <p:ph type="body" sz="quarter" idx="13"/>
          </p:nvPr>
        </p:nvSpPr>
        <p:spPr>
          <a:xfrm>
            <a:off x="2266520" y="2422071"/>
            <a:ext cx="1145362" cy="368686"/>
          </a:xfrm>
        </p:spPr>
        <p:txBody>
          <a:bodyPr/>
          <a:lstStyle/>
          <a:p>
            <a:pPr algn="r"/>
            <a:r>
              <a:rPr lang="en-US" sz="1600" b="1" dirty="0"/>
              <a:t>N/A</a:t>
            </a:r>
          </a:p>
        </p:txBody>
      </p:sp>
      <p:sp>
        <p:nvSpPr>
          <p:cNvPr id="17" name="Text Placeholder 2"/>
          <p:cNvSpPr>
            <a:spLocks noGrp="1"/>
          </p:cNvSpPr>
          <p:nvPr>
            <p:ph type="body" sz="quarter" idx="13"/>
          </p:nvPr>
        </p:nvSpPr>
        <p:spPr>
          <a:xfrm>
            <a:off x="4935050" y="2424273"/>
            <a:ext cx="1145362" cy="368686"/>
          </a:xfrm>
        </p:spPr>
        <p:txBody>
          <a:bodyPr/>
          <a:lstStyle/>
          <a:p>
            <a:pPr algn="r"/>
            <a:r>
              <a:rPr lang="en-US" sz="1600" b="1" dirty="0"/>
              <a:t>105</a:t>
            </a:r>
          </a:p>
        </p:txBody>
      </p:sp>
      <p:sp>
        <p:nvSpPr>
          <p:cNvPr id="90" name="Text Placeholder 2"/>
          <p:cNvSpPr>
            <a:spLocks noGrp="1"/>
          </p:cNvSpPr>
          <p:nvPr>
            <p:ph type="body" sz="quarter" idx="13"/>
          </p:nvPr>
        </p:nvSpPr>
        <p:spPr>
          <a:xfrm>
            <a:off x="7062632" y="3466947"/>
            <a:ext cx="1145362" cy="368686"/>
          </a:xfrm>
        </p:spPr>
        <p:txBody>
          <a:bodyPr/>
          <a:lstStyle/>
          <a:p>
            <a:pPr algn="r"/>
            <a:r>
              <a:rPr lang="en-US" sz="1600" b="1" dirty="0">
                <a:solidFill>
                  <a:srgbClr val="00B050"/>
                </a:solidFill>
              </a:rPr>
              <a:t>+194%</a:t>
            </a:r>
          </a:p>
        </p:txBody>
      </p:sp>
      <p:pic>
        <p:nvPicPr>
          <p:cNvPr id="163" name="Picture 162">
            <a:extLst>
              <a:ext uri="{FF2B5EF4-FFF2-40B4-BE49-F238E27FC236}">
                <a16:creationId xmlns:a16="http://schemas.microsoft.com/office/drawing/2014/main" id="{E7A2844A-5450-4EF5-9F17-283F595610FD}"/>
              </a:ext>
            </a:extLst>
          </p:cNvPr>
          <p:cNvPicPr>
            <a:picLocks noChangeAspect="1"/>
          </p:cNvPicPr>
          <p:nvPr/>
        </p:nvPicPr>
        <p:blipFill rotWithShape="1">
          <a:blip r:embed="rId2"/>
          <a:srcRect l="7836" t="14870" r="7473" b="13306"/>
          <a:stretch/>
        </p:blipFill>
        <p:spPr>
          <a:xfrm>
            <a:off x="764668" y="2332379"/>
            <a:ext cx="800364" cy="484832"/>
          </a:xfrm>
          <a:prstGeom prst="rect">
            <a:avLst/>
          </a:prstGeom>
        </p:spPr>
      </p:pic>
      <p:sp>
        <p:nvSpPr>
          <p:cNvPr id="166" name="Arrow: Right 88">
            <a:extLst>
              <a:ext uri="{FF2B5EF4-FFF2-40B4-BE49-F238E27FC236}">
                <a16:creationId xmlns:a16="http://schemas.microsoft.com/office/drawing/2014/main" id="{B748A2E0-D841-4ECA-8C8E-7201AFABDA7A}"/>
              </a:ext>
            </a:extLst>
          </p:cNvPr>
          <p:cNvSpPr/>
          <p:nvPr/>
        </p:nvSpPr>
        <p:spPr>
          <a:xfrm rot="16200000">
            <a:off x="7707269" y="2373614"/>
            <a:ext cx="261080" cy="321049"/>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sp>
        <p:nvSpPr>
          <p:cNvPr id="169" name="Text Placeholder 2">
            <a:extLst>
              <a:ext uri="{FF2B5EF4-FFF2-40B4-BE49-F238E27FC236}">
                <a16:creationId xmlns:a16="http://schemas.microsoft.com/office/drawing/2014/main" id="{AE000F7D-3871-4149-B40F-053D036EBB0A}"/>
              </a:ext>
            </a:extLst>
          </p:cNvPr>
          <p:cNvSpPr txBox="1">
            <a:spLocks/>
          </p:cNvSpPr>
          <p:nvPr/>
        </p:nvSpPr>
        <p:spPr>
          <a:xfrm>
            <a:off x="2269450" y="2952544"/>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a:t>N/A</a:t>
            </a:r>
            <a:endParaRPr lang="en-US" sz="1600" b="1" dirty="0"/>
          </a:p>
        </p:txBody>
      </p:sp>
      <p:sp>
        <p:nvSpPr>
          <p:cNvPr id="170" name="Text Placeholder 2">
            <a:extLst>
              <a:ext uri="{FF2B5EF4-FFF2-40B4-BE49-F238E27FC236}">
                <a16:creationId xmlns:a16="http://schemas.microsoft.com/office/drawing/2014/main" id="{DFC5FEFB-B8AD-48CF-A2C7-7CFFB9D7467B}"/>
              </a:ext>
            </a:extLst>
          </p:cNvPr>
          <p:cNvSpPr txBox="1">
            <a:spLocks/>
          </p:cNvSpPr>
          <p:nvPr/>
        </p:nvSpPr>
        <p:spPr>
          <a:xfrm>
            <a:off x="4937980" y="295474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t>136</a:t>
            </a:r>
          </a:p>
        </p:txBody>
      </p:sp>
      <p:sp>
        <p:nvSpPr>
          <p:cNvPr id="172" name="Arrow: Right 88">
            <a:extLst>
              <a:ext uri="{FF2B5EF4-FFF2-40B4-BE49-F238E27FC236}">
                <a16:creationId xmlns:a16="http://schemas.microsoft.com/office/drawing/2014/main" id="{AFE281BB-D067-4202-B556-055163B3CCDB}"/>
              </a:ext>
            </a:extLst>
          </p:cNvPr>
          <p:cNvSpPr/>
          <p:nvPr/>
        </p:nvSpPr>
        <p:spPr>
          <a:xfrm rot="16200000">
            <a:off x="7710199" y="2939255"/>
            <a:ext cx="261080" cy="321049"/>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pic>
        <p:nvPicPr>
          <p:cNvPr id="174" name="Picture 173">
            <a:extLst>
              <a:ext uri="{FF2B5EF4-FFF2-40B4-BE49-F238E27FC236}">
                <a16:creationId xmlns:a16="http://schemas.microsoft.com/office/drawing/2014/main" id="{AA59006D-AD21-41FB-AAB7-E38EB4069BE1}"/>
              </a:ext>
            </a:extLst>
          </p:cNvPr>
          <p:cNvPicPr>
            <a:picLocks noChangeAspect="1"/>
          </p:cNvPicPr>
          <p:nvPr/>
        </p:nvPicPr>
        <p:blipFill>
          <a:blip r:embed="rId3"/>
          <a:stretch>
            <a:fillRect/>
          </a:stretch>
        </p:blipFill>
        <p:spPr>
          <a:xfrm>
            <a:off x="833981" y="2813717"/>
            <a:ext cx="639397" cy="639397"/>
          </a:xfrm>
          <a:prstGeom prst="rect">
            <a:avLst/>
          </a:prstGeom>
        </p:spPr>
      </p:pic>
      <p:sp>
        <p:nvSpPr>
          <p:cNvPr id="175" name="Text Placeholder 2">
            <a:extLst>
              <a:ext uri="{FF2B5EF4-FFF2-40B4-BE49-F238E27FC236}">
                <a16:creationId xmlns:a16="http://schemas.microsoft.com/office/drawing/2014/main" id="{6F7BF4CA-F4BE-48FE-8CD6-92433476E3D9}"/>
              </a:ext>
            </a:extLst>
          </p:cNvPr>
          <p:cNvSpPr txBox="1">
            <a:spLocks/>
          </p:cNvSpPr>
          <p:nvPr/>
        </p:nvSpPr>
        <p:spPr>
          <a:xfrm>
            <a:off x="2263588" y="347422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t>207</a:t>
            </a:r>
          </a:p>
        </p:txBody>
      </p:sp>
      <p:sp>
        <p:nvSpPr>
          <p:cNvPr id="176" name="Text Placeholder 2">
            <a:extLst>
              <a:ext uri="{FF2B5EF4-FFF2-40B4-BE49-F238E27FC236}">
                <a16:creationId xmlns:a16="http://schemas.microsoft.com/office/drawing/2014/main" id="{6AC11B2A-3566-4A43-A97F-23C87518C2E3}"/>
              </a:ext>
            </a:extLst>
          </p:cNvPr>
          <p:cNvSpPr txBox="1">
            <a:spLocks/>
          </p:cNvSpPr>
          <p:nvPr/>
        </p:nvSpPr>
        <p:spPr>
          <a:xfrm>
            <a:off x="4932118" y="3476431"/>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t>608</a:t>
            </a:r>
          </a:p>
        </p:txBody>
      </p:sp>
      <p:sp>
        <p:nvSpPr>
          <p:cNvPr id="181" name="Text Placeholder 2">
            <a:extLst>
              <a:ext uri="{FF2B5EF4-FFF2-40B4-BE49-F238E27FC236}">
                <a16:creationId xmlns:a16="http://schemas.microsoft.com/office/drawing/2014/main" id="{DFCB97F1-E7C8-43A5-81D8-076D37C7699B}"/>
              </a:ext>
            </a:extLst>
          </p:cNvPr>
          <p:cNvSpPr txBox="1">
            <a:spLocks/>
          </p:cNvSpPr>
          <p:nvPr/>
        </p:nvSpPr>
        <p:spPr>
          <a:xfrm>
            <a:off x="2266519" y="3960731"/>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a:t>N/A</a:t>
            </a:r>
            <a:endParaRPr lang="en-US" sz="1600" b="1" dirty="0"/>
          </a:p>
        </p:txBody>
      </p:sp>
      <p:sp>
        <p:nvSpPr>
          <p:cNvPr id="182" name="Text Placeholder 2">
            <a:extLst>
              <a:ext uri="{FF2B5EF4-FFF2-40B4-BE49-F238E27FC236}">
                <a16:creationId xmlns:a16="http://schemas.microsoft.com/office/drawing/2014/main" id="{9E134954-9855-473C-874B-6B569E5E7187}"/>
              </a:ext>
            </a:extLst>
          </p:cNvPr>
          <p:cNvSpPr txBox="1">
            <a:spLocks/>
          </p:cNvSpPr>
          <p:nvPr/>
        </p:nvSpPr>
        <p:spPr>
          <a:xfrm>
            <a:off x="4935049" y="396293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t>153</a:t>
            </a:r>
          </a:p>
        </p:txBody>
      </p:sp>
      <p:sp>
        <p:nvSpPr>
          <p:cNvPr id="183" name="Arrow: Right 88">
            <a:extLst>
              <a:ext uri="{FF2B5EF4-FFF2-40B4-BE49-F238E27FC236}">
                <a16:creationId xmlns:a16="http://schemas.microsoft.com/office/drawing/2014/main" id="{6FF9EBAC-9BA4-4285-A341-D7AD59D89FA4}"/>
              </a:ext>
            </a:extLst>
          </p:cNvPr>
          <p:cNvSpPr/>
          <p:nvPr/>
        </p:nvSpPr>
        <p:spPr>
          <a:xfrm rot="16200000">
            <a:off x="7707268" y="3938651"/>
            <a:ext cx="261080" cy="321049"/>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pic>
        <p:nvPicPr>
          <p:cNvPr id="184" name="Picture 183">
            <a:extLst>
              <a:ext uri="{FF2B5EF4-FFF2-40B4-BE49-F238E27FC236}">
                <a16:creationId xmlns:a16="http://schemas.microsoft.com/office/drawing/2014/main" id="{15100200-36FD-44E3-ADC5-4FE1FD131D39}"/>
              </a:ext>
            </a:extLst>
          </p:cNvPr>
          <p:cNvPicPr>
            <a:picLocks noChangeAspect="1"/>
          </p:cNvPicPr>
          <p:nvPr/>
        </p:nvPicPr>
        <p:blipFill>
          <a:blip r:embed="rId4"/>
          <a:stretch>
            <a:fillRect/>
          </a:stretch>
        </p:blipFill>
        <p:spPr>
          <a:xfrm>
            <a:off x="652419" y="3873327"/>
            <a:ext cx="1079663" cy="538676"/>
          </a:xfrm>
          <a:prstGeom prst="rect">
            <a:avLst/>
          </a:prstGeom>
        </p:spPr>
      </p:pic>
      <p:pic>
        <p:nvPicPr>
          <p:cNvPr id="218" name="Picture 217">
            <a:extLst>
              <a:ext uri="{FF2B5EF4-FFF2-40B4-BE49-F238E27FC236}">
                <a16:creationId xmlns:a16="http://schemas.microsoft.com/office/drawing/2014/main" id="{95F82F20-175C-4ADC-9728-BD7D1BBCC747}"/>
              </a:ext>
            </a:extLst>
          </p:cNvPr>
          <p:cNvPicPr>
            <a:picLocks noChangeAspect="1"/>
          </p:cNvPicPr>
          <p:nvPr/>
        </p:nvPicPr>
        <p:blipFill>
          <a:blip r:embed="rId5"/>
          <a:stretch>
            <a:fillRect/>
          </a:stretch>
        </p:blipFill>
        <p:spPr>
          <a:xfrm>
            <a:off x="731214" y="3534884"/>
            <a:ext cx="921742" cy="301661"/>
          </a:xfrm>
          <a:prstGeom prst="rect">
            <a:avLst/>
          </a:prstGeom>
        </p:spPr>
      </p:pic>
      <p:pic>
        <p:nvPicPr>
          <p:cNvPr id="226" name="Picture 225">
            <a:extLst>
              <a:ext uri="{FF2B5EF4-FFF2-40B4-BE49-F238E27FC236}">
                <a16:creationId xmlns:a16="http://schemas.microsoft.com/office/drawing/2014/main" id="{D928CA9D-1040-42A4-8922-E8DC63F09DD5}"/>
              </a:ext>
            </a:extLst>
          </p:cNvPr>
          <p:cNvPicPr>
            <a:picLocks noChangeAspect="1"/>
          </p:cNvPicPr>
          <p:nvPr/>
        </p:nvPicPr>
        <p:blipFill>
          <a:blip r:embed="rId6"/>
          <a:stretch>
            <a:fillRect/>
          </a:stretch>
        </p:blipFill>
        <p:spPr>
          <a:xfrm>
            <a:off x="628362" y="4437981"/>
            <a:ext cx="1145362" cy="414512"/>
          </a:xfrm>
          <a:prstGeom prst="rect">
            <a:avLst/>
          </a:prstGeom>
        </p:spPr>
      </p:pic>
      <p:sp>
        <p:nvSpPr>
          <p:cNvPr id="227" name="Text Placeholder 2">
            <a:extLst>
              <a:ext uri="{FF2B5EF4-FFF2-40B4-BE49-F238E27FC236}">
                <a16:creationId xmlns:a16="http://schemas.microsoft.com/office/drawing/2014/main" id="{65578174-0FCA-4267-ADAD-85999B8DAB36}"/>
              </a:ext>
            </a:extLst>
          </p:cNvPr>
          <p:cNvSpPr txBox="1">
            <a:spLocks/>
          </p:cNvSpPr>
          <p:nvPr/>
        </p:nvSpPr>
        <p:spPr>
          <a:xfrm>
            <a:off x="7056770" y="444582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solidFill>
                  <a:srgbClr val="00B050"/>
                </a:solidFill>
              </a:rPr>
              <a:t>+1,227%</a:t>
            </a:r>
          </a:p>
        </p:txBody>
      </p:sp>
      <p:sp>
        <p:nvSpPr>
          <p:cNvPr id="228" name="Text Placeholder 2">
            <a:extLst>
              <a:ext uri="{FF2B5EF4-FFF2-40B4-BE49-F238E27FC236}">
                <a16:creationId xmlns:a16="http://schemas.microsoft.com/office/drawing/2014/main" id="{F758CAE0-3877-4563-B5F0-3363880B9F71}"/>
              </a:ext>
            </a:extLst>
          </p:cNvPr>
          <p:cNvSpPr txBox="1">
            <a:spLocks/>
          </p:cNvSpPr>
          <p:nvPr/>
        </p:nvSpPr>
        <p:spPr>
          <a:xfrm>
            <a:off x="2257726" y="4453108"/>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t>109</a:t>
            </a:r>
          </a:p>
        </p:txBody>
      </p:sp>
      <p:sp>
        <p:nvSpPr>
          <p:cNvPr id="229" name="Text Placeholder 2">
            <a:extLst>
              <a:ext uri="{FF2B5EF4-FFF2-40B4-BE49-F238E27FC236}">
                <a16:creationId xmlns:a16="http://schemas.microsoft.com/office/drawing/2014/main" id="{D219E3C9-D82E-4A3B-8D0F-F3AEF85E93D1}"/>
              </a:ext>
            </a:extLst>
          </p:cNvPr>
          <p:cNvSpPr txBox="1">
            <a:spLocks/>
          </p:cNvSpPr>
          <p:nvPr/>
        </p:nvSpPr>
        <p:spPr>
          <a:xfrm>
            <a:off x="4926256" y="445531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t>1,446</a:t>
            </a:r>
          </a:p>
        </p:txBody>
      </p:sp>
      <p:pic>
        <p:nvPicPr>
          <p:cNvPr id="231" name="Picture 230">
            <a:extLst>
              <a:ext uri="{FF2B5EF4-FFF2-40B4-BE49-F238E27FC236}">
                <a16:creationId xmlns:a16="http://schemas.microsoft.com/office/drawing/2014/main" id="{8F01999C-4937-47D7-B65E-DFA8C0689BA1}"/>
              </a:ext>
            </a:extLst>
          </p:cNvPr>
          <p:cNvPicPr>
            <a:picLocks noChangeAspect="1"/>
          </p:cNvPicPr>
          <p:nvPr/>
        </p:nvPicPr>
        <p:blipFill>
          <a:blip r:embed="rId7"/>
          <a:stretch>
            <a:fillRect/>
          </a:stretch>
        </p:blipFill>
        <p:spPr>
          <a:xfrm>
            <a:off x="793768" y="4897984"/>
            <a:ext cx="742164" cy="586773"/>
          </a:xfrm>
          <a:prstGeom prst="rect">
            <a:avLst/>
          </a:prstGeom>
        </p:spPr>
      </p:pic>
      <p:sp>
        <p:nvSpPr>
          <p:cNvPr id="232" name="Text Placeholder 2">
            <a:extLst>
              <a:ext uri="{FF2B5EF4-FFF2-40B4-BE49-F238E27FC236}">
                <a16:creationId xmlns:a16="http://schemas.microsoft.com/office/drawing/2014/main" id="{D3AB1E28-9734-46F2-BFB0-25B3C43B728B}"/>
              </a:ext>
            </a:extLst>
          </p:cNvPr>
          <p:cNvSpPr txBox="1">
            <a:spLocks/>
          </p:cNvSpPr>
          <p:nvPr/>
        </p:nvSpPr>
        <p:spPr>
          <a:xfrm>
            <a:off x="7059701" y="498507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solidFill>
                  <a:srgbClr val="00B050"/>
                </a:solidFill>
              </a:rPr>
              <a:t>+70%</a:t>
            </a:r>
          </a:p>
        </p:txBody>
      </p:sp>
      <p:sp>
        <p:nvSpPr>
          <p:cNvPr id="233" name="Text Placeholder 2">
            <a:extLst>
              <a:ext uri="{FF2B5EF4-FFF2-40B4-BE49-F238E27FC236}">
                <a16:creationId xmlns:a16="http://schemas.microsoft.com/office/drawing/2014/main" id="{EA5CEE69-48EF-4CD1-BF1D-D7A0AE0D263D}"/>
              </a:ext>
            </a:extLst>
          </p:cNvPr>
          <p:cNvSpPr txBox="1">
            <a:spLocks/>
          </p:cNvSpPr>
          <p:nvPr/>
        </p:nvSpPr>
        <p:spPr>
          <a:xfrm>
            <a:off x="2260657" y="4992361"/>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t>213</a:t>
            </a:r>
          </a:p>
        </p:txBody>
      </p:sp>
      <p:sp>
        <p:nvSpPr>
          <p:cNvPr id="234" name="Text Placeholder 2">
            <a:extLst>
              <a:ext uri="{FF2B5EF4-FFF2-40B4-BE49-F238E27FC236}">
                <a16:creationId xmlns:a16="http://schemas.microsoft.com/office/drawing/2014/main" id="{0C843678-2BD5-43B4-84E1-8F09B6A9EE0E}"/>
              </a:ext>
            </a:extLst>
          </p:cNvPr>
          <p:cNvSpPr txBox="1">
            <a:spLocks/>
          </p:cNvSpPr>
          <p:nvPr/>
        </p:nvSpPr>
        <p:spPr>
          <a:xfrm>
            <a:off x="4929187" y="499456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t>363</a:t>
            </a:r>
          </a:p>
        </p:txBody>
      </p:sp>
      <p:pic>
        <p:nvPicPr>
          <p:cNvPr id="2" name="Picture 1">
            <a:extLst>
              <a:ext uri="{FF2B5EF4-FFF2-40B4-BE49-F238E27FC236}">
                <a16:creationId xmlns:a16="http://schemas.microsoft.com/office/drawing/2014/main" id="{B8EECC42-602B-4D61-9EDD-0B66AB400603}"/>
              </a:ext>
            </a:extLst>
          </p:cNvPr>
          <p:cNvPicPr>
            <a:picLocks noChangeAspect="1"/>
          </p:cNvPicPr>
          <p:nvPr/>
        </p:nvPicPr>
        <p:blipFill>
          <a:blip r:embed="rId8"/>
          <a:stretch>
            <a:fillRect/>
          </a:stretch>
        </p:blipFill>
        <p:spPr>
          <a:xfrm>
            <a:off x="583897" y="5629655"/>
            <a:ext cx="1236108" cy="181296"/>
          </a:xfrm>
          <a:prstGeom prst="rect">
            <a:avLst/>
          </a:prstGeom>
        </p:spPr>
      </p:pic>
      <p:sp>
        <p:nvSpPr>
          <p:cNvPr id="37" name="Text Placeholder 2">
            <a:extLst>
              <a:ext uri="{FF2B5EF4-FFF2-40B4-BE49-F238E27FC236}">
                <a16:creationId xmlns:a16="http://schemas.microsoft.com/office/drawing/2014/main" id="{EC507BF1-079A-4E27-9787-93D0C1138A95}"/>
              </a:ext>
            </a:extLst>
          </p:cNvPr>
          <p:cNvSpPr txBox="1">
            <a:spLocks/>
          </p:cNvSpPr>
          <p:nvPr/>
        </p:nvSpPr>
        <p:spPr>
          <a:xfrm>
            <a:off x="2263588" y="5540417"/>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t>N/A</a:t>
            </a:r>
          </a:p>
        </p:txBody>
      </p:sp>
      <p:sp>
        <p:nvSpPr>
          <p:cNvPr id="38" name="Text Placeholder 2">
            <a:extLst>
              <a:ext uri="{FF2B5EF4-FFF2-40B4-BE49-F238E27FC236}">
                <a16:creationId xmlns:a16="http://schemas.microsoft.com/office/drawing/2014/main" id="{3FE6296E-6AF7-4509-B7A9-91AF56D5946E}"/>
              </a:ext>
            </a:extLst>
          </p:cNvPr>
          <p:cNvSpPr txBox="1">
            <a:spLocks/>
          </p:cNvSpPr>
          <p:nvPr/>
        </p:nvSpPr>
        <p:spPr>
          <a:xfrm>
            <a:off x="4932118" y="554261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t>163</a:t>
            </a:r>
          </a:p>
        </p:txBody>
      </p:sp>
      <p:sp>
        <p:nvSpPr>
          <p:cNvPr id="39" name="Arrow: Right 88">
            <a:extLst>
              <a:ext uri="{FF2B5EF4-FFF2-40B4-BE49-F238E27FC236}">
                <a16:creationId xmlns:a16="http://schemas.microsoft.com/office/drawing/2014/main" id="{C3DD3B76-0D03-47DB-A9E2-C4A0D9DE408B}"/>
              </a:ext>
            </a:extLst>
          </p:cNvPr>
          <p:cNvSpPr/>
          <p:nvPr/>
        </p:nvSpPr>
        <p:spPr>
          <a:xfrm rot="16200000">
            <a:off x="7704338" y="5544705"/>
            <a:ext cx="261080" cy="321049"/>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536941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243" y="364933"/>
            <a:ext cx="8877873" cy="592364"/>
          </a:xfrm>
        </p:spPr>
        <p:txBody>
          <a:bodyPr/>
          <a:lstStyle/>
          <a:p>
            <a:r>
              <a:rPr lang="en-US" dirty="0">
                <a:solidFill>
                  <a:schemeClr val="tx1"/>
                </a:solidFill>
              </a:rPr>
              <a:t>TV Also Drives Web Traffic For The More “Established” Mattress-Related Brands That Have A Continual Advertising Presence</a:t>
            </a:r>
          </a:p>
        </p:txBody>
      </p:sp>
      <p:sp>
        <p:nvSpPr>
          <p:cNvPr id="9" name="Text Placeholder 2"/>
          <p:cNvSpPr>
            <a:spLocks noGrp="1"/>
          </p:cNvSpPr>
          <p:nvPr>
            <p:ph type="body" sz="quarter" idx="13"/>
          </p:nvPr>
        </p:nvSpPr>
        <p:spPr>
          <a:xfrm>
            <a:off x="186996" y="1274165"/>
            <a:ext cx="8805334" cy="368686"/>
          </a:xfrm>
        </p:spPr>
        <p:txBody>
          <a:bodyPr/>
          <a:lstStyle/>
          <a:p>
            <a:r>
              <a:rPr lang="en-US" sz="1400" dirty="0"/>
              <a:t>The below chart reflects the shifts in spend and online traffic for brands who were active on TV every month, or nearly every month, for the last three years</a:t>
            </a:r>
          </a:p>
        </p:txBody>
      </p:sp>
      <p:sp>
        <p:nvSpPr>
          <p:cNvPr id="6" name="Rectangle 30"/>
          <p:cNvSpPr>
            <a:spLocks noChangeArrowheads="1"/>
          </p:cNvSpPr>
          <p:nvPr/>
        </p:nvSpPr>
        <p:spPr bwMode="auto">
          <a:xfrm>
            <a:off x="611310" y="2746628"/>
            <a:ext cx="2342980"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Monthly TV Spend (000):</a:t>
            </a:r>
            <a:endParaRPr kumimoji="0" lang="en-US" altLang="en-US" sz="11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 name="Rectangle 30"/>
          <p:cNvSpPr>
            <a:spLocks noChangeArrowheads="1"/>
          </p:cNvSpPr>
          <p:nvPr/>
        </p:nvSpPr>
        <p:spPr bwMode="auto">
          <a:xfrm>
            <a:off x="354234" y="4322696"/>
            <a:ext cx="2574320" cy="649287"/>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Monthly Unique Visitors (000): </a:t>
            </a:r>
            <a:endParaRPr kumimoji="0" lang="en-US" altLang="en-US" sz="11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0" name="Rectangle 30"/>
          <p:cNvSpPr>
            <a:spLocks noChangeArrowheads="1"/>
          </p:cNvSpPr>
          <p:nvPr/>
        </p:nvSpPr>
        <p:spPr bwMode="auto">
          <a:xfrm>
            <a:off x="354907" y="383829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endParaRPr>
          </a:p>
        </p:txBody>
      </p:sp>
      <p:sp>
        <p:nvSpPr>
          <p:cNvPr id="11" name="Rectangle 30"/>
          <p:cNvSpPr>
            <a:spLocks noChangeArrowheads="1"/>
          </p:cNvSpPr>
          <p:nvPr/>
        </p:nvSpPr>
        <p:spPr bwMode="auto">
          <a:xfrm>
            <a:off x="364432" y="531408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3" name="Rectangle 12"/>
          <p:cNvSpPr/>
          <p:nvPr/>
        </p:nvSpPr>
        <p:spPr>
          <a:xfrm>
            <a:off x="491642" y="5397257"/>
            <a:ext cx="7998018" cy="3445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9BBB59">
                  <a:lumMod val="50000"/>
                </a:srgbClr>
              </a:solidFill>
              <a:effectLst/>
              <a:uLnTx/>
              <a:uFillTx/>
              <a:latin typeface="Trebuchet MS"/>
              <a:ea typeface="+mn-ea"/>
              <a:cs typeface="+mn-cs"/>
            </a:endParaRPr>
          </a:p>
        </p:txBody>
      </p:sp>
      <p:sp>
        <p:nvSpPr>
          <p:cNvPr id="20" name="Rectangle 30"/>
          <p:cNvSpPr>
            <a:spLocks noChangeArrowheads="1"/>
          </p:cNvSpPr>
          <p:nvPr/>
        </p:nvSpPr>
        <p:spPr bwMode="auto">
          <a:xfrm>
            <a:off x="6555257"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$448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1" name="Rectangle 30"/>
          <p:cNvSpPr>
            <a:spLocks noChangeArrowheads="1"/>
          </p:cNvSpPr>
          <p:nvPr/>
        </p:nvSpPr>
        <p:spPr bwMode="auto">
          <a:xfrm>
            <a:off x="6555257"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$825</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2" name="Rectangle 54"/>
          <p:cNvSpPr>
            <a:spLocks noChangeArrowheads="1"/>
          </p:cNvSpPr>
          <p:nvPr/>
        </p:nvSpPr>
        <p:spPr bwMode="auto">
          <a:xfrm>
            <a:off x="6999874"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+84%</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23" name="Rectangle 30"/>
          <p:cNvSpPr>
            <a:spLocks noChangeArrowheads="1"/>
          </p:cNvSpPr>
          <p:nvPr/>
        </p:nvSpPr>
        <p:spPr bwMode="auto">
          <a:xfrm>
            <a:off x="6564782"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230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4" name="Rectangle 30"/>
          <p:cNvSpPr>
            <a:spLocks noChangeArrowheads="1"/>
          </p:cNvSpPr>
          <p:nvPr/>
        </p:nvSpPr>
        <p:spPr bwMode="auto">
          <a:xfrm>
            <a:off x="6564782"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271</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5" name="Rectangle 57"/>
          <p:cNvSpPr>
            <a:spLocks noChangeArrowheads="1"/>
          </p:cNvSpPr>
          <p:nvPr/>
        </p:nvSpPr>
        <p:spPr bwMode="auto">
          <a:xfrm>
            <a:off x="7009399"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+18%</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26" name="Rectangle 30"/>
          <p:cNvSpPr>
            <a:spLocks noChangeArrowheads="1"/>
          </p:cNvSpPr>
          <p:nvPr/>
        </p:nvSpPr>
        <p:spPr bwMode="auto">
          <a:xfrm>
            <a:off x="3253319"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$7,880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7" name="Rectangle 30"/>
          <p:cNvSpPr>
            <a:spLocks noChangeArrowheads="1"/>
          </p:cNvSpPr>
          <p:nvPr/>
        </p:nvSpPr>
        <p:spPr bwMode="auto">
          <a:xfrm>
            <a:off x="3200567"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$13,017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8" name="Rectangle 54"/>
          <p:cNvSpPr>
            <a:spLocks noChangeArrowheads="1"/>
          </p:cNvSpPr>
          <p:nvPr/>
        </p:nvSpPr>
        <p:spPr bwMode="auto">
          <a:xfrm>
            <a:off x="3200567"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+65%</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29" name="Rectangle 30"/>
          <p:cNvSpPr>
            <a:spLocks noChangeArrowheads="1"/>
          </p:cNvSpPr>
          <p:nvPr/>
        </p:nvSpPr>
        <p:spPr bwMode="auto">
          <a:xfrm>
            <a:off x="2803940"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647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0" name="Rectangle 30"/>
          <p:cNvSpPr>
            <a:spLocks noChangeArrowheads="1"/>
          </p:cNvSpPr>
          <p:nvPr/>
        </p:nvSpPr>
        <p:spPr bwMode="auto">
          <a:xfrm>
            <a:off x="2813465"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1,108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1" name="Rectangle 57"/>
          <p:cNvSpPr>
            <a:spLocks noChangeArrowheads="1"/>
          </p:cNvSpPr>
          <p:nvPr/>
        </p:nvSpPr>
        <p:spPr bwMode="auto">
          <a:xfrm>
            <a:off x="3210092"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+71%</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32" name="Rectangle 30"/>
          <p:cNvSpPr>
            <a:spLocks noChangeArrowheads="1"/>
          </p:cNvSpPr>
          <p:nvPr/>
        </p:nvSpPr>
        <p:spPr bwMode="auto">
          <a:xfrm>
            <a:off x="375314" y="311985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May ‘15 - Oct ’16: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3" name="Rectangle 30"/>
          <p:cNvSpPr>
            <a:spLocks noChangeArrowheads="1"/>
          </p:cNvSpPr>
          <p:nvPr/>
        </p:nvSpPr>
        <p:spPr bwMode="auto">
          <a:xfrm>
            <a:off x="365789" y="3426202"/>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Nov ‘16 – Apr ‘18: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4" name="Rectangle 30"/>
          <p:cNvSpPr>
            <a:spLocks noChangeArrowheads="1"/>
          </p:cNvSpPr>
          <p:nvPr/>
        </p:nvSpPr>
        <p:spPr bwMode="auto">
          <a:xfrm>
            <a:off x="375310" y="4661003"/>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May ‘15 - Oct ’16: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5" name="Rectangle 30"/>
          <p:cNvSpPr>
            <a:spLocks noChangeArrowheads="1"/>
          </p:cNvSpPr>
          <p:nvPr/>
        </p:nvSpPr>
        <p:spPr bwMode="auto">
          <a:xfrm>
            <a:off x="365785" y="4930031"/>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Nov ‘16 – Apr ‘18: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6" name="Rectangle 30"/>
          <p:cNvSpPr>
            <a:spLocks noChangeArrowheads="1"/>
          </p:cNvSpPr>
          <p:nvPr/>
        </p:nvSpPr>
        <p:spPr bwMode="auto">
          <a:xfrm>
            <a:off x="5194744"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$9,968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7" name="Rectangle 30"/>
          <p:cNvSpPr>
            <a:spLocks noChangeArrowheads="1"/>
          </p:cNvSpPr>
          <p:nvPr/>
        </p:nvSpPr>
        <p:spPr bwMode="auto">
          <a:xfrm>
            <a:off x="5150784"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$12,230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8" name="Rectangle 54"/>
          <p:cNvSpPr>
            <a:spLocks noChangeArrowheads="1"/>
          </p:cNvSpPr>
          <p:nvPr/>
        </p:nvSpPr>
        <p:spPr bwMode="auto">
          <a:xfrm>
            <a:off x="5150784"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+23%</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39" name="Rectangle 30"/>
          <p:cNvSpPr>
            <a:spLocks noChangeArrowheads="1"/>
          </p:cNvSpPr>
          <p:nvPr/>
        </p:nvSpPr>
        <p:spPr bwMode="auto">
          <a:xfrm>
            <a:off x="5229912"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1,317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0" name="Rectangle 30"/>
          <p:cNvSpPr>
            <a:spLocks noChangeArrowheads="1"/>
          </p:cNvSpPr>
          <p:nvPr/>
        </p:nvSpPr>
        <p:spPr bwMode="auto">
          <a:xfrm>
            <a:off x="5239437"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1,469</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1" name="Rectangle 57"/>
          <p:cNvSpPr>
            <a:spLocks noChangeArrowheads="1"/>
          </p:cNvSpPr>
          <p:nvPr/>
        </p:nvSpPr>
        <p:spPr bwMode="auto">
          <a:xfrm>
            <a:off x="5160309"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+12%</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53" name="Rectangle 52"/>
          <p:cNvSpPr/>
          <p:nvPr/>
        </p:nvSpPr>
        <p:spPr>
          <a:xfrm>
            <a:off x="491780" y="3954120"/>
            <a:ext cx="7998019" cy="3445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9BBB59">
                  <a:lumMod val="50000"/>
                </a:srgbClr>
              </a:solidFill>
              <a:effectLst/>
              <a:uLnTx/>
              <a:uFillTx/>
              <a:latin typeface="Trebuchet MS"/>
              <a:ea typeface="+mn-ea"/>
              <a:cs typeface="+mn-cs"/>
            </a:endParaRPr>
          </a:p>
        </p:txBody>
      </p:sp>
      <p:sp>
        <p:nvSpPr>
          <p:cNvPr id="63" name="Rectangle 30"/>
          <p:cNvSpPr>
            <a:spLocks noChangeArrowheads="1"/>
          </p:cNvSpPr>
          <p:nvPr/>
        </p:nvSpPr>
        <p:spPr bwMode="auto">
          <a:xfrm>
            <a:off x="491780" y="1991282"/>
            <a:ext cx="7997879" cy="370560"/>
          </a:xfrm>
          <a:prstGeom prst="rect">
            <a:avLst/>
          </a:prstGeom>
          <a:solidFill>
            <a:srgbClr val="50C8A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TV Spend Up, Website Traffic Up </a:t>
            </a:r>
          </a:p>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(18-Month vs. 18-Month Comparison: </a:t>
            </a:r>
            <a:r>
              <a:rPr lang="en-US" altLang="en-US" sz="1000" dirty="0">
                <a:solidFill>
                  <a:srgbClr val="FFFFFF"/>
                </a:solidFill>
                <a:latin typeface="Trebuchet MS" pitchFamily="34" charset="0"/>
                <a:ea typeface="ＭＳ Ｐゴシック" pitchFamily="34" charset="-128"/>
                <a:cs typeface="Arial" charset="0"/>
              </a:rPr>
              <a:t>May</a:t>
            </a: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 ’15 – </a:t>
            </a:r>
            <a:r>
              <a:rPr lang="en-US" altLang="en-US" sz="1000" dirty="0">
                <a:solidFill>
                  <a:srgbClr val="FFFFFF"/>
                </a:solidFill>
                <a:latin typeface="Trebuchet MS" pitchFamily="34" charset="0"/>
                <a:ea typeface="ＭＳ Ｐゴシック" pitchFamily="34" charset="-128"/>
                <a:cs typeface="Arial" charset="0"/>
              </a:rPr>
              <a:t>Oct</a:t>
            </a: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 ’16 vs. Nov ‘16 – Apr ‘18)</a:t>
            </a:r>
            <a:endParaRPr kumimoji="0" lang="en-US" altLang="en-US" sz="1000" b="0" i="1" u="sng"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endParaRPr>
          </a:p>
        </p:txBody>
      </p:sp>
      <p:sp>
        <p:nvSpPr>
          <p:cNvPr id="52" name="Text Placeholder 3">
            <a:extLst>
              <a:ext uri="{FF2B5EF4-FFF2-40B4-BE49-F238E27FC236}">
                <a16:creationId xmlns:a16="http://schemas.microsoft.com/office/drawing/2014/main" id="{12048B49-CAC6-41ED-9F67-79B1825D3FCD}"/>
              </a:ext>
            </a:extLst>
          </p:cNvPr>
          <p:cNvSpPr txBox="1">
            <a:spLocks/>
          </p:cNvSpPr>
          <p:nvPr/>
        </p:nvSpPr>
        <p:spPr>
          <a:xfrm>
            <a:off x="321734" y="6407104"/>
            <a:ext cx="7339696" cy="301425"/>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VAB analysis of comScore </a:t>
            </a:r>
            <a:r>
              <a:rPr lang="en-US" sz="800" dirty="0" err="1"/>
              <a:t>mediametrix</a:t>
            </a:r>
            <a:r>
              <a:rPr lang="en-US" sz="800" dirty="0"/>
              <a:t> multiplatform media trend data; total audience (Desktop P2+, Mobile 18+), May ‘15 – April ’18 (calendar months).  VAB analysis of Nielsen Ad Intel data, TV spend (national cable TV, national broadcast TV, Spanish language broadcast TV, Spanish language cable TV, spot TV, syndication TV), May ’15 – Apr ’18 (calendar months).</a:t>
            </a:r>
          </a:p>
        </p:txBody>
      </p:sp>
      <p:pic>
        <p:nvPicPr>
          <p:cNvPr id="7" name="Picture 6">
            <a:extLst>
              <a:ext uri="{FF2B5EF4-FFF2-40B4-BE49-F238E27FC236}">
                <a16:creationId xmlns:a16="http://schemas.microsoft.com/office/drawing/2014/main" id="{34C7B2F0-B800-4F53-A654-442396758320}"/>
              </a:ext>
            </a:extLst>
          </p:cNvPr>
          <p:cNvPicPr>
            <a:picLocks noChangeAspect="1"/>
          </p:cNvPicPr>
          <p:nvPr/>
        </p:nvPicPr>
        <p:blipFill>
          <a:blip r:embed="rId3"/>
          <a:stretch>
            <a:fillRect/>
          </a:stretch>
        </p:blipFill>
        <p:spPr>
          <a:xfrm>
            <a:off x="3320227" y="2678532"/>
            <a:ext cx="1342710" cy="536010"/>
          </a:xfrm>
          <a:prstGeom prst="rect">
            <a:avLst/>
          </a:prstGeom>
        </p:spPr>
      </p:pic>
      <p:pic>
        <p:nvPicPr>
          <p:cNvPr id="14" name="Picture 13">
            <a:extLst>
              <a:ext uri="{FF2B5EF4-FFF2-40B4-BE49-F238E27FC236}">
                <a16:creationId xmlns:a16="http://schemas.microsoft.com/office/drawing/2014/main" id="{9059DE90-0781-4252-A722-55CBEC178A57}"/>
              </a:ext>
            </a:extLst>
          </p:cNvPr>
          <p:cNvPicPr>
            <a:picLocks noChangeAspect="1"/>
          </p:cNvPicPr>
          <p:nvPr/>
        </p:nvPicPr>
        <p:blipFill>
          <a:blip r:embed="rId4"/>
          <a:stretch>
            <a:fillRect/>
          </a:stretch>
        </p:blipFill>
        <p:spPr>
          <a:xfrm>
            <a:off x="5055160" y="2835236"/>
            <a:ext cx="1701027" cy="276670"/>
          </a:xfrm>
          <a:prstGeom prst="rect">
            <a:avLst/>
          </a:prstGeom>
        </p:spPr>
      </p:pic>
      <p:pic>
        <p:nvPicPr>
          <p:cNvPr id="16" name="Picture 15">
            <a:extLst>
              <a:ext uri="{FF2B5EF4-FFF2-40B4-BE49-F238E27FC236}">
                <a16:creationId xmlns:a16="http://schemas.microsoft.com/office/drawing/2014/main" id="{BC1C67C3-A03C-49A1-A337-FF35416DEAE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473463" y="2485065"/>
            <a:ext cx="725985" cy="717918"/>
          </a:xfrm>
          <a:prstGeom prst="rect">
            <a:avLst/>
          </a:prstGeom>
        </p:spPr>
      </p:pic>
      <p:sp>
        <p:nvSpPr>
          <p:cNvPr id="42" name="Text Placeholder 3">
            <a:extLst>
              <a:ext uri="{FF2B5EF4-FFF2-40B4-BE49-F238E27FC236}">
                <a16:creationId xmlns:a16="http://schemas.microsoft.com/office/drawing/2014/main" id="{15882E32-0032-4326-BA29-AF5569364AA8}"/>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REPORT: DON’T SLEEP ON TV</a:t>
            </a:r>
          </a:p>
        </p:txBody>
      </p:sp>
    </p:spTree>
    <p:extLst>
      <p:ext uri="{BB962C8B-B14F-4D97-AF65-F5344CB8AC3E}">
        <p14:creationId xmlns:p14="http://schemas.microsoft.com/office/powerpoint/2010/main" val="3540484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996" y="364933"/>
            <a:ext cx="8805334" cy="803532"/>
          </a:xfrm>
        </p:spPr>
        <p:txBody>
          <a:bodyPr/>
          <a:lstStyle/>
          <a:p>
            <a:r>
              <a:rPr lang="en-US" dirty="0">
                <a:solidFill>
                  <a:schemeClr val="tx1"/>
                </a:solidFill>
              </a:rPr>
              <a:t>Conversely, “Established” Brands That Decrease Their TV Spending Tend To See Their Website Traffic Decline Also</a:t>
            </a:r>
          </a:p>
        </p:txBody>
      </p:sp>
      <p:sp>
        <p:nvSpPr>
          <p:cNvPr id="9" name="Text Placeholder 2"/>
          <p:cNvSpPr>
            <a:spLocks noGrp="1"/>
          </p:cNvSpPr>
          <p:nvPr>
            <p:ph type="body" sz="quarter" idx="13"/>
          </p:nvPr>
        </p:nvSpPr>
        <p:spPr>
          <a:xfrm>
            <a:off x="186996" y="1274164"/>
            <a:ext cx="8805334" cy="531547"/>
          </a:xfrm>
        </p:spPr>
        <p:txBody>
          <a:bodyPr/>
          <a:lstStyle/>
          <a:p>
            <a:r>
              <a:rPr lang="en-US" sz="1400" dirty="0"/>
              <a:t>The below chart reflects the shifts in spend and online traffic for brands who have been active on TV but decreased their average spending over the last three years</a:t>
            </a:r>
          </a:p>
        </p:txBody>
      </p:sp>
      <p:sp>
        <p:nvSpPr>
          <p:cNvPr id="6" name="Rectangle 30"/>
          <p:cNvSpPr>
            <a:spLocks noChangeArrowheads="1"/>
          </p:cNvSpPr>
          <p:nvPr/>
        </p:nvSpPr>
        <p:spPr bwMode="auto">
          <a:xfrm>
            <a:off x="611310" y="2746628"/>
            <a:ext cx="2342980"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Monthly TV Spend (000):</a:t>
            </a:r>
            <a:endParaRPr kumimoji="0" lang="en-US" altLang="en-US" sz="11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 name="Rectangle 30"/>
          <p:cNvSpPr>
            <a:spLocks noChangeArrowheads="1"/>
          </p:cNvSpPr>
          <p:nvPr/>
        </p:nvSpPr>
        <p:spPr bwMode="auto">
          <a:xfrm>
            <a:off x="354234" y="4322696"/>
            <a:ext cx="2574320" cy="649287"/>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Monthly Unique Visitors (000): </a:t>
            </a:r>
            <a:endParaRPr kumimoji="0" lang="en-US" altLang="en-US" sz="11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0" name="Rectangle 30"/>
          <p:cNvSpPr>
            <a:spLocks noChangeArrowheads="1"/>
          </p:cNvSpPr>
          <p:nvPr/>
        </p:nvSpPr>
        <p:spPr bwMode="auto">
          <a:xfrm>
            <a:off x="354907" y="383829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endParaRPr>
          </a:p>
        </p:txBody>
      </p:sp>
      <p:sp>
        <p:nvSpPr>
          <p:cNvPr id="11" name="Rectangle 30"/>
          <p:cNvSpPr>
            <a:spLocks noChangeArrowheads="1"/>
          </p:cNvSpPr>
          <p:nvPr/>
        </p:nvSpPr>
        <p:spPr bwMode="auto">
          <a:xfrm>
            <a:off x="364432" y="531408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3" name="Rectangle 12"/>
          <p:cNvSpPr/>
          <p:nvPr/>
        </p:nvSpPr>
        <p:spPr>
          <a:xfrm>
            <a:off x="491642" y="5397257"/>
            <a:ext cx="7998018" cy="344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9BBB59">
                  <a:lumMod val="50000"/>
                </a:srgbClr>
              </a:solidFill>
              <a:effectLst/>
              <a:uLnTx/>
              <a:uFillTx/>
              <a:latin typeface="Trebuchet MS"/>
              <a:ea typeface="+mn-ea"/>
              <a:cs typeface="+mn-cs"/>
            </a:endParaRPr>
          </a:p>
        </p:txBody>
      </p:sp>
      <p:sp>
        <p:nvSpPr>
          <p:cNvPr id="20" name="Rectangle 30"/>
          <p:cNvSpPr>
            <a:spLocks noChangeArrowheads="1"/>
          </p:cNvSpPr>
          <p:nvPr/>
        </p:nvSpPr>
        <p:spPr bwMode="auto">
          <a:xfrm>
            <a:off x="5447423"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$3,998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1" name="Rectangle 30"/>
          <p:cNvSpPr>
            <a:spLocks noChangeArrowheads="1"/>
          </p:cNvSpPr>
          <p:nvPr/>
        </p:nvSpPr>
        <p:spPr bwMode="auto">
          <a:xfrm>
            <a:off x="5447423"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$3,885</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2" name="Rectangle 54"/>
          <p:cNvSpPr>
            <a:spLocks noChangeArrowheads="1"/>
          </p:cNvSpPr>
          <p:nvPr/>
        </p:nvSpPr>
        <p:spPr bwMode="auto">
          <a:xfrm>
            <a:off x="5892040"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rPr>
              <a:t>-3%</a:t>
            </a:r>
            <a:endParaRPr kumimoji="0" lang="en-US" altLang="en-US" sz="1600" b="0"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endParaRPr>
          </a:p>
        </p:txBody>
      </p:sp>
      <p:sp>
        <p:nvSpPr>
          <p:cNvPr id="23" name="Rectangle 30"/>
          <p:cNvSpPr>
            <a:spLocks noChangeArrowheads="1"/>
          </p:cNvSpPr>
          <p:nvPr/>
        </p:nvSpPr>
        <p:spPr bwMode="auto">
          <a:xfrm>
            <a:off x="5456948"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217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4" name="Rectangle 30"/>
          <p:cNvSpPr>
            <a:spLocks noChangeArrowheads="1"/>
          </p:cNvSpPr>
          <p:nvPr/>
        </p:nvSpPr>
        <p:spPr bwMode="auto">
          <a:xfrm>
            <a:off x="5456948"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169</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5" name="Rectangle 57"/>
          <p:cNvSpPr>
            <a:spLocks noChangeArrowheads="1"/>
          </p:cNvSpPr>
          <p:nvPr/>
        </p:nvSpPr>
        <p:spPr bwMode="auto">
          <a:xfrm>
            <a:off x="5901565"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rPr>
              <a:t>-22%</a:t>
            </a:r>
            <a:endParaRPr kumimoji="0" lang="en-US" altLang="en-US" sz="1600" b="0"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endParaRPr>
          </a:p>
        </p:txBody>
      </p:sp>
      <p:sp>
        <p:nvSpPr>
          <p:cNvPr id="26" name="Rectangle 30"/>
          <p:cNvSpPr>
            <a:spLocks noChangeArrowheads="1"/>
          </p:cNvSpPr>
          <p:nvPr/>
        </p:nvSpPr>
        <p:spPr bwMode="auto">
          <a:xfrm>
            <a:off x="2840078"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$1,509</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7" name="Rectangle 30"/>
          <p:cNvSpPr>
            <a:spLocks noChangeArrowheads="1"/>
          </p:cNvSpPr>
          <p:nvPr/>
        </p:nvSpPr>
        <p:spPr bwMode="auto">
          <a:xfrm>
            <a:off x="2910418"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$766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8" name="Rectangle 54"/>
          <p:cNvSpPr>
            <a:spLocks noChangeArrowheads="1"/>
          </p:cNvSpPr>
          <p:nvPr/>
        </p:nvSpPr>
        <p:spPr bwMode="auto">
          <a:xfrm>
            <a:off x="2857662"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rPr>
              <a:t>-49%</a:t>
            </a:r>
            <a:endParaRPr kumimoji="0" lang="en-US" altLang="en-US" sz="1600" b="0"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endParaRPr>
          </a:p>
        </p:txBody>
      </p:sp>
      <p:sp>
        <p:nvSpPr>
          <p:cNvPr id="29" name="Rectangle 30"/>
          <p:cNvSpPr>
            <a:spLocks noChangeArrowheads="1"/>
          </p:cNvSpPr>
          <p:nvPr/>
        </p:nvSpPr>
        <p:spPr bwMode="auto">
          <a:xfrm>
            <a:off x="2390699"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128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0" name="Rectangle 30"/>
          <p:cNvSpPr>
            <a:spLocks noChangeArrowheads="1"/>
          </p:cNvSpPr>
          <p:nvPr/>
        </p:nvSpPr>
        <p:spPr bwMode="auto">
          <a:xfrm>
            <a:off x="2400224"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53</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1" name="Rectangle 57"/>
          <p:cNvSpPr>
            <a:spLocks noChangeArrowheads="1"/>
          </p:cNvSpPr>
          <p:nvPr/>
        </p:nvSpPr>
        <p:spPr bwMode="auto">
          <a:xfrm>
            <a:off x="2858395"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lang="en-US" altLang="en-US" sz="1600" b="1" dirty="0">
                <a:solidFill>
                  <a:srgbClr val="FF0000"/>
                </a:solidFill>
                <a:latin typeface="Trebuchet MS" pitchFamily="34" charset="0"/>
                <a:ea typeface="ＭＳ Ｐゴシック" pitchFamily="34" charset="-128"/>
                <a:cs typeface="Arial" charset="0"/>
              </a:rPr>
              <a:t>-59</a:t>
            </a:r>
            <a:r>
              <a:rPr kumimoji="0" lang="en-US" altLang="en-US" sz="1600" b="1"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rPr>
              <a:t>%</a:t>
            </a:r>
            <a:endParaRPr kumimoji="0" lang="en-US" altLang="en-US" sz="1600" b="0"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endParaRPr>
          </a:p>
        </p:txBody>
      </p:sp>
      <p:sp>
        <p:nvSpPr>
          <p:cNvPr id="32" name="Rectangle 30"/>
          <p:cNvSpPr>
            <a:spLocks noChangeArrowheads="1"/>
          </p:cNvSpPr>
          <p:nvPr/>
        </p:nvSpPr>
        <p:spPr bwMode="auto">
          <a:xfrm>
            <a:off x="375314" y="311985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May ‘15 - Oct ’16: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3" name="Rectangle 30"/>
          <p:cNvSpPr>
            <a:spLocks noChangeArrowheads="1"/>
          </p:cNvSpPr>
          <p:nvPr/>
        </p:nvSpPr>
        <p:spPr bwMode="auto">
          <a:xfrm>
            <a:off x="365789" y="3426202"/>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Nov ‘16 – Apr ‘18: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4" name="Rectangle 30"/>
          <p:cNvSpPr>
            <a:spLocks noChangeArrowheads="1"/>
          </p:cNvSpPr>
          <p:nvPr/>
        </p:nvSpPr>
        <p:spPr bwMode="auto">
          <a:xfrm>
            <a:off x="375310" y="4661003"/>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May ‘15 - Oct ’16: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5" name="Rectangle 30"/>
          <p:cNvSpPr>
            <a:spLocks noChangeArrowheads="1"/>
          </p:cNvSpPr>
          <p:nvPr/>
        </p:nvSpPr>
        <p:spPr bwMode="auto">
          <a:xfrm>
            <a:off x="365785" y="4930031"/>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Nov ‘16 – Apr ‘18: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6" name="Rectangle 30"/>
          <p:cNvSpPr>
            <a:spLocks noChangeArrowheads="1"/>
          </p:cNvSpPr>
          <p:nvPr/>
        </p:nvSpPr>
        <p:spPr bwMode="auto">
          <a:xfrm>
            <a:off x="4394646"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$4,251</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7" name="Rectangle 30"/>
          <p:cNvSpPr>
            <a:spLocks noChangeArrowheads="1"/>
          </p:cNvSpPr>
          <p:nvPr/>
        </p:nvSpPr>
        <p:spPr bwMode="auto">
          <a:xfrm>
            <a:off x="4464988"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$296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8" name="Rectangle 54"/>
          <p:cNvSpPr>
            <a:spLocks noChangeArrowheads="1"/>
          </p:cNvSpPr>
          <p:nvPr/>
        </p:nvSpPr>
        <p:spPr bwMode="auto">
          <a:xfrm>
            <a:off x="4350686"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lang="en-US" altLang="en-US" sz="1600" b="1" dirty="0">
                <a:solidFill>
                  <a:srgbClr val="FF0000"/>
                </a:solidFill>
                <a:latin typeface="Trebuchet MS" pitchFamily="34" charset="0"/>
                <a:ea typeface="ＭＳ Ｐゴシック" pitchFamily="34" charset="-128"/>
                <a:cs typeface="Arial" charset="0"/>
              </a:rPr>
              <a:t>-93</a:t>
            </a:r>
            <a:r>
              <a:rPr kumimoji="0" lang="en-US" altLang="en-US" sz="1600" b="1"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rPr>
              <a:t>%</a:t>
            </a:r>
            <a:endParaRPr kumimoji="0" lang="en-US" altLang="en-US" sz="1600" b="0"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endParaRPr>
          </a:p>
        </p:txBody>
      </p:sp>
      <p:sp>
        <p:nvSpPr>
          <p:cNvPr id="39" name="Rectangle 30"/>
          <p:cNvSpPr>
            <a:spLocks noChangeArrowheads="1"/>
          </p:cNvSpPr>
          <p:nvPr/>
        </p:nvSpPr>
        <p:spPr bwMode="auto">
          <a:xfrm>
            <a:off x="4429814"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258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0" name="Rectangle 30"/>
          <p:cNvSpPr>
            <a:spLocks noChangeArrowheads="1"/>
          </p:cNvSpPr>
          <p:nvPr/>
        </p:nvSpPr>
        <p:spPr bwMode="auto">
          <a:xfrm>
            <a:off x="4439339"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100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1" name="Rectangle 57"/>
          <p:cNvSpPr>
            <a:spLocks noChangeArrowheads="1"/>
          </p:cNvSpPr>
          <p:nvPr/>
        </p:nvSpPr>
        <p:spPr bwMode="auto">
          <a:xfrm>
            <a:off x="4360211"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rPr>
              <a:t>-61%</a:t>
            </a:r>
            <a:endParaRPr kumimoji="0" lang="en-US" altLang="en-US" sz="1600" b="0"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endParaRPr>
          </a:p>
        </p:txBody>
      </p:sp>
      <p:sp>
        <p:nvSpPr>
          <p:cNvPr id="53" name="Rectangle 52"/>
          <p:cNvSpPr/>
          <p:nvPr/>
        </p:nvSpPr>
        <p:spPr>
          <a:xfrm>
            <a:off x="491780" y="3954120"/>
            <a:ext cx="7998019" cy="344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9BBB59">
                  <a:lumMod val="50000"/>
                </a:srgbClr>
              </a:solidFill>
              <a:effectLst/>
              <a:uLnTx/>
              <a:uFillTx/>
              <a:latin typeface="Trebuchet MS"/>
              <a:ea typeface="+mn-ea"/>
              <a:cs typeface="+mn-cs"/>
            </a:endParaRPr>
          </a:p>
        </p:txBody>
      </p:sp>
      <p:sp>
        <p:nvSpPr>
          <p:cNvPr id="63" name="Rectangle 30"/>
          <p:cNvSpPr>
            <a:spLocks noChangeArrowheads="1"/>
          </p:cNvSpPr>
          <p:nvPr/>
        </p:nvSpPr>
        <p:spPr bwMode="auto">
          <a:xfrm>
            <a:off x="491780" y="1991282"/>
            <a:ext cx="7997879" cy="370560"/>
          </a:xfrm>
          <a:prstGeom prst="rect">
            <a:avLst/>
          </a:prstGeom>
          <a:solidFill>
            <a:srgbClr val="FF00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TV Spend Down, Website Traffic Down </a:t>
            </a:r>
          </a:p>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(18-Month vs. 18-Month Comparison: </a:t>
            </a:r>
            <a:r>
              <a:rPr lang="en-US" altLang="en-US" sz="1000" dirty="0">
                <a:solidFill>
                  <a:srgbClr val="FFFFFF"/>
                </a:solidFill>
                <a:latin typeface="Trebuchet MS" pitchFamily="34" charset="0"/>
                <a:ea typeface="ＭＳ Ｐゴシック" pitchFamily="34" charset="-128"/>
                <a:cs typeface="Arial" charset="0"/>
              </a:rPr>
              <a:t>May</a:t>
            </a: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 ’15 – </a:t>
            </a:r>
            <a:r>
              <a:rPr lang="en-US" altLang="en-US" sz="1000" dirty="0">
                <a:solidFill>
                  <a:srgbClr val="FFFFFF"/>
                </a:solidFill>
                <a:latin typeface="Trebuchet MS" pitchFamily="34" charset="0"/>
                <a:ea typeface="ＭＳ Ｐゴシック" pitchFamily="34" charset="-128"/>
                <a:cs typeface="Arial" charset="0"/>
              </a:rPr>
              <a:t>Oct</a:t>
            </a: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 ’16 vs. Nov ‘16 – Apr ‘18)</a:t>
            </a:r>
            <a:endParaRPr kumimoji="0" lang="en-US" altLang="en-US" sz="1000" b="0" i="1" u="sng"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endParaRPr>
          </a:p>
        </p:txBody>
      </p:sp>
      <p:sp>
        <p:nvSpPr>
          <p:cNvPr id="52" name="Text Placeholder 3">
            <a:extLst>
              <a:ext uri="{FF2B5EF4-FFF2-40B4-BE49-F238E27FC236}">
                <a16:creationId xmlns:a16="http://schemas.microsoft.com/office/drawing/2014/main" id="{12048B49-CAC6-41ED-9F67-79B1825D3FCD}"/>
              </a:ext>
            </a:extLst>
          </p:cNvPr>
          <p:cNvSpPr txBox="1">
            <a:spLocks/>
          </p:cNvSpPr>
          <p:nvPr/>
        </p:nvSpPr>
        <p:spPr>
          <a:xfrm>
            <a:off x="321734" y="6407104"/>
            <a:ext cx="7339696" cy="301425"/>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VAB analysis of comScore </a:t>
            </a:r>
            <a:r>
              <a:rPr lang="en-US" sz="800" dirty="0" err="1"/>
              <a:t>mediametrix</a:t>
            </a:r>
            <a:r>
              <a:rPr lang="en-US" sz="800" dirty="0"/>
              <a:t> multiplatform media trend data; total audience (Desktop P2+, Mobile 18+), May ‘15 – April ’18 (calendar months).  VAB analysis of Nielsen Ad Intel data, TV spend (national cable TV, national broadcast TV, Spanish language broadcast TV, Spanish language cable TV, spot TV, syndication TV), May ’15 – Apr ’18 (calendar months).</a:t>
            </a:r>
          </a:p>
        </p:txBody>
      </p:sp>
      <p:pic>
        <p:nvPicPr>
          <p:cNvPr id="43" name="Picture 42">
            <a:extLst>
              <a:ext uri="{FF2B5EF4-FFF2-40B4-BE49-F238E27FC236}">
                <a16:creationId xmlns:a16="http://schemas.microsoft.com/office/drawing/2014/main" id="{99866B55-CBEF-4105-9ABB-4D132F852AD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00500" y="2776919"/>
            <a:ext cx="1069285" cy="333617"/>
          </a:xfrm>
          <a:prstGeom prst="rect">
            <a:avLst/>
          </a:prstGeom>
        </p:spPr>
      </p:pic>
      <p:pic>
        <p:nvPicPr>
          <p:cNvPr id="12" name="Picture 11">
            <a:extLst>
              <a:ext uri="{FF2B5EF4-FFF2-40B4-BE49-F238E27FC236}">
                <a16:creationId xmlns:a16="http://schemas.microsoft.com/office/drawing/2014/main" id="{963B5FA2-9B95-4BD6-8B18-05383ABC3FF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16963" y="2633026"/>
            <a:ext cx="627425" cy="549390"/>
          </a:xfrm>
          <a:prstGeom prst="rect">
            <a:avLst/>
          </a:prstGeom>
        </p:spPr>
      </p:pic>
      <p:sp>
        <p:nvSpPr>
          <p:cNvPr id="44" name="Rectangle 30">
            <a:extLst>
              <a:ext uri="{FF2B5EF4-FFF2-40B4-BE49-F238E27FC236}">
                <a16:creationId xmlns:a16="http://schemas.microsoft.com/office/drawing/2014/main" id="{8D16228D-864D-4FB0-B0D0-2F7D89468F7A}"/>
              </a:ext>
            </a:extLst>
          </p:cNvPr>
          <p:cNvSpPr>
            <a:spLocks noChangeArrowheads="1"/>
          </p:cNvSpPr>
          <p:nvPr/>
        </p:nvSpPr>
        <p:spPr bwMode="auto">
          <a:xfrm>
            <a:off x="6777999" y="319462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$400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5" name="Rectangle 30">
            <a:extLst>
              <a:ext uri="{FF2B5EF4-FFF2-40B4-BE49-F238E27FC236}">
                <a16:creationId xmlns:a16="http://schemas.microsoft.com/office/drawing/2014/main" id="{10A287C0-99CA-41BB-9D44-30CAF54BCB73}"/>
              </a:ext>
            </a:extLst>
          </p:cNvPr>
          <p:cNvSpPr>
            <a:spLocks noChangeArrowheads="1"/>
          </p:cNvSpPr>
          <p:nvPr/>
        </p:nvSpPr>
        <p:spPr bwMode="auto">
          <a:xfrm>
            <a:off x="6777999" y="35009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$240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6" name="Rectangle 54">
            <a:extLst>
              <a:ext uri="{FF2B5EF4-FFF2-40B4-BE49-F238E27FC236}">
                <a16:creationId xmlns:a16="http://schemas.microsoft.com/office/drawing/2014/main" id="{AA283E2F-8466-40E5-9B4C-64F56FC0E10E}"/>
              </a:ext>
            </a:extLst>
          </p:cNvPr>
          <p:cNvSpPr>
            <a:spLocks noChangeArrowheads="1"/>
          </p:cNvSpPr>
          <p:nvPr/>
        </p:nvSpPr>
        <p:spPr bwMode="auto">
          <a:xfrm>
            <a:off x="7222616" y="391751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rPr>
              <a:t>-40%</a:t>
            </a:r>
            <a:endParaRPr kumimoji="0" lang="en-US" altLang="en-US" sz="1600" b="0"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endParaRPr>
          </a:p>
        </p:txBody>
      </p:sp>
      <p:sp>
        <p:nvSpPr>
          <p:cNvPr id="47" name="Rectangle 30">
            <a:extLst>
              <a:ext uri="{FF2B5EF4-FFF2-40B4-BE49-F238E27FC236}">
                <a16:creationId xmlns:a16="http://schemas.microsoft.com/office/drawing/2014/main" id="{F5DDACF0-261A-4BB3-B44F-D6B5383F508B}"/>
              </a:ext>
            </a:extLst>
          </p:cNvPr>
          <p:cNvSpPr>
            <a:spLocks noChangeArrowheads="1"/>
          </p:cNvSpPr>
          <p:nvPr/>
        </p:nvSpPr>
        <p:spPr bwMode="auto">
          <a:xfrm>
            <a:off x="6787524" y="473129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73</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8" name="Rectangle 30">
            <a:extLst>
              <a:ext uri="{FF2B5EF4-FFF2-40B4-BE49-F238E27FC236}">
                <a16:creationId xmlns:a16="http://schemas.microsoft.com/office/drawing/2014/main" id="{D18AD805-0FCD-4FA6-B81B-6C6EF808B892}"/>
              </a:ext>
            </a:extLst>
          </p:cNvPr>
          <p:cNvSpPr>
            <a:spLocks noChangeArrowheads="1"/>
          </p:cNvSpPr>
          <p:nvPr/>
        </p:nvSpPr>
        <p:spPr bwMode="auto">
          <a:xfrm>
            <a:off x="6787524" y="500032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40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9" name="Rectangle 57">
            <a:extLst>
              <a:ext uri="{FF2B5EF4-FFF2-40B4-BE49-F238E27FC236}">
                <a16:creationId xmlns:a16="http://schemas.microsoft.com/office/drawing/2014/main" id="{7BC9879F-12B2-4722-880B-7034771DAD9E}"/>
              </a:ext>
            </a:extLst>
          </p:cNvPr>
          <p:cNvSpPr>
            <a:spLocks noChangeArrowheads="1"/>
          </p:cNvSpPr>
          <p:nvPr/>
        </p:nvSpPr>
        <p:spPr bwMode="auto">
          <a:xfrm>
            <a:off x="7232141" y="538442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rPr>
              <a:t>-45%</a:t>
            </a:r>
            <a:endParaRPr kumimoji="0" lang="en-US" altLang="en-US" sz="1600" b="0"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endParaRPr>
          </a:p>
        </p:txBody>
      </p:sp>
      <p:pic>
        <p:nvPicPr>
          <p:cNvPr id="17" name="Picture 16">
            <a:extLst>
              <a:ext uri="{FF2B5EF4-FFF2-40B4-BE49-F238E27FC236}">
                <a16:creationId xmlns:a16="http://schemas.microsoft.com/office/drawing/2014/main" id="{CA8B3226-6CB7-44B6-9B4D-D999628A976C}"/>
              </a:ext>
            </a:extLst>
          </p:cNvPr>
          <p:cNvPicPr>
            <a:picLocks noChangeAspect="1"/>
          </p:cNvPicPr>
          <p:nvPr/>
        </p:nvPicPr>
        <p:blipFill>
          <a:blip r:embed="rId5"/>
          <a:stretch>
            <a:fillRect/>
          </a:stretch>
        </p:blipFill>
        <p:spPr>
          <a:xfrm>
            <a:off x="6086400" y="2725488"/>
            <a:ext cx="1347957" cy="370561"/>
          </a:xfrm>
          <a:prstGeom prst="rect">
            <a:avLst/>
          </a:prstGeom>
        </p:spPr>
      </p:pic>
      <p:sp>
        <p:nvSpPr>
          <p:cNvPr id="50" name="Text Placeholder 3">
            <a:extLst>
              <a:ext uri="{FF2B5EF4-FFF2-40B4-BE49-F238E27FC236}">
                <a16:creationId xmlns:a16="http://schemas.microsoft.com/office/drawing/2014/main" id="{B59920FC-8A39-4670-888B-2BD6A00A7FBA}"/>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REPORT: DON’T SLEEP ON TV</a:t>
            </a:r>
          </a:p>
        </p:txBody>
      </p:sp>
      <p:pic>
        <p:nvPicPr>
          <p:cNvPr id="51" name="Picture 10">
            <a:extLst>
              <a:ext uri="{FF2B5EF4-FFF2-40B4-BE49-F238E27FC236}">
                <a16:creationId xmlns:a16="http://schemas.microsoft.com/office/drawing/2014/main" id="{E8F259D5-F30D-4A13-B900-2A4F79C77D9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151" y="2723203"/>
            <a:ext cx="930315" cy="4079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738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9145</TotalTime>
  <Words>2026</Words>
  <Application>Microsoft Office PowerPoint</Application>
  <PresentationFormat>On-screen Show (4:3)</PresentationFormat>
  <Paragraphs>280</Paragraphs>
  <Slides>13</Slides>
  <Notes>8</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13</vt:i4>
      </vt:variant>
    </vt:vector>
  </HeadingPairs>
  <TitlesOfParts>
    <vt:vector size="24" baseType="lpstr">
      <vt:lpstr>ＭＳ Ｐゴシック</vt:lpstr>
      <vt:lpstr>Arial</vt:lpstr>
      <vt:lpstr>Calibri</vt:lpstr>
      <vt:lpstr>Trebuchet MS</vt:lpstr>
      <vt:lpstr>Office Theme</vt:lpstr>
      <vt:lpstr>Custom Design</vt:lpstr>
      <vt:lpstr>1_Custom Design</vt:lpstr>
      <vt:lpstr>2_Custom Design</vt:lpstr>
      <vt:lpstr>3_Custom Design</vt:lpstr>
      <vt:lpstr>4_Custom Design</vt:lpstr>
      <vt:lpstr>5_Custom Design</vt:lpstr>
      <vt:lpstr>PowerPoint Presentation</vt:lpstr>
      <vt:lpstr>Contents</vt:lpstr>
      <vt:lpstr>How Television Drives Outcomes For Mattress &amp; Bedding Brands</vt:lpstr>
      <vt:lpstr>The Mattress &amp; Bedding Retail Store Categories Combined Collectively Spent Over $650 Million On TV in 2017</vt:lpstr>
      <vt:lpstr>Within The Mattress Category Specifically, TV Spend Collectively Skyrocketed In 2017</vt:lpstr>
      <vt:lpstr>16 Mattress &amp; Bedding Retail Store-Related Brands Analyzed</vt:lpstr>
      <vt:lpstr>Website Traffic Skyrocketed For Many “Newer” Mattress-Related Brands As Soon As They Launched A TV Campaign</vt:lpstr>
      <vt:lpstr>TV Also Drives Web Traffic For The More “Established” Mattress-Related Brands That Have A Continual Advertising Presence</vt:lpstr>
      <vt:lpstr>Conversely, “Established” Brands That Decrease Their TV Spending Tend To See Their Website Traffic Decline Also</vt:lpstr>
      <vt:lpstr>Increased TV Investments Have A Propensity To Drive An  Even Greater Amount Of Search Queries</vt:lpstr>
      <vt:lpstr>Increased TV Activity Also Drives Consumers Online To Engage Further With Brands Through Additional Viewings Of Their TV Ad </vt:lpstr>
      <vt:lpstr>Most Importantly, Brands Often See Double-Digit Revenue Growth When They Increase Their TV Investment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Jason Wiese</cp:lastModifiedBy>
  <cp:revision>971</cp:revision>
  <cp:lastPrinted>2018-06-12T22:16:16Z</cp:lastPrinted>
  <dcterms:created xsi:type="dcterms:W3CDTF">2015-07-02T18:13:14Z</dcterms:created>
  <dcterms:modified xsi:type="dcterms:W3CDTF">2018-06-18T20:23:20Z</dcterms:modified>
</cp:coreProperties>
</file>