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charts/chart25.xml" ContentType="application/vnd.openxmlformats-officedocument.drawingml.chart+xml"/>
  <Override PartName="/ppt/charts/style5.xml" ContentType="application/vnd.ms-office.chartstyle+xml"/>
  <Override PartName="/ppt/charts/colors5.xml" ContentType="application/vnd.ms-office.chartcolorstyl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2" r:id="rId2"/>
    <p:sldMasterId id="2147483657" r:id="rId3"/>
    <p:sldMasterId id="2147483659" r:id="rId4"/>
  </p:sldMasterIdLst>
  <p:notesMasterIdLst>
    <p:notesMasterId r:id="rId61"/>
  </p:notesMasterIdLst>
  <p:handoutMasterIdLst>
    <p:handoutMasterId r:id="rId62"/>
  </p:handoutMasterIdLst>
  <p:sldIdLst>
    <p:sldId id="277" r:id="rId5"/>
    <p:sldId id="463" r:id="rId6"/>
    <p:sldId id="451" r:id="rId7"/>
    <p:sldId id="464" r:id="rId8"/>
    <p:sldId id="298" r:id="rId9"/>
    <p:sldId id="273" r:id="rId10"/>
    <p:sldId id="280" r:id="rId11"/>
    <p:sldId id="274" r:id="rId12"/>
    <p:sldId id="281" r:id="rId13"/>
    <p:sldId id="291" r:id="rId14"/>
    <p:sldId id="284" r:id="rId15"/>
    <p:sldId id="461" r:id="rId16"/>
    <p:sldId id="308" r:id="rId17"/>
    <p:sldId id="373" r:id="rId18"/>
    <p:sldId id="374" r:id="rId19"/>
    <p:sldId id="425" r:id="rId20"/>
    <p:sldId id="376" r:id="rId21"/>
    <p:sldId id="287" r:id="rId22"/>
    <p:sldId id="286" r:id="rId23"/>
    <p:sldId id="311" r:id="rId24"/>
    <p:sldId id="426" r:id="rId25"/>
    <p:sldId id="312" r:id="rId26"/>
    <p:sldId id="462" r:id="rId27"/>
    <p:sldId id="456" r:id="rId28"/>
    <p:sldId id="427" r:id="rId29"/>
    <p:sldId id="428" r:id="rId30"/>
    <p:sldId id="452" r:id="rId31"/>
    <p:sldId id="453" r:id="rId32"/>
    <p:sldId id="454" r:id="rId33"/>
    <p:sldId id="431" r:id="rId34"/>
    <p:sldId id="429" r:id="rId35"/>
    <p:sldId id="430" r:id="rId36"/>
    <p:sldId id="432" r:id="rId37"/>
    <p:sldId id="433" r:id="rId38"/>
    <p:sldId id="434" r:id="rId39"/>
    <p:sldId id="435" r:id="rId40"/>
    <p:sldId id="436" r:id="rId41"/>
    <p:sldId id="437" r:id="rId42"/>
    <p:sldId id="465" r:id="rId43"/>
    <p:sldId id="466" r:id="rId44"/>
    <p:sldId id="467" r:id="rId45"/>
    <p:sldId id="389" r:id="rId46"/>
    <p:sldId id="407" r:id="rId47"/>
    <p:sldId id="408" r:id="rId48"/>
    <p:sldId id="449" r:id="rId49"/>
    <p:sldId id="460" r:id="rId50"/>
    <p:sldId id="323" r:id="rId51"/>
    <p:sldId id="469" r:id="rId52"/>
    <p:sldId id="257" r:id="rId53"/>
    <p:sldId id="258" r:id="rId54"/>
    <p:sldId id="259" r:id="rId55"/>
    <p:sldId id="260" r:id="rId56"/>
    <p:sldId id="261" r:id="rId57"/>
    <p:sldId id="262" r:id="rId58"/>
    <p:sldId id="263" r:id="rId59"/>
    <p:sldId id="26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982"/>
    <a:srgbClr val="50C8A0"/>
    <a:srgbClr val="F79946"/>
    <a:srgbClr val="0765A3"/>
    <a:srgbClr val="EFEF96"/>
    <a:srgbClr val="FFFFCC"/>
    <a:srgbClr val="3682B4"/>
    <a:srgbClr val="508ABA"/>
    <a:srgbClr val="8395A2"/>
    <a:srgbClr val="00A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snapToObjects="1">
      <p:cViewPr varScale="1">
        <p:scale>
          <a:sx n="154" d="100"/>
          <a:sy n="154" d="100"/>
        </p:scale>
        <p:origin x="2022" y="12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4.xml"/><Relationship Id="rId1" Type="http://schemas.microsoft.com/office/2011/relationships/chartStyle" Target="style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5.xml"/><Relationship Id="rId1" Type="http://schemas.microsoft.com/office/2011/relationships/chartStyle" Target="style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5.xml"/><Relationship Id="rId1" Type="http://schemas.microsoft.com/office/2011/relationships/chartStyle" Target="style15.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400"/>
          </a:pPr>
          <a:endParaRPr lang="en-US"/>
        </a:p>
      </c:txPr>
    </c:title>
    <c:autoTitleDeleted val="0"/>
    <c:plotArea>
      <c:layout/>
      <c:pieChart>
        <c:varyColors val="1"/>
        <c:ser>
          <c:idx val="0"/>
          <c:order val="0"/>
          <c:tx>
            <c:strRef>
              <c:f>Sheet1!$B$1</c:f>
              <c:strCache>
                <c:ptCount val="1"/>
                <c:pt idx="0">
                  <c:v>Total Survey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EE2A-48C6-85DB-3A58CCA0026D}"/>
              </c:ext>
            </c:extLst>
          </c:dPt>
          <c:dPt>
            <c:idx val="1"/>
            <c:bubble3D val="0"/>
            <c:spPr>
              <a:solidFill>
                <a:srgbClr val="50C8A0"/>
              </a:solidFill>
            </c:spPr>
            <c:extLst>
              <c:ext xmlns:c16="http://schemas.microsoft.com/office/drawing/2014/chart" uri="{C3380CC4-5D6E-409C-BE32-E72D297353CC}">
                <c16:uniqueId val="{00000003-EE2A-48C6-85DB-3A58CCA0026D}"/>
              </c:ext>
            </c:extLst>
          </c:dPt>
          <c:dPt>
            <c:idx val="2"/>
            <c:bubble3D val="0"/>
            <c:spPr>
              <a:solidFill>
                <a:srgbClr val="FAB982"/>
              </a:solidFill>
            </c:spPr>
            <c:extLst>
              <c:ext xmlns:c16="http://schemas.microsoft.com/office/drawing/2014/chart" uri="{C3380CC4-5D6E-409C-BE32-E72D297353CC}">
                <c16:uniqueId val="{00000005-EE2A-48C6-85DB-3A58CCA0026D}"/>
              </c:ext>
            </c:extLst>
          </c:dPt>
          <c:dPt>
            <c:idx val="3"/>
            <c:bubble3D val="0"/>
            <c:spPr>
              <a:solidFill>
                <a:schemeClr val="accent4"/>
              </a:solidFill>
            </c:spPr>
            <c:extLst>
              <c:ext xmlns:c16="http://schemas.microsoft.com/office/drawing/2014/chart" uri="{C3380CC4-5D6E-409C-BE32-E72D297353CC}">
                <c16:uniqueId val="{00000007-EE2A-48C6-85DB-3A58CCA0026D}"/>
              </c:ext>
            </c:extLst>
          </c:dPt>
          <c:dPt>
            <c:idx val="4"/>
            <c:bubble3D val="0"/>
            <c:spPr>
              <a:solidFill>
                <a:srgbClr val="EFEF96"/>
              </a:solidFill>
            </c:spPr>
            <c:extLst>
              <c:ext xmlns:c16="http://schemas.microsoft.com/office/drawing/2014/chart" uri="{C3380CC4-5D6E-409C-BE32-E72D297353CC}">
                <c16:uniqueId val="{00000009-EE2A-48C6-85DB-3A58CCA0026D}"/>
              </c:ext>
            </c:extLst>
          </c:dPt>
          <c:dPt>
            <c:idx val="5"/>
            <c:bubble3D val="0"/>
            <c:spPr>
              <a:solidFill>
                <a:schemeClr val="accent2"/>
              </a:solidFill>
            </c:spPr>
            <c:extLst>
              <c:ext xmlns:c16="http://schemas.microsoft.com/office/drawing/2014/chart" uri="{C3380CC4-5D6E-409C-BE32-E72D297353CC}">
                <c16:uniqueId val="{0000000B-EE2A-48C6-85DB-3A58CCA0026D}"/>
              </c:ext>
            </c:extLst>
          </c:dPt>
          <c:dPt>
            <c:idx val="6"/>
            <c:bubble3D val="0"/>
            <c:spPr>
              <a:solidFill>
                <a:schemeClr val="accent3"/>
              </a:solidFill>
            </c:spPr>
            <c:extLst>
              <c:ext xmlns:c16="http://schemas.microsoft.com/office/drawing/2014/chart" uri="{C3380CC4-5D6E-409C-BE32-E72D297353CC}">
                <c16:uniqueId val="{0000000D-EE2A-48C6-85DB-3A58CCA0026D}"/>
              </c:ext>
            </c:extLst>
          </c:dPt>
          <c:dPt>
            <c:idx val="7"/>
            <c:bubble3D val="0"/>
            <c:spPr>
              <a:solidFill>
                <a:schemeClr val="accent6"/>
              </a:solidFill>
            </c:spPr>
            <c:extLst>
              <c:ext xmlns:c16="http://schemas.microsoft.com/office/drawing/2014/chart" uri="{C3380CC4-5D6E-409C-BE32-E72D297353CC}">
                <c16:uniqueId val="{0000000F-EE2A-48C6-85DB-3A58CCA0026D}"/>
              </c:ext>
            </c:extLst>
          </c:dPt>
          <c:dLbls>
            <c:dLbl>
              <c:idx val="0"/>
              <c:layout>
                <c:manualLayout>
                  <c:x val="-6.859334585254831E-2"/>
                  <c:y val="0.14038918227915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2A-48C6-85DB-3A58CCA0026D}"/>
                </c:ext>
              </c:extLst>
            </c:dLbl>
            <c:dLbl>
              <c:idx val="1"/>
              <c:layout>
                <c:manualLayout>
                  <c:x val="-7.5414918099841508E-2"/>
                  <c:y val="-0.128176476654001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2A-48C6-85DB-3A58CCA0026D}"/>
                </c:ext>
              </c:extLst>
            </c:dLbl>
            <c:dLbl>
              <c:idx val="2"/>
              <c:layout>
                <c:manualLayout>
                  <c:x val="6.1452734787336274E-2"/>
                  <c:y val="-0.16656094723248355"/>
                </c:manualLayout>
              </c:layout>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2A-48C6-85DB-3A58CCA0026D}"/>
                </c:ext>
              </c:extLst>
            </c:dLbl>
            <c:dLbl>
              <c:idx val="3"/>
              <c:layout>
                <c:manualLayout>
                  <c:x val="8.2163200825171784E-2"/>
                  <c:y val="5.1332563828908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2A-48C6-85DB-3A58CCA0026D}"/>
                </c:ext>
              </c:extLst>
            </c:dLbl>
            <c:dLbl>
              <c:idx val="4"/>
              <c:layout>
                <c:manualLayout>
                  <c:x val="4.3904658684343678E-2"/>
                  <c:y val="7.7832873566806543E-2"/>
                </c:manualLayout>
              </c:layou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2A-48C6-85DB-3A58CCA0026D}"/>
                </c:ext>
              </c:extLst>
            </c:dLbl>
            <c:dLbl>
              <c:idx val="5"/>
              <c:layout>
                <c:manualLayout>
                  <c:x val="3.8852174862568277E-2"/>
                  <c:y val="0.10082580193571362"/>
                </c:manualLayout>
              </c:layou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2A-48C6-85DB-3A58CCA0026D}"/>
                </c:ext>
              </c:extLst>
            </c:dLbl>
            <c:dLbl>
              <c:idx val="6"/>
              <c:layout>
                <c:manualLayout>
                  <c:x val="1.5255888180294622E-2"/>
                  <c:y val="0.10607163377595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E2A-48C6-85DB-3A58CCA0026D}"/>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Agency Buyer (Primarily non-digital)</c:v>
                </c:pt>
                <c:pt idx="1">
                  <c:v>Agency Planner/Strategist (Integrated)</c:v>
                </c:pt>
                <c:pt idx="2">
                  <c:v>Digital Planning and/or Buying</c:v>
                </c:pt>
                <c:pt idx="3">
                  <c:v>Brand Marketing</c:v>
                </c:pt>
                <c:pt idx="4">
                  <c:v>Creative</c:v>
                </c:pt>
                <c:pt idx="5">
                  <c:v>Executive/Managerial</c:v>
                </c:pt>
                <c:pt idx="6">
                  <c:v>Research</c:v>
                </c:pt>
              </c:strCache>
            </c:strRef>
          </c:cat>
          <c:val>
            <c:numRef>
              <c:f>Sheet1!$B$2:$B$8</c:f>
              <c:numCache>
                <c:formatCode>0%</c:formatCode>
                <c:ptCount val="7"/>
                <c:pt idx="0">
                  <c:v>0.23599999999999999</c:v>
                </c:pt>
                <c:pt idx="1">
                  <c:v>0.252</c:v>
                </c:pt>
                <c:pt idx="2">
                  <c:v>0.252</c:v>
                </c:pt>
                <c:pt idx="3">
                  <c:v>0.114</c:v>
                </c:pt>
                <c:pt idx="4">
                  <c:v>5.0999999999999997E-2</c:v>
                </c:pt>
                <c:pt idx="5">
                  <c:v>4.7E-2</c:v>
                </c:pt>
                <c:pt idx="6">
                  <c:v>4.7E-2</c:v>
                </c:pt>
              </c:numCache>
            </c:numRef>
          </c:val>
          <c:extLst>
            <c:ext xmlns:c16="http://schemas.microsoft.com/office/drawing/2014/chart" uri="{C3380CC4-5D6E-409C-BE32-E72D297353CC}">
              <c16:uniqueId val="{00000010-EE2A-48C6-85DB-3A58CCA0026D}"/>
            </c:ext>
          </c:extLst>
        </c:ser>
        <c:dLbls>
          <c:showLegendKey val="0"/>
          <c:showVal val="0"/>
          <c:showCatName val="0"/>
          <c:showSerName val="0"/>
          <c:showPercent val="0"/>
          <c:showBubbleSize val="0"/>
          <c:showLeaderLines val="1"/>
        </c:dLbls>
        <c:firstSliceAng val="0"/>
      </c:pieChart>
      <c:spPr>
        <a:ln>
          <a:noFill/>
        </a:ln>
      </c:spPr>
    </c:plotArea>
    <c:legend>
      <c:legendPos val="r"/>
      <c:layout>
        <c:manualLayout>
          <c:xMode val="edge"/>
          <c:yMode val="edge"/>
          <c:x val="0.58562810120259523"/>
          <c:y val="0.20955630333895151"/>
          <c:w val="0.38598544350101344"/>
          <c:h val="0.68739373149856597"/>
        </c:manualLayout>
      </c:layout>
      <c:overlay val="0"/>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Attend musical performances </c:v>
                </c:pt>
                <c:pt idx="1">
                  <c:v>Go to bars/night clubs</c:v>
                </c:pt>
                <c:pt idx="2">
                  <c:v>Barbecuing/Grilling out at home</c:v>
                </c:pt>
                <c:pt idx="3">
                  <c:v>Dining Out</c:v>
                </c:pt>
                <c:pt idx="4">
                  <c:v>Entertain friends or relatives at home</c:v>
                </c:pt>
                <c:pt idx="5">
                  <c:v>Cooking for fun</c:v>
                </c:pt>
                <c:pt idx="6">
                  <c:v>Go to live theater</c:v>
                </c:pt>
                <c:pt idx="7">
                  <c:v>Go to museums</c:v>
                </c:pt>
                <c:pt idx="8">
                  <c:v>Tailgating for events</c:v>
                </c:pt>
                <c:pt idx="9">
                  <c:v>Attend any sporting events</c:v>
                </c:pt>
              </c:strCache>
            </c:strRef>
          </c:cat>
          <c:val>
            <c:numRef>
              <c:f>Sheet1!$B$2:$B$11</c:f>
              <c:numCache>
                <c:formatCode>0%</c:formatCode>
                <c:ptCount val="10"/>
                <c:pt idx="0">
                  <c:v>0.51574803149606296</c:v>
                </c:pt>
                <c:pt idx="1">
                  <c:v>0.63779527559055127</c:v>
                </c:pt>
                <c:pt idx="2">
                  <c:v>0.70078740157480324</c:v>
                </c:pt>
                <c:pt idx="3">
                  <c:v>0.79527559055118102</c:v>
                </c:pt>
                <c:pt idx="4">
                  <c:v>0.65748031496062997</c:v>
                </c:pt>
                <c:pt idx="5">
                  <c:v>0.67322834645669294</c:v>
                </c:pt>
                <c:pt idx="6">
                  <c:v>0.51968503937007871</c:v>
                </c:pt>
                <c:pt idx="7">
                  <c:v>0.4763779527559055</c:v>
                </c:pt>
                <c:pt idx="8">
                  <c:v>0.46062992125984253</c:v>
                </c:pt>
                <c:pt idx="9">
                  <c:v>0.48425196850393698</c:v>
                </c:pt>
              </c:numCache>
            </c:numRef>
          </c:val>
          <c:extLst>
            <c:ext xmlns:c16="http://schemas.microsoft.com/office/drawing/2014/chart" uri="{C3380CC4-5D6E-409C-BE32-E72D297353CC}">
              <c16:uniqueId val="{00000000-1695-4CBD-8106-B91A9D20F2BB}"/>
            </c:ext>
          </c:extLst>
        </c:ser>
        <c:ser>
          <c:idx val="1"/>
          <c:order val="1"/>
          <c:tx>
            <c:strRef>
              <c:f>Sheet1!$C$1</c:f>
              <c:strCache>
                <c:ptCount val="1"/>
                <c:pt idx="0">
                  <c:v>Average A18+ Population</c:v>
                </c:pt>
              </c:strCache>
            </c:strRef>
          </c:tx>
          <c:spPr>
            <a:solidFill>
              <a:srgbClr val="50C8A0"/>
            </a:solidFill>
          </c:spPr>
          <c:invertIfNegative val="0"/>
          <c:dLbls>
            <c:dLbl>
              <c:idx val="0"/>
              <c:layout>
                <c:manualLayout>
                  <c:x val="2.9295015453120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95-4CBD-8106-B91A9D20F2BB}"/>
                </c:ext>
              </c:extLst>
            </c:dLbl>
            <c:dLbl>
              <c:idx val="2"/>
              <c:layout>
                <c:manualLayout>
                  <c:x val="5.8590030906241304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95-4CBD-8106-B91A9D20F2BB}"/>
                </c:ext>
              </c:extLst>
            </c:dLbl>
            <c:dLbl>
              <c:idx val="3"/>
              <c:layout>
                <c:manualLayout>
                  <c:x val="5.8590030906241304E-3"/>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95-4CBD-8106-B91A9D20F2BB}"/>
                </c:ext>
              </c:extLst>
            </c:dLbl>
            <c:dLbl>
              <c:idx val="4"/>
              <c:layout>
                <c:manualLayout>
                  <c:x val="5.85900309062413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95-4CBD-8106-B91A9D20F2BB}"/>
                </c:ext>
              </c:extLst>
            </c:dLbl>
            <c:dLbl>
              <c:idx val="5"/>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95-4CBD-8106-B91A9D20F2BB}"/>
                </c:ext>
              </c:extLst>
            </c:dLbl>
            <c:dLbl>
              <c:idx val="9"/>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95-4CBD-8106-B91A9D20F2BB}"/>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Attend musical performances </c:v>
                </c:pt>
                <c:pt idx="1">
                  <c:v>Go to bars/night clubs</c:v>
                </c:pt>
                <c:pt idx="2">
                  <c:v>Barbecuing/Grilling out at home</c:v>
                </c:pt>
                <c:pt idx="3">
                  <c:v>Dining Out</c:v>
                </c:pt>
                <c:pt idx="4">
                  <c:v>Entertain friends or relatives at home</c:v>
                </c:pt>
                <c:pt idx="5">
                  <c:v>Cooking for fun</c:v>
                </c:pt>
                <c:pt idx="6">
                  <c:v>Go to live theater</c:v>
                </c:pt>
                <c:pt idx="7">
                  <c:v>Go to museums</c:v>
                </c:pt>
                <c:pt idx="8">
                  <c:v>Tailgating for events</c:v>
                </c:pt>
                <c:pt idx="9">
                  <c:v>Attend any sporting events</c:v>
                </c:pt>
              </c:strCache>
            </c:strRef>
          </c:cat>
          <c:val>
            <c:numRef>
              <c:f>Sheet1!$C$2:$C$11</c:f>
              <c:numCache>
                <c:formatCode>0%</c:formatCode>
                <c:ptCount val="10"/>
                <c:pt idx="0">
                  <c:v>3.0499999999999999E-2</c:v>
                </c:pt>
                <c:pt idx="1">
                  <c:v>8.4100000000000008E-2</c:v>
                </c:pt>
                <c:pt idx="2">
                  <c:v>0.18940000000000001</c:v>
                </c:pt>
                <c:pt idx="3">
                  <c:v>0.36519999999999997</c:v>
                </c:pt>
                <c:pt idx="4">
                  <c:v>0.21940000000000001</c:v>
                </c:pt>
                <c:pt idx="5">
                  <c:v>0.16870000000000002</c:v>
                </c:pt>
                <c:pt idx="6">
                  <c:v>2.1100000000000001E-2</c:v>
                </c:pt>
                <c:pt idx="7">
                  <c:v>1.9200000000000002E-2</c:v>
                </c:pt>
                <c:pt idx="8">
                  <c:v>9.7000000000000003E-3</c:v>
                </c:pt>
                <c:pt idx="9">
                  <c:v>0.17180000000000001</c:v>
                </c:pt>
              </c:numCache>
            </c:numRef>
          </c:val>
          <c:extLst>
            <c:ext xmlns:c16="http://schemas.microsoft.com/office/drawing/2014/chart" uri="{C3380CC4-5D6E-409C-BE32-E72D297353CC}">
              <c16:uniqueId val="{00000007-1695-4CBD-8106-B91A9D20F2BB}"/>
            </c:ext>
          </c:extLst>
        </c:ser>
        <c:dLbls>
          <c:showLegendKey val="0"/>
          <c:showVal val="0"/>
          <c:showCatName val="0"/>
          <c:showSerName val="0"/>
          <c:showPercent val="0"/>
          <c:showBubbleSize val="0"/>
        </c:dLbls>
        <c:gapWidth val="150"/>
        <c:axId val="123734272"/>
        <c:axId val="123740160"/>
      </c:barChart>
      <c:catAx>
        <c:axId val="123734272"/>
        <c:scaling>
          <c:orientation val="minMax"/>
        </c:scaling>
        <c:delete val="0"/>
        <c:axPos val="b"/>
        <c:numFmt formatCode="General" sourceLinked="0"/>
        <c:majorTickMark val="out"/>
        <c:minorTickMark val="none"/>
        <c:tickLblPos val="nextTo"/>
        <c:crossAx val="123740160"/>
        <c:crosses val="autoZero"/>
        <c:auto val="1"/>
        <c:lblAlgn val="ctr"/>
        <c:lblOffset val="100"/>
        <c:noMultiLvlLbl val="0"/>
      </c:catAx>
      <c:valAx>
        <c:axId val="123740160"/>
        <c:scaling>
          <c:orientation val="minMax"/>
        </c:scaling>
        <c:delete val="1"/>
        <c:axPos val="l"/>
        <c:numFmt formatCode="0%" sourceLinked="1"/>
        <c:majorTickMark val="out"/>
        <c:minorTickMark val="none"/>
        <c:tickLblPos val="nextTo"/>
        <c:crossAx val="123734272"/>
        <c:crosses val="autoZero"/>
        <c:crossBetween val="between"/>
      </c:valAx>
    </c:plotArea>
    <c:legend>
      <c:legendPos val="t"/>
      <c:layout>
        <c:manualLayout>
          <c:xMode val="edge"/>
          <c:yMode val="edge"/>
          <c:x val="0.2432983794089609"/>
          <c:y val="4.6875E-2"/>
          <c:w val="0.51630295177043439"/>
          <c:h val="6.1861220472440942E-2"/>
        </c:manualLayout>
      </c:layout>
      <c:overlay val="0"/>
      <c:txPr>
        <a:bodyPr/>
        <a:lstStyle/>
        <a:p>
          <a:pPr>
            <a:defRPr sz="1200" b="1"/>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Advertising Community</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2"/>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8-4DE3-BD04-A6DEAD9F50F9}"/>
                </c:ext>
              </c:extLst>
            </c:dLbl>
            <c:dLbl>
              <c:idx val="3"/>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dLbl>
              <c:idx val="5"/>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188-4DE3-BD04-A6DEAD9F50F9}"/>
                </c:ext>
              </c:extLst>
            </c:dLbl>
            <c:dLbl>
              <c:idx val="6"/>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6188-4DE3-BD04-A6DEAD9F50F9}"/>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Once A Week Or More</c:v>
                </c:pt>
                <c:pt idx="1">
                  <c:v>2-3 Times a Month</c:v>
                </c:pt>
                <c:pt idx="2">
                  <c:v>Once a Month</c:v>
                </c:pt>
                <c:pt idx="3">
                  <c:v>Less Than Once a Month</c:v>
                </c:pt>
                <c:pt idx="4">
                  <c:v>I Haven't Been in the Last 90 Days</c:v>
                </c:pt>
              </c:strCache>
            </c:strRef>
          </c:cat>
          <c:val>
            <c:numRef>
              <c:f>Sheet1!$B$2:$B$6</c:f>
              <c:numCache>
                <c:formatCode>0%</c:formatCode>
                <c:ptCount val="5"/>
                <c:pt idx="0">
                  <c:v>6.3E-2</c:v>
                </c:pt>
                <c:pt idx="1">
                  <c:v>0.28299999999999997</c:v>
                </c:pt>
                <c:pt idx="2">
                  <c:v>0.307</c:v>
                </c:pt>
                <c:pt idx="3">
                  <c:v>0.23599999999999999</c:v>
                </c:pt>
                <c:pt idx="4">
                  <c:v>0.11</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Average A18+ Population</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3"/>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Once A Week Or More</c:v>
                </c:pt>
                <c:pt idx="1">
                  <c:v>2-3 Times a Month</c:v>
                </c:pt>
                <c:pt idx="2">
                  <c:v>Once a Month</c:v>
                </c:pt>
                <c:pt idx="3">
                  <c:v>Less Than Once a Month</c:v>
                </c:pt>
                <c:pt idx="4">
                  <c:v>I Haven't Been in the Last 90 Days</c:v>
                </c:pt>
              </c:strCache>
            </c:strRef>
          </c:cat>
          <c:val>
            <c:numRef>
              <c:f>Sheet1!$B$2:$B$6</c:f>
              <c:numCache>
                <c:formatCode>0%</c:formatCode>
                <c:ptCount val="5"/>
                <c:pt idx="0">
                  <c:v>2.24E-2</c:v>
                </c:pt>
                <c:pt idx="1">
                  <c:v>5.8200000000000002E-2</c:v>
                </c:pt>
                <c:pt idx="2">
                  <c:v>0.1009</c:v>
                </c:pt>
                <c:pt idx="3">
                  <c:v>0.35510000000000003</c:v>
                </c:pt>
                <c:pt idx="4">
                  <c:v>0.46300000000000002</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Advertising Community</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1"/>
              <c:layout>
                <c:manualLayout>
                  <c:x val="9.1160607586843925E-2"/>
                  <c:y val="-0.210506532680902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88-4DE3-BD04-A6DEAD9F50F9}"/>
                </c:ext>
              </c:extLst>
            </c:dLbl>
            <c:dLbl>
              <c:idx val="2"/>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8-4DE3-BD04-A6DEAD9F50F9}"/>
                </c:ext>
              </c:extLst>
            </c:dLbl>
            <c:dLbl>
              <c:idx val="3"/>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dLbl>
              <c:idx val="5"/>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188-4DE3-BD04-A6DEAD9F50F9}"/>
                </c:ext>
              </c:extLst>
            </c:dLbl>
            <c:dLbl>
              <c:idx val="6"/>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6188-4DE3-BD04-A6DEAD9F50F9}"/>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Opening Weekend</c:v>
                </c:pt>
                <c:pt idx="1">
                  <c:v>After Opening Weekend, But Within the First 2 Weeks</c:v>
                </c:pt>
                <c:pt idx="2">
                  <c:v>After the Second Week</c:v>
                </c:pt>
              </c:strCache>
            </c:strRef>
          </c:cat>
          <c:val>
            <c:numRef>
              <c:f>Sheet1!$B$2:$B$4</c:f>
              <c:numCache>
                <c:formatCode>0%</c:formatCode>
                <c:ptCount val="3"/>
                <c:pt idx="0">
                  <c:v>0.31900000000000001</c:v>
                </c:pt>
                <c:pt idx="1">
                  <c:v>0.48399999999999999</c:v>
                </c:pt>
                <c:pt idx="2">
                  <c:v>0.19700000000000001</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Average A18+ Population</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1"/>
              <c:layout>
                <c:manualLayout>
                  <c:x val="-0.11941399055500936"/>
                  <c:y val="-0.128654006238944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88-4DE3-BD04-A6DEAD9F50F9}"/>
                </c:ext>
              </c:extLst>
            </c:dLbl>
            <c:dLbl>
              <c:idx val="2"/>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8-4DE3-BD04-A6DEAD9F50F9}"/>
                </c:ext>
              </c:extLst>
            </c:dLbl>
            <c:dLbl>
              <c:idx val="3"/>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dLbl>
              <c:idx val="5"/>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188-4DE3-BD04-A6DEAD9F50F9}"/>
                </c:ext>
              </c:extLst>
            </c:dLbl>
            <c:dLbl>
              <c:idx val="6"/>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6188-4DE3-BD04-A6DEAD9F50F9}"/>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Opening Weekend</c:v>
                </c:pt>
                <c:pt idx="1">
                  <c:v>After Opening Weekend, But Within the First 2 Weeks</c:v>
                </c:pt>
                <c:pt idx="2">
                  <c:v>After the Second Week</c:v>
                </c:pt>
              </c:strCache>
            </c:strRef>
          </c:cat>
          <c:val>
            <c:numRef>
              <c:f>Sheet1!$B$2:$B$4</c:f>
              <c:numCache>
                <c:formatCode>0%</c:formatCode>
                <c:ptCount val="3"/>
                <c:pt idx="0">
                  <c:v>0.13725490196078433</c:v>
                </c:pt>
                <c:pt idx="1">
                  <c:v>0.43137254901960786</c:v>
                </c:pt>
                <c:pt idx="2">
                  <c:v>0.43137254901960786</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PowerPoint]pivot2!PivotTable1</c:name>
    <c:fmtId val="8"/>
  </c:pivotSource>
  <c:chart>
    <c:autoTitleDeleted val="1"/>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pivot2!$B$3:$B$4</c:f>
              <c:strCache>
                <c:ptCount val="1"/>
                <c:pt idx="0">
                  <c:v>Advertising Community</c:v>
                </c:pt>
              </c:strCache>
            </c:strRef>
          </c:tx>
          <c:spPr>
            <a:solidFill>
              <a:srgbClr val="0765A3"/>
            </a:solidFill>
            <a:ln>
              <a:noFill/>
            </a:ln>
            <a:effectLst/>
          </c:spPr>
          <c:invertIfNegative val="0"/>
          <c:dLbls>
            <c:dLbl>
              <c:idx val="0"/>
              <c:layout>
                <c:manualLayout>
                  <c:x val="-3.475341512653319E-18"/>
                  <c:y val="1.2242140349923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5E-4FAE-9767-A700C2A1E8A7}"/>
                </c:ext>
              </c:extLst>
            </c:dLbl>
            <c:dLbl>
              <c:idx val="1"/>
              <c:layout>
                <c:manualLayout>
                  <c:x val="0"/>
                  <c:y val="1.53531995283927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5E-4FAE-9767-A700C2A1E8A7}"/>
                </c:ext>
              </c:extLst>
            </c:dLbl>
            <c:dLbl>
              <c:idx val="2"/>
              <c:layout>
                <c:manualLayout>
                  <c:x val="0"/>
                  <c:y val="1.2242140349923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5E-4FAE-9767-A700C2A1E8A7}"/>
                </c:ext>
              </c:extLst>
            </c:dLbl>
            <c:dLbl>
              <c:idx val="3"/>
              <c:layout>
                <c:manualLayout>
                  <c:x val="1.5165301789505611E-3"/>
                  <c:y val="6.0200219929836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5E-4FAE-9767-A700C2A1E8A7}"/>
                </c:ext>
              </c:extLst>
            </c:dLbl>
            <c:dLbl>
              <c:idx val="4"/>
              <c:layout>
                <c:manualLayout>
                  <c:x val="-1.5165301789505611E-3"/>
                  <c:y val="2.9089628145139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5E-4FAE-9767-A700C2A1E8A7}"/>
                </c:ext>
              </c:extLst>
            </c:dLbl>
            <c:dLbl>
              <c:idx val="5"/>
              <c:layout>
                <c:manualLayout>
                  <c:x val="1.5165301789506168E-3"/>
                  <c:y val="-6.42421472089512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5E-4FAE-9767-A700C2A1E8A7}"/>
                </c:ext>
              </c:extLst>
            </c:dLbl>
            <c:dLbl>
              <c:idx val="6"/>
              <c:layout>
                <c:manualLayout>
                  <c:x val="-3.0330603579012336E-3"/>
                  <c:y val="9.13108117145341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5E-4FAE-9767-A700C2A1E8A7}"/>
                </c:ext>
              </c:extLst>
            </c:dLbl>
            <c:dLbl>
              <c:idx val="7"/>
              <c:layout>
                <c:manualLayout>
                  <c:x val="-1.5165301789505611E-3"/>
                  <c:y val="6.02002199298370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5E-4FAE-9767-A700C2A1E8A7}"/>
                </c:ext>
              </c:extLst>
            </c:dLbl>
            <c:dLbl>
              <c:idx val="8"/>
              <c:layout>
                <c:manualLayout>
                  <c:x val="-1.1121092840490621E-16"/>
                  <c:y val="1.535319952839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5E-4FAE-9767-A700C2A1E8A7}"/>
                </c:ext>
              </c:extLst>
            </c:dLbl>
            <c:dLbl>
              <c:idx val="9"/>
              <c:layout>
                <c:manualLayout>
                  <c:x val="-1.5165301789505611E-3"/>
                  <c:y val="1.2242140349923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5E-4FAE-9767-A700C2A1E8A7}"/>
                </c:ext>
              </c:extLst>
            </c:dLbl>
            <c:dLbl>
              <c:idx val="10"/>
              <c:layout>
                <c:manualLayout>
                  <c:x val="-1.5165301789506723E-3"/>
                  <c:y val="1.535319952839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5E-4FAE-9767-A700C2A1E8A7}"/>
                </c:ext>
              </c:extLst>
            </c:dLbl>
            <c:dLbl>
              <c:idx val="11"/>
              <c:layout>
                <c:manualLayout>
                  <c:x val="-4.5495905368515719E-3"/>
                  <c:y val="9.13108117145341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5E-4FAE-9767-A700C2A1E8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pivot2!$A$5:$A$17</c:f>
              <c:multiLvlStrCache>
                <c:ptCount val="8"/>
                <c:lvl>
                  <c:pt idx="0">
                    <c:v>Internet</c:v>
                  </c:pt>
                  <c:pt idx="1">
                    <c:v>TV</c:v>
                  </c:pt>
                  <c:pt idx="2">
                    <c:v>Internet</c:v>
                  </c:pt>
                  <c:pt idx="3">
                    <c:v>TV</c:v>
                  </c:pt>
                  <c:pt idx="4">
                    <c:v>Internet</c:v>
                  </c:pt>
                  <c:pt idx="5">
                    <c:v>TV</c:v>
                  </c:pt>
                  <c:pt idx="6">
                    <c:v>Internet</c:v>
                  </c:pt>
                  <c:pt idx="7">
                    <c:v>TV</c:v>
                  </c:pt>
                </c:lvl>
                <c:lvl>
                  <c:pt idx="0">
                    <c:v>A Good Escape</c:v>
                  </c:pt>
                  <c:pt idx="2">
                    <c:v>Pure Entertainment</c:v>
                  </c:pt>
                  <c:pt idx="4">
                    <c:v>Puts Me In A Good Mood</c:v>
                  </c:pt>
                  <c:pt idx="6">
                    <c:v>Relaxes Me</c:v>
                  </c:pt>
                </c:lvl>
              </c:multiLvlStrCache>
            </c:multiLvlStrRef>
          </c:cat>
          <c:val>
            <c:numRef>
              <c:f>pivot2!$B$5:$B$17</c:f>
              <c:numCache>
                <c:formatCode>0%</c:formatCode>
                <c:ptCount val="8"/>
                <c:pt idx="0">
                  <c:v>0.42</c:v>
                </c:pt>
                <c:pt idx="1">
                  <c:v>0.42</c:v>
                </c:pt>
                <c:pt idx="2">
                  <c:v>0.34300000000000003</c:v>
                </c:pt>
                <c:pt idx="3">
                  <c:v>0.378</c:v>
                </c:pt>
                <c:pt idx="4">
                  <c:v>0.35</c:v>
                </c:pt>
                <c:pt idx="5">
                  <c:v>0.35</c:v>
                </c:pt>
                <c:pt idx="6">
                  <c:v>0.39</c:v>
                </c:pt>
                <c:pt idx="7">
                  <c:v>0.44</c:v>
                </c:pt>
              </c:numCache>
            </c:numRef>
          </c:val>
          <c:extLst>
            <c:ext xmlns:c16="http://schemas.microsoft.com/office/drawing/2014/chart" uri="{C3380CC4-5D6E-409C-BE32-E72D297353CC}">
              <c16:uniqueId val="{00000000-145E-4FAE-9767-A700C2A1E8A7}"/>
            </c:ext>
          </c:extLst>
        </c:ser>
        <c:dLbls>
          <c:dLblPos val="inEnd"/>
          <c:showLegendKey val="0"/>
          <c:showVal val="1"/>
          <c:showCatName val="0"/>
          <c:showSerName val="0"/>
          <c:showPercent val="0"/>
          <c:showBubbleSize val="0"/>
        </c:dLbls>
        <c:gapWidth val="219"/>
        <c:overlap val="-27"/>
        <c:axId val="45541632"/>
        <c:axId val="45560960"/>
      </c:barChart>
      <c:catAx>
        <c:axId val="45541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5560960"/>
        <c:crosses val="autoZero"/>
        <c:auto val="1"/>
        <c:lblAlgn val="ctr"/>
        <c:lblOffset val="100"/>
        <c:noMultiLvlLbl val="0"/>
      </c:catAx>
      <c:valAx>
        <c:axId val="45560960"/>
        <c:scaling>
          <c:orientation val="minMax"/>
          <c:max val="0.9"/>
        </c:scaling>
        <c:delete val="1"/>
        <c:axPos val="l"/>
        <c:numFmt formatCode="0%" sourceLinked="1"/>
        <c:majorTickMark val="none"/>
        <c:minorTickMark val="none"/>
        <c:tickLblPos val="nextTo"/>
        <c:crossAx val="45541632"/>
        <c:crosses val="autoZero"/>
        <c:crossBetween val="between"/>
      </c:valAx>
      <c:spPr>
        <a:noFill/>
        <a:ln>
          <a:noFill/>
        </a:ln>
        <a:effectLst/>
      </c:spPr>
    </c:plotArea>
    <c:legend>
      <c:legendPos val="t"/>
      <c:layout>
        <c:manualLayout>
          <c:xMode val="edge"/>
          <c:yMode val="edge"/>
          <c:x val="0.37026800790028636"/>
          <c:y val="0.10266495288950032"/>
          <c:w val="0.25946386478760219"/>
          <c:h val="6.147746895003712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PowerPoint]pivot2!PivotTable1</c:name>
    <c:fmtId val="7"/>
  </c:pivotSource>
  <c:chart>
    <c:autoTitleDeleted val="0"/>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pivot2!$B$3:$B$4</c:f>
              <c:strCache>
                <c:ptCount val="1"/>
                <c:pt idx="0">
                  <c:v>Advertising Community</c:v>
                </c:pt>
              </c:strCache>
            </c:strRef>
          </c:tx>
          <c:spPr>
            <a:solidFill>
              <a:srgbClr val="0765A3"/>
            </a:solidFill>
            <a:ln>
              <a:noFill/>
            </a:ln>
            <a:effectLst/>
          </c:spPr>
          <c:invertIfNegative val="0"/>
          <c:dLbls>
            <c:dLbl>
              <c:idx val="0"/>
              <c:layout>
                <c:manualLayout>
                  <c:x val="-3.475341512653319E-18"/>
                  <c:y val="1.2242140349923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5E-4FAE-9767-A700C2A1E8A7}"/>
                </c:ext>
              </c:extLst>
            </c:dLbl>
            <c:dLbl>
              <c:idx val="1"/>
              <c:layout>
                <c:manualLayout>
                  <c:x val="0"/>
                  <c:y val="1.53531995283927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5E-4FAE-9767-A700C2A1E8A7}"/>
                </c:ext>
              </c:extLst>
            </c:dLbl>
            <c:dLbl>
              <c:idx val="2"/>
              <c:layout>
                <c:manualLayout>
                  <c:x val="0"/>
                  <c:y val="1.2242140349923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5E-4FAE-9767-A700C2A1E8A7}"/>
                </c:ext>
              </c:extLst>
            </c:dLbl>
            <c:dLbl>
              <c:idx val="3"/>
              <c:layout>
                <c:manualLayout>
                  <c:x val="1.5165301789505611E-3"/>
                  <c:y val="6.0200219929836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5E-4FAE-9767-A700C2A1E8A7}"/>
                </c:ext>
              </c:extLst>
            </c:dLbl>
            <c:dLbl>
              <c:idx val="4"/>
              <c:layout>
                <c:manualLayout>
                  <c:x val="-1.5165301789505611E-3"/>
                  <c:y val="2.9089628145139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5E-4FAE-9767-A700C2A1E8A7}"/>
                </c:ext>
              </c:extLst>
            </c:dLbl>
            <c:dLbl>
              <c:idx val="5"/>
              <c:layout>
                <c:manualLayout>
                  <c:x val="-4.5495905368517393E-3"/>
                  <c:y val="9.13108117145335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5E-4FAE-9767-A700C2A1E8A7}"/>
                </c:ext>
              </c:extLst>
            </c:dLbl>
            <c:dLbl>
              <c:idx val="6"/>
              <c:layout>
                <c:manualLayout>
                  <c:x val="-6.0661207158022442E-3"/>
                  <c:y val="6.02002199298376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5E-4FAE-9767-A700C2A1E8A7}"/>
                </c:ext>
              </c:extLst>
            </c:dLbl>
            <c:dLbl>
              <c:idx val="7"/>
              <c:layout>
                <c:manualLayout>
                  <c:x val="-1.5165301789505611E-3"/>
                  <c:y val="6.02002199298370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5E-4FAE-9767-A700C2A1E8A7}"/>
                </c:ext>
              </c:extLst>
            </c:dLbl>
            <c:dLbl>
              <c:idx val="8"/>
              <c:layout>
                <c:manualLayout>
                  <c:x val="-3.0330603579011221E-3"/>
                  <c:y val="1.53531995283928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5E-4FAE-9767-A700C2A1E8A7}"/>
                </c:ext>
              </c:extLst>
            </c:dLbl>
            <c:dLbl>
              <c:idx val="9"/>
              <c:layout>
                <c:manualLayout>
                  <c:x val="-1.5165301789505611E-3"/>
                  <c:y val="1.2242140349923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5E-4FAE-9767-A700C2A1E8A7}"/>
                </c:ext>
              </c:extLst>
            </c:dLbl>
            <c:dLbl>
              <c:idx val="10"/>
              <c:layout>
                <c:manualLayout>
                  <c:x val="-1.5165301789506723E-3"/>
                  <c:y val="1.535319952839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5E-4FAE-9767-A700C2A1E8A7}"/>
                </c:ext>
              </c:extLst>
            </c:dLbl>
            <c:dLbl>
              <c:idx val="11"/>
              <c:layout>
                <c:manualLayout>
                  <c:x val="-4.5495905368517948E-3"/>
                  <c:y val="2.1575317885332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5E-4FAE-9767-A700C2A1E8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pivot2!$A$5:$A$17</c:f>
              <c:multiLvlStrCache>
                <c:ptCount val="8"/>
                <c:lvl>
                  <c:pt idx="0">
                    <c:v>Internet</c:v>
                  </c:pt>
                  <c:pt idx="1">
                    <c:v>TV</c:v>
                  </c:pt>
                  <c:pt idx="2">
                    <c:v>Internet</c:v>
                  </c:pt>
                  <c:pt idx="3">
                    <c:v>TV</c:v>
                  </c:pt>
                  <c:pt idx="4">
                    <c:v>Internet</c:v>
                  </c:pt>
                  <c:pt idx="5">
                    <c:v>TV</c:v>
                  </c:pt>
                  <c:pt idx="6">
                    <c:v>Internet</c:v>
                  </c:pt>
                  <c:pt idx="7">
                    <c:v>TV</c:v>
                  </c:pt>
                </c:lvl>
                <c:lvl>
                  <c:pt idx="0">
                    <c:v>A Good Escape</c:v>
                  </c:pt>
                  <c:pt idx="2">
                    <c:v>Pure Entertainment</c:v>
                  </c:pt>
                  <c:pt idx="4">
                    <c:v>Puts Me In A Good Mood</c:v>
                  </c:pt>
                  <c:pt idx="6">
                    <c:v>Relaxes Me</c:v>
                  </c:pt>
                </c:lvl>
              </c:multiLvlStrCache>
            </c:multiLvlStrRef>
          </c:cat>
          <c:val>
            <c:numRef>
              <c:f>pivot2!$B$5:$B$17</c:f>
              <c:numCache>
                <c:formatCode>0%</c:formatCode>
                <c:ptCount val="8"/>
                <c:pt idx="0">
                  <c:v>0.42</c:v>
                </c:pt>
                <c:pt idx="1">
                  <c:v>0.42</c:v>
                </c:pt>
                <c:pt idx="2">
                  <c:v>0.34300000000000003</c:v>
                </c:pt>
                <c:pt idx="3">
                  <c:v>0.378</c:v>
                </c:pt>
                <c:pt idx="4">
                  <c:v>0.35</c:v>
                </c:pt>
                <c:pt idx="5">
                  <c:v>0.35</c:v>
                </c:pt>
                <c:pt idx="6">
                  <c:v>0.39</c:v>
                </c:pt>
                <c:pt idx="7">
                  <c:v>0.44</c:v>
                </c:pt>
              </c:numCache>
            </c:numRef>
          </c:val>
          <c:extLst>
            <c:ext xmlns:c16="http://schemas.microsoft.com/office/drawing/2014/chart" uri="{C3380CC4-5D6E-409C-BE32-E72D297353CC}">
              <c16:uniqueId val="{00000000-145E-4FAE-9767-A700C2A1E8A7}"/>
            </c:ext>
          </c:extLst>
        </c:ser>
        <c:ser>
          <c:idx val="1"/>
          <c:order val="1"/>
          <c:tx>
            <c:strRef>
              <c:f>pivot2!$C$3:$C$4</c:f>
              <c:strCache>
                <c:ptCount val="1"/>
                <c:pt idx="0">
                  <c:v>Average A18+ Population</c:v>
                </c:pt>
              </c:strCache>
            </c:strRef>
          </c:tx>
          <c:spPr>
            <a:solidFill>
              <a:srgbClr val="50C8A0"/>
            </a:solidFill>
            <a:ln>
              <a:noFill/>
            </a:ln>
            <a:effectLst/>
          </c:spPr>
          <c:invertIfNegative val="0"/>
          <c:dLbls>
            <c:dLbl>
              <c:idx val="0"/>
              <c:layout>
                <c:manualLayout>
                  <c:x val="-6.9506830253066379E-18"/>
                  <c:y val="6.0200219929836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5E-4FAE-9767-A700C2A1E8A7}"/>
                </c:ext>
              </c:extLst>
            </c:dLbl>
            <c:dLbl>
              <c:idx val="1"/>
              <c:layout>
                <c:manualLayout>
                  <c:x val="0"/>
                  <c:y val="-2.020963639557092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5E-4FAE-9767-A700C2A1E8A7}"/>
                </c:ext>
              </c:extLst>
            </c:dLbl>
            <c:dLbl>
              <c:idx val="2"/>
              <c:layout>
                <c:manualLayout>
                  <c:x val="0"/>
                  <c:y val="1.535319952839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5E-4FAE-9767-A700C2A1E8A7}"/>
                </c:ext>
              </c:extLst>
            </c:dLbl>
            <c:dLbl>
              <c:idx val="3"/>
              <c:layout>
                <c:manualLayout>
                  <c:x val="0"/>
                  <c:y val="2.90896281451399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5E-4FAE-9767-A700C2A1E8A7}"/>
                </c:ext>
              </c:extLst>
            </c:dLbl>
            <c:dLbl>
              <c:idx val="4"/>
              <c:layout>
                <c:manualLayout>
                  <c:x val="0"/>
                  <c:y val="1.5353199528392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5E-4FAE-9767-A700C2A1E8A7}"/>
                </c:ext>
              </c:extLst>
            </c:dLbl>
            <c:dLbl>
              <c:idx val="5"/>
              <c:layout>
                <c:manualLayout>
                  <c:x val="-1.5165301789506168E-3"/>
                  <c:y val="2.90896281451399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5E-4FAE-9767-A700C2A1E8A7}"/>
                </c:ext>
              </c:extLst>
            </c:dLbl>
            <c:dLbl>
              <c:idx val="6"/>
              <c:layout>
                <c:manualLayout>
                  <c:x val="0"/>
                  <c:y val="1.2242140349923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5E-4FAE-9767-A700C2A1E8A7}"/>
                </c:ext>
              </c:extLst>
            </c:dLbl>
            <c:dLbl>
              <c:idx val="7"/>
              <c:layout>
                <c:manualLayout>
                  <c:x val="0"/>
                  <c:y val="6.0200219929836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5E-4FAE-9767-A700C2A1E8A7}"/>
                </c:ext>
              </c:extLst>
            </c:dLbl>
            <c:dLbl>
              <c:idx val="8"/>
              <c:layout>
                <c:manualLayout>
                  <c:x val="0"/>
                  <c:y val="1.2242140349923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5E-4FAE-9767-A700C2A1E8A7}"/>
                </c:ext>
              </c:extLst>
            </c:dLbl>
            <c:dLbl>
              <c:idx val="9"/>
              <c:layout>
                <c:manualLayout>
                  <c:x val="-1.5165301789506723E-3"/>
                  <c:y val="1.2242140349923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5E-4FAE-9767-A700C2A1E8A7}"/>
                </c:ext>
              </c:extLst>
            </c:dLbl>
            <c:dLbl>
              <c:idx val="10"/>
              <c:layout>
                <c:manualLayout>
                  <c:x val="-3.0330603579011221E-3"/>
                  <c:y val="-3.31315554242541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5E-4FAE-9767-A700C2A1E8A7}"/>
                </c:ext>
              </c:extLst>
            </c:dLbl>
            <c:dLbl>
              <c:idx val="11"/>
              <c:layout>
                <c:manualLayout>
                  <c:x val="-1.1121092840490621E-16"/>
                  <c:y val="6.0200219929836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5E-4FAE-9767-A700C2A1E8A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pivot2!$A$5:$A$17</c:f>
              <c:multiLvlStrCache>
                <c:ptCount val="8"/>
                <c:lvl>
                  <c:pt idx="0">
                    <c:v>Internet</c:v>
                  </c:pt>
                  <c:pt idx="1">
                    <c:v>TV</c:v>
                  </c:pt>
                  <c:pt idx="2">
                    <c:v>Internet</c:v>
                  </c:pt>
                  <c:pt idx="3">
                    <c:v>TV</c:v>
                  </c:pt>
                  <c:pt idx="4">
                    <c:v>Internet</c:v>
                  </c:pt>
                  <c:pt idx="5">
                    <c:v>TV</c:v>
                  </c:pt>
                  <c:pt idx="6">
                    <c:v>Internet</c:v>
                  </c:pt>
                  <c:pt idx="7">
                    <c:v>TV</c:v>
                  </c:pt>
                </c:lvl>
                <c:lvl>
                  <c:pt idx="0">
                    <c:v>A Good Escape</c:v>
                  </c:pt>
                  <c:pt idx="2">
                    <c:v>Pure Entertainment</c:v>
                  </c:pt>
                  <c:pt idx="4">
                    <c:v>Puts Me In A Good Mood</c:v>
                  </c:pt>
                  <c:pt idx="6">
                    <c:v>Relaxes Me</c:v>
                  </c:pt>
                </c:lvl>
              </c:multiLvlStrCache>
            </c:multiLvlStrRef>
          </c:cat>
          <c:val>
            <c:numRef>
              <c:f>pivot2!$C$5:$C$17</c:f>
              <c:numCache>
                <c:formatCode>0%</c:formatCode>
                <c:ptCount val="8"/>
                <c:pt idx="0">
                  <c:v>0.49</c:v>
                </c:pt>
                <c:pt idx="1">
                  <c:v>0.68</c:v>
                </c:pt>
                <c:pt idx="2">
                  <c:v>0.41</c:v>
                </c:pt>
                <c:pt idx="3">
                  <c:v>0.82</c:v>
                </c:pt>
                <c:pt idx="4">
                  <c:v>0.35</c:v>
                </c:pt>
                <c:pt idx="5">
                  <c:v>0.54</c:v>
                </c:pt>
                <c:pt idx="6">
                  <c:v>0.33</c:v>
                </c:pt>
                <c:pt idx="7">
                  <c:v>0.61</c:v>
                </c:pt>
              </c:numCache>
            </c:numRef>
          </c:val>
          <c:extLst>
            <c:ext xmlns:c16="http://schemas.microsoft.com/office/drawing/2014/chart" uri="{C3380CC4-5D6E-409C-BE32-E72D297353CC}">
              <c16:uniqueId val="{00000001-145E-4FAE-9767-A700C2A1E8A7}"/>
            </c:ext>
          </c:extLst>
        </c:ser>
        <c:dLbls>
          <c:dLblPos val="inEnd"/>
          <c:showLegendKey val="0"/>
          <c:showVal val="1"/>
          <c:showCatName val="0"/>
          <c:showSerName val="0"/>
          <c:showPercent val="0"/>
          <c:showBubbleSize val="0"/>
        </c:dLbls>
        <c:gapWidth val="219"/>
        <c:overlap val="-27"/>
        <c:axId val="45732224"/>
        <c:axId val="45733760"/>
      </c:barChart>
      <c:catAx>
        <c:axId val="45732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5733760"/>
        <c:crosses val="autoZero"/>
        <c:auto val="1"/>
        <c:lblAlgn val="ctr"/>
        <c:lblOffset val="100"/>
        <c:noMultiLvlLbl val="0"/>
      </c:catAx>
      <c:valAx>
        <c:axId val="45733760"/>
        <c:scaling>
          <c:orientation val="minMax"/>
        </c:scaling>
        <c:delete val="1"/>
        <c:axPos val="l"/>
        <c:numFmt formatCode="0%" sourceLinked="1"/>
        <c:majorTickMark val="none"/>
        <c:minorTickMark val="none"/>
        <c:tickLblPos val="nextTo"/>
        <c:crossAx val="45732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dLbl>
              <c:idx val="0"/>
              <c:layout>
                <c:manualLayout>
                  <c:x val="-8.0348939628084367E-3"/>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A-4CD9-B5F4-92317C96726D}"/>
                </c:ext>
              </c:extLst>
            </c:dLbl>
            <c:dLbl>
              <c:idx val="1"/>
              <c:layout>
                <c:manualLayout>
                  <c:x val="-8.034893962808436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A-4CD9-B5F4-92317C96726D}"/>
                </c:ext>
              </c:extLst>
            </c:dLbl>
            <c:dLbl>
              <c:idx val="5"/>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EA-4CD9-B5F4-92317C96726D}"/>
                </c:ext>
              </c:extLst>
            </c:dLbl>
            <c:dLbl>
              <c:idx val="7"/>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EA-4CD9-B5F4-92317C96726D}"/>
                </c:ext>
              </c:extLst>
            </c:dLbl>
            <c:dLbl>
              <c:idx val="12"/>
              <c:layout>
                <c:manualLayout>
                  <c:x val="0"/>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EA-4CD9-B5F4-92317C96726D}"/>
                </c:ext>
              </c:extLst>
            </c:dLbl>
            <c:dLbl>
              <c:idx val="13"/>
              <c:layout>
                <c:manualLayout>
                  <c:x val="-3.213957585123375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EA-4CD9-B5F4-92317C96726D}"/>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Like To Be Connected At All Times</c:v>
                </c:pt>
                <c:pt idx="1">
                  <c:v>I Like To Connect With Brands Through Social-Networking Sites</c:v>
                </c:pt>
                <c:pt idx="2">
                  <c:v>I Like To Have A Lot Of Gadgets</c:v>
                </c:pt>
                <c:pt idx="3">
                  <c:v>I'm Always One Of The First Of My Friends To Try New Products/Services</c:v>
                </c:pt>
              </c:strCache>
            </c:strRef>
          </c:cat>
          <c:val>
            <c:numRef>
              <c:f>Sheet1!$B$2:$B$5</c:f>
              <c:numCache>
                <c:formatCode>0%</c:formatCode>
                <c:ptCount val="4"/>
                <c:pt idx="0">
                  <c:v>0.88</c:v>
                </c:pt>
                <c:pt idx="1">
                  <c:v>0.79</c:v>
                </c:pt>
                <c:pt idx="2">
                  <c:v>0.82</c:v>
                </c:pt>
                <c:pt idx="3">
                  <c:v>0.76</c:v>
                </c:pt>
              </c:numCache>
            </c:numRef>
          </c:val>
          <c:extLst>
            <c:ext xmlns:c16="http://schemas.microsoft.com/office/drawing/2014/chart" uri="{C3380CC4-5D6E-409C-BE32-E72D297353CC}">
              <c16:uniqueId val="{00000006-82EA-4CD9-B5F4-92317C96726D}"/>
            </c:ext>
          </c:extLst>
        </c:ser>
        <c:ser>
          <c:idx val="1"/>
          <c:order val="1"/>
          <c:tx>
            <c:strRef>
              <c:f>Sheet1!$C$1</c:f>
              <c:strCache>
                <c:ptCount val="1"/>
                <c:pt idx="0">
                  <c:v>Average A18+ Population</c:v>
                </c:pt>
              </c:strCache>
            </c:strRef>
          </c:tx>
          <c:spPr>
            <a:solidFill>
              <a:srgbClr val="50C8A0"/>
            </a:solidFill>
          </c:spPr>
          <c:invertIfNegative val="0"/>
          <c:dLbls>
            <c:dLbl>
              <c:idx val="0"/>
              <c:layout>
                <c:manualLayout>
                  <c:x val="4.1666666666666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EA-4CD9-B5F4-92317C96726D}"/>
                </c:ext>
              </c:extLst>
            </c:dLbl>
            <c:dLbl>
              <c:idx val="1"/>
              <c:layout>
                <c:manualLayout>
                  <c:x val="1.1218201514922831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EA-4CD9-B5F4-92317C96726D}"/>
                </c:ext>
              </c:extLst>
            </c:dLbl>
            <c:dLbl>
              <c:idx val="2"/>
              <c:layout>
                <c:manualLayout>
                  <c:x val="-4.1666794430149237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EA-4CD9-B5F4-92317C96726D}"/>
                </c:ext>
              </c:extLst>
            </c:dLbl>
            <c:dLbl>
              <c:idx val="3"/>
              <c:layout>
                <c:manualLayout>
                  <c:x val="4.0064356453071185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EA-4CD9-B5F4-92317C96726D}"/>
                </c:ext>
              </c:extLst>
            </c:dLbl>
            <c:dLbl>
              <c:idx val="4"/>
              <c:layout>
                <c:manualLayout>
                  <c:x val="6.2500000000000767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EA-4CD9-B5F4-92317C96726D}"/>
                </c:ext>
              </c:extLst>
            </c:dLbl>
            <c:dLbl>
              <c:idx val="5"/>
              <c:layout>
                <c:manualLayout>
                  <c:x val="6.2500000000000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EA-4CD9-B5F4-92317C96726D}"/>
                </c:ext>
              </c:extLst>
            </c:dLbl>
            <c:dLbl>
              <c:idx val="6"/>
              <c:layout>
                <c:manualLayout>
                  <c:x val="4.82093637768506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EA-4CD9-B5F4-92317C96726D}"/>
                </c:ext>
              </c:extLst>
            </c:dLbl>
            <c:dLbl>
              <c:idx val="7"/>
              <c:layout>
                <c:manualLayout>
                  <c:x val="9.6418727553701841E-3"/>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EA-4CD9-B5F4-92317C96726D}"/>
                </c:ext>
              </c:extLst>
            </c:dLbl>
            <c:dLbl>
              <c:idx val="10"/>
              <c:layout>
                <c:manualLayout>
                  <c:x val="6.42791517024675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EA-4CD9-B5F4-92317C96726D}"/>
                </c:ext>
              </c:extLst>
            </c:dLbl>
            <c:dLbl>
              <c:idx val="11"/>
              <c:layout>
                <c:manualLayout>
                  <c:x val="3.213957585123375E-3"/>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EA-4CD9-B5F4-92317C96726D}"/>
                </c:ext>
              </c:extLst>
            </c:dLbl>
            <c:dLbl>
              <c:idx val="12"/>
              <c:layout>
                <c:manualLayout>
                  <c:x val="3.213957585123375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EA-4CD9-B5F4-92317C96726D}"/>
                </c:ext>
              </c:extLst>
            </c:dLbl>
            <c:dLbl>
              <c:idx val="13"/>
              <c:layout>
                <c:manualLayout>
                  <c:x val="8.034893962808436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EA-4CD9-B5F4-92317C96726D}"/>
                </c:ext>
              </c:extLst>
            </c:dLbl>
            <c:dLbl>
              <c:idx val="14"/>
              <c:layout>
                <c:manualLayout>
                  <c:x val="8.03489396280855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2EA-4CD9-B5F4-92317C96726D}"/>
                </c:ext>
              </c:extLst>
            </c:dLbl>
            <c:dLbl>
              <c:idx val="15"/>
              <c:layout>
                <c:manualLayout>
                  <c:x val="1.28558303404935E-2"/>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2EA-4CD9-B5F4-92317C96726D}"/>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 Like To Be Connected At All Times</c:v>
                </c:pt>
                <c:pt idx="1">
                  <c:v>I Like To Connect With Brands Through Social-Networking Sites</c:v>
                </c:pt>
                <c:pt idx="2">
                  <c:v>I Like To Have A Lot Of Gadgets</c:v>
                </c:pt>
                <c:pt idx="3">
                  <c:v>I'm Always One Of The First Of My Friends To Try New Products/Services</c:v>
                </c:pt>
              </c:strCache>
            </c:strRef>
          </c:cat>
          <c:val>
            <c:numRef>
              <c:f>Sheet1!$C$2:$C$5</c:f>
              <c:numCache>
                <c:formatCode>0%</c:formatCode>
                <c:ptCount val="4"/>
                <c:pt idx="0">
                  <c:v>0.53</c:v>
                </c:pt>
                <c:pt idx="1">
                  <c:v>0.23</c:v>
                </c:pt>
                <c:pt idx="2">
                  <c:v>0.31</c:v>
                </c:pt>
                <c:pt idx="3">
                  <c:v>0.32</c:v>
                </c:pt>
              </c:numCache>
            </c:numRef>
          </c:val>
          <c:extLst>
            <c:ext xmlns:c16="http://schemas.microsoft.com/office/drawing/2014/chart" uri="{C3380CC4-5D6E-409C-BE32-E72D297353CC}">
              <c16:uniqueId val="{00000015-82EA-4CD9-B5F4-92317C96726D}"/>
            </c:ext>
          </c:extLst>
        </c:ser>
        <c:dLbls>
          <c:showLegendKey val="0"/>
          <c:showVal val="0"/>
          <c:showCatName val="0"/>
          <c:showSerName val="0"/>
          <c:showPercent val="0"/>
          <c:showBubbleSize val="0"/>
        </c:dLbls>
        <c:gapWidth val="150"/>
        <c:axId val="46053248"/>
        <c:axId val="46054784"/>
      </c:barChart>
      <c:catAx>
        <c:axId val="46053248"/>
        <c:scaling>
          <c:orientation val="minMax"/>
        </c:scaling>
        <c:delete val="0"/>
        <c:axPos val="b"/>
        <c:numFmt formatCode="General" sourceLinked="0"/>
        <c:majorTickMark val="out"/>
        <c:minorTickMark val="none"/>
        <c:tickLblPos val="nextTo"/>
        <c:txPr>
          <a:bodyPr/>
          <a:lstStyle/>
          <a:p>
            <a:pPr>
              <a:defRPr sz="1000" b="1"/>
            </a:pPr>
            <a:endParaRPr lang="en-US"/>
          </a:p>
        </c:txPr>
        <c:crossAx val="46054784"/>
        <c:crosses val="autoZero"/>
        <c:auto val="1"/>
        <c:lblAlgn val="ctr"/>
        <c:lblOffset val="100"/>
        <c:noMultiLvlLbl val="0"/>
      </c:catAx>
      <c:valAx>
        <c:axId val="46054784"/>
        <c:scaling>
          <c:orientation val="minMax"/>
        </c:scaling>
        <c:delete val="1"/>
        <c:axPos val="l"/>
        <c:numFmt formatCode="0%" sourceLinked="1"/>
        <c:majorTickMark val="out"/>
        <c:minorTickMark val="none"/>
        <c:tickLblPos val="nextTo"/>
        <c:crossAx val="46053248"/>
        <c:crosses val="autoZero"/>
        <c:crossBetween val="between"/>
      </c:valAx>
      <c:spPr>
        <a:noFill/>
        <a:ln w="25400">
          <a:noFill/>
        </a:ln>
      </c:spPr>
    </c:plotArea>
    <c:legend>
      <c:legendPos val="t"/>
      <c:layout>
        <c:manualLayout>
          <c:xMode val="edge"/>
          <c:yMode val="edge"/>
          <c:x val="0.26462338221620918"/>
          <c:y val="4.0625000000000001E-2"/>
          <c:w val="0.47075323556758164"/>
          <c:h val="5.827239173228347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Computer</c:v>
                </c:pt>
                <c:pt idx="1">
                  <c:v>DVR</c:v>
                </c:pt>
                <c:pt idx="2">
                  <c:v>Smartphone</c:v>
                </c:pt>
                <c:pt idx="3">
                  <c:v>Tablet</c:v>
                </c:pt>
              </c:strCache>
            </c:strRef>
          </c:cat>
          <c:val>
            <c:numRef>
              <c:f>Sheet1!$B$2:$B$5</c:f>
              <c:numCache>
                <c:formatCode>0%</c:formatCode>
                <c:ptCount val="4"/>
                <c:pt idx="0">
                  <c:v>0.97299999999999998</c:v>
                </c:pt>
                <c:pt idx="1">
                  <c:v>0.77100000000000002</c:v>
                </c:pt>
                <c:pt idx="2">
                  <c:v>0.98099999999999998</c:v>
                </c:pt>
                <c:pt idx="3">
                  <c:v>0.89700000000000002</c:v>
                </c:pt>
              </c:numCache>
            </c:numRef>
          </c:val>
          <c:extLst>
            <c:ext xmlns:c16="http://schemas.microsoft.com/office/drawing/2014/chart" uri="{C3380CC4-5D6E-409C-BE32-E72D297353CC}">
              <c16:uniqueId val="{00000000-58EE-4915-8487-A2D10F03F1A5}"/>
            </c:ext>
          </c:extLst>
        </c:ser>
        <c:ser>
          <c:idx val="1"/>
          <c:order val="1"/>
          <c:tx>
            <c:strRef>
              <c:f>Sheet1!$C$1</c:f>
              <c:strCache>
                <c:ptCount val="1"/>
                <c:pt idx="0">
                  <c:v>Media Planner/Buyer</c:v>
                </c:pt>
              </c:strCache>
            </c:strRef>
          </c:tx>
          <c:spPr>
            <a:solidFill>
              <a:srgbClr val="50C8A0"/>
            </a:solidFill>
          </c:spPr>
          <c:invertIfNegative val="0"/>
          <c:dLbls>
            <c:dLbl>
              <c:idx val="0"/>
              <c:layout>
                <c:manualLayout>
                  <c:x val="2.9295015453120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EE-4915-8487-A2D10F03F1A5}"/>
                </c:ext>
              </c:extLst>
            </c:dLbl>
            <c:dLbl>
              <c:idx val="2"/>
              <c:layout>
                <c:manualLayout>
                  <c:x val="5.8590030906241304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EE-4915-8487-A2D10F03F1A5}"/>
                </c:ext>
              </c:extLst>
            </c:dLbl>
            <c:dLbl>
              <c:idx val="3"/>
              <c:layout>
                <c:manualLayout>
                  <c:x val="3.0456734723036767E-3"/>
                  <c:y val="6.2499999999999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EE-4915-8487-A2D10F03F1A5}"/>
                </c:ext>
              </c:extLst>
            </c:dLbl>
            <c:dLbl>
              <c:idx val="4"/>
              <c:layout>
                <c:manualLayout>
                  <c:x val="5.85900309062413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EE-4915-8487-A2D10F03F1A5}"/>
                </c:ext>
              </c:extLst>
            </c:dLbl>
            <c:dLbl>
              <c:idx val="5"/>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EE-4915-8487-A2D10F03F1A5}"/>
                </c:ext>
              </c:extLst>
            </c:dLbl>
            <c:dLbl>
              <c:idx val="9"/>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EE-4915-8487-A2D10F03F1A5}"/>
                </c:ext>
              </c:extLst>
            </c:dLbl>
            <c:spPr>
              <a:noFill/>
              <a:ln>
                <a:noFill/>
              </a:ln>
              <a:effectLst/>
            </c:spPr>
            <c:txPr>
              <a:bodyPr/>
              <a:lstStyle/>
              <a:p>
                <a:pPr algn="ctr">
                  <a:defRPr lang="en-US" sz="14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Computer</c:v>
                </c:pt>
                <c:pt idx="1">
                  <c:v>DVR</c:v>
                </c:pt>
                <c:pt idx="2">
                  <c:v>Smartphone</c:v>
                </c:pt>
                <c:pt idx="3">
                  <c:v>Tablet</c:v>
                </c:pt>
              </c:strCache>
            </c:strRef>
          </c:cat>
          <c:val>
            <c:numRef>
              <c:f>Sheet1!$C$2:$C$5</c:f>
              <c:numCache>
                <c:formatCode>0%</c:formatCode>
                <c:ptCount val="4"/>
                <c:pt idx="0">
                  <c:v>0.97399999999999998</c:v>
                </c:pt>
                <c:pt idx="1">
                  <c:v>0.81899999999999995</c:v>
                </c:pt>
                <c:pt idx="2">
                  <c:v>0.97899999999999998</c:v>
                </c:pt>
                <c:pt idx="3">
                  <c:v>0.92100000000000004</c:v>
                </c:pt>
              </c:numCache>
            </c:numRef>
          </c:val>
          <c:extLst>
            <c:ext xmlns:c16="http://schemas.microsoft.com/office/drawing/2014/chart" uri="{C3380CC4-5D6E-409C-BE32-E72D297353CC}">
              <c16:uniqueId val="{00000007-58EE-4915-8487-A2D10F03F1A5}"/>
            </c:ext>
          </c:extLst>
        </c:ser>
        <c:ser>
          <c:idx val="2"/>
          <c:order val="2"/>
          <c:tx>
            <c:strRef>
              <c:f>Sheet1!$D$1</c:f>
              <c:strCache>
                <c:ptCount val="1"/>
                <c:pt idx="0">
                  <c:v>Average A18+ Population</c:v>
                </c:pt>
              </c:strCache>
            </c:strRef>
          </c:tx>
          <c:spPr>
            <a:solidFill>
              <a:srgbClr val="FAB982"/>
            </a:solidFill>
          </c:spPr>
          <c:invertIfNegative val="0"/>
          <c:dLbls>
            <c:dLbl>
              <c:idx val="0"/>
              <c:layout>
                <c:manualLayout>
                  <c:x val="4.219949061559752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EE-4915-8487-A2D10F03F1A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EE-4915-8487-A2D10F03F1A5}"/>
                </c:ext>
              </c:extLst>
            </c:dLbl>
            <c:dLbl>
              <c:idx val="4"/>
              <c:layout>
                <c:manualLayout>
                  <c:x val="1.40664968718658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EE-4915-8487-A2D10F03F1A5}"/>
                </c:ext>
              </c:extLst>
            </c:dLbl>
            <c:dLbl>
              <c:idx val="5"/>
              <c:layout>
                <c:manualLayout>
                  <c:x val="2.1099745307798661E-2"/>
                  <c:y val="-1.5625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EE-4915-8487-A2D10F03F1A5}"/>
                </c:ext>
              </c:extLst>
            </c:dLbl>
            <c:dLbl>
              <c:idx val="6"/>
              <c:layout>
                <c:manualLayout>
                  <c:x val="1.4066496871865741E-2"/>
                  <c:y val="-6.250000000000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EE-4915-8487-A2D10F03F1A5}"/>
                </c:ext>
              </c:extLst>
            </c:dLbl>
            <c:dLbl>
              <c:idx val="7"/>
              <c:layout>
                <c:manualLayout>
                  <c:x val="1.5473146559052324E-2"/>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EE-4915-8487-A2D10F03F1A5}"/>
                </c:ext>
              </c:extLst>
            </c:dLbl>
            <c:dLbl>
              <c:idx val="8"/>
              <c:layout>
                <c:manualLayout>
                  <c:x val="5.62659874874633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EE-4915-8487-A2D10F03F1A5}"/>
                </c:ext>
              </c:extLst>
            </c:dLbl>
            <c:dLbl>
              <c:idx val="9"/>
              <c:layout>
                <c:manualLayout>
                  <c:x val="0"/>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EE-4915-8487-A2D10F03F1A5}"/>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Computer</c:v>
                </c:pt>
                <c:pt idx="1">
                  <c:v>DVR</c:v>
                </c:pt>
                <c:pt idx="2">
                  <c:v>Smartphone</c:v>
                </c:pt>
                <c:pt idx="3">
                  <c:v>Tablet</c:v>
                </c:pt>
              </c:strCache>
            </c:strRef>
          </c:cat>
          <c:val>
            <c:numRef>
              <c:f>Sheet1!$D$2:$D$5</c:f>
              <c:numCache>
                <c:formatCode>0%</c:formatCode>
                <c:ptCount val="4"/>
                <c:pt idx="0">
                  <c:v>0.80800000000000005</c:v>
                </c:pt>
                <c:pt idx="1">
                  <c:v>0.56000000000000005</c:v>
                </c:pt>
                <c:pt idx="2">
                  <c:v>0.88900000000000001</c:v>
                </c:pt>
                <c:pt idx="3">
                  <c:v>0.65300000000000002</c:v>
                </c:pt>
              </c:numCache>
            </c:numRef>
          </c:val>
          <c:extLst>
            <c:ext xmlns:c16="http://schemas.microsoft.com/office/drawing/2014/chart" uri="{C3380CC4-5D6E-409C-BE32-E72D297353CC}">
              <c16:uniqueId val="{00000010-58EE-4915-8487-A2D10F03F1A5}"/>
            </c:ext>
          </c:extLst>
        </c:ser>
        <c:dLbls>
          <c:showLegendKey val="0"/>
          <c:showVal val="0"/>
          <c:showCatName val="0"/>
          <c:showSerName val="0"/>
          <c:showPercent val="0"/>
          <c:showBubbleSize val="0"/>
        </c:dLbls>
        <c:gapWidth val="150"/>
        <c:axId val="46418176"/>
        <c:axId val="46444544"/>
      </c:barChart>
      <c:catAx>
        <c:axId val="46418176"/>
        <c:scaling>
          <c:orientation val="minMax"/>
        </c:scaling>
        <c:delete val="0"/>
        <c:axPos val="b"/>
        <c:numFmt formatCode="General" sourceLinked="0"/>
        <c:majorTickMark val="out"/>
        <c:minorTickMark val="none"/>
        <c:tickLblPos val="nextTo"/>
        <c:txPr>
          <a:bodyPr/>
          <a:lstStyle/>
          <a:p>
            <a:pPr>
              <a:defRPr sz="1200" b="1"/>
            </a:pPr>
            <a:endParaRPr lang="en-US"/>
          </a:p>
        </c:txPr>
        <c:crossAx val="46444544"/>
        <c:crosses val="autoZero"/>
        <c:auto val="1"/>
        <c:lblAlgn val="ctr"/>
        <c:lblOffset val="100"/>
        <c:noMultiLvlLbl val="0"/>
      </c:catAx>
      <c:valAx>
        <c:axId val="46444544"/>
        <c:scaling>
          <c:orientation val="minMax"/>
        </c:scaling>
        <c:delete val="1"/>
        <c:axPos val="l"/>
        <c:numFmt formatCode="0%" sourceLinked="1"/>
        <c:majorTickMark val="out"/>
        <c:minorTickMark val="none"/>
        <c:tickLblPos val="nextTo"/>
        <c:crossAx val="46418176"/>
        <c:crosses val="autoZero"/>
        <c:crossBetween val="between"/>
      </c:valAx>
    </c:plotArea>
    <c:legend>
      <c:legendPos val="t"/>
      <c:layout>
        <c:manualLayout>
          <c:xMode val="edge"/>
          <c:yMode val="edge"/>
          <c:x val="0.1469219015910094"/>
          <c:y val="3.125E-2"/>
          <c:w val="0.69771618793504375"/>
          <c:h val="5.6478100393700791E-2"/>
        </c:manualLayout>
      </c:layout>
      <c:overlay val="0"/>
      <c:txPr>
        <a:bodyPr/>
        <a:lstStyle/>
        <a:p>
          <a:pPr>
            <a:defRPr sz="1050" b="1"/>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TV</c:v>
                </c:pt>
              </c:strCache>
            </c:strRef>
          </c:cat>
          <c:val>
            <c:numRef>
              <c:f>Sheet1!$B$2</c:f>
              <c:numCache>
                <c:formatCode>0%</c:formatCode>
                <c:ptCount val="1"/>
                <c:pt idx="0">
                  <c:v>0.62</c:v>
                </c:pt>
              </c:numCache>
            </c:numRef>
          </c:val>
          <c:extLst>
            <c:ext xmlns:c16="http://schemas.microsoft.com/office/drawing/2014/chart" uri="{C3380CC4-5D6E-409C-BE32-E72D297353CC}">
              <c16:uniqueId val="{00000000-475D-4E03-BDAD-C0809BDF8E30}"/>
            </c:ext>
          </c:extLst>
        </c:ser>
        <c:ser>
          <c:idx val="1"/>
          <c:order val="1"/>
          <c:tx>
            <c:strRef>
              <c:f>Sheet1!$C$1</c:f>
              <c:strCache>
                <c:ptCount val="1"/>
                <c:pt idx="0">
                  <c:v>Media Planner/Buyer</c:v>
                </c:pt>
              </c:strCache>
            </c:strRef>
          </c:tx>
          <c:spPr>
            <a:solidFill>
              <a:srgbClr val="50C8A0"/>
            </a:solidFill>
          </c:spPr>
          <c:invertIfNegative val="0"/>
          <c:dLbls>
            <c:dLbl>
              <c:idx val="0"/>
              <c:layout>
                <c:manualLayout>
                  <c:x val="2.9295015453120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5D-4E03-BDAD-C0809BDF8E30}"/>
                </c:ext>
              </c:extLst>
            </c:dLbl>
            <c:dLbl>
              <c:idx val="2"/>
              <c:layout>
                <c:manualLayout>
                  <c:x val="5.8590030906241304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5D-4E03-BDAD-C0809BDF8E30}"/>
                </c:ext>
              </c:extLst>
            </c:dLbl>
            <c:dLbl>
              <c:idx val="3"/>
              <c:layout>
                <c:manualLayout>
                  <c:x val="5.8590030906241304E-3"/>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5D-4E03-BDAD-C0809BDF8E30}"/>
                </c:ext>
              </c:extLst>
            </c:dLbl>
            <c:dLbl>
              <c:idx val="4"/>
              <c:layout>
                <c:manualLayout>
                  <c:x val="5.85900309062413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5D-4E03-BDAD-C0809BDF8E30}"/>
                </c:ext>
              </c:extLst>
            </c:dLbl>
            <c:dLbl>
              <c:idx val="5"/>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5D-4E03-BDAD-C0809BDF8E30}"/>
                </c:ext>
              </c:extLst>
            </c:dLbl>
            <c:dLbl>
              <c:idx val="9"/>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5D-4E03-BDAD-C0809BDF8E30}"/>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TV</c:v>
                </c:pt>
              </c:strCache>
            </c:strRef>
          </c:cat>
          <c:val>
            <c:numRef>
              <c:f>Sheet1!$C$2</c:f>
              <c:numCache>
                <c:formatCode>0%</c:formatCode>
                <c:ptCount val="1"/>
                <c:pt idx="0">
                  <c:v>0.57999999999999996</c:v>
                </c:pt>
              </c:numCache>
            </c:numRef>
          </c:val>
          <c:extLst>
            <c:ext xmlns:c16="http://schemas.microsoft.com/office/drawing/2014/chart" uri="{C3380CC4-5D6E-409C-BE32-E72D297353CC}">
              <c16:uniqueId val="{00000007-475D-4E03-BDAD-C0809BDF8E30}"/>
            </c:ext>
          </c:extLst>
        </c:ser>
        <c:ser>
          <c:idx val="2"/>
          <c:order val="2"/>
          <c:tx>
            <c:strRef>
              <c:f>Sheet1!$D$1</c:f>
              <c:strCache>
                <c:ptCount val="1"/>
                <c:pt idx="0">
                  <c:v>Average A18+ Population</c:v>
                </c:pt>
              </c:strCache>
            </c:strRef>
          </c:tx>
          <c:spPr>
            <a:solidFill>
              <a:srgbClr val="FAB982"/>
            </a:solidFill>
          </c:spPr>
          <c:invertIfNegative val="0"/>
          <c:dLbls>
            <c:dLbl>
              <c:idx val="0"/>
              <c:layout>
                <c:manualLayout>
                  <c:x val="9.8465478103060902E-3"/>
                  <c:y val="-6.250000000000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5D-4E03-BDAD-C0809BDF8E30}"/>
                </c:ext>
              </c:extLst>
            </c:dLbl>
            <c:dLbl>
              <c:idx val="3"/>
              <c:layout>
                <c:manualLayout>
                  <c:x val="1.2659847184679208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5D-4E03-BDAD-C0809BDF8E30}"/>
                </c:ext>
              </c:extLst>
            </c:dLbl>
            <c:dLbl>
              <c:idx val="4"/>
              <c:layout>
                <c:manualLayout>
                  <c:x val="1.40664968718658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5D-4E03-BDAD-C0809BDF8E30}"/>
                </c:ext>
              </c:extLst>
            </c:dLbl>
            <c:dLbl>
              <c:idx val="5"/>
              <c:layout>
                <c:manualLayout>
                  <c:x val="2.1099745307798661E-2"/>
                  <c:y val="-1.5625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5D-4E03-BDAD-C0809BDF8E30}"/>
                </c:ext>
              </c:extLst>
            </c:dLbl>
            <c:dLbl>
              <c:idx val="6"/>
              <c:layout>
                <c:manualLayout>
                  <c:x val="1.4066496871865741E-2"/>
                  <c:y val="-6.250000000000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5D-4E03-BDAD-C0809BDF8E30}"/>
                </c:ext>
              </c:extLst>
            </c:dLbl>
            <c:dLbl>
              <c:idx val="7"/>
              <c:layout>
                <c:manualLayout>
                  <c:x val="1.5473146559052324E-2"/>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5D-4E03-BDAD-C0809BDF8E30}"/>
                </c:ext>
              </c:extLst>
            </c:dLbl>
            <c:dLbl>
              <c:idx val="8"/>
              <c:layout>
                <c:manualLayout>
                  <c:x val="5.62659874874633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5D-4E03-BDAD-C0809BDF8E30}"/>
                </c:ext>
              </c:extLst>
            </c:dLbl>
            <c:dLbl>
              <c:idx val="9"/>
              <c:layout>
                <c:manualLayout>
                  <c:x val="0"/>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5D-4E03-BDAD-C0809BDF8E30}"/>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TV</c:v>
                </c:pt>
              </c:strCache>
            </c:strRef>
          </c:cat>
          <c:val>
            <c:numRef>
              <c:f>Sheet1!$D$2</c:f>
              <c:numCache>
                <c:formatCode>0%</c:formatCode>
                <c:ptCount val="1"/>
                <c:pt idx="0">
                  <c:v>0.87</c:v>
                </c:pt>
              </c:numCache>
            </c:numRef>
          </c:val>
          <c:extLst>
            <c:ext xmlns:c16="http://schemas.microsoft.com/office/drawing/2014/chart" uri="{C3380CC4-5D6E-409C-BE32-E72D297353CC}">
              <c16:uniqueId val="{00000010-475D-4E03-BDAD-C0809BDF8E30}"/>
            </c:ext>
          </c:extLst>
        </c:ser>
        <c:dLbls>
          <c:showLegendKey val="0"/>
          <c:showVal val="0"/>
          <c:showCatName val="0"/>
          <c:showSerName val="0"/>
          <c:showPercent val="0"/>
          <c:showBubbleSize val="0"/>
        </c:dLbls>
        <c:gapWidth val="150"/>
        <c:axId val="46099456"/>
        <c:axId val="46109440"/>
      </c:barChart>
      <c:catAx>
        <c:axId val="46099456"/>
        <c:scaling>
          <c:orientation val="minMax"/>
        </c:scaling>
        <c:delete val="0"/>
        <c:axPos val="b"/>
        <c:numFmt formatCode="General" sourceLinked="0"/>
        <c:majorTickMark val="out"/>
        <c:minorTickMark val="none"/>
        <c:tickLblPos val="nextTo"/>
        <c:crossAx val="46109440"/>
        <c:crosses val="autoZero"/>
        <c:auto val="1"/>
        <c:lblAlgn val="ctr"/>
        <c:lblOffset val="100"/>
        <c:noMultiLvlLbl val="0"/>
      </c:catAx>
      <c:valAx>
        <c:axId val="46109440"/>
        <c:scaling>
          <c:orientation val="minMax"/>
        </c:scaling>
        <c:delete val="1"/>
        <c:axPos val="l"/>
        <c:numFmt formatCode="0%" sourceLinked="1"/>
        <c:majorTickMark val="out"/>
        <c:minorTickMark val="none"/>
        <c:tickLblPos val="nextTo"/>
        <c:crossAx val="46099456"/>
        <c:crosses val="autoZero"/>
        <c:crossBetween val="between"/>
      </c:valAx>
    </c:plotArea>
    <c:legend>
      <c:legendPos val="t"/>
      <c:layout>
        <c:manualLayout>
          <c:xMode val="edge"/>
          <c:yMode val="edge"/>
          <c:x val="2.1048981721134511E-2"/>
          <c:y val="3.125E-2"/>
          <c:w val="0.97743381014320663"/>
          <c:h val="5.6478100393700791E-2"/>
        </c:manualLayout>
      </c:layout>
      <c:overlay val="0"/>
      <c:txPr>
        <a:bodyPr/>
        <a:lstStyle/>
        <a:p>
          <a:pPr>
            <a:defRPr sz="1100"/>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Advertising Community</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2"/>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8-4DE3-BD04-A6DEAD9F50F9}"/>
                </c:ext>
              </c:extLst>
            </c:dLbl>
            <c:dLbl>
              <c:idx val="3"/>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Northeast</c:v>
                </c:pt>
                <c:pt idx="1">
                  <c:v>Midwest</c:v>
                </c:pt>
                <c:pt idx="2">
                  <c:v>South</c:v>
                </c:pt>
                <c:pt idx="3">
                  <c:v>West </c:v>
                </c:pt>
              </c:strCache>
            </c:strRef>
          </c:cat>
          <c:val>
            <c:numRef>
              <c:f>Sheet1!$B$2:$B$5</c:f>
              <c:numCache>
                <c:formatCode>0%</c:formatCode>
                <c:ptCount val="4"/>
                <c:pt idx="0">
                  <c:v>0.19291338582677167</c:v>
                </c:pt>
                <c:pt idx="1">
                  <c:v>0.17716535433070868</c:v>
                </c:pt>
                <c:pt idx="2">
                  <c:v>0.30314960629921262</c:v>
                </c:pt>
                <c:pt idx="3">
                  <c:v>0.32677165354330712</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dLbl>
              <c:idx val="0"/>
              <c:layout>
                <c:manualLayout>
                  <c:x val="2.0612508351472909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A-4CD9-B5F4-92317C96726D}"/>
                </c:ext>
              </c:extLst>
            </c:dLbl>
            <c:dLbl>
              <c:idx val="1"/>
              <c:layout>
                <c:manualLayout>
                  <c:x val="-8.2336465866765063E-4"/>
                  <c:y val="-6.2500000000000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A-4CD9-B5F4-92317C96726D}"/>
                </c:ext>
              </c:extLst>
            </c:dLbl>
            <c:dLbl>
              <c:idx val="5"/>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EA-4CD9-B5F4-92317C96726D}"/>
                </c:ext>
              </c:extLst>
            </c:dLbl>
            <c:dLbl>
              <c:idx val="7"/>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EA-4CD9-B5F4-92317C96726D}"/>
                </c:ext>
              </c:extLst>
            </c:dLbl>
            <c:dLbl>
              <c:idx val="12"/>
              <c:layout>
                <c:manualLayout>
                  <c:x val="0"/>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EA-4CD9-B5F4-92317C96726D}"/>
                </c:ext>
              </c:extLst>
            </c:dLbl>
            <c:dLbl>
              <c:idx val="13"/>
              <c:layout>
                <c:manualLayout>
                  <c:x val="-3.213957585123375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EA-4CD9-B5F4-92317C96726D}"/>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Smart / Connected TV</c:v>
                </c:pt>
                <c:pt idx="1">
                  <c:v>HDTV (not Internet connected)</c:v>
                </c:pt>
                <c:pt idx="2">
                  <c:v>Gaming console</c:v>
                </c:pt>
                <c:pt idx="3">
                  <c:v>Multimedia streaming device</c:v>
                </c:pt>
                <c:pt idx="4">
                  <c:v>DVD Player</c:v>
                </c:pt>
              </c:strCache>
            </c:strRef>
          </c:cat>
          <c:val>
            <c:numRef>
              <c:f>Sheet1!$B$2:$B$6</c:f>
              <c:numCache>
                <c:formatCode>0%</c:formatCode>
                <c:ptCount val="5"/>
                <c:pt idx="0">
                  <c:v>0.63400000000000001</c:v>
                </c:pt>
                <c:pt idx="1">
                  <c:v>0.58699999999999997</c:v>
                </c:pt>
                <c:pt idx="2">
                  <c:v>0.57099999999999995</c:v>
                </c:pt>
                <c:pt idx="3">
                  <c:v>0.47199999999999998</c:v>
                </c:pt>
                <c:pt idx="4">
                  <c:v>0.32300000000000001</c:v>
                </c:pt>
              </c:numCache>
            </c:numRef>
          </c:val>
          <c:extLst>
            <c:ext xmlns:c16="http://schemas.microsoft.com/office/drawing/2014/chart" uri="{C3380CC4-5D6E-409C-BE32-E72D297353CC}">
              <c16:uniqueId val="{00000006-82EA-4CD9-B5F4-92317C96726D}"/>
            </c:ext>
          </c:extLst>
        </c:ser>
        <c:ser>
          <c:idx val="1"/>
          <c:order val="1"/>
          <c:tx>
            <c:strRef>
              <c:f>Sheet1!$C$1</c:f>
              <c:strCache>
                <c:ptCount val="1"/>
                <c:pt idx="0">
                  <c:v>Average A18+ Population</c:v>
                </c:pt>
              </c:strCache>
            </c:strRef>
          </c:tx>
          <c:spPr>
            <a:solidFill>
              <a:srgbClr val="50C8A0"/>
            </a:solidFill>
          </c:spPr>
          <c:invertIfNegative val="0"/>
          <c:dLbls>
            <c:dLbl>
              <c:idx val="0"/>
              <c:layout>
                <c:manualLayout>
                  <c:x val="4.1666666666666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EA-4CD9-B5F4-92317C96726D}"/>
                </c:ext>
              </c:extLst>
            </c:dLbl>
            <c:dLbl>
              <c:idx val="1"/>
              <c:layout>
                <c:manualLayout>
                  <c:x val="-3.20510308923012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EA-4CD9-B5F4-92317C96726D}"/>
                </c:ext>
              </c:extLst>
            </c:dLbl>
            <c:dLbl>
              <c:idx val="2"/>
              <c:layout>
                <c:manualLayout>
                  <c:x val="4.48716703843000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EA-4CD9-B5F4-92317C96726D}"/>
                </c:ext>
              </c:extLst>
            </c:dLbl>
            <c:dLbl>
              <c:idx val="3"/>
              <c:layout>
                <c:manualLayout>
                  <c:x val="-1.76279534232265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EA-4CD9-B5F4-92317C96726D}"/>
                </c:ext>
              </c:extLst>
            </c:dLbl>
            <c:dLbl>
              <c:idx val="4"/>
              <c:layout>
                <c:manualLayout>
                  <c:x val="-2.403884100692266E-3"/>
                  <c:y val="-1.1458200967217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EA-4CD9-B5F4-92317C96726D}"/>
                </c:ext>
              </c:extLst>
            </c:dLbl>
            <c:dLbl>
              <c:idx val="5"/>
              <c:layout>
                <c:manualLayout>
                  <c:x val="6.2500000000000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EA-4CD9-B5F4-92317C96726D}"/>
                </c:ext>
              </c:extLst>
            </c:dLbl>
            <c:dLbl>
              <c:idx val="6"/>
              <c:layout>
                <c:manualLayout>
                  <c:x val="4.82093637768506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EA-4CD9-B5F4-92317C96726D}"/>
                </c:ext>
              </c:extLst>
            </c:dLbl>
            <c:dLbl>
              <c:idx val="7"/>
              <c:layout>
                <c:manualLayout>
                  <c:x val="9.6418727553701841E-3"/>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EA-4CD9-B5F4-92317C96726D}"/>
                </c:ext>
              </c:extLst>
            </c:dLbl>
            <c:dLbl>
              <c:idx val="10"/>
              <c:layout>
                <c:manualLayout>
                  <c:x val="6.42791517024675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EA-4CD9-B5F4-92317C96726D}"/>
                </c:ext>
              </c:extLst>
            </c:dLbl>
            <c:dLbl>
              <c:idx val="11"/>
              <c:layout>
                <c:manualLayout>
                  <c:x val="3.213957585123375E-3"/>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EA-4CD9-B5F4-92317C96726D}"/>
                </c:ext>
              </c:extLst>
            </c:dLbl>
            <c:dLbl>
              <c:idx val="12"/>
              <c:layout>
                <c:manualLayout>
                  <c:x val="3.213957585123375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EA-4CD9-B5F4-92317C96726D}"/>
                </c:ext>
              </c:extLst>
            </c:dLbl>
            <c:dLbl>
              <c:idx val="13"/>
              <c:layout>
                <c:manualLayout>
                  <c:x val="8.034893962808436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EA-4CD9-B5F4-92317C96726D}"/>
                </c:ext>
              </c:extLst>
            </c:dLbl>
            <c:dLbl>
              <c:idx val="14"/>
              <c:layout>
                <c:manualLayout>
                  <c:x val="8.03489396280855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2EA-4CD9-B5F4-92317C96726D}"/>
                </c:ext>
              </c:extLst>
            </c:dLbl>
            <c:dLbl>
              <c:idx val="15"/>
              <c:layout>
                <c:manualLayout>
                  <c:x val="1.28558303404935E-2"/>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2EA-4CD9-B5F4-92317C96726D}"/>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Smart / Connected TV</c:v>
                </c:pt>
                <c:pt idx="1">
                  <c:v>HDTV (not Internet connected)</c:v>
                </c:pt>
                <c:pt idx="2">
                  <c:v>Gaming console</c:v>
                </c:pt>
                <c:pt idx="3">
                  <c:v>Multimedia streaming device</c:v>
                </c:pt>
                <c:pt idx="4">
                  <c:v>DVD Player</c:v>
                </c:pt>
              </c:strCache>
            </c:strRef>
          </c:cat>
          <c:val>
            <c:numRef>
              <c:f>Sheet1!$C$2:$C$6</c:f>
              <c:numCache>
                <c:formatCode>0%</c:formatCode>
                <c:ptCount val="5"/>
                <c:pt idx="0">
                  <c:v>0.28499999999999998</c:v>
                </c:pt>
                <c:pt idx="1">
                  <c:v>0.30499999999999999</c:v>
                </c:pt>
                <c:pt idx="2">
                  <c:v>0.42899999999999999</c:v>
                </c:pt>
                <c:pt idx="3">
                  <c:v>0.30099999999999999</c:v>
                </c:pt>
                <c:pt idx="4">
                  <c:v>0.73399999999999999</c:v>
                </c:pt>
              </c:numCache>
            </c:numRef>
          </c:val>
          <c:extLst>
            <c:ext xmlns:c16="http://schemas.microsoft.com/office/drawing/2014/chart" uri="{C3380CC4-5D6E-409C-BE32-E72D297353CC}">
              <c16:uniqueId val="{00000015-82EA-4CD9-B5F4-92317C96726D}"/>
            </c:ext>
          </c:extLst>
        </c:ser>
        <c:dLbls>
          <c:showLegendKey val="0"/>
          <c:showVal val="0"/>
          <c:showCatName val="0"/>
          <c:showSerName val="0"/>
          <c:showPercent val="0"/>
          <c:showBubbleSize val="0"/>
        </c:dLbls>
        <c:gapWidth val="150"/>
        <c:axId val="46290432"/>
        <c:axId val="46291968"/>
      </c:barChart>
      <c:catAx>
        <c:axId val="46290432"/>
        <c:scaling>
          <c:orientation val="minMax"/>
        </c:scaling>
        <c:delete val="0"/>
        <c:axPos val="b"/>
        <c:numFmt formatCode="General" sourceLinked="0"/>
        <c:majorTickMark val="out"/>
        <c:minorTickMark val="none"/>
        <c:tickLblPos val="nextTo"/>
        <c:txPr>
          <a:bodyPr/>
          <a:lstStyle/>
          <a:p>
            <a:pPr>
              <a:defRPr sz="1000" b="1"/>
            </a:pPr>
            <a:endParaRPr lang="en-US"/>
          </a:p>
        </c:txPr>
        <c:crossAx val="46291968"/>
        <c:crosses val="autoZero"/>
        <c:auto val="1"/>
        <c:lblAlgn val="ctr"/>
        <c:lblOffset val="100"/>
        <c:noMultiLvlLbl val="0"/>
      </c:catAx>
      <c:valAx>
        <c:axId val="46291968"/>
        <c:scaling>
          <c:orientation val="minMax"/>
        </c:scaling>
        <c:delete val="1"/>
        <c:axPos val="l"/>
        <c:numFmt formatCode="0%" sourceLinked="1"/>
        <c:majorTickMark val="out"/>
        <c:minorTickMark val="none"/>
        <c:tickLblPos val="nextTo"/>
        <c:crossAx val="46290432"/>
        <c:crosses val="autoZero"/>
        <c:crossBetween val="between"/>
      </c:valAx>
      <c:spPr>
        <a:noFill/>
        <a:ln w="25400">
          <a:noFill/>
        </a:ln>
      </c:spPr>
    </c:plotArea>
    <c:legend>
      <c:legendPos val="t"/>
      <c:layout>
        <c:manualLayout>
          <c:xMode val="edge"/>
          <c:yMode val="edge"/>
          <c:x val="0.26462338221620918"/>
          <c:y val="7.4822376589146894E-2"/>
          <c:w val="0.47075323556758164"/>
          <c:h val="5.8871317575084126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Amazon Prime Video</c:v>
                </c:pt>
                <c:pt idx="1">
                  <c:v>Network TV Website or App</c:v>
                </c:pt>
                <c:pt idx="2">
                  <c:v>Netflix</c:v>
                </c:pt>
                <c:pt idx="3">
                  <c:v>VOD through Cable / Satellite / Telco Provider</c:v>
                </c:pt>
                <c:pt idx="4">
                  <c:v>Hulu</c:v>
                </c:pt>
                <c:pt idx="5">
                  <c:v>Facebook Live</c:v>
                </c:pt>
              </c:strCache>
            </c:strRef>
          </c:cat>
          <c:val>
            <c:numRef>
              <c:f>Sheet1!$B$2:$B$7</c:f>
              <c:numCache>
                <c:formatCode>0%</c:formatCode>
                <c:ptCount val="6"/>
                <c:pt idx="0">
                  <c:v>0.63800000000000001</c:v>
                </c:pt>
                <c:pt idx="1">
                  <c:v>0.51200000000000001</c:v>
                </c:pt>
                <c:pt idx="2">
                  <c:v>0.50800000000000001</c:v>
                </c:pt>
                <c:pt idx="3">
                  <c:v>0.41299999999999998</c:v>
                </c:pt>
                <c:pt idx="4">
                  <c:v>0.26800000000000002</c:v>
                </c:pt>
                <c:pt idx="5">
                  <c:v>0.224</c:v>
                </c:pt>
              </c:numCache>
            </c:numRef>
          </c:val>
          <c:extLst>
            <c:ext xmlns:c16="http://schemas.microsoft.com/office/drawing/2014/chart" uri="{C3380CC4-5D6E-409C-BE32-E72D297353CC}">
              <c16:uniqueId val="{00000006-82EA-4CD9-B5F4-92317C96726D}"/>
            </c:ext>
          </c:extLst>
        </c:ser>
        <c:ser>
          <c:idx val="1"/>
          <c:order val="1"/>
          <c:tx>
            <c:strRef>
              <c:f>Sheet1!$C$1</c:f>
              <c:strCache>
                <c:ptCount val="1"/>
                <c:pt idx="0">
                  <c:v>Average P13+ Population</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Amazon Prime Video</c:v>
                </c:pt>
                <c:pt idx="1">
                  <c:v>Network TV Website or App</c:v>
                </c:pt>
                <c:pt idx="2">
                  <c:v>Netflix</c:v>
                </c:pt>
                <c:pt idx="3">
                  <c:v>VOD through Cable / Satellite / Telco Provider</c:v>
                </c:pt>
                <c:pt idx="4">
                  <c:v>Hulu</c:v>
                </c:pt>
                <c:pt idx="5">
                  <c:v>Facebook Live</c:v>
                </c:pt>
              </c:strCache>
            </c:strRef>
          </c:cat>
          <c:val>
            <c:numRef>
              <c:f>Sheet1!$C$2:$C$7</c:f>
              <c:numCache>
                <c:formatCode>0%</c:formatCode>
                <c:ptCount val="6"/>
                <c:pt idx="0">
                  <c:v>0.13</c:v>
                </c:pt>
                <c:pt idx="1">
                  <c:v>0.87</c:v>
                </c:pt>
                <c:pt idx="2">
                  <c:v>0.3</c:v>
                </c:pt>
                <c:pt idx="3">
                  <c:v>0.157</c:v>
                </c:pt>
                <c:pt idx="4">
                  <c:v>0.12</c:v>
                </c:pt>
                <c:pt idx="5">
                  <c:v>0.14699999999999999</c:v>
                </c:pt>
              </c:numCache>
            </c:numRef>
          </c:val>
          <c:extLst>
            <c:ext xmlns:c16="http://schemas.microsoft.com/office/drawing/2014/chart" uri="{C3380CC4-5D6E-409C-BE32-E72D297353CC}">
              <c16:uniqueId val="{00000015-82EA-4CD9-B5F4-92317C96726D}"/>
            </c:ext>
          </c:extLst>
        </c:ser>
        <c:dLbls>
          <c:dLblPos val="outEnd"/>
          <c:showLegendKey val="0"/>
          <c:showVal val="1"/>
          <c:showCatName val="0"/>
          <c:showSerName val="0"/>
          <c:showPercent val="0"/>
          <c:showBubbleSize val="0"/>
        </c:dLbls>
        <c:gapWidth val="150"/>
        <c:axId val="46492672"/>
        <c:axId val="46510848"/>
      </c:barChart>
      <c:catAx>
        <c:axId val="46492672"/>
        <c:scaling>
          <c:orientation val="minMax"/>
        </c:scaling>
        <c:delete val="0"/>
        <c:axPos val="b"/>
        <c:numFmt formatCode="General" sourceLinked="0"/>
        <c:majorTickMark val="out"/>
        <c:minorTickMark val="none"/>
        <c:tickLblPos val="nextTo"/>
        <c:txPr>
          <a:bodyPr/>
          <a:lstStyle/>
          <a:p>
            <a:pPr>
              <a:defRPr sz="1000" b="1"/>
            </a:pPr>
            <a:endParaRPr lang="en-US"/>
          </a:p>
        </c:txPr>
        <c:crossAx val="46510848"/>
        <c:crosses val="autoZero"/>
        <c:auto val="1"/>
        <c:lblAlgn val="ctr"/>
        <c:lblOffset val="100"/>
        <c:noMultiLvlLbl val="0"/>
      </c:catAx>
      <c:valAx>
        <c:axId val="46510848"/>
        <c:scaling>
          <c:orientation val="minMax"/>
        </c:scaling>
        <c:delete val="1"/>
        <c:axPos val="l"/>
        <c:numFmt formatCode="0%" sourceLinked="1"/>
        <c:majorTickMark val="out"/>
        <c:minorTickMark val="none"/>
        <c:tickLblPos val="nextTo"/>
        <c:crossAx val="46492672"/>
        <c:crosses val="autoZero"/>
        <c:crossBetween val="between"/>
      </c:valAx>
      <c:spPr>
        <a:noFill/>
        <a:ln w="25400">
          <a:noFill/>
        </a:ln>
      </c:spPr>
    </c:plotArea>
    <c:legend>
      <c:legendPos val="t"/>
      <c:layout>
        <c:manualLayout>
          <c:xMode val="edge"/>
          <c:yMode val="edge"/>
          <c:x val="0.26462338221620918"/>
          <c:y val="7.4822376589146894E-2"/>
          <c:w val="0.47075323556758164"/>
          <c:h val="5.8871317575084126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dLbl>
              <c:idx val="0"/>
              <c:layout>
                <c:manualLayout>
                  <c:x val="2.0612508351472909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A-4CD9-B5F4-92317C96726D}"/>
                </c:ext>
              </c:extLst>
            </c:dLbl>
            <c:dLbl>
              <c:idx val="1"/>
              <c:layout>
                <c:manualLayout>
                  <c:x val="-8.2336465866765063E-4"/>
                  <c:y val="-6.2500000000000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A-4CD9-B5F4-92317C96726D}"/>
                </c:ext>
              </c:extLst>
            </c:dLbl>
            <c:dLbl>
              <c:idx val="5"/>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EA-4CD9-B5F4-92317C96726D}"/>
                </c:ext>
              </c:extLst>
            </c:dLbl>
            <c:dLbl>
              <c:idx val="7"/>
              <c:layout>
                <c:manualLayout>
                  <c:x val="0"/>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EA-4CD9-B5F4-92317C96726D}"/>
                </c:ext>
              </c:extLst>
            </c:dLbl>
            <c:dLbl>
              <c:idx val="12"/>
              <c:layout>
                <c:manualLayout>
                  <c:x val="0"/>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EA-4CD9-B5F4-92317C96726D}"/>
                </c:ext>
              </c:extLst>
            </c:dLbl>
            <c:dLbl>
              <c:idx val="13"/>
              <c:layout>
                <c:manualLayout>
                  <c:x val="-3.213957585123375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EA-4CD9-B5F4-92317C96726D}"/>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Wired Cable / Telco / Satellite TV</c:v>
                </c:pt>
                <c:pt idx="1">
                  <c:v>Sling TV</c:v>
                </c:pt>
              </c:strCache>
            </c:strRef>
          </c:cat>
          <c:val>
            <c:numRef>
              <c:f>Sheet1!$B$2:$B$3</c:f>
              <c:numCache>
                <c:formatCode>0%</c:formatCode>
                <c:ptCount val="2"/>
                <c:pt idx="0">
                  <c:v>0.81100000000000005</c:v>
                </c:pt>
                <c:pt idx="1">
                  <c:v>0.161</c:v>
                </c:pt>
              </c:numCache>
            </c:numRef>
          </c:val>
          <c:extLst>
            <c:ext xmlns:c16="http://schemas.microsoft.com/office/drawing/2014/chart" uri="{C3380CC4-5D6E-409C-BE32-E72D297353CC}">
              <c16:uniqueId val="{00000006-82EA-4CD9-B5F4-92317C96726D}"/>
            </c:ext>
          </c:extLst>
        </c:ser>
        <c:ser>
          <c:idx val="1"/>
          <c:order val="1"/>
          <c:tx>
            <c:strRef>
              <c:f>Sheet1!$C$1</c:f>
              <c:strCache>
                <c:ptCount val="1"/>
                <c:pt idx="0">
                  <c:v>Media Planner/Buyer</c:v>
                </c:pt>
              </c:strCache>
            </c:strRef>
          </c:tx>
          <c:spPr>
            <a:solidFill>
              <a:srgbClr val="50C8A0"/>
            </a:solidFill>
          </c:spPr>
          <c:invertIfNegative val="0"/>
          <c:dLbls>
            <c:dLbl>
              <c:idx val="0"/>
              <c:layout>
                <c:manualLayout>
                  <c:x val="4.1666666666666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EA-4CD9-B5F4-92317C96726D}"/>
                </c:ext>
              </c:extLst>
            </c:dLbl>
            <c:dLbl>
              <c:idx val="1"/>
              <c:layout>
                <c:manualLayout>
                  <c:x val="-3.20510308923012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EA-4CD9-B5F4-92317C96726D}"/>
                </c:ext>
              </c:extLst>
            </c:dLbl>
            <c:dLbl>
              <c:idx val="2"/>
              <c:layout>
                <c:manualLayout>
                  <c:x val="4.48716703843000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EA-4CD9-B5F4-92317C96726D}"/>
                </c:ext>
              </c:extLst>
            </c:dLbl>
            <c:dLbl>
              <c:idx val="3"/>
              <c:layout>
                <c:manualLayout>
                  <c:x val="-1.76279534232265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EA-4CD9-B5F4-92317C96726D}"/>
                </c:ext>
              </c:extLst>
            </c:dLbl>
            <c:dLbl>
              <c:idx val="4"/>
              <c:layout>
                <c:manualLayout>
                  <c:x val="-2.403884100692266E-3"/>
                  <c:y val="-1.1458200967217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EA-4CD9-B5F4-92317C96726D}"/>
                </c:ext>
              </c:extLst>
            </c:dLbl>
            <c:dLbl>
              <c:idx val="5"/>
              <c:layout>
                <c:manualLayout>
                  <c:x val="6.25000000000000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EA-4CD9-B5F4-92317C96726D}"/>
                </c:ext>
              </c:extLst>
            </c:dLbl>
            <c:dLbl>
              <c:idx val="6"/>
              <c:layout>
                <c:manualLayout>
                  <c:x val="4.82093637768506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EA-4CD9-B5F4-92317C96726D}"/>
                </c:ext>
              </c:extLst>
            </c:dLbl>
            <c:dLbl>
              <c:idx val="7"/>
              <c:layout>
                <c:manualLayout>
                  <c:x val="9.6418727553701841E-3"/>
                  <c:y val="9.3749999999999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EA-4CD9-B5F4-92317C96726D}"/>
                </c:ext>
              </c:extLst>
            </c:dLbl>
            <c:dLbl>
              <c:idx val="10"/>
              <c:layout>
                <c:manualLayout>
                  <c:x val="6.42791517024675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2EA-4CD9-B5F4-92317C96726D}"/>
                </c:ext>
              </c:extLst>
            </c:dLbl>
            <c:dLbl>
              <c:idx val="11"/>
              <c:layout>
                <c:manualLayout>
                  <c:x val="3.213957585123375E-3"/>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2EA-4CD9-B5F4-92317C96726D}"/>
                </c:ext>
              </c:extLst>
            </c:dLbl>
            <c:dLbl>
              <c:idx val="12"/>
              <c:layout>
                <c:manualLayout>
                  <c:x val="3.213957585123375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2EA-4CD9-B5F4-92317C96726D}"/>
                </c:ext>
              </c:extLst>
            </c:dLbl>
            <c:dLbl>
              <c:idx val="13"/>
              <c:layout>
                <c:manualLayout>
                  <c:x val="8.034893962808436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EA-4CD9-B5F4-92317C96726D}"/>
                </c:ext>
              </c:extLst>
            </c:dLbl>
            <c:dLbl>
              <c:idx val="14"/>
              <c:layout>
                <c:manualLayout>
                  <c:x val="8.03489396280855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2EA-4CD9-B5F4-92317C96726D}"/>
                </c:ext>
              </c:extLst>
            </c:dLbl>
            <c:dLbl>
              <c:idx val="15"/>
              <c:layout>
                <c:manualLayout>
                  <c:x val="1.28558303404935E-2"/>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2EA-4CD9-B5F4-92317C96726D}"/>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Wired Cable / Telco / Satellite TV</c:v>
                </c:pt>
                <c:pt idx="1">
                  <c:v>Sling TV</c:v>
                </c:pt>
              </c:strCache>
            </c:strRef>
          </c:cat>
          <c:val>
            <c:numRef>
              <c:f>Sheet1!$C$2:$C$3</c:f>
              <c:numCache>
                <c:formatCode>0%</c:formatCode>
                <c:ptCount val="2"/>
                <c:pt idx="0">
                  <c:v>0.87</c:v>
                </c:pt>
                <c:pt idx="1">
                  <c:v>0.2</c:v>
                </c:pt>
              </c:numCache>
            </c:numRef>
          </c:val>
          <c:extLst>
            <c:ext xmlns:c16="http://schemas.microsoft.com/office/drawing/2014/chart" uri="{C3380CC4-5D6E-409C-BE32-E72D297353CC}">
              <c16:uniqueId val="{00000015-82EA-4CD9-B5F4-92317C96726D}"/>
            </c:ext>
          </c:extLst>
        </c:ser>
        <c:ser>
          <c:idx val="2"/>
          <c:order val="2"/>
          <c:tx>
            <c:strRef>
              <c:f>Sheet1!$D$1</c:f>
              <c:strCache>
                <c:ptCount val="1"/>
                <c:pt idx="0">
                  <c:v>Average A18+ Population</c:v>
                </c:pt>
              </c:strCache>
            </c:strRef>
          </c:tx>
          <c:spPr>
            <a:solidFill>
              <a:srgbClr val="FAB982"/>
            </a:solidFill>
          </c:spPr>
          <c:invertIfNegative val="0"/>
          <c:dLbls>
            <c:spPr>
              <a:noFill/>
              <a:ln>
                <a:noFill/>
              </a:ln>
              <a:effectLst/>
            </c:spPr>
            <c:txPr>
              <a:bodyPr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Wired Cable / Telco / Satellite TV</c:v>
                </c:pt>
                <c:pt idx="1">
                  <c:v>Sling TV</c:v>
                </c:pt>
              </c:strCache>
            </c:strRef>
          </c:cat>
          <c:val>
            <c:numRef>
              <c:f>Sheet1!$D$2:$D$3</c:f>
              <c:numCache>
                <c:formatCode>0%</c:formatCode>
                <c:ptCount val="2"/>
                <c:pt idx="0">
                  <c:v>0.82</c:v>
                </c:pt>
                <c:pt idx="1">
                  <c:v>0.01</c:v>
                </c:pt>
              </c:numCache>
            </c:numRef>
          </c:val>
          <c:extLst>
            <c:ext xmlns:c16="http://schemas.microsoft.com/office/drawing/2014/chart" uri="{C3380CC4-5D6E-409C-BE32-E72D297353CC}">
              <c16:uniqueId val="{00000000-A8D1-497B-90AA-10EAE8666FC2}"/>
            </c:ext>
          </c:extLst>
        </c:ser>
        <c:dLbls>
          <c:showLegendKey val="0"/>
          <c:showVal val="0"/>
          <c:showCatName val="0"/>
          <c:showSerName val="0"/>
          <c:showPercent val="0"/>
          <c:showBubbleSize val="0"/>
        </c:dLbls>
        <c:gapWidth val="150"/>
        <c:axId val="46864640"/>
        <c:axId val="46886912"/>
      </c:barChart>
      <c:catAx>
        <c:axId val="46864640"/>
        <c:scaling>
          <c:orientation val="minMax"/>
        </c:scaling>
        <c:delete val="0"/>
        <c:axPos val="b"/>
        <c:numFmt formatCode="General" sourceLinked="0"/>
        <c:majorTickMark val="out"/>
        <c:minorTickMark val="none"/>
        <c:tickLblPos val="nextTo"/>
        <c:txPr>
          <a:bodyPr/>
          <a:lstStyle/>
          <a:p>
            <a:pPr>
              <a:defRPr sz="1200" b="1"/>
            </a:pPr>
            <a:endParaRPr lang="en-US"/>
          </a:p>
        </c:txPr>
        <c:crossAx val="46886912"/>
        <c:crosses val="autoZero"/>
        <c:auto val="1"/>
        <c:lblAlgn val="ctr"/>
        <c:lblOffset val="100"/>
        <c:noMultiLvlLbl val="0"/>
      </c:catAx>
      <c:valAx>
        <c:axId val="46886912"/>
        <c:scaling>
          <c:orientation val="minMax"/>
        </c:scaling>
        <c:delete val="1"/>
        <c:axPos val="l"/>
        <c:numFmt formatCode="0%" sourceLinked="1"/>
        <c:majorTickMark val="out"/>
        <c:minorTickMark val="none"/>
        <c:tickLblPos val="nextTo"/>
        <c:crossAx val="46864640"/>
        <c:crosses val="autoZero"/>
        <c:crossBetween val="between"/>
      </c:valAx>
      <c:spPr>
        <a:noFill/>
        <a:ln w="25400">
          <a:noFill/>
        </a:ln>
      </c:spPr>
    </c:plotArea>
    <c:legend>
      <c:legendPos val="t"/>
      <c:layout>
        <c:manualLayout>
          <c:xMode val="edge"/>
          <c:yMode val="edge"/>
          <c:x val="0.13481568499453683"/>
          <c:y val="3.6937047795547968E-2"/>
          <c:w val="0.7493905114093925"/>
          <c:h val="5.8871317575084126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0765A3"/>
              </a:solidFill>
              <a:ln>
                <a:noFill/>
              </a:ln>
              <a:effectLst/>
            </c:spPr>
            <c:extLst>
              <c:ext xmlns:c16="http://schemas.microsoft.com/office/drawing/2014/chart" uri="{C3380CC4-5D6E-409C-BE32-E72D297353CC}">
                <c16:uniqueId val="{00000000-1302-40DA-AA72-FB3583C35BE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Usage)</c:v>
                </c:pt>
              </c:strCache>
            </c:strRef>
          </c:cat>
          <c:val>
            <c:numRef>
              <c:f>Sheet1!$B$2</c:f>
              <c:numCache>
                <c:formatCode>0%</c:formatCode>
                <c:ptCount val="1"/>
                <c:pt idx="0">
                  <c:v>0.67</c:v>
                </c:pt>
              </c:numCache>
            </c:numRef>
          </c:val>
          <c:extLst>
            <c:ext xmlns:c16="http://schemas.microsoft.com/office/drawing/2014/chart" uri="{C3380CC4-5D6E-409C-BE32-E72D297353CC}">
              <c16:uniqueId val="{00000000-B4F6-4E9A-BBD2-03345A965CE1}"/>
            </c:ext>
          </c:extLst>
        </c:ser>
        <c:dLbls>
          <c:dLblPos val="outEnd"/>
          <c:showLegendKey val="0"/>
          <c:showVal val="1"/>
          <c:showCatName val="0"/>
          <c:showSerName val="0"/>
          <c:showPercent val="0"/>
          <c:showBubbleSize val="0"/>
        </c:dLbls>
        <c:gapWidth val="219"/>
        <c:overlap val="-27"/>
        <c:axId val="45378176"/>
        <c:axId val="45385600"/>
      </c:barChart>
      <c:catAx>
        <c:axId val="4537817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5385600"/>
        <c:crosses val="autoZero"/>
        <c:auto val="1"/>
        <c:lblAlgn val="ctr"/>
        <c:lblOffset val="100"/>
        <c:noMultiLvlLbl val="0"/>
      </c:catAx>
      <c:valAx>
        <c:axId val="45385600"/>
        <c:scaling>
          <c:orientation val="minMax"/>
          <c:max val="0.8"/>
          <c:min val="0"/>
        </c:scaling>
        <c:delete val="1"/>
        <c:axPos val="l"/>
        <c:numFmt formatCode="0%" sourceLinked="1"/>
        <c:majorTickMark val="none"/>
        <c:minorTickMark val="none"/>
        <c:tickLblPos val="nextTo"/>
        <c:crossAx val="4537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0-7B03-4D38-8BB1-B218187CB627}"/>
              </c:ext>
            </c:extLst>
          </c:dPt>
          <c:dPt>
            <c:idx val="2"/>
            <c:invertIfNegative val="0"/>
            <c:bubble3D val="0"/>
            <c:spPr>
              <a:solidFill>
                <a:srgbClr val="50C8A0"/>
              </a:solidFill>
              <a:ln>
                <a:noFill/>
              </a:ln>
              <a:effectLst/>
            </c:spPr>
            <c:extLst>
              <c:ext xmlns:c16="http://schemas.microsoft.com/office/drawing/2014/chart" uri="{C3380CC4-5D6E-409C-BE32-E72D297353CC}">
                <c16:uniqueId val="{00000001-7B03-4D38-8BB1-B218187CB62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Advertising Community (Reported Usage)</c:v>
                </c:pt>
                <c:pt idx="1">
                  <c:v>Estimated by Advertising Community:                   (Avg Adult 18+ Usage)</c:v>
                </c:pt>
                <c:pt idx="2">
                  <c:v>Estimated by Media Planner/Buyer:                 (Avg Adult 18+ Usage)</c:v>
                </c:pt>
              </c:strCache>
            </c:strRef>
          </c:cat>
          <c:val>
            <c:numRef>
              <c:f>Sheet1!$B$2:$B$4</c:f>
              <c:numCache>
                <c:formatCode>0%</c:formatCode>
                <c:ptCount val="3"/>
                <c:pt idx="0">
                  <c:v>0.67</c:v>
                </c:pt>
                <c:pt idx="1">
                  <c:v>0.65</c:v>
                </c:pt>
                <c:pt idx="2">
                  <c:v>0.73</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6667264"/>
        <c:axId val="46668800"/>
      </c:barChart>
      <c:catAx>
        <c:axId val="4666726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6668800"/>
        <c:crosses val="autoZero"/>
        <c:auto val="1"/>
        <c:lblAlgn val="ctr"/>
        <c:lblOffset val="100"/>
        <c:noMultiLvlLbl val="0"/>
      </c:catAx>
      <c:valAx>
        <c:axId val="46668800"/>
        <c:scaling>
          <c:orientation val="minMax"/>
          <c:max val="0.8"/>
        </c:scaling>
        <c:delete val="1"/>
        <c:axPos val="l"/>
        <c:numFmt formatCode="0%" sourceLinked="1"/>
        <c:majorTickMark val="none"/>
        <c:minorTickMark val="none"/>
        <c:tickLblPos val="nextTo"/>
        <c:crossAx val="4666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1.6444955432228612E-3"/>
                  <c:y val="0.2145730917048837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67%</a:t>
                    </a:r>
                  </a:p>
                  <a:p>
                    <a:pPr>
                      <a:defRPr sz="1400" b="1">
                        <a:solidFill>
                          <a:schemeClr val="bg1"/>
                        </a:solidFill>
                      </a:defRPr>
                    </a:pPr>
                    <a:r>
                      <a:rPr lang="en-US" sz="1100" i="1" dirty="0">
                        <a:solidFill>
                          <a:schemeClr val="bg1"/>
                        </a:solidFill>
                      </a:rPr>
                      <a:t>watch</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7527E-3"/>
                  <c:y val="0.20286910488461735"/>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65%</a:t>
                    </a:r>
                  </a:p>
                  <a:p>
                    <a:pPr>
                      <a:defRPr sz="1400" b="1">
                        <a:solidFill>
                          <a:schemeClr val="bg1"/>
                        </a:solidFill>
                      </a:defRPr>
                    </a:pPr>
                    <a:r>
                      <a:rPr lang="en-US" sz="1100"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1989677759445286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solidFill>
                          <a:schemeClr val="bg1"/>
                        </a:solidFill>
                      </a:rPr>
                      <a:t>73%</a:t>
                    </a:r>
                  </a:p>
                  <a:p>
                    <a:pPr>
                      <a:defRPr sz="1400" b="1">
                        <a:solidFill>
                          <a:schemeClr val="bg1"/>
                        </a:solidFill>
                      </a:defRPr>
                    </a:pPr>
                    <a:r>
                      <a:rPr lang="en-US" sz="1100"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a:lstStyle/>
                  <a:p>
                    <a:r>
                      <a:rPr lang="en-US" dirty="0"/>
                      <a:t>4:35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120</c:v>
                </c:pt>
                <c:pt idx="1">
                  <c:v>120</c:v>
                </c:pt>
                <c:pt idx="2">
                  <c:v>120</c:v>
                </c:pt>
                <c:pt idx="3">
                  <c:v>275</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6739456"/>
        <c:axId val="46740992"/>
      </c:barChart>
      <c:catAx>
        <c:axId val="4673945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740992"/>
        <c:crosses val="autoZero"/>
        <c:auto val="1"/>
        <c:lblAlgn val="ctr"/>
        <c:lblOffset val="100"/>
        <c:noMultiLvlLbl val="0"/>
      </c:catAx>
      <c:valAx>
        <c:axId val="46740992"/>
        <c:scaling>
          <c:orientation val="minMax"/>
          <c:max val="300"/>
        </c:scaling>
        <c:delete val="1"/>
        <c:axPos val="l"/>
        <c:numFmt formatCode="0" sourceLinked="1"/>
        <c:majorTickMark val="none"/>
        <c:minorTickMark val="none"/>
        <c:tickLblPos val="nextTo"/>
        <c:crossAx val="46739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0765A3"/>
              </a:solidFill>
              <a:ln>
                <a:noFill/>
              </a:ln>
              <a:effectLst/>
            </c:spPr>
            <c:extLst>
              <c:ext xmlns:c16="http://schemas.microsoft.com/office/drawing/2014/chart" uri="{C3380CC4-5D6E-409C-BE32-E72D297353CC}">
                <c16:uniqueId val="{00000000-1302-40DA-AA72-FB3583C35BE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Usage)</c:v>
                </c:pt>
              </c:strCache>
            </c:strRef>
          </c:cat>
          <c:val>
            <c:numRef>
              <c:f>Sheet1!$B$2</c:f>
              <c:numCache>
                <c:formatCode>0%</c:formatCode>
                <c:ptCount val="1"/>
                <c:pt idx="0">
                  <c:v>0.61</c:v>
                </c:pt>
              </c:numCache>
            </c:numRef>
          </c:val>
          <c:extLst>
            <c:ext xmlns:c16="http://schemas.microsoft.com/office/drawing/2014/chart" uri="{C3380CC4-5D6E-409C-BE32-E72D297353CC}">
              <c16:uniqueId val="{00000000-B4F6-4E9A-BBD2-03345A965CE1}"/>
            </c:ext>
          </c:extLst>
        </c:ser>
        <c:dLbls>
          <c:dLblPos val="outEnd"/>
          <c:showLegendKey val="0"/>
          <c:showVal val="1"/>
          <c:showCatName val="0"/>
          <c:showSerName val="0"/>
          <c:showPercent val="0"/>
          <c:showBubbleSize val="0"/>
        </c:dLbls>
        <c:gapWidth val="219"/>
        <c:overlap val="-27"/>
        <c:axId val="47227264"/>
        <c:axId val="47230336"/>
      </c:barChart>
      <c:catAx>
        <c:axId val="47227264"/>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230336"/>
        <c:crosses val="autoZero"/>
        <c:auto val="1"/>
        <c:lblAlgn val="ctr"/>
        <c:lblOffset val="100"/>
        <c:noMultiLvlLbl val="0"/>
      </c:catAx>
      <c:valAx>
        <c:axId val="47230336"/>
        <c:scaling>
          <c:orientation val="minMax"/>
          <c:max val="0.8"/>
          <c:min val="0"/>
        </c:scaling>
        <c:delete val="1"/>
        <c:axPos val="l"/>
        <c:numFmt formatCode="0%" sourceLinked="1"/>
        <c:majorTickMark val="none"/>
        <c:minorTickMark val="none"/>
        <c:tickLblPos val="nextTo"/>
        <c:crossAx val="4722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0-DE4F-4B99-9E17-0FD02FB754D0}"/>
              </c:ext>
            </c:extLst>
          </c:dPt>
          <c:dPt>
            <c:idx val="2"/>
            <c:invertIfNegative val="0"/>
            <c:bubble3D val="0"/>
            <c:spPr>
              <a:solidFill>
                <a:srgbClr val="50C8A0"/>
              </a:solidFill>
              <a:ln>
                <a:noFill/>
              </a:ln>
              <a:effectLst/>
            </c:spPr>
            <c:extLst>
              <c:ext xmlns:c16="http://schemas.microsoft.com/office/drawing/2014/chart" uri="{C3380CC4-5D6E-409C-BE32-E72D297353CC}">
                <c16:uniqueId val="{00000001-DE4F-4B99-9E17-0FD02FB754D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Advertising Community (Reported Usage)</c:v>
                </c:pt>
                <c:pt idx="1">
                  <c:v>Estimated by Advertising Community:                   (Avg Adult 18+ Usage)</c:v>
                </c:pt>
                <c:pt idx="2">
                  <c:v>Estimated by Media Planner/Buyer:                 (Avg Adult 18+ Usage)</c:v>
                </c:pt>
              </c:strCache>
            </c:strRef>
          </c:cat>
          <c:val>
            <c:numRef>
              <c:f>Sheet1!$B$2:$B$4</c:f>
              <c:numCache>
                <c:formatCode>0%</c:formatCode>
                <c:ptCount val="3"/>
                <c:pt idx="0">
                  <c:v>0.61</c:v>
                </c:pt>
                <c:pt idx="1">
                  <c:v>0.7</c:v>
                </c:pt>
                <c:pt idx="2">
                  <c:v>0.71</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6980096"/>
        <c:axId val="46994176"/>
      </c:barChart>
      <c:catAx>
        <c:axId val="4698009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6994176"/>
        <c:crosses val="autoZero"/>
        <c:auto val="1"/>
        <c:lblAlgn val="ctr"/>
        <c:lblOffset val="100"/>
        <c:noMultiLvlLbl val="0"/>
      </c:catAx>
      <c:valAx>
        <c:axId val="46994176"/>
        <c:scaling>
          <c:orientation val="minMax"/>
          <c:max val="0.8"/>
        </c:scaling>
        <c:delete val="1"/>
        <c:axPos val="l"/>
        <c:numFmt formatCode="0%" sourceLinked="1"/>
        <c:majorTickMark val="none"/>
        <c:minorTickMark val="none"/>
        <c:tickLblPos val="nextTo"/>
        <c:crossAx val="4698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1.6444955432228462E-3"/>
                  <c:y val="0.284797012626482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61%</a:t>
                    </a:r>
                  </a:p>
                  <a:p>
                    <a:pPr>
                      <a:defRPr b="1">
                        <a:solidFill>
                          <a:schemeClr val="bg1"/>
                        </a:solidFill>
                      </a:defRPr>
                    </a:pPr>
                    <a:r>
                      <a:rPr lang="en-US" sz="1100" b="1" i="1" dirty="0">
                        <a:solidFill>
                          <a:schemeClr val="bg1"/>
                        </a:solidFill>
                      </a:rPr>
                      <a:t>watch</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2808956836863933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70%</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1.6444955432228462E-3"/>
                  <c:y val="0.2847970126264821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71%</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b="1" dirty="0">
                        <a:solidFill>
                          <a:schemeClr val="tx1"/>
                        </a:solidFill>
                      </a:rPr>
                      <a:t>0:12</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12</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7105920"/>
        <c:axId val="47107456"/>
      </c:barChart>
      <c:catAx>
        <c:axId val="4710592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107456"/>
        <c:crosses val="autoZero"/>
        <c:auto val="1"/>
        <c:lblAlgn val="ctr"/>
        <c:lblOffset val="100"/>
        <c:noMultiLvlLbl val="0"/>
      </c:catAx>
      <c:valAx>
        <c:axId val="47107456"/>
        <c:scaling>
          <c:orientation val="minMax"/>
          <c:max val="50"/>
        </c:scaling>
        <c:delete val="1"/>
        <c:axPos val="l"/>
        <c:numFmt formatCode="0" sourceLinked="1"/>
        <c:majorTickMark val="none"/>
        <c:minorTickMark val="none"/>
        <c:tickLblPos val="nextTo"/>
        <c:crossAx val="4710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0765A3"/>
              </a:solidFill>
              <a:ln>
                <a:noFill/>
              </a:ln>
              <a:effectLst/>
            </c:spPr>
            <c:extLst>
              <c:ext xmlns:c16="http://schemas.microsoft.com/office/drawing/2014/chart" uri="{C3380CC4-5D6E-409C-BE32-E72D297353CC}">
                <c16:uniqueId val="{00000000-1302-40DA-AA72-FB3583C35BE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302-40DA-AA72-FB3583C35B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Usage)</c:v>
                </c:pt>
              </c:strCache>
            </c:strRef>
          </c:cat>
          <c:val>
            <c:numRef>
              <c:f>Sheet1!$B$2</c:f>
              <c:numCache>
                <c:formatCode>0%</c:formatCode>
                <c:ptCount val="1"/>
                <c:pt idx="0">
                  <c:v>0.54</c:v>
                </c:pt>
              </c:numCache>
            </c:numRef>
          </c:val>
          <c:extLst>
            <c:ext xmlns:c16="http://schemas.microsoft.com/office/drawing/2014/chart" uri="{C3380CC4-5D6E-409C-BE32-E72D297353CC}">
              <c16:uniqueId val="{00000000-B4F6-4E9A-BBD2-03345A965CE1}"/>
            </c:ext>
          </c:extLst>
        </c:ser>
        <c:dLbls>
          <c:dLblPos val="outEnd"/>
          <c:showLegendKey val="0"/>
          <c:showVal val="1"/>
          <c:showCatName val="0"/>
          <c:showSerName val="0"/>
          <c:showPercent val="0"/>
          <c:showBubbleSize val="0"/>
        </c:dLbls>
        <c:gapWidth val="219"/>
        <c:overlap val="-27"/>
        <c:axId val="47166208"/>
        <c:axId val="47167744"/>
      </c:barChart>
      <c:catAx>
        <c:axId val="47166208"/>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7167744"/>
        <c:crosses val="autoZero"/>
        <c:auto val="1"/>
        <c:lblAlgn val="ctr"/>
        <c:lblOffset val="100"/>
        <c:noMultiLvlLbl val="0"/>
      </c:catAx>
      <c:valAx>
        <c:axId val="47167744"/>
        <c:scaling>
          <c:orientation val="minMax"/>
          <c:max val="0.8"/>
          <c:min val="0"/>
        </c:scaling>
        <c:delete val="1"/>
        <c:axPos val="l"/>
        <c:numFmt formatCode="0%" sourceLinked="1"/>
        <c:majorTickMark val="none"/>
        <c:minorTickMark val="none"/>
        <c:tickLblPos val="nextTo"/>
        <c:crossAx val="4716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dirty="0"/>
              <a:t>Advertising Community</a:t>
            </a:r>
          </a:p>
        </c:rich>
      </c:tx>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11D6-4D60-B5AA-A8D5447B51F0}"/>
              </c:ext>
            </c:extLst>
          </c:dPt>
          <c:dPt>
            <c:idx val="1"/>
            <c:bubble3D val="0"/>
            <c:spPr>
              <a:solidFill>
                <a:srgbClr val="50C8A0"/>
              </a:solidFill>
            </c:spPr>
            <c:extLst>
              <c:ext xmlns:c16="http://schemas.microsoft.com/office/drawing/2014/chart" uri="{C3380CC4-5D6E-409C-BE32-E72D297353CC}">
                <c16:uniqueId val="{00000003-11D6-4D60-B5AA-A8D5447B51F0}"/>
              </c:ext>
            </c:extLst>
          </c:dPt>
          <c:dPt>
            <c:idx val="2"/>
            <c:bubble3D val="0"/>
            <c:spPr>
              <a:solidFill>
                <a:srgbClr val="FAB982"/>
              </a:solidFill>
            </c:spPr>
            <c:extLst>
              <c:ext xmlns:c16="http://schemas.microsoft.com/office/drawing/2014/chart" uri="{C3380CC4-5D6E-409C-BE32-E72D297353CC}">
                <c16:uniqueId val="{00000005-11D6-4D60-B5AA-A8D5447B51F0}"/>
              </c:ext>
            </c:extLst>
          </c:dPt>
          <c:dPt>
            <c:idx val="3"/>
            <c:bubble3D val="0"/>
            <c:spPr>
              <a:solidFill>
                <a:schemeClr val="accent4"/>
              </a:solidFill>
            </c:spPr>
            <c:extLst>
              <c:ext xmlns:c16="http://schemas.microsoft.com/office/drawing/2014/chart" uri="{C3380CC4-5D6E-409C-BE32-E72D297353CC}">
                <c16:uniqueId val="{00000007-11D6-4D60-B5AA-A8D5447B51F0}"/>
              </c:ext>
            </c:extLst>
          </c:dPt>
          <c:dPt>
            <c:idx val="4"/>
            <c:bubble3D val="0"/>
            <c:spPr>
              <a:solidFill>
                <a:srgbClr val="EFEF96"/>
              </a:solidFill>
            </c:spPr>
            <c:extLst>
              <c:ext xmlns:c16="http://schemas.microsoft.com/office/drawing/2014/chart" uri="{C3380CC4-5D6E-409C-BE32-E72D297353CC}">
                <c16:uniqueId val="{00000009-11D6-4D60-B5AA-A8D5447B51F0}"/>
              </c:ext>
            </c:extLst>
          </c:dPt>
          <c:dPt>
            <c:idx val="5"/>
            <c:bubble3D val="0"/>
            <c:spPr>
              <a:solidFill>
                <a:schemeClr val="accent2"/>
              </a:solidFill>
            </c:spPr>
            <c:extLst>
              <c:ext xmlns:c16="http://schemas.microsoft.com/office/drawing/2014/chart" uri="{C3380CC4-5D6E-409C-BE32-E72D297353CC}">
                <c16:uniqueId val="{0000000B-11D6-4D60-B5AA-A8D5447B51F0}"/>
              </c:ext>
            </c:extLst>
          </c:dPt>
          <c:dPt>
            <c:idx val="6"/>
            <c:bubble3D val="0"/>
            <c:spPr>
              <a:solidFill>
                <a:schemeClr val="accent3"/>
              </a:solidFill>
            </c:spPr>
            <c:extLst>
              <c:ext xmlns:c16="http://schemas.microsoft.com/office/drawing/2014/chart" uri="{C3380CC4-5D6E-409C-BE32-E72D297353CC}">
                <c16:uniqueId val="{0000000D-11D6-4D60-B5AA-A8D5447B51F0}"/>
              </c:ext>
            </c:extLst>
          </c:dPt>
          <c:dPt>
            <c:idx val="7"/>
            <c:bubble3D val="0"/>
            <c:spPr>
              <a:solidFill>
                <a:schemeClr val="accent6"/>
              </a:solidFill>
            </c:spPr>
            <c:extLst>
              <c:ext xmlns:c16="http://schemas.microsoft.com/office/drawing/2014/chart" uri="{C3380CC4-5D6E-409C-BE32-E72D297353CC}">
                <c16:uniqueId val="{0000000F-11D6-4D60-B5AA-A8D5447B51F0}"/>
              </c:ext>
            </c:extLst>
          </c:dPt>
          <c:dLbls>
            <c:dLbl>
              <c:idx val="0"/>
              <c:layout>
                <c:manualLayout>
                  <c:x val="-0.14860963415122544"/>
                  <c:y val="-0.10501598054486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6-4D60-B5AA-A8D5447B51F0}"/>
                </c:ext>
              </c:extLst>
            </c:dLbl>
            <c:dLbl>
              <c:idx val="1"/>
              <c:layout>
                <c:manualLayout>
                  <c:x val="0.16792371476951634"/>
                  <c:y val="7.3903432030706914E-2"/>
                </c:manualLayout>
              </c:layou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D6-4D60-B5AA-A8D5447B51F0}"/>
                </c:ext>
              </c:extLst>
            </c:dLbl>
            <c:dLbl>
              <c:idx val="2"/>
              <c:layout>
                <c:manualLayout>
                  <c:x val="3.9655300868381614E-2"/>
                  <c:y val="0.11624219187663731"/>
                </c:manualLayout>
              </c:layou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D6-4D60-B5AA-A8D5447B51F0}"/>
                </c:ext>
              </c:extLst>
            </c:dLbl>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1D6-4D60-B5AA-A8D5447B51F0}"/>
                </c:ext>
              </c:extLst>
            </c:dLbl>
            <c:dLbl>
              <c:idx val="5"/>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11D6-4D60-B5AA-A8D5447B51F0}"/>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City / Urban</c:v>
                </c:pt>
                <c:pt idx="1">
                  <c:v>Suburbs / Close to the city</c:v>
                </c:pt>
                <c:pt idx="2">
                  <c:v>Rural</c:v>
                </c:pt>
              </c:strCache>
            </c:strRef>
          </c:cat>
          <c:val>
            <c:numRef>
              <c:f>Sheet1!$B$2:$B$4</c:f>
              <c:numCache>
                <c:formatCode>0%</c:formatCode>
                <c:ptCount val="3"/>
                <c:pt idx="0">
                  <c:v>0.68110236220472442</c:v>
                </c:pt>
                <c:pt idx="1">
                  <c:v>0.25590551181102361</c:v>
                </c:pt>
                <c:pt idx="2">
                  <c:v>6.2992125984251968E-2</c:v>
                </c:pt>
              </c:numCache>
            </c:numRef>
          </c:val>
          <c:extLst>
            <c:ext xmlns:c16="http://schemas.microsoft.com/office/drawing/2014/chart" uri="{C3380CC4-5D6E-409C-BE32-E72D297353CC}">
              <c16:uniqueId val="{00000010-11D6-4D60-B5AA-A8D5447B51F0}"/>
            </c:ext>
          </c:extLst>
        </c:ser>
        <c:dLbls>
          <c:showLegendKey val="0"/>
          <c:showVal val="0"/>
          <c:showCatName val="0"/>
          <c:showSerName val="0"/>
          <c:showPercent val="0"/>
          <c:showBubbleSize val="0"/>
          <c:showLeaderLines val="1"/>
        </c:dLbls>
        <c:firstSliceAng val="0"/>
      </c:pieChart>
      <c:spPr>
        <a:ln>
          <a:noFill/>
        </a:ln>
      </c:spPr>
    </c:plotArea>
    <c:legend>
      <c:legendPos val="b"/>
      <c:layout>
        <c:manualLayout>
          <c:xMode val="edge"/>
          <c:yMode val="edge"/>
          <c:x val="0"/>
          <c:y val="0.91590843756517426"/>
          <c:w val="0.97289479436052662"/>
          <c:h val="8.409156243482574E-2"/>
        </c:manualLayout>
      </c:layout>
      <c:overlay val="0"/>
      <c:txPr>
        <a:bodyPr/>
        <a:lstStyle/>
        <a:p>
          <a:pPr>
            <a:defRPr sz="1100" b="1"/>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0-20DC-4443-AF37-2F72AA23BA0C}"/>
              </c:ext>
            </c:extLst>
          </c:dPt>
          <c:dPt>
            <c:idx val="2"/>
            <c:invertIfNegative val="0"/>
            <c:bubble3D val="0"/>
            <c:spPr>
              <a:solidFill>
                <a:srgbClr val="50C8A0"/>
              </a:solidFill>
              <a:ln>
                <a:noFill/>
              </a:ln>
              <a:effectLst/>
            </c:spPr>
            <c:extLst>
              <c:ext xmlns:c16="http://schemas.microsoft.com/office/drawing/2014/chart" uri="{C3380CC4-5D6E-409C-BE32-E72D297353CC}">
                <c16:uniqueId val="{00000001-20DC-4443-AF37-2F72AA23BA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Advertising Community (Reported Usage)</c:v>
                </c:pt>
                <c:pt idx="1">
                  <c:v>Estimated by Advertising Community:                   (Avg Adult 18+ Usage)</c:v>
                </c:pt>
                <c:pt idx="2">
                  <c:v>Estimated by Media Planner/Buyer:                 (Avg Adult 18+ Usage)</c:v>
                </c:pt>
              </c:strCache>
            </c:strRef>
          </c:cat>
          <c:val>
            <c:numRef>
              <c:f>Sheet1!$B$2:$B$4</c:f>
              <c:numCache>
                <c:formatCode>0%</c:formatCode>
                <c:ptCount val="3"/>
                <c:pt idx="0">
                  <c:v>0.54</c:v>
                </c:pt>
                <c:pt idx="1">
                  <c:v>0.73</c:v>
                </c:pt>
                <c:pt idx="2">
                  <c:v>0.75</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7912832"/>
        <c:axId val="47914368"/>
      </c:barChart>
      <c:catAx>
        <c:axId val="4791283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914368"/>
        <c:crosses val="autoZero"/>
        <c:auto val="1"/>
        <c:lblAlgn val="ctr"/>
        <c:lblOffset val="100"/>
        <c:noMultiLvlLbl val="0"/>
      </c:catAx>
      <c:valAx>
        <c:axId val="47914368"/>
        <c:scaling>
          <c:orientation val="minMax"/>
          <c:max val="1"/>
        </c:scaling>
        <c:delete val="1"/>
        <c:axPos val="l"/>
        <c:numFmt formatCode="0%" sourceLinked="1"/>
        <c:majorTickMark val="none"/>
        <c:minorTickMark val="none"/>
        <c:tickLblPos val="nextTo"/>
        <c:crossAx val="4791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0"/>
                  <c:y val="0.3082049862670149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54%</a:t>
                    </a:r>
                  </a:p>
                  <a:p>
                    <a:pPr>
                      <a:defRPr b="1">
                        <a:solidFill>
                          <a:schemeClr val="bg1"/>
                        </a:solidFill>
                      </a:defRPr>
                    </a:pPr>
                    <a:r>
                      <a:rPr lang="en-US" sz="1100" b="1" i="1" dirty="0">
                        <a:solidFill>
                          <a:schemeClr val="bg1"/>
                        </a:solidFill>
                      </a:rPr>
                      <a:t>watch</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1.6444955432228462E-3"/>
                  <c:y val="0.3121063152071037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73%</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23810302027370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75%</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a:solidFill>
                          <a:schemeClr val="tx1"/>
                        </a:solidFill>
                      </a:rPr>
                      <a:t>0:04</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4</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8079616"/>
        <c:axId val="48081152"/>
      </c:barChart>
      <c:catAx>
        <c:axId val="4807961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081152"/>
        <c:crosses val="autoZero"/>
        <c:auto val="1"/>
        <c:lblAlgn val="ctr"/>
        <c:lblOffset val="100"/>
        <c:noMultiLvlLbl val="0"/>
      </c:catAx>
      <c:valAx>
        <c:axId val="48081152"/>
        <c:scaling>
          <c:orientation val="minMax"/>
          <c:max val="40"/>
        </c:scaling>
        <c:delete val="1"/>
        <c:axPos val="l"/>
        <c:numFmt formatCode="0" sourceLinked="1"/>
        <c:majorTickMark val="none"/>
        <c:minorTickMark val="none"/>
        <c:tickLblPos val="nextTo"/>
        <c:crossAx val="4807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55%</a:t>
                    </a:r>
                  </a:p>
                  <a:p>
                    <a:pPr>
                      <a:defRPr b="1">
                        <a:solidFill>
                          <a:schemeClr val="bg1"/>
                        </a:solidFill>
                      </a:defRPr>
                    </a:pPr>
                    <a:r>
                      <a:rPr lang="en-US" sz="1100" b="1" i="1" dirty="0">
                        <a:solidFill>
                          <a:schemeClr val="bg1"/>
                        </a:solidFill>
                      </a:rPr>
                      <a:t>watch</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69%</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69%</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0:19</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19</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48236032"/>
        <c:axId val="48237568"/>
      </c:barChart>
      <c:catAx>
        <c:axId val="4823603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237568"/>
        <c:crosses val="autoZero"/>
        <c:auto val="1"/>
        <c:lblAlgn val="ctr"/>
        <c:lblOffset val="100"/>
        <c:noMultiLvlLbl val="0"/>
      </c:catAx>
      <c:valAx>
        <c:axId val="48237568"/>
        <c:scaling>
          <c:orientation val="minMax"/>
          <c:max val="40"/>
        </c:scaling>
        <c:delete val="1"/>
        <c:axPos val="l"/>
        <c:numFmt formatCode="0" sourceLinked="1"/>
        <c:majorTickMark val="none"/>
        <c:minorTickMark val="none"/>
        <c:tickLblPos val="nextTo"/>
        <c:crossAx val="482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41%</a:t>
                    </a:r>
                  </a:p>
                  <a:p>
                    <a:pPr>
                      <a:defRPr b="1">
                        <a:solidFill>
                          <a:schemeClr val="bg1"/>
                        </a:solidFill>
                      </a:defRPr>
                    </a:pPr>
                    <a:r>
                      <a:rPr lang="en-US" sz="1100" b="1" i="1" dirty="0">
                        <a:solidFill>
                          <a:schemeClr val="bg1"/>
                        </a:solidFill>
                      </a:rPr>
                      <a:t>use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53%</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48%</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0:35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60</c:v>
                </c:pt>
                <c:pt idx="1">
                  <c:v>60</c:v>
                </c:pt>
                <c:pt idx="2">
                  <c:v>60</c:v>
                </c:pt>
                <c:pt idx="3">
                  <c:v>35</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51284992"/>
        <c:axId val="51290880"/>
      </c:barChart>
      <c:catAx>
        <c:axId val="5128499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290880"/>
        <c:crosses val="autoZero"/>
        <c:auto val="1"/>
        <c:lblAlgn val="ctr"/>
        <c:lblOffset val="100"/>
        <c:noMultiLvlLbl val="0"/>
      </c:catAx>
      <c:valAx>
        <c:axId val="51290880"/>
        <c:scaling>
          <c:orientation val="minMax"/>
          <c:max val="80"/>
          <c:min val="0"/>
        </c:scaling>
        <c:delete val="1"/>
        <c:axPos val="l"/>
        <c:numFmt formatCode="0" sourceLinked="1"/>
        <c:majorTickMark val="none"/>
        <c:minorTickMark val="none"/>
        <c:tickLblPos val="nextTo"/>
        <c:crossAx val="5128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Pt>
            <c:idx val="1"/>
            <c:invertIfNegative val="0"/>
            <c:bubble3D val="0"/>
            <c:spPr>
              <a:solidFill>
                <a:srgbClr val="50C8A0"/>
              </a:solidFill>
              <a:ln>
                <a:noFill/>
              </a:ln>
              <a:effectLst/>
            </c:spPr>
            <c:extLst>
              <c:ext xmlns:c16="http://schemas.microsoft.com/office/drawing/2014/chart" uri="{C3380CC4-5D6E-409C-BE32-E72D297353CC}">
                <c16:uniqueId val="{00000001-4DF3-474D-8A51-F0085961FB7B}"/>
              </c:ext>
            </c:extLst>
          </c:dPt>
          <c:dPt>
            <c:idx val="2"/>
            <c:invertIfNegative val="0"/>
            <c:bubble3D val="0"/>
            <c:spPr>
              <a:solidFill>
                <a:srgbClr val="50C8A0"/>
              </a:solidFill>
              <a:ln>
                <a:noFill/>
              </a:ln>
              <a:effectLst/>
            </c:spPr>
            <c:extLst>
              <c:ext xmlns:c16="http://schemas.microsoft.com/office/drawing/2014/chart" uri="{C3380CC4-5D6E-409C-BE32-E72D297353CC}">
                <c16:uniqueId val="{00000002-4DF3-474D-8A51-F0085961FB7B}"/>
              </c:ext>
            </c:extLst>
          </c:dPt>
          <c:dPt>
            <c:idx val="3"/>
            <c:invertIfNegative val="0"/>
            <c:bubble3D val="0"/>
            <c:spPr>
              <a:solidFill>
                <a:srgbClr val="FAB982"/>
              </a:solidFill>
              <a:ln>
                <a:noFill/>
              </a:ln>
              <a:effectLst/>
            </c:spPr>
            <c:extLst>
              <c:ext xmlns:c16="http://schemas.microsoft.com/office/drawing/2014/chart" uri="{C3380CC4-5D6E-409C-BE32-E72D297353CC}">
                <c16:uniqueId val="{00000003-4DF3-474D-8A51-F0085961FB7B}"/>
              </c:ext>
            </c:extLst>
          </c:dPt>
          <c:dLbls>
            <c:dLbl>
              <c:idx val="0"/>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48%</a:t>
                    </a:r>
                  </a:p>
                  <a:p>
                    <a:pPr>
                      <a:defRPr b="1">
                        <a:solidFill>
                          <a:schemeClr val="bg1"/>
                        </a:solidFill>
                      </a:defRPr>
                    </a:pPr>
                    <a:r>
                      <a:rPr lang="en-US" sz="1100" b="1" i="1" dirty="0">
                        <a:solidFill>
                          <a:schemeClr val="bg1"/>
                        </a:solidFill>
                      </a:rPr>
                      <a:t>use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63%</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61%</a:t>
                    </a:r>
                  </a:p>
                  <a:p>
                    <a:pPr>
                      <a:defRPr b="1">
                        <a:solidFill>
                          <a:schemeClr val="bg1"/>
                        </a:solidFill>
                      </a:defRPr>
                    </a:pPr>
                    <a:r>
                      <a:rPr lang="en-US" sz="1100" b="1" i="1" dirty="0">
                        <a:solidFill>
                          <a:schemeClr val="bg1"/>
                        </a:solidFill>
                      </a:rPr>
                      <a:t>believe</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0:02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2</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51324032"/>
        <c:axId val="51325568"/>
      </c:barChart>
      <c:catAx>
        <c:axId val="5132403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325568"/>
        <c:crosses val="autoZero"/>
        <c:auto val="1"/>
        <c:lblAlgn val="ctr"/>
        <c:lblOffset val="100"/>
        <c:noMultiLvlLbl val="0"/>
      </c:catAx>
      <c:valAx>
        <c:axId val="51325568"/>
        <c:scaling>
          <c:orientation val="minMax"/>
          <c:max val="40"/>
        </c:scaling>
        <c:delete val="1"/>
        <c:axPos val="l"/>
        <c:numFmt formatCode="0" sourceLinked="1"/>
        <c:majorTickMark val="none"/>
        <c:minorTickMark val="none"/>
        <c:tickLblPos val="nextTo"/>
        <c:crossAx val="5132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3011936499786"/>
          <c:y val="0.17547506413372702"/>
          <c:w val="0.72176988063500214"/>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Sheet1!$B$2</c:f>
              <c:numCache>
                <c:formatCode>0%</c:formatCode>
                <c:ptCount val="1"/>
                <c:pt idx="0">
                  <c:v>0.53</c:v>
                </c:pt>
              </c:numCache>
            </c:numRef>
          </c:val>
          <c:extLst>
            <c:ext xmlns:c16="http://schemas.microsoft.com/office/drawing/2014/chart" uri="{C3380CC4-5D6E-409C-BE32-E72D297353CC}">
              <c16:uniqueId val="{00000000-B791-42F3-B9E5-1FD27A170081}"/>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Sheet1!$C$2</c:f>
              <c:numCache>
                <c:formatCode>0%</c:formatCode>
                <c:ptCount val="1"/>
                <c:pt idx="0">
                  <c:v>0.47</c:v>
                </c:pt>
              </c:numCache>
            </c:numRef>
          </c:val>
          <c:extLst>
            <c:ext xmlns:c16="http://schemas.microsoft.com/office/drawing/2014/chart" uri="{C3380CC4-5D6E-409C-BE32-E72D297353CC}">
              <c16:uniqueId val="{00000001-B791-42F3-B9E5-1FD27A170081}"/>
            </c:ext>
          </c:extLst>
        </c:ser>
        <c:dLbls>
          <c:dLblPos val="ctr"/>
          <c:showLegendKey val="0"/>
          <c:showVal val="1"/>
          <c:showCatName val="0"/>
          <c:showSerName val="0"/>
          <c:showPercent val="0"/>
          <c:showBubbleSize val="0"/>
        </c:dLbls>
        <c:gapWidth val="150"/>
        <c:overlap val="100"/>
        <c:axId val="47726976"/>
        <c:axId val="47728512"/>
      </c:barChart>
      <c:catAx>
        <c:axId val="47726976"/>
        <c:scaling>
          <c:orientation val="minMax"/>
        </c:scaling>
        <c:delete val="0"/>
        <c:axPos val="l"/>
        <c:numFmt formatCode="General" sourceLinked="0"/>
        <c:majorTickMark val="out"/>
        <c:minorTickMark val="none"/>
        <c:tickLblPos val="nextTo"/>
        <c:txPr>
          <a:bodyPr/>
          <a:lstStyle/>
          <a:p>
            <a:pPr>
              <a:defRPr sz="1100" b="1"/>
            </a:pPr>
            <a:endParaRPr lang="en-US"/>
          </a:p>
        </c:txPr>
        <c:crossAx val="47728512"/>
        <c:crosses val="autoZero"/>
        <c:auto val="1"/>
        <c:lblAlgn val="ctr"/>
        <c:lblOffset val="100"/>
        <c:noMultiLvlLbl val="0"/>
      </c:catAx>
      <c:valAx>
        <c:axId val="47728512"/>
        <c:scaling>
          <c:orientation val="minMax"/>
          <c:max val="1"/>
        </c:scaling>
        <c:delete val="1"/>
        <c:axPos val="t"/>
        <c:numFmt formatCode="0%" sourceLinked="1"/>
        <c:majorTickMark val="out"/>
        <c:minorTickMark val="none"/>
        <c:tickLblPos val="nextTo"/>
        <c:crossAx val="47726976"/>
        <c:crosses val="max"/>
        <c:crossBetween val="between"/>
      </c:valAx>
      <c:spPr>
        <a:noFill/>
        <a:ln w="25400">
          <a:noFill/>
        </a:ln>
      </c:spPr>
    </c:plotArea>
    <c:legend>
      <c:legendPos val="t"/>
      <c:layout>
        <c:manualLayout>
          <c:xMode val="edge"/>
          <c:yMode val="edge"/>
          <c:x val="0.29000501763581776"/>
          <c:y val="4.517478510543295E-4"/>
          <c:w val="0.70803651323017325"/>
          <c:h val="9.6658314153454147E-2"/>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13028648397421"/>
          <c:y val="0.17547506413372702"/>
          <c:w val="0.70586971351602579"/>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Media Planner/Buyer (Avg P12+ Split)</c:v>
                </c:pt>
                <c:pt idx="1">
                  <c:v>Estimated by Advertising Community (Avg P12+ Split)</c:v>
                </c:pt>
              </c:strCache>
            </c:strRef>
          </c:cat>
          <c:val>
            <c:numRef>
              <c:f>Sheet1!$B$2:$B$3</c:f>
              <c:numCache>
                <c:formatCode>0%</c:formatCode>
                <c:ptCount val="2"/>
                <c:pt idx="0">
                  <c:v>0.54</c:v>
                </c:pt>
                <c:pt idx="1">
                  <c:v>0.55000000000000004</c:v>
                </c:pt>
              </c:numCache>
            </c:numRef>
          </c:val>
          <c:extLst>
            <c:ext xmlns:c16="http://schemas.microsoft.com/office/drawing/2014/chart" uri="{C3380CC4-5D6E-409C-BE32-E72D297353CC}">
              <c16:uniqueId val="{00000000-8605-4A45-92EB-0119EE7299E1}"/>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Media Planner/Buyer (Avg P12+ Split)</c:v>
                </c:pt>
                <c:pt idx="1">
                  <c:v>Estimated by Advertising Community (Avg P12+ Split)</c:v>
                </c:pt>
              </c:strCache>
            </c:strRef>
          </c:cat>
          <c:val>
            <c:numRef>
              <c:f>Sheet1!$C$2:$C$3</c:f>
              <c:numCache>
                <c:formatCode>0%</c:formatCode>
                <c:ptCount val="2"/>
                <c:pt idx="0">
                  <c:v>0.46</c:v>
                </c:pt>
                <c:pt idx="1">
                  <c:v>0.45</c:v>
                </c:pt>
              </c:numCache>
            </c:numRef>
          </c:val>
          <c:extLst>
            <c:ext xmlns:c16="http://schemas.microsoft.com/office/drawing/2014/chart" uri="{C3380CC4-5D6E-409C-BE32-E72D297353CC}">
              <c16:uniqueId val="{00000001-8605-4A45-92EB-0119EE7299E1}"/>
            </c:ext>
          </c:extLst>
        </c:ser>
        <c:dLbls>
          <c:dLblPos val="ctr"/>
          <c:showLegendKey val="0"/>
          <c:showVal val="1"/>
          <c:showCatName val="0"/>
          <c:showSerName val="0"/>
          <c:showPercent val="0"/>
          <c:showBubbleSize val="0"/>
        </c:dLbls>
        <c:gapWidth val="150"/>
        <c:overlap val="100"/>
        <c:axId val="47768704"/>
        <c:axId val="47770240"/>
      </c:barChart>
      <c:catAx>
        <c:axId val="47768704"/>
        <c:scaling>
          <c:orientation val="minMax"/>
        </c:scaling>
        <c:delete val="0"/>
        <c:axPos val="l"/>
        <c:numFmt formatCode="General" sourceLinked="0"/>
        <c:majorTickMark val="out"/>
        <c:minorTickMark val="none"/>
        <c:tickLblPos val="nextTo"/>
        <c:txPr>
          <a:bodyPr/>
          <a:lstStyle/>
          <a:p>
            <a:pPr>
              <a:defRPr sz="1050" b="1"/>
            </a:pPr>
            <a:endParaRPr lang="en-US"/>
          </a:p>
        </c:txPr>
        <c:crossAx val="47770240"/>
        <c:crosses val="autoZero"/>
        <c:auto val="1"/>
        <c:lblAlgn val="ctr"/>
        <c:lblOffset val="100"/>
        <c:noMultiLvlLbl val="0"/>
      </c:catAx>
      <c:valAx>
        <c:axId val="47770240"/>
        <c:scaling>
          <c:orientation val="minMax"/>
          <c:max val="1"/>
        </c:scaling>
        <c:delete val="1"/>
        <c:axPos val="t"/>
        <c:numFmt formatCode="0%" sourceLinked="1"/>
        <c:majorTickMark val="out"/>
        <c:minorTickMark val="none"/>
        <c:tickLblPos val="nextTo"/>
        <c:crossAx val="47768704"/>
        <c:crosses val="max"/>
        <c:crossBetween val="between"/>
      </c:valAx>
      <c:spPr>
        <a:noFill/>
        <a:ln w="25400">
          <a:noFill/>
        </a:ln>
      </c:spPr>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3011936499786"/>
          <c:y val="0.17547506413372702"/>
          <c:w val="0.72176988063500214"/>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Sheet1!$B$2</c:f>
              <c:numCache>
                <c:formatCode>0%</c:formatCode>
                <c:ptCount val="1"/>
                <c:pt idx="0">
                  <c:v>0.53</c:v>
                </c:pt>
              </c:numCache>
            </c:numRef>
          </c:val>
          <c:extLst>
            <c:ext xmlns:c16="http://schemas.microsoft.com/office/drawing/2014/chart" uri="{C3380CC4-5D6E-409C-BE32-E72D297353CC}">
              <c16:uniqueId val="{00000000-9C04-4851-9A52-CB9A79101746}"/>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Sheet1!$C$2</c:f>
              <c:numCache>
                <c:formatCode>0%</c:formatCode>
                <c:ptCount val="1"/>
                <c:pt idx="0">
                  <c:v>0.47</c:v>
                </c:pt>
              </c:numCache>
            </c:numRef>
          </c:val>
          <c:extLst>
            <c:ext xmlns:c16="http://schemas.microsoft.com/office/drawing/2014/chart" uri="{C3380CC4-5D6E-409C-BE32-E72D297353CC}">
              <c16:uniqueId val="{00000001-9C04-4851-9A52-CB9A79101746}"/>
            </c:ext>
          </c:extLst>
        </c:ser>
        <c:dLbls>
          <c:dLblPos val="ctr"/>
          <c:showLegendKey val="0"/>
          <c:showVal val="1"/>
          <c:showCatName val="0"/>
          <c:showSerName val="0"/>
          <c:showPercent val="0"/>
          <c:showBubbleSize val="0"/>
        </c:dLbls>
        <c:gapWidth val="150"/>
        <c:overlap val="100"/>
        <c:axId val="47702400"/>
        <c:axId val="47703936"/>
      </c:barChart>
      <c:catAx>
        <c:axId val="47702400"/>
        <c:scaling>
          <c:orientation val="minMax"/>
        </c:scaling>
        <c:delete val="0"/>
        <c:axPos val="l"/>
        <c:numFmt formatCode="General" sourceLinked="0"/>
        <c:majorTickMark val="out"/>
        <c:minorTickMark val="none"/>
        <c:tickLblPos val="nextTo"/>
        <c:txPr>
          <a:bodyPr/>
          <a:lstStyle/>
          <a:p>
            <a:pPr>
              <a:defRPr sz="1100" b="1"/>
            </a:pPr>
            <a:endParaRPr lang="en-US"/>
          </a:p>
        </c:txPr>
        <c:crossAx val="47703936"/>
        <c:crosses val="autoZero"/>
        <c:auto val="1"/>
        <c:lblAlgn val="ctr"/>
        <c:lblOffset val="100"/>
        <c:noMultiLvlLbl val="0"/>
      </c:catAx>
      <c:valAx>
        <c:axId val="47703936"/>
        <c:scaling>
          <c:orientation val="minMax"/>
          <c:max val="1"/>
        </c:scaling>
        <c:delete val="1"/>
        <c:axPos val="t"/>
        <c:numFmt formatCode="0%" sourceLinked="1"/>
        <c:majorTickMark val="out"/>
        <c:minorTickMark val="none"/>
        <c:tickLblPos val="nextTo"/>
        <c:crossAx val="47702400"/>
        <c:crosses val="max"/>
        <c:crossBetween val="between"/>
      </c:valAx>
      <c:spPr>
        <a:noFill/>
        <a:ln w="25400">
          <a:noFill/>
        </a:ln>
      </c:spPr>
    </c:plotArea>
    <c:legend>
      <c:legendPos val="t"/>
      <c:layout>
        <c:manualLayout>
          <c:xMode val="edge"/>
          <c:yMode val="edge"/>
          <c:x val="0.29000501763581776"/>
          <c:y val="4.517478510543295E-4"/>
          <c:w val="0.70803651323017325"/>
          <c:h val="9.6658314153454147E-2"/>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13028648397421"/>
          <c:y val="0.17547506413372702"/>
          <c:w val="0.70586971351602579"/>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Media Planner/Buyer (Avg P12+ Split)</c:v>
                </c:pt>
                <c:pt idx="1">
                  <c:v>Estimated by Advertising Community (Avg P12+ Split)</c:v>
                </c:pt>
              </c:strCache>
            </c:strRef>
          </c:cat>
          <c:val>
            <c:numRef>
              <c:f>Sheet1!$B$2:$B$3</c:f>
              <c:numCache>
                <c:formatCode>0%</c:formatCode>
                <c:ptCount val="2"/>
                <c:pt idx="0">
                  <c:v>0.54</c:v>
                </c:pt>
                <c:pt idx="1">
                  <c:v>0.55000000000000004</c:v>
                </c:pt>
              </c:numCache>
            </c:numRef>
          </c:val>
          <c:extLst>
            <c:ext xmlns:c16="http://schemas.microsoft.com/office/drawing/2014/chart" uri="{C3380CC4-5D6E-409C-BE32-E72D297353CC}">
              <c16:uniqueId val="{00000000-8605-4A45-92EB-0119EE7299E1}"/>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Media Planner/Buyer (Avg P12+ Split)</c:v>
                </c:pt>
                <c:pt idx="1">
                  <c:v>Estimated by Advertising Community (Avg P12+ Split)</c:v>
                </c:pt>
              </c:strCache>
            </c:strRef>
          </c:cat>
          <c:val>
            <c:numRef>
              <c:f>Sheet1!$C$2:$C$3</c:f>
              <c:numCache>
                <c:formatCode>0%</c:formatCode>
                <c:ptCount val="2"/>
                <c:pt idx="0">
                  <c:v>0.46</c:v>
                </c:pt>
                <c:pt idx="1">
                  <c:v>0.45</c:v>
                </c:pt>
              </c:numCache>
            </c:numRef>
          </c:val>
          <c:extLst>
            <c:ext xmlns:c16="http://schemas.microsoft.com/office/drawing/2014/chart" uri="{C3380CC4-5D6E-409C-BE32-E72D297353CC}">
              <c16:uniqueId val="{00000001-8605-4A45-92EB-0119EE7299E1}"/>
            </c:ext>
          </c:extLst>
        </c:ser>
        <c:dLbls>
          <c:dLblPos val="ctr"/>
          <c:showLegendKey val="0"/>
          <c:showVal val="1"/>
          <c:showCatName val="0"/>
          <c:showSerName val="0"/>
          <c:showPercent val="0"/>
          <c:showBubbleSize val="0"/>
        </c:dLbls>
        <c:gapWidth val="150"/>
        <c:overlap val="100"/>
        <c:axId val="47830912"/>
        <c:axId val="47832448"/>
      </c:barChart>
      <c:catAx>
        <c:axId val="47830912"/>
        <c:scaling>
          <c:orientation val="minMax"/>
        </c:scaling>
        <c:delete val="0"/>
        <c:axPos val="l"/>
        <c:numFmt formatCode="General" sourceLinked="0"/>
        <c:majorTickMark val="out"/>
        <c:minorTickMark val="none"/>
        <c:tickLblPos val="nextTo"/>
        <c:txPr>
          <a:bodyPr/>
          <a:lstStyle/>
          <a:p>
            <a:pPr>
              <a:defRPr sz="1050" b="1"/>
            </a:pPr>
            <a:endParaRPr lang="en-US"/>
          </a:p>
        </c:txPr>
        <c:crossAx val="47832448"/>
        <c:crosses val="autoZero"/>
        <c:auto val="1"/>
        <c:lblAlgn val="ctr"/>
        <c:lblOffset val="100"/>
        <c:noMultiLvlLbl val="0"/>
      </c:catAx>
      <c:valAx>
        <c:axId val="47832448"/>
        <c:scaling>
          <c:orientation val="minMax"/>
          <c:max val="1"/>
        </c:scaling>
        <c:delete val="1"/>
        <c:axPos val="t"/>
        <c:numFmt formatCode="0%" sourceLinked="1"/>
        <c:majorTickMark val="out"/>
        <c:minorTickMark val="none"/>
        <c:tickLblPos val="nextTo"/>
        <c:crossAx val="47830912"/>
        <c:crosses val="max"/>
        <c:crossBetween val="between"/>
      </c:valAx>
      <c:spPr>
        <a:noFill/>
        <a:ln w="25400">
          <a:noFill/>
        </a:ln>
      </c:spPr>
    </c:plotArea>
    <c:plotVisOnly val="1"/>
    <c:dispBlanksAs val="gap"/>
    <c:showDLblsOverMax val="0"/>
  </c:chart>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3011936499786"/>
          <c:y val="0.17547506413372702"/>
          <c:w val="0.72176988063500214"/>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Sheet1!$B$2</c:f>
              <c:numCache>
                <c:formatCode>0%</c:formatCode>
                <c:ptCount val="1"/>
                <c:pt idx="0">
                  <c:v>0.53</c:v>
                </c:pt>
              </c:numCache>
            </c:numRef>
          </c:val>
          <c:extLst>
            <c:ext xmlns:c16="http://schemas.microsoft.com/office/drawing/2014/chart" uri="{C3380CC4-5D6E-409C-BE32-E72D297353CC}">
              <c16:uniqueId val="{00000000-9C04-4851-9A52-CB9A79101746}"/>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Advertising Community (Reported Split)</c:v>
                </c:pt>
              </c:strCache>
            </c:strRef>
          </c:cat>
          <c:val>
            <c:numRef>
              <c:f>Sheet1!$C$2</c:f>
              <c:numCache>
                <c:formatCode>0%</c:formatCode>
                <c:ptCount val="1"/>
                <c:pt idx="0">
                  <c:v>0.47</c:v>
                </c:pt>
              </c:numCache>
            </c:numRef>
          </c:val>
          <c:extLst>
            <c:ext xmlns:c16="http://schemas.microsoft.com/office/drawing/2014/chart" uri="{C3380CC4-5D6E-409C-BE32-E72D297353CC}">
              <c16:uniqueId val="{00000001-9C04-4851-9A52-CB9A79101746}"/>
            </c:ext>
          </c:extLst>
        </c:ser>
        <c:dLbls>
          <c:dLblPos val="ctr"/>
          <c:showLegendKey val="0"/>
          <c:showVal val="1"/>
          <c:showCatName val="0"/>
          <c:showSerName val="0"/>
          <c:showPercent val="0"/>
          <c:showBubbleSize val="0"/>
        </c:dLbls>
        <c:gapWidth val="150"/>
        <c:overlap val="100"/>
        <c:axId val="48419968"/>
        <c:axId val="48421504"/>
      </c:barChart>
      <c:catAx>
        <c:axId val="48419968"/>
        <c:scaling>
          <c:orientation val="minMax"/>
        </c:scaling>
        <c:delete val="0"/>
        <c:axPos val="l"/>
        <c:numFmt formatCode="General" sourceLinked="0"/>
        <c:majorTickMark val="out"/>
        <c:minorTickMark val="none"/>
        <c:tickLblPos val="nextTo"/>
        <c:txPr>
          <a:bodyPr/>
          <a:lstStyle/>
          <a:p>
            <a:pPr>
              <a:defRPr sz="1100" b="1"/>
            </a:pPr>
            <a:endParaRPr lang="en-US"/>
          </a:p>
        </c:txPr>
        <c:crossAx val="48421504"/>
        <c:crosses val="autoZero"/>
        <c:auto val="1"/>
        <c:lblAlgn val="ctr"/>
        <c:lblOffset val="100"/>
        <c:noMultiLvlLbl val="0"/>
      </c:catAx>
      <c:valAx>
        <c:axId val="48421504"/>
        <c:scaling>
          <c:orientation val="minMax"/>
          <c:max val="1"/>
        </c:scaling>
        <c:delete val="1"/>
        <c:axPos val="t"/>
        <c:numFmt formatCode="0%" sourceLinked="1"/>
        <c:majorTickMark val="out"/>
        <c:minorTickMark val="none"/>
        <c:tickLblPos val="nextTo"/>
        <c:crossAx val="48419968"/>
        <c:crosses val="max"/>
        <c:crossBetween val="between"/>
      </c:valAx>
      <c:spPr>
        <a:noFill/>
        <a:ln w="25400">
          <a:noFill/>
        </a:ln>
      </c:spPr>
    </c:plotArea>
    <c:legend>
      <c:legendPos val="t"/>
      <c:layout>
        <c:manualLayout>
          <c:xMode val="edge"/>
          <c:yMode val="edge"/>
          <c:x val="0.29000501763581776"/>
          <c:y val="4.517478510543295E-4"/>
          <c:w val="0.70803651323017325"/>
          <c:h val="9.6658314153454147E-2"/>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u="sng"/>
            </a:pPr>
            <a:r>
              <a:rPr lang="en-US" sz="1600" u="sng" dirty="0"/>
              <a:t>Gender</a:t>
            </a:r>
          </a:p>
        </c:rich>
      </c:tx>
      <c:overlay val="0"/>
    </c:title>
    <c:autoTitleDeleted val="0"/>
    <c:plotArea>
      <c:layout/>
      <c:pieChart>
        <c:varyColors val="1"/>
        <c:ser>
          <c:idx val="0"/>
          <c:order val="0"/>
          <c:tx>
            <c:strRef>
              <c:f>Sheet1!$B$1</c:f>
              <c:strCache>
                <c:ptCount val="1"/>
                <c:pt idx="0">
                  <c:v>Advertising Community</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FF7-4EB2-9489-5DE93FD1E157}"/>
              </c:ext>
            </c:extLst>
          </c:dPt>
          <c:dPt>
            <c:idx val="1"/>
            <c:bubble3D val="0"/>
            <c:spPr>
              <a:solidFill>
                <a:srgbClr val="50C8A0"/>
              </a:solidFill>
            </c:spPr>
            <c:extLst>
              <c:ext xmlns:c16="http://schemas.microsoft.com/office/drawing/2014/chart" uri="{C3380CC4-5D6E-409C-BE32-E72D297353CC}">
                <c16:uniqueId val="{00000003-6FF7-4EB2-9489-5DE93FD1E157}"/>
              </c:ext>
            </c:extLst>
          </c:dPt>
          <c:dPt>
            <c:idx val="2"/>
            <c:bubble3D val="0"/>
            <c:spPr>
              <a:solidFill>
                <a:srgbClr val="FAB982"/>
              </a:solidFill>
            </c:spPr>
            <c:extLst>
              <c:ext xmlns:c16="http://schemas.microsoft.com/office/drawing/2014/chart" uri="{C3380CC4-5D6E-409C-BE32-E72D297353CC}">
                <c16:uniqueId val="{00000005-6FF7-4EB2-9489-5DE93FD1E157}"/>
              </c:ext>
            </c:extLst>
          </c:dPt>
          <c:dPt>
            <c:idx val="3"/>
            <c:bubble3D val="0"/>
            <c:spPr>
              <a:solidFill>
                <a:schemeClr val="accent4"/>
              </a:solidFill>
            </c:spPr>
            <c:extLst>
              <c:ext xmlns:c16="http://schemas.microsoft.com/office/drawing/2014/chart" uri="{C3380CC4-5D6E-409C-BE32-E72D297353CC}">
                <c16:uniqueId val="{00000007-6FF7-4EB2-9489-5DE93FD1E157}"/>
              </c:ext>
            </c:extLst>
          </c:dPt>
          <c:dPt>
            <c:idx val="4"/>
            <c:bubble3D val="0"/>
            <c:spPr>
              <a:solidFill>
                <a:srgbClr val="EFEF96"/>
              </a:solidFill>
            </c:spPr>
            <c:extLst>
              <c:ext xmlns:c16="http://schemas.microsoft.com/office/drawing/2014/chart" uri="{C3380CC4-5D6E-409C-BE32-E72D297353CC}">
                <c16:uniqueId val="{00000009-6FF7-4EB2-9489-5DE93FD1E157}"/>
              </c:ext>
            </c:extLst>
          </c:dPt>
          <c:dPt>
            <c:idx val="5"/>
            <c:bubble3D val="0"/>
            <c:spPr>
              <a:solidFill>
                <a:schemeClr val="accent2"/>
              </a:solidFill>
            </c:spPr>
            <c:extLst>
              <c:ext xmlns:c16="http://schemas.microsoft.com/office/drawing/2014/chart" uri="{C3380CC4-5D6E-409C-BE32-E72D297353CC}">
                <c16:uniqueId val="{0000000B-6FF7-4EB2-9489-5DE93FD1E157}"/>
              </c:ext>
            </c:extLst>
          </c:dPt>
          <c:dPt>
            <c:idx val="6"/>
            <c:bubble3D val="0"/>
            <c:spPr>
              <a:solidFill>
                <a:schemeClr val="accent3"/>
              </a:solidFill>
            </c:spPr>
            <c:extLst>
              <c:ext xmlns:c16="http://schemas.microsoft.com/office/drawing/2014/chart" uri="{C3380CC4-5D6E-409C-BE32-E72D297353CC}">
                <c16:uniqueId val="{0000000D-6FF7-4EB2-9489-5DE93FD1E157}"/>
              </c:ext>
            </c:extLst>
          </c:dPt>
          <c:dPt>
            <c:idx val="7"/>
            <c:bubble3D val="0"/>
            <c:spPr>
              <a:solidFill>
                <a:schemeClr val="accent6"/>
              </a:solidFill>
            </c:spPr>
            <c:extLst>
              <c:ext xmlns:c16="http://schemas.microsoft.com/office/drawing/2014/chart" uri="{C3380CC4-5D6E-409C-BE32-E72D297353CC}">
                <c16:uniqueId val="{0000000F-6FF7-4EB2-9489-5DE93FD1E157}"/>
              </c:ext>
            </c:extLst>
          </c:dPt>
          <c:dLbls>
            <c:dLbl>
              <c:idx val="4"/>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FF7-4EB2-9489-5DE93FD1E157}"/>
                </c:ext>
              </c:extLst>
            </c:dLbl>
            <c:dLbl>
              <c:idx val="5"/>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FF7-4EB2-9489-5DE93FD1E157}"/>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10-6FF7-4EB2-9489-5DE93FD1E157}"/>
            </c:ext>
          </c:extLst>
        </c:ser>
        <c:dLbls>
          <c:showLegendKey val="0"/>
          <c:showVal val="0"/>
          <c:showCatName val="0"/>
          <c:showSerName val="0"/>
          <c:showPercent val="0"/>
          <c:showBubbleSize val="0"/>
          <c:showLeaderLines val="1"/>
        </c:dLbls>
        <c:firstSliceAng val="0"/>
      </c:pieChart>
      <c:spPr>
        <a:ln>
          <a:noFill/>
        </a:ln>
      </c:spPr>
    </c:plotArea>
    <c:legend>
      <c:legendPos val="b"/>
      <c:overlay val="0"/>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3011936499786"/>
          <c:y val="0.17547506413372702"/>
          <c:w val="0.72176988063500214"/>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ACTUAL P12+ Split              (based on Nielsen)</c:v>
                </c:pt>
              </c:strCache>
            </c:strRef>
          </c:cat>
          <c:val>
            <c:numRef>
              <c:f>Sheet1!$B$2</c:f>
              <c:numCache>
                <c:formatCode>0%</c:formatCode>
                <c:ptCount val="1"/>
                <c:pt idx="0">
                  <c:v>0.89</c:v>
                </c:pt>
              </c:numCache>
            </c:numRef>
          </c:val>
          <c:extLst>
            <c:ext xmlns:c16="http://schemas.microsoft.com/office/drawing/2014/chart" uri="{C3380CC4-5D6E-409C-BE32-E72D297353CC}">
              <c16:uniqueId val="{00000000-06F1-43F4-9D6D-861D22E12D7E}"/>
            </c:ext>
          </c:extLst>
        </c:ser>
        <c:ser>
          <c:idx val="1"/>
          <c:order val="1"/>
          <c:tx>
            <c:strRef>
              <c:f>Sheet1!$C$1</c:f>
              <c:strCache>
                <c:ptCount val="1"/>
                <c:pt idx="0">
                  <c:v>Watching recorded TV shows from DVR</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ACTUAL P12+ Split              (based on Nielsen)</c:v>
                </c:pt>
              </c:strCache>
            </c:strRef>
          </c:cat>
          <c:val>
            <c:numRef>
              <c:f>Sheet1!$C$2</c:f>
              <c:numCache>
                <c:formatCode>0%</c:formatCode>
                <c:ptCount val="1"/>
                <c:pt idx="0">
                  <c:v>0.11</c:v>
                </c:pt>
              </c:numCache>
            </c:numRef>
          </c:val>
          <c:extLst>
            <c:ext xmlns:c16="http://schemas.microsoft.com/office/drawing/2014/chart" uri="{C3380CC4-5D6E-409C-BE32-E72D297353CC}">
              <c16:uniqueId val="{00000001-06F1-43F4-9D6D-861D22E12D7E}"/>
            </c:ext>
          </c:extLst>
        </c:ser>
        <c:dLbls>
          <c:dLblPos val="ctr"/>
          <c:showLegendKey val="0"/>
          <c:showVal val="1"/>
          <c:showCatName val="0"/>
          <c:showSerName val="0"/>
          <c:showPercent val="0"/>
          <c:showBubbleSize val="0"/>
        </c:dLbls>
        <c:gapWidth val="150"/>
        <c:overlap val="100"/>
        <c:axId val="48481024"/>
        <c:axId val="48482560"/>
      </c:barChart>
      <c:catAx>
        <c:axId val="48481024"/>
        <c:scaling>
          <c:orientation val="minMax"/>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8482560"/>
        <c:crosses val="autoZero"/>
        <c:auto val="1"/>
        <c:lblAlgn val="ctr"/>
        <c:lblOffset val="100"/>
        <c:noMultiLvlLbl val="0"/>
      </c:catAx>
      <c:valAx>
        <c:axId val="48482560"/>
        <c:scaling>
          <c:orientation val="minMax"/>
          <c:max val="1"/>
          <c:min val="0"/>
        </c:scaling>
        <c:delete val="1"/>
        <c:axPos val="t"/>
        <c:numFmt formatCode="0%" sourceLinked="1"/>
        <c:majorTickMark val="none"/>
        <c:minorTickMark val="none"/>
        <c:tickLblPos val="nextTo"/>
        <c:crossAx val="484810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txPr>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Attend musical performances </c:v>
                </c:pt>
                <c:pt idx="1">
                  <c:v>Go to bars/night clubs</c:v>
                </c:pt>
                <c:pt idx="2">
                  <c:v>Barbecuing/Grilling out at home</c:v>
                </c:pt>
                <c:pt idx="3">
                  <c:v>Dining Out</c:v>
                </c:pt>
                <c:pt idx="4">
                  <c:v>Entertain friends or relatives at home</c:v>
                </c:pt>
                <c:pt idx="5">
                  <c:v>Cooking for fun</c:v>
                </c:pt>
                <c:pt idx="6">
                  <c:v>Go to live theater</c:v>
                </c:pt>
                <c:pt idx="7">
                  <c:v>Go to museums</c:v>
                </c:pt>
                <c:pt idx="8">
                  <c:v>Tailgating for events</c:v>
                </c:pt>
                <c:pt idx="9">
                  <c:v>Attend any sporting events</c:v>
                </c:pt>
              </c:strCache>
            </c:strRef>
          </c:cat>
          <c:val>
            <c:numRef>
              <c:f>Sheet1!$B$2:$B$11</c:f>
              <c:numCache>
                <c:formatCode>0%</c:formatCode>
                <c:ptCount val="10"/>
                <c:pt idx="0">
                  <c:v>0.51574803149606296</c:v>
                </c:pt>
                <c:pt idx="1">
                  <c:v>0.63779527559055127</c:v>
                </c:pt>
                <c:pt idx="2">
                  <c:v>0.70078740157480324</c:v>
                </c:pt>
                <c:pt idx="3">
                  <c:v>0.79527559055118102</c:v>
                </c:pt>
                <c:pt idx="4">
                  <c:v>0.65748031496062997</c:v>
                </c:pt>
                <c:pt idx="5">
                  <c:v>0.67322834645669294</c:v>
                </c:pt>
                <c:pt idx="6">
                  <c:v>0.51968503937007871</c:v>
                </c:pt>
                <c:pt idx="7">
                  <c:v>0.4763779527559055</c:v>
                </c:pt>
                <c:pt idx="8">
                  <c:v>0.46062992125984253</c:v>
                </c:pt>
                <c:pt idx="9">
                  <c:v>0.48425196850393698</c:v>
                </c:pt>
              </c:numCache>
            </c:numRef>
          </c:val>
          <c:extLst>
            <c:ext xmlns:c16="http://schemas.microsoft.com/office/drawing/2014/chart" uri="{C3380CC4-5D6E-409C-BE32-E72D297353CC}">
              <c16:uniqueId val="{00000000-1695-4CBD-8106-B91A9D20F2BB}"/>
            </c:ext>
          </c:extLst>
        </c:ser>
        <c:ser>
          <c:idx val="1"/>
          <c:order val="1"/>
          <c:tx>
            <c:strRef>
              <c:f>Sheet1!$C$1</c:f>
              <c:strCache>
                <c:ptCount val="1"/>
                <c:pt idx="0">
                  <c:v>Media Planner/Buyer</c:v>
                </c:pt>
              </c:strCache>
            </c:strRef>
          </c:tx>
          <c:spPr>
            <a:solidFill>
              <a:srgbClr val="50C8A0"/>
            </a:solidFill>
          </c:spPr>
          <c:invertIfNegative val="0"/>
          <c:dLbls>
            <c:dLbl>
              <c:idx val="0"/>
              <c:layout>
                <c:manualLayout>
                  <c:x val="2.9295015453120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95-4CBD-8106-B91A9D20F2BB}"/>
                </c:ext>
              </c:extLst>
            </c:dLbl>
            <c:dLbl>
              <c:idx val="2"/>
              <c:layout>
                <c:manualLayout>
                  <c:x val="5.8590030906241304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95-4CBD-8106-B91A9D20F2BB}"/>
                </c:ext>
              </c:extLst>
            </c:dLbl>
            <c:dLbl>
              <c:idx val="3"/>
              <c:layout>
                <c:manualLayout>
                  <c:x val="5.8590030906241304E-3"/>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95-4CBD-8106-B91A9D20F2BB}"/>
                </c:ext>
              </c:extLst>
            </c:dLbl>
            <c:dLbl>
              <c:idx val="4"/>
              <c:layout>
                <c:manualLayout>
                  <c:x val="5.85900309062413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95-4CBD-8106-B91A9D20F2BB}"/>
                </c:ext>
              </c:extLst>
            </c:dLbl>
            <c:dLbl>
              <c:idx val="5"/>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95-4CBD-8106-B91A9D20F2BB}"/>
                </c:ext>
              </c:extLst>
            </c:dLbl>
            <c:dLbl>
              <c:idx val="9"/>
              <c:layout>
                <c:manualLayout>
                  <c:x val="7.3237538632801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95-4CBD-8106-B91A9D20F2BB}"/>
                </c:ext>
              </c:extLst>
            </c:dLbl>
            <c:spPr>
              <a:noFill/>
              <a:ln>
                <a:noFill/>
              </a:ln>
              <a:effectLst/>
            </c:spPr>
            <c:txPr>
              <a:bodyPr/>
              <a:lstStyle/>
              <a:p>
                <a:pPr algn="ctr">
                  <a:defRPr lang="en-US" sz="10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Attend musical performances </c:v>
                </c:pt>
                <c:pt idx="1">
                  <c:v>Go to bars/night clubs</c:v>
                </c:pt>
                <c:pt idx="2">
                  <c:v>Barbecuing/Grilling out at home</c:v>
                </c:pt>
                <c:pt idx="3">
                  <c:v>Dining Out</c:v>
                </c:pt>
                <c:pt idx="4">
                  <c:v>Entertain friends or relatives at home</c:v>
                </c:pt>
                <c:pt idx="5">
                  <c:v>Cooking for fun</c:v>
                </c:pt>
                <c:pt idx="6">
                  <c:v>Go to live theater</c:v>
                </c:pt>
                <c:pt idx="7">
                  <c:v>Go to museums</c:v>
                </c:pt>
                <c:pt idx="8">
                  <c:v>Tailgating for events</c:v>
                </c:pt>
                <c:pt idx="9">
                  <c:v>Attend any sporting events</c:v>
                </c:pt>
              </c:strCache>
            </c:strRef>
          </c:cat>
          <c:val>
            <c:numRef>
              <c:f>Sheet1!$C$2:$C$11</c:f>
              <c:numCache>
                <c:formatCode>0%</c:formatCode>
                <c:ptCount val="10"/>
                <c:pt idx="0">
                  <c:v>0.5957446808510638</c:v>
                </c:pt>
                <c:pt idx="1">
                  <c:v>0.71</c:v>
                </c:pt>
                <c:pt idx="2">
                  <c:v>0.76</c:v>
                </c:pt>
                <c:pt idx="3">
                  <c:v>0.77</c:v>
                </c:pt>
                <c:pt idx="4">
                  <c:v>0.7</c:v>
                </c:pt>
                <c:pt idx="5">
                  <c:v>0.65</c:v>
                </c:pt>
                <c:pt idx="6">
                  <c:v>0.57999999999999996</c:v>
                </c:pt>
                <c:pt idx="7">
                  <c:v>0.54</c:v>
                </c:pt>
                <c:pt idx="8">
                  <c:v>0.53</c:v>
                </c:pt>
                <c:pt idx="9">
                  <c:v>0.54</c:v>
                </c:pt>
              </c:numCache>
            </c:numRef>
          </c:val>
          <c:extLst>
            <c:ext xmlns:c16="http://schemas.microsoft.com/office/drawing/2014/chart" uri="{C3380CC4-5D6E-409C-BE32-E72D297353CC}">
              <c16:uniqueId val="{00000007-1695-4CBD-8106-B91A9D20F2BB}"/>
            </c:ext>
          </c:extLst>
        </c:ser>
        <c:ser>
          <c:idx val="2"/>
          <c:order val="2"/>
          <c:tx>
            <c:strRef>
              <c:f>Sheet1!$D$1</c:f>
              <c:strCache>
                <c:ptCount val="1"/>
                <c:pt idx="0">
                  <c:v>Average A18+ Population</c:v>
                </c:pt>
              </c:strCache>
            </c:strRef>
          </c:tx>
          <c:spPr>
            <a:solidFill>
              <a:srgbClr val="FAB982"/>
            </a:solidFill>
          </c:spPr>
          <c:invertIfNegative val="0"/>
          <c:dLbls>
            <c:dLbl>
              <c:idx val="0"/>
              <c:layout>
                <c:manualLayout>
                  <c:x val="9.8465478103060781E-3"/>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3-4F16-94CB-979764245339}"/>
                </c:ext>
              </c:extLst>
            </c:dLbl>
            <c:dLbl>
              <c:idx val="3"/>
              <c:layout>
                <c:manualLayout>
                  <c:x val="1.2659847184679208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3-4F16-94CB-979764245339}"/>
                </c:ext>
              </c:extLst>
            </c:dLbl>
            <c:dLbl>
              <c:idx val="4"/>
              <c:layout>
                <c:manualLayout>
                  <c:x val="1.40664968718658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3-4F16-94CB-979764245339}"/>
                </c:ext>
              </c:extLst>
            </c:dLbl>
            <c:dLbl>
              <c:idx val="5"/>
              <c:layout>
                <c:manualLayout>
                  <c:x val="2.1099745307798661E-2"/>
                  <c:y val="-1.5625000000000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3-4F16-94CB-979764245339}"/>
                </c:ext>
              </c:extLst>
            </c:dLbl>
            <c:dLbl>
              <c:idx val="6"/>
              <c:layout>
                <c:manualLayout>
                  <c:x val="1.4066496871865741E-2"/>
                  <c:y val="-6.2500000000000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63-4F16-94CB-979764245339}"/>
                </c:ext>
              </c:extLst>
            </c:dLbl>
            <c:dLbl>
              <c:idx val="7"/>
              <c:layout>
                <c:manualLayout>
                  <c:x val="1.5473146559052324E-2"/>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63-4F16-94CB-979764245339}"/>
                </c:ext>
              </c:extLst>
            </c:dLbl>
            <c:dLbl>
              <c:idx val="8"/>
              <c:layout>
                <c:manualLayout>
                  <c:x val="5.62659874874633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63-4F16-94CB-979764245339}"/>
                </c:ext>
              </c:extLst>
            </c:dLbl>
            <c:dLbl>
              <c:idx val="9"/>
              <c:layout>
                <c:manualLayout>
                  <c:x val="0"/>
                  <c:y val="-1.562500000000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63-4F16-94CB-979764245339}"/>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Attend musical performances </c:v>
                </c:pt>
                <c:pt idx="1">
                  <c:v>Go to bars/night clubs</c:v>
                </c:pt>
                <c:pt idx="2">
                  <c:v>Barbecuing/Grilling out at home</c:v>
                </c:pt>
                <c:pt idx="3">
                  <c:v>Dining Out</c:v>
                </c:pt>
                <c:pt idx="4">
                  <c:v>Entertain friends or relatives at home</c:v>
                </c:pt>
                <c:pt idx="5">
                  <c:v>Cooking for fun</c:v>
                </c:pt>
                <c:pt idx="6">
                  <c:v>Go to live theater</c:v>
                </c:pt>
                <c:pt idx="7">
                  <c:v>Go to museums</c:v>
                </c:pt>
                <c:pt idx="8">
                  <c:v>Tailgating for events</c:v>
                </c:pt>
                <c:pt idx="9">
                  <c:v>Attend any sporting events</c:v>
                </c:pt>
              </c:strCache>
            </c:strRef>
          </c:cat>
          <c:val>
            <c:numRef>
              <c:f>Sheet1!$D$2:$D$11</c:f>
              <c:numCache>
                <c:formatCode>0%</c:formatCode>
                <c:ptCount val="10"/>
                <c:pt idx="0">
                  <c:v>3.0499999999999999E-2</c:v>
                </c:pt>
                <c:pt idx="1">
                  <c:v>8.4100000000000008E-2</c:v>
                </c:pt>
                <c:pt idx="2">
                  <c:v>0.18940000000000001</c:v>
                </c:pt>
                <c:pt idx="3">
                  <c:v>0.36519999999999997</c:v>
                </c:pt>
                <c:pt idx="4">
                  <c:v>0.21940000000000001</c:v>
                </c:pt>
                <c:pt idx="5">
                  <c:v>0.16870000000000002</c:v>
                </c:pt>
                <c:pt idx="6">
                  <c:v>2.1100000000000001E-2</c:v>
                </c:pt>
                <c:pt idx="7">
                  <c:v>1.9200000000000002E-2</c:v>
                </c:pt>
                <c:pt idx="8">
                  <c:v>9.7000000000000003E-3</c:v>
                </c:pt>
                <c:pt idx="9">
                  <c:v>0.17180000000000001</c:v>
                </c:pt>
              </c:numCache>
            </c:numRef>
          </c:val>
          <c:extLst>
            <c:ext xmlns:c16="http://schemas.microsoft.com/office/drawing/2014/chart" uri="{C3380CC4-5D6E-409C-BE32-E72D297353CC}">
              <c16:uniqueId val="{00000000-0963-4F16-94CB-979764245339}"/>
            </c:ext>
          </c:extLst>
        </c:ser>
        <c:dLbls>
          <c:showLegendKey val="0"/>
          <c:showVal val="0"/>
          <c:showCatName val="0"/>
          <c:showSerName val="0"/>
          <c:showPercent val="0"/>
          <c:showBubbleSize val="0"/>
        </c:dLbls>
        <c:gapWidth val="150"/>
        <c:axId val="102120832"/>
        <c:axId val="102175104"/>
      </c:barChart>
      <c:catAx>
        <c:axId val="102120832"/>
        <c:scaling>
          <c:orientation val="minMax"/>
        </c:scaling>
        <c:delete val="0"/>
        <c:axPos val="b"/>
        <c:numFmt formatCode="General" sourceLinked="0"/>
        <c:majorTickMark val="out"/>
        <c:minorTickMark val="none"/>
        <c:tickLblPos val="nextTo"/>
        <c:crossAx val="102175104"/>
        <c:crosses val="autoZero"/>
        <c:auto val="1"/>
        <c:lblAlgn val="ctr"/>
        <c:lblOffset val="100"/>
        <c:noMultiLvlLbl val="0"/>
      </c:catAx>
      <c:valAx>
        <c:axId val="102175104"/>
        <c:scaling>
          <c:orientation val="minMax"/>
        </c:scaling>
        <c:delete val="1"/>
        <c:axPos val="l"/>
        <c:numFmt formatCode="0%" sourceLinked="1"/>
        <c:majorTickMark val="out"/>
        <c:minorTickMark val="none"/>
        <c:tickLblPos val="nextTo"/>
        <c:crossAx val="102120832"/>
        <c:crosses val="autoZero"/>
        <c:crossBetween val="between"/>
      </c:valAx>
    </c:plotArea>
    <c:legend>
      <c:legendPos val="t"/>
      <c:layout>
        <c:manualLayout>
          <c:xMode val="edge"/>
          <c:yMode val="edge"/>
          <c:x val="0.1469219015910094"/>
          <c:y val="3.125E-2"/>
          <c:w val="0.69771618793504375"/>
          <c:h val="5.6478100393700791E-2"/>
        </c:manualLayout>
      </c:layout>
      <c:overlay val="0"/>
      <c:txPr>
        <a:bodyPr/>
        <a:lstStyle/>
        <a:p>
          <a:pPr>
            <a:defRPr sz="1050" b="1"/>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13028648397421"/>
          <c:y val="0.17547506413372702"/>
          <c:w val="0.70586971351602579"/>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Advertising Community (Avg P18-34 Split)</c:v>
                </c:pt>
                <c:pt idx="1">
                  <c:v>Estimated by Media Planner/Buyer (Avg P18-34 Split)</c:v>
                </c:pt>
              </c:strCache>
            </c:strRef>
          </c:cat>
          <c:val>
            <c:numRef>
              <c:f>Sheet1!$B$2:$B$3</c:f>
              <c:numCache>
                <c:formatCode>0%</c:formatCode>
                <c:ptCount val="2"/>
                <c:pt idx="0">
                  <c:v>0.55000000000000004</c:v>
                </c:pt>
                <c:pt idx="1">
                  <c:v>0.56000000000000005</c:v>
                </c:pt>
              </c:numCache>
            </c:numRef>
          </c:val>
          <c:extLst>
            <c:ext xmlns:c16="http://schemas.microsoft.com/office/drawing/2014/chart" uri="{C3380CC4-5D6E-409C-BE32-E72D297353CC}">
              <c16:uniqueId val="{00000000-8605-4A45-92EB-0119EE7299E1}"/>
            </c:ext>
          </c:extLst>
        </c:ser>
        <c:ser>
          <c:idx val="1"/>
          <c:order val="1"/>
          <c:tx>
            <c:strRef>
              <c:f>Sheet1!$C$1</c:f>
              <c:strCache>
                <c:ptCount val="1"/>
                <c:pt idx="0">
                  <c:v>Watching recorded TV shows from DVR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Estimated by Advertising Community (Avg P18-34 Split)</c:v>
                </c:pt>
                <c:pt idx="1">
                  <c:v>Estimated by Media Planner/Buyer (Avg P18-34 Split)</c:v>
                </c:pt>
              </c:strCache>
            </c:strRef>
          </c:cat>
          <c:val>
            <c:numRef>
              <c:f>Sheet1!$C$2:$C$3</c:f>
              <c:numCache>
                <c:formatCode>0%</c:formatCode>
                <c:ptCount val="2"/>
                <c:pt idx="0">
                  <c:v>0.45</c:v>
                </c:pt>
                <c:pt idx="1">
                  <c:v>0.44</c:v>
                </c:pt>
              </c:numCache>
            </c:numRef>
          </c:val>
          <c:extLst>
            <c:ext xmlns:c16="http://schemas.microsoft.com/office/drawing/2014/chart" uri="{C3380CC4-5D6E-409C-BE32-E72D297353CC}">
              <c16:uniqueId val="{00000001-8605-4A45-92EB-0119EE7299E1}"/>
            </c:ext>
          </c:extLst>
        </c:ser>
        <c:dLbls>
          <c:dLblPos val="ctr"/>
          <c:showLegendKey val="0"/>
          <c:showVal val="1"/>
          <c:showCatName val="0"/>
          <c:showSerName val="0"/>
          <c:showPercent val="0"/>
          <c:showBubbleSize val="0"/>
        </c:dLbls>
        <c:gapWidth val="150"/>
        <c:overlap val="100"/>
        <c:axId val="136984064"/>
        <c:axId val="136985600"/>
      </c:barChart>
      <c:catAx>
        <c:axId val="136984064"/>
        <c:scaling>
          <c:orientation val="minMax"/>
        </c:scaling>
        <c:delete val="0"/>
        <c:axPos val="l"/>
        <c:numFmt formatCode="General" sourceLinked="0"/>
        <c:majorTickMark val="out"/>
        <c:minorTickMark val="none"/>
        <c:tickLblPos val="nextTo"/>
        <c:txPr>
          <a:bodyPr/>
          <a:lstStyle/>
          <a:p>
            <a:pPr>
              <a:defRPr sz="1050" b="1"/>
            </a:pPr>
            <a:endParaRPr lang="en-US"/>
          </a:p>
        </c:txPr>
        <c:crossAx val="136985600"/>
        <c:crosses val="autoZero"/>
        <c:auto val="1"/>
        <c:lblAlgn val="ctr"/>
        <c:lblOffset val="100"/>
        <c:noMultiLvlLbl val="0"/>
      </c:catAx>
      <c:valAx>
        <c:axId val="136985600"/>
        <c:scaling>
          <c:orientation val="minMax"/>
          <c:max val="1"/>
        </c:scaling>
        <c:delete val="1"/>
        <c:axPos val="t"/>
        <c:numFmt formatCode="0%" sourceLinked="1"/>
        <c:majorTickMark val="out"/>
        <c:minorTickMark val="none"/>
        <c:tickLblPos val="nextTo"/>
        <c:crossAx val="136984064"/>
        <c:crosses val="max"/>
        <c:crossBetween val="between"/>
      </c:valAx>
      <c:spPr>
        <a:noFill/>
        <a:ln w="25400">
          <a:noFill/>
        </a:ln>
      </c:spPr>
    </c:plotArea>
    <c:plotVisOnly val="1"/>
    <c:dispBlanksAs val="gap"/>
    <c:showDLblsOverMax val="0"/>
  </c:chart>
  <c:txPr>
    <a:bodyPr/>
    <a:lstStyle/>
    <a:p>
      <a:pPr>
        <a:defRPr sz="11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3011936499786"/>
          <c:y val="0.17547506413372702"/>
          <c:w val="0.72176988063500214"/>
          <c:h val="0.71755229149567423"/>
        </c:manualLayout>
      </c:layout>
      <c:barChart>
        <c:barDir val="bar"/>
        <c:grouping val="stacked"/>
        <c:varyColors val="0"/>
        <c:ser>
          <c:idx val="0"/>
          <c:order val="0"/>
          <c:tx>
            <c:strRef>
              <c:f>Sheet1!$B$1</c:f>
              <c:strCache>
                <c:ptCount val="1"/>
                <c:pt idx="0">
                  <c:v>Watching TV shows live as they air</c:v>
                </c:pt>
              </c:strCache>
            </c:strRef>
          </c:tx>
          <c:spPr>
            <a:solidFill>
              <a:srgbClr val="0765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ACTUAL P18-34 Split              (based on Nielsen)</c:v>
                </c:pt>
              </c:strCache>
            </c:strRef>
          </c:cat>
          <c:val>
            <c:numRef>
              <c:f>Sheet1!$B$2</c:f>
              <c:numCache>
                <c:formatCode>0%</c:formatCode>
                <c:ptCount val="1"/>
                <c:pt idx="0">
                  <c:v>0.88</c:v>
                </c:pt>
              </c:numCache>
            </c:numRef>
          </c:val>
          <c:extLst>
            <c:ext xmlns:c16="http://schemas.microsoft.com/office/drawing/2014/chart" uri="{C3380CC4-5D6E-409C-BE32-E72D297353CC}">
              <c16:uniqueId val="{00000000-06F1-43F4-9D6D-861D22E12D7E}"/>
            </c:ext>
          </c:extLst>
        </c:ser>
        <c:ser>
          <c:idx val="1"/>
          <c:order val="1"/>
          <c:tx>
            <c:strRef>
              <c:f>Sheet1!$C$1</c:f>
              <c:strCache>
                <c:ptCount val="1"/>
                <c:pt idx="0">
                  <c:v>Watching recorded TV shows from DVR</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ACTUAL P18-34 Split              (based on Nielsen)</c:v>
                </c:pt>
              </c:strCache>
            </c:strRef>
          </c:cat>
          <c:val>
            <c:numRef>
              <c:f>Sheet1!$C$2</c:f>
              <c:numCache>
                <c:formatCode>0%</c:formatCode>
                <c:ptCount val="1"/>
                <c:pt idx="0">
                  <c:v>0.12</c:v>
                </c:pt>
              </c:numCache>
            </c:numRef>
          </c:val>
          <c:extLst>
            <c:ext xmlns:c16="http://schemas.microsoft.com/office/drawing/2014/chart" uri="{C3380CC4-5D6E-409C-BE32-E72D297353CC}">
              <c16:uniqueId val="{00000001-06F1-43F4-9D6D-861D22E12D7E}"/>
            </c:ext>
          </c:extLst>
        </c:ser>
        <c:dLbls>
          <c:dLblPos val="ctr"/>
          <c:showLegendKey val="0"/>
          <c:showVal val="1"/>
          <c:showCatName val="0"/>
          <c:showSerName val="0"/>
          <c:showPercent val="0"/>
          <c:showBubbleSize val="0"/>
        </c:dLbls>
        <c:gapWidth val="150"/>
        <c:overlap val="100"/>
        <c:axId val="137376512"/>
        <c:axId val="137378048"/>
      </c:barChart>
      <c:catAx>
        <c:axId val="137376512"/>
        <c:scaling>
          <c:orientation val="minMax"/>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7378048"/>
        <c:crosses val="autoZero"/>
        <c:auto val="1"/>
        <c:lblAlgn val="ctr"/>
        <c:lblOffset val="100"/>
        <c:noMultiLvlLbl val="0"/>
      </c:catAx>
      <c:valAx>
        <c:axId val="137378048"/>
        <c:scaling>
          <c:orientation val="minMax"/>
          <c:max val="1"/>
          <c:min val="0"/>
        </c:scaling>
        <c:delete val="1"/>
        <c:axPos val="t"/>
        <c:numFmt formatCode="0%" sourceLinked="1"/>
        <c:majorTickMark val="none"/>
        <c:minorTickMark val="none"/>
        <c:tickLblPos val="nextTo"/>
        <c:crossAx val="1373765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39727461795630925"/>
          <c:y val="0"/>
        </c:manualLayout>
      </c:layout>
      <c:overlay val="0"/>
      <c:txPr>
        <a:bodyPr/>
        <a:lstStyle/>
        <a:p>
          <a:pPr>
            <a:defRPr sz="1400"/>
          </a:pPr>
          <a:endParaRPr lang="en-US"/>
        </a:p>
      </c:txPr>
    </c:title>
    <c:autoTitleDeleted val="0"/>
    <c:plotArea>
      <c:layout/>
      <c:pieChart>
        <c:varyColors val="1"/>
        <c:ser>
          <c:idx val="0"/>
          <c:order val="0"/>
          <c:tx>
            <c:strRef>
              <c:f>Sheet1!$B$1</c:f>
              <c:strCache>
                <c:ptCount val="1"/>
                <c:pt idx="0">
                  <c:v>Survey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0"/>
              <c:layout>
                <c:manualLayout>
                  <c:x val="-8.2050266730333263E-2"/>
                  <c:y val="-0.162318267269135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88-4DE3-BD04-A6DEAD9F50F9}"/>
                </c:ext>
              </c:extLst>
            </c:dLbl>
            <c:dLbl>
              <c:idx val="1"/>
              <c:layout>
                <c:manualLayout>
                  <c:x val="9.4675239776141035E-2"/>
                  <c:y val="6.557564551757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88-4DE3-BD04-A6DEAD9F50F9}"/>
                </c:ext>
              </c:extLst>
            </c:dLbl>
            <c:dLbl>
              <c:idx val="2"/>
              <c:layout>
                <c:manualLayout>
                  <c:x val="3.7937856367359551E-2"/>
                  <c:y val="0.13487172808159784"/>
                </c:manualLayout>
              </c:layout>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88-4DE3-BD04-A6DEAD9F50F9}"/>
                </c:ext>
              </c:extLst>
            </c:dLbl>
            <c:dLbl>
              <c:idx val="3"/>
              <c:layout>
                <c:manualLayout>
                  <c:x val="-4.1180476565410663E-2"/>
                  <c:y val="-9.9786522652830414E-3"/>
                </c:manualLayout>
              </c:layou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88-4DE3-BD04-A6DEAD9F50F9}"/>
                </c:ext>
              </c:extLst>
            </c:dLbl>
            <c:dLbl>
              <c:idx val="4"/>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Ad-Supported TV</c:v>
                </c:pt>
                <c:pt idx="1">
                  <c:v>Pay-TV</c:v>
                </c:pt>
                <c:pt idx="2">
                  <c:v>SVOD</c:v>
                </c:pt>
                <c:pt idx="3">
                  <c:v>PBS</c:v>
                </c:pt>
              </c:strCache>
            </c:strRef>
          </c:cat>
          <c:val>
            <c:numRef>
              <c:f>Sheet1!$B$2:$B$5</c:f>
              <c:numCache>
                <c:formatCode>0%</c:formatCode>
                <c:ptCount val="4"/>
                <c:pt idx="0">
                  <c:v>0.7</c:v>
                </c:pt>
                <c:pt idx="1">
                  <c:v>0.21</c:v>
                </c:pt>
                <c:pt idx="2">
                  <c:v>0.08</c:v>
                </c:pt>
                <c:pt idx="3">
                  <c:v>0.01</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legend>
      <c:legendPos val="b"/>
      <c:layout>
        <c:manualLayout>
          <c:xMode val="edge"/>
          <c:yMode val="edge"/>
          <c:x val="0.25359762734877916"/>
          <c:y val="0.87831874647130559"/>
          <c:w val="0.46890024425527205"/>
          <c:h val="6.0596298548952786E-2"/>
        </c:manualLayout>
      </c:layout>
      <c:overlay val="0"/>
      <c:txPr>
        <a:bodyPr/>
        <a:lstStyle/>
        <a:p>
          <a:pPr>
            <a:defRPr sz="12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Lbls>
            <c:dLbl>
              <c:idx val="0"/>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44%</a:t>
                    </a:r>
                  </a:p>
                  <a:p>
                    <a:pPr>
                      <a:defRPr sz="1197" b="1" i="0" u="none" strike="noStrike" kern="1200" baseline="0">
                        <a:solidFill>
                          <a:schemeClr val="bg1"/>
                        </a:solidFill>
                        <a:latin typeface="+mn-lt"/>
                        <a:ea typeface="+mn-ea"/>
                        <a:cs typeface="+mn-cs"/>
                      </a:defRPr>
                    </a:pPr>
                    <a:r>
                      <a:rPr lang="en-US" sz="1100" b="1" i="1" dirty="0">
                        <a:solidFill>
                          <a:schemeClr val="bg1"/>
                        </a:solidFill>
                      </a:rPr>
                      <a:t>watch</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68%</a:t>
                    </a:r>
                  </a:p>
                  <a:p>
                    <a:pPr>
                      <a:defRPr sz="1197" b="1" i="0" u="none" strike="noStrike" kern="1200" baseline="0">
                        <a:solidFill>
                          <a:schemeClr val="bg1"/>
                        </a:solidFill>
                        <a:latin typeface="+mn-lt"/>
                        <a:ea typeface="+mn-ea"/>
                        <a:cs typeface="+mn-cs"/>
                      </a:defRPr>
                    </a:pPr>
                    <a:r>
                      <a:rPr lang="en-US" sz="1100" b="1" i="1" dirty="0">
                        <a:solidFill>
                          <a:schemeClr val="bg1"/>
                        </a:solidFill>
                      </a:rPr>
                      <a:t>believe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70%</a:t>
                    </a:r>
                  </a:p>
                  <a:p>
                    <a:pPr>
                      <a:defRPr sz="1197" b="1" i="0" u="none" strike="noStrike" kern="1200" baseline="0">
                        <a:solidFill>
                          <a:schemeClr val="bg1"/>
                        </a:solidFill>
                        <a:latin typeface="+mn-lt"/>
                        <a:ea typeface="+mn-ea"/>
                        <a:cs typeface="+mn-cs"/>
                      </a:defRPr>
                    </a:pPr>
                    <a:r>
                      <a:rPr lang="en-US" sz="1100" b="1" i="1" dirty="0">
                        <a:solidFill>
                          <a:schemeClr val="bg1"/>
                        </a:solidFill>
                      </a:rPr>
                      <a:t>believe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0:08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8</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83588992"/>
        <c:axId val="104462208"/>
      </c:barChart>
      <c:catAx>
        <c:axId val="8358899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462208"/>
        <c:crosses val="autoZero"/>
        <c:auto val="1"/>
        <c:lblAlgn val="ctr"/>
        <c:lblOffset val="100"/>
        <c:noMultiLvlLbl val="0"/>
      </c:catAx>
      <c:valAx>
        <c:axId val="104462208"/>
        <c:scaling>
          <c:orientation val="minMax"/>
          <c:max val="40"/>
        </c:scaling>
        <c:delete val="1"/>
        <c:axPos val="l"/>
        <c:numFmt formatCode="0" sourceLinked="1"/>
        <c:majorTickMark val="none"/>
        <c:minorTickMark val="none"/>
        <c:tickLblPos val="nextTo"/>
        <c:crossAx val="8358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765A3"/>
            </a:solidFill>
            <a:ln>
              <a:noFill/>
            </a:ln>
            <a:effectLst/>
          </c:spPr>
          <c:invertIfNegative val="0"/>
          <c:dLbls>
            <c:dLbl>
              <c:idx val="0"/>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57%</a:t>
                    </a:r>
                  </a:p>
                  <a:p>
                    <a:pPr>
                      <a:defRPr sz="1197" b="1" i="0" u="none" strike="noStrike" kern="1200" baseline="0">
                        <a:solidFill>
                          <a:schemeClr val="bg1"/>
                        </a:solidFill>
                        <a:latin typeface="+mn-lt"/>
                        <a:ea typeface="+mn-ea"/>
                        <a:cs typeface="+mn-cs"/>
                      </a:defRPr>
                    </a:pPr>
                    <a:r>
                      <a:rPr lang="en-US" sz="1100" b="1" i="1" dirty="0">
                        <a:solidFill>
                          <a:schemeClr val="bg1"/>
                        </a:solidFill>
                      </a:rPr>
                      <a:t>watch</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F3-474D-8A51-F0085961FB7B}"/>
                </c:ext>
              </c:extLst>
            </c:dLbl>
            <c:dLbl>
              <c:idx val="1"/>
              <c:layout>
                <c:manualLayout>
                  <c:x val="-3.2889910864456924E-3"/>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72%</a:t>
                    </a:r>
                  </a:p>
                  <a:p>
                    <a:pPr>
                      <a:defRPr sz="1197" b="1" i="0" u="none" strike="noStrike" kern="1200" baseline="0">
                        <a:solidFill>
                          <a:schemeClr val="bg1"/>
                        </a:solidFill>
                        <a:latin typeface="+mn-lt"/>
                        <a:ea typeface="+mn-ea"/>
                        <a:cs typeface="+mn-cs"/>
                      </a:defRPr>
                    </a:pPr>
                    <a:r>
                      <a:rPr lang="en-US" sz="1100" b="1" i="1" dirty="0">
                        <a:solidFill>
                          <a:schemeClr val="bg1"/>
                        </a:solidFill>
                      </a:rPr>
                      <a:t>believe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3-474D-8A51-F0085961FB7B}"/>
                </c:ext>
              </c:extLst>
            </c:dLbl>
            <c:dLbl>
              <c:idx val="2"/>
              <c:layout>
                <c:manualLayout>
                  <c:x val="0"/>
                  <c:y val="0.3316129599075477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b="1" dirty="0">
                        <a:solidFill>
                          <a:schemeClr val="bg1"/>
                        </a:solidFill>
                      </a:rPr>
                      <a:t>71%</a:t>
                    </a:r>
                  </a:p>
                  <a:p>
                    <a:pPr>
                      <a:defRPr sz="1197" b="1" i="0" u="none" strike="noStrike" kern="1200" baseline="0">
                        <a:solidFill>
                          <a:schemeClr val="bg1"/>
                        </a:solidFill>
                        <a:latin typeface="+mn-lt"/>
                        <a:ea typeface="+mn-ea"/>
                        <a:cs typeface="+mn-cs"/>
                      </a:defRPr>
                    </a:pPr>
                    <a:r>
                      <a:rPr lang="en-US" sz="1100" b="1" i="1" dirty="0">
                        <a:solidFill>
                          <a:schemeClr val="bg1"/>
                        </a:solidFill>
                      </a:rPr>
                      <a:t>believe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F3-474D-8A51-F0085961FB7B}"/>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a:solidFill>
                          <a:schemeClr val="tx1"/>
                        </a:solidFill>
                      </a:rPr>
                      <a:t>0:25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F3-474D-8A51-F0085961FB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Advertising Community (Reported Usage)</c:v>
                </c:pt>
                <c:pt idx="1">
                  <c:v>Estimated by Advertising Community:                   (Avg Adult 18+ Usage)</c:v>
                </c:pt>
                <c:pt idx="2">
                  <c:v>Estimated by Media Planner/Buyer:                        (Avg Adult 18+ Usage)</c:v>
                </c:pt>
                <c:pt idx="3">
                  <c:v>ACTUAL Time Spent by Avg Adult 18+</c:v>
                </c:pt>
              </c:strCache>
            </c:strRef>
          </c:cat>
          <c:val>
            <c:numRef>
              <c:f>Sheet1!$B$2:$B$5</c:f>
              <c:numCache>
                <c:formatCode>0</c:formatCode>
                <c:ptCount val="4"/>
                <c:pt idx="0">
                  <c:v>30</c:v>
                </c:pt>
                <c:pt idx="1">
                  <c:v>30</c:v>
                </c:pt>
                <c:pt idx="2">
                  <c:v>30</c:v>
                </c:pt>
                <c:pt idx="3">
                  <c:v>25</c:v>
                </c:pt>
              </c:numCache>
            </c:numRef>
          </c:val>
          <c:extLst>
            <c:ext xmlns:c16="http://schemas.microsoft.com/office/drawing/2014/chart" uri="{C3380CC4-5D6E-409C-BE32-E72D297353CC}">
              <c16:uniqueId val="{00000000-B4F6-4E9A-BBD2-03345A965CE1}"/>
            </c:ext>
          </c:extLst>
        </c:ser>
        <c:dLbls>
          <c:showLegendKey val="0"/>
          <c:showVal val="0"/>
          <c:showCatName val="0"/>
          <c:showSerName val="0"/>
          <c:showPercent val="0"/>
          <c:showBubbleSize val="0"/>
        </c:dLbls>
        <c:gapWidth val="219"/>
        <c:overlap val="-27"/>
        <c:axId val="127907712"/>
        <c:axId val="131800448"/>
      </c:barChart>
      <c:catAx>
        <c:axId val="12790771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1800448"/>
        <c:crosses val="autoZero"/>
        <c:auto val="1"/>
        <c:lblAlgn val="ctr"/>
        <c:lblOffset val="100"/>
        <c:noMultiLvlLbl val="0"/>
      </c:catAx>
      <c:valAx>
        <c:axId val="131800448"/>
        <c:scaling>
          <c:orientation val="minMax"/>
          <c:max val="40"/>
        </c:scaling>
        <c:delete val="1"/>
        <c:axPos val="l"/>
        <c:numFmt formatCode="0" sourceLinked="1"/>
        <c:majorTickMark val="none"/>
        <c:minorTickMark val="none"/>
        <c:tickLblPos val="nextTo"/>
        <c:crossAx val="12790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u="sng"/>
            </a:pPr>
            <a:r>
              <a:rPr lang="en-US" sz="1600" u="sng" dirty="0"/>
              <a:t>Age</a:t>
            </a:r>
          </a:p>
        </c:rich>
      </c:tx>
      <c:layout>
        <c:manualLayout>
          <c:xMode val="edge"/>
          <c:yMode val="edge"/>
          <c:x val="0.45169559173674284"/>
          <c:y val="0"/>
        </c:manualLayout>
      </c:layout>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50BE-44B7-BFB0-064FB06361CC}"/>
              </c:ext>
            </c:extLst>
          </c:dPt>
          <c:dPt>
            <c:idx val="1"/>
            <c:bubble3D val="0"/>
            <c:spPr>
              <a:solidFill>
                <a:srgbClr val="50C8A0"/>
              </a:solidFill>
            </c:spPr>
            <c:extLst>
              <c:ext xmlns:c16="http://schemas.microsoft.com/office/drawing/2014/chart" uri="{C3380CC4-5D6E-409C-BE32-E72D297353CC}">
                <c16:uniqueId val="{00000003-50BE-44B7-BFB0-064FB06361CC}"/>
              </c:ext>
            </c:extLst>
          </c:dPt>
          <c:dPt>
            <c:idx val="2"/>
            <c:bubble3D val="0"/>
            <c:spPr>
              <a:solidFill>
                <a:srgbClr val="FAB982"/>
              </a:solidFill>
            </c:spPr>
            <c:extLst>
              <c:ext xmlns:c16="http://schemas.microsoft.com/office/drawing/2014/chart" uri="{C3380CC4-5D6E-409C-BE32-E72D297353CC}">
                <c16:uniqueId val="{00000005-50BE-44B7-BFB0-064FB06361CC}"/>
              </c:ext>
            </c:extLst>
          </c:dPt>
          <c:dPt>
            <c:idx val="3"/>
            <c:bubble3D val="0"/>
            <c:spPr>
              <a:solidFill>
                <a:schemeClr val="accent4"/>
              </a:solidFill>
            </c:spPr>
            <c:extLst>
              <c:ext xmlns:c16="http://schemas.microsoft.com/office/drawing/2014/chart" uri="{C3380CC4-5D6E-409C-BE32-E72D297353CC}">
                <c16:uniqueId val="{00000007-50BE-44B7-BFB0-064FB06361CC}"/>
              </c:ext>
            </c:extLst>
          </c:dPt>
          <c:dPt>
            <c:idx val="4"/>
            <c:bubble3D val="0"/>
            <c:spPr>
              <a:solidFill>
                <a:srgbClr val="EFEF96"/>
              </a:solidFill>
            </c:spPr>
            <c:extLst>
              <c:ext xmlns:c16="http://schemas.microsoft.com/office/drawing/2014/chart" uri="{C3380CC4-5D6E-409C-BE32-E72D297353CC}">
                <c16:uniqueId val="{00000009-50BE-44B7-BFB0-064FB06361CC}"/>
              </c:ext>
            </c:extLst>
          </c:dPt>
          <c:dPt>
            <c:idx val="5"/>
            <c:bubble3D val="0"/>
            <c:spPr>
              <a:solidFill>
                <a:schemeClr val="accent2"/>
              </a:solidFill>
            </c:spPr>
            <c:extLst>
              <c:ext xmlns:c16="http://schemas.microsoft.com/office/drawing/2014/chart" uri="{C3380CC4-5D6E-409C-BE32-E72D297353CC}">
                <c16:uniqueId val="{0000000B-50BE-44B7-BFB0-064FB06361CC}"/>
              </c:ext>
            </c:extLst>
          </c:dPt>
          <c:dPt>
            <c:idx val="6"/>
            <c:bubble3D val="0"/>
            <c:spPr>
              <a:solidFill>
                <a:schemeClr val="accent3"/>
              </a:solidFill>
            </c:spPr>
            <c:extLst>
              <c:ext xmlns:c16="http://schemas.microsoft.com/office/drawing/2014/chart" uri="{C3380CC4-5D6E-409C-BE32-E72D297353CC}">
                <c16:uniqueId val="{0000000D-50BE-44B7-BFB0-064FB06361CC}"/>
              </c:ext>
            </c:extLst>
          </c:dPt>
          <c:dPt>
            <c:idx val="7"/>
            <c:bubble3D val="0"/>
            <c:spPr>
              <a:solidFill>
                <a:schemeClr val="accent6"/>
              </a:solidFill>
            </c:spPr>
            <c:extLst>
              <c:ext xmlns:c16="http://schemas.microsoft.com/office/drawing/2014/chart" uri="{C3380CC4-5D6E-409C-BE32-E72D297353CC}">
                <c16:uniqueId val="{0000000F-50BE-44B7-BFB0-064FB06361CC}"/>
              </c:ext>
            </c:extLst>
          </c:dPt>
          <c:dLbls>
            <c:dLbl>
              <c:idx val="0"/>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0BE-44B7-BFB0-064FB06361CC}"/>
                </c:ext>
              </c:extLst>
            </c:dLbl>
            <c:dLbl>
              <c:idx val="2"/>
              <c:layout>
                <c:manualLayout>
                  <c:x val="6.157314644334607E-3"/>
                  <c:y val="-0.22812399596412808"/>
                </c:manualLayout>
              </c:layout>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BE-44B7-BFB0-064FB06361CC}"/>
                </c:ext>
              </c:extLst>
            </c:dLbl>
            <c:dLbl>
              <c:idx val="4"/>
              <c:layout>
                <c:manualLayout>
                  <c:x val="-9.043289641975058E-2"/>
                  <c:y val="8.798978908422803E-3"/>
                </c:manualLayout>
              </c:layout>
              <c:spPr/>
              <c:txPr>
                <a:bodyPr/>
                <a:lstStyle/>
                <a:p>
                  <a:pPr>
                    <a:defRPr sz="18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BE-44B7-BFB0-064FB06361CC}"/>
                </c:ext>
              </c:extLst>
            </c:dLbl>
            <c:dLbl>
              <c:idx val="5"/>
              <c:spPr/>
              <c:txPr>
                <a:bodyPr/>
                <a:lstStyle/>
                <a:p>
                  <a:pPr>
                    <a:defRPr sz="1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50BE-44B7-BFB0-064FB06361CC}"/>
                </c:ext>
              </c:extLst>
            </c:dLbl>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18-24    </c:v>
                </c:pt>
                <c:pt idx="1">
                  <c:v>25-34    </c:v>
                </c:pt>
                <c:pt idx="2">
                  <c:v>35-44</c:v>
                </c:pt>
                <c:pt idx="3">
                  <c:v>45-54</c:v>
                </c:pt>
                <c:pt idx="4">
                  <c:v>55-64    </c:v>
                </c:pt>
                <c:pt idx="5">
                  <c:v>65+      </c:v>
                </c:pt>
              </c:strCache>
            </c:strRef>
          </c:cat>
          <c:val>
            <c:numRef>
              <c:f>Sheet1!$B$2:$B$7</c:f>
              <c:numCache>
                <c:formatCode>0%</c:formatCode>
                <c:ptCount val="6"/>
                <c:pt idx="0">
                  <c:v>3.1496062992125977E-2</c:v>
                </c:pt>
                <c:pt idx="1">
                  <c:v>0.24015748031496062</c:v>
                </c:pt>
                <c:pt idx="2">
                  <c:v>0.46062992125984253</c:v>
                </c:pt>
                <c:pt idx="3">
                  <c:v>0.20472440944881889</c:v>
                </c:pt>
                <c:pt idx="4">
                  <c:v>5.1181102362204717E-2</c:v>
                </c:pt>
                <c:pt idx="5">
                  <c:v>1.181102362204724E-2</c:v>
                </c:pt>
              </c:numCache>
            </c:numRef>
          </c:val>
          <c:extLst>
            <c:ext xmlns:c16="http://schemas.microsoft.com/office/drawing/2014/chart" uri="{C3380CC4-5D6E-409C-BE32-E72D297353CC}">
              <c16:uniqueId val="{00000010-50BE-44B7-BFB0-064FB06361CC}"/>
            </c:ext>
          </c:extLst>
        </c:ser>
        <c:dLbls>
          <c:showLegendKey val="0"/>
          <c:showVal val="0"/>
          <c:showCatName val="0"/>
          <c:showSerName val="0"/>
          <c:showPercent val="0"/>
          <c:showBubbleSize val="0"/>
          <c:showLeaderLines val="1"/>
        </c:dLbls>
        <c:firstSliceAng val="0"/>
      </c:pieChart>
      <c:spPr>
        <a:ln>
          <a:noFill/>
        </a:ln>
      </c:spPr>
    </c:plotArea>
    <c:legend>
      <c:legendPos val="b"/>
      <c:layout>
        <c:manualLayout>
          <c:xMode val="edge"/>
          <c:yMode val="edge"/>
          <c:x val="0"/>
          <c:y val="0.84044301811199063"/>
          <c:w val="0.99462192567067664"/>
          <c:h val="0.13665095910703787"/>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Advertising Community</a:t>
            </a:r>
          </a:p>
        </c:rich>
      </c:tx>
      <c:layout>
        <c:manualLayout>
          <c:xMode val="edge"/>
          <c:yMode val="edge"/>
          <c:x val="0.42395612468034177"/>
          <c:y val="0"/>
        </c:manualLayout>
      </c:layout>
      <c:overlay val="0"/>
    </c:title>
    <c:autoTitleDeleted val="0"/>
    <c:plotArea>
      <c:layout/>
      <c:pieChart>
        <c:varyColors val="1"/>
        <c:ser>
          <c:idx val="0"/>
          <c:order val="0"/>
          <c:tx>
            <c:strRef>
              <c:f>Sheet1!$B$1</c:f>
              <c:strCache>
                <c:ptCount val="1"/>
                <c:pt idx="0">
                  <c:v>Total Respondents</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2"/>
              <c:layout>
                <c:manualLayout>
                  <c:x val="-5.6662726273364945E-2"/>
                  <c:y val="-0.22161570319033835"/>
                </c:manualLayout>
              </c:layout>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88-4DE3-BD04-A6DEAD9F50F9}"/>
                </c:ext>
              </c:extLst>
            </c:dLbl>
            <c:dLbl>
              <c:idx val="3"/>
              <c:spPr/>
              <c:txPr>
                <a:bodyPr/>
                <a:lstStyle/>
                <a:p>
                  <a:pPr>
                    <a:defRPr sz="14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spPr/>
              <c:txPr>
                <a:bodyPr/>
                <a:lstStyle/>
                <a:p>
                  <a:pPr>
                    <a:defRPr sz="14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88-4DE3-BD04-A6DEAD9F50F9}"/>
                </c:ext>
              </c:extLst>
            </c:dLbl>
            <c:dLbl>
              <c:idx val="5"/>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188-4DE3-BD04-A6DEAD9F50F9}"/>
                </c:ext>
              </c:extLst>
            </c:dLbl>
            <c:dLbl>
              <c:idx val="6"/>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6188-4DE3-BD04-A6DEAD9F50F9}"/>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Less $49,999</c:v>
                </c:pt>
                <c:pt idx="1">
                  <c:v>$50,000-$74,999</c:v>
                </c:pt>
                <c:pt idx="2">
                  <c:v>$75,000-$99,000</c:v>
                </c:pt>
                <c:pt idx="3">
                  <c:v>$100,000-$149,000</c:v>
                </c:pt>
                <c:pt idx="4">
                  <c:v>$150,000-$199,000</c:v>
                </c:pt>
                <c:pt idx="5">
                  <c:v>$200,000-$249,000</c:v>
                </c:pt>
                <c:pt idx="6">
                  <c:v>$250,000+</c:v>
                </c:pt>
                <c:pt idx="7">
                  <c:v>Prefer not to answer</c:v>
                </c:pt>
              </c:strCache>
            </c:strRef>
          </c:cat>
          <c:val>
            <c:numRef>
              <c:f>Sheet1!$B$2:$B$9</c:f>
              <c:numCache>
                <c:formatCode>0%</c:formatCode>
                <c:ptCount val="8"/>
                <c:pt idx="0">
                  <c:v>7.4803149606299218E-2</c:v>
                </c:pt>
                <c:pt idx="1">
                  <c:v>0.21653543307086615</c:v>
                </c:pt>
                <c:pt idx="2">
                  <c:v>0.34251968503937008</c:v>
                </c:pt>
                <c:pt idx="3">
                  <c:v>0.2125984251968504</c:v>
                </c:pt>
                <c:pt idx="4">
                  <c:v>7.0866141732283464E-2</c:v>
                </c:pt>
                <c:pt idx="5">
                  <c:v>2.3622047244094491E-2</c:v>
                </c:pt>
                <c:pt idx="6">
                  <c:v>1.181102362204724E-2</c:v>
                </c:pt>
                <c:pt idx="7">
                  <c:v>4.7244094488188983E-2</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legend>
      <c:legendPos val="l"/>
      <c:layout>
        <c:manualLayout>
          <c:xMode val="edge"/>
          <c:yMode val="edge"/>
          <c:x val="0.10134596674756657"/>
          <c:y val="0.27223073530693603"/>
          <c:w val="0.29888756679743078"/>
          <c:h val="0.57592967691574382"/>
        </c:manualLayout>
      </c:layout>
      <c:overlay val="0"/>
      <c:txPr>
        <a:bodyPr/>
        <a:lstStyle/>
        <a:p>
          <a:pPr>
            <a:defRPr sz="1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Average A18+ Employed Full-Time</a:t>
            </a:r>
            <a:r>
              <a:rPr lang="en-US" sz="1400" baseline="0" dirty="0"/>
              <a:t> </a:t>
            </a:r>
            <a:endParaRPr lang="en-US" sz="1400" dirty="0"/>
          </a:p>
        </c:rich>
      </c:tx>
      <c:layout>
        <c:manualLayout>
          <c:xMode val="edge"/>
          <c:yMode val="edge"/>
          <c:x val="0.3975924977303088"/>
          <c:y val="2.7528691461274967E-2"/>
        </c:manualLayout>
      </c:layout>
      <c:overlay val="0"/>
    </c:title>
    <c:autoTitleDeleted val="0"/>
    <c:plotArea>
      <c:layout/>
      <c:pieChart>
        <c:varyColors val="1"/>
        <c:ser>
          <c:idx val="0"/>
          <c:order val="0"/>
          <c:tx>
            <c:strRef>
              <c:f>Sheet1!$B$1</c:f>
              <c:strCache>
                <c:ptCount val="1"/>
                <c:pt idx="0">
                  <c:v>Average A18+ Population</c:v>
                </c:pt>
              </c:strCache>
            </c:strRef>
          </c:tx>
          <c:spPr>
            <a:gradFill flip="none" rotWithShape="1">
              <a:gsLst>
                <a:gs pos="0">
                  <a:srgbClr val="3682B4"/>
                </a:gs>
                <a:gs pos="100000">
                  <a:srgbClr val="0765A3"/>
                </a:gs>
              </a:gsLst>
              <a:lin ang="0" scaled="0"/>
              <a:tileRect/>
            </a:gradFill>
          </c:spPr>
          <c:dPt>
            <c:idx val="0"/>
            <c:bubble3D val="0"/>
            <c:spPr>
              <a:solidFill>
                <a:srgbClr val="0765A3"/>
              </a:solidFill>
            </c:spPr>
            <c:extLst>
              <c:ext xmlns:c16="http://schemas.microsoft.com/office/drawing/2014/chart" uri="{C3380CC4-5D6E-409C-BE32-E72D297353CC}">
                <c16:uniqueId val="{00000001-6188-4DE3-BD04-A6DEAD9F50F9}"/>
              </c:ext>
            </c:extLst>
          </c:dPt>
          <c:dPt>
            <c:idx val="1"/>
            <c:bubble3D val="0"/>
            <c:spPr>
              <a:solidFill>
                <a:srgbClr val="50C8A0"/>
              </a:solidFill>
            </c:spPr>
            <c:extLst>
              <c:ext xmlns:c16="http://schemas.microsoft.com/office/drawing/2014/chart" uri="{C3380CC4-5D6E-409C-BE32-E72D297353CC}">
                <c16:uniqueId val="{00000003-6188-4DE3-BD04-A6DEAD9F50F9}"/>
              </c:ext>
            </c:extLst>
          </c:dPt>
          <c:dPt>
            <c:idx val="2"/>
            <c:bubble3D val="0"/>
            <c:spPr>
              <a:solidFill>
                <a:srgbClr val="FAB982"/>
              </a:solidFill>
            </c:spPr>
            <c:extLst>
              <c:ext xmlns:c16="http://schemas.microsoft.com/office/drawing/2014/chart" uri="{C3380CC4-5D6E-409C-BE32-E72D297353CC}">
                <c16:uniqueId val="{00000005-6188-4DE3-BD04-A6DEAD9F50F9}"/>
              </c:ext>
            </c:extLst>
          </c:dPt>
          <c:dPt>
            <c:idx val="3"/>
            <c:bubble3D val="0"/>
            <c:spPr>
              <a:solidFill>
                <a:schemeClr val="accent4"/>
              </a:solidFill>
            </c:spPr>
            <c:extLst>
              <c:ext xmlns:c16="http://schemas.microsoft.com/office/drawing/2014/chart" uri="{C3380CC4-5D6E-409C-BE32-E72D297353CC}">
                <c16:uniqueId val="{00000007-6188-4DE3-BD04-A6DEAD9F50F9}"/>
              </c:ext>
            </c:extLst>
          </c:dPt>
          <c:dPt>
            <c:idx val="4"/>
            <c:bubble3D val="0"/>
            <c:spPr>
              <a:solidFill>
                <a:srgbClr val="EFEF96"/>
              </a:solidFill>
            </c:spPr>
            <c:extLst>
              <c:ext xmlns:c16="http://schemas.microsoft.com/office/drawing/2014/chart" uri="{C3380CC4-5D6E-409C-BE32-E72D297353CC}">
                <c16:uniqueId val="{00000009-6188-4DE3-BD04-A6DEAD9F50F9}"/>
              </c:ext>
            </c:extLst>
          </c:dPt>
          <c:dPt>
            <c:idx val="5"/>
            <c:bubble3D val="0"/>
            <c:spPr>
              <a:solidFill>
                <a:schemeClr val="accent2"/>
              </a:solidFill>
            </c:spPr>
            <c:extLst>
              <c:ext xmlns:c16="http://schemas.microsoft.com/office/drawing/2014/chart" uri="{C3380CC4-5D6E-409C-BE32-E72D297353CC}">
                <c16:uniqueId val="{0000000B-6188-4DE3-BD04-A6DEAD9F50F9}"/>
              </c:ext>
            </c:extLst>
          </c:dPt>
          <c:dPt>
            <c:idx val="6"/>
            <c:bubble3D val="0"/>
            <c:spPr>
              <a:solidFill>
                <a:schemeClr val="accent3"/>
              </a:solidFill>
            </c:spPr>
            <c:extLst>
              <c:ext xmlns:c16="http://schemas.microsoft.com/office/drawing/2014/chart" uri="{C3380CC4-5D6E-409C-BE32-E72D297353CC}">
                <c16:uniqueId val="{0000000D-6188-4DE3-BD04-A6DEAD9F50F9}"/>
              </c:ext>
            </c:extLst>
          </c:dPt>
          <c:dPt>
            <c:idx val="7"/>
            <c:bubble3D val="0"/>
            <c:spPr>
              <a:solidFill>
                <a:schemeClr val="accent6"/>
              </a:solidFill>
            </c:spPr>
            <c:extLst>
              <c:ext xmlns:c16="http://schemas.microsoft.com/office/drawing/2014/chart" uri="{C3380CC4-5D6E-409C-BE32-E72D297353CC}">
                <c16:uniqueId val="{0000000F-6188-4DE3-BD04-A6DEAD9F50F9}"/>
              </c:ext>
            </c:extLst>
          </c:dPt>
          <c:dLbls>
            <c:dLbl>
              <c:idx val="0"/>
              <c:layout>
                <c:manualLayout>
                  <c:x val="-0.14966924721687383"/>
                  <c:y val="-0.10491435139739849"/>
                </c:manualLayout>
              </c:layout>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88-4DE3-BD04-A6DEAD9F50F9}"/>
                </c:ext>
              </c:extLst>
            </c:dLbl>
            <c:dLbl>
              <c:idx val="2"/>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8-4DE3-BD04-A6DEAD9F50F9}"/>
                </c:ext>
              </c:extLst>
            </c:dLbl>
            <c:dLbl>
              <c:idx val="3"/>
              <c:spPr/>
              <c:txPr>
                <a:bodyPr/>
                <a:lstStyle/>
                <a:p>
                  <a:pPr>
                    <a:defRPr sz="14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88-4DE3-BD04-A6DEAD9F50F9}"/>
                </c:ext>
              </c:extLst>
            </c:dLbl>
            <c:dLbl>
              <c:idx val="4"/>
              <c:layout>
                <c:manualLayout>
                  <c:x val="-2.4614541971299298E-2"/>
                  <c:y val="3.2947725213494449E-4"/>
                </c:manualLayout>
              </c:layout>
              <c:tx>
                <c:rich>
                  <a:bodyPr/>
                  <a:lstStyle/>
                  <a:p>
                    <a:pPr>
                      <a:defRPr sz="1400" b="1">
                        <a:solidFill>
                          <a:schemeClr val="tx1"/>
                        </a:solidFill>
                      </a:defRPr>
                    </a:pPr>
                    <a:r>
                      <a:rPr lang="en-US" dirty="0"/>
                      <a:t>2%</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88-4DE3-BD04-A6DEAD9F50F9}"/>
                </c:ext>
              </c:extLst>
            </c:dLbl>
            <c:dLbl>
              <c:idx val="5"/>
              <c:layout>
                <c:manualLayout>
                  <c:x val="5.144619658385087E-2"/>
                  <c:y val="-1.3553467902908274E-2"/>
                </c:manualLayout>
              </c:layout>
              <c:tx>
                <c:rich>
                  <a:bodyPr/>
                  <a:lstStyle/>
                  <a:p>
                    <a:pPr>
                      <a:defRPr sz="1400" b="1">
                        <a:solidFill>
                          <a:schemeClr val="tx1"/>
                        </a:solidFill>
                      </a:defRPr>
                    </a:pPr>
                    <a:r>
                      <a:rPr lang="en-US" sz="1400" dirty="0"/>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88-4DE3-BD04-A6DEAD9F50F9}"/>
                </c:ext>
              </c:extLst>
            </c:dLbl>
            <c:dLbl>
              <c:idx val="6"/>
              <c:layout>
                <c:manualLayout>
                  <c:x val="0.10964304609466555"/>
                  <c:y val="8.6459909368982943E-3"/>
                </c:manualLayout>
              </c:layout>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906556983546086E-2"/>
                      <c:h val="7.5723719699085715E-2"/>
                    </c:manualLayout>
                  </c15:layout>
                </c:ext>
                <c:ext xmlns:c16="http://schemas.microsoft.com/office/drawing/2014/chart" uri="{C3380CC4-5D6E-409C-BE32-E72D297353CC}">
                  <c16:uniqueId val="{0000000D-6188-4DE3-BD04-A6DEAD9F50F9}"/>
                </c:ext>
              </c:extLst>
            </c:dLbl>
            <c:dLbl>
              <c:idx val="7"/>
              <c:layout>
                <c:manualLayout>
                  <c:x val="0.1477310160242554"/>
                  <c:y val="5.5952916957488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88-4DE3-BD04-A6DEAD9F50F9}"/>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Less $49,999</c:v>
                </c:pt>
                <c:pt idx="1">
                  <c:v>$50,000-$74,999</c:v>
                </c:pt>
                <c:pt idx="2">
                  <c:v>$75,000-$99,000</c:v>
                </c:pt>
                <c:pt idx="3">
                  <c:v>$100,000-$149,000</c:v>
                </c:pt>
                <c:pt idx="4">
                  <c:v>$150,000-$199,000</c:v>
                </c:pt>
                <c:pt idx="5">
                  <c:v>$200,000-$249,000</c:v>
                </c:pt>
                <c:pt idx="6">
                  <c:v>$250,000+</c:v>
                </c:pt>
              </c:strCache>
            </c:strRef>
          </c:cat>
          <c:val>
            <c:numRef>
              <c:f>Sheet1!$B$2:$B$8</c:f>
              <c:numCache>
                <c:formatCode>0%</c:formatCode>
                <c:ptCount val="7"/>
                <c:pt idx="0">
                  <c:v>0.55200000000000005</c:v>
                </c:pt>
                <c:pt idx="1">
                  <c:v>0.215</c:v>
                </c:pt>
                <c:pt idx="2">
                  <c:v>0.107</c:v>
                </c:pt>
                <c:pt idx="3">
                  <c:v>8.1000000000000003E-2</c:v>
                </c:pt>
                <c:pt idx="4">
                  <c:v>2.3E-2</c:v>
                </c:pt>
                <c:pt idx="5">
                  <c:v>8.0000000000000002E-3</c:v>
                </c:pt>
                <c:pt idx="6">
                  <c:v>1.2999999999999999E-2</c:v>
                </c:pt>
              </c:numCache>
            </c:numRef>
          </c:val>
          <c:extLst>
            <c:ext xmlns:c16="http://schemas.microsoft.com/office/drawing/2014/chart" uri="{C3380CC4-5D6E-409C-BE32-E72D297353CC}">
              <c16:uniqueId val="{00000010-6188-4DE3-BD04-A6DEAD9F50F9}"/>
            </c:ext>
          </c:extLst>
        </c:ser>
        <c:dLbls>
          <c:showLegendKey val="0"/>
          <c:showVal val="0"/>
          <c:showCatName val="0"/>
          <c:showSerName val="0"/>
          <c:showPercent val="0"/>
          <c:showBubbleSize val="0"/>
          <c:showLeaderLines val="1"/>
        </c:dLbls>
        <c:firstSliceAng val="0"/>
      </c:pieChart>
      <c:spPr>
        <a:ln>
          <a:noFill/>
        </a:ln>
      </c:spPr>
    </c:plotArea>
    <c:legend>
      <c:legendPos val="l"/>
      <c:layout>
        <c:manualLayout>
          <c:xMode val="edge"/>
          <c:yMode val="edge"/>
          <c:x val="0.10152883609580729"/>
          <c:y val="0.28516627763165309"/>
          <c:w val="0.31812225154184237"/>
          <c:h val="0.5503806019648488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Advertising Community</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Consider My Work To Be A Career, Not Just A Job</c:v>
                </c:pt>
                <c:pt idx="1">
                  <c:v>My Goal Is To Make It To The Top Of My Profession</c:v>
                </c:pt>
                <c:pt idx="2">
                  <c:v>I Don't Mind Giving Up My Personal Time For Work</c:v>
                </c:pt>
                <c:pt idx="3">
                  <c:v>Juggling Family And Work Demands Is Very Stressful</c:v>
                </c:pt>
                <c:pt idx="4">
                  <c:v>I Often Feel like My Life Is Slipping Out Of Control</c:v>
                </c:pt>
                <c:pt idx="5">
                  <c:v>I Must Admit, I Work Most Weekends</c:v>
                </c:pt>
              </c:strCache>
            </c:strRef>
          </c:cat>
          <c:val>
            <c:numRef>
              <c:f>Sheet1!$B$2:$B$7</c:f>
              <c:numCache>
                <c:formatCode>0%</c:formatCode>
                <c:ptCount val="6"/>
                <c:pt idx="0">
                  <c:v>0.91</c:v>
                </c:pt>
                <c:pt idx="1">
                  <c:v>0.86</c:v>
                </c:pt>
                <c:pt idx="2">
                  <c:v>0.71</c:v>
                </c:pt>
                <c:pt idx="3">
                  <c:v>0.67</c:v>
                </c:pt>
                <c:pt idx="4">
                  <c:v>0.63</c:v>
                </c:pt>
                <c:pt idx="5">
                  <c:v>0.59</c:v>
                </c:pt>
              </c:numCache>
            </c:numRef>
          </c:val>
          <c:extLst>
            <c:ext xmlns:c16="http://schemas.microsoft.com/office/drawing/2014/chart" uri="{C3380CC4-5D6E-409C-BE32-E72D297353CC}">
              <c16:uniqueId val="{00000000-7702-4CFD-B751-47D9EB6EDA3A}"/>
            </c:ext>
          </c:extLst>
        </c:ser>
        <c:ser>
          <c:idx val="1"/>
          <c:order val="1"/>
          <c:tx>
            <c:strRef>
              <c:f>Sheet1!$C$1</c:f>
              <c:strCache>
                <c:ptCount val="1"/>
                <c:pt idx="0">
                  <c:v>Average A18+ Population</c:v>
                </c:pt>
              </c:strCache>
            </c:strRef>
          </c:tx>
          <c:spPr>
            <a:solidFill>
              <a:srgbClr val="50C8A0"/>
            </a:solidFill>
          </c:spPr>
          <c:invertIfNegative val="0"/>
          <c:dLbls>
            <c:dLbl>
              <c:idx val="0"/>
              <c:layout>
                <c:manualLayout>
                  <c:x val="1.2820639491998901E-3"/>
                  <c:y val="-5.7291004836089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02-4CFD-B751-47D9EB6EDA3A}"/>
                </c:ext>
              </c:extLst>
            </c:dLbl>
            <c:dLbl>
              <c:idx val="1"/>
              <c:layout>
                <c:manualLayout>
                  <c:x val="-3.2048759541518758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02-4CFD-B751-47D9EB6EDA3A}"/>
                </c:ext>
              </c:extLst>
            </c:dLbl>
            <c:dLbl>
              <c:idx val="2"/>
              <c:layout>
                <c:manualLayout>
                  <c:x val="3.0448592915225353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02-4CFD-B751-47D9EB6EDA3A}"/>
                </c:ext>
              </c:extLst>
            </c:dLbl>
            <c:dLbl>
              <c:idx val="3"/>
              <c:layout>
                <c:manualLayout>
                  <c:x val="1.1218201514921775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02-4CFD-B751-47D9EB6EDA3A}"/>
                </c:ext>
              </c:extLst>
            </c:dLbl>
            <c:dLbl>
              <c:idx val="4"/>
              <c:layout>
                <c:manualLayout>
                  <c:x val="4.8073139312278137E-4"/>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02-4CFD-B751-47D9EB6EDA3A}"/>
                </c:ext>
              </c:extLst>
            </c:dLbl>
            <c:dLbl>
              <c:idx val="5"/>
              <c:layout>
                <c:manualLayout>
                  <c:x val="1.9230391400301464E-3"/>
                  <c:y val="-3.1249999999999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02-4CFD-B751-47D9EB6EDA3A}"/>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Consider My Work To Be A Career, Not Just A Job</c:v>
                </c:pt>
                <c:pt idx="1">
                  <c:v>My Goal Is To Make It To The Top Of My Profession</c:v>
                </c:pt>
                <c:pt idx="2">
                  <c:v>I Don't Mind Giving Up My Personal Time For Work</c:v>
                </c:pt>
                <c:pt idx="3">
                  <c:v>Juggling Family And Work Demands Is Very Stressful</c:v>
                </c:pt>
                <c:pt idx="4">
                  <c:v>I Often Feel like My Life Is Slipping Out Of Control</c:v>
                </c:pt>
                <c:pt idx="5">
                  <c:v>I Must Admit, I Work Most Weekends</c:v>
                </c:pt>
              </c:strCache>
            </c:strRef>
          </c:cat>
          <c:val>
            <c:numRef>
              <c:f>Sheet1!$C$2:$C$7</c:f>
              <c:numCache>
                <c:formatCode>0%</c:formatCode>
                <c:ptCount val="6"/>
                <c:pt idx="0">
                  <c:v>0.42</c:v>
                </c:pt>
                <c:pt idx="1">
                  <c:v>0.46</c:v>
                </c:pt>
                <c:pt idx="2">
                  <c:v>0.51</c:v>
                </c:pt>
                <c:pt idx="3">
                  <c:v>0.52</c:v>
                </c:pt>
                <c:pt idx="4">
                  <c:v>0.34</c:v>
                </c:pt>
                <c:pt idx="5">
                  <c:v>0.41</c:v>
                </c:pt>
              </c:numCache>
            </c:numRef>
          </c:val>
          <c:extLst>
            <c:ext xmlns:c16="http://schemas.microsoft.com/office/drawing/2014/chart" uri="{C3380CC4-5D6E-409C-BE32-E72D297353CC}">
              <c16:uniqueId val="{00000007-7702-4CFD-B751-47D9EB6EDA3A}"/>
            </c:ext>
          </c:extLst>
        </c:ser>
        <c:dLbls>
          <c:showLegendKey val="0"/>
          <c:showVal val="0"/>
          <c:showCatName val="0"/>
          <c:showSerName val="0"/>
          <c:showPercent val="0"/>
          <c:showBubbleSize val="0"/>
        </c:dLbls>
        <c:gapWidth val="150"/>
        <c:axId val="117225728"/>
        <c:axId val="117239808"/>
      </c:barChart>
      <c:catAx>
        <c:axId val="117225728"/>
        <c:scaling>
          <c:orientation val="minMax"/>
        </c:scaling>
        <c:delete val="0"/>
        <c:axPos val="b"/>
        <c:numFmt formatCode="General" sourceLinked="0"/>
        <c:majorTickMark val="out"/>
        <c:minorTickMark val="none"/>
        <c:tickLblPos val="nextTo"/>
        <c:txPr>
          <a:bodyPr/>
          <a:lstStyle/>
          <a:p>
            <a:pPr>
              <a:defRPr sz="900" b="1"/>
            </a:pPr>
            <a:endParaRPr lang="en-US"/>
          </a:p>
        </c:txPr>
        <c:crossAx val="117239808"/>
        <c:crosses val="autoZero"/>
        <c:auto val="1"/>
        <c:lblAlgn val="ctr"/>
        <c:lblOffset val="100"/>
        <c:noMultiLvlLbl val="0"/>
      </c:catAx>
      <c:valAx>
        <c:axId val="117239808"/>
        <c:scaling>
          <c:orientation val="minMax"/>
        </c:scaling>
        <c:delete val="1"/>
        <c:axPos val="l"/>
        <c:numFmt formatCode="0%" sourceLinked="1"/>
        <c:majorTickMark val="out"/>
        <c:minorTickMark val="none"/>
        <c:tickLblPos val="nextTo"/>
        <c:crossAx val="117225728"/>
        <c:crosses val="autoZero"/>
        <c:crossBetween val="between"/>
      </c:valAx>
    </c:plotArea>
    <c:legend>
      <c:legendPos val="t"/>
      <c:layout>
        <c:manualLayout>
          <c:xMode val="edge"/>
          <c:yMode val="edge"/>
          <c:x val="0.26462338221620918"/>
          <c:y val="3.125E-2"/>
          <c:w val="0.47075323556758164"/>
          <c:h val="5.827239173228347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Brand Marketer/Advertiser</c:v>
                </c:pt>
              </c:strCache>
            </c:strRef>
          </c:tx>
          <c:spPr>
            <a:solidFill>
              <a:srgbClr val="0765A3"/>
            </a:solidFill>
          </c:spPr>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Consider My Work To Be A Career, Not Just A Job</c:v>
                </c:pt>
                <c:pt idx="1">
                  <c:v>My Goal Is To Make It To The Top Of My Profession</c:v>
                </c:pt>
                <c:pt idx="2">
                  <c:v>I Don't Mind Giving Up My Personal Time For Work</c:v>
                </c:pt>
                <c:pt idx="3">
                  <c:v>Juggling Family And Work Demands Is Very Stressful</c:v>
                </c:pt>
                <c:pt idx="4">
                  <c:v>I Often Feel like My Life Is Slipping Out Of Control</c:v>
                </c:pt>
                <c:pt idx="5">
                  <c:v>I Must Admit, I Work Most Weekends</c:v>
                </c:pt>
              </c:strCache>
            </c:strRef>
          </c:cat>
          <c:val>
            <c:numRef>
              <c:f>Sheet1!$B$2:$B$7</c:f>
              <c:numCache>
                <c:formatCode>0%</c:formatCode>
                <c:ptCount val="6"/>
                <c:pt idx="0">
                  <c:v>0.88</c:v>
                </c:pt>
                <c:pt idx="1">
                  <c:v>0.81</c:v>
                </c:pt>
                <c:pt idx="2">
                  <c:v>0.66</c:v>
                </c:pt>
                <c:pt idx="3">
                  <c:v>0.69</c:v>
                </c:pt>
                <c:pt idx="4">
                  <c:v>0.69</c:v>
                </c:pt>
                <c:pt idx="5">
                  <c:v>0.5</c:v>
                </c:pt>
              </c:numCache>
            </c:numRef>
          </c:val>
          <c:extLst>
            <c:ext xmlns:c16="http://schemas.microsoft.com/office/drawing/2014/chart" uri="{C3380CC4-5D6E-409C-BE32-E72D297353CC}">
              <c16:uniqueId val="{00000000-7702-4CFD-B751-47D9EB6EDA3A}"/>
            </c:ext>
          </c:extLst>
        </c:ser>
        <c:ser>
          <c:idx val="1"/>
          <c:order val="1"/>
          <c:tx>
            <c:strRef>
              <c:f>Sheet1!$C$1</c:f>
              <c:strCache>
                <c:ptCount val="1"/>
                <c:pt idx="0">
                  <c:v>Media Planner/Buyer</c:v>
                </c:pt>
              </c:strCache>
            </c:strRef>
          </c:tx>
          <c:spPr>
            <a:solidFill>
              <a:srgbClr val="50C8A0"/>
            </a:solidFill>
          </c:spPr>
          <c:invertIfNegative val="0"/>
          <c:dLbls>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 Consider My Work To Be A Career, Not Just A Job</c:v>
                </c:pt>
                <c:pt idx="1">
                  <c:v>My Goal Is To Make It To The Top Of My Profession</c:v>
                </c:pt>
                <c:pt idx="2">
                  <c:v>I Don't Mind Giving Up My Personal Time For Work</c:v>
                </c:pt>
                <c:pt idx="3">
                  <c:v>Juggling Family And Work Demands Is Very Stressful</c:v>
                </c:pt>
                <c:pt idx="4">
                  <c:v>I Often Feel like My Life Is Slipping Out Of Control</c:v>
                </c:pt>
                <c:pt idx="5">
                  <c:v>I Must Admit, I Work Most Weekends</c:v>
                </c:pt>
              </c:strCache>
            </c:strRef>
          </c:cat>
          <c:val>
            <c:numRef>
              <c:f>Sheet1!$C$2:$C$7</c:f>
              <c:numCache>
                <c:formatCode>0%</c:formatCode>
                <c:ptCount val="6"/>
                <c:pt idx="0">
                  <c:v>0.95</c:v>
                </c:pt>
                <c:pt idx="1">
                  <c:v>0.91</c:v>
                </c:pt>
                <c:pt idx="2">
                  <c:v>0.82</c:v>
                </c:pt>
                <c:pt idx="3">
                  <c:v>0.74</c:v>
                </c:pt>
                <c:pt idx="4">
                  <c:v>0.71</c:v>
                </c:pt>
                <c:pt idx="5">
                  <c:v>0.65</c:v>
                </c:pt>
              </c:numCache>
            </c:numRef>
          </c:val>
          <c:extLst>
            <c:ext xmlns:c16="http://schemas.microsoft.com/office/drawing/2014/chart" uri="{C3380CC4-5D6E-409C-BE32-E72D297353CC}">
              <c16:uniqueId val="{00000007-7702-4CFD-B751-47D9EB6EDA3A}"/>
            </c:ext>
          </c:extLst>
        </c:ser>
        <c:ser>
          <c:idx val="2"/>
          <c:order val="2"/>
          <c:tx>
            <c:strRef>
              <c:f>Sheet1!$D$1</c:f>
              <c:strCache>
                <c:ptCount val="1"/>
                <c:pt idx="0">
                  <c:v>Average A18+ Population</c:v>
                </c:pt>
              </c:strCache>
            </c:strRef>
          </c:tx>
          <c:spPr>
            <a:solidFill>
              <a:srgbClr val="FAB982"/>
            </a:solidFill>
          </c:spPr>
          <c:invertIfNegative val="0"/>
          <c:dLbls>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Consider My Work To Be A Career, Not Just A Job</c:v>
                </c:pt>
                <c:pt idx="1">
                  <c:v>My Goal Is To Make It To The Top Of My Profession</c:v>
                </c:pt>
                <c:pt idx="2">
                  <c:v>I Don't Mind Giving Up My Personal Time For Work</c:v>
                </c:pt>
                <c:pt idx="3">
                  <c:v>Juggling Family And Work Demands Is Very Stressful</c:v>
                </c:pt>
                <c:pt idx="4">
                  <c:v>I Often Feel like My Life Is Slipping Out Of Control</c:v>
                </c:pt>
                <c:pt idx="5">
                  <c:v>I Must Admit, I Work Most Weekends</c:v>
                </c:pt>
              </c:strCache>
            </c:strRef>
          </c:cat>
          <c:val>
            <c:numRef>
              <c:f>Sheet1!$D$2:$D$7</c:f>
              <c:numCache>
                <c:formatCode>0%</c:formatCode>
                <c:ptCount val="6"/>
                <c:pt idx="0">
                  <c:v>0.42</c:v>
                </c:pt>
                <c:pt idx="1">
                  <c:v>0.46</c:v>
                </c:pt>
                <c:pt idx="2">
                  <c:v>0.51</c:v>
                </c:pt>
                <c:pt idx="3">
                  <c:v>0.52</c:v>
                </c:pt>
                <c:pt idx="4">
                  <c:v>0.34</c:v>
                </c:pt>
                <c:pt idx="5">
                  <c:v>0.41</c:v>
                </c:pt>
              </c:numCache>
            </c:numRef>
          </c:val>
          <c:extLst>
            <c:ext xmlns:c16="http://schemas.microsoft.com/office/drawing/2014/chart" uri="{C3380CC4-5D6E-409C-BE32-E72D297353CC}">
              <c16:uniqueId val="{00000000-B526-4BD2-BE19-8E31347C4BCB}"/>
            </c:ext>
          </c:extLst>
        </c:ser>
        <c:dLbls>
          <c:dLblPos val="outEnd"/>
          <c:showLegendKey val="0"/>
          <c:showVal val="1"/>
          <c:showCatName val="0"/>
          <c:showSerName val="0"/>
          <c:showPercent val="0"/>
          <c:showBubbleSize val="0"/>
        </c:dLbls>
        <c:gapWidth val="150"/>
        <c:axId val="123667584"/>
        <c:axId val="123669120"/>
      </c:barChart>
      <c:catAx>
        <c:axId val="123667584"/>
        <c:scaling>
          <c:orientation val="minMax"/>
        </c:scaling>
        <c:delete val="0"/>
        <c:axPos val="b"/>
        <c:numFmt formatCode="General" sourceLinked="0"/>
        <c:majorTickMark val="out"/>
        <c:minorTickMark val="none"/>
        <c:tickLblPos val="nextTo"/>
        <c:txPr>
          <a:bodyPr/>
          <a:lstStyle/>
          <a:p>
            <a:pPr>
              <a:defRPr sz="800" b="1"/>
            </a:pPr>
            <a:endParaRPr lang="en-US"/>
          </a:p>
        </c:txPr>
        <c:crossAx val="123669120"/>
        <c:crosses val="autoZero"/>
        <c:auto val="1"/>
        <c:lblAlgn val="ctr"/>
        <c:lblOffset val="100"/>
        <c:noMultiLvlLbl val="0"/>
      </c:catAx>
      <c:valAx>
        <c:axId val="123669120"/>
        <c:scaling>
          <c:orientation val="minMax"/>
        </c:scaling>
        <c:delete val="1"/>
        <c:axPos val="l"/>
        <c:numFmt formatCode="0%" sourceLinked="1"/>
        <c:majorTickMark val="out"/>
        <c:minorTickMark val="none"/>
        <c:tickLblPos val="nextTo"/>
        <c:crossAx val="123667584"/>
        <c:crosses val="autoZero"/>
        <c:crossBetween val="between"/>
      </c:valAx>
    </c:plotArea>
    <c:legend>
      <c:legendPos val="t"/>
      <c:layout>
        <c:manualLayout>
          <c:xMode val="edge"/>
          <c:yMode val="edge"/>
          <c:x val="0.12530474429530378"/>
          <c:y val="1.5625E-2"/>
          <c:w val="0.7493905114093925"/>
          <c:h val="5.827239173228347E-2"/>
        </c:manualLayout>
      </c:layout>
      <c:overlay val="0"/>
      <c:txPr>
        <a:bodyPr/>
        <a:lstStyle/>
        <a:p>
          <a:pPr>
            <a:defRPr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3A0C93-7E5A-5F49-BEBF-176D9D86AE98}" type="datetimeFigureOut">
              <a:rPr lang="en-US" smtClean="0"/>
              <a:t>5/31/2019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A7F7A-CF2C-A64E-BF71-DE52D54C670E}" type="slidenum">
              <a:rPr lang="en-US" smtClean="0"/>
              <a:t>‹#›</a:t>
            </a:fld>
            <a:endParaRPr lang="en-US"/>
          </a:p>
        </p:txBody>
      </p:sp>
    </p:spTree>
    <p:extLst>
      <p:ext uri="{BB962C8B-B14F-4D97-AF65-F5344CB8AC3E}">
        <p14:creationId xmlns:p14="http://schemas.microsoft.com/office/powerpoint/2010/main" val="3327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60E6A-AE89-9D4B-878B-75A99885AD87}" type="datetimeFigureOut">
              <a:rPr lang="en-US" smtClean="0"/>
              <a:t>5/31/2019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82BC3-AE5F-3043-9FCD-C1F199F164CC}" type="slidenum">
              <a:rPr lang="en-US" smtClean="0"/>
              <a:t>‹#›</a:t>
            </a:fld>
            <a:endParaRPr lang="en-US"/>
          </a:p>
        </p:txBody>
      </p:sp>
    </p:spTree>
    <p:extLst>
      <p:ext uri="{BB962C8B-B14F-4D97-AF65-F5344CB8AC3E}">
        <p14:creationId xmlns:p14="http://schemas.microsoft.com/office/powerpoint/2010/main" val="3529957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389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372710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48284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16020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09276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77864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83718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262760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053874"/>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57594317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jpe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gif"/><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jpeg"/><Relationship Id="rId46" Type="http://schemas.openxmlformats.org/officeDocument/2006/relationships/image" Target="../media/image63.jpe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jpeg"/><Relationship Id="rId29" Type="http://schemas.openxmlformats.org/officeDocument/2006/relationships/image" Target="../media/image46.png"/><Relationship Id="rId41"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jpeg"/><Relationship Id="rId32" Type="http://schemas.openxmlformats.org/officeDocument/2006/relationships/image" Target="../media/image49.jpeg"/><Relationship Id="rId37" Type="http://schemas.openxmlformats.org/officeDocument/2006/relationships/image" Target="../media/image54.png"/><Relationship Id="rId40" Type="http://schemas.openxmlformats.org/officeDocument/2006/relationships/image" Target="../media/image57.gif"/><Relationship Id="rId45" Type="http://schemas.openxmlformats.org/officeDocument/2006/relationships/image" Target="../media/image62.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jpeg"/><Relationship Id="rId31" Type="http://schemas.openxmlformats.org/officeDocument/2006/relationships/image" Target="../media/image48.png"/><Relationship Id="rId44" Type="http://schemas.openxmlformats.org/officeDocument/2006/relationships/image" Target="../media/image61.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jpeg"/><Relationship Id="rId30" Type="http://schemas.openxmlformats.org/officeDocument/2006/relationships/image" Target="../media/image47.jpeg"/><Relationship Id="rId35" Type="http://schemas.openxmlformats.org/officeDocument/2006/relationships/image" Target="../media/image52.png"/><Relationship Id="rId43"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hart" Target="../charts/chart4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chart" Target="../charts/chart46.xml"/><Relationship Id="rId1" Type="http://schemas.openxmlformats.org/officeDocument/2006/relationships/slideLayout" Target="../slideLayouts/slideLayout8.xml"/><Relationship Id="rId4" Type="http://schemas.openxmlformats.org/officeDocument/2006/relationships/image" Target="../media/image69.jpeg"/></Relationships>
</file>

<file path=ppt/slides/_rels/slide5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5836" y="3254149"/>
            <a:ext cx="6578164" cy="918352"/>
          </a:xfrm>
        </p:spPr>
        <p:txBody>
          <a:bodyPr/>
          <a:lstStyle/>
          <a:p>
            <a:r>
              <a:rPr lang="en-US" sz="3200" dirty="0"/>
              <a:t>Do We Have Consensus? </a:t>
            </a:r>
          </a:p>
        </p:txBody>
      </p:sp>
      <p:sp>
        <p:nvSpPr>
          <p:cNvPr id="3" name="Text Placeholder 2"/>
          <p:cNvSpPr>
            <a:spLocks noGrp="1"/>
          </p:cNvSpPr>
          <p:nvPr>
            <p:ph type="body" sz="quarter" idx="11"/>
          </p:nvPr>
        </p:nvSpPr>
        <p:spPr>
          <a:xfrm>
            <a:off x="3107185" y="3910764"/>
            <a:ext cx="6036816" cy="1585314"/>
          </a:xfrm>
        </p:spPr>
        <p:txBody>
          <a:bodyPr/>
          <a:lstStyle/>
          <a:p>
            <a:r>
              <a:rPr lang="en-US" sz="2400" dirty="0"/>
              <a:t>How the Ad Community’s Media Behaviors Became America’s “Norms”</a:t>
            </a:r>
          </a:p>
        </p:txBody>
      </p:sp>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4222" y="4754557"/>
            <a:ext cx="5931846" cy="1517126"/>
          </a:xfrm>
        </p:spPr>
        <p:txBody>
          <a:bodyPr/>
          <a:lstStyle/>
          <a:p>
            <a:r>
              <a:rPr lang="en-US" sz="3000" dirty="0"/>
              <a:t>How Does the Lifestyle of Advertising Professionals Compare with the Average American?</a:t>
            </a:r>
          </a:p>
        </p:txBody>
      </p:sp>
    </p:spTree>
    <p:extLst>
      <p:ext uri="{BB962C8B-B14F-4D97-AF65-F5344CB8AC3E}">
        <p14:creationId xmlns:p14="http://schemas.microsoft.com/office/powerpoint/2010/main" val="282751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Are Career-Driven Workaholics And, Yes, More Stressed Than The Average Population</a:t>
            </a:r>
          </a:p>
        </p:txBody>
      </p:sp>
      <p:sp>
        <p:nvSpPr>
          <p:cNvPr id="3" name="Text Placeholder 2"/>
          <p:cNvSpPr>
            <a:spLocks noGrp="1"/>
          </p:cNvSpPr>
          <p:nvPr>
            <p:ph type="body" sz="quarter" idx="13"/>
          </p:nvPr>
        </p:nvSpPr>
        <p:spPr>
          <a:xfrm>
            <a:off x="169333" y="1505810"/>
            <a:ext cx="8805334" cy="368686"/>
          </a:xfrm>
        </p:spPr>
        <p:txBody>
          <a:bodyPr/>
          <a:lstStyle/>
          <a:p>
            <a:r>
              <a:rPr lang="en-US" dirty="0"/>
              <a:t>% That Agree With The Following “Work/Life Balance” Statements</a:t>
            </a:r>
          </a:p>
        </p:txBody>
      </p:sp>
      <p:sp>
        <p:nvSpPr>
          <p:cNvPr id="7"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Survey, February 2017. Q12: Please indicate below how much you agree or disagree with the following statements (Top 2 Box agree); Respondents = 254. “Average A18+ population” data based on GfK MRI 2016 Doublebase.</a:t>
            </a:r>
          </a:p>
          <a:p>
            <a:r>
              <a:rPr lang="en-US" sz="800" dirty="0"/>
              <a:t> </a:t>
            </a:r>
          </a:p>
        </p:txBody>
      </p:sp>
      <p:graphicFrame>
        <p:nvGraphicFramePr>
          <p:cNvPr id="8" name="Chart 7"/>
          <p:cNvGraphicFramePr/>
          <p:nvPr>
            <p:extLst>
              <p:ext uri="{D42A27DB-BD31-4B8C-83A1-F6EECF244321}">
                <p14:modId xmlns:p14="http://schemas.microsoft.com/office/powerpoint/2010/main" val="189036065"/>
              </p:ext>
            </p:extLst>
          </p:nvPr>
        </p:nvGraphicFramePr>
        <p:xfrm>
          <a:off x="161637" y="1897955"/>
          <a:ext cx="8805333"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338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536" y="364933"/>
            <a:ext cx="7267864" cy="592364"/>
          </a:xfrm>
        </p:spPr>
        <p:txBody>
          <a:bodyPr/>
          <a:lstStyle/>
          <a:p>
            <a:r>
              <a:rPr lang="en-US" dirty="0"/>
              <a:t>Media Planners / Buyers Tend to Be More Stressed (And Work More Weekends) Than Brand Marketers</a:t>
            </a:r>
          </a:p>
        </p:txBody>
      </p:sp>
      <p:sp>
        <p:nvSpPr>
          <p:cNvPr id="3" name="Text Placeholder 2"/>
          <p:cNvSpPr>
            <a:spLocks noGrp="1"/>
          </p:cNvSpPr>
          <p:nvPr>
            <p:ph type="body" sz="quarter" idx="13"/>
          </p:nvPr>
        </p:nvSpPr>
        <p:spPr>
          <a:xfrm>
            <a:off x="178211" y="1330074"/>
            <a:ext cx="8805334" cy="368686"/>
          </a:xfrm>
        </p:spPr>
        <p:txBody>
          <a:bodyPr/>
          <a:lstStyle/>
          <a:p>
            <a:r>
              <a:rPr lang="en-US" dirty="0"/>
              <a:t>% That Agree With The Following “Work/Life Balance” Statements</a:t>
            </a:r>
          </a:p>
        </p:txBody>
      </p:sp>
      <p:sp>
        <p:nvSpPr>
          <p:cNvPr id="7" name="Text Placeholder 3"/>
          <p:cNvSpPr>
            <a:spLocks noGrp="1"/>
          </p:cNvSpPr>
          <p:nvPr>
            <p:ph type="body" sz="quarter" idx="14"/>
          </p:nvPr>
        </p:nvSpPr>
        <p:spPr>
          <a:xfrm>
            <a:off x="169333" y="6346286"/>
            <a:ext cx="7469252" cy="427738"/>
          </a:xfrm>
        </p:spPr>
        <p:txBody>
          <a:bodyPr/>
          <a:lstStyle/>
          <a:p>
            <a:r>
              <a:rPr lang="en-US" sz="800" dirty="0"/>
              <a:t>Source: VAB / Research Now “Advertising Community” Survey, February 2017. Q12: Please indicate below how much you agree or disagree with the following statements (Top 2 Box agree).  Brand Marketer / Advertiser =74; Media Planner/Buyer Respondents=188. “Average A18+ population” data based on GfK MRI 2016 Doublebase.</a:t>
            </a:r>
          </a:p>
          <a:p>
            <a:r>
              <a:rPr lang="en-US" sz="800" dirty="0"/>
              <a:t> </a:t>
            </a:r>
          </a:p>
          <a:p>
            <a:endParaRPr lang="en-US" sz="800" dirty="0"/>
          </a:p>
          <a:p>
            <a:endParaRPr lang="en-US" sz="800" dirty="0"/>
          </a:p>
          <a:p>
            <a:r>
              <a:rPr lang="en-US" sz="800" dirty="0"/>
              <a:t> </a:t>
            </a:r>
          </a:p>
        </p:txBody>
      </p:sp>
      <p:graphicFrame>
        <p:nvGraphicFramePr>
          <p:cNvPr id="8" name="Chart 7"/>
          <p:cNvGraphicFramePr/>
          <p:nvPr>
            <p:extLst>
              <p:ext uri="{D42A27DB-BD31-4B8C-83A1-F6EECF244321}">
                <p14:modId xmlns:p14="http://schemas.microsoft.com/office/powerpoint/2010/main" val="3620343695"/>
              </p:ext>
            </p:extLst>
          </p:nvPr>
        </p:nvGraphicFramePr>
        <p:xfrm>
          <a:off x="161636" y="1913572"/>
          <a:ext cx="880533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97981" y="1972224"/>
            <a:ext cx="3870664" cy="246221"/>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59102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Amidst All This Work, We Find A Way To Have Fun… </a:t>
            </a:r>
            <a:br>
              <a:rPr lang="en-US" dirty="0"/>
            </a:br>
            <a:r>
              <a:rPr lang="en-US" dirty="0"/>
              <a:t>We Are More Active &amp; “On The Go” Than Most Americans</a:t>
            </a:r>
          </a:p>
        </p:txBody>
      </p:sp>
      <p:sp>
        <p:nvSpPr>
          <p:cNvPr id="3" name="Text Placeholder 2"/>
          <p:cNvSpPr>
            <a:spLocks noGrp="1"/>
          </p:cNvSpPr>
          <p:nvPr>
            <p:ph type="body" sz="quarter" idx="13"/>
          </p:nvPr>
        </p:nvSpPr>
        <p:spPr>
          <a:xfrm>
            <a:off x="115454" y="1497644"/>
            <a:ext cx="8805334" cy="368686"/>
          </a:xfrm>
        </p:spPr>
        <p:txBody>
          <a:bodyPr/>
          <a:lstStyle/>
          <a:p>
            <a:r>
              <a:rPr lang="en-US" dirty="0"/>
              <a:t>Which Activities Do You Participate In At Least Once A Month?</a:t>
            </a:r>
          </a:p>
          <a:p>
            <a:endParaRPr lang="en-US" dirty="0"/>
          </a:p>
        </p:txBody>
      </p:sp>
      <p:sp>
        <p:nvSpPr>
          <p:cNvPr id="7" name="Text Placeholder 3"/>
          <p:cNvSpPr>
            <a:spLocks noGrp="1"/>
          </p:cNvSpPr>
          <p:nvPr>
            <p:ph type="body" sz="quarter" idx="14"/>
          </p:nvPr>
        </p:nvSpPr>
        <p:spPr>
          <a:xfrm>
            <a:off x="161637" y="6459335"/>
            <a:ext cx="7499792" cy="236537"/>
          </a:xfrm>
        </p:spPr>
        <p:txBody>
          <a:bodyPr/>
          <a:lstStyle/>
          <a:p>
            <a:r>
              <a:rPr lang="en-US" sz="800" dirty="0"/>
              <a:t>Source: VAB / Research Now “Advertising Community” Custom Survey, February 2017. Q32: Please indicate how often you engage in the following activities? Respondents = 254. “Average A18+ Population” based on GfK MRI 2016 </a:t>
            </a:r>
            <a:r>
              <a:rPr lang="en-US" sz="800" dirty="0" err="1"/>
              <a:t>Doublebase</a:t>
            </a:r>
            <a:r>
              <a:rPr lang="en-US" sz="800" dirty="0"/>
              <a:t> (“any sports” is based on last 12 months for MRI).</a:t>
            </a:r>
          </a:p>
        </p:txBody>
      </p:sp>
      <p:graphicFrame>
        <p:nvGraphicFramePr>
          <p:cNvPr id="9" name="Chart 8"/>
          <p:cNvGraphicFramePr/>
          <p:nvPr>
            <p:extLst>
              <p:ext uri="{D42A27DB-BD31-4B8C-83A1-F6EECF244321}">
                <p14:modId xmlns:p14="http://schemas.microsoft.com/office/powerpoint/2010/main" val="521460487"/>
              </p:ext>
            </p:extLst>
          </p:nvPr>
        </p:nvGraphicFramePr>
        <p:xfrm>
          <a:off x="161637" y="1806854"/>
          <a:ext cx="875915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473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Also See More Movies in the Theater Than Most Americans</a:t>
            </a:r>
          </a:p>
        </p:txBody>
      </p:sp>
      <p:sp>
        <p:nvSpPr>
          <p:cNvPr id="3" name="Text Placeholder 2"/>
          <p:cNvSpPr>
            <a:spLocks noGrp="1"/>
          </p:cNvSpPr>
          <p:nvPr>
            <p:ph type="body" sz="quarter" idx="13"/>
          </p:nvPr>
        </p:nvSpPr>
        <p:spPr>
          <a:xfrm>
            <a:off x="169333" y="1592248"/>
            <a:ext cx="8805334" cy="731851"/>
          </a:xfrm>
        </p:spPr>
        <p:txBody>
          <a:bodyPr/>
          <a:lstStyle/>
          <a:p>
            <a:r>
              <a:rPr lang="en-US" dirty="0"/>
              <a:t>How Often Have You Been To A Movie Theater?</a:t>
            </a:r>
          </a:p>
          <a:p>
            <a:r>
              <a:rPr lang="en-US" sz="1400" dirty="0"/>
              <a:t>(Last 90 Days)</a:t>
            </a:r>
          </a:p>
        </p:txBody>
      </p:sp>
      <p:sp>
        <p:nvSpPr>
          <p:cNvPr id="8" name="Text Placeholder 3"/>
          <p:cNvSpPr>
            <a:spLocks noGrp="1"/>
          </p:cNvSpPr>
          <p:nvPr>
            <p:ph type="body" sz="quarter" idx="14"/>
          </p:nvPr>
        </p:nvSpPr>
        <p:spPr>
          <a:xfrm>
            <a:off x="161637" y="6456061"/>
            <a:ext cx="7499792" cy="236537"/>
          </a:xfrm>
        </p:spPr>
        <p:txBody>
          <a:bodyPr/>
          <a:lstStyle/>
          <a:p>
            <a:r>
              <a:rPr lang="en-US" sz="800" dirty="0"/>
              <a:t>Source: VAB / Research Now “Advertising Community” Custom Survey, February 2017. Q28: How often have you been to a movie theater in the last 90 days? Respondents = 254. “Average A18+ Population” data based on GfK MRI 2016 Doublebase.</a:t>
            </a:r>
          </a:p>
        </p:txBody>
      </p:sp>
      <p:graphicFrame>
        <p:nvGraphicFramePr>
          <p:cNvPr id="6" name="Chart 5"/>
          <p:cNvGraphicFramePr/>
          <p:nvPr>
            <p:extLst/>
          </p:nvPr>
        </p:nvGraphicFramePr>
        <p:xfrm>
          <a:off x="182324" y="2447257"/>
          <a:ext cx="3200021" cy="3086099"/>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595" b="-24614"/>
          <a:stretch/>
        </p:blipFill>
        <p:spPr bwMode="auto">
          <a:xfrm>
            <a:off x="921943" y="5410486"/>
            <a:ext cx="6917041" cy="4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p:cNvGraphicFramePr/>
          <p:nvPr>
            <p:extLst/>
          </p:nvPr>
        </p:nvGraphicFramePr>
        <p:xfrm>
          <a:off x="4068179" y="2447257"/>
          <a:ext cx="4146528" cy="3086099"/>
        </p:xfrm>
        <a:graphic>
          <a:graphicData uri="http://schemas.openxmlformats.org/drawingml/2006/chart">
            <c:chart xmlns:c="http://schemas.openxmlformats.org/drawingml/2006/chart" xmlns:r="http://schemas.openxmlformats.org/officeDocument/2006/relationships" r:id="rId4"/>
          </a:graphicData>
        </a:graphic>
      </p:graphicFrame>
      <p:sp>
        <p:nvSpPr>
          <p:cNvPr id="4" name="Right Brace 3"/>
          <p:cNvSpPr/>
          <p:nvPr/>
        </p:nvSpPr>
        <p:spPr>
          <a:xfrm>
            <a:off x="2667651" y="3013787"/>
            <a:ext cx="843379" cy="2211355"/>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rot="19950628">
            <a:off x="7025134" y="2650772"/>
            <a:ext cx="843379" cy="944448"/>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511030" y="3568399"/>
            <a:ext cx="1163607" cy="1169551"/>
          </a:xfrm>
          <a:prstGeom prst="rect">
            <a:avLst/>
          </a:prstGeom>
          <a:noFill/>
        </p:spPr>
        <p:txBody>
          <a:bodyPr wrap="square" rtlCol="0">
            <a:spAutoFit/>
          </a:bodyPr>
          <a:lstStyle/>
          <a:p>
            <a:pPr algn="ctr"/>
            <a:r>
              <a:rPr lang="en-US" sz="1400" b="1" u="sng" dirty="0"/>
              <a:t>65%</a:t>
            </a:r>
            <a:r>
              <a:rPr lang="en-US" sz="1400" dirty="0"/>
              <a:t> go to the movies at least once a month</a:t>
            </a:r>
          </a:p>
        </p:txBody>
      </p:sp>
      <p:sp>
        <p:nvSpPr>
          <p:cNvPr id="11" name="TextBox 10"/>
          <p:cNvSpPr txBox="1"/>
          <p:nvPr/>
        </p:nvSpPr>
        <p:spPr>
          <a:xfrm>
            <a:off x="7684496" y="2398848"/>
            <a:ext cx="1163607" cy="1169551"/>
          </a:xfrm>
          <a:prstGeom prst="rect">
            <a:avLst/>
          </a:prstGeom>
          <a:noFill/>
        </p:spPr>
        <p:txBody>
          <a:bodyPr wrap="square" rtlCol="0">
            <a:spAutoFit/>
          </a:bodyPr>
          <a:lstStyle/>
          <a:p>
            <a:pPr algn="ctr"/>
            <a:r>
              <a:rPr lang="en-US" sz="1400" b="1" u="sng" dirty="0"/>
              <a:t>18%</a:t>
            </a:r>
            <a:r>
              <a:rPr lang="en-US" sz="1400" b="1" dirty="0"/>
              <a:t> </a:t>
            </a:r>
            <a:r>
              <a:rPr lang="en-US" sz="1400" dirty="0"/>
              <a:t>go to the movies at least once a month</a:t>
            </a:r>
          </a:p>
        </p:txBody>
      </p:sp>
    </p:spTree>
    <p:extLst>
      <p:ext uri="{BB962C8B-B14F-4D97-AF65-F5344CB8AC3E}">
        <p14:creationId xmlns:p14="http://schemas.microsoft.com/office/powerpoint/2010/main" val="386824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 Course, In The Interest Of Staying On Top Of Pop Culture, We Need To Be The First To See A Movie</a:t>
            </a:r>
          </a:p>
        </p:txBody>
      </p:sp>
      <p:sp>
        <p:nvSpPr>
          <p:cNvPr id="3" name="Text Placeholder 2"/>
          <p:cNvSpPr>
            <a:spLocks noGrp="1"/>
          </p:cNvSpPr>
          <p:nvPr>
            <p:ph type="body" sz="quarter" idx="13"/>
          </p:nvPr>
        </p:nvSpPr>
        <p:spPr>
          <a:xfrm>
            <a:off x="169333" y="1806854"/>
            <a:ext cx="8805334" cy="368686"/>
          </a:xfrm>
        </p:spPr>
        <p:txBody>
          <a:bodyPr/>
          <a:lstStyle/>
          <a:p>
            <a:r>
              <a:rPr lang="en-US" dirty="0"/>
              <a:t>When Do You Prefer To See A New Movie In The Theater?</a:t>
            </a:r>
          </a:p>
        </p:txBody>
      </p:sp>
      <p:sp>
        <p:nvSpPr>
          <p:cNvPr id="4"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Custom Survey, February 2017. Q29: When do you prefer to see a new movie in the theater? Respondents = 254. “Average A18+ Population” data based on the universe of people who have seen a movie in GfK MRI 2016 Doublebase.</a:t>
            </a:r>
          </a:p>
        </p:txBody>
      </p:sp>
      <p:graphicFrame>
        <p:nvGraphicFramePr>
          <p:cNvPr id="5" name="Chart 4"/>
          <p:cNvGraphicFramePr/>
          <p:nvPr>
            <p:extLst>
              <p:ext uri="{D42A27DB-BD31-4B8C-83A1-F6EECF244321}">
                <p14:modId xmlns:p14="http://schemas.microsoft.com/office/powerpoint/2010/main" val="624432794"/>
              </p:ext>
            </p:extLst>
          </p:nvPr>
        </p:nvGraphicFramePr>
        <p:xfrm>
          <a:off x="-581025" y="2345545"/>
          <a:ext cx="5380630" cy="3086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981743736"/>
              </p:ext>
            </p:extLst>
          </p:nvPr>
        </p:nvGraphicFramePr>
        <p:xfrm>
          <a:off x="3871912" y="2345545"/>
          <a:ext cx="5380630" cy="3086099"/>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088" y="5326517"/>
            <a:ext cx="62198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a:spLocks noGrp="1"/>
          </p:cNvSpPr>
          <p:nvPr>
            <p:ph type="body" sz="quarter" idx="13"/>
          </p:nvPr>
        </p:nvSpPr>
        <p:spPr>
          <a:xfrm>
            <a:off x="3423408" y="2877841"/>
            <a:ext cx="1624013" cy="798809"/>
          </a:xfrm>
          <a:solidFill>
            <a:schemeClr val="accent6">
              <a:lumMod val="20000"/>
              <a:lumOff val="80000"/>
            </a:schemeClr>
          </a:solidFill>
          <a:ln w="19050">
            <a:solidFill>
              <a:schemeClr val="tx1"/>
            </a:solidFill>
          </a:ln>
        </p:spPr>
        <p:txBody>
          <a:bodyPr/>
          <a:lstStyle/>
          <a:p>
            <a:r>
              <a:rPr lang="en-US" sz="1200" dirty="0"/>
              <a:t>Advertising Pros are </a:t>
            </a:r>
            <a:r>
              <a:rPr lang="en-US" sz="1200" b="1" u="sng" dirty="0"/>
              <a:t>2x</a:t>
            </a:r>
            <a:r>
              <a:rPr lang="en-US" sz="1200" dirty="0"/>
              <a:t> more likely to see a movie opening weekend</a:t>
            </a:r>
          </a:p>
        </p:txBody>
      </p:sp>
    </p:spTree>
    <p:extLst>
      <p:ext uri="{BB962C8B-B14F-4D97-AF65-F5344CB8AC3E}">
        <p14:creationId xmlns:p14="http://schemas.microsoft.com/office/powerpoint/2010/main" val="427380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6122" y="4697407"/>
            <a:ext cx="6329778" cy="1517126"/>
          </a:xfrm>
        </p:spPr>
        <p:txBody>
          <a:bodyPr/>
          <a:lstStyle/>
          <a:p>
            <a:r>
              <a:rPr lang="en-US" sz="2800" dirty="0"/>
              <a:t>Advertising Pros Have A Different Lifestyle Than Average Americans -</a:t>
            </a:r>
            <a:br>
              <a:rPr lang="en-US" sz="2800" dirty="0"/>
            </a:br>
            <a:r>
              <a:rPr lang="en-US" sz="2800" dirty="0"/>
              <a:t>Does This Effect Media Usage?</a:t>
            </a:r>
          </a:p>
        </p:txBody>
      </p:sp>
    </p:spTree>
    <p:extLst>
      <p:ext uri="{BB962C8B-B14F-4D97-AF65-F5344CB8AC3E}">
        <p14:creationId xmlns:p14="http://schemas.microsoft.com/office/powerpoint/2010/main" val="235887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872027"/>
          </a:xfrm>
        </p:spPr>
        <p:txBody>
          <a:bodyPr/>
          <a:lstStyle/>
          <a:p>
            <a:r>
              <a:rPr lang="en-US" dirty="0"/>
              <a:t>We Rely On TV &amp; The Internet, Fairly &amp; Equally, For Entertainment &amp; Escape</a:t>
            </a:r>
          </a:p>
        </p:txBody>
      </p:sp>
      <p:sp>
        <p:nvSpPr>
          <p:cNvPr id="3" name="Text Placeholder 2"/>
          <p:cNvSpPr>
            <a:spLocks noGrp="1"/>
          </p:cNvSpPr>
          <p:nvPr>
            <p:ph type="body" sz="quarter" idx="13"/>
          </p:nvPr>
        </p:nvSpPr>
        <p:spPr>
          <a:xfrm>
            <a:off x="169333" y="1539500"/>
            <a:ext cx="8805334" cy="368686"/>
          </a:xfrm>
        </p:spPr>
        <p:txBody>
          <a:bodyPr/>
          <a:lstStyle/>
          <a:p>
            <a:r>
              <a:rPr lang="en-US" dirty="0"/>
              <a:t>For The Following Statements, Which Media Do You Think It Describes?</a:t>
            </a:r>
          </a:p>
        </p:txBody>
      </p:sp>
      <p:sp>
        <p:nvSpPr>
          <p:cNvPr id="7"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Survey, February 2017. Q25: For each of the following statements, please check off which media you think it describes; Respondents = 254. </a:t>
            </a:r>
          </a:p>
        </p:txBody>
      </p:sp>
      <p:graphicFrame>
        <p:nvGraphicFramePr>
          <p:cNvPr id="6" name="Chart 5">
            <a:extLst>
              <a:ext uri="{FF2B5EF4-FFF2-40B4-BE49-F238E27FC236}">
                <a16:creationId xmlns:a16="http://schemas.microsoft.com/office/drawing/2014/main" id="{34CCA94D-E573-4724-BCF4-0AC5CB792B9D}"/>
              </a:ext>
            </a:extLst>
          </p:cNvPr>
          <p:cNvGraphicFramePr>
            <a:graphicFrameLocks/>
          </p:cNvGraphicFramePr>
          <p:nvPr>
            <p:extLst>
              <p:ext uri="{D42A27DB-BD31-4B8C-83A1-F6EECF244321}">
                <p14:modId xmlns:p14="http://schemas.microsoft.com/office/powerpoint/2010/main" val="2517345419"/>
              </p:ext>
            </p:extLst>
          </p:nvPr>
        </p:nvGraphicFramePr>
        <p:xfrm>
          <a:off x="377113" y="1866899"/>
          <a:ext cx="8374380" cy="4082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34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13031" cy="872027"/>
          </a:xfrm>
        </p:spPr>
        <p:txBody>
          <a:bodyPr/>
          <a:lstStyle/>
          <a:p>
            <a:r>
              <a:rPr lang="en-US" sz="2500" dirty="0"/>
              <a:t>In Contrast, The Average Adult Overwhelmingly Relies On TV </a:t>
            </a:r>
            <a:br>
              <a:rPr lang="en-US" sz="2500" dirty="0"/>
            </a:br>
            <a:endParaRPr lang="en-US" sz="2500" dirty="0"/>
          </a:p>
        </p:txBody>
      </p:sp>
      <p:sp>
        <p:nvSpPr>
          <p:cNvPr id="3" name="Text Placeholder 2"/>
          <p:cNvSpPr>
            <a:spLocks noGrp="1"/>
          </p:cNvSpPr>
          <p:nvPr>
            <p:ph type="body" sz="quarter" idx="13"/>
          </p:nvPr>
        </p:nvSpPr>
        <p:spPr>
          <a:xfrm>
            <a:off x="169333" y="1299801"/>
            <a:ext cx="8805334" cy="368686"/>
          </a:xfrm>
        </p:spPr>
        <p:txBody>
          <a:bodyPr/>
          <a:lstStyle/>
          <a:p>
            <a:r>
              <a:rPr lang="en-US" dirty="0"/>
              <a:t>For The Following Statements, Which Media Do You Think It Describes?</a:t>
            </a:r>
          </a:p>
        </p:txBody>
      </p:sp>
      <p:sp>
        <p:nvSpPr>
          <p:cNvPr id="7"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Survey, February 2017. Q25: For each of the following statements, please check off which media you think it describes; Respondents = 254. “Average A18+ population” data based on GfK MRI 2016 </a:t>
            </a:r>
            <a:r>
              <a:rPr lang="en-US" sz="800" dirty="0" err="1"/>
              <a:t>Doublebase</a:t>
            </a:r>
            <a:r>
              <a:rPr lang="en-US" sz="800" dirty="0"/>
              <a:t>.</a:t>
            </a:r>
          </a:p>
        </p:txBody>
      </p:sp>
      <p:graphicFrame>
        <p:nvGraphicFramePr>
          <p:cNvPr id="6" name="Chart 5">
            <a:extLst>
              <a:ext uri="{FF2B5EF4-FFF2-40B4-BE49-F238E27FC236}">
                <a16:creationId xmlns:a16="http://schemas.microsoft.com/office/drawing/2014/main" id="{34CCA94D-E573-4724-BCF4-0AC5CB792B9D}"/>
              </a:ext>
            </a:extLst>
          </p:cNvPr>
          <p:cNvGraphicFramePr>
            <a:graphicFrameLocks/>
          </p:cNvGraphicFramePr>
          <p:nvPr>
            <p:extLst>
              <p:ext uri="{D42A27DB-BD31-4B8C-83A1-F6EECF244321}">
                <p14:modId xmlns:p14="http://schemas.microsoft.com/office/powerpoint/2010/main" val="1380033359"/>
              </p:ext>
            </p:extLst>
          </p:nvPr>
        </p:nvGraphicFramePr>
        <p:xfrm>
          <a:off x="377113" y="1866899"/>
          <a:ext cx="8374380" cy="40822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p:cNvSpPr>
            <a:spLocks noGrp="1"/>
          </p:cNvSpPr>
          <p:nvPr>
            <p:ph type="body" sz="quarter" idx="13"/>
          </p:nvPr>
        </p:nvSpPr>
        <p:spPr>
          <a:xfrm>
            <a:off x="7015161" y="2163466"/>
            <a:ext cx="1959506" cy="798809"/>
          </a:xfrm>
          <a:solidFill>
            <a:schemeClr val="accent6">
              <a:lumMod val="20000"/>
              <a:lumOff val="80000"/>
            </a:schemeClr>
          </a:solidFill>
          <a:ln w="19050">
            <a:solidFill>
              <a:schemeClr val="tx1"/>
            </a:solidFill>
          </a:ln>
        </p:spPr>
        <p:txBody>
          <a:bodyPr/>
          <a:lstStyle/>
          <a:p>
            <a:r>
              <a:rPr lang="en-US" sz="1200" dirty="0"/>
              <a:t>America’s sentiment and passion for TV is much stronger than Advertising Professionals</a:t>
            </a:r>
          </a:p>
        </p:txBody>
      </p:sp>
    </p:spTree>
    <p:extLst>
      <p:ext uri="{BB962C8B-B14F-4D97-AF65-F5344CB8AC3E}">
        <p14:creationId xmlns:p14="http://schemas.microsoft.com/office/powerpoint/2010/main" val="133601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t>
            </a:r>
            <a:r>
              <a:rPr lang="en-US" i="1" u="sng" dirty="0"/>
              <a:t>Like</a:t>
            </a:r>
            <a:r>
              <a:rPr lang="en-US" dirty="0"/>
              <a:t> (?) To Always Be Connected And Are More Likely To Be Early Adopter Gadget Gurus</a:t>
            </a:r>
          </a:p>
        </p:txBody>
      </p:sp>
      <p:sp>
        <p:nvSpPr>
          <p:cNvPr id="7" name="Text Placeholder 3"/>
          <p:cNvSpPr>
            <a:spLocks noGrp="1"/>
          </p:cNvSpPr>
          <p:nvPr>
            <p:ph type="body" sz="quarter" idx="14"/>
          </p:nvPr>
        </p:nvSpPr>
        <p:spPr>
          <a:xfrm>
            <a:off x="161637" y="6497171"/>
            <a:ext cx="7499792" cy="360829"/>
          </a:xfrm>
        </p:spPr>
        <p:txBody>
          <a:bodyPr/>
          <a:lstStyle/>
          <a:p>
            <a:r>
              <a:rPr lang="en-US" sz="800" dirty="0"/>
              <a:t>Source: VAB / Research Now “Advertising Community” Survey, February 2017. Q18: Please indicate below how much you agree or disagree with the following statements (Top 2 Box agree); Respondents = 254. “Average A18+ population” data based on GfK MRI 2016 </a:t>
            </a:r>
            <a:r>
              <a:rPr lang="en-US" sz="800" dirty="0" err="1"/>
              <a:t>Doublebase</a:t>
            </a:r>
            <a:r>
              <a:rPr lang="en-US" sz="800" dirty="0"/>
              <a:t>.</a:t>
            </a:r>
          </a:p>
        </p:txBody>
      </p:sp>
      <p:graphicFrame>
        <p:nvGraphicFramePr>
          <p:cNvPr id="8" name="Chart 7"/>
          <p:cNvGraphicFramePr/>
          <p:nvPr>
            <p:extLst>
              <p:ext uri="{D42A27DB-BD31-4B8C-83A1-F6EECF244321}">
                <p14:modId xmlns:p14="http://schemas.microsoft.com/office/powerpoint/2010/main" val="3419409988"/>
              </p:ext>
            </p:extLst>
          </p:nvPr>
        </p:nvGraphicFramePr>
        <p:xfrm>
          <a:off x="161636" y="1943142"/>
          <a:ext cx="880533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9333" y="1559078"/>
            <a:ext cx="8805334" cy="368686"/>
          </a:xfrm>
        </p:spPr>
        <p:txBody>
          <a:bodyPr/>
          <a:lstStyle/>
          <a:p>
            <a:r>
              <a:rPr lang="en-US" dirty="0"/>
              <a:t>% That Agree With The Following “Early Adopter / Technology” Statements</a:t>
            </a:r>
          </a:p>
        </p:txBody>
      </p:sp>
    </p:spTree>
    <p:extLst>
      <p:ext uri="{BB962C8B-B14F-4D97-AF65-F5344CB8AC3E}">
        <p14:creationId xmlns:p14="http://schemas.microsoft.com/office/powerpoint/2010/main" val="255983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442934"/>
          </a:xfrm>
        </p:spPr>
        <p:txBody>
          <a:bodyPr/>
          <a:lstStyle/>
          <a:p>
            <a:r>
              <a:rPr lang="en-US" dirty="0"/>
              <a:t>The Brief</a:t>
            </a:r>
          </a:p>
        </p:txBody>
      </p:sp>
      <p:sp>
        <p:nvSpPr>
          <p:cNvPr id="17" name="TextBox 16"/>
          <p:cNvSpPr txBox="1"/>
          <p:nvPr/>
        </p:nvSpPr>
        <p:spPr>
          <a:xfrm>
            <a:off x="1802166" y="1347000"/>
            <a:ext cx="5903651"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latin typeface="Trebuchet MS" panose="020B0603020202020204" pitchFamily="34" charset="0"/>
              </a:rPr>
              <a:t>Overview</a:t>
            </a:r>
            <a:r>
              <a:rPr kumimoji="0" lang="en-US" sz="1600" b="1" i="0" u="none" strike="noStrike" kern="0" cap="none" spc="0" normalizeH="0" baseline="0" noProof="0" dirty="0">
                <a:ln>
                  <a:noFill/>
                </a:ln>
                <a:effectLst/>
                <a:uLnTx/>
                <a:uFillTx/>
                <a:latin typeface="Trebuchet MS" panose="020B0603020202020204" pitchFamily="34" charset="0"/>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latin typeface="Trebuchet MS" panose="020B0603020202020204" pitchFamily="34" charset="0"/>
              <a:ea typeface="+mn-ea"/>
              <a:cs typeface="+mn-cs"/>
            </a:endParaRPr>
          </a:p>
          <a:p>
            <a:pPr defTabSz="914400">
              <a:defRPr/>
            </a:pPr>
            <a:r>
              <a:rPr lang="en-US" sz="1600" b="1" kern="0" dirty="0">
                <a:latin typeface="Trebuchet MS" panose="020B0603020202020204" pitchFamily="34" charset="0"/>
              </a:rPr>
              <a:t>Concept &amp; Methodology			4</a:t>
            </a:r>
          </a:p>
          <a:p>
            <a:pPr defTabSz="914400">
              <a:defRPr/>
            </a:pPr>
            <a:endParaRPr lang="en-US" sz="2000" b="1" kern="0" dirty="0">
              <a:latin typeface="Trebuchet MS" panose="020B0603020202020204" pitchFamily="34" charset="0"/>
            </a:endParaRPr>
          </a:p>
          <a:p>
            <a:pPr defTabSz="914400">
              <a:defRPr/>
            </a:pPr>
            <a:r>
              <a:rPr lang="en-US" sz="1600" b="1" kern="0" dirty="0">
                <a:latin typeface="Trebuchet MS" panose="020B0603020202020204" pitchFamily="34" charset="0"/>
              </a:rPr>
              <a:t>Advertising Community Respondent Profile	5</a:t>
            </a:r>
          </a:p>
          <a:p>
            <a:pPr defTabSz="914400">
              <a:defRPr/>
            </a:pPr>
            <a:endParaRPr lang="en-US" sz="2000" b="1" kern="0" dirty="0">
              <a:latin typeface="Trebuchet MS" panose="020B0603020202020204" pitchFamily="34" charset="0"/>
            </a:endParaRPr>
          </a:p>
          <a:p>
            <a:pPr lvl="0" defTabSz="914400">
              <a:defRPr/>
            </a:pPr>
            <a:r>
              <a:rPr lang="en-US" sz="1600" b="1" kern="0" dirty="0">
                <a:latin typeface="Trebuchet MS" panose="020B0603020202020204" pitchFamily="34" charset="0"/>
              </a:rPr>
              <a:t>Lifestyle	Comparisons			10</a:t>
            </a:r>
          </a:p>
          <a:p>
            <a:pPr defTabSz="914400">
              <a:defRPr/>
            </a:pPr>
            <a:endParaRPr lang="en-US" sz="2000" b="1" kern="0" dirty="0">
              <a:latin typeface="Trebuchet MS" panose="020B0603020202020204" pitchFamily="34" charset="0"/>
            </a:endParaRPr>
          </a:p>
          <a:p>
            <a:pPr defTabSz="914400">
              <a:defRPr/>
            </a:pPr>
            <a:r>
              <a:rPr lang="en-US" sz="1600" b="1" kern="0" dirty="0">
                <a:latin typeface="Trebuchet MS" panose="020B0603020202020204" pitchFamily="34" charset="0"/>
              </a:rPr>
              <a:t>Media Usage				16</a:t>
            </a:r>
          </a:p>
          <a:p>
            <a:pPr defTabSz="914400">
              <a:defRPr/>
            </a:pPr>
            <a:endParaRPr lang="en-US" sz="2000" b="1" kern="0" dirty="0">
              <a:latin typeface="Trebuchet MS" panose="020B0603020202020204" pitchFamily="34" charset="0"/>
            </a:endParaRPr>
          </a:p>
          <a:p>
            <a:pPr lvl="0" defTabSz="914400">
              <a:defRPr/>
            </a:pPr>
            <a:r>
              <a:rPr lang="en-US" sz="1600" b="1" kern="0" dirty="0">
                <a:latin typeface="Trebuchet MS" panose="020B0603020202020204" pitchFamily="34" charset="0"/>
              </a:rPr>
              <a:t>Preferences &amp; Perceptions			25</a:t>
            </a:r>
          </a:p>
          <a:p>
            <a:pPr lvl="0" defTabSz="914400">
              <a:defRPr/>
            </a:pPr>
            <a:endParaRPr lang="en-US" sz="2000" b="1" kern="0" dirty="0">
              <a:latin typeface="Trebuchet MS" panose="020B0603020202020204" pitchFamily="34" charset="0"/>
            </a:endParaRPr>
          </a:p>
          <a:p>
            <a:pPr lvl="0" defTabSz="914400">
              <a:defRPr/>
            </a:pPr>
            <a:r>
              <a:rPr lang="en-US" sz="1600" b="1" kern="0" dirty="0">
                <a:latin typeface="Trebuchet MS" panose="020B0603020202020204" pitchFamily="34" charset="0"/>
              </a:rPr>
              <a:t>TV Consumption				42</a:t>
            </a:r>
          </a:p>
          <a:p>
            <a:pPr lvl="0" defTabSz="914400">
              <a:defRPr/>
            </a:pPr>
            <a:endParaRPr lang="en-US" sz="2000" b="1" kern="0" dirty="0">
              <a:latin typeface="Trebuchet MS" panose="020B0603020202020204" pitchFamily="34" charset="0"/>
            </a:endParaRPr>
          </a:p>
          <a:p>
            <a:pPr lvl="0" defTabSz="914400">
              <a:defRPr/>
            </a:pPr>
            <a:r>
              <a:rPr lang="en-US" sz="1600" b="1" kern="0" dirty="0">
                <a:latin typeface="Trebuchet MS" panose="020B0603020202020204" pitchFamily="34" charset="0"/>
              </a:rPr>
              <a:t>Contact Information			47</a:t>
            </a:r>
          </a:p>
        </p:txBody>
      </p:sp>
    </p:spTree>
    <p:extLst>
      <p:ext uri="{BB962C8B-B14F-4D97-AF65-F5344CB8AC3E}">
        <p14:creationId xmlns:p14="http://schemas.microsoft.com/office/powerpoint/2010/main" val="335478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Therefore, We Are More Likely To Own Almost </a:t>
            </a:r>
            <a:br>
              <a:rPr lang="en-US" dirty="0"/>
            </a:br>
            <a:r>
              <a:rPr lang="en-US" dirty="0"/>
              <a:t>Every Major Device</a:t>
            </a:r>
          </a:p>
        </p:txBody>
      </p:sp>
      <p:sp>
        <p:nvSpPr>
          <p:cNvPr id="7" name="Text Placeholder 3"/>
          <p:cNvSpPr>
            <a:spLocks noGrp="1"/>
          </p:cNvSpPr>
          <p:nvPr>
            <p:ph type="body" sz="quarter" idx="14"/>
          </p:nvPr>
        </p:nvSpPr>
        <p:spPr>
          <a:xfrm>
            <a:off x="161637" y="6497171"/>
            <a:ext cx="7499792" cy="360829"/>
          </a:xfrm>
        </p:spPr>
        <p:txBody>
          <a:bodyPr/>
          <a:lstStyle/>
          <a:p>
            <a:r>
              <a:rPr lang="en-US" sz="800" dirty="0"/>
              <a:t>Source: VAB / Research Now “Advertising Community” Survey, February 2017. Q13: How many of each of the following devices are there in your household? Total Respondents = 254, Media Planner / Buyer Respondents = 188. “Average A18+ population” data based on Nielsen UE information, January 2017, P18+. </a:t>
            </a:r>
          </a:p>
        </p:txBody>
      </p:sp>
      <p:sp>
        <p:nvSpPr>
          <p:cNvPr id="9" name="Text Placeholder 2"/>
          <p:cNvSpPr>
            <a:spLocks noGrp="1"/>
          </p:cNvSpPr>
          <p:nvPr>
            <p:ph type="body" sz="quarter" idx="13"/>
          </p:nvPr>
        </p:nvSpPr>
        <p:spPr>
          <a:xfrm>
            <a:off x="169333" y="1425908"/>
            <a:ext cx="8805334" cy="368686"/>
          </a:xfrm>
        </p:spPr>
        <p:txBody>
          <a:bodyPr/>
          <a:lstStyle/>
          <a:p>
            <a:r>
              <a:rPr lang="en-US" dirty="0"/>
              <a:t>% That Have At Least One Device In Their Household</a:t>
            </a:r>
          </a:p>
        </p:txBody>
      </p:sp>
      <p:graphicFrame>
        <p:nvGraphicFramePr>
          <p:cNvPr id="10" name="Chart 9"/>
          <p:cNvGraphicFramePr/>
          <p:nvPr>
            <p:extLst>
              <p:ext uri="{D42A27DB-BD31-4B8C-83A1-F6EECF244321}">
                <p14:modId xmlns:p14="http://schemas.microsoft.com/office/powerpoint/2010/main" val="3609981436"/>
              </p:ext>
            </p:extLst>
          </p:nvPr>
        </p:nvGraphicFramePr>
        <p:xfrm>
          <a:off x="115454" y="1915923"/>
          <a:ext cx="902854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686757" y="2043248"/>
            <a:ext cx="3675357" cy="246221"/>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24877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7" y="460182"/>
            <a:ext cx="9135646" cy="1283951"/>
          </a:xfrm>
        </p:spPr>
        <p:txBody>
          <a:bodyPr/>
          <a:lstStyle/>
          <a:p>
            <a:r>
              <a:rPr lang="en-US" dirty="0"/>
              <a:t>Except TV’s…We Are Much </a:t>
            </a:r>
            <a:r>
              <a:rPr lang="en-US" b="1" i="1" u="sng" dirty="0"/>
              <a:t>Less Likely </a:t>
            </a:r>
            <a:r>
              <a:rPr lang="en-US" dirty="0"/>
              <a:t>To Have Multiple </a:t>
            </a:r>
            <a:br>
              <a:rPr lang="en-US" dirty="0"/>
            </a:br>
            <a:r>
              <a:rPr lang="en-US" dirty="0"/>
              <a:t>In Our Household</a:t>
            </a:r>
          </a:p>
        </p:txBody>
      </p:sp>
      <p:sp>
        <p:nvSpPr>
          <p:cNvPr id="7" name="Text Placeholder 3"/>
          <p:cNvSpPr>
            <a:spLocks noGrp="1"/>
          </p:cNvSpPr>
          <p:nvPr>
            <p:ph type="body" sz="quarter" idx="14"/>
          </p:nvPr>
        </p:nvSpPr>
        <p:spPr>
          <a:xfrm>
            <a:off x="161637" y="6497171"/>
            <a:ext cx="7499792" cy="360829"/>
          </a:xfrm>
        </p:spPr>
        <p:txBody>
          <a:bodyPr/>
          <a:lstStyle/>
          <a:p>
            <a:r>
              <a:rPr lang="en-US" sz="800" dirty="0"/>
              <a:t>Source: VAB / Research Now “Advertising Community” Survey, February 2017. Q13: How many of each of the following devices are there in your household? Total Respondents = 254, Media Planner / Buyer Respondents = 188. “Average A18+ population” data based on Nielsen UE information, January 2017, P18+. </a:t>
            </a:r>
          </a:p>
        </p:txBody>
      </p:sp>
      <p:sp>
        <p:nvSpPr>
          <p:cNvPr id="9" name="Text Placeholder 2"/>
          <p:cNvSpPr>
            <a:spLocks noGrp="1"/>
          </p:cNvSpPr>
          <p:nvPr>
            <p:ph type="body" sz="quarter" idx="13"/>
          </p:nvPr>
        </p:nvSpPr>
        <p:spPr>
          <a:xfrm>
            <a:off x="169333" y="1479176"/>
            <a:ext cx="8805334" cy="368686"/>
          </a:xfrm>
        </p:spPr>
        <p:txBody>
          <a:bodyPr/>
          <a:lstStyle/>
          <a:p>
            <a:r>
              <a:rPr lang="en-US" dirty="0"/>
              <a:t>% That Have </a:t>
            </a:r>
            <a:r>
              <a:rPr lang="en-US" b="1" u="sng" dirty="0"/>
              <a:t>2 or More TVs</a:t>
            </a:r>
            <a:r>
              <a:rPr lang="en-US" dirty="0"/>
              <a:t> In Their Households</a:t>
            </a:r>
          </a:p>
        </p:txBody>
      </p:sp>
      <p:sp>
        <p:nvSpPr>
          <p:cNvPr id="6" name="TextBox 1"/>
          <p:cNvSpPr txBox="1"/>
          <p:nvPr/>
        </p:nvSpPr>
        <p:spPr>
          <a:xfrm>
            <a:off x="1944210" y="5505894"/>
            <a:ext cx="4580877" cy="388879"/>
          </a:xfrm>
          <a:prstGeom prst="rect">
            <a:avLst/>
          </a:prstGeom>
          <a:solidFill>
            <a:schemeClr val="accent6">
              <a:lumMod val="40000"/>
              <a:lumOff val="60000"/>
            </a:schemeClr>
          </a:solidFill>
          <a:ln w="28575">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3+ = 		21%			15%			63%</a:t>
            </a:r>
          </a:p>
          <a:p>
            <a:r>
              <a:rPr lang="en-US" dirty="0"/>
              <a:t>4+ = 		8%			4%			38%</a:t>
            </a:r>
            <a:r>
              <a:rPr lang="en-US" sz="1100" dirty="0"/>
              <a:t> </a:t>
            </a:r>
          </a:p>
        </p:txBody>
      </p:sp>
      <p:graphicFrame>
        <p:nvGraphicFramePr>
          <p:cNvPr id="11" name="Chart 10"/>
          <p:cNvGraphicFramePr/>
          <p:nvPr>
            <p:extLst>
              <p:ext uri="{D42A27DB-BD31-4B8C-83A1-F6EECF244321}">
                <p14:modId xmlns:p14="http://schemas.microsoft.com/office/powerpoint/2010/main" val="3315426998"/>
              </p:ext>
            </p:extLst>
          </p:nvPr>
        </p:nvGraphicFramePr>
        <p:xfrm>
          <a:off x="1305017" y="1961965"/>
          <a:ext cx="6356412" cy="350575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686757" y="2043248"/>
            <a:ext cx="3675357" cy="246221"/>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8" name="Text Placeholder 2"/>
          <p:cNvSpPr>
            <a:spLocks noGrp="1"/>
          </p:cNvSpPr>
          <p:nvPr>
            <p:ph type="body" sz="quarter" idx="13"/>
          </p:nvPr>
        </p:nvSpPr>
        <p:spPr>
          <a:xfrm>
            <a:off x="7015161" y="2411116"/>
            <a:ext cx="1959506" cy="1051175"/>
          </a:xfrm>
          <a:solidFill>
            <a:schemeClr val="accent6">
              <a:lumMod val="20000"/>
              <a:lumOff val="80000"/>
            </a:schemeClr>
          </a:solidFill>
          <a:ln w="19050">
            <a:solidFill>
              <a:schemeClr val="tx1"/>
            </a:solidFill>
          </a:ln>
        </p:spPr>
        <p:txBody>
          <a:bodyPr/>
          <a:lstStyle/>
          <a:p>
            <a:r>
              <a:rPr lang="en-US" sz="1200" dirty="0"/>
              <a:t>Of all the Advertising functions we surveyed Urban, Integrated Media Professionals own the fewest TV’s </a:t>
            </a:r>
          </a:p>
        </p:txBody>
      </p:sp>
    </p:spTree>
    <p:extLst>
      <p:ext uri="{BB962C8B-B14F-4D97-AF65-F5344CB8AC3E}">
        <p14:creationId xmlns:p14="http://schemas.microsoft.com/office/powerpoint/2010/main" val="149525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However, We Invest In Smart TV’s And OTT Devices That Allow Easy Access to Streaming Content</a:t>
            </a:r>
          </a:p>
        </p:txBody>
      </p:sp>
      <p:sp>
        <p:nvSpPr>
          <p:cNvPr id="7" name="Text Placeholder 3"/>
          <p:cNvSpPr>
            <a:spLocks noGrp="1"/>
          </p:cNvSpPr>
          <p:nvPr>
            <p:ph type="body" sz="quarter" idx="14"/>
          </p:nvPr>
        </p:nvSpPr>
        <p:spPr>
          <a:xfrm>
            <a:off x="161637" y="6355128"/>
            <a:ext cx="7499792" cy="360829"/>
          </a:xfrm>
        </p:spPr>
        <p:txBody>
          <a:bodyPr/>
          <a:lstStyle/>
          <a:p>
            <a:r>
              <a:rPr lang="en-US" sz="800" dirty="0"/>
              <a:t>Source: VAB / Research Now “Advertising Community” Survey, February 2017. Q14: Which of the following devices do you or anyone else in your household own? Respondents = 254. “Average A18+ population” data based on Nielsen </a:t>
            </a:r>
            <a:r>
              <a:rPr lang="en-US" sz="800" dirty="0" err="1"/>
              <a:t>NPower</a:t>
            </a:r>
            <a:r>
              <a:rPr lang="en-US" sz="800" dirty="0"/>
              <a:t>, January 2017 household data; HDTV (not Internet connected) based on </a:t>
            </a:r>
            <a:r>
              <a:rPr lang="en-US" sz="800" dirty="0" err="1"/>
              <a:t>GfK</a:t>
            </a:r>
            <a:r>
              <a:rPr lang="en-US" sz="800" dirty="0"/>
              <a:t> 2016 </a:t>
            </a:r>
            <a:r>
              <a:rPr lang="en-US" sz="800" dirty="0" err="1"/>
              <a:t>Doublebase</a:t>
            </a:r>
            <a:r>
              <a:rPr lang="en-US" sz="800" dirty="0"/>
              <a:t>. </a:t>
            </a:r>
          </a:p>
        </p:txBody>
      </p:sp>
      <p:graphicFrame>
        <p:nvGraphicFramePr>
          <p:cNvPr id="8" name="Chart 7"/>
          <p:cNvGraphicFramePr/>
          <p:nvPr>
            <p:extLst>
              <p:ext uri="{D42A27DB-BD31-4B8C-83A1-F6EECF244321}">
                <p14:modId xmlns:p14="http://schemas.microsoft.com/office/powerpoint/2010/main" val="1555139504"/>
              </p:ext>
            </p:extLst>
          </p:nvPr>
        </p:nvGraphicFramePr>
        <p:xfrm>
          <a:off x="161636" y="1863240"/>
          <a:ext cx="8805333" cy="402265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9333" y="1523566"/>
            <a:ext cx="8805334" cy="368686"/>
          </a:xfrm>
        </p:spPr>
        <p:txBody>
          <a:bodyPr/>
          <a:lstStyle/>
          <a:p>
            <a:r>
              <a:rPr lang="en-US" dirty="0"/>
              <a:t>Device Ownership in Household</a:t>
            </a:r>
          </a:p>
        </p:txBody>
      </p:sp>
      <p:sp>
        <p:nvSpPr>
          <p:cNvPr id="10" name="Text Placeholder 2"/>
          <p:cNvSpPr>
            <a:spLocks noGrp="1"/>
          </p:cNvSpPr>
          <p:nvPr>
            <p:ph type="body" sz="quarter" idx="13"/>
          </p:nvPr>
        </p:nvSpPr>
        <p:spPr>
          <a:xfrm>
            <a:off x="270687" y="1644101"/>
            <a:ext cx="1959506" cy="856626"/>
          </a:xfrm>
          <a:solidFill>
            <a:schemeClr val="accent6">
              <a:lumMod val="20000"/>
              <a:lumOff val="80000"/>
            </a:schemeClr>
          </a:solidFill>
          <a:ln w="19050">
            <a:solidFill>
              <a:schemeClr val="tx1"/>
            </a:solidFill>
          </a:ln>
        </p:spPr>
        <p:txBody>
          <a:bodyPr/>
          <a:lstStyle/>
          <a:p>
            <a:r>
              <a:rPr lang="en-US" sz="1200" dirty="0"/>
              <a:t>Advertising Professionals are more than 2x as likely to own an internet connected TV</a:t>
            </a:r>
          </a:p>
        </p:txBody>
      </p:sp>
    </p:spTree>
    <p:extLst>
      <p:ext uri="{BB962C8B-B14F-4D97-AF65-F5344CB8AC3E}">
        <p14:creationId xmlns:p14="http://schemas.microsoft.com/office/powerpoint/2010/main" val="398174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Are Content Thirsty &amp; Platform Agnostic – </a:t>
            </a:r>
            <a:br>
              <a:rPr lang="en-US" dirty="0"/>
            </a:br>
            <a:r>
              <a:rPr lang="en-US" dirty="0"/>
              <a:t>SVOD Services, TV Everywhere Apps, VOD</a:t>
            </a:r>
          </a:p>
        </p:txBody>
      </p:sp>
      <p:sp>
        <p:nvSpPr>
          <p:cNvPr id="7" name="Text Placeholder 3"/>
          <p:cNvSpPr>
            <a:spLocks noGrp="1"/>
          </p:cNvSpPr>
          <p:nvPr>
            <p:ph type="body" sz="quarter" idx="14"/>
          </p:nvPr>
        </p:nvSpPr>
        <p:spPr>
          <a:xfrm>
            <a:off x="161637" y="6268939"/>
            <a:ext cx="7499792" cy="360829"/>
          </a:xfrm>
        </p:spPr>
        <p:txBody>
          <a:bodyPr/>
          <a:lstStyle/>
          <a:p>
            <a:r>
              <a:rPr lang="en-US" sz="800" dirty="0"/>
              <a:t>Source: VAB / Research Now “Advertising Community” Survey, February 2017. Q17: Which of the following services have you used in the past month? Respondents = 254. “Average P13+ population” data based on </a:t>
            </a:r>
            <a:r>
              <a:rPr lang="en-US" sz="800" dirty="0" err="1"/>
              <a:t>GfK</a:t>
            </a:r>
            <a:r>
              <a:rPr lang="en-US" sz="800" dirty="0"/>
              <a:t> Comparing Streaming Services 2016 study, U.S., P13-64; “network TV website or app” based on comScore </a:t>
            </a:r>
            <a:r>
              <a:rPr lang="en-US" sz="800" dirty="0" err="1"/>
              <a:t>MediaMetrix</a:t>
            </a:r>
            <a:r>
              <a:rPr lang="en-US" sz="800" dirty="0"/>
              <a:t> Multiplatform data, January 2017.  Facebook Live is based on VAB analysis of </a:t>
            </a:r>
            <a:r>
              <a:rPr lang="en-US" sz="800" dirty="0" err="1"/>
              <a:t>eMarketer</a:t>
            </a:r>
            <a:r>
              <a:rPr lang="en-US" sz="800" dirty="0"/>
              <a:t> November 2016 data and projected to the U.S. population.  </a:t>
            </a:r>
          </a:p>
        </p:txBody>
      </p:sp>
      <p:graphicFrame>
        <p:nvGraphicFramePr>
          <p:cNvPr id="8" name="Chart 7"/>
          <p:cNvGraphicFramePr/>
          <p:nvPr>
            <p:extLst>
              <p:ext uri="{D42A27DB-BD31-4B8C-83A1-F6EECF244321}">
                <p14:modId xmlns:p14="http://schemas.microsoft.com/office/powerpoint/2010/main" val="3464352521"/>
              </p:ext>
            </p:extLst>
          </p:nvPr>
        </p:nvGraphicFramePr>
        <p:xfrm>
          <a:off x="161636" y="1863240"/>
          <a:ext cx="8805333" cy="402265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9333" y="1479176"/>
            <a:ext cx="8805334" cy="368686"/>
          </a:xfrm>
        </p:spPr>
        <p:txBody>
          <a:bodyPr/>
          <a:lstStyle/>
          <a:p>
            <a:r>
              <a:rPr lang="en-US" dirty="0"/>
              <a:t>Which Service Have You Used In The Past Month?</a:t>
            </a:r>
          </a:p>
        </p:txBody>
      </p:sp>
      <p:sp>
        <p:nvSpPr>
          <p:cNvPr id="6" name="Text Placeholder 2"/>
          <p:cNvSpPr>
            <a:spLocks noGrp="1"/>
          </p:cNvSpPr>
          <p:nvPr>
            <p:ph type="body" sz="quarter" idx="13"/>
          </p:nvPr>
        </p:nvSpPr>
        <p:spPr>
          <a:xfrm>
            <a:off x="6862651" y="2248523"/>
            <a:ext cx="2104318" cy="1209052"/>
          </a:xfrm>
          <a:solidFill>
            <a:schemeClr val="accent6">
              <a:lumMod val="20000"/>
              <a:lumOff val="80000"/>
            </a:schemeClr>
          </a:solidFill>
          <a:ln w="19050">
            <a:solidFill>
              <a:schemeClr val="tx1"/>
            </a:solidFill>
          </a:ln>
        </p:spPr>
        <p:txBody>
          <a:bodyPr/>
          <a:lstStyle/>
          <a:p>
            <a:r>
              <a:rPr lang="en-US" sz="1200" dirty="0"/>
              <a:t>Always on the lookout for hot, new content, Advertising Professionals are more likely to utilize a wide variety of services – except Network TV apps</a:t>
            </a:r>
          </a:p>
        </p:txBody>
      </p:sp>
    </p:spTree>
    <p:extLst>
      <p:ext uri="{BB962C8B-B14F-4D97-AF65-F5344CB8AC3E}">
        <p14:creationId xmlns:p14="http://schemas.microsoft.com/office/powerpoint/2010/main" val="3401332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4"/>
          </p:nvPr>
        </p:nvSpPr>
        <p:spPr>
          <a:xfrm>
            <a:off x="161637" y="6343592"/>
            <a:ext cx="7499792" cy="360829"/>
          </a:xfrm>
        </p:spPr>
        <p:txBody>
          <a:bodyPr/>
          <a:lstStyle/>
          <a:p>
            <a:r>
              <a:rPr lang="en-US" sz="800" dirty="0"/>
              <a:t>Source: VAB / Research Now “Advertising Community” Survey, February 2017. Q15: Which of the following do you or someone in your household subscribe to? Total Respondents=254; Media Planner/Buyer Respondents=188. “Average A18+ population” data based on Nielsen </a:t>
            </a:r>
            <a:r>
              <a:rPr lang="en-US" sz="800" dirty="0" err="1"/>
              <a:t>NPower</a:t>
            </a:r>
            <a:r>
              <a:rPr lang="en-US" sz="800" dirty="0"/>
              <a:t>, February 2017 household data; Sling TV is estimated based on mid-September 2016 Nielsen subscriber estimates.</a:t>
            </a:r>
          </a:p>
          <a:p>
            <a:endParaRPr lang="en-US" sz="800" dirty="0"/>
          </a:p>
          <a:p>
            <a:endParaRPr lang="en-US" sz="800" dirty="0"/>
          </a:p>
        </p:txBody>
      </p:sp>
      <p:graphicFrame>
        <p:nvGraphicFramePr>
          <p:cNvPr id="8" name="Chart 7"/>
          <p:cNvGraphicFramePr/>
          <p:nvPr>
            <p:extLst>
              <p:ext uri="{D42A27DB-BD31-4B8C-83A1-F6EECF244321}">
                <p14:modId xmlns:p14="http://schemas.microsoft.com/office/powerpoint/2010/main" val="1995768821"/>
              </p:ext>
            </p:extLst>
          </p:nvPr>
        </p:nvGraphicFramePr>
        <p:xfrm>
          <a:off x="161636" y="2050742"/>
          <a:ext cx="8805333" cy="383515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9333" y="1429609"/>
            <a:ext cx="8805334" cy="368686"/>
          </a:xfrm>
        </p:spPr>
        <p:txBody>
          <a:bodyPr/>
          <a:lstStyle/>
          <a:p>
            <a:r>
              <a:rPr lang="en-US" dirty="0"/>
              <a:t>Which Service Does Your Household Subscribe To?</a:t>
            </a:r>
          </a:p>
        </p:txBody>
      </p:sp>
      <p:sp>
        <p:nvSpPr>
          <p:cNvPr id="6" name="TextBox 5"/>
          <p:cNvSpPr txBox="1"/>
          <p:nvPr/>
        </p:nvSpPr>
        <p:spPr>
          <a:xfrm>
            <a:off x="1695635" y="2167086"/>
            <a:ext cx="3817398" cy="276999"/>
          </a:xfrm>
          <a:prstGeom prst="rect">
            <a:avLst/>
          </a:prstGeom>
          <a:noFill/>
          <a:ln>
            <a:solidFill>
              <a:schemeClr val="tx1"/>
            </a:solidFill>
          </a:ln>
        </p:spPr>
        <p:txBody>
          <a:bodyPr wrap="square" rtlCol="0">
            <a:spAutoFit/>
          </a:bodyPr>
          <a:lstStyle/>
          <a:p>
            <a:pPr algn="ctr"/>
            <a:endParaRPr lang="en-US" sz="1200" b="1" dirty="0">
              <a:solidFill>
                <a:prstClr val="black"/>
              </a:solidFill>
            </a:endParaRPr>
          </a:p>
        </p:txBody>
      </p:sp>
      <p:sp>
        <p:nvSpPr>
          <p:cNvPr id="10" name="Title 1"/>
          <p:cNvSpPr>
            <a:spLocks noGrp="1"/>
          </p:cNvSpPr>
          <p:nvPr>
            <p:ph type="ctrTitle"/>
          </p:nvPr>
        </p:nvSpPr>
        <p:spPr>
          <a:xfrm>
            <a:off x="161636" y="460182"/>
            <a:ext cx="8805334" cy="907281"/>
          </a:xfrm>
        </p:spPr>
        <p:txBody>
          <a:bodyPr/>
          <a:lstStyle/>
          <a:p>
            <a:r>
              <a:rPr lang="en-US" dirty="0"/>
              <a:t>Even Though We Have Access To Multiple Platforms, We Are No More “Cord Cutters” Than The Average Adult </a:t>
            </a:r>
            <a:br>
              <a:rPr lang="en-US" dirty="0"/>
            </a:br>
            <a:endParaRPr lang="en-US" dirty="0"/>
          </a:p>
        </p:txBody>
      </p:sp>
    </p:spTree>
    <p:extLst>
      <p:ext uri="{BB962C8B-B14F-4D97-AF65-F5344CB8AC3E}">
        <p14:creationId xmlns:p14="http://schemas.microsoft.com/office/powerpoint/2010/main" val="416554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3746" y="4859332"/>
            <a:ext cx="6396454" cy="1517126"/>
          </a:xfrm>
        </p:spPr>
        <p:txBody>
          <a:bodyPr/>
          <a:lstStyle/>
          <a:p>
            <a:r>
              <a:rPr lang="en-US" sz="3000" dirty="0"/>
              <a:t>Does Our Unique Media Preferences Skew Our Perceptions of General Media Usage?</a:t>
            </a:r>
          </a:p>
        </p:txBody>
      </p:sp>
    </p:spTree>
    <p:extLst>
      <p:ext uri="{BB962C8B-B14F-4D97-AF65-F5344CB8AC3E}">
        <p14:creationId xmlns:p14="http://schemas.microsoft.com/office/powerpoint/2010/main" val="272322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dirty="0"/>
              <a:t>Perception vs. Reality</a:t>
            </a:r>
          </a:p>
        </p:txBody>
      </p:sp>
      <p:sp>
        <p:nvSpPr>
          <p:cNvPr id="15" name="TextBox 3"/>
          <p:cNvSpPr txBox="1">
            <a:spLocks noChangeArrowheads="1"/>
          </p:cNvSpPr>
          <p:nvPr/>
        </p:nvSpPr>
        <p:spPr bwMode="auto">
          <a:xfrm>
            <a:off x="390615" y="1228658"/>
            <a:ext cx="8380521"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In our </a:t>
            </a:r>
            <a:r>
              <a:rPr lang="en-US" altLang="en-US" sz="2000" dirty="0">
                <a:solidFill>
                  <a:prstClr val="black"/>
                </a:solidFill>
                <a:latin typeface="Trebuchet MS" panose="020B0603020202020204" pitchFamily="34" charset="0"/>
              </a:rPr>
              <a:t>Advertising Community </a:t>
            </a:r>
            <a:r>
              <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survey,</a:t>
            </a:r>
            <a:r>
              <a:rPr kumimoji="0" lang="en-US" altLang="en-US" sz="2000" b="0" i="0" u="none" strike="noStrike" kern="1200" cap="none" spc="0" normalizeH="0" noProof="0" dirty="0">
                <a:ln>
                  <a:noFill/>
                </a:ln>
                <a:solidFill>
                  <a:prstClr val="black"/>
                </a:solidFill>
                <a:effectLst/>
                <a:uLnTx/>
                <a:uFillTx/>
                <a:latin typeface="Trebuchet MS" panose="020B0603020202020204" pitchFamily="34" charset="0"/>
                <a:ea typeface="+mn-ea"/>
                <a:cs typeface="Arial" panose="020B0604020202020204" pitchFamily="34" charset="0"/>
              </a:rPr>
              <a:t> w</a:t>
            </a:r>
            <a:r>
              <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e asked respondents to provide two separate responses to </a:t>
            </a:r>
            <a:r>
              <a:rPr lang="en-US" altLang="en-US" sz="2000" noProof="0" dirty="0">
                <a:solidFill>
                  <a:prstClr val="black"/>
                </a:solidFill>
                <a:latin typeface="Trebuchet MS" panose="020B0603020202020204" pitchFamily="34" charset="0"/>
              </a:rPr>
              <a:t>our </a:t>
            </a:r>
            <a:r>
              <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media consumption 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en-US" sz="1100" dirty="0">
              <a:solidFill>
                <a:prstClr val="black"/>
              </a:solidFill>
              <a:latin typeface="Trebuchet MS" panose="020B0603020202020204" pitchFamily="34" charset="0"/>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endParaRPr>
          </a:p>
        </p:txBody>
      </p:sp>
      <p:sp>
        <p:nvSpPr>
          <p:cNvPr id="21" name="TextBox 3"/>
          <p:cNvSpPr txBox="1">
            <a:spLocks noChangeArrowheads="1"/>
          </p:cNvSpPr>
          <p:nvPr/>
        </p:nvSpPr>
        <p:spPr bwMode="auto">
          <a:xfrm>
            <a:off x="443883" y="5392388"/>
            <a:ext cx="852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rPr>
              <a:t>Then we compared the advertiser responses to the general population’s “real” media consumption based on third-party syndicated research</a:t>
            </a:r>
          </a:p>
        </p:txBody>
      </p:sp>
      <p:sp>
        <p:nvSpPr>
          <p:cNvPr id="9" name="TextBox 3"/>
          <p:cNvSpPr txBox="1">
            <a:spLocks noChangeArrowheads="1"/>
          </p:cNvSpPr>
          <p:nvPr/>
        </p:nvSpPr>
        <p:spPr bwMode="auto">
          <a:xfrm>
            <a:off x="762368" y="2272953"/>
            <a:ext cx="267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u="sng" dirty="0">
                <a:solidFill>
                  <a:prstClr val="black"/>
                </a:solidFill>
                <a:latin typeface="Trebuchet MS" panose="020B0603020202020204" pitchFamily="34" charset="0"/>
              </a:rPr>
              <a:t>Self-reported</a:t>
            </a:r>
          </a:p>
        </p:txBody>
      </p:sp>
      <p:sp>
        <p:nvSpPr>
          <p:cNvPr id="11" name="TextBox 3"/>
          <p:cNvSpPr txBox="1">
            <a:spLocks noChangeArrowheads="1"/>
          </p:cNvSpPr>
          <p:nvPr/>
        </p:nvSpPr>
        <p:spPr bwMode="auto">
          <a:xfrm>
            <a:off x="4433555" y="2288481"/>
            <a:ext cx="42862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u="sng" dirty="0">
                <a:solidFill>
                  <a:prstClr val="black"/>
                </a:solidFill>
                <a:latin typeface="Trebuchet MS" panose="020B0603020202020204" pitchFamily="34" charset="0"/>
              </a:rPr>
              <a:t>Estimated</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347" y="2784282"/>
            <a:ext cx="1756667" cy="131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3"/>
          <p:cNvSpPr txBox="1">
            <a:spLocks noChangeArrowheads="1"/>
          </p:cNvSpPr>
          <p:nvPr/>
        </p:nvSpPr>
        <p:spPr bwMode="auto">
          <a:xfrm>
            <a:off x="703191" y="4425603"/>
            <a:ext cx="267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prstClr val="black"/>
                </a:solidFill>
                <a:latin typeface="Trebuchet MS" panose="020B0603020202020204" pitchFamily="34" charset="0"/>
              </a:rPr>
              <a:t>“What do </a:t>
            </a:r>
            <a:r>
              <a:rPr lang="en-US" altLang="en-US" b="1" i="1" u="sng" dirty="0">
                <a:solidFill>
                  <a:prstClr val="black"/>
                </a:solidFill>
                <a:latin typeface="Trebuchet MS" panose="020B0603020202020204" pitchFamily="34" charset="0"/>
              </a:rPr>
              <a:t>you</a:t>
            </a:r>
            <a:r>
              <a:rPr lang="en-US" altLang="en-US" dirty="0">
                <a:solidFill>
                  <a:prstClr val="black"/>
                </a:solidFill>
                <a:latin typeface="Trebuchet MS" panose="020B0603020202020204" pitchFamily="34" charset="0"/>
              </a:rPr>
              <a:t> do…”</a:t>
            </a:r>
          </a:p>
        </p:txBody>
      </p:sp>
      <p:sp>
        <p:nvSpPr>
          <p:cNvPr id="14" name="TextBox 3"/>
          <p:cNvSpPr txBox="1">
            <a:spLocks noChangeArrowheads="1"/>
          </p:cNvSpPr>
          <p:nvPr/>
        </p:nvSpPr>
        <p:spPr bwMode="auto">
          <a:xfrm>
            <a:off x="4887953" y="4425602"/>
            <a:ext cx="337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prstClr val="black"/>
                </a:solidFill>
                <a:latin typeface="Trebuchet MS" panose="020B0603020202020204" pitchFamily="34" charset="0"/>
              </a:rPr>
              <a:t>“What do you </a:t>
            </a:r>
            <a:r>
              <a:rPr lang="en-US" altLang="en-US" b="1" i="1" u="sng" dirty="0">
                <a:solidFill>
                  <a:prstClr val="black"/>
                </a:solidFill>
                <a:latin typeface="Trebuchet MS" panose="020B0603020202020204" pitchFamily="34" charset="0"/>
              </a:rPr>
              <a:t>think</a:t>
            </a:r>
            <a:r>
              <a:rPr lang="en-US" altLang="en-US" dirty="0">
                <a:solidFill>
                  <a:prstClr val="black"/>
                </a:solidFill>
                <a:latin typeface="Trebuchet MS" panose="020B0603020202020204" pitchFamily="34" charset="0"/>
              </a:rPr>
              <a:t> an average American does…”</a:t>
            </a:r>
          </a:p>
        </p:txBody>
      </p:sp>
      <p:sp>
        <p:nvSpPr>
          <p:cNvPr id="3" name="AutoShape 2" descr="Image result for person thin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73"/>
          <a:stretch/>
        </p:blipFill>
        <p:spPr bwMode="auto">
          <a:xfrm>
            <a:off x="1252591" y="2808429"/>
            <a:ext cx="1576334" cy="140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07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12362"/>
          <a:stretch/>
        </p:blipFill>
        <p:spPr>
          <a:xfrm>
            <a:off x="3819849" y="2294458"/>
            <a:ext cx="1206219" cy="551534"/>
          </a:xfrm>
          <a:prstGeom prst="rect">
            <a:avLst/>
          </a:prstGeom>
        </p:spPr>
      </p:pic>
      <p:sp>
        <p:nvSpPr>
          <p:cNvPr id="17" name="Text Placeholder 2"/>
          <p:cNvSpPr>
            <a:spLocks noGrp="1"/>
          </p:cNvSpPr>
          <p:nvPr>
            <p:ph type="body" sz="quarter" idx="13"/>
          </p:nvPr>
        </p:nvSpPr>
        <p:spPr>
          <a:xfrm>
            <a:off x="3502517" y="2947857"/>
            <a:ext cx="1902135" cy="246049"/>
          </a:xfrm>
        </p:spPr>
        <p:txBody>
          <a:bodyPr vert="horz"/>
          <a:lstStyle/>
          <a:p>
            <a:r>
              <a:rPr lang="en-US" sz="900" dirty="0"/>
              <a:t>(Via a TV connected device)</a:t>
            </a:r>
          </a:p>
          <a:p>
            <a:endParaRPr lang="en-US" sz="900" dirty="0"/>
          </a:p>
        </p:txBody>
      </p:sp>
      <p:sp>
        <p:nvSpPr>
          <p:cNvPr id="26" name="Text Placeholder 2"/>
          <p:cNvSpPr>
            <a:spLocks noGrp="1"/>
          </p:cNvSpPr>
          <p:nvPr>
            <p:ph type="body" sz="quarter" idx="13"/>
          </p:nvPr>
        </p:nvSpPr>
        <p:spPr>
          <a:xfrm>
            <a:off x="3801124" y="3306283"/>
            <a:ext cx="1242873" cy="368686"/>
          </a:xfrm>
        </p:spPr>
        <p:txBody>
          <a:bodyPr/>
          <a:lstStyle/>
          <a:p>
            <a:r>
              <a:rPr lang="en-US" b="1" dirty="0"/>
              <a:t>20%</a:t>
            </a:r>
          </a:p>
        </p:txBody>
      </p:sp>
      <p:sp>
        <p:nvSpPr>
          <p:cNvPr id="2" name="Title 1"/>
          <p:cNvSpPr>
            <a:spLocks noGrp="1"/>
          </p:cNvSpPr>
          <p:nvPr>
            <p:ph type="ctrTitle"/>
          </p:nvPr>
        </p:nvSpPr>
        <p:spPr/>
        <p:txBody>
          <a:bodyPr/>
          <a:lstStyle/>
          <a:p>
            <a:r>
              <a:rPr lang="en-US" dirty="0">
                <a:solidFill>
                  <a:schemeClr val="tx1"/>
                </a:solidFill>
              </a:rPr>
              <a:t>32% of the Advertising Community’s Video Consumption </a:t>
            </a:r>
            <a:br>
              <a:rPr lang="en-US" dirty="0">
                <a:solidFill>
                  <a:schemeClr val="tx1"/>
                </a:solidFill>
              </a:rPr>
            </a:br>
            <a:r>
              <a:rPr lang="en-US" dirty="0">
                <a:solidFill>
                  <a:schemeClr val="tx1"/>
                </a:solidFill>
              </a:rPr>
              <a:t>Is Done On TV</a:t>
            </a:r>
          </a:p>
        </p:txBody>
      </p:sp>
      <p:sp>
        <p:nvSpPr>
          <p:cNvPr id="7" name="Text Placeholder 3"/>
          <p:cNvSpPr>
            <a:spLocks noGrp="1"/>
          </p:cNvSpPr>
          <p:nvPr>
            <p:ph type="body" sz="quarter" idx="14"/>
          </p:nvPr>
        </p:nvSpPr>
        <p:spPr>
          <a:xfrm>
            <a:off x="161637" y="6290974"/>
            <a:ext cx="7499792" cy="481421"/>
          </a:xfrm>
        </p:spPr>
        <p:txBody>
          <a:bodyPr/>
          <a:lstStyle/>
          <a:p>
            <a:r>
              <a:rPr lang="en-US" sz="800" dirty="0"/>
              <a:t>Source: VAB / Research Now “Advertising Community” Survey, February 2017. Q23: Of all the video that you watch, what % of time do you watch video (UGC, broadcast, streaming, cable TV programs, online video, etc.) on the following devices? (mean average summary which factors in 0% responses); Respondents = 254.</a:t>
            </a:r>
          </a:p>
        </p:txBody>
      </p:sp>
      <p:sp>
        <p:nvSpPr>
          <p:cNvPr id="15" name="Text Placeholder 2"/>
          <p:cNvSpPr>
            <a:spLocks noGrp="1"/>
          </p:cNvSpPr>
          <p:nvPr>
            <p:ph type="body" sz="quarter" idx="13"/>
          </p:nvPr>
        </p:nvSpPr>
        <p:spPr>
          <a:xfrm>
            <a:off x="169333" y="1419521"/>
            <a:ext cx="8805334" cy="368686"/>
          </a:xfrm>
        </p:spPr>
        <p:txBody>
          <a:bodyPr/>
          <a:lstStyle/>
          <a:p>
            <a:r>
              <a:rPr lang="en-US" sz="2000" dirty="0"/>
              <a:t>Total Video Consumption (P18+): % By Device</a:t>
            </a:r>
            <a:endParaRPr lang="en-US" sz="1600" i="1" dirty="0"/>
          </a:p>
        </p:txBody>
      </p:sp>
      <p:pic>
        <p:nvPicPr>
          <p:cNvPr id="6" name="Picture 2" descr="http://www.cybertheater.com/wp-content/uploads/2011/01/sony-bravia.jpg"/>
          <p:cNvPicPr>
            <a:picLocks noChangeAspect="1" noChangeArrowheads="1"/>
          </p:cNvPicPr>
          <p:nvPr/>
        </p:nvPicPr>
        <p:blipFill rotWithShape="1">
          <a:blip r:embed="rId3" cstate="print">
            <a:clrChange>
              <a:clrFrom>
                <a:srgbClr val="FFFFFF"/>
              </a:clrFrom>
              <a:clrTo>
                <a:srgbClr val="FFFFFF">
                  <a:alpha val="0"/>
                </a:srgbClr>
              </a:clrTo>
            </a:clrChange>
          </a:blip>
          <a:srcRect t="14940" b="15893"/>
          <a:stretch/>
        </p:blipFill>
        <p:spPr bwMode="auto">
          <a:xfrm>
            <a:off x="2107157" y="1981100"/>
            <a:ext cx="1387501" cy="908492"/>
          </a:xfrm>
          <a:prstGeom prst="rect">
            <a:avLst/>
          </a:prstGeom>
          <a:ln>
            <a:noFill/>
          </a:ln>
          <a:effectLst/>
        </p:spPr>
      </p:pic>
      <p:pic>
        <p:nvPicPr>
          <p:cNvPr id="8" name="Picture 10" descr="http://us.toshiba.com/images/showcase/products/portege-r835-p56x-laptop.png"/>
          <p:cNvPicPr>
            <a:picLocks noChangeAspect="1" noChangeArrowheads="1"/>
          </p:cNvPicPr>
          <p:nvPr/>
        </p:nvPicPr>
        <p:blipFill>
          <a:blip r:embed="rId4" cstate="print">
            <a:clrChange>
              <a:clrFrom>
                <a:srgbClr val="FFFFFF"/>
              </a:clrFrom>
              <a:clrTo>
                <a:srgbClr val="FFFFFF">
                  <a:alpha val="0"/>
                </a:srgbClr>
              </a:clrTo>
            </a:clrChange>
          </a:blip>
          <a:srcRect l="4550" t="8970" r="6408" b="7412"/>
          <a:stretch>
            <a:fillRect/>
          </a:stretch>
        </p:blipFill>
        <p:spPr bwMode="auto">
          <a:xfrm>
            <a:off x="5576109" y="2085553"/>
            <a:ext cx="1172350" cy="760439"/>
          </a:xfrm>
          <a:prstGeom prst="rect">
            <a:avLst/>
          </a:prstGeom>
          <a:ln>
            <a:noFill/>
          </a:ln>
          <a:effectLst/>
        </p:spPr>
      </p:pic>
      <p:pic>
        <p:nvPicPr>
          <p:cNvPr id="10" name="Picture 57"/>
          <p:cNvPicPr>
            <a:picLocks noChangeAspect="1" noChangeArrowheads="1"/>
          </p:cNvPicPr>
          <p:nvPr/>
        </p:nvPicPr>
        <p:blipFill>
          <a:blip r:embed="rId5" cstate="print">
            <a:clrChange>
              <a:clrFrom>
                <a:srgbClr val="FFFFFF"/>
              </a:clrFrom>
              <a:clrTo>
                <a:srgbClr val="FFFFFF">
                  <a:alpha val="0"/>
                </a:srgbClr>
              </a:clrTo>
            </a:clrChange>
          </a:blip>
          <a:srcRect l="18026" t="6034" r="17675" b="10726"/>
          <a:stretch>
            <a:fillRect/>
          </a:stretch>
        </p:blipFill>
        <p:spPr bwMode="auto">
          <a:xfrm>
            <a:off x="7180183" y="1912179"/>
            <a:ext cx="707596" cy="916035"/>
          </a:xfrm>
          <a:prstGeom prst="rect">
            <a:avLst/>
          </a:prstGeom>
          <a:ln>
            <a:noFill/>
          </a:ln>
          <a:effectLst/>
        </p:spPr>
      </p:pic>
      <p:pic>
        <p:nvPicPr>
          <p:cNvPr id="11" name="Picture 8" descr="http://cdn.asia.cnet.com/i/r/2010/hp/45257271/iphone4review4.jpg"/>
          <p:cNvPicPr>
            <a:picLocks noChangeAspect="1" noChangeArrowheads="1"/>
          </p:cNvPicPr>
          <p:nvPr/>
        </p:nvPicPr>
        <p:blipFill>
          <a:blip r:embed="rId6" cstate="print">
            <a:clrChange>
              <a:clrFrom>
                <a:srgbClr val="FFFFFF"/>
              </a:clrFrom>
              <a:clrTo>
                <a:srgbClr val="FFFFFF">
                  <a:alpha val="0"/>
                </a:srgbClr>
              </a:clrTo>
            </a:clrChange>
          </a:blip>
          <a:srcRect l="33114" t="6097" r="33795" b="3964"/>
          <a:stretch>
            <a:fillRect/>
          </a:stretch>
        </p:blipFill>
        <p:spPr bwMode="auto">
          <a:xfrm>
            <a:off x="8248271" y="1940874"/>
            <a:ext cx="444020" cy="905118"/>
          </a:xfrm>
          <a:prstGeom prst="rect">
            <a:avLst/>
          </a:prstGeom>
          <a:ln>
            <a:noFill/>
          </a:ln>
          <a:effectLst/>
        </p:spPr>
      </p:pic>
      <p:sp>
        <p:nvSpPr>
          <p:cNvPr id="13" name="Text Placeholder 2"/>
          <p:cNvSpPr>
            <a:spLocks noGrp="1"/>
          </p:cNvSpPr>
          <p:nvPr>
            <p:ph type="body" sz="quarter" idx="13"/>
          </p:nvPr>
        </p:nvSpPr>
        <p:spPr>
          <a:xfrm>
            <a:off x="1839439" y="2944898"/>
            <a:ext cx="1922935" cy="246049"/>
          </a:xfrm>
        </p:spPr>
        <p:txBody>
          <a:bodyPr vert="horz"/>
          <a:lstStyle/>
          <a:p>
            <a:r>
              <a:rPr lang="en-US" sz="900" dirty="0"/>
              <a:t>(Live or Recorded on a TV set)</a:t>
            </a:r>
          </a:p>
          <a:p>
            <a:endParaRPr lang="en-US" sz="900" dirty="0"/>
          </a:p>
        </p:txBody>
      </p:sp>
      <p:sp>
        <p:nvSpPr>
          <p:cNvPr id="14" name="Text Placeholder 2"/>
          <p:cNvSpPr>
            <a:spLocks noGrp="1"/>
          </p:cNvSpPr>
          <p:nvPr>
            <p:ph type="body" sz="quarter" idx="13"/>
          </p:nvPr>
        </p:nvSpPr>
        <p:spPr>
          <a:xfrm>
            <a:off x="5099018" y="2946377"/>
            <a:ext cx="2198426" cy="246049"/>
          </a:xfrm>
        </p:spPr>
        <p:txBody>
          <a:bodyPr vert="horz"/>
          <a:lstStyle/>
          <a:p>
            <a:r>
              <a:rPr lang="en-US" sz="900" dirty="0"/>
              <a:t>(On a PC/desktop/laptop computer)</a:t>
            </a:r>
          </a:p>
          <a:p>
            <a:endParaRPr lang="en-US" sz="900" dirty="0"/>
          </a:p>
        </p:txBody>
      </p:sp>
      <p:sp>
        <p:nvSpPr>
          <p:cNvPr id="18" name="Text Placeholder 2"/>
          <p:cNvSpPr>
            <a:spLocks noGrp="1"/>
          </p:cNvSpPr>
          <p:nvPr>
            <p:ph type="body" sz="quarter" idx="13"/>
          </p:nvPr>
        </p:nvSpPr>
        <p:spPr>
          <a:xfrm>
            <a:off x="6938180" y="2947856"/>
            <a:ext cx="1167129" cy="246049"/>
          </a:xfrm>
        </p:spPr>
        <p:txBody>
          <a:bodyPr vert="horz"/>
          <a:lstStyle/>
          <a:p>
            <a:r>
              <a:rPr lang="en-US" sz="900" dirty="0"/>
              <a:t>(On a Tablet)</a:t>
            </a:r>
          </a:p>
          <a:p>
            <a:endParaRPr lang="en-US" sz="900" dirty="0"/>
          </a:p>
        </p:txBody>
      </p:sp>
      <p:sp>
        <p:nvSpPr>
          <p:cNvPr id="19" name="Text Placeholder 2"/>
          <p:cNvSpPr>
            <a:spLocks noGrp="1"/>
          </p:cNvSpPr>
          <p:nvPr>
            <p:ph type="body" sz="quarter" idx="13"/>
          </p:nvPr>
        </p:nvSpPr>
        <p:spPr>
          <a:xfrm>
            <a:off x="7861464" y="2947857"/>
            <a:ext cx="1202636" cy="246049"/>
          </a:xfrm>
        </p:spPr>
        <p:txBody>
          <a:bodyPr vert="horz"/>
          <a:lstStyle/>
          <a:p>
            <a:r>
              <a:rPr lang="en-US" sz="900" dirty="0"/>
              <a:t>(On a Smartphone)</a:t>
            </a:r>
          </a:p>
          <a:p>
            <a:endParaRPr lang="en-US" sz="900" dirty="0"/>
          </a:p>
        </p:txBody>
      </p:sp>
      <p:sp>
        <p:nvSpPr>
          <p:cNvPr id="20" name="Text Placeholder 2"/>
          <p:cNvSpPr>
            <a:spLocks noGrp="1"/>
          </p:cNvSpPr>
          <p:nvPr>
            <p:ph type="body" sz="quarter" idx="13"/>
          </p:nvPr>
        </p:nvSpPr>
        <p:spPr>
          <a:xfrm>
            <a:off x="2157274" y="3313683"/>
            <a:ext cx="1242873" cy="368686"/>
          </a:xfrm>
        </p:spPr>
        <p:txBody>
          <a:bodyPr/>
          <a:lstStyle/>
          <a:p>
            <a:r>
              <a:rPr lang="en-US" b="1" dirty="0"/>
              <a:t>32%</a:t>
            </a:r>
          </a:p>
        </p:txBody>
      </p:sp>
      <p:sp>
        <p:nvSpPr>
          <p:cNvPr id="21" name="Text Placeholder 2"/>
          <p:cNvSpPr>
            <a:spLocks noGrp="1"/>
          </p:cNvSpPr>
          <p:nvPr>
            <p:ph type="body" sz="quarter" idx="13"/>
          </p:nvPr>
        </p:nvSpPr>
        <p:spPr>
          <a:xfrm>
            <a:off x="188705" y="3360190"/>
            <a:ext cx="1918447" cy="561804"/>
          </a:xfrm>
        </p:spPr>
        <p:txBody>
          <a:bodyPr/>
          <a:lstStyle/>
          <a:p>
            <a:pPr algn="r"/>
            <a:r>
              <a:rPr lang="en-US" sz="1200" b="1" dirty="0"/>
              <a:t>Advertising Community: </a:t>
            </a:r>
            <a:r>
              <a:rPr lang="en-US" sz="1100" dirty="0"/>
              <a:t>(Reported Share)</a:t>
            </a:r>
            <a:endParaRPr lang="en-US" sz="1050" dirty="0"/>
          </a:p>
        </p:txBody>
      </p:sp>
      <p:sp>
        <p:nvSpPr>
          <p:cNvPr id="25" name="Text Placeholder 2"/>
          <p:cNvSpPr>
            <a:spLocks noGrp="1"/>
          </p:cNvSpPr>
          <p:nvPr>
            <p:ph type="body" sz="quarter" idx="13"/>
          </p:nvPr>
        </p:nvSpPr>
        <p:spPr>
          <a:xfrm>
            <a:off x="5541149" y="3306284"/>
            <a:ext cx="1242873" cy="368686"/>
          </a:xfrm>
        </p:spPr>
        <p:txBody>
          <a:bodyPr/>
          <a:lstStyle/>
          <a:p>
            <a:r>
              <a:rPr lang="en-US" b="1" dirty="0"/>
              <a:t>22%</a:t>
            </a:r>
          </a:p>
        </p:txBody>
      </p:sp>
      <p:sp>
        <p:nvSpPr>
          <p:cNvPr id="27" name="Text Placeholder 2"/>
          <p:cNvSpPr>
            <a:spLocks noGrp="1"/>
          </p:cNvSpPr>
          <p:nvPr>
            <p:ph type="body" sz="quarter" idx="13"/>
          </p:nvPr>
        </p:nvSpPr>
        <p:spPr>
          <a:xfrm>
            <a:off x="6943828" y="3306282"/>
            <a:ext cx="1242873" cy="368686"/>
          </a:xfrm>
        </p:spPr>
        <p:txBody>
          <a:bodyPr/>
          <a:lstStyle/>
          <a:p>
            <a:r>
              <a:rPr lang="en-US" b="1" dirty="0"/>
              <a:t>13%</a:t>
            </a:r>
          </a:p>
        </p:txBody>
      </p:sp>
      <p:sp>
        <p:nvSpPr>
          <p:cNvPr id="28" name="Text Placeholder 2"/>
          <p:cNvSpPr>
            <a:spLocks noGrp="1"/>
          </p:cNvSpPr>
          <p:nvPr>
            <p:ph type="body" sz="quarter" idx="13"/>
          </p:nvPr>
        </p:nvSpPr>
        <p:spPr>
          <a:xfrm>
            <a:off x="7884865" y="3306283"/>
            <a:ext cx="1242873" cy="368686"/>
          </a:xfrm>
        </p:spPr>
        <p:txBody>
          <a:bodyPr/>
          <a:lstStyle/>
          <a:p>
            <a:r>
              <a:rPr lang="en-US" b="1" dirty="0"/>
              <a:t>13%</a:t>
            </a:r>
          </a:p>
        </p:txBody>
      </p:sp>
    </p:spTree>
    <p:extLst>
      <p:ext uri="{BB962C8B-B14F-4D97-AF65-F5344CB8AC3E}">
        <p14:creationId xmlns:p14="http://schemas.microsoft.com/office/powerpoint/2010/main" val="192623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12362"/>
          <a:stretch/>
        </p:blipFill>
        <p:spPr>
          <a:xfrm>
            <a:off x="3802091" y="2294458"/>
            <a:ext cx="1206219" cy="551534"/>
          </a:xfrm>
          <a:prstGeom prst="rect">
            <a:avLst/>
          </a:prstGeom>
        </p:spPr>
      </p:pic>
      <p:sp>
        <p:nvSpPr>
          <p:cNvPr id="17" name="Text Placeholder 2"/>
          <p:cNvSpPr>
            <a:spLocks noGrp="1"/>
          </p:cNvSpPr>
          <p:nvPr>
            <p:ph type="body" sz="quarter" idx="13"/>
          </p:nvPr>
        </p:nvSpPr>
        <p:spPr>
          <a:xfrm>
            <a:off x="3484761" y="2947857"/>
            <a:ext cx="1902135" cy="246049"/>
          </a:xfrm>
        </p:spPr>
        <p:txBody>
          <a:bodyPr vert="horz"/>
          <a:lstStyle/>
          <a:p>
            <a:r>
              <a:rPr lang="en-US" sz="900" dirty="0"/>
              <a:t>(Via a TV connected device)</a:t>
            </a:r>
          </a:p>
          <a:p>
            <a:endParaRPr lang="en-US" sz="900" dirty="0"/>
          </a:p>
        </p:txBody>
      </p:sp>
      <p:sp>
        <p:nvSpPr>
          <p:cNvPr id="26" name="Text Placeholder 2"/>
          <p:cNvSpPr>
            <a:spLocks noGrp="1"/>
          </p:cNvSpPr>
          <p:nvPr>
            <p:ph type="body" sz="quarter" idx="13"/>
          </p:nvPr>
        </p:nvSpPr>
        <p:spPr>
          <a:xfrm>
            <a:off x="3783366" y="3306283"/>
            <a:ext cx="1242873" cy="368686"/>
          </a:xfrm>
        </p:spPr>
        <p:txBody>
          <a:bodyPr/>
          <a:lstStyle/>
          <a:p>
            <a:r>
              <a:rPr lang="en-US" b="1" dirty="0"/>
              <a:t>20%</a:t>
            </a:r>
          </a:p>
        </p:txBody>
      </p:sp>
      <p:sp>
        <p:nvSpPr>
          <p:cNvPr id="31" name="Text Placeholder 2"/>
          <p:cNvSpPr>
            <a:spLocks noGrp="1"/>
          </p:cNvSpPr>
          <p:nvPr>
            <p:ph type="body" sz="quarter" idx="13"/>
          </p:nvPr>
        </p:nvSpPr>
        <p:spPr>
          <a:xfrm>
            <a:off x="3784844" y="4317422"/>
            <a:ext cx="1242873" cy="368686"/>
          </a:xfrm>
        </p:spPr>
        <p:txBody>
          <a:bodyPr/>
          <a:lstStyle/>
          <a:p>
            <a:r>
              <a:rPr lang="en-US" b="1" dirty="0"/>
              <a:t>19%</a:t>
            </a:r>
          </a:p>
        </p:txBody>
      </p:sp>
      <p:sp>
        <p:nvSpPr>
          <p:cNvPr id="2" name="Title 1"/>
          <p:cNvSpPr>
            <a:spLocks noGrp="1"/>
          </p:cNvSpPr>
          <p:nvPr>
            <p:ph type="ctrTitle"/>
          </p:nvPr>
        </p:nvSpPr>
        <p:spPr/>
        <p:txBody>
          <a:bodyPr/>
          <a:lstStyle/>
          <a:p>
            <a:r>
              <a:rPr lang="en-US" dirty="0">
                <a:solidFill>
                  <a:schemeClr val="tx1"/>
                </a:solidFill>
              </a:rPr>
              <a:t>We Believe The Average Adult’s Share Of Video Viewing On </a:t>
            </a:r>
            <a:br>
              <a:rPr lang="en-US" dirty="0">
                <a:solidFill>
                  <a:schemeClr val="tx1"/>
                </a:solidFill>
              </a:rPr>
            </a:br>
            <a:r>
              <a:rPr lang="en-US" dirty="0">
                <a:solidFill>
                  <a:schemeClr val="tx1"/>
                </a:solidFill>
              </a:rPr>
              <a:t>TV Is Even </a:t>
            </a:r>
            <a:r>
              <a:rPr lang="en-US" b="1" i="1" u="sng" dirty="0">
                <a:solidFill>
                  <a:schemeClr val="tx1"/>
                </a:solidFill>
              </a:rPr>
              <a:t>Lower</a:t>
            </a:r>
          </a:p>
        </p:txBody>
      </p:sp>
      <p:sp>
        <p:nvSpPr>
          <p:cNvPr id="15" name="Text Placeholder 2"/>
          <p:cNvSpPr>
            <a:spLocks noGrp="1"/>
          </p:cNvSpPr>
          <p:nvPr>
            <p:ph type="body" sz="quarter" idx="13"/>
          </p:nvPr>
        </p:nvSpPr>
        <p:spPr>
          <a:xfrm>
            <a:off x="169333" y="1419521"/>
            <a:ext cx="8805334" cy="368686"/>
          </a:xfrm>
        </p:spPr>
        <p:txBody>
          <a:bodyPr/>
          <a:lstStyle/>
          <a:p>
            <a:r>
              <a:rPr lang="en-US" sz="2000" dirty="0"/>
              <a:t>Total Video Consumption (P18+): % By Device</a:t>
            </a:r>
            <a:endParaRPr lang="en-US" sz="1600" i="1" dirty="0"/>
          </a:p>
        </p:txBody>
      </p:sp>
      <p:pic>
        <p:nvPicPr>
          <p:cNvPr id="6" name="Picture 2" descr="http://www.cybertheater.com/wp-content/uploads/2011/01/sony-bravia.jpg"/>
          <p:cNvPicPr>
            <a:picLocks noChangeAspect="1" noChangeArrowheads="1"/>
          </p:cNvPicPr>
          <p:nvPr/>
        </p:nvPicPr>
        <p:blipFill rotWithShape="1">
          <a:blip r:embed="rId3" cstate="print">
            <a:clrChange>
              <a:clrFrom>
                <a:srgbClr val="FFFFFF"/>
              </a:clrFrom>
              <a:clrTo>
                <a:srgbClr val="FFFFFF">
                  <a:alpha val="0"/>
                </a:srgbClr>
              </a:clrTo>
            </a:clrChange>
          </a:blip>
          <a:srcRect t="14940" b="15893"/>
          <a:stretch/>
        </p:blipFill>
        <p:spPr bwMode="auto">
          <a:xfrm>
            <a:off x="2107157" y="1981100"/>
            <a:ext cx="1387501" cy="908492"/>
          </a:xfrm>
          <a:prstGeom prst="rect">
            <a:avLst/>
          </a:prstGeom>
          <a:ln>
            <a:noFill/>
          </a:ln>
          <a:effectLst/>
        </p:spPr>
      </p:pic>
      <p:pic>
        <p:nvPicPr>
          <p:cNvPr id="8" name="Picture 10" descr="http://us.toshiba.com/images/showcase/products/portege-r835-p56x-laptop.png"/>
          <p:cNvPicPr>
            <a:picLocks noChangeAspect="1" noChangeArrowheads="1"/>
          </p:cNvPicPr>
          <p:nvPr/>
        </p:nvPicPr>
        <p:blipFill>
          <a:blip r:embed="rId4" cstate="print">
            <a:clrChange>
              <a:clrFrom>
                <a:srgbClr val="FFFFFF"/>
              </a:clrFrom>
              <a:clrTo>
                <a:srgbClr val="FFFFFF">
                  <a:alpha val="0"/>
                </a:srgbClr>
              </a:clrTo>
            </a:clrChange>
          </a:blip>
          <a:srcRect l="4550" t="8970" r="6408" b="7412"/>
          <a:stretch>
            <a:fillRect/>
          </a:stretch>
        </p:blipFill>
        <p:spPr bwMode="auto">
          <a:xfrm>
            <a:off x="5567234" y="2085553"/>
            <a:ext cx="1172350" cy="760439"/>
          </a:xfrm>
          <a:prstGeom prst="rect">
            <a:avLst/>
          </a:prstGeom>
          <a:ln>
            <a:noFill/>
          </a:ln>
          <a:effectLst/>
        </p:spPr>
      </p:pic>
      <p:pic>
        <p:nvPicPr>
          <p:cNvPr id="10" name="Picture 57"/>
          <p:cNvPicPr>
            <a:picLocks noChangeAspect="1" noChangeArrowheads="1"/>
          </p:cNvPicPr>
          <p:nvPr/>
        </p:nvPicPr>
        <p:blipFill>
          <a:blip r:embed="rId5" cstate="print">
            <a:clrChange>
              <a:clrFrom>
                <a:srgbClr val="FFFFFF"/>
              </a:clrFrom>
              <a:clrTo>
                <a:srgbClr val="FFFFFF">
                  <a:alpha val="0"/>
                </a:srgbClr>
              </a:clrTo>
            </a:clrChange>
          </a:blip>
          <a:srcRect l="18026" t="6034" r="17675" b="10726"/>
          <a:stretch>
            <a:fillRect/>
          </a:stretch>
        </p:blipFill>
        <p:spPr bwMode="auto">
          <a:xfrm>
            <a:off x="7180183" y="1912179"/>
            <a:ext cx="707596" cy="916035"/>
          </a:xfrm>
          <a:prstGeom prst="rect">
            <a:avLst/>
          </a:prstGeom>
          <a:ln>
            <a:noFill/>
          </a:ln>
          <a:effectLst/>
        </p:spPr>
      </p:pic>
      <p:pic>
        <p:nvPicPr>
          <p:cNvPr id="11" name="Picture 8" descr="http://cdn.asia.cnet.com/i/r/2010/hp/45257271/iphone4review4.jpg"/>
          <p:cNvPicPr>
            <a:picLocks noChangeAspect="1" noChangeArrowheads="1"/>
          </p:cNvPicPr>
          <p:nvPr/>
        </p:nvPicPr>
        <p:blipFill>
          <a:blip r:embed="rId6" cstate="print">
            <a:clrChange>
              <a:clrFrom>
                <a:srgbClr val="FFFFFF"/>
              </a:clrFrom>
              <a:clrTo>
                <a:srgbClr val="FFFFFF">
                  <a:alpha val="0"/>
                </a:srgbClr>
              </a:clrTo>
            </a:clrChange>
          </a:blip>
          <a:srcRect l="33114" t="6097" r="33795" b="3964"/>
          <a:stretch>
            <a:fillRect/>
          </a:stretch>
        </p:blipFill>
        <p:spPr bwMode="auto">
          <a:xfrm>
            <a:off x="8248271" y="1940874"/>
            <a:ext cx="444020" cy="905118"/>
          </a:xfrm>
          <a:prstGeom prst="rect">
            <a:avLst/>
          </a:prstGeom>
          <a:ln>
            <a:noFill/>
          </a:ln>
          <a:effectLst/>
        </p:spPr>
      </p:pic>
      <p:sp>
        <p:nvSpPr>
          <p:cNvPr id="13" name="Text Placeholder 2"/>
          <p:cNvSpPr>
            <a:spLocks noGrp="1"/>
          </p:cNvSpPr>
          <p:nvPr>
            <p:ph type="body" sz="quarter" idx="13"/>
          </p:nvPr>
        </p:nvSpPr>
        <p:spPr>
          <a:xfrm>
            <a:off x="1839439" y="2944898"/>
            <a:ext cx="1922935" cy="246049"/>
          </a:xfrm>
        </p:spPr>
        <p:txBody>
          <a:bodyPr vert="horz"/>
          <a:lstStyle/>
          <a:p>
            <a:r>
              <a:rPr lang="en-US" sz="900" dirty="0"/>
              <a:t>(Live or Recorded on a TV set)</a:t>
            </a:r>
          </a:p>
          <a:p>
            <a:endParaRPr lang="en-US" sz="900" dirty="0"/>
          </a:p>
        </p:txBody>
      </p:sp>
      <p:sp>
        <p:nvSpPr>
          <p:cNvPr id="14" name="Text Placeholder 2"/>
          <p:cNvSpPr>
            <a:spLocks noGrp="1"/>
          </p:cNvSpPr>
          <p:nvPr>
            <p:ph type="body" sz="quarter" idx="13"/>
          </p:nvPr>
        </p:nvSpPr>
        <p:spPr>
          <a:xfrm>
            <a:off x="5090143" y="2946377"/>
            <a:ext cx="2198426" cy="246049"/>
          </a:xfrm>
        </p:spPr>
        <p:txBody>
          <a:bodyPr vert="horz"/>
          <a:lstStyle/>
          <a:p>
            <a:r>
              <a:rPr lang="en-US" sz="900" dirty="0"/>
              <a:t>(On a PC/desktop/laptop computer)</a:t>
            </a:r>
          </a:p>
          <a:p>
            <a:endParaRPr lang="en-US" sz="900" dirty="0"/>
          </a:p>
        </p:txBody>
      </p:sp>
      <p:sp>
        <p:nvSpPr>
          <p:cNvPr id="18" name="Text Placeholder 2"/>
          <p:cNvSpPr>
            <a:spLocks noGrp="1"/>
          </p:cNvSpPr>
          <p:nvPr>
            <p:ph type="body" sz="quarter" idx="13"/>
          </p:nvPr>
        </p:nvSpPr>
        <p:spPr>
          <a:xfrm>
            <a:off x="6938180" y="2947856"/>
            <a:ext cx="1167129" cy="246049"/>
          </a:xfrm>
        </p:spPr>
        <p:txBody>
          <a:bodyPr vert="horz"/>
          <a:lstStyle/>
          <a:p>
            <a:r>
              <a:rPr lang="en-US" sz="900" dirty="0"/>
              <a:t>(On a Tablet)</a:t>
            </a:r>
          </a:p>
          <a:p>
            <a:endParaRPr lang="en-US" sz="900" dirty="0"/>
          </a:p>
        </p:txBody>
      </p:sp>
      <p:sp>
        <p:nvSpPr>
          <p:cNvPr id="19" name="Text Placeholder 2"/>
          <p:cNvSpPr>
            <a:spLocks noGrp="1"/>
          </p:cNvSpPr>
          <p:nvPr>
            <p:ph type="body" sz="quarter" idx="13"/>
          </p:nvPr>
        </p:nvSpPr>
        <p:spPr>
          <a:xfrm>
            <a:off x="7861464" y="2947857"/>
            <a:ext cx="1202636" cy="246049"/>
          </a:xfrm>
        </p:spPr>
        <p:txBody>
          <a:bodyPr vert="horz"/>
          <a:lstStyle/>
          <a:p>
            <a:r>
              <a:rPr lang="en-US" sz="900" dirty="0"/>
              <a:t>(On a Smartphone)</a:t>
            </a:r>
          </a:p>
          <a:p>
            <a:endParaRPr lang="en-US" sz="900" dirty="0"/>
          </a:p>
        </p:txBody>
      </p:sp>
      <p:sp>
        <p:nvSpPr>
          <p:cNvPr id="20" name="Text Placeholder 2"/>
          <p:cNvSpPr>
            <a:spLocks noGrp="1"/>
          </p:cNvSpPr>
          <p:nvPr>
            <p:ph type="body" sz="quarter" idx="13"/>
          </p:nvPr>
        </p:nvSpPr>
        <p:spPr>
          <a:xfrm>
            <a:off x="2157274" y="3313683"/>
            <a:ext cx="1242873" cy="368686"/>
          </a:xfrm>
        </p:spPr>
        <p:txBody>
          <a:bodyPr/>
          <a:lstStyle/>
          <a:p>
            <a:r>
              <a:rPr lang="en-US" b="1" dirty="0"/>
              <a:t>32%</a:t>
            </a:r>
          </a:p>
        </p:txBody>
      </p:sp>
      <p:sp>
        <p:nvSpPr>
          <p:cNvPr id="21" name="Text Placeholder 2"/>
          <p:cNvSpPr>
            <a:spLocks noGrp="1"/>
          </p:cNvSpPr>
          <p:nvPr>
            <p:ph type="body" sz="quarter" idx="13"/>
          </p:nvPr>
        </p:nvSpPr>
        <p:spPr>
          <a:xfrm>
            <a:off x="188705" y="3360190"/>
            <a:ext cx="1918447" cy="561804"/>
          </a:xfrm>
        </p:spPr>
        <p:txBody>
          <a:bodyPr/>
          <a:lstStyle/>
          <a:p>
            <a:pPr algn="r"/>
            <a:r>
              <a:rPr lang="en-US" sz="1200" b="1" dirty="0"/>
              <a:t>Advertising Community: </a:t>
            </a:r>
            <a:r>
              <a:rPr lang="en-US" sz="1100" dirty="0"/>
              <a:t>(Reported Share)</a:t>
            </a:r>
            <a:endParaRPr lang="en-US" sz="1050" dirty="0"/>
          </a:p>
        </p:txBody>
      </p:sp>
      <p:sp>
        <p:nvSpPr>
          <p:cNvPr id="22" name="Text Placeholder 2"/>
          <p:cNvSpPr>
            <a:spLocks noGrp="1"/>
          </p:cNvSpPr>
          <p:nvPr>
            <p:ph type="body" sz="quarter" idx="13"/>
          </p:nvPr>
        </p:nvSpPr>
        <p:spPr>
          <a:xfrm>
            <a:off x="190183" y="4229280"/>
            <a:ext cx="1918447" cy="561804"/>
          </a:xfrm>
        </p:spPr>
        <p:txBody>
          <a:bodyPr/>
          <a:lstStyle/>
          <a:p>
            <a:pPr algn="r"/>
            <a:r>
              <a:rPr lang="en-US" sz="1200" b="1" i="1" u="sng" dirty="0"/>
              <a:t>Estimated</a:t>
            </a:r>
            <a:r>
              <a:rPr lang="en-US" sz="1200" b="1" dirty="0"/>
              <a:t> by Advertising Community: </a:t>
            </a:r>
            <a:r>
              <a:rPr lang="en-US" sz="1100" dirty="0"/>
              <a:t>(</a:t>
            </a:r>
            <a:r>
              <a:rPr lang="en-US" sz="1100" dirty="0" err="1"/>
              <a:t>Avg</a:t>
            </a:r>
            <a:r>
              <a:rPr lang="en-US" sz="1100" dirty="0"/>
              <a:t> Adult 18+ Share)</a:t>
            </a:r>
            <a:endParaRPr lang="en-US" sz="1050" dirty="0"/>
          </a:p>
        </p:txBody>
      </p:sp>
      <p:sp>
        <p:nvSpPr>
          <p:cNvPr id="25" name="Text Placeholder 2"/>
          <p:cNvSpPr>
            <a:spLocks noGrp="1"/>
          </p:cNvSpPr>
          <p:nvPr>
            <p:ph type="body" sz="quarter" idx="13"/>
          </p:nvPr>
        </p:nvSpPr>
        <p:spPr>
          <a:xfrm>
            <a:off x="5532274" y="3306284"/>
            <a:ext cx="1242873" cy="368686"/>
          </a:xfrm>
        </p:spPr>
        <p:txBody>
          <a:bodyPr/>
          <a:lstStyle/>
          <a:p>
            <a:r>
              <a:rPr lang="en-US" b="1" dirty="0"/>
              <a:t>22%</a:t>
            </a:r>
          </a:p>
        </p:txBody>
      </p:sp>
      <p:sp>
        <p:nvSpPr>
          <p:cNvPr id="27" name="Text Placeholder 2"/>
          <p:cNvSpPr>
            <a:spLocks noGrp="1"/>
          </p:cNvSpPr>
          <p:nvPr>
            <p:ph type="body" sz="quarter" idx="13"/>
          </p:nvPr>
        </p:nvSpPr>
        <p:spPr>
          <a:xfrm>
            <a:off x="6943828" y="3306282"/>
            <a:ext cx="1242873" cy="368686"/>
          </a:xfrm>
        </p:spPr>
        <p:txBody>
          <a:bodyPr/>
          <a:lstStyle/>
          <a:p>
            <a:r>
              <a:rPr lang="en-US" b="1" dirty="0"/>
              <a:t>13%</a:t>
            </a:r>
          </a:p>
        </p:txBody>
      </p:sp>
      <p:sp>
        <p:nvSpPr>
          <p:cNvPr id="28" name="Text Placeholder 2"/>
          <p:cNvSpPr>
            <a:spLocks noGrp="1"/>
          </p:cNvSpPr>
          <p:nvPr>
            <p:ph type="body" sz="quarter" idx="13"/>
          </p:nvPr>
        </p:nvSpPr>
        <p:spPr>
          <a:xfrm>
            <a:off x="7884865" y="3306283"/>
            <a:ext cx="1242873" cy="368686"/>
          </a:xfrm>
        </p:spPr>
        <p:txBody>
          <a:bodyPr/>
          <a:lstStyle/>
          <a:p>
            <a:r>
              <a:rPr lang="en-US" b="1" dirty="0"/>
              <a:t>13%</a:t>
            </a:r>
          </a:p>
        </p:txBody>
      </p:sp>
      <p:sp>
        <p:nvSpPr>
          <p:cNvPr id="29" name="Text Placeholder 2"/>
          <p:cNvSpPr>
            <a:spLocks noGrp="1"/>
          </p:cNvSpPr>
          <p:nvPr>
            <p:ph type="body" sz="quarter" idx="13"/>
          </p:nvPr>
        </p:nvSpPr>
        <p:spPr>
          <a:xfrm>
            <a:off x="2158752" y="4324822"/>
            <a:ext cx="1242873" cy="368686"/>
          </a:xfrm>
        </p:spPr>
        <p:txBody>
          <a:bodyPr/>
          <a:lstStyle/>
          <a:p>
            <a:r>
              <a:rPr lang="en-US" b="1" dirty="0"/>
              <a:t>25%</a:t>
            </a:r>
          </a:p>
        </p:txBody>
      </p:sp>
      <p:sp>
        <p:nvSpPr>
          <p:cNvPr id="30" name="Text Placeholder 2"/>
          <p:cNvSpPr>
            <a:spLocks noGrp="1"/>
          </p:cNvSpPr>
          <p:nvPr>
            <p:ph type="body" sz="quarter" idx="13"/>
          </p:nvPr>
        </p:nvSpPr>
        <p:spPr>
          <a:xfrm>
            <a:off x="5533752" y="4317423"/>
            <a:ext cx="1242873" cy="368686"/>
          </a:xfrm>
        </p:spPr>
        <p:txBody>
          <a:bodyPr/>
          <a:lstStyle/>
          <a:p>
            <a:r>
              <a:rPr lang="en-US" b="1" dirty="0"/>
              <a:t>21%</a:t>
            </a:r>
          </a:p>
        </p:txBody>
      </p:sp>
      <p:sp>
        <p:nvSpPr>
          <p:cNvPr id="32" name="Text Placeholder 2"/>
          <p:cNvSpPr>
            <a:spLocks noGrp="1"/>
          </p:cNvSpPr>
          <p:nvPr>
            <p:ph type="body" sz="quarter" idx="13"/>
          </p:nvPr>
        </p:nvSpPr>
        <p:spPr>
          <a:xfrm>
            <a:off x="6945306" y="4317421"/>
            <a:ext cx="1242873" cy="368686"/>
          </a:xfrm>
        </p:spPr>
        <p:txBody>
          <a:bodyPr/>
          <a:lstStyle/>
          <a:p>
            <a:r>
              <a:rPr lang="en-US" b="1" dirty="0"/>
              <a:t>17%</a:t>
            </a:r>
          </a:p>
        </p:txBody>
      </p:sp>
      <p:sp>
        <p:nvSpPr>
          <p:cNvPr id="33" name="Text Placeholder 2"/>
          <p:cNvSpPr>
            <a:spLocks noGrp="1"/>
          </p:cNvSpPr>
          <p:nvPr>
            <p:ph type="body" sz="quarter" idx="13"/>
          </p:nvPr>
        </p:nvSpPr>
        <p:spPr>
          <a:xfrm>
            <a:off x="7886343" y="4317422"/>
            <a:ext cx="1242873" cy="368686"/>
          </a:xfrm>
        </p:spPr>
        <p:txBody>
          <a:bodyPr/>
          <a:lstStyle/>
          <a:p>
            <a:r>
              <a:rPr lang="en-US" b="1" dirty="0"/>
              <a:t>18%</a:t>
            </a:r>
          </a:p>
        </p:txBody>
      </p:sp>
      <p:cxnSp>
        <p:nvCxnSpPr>
          <p:cNvPr id="49" name="Straight Connector 48"/>
          <p:cNvCxnSpPr>
            <a:cxnSpLocks/>
          </p:cNvCxnSpPr>
          <p:nvPr/>
        </p:nvCxnSpPr>
        <p:spPr>
          <a:xfrm>
            <a:off x="186862" y="4105522"/>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 Placeholder 3"/>
          <p:cNvSpPr>
            <a:spLocks noGrp="1"/>
          </p:cNvSpPr>
          <p:nvPr>
            <p:ph type="body" sz="quarter" idx="14"/>
          </p:nvPr>
        </p:nvSpPr>
        <p:spPr>
          <a:xfrm>
            <a:off x="161637" y="6229102"/>
            <a:ext cx="7499792" cy="571192"/>
          </a:xfrm>
        </p:spPr>
        <p:txBody>
          <a:bodyPr/>
          <a:lstStyle/>
          <a:p>
            <a:r>
              <a:rPr lang="en-US" sz="800" dirty="0"/>
              <a:t>Source: VAB / Research Now “Advertising Community” Survey, February 2017. Q23: Of all the video that you watch, what % of time do you watch video (UGC, broadcast, streaming, cable TV programs, online video, etc.) on the following devices? (mean average summary which factors in 0% responses); Q24: Of all the video that an average American (P18+) watches, what % of the time do you believe they watch video (UGC, broadcast, streaming, cable TV programs, online video, etc.) on the following devices? (mean average summary which factors in 0% responses). Respondents = 254.</a:t>
            </a:r>
          </a:p>
        </p:txBody>
      </p:sp>
      <p:sp>
        <p:nvSpPr>
          <p:cNvPr id="34" name="Text Placeholder 2"/>
          <p:cNvSpPr>
            <a:spLocks noGrp="1"/>
          </p:cNvSpPr>
          <p:nvPr>
            <p:ph type="body" sz="quarter" idx="13"/>
          </p:nvPr>
        </p:nvSpPr>
        <p:spPr>
          <a:xfrm>
            <a:off x="6938180" y="4905999"/>
            <a:ext cx="2104318" cy="837576"/>
          </a:xfrm>
          <a:solidFill>
            <a:schemeClr val="accent6">
              <a:lumMod val="20000"/>
              <a:lumOff val="80000"/>
            </a:schemeClr>
          </a:solidFill>
          <a:ln w="19050">
            <a:solidFill>
              <a:schemeClr val="tx1"/>
            </a:solidFill>
          </a:ln>
        </p:spPr>
        <p:txBody>
          <a:bodyPr/>
          <a:lstStyle/>
          <a:p>
            <a:r>
              <a:rPr lang="en-US" sz="1200" dirty="0"/>
              <a:t>Adverting Pros believe average Americans consume more video on mobile devices than themselves</a:t>
            </a:r>
          </a:p>
        </p:txBody>
      </p:sp>
    </p:spTree>
    <p:extLst>
      <p:ext uri="{BB962C8B-B14F-4D97-AF65-F5344CB8AC3E}">
        <p14:creationId xmlns:p14="http://schemas.microsoft.com/office/powerpoint/2010/main" val="28150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12362"/>
          <a:stretch/>
        </p:blipFill>
        <p:spPr>
          <a:xfrm>
            <a:off x="3810975" y="2294458"/>
            <a:ext cx="1206219" cy="551534"/>
          </a:xfrm>
          <a:prstGeom prst="rect">
            <a:avLst/>
          </a:prstGeom>
        </p:spPr>
      </p:pic>
      <p:sp>
        <p:nvSpPr>
          <p:cNvPr id="17" name="Text Placeholder 2"/>
          <p:cNvSpPr>
            <a:spLocks noGrp="1"/>
          </p:cNvSpPr>
          <p:nvPr>
            <p:ph type="body" sz="quarter" idx="13"/>
          </p:nvPr>
        </p:nvSpPr>
        <p:spPr>
          <a:xfrm>
            <a:off x="3493643" y="2947857"/>
            <a:ext cx="1902135" cy="246049"/>
          </a:xfrm>
        </p:spPr>
        <p:txBody>
          <a:bodyPr vert="horz"/>
          <a:lstStyle/>
          <a:p>
            <a:r>
              <a:rPr lang="en-US" sz="900" dirty="0"/>
              <a:t>(Via a TV connected device)</a:t>
            </a:r>
          </a:p>
          <a:p>
            <a:endParaRPr lang="en-US" sz="900" dirty="0"/>
          </a:p>
        </p:txBody>
      </p:sp>
      <p:sp>
        <p:nvSpPr>
          <p:cNvPr id="26" name="Text Placeholder 2"/>
          <p:cNvSpPr>
            <a:spLocks noGrp="1"/>
          </p:cNvSpPr>
          <p:nvPr>
            <p:ph type="body" sz="quarter" idx="13"/>
          </p:nvPr>
        </p:nvSpPr>
        <p:spPr>
          <a:xfrm>
            <a:off x="3792250" y="3306283"/>
            <a:ext cx="1242873" cy="368686"/>
          </a:xfrm>
        </p:spPr>
        <p:txBody>
          <a:bodyPr/>
          <a:lstStyle/>
          <a:p>
            <a:r>
              <a:rPr lang="en-US" b="1" dirty="0"/>
              <a:t>20%</a:t>
            </a:r>
          </a:p>
        </p:txBody>
      </p:sp>
      <p:sp>
        <p:nvSpPr>
          <p:cNvPr id="31" name="Text Placeholder 2"/>
          <p:cNvSpPr>
            <a:spLocks noGrp="1"/>
          </p:cNvSpPr>
          <p:nvPr>
            <p:ph type="body" sz="quarter" idx="13"/>
          </p:nvPr>
        </p:nvSpPr>
        <p:spPr>
          <a:xfrm>
            <a:off x="3793728" y="4275440"/>
            <a:ext cx="1242873" cy="368686"/>
          </a:xfrm>
        </p:spPr>
        <p:txBody>
          <a:bodyPr/>
          <a:lstStyle/>
          <a:p>
            <a:r>
              <a:rPr lang="en-US" b="1" dirty="0"/>
              <a:t>19%</a:t>
            </a:r>
          </a:p>
        </p:txBody>
      </p:sp>
      <p:sp>
        <p:nvSpPr>
          <p:cNvPr id="41" name="Text Placeholder 2"/>
          <p:cNvSpPr>
            <a:spLocks noGrp="1"/>
          </p:cNvSpPr>
          <p:nvPr>
            <p:ph type="body" sz="quarter" idx="13"/>
          </p:nvPr>
        </p:nvSpPr>
        <p:spPr>
          <a:xfrm>
            <a:off x="3793730" y="5255593"/>
            <a:ext cx="1242873" cy="368686"/>
          </a:xfrm>
        </p:spPr>
        <p:txBody>
          <a:bodyPr/>
          <a:lstStyle/>
          <a:p>
            <a:r>
              <a:rPr lang="en-US" b="1" dirty="0"/>
              <a:t>11%</a:t>
            </a:r>
          </a:p>
        </p:txBody>
      </p:sp>
      <p:sp>
        <p:nvSpPr>
          <p:cNvPr id="15" name="Text Placeholder 2"/>
          <p:cNvSpPr>
            <a:spLocks noGrp="1"/>
          </p:cNvSpPr>
          <p:nvPr>
            <p:ph type="body" sz="quarter" idx="13"/>
          </p:nvPr>
        </p:nvSpPr>
        <p:spPr>
          <a:xfrm>
            <a:off x="169333" y="1419521"/>
            <a:ext cx="8805334" cy="368686"/>
          </a:xfrm>
        </p:spPr>
        <p:txBody>
          <a:bodyPr/>
          <a:lstStyle/>
          <a:p>
            <a:r>
              <a:rPr lang="en-US" sz="2000" dirty="0"/>
              <a:t>Total Video Consumption (P18+): % By Device</a:t>
            </a:r>
            <a:endParaRPr lang="en-US" sz="1600" i="1" dirty="0"/>
          </a:p>
        </p:txBody>
      </p:sp>
      <p:pic>
        <p:nvPicPr>
          <p:cNvPr id="6" name="Picture 2" descr="http://www.cybertheater.com/wp-content/uploads/2011/01/sony-bravia.jpg"/>
          <p:cNvPicPr>
            <a:picLocks noChangeAspect="1" noChangeArrowheads="1"/>
          </p:cNvPicPr>
          <p:nvPr/>
        </p:nvPicPr>
        <p:blipFill rotWithShape="1">
          <a:blip r:embed="rId3" cstate="print">
            <a:clrChange>
              <a:clrFrom>
                <a:srgbClr val="FFFFFF"/>
              </a:clrFrom>
              <a:clrTo>
                <a:srgbClr val="FFFFFF">
                  <a:alpha val="0"/>
                </a:srgbClr>
              </a:clrTo>
            </a:clrChange>
          </a:blip>
          <a:srcRect t="14940" b="15893"/>
          <a:stretch/>
        </p:blipFill>
        <p:spPr bwMode="auto">
          <a:xfrm>
            <a:off x="2107157" y="1981100"/>
            <a:ext cx="1387501" cy="908492"/>
          </a:xfrm>
          <a:prstGeom prst="rect">
            <a:avLst/>
          </a:prstGeom>
          <a:ln>
            <a:noFill/>
          </a:ln>
          <a:effectLst/>
        </p:spPr>
      </p:pic>
      <p:pic>
        <p:nvPicPr>
          <p:cNvPr id="8" name="Picture 10" descr="http://us.toshiba.com/images/showcase/products/portege-r835-p56x-laptop.png"/>
          <p:cNvPicPr>
            <a:picLocks noChangeAspect="1" noChangeArrowheads="1"/>
          </p:cNvPicPr>
          <p:nvPr/>
        </p:nvPicPr>
        <p:blipFill>
          <a:blip r:embed="rId4" cstate="print">
            <a:clrChange>
              <a:clrFrom>
                <a:srgbClr val="FFFFFF"/>
              </a:clrFrom>
              <a:clrTo>
                <a:srgbClr val="FFFFFF">
                  <a:alpha val="0"/>
                </a:srgbClr>
              </a:clrTo>
            </a:clrChange>
          </a:blip>
          <a:srcRect l="4550" t="8970" r="6408" b="7412"/>
          <a:stretch>
            <a:fillRect/>
          </a:stretch>
        </p:blipFill>
        <p:spPr bwMode="auto">
          <a:xfrm>
            <a:off x="5558353" y="2085553"/>
            <a:ext cx="1172350" cy="760439"/>
          </a:xfrm>
          <a:prstGeom prst="rect">
            <a:avLst/>
          </a:prstGeom>
          <a:ln>
            <a:noFill/>
          </a:ln>
          <a:effectLst/>
        </p:spPr>
      </p:pic>
      <p:pic>
        <p:nvPicPr>
          <p:cNvPr id="10" name="Picture 57"/>
          <p:cNvPicPr>
            <a:picLocks noChangeAspect="1" noChangeArrowheads="1"/>
          </p:cNvPicPr>
          <p:nvPr/>
        </p:nvPicPr>
        <p:blipFill>
          <a:blip r:embed="rId5" cstate="print">
            <a:clrChange>
              <a:clrFrom>
                <a:srgbClr val="FFFFFF"/>
              </a:clrFrom>
              <a:clrTo>
                <a:srgbClr val="FFFFFF">
                  <a:alpha val="0"/>
                </a:srgbClr>
              </a:clrTo>
            </a:clrChange>
          </a:blip>
          <a:srcRect l="18026" t="6034" r="17675" b="10726"/>
          <a:stretch>
            <a:fillRect/>
          </a:stretch>
        </p:blipFill>
        <p:spPr bwMode="auto">
          <a:xfrm>
            <a:off x="7180183" y="1912179"/>
            <a:ext cx="707596" cy="916035"/>
          </a:xfrm>
          <a:prstGeom prst="rect">
            <a:avLst/>
          </a:prstGeom>
          <a:ln>
            <a:noFill/>
          </a:ln>
          <a:effectLst/>
        </p:spPr>
      </p:pic>
      <p:pic>
        <p:nvPicPr>
          <p:cNvPr id="11" name="Picture 8" descr="http://cdn.asia.cnet.com/i/r/2010/hp/45257271/iphone4review4.jpg"/>
          <p:cNvPicPr>
            <a:picLocks noChangeAspect="1" noChangeArrowheads="1"/>
          </p:cNvPicPr>
          <p:nvPr/>
        </p:nvPicPr>
        <p:blipFill>
          <a:blip r:embed="rId6" cstate="print">
            <a:clrChange>
              <a:clrFrom>
                <a:srgbClr val="FFFFFF"/>
              </a:clrFrom>
              <a:clrTo>
                <a:srgbClr val="FFFFFF">
                  <a:alpha val="0"/>
                </a:srgbClr>
              </a:clrTo>
            </a:clrChange>
          </a:blip>
          <a:srcRect l="33114" t="6097" r="33795" b="3964"/>
          <a:stretch>
            <a:fillRect/>
          </a:stretch>
        </p:blipFill>
        <p:spPr bwMode="auto">
          <a:xfrm>
            <a:off x="8248271" y="1940874"/>
            <a:ext cx="444020" cy="905118"/>
          </a:xfrm>
          <a:prstGeom prst="rect">
            <a:avLst/>
          </a:prstGeom>
          <a:ln>
            <a:noFill/>
          </a:ln>
          <a:effectLst/>
        </p:spPr>
      </p:pic>
      <p:sp>
        <p:nvSpPr>
          <p:cNvPr id="13" name="Text Placeholder 2"/>
          <p:cNvSpPr>
            <a:spLocks noGrp="1"/>
          </p:cNvSpPr>
          <p:nvPr>
            <p:ph type="body" sz="quarter" idx="13"/>
          </p:nvPr>
        </p:nvSpPr>
        <p:spPr>
          <a:xfrm>
            <a:off x="1839439" y="2944898"/>
            <a:ext cx="1922935" cy="246049"/>
          </a:xfrm>
        </p:spPr>
        <p:txBody>
          <a:bodyPr vert="horz"/>
          <a:lstStyle/>
          <a:p>
            <a:r>
              <a:rPr lang="en-US" sz="900" dirty="0"/>
              <a:t>(Live or Recorded on a TV set)</a:t>
            </a:r>
          </a:p>
          <a:p>
            <a:endParaRPr lang="en-US" sz="900" dirty="0"/>
          </a:p>
        </p:txBody>
      </p:sp>
      <p:sp>
        <p:nvSpPr>
          <p:cNvPr id="14" name="Text Placeholder 2"/>
          <p:cNvSpPr>
            <a:spLocks noGrp="1"/>
          </p:cNvSpPr>
          <p:nvPr>
            <p:ph type="body" sz="quarter" idx="13"/>
          </p:nvPr>
        </p:nvSpPr>
        <p:spPr>
          <a:xfrm>
            <a:off x="5081262" y="2946377"/>
            <a:ext cx="2198426" cy="246049"/>
          </a:xfrm>
        </p:spPr>
        <p:txBody>
          <a:bodyPr vert="horz"/>
          <a:lstStyle/>
          <a:p>
            <a:r>
              <a:rPr lang="en-US" sz="900" dirty="0"/>
              <a:t>(On a PC/desktop/laptop computer)</a:t>
            </a:r>
          </a:p>
          <a:p>
            <a:endParaRPr lang="en-US" sz="900" dirty="0"/>
          </a:p>
        </p:txBody>
      </p:sp>
      <p:sp>
        <p:nvSpPr>
          <p:cNvPr id="18" name="Text Placeholder 2"/>
          <p:cNvSpPr>
            <a:spLocks noGrp="1"/>
          </p:cNvSpPr>
          <p:nvPr>
            <p:ph type="body" sz="quarter" idx="13"/>
          </p:nvPr>
        </p:nvSpPr>
        <p:spPr>
          <a:xfrm>
            <a:off x="6938180" y="2947856"/>
            <a:ext cx="1167129" cy="246049"/>
          </a:xfrm>
        </p:spPr>
        <p:txBody>
          <a:bodyPr vert="horz"/>
          <a:lstStyle/>
          <a:p>
            <a:r>
              <a:rPr lang="en-US" sz="900" dirty="0"/>
              <a:t>(On a Tablet)</a:t>
            </a:r>
          </a:p>
          <a:p>
            <a:endParaRPr lang="en-US" sz="900" dirty="0"/>
          </a:p>
        </p:txBody>
      </p:sp>
      <p:sp>
        <p:nvSpPr>
          <p:cNvPr id="19" name="Text Placeholder 2"/>
          <p:cNvSpPr>
            <a:spLocks noGrp="1"/>
          </p:cNvSpPr>
          <p:nvPr>
            <p:ph type="body" sz="quarter" idx="13"/>
          </p:nvPr>
        </p:nvSpPr>
        <p:spPr>
          <a:xfrm>
            <a:off x="7861464" y="2947857"/>
            <a:ext cx="1202636" cy="246049"/>
          </a:xfrm>
        </p:spPr>
        <p:txBody>
          <a:bodyPr vert="horz"/>
          <a:lstStyle/>
          <a:p>
            <a:r>
              <a:rPr lang="en-US" sz="900" dirty="0"/>
              <a:t>(On a Smartphone)</a:t>
            </a:r>
          </a:p>
          <a:p>
            <a:endParaRPr lang="en-US" sz="900" dirty="0"/>
          </a:p>
        </p:txBody>
      </p:sp>
      <p:sp>
        <p:nvSpPr>
          <p:cNvPr id="20" name="Text Placeholder 2"/>
          <p:cNvSpPr>
            <a:spLocks noGrp="1"/>
          </p:cNvSpPr>
          <p:nvPr>
            <p:ph type="body" sz="quarter" idx="13"/>
          </p:nvPr>
        </p:nvSpPr>
        <p:spPr>
          <a:xfrm>
            <a:off x="2157274" y="3313683"/>
            <a:ext cx="1242873" cy="368686"/>
          </a:xfrm>
        </p:spPr>
        <p:txBody>
          <a:bodyPr/>
          <a:lstStyle/>
          <a:p>
            <a:r>
              <a:rPr lang="en-US" b="1" dirty="0"/>
              <a:t>32%</a:t>
            </a:r>
          </a:p>
        </p:txBody>
      </p:sp>
      <p:sp>
        <p:nvSpPr>
          <p:cNvPr id="21" name="Text Placeholder 2"/>
          <p:cNvSpPr>
            <a:spLocks noGrp="1"/>
          </p:cNvSpPr>
          <p:nvPr>
            <p:ph type="body" sz="quarter" idx="13"/>
          </p:nvPr>
        </p:nvSpPr>
        <p:spPr>
          <a:xfrm>
            <a:off x="188705" y="3360190"/>
            <a:ext cx="1918447" cy="561804"/>
          </a:xfrm>
        </p:spPr>
        <p:txBody>
          <a:bodyPr/>
          <a:lstStyle/>
          <a:p>
            <a:pPr algn="r"/>
            <a:r>
              <a:rPr lang="en-US" sz="1200" b="1" dirty="0"/>
              <a:t>Advertising Community: </a:t>
            </a:r>
            <a:r>
              <a:rPr lang="en-US" sz="1100" dirty="0"/>
              <a:t>(Reported Share)</a:t>
            </a:r>
            <a:endParaRPr lang="en-US" sz="1050" dirty="0"/>
          </a:p>
        </p:txBody>
      </p:sp>
      <p:sp>
        <p:nvSpPr>
          <p:cNvPr id="22" name="Text Placeholder 2"/>
          <p:cNvSpPr>
            <a:spLocks noGrp="1"/>
          </p:cNvSpPr>
          <p:nvPr>
            <p:ph type="body" sz="quarter" idx="13"/>
          </p:nvPr>
        </p:nvSpPr>
        <p:spPr>
          <a:xfrm>
            <a:off x="190183" y="4187298"/>
            <a:ext cx="1918447" cy="561804"/>
          </a:xfrm>
        </p:spPr>
        <p:txBody>
          <a:bodyPr/>
          <a:lstStyle/>
          <a:p>
            <a:pPr algn="r"/>
            <a:r>
              <a:rPr lang="en-US" sz="1200" b="1" i="1" u="sng" dirty="0"/>
              <a:t>Estimated</a:t>
            </a:r>
            <a:r>
              <a:rPr lang="en-US" sz="1200" b="1" dirty="0"/>
              <a:t> by Advertising Community: </a:t>
            </a:r>
            <a:r>
              <a:rPr lang="en-US" sz="1100" dirty="0"/>
              <a:t>(</a:t>
            </a:r>
            <a:r>
              <a:rPr lang="en-US" sz="1100" dirty="0" err="1"/>
              <a:t>Avg</a:t>
            </a:r>
            <a:r>
              <a:rPr lang="en-US" sz="1100" dirty="0"/>
              <a:t> Adult 18+ Share)</a:t>
            </a:r>
            <a:endParaRPr lang="en-US" sz="1050" dirty="0"/>
          </a:p>
        </p:txBody>
      </p:sp>
      <p:sp>
        <p:nvSpPr>
          <p:cNvPr id="24" name="Text Placeholder 2"/>
          <p:cNvSpPr>
            <a:spLocks noGrp="1"/>
          </p:cNvSpPr>
          <p:nvPr>
            <p:ph type="body" sz="quarter" idx="13"/>
          </p:nvPr>
        </p:nvSpPr>
        <p:spPr>
          <a:xfrm>
            <a:off x="79899" y="5339090"/>
            <a:ext cx="2031689" cy="417263"/>
          </a:xfrm>
        </p:spPr>
        <p:txBody>
          <a:bodyPr/>
          <a:lstStyle/>
          <a:p>
            <a:pPr algn="r"/>
            <a:r>
              <a:rPr lang="en-US" sz="1200" b="1" u="sng" dirty="0"/>
              <a:t>ACTUAL</a:t>
            </a:r>
            <a:r>
              <a:rPr lang="en-US" sz="1200" b="1" dirty="0"/>
              <a:t> Adult 18+ Share:             </a:t>
            </a:r>
            <a:r>
              <a:rPr lang="en-US" sz="1100" dirty="0"/>
              <a:t>(based on Nielsen)</a:t>
            </a:r>
            <a:endParaRPr lang="en-US" sz="1050" dirty="0"/>
          </a:p>
        </p:txBody>
      </p:sp>
      <p:sp>
        <p:nvSpPr>
          <p:cNvPr id="25" name="Text Placeholder 2"/>
          <p:cNvSpPr>
            <a:spLocks noGrp="1"/>
          </p:cNvSpPr>
          <p:nvPr>
            <p:ph type="body" sz="quarter" idx="13"/>
          </p:nvPr>
        </p:nvSpPr>
        <p:spPr>
          <a:xfrm>
            <a:off x="5523393" y="3306284"/>
            <a:ext cx="1242873" cy="368686"/>
          </a:xfrm>
        </p:spPr>
        <p:txBody>
          <a:bodyPr/>
          <a:lstStyle/>
          <a:p>
            <a:r>
              <a:rPr lang="en-US" b="1" dirty="0"/>
              <a:t>22%</a:t>
            </a:r>
          </a:p>
        </p:txBody>
      </p:sp>
      <p:sp>
        <p:nvSpPr>
          <p:cNvPr id="27" name="Text Placeholder 2"/>
          <p:cNvSpPr>
            <a:spLocks noGrp="1"/>
          </p:cNvSpPr>
          <p:nvPr>
            <p:ph type="body" sz="quarter" idx="13"/>
          </p:nvPr>
        </p:nvSpPr>
        <p:spPr>
          <a:xfrm>
            <a:off x="6943828" y="3306282"/>
            <a:ext cx="1242873" cy="368686"/>
          </a:xfrm>
        </p:spPr>
        <p:txBody>
          <a:bodyPr/>
          <a:lstStyle/>
          <a:p>
            <a:r>
              <a:rPr lang="en-US" b="1" dirty="0"/>
              <a:t>13%</a:t>
            </a:r>
          </a:p>
        </p:txBody>
      </p:sp>
      <p:sp>
        <p:nvSpPr>
          <p:cNvPr id="28" name="Text Placeholder 2"/>
          <p:cNvSpPr>
            <a:spLocks noGrp="1"/>
          </p:cNvSpPr>
          <p:nvPr>
            <p:ph type="body" sz="quarter" idx="13"/>
          </p:nvPr>
        </p:nvSpPr>
        <p:spPr>
          <a:xfrm>
            <a:off x="7884865" y="3306283"/>
            <a:ext cx="1242873" cy="368686"/>
          </a:xfrm>
        </p:spPr>
        <p:txBody>
          <a:bodyPr/>
          <a:lstStyle/>
          <a:p>
            <a:r>
              <a:rPr lang="en-US" b="1" dirty="0"/>
              <a:t>13%</a:t>
            </a:r>
          </a:p>
        </p:txBody>
      </p:sp>
      <p:sp>
        <p:nvSpPr>
          <p:cNvPr id="29" name="Text Placeholder 2"/>
          <p:cNvSpPr>
            <a:spLocks noGrp="1"/>
          </p:cNvSpPr>
          <p:nvPr>
            <p:ph type="body" sz="quarter" idx="13"/>
          </p:nvPr>
        </p:nvSpPr>
        <p:spPr>
          <a:xfrm>
            <a:off x="2158752" y="4282840"/>
            <a:ext cx="1242873" cy="368686"/>
          </a:xfrm>
        </p:spPr>
        <p:txBody>
          <a:bodyPr/>
          <a:lstStyle/>
          <a:p>
            <a:r>
              <a:rPr lang="en-US" b="1" dirty="0"/>
              <a:t>25%</a:t>
            </a:r>
          </a:p>
        </p:txBody>
      </p:sp>
      <p:sp>
        <p:nvSpPr>
          <p:cNvPr id="30" name="Text Placeholder 2"/>
          <p:cNvSpPr>
            <a:spLocks noGrp="1"/>
          </p:cNvSpPr>
          <p:nvPr>
            <p:ph type="body" sz="quarter" idx="13"/>
          </p:nvPr>
        </p:nvSpPr>
        <p:spPr>
          <a:xfrm>
            <a:off x="5524871" y="4275441"/>
            <a:ext cx="1242873" cy="368686"/>
          </a:xfrm>
        </p:spPr>
        <p:txBody>
          <a:bodyPr/>
          <a:lstStyle/>
          <a:p>
            <a:r>
              <a:rPr lang="en-US" b="1" dirty="0"/>
              <a:t>21%</a:t>
            </a:r>
          </a:p>
        </p:txBody>
      </p:sp>
      <p:sp>
        <p:nvSpPr>
          <p:cNvPr id="32" name="Text Placeholder 2"/>
          <p:cNvSpPr>
            <a:spLocks noGrp="1"/>
          </p:cNvSpPr>
          <p:nvPr>
            <p:ph type="body" sz="quarter" idx="13"/>
          </p:nvPr>
        </p:nvSpPr>
        <p:spPr>
          <a:xfrm>
            <a:off x="6945306" y="4275439"/>
            <a:ext cx="1242873" cy="368686"/>
          </a:xfrm>
        </p:spPr>
        <p:txBody>
          <a:bodyPr/>
          <a:lstStyle/>
          <a:p>
            <a:r>
              <a:rPr lang="en-US" b="1" dirty="0"/>
              <a:t>17%</a:t>
            </a:r>
          </a:p>
        </p:txBody>
      </p:sp>
      <p:sp>
        <p:nvSpPr>
          <p:cNvPr id="33" name="Text Placeholder 2"/>
          <p:cNvSpPr>
            <a:spLocks noGrp="1"/>
          </p:cNvSpPr>
          <p:nvPr>
            <p:ph type="body" sz="quarter" idx="13"/>
          </p:nvPr>
        </p:nvSpPr>
        <p:spPr>
          <a:xfrm>
            <a:off x="7886343" y="4275440"/>
            <a:ext cx="1242873" cy="368686"/>
          </a:xfrm>
        </p:spPr>
        <p:txBody>
          <a:bodyPr/>
          <a:lstStyle/>
          <a:p>
            <a:r>
              <a:rPr lang="en-US" b="1" dirty="0"/>
              <a:t>18%</a:t>
            </a:r>
          </a:p>
        </p:txBody>
      </p:sp>
      <p:sp>
        <p:nvSpPr>
          <p:cNvPr id="39" name="Text Placeholder 2"/>
          <p:cNvSpPr>
            <a:spLocks noGrp="1"/>
          </p:cNvSpPr>
          <p:nvPr>
            <p:ph type="body" sz="quarter" idx="13"/>
          </p:nvPr>
        </p:nvSpPr>
        <p:spPr>
          <a:xfrm>
            <a:off x="2158754" y="5262993"/>
            <a:ext cx="1242873" cy="368686"/>
          </a:xfrm>
        </p:spPr>
        <p:txBody>
          <a:bodyPr/>
          <a:lstStyle/>
          <a:p>
            <a:r>
              <a:rPr lang="en-US" b="1" dirty="0">
                <a:solidFill>
                  <a:srgbClr val="FF0000"/>
                </a:solidFill>
              </a:rPr>
              <a:t>82%</a:t>
            </a:r>
          </a:p>
        </p:txBody>
      </p:sp>
      <p:sp>
        <p:nvSpPr>
          <p:cNvPr id="40" name="Text Placeholder 2"/>
          <p:cNvSpPr>
            <a:spLocks noGrp="1"/>
          </p:cNvSpPr>
          <p:nvPr>
            <p:ph type="body" sz="quarter" idx="13"/>
          </p:nvPr>
        </p:nvSpPr>
        <p:spPr>
          <a:xfrm>
            <a:off x="5524873" y="5255594"/>
            <a:ext cx="1242873" cy="368686"/>
          </a:xfrm>
        </p:spPr>
        <p:txBody>
          <a:bodyPr/>
          <a:lstStyle/>
          <a:p>
            <a:r>
              <a:rPr lang="en-US" b="1" dirty="0"/>
              <a:t>5%</a:t>
            </a:r>
          </a:p>
        </p:txBody>
      </p:sp>
      <p:sp>
        <p:nvSpPr>
          <p:cNvPr id="42" name="Text Placeholder 2"/>
          <p:cNvSpPr>
            <a:spLocks noGrp="1"/>
          </p:cNvSpPr>
          <p:nvPr>
            <p:ph type="body" sz="quarter" idx="13"/>
          </p:nvPr>
        </p:nvSpPr>
        <p:spPr>
          <a:xfrm>
            <a:off x="6945308" y="5255592"/>
            <a:ext cx="1242873" cy="368686"/>
          </a:xfrm>
        </p:spPr>
        <p:txBody>
          <a:bodyPr/>
          <a:lstStyle/>
          <a:p>
            <a:r>
              <a:rPr lang="en-US" b="1" dirty="0"/>
              <a:t>1%</a:t>
            </a:r>
          </a:p>
        </p:txBody>
      </p:sp>
      <p:sp>
        <p:nvSpPr>
          <p:cNvPr id="43" name="Text Placeholder 2"/>
          <p:cNvSpPr>
            <a:spLocks noGrp="1"/>
          </p:cNvSpPr>
          <p:nvPr>
            <p:ph type="body" sz="quarter" idx="13"/>
          </p:nvPr>
        </p:nvSpPr>
        <p:spPr>
          <a:xfrm>
            <a:off x="7886345" y="5255593"/>
            <a:ext cx="1242873" cy="368686"/>
          </a:xfrm>
        </p:spPr>
        <p:txBody>
          <a:bodyPr/>
          <a:lstStyle/>
          <a:p>
            <a:r>
              <a:rPr lang="en-US" b="1" dirty="0"/>
              <a:t>2%</a:t>
            </a:r>
          </a:p>
        </p:txBody>
      </p:sp>
      <p:cxnSp>
        <p:nvCxnSpPr>
          <p:cNvPr id="5" name="Straight Connector 4"/>
          <p:cNvCxnSpPr>
            <a:cxnSpLocks/>
          </p:cNvCxnSpPr>
          <p:nvPr/>
        </p:nvCxnSpPr>
        <p:spPr>
          <a:xfrm>
            <a:off x="185383" y="5051090"/>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p:cNvCxnSpPr>
          <p:nvPr/>
        </p:nvCxnSpPr>
        <p:spPr>
          <a:xfrm>
            <a:off x="186862" y="3983638"/>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itle 1"/>
          <p:cNvSpPr>
            <a:spLocks noGrp="1"/>
          </p:cNvSpPr>
          <p:nvPr>
            <p:ph type="ctrTitle"/>
          </p:nvPr>
        </p:nvSpPr>
        <p:spPr>
          <a:xfrm>
            <a:off x="161636" y="460182"/>
            <a:ext cx="8805334" cy="1283951"/>
          </a:xfrm>
        </p:spPr>
        <p:txBody>
          <a:bodyPr/>
          <a:lstStyle/>
          <a:p>
            <a:r>
              <a:rPr lang="en-US" dirty="0">
                <a:solidFill>
                  <a:schemeClr val="tx1"/>
                </a:solidFill>
              </a:rPr>
              <a:t>In Reality, 82% Of Adult 18+ Video Viewing Is On TV</a:t>
            </a:r>
          </a:p>
        </p:txBody>
      </p:sp>
      <p:sp>
        <p:nvSpPr>
          <p:cNvPr id="55" name="Text Placeholder 3"/>
          <p:cNvSpPr>
            <a:spLocks noGrp="1"/>
          </p:cNvSpPr>
          <p:nvPr>
            <p:ph type="body" sz="quarter" idx="14"/>
          </p:nvPr>
        </p:nvSpPr>
        <p:spPr>
          <a:xfrm>
            <a:off x="161637" y="6091407"/>
            <a:ext cx="7499792" cy="722152"/>
          </a:xfrm>
        </p:spPr>
        <p:txBody>
          <a:bodyPr/>
          <a:lstStyle/>
          <a:p>
            <a:r>
              <a:rPr lang="en-US" sz="800" dirty="0"/>
              <a:t>Source: VAB / Research Now “Advertising Community” Survey, February 2017. Q23: Of all the video that you watch, what % of time do you watch video (UGC, broadcast, streaming, cable TV programs, online video, etc.) on the following devices? (mean average summary which factors in 0% responses); Q24: Of all the video that an average American (P18+) watches, what % of the time do you believe they watch video (UGC, broadcast, streaming, cable TV programs, online video, etc.) on the following devices? (mean average summary which factors in 0% responses). Respondents = 254. “Average P18+ population” data based on Nielsen’s Comparable Metrics Report, Q3’16, P18+, and reflects an average week between June 27</a:t>
            </a:r>
            <a:r>
              <a:rPr lang="en-US" sz="800" baseline="30000" dirty="0"/>
              <a:t>th</a:t>
            </a:r>
            <a:r>
              <a:rPr lang="en-US" sz="800" dirty="0"/>
              <a:t>, 2016 – September 25, 2016. </a:t>
            </a:r>
          </a:p>
        </p:txBody>
      </p:sp>
    </p:spTree>
    <p:extLst>
      <p:ext uri="{BB962C8B-B14F-4D97-AF65-F5344CB8AC3E}">
        <p14:creationId xmlns:p14="http://schemas.microsoft.com/office/powerpoint/2010/main" val="103785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dirty="0"/>
              <a:t>Raise Your Hand If…</a:t>
            </a:r>
          </a:p>
        </p:txBody>
      </p:sp>
      <p:sp>
        <p:nvSpPr>
          <p:cNvPr id="4" name="Content Placeholder 2"/>
          <p:cNvSpPr txBox="1">
            <a:spLocks/>
          </p:cNvSpPr>
          <p:nvPr/>
        </p:nvSpPr>
        <p:spPr>
          <a:xfrm>
            <a:off x="421528" y="1093322"/>
            <a:ext cx="8421149" cy="51741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 typeface="Arial"/>
              <a:buNone/>
              <a:defRPr/>
            </a:pPr>
            <a:r>
              <a:rPr lang="en-US" sz="1400" b="1" kern="0" dirty="0">
                <a:solidFill>
                  <a:prstClr val="black"/>
                </a:solidFill>
              </a:rPr>
              <a:t>You’ve been to an industry conference recently where a seemingly all-knowing marketing guru, media futurist or digital “expert” asked you to put your hand up in response to his “provocative,” but leading, question such as…</a:t>
            </a:r>
          </a:p>
          <a:p>
            <a:pPr marL="0" indent="0" defTabSz="914400">
              <a:spcBef>
                <a:spcPts val="0"/>
              </a:spcBef>
              <a:buFont typeface="Arial"/>
              <a:buNone/>
              <a:defRPr/>
            </a:pPr>
            <a:endParaRPr lang="en-US" sz="1100" b="1" kern="0" dirty="0">
              <a:solidFill>
                <a:prstClr val="black"/>
              </a:solidFill>
            </a:endParaRPr>
          </a:p>
          <a:p>
            <a:pPr marL="0" indent="0" defTabSz="914400">
              <a:spcBef>
                <a:spcPts val="0"/>
              </a:spcBef>
              <a:buFont typeface="Arial"/>
              <a:buNone/>
              <a:defRPr/>
            </a:pPr>
            <a:r>
              <a:rPr lang="en-US" sz="1200" b="1" kern="0" dirty="0">
                <a:solidFill>
                  <a:prstClr val="black"/>
                </a:solidFill>
              </a:rPr>
              <a:t>…Except sports &amp; big specials, how many of you here still watch live TV?</a:t>
            </a:r>
          </a:p>
          <a:p>
            <a:pPr marL="0" indent="0" defTabSz="914400">
              <a:spcBef>
                <a:spcPts val="0"/>
              </a:spcBef>
              <a:buFont typeface="Arial"/>
              <a:buNone/>
              <a:defRPr/>
            </a:pPr>
            <a:r>
              <a:rPr lang="en-US" sz="1200" b="1" kern="0" dirty="0">
                <a:solidFill>
                  <a:prstClr val="black"/>
                </a:solidFill>
              </a:rPr>
              <a:t>…For the TV you do watch, how many here are time-shifting all the commercials?</a:t>
            </a:r>
          </a:p>
          <a:p>
            <a:pPr marL="0" indent="0" defTabSz="914400">
              <a:spcBef>
                <a:spcPts val="0"/>
              </a:spcBef>
              <a:buFont typeface="Arial"/>
              <a:buNone/>
              <a:defRPr/>
            </a:pPr>
            <a:r>
              <a:rPr lang="en-US" sz="1200" b="1" kern="0" dirty="0">
                <a:solidFill>
                  <a:prstClr val="black"/>
                </a:solidFill>
              </a:rPr>
              <a:t>…How many people here couldn’t live without your smartphone?</a:t>
            </a:r>
          </a:p>
          <a:p>
            <a:pPr marL="0" indent="0" defTabSz="914400">
              <a:spcBef>
                <a:spcPts val="0"/>
              </a:spcBef>
              <a:buFont typeface="Arial"/>
              <a:buNone/>
              <a:defRPr/>
            </a:pPr>
            <a:r>
              <a:rPr lang="en-US" sz="1200" b="1" kern="0" dirty="0">
                <a:solidFill>
                  <a:prstClr val="black"/>
                </a:solidFill>
              </a:rPr>
              <a:t>…How many people here watch most of their video content on a mobile device?</a:t>
            </a:r>
          </a:p>
          <a:p>
            <a:pPr marL="0" indent="0" defTabSz="914400">
              <a:spcBef>
                <a:spcPts val="0"/>
              </a:spcBef>
              <a:buFont typeface="Arial"/>
              <a:buNone/>
              <a:defRPr/>
            </a:pPr>
            <a:r>
              <a:rPr lang="en-US" sz="1200" b="1" kern="0" dirty="0">
                <a:solidFill>
                  <a:prstClr val="black"/>
                </a:solidFill>
              </a:rPr>
              <a:t>…How many people here watch more content on streaming apps than TV?</a:t>
            </a:r>
          </a:p>
          <a:p>
            <a:pPr marL="0" indent="0" defTabSz="914400">
              <a:spcBef>
                <a:spcPts val="0"/>
              </a:spcBef>
              <a:buFont typeface="Arial"/>
              <a:buNone/>
              <a:defRPr/>
            </a:pPr>
            <a:endParaRPr lang="en-US" sz="1100" b="1" kern="0" dirty="0">
              <a:solidFill>
                <a:prstClr val="black"/>
              </a:solidFill>
            </a:endParaRPr>
          </a:p>
          <a:p>
            <a:pPr marL="0" indent="0" defTabSz="914400">
              <a:spcBef>
                <a:spcPts val="0"/>
              </a:spcBef>
              <a:buFont typeface="Arial"/>
              <a:buNone/>
              <a:defRPr/>
            </a:pPr>
            <a:r>
              <a:rPr lang="en-US" sz="1400" b="1" kern="0" dirty="0">
                <a:solidFill>
                  <a:prstClr val="black"/>
                </a:solidFill>
              </a:rPr>
              <a:t>You then looked around the ballroom, saw nearly everyone else’s hand up and immediately assumed this behavior naturally projects out across the American population.</a:t>
            </a:r>
          </a:p>
          <a:p>
            <a:pPr marL="0" indent="0" defTabSz="914400">
              <a:spcBef>
                <a:spcPts val="0"/>
              </a:spcBef>
              <a:buFont typeface="Arial"/>
              <a:buNone/>
              <a:defRPr/>
            </a:pPr>
            <a:endParaRPr lang="en-US" sz="1100" b="1" kern="0" dirty="0">
              <a:solidFill>
                <a:prstClr val="black"/>
              </a:solidFill>
            </a:endParaRPr>
          </a:p>
          <a:p>
            <a:pPr marL="0" indent="0" defTabSz="914400">
              <a:spcBef>
                <a:spcPts val="0"/>
              </a:spcBef>
              <a:buFont typeface="Arial"/>
              <a:buNone/>
              <a:defRPr/>
            </a:pPr>
            <a:r>
              <a:rPr lang="en-US" sz="1400" b="1" kern="0" dirty="0">
                <a:solidFill>
                  <a:prstClr val="black"/>
                </a:solidFill>
              </a:rPr>
              <a:t>But just because you, an advertising professional, possess these behaviors does that mean everyone else in this country does too? </a:t>
            </a:r>
          </a:p>
          <a:p>
            <a:pPr marL="0" indent="0" defTabSz="914400">
              <a:spcBef>
                <a:spcPts val="0"/>
              </a:spcBef>
              <a:buFont typeface="Arial"/>
              <a:buNone/>
              <a:defRPr/>
            </a:pPr>
            <a:endParaRPr lang="en-US" sz="1100" b="1" kern="0" dirty="0">
              <a:solidFill>
                <a:prstClr val="black"/>
              </a:solidFill>
            </a:endParaRPr>
          </a:p>
          <a:p>
            <a:pPr marL="0" indent="0" defTabSz="914400">
              <a:spcBef>
                <a:spcPts val="0"/>
              </a:spcBef>
              <a:buFont typeface="Arial"/>
              <a:buNone/>
              <a:defRPr/>
            </a:pPr>
            <a:r>
              <a:rPr lang="en-US" sz="1400" b="1" kern="0" dirty="0">
                <a:solidFill>
                  <a:prstClr val="black"/>
                </a:solidFill>
              </a:rPr>
              <a:t>This report set out to address this very question with a survey conducted among the advertising community across the spectrum of decision-making disciplines. Results in regards to our lifestyle, device ownership and media consumption were compared to syndicated research for the average population to show the true contrast between “the advertising industry bubble” and the “average everyday American.”</a:t>
            </a:r>
          </a:p>
          <a:p>
            <a:pPr marL="0" indent="0" defTabSz="914400">
              <a:spcBef>
                <a:spcPts val="0"/>
              </a:spcBef>
              <a:buFont typeface="Arial"/>
              <a:buNone/>
              <a:defRPr/>
            </a:pPr>
            <a:r>
              <a:rPr lang="en-US" sz="1400" b="1" kern="0" dirty="0">
                <a:solidFill>
                  <a:prstClr val="black"/>
                </a:solidFill>
              </a:rPr>
              <a:t> </a:t>
            </a:r>
          </a:p>
          <a:p>
            <a:pPr marL="0" indent="0" defTabSz="914400">
              <a:spcBef>
                <a:spcPts val="0"/>
              </a:spcBef>
              <a:buFont typeface="Arial"/>
              <a:buNone/>
              <a:defRPr/>
            </a:pPr>
            <a:r>
              <a:rPr lang="en-US" sz="1400" b="1" kern="0" dirty="0">
                <a:solidFill>
                  <a:prstClr val="black"/>
                </a:solidFill>
              </a:rPr>
              <a:t>The goal of this report is to determine if we let our own unique lifestyle and media consumption habits inadvertently affect our views…</a:t>
            </a:r>
          </a:p>
        </p:txBody>
      </p:sp>
    </p:spTree>
    <p:extLst>
      <p:ext uri="{BB962C8B-B14F-4D97-AF65-F5344CB8AC3E}">
        <p14:creationId xmlns:p14="http://schemas.microsoft.com/office/powerpoint/2010/main" val="367809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Spent: 67% Of Us Say That We Watch Two Or Less Hours Of TV Per Day</a:t>
            </a:r>
          </a:p>
        </p:txBody>
      </p:sp>
      <p:sp>
        <p:nvSpPr>
          <p:cNvPr id="18" name="Text Placeholder 3"/>
          <p:cNvSpPr>
            <a:spLocks noGrp="1"/>
          </p:cNvSpPr>
          <p:nvPr>
            <p:ph type="body" sz="quarter" idx="14"/>
          </p:nvPr>
        </p:nvSpPr>
        <p:spPr>
          <a:xfrm>
            <a:off x="133644" y="6437432"/>
            <a:ext cx="7629424" cy="345114"/>
          </a:xfrm>
        </p:spPr>
        <p:txBody>
          <a:bodyPr/>
          <a:lstStyle/>
          <a:p>
            <a:r>
              <a:rPr lang="en-US" sz="800" dirty="0"/>
              <a:t>Source: VAB / Research Now “Advertising Community” Custom Survey, February 2017. Q19: In an average day, approximately how much time do you spend watching TV on a TV set (live, recorded / from a DVR or VOD)? Total Respondents = 254. Data doesn’t include those respondents who answered “don’t know.”</a:t>
            </a:r>
            <a:endParaRPr lang="en-US" sz="800" dirty="0">
              <a:solidFill>
                <a:srgbClr val="FF0000"/>
              </a:solidFill>
            </a:endParaRPr>
          </a:p>
        </p:txBody>
      </p:sp>
      <p:pic>
        <p:nvPicPr>
          <p:cNvPr id="16" name="Picture 2" descr="http://www.cybertheater.com/wp-content/uploads/2011/01/sony-bravia.jpg"/>
          <p:cNvPicPr>
            <a:picLocks noChangeAspect="1" noChangeArrowheads="1"/>
          </p:cNvPicPr>
          <p:nvPr/>
        </p:nvPicPr>
        <p:blipFill rotWithShape="1">
          <a:blip r:embed="rId2" cstate="print">
            <a:clrChange>
              <a:clrFrom>
                <a:srgbClr val="FFFFFF"/>
              </a:clrFrom>
              <a:clrTo>
                <a:srgbClr val="FFFFFF">
                  <a:alpha val="0"/>
                </a:srgbClr>
              </a:clrTo>
            </a:clrChange>
          </a:blip>
          <a:srcRect t="14940" b="15893"/>
          <a:stretch/>
        </p:blipFill>
        <p:spPr bwMode="auto">
          <a:xfrm>
            <a:off x="3705134" y="2118249"/>
            <a:ext cx="1387501" cy="908492"/>
          </a:xfrm>
          <a:prstGeom prst="rect">
            <a:avLst/>
          </a:prstGeom>
          <a:ln>
            <a:noFill/>
          </a:ln>
          <a:effectLst/>
        </p:spPr>
      </p:pic>
      <p:sp>
        <p:nvSpPr>
          <p:cNvPr id="14" name="Text Placeholder 2"/>
          <p:cNvSpPr>
            <a:spLocks noGrp="1"/>
          </p:cNvSpPr>
          <p:nvPr>
            <p:ph type="body" sz="quarter" idx="13"/>
          </p:nvPr>
        </p:nvSpPr>
        <p:spPr>
          <a:xfrm>
            <a:off x="161636" y="1400209"/>
            <a:ext cx="8805334" cy="368686"/>
          </a:xfrm>
        </p:spPr>
        <p:txBody>
          <a:bodyPr/>
          <a:lstStyle/>
          <a:p>
            <a:r>
              <a:rPr lang="en-US" sz="1600" dirty="0"/>
              <a:t>In an average day, approximately how much time do you spend </a:t>
            </a:r>
          </a:p>
          <a:p>
            <a:r>
              <a:rPr lang="en-US" sz="1600" dirty="0"/>
              <a:t>watching TV on a TV set?</a:t>
            </a:r>
          </a:p>
        </p:txBody>
      </p:sp>
      <p:graphicFrame>
        <p:nvGraphicFramePr>
          <p:cNvPr id="12" name="Chart 11"/>
          <p:cNvGraphicFramePr/>
          <p:nvPr>
            <p:extLst>
              <p:ext uri="{D42A27DB-BD31-4B8C-83A1-F6EECF244321}">
                <p14:modId xmlns:p14="http://schemas.microsoft.com/office/powerpoint/2010/main" val="1101520874"/>
              </p:ext>
            </p:extLst>
          </p:nvPr>
        </p:nvGraphicFramePr>
        <p:xfrm>
          <a:off x="2716564" y="2867487"/>
          <a:ext cx="3391270" cy="31993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3993013" y="4290175"/>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2 Hours or Less</a:t>
            </a:r>
          </a:p>
        </p:txBody>
      </p:sp>
    </p:spTree>
    <p:extLst>
      <p:ext uri="{BB962C8B-B14F-4D97-AF65-F5344CB8AC3E}">
        <p14:creationId xmlns:p14="http://schemas.microsoft.com/office/powerpoint/2010/main" val="361858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Believe The Average Adult’s TV Viewing Habits </a:t>
            </a:r>
            <a:br>
              <a:rPr lang="en-US" dirty="0"/>
            </a:br>
            <a:r>
              <a:rPr lang="en-US" dirty="0"/>
              <a:t>Align With Our Own</a:t>
            </a:r>
          </a:p>
        </p:txBody>
      </p:sp>
      <p:sp>
        <p:nvSpPr>
          <p:cNvPr id="18" name="Text Placeholder 3"/>
          <p:cNvSpPr>
            <a:spLocks noGrp="1"/>
          </p:cNvSpPr>
          <p:nvPr>
            <p:ph type="body" sz="quarter" idx="14"/>
          </p:nvPr>
        </p:nvSpPr>
        <p:spPr>
          <a:xfrm>
            <a:off x="133644" y="6322017"/>
            <a:ext cx="7629424" cy="469689"/>
          </a:xfrm>
        </p:spPr>
        <p:txBody>
          <a:bodyPr/>
          <a:lstStyle/>
          <a:p>
            <a:r>
              <a:rPr lang="en-US" sz="800" dirty="0"/>
              <a:t>Source: VAB / Research Now “Advertising Community” Custom Survey, February 2017. Q19: In an average day, approximately how much time do you spend watching TV on a TV set (live, recorded / from a DVR or VOD)? &amp; Q20: In an average day, how much time do you think the American public (P18+) spends watching TV on A TV set. Total Respondents = 254; Media Planner/Buyer Respondents = 188. Data doesn’t include those respondents who answered “don’t know.”</a:t>
            </a:r>
            <a:endParaRPr lang="en-US" sz="800" dirty="0">
              <a:solidFill>
                <a:srgbClr val="FF0000"/>
              </a:solidFill>
            </a:endParaRPr>
          </a:p>
        </p:txBody>
      </p:sp>
      <p:pic>
        <p:nvPicPr>
          <p:cNvPr id="16" name="Picture 2" descr="http://www.cybertheater.com/wp-content/uploads/2011/01/sony-bravia.jpg"/>
          <p:cNvPicPr>
            <a:picLocks noChangeAspect="1" noChangeArrowheads="1"/>
          </p:cNvPicPr>
          <p:nvPr/>
        </p:nvPicPr>
        <p:blipFill rotWithShape="1">
          <a:blip r:embed="rId2" cstate="print">
            <a:clrChange>
              <a:clrFrom>
                <a:srgbClr val="FFFFFF"/>
              </a:clrFrom>
              <a:clrTo>
                <a:srgbClr val="FFFFFF">
                  <a:alpha val="0"/>
                </a:srgbClr>
              </a:clrTo>
            </a:clrChange>
          </a:blip>
          <a:srcRect t="14940" b="15893"/>
          <a:stretch/>
        </p:blipFill>
        <p:spPr bwMode="auto">
          <a:xfrm>
            <a:off x="3870552" y="2046533"/>
            <a:ext cx="1387501" cy="908492"/>
          </a:xfrm>
          <a:prstGeom prst="rect">
            <a:avLst/>
          </a:prstGeom>
          <a:ln>
            <a:noFill/>
          </a:ln>
          <a:effectLst/>
        </p:spPr>
      </p:pic>
      <p:sp>
        <p:nvSpPr>
          <p:cNvPr id="14" name="Text Placeholder 2"/>
          <p:cNvSpPr>
            <a:spLocks noGrp="1"/>
          </p:cNvSpPr>
          <p:nvPr>
            <p:ph type="body" sz="quarter" idx="13"/>
          </p:nvPr>
        </p:nvSpPr>
        <p:spPr>
          <a:xfrm>
            <a:off x="934022" y="1401173"/>
            <a:ext cx="7400353" cy="368686"/>
          </a:xfrm>
        </p:spPr>
        <p:txBody>
          <a:bodyPr/>
          <a:lstStyle/>
          <a:p>
            <a:r>
              <a:rPr lang="en-US" sz="1600" dirty="0"/>
              <a:t>In an average day, how much time do you </a:t>
            </a:r>
            <a:r>
              <a:rPr lang="en-US" sz="1600" u="sng" dirty="0"/>
              <a:t>think</a:t>
            </a:r>
            <a:r>
              <a:rPr lang="en-US" sz="1600" dirty="0"/>
              <a:t> the average adult spends watching TV on a TV set?</a:t>
            </a:r>
          </a:p>
        </p:txBody>
      </p:sp>
      <p:graphicFrame>
        <p:nvGraphicFramePr>
          <p:cNvPr id="12" name="Chart 11"/>
          <p:cNvGraphicFramePr/>
          <p:nvPr>
            <p:extLst>
              <p:ext uri="{D42A27DB-BD31-4B8C-83A1-F6EECF244321}">
                <p14:modId xmlns:p14="http://schemas.microsoft.com/office/powerpoint/2010/main" val="2587813446"/>
              </p:ext>
            </p:extLst>
          </p:nvPr>
        </p:nvGraphicFramePr>
        <p:xfrm>
          <a:off x="908083" y="2379306"/>
          <a:ext cx="6248494" cy="368749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618238" y="3998028"/>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2 Hours or Less</a:t>
            </a:r>
          </a:p>
        </p:txBody>
      </p:sp>
      <p:sp>
        <p:nvSpPr>
          <p:cNvPr id="11" name="TextBox 1"/>
          <p:cNvSpPr txBox="1"/>
          <p:nvPr/>
        </p:nvSpPr>
        <p:spPr>
          <a:xfrm>
            <a:off x="3626071" y="4008384"/>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2 Hours or Less</a:t>
            </a:r>
          </a:p>
        </p:txBody>
      </p:sp>
      <p:sp>
        <p:nvSpPr>
          <p:cNvPr id="17" name="TextBox 1"/>
          <p:cNvSpPr txBox="1"/>
          <p:nvPr/>
        </p:nvSpPr>
        <p:spPr>
          <a:xfrm>
            <a:off x="5614678" y="3991985"/>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2 Hours or Less</a:t>
            </a:r>
          </a:p>
        </p:txBody>
      </p:sp>
      <p:cxnSp>
        <p:nvCxnSpPr>
          <p:cNvPr id="19" name="Straight Connector 18"/>
          <p:cNvCxnSpPr>
            <a:cxnSpLocks/>
          </p:cNvCxnSpPr>
          <p:nvPr/>
        </p:nvCxnSpPr>
        <p:spPr>
          <a:xfrm flipH="1">
            <a:off x="3012186"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1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a:spLocks noGrp="1"/>
          </p:cNvSpPr>
          <p:nvPr>
            <p:ph type="body" sz="quarter" idx="14"/>
          </p:nvPr>
        </p:nvSpPr>
        <p:spPr>
          <a:xfrm>
            <a:off x="161637" y="6155877"/>
            <a:ext cx="7499792" cy="469689"/>
          </a:xfrm>
        </p:spPr>
        <p:txBody>
          <a:bodyPr/>
          <a:lstStyle/>
          <a:p>
            <a:r>
              <a:rPr lang="en-US" sz="800" dirty="0"/>
              <a:t>Source: VAB / Research Now “Advertising Community” Custom Survey, February 2017. Q19: In an average day, approximately how much time do you spend watching TV on a TV set (live, recorded / from a DVR or VOD)? &amp; Q20: In an average day, how much time do you think the American public (P18+) spends watching TV on A TV set. Total Respondents = 254; Media Planner/Buyer Respondents = 188. Data doesn’t include those respondents who answered “don’t know.”  “Average A18+ Population” data based on VAB analysis of on Nielsen Comparable Metrics Report, Q3’16, and reflects an average week between June 27</a:t>
            </a:r>
            <a:r>
              <a:rPr lang="en-US" sz="800" baseline="30000" dirty="0"/>
              <a:t>th</a:t>
            </a:r>
            <a:r>
              <a:rPr lang="en-US" sz="800" dirty="0"/>
              <a:t>, 2016 – September 25, 2016 for total population.</a:t>
            </a:r>
            <a:endParaRPr lang="en-US" sz="800" dirty="0">
              <a:solidFill>
                <a:srgbClr val="FF0000"/>
              </a:solidFill>
            </a:endParaRPr>
          </a:p>
        </p:txBody>
      </p:sp>
      <p:pic>
        <p:nvPicPr>
          <p:cNvPr id="16" name="Picture 2" descr="http://www.cybertheater.com/wp-content/uploads/2011/01/sony-bravia.jpg"/>
          <p:cNvPicPr>
            <a:picLocks noChangeAspect="1" noChangeArrowheads="1"/>
          </p:cNvPicPr>
          <p:nvPr/>
        </p:nvPicPr>
        <p:blipFill rotWithShape="1">
          <a:blip r:embed="rId2" cstate="print">
            <a:clrChange>
              <a:clrFrom>
                <a:srgbClr val="FFFFFF"/>
              </a:clrFrom>
              <a:clrTo>
                <a:srgbClr val="FFFFFF">
                  <a:alpha val="0"/>
                </a:srgbClr>
              </a:clrTo>
            </a:clrChange>
          </a:blip>
          <a:srcRect t="14940" b="15893"/>
          <a:stretch/>
        </p:blipFill>
        <p:spPr bwMode="auto">
          <a:xfrm>
            <a:off x="3406752" y="2096613"/>
            <a:ext cx="1387501" cy="908492"/>
          </a:xfrm>
          <a:prstGeom prst="rect">
            <a:avLst/>
          </a:prstGeom>
          <a:ln>
            <a:noFill/>
          </a:ln>
          <a:effectLst/>
        </p:spPr>
      </p:pic>
      <p:graphicFrame>
        <p:nvGraphicFramePr>
          <p:cNvPr id="12" name="Chart 11"/>
          <p:cNvGraphicFramePr/>
          <p:nvPr>
            <p:extLst>
              <p:ext uri="{D42A27DB-BD31-4B8C-83A1-F6EECF244321}">
                <p14:modId xmlns:p14="http://schemas.microsoft.com/office/powerpoint/2010/main" val="2665438654"/>
              </p:ext>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p:cNvSpPr>
            <a:spLocks noGrp="1"/>
          </p:cNvSpPr>
          <p:nvPr>
            <p:ph type="body" sz="quarter" idx="13"/>
          </p:nvPr>
        </p:nvSpPr>
        <p:spPr>
          <a:xfrm>
            <a:off x="6686376" y="2325728"/>
            <a:ext cx="1774044" cy="681077"/>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616527"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4" cy="902711"/>
          </a:xfrm>
        </p:spPr>
        <p:txBody>
          <a:bodyPr/>
          <a:lstStyle/>
          <a:p>
            <a:r>
              <a:rPr lang="en-US" dirty="0"/>
              <a:t>However, We Vastly </a:t>
            </a:r>
            <a:r>
              <a:rPr lang="en-US" i="1" u="sng" dirty="0"/>
              <a:t>Under</a:t>
            </a:r>
            <a:r>
              <a:rPr lang="en-US" i="1" dirty="0"/>
              <a:t>estimate</a:t>
            </a:r>
            <a:r>
              <a:rPr lang="en-US" dirty="0"/>
              <a:t> How Much Time Is </a:t>
            </a:r>
            <a:r>
              <a:rPr lang="en-US" b="1" i="1" dirty="0"/>
              <a:t>Actually</a:t>
            </a:r>
            <a:r>
              <a:rPr lang="en-US" dirty="0"/>
              <a:t> Spent By The Average Adult Watching TV</a:t>
            </a:r>
          </a:p>
        </p:txBody>
      </p:sp>
      <p:sp>
        <p:nvSpPr>
          <p:cNvPr id="20" name="Text Placeholder 2"/>
          <p:cNvSpPr>
            <a:spLocks noGrp="1"/>
          </p:cNvSpPr>
          <p:nvPr>
            <p:ph type="body" sz="quarter" idx="13"/>
          </p:nvPr>
        </p:nvSpPr>
        <p:spPr>
          <a:xfrm>
            <a:off x="161637" y="1416178"/>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adult spends, watching TV on a TV set?</a:t>
            </a:r>
          </a:p>
        </p:txBody>
      </p:sp>
      <p:sp>
        <p:nvSpPr>
          <p:cNvPr id="21" name="TextBox 1"/>
          <p:cNvSpPr txBox="1"/>
          <p:nvPr/>
        </p:nvSpPr>
        <p:spPr>
          <a:xfrm>
            <a:off x="1633493" y="4074452"/>
            <a:ext cx="4376690"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u="sng" dirty="0" err="1"/>
              <a:t>Avg</a:t>
            </a:r>
            <a:r>
              <a:rPr lang="en-US" sz="1200" b="1" u="sng" dirty="0"/>
              <a:t> Daily Time Spent: 2 Hours Or Less</a:t>
            </a:r>
          </a:p>
        </p:txBody>
      </p:sp>
      <p:sp>
        <p:nvSpPr>
          <p:cNvPr id="14" name="TextBox 13"/>
          <p:cNvSpPr txBox="1"/>
          <p:nvPr/>
        </p:nvSpPr>
        <p:spPr>
          <a:xfrm>
            <a:off x="7232200" y="4074452"/>
            <a:ext cx="665914" cy="276999"/>
          </a:xfrm>
          <a:prstGeom prst="rect">
            <a:avLst/>
          </a:prstGeom>
          <a:noFill/>
        </p:spPr>
        <p:txBody>
          <a:bodyPr wrap="square" rtlCol="0">
            <a:spAutoFit/>
          </a:bodyPr>
          <a:lstStyle/>
          <a:p>
            <a:pPr algn="ctr"/>
            <a:r>
              <a:rPr lang="en-US" sz="1200" b="1" i="1" dirty="0"/>
              <a:t>Actual</a:t>
            </a:r>
          </a:p>
        </p:txBody>
      </p:sp>
      <p:sp>
        <p:nvSpPr>
          <p:cNvPr id="13" name="Text Placeholder 2"/>
          <p:cNvSpPr>
            <a:spLocks noGrp="1"/>
          </p:cNvSpPr>
          <p:nvPr>
            <p:ph type="body" sz="quarter" idx="13"/>
          </p:nvPr>
        </p:nvSpPr>
        <p:spPr>
          <a:xfrm>
            <a:off x="318976" y="2267574"/>
            <a:ext cx="2104318" cy="904252"/>
          </a:xfrm>
          <a:solidFill>
            <a:schemeClr val="accent6">
              <a:lumMod val="20000"/>
              <a:lumOff val="80000"/>
            </a:schemeClr>
          </a:solidFill>
          <a:ln w="19050">
            <a:solidFill>
              <a:schemeClr val="tx1"/>
            </a:solidFill>
          </a:ln>
        </p:spPr>
        <p:txBody>
          <a:bodyPr/>
          <a:lstStyle/>
          <a:p>
            <a:r>
              <a:rPr lang="en-US" sz="1200" dirty="0"/>
              <a:t>The average adult spends </a:t>
            </a:r>
            <a:r>
              <a:rPr lang="en-US" sz="1200" b="1" i="1" u="sng" dirty="0"/>
              <a:t>double</a:t>
            </a:r>
            <a:r>
              <a:rPr lang="en-US" sz="1200" dirty="0"/>
              <a:t> the time watching TV than estimated by most media professionals</a:t>
            </a:r>
          </a:p>
        </p:txBody>
      </p:sp>
    </p:spTree>
    <p:extLst>
      <p:ext uri="{BB962C8B-B14F-4D97-AF65-F5344CB8AC3E}">
        <p14:creationId xmlns:p14="http://schemas.microsoft.com/office/powerpoint/2010/main" val="209756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 60% Of Us Say We Spend Over 30 Minutes Per Day Watching Video On Our Computer</a:t>
            </a:r>
          </a:p>
        </p:txBody>
      </p:sp>
      <p:sp>
        <p:nvSpPr>
          <p:cNvPr id="18" name="Text Placeholder 3"/>
          <p:cNvSpPr>
            <a:spLocks noGrp="1"/>
          </p:cNvSpPr>
          <p:nvPr>
            <p:ph type="body" sz="quarter" idx="14"/>
          </p:nvPr>
        </p:nvSpPr>
        <p:spPr>
          <a:xfrm>
            <a:off x="133644" y="6455188"/>
            <a:ext cx="7629424" cy="345114"/>
          </a:xfrm>
        </p:spPr>
        <p:txBody>
          <a:bodyPr/>
          <a:lstStyle/>
          <a:p>
            <a:r>
              <a:rPr lang="en-US" sz="800" dirty="0"/>
              <a:t>Source: VAB / Research Now “Advertising Community” Custom Survey, February 2017. Q19: In an average day, approximately how much time do you spend watching video on a computer (desktop/laptop/PC)? Total Respondents = 254. Data doesn’t include those respondents who answered “don’t know.”</a:t>
            </a:r>
            <a:endParaRPr lang="en-US" sz="800" dirty="0">
              <a:solidFill>
                <a:srgbClr val="FF0000"/>
              </a:solidFill>
            </a:endParaRPr>
          </a:p>
        </p:txBody>
      </p:sp>
      <p:sp>
        <p:nvSpPr>
          <p:cNvPr id="14" name="Text Placeholder 2"/>
          <p:cNvSpPr>
            <a:spLocks noGrp="1"/>
          </p:cNvSpPr>
          <p:nvPr>
            <p:ph type="body" sz="quarter" idx="13"/>
          </p:nvPr>
        </p:nvSpPr>
        <p:spPr>
          <a:xfrm>
            <a:off x="1010222" y="1405060"/>
            <a:ext cx="6866953" cy="368686"/>
          </a:xfrm>
        </p:spPr>
        <p:txBody>
          <a:bodyPr/>
          <a:lstStyle/>
          <a:p>
            <a:r>
              <a:rPr lang="en-US" sz="1600" dirty="0"/>
              <a:t>In an average day, approximately how much time do you spend watching video on a computer?</a:t>
            </a:r>
          </a:p>
        </p:txBody>
      </p:sp>
      <p:graphicFrame>
        <p:nvGraphicFramePr>
          <p:cNvPr id="12" name="Chart 11"/>
          <p:cNvGraphicFramePr/>
          <p:nvPr>
            <p:extLst>
              <p:ext uri="{D42A27DB-BD31-4B8C-83A1-F6EECF244321}">
                <p14:modId xmlns:p14="http://schemas.microsoft.com/office/powerpoint/2010/main" val="145583331"/>
              </p:ext>
            </p:extLst>
          </p:nvPr>
        </p:nvGraphicFramePr>
        <p:xfrm>
          <a:off x="2716567" y="2867487"/>
          <a:ext cx="3391270" cy="319931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p:cNvSpPr txBox="1"/>
          <p:nvPr/>
        </p:nvSpPr>
        <p:spPr>
          <a:xfrm>
            <a:off x="3993013" y="4358736"/>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pic>
        <p:nvPicPr>
          <p:cNvPr id="9" name="Picture 10" descr="http://us.toshiba.com/images/showcase/products/portege-r835-p56x-laptop.png"/>
          <p:cNvPicPr>
            <a:picLocks noChangeAspect="1" noChangeArrowheads="1"/>
          </p:cNvPicPr>
          <p:nvPr/>
        </p:nvPicPr>
        <p:blipFill>
          <a:blip r:embed="rId3" cstate="print">
            <a:clrChange>
              <a:clrFrom>
                <a:srgbClr val="FFFFFF"/>
              </a:clrFrom>
              <a:clrTo>
                <a:srgbClr val="FFFFFF">
                  <a:alpha val="0"/>
                </a:srgbClr>
              </a:clrTo>
            </a:clrChange>
          </a:blip>
          <a:srcRect l="4550" t="8970" r="6408" b="7412"/>
          <a:stretch>
            <a:fillRect/>
          </a:stretch>
        </p:blipFill>
        <p:spPr bwMode="auto">
          <a:xfrm>
            <a:off x="3812708" y="2109593"/>
            <a:ext cx="1172350" cy="760439"/>
          </a:xfrm>
          <a:prstGeom prst="rect">
            <a:avLst/>
          </a:prstGeom>
          <a:ln>
            <a:noFill/>
          </a:ln>
          <a:effectLst/>
        </p:spPr>
      </p:pic>
    </p:spTree>
    <p:extLst>
      <p:ext uri="{BB962C8B-B14F-4D97-AF65-F5344CB8AC3E}">
        <p14:creationId xmlns:p14="http://schemas.microsoft.com/office/powerpoint/2010/main" val="297012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Believe That The Average Adult Spends Even </a:t>
            </a:r>
            <a:r>
              <a:rPr lang="en-US" i="1" u="sng" dirty="0"/>
              <a:t>More Time </a:t>
            </a:r>
            <a:r>
              <a:rPr lang="en-US" dirty="0"/>
              <a:t>Than Us Watching Video On A Computer</a:t>
            </a:r>
          </a:p>
        </p:txBody>
      </p:sp>
      <p:sp>
        <p:nvSpPr>
          <p:cNvPr id="18" name="Text Placeholder 3"/>
          <p:cNvSpPr>
            <a:spLocks noGrp="1"/>
          </p:cNvSpPr>
          <p:nvPr>
            <p:ph type="body" sz="quarter" idx="14"/>
          </p:nvPr>
        </p:nvSpPr>
        <p:spPr>
          <a:xfrm>
            <a:off x="133644" y="6286505"/>
            <a:ext cx="7518907" cy="469689"/>
          </a:xfrm>
        </p:spPr>
        <p:txBody>
          <a:bodyPr/>
          <a:lstStyle/>
          <a:p>
            <a:r>
              <a:rPr lang="en-US" sz="800" dirty="0"/>
              <a:t>Source: VAB / Research Now “Advertising Community” Custom Survey, February 2017. Q19: In an average day, approximately how much time do you spend watching video on a computer (desktop/laptop/PC)? &amp; Q20: In an average day, how much time do you think the American public (P18+) spends watching video on a computer (desktop/laptop/PC)? Total Respondents = 254; Media Planner/Buyer Respondents = 188. Data doesn’t include those respondents who answered “don’t know.”</a:t>
            </a:r>
            <a:endParaRPr lang="en-US" sz="800" dirty="0">
              <a:solidFill>
                <a:srgbClr val="FF0000"/>
              </a:solidFill>
            </a:endParaRPr>
          </a:p>
        </p:txBody>
      </p:sp>
      <p:sp>
        <p:nvSpPr>
          <p:cNvPr id="14" name="Text Placeholder 2"/>
          <p:cNvSpPr>
            <a:spLocks noGrp="1"/>
          </p:cNvSpPr>
          <p:nvPr>
            <p:ph type="body" sz="quarter" idx="13"/>
          </p:nvPr>
        </p:nvSpPr>
        <p:spPr>
          <a:xfrm>
            <a:off x="143447" y="1401173"/>
            <a:ext cx="8805334" cy="368686"/>
          </a:xfrm>
        </p:spPr>
        <p:txBody>
          <a:bodyPr/>
          <a:lstStyle/>
          <a:p>
            <a:r>
              <a:rPr lang="en-US" sz="1600" dirty="0"/>
              <a:t>In an average day, approximately how much time do you </a:t>
            </a:r>
            <a:r>
              <a:rPr lang="en-US" sz="1600" b="1" i="1" u="sng" dirty="0"/>
              <a:t>think</a:t>
            </a:r>
            <a:r>
              <a:rPr lang="en-US" sz="1600" dirty="0"/>
              <a:t> the average adult spends watching video on a computer?</a:t>
            </a:r>
          </a:p>
        </p:txBody>
      </p:sp>
      <p:graphicFrame>
        <p:nvGraphicFramePr>
          <p:cNvPr id="12" name="Chart 11"/>
          <p:cNvGraphicFramePr/>
          <p:nvPr>
            <p:extLst>
              <p:ext uri="{D42A27DB-BD31-4B8C-83A1-F6EECF244321}">
                <p14:modId xmlns:p14="http://schemas.microsoft.com/office/powerpoint/2010/main" val="2017803386"/>
              </p:ext>
            </p:extLst>
          </p:nvPr>
        </p:nvGraphicFramePr>
        <p:xfrm>
          <a:off x="908083" y="2379306"/>
          <a:ext cx="6248494" cy="368749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618238" y="3998028"/>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sp>
        <p:nvSpPr>
          <p:cNvPr id="11" name="TextBox 1"/>
          <p:cNvSpPr txBox="1"/>
          <p:nvPr/>
        </p:nvSpPr>
        <p:spPr>
          <a:xfrm>
            <a:off x="3626071" y="4008384"/>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sp>
        <p:nvSpPr>
          <p:cNvPr id="17" name="TextBox 1"/>
          <p:cNvSpPr txBox="1"/>
          <p:nvPr/>
        </p:nvSpPr>
        <p:spPr>
          <a:xfrm>
            <a:off x="5614678" y="3991985"/>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cxnSp>
        <p:nvCxnSpPr>
          <p:cNvPr id="19" name="Straight Connector 18"/>
          <p:cNvCxnSpPr>
            <a:cxnSpLocks/>
          </p:cNvCxnSpPr>
          <p:nvPr/>
        </p:nvCxnSpPr>
        <p:spPr>
          <a:xfrm flipH="1">
            <a:off x="3012186"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0" descr="http://us.toshiba.com/images/showcase/products/portege-r835-p56x-laptop.png"/>
          <p:cNvPicPr>
            <a:picLocks noChangeAspect="1" noChangeArrowheads="1"/>
          </p:cNvPicPr>
          <p:nvPr/>
        </p:nvPicPr>
        <p:blipFill>
          <a:blip r:embed="rId3" cstate="print">
            <a:clrChange>
              <a:clrFrom>
                <a:srgbClr val="FFFFFF"/>
              </a:clrFrom>
              <a:clrTo>
                <a:srgbClr val="FFFFFF">
                  <a:alpha val="0"/>
                </a:srgbClr>
              </a:clrTo>
            </a:clrChange>
          </a:blip>
          <a:srcRect l="4550" t="8970" r="6408" b="7412"/>
          <a:stretch>
            <a:fillRect/>
          </a:stretch>
        </p:blipFill>
        <p:spPr bwMode="auto">
          <a:xfrm>
            <a:off x="3445766" y="2053187"/>
            <a:ext cx="1172350" cy="760439"/>
          </a:xfrm>
          <a:prstGeom prst="rect">
            <a:avLst/>
          </a:prstGeom>
          <a:ln>
            <a:noFill/>
          </a:ln>
          <a:effectLst/>
        </p:spPr>
      </p:pic>
    </p:spTree>
    <p:extLst>
      <p:ext uri="{BB962C8B-B14F-4D97-AF65-F5344CB8AC3E}">
        <p14:creationId xmlns:p14="http://schemas.microsoft.com/office/powerpoint/2010/main" val="995515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a:spLocks noGrp="1"/>
          </p:cNvSpPr>
          <p:nvPr>
            <p:ph type="body" sz="quarter" idx="14"/>
          </p:nvPr>
        </p:nvSpPr>
        <p:spPr>
          <a:xfrm>
            <a:off x="161637" y="6155877"/>
            <a:ext cx="7499792" cy="469689"/>
          </a:xfrm>
        </p:spPr>
        <p:txBody>
          <a:bodyPr/>
          <a:lstStyle/>
          <a:p>
            <a:r>
              <a:rPr lang="en-US" sz="800" dirty="0"/>
              <a:t>Source: VAB / Research Now “Advertising Community” Custom Survey, February 2017. Q19: In an average day, approximately how much time do you spend watching video on a computer (desktop/laptop/PC)? &amp; Q20: In an average day, how much time do you think the American public (P18+) spends watching video on a computer (desktop/laptop/PC)? Total Respondents = 254; Media Planner/Buyer Respondents = 188. Data doesn’t include those respondents who answered “don’t know.”  “Average A18+ Population” data based on VAB analysis of on Nielsen Comparable Metrics Report, Q3’16, and reflects an average week between June 27</a:t>
            </a:r>
            <a:r>
              <a:rPr lang="en-US" sz="800" baseline="30000" dirty="0"/>
              <a:t>th</a:t>
            </a:r>
            <a:r>
              <a:rPr lang="en-US" sz="800" dirty="0"/>
              <a:t>, 2016 – September 25, 2016 for total population.</a:t>
            </a:r>
            <a:endParaRPr lang="en-US" sz="800" dirty="0">
              <a:solidFill>
                <a:srgbClr val="FF0000"/>
              </a:solidFill>
            </a:endParaRPr>
          </a:p>
        </p:txBody>
      </p:sp>
      <p:graphicFrame>
        <p:nvGraphicFramePr>
          <p:cNvPr id="12" name="Chart 11"/>
          <p:cNvGraphicFramePr/>
          <p:nvPr>
            <p:extLst>
              <p:ext uri="{D42A27DB-BD31-4B8C-83A1-F6EECF244321}">
                <p14:modId xmlns:p14="http://schemas.microsoft.com/office/powerpoint/2010/main" val="311298272"/>
              </p:ext>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41987" y="3976064"/>
            <a:ext cx="1765166" cy="681077"/>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4" cy="902711"/>
          </a:xfrm>
        </p:spPr>
        <p:txBody>
          <a:bodyPr/>
          <a:lstStyle/>
          <a:p>
            <a:r>
              <a:rPr lang="en-US" dirty="0"/>
              <a:t>Unlike TV Though, We Vastly </a:t>
            </a:r>
            <a:r>
              <a:rPr lang="en-US" i="1" u="sng" dirty="0"/>
              <a:t>Over</a:t>
            </a:r>
            <a:r>
              <a:rPr lang="en-US" i="1" dirty="0"/>
              <a:t>estimate</a:t>
            </a:r>
            <a:r>
              <a:rPr lang="en-US" dirty="0"/>
              <a:t> How Much Time Is </a:t>
            </a:r>
            <a:r>
              <a:rPr lang="en-US" b="1" i="1" dirty="0"/>
              <a:t>Actually</a:t>
            </a:r>
            <a:r>
              <a:rPr lang="en-US" dirty="0"/>
              <a:t> Spent Watching Video On A Computer</a:t>
            </a:r>
          </a:p>
        </p:txBody>
      </p: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adult spends, watching video on a computer?</a:t>
            </a:r>
          </a:p>
        </p:txBody>
      </p:sp>
      <p:sp>
        <p:nvSpPr>
          <p:cNvPr id="21" name="TextBox 1"/>
          <p:cNvSpPr txBox="1"/>
          <p:nvPr/>
        </p:nvSpPr>
        <p:spPr>
          <a:xfrm>
            <a:off x="1722267" y="3612814"/>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effectLst/>
                <a:uLnTx/>
                <a:uFillTx/>
                <a:latin typeface="Trebuchet MS"/>
                <a:ea typeface="+mn-ea"/>
                <a:cs typeface="+mn-cs"/>
              </a:rPr>
              <a:t>Avg</a:t>
            </a:r>
            <a:r>
              <a:rPr kumimoji="0" lang="en-US" sz="1200" b="1" i="0" u="sng" strike="noStrike" kern="1200" cap="none" spc="0" normalizeH="0" baseline="0" noProof="0" dirty="0">
                <a:ln>
                  <a:noFill/>
                </a:ln>
                <a:effectLst/>
                <a:uLnTx/>
                <a:uFillTx/>
                <a:latin typeface="Trebuchet MS"/>
                <a:ea typeface="+mn-ea"/>
                <a:cs typeface="+mn-cs"/>
              </a:rPr>
              <a:t> Daily Time Spent: 30 Minutes or More</a:t>
            </a:r>
          </a:p>
        </p:txBody>
      </p:sp>
      <p:sp>
        <p:nvSpPr>
          <p:cNvPr id="14" name="TextBox 13"/>
          <p:cNvSpPr txBox="1"/>
          <p:nvPr/>
        </p:nvSpPr>
        <p:spPr>
          <a:xfrm>
            <a:off x="7258922" y="3361768"/>
            <a:ext cx="63919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Trebuchet MS"/>
                <a:ea typeface="+mn-ea"/>
                <a:cs typeface="+mn-cs"/>
              </a:rPr>
              <a:t>Actual</a:t>
            </a:r>
          </a:p>
        </p:txBody>
      </p:sp>
      <p:pic>
        <p:nvPicPr>
          <p:cNvPr id="11" name="Picture 10" descr="http://us.toshiba.com/images/showcase/products/portege-r835-p56x-laptop.png"/>
          <p:cNvPicPr>
            <a:picLocks noChangeAspect="1" noChangeArrowheads="1"/>
          </p:cNvPicPr>
          <p:nvPr/>
        </p:nvPicPr>
        <p:blipFill>
          <a:blip r:embed="rId3" cstate="print">
            <a:clrChange>
              <a:clrFrom>
                <a:srgbClr val="FFFFFF"/>
              </a:clrFrom>
              <a:clrTo>
                <a:srgbClr val="FFFFFF">
                  <a:alpha val="0"/>
                </a:srgbClr>
              </a:clrTo>
            </a:clrChange>
          </a:blip>
          <a:srcRect l="4550" t="8970" r="6408" b="7412"/>
          <a:stretch>
            <a:fillRect/>
          </a:stretch>
        </p:blipFill>
        <p:spPr bwMode="auto">
          <a:xfrm>
            <a:off x="3235663" y="2174635"/>
            <a:ext cx="1172350" cy="760439"/>
          </a:xfrm>
          <a:prstGeom prst="rect">
            <a:avLst/>
          </a:prstGeom>
          <a:ln>
            <a:noFill/>
          </a:ln>
          <a:effectLst/>
        </p:spPr>
      </p:pic>
      <p:sp>
        <p:nvSpPr>
          <p:cNvPr id="13" name="TextBox 12"/>
          <p:cNvSpPr txBox="1"/>
          <p:nvPr/>
        </p:nvSpPr>
        <p:spPr>
          <a:xfrm>
            <a:off x="7199791" y="4914448"/>
            <a:ext cx="707201" cy="276999"/>
          </a:xfrm>
          <a:prstGeom prst="rect">
            <a:avLst/>
          </a:prstGeom>
          <a:noFill/>
        </p:spPr>
        <p:txBody>
          <a:bodyPr wrap="square" rtlCol="0">
            <a:spAutoFit/>
          </a:bodyPr>
          <a:lstStyle/>
          <a:p>
            <a:pPr algn="ctr"/>
            <a:r>
              <a:rPr lang="en-US" sz="1200" b="1" i="1" dirty="0"/>
              <a:t>Actual</a:t>
            </a:r>
          </a:p>
        </p:txBody>
      </p:sp>
      <p:sp>
        <p:nvSpPr>
          <p:cNvPr id="15" name="Text Placeholder 2"/>
          <p:cNvSpPr>
            <a:spLocks noGrp="1"/>
          </p:cNvSpPr>
          <p:nvPr>
            <p:ph type="body" sz="quarter" idx="13"/>
          </p:nvPr>
        </p:nvSpPr>
        <p:spPr>
          <a:xfrm>
            <a:off x="318976" y="2267574"/>
            <a:ext cx="2104318" cy="1017163"/>
          </a:xfrm>
          <a:solidFill>
            <a:schemeClr val="accent6">
              <a:lumMod val="20000"/>
              <a:lumOff val="80000"/>
            </a:schemeClr>
          </a:solidFill>
          <a:ln w="19050">
            <a:solidFill>
              <a:schemeClr val="tx1"/>
            </a:solidFill>
          </a:ln>
        </p:spPr>
        <p:txBody>
          <a:bodyPr/>
          <a:lstStyle/>
          <a:p>
            <a:r>
              <a:rPr lang="en-US" sz="1200" dirty="0"/>
              <a:t>The average adult spends </a:t>
            </a:r>
            <a:r>
              <a:rPr lang="en-US" sz="1200" i="1" u="sng" dirty="0"/>
              <a:t>less than half the time </a:t>
            </a:r>
            <a:r>
              <a:rPr lang="en-US" sz="1200" dirty="0"/>
              <a:t>estimated by most media pros watching video on a computer</a:t>
            </a:r>
          </a:p>
        </p:txBody>
      </p:sp>
    </p:spTree>
    <p:extLst>
      <p:ext uri="{BB962C8B-B14F-4D97-AF65-F5344CB8AC3E}">
        <p14:creationId xmlns:p14="http://schemas.microsoft.com/office/powerpoint/2010/main" val="4015389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54% Of Us Say We Spend Over 30 Minutes Per Day Watching Video On Our Mobile Devices</a:t>
            </a:r>
          </a:p>
        </p:txBody>
      </p:sp>
      <p:sp>
        <p:nvSpPr>
          <p:cNvPr id="18" name="Text Placeholder 3"/>
          <p:cNvSpPr>
            <a:spLocks noGrp="1"/>
          </p:cNvSpPr>
          <p:nvPr>
            <p:ph type="body" sz="quarter" idx="14"/>
          </p:nvPr>
        </p:nvSpPr>
        <p:spPr>
          <a:xfrm>
            <a:off x="133644" y="6455188"/>
            <a:ext cx="7629424" cy="345114"/>
          </a:xfrm>
        </p:spPr>
        <p:txBody>
          <a:bodyPr/>
          <a:lstStyle/>
          <a:p>
            <a:r>
              <a:rPr lang="en-US" sz="800" dirty="0"/>
              <a:t>Source: VAB / Research Now “Advertising Community” Custom Survey, February 2017. Q19: In an average day, approximately how much time do you spend watching video on a mobile device (smartphone or tablet)? Total Respondents = 254. Data doesn’t include those respondents who answered “don’t know.”</a:t>
            </a:r>
            <a:endParaRPr lang="en-US" sz="800" dirty="0">
              <a:solidFill>
                <a:srgbClr val="FF0000"/>
              </a:solidFill>
            </a:endParaRPr>
          </a:p>
        </p:txBody>
      </p:sp>
      <p:sp>
        <p:nvSpPr>
          <p:cNvPr id="14" name="Text Placeholder 2"/>
          <p:cNvSpPr>
            <a:spLocks noGrp="1"/>
          </p:cNvSpPr>
          <p:nvPr>
            <p:ph type="body" sz="quarter" idx="13"/>
          </p:nvPr>
        </p:nvSpPr>
        <p:spPr>
          <a:xfrm>
            <a:off x="1057847" y="1481260"/>
            <a:ext cx="6924103" cy="368686"/>
          </a:xfrm>
        </p:spPr>
        <p:txBody>
          <a:bodyPr/>
          <a:lstStyle/>
          <a:p>
            <a:r>
              <a:rPr lang="en-US" sz="1600" dirty="0"/>
              <a:t>In an average day, approximately how much time do you spend watching video on a mobile device?</a:t>
            </a:r>
          </a:p>
        </p:txBody>
      </p:sp>
      <p:graphicFrame>
        <p:nvGraphicFramePr>
          <p:cNvPr id="12" name="Chart 11"/>
          <p:cNvGraphicFramePr/>
          <p:nvPr>
            <p:extLst>
              <p:ext uri="{D42A27DB-BD31-4B8C-83A1-F6EECF244321}">
                <p14:modId xmlns:p14="http://schemas.microsoft.com/office/powerpoint/2010/main" val="4117224935"/>
              </p:ext>
            </p:extLst>
          </p:nvPr>
        </p:nvGraphicFramePr>
        <p:xfrm>
          <a:off x="2707689" y="2530137"/>
          <a:ext cx="3391270" cy="35366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p:cNvSpPr txBox="1"/>
          <p:nvPr/>
        </p:nvSpPr>
        <p:spPr>
          <a:xfrm>
            <a:off x="3993013" y="4288531"/>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pic>
        <p:nvPicPr>
          <p:cNvPr id="8" name="Picture 57"/>
          <p:cNvPicPr>
            <a:picLocks noChangeAspect="1" noChangeArrowheads="1"/>
          </p:cNvPicPr>
          <p:nvPr/>
        </p:nvPicPr>
        <p:blipFill>
          <a:blip r:embed="rId3" cstate="print">
            <a:clrChange>
              <a:clrFrom>
                <a:srgbClr val="FFFFFF"/>
              </a:clrFrom>
              <a:clrTo>
                <a:srgbClr val="FFFFFF">
                  <a:alpha val="0"/>
                </a:srgbClr>
              </a:clrTo>
            </a:clrChange>
          </a:blip>
          <a:srcRect l="18026" t="6034" r="17675" b="10726"/>
          <a:stretch>
            <a:fillRect/>
          </a:stretch>
        </p:blipFill>
        <p:spPr bwMode="auto">
          <a:xfrm>
            <a:off x="4277186" y="2215274"/>
            <a:ext cx="707596" cy="916035"/>
          </a:xfrm>
          <a:prstGeom prst="rect">
            <a:avLst/>
          </a:prstGeom>
          <a:ln>
            <a:noFill/>
          </a:ln>
          <a:effectLst/>
        </p:spPr>
      </p:pic>
      <p:pic>
        <p:nvPicPr>
          <p:cNvPr id="10" name="Picture 8" descr="http://cdn.asia.cnet.com/i/r/2010/hp/45257271/iphone4review4.jpg"/>
          <p:cNvPicPr>
            <a:picLocks noChangeAspect="1" noChangeArrowheads="1"/>
          </p:cNvPicPr>
          <p:nvPr/>
        </p:nvPicPr>
        <p:blipFill>
          <a:blip r:embed="rId4" cstate="print">
            <a:clrChange>
              <a:clrFrom>
                <a:srgbClr val="FFFFFF"/>
              </a:clrFrom>
              <a:clrTo>
                <a:srgbClr val="FFFFFF">
                  <a:alpha val="0"/>
                </a:srgbClr>
              </a:clrTo>
            </a:clrChange>
          </a:blip>
          <a:srcRect l="33114" t="6097" r="33795" b="3964"/>
          <a:stretch>
            <a:fillRect/>
          </a:stretch>
        </p:blipFill>
        <p:spPr bwMode="auto">
          <a:xfrm>
            <a:off x="3868411" y="2389216"/>
            <a:ext cx="334145" cy="681142"/>
          </a:xfrm>
          <a:prstGeom prst="rect">
            <a:avLst/>
          </a:prstGeom>
          <a:ln>
            <a:noFill/>
          </a:ln>
          <a:effectLst/>
        </p:spPr>
      </p:pic>
    </p:spTree>
    <p:extLst>
      <p:ext uri="{BB962C8B-B14F-4D97-AF65-F5344CB8AC3E}">
        <p14:creationId xmlns:p14="http://schemas.microsoft.com/office/powerpoint/2010/main" val="805698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Believe That The Average Adult Spends Even </a:t>
            </a:r>
            <a:r>
              <a:rPr lang="en-US" i="1" u="sng" dirty="0"/>
              <a:t>More Time </a:t>
            </a:r>
            <a:r>
              <a:rPr lang="en-US" dirty="0"/>
              <a:t>Than Us Watching Video On Mobile Devices</a:t>
            </a:r>
            <a:endParaRPr lang="en-US" dirty="0">
              <a:solidFill>
                <a:srgbClr val="FF0000"/>
              </a:solidFill>
            </a:endParaRPr>
          </a:p>
        </p:txBody>
      </p:sp>
      <p:sp>
        <p:nvSpPr>
          <p:cNvPr id="18" name="Text Placeholder 3"/>
          <p:cNvSpPr>
            <a:spLocks noGrp="1"/>
          </p:cNvSpPr>
          <p:nvPr>
            <p:ph type="body" sz="quarter" idx="14"/>
          </p:nvPr>
        </p:nvSpPr>
        <p:spPr>
          <a:xfrm>
            <a:off x="133644" y="6286505"/>
            <a:ext cx="7518907" cy="469689"/>
          </a:xfrm>
        </p:spPr>
        <p:txBody>
          <a:bodyPr/>
          <a:lstStyle/>
          <a:p>
            <a:r>
              <a:rPr lang="en-US" sz="800" dirty="0"/>
              <a:t>Source: VAB / Research Now “Advertising Community” Custom Survey, February 2017. Q19: In an average day, approximately how much time do you spend watching video on a mobile device (smartphone or tablet)? &amp; Q20: In an average day, how much time do you think the American public (P18+) spends watching video on a mobile device (smartphone or tablet)? Total Respondents = 254; Media Planner/Buyer Respondents = 188. Data doesn’t include those respondents who answered “don’t know.”</a:t>
            </a:r>
            <a:endParaRPr lang="en-US" sz="800" dirty="0">
              <a:solidFill>
                <a:srgbClr val="FF0000"/>
              </a:solidFill>
            </a:endParaRPr>
          </a:p>
        </p:txBody>
      </p:sp>
      <p:sp>
        <p:nvSpPr>
          <p:cNvPr id="14" name="Text Placeholder 2"/>
          <p:cNvSpPr>
            <a:spLocks noGrp="1"/>
          </p:cNvSpPr>
          <p:nvPr>
            <p:ph type="body" sz="quarter" idx="13"/>
          </p:nvPr>
        </p:nvSpPr>
        <p:spPr>
          <a:xfrm>
            <a:off x="143447" y="1394883"/>
            <a:ext cx="8805334" cy="368686"/>
          </a:xfrm>
        </p:spPr>
        <p:txBody>
          <a:bodyPr/>
          <a:lstStyle/>
          <a:p>
            <a:r>
              <a:rPr lang="en-US" sz="1400" dirty="0"/>
              <a:t>In an average day, approximately how time do you </a:t>
            </a:r>
            <a:r>
              <a:rPr lang="en-US" sz="1400" b="1" i="1" u="sng" dirty="0"/>
              <a:t>think</a:t>
            </a:r>
            <a:r>
              <a:rPr lang="en-US" sz="1400" dirty="0"/>
              <a:t> the average adult spends watching video </a:t>
            </a:r>
          </a:p>
          <a:p>
            <a:r>
              <a:rPr lang="en-US" sz="1400" dirty="0"/>
              <a:t>on a mobile device?</a:t>
            </a:r>
          </a:p>
        </p:txBody>
      </p:sp>
      <p:graphicFrame>
        <p:nvGraphicFramePr>
          <p:cNvPr id="12" name="Chart 11"/>
          <p:cNvGraphicFramePr/>
          <p:nvPr>
            <p:extLst>
              <p:ext uri="{D42A27DB-BD31-4B8C-83A1-F6EECF244321}">
                <p14:modId xmlns:p14="http://schemas.microsoft.com/office/powerpoint/2010/main" val="1547050326"/>
              </p:ext>
            </p:extLst>
          </p:nvPr>
        </p:nvGraphicFramePr>
        <p:xfrm>
          <a:off x="908083" y="2379306"/>
          <a:ext cx="6248494" cy="368749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637464" y="4268959"/>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sp>
        <p:nvSpPr>
          <p:cNvPr id="11" name="TextBox 1"/>
          <p:cNvSpPr txBox="1"/>
          <p:nvPr/>
        </p:nvSpPr>
        <p:spPr>
          <a:xfrm>
            <a:off x="3632697" y="4268959"/>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sp>
        <p:nvSpPr>
          <p:cNvPr id="17" name="TextBox 1"/>
          <p:cNvSpPr txBox="1"/>
          <p:nvPr/>
        </p:nvSpPr>
        <p:spPr>
          <a:xfrm>
            <a:off x="5614678" y="4223051"/>
            <a:ext cx="811741" cy="513188"/>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a:ea typeface="+mn-ea"/>
                <a:cs typeface="+mn-cs"/>
              </a:rPr>
              <a:t>30 Mins or More</a:t>
            </a:r>
          </a:p>
        </p:txBody>
      </p:sp>
      <p:cxnSp>
        <p:nvCxnSpPr>
          <p:cNvPr id="19" name="Straight Connector 18"/>
          <p:cNvCxnSpPr>
            <a:cxnSpLocks/>
          </p:cNvCxnSpPr>
          <p:nvPr/>
        </p:nvCxnSpPr>
        <p:spPr>
          <a:xfrm flipH="1">
            <a:off x="3012186"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57"/>
          <p:cNvPicPr>
            <a:picLocks noChangeAspect="1" noChangeArrowheads="1"/>
          </p:cNvPicPr>
          <p:nvPr/>
        </p:nvPicPr>
        <p:blipFill>
          <a:blip r:embed="rId3" cstate="print">
            <a:clrChange>
              <a:clrFrom>
                <a:srgbClr val="FFFFFF"/>
              </a:clrFrom>
              <a:clrTo>
                <a:srgbClr val="FFFFFF">
                  <a:alpha val="0"/>
                </a:srgbClr>
              </a:clrTo>
            </a:clrChange>
          </a:blip>
          <a:srcRect l="18026" t="6034" r="17675" b="10726"/>
          <a:stretch>
            <a:fillRect/>
          </a:stretch>
        </p:blipFill>
        <p:spPr bwMode="auto">
          <a:xfrm>
            <a:off x="3969675" y="2007323"/>
            <a:ext cx="707596" cy="916035"/>
          </a:xfrm>
          <a:prstGeom prst="rect">
            <a:avLst/>
          </a:prstGeom>
          <a:ln>
            <a:noFill/>
          </a:ln>
          <a:effectLst/>
        </p:spPr>
      </p:pic>
      <p:pic>
        <p:nvPicPr>
          <p:cNvPr id="16" name="Picture 8" descr="http://cdn.asia.cnet.com/i/r/2010/hp/45257271/iphone4review4.jpg"/>
          <p:cNvPicPr>
            <a:picLocks noChangeAspect="1" noChangeArrowheads="1"/>
          </p:cNvPicPr>
          <p:nvPr/>
        </p:nvPicPr>
        <p:blipFill>
          <a:blip r:embed="rId4" cstate="print">
            <a:clrChange>
              <a:clrFrom>
                <a:srgbClr val="FFFFFF"/>
              </a:clrFrom>
              <a:clrTo>
                <a:srgbClr val="FFFFFF">
                  <a:alpha val="0"/>
                </a:srgbClr>
              </a:clrTo>
            </a:clrChange>
          </a:blip>
          <a:srcRect l="33114" t="6097" r="33795" b="3964"/>
          <a:stretch>
            <a:fillRect/>
          </a:stretch>
        </p:blipFill>
        <p:spPr bwMode="auto">
          <a:xfrm>
            <a:off x="3560900" y="2181265"/>
            <a:ext cx="334145" cy="681142"/>
          </a:xfrm>
          <a:prstGeom prst="rect">
            <a:avLst/>
          </a:prstGeom>
          <a:ln>
            <a:noFill/>
          </a:ln>
          <a:effectLst/>
        </p:spPr>
      </p:pic>
    </p:spTree>
    <p:extLst>
      <p:ext uri="{BB962C8B-B14F-4D97-AF65-F5344CB8AC3E}">
        <p14:creationId xmlns:p14="http://schemas.microsoft.com/office/powerpoint/2010/main" val="773252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p:cNvSpPr>
            <a:spLocks noGrp="1"/>
          </p:cNvSpPr>
          <p:nvPr>
            <p:ph type="body" sz="quarter" idx="14"/>
          </p:nvPr>
        </p:nvSpPr>
        <p:spPr>
          <a:xfrm>
            <a:off x="161637" y="6155877"/>
            <a:ext cx="7499792" cy="469689"/>
          </a:xfrm>
        </p:spPr>
        <p:txBody>
          <a:bodyPr/>
          <a:lstStyle/>
          <a:p>
            <a:r>
              <a:rPr lang="en-US" sz="800" dirty="0"/>
              <a:t>Source: VAB / Research Now “Advertising Community” Custom Survey, February 2017. Q19: In an average day, approximately how much time do you spend watching video on a mobile device (smartphone or tablet)? &amp; Q20: In an average day, how much time do you think the American public (P18+) spends watching video on a mobile device (smartphone or tablet)? Total Respondents = 254; Media Planner/Buyer Respondents = 188. Data doesn’t include those respondents who answered “don’t know.”  “Average A18+ Population” data based on VAB analysis of on Nielsen Comparable Metrics Report, Q3’16, and reflects an average week between June 27</a:t>
            </a:r>
            <a:r>
              <a:rPr lang="en-US" sz="800" baseline="30000" dirty="0"/>
              <a:t>th</a:t>
            </a:r>
            <a:r>
              <a:rPr lang="en-US" sz="800" dirty="0"/>
              <a:t>, 2016 – September 25, 2016 for total population.</a:t>
            </a:r>
            <a:endParaRPr lang="en-US" sz="800" dirty="0">
              <a:solidFill>
                <a:srgbClr val="FF0000"/>
              </a:solidFill>
            </a:endParaRPr>
          </a:p>
        </p:txBody>
      </p:sp>
      <p:graphicFrame>
        <p:nvGraphicFramePr>
          <p:cNvPr id="12" name="Chart 11"/>
          <p:cNvGraphicFramePr/>
          <p:nvPr>
            <p:extLst>
              <p:ext uri="{D42A27DB-BD31-4B8C-83A1-F6EECF244321}">
                <p14:modId xmlns:p14="http://schemas.microsoft.com/office/powerpoint/2010/main" val="150664173"/>
              </p:ext>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4338087"/>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4" cy="902711"/>
          </a:xfrm>
        </p:spPr>
        <p:txBody>
          <a:bodyPr/>
          <a:lstStyle/>
          <a:p>
            <a:r>
              <a:rPr lang="en-US" dirty="0"/>
              <a:t>However, We Vastly </a:t>
            </a:r>
            <a:r>
              <a:rPr lang="en-US" i="1" u="sng" dirty="0"/>
              <a:t>Over</a:t>
            </a:r>
            <a:r>
              <a:rPr lang="en-US" i="1" dirty="0"/>
              <a:t>estimate</a:t>
            </a:r>
            <a:r>
              <a:rPr lang="en-US" dirty="0"/>
              <a:t> How Much Time Is </a:t>
            </a:r>
            <a:r>
              <a:rPr lang="en-US" b="1" i="1" dirty="0"/>
              <a:t>Actually</a:t>
            </a:r>
            <a:r>
              <a:rPr lang="en-US" dirty="0"/>
              <a:t> Spent By The Average Adult Watching Video On Mobile Devices</a:t>
            </a:r>
          </a:p>
        </p:txBody>
      </p:sp>
      <p:sp>
        <p:nvSpPr>
          <p:cNvPr id="20" name="Text Placeholder 2"/>
          <p:cNvSpPr>
            <a:spLocks noGrp="1"/>
          </p:cNvSpPr>
          <p:nvPr>
            <p:ph type="body" sz="quarter" idx="13"/>
          </p:nvPr>
        </p:nvSpPr>
        <p:spPr>
          <a:xfrm>
            <a:off x="143447" y="1383417"/>
            <a:ext cx="8805334" cy="368686"/>
          </a:xfrm>
        </p:spPr>
        <p:txBody>
          <a:bodyPr/>
          <a:lstStyle/>
          <a:p>
            <a:r>
              <a:rPr lang="en-US" sz="1600" dirty="0"/>
              <a:t>In an average day, approximately how much time do you spend, and how much time do you </a:t>
            </a:r>
            <a:r>
              <a:rPr lang="en-US" sz="1600" b="1" i="1" u="sng" dirty="0"/>
              <a:t>think</a:t>
            </a:r>
            <a:r>
              <a:rPr lang="en-US" sz="1600" dirty="0"/>
              <a:t> the average adult spends, watching video on a mobile device?</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30 Minutes or More</a:t>
            </a:r>
          </a:p>
        </p:txBody>
      </p:sp>
      <p:sp>
        <p:nvSpPr>
          <p:cNvPr id="13" name="TextBox 12"/>
          <p:cNvSpPr txBox="1"/>
          <p:nvPr/>
        </p:nvSpPr>
        <p:spPr>
          <a:xfrm>
            <a:off x="7258922" y="4914448"/>
            <a:ext cx="63919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Trebuchet MS"/>
                <a:ea typeface="+mn-ea"/>
                <a:cs typeface="+mn-cs"/>
              </a:rPr>
              <a:t>Actual</a:t>
            </a:r>
          </a:p>
        </p:txBody>
      </p:sp>
      <p:pic>
        <p:nvPicPr>
          <p:cNvPr id="15" name="Picture 57"/>
          <p:cNvPicPr>
            <a:picLocks noChangeAspect="1" noChangeArrowheads="1"/>
          </p:cNvPicPr>
          <p:nvPr/>
        </p:nvPicPr>
        <p:blipFill>
          <a:blip r:embed="rId3" cstate="print">
            <a:clrChange>
              <a:clrFrom>
                <a:srgbClr val="FFFFFF"/>
              </a:clrFrom>
              <a:clrTo>
                <a:srgbClr val="FFFFFF">
                  <a:alpha val="0"/>
                </a:srgbClr>
              </a:clrTo>
            </a:clrChange>
          </a:blip>
          <a:srcRect l="18026" t="6034" r="17675" b="10726"/>
          <a:stretch>
            <a:fillRect/>
          </a:stretch>
        </p:blipFill>
        <p:spPr bwMode="auto">
          <a:xfrm>
            <a:off x="3709016" y="2145757"/>
            <a:ext cx="707596" cy="916035"/>
          </a:xfrm>
          <a:prstGeom prst="rect">
            <a:avLst/>
          </a:prstGeom>
          <a:ln>
            <a:noFill/>
          </a:ln>
          <a:effectLst/>
        </p:spPr>
      </p:pic>
      <p:pic>
        <p:nvPicPr>
          <p:cNvPr id="16" name="Picture 8" descr="http://cdn.asia.cnet.com/i/r/2010/hp/45257271/iphone4review4.jpg"/>
          <p:cNvPicPr>
            <a:picLocks noChangeAspect="1" noChangeArrowheads="1"/>
          </p:cNvPicPr>
          <p:nvPr/>
        </p:nvPicPr>
        <p:blipFill>
          <a:blip r:embed="rId4" cstate="print">
            <a:clrChange>
              <a:clrFrom>
                <a:srgbClr val="FFFFFF"/>
              </a:clrFrom>
              <a:clrTo>
                <a:srgbClr val="FFFFFF">
                  <a:alpha val="0"/>
                </a:srgbClr>
              </a:clrTo>
            </a:clrChange>
          </a:blip>
          <a:srcRect l="33114" t="6097" r="33795" b="3964"/>
          <a:stretch>
            <a:fillRect/>
          </a:stretch>
        </p:blipFill>
        <p:spPr bwMode="auto">
          <a:xfrm>
            <a:off x="3300241" y="2319699"/>
            <a:ext cx="334145" cy="681142"/>
          </a:xfrm>
          <a:prstGeom prst="rect">
            <a:avLst/>
          </a:prstGeom>
          <a:ln>
            <a:noFill/>
          </a:ln>
          <a:effectLst/>
        </p:spPr>
      </p:pic>
      <p:sp>
        <p:nvSpPr>
          <p:cNvPr id="19" name="TextBox 18"/>
          <p:cNvSpPr txBox="1"/>
          <p:nvPr/>
        </p:nvSpPr>
        <p:spPr>
          <a:xfrm>
            <a:off x="7232200" y="5101248"/>
            <a:ext cx="665914" cy="276999"/>
          </a:xfrm>
          <a:prstGeom prst="rect">
            <a:avLst/>
          </a:prstGeom>
          <a:noFill/>
        </p:spPr>
        <p:txBody>
          <a:bodyPr wrap="square" rtlCol="0">
            <a:spAutoFit/>
          </a:bodyPr>
          <a:lstStyle/>
          <a:p>
            <a:pPr algn="ctr"/>
            <a:r>
              <a:rPr lang="en-US" sz="1200" b="1" i="1" dirty="0"/>
              <a:t>Actual</a:t>
            </a:r>
          </a:p>
        </p:txBody>
      </p:sp>
    </p:spTree>
    <p:extLst>
      <p:ext uri="{BB962C8B-B14F-4D97-AF65-F5344CB8AC3E}">
        <p14:creationId xmlns:p14="http://schemas.microsoft.com/office/powerpoint/2010/main" val="2745907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3441438"/>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3" cy="902711"/>
          </a:xfrm>
        </p:spPr>
        <p:txBody>
          <a:bodyPr/>
          <a:lstStyle/>
          <a:p>
            <a:r>
              <a:rPr lang="en-US" sz="2400" dirty="0"/>
              <a:t>We Also Vastly </a:t>
            </a:r>
            <a:r>
              <a:rPr lang="en-US" sz="2400" i="1" u="sng" dirty="0"/>
              <a:t>Over</a:t>
            </a:r>
            <a:r>
              <a:rPr lang="en-US" sz="2400" i="1" dirty="0"/>
              <a:t>estimate</a:t>
            </a:r>
            <a:r>
              <a:rPr lang="en-US" sz="2400" dirty="0"/>
              <a:t> The </a:t>
            </a:r>
            <a:r>
              <a:rPr lang="en-US" sz="2400" b="1" i="1" dirty="0"/>
              <a:t>Actual</a:t>
            </a:r>
            <a:r>
              <a:rPr lang="en-US" sz="2400" dirty="0"/>
              <a:t> Time The Average Population Spends Per Day Watching Videos On YouTube</a:t>
            </a:r>
          </a:p>
        </p:txBody>
      </p: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person spends, watching videos on YouTube?</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30 Minutes or More</a:t>
            </a:r>
          </a:p>
        </p:txBody>
      </p:sp>
      <p:sp>
        <p:nvSpPr>
          <p:cNvPr id="13" name="TextBox 12"/>
          <p:cNvSpPr txBox="1"/>
          <p:nvPr/>
        </p:nvSpPr>
        <p:spPr>
          <a:xfrm>
            <a:off x="7222730" y="4597527"/>
            <a:ext cx="6753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Trebuchet MS"/>
                <a:ea typeface="+mn-ea"/>
                <a:cs typeface="+mn-cs"/>
              </a:rPr>
              <a:t>Actual</a:t>
            </a:r>
          </a:p>
        </p:txBody>
      </p:sp>
      <p:sp>
        <p:nvSpPr>
          <p:cNvPr id="19" name="Text Placeholder 3"/>
          <p:cNvSpPr>
            <a:spLocks noGrp="1"/>
          </p:cNvSpPr>
          <p:nvPr>
            <p:ph type="body" sz="quarter" idx="14"/>
          </p:nvPr>
        </p:nvSpPr>
        <p:spPr>
          <a:xfrm>
            <a:off x="161637" y="6167001"/>
            <a:ext cx="7499792" cy="627475"/>
          </a:xfrm>
        </p:spPr>
        <p:txBody>
          <a:bodyPr/>
          <a:lstStyle/>
          <a:p>
            <a:r>
              <a:rPr lang="en-US" sz="800" dirty="0"/>
              <a:t>Source: VAB / Research Now “Advertising Community” Custom Survey, February 2017. Q19: In an average day, approximately how much time do you spend doing the following activities?  (activities done at the same time are counted separately), Q20: In an average day, approximately how much time does an average American (age 18+) spend doing the following activities? (activities done at the same time are counted separately), Total Respondents = 254, Media Planner / Buyer Respondents = 188.  Data doesn’t include those respondents who answered “don’t know.” “Average P18+ Population” data based on comScore </a:t>
            </a:r>
            <a:r>
              <a:rPr lang="en-US" sz="800" dirty="0" err="1"/>
              <a:t>mediametrix</a:t>
            </a:r>
            <a:r>
              <a:rPr lang="en-US" sz="800" dirty="0"/>
              <a:t> multiplatform, January 2017, P18+.</a:t>
            </a:r>
            <a:endParaRPr lang="en-US" sz="800" dirty="0">
              <a:solidFill>
                <a:srgbClr val="FF0000"/>
              </a:solidFill>
            </a:endParaRPr>
          </a:p>
        </p:txBody>
      </p:sp>
      <p:sp>
        <p:nvSpPr>
          <p:cNvPr id="25" name="Text Placeholder 2"/>
          <p:cNvSpPr>
            <a:spLocks noGrp="1"/>
          </p:cNvSpPr>
          <p:nvPr>
            <p:ph type="body" sz="quarter" idx="13"/>
          </p:nvPr>
        </p:nvSpPr>
        <p:spPr>
          <a:xfrm>
            <a:off x="2445144" y="2569756"/>
            <a:ext cx="2916967" cy="246049"/>
          </a:xfrm>
        </p:spPr>
        <p:txBody>
          <a:bodyPr vert="horz"/>
          <a:lstStyle/>
          <a:p>
            <a:r>
              <a:rPr lang="en-US" sz="1050" dirty="0"/>
              <a:t>(YouTube Videos)</a:t>
            </a:r>
          </a:p>
          <a:p>
            <a:endParaRPr lang="en-US" sz="1050" dirty="0"/>
          </a:p>
        </p:txBody>
      </p:sp>
      <p:pic>
        <p:nvPicPr>
          <p:cNvPr id="15" name="Picture 4" descr="https://www.youtube.com/yt/brand/media/image/YouTube-logo-full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4584" y="1871207"/>
            <a:ext cx="1353897" cy="89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8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dirty="0"/>
              <a:t>Concept &amp; Methodology</a:t>
            </a:r>
          </a:p>
        </p:txBody>
      </p:sp>
      <p:sp>
        <p:nvSpPr>
          <p:cNvPr id="8" name="TextBox 5"/>
          <p:cNvSpPr txBox="1">
            <a:spLocks noChangeArrowheads="1"/>
          </p:cNvSpPr>
          <p:nvPr/>
        </p:nvSpPr>
        <p:spPr bwMode="auto">
          <a:xfrm>
            <a:off x="439541" y="3989227"/>
            <a:ext cx="391338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Commissioned a custom online study by </a:t>
            </a:r>
            <a:r>
              <a:rPr lang="en-US" altLang="en-US" sz="1500" i="1" dirty="0">
                <a:solidFill>
                  <a:srgbClr val="000000"/>
                </a:solidFill>
                <a:latin typeface="Trebuchet MS" panose="020B0603020202020204" pitchFamily="34" charset="0"/>
              </a:rPr>
              <a:t>Research Now</a:t>
            </a: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250 respondents who must be currently employed full time at a media, full service or digital / social agency or as a marketer / advertiser at a brand</a:t>
            </a: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In-field February 6</a:t>
            </a:r>
            <a:r>
              <a:rPr lang="en-US" altLang="en-US" sz="1500" baseline="30000" dirty="0">
                <a:solidFill>
                  <a:srgbClr val="000000"/>
                </a:solidFill>
                <a:latin typeface="Trebuchet MS" panose="020B0603020202020204" pitchFamily="34" charset="0"/>
              </a:rPr>
              <a:t>th</a:t>
            </a:r>
            <a:r>
              <a:rPr lang="en-US" altLang="en-US" sz="1500" dirty="0">
                <a:solidFill>
                  <a:srgbClr val="000000"/>
                </a:solidFill>
                <a:latin typeface="Trebuchet MS" panose="020B0603020202020204" pitchFamily="34" charset="0"/>
              </a:rPr>
              <a:t> – 16</a:t>
            </a:r>
            <a:r>
              <a:rPr lang="en-US" altLang="en-US" sz="1500" baseline="30000" dirty="0">
                <a:solidFill>
                  <a:srgbClr val="000000"/>
                </a:solidFill>
                <a:latin typeface="Trebuchet MS" panose="020B0603020202020204" pitchFamily="34" charset="0"/>
              </a:rPr>
              <a:t>th</a:t>
            </a:r>
            <a:r>
              <a:rPr lang="en-US" altLang="en-US" sz="1500" dirty="0">
                <a:solidFill>
                  <a:srgbClr val="000000"/>
                </a:solidFill>
                <a:latin typeface="Trebuchet MS" panose="020B0603020202020204" pitchFamily="34" charset="0"/>
              </a:rPr>
              <a:t>, 2017</a:t>
            </a: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p:txBody>
      </p:sp>
      <p:sp>
        <p:nvSpPr>
          <p:cNvPr id="15" name="TextBox 3"/>
          <p:cNvSpPr txBox="1">
            <a:spLocks noChangeArrowheads="1"/>
          </p:cNvSpPr>
          <p:nvPr/>
        </p:nvSpPr>
        <p:spPr bwMode="auto">
          <a:xfrm>
            <a:off x="887217" y="2140925"/>
            <a:ext cx="267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u="sng" dirty="0">
                <a:solidFill>
                  <a:prstClr val="black"/>
                </a:solidFill>
                <a:latin typeface="Trebuchet MS" panose="020B0603020202020204" pitchFamily="34" charset="0"/>
              </a:rPr>
              <a:t>Advertising Community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19" y="2506629"/>
            <a:ext cx="2148929" cy="132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3"/>
          <p:cNvSpPr txBox="1">
            <a:spLocks noChangeArrowheads="1"/>
          </p:cNvSpPr>
          <p:nvPr/>
        </p:nvSpPr>
        <p:spPr bwMode="auto">
          <a:xfrm>
            <a:off x="186428" y="1266698"/>
            <a:ext cx="88008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700" dirty="0">
                <a:solidFill>
                  <a:prstClr val="black"/>
                </a:solidFill>
                <a:latin typeface="Trebuchet MS" panose="020B0603020202020204" pitchFamily="34" charset="0"/>
              </a:rPr>
              <a:t>Our goal was to investigate how the advertising community compares to the general public and explore their perceptions about ‘typical’ American media behavior </a:t>
            </a:r>
          </a:p>
        </p:txBody>
      </p:sp>
      <p:sp>
        <p:nvSpPr>
          <p:cNvPr id="17" name="TextBox 3"/>
          <p:cNvSpPr txBox="1">
            <a:spLocks noChangeArrowheads="1"/>
          </p:cNvSpPr>
          <p:nvPr/>
        </p:nvSpPr>
        <p:spPr bwMode="auto">
          <a:xfrm>
            <a:off x="5649717" y="2140925"/>
            <a:ext cx="267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u="sng" dirty="0">
                <a:solidFill>
                  <a:prstClr val="black"/>
                </a:solidFill>
                <a:latin typeface="Trebuchet MS" panose="020B0603020202020204" pitchFamily="34" charset="0"/>
              </a:rPr>
              <a:t>“Average American”</a:t>
            </a:r>
          </a:p>
        </p:txBody>
      </p:sp>
      <p:sp>
        <p:nvSpPr>
          <p:cNvPr id="18" name="TextBox 5"/>
          <p:cNvSpPr txBox="1">
            <a:spLocks noChangeArrowheads="1"/>
          </p:cNvSpPr>
          <p:nvPr/>
        </p:nvSpPr>
        <p:spPr bwMode="auto">
          <a:xfrm>
            <a:off x="5144891" y="3987479"/>
            <a:ext cx="391338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Third-party syndicated research            </a:t>
            </a:r>
            <a:r>
              <a:rPr lang="en-US" altLang="en-US" sz="1300" dirty="0">
                <a:solidFill>
                  <a:srgbClr val="000000"/>
                </a:solidFill>
                <a:latin typeface="Trebuchet MS" panose="020B0603020202020204" pitchFamily="34" charset="0"/>
              </a:rPr>
              <a:t>(e.g. Nielsen, comScore, </a:t>
            </a:r>
            <a:r>
              <a:rPr lang="en-US" altLang="en-US" sz="1300" dirty="0" err="1">
                <a:solidFill>
                  <a:srgbClr val="000000"/>
                </a:solidFill>
                <a:latin typeface="Trebuchet MS" panose="020B0603020202020204" pitchFamily="34" charset="0"/>
              </a:rPr>
              <a:t>GfK</a:t>
            </a:r>
            <a:r>
              <a:rPr lang="en-US" altLang="en-US" sz="1300" dirty="0">
                <a:solidFill>
                  <a:srgbClr val="000000"/>
                </a:solidFill>
                <a:latin typeface="Trebuchet MS" panose="020B0603020202020204" pitchFamily="34" charset="0"/>
              </a:rPr>
              <a:t> MRI, </a:t>
            </a:r>
            <a:r>
              <a:rPr lang="en-US" altLang="en-US" sz="1300" dirty="0" err="1">
                <a:solidFill>
                  <a:srgbClr val="000000"/>
                </a:solidFill>
                <a:latin typeface="Trebuchet MS" panose="020B0603020202020204" pitchFamily="34" charset="0"/>
              </a:rPr>
              <a:t>etc</a:t>
            </a:r>
            <a:r>
              <a:rPr lang="en-US" altLang="en-US" sz="1300" dirty="0">
                <a:solidFill>
                  <a:srgbClr val="000000"/>
                </a:solidFill>
                <a:latin typeface="Trebuchet MS" panose="020B0603020202020204" pitchFamily="34" charset="0"/>
              </a:rPr>
              <a:t>)</a:t>
            </a:r>
            <a:endParaRPr lang="en-US" altLang="en-US" sz="1300" i="1" dirty="0">
              <a:solidFill>
                <a:srgbClr val="000000"/>
              </a:solidFill>
              <a:latin typeface="Trebuchet MS" panose="020B0603020202020204" pitchFamily="34" charset="0"/>
            </a:endParaRP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Replicated exact wording of syndicated questions in custom study</a:t>
            </a: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a:p>
            <a:pPr marL="285750" indent="-285750">
              <a:buFont typeface="Arial" panose="020B0604020202020204" pitchFamily="34" charset="0"/>
              <a:buChar char="•"/>
            </a:pPr>
            <a:r>
              <a:rPr lang="en-US" altLang="en-US" sz="1500" dirty="0">
                <a:solidFill>
                  <a:srgbClr val="000000"/>
                </a:solidFill>
                <a:latin typeface="Trebuchet MS" panose="020B0603020202020204" pitchFamily="34" charset="0"/>
              </a:rPr>
              <a:t>Utilized most current data available for Adults 18+</a:t>
            </a:r>
          </a:p>
          <a:p>
            <a:pPr marL="285750" indent="-285750">
              <a:buFont typeface="Arial" panose="020B0604020202020204" pitchFamily="34" charset="0"/>
              <a:buChar char="•"/>
            </a:pPr>
            <a:endParaRPr lang="en-US" altLang="en-US" sz="1500" dirty="0">
              <a:solidFill>
                <a:srgbClr val="000000"/>
              </a:solidFill>
              <a:latin typeface="Trebuchet MS" panose="020B0603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233" y="2533125"/>
            <a:ext cx="1756667" cy="131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223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3441438"/>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3" cy="902711"/>
          </a:xfrm>
        </p:spPr>
        <p:txBody>
          <a:bodyPr/>
          <a:lstStyle/>
          <a:p>
            <a:r>
              <a:rPr lang="en-US" dirty="0"/>
              <a:t>The Same Trend Holds For Facebook &amp; Instagram</a:t>
            </a:r>
          </a:p>
        </p:txBody>
      </p: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person spends, on Facebook Or Instagram?</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1 Hour or More</a:t>
            </a:r>
          </a:p>
        </p:txBody>
      </p:sp>
      <p:sp>
        <p:nvSpPr>
          <p:cNvPr id="13" name="TextBox 12"/>
          <p:cNvSpPr txBox="1"/>
          <p:nvPr/>
        </p:nvSpPr>
        <p:spPr>
          <a:xfrm>
            <a:off x="7222730" y="4597527"/>
            <a:ext cx="6753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Trebuchet MS"/>
                <a:ea typeface="+mn-ea"/>
                <a:cs typeface="+mn-cs"/>
              </a:rPr>
              <a:t>Actual</a:t>
            </a:r>
          </a:p>
        </p:txBody>
      </p:sp>
      <p:sp>
        <p:nvSpPr>
          <p:cNvPr id="19" name="Text Placeholder 3"/>
          <p:cNvSpPr>
            <a:spLocks noGrp="1"/>
          </p:cNvSpPr>
          <p:nvPr>
            <p:ph type="body" sz="quarter" idx="14"/>
          </p:nvPr>
        </p:nvSpPr>
        <p:spPr>
          <a:xfrm>
            <a:off x="161637" y="6167001"/>
            <a:ext cx="7499792" cy="627475"/>
          </a:xfrm>
        </p:spPr>
        <p:txBody>
          <a:bodyPr/>
          <a:lstStyle/>
          <a:p>
            <a:r>
              <a:rPr lang="en-US" sz="800" dirty="0"/>
              <a:t>Source: VAB / Research Now “Advertising Community” Custom Survey, February 2017. Q19: In an average day, approximately how much time do you spend doing the following activities?  (activities done at the same time are counted separately), Q20: In an average day, approximately how much time does an average American (age 18+) spend doing the following activities? (activities done at the same time are counted separately), Total Respondents = 254, Media Planner / Buyer Respondents = 188.  Data doesn’t include those respondents who answered “don’t know.” “Average P18+ Population” data based on comScore </a:t>
            </a:r>
            <a:r>
              <a:rPr lang="en-US" sz="800" dirty="0" err="1"/>
              <a:t>mediametrix</a:t>
            </a:r>
            <a:r>
              <a:rPr lang="en-US" sz="800" dirty="0"/>
              <a:t> multiplatform, January 2017, P18+.</a:t>
            </a:r>
            <a:endParaRPr lang="en-US" sz="800" dirty="0">
              <a:solidFill>
                <a:srgbClr val="FF0000"/>
              </a:solidFill>
            </a:endParaRPr>
          </a:p>
        </p:txBody>
      </p:sp>
      <p:sp>
        <p:nvSpPr>
          <p:cNvPr id="25" name="Text Placeholder 2"/>
          <p:cNvSpPr>
            <a:spLocks noGrp="1"/>
          </p:cNvSpPr>
          <p:nvPr>
            <p:ph type="body" sz="quarter" idx="13"/>
          </p:nvPr>
        </p:nvSpPr>
        <p:spPr>
          <a:xfrm>
            <a:off x="2445144" y="2649658"/>
            <a:ext cx="2916967" cy="246049"/>
          </a:xfrm>
        </p:spPr>
        <p:txBody>
          <a:bodyPr vert="horz"/>
          <a:lstStyle/>
          <a:p>
            <a:r>
              <a:rPr lang="en-US" sz="1050" dirty="0"/>
              <a:t>(Facebook &amp; Instagram)</a:t>
            </a:r>
          </a:p>
          <a:p>
            <a:endParaRPr lang="en-US" sz="1050" dirty="0"/>
          </a:p>
        </p:txBody>
      </p:sp>
      <p:pic>
        <p:nvPicPr>
          <p:cNvPr id="16" name="Picture 2"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8611" y="2094594"/>
            <a:ext cx="563225" cy="5632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3963047" y="2013024"/>
            <a:ext cx="697728" cy="696927"/>
            <a:chOff x="5139743" y="2407001"/>
            <a:chExt cx="651457" cy="725385"/>
          </a:xfrm>
        </p:grpSpPr>
        <p:pic>
          <p:nvPicPr>
            <p:cNvPr id="22" name="Picture 21"/>
            <p:cNvPicPr>
              <a:picLocks noChangeAspect="1"/>
            </p:cNvPicPr>
            <p:nvPr/>
          </p:nvPicPr>
          <p:blipFill rotWithShape="1">
            <a:blip r:embed="rId4"/>
            <a:srcRect l="58057" t="31484" r="31711" b="61904"/>
            <a:stretch/>
          </p:blipFill>
          <p:spPr>
            <a:xfrm>
              <a:off x="5139743" y="2895599"/>
              <a:ext cx="651457" cy="236787"/>
            </a:xfrm>
            <a:prstGeom prst="rect">
              <a:avLst/>
            </a:prstGeom>
          </p:spPr>
        </p:pic>
        <p:pic>
          <p:nvPicPr>
            <p:cNvPr id="23" name="Picture 22"/>
            <p:cNvPicPr>
              <a:picLocks noChangeAspect="1"/>
            </p:cNvPicPr>
            <p:nvPr/>
          </p:nvPicPr>
          <p:blipFill rotWithShape="1">
            <a:blip r:embed="rId5"/>
            <a:srcRect l="25080" t="9322" r="24648" b="9322"/>
            <a:stretch/>
          </p:blipFill>
          <p:spPr>
            <a:xfrm>
              <a:off x="5182345" y="2407001"/>
              <a:ext cx="537258" cy="541877"/>
            </a:xfrm>
            <a:prstGeom prst="rect">
              <a:avLst/>
            </a:prstGeom>
          </p:spPr>
        </p:pic>
      </p:grpSp>
    </p:spTree>
    <p:extLst>
      <p:ext uri="{BB962C8B-B14F-4D97-AF65-F5344CB8AC3E}">
        <p14:creationId xmlns:p14="http://schemas.microsoft.com/office/powerpoint/2010/main" val="306507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4062870"/>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3" cy="902711"/>
          </a:xfrm>
        </p:spPr>
        <p:txBody>
          <a:bodyPr/>
          <a:lstStyle/>
          <a:p>
            <a:r>
              <a:rPr lang="en-US" sz="2400" dirty="0"/>
              <a:t>…and Twitter and Virtually Every Digital Platform We Asked About</a:t>
            </a:r>
          </a:p>
        </p:txBody>
      </p: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person spends, on Twitter?</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30 Minutes or More</a:t>
            </a:r>
          </a:p>
        </p:txBody>
      </p:sp>
      <p:sp>
        <p:nvSpPr>
          <p:cNvPr id="13" name="TextBox 12"/>
          <p:cNvSpPr txBox="1"/>
          <p:nvPr/>
        </p:nvSpPr>
        <p:spPr>
          <a:xfrm>
            <a:off x="7218962" y="5150045"/>
            <a:ext cx="6753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Trebuchet MS"/>
                <a:ea typeface="+mn-ea"/>
                <a:cs typeface="+mn-cs"/>
              </a:rPr>
              <a:t>Actual</a:t>
            </a:r>
          </a:p>
        </p:txBody>
      </p:sp>
      <p:sp>
        <p:nvSpPr>
          <p:cNvPr id="19" name="Text Placeholder 3"/>
          <p:cNvSpPr>
            <a:spLocks noGrp="1"/>
          </p:cNvSpPr>
          <p:nvPr>
            <p:ph type="body" sz="quarter" idx="14"/>
          </p:nvPr>
        </p:nvSpPr>
        <p:spPr>
          <a:xfrm>
            <a:off x="161637" y="6167001"/>
            <a:ext cx="7499792" cy="627475"/>
          </a:xfrm>
        </p:spPr>
        <p:txBody>
          <a:bodyPr/>
          <a:lstStyle/>
          <a:p>
            <a:r>
              <a:rPr lang="en-US" sz="800" dirty="0"/>
              <a:t>Source: VAB / Research Now “Advertising Community” Custom Survey, February 2017. Q19: In an average day, approximately how much time do you spend doing the following activities?  (activities done at the same time are counted separately), Q20: In an average day, approximately how much time does an average American (age 18+) spend doing the following activities? (activities done at the same time are counted separately), Total Respondents = 254, Media Planner / Buyer Respondents = 188.  Data doesn’t include those respondents who answered “don’t know.” “Average P18+ Population” data based on comScore </a:t>
            </a:r>
            <a:r>
              <a:rPr lang="en-US" sz="800" dirty="0" err="1"/>
              <a:t>mediametrix</a:t>
            </a:r>
            <a:r>
              <a:rPr lang="en-US" sz="800" dirty="0"/>
              <a:t> multiplatform, January 2017, P18+.</a:t>
            </a:r>
            <a:endParaRPr lang="en-US" sz="800" dirty="0">
              <a:solidFill>
                <a:srgbClr val="FF0000"/>
              </a:solidFill>
            </a:endParaRPr>
          </a:p>
        </p:txBody>
      </p:sp>
      <p:sp>
        <p:nvSpPr>
          <p:cNvPr id="15" name="Text Placeholder 2"/>
          <p:cNvSpPr>
            <a:spLocks noGrp="1"/>
          </p:cNvSpPr>
          <p:nvPr>
            <p:ph type="body" sz="quarter" idx="13"/>
          </p:nvPr>
        </p:nvSpPr>
        <p:spPr>
          <a:xfrm>
            <a:off x="1660123" y="2658534"/>
            <a:ext cx="4350059" cy="246049"/>
          </a:xfrm>
        </p:spPr>
        <p:txBody>
          <a:bodyPr vert="horz"/>
          <a:lstStyle/>
          <a:p>
            <a:r>
              <a:rPr lang="en-US" sz="1050" dirty="0"/>
              <a:t>(Twitter)</a:t>
            </a:r>
          </a:p>
          <a:p>
            <a:endParaRPr lang="en-US" sz="1050" dirty="0"/>
          </a:p>
        </p:txBody>
      </p:sp>
      <p:pic>
        <p:nvPicPr>
          <p:cNvPr id="14" name="Picture 13"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932" y="2043970"/>
            <a:ext cx="762349" cy="61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34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Do We Consume TV?</a:t>
            </a:r>
          </a:p>
        </p:txBody>
      </p:sp>
    </p:spTree>
    <p:extLst>
      <p:ext uri="{BB962C8B-B14F-4D97-AF65-F5344CB8AC3E}">
        <p14:creationId xmlns:p14="http://schemas.microsoft.com/office/powerpoint/2010/main" val="551798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We Say That We Time-Shift Almost Half Of Our Total </a:t>
            </a:r>
            <a:br>
              <a:rPr lang="en-US" dirty="0">
                <a:solidFill>
                  <a:schemeClr val="tx1"/>
                </a:solidFill>
              </a:rPr>
            </a:br>
            <a:r>
              <a:rPr lang="en-US" dirty="0">
                <a:solidFill>
                  <a:schemeClr val="tx1"/>
                </a:solidFill>
              </a:rPr>
              <a:t>TV Viewing</a:t>
            </a:r>
          </a:p>
        </p:txBody>
      </p:sp>
      <p:sp>
        <p:nvSpPr>
          <p:cNvPr id="7" name="Text Placeholder 3"/>
          <p:cNvSpPr>
            <a:spLocks noGrp="1"/>
          </p:cNvSpPr>
          <p:nvPr>
            <p:ph type="body" sz="quarter" idx="14"/>
          </p:nvPr>
        </p:nvSpPr>
        <p:spPr>
          <a:xfrm>
            <a:off x="161637" y="6424461"/>
            <a:ext cx="7499792" cy="385077"/>
          </a:xfrm>
        </p:spPr>
        <p:txBody>
          <a:bodyPr/>
          <a:lstStyle/>
          <a:p>
            <a:r>
              <a:rPr lang="en-US" sz="800" dirty="0"/>
              <a:t>Source: VAB / Research Now “Advertising Community” Survey, February 2017. Q21: In a typical week, what % of your total TV viewing is spent on the following? (mean average summary which factors in 0% responses) Respondents = 254.</a:t>
            </a:r>
          </a:p>
        </p:txBody>
      </p:sp>
      <p:sp>
        <p:nvSpPr>
          <p:cNvPr id="11" name="Text Placeholder 2"/>
          <p:cNvSpPr>
            <a:spLocks noGrp="1"/>
          </p:cNvSpPr>
          <p:nvPr>
            <p:ph type="body" sz="quarter" idx="13"/>
          </p:nvPr>
        </p:nvSpPr>
        <p:spPr>
          <a:xfrm>
            <a:off x="169332" y="1744133"/>
            <a:ext cx="8797637" cy="368686"/>
          </a:xfrm>
        </p:spPr>
        <p:txBody>
          <a:bodyPr/>
          <a:lstStyle/>
          <a:p>
            <a:r>
              <a:rPr lang="en-US" dirty="0"/>
              <a:t>How Do You Consume TV Programming On Your TV Set?</a:t>
            </a:r>
          </a:p>
          <a:p>
            <a:r>
              <a:rPr lang="en-US" sz="1400" i="1" dirty="0"/>
              <a:t>% of Total TV Viewing Time</a:t>
            </a:r>
          </a:p>
        </p:txBody>
      </p:sp>
      <p:graphicFrame>
        <p:nvGraphicFramePr>
          <p:cNvPr id="14" name="Chart 13"/>
          <p:cNvGraphicFramePr/>
          <p:nvPr>
            <p:extLst>
              <p:ext uri="{D42A27DB-BD31-4B8C-83A1-F6EECF244321}">
                <p14:modId xmlns:p14="http://schemas.microsoft.com/office/powerpoint/2010/main" val="70099252"/>
              </p:ext>
            </p:extLst>
          </p:nvPr>
        </p:nvGraphicFramePr>
        <p:xfrm>
          <a:off x="523783" y="2776478"/>
          <a:ext cx="8119726" cy="898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7103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148" y="460182"/>
            <a:ext cx="8689401" cy="1283951"/>
          </a:xfrm>
        </p:spPr>
        <p:txBody>
          <a:bodyPr/>
          <a:lstStyle/>
          <a:p>
            <a:r>
              <a:rPr lang="en-US" dirty="0">
                <a:solidFill>
                  <a:schemeClr val="tx1"/>
                </a:solidFill>
              </a:rPr>
              <a:t>We Believe That People Time Shift Their TV Viewing As Much As We Do</a:t>
            </a:r>
          </a:p>
        </p:txBody>
      </p:sp>
      <p:sp>
        <p:nvSpPr>
          <p:cNvPr id="7" name="Text Placeholder 3"/>
          <p:cNvSpPr>
            <a:spLocks noGrp="1"/>
          </p:cNvSpPr>
          <p:nvPr>
            <p:ph type="body" sz="quarter" idx="14"/>
          </p:nvPr>
        </p:nvSpPr>
        <p:spPr>
          <a:xfrm>
            <a:off x="161637" y="6320011"/>
            <a:ext cx="7499792" cy="481421"/>
          </a:xfrm>
        </p:spPr>
        <p:txBody>
          <a:bodyPr/>
          <a:lstStyle/>
          <a:p>
            <a:r>
              <a:rPr lang="en-US" sz="800" dirty="0"/>
              <a:t>Source: VAB / Research Now “Advertising Community” Survey, February 2017. Q21: In a typical week, what % of your total TV viewing is spent on the following? (mean average summary which factors in 0% responses), Q22: In a typical week, what % of an average American’s (P12+) total TV viewing do you think is spent on the following? (mean average summary which factors in 0% responses); Respondents = 254, Media Planner/Buyer Respondents = 188.</a:t>
            </a:r>
          </a:p>
        </p:txBody>
      </p:sp>
      <p:sp>
        <p:nvSpPr>
          <p:cNvPr id="8" name="Text Placeholder 2"/>
          <p:cNvSpPr>
            <a:spLocks noGrp="1"/>
          </p:cNvSpPr>
          <p:nvPr>
            <p:ph type="body" sz="quarter" idx="13"/>
          </p:nvPr>
        </p:nvSpPr>
        <p:spPr>
          <a:xfrm>
            <a:off x="169333" y="1600784"/>
            <a:ext cx="8805334" cy="368686"/>
          </a:xfrm>
        </p:spPr>
        <p:txBody>
          <a:bodyPr/>
          <a:lstStyle/>
          <a:p>
            <a:r>
              <a:rPr lang="en-US" dirty="0"/>
              <a:t>How Do You </a:t>
            </a:r>
            <a:r>
              <a:rPr lang="en-US" b="1" i="1" u="sng" dirty="0"/>
              <a:t>Think</a:t>
            </a:r>
            <a:r>
              <a:rPr lang="en-US" dirty="0"/>
              <a:t> The Average Person 12+ Consumes TV On Their TV Set?</a:t>
            </a:r>
          </a:p>
          <a:p>
            <a:r>
              <a:rPr lang="en-US" sz="1400" i="1" dirty="0"/>
              <a:t>% of Total TV Viewing Time</a:t>
            </a:r>
          </a:p>
        </p:txBody>
      </p:sp>
      <p:graphicFrame>
        <p:nvGraphicFramePr>
          <p:cNvPr id="15" name="Chart 14"/>
          <p:cNvGraphicFramePr/>
          <p:nvPr>
            <p:extLst>
              <p:ext uri="{D42A27DB-BD31-4B8C-83A1-F6EECF244321}">
                <p14:modId xmlns:p14="http://schemas.microsoft.com/office/powerpoint/2010/main" val="3595487822"/>
              </p:ext>
            </p:extLst>
          </p:nvPr>
        </p:nvGraphicFramePr>
        <p:xfrm>
          <a:off x="346229" y="3480046"/>
          <a:ext cx="8279416" cy="1461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266549613"/>
              </p:ext>
            </p:extLst>
          </p:nvPr>
        </p:nvGraphicFramePr>
        <p:xfrm>
          <a:off x="523783" y="2581168"/>
          <a:ext cx="8119726" cy="89887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a:cxnSpLocks/>
          </p:cNvCxnSpPr>
          <p:nvPr/>
        </p:nvCxnSpPr>
        <p:spPr>
          <a:xfrm>
            <a:off x="185383" y="3547146"/>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057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1723282341"/>
              </p:ext>
            </p:extLst>
          </p:nvPr>
        </p:nvGraphicFramePr>
        <p:xfrm>
          <a:off x="346229" y="3480046"/>
          <a:ext cx="8279416" cy="1461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1636754825"/>
              </p:ext>
            </p:extLst>
          </p:nvPr>
        </p:nvGraphicFramePr>
        <p:xfrm>
          <a:off x="523783" y="2581168"/>
          <a:ext cx="8119726" cy="89887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a:cxnSpLocks/>
          </p:cNvCxnSpPr>
          <p:nvPr/>
        </p:nvCxnSpPr>
        <p:spPr>
          <a:xfrm>
            <a:off x="185383" y="3547146"/>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625817930"/>
              </p:ext>
            </p:extLst>
          </p:nvPr>
        </p:nvGraphicFramePr>
        <p:xfrm>
          <a:off x="523783" y="5080640"/>
          <a:ext cx="8119726" cy="9430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a:cxnSpLocks/>
          </p:cNvCxnSpPr>
          <p:nvPr/>
        </p:nvCxnSpPr>
        <p:spPr>
          <a:xfrm>
            <a:off x="169107" y="5031198"/>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3"/>
          <p:cNvSpPr>
            <a:spLocks noGrp="1"/>
          </p:cNvSpPr>
          <p:nvPr>
            <p:ph type="body" sz="quarter" idx="14"/>
          </p:nvPr>
        </p:nvSpPr>
        <p:spPr>
          <a:xfrm>
            <a:off x="161637" y="6239656"/>
            <a:ext cx="7499792" cy="481421"/>
          </a:xfrm>
        </p:spPr>
        <p:txBody>
          <a:bodyPr/>
          <a:lstStyle/>
          <a:p>
            <a:r>
              <a:rPr lang="en-US" sz="800" dirty="0"/>
              <a:t>Source: VAB / Research Now “Advertising Community” Survey, February 2017. Q21: In a typical week, what % of your total TV viewing is spent on the following? (mean average summary which factors in 0% responses), Q22: In a typical week, what % of an average American’s (P12+) total TV viewing do you think is spent on the following? (mean average summary which factors in 0% responses); Respondents = 254, Media Planner/Buyer Respondents = 188. “Average P12+” population” data based on VAB analysis of Nielsen Total Audience Report, 3Q’16, Total Day.</a:t>
            </a:r>
          </a:p>
        </p:txBody>
      </p:sp>
      <p:sp>
        <p:nvSpPr>
          <p:cNvPr id="24" name="Title 1"/>
          <p:cNvSpPr>
            <a:spLocks noGrp="1"/>
          </p:cNvSpPr>
          <p:nvPr>
            <p:ph type="ctrTitle"/>
          </p:nvPr>
        </p:nvSpPr>
        <p:spPr>
          <a:xfrm>
            <a:off x="161636" y="460182"/>
            <a:ext cx="8805334" cy="1283951"/>
          </a:xfrm>
        </p:spPr>
        <p:txBody>
          <a:bodyPr/>
          <a:lstStyle/>
          <a:p>
            <a:r>
              <a:rPr lang="en-US" dirty="0">
                <a:solidFill>
                  <a:schemeClr val="tx1"/>
                </a:solidFill>
              </a:rPr>
              <a:t>We Vastly </a:t>
            </a:r>
            <a:r>
              <a:rPr lang="en-US" i="1" u="sng" dirty="0">
                <a:solidFill>
                  <a:schemeClr val="tx1"/>
                </a:solidFill>
              </a:rPr>
              <a:t>Over</a:t>
            </a:r>
            <a:r>
              <a:rPr lang="en-US" i="1" dirty="0">
                <a:solidFill>
                  <a:schemeClr val="tx1"/>
                </a:solidFill>
              </a:rPr>
              <a:t>estimate</a:t>
            </a:r>
            <a:r>
              <a:rPr lang="en-US" dirty="0">
                <a:solidFill>
                  <a:schemeClr val="tx1"/>
                </a:solidFill>
              </a:rPr>
              <a:t> Time-Shifting Because, In Reality, 89% </a:t>
            </a:r>
            <a:br>
              <a:rPr lang="en-US" dirty="0">
                <a:solidFill>
                  <a:schemeClr val="tx1"/>
                </a:solidFill>
              </a:rPr>
            </a:br>
            <a:r>
              <a:rPr lang="en-US" dirty="0">
                <a:solidFill>
                  <a:schemeClr val="tx1"/>
                </a:solidFill>
              </a:rPr>
              <a:t>Of Viewing Is Live</a:t>
            </a:r>
          </a:p>
        </p:txBody>
      </p:sp>
      <p:sp>
        <p:nvSpPr>
          <p:cNvPr id="27" name="Text Placeholder 2"/>
          <p:cNvSpPr>
            <a:spLocks noGrp="1"/>
          </p:cNvSpPr>
          <p:nvPr>
            <p:ph type="body" sz="quarter" idx="13"/>
          </p:nvPr>
        </p:nvSpPr>
        <p:spPr>
          <a:xfrm>
            <a:off x="169332" y="1637597"/>
            <a:ext cx="8797637" cy="368686"/>
          </a:xfrm>
        </p:spPr>
        <p:txBody>
          <a:bodyPr/>
          <a:lstStyle/>
          <a:p>
            <a:r>
              <a:rPr lang="en-US" dirty="0"/>
              <a:t>Live Vs. Time-Shifted Television Consumption (P12+)</a:t>
            </a:r>
          </a:p>
          <a:p>
            <a:r>
              <a:rPr lang="en-US" sz="1400" i="1" dirty="0"/>
              <a:t>% of Total TV Viewing Time</a:t>
            </a:r>
          </a:p>
        </p:txBody>
      </p:sp>
    </p:spTree>
    <p:extLst>
      <p:ext uri="{BB962C8B-B14F-4D97-AF65-F5344CB8AC3E}">
        <p14:creationId xmlns:p14="http://schemas.microsoft.com/office/powerpoint/2010/main" val="3316387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7025" y="1742339"/>
            <a:ext cx="4044950" cy="4432102"/>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AutoShape 16" descr="Image result for mr robo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93" name="Picture 2" descr="http://vignette2.wikia.nocookie.net/gameofthrones/images/d/d8/Game_of_Thrones_title_card.jpg/revision/latest?cb=20141113041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62" y="1805213"/>
            <a:ext cx="664381" cy="438935"/>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https://fanart.tv/fanart/tv/237831/clearlogo/veep-4f710a27353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10" y="2228599"/>
            <a:ext cx="759135" cy="29416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2" descr="https://upload.wikimedia.org/wikipedia/commons/thumb/1/13/TBBT_logo.svg/2000px-TBBT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86" y="2532095"/>
            <a:ext cx="490982" cy="606854"/>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8" descr="http://www.returndates.com/backgrounds/thisisu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00" y="3092682"/>
            <a:ext cx="707555" cy="322027"/>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10" descr="2000px-The_Walking_Dead_2010_logo.svg.png (2000×4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94" y="3424234"/>
            <a:ext cx="726367" cy="205605"/>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12" descr="https://upload.wikimedia.org/wikipedia/commons/1/1c/The_Good_Wife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471" y="3699606"/>
            <a:ext cx="820013" cy="222588"/>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14" descr="http://www.dafont.com/forum/attach/orig/1/9/1955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85" y="3933039"/>
            <a:ext cx="832184" cy="211153"/>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8" descr="http://www.usanetwork.com/sites/usanetwork/files/2016/07/mr-robot-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040" y="4230260"/>
            <a:ext cx="710874" cy="130807"/>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0" descr="http://vignette3.wikia.nocookie.net/tvdatabase/images/c/c2/Flash_logo_03.png/revision/latest?cb=201409142114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540" y="4416815"/>
            <a:ext cx="603874" cy="424273"/>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4" descr="http://vignette4.wikia.nocookie.net/logopedia/images/5/53/The-americans-2013-tv-logo.png/revision/latest?cb=201602032304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4724" y="4841088"/>
            <a:ext cx="717506" cy="326556"/>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6" descr="https://upload.wikimedia.org/wikipedia/commons/thumb/0/0c/Modern_Family-Logo.svg/1280px-Modern_Family-Logo.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093" y="5131328"/>
            <a:ext cx="572768" cy="433068"/>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8" descr="http://vignette1.wikia.nocookie.net/strangerthings8338/images/c/cb/Stranger-Things-Logo.png/revision/latest?cb=201608311409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1618" y="5590617"/>
            <a:ext cx="643718" cy="292973"/>
          </a:xfrm>
          <a:prstGeom prst="rect">
            <a:avLst/>
          </a:prstGeom>
          <a:noFill/>
          <a:extLst>
            <a:ext uri="{909E8E84-426E-40DD-AFC4-6F175D3DCCD1}">
              <a14:hiddenFill xmlns:a14="http://schemas.microsoft.com/office/drawing/2010/main">
                <a:solidFill>
                  <a:srgbClr val="FFFFFF"/>
                </a:solidFill>
              </a14:hiddenFill>
            </a:ext>
          </a:extLst>
        </p:spPr>
      </p:pic>
      <p:sp>
        <p:nvSpPr>
          <p:cNvPr id="246" name="TextBox 245"/>
          <p:cNvSpPr txBox="1"/>
          <p:nvPr/>
        </p:nvSpPr>
        <p:spPr>
          <a:xfrm>
            <a:off x="1818814" y="1940900"/>
            <a:ext cx="455574" cy="215444"/>
          </a:xfrm>
          <a:prstGeom prst="rect">
            <a:avLst/>
          </a:prstGeom>
          <a:noFill/>
        </p:spPr>
        <p:txBody>
          <a:bodyPr wrap="none" rtlCol="0">
            <a:spAutoFit/>
          </a:bodyPr>
          <a:lstStyle/>
          <a:p>
            <a:r>
              <a:rPr lang="en-US" sz="800" dirty="0">
                <a:solidFill>
                  <a:prstClr val="black"/>
                </a:solidFill>
              </a:rPr>
              <a:t>(HBO)</a:t>
            </a:r>
          </a:p>
        </p:txBody>
      </p:sp>
      <p:sp>
        <p:nvSpPr>
          <p:cNvPr id="247" name="TextBox 246"/>
          <p:cNvSpPr txBox="1"/>
          <p:nvPr/>
        </p:nvSpPr>
        <p:spPr>
          <a:xfrm>
            <a:off x="1818814" y="2309640"/>
            <a:ext cx="455574" cy="215444"/>
          </a:xfrm>
          <a:prstGeom prst="rect">
            <a:avLst/>
          </a:prstGeom>
          <a:noFill/>
        </p:spPr>
        <p:txBody>
          <a:bodyPr wrap="none" rtlCol="0">
            <a:spAutoFit/>
          </a:bodyPr>
          <a:lstStyle/>
          <a:p>
            <a:r>
              <a:rPr lang="en-US" sz="800" dirty="0">
                <a:solidFill>
                  <a:prstClr val="black"/>
                </a:solidFill>
              </a:rPr>
              <a:t>(HBO)</a:t>
            </a:r>
          </a:p>
        </p:txBody>
      </p:sp>
      <p:sp>
        <p:nvSpPr>
          <p:cNvPr id="248" name="TextBox 247"/>
          <p:cNvSpPr txBox="1"/>
          <p:nvPr/>
        </p:nvSpPr>
        <p:spPr>
          <a:xfrm>
            <a:off x="1831638" y="2788799"/>
            <a:ext cx="429926" cy="215444"/>
          </a:xfrm>
          <a:prstGeom prst="rect">
            <a:avLst/>
          </a:prstGeom>
          <a:noFill/>
        </p:spPr>
        <p:txBody>
          <a:bodyPr wrap="none" rtlCol="0">
            <a:spAutoFit/>
          </a:bodyPr>
          <a:lstStyle/>
          <a:p>
            <a:r>
              <a:rPr lang="en-US" sz="800" dirty="0">
                <a:solidFill>
                  <a:srgbClr val="FF0000"/>
                </a:solidFill>
              </a:rPr>
              <a:t>(CBS)</a:t>
            </a:r>
          </a:p>
        </p:txBody>
      </p:sp>
      <p:sp>
        <p:nvSpPr>
          <p:cNvPr id="249" name="TextBox 248"/>
          <p:cNvSpPr txBox="1"/>
          <p:nvPr/>
        </p:nvSpPr>
        <p:spPr>
          <a:xfrm>
            <a:off x="1823623" y="3145974"/>
            <a:ext cx="445956" cy="215444"/>
          </a:xfrm>
          <a:prstGeom prst="rect">
            <a:avLst/>
          </a:prstGeom>
          <a:noFill/>
        </p:spPr>
        <p:txBody>
          <a:bodyPr wrap="none" rtlCol="0">
            <a:spAutoFit/>
          </a:bodyPr>
          <a:lstStyle/>
          <a:p>
            <a:r>
              <a:rPr lang="en-US" sz="800" dirty="0">
                <a:solidFill>
                  <a:srgbClr val="FF0000"/>
                </a:solidFill>
              </a:rPr>
              <a:t>(NBC)</a:t>
            </a:r>
          </a:p>
        </p:txBody>
      </p:sp>
      <p:sp>
        <p:nvSpPr>
          <p:cNvPr id="250" name="TextBox 249"/>
          <p:cNvSpPr txBox="1"/>
          <p:nvPr/>
        </p:nvSpPr>
        <p:spPr>
          <a:xfrm>
            <a:off x="1818814" y="3425240"/>
            <a:ext cx="455574" cy="215444"/>
          </a:xfrm>
          <a:prstGeom prst="rect">
            <a:avLst/>
          </a:prstGeom>
          <a:noFill/>
        </p:spPr>
        <p:txBody>
          <a:bodyPr wrap="none" rtlCol="0">
            <a:spAutoFit/>
          </a:bodyPr>
          <a:lstStyle/>
          <a:p>
            <a:r>
              <a:rPr lang="en-US" sz="800" dirty="0">
                <a:solidFill>
                  <a:prstClr val="black"/>
                </a:solidFill>
              </a:rPr>
              <a:t>(AMC)</a:t>
            </a:r>
          </a:p>
        </p:txBody>
      </p:sp>
      <p:sp>
        <p:nvSpPr>
          <p:cNvPr id="251" name="TextBox 250"/>
          <p:cNvSpPr txBox="1"/>
          <p:nvPr/>
        </p:nvSpPr>
        <p:spPr>
          <a:xfrm>
            <a:off x="1831638" y="3679682"/>
            <a:ext cx="429926" cy="215444"/>
          </a:xfrm>
          <a:prstGeom prst="rect">
            <a:avLst/>
          </a:prstGeom>
          <a:noFill/>
        </p:spPr>
        <p:txBody>
          <a:bodyPr wrap="none" rtlCol="0">
            <a:spAutoFit/>
          </a:bodyPr>
          <a:lstStyle/>
          <a:p>
            <a:r>
              <a:rPr lang="en-US" sz="800" dirty="0">
                <a:solidFill>
                  <a:prstClr val="black"/>
                </a:solidFill>
              </a:rPr>
              <a:t>(CBS)</a:t>
            </a:r>
          </a:p>
        </p:txBody>
      </p:sp>
      <p:sp>
        <p:nvSpPr>
          <p:cNvPr id="252" name="TextBox 251"/>
          <p:cNvSpPr txBox="1"/>
          <p:nvPr/>
        </p:nvSpPr>
        <p:spPr>
          <a:xfrm>
            <a:off x="1841256" y="3942388"/>
            <a:ext cx="410690" cy="215444"/>
          </a:xfrm>
          <a:prstGeom prst="rect">
            <a:avLst/>
          </a:prstGeom>
          <a:noFill/>
        </p:spPr>
        <p:txBody>
          <a:bodyPr wrap="none" rtlCol="0">
            <a:spAutoFit/>
          </a:bodyPr>
          <a:lstStyle/>
          <a:p>
            <a:r>
              <a:rPr lang="en-US" sz="800" dirty="0">
                <a:solidFill>
                  <a:prstClr val="black"/>
                </a:solidFill>
              </a:rPr>
              <a:t>(CW)</a:t>
            </a:r>
          </a:p>
        </p:txBody>
      </p:sp>
      <p:sp>
        <p:nvSpPr>
          <p:cNvPr id="253" name="TextBox 252"/>
          <p:cNvSpPr txBox="1"/>
          <p:nvPr/>
        </p:nvSpPr>
        <p:spPr>
          <a:xfrm>
            <a:off x="1826829" y="4187941"/>
            <a:ext cx="439544" cy="215444"/>
          </a:xfrm>
          <a:prstGeom prst="rect">
            <a:avLst/>
          </a:prstGeom>
          <a:noFill/>
        </p:spPr>
        <p:txBody>
          <a:bodyPr wrap="none" rtlCol="0">
            <a:spAutoFit/>
          </a:bodyPr>
          <a:lstStyle/>
          <a:p>
            <a:r>
              <a:rPr lang="en-US" sz="800" dirty="0">
                <a:solidFill>
                  <a:prstClr val="black"/>
                </a:solidFill>
              </a:rPr>
              <a:t>(USA)</a:t>
            </a:r>
          </a:p>
        </p:txBody>
      </p:sp>
      <p:sp>
        <p:nvSpPr>
          <p:cNvPr id="254" name="TextBox 253"/>
          <p:cNvSpPr txBox="1"/>
          <p:nvPr/>
        </p:nvSpPr>
        <p:spPr>
          <a:xfrm>
            <a:off x="1841256" y="4513467"/>
            <a:ext cx="410690" cy="215444"/>
          </a:xfrm>
          <a:prstGeom prst="rect">
            <a:avLst/>
          </a:prstGeom>
          <a:noFill/>
        </p:spPr>
        <p:txBody>
          <a:bodyPr wrap="none" rtlCol="0">
            <a:spAutoFit/>
          </a:bodyPr>
          <a:lstStyle/>
          <a:p>
            <a:r>
              <a:rPr lang="en-US" sz="800" dirty="0">
                <a:solidFill>
                  <a:prstClr val="black"/>
                </a:solidFill>
              </a:rPr>
              <a:t>(CW)</a:t>
            </a:r>
          </a:p>
        </p:txBody>
      </p:sp>
      <p:sp>
        <p:nvSpPr>
          <p:cNvPr id="255" name="TextBox 254"/>
          <p:cNvSpPr txBox="1"/>
          <p:nvPr/>
        </p:nvSpPr>
        <p:spPr>
          <a:xfrm>
            <a:off x="1859691" y="4892229"/>
            <a:ext cx="373820" cy="215444"/>
          </a:xfrm>
          <a:prstGeom prst="rect">
            <a:avLst/>
          </a:prstGeom>
          <a:noFill/>
        </p:spPr>
        <p:txBody>
          <a:bodyPr wrap="none" rtlCol="0">
            <a:spAutoFit/>
          </a:bodyPr>
          <a:lstStyle/>
          <a:p>
            <a:r>
              <a:rPr lang="en-US" sz="800" dirty="0">
                <a:solidFill>
                  <a:prstClr val="black"/>
                </a:solidFill>
              </a:rPr>
              <a:t>(FX)</a:t>
            </a:r>
          </a:p>
        </p:txBody>
      </p:sp>
      <p:sp>
        <p:nvSpPr>
          <p:cNvPr id="256" name="TextBox 255"/>
          <p:cNvSpPr txBox="1"/>
          <p:nvPr/>
        </p:nvSpPr>
        <p:spPr>
          <a:xfrm>
            <a:off x="1826028" y="5187619"/>
            <a:ext cx="441146" cy="215444"/>
          </a:xfrm>
          <a:prstGeom prst="rect">
            <a:avLst/>
          </a:prstGeom>
          <a:noFill/>
        </p:spPr>
        <p:txBody>
          <a:bodyPr wrap="none" rtlCol="0">
            <a:spAutoFit/>
          </a:bodyPr>
          <a:lstStyle/>
          <a:p>
            <a:r>
              <a:rPr lang="en-US" sz="800" dirty="0">
                <a:solidFill>
                  <a:prstClr val="black"/>
                </a:solidFill>
              </a:rPr>
              <a:t>(ABC)</a:t>
            </a:r>
          </a:p>
        </p:txBody>
      </p:sp>
      <p:sp>
        <p:nvSpPr>
          <p:cNvPr id="257" name="TextBox 256"/>
          <p:cNvSpPr txBox="1"/>
          <p:nvPr/>
        </p:nvSpPr>
        <p:spPr>
          <a:xfrm>
            <a:off x="1752290" y="5589729"/>
            <a:ext cx="572593" cy="215444"/>
          </a:xfrm>
          <a:prstGeom prst="rect">
            <a:avLst/>
          </a:prstGeom>
          <a:noFill/>
        </p:spPr>
        <p:txBody>
          <a:bodyPr wrap="none" rtlCol="0">
            <a:spAutoFit/>
          </a:bodyPr>
          <a:lstStyle/>
          <a:p>
            <a:r>
              <a:rPr lang="en-US" sz="800" dirty="0">
                <a:solidFill>
                  <a:prstClr val="black"/>
                </a:solidFill>
              </a:rPr>
              <a:t>(Netflix)</a:t>
            </a:r>
          </a:p>
        </p:txBody>
      </p:sp>
      <p:pic>
        <p:nvPicPr>
          <p:cNvPr id="258" name="Picture 32" descr="http://www.dafont.com/forum/attach/orig/4/4/441823.png?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3135" y="5943643"/>
            <a:ext cx="652151" cy="197874"/>
          </a:xfrm>
          <a:prstGeom prst="rect">
            <a:avLst/>
          </a:prstGeom>
          <a:noFill/>
          <a:extLst>
            <a:ext uri="{909E8E84-426E-40DD-AFC4-6F175D3DCCD1}">
              <a14:hiddenFill xmlns:a14="http://schemas.microsoft.com/office/drawing/2010/main">
                <a:solidFill>
                  <a:srgbClr val="FFFFFF"/>
                </a:solidFill>
              </a14:hiddenFill>
            </a:ext>
          </a:extLst>
        </p:spPr>
      </p:pic>
      <p:sp>
        <p:nvSpPr>
          <p:cNvPr id="259" name="TextBox 258"/>
          <p:cNvSpPr txBox="1"/>
          <p:nvPr/>
        </p:nvSpPr>
        <p:spPr>
          <a:xfrm>
            <a:off x="1803585" y="5918135"/>
            <a:ext cx="429926" cy="215444"/>
          </a:xfrm>
          <a:prstGeom prst="rect">
            <a:avLst/>
          </a:prstGeom>
          <a:noFill/>
        </p:spPr>
        <p:txBody>
          <a:bodyPr wrap="none" rtlCol="0">
            <a:spAutoFit/>
          </a:bodyPr>
          <a:lstStyle/>
          <a:p>
            <a:r>
              <a:rPr lang="en-US" sz="800" dirty="0">
                <a:solidFill>
                  <a:srgbClr val="FF0000"/>
                </a:solidFill>
              </a:rPr>
              <a:t>(CBS)</a:t>
            </a:r>
          </a:p>
        </p:txBody>
      </p:sp>
      <p:sp>
        <p:nvSpPr>
          <p:cNvPr id="7" name="TextBox 6"/>
          <p:cNvSpPr txBox="1"/>
          <p:nvPr/>
        </p:nvSpPr>
        <p:spPr>
          <a:xfrm>
            <a:off x="493925" y="1844980"/>
            <a:ext cx="504825" cy="276999"/>
          </a:xfrm>
          <a:prstGeom prst="rect">
            <a:avLst/>
          </a:prstGeom>
          <a:noFill/>
        </p:spPr>
        <p:txBody>
          <a:bodyPr wrap="square" rtlCol="0">
            <a:spAutoFit/>
          </a:bodyPr>
          <a:lstStyle/>
          <a:p>
            <a:r>
              <a:rPr lang="en-US" sz="1200" b="1" u="sng" dirty="0">
                <a:solidFill>
                  <a:prstClr val="black"/>
                </a:solidFill>
              </a:rPr>
              <a:t>#1</a:t>
            </a:r>
          </a:p>
        </p:txBody>
      </p:sp>
      <p:sp>
        <p:nvSpPr>
          <p:cNvPr id="260" name="TextBox 259"/>
          <p:cNvSpPr txBox="1"/>
          <p:nvPr/>
        </p:nvSpPr>
        <p:spPr>
          <a:xfrm>
            <a:off x="493925" y="2245030"/>
            <a:ext cx="504825" cy="276999"/>
          </a:xfrm>
          <a:prstGeom prst="rect">
            <a:avLst/>
          </a:prstGeom>
          <a:noFill/>
        </p:spPr>
        <p:txBody>
          <a:bodyPr wrap="square" rtlCol="0">
            <a:spAutoFit/>
          </a:bodyPr>
          <a:lstStyle/>
          <a:p>
            <a:r>
              <a:rPr lang="en-US" sz="1200" b="1" u="sng" dirty="0">
                <a:solidFill>
                  <a:prstClr val="black"/>
                </a:solidFill>
              </a:rPr>
              <a:t>#2</a:t>
            </a:r>
          </a:p>
        </p:txBody>
      </p:sp>
      <p:sp>
        <p:nvSpPr>
          <p:cNvPr id="261" name="TextBox 260"/>
          <p:cNvSpPr txBox="1"/>
          <p:nvPr/>
        </p:nvSpPr>
        <p:spPr>
          <a:xfrm>
            <a:off x="419100" y="2730611"/>
            <a:ext cx="579650" cy="276999"/>
          </a:xfrm>
          <a:prstGeom prst="rect">
            <a:avLst/>
          </a:prstGeom>
          <a:noFill/>
        </p:spPr>
        <p:txBody>
          <a:bodyPr wrap="square" rtlCol="0">
            <a:spAutoFit/>
          </a:bodyPr>
          <a:lstStyle/>
          <a:p>
            <a:r>
              <a:rPr lang="en-US" sz="1200" b="1" u="sng" dirty="0">
                <a:solidFill>
                  <a:srgbClr val="FF0000"/>
                </a:solidFill>
              </a:rPr>
              <a:t>#3t</a:t>
            </a:r>
          </a:p>
        </p:txBody>
      </p:sp>
      <p:sp>
        <p:nvSpPr>
          <p:cNvPr id="262" name="TextBox 261"/>
          <p:cNvSpPr txBox="1"/>
          <p:nvPr/>
        </p:nvSpPr>
        <p:spPr>
          <a:xfrm>
            <a:off x="419101" y="3102474"/>
            <a:ext cx="579649" cy="276999"/>
          </a:xfrm>
          <a:prstGeom prst="rect">
            <a:avLst/>
          </a:prstGeom>
          <a:noFill/>
        </p:spPr>
        <p:txBody>
          <a:bodyPr wrap="square" rtlCol="0">
            <a:spAutoFit/>
          </a:bodyPr>
          <a:lstStyle/>
          <a:p>
            <a:r>
              <a:rPr lang="en-US" sz="1200" b="1" u="sng" dirty="0">
                <a:solidFill>
                  <a:srgbClr val="FF0000"/>
                </a:solidFill>
              </a:rPr>
              <a:t>#3t</a:t>
            </a:r>
          </a:p>
        </p:txBody>
      </p:sp>
      <p:sp>
        <p:nvSpPr>
          <p:cNvPr id="263" name="TextBox 262"/>
          <p:cNvSpPr txBox="1"/>
          <p:nvPr/>
        </p:nvSpPr>
        <p:spPr>
          <a:xfrm>
            <a:off x="493925" y="3370144"/>
            <a:ext cx="504825" cy="276999"/>
          </a:xfrm>
          <a:prstGeom prst="rect">
            <a:avLst/>
          </a:prstGeom>
          <a:noFill/>
        </p:spPr>
        <p:txBody>
          <a:bodyPr wrap="square" rtlCol="0">
            <a:spAutoFit/>
          </a:bodyPr>
          <a:lstStyle/>
          <a:p>
            <a:r>
              <a:rPr lang="en-US" sz="1200" b="1" u="sng" dirty="0">
                <a:solidFill>
                  <a:prstClr val="black"/>
                </a:solidFill>
              </a:rPr>
              <a:t>#5</a:t>
            </a:r>
          </a:p>
        </p:txBody>
      </p:sp>
      <p:sp>
        <p:nvSpPr>
          <p:cNvPr id="264" name="TextBox 263"/>
          <p:cNvSpPr txBox="1"/>
          <p:nvPr/>
        </p:nvSpPr>
        <p:spPr>
          <a:xfrm>
            <a:off x="419101" y="3609239"/>
            <a:ext cx="579649" cy="276999"/>
          </a:xfrm>
          <a:prstGeom prst="rect">
            <a:avLst/>
          </a:prstGeom>
          <a:noFill/>
        </p:spPr>
        <p:txBody>
          <a:bodyPr wrap="square" rtlCol="0">
            <a:spAutoFit/>
          </a:bodyPr>
          <a:lstStyle/>
          <a:p>
            <a:r>
              <a:rPr lang="en-US" sz="1200" b="1" u="sng" dirty="0">
                <a:solidFill>
                  <a:prstClr val="black"/>
                </a:solidFill>
              </a:rPr>
              <a:t>#6t</a:t>
            </a:r>
          </a:p>
        </p:txBody>
      </p:sp>
      <p:sp>
        <p:nvSpPr>
          <p:cNvPr id="265" name="TextBox 264"/>
          <p:cNvSpPr txBox="1"/>
          <p:nvPr/>
        </p:nvSpPr>
        <p:spPr>
          <a:xfrm>
            <a:off x="419101" y="3856889"/>
            <a:ext cx="579649" cy="276999"/>
          </a:xfrm>
          <a:prstGeom prst="rect">
            <a:avLst/>
          </a:prstGeom>
          <a:noFill/>
        </p:spPr>
        <p:txBody>
          <a:bodyPr wrap="square" rtlCol="0">
            <a:spAutoFit/>
          </a:bodyPr>
          <a:lstStyle/>
          <a:p>
            <a:r>
              <a:rPr lang="en-US" sz="1200" b="1" u="sng" dirty="0">
                <a:solidFill>
                  <a:prstClr val="black"/>
                </a:solidFill>
              </a:rPr>
              <a:t>#6t</a:t>
            </a:r>
          </a:p>
        </p:txBody>
      </p:sp>
      <p:sp>
        <p:nvSpPr>
          <p:cNvPr id="266" name="TextBox 265"/>
          <p:cNvSpPr txBox="1"/>
          <p:nvPr/>
        </p:nvSpPr>
        <p:spPr>
          <a:xfrm>
            <a:off x="409576" y="4133114"/>
            <a:ext cx="589174" cy="276999"/>
          </a:xfrm>
          <a:prstGeom prst="rect">
            <a:avLst/>
          </a:prstGeom>
          <a:noFill/>
        </p:spPr>
        <p:txBody>
          <a:bodyPr wrap="square" rtlCol="0">
            <a:spAutoFit/>
          </a:bodyPr>
          <a:lstStyle/>
          <a:p>
            <a:r>
              <a:rPr lang="en-US" sz="1200" b="1" u="sng" dirty="0">
                <a:solidFill>
                  <a:prstClr val="black"/>
                </a:solidFill>
              </a:rPr>
              <a:t>#8t</a:t>
            </a:r>
          </a:p>
        </p:txBody>
      </p:sp>
      <p:sp>
        <p:nvSpPr>
          <p:cNvPr id="267" name="TextBox 266"/>
          <p:cNvSpPr txBox="1"/>
          <p:nvPr/>
        </p:nvSpPr>
        <p:spPr>
          <a:xfrm>
            <a:off x="409576" y="4495064"/>
            <a:ext cx="589174" cy="276999"/>
          </a:xfrm>
          <a:prstGeom prst="rect">
            <a:avLst/>
          </a:prstGeom>
          <a:noFill/>
        </p:spPr>
        <p:txBody>
          <a:bodyPr wrap="square" rtlCol="0">
            <a:spAutoFit/>
          </a:bodyPr>
          <a:lstStyle/>
          <a:p>
            <a:r>
              <a:rPr lang="en-US" sz="1200" b="1" u="sng" dirty="0">
                <a:solidFill>
                  <a:prstClr val="black"/>
                </a:solidFill>
              </a:rPr>
              <a:t>#8t</a:t>
            </a:r>
          </a:p>
        </p:txBody>
      </p:sp>
      <p:sp>
        <p:nvSpPr>
          <p:cNvPr id="268" name="TextBox 267"/>
          <p:cNvSpPr txBox="1"/>
          <p:nvPr/>
        </p:nvSpPr>
        <p:spPr>
          <a:xfrm>
            <a:off x="409576" y="4847489"/>
            <a:ext cx="589174" cy="276999"/>
          </a:xfrm>
          <a:prstGeom prst="rect">
            <a:avLst/>
          </a:prstGeom>
          <a:noFill/>
        </p:spPr>
        <p:txBody>
          <a:bodyPr wrap="square" rtlCol="0">
            <a:spAutoFit/>
          </a:bodyPr>
          <a:lstStyle/>
          <a:p>
            <a:r>
              <a:rPr lang="en-US" sz="1200" b="1" u="sng" dirty="0">
                <a:solidFill>
                  <a:prstClr val="black"/>
                </a:solidFill>
              </a:rPr>
              <a:t>#8t</a:t>
            </a:r>
          </a:p>
        </p:txBody>
      </p:sp>
      <p:sp>
        <p:nvSpPr>
          <p:cNvPr id="269" name="TextBox 268"/>
          <p:cNvSpPr txBox="1"/>
          <p:nvPr/>
        </p:nvSpPr>
        <p:spPr>
          <a:xfrm>
            <a:off x="327025" y="5171339"/>
            <a:ext cx="671725" cy="276999"/>
          </a:xfrm>
          <a:prstGeom prst="rect">
            <a:avLst/>
          </a:prstGeom>
          <a:noFill/>
        </p:spPr>
        <p:txBody>
          <a:bodyPr wrap="square" rtlCol="0">
            <a:spAutoFit/>
          </a:bodyPr>
          <a:lstStyle/>
          <a:p>
            <a:r>
              <a:rPr lang="en-US" sz="1200" b="1" u="sng" dirty="0">
                <a:solidFill>
                  <a:prstClr val="black"/>
                </a:solidFill>
              </a:rPr>
              <a:t>#11t</a:t>
            </a:r>
          </a:p>
        </p:txBody>
      </p:sp>
      <p:sp>
        <p:nvSpPr>
          <p:cNvPr id="272" name="TextBox 271"/>
          <p:cNvSpPr txBox="1"/>
          <p:nvPr/>
        </p:nvSpPr>
        <p:spPr>
          <a:xfrm>
            <a:off x="327025" y="5552339"/>
            <a:ext cx="671725" cy="276999"/>
          </a:xfrm>
          <a:prstGeom prst="rect">
            <a:avLst/>
          </a:prstGeom>
          <a:noFill/>
        </p:spPr>
        <p:txBody>
          <a:bodyPr wrap="square" rtlCol="0">
            <a:spAutoFit/>
          </a:bodyPr>
          <a:lstStyle/>
          <a:p>
            <a:r>
              <a:rPr lang="en-US" sz="1200" b="1" u="sng" dirty="0">
                <a:solidFill>
                  <a:prstClr val="black"/>
                </a:solidFill>
              </a:rPr>
              <a:t>#11t</a:t>
            </a:r>
          </a:p>
        </p:txBody>
      </p:sp>
      <p:sp>
        <p:nvSpPr>
          <p:cNvPr id="273" name="TextBox 272"/>
          <p:cNvSpPr txBox="1"/>
          <p:nvPr/>
        </p:nvSpPr>
        <p:spPr>
          <a:xfrm>
            <a:off x="327025" y="5866664"/>
            <a:ext cx="671725" cy="276999"/>
          </a:xfrm>
          <a:prstGeom prst="rect">
            <a:avLst/>
          </a:prstGeom>
          <a:noFill/>
        </p:spPr>
        <p:txBody>
          <a:bodyPr wrap="square" rtlCol="0">
            <a:spAutoFit/>
          </a:bodyPr>
          <a:lstStyle/>
          <a:p>
            <a:r>
              <a:rPr lang="en-US" sz="1200" b="1" u="sng" dirty="0">
                <a:solidFill>
                  <a:srgbClr val="FF0000"/>
                </a:solidFill>
              </a:rPr>
              <a:t>#11t</a:t>
            </a:r>
          </a:p>
        </p:txBody>
      </p:sp>
      <p:sp>
        <p:nvSpPr>
          <p:cNvPr id="276" name="TextBox 275"/>
          <p:cNvSpPr txBox="1"/>
          <p:nvPr/>
        </p:nvSpPr>
        <p:spPr>
          <a:xfrm>
            <a:off x="2398778" y="1863642"/>
            <a:ext cx="610462" cy="276999"/>
          </a:xfrm>
          <a:prstGeom prst="rect">
            <a:avLst/>
          </a:prstGeom>
          <a:noFill/>
        </p:spPr>
        <p:txBody>
          <a:bodyPr wrap="square" rtlCol="0">
            <a:spAutoFit/>
          </a:bodyPr>
          <a:lstStyle/>
          <a:p>
            <a:r>
              <a:rPr lang="en-US" sz="1200" b="1" u="sng" dirty="0">
                <a:solidFill>
                  <a:prstClr val="black"/>
                </a:solidFill>
              </a:rPr>
              <a:t>#14t</a:t>
            </a:r>
          </a:p>
        </p:txBody>
      </p:sp>
      <p:pic>
        <p:nvPicPr>
          <p:cNvPr id="277" name="Picture 34" descr="800px-Daredevil_Logo_2.png (800×4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0147" y="1709978"/>
            <a:ext cx="709813" cy="468950"/>
          </a:xfrm>
          <a:prstGeom prst="rect">
            <a:avLst/>
          </a:prstGeom>
          <a:noFill/>
          <a:extLst>
            <a:ext uri="{909E8E84-426E-40DD-AFC4-6F175D3DCCD1}">
              <a14:hiddenFill xmlns:a14="http://schemas.microsoft.com/office/drawing/2010/main">
                <a:solidFill>
                  <a:srgbClr val="FFFFFF"/>
                </a:solidFill>
              </a14:hiddenFill>
            </a:ext>
          </a:extLst>
        </p:spPr>
      </p:pic>
      <p:sp>
        <p:nvSpPr>
          <p:cNvPr id="278" name="TextBox 277"/>
          <p:cNvSpPr txBox="1"/>
          <p:nvPr/>
        </p:nvSpPr>
        <p:spPr>
          <a:xfrm>
            <a:off x="3660189" y="1884195"/>
            <a:ext cx="572593" cy="215444"/>
          </a:xfrm>
          <a:prstGeom prst="rect">
            <a:avLst/>
          </a:prstGeom>
          <a:noFill/>
        </p:spPr>
        <p:txBody>
          <a:bodyPr wrap="none" rtlCol="0">
            <a:spAutoFit/>
          </a:bodyPr>
          <a:lstStyle/>
          <a:p>
            <a:pPr algn="ctr"/>
            <a:r>
              <a:rPr lang="en-US" sz="800" dirty="0">
                <a:solidFill>
                  <a:prstClr val="black"/>
                </a:solidFill>
              </a:rPr>
              <a:t>(Netflix)</a:t>
            </a:r>
          </a:p>
        </p:txBody>
      </p:sp>
      <p:sp>
        <p:nvSpPr>
          <p:cNvPr id="279" name="Rectangle 278"/>
          <p:cNvSpPr/>
          <p:nvPr/>
        </p:nvSpPr>
        <p:spPr>
          <a:xfrm>
            <a:off x="4784725" y="1742339"/>
            <a:ext cx="4044950" cy="4432102"/>
          </a:xfrm>
          <a:prstGeom prst="rect">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7" name="Picture 38" descr="http://vignette4.wikia.nocookie.net/logopedia/images/7/7a/Supergirl_(TV_logo).jpg/revision/latest?cb=201511100815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5354" y="2168799"/>
            <a:ext cx="465210" cy="30734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s://carpoolcandy.files.wordpress.com/2012/06/madmen-300x244.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3786" y="2502381"/>
            <a:ext cx="402533" cy="3845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2" descr="the-people-v--o-j--s.jpg (399×266)"/>
          <p:cNvPicPr>
            <a:picLocks noChangeAspect="1" noChangeArrowheads="1"/>
          </p:cNvPicPr>
          <p:nvPr/>
        </p:nvPicPr>
        <p:blipFill rotWithShape="1">
          <a:blip r:embed="rId18">
            <a:extLst>
              <a:ext uri="{28A0092B-C50C-407E-A947-70E740481C1C}">
                <a14:useLocalDpi xmlns:a14="http://schemas.microsoft.com/office/drawing/2010/main" val="0"/>
              </a:ext>
            </a:extLst>
          </a:blip>
          <a:srcRect t="22619" b="31140"/>
          <a:stretch/>
        </p:blipFill>
        <p:spPr bwMode="auto">
          <a:xfrm>
            <a:off x="2949977" y="2938085"/>
            <a:ext cx="665497" cy="2409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4" descr="broadcity_title.jpg (375×2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0083" y="3243098"/>
            <a:ext cx="485283" cy="4271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6" descr="https://ih0.redbubble.net/image.299467799.3199/flat,1000x1000,075,f.u1.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96370" y="3660703"/>
            <a:ext cx="424625" cy="41294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8" descr="https://upload.wikimedia.org/wikipedia/en/3/3e/The_Bachelor_usa_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06664" y="4616780"/>
            <a:ext cx="709622" cy="3438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0" descr="https://upload.wikimedia.org/wikipedia/commons/thumb/b/bc/Friends_logo.svg/1000px-Friends_logo.svg.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32983" y="4966613"/>
            <a:ext cx="656984" cy="1084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2" descr="324837-scandal2_430x573.png (430×5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98765" y="4114443"/>
            <a:ext cx="392001" cy="5223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http://seehistory.net/wp-content/uploads/2011/10/Lawandorder02.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96314" y="5131328"/>
            <a:ext cx="493370" cy="3700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6" descr="http://vignette2.wikia.nocookie.net/logopedia/images/f/f0/SuitsLogo.png/revision/latest?cb=201308311412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87137" y="5573308"/>
            <a:ext cx="461456" cy="12652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8" descr="https://upload.wikimedia.org/wikipedia/commons/thumb/7/77/Breaking_Bad_logo.svg/2000px-Breaking_Bad_logo.svg.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87137" y="5802604"/>
            <a:ext cx="556728" cy="33181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741140" y="2214751"/>
            <a:ext cx="410690" cy="215444"/>
          </a:xfrm>
          <a:prstGeom prst="rect">
            <a:avLst/>
          </a:prstGeom>
          <a:noFill/>
        </p:spPr>
        <p:txBody>
          <a:bodyPr wrap="none" rtlCol="0">
            <a:spAutoFit/>
          </a:bodyPr>
          <a:lstStyle/>
          <a:p>
            <a:pPr algn="ctr"/>
            <a:r>
              <a:rPr lang="en-US" sz="800" dirty="0">
                <a:solidFill>
                  <a:prstClr val="black"/>
                </a:solidFill>
              </a:rPr>
              <a:t>(CW)</a:t>
            </a:r>
          </a:p>
        </p:txBody>
      </p:sp>
      <p:sp>
        <p:nvSpPr>
          <p:cNvPr id="59" name="TextBox 58"/>
          <p:cNvSpPr txBox="1"/>
          <p:nvPr/>
        </p:nvSpPr>
        <p:spPr>
          <a:xfrm>
            <a:off x="3718698" y="2589174"/>
            <a:ext cx="455574" cy="215444"/>
          </a:xfrm>
          <a:prstGeom prst="rect">
            <a:avLst/>
          </a:prstGeom>
          <a:noFill/>
        </p:spPr>
        <p:txBody>
          <a:bodyPr wrap="none" rtlCol="0">
            <a:spAutoFit/>
          </a:bodyPr>
          <a:lstStyle/>
          <a:p>
            <a:pPr algn="ctr"/>
            <a:r>
              <a:rPr lang="en-US" sz="800" dirty="0">
                <a:solidFill>
                  <a:prstClr val="black"/>
                </a:solidFill>
              </a:rPr>
              <a:t>(AMC)</a:t>
            </a:r>
          </a:p>
        </p:txBody>
      </p:sp>
      <p:sp>
        <p:nvSpPr>
          <p:cNvPr id="60" name="TextBox 59"/>
          <p:cNvSpPr txBox="1"/>
          <p:nvPr/>
        </p:nvSpPr>
        <p:spPr>
          <a:xfrm>
            <a:off x="3759575" y="2963597"/>
            <a:ext cx="373820" cy="215444"/>
          </a:xfrm>
          <a:prstGeom prst="rect">
            <a:avLst/>
          </a:prstGeom>
          <a:noFill/>
        </p:spPr>
        <p:txBody>
          <a:bodyPr wrap="none" rtlCol="0">
            <a:spAutoFit/>
          </a:bodyPr>
          <a:lstStyle/>
          <a:p>
            <a:pPr algn="ctr"/>
            <a:r>
              <a:rPr lang="en-US" sz="800" dirty="0">
                <a:solidFill>
                  <a:prstClr val="black"/>
                </a:solidFill>
              </a:rPr>
              <a:t>(FX)</a:t>
            </a:r>
          </a:p>
        </p:txBody>
      </p:sp>
      <p:sp>
        <p:nvSpPr>
          <p:cNvPr id="61" name="TextBox 60"/>
          <p:cNvSpPr txBox="1"/>
          <p:nvPr/>
        </p:nvSpPr>
        <p:spPr>
          <a:xfrm>
            <a:off x="3448593" y="3361334"/>
            <a:ext cx="995785" cy="215444"/>
          </a:xfrm>
          <a:prstGeom prst="rect">
            <a:avLst/>
          </a:prstGeom>
          <a:noFill/>
        </p:spPr>
        <p:txBody>
          <a:bodyPr wrap="none" rtlCol="0">
            <a:spAutoFit/>
          </a:bodyPr>
          <a:lstStyle/>
          <a:p>
            <a:pPr algn="ctr"/>
            <a:r>
              <a:rPr lang="en-US" sz="800" dirty="0">
                <a:solidFill>
                  <a:prstClr val="black"/>
                </a:solidFill>
              </a:rPr>
              <a:t>(Comedy Central)</a:t>
            </a:r>
          </a:p>
        </p:txBody>
      </p:sp>
      <p:sp>
        <p:nvSpPr>
          <p:cNvPr id="62" name="TextBox 61"/>
          <p:cNvSpPr txBox="1"/>
          <p:nvPr/>
        </p:nvSpPr>
        <p:spPr>
          <a:xfrm>
            <a:off x="3718698" y="3772067"/>
            <a:ext cx="455574" cy="215444"/>
          </a:xfrm>
          <a:prstGeom prst="rect">
            <a:avLst/>
          </a:prstGeom>
          <a:noFill/>
        </p:spPr>
        <p:txBody>
          <a:bodyPr wrap="none" rtlCol="0">
            <a:spAutoFit/>
          </a:bodyPr>
          <a:lstStyle/>
          <a:p>
            <a:pPr algn="ctr"/>
            <a:r>
              <a:rPr lang="en-US" sz="800" dirty="0">
                <a:solidFill>
                  <a:prstClr val="black"/>
                </a:solidFill>
              </a:rPr>
              <a:t>(HBO)</a:t>
            </a:r>
          </a:p>
        </p:txBody>
      </p:sp>
      <p:sp>
        <p:nvSpPr>
          <p:cNvPr id="63" name="TextBox 62"/>
          <p:cNvSpPr txBox="1"/>
          <p:nvPr/>
        </p:nvSpPr>
        <p:spPr>
          <a:xfrm>
            <a:off x="3725912" y="4236294"/>
            <a:ext cx="441146" cy="215444"/>
          </a:xfrm>
          <a:prstGeom prst="rect">
            <a:avLst/>
          </a:prstGeom>
          <a:noFill/>
        </p:spPr>
        <p:txBody>
          <a:bodyPr wrap="none" rtlCol="0">
            <a:spAutoFit/>
          </a:bodyPr>
          <a:lstStyle/>
          <a:p>
            <a:r>
              <a:rPr lang="en-US" sz="800" dirty="0">
                <a:solidFill>
                  <a:srgbClr val="FF0000"/>
                </a:solidFill>
              </a:rPr>
              <a:t>(ABC)</a:t>
            </a:r>
          </a:p>
        </p:txBody>
      </p:sp>
      <p:sp>
        <p:nvSpPr>
          <p:cNvPr id="64" name="TextBox 63"/>
          <p:cNvSpPr txBox="1"/>
          <p:nvPr/>
        </p:nvSpPr>
        <p:spPr>
          <a:xfrm>
            <a:off x="3723507" y="4669136"/>
            <a:ext cx="445956" cy="215444"/>
          </a:xfrm>
          <a:prstGeom prst="rect">
            <a:avLst/>
          </a:prstGeom>
          <a:noFill/>
        </p:spPr>
        <p:txBody>
          <a:bodyPr wrap="none" rtlCol="0">
            <a:spAutoFit/>
          </a:bodyPr>
          <a:lstStyle/>
          <a:p>
            <a:pPr algn="ctr"/>
            <a:r>
              <a:rPr lang="en-US" sz="800" dirty="0">
                <a:solidFill>
                  <a:srgbClr val="FF0000"/>
                </a:solidFill>
              </a:rPr>
              <a:t>(NBC)</a:t>
            </a:r>
          </a:p>
        </p:txBody>
      </p:sp>
      <p:sp>
        <p:nvSpPr>
          <p:cNvPr id="65" name="TextBox 64"/>
          <p:cNvSpPr txBox="1"/>
          <p:nvPr/>
        </p:nvSpPr>
        <p:spPr>
          <a:xfrm>
            <a:off x="3725912" y="4913092"/>
            <a:ext cx="441146" cy="215444"/>
          </a:xfrm>
          <a:prstGeom prst="rect">
            <a:avLst/>
          </a:prstGeom>
          <a:noFill/>
        </p:spPr>
        <p:txBody>
          <a:bodyPr wrap="none" rtlCol="0">
            <a:spAutoFit/>
          </a:bodyPr>
          <a:lstStyle/>
          <a:p>
            <a:pPr algn="ctr"/>
            <a:r>
              <a:rPr lang="en-US" sz="800" dirty="0">
                <a:solidFill>
                  <a:prstClr val="black"/>
                </a:solidFill>
              </a:rPr>
              <a:t>(ABC)</a:t>
            </a:r>
          </a:p>
        </p:txBody>
      </p:sp>
      <p:sp>
        <p:nvSpPr>
          <p:cNvPr id="66" name="TextBox 65"/>
          <p:cNvSpPr txBox="1"/>
          <p:nvPr/>
        </p:nvSpPr>
        <p:spPr>
          <a:xfrm>
            <a:off x="3723507" y="5199634"/>
            <a:ext cx="445956" cy="215444"/>
          </a:xfrm>
          <a:prstGeom prst="rect">
            <a:avLst/>
          </a:prstGeom>
          <a:noFill/>
        </p:spPr>
        <p:txBody>
          <a:bodyPr wrap="none" rtlCol="0">
            <a:spAutoFit/>
          </a:bodyPr>
          <a:lstStyle/>
          <a:p>
            <a:pPr algn="ctr"/>
            <a:r>
              <a:rPr lang="en-US" sz="800" dirty="0">
                <a:solidFill>
                  <a:prstClr val="black"/>
                </a:solidFill>
              </a:rPr>
              <a:t>(NBC)</a:t>
            </a:r>
          </a:p>
        </p:txBody>
      </p:sp>
      <p:sp>
        <p:nvSpPr>
          <p:cNvPr id="67" name="TextBox 66"/>
          <p:cNvSpPr txBox="1"/>
          <p:nvPr/>
        </p:nvSpPr>
        <p:spPr>
          <a:xfrm>
            <a:off x="3726713" y="5521659"/>
            <a:ext cx="439544" cy="215444"/>
          </a:xfrm>
          <a:prstGeom prst="rect">
            <a:avLst/>
          </a:prstGeom>
          <a:noFill/>
        </p:spPr>
        <p:txBody>
          <a:bodyPr wrap="none" rtlCol="0">
            <a:spAutoFit/>
          </a:bodyPr>
          <a:lstStyle/>
          <a:p>
            <a:pPr algn="ctr"/>
            <a:r>
              <a:rPr lang="en-US" sz="800" dirty="0">
                <a:solidFill>
                  <a:prstClr val="black"/>
                </a:solidFill>
              </a:rPr>
              <a:t>(USA)</a:t>
            </a:r>
          </a:p>
        </p:txBody>
      </p:sp>
      <p:sp>
        <p:nvSpPr>
          <p:cNvPr id="68" name="TextBox 67"/>
          <p:cNvSpPr txBox="1"/>
          <p:nvPr/>
        </p:nvSpPr>
        <p:spPr>
          <a:xfrm>
            <a:off x="3718698" y="5905221"/>
            <a:ext cx="455574" cy="215444"/>
          </a:xfrm>
          <a:prstGeom prst="rect">
            <a:avLst/>
          </a:prstGeom>
          <a:noFill/>
        </p:spPr>
        <p:txBody>
          <a:bodyPr wrap="none" rtlCol="0">
            <a:spAutoFit/>
          </a:bodyPr>
          <a:lstStyle/>
          <a:p>
            <a:pPr algn="ctr"/>
            <a:r>
              <a:rPr lang="en-US" sz="800" dirty="0">
                <a:solidFill>
                  <a:prstClr val="black"/>
                </a:solidFill>
              </a:rPr>
              <a:t>(AMC)</a:t>
            </a:r>
          </a:p>
        </p:txBody>
      </p:sp>
      <p:sp>
        <p:nvSpPr>
          <p:cNvPr id="69" name="TextBox 68"/>
          <p:cNvSpPr txBox="1"/>
          <p:nvPr/>
        </p:nvSpPr>
        <p:spPr>
          <a:xfrm>
            <a:off x="2398778" y="2162793"/>
            <a:ext cx="610462" cy="276999"/>
          </a:xfrm>
          <a:prstGeom prst="rect">
            <a:avLst/>
          </a:prstGeom>
          <a:noFill/>
        </p:spPr>
        <p:txBody>
          <a:bodyPr wrap="square" rtlCol="0">
            <a:spAutoFit/>
          </a:bodyPr>
          <a:lstStyle/>
          <a:p>
            <a:r>
              <a:rPr lang="en-US" sz="1200" b="1" u="sng" dirty="0">
                <a:solidFill>
                  <a:prstClr val="black"/>
                </a:solidFill>
              </a:rPr>
              <a:t>#14t</a:t>
            </a:r>
          </a:p>
        </p:txBody>
      </p:sp>
      <p:sp>
        <p:nvSpPr>
          <p:cNvPr id="70" name="TextBox 69"/>
          <p:cNvSpPr txBox="1"/>
          <p:nvPr/>
        </p:nvSpPr>
        <p:spPr>
          <a:xfrm>
            <a:off x="2398778" y="2540759"/>
            <a:ext cx="610462" cy="276999"/>
          </a:xfrm>
          <a:prstGeom prst="rect">
            <a:avLst/>
          </a:prstGeom>
          <a:noFill/>
        </p:spPr>
        <p:txBody>
          <a:bodyPr wrap="square" rtlCol="0">
            <a:spAutoFit/>
          </a:bodyPr>
          <a:lstStyle/>
          <a:p>
            <a:r>
              <a:rPr lang="en-US" sz="1200" b="1" u="sng" dirty="0">
                <a:solidFill>
                  <a:prstClr val="black"/>
                </a:solidFill>
              </a:rPr>
              <a:t>#14t</a:t>
            </a:r>
          </a:p>
        </p:txBody>
      </p:sp>
      <p:sp>
        <p:nvSpPr>
          <p:cNvPr id="71" name="TextBox 70"/>
          <p:cNvSpPr txBox="1"/>
          <p:nvPr/>
        </p:nvSpPr>
        <p:spPr>
          <a:xfrm>
            <a:off x="2398778" y="2886911"/>
            <a:ext cx="610462" cy="276999"/>
          </a:xfrm>
          <a:prstGeom prst="rect">
            <a:avLst/>
          </a:prstGeom>
          <a:noFill/>
        </p:spPr>
        <p:txBody>
          <a:bodyPr wrap="square" rtlCol="0">
            <a:spAutoFit/>
          </a:bodyPr>
          <a:lstStyle/>
          <a:p>
            <a:r>
              <a:rPr lang="en-US" sz="1200" b="1" u="sng" dirty="0">
                <a:solidFill>
                  <a:prstClr val="black"/>
                </a:solidFill>
              </a:rPr>
              <a:t>#14t</a:t>
            </a:r>
          </a:p>
        </p:txBody>
      </p:sp>
      <p:sp>
        <p:nvSpPr>
          <p:cNvPr id="72" name="TextBox 71"/>
          <p:cNvSpPr txBox="1"/>
          <p:nvPr/>
        </p:nvSpPr>
        <p:spPr>
          <a:xfrm>
            <a:off x="2398778" y="3277784"/>
            <a:ext cx="610462" cy="276999"/>
          </a:xfrm>
          <a:prstGeom prst="rect">
            <a:avLst/>
          </a:prstGeom>
          <a:noFill/>
        </p:spPr>
        <p:txBody>
          <a:bodyPr wrap="square" rtlCol="0">
            <a:spAutoFit/>
          </a:bodyPr>
          <a:lstStyle/>
          <a:p>
            <a:r>
              <a:rPr lang="en-US" sz="1200" b="1" u="sng" dirty="0">
                <a:solidFill>
                  <a:prstClr val="black"/>
                </a:solidFill>
              </a:rPr>
              <a:t>#18t</a:t>
            </a:r>
          </a:p>
        </p:txBody>
      </p:sp>
      <p:sp>
        <p:nvSpPr>
          <p:cNvPr id="73" name="TextBox 72"/>
          <p:cNvSpPr txBox="1"/>
          <p:nvPr/>
        </p:nvSpPr>
        <p:spPr>
          <a:xfrm>
            <a:off x="2398778" y="3724092"/>
            <a:ext cx="610462" cy="276999"/>
          </a:xfrm>
          <a:prstGeom prst="rect">
            <a:avLst/>
          </a:prstGeom>
          <a:noFill/>
        </p:spPr>
        <p:txBody>
          <a:bodyPr wrap="square" rtlCol="0">
            <a:spAutoFit/>
          </a:bodyPr>
          <a:lstStyle/>
          <a:p>
            <a:r>
              <a:rPr lang="en-US" sz="1200" b="1" u="sng" dirty="0">
                <a:solidFill>
                  <a:prstClr val="black"/>
                </a:solidFill>
              </a:rPr>
              <a:t>#18t</a:t>
            </a:r>
          </a:p>
        </p:txBody>
      </p:sp>
      <p:sp>
        <p:nvSpPr>
          <p:cNvPr id="74" name="TextBox 73"/>
          <p:cNvSpPr txBox="1"/>
          <p:nvPr/>
        </p:nvSpPr>
        <p:spPr>
          <a:xfrm>
            <a:off x="2398778" y="4179632"/>
            <a:ext cx="610462" cy="276999"/>
          </a:xfrm>
          <a:prstGeom prst="rect">
            <a:avLst/>
          </a:prstGeom>
          <a:noFill/>
        </p:spPr>
        <p:txBody>
          <a:bodyPr wrap="square" rtlCol="0">
            <a:spAutoFit/>
          </a:bodyPr>
          <a:lstStyle/>
          <a:p>
            <a:r>
              <a:rPr lang="en-US" sz="1200" b="1" u="sng" dirty="0">
                <a:solidFill>
                  <a:srgbClr val="FF0000"/>
                </a:solidFill>
              </a:rPr>
              <a:t>#18t</a:t>
            </a:r>
          </a:p>
        </p:txBody>
      </p:sp>
      <p:sp>
        <p:nvSpPr>
          <p:cNvPr id="75" name="TextBox 74"/>
          <p:cNvSpPr txBox="1"/>
          <p:nvPr/>
        </p:nvSpPr>
        <p:spPr>
          <a:xfrm>
            <a:off x="2398778" y="4642076"/>
            <a:ext cx="610462" cy="276999"/>
          </a:xfrm>
          <a:prstGeom prst="rect">
            <a:avLst/>
          </a:prstGeom>
          <a:noFill/>
        </p:spPr>
        <p:txBody>
          <a:bodyPr wrap="square" rtlCol="0">
            <a:spAutoFit/>
          </a:bodyPr>
          <a:lstStyle/>
          <a:p>
            <a:r>
              <a:rPr lang="en-US" sz="1200" b="1" u="sng" dirty="0">
                <a:solidFill>
                  <a:srgbClr val="FF0000"/>
                </a:solidFill>
              </a:rPr>
              <a:t>#18t</a:t>
            </a:r>
          </a:p>
        </p:txBody>
      </p:sp>
      <p:sp>
        <p:nvSpPr>
          <p:cNvPr id="76" name="TextBox 75"/>
          <p:cNvSpPr txBox="1"/>
          <p:nvPr/>
        </p:nvSpPr>
        <p:spPr>
          <a:xfrm>
            <a:off x="2398778" y="4882314"/>
            <a:ext cx="610462" cy="276999"/>
          </a:xfrm>
          <a:prstGeom prst="rect">
            <a:avLst/>
          </a:prstGeom>
          <a:noFill/>
        </p:spPr>
        <p:txBody>
          <a:bodyPr wrap="square" rtlCol="0">
            <a:spAutoFit/>
          </a:bodyPr>
          <a:lstStyle/>
          <a:p>
            <a:r>
              <a:rPr lang="en-US" sz="1200" b="1" u="sng" dirty="0">
                <a:solidFill>
                  <a:prstClr val="black"/>
                </a:solidFill>
              </a:rPr>
              <a:t>#18t</a:t>
            </a:r>
          </a:p>
        </p:txBody>
      </p:sp>
      <p:sp>
        <p:nvSpPr>
          <p:cNvPr id="77" name="TextBox 76"/>
          <p:cNvSpPr txBox="1"/>
          <p:nvPr/>
        </p:nvSpPr>
        <p:spPr>
          <a:xfrm>
            <a:off x="2398778" y="5171339"/>
            <a:ext cx="610462" cy="276999"/>
          </a:xfrm>
          <a:prstGeom prst="rect">
            <a:avLst/>
          </a:prstGeom>
          <a:noFill/>
        </p:spPr>
        <p:txBody>
          <a:bodyPr wrap="square" rtlCol="0">
            <a:spAutoFit/>
          </a:bodyPr>
          <a:lstStyle/>
          <a:p>
            <a:r>
              <a:rPr lang="en-US" sz="1200" b="1" u="sng" dirty="0">
                <a:solidFill>
                  <a:prstClr val="black"/>
                </a:solidFill>
              </a:rPr>
              <a:t>#18t</a:t>
            </a:r>
          </a:p>
        </p:txBody>
      </p:sp>
      <p:sp>
        <p:nvSpPr>
          <p:cNvPr id="78" name="TextBox 77"/>
          <p:cNvSpPr txBox="1"/>
          <p:nvPr/>
        </p:nvSpPr>
        <p:spPr>
          <a:xfrm>
            <a:off x="2398778" y="5447682"/>
            <a:ext cx="610462" cy="276999"/>
          </a:xfrm>
          <a:prstGeom prst="rect">
            <a:avLst/>
          </a:prstGeom>
          <a:noFill/>
        </p:spPr>
        <p:txBody>
          <a:bodyPr wrap="square" rtlCol="0">
            <a:spAutoFit/>
          </a:bodyPr>
          <a:lstStyle/>
          <a:p>
            <a:r>
              <a:rPr lang="en-US" sz="1200" b="1" u="sng" dirty="0">
                <a:solidFill>
                  <a:prstClr val="black"/>
                </a:solidFill>
              </a:rPr>
              <a:t>#18t</a:t>
            </a:r>
          </a:p>
        </p:txBody>
      </p:sp>
      <p:sp>
        <p:nvSpPr>
          <p:cNvPr id="79" name="TextBox 78"/>
          <p:cNvSpPr txBox="1"/>
          <p:nvPr/>
        </p:nvSpPr>
        <p:spPr>
          <a:xfrm>
            <a:off x="2398778" y="5802604"/>
            <a:ext cx="610462" cy="276999"/>
          </a:xfrm>
          <a:prstGeom prst="rect">
            <a:avLst/>
          </a:prstGeom>
          <a:noFill/>
        </p:spPr>
        <p:txBody>
          <a:bodyPr wrap="square" rtlCol="0">
            <a:spAutoFit/>
          </a:bodyPr>
          <a:lstStyle/>
          <a:p>
            <a:r>
              <a:rPr lang="en-US" sz="1200" b="1" u="sng" dirty="0">
                <a:solidFill>
                  <a:prstClr val="black"/>
                </a:solidFill>
              </a:rPr>
              <a:t>#18t</a:t>
            </a:r>
          </a:p>
        </p:txBody>
      </p:sp>
      <p:pic>
        <p:nvPicPr>
          <p:cNvPr id="82" name="Picture 32" descr="http://www.dafont.com/forum/attach/orig/4/4/441823.png?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1693" y="1854311"/>
            <a:ext cx="921389" cy="279565"/>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6271861" y="1885088"/>
            <a:ext cx="429926" cy="215444"/>
          </a:xfrm>
          <a:prstGeom prst="rect">
            <a:avLst/>
          </a:prstGeom>
          <a:noFill/>
        </p:spPr>
        <p:txBody>
          <a:bodyPr wrap="none" rtlCol="0">
            <a:spAutoFit/>
          </a:bodyPr>
          <a:lstStyle/>
          <a:p>
            <a:r>
              <a:rPr lang="en-US" sz="800" dirty="0">
                <a:solidFill>
                  <a:srgbClr val="FF0000"/>
                </a:solidFill>
              </a:rPr>
              <a:t>(CBS)</a:t>
            </a:r>
          </a:p>
        </p:txBody>
      </p:sp>
      <p:pic>
        <p:nvPicPr>
          <p:cNvPr id="84" name="Picture 62" descr="https://upload.wikimedia.org/wikipedia/commons/thumb/1/13/TBBT_logo.svg/2000px-TBBT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274" y="2110855"/>
            <a:ext cx="362759" cy="44837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6271861" y="2265785"/>
            <a:ext cx="429926" cy="215444"/>
          </a:xfrm>
          <a:prstGeom prst="rect">
            <a:avLst/>
          </a:prstGeom>
          <a:noFill/>
        </p:spPr>
        <p:txBody>
          <a:bodyPr wrap="none" rtlCol="0">
            <a:spAutoFit/>
          </a:bodyPr>
          <a:lstStyle/>
          <a:p>
            <a:r>
              <a:rPr lang="en-US" sz="800" dirty="0">
                <a:solidFill>
                  <a:srgbClr val="FF0000"/>
                </a:solidFill>
              </a:rPr>
              <a:t>(CBS)</a:t>
            </a:r>
          </a:p>
        </p:txBody>
      </p:sp>
      <p:pic>
        <p:nvPicPr>
          <p:cNvPr id="86" name="Picture 8" descr="http://www.returndates.com/backgrounds/thisisu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09" y="2575818"/>
            <a:ext cx="707555" cy="322027"/>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6263846" y="2635220"/>
            <a:ext cx="445956" cy="215444"/>
          </a:xfrm>
          <a:prstGeom prst="rect">
            <a:avLst/>
          </a:prstGeom>
          <a:noFill/>
        </p:spPr>
        <p:txBody>
          <a:bodyPr wrap="none" rtlCol="0">
            <a:spAutoFit/>
          </a:bodyPr>
          <a:lstStyle/>
          <a:p>
            <a:r>
              <a:rPr lang="en-US" sz="800" dirty="0">
                <a:solidFill>
                  <a:srgbClr val="FF0000"/>
                </a:solidFill>
              </a:rPr>
              <a:t>(NBC)</a:t>
            </a:r>
          </a:p>
        </p:txBody>
      </p:sp>
      <p:pic>
        <p:nvPicPr>
          <p:cNvPr id="88" name="Picture 2" descr="https://pbs.twimg.com/profile_images/816359927887183872/k850dNbh.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84377" y="2917184"/>
            <a:ext cx="389974" cy="389974"/>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6271861" y="2991596"/>
            <a:ext cx="429926" cy="215444"/>
          </a:xfrm>
          <a:prstGeom prst="rect">
            <a:avLst/>
          </a:prstGeom>
          <a:noFill/>
        </p:spPr>
        <p:txBody>
          <a:bodyPr wrap="none" rtlCol="0">
            <a:spAutoFit/>
          </a:bodyPr>
          <a:lstStyle/>
          <a:p>
            <a:r>
              <a:rPr lang="en-US" sz="800" dirty="0">
                <a:solidFill>
                  <a:prstClr val="black"/>
                </a:solidFill>
              </a:rPr>
              <a:t>(CBS)</a:t>
            </a:r>
          </a:p>
        </p:txBody>
      </p:sp>
      <p:pic>
        <p:nvPicPr>
          <p:cNvPr id="90" name="Picture 4" descr="http://vignette2.wikia.nocookie.net/logopedia/images/8/82/Bull-2016-tv-logo.png/revision/latest?cb=201610091500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58054" y="3337365"/>
            <a:ext cx="634371" cy="245819"/>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6271861" y="3355543"/>
            <a:ext cx="429926" cy="215444"/>
          </a:xfrm>
          <a:prstGeom prst="rect">
            <a:avLst/>
          </a:prstGeom>
          <a:noFill/>
        </p:spPr>
        <p:txBody>
          <a:bodyPr wrap="none" rtlCol="0">
            <a:spAutoFit/>
          </a:bodyPr>
          <a:lstStyle/>
          <a:p>
            <a:r>
              <a:rPr lang="en-US" sz="800" dirty="0">
                <a:solidFill>
                  <a:prstClr val="black"/>
                </a:solidFill>
              </a:rPr>
              <a:t>(CBS)</a:t>
            </a:r>
          </a:p>
        </p:txBody>
      </p:sp>
      <p:pic>
        <p:nvPicPr>
          <p:cNvPr id="92" name="Picture 6" descr="http://vignette4.wikia.nocookie.net/jagspawned/images/4/4e/NCIS_New_Orleans_logo_2.png/revision/latest?cb=2014110519503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17309" y="3648615"/>
            <a:ext cx="732284" cy="31323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6271861" y="3697512"/>
            <a:ext cx="429926" cy="215444"/>
          </a:xfrm>
          <a:prstGeom prst="rect">
            <a:avLst/>
          </a:prstGeom>
          <a:noFill/>
        </p:spPr>
        <p:txBody>
          <a:bodyPr wrap="none" rtlCol="0">
            <a:spAutoFit/>
          </a:bodyPr>
          <a:lstStyle/>
          <a:p>
            <a:r>
              <a:rPr lang="en-US" sz="800" dirty="0">
                <a:solidFill>
                  <a:prstClr val="black"/>
                </a:solidFill>
              </a:rPr>
              <a:t>(CBS)</a:t>
            </a:r>
          </a:p>
        </p:txBody>
      </p:sp>
      <p:pic>
        <p:nvPicPr>
          <p:cNvPr id="94" name="Picture 8" descr="https://s-media-cache-ak0.pinimg.com/originals/71/f2/d3/71f2d39f77e13449814104d4db11b559.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07139" y="4023218"/>
            <a:ext cx="585286" cy="256977"/>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6271861" y="4006721"/>
            <a:ext cx="429926" cy="215444"/>
          </a:xfrm>
          <a:prstGeom prst="rect">
            <a:avLst/>
          </a:prstGeom>
          <a:noFill/>
        </p:spPr>
        <p:txBody>
          <a:bodyPr wrap="none" rtlCol="0">
            <a:spAutoFit/>
          </a:bodyPr>
          <a:lstStyle/>
          <a:p>
            <a:r>
              <a:rPr lang="en-US" sz="800" dirty="0">
                <a:solidFill>
                  <a:prstClr val="black"/>
                </a:solidFill>
              </a:rPr>
              <a:t>(CBS)</a:t>
            </a:r>
          </a:p>
        </p:txBody>
      </p:sp>
      <p:pic>
        <p:nvPicPr>
          <p:cNvPr id="96" name="Picture 12" descr="https://upload.wikimedia.org/wikipedia/commons/thumb/9/95/NCIS-_Los_Angeles_-_Logo.svg/2000px-NCIS-_Los_Angeles_-_Logo.svg.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23477" y="4361067"/>
            <a:ext cx="952610" cy="189570"/>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271861" y="4334341"/>
            <a:ext cx="429926" cy="215444"/>
          </a:xfrm>
          <a:prstGeom prst="rect">
            <a:avLst/>
          </a:prstGeom>
          <a:noFill/>
        </p:spPr>
        <p:txBody>
          <a:bodyPr wrap="none" rtlCol="0">
            <a:spAutoFit/>
          </a:bodyPr>
          <a:lstStyle/>
          <a:p>
            <a:r>
              <a:rPr lang="en-US" sz="800" dirty="0">
                <a:solidFill>
                  <a:prstClr val="black"/>
                </a:solidFill>
              </a:rPr>
              <a:t>(CBS)</a:t>
            </a:r>
          </a:p>
        </p:txBody>
      </p:sp>
      <p:pic>
        <p:nvPicPr>
          <p:cNvPr id="98" name="Picture 14" descr="http://www.dafont.com/forum/attach/orig/9/0/9082.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29167" y="4636807"/>
            <a:ext cx="516659" cy="387494"/>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6271861" y="4660091"/>
            <a:ext cx="429926" cy="215444"/>
          </a:xfrm>
          <a:prstGeom prst="rect">
            <a:avLst/>
          </a:prstGeom>
          <a:noFill/>
        </p:spPr>
        <p:txBody>
          <a:bodyPr wrap="none" rtlCol="0">
            <a:spAutoFit/>
          </a:bodyPr>
          <a:lstStyle/>
          <a:p>
            <a:r>
              <a:rPr lang="en-US" sz="800" dirty="0">
                <a:solidFill>
                  <a:prstClr val="black"/>
                </a:solidFill>
              </a:rPr>
              <a:t>(CBS)</a:t>
            </a:r>
          </a:p>
        </p:txBody>
      </p:sp>
      <p:pic>
        <p:nvPicPr>
          <p:cNvPr id="100" name="Picture 16" descr="https://upload.wikimedia.org/wikipedia/commons/thumb/f/fb/Grey%27s_Anatomy_Logo.svg/2000px-Grey%27s_Anatomy_Logo.svg.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345176" y="5110336"/>
            <a:ext cx="909212" cy="199117"/>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p:cNvSpPr txBox="1"/>
          <p:nvPr/>
        </p:nvSpPr>
        <p:spPr>
          <a:xfrm>
            <a:off x="6266251" y="5049840"/>
            <a:ext cx="441146" cy="215444"/>
          </a:xfrm>
          <a:prstGeom prst="rect">
            <a:avLst/>
          </a:prstGeom>
          <a:noFill/>
        </p:spPr>
        <p:txBody>
          <a:bodyPr wrap="none" rtlCol="0">
            <a:spAutoFit/>
          </a:bodyPr>
          <a:lstStyle/>
          <a:p>
            <a:r>
              <a:rPr lang="en-US" sz="800" dirty="0">
                <a:solidFill>
                  <a:prstClr val="black"/>
                </a:solidFill>
              </a:rPr>
              <a:t>(ABC)</a:t>
            </a:r>
          </a:p>
        </p:txBody>
      </p:sp>
      <p:pic>
        <p:nvPicPr>
          <p:cNvPr id="102" name="Picture 18" descr="https://upload.wikimedia.org/wikipedia/en/0/03/Scorpion_intertitle.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412859" y="5364246"/>
            <a:ext cx="671723" cy="375656"/>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6271861" y="5403418"/>
            <a:ext cx="429926" cy="215444"/>
          </a:xfrm>
          <a:prstGeom prst="rect">
            <a:avLst/>
          </a:prstGeom>
          <a:noFill/>
        </p:spPr>
        <p:txBody>
          <a:bodyPr wrap="none" rtlCol="0">
            <a:spAutoFit/>
          </a:bodyPr>
          <a:lstStyle/>
          <a:p>
            <a:r>
              <a:rPr lang="en-US" sz="800" dirty="0">
                <a:solidFill>
                  <a:prstClr val="black"/>
                </a:solidFill>
              </a:rPr>
              <a:t>(CBS)</a:t>
            </a:r>
          </a:p>
        </p:txBody>
      </p:sp>
      <p:pic>
        <p:nvPicPr>
          <p:cNvPr id="104" name="Picture 20" descr="https://upload.wikimedia.org/wikipedia/commons/thumb/7/7b/Criminal-Minds.svg/2000px-Criminal-Minds.svg.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12859" y="5749078"/>
            <a:ext cx="669214" cy="382043"/>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6271861" y="5810678"/>
            <a:ext cx="429926" cy="215444"/>
          </a:xfrm>
          <a:prstGeom prst="rect">
            <a:avLst/>
          </a:prstGeom>
          <a:noFill/>
        </p:spPr>
        <p:txBody>
          <a:bodyPr wrap="none" rtlCol="0">
            <a:spAutoFit/>
          </a:bodyPr>
          <a:lstStyle/>
          <a:p>
            <a:r>
              <a:rPr lang="en-US" sz="800" dirty="0">
                <a:solidFill>
                  <a:prstClr val="black"/>
                </a:solidFill>
              </a:rPr>
              <a:t>(CBS)</a:t>
            </a:r>
          </a:p>
        </p:txBody>
      </p:sp>
      <p:sp>
        <p:nvSpPr>
          <p:cNvPr id="119" name="TextBox 118"/>
          <p:cNvSpPr txBox="1"/>
          <p:nvPr/>
        </p:nvSpPr>
        <p:spPr>
          <a:xfrm>
            <a:off x="6941061" y="2201214"/>
            <a:ext cx="585886" cy="276999"/>
          </a:xfrm>
          <a:prstGeom prst="rect">
            <a:avLst/>
          </a:prstGeom>
          <a:noFill/>
        </p:spPr>
        <p:txBody>
          <a:bodyPr wrap="square" rtlCol="0">
            <a:spAutoFit/>
          </a:bodyPr>
          <a:lstStyle/>
          <a:p>
            <a:r>
              <a:rPr lang="en-US" sz="1200" b="1" u="sng" dirty="0">
                <a:solidFill>
                  <a:prstClr val="black"/>
                </a:solidFill>
              </a:rPr>
              <a:t>#14</a:t>
            </a:r>
          </a:p>
        </p:txBody>
      </p:sp>
      <p:sp>
        <p:nvSpPr>
          <p:cNvPr id="120" name="TextBox 119"/>
          <p:cNvSpPr txBox="1"/>
          <p:nvPr/>
        </p:nvSpPr>
        <p:spPr>
          <a:xfrm>
            <a:off x="6949690" y="2598593"/>
            <a:ext cx="579650" cy="276999"/>
          </a:xfrm>
          <a:prstGeom prst="rect">
            <a:avLst/>
          </a:prstGeom>
          <a:noFill/>
        </p:spPr>
        <p:txBody>
          <a:bodyPr wrap="square" rtlCol="0">
            <a:spAutoFit/>
          </a:bodyPr>
          <a:lstStyle/>
          <a:p>
            <a:r>
              <a:rPr lang="en-US" sz="1200" b="1" u="sng" dirty="0">
                <a:solidFill>
                  <a:prstClr val="black"/>
                </a:solidFill>
              </a:rPr>
              <a:t>#15</a:t>
            </a:r>
          </a:p>
        </p:txBody>
      </p:sp>
      <p:sp>
        <p:nvSpPr>
          <p:cNvPr id="121" name="TextBox 120"/>
          <p:cNvSpPr txBox="1"/>
          <p:nvPr/>
        </p:nvSpPr>
        <p:spPr>
          <a:xfrm>
            <a:off x="6947297" y="2904107"/>
            <a:ext cx="579650" cy="276999"/>
          </a:xfrm>
          <a:prstGeom prst="rect">
            <a:avLst/>
          </a:prstGeom>
          <a:noFill/>
        </p:spPr>
        <p:txBody>
          <a:bodyPr wrap="square" rtlCol="0">
            <a:spAutoFit/>
          </a:bodyPr>
          <a:lstStyle/>
          <a:p>
            <a:r>
              <a:rPr lang="en-US" sz="1200" b="1" u="sng" dirty="0">
                <a:solidFill>
                  <a:prstClr val="black"/>
                </a:solidFill>
              </a:rPr>
              <a:t>#16</a:t>
            </a:r>
          </a:p>
        </p:txBody>
      </p:sp>
      <p:sp>
        <p:nvSpPr>
          <p:cNvPr id="122" name="TextBox 121"/>
          <p:cNvSpPr txBox="1"/>
          <p:nvPr/>
        </p:nvSpPr>
        <p:spPr>
          <a:xfrm>
            <a:off x="6947297" y="3262278"/>
            <a:ext cx="579650" cy="276999"/>
          </a:xfrm>
          <a:prstGeom prst="rect">
            <a:avLst/>
          </a:prstGeom>
          <a:noFill/>
        </p:spPr>
        <p:txBody>
          <a:bodyPr wrap="square" rtlCol="0">
            <a:spAutoFit/>
          </a:bodyPr>
          <a:lstStyle/>
          <a:p>
            <a:r>
              <a:rPr lang="en-US" sz="1200" b="1" u="sng" dirty="0">
                <a:solidFill>
                  <a:prstClr val="black"/>
                </a:solidFill>
              </a:rPr>
              <a:t>#17</a:t>
            </a:r>
          </a:p>
        </p:txBody>
      </p:sp>
      <p:sp>
        <p:nvSpPr>
          <p:cNvPr id="123" name="TextBox 122"/>
          <p:cNvSpPr txBox="1"/>
          <p:nvPr/>
        </p:nvSpPr>
        <p:spPr>
          <a:xfrm>
            <a:off x="6947297" y="3630226"/>
            <a:ext cx="579650" cy="276999"/>
          </a:xfrm>
          <a:prstGeom prst="rect">
            <a:avLst/>
          </a:prstGeom>
          <a:noFill/>
        </p:spPr>
        <p:txBody>
          <a:bodyPr wrap="square" rtlCol="0">
            <a:spAutoFit/>
          </a:bodyPr>
          <a:lstStyle/>
          <a:p>
            <a:r>
              <a:rPr lang="en-US" sz="1200" b="1" u="sng" dirty="0">
                <a:solidFill>
                  <a:prstClr val="black"/>
                </a:solidFill>
              </a:rPr>
              <a:t>#18</a:t>
            </a:r>
          </a:p>
        </p:txBody>
      </p:sp>
      <p:sp>
        <p:nvSpPr>
          <p:cNvPr id="124" name="TextBox 123"/>
          <p:cNvSpPr txBox="1"/>
          <p:nvPr/>
        </p:nvSpPr>
        <p:spPr>
          <a:xfrm>
            <a:off x="6947297" y="3920945"/>
            <a:ext cx="579650" cy="276999"/>
          </a:xfrm>
          <a:prstGeom prst="rect">
            <a:avLst/>
          </a:prstGeom>
          <a:noFill/>
        </p:spPr>
        <p:txBody>
          <a:bodyPr wrap="square" rtlCol="0">
            <a:spAutoFit/>
          </a:bodyPr>
          <a:lstStyle/>
          <a:p>
            <a:r>
              <a:rPr lang="en-US" sz="1200" b="1" u="sng" dirty="0">
                <a:solidFill>
                  <a:prstClr val="black"/>
                </a:solidFill>
              </a:rPr>
              <a:t>#19</a:t>
            </a:r>
          </a:p>
        </p:txBody>
      </p:sp>
      <p:sp>
        <p:nvSpPr>
          <p:cNvPr id="125" name="TextBox 124"/>
          <p:cNvSpPr txBox="1"/>
          <p:nvPr/>
        </p:nvSpPr>
        <p:spPr>
          <a:xfrm>
            <a:off x="6947297" y="4209506"/>
            <a:ext cx="579650" cy="276999"/>
          </a:xfrm>
          <a:prstGeom prst="rect">
            <a:avLst/>
          </a:prstGeom>
          <a:noFill/>
        </p:spPr>
        <p:txBody>
          <a:bodyPr wrap="square" rtlCol="0">
            <a:spAutoFit/>
          </a:bodyPr>
          <a:lstStyle/>
          <a:p>
            <a:r>
              <a:rPr lang="en-US" sz="1200" b="1" u="sng" dirty="0">
                <a:solidFill>
                  <a:srgbClr val="FF0000"/>
                </a:solidFill>
              </a:rPr>
              <a:t>#20</a:t>
            </a:r>
          </a:p>
        </p:txBody>
      </p:sp>
      <p:sp>
        <p:nvSpPr>
          <p:cNvPr id="126" name="TextBox 125"/>
          <p:cNvSpPr txBox="1"/>
          <p:nvPr/>
        </p:nvSpPr>
        <p:spPr>
          <a:xfrm>
            <a:off x="6947297" y="4556111"/>
            <a:ext cx="579650" cy="276999"/>
          </a:xfrm>
          <a:prstGeom prst="rect">
            <a:avLst/>
          </a:prstGeom>
          <a:noFill/>
        </p:spPr>
        <p:txBody>
          <a:bodyPr wrap="square" rtlCol="0">
            <a:spAutoFit/>
          </a:bodyPr>
          <a:lstStyle/>
          <a:p>
            <a:r>
              <a:rPr lang="en-US" sz="1200" b="1" u="sng" dirty="0">
                <a:solidFill>
                  <a:prstClr val="black"/>
                </a:solidFill>
              </a:rPr>
              <a:t>#21</a:t>
            </a:r>
          </a:p>
        </p:txBody>
      </p:sp>
      <p:sp>
        <p:nvSpPr>
          <p:cNvPr id="127" name="TextBox 126"/>
          <p:cNvSpPr txBox="1"/>
          <p:nvPr/>
        </p:nvSpPr>
        <p:spPr>
          <a:xfrm>
            <a:off x="6947297" y="4909817"/>
            <a:ext cx="579650" cy="276999"/>
          </a:xfrm>
          <a:prstGeom prst="rect">
            <a:avLst/>
          </a:prstGeom>
          <a:noFill/>
        </p:spPr>
        <p:txBody>
          <a:bodyPr wrap="square" rtlCol="0">
            <a:spAutoFit/>
          </a:bodyPr>
          <a:lstStyle/>
          <a:p>
            <a:r>
              <a:rPr lang="en-US" sz="1200" b="1" u="sng" dirty="0">
                <a:solidFill>
                  <a:prstClr val="black"/>
                </a:solidFill>
              </a:rPr>
              <a:t>#22</a:t>
            </a:r>
          </a:p>
        </p:txBody>
      </p:sp>
      <p:sp>
        <p:nvSpPr>
          <p:cNvPr id="128" name="TextBox 127"/>
          <p:cNvSpPr txBox="1"/>
          <p:nvPr/>
        </p:nvSpPr>
        <p:spPr>
          <a:xfrm>
            <a:off x="6947297" y="5241585"/>
            <a:ext cx="579650" cy="276999"/>
          </a:xfrm>
          <a:prstGeom prst="rect">
            <a:avLst/>
          </a:prstGeom>
          <a:noFill/>
        </p:spPr>
        <p:txBody>
          <a:bodyPr wrap="square" rtlCol="0">
            <a:spAutoFit/>
          </a:bodyPr>
          <a:lstStyle/>
          <a:p>
            <a:r>
              <a:rPr lang="en-US" sz="1200" b="1" u="sng" dirty="0">
                <a:solidFill>
                  <a:srgbClr val="FF0000"/>
                </a:solidFill>
              </a:rPr>
              <a:t>#23</a:t>
            </a:r>
          </a:p>
        </p:txBody>
      </p:sp>
      <p:sp>
        <p:nvSpPr>
          <p:cNvPr id="129" name="TextBox 128"/>
          <p:cNvSpPr txBox="1"/>
          <p:nvPr/>
        </p:nvSpPr>
        <p:spPr>
          <a:xfrm>
            <a:off x="6947297" y="5547732"/>
            <a:ext cx="579650" cy="276999"/>
          </a:xfrm>
          <a:prstGeom prst="rect">
            <a:avLst/>
          </a:prstGeom>
          <a:noFill/>
        </p:spPr>
        <p:txBody>
          <a:bodyPr wrap="square" rtlCol="0">
            <a:spAutoFit/>
          </a:bodyPr>
          <a:lstStyle/>
          <a:p>
            <a:r>
              <a:rPr lang="en-US" sz="1200" b="1" u="sng" dirty="0">
                <a:solidFill>
                  <a:prstClr val="black"/>
                </a:solidFill>
              </a:rPr>
              <a:t>#24</a:t>
            </a:r>
          </a:p>
        </p:txBody>
      </p:sp>
      <p:sp>
        <p:nvSpPr>
          <p:cNvPr id="130" name="TextBox 129"/>
          <p:cNvSpPr txBox="1"/>
          <p:nvPr/>
        </p:nvSpPr>
        <p:spPr>
          <a:xfrm>
            <a:off x="6947297" y="5866664"/>
            <a:ext cx="579650" cy="276999"/>
          </a:xfrm>
          <a:prstGeom prst="rect">
            <a:avLst/>
          </a:prstGeom>
          <a:noFill/>
        </p:spPr>
        <p:txBody>
          <a:bodyPr wrap="square" rtlCol="0">
            <a:spAutoFit/>
          </a:bodyPr>
          <a:lstStyle/>
          <a:p>
            <a:r>
              <a:rPr lang="en-US" sz="1200" b="1" u="sng" dirty="0">
                <a:solidFill>
                  <a:prstClr val="black"/>
                </a:solidFill>
              </a:rPr>
              <a:t>#25</a:t>
            </a:r>
          </a:p>
        </p:txBody>
      </p:sp>
      <p:sp>
        <p:nvSpPr>
          <p:cNvPr id="132" name="TextBox 131"/>
          <p:cNvSpPr txBox="1"/>
          <p:nvPr/>
        </p:nvSpPr>
        <p:spPr>
          <a:xfrm>
            <a:off x="8219352" y="1865709"/>
            <a:ext cx="442750" cy="215444"/>
          </a:xfrm>
          <a:prstGeom prst="rect">
            <a:avLst/>
          </a:prstGeom>
          <a:noFill/>
        </p:spPr>
        <p:txBody>
          <a:bodyPr wrap="none" rtlCol="0">
            <a:spAutoFit/>
          </a:bodyPr>
          <a:lstStyle/>
          <a:p>
            <a:r>
              <a:rPr lang="en-US" sz="800" dirty="0">
                <a:solidFill>
                  <a:prstClr val="black"/>
                </a:solidFill>
              </a:rPr>
              <a:t>(FOX)</a:t>
            </a:r>
          </a:p>
        </p:txBody>
      </p:sp>
      <p:pic>
        <p:nvPicPr>
          <p:cNvPr id="133" name="Picture 22" descr="http://vignette1.wikia.nocookie.net/24wikia/images/e/e8/24_Legacy_Logo.png/revision/latest?cb=2016102602140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04672" y="1781187"/>
            <a:ext cx="533322" cy="38448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4" descr="http://media.globaltv.com/uploadedimages/pages/shows/chicago_fire/chicago_fire/chicago-fire-s2-logo.png?n=4083"/>
          <p:cNvPicPr>
            <a:picLocks noChangeAspect="1" noChangeArrowheads="1"/>
          </p:cNvPicPr>
          <p:nvPr/>
        </p:nvPicPr>
        <p:blipFill rotWithShape="1">
          <a:blip r:embed="rId37">
            <a:extLst>
              <a:ext uri="{28A0092B-C50C-407E-A947-70E740481C1C}">
                <a14:useLocalDpi xmlns:a14="http://schemas.microsoft.com/office/drawing/2010/main" val="0"/>
              </a:ext>
            </a:extLst>
          </a:blip>
          <a:srcRect t="33321" b="42277"/>
          <a:stretch/>
        </p:blipFill>
        <p:spPr bwMode="auto">
          <a:xfrm>
            <a:off x="7377400" y="2219324"/>
            <a:ext cx="858755" cy="209551"/>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p:cNvSpPr txBox="1"/>
          <p:nvPr/>
        </p:nvSpPr>
        <p:spPr>
          <a:xfrm>
            <a:off x="8217749" y="2200807"/>
            <a:ext cx="445956" cy="215444"/>
          </a:xfrm>
          <a:prstGeom prst="rect">
            <a:avLst/>
          </a:prstGeom>
          <a:noFill/>
        </p:spPr>
        <p:txBody>
          <a:bodyPr wrap="none" rtlCol="0">
            <a:spAutoFit/>
          </a:bodyPr>
          <a:lstStyle/>
          <a:p>
            <a:r>
              <a:rPr lang="en-US" sz="800" dirty="0">
                <a:solidFill>
                  <a:prstClr val="black"/>
                </a:solidFill>
              </a:rPr>
              <a:t>(NBC)</a:t>
            </a:r>
          </a:p>
        </p:txBody>
      </p:sp>
      <p:pic>
        <p:nvPicPr>
          <p:cNvPr id="136" name="Picture 26" descr="http://www.todosobreseriestv.com/images/CBS/Mom/mom-cbs-tv-show_2.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03305" y="2527469"/>
            <a:ext cx="719218" cy="392622"/>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8225764" y="2629109"/>
            <a:ext cx="429926" cy="215444"/>
          </a:xfrm>
          <a:prstGeom prst="rect">
            <a:avLst/>
          </a:prstGeom>
          <a:noFill/>
        </p:spPr>
        <p:txBody>
          <a:bodyPr wrap="none" rtlCol="0">
            <a:spAutoFit/>
          </a:bodyPr>
          <a:lstStyle/>
          <a:p>
            <a:r>
              <a:rPr lang="en-US" sz="800" dirty="0">
                <a:solidFill>
                  <a:prstClr val="black"/>
                </a:solidFill>
              </a:rPr>
              <a:t>(CBS)</a:t>
            </a:r>
          </a:p>
        </p:txBody>
      </p:sp>
      <p:pic>
        <p:nvPicPr>
          <p:cNvPr id="138" name="Picture 28" descr="http://virtualmedics.org/pluginfile.php/437/course/summary/Hu3EZhmM.png"/>
          <p:cNvPicPr>
            <a:picLocks noChangeAspect="1" noChangeArrowheads="1"/>
          </p:cNvPicPr>
          <p:nvPr/>
        </p:nvPicPr>
        <p:blipFill rotWithShape="1">
          <a:blip r:embed="rId39">
            <a:extLst>
              <a:ext uri="{28A0092B-C50C-407E-A947-70E740481C1C}">
                <a14:useLocalDpi xmlns:a14="http://schemas.microsoft.com/office/drawing/2010/main" val="0"/>
              </a:ext>
            </a:extLst>
          </a:blip>
          <a:srcRect t="40608" b="36280"/>
          <a:stretch/>
        </p:blipFill>
        <p:spPr bwMode="auto">
          <a:xfrm>
            <a:off x="7407412" y="2984600"/>
            <a:ext cx="700074" cy="161800"/>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8225764" y="2969533"/>
            <a:ext cx="429926" cy="215444"/>
          </a:xfrm>
          <a:prstGeom prst="rect">
            <a:avLst/>
          </a:prstGeom>
          <a:noFill/>
        </p:spPr>
        <p:txBody>
          <a:bodyPr wrap="none" rtlCol="0">
            <a:spAutoFit/>
          </a:bodyPr>
          <a:lstStyle/>
          <a:p>
            <a:r>
              <a:rPr lang="en-US" sz="800" dirty="0">
                <a:solidFill>
                  <a:prstClr val="black"/>
                </a:solidFill>
              </a:rPr>
              <a:t>(CBS)</a:t>
            </a:r>
          </a:p>
        </p:txBody>
      </p:sp>
      <p:pic>
        <p:nvPicPr>
          <p:cNvPr id="140" name="Picture 30" descr="https://www.brandsoftheworld.com/sites/default/files/styles/logo-thumbnail/public/0023/5873/brand.gif?itok=vRBWcXCz"/>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23055" y="3177814"/>
            <a:ext cx="477610" cy="477610"/>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p:cNvSpPr txBox="1"/>
          <p:nvPr/>
        </p:nvSpPr>
        <p:spPr>
          <a:xfrm>
            <a:off x="8217749" y="3310429"/>
            <a:ext cx="445956" cy="215444"/>
          </a:xfrm>
          <a:prstGeom prst="rect">
            <a:avLst/>
          </a:prstGeom>
          <a:noFill/>
        </p:spPr>
        <p:txBody>
          <a:bodyPr wrap="square" rtlCol="0">
            <a:spAutoFit/>
          </a:bodyPr>
          <a:lstStyle/>
          <a:p>
            <a:r>
              <a:rPr lang="en-US" sz="800" dirty="0">
                <a:solidFill>
                  <a:prstClr val="black"/>
                </a:solidFill>
              </a:rPr>
              <a:t>(NBC)</a:t>
            </a:r>
          </a:p>
        </p:txBody>
      </p:sp>
      <p:pic>
        <p:nvPicPr>
          <p:cNvPr id="142" name="Picture 32" descr="https://upload.wikimedia.org/wikipedia/commons/8/8c/Chicago-Med_Logo.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12835" y="3659220"/>
            <a:ext cx="516299" cy="33616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p:cNvSpPr txBox="1"/>
          <p:nvPr/>
        </p:nvSpPr>
        <p:spPr>
          <a:xfrm>
            <a:off x="8217749" y="3660095"/>
            <a:ext cx="445956" cy="215444"/>
          </a:xfrm>
          <a:prstGeom prst="rect">
            <a:avLst/>
          </a:prstGeom>
          <a:noFill/>
        </p:spPr>
        <p:txBody>
          <a:bodyPr wrap="none" rtlCol="0">
            <a:spAutoFit/>
          </a:bodyPr>
          <a:lstStyle/>
          <a:p>
            <a:r>
              <a:rPr lang="en-US" sz="800" dirty="0">
                <a:solidFill>
                  <a:prstClr val="black"/>
                </a:solidFill>
              </a:rPr>
              <a:t>(NBC)</a:t>
            </a:r>
          </a:p>
        </p:txBody>
      </p:sp>
      <p:pic>
        <p:nvPicPr>
          <p:cNvPr id="144" name="Picture 34" descr="https://creativeallies.s3.amazonaws.com/uploads/uploads/support_file/document/108/MacLogo_20WEB.gif"/>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432105" y="4017474"/>
            <a:ext cx="679109" cy="131779"/>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p:cNvSpPr txBox="1"/>
          <p:nvPr/>
        </p:nvSpPr>
        <p:spPr>
          <a:xfrm>
            <a:off x="8225764" y="3995388"/>
            <a:ext cx="429926" cy="215444"/>
          </a:xfrm>
          <a:prstGeom prst="rect">
            <a:avLst/>
          </a:prstGeom>
          <a:noFill/>
        </p:spPr>
        <p:txBody>
          <a:bodyPr wrap="none" rtlCol="0">
            <a:spAutoFit/>
          </a:bodyPr>
          <a:lstStyle/>
          <a:p>
            <a:r>
              <a:rPr lang="en-US" sz="800" dirty="0">
                <a:solidFill>
                  <a:prstClr val="black"/>
                </a:solidFill>
              </a:rPr>
              <a:t>(CBS)</a:t>
            </a:r>
          </a:p>
        </p:txBody>
      </p:sp>
      <p:pic>
        <p:nvPicPr>
          <p:cNvPr id="146" name="Picture 52" descr="324837-scandal2_430x573.png (430×5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09275" y="4153554"/>
            <a:ext cx="326657" cy="435289"/>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p:cNvSpPr txBox="1"/>
          <p:nvPr/>
        </p:nvSpPr>
        <p:spPr>
          <a:xfrm>
            <a:off x="8220154" y="4261330"/>
            <a:ext cx="441146" cy="215444"/>
          </a:xfrm>
          <a:prstGeom prst="rect">
            <a:avLst/>
          </a:prstGeom>
          <a:noFill/>
        </p:spPr>
        <p:txBody>
          <a:bodyPr wrap="none" rtlCol="0">
            <a:spAutoFit/>
          </a:bodyPr>
          <a:lstStyle/>
          <a:p>
            <a:pPr algn="ctr"/>
            <a:r>
              <a:rPr lang="en-US" sz="800" dirty="0">
                <a:solidFill>
                  <a:srgbClr val="FF0000"/>
                </a:solidFill>
              </a:rPr>
              <a:t>(ABC)</a:t>
            </a:r>
          </a:p>
        </p:txBody>
      </p:sp>
      <p:pic>
        <p:nvPicPr>
          <p:cNvPr id="148" name="Picture 36" descr="The_Blacklist_NBC_logo.jpg (390×22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511825" y="4595452"/>
            <a:ext cx="504044" cy="284333"/>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p:cNvSpPr txBox="1"/>
          <p:nvPr/>
        </p:nvSpPr>
        <p:spPr>
          <a:xfrm>
            <a:off x="8217749" y="4622474"/>
            <a:ext cx="445956" cy="215444"/>
          </a:xfrm>
          <a:prstGeom prst="rect">
            <a:avLst/>
          </a:prstGeom>
          <a:noFill/>
        </p:spPr>
        <p:txBody>
          <a:bodyPr wrap="none" rtlCol="0">
            <a:spAutoFit/>
          </a:bodyPr>
          <a:lstStyle/>
          <a:p>
            <a:r>
              <a:rPr lang="en-US" sz="800" dirty="0">
                <a:solidFill>
                  <a:prstClr val="black"/>
                </a:solidFill>
              </a:rPr>
              <a:t>(NBC)</a:t>
            </a:r>
          </a:p>
        </p:txBody>
      </p:sp>
      <p:pic>
        <p:nvPicPr>
          <p:cNvPr id="150" name="Picture 38" descr="http://stvplus.com/resource/img/show_icons/772.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574409" y="4922352"/>
            <a:ext cx="338946" cy="338946"/>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p:cNvSpPr txBox="1"/>
          <p:nvPr/>
        </p:nvSpPr>
        <p:spPr>
          <a:xfrm>
            <a:off x="8225764" y="4970650"/>
            <a:ext cx="429926" cy="215444"/>
          </a:xfrm>
          <a:prstGeom prst="rect">
            <a:avLst/>
          </a:prstGeom>
          <a:noFill/>
        </p:spPr>
        <p:txBody>
          <a:bodyPr wrap="none" rtlCol="0">
            <a:spAutoFit/>
          </a:bodyPr>
          <a:lstStyle/>
          <a:p>
            <a:r>
              <a:rPr lang="en-US" sz="800" dirty="0">
                <a:solidFill>
                  <a:prstClr val="black"/>
                </a:solidFill>
              </a:rPr>
              <a:t>(CBS)</a:t>
            </a:r>
          </a:p>
        </p:txBody>
      </p:sp>
      <p:pic>
        <p:nvPicPr>
          <p:cNvPr id="152" name="Picture 48" descr="https://upload.wikimedia.org/wikipedia/en/3/3e/The_Bachelor_usa_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07412" y="5253778"/>
            <a:ext cx="655895" cy="317774"/>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a:off x="8220154" y="5288248"/>
            <a:ext cx="441146" cy="215444"/>
          </a:xfrm>
          <a:prstGeom prst="rect">
            <a:avLst/>
          </a:prstGeom>
          <a:noFill/>
        </p:spPr>
        <p:txBody>
          <a:bodyPr wrap="none" rtlCol="0">
            <a:spAutoFit/>
          </a:bodyPr>
          <a:lstStyle/>
          <a:p>
            <a:r>
              <a:rPr lang="en-US" sz="800" dirty="0">
                <a:solidFill>
                  <a:srgbClr val="FF0000"/>
                </a:solidFill>
              </a:rPr>
              <a:t>(ABC)</a:t>
            </a:r>
          </a:p>
        </p:txBody>
      </p:sp>
      <p:pic>
        <p:nvPicPr>
          <p:cNvPr id="154" name="Picture 40" descr="https://upload.wikimedia.org/wikipedia/commons/d/d6/Chicago_P.D._Logo.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410791" y="5591402"/>
            <a:ext cx="750184" cy="165939"/>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p:cNvSpPr txBox="1"/>
          <p:nvPr/>
        </p:nvSpPr>
        <p:spPr>
          <a:xfrm>
            <a:off x="8217749" y="5592107"/>
            <a:ext cx="445956" cy="215444"/>
          </a:xfrm>
          <a:prstGeom prst="rect">
            <a:avLst/>
          </a:prstGeom>
          <a:noFill/>
        </p:spPr>
        <p:txBody>
          <a:bodyPr wrap="none" rtlCol="0">
            <a:spAutoFit/>
          </a:bodyPr>
          <a:lstStyle/>
          <a:p>
            <a:r>
              <a:rPr lang="en-US" sz="800" dirty="0">
                <a:solidFill>
                  <a:prstClr val="black"/>
                </a:solidFill>
              </a:rPr>
              <a:t>(NBC)</a:t>
            </a:r>
          </a:p>
        </p:txBody>
      </p:sp>
      <p:pic>
        <p:nvPicPr>
          <p:cNvPr id="156" name="Picture 42" descr="http://thumbnails.cbsig.net/CBS_Production_Entertainment_VMS/2016/05/18/688093763801/UFKEVINJAMES_PRES_CLEARED_2WEEKS_C430_HR01_ProRes422_P_878941_640x36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503597" y="5789199"/>
            <a:ext cx="549134" cy="308888"/>
          </a:xfrm>
          <a:prstGeom prst="rect">
            <a:avLst/>
          </a:prstGeom>
          <a:noFill/>
          <a:extLst>
            <a:ext uri="{909E8E84-426E-40DD-AFC4-6F175D3DCCD1}">
              <a14:hiddenFill xmlns:a14="http://schemas.microsoft.com/office/drawing/2010/main">
                <a:solidFill>
                  <a:srgbClr val="FFFFFF"/>
                </a:solidFill>
              </a14:hiddenFill>
            </a:ext>
          </a:extLst>
        </p:spPr>
      </p:pic>
      <p:sp>
        <p:nvSpPr>
          <p:cNvPr id="157" name="TextBox 156"/>
          <p:cNvSpPr txBox="1"/>
          <p:nvPr/>
        </p:nvSpPr>
        <p:spPr>
          <a:xfrm>
            <a:off x="8225764" y="5880742"/>
            <a:ext cx="429926" cy="215444"/>
          </a:xfrm>
          <a:prstGeom prst="rect">
            <a:avLst/>
          </a:prstGeom>
          <a:noFill/>
        </p:spPr>
        <p:txBody>
          <a:bodyPr wrap="none" rtlCol="0">
            <a:spAutoFit/>
          </a:bodyPr>
          <a:lstStyle/>
          <a:p>
            <a:r>
              <a:rPr lang="en-US" sz="800" dirty="0">
                <a:solidFill>
                  <a:prstClr val="black"/>
                </a:solidFill>
              </a:rPr>
              <a:t>(CBS)</a:t>
            </a:r>
          </a:p>
        </p:txBody>
      </p:sp>
      <p:sp>
        <p:nvSpPr>
          <p:cNvPr id="158" name="Text Placeholder 3"/>
          <p:cNvSpPr>
            <a:spLocks noGrp="1"/>
          </p:cNvSpPr>
          <p:nvPr>
            <p:ph type="body" sz="quarter" idx="14"/>
          </p:nvPr>
        </p:nvSpPr>
        <p:spPr>
          <a:xfrm>
            <a:off x="161637" y="6366542"/>
            <a:ext cx="7499792" cy="286184"/>
          </a:xfrm>
        </p:spPr>
        <p:txBody>
          <a:bodyPr/>
          <a:lstStyle/>
          <a:p>
            <a:r>
              <a:rPr lang="en-US" sz="800" dirty="0"/>
              <a:t>Source: VAB / Research Now “Advertising Community” Custom Survey, February 2017. Q27: What is your favorite program on TV at the moment (could include broadcast, cable, </a:t>
            </a:r>
            <a:r>
              <a:rPr lang="en-US" sz="800" dirty="0" err="1"/>
              <a:t>pay-TV</a:t>
            </a:r>
            <a:r>
              <a:rPr lang="en-US" sz="800" dirty="0"/>
              <a:t> or subscription streaming)? Respondents = 189 (the balance of the 254 total respondent did not provide a specific answer).  “Average 18+ population” data based on Nielsen </a:t>
            </a:r>
            <a:r>
              <a:rPr lang="en-US" sz="800" dirty="0" err="1"/>
              <a:t>NPower</a:t>
            </a:r>
            <a:r>
              <a:rPr lang="en-US" sz="800" dirty="0"/>
              <a:t>, February 2017, P18+, Live+7 for cable + broadcast, excludes specials and sports.</a:t>
            </a:r>
          </a:p>
        </p:txBody>
      </p:sp>
      <p:sp>
        <p:nvSpPr>
          <p:cNvPr id="159" name="Title 1"/>
          <p:cNvSpPr>
            <a:spLocks noGrp="1"/>
          </p:cNvSpPr>
          <p:nvPr>
            <p:ph type="ctrTitle"/>
          </p:nvPr>
        </p:nvSpPr>
        <p:spPr>
          <a:xfrm>
            <a:off x="161637" y="156052"/>
            <a:ext cx="8805334" cy="542995"/>
          </a:xfrm>
        </p:spPr>
        <p:txBody>
          <a:bodyPr/>
          <a:lstStyle/>
          <a:p>
            <a:r>
              <a:rPr lang="en-US" dirty="0"/>
              <a:t>We Watch Different Programs, On Different Platforms </a:t>
            </a:r>
            <a:br>
              <a:rPr lang="en-US" dirty="0"/>
            </a:br>
            <a:r>
              <a:rPr lang="en-US" dirty="0"/>
              <a:t>Than The Average Adult</a:t>
            </a:r>
          </a:p>
        </p:txBody>
      </p:sp>
      <p:sp>
        <p:nvSpPr>
          <p:cNvPr id="160" name="Text Placeholder 2"/>
          <p:cNvSpPr>
            <a:spLocks noGrp="1"/>
          </p:cNvSpPr>
          <p:nvPr>
            <p:ph type="body" sz="quarter" idx="13"/>
          </p:nvPr>
        </p:nvSpPr>
        <p:spPr>
          <a:xfrm>
            <a:off x="155575" y="1057276"/>
            <a:ext cx="8952870" cy="616995"/>
          </a:xfrm>
        </p:spPr>
        <p:txBody>
          <a:bodyPr/>
          <a:lstStyle/>
          <a:p>
            <a:r>
              <a:rPr lang="en-US" sz="1400" i="1" dirty="0">
                <a:solidFill>
                  <a:srgbClr val="FF0000"/>
                </a:solidFill>
              </a:rPr>
              <a:t>We Skew Towards Edgy Programming on </a:t>
            </a:r>
            <a:r>
              <a:rPr lang="en-US" sz="1400" i="1" dirty="0" err="1">
                <a:solidFill>
                  <a:srgbClr val="FF0000"/>
                </a:solidFill>
              </a:rPr>
              <a:t>Pay-TV</a:t>
            </a:r>
            <a:r>
              <a:rPr lang="en-US" sz="1400" i="1" dirty="0">
                <a:solidFill>
                  <a:srgbClr val="FF0000"/>
                </a:solidFill>
              </a:rPr>
              <a:t> &amp; SVOD Services; Only 5 Programs Overlapped in the Top 25</a:t>
            </a:r>
          </a:p>
          <a:p>
            <a:r>
              <a:rPr lang="en-US" sz="1500" u="sng" dirty="0"/>
              <a:t>Advertising Community’s “Favorite Programs” vs. Adult 18+ “Program Ratings” Ranker Comparison</a:t>
            </a:r>
          </a:p>
        </p:txBody>
      </p:sp>
      <p:sp>
        <p:nvSpPr>
          <p:cNvPr id="161" name="TextBox 160"/>
          <p:cNvSpPr txBox="1"/>
          <p:nvPr/>
        </p:nvSpPr>
        <p:spPr>
          <a:xfrm>
            <a:off x="6941061" y="1831100"/>
            <a:ext cx="585886" cy="276999"/>
          </a:xfrm>
          <a:prstGeom prst="rect">
            <a:avLst/>
          </a:prstGeom>
          <a:noFill/>
        </p:spPr>
        <p:txBody>
          <a:bodyPr wrap="square" rtlCol="0">
            <a:spAutoFit/>
          </a:bodyPr>
          <a:lstStyle/>
          <a:p>
            <a:r>
              <a:rPr lang="en-US" sz="1200" b="1" u="sng" dirty="0">
                <a:solidFill>
                  <a:prstClr val="black"/>
                </a:solidFill>
              </a:rPr>
              <a:t>#13</a:t>
            </a:r>
          </a:p>
        </p:txBody>
      </p:sp>
      <p:sp>
        <p:nvSpPr>
          <p:cNvPr id="162" name="TextBox 161"/>
          <p:cNvSpPr txBox="1"/>
          <p:nvPr/>
        </p:nvSpPr>
        <p:spPr>
          <a:xfrm>
            <a:off x="4901570" y="1838755"/>
            <a:ext cx="504825" cy="276999"/>
          </a:xfrm>
          <a:prstGeom prst="rect">
            <a:avLst/>
          </a:prstGeom>
          <a:noFill/>
        </p:spPr>
        <p:txBody>
          <a:bodyPr wrap="square" rtlCol="0">
            <a:spAutoFit/>
          </a:bodyPr>
          <a:lstStyle/>
          <a:p>
            <a:r>
              <a:rPr lang="en-US" sz="1200" b="1" u="sng" dirty="0">
                <a:solidFill>
                  <a:srgbClr val="FF0000"/>
                </a:solidFill>
              </a:rPr>
              <a:t>#1</a:t>
            </a:r>
          </a:p>
        </p:txBody>
      </p:sp>
      <p:sp>
        <p:nvSpPr>
          <p:cNvPr id="163" name="TextBox 162"/>
          <p:cNvSpPr txBox="1"/>
          <p:nvPr/>
        </p:nvSpPr>
        <p:spPr>
          <a:xfrm>
            <a:off x="4892240" y="2238805"/>
            <a:ext cx="504825" cy="276999"/>
          </a:xfrm>
          <a:prstGeom prst="rect">
            <a:avLst/>
          </a:prstGeom>
          <a:noFill/>
        </p:spPr>
        <p:txBody>
          <a:bodyPr wrap="square" rtlCol="0">
            <a:spAutoFit/>
          </a:bodyPr>
          <a:lstStyle/>
          <a:p>
            <a:r>
              <a:rPr lang="en-US" sz="1200" b="1" u="sng" dirty="0">
                <a:solidFill>
                  <a:srgbClr val="FF0000"/>
                </a:solidFill>
              </a:rPr>
              <a:t>#2</a:t>
            </a:r>
          </a:p>
        </p:txBody>
      </p:sp>
      <p:sp>
        <p:nvSpPr>
          <p:cNvPr id="164" name="TextBox 163"/>
          <p:cNvSpPr txBox="1"/>
          <p:nvPr/>
        </p:nvSpPr>
        <p:spPr>
          <a:xfrm>
            <a:off x="4901481" y="2603095"/>
            <a:ext cx="579650" cy="276999"/>
          </a:xfrm>
          <a:prstGeom prst="rect">
            <a:avLst/>
          </a:prstGeom>
          <a:noFill/>
        </p:spPr>
        <p:txBody>
          <a:bodyPr wrap="square" rtlCol="0">
            <a:spAutoFit/>
          </a:bodyPr>
          <a:lstStyle/>
          <a:p>
            <a:r>
              <a:rPr lang="en-US" sz="1200" b="1" u="sng" dirty="0">
                <a:solidFill>
                  <a:srgbClr val="FF0000"/>
                </a:solidFill>
              </a:rPr>
              <a:t>#3</a:t>
            </a:r>
          </a:p>
        </p:txBody>
      </p:sp>
      <p:sp>
        <p:nvSpPr>
          <p:cNvPr id="165" name="TextBox 164"/>
          <p:cNvSpPr txBox="1"/>
          <p:nvPr/>
        </p:nvSpPr>
        <p:spPr>
          <a:xfrm>
            <a:off x="4901482" y="2956287"/>
            <a:ext cx="579649" cy="276999"/>
          </a:xfrm>
          <a:prstGeom prst="rect">
            <a:avLst/>
          </a:prstGeom>
          <a:noFill/>
        </p:spPr>
        <p:txBody>
          <a:bodyPr wrap="square" rtlCol="0">
            <a:spAutoFit/>
          </a:bodyPr>
          <a:lstStyle/>
          <a:p>
            <a:r>
              <a:rPr lang="en-US" sz="1200" b="1" u="sng" dirty="0">
                <a:solidFill>
                  <a:prstClr val="black"/>
                </a:solidFill>
              </a:rPr>
              <a:t>#4</a:t>
            </a:r>
          </a:p>
        </p:txBody>
      </p:sp>
      <p:sp>
        <p:nvSpPr>
          <p:cNvPr id="166" name="TextBox 165"/>
          <p:cNvSpPr txBox="1"/>
          <p:nvPr/>
        </p:nvSpPr>
        <p:spPr>
          <a:xfrm>
            <a:off x="4901570" y="3298602"/>
            <a:ext cx="504825" cy="276999"/>
          </a:xfrm>
          <a:prstGeom prst="rect">
            <a:avLst/>
          </a:prstGeom>
          <a:noFill/>
        </p:spPr>
        <p:txBody>
          <a:bodyPr wrap="square" rtlCol="0">
            <a:spAutoFit/>
          </a:bodyPr>
          <a:lstStyle/>
          <a:p>
            <a:r>
              <a:rPr lang="en-US" sz="1200" b="1" u="sng" dirty="0">
                <a:solidFill>
                  <a:prstClr val="black"/>
                </a:solidFill>
              </a:rPr>
              <a:t>#5</a:t>
            </a:r>
          </a:p>
        </p:txBody>
      </p:sp>
      <p:sp>
        <p:nvSpPr>
          <p:cNvPr id="167" name="TextBox 166"/>
          <p:cNvSpPr txBox="1"/>
          <p:nvPr/>
        </p:nvSpPr>
        <p:spPr>
          <a:xfrm>
            <a:off x="4901482" y="3603014"/>
            <a:ext cx="579649" cy="276999"/>
          </a:xfrm>
          <a:prstGeom prst="rect">
            <a:avLst/>
          </a:prstGeom>
          <a:noFill/>
        </p:spPr>
        <p:txBody>
          <a:bodyPr wrap="square" rtlCol="0">
            <a:spAutoFit/>
          </a:bodyPr>
          <a:lstStyle/>
          <a:p>
            <a:r>
              <a:rPr lang="en-US" sz="1200" b="1" u="sng" dirty="0">
                <a:solidFill>
                  <a:prstClr val="black"/>
                </a:solidFill>
              </a:rPr>
              <a:t>#6</a:t>
            </a:r>
          </a:p>
        </p:txBody>
      </p:sp>
      <p:sp>
        <p:nvSpPr>
          <p:cNvPr id="168" name="TextBox 167"/>
          <p:cNvSpPr txBox="1"/>
          <p:nvPr/>
        </p:nvSpPr>
        <p:spPr>
          <a:xfrm>
            <a:off x="4892151" y="3990629"/>
            <a:ext cx="579649" cy="276999"/>
          </a:xfrm>
          <a:prstGeom prst="rect">
            <a:avLst/>
          </a:prstGeom>
          <a:noFill/>
        </p:spPr>
        <p:txBody>
          <a:bodyPr wrap="square" rtlCol="0">
            <a:spAutoFit/>
          </a:bodyPr>
          <a:lstStyle/>
          <a:p>
            <a:r>
              <a:rPr lang="en-US" sz="1200" b="1" u="sng" dirty="0">
                <a:solidFill>
                  <a:prstClr val="black"/>
                </a:solidFill>
              </a:rPr>
              <a:t>#7</a:t>
            </a:r>
          </a:p>
        </p:txBody>
      </p:sp>
      <p:sp>
        <p:nvSpPr>
          <p:cNvPr id="169" name="TextBox 168"/>
          <p:cNvSpPr txBox="1"/>
          <p:nvPr/>
        </p:nvSpPr>
        <p:spPr>
          <a:xfrm>
            <a:off x="4896719" y="4294843"/>
            <a:ext cx="589174" cy="276999"/>
          </a:xfrm>
          <a:prstGeom prst="rect">
            <a:avLst/>
          </a:prstGeom>
          <a:noFill/>
        </p:spPr>
        <p:txBody>
          <a:bodyPr wrap="square" rtlCol="0">
            <a:spAutoFit/>
          </a:bodyPr>
          <a:lstStyle/>
          <a:p>
            <a:r>
              <a:rPr lang="en-US" sz="1200" b="1" u="sng" dirty="0">
                <a:solidFill>
                  <a:prstClr val="black"/>
                </a:solidFill>
              </a:rPr>
              <a:t>#8</a:t>
            </a:r>
          </a:p>
        </p:txBody>
      </p:sp>
      <p:sp>
        <p:nvSpPr>
          <p:cNvPr id="170" name="TextBox 169"/>
          <p:cNvSpPr txBox="1"/>
          <p:nvPr/>
        </p:nvSpPr>
        <p:spPr>
          <a:xfrm>
            <a:off x="4896719" y="4638131"/>
            <a:ext cx="589174" cy="276999"/>
          </a:xfrm>
          <a:prstGeom prst="rect">
            <a:avLst/>
          </a:prstGeom>
          <a:noFill/>
        </p:spPr>
        <p:txBody>
          <a:bodyPr wrap="square" rtlCol="0">
            <a:spAutoFit/>
          </a:bodyPr>
          <a:lstStyle/>
          <a:p>
            <a:r>
              <a:rPr lang="en-US" sz="1200" b="1" u="sng" dirty="0">
                <a:solidFill>
                  <a:prstClr val="black"/>
                </a:solidFill>
              </a:rPr>
              <a:t>#9</a:t>
            </a:r>
          </a:p>
        </p:txBody>
      </p:sp>
      <p:sp>
        <p:nvSpPr>
          <p:cNvPr id="171" name="TextBox 170"/>
          <p:cNvSpPr txBox="1"/>
          <p:nvPr/>
        </p:nvSpPr>
        <p:spPr>
          <a:xfrm>
            <a:off x="4830451" y="5018576"/>
            <a:ext cx="589174" cy="276999"/>
          </a:xfrm>
          <a:prstGeom prst="rect">
            <a:avLst/>
          </a:prstGeom>
          <a:noFill/>
        </p:spPr>
        <p:txBody>
          <a:bodyPr wrap="square" rtlCol="0">
            <a:spAutoFit/>
          </a:bodyPr>
          <a:lstStyle/>
          <a:p>
            <a:r>
              <a:rPr lang="en-US" sz="1200" b="1" u="sng" dirty="0">
                <a:solidFill>
                  <a:prstClr val="black"/>
                </a:solidFill>
              </a:rPr>
              <a:t>#10</a:t>
            </a:r>
          </a:p>
        </p:txBody>
      </p:sp>
      <p:sp>
        <p:nvSpPr>
          <p:cNvPr id="172" name="TextBox 171"/>
          <p:cNvSpPr txBox="1"/>
          <p:nvPr/>
        </p:nvSpPr>
        <p:spPr>
          <a:xfrm>
            <a:off x="4827451" y="5389058"/>
            <a:ext cx="671725" cy="276999"/>
          </a:xfrm>
          <a:prstGeom prst="rect">
            <a:avLst/>
          </a:prstGeom>
          <a:noFill/>
        </p:spPr>
        <p:txBody>
          <a:bodyPr wrap="square" rtlCol="0">
            <a:spAutoFit/>
          </a:bodyPr>
          <a:lstStyle/>
          <a:p>
            <a:r>
              <a:rPr lang="en-US" sz="1200" b="1" u="sng" dirty="0">
                <a:solidFill>
                  <a:prstClr val="black"/>
                </a:solidFill>
              </a:rPr>
              <a:t>#11</a:t>
            </a:r>
          </a:p>
        </p:txBody>
      </p:sp>
      <p:sp>
        <p:nvSpPr>
          <p:cNvPr id="173" name="TextBox 172"/>
          <p:cNvSpPr txBox="1"/>
          <p:nvPr/>
        </p:nvSpPr>
        <p:spPr>
          <a:xfrm>
            <a:off x="4836782" y="5798046"/>
            <a:ext cx="671725" cy="276999"/>
          </a:xfrm>
          <a:prstGeom prst="rect">
            <a:avLst/>
          </a:prstGeom>
          <a:noFill/>
        </p:spPr>
        <p:txBody>
          <a:bodyPr wrap="square" rtlCol="0">
            <a:spAutoFit/>
          </a:bodyPr>
          <a:lstStyle/>
          <a:p>
            <a:r>
              <a:rPr lang="en-US" sz="1200" b="1" u="sng" dirty="0">
                <a:solidFill>
                  <a:prstClr val="black"/>
                </a:solidFill>
              </a:rPr>
              <a:t>#12</a:t>
            </a:r>
          </a:p>
        </p:txBody>
      </p:sp>
    </p:spTree>
    <p:extLst>
      <p:ext uri="{BB962C8B-B14F-4D97-AF65-F5344CB8AC3E}">
        <p14:creationId xmlns:p14="http://schemas.microsoft.com/office/powerpoint/2010/main" val="3346302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Member Bonus Slides</a:t>
            </a:r>
          </a:p>
        </p:txBody>
      </p:sp>
    </p:spTree>
    <p:extLst>
      <p:ext uri="{BB962C8B-B14F-4D97-AF65-F5344CB8AC3E}">
        <p14:creationId xmlns:p14="http://schemas.microsoft.com/office/powerpoint/2010/main" val="1879973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1073343"/>
          </a:xfrm>
        </p:spPr>
        <p:txBody>
          <a:bodyPr/>
          <a:lstStyle/>
          <a:p>
            <a:r>
              <a:rPr lang="en-US" dirty="0"/>
              <a:t>Media Professionals Really Enjoy Their “Off” Time </a:t>
            </a:r>
          </a:p>
        </p:txBody>
      </p:sp>
      <p:sp>
        <p:nvSpPr>
          <p:cNvPr id="3" name="Text Placeholder 2"/>
          <p:cNvSpPr>
            <a:spLocks noGrp="1"/>
          </p:cNvSpPr>
          <p:nvPr>
            <p:ph type="body" sz="quarter" idx="13"/>
          </p:nvPr>
        </p:nvSpPr>
        <p:spPr>
          <a:xfrm>
            <a:off x="159844" y="1304866"/>
            <a:ext cx="8805334" cy="368686"/>
          </a:xfrm>
        </p:spPr>
        <p:txBody>
          <a:bodyPr/>
          <a:lstStyle/>
          <a:p>
            <a:r>
              <a:rPr lang="en-US" dirty="0"/>
              <a:t>Which Activities Do You Participate In At Least Once A Month?</a:t>
            </a:r>
          </a:p>
          <a:p>
            <a:endParaRPr lang="en-US" dirty="0"/>
          </a:p>
        </p:txBody>
      </p:sp>
      <p:sp>
        <p:nvSpPr>
          <p:cNvPr id="7" name="Text Placeholder 3"/>
          <p:cNvSpPr>
            <a:spLocks noGrp="1"/>
          </p:cNvSpPr>
          <p:nvPr>
            <p:ph type="body" sz="quarter" idx="14"/>
          </p:nvPr>
        </p:nvSpPr>
        <p:spPr>
          <a:xfrm>
            <a:off x="128184" y="6310023"/>
            <a:ext cx="7621914" cy="236537"/>
          </a:xfrm>
        </p:spPr>
        <p:txBody>
          <a:bodyPr/>
          <a:lstStyle/>
          <a:p>
            <a:r>
              <a:rPr lang="en-US" sz="800" dirty="0"/>
              <a:t>Source: VAB / Research Now “Advertising Community” Custom Survey, February 2017. Q32: Please indicate how often you engage in the following activities?; Total Respondents=254; Media Planner/Buyer Respondents=188. “Average A18+ Population” based on GfK MRI 2016 Doublebase (“any sports” is based on last 12 months for MRI).</a:t>
            </a:r>
          </a:p>
          <a:p>
            <a:endParaRPr lang="en-US" sz="800" dirty="0"/>
          </a:p>
        </p:txBody>
      </p:sp>
      <p:graphicFrame>
        <p:nvGraphicFramePr>
          <p:cNvPr id="9" name="Chart 8"/>
          <p:cNvGraphicFramePr/>
          <p:nvPr>
            <p:extLst/>
          </p:nvPr>
        </p:nvGraphicFramePr>
        <p:xfrm>
          <a:off x="115454" y="1915923"/>
          <a:ext cx="902854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75534" y="2012530"/>
            <a:ext cx="3690889" cy="276999"/>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45258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4128" y="5002207"/>
            <a:ext cx="5771394" cy="1517126"/>
          </a:xfrm>
        </p:spPr>
        <p:txBody>
          <a:bodyPr/>
          <a:lstStyle/>
          <a:p>
            <a:r>
              <a:rPr lang="en-US" dirty="0"/>
              <a:t>Who Are Our Advertising Community Respondents?</a:t>
            </a:r>
          </a:p>
        </p:txBody>
      </p:sp>
    </p:spTree>
    <p:extLst>
      <p:ext uri="{BB962C8B-B14F-4D97-AF65-F5344CB8AC3E}">
        <p14:creationId xmlns:p14="http://schemas.microsoft.com/office/powerpoint/2010/main" val="2019681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12362"/>
          <a:stretch/>
        </p:blipFill>
        <p:spPr>
          <a:xfrm>
            <a:off x="3784338" y="2294458"/>
            <a:ext cx="1206219" cy="551534"/>
          </a:xfrm>
          <a:prstGeom prst="rect">
            <a:avLst/>
          </a:prstGeom>
        </p:spPr>
      </p:pic>
      <p:sp>
        <p:nvSpPr>
          <p:cNvPr id="17" name="Text Placeholder 2"/>
          <p:cNvSpPr>
            <a:spLocks noGrp="1"/>
          </p:cNvSpPr>
          <p:nvPr>
            <p:ph type="body" sz="quarter" idx="13"/>
          </p:nvPr>
        </p:nvSpPr>
        <p:spPr>
          <a:xfrm>
            <a:off x="3467006" y="2947857"/>
            <a:ext cx="1902135" cy="246049"/>
          </a:xfrm>
        </p:spPr>
        <p:txBody>
          <a:bodyPr vert="horz"/>
          <a:lstStyle/>
          <a:p>
            <a:r>
              <a:rPr lang="en-US" sz="900" dirty="0"/>
              <a:t>(Via a TV connected device)</a:t>
            </a:r>
          </a:p>
          <a:p>
            <a:endParaRPr lang="en-US" sz="900" dirty="0"/>
          </a:p>
        </p:txBody>
      </p:sp>
      <p:sp>
        <p:nvSpPr>
          <p:cNvPr id="31" name="Text Placeholder 2"/>
          <p:cNvSpPr>
            <a:spLocks noGrp="1"/>
          </p:cNvSpPr>
          <p:nvPr>
            <p:ph type="body" sz="quarter" idx="13"/>
          </p:nvPr>
        </p:nvSpPr>
        <p:spPr>
          <a:xfrm>
            <a:off x="3767091" y="3609605"/>
            <a:ext cx="1242873" cy="368686"/>
          </a:xfrm>
        </p:spPr>
        <p:txBody>
          <a:bodyPr/>
          <a:lstStyle/>
          <a:p>
            <a:r>
              <a:rPr lang="en-US" b="1" dirty="0"/>
              <a:t>21%</a:t>
            </a:r>
          </a:p>
        </p:txBody>
      </p:sp>
      <p:sp>
        <p:nvSpPr>
          <p:cNvPr id="36" name="Text Placeholder 2"/>
          <p:cNvSpPr>
            <a:spLocks noGrp="1"/>
          </p:cNvSpPr>
          <p:nvPr>
            <p:ph type="body" sz="quarter" idx="13"/>
          </p:nvPr>
        </p:nvSpPr>
        <p:spPr>
          <a:xfrm>
            <a:off x="3767093" y="4381959"/>
            <a:ext cx="1242873" cy="368686"/>
          </a:xfrm>
        </p:spPr>
        <p:txBody>
          <a:bodyPr/>
          <a:lstStyle/>
          <a:p>
            <a:r>
              <a:rPr lang="en-US" b="1" dirty="0"/>
              <a:t>20%</a:t>
            </a:r>
          </a:p>
        </p:txBody>
      </p:sp>
      <p:sp>
        <p:nvSpPr>
          <p:cNvPr id="41" name="Text Placeholder 2"/>
          <p:cNvSpPr>
            <a:spLocks noGrp="1"/>
          </p:cNvSpPr>
          <p:nvPr>
            <p:ph type="body" sz="quarter" idx="13"/>
          </p:nvPr>
        </p:nvSpPr>
        <p:spPr>
          <a:xfrm>
            <a:off x="3767093" y="5216462"/>
            <a:ext cx="1242873" cy="368686"/>
          </a:xfrm>
        </p:spPr>
        <p:txBody>
          <a:bodyPr/>
          <a:lstStyle/>
          <a:p>
            <a:r>
              <a:rPr lang="en-US" b="1" dirty="0"/>
              <a:t>25%</a:t>
            </a:r>
          </a:p>
        </p:txBody>
      </p:sp>
      <p:sp>
        <p:nvSpPr>
          <p:cNvPr id="15" name="Text Placeholder 2"/>
          <p:cNvSpPr>
            <a:spLocks noGrp="1"/>
          </p:cNvSpPr>
          <p:nvPr>
            <p:ph type="body" sz="quarter" idx="13"/>
          </p:nvPr>
        </p:nvSpPr>
        <p:spPr>
          <a:xfrm>
            <a:off x="169333" y="1419521"/>
            <a:ext cx="8805334" cy="368686"/>
          </a:xfrm>
        </p:spPr>
        <p:txBody>
          <a:bodyPr/>
          <a:lstStyle/>
          <a:p>
            <a:r>
              <a:rPr lang="en-US" sz="2000" dirty="0"/>
              <a:t>Total Video Consumption (Millennials): % By Device</a:t>
            </a:r>
            <a:endParaRPr lang="en-US" sz="1600" i="1" dirty="0"/>
          </a:p>
        </p:txBody>
      </p:sp>
      <p:pic>
        <p:nvPicPr>
          <p:cNvPr id="6" name="Picture 2" descr="http://www.cybertheater.com/wp-content/uploads/2011/01/sony-bravia.jpg"/>
          <p:cNvPicPr>
            <a:picLocks noChangeAspect="1" noChangeArrowheads="1"/>
          </p:cNvPicPr>
          <p:nvPr/>
        </p:nvPicPr>
        <p:blipFill rotWithShape="1">
          <a:blip r:embed="rId3" cstate="print">
            <a:clrChange>
              <a:clrFrom>
                <a:srgbClr val="FFFFFF"/>
              </a:clrFrom>
              <a:clrTo>
                <a:srgbClr val="FFFFFF">
                  <a:alpha val="0"/>
                </a:srgbClr>
              </a:clrTo>
            </a:clrChange>
          </a:blip>
          <a:srcRect t="14940" b="15893"/>
          <a:stretch/>
        </p:blipFill>
        <p:spPr bwMode="auto">
          <a:xfrm>
            <a:off x="2107157" y="1981100"/>
            <a:ext cx="1387501" cy="908492"/>
          </a:xfrm>
          <a:prstGeom prst="rect">
            <a:avLst/>
          </a:prstGeom>
          <a:ln>
            <a:noFill/>
          </a:ln>
          <a:effectLst/>
        </p:spPr>
      </p:pic>
      <p:pic>
        <p:nvPicPr>
          <p:cNvPr id="8" name="Picture 10" descr="http://us.toshiba.com/images/showcase/products/portege-r835-p56x-laptop.png"/>
          <p:cNvPicPr>
            <a:picLocks noChangeAspect="1" noChangeArrowheads="1"/>
          </p:cNvPicPr>
          <p:nvPr/>
        </p:nvPicPr>
        <p:blipFill>
          <a:blip r:embed="rId4" cstate="print">
            <a:clrChange>
              <a:clrFrom>
                <a:srgbClr val="FFFFFF"/>
              </a:clrFrom>
              <a:clrTo>
                <a:srgbClr val="FFFFFF">
                  <a:alpha val="0"/>
                </a:srgbClr>
              </a:clrTo>
            </a:clrChange>
          </a:blip>
          <a:srcRect l="4550" t="8970" r="6408" b="7412"/>
          <a:stretch>
            <a:fillRect/>
          </a:stretch>
        </p:blipFill>
        <p:spPr bwMode="auto">
          <a:xfrm>
            <a:off x="5549475" y="2085553"/>
            <a:ext cx="1172350" cy="760439"/>
          </a:xfrm>
          <a:prstGeom prst="rect">
            <a:avLst/>
          </a:prstGeom>
          <a:ln>
            <a:noFill/>
          </a:ln>
          <a:effectLst/>
        </p:spPr>
      </p:pic>
      <p:pic>
        <p:nvPicPr>
          <p:cNvPr id="10" name="Picture 57"/>
          <p:cNvPicPr>
            <a:picLocks noChangeAspect="1" noChangeArrowheads="1"/>
          </p:cNvPicPr>
          <p:nvPr/>
        </p:nvPicPr>
        <p:blipFill>
          <a:blip r:embed="rId5" cstate="print">
            <a:clrChange>
              <a:clrFrom>
                <a:srgbClr val="FFFFFF"/>
              </a:clrFrom>
              <a:clrTo>
                <a:srgbClr val="FFFFFF">
                  <a:alpha val="0"/>
                </a:srgbClr>
              </a:clrTo>
            </a:clrChange>
          </a:blip>
          <a:srcRect l="18026" t="6034" r="17675" b="10726"/>
          <a:stretch>
            <a:fillRect/>
          </a:stretch>
        </p:blipFill>
        <p:spPr bwMode="auto">
          <a:xfrm>
            <a:off x="7180183" y="1912179"/>
            <a:ext cx="707596" cy="916035"/>
          </a:xfrm>
          <a:prstGeom prst="rect">
            <a:avLst/>
          </a:prstGeom>
          <a:ln>
            <a:noFill/>
          </a:ln>
          <a:effectLst/>
        </p:spPr>
      </p:pic>
      <p:pic>
        <p:nvPicPr>
          <p:cNvPr id="11" name="Picture 8" descr="http://cdn.asia.cnet.com/i/r/2010/hp/45257271/iphone4review4.jpg"/>
          <p:cNvPicPr>
            <a:picLocks noChangeAspect="1" noChangeArrowheads="1"/>
          </p:cNvPicPr>
          <p:nvPr/>
        </p:nvPicPr>
        <p:blipFill>
          <a:blip r:embed="rId6" cstate="print">
            <a:clrChange>
              <a:clrFrom>
                <a:srgbClr val="FFFFFF"/>
              </a:clrFrom>
              <a:clrTo>
                <a:srgbClr val="FFFFFF">
                  <a:alpha val="0"/>
                </a:srgbClr>
              </a:clrTo>
            </a:clrChange>
          </a:blip>
          <a:srcRect l="33114" t="6097" r="33795" b="3964"/>
          <a:stretch>
            <a:fillRect/>
          </a:stretch>
        </p:blipFill>
        <p:spPr bwMode="auto">
          <a:xfrm>
            <a:off x="8248271" y="1940874"/>
            <a:ext cx="444020" cy="905118"/>
          </a:xfrm>
          <a:prstGeom prst="rect">
            <a:avLst/>
          </a:prstGeom>
          <a:ln>
            <a:noFill/>
          </a:ln>
          <a:effectLst/>
        </p:spPr>
      </p:pic>
      <p:sp>
        <p:nvSpPr>
          <p:cNvPr id="13" name="Text Placeholder 2"/>
          <p:cNvSpPr>
            <a:spLocks noGrp="1"/>
          </p:cNvSpPr>
          <p:nvPr>
            <p:ph type="body" sz="quarter" idx="13"/>
          </p:nvPr>
        </p:nvSpPr>
        <p:spPr>
          <a:xfrm>
            <a:off x="1839439" y="2944898"/>
            <a:ext cx="1922935" cy="246049"/>
          </a:xfrm>
        </p:spPr>
        <p:txBody>
          <a:bodyPr vert="horz"/>
          <a:lstStyle/>
          <a:p>
            <a:r>
              <a:rPr lang="en-US" sz="900" dirty="0"/>
              <a:t>(Live or Recorded on a TV set)</a:t>
            </a:r>
          </a:p>
          <a:p>
            <a:endParaRPr lang="en-US" sz="900" dirty="0"/>
          </a:p>
        </p:txBody>
      </p:sp>
      <p:sp>
        <p:nvSpPr>
          <p:cNvPr id="14" name="Text Placeholder 2"/>
          <p:cNvSpPr>
            <a:spLocks noGrp="1"/>
          </p:cNvSpPr>
          <p:nvPr>
            <p:ph type="body" sz="quarter" idx="13"/>
          </p:nvPr>
        </p:nvSpPr>
        <p:spPr>
          <a:xfrm>
            <a:off x="5072384" y="2946377"/>
            <a:ext cx="2198426" cy="246049"/>
          </a:xfrm>
        </p:spPr>
        <p:txBody>
          <a:bodyPr vert="horz"/>
          <a:lstStyle/>
          <a:p>
            <a:r>
              <a:rPr lang="en-US" sz="900" dirty="0"/>
              <a:t>(On a PC/desktop/laptop computer)</a:t>
            </a:r>
          </a:p>
          <a:p>
            <a:endParaRPr lang="en-US" sz="900" dirty="0"/>
          </a:p>
        </p:txBody>
      </p:sp>
      <p:sp>
        <p:nvSpPr>
          <p:cNvPr id="18" name="Text Placeholder 2"/>
          <p:cNvSpPr>
            <a:spLocks noGrp="1"/>
          </p:cNvSpPr>
          <p:nvPr>
            <p:ph type="body" sz="quarter" idx="13"/>
          </p:nvPr>
        </p:nvSpPr>
        <p:spPr>
          <a:xfrm>
            <a:off x="6938180" y="2947856"/>
            <a:ext cx="1167129" cy="246049"/>
          </a:xfrm>
        </p:spPr>
        <p:txBody>
          <a:bodyPr vert="horz"/>
          <a:lstStyle/>
          <a:p>
            <a:r>
              <a:rPr lang="en-US" sz="900" dirty="0"/>
              <a:t>(On a Tablet)</a:t>
            </a:r>
          </a:p>
          <a:p>
            <a:endParaRPr lang="en-US" sz="900" dirty="0"/>
          </a:p>
        </p:txBody>
      </p:sp>
      <p:sp>
        <p:nvSpPr>
          <p:cNvPr id="19" name="Text Placeholder 2"/>
          <p:cNvSpPr>
            <a:spLocks noGrp="1"/>
          </p:cNvSpPr>
          <p:nvPr>
            <p:ph type="body" sz="quarter" idx="13"/>
          </p:nvPr>
        </p:nvSpPr>
        <p:spPr>
          <a:xfrm>
            <a:off x="7861464" y="2947857"/>
            <a:ext cx="1202636" cy="246049"/>
          </a:xfrm>
        </p:spPr>
        <p:txBody>
          <a:bodyPr vert="horz"/>
          <a:lstStyle/>
          <a:p>
            <a:r>
              <a:rPr lang="en-US" sz="900" dirty="0"/>
              <a:t>(On a Smartphone)</a:t>
            </a:r>
          </a:p>
          <a:p>
            <a:endParaRPr lang="en-US" sz="900" dirty="0"/>
          </a:p>
        </p:txBody>
      </p:sp>
      <p:sp>
        <p:nvSpPr>
          <p:cNvPr id="22" name="Text Placeholder 2"/>
          <p:cNvSpPr>
            <a:spLocks noGrp="1"/>
          </p:cNvSpPr>
          <p:nvPr>
            <p:ph type="body" sz="quarter" idx="13"/>
          </p:nvPr>
        </p:nvSpPr>
        <p:spPr>
          <a:xfrm>
            <a:off x="190183" y="3521463"/>
            <a:ext cx="1918447" cy="561804"/>
          </a:xfrm>
        </p:spPr>
        <p:txBody>
          <a:bodyPr/>
          <a:lstStyle/>
          <a:p>
            <a:pPr algn="r"/>
            <a:r>
              <a:rPr lang="en-US" sz="1200" b="1" i="1" u="sng" dirty="0"/>
              <a:t>Estimated</a:t>
            </a:r>
            <a:r>
              <a:rPr lang="en-US" sz="1200" b="1" dirty="0"/>
              <a:t> by Advertising Community: </a:t>
            </a:r>
            <a:r>
              <a:rPr lang="en-US" sz="1100" dirty="0"/>
              <a:t>(</a:t>
            </a:r>
            <a:r>
              <a:rPr lang="en-US" sz="1100" dirty="0" err="1"/>
              <a:t>Avg</a:t>
            </a:r>
            <a:r>
              <a:rPr lang="en-US" sz="1100" dirty="0"/>
              <a:t> Adult 18-34 Share)</a:t>
            </a:r>
            <a:endParaRPr lang="en-US" sz="1050" dirty="0"/>
          </a:p>
        </p:txBody>
      </p:sp>
      <p:sp>
        <p:nvSpPr>
          <p:cNvPr id="23" name="Text Placeholder 2"/>
          <p:cNvSpPr>
            <a:spLocks noGrp="1"/>
          </p:cNvSpPr>
          <p:nvPr>
            <p:ph type="body" sz="quarter" idx="13"/>
          </p:nvPr>
        </p:nvSpPr>
        <p:spPr>
          <a:xfrm>
            <a:off x="191662" y="4295299"/>
            <a:ext cx="1918447" cy="561804"/>
          </a:xfrm>
        </p:spPr>
        <p:txBody>
          <a:bodyPr/>
          <a:lstStyle/>
          <a:p>
            <a:pPr algn="r"/>
            <a:r>
              <a:rPr lang="en-US" sz="1200" b="1" i="1" u="sng" dirty="0"/>
              <a:t>Estimated</a:t>
            </a:r>
            <a:r>
              <a:rPr lang="en-US" sz="1200" b="1" dirty="0"/>
              <a:t> by           Media Planner / Buyer:       </a:t>
            </a:r>
            <a:r>
              <a:rPr lang="en-US" sz="1050" dirty="0"/>
              <a:t>(</a:t>
            </a:r>
            <a:r>
              <a:rPr lang="en-US" sz="1050" dirty="0" err="1"/>
              <a:t>Avg</a:t>
            </a:r>
            <a:r>
              <a:rPr lang="en-US" sz="1050" dirty="0"/>
              <a:t> Adult 18-34 Share)</a:t>
            </a:r>
          </a:p>
        </p:txBody>
      </p:sp>
      <p:sp>
        <p:nvSpPr>
          <p:cNvPr id="24" name="Text Placeholder 2"/>
          <p:cNvSpPr>
            <a:spLocks noGrp="1"/>
          </p:cNvSpPr>
          <p:nvPr>
            <p:ph type="body" sz="quarter" idx="13"/>
          </p:nvPr>
        </p:nvSpPr>
        <p:spPr>
          <a:xfrm>
            <a:off x="79899" y="5299959"/>
            <a:ext cx="2031689" cy="417263"/>
          </a:xfrm>
        </p:spPr>
        <p:txBody>
          <a:bodyPr/>
          <a:lstStyle/>
          <a:p>
            <a:pPr algn="r"/>
            <a:r>
              <a:rPr lang="en-US" sz="1200" b="1" u="sng" dirty="0"/>
              <a:t>ACTUAL</a:t>
            </a:r>
            <a:r>
              <a:rPr lang="en-US" sz="1200" b="1" dirty="0"/>
              <a:t> Adult 18-34 Share:                                  </a:t>
            </a:r>
            <a:r>
              <a:rPr lang="en-US" sz="1100" dirty="0"/>
              <a:t>(based on Nielsen)</a:t>
            </a:r>
            <a:endParaRPr lang="en-US" sz="1050" dirty="0"/>
          </a:p>
        </p:txBody>
      </p:sp>
      <p:sp>
        <p:nvSpPr>
          <p:cNvPr id="29" name="Text Placeholder 2"/>
          <p:cNvSpPr>
            <a:spLocks noGrp="1"/>
          </p:cNvSpPr>
          <p:nvPr>
            <p:ph type="body" sz="quarter" idx="13"/>
          </p:nvPr>
        </p:nvSpPr>
        <p:spPr>
          <a:xfrm>
            <a:off x="2158752" y="3617005"/>
            <a:ext cx="1242873" cy="368686"/>
          </a:xfrm>
        </p:spPr>
        <p:txBody>
          <a:bodyPr/>
          <a:lstStyle/>
          <a:p>
            <a:r>
              <a:rPr lang="en-US" b="1" dirty="0"/>
              <a:t>26%</a:t>
            </a:r>
          </a:p>
        </p:txBody>
      </p:sp>
      <p:sp>
        <p:nvSpPr>
          <p:cNvPr id="30" name="Text Placeholder 2"/>
          <p:cNvSpPr>
            <a:spLocks noGrp="1"/>
          </p:cNvSpPr>
          <p:nvPr>
            <p:ph type="body" sz="quarter" idx="13"/>
          </p:nvPr>
        </p:nvSpPr>
        <p:spPr>
          <a:xfrm>
            <a:off x="5515993" y="3609606"/>
            <a:ext cx="1242873" cy="368686"/>
          </a:xfrm>
        </p:spPr>
        <p:txBody>
          <a:bodyPr/>
          <a:lstStyle/>
          <a:p>
            <a:r>
              <a:rPr lang="en-US" b="1" dirty="0"/>
              <a:t>20%</a:t>
            </a:r>
          </a:p>
        </p:txBody>
      </p:sp>
      <p:sp>
        <p:nvSpPr>
          <p:cNvPr id="32" name="Text Placeholder 2"/>
          <p:cNvSpPr>
            <a:spLocks noGrp="1"/>
          </p:cNvSpPr>
          <p:nvPr>
            <p:ph type="body" sz="quarter" idx="13"/>
          </p:nvPr>
        </p:nvSpPr>
        <p:spPr>
          <a:xfrm>
            <a:off x="6945306" y="3609604"/>
            <a:ext cx="1242873" cy="368686"/>
          </a:xfrm>
        </p:spPr>
        <p:txBody>
          <a:bodyPr/>
          <a:lstStyle/>
          <a:p>
            <a:r>
              <a:rPr lang="en-US" b="1" dirty="0"/>
              <a:t>17%</a:t>
            </a:r>
          </a:p>
        </p:txBody>
      </p:sp>
      <p:sp>
        <p:nvSpPr>
          <p:cNvPr id="33" name="Text Placeholder 2"/>
          <p:cNvSpPr>
            <a:spLocks noGrp="1"/>
          </p:cNvSpPr>
          <p:nvPr>
            <p:ph type="body" sz="quarter" idx="13"/>
          </p:nvPr>
        </p:nvSpPr>
        <p:spPr>
          <a:xfrm>
            <a:off x="7886343" y="3609605"/>
            <a:ext cx="1242873" cy="368686"/>
          </a:xfrm>
        </p:spPr>
        <p:txBody>
          <a:bodyPr/>
          <a:lstStyle/>
          <a:p>
            <a:r>
              <a:rPr lang="en-US" b="1" dirty="0"/>
              <a:t>16%</a:t>
            </a:r>
          </a:p>
        </p:txBody>
      </p:sp>
      <p:sp>
        <p:nvSpPr>
          <p:cNvPr id="34" name="Text Placeholder 2"/>
          <p:cNvSpPr>
            <a:spLocks noGrp="1"/>
          </p:cNvSpPr>
          <p:nvPr>
            <p:ph type="body" sz="quarter" idx="13"/>
          </p:nvPr>
        </p:nvSpPr>
        <p:spPr>
          <a:xfrm>
            <a:off x="2158754" y="4389359"/>
            <a:ext cx="1242873" cy="368686"/>
          </a:xfrm>
        </p:spPr>
        <p:txBody>
          <a:bodyPr/>
          <a:lstStyle/>
          <a:p>
            <a:r>
              <a:rPr lang="en-US" b="1" dirty="0"/>
              <a:t>26%</a:t>
            </a:r>
          </a:p>
        </p:txBody>
      </p:sp>
      <p:sp>
        <p:nvSpPr>
          <p:cNvPr id="35" name="Text Placeholder 2"/>
          <p:cNvSpPr>
            <a:spLocks noGrp="1"/>
          </p:cNvSpPr>
          <p:nvPr>
            <p:ph type="body" sz="quarter" idx="13"/>
          </p:nvPr>
        </p:nvSpPr>
        <p:spPr>
          <a:xfrm>
            <a:off x="5515995" y="4381960"/>
            <a:ext cx="1242873" cy="368686"/>
          </a:xfrm>
        </p:spPr>
        <p:txBody>
          <a:bodyPr/>
          <a:lstStyle/>
          <a:p>
            <a:r>
              <a:rPr lang="en-US" b="1" dirty="0"/>
              <a:t>22%</a:t>
            </a:r>
          </a:p>
        </p:txBody>
      </p:sp>
      <p:sp>
        <p:nvSpPr>
          <p:cNvPr id="37" name="Text Placeholder 2"/>
          <p:cNvSpPr>
            <a:spLocks noGrp="1"/>
          </p:cNvSpPr>
          <p:nvPr>
            <p:ph type="body" sz="quarter" idx="13"/>
          </p:nvPr>
        </p:nvSpPr>
        <p:spPr>
          <a:xfrm>
            <a:off x="6945308" y="4381958"/>
            <a:ext cx="1242873" cy="368686"/>
          </a:xfrm>
        </p:spPr>
        <p:txBody>
          <a:bodyPr/>
          <a:lstStyle/>
          <a:p>
            <a:r>
              <a:rPr lang="en-US" b="1" dirty="0"/>
              <a:t>17%</a:t>
            </a:r>
          </a:p>
        </p:txBody>
      </p:sp>
      <p:sp>
        <p:nvSpPr>
          <p:cNvPr id="38" name="Text Placeholder 2"/>
          <p:cNvSpPr>
            <a:spLocks noGrp="1"/>
          </p:cNvSpPr>
          <p:nvPr>
            <p:ph type="body" sz="quarter" idx="13"/>
          </p:nvPr>
        </p:nvSpPr>
        <p:spPr>
          <a:xfrm>
            <a:off x="7886345" y="4381959"/>
            <a:ext cx="1242873" cy="368686"/>
          </a:xfrm>
        </p:spPr>
        <p:txBody>
          <a:bodyPr/>
          <a:lstStyle/>
          <a:p>
            <a:r>
              <a:rPr lang="en-US" b="1" dirty="0"/>
              <a:t>15%</a:t>
            </a:r>
          </a:p>
        </p:txBody>
      </p:sp>
      <p:sp>
        <p:nvSpPr>
          <p:cNvPr id="39" name="Text Placeholder 2"/>
          <p:cNvSpPr>
            <a:spLocks noGrp="1"/>
          </p:cNvSpPr>
          <p:nvPr>
            <p:ph type="body" sz="quarter" idx="13"/>
          </p:nvPr>
        </p:nvSpPr>
        <p:spPr>
          <a:xfrm>
            <a:off x="2158754" y="5223862"/>
            <a:ext cx="1242873" cy="368686"/>
          </a:xfrm>
        </p:spPr>
        <p:txBody>
          <a:bodyPr/>
          <a:lstStyle/>
          <a:p>
            <a:r>
              <a:rPr lang="en-US" b="1" dirty="0"/>
              <a:t>63%</a:t>
            </a:r>
          </a:p>
        </p:txBody>
      </p:sp>
      <p:sp>
        <p:nvSpPr>
          <p:cNvPr id="40" name="Text Placeholder 2"/>
          <p:cNvSpPr>
            <a:spLocks noGrp="1"/>
          </p:cNvSpPr>
          <p:nvPr>
            <p:ph type="body" sz="quarter" idx="13"/>
          </p:nvPr>
        </p:nvSpPr>
        <p:spPr>
          <a:xfrm>
            <a:off x="5515995" y="5216463"/>
            <a:ext cx="1242873" cy="368686"/>
          </a:xfrm>
        </p:spPr>
        <p:txBody>
          <a:bodyPr/>
          <a:lstStyle/>
          <a:p>
            <a:r>
              <a:rPr lang="en-US" b="1" dirty="0"/>
              <a:t>8%</a:t>
            </a:r>
          </a:p>
        </p:txBody>
      </p:sp>
      <p:sp>
        <p:nvSpPr>
          <p:cNvPr id="42" name="Text Placeholder 2"/>
          <p:cNvSpPr>
            <a:spLocks noGrp="1"/>
          </p:cNvSpPr>
          <p:nvPr>
            <p:ph type="body" sz="quarter" idx="13"/>
          </p:nvPr>
        </p:nvSpPr>
        <p:spPr>
          <a:xfrm>
            <a:off x="6945308" y="5216461"/>
            <a:ext cx="1242873" cy="368686"/>
          </a:xfrm>
        </p:spPr>
        <p:txBody>
          <a:bodyPr/>
          <a:lstStyle/>
          <a:p>
            <a:r>
              <a:rPr lang="en-US" b="1" dirty="0"/>
              <a:t>1%</a:t>
            </a:r>
          </a:p>
        </p:txBody>
      </p:sp>
      <p:sp>
        <p:nvSpPr>
          <p:cNvPr id="43" name="Text Placeholder 2"/>
          <p:cNvSpPr>
            <a:spLocks noGrp="1"/>
          </p:cNvSpPr>
          <p:nvPr>
            <p:ph type="body" sz="quarter" idx="13"/>
          </p:nvPr>
        </p:nvSpPr>
        <p:spPr>
          <a:xfrm>
            <a:off x="7886345" y="5216462"/>
            <a:ext cx="1242873" cy="368686"/>
          </a:xfrm>
        </p:spPr>
        <p:txBody>
          <a:bodyPr/>
          <a:lstStyle/>
          <a:p>
            <a:r>
              <a:rPr lang="en-US" b="1" dirty="0"/>
              <a:t>4%</a:t>
            </a:r>
          </a:p>
        </p:txBody>
      </p:sp>
      <p:cxnSp>
        <p:nvCxnSpPr>
          <p:cNvPr id="5" name="Straight Connector 4"/>
          <p:cNvCxnSpPr>
            <a:cxnSpLocks/>
          </p:cNvCxnSpPr>
          <p:nvPr/>
        </p:nvCxnSpPr>
        <p:spPr>
          <a:xfrm>
            <a:off x="185383" y="5082983"/>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 Placeholder 3"/>
          <p:cNvSpPr>
            <a:spLocks noGrp="1"/>
          </p:cNvSpPr>
          <p:nvPr>
            <p:ph type="body" sz="quarter" idx="14"/>
          </p:nvPr>
        </p:nvSpPr>
        <p:spPr>
          <a:xfrm>
            <a:off x="161637" y="6225657"/>
            <a:ext cx="7499792" cy="481421"/>
          </a:xfrm>
        </p:spPr>
        <p:txBody>
          <a:bodyPr/>
          <a:lstStyle/>
          <a:p>
            <a:r>
              <a:rPr lang="en-US" sz="800" dirty="0"/>
              <a:t>Source: VAB / Research Now “Advertising Community” Survey, February 2017. Q24: Of all the video that an average Millennial (P18-34) watches, what % of time do you believe they watch video (UGC, broadcast, streaming, cable TV programs, online video, etc.) on the following devices? (mean average summary which factors in 0% responses); Respondents = 254, Media Planner/Buyer Respondents = 188. “Average Millennial population” data based on Nielsen’s Comparable Metrics Report, Q3’16, P18-34, and reflects an average week between June 27</a:t>
            </a:r>
            <a:r>
              <a:rPr lang="en-US" sz="800" baseline="30000" dirty="0"/>
              <a:t>th</a:t>
            </a:r>
            <a:r>
              <a:rPr lang="en-US" sz="800" dirty="0"/>
              <a:t>, 2016 – September 25, 2016. </a:t>
            </a:r>
          </a:p>
        </p:txBody>
      </p:sp>
      <p:sp>
        <p:nvSpPr>
          <p:cNvPr id="58" name="Title 1"/>
          <p:cNvSpPr>
            <a:spLocks noGrp="1"/>
          </p:cNvSpPr>
          <p:nvPr>
            <p:ph type="ctrTitle"/>
          </p:nvPr>
        </p:nvSpPr>
        <p:spPr>
          <a:xfrm>
            <a:off x="161636" y="460182"/>
            <a:ext cx="8805334" cy="1283951"/>
          </a:xfrm>
        </p:spPr>
        <p:txBody>
          <a:bodyPr/>
          <a:lstStyle/>
          <a:p>
            <a:r>
              <a:rPr lang="en-US" dirty="0">
                <a:solidFill>
                  <a:schemeClr val="tx1"/>
                </a:solidFill>
              </a:rPr>
              <a:t>We Also Vastly </a:t>
            </a:r>
            <a:r>
              <a:rPr lang="en-US" i="1" u="sng" dirty="0">
                <a:solidFill>
                  <a:schemeClr val="tx1"/>
                </a:solidFill>
              </a:rPr>
              <a:t>Under</a:t>
            </a:r>
            <a:r>
              <a:rPr lang="en-US" i="1" dirty="0">
                <a:solidFill>
                  <a:schemeClr val="tx1"/>
                </a:solidFill>
              </a:rPr>
              <a:t>estimate</a:t>
            </a:r>
            <a:r>
              <a:rPr lang="en-US" dirty="0">
                <a:solidFill>
                  <a:schemeClr val="tx1"/>
                </a:solidFill>
              </a:rPr>
              <a:t> TV’s </a:t>
            </a:r>
            <a:r>
              <a:rPr lang="en-US" b="1" i="1" dirty="0">
                <a:solidFill>
                  <a:schemeClr val="tx1"/>
                </a:solidFill>
              </a:rPr>
              <a:t>Actual</a:t>
            </a:r>
            <a:r>
              <a:rPr lang="en-US" dirty="0">
                <a:solidFill>
                  <a:schemeClr val="tx1"/>
                </a:solidFill>
              </a:rPr>
              <a:t> Share Of Total Video Consumption Among Millennials As Well</a:t>
            </a:r>
          </a:p>
        </p:txBody>
      </p:sp>
    </p:spTree>
    <p:extLst>
      <p:ext uri="{BB962C8B-B14F-4D97-AF65-F5344CB8AC3E}">
        <p14:creationId xmlns:p14="http://schemas.microsoft.com/office/powerpoint/2010/main" val="2532728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nvPr>
        </p:nvGraphicFramePr>
        <p:xfrm>
          <a:off x="346229" y="2503502"/>
          <a:ext cx="8279416" cy="15860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nvPr>
        </p:nvGraphicFramePr>
        <p:xfrm>
          <a:off x="523783" y="4716656"/>
          <a:ext cx="8119726" cy="94300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a:cxnSpLocks/>
          </p:cNvCxnSpPr>
          <p:nvPr/>
        </p:nvCxnSpPr>
        <p:spPr>
          <a:xfrm>
            <a:off x="169107" y="4400883"/>
            <a:ext cx="8773235"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ctrTitle"/>
          </p:nvPr>
        </p:nvSpPr>
        <p:spPr>
          <a:xfrm>
            <a:off x="161636" y="460182"/>
            <a:ext cx="8805334" cy="1283951"/>
          </a:xfrm>
        </p:spPr>
        <p:txBody>
          <a:bodyPr/>
          <a:lstStyle/>
          <a:p>
            <a:r>
              <a:rPr lang="en-US" dirty="0">
                <a:solidFill>
                  <a:schemeClr val="tx1"/>
                </a:solidFill>
              </a:rPr>
              <a:t>We Vastly </a:t>
            </a:r>
            <a:r>
              <a:rPr lang="en-US" i="1" u="sng" dirty="0">
                <a:solidFill>
                  <a:schemeClr val="tx1"/>
                </a:solidFill>
              </a:rPr>
              <a:t>Under</a:t>
            </a:r>
            <a:r>
              <a:rPr lang="en-US" i="1" dirty="0">
                <a:solidFill>
                  <a:schemeClr val="tx1"/>
                </a:solidFill>
              </a:rPr>
              <a:t>estimate</a:t>
            </a:r>
            <a:r>
              <a:rPr lang="en-US" dirty="0">
                <a:solidFill>
                  <a:schemeClr val="tx1"/>
                </a:solidFill>
              </a:rPr>
              <a:t> Live TV’s Share Of Overall TV Viewing For Millennials As Well</a:t>
            </a:r>
          </a:p>
        </p:txBody>
      </p:sp>
      <p:sp>
        <p:nvSpPr>
          <p:cNvPr id="27" name="Text Placeholder 2"/>
          <p:cNvSpPr>
            <a:spLocks noGrp="1"/>
          </p:cNvSpPr>
          <p:nvPr>
            <p:ph type="body" sz="quarter" idx="13"/>
          </p:nvPr>
        </p:nvSpPr>
        <p:spPr>
          <a:xfrm>
            <a:off x="169332" y="1637597"/>
            <a:ext cx="8797637" cy="368686"/>
          </a:xfrm>
        </p:spPr>
        <p:txBody>
          <a:bodyPr/>
          <a:lstStyle/>
          <a:p>
            <a:r>
              <a:rPr lang="en-US" dirty="0"/>
              <a:t>Live Vs. Time-Shifted Television Consumption (Millennials)</a:t>
            </a:r>
          </a:p>
          <a:p>
            <a:r>
              <a:rPr lang="en-US" sz="1400" i="1" dirty="0"/>
              <a:t>% of Total TV Viewing Time</a:t>
            </a:r>
          </a:p>
        </p:txBody>
      </p:sp>
      <p:sp>
        <p:nvSpPr>
          <p:cNvPr id="12" name="Text Placeholder 3"/>
          <p:cNvSpPr>
            <a:spLocks noGrp="1"/>
          </p:cNvSpPr>
          <p:nvPr>
            <p:ph type="body" sz="quarter" idx="14"/>
          </p:nvPr>
        </p:nvSpPr>
        <p:spPr>
          <a:xfrm>
            <a:off x="161637" y="6332966"/>
            <a:ext cx="7499792" cy="481421"/>
          </a:xfrm>
        </p:spPr>
        <p:txBody>
          <a:bodyPr/>
          <a:lstStyle/>
          <a:p>
            <a:r>
              <a:rPr lang="en-US" sz="800" dirty="0"/>
              <a:t>Source: VAB / Research Now “Advertising Community” Survey, February 2017.  Q22: In a typical week, what % of an average Millennials' (P18-34) total TV viewing do you think is spent on the following? (mean average summary which factors in 0% responses); Total Respondents = 254, Media Planner/Buyer Respondents = 188. “Average P18-34” population” data based on VAB analysis of Nielsen Total Audience Report, 3Q’16, Total Day.</a:t>
            </a:r>
          </a:p>
        </p:txBody>
      </p:sp>
    </p:spTree>
    <p:extLst>
      <p:ext uri="{BB962C8B-B14F-4D97-AF65-F5344CB8AC3E}">
        <p14:creationId xmlns:p14="http://schemas.microsoft.com/office/powerpoint/2010/main" val="3098378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1637" y="6446444"/>
            <a:ext cx="7499792" cy="286184"/>
          </a:xfrm>
        </p:spPr>
        <p:txBody>
          <a:bodyPr/>
          <a:lstStyle/>
          <a:p>
            <a:r>
              <a:rPr lang="en-US" sz="800" dirty="0"/>
              <a:t>Source: VAB / Research Now “Advertising Community” Custom Survey, February 2017. Q27: What is your favorite program on TV at the moment (could include broadcast, cable, </a:t>
            </a:r>
            <a:r>
              <a:rPr lang="en-US" sz="800" dirty="0" err="1"/>
              <a:t>pay-TV</a:t>
            </a:r>
            <a:r>
              <a:rPr lang="en-US" sz="800" dirty="0"/>
              <a:t> or subscription streaming)? Respondents = 189 (the balance of the 254 total respondent did not provide a specific answer).</a:t>
            </a:r>
          </a:p>
        </p:txBody>
      </p:sp>
      <p:sp>
        <p:nvSpPr>
          <p:cNvPr id="5" name="Title 1"/>
          <p:cNvSpPr>
            <a:spLocks noGrp="1"/>
          </p:cNvSpPr>
          <p:nvPr>
            <p:ph type="ctrTitle"/>
          </p:nvPr>
        </p:nvSpPr>
        <p:spPr>
          <a:xfrm>
            <a:off x="161636" y="460182"/>
            <a:ext cx="8805334" cy="542995"/>
          </a:xfrm>
        </p:spPr>
        <p:txBody>
          <a:bodyPr/>
          <a:lstStyle/>
          <a:p>
            <a:r>
              <a:rPr lang="en-US" dirty="0"/>
              <a:t>70% Of Advertising Respondents Named An Ad-Supported TV Show As Their Favorite Program </a:t>
            </a:r>
          </a:p>
        </p:txBody>
      </p:sp>
      <p:graphicFrame>
        <p:nvGraphicFramePr>
          <p:cNvPr id="7" name="Chart 6"/>
          <p:cNvGraphicFramePr/>
          <p:nvPr>
            <p:extLst/>
          </p:nvPr>
        </p:nvGraphicFramePr>
        <p:xfrm>
          <a:off x="692458" y="2206554"/>
          <a:ext cx="8007657" cy="36793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3"/>
          </p:nvPr>
        </p:nvSpPr>
        <p:spPr>
          <a:xfrm>
            <a:off x="169334" y="1561805"/>
            <a:ext cx="8805333" cy="368686"/>
          </a:xfrm>
        </p:spPr>
        <p:txBody>
          <a:bodyPr/>
          <a:lstStyle/>
          <a:p>
            <a:r>
              <a:rPr lang="en-US" dirty="0"/>
              <a:t>What Is Your Favorite TV Program?</a:t>
            </a:r>
          </a:p>
          <a:p>
            <a:r>
              <a:rPr lang="en-US" sz="1400" dirty="0"/>
              <a:t>(individual programs attributed to a Television Type)</a:t>
            </a:r>
          </a:p>
        </p:txBody>
      </p:sp>
      <p:sp>
        <p:nvSpPr>
          <p:cNvPr id="8" name="Text Placeholder 2"/>
          <p:cNvSpPr>
            <a:spLocks noGrp="1"/>
          </p:cNvSpPr>
          <p:nvPr>
            <p:ph type="body" sz="quarter" idx="13"/>
          </p:nvPr>
        </p:nvSpPr>
        <p:spPr>
          <a:xfrm>
            <a:off x="6410960" y="2771211"/>
            <a:ext cx="2377933" cy="1239502"/>
          </a:xfrm>
          <a:solidFill>
            <a:srgbClr val="FFFFCC"/>
          </a:solidFill>
          <a:ln>
            <a:solidFill>
              <a:schemeClr val="tx1"/>
            </a:solidFill>
          </a:ln>
        </p:spPr>
        <p:txBody>
          <a:bodyPr/>
          <a:lstStyle/>
          <a:p>
            <a:pPr algn="l"/>
            <a:r>
              <a:rPr lang="en-US" sz="1100" b="1" dirty="0"/>
              <a:t>Interestingly, not everyone’s “favorite show at the moment” is a current program in first-run:</a:t>
            </a:r>
          </a:p>
          <a:p>
            <a:pPr marL="171450" indent="-171450" algn="l">
              <a:buFont typeface="Arial" panose="020B0604020202020204" pitchFamily="34" charset="0"/>
              <a:buChar char="•"/>
            </a:pPr>
            <a:r>
              <a:rPr lang="en-US" sz="1000" b="1" dirty="0"/>
              <a:t>Breaking Bad</a:t>
            </a:r>
          </a:p>
          <a:p>
            <a:pPr marL="171450" indent="-171450" algn="l">
              <a:buFont typeface="Arial" panose="020B0604020202020204" pitchFamily="34" charset="0"/>
              <a:buChar char="•"/>
            </a:pPr>
            <a:r>
              <a:rPr lang="en-US" sz="1000" b="1" dirty="0"/>
              <a:t>Friends</a:t>
            </a:r>
          </a:p>
          <a:p>
            <a:pPr marL="171450" indent="-171450" algn="l">
              <a:buFont typeface="Arial" panose="020B0604020202020204" pitchFamily="34" charset="0"/>
              <a:buChar char="•"/>
            </a:pPr>
            <a:r>
              <a:rPr lang="en-US" sz="1000" b="1" dirty="0"/>
              <a:t>Mad Men</a:t>
            </a:r>
            <a:endParaRPr lang="en-US" sz="800" b="1" dirty="0"/>
          </a:p>
        </p:txBody>
      </p:sp>
    </p:spTree>
    <p:extLst>
      <p:ext uri="{BB962C8B-B14F-4D97-AF65-F5344CB8AC3E}">
        <p14:creationId xmlns:p14="http://schemas.microsoft.com/office/powerpoint/2010/main" val="3775298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61636" y="460182"/>
            <a:ext cx="8805334" cy="542995"/>
          </a:xfrm>
        </p:spPr>
        <p:txBody>
          <a:bodyPr/>
          <a:lstStyle/>
          <a:p>
            <a:r>
              <a:rPr lang="en-US" dirty="0"/>
              <a:t>87 Different Shows Were Named By Advertising Respondents When They Were Asked Their Favorite Current TV Program</a:t>
            </a:r>
          </a:p>
        </p:txBody>
      </p:sp>
      <p:sp>
        <p:nvSpPr>
          <p:cNvPr id="3" name="Text Placeholder 2"/>
          <p:cNvSpPr>
            <a:spLocks noGrp="1"/>
          </p:cNvSpPr>
          <p:nvPr>
            <p:ph type="body" sz="quarter" idx="13"/>
          </p:nvPr>
        </p:nvSpPr>
        <p:spPr>
          <a:xfrm>
            <a:off x="161636" y="1592063"/>
            <a:ext cx="8805333" cy="368686"/>
          </a:xfrm>
        </p:spPr>
        <p:txBody>
          <a:bodyPr/>
          <a:lstStyle/>
          <a:p>
            <a:r>
              <a:rPr lang="en-US" dirty="0"/>
              <a:t>What Is Your Favorite TV Program?</a:t>
            </a:r>
          </a:p>
        </p:txBody>
      </p:sp>
      <p:sp>
        <p:nvSpPr>
          <p:cNvPr id="9" name="Text Placeholder 3"/>
          <p:cNvSpPr>
            <a:spLocks noGrp="1"/>
          </p:cNvSpPr>
          <p:nvPr>
            <p:ph type="body" sz="quarter" idx="14"/>
          </p:nvPr>
        </p:nvSpPr>
        <p:spPr>
          <a:xfrm>
            <a:off x="161637" y="6431923"/>
            <a:ext cx="7499792" cy="286184"/>
          </a:xfrm>
        </p:spPr>
        <p:txBody>
          <a:bodyPr/>
          <a:lstStyle/>
          <a:p>
            <a:r>
              <a:rPr lang="en-US" sz="800" dirty="0"/>
              <a:t>Source: VAB / Research Now “Advertising Community” Custom Survey, February 2017. Q27: What is your favorite program on TV at the moment (could include broadcast, cable, </a:t>
            </a:r>
            <a:r>
              <a:rPr lang="en-US" sz="800" dirty="0" err="1"/>
              <a:t>pay-TV</a:t>
            </a:r>
            <a:r>
              <a:rPr lang="en-US" sz="800" dirty="0"/>
              <a:t> or subscription streaming)? Respondents = 189 (the balance of the 254 total respondent did not provide a specific answer).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31" y="2020231"/>
            <a:ext cx="4337743" cy="4026353"/>
          </a:xfrm>
          <a:prstGeom prst="rect">
            <a:avLst/>
          </a:prstGeom>
        </p:spPr>
      </p:pic>
    </p:spTree>
    <p:extLst>
      <p:ext uri="{BB962C8B-B14F-4D97-AF65-F5344CB8AC3E}">
        <p14:creationId xmlns:p14="http://schemas.microsoft.com/office/powerpoint/2010/main" val="1758314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4062870"/>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person spends, on Snapchat?</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30 Minutes or More</a:t>
            </a:r>
          </a:p>
        </p:txBody>
      </p:sp>
      <p:sp>
        <p:nvSpPr>
          <p:cNvPr id="13" name="TextBox 12"/>
          <p:cNvSpPr txBox="1"/>
          <p:nvPr/>
        </p:nvSpPr>
        <p:spPr>
          <a:xfrm>
            <a:off x="7222730" y="4973008"/>
            <a:ext cx="6753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Trebuchet MS"/>
                <a:ea typeface="+mn-ea"/>
                <a:cs typeface="+mn-cs"/>
              </a:rPr>
              <a:t>Actual</a:t>
            </a:r>
          </a:p>
        </p:txBody>
      </p:sp>
      <p:sp>
        <p:nvSpPr>
          <p:cNvPr id="19" name="Text Placeholder 3"/>
          <p:cNvSpPr>
            <a:spLocks noGrp="1"/>
          </p:cNvSpPr>
          <p:nvPr>
            <p:ph type="body" sz="quarter" idx="14"/>
          </p:nvPr>
        </p:nvSpPr>
        <p:spPr>
          <a:xfrm>
            <a:off x="161637" y="6167001"/>
            <a:ext cx="7499792" cy="627475"/>
          </a:xfrm>
        </p:spPr>
        <p:txBody>
          <a:bodyPr/>
          <a:lstStyle/>
          <a:p>
            <a:r>
              <a:rPr lang="en-US" sz="800" dirty="0"/>
              <a:t>Source: VAB / Research Now “Advertising Community” Custom Survey, February 2017. Q19: In an average day, approximately how much time do you spend doing the following activities?  (activities done at the same time are counted separately), Q20: In an average day, approximately how much time does an average American (age 18+) spend doing the following activities? (activities done at the same time are counted separately), Total Respondents = 254, Media Planner / Buyer Respondents = 188.  Data doesn’t include those respondents who answered “don’t know.” “Average P18+ Population” data based on comScore </a:t>
            </a:r>
            <a:r>
              <a:rPr lang="en-US" sz="800" dirty="0" err="1"/>
              <a:t>mediametrix</a:t>
            </a:r>
            <a:r>
              <a:rPr lang="en-US" sz="800" dirty="0"/>
              <a:t> multiplatform, January 2017, P18+.</a:t>
            </a:r>
            <a:endParaRPr lang="en-US" sz="800" dirty="0">
              <a:solidFill>
                <a:srgbClr val="FF0000"/>
              </a:solidFill>
            </a:endParaRPr>
          </a:p>
        </p:txBody>
      </p:sp>
      <p:sp>
        <p:nvSpPr>
          <p:cNvPr id="15" name="Text Placeholder 2"/>
          <p:cNvSpPr>
            <a:spLocks noGrp="1"/>
          </p:cNvSpPr>
          <p:nvPr>
            <p:ph type="body" sz="quarter" idx="13"/>
          </p:nvPr>
        </p:nvSpPr>
        <p:spPr>
          <a:xfrm>
            <a:off x="1660123" y="2658534"/>
            <a:ext cx="4350059" cy="246049"/>
          </a:xfrm>
        </p:spPr>
        <p:txBody>
          <a:bodyPr vert="horz"/>
          <a:lstStyle/>
          <a:p>
            <a:r>
              <a:rPr lang="en-US" sz="1050" dirty="0"/>
              <a:t>(Snapchat)</a:t>
            </a:r>
          </a:p>
          <a:p>
            <a:endParaRPr lang="en-US" sz="1050" dirty="0"/>
          </a:p>
        </p:txBody>
      </p:sp>
      <p:pic>
        <p:nvPicPr>
          <p:cNvPr id="22" name="Picture 22" descr="http://2.bp.blogspot.com/-e8EX8HXfU_M/VWA1tOmIxII/AAAAAAAACnM/wVEAIqUlnOI/s1600/Snapchat-logo-vec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176" y="2054724"/>
            <a:ext cx="936831" cy="6651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161636" y="460182"/>
            <a:ext cx="8805333" cy="902711"/>
          </a:xfrm>
        </p:spPr>
        <p:txBody>
          <a:bodyPr/>
          <a:lstStyle/>
          <a:p>
            <a:r>
              <a:rPr lang="en-US" sz="2400" dirty="0"/>
              <a:t>We Also Vastly </a:t>
            </a:r>
            <a:r>
              <a:rPr lang="en-US" sz="2400" i="1" u="sng" dirty="0"/>
              <a:t>Over</a:t>
            </a:r>
            <a:r>
              <a:rPr lang="en-US" sz="2400" i="1" dirty="0"/>
              <a:t>estimate</a:t>
            </a:r>
            <a:r>
              <a:rPr lang="en-US" sz="2400" dirty="0"/>
              <a:t> The </a:t>
            </a:r>
            <a:r>
              <a:rPr lang="en-US" sz="2400" b="1" i="1" dirty="0"/>
              <a:t>Actual</a:t>
            </a:r>
            <a:r>
              <a:rPr lang="en-US" sz="2400" dirty="0"/>
              <a:t> Time The Average Population Spends Per Day on Snapchat</a:t>
            </a:r>
          </a:p>
        </p:txBody>
      </p:sp>
    </p:spTree>
    <p:extLst>
      <p:ext uri="{BB962C8B-B14F-4D97-AF65-F5344CB8AC3E}">
        <p14:creationId xmlns:p14="http://schemas.microsoft.com/office/powerpoint/2010/main" val="3456374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908082" y="2811496"/>
          <a:ext cx="7722733" cy="3255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6659743" y="3104082"/>
            <a:ext cx="1765166" cy="471649"/>
          </a:xfrm>
          <a:noFill/>
          <a:ln w="19050">
            <a:noFill/>
          </a:ln>
        </p:spPr>
        <p:txBody>
          <a:bodyPr vertOverflow="clip" wrap="square" rtlCol="0"/>
          <a:lstStyle/>
          <a:p>
            <a:r>
              <a:rPr lang="en-US" sz="1200" b="1" u="sng" dirty="0" err="1">
                <a:latin typeface="+mn-lt"/>
                <a:cs typeface="+mn-cs"/>
              </a:rPr>
              <a:t>Avg</a:t>
            </a:r>
            <a:r>
              <a:rPr lang="en-US" sz="1200" b="1" u="sng" dirty="0">
                <a:latin typeface="+mn-lt"/>
                <a:cs typeface="+mn-cs"/>
              </a:rPr>
              <a:t> Daily Time Spent </a:t>
            </a:r>
          </a:p>
          <a:p>
            <a:r>
              <a:rPr lang="en-US" sz="1000" dirty="0">
                <a:latin typeface="+mn-lt"/>
                <a:cs typeface="+mn-cs"/>
              </a:rPr>
              <a:t>(</a:t>
            </a:r>
            <a:r>
              <a:rPr lang="en-US" sz="1000" dirty="0" err="1">
                <a:latin typeface="+mn-lt"/>
                <a:cs typeface="+mn-cs"/>
              </a:rPr>
              <a:t>hrs:mins</a:t>
            </a:r>
            <a:r>
              <a:rPr lang="en-US" sz="1000" dirty="0">
                <a:latin typeface="+mn-lt"/>
                <a:cs typeface="+mn-cs"/>
              </a:rPr>
              <a:t>)</a:t>
            </a:r>
            <a:endParaRPr lang="en-US" sz="1200" dirty="0">
              <a:latin typeface="+mn-lt"/>
              <a:cs typeface="+mn-cs"/>
            </a:endParaRPr>
          </a:p>
        </p:txBody>
      </p:sp>
      <p:cxnSp>
        <p:nvCxnSpPr>
          <p:cNvPr id="5" name="Straight Connector 4"/>
          <p:cNvCxnSpPr>
            <a:cxnSpLocks/>
          </p:cNvCxnSpPr>
          <p:nvPr/>
        </p:nvCxnSpPr>
        <p:spPr>
          <a:xfrm flipH="1">
            <a:off x="6554381" y="2130419"/>
            <a:ext cx="9329" cy="384211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ctrTitle"/>
          </p:nvPr>
        </p:nvSpPr>
        <p:spPr>
          <a:xfrm>
            <a:off x="161636" y="460182"/>
            <a:ext cx="8805333" cy="902711"/>
          </a:xfrm>
        </p:spPr>
        <p:txBody>
          <a:bodyPr/>
          <a:lstStyle/>
          <a:p>
            <a:r>
              <a:rPr lang="en-US" sz="2400" dirty="0"/>
              <a:t>We </a:t>
            </a:r>
            <a:r>
              <a:rPr lang="en-US" sz="2400" i="1" u="sng" dirty="0"/>
              <a:t>Over</a:t>
            </a:r>
            <a:r>
              <a:rPr lang="en-US" sz="2400" dirty="0"/>
              <a:t>estimate The </a:t>
            </a:r>
            <a:r>
              <a:rPr lang="en-US" sz="2400" b="1" i="1" dirty="0"/>
              <a:t>Actual</a:t>
            </a:r>
            <a:r>
              <a:rPr lang="en-US" sz="2400" dirty="0"/>
              <a:t> Time The Average Population Spends Per Day Listening To Streaming Music</a:t>
            </a:r>
          </a:p>
        </p:txBody>
      </p:sp>
      <p:sp>
        <p:nvSpPr>
          <p:cNvPr id="20" name="Text Placeholder 2"/>
          <p:cNvSpPr>
            <a:spLocks noGrp="1"/>
          </p:cNvSpPr>
          <p:nvPr>
            <p:ph type="body" sz="quarter" idx="13"/>
          </p:nvPr>
        </p:nvSpPr>
        <p:spPr>
          <a:xfrm>
            <a:off x="143447" y="1383417"/>
            <a:ext cx="8805334" cy="368686"/>
          </a:xfrm>
        </p:spPr>
        <p:txBody>
          <a:bodyPr/>
          <a:lstStyle/>
          <a:p>
            <a:r>
              <a:rPr lang="en-US" sz="1400" dirty="0"/>
              <a:t>In an average day, approximately how much time do you spend, and how much time do you </a:t>
            </a:r>
            <a:r>
              <a:rPr lang="en-US" sz="1400" b="1" i="1" u="sng" dirty="0"/>
              <a:t>think</a:t>
            </a:r>
            <a:r>
              <a:rPr lang="en-US" sz="1400" dirty="0"/>
              <a:t> the average person spends, listening to streaming music?</a:t>
            </a:r>
          </a:p>
        </p:txBody>
      </p:sp>
      <p:sp>
        <p:nvSpPr>
          <p:cNvPr id="21" name="TextBox 1"/>
          <p:cNvSpPr txBox="1"/>
          <p:nvPr/>
        </p:nvSpPr>
        <p:spPr>
          <a:xfrm>
            <a:off x="1660123" y="3204625"/>
            <a:ext cx="4287915" cy="240103"/>
          </a:xfrm>
          <a:prstGeom prst="rect">
            <a:avLst/>
          </a:prstGeom>
          <a:noFill/>
          <a:ln w="19050">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err="1">
                <a:ln>
                  <a:noFill/>
                </a:ln>
                <a:solidFill>
                  <a:prstClr val="black"/>
                </a:solidFill>
                <a:effectLst/>
                <a:uLnTx/>
                <a:uFillTx/>
                <a:latin typeface="Trebuchet MS"/>
                <a:ea typeface="+mn-ea"/>
                <a:cs typeface="+mn-cs"/>
              </a:rPr>
              <a:t>Avg</a:t>
            </a:r>
            <a:r>
              <a:rPr kumimoji="0" lang="en-US" sz="1200" b="1" i="0" u="sng" strike="noStrike" kern="1200" cap="none" spc="0" normalizeH="0" baseline="0" noProof="0" dirty="0">
                <a:ln>
                  <a:noFill/>
                </a:ln>
                <a:solidFill>
                  <a:prstClr val="black"/>
                </a:solidFill>
                <a:effectLst/>
                <a:uLnTx/>
                <a:uFillTx/>
                <a:latin typeface="Trebuchet MS"/>
                <a:ea typeface="+mn-ea"/>
                <a:cs typeface="+mn-cs"/>
              </a:rPr>
              <a:t> Daily Time Spent: 30 Minutes or More</a:t>
            </a:r>
          </a:p>
        </p:txBody>
      </p:sp>
      <p:sp>
        <p:nvSpPr>
          <p:cNvPr id="13" name="TextBox 12"/>
          <p:cNvSpPr txBox="1"/>
          <p:nvPr/>
        </p:nvSpPr>
        <p:spPr>
          <a:xfrm>
            <a:off x="7222730" y="4324937"/>
            <a:ext cx="6753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Trebuchet MS"/>
                <a:ea typeface="+mn-ea"/>
                <a:cs typeface="+mn-cs"/>
              </a:rPr>
              <a:t>Actual</a:t>
            </a:r>
          </a:p>
        </p:txBody>
      </p:sp>
      <p:sp>
        <p:nvSpPr>
          <p:cNvPr id="19" name="Text Placeholder 3"/>
          <p:cNvSpPr>
            <a:spLocks noGrp="1"/>
          </p:cNvSpPr>
          <p:nvPr>
            <p:ph type="body" sz="quarter" idx="14"/>
          </p:nvPr>
        </p:nvSpPr>
        <p:spPr>
          <a:xfrm>
            <a:off x="161637" y="6167001"/>
            <a:ext cx="7499792" cy="627475"/>
          </a:xfrm>
        </p:spPr>
        <p:txBody>
          <a:bodyPr/>
          <a:lstStyle/>
          <a:p>
            <a:r>
              <a:rPr lang="en-US" sz="800" dirty="0"/>
              <a:t>Source: VAB / Research Now “Advertising Community” Custom Survey, February 2017. Q19: In an average day, approximately how much time do you spend doing the following activities?  (activities done at the same time are counted separately), Q20: In an average day, approximately how much time does an average American (age 18+) spend doing the following activities? (activities done at the same time are counted separately), Total Respondents = 254, Media Planner / Buyer Respondents = 188.  Data doesn’t include those respondents who answered “don’t know.” “Average P18+ Population” data based on comScore </a:t>
            </a:r>
            <a:r>
              <a:rPr lang="en-US" sz="800" dirty="0" err="1"/>
              <a:t>mediametrix</a:t>
            </a:r>
            <a:r>
              <a:rPr lang="en-US" sz="800" dirty="0"/>
              <a:t> multiplatform, January 2017, P18+.</a:t>
            </a:r>
            <a:endParaRPr lang="en-US" sz="800" dirty="0">
              <a:solidFill>
                <a:srgbClr val="FF0000"/>
              </a:solidFill>
            </a:endParaRPr>
          </a:p>
        </p:txBody>
      </p:sp>
      <p:sp>
        <p:nvSpPr>
          <p:cNvPr id="25" name="Text Placeholder 2"/>
          <p:cNvSpPr>
            <a:spLocks noGrp="1"/>
          </p:cNvSpPr>
          <p:nvPr>
            <p:ph type="body" sz="quarter" idx="13"/>
          </p:nvPr>
        </p:nvSpPr>
        <p:spPr>
          <a:xfrm>
            <a:off x="2445144" y="2569756"/>
            <a:ext cx="2916967" cy="246049"/>
          </a:xfrm>
        </p:spPr>
        <p:txBody>
          <a:bodyPr vert="horz"/>
          <a:lstStyle/>
          <a:p>
            <a:r>
              <a:rPr lang="en-US" sz="1050" dirty="0"/>
              <a:t>(Streaming Music)</a:t>
            </a:r>
          </a:p>
          <a:p>
            <a:endParaRPr lang="en-US" sz="1050" dirty="0"/>
          </a:p>
        </p:txBody>
      </p:sp>
      <p:pic>
        <p:nvPicPr>
          <p:cNvPr id="16" name="Picture 6" descr="http://media.corporate-ir.net/media_files/IROL/25/251764/pandora_logo_blu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745" y="2217970"/>
            <a:ext cx="1596748" cy="3492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pixel.nymag.com/imgs/daily/vulture/2015/06/26/26-spotify.w1200.h63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4458" y="2054337"/>
            <a:ext cx="1335511" cy="70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89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Advertising Respondents Have Moved Beyond Mainstream &amp; Prefer More Niche &amp; “City Focused” Websites &amp; Apps </a:t>
            </a:r>
          </a:p>
        </p:txBody>
      </p:sp>
      <p:sp>
        <p:nvSpPr>
          <p:cNvPr id="7" name="Text Placeholder 3"/>
          <p:cNvSpPr>
            <a:spLocks noGrp="1"/>
          </p:cNvSpPr>
          <p:nvPr>
            <p:ph type="body" sz="quarter" idx="14"/>
          </p:nvPr>
        </p:nvSpPr>
        <p:spPr>
          <a:xfrm>
            <a:off x="161637" y="6392863"/>
            <a:ext cx="7499792" cy="236537"/>
          </a:xfrm>
        </p:spPr>
        <p:txBody>
          <a:bodyPr/>
          <a:lstStyle/>
          <a:p>
            <a:r>
              <a:rPr lang="en-US" sz="800" dirty="0"/>
              <a:t>Source: VAB / Research Now “Advertising Community” Survey, February 2017. Q16: Which of the following websites or apps have you visited/used in the last month? Total Respondents = 254; Media Planner/Buyer Respondents = 188. “Average A18+ Population” based on comScore </a:t>
            </a:r>
            <a:r>
              <a:rPr lang="it-IT" altLang="en-US" sz="800" dirty="0">
                <a:latin typeface="Trebuchet MS" panose="020B0603020202020204" pitchFamily="34" charset="0"/>
              </a:rPr>
              <a:t>Media Metrix multi-platform, January 2017. </a:t>
            </a:r>
            <a:endParaRPr lang="en-US" sz="800" dirty="0"/>
          </a:p>
        </p:txBody>
      </p:sp>
      <p:sp>
        <p:nvSpPr>
          <p:cNvPr id="3" name="Text Placeholder 2"/>
          <p:cNvSpPr>
            <a:spLocks noGrp="1"/>
          </p:cNvSpPr>
          <p:nvPr>
            <p:ph type="body" sz="quarter" idx="13"/>
          </p:nvPr>
        </p:nvSpPr>
        <p:spPr>
          <a:xfrm>
            <a:off x="169333" y="1405541"/>
            <a:ext cx="8805334" cy="343610"/>
          </a:xfrm>
        </p:spPr>
        <p:txBody>
          <a:bodyPr/>
          <a:lstStyle/>
          <a:p>
            <a:r>
              <a:rPr lang="en-US" sz="1400" dirty="0"/>
              <a:t>Which Of The Following Websites Or Apps Have You Visited/Used In The Last Month? </a:t>
            </a:r>
          </a:p>
        </p:txBody>
      </p:sp>
      <p:pic>
        <p:nvPicPr>
          <p:cNvPr id="4" name="Picture 3"/>
          <p:cNvPicPr>
            <a:picLocks noChangeAspect="1"/>
          </p:cNvPicPr>
          <p:nvPr/>
        </p:nvPicPr>
        <p:blipFill>
          <a:blip r:embed="rId2"/>
          <a:stretch>
            <a:fillRect/>
          </a:stretch>
        </p:blipFill>
        <p:spPr>
          <a:xfrm>
            <a:off x="4591910" y="5541489"/>
            <a:ext cx="422963" cy="422963"/>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3"/>
          <a:stretch>
            <a:fillRect/>
          </a:stretch>
        </p:blipFill>
        <p:spPr>
          <a:xfrm>
            <a:off x="4591882" y="5104877"/>
            <a:ext cx="409331" cy="409331"/>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4"/>
          <a:stretch>
            <a:fillRect/>
          </a:stretch>
        </p:blipFill>
        <p:spPr>
          <a:xfrm>
            <a:off x="4609064" y="2819079"/>
            <a:ext cx="394995" cy="394995"/>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5"/>
          <a:stretch>
            <a:fillRect/>
          </a:stretch>
        </p:blipFill>
        <p:spPr>
          <a:xfrm>
            <a:off x="4610403" y="2317063"/>
            <a:ext cx="396294" cy="396294"/>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rotWithShape="1">
          <a:blip r:embed="rId6"/>
          <a:srcRect l="10889" t="11192" r="10889" b="10889"/>
          <a:stretch/>
        </p:blipFill>
        <p:spPr>
          <a:xfrm>
            <a:off x="4601240" y="3290147"/>
            <a:ext cx="418542" cy="416924"/>
          </a:xfrm>
          <a:prstGeom prst="roundRect">
            <a:avLst>
              <a:gd name="adj" fmla="val 8594"/>
            </a:avLst>
          </a:prstGeom>
          <a:solidFill>
            <a:srgbClr val="FFFFFF">
              <a:shade val="85000"/>
            </a:srgbClr>
          </a:solidFill>
          <a:ln>
            <a:noFill/>
          </a:ln>
          <a:effectLst/>
        </p:spPr>
      </p:pic>
      <p:pic>
        <p:nvPicPr>
          <p:cNvPr id="10" name="Picture 22" descr="http://2.bp.blogspot.com/-e8EX8HXfU_M/VWA1tOmIxII/AAAAAAAACnM/wVEAIqUlnOI/s1600/Snapchat-logo-vect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7317" y="3754105"/>
            <a:ext cx="598151" cy="424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4609064" y="4258475"/>
            <a:ext cx="443946" cy="355157"/>
          </a:xfrm>
          <a:prstGeom prst="rect">
            <a:avLst/>
          </a:prstGeom>
        </p:spPr>
      </p:pic>
      <p:sp>
        <p:nvSpPr>
          <p:cNvPr id="15" name="TextBox 14"/>
          <p:cNvSpPr txBox="1"/>
          <p:nvPr/>
        </p:nvSpPr>
        <p:spPr>
          <a:xfrm>
            <a:off x="361676" y="1963479"/>
            <a:ext cx="3878879" cy="30777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16" name="Text Placeholder 2"/>
          <p:cNvSpPr>
            <a:spLocks noGrp="1"/>
          </p:cNvSpPr>
          <p:nvPr>
            <p:ph type="body" sz="quarter" idx="13"/>
          </p:nvPr>
        </p:nvSpPr>
        <p:spPr>
          <a:xfrm>
            <a:off x="5342732" y="1961626"/>
            <a:ext cx="3073936" cy="309630"/>
          </a:xfrm>
          <a:ln>
            <a:solidFill>
              <a:schemeClr val="tx1"/>
            </a:solidFill>
          </a:ln>
        </p:spPr>
        <p:txBody>
          <a:bodyPr/>
          <a:lstStyle/>
          <a:p>
            <a:r>
              <a:rPr lang="en-US" sz="1100" b="1" u="sng" dirty="0"/>
              <a:t>Average P18+ Population</a:t>
            </a:r>
            <a:endParaRPr lang="en-US" sz="1100" b="1" dirty="0"/>
          </a:p>
        </p:txBody>
      </p:sp>
      <p:sp>
        <p:nvSpPr>
          <p:cNvPr id="17" name="Text Placeholder 2"/>
          <p:cNvSpPr>
            <a:spLocks noGrp="1"/>
          </p:cNvSpPr>
          <p:nvPr>
            <p:ph type="body" sz="quarter" idx="13"/>
          </p:nvPr>
        </p:nvSpPr>
        <p:spPr>
          <a:xfrm>
            <a:off x="361676" y="1968068"/>
            <a:ext cx="1920432" cy="368686"/>
          </a:xfrm>
        </p:spPr>
        <p:txBody>
          <a:bodyPr/>
          <a:lstStyle/>
          <a:p>
            <a:r>
              <a:rPr lang="en-US" sz="1100" b="1" u="sng" dirty="0"/>
              <a:t>Advertising Community</a:t>
            </a:r>
            <a:endParaRPr lang="en-US" sz="1100" b="1" dirty="0"/>
          </a:p>
        </p:txBody>
      </p:sp>
      <p:sp>
        <p:nvSpPr>
          <p:cNvPr id="19" name="Text Placeholder 2"/>
          <p:cNvSpPr>
            <a:spLocks noGrp="1"/>
          </p:cNvSpPr>
          <p:nvPr>
            <p:ph type="body" sz="quarter" idx="13"/>
          </p:nvPr>
        </p:nvSpPr>
        <p:spPr>
          <a:xfrm>
            <a:off x="2005487" y="1971177"/>
            <a:ext cx="2235068" cy="368686"/>
          </a:xfrm>
        </p:spPr>
        <p:txBody>
          <a:bodyPr/>
          <a:lstStyle/>
          <a:p>
            <a:r>
              <a:rPr lang="en-US" sz="1100" b="1" u="sng" dirty="0"/>
              <a:t>Media Planner/Buyer</a:t>
            </a:r>
            <a:endParaRPr lang="en-US" sz="1100" b="1" dirty="0"/>
          </a:p>
        </p:txBody>
      </p:sp>
      <p:sp>
        <p:nvSpPr>
          <p:cNvPr id="22" name="Text Placeholder 2"/>
          <p:cNvSpPr>
            <a:spLocks noGrp="1"/>
          </p:cNvSpPr>
          <p:nvPr>
            <p:ph type="body" sz="quarter" idx="13"/>
          </p:nvPr>
        </p:nvSpPr>
        <p:spPr>
          <a:xfrm>
            <a:off x="1020826" y="2326394"/>
            <a:ext cx="625748" cy="391379"/>
          </a:xfrm>
        </p:spPr>
        <p:txBody>
          <a:bodyPr/>
          <a:lstStyle/>
          <a:p>
            <a:r>
              <a:rPr lang="en-US" sz="1600" b="1" dirty="0"/>
              <a:t>67%</a:t>
            </a:r>
          </a:p>
        </p:txBody>
      </p:sp>
      <p:sp>
        <p:nvSpPr>
          <p:cNvPr id="23" name="Text Placeholder 2"/>
          <p:cNvSpPr>
            <a:spLocks noGrp="1"/>
          </p:cNvSpPr>
          <p:nvPr>
            <p:ph type="body" sz="quarter" idx="13"/>
          </p:nvPr>
        </p:nvSpPr>
        <p:spPr>
          <a:xfrm>
            <a:off x="2765653" y="2320172"/>
            <a:ext cx="625748" cy="391379"/>
          </a:xfrm>
        </p:spPr>
        <p:txBody>
          <a:bodyPr/>
          <a:lstStyle/>
          <a:p>
            <a:r>
              <a:rPr lang="en-US" sz="1600" b="1" dirty="0"/>
              <a:t>64%</a:t>
            </a:r>
          </a:p>
        </p:txBody>
      </p:sp>
      <p:sp>
        <p:nvSpPr>
          <p:cNvPr id="24" name="Text Placeholder 2"/>
          <p:cNvSpPr>
            <a:spLocks noGrp="1"/>
          </p:cNvSpPr>
          <p:nvPr>
            <p:ph type="body" sz="quarter" idx="13"/>
          </p:nvPr>
        </p:nvSpPr>
        <p:spPr>
          <a:xfrm>
            <a:off x="6659631" y="2323281"/>
            <a:ext cx="625748" cy="391379"/>
          </a:xfrm>
        </p:spPr>
        <p:txBody>
          <a:bodyPr/>
          <a:lstStyle/>
          <a:p>
            <a:r>
              <a:rPr lang="en-US" sz="1600" b="1" dirty="0"/>
              <a:t>80%</a:t>
            </a:r>
          </a:p>
        </p:txBody>
      </p:sp>
      <p:sp>
        <p:nvSpPr>
          <p:cNvPr id="25" name="Text Placeholder 2"/>
          <p:cNvSpPr>
            <a:spLocks noGrp="1"/>
          </p:cNvSpPr>
          <p:nvPr>
            <p:ph type="body" sz="quarter" idx="13"/>
          </p:nvPr>
        </p:nvSpPr>
        <p:spPr>
          <a:xfrm>
            <a:off x="1020826" y="2842691"/>
            <a:ext cx="625748" cy="391379"/>
          </a:xfrm>
        </p:spPr>
        <p:txBody>
          <a:bodyPr/>
          <a:lstStyle/>
          <a:p>
            <a:r>
              <a:rPr lang="en-US" sz="1600" b="1" dirty="0"/>
              <a:t>43%</a:t>
            </a:r>
          </a:p>
        </p:txBody>
      </p:sp>
      <p:sp>
        <p:nvSpPr>
          <p:cNvPr id="26" name="Text Placeholder 2"/>
          <p:cNvSpPr>
            <a:spLocks noGrp="1"/>
          </p:cNvSpPr>
          <p:nvPr>
            <p:ph type="body" sz="quarter" idx="13"/>
          </p:nvPr>
        </p:nvSpPr>
        <p:spPr>
          <a:xfrm>
            <a:off x="2765653" y="2836469"/>
            <a:ext cx="625748" cy="391379"/>
          </a:xfrm>
        </p:spPr>
        <p:txBody>
          <a:bodyPr/>
          <a:lstStyle/>
          <a:p>
            <a:r>
              <a:rPr lang="en-US" sz="1600" b="1" dirty="0"/>
              <a:t>44%</a:t>
            </a:r>
          </a:p>
        </p:txBody>
      </p:sp>
      <p:sp>
        <p:nvSpPr>
          <p:cNvPr id="27" name="Text Placeholder 2"/>
          <p:cNvSpPr>
            <a:spLocks noGrp="1"/>
          </p:cNvSpPr>
          <p:nvPr>
            <p:ph type="body" sz="quarter" idx="13"/>
          </p:nvPr>
        </p:nvSpPr>
        <p:spPr>
          <a:xfrm>
            <a:off x="6659631" y="2839578"/>
            <a:ext cx="625748" cy="391379"/>
          </a:xfrm>
        </p:spPr>
        <p:txBody>
          <a:bodyPr/>
          <a:lstStyle/>
          <a:p>
            <a:r>
              <a:rPr lang="en-US" sz="1600" b="1" dirty="0"/>
              <a:t>76%</a:t>
            </a:r>
          </a:p>
        </p:txBody>
      </p:sp>
      <p:sp>
        <p:nvSpPr>
          <p:cNvPr id="28" name="Text Placeholder 2"/>
          <p:cNvSpPr>
            <a:spLocks noGrp="1"/>
          </p:cNvSpPr>
          <p:nvPr>
            <p:ph type="body" sz="quarter" idx="13"/>
          </p:nvPr>
        </p:nvSpPr>
        <p:spPr>
          <a:xfrm>
            <a:off x="1020826" y="3321663"/>
            <a:ext cx="625748" cy="391379"/>
          </a:xfrm>
        </p:spPr>
        <p:txBody>
          <a:bodyPr/>
          <a:lstStyle/>
          <a:p>
            <a:r>
              <a:rPr lang="en-US" sz="1600" b="1" dirty="0"/>
              <a:t>54%</a:t>
            </a:r>
          </a:p>
        </p:txBody>
      </p:sp>
      <p:sp>
        <p:nvSpPr>
          <p:cNvPr id="29" name="Text Placeholder 2"/>
          <p:cNvSpPr>
            <a:spLocks noGrp="1"/>
          </p:cNvSpPr>
          <p:nvPr>
            <p:ph type="body" sz="quarter" idx="13"/>
          </p:nvPr>
        </p:nvSpPr>
        <p:spPr>
          <a:xfrm>
            <a:off x="2765653" y="3296779"/>
            <a:ext cx="625748" cy="391379"/>
          </a:xfrm>
        </p:spPr>
        <p:txBody>
          <a:bodyPr/>
          <a:lstStyle/>
          <a:p>
            <a:r>
              <a:rPr lang="en-US" sz="1600" b="1" dirty="0"/>
              <a:t>54%</a:t>
            </a:r>
          </a:p>
        </p:txBody>
      </p:sp>
      <p:sp>
        <p:nvSpPr>
          <p:cNvPr id="30" name="Text Placeholder 2"/>
          <p:cNvSpPr>
            <a:spLocks noGrp="1"/>
          </p:cNvSpPr>
          <p:nvPr>
            <p:ph type="body" sz="quarter" idx="13"/>
          </p:nvPr>
        </p:nvSpPr>
        <p:spPr>
          <a:xfrm>
            <a:off x="6659631" y="3299888"/>
            <a:ext cx="625748" cy="391379"/>
          </a:xfrm>
        </p:spPr>
        <p:txBody>
          <a:bodyPr/>
          <a:lstStyle/>
          <a:p>
            <a:r>
              <a:rPr lang="en-US" sz="1600" b="1" dirty="0"/>
              <a:t>45%</a:t>
            </a:r>
          </a:p>
        </p:txBody>
      </p:sp>
      <p:sp>
        <p:nvSpPr>
          <p:cNvPr id="31" name="Text Placeholder 2"/>
          <p:cNvSpPr>
            <a:spLocks noGrp="1"/>
          </p:cNvSpPr>
          <p:nvPr>
            <p:ph type="body" sz="quarter" idx="13"/>
          </p:nvPr>
        </p:nvSpPr>
        <p:spPr>
          <a:xfrm>
            <a:off x="1020826" y="3809963"/>
            <a:ext cx="625748" cy="391379"/>
          </a:xfrm>
        </p:spPr>
        <p:txBody>
          <a:bodyPr/>
          <a:lstStyle/>
          <a:p>
            <a:r>
              <a:rPr lang="en-US" sz="1600" b="1" dirty="0"/>
              <a:t>39%</a:t>
            </a:r>
          </a:p>
        </p:txBody>
      </p:sp>
      <p:sp>
        <p:nvSpPr>
          <p:cNvPr id="32" name="Text Placeholder 2"/>
          <p:cNvSpPr>
            <a:spLocks noGrp="1"/>
          </p:cNvSpPr>
          <p:nvPr>
            <p:ph type="body" sz="quarter" idx="13"/>
          </p:nvPr>
        </p:nvSpPr>
        <p:spPr>
          <a:xfrm>
            <a:off x="2765653" y="3794410"/>
            <a:ext cx="625748" cy="391379"/>
          </a:xfrm>
        </p:spPr>
        <p:txBody>
          <a:bodyPr/>
          <a:lstStyle/>
          <a:p>
            <a:r>
              <a:rPr lang="en-US" sz="1600" b="1" dirty="0"/>
              <a:t>43%</a:t>
            </a:r>
          </a:p>
        </p:txBody>
      </p:sp>
      <p:sp>
        <p:nvSpPr>
          <p:cNvPr id="33" name="Text Placeholder 2"/>
          <p:cNvSpPr>
            <a:spLocks noGrp="1"/>
          </p:cNvSpPr>
          <p:nvPr>
            <p:ph type="body" sz="quarter" idx="13"/>
          </p:nvPr>
        </p:nvSpPr>
        <p:spPr>
          <a:xfrm>
            <a:off x="6659631" y="3797519"/>
            <a:ext cx="625748" cy="391379"/>
          </a:xfrm>
        </p:spPr>
        <p:txBody>
          <a:bodyPr/>
          <a:lstStyle/>
          <a:p>
            <a:r>
              <a:rPr lang="en-US" sz="1600" b="1" dirty="0"/>
              <a:t>34%</a:t>
            </a:r>
          </a:p>
        </p:txBody>
      </p:sp>
      <p:sp>
        <p:nvSpPr>
          <p:cNvPr id="34" name="Text Placeholder 2"/>
          <p:cNvSpPr>
            <a:spLocks noGrp="1"/>
          </p:cNvSpPr>
          <p:nvPr>
            <p:ph type="body" sz="quarter" idx="13"/>
          </p:nvPr>
        </p:nvSpPr>
        <p:spPr>
          <a:xfrm>
            <a:off x="1020826" y="4298265"/>
            <a:ext cx="625748" cy="391379"/>
          </a:xfrm>
        </p:spPr>
        <p:txBody>
          <a:bodyPr/>
          <a:lstStyle/>
          <a:p>
            <a:r>
              <a:rPr lang="en-US" sz="1600" b="1" dirty="0"/>
              <a:t>48%</a:t>
            </a:r>
          </a:p>
        </p:txBody>
      </p:sp>
      <p:sp>
        <p:nvSpPr>
          <p:cNvPr id="35" name="Text Placeholder 2"/>
          <p:cNvSpPr>
            <a:spLocks noGrp="1"/>
          </p:cNvSpPr>
          <p:nvPr>
            <p:ph type="body" sz="quarter" idx="13"/>
          </p:nvPr>
        </p:nvSpPr>
        <p:spPr>
          <a:xfrm>
            <a:off x="2765653" y="4282712"/>
            <a:ext cx="625748" cy="391379"/>
          </a:xfrm>
        </p:spPr>
        <p:txBody>
          <a:bodyPr/>
          <a:lstStyle/>
          <a:p>
            <a:r>
              <a:rPr lang="en-US" sz="1600" b="1" dirty="0"/>
              <a:t>49%</a:t>
            </a:r>
          </a:p>
        </p:txBody>
      </p:sp>
      <p:sp>
        <p:nvSpPr>
          <p:cNvPr id="36" name="Text Placeholder 2"/>
          <p:cNvSpPr>
            <a:spLocks noGrp="1"/>
          </p:cNvSpPr>
          <p:nvPr>
            <p:ph type="body" sz="quarter" idx="13"/>
          </p:nvPr>
        </p:nvSpPr>
        <p:spPr>
          <a:xfrm>
            <a:off x="6659631" y="4285821"/>
            <a:ext cx="625748" cy="391379"/>
          </a:xfrm>
        </p:spPr>
        <p:txBody>
          <a:bodyPr/>
          <a:lstStyle/>
          <a:p>
            <a:r>
              <a:rPr lang="en-US" sz="1600" b="1" dirty="0"/>
              <a:t>42%</a:t>
            </a:r>
          </a:p>
        </p:txBody>
      </p:sp>
      <p:sp>
        <p:nvSpPr>
          <p:cNvPr id="37" name="Text Placeholder 2"/>
          <p:cNvSpPr>
            <a:spLocks noGrp="1"/>
          </p:cNvSpPr>
          <p:nvPr>
            <p:ph type="body" sz="quarter" idx="13"/>
          </p:nvPr>
        </p:nvSpPr>
        <p:spPr>
          <a:xfrm>
            <a:off x="1020826" y="4730589"/>
            <a:ext cx="625748" cy="391379"/>
          </a:xfrm>
        </p:spPr>
        <p:txBody>
          <a:bodyPr/>
          <a:lstStyle/>
          <a:p>
            <a:r>
              <a:rPr lang="en-US" sz="1600" b="1" dirty="0"/>
              <a:t>15%</a:t>
            </a:r>
          </a:p>
        </p:txBody>
      </p:sp>
      <p:sp>
        <p:nvSpPr>
          <p:cNvPr id="38" name="Text Placeholder 2"/>
          <p:cNvSpPr>
            <a:spLocks noGrp="1"/>
          </p:cNvSpPr>
          <p:nvPr>
            <p:ph type="body" sz="quarter" idx="13"/>
          </p:nvPr>
        </p:nvSpPr>
        <p:spPr>
          <a:xfrm>
            <a:off x="2765653" y="4715036"/>
            <a:ext cx="625748" cy="391379"/>
          </a:xfrm>
        </p:spPr>
        <p:txBody>
          <a:bodyPr/>
          <a:lstStyle/>
          <a:p>
            <a:r>
              <a:rPr lang="en-US" sz="1600" b="1" dirty="0"/>
              <a:t>18%</a:t>
            </a:r>
          </a:p>
        </p:txBody>
      </p:sp>
      <p:sp>
        <p:nvSpPr>
          <p:cNvPr id="39" name="Text Placeholder 2"/>
          <p:cNvSpPr>
            <a:spLocks noGrp="1"/>
          </p:cNvSpPr>
          <p:nvPr>
            <p:ph type="body" sz="quarter" idx="13"/>
          </p:nvPr>
        </p:nvSpPr>
        <p:spPr>
          <a:xfrm>
            <a:off x="6659631" y="4718145"/>
            <a:ext cx="625748" cy="391379"/>
          </a:xfrm>
        </p:spPr>
        <p:txBody>
          <a:bodyPr/>
          <a:lstStyle/>
          <a:p>
            <a:r>
              <a:rPr lang="en-US" sz="1600" b="1" dirty="0"/>
              <a:t>11%</a:t>
            </a:r>
          </a:p>
        </p:txBody>
      </p:sp>
      <p:sp>
        <p:nvSpPr>
          <p:cNvPr id="40" name="Text Placeholder 2"/>
          <p:cNvSpPr>
            <a:spLocks noGrp="1"/>
          </p:cNvSpPr>
          <p:nvPr>
            <p:ph type="body" sz="quarter" idx="13"/>
          </p:nvPr>
        </p:nvSpPr>
        <p:spPr>
          <a:xfrm>
            <a:off x="1020826" y="5601451"/>
            <a:ext cx="625748" cy="391379"/>
          </a:xfrm>
        </p:spPr>
        <p:txBody>
          <a:bodyPr/>
          <a:lstStyle/>
          <a:p>
            <a:r>
              <a:rPr lang="en-US" sz="1600" b="1" dirty="0"/>
              <a:t>16%</a:t>
            </a:r>
          </a:p>
        </p:txBody>
      </p:sp>
      <p:sp>
        <p:nvSpPr>
          <p:cNvPr id="41" name="Text Placeholder 2"/>
          <p:cNvSpPr>
            <a:spLocks noGrp="1"/>
          </p:cNvSpPr>
          <p:nvPr>
            <p:ph type="body" sz="quarter" idx="13"/>
          </p:nvPr>
        </p:nvSpPr>
        <p:spPr>
          <a:xfrm>
            <a:off x="2765653" y="5585898"/>
            <a:ext cx="625748" cy="391379"/>
          </a:xfrm>
        </p:spPr>
        <p:txBody>
          <a:bodyPr/>
          <a:lstStyle/>
          <a:p>
            <a:r>
              <a:rPr lang="en-US" sz="1600" b="1" dirty="0"/>
              <a:t>19%</a:t>
            </a:r>
          </a:p>
        </p:txBody>
      </p:sp>
      <p:sp>
        <p:nvSpPr>
          <p:cNvPr id="42" name="Text Placeholder 2"/>
          <p:cNvSpPr>
            <a:spLocks noGrp="1"/>
          </p:cNvSpPr>
          <p:nvPr>
            <p:ph type="body" sz="quarter" idx="13"/>
          </p:nvPr>
        </p:nvSpPr>
        <p:spPr>
          <a:xfrm>
            <a:off x="6659631" y="5589007"/>
            <a:ext cx="625748" cy="391379"/>
          </a:xfrm>
        </p:spPr>
        <p:txBody>
          <a:bodyPr/>
          <a:lstStyle/>
          <a:p>
            <a:r>
              <a:rPr lang="en-US" sz="1600" b="1" dirty="0"/>
              <a:t>3%</a:t>
            </a:r>
          </a:p>
        </p:txBody>
      </p:sp>
      <p:sp>
        <p:nvSpPr>
          <p:cNvPr id="43" name="Text Placeholder 2"/>
          <p:cNvSpPr>
            <a:spLocks noGrp="1"/>
          </p:cNvSpPr>
          <p:nvPr>
            <p:ph type="body" sz="quarter" idx="13"/>
          </p:nvPr>
        </p:nvSpPr>
        <p:spPr>
          <a:xfrm>
            <a:off x="1020826" y="5138024"/>
            <a:ext cx="625748" cy="391379"/>
          </a:xfrm>
        </p:spPr>
        <p:txBody>
          <a:bodyPr/>
          <a:lstStyle/>
          <a:p>
            <a:r>
              <a:rPr lang="en-US" sz="1600" b="1" dirty="0"/>
              <a:t>28%</a:t>
            </a:r>
          </a:p>
        </p:txBody>
      </p:sp>
      <p:sp>
        <p:nvSpPr>
          <p:cNvPr id="44" name="Text Placeholder 2"/>
          <p:cNvSpPr>
            <a:spLocks noGrp="1"/>
          </p:cNvSpPr>
          <p:nvPr>
            <p:ph type="body" sz="quarter" idx="13"/>
          </p:nvPr>
        </p:nvSpPr>
        <p:spPr>
          <a:xfrm>
            <a:off x="2765653" y="5122471"/>
            <a:ext cx="625748" cy="391379"/>
          </a:xfrm>
        </p:spPr>
        <p:txBody>
          <a:bodyPr/>
          <a:lstStyle/>
          <a:p>
            <a:r>
              <a:rPr lang="en-US" sz="1600" b="1" dirty="0"/>
              <a:t>28%</a:t>
            </a:r>
          </a:p>
        </p:txBody>
      </p:sp>
      <p:sp>
        <p:nvSpPr>
          <p:cNvPr id="45" name="Text Placeholder 2"/>
          <p:cNvSpPr>
            <a:spLocks noGrp="1"/>
          </p:cNvSpPr>
          <p:nvPr>
            <p:ph type="body" sz="quarter" idx="13"/>
          </p:nvPr>
        </p:nvSpPr>
        <p:spPr>
          <a:xfrm>
            <a:off x="6659631" y="5125580"/>
            <a:ext cx="625748" cy="391379"/>
          </a:xfrm>
        </p:spPr>
        <p:txBody>
          <a:bodyPr/>
          <a:lstStyle/>
          <a:p>
            <a:r>
              <a:rPr lang="en-US" sz="1600" b="1" dirty="0"/>
              <a:t>14%</a:t>
            </a:r>
          </a:p>
        </p:txBody>
      </p:sp>
      <p:pic>
        <p:nvPicPr>
          <p:cNvPr id="46" name="Picture 45"/>
          <p:cNvPicPr/>
          <p:nvPr/>
        </p:nvPicPr>
        <p:blipFill rotWithShape="1">
          <a:blip r:embed="rId9"/>
          <a:srcRect t="14652" b="27616"/>
          <a:stretch/>
        </p:blipFill>
        <p:spPr>
          <a:xfrm>
            <a:off x="4564715" y="4669325"/>
            <a:ext cx="485104" cy="39224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57080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169333" y="1468493"/>
            <a:ext cx="8805334" cy="368686"/>
          </a:xfrm>
        </p:spPr>
        <p:txBody>
          <a:bodyPr/>
          <a:lstStyle/>
          <a:p>
            <a:r>
              <a:rPr lang="en-US" dirty="0"/>
              <a:t>How do you best describe your primary function at work?</a:t>
            </a:r>
          </a:p>
        </p:txBody>
      </p:sp>
      <p:graphicFrame>
        <p:nvGraphicFramePr>
          <p:cNvPr id="9" name="Chart 8"/>
          <p:cNvGraphicFramePr/>
          <p:nvPr>
            <p:extLst>
              <p:ext uri="{D42A27DB-BD31-4B8C-83A1-F6EECF244321}">
                <p14:modId xmlns:p14="http://schemas.microsoft.com/office/powerpoint/2010/main" val="3135279779"/>
              </p:ext>
            </p:extLst>
          </p:nvPr>
        </p:nvGraphicFramePr>
        <p:xfrm>
          <a:off x="1331650" y="2004179"/>
          <a:ext cx="7111014" cy="358875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ctrTitle"/>
          </p:nvPr>
        </p:nvSpPr>
        <p:spPr>
          <a:xfrm>
            <a:off x="161636" y="460182"/>
            <a:ext cx="8805334" cy="542995"/>
          </a:xfrm>
        </p:spPr>
        <p:txBody>
          <a:bodyPr/>
          <a:lstStyle/>
          <a:p>
            <a:r>
              <a:rPr lang="en-US" dirty="0"/>
              <a:t>74% Of Respondents Have An Integrated Media Strategy Or Media Investment / Buying Background</a:t>
            </a:r>
          </a:p>
        </p:txBody>
      </p:sp>
      <p:sp>
        <p:nvSpPr>
          <p:cNvPr id="10"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Survey, February 2017. Q11: Which one of these bests describes your primary function at work? (select one). Respondents = 254</a:t>
            </a:r>
          </a:p>
        </p:txBody>
      </p:sp>
      <p:sp>
        <p:nvSpPr>
          <p:cNvPr id="6" name="Text Placeholder 2"/>
          <p:cNvSpPr>
            <a:spLocks noGrp="1"/>
          </p:cNvSpPr>
          <p:nvPr>
            <p:ph type="body" sz="quarter" idx="13"/>
          </p:nvPr>
        </p:nvSpPr>
        <p:spPr>
          <a:xfrm>
            <a:off x="187088" y="5567989"/>
            <a:ext cx="8805334" cy="872032"/>
          </a:xfrm>
        </p:spPr>
        <p:txBody>
          <a:bodyPr/>
          <a:lstStyle/>
          <a:p>
            <a:pPr marL="285750" indent="-285750" algn="l">
              <a:buFontTx/>
              <a:buChar char="-"/>
            </a:pPr>
            <a:r>
              <a:rPr lang="en-US" sz="1400" i="1" dirty="0"/>
              <a:t>Position titles represent a cross section of the industry – from junior level to senior executive</a:t>
            </a:r>
          </a:p>
          <a:p>
            <a:pPr marL="285750" indent="-285750" algn="l">
              <a:buFontTx/>
              <a:buChar char="-"/>
            </a:pPr>
            <a:r>
              <a:rPr lang="en-US" sz="1400" i="1" dirty="0"/>
              <a:t>71% currently work at an ad agency (full service, digital / social or media) </a:t>
            </a:r>
          </a:p>
          <a:p>
            <a:pPr marL="285750" indent="-285750" algn="l">
              <a:buFontTx/>
              <a:buChar char="-"/>
            </a:pPr>
            <a:r>
              <a:rPr lang="en-US" sz="1400" i="1" dirty="0"/>
              <a:t>29% currently work at an advertiser / marketer</a:t>
            </a:r>
          </a:p>
        </p:txBody>
      </p:sp>
    </p:spTree>
    <p:extLst>
      <p:ext uri="{BB962C8B-B14F-4D97-AF65-F5344CB8AC3E}">
        <p14:creationId xmlns:p14="http://schemas.microsoft.com/office/powerpoint/2010/main" val="26711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Even Though Our Respondents Were Spread Across The Country, They Reside Primarily In Urban Areas</a:t>
            </a:r>
          </a:p>
        </p:txBody>
      </p:sp>
      <p:sp>
        <p:nvSpPr>
          <p:cNvPr id="7" name="Text Placeholder 3"/>
          <p:cNvSpPr>
            <a:spLocks noGrp="1"/>
          </p:cNvSpPr>
          <p:nvPr>
            <p:ph type="body" sz="quarter" idx="14"/>
          </p:nvPr>
        </p:nvSpPr>
        <p:spPr>
          <a:xfrm>
            <a:off x="135003" y="6456481"/>
            <a:ext cx="7499792" cy="317182"/>
          </a:xfrm>
        </p:spPr>
        <p:txBody>
          <a:bodyPr/>
          <a:lstStyle/>
          <a:p>
            <a:r>
              <a:rPr lang="en-US" sz="800" dirty="0"/>
              <a:t>Source: VAB / Research Now “Advertising Community” Survey, February 2017. Q3: Please select which region/state you live in (select one). Q4: Which are best describes where you live? Respondents = 254. </a:t>
            </a:r>
          </a:p>
        </p:txBody>
      </p:sp>
      <p:graphicFrame>
        <p:nvGraphicFramePr>
          <p:cNvPr id="8" name="Chart 7"/>
          <p:cNvGraphicFramePr/>
          <p:nvPr>
            <p:extLst>
              <p:ext uri="{D42A27DB-BD31-4B8C-83A1-F6EECF244321}">
                <p14:modId xmlns:p14="http://schemas.microsoft.com/office/powerpoint/2010/main" val="2008325116"/>
              </p:ext>
            </p:extLst>
          </p:nvPr>
        </p:nvGraphicFramePr>
        <p:xfrm>
          <a:off x="71021" y="2291737"/>
          <a:ext cx="5078027" cy="31997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p:cNvSpPr>
            <a:spLocks noGrp="1"/>
          </p:cNvSpPr>
          <p:nvPr>
            <p:ph type="body" sz="quarter" idx="13"/>
          </p:nvPr>
        </p:nvSpPr>
        <p:spPr>
          <a:xfrm>
            <a:off x="169333" y="1592541"/>
            <a:ext cx="8805334" cy="368686"/>
          </a:xfrm>
        </p:spPr>
        <p:txBody>
          <a:bodyPr/>
          <a:lstStyle/>
          <a:p>
            <a:r>
              <a:rPr lang="en-US" dirty="0"/>
              <a:t>Which Region &amp; Area Best Describes Where You Live In?</a:t>
            </a:r>
          </a:p>
        </p:txBody>
      </p:sp>
      <p:graphicFrame>
        <p:nvGraphicFramePr>
          <p:cNvPr id="10" name="Chart 9"/>
          <p:cNvGraphicFramePr/>
          <p:nvPr>
            <p:extLst>
              <p:ext uri="{D42A27DB-BD31-4B8C-83A1-F6EECF244321}">
                <p14:modId xmlns:p14="http://schemas.microsoft.com/office/powerpoint/2010/main" val="3967530397"/>
              </p:ext>
            </p:extLst>
          </p:nvPr>
        </p:nvGraphicFramePr>
        <p:xfrm>
          <a:off x="4354834" y="2291738"/>
          <a:ext cx="4469579" cy="3088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40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a:spLocks noGrp="1"/>
          </p:cNvSpPr>
          <p:nvPr>
            <p:ph type="body" sz="quarter" idx="14"/>
          </p:nvPr>
        </p:nvSpPr>
        <p:spPr>
          <a:xfrm>
            <a:off x="299962" y="6478061"/>
            <a:ext cx="7339695" cy="236537"/>
          </a:xfrm>
        </p:spPr>
        <p:txBody>
          <a:bodyPr/>
          <a:lstStyle/>
          <a:p>
            <a:r>
              <a:rPr lang="en-US" sz="800" dirty="0"/>
              <a:t>Source: VAB / Research Now “Advertising Community” Survey, February 2017. Q1: What is your gender? Respondents = 254. Comparison made to “average A18+ population” is based on Nielsen 2016-2017 National Universe Estimates.</a:t>
            </a:r>
          </a:p>
        </p:txBody>
      </p:sp>
      <p:graphicFrame>
        <p:nvGraphicFramePr>
          <p:cNvPr id="9" name="Chart 8"/>
          <p:cNvGraphicFramePr/>
          <p:nvPr>
            <p:extLst>
              <p:ext uri="{D42A27DB-BD31-4B8C-83A1-F6EECF244321}">
                <p14:modId xmlns:p14="http://schemas.microsoft.com/office/powerpoint/2010/main" val="3234661460"/>
              </p:ext>
            </p:extLst>
          </p:nvPr>
        </p:nvGraphicFramePr>
        <p:xfrm>
          <a:off x="363983" y="2017722"/>
          <a:ext cx="4247844" cy="323785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ctrTitle"/>
          </p:nvPr>
        </p:nvSpPr>
        <p:spPr>
          <a:xfrm>
            <a:off x="161636" y="460182"/>
            <a:ext cx="8805334" cy="542995"/>
          </a:xfrm>
        </p:spPr>
        <p:txBody>
          <a:bodyPr/>
          <a:lstStyle/>
          <a:p>
            <a:r>
              <a:rPr lang="en-US" dirty="0"/>
              <a:t>Our Respondents Skew Male &amp; Younger Than The Population</a:t>
            </a:r>
          </a:p>
        </p:txBody>
      </p:sp>
      <p:sp>
        <p:nvSpPr>
          <p:cNvPr id="11" name="Text Placeholder 2"/>
          <p:cNvSpPr>
            <a:spLocks noGrp="1"/>
          </p:cNvSpPr>
          <p:nvPr>
            <p:ph type="body" sz="quarter" idx="13"/>
          </p:nvPr>
        </p:nvSpPr>
        <p:spPr>
          <a:xfrm>
            <a:off x="161636" y="1452625"/>
            <a:ext cx="8781934" cy="368686"/>
          </a:xfrm>
        </p:spPr>
        <p:txBody>
          <a:bodyPr/>
          <a:lstStyle/>
          <a:p>
            <a:r>
              <a:rPr lang="en-US" dirty="0"/>
              <a:t>Advertising Community</a:t>
            </a:r>
          </a:p>
        </p:txBody>
      </p:sp>
      <p:graphicFrame>
        <p:nvGraphicFramePr>
          <p:cNvPr id="7" name="Chart 6"/>
          <p:cNvGraphicFramePr/>
          <p:nvPr>
            <p:extLst>
              <p:ext uri="{D42A27DB-BD31-4B8C-83A1-F6EECF244321}">
                <p14:modId xmlns:p14="http://schemas.microsoft.com/office/powerpoint/2010/main" val="2391522988"/>
              </p:ext>
            </p:extLst>
          </p:nvPr>
        </p:nvGraphicFramePr>
        <p:xfrm>
          <a:off x="4658073" y="2017722"/>
          <a:ext cx="3980421" cy="3326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71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 y="460182"/>
            <a:ext cx="9486899" cy="1283951"/>
          </a:xfrm>
        </p:spPr>
        <p:txBody>
          <a:bodyPr/>
          <a:lstStyle/>
          <a:p>
            <a:r>
              <a:rPr lang="en-US" dirty="0"/>
              <a:t>…And Are More Affluent Than The Average Population</a:t>
            </a:r>
            <a:endParaRPr lang="en-US" dirty="0">
              <a:solidFill>
                <a:srgbClr val="FF0000"/>
              </a:solidFill>
            </a:endParaRPr>
          </a:p>
        </p:txBody>
      </p:sp>
      <p:sp>
        <p:nvSpPr>
          <p:cNvPr id="3" name="Text Placeholder 2"/>
          <p:cNvSpPr>
            <a:spLocks noGrp="1"/>
          </p:cNvSpPr>
          <p:nvPr>
            <p:ph type="body" sz="quarter" idx="13"/>
          </p:nvPr>
        </p:nvSpPr>
        <p:spPr>
          <a:xfrm>
            <a:off x="169333" y="1559790"/>
            <a:ext cx="8805334" cy="368686"/>
          </a:xfrm>
        </p:spPr>
        <p:txBody>
          <a:bodyPr/>
          <a:lstStyle/>
          <a:p>
            <a:r>
              <a:rPr lang="en-US" dirty="0"/>
              <a:t>What Is Your Annual Income?</a:t>
            </a:r>
          </a:p>
        </p:txBody>
      </p:sp>
      <p:sp>
        <p:nvSpPr>
          <p:cNvPr id="7" name="Text Placeholder 3"/>
          <p:cNvSpPr>
            <a:spLocks noGrp="1"/>
          </p:cNvSpPr>
          <p:nvPr>
            <p:ph type="body" sz="quarter" idx="14"/>
          </p:nvPr>
        </p:nvSpPr>
        <p:spPr>
          <a:xfrm>
            <a:off x="161637" y="6497171"/>
            <a:ext cx="7499792" cy="236537"/>
          </a:xfrm>
        </p:spPr>
        <p:txBody>
          <a:bodyPr/>
          <a:lstStyle/>
          <a:p>
            <a:r>
              <a:rPr lang="en-US" sz="800" dirty="0"/>
              <a:t>Source: VAB / Research Now “Advertising Community” Survey, February 2017. Q5: What is your annual income? Respondents = 254. “Average A18+ population” data based on VAB analysis of </a:t>
            </a:r>
            <a:r>
              <a:rPr lang="en-US" sz="800" dirty="0" err="1"/>
              <a:t>GfK</a:t>
            </a:r>
            <a:r>
              <a:rPr lang="en-US" sz="800" dirty="0"/>
              <a:t> MRI 2016 </a:t>
            </a:r>
            <a:r>
              <a:rPr lang="en-US" sz="800" dirty="0" err="1"/>
              <a:t>Doublebase</a:t>
            </a:r>
            <a:r>
              <a:rPr lang="en-US" sz="800" dirty="0"/>
              <a:t> (“Individual Employment Income” – IEI) and reflects only those who are currently employed full-time.</a:t>
            </a:r>
          </a:p>
        </p:txBody>
      </p:sp>
      <p:graphicFrame>
        <p:nvGraphicFramePr>
          <p:cNvPr id="8" name="Chart 7"/>
          <p:cNvGraphicFramePr/>
          <p:nvPr>
            <p:extLst>
              <p:ext uri="{D42A27DB-BD31-4B8C-83A1-F6EECF244321}">
                <p14:modId xmlns:p14="http://schemas.microsoft.com/office/powerpoint/2010/main" val="2008280643"/>
              </p:ext>
            </p:extLst>
          </p:nvPr>
        </p:nvGraphicFramePr>
        <p:xfrm>
          <a:off x="108860" y="2384078"/>
          <a:ext cx="4636593" cy="3086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714877800"/>
              </p:ext>
            </p:extLst>
          </p:nvPr>
        </p:nvGraphicFramePr>
        <p:xfrm>
          <a:off x="4070281" y="2272684"/>
          <a:ext cx="4878417" cy="32293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46210" y="5473458"/>
            <a:ext cx="1508194" cy="307777"/>
          </a:xfrm>
          <a:prstGeom prst="rect">
            <a:avLst/>
          </a:prstGeom>
          <a:noFill/>
          <a:ln>
            <a:solidFill>
              <a:schemeClr val="tx1"/>
            </a:solidFill>
          </a:ln>
        </p:spPr>
        <p:txBody>
          <a:bodyPr wrap="square" rtlCol="0">
            <a:spAutoFit/>
          </a:bodyPr>
          <a:lstStyle/>
          <a:p>
            <a:pPr algn="ctr"/>
            <a:r>
              <a:rPr lang="en-US" sz="1400" b="1" i="1" u="sng" dirty="0"/>
              <a:t>23%</a:t>
            </a:r>
            <a:r>
              <a:rPr lang="en-US" sz="1400" dirty="0"/>
              <a:t> = $75K+ IEI</a:t>
            </a:r>
          </a:p>
        </p:txBody>
      </p:sp>
      <p:sp>
        <p:nvSpPr>
          <p:cNvPr id="10" name="TextBox 9"/>
          <p:cNvSpPr txBox="1"/>
          <p:nvPr/>
        </p:nvSpPr>
        <p:spPr>
          <a:xfrm>
            <a:off x="2389102" y="5473458"/>
            <a:ext cx="1508194" cy="307777"/>
          </a:xfrm>
          <a:prstGeom prst="rect">
            <a:avLst/>
          </a:prstGeom>
          <a:noFill/>
          <a:ln>
            <a:solidFill>
              <a:schemeClr val="tx1"/>
            </a:solidFill>
          </a:ln>
        </p:spPr>
        <p:txBody>
          <a:bodyPr wrap="square" rtlCol="0">
            <a:spAutoFit/>
          </a:bodyPr>
          <a:lstStyle/>
          <a:p>
            <a:pPr algn="ctr"/>
            <a:r>
              <a:rPr lang="en-US" sz="1400" b="1" i="1" u="sng" dirty="0"/>
              <a:t>65%</a:t>
            </a:r>
            <a:r>
              <a:rPr lang="en-US" sz="1400" dirty="0"/>
              <a:t> = $75K+ IEI</a:t>
            </a:r>
          </a:p>
        </p:txBody>
      </p:sp>
    </p:spTree>
    <p:extLst>
      <p:ext uri="{BB962C8B-B14F-4D97-AF65-F5344CB8AC3E}">
        <p14:creationId xmlns:p14="http://schemas.microsoft.com/office/powerpoint/2010/main" val="37349212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8582</TotalTime>
  <Words>6744</Words>
  <Application>Microsoft Office PowerPoint</Application>
  <PresentationFormat>On-screen Show (4:3)</PresentationFormat>
  <Paragraphs>578</Paragraphs>
  <Slides>56</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56</vt:i4>
      </vt:variant>
    </vt:vector>
  </HeadingPairs>
  <TitlesOfParts>
    <vt:vector size="63" baseType="lpstr">
      <vt:lpstr>Arial</vt:lpstr>
      <vt:lpstr>Calibri</vt:lpstr>
      <vt:lpstr>Trebuchet MS</vt:lpstr>
      <vt:lpstr>Custom Design</vt:lpstr>
      <vt:lpstr>1_Custom Design</vt:lpstr>
      <vt:lpstr>Office Theme</vt:lpstr>
      <vt:lpstr>2_Custom Design</vt:lpstr>
      <vt:lpstr>PowerPoint Presentation</vt:lpstr>
      <vt:lpstr>The Brief</vt:lpstr>
      <vt:lpstr>Raise Your Hand If…</vt:lpstr>
      <vt:lpstr>Concept &amp; Methodology</vt:lpstr>
      <vt:lpstr>Who Are Our Advertising Community Respondents?</vt:lpstr>
      <vt:lpstr>74% Of Respondents Have An Integrated Media Strategy Or Media Investment / Buying Background</vt:lpstr>
      <vt:lpstr>Even Though Our Respondents Were Spread Across The Country, They Reside Primarily In Urban Areas</vt:lpstr>
      <vt:lpstr>Our Respondents Skew Male &amp; Younger Than The Population</vt:lpstr>
      <vt:lpstr>…And Are More Affluent Than The Average Population</vt:lpstr>
      <vt:lpstr>How Does the Lifestyle of Advertising Professionals Compare with the Average American?</vt:lpstr>
      <vt:lpstr>We Are Career-Driven Workaholics And, Yes, More Stressed Than The Average Population</vt:lpstr>
      <vt:lpstr>Media Planners / Buyers Tend to Be More Stressed (And Work More Weekends) Than Brand Marketers</vt:lpstr>
      <vt:lpstr>Amidst All This Work, We Find A Way To Have Fun…  We Are More Active &amp; “On The Go” Than Most Americans</vt:lpstr>
      <vt:lpstr>We Also See More Movies in the Theater Than Most Americans</vt:lpstr>
      <vt:lpstr>Of Course, In The Interest Of Staying On Top Of Pop Culture, We Need To Be The First To See A Movie</vt:lpstr>
      <vt:lpstr>Advertising Pros Have A Different Lifestyle Than Average Americans - Does This Effect Media Usage?</vt:lpstr>
      <vt:lpstr>We Rely On TV &amp; The Internet, Fairly &amp; Equally, For Entertainment &amp; Escape</vt:lpstr>
      <vt:lpstr>In Contrast, The Average Adult Overwhelmingly Relies On TV  </vt:lpstr>
      <vt:lpstr>We Like (?) To Always Be Connected And Are More Likely To Be Early Adopter Gadget Gurus</vt:lpstr>
      <vt:lpstr>Therefore, We Are More Likely To Own Almost  Every Major Device</vt:lpstr>
      <vt:lpstr>Except TV’s…We Are Much Less Likely To Have Multiple  In Our Household</vt:lpstr>
      <vt:lpstr>However, We Invest In Smart TV’s And OTT Devices That Allow Easy Access to Streaming Content</vt:lpstr>
      <vt:lpstr>We Are Content Thirsty &amp; Platform Agnostic –  SVOD Services, TV Everywhere Apps, VOD</vt:lpstr>
      <vt:lpstr>Even Though We Have Access To Multiple Platforms, We Are No More “Cord Cutters” Than The Average Adult  </vt:lpstr>
      <vt:lpstr>Does Our Unique Media Preferences Skew Our Perceptions of General Media Usage?</vt:lpstr>
      <vt:lpstr>Perception vs. Reality</vt:lpstr>
      <vt:lpstr>32% of the Advertising Community’s Video Consumption  Is Done On TV</vt:lpstr>
      <vt:lpstr>We Believe The Average Adult’s Share Of Video Viewing On  TV Is Even Lower</vt:lpstr>
      <vt:lpstr>In Reality, 82% Of Adult 18+ Video Viewing Is On TV</vt:lpstr>
      <vt:lpstr>Time Spent: 67% Of Us Say That We Watch Two Or Less Hours Of TV Per Day</vt:lpstr>
      <vt:lpstr>We Believe The Average Adult’s TV Viewing Habits  Align With Our Own</vt:lpstr>
      <vt:lpstr>However, We Vastly Underestimate How Much Time Is Actually Spent By The Average Adult Watching TV</vt:lpstr>
      <vt:lpstr>Over 60% Of Us Say We Spend Over 30 Minutes Per Day Watching Video On Our Computer</vt:lpstr>
      <vt:lpstr>We Believe That The Average Adult Spends Even More Time Than Us Watching Video On A Computer</vt:lpstr>
      <vt:lpstr>Unlike TV Though, We Vastly Overestimate How Much Time Is Actually Spent Watching Video On A Computer</vt:lpstr>
      <vt:lpstr>54% Of Us Say We Spend Over 30 Minutes Per Day Watching Video On Our Mobile Devices</vt:lpstr>
      <vt:lpstr>We Believe That The Average Adult Spends Even More Time Than Us Watching Video On Mobile Devices</vt:lpstr>
      <vt:lpstr>However, We Vastly Overestimate How Much Time Is Actually Spent By The Average Adult Watching Video On Mobile Devices</vt:lpstr>
      <vt:lpstr>We Also Vastly Overestimate The Actual Time The Average Population Spends Per Day Watching Videos On YouTube</vt:lpstr>
      <vt:lpstr>The Same Trend Holds For Facebook &amp; Instagram</vt:lpstr>
      <vt:lpstr>…and Twitter and Virtually Every Digital Platform We Asked About</vt:lpstr>
      <vt:lpstr>How Do We Consume TV?</vt:lpstr>
      <vt:lpstr>We Say That We Time-Shift Almost Half Of Our Total  TV Viewing</vt:lpstr>
      <vt:lpstr>We Believe That People Time Shift Their TV Viewing As Much As We Do</vt:lpstr>
      <vt:lpstr>We Vastly Overestimate Time-Shifting Because, In Reality, 89%  Of Viewing Is Live</vt:lpstr>
      <vt:lpstr>We Watch Different Programs, On Different Platforms  Than The Average Adult</vt:lpstr>
      <vt:lpstr>PowerPoint Presentation</vt:lpstr>
      <vt:lpstr>Member Bonus Slides</vt:lpstr>
      <vt:lpstr>Media Professionals Really Enjoy Their “Off” Time </vt:lpstr>
      <vt:lpstr>We Also Vastly Underestimate TV’s Actual Share Of Total Video Consumption Among Millennials As Well</vt:lpstr>
      <vt:lpstr>We Vastly Underestimate Live TV’s Share Of Overall TV Viewing For Millennials As Well</vt:lpstr>
      <vt:lpstr>70% Of Advertising Respondents Named An Ad-Supported TV Show As Their Favorite Program </vt:lpstr>
      <vt:lpstr>87 Different Shows Were Named By Advertising Respondents When They Were Asked Their Favorite Current TV Program</vt:lpstr>
      <vt:lpstr>We Also Vastly Overestimate The Actual Time The Average Population Spends Per Day on Snapchat</vt:lpstr>
      <vt:lpstr>We Overestimate The Actual Time The Average Population Spends Per Day Listening To Streaming Music</vt:lpstr>
      <vt:lpstr>Advertising Respondents Have Moved Beyond Mainstream &amp; Prefer More Niche &amp; “City Focused” Websites &amp; Apps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634</cp:revision>
  <cp:lastPrinted>2017-04-04T17:13:45Z</cp:lastPrinted>
  <dcterms:created xsi:type="dcterms:W3CDTF">2015-07-02T18:13:14Z</dcterms:created>
  <dcterms:modified xsi:type="dcterms:W3CDTF">2019-05-31T20:34:58Z</dcterms:modified>
</cp:coreProperties>
</file>