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46"/>
  </p:notesMasterIdLst>
  <p:sldIdLst>
    <p:sldId id="2144327353" r:id="rId6"/>
    <p:sldId id="2144327266" r:id="rId7"/>
    <p:sldId id="2144327374" r:id="rId8"/>
    <p:sldId id="2144327367" r:id="rId9"/>
    <p:sldId id="2144327366" r:id="rId10"/>
    <p:sldId id="2144327375" r:id="rId11"/>
    <p:sldId id="2144327368" r:id="rId12"/>
    <p:sldId id="2144327377" r:id="rId13"/>
    <p:sldId id="2144327369" r:id="rId14"/>
    <p:sldId id="2144327378" r:id="rId15"/>
    <p:sldId id="367" r:id="rId16"/>
    <p:sldId id="2144327350" r:id="rId17"/>
    <p:sldId id="2144327342" r:id="rId18"/>
    <p:sldId id="2144327292" r:id="rId19"/>
    <p:sldId id="2144327349" r:id="rId20"/>
    <p:sldId id="2144327303" r:id="rId21"/>
    <p:sldId id="2144327288" r:id="rId22"/>
    <p:sldId id="2999" r:id="rId23"/>
    <p:sldId id="2144327310" r:id="rId24"/>
    <p:sldId id="2144327348" r:id="rId25"/>
    <p:sldId id="2144327345" r:id="rId26"/>
    <p:sldId id="2144327311" r:id="rId27"/>
    <p:sldId id="2144327363" r:id="rId28"/>
    <p:sldId id="2144327319" r:id="rId29"/>
    <p:sldId id="2144327359" r:id="rId30"/>
    <p:sldId id="2144327352" r:id="rId31"/>
    <p:sldId id="2144327323" r:id="rId32"/>
    <p:sldId id="2144327346" r:id="rId33"/>
    <p:sldId id="2144327336" r:id="rId34"/>
    <p:sldId id="2144327364" r:id="rId35"/>
    <p:sldId id="2144327325" r:id="rId36"/>
    <p:sldId id="2144327347" r:id="rId37"/>
    <p:sldId id="2144327329" r:id="rId38"/>
    <p:sldId id="2144327328" r:id="rId39"/>
    <p:sldId id="2144327327" r:id="rId40"/>
    <p:sldId id="2144327293" r:id="rId41"/>
    <p:sldId id="2144327365" r:id="rId42"/>
    <p:sldId id="2144327356" r:id="rId43"/>
    <p:sldId id="286" r:id="rId44"/>
    <p:sldId id="2144327267" r:id="rId4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3" clrIdx="0">
    <p:extLst>
      <p:ext uri="{19B8F6BF-5375-455C-9EA6-DF929625EA0E}">
        <p15:presenceInfo xmlns:p15="http://schemas.microsoft.com/office/powerpoint/2012/main" userId="S::karolinaG@thevab.com::c1c08796-a0be-47c6-af52-5d31fd96ec50" providerId="AD"/>
      </p:ext>
    </p:extLst>
  </p:cmAuthor>
  <p:cmAuthor id="2" name="Danielle Delauro" initials="DD" lastIdx="4" clrIdx="1">
    <p:extLst>
      <p:ext uri="{19B8F6BF-5375-455C-9EA6-DF929625EA0E}">
        <p15:presenceInfo xmlns:p15="http://schemas.microsoft.com/office/powerpoint/2012/main" userId="S-1-5-21-196352387-3830531953-789369879-1177" providerId="AD"/>
      </p:ext>
    </p:extLst>
  </p:cmAuthor>
  <p:cmAuthor id="3" name="Danielle Delauro" initials="DD [2]" lastIdx="74" clrIdx="2">
    <p:extLst>
      <p:ext uri="{19B8F6BF-5375-455C-9EA6-DF929625EA0E}">
        <p15:presenceInfo xmlns:p15="http://schemas.microsoft.com/office/powerpoint/2012/main" userId="S::danielled@thevab.com::79c3a64d-209a-45df-902b-7cba6cccfd68" providerId="AD"/>
      </p:ext>
    </p:extLst>
  </p:cmAuthor>
  <p:cmAuthor id="4" name="Marianne Vita" initials="MV" lastIdx="11" clrIdx="3">
    <p:extLst>
      <p:ext uri="{19B8F6BF-5375-455C-9EA6-DF929625EA0E}">
        <p15:presenceInfo xmlns:p15="http://schemas.microsoft.com/office/powerpoint/2012/main" userId="S::mariannev@thevab.com::35b1102d-d340-4a85-a709-12ee727aa48b" providerId="AD"/>
      </p:ext>
    </p:extLst>
  </p:cmAuthor>
  <p:cmAuthor id="5" name="Jason Wiese" initials="JW" lastIdx="51" clrIdx="4">
    <p:extLst>
      <p:ext uri="{19B8F6BF-5375-455C-9EA6-DF929625EA0E}">
        <p15:presenceInfo xmlns:p15="http://schemas.microsoft.com/office/powerpoint/2012/main" userId="S::jasonw@thevab.com::4bff8d5b-7de6-4655-b397-69b0afc81113" providerId="AD"/>
      </p:ext>
    </p:extLst>
  </p:cmAuthor>
  <p:cmAuthor id="6" name="Jason Wiese" initials="JW [2]" lastIdx="2" clrIdx="5">
    <p:extLst>
      <p:ext uri="{19B8F6BF-5375-455C-9EA6-DF929625EA0E}">
        <p15:presenceInfo xmlns:p15="http://schemas.microsoft.com/office/powerpoint/2012/main" userId="S-1-5-21-196352387-3830531953-789369879-11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4EBEA4"/>
    <a:srgbClr val="00BFF2"/>
    <a:srgbClr val="FFE600"/>
    <a:srgbClr val="1B1464"/>
    <a:srgbClr val="D0D8E0"/>
    <a:srgbClr val="7ED2F6"/>
    <a:srgbClr val="E84A99"/>
    <a:srgbClr val="102039"/>
    <a:srgbClr val="3B29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86" autoAdjust="0"/>
    <p:restoredTop sz="45946" autoAdjust="0"/>
  </p:normalViewPr>
  <p:slideViewPr>
    <p:cSldViewPr snapToGrid="0" snapToObjects="1">
      <p:cViewPr varScale="1">
        <p:scale>
          <a:sx n="87" d="100"/>
          <a:sy n="87" d="100"/>
        </p:scale>
        <p:origin x="114" y="115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snapToObjects="1">
      <p:cViewPr varScale="1">
        <p:scale>
          <a:sx n="64" d="100"/>
          <a:sy n="64" d="100"/>
        </p:scale>
        <p:origin x="3158"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00BFF2"/>
        </a:solidFill>
      </dgm:spPr>
      <dgm:t>
        <a:bodyPr/>
        <a:lstStyle/>
        <a:p>
          <a:r>
            <a:rPr lang="en-US" sz="2400" b="1" dirty="0">
              <a:solidFill>
                <a:schemeClr val="bg1"/>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a:p>
      </dgm:t>
    </dgm:pt>
    <dgm:pt modelId="{A3EDAD6D-0302-4916-81AE-C265C6CDF3E1}" type="sibTrans" cxnId="{8DF2BC0C-AF0D-4AF9-868F-05050E6D433A}">
      <dgm:prSet/>
      <dgm:spPr/>
      <dgm:t>
        <a:bodyPr/>
        <a:lstStyle/>
        <a:p>
          <a:endParaRPr lang="en-US"/>
        </a:p>
      </dgm:t>
    </dgm:pt>
    <dgm:pt modelId="{B0ED68C7-BB32-4327-9397-07BDCA95BC49}">
      <dgm:prSet phldrT="[Text]" custT="1"/>
      <dgm:spPr>
        <a:solidFill>
          <a:srgbClr val="ED3C8D"/>
        </a:solidFill>
      </dgm:spPr>
      <dgm:t>
        <a:bodyPr/>
        <a:lstStyle/>
        <a:p>
          <a:r>
            <a:rPr lang="en-US" sz="2400" b="1" dirty="0">
              <a:solidFill>
                <a:schemeClr val="bg1"/>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a:p>
      </dgm:t>
    </dgm:pt>
    <dgm:pt modelId="{E6174B6B-6B63-4438-8534-D3238C43A920}" type="sibTrans" cxnId="{78EED748-52FD-4017-9A9A-5AAF229F6015}">
      <dgm:prSet/>
      <dgm:spPr/>
      <dgm:t>
        <a:bodyPr/>
        <a:lstStyle/>
        <a:p>
          <a:endParaRPr lang="en-US"/>
        </a:p>
      </dgm:t>
    </dgm:pt>
    <dgm:pt modelId="{A48F22B7-481D-432E-BBDC-15851CB26E71}">
      <dgm:prSet phldrT="[Text]" custT="1"/>
      <dgm:spPr>
        <a:solidFill>
          <a:srgbClr val="FFE600"/>
        </a:solidFill>
      </dgm:spPr>
      <dgm:t>
        <a:bodyPr/>
        <a:lstStyle/>
        <a:p>
          <a:r>
            <a:rPr lang="en-US" sz="2400" b="1" dirty="0">
              <a:solidFill>
                <a:srgbClr val="1B1464"/>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a:p>
      </dgm:t>
    </dgm:pt>
    <dgm:pt modelId="{F43D6AED-AE11-4D8A-8DEE-9219CD5FD569}" type="sibTrans" cxnId="{9CBF148E-7869-4D5B-866A-EFD89ADE9129}">
      <dgm:prSet/>
      <dgm:spPr/>
      <dgm:t>
        <a:bodyPr/>
        <a:lstStyle/>
        <a:p>
          <a:endParaRPr lang="en-US"/>
        </a:p>
      </dgm:t>
    </dgm:pt>
    <dgm:pt modelId="{95682F2B-C910-4F49-B8CB-70A7AD8079F5}">
      <dgm:prSet phldrT="[Text]" custT="1"/>
      <dgm:spPr>
        <a:solidFill>
          <a:srgbClr val="4EBEA4"/>
        </a:solidFill>
      </dgm:spPr>
      <dgm:t>
        <a:bodyPr/>
        <a:lstStyle/>
        <a:p>
          <a:r>
            <a:rPr lang="en-US" sz="2400" b="1" dirty="0">
              <a:solidFill>
                <a:schemeClr val="bg1"/>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a:p>
      </dgm:t>
    </dgm:pt>
    <dgm:pt modelId="{110EBA74-EA92-4DD8-8AEA-1ED5962B04A6}" type="sibTrans" cxnId="{BB9E36CD-1D3F-4AC8-8553-404D5DB31A8B}">
      <dgm:prSet/>
      <dgm:spPr/>
      <dgm:t>
        <a:bodyPr/>
        <a:lstStyle/>
        <a:p>
          <a:endParaRPr lang="en-US"/>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6931876" cy="923925"/>
        </a:xfrm>
        <a:prstGeom prst="trapezoid">
          <a:avLst>
            <a:gd name="adj" fmla="val 93783"/>
          </a:avLst>
        </a:prstGeom>
        <a:solidFill>
          <a:srgbClr val="00BF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Helvetica" panose="020B0403020202020204" pitchFamily="34" charset="0"/>
            </a:rPr>
            <a:t>Awareness</a:t>
          </a:r>
        </a:p>
      </dsp:txBody>
      <dsp:txXfrm rot="-10800000">
        <a:off x="1213078" y="0"/>
        <a:ext cx="4505719" cy="923925"/>
      </dsp:txXfrm>
    </dsp:sp>
    <dsp:sp modelId="{0A226A8B-0FAC-4124-A4EA-F685476D9645}">
      <dsp:nvSpPr>
        <dsp:cNvPr id="0" name=""/>
        <dsp:cNvSpPr/>
      </dsp:nvSpPr>
      <dsp:spPr>
        <a:xfrm rot="10800000">
          <a:off x="866484" y="923924"/>
          <a:ext cx="5198907" cy="923925"/>
        </a:xfrm>
        <a:prstGeom prst="trapezoid">
          <a:avLst>
            <a:gd name="adj" fmla="val 93783"/>
          </a:avLst>
        </a:prstGeom>
        <a:solidFill>
          <a:srgbClr val="ED3C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Helvetica" panose="020B0403020202020204" pitchFamily="34" charset="0"/>
            </a:rPr>
            <a:t>Consideration</a:t>
          </a:r>
        </a:p>
      </dsp:txBody>
      <dsp:txXfrm rot="-10800000">
        <a:off x="1776293" y="923924"/>
        <a:ext cx="3379289" cy="923925"/>
      </dsp:txXfrm>
    </dsp:sp>
    <dsp:sp modelId="{79F52059-6751-413F-B2EC-952D5DF2B190}">
      <dsp:nvSpPr>
        <dsp:cNvPr id="0" name=""/>
        <dsp:cNvSpPr/>
      </dsp:nvSpPr>
      <dsp:spPr>
        <a:xfrm rot="10800000">
          <a:off x="1732969" y="1847850"/>
          <a:ext cx="3465938" cy="923925"/>
        </a:xfrm>
        <a:prstGeom prst="trapezoid">
          <a:avLst>
            <a:gd name="adj" fmla="val 93783"/>
          </a:avLst>
        </a:prstGeom>
        <a:solidFill>
          <a:srgbClr val="4EB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Helvetica" panose="020B0403020202020204" pitchFamily="34" charset="0"/>
            </a:rPr>
            <a:t>Intent</a:t>
          </a:r>
        </a:p>
      </dsp:txBody>
      <dsp:txXfrm rot="-10800000">
        <a:off x="2339508" y="1847850"/>
        <a:ext cx="2252859" cy="923925"/>
      </dsp:txXfrm>
    </dsp:sp>
    <dsp:sp modelId="{76247BEE-BAED-4DA8-9D4F-F3E6FE5A0C56}">
      <dsp:nvSpPr>
        <dsp:cNvPr id="0" name=""/>
        <dsp:cNvSpPr/>
      </dsp:nvSpPr>
      <dsp:spPr>
        <a:xfrm rot="10800000">
          <a:off x="2599453" y="2771775"/>
          <a:ext cx="1732969" cy="923925"/>
        </a:xfrm>
        <a:prstGeom prst="trapezoid">
          <a:avLst>
            <a:gd name="adj" fmla="val 93783"/>
          </a:avLst>
        </a:prstGeom>
        <a:solidFill>
          <a:srgbClr val="FFE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B1464"/>
              </a:solidFill>
              <a:latin typeface="Helvetica" panose="020B0403020202020204" pitchFamily="34" charset="0"/>
            </a:rPr>
            <a:t>Sales</a:t>
          </a:r>
        </a:p>
      </dsp:txBody>
      <dsp:txXfrm rot="-10800000">
        <a:off x="2599453" y="2771775"/>
        <a:ext cx="1732969" cy="923925"/>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BC769033-CC82-0C4F-9180-62F036320BDF}" type="datetimeFigureOut">
              <a:rPr lang="en-US" smtClean="0"/>
              <a:t>8/17/2020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F3615BE2-BB6E-D846-B0CB-BE207E4BB8A8}" type="slidenum">
              <a:rPr lang="en-US" smtClean="0"/>
              <a:t>‹#›</a:t>
            </a:fld>
            <a:endParaRPr lang="en-US" dirty="0"/>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82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71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482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513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080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79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79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529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934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38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82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881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805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108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122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9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493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191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7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2461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7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902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950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dirty="0">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dirty="0"/>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ispot.tv/ad/ZEKu/target-entrepreneur-the-honey-pot" TargetMode="External"/><Relationship Id="rId5" Type="http://schemas.openxmlformats.org/officeDocument/2006/relationships/image" Target="../media/image5.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www.ispot.tv/ad/dMJe/thirdlove-to-each-her-own"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hyperlink" Target="https://www.ispot.tv/ad/npjh/samuel-adams-pride-poetry-reading" TargetMode="External"/><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s://www.ispot.tv/ad/IS6b/microsoft-xbox-adaptive-controller-super-bowl-2019-we-all-win" TargetMode="Externa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jpe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5.png"/><Relationship Id="rId7"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hyperlink" Target="https://www.ispot.tv/ad/AHYF/johnnie-walker-this-lan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png"/><Relationship Id="rId7"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hyperlink" Target="https://www.ispot.tv/ad/A9Eb/pantene-gold-celebrating-strong-beautiful-african-american-hair"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png"/><Relationship Id="rId7"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hyperlink" Target="https://www.ispot.tv/ad/AIqw/barbie-imagine-the-possibilitie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png"/><Relationship Id="rId7"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hyperlink" Target="https://www.ispot.tv/ad/7cQ6/tylenol-how-we-family#:~:text=In%20this%20modern%20take%20on,to%20parents%20of%20adopted%20childre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png"/><Relationship Id="rId7" Type="http://schemas.openxmlformats.org/officeDocument/2006/relationships/hyperlink" Target="https://www.ispot.tv/ad/Z2zD/zola-wedding-planning-for-couples-getting-married-today"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hyperlink" Target="https://www.ispot.tv/ad/ZTLC/zola-beautiful-custom-wedding-invitations-save-the-dates-and-paper" TargetMode="External"/><Relationship Id="rId10" Type="http://schemas.openxmlformats.org/officeDocument/2006/relationships/image" Target="../media/image64.jpeg"/><Relationship Id="rId4" Type="http://schemas.openxmlformats.org/officeDocument/2006/relationships/image" Target="../media/image61.png"/><Relationship Id="rId9" Type="http://schemas.openxmlformats.org/officeDocument/2006/relationships/hyperlink" Target="https://www.ispot.tv/ad/Z65W/zola-all-your-wedding-tools-in-one-place"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ispot.tv/ad/dDSR/ulta-las-posibilidades-spanish" TargetMode="External"/><Relationship Id="rId3" Type="http://schemas.openxmlformats.org/officeDocument/2006/relationships/image" Target="../media/image5.png"/><Relationship Id="rId7"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hyperlink" Target="https://www.ispot.tv/ad/dCsS/ulta-the-possibilities-are-beautiful-song-by-alessia-cara#:~:text=Share-,Ulta%20TV%20Commercial%2C%20'The%20Possibilities%20are,Beautiful'%20Song%20by%20Alessia%20Cara&amp;text=Ulta%20says%20that%20nothing%20is,lifts%20people%20past%20their%20limits." TargetMode="External"/><Relationship Id="rId4" Type="http://schemas.openxmlformats.org/officeDocument/2006/relationships/image" Target="../media/image65.png"/><Relationship Id="rId9" Type="http://schemas.openxmlformats.org/officeDocument/2006/relationships/image" Target="../media/image68.jpeg"/></Relationships>
</file>

<file path=ppt/slides/_rels/slide2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5.png"/><Relationship Id="rId7" Type="http://schemas.openxmlformats.org/officeDocument/2006/relationships/hyperlink" Target="https://www.ispot.tv/ad/IPBe/dennys-bienvenidos-spanish"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hyperlink" Target="https://www.ispot.tv/ad/IPZ7/dennys-a-place-to-be-yourself" TargetMode="External"/><Relationship Id="rId10" Type="http://schemas.openxmlformats.org/officeDocument/2006/relationships/image" Target="../media/image72.jpeg"/><Relationship Id="rId4" Type="http://schemas.openxmlformats.org/officeDocument/2006/relationships/image" Target="../media/image69.png"/><Relationship Id="rId9" Type="http://schemas.openxmlformats.org/officeDocument/2006/relationships/hyperlink" Target="https://www.ispot.tv/ad/Ivmh/dennys-see-you-at-denny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3.jpeg"/><Relationship Id="rId7"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hyperlink" Target="https://www.ispot.tv/ad/d1Z5/bonobos-evolve-the-definition" TargetMode="Externa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slide" Target="slide38.xml"/><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slide" Target="slide24.xml"/><Relationship Id="rId4" Type="http://schemas.openxmlformats.org/officeDocument/2006/relationships/slide" Target="slide18.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www.ispot.tv/ad/dyax/nike-dream-crazy-featuring-colin-kaepernick" TargetMode="External"/><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hyperlink" Target="https://www.ispot.tv/ad/Ijab/nike-dream-crazier" TargetMode="External"/><Relationship Id="rId10" Type="http://schemas.openxmlformats.org/officeDocument/2006/relationships/image" Target="../media/image84.jpeg"/><Relationship Id="rId4" Type="http://schemas.openxmlformats.org/officeDocument/2006/relationships/image" Target="../media/image81.jpeg"/><Relationship Id="rId9" Type="http://schemas.openxmlformats.org/officeDocument/2006/relationships/hyperlink" Target="https://www.ispot.tv/ad/I94f/nike-dream-with-u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5.png"/><Relationship Id="rId7" Type="http://schemas.openxmlformats.org/officeDocument/2006/relationships/hyperlink" Target="https://www.ispot.tv/ad/oHFi/procter-and-gamble-talk-about-bias-the-look"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hyperlink" Target="https://www.ispot.tv/ad/wtdy/procter-and-gamble-talk-about-bias" TargetMode="External"/><Relationship Id="rId10" Type="http://schemas.openxmlformats.org/officeDocument/2006/relationships/image" Target="../media/image88.jpeg"/><Relationship Id="rId4" Type="http://schemas.openxmlformats.org/officeDocument/2006/relationships/image" Target="../media/image85.png"/><Relationship Id="rId9" Type="http://schemas.openxmlformats.org/officeDocument/2006/relationships/hyperlink" Target="https://www.ispot.tv/ad/nGxN/procter-and-gamble-the-choice-song-by-moses-sumney"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5.png"/><Relationship Id="rId7" Type="http://schemas.openxmlformats.org/officeDocument/2006/relationships/hyperlink" Target="https://www.ispot.tv/ad/dwp1/coca-cola-share-a-coke-with-friend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hyperlink" Target="https://www.ispot.tv/ad/d7UJ/coca-cola-deja-shares-with-curtis" TargetMode="External"/><Relationship Id="rId10" Type="http://schemas.openxmlformats.org/officeDocument/2006/relationships/image" Target="../media/image92.jpeg"/><Relationship Id="rId4" Type="http://schemas.openxmlformats.org/officeDocument/2006/relationships/image" Target="../media/image89.png"/><Relationship Id="rId9" Type="http://schemas.openxmlformats.org/officeDocument/2006/relationships/hyperlink" Target="https://www.ispot.tv/ad/dn8S/coca-cola-comparte-una-coca-cola-con-amigos-spanish"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5.png"/><Relationship Id="rId7" Type="http://schemas.openxmlformats.org/officeDocument/2006/relationships/hyperlink" Target="https://www.ispot.tv/ad/IS18/toyota-rav4-hybrid-super-bowl-2019-toni-featuring-antoinette-harris-t1"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hyperlink" Target="https://www.ispot.tv/ad/oWEG/2019-toyota-rav4-bring-the-heat-song-by-ohio-players-t1" TargetMode="External"/><Relationship Id="rId10" Type="http://schemas.openxmlformats.org/officeDocument/2006/relationships/image" Target="../media/image96.jpeg"/><Relationship Id="rId4" Type="http://schemas.openxmlformats.org/officeDocument/2006/relationships/image" Target="../media/image93.png"/><Relationship Id="rId9" Type="http://schemas.openxmlformats.org/officeDocument/2006/relationships/hyperlink" Target="https://www.ispot.tv/ad/ISQN/toyota-rav4-antes-de-la-fiesta-spanish-t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www.thevab.com/" TargetMode="External"/><Relationship Id="rId18" Type="http://schemas.openxmlformats.org/officeDocument/2006/relationships/hyperlink" Target="https://thevab.com/our-team/reed-kiely" TargetMode="External"/><Relationship Id="rId3" Type="http://schemas.openxmlformats.org/officeDocument/2006/relationships/image" Target="../media/image105.png"/><Relationship Id="rId7" Type="http://schemas.openxmlformats.org/officeDocument/2006/relationships/image" Target="../media/image107.png"/><Relationship Id="rId12" Type="http://schemas.openxmlformats.org/officeDocument/2006/relationships/image" Target="../media/image109.png"/><Relationship Id="rId17" Type="http://schemas.openxmlformats.org/officeDocument/2006/relationships/hyperlink" Target="https://thevab.com/our-team/leah-montner-dixon" TargetMode="External"/><Relationship Id="rId2" Type="http://schemas.openxmlformats.org/officeDocument/2006/relationships/hyperlink" Target="https://thevab.com/insight/matter-of-principle-2020" TargetMode="External"/><Relationship Id="rId16" Type="http://schemas.openxmlformats.org/officeDocument/2006/relationships/hyperlink" Target="https://thevab.com/our-team/jason-wiese" TargetMode="External"/><Relationship Id="rId1" Type="http://schemas.openxmlformats.org/officeDocument/2006/relationships/slideLayout" Target="../slideLayouts/slideLayout7.xml"/><Relationship Id="rId6" Type="http://schemas.openxmlformats.org/officeDocument/2006/relationships/hyperlink" Target="https://thevab.com/insight/second-look-multicultural#download-insight" TargetMode="External"/><Relationship Id="rId11" Type="http://schemas.openxmlformats.org/officeDocument/2006/relationships/hyperlink" Target="https://twitter.com/VABintel" TargetMode="External"/><Relationship Id="rId5" Type="http://schemas.openxmlformats.org/officeDocument/2006/relationships/image" Target="../media/image106.jpeg"/><Relationship Id="rId15" Type="http://schemas.openxmlformats.org/officeDocument/2006/relationships/image" Target="../media/image6.png"/><Relationship Id="rId10" Type="http://schemas.openxmlformats.org/officeDocument/2006/relationships/image" Target="../media/image108.png"/><Relationship Id="rId19" Type="http://schemas.openxmlformats.org/officeDocument/2006/relationships/hyperlink" Target="https://thevab.com/our-team/karolina-guillen" TargetMode="External"/><Relationship Id="rId4" Type="http://schemas.openxmlformats.org/officeDocument/2006/relationships/hyperlink" Target="https://thevab.com/insight/discover-difference-guide" TargetMode="External"/><Relationship Id="rId9" Type="http://schemas.openxmlformats.org/officeDocument/2006/relationships/hyperlink" Target="https://thevab.com/" TargetMode="External"/><Relationship Id="rId1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thevab.com/insight/multicultural-marketing" TargetMode="External"/><Relationship Id="rId7" Type="http://schemas.openxmlformats.org/officeDocument/2006/relationships/image" Target="../media/image9.jpeg"/><Relationship Id="rId12"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thevab.com/insight/committed-multiculutral" TargetMode="External"/><Relationship Id="rId11" Type="http://schemas.openxmlformats.org/officeDocument/2006/relationships/hyperlink" Target="https://thevab.com/insight/as-time-goes-by" TargetMode="External"/><Relationship Id="rId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hyperlink" Target="https://thevab.com/insight/discover-difference-guide#download-insight" TargetMode="External"/><Relationship Id="rId9" Type="http://schemas.openxmlformats.org/officeDocument/2006/relationships/hyperlink" Target="https://thevab.com/insight/second-look-multicultura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person, water&#10;&#10;Description automatically generated">
            <a:extLst>
              <a:ext uri="{FF2B5EF4-FFF2-40B4-BE49-F238E27FC236}">
                <a16:creationId xmlns:a16="http://schemas.microsoft.com/office/drawing/2014/main" id="{A8771842-C13D-4E05-B3B6-F171F20D74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2190539" cy="68580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E6DBE5E1-5AF8-8940-96AE-2F228C8849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416007"/>
            <a:ext cx="12190539" cy="6441993"/>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169070" y="3379633"/>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EBEA4"/>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198022" y="3299354"/>
            <a:ext cx="521208" cy="0"/>
          </a:xfrm>
          <a:prstGeom prst="line">
            <a:avLst/>
          </a:prstGeom>
          <a:ln>
            <a:solidFill>
              <a:srgbClr val="4EBEA4"/>
            </a:solidFill>
          </a:ln>
        </p:spPr>
        <p:style>
          <a:lnRef idx="3">
            <a:schemeClr val="accent1"/>
          </a:lnRef>
          <a:fillRef idx="0">
            <a:schemeClr val="accent1"/>
          </a:fillRef>
          <a:effectRef idx="2">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BE6A6325-9FC5-AF41-ACA4-A6515F5552C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3469" y="5943803"/>
            <a:ext cx="2085727" cy="660480"/>
          </a:xfrm>
          <a:prstGeom prst="rect">
            <a:avLst/>
          </a:prstGeom>
        </p:spPr>
      </p:pic>
      <p:sp>
        <p:nvSpPr>
          <p:cNvPr id="8" name="TextBox 7">
            <a:extLst>
              <a:ext uri="{FF2B5EF4-FFF2-40B4-BE49-F238E27FC236}">
                <a16:creationId xmlns:a16="http://schemas.microsoft.com/office/drawing/2014/main" id="{EE51D7BD-4F71-41C2-B8C6-DBBB8C178470}"/>
              </a:ext>
            </a:extLst>
          </p:cNvPr>
          <p:cNvSpPr txBox="1"/>
          <p:nvPr/>
        </p:nvSpPr>
        <p:spPr>
          <a:xfrm>
            <a:off x="118270" y="3911672"/>
            <a:ext cx="6981681"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EBEA4"/>
                </a:solidFill>
                <a:effectLst/>
                <a:uLnTx/>
                <a:uFillTx/>
                <a:latin typeface="Helvetica" pitchFamily="2" charset="0"/>
                <a:ea typeface="+mn-ea"/>
                <a:cs typeface="+mn-cs"/>
              </a:rPr>
              <a:t>Do The Right 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pitchFamily="2" charset="0"/>
                <a:ea typeface="+mn-ea"/>
                <a:cs typeface="+mn-cs"/>
              </a:rPr>
              <a:t>How Diversity &amp; Inclusion Drives Brand Outcomes</a:t>
            </a:r>
          </a:p>
        </p:txBody>
      </p:sp>
    </p:spTree>
    <p:extLst>
      <p:ext uri="{BB962C8B-B14F-4D97-AF65-F5344CB8AC3E}">
        <p14:creationId xmlns:p14="http://schemas.microsoft.com/office/powerpoint/2010/main" val="3036564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254628" y="332548"/>
            <a:ext cx="119373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Below are </a:t>
            </a:r>
            <a:r>
              <a:rPr lang="en-US" sz="2600" b="1" dirty="0">
                <a:solidFill>
                  <a:srgbClr val="ED3C8D"/>
                </a:solidFill>
                <a:latin typeface="Helvetica" pitchFamily="2" charset="0"/>
              </a:rPr>
              <a:t>definitions of the metrics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utilized throughout this guide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an explanation of how these metrics </a:t>
            </a:r>
            <a:r>
              <a:rPr lang="en-US" sz="2600" b="1" dirty="0">
                <a:solidFill>
                  <a:srgbClr val="ED3C8D"/>
                </a:solidFill>
                <a:latin typeface="Helvetica" pitchFamily="2" charset="0"/>
              </a:rPr>
              <a:t>affect an overall marketing campaign</a:t>
            </a:r>
          </a:p>
        </p:txBody>
      </p:sp>
      <p:sp>
        <p:nvSpPr>
          <p:cNvPr id="15" name="Rectangle 14">
            <a:extLst>
              <a:ext uri="{FF2B5EF4-FFF2-40B4-BE49-F238E27FC236}">
                <a16:creationId xmlns:a16="http://schemas.microsoft.com/office/drawing/2014/main" id="{3EC60BD9-3CA7-4F42-9D24-97E5BA22A03A}"/>
              </a:ext>
            </a:extLst>
          </p:cNvPr>
          <p:cNvSpPr/>
          <p:nvPr/>
        </p:nvSpPr>
        <p:spPr>
          <a:xfrm>
            <a:off x="1" y="1723331"/>
            <a:ext cx="12191998"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B1464"/>
                </a:solidFill>
                <a:effectLst/>
                <a:uLnTx/>
                <a:uFillTx/>
                <a:latin typeface="Helvetica" pitchFamily="2" charset="0"/>
                <a:ea typeface="+mn-ea"/>
                <a:cs typeface="+mn-cs"/>
              </a:rPr>
              <a:t>Several TV creative metrics, such as ad attention score, can be used as a proxy for overall consumer response to marketing campaigns</a:t>
            </a:r>
          </a:p>
        </p:txBody>
      </p:sp>
      <p:graphicFrame>
        <p:nvGraphicFramePr>
          <p:cNvPr id="2" name="Table 2">
            <a:extLst>
              <a:ext uri="{FF2B5EF4-FFF2-40B4-BE49-F238E27FC236}">
                <a16:creationId xmlns:a16="http://schemas.microsoft.com/office/drawing/2014/main" id="{4FE34D51-DEE4-4047-A6E5-21BDD30267C4}"/>
              </a:ext>
            </a:extLst>
          </p:cNvPr>
          <p:cNvGraphicFramePr>
            <a:graphicFrameLocks noGrp="1"/>
          </p:cNvGraphicFramePr>
          <p:nvPr>
            <p:extLst>
              <p:ext uri="{D42A27DB-BD31-4B8C-83A1-F6EECF244321}">
                <p14:modId xmlns:p14="http://schemas.microsoft.com/office/powerpoint/2010/main" val="2436022852"/>
              </p:ext>
            </p:extLst>
          </p:nvPr>
        </p:nvGraphicFramePr>
        <p:xfrm>
          <a:off x="106531" y="2130639"/>
          <a:ext cx="11931588" cy="4256231"/>
        </p:xfrm>
        <a:graphic>
          <a:graphicData uri="http://schemas.openxmlformats.org/drawingml/2006/table">
            <a:tbl>
              <a:tblPr firstRow="1" bandRow="1">
                <a:tableStyleId>{5C22544A-7EE6-4342-B048-85BDC9FD1C3A}</a:tableStyleId>
              </a:tblPr>
              <a:tblGrid>
                <a:gridCol w="2562885">
                  <a:extLst>
                    <a:ext uri="{9D8B030D-6E8A-4147-A177-3AD203B41FA5}">
                      <a16:colId xmlns:a16="http://schemas.microsoft.com/office/drawing/2014/main" val="1493270168"/>
                    </a:ext>
                  </a:extLst>
                </a:gridCol>
                <a:gridCol w="4707926">
                  <a:extLst>
                    <a:ext uri="{9D8B030D-6E8A-4147-A177-3AD203B41FA5}">
                      <a16:colId xmlns:a16="http://schemas.microsoft.com/office/drawing/2014/main" val="4020744282"/>
                    </a:ext>
                  </a:extLst>
                </a:gridCol>
                <a:gridCol w="4660777">
                  <a:extLst>
                    <a:ext uri="{9D8B030D-6E8A-4147-A177-3AD203B41FA5}">
                      <a16:colId xmlns:a16="http://schemas.microsoft.com/office/drawing/2014/main" val="4070084618"/>
                    </a:ext>
                  </a:extLst>
                </a:gridCol>
              </a:tblGrid>
              <a:tr h="330708">
                <a:tc>
                  <a:txBody>
                    <a:bodyPr/>
                    <a:lstStyle/>
                    <a:p>
                      <a:r>
                        <a:rPr lang="en-US" sz="1400" dirty="0">
                          <a:latin typeface="Helvetica" panose="020B0403020202020204" pitchFamily="34" charset="0"/>
                        </a:rPr>
                        <a:t>Metric</a:t>
                      </a:r>
                    </a:p>
                  </a:txBody>
                  <a:tcPr>
                    <a:solidFill>
                      <a:srgbClr val="1B1464"/>
                    </a:solidFill>
                  </a:tcPr>
                </a:tc>
                <a:tc>
                  <a:txBody>
                    <a:bodyPr/>
                    <a:lstStyle/>
                    <a:p>
                      <a:r>
                        <a:rPr lang="en-US" sz="1400" dirty="0">
                          <a:latin typeface="Helvetica" panose="020B0403020202020204" pitchFamily="34" charset="0"/>
                        </a:rPr>
                        <a:t>Definition</a:t>
                      </a:r>
                    </a:p>
                  </a:txBody>
                  <a:tcPr>
                    <a:solidFill>
                      <a:srgbClr val="1B1464"/>
                    </a:solidFill>
                  </a:tcPr>
                </a:tc>
                <a:tc>
                  <a:txBody>
                    <a:bodyPr/>
                    <a:lstStyle/>
                    <a:p>
                      <a:r>
                        <a:rPr lang="en-US" sz="1400" dirty="0">
                          <a:latin typeface="Helvetica" panose="020B0403020202020204" pitchFamily="34" charset="0"/>
                        </a:rPr>
                        <a:t>Why Is It Important To Marketers?</a:t>
                      </a:r>
                    </a:p>
                  </a:txBody>
                  <a:tcPr>
                    <a:solidFill>
                      <a:srgbClr val="1B1464"/>
                    </a:solidFill>
                  </a:tcPr>
                </a:tc>
                <a:extLst>
                  <a:ext uri="{0D108BD9-81ED-4DB2-BD59-A6C34878D82A}">
                    <a16:rowId xmlns:a16="http://schemas.microsoft.com/office/drawing/2014/main" val="1145546272"/>
                  </a:ext>
                </a:extLst>
              </a:tr>
              <a:tr h="509444">
                <a:tc>
                  <a:txBody>
                    <a:bodyPr/>
                    <a:lstStyle/>
                    <a:p>
                      <a:r>
                        <a:rPr lang="en-US" sz="1100" dirty="0">
                          <a:solidFill>
                            <a:schemeClr val="bg1"/>
                          </a:solidFill>
                          <a:latin typeface="Helvetica" panose="020B0403020202020204" pitchFamily="34" charset="0"/>
                        </a:rPr>
                        <a:t>Ad Attention Score</a:t>
                      </a:r>
                    </a:p>
                    <a:p>
                      <a:r>
                        <a:rPr lang="en-US" sz="800" dirty="0">
                          <a:solidFill>
                            <a:schemeClr val="bg1"/>
                          </a:solidFill>
                          <a:latin typeface="Helvetica" panose="020B0403020202020204" pitchFamily="34" charset="0"/>
                        </a:rPr>
                        <a:t>(iSpot.tv)</a:t>
                      </a:r>
                    </a:p>
                  </a:txBody>
                  <a:tcPr>
                    <a:solidFill>
                      <a:srgbClr val="00BFF2"/>
                    </a:solidFill>
                  </a:tcPr>
                </a:tc>
                <a:tc>
                  <a:txBody>
                    <a:bodyPr/>
                    <a:lstStyle/>
                    <a:p>
                      <a:r>
                        <a:rPr lang="en-US" sz="1100" dirty="0">
                          <a:solidFill>
                            <a:schemeClr val="bg1"/>
                          </a:solidFill>
                          <a:latin typeface="Helvetica" panose="020B0403020202020204" pitchFamily="34" charset="0"/>
                        </a:rPr>
                        <a:t>On average, how long is a TV ad viewed as a % of its duration before being interrupted?</a:t>
                      </a:r>
                    </a:p>
                  </a:txBody>
                  <a:tcPr>
                    <a:solidFill>
                      <a:srgbClr val="00BFF2"/>
                    </a:solidFill>
                  </a:tcPr>
                </a:tc>
                <a:tc>
                  <a:txBody>
                    <a:bodyPr/>
                    <a:lstStyle/>
                    <a:p>
                      <a:r>
                        <a:rPr lang="en-US" sz="1100" dirty="0">
                          <a:solidFill>
                            <a:schemeClr val="bg1"/>
                          </a:solidFill>
                          <a:latin typeface="Helvetica" panose="020B0403020202020204" pitchFamily="34" charset="0"/>
                        </a:rPr>
                        <a:t>The higher the score, the more likely a consumer is paying attention to an entire brand message which can drive greater awareness.</a:t>
                      </a:r>
                    </a:p>
                  </a:txBody>
                  <a:tcPr>
                    <a:solidFill>
                      <a:srgbClr val="00BFF2"/>
                    </a:solidFill>
                  </a:tcPr>
                </a:tc>
                <a:extLst>
                  <a:ext uri="{0D108BD9-81ED-4DB2-BD59-A6C34878D82A}">
                    <a16:rowId xmlns:a16="http://schemas.microsoft.com/office/drawing/2014/main" val="1971370792"/>
                  </a:ext>
                </a:extLst>
              </a:tr>
              <a:tr h="509444">
                <a:tc>
                  <a:txBody>
                    <a:bodyPr/>
                    <a:lstStyle/>
                    <a:p>
                      <a:r>
                        <a:rPr lang="en-US" sz="1100" dirty="0">
                          <a:solidFill>
                            <a:schemeClr val="bg1"/>
                          </a:solidFill>
                          <a:latin typeface="Helvetica" panose="020B0403020202020204" pitchFamily="34" charset="0"/>
                        </a:rPr>
                        <a:t>Brand / Industry Attention Index</a:t>
                      </a:r>
                    </a:p>
                    <a:p>
                      <a:r>
                        <a:rPr lang="en-US" sz="800" dirty="0">
                          <a:solidFill>
                            <a:schemeClr val="bg1"/>
                          </a:solidFill>
                          <a:latin typeface="Helvetica" panose="020B0403020202020204" pitchFamily="34" charset="0"/>
                        </a:rPr>
                        <a:t>(iSpot.tv)</a:t>
                      </a:r>
                    </a:p>
                  </a:txBody>
                  <a:tcPr>
                    <a:solidFill>
                      <a:srgbClr val="00BFF2"/>
                    </a:solidFill>
                  </a:tcPr>
                </a:tc>
                <a:tc>
                  <a:txBody>
                    <a:bodyPr/>
                    <a:lstStyle/>
                    <a:p>
                      <a:r>
                        <a:rPr lang="en-US" sz="1100" dirty="0">
                          <a:solidFill>
                            <a:schemeClr val="bg1"/>
                          </a:solidFill>
                          <a:latin typeface="Helvetica" panose="020B0403020202020204" pitchFamily="34" charset="0"/>
                        </a:rPr>
                        <a:t>How does the attention score compare to other brand TV ads, or TV ads in the industry, during the measured time period?</a:t>
                      </a:r>
                    </a:p>
                  </a:txBody>
                  <a:tcPr>
                    <a:solidFill>
                      <a:srgbClr val="00BFF2"/>
                    </a:solidFill>
                  </a:tcPr>
                </a:tc>
                <a:tc>
                  <a:txBody>
                    <a:bodyPr/>
                    <a:lstStyle/>
                    <a:p>
                      <a:r>
                        <a:rPr lang="en-US" sz="1100" dirty="0">
                          <a:solidFill>
                            <a:schemeClr val="bg1"/>
                          </a:solidFill>
                          <a:latin typeface="Helvetica" panose="020B0403020202020204" pitchFamily="34" charset="0"/>
                        </a:rPr>
                        <a:t>Shows how much more impactful that ad is (as measured by attention paid to it) vs. other ads.</a:t>
                      </a:r>
                    </a:p>
                  </a:txBody>
                  <a:tcPr>
                    <a:solidFill>
                      <a:srgbClr val="00BFF2"/>
                    </a:solidFill>
                  </a:tcPr>
                </a:tc>
                <a:extLst>
                  <a:ext uri="{0D108BD9-81ED-4DB2-BD59-A6C34878D82A}">
                    <a16:rowId xmlns:a16="http://schemas.microsoft.com/office/drawing/2014/main" val="2366874254"/>
                  </a:ext>
                </a:extLst>
              </a:tr>
              <a:tr h="509444">
                <a:tc>
                  <a:txBody>
                    <a:bodyPr/>
                    <a:lstStyle/>
                    <a:p>
                      <a:r>
                        <a:rPr lang="en-US" sz="1100" dirty="0">
                          <a:solidFill>
                            <a:schemeClr val="bg1"/>
                          </a:solidFill>
                          <a:latin typeface="Helvetica" panose="020B0403020202020204" pitchFamily="34" charset="0"/>
                        </a:rPr>
                        <a:t>Brand Attention Ranking</a:t>
                      </a:r>
                    </a:p>
                    <a:p>
                      <a:r>
                        <a:rPr lang="en-US" sz="800" dirty="0">
                          <a:solidFill>
                            <a:schemeClr val="bg1"/>
                          </a:solidFill>
                          <a:latin typeface="Helvetica" panose="020B0403020202020204" pitchFamily="34" charset="0"/>
                        </a:rPr>
                        <a:t>(iSpot.tv)</a:t>
                      </a:r>
                    </a:p>
                  </a:txBody>
                  <a:tcPr>
                    <a:solidFill>
                      <a:srgbClr val="00BFF2"/>
                    </a:solidFill>
                  </a:tcPr>
                </a:tc>
                <a:tc>
                  <a:txBody>
                    <a:bodyPr/>
                    <a:lstStyle/>
                    <a:p>
                      <a:r>
                        <a:rPr lang="en-US" sz="1100" dirty="0">
                          <a:solidFill>
                            <a:schemeClr val="bg1"/>
                          </a:solidFill>
                          <a:latin typeface="Helvetica" panose="020B0403020202020204" pitchFamily="34" charset="0"/>
                        </a:rPr>
                        <a:t>Where does a TV ad rank on attention score compared to the other brand TV ads during the measured time period.</a:t>
                      </a:r>
                    </a:p>
                  </a:txBody>
                  <a:tcPr>
                    <a:solidFill>
                      <a:srgbClr val="00BFF2"/>
                    </a:solidFill>
                  </a:tcPr>
                </a:tc>
                <a:tc>
                  <a:txBody>
                    <a:bodyPr/>
                    <a:lstStyle/>
                    <a:p>
                      <a:r>
                        <a:rPr lang="en-US" sz="1100" dirty="0">
                          <a:solidFill>
                            <a:schemeClr val="bg1"/>
                          </a:solidFill>
                          <a:latin typeface="Helvetica" panose="020B0403020202020204" pitchFamily="34" charset="0"/>
                        </a:rPr>
                        <a:t>Provides a comparison of how attentive people are towards a campaign / message vs. other campaigns for the brand. </a:t>
                      </a:r>
                    </a:p>
                  </a:txBody>
                  <a:tcPr>
                    <a:solidFill>
                      <a:srgbClr val="00BFF2"/>
                    </a:solidFill>
                  </a:tcPr>
                </a:tc>
                <a:extLst>
                  <a:ext uri="{0D108BD9-81ED-4DB2-BD59-A6C34878D82A}">
                    <a16:rowId xmlns:a16="http://schemas.microsoft.com/office/drawing/2014/main" val="912184242"/>
                  </a:ext>
                </a:extLst>
              </a:tr>
              <a:tr h="509444">
                <a:tc>
                  <a:txBody>
                    <a:bodyPr/>
                    <a:lstStyle/>
                    <a:p>
                      <a:r>
                        <a:rPr lang="en-US" sz="1100" dirty="0">
                          <a:solidFill>
                            <a:schemeClr val="bg1"/>
                          </a:solidFill>
                          <a:latin typeface="Helvetica" panose="020B0403020202020204" pitchFamily="34" charset="0"/>
                        </a:rPr>
                        <a:t>Positive Sentiment</a:t>
                      </a:r>
                    </a:p>
                    <a:p>
                      <a:r>
                        <a:rPr lang="en-US" sz="800" dirty="0">
                          <a:solidFill>
                            <a:schemeClr val="bg1"/>
                          </a:solidFill>
                          <a:latin typeface="Helvetica" panose="020B0403020202020204" pitchFamily="34" charset="0"/>
                        </a:rPr>
                        <a:t>(iSpot.tv)</a:t>
                      </a:r>
                    </a:p>
                  </a:txBody>
                  <a:tcPr>
                    <a:solidFill>
                      <a:srgbClr val="ED3C8D"/>
                    </a:solidFill>
                  </a:tcPr>
                </a:tc>
                <a:tc>
                  <a:txBody>
                    <a:bodyPr/>
                    <a:lstStyle/>
                    <a:p>
                      <a:r>
                        <a:rPr lang="en-US" sz="1100" dirty="0">
                          <a:solidFill>
                            <a:schemeClr val="bg1"/>
                          </a:solidFill>
                          <a:latin typeface="Helvetica" panose="020B0403020202020204" pitchFamily="34" charset="0"/>
                        </a:rPr>
                        <a:t>% of people who react positively to an ad based on votes registered through iSpot.tv’s public commercial site and YouTube.</a:t>
                      </a:r>
                    </a:p>
                  </a:txBody>
                  <a:tcPr>
                    <a:solidFill>
                      <a:srgbClr val="ED3C8D"/>
                    </a:solidFill>
                  </a:tcPr>
                </a:tc>
                <a:tc>
                  <a:txBody>
                    <a:bodyPr/>
                    <a:lstStyle/>
                    <a:p>
                      <a:r>
                        <a:rPr lang="en-US" sz="1100" dirty="0">
                          <a:solidFill>
                            <a:schemeClr val="bg1"/>
                          </a:solidFill>
                          <a:latin typeface="Helvetica" panose="020B0403020202020204" pitchFamily="34" charset="0"/>
                        </a:rPr>
                        <a:t>People that like an ad and, more importantly, like the messaging of an ad are more likely to consider a brand for purchase.</a:t>
                      </a:r>
                    </a:p>
                  </a:txBody>
                  <a:tcPr>
                    <a:solidFill>
                      <a:srgbClr val="ED3C8D"/>
                    </a:solidFill>
                  </a:tcPr>
                </a:tc>
                <a:extLst>
                  <a:ext uri="{0D108BD9-81ED-4DB2-BD59-A6C34878D82A}">
                    <a16:rowId xmlns:a16="http://schemas.microsoft.com/office/drawing/2014/main" val="1989209239"/>
                  </a:ext>
                </a:extLst>
              </a:tr>
              <a:tr h="629249">
                <a:tc>
                  <a:txBody>
                    <a:bodyPr/>
                    <a:lstStyle/>
                    <a:p>
                      <a:r>
                        <a:rPr lang="en-US" sz="1100" dirty="0">
                          <a:solidFill>
                            <a:schemeClr val="bg1"/>
                          </a:solidFill>
                          <a:latin typeface="Helvetica" panose="020B0403020202020204" pitchFamily="34" charset="0"/>
                        </a:rPr>
                        <a:t>Digital Engagement Impact</a:t>
                      </a:r>
                    </a:p>
                    <a:p>
                      <a:r>
                        <a:rPr lang="en-US" sz="800" dirty="0">
                          <a:solidFill>
                            <a:schemeClr val="bg1"/>
                          </a:solidFill>
                          <a:latin typeface="Helvetica" panose="020B0403020202020204" pitchFamily="34" charset="0"/>
                        </a:rPr>
                        <a:t>(iSpot.tv)</a:t>
                      </a:r>
                    </a:p>
                  </a:txBody>
                  <a:tcPr>
                    <a:solidFill>
                      <a:srgbClr val="ED3C8D"/>
                    </a:solidFill>
                  </a:tcPr>
                </a:tc>
                <a:tc>
                  <a:txBody>
                    <a:bodyPr/>
                    <a:lstStyle/>
                    <a:p>
                      <a:r>
                        <a:rPr lang="en-US" sz="1100" dirty="0">
                          <a:solidFill>
                            <a:schemeClr val="bg1"/>
                          </a:solidFill>
                          <a:latin typeface="Helvetica" panose="020B0403020202020204" pitchFamily="34" charset="0"/>
                        </a:rPr>
                        <a:t>Comparison of an ad’s TV spend share of voice for a brand vs. the share of total brand digital interactions the ad garners (search, social, earned online video views) during a measured time period.</a:t>
                      </a:r>
                    </a:p>
                  </a:txBody>
                  <a:tcPr>
                    <a:solidFill>
                      <a:srgbClr val="ED3C8D"/>
                    </a:solidFill>
                  </a:tcPr>
                </a:tc>
                <a:tc>
                  <a:txBody>
                    <a:bodyPr/>
                    <a:lstStyle/>
                    <a:p>
                      <a:r>
                        <a:rPr lang="en-US" sz="1100" dirty="0">
                          <a:solidFill>
                            <a:schemeClr val="bg1"/>
                          </a:solidFill>
                          <a:latin typeface="Helvetica" panose="020B0403020202020204" pitchFamily="34" charset="0"/>
                        </a:rPr>
                        <a:t>Demonstrates that ad’s ability to deliver outsized impact and engagement relative to the spend.</a:t>
                      </a:r>
                    </a:p>
                  </a:txBody>
                  <a:tcPr>
                    <a:solidFill>
                      <a:srgbClr val="ED3C8D"/>
                    </a:solidFill>
                  </a:tcPr>
                </a:tc>
                <a:extLst>
                  <a:ext uri="{0D108BD9-81ED-4DB2-BD59-A6C34878D82A}">
                    <a16:rowId xmlns:a16="http://schemas.microsoft.com/office/drawing/2014/main" val="1105784901"/>
                  </a:ext>
                </a:extLst>
              </a:tr>
              <a:tr h="629249">
                <a:tc>
                  <a:txBody>
                    <a:bodyPr/>
                    <a:lstStyle/>
                    <a:p>
                      <a:r>
                        <a:rPr lang="en-US" sz="1100" dirty="0">
                          <a:solidFill>
                            <a:schemeClr val="bg1"/>
                          </a:solidFill>
                          <a:latin typeface="Helvetica" panose="020B0403020202020204" pitchFamily="34" charset="0"/>
                        </a:rPr>
                        <a:t>Monthly Unique Website / App Visitors</a:t>
                      </a:r>
                    </a:p>
                    <a:p>
                      <a:r>
                        <a:rPr lang="en-US" sz="800" dirty="0">
                          <a:solidFill>
                            <a:schemeClr val="bg1"/>
                          </a:solidFill>
                          <a:latin typeface="Helvetica" panose="020B0403020202020204" pitchFamily="34" charset="0"/>
                        </a:rPr>
                        <a:t>(Comscore)</a:t>
                      </a:r>
                    </a:p>
                  </a:txBody>
                  <a:tcPr>
                    <a:solidFill>
                      <a:srgbClr val="4EBEA4"/>
                    </a:solidFill>
                  </a:tcPr>
                </a:tc>
                <a:tc>
                  <a:txBody>
                    <a:bodyPr/>
                    <a:lstStyle/>
                    <a:p>
                      <a:r>
                        <a:rPr lang="en-US" sz="1100" dirty="0">
                          <a:solidFill>
                            <a:schemeClr val="bg1"/>
                          </a:solidFill>
                          <a:latin typeface="Helvetica" panose="020B0403020202020204" pitchFamily="34" charset="0"/>
                        </a:rPr>
                        <a:t>The number of individuals visiting a brands’ website and/or app in a specific month or averaged over multiple months, also can be expressed as a % increase when analyzing two time periods.</a:t>
                      </a:r>
                    </a:p>
                  </a:txBody>
                  <a:tcPr>
                    <a:solidFill>
                      <a:srgbClr val="4EBEA4"/>
                    </a:solidFill>
                  </a:tcPr>
                </a:tc>
                <a:tc>
                  <a:txBody>
                    <a:bodyPr/>
                    <a:lstStyle/>
                    <a:p>
                      <a:r>
                        <a:rPr lang="en-US" sz="1100" dirty="0">
                          <a:solidFill>
                            <a:schemeClr val="bg1"/>
                          </a:solidFill>
                          <a:latin typeface="Helvetica" panose="020B0403020202020204" pitchFamily="34" charset="0"/>
                        </a:rPr>
                        <a:t>Indicates how many consumers are ‘coming to the brand’s front door’ – learning more, looking at products, making purchases.</a:t>
                      </a:r>
                    </a:p>
                  </a:txBody>
                  <a:tcPr>
                    <a:solidFill>
                      <a:srgbClr val="4EBEA4"/>
                    </a:solidFill>
                  </a:tcPr>
                </a:tc>
                <a:extLst>
                  <a:ext uri="{0D108BD9-81ED-4DB2-BD59-A6C34878D82A}">
                    <a16:rowId xmlns:a16="http://schemas.microsoft.com/office/drawing/2014/main" val="1170746586"/>
                  </a:ext>
                </a:extLst>
              </a:tr>
              <a:tr h="629249">
                <a:tc>
                  <a:txBody>
                    <a:bodyPr/>
                    <a:lstStyle/>
                    <a:p>
                      <a:r>
                        <a:rPr lang="en-US" sz="1100" dirty="0">
                          <a:solidFill>
                            <a:srgbClr val="1B1464"/>
                          </a:solidFill>
                          <a:latin typeface="Helvetica" panose="020B0403020202020204" pitchFamily="34" charset="0"/>
                        </a:rPr>
                        <a:t>Revenues / Unit Sales</a:t>
                      </a:r>
                    </a:p>
                    <a:p>
                      <a:r>
                        <a:rPr lang="en-US" sz="800" dirty="0">
                          <a:solidFill>
                            <a:srgbClr val="1B1464"/>
                          </a:solidFill>
                          <a:latin typeface="Helvetica" panose="020B0403020202020204" pitchFamily="34" charset="0"/>
                        </a:rPr>
                        <a:t>(SEC filings / company reports)</a:t>
                      </a:r>
                    </a:p>
                  </a:txBody>
                  <a:tcPr>
                    <a:solidFill>
                      <a:srgbClr val="FFE600"/>
                    </a:solidFill>
                  </a:tcPr>
                </a:tc>
                <a:tc>
                  <a:txBody>
                    <a:bodyPr/>
                    <a:lstStyle/>
                    <a:p>
                      <a:r>
                        <a:rPr lang="en-US" sz="1100" dirty="0">
                          <a:solidFill>
                            <a:srgbClr val="1B1464"/>
                          </a:solidFill>
                          <a:latin typeface="Helvetica" panose="020B0403020202020204" pitchFamily="34" charset="0"/>
                        </a:rPr>
                        <a:t>Our analysis to quantify sales is dependent on publicly available company data including units sold, total sales and organic sales </a:t>
                      </a:r>
                    </a:p>
                    <a:p>
                      <a:r>
                        <a:rPr lang="en-US" sz="1100" dirty="0">
                          <a:solidFill>
                            <a:srgbClr val="1B1464"/>
                          </a:solidFill>
                          <a:latin typeface="Helvetica" panose="020B0403020202020204" pitchFamily="34" charset="0"/>
                        </a:rPr>
                        <a:t>which excludes currency fluctuations, acquisitions and divestitures.</a:t>
                      </a:r>
                    </a:p>
                  </a:txBody>
                  <a:tcPr>
                    <a:solidFill>
                      <a:srgbClr val="FFE600"/>
                    </a:solidFill>
                  </a:tcPr>
                </a:tc>
                <a:tc>
                  <a:txBody>
                    <a:bodyPr/>
                    <a:lstStyle/>
                    <a:p>
                      <a:r>
                        <a:rPr lang="en-US" sz="1100" dirty="0">
                          <a:solidFill>
                            <a:srgbClr val="1B1464"/>
                          </a:solidFill>
                          <a:latin typeface="Helvetica" panose="020B0403020202020204" pitchFamily="34" charset="0"/>
                        </a:rPr>
                        <a:t>The bottom of the funnel and the ultimate customer action taken.</a:t>
                      </a:r>
                    </a:p>
                  </a:txBody>
                  <a:tcPr>
                    <a:solidFill>
                      <a:srgbClr val="FFE600"/>
                    </a:solidFill>
                  </a:tcPr>
                </a:tc>
                <a:extLst>
                  <a:ext uri="{0D108BD9-81ED-4DB2-BD59-A6C34878D82A}">
                    <a16:rowId xmlns:a16="http://schemas.microsoft.com/office/drawing/2014/main" val="1998073461"/>
                  </a:ext>
                </a:extLst>
              </a:tr>
            </a:tbl>
          </a:graphicData>
        </a:graphic>
      </p:graphicFrame>
    </p:spTree>
    <p:extLst>
      <p:ext uri="{BB962C8B-B14F-4D97-AF65-F5344CB8AC3E}">
        <p14:creationId xmlns:p14="http://schemas.microsoft.com/office/powerpoint/2010/main" val="362806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474656" cy="1323439"/>
          </a:xfrm>
          <a:prstGeom prst="rect">
            <a:avLst/>
          </a:prstGeom>
          <a:noFill/>
        </p:spPr>
        <p:txBody>
          <a:bodyPr wrap="square" rtlCol="0">
            <a:spAutoFit/>
          </a:bodyPr>
          <a:lstStyle/>
          <a:p>
            <a:pPr lvl="0">
              <a:defRPr/>
            </a:pPr>
            <a:r>
              <a:rPr lang="en-US" sz="4000" b="1" dirty="0">
                <a:solidFill>
                  <a:srgbClr val="FFE600"/>
                </a:solidFill>
                <a:latin typeface="Helvetica" pitchFamily="2" charset="0"/>
              </a:rPr>
              <a:t>Increasing Awareness By Garnering Higher Attention</a:t>
            </a:r>
            <a:endPar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730685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B0A733B-4316-417B-83D3-8E3A80DACEF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89958" y="4449416"/>
            <a:ext cx="2547866" cy="1421361"/>
          </a:xfrm>
          <a:prstGeom prst="rect">
            <a:avLst/>
          </a:prstGeom>
          <a:ln>
            <a:solidFill>
              <a:schemeClr val="tx1"/>
            </a:solidFill>
          </a:ln>
        </p:spPr>
      </p:pic>
      <p:pic>
        <p:nvPicPr>
          <p:cNvPr id="3" name="Picture 2">
            <a:extLst>
              <a:ext uri="{FF2B5EF4-FFF2-40B4-BE49-F238E27FC236}">
                <a16:creationId xmlns:a16="http://schemas.microsoft.com/office/drawing/2014/main" id="{8991C712-00E7-4A76-9228-10D45BDC850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08843" y="4449416"/>
            <a:ext cx="2540580" cy="1421361"/>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EA083B3D-1AD1-42B7-ADCE-1EC3F2E8E23A}"/>
              </a:ext>
            </a:extLst>
          </p:cNvPr>
          <p:cNvSpPr txBox="1"/>
          <p:nvPr/>
        </p:nvSpPr>
        <p:spPr>
          <a:xfrm>
            <a:off x="518989" y="6233271"/>
            <a:ext cx="10879939"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 analysis of iSpot.tv TV occurrence data and attention analytics, time period: 1/1/16 – 6/30/20, estimated media spend. Impressions represent US TV HHs and include activity within measured national broadcast and cable TV linear, national time-shifted, local, VOD and OTT. Attention scoring is based on national aired impressions viewed live/same day and played from the beginning. Interruptions = changing the channel, skipping the ad (via DVR), turning off the TV device or pulling up the programming guide. </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6" name="Rectangle 15">
            <a:extLst>
              <a:ext uri="{FF2B5EF4-FFF2-40B4-BE49-F238E27FC236}">
                <a16:creationId xmlns:a16="http://schemas.microsoft.com/office/drawing/2014/main" id="{84CFDBB4-5B89-4B68-B792-C7A2E45C2BE2}"/>
              </a:ext>
            </a:extLst>
          </p:cNvPr>
          <p:cNvSpPr/>
          <p:nvPr/>
        </p:nvSpPr>
        <p:spPr>
          <a:xfrm>
            <a:off x="283557" y="329750"/>
            <a:ext cx="1004247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Target: </a:t>
            </a:r>
            <a:r>
              <a:rPr lang="en-US" sz="2600" b="1" dirty="0">
                <a:solidFill>
                  <a:srgbClr val="1F1A62"/>
                </a:solidFill>
                <a:latin typeface="Helvetica" panose="020B0604020202020204" pitchFamily="2" charset="0"/>
              </a:rPr>
              <a:t>‘Entrepreneur’ campaign featuring positive messaging and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support of minority female-owned businesses ranked #8 in attentiveness </a:t>
            </a:r>
            <a:r>
              <a:rPr lang="en-US" sz="2600" b="1" dirty="0">
                <a:solidFill>
                  <a:srgbClr val="1F1A62"/>
                </a:solidFill>
                <a:latin typeface="Helvetica" panose="020B0604020202020204" pitchFamily="2" charset="0"/>
              </a:rPr>
              <a:t>out of 296 ads</a:t>
            </a:r>
          </a:p>
        </p:txBody>
      </p:sp>
      <p:sp>
        <p:nvSpPr>
          <p:cNvPr id="17" name="TextBox 16">
            <a:extLst>
              <a:ext uri="{FF2B5EF4-FFF2-40B4-BE49-F238E27FC236}">
                <a16:creationId xmlns:a16="http://schemas.microsoft.com/office/drawing/2014/main" id="{ACECE296-5510-4419-9D27-0A9D25EC143F}"/>
              </a:ext>
            </a:extLst>
          </p:cNvPr>
          <p:cNvSpPr txBox="1"/>
          <p:nvPr/>
        </p:nvSpPr>
        <p:spPr>
          <a:xfrm>
            <a:off x="200026" y="1704627"/>
            <a:ext cx="11517503" cy="178510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For Black History Month in 2020, Target released an ad </a:t>
            </a:r>
            <a:r>
              <a:rPr lang="en-US" sz="1600" dirty="0">
                <a:solidFill>
                  <a:srgbClr val="1F1A62"/>
                </a:solidFill>
                <a:latin typeface="Helvetica" panose="020B0403020202020204" pitchFamily="34" charset="0"/>
              </a:rPr>
              <a:t>entitled ‘Entrepreneur: The Honey Pot’ as part of their ‘</a:t>
            </a:r>
            <a:r>
              <a:rPr lang="en-US" sz="1600" i="1" dirty="0">
                <a:solidFill>
                  <a:srgbClr val="1F1A62"/>
                </a:solidFill>
                <a:latin typeface="Helvetica" panose="020B0403020202020204" pitchFamily="34" charset="0"/>
              </a:rPr>
              <a:t>Founders We Believe In’</a:t>
            </a:r>
            <a:r>
              <a:rPr lang="en-US" sz="1600" dirty="0">
                <a:solidFill>
                  <a:srgbClr val="1F1A62"/>
                </a:solidFill>
                <a:latin typeface="Helvetica" panose="020B0403020202020204" pitchFamily="34" charset="0"/>
              </a:rPr>
              <a:t> series. The spot featured Beatrice Dixon, owner of </a:t>
            </a:r>
            <a:r>
              <a:rPr lang="en-US" sz="1600" i="1" dirty="0">
                <a:solidFill>
                  <a:srgbClr val="1F1A62"/>
                </a:solidFill>
                <a:latin typeface="Helvetica" panose="020B0403020202020204" pitchFamily="34" charset="0"/>
              </a:rPr>
              <a:t>The Honey Pot</a:t>
            </a:r>
            <a:r>
              <a:rPr lang="en-US" sz="1600" dirty="0">
                <a:solidFill>
                  <a:srgbClr val="1F1A62"/>
                </a:solidFill>
                <a:latin typeface="Helvetica" panose="020B0403020202020204" pitchFamily="34" charset="0"/>
              </a:rPr>
              <a:t>, who talked about how difficult it was for her to start her own company, while expressing gratitude to Target for helping her overcome obstacles and paving the way for her to get shelf space in other retailers.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dirty="0">
              <a:solidFill>
                <a:srgbClr val="1F1A62"/>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u="sng" dirty="0">
                <a:solidFill>
                  <a:srgbClr val="ED3C8D"/>
                </a:solidFill>
                <a:latin typeface="Helvetica" panose="020B0403020202020204" pitchFamily="34" charset="0"/>
              </a:rPr>
              <a:t>Results</a:t>
            </a:r>
            <a:r>
              <a:rPr lang="en-US" sz="1600" dirty="0">
                <a:solidFill>
                  <a:srgbClr val="ED3C8D"/>
                </a:solidFill>
                <a:latin typeface="Helvetica" panose="020B0403020202020204" pitchFamily="34" charset="0"/>
              </a:rPr>
              <a:t>: One of the highest attention scores of all Target ads, Honey Pot sales increased 20-30% across its retailers a month after the campaign launched.</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21" name="Rectangle 20">
            <a:extLst>
              <a:ext uri="{FF2B5EF4-FFF2-40B4-BE49-F238E27FC236}">
                <a16:creationId xmlns:a16="http://schemas.microsoft.com/office/drawing/2014/main" id="{2F5C3631-9E99-480C-8AB1-800B0799A9C8}"/>
              </a:ext>
            </a:extLst>
          </p:cNvPr>
          <p:cNvSpPr/>
          <p:nvPr/>
        </p:nvSpPr>
        <p:spPr>
          <a:xfrm>
            <a:off x="7931761" y="3410761"/>
            <a:ext cx="4224728" cy="2695842"/>
          </a:xfrm>
          <a:prstGeom prst="rect">
            <a:avLst/>
          </a:prstGeom>
          <a:solidFill>
            <a:srgbClr val="ED3C8D"/>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u="sng" dirty="0">
                <a:solidFill>
                  <a:schemeClr val="bg1"/>
                </a:solidFill>
                <a:latin typeface="Helvetica" panose="020B0403020202020204" pitchFamily="34" charset="0"/>
              </a:rPr>
              <a:t>Business Outcomes</a:t>
            </a:r>
          </a:p>
          <a:p>
            <a:endParaRPr lang="en-US" sz="1200" b="1"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Ad Attention Score: </a:t>
            </a:r>
            <a:r>
              <a:rPr lang="en-US" sz="1400" b="1" u="sng" dirty="0">
                <a:solidFill>
                  <a:schemeClr val="bg1"/>
                </a:solidFill>
                <a:latin typeface="Helvetica" panose="020B0403020202020204" pitchFamily="34" charset="0"/>
              </a:rPr>
              <a:t>96.8</a:t>
            </a:r>
            <a:r>
              <a:rPr lang="en-US" sz="1400" b="1" dirty="0">
                <a:solidFill>
                  <a:schemeClr val="bg1"/>
                </a:solidFill>
                <a:latin typeface="Helvetica" panose="020B0403020202020204" pitchFamily="34" charset="0"/>
              </a:rPr>
              <a:t> </a:t>
            </a:r>
          </a:p>
          <a:p>
            <a:r>
              <a:rPr lang="en-US" sz="1200" dirty="0">
                <a:solidFill>
                  <a:schemeClr val="bg1"/>
                </a:solidFill>
                <a:latin typeface="Helvetica" panose="020B0403020202020204" pitchFamily="34" charset="0"/>
              </a:rPr>
              <a:t>On average, the ad was viewed for 97% of its duration before interruption.</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Brand Attention Index: </a:t>
            </a:r>
            <a:r>
              <a:rPr lang="en-US" sz="1400" b="1" u="sng" dirty="0">
                <a:solidFill>
                  <a:schemeClr val="bg1"/>
                </a:solidFill>
                <a:latin typeface="Helvetica" panose="020B0403020202020204" pitchFamily="34" charset="0"/>
              </a:rPr>
              <a:t>170</a:t>
            </a:r>
          </a:p>
          <a:p>
            <a:r>
              <a:rPr lang="en-US" sz="1200" dirty="0">
                <a:solidFill>
                  <a:schemeClr val="bg1"/>
                </a:solidFill>
                <a:latin typeface="Helvetica" panose="020B0403020202020204" pitchFamily="34" charset="0"/>
              </a:rPr>
              <a:t>70% fewer interruptions than the average Target ad during the measured time period.</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Brand Attention Ranking: </a:t>
            </a:r>
            <a:r>
              <a:rPr lang="en-US" sz="1400" b="1" u="sng" dirty="0">
                <a:solidFill>
                  <a:schemeClr val="bg1"/>
                </a:solidFill>
                <a:latin typeface="Helvetica" panose="020B0403020202020204" pitchFamily="34" charset="0"/>
              </a:rPr>
              <a:t>#8</a:t>
            </a:r>
          </a:p>
          <a:p>
            <a:r>
              <a:rPr lang="en-US" sz="1200" dirty="0">
                <a:solidFill>
                  <a:schemeClr val="bg1"/>
                </a:solidFill>
                <a:latin typeface="Helvetica" panose="020B0403020202020204" pitchFamily="34" charset="0"/>
              </a:rPr>
              <a:t>Ad ranked #8 in viewer attention among 296 Target ads that aired between </a:t>
            </a:r>
            <a:r>
              <a:rPr lang="en-US" sz="1200" u="sng" dirty="0">
                <a:solidFill>
                  <a:schemeClr val="bg1"/>
                </a:solidFill>
                <a:latin typeface="Helvetica" panose="020B0403020202020204" pitchFamily="34" charset="0"/>
              </a:rPr>
              <a:t>1/1/16 – 6/30/20</a:t>
            </a:r>
            <a:r>
              <a:rPr lang="en-US" sz="1200" dirty="0">
                <a:solidFill>
                  <a:schemeClr val="bg1"/>
                </a:solidFill>
                <a:latin typeface="Helvetica" panose="020B0403020202020204" pitchFamily="34" charset="0"/>
              </a:rPr>
              <a:t>.</a:t>
            </a:r>
          </a:p>
        </p:txBody>
      </p:sp>
      <p:sp>
        <p:nvSpPr>
          <p:cNvPr id="23" name="Rectangle 22">
            <a:hlinkClick r:id="rId6"/>
            <a:extLst>
              <a:ext uri="{FF2B5EF4-FFF2-40B4-BE49-F238E27FC236}">
                <a16:creationId xmlns:a16="http://schemas.microsoft.com/office/drawing/2014/main" id="{F7F96E12-01B5-4592-BD25-BCDCD5A7E166}"/>
              </a:ext>
            </a:extLst>
          </p:cNvPr>
          <p:cNvSpPr/>
          <p:nvPr/>
        </p:nvSpPr>
        <p:spPr>
          <a:xfrm>
            <a:off x="81099" y="3632706"/>
            <a:ext cx="7768324"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latin typeface="Helvetica" panose="020B0403020202020204" pitchFamily="34" charset="0"/>
              </a:rPr>
              <a:t>‘Entrepreneur: The Honey Pot’ TV spot - $15.3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Helvetica" panose="020B0403020202020204" pitchFamily="34" charset="0"/>
              </a:rPr>
              <a:t>6-Week Flight: 2/1/20 – 3/16/20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4,473 Airings / 1,244.8 MM HH IMPs</a:t>
            </a:r>
          </a:p>
        </p:txBody>
      </p:sp>
      <p:pic>
        <p:nvPicPr>
          <p:cNvPr id="6" name="Picture 5">
            <a:extLst>
              <a:ext uri="{FF2B5EF4-FFF2-40B4-BE49-F238E27FC236}">
                <a16:creationId xmlns:a16="http://schemas.microsoft.com/office/drawing/2014/main" id="{022387CF-943C-4291-A9D9-0A121D72DD62}"/>
              </a:ext>
            </a:extLst>
          </p:cNvPr>
          <p:cNvPicPr>
            <a:picLocks noChangeAspect="1"/>
          </p:cNvPicPr>
          <p:nvPr/>
        </p:nvPicPr>
        <p:blipFill rotWithShape="1">
          <a:blip r:embed="rId7"/>
          <a:srcRect/>
          <a:stretch/>
        </p:blipFill>
        <p:spPr>
          <a:xfrm>
            <a:off x="98990" y="4449415"/>
            <a:ext cx="2540580" cy="1421362"/>
          </a:xfrm>
          <a:prstGeom prst="rect">
            <a:avLst/>
          </a:prstGeom>
          <a:ln>
            <a:solidFill>
              <a:schemeClr val="tx1"/>
            </a:solidFill>
          </a:ln>
        </p:spPr>
      </p:pic>
      <p:pic>
        <p:nvPicPr>
          <p:cNvPr id="2050" name="Picture 2" descr="Target logo and symbol, meaning, history, PNG">
            <a:extLst>
              <a:ext uri="{FF2B5EF4-FFF2-40B4-BE49-F238E27FC236}">
                <a16:creationId xmlns:a16="http://schemas.microsoft.com/office/drawing/2014/main" id="{BB516255-AC78-4287-92F4-BB101B7D83AC}"/>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518319" y="146598"/>
            <a:ext cx="1489103" cy="12896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829E900-0815-4643-9A04-94D9CDD9053B}"/>
              </a:ext>
            </a:extLst>
          </p:cNvPr>
          <p:cNvSpPr txBox="1"/>
          <p:nvPr/>
        </p:nvSpPr>
        <p:spPr>
          <a:xfrm>
            <a:off x="85462" y="5906548"/>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721652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991C712-00E7-4A76-9228-10D45BDC85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7430" y="4420418"/>
            <a:ext cx="2529896" cy="1433558"/>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EA083B3D-1AD1-42B7-ADCE-1EC3F2E8E23A}"/>
              </a:ext>
            </a:extLst>
          </p:cNvPr>
          <p:cNvSpPr txBox="1"/>
          <p:nvPr/>
        </p:nvSpPr>
        <p:spPr>
          <a:xfrm>
            <a:off x="518989" y="6233544"/>
            <a:ext cx="10853306"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 analysis of iSpot.tv TV occurrence data and attention analytics, time period: 1/1/17 – 6/30/20, estimated media spend. Impressions represent US TV HHs and include activity within measured national broadcast and cable TV linear, national time-shifted, local, VOD and OTT. Attention scoring is based on national aired impressions viewed live/same day and played from the beginning. Interruptions = changing the channel, skipping the ad (via DVR), turning off the TV device or pulling up the programming guide.</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6" name="Rectangle 15">
            <a:extLst>
              <a:ext uri="{FF2B5EF4-FFF2-40B4-BE49-F238E27FC236}">
                <a16:creationId xmlns:a16="http://schemas.microsoft.com/office/drawing/2014/main" id="{84CFDBB4-5B89-4B68-B792-C7A2E45C2BE2}"/>
              </a:ext>
            </a:extLst>
          </p:cNvPr>
          <p:cNvSpPr/>
          <p:nvPr/>
        </p:nvSpPr>
        <p:spPr>
          <a:xfrm>
            <a:off x="283559" y="338623"/>
            <a:ext cx="929519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ThirdLove:</a:t>
            </a:r>
            <a:r>
              <a:rPr kumimoji="0" lang="en-US" sz="2600" b="1" i="0" u="none" strike="noStrike" kern="1200" cap="none" spc="0" normalizeH="0" baseline="0" noProof="0" dirty="0">
                <a:ln>
                  <a:noFill/>
                </a:ln>
                <a:solidFill>
                  <a:srgbClr val="00BFF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rPr>
              <a:t>Their national ad campaign launch which </a:t>
            </a:r>
            <a:r>
              <a:rPr lang="en-US" sz="2600" b="1" dirty="0">
                <a:solidFill>
                  <a:srgbClr val="ED3C8D"/>
                </a:solidFill>
                <a:latin typeface="Helvetica" panose="020B0604020202020204" pitchFamily="2" charset="0"/>
              </a:rPr>
              <a:t>embraced modern femininity</a:t>
            </a:r>
            <a:r>
              <a:rPr lang="en-US" sz="2600" b="1" dirty="0">
                <a:solidFill>
                  <a:srgbClr val="1F1A62"/>
                </a:solidFill>
                <a:latin typeface="Helvetica" panose="020B0604020202020204" pitchFamily="2" charset="0"/>
              </a:rPr>
              <a:t> and </a:t>
            </a:r>
            <a:r>
              <a:rPr lang="en-US" sz="2600" b="1" dirty="0">
                <a:solidFill>
                  <a:srgbClr val="ED3C8D"/>
                </a:solidFill>
                <a:latin typeface="Helvetica" panose="020B0604020202020204" pitchFamily="2" charset="0"/>
              </a:rPr>
              <a:t>inclusion</a:t>
            </a:r>
            <a:r>
              <a:rPr lang="en-US" sz="2600" b="1" dirty="0">
                <a:solidFill>
                  <a:srgbClr val="1F1A62"/>
                </a:solidFill>
                <a:latin typeface="Helvetica" panose="020B0604020202020204" pitchFamily="2" charset="0"/>
              </a:rPr>
              <a:t> was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anose="020B0604020202020204" pitchFamily="2" charset="0"/>
              </a:rPr>
              <a:t>of the </a:t>
            </a:r>
            <a:r>
              <a:rPr lang="en-US" sz="2600" b="1" dirty="0">
                <a:solidFill>
                  <a:srgbClr val="ED3C8D"/>
                </a:solidFill>
                <a:latin typeface="Helvetica" panose="020B0604020202020204" pitchFamily="2" charset="0"/>
              </a:rPr>
              <a:t>most attentive ads</a:t>
            </a:r>
            <a:r>
              <a:rPr lang="en-US" sz="2600" b="1" dirty="0">
                <a:solidFill>
                  <a:srgbClr val="1F1A62"/>
                </a:solidFill>
                <a:latin typeface="Helvetica" panose="020B0604020202020204" pitchFamily="2" charset="0"/>
              </a:rPr>
              <a:t> within the industry</a:t>
            </a:r>
          </a:p>
        </p:txBody>
      </p:sp>
      <p:sp>
        <p:nvSpPr>
          <p:cNvPr id="17" name="TextBox 16">
            <a:extLst>
              <a:ext uri="{FF2B5EF4-FFF2-40B4-BE49-F238E27FC236}">
                <a16:creationId xmlns:a16="http://schemas.microsoft.com/office/drawing/2014/main" id="{ACECE296-5510-4419-9D27-0A9D25EC143F}"/>
              </a:ext>
            </a:extLst>
          </p:cNvPr>
          <p:cNvSpPr txBox="1"/>
          <p:nvPr/>
        </p:nvSpPr>
        <p:spPr>
          <a:xfrm>
            <a:off x="200026" y="1704627"/>
            <a:ext cx="11917965" cy="153888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September 2018, ThirdLove launched their first national brand </a:t>
            </a:r>
            <a:r>
              <a:rPr lang="en-US" sz="1600" dirty="0">
                <a:solidFill>
                  <a:srgbClr val="1F1A62"/>
                </a:solidFill>
                <a:latin typeface="Helvetica" panose="020B0403020202020204" pitchFamily="34" charset="0"/>
              </a:rPr>
              <a:t>campaign entitled ‘</a:t>
            </a:r>
            <a:r>
              <a:rPr lang="en-US" sz="1600" i="1" dirty="0">
                <a:solidFill>
                  <a:srgbClr val="1F1A62"/>
                </a:solidFill>
                <a:latin typeface="Helvetica" panose="020B0403020202020204" pitchFamily="34" charset="0"/>
              </a:rPr>
              <a:t>To Each, Her Own</a:t>
            </a:r>
            <a:r>
              <a:rPr lang="en-US" sz="1600" dirty="0">
                <a:solidFill>
                  <a:srgbClr val="1F1A62"/>
                </a:solidFill>
                <a:latin typeface="Helvetica" panose="020B0403020202020204" pitchFamily="34" charset="0"/>
              </a:rPr>
              <a:t>.’ Directed and shot by women, the campaign embodied ThirdLove’s greater mission to embrace modern femininity with women of all ages, ethnicities, and sizes, in various walks of life, through different moments of time that are universally understood, yet vastly underrepresented.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dirty="0">
              <a:solidFill>
                <a:srgbClr val="1F1A62"/>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u="sng" dirty="0">
                <a:solidFill>
                  <a:srgbClr val="ED3C8D"/>
                </a:solidFill>
                <a:latin typeface="Helvetica" panose="020B0403020202020204" pitchFamily="34" charset="0"/>
              </a:rPr>
              <a:t>Results</a:t>
            </a:r>
            <a:r>
              <a:rPr lang="en-US" sz="1600" dirty="0">
                <a:solidFill>
                  <a:srgbClr val="ED3C8D"/>
                </a:solidFill>
                <a:latin typeface="Helvetica" panose="020B0403020202020204" pitchFamily="34" charset="0"/>
              </a:rPr>
              <a:t>: The campaign highly over indexed the average ad attention from other brands within the category and has garnered </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solidFill>
                  <a:srgbClr val="ED3C8D"/>
                </a:solidFill>
                <a:latin typeface="Helvetica" panose="020B0403020202020204" pitchFamily="34" charset="0"/>
              </a:rPr>
              <a:t>the second highest attention score of all ThirdLove ads</a:t>
            </a:r>
            <a:r>
              <a:rPr lang="en-US" sz="1400" dirty="0">
                <a:solidFill>
                  <a:srgbClr val="ED3C8D"/>
                </a:solidFill>
                <a:latin typeface="Helvetica" panose="020B0403020202020204" pitchFamily="34" charset="0"/>
              </a:rPr>
              <a:t>.</a:t>
            </a:r>
            <a:endParaRPr kumimoji="0" lang="en-US" sz="14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21" name="Rectangle 20">
            <a:extLst>
              <a:ext uri="{FF2B5EF4-FFF2-40B4-BE49-F238E27FC236}">
                <a16:creationId xmlns:a16="http://schemas.microsoft.com/office/drawing/2014/main" id="{2F5C3631-9E99-480C-8AB1-800B0799A9C8}"/>
              </a:ext>
            </a:extLst>
          </p:cNvPr>
          <p:cNvSpPr/>
          <p:nvPr/>
        </p:nvSpPr>
        <p:spPr>
          <a:xfrm>
            <a:off x="7952605" y="3355762"/>
            <a:ext cx="4212761" cy="2833165"/>
          </a:xfrm>
          <a:prstGeom prst="rect">
            <a:avLst/>
          </a:prstGeom>
          <a:solidFill>
            <a:srgbClr val="ED3C8D"/>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u="sng" dirty="0">
                <a:solidFill>
                  <a:schemeClr val="bg1"/>
                </a:solidFill>
                <a:latin typeface="Helvetica" panose="020B0403020202020204" pitchFamily="34" charset="0"/>
              </a:rPr>
              <a:t>Business Outcomes</a:t>
            </a:r>
          </a:p>
          <a:p>
            <a:endParaRPr lang="en-US" sz="1200" b="1"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Ad Attention Score: </a:t>
            </a:r>
            <a:r>
              <a:rPr lang="en-US" sz="1400" b="1" u="sng" dirty="0">
                <a:solidFill>
                  <a:schemeClr val="bg1"/>
                </a:solidFill>
                <a:latin typeface="Helvetica" panose="020B0403020202020204" pitchFamily="34" charset="0"/>
              </a:rPr>
              <a:t>96.2</a:t>
            </a:r>
            <a:r>
              <a:rPr lang="en-US" sz="1400" b="1" dirty="0">
                <a:solidFill>
                  <a:schemeClr val="bg1"/>
                </a:solidFill>
                <a:latin typeface="Helvetica" panose="020B0403020202020204" pitchFamily="34" charset="0"/>
              </a:rPr>
              <a:t> </a:t>
            </a:r>
          </a:p>
          <a:p>
            <a:r>
              <a:rPr lang="en-US" sz="1200" dirty="0">
                <a:solidFill>
                  <a:schemeClr val="bg1"/>
                </a:solidFill>
                <a:latin typeface="Helvetica" panose="020B0403020202020204" pitchFamily="34" charset="0"/>
              </a:rPr>
              <a:t>On average, the ad was viewed for 96% of its duration before interruption.</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Industry Attention Index: </a:t>
            </a:r>
            <a:r>
              <a:rPr lang="en-US" sz="1400" b="1" u="sng" dirty="0">
                <a:solidFill>
                  <a:schemeClr val="bg1"/>
                </a:solidFill>
                <a:latin typeface="Helvetica" panose="020B0403020202020204" pitchFamily="34" charset="0"/>
              </a:rPr>
              <a:t>142</a:t>
            </a:r>
          </a:p>
          <a:p>
            <a:r>
              <a:rPr lang="en-US" sz="1200" dirty="0">
                <a:solidFill>
                  <a:schemeClr val="bg1"/>
                </a:solidFill>
                <a:latin typeface="Helvetica" panose="020B0403020202020204" pitchFamily="34" charset="0"/>
              </a:rPr>
              <a:t>42% fewer interruptions than the average ad within the category during the measured time period. </a:t>
            </a:r>
          </a:p>
          <a:p>
            <a:r>
              <a:rPr lang="en-US" sz="1200" dirty="0">
                <a:solidFill>
                  <a:schemeClr val="bg1"/>
                </a:solidFill>
                <a:latin typeface="Helvetica" panose="020B0403020202020204" pitchFamily="34" charset="0"/>
              </a:rPr>
              <a:t>(Brand Attention Index =115).</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Brand Attention Ranking: </a:t>
            </a:r>
            <a:r>
              <a:rPr lang="en-US" sz="1400" b="1" u="sng" dirty="0">
                <a:solidFill>
                  <a:schemeClr val="bg1"/>
                </a:solidFill>
                <a:latin typeface="Helvetica" panose="020B0403020202020204" pitchFamily="34" charset="0"/>
              </a:rPr>
              <a:t>#2</a:t>
            </a:r>
          </a:p>
          <a:p>
            <a:r>
              <a:rPr lang="en-US" sz="1200" dirty="0">
                <a:solidFill>
                  <a:schemeClr val="bg1"/>
                </a:solidFill>
                <a:latin typeface="Helvetica" panose="020B0403020202020204" pitchFamily="34" charset="0"/>
              </a:rPr>
              <a:t>Ad ranked #2 in viewer attention among 12 ThirdLove ads that aired between </a:t>
            </a:r>
            <a:r>
              <a:rPr lang="en-US" sz="1200" u="sng" dirty="0">
                <a:solidFill>
                  <a:schemeClr val="bg1"/>
                </a:solidFill>
                <a:latin typeface="Helvetica" panose="020B0403020202020204" pitchFamily="34" charset="0"/>
              </a:rPr>
              <a:t>1/1/17 – 6/30/20</a:t>
            </a:r>
            <a:r>
              <a:rPr lang="en-US" sz="1200" dirty="0">
                <a:solidFill>
                  <a:schemeClr val="bg1"/>
                </a:solidFill>
                <a:latin typeface="Helvetica" panose="020B0403020202020204" pitchFamily="34" charset="0"/>
              </a:rPr>
              <a:t>.</a:t>
            </a:r>
          </a:p>
        </p:txBody>
      </p:sp>
      <p:sp>
        <p:nvSpPr>
          <p:cNvPr id="23" name="Rectangle 22">
            <a:hlinkClick r:id="rId5"/>
            <a:extLst>
              <a:ext uri="{FF2B5EF4-FFF2-40B4-BE49-F238E27FC236}">
                <a16:creationId xmlns:a16="http://schemas.microsoft.com/office/drawing/2014/main" id="{F7F96E12-01B5-4592-BD25-BCDCD5A7E166}"/>
              </a:ext>
            </a:extLst>
          </p:cNvPr>
          <p:cNvSpPr/>
          <p:nvPr/>
        </p:nvSpPr>
        <p:spPr>
          <a:xfrm>
            <a:off x="98855" y="3588314"/>
            <a:ext cx="7775637"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latin typeface="Helvetica" panose="020B0403020202020204" pitchFamily="34" charset="0"/>
              </a:rPr>
              <a:t>‘To Each, Her Own’ TV spot - $9.4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Helvetica" panose="020B0403020202020204" pitchFamily="34" charset="0"/>
              </a:rPr>
              <a:t>Airings Throughout 18 Months: 9/10/18 – 3/16/20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17,914 Airings / 1,106.9 MM HH IMPs</a:t>
            </a:r>
          </a:p>
        </p:txBody>
      </p:sp>
      <p:pic>
        <p:nvPicPr>
          <p:cNvPr id="2" name="Picture 1">
            <a:extLst>
              <a:ext uri="{FF2B5EF4-FFF2-40B4-BE49-F238E27FC236}">
                <a16:creationId xmlns:a16="http://schemas.microsoft.com/office/drawing/2014/main" id="{804218EC-22B5-4092-9ED7-D4FB1CEE469F}"/>
              </a:ext>
            </a:extLst>
          </p:cNvPr>
          <p:cNvPicPr>
            <a:picLocks noChangeAspect="1"/>
          </p:cNvPicPr>
          <p:nvPr/>
        </p:nvPicPr>
        <p:blipFill>
          <a:blip r:embed="rId6"/>
          <a:stretch>
            <a:fillRect/>
          </a:stretch>
        </p:blipFill>
        <p:spPr>
          <a:xfrm>
            <a:off x="9578758" y="523779"/>
            <a:ext cx="2539233" cy="400695"/>
          </a:xfrm>
          <a:prstGeom prst="rect">
            <a:avLst/>
          </a:prstGeom>
        </p:spPr>
      </p:pic>
      <p:sp>
        <p:nvSpPr>
          <p:cNvPr id="18" name="TextBox 17">
            <a:extLst>
              <a:ext uri="{FF2B5EF4-FFF2-40B4-BE49-F238E27FC236}">
                <a16:creationId xmlns:a16="http://schemas.microsoft.com/office/drawing/2014/main" id="{F9271211-0034-4B43-BABA-DDD654CFBFAB}"/>
              </a:ext>
            </a:extLst>
          </p:cNvPr>
          <p:cNvSpPr txBox="1"/>
          <p:nvPr/>
        </p:nvSpPr>
        <p:spPr>
          <a:xfrm>
            <a:off x="103218" y="5933180"/>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5" name="Picture 4">
            <a:extLst>
              <a:ext uri="{FF2B5EF4-FFF2-40B4-BE49-F238E27FC236}">
                <a16:creationId xmlns:a16="http://schemas.microsoft.com/office/drawing/2014/main" id="{AB0A733B-4316-417B-83D3-8E3A80DACEF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30161" y="4420419"/>
            <a:ext cx="2529896" cy="1443264"/>
          </a:xfrm>
          <a:prstGeom prst="rect">
            <a:avLst/>
          </a:prstGeom>
          <a:ln>
            <a:solidFill>
              <a:schemeClr val="tx1"/>
            </a:solidFill>
          </a:ln>
        </p:spPr>
      </p:pic>
      <p:pic>
        <p:nvPicPr>
          <p:cNvPr id="6" name="Picture 5">
            <a:extLst>
              <a:ext uri="{FF2B5EF4-FFF2-40B4-BE49-F238E27FC236}">
                <a16:creationId xmlns:a16="http://schemas.microsoft.com/office/drawing/2014/main" id="{022387CF-943C-4291-A9D9-0A121D72DD6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31327" y="4420419"/>
            <a:ext cx="2550008" cy="1455044"/>
          </a:xfrm>
          <a:prstGeom prst="rect">
            <a:avLst/>
          </a:prstGeom>
          <a:ln>
            <a:solidFill>
              <a:schemeClr val="tx1"/>
            </a:solidFill>
          </a:ln>
        </p:spPr>
      </p:pic>
    </p:spTree>
    <p:extLst>
      <p:ext uri="{BB962C8B-B14F-4D97-AF65-F5344CB8AC3E}">
        <p14:creationId xmlns:p14="http://schemas.microsoft.com/office/powerpoint/2010/main" val="1300966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124309"/>
            <a:ext cx="11536552"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 analysis of iSpot.tv TV occurrence data and attention analytics, time period: 1/1/16 – 6/30/20, estimated media spend. Impressions represent US TV HHs and include activity within measured national broadcast and cable TV linear, national time-shifted, local, VOD and OTT. Attention scoring is based on national aired impressions viewed live/same day and played from the beginning. Interruptions = changing the channel, skipping the ad (via DVR), turning off the TV device or pulling up the programming guide. ‘Similar’ Samuel Adams ads reflect those that were active for less than one month and had less than $1MM spend.</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4" name="Rectangle 13">
            <a:extLst>
              <a:ext uri="{FF2B5EF4-FFF2-40B4-BE49-F238E27FC236}">
                <a16:creationId xmlns:a16="http://schemas.microsoft.com/office/drawing/2014/main" id="{96A8196F-1F9D-47F8-8408-BC9AEF17103C}"/>
              </a:ext>
            </a:extLst>
          </p:cNvPr>
          <p:cNvSpPr/>
          <p:nvPr/>
        </p:nvSpPr>
        <p:spPr>
          <a:xfrm>
            <a:off x="283559" y="320873"/>
            <a:ext cx="1025423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Samuel Adams: </a:t>
            </a:r>
            <a:r>
              <a:rPr lang="en-US" sz="2600" b="1" dirty="0">
                <a:solidFill>
                  <a:srgbClr val="1F1A62"/>
                </a:solidFill>
                <a:latin typeface="Helvetica" panose="020B0604020202020204" pitchFamily="2" charset="0"/>
              </a:rPr>
              <a:t>Celebrating Pride month with authentic voices from the </a:t>
            </a:r>
            <a:r>
              <a:rPr lang="en-US" sz="2600" b="1" dirty="0">
                <a:solidFill>
                  <a:srgbClr val="ED3C8D"/>
                </a:solidFill>
                <a:latin typeface="Helvetica" panose="020B0604020202020204" pitchFamily="2" charset="0"/>
              </a:rPr>
              <a:t>LGBTQ+ community, </a:t>
            </a:r>
            <a:r>
              <a:rPr lang="en-US" sz="2600" b="1" dirty="0">
                <a:solidFill>
                  <a:srgbClr val="1F1A62"/>
                </a:solidFill>
                <a:latin typeface="Helvetica" panose="020B0604020202020204" pitchFamily="2" charset="0"/>
              </a:rPr>
              <a:t>the ‘Love Conquers All’ campaign </a:t>
            </a:r>
            <a:r>
              <a:rPr lang="en-US" sz="2600" b="1" dirty="0">
                <a:solidFill>
                  <a:srgbClr val="ED3C8D"/>
                </a:solidFill>
                <a:latin typeface="Helvetica" panose="020B0604020202020204" pitchFamily="2" charset="0"/>
              </a:rPr>
              <a:t>ranked #2 in attentiveness</a:t>
            </a:r>
            <a:r>
              <a:rPr lang="en-US" sz="2600" b="1" dirty="0">
                <a:solidFill>
                  <a:srgbClr val="1F1A62"/>
                </a:solidFill>
                <a:latin typeface="Helvetica" panose="020B0604020202020204" pitchFamily="2" charset="0"/>
              </a:rPr>
              <a:t> among 35 ads </a:t>
            </a:r>
          </a:p>
        </p:txBody>
      </p:sp>
      <p:sp>
        <p:nvSpPr>
          <p:cNvPr id="9" name="TextBox 8">
            <a:extLst>
              <a:ext uri="{FF2B5EF4-FFF2-40B4-BE49-F238E27FC236}">
                <a16:creationId xmlns:a16="http://schemas.microsoft.com/office/drawing/2014/main" id="{FB3EABF4-443B-4155-A5FA-5A6AB756FC46}"/>
              </a:ext>
            </a:extLst>
          </p:cNvPr>
          <p:cNvSpPr txBox="1"/>
          <p:nvPr/>
        </p:nvSpPr>
        <p:spPr>
          <a:xfrm>
            <a:off x="200026" y="1753787"/>
            <a:ext cx="11991973" cy="153888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June 2020, Sam Adams released the ‘Let There Be Pride’ </a:t>
            </a:r>
            <a:r>
              <a:rPr lang="en-US" sz="1600" dirty="0">
                <a:solidFill>
                  <a:srgbClr val="1F1A62"/>
                </a:solidFill>
                <a:latin typeface="Helvetica" panose="020B0403020202020204" pitchFamily="34" charset="0"/>
              </a:rPr>
              <a:t>ad as part of their ‘</a:t>
            </a:r>
            <a:r>
              <a:rPr lang="en-US" sz="1600" i="1" dirty="0">
                <a:solidFill>
                  <a:srgbClr val="1F1A62"/>
                </a:solidFill>
                <a:latin typeface="Helvetica" panose="020B0403020202020204" pitchFamily="34" charset="0"/>
              </a:rPr>
              <a:t>Love Conquers All’</a:t>
            </a:r>
            <a:r>
              <a:rPr lang="en-US" sz="1600" dirty="0">
                <a:solidFill>
                  <a:srgbClr val="1F1A62"/>
                </a:solidFill>
                <a:latin typeface="Helvetica" panose="020B0403020202020204" pitchFamily="34" charset="0"/>
              </a:rPr>
              <a:t> campaign in partnership with GLAAD. Aligning with their mission to raise up the voices of the LGBTQ+ community, ‘Let There Be Pride’ was written by poet and advocate Richard Blanco and performed at Stonewall Inn, the birthplace of the modern gay rights movement.</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dirty="0">
              <a:solidFill>
                <a:srgbClr val="1F1A62"/>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u="sng" dirty="0">
                <a:solidFill>
                  <a:srgbClr val="ED3C8D"/>
                </a:solidFill>
                <a:latin typeface="Helvetica" panose="020B0403020202020204" pitchFamily="34" charset="0"/>
              </a:rPr>
              <a:t>Results</a:t>
            </a:r>
            <a:r>
              <a:rPr lang="en-US" sz="1600" dirty="0">
                <a:solidFill>
                  <a:srgbClr val="ED3C8D"/>
                </a:solidFill>
                <a:latin typeface="Helvetica" panose="020B0403020202020204" pitchFamily="34" charset="0"/>
              </a:rPr>
              <a:t>: ‘Let There Be Pride’ garnered one of the highest attention scores of all Samuel Adams ads during our measurement time period and had the highest attention score among other Samuel Adams ads with similarly short flights and impressions delivery.</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pic>
        <p:nvPicPr>
          <p:cNvPr id="3" name="Picture 2">
            <a:extLst>
              <a:ext uri="{FF2B5EF4-FFF2-40B4-BE49-F238E27FC236}">
                <a16:creationId xmlns:a16="http://schemas.microsoft.com/office/drawing/2014/main" id="{48B4AF0A-6626-4CCC-A0F8-DFA8717BCD9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8552" y="4287254"/>
            <a:ext cx="2529896" cy="1433558"/>
          </a:xfrm>
          <a:prstGeom prst="rect">
            <a:avLst/>
          </a:prstGeom>
          <a:ln>
            <a:solidFill>
              <a:schemeClr val="tx1"/>
            </a:solidFill>
          </a:ln>
        </p:spPr>
      </p:pic>
      <p:pic>
        <p:nvPicPr>
          <p:cNvPr id="4" name="Picture 3">
            <a:extLst>
              <a:ext uri="{FF2B5EF4-FFF2-40B4-BE49-F238E27FC236}">
                <a16:creationId xmlns:a16="http://schemas.microsoft.com/office/drawing/2014/main" id="{EB842E41-1597-47FA-9CA7-034FF3075F4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719713" y="4287254"/>
            <a:ext cx="2529896" cy="1433558"/>
          </a:xfrm>
          <a:prstGeom prst="rect">
            <a:avLst/>
          </a:prstGeom>
          <a:ln>
            <a:solidFill>
              <a:schemeClr val="tx1"/>
            </a:solidFill>
          </a:ln>
        </p:spPr>
      </p:pic>
      <p:pic>
        <p:nvPicPr>
          <p:cNvPr id="5" name="Picture 4">
            <a:extLst>
              <a:ext uri="{FF2B5EF4-FFF2-40B4-BE49-F238E27FC236}">
                <a16:creationId xmlns:a16="http://schemas.microsoft.com/office/drawing/2014/main" id="{D6063F51-6A77-4DD1-B21D-DDBC0FD7CDC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26603" y="4287255"/>
            <a:ext cx="2515289" cy="1433557"/>
          </a:xfrm>
          <a:prstGeom prst="rect">
            <a:avLst/>
          </a:prstGeom>
          <a:ln>
            <a:solidFill>
              <a:schemeClr val="tx1"/>
            </a:solidFill>
          </a:ln>
        </p:spPr>
      </p:pic>
      <p:sp>
        <p:nvSpPr>
          <p:cNvPr id="15" name="Rectangle 14">
            <a:extLst>
              <a:ext uri="{FF2B5EF4-FFF2-40B4-BE49-F238E27FC236}">
                <a16:creationId xmlns:a16="http://schemas.microsoft.com/office/drawing/2014/main" id="{270EBCC2-48DF-45D5-AA18-C2242B0FEBD5}"/>
              </a:ext>
            </a:extLst>
          </p:cNvPr>
          <p:cNvSpPr/>
          <p:nvPr/>
        </p:nvSpPr>
        <p:spPr>
          <a:xfrm>
            <a:off x="7952605" y="3286471"/>
            <a:ext cx="4212761" cy="2608847"/>
          </a:xfrm>
          <a:prstGeom prst="rect">
            <a:avLst/>
          </a:prstGeom>
          <a:solidFill>
            <a:srgbClr val="ED3C8D"/>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u="sng" dirty="0">
                <a:solidFill>
                  <a:schemeClr val="bg1"/>
                </a:solidFill>
                <a:latin typeface="Helvetica" panose="020B0403020202020204" pitchFamily="34" charset="0"/>
              </a:rPr>
              <a:t>Business Outcomes</a:t>
            </a:r>
          </a:p>
          <a:p>
            <a:endParaRPr lang="en-US" sz="1200" b="1"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Ad Attention Score: </a:t>
            </a:r>
            <a:r>
              <a:rPr lang="en-US" sz="1400" b="1" u="sng" dirty="0">
                <a:solidFill>
                  <a:schemeClr val="bg1"/>
                </a:solidFill>
                <a:latin typeface="Helvetica" panose="020B0403020202020204" pitchFamily="34" charset="0"/>
              </a:rPr>
              <a:t>97.0</a:t>
            </a:r>
            <a:r>
              <a:rPr lang="en-US" sz="1400" b="1" dirty="0">
                <a:solidFill>
                  <a:schemeClr val="bg1"/>
                </a:solidFill>
                <a:latin typeface="Helvetica" panose="020B0403020202020204" pitchFamily="34" charset="0"/>
              </a:rPr>
              <a:t> </a:t>
            </a:r>
          </a:p>
          <a:p>
            <a:r>
              <a:rPr lang="en-US" sz="1200" dirty="0">
                <a:solidFill>
                  <a:schemeClr val="bg1"/>
                </a:solidFill>
                <a:latin typeface="Helvetica" panose="020B0403020202020204" pitchFamily="34" charset="0"/>
              </a:rPr>
              <a:t>On average, the ad was viewed for 97% of its duration before interruption.</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Brand Attention Index: </a:t>
            </a:r>
            <a:r>
              <a:rPr lang="en-US" sz="1400" b="1" u="sng" dirty="0">
                <a:solidFill>
                  <a:schemeClr val="bg1"/>
                </a:solidFill>
                <a:latin typeface="Helvetica" panose="020B0403020202020204" pitchFamily="34" charset="0"/>
              </a:rPr>
              <a:t>157</a:t>
            </a:r>
          </a:p>
          <a:p>
            <a:r>
              <a:rPr lang="en-US" sz="1200" dirty="0">
                <a:solidFill>
                  <a:schemeClr val="bg1"/>
                </a:solidFill>
                <a:latin typeface="Helvetica" panose="020B0403020202020204" pitchFamily="34" charset="0"/>
              </a:rPr>
              <a:t>57% fewer interruptions than the average Sam Adams ad during the measured time period.</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Brand Attention Ranking: </a:t>
            </a:r>
            <a:r>
              <a:rPr lang="en-US" sz="1400" b="1" u="sng" dirty="0">
                <a:solidFill>
                  <a:schemeClr val="bg1"/>
                </a:solidFill>
                <a:latin typeface="Helvetica" panose="020B0403020202020204" pitchFamily="34" charset="0"/>
              </a:rPr>
              <a:t>#2</a:t>
            </a:r>
          </a:p>
          <a:p>
            <a:r>
              <a:rPr lang="en-US" sz="1200" dirty="0">
                <a:solidFill>
                  <a:schemeClr val="bg1"/>
                </a:solidFill>
                <a:latin typeface="Helvetica" panose="020B0403020202020204" pitchFamily="34" charset="0"/>
              </a:rPr>
              <a:t>Ad ranked #2 in viewer attention among 35 Samuel Adams ads that aired between </a:t>
            </a:r>
            <a:r>
              <a:rPr lang="en-US" sz="1200" u="sng" dirty="0">
                <a:solidFill>
                  <a:schemeClr val="bg1"/>
                </a:solidFill>
                <a:latin typeface="Helvetica" panose="020B0403020202020204" pitchFamily="34" charset="0"/>
              </a:rPr>
              <a:t>1/1/16 – 6/30/20</a:t>
            </a:r>
            <a:r>
              <a:rPr lang="en-US" sz="1200" dirty="0">
                <a:solidFill>
                  <a:schemeClr val="bg1"/>
                </a:solidFill>
                <a:latin typeface="Helvetica" panose="020B0403020202020204" pitchFamily="34" charset="0"/>
              </a:rPr>
              <a:t>.</a:t>
            </a:r>
          </a:p>
        </p:txBody>
      </p:sp>
      <p:pic>
        <p:nvPicPr>
          <p:cNvPr id="1028" name="Picture 4" descr="Love Conquers All | Samuel Adams">
            <a:extLst>
              <a:ext uri="{FF2B5EF4-FFF2-40B4-BE49-F238E27FC236}">
                <a16:creationId xmlns:a16="http://schemas.microsoft.com/office/drawing/2014/main" id="{8E6940CC-F97C-499E-8F60-C8BE8C131C1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803718" y="110236"/>
            <a:ext cx="1251823" cy="14832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hlinkClick r:id="rId8"/>
            <a:extLst>
              <a:ext uri="{FF2B5EF4-FFF2-40B4-BE49-F238E27FC236}">
                <a16:creationId xmlns:a16="http://schemas.microsoft.com/office/drawing/2014/main" id="{3441FD16-3BB4-4026-84CD-49884CC53846}"/>
              </a:ext>
            </a:extLst>
          </p:cNvPr>
          <p:cNvSpPr/>
          <p:nvPr/>
        </p:nvSpPr>
        <p:spPr>
          <a:xfrm>
            <a:off x="98856" y="3455150"/>
            <a:ext cx="7766760"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latin typeface="Helvetica" panose="020B0403020202020204" pitchFamily="34" charset="0"/>
              </a:rPr>
              <a:t>‘Let There Be Pride’ TV spot - $706K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Helvetica" panose="020B0403020202020204" pitchFamily="34" charset="0"/>
              </a:rPr>
              <a:t>2-Week Flight: 6/16/20 – 6/29/20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258 Airings / 40.7 MM HH IMPs</a:t>
            </a:r>
          </a:p>
        </p:txBody>
      </p:sp>
      <p:sp>
        <p:nvSpPr>
          <p:cNvPr id="16" name="TextBox 15">
            <a:extLst>
              <a:ext uri="{FF2B5EF4-FFF2-40B4-BE49-F238E27FC236}">
                <a16:creationId xmlns:a16="http://schemas.microsoft.com/office/drawing/2014/main" id="{5F022EEE-9F3F-4A0A-83FE-88036C74C1DD}"/>
              </a:ext>
            </a:extLst>
          </p:cNvPr>
          <p:cNvSpPr txBox="1"/>
          <p:nvPr/>
        </p:nvSpPr>
        <p:spPr>
          <a:xfrm>
            <a:off x="103218" y="5791139"/>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84775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991C712-00E7-4A76-9228-10D45BDC85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0499" y="4491514"/>
            <a:ext cx="2549593" cy="1429955"/>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EA083B3D-1AD1-42B7-ADCE-1EC3F2E8E23A}"/>
              </a:ext>
            </a:extLst>
          </p:cNvPr>
          <p:cNvSpPr txBox="1"/>
          <p:nvPr/>
        </p:nvSpPr>
        <p:spPr>
          <a:xfrm>
            <a:off x="518989" y="6215792"/>
            <a:ext cx="10755652"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 analysis of iSpot.tv TV occurrence data and attention analytics, time period: 1/1/16 – 6/30/20, estimated media spend. Impressions represent US TV HHs and include activity within measured national broadcast and cable TV linear, national time-shifted, local, VOD and OTT. Attention scoring is based on national aired impressions viewed live/same day and played from the beginning. Interruptions = changing the channel, skipping the ad (via DVR), turning off the TV device or pulling up the programming guide. </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6" name="Rectangle 15">
            <a:extLst>
              <a:ext uri="{FF2B5EF4-FFF2-40B4-BE49-F238E27FC236}">
                <a16:creationId xmlns:a16="http://schemas.microsoft.com/office/drawing/2014/main" id="{84CFDBB4-5B89-4B68-B792-C7A2E45C2BE2}"/>
              </a:ext>
            </a:extLst>
          </p:cNvPr>
          <p:cNvSpPr/>
          <p:nvPr/>
        </p:nvSpPr>
        <p:spPr>
          <a:xfrm>
            <a:off x="283558" y="338627"/>
            <a:ext cx="950851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Xbox: </a:t>
            </a:r>
            <a:r>
              <a:rPr lang="en-US" sz="2600" b="1" dirty="0">
                <a:solidFill>
                  <a:srgbClr val="1F1A62"/>
                </a:solidFill>
                <a:latin typeface="Helvetica" panose="020B0604020202020204" pitchFamily="2" charset="0"/>
              </a:rPr>
              <a:t>The Super Bowl provided a platform for the brand’s </a:t>
            </a:r>
            <a:r>
              <a:rPr lang="en-US" sz="2600" b="1" dirty="0">
                <a:solidFill>
                  <a:srgbClr val="ED3C8D"/>
                </a:solidFill>
                <a:latin typeface="Helvetica" panose="020B0604020202020204" pitchFamily="2" charset="0"/>
              </a:rPr>
              <a:t>most attentive ad ever </a:t>
            </a:r>
            <a:r>
              <a:rPr lang="en-US" sz="2600" b="1" dirty="0">
                <a:solidFill>
                  <a:srgbClr val="1F1A62"/>
                </a:solidFill>
                <a:latin typeface="Helvetica" panose="020B0604020202020204" pitchFamily="2" charset="0"/>
              </a:rPr>
              <a:t>which focused on making gaming an inclusive experience for </a:t>
            </a:r>
            <a:r>
              <a:rPr lang="en-US" sz="2600" b="1" dirty="0">
                <a:solidFill>
                  <a:srgbClr val="ED3C8D"/>
                </a:solidFill>
                <a:latin typeface="Helvetica" panose="020B0604020202020204" pitchFamily="2" charset="0"/>
              </a:rPr>
              <a:t>kids with disabilities </a:t>
            </a:r>
          </a:p>
        </p:txBody>
      </p:sp>
      <p:sp>
        <p:nvSpPr>
          <p:cNvPr id="17" name="TextBox 16">
            <a:extLst>
              <a:ext uri="{FF2B5EF4-FFF2-40B4-BE49-F238E27FC236}">
                <a16:creationId xmlns:a16="http://schemas.microsoft.com/office/drawing/2014/main" id="{ACECE296-5510-4419-9D27-0A9D25EC143F}"/>
              </a:ext>
            </a:extLst>
          </p:cNvPr>
          <p:cNvSpPr txBox="1"/>
          <p:nvPr/>
        </p:nvSpPr>
        <p:spPr>
          <a:xfrm>
            <a:off x="200026" y="1704627"/>
            <a:ext cx="11866485" cy="178510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February 2019</a:t>
            </a:r>
            <a:r>
              <a:rPr lang="en-US" sz="1600" dirty="0">
                <a:solidFill>
                  <a:srgbClr val="1F1A62"/>
                </a:solidFill>
                <a:latin typeface="Helvetica" panose="020B0403020202020204" pitchFamily="34" charset="0"/>
              </a:rPr>
              <a:t>, Microsoft aired a one-minute ad during the Super Bowl showcasing their latest Xbox Adaptive Controller. Entitled ‘We Will Win,’ the spot featured a handful of children with physical disabilities who talked about their love of video games and how these games allow them to bond with their friends. The message was one of inclusion and empowerment for young people with disabilities and the ad ended with the inspirational line, ‘when everybody plays, we all win.’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dirty="0">
              <a:solidFill>
                <a:srgbClr val="1F1A62"/>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u="sng" dirty="0">
                <a:solidFill>
                  <a:srgbClr val="ED3C8D"/>
                </a:solidFill>
                <a:latin typeface="Helvetica" panose="020B0403020202020204" pitchFamily="34" charset="0"/>
              </a:rPr>
              <a:t>Results</a:t>
            </a:r>
            <a:r>
              <a:rPr lang="en-US" sz="1600" dirty="0">
                <a:solidFill>
                  <a:srgbClr val="ED3C8D"/>
                </a:solidFill>
                <a:latin typeface="Helvetica" panose="020B0403020202020204" pitchFamily="34" charset="0"/>
              </a:rPr>
              <a:t>: Microsoft invested over $10 million to air this one-minute spot once during the Super Bowl and with such a captive, and large, audience its no surprise this garnered the highest viewer attention for an Xbox ad during our measurement period.</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21" name="Rectangle 20">
            <a:extLst>
              <a:ext uri="{FF2B5EF4-FFF2-40B4-BE49-F238E27FC236}">
                <a16:creationId xmlns:a16="http://schemas.microsoft.com/office/drawing/2014/main" id="{2F5C3631-9E99-480C-8AB1-800B0799A9C8}"/>
              </a:ext>
            </a:extLst>
          </p:cNvPr>
          <p:cNvSpPr/>
          <p:nvPr/>
        </p:nvSpPr>
        <p:spPr>
          <a:xfrm>
            <a:off x="7945371" y="3480155"/>
            <a:ext cx="4212761" cy="2697078"/>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u="sng" dirty="0">
                <a:solidFill>
                  <a:schemeClr val="bg1"/>
                </a:solidFill>
                <a:latin typeface="Helvetica" panose="020B0403020202020204" pitchFamily="34" charset="0"/>
              </a:rPr>
              <a:t>Business Outcomes</a:t>
            </a:r>
          </a:p>
          <a:p>
            <a:endParaRPr lang="en-US" sz="1200" b="1"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Ad Attention Score: </a:t>
            </a:r>
            <a:r>
              <a:rPr lang="en-US" sz="1400" b="1" u="sng" dirty="0">
                <a:solidFill>
                  <a:schemeClr val="bg1"/>
                </a:solidFill>
                <a:latin typeface="Helvetica" panose="020B0403020202020204" pitchFamily="34" charset="0"/>
              </a:rPr>
              <a:t>98.8</a:t>
            </a:r>
            <a:r>
              <a:rPr lang="en-US" sz="1400" b="1" dirty="0">
                <a:solidFill>
                  <a:schemeClr val="bg1"/>
                </a:solidFill>
                <a:latin typeface="Helvetica" panose="020B0403020202020204" pitchFamily="34" charset="0"/>
              </a:rPr>
              <a:t> </a:t>
            </a:r>
          </a:p>
          <a:p>
            <a:r>
              <a:rPr lang="en-US" sz="1200" dirty="0">
                <a:solidFill>
                  <a:schemeClr val="bg1"/>
                </a:solidFill>
                <a:latin typeface="Helvetica" panose="020B0403020202020204" pitchFamily="34" charset="0"/>
              </a:rPr>
              <a:t>On average, the ad was viewed for 99% of its duration before interruption.</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Brand Attention Index: </a:t>
            </a:r>
            <a:r>
              <a:rPr lang="en-US" sz="1400" b="1" u="sng" dirty="0">
                <a:solidFill>
                  <a:schemeClr val="bg1"/>
                </a:solidFill>
                <a:latin typeface="Helvetica" panose="020B0403020202020204" pitchFamily="34" charset="0"/>
              </a:rPr>
              <a:t>188</a:t>
            </a:r>
          </a:p>
          <a:p>
            <a:r>
              <a:rPr lang="en-US" sz="1200" dirty="0">
                <a:solidFill>
                  <a:schemeClr val="bg1"/>
                </a:solidFill>
                <a:latin typeface="Helvetica" panose="020B0403020202020204" pitchFamily="34" charset="0"/>
              </a:rPr>
              <a:t>88% fewer interruptions than the average Xbox ad during the measured time period.</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Attention Ranking: </a:t>
            </a:r>
            <a:r>
              <a:rPr lang="en-US" sz="1400" b="1" u="sng" dirty="0">
                <a:solidFill>
                  <a:schemeClr val="bg1"/>
                </a:solidFill>
                <a:latin typeface="Helvetica" panose="020B0403020202020204" pitchFamily="34" charset="0"/>
              </a:rPr>
              <a:t>#1</a:t>
            </a:r>
          </a:p>
          <a:p>
            <a:r>
              <a:rPr lang="en-US" sz="1200" dirty="0">
                <a:solidFill>
                  <a:schemeClr val="bg1"/>
                </a:solidFill>
                <a:latin typeface="Helvetica" panose="020B0403020202020204" pitchFamily="34" charset="0"/>
              </a:rPr>
              <a:t>Ad ranked #1 in viewer attention among 116 Xbox ads that aired between </a:t>
            </a:r>
            <a:r>
              <a:rPr lang="en-US" sz="1200" u="sng" dirty="0">
                <a:solidFill>
                  <a:schemeClr val="bg1"/>
                </a:solidFill>
                <a:latin typeface="Helvetica" panose="020B0403020202020204" pitchFamily="34" charset="0"/>
              </a:rPr>
              <a:t>1/1/16 – 6/30/20</a:t>
            </a:r>
            <a:r>
              <a:rPr lang="en-US" sz="1200" dirty="0">
                <a:solidFill>
                  <a:schemeClr val="bg1"/>
                </a:solidFill>
                <a:latin typeface="Helvetica" panose="020B0403020202020204" pitchFamily="34" charset="0"/>
              </a:rPr>
              <a:t>.</a:t>
            </a:r>
          </a:p>
        </p:txBody>
      </p:sp>
      <p:sp>
        <p:nvSpPr>
          <p:cNvPr id="23" name="Rectangle 22">
            <a:hlinkClick r:id="rId5"/>
            <a:extLst>
              <a:ext uri="{FF2B5EF4-FFF2-40B4-BE49-F238E27FC236}">
                <a16:creationId xmlns:a16="http://schemas.microsoft.com/office/drawing/2014/main" id="{F7F96E12-01B5-4592-BD25-BCDCD5A7E166}"/>
              </a:ext>
            </a:extLst>
          </p:cNvPr>
          <p:cNvSpPr/>
          <p:nvPr/>
        </p:nvSpPr>
        <p:spPr>
          <a:xfrm>
            <a:off x="91621" y="3701885"/>
            <a:ext cx="7808899"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latin typeface="Helvetica" panose="020B0403020202020204" pitchFamily="34" charset="0"/>
              </a:rPr>
              <a:t>‘We All Win’ TV spot - $10.4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Helvetica" panose="020B0403020202020204" pitchFamily="34" charset="0"/>
              </a:rPr>
              <a:t>1 Airing (Super Bowl LIII): 2/3/19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95.5 MM HH IMPs</a:t>
            </a:r>
          </a:p>
        </p:txBody>
      </p:sp>
      <p:pic>
        <p:nvPicPr>
          <p:cNvPr id="1026" name="Picture 2" descr="Xbox Official Site: Consoles, Games, and Community | Xbox">
            <a:extLst>
              <a:ext uri="{FF2B5EF4-FFF2-40B4-BE49-F238E27FC236}">
                <a16:creationId xmlns:a16="http://schemas.microsoft.com/office/drawing/2014/main" id="{FA80F325-CFAE-4CBE-BDF3-DF1526F1DF5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133412" y="523710"/>
            <a:ext cx="1861362" cy="5629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7879B6A-DFA7-4ADA-8561-AE71C4FB568C}"/>
              </a:ext>
            </a:extLst>
          </p:cNvPr>
          <p:cNvSpPr txBox="1"/>
          <p:nvPr/>
        </p:nvSpPr>
        <p:spPr>
          <a:xfrm>
            <a:off x="95984" y="6002364"/>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5" name="Picture 4">
            <a:extLst>
              <a:ext uri="{FF2B5EF4-FFF2-40B4-BE49-F238E27FC236}">
                <a16:creationId xmlns:a16="http://schemas.microsoft.com/office/drawing/2014/main" id="{AB0A733B-4316-417B-83D3-8E3A80DACEF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28718" y="4491514"/>
            <a:ext cx="2540291" cy="1429955"/>
          </a:xfrm>
          <a:prstGeom prst="rect">
            <a:avLst/>
          </a:prstGeom>
          <a:ln>
            <a:solidFill>
              <a:schemeClr val="tx1"/>
            </a:solidFill>
          </a:ln>
        </p:spPr>
      </p:pic>
      <p:pic>
        <p:nvPicPr>
          <p:cNvPr id="6" name="Picture 5">
            <a:extLst>
              <a:ext uri="{FF2B5EF4-FFF2-40B4-BE49-F238E27FC236}">
                <a16:creationId xmlns:a16="http://schemas.microsoft.com/office/drawing/2014/main" id="{022387CF-943C-4291-A9D9-0A121D72DD6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29881" y="4491514"/>
            <a:ext cx="2540291" cy="1428913"/>
          </a:xfrm>
          <a:prstGeom prst="rect">
            <a:avLst/>
          </a:prstGeom>
          <a:ln>
            <a:solidFill>
              <a:schemeClr val="tx1"/>
            </a:solidFill>
          </a:ln>
        </p:spPr>
      </p:pic>
    </p:spTree>
    <p:extLst>
      <p:ext uri="{BB962C8B-B14F-4D97-AF65-F5344CB8AC3E}">
        <p14:creationId xmlns:p14="http://schemas.microsoft.com/office/powerpoint/2010/main" val="3542220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91B476F-6EDB-4E1E-BB94-2E41FEB2077D}"/>
              </a:ext>
            </a:extLst>
          </p:cNvPr>
          <p:cNvPicPr>
            <a:picLocks noChangeAspect="1"/>
          </p:cNvPicPr>
          <p:nvPr/>
        </p:nvPicPr>
        <p:blipFill>
          <a:blip r:embed="rId3"/>
          <a:stretch>
            <a:fillRect/>
          </a:stretch>
        </p:blipFill>
        <p:spPr>
          <a:xfrm>
            <a:off x="9679109" y="3455345"/>
            <a:ext cx="2523150" cy="1774090"/>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311347"/>
            <a:ext cx="11758284" cy="1292662"/>
          </a:xfrm>
          <a:prstGeom prst="rect">
            <a:avLst/>
          </a:prstGeom>
        </p:spPr>
        <p:txBody>
          <a:bodyPr wrap="square">
            <a:spAutoFit/>
          </a:bodyPr>
          <a:lstStyle/>
          <a:p>
            <a:pPr lvl="0">
              <a:defRPr/>
            </a:pP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Lay’s, Coca-Cola, Chipotle: Increased attention </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through innovative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product</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 p</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ackaging</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merchandising</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that promote diversity and inclusion</a:t>
            </a:r>
            <a:endParaRPr lang="en-US" sz="2600" b="1" dirty="0">
              <a:solidFill>
                <a:srgbClr val="ED3C8D"/>
              </a:solidFill>
              <a:latin typeface="Helvetica" panose="020B0604020202020204" pitchFamily="2" charset="0"/>
            </a:endParaRPr>
          </a:p>
        </p:txBody>
      </p:sp>
      <p:pic>
        <p:nvPicPr>
          <p:cNvPr id="3" name="Picture 2">
            <a:extLst>
              <a:ext uri="{FF2B5EF4-FFF2-40B4-BE49-F238E27FC236}">
                <a16:creationId xmlns:a16="http://schemas.microsoft.com/office/drawing/2014/main" id="{03920D94-13E9-4FDA-BA51-9389473B44BB}"/>
              </a:ext>
            </a:extLst>
          </p:cNvPr>
          <p:cNvPicPr>
            <a:picLocks noChangeAspect="1"/>
          </p:cNvPicPr>
          <p:nvPr/>
        </p:nvPicPr>
        <p:blipFill>
          <a:blip r:embed="rId5"/>
          <a:stretch>
            <a:fillRect/>
          </a:stretch>
        </p:blipFill>
        <p:spPr>
          <a:xfrm>
            <a:off x="128683" y="2762492"/>
            <a:ext cx="4164616" cy="2342596"/>
          </a:xfrm>
          <a:prstGeom prst="rect">
            <a:avLst/>
          </a:prstGeom>
          <a:ln>
            <a:solidFill>
              <a:schemeClr val="tx1"/>
            </a:solidFill>
          </a:ln>
        </p:spPr>
      </p:pic>
      <p:grpSp>
        <p:nvGrpSpPr>
          <p:cNvPr id="7" name="Group 6">
            <a:extLst>
              <a:ext uri="{FF2B5EF4-FFF2-40B4-BE49-F238E27FC236}">
                <a16:creationId xmlns:a16="http://schemas.microsoft.com/office/drawing/2014/main" id="{25E68847-820C-447C-916D-5D8366B5A37E}"/>
              </a:ext>
            </a:extLst>
          </p:cNvPr>
          <p:cNvGrpSpPr/>
          <p:nvPr/>
        </p:nvGrpSpPr>
        <p:grpSpPr>
          <a:xfrm>
            <a:off x="581026" y="1703983"/>
            <a:ext cx="3287536" cy="1022740"/>
            <a:chOff x="6248400" y="2380005"/>
            <a:chExt cx="3381375" cy="1134720"/>
          </a:xfrm>
        </p:grpSpPr>
        <p:sp>
          <p:nvSpPr>
            <p:cNvPr id="6" name="Rectangle: Rounded Corners 5">
              <a:extLst>
                <a:ext uri="{FF2B5EF4-FFF2-40B4-BE49-F238E27FC236}">
                  <a16:creationId xmlns:a16="http://schemas.microsoft.com/office/drawing/2014/main" id="{3D019171-6B8C-4356-BD36-00DC2740F626}"/>
                </a:ext>
              </a:extLst>
            </p:cNvPr>
            <p:cNvSpPr/>
            <p:nvPr/>
          </p:nvSpPr>
          <p:spPr>
            <a:xfrm>
              <a:off x="6248400" y="2380005"/>
              <a:ext cx="3381375" cy="11347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3BA0738C-D85B-4FB9-977C-66250E0D281D}"/>
                </a:ext>
              </a:extLst>
            </p:cNvPr>
            <p:cNvGrpSpPr/>
            <p:nvPr/>
          </p:nvGrpSpPr>
          <p:grpSpPr>
            <a:xfrm>
              <a:off x="6398149" y="2466975"/>
              <a:ext cx="3050651" cy="953964"/>
              <a:chOff x="6160024" y="3040540"/>
              <a:chExt cx="4810125" cy="1464785"/>
            </a:xfrm>
          </p:grpSpPr>
          <p:pic>
            <p:nvPicPr>
              <p:cNvPr id="4" name="Picture 3">
                <a:extLst>
                  <a:ext uri="{FF2B5EF4-FFF2-40B4-BE49-F238E27FC236}">
                    <a16:creationId xmlns:a16="http://schemas.microsoft.com/office/drawing/2014/main" id="{421E8168-6873-41B4-9F23-79CDD9DC742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160024" y="3429000"/>
                <a:ext cx="4810125" cy="1076325"/>
              </a:xfrm>
              <a:prstGeom prst="rect">
                <a:avLst/>
              </a:prstGeom>
            </p:spPr>
          </p:pic>
          <p:pic>
            <p:nvPicPr>
              <p:cNvPr id="15" name="Picture 14">
                <a:extLst>
                  <a:ext uri="{FF2B5EF4-FFF2-40B4-BE49-F238E27FC236}">
                    <a16:creationId xmlns:a16="http://schemas.microsoft.com/office/drawing/2014/main" id="{8BB13AE4-303A-4338-82AE-C8CCEEDE5A8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160024" y="3044056"/>
                <a:ext cx="1051576" cy="398657"/>
              </a:xfrm>
              <a:prstGeom prst="rect">
                <a:avLst/>
              </a:prstGeom>
            </p:spPr>
          </p:pic>
          <p:pic>
            <p:nvPicPr>
              <p:cNvPr id="16" name="Picture 15">
                <a:extLst>
                  <a:ext uri="{FF2B5EF4-FFF2-40B4-BE49-F238E27FC236}">
                    <a16:creationId xmlns:a16="http://schemas.microsoft.com/office/drawing/2014/main" id="{000C4658-4A67-436E-A968-A2648DE5970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211600" y="3040540"/>
                <a:ext cx="946682" cy="388459"/>
              </a:xfrm>
              <a:prstGeom prst="rect">
                <a:avLst/>
              </a:prstGeom>
            </p:spPr>
          </p:pic>
        </p:grpSp>
      </p:grpSp>
      <p:sp>
        <p:nvSpPr>
          <p:cNvPr id="17" name="TextBox 16">
            <a:extLst>
              <a:ext uri="{FF2B5EF4-FFF2-40B4-BE49-F238E27FC236}">
                <a16:creationId xmlns:a16="http://schemas.microsoft.com/office/drawing/2014/main" id="{33294A54-7428-4099-934A-14EDE6DECF7C}"/>
              </a:ext>
            </a:extLst>
          </p:cNvPr>
          <p:cNvSpPr txBox="1"/>
          <p:nvPr/>
        </p:nvSpPr>
        <p:spPr>
          <a:xfrm>
            <a:off x="128683" y="5209456"/>
            <a:ext cx="40859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Lay’s featured 31 ‘everyday smilers’ and their inspiring stories on the packaging of 60+ varieties of potato chips to benefit international medical charity, </a:t>
            </a:r>
            <a:r>
              <a:rPr kumimoji="0" lang="en-US" sz="12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Operation Smile </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(plus a $1 million donation) </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9" name="Picture 8">
            <a:extLst>
              <a:ext uri="{FF2B5EF4-FFF2-40B4-BE49-F238E27FC236}">
                <a16:creationId xmlns:a16="http://schemas.microsoft.com/office/drawing/2014/main" id="{B782161A-9932-4FE6-8B07-EAC4A62D779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433984" y="2792252"/>
            <a:ext cx="4164616" cy="2293785"/>
          </a:xfrm>
          <a:prstGeom prst="rect">
            <a:avLst/>
          </a:prstGeom>
          <a:ln>
            <a:solidFill>
              <a:schemeClr val="tx1"/>
            </a:solidFill>
          </a:ln>
        </p:spPr>
      </p:pic>
      <p:grpSp>
        <p:nvGrpSpPr>
          <p:cNvPr id="21" name="Group 20">
            <a:extLst>
              <a:ext uri="{FF2B5EF4-FFF2-40B4-BE49-F238E27FC236}">
                <a16:creationId xmlns:a16="http://schemas.microsoft.com/office/drawing/2014/main" id="{08A7368E-B4DE-466B-B738-7F380E6F89E9}"/>
              </a:ext>
            </a:extLst>
          </p:cNvPr>
          <p:cNvGrpSpPr/>
          <p:nvPr/>
        </p:nvGrpSpPr>
        <p:grpSpPr>
          <a:xfrm>
            <a:off x="4913735" y="1692856"/>
            <a:ext cx="3162301" cy="1033867"/>
            <a:chOff x="5599482" y="183841"/>
            <a:chExt cx="3887418" cy="1371537"/>
          </a:xfrm>
        </p:grpSpPr>
        <p:sp>
          <p:nvSpPr>
            <p:cNvPr id="22" name="Rectangle: Rounded Corners 21">
              <a:extLst>
                <a:ext uri="{FF2B5EF4-FFF2-40B4-BE49-F238E27FC236}">
                  <a16:creationId xmlns:a16="http://schemas.microsoft.com/office/drawing/2014/main" id="{D44B894B-E004-44A1-8C39-DA85B6D52B39}"/>
                </a:ext>
              </a:extLst>
            </p:cNvPr>
            <p:cNvSpPr/>
            <p:nvPr/>
          </p:nvSpPr>
          <p:spPr>
            <a:xfrm>
              <a:off x="5599482" y="183841"/>
              <a:ext cx="3887418" cy="137153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8AABAA8-9BF8-4686-B65E-D292E9195BB4}"/>
                </a:ext>
              </a:extLst>
            </p:cNvPr>
            <p:cNvGrpSpPr/>
            <p:nvPr/>
          </p:nvGrpSpPr>
          <p:grpSpPr>
            <a:xfrm>
              <a:off x="5655864" y="286425"/>
              <a:ext cx="3754733" cy="1134917"/>
              <a:chOff x="5046367" y="342517"/>
              <a:chExt cx="3754733" cy="1134917"/>
            </a:xfrm>
          </p:grpSpPr>
          <p:pic>
            <p:nvPicPr>
              <p:cNvPr id="26" name="Picture 25">
                <a:extLst>
                  <a:ext uri="{FF2B5EF4-FFF2-40B4-BE49-F238E27FC236}">
                    <a16:creationId xmlns:a16="http://schemas.microsoft.com/office/drawing/2014/main" id="{E84900C0-0464-4D1C-B158-AF8D29FB0D5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075257" y="342517"/>
                <a:ext cx="645040" cy="282036"/>
              </a:xfrm>
              <a:prstGeom prst="rect">
                <a:avLst/>
              </a:prstGeom>
            </p:spPr>
          </p:pic>
          <p:grpSp>
            <p:nvGrpSpPr>
              <p:cNvPr id="27" name="Group 26">
                <a:extLst>
                  <a:ext uri="{FF2B5EF4-FFF2-40B4-BE49-F238E27FC236}">
                    <a16:creationId xmlns:a16="http://schemas.microsoft.com/office/drawing/2014/main" id="{126D74E3-8493-40E2-AB17-96F9E63E4032}"/>
                  </a:ext>
                </a:extLst>
              </p:cNvPr>
              <p:cNvGrpSpPr/>
              <p:nvPr/>
            </p:nvGrpSpPr>
            <p:grpSpPr>
              <a:xfrm>
                <a:off x="5046367" y="347055"/>
                <a:ext cx="3754733" cy="1130379"/>
                <a:chOff x="5046367" y="4279"/>
                <a:chExt cx="5278371" cy="1473155"/>
              </a:xfrm>
            </p:grpSpPr>
            <p:pic>
              <p:nvPicPr>
                <p:cNvPr id="28" name="Picture 27">
                  <a:extLst>
                    <a:ext uri="{FF2B5EF4-FFF2-40B4-BE49-F238E27FC236}">
                      <a16:creationId xmlns:a16="http://schemas.microsoft.com/office/drawing/2014/main" id="{09642214-4FDC-4AF6-817D-7EBDF72FAEA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5046367" y="383367"/>
                  <a:ext cx="5278371" cy="1094067"/>
                </a:xfrm>
                <a:prstGeom prst="rect">
                  <a:avLst/>
                </a:prstGeom>
              </p:spPr>
            </p:pic>
            <p:pic>
              <p:nvPicPr>
                <p:cNvPr id="29" name="Picture 28">
                  <a:extLst>
                    <a:ext uri="{FF2B5EF4-FFF2-40B4-BE49-F238E27FC236}">
                      <a16:creationId xmlns:a16="http://schemas.microsoft.com/office/drawing/2014/main" id="{6C9F6683-C742-4FA1-B129-7E371FCD178F}"/>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6086000" y="4279"/>
                  <a:ext cx="1247055" cy="320404"/>
                </a:xfrm>
                <a:prstGeom prst="rect">
                  <a:avLst/>
                </a:prstGeom>
              </p:spPr>
            </p:pic>
          </p:grpSp>
        </p:grpSp>
      </p:grpSp>
      <p:sp>
        <p:nvSpPr>
          <p:cNvPr id="30" name="TextBox 29">
            <a:extLst>
              <a:ext uri="{FF2B5EF4-FFF2-40B4-BE49-F238E27FC236}">
                <a16:creationId xmlns:a16="http://schemas.microsoft.com/office/drawing/2014/main" id="{437C4B22-8547-4D3C-9172-E5DE09A63150}"/>
              </a:ext>
            </a:extLst>
          </p:cNvPr>
          <p:cNvSpPr txBox="1"/>
          <p:nvPr/>
        </p:nvSpPr>
        <p:spPr>
          <a:xfrm>
            <a:off x="4381500" y="5209456"/>
            <a:ext cx="42717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Coca-Cola launched the ‘Share a Coke’ campaign in 2013 where labels on plastic bottles of Coke say ‘Share a Coke with…’ and includes diverse names from around the world. Highly ‘shareable,’ people would post bottle images on social media when they saw their own names on one.</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2" name="Picture 1">
            <a:extLst>
              <a:ext uri="{FF2B5EF4-FFF2-40B4-BE49-F238E27FC236}">
                <a16:creationId xmlns:a16="http://schemas.microsoft.com/office/drawing/2014/main" id="{F85595E1-BE0B-4D92-8F98-490F143AD672}"/>
              </a:ext>
            </a:extLst>
          </p:cNvPr>
          <p:cNvPicPr>
            <a:picLocks noChangeAspect="1"/>
          </p:cNvPicPr>
          <p:nvPr/>
        </p:nvPicPr>
        <p:blipFill>
          <a:blip r:embed="rId13"/>
          <a:stretch>
            <a:fillRect/>
          </a:stretch>
        </p:blipFill>
        <p:spPr>
          <a:xfrm>
            <a:off x="8710709" y="2792252"/>
            <a:ext cx="2506865" cy="1662501"/>
          </a:xfrm>
          <a:prstGeom prst="rect">
            <a:avLst/>
          </a:prstGeom>
          <a:ln>
            <a:solidFill>
              <a:schemeClr val="tx1"/>
            </a:solidFill>
          </a:ln>
        </p:spPr>
      </p:pic>
      <p:grpSp>
        <p:nvGrpSpPr>
          <p:cNvPr id="11" name="Group 10">
            <a:extLst>
              <a:ext uri="{FF2B5EF4-FFF2-40B4-BE49-F238E27FC236}">
                <a16:creationId xmlns:a16="http://schemas.microsoft.com/office/drawing/2014/main" id="{F98D2F7A-F3B7-4275-AFA5-F49D5EF35862}"/>
              </a:ext>
            </a:extLst>
          </p:cNvPr>
          <p:cNvGrpSpPr/>
          <p:nvPr/>
        </p:nvGrpSpPr>
        <p:grpSpPr>
          <a:xfrm>
            <a:off x="8875888" y="1703983"/>
            <a:ext cx="2589493" cy="1022740"/>
            <a:chOff x="2134523" y="184547"/>
            <a:chExt cx="2978252" cy="1134720"/>
          </a:xfrm>
        </p:grpSpPr>
        <p:sp>
          <p:nvSpPr>
            <p:cNvPr id="34" name="Rectangle: Rounded Corners 33">
              <a:extLst>
                <a:ext uri="{FF2B5EF4-FFF2-40B4-BE49-F238E27FC236}">
                  <a16:creationId xmlns:a16="http://schemas.microsoft.com/office/drawing/2014/main" id="{19466634-3EBB-453E-AEF2-2D7621B4EED7}"/>
                </a:ext>
              </a:extLst>
            </p:cNvPr>
            <p:cNvSpPr/>
            <p:nvPr/>
          </p:nvSpPr>
          <p:spPr>
            <a:xfrm>
              <a:off x="2134523" y="184547"/>
              <a:ext cx="2978252" cy="11347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C6B8A28-1ACF-4A53-B2CC-85FBB6241E70}"/>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2260428" y="581987"/>
              <a:ext cx="2773688" cy="714289"/>
            </a:xfrm>
            <a:prstGeom prst="rect">
              <a:avLst/>
            </a:prstGeom>
          </p:spPr>
        </p:pic>
        <p:pic>
          <p:nvPicPr>
            <p:cNvPr id="33" name="Picture 32">
              <a:extLst>
                <a:ext uri="{FF2B5EF4-FFF2-40B4-BE49-F238E27FC236}">
                  <a16:creationId xmlns:a16="http://schemas.microsoft.com/office/drawing/2014/main" id="{D6D9FA0E-3F97-492E-A0F4-179E9473FDBA}"/>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2256099" y="248445"/>
              <a:ext cx="865517" cy="321036"/>
            </a:xfrm>
            <a:prstGeom prst="rect">
              <a:avLst/>
            </a:prstGeom>
          </p:spPr>
        </p:pic>
        <p:pic>
          <p:nvPicPr>
            <p:cNvPr id="32" name="Picture 31">
              <a:extLst>
                <a:ext uri="{FF2B5EF4-FFF2-40B4-BE49-F238E27FC236}">
                  <a16:creationId xmlns:a16="http://schemas.microsoft.com/office/drawing/2014/main" id="{C8ACDA14-0194-4AEC-BC3D-3366337B5477}"/>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3130781" y="282965"/>
              <a:ext cx="1301287" cy="150769"/>
            </a:xfrm>
            <a:prstGeom prst="rect">
              <a:avLst/>
            </a:prstGeom>
          </p:spPr>
        </p:pic>
      </p:grpSp>
      <p:sp>
        <p:nvSpPr>
          <p:cNvPr id="35" name="TextBox 34">
            <a:extLst>
              <a:ext uri="{FF2B5EF4-FFF2-40B4-BE49-F238E27FC236}">
                <a16:creationId xmlns:a16="http://schemas.microsoft.com/office/drawing/2014/main" id="{A10F53EB-7A4A-4294-9E80-F6769768C53B}"/>
              </a:ext>
            </a:extLst>
          </p:cNvPr>
          <p:cNvSpPr txBox="1"/>
          <p:nvPr/>
        </p:nvSpPr>
        <p:spPr>
          <a:xfrm>
            <a:off x="8653629" y="5242639"/>
            <a:ext cx="35158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2019, Chipotle celebrated the LGBTQ+ community with limited edition pride gear benefiting The Trevor Project, a suicide prevention and crisis intervention organization. Additionally, the brand participated in parades and hosted fundraisers supporting nonprofits.</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8" name="Oval 17">
            <a:extLst>
              <a:ext uri="{FF2B5EF4-FFF2-40B4-BE49-F238E27FC236}">
                <a16:creationId xmlns:a16="http://schemas.microsoft.com/office/drawing/2014/main" id="{8C7F2EEC-8458-4933-B3BD-32432955AEEF}"/>
              </a:ext>
            </a:extLst>
          </p:cNvPr>
          <p:cNvSpPr/>
          <p:nvPr/>
        </p:nvSpPr>
        <p:spPr>
          <a:xfrm>
            <a:off x="3131515" y="4807077"/>
            <a:ext cx="1366934" cy="442328"/>
          </a:xfrm>
          <a:prstGeom prst="ellipse">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rPr>
              <a:t>+107%*</a:t>
            </a:r>
          </a:p>
        </p:txBody>
      </p:sp>
      <p:sp>
        <p:nvSpPr>
          <p:cNvPr id="36" name="Text Placeholder 3">
            <a:extLst>
              <a:ext uri="{FF2B5EF4-FFF2-40B4-BE49-F238E27FC236}">
                <a16:creationId xmlns:a16="http://schemas.microsoft.com/office/drawing/2014/main" id="{C4E446F9-C7E7-4AAC-BDF7-5A197E317290}"/>
              </a:ext>
            </a:extLst>
          </p:cNvPr>
          <p:cNvSpPr txBox="1">
            <a:spLocks/>
          </p:cNvSpPr>
          <p:nvPr/>
        </p:nvSpPr>
        <p:spPr>
          <a:xfrm>
            <a:off x="511585" y="6215152"/>
            <a:ext cx="5584415" cy="32386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auto" latinLnBrk="0" hangingPunct="1">
              <a:lnSpc>
                <a:spcPct val="100000"/>
              </a:lnSpc>
              <a:spcBef>
                <a:spcPct val="20000"/>
              </a:spcBef>
              <a:spcAft>
                <a:spcPts val="0"/>
              </a:spcAft>
              <a:buClrTx/>
              <a:buSzTx/>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*107% increase in average monthly Lays.com website visitors between Jul’19 – Aug’19 vs. June ’19; </a:t>
            </a:r>
          </a:p>
          <a:p>
            <a:pPr marR="0" lvl="0" algn="l" defTabSz="457200" rtl="0" eaLnBrk="1" fontAlgn="auto" latinLnBrk="0" hangingPunct="1">
              <a:lnSpc>
                <a:spcPct val="100000"/>
              </a:lnSpc>
              <a:spcBef>
                <a:spcPct val="20000"/>
              </a:spcBef>
              <a:spcAft>
                <a:spcPts val="0"/>
              </a:spcAft>
              <a:buClrTx/>
              <a:buSzTx/>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VAB analysis of Comscore mediametrix multiplatform media trend data, total audience (desktop P2+; mobile P18+).</a:t>
            </a:r>
          </a:p>
        </p:txBody>
      </p:sp>
    </p:spTree>
    <p:extLst>
      <p:ext uri="{BB962C8B-B14F-4D97-AF65-F5344CB8AC3E}">
        <p14:creationId xmlns:p14="http://schemas.microsoft.com/office/powerpoint/2010/main" val="3319056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3" y="1496546"/>
            <a:ext cx="7077167" cy="4170372"/>
          </a:xfrm>
          <a:prstGeom prst="rect">
            <a:avLst/>
          </a:prstGeom>
          <a:noFill/>
        </p:spPr>
        <p:txBody>
          <a:bodyPr wrap="square" rtlCol="0">
            <a:spAutoFit/>
          </a:bodyPr>
          <a:lstStyle/>
          <a:p>
            <a:pPr marL="457200" indent="-457200">
              <a:buBlip>
                <a:blip r:embed="rId4"/>
              </a:buBlip>
              <a:defRPr/>
            </a:pPr>
            <a:r>
              <a:rPr lang="en-US" sz="2000" b="1" dirty="0">
                <a:solidFill>
                  <a:srgbClr val="1B1464"/>
                </a:solidFill>
                <a:latin typeface="Helvetica" panose="020B0403020202020204" pitchFamily="34" charset="0"/>
              </a:rPr>
              <a:t>Inclusive campaigns break through the advertising clutter, which in turn drives stronger awareness and exposure for brands</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3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Diversity </a:t>
            </a:r>
            <a:r>
              <a:rPr lang="en-US" sz="2000" b="1" dirty="0">
                <a:solidFill>
                  <a:srgbClr val="1B1464"/>
                </a:solidFill>
                <a:latin typeface="Helvetica" panose="020B0403020202020204" pitchFamily="34" charset="0"/>
              </a:rPr>
              <a:t>&amp; inclusion campaigns drive outsized attention relative to their investment and they have the ability to generate awareness regardless of spend level or duration</a:t>
            </a:r>
            <a:endPar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914400" lvl="1" indent="-457200">
              <a:buBlip>
                <a:blip r:embed="rId4"/>
              </a:buBlip>
              <a:defRPr/>
            </a:pPr>
            <a:endParaRPr kumimoji="0" lang="en-US" sz="7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914400" lvl="1" indent="-457200">
              <a:buBlip>
                <a:blip r:embed="rId4"/>
              </a:buBlip>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Quantifiable impacts can be made with campaigns below $1MM </a:t>
            </a:r>
            <a:r>
              <a:rPr lang="en-US" sz="1600" b="1" dirty="0">
                <a:solidFill>
                  <a:srgbClr val="1B1464"/>
                </a:solidFill>
                <a:latin typeface="Helvetica" panose="020B0403020202020204" pitchFamily="34" charset="0"/>
              </a:rPr>
              <a:t>and</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flights that are tied into specific events </a:t>
            </a:r>
            <a:r>
              <a:rPr lang="en-US" sz="1600" b="1" dirty="0">
                <a:solidFill>
                  <a:srgbClr val="1B1464"/>
                </a:solidFill>
                <a:latin typeface="Helvetica" panose="020B0403020202020204" pitchFamily="34" charset="0"/>
              </a:rPr>
              <a:t>and </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societal moments</a:t>
            </a:r>
          </a:p>
          <a:p>
            <a:pPr marL="914400" lvl="1" indent="-457200">
              <a:buBlip>
                <a:blip r:embed="rId4"/>
              </a:buBlip>
              <a:defRPr/>
            </a:pPr>
            <a:endParaRPr lang="en-US" sz="600" b="1" dirty="0">
              <a:solidFill>
                <a:srgbClr val="1B1464"/>
              </a:solidFill>
              <a:latin typeface="Helvetica" panose="020B0403020202020204" pitchFamily="34" charset="0"/>
            </a:endParaRPr>
          </a:p>
          <a:p>
            <a:pPr marL="914400" lvl="1" indent="-457200">
              <a:buBlip>
                <a:blip r:embed="rId4"/>
              </a:buBlip>
              <a:defRPr/>
            </a:pPr>
            <a:r>
              <a:rPr lang="en-US" sz="1600" b="1" dirty="0">
                <a:solidFill>
                  <a:srgbClr val="1B1464"/>
                </a:solidFill>
                <a:latin typeface="Helvetica" panose="020B0403020202020204" pitchFamily="34" charset="0"/>
              </a:rPr>
              <a:t>Additionally, savvy marketers invest heavily in these initiatives, with some campaigns spanning multiple years  </a:t>
            </a:r>
            <a:endPar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8" name="Rectangle 7">
            <a:extLst>
              <a:ext uri="{FF2B5EF4-FFF2-40B4-BE49-F238E27FC236}">
                <a16:creationId xmlns:a16="http://schemas.microsoft.com/office/drawing/2014/main" id="{13A13D4E-DBE3-4272-BF30-C6E2AEEC7344}"/>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Increasing Awareness By Garnering Higher Attention</a:t>
            </a:r>
          </a:p>
        </p:txBody>
      </p:sp>
    </p:spTree>
    <p:extLst>
      <p:ext uri="{BB962C8B-B14F-4D97-AF65-F5344CB8AC3E}">
        <p14:creationId xmlns:p14="http://schemas.microsoft.com/office/powerpoint/2010/main" val="2504612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1" y="3434080"/>
            <a:ext cx="7661087" cy="1938992"/>
          </a:xfrm>
          <a:prstGeom prst="rect">
            <a:avLst/>
          </a:prstGeom>
          <a:noFill/>
        </p:spPr>
        <p:txBody>
          <a:bodyPr wrap="square" rtlCol="0">
            <a:spAutoFit/>
          </a:bodyPr>
          <a:lstStyle/>
          <a:p>
            <a:pPr lvl="0">
              <a:defRPr/>
            </a:pPr>
            <a:r>
              <a:rPr lang="en-US" sz="4000" b="1" dirty="0">
                <a:solidFill>
                  <a:srgbClr val="FFE600"/>
                </a:solidFill>
                <a:latin typeface="Helvetica" pitchFamily="2" charset="0"/>
              </a:rPr>
              <a:t>Fostering Greater Brand Consideration Through Increased Digital Interactions</a:t>
            </a:r>
            <a:endPar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681115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TextBox 17">
            <a:extLst>
              <a:ext uri="{FF2B5EF4-FFF2-40B4-BE49-F238E27FC236}">
                <a16:creationId xmlns:a16="http://schemas.microsoft.com/office/drawing/2014/main" id="{6336AA21-A2CB-4C02-8D53-26E4340F433A}"/>
              </a:ext>
            </a:extLst>
          </p:cNvPr>
          <p:cNvSpPr txBox="1"/>
          <p:nvPr/>
        </p:nvSpPr>
        <p:spPr>
          <a:xfrm>
            <a:off x="518989" y="6215790"/>
            <a:ext cx="113777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a:t>
            </a:r>
            <a:r>
              <a:rPr lang="en-US" sz="700" dirty="0">
                <a:solidFill>
                  <a:srgbClr val="1F1A62"/>
                </a:solidFill>
                <a:latin typeface="Helvetica" panose="020B0403020202020204" pitchFamily="34" charset="0"/>
                <a:cs typeface="Helvetica" panose="020B0604020202020204" pitchFamily="34" charset="0"/>
              </a:rPr>
              <a:t>engagement</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 analytics, time period: 1/1/16 – 6/30/20, estimated media spend. Impressions represent US TV HHs and include activity within measured national broadcast and cable TV linear, national time-shifted, local, VOD and OTT. ‘Digital Engagement Impact’ figures are based on all measured TV activity between 1/1/16 – 6/30/20. </a:t>
            </a:r>
            <a:r>
              <a:rPr lang="en-US" sz="700" dirty="0">
                <a:solidFill>
                  <a:srgbClr val="1F1A62"/>
                </a:solidFill>
                <a:latin typeface="Helvetica" panose="020B0403020202020204" pitchFamily="34" charset="0"/>
                <a:cs typeface="Helvetica" panose="020B0604020202020204" pitchFamily="34" charset="0"/>
              </a:rPr>
              <a:t>‘Total Earned Online Activity’ =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TV-driven searches, TV-driven social actions, TV-driven earned online video views. </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9" name="Rectangle 18">
            <a:extLst>
              <a:ext uri="{FF2B5EF4-FFF2-40B4-BE49-F238E27FC236}">
                <a16:creationId xmlns:a16="http://schemas.microsoft.com/office/drawing/2014/main" id="{61CE1508-777D-4505-94F3-FB53E702DC6A}"/>
              </a:ext>
            </a:extLst>
          </p:cNvPr>
          <p:cNvSpPr/>
          <p:nvPr/>
        </p:nvSpPr>
        <p:spPr>
          <a:xfrm>
            <a:off x="283559" y="356379"/>
            <a:ext cx="1010331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Johnnie Walker:</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The ‘Keep America Walking’ campaign focused on </a:t>
            </a:r>
            <a:r>
              <a:rPr lang="en-US" sz="2600" b="1" dirty="0">
                <a:solidFill>
                  <a:srgbClr val="ED3C8D"/>
                </a:solidFill>
                <a:latin typeface="Helvetica" panose="020B0604020202020204" pitchFamily="2" charset="0"/>
              </a:rPr>
              <a:t>inclusion</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drove </a:t>
            </a:r>
            <a:r>
              <a:rPr lang="en-US" sz="2600" b="1" dirty="0">
                <a:solidFill>
                  <a:srgbClr val="ED3C8D"/>
                </a:solidFill>
                <a:latin typeface="Helvetica" panose="020B0604020202020204" pitchFamily="2" charset="0"/>
              </a:rPr>
              <a:t>two-thirds of the brand’s total digital interactions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over the last five years</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57C70AE6-75A8-41E1-BF3B-EC9BAFEA06F4}"/>
              </a:ext>
            </a:extLst>
          </p:cNvPr>
          <p:cNvSpPr txBox="1"/>
          <p:nvPr/>
        </p:nvSpPr>
        <p:spPr>
          <a:xfrm>
            <a:off x="200026" y="1725212"/>
            <a:ext cx="11696699"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anose="020B0403020202020204" pitchFamily="34" charset="0"/>
              </a:rPr>
              <a:t>On election day in 2016, Johnnie Walker released an ad entitled ‘This Land’ as part of their ‘</a:t>
            </a:r>
            <a:r>
              <a:rPr lang="en-US" sz="1600" i="1" dirty="0">
                <a:solidFill>
                  <a:srgbClr val="1F1A62"/>
                </a:solidFill>
                <a:latin typeface="Helvetica" panose="020B0403020202020204" pitchFamily="34" charset="0"/>
              </a:rPr>
              <a:t>Keep America Walking’</a:t>
            </a:r>
            <a:r>
              <a:rPr lang="en-US" sz="1600" dirty="0">
                <a:solidFill>
                  <a:srgbClr val="1F1A62"/>
                </a:solidFill>
                <a:latin typeface="Helvetica" panose="020B0403020202020204" pitchFamily="34" charset="0"/>
              </a:rPr>
              <a:t> campaign. The spot quotes Woody Guthrie’s song ‘This Land is Your Land,’ in both English and Spanish, to spread a message of unity and inclusion. The ad offers distinct visualizations and provides an authentic representation of America’s rich cultural diversity. </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a:t>
            </a:r>
            <a:r>
              <a:rPr lang="en-US" sz="1600" dirty="0">
                <a:solidFill>
                  <a:srgbClr val="ED3C8D"/>
                </a:solidFill>
                <a:latin typeface="Helvetica" panose="020B0403020202020204" pitchFamily="34" charset="0"/>
              </a:rPr>
              <a:t>Viewer sentiment was overwhelmingly positive for the ad, especially considering the divisiveness of the times during the 2016 Presidential election, which helped spur high digital interactions (mainly social mentions and online video views) relative to brand spend.</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21" name="Rectangle 20">
            <a:extLst>
              <a:ext uri="{FF2B5EF4-FFF2-40B4-BE49-F238E27FC236}">
                <a16:creationId xmlns:a16="http://schemas.microsoft.com/office/drawing/2014/main" id="{428942AE-EDF0-4008-A559-68FCA8A32598}"/>
              </a:ext>
            </a:extLst>
          </p:cNvPr>
          <p:cNvSpPr/>
          <p:nvPr/>
        </p:nvSpPr>
        <p:spPr>
          <a:xfrm>
            <a:off x="7936904" y="3506191"/>
            <a:ext cx="4212761" cy="260884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Positive Sentiment: </a:t>
            </a: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90%</a:t>
            </a: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Average positive sentiment for all other Johnnie Walker ads: 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Digital Engagement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Helvetica" panose="020B0403020202020204" pitchFamily="34" charset="0"/>
              </a:rPr>
              <a:t>Although only </a:t>
            </a:r>
            <a:r>
              <a:rPr lang="en-US" sz="1400" b="1" u="sng" dirty="0">
                <a:solidFill>
                  <a:schemeClr val="bg1"/>
                </a:solidFill>
                <a:latin typeface="Helvetica" panose="020B0403020202020204" pitchFamily="34" charset="0"/>
              </a:rPr>
              <a:t>16% of TV spend</a:t>
            </a:r>
            <a:r>
              <a:rPr lang="en-US" sz="1400" dirty="0">
                <a:solidFill>
                  <a:schemeClr val="bg1"/>
                </a:solidFill>
                <a:latin typeface="Helvetica" panose="020B0403020202020204" pitchFamily="34" charset="0"/>
              </a:rPr>
              <a:t>, it resulted in </a:t>
            </a:r>
            <a:r>
              <a:rPr lang="en-US" sz="1400" b="1" u="sng" dirty="0">
                <a:solidFill>
                  <a:schemeClr val="bg1"/>
                </a:solidFill>
                <a:latin typeface="Helvetica" panose="020B0403020202020204" pitchFamily="34" charset="0"/>
              </a:rPr>
              <a:t>65% of total earned online activity</a:t>
            </a:r>
            <a:endParaRPr kumimoji="0" lang="en-US" sz="14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22" name="Rectangle 21">
            <a:hlinkClick r:id="rId4"/>
            <a:extLst>
              <a:ext uri="{FF2B5EF4-FFF2-40B4-BE49-F238E27FC236}">
                <a16:creationId xmlns:a16="http://schemas.microsoft.com/office/drawing/2014/main" id="{4ECF088D-F536-4375-8AF2-560AE1299D72}"/>
              </a:ext>
            </a:extLst>
          </p:cNvPr>
          <p:cNvSpPr/>
          <p:nvPr/>
        </p:nvSpPr>
        <p:spPr>
          <a:xfrm>
            <a:off x="83154" y="3710382"/>
            <a:ext cx="7808899"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‘This Land’ TV spot - $5.7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Helvetica" panose="020B0403020202020204" pitchFamily="34" charset="0"/>
              </a:rPr>
              <a:t>Airings Throughout 18 Weeks</a:t>
            </a: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11/8/16 – 3/14/17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446 Airings / </a:t>
            </a:r>
            <a:r>
              <a:rPr lang="en-US" sz="1200" dirty="0">
                <a:solidFill>
                  <a:prstClr val="white"/>
                </a:solidFill>
                <a:latin typeface="Helvetica" panose="020B0403020202020204" pitchFamily="34" charset="0"/>
              </a:rPr>
              <a:t>222.0</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MM HH IMPs</a:t>
            </a:r>
          </a:p>
        </p:txBody>
      </p:sp>
      <p:pic>
        <p:nvPicPr>
          <p:cNvPr id="1026" name="Picture 2">
            <a:extLst>
              <a:ext uri="{FF2B5EF4-FFF2-40B4-BE49-F238E27FC236}">
                <a16:creationId xmlns:a16="http://schemas.microsoft.com/office/drawing/2014/main" id="{B220F9B4-684A-4AC1-980E-ABB001E07C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85155" y="196125"/>
            <a:ext cx="1752040" cy="11239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3F2EAD-885C-4193-A8E0-90BF86944B0D}"/>
              </a:ext>
            </a:extLst>
          </p:cNvPr>
          <p:cNvSpPr txBox="1"/>
          <p:nvPr/>
        </p:nvSpPr>
        <p:spPr>
          <a:xfrm>
            <a:off x="78639" y="5977569"/>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 name="Picture 1">
            <a:extLst>
              <a:ext uri="{FF2B5EF4-FFF2-40B4-BE49-F238E27FC236}">
                <a16:creationId xmlns:a16="http://schemas.microsoft.com/office/drawing/2014/main" id="{33DCD942-70A9-40DB-9A14-434F3F5D9AE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7517" y="4485778"/>
            <a:ext cx="2562986" cy="1446414"/>
          </a:xfrm>
          <a:prstGeom prst="rect">
            <a:avLst/>
          </a:prstGeom>
          <a:ln>
            <a:solidFill>
              <a:schemeClr val="tx1"/>
            </a:solidFill>
          </a:ln>
        </p:spPr>
      </p:pic>
      <p:pic>
        <p:nvPicPr>
          <p:cNvPr id="6" name="Picture 5">
            <a:extLst>
              <a:ext uri="{FF2B5EF4-FFF2-40B4-BE49-F238E27FC236}">
                <a16:creationId xmlns:a16="http://schemas.microsoft.com/office/drawing/2014/main" id="{AA4402D3-482B-4161-8341-DC72C7FE78F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97557" y="4485778"/>
            <a:ext cx="2571864" cy="1446413"/>
          </a:xfrm>
          <a:prstGeom prst="rect">
            <a:avLst/>
          </a:prstGeom>
          <a:ln>
            <a:solidFill>
              <a:schemeClr val="tx1"/>
            </a:solidFill>
          </a:ln>
        </p:spPr>
      </p:pic>
      <p:pic>
        <p:nvPicPr>
          <p:cNvPr id="26" name="Picture 25">
            <a:extLst>
              <a:ext uri="{FF2B5EF4-FFF2-40B4-BE49-F238E27FC236}">
                <a16:creationId xmlns:a16="http://schemas.microsoft.com/office/drawing/2014/main" id="{A2740609-1F22-4336-8DD4-E7112DE18F7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11773" y="4479437"/>
            <a:ext cx="2571863" cy="1452755"/>
          </a:xfrm>
          <a:prstGeom prst="rect">
            <a:avLst/>
          </a:prstGeom>
          <a:ln>
            <a:solidFill>
              <a:schemeClr val="tx1"/>
            </a:solidFill>
          </a:ln>
        </p:spPr>
      </p:pic>
    </p:spTree>
    <p:extLst>
      <p:ext uri="{BB962C8B-B14F-4D97-AF65-F5344CB8AC3E}">
        <p14:creationId xmlns:p14="http://schemas.microsoft.com/office/powerpoint/2010/main" val="2264786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37D0D3-8AE9-4F2E-9E93-112FC4A1521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 panose="020B0403020202020204" pitchFamily="34" charset="0"/>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rgbClr val="1F1A62"/>
              </a:solidFill>
              <a:effectLst/>
              <a:uLnTx/>
              <a:uFillTx/>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latin typeface="Helvetica" panose="020B0403020202020204" pitchFamily="34" charset="0"/>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simplify</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dirty="0">
                <a:ln>
                  <a:noFill/>
                </a:ln>
                <a:solidFill>
                  <a:srgbClr val="4EBEA4"/>
                </a:solidFill>
                <a:effectLst/>
                <a:uLnTx/>
                <a:uFillTx/>
                <a:latin typeface="Helvetica" panose="020B0604020202020204" pitchFamily="34" charset="0"/>
                <a:ea typeface="+mn-ea"/>
                <a:cs typeface="Helvetica" panose="020B0604020202020204" pitchFamily="34" charset="0"/>
              </a:rPr>
              <a:t>discover</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dirty="0">
                <a:ln>
                  <a:noFill/>
                </a:ln>
                <a:solidFill>
                  <a:srgbClr val="00BFF2"/>
                </a:solidFill>
                <a:effectLst/>
                <a:uLnTx/>
                <a:uFillTx/>
                <a:latin typeface="Helvetica" pitchFamily="2" charset="0"/>
                <a:ea typeface="+mn-ea"/>
                <a:cs typeface="+mn-cs"/>
              </a:rPr>
              <a:t>transform</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the way marketers look at their media strategy.  </a:t>
            </a:r>
          </a:p>
        </p:txBody>
      </p:sp>
      <p:sp>
        <p:nvSpPr>
          <p:cNvPr id="13" name="Rectangle 12">
            <a:extLst>
              <a:ext uri="{FF2B5EF4-FFF2-40B4-BE49-F238E27FC236}">
                <a16:creationId xmlns:a16="http://schemas.microsoft.com/office/drawing/2014/main" id="{0D96A7EE-222D-4484-A9C9-19F3EADA1517}"/>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86676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E049B27F-3941-4BA5-986E-CF824B3B7D86}"/>
              </a:ext>
            </a:extLst>
          </p:cNvPr>
          <p:cNvSpPr txBox="1"/>
          <p:nvPr/>
        </p:nvSpPr>
        <p:spPr>
          <a:xfrm>
            <a:off x="125489" y="1740365"/>
            <a:ext cx="11911002"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March 2017, Pantene released the ‘Celebrating Strong, Beautiful African American Hair’ ad as part of their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Strong is Beautiful’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campaign in order to celebrate the beauty and diversity of different hair textures and styles from Black women. The spot introduced their Gold Series, a collection of hair products formulated to address the specific needs of Black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The campaign drove more </a:t>
            </a:r>
            <a:r>
              <a:rPr lang="en-US" sz="1600" dirty="0">
                <a:solidFill>
                  <a:srgbClr val="ED3C8D"/>
                </a:solidFill>
                <a:latin typeface="Helvetica" panose="020B0403020202020204" pitchFamily="34" charset="0"/>
              </a:rPr>
              <a:t>digital interactions than any of the other 29 ads aired during the measurement period, including ones that had between 3x - 10x more TV investment support.</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11" name="Rectangle 10">
            <a:extLst>
              <a:ext uri="{FF2B5EF4-FFF2-40B4-BE49-F238E27FC236}">
                <a16:creationId xmlns:a16="http://schemas.microsoft.com/office/drawing/2014/main" id="{ACC09144-4B18-4F50-B526-58C25104EF6D}"/>
              </a:ext>
            </a:extLst>
          </p:cNvPr>
          <p:cNvSpPr/>
          <p:nvPr/>
        </p:nvSpPr>
        <p:spPr>
          <a:xfrm>
            <a:off x="283557" y="329749"/>
            <a:ext cx="1018743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Pantene: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Although much smaller in spend, their 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celebrating strong, black women was very</a:t>
            </a:r>
            <a:r>
              <a:rPr lang="en-US" sz="2600" b="1" dirty="0">
                <a:solidFill>
                  <a:srgbClr val="ED3C8D"/>
                </a:solidFill>
                <a:latin typeface="Helvetica" panose="020B0604020202020204" pitchFamily="2" charset="0"/>
              </a:rPr>
              <a:t> positively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received</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drove </a:t>
            </a:r>
            <a:r>
              <a:rPr lang="en-US" sz="2600" b="1" dirty="0">
                <a:solidFill>
                  <a:srgbClr val="ED3C8D"/>
                </a:solidFill>
                <a:latin typeface="Helvetica" panose="020B0604020202020204" pitchFamily="2" charset="0"/>
              </a:rPr>
              <a:t>over one-quarter of their digital interactions</a:t>
            </a:r>
          </a:p>
        </p:txBody>
      </p:sp>
      <p:sp>
        <p:nvSpPr>
          <p:cNvPr id="16" name="Rectangle 15">
            <a:extLst>
              <a:ext uri="{FF2B5EF4-FFF2-40B4-BE49-F238E27FC236}">
                <a16:creationId xmlns:a16="http://schemas.microsoft.com/office/drawing/2014/main" id="{7D793332-D283-4A73-8808-B46D45EC9D84}"/>
              </a:ext>
            </a:extLst>
          </p:cNvPr>
          <p:cNvSpPr/>
          <p:nvPr/>
        </p:nvSpPr>
        <p:spPr>
          <a:xfrm>
            <a:off x="7936904" y="3429000"/>
            <a:ext cx="4212761" cy="2724649"/>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Positive Sentiment: </a:t>
            </a: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97%</a:t>
            </a: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Average positive sentiment for all other Pantene ads: 87%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Digital Engagement Impact:</a:t>
            </a:r>
          </a:p>
          <a:p>
            <a:pPr>
              <a:defRPr/>
            </a:pPr>
            <a:endParaRPr lang="en-US" sz="600" dirty="0">
              <a:solidFill>
                <a:schemeClr val="bg1"/>
              </a:solidFill>
              <a:latin typeface="Helvetica" panose="020B0403020202020204" pitchFamily="34" charset="0"/>
            </a:endParaRPr>
          </a:p>
          <a:p>
            <a:pPr marL="171450" indent="-171450">
              <a:buFont typeface="Arial" panose="020B0604020202020204" pitchFamily="34" charset="0"/>
              <a:buChar char="•"/>
              <a:defRPr/>
            </a:pPr>
            <a:r>
              <a:rPr lang="en-US" sz="1400" dirty="0">
                <a:solidFill>
                  <a:schemeClr val="bg1"/>
                </a:solidFill>
                <a:latin typeface="Helvetica" panose="020B0403020202020204" pitchFamily="34" charset="0"/>
              </a:rPr>
              <a:t>Although only </a:t>
            </a:r>
            <a:r>
              <a:rPr lang="en-US" sz="1400" b="1" u="sng" dirty="0">
                <a:solidFill>
                  <a:schemeClr val="bg1"/>
                </a:solidFill>
                <a:latin typeface="Helvetica" panose="020B0403020202020204" pitchFamily="34" charset="0"/>
              </a:rPr>
              <a:t>3% of TV spend</a:t>
            </a:r>
            <a:r>
              <a:rPr lang="en-US" sz="1400" dirty="0">
                <a:solidFill>
                  <a:schemeClr val="bg1"/>
                </a:solidFill>
                <a:latin typeface="Helvetica" panose="020B0403020202020204" pitchFamily="34" charset="0"/>
              </a:rPr>
              <a:t>, it resulted in </a:t>
            </a:r>
            <a:r>
              <a:rPr lang="en-US" sz="1400" b="1" u="sng" dirty="0">
                <a:solidFill>
                  <a:schemeClr val="bg1"/>
                </a:solidFill>
                <a:latin typeface="Helvetica" panose="020B0403020202020204" pitchFamily="34" charset="0"/>
              </a:rPr>
              <a:t>26% of total earned online activity</a:t>
            </a:r>
            <a:endPar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17" name="Rectangle 16">
            <a:hlinkClick r:id="rId4"/>
            <a:extLst>
              <a:ext uri="{FF2B5EF4-FFF2-40B4-BE49-F238E27FC236}">
                <a16:creationId xmlns:a16="http://schemas.microsoft.com/office/drawing/2014/main" id="{9220F9B3-0450-4059-A98F-7EE04D081444}"/>
              </a:ext>
            </a:extLst>
          </p:cNvPr>
          <p:cNvSpPr/>
          <p:nvPr/>
        </p:nvSpPr>
        <p:spPr>
          <a:xfrm>
            <a:off x="83154" y="3588313"/>
            <a:ext cx="7805193"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‘Celebrating Strong, Beautiful African American Hair’ TV spot - $3.8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Airings Throughout 21 Months: 3/22/17 – 12/30/18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1,240 Airings / 165.1 MM HH IMPs</a:t>
            </a:r>
          </a:p>
        </p:txBody>
      </p:sp>
      <p:pic>
        <p:nvPicPr>
          <p:cNvPr id="1034" name="Picture 10" descr="Pantene Celebrates Diversity with Powerful “All Strong Hair is ...">
            <a:extLst>
              <a:ext uri="{FF2B5EF4-FFF2-40B4-BE49-F238E27FC236}">
                <a16:creationId xmlns:a16="http://schemas.microsoft.com/office/drawing/2014/main" id="{A7CB2574-7684-449C-9A4C-9F1CFB578A7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79005" y="338652"/>
            <a:ext cx="2457486" cy="8331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E7C9353-E9D4-4E47-B275-144BA9CD8624}"/>
              </a:ext>
            </a:extLst>
          </p:cNvPr>
          <p:cNvSpPr txBox="1"/>
          <p:nvPr/>
        </p:nvSpPr>
        <p:spPr>
          <a:xfrm>
            <a:off x="518989" y="6215790"/>
            <a:ext cx="114392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engagement analytics, time period: 1/1/17 – 6/30/20, estimated media spend. Impressions represent US TV HHs and include activity within measured national broadcast and cable TV linear, national time-shifted, local, VOD and OTT. ‘Digital Engagement Impact’ figures are based on all measured TV activity between 1/1/17 – 6/30/20. </a:t>
            </a:r>
            <a:r>
              <a:rPr lang="en-US" sz="700" dirty="0">
                <a:solidFill>
                  <a:srgbClr val="1F1A62"/>
                </a:solidFill>
                <a:latin typeface="Helvetica" panose="020B0403020202020204" pitchFamily="34" charset="0"/>
                <a:cs typeface="Helvetica" panose="020B0604020202020204" pitchFamily="34" charset="0"/>
              </a:rPr>
              <a:t>‘Total Earned Online Activity’ =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TV-driven searches, TV-driven social actions, TV-driven earned online video views.</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5" name="TextBox 14">
            <a:extLst>
              <a:ext uri="{FF2B5EF4-FFF2-40B4-BE49-F238E27FC236}">
                <a16:creationId xmlns:a16="http://schemas.microsoft.com/office/drawing/2014/main" id="{A096A8E7-81FD-4C4D-A2A0-6A8EDD0AB2E8}"/>
              </a:ext>
            </a:extLst>
          </p:cNvPr>
          <p:cNvSpPr txBox="1"/>
          <p:nvPr/>
        </p:nvSpPr>
        <p:spPr>
          <a:xfrm>
            <a:off x="78639" y="5906544"/>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9" name="Picture 18">
            <a:extLst>
              <a:ext uri="{FF2B5EF4-FFF2-40B4-BE49-F238E27FC236}">
                <a16:creationId xmlns:a16="http://schemas.microsoft.com/office/drawing/2014/main" id="{262A08EC-760C-400F-95CD-55A1691BC5F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154" y="4378305"/>
            <a:ext cx="2567349" cy="1456230"/>
          </a:xfrm>
          <a:prstGeom prst="rect">
            <a:avLst/>
          </a:prstGeom>
          <a:ln>
            <a:solidFill>
              <a:schemeClr val="tx1"/>
            </a:solidFill>
          </a:ln>
        </p:spPr>
      </p:pic>
      <p:pic>
        <p:nvPicPr>
          <p:cNvPr id="2" name="Picture 1">
            <a:extLst>
              <a:ext uri="{FF2B5EF4-FFF2-40B4-BE49-F238E27FC236}">
                <a16:creationId xmlns:a16="http://schemas.microsoft.com/office/drawing/2014/main" id="{76C460DF-6E55-45A8-9882-770AA5E5BC2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02078" y="4375237"/>
            <a:ext cx="2567348" cy="1456230"/>
          </a:xfrm>
          <a:prstGeom prst="rect">
            <a:avLst/>
          </a:prstGeom>
          <a:ln>
            <a:solidFill>
              <a:schemeClr val="tx1"/>
            </a:solidFill>
          </a:ln>
        </p:spPr>
      </p:pic>
      <p:pic>
        <p:nvPicPr>
          <p:cNvPr id="4" name="Picture 3">
            <a:extLst>
              <a:ext uri="{FF2B5EF4-FFF2-40B4-BE49-F238E27FC236}">
                <a16:creationId xmlns:a16="http://schemas.microsoft.com/office/drawing/2014/main" id="{24D5E6BB-F8EE-4B21-B825-398AE1E1C42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21000" y="4388469"/>
            <a:ext cx="2567348" cy="1456230"/>
          </a:xfrm>
          <a:prstGeom prst="rect">
            <a:avLst/>
          </a:prstGeom>
          <a:ln>
            <a:solidFill>
              <a:schemeClr val="tx1"/>
            </a:solidFill>
          </a:ln>
        </p:spPr>
      </p:pic>
    </p:spTree>
    <p:extLst>
      <p:ext uri="{BB962C8B-B14F-4D97-AF65-F5344CB8AC3E}">
        <p14:creationId xmlns:p14="http://schemas.microsoft.com/office/powerpoint/2010/main" val="1273688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215790"/>
            <a:ext cx="114303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engagement analytics, time period: 7/1/15 – 6/30/20, estimated media spend. Impressions represent US TV HHs and include activity within measured national broadcast and cable TV linear, national time-shifted, local, VOD and OTT. ‘Digital Engagement Impact’ figures are based on all measured TV activity between 7/1/15 – 6/30/20. </a:t>
            </a:r>
            <a:r>
              <a:rPr lang="en-US" sz="700" dirty="0">
                <a:solidFill>
                  <a:srgbClr val="1F1A62"/>
                </a:solidFill>
                <a:latin typeface="Helvetica" panose="020B0403020202020204" pitchFamily="34" charset="0"/>
                <a:cs typeface="Helvetica" panose="020B0604020202020204" pitchFamily="34" charset="0"/>
              </a:rPr>
              <a:t>‘Total Earned Online Activity’ =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TV-driven searches, TV-driven social actions, TV-driven earned online video views.</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9" name="TextBox 8">
            <a:extLst>
              <a:ext uri="{FF2B5EF4-FFF2-40B4-BE49-F238E27FC236}">
                <a16:creationId xmlns:a16="http://schemas.microsoft.com/office/drawing/2014/main" id="{FB3EABF4-443B-4155-A5FA-5A6AB756FC46}"/>
              </a:ext>
            </a:extLst>
          </p:cNvPr>
          <p:cNvSpPr txBox="1"/>
          <p:nvPr/>
        </p:nvSpPr>
        <p:spPr>
          <a:xfrm>
            <a:off x="200026" y="1725212"/>
            <a:ext cx="1183646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fourth quarter 2015, Barbie released the ‘Imagine The Possibilities’ ad as part of their ‘</a:t>
            </a:r>
            <a:r>
              <a:rPr lang="en-US" sz="1600" i="1" dirty="0">
                <a:solidFill>
                  <a:srgbClr val="1F1A62"/>
                </a:solidFill>
                <a:latin typeface="Helvetica" panose="020B0403020202020204" pitchFamily="34" charset="0"/>
              </a:rPr>
              <a:t>You Can Be Anything’</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campaign to promote female empowerment. The spot showed five diverse girls playing out what they want to be when they grow up – choosing a vet, a museum guide, a businesswoman, a college professor and a soccer coach – and was filmed unscripted in front of unsuspecting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The ad garnered almost universal positivity and spurred tremendous digital interactions (social, search and video views) for the brand, much more so than any of the other 71 ads they aired during the measurement period.  </a:t>
            </a:r>
          </a:p>
        </p:txBody>
      </p:sp>
      <p:sp>
        <p:nvSpPr>
          <p:cNvPr id="15" name="Rectangle 14">
            <a:extLst>
              <a:ext uri="{FF2B5EF4-FFF2-40B4-BE49-F238E27FC236}">
                <a16:creationId xmlns:a16="http://schemas.microsoft.com/office/drawing/2014/main" id="{270EBCC2-48DF-45D5-AA18-C2242B0FEBD5}"/>
              </a:ext>
            </a:extLst>
          </p:cNvPr>
          <p:cNvSpPr/>
          <p:nvPr/>
        </p:nvSpPr>
        <p:spPr>
          <a:xfrm>
            <a:off x="7928437" y="3542086"/>
            <a:ext cx="4212761" cy="260884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Positive Sentiment: </a:t>
            </a: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97%</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Average positive sentiment for all other Barbie ads: 89%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Digital Engagement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Helvetica" panose="020B0403020202020204" pitchFamily="34" charset="0"/>
              </a:rPr>
              <a:t>Although only </a:t>
            </a:r>
            <a:r>
              <a:rPr lang="en-US" sz="1400" b="1" u="sng" dirty="0">
                <a:solidFill>
                  <a:schemeClr val="bg1"/>
                </a:solidFill>
                <a:latin typeface="Helvetica" panose="020B0403020202020204" pitchFamily="34" charset="0"/>
              </a:rPr>
              <a:t>8% of TV spend</a:t>
            </a:r>
            <a:r>
              <a:rPr lang="en-US" sz="1400" dirty="0">
                <a:solidFill>
                  <a:schemeClr val="bg1"/>
                </a:solidFill>
                <a:latin typeface="Helvetica" panose="020B0403020202020204" pitchFamily="34" charset="0"/>
              </a:rPr>
              <a:t>, it resulted in </a:t>
            </a:r>
            <a:r>
              <a:rPr lang="en-US" sz="1400" b="1" u="sng" dirty="0">
                <a:solidFill>
                  <a:schemeClr val="bg1"/>
                </a:solidFill>
                <a:latin typeface="Helvetica" panose="020B0403020202020204" pitchFamily="34" charset="0"/>
              </a:rPr>
              <a:t>78% of total earned online activity</a:t>
            </a:r>
            <a:endParaRPr kumimoji="0" lang="en-US" sz="14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17" name="Rectangle 16">
            <a:hlinkClick r:id="rId4"/>
            <a:extLst>
              <a:ext uri="{FF2B5EF4-FFF2-40B4-BE49-F238E27FC236}">
                <a16:creationId xmlns:a16="http://schemas.microsoft.com/office/drawing/2014/main" id="{3441FD16-3BB4-4026-84CD-49884CC53846}"/>
              </a:ext>
            </a:extLst>
          </p:cNvPr>
          <p:cNvSpPr/>
          <p:nvPr/>
        </p:nvSpPr>
        <p:spPr>
          <a:xfrm>
            <a:off x="74687" y="3728518"/>
            <a:ext cx="7808899"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‘Imagine The Possibilities’ TV spot - $12.0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Helvetica" panose="020B0403020202020204" pitchFamily="34" charset="0"/>
              </a:rPr>
              <a:t>Airings Throughout 4 Years</a:t>
            </a: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11/26/15 – 12/17/19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155 Airings / </a:t>
            </a:r>
            <a:r>
              <a:rPr lang="en-US" sz="1200" dirty="0">
                <a:solidFill>
                  <a:prstClr val="white"/>
                </a:solidFill>
                <a:latin typeface="Helvetica" panose="020B0403020202020204" pitchFamily="34" charset="0"/>
              </a:rPr>
              <a:t>3</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96.6 MM HH IMPs</a:t>
            </a:r>
          </a:p>
        </p:txBody>
      </p:sp>
      <p:pic>
        <p:nvPicPr>
          <p:cNvPr id="2050" name="Picture 2" descr="Barbie Logo transparent PNG - StickPNG">
            <a:extLst>
              <a:ext uri="{FF2B5EF4-FFF2-40B4-BE49-F238E27FC236}">
                <a16:creationId xmlns:a16="http://schemas.microsoft.com/office/drawing/2014/main" id="{FFFCB43B-AE08-43BE-BF7B-8EDA1E07FEE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79141" y="284979"/>
            <a:ext cx="1657350" cy="8660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B0970DF-2783-4AFA-885B-09AD5CA14B98}"/>
              </a:ext>
            </a:extLst>
          </p:cNvPr>
          <p:cNvSpPr/>
          <p:nvPr/>
        </p:nvSpPr>
        <p:spPr>
          <a:xfrm>
            <a:off x="283559" y="338627"/>
            <a:ext cx="1001281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Barbie:</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‘Imagine the Possibilities’ </a:t>
            </a:r>
            <a:r>
              <a:rPr lang="en-US" sz="2600" b="1" dirty="0">
                <a:solidFill>
                  <a:srgbClr val="ED3C8D"/>
                </a:solidFill>
                <a:latin typeface="Helvetica" panose="020B0604020202020204" pitchFamily="2" charset="0"/>
              </a:rPr>
              <a:t>female empowerment</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D3C8D"/>
                </a:solidFill>
                <a:latin typeface="Helvetica" panose="020B0604020202020204" pitchFamily="2" charset="0"/>
              </a:rPr>
              <a:t>inclusion</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ad drove more than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three-quarters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ED3C8D"/>
                </a:solidFill>
                <a:latin typeface="Helvetica" panose="020B0604020202020204" pitchFamily="2" charset="0"/>
              </a:rPr>
              <a:t>of the brand’s total digital interactions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since 2015</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3C82322E-8374-417A-A2A9-B0D411E87159}"/>
              </a:ext>
            </a:extLst>
          </p:cNvPr>
          <p:cNvSpPr txBox="1"/>
          <p:nvPr/>
        </p:nvSpPr>
        <p:spPr>
          <a:xfrm>
            <a:off x="79050" y="6002363"/>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 name="Picture 1">
            <a:extLst>
              <a:ext uri="{FF2B5EF4-FFF2-40B4-BE49-F238E27FC236}">
                <a16:creationId xmlns:a16="http://schemas.microsoft.com/office/drawing/2014/main" id="{FC30AA54-E0C8-4FDD-B254-DED3F30DDC4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4688" y="4499409"/>
            <a:ext cx="2564386" cy="1445543"/>
          </a:xfrm>
          <a:prstGeom prst="rect">
            <a:avLst/>
          </a:prstGeom>
          <a:ln>
            <a:solidFill>
              <a:schemeClr val="tx1"/>
            </a:solidFill>
          </a:ln>
        </p:spPr>
      </p:pic>
      <p:pic>
        <p:nvPicPr>
          <p:cNvPr id="7" name="Picture 6">
            <a:extLst>
              <a:ext uri="{FF2B5EF4-FFF2-40B4-BE49-F238E27FC236}">
                <a16:creationId xmlns:a16="http://schemas.microsoft.com/office/drawing/2014/main" id="{9D45B365-7D18-40F2-9442-70A07F9C7EF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93601" y="4498091"/>
            <a:ext cx="2564387" cy="1445542"/>
          </a:xfrm>
          <a:prstGeom prst="rect">
            <a:avLst/>
          </a:prstGeom>
        </p:spPr>
      </p:pic>
      <p:pic>
        <p:nvPicPr>
          <p:cNvPr id="6" name="Picture 5">
            <a:extLst>
              <a:ext uri="{FF2B5EF4-FFF2-40B4-BE49-F238E27FC236}">
                <a16:creationId xmlns:a16="http://schemas.microsoft.com/office/drawing/2014/main" id="{46A0E76A-6AE1-406C-A2D4-5AB77D04A1D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12522" y="4512056"/>
            <a:ext cx="2564386" cy="1432896"/>
          </a:xfrm>
          <a:prstGeom prst="rect">
            <a:avLst/>
          </a:prstGeom>
          <a:ln>
            <a:solidFill>
              <a:schemeClr val="tx1"/>
            </a:solidFill>
          </a:ln>
        </p:spPr>
      </p:pic>
    </p:spTree>
    <p:extLst>
      <p:ext uri="{BB962C8B-B14F-4D97-AF65-F5344CB8AC3E}">
        <p14:creationId xmlns:p14="http://schemas.microsoft.com/office/powerpoint/2010/main" val="328619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67C1366C-B3B0-40A6-AC1D-833A506269ED}"/>
              </a:ext>
            </a:extLst>
          </p:cNvPr>
          <p:cNvSpPr txBox="1"/>
          <p:nvPr/>
        </p:nvSpPr>
        <p:spPr>
          <a:xfrm>
            <a:off x="518989" y="6215790"/>
            <a:ext cx="113777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engagement analytics, time period: </a:t>
            </a:r>
            <a:r>
              <a:rPr lang="en-US" sz="700" dirty="0">
                <a:solidFill>
                  <a:srgbClr val="1F1A62"/>
                </a:solidFill>
                <a:latin typeface="Helvetica" panose="020B0403020202020204" pitchFamily="34" charset="0"/>
                <a:cs typeface="Helvetica" panose="020B0604020202020204" pitchFamily="34" charset="0"/>
              </a:rPr>
              <a:t>5</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/1/15 – 6/30/20, estimated media spend. Impressions represent US TV HHs and include activity within measured national broadcast and cable TV linear, national time-shifted, local, VOD and OTT. ‘Digital Engagement Impact’ figures are based on all measured TV activity between 5/1/15 – 6/30/20. </a:t>
            </a:r>
            <a:r>
              <a:rPr lang="en-US" sz="700" dirty="0">
                <a:solidFill>
                  <a:srgbClr val="1F1A62"/>
                </a:solidFill>
                <a:latin typeface="Helvetica" panose="020B0403020202020204" pitchFamily="34" charset="0"/>
                <a:cs typeface="Helvetica" panose="020B0604020202020204" pitchFamily="34" charset="0"/>
              </a:rPr>
              <a:t>‘Total Earned Online Activity’ =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TV-driven searches, TV-driven social actions, TV-driven earned online video views.</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8" name="TextBox 17">
            <a:extLst>
              <a:ext uri="{FF2B5EF4-FFF2-40B4-BE49-F238E27FC236}">
                <a16:creationId xmlns:a16="http://schemas.microsoft.com/office/drawing/2014/main" id="{289C53E1-B17A-40CF-90AF-1FE0219DB108}"/>
              </a:ext>
            </a:extLst>
          </p:cNvPr>
          <p:cNvSpPr txBox="1"/>
          <p:nvPr/>
        </p:nvSpPr>
        <p:spPr>
          <a:xfrm>
            <a:off x="200026" y="1725212"/>
            <a:ext cx="11854442"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anose="020B0403020202020204" pitchFamily="34" charset="0"/>
              </a:rPr>
              <a:t>Tylenol launched the first ad of their </a:t>
            </a:r>
            <a:r>
              <a:rPr lang="en-US" sz="1600" i="1" dirty="0">
                <a:solidFill>
                  <a:srgbClr val="1F1A62"/>
                </a:solidFill>
                <a:latin typeface="Helvetica" panose="020B0403020202020204" pitchFamily="34" charset="0"/>
              </a:rPr>
              <a:t>‘#HowWeFamily</a:t>
            </a:r>
            <a:r>
              <a:rPr lang="en-US" sz="1600" dirty="0">
                <a:solidFill>
                  <a:srgbClr val="1F1A62"/>
                </a:solidFill>
                <a:latin typeface="Helvetica" panose="020B0403020202020204" pitchFamily="34" charset="0"/>
              </a:rPr>
              <a:t>’ campaign eleven days before the U.S. Supreme Court legalized same-sex marriage in all fifty states. The ad celebrates diverse family units by featuring same-sex and interracial couples and was part of a broader effort by the brand to challenge conventional definitions of family. </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The ad prompted very high digital interactions (mainly social and online video views) in relation to any of their other ads and, although positive sentiment was on par with their average ad, the percentage would surely be higher if aired </a:t>
            </a:r>
            <a:r>
              <a:rPr lang="en-US" sz="1600" dirty="0">
                <a:solidFill>
                  <a:srgbClr val="ED3C8D"/>
                </a:solidFill>
                <a:latin typeface="Helvetica" panose="020B0403020202020204" pitchFamily="34" charset="0"/>
              </a:rPr>
              <a:t>today </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vs. 2015</a:t>
            </a:r>
          </a:p>
        </p:txBody>
      </p:sp>
      <p:sp>
        <p:nvSpPr>
          <p:cNvPr id="19" name="Rectangle 18">
            <a:extLst>
              <a:ext uri="{FF2B5EF4-FFF2-40B4-BE49-F238E27FC236}">
                <a16:creationId xmlns:a16="http://schemas.microsoft.com/office/drawing/2014/main" id="{268A2AC7-F787-42FB-BDB3-F7BE4383660B}"/>
              </a:ext>
            </a:extLst>
          </p:cNvPr>
          <p:cNvSpPr/>
          <p:nvPr/>
        </p:nvSpPr>
        <p:spPr>
          <a:xfrm>
            <a:off x="7928437" y="3390777"/>
            <a:ext cx="4212761" cy="260884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Positive Sentiment: </a:t>
            </a: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74%</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Average positive sentiment for all other Tylenol ads: 76%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Digital Engagement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Helvetica" panose="020B0403020202020204" pitchFamily="34" charset="0"/>
              </a:rPr>
              <a:t>Although only </a:t>
            </a:r>
            <a:r>
              <a:rPr lang="en-US" sz="1400" b="1" u="sng" dirty="0">
                <a:solidFill>
                  <a:schemeClr val="bg1"/>
                </a:solidFill>
                <a:latin typeface="Helvetica" panose="020B0403020202020204" pitchFamily="34" charset="0"/>
              </a:rPr>
              <a:t>2% of TV spend</a:t>
            </a:r>
            <a:r>
              <a:rPr lang="en-US" sz="1400" dirty="0">
                <a:solidFill>
                  <a:schemeClr val="bg1"/>
                </a:solidFill>
                <a:latin typeface="Helvetica" panose="020B0403020202020204" pitchFamily="34" charset="0"/>
              </a:rPr>
              <a:t>, it resulted in </a:t>
            </a:r>
            <a:r>
              <a:rPr lang="en-US" sz="1400" b="1" u="sng" dirty="0">
                <a:solidFill>
                  <a:schemeClr val="bg1"/>
                </a:solidFill>
                <a:latin typeface="Helvetica" panose="020B0403020202020204" pitchFamily="34" charset="0"/>
              </a:rPr>
              <a:t>61% of total earned online activity</a:t>
            </a:r>
            <a:endParaRPr kumimoji="0" lang="en-US" sz="14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20" name="Rectangle 19">
            <a:hlinkClick r:id="rId4"/>
            <a:extLst>
              <a:ext uri="{FF2B5EF4-FFF2-40B4-BE49-F238E27FC236}">
                <a16:creationId xmlns:a16="http://schemas.microsoft.com/office/drawing/2014/main" id="{B7A56951-D5CC-4784-9EB2-7A9C99A83B2A}"/>
              </a:ext>
            </a:extLst>
          </p:cNvPr>
          <p:cNvSpPr/>
          <p:nvPr/>
        </p:nvSpPr>
        <p:spPr>
          <a:xfrm>
            <a:off x="74687" y="3594964"/>
            <a:ext cx="7802226"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‘How We Family’ TV spot - $3.1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Helvetica" panose="020B0403020202020204" pitchFamily="34" charset="0"/>
              </a:rPr>
              <a:t>6-Week Flight</a:t>
            </a: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6/15/15 – 7/27/15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601 Airings / </a:t>
            </a:r>
            <a:r>
              <a:rPr lang="en-US" sz="1200" dirty="0">
                <a:solidFill>
                  <a:prstClr val="white"/>
                </a:solidFill>
                <a:latin typeface="Helvetica" panose="020B0403020202020204" pitchFamily="34" charset="0"/>
              </a:rPr>
              <a:t>358.8</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MM HH IMPs</a:t>
            </a:r>
          </a:p>
        </p:txBody>
      </p:sp>
      <p:pic>
        <p:nvPicPr>
          <p:cNvPr id="3" name="Picture 2">
            <a:extLst>
              <a:ext uri="{FF2B5EF4-FFF2-40B4-BE49-F238E27FC236}">
                <a16:creationId xmlns:a16="http://schemas.microsoft.com/office/drawing/2014/main" id="{E4403173-039F-4453-A43D-81B49C6ECB5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66573" y="445159"/>
            <a:ext cx="1969246" cy="512836"/>
          </a:xfrm>
          <a:prstGeom prst="rect">
            <a:avLst/>
          </a:prstGeom>
        </p:spPr>
      </p:pic>
      <p:sp>
        <p:nvSpPr>
          <p:cNvPr id="15" name="Rectangle 14">
            <a:extLst>
              <a:ext uri="{FF2B5EF4-FFF2-40B4-BE49-F238E27FC236}">
                <a16:creationId xmlns:a16="http://schemas.microsoft.com/office/drawing/2014/main" id="{6A38C6F9-7376-48CA-9451-47C05EB8D413}"/>
              </a:ext>
            </a:extLst>
          </p:cNvPr>
          <p:cNvSpPr/>
          <p:nvPr/>
        </p:nvSpPr>
        <p:spPr>
          <a:xfrm>
            <a:off x="283559" y="320875"/>
            <a:ext cx="1018743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Tylenol:</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In 2015, the brand launched their ‘#HowWeFamily’ campaign featuring </a:t>
            </a:r>
            <a:r>
              <a:rPr lang="en-US" sz="2600" b="1" dirty="0">
                <a:solidFill>
                  <a:srgbClr val="ED3C8D"/>
                </a:solidFill>
                <a:latin typeface="Helvetica" panose="020B0604020202020204" pitchFamily="2" charset="0"/>
              </a:rPr>
              <a:t>same-sex and interracial couples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which has driven </a:t>
            </a:r>
            <a:r>
              <a:rPr lang="en-US" sz="2600" b="1" dirty="0">
                <a:solidFill>
                  <a:srgbClr val="ED3C8D"/>
                </a:solidFill>
                <a:latin typeface="Helvetica" panose="020B0604020202020204" pitchFamily="2" charset="0"/>
              </a:rPr>
              <a:t>more than half of their total digital interactions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since </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76E8A75D-8D1A-454F-BF45-C9EE414F2756}"/>
              </a:ext>
            </a:extLst>
          </p:cNvPr>
          <p:cNvSpPr txBox="1"/>
          <p:nvPr/>
        </p:nvSpPr>
        <p:spPr>
          <a:xfrm>
            <a:off x="79050" y="5915421"/>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8" name="Picture 7">
            <a:extLst>
              <a:ext uri="{FF2B5EF4-FFF2-40B4-BE49-F238E27FC236}">
                <a16:creationId xmlns:a16="http://schemas.microsoft.com/office/drawing/2014/main" id="{AF547952-3A1D-4A2F-B58A-70AFF9C90D6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565" y="4384176"/>
            <a:ext cx="2564387" cy="1447207"/>
          </a:xfrm>
          <a:prstGeom prst="rect">
            <a:avLst/>
          </a:prstGeom>
          <a:ln>
            <a:solidFill>
              <a:schemeClr val="tx1"/>
            </a:solidFill>
          </a:ln>
        </p:spPr>
      </p:pic>
      <p:pic>
        <p:nvPicPr>
          <p:cNvPr id="26" name="Picture 25">
            <a:extLst>
              <a:ext uri="{FF2B5EF4-FFF2-40B4-BE49-F238E27FC236}">
                <a16:creationId xmlns:a16="http://schemas.microsoft.com/office/drawing/2014/main" id="{F8AD45DE-2F74-4749-B11A-E6B54B115DF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02482" y="4384177"/>
            <a:ext cx="2564388" cy="1439574"/>
          </a:xfrm>
          <a:prstGeom prst="rect">
            <a:avLst/>
          </a:prstGeom>
          <a:ln>
            <a:solidFill>
              <a:schemeClr val="tx1"/>
            </a:solidFill>
          </a:ln>
        </p:spPr>
      </p:pic>
      <p:pic>
        <p:nvPicPr>
          <p:cNvPr id="7" name="Picture 6">
            <a:extLst>
              <a:ext uri="{FF2B5EF4-FFF2-40B4-BE49-F238E27FC236}">
                <a16:creationId xmlns:a16="http://schemas.microsoft.com/office/drawing/2014/main" id="{8B3C183E-17BB-4A60-9623-405960F8A15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13267" y="4384177"/>
            <a:ext cx="2563646" cy="1447205"/>
          </a:xfrm>
          <a:prstGeom prst="rect">
            <a:avLst/>
          </a:prstGeom>
          <a:ln>
            <a:solidFill>
              <a:schemeClr val="tx1"/>
            </a:solidFill>
          </a:ln>
        </p:spPr>
      </p:pic>
    </p:spTree>
    <p:extLst>
      <p:ext uri="{BB962C8B-B14F-4D97-AF65-F5344CB8AC3E}">
        <p14:creationId xmlns:p14="http://schemas.microsoft.com/office/powerpoint/2010/main" val="4182980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4" y="2020332"/>
            <a:ext cx="6696781" cy="33547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When marketers embrace topics that sharply resonate with consumers it yields significant dividends in terms of engagement like stirring social conversation, increasing online video views and improving search queries </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3200" b="0" i="0" u="none" strike="noStrike" kern="1200" cap="none" spc="0" normalizeH="0" baseline="0" noProof="0" dirty="0">
              <a:ln>
                <a:noFill/>
              </a:ln>
              <a:solidFill>
                <a:srgbClr val="1B1464"/>
              </a:solidFill>
              <a:effectLst/>
              <a:uLnTx/>
              <a:uFillTx/>
              <a:latin typeface="Helvetica-Normal"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Over time we’ve seen positive sentiment rates increase, indicating that beyond just being accepted, campaigns that celebrate inclusivity have come to be expected by consumers</a:t>
            </a:r>
          </a:p>
        </p:txBody>
      </p:sp>
      <p:sp>
        <p:nvSpPr>
          <p:cNvPr id="8" name="Rectangle 7">
            <a:extLst>
              <a:ext uri="{FF2B5EF4-FFF2-40B4-BE49-F238E27FC236}">
                <a16:creationId xmlns:a16="http://schemas.microsoft.com/office/drawing/2014/main" id="{13A13D4E-DBE3-4272-BF30-C6E2AEEC7344}"/>
              </a:ext>
            </a:extLst>
          </p:cNvPr>
          <p:cNvSpPr/>
          <p:nvPr/>
        </p:nvSpPr>
        <p:spPr>
          <a:xfrm>
            <a:off x="4838331" y="271362"/>
            <a:ext cx="735367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lang="en-US" sz="2800" b="1" dirty="0">
                <a:solidFill>
                  <a:srgbClr val="ED3C8D"/>
                </a:solidFill>
                <a:latin typeface="Helvetica" pitchFamily="2" charset="0"/>
              </a:rPr>
              <a:t>Fostering Greater Brand Consideration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Through Increased Digital Interactions</a:t>
            </a:r>
          </a:p>
        </p:txBody>
      </p:sp>
    </p:spTree>
    <p:extLst>
      <p:ext uri="{BB962C8B-B14F-4D97-AF65-F5344CB8AC3E}">
        <p14:creationId xmlns:p14="http://schemas.microsoft.com/office/powerpoint/2010/main" val="2987541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0078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Driving More Consumer Intent Through Increased Website Engagement</a:t>
            </a:r>
          </a:p>
        </p:txBody>
      </p:sp>
    </p:spTree>
    <p:extLst>
      <p:ext uri="{BB962C8B-B14F-4D97-AF65-F5344CB8AC3E}">
        <p14:creationId xmlns:p14="http://schemas.microsoft.com/office/powerpoint/2010/main" val="1070146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623B86D-EF10-4FE6-B5DF-3965C1D37CD1}"/>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8B0C27D1-48B7-478A-9131-23F0EFB37A69}"/>
              </a:ext>
            </a:extLst>
          </p:cNvPr>
          <p:cNvSpPr txBox="1"/>
          <p:nvPr/>
        </p:nvSpPr>
        <p:spPr>
          <a:xfrm>
            <a:off x="518989" y="6215790"/>
            <a:ext cx="106402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VAB analysis of iSpot.tv TV occurrence data, time period: 1/1/19 – 6/30/20, estimated media spend</a:t>
            </a:r>
            <a:r>
              <a:rPr kumimoji="0" lang="en-US" sz="700" b="0" i="0" u="none" strike="noStrike" kern="1200" cap="none" spc="0" normalizeH="0" baseline="0" noProof="0" dirty="0">
                <a:ln>
                  <a:noFill/>
                </a:ln>
                <a:solidFill>
                  <a:srgbClr val="FF0000"/>
                </a:solidFill>
                <a:effectLst/>
                <a:uLnTx/>
                <a:uFillTx/>
                <a:latin typeface="Helvetica" panose="020B0403020202020204" pitchFamily="34" charset="0"/>
                <a:ea typeface="+mn-ea"/>
                <a:cs typeface="Helvetica" panose="020B0604020202020204" pitchFamily="34" charset="0"/>
              </a:rPr>
              <a:t>. </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Impressions represent US TV HHs and include activity within measured national broadcast and cable TV linear, national time-shifted, local, VOD and OTT.</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rPr>
              <a:t> </a:t>
            </a:r>
            <a:r>
              <a:rPr lang="en-US" sz="700" dirty="0">
                <a:solidFill>
                  <a:srgbClr val="1B1464"/>
                </a:solidFill>
                <a:latin typeface="Helvetica" panose="020B0403020202020204" pitchFamily="34" charset="0"/>
              </a:rPr>
              <a:t>VAB analysis of Comscore mediametrix multiplatform media trend data (desktop and mobile), P18+, Black 18+, January ‘19 – March ‘20. Comparisons reflect January ‘20 vs. January ‘19 and February-March ‘20 vs. February-March ‘19.</a:t>
            </a:r>
          </a:p>
        </p:txBody>
      </p:sp>
      <p:sp>
        <p:nvSpPr>
          <p:cNvPr id="17" name="Rectangle 16">
            <a:extLst>
              <a:ext uri="{FF2B5EF4-FFF2-40B4-BE49-F238E27FC236}">
                <a16:creationId xmlns:a16="http://schemas.microsoft.com/office/drawing/2014/main" id="{67F87075-27CC-459F-BDA5-744F4E7B2A6C}"/>
              </a:ext>
            </a:extLst>
          </p:cNvPr>
          <p:cNvSpPr/>
          <p:nvPr/>
        </p:nvSpPr>
        <p:spPr>
          <a:xfrm>
            <a:off x="283559" y="276484"/>
            <a:ext cx="95081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Zola:</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The launch of their </a:t>
            </a:r>
            <a:r>
              <a:rPr lang="en-US" sz="2600" b="1" dirty="0">
                <a:solidFill>
                  <a:srgbClr val="ED3C8D"/>
                </a:solidFill>
                <a:latin typeface="Helvetica" panose="020B0604020202020204" pitchFamily="2" charset="0"/>
              </a:rPr>
              <a:t>diversity</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D3C8D"/>
                </a:solidFill>
                <a:latin typeface="Helvetica" panose="020B0604020202020204" pitchFamily="2" charset="0"/>
              </a:rPr>
              <a:t>LGBTQ+ inclusion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campaign led to the brand’s </a:t>
            </a:r>
            <a:r>
              <a:rPr lang="en-US" sz="2600" b="1" dirty="0">
                <a:solidFill>
                  <a:srgbClr val="ED3C8D"/>
                </a:solidFill>
                <a:latin typeface="Helvetica" panose="020B0604020202020204" pitchFamily="2" charset="0"/>
              </a:rPr>
              <a:t>most trafficked month ever</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on their </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website</a:t>
            </a:r>
            <a:endPar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D025D46-1501-44DC-9375-5B8A2E4C33BC}"/>
              </a:ext>
            </a:extLst>
          </p:cNvPr>
          <p:cNvSpPr txBox="1"/>
          <p:nvPr/>
        </p:nvSpPr>
        <p:spPr>
          <a:xfrm>
            <a:off x="200027" y="1725212"/>
            <a:ext cx="11708794"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December </a:t>
            </a:r>
            <a:r>
              <a:rPr lang="en-US" sz="1600" dirty="0">
                <a:solidFill>
                  <a:srgbClr val="1B1464"/>
                </a:solidFill>
                <a:latin typeface="Helvetica" panose="020B0403020202020204" pitchFamily="34" charset="0"/>
              </a:rPr>
              <a:t>2019, Zola</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debuted their ‘</a:t>
            </a:r>
            <a:r>
              <a:rPr kumimoji="0" lang="en-US" sz="16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No Regrets’ </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campaign which included </a:t>
            </a:r>
            <a:r>
              <a:rPr lang="en-US" sz="1600" dirty="0">
                <a:solidFill>
                  <a:srgbClr val="1B1464"/>
                </a:solidFill>
                <a:latin typeface="Helvetica" panose="020B0403020202020204" pitchFamily="34" charset="0"/>
              </a:rPr>
              <a:t>six different spots focused specifically on diversity and LGBTQ+ inclusion. The ads show three couples who all appear to be reciting their vows but instead are stating regrets from their wedding planning, which highlights just how much people have lost touch with what matters – the couple.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Zola saw their highest total monthly unique website traffic ever in January 2020, two months into the campaign launch, with 345K more digital visitors than their second highest trafficked month (January 2019). Zola</a:t>
            </a:r>
            <a:r>
              <a:rPr lang="en-US" sz="1600" dirty="0">
                <a:solidFill>
                  <a:srgbClr val="ED3C8D"/>
                </a:solidFill>
                <a:latin typeface="Helvetica" panose="020B0403020202020204" pitchFamily="34" charset="0"/>
              </a:rPr>
              <a:t> was continuing their upward momentum through first quarter 2020 until COVID-19 hit.</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20" name="Rectangle 19">
            <a:extLst>
              <a:ext uri="{FF2B5EF4-FFF2-40B4-BE49-F238E27FC236}">
                <a16:creationId xmlns:a16="http://schemas.microsoft.com/office/drawing/2014/main" id="{CD6B4DF7-8267-4EAA-B432-97E3D6A36C62}"/>
              </a:ext>
            </a:extLst>
          </p:cNvPr>
          <p:cNvSpPr/>
          <p:nvPr/>
        </p:nvSpPr>
        <p:spPr>
          <a:xfrm>
            <a:off x="74687" y="3676668"/>
            <a:ext cx="7775637"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‘No Regrets’ TV spot (s</a:t>
            </a:r>
            <a:r>
              <a:rPr lang="en-US" sz="1400" b="1" u="sng" dirty="0">
                <a:solidFill>
                  <a:prstClr val="white"/>
                </a:solidFill>
                <a:latin typeface="Helvetica" panose="020B0403020202020204" pitchFamily="34" charset="0"/>
              </a:rPr>
              <a:t>ix</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 creatives) - $</a:t>
            </a:r>
            <a:r>
              <a:rPr lang="en-US" sz="1400" b="1" u="sng" dirty="0">
                <a:solidFill>
                  <a:prstClr val="white"/>
                </a:solidFill>
                <a:latin typeface="Helvetica" panose="020B0403020202020204" pitchFamily="34" charset="0"/>
              </a:rPr>
              <a:t>2</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.7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16-Week Campaign: </a:t>
            </a:r>
            <a:r>
              <a:rPr lang="en-US" sz="1400" dirty="0">
                <a:solidFill>
                  <a:prstClr val="white"/>
                </a:solidFill>
                <a:latin typeface="Helvetica" panose="020B0403020202020204" pitchFamily="34" charset="0"/>
              </a:rPr>
              <a:t>12</a:t>
            </a: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/2/19 – 3/24/20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3,852 Airings / 698.1 MM HH IMPs</a:t>
            </a:r>
          </a:p>
        </p:txBody>
      </p:sp>
      <p:pic>
        <p:nvPicPr>
          <p:cNvPr id="1030" name="Picture 6">
            <a:extLst>
              <a:ext uri="{FF2B5EF4-FFF2-40B4-BE49-F238E27FC236}">
                <a16:creationId xmlns:a16="http://schemas.microsoft.com/office/drawing/2014/main" id="{0B075B59-4E9F-4286-BD58-2C6F1C522716}"/>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992867" y="297020"/>
            <a:ext cx="2043623" cy="106875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FF38AC6-D784-49CA-9A2B-6813D4F36712}"/>
              </a:ext>
            </a:extLst>
          </p:cNvPr>
          <p:cNvSpPr/>
          <p:nvPr/>
        </p:nvSpPr>
        <p:spPr>
          <a:xfrm>
            <a:off x="7924862" y="3481784"/>
            <a:ext cx="4216336" cy="2671866"/>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u="sng"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Persons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+15%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Zola’s two-month average unique P18+ website visitors towards the end of the campaign </a:t>
            </a:r>
            <a:r>
              <a:rPr lang="en-US" sz="1200" dirty="0">
                <a:solidFill>
                  <a:schemeClr val="bg1"/>
                </a:solidFill>
                <a:latin typeface="Helvetica" panose="020B0403020202020204" pitchFamily="34" charset="0"/>
              </a:rPr>
              <a:t>between Feb-Mar ‘20 </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(YoY comparison).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Black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+70%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Zola’s two-month average unique Black 18+ website visitors during the same time frame period </a:t>
            </a: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comparison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as </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above for P18+.</a:t>
            </a:r>
          </a:p>
        </p:txBody>
      </p:sp>
      <p:sp>
        <p:nvSpPr>
          <p:cNvPr id="15" name="TextBox 14">
            <a:extLst>
              <a:ext uri="{FF2B5EF4-FFF2-40B4-BE49-F238E27FC236}">
                <a16:creationId xmlns:a16="http://schemas.microsoft.com/office/drawing/2014/main" id="{B6478C77-1E4A-4531-B1B8-C1FB8C338112}"/>
              </a:ext>
            </a:extLst>
          </p:cNvPr>
          <p:cNvSpPr txBox="1"/>
          <p:nvPr/>
        </p:nvSpPr>
        <p:spPr>
          <a:xfrm>
            <a:off x="73480" y="5923422"/>
            <a:ext cx="2564387"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9" name="TextBox 18">
            <a:extLst>
              <a:ext uri="{FF2B5EF4-FFF2-40B4-BE49-F238E27FC236}">
                <a16:creationId xmlns:a16="http://schemas.microsoft.com/office/drawing/2014/main" id="{03BFF347-BA72-45CC-9AA8-68D5AB4EC885}"/>
              </a:ext>
            </a:extLst>
          </p:cNvPr>
          <p:cNvSpPr txBox="1"/>
          <p:nvPr/>
        </p:nvSpPr>
        <p:spPr>
          <a:xfrm>
            <a:off x="2677331" y="5916902"/>
            <a:ext cx="2580658"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3" name="TextBox 22">
            <a:extLst>
              <a:ext uri="{FF2B5EF4-FFF2-40B4-BE49-F238E27FC236}">
                <a16:creationId xmlns:a16="http://schemas.microsoft.com/office/drawing/2014/main" id="{4F4AE7F6-7C42-49B9-9F5C-68FA4FFF24AE}"/>
              </a:ext>
            </a:extLst>
          </p:cNvPr>
          <p:cNvSpPr txBox="1"/>
          <p:nvPr/>
        </p:nvSpPr>
        <p:spPr>
          <a:xfrm>
            <a:off x="5272125" y="5921338"/>
            <a:ext cx="258638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7" name="Picture 6">
            <a:hlinkClick r:id="rId5"/>
            <a:extLst>
              <a:ext uri="{FF2B5EF4-FFF2-40B4-BE49-F238E27FC236}">
                <a16:creationId xmlns:a16="http://schemas.microsoft.com/office/drawing/2014/main" id="{47532441-5C3C-4E9B-9023-A00CC5F2D73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3565" y="4459435"/>
            <a:ext cx="2564387" cy="1442974"/>
          </a:xfrm>
          <a:prstGeom prst="rect">
            <a:avLst/>
          </a:prstGeom>
          <a:ln>
            <a:solidFill>
              <a:schemeClr val="tx1"/>
            </a:solidFill>
          </a:ln>
        </p:spPr>
      </p:pic>
      <p:pic>
        <p:nvPicPr>
          <p:cNvPr id="6" name="Picture 5">
            <a:hlinkClick r:id="rId7"/>
            <a:extLst>
              <a:ext uri="{FF2B5EF4-FFF2-40B4-BE49-F238E27FC236}">
                <a16:creationId xmlns:a16="http://schemas.microsoft.com/office/drawing/2014/main" id="{A99825D2-83A4-4DBE-9432-5388F90547C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93602" y="4459435"/>
            <a:ext cx="2564387" cy="1442974"/>
          </a:xfrm>
          <a:prstGeom prst="rect">
            <a:avLst/>
          </a:prstGeom>
          <a:ln>
            <a:solidFill>
              <a:schemeClr val="tx1"/>
            </a:solidFill>
          </a:ln>
        </p:spPr>
      </p:pic>
      <p:pic>
        <p:nvPicPr>
          <p:cNvPr id="4" name="Picture 3">
            <a:hlinkClick r:id="rId9"/>
            <a:extLst>
              <a:ext uri="{FF2B5EF4-FFF2-40B4-BE49-F238E27FC236}">
                <a16:creationId xmlns:a16="http://schemas.microsoft.com/office/drawing/2014/main" id="{9745E44A-12BC-4441-A1B3-0772EE1629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294122" y="4455081"/>
            <a:ext cx="2564387" cy="1447328"/>
          </a:xfrm>
          <a:prstGeom prst="rect">
            <a:avLst/>
          </a:prstGeom>
          <a:ln>
            <a:solidFill>
              <a:schemeClr val="tx1"/>
            </a:solidFill>
          </a:ln>
        </p:spPr>
      </p:pic>
    </p:spTree>
    <p:extLst>
      <p:ext uri="{BB962C8B-B14F-4D97-AF65-F5344CB8AC3E}">
        <p14:creationId xmlns:p14="http://schemas.microsoft.com/office/powerpoint/2010/main" val="3635797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397630F-4029-4532-BC1A-5C339B9A4436}"/>
              </a:ext>
            </a:extLst>
          </p:cNvPr>
          <p:cNvSpPr/>
          <p:nvPr/>
        </p:nvSpPr>
        <p:spPr>
          <a:xfrm>
            <a:off x="1814" y="172052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8B0C27D1-48B7-478A-9131-23F0EFB37A69}"/>
              </a:ext>
            </a:extLst>
          </p:cNvPr>
          <p:cNvSpPr txBox="1"/>
          <p:nvPr/>
        </p:nvSpPr>
        <p:spPr>
          <a:xfrm>
            <a:off x="518989" y="6215790"/>
            <a:ext cx="106313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1/1/17 – 2/29/20, estimated media spend. Impressions represent US TV HHs and include activity within measured national broadcast and cable TV linear, national time-shifted, local, VOD and OTT.</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rPr>
              <a:t> </a:t>
            </a:r>
            <a:r>
              <a:rPr lang="en-US" sz="700" dirty="0">
                <a:solidFill>
                  <a:srgbClr val="1F1A62"/>
                </a:solidFill>
                <a:latin typeface="Helvetica" panose="020B0403020202020204" pitchFamily="34" charset="0"/>
              </a:rPr>
              <a:t>VAB analysis of Comscore mediametrix multiplatform media trend data (desktop and mobile), Women 18+, Black Women 18+. Comparisons reflect March ‘17 – August ‘18 (18 months) vs. September ‘18 – February ’20 (18 months). </a:t>
            </a:r>
          </a:p>
        </p:txBody>
      </p:sp>
      <p:sp>
        <p:nvSpPr>
          <p:cNvPr id="17" name="Rectangle 16">
            <a:extLst>
              <a:ext uri="{FF2B5EF4-FFF2-40B4-BE49-F238E27FC236}">
                <a16:creationId xmlns:a16="http://schemas.microsoft.com/office/drawing/2014/main" id="{67F87075-27CC-459F-BDA5-744F4E7B2A6C}"/>
              </a:ext>
            </a:extLst>
          </p:cNvPr>
          <p:cNvSpPr/>
          <p:nvPr/>
        </p:nvSpPr>
        <p:spPr>
          <a:xfrm>
            <a:off x="283559" y="329749"/>
            <a:ext cx="974820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Ulta Beauty:</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 ad campaign on t</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he beauty of possibility and </a:t>
            </a:r>
            <a:r>
              <a:rPr lang="en-US" sz="2600" b="1" dirty="0">
                <a:solidFill>
                  <a:srgbClr val="ED3C8D"/>
                </a:solidFill>
                <a:latin typeface="Helvetica" panose="020B0604020202020204" pitchFamily="2" charset="0"/>
              </a:rPr>
              <a:t>inclusivity</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 drove </a:t>
            </a:r>
            <a:r>
              <a:rPr lang="en-US" sz="2600" b="1" dirty="0">
                <a:solidFill>
                  <a:srgbClr val="ED3C8D"/>
                </a:solidFill>
                <a:latin typeface="Helvetica" panose="020B0604020202020204" pitchFamily="2" charset="0"/>
              </a:rPr>
              <a:t>over a one-quarter increase</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 of adult women to the brand’s website</a:t>
            </a:r>
            <a:endPar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D025D46-1501-44DC-9375-5B8A2E4C33BC}"/>
              </a:ext>
            </a:extLst>
          </p:cNvPr>
          <p:cNvSpPr txBox="1"/>
          <p:nvPr/>
        </p:nvSpPr>
        <p:spPr>
          <a:xfrm>
            <a:off x="200026" y="1725212"/>
            <a:ext cx="1199016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September</a:t>
            </a:r>
            <a:r>
              <a:rPr lang="en-US" sz="1600" dirty="0">
                <a:solidFill>
                  <a:srgbClr val="1B1464"/>
                </a:solidFill>
                <a:latin typeface="Helvetica" panose="020B0403020202020204" pitchFamily="34" charset="0"/>
              </a:rPr>
              <a:t> 2018, Ulta Beauty</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launched their ‘</a:t>
            </a:r>
            <a:r>
              <a:rPr kumimoji="0" lang="en-US" sz="16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The Possibilities are Beautiful’ </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campaign with a positive message of inclusiveness </a:t>
            </a:r>
            <a:r>
              <a:rPr lang="en-US" sz="1600" dirty="0">
                <a:solidFill>
                  <a:srgbClr val="1B1464"/>
                </a:solidFill>
                <a:latin typeface="Helvetica" panose="020B0403020202020204" pitchFamily="34" charset="0"/>
              </a:rPr>
              <a:t>through</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both an English-language and Spanish-language spot. The ads</a:t>
            </a:r>
            <a:r>
              <a:rPr lang="en-US" sz="1600" dirty="0">
                <a:solidFill>
                  <a:srgbClr val="1B1464"/>
                </a:solidFill>
                <a:latin typeface="Helvetica" panose="020B0403020202020204" pitchFamily="34" charset="0"/>
              </a:rPr>
              <a:t> featured people from a spectrum of age groups, ethnicities, body types and gender identities, illustrating the brand’s belief that nothing is more beautiful than possibility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Ulta Beauty maintained strong, steady growth in their monthly female website visitors through the duration of their inclusivity campaign with average </a:t>
            </a:r>
            <a:r>
              <a:rPr lang="en-US" sz="1600" dirty="0">
                <a:solidFill>
                  <a:srgbClr val="ED3C8D"/>
                </a:solidFill>
                <a:latin typeface="Helvetica" panose="020B0403020202020204" pitchFamily="34" charset="0"/>
              </a:rPr>
              <a:t>visitation up over one-quarter vs. the 18-month average before the campaign launch (during which time other campaigns were periodically active, totaling 80% of TV spend as ‘The Possibilities are Beautiful‘).</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20" name="Rectangle 19">
            <a:extLst>
              <a:ext uri="{FF2B5EF4-FFF2-40B4-BE49-F238E27FC236}">
                <a16:creationId xmlns:a16="http://schemas.microsoft.com/office/drawing/2014/main" id="{CD6B4DF7-8267-4EAA-B432-97E3D6A36C62}"/>
              </a:ext>
            </a:extLst>
          </p:cNvPr>
          <p:cNvSpPr/>
          <p:nvPr/>
        </p:nvSpPr>
        <p:spPr>
          <a:xfrm>
            <a:off x="74687" y="3630151"/>
            <a:ext cx="7784515"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‘The Possibilities are Beautiful’ TV spot (two creatives) - $47.5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20-Month Campaign: 9/2/18 – 4/5/20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Helvetica" panose="020B0403020202020204" pitchFamily="34" charset="0"/>
              </a:rPr>
              <a:t>14</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,814 Airings / </a:t>
            </a:r>
            <a:r>
              <a:rPr lang="en-US" sz="1200" dirty="0">
                <a:solidFill>
                  <a:prstClr val="white"/>
                </a:solidFill>
                <a:latin typeface="Helvetica" panose="020B0403020202020204" pitchFamily="34" charset="0"/>
              </a:rPr>
              <a:t>3,670.0 MM</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HH IMPs</a:t>
            </a:r>
          </a:p>
        </p:txBody>
      </p:sp>
      <p:pic>
        <p:nvPicPr>
          <p:cNvPr id="1026" name="Picture 2">
            <a:extLst>
              <a:ext uri="{FF2B5EF4-FFF2-40B4-BE49-F238E27FC236}">
                <a16:creationId xmlns:a16="http://schemas.microsoft.com/office/drawing/2014/main" id="{0DFDD419-F6B4-436E-A356-2321194D48A4}"/>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984353" y="397471"/>
            <a:ext cx="2052138" cy="835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5"/>
            <a:extLst>
              <a:ext uri="{FF2B5EF4-FFF2-40B4-BE49-F238E27FC236}">
                <a16:creationId xmlns:a16="http://schemas.microsoft.com/office/drawing/2014/main" id="{992FA8C1-2F2F-49D0-AFD3-D6DC01F4A84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4687" y="4406170"/>
            <a:ext cx="2573266" cy="1492079"/>
          </a:xfrm>
          <a:prstGeom prst="rect">
            <a:avLst/>
          </a:prstGeom>
          <a:ln>
            <a:solidFill>
              <a:schemeClr val="tx1"/>
            </a:solidFill>
          </a:ln>
        </p:spPr>
      </p:pic>
      <p:pic>
        <p:nvPicPr>
          <p:cNvPr id="13" name="Picture 12">
            <a:hlinkClick r:id="rId5"/>
            <a:extLst>
              <a:ext uri="{FF2B5EF4-FFF2-40B4-BE49-F238E27FC236}">
                <a16:creationId xmlns:a16="http://schemas.microsoft.com/office/drawing/2014/main" id="{965D7091-DDDE-4C40-9F4C-4C3FED4F6C3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98108" y="4400177"/>
            <a:ext cx="2568760" cy="1498081"/>
          </a:xfrm>
          <a:prstGeom prst="rect">
            <a:avLst/>
          </a:prstGeom>
          <a:ln>
            <a:solidFill>
              <a:schemeClr val="tx1"/>
            </a:solidFill>
          </a:ln>
        </p:spPr>
      </p:pic>
      <p:sp>
        <p:nvSpPr>
          <p:cNvPr id="22" name="Rectangle 21">
            <a:extLst>
              <a:ext uri="{FF2B5EF4-FFF2-40B4-BE49-F238E27FC236}">
                <a16:creationId xmlns:a16="http://schemas.microsoft.com/office/drawing/2014/main" id="{58B88AD4-1627-4E1F-BB2A-665513F5A255}"/>
              </a:ext>
            </a:extLst>
          </p:cNvPr>
          <p:cNvSpPr/>
          <p:nvPr/>
        </p:nvSpPr>
        <p:spPr>
          <a:xfrm>
            <a:off x="7924861" y="3630150"/>
            <a:ext cx="4359893" cy="2523499"/>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u="sng"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Women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+28%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a:t>
            </a:r>
            <a:r>
              <a:rPr lang="en-US" sz="1200" dirty="0">
                <a:solidFill>
                  <a:schemeClr val="bg1"/>
                </a:solidFill>
                <a:latin typeface="Helvetica" panose="020B0403020202020204" pitchFamily="34" charset="0"/>
              </a:rPr>
              <a:t>U</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lta Beauty’s average monthly unique </a:t>
            </a:r>
            <a:r>
              <a:rPr lang="en-US" sz="1200" dirty="0">
                <a:solidFill>
                  <a:schemeClr val="bg1"/>
                </a:solidFill>
                <a:latin typeface="Helvetica" panose="020B0403020202020204" pitchFamily="34" charset="0"/>
              </a:rPr>
              <a:t>W18+</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website visitors during the first 18 months of the campaign vs. the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18-month pre-campaign average (Mar ’17–Aug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Black Women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+21%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during the same 18-month time period as above for Women 18+</a:t>
            </a:r>
            <a:r>
              <a:rPr lang="en-US" sz="1200" dirty="0">
                <a:solidFill>
                  <a:schemeClr val="bg1"/>
                </a:solidFill>
                <a:latin typeface="Helvetica" panose="020B0403020202020204" pitchFamily="34" charset="0"/>
              </a:rPr>
              <a:t>.</a:t>
            </a:r>
            <a:endParaRPr kumimoji="0" lang="en-US" sz="12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15" name="TextBox 14">
            <a:extLst>
              <a:ext uri="{FF2B5EF4-FFF2-40B4-BE49-F238E27FC236}">
                <a16:creationId xmlns:a16="http://schemas.microsoft.com/office/drawing/2014/main" id="{D3F7546F-C05B-4506-868C-D29CED7C400F}"/>
              </a:ext>
            </a:extLst>
          </p:cNvPr>
          <p:cNvSpPr txBox="1"/>
          <p:nvPr/>
        </p:nvSpPr>
        <p:spPr>
          <a:xfrm>
            <a:off x="70173" y="5959814"/>
            <a:ext cx="5196696"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either image above to watch English-language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9" name="TextBox 18">
            <a:extLst>
              <a:ext uri="{FF2B5EF4-FFF2-40B4-BE49-F238E27FC236}">
                <a16:creationId xmlns:a16="http://schemas.microsoft.com/office/drawing/2014/main" id="{76EC0D79-D6E1-45B7-AD6D-0B7F9FFA6B0C}"/>
              </a:ext>
            </a:extLst>
          </p:cNvPr>
          <p:cNvSpPr txBox="1"/>
          <p:nvPr/>
        </p:nvSpPr>
        <p:spPr>
          <a:xfrm>
            <a:off x="5263262" y="5953800"/>
            <a:ext cx="2568760"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Spanish-language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6" name="Picture 5">
            <a:hlinkClick r:id="rId8"/>
            <a:extLst>
              <a:ext uri="{FF2B5EF4-FFF2-40B4-BE49-F238E27FC236}">
                <a16:creationId xmlns:a16="http://schemas.microsoft.com/office/drawing/2014/main" id="{7A815D42-1024-48DA-B1D9-07E12D0E285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314772" y="4396900"/>
            <a:ext cx="2542100" cy="1498081"/>
          </a:xfrm>
          <a:prstGeom prst="rect">
            <a:avLst/>
          </a:prstGeom>
          <a:ln>
            <a:solidFill>
              <a:schemeClr val="tx1"/>
            </a:solidFill>
          </a:ln>
        </p:spPr>
      </p:pic>
    </p:spTree>
    <p:extLst>
      <p:ext uri="{BB962C8B-B14F-4D97-AF65-F5344CB8AC3E}">
        <p14:creationId xmlns:p14="http://schemas.microsoft.com/office/powerpoint/2010/main" val="770617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8B0C27D1-48B7-478A-9131-23F0EFB37A69}"/>
              </a:ext>
            </a:extLst>
          </p:cNvPr>
          <p:cNvSpPr txBox="1"/>
          <p:nvPr/>
        </p:nvSpPr>
        <p:spPr>
          <a:xfrm>
            <a:off x="518989" y="6215790"/>
            <a:ext cx="106402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1/1/19 – 6/30/20, estimated media spend. Impressions represent US TV HHs and include activity within measured national broadcast and cable TV linear, national time-shifted, local, VOD and OTT.</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rPr>
              <a:t> </a:t>
            </a:r>
            <a:r>
              <a:rPr lang="en-US" sz="700" dirty="0">
                <a:solidFill>
                  <a:srgbClr val="1F1A62"/>
                </a:solidFill>
                <a:latin typeface="Helvetica" panose="020B0403020202020204" pitchFamily="34" charset="0"/>
              </a:rPr>
              <a:t>VAB analysis of Comscore mediametrix multiplatform media trend data (desktop and mobile), P18+, Black 18+, March ‘19 – May ‘20.</a:t>
            </a:r>
          </a:p>
        </p:txBody>
      </p:sp>
      <p:sp>
        <p:nvSpPr>
          <p:cNvPr id="17" name="Rectangle 16">
            <a:extLst>
              <a:ext uri="{FF2B5EF4-FFF2-40B4-BE49-F238E27FC236}">
                <a16:creationId xmlns:a16="http://schemas.microsoft.com/office/drawing/2014/main" id="{67F87075-27CC-459F-BDA5-744F4E7B2A6C}"/>
              </a:ext>
            </a:extLst>
          </p:cNvPr>
          <p:cNvSpPr/>
          <p:nvPr/>
        </p:nvSpPr>
        <p:spPr>
          <a:xfrm>
            <a:off x="283559" y="347503"/>
            <a:ext cx="989156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Denny’s:</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The ‘See You At Denny’s’ </a:t>
            </a:r>
            <a:r>
              <a:rPr lang="en-US" sz="2600" b="1" dirty="0">
                <a:solidFill>
                  <a:srgbClr val="ED3C8D"/>
                </a:solidFill>
                <a:latin typeface="Helvetica" panose="020B0604020202020204" pitchFamily="2" charset="0"/>
              </a:rPr>
              <a:t>diversity</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D3C8D"/>
                </a:solidFill>
                <a:latin typeface="Helvetica" panose="020B0604020202020204" pitchFamily="2" charset="0"/>
              </a:rPr>
              <a:t>inclusivity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campaign drove a </a:t>
            </a:r>
            <a:r>
              <a:rPr lang="en-US" sz="2600" b="1" dirty="0">
                <a:solidFill>
                  <a:srgbClr val="ED3C8D"/>
                </a:solidFill>
                <a:latin typeface="Helvetica" panose="020B0604020202020204" pitchFamily="2" charset="0"/>
              </a:rPr>
              <a:t>triple-digit increase in website traffic</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among Black / African-American audiences</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D025D46-1501-44DC-9375-5B8A2E4C33BC}"/>
              </a:ext>
            </a:extLst>
          </p:cNvPr>
          <p:cNvSpPr txBox="1"/>
          <p:nvPr/>
        </p:nvSpPr>
        <p:spPr>
          <a:xfrm>
            <a:off x="200026" y="1725212"/>
            <a:ext cx="1203682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late </a:t>
            </a:r>
            <a:r>
              <a:rPr lang="en-US" sz="1600" dirty="0">
                <a:solidFill>
                  <a:srgbClr val="1F1A62"/>
                </a:solidFill>
                <a:latin typeface="Helvetica" panose="020B0403020202020204" pitchFamily="34" charset="0"/>
              </a:rPr>
              <a:t>April 2019, Denny’s</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launched their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See You At Denny’s’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campaign with a message of inclusiveness in both English and Spanish </a:t>
            </a:r>
            <a:r>
              <a:rPr lang="en-US" sz="1600" dirty="0">
                <a:solidFill>
                  <a:srgbClr val="1F1A62"/>
                </a:solidFill>
                <a:latin typeface="Helvetica" panose="020B0403020202020204" pitchFamily="34" charset="0"/>
              </a:rPr>
              <a:t>language spots</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The ads, which were produced in collaboration with Fluent360, Conill and EP+Co agencies, were inspired by the diversity of Denny’s guests and captures the inclusive gatherings of modern, multicultural families and friends.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There was an immediate surge in Denny’s website visitation upon launch, especially by Black / African-Americans, which continued through the duration of the campaign.  Average monthly unique Black 18+ visitors post-campaign (Sep ’19 - May ’20) continues to be +50% higher than the three-month average </a:t>
            </a:r>
            <a:r>
              <a:rPr lang="en-US" sz="1600" dirty="0">
                <a:solidFill>
                  <a:srgbClr val="ED3C8D"/>
                </a:solidFill>
                <a:latin typeface="Helvetica" panose="020B0403020202020204" pitchFamily="34" charset="0"/>
              </a:rPr>
              <a:t>p</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re-campaign (+65% higher for total P18+). </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19" name="Rectangle 18">
            <a:extLst>
              <a:ext uri="{FF2B5EF4-FFF2-40B4-BE49-F238E27FC236}">
                <a16:creationId xmlns:a16="http://schemas.microsoft.com/office/drawing/2014/main" id="{79F11988-5852-4BBE-B9BD-8CD6B49AE08D}"/>
              </a:ext>
            </a:extLst>
          </p:cNvPr>
          <p:cNvSpPr/>
          <p:nvPr/>
        </p:nvSpPr>
        <p:spPr>
          <a:xfrm>
            <a:off x="7924862" y="3464243"/>
            <a:ext cx="4216336" cy="268940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u="sng"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Persons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+86%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Denny’s average monthly unique P18+ website visitors </a:t>
            </a:r>
            <a:r>
              <a:rPr lang="en-US" sz="1200" dirty="0">
                <a:solidFill>
                  <a:schemeClr val="bg1"/>
                </a:solidFill>
                <a:latin typeface="Helvetica" panose="020B0403020202020204" pitchFamily="34" charset="0"/>
              </a:rPr>
              <a:t>during</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August ‘19 (final </a:t>
            </a:r>
            <a:r>
              <a:rPr lang="en-US" sz="1200" dirty="0">
                <a:solidFill>
                  <a:schemeClr val="bg1"/>
                </a:solidFill>
                <a:latin typeface="Helvetica" panose="020B0403020202020204" pitchFamily="34" charset="0"/>
              </a:rPr>
              <a:t>month of campaign) </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vs. March ‘19 (pre-campaign), with unique visitors building through the flight.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Helvetica" panose="020B0403020202020204" pitchFamily="34" charset="0"/>
            </a:endParaRPr>
          </a:p>
          <a:p>
            <a:pPr>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Black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+135% increase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in Denny’s average monthly unique </a:t>
            </a:r>
            <a:r>
              <a:rPr lang="en-US" sz="1200" dirty="0">
                <a:solidFill>
                  <a:schemeClr val="bg1"/>
                </a:solidFill>
                <a:latin typeface="Helvetica" panose="020B0403020202020204" pitchFamily="34" charset="0"/>
              </a:rPr>
              <a:t>Black 18+ website visitors during the same time frame comparison as above, with unique visitors increasing steadily through the flight.</a:t>
            </a:r>
            <a:endParaRPr kumimoji="0" lang="en-US" sz="12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20" name="Rectangle 19">
            <a:extLst>
              <a:ext uri="{FF2B5EF4-FFF2-40B4-BE49-F238E27FC236}">
                <a16:creationId xmlns:a16="http://schemas.microsoft.com/office/drawing/2014/main" id="{CD6B4DF7-8267-4EAA-B432-97E3D6A36C62}"/>
              </a:ext>
            </a:extLst>
          </p:cNvPr>
          <p:cNvSpPr/>
          <p:nvPr/>
        </p:nvSpPr>
        <p:spPr>
          <a:xfrm>
            <a:off x="74687" y="3712820"/>
            <a:ext cx="7784515"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‘See You At Denny’s’ TV spot  (three creatives) - $6.4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4-Month Campaign: 4/29/19 – 8/25/19 </a:t>
            </a:r>
            <a:r>
              <a:rPr kumimoji="0" lang="en-US" sz="11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(Spanish-Language ad was extended through 2/17/20)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3,381 Airings / 574.7 MM HH IMPs</a:t>
            </a:r>
          </a:p>
        </p:txBody>
      </p:sp>
      <p:pic>
        <p:nvPicPr>
          <p:cNvPr id="2050" name="Picture 2" descr="Denny's Logo PNG Transparent &amp; SVG Vector - Freebie Supply">
            <a:extLst>
              <a:ext uri="{FF2B5EF4-FFF2-40B4-BE49-F238E27FC236}">
                <a16:creationId xmlns:a16="http://schemas.microsoft.com/office/drawing/2014/main" id="{927F9FDC-5268-4D4B-A120-27B1EAB8F36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0163176" y="242625"/>
            <a:ext cx="1857516" cy="10333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5"/>
            <a:extLst>
              <a:ext uri="{FF2B5EF4-FFF2-40B4-BE49-F238E27FC236}">
                <a16:creationId xmlns:a16="http://schemas.microsoft.com/office/drawing/2014/main" id="{37A98B67-A4EF-48F5-9EF6-2E2C22D4C15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0658" y="4491967"/>
            <a:ext cx="2573266" cy="1508498"/>
          </a:xfrm>
          <a:prstGeom prst="rect">
            <a:avLst/>
          </a:prstGeom>
          <a:ln>
            <a:solidFill>
              <a:schemeClr val="tx1"/>
            </a:solidFill>
          </a:ln>
        </p:spPr>
      </p:pic>
      <p:pic>
        <p:nvPicPr>
          <p:cNvPr id="5" name="Picture 4">
            <a:hlinkClick r:id="rId7"/>
            <a:extLst>
              <a:ext uri="{FF2B5EF4-FFF2-40B4-BE49-F238E27FC236}">
                <a16:creationId xmlns:a16="http://schemas.microsoft.com/office/drawing/2014/main" id="{353ABCF1-C202-4588-B946-258D96DB9B8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11865" y="4491966"/>
            <a:ext cx="2535509" cy="1508500"/>
          </a:xfrm>
          <a:prstGeom prst="rect">
            <a:avLst/>
          </a:prstGeom>
          <a:ln>
            <a:solidFill>
              <a:schemeClr val="tx1"/>
            </a:solidFill>
          </a:ln>
        </p:spPr>
      </p:pic>
      <p:sp>
        <p:nvSpPr>
          <p:cNvPr id="21" name="TextBox 20">
            <a:extLst>
              <a:ext uri="{FF2B5EF4-FFF2-40B4-BE49-F238E27FC236}">
                <a16:creationId xmlns:a16="http://schemas.microsoft.com/office/drawing/2014/main" id="{790C1590-2095-4185-8025-82786777170F}"/>
              </a:ext>
            </a:extLst>
          </p:cNvPr>
          <p:cNvSpPr txBox="1"/>
          <p:nvPr/>
        </p:nvSpPr>
        <p:spPr>
          <a:xfrm>
            <a:off x="5300785" y="6013864"/>
            <a:ext cx="2546589"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Spanish-language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2" name="TextBox 21">
            <a:extLst>
              <a:ext uri="{FF2B5EF4-FFF2-40B4-BE49-F238E27FC236}">
                <a16:creationId xmlns:a16="http://schemas.microsoft.com/office/drawing/2014/main" id="{EE06C80A-8D38-490A-876B-3E6B0CAB5A61}"/>
              </a:ext>
            </a:extLst>
          </p:cNvPr>
          <p:cNvSpPr txBox="1"/>
          <p:nvPr/>
        </p:nvSpPr>
        <p:spPr>
          <a:xfrm>
            <a:off x="52388" y="6005518"/>
            <a:ext cx="2573266"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English-language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3" name="TextBox 22">
            <a:extLst>
              <a:ext uri="{FF2B5EF4-FFF2-40B4-BE49-F238E27FC236}">
                <a16:creationId xmlns:a16="http://schemas.microsoft.com/office/drawing/2014/main" id="{9D17B0BB-BAE4-4BBC-91ED-CA79F9A08221}"/>
              </a:ext>
            </a:extLst>
          </p:cNvPr>
          <p:cNvSpPr txBox="1"/>
          <p:nvPr/>
        </p:nvSpPr>
        <p:spPr>
          <a:xfrm>
            <a:off x="2698314" y="6013864"/>
            <a:ext cx="2547892"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English-language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 name="Picture 2">
            <a:hlinkClick r:id="rId9"/>
            <a:extLst>
              <a:ext uri="{FF2B5EF4-FFF2-40B4-BE49-F238E27FC236}">
                <a16:creationId xmlns:a16="http://schemas.microsoft.com/office/drawing/2014/main" id="{90FC82B6-06D4-4C7C-94BF-620629D780F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719584" y="4491967"/>
            <a:ext cx="2526622" cy="1508500"/>
          </a:xfrm>
          <a:prstGeom prst="rect">
            <a:avLst/>
          </a:prstGeom>
          <a:ln>
            <a:solidFill>
              <a:schemeClr val="tx1"/>
            </a:solidFill>
          </a:ln>
        </p:spPr>
      </p:pic>
    </p:spTree>
    <p:extLst>
      <p:ext uri="{BB962C8B-B14F-4D97-AF65-F5344CB8AC3E}">
        <p14:creationId xmlns:p14="http://schemas.microsoft.com/office/powerpoint/2010/main" val="3964917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87AEBFF-FB33-44AC-8EC8-1292B8D72D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686" y="4358590"/>
            <a:ext cx="2573266" cy="1526060"/>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215790"/>
            <a:ext cx="106224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1/1/18 – 6/30/20, estimated media spend. Impressions represent US TV HHs and include activity within measured national broadcast and cable TV linear, national time-shifted, local, VOD and OTT.</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rPr>
              <a:t> </a:t>
            </a:r>
            <a:r>
              <a:rPr lang="en-US" sz="700" dirty="0">
                <a:solidFill>
                  <a:srgbClr val="1F1A62"/>
                </a:solidFill>
                <a:latin typeface="Helvetica" panose="020B0403020202020204" pitchFamily="34" charset="0"/>
              </a:rPr>
              <a:t>VAB analysis of Comscore mediametrix multiplatform media trend data (desktop and mobile), P18+, Black 18+, June ‘18 – August ‘18. </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68959"/>
            <a:ext cx="964167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Bonobos:</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rPr>
              <a:t>Modern masculinity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messaging within a </a:t>
            </a:r>
            <a:r>
              <a:rPr lang="en-US" sz="2600" b="1" dirty="0">
                <a:solidFill>
                  <a:srgbClr val="ED3C8D"/>
                </a:solidFill>
                <a:latin typeface="Helvetica" panose="020B0604020202020204" pitchFamily="2" charset="0"/>
              </a:rPr>
              <a:t>diversity-focused</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ad campaign sparked a </a:t>
            </a:r>
            <a:r>
              <a:rPr lang="en-US" sz="2600" b="1" dirty="0">
                <a:solidFill>
                  <a:srgbClr val="ED3C8D"/>
                </a:solidFill>
                <a:latin typeface="Helvetica" panose="020B0604020202020204" pitchFamily="2" charset="0"/>
              </a:rPr>
              <a:t>triple-digit surge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in website traffic</a:t>
            </a:r>
          </a:p>
        </p:txBody>
      </p:sp>
      <p:sp>
        <p:nvSpPr>
          <p:cNvPr id="9" name="TextBox 8">
            <a:extLst>
              <a:ext uri="{FF2B5EF4-FFF2-40B4-BE49-F238E27FC236}">
                <a16:creationId xmlns:a16="http://schemas.microsoft.com/office/drawing/2014/main" id="{FB3EABF4-443B-4155-A5FA-5A6AB756FC46}"/>
              </a:ext>
            </a:extLst>
          </p:cNvPr>
          <p:cNvSpPr txBox="1"/>
          <p:nvPr/>
        </p:nvSpPr>
        <p:spPr>
          <a:xfrm>
            <a:off x="200026" y="1725212"/>
            <a:ext cx="11991974"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July 2018, Bonobos released their first national campaign ad, ‘Evolve The Definition,’ as part of their ‘</a:t>
            </a:r>
            <a:r>
              <a:rPr lang="en-US" sz="1600" i="1" dirty="0">
                <a:solidFill>
                  <a:srgbClr val="1F1A62"/>
                </a:solidFill>
                <a:latin typeface="Helvetica" panose="020B0403020202020204" pitchFamily="34" charset="0"/>
              </a:rPr>
              <a:t>Project 172’ </a:t>
            </a:r>
            <a:r>
              <a:rPr lang="en-US" sz="1600" dirty="0">
                <a:solidFill>
                  <a:srgbClr val="1F1A62"/>
                </a:solidFill>
                <a:latin typeface="Helvetica" panose="020B0403020202020204" pitchFamily="34" charset="0"/>
              </a:rPr>
              <a:t>campaign</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Project172 is a portrait of modern masculinity that showcases 172 diverse, ‘real’ individuals across a spectrum of body shape, race, age, sexual orientation and identity who were interviewed so they could discuss how they define masculinity.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There was an immediate surge in Bonobos website </a:t>
            </a:r>
            <a:r>
              <a:rPr lang="en-US" sz="1600" dirty="0">
                <a:solidFill>
                  <a:srgbClr val="ED3C8D"/>
                </a:solidFill>
                <a:latin typeface="Helvetica" panose="020B0403020202020204" pitchFamily="34" charset="0"/>
              </a:rPr>
              <a:t>visitation upon campaign launch with adult 18+ traffic more than doubling over the two months of the campaign and Black / African-American adult traffic more than tripling during the time period.</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15" name="Rectangle 14">
            <a:extLst>
              <a:ext uri="{FF2B5EF4-FFF2-40B4-BE49-F238E27FC236}">
                <a16:creationId xmlns:a16="http://schemas.microsoft.com/office/drawing/2014/main" id="{270EBCC2-48DF-45D5-AA18-C2242B0FEBD5}"/>
              </a:ext>
            </a:extLst>
          </p:cNvPr>
          <p:cNvSpPr/>
          <p:nvPr/>
        </p:nvSpPr>
        <p:spPr>
          <a:xfrm>
            <a:off x="7924863" y="3357493"/>
            <a:ext cx="4216336" cy="285829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u="sng"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Persons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+152%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Bonobos’ two-month average unique P18+ website visitors between July-August ‘18 (campaign months) vs. June ’18 (pre-campaign).</a:t>
            </a:r>
          </a:p>
          <a:p>
            <a:pPr marL="0" marR="0" lvl="0" indent="0"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(+165% increase in July ’18 only vs. June ‘18)</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Black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+279%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Bonobos’ average monthly unique Black 18+ website visitors during the same time frame comparison as above.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(+207% increase in July ‘18 only vs. June ’18)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17" name="Rectangle 16">
            <a:hlinkClick r:id="rId5"/>
            <a:extLst>
              <a:ext uri="{FF2B5EF4-FFF2-40B4-BE49-F238E27FC236}">
                <a16:creationId xmlns:a16="http://schemas.microsoft.com/office/drawing/2014/main" id="{3441FD16-3BB4-4026-84CD-49884CC53846}"/>
              </a:ext>
            </a:extLst>
          </p:cNvPr>
          <p:cNvSpPr/>
          <p:nvPr/>
        </p:nvSpPr>
        <p:spPr>
          <a:xfrm>
            <a:off x="74686" y="3570564"/>
            <a:ext cx="7784515"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‘Evolve The Definition’ TV spot - $2.0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6-Week Flight: 7/18/18 – 9/3/18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390 Airings / 69.6 MM HH IMPs</a:t>
            </a:r>
          </a:p>
        </p:txBody>
      </p:sp>
      <p:pic>
        <p:nvPicPr>
          <p:cNvPr id="3074" name="Picture 2">
            <a:extLst>
              <a:ext uri="{FF2B5EF4-FFF2-40B4-BE49-F238E27FC236}">
                <a16:creationId xmlns:a16="http://schemas.microsoft.com/office/drawing/2014/main" id="{94BF9806-FB11-4615-BCEE-AC2FA56C6D8B}"/>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t="32000" b="33227"/>
          <a:stretch/>
        </p:blipFill>
        <p:spPr bwMode="auto">
          <a:xfrm>
            <a:off x="9925234" y="482568"/>
            <a:ext cx="2190565" cy="4231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4531647-1278-4B30-AF62-1FB7DC1B54AD}"/>
              </a:ext>
            </a:extLst>
          </p:cNvPr>
          <p:cNvSpPr txBox="1"/>
          <p:nvPr/>
        </p:nvSpPr>
        <p:spPr>
          <a:xfrm>
            <a:off x="70171" y="5924305"/>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8" name="Picture 7">
            <a:extLst>
              <a:ext uri="{FF2B5EF4-FFF2-40B4-BE49-F238E27FC236}">
                <a16:creationId xmlns:a16="http://schemas.microsoft.com/office/drawing/2014/main" id="{12DDD68F-405B-4B85-AC28-7A758A4BD10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96498" y="4358590"/>
            <a:ext cx="2573266" cy="1517501"/>
          </a:xfrm>
          <a:prstGeom prst="rect">
            <a:avLst/>
          </a:prstGeom>
        </p:spPr>
      </p:pic>
      <p:pic>
        <p:nvPicPr>
          <p:cNvPr id="4" name="Picture 3">
            <a:extLst>
              <a:ext uri="{FF2B5EF4-FFF2-40B4-BE49-F238E27FC236}">
                <a16:creationId xmlns:a16="http://schemas.microsoft.com/office/drawing/2014/main" id="{5DC19D20-EFFF-49FE-98BC-0A091ECBB85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15419" y="4358590"/>
            <a:ext cx="2543782" cy="1509645"/>
          </a:xfrm>
          <a:prstGeom prst="rect">
            <a:avLst/>
          </a:prstGeom>
        </p:spPr>
      </p:pic>
    </p:spTree>
    <p:extLst>
      <p:ext uri="{BB962C8B-B14F-4D97-AF65-F5344CB8AC3E}">
        <p14:creationId xmlns:p14="http://schemas.microsoft.com/office/powerpoint/2010/main" val="1838785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276481"/>
            <a:ext cx="1175293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anose="020B0604020202020204" pitchFamily="2" charset="0"/>
              </a:rPr>
              <a:t>Hewlett-Packard and Netflix: </a:t>
            </a:r>
            <a:r>
              <a:rPr lang="en-US" sz="2600" b="1" dirty="0">
                <a:solidFill>
                  <a:srgbClr val="1B1464"/>
                </a:solidFill>
                <a:latin typeface="Helvetica" panose="020B0604020202020204" pitchFamily="2" charset="0"/>
              </a:rPr>
              <a:t>Online video-driven </a:t>
            </a:r>
            <a:r>
              <a:rPr lang="en-US" sz="2600" b="1" dirty="0">
                <a:solidFill>
                  <a:srgbClr val="1F1A62"/>
                </a:solidFill>
                <a:latin typeface="Helvetica" panose="020B0604020202020204" pitchFamily="2" charset="0"/>
              </a:rPr>
              <a:t>diversity and inclusion campaigns, for both the </a:t>
            </a:r>
            <a:r>
              <a:rPr lang="en-US" sz="2600" b="1" dirty="0">
                <a:solidFill>
                  <a:srgbClr val="ED3C8D"/>
                </a:solidFill>
                <a:latin typeface="Helvetica" panose="020B0604020202020204" pitchFamily="2" charset="0"/>
              </a:rPr>
              <a:t>workplace</a:t>
            </a:r>
            <a:r>
              <a:rPr lang="en-US" sz="2600" b="1" dirty="0">
                <a:solidFill>
                  <a:srgbClr val="1F1A62"/>
                </a:solidFill>
                <a:latin typeface="Helvetica" panose="020B0604020202020204" pitchFamily="2" charset="0"/>
              </a:rPr>
              <a:t> and in </a:t>
            </a:r>
            <a:r>
              <a:rPr lang="en-US" sz="2600" b="1" dirty="0">
                <a:solidFill>
                  <a:srgbClr val="ED3C8D"/>
                </a:solidFill>
                <a:latin typeface="Helvetica" panose="020B0604020202020204" pitchFamily="2" charset="0"/>
              </a:rPr>
              <a:t>entertainment</a:t>
            </a:r>
            <a:r>
              <a:rPr lang="en-US" sz="2600" b="1" dirty="0">
                <a:solidFill>
                  <a:srgbClr val="1F1A62"/>
                </a:solidFill>
                <a:latin typeface="Helvetica" panose="020B0604020202020204" pitchFamily="2" charset="0"/>
              </a:rPr>
              <a:t>,</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drove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significant engagement</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to brands’ digital platforms</a:t>
            </a:r>
          </a:p>
        </p:txBody>
      </p:sp>
      <p:sp>
        <p:nvSpPr>
          <p:cNvPr id="19" name="TextBox 18">
            <a:extLst>
              <a:ext uri="{FF2B5EF4-FFF2-40B4-BE49-F238E27FC236}">
                <a16:creationId xmlns:a16="http://schemas.microsoft.com/office/drawing/2014/main" id="{8A535CFD-1705-4CEC-8EAA-5B54AB471C88}"/>
              </a:ext>
            </a:extLst>
          </p:cNvPr>
          <p:cNvSpPr txBox="1"/>
          <p:nvPr/>
        </p:nvSpPr>
        <p:spPr>
          <a:xfrm>
            <a:off x="161925" y="1662674"/>
            <a:ext cx="44584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Hewlett-Packard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‘Reinvent Mindsets: Let’s Get In Touch’</a:t>
            </a:r>
            <a:endPar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9893F547-1E33-4483-AF58-6672B7159AD9}"/>
              </a:ext>
            </a:extLst>
          </p:cNvPr>
          <p:cNvSpPr txBox="1"/>
          <p:nvPr/>
        </p:nvSpPr>
        <p:spPr>
          <a:xfrm>
            <a:off x="201291" y="4735662"/>
            <a:ext cx="428625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On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2017, Hewlett-Packard launched the ‘Let’s Get In Touch’ video online as part of their ‘Reinvent Mindsets’ campaign that also includes spots targeted towards women, LGBTQ and Latinos. This video was targeted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the Black community and based on the statistic that when qualified for a job, Black Americans are three times more likely to experience a denial.</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23" name="Picture 22">
            <a:extLst>
              <a:ext uri="{FF2B5EF4-FFF2-40B4-BE49-F238E27FC236}">
                <a16:creationId xmlns:a16="http://schemas.microsoft.com/office/drawing/2014/main" id="{9B84118A-E835-4FC7-9C14-D031533430C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9047" y="2292418"/>
            <a:ext cx="4286250" cy="2379224"/>
          </a:xfrm>
          <a:prstGeom prst="rect">
            <a:avLst/>
          </a:prstGeom>
          <a:ln>
            <a:solidFill>
              <a:schemeClr val="tx1"/>
            </a:solidFill>
          </a:ln>
        </p:spPr>
      </p:pic>
      <p:sp>
        <p:nvSpPr>
          <p:cNvPr id="27" name="Rectangle 26">
            <a:extLst>
              <a:ext uri="{FF2B5EF4-FFF2-40B4-BE49-F238E27FC236}">
                <a16:creationId xmlns:a16="http://schemas.microsoft.com/office/drawing/2014/main" id="{AB23CD78-65FB-4ABB-AC3E-064E270DA7D0}"/>
              </a:ext>
            </a:extLst>
          </p:cNvPr>
          <p:cNvSpPr/>
          <p:nvPr/>
        </p:nvSpPr>
        <p:spPr>
          <a:xfrm>
            <a:off x="4124326" y="2233130"/>
            <a:ext cx="2590799" cy="825489"/>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+28% increase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in Hewlett-Packard’s P18-49 website visitors during May ‘17 vs. April ‘17</a:t>
            </a:r>
          </a:p>
        </p:txBody>
      </p:sp>
      <p:sp>
        <p:nvSpPr>
          <p:cNvPr id="28" name="Text Placeholder 3">
            <a:extLst>
              <a:ext uri="{FF2B5EF4-FFF2-40B4-BE49-F238E27FC236}">
                <a16:creationId xmlns:a16="http://schemas.microsoft.com/office/drawing/2014/main" id="{6AE1E16C-6329-4143-91B3-D796E1E8AEA0}"/>
              </a:ext>
            </a:extLst>
          </p:cNvPr>
          <p:cNvSpPr txBox="1">
            <a:spLocks/>
          </p:cNvSpPr>
          <p:nvPr/>
        </p:nvSpPr>
        <p:spPr>
          <a:xfrm>
            <a:off x="511585" y="6329452"/>
            <a:ext cx="10470740" cy="18959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Comscore mediametrix multiplatform media trend data (desktop and mobile), Hewlett-Packard: P18-49, Netflix: total Black/African-American audience and total audience (desktop P2+; mobile P18+).</a:t>
            </a:r>
          </a:p>
        </p:txBody>
      </p:sp>
      <p:sp>
        <p:nvSpPr>
          <p:cNvPr id="29" name="TextBox 28">
            <a:extLst>
              <a:ext uri="{FF2B5EF4-FFF2-40B4-BE49-F238E27FC236}">
                <a16:creationId xmlns:a16="http://schemas.microsoft.com/office/drawing/2014/main" id="{4CCF2368-A1D4-4B15-ACD7-5349BACADA8F}"/>
              </a:ext>
            </a:extLst>
          </p:cNvPr>
          <p:cNvSpPr txBox="1"/>
          <p:nvPr/>
        </p:nvSpPr>
        <p:spPr>
          <a:xfrm>
            <a:off x="7677150" y="1900799"/>
            <a:ext cx="44584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Netflix – ‘Make Room’</a:t>
            </a:r>
            <a:endPar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A75FD93C-9D89-4B16-8622-CF6C71477D41}"/>
              </a:ext>
            </a:extLst>
          </p:cNvPr>
          <p:cNvSpPr txBox="1"/>
          <p:nvPr/>
        </p:nvSpPr>
        <p:spPr>
          <a:xfrm>
            <a:off x="7766959" y="4735662"/>
            <a:ext cx="429810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On February 28</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2019, Netflix launched a 60-second film featuring Orange Is the New Black star Uzo Aduba, comedian Hannah Gadsy and indigenous Mexican actor Yalitza Aparicio to celebrate Netflix’s commitment to diversity and inclusion. The video was also a call out to the entertainment industry – ‘let’s make room for the voices yet to be heard. For the stories yet to be told.’</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33" name="Picture 32">
            <a:extLst>
              <a:ext uri="{FF2B5EF4-FFF2-40B4-BE49-F238E27FC236}">
                <a16:creationId xmlns:a16="http://schemas.microsoft.com/office/drawing/2014/main" id="{EDDD8CF6-EF75-4A8C-8B8A-C9CFAD5A71F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738384" y="2293631"/>
            <a:ext cx="4316125" cy="2403508"/>
          </a:xfrm>
          <a:prstGeom prst="rect">
            <a:avLst/>
          </a:prstGeom>
          <a:ln>
            <a:solidFill>
              <a:schemeClr val="tx1"/>
            </a:solidFill>
          </a:ln>
        </p:spPr>
      </p:pic>
      <p:sp>
        <p:nvSpPr>
          <p:cNvPr id="32" name="Rectangle 31">
            <a:extLst>
              <a:ext uri="{FF2B5EF4-FFF2-40B4-BE49-F238E27FC236}">
                <a16:creationId xmlns:a16="http://schemas.microsoft.com/office/drawing/2014/main" id="{CC1B8274-D443-4642-B7AF-6C0B617ECD21}"/>
              </a:ext>
            </a:extLst>
          </p:cNvPr>
          <p:cNvSpPr/>
          <p:nvPr/>
        </p:nvSpPr>
        <p:spPr>
          <a:xfrm>
            <a:off x="4828478" y="3315814"/>
            <a:ext cx="3286823" cy="1497103"/>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+28% increase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in Black / African-American monthly unique visitors to Netflix digital platforms six months after the campaign launched (Aug ‘19 vs. Feb’19)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+8%</a:t>
            </a: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increase of total audience during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the same time period</a:t>
            </a:r>
          </a:p>
        </p:txBody>
      </p:sp>
      <p:sp>
        <p:nvSpPr>
          <p:cNvPr id="44" name="TextBox 43">
            <a:extLst>
              <a:ext uri="{FF2B5EF4-FFF2-40B4-BE49-F238E27FC236}">
                <a16:creationId xmlns:a16="http://schemas.microsoft.com/office/drawing/2014/main" id="{B4F218C7-582E-4EB0-B14D-AFF95210FC3E}"/>
              </a:ext>
            </a:extLst>
          </p:cNvPr>
          <p:cNvSpPr txBox="1"/>
          <p:nvPr/>
        </p:nvSpPr>
        <p:spPr>
          <a:xfrm>
            <a:off x="5114926" y="4852881"/>
            <a:ext cx="26901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fact, black audiences accounted for 38% of Netflix’s audience growth during this time</a:t>
            </a:r>
            <a:endParaRPr kumimoji="0" lang="en-US" sz="105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1026" name="Picture 2" descr="Netflix | Brand Assets">
            <a:extLst>
              <a:ext uri="{FF2B5EF4-FFF2-40B4-BE49-F238E27FC236}">
                <a16:creationId xmlns:a16="http://schemas.microsoft.com/office/drawing/2014/main" id="{E6596484-832A-4447-935F-B0670D2B5937}"/>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5883792" y="5568335"/>
            <a:ext cx="1889667" cy="6944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p Logo - PNG and Vector - Logo Download">
            <a:extLst>
              <a:ext uri="{FF2B5EF4-FFF2-40B4-BE49-F238E27FC236}">
                <a16:creationId xmlns:a16="http://schemas.microsoft.com/office/drawing/2014/main" id="{31203718-EDB4-4753-9448-F3BDC8F8B0D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425042" y="5430932"/>
            <a:ext cx="831856" cy="83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445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583819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1A62"/>
                </a:solidFill>
                <a:effectLst/>
                <a:uLnTx/>
                <a:uFillTx/>
                <a:latin typeface="Helvetica" pitchFamily="2" charset="0"/>
                <a:ea typeface="+mn-ea"/>
                <a:cs typeface="+mn-cs"/>
              </a:rPr>
              <a:t>Contents</a:t>
            </a:r>
          </a:p>
        </p:txBody>
      </p:sp>
      <p:sp>
        <p:nvSpPr>
          <p:cNvPr id="32" name="Rectangle 31">
            <a:hlinkClick r:id="" action="ppaction://noaction"/>
            <a:extLst>
              <a:ext uri="{FF2B5EF4-FFF2-40B4-BE49-F238E27FC236}">
                <a16:creationId xmlns:a16="http://schemas.microsoft.com/office/drawing/2014/main" id="{41435D2A-5CC2-4B0D-A23C-0718D960A784}"/>
              </a:ext>
            </a:extLst>
          </p:cNvPr>
          <p:cNvSpPr/>
          <p:nvPr/>
        </p:nvSpPr>
        <p:spPr>
          <a:xfrm>
            <a:off x="689513" y="2084825"/>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803108AD-CE54-4553-B12B-47A8A3C4E834}"/>
              </a:ext>
            </a:extLst>
          </p:cNvPr>
          <p:cNvSpPr/>
          <p:nvPr/>
        </p:nvSpPr>
        <p:spPr>
          <a:xfrm>
            <a:off x="689513" y="3007710"/>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218489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1</a:t>
            </a:r>
          </a:p>
        </p:txBody>
      </p:sp>
      <p:sp>
        <p:nvSpPr>
          <p:cNvPr id="37" name="TextBox 36">
            <a:extLst>
              <a:ext uri="{FF2B5EF4-FFF2-40B4-BE49-F238E27FC236}">
                <a16:creationId xmlns:a16="http://schemas.microsoft.com/office/drawing/2014/main" id="{752EC354-E5F2-48AA-AB37-5381C0758D64}"/>
              </a:ext>
            </a:extLst>
          </p:cNvPr>
          <p:cNvSpPr txBox="1"/>
          <p:nvPr/>
        </p:nvSpPr>
        <p:spPr>
          <a:xfrm>
            <a:off x="736550" y="3100285"/>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2</a:t>
            </a:r>
          </a:p>
        </p:txBody>
      </p:sp>
      <p:sp>
        <p:nvSpPr>
          <p:cNvPr id="38" name="Rectangle 37">
            <a:hlinkClick r:id="rId2" action="ppaction://hlinksldjump"/>
            <a:extLst>
              <a:ext uri="{FF2B5EF4-FFF2-40B4-BE49-F238E27FC236}">
                <a16:creationId xmlns:a16="http://schemas.microsoft.com/office/drawing/2014/main" id="{9E0F203F-346B-4008-8A8E-221BACC05B2B}"/>
              </a:ext>
            </a:extLst>
          </p:cNvPr>
          <p:cNvSpPr/>
          <p:nvPr/>
        </p:nvSpPr>
        <p:spPr>
          <a:xfrm>
            <a:off x="1136436" y="2248668"/>
            <a:ext cx="490231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How Diversity &amp; Inclusion Drives Brand Outcomes Across The Purchasing Funnel</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8" name="Rectangle 27">
            <a:hlinkClick r:id="rId3" action="ppaction://hlinksldjump"/>
            <a:extLst>
              <a:ext uri="{FF2B5EF4-FFF2-40B4-BE49-F238E27FC236}">
                <a16:creationId xmlns:a16="http://schemas.microsoft.com/office/drawing/2014/main" id="{9E0F203F-346B-4008-8A8E-221BACC05B2B}"/>
              </a:ext>
            </a:extLst>
          </p:cNvPr>
          <p:cNvSpPr/>
          <p:nvPr/>
        </p:nvSpPr>
        <p:spPr>
          <a:xfrm>
            <a:off x="1136437" y="3179150"/>
            <a:ext cx="46852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Increasing Awareness By Garnering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Higher Attention</a:t>
            </a:r>
          </a:p>
        </p:txBody>
      </p:sp>
      <p:grpSp>
        <p:nvGrpSpPr>
          <p:cNvPr id="2" name="Group 1">
            <a:extLst>
              <a:ext uri="{FF2B5EF4-FFF2-40B4-BE49-F238E27FC236}">
                <a16:creationId xmlns:a16="http://schemas.microsoft.com/office/drawing/2014/main" id="{17CB6ECE-5A2F-44BE-94A1-D06A63D4EE2C}"/>
              </a:ext>
            </a:extLst>
          </p:cNvPr>
          <p:cNvGrpSpPr/>
          <p:nvPr/>
        </p:nvGrpSpPr>
        <p:grpSpPr>
          <a:xfrm>
            <a:off x="689513" y="3952897"/>
            <a:ext cx="5346343" cy="862259"/>
            <a:chOff x="6113756" y="1927535"/>
            <a:chExt cx="5346343" cy="862259"/>
          </a:xfrm>
        </p:grpSpPr>
        <p:sp>
          <p:nvSpPr>
            <p:cNvPr id="64" name="Rectangle 63">
              <a:hlinkClick r:id="" action="ppaction://noaction"/>
              <a:extLst>
                <a:ext uri="{FF2B5EF4-FFF2-40B4-BE49-F238E27FC236}">
                  <a16:creationId xmlns:a16="http://schemas.microsoft.com/office/drawing/2014/main" id="{88577AC2-8349-4687-BB11-12F6409F32BA}"/>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2300822-F1C1-4E85-A740-7D9581868BE5}"/>
                </a:ext>
              </a:extLst>
            </p:cNvPr>
            <p:cNvSpPr txBox="1"/>
            <p:nvPr/>
          </p:nvSpPr>
          <p:spPr>
            <a:xfrm>
              <a:off x="6126118" y="202760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3</a:t>
              </a:r>
            </a:p>
          </p:txBody>
        </p:sp>
        <p:sp>
          <p:nvSpPr>
            <p:cNvPr id="48" name="Rectangle 47">
              <a:hlinkClick r:id="rId4" action="ppaction://hlinksldjump"/>
              <a:extLst>
                <a:ext uri="{FF2B5EF4-FFF2-40B4-BE49-F238E27FC236}">
                  <a16:creationId xmlns:a16="http://schemas.microsoft.com/office/drawing/2014/main" id="{9E0F203F-346B-4008-8A8E-221BACC05B2B}"/>
                </a:ext>
              </a:extLst>
            </p:cNvPr>
            <p:cNvSpPr/>
            <p:nvPr/>
          </p:nvSpPr>
          <p:spPr>
            <a:xfrm>
              <a:off x="6557783" y="2075959"/>
              <a:ext cx="480562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Fostering Greater Brand Consideration Through Increased Digital Interactions</a:t>
              </a:r>
            </a:p>
          </p:txBody>
        </p:sp>
      </p:grpSp>
      <p:grpSp>
        <p:nvGrpSpPr>
          <p:cNvPr id="19" name="Group 18">
            <a:extLst>
              <a:ext uri="{FF2B5EF4-FFF2-40B4-BE49-F238E27FC236}">
                <a16:creationId xmlns:a16="http://schemas.microsoft.com/office/drawing/2014/main" id="{C6CFB547-F98A-44EA-B948-26C0D2CA06FA}"/>
              </a:ext>
            </a:extLst>
          </p:cNvPr>
          <p:cNvGrpSpPr/>
          <p:nvPr/>
        </p:nvGrpSpPr>
        <p:grpSpPr>
          <a:xfrm>
            <a:off x="6073919" y="2079495"/>
            <a:ext cx="5346343" cy="862259"/>
            <a:chOff x="6113756" y="1927535"/>
            <a:chExt cx="5346343" cy="862259"/>
          </a:xfrm>
        </p:grpSpPr>
        <p:sp>
          <p:nvSpPr>
            <p:cNvPr id="20" name="Rectangle 19">
              <a:hlinkClick r:id="" action="ppaction://noaction"/>
              <a:extLst>
                <a:ext uri="{FF2B5EF4-FFF2-40B4-BE49-F238E27FC236}">
                  <a16:creationId xmlns:a16="http://schemas.microsoft.com/office/drawing/2014/main" id="{C7DDAA1E-DFAD-485C-BFCA-5CDD52B7E68C}"/>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0CBEDB3-CB88-4319-8FD3-AC58037AE4B5}"/>
                </a:ext>
              </a:extLst>
            </p:cNvPr>
            <p:cNvSpPr txBox="1"/>
            <p:nvPr/>
          </p:nvSpPr>
          <p:spPr>
            <a:xfrm>
              <a:off x="6126118" y="202760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4</a:t>
              </a:r>
            </a:p>
          </p:txBody>
        </p:sp>
        <p:sp>
          <p:nvSpPr>
            <p:cNvPr id="22" name="Rectangle 21">
              <a:hlinkClick r:id="rId5" action="ppaction://hlinksldjump"/>
              <a:extLst>
                <a:ext uri="{FF2B5EF4-FFF2-40B4-BE49-F238E27FC236}">
                  <a16:creationId xmlns:a16="http://schemas.microsoft.com/office/drawing/2014/main" id="{37273853-1A10-4852-8B32-38DC36F73AB9}"/>
                </a:ext>
              </a:extLst>
            </p:cNvPr>
            <p:cNvSpPr/>
            <p:nvPr/>
          </p:nvSpPr>
          <p:spPr>
            <a:xfrm>
              <a:off x="6557782" y="2104209"/>
              <a:ext cx="490231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Driving More Consumer Intent Through Increased Website Engagement</a:t>
              </a:r>
            </a:p>
          </p:txBody>
        </p:sp>
      </p:grpSp>
      <p:grpSp>
        <p:nvGrpSpPr>
          <p:cNvPr id="31" name="Group 30">
            <a:extLst>
              <a:ext uri="{FF2B5EF4-FFF2-40B4-BE49-F238E27FC236}">
                <a16:creationId xmlns:a16="http://schemas.microsoft.com/office/drawing/2014/main" id="{126BBF8C-B0F7-437E-A8AF-02EC6C9A5EF4}"/>
              </a:ext>
            </a:extLst>
          </p:cNvPr>
          <p:cNvGrpSpPr/>
          <p:nvPr/>
        </p:nvGrpSpPr>
        <p:grpSpPr>
          <a:xfrm>
            <a:off x="6087136" y="3019139"/>
            <a:ext cx="5346343" cy="862259"/>
            <a:chOff x="6113756" y="1927535"/>
            <a:chExt cx="5346343" cy="862259"/>
          </a:xfrm>
        </p:grpSpPr>
        <p:sp>
          <p:nvSpPr>
            <p:cNvPr id="33" name="Rectangle 32">
              <a:hlinkClick r:id="" action="ppaction://noaction"/>
              <a:extLst>
                <a:ext uri="{FF2B5EF4-FFF2-40B4-BE49-F238E27FC236}">
                  <a16:creationId xmlns:a16="http://schemas.microsoft.com/office/drawing/2014/main" id="{CF6B7D03-6216-40AF-94B7-4521B874CF70}"/>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29B7862-8E6D-4A3D-97FE-C7E82A706B9D}"/>
                </a:ext>
              </a:extLst>
            </p:cNvPr>
            <p:cNvSpPr txBox="1"/>
            <p:nvPr/>
          </p:nvSpPr>
          <p:spPr>
            <a:xfrm>
              <a:off x="6126118" y="202760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5</a:t>
              </a:r>
            </a:p>
          </p:txBody>
        </p:sp>
        <p:sp>
          <p:nvSpPr>
            <p:cNvPr id="39" name="Rectangle 38">
              <a:hlinkClick r:id="rId6" action="ppaction://hlinksldjump"/>
              <a:extLst>
                <a:ext uri="{FF2B5EF4-FFF2-40B4-BE49-F238E27FC236}">
                  <a16:creationId xmlns:a16="http://schemas.microsoft.com/office/drawing/2014/main" id="{367E8F4A-E1B3-423D-8A71-9D6EE3DFC098}"/>
                </a:ext>
              </a:extLst>
            </p:cNvPr>
            <p:cNvSpPr/>
            <p:nvPr/>
          </p:nvSpPr>
          <p:spPr>
            <a:xfrm>
              <a:off x="6557782" y="2193948"/>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Converting Consumer Action Into Sales</a:t>
              </a:r>
            </a:p>
          </p:txBody>
        </p:sp>
      </p:grpSp>
      <p:sp>
        <p:nvSpPr>
          <p:cNvPr id="27" name="Rectangle 26">
            <a:hlinkClick r:id="" action="ppaction://noaction"/>
            <a:extLst>
              <a:ext uri="{FF2B5EF4-FFF2-40B4-BE49-F238E27FC236}">
                <a16:creationId xmlns:a16="http://schemas.microsoft.com/office/drawing/2014/main" id="{5B3B29E0-528A-4C2D-ADC3-4F05F191070D}"/>
              </a:ext>
            </a:extLst>
          </p:cNvPr>
          <p:cNvSpPr/>
          <p:nvPr/>
        </p:nvSpPr>
        <p:spPr>
          <a:xfrm>
            <a:off x="6078126" y="3947243"/>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62F8ADE-28D4-4143-B573-359D7D18DF76}"/>
              </a:ext>
            </a:extLst>
          </p:cNvPr>
          <p:cNvSpPr txBox="1"/>
          <p:nvPr/>
        </p:nvSpPr>
        <p:spPr>
          <a:xfrm>
            <a:off x="6125163" y="4059204"/>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6</a:t>
            </a:r>
          </a:p>
        </p:txBody>
      </p:sp>
      <p:sp>
        <p:nvSpPr>
          <p:cNvPr id="40" name="Rectangle 39">
            <a:hlinkClick r:id="rId7" action="ppaction://hlinksldjump"/>
            <a:extLst>
              <a:ext uri="{FF2B5EF4-FFF2-40B4-BE49-F238E27FC236}">
                <a16:creationId xmlns:a16="http://schemas.microsoft.com/office/drawing/2014/main" id="{043E95E0-A026-49C5-AA7F-9A78C106978B}"/>
              </a:ext>
            </a:extLst>
          </p:cNvPr>
          <p:cNvSpPr/>
          <p:nvPr/>
        </p:nvSpPr>
        <p:spPr>
          <a:xfrm>
            <a:off x="6556827" y="4202256"/>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Key Takeaways For Marketers</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4122690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21719" y="1833897"/>
            <a:ext cx="6814769" cy="427809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Regardless of your brand’s target consumer, category or business model (retails, QSR or direct-to-consumer), embracing diversity can inspire deeper engagement, consideration and interaction while bringing many more potential customers onto your digital platforms</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3200" b="0" i="0" u="none" strike="noStrike" kern="1200" cap="none" spc="0" normalizeH="0" baseline="0" noProof="0" dirty="0">
              <a:ln>
                <a:noFill/>
              </a:ln>
              <a:solidFill>
                <a:srgbClr val="1B1464"/>
              </a:solidFill>
              <a:effectLst/>
              <a:uLnTx/>
              <a:uFillTx/>
              <a:latin typeface="Helvetica-Normal"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Embracing an inclusivity mindset creates an important point of differentiation for a brand in its category. Consumers most often don’t just buy a product, they buy a brand story. A meaningful, authentic brand message gives consumers a reason to prefer one brand over another</a:t>
            </a:r>
          </a:p>
        </p:txBody>
      </p:sp>
      <p:sp>
        <p:nvSpPr>
          <p:cNvPr id="8" name="Rectangle 7">
            <a:extLst>
              <a:ext uri="{FF2B5EF4-FFF2-40B4-BE49-F238E27FC236}">
                <a16:creationId xmlns:a16="http://schemas.microsoft.com/office/drawing/2014/main" id="{13A13D4E-DBE3-4272-BF30-C6E2AEEC7344}"/>
              </a:ext>
            </a:extLst>
          </p:cNvPr>
          <p:cNvSpPr/>
          <p:nvPr/>
        </p:nvSpPr>
        <p:spPr>
          <a:xfrm>
            <a:off x="4536489" y="271362"/>
            <a:ext cx="7655512"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Driving More Consumer </a:t>
            </a:r>
            <a:r>
              <a:rPr lang="en-US" sz="2800" b="1" dirty="0">
                <a:solidFill>
                  <a:srgbClr val="ED3C8D"/>
                </a:solidFill>
                <a:latin typeface="Helvetica" pitchFamily="2" charset="0"/>
              </a:rPr>
              <a:t>Intent</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 Through Increased Website Engagement</a:t>
            </a:r>
          </a:p>
        </p:txBody>
      </p:sp>
    </p:spTree>
    <p:extLst>
      <p:ext uri="{BB962C8B-B14F-4D97-AF65-F5344CB8AC3E}">
        <p14:creationId xmlns:p14="http://schemas.microsoft.com/office/powerpoint/2010/main" val="392992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39793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Converting Consumer Action Into Sales</a:t>
            </a:r>
          </a:p>
        </p:txBody>
      </p:sp>
    </p:spTree>
    <p:extLst>
      <p:ext uri="{BB962C8B-B14F-4D97-AF65-F5344CB8AC3E}">
        <p14:creationId xmlns:p14="http://schemas.microsoft.com/office/powerpoint/2010/main" val="2472935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hlinkClick r:id="rId3"/>
            <a:extLst>
              <a:ext uri="{FF2B5EF4-FFF2-40B4-BE49-F238E27FC236}">
                <a16:creationId xmlns:a16="http://schemas.microsoft.com/office/drawing/2014/main" id="{4246FEDD-7C32-4D67-BFC8-6BB05553B3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4031" y="4542449"/>
            <a:ext cx="2563740" cy="1522104"/>
          </a:xfrm>
          <a:prstGeom prst="rect">
            <a:avLst/>
          </a:prstGeom>
          <a:ln>
            <a:solidFill>
              <a:schemeClr val="tx1"/>
            </a:solidFill>
          </a:ln>
        </p:spPr>
      </p:pic>
      <p:pic>
        <p:nvPicPr>
          <p:cNvPr id="2" name="Picture 1">
            <a:hlinkClick r:id="rId5"/>
            <a:extLst>
              <a:ext uri="{FF2B5EF4-FFF2-40B4-BE49-F238E27FC236}">
                <a16:creationId xmlns:a16="http://schemas.microsoft.com/office/drawing/2014/main" id="{AEF08441-231C-417B-8951-C4E5DAB606B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720239" y="4553684"/>
            <a:ext cx="2524696" cy="1522104"/>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260180"/>
            <a:ext cx="105425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1/1/18 – 6/30/20, estimated media spend. Impressions represent US TV HHs and include activity within measured national broadcast and cable TV linear, national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time-shifted, local, VOD and OTT. Revenues are based on quarterly company filings (10-Q) for North American revenue (Nike does not report at the United States geographical level) via SEC.gov (EDGAR), revenues reflect Nike brands and excludes Converse.  </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30859"/>
            <a:ext cx="965055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Nike: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Record-breaking sales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have been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achieved in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each quarter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since the launch of their ‘Dream Crazy’ campaign featuring Colin Kaepernick</a:t>
            </a:r>
          </a:p>
        </p:txBody>
      </p:sp>
      <p:sp>
        <p:nvSpPr>
          <p:cNvPr id="9" name="TextBox 8">
            <a:extLst>
              <a:ext uri="{FF2B5EF4-FFF2-40B4-BE49-F238E27FC236}">
                <a16:creationId xmlns:a16="http://schemas.microsoft.com/office/drawing/2014/main" id="{FB3EABF4-443B-4155-A5FA-5A6AB756FC46}"/>
              </a:ext>
            </a:extLst>
          </p:cNvPr>
          <p:cNvSpPr txBox="1"/>
          <p:nvPr/>
        </p:nvSpPr>
        <p:spPr>
          <a:xfrm>
            <a:off x="200026" y="1725212"/>
            <a:ext cx="118937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September 2018, Nike released their first in a series of ‘Dream’ spots for their on-going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Just Do It’</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campaign. The first ad </a:t>
            </a:r>
            <a:r>
              <a:rPr lang="en-US" sz="1400" dirty="0">
                <a:solidFill>
                  <a:srgbClr val="1F1A62"/>
                </a:solidFill>
                <a:latin typeface="Helvetica" panose="020B0403020202020204" pitchFamily="34" charset="0"/>
              </a:rPr>
              <a:t>(‘Dream Crazy’)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featured controversial NFL star turned social activist, Colin Kaepernick, who remarked ‘believe in something, even if it means sacrificing everything.’ The ads celebrate the rich diversity found in sports through the collection of stories that represent athletes who are household names and those that should be (including 29-year old basketball wheelchair athlete Megan Blunk and Isaish Bird, a 10-year old wrestler born without legs).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Nike launched </a:t>
            </a:r>
            <a:r>
              <a:rPr lang="en-US" sz="1400" dirty="0">
                <a:solidFill>
                  <a:srgbClr val="ED3C8D"/>
                </a:solidFill>
                <a:latin typeface="Helvetica" panose="020B0403020202020204" pitchFamily="34" charset="0"/>
              </a:rPr>
              <a:t>the </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‘Dream Crazy’ ad at the beginning of their 3</a:t>
            </a:r>
            <a:r>
              <a:rPr kumimoji="0" lang="en-US" sz="1400" b="0" i="0" u="none" strike="noStrike" kern="1200" cap="none" spc="0" normalizeH="0" baseline="30000" noProof="0" dirty="0">
                <a:ln>
                  <a:noFill/>
                </a:ln>
                <a:solidFill>
                  <a:srgbClr val="ED3C8D"/>
                </a:solidFill>
                <a:effectLst/>
                <a:uLnTx/>
                <a:uFillTx/>
                <a:latin typeface="Helvetica" panose="020B0403020202020204" pitchFamily="34" charset="0"/>
                <a:ea typeface="+mn-ea"/>
                <a:cs typeface="+mn-cs"/>
              </a:rPr>
              <a:t>rd</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quarter and proceeded to see their highest 3Q revenues ever at that point and their highest year-over-year growth in any quarter in over two and a half years. Record-breaking quarterly sales have continued in each successive quarter through our evaluation period (ending Feb ‘20). </a:t>
            </a:r>
          </a:p>
        </p:txBody>
      </p:sp>
      <p:sp>
        <p:nvSpPr>
          <p:cNvPr id="15" name="Rectangle 14">
            <a:extLst>
              <a:ext uri="{FF2B5EF4-FFF2-40B4-BE49-F238E27FC236}">
                <a16:creationId xmlns:a16="http://schemas.microsoft.com/office/drawing/2014/main" id="{270EBCC2-48DF-45D5-AA18-C2242B0FEBD5}"/>
              </a:ext>
            </a:extLst>
          </p:cNvPr>
          <p:cNvSpPr/>
          <p:nvPr/>
        </p:nvSpPr>
        <p:spPr>
          <a:xfrm>
            <a:off x="7931582" y="3606498"/>
            <a:ext cx="4209616" cy="2498523"/>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North America Quarterly Revenue Comparison: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Sep-Nov ‘18 (‘Dream Crazy’ launch) 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Dec ‘18-Feb ‘19 vs. PY:</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Mar-May ‘19 (‘Dream </a:t>
            </a:r>
            <a:r>
              <a:rPr lang="en-US" sz="1400" dirty="0">
                <a:solidFill>
                  <a:schemeClr val="bg1"/>
                </a:solidFill>
                <a:latin typeface="Helvetica" panose="020B0403020202020204" pitchFamily="34" charset="0"/>
              </a:rPr>
              <a:t>Crazier’ active) </a:t>
            </a: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Jun-Aug ‘19 (‘Dream Us’ active) 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Sep-Nov ‘19 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endParaRPr kumimoji="0" lang="en-US" sz="105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17" name="Rectangle 16">
            <a:extLst>
              <a:ext uri="{FF2B5EF4-FFF2-40B4-BE49-F238E27FC236}">
                <a16:creationId xmlns:a16="http://schemas.microsoft.com/office/drawing/2014/main" id="{3441FD16-3BB4-4026-84CD-49884CC53846}"/>
              </a:ext>
            </a:extLst>
          </p:cNvPr>
          <p:cNvSpPr/>
          <p:nvPr/>
        </p:nvSpPr>
        <p:spPr>
          <a:xfrm>
            <a:off x="74687" y="3775176"/>
            <a:ext cx="7775637"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‘Dream Crazy / Dream Crazier / Dream With Us’ TV spots (five creatives) - $21.7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14-Month Campaign: 9/6/18 – 10/23/19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683 Airings / 371.1 MM HH IMPs</a:t>
            </a:r>
          </a:p>
        </p:txBody>
      </p:sp>
      <p:pic>
        <p:nvPicPr>
          <p:cNvPr id="4098" name="Picture 2" descr="Nike logo PNG images free download">
            <a:extLst>
              <a:ext uri="{FF2B5EF4-FFF2-40B4-BE49-F238E27FC236}">
                <a16:creationId xmlns:a16="http://schemas.microsoft.com/office/drawing/2014/main" id="{5DD41887-6DAC-4402-84D6-6CFFDD49FD2E}"/>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791700" y="289331"/>
            <a:ext cx="2302077" cy="9079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318288B-75D6-4C15-A5F5-D37E8B7252EE}"/>
              </a:ext>
            </a:extLst>
          </p:cNvPr>
          <p:cNvSpPr txBox="1"/>
          <p:nvPr/>
        </p:nvSpPr>
        <p:spPr>
          <a:xfrm>
            <a:off x="7927452" y="6082395"/>
            <a:ext cx="421633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PY = Previous Year (same quarter)</a:t>
            </a:r>
          </a:p>
        </p:txBody>
      </p:sp>
      <p:sp>
        <p:nvSpPr>
          <p:cNvPr id="16" name="TextBox 15">
            <a:extLst>
              <a:ext uri="{FF2B5EF4-FFF2-40B4-BE49-F238E27FC236}">
                <a16:creationId xmlns:a16="http://schemas.microsoft.com/office/drawing/2014/main" id="{B0478EA0-6772-44D3-98BD-0809E2209906}"/>
              </a:ext>
            </a:extLst>
          </p:cNvPr>
          <p:cNvSpPr txBox="1"/>
          <p:nvPr/>
        </p:nvSpPr>
        <p:spPr>
          <a:xfrm>
            <a:off x="85837" y="6075794"/>
            <a:ext cx="258308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9" name="TextBox 18">
            <a:extLst>
              <a:ext uri="{FF2B5EF4-FFF2-40B4-BE49-F238E27FC236}">
                <a16:creationId xmlns:a16="http://schemas.microsoft.com/office/drawing/2014/main" id="{6CD2CAF0-70F8-4F06-851B-F87DB56E9F95}"/>
              </a:ext>
            </a:extLst>
          </p:cNvPr>
          <p:cNvSpPr txBox="1"/>
          <p:nvPr/>
        </p:nvSpPr>
        <p:spPr>
          <a:xfrm>
            <a:off x="2709291" y="6075788"/>
            <a:ext cx="253564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1" name="TextBox 20">
            <a:extLst>
              <a:ext uri="{FF2B5EF4-FFF2-40B4-BE49-F238E27FC236}">
                <a16:creationId xmlns:a16="http://schemas.microsoft.com/office/drawing/2014/main" id="{D20AF940-8208-48AF-8674-4E986B6753C0}"/>
              </a:ext>
            </a:extLst>
          </p:cNvPr>
          <p:cNvSpPr txBox="1"/>
          <p:nvPr/>
        </p:nvSpPr>
        <p:spPr>
          <a:xfrm>
            <a:off x="5315676" y="6067131"/>
            <a:ext cx="2579189"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6" name="Picture 5">
            <a:hlinkClick r:id="rId9"/>
            <a:extLst>
              <a:ext uri="{FF2B5EF4-FFF2-40B4-BE49-F238E27FC236}">
                <a16:creationId xmlns:a16="http://schemas.microsoft.com/office/drawing/2014/main" id="{C05F57C0-5B89-4903-9E49-2A83744D670B}"/>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298664" y="4566396"/>
            <a:ext cx="2535645" cy="1509392"/>
          </a:xfrm>
          <a:prstGeom prst="rect">
            <a:avLst/>
          </a:prstGeom>
          <a:ln>
            <a:solidFill>
              <a:schemeClr val="tx1"/>
            </a:solidFill>
          </a:ln>
        </p:spPr>
      </p:pic>
    </p:spTree>
    <p:extLst>
      <p:ext uri="{BB962C8B-B14F-4D97-AF65-F5344CB8AC3E}">
        <p14:creationId xmlns:p14="http://schemas.microsoft.com/office/powerpoint/2010/main" val="1063903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11D529F-E050-4CC6-A447-9CF0EB9B647C}"/>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026" name="Picture 2" descr="Procter &amp; Gamble - Wikipedia">
            <a:extLst>
              <a:ext uri="{FF2B5EF4-FFF2-40B4-BE49-F238E27FC236}">
                <a16:creationId xmlns:a16="http://schemas.microsoft.com/office/drawing/2014/main" id="{3C9C8A75-6E05-4C4F-950B-0092AEB7A41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809491" y="200278"/>
            <a:ext cx="1223236" cy="122323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E98AB69-ECEA-4CA5-B8EF-02EFD5BFEADC}"/>
              </a:ext>
            </a:extLst>
          </p:cNvPr>
          <p:cNvSpPr/>
          <p:nvPr/>
        </p:nvSpPr>
        <p:spPr>
          <a:xfrm>
            <a:off x="283559" y="330859"/>
            <a:ext cx="1052593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P&amp;G:</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The company saw their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best sales growth in over a decade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amid high-profile corporate and brand campaigns centered around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diversity,</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inclusion, racial equality</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social justice</a:t>
            </a:r>
          </a:p>
        </p:txBody>
      </p:sp>
      <p:sp>
        <p:nvSpPr>
          <p:cNvPr id="29" name="Rectangle 28">
            <a:extLst>
              <a:ext uri="{FF2B5EF4-FFF2-40B4-BE49-F238E27FC236}">
                <a16:creationId xmlns:a16="http://schemas.microsoft.com/office/drawing/2014/main" id="{A580C8BC-FF12-4A8E-8672-CCAF41393306}"/>
              </a:ext>
            </a:extLst>
          </p:cNvPr>
          <p:cNvSpPr/>
          <p:nvPr/>
        </p:nvSpPr>
        <p:spPr>
          <a:xfrm>
            <a:off x="66221" y="3730347"/>
            <a:ext cx="2583084"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‘The Talk’ TV spot - $3.1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Airings Throughout 3+ 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6/17/17 – on-going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317 Airings / 64.3 MM HH IMPs</a:t>
            </a:r>
          </a:p>
        </p:txBody>
      </p:sp>
      <p:sp>
        <p:nvSpPr>
          <p:cNvPr id="30" name="Rectangle 29">
            <a:extLst>
              <a:ext uri="{FF2B5EF4-FFF2-40B4-BE49-F238E27FC236}">
                <a16:creationId xmlns:a16="http://schemas.microsoft.com/office/drawing/2014/main" id="{44AF5AD5-6B8F-443D-8FB9-A13C7A901C41}"/>
              </a:ext>
            </a:extLst>
          </p:cNvPr>
          <p:cNvSpPr/>
          <p:nvPr/>
        </p:nvSpPr>
        <p:spPr>
          <a:xfrm>
            <a:off x="2700310" y="3731826"/>
            <a:ext cx="2583084"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‘The Look’ TV spot - $3.0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Airings Throughout 11+ Months: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9/12/19 – on-going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104 Airings / 18.0 MM HH IMPs</a:t>
            </a:r>
          </a:p>
        </p:txBody>
      </p:sp>
      <p:sp>
        <p:nvSpPr>
          <p:cNvPr id="31" name="Rectangle 30">
            <a:extLst>
              <a:ext uri="{FF2B5EF4-FFF2-40B4-BE49-F238E27FC236}">
                <a16:creationId xmlns:a16="http://schemas.microsoft.com/office/drawing/2014/main" id="{C2C6FF8C-7328-4050-80F6-C549FE7F64AE}"/>
              </a:ext>
            </a:extLst>
          </p:cNvPr>
          <p:cNvSpPr/>
          <p:nvPr/>
        </p:nvSpPr>
        <p:spPr>
          <a:xfrm>
            <a:off x="5334399" y="3726977"/>
            <a:ext cx="2526109"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‘The Choice’ TV spot - $2.5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New 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6/10/20 – on-going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63 Airings / 21.6 MM HH IMPs</a:t>
            </a:r>
          </a:p>
        </p:txBody>
      </p:sp>
      <p:sp>
        <p:nvSpPr>
          <p:cNvPr id="23" name="TextBox 22">
            <a:extLst>
              <a:ext uri="{FF2B5EF4-FFF2-40B4-BE49-F238E27FC236}">
                <a16:creationId xmlns:a16="http://schemas.microsoft.com/office/drawing/2014/main" id="{AA0347D5-6A73-4F16-8B54-0A16B2C541F5}"/>
              </a:ext>
            </a:extLst>
          </p:cNvPr>
          <p:cNvSpPr txBox="1"/>
          <p:nvPr/>
        </p:nvSpPr>
        <p:spPr>
          <a:xfrm>
            <a:off x="283560" y="1696637"/>
            <a:ext cx="1151486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P&amp;G has long been a champion of diversity, inclusion, equality and social justice issues and these themes are integrated into many of their advertising campaigns on both the corporate and brand level (My Black Is Beautiful, Gillette, Pantene and Tide, just to name a few). Over the last few years, P&amp;G corporate has taken on racial equality issues head-on with spots like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‘The Talk’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which addressed the conversations Black parents have to have with their children about racism,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The Look</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which takes on racial prejudice and a third spot, released this year entitled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The Choice</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that calls on all people to be anti-racist.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While outspoken in their messaging, P&amp;G has been showing consistent 4% – 10% growth over the last couple of years. According to </a:t>
            </a:r>
            <a:r>
              <a:rPr kumimoji="0" lang="en-US" sz="1400" b="0" i="1"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Bloomberg</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P&amp;G posted their best sales growth in over a decade for FY 2019 and this momentum has carried through to 2020 where P&amp;G reported their biggest sales rise in decades for their quarter ending in March ’20 (Q3).</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4" name="Rectangle 23">
            <a:extLst>
              <a:ext uri="{FF2B5EF4-FFF2-40B4-BE49-F238E27FC236}">
                <a16:creationId xmlns:a16="http://schemas.microsoft.com/office/drawing/2014/main" id="{9387D10D-BCCE-40B1-90CC-D894F2DA0BB5}"/>
              </a:ext>
            </a:extLst>
          </p:cNvPr>
          <p:cNvSpPr/>
          <p:nvPr/>
        </p:nvSpPr>
        <p:spPr>
          <a:xfrm>
            <a:off x="7923115" y="3542191"/>
            <a:ext cx="4209616" cy="2609942"/>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Annual U.S. Organic Sales* Increase: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FY ’19 vs.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Helvetica" panose="020B0403020202020204" pitchFamily="34" charset="0"/>
              </a:rPr>
              <a:t>FY ‘20 vs.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Quarterly U.S. Organic Sales* Increase: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Jan-Mar ’19 v.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	       </a:t>
            </a:r>
            <a:r>
              <a:rPr lang="en-US" sz="1300" dirty="0">
                <a:solidFill>
                  <a:schemeClr val="bg1"/>
                </a:solidFill>
                <a:latin typeface="Helvetica" panose="020B0403020202020204" pitchFamily="34" charset="0"/>
              </a:rPr>
              <a:t>Jan-Mar ‘20 v. PY: </a:t>
            </a:r>
            <a:r>
              <a:rPr lang="en-US" sz="1300" b="1" dirty="0">
                <a:solidFill>
                  <a:schemeClr val="bg1"/>
                </a:solidFill>
                <a:latin typeface="Helvetica" panose="020B0403020202020204" pitchFamily="34" charset="0"/>
              </a:rPr>
              <a:t>+10%</a:t>
            </a:r>
            <a:endPar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Apr-Jun ‘19 v.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          </a:t>
            </a:r>
            <a:r>
              <a:rPr lang="en-US" sz="1300" dirty="0">
                <a:solidFill>
                  <a:schemeClr val="bg1"/>
                </a:solidFill>
                <a:latin typeface="Helvetica" panose="020B0403020202020204" pitchFamily="34" charset="0"/>
              </a:rPr>
              <a:t>Apr-Jun ‘20 v.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Jul-Sep ‘19 v.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Oct-Dec ‘19 v.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endParaRPr kumimoji="0" lang="en-US" sz="105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05AB0FC9-1A8D-4AA4-B176-8546F764BB8E}"/>
              </a:ext>
            </a:extLst>
          </p:cNvPr>
          <p:cNvSpPr txBox="1"/>
          <p:nvPr/>
        </p:nvSpPr>
        <p:spPr>
          <a:xfrm>
            <a:off x="10200444" y="6133581"/>
            <a:ext cx="20296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FY’19 = Jul’18–Jun’19;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PY = Previous Year (same quarter)</a:t>
            </a:r>
          </a:p>
        </p:txBody>
      </p:sp>
      <p:sp>
        <p:nvSpPr>
          <p:cNvPr id="18" name="TextBox 17">
            <a:extLst>
              <a:ext uri="{FF2B5EF4-FFF2-40B4-BE49-F238E27FC236}">
                <a16:creationId xmlns:a16="http://schemas.microsoft.com/office/drawing/2014/main" id="{48AFDEAA-1757-4AE2-993E-E6AA7D2F5E03}"/>
              </a:ext>
            </a:extLst>
          </p:cNvPr>
          <p:cNvSpPr txBox="1"/>
          <p:nvPr/>
        </p:nvSpPr>
        <p:spPr>
          <a:xfrm>
            <a:off x="46204" y="6215790"/>
            <a:ext cx="10367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1/1/17 – 6/30/20, estimated media spend. Impressions represent US TV HHs and include activity within measured national broadcast and cable TV linear, national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time-shifted, local, VOD and OTT. Revenues are based on annual report company filings (10-K) via SEC.gov (EDGAR) and quarterly earnings releases available through their investor relations website.  *Organic sales =  excludes currency fluctuations, acquisitions and divestitures.</a:t>
            </a:r>
          </a:p>
        </p:txBody>
      </p:sp>
      <p:pic>
        <p:nvPicPr>
          <p:cNvPr id="28" name="Picture 27">
            <a:hlinkClick r:id="rId5"/>
            <a:extLst>
              <a:ext uri="{FF2B5EF4-FFF2-40B4-BE49-F238E27FC236}">
                <a16:creationId xmlns:a16="http://schemas.microsoft.com/office/drawing/2014/main" id="{80665D25-891E-460B-914D-44BF333FA28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551" y="4521577"/>
            <a:ext cx="2565753" cy="1506363"/>
          </a:xfrm>
          <a:prstGeom prst="rect">
            <a:avLst/>
          </a:prstGeom>
          <a:ln>
            <a:solidFill>
              <a:schemeClr val="tx1"/>
            </a:solidFill>
          </a:ln>
        </p:spPr>
      </p:pic>
      <p:pic>
        <p:nvPicPr>
          <p:cNvPr id="2" name="Picture 1">
            <a:hlinkClick r:id="rId7"/>
            <a:extLst>
              <a:ext uri="{FF2B5EF4-FFF2-40B4-BE49-F238E27FC236}">
                <a16:creationId xmlns:a16="http://schemas.microsoft.com/office/drawing/2014/main" id="{AD610271-DDDC-4A69-93C0-F1C337A1983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702892" y="4521577"/>
            <a:ext cx="2583084" cy="1506363"/>
          </a:xfrm>
          <a:prstGeom prst="rect">
            <a:avLst/>
          </a:prstGeom>
          <a:ln>
            <a:solidFill>
              <a:schemeClr val="tx1"/>
            </a:solidFill>
          </a:ln>
        </p:spPr>
      </p:pic>
      <p:pic>
        <p:nvPicPr>
          <p:cNvPr id="3" name="Picture 2">
            <a:hlinkClick r:id="rId9"/>
            <a:extLst>
              <a:ext uri="{FF2B5EF4-FFF2-40B4-BE49-F238E27FC236}">
                <a16:creationId xmlns:a16="http://schemas.microsoft.com/office/drawing/2014/main" id="{18BBC99F-14FC-4D8F-8B34-306AE640718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358902" y="4521577"/>
            <a:ext cx="2508355" cy="1506363"/>
          </a:xfrm>
          <a:prstGeom prst="rect">
            <a:avLst/>
          </a:prstGeom>
          <a:ln>
            <a:solidFill>
              <a:schemeClr val="tx1"/>
            </a:solidFill>
          </a:ln>
        </p:spPr>
      </p:pic>
      <p:sp>
        <p:nvSpPr>
          <p:cNvPr id="21" name="TextBox 20">
            <a:extLst>
              <a:ext uri="{FF2B5EF4-FFF2-40B4-BE49-F238E27FC236}">
                <a16:creationId xmlns:a16="http://schemas.microsoft.com/office/drawing/2014/main" id="{4701E138-DF72-454D-88EC-5C994DACDA06}"/>
              </a:ext>
            </a:extLst>
          </p:cNvPr>
          <p:cNvSpPr txBox="1"/>
          <p:nvPr/>
        </p:nvSpPr>
        <p:spPr>
          <a:xfrm>
            <a:off x="77370" y="6039854"/>
            <a:ext cx="258308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7" name="TextBox 26">
            <a:extLst>
              <a:ext uri="{FF2B5EF4-FFF2-40B4-BE49-F238E27FC236}">
                <a16:creationId xmlns:a16="http://schemas.microsoft.com/office/drawing/2014/main" id="{D0A33B8C-40C7-4456-A15B-EB39BC1815DE}"/>
              </a:ext>
            </a:extLst>
          </p:cNvPr>
          <p:cNvSpPr txBox="1"/>
          <p:nvPr/>
        </p:nvSpPr>
        <p:spPr>
          <a:xfrm>
            <a:off x="2705163" y="6039854"/>
            <a:ext cx="258308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2" name="TextBox 31">
            <a:extLst>
              <a:ext uri="{FF2B5EF4-FFF2-40B4-BE49-F238E27FC236}">
                <a16:creationId xmlns:a16="http://schemas.microsoft.com/office/drawing/2014/main" id="{3FC1F685-A7BD-4575-BB1D-24DBE3F44BF2}"/>
              </a:ext>
            </a:extLst>
          </p:cNvPr>
          <p:cNvSpPr txBox="1"/>
          <p:nvPr/>
        </p:nvSpPr>
        <p:spPr>
          <a:xfrm>
            <a:off x="5350720" y="6039854"/>
            <a:ext cx="2508355"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809110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FEDBD94-A23E-4775-A638-A231207DA60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00FF41C-541E-4646-9F8E-71E17C64DA8C}"/>
              </a:ext>
            </a:extLst>
          </p:cNvPr>
          <p:cNvSpPr/>
          <p:nvPr/>
        </p:nvSpPr>
        <p:spPr>
          <a:xfrm>
            <a:off x="73956" y="3722956"/>
            <a:ext cx="7785246"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‘Share A Coke’ TV spots (ten creatives including two Spanish-language) - $65.6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Airings Throughout 15 Months: 4/27/17 – 7/30/18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14,348 Airings / 3,360.5 MM HH IMPs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052" name="Picture 4" descr="Coca-Cola">
            <a:extLst>
              <a:ext uri="{FF2B5EF4-FFF2-40B4-BE49-F238E27FC236}">
                <a16:creationId xmlns:a16="http://schemas.microsoft.com/office/drawing/2014/main" id="{E273953D-01B4-49AD-8E4E-EF4E627FA5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65502" y="252344"/>
            <a:ext cx="1170989" cy="11709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5"/>
            <a:extLst>
              <a:ext uri="{FF2B5EF4-FFF2-40B4-BE49-F238E27FC236}">
                <a16:creationId xmlns:a16="http://schemas.microsoft.com/office/drawing/2014/main" id="{07FFF95D-789E-4129-8437-82684C4C882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700" y="4489733"/>
            <a:ext cx="2565753" cy="1530321"/>
          </a:xfrm>
          <a:prstGeom prst="rect">
            <a:avLst/>
          </a:prstGeom>
          <a:ln>
            <a:solidFill>
              <a:schemeClr val="tx1"/>
            </a:solidFill>
          </a:ln>
        </p:spPr>
      </p:pic>
      <p:sp>
        <p:nvSpPr>
          <p:cNvPr id="26" name="Rectangle 25">
            <a:extLst>
              <a:ext uri="{FF2B5EF4-FFF2-40B4-BE49-F238E27FC236}">
                <a16:creationId xmlns:a16="http://schemas.microsoft.com/office/drawing/2014/main" id="{F4EEDE53-1CAE-4D4E-A18B-CA3725CB4E78}"/>
              </a:ext>
            </a:extLst>
          </p:cNvPr>
          <p:cNvSpPr/>
          <p:nvPr/>
        </p:nvSpPr>
        <p:spPr>
          <a:xfrm>
            <a:off x="283560" y="313103"/>
            <a:ext cx="943749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Coca-Cola:</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immediate and prolonged sales lift</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in the </a:t>
            </a:r>
            <a:r>
              <a:rPr lang="en-US" sz="2600" b="1" dirty="0">
                <a:solidFill>
                  <a:srgbClr val="ED3C8D"/>
                </a:solidFill>
                <a:latin typeface="Helvetica" panose="020B0604020202020204" pitchFamily="2" charset="0"/>
              </a:rPr>
              <a:t>mid-to-high single digits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was seen upon the reintroduction of the brand’s </a:t>
            </a:r>
            <a:r>
              <a:rPr lang="en-US" sz="2600" b="1" dirty="0">
                <a:solidFill>
                  <a:srgbClr val="ED3C8D"/>
                </a:solidFill>
                <a:latin typeface="Helvetica" panose="020B0604020202020204" pitchFamily="2" charset="0"/>
              </a:rPr>
              <a:t>inclusivity-focused</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‘Share a Coke’ program</a:t>
            </a:r>
          </a:p>
        </p:txBody>
      </p:sp>
      <p:sp>
        <p:nvSpPr>
          <p:cNvPr id="21" name="Rectangle 20">
            <a:extLst>
              <a:ext uri="{FF2B5EF4-FFF2-40B4-BE49-F238E27FC236}">
                <a16:creationId xmlns:a16="http://schemas.microsoft.com/office/drawing/2014/main" id="{36654DE5-68FB-4A52-9D3B-CC6C21022067}"/>
              </a:ext>
            </a:extLst>
          </p:cNvPr>
          <p:cNvSpPr/>
          <p:nvPr/>
        </p:nvSpPr>
        <p:spPr>
          <a:xfrm>
            <a:off x="7931582" y="3574042"/>
            <a:ext cx="4209616" cy="2662443"/>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North America Net Revenues: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1Q ‘17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2Q ‘17 (‘</a:t>
            </a:r>
            <a:r>
              <a:rPr lang="en-US" sz="1200" dirty="0">
                <a:solidFill>
                  <a:schemeClr val="bg1"/>
                </a:solidFill>
                <a:latin typeface="Helvetica" panose="020B0403020202020204" pitchFamily="34" charset="0"/>
              </a:rPr>
              <a:t>Share an ICE COLD Coke’ launches ) </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3Q ‘17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4Q ‘17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1Q ‘18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2Q ‘18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3Q ‘18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4Q ‘18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C67B24FC-126E-4CCA-8E60-E93A7E5E8349}"/>
              </a:ext>
            </a:extLst>
          </p:cNvPr>
          <p:cNvSpPr txBox="1"/>
          <p:nvPr/>
        </p:nvSpPr>
        <p:spPr>
          <a:xfrm>
            <a:off x="518989" y="6215790"/>
            <a:ext cx="97773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1/1/16 – 6/30/20, estimated media spend. Impressions represent US TV HHs and include activity within measured national broadcast and cable TV linear, national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time-shifted, local, VOD and OTT. Revenues are based on quarterly company filings (10-Q) for North American revenue (Coca-Cola does not report at the United States geographical level) via SEC.gov (EDGAR). Click each image to watch spot.</a:t>
            </a:r>
          </a:p>
        </p:txBody>
      </p:sp>
      <p:sp>
        <p:nvSpPr>
          <p:cNvPr id="24" name="TextBox 23">
            <a:extLst>
              <a:ext uri="{FF2B5EF4-FFF2-40B4-BE49-F238E27FC236}">
                <a16:creationId xmlns:a16="http://schemas.microsoft.com/office/drawing/2014/main" id="{59CBCECA-CE48-40D7-9560-439E8A15D772}"/>
              </a:ext>
            </a:extLst>
          </p:cNvPr>
          <p:cNvSpPr txBox="1"/>
          <p:nvPr/>
        </p:nvSpPr>
        <p:spPr>
          <a:xfrm>
            <a:off x="10746645" y="6195746"/>
            <a:ext cx="1416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PY = Previous Year (same quarter)</a:t>
            </a:r>
          </a:p>
        </p:txBody>
      </p:sp>
      <p:sp>
        <p:nvSpPr>
          <p:cNvPr id="27" name="TextBox 26">
            <a:extLst>
              <a:ext uri="{FF2B5EF4-FFF2-40B4-BE49-F238E27FC236}">
                <a16:creationId xmlns:a16="http://schemas.microsoft.com/office/drawing/2014/main" id="{4F7AB9A8-2B10-418D-8038-B3A6C314DCF9}"/>
              </a:ext>
            </a:extLst>
          </p:cNvPr>
          <p:cNvSpPr txBox="1"/>
          <p:nvPr/>
        </p:nvSpPr>
        <p:spPr>
          <a:xfrm>
            <a:off x="283559" y="1749905"/>
            <a:ext cx="1166578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Leading into the summer of 2017, Coca-Cola reintroduced its successful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‘Share a Coke’</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program, rebranded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‘Share an ICE COLD Coke,’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by featuring a diverse mix of last names (including Garcia, Rodriguez, Lopez) in addition to bringing back even more first names on 20-ounce bottles across their portfolio. The supporting ad campaign, in both English and Spanish, was targeted towards millennials and featured younger, more multicultural, people across all ethnicities with a message focus of inclusivity (i.e., sharing a coke).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Coca-Cola saw an immediate +7% lift in quarterly sales once the new campaign launched during 2Q ’17 and average quarterly sales growth (based on percentage) almost doubled in Year Two of the campaign, even with a higher sales base from the previous year.</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2" name="Picture 1">
            <a:hlinkClick r:id="rId7"/>
            <a:extLst>
              <a:ext uri="{FF2B5EF4-FFF2-40B4-BE49-F238E27FC236}">
                <a16:creationId xmlns:a16="http://schemas.microsoft.com/office/drawing/2014/main" id="{26650F2C-15D0-41D7-AFD6-332EFCF0A05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724250" y="4489733"/>
            <a:ext cx="2565753" cy="1519736"/>
          </a:xfrm>
          <a:prstGeom prst="rect">
            <a:avLst/>
          </a:prstGeom>
          <a:ln>
            <a:solidFill>
              <a:schemeClr val="tx1"/>
            </a:solidFill>
          </a:ln>
        </p:spPr>
      </p:pic>
      <p:sp>
        <p:nvSpPr>
          <p:cNvPr id="18" name="TextBox 17">
            <a:extLst>
              <a:ext uri="{FF2B5EF4-FFF2-40B4-BE49-F238E27FC236}">
                <a16:creationId xmlns:a16="http://schemas.microsoft.com/office/drawing/2014/main" id="{BE71570F-4406-455A-82D0-9848755668DF}"/>
              </a:ext>
            </a:extLst>
          </p:cNvPr>
          <p:cNvSpPr txBox="1"/>
          <p:nvPr/>
        </p:nvSpPr>
        <p:spPr>
          <a:xfrm>
            <a:off x="76959" y="6030975"/>
            <a:ext cx="2565753"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2" name="TextBox 21">
            <a:extLst>
              <a:ext uri="{FF2B5EF4-FFF2-40B4-BE49-F238E27FC236}">
                <a16:creationId xmlns:a16="http://schemas.microsoft.com/office/drawing/2014/main" id="{A85F608E-87D0-49DB-B26A-7FEE63F4D523}"/>
              </a:ext>
            </a:extLst>
          </p:cNvPr>
          <p:cNvSpPr txBox="1"/>
          <p:nvPr/>
        </p:nvSpPr>
        <p:spPr>
          <a:xfrm>
            <a:off x="2723988" y="6023577"/>
            <a:ext cx="2565753"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8" name="TextBox 27">
            <a:extLst>
              <a:ext uri="{FF2B5EF4-FFF2-40B4-BE49-F238E27FC236}">
                <a16:creationId xmlns:a16="http://schemas.microsoft.com/office/drawing/2014/main" id="{2B20D03E-6129-4FFE-9D73-BB52C3102075}"/>
              </a:ext>
            </a:extLst>
          </p:cNvPr>
          <p:cNvSpPr txBox="1"/>
          <p:nvPr/>
        </p:nvSpPr>
        <p:spPr>
          <a:xfrm>
            <a:off x="5342911" y="6023577"/>
            <a:ext cx="2516291"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4" name="Picture 3">
            <a:hlinkClick r:id="rId9"/>
            <a:extLst>
              <a:ext uri="{FF2B5EF4-FFF2-40B4-BE49-F238E27FC236}">
                <a16:creationId xmlns:a16="http://schemas.microsoft.com/office/drawing/2014/main" id="{5558E1BC-C07F-447C-888B-BE4ACA45486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382016" y="4489734"/>
            <a:ext cx="2453914" cy="1519736"/>
          </a:xfrm>
          <a:prstGeom prst="rect">
            <a:avLst/>
          </a:prstGeom>
          <a:ln>
            <a:solidFill>
              <a:schemeClr val="tx1"/>
            </a:solidFill>
          </a:ln>
        </p:spPr>
      </p:pic>
    </p:spTree>
    <p:extLst>
      <p:ext uri="{BB962C8B-B14F-4D97-AF65-F5344CB8AC3E}">
        <p14:creationId xmlns:p14="http://schemas.microsoft.com/office/powerpoint/2010/main" val="4099370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62C3AD-3E8E-491B-B824-FEFD9731442B}"/>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FB3EABF4-443B-4155-A5FA-5A6AB756FC46}"/>
              </a:ext>
            </a:extLst>
          </p:cNvPr>
          <p:cNvSpPr txBox="1"/>
          <p:nvPr/>
        </p:nvSpPr>
        <p:spPr>
          <a:xfrm>
            <a:off x="241695" y="1758783"/>
            <a:ext cx="1137917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RAV4 is now not only Toyota’s highest selling nameplate in the U.S. but it’s the best-selling SUV in America and, during their ascendancy, diversity and inclusion has been featured prominently in their advertising campaigns.  The brand casts people of all ethnicities within their spots and have created a host of Spanish-language ads. Their agency, Burrell Communications, also produced a Super Bowl ad with an empowering message about shattering perceptions featuring Toni Harris, the first female athlete to receive a full college football scholarship in a skill 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2019 was Toyota RAV4’s highest annual unit sales ever and marked their eighth straight year of successive unit growth.  In fact, RAV4 sold 130K+ units more than they did five years ago in 2015. Their Hybrid model is doing particularly well, posting a 92% increase YoY.</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3074" name="Picture 2" descr="TOYOTA RAV4 - Gallery">
            <a:extLst>
              <a:ext uri="{FF2B5EF4-FFF2-40B4-BE49-F238E27FC236}">
                <a16:creationId xmlns:a16="http://schemas.microsoft.com/office/drawing/2014/main" id="{97E80378-5648-4BC3-8796-F9229010D9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99629" y="342597"/>
            <a:ext cx="2197593" cy="8460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5"/>
            <a:extLst>
              <a:ext uri="{FF2B5EF4-FFF2-40B4-BE49-F238E27FC236}">
                <a16:creationId xmlns:a16="http://schemas.microsoft.com/office/drawing/2014/main" id="{D6B27F15-6B32-4199-85FF-E0921249889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2392" y="4457843"/>
            <a:ext cx="2565753" cy="1539204"/>
          </a:xfrm>
          <a:prstGeom prst="rect">
            <a:avLst/>
          </a:prstGeom>
          <a:ln>
            <a:solidFill>
              <a:schemeClr val="tx1"/>
            </a:solidFill>
          </a:ln>
        </p:spPr>
      </p:pic>
      <p:sp>
        <p:nvSpPr>
          <p:cNvPr id="15" name="Rectangle 14">
            <a:extLst>
              <a:ext uri="{FF2B5EF4-FFF2-40B4-BE49-F238E27FC236}">
                <a16:creationId xmlns:a16="http://schemas.microsoft.com/office/drawing/2014/main" id="{83E75429-8E90-4984-8AE6-850BF6A3FC22}"/>
              </a:ext>
            </a:extLst>
          </p:cNvPr>
          <p:cNvSpPr/>
          <p:nvPr/>
        </p:nvSpPr>
        <p:spPr>
          <a:xfrm>
            <a:off x="83154" y="3685957"/>
            <a:ext cx="2584991"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‘Bring The Heat’ TV spot - $42.0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12-Month Campaign: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2/4/19 – 2/2/20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4,865 Airings / 1,874.8 MM HH IMPs</a:t>
            </a:r>
          </a:p>
        </p:txBody>
      </p:sp>
      <p:sp>
        <p:nvSpPr>
          <p:cNvPr id="16" name="Rectangle 15">
            <a:extLst>
              <a:ext uri="{FF2B5EF4-FFF2-40B4-BE49-F238E27FC236}">
                <a16:creationId xmlns:a16="http://schemas.microsoft.com/office/drawing/2014/main" id="{8D01B401-0D06-4EA4-9A79-4A4520DFF1C1}"/>
              </a:ext>
            </a:extLst>
          </p:cNvPr>
          <p:cNvSpPr/>
          <p:nvPr/>
        </p:nvSpPr>
        <p:spPr>
          <a:xfrm>
            <a:off x="283559" y="330859"/>
            <a:ext cx="95081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Toyota RAV4:</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The nameplate has become the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best-selling SUV in America</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behind recent, strong </a:t>
            </a:r>
            <a:r>
              <a:rPr lang="en-US" sz="2600" b="1" dirty="0">
                <a:solidFill>
                  <a:srgbClr val="ED3C8D"/>
                </a:solidFill>
                <a:latin typeface="Helvetica" panose="020B0604020202020204" pitchFamily="2" charset="0"/>
              </a:rPr>
              <a:t>diversity</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D3C8D"/>
                </a:solidFill>
                <a:latin typeface="Helvetica" panose="020B0604020202020204" pitchFamily="2" charset="0"/>
              </a:rPr>
              <a:t>female empowerment</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campaigns</a:t>
            </a:r>
          </a:p>
        </p:txBody>
      </p:sp>
      <p:sp>
        <p:nvSpPr>
          <p:cNvPr id="17" name="Rectangle 16">
            <a:extLst>
              <a:ext uri="{FF2B5EF4-FFF2-40B4-BE49-F238E27FC236}">
                <a16:creationId xmlns:a16="http://schemas.microsoft.com/office/drawing/2014/main" id="{DA8B02EF-4D6B-4DB0-B5D9-B4F6EFF1FDA7}"/>
              </a:ext>
            </a:extLst>
          </p:cNvPr>
          <p:cNvSpPr/>
          <p:nvPr/>
        </p:nvSpPr>
        <p:spPr>
          <a:xfrm>
            <a:off x="8008673" y="3664098"/>
            <a:ext cx="4140992" cy="1699962"/>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u="sng"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Annual U.S. Unit Sales: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+42% increase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in RAV4 vehicles sold annually in the U.S. over the last five years between 2015 and 2019 (315,142 vs. 448,071).</a:t>
            </a:r>
            <a:endParaRPr kumimoji="0" lang="en-US" sz="1400" b="0" i="1"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B3D57DA6-A46E-4C75-AE6C-7E4FBFE8347B}"/>
              </a:ext>
            </a:extLst>
          </p:cNvPr>
          <p:cNvSpPr txBox="1"/>
          <p:nvPr/>
        </p:nvSpPr>
        <p:spPr>
          <a:xfrm>
            <a:off x="518989" y="6215790"/>
            <a:ext cx="10764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1/1/16 – 6/30/20, estimated media spend. Impressions represent US TV HHs and include activity within measured national broadcast and cable TV linear, national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time-shifted, local, VOD and OTT. Revenues are based on Toyota Motor North America’s U.S. Sales Annual Summaries available through their online news pressroom portal.</a:t>
            </a:r>
          </a:p>
        </p:txBody>
      </p:sp>
      <p:sp>
        <p:nvSpPr>
          <p:cNvPr id="21" name="Rectangle 20">
            <a:extLst>
              <a:ext uri="{FF2B5EF4-FFF2-40B4-BE49-F238E27FC236}">
                <a16:creationId xmlns:a16="http://schemas.microsoft.com/office/drawing/2014/main" id="{937EC1A5-84A0-426E-AC78-5692FDC37EBF}"/>
              </a:ext>
            </a:extLst>
          </p:cNvPr>
          <p:cNvSpPr/>
          <p:nvPr/>
        </p:nvSpPr>
        <p:spPr>
          <a:xfrm>
            <a:off x="2739064" y="3687434"/>
            <a:ext cx="2578408"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‘Toni’ TV spot - $21.6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10-Month Campaign: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1/29/19 – 11/24/19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284 Airings / 330.5 MM HH IMPs</a:t>
            </a:r>
          </a:p>
        </p:txBody>
      </p:sp>
      <p:sp>
        <p:nvSpPr>
          <p:cNvPr id="14" name="Rectangle 13">
            <a:extLst>
              <a:ext uri="{FF2B5EF4-FFF2-40B4-BE49-F238E27FC236}">
                <a16:creationId xmlns:a16="http://schemas.microsoft.com/office/drawing/2014/main" id="{72CE47FB-BE30-459A-B969-9AF436D270BC}"/>
              </a:ext>
            </a:extLst>
          </p:cNvPr>
          <p:cNvSpPr/>
          <p:nvPr/>
        </p:nvSpPr>
        <p:spPr>
          <a:xfrm>
            <a:off x="5403852" y="3680037"/>
            <a:ext cx="2559170" cy="746358"/>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13 Spanish-Language TV spots - $22.6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Various Flights: 1/12/16 – 3/29/20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7,018 Airings / 933.8 MM HH IMPs</a:t>
            </a:r>
          </a:p>
        </p:txBody>
      </p:sp>
      <p:pic>
        <p:nvPicPr>
          <p:cNvPr id="3" name="Picture 2">
            <a:hlinkClick r:id="rId7"/>
            <a:extLst>
              <a:ext uri="{FF2B5EF4-FFF2-40B4-BE49-F238E27FC236}">
                <a16:creationId xmlns:a16="http://schemas.microsoft.com/office/drawing/2014/main" id="{68F129F0-5E69-4C89-8D42-85AA08F50AE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751718" y="4457843"/>
            <a:ext cx="2565753" cy="1539204"/>
          </a:xfrm>
          <a:prstGeom prst="rect">
            <a:avLst/>
          </a:prstGeom>
          <a:ln>
            <a:solidFill>
              <a:schemeClr val="tx1"/>
            </a:solidFill>
          </a:ln>
        </p:spPr>
      </p:pic>
      <p:pic>
        <p:nvPicPr>
          <p:cNvPr id="6" name="Picture 5">
            <a:hlinkClick r:id="rId9"/>
            <a:extLst>
              <a:ext uri="{FF2B5EF4-FFF2-40B4-BE49-F238E27FC236}">
                <a16:creationId xmlns:a16="http://schemas.microsoft.com/office/drawing/2014/main" id="{8D9DB660-A596-458D-9B53-E84FCAE2D7C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397269" y="4457843"/>
            <a:ext cx="2565753" cy="1544516"/>
          </a:xfrm>
          <a:prstGeom prst="rect">
            <a:avLst/>
          </a:prstGeom>
          <a:ln>
            <a:solidFill>
              <a:schemeClr val="tx1"/>
            </a:solidFill>
          </a:ln>
        </p:spPr>
      </p:pic>
      <p:sp>
        <p:nvSpPr>
          <p:cNvPr id="18" name="TextBox 17">
            <a:extLst>
              <a:ext uri="{FF2B5EF4-FFF2-40B4-BE49-F238E27FC236}">
                <a16:creationId xmlns:a16="http://schemas.microsoft.com/office/drawing/2014/main" id="{A629F544-0729-4CC0-9C20-ACECEF12C668}"/>
              </a:ext>
            </a:extLst>
          </p:cNvPr>
          <p:cNvSpPr txBox="1"/>
          <p:nvPr/>
        </p:nvSpPr>
        <p:spPr>
          <a:xfrm>
            <a:off x="109787" y="6021949"/>
            <a:ext cx="2558358"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2" name="TextBox 21">
            <a:extLst>
              <a:ext uri="{FF2B5EF4-FFF2-40B4-BE49-F238E27FC236}">
                <a16:creationId xmlns:a16="http://schemas.microsoft.com/office/drawing/2014/main" id="{C2FE941B-9957-41A3-B21C-8585AF686988}"/>
              </a:ext>
            </a:extLst>
          </p:cNvPr>
          <p:cNvSpPr txBox="1"/>
          <p:nvPr/>
        </p:nvSpPr>
        <p:spPr>
          <a:xfrm>
            <a:off x="2764216" y="6021948"/>
            <a:ext cx="2553255"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3" name="TextBox 22">
            <a:extLst>
              <a:ext uri="{FF2B5EF4-FFF2-40B4-BE49-F238E27FC236}">
                <a16:creationId xmlns:a16="http://schemas.microsoft.com/office/drawing/2014/main" id="{EA278FAC-9499-4C6F-B8AB-95B3128546F0}"/>
              </a:ext>
            </a:extLst>
          </p:cNvPr>
          <p:cNvSpPr txBox="1"/>
          <p:nvPr/>
        </p:nvSpPr>
        <p:spPr>
          <a:xfrm>
            <a:off x="5400898" y="6021951"/>
            <a:ext cx="2553255"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822426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267605"/>
            <a:ext cx="1177503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D3C8D"/>
                </a:solidFill>
                <a:latin typeface="Helvetica" panose="020B0604020202020204" pitchFamily="2" charset="0"/>
              </a:rPr>
              <a:t>Bumble, McDonald’s</a:t>
            </a:r>
            <a:r>
              <a:rPr lang="en-US" sz="2400" b="1" dirty="0">
                <a:solidFill>
                  <a:srgbClr val="1F1A62"/>
                </a:solidFill>
                <a:latin typeface="Helvetica" panose="020B0604020202020204" pitchFamily="2" charset="0"/>
              </a:rPr>
              <a:t>: Diversity and inclusion-driven </a:t>
            </a:r>
            <a:r>
              <a:rPr kumimoji="0" lang="en-US" sz="24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social media</a:t>
            </a: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400" b="1" dirty="0">
                <a:solidFill>
                  <a:srgbClr val="ED3C8D"/>
                </a:solidFill>
                <a:latin typeface="Helvetica" panose="020B0604020202020204" pitchFamily="2" charset="0"/>
              </a:rPr>
              <a:t>campaigns</a:t>
            </a: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overlaid with relevant </a:t>
            </a:r>
            <a:r>
              <a:rPr kumimoji="0" lang="en-US" sz="24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localized out-of-home </a:t>
            </a: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messaging drive younger consumers to take action through </a:t>
            </a:r>
            <a:r>
              <a:rPr lang="en-US" sz="2400" b="1" dirty="0">
                <a:solidFill>
                  <a:srgbClr val="ED3C8D"/>
                </a:solidFill>
                <a:latin typeface="Helvetica" panose="020B0604020202020204" pitchFamily="2" charset="0"/>
              </a:rPr>
              <a:t>website sign-ups</a:t>
            </a: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lang="en-US" sz="2400" b="1" dirty="0">
                <a:solidFill>
                  <a:srgbClr val="ED3C8D"/>
                </a:solidFill>
                <a:latin typeface="Helvetica" panose="020B0604020202020204" pitchFamily="2" charset="0"/>
              </a:rPr>
              <a:t>in-app purchases</a:t>
            </a:r>
          </a:p>
        </p:txBody>
      </p:sp>
      <p:sp>
        <p:nvSpPr>
          <p:cNvPr id="9" name="TextBox 8">
            <a:extLst>
              <a:ext uri="{FF2B5EF4-FFF2-40B4-BE49-F238E27FC236}">
                <a16:creationId xmlns:a16="http://schemas.microsoft.com/office/drawing/2014/main" id="{C90CF8BF-080A-4A91-A62C-1C179C20EB23}"/>
              </a:ext>
            </a:extLst>
          </p:cNvPr>
          <p:cNvSpPr txBox="1"/>
          <p:nvPr/>
        </p:nvSpPr>
        <p:spPr>
          <a:xfrm>
            <a:off x="94404" y="1719824"/>
            <a:ext cx="45354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‘Find Them On Bumble’</a:t>
            </a:r>
            <a:endPar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0F2CC5FE-7E8D-4F94-81D8-3E1144366A65}"/>
              </a:ext>
            </a:extLst>
          </p:cNvPr>
          <p:cNvSpPr txBox="1"/>
          <p:nvPr/>
        </p:nvSpPr>
        <p:spPr>
          <a:xfrm>
            <a:off x="219020" y="5107137"/>
            <a:ext cx="42862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4Q ’18, Bumble plastered the real-life stories of 112 of its ‘inspirational and relatable’ users with a diverse array of backgrounds, love lives, friendships and careers all over NYC for it’s largest advertising campaign to date utilizing billboards, storefronts, subway takeovers and double-decker illuminated buses.</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1026" name="Picture 2">
            <a:extLst>
              <a:ext uri="{FF2B5EF4-FFF2-40B4-BE49-F238E27FC236}">
                <a16:creationId xmlns:a16="http://schemas.microsoft.com/office/drawing/2014/main" id="{F95167C9-E97B-4CEC-8C37-7784818130E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9020" y="2168739"/>
            <a:ext cx="4286250" cy="288607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7608276-67C8-47EF-9F2E-B3BF1B5A399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64516" y="2325334"/>
            <a:ext cx="4286250" cy="253478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84CE767-CAE1-4F1B-94C7-840D35313D13}"/>
              </a:ext>
            </a:extLst>
          </p:cNvPr>
          <p:cNvSpPr txBox="1"/>
          <p:nvPr/>
        </p:nvSpPr>
        <p:spPr>
          <a:xfrm>
            <a:off x="7572375" y="1719824"/>
            <a:ext cx="44584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McDonald’s – ‘Share the Love’</a:t>
            </a:r>
            <a:endPar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5" name="TextBox 14">
            <a:extLst>
              <a:ext uri="{FF2B5EF4-FFF2-40B4-BE49-F238E27FC236}">
                <a16:creationId xmlns:a16="http://schemas.microsoft.com/office/drawing/2014/main" id="{C2EC1008-3C7B-4E60-96B0-3A78A25E1E19}"/>
              </a:ext>
            </a:extLst>
          </p:cNvPr>
          <p:cNvSpPr txBox="1"/>
          <p:nvPr/>
        </p:nvSpPr>
        <p:spPr>
          <a:xfrm>
            <a:off x="7531041" y="5107137"/>
            <a:ext cx="454416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2019, to align with National French Fry Day on July 13</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McDonald’s created a diversity-focused campaign encouraging consumers to ‘share the love.’ The campaign, which was a play on the brand’s iconic golden arches, included social media, out-of-home and in-restaurant point-of-sale. </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 name="Rectangle 2">
            <a:extLst>
              <a:ext uri="{FF2B5EF4-FFF2-40B4-BE49-F238E27FC236}">
                <a16:creationId xmlns:a16="http://schemas.microsoft.com/office/drawing/2014/main" id="{8AB988F9-A8C4-4BD0-9480-94FB015142BE}"/>
              </a:ext>
            </a:extLst>
          </p:cNvPr>
          <p:cNvSpPr/>
          <p:nvPr/>
        </p:nvSpPr>
        <p:spPr>
          <a:xfrm>
            <a:off x="6543675" y="3973668"/>
            <a:ext cx="1943101" cy="733425"/>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+5% 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McDonald’s app P18-34 users in July ‘19 vs. Jun ‘19</a:t>
            </a:r>
          </a:p>
        </p:txBody>
      </p:sp>
      <p:sp>
        <p:nvSpPr>
          <p:cNvPr id="16" name="Rectangle 15">
            <a:extLst>
              <a:ext uri="{FF2B5EF4-FFF2-40B4-BE49-F238E27FC236}">
                <a16:creationId xmlns:a16="http://schemas.microsoft.com/office/drawing/2014/main" id="{688E7D4E-FF84-47C6-A33F-6F140DC870B5}"/>
              </a:ext>
            </a:extLst>
          </p:cNvPr>
          <p:cNvSpPr/>
          <p:nvPr/>
        </p:nvSpPr>
        <p:spPr>
          <a:xfrm>
            <a:off x="4227977" y="2442904"/>
            <a:ext cx="2172823" cy="1119446"/>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+19% 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in Bumble average monthly digital P18-34 visitors during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1Q ‘19 vs. Sep ’18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(+7% increase: 4Q ‘18 vs. Sep’ 18)</a:t>
            </a:r>
          </a:p>
        </p:txBody>
      </p:sp>
      <p:sp>
        <p:nvSpPr>
          <p:cNvPr id="17" name="Text Placeholder 3">
            <a:extLst>
              <a:ext uri="{FF2B5EF4-FFF2-40B4-BE49-F238E27FC236}">
                <a16:creationId xmlns:a16="http://schemas.microsoft.com/office/drawing/2014/main" id="{2E2CDC35-5B7A-493B-9660-83C2A2D6102B}"/>
              </a:ext>
            </a:extLst>
          </p:cNvPr>
          <p:cNvSpPr txBox="1">
            <a:spLocks/>
          </p:cNvSpPr>
          <p:nvPr/>
        </p:nvSpPr>
        <p:spPr>
          <a:xfrm>
            <a:off x="492535" y="6291352"/>
            <a:ext cx="11699463" cy="217100"/>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Comscore mediametrix multiplatform media trend data (desktop and mobile), P18-34.</a:t>
            </a:r>
          </a:p>
        </p:txBody>
      </p:sp>
      <p:pic>
        <p:nvPicPr>
          <p:cNvPr id="2050" name="Picture 2" descr="Bumble – Logos Download">
            <a:extLst>
              <a:ext uri="{FF2B5EF4-FFF2-40B4-BE49-F238E27FC236}">
                <a16:creationId xmlns:a16="http://schemas.microsoft.com/office/drawing/2014/main" id="{52E23B95-8BB2-4005-B3A0-232BB685277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594035" y="1974170"/>
            <a:ext cx="1717999" cy="3842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cDonalds Logo | The most famous brands and company logos in the world">
            <a:extLst>
              <a:ext uri="{FF2B5EF4-FFF2-40B4-BE49-F238E27FC236}">
                <a16:creationId xmlns:a16="http://schemas.microsoft.com/office/drawing/2014/main" id="{E8E179DC-9A0A-4EE2-816E-3A97B78B4995}"/>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21461" r="21067"/>
          <a:stretch/>
        </p:blipFill>
        <p:spPr bwMode="auto">
          <a:xfrm>
            <a:off x="6565226" y="2957121"/>
            <a:ext cx="964247" cy="94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57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3" y="1496546"/>
            <a:ext cx="6903259"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Doing the right thing by developing and investing in diverse, inclusive campaigns grows the bottom line</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lang="en-US" sz="3200" b="1" dirty="0">
              <a:solidFill>
                <a:srgbClr val="1B1464"/>
              </a:solidFill>
              <a:latin typeface="Helvetica" panose="020B0403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addition to their ad campaigns, marketers should consider what other ways they can go to market with a message of inclusivity (e.g. partnerships, packaging, product lines)</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lang="en-US" sz="3200" b="1" dirty="0">
              <a:solidFill>
                <a:srgbClr val="1B1464"/>
              </a:solidFill>
              <a:latin typeface="Helvetica" panose="020B0403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When relevant to the brand, marketers should consider </a:t>
            </a:r>
            <a:r>
              <a:rPr lang="en-US" sz="2000" b="1" dirty="0">
                <a:solidFill>
                  <a:srgbClr val="1B1464"/>
                </a:solidFill>
                <a:latin typeface="Helvetica" panose="020B0403020202020204" pitchFamily="34" charset="0"/>
              </a:rPr>
              <a:t>creating</a:t>
            </a: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in-language executions to more strongly relate to their consumers</a:t>
            </a:r>
          </a:p>
        </p:txBody>
      </p:sp>
      <p:sp>
        <p:nvSpPr>
          <p:cNvPr id="8" name="Rectangle 7">
            <a:extLst>
              <a:ext uri="{FF2B5EF4-FFF2-40B4-BE49-F238E27FC236}">
                <a16:creationId xmlns:a16="http://schemas.microsoft.com/office/drawing/2014/main" id="{13A13D4E-DBE3-4272-BF30-C6E2AEEC7344}"/>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Converting Consumer Actions Into Sales</a:t>
            </a:r>
          </a:p>
        </p:txBody>
      </p:sp>
    </p:spTree>
    <p:extLst>
      <p:ext uri="{BB962C8B-B14F-4D97-AF65-F5344CB8AC3E}">
        <p14:creationId xmlns:p14="http://schemas.microsoft.com/office/powerpoint/2010/main" val="1128525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3302" y="510002"/>
            <a:ext cx="116248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1464"/>
                </a:solidFill>
                <a:effectLst/>
                <a:uLnTx/>
                <a:uFillTx/>
                <a:latin typeface="Helvetica" pitchFamily="2" charset="0"/>
                <a:ea typeface="+mn-ea"/>
                <a:cs typeface="+mn-cs"/>
              </a:rPr>
              <a:t>Key Takeaways For Marketers</a:t>
            </a:r>
          </a:p>
        </p:txBody>
      </p:sp>
      <p:sp>
        <p:nvSpPr>
          <p:cNvPr id="50" name="Rectangle 49">
            <a:extLst>
              <a:ext uri="{FF2B5EF4-FFF2-40B4-BE49-F238E27FC236}">
                <a16:creationId xmlns:a16="http://schemas.microsoft.com/office/drawing/2014/main" id="{C7DCBD96-06B1-43E2-97E7-C050BC7D2DCA}"/>
              </a:ext>
            </a:extLst>
          </p:cNvPr>
          <p:cNvSpPr/>
          <p:nvPr/>
        </p:nvSpPr>
        <p:spPr>
          <a:xfrm>
            <a:off x="3298747" y="3062795"/>
            <a:ext cx="2658571" cy="333081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3" name="Rectangle 52">
            <a:extLst>
              <a:ext uri="{FF2B5EF4-FFF2-40B4-BE49-F238E27FC236}">
                <a16:creationId xmlns:a16="http://schemas.microsoft.com/office/drawing/2014/main" id="{8BBE8172-9E12-4086-B29E-FB54D25F98ED}"/>
              </a:ext>
            </a:extLst>
          </p:cNvPr>
          <p:cNvSpPr/>
          <p:nvPr/>
        </p:nvSpPr>
        <p:spPr>
          <a:xfrm>
            <a:off x="6329818" y="3062794"/>
            <a:ext cx="2626202" cy="3330813"/>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4" name="Rectangle 53">
            <a:extLst>
              <a:ext uri="{FF2B5EF4-FFF2-40B4-BE49-F238E27FC236}">
                <a16:creationId xmlns:a16="http://schemas.microsoft.com/office/drawing/2014/main" id="{9CDDF832-E30E-4D9C-8F21-68BC59CCDEEC}"/>
              </a:ext>
            </a:extLst>
          </p:cNvPr>
          <p:cNvSpPr/>
          <p:nvPr/>
        </p:nvSpPr>
        <p:spPr>
          <a:xfrm>
            <a:off x="3298747" y="3157669"/>
            <a:ext cx="2626202" cy="738664"/>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Diversity &amp; inclusion campaigns</a:t>
            </a:r>
            <a:r>
              <a:rPr lang="en-US" sz="1400" b="1" dirty="0">
                <a:solidFill>
                  <a:srgbClr val="4EBEA4"/>
                </a:solidFill>
                <a:latin typeface="Helvetica" pitchFamily="2" charset="0"/>
              </a:rPr>
              <a:t> will yield better results for your business</a:t>
            </a:r>
            <a:endParaRPr kumimoji="0" lang="en-US" sz="1400" b="1" i="0" u="none" strike="noStrike" kern="1200" cap="none" spc="0" normalizeH="0" baseline="0" noProof="0" dirty="0">
              <a:ln>
                <a:noFill/>
              </a:ln>
              <a:solidFill>
                <a:srgbClr val="4EBEA4"/>
              </a:solidFill>
              <a:effectLst/>
              <a:uLnTx/>
              <a:uFillTx/>
              <a:latin typeface="Helvetica" pitchFamily="2" charset="0"/>
            </a:endParaRPr>
          </a:p>
        </p:txBody>
      </p:sp>
      <p:sp>
        <p:nvSpPr>
          <p:cNvPr id="60" name="Rectangle 59">
            <a:extLst>
              <a:ext uri="{FF2B5EF4-FFF2-40B4-BE49-F238E27FC236}">
                <a16:creationId xmlns:a16="http://schemas.microsoft.com/office/drawing/2014/main" id="{9AE5D485-B4AF-4976-A338-6A494E9F6954}"/>
              </a:ext>
            </a:extLst>
          </p:cNvPr>
          <p:cNvSpPr/>
          <p:nvPr/>
        </p:nvSpPr>
        <p:spPr>
          <a:xfrm>
            <a:off x="324418" y="3062796"/>
            <a:ext cx="2626202" cy="333081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3F0C46C5-2B14-40CB-ABD0-AEEBA5D86068}"/>
              </a:ext>
            </a:extLst>
          </p:cNvPr>
          <p:cNvSpPr txBox="1"/>
          <p:nvPr/>
        </p:nvSpPr>
        <p:spPr>
          <a:xfrm>
            <a:off x="344226" y="3955912"/>
            <a:ext cx="2614861" cy="1169551"/>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Brands that are embracing inclusion and making it a core part of their messaging are seeing greater business outcomes as a result.</a:t>
            </a:r>
          </a:p>
        </p:txBody>
      </p:sp>
      <p:sp>
        <p:nvSpPr>
          <p:cNvPr id="24" name="Rectangle 23">
            <a:extLst>
              <a:ext uri="{FF2B5EF4-FFF2-40B4-BE49-F238E27FC236}">
                <a16:creationId xmlns:a16="http://schemas.microsoft.com/office/drawing/2014/main" id="{424BC0B6-502D-4F29-9937-E003C47BDD19}"/>
              </a:ext>
            </a:extLst>
          </p:cNvPr>
          <p:cNvSpPr/>
          <p:nvPr/>
        </p:nvSpPr>
        <p:spPr>
          <a:xfrm>
            <a:off x="9283804" y="3062796"/>
            <a:ext cx="2614862" cy="3330812"/>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6E564C42-27F2-478D-820E-79069E2A7CF1}"/>
              </a:ext>
            </a:extLst>
          </p:cNvPr>
          <p:cNvSpPr txBox="1"/>
          <p:nvPr/>
        </p:nvSpPr>
        <p:spPr>
          <a:xfrm>
            <a:off x="3314242" y="3955912"/>
            <a:ext cx="2553810" cy="1815882"/>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mn-cs"/>
              </a:rPr>
              <a:t>Brands are seeing greater </a:t>
            </a:r>
            <a:r>
              <a:rPr lang="en-US" sz="1400" dirty="0">
                <a:solidFill>
                  <a:srgbClr val="E2E8F1"/>
                </a:solidFill>
                <a:latin typeface="Helvetica Light" panose="020B0403020202020204"/>
              </a:rPr>
              <a:t>results across </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mn-cs"/>
              </a:rPr>
              <a:t>the purchasing funnel, </a:t>
            </a:r>
            <a:r>
              <a:rPr lang="en-US" sz="1400" dirty="0">
                <a:solidFill>
                  <a:srgbClr val="E2E8F1"/>
                </a:solidFill>
                <a:latin typeface="Helvetica Light" panose="020B0403020202020204"/>
              </a:rPr>
              <a:t>including double- </a:t>
            </a:r>
          </a:p>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rPr>
              <a:t>and triple-digit increases in their website traffic along </a:t>
            </a:r>
          </a:p>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rPr>
              <a:t>with</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mn-cs"/>
              </a:rPr>
              <a:t> sustained sales growth during and after a campaign launch. </a:t>
            </a:r>
            <a:endParaRPr kumimoji="0" lang="en-US" sz="140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endParaRPr>
          </a:p>
        </p:txBody>
      </p:sp>
      <p:sp>
        <p:nvSpPr>
          <p:cNvPr id="34" name="Rectangle 33">
            <a:extLst>
              <a:ext uri="{FF2B5EF4-FFF2-40B4-BE49-F238E27FC236}">
                <a16:creationId xmlns:a16="http://schemas.microsoft.com/office/drawing/2014/main" id="{633F942C-2BE1-4A46-BE02-93EDFD1D7D5D}"/>
              </a:ext>
            </a:extLst>
          </p:cNvPr>
          <p:cNvSpPr/>
          <p:nvPr/>
        </p:nvSpPr>
        <p:spPr>
          <a:xfrm>
            <a:off x="6352114" y="3157669"/>
            <a:ext cx="2474115"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Campaigns need to be ‘Real’ to be effective</a:t>
            </a:r>
          </a:p>
        </p:txBody>
      </p:sp>
      <p:sp>
        <p:nvSpPr>
          <p:cNvPr id="35" name="TextBox 34">
            <a:extLst>
              <a:ext uri="{FF2B5EF4-FFF2-40B4-BE49-F238E27FC236}">
                <a16:creationId xmlns:a16="http://schemas.microsoft.com/office/drawing/2014/main" id="{7DA145BB-95C7-4D28-AEFA-6952CFF92D9A}"/>
              </a:ext>
            </a:extLst>
          </p:cNvPr>
          <p:cNvSpPr txBox="1"/>
          <p:nvPr/>
        </p:nvSpPr>
        <p:spPr>
          <a:xfrm>
            <a:off x="6335998" y="3955912"/>
            <a:ext cx="2614861" cy="224676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The campaigns that resonate the most are those that showcase authentic voices, embrace real people, promote empowerment, celebrate modern society, support the community, speak their language, create relevant products and take a stand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for social justice. </a:t>
            </a:r>
          </a:p>
        </p:txBody>
      </p:sp>
      <p:sp>
        <p:nvSpPr>
          <p:cNvPr id="37" name="Rectangle 36">
            <a:extLst>
              <a:ext uri="{FF2B5EF4-FFF2-40B4-BE49-F238E27FC236}">
                <a16:creationId xmlns:a16="http://schemas.microsoft.com/office/drawing/2014/main" id="{170703BC-3EF1-455F-9105-199D2E19927E}"/>
              </a:ext>
            </a:extLst>
          </p:cNvPr>
          <p:cNvSpPr/>
          <p:nvPr/>
        </p:nvSpPr>
        <p:spPr>
          <a:xfrm>
            <a:off x="9306036" y="3157669"/>
            <a:ext cx="2474115"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Video is a strong platform for inclusivity messaging</a:t>
            </a:r>
          </a:p>
        </p:txBody>
      </p:sp>
      <p:sp>
        <p:nvSpPr>
          <p:cNvPr id="38" name="TextBox 37">
            <a:extLst>
              <a:ext uri="{FF2B5EF4-FFF2-40B4-BE49-F238E27FC236}">
                <a16:creationId xmlns:a16="http://schemas.microsoft.com/office/drawing/2014/main" id="{2A46FB93-46A2-4B64-8483-8B39158697CC}"/>
              </a:ext>
            </a:extLst>
          </p:cNvPr>
          <p:cNvSpPr txBox="1"/>
          <p:nvPr/>
        </p:nvSpPr>
        <p:spPr>
          <a:xfrm>
            <a:off x="9316555" y="3955912"/>
            <a:ext cx="2582112" cy="1815882"/>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The sight, sound and emotion of video is a powerful platform to drive mass attention and positive sentiment as well as second-screen behaviors like digital interactions and website traffic and also</a:t>
            </a:r>
            <a:r>
              <a:rPr lang="en-US" sz="1400" dirty="0">
                <a:solidFill>
                  <a:srgbClr val="E2E8F1"/>
                </a:solidFill>
                <a:latin typeface="Helvetica Light" panose="020B0403020202020204"/>
                <a:cs typeface="Helvetica" panose="020B0604020202020204" pitchFamily="34" charset="0"/>
              </a:rPr>
              <a:t>, ultimately, sales.</a:t>
            </a:r>
            <a:endPar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endParaRPr>
          </a:p>
        </p:txBody>
      </p:sp>
      <p:sp>
        <p:nvSpPr>
          <p:cNvPr id="26" name="Rectangle 25">
            <a:extLst>
              <a:ext uri="{FF2B5EF4-FFF2-40B4-BE49-F238E27FC236}">
                <a16:creationId xmlns:a16="http://schemas.microsoft.com/office/drawing/2014/main" id="{FACA320B-11BB-4E33-B597-8688F9BA0C2C}"/>
              </a:ext>
            </a:extLst>
          </p:cNvPr>
          <p:cNvSpPr/>
          <p:nvPr/>
        </p:nvSpPr>
        <p:spPr>
          <a:xfrm>
            <a:off x="335074" y="3157669"/>
            <a:ext cx="2626202" cy="738664"/>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Embrace diversity &amp; inclusion as a core part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of your brand’s DNA</a:t>
            </a:r>
          </a:p>
        </p:txBody>
      </p:sp>
      <p:pic>
        <p:nvPicPr>
          <p:cNvPr id="32" name="Picture 31" descr="A picture containing food, light&#10;&#10;Description automatically generated">
            <a:extLst>
              <a:ext uri="{FF2B5EF4-FFF2-40B4-BE49-F238E27FC236}">
                <a16:creationId xmlns:a16="http://schemas.microsoft.com/office/drawing/2014/main" id="{FF2E416A-0CDE-46BB-9D71-00C2A1EDB49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96686" y="1728388"/>
            <a:ext cx="1292465" cy="1292465"/>
          </a:xfrm>
          <a:prstGeom prst="rect">
            <a:avLst/>
          </a:prstGeom>
        </p:spPr>
      </p:pic>
      <p:pic>
        <p:nvPicPr>
          <p:cNvPr id="36" name="Picture 35" descr="A close up of a sign&#10;&#10;Description automatically generated">
            <a:extLst>
              <a:ext uri="{FF2B5EF4-FFF2-40B4-BE49-F238E27FC236}">
                <a16:creationId xmlns:a16="http://schemas.microsoft.com/office/drawing/2014/main" id="{401FEE79-CCDE-4E91-9569-11522880F62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9433" y="1743630"/>
            <a:ext cx="1261981" cy="1261981"/>
          </a:xfrm>
          <a:prstGeom prst="rect">
            <a:avLst/>
          </a:prstGeom>
        </p:spPr>
      </p:pic>
      <p:pic>
        <p:nvPicPr>
          <p:cNvPr id="40" name="Picture 39" descr="A close up of a sign&#10;&#10;Description automatically generated">
            <a:extLst>
              <a:ext uri="{FF2B5EF4-FFF2-40B4-BE49-F238E27FC236}">
                <a16:creationId xmlns:a16="http://schemas.microsoft.com/office/drawing/2014/main" id="{F177EB12-236A-4F4D-B130-12D60EB7E44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89735" y="1765378"/>
            <a:ext cx="1261982" cy="1261982"/>
          </a:xfrm>
          <a:prstGeom prst="rect">
            <a:avLst/>
          </a:prstGeom>
        </p:spPr>
      </p:pic>
      <p:pic>
        <p:nvPicPr>
          <p:cNvPr id="42" name="Picture 41" descr="A close up of a sign&#10;&#10;Description automatically generated">
            <a:extLst>
              <a:ext uri="{FF2B5EF4-FFF2-40B4-BE49-F238E27FC236}">
                <a16:creationId xmlns:a16="http://schemas.microsoft.com/office/drawing/2014/main" id="{C819DF41-9727-46F1-91E9-A271F44CF05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960244" y="1743630"/>
            <a:ext cx="1261981" cy="1261981"/>
          </a:xfrm>
          <a:prstGeom prst="rect">
            <a:avLst/>
          </a:prstGeom>
        </p:spPr>
      </p:pic>
    </p:spTree>
    <p:extLst>
      <p:ext uri="{BB962C8B-B14F-4D97-AF65-F5344CB8AC3E}">
        <p14:creationId xmlns:p14="http://schemas.microsoft.com/office/powerpoint/2010/main" val="2732096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0FABA72E-C9E7-42C8-8624-8E06C746D3D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7264" y="4307546"/>
            <a:ext cx="2651435" cy="1475966"/>
          </a:xfrm>
          <a:prstGeom prst="rect">
            <a:avLst/>
          </a:prstGeom>
          <a:ln>
            <a:solidFill>
              <a:srgbClr val="1F1A62"/>
            </a:solidFill>
          </a:ln>
        </p:spPr>
      </p:pic>
      <p:pic>
        <p:nvPicPr>
          <p:cNvPr id="4" name="Picture 3">
            <a:hlinkClick r:id="rId4"/>
            <a:extLst>
              <a:ext uri="{FF2B5EF4-FFF2-40B4-BE49-F238E27FC236}">
                <a16:creationId xmlns:a16="http://schemas.microsoft.com/office/drawing/2014/main" id="{316F5E17-BA58-4E22-8FAA-31BA243839E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29329" y="4309657"/>
            <a:ext cx="2627539" cy="1477991"/>
          </a:xfrm>
          <a:prstGeom prst="rect">
            <a:avLst/>
          </a:prstGeom>
          <a:ln>
            <a:solidFill>
              <a:srgbClr val="1F1A62"/>
            </a:solidFill>
          </a:ln>
        </p:spPr>
      </p:pic>
      <p:pic>
        <p:nvPicPr>
          <p:cNvPr id="3" name="Picture 2">
            <a:hlinkClick r:id="rId6"/>
            <a:extLst>
              <a:ext uri="{FF2B5EF4-FFF2-40B4-BE49-F238E27FC236}">
                <a16:creationId xmlns:a16="http://schemas.microsoft.com/office/drawing/2014/main" id="{87E87655-2240-4602-AA75-20139AB785C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46795" y="4307546"/>
            <a:ext cx="2623940" cy="1475966"/>
          </a:xfrm>
          <a:prstGeom prst="rect">
            <a:avLst/>
          </a:prstGeom>
          <a:ln>
            <a:solidFill>
              <a:srgbClr val="1F1A62"/>
            </a:solidFill>
          </a:ln>
        </p:spPr>
      </p:pic>
      <p:pic>
        <p:nvPicPr>
          <p:cNvPr id="26" name="Picture 25">
            <a:extLst>
              <a:ext uri="{FF2B5EF4-FFF2-40B4-BE49-F238E27FC236}">
                <a16:creationId xmlns:a16="http://schemas.microsoft.com/office/drawing/2014/main" id="{92BF0AF0-9E7A-4919-AE23-74BF1A203D0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Thank You</a:t>
            </a:r>
          </a:p>
        </p:txBody>
      </p:sp>
      <p:pic>
        <p:nvPicPr>
          <p:cNvPr id="6" name="Picture 5">
            <a:hlinkClick r:id="rId9"/>
            <a:extLst>
              <a:ext uri="{FF2B5EF4-FFF2-40B4-BE49-F238E27FC236}">
                <a16:creationId xmlns:a16="http://schemas.microsoft.com/office/drawing/2014/main" id="{6A35C40F-687E-B34B-B975-ED0CDEFEC8A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0015399" y="5804284"/>
            <a:ext cx="875592" cy="636172"/>
          </a:xfrm>
          <a:prstGeom prst="rect">
            <a:avLst/>
          </a:prstGeom>
        </p:spPr>
      </p:pic>
      <p:pic>
        <p:nvPicPr>
          <p:cNvPr id="8" name="Picture 7">
            <a:hlinkClick r:id="rId11"/>
            <a:extLst>
              <a:ext uri="{FF2B5EF4-FFF2-40B4-BE49-F238E27FC236}">
                <a16:creationId xmlns:a16="http://schemas.microsoft.com/office/drawing/2014/main" id="{EEC9436E-41D9-FA4F-B24F-9D11D47EFC9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0890991" y="5715536"/>
            <a:ext cx="734723" cy="737087"/>
          </a:xfrm>
          <a:prstGeom prst="rect">
            <a:avLst/>
          </a:prstGeom>
        </p:spPr>
      </p:pic>
      <p:pic>
        <p:nvPicPr>
          <p:cNvPr id="10" name="Picture 9">
            <a:hlinkClick r:id="rId13"/>
            <a:extLst>
              <a:ext uri="{FF2B5EF4-FFF2-40B4-BE49-F238E27FC236}">
                <a16:creationId xmlns:a16="http://schemas.microsoft.com/office/drawing/2014/main" id="{707BE5F1-DCEB-144F-86FF-E99AA7959D98}"/>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1684271" y="5784399"/>
            <a:ext cx="403491" cy="668224"/>
          </a:xfrm>
          <a:prstGeom prst="rect">
            <a:avLst/>
          </a:prstGeom>
        </p:spPr>
      </p:pic>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3" name="TextBox 32">
            <a:extLst>
              <a:ext uri="{FF2B5EF4-FFF2-40B4-BE49-F238E27FC236}">
                <a16:creationId xmlns:a16="http://schemas.microsoft.com/office/drawing/2014/main" id="{F6CEE233-D17B-44A2-87B5-92A30CBD7FDA}"/>
              </a:ext>
            </a:extLst>
          </p:cNvPr>
          <p:cNvSpPr txBox="1"/>
          <p:nvPr/>
        </p:nvSpPr>
        <p:spPr>
          <a:xfrm>
            <a:off x="416806" y="1754266"/>
            <a:ext cx="337383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6">
                  <a:extLst>
                    <a:ext uri="{A12FA001-AC4F-418D-AE19-62706E023703}">
                      <ahyp:hlinkClr xmlns:ahyp="http://schemas.microsoft.com/office/drawing/2018/hyperlinkcolor" val="tx"/>
                    </a:ext>
                  </a:extLst>
                </a:hlinkClick>
              </a:rPr>
              <a:t>Jason Wiese</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0C084ED-514A-4F67-90C8-4963C292B6C6}"/>
              </a:ext>
            </a:extLst>
          </p:cNvPr>
          <p:cNvSpPr txBox="1"/>
          <p:nvPr/>
        </p:nvSpPr>
        <p:spPr>
          <a:xfrm>
            <a:off x="416806" y="2067130"/>
            <a:ext cx="33738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jasonw@thevab.com</a:t>
            </a:r>
          </a:p>
        </p:txBody>
      </p:sp>
      <p:sp>
        <p:nvSpPr>
          <p:cNvPr id="37" name="TextBox 36">
            <a:extLst>
              <a:ext uri="{FF2B5EF4-FFF2-40B4-BE49-F238E27FC236}">
                <a16:creationId xmlns:a16="http://schemas.microsoft.com/office/drawing/2014/main" id="{7FA00B74-C38A-4216-9892-991288697046}"/>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Interested in learning more? Check out this related content: </a:t>
            </a:r>
          </a:p>
        </p:txBody>
      </p:sp>
      <p:sp>
        <p:nvSpPr>
          <p:cNvPr id="38" name="Rectangle 37">
            <a:extLst>
              <a:ext uri="{FF2B5EF4-FFF2-40B4-BE49-F238E27FC236}">
                <a16:creationId xmlns:a16="http://schemas.microsoft.com/office/drawing/2014/main" id="{155FBA6D-B617-4805-B32D-2F88115CE204}"/>
              </a:ext>
            </a:extLst>
          </p:cNvPr>
          <p:cNvSpPr/>
          <p:nvPr/>
        </p:nvSpPr>
        <p:spPr>
          <a:xfrm>
            <a:off x="351023" y="1284420"/>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Creators</a:t>
            </a:r>
          </a:p>
        </p:txBody>
      </p:sp>
      <p:sp>
        <p:nvSpPr>
          <p:cNvPr id="39" name="TextBox 38">
            <a:hlinkClick r:id="rId17"/>
            <a:extLst>
              <a:ext uri="{FF2B5EF4-FFF2-40B4-BE49-F238E27FC236}">
                <a16:creationId xmlns:a16="http://schemas.microsoft.com/office/drawing/2014/main" id="{3F98981D-B1A6-4F12-9539-9F7BEC9D402F}"/>
              </a:ext>
            </a:extLst>
          </p:cNvPr>
          <p:cNvSpPr txBox="1"/>
          <p:nvPr/>
        </p:nvSpPr>
        <p:spPr>
          <a:xfrm>
            <a:off x="3974704"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8">
                  <a:extLst>
                    <a:ext uri="{A12FA001-AC4F-418D-AE19-62706E023703}">
                      <ahyp:hlinkClr xmlns:ahyp="http://schemas.microsoft.com/office/drawing/2018/hyperlinkcolor" val="tx"/>
                    </a:ext>
                  </a:extLst>
                </a:hlinkClick>
              </a:rPr>
              <a:t>Reed Kiely</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0" name="TextBox 39">
            <a:extLst>
              <a:ext uri="{FF2B5EF4-FFF2-40B4-BE49-F238E27FC236}">
                <a16:creationId xmlns:a16="http://schemas.microsoft.com/office/drawing/2014/main" id="{833AB520-ED59-42B5-B089-18DFF76F454C}"/>
              </a:ext>
            </a:extLst>
          </p:cNvPr>
          <p:cNvSpPr txBox="1"/>
          <p:nvPr/>
        </p:nvSpPr>
        <p:spPr>
          <a:xfrm>
            <a:off x="3974704" y="2067130"/>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reedk@thevab.com</a:t>
            </a:r>
          </a:p>
        </p:txBody>
      </p:sp>
      <p:sp>
        <p:nvSpPr>
          <p:cNvPr id="43" name="TextBox 42">
            <a:extLst>
              <a:ext uri="{FF2B5EF4-FFF2-40B4-BE49-F238E27FC236}">
                <a16:creationId xmlns:a16="http://schemas.microsoft.com/office/drawing/2014/main" id="{94488144-AFA8-4031-94E5-59125F00DD19}"/>
              </a:ext>
            </a:extLst>
          </p:cNvPr>
          <p:cNvSpPr txBox="1"/>
          <p:nvPr/>
        </p:nvSpPr>
        <p:spPr>
          <a:xfrm>
            <a:off x="6898860" y="1754266"/>
            <a:ext cx="23043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9">
                  <a:extLst>
                    <a:ext uri="{A12FA001-AC4F-418D-AE19-62706E023703}">
                      <ahyp:hlinkClr xmlns:ahyp="http://schemas.microsoft.com/office/drawing/2018/hyperlinkcolor" val="tx"/>
                    </a:ext>
                  </a:extLst>
                </a:hlinkClick>
              </a:rPr>
              <a:t>Karolina Guillen</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4" name="TextBox 43">
            <a:extLst>
              <a:ext uri="{FF2B5EF4-FFF2-40B4-BE49-F238E27FC236}">
                <a16:creationId xmlns:a16="http://schemas.microsoft.com/office/drawing/2014/main" id="{1345C48A-B110-4531-B4A8-833648D85536}"/>
              </a:ext>
            </a:extLst>
          </p:cNvPr>
          <p:cNvSpPr txBox="1"/>
          <p:nvPr/>
        </p:nvSpPr>
        <p:spPr>
          <a:xfrm>
            <a:off x="6898860" y="2067130"/>
            <a:ext cx="23043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karolinag@thevab.com</a:t>
            </a:r>
          </a:p>
        </p:txBody>
      </p:sp>
      <p:sp>
        <p:nvSpPr>
          <p:cNvPr id="41" name="Rectangle 40">
            <a:hlinkClick r:id="rId4"/>
            <a:extLst>
              <a:ext uri="{FF2B5EF4-FFF2-40B4-BE49-F238E27FC236}">
                <a16:creationId xmlns:a16="http://schemas.microsoft.com/office/drawing/2014/main" id="{910254A8-B0C5-49D8-9215-74C1930D927A}"/>
              </a:ext>
            </a:extLst>
          </p:cNvPr>
          <p:cNvSpPr/>
          <p:nvPr/>
        </p:nvSpPr>
        <p:spPr>
          <a:xfrm>
            <a:off x="6032928" y="5803318"/>
            <a:ext cx="262394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Discover The Difference</a:t>
            </a:r>
            <a:r>
              <a:rPr kumimoji="0" lang="en-US" sz="1000" b="0"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Culturally Relevant Video Content Drives Action By Multicultural Audiences</a:t>
            </a:r>
          </a:p>
        </p:txBody>
      </p:sp>
      <p:sp>
        <p:nvSpPr>
          <p:cNvPr id="42" name="Rectangle 41">
            <a:hlinkClick r:id="rId6"/>
            <a:extLst>
              <a:ext uri="{FF2B5EF4-FFF2-40B4-BE49-F238E27FC236}">
                <a16:creationId xmlns:a16="http://schemas.microsoft.com/office/drawing/2014/main" id="{5A761B99-E1B4-4188-BCE0-5C7118CADE1F}"/>
              </a:ext>
            </a:extLst>
          </p:cNvPr>
          <p:cNvSpPr/>
          <p:nvPr/>
        </p:nvSpPr>
        <p:spPr>
          <a:xfrm>
            <a:off x="3246795" y="5803318"/>
            <a:ext cx="262394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A Second Look</a:t>
            </a:r>
            <a:r>
              <a:rPr kumimoji="0" lang="en-US" sz="1000" b="0"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 Slides to Diversify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Your Marketing Strategy</a:t>
            </a:r>
          </a:p>
        </p:txBody>
      </p:sp>
      <p:sp>
        <p:nvSpPr>
          <p:cNvPr id="48" name="TextBox 47">
            <a:hlinkClick r:id="rId2"/>
            <a:extLst>
              <a:ext uri="{FF2B5EF4-FFF2-40B4-BE49-F238E27FC236}">
                <a16:creationId xmlns:a16="http://schemas.microsoft.com/office/drawing/2014/main" id="{E9EA867D-2AB8-4AEC-8A70-4AC12EFF92A3}"/>
              </a:ext>
            </a:extLst>
          </p:cNvPr>
          <p:cNvSpPr txBox="1"/>
          <p:nvPr/>
        </p:nvSpPr>
        <p:spPr>
          <a:xfrm>
            <a:off x="447264" y="5787648"/>
            <a:ext cx="26514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sng" dirty="0">
                <a:solidFill>
                  <a:srgbClr val="4EBEA4"/>
                </a:solidFill>
                <a:latin typeface="Helvetica" panose="020B0403020202020204" pitchFamily="34" charset="0"/>
              </a:rPr>
              <a:t>A Matter of Principle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Reassessing Your Strategy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B1464"/>
                </a:solidFill>
                <a:latin typeface="Helvetica" panose="020B0403020202020204" pitchFamily="34" charset="0"/>
              </a:rPr>
              <a:t>i</a:t>
            </a: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 Today’s Environment</a:t>
            </a:r>
          </a:p>
        </p:txBody>
      </p:sp>
    </p:spTree>
    <p:extLst>
      <p:ext uri="{BB962C8B-B14F-4D97-AF65-F5344CB8AC3E}">
        <p14:creationId xmlns:p14="http://schemas.microsoft.com/office/powerpoint/2010/main" val="552149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670405"/>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EFB78173-142B-41DE-9A9E-36F52105FB90}"/>
              </a:ext>
            </a:extLst>
          </p:cNvPr>
          <p:cNvSpPr txBox="1"/>
          <p:nvPr/>
        </p:nvSpPr>
        <p:spPr>
          <a:xfrm>
            <a:off x="356651" y="2310370"/>
            <a:ext cx="10521881" cy="261610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ad campaigns with a core message of diversity and inclusion deliver stronger brand results throughout the purchasing funnel, from awareness to sales.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you can better engage multicultural audiences by understanding the campaign themes and strategies that have proven successful.</a:t>
            </a:r>
          </a:p>
        </p:txBody>
      </p:sp>
    </p:spTree>
    <p:extLst>
      <p:ext uri="{BB962C8B-B14F-4D97-AF65-F5344CB8AC3E}">
        <p14:creationId xmlns:p14="http://schemas.microsoft.com/office/powerpoint/2010/main" val="2486454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dirty="0">
                <a:ln>
                  <a:noFill/>
                </a:ln>
                <a:solidFill>
                  <a:srgbClr val="00BFF2"/>
                </a:solidFill>
                <a:effectLst/>
                <a:uLnTx/>
                <a:uFillTx/>
                <a:latin typeface="Helvetica" pitchFamily="2" charset="0"/>
                <a:ea typeface="+mn-ea"/>
                <a:cs typeface="+mn-cs"/>
              </a:rPr>
              <a:t>complimentary access</a:t>
            </a:r>
            <a:r>
              <a:rPr kumimoji="0" lang="en-US" sz="1800" b="1" i="1"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FF2"/>
                </a:solidFill>
                <a:effectLst/>
                <a:uLnTx/>
                <a:uFillTx/>
                <a:latin typeface="Helvetica" pitchFamily="2" charset="0"/>
                <a:ea typeface="+mn-ea"/>
                <a:cs typeface="+mn-cs"/>
              </a:rPr>
              <a:t>Get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37500" y="4919346"/>
            <a:ext cx="1214437" cy="1245887"/>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421C0A63-5702-40F9-B2AC-AE60209E93E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Tree>
    <p:extLst>
      <p:ext uri="{BB962C8B-B14F-4D97-AF65-F5344CB8AC3E}">
        <p14:creationId xmlns:p14="http://schemas.microsoft.com/office/powerpoint/2010/main" val="219222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46751" y="6585708"/>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AB0D7040-2943-4156-B96E-077BC5383E68}"/>
              </a:ext>
            </a:extLst>
          </p:cNvPr>
          <p:cNvSpPr txBox="1"/>
          <p:nvPr/>
        </p:nvSpPr>
        <p:spPr>
          <a:xfrm>
            <a:off x="580089" y="841772"/>
            <a:ext cx="10940956"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VAB is wholly committed to providing marketers with the data and insights they need to develop thoughtful, inclusive campaigns &amp; strategies.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Helvetica" panose="020B0403020202020204" pitchFamily="34" charset="0"/>
              </a:rPr>
              <a:t>The guides, reports, videos and infographics featured within our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EBEA4"/>
                </a:solidFill>
                <a:latin typeface="Helvetica" panose="020B0403020202020204" pitchFamily="34" charset="0"/>
                <a:hlinkClick r:id="rId3">
                  <a:extLst>
                    <a:ext uri="{A12FA001-AC4F-418D-AE19-62706E023703}">
                      <ahyp:hlinkClr xmlns:ahyp="http://schemas.microsoft.com/office/drawing/2018/hyperlinkcolor" val="tx"/>
                    </a:ext>
                  </a:extLst>
                </a:hlinkClick>
              </a:rPr>
              <a:t>Multicultural Marketing Resource Center</a:t>
            </a:r>
            <a:r>
              <a:rPr lang="en-US" sz="2400" dirty="0">
                <a:solidFill>
                  <a:schemeClr val="bg1"/>
                </a:solidFill>
                <a:latin typeface="Helvetica" panose="020B0403020202020204" pitchFamily="34" charset="0"/>
              </a:rPr>
              <a:t> offer education on the unique media consumption behaviors and cultural trends of Black, Hispanic and Asian consumers and provide marketers with tangible, actionable insights.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It is in this spirit of helping marketers develop inclusive strategies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that we have developed this guide…</a:t>
            </a:r>
            <a:endParaRPr lang="en-US" sz="2400" dirty="0">
              <a:solidFill>
                <a:schemeClr val="bg1"/>
              </a:solidFill>
              <a:latin typeface="Helvetica" panose="020B0403020202020204" pitchFamily="34" charset="0"/>
            </a:endParaRPr>
          </a:p>
        </p:txBody>
      </p:sp>
      <p:pic>
        <p:nvPicPr>
          <p:cNvPr id="4" name="Picture 3">
            <a:hlinkClick r:id="rId4"/>
            <a:extLst>
              <a:ext uri="{FF2B5EF4-FFF2-40B4-BE49-F238E27FC236}">
                <a16:creationId xmlns:a16="http://schemas.microsoft.com/office/drawing/2014/main" id="{2209A99D-005A-49C5-B022-299AA757249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3487" y="3817856"/>
            <a:ext cx="2292637" cy="1289608"/>
          </a:xfrm>
          <a:prstGeom prst="rect">
            <a:avLst/>
          </a:prstGeom>
          <a:ln>
            <a:solidFill>
              <a:schemeClr val="bg1"/>
            </a:solidFill>
          </a:ln>
        </p:spPr>
      </p:pic>
      <p:pic>
        <p:nvPicPr>
          <p:cNvPr id="5" name="Picture 4">
            <a:hlinkClick r:id="rId6"/>
            <a:extLst>
              <a:ext uri="{FF2B5EF4-FFF2-40B4-BE49-F238E27FC236}">
                <a16:creationId xmlns:a16="http://schemas.microsoft.com/office/drawing/2014/main" id="{FA58AE35-DECF-4D00-8A83-125264F5320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11383" y="3817856"/>
            <a:ext cx="2292637" cy="1289608"/>
          </a:xfrm>
          <a:prstGeom prst="rect">
            <a:avLst/>
          </a:prstGeom>
          <a:ln>
            <a:solidFill>
              <a:schemeClr val="bg1"/>
            </a:solidFill>
          </a:ln>
        </p:spPr>
      </p:pic>
      <p:pic>
        <p:nvPicPr>
          <p:cNvPr id="6" name="Picture 5">
            <a:extLst>
              <a:ext uri="{FF2B5EF4-FFF2-40B4-BE49-F238E27FC236}">
                <a16:creationId xmlns:a16="http://schemas.microsoft.com/office/drawing/2014/main" id="{93837A4A-93AE-4CC2-AECB-2A4B4ECF1E2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86745" y="3817856"/>
            <a:ext cx="2292637" cy="1289608"/>
          </a:xfrm>
          <a:prstGeom prst="rect">
            <a:avLst/>
          </a:prstGeom>
          <a:ln>
            <a:solidFill>
              <a:schemeClr val="bg1"/>
            </a:solidFill>
          </a:ln>
        </p:spPr>
      </p:pic>
      <p:pic>
        <p:nvPicPr>
          <p:cNvPr id="7" name="Picture 6">
            <a:hlinkClick r:id="rId9"/>
            <a:extLst>
              <a:ext uri="{FF2B5EF4-FFF2-40B4-BE49-F238E27FC236}">
                <a16:creationId xmlns:a16="http://schemas.microsoft.com/office/drawing/2014/main" id="{B9DD9E51-7D71-4525-BE04-3D3A237FAFC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928287" y="3817854"/>
            <a:ext cx="2292637" cy="1289609"/>
          </a:xfrm>
          <a:prstGeom prst="rect">
            <a:avLst/>
          </a:prstGeom>
          <a:ln>
            <a:solidFill>
              <a:schemeClr val="bg1"/>
            </a:solidFill>
          </a:ln>
        </p:spPr>
      </p:pic>
      <p:pic>
        <p:nvPicPr>
          <p:cNvPr id="13" name="Picture 12">
            <a:hlinkClick r:id="rId11"/>
            <a:extLst>
              <a:ext uri="{FF2B5EF4-FFF2-40B4-BE49-F238E27FC236}">
                <a16:creationId xmlns:a16="http://schemas.microsoft.com/office/drawing/2014/main" id="{69E705C6-DFA2-4275-822C-1394974D38B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360402" y="3817855"/>
            <a:ext cx="2292637" cy="1289608"/>
          </a:xfrm>
          <a:prstGeom prst="rect">
            <a:avLst/>
          </a:prstGeom>
          <a:ln>
            <a:solidFill>
              <a:schemeClr val="bg1"/>
            </a:solidFill>
          </a:ln>
        </p:spPr>
      </p:pic>
      <p:sp>
        <p:nvSpPr>
          <p:cNvPr id="17" name="TextBox 16">
            <a:extLst>
              <a:ext uri="{FF2B5EF4-FFF2-40B4-BE49-F238E27FC236}">
                <a16:creationId xmlns:a16="http://schemas.microsoft.com/office/drawing/2014/main" id="{9557A44B-FA1A-493B-BE5B-E514E0B4241F}"/>
              </a:ext>
            </a:extLst>
          </p:cNvPr>
          <p:cNvSpPr txBox="1"/>
          <p:nvPr/>
        </p:nvSpPr>
        <p:spPr>
          <a:xfrm>
            <a:off x="0" y="6385655"/>
            <a:ext cx="12104019" cy="200055"/>
          </a:xfrm>
          <a:prstGeom prst="rect">
            <a:avLst/>
          </a:prstGeom>
          <a:noFill/>
        </p:spPr>
        <p:txBody>
          <a:bodyPr wrap="square" rtlCol="0">
            <a:spAutoFit/>
          </a:bodyPr>
          <a:lstStyle/>
          <a:p>
            <a:pPr lvl="0" algn="ctr">
              <a:defRPr/>
            </a:pPr>
            <a:r>
              <a:rPr lang="en-US" sz="700" dirty="0">
                <a:solidFill>
                  <a:schemeClr val="bg1"/>
                </a:solidFill>
                <a:latin typeface="Helvetica" panose="020B0403020202020204" pitchFamily="34" charset="0"/>
                <a:cs typeface="Helvetica" panose="020B0604020202020204" pitchFamily="34" charset="0"/>
              </a:rPr>
              <a:t>click cover imagery above to download report</a:t>
            </a:r>
            <a:endParaRPr kumimoji="0" lang="en-US" sz="70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09972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46751" y="6585708"/>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AB0D7040-2943-4156-B96E-077BC5383E68}"/>
              </a:ext>
            </a:extLst>
          </p:cNvPr>
          <p:cNvSpPr txBox="1"/>
          <p:nvPr/>
        </p:nvSpPr>
        <p:spPr>
          <a:xfrm>
            <a:off x="580089" y="964319"/>
            <a:ext cx="10940956"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In the current business environment and economic climate where </a:t>
            </a:r>
            <a:r>
              <a:rPr lang="en-US" sz="2400" b="1" dirty="0">
                <a:solidFill>
                  <a:srgbClr val="4EBEA4"/>
                </a:solidFill>
                <a:latin typeface="Helvetica" panose="020B0403020202020204" pitchFamily="34" charset="0"/>
              </a:rPr>
              <a:t>every dollar counts </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and brand results are more scrutinized than ever, we wanted to take our multicultural analyses a step further by </a:t>
            </a:r>
            <a:r>
              <a:rPr lang="en-US" sz="2400" b="1" dirty="0">
                <a:solidFill>
                  <a:srgbClr val="4EBEA4"/>
                </a:solidFill>
                <a:latin typeface="Helvetica" panose="020B0403020202020204" pitchFamily="34" charset="0"/>
              </a:rPr>
              <a:t>tying diversity and inclusion campaigns to business outcomes</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a:t>
            </a:r>
            <a:endPar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Therefore, we analyzed </a:t>
            </a:r>
            <a:r>
              <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hundreds of campaigns </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and more than 3,300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TV spots from over 50 brands across a mix of categories spanning the last five years. Not only is a multicultural approach essential in a modern society, but the resulting </a:t>
            </a:r>
            <a:r>
              <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20+ cases studies</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clearly illustrate the bottom-line benefits of inclusivity.  No matter what goals or KPIs you need to deliver, from awareness through to sales, </a:t>
            </a:r>
            <a:r>
              <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there is a clear correlation between “doing the right thing” and business success. </a:t>
            </a:r>
          </a:p>
        </p:txBody>
      </p:sp>
    </p:spTree>
    <p:extLst>
      <p:ext uri="{BB962C8B-B14F-4D97-AF65-F5344CB8AC3E}">
        <p14:creationId xmlns:p14="http://schemas.microsoft.com/office/powerpoint/2010/main" val="3682466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4643" y="395123"/>
            <a:ext cx="114625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itchFamily="2" charset="0"/>
              </a:rPr>
              <a:t>Eight strategies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for diversity and inclusion campaigns that </a:t>
            </a:r>
            <a:r>
              <a:rPr lang="en-US" sz="2600" b="1" dirty="0">
                <a:solidFill>
                  <a:srgbClr val="ED3C8D"/>
                </a:solidFill>
                <a:latin typeface="Helvetica" pitchFamily="2" charset="0"/>
              </a:rPr>
              <a:t>resonate the most with consumers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t>
            </a:r>
            <a:r>
              <a:rPr lang="en-US" sz="2600" b="1" dirty="0">
                <a:solidFill>
                  <a:srgbClr val="ED3C8D"/>
                </a:solidFill>
                <a:latin typeface="Helvetica" pitchFamily="2" charset="0"/>
              </a:rPr>
              <a:t>drive greater business outcomes for brands  </a:t>
            </a:r>
          </a:p>
        </p:txBody>
      </p:sp>
      <p:sp>
        <p:nvSpPr>
          <p:cNvPr id="4" name="Rectangle 3">
            <a:extLst>
              <a:ext uri="{FF2B5EF4-FFF2-40B4-BE49-F238E27FC236}">
                <a16:creationId xmlns:a16="http://schemas.microsoft.com/office/drawing/2014/main" id="{E85E1BE0-9366-4EF9-B63B-83395A6E3F9B}"/>
              </a:ext>
            </a:extLst>
          </p:cNvPr>
          <p:cNvSpPr/>
          <p:nvPr/>
        </p:nvSpPr>
        <p:spPr>
          <a:xfrm>
            <a:off x="213097"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Showcasing Real, Authentic, Inspirational Voices</a:t>
            </a:r>
          </a:p>
        </p:txBody>
      </p:sp>
      <p:sp>
        <p:nvSpPr>
          <p:cNvPr id="19" name="Rectangle 18">
            <a:extLst>
              <a:ext uri="{FF2B5EF4-FFF2-40B4-BE49-F238E27FC236}">
                <a16:creationId xmlns:a16="http://schemas.microsoft.com/office/drawing/2014/main" id="{19DF1876-106C-4342-9C91-329825608BD1}"/>
              </a:ext>
            </a:extLst>
          </p:cNvPr>
          <p:cNvSpPr/>
          <p:nvPr/>
        </p:nvSpPr>
        <p:spPr>
          <a:xfrm>
            <a:off x="3138968"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Embracing People’s Strengths &amp; Vulnerabilities</a:t>
            </a:r>
          </a:p>
        </p:txBody>
      </p:sp>
      <p:sp>
        <p:nvSpPr>
          <p:cNvPr id="20" name="Rectangle 19">
            <a:extLst>
              <a:ext uri="{FF2B5EF4-FFF2-40B4-BE49-F238E27FC236}">
                <a16:creationId xmlns:a16="http://schemas.microsoft.com/office/drawing/2014/main" id="{926B7E4D-37A7-4DBC-A415-9FF82F8965BD}"/>
              </a:ext>
            </a:extLst>
          </p:cNvPr>
          <p:cNvSpPr/>
          <p:nvPr/>
        </p:nvSpPr>
        <p:spPr>
          <a:xfrm>
            <a:off x="6153614"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Promoting Empowerment</a:t>
            </a:r>
          </a:p>
        </p:txBody>
      </p:sp>
      <p:sp>
        <p:nvSpPr>
          <p:cNvPr id="21" name="Rectangle 20">
            <a:extLst>
              <a:ext uri="{FF2B5EF4-FFF2-40B4-BE49-F238E27FC236}">
                <a16:creationId xmlns:a16="http://schemas.microsoft.com/office/drawing/2014/main" id="{4B921B4E-80AF-4B69-B8F5-350EDB83AC56}"/>
              </a:ext>
            </a:extLst>
          </p:cNvPr>
          <p:cNvSpPr/>
          <p:nvPr/>
        </p:nvSpPr>
        <p:spPr>
          <a:xfrm>
            <a:off x="9159133"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Celebrating Modern Society</a:t>
            </a:r>
          </a:p>
        </p:txBody>
      </p:sp>
      <p:sp>
        <p:nvSpPr>
          <p:cNvPr id="22" name="Rectangle 21">
            <a:extLst>
              <a:ext uri="{FF2B5EF4-FFF2-40B4-BE49-F238E27FC236}">
                <a16:creationId xmlns:a16="http://schemas.microsoft.com/office/drawing/2014/main" id="{82792E10-A4B5-486F-8C97-04DAE8DB88E9}"/>
              </a:ext>
            </a:extLst>
          </p:cNvPr>
          <p:cNvSpPr/>
          <p:nvPr/>
        </p:nvSpPr>
        <p:spPr>
          <a:xfrm>
            <a:off x="223452"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Supporting Their Community</a:t>
            </a:r>
          </a:p>
        </p:txBody>
      </p:sp>
      <p:sp>
        <p:nvSpPr>
          <p:cNvPr id="24" name="Rectangle 23">
            <a:extLst>
              <a:ext uri="{FF2B5EF4-FFF2-40B4-BE49-F238E27FC236}">
                <a16:creationId xmlns:a16="http://schemas.microsoft.com/office/drawing/2014/main" id="{2E1658E4-4F96-49B9-BC7D-9FCAF340D378}"/>
              </a:ext>
            </a:extLst>
          </p:cNvPr>
          <p:cNvSpPr/>
          <p:nvPr/>
        </p:nvSpPr>
        <p:spPr>
          <a:xfrm>
            <a:off x="3149323"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Speaking Their Language… Authentically</a:t>
            </a:r>
          </a:p>
        </p:txBody>
      </p:sp>
      <p:sp>
        <p:nvSpPr>
          <p:cNvPr id="26" name="Rectangle 25">
            <a:extLst>
              <a:ext uri="{FF2B5EF4-FFF2-40B4-BE49-F238E27FC236}">
                <a16:creationId xmlns:a16="http://schemas.microsoft.com/office/drawing/2014/main" id="{E0CE89BC-0E37-4088-AFDD-EF350453FB7D}"/>
              </a:ext>
            </a:extLst>
          </p:cNvPr>
          <p:cNvSpPr/>
          <p:nvPr/>
        </p:nvSpPr>
        <p:spPr>
          <a:xfrm>
            <a:off x="6163969"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Creating Products For Underrepresented People &amp; Underserved Markets</a:t>
            </a:r>
          </a:p>
        </p:txBody>
      </p:sp>
      <p:sp>
        <p:nvSpPr>
          <p:cNvPr id="27" name="Rectangle 26">
            <a:extLst>
              <a:ext uri="{FF2B5EF4-FFF2-40B4-BE49-F238E27FC236}">
                <a16:creationId xmlns:a16="http://schemas.microsoft.com/office/drawing/2014/main" id="{D0AB8F22-8AF5-4549-AE90-A84F4C1F8DAD}"/>
              </a:ext>
            </a:extLst>
          </p:cNvPr>
          <p:cNvSpPr/>
          <p:nvPr/>
        </p:nvSpPr>
        <p:spPr>
          <a:xfrm>
            <a:off x="9169488"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Taking A Stand For Social Justice</a:t>
            </a:r>
          </a:p>
        </p:txBody>
      </p:sp>
    </p:spTree>
    <p:extLst>
      <p:ext uri="{BB962C8B-B14F-4D97-AF65-F5344CB8AC3E}">
        <p14:creationId xmlns:p14="http://schemas.microsoft.com/office/powerpoint/2010/main" val="1077679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63CDA2-0F47-4741-8411-21152765B1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1696163"/>
            <a:ext cx="5956917" cy="3971278"/>
          </a:xfrm>
          <a:prstGeom prst="rect">
            <a:avLst/>
          </a:prstGeom>
        </p:spPr>
      </p:pic>
      <p:sp>
        <p:nvSpPr>
          <p:cNvPr id="7" name="Rectangle 6">
            <a:extLst>
              <a:ext uri="{FF2B5EF4-FFF2-40B4-BE49-F238E27FC236}">
                <a16:creationId xmlns:a16="http://schemas.microsoft.com/office/drawing/2014/main" id="{E921C085-8D8B-4DF2-9CD5-80FFD4AD0EFC}"/>
              </a:ext>
            </a:extLst>
          </p:cNvPr>
          <p:cNvSpPr/>
          <p:nvPr/>
        </p:nvSpPr>
        <p:spPr>
          <a:xfrm>
            <a:off x="4980373" y="1696163"/>
            <a:ext cx="7211627"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809AFF4-0499-48FC-B382-035E1D5CC4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9" name="TextBox 8">
            <a:extLst>
              <a:ext uri="{FF2B5EF4-FFF2-40B4-BE49-F238E27FC236}">
                <a16:creationId xmlns:a16="http://schemas.microsoft.com/office/drawing/2014/main" id="{CF2F9705-11A3-4DE5-8625-9B70210AA871}"/>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0" name="Rectangle 9">
            <a:extLst>
              <a:ext uri="{FF2B5EF4-FFF2-40B4-BE49-F238E27FC236}">
                <a16:creationId xmlns:a16="http://schemas.microsoft.com/office/drawing/2014/main" id="{F495CCC4-0AF9-43E7-8C30-6E680ADF5896}"/>
              </a:ext>
            </a:extLst>
          </p:cNvPr>
          <p:cNvSpPr/>
          <p:nvPr/>
        </p:nvSpPr>
        <p:spPr>
          <a:xfrm>
            <a:off x="289932" y="321739"/>
            <a:ext cx="1149491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To </a:t>
            </a:r>
            <a:r>
              <a:rPr lang="en-US" sz="2600" b="1" dirty="0">
                <a:solidFill>
                  <a:srgbClr val="ED3C8D"/>
                </a:solidFill>
                <a:latin typeface="Helvetica" pitchFamily="2" charset="0"/>
              </a:rPr>
              <a:t>quantify the relative success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of a marketing campaign, we analyzed TV creative as a </a:t>
            </a:r>
            <a:r>
              <a:rPr lang="en-US" sz="2600" b="1" dirty="0">
                <a:solidFill>
                  <a:srgbClr val="ED3C8D"/>
                </a:solidFill>
                <a:latin typeface="Helvetica" pitchFamily="2" charset="0"/>
              </a:rPr>
              <a:t>surrogate for overall business results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for most of our case studies</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11" name="Picture 10">
            <a:extLst>
              <a:ext uri="{FF2B5EF4-FFF2-40B4-BE49-F238E27FC236}">
                <a16:creationId xmlns:a16="http://schemas.microsoft.com/office/drawing/2014/main" id="{793CACAA-4786-43F4-9C6D-85ECA31C27F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AF7F3351-BBDC-4600-9096-509B8DEB1993}"/>
              </a:ext>
            </a:extLst>
          </p:cNvPr>
          <p:cNvSpPr/>
          <p:nvPr/>
        </p:nvSpPr>
        <p:spPr>
          <a:xfrm>
            <a:off x="546751" y="6585708"/>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Slide Number Placeholder 5">
            <a:extLst>
              <a:ext uri="{FF2B5EF4-FFF2-40B4-BE49-F238E27FC236}">
                <a16:creationId xmlns:a16="http://schemas.microsoft.com/office/drawing/2014/main" id="{369DE6C4-BBDE-4AE7-A57D-0F48F676D35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11ACF06D-1004-43A6-A729-62063E14D4C0}"/>
              </a:ext>
            </a:extLst>
          </p:cNvPr>
          <p:cNvSpPr txBox="1"/>
          <p:nvPr/>
        </p:nvSpPr>
        <p:spPr>
          <a:xfrm>
            <a:off x="5415378" y="1850275"/>
            <a:ext cx="6241002" cy="3539430"/>
          </a:xfrm>
          <a:prstGeom prst="rect">
            <a:avLst/>
          </a:prstGeom>
          <a:noFill/>
        </p:spPr>
        <p:txBody>
          <a:bodyPr wrap="square" rtlCol="0">
            <a:spAutoFit/>
          </a:bodyPr>
          <a:lstStyle/>
          <a:p>
            <a:pPr>
              <a:defRPr/>
            </a:pPr>
            <a:r>
              <a:rPr lang="en-US" b="1" dirty="0">
                <a:solidFill>
                  <a:srgbClr val="1B1464"/>
                </a:solidFill>
                <a:latin typeface="Helvetica" panose="020B0403020202020204" pitchFamily="34" charset="0"/>
              </a:rPr>
              <a:t>Analyzing TV creative enabled us to:</a:t>
            </a:r>
          </a:p>
          <a:p>
            <a:pPr>
              <a:defRPr/>
            </a:pPr>
            <a:endParaRPr lang="en-US" b="1" dirty="0">
              <a:solidFill>
                <a:srgbClr val="1B1464"/>
              </a:solidFill>
              <a:latin typeface="Helvetica" panose="020B0403020202020204" pitchFamily="34" charset="0"/>
            </a:endParaRPr>
          </a:p>
          <a:p>
            <a:pPr marL="457200" indent="-457200">
              <a:buBlip>
                <a:blip r:embed="rId4"/>
              </a:buBlip>
              <a:defRPr/>
            </a:pPr>
            <a:r>
              <a:rPr lang="en-US" sz="1600" b="1" dirty="0">
                <a:solidFill>
                  <a:srgbClr val="1B1464"/>
                </a:solidFill>
                <a:latin typeface="Helvetica" panose="020B0403020202020204" pitchFamily="34" charset="0"/>
              </a:rPr>
              <a:t>Develop comparable metrics across categories, brands, ad executions, etc.</a:t>
            </a:r>
          </a:p>
          <a:p>
            <a:pPr marL="457200" indent="-457200">
              <a:buBlip>
                <a:blip r:embed="rId4"/>
              </a:buBlip>
              <a:defRPr/>
            </a:pPr>
            <a:endParaRPr lang="en-US" sz="2000" b="1" dirty="0">
              <a:solidFill>
                <a:srgbClr val="1B1464"/>
              </a:solidFill>
              <a:latin typeface="Helvetica" panose="020B0403020202020204" pitchFamily="34" charset="0"/>
            </a:endParaRPr>
          </a:p>
          <a:p>
            <a:pPr marL="457200" indent="-457200">
              <a:buBlip>
                <a:blip r:embed="rId4"/>
              </a:buBlip>
              <a:defRPr/>
            </a:pPr>
            <a:r>
              <a:rPr lang="en-US" sz="1600" b="1" dirty="0">
                <a:solidFill>
                  <a:srgbClr val="1B1464"/>
                </a:solidFill>
                <a:latin typeface="Helvetica" panose="020B0403020202020204" pitchFamily="34" charset="0"/>
              </a:rPr>
              <a:t>Compare diversity/inclusivity campaigns and non-diversity/inclusivity campaigns with the same success metrics</a:t>
            </a:r>
          </a:p>
          <a:p>
            <a:pPr marL="457200" indent="-457200">
              <a:buBlip>
                <a:blip r:embed="rId4"/>
              </a:buBlip>
              <a:defRPr/>
            </a:pPr>
            <a:endParaRPr lang="en-US" sz="2000" b="1" dirty="0">
              <a:solidFill>
                <a:srgbClr val="1B1464"/>
              </a:solidFill>
              <a:latin typeface="Helvetica" panose="020B0403020202020204" pitchFamily="34" charset="0"/>
            </a:endParaRPr>
          </a:p>
          <a:p>
            <a:pPr marL="457200" indent="-457200">
              <a:buBlip>
                <a:blip r:embed="rId4"/>
              </a:buBlip>
              <a:defRPr/>
            </a:pPr>
            <a:r>
              <a:rPr lang="en-US" sz="1600" b="1" dirty="0">
                <a:solidFill>
                  <a:srgbClr val="1B1464"/>
                </a:solidFill>
                <a:latin typeface="Helvetica" panose="020B0403020202020204" pitchFamily="34" charset="0"/>
              </a:rPr>
              <a:t>Establish benchmarks through the purchase funnel</a:t>
            </a:r>
          </a:p>
          <a:p>
            <a:pPr marL="457200" indent="-457200">
              <a:buBlip>
                <a:blip r:embed="rId4"/>
              </a:buBlip>
              <a:defRPr/>
            </a:pPr>
            <a:endParaRPr lang="en-US" sz="2000" b="1" dirty="0">
              <a:solidFill>
                <a:srgbClr val="1B1464"/>
              </a:solidFill>
              <a:latin typeface="Helvetica" panose="020B0403020202020204" pitchFamily="34" charset="0"/>
            </a:endParaRPr>
          </a:p>
          <a:p>
            <a:pPr marL="457200" indent="-457200">
              <a:buBlip>
                <a:blip r:embed="rId4"/>
              </a:buBlip>
              <a:defRPr/>
            </a:pPr>
            <a:r>
              <a:rPr lang="en-US" sz="1600" b="1" dirty="0">
                <a:solidFill>
                  <a:srgbClr val="1B1464"/>
                </a:solidFill>
                <a:latin typeface="Helvetica" panose="020B0403020202020204" pitchFamily="34" charset="0"/>
              </a:rPr>
              <a:t>Understand investment levels and campaign dates to align marketing activity with brand metrics</a:t>
            </a:r>
            <a:endPar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00BD21EA-B96A-42A7-AB7E-86F04DF241FF}"/>
              </a:ext>
            </a:extLst>
          </p:cNvPr>
          <p:cNvSpPr txBox="1"/>
          <p:nvPr/>
        </p:nvSpPr>
        <p:spPr>
          <a:xfrm>
            <a:off x="546750" y="6257319"/>
            <a:ext cx="5197102" cy="246221"/>
          </a:xfrm>
          <a:prstGeom prst="rect">
            <a:avLst/>
          </a:prstGeom>
          <a:noFill/>
        </p:spPr>
        <p:txBody>
          <a:bodyPr wrap="square" rtlCol="0">
            <a:spAutoFit/>
          </a:bodyPr>
          <a:lstStyle/>
          <a:p>
            <a:pPr lvl="0">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Note: TV creative review was </a:t>
            </a:r>
            <a:r>
              <a:rPr lang="en-US" sz="1000" dirty="0">
                <a:solidFill>
                  <a:srgbClr val="1F1A62"/>
                </a:solidFill>
                <a:latin typeface="Helvetica" panose="020B0604020202020204" pitchFamily="34" charset="0"/>
                <a:cs typeface="Helvetica" panose="020B0604020202020204" pitchFamily="34" charset="0"/>
              </a:rPr>
              <a:t>based on </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analysis of iSpot.tv TV occurrence data. </a:t>
            </a:r>
          </a:p>
        </p:txBody>
      </p:sp>
    </p:spTree>
    <p:extLst>
      <p:ext uri="{BB962C8B-B14F-4D97-AF65-F5344CB8AC3E}">
        <p14:creationId xmlns:p14="http://schemas.microsoft.com/office/powerpoint/2010/main" val="246883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92812D1-C2E7-6145-8C2A-95A25EFCD80C}"/>
              </a:ext>
            </a:extLst>
          </p:cNvPr>
          <p:cNvSpPr/>
          <p:nvPr/>
        </p:nvSpPr>
        <p:spPr>
          <a:xfrm>
            <a:off x="-1" y="1696163"/>
            <a:ext cx="5415379"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AD90ED3-7DF5-CE44-A782-9A413CE76D03}"/>
              </a:ext>
            </a:extLst>
          </p:cNvPr>
          <p:cNvSpPr/>
          <p:nvPr/>
        </p:nvSpPr>
        <p:spPr>
          <a:xfrm>
            <a:off x="4980373" y="1696163"/>
            <a:ext cx="7211627"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9932" y="321739"/>
            <a:ext cx="1187543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The brand metrics we analyzed for diversity and inclusion campaigns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provide an in-depth</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understanding on how </a:t>
            </a:r>
            <a:r>
              <a:rPr lang="en-US" sz="2600" b="1" dirty="0">
                <a:solidFill>
                  <a:srgbClr val="ED3C8D"/>
                </a:solidFill>
                <a:latin typeface="Helvetica" pitchFamily="2" charset="0"/>
              </a:rPr>
              <a:t>media activity compares to business outcomes </a:t>
            </a:r>
            <a:r>
              <a:rPr lang="en-US" sz="2600" b="1" dirty="0">
                <a:solidFill>
                  <a:srgbClr val="1F1A62"/>
                </a:solidFill>
                <a:latin typeface="Helvetica" panose="020B0604020202020204" pitchFamily="2" charset="0"/>
              </a:rPr>
              <a:t>at </a:t>
            </a:r>
            <a:r>
              <a:rPr lang="en-US" sz="2600" b="1" dirty="0">
                <a:solidFill>
                  <a:srgbClr val="ED3C8D"/>
                </a:solidFill>
                <a:latin typeface="Helvetica" pitchFamily="2" charset="0"/>
              </a:rPr>
              <a:t>each stage of the purchase funnel</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46751" y="6585708"/>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3" name="Rectangle 22">
            <a:extLst>
              <a:ext uri="{FF2B5EF4-FFF2-40B4-BE49-F238E27FC236}">
                <a16:creationId xmlns:a16="http://schemas.microsoft.com/office/drawing/2014/main" id="{2CD4A6FA-729A-47EA-B031-BBBE8C3A95D5}"/>
              </a:ext>
            </a:extLst>
          </p:cNvPr>
          <p:cNvSpPr/>
          <p:nvPr/>
        </p:nvSpPr>
        <p:spPr>
          <a:xfrm>
            <a:off x="71021" y="1729426"/>
            <a:ext cx="4731798"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0D8E0"/>
                </a:solidFill>
                <a:effectLst/>
                <a:uLnTx/>
                <a:uFillTx/>
                <a:latin typeface="Helvetica" panose="020B0403020202020204" pitchFamily="34" charset="0"/>
                <a:ea typeface="Open Sans" panose="020B0606030504020204" pitchFamily="34" charset="0"/>
                <a:cs typeface="Open Sans" panose="020B0606030504020204" pitchFamily="34" charset="0"/>
              </a:rPr>
              <a:t>Brand Metrics By Funnel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rPr>
              <a:t>Awareness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Ad Attention Score</a:t>
            </a:r>
            <a:endParaRPr kumimoji="0" lang="en-US" sz="400" b="0"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Brand / Industry Attention Index</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Brand Attention Ranking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Consideration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Positive Sentiment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Digital Engagement Impact (TV spend vs. digital interactions)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Intent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Monthly Unique Website / App Traffic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Sales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Total or Organic Revenues / Sales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Unit Sales</a:t>
            </a:r>
          </a:p>
        </p:txBody>
      </p:sp>
      <p:graphicFrame>
        <p:nvGraphicFramePr>
          <p:cNvPr id="18" name="Diagram 17">
            <a:extLst>
              <a:ext uri="{FF2B5EF4-FFF2-40B4-BE49-F238E27FC236}">
                <a16:creationId xmlns:a16="http://schemas.microsoft.com/office/drawing/2014/main" id="{5ABB41E5-2C0F-4A9A-B3FC-4FB35620E64C}"/>
              </a:ext>
            </a:extLst>
          </p:cNvPr>
          <p:cNvGraphicFramePr/>
          <p:nvPr>
            <p:extLst>
              <p:ext uri="{D42A27DB-BD31-4B8C-83A1-F6EECF244321}">
                <p14:modId xmlns:p14="http://schemas.microsoft.com/office/powerpoint/2010/main" val="3732378994"/>
              </p:ext>
            </p:extLst>
          </p:nvPr>
        </p:nvGraphicFramePr>
        <p:xfrm>
          <a:off x="5122592" y="1866900"/>
          <a:ext cx="6931876" cy="369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BDABD09F-86B2-4ADD-8846-6D8C43E9D805}"/>
              </a:ext>
            </a:extLst>
          </p:cNvPr>
          <p:cNvSpPr txBox="1"/>
          <p:nvPr/>
        </p:nvSpPr>
        <p:spPr>
          <a:xfrm>
            <a:off x="546750" y="5919961"/>
            <a:ext cx="10887689" cy="400110"/>
          </a:xfrm>
          <a:prstGeom prst="rect">
            <a:avLst/>
          </a:prstGeom>
          <a:noFill/>
        </p:spPr>
        <p:txBody>
          <a:bodyPr wrap="square" rtlCol="0">
            <a:spAutoFit/>
          </a:bodyPr>
          <a:lstStyle/>
          <a:p>
            <a:pPr lvl="0">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Note: ‘</a:t>
            </a:r>
            <a:r>
              <a:rPr lang="en-US" sz="1000" dirty="0">
                <a:solidFill>
                  <a:srgbClr val="1F1A62"/>
                </a:solidFill>
                <a:latin typeface="Helvetica" panose="020B0403020202020204" pitchFamily="34" charset="0"/>
                <a:cs typeface="Helvetica" panose="020B0604020202020204" pitchFamily="34" charset="0"/>
              </a:rPr>
              <a:t>Awareness’ and’ Consideration’ metrics data is derived from iSpot.tv TV occurrence, attention and engagement analytics; ‘Intent’ metric data is based on Comscore </a:t>
            </a:r>
            <a:r>
              <a:rPr lang="en-US" sz="1000" dirty="0" err="1">
                <a:solidFill>
                  <a:srgbClr val="1F1A62"/>
                </a:solidFill>
                <a:latin typeface="Helvetica" panose="020B0403020202020204" pitchFamily="34" charset="0"/>
                <a:cs typeface="Helvetica" panose="020B0604020202020204" pitchFamily="34" charset="0"/>
              </a:rPr>
              <a:t>mediametrix</a:t>
            </a:r>
            <a:r>
              <a:rPr lang="en-US" sz="1000" dirty="0">
                <a:solidFill>
                  <a:srgbClr val="1F1A62"/>
                </a:solidFill>
                <a:latin typeface="Helvetica" panose="020B0403020202020204" pitchFamily="34" charset="0"/>
                <a:cs typeface="Helvetica" panose="020B0604020202020204" pitchFamily="34" charset="0"/>
              </a:rPr>
              <a:t> multiplatform media trend analytics and ‘Sales’ metrics data is based on company filings (10-Q, 10-K) via SEC.gov (EDGAR) or company reports. </a:t>
            </a:r>
            <a:endPar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685693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B9CE22A4EFC44A022666BDDDFC40A" ma:contentTypeVersion="5" ma:contentTypeDescription="Create a new document." ma:contentTypeScope="" ma:versionID="80dbcd13e4a1acad3a323397792383d9">
  <xsd:schema xmlns:xsd="http://www.w3.org/2001/XMLSchema" xmlns:xs="http://www.w3.org/2001/XMLSchema" xmlns:p="http://schemas.microsoft.com/office/2006/metadata/properties" xmlns:ns3="578b25d2-4ce3-48f9-bbcf-9417e460be7c" xmlns:ns4="8d26fe36-1c2f-44bd-9be9-b26bb59973be" targetNamespace="http://schemas.microsoft.com/office/2006/metadata/properties" ma:root="true" ma:fieldsID="703dd3188aa0327eb1e8cf572b7b78e7" ns3:_="" ns4:_="">
    <xsd:import namespace="578b25d2-4ce3-48f9-bbcf-9417e460be7c"/>
    <xsd:import namespace="8d26fe36-1c2f-44bd-9be9-b26bb59973b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8b25d2-4ce3-48f9-bbcf-9417e460be7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26fe36-1c2f-44bd-9be9-b26bb59973b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FE1F5D-BB90-4CDC-9BC1-9DF00D1DEC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8b25d2-4ce3-48f9-bbcf-9417e460be7c"/>
    <ds:schemaRef ds:uri="8d26fe36-1c2f-44bd-9be9-b26bb59973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27965B-87C2-4BB0-BDBE-939506B6A161}">
  <ds:schemaRefs>
    <ds:schemaRef ds:uri="http://schemas.microsoft.com/sharepoint/v3/contenttype/forms"/>
  </ds:schemaRefs>
</ds:datastoreItem>
</file>

<file path=customXml/itemProps3.xml><?xml version="1.0" encoding="utf-8"?>
<ds:datastoreItem xmlns:ds="http://schemas.openxmlformats.org/officeDocument/2006/customXml" ds:itemID="{BAC487AA-0535-4A1F-9F72-3D985DE15CD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11848</TotalTime>
  <Words>9005</Words>
  <Application>Microsoft Office PowerPoint</Application>
  <PresentationFormat>Widescreen</PresentationFormat>
  <Paragraphs>677</Paragraphs>
  <Slides>40</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Arial</vt:lpstr>
      <vt:lpstr>Calibri</vt:lpstr>
      <vt:lpstr>Calibri Light</vt:lpstr>
      <vt:lpstr>Helvetica</vt:lpstr>
      <vt:lpstr>Helvetica Light</vt:lpstr>
      <vt:lpstr>Helvetica-Normal</vt:lpstr>
      <vt:lpstr>Open Sans</vt:lpstr>
      <vt:lpstr>Trebuchet MS</vt:lpstr>
      <vt:lpstr>Office Theme</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2389</cp:revision>
  <cp:lastPrinted>2020-06-04T13:46:14Z</cp:lastPrinted>
  <dcterms:created xsi:type="dcterms:W3CDTF">2019-11-08T17:29:39Z</dcterms:created>
  <dcterms:modified xsi:type="dcterms:W3CDTF">2020-08-17T19:55:02Z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0x01010080DB9CE22A4EFC44A022666BDDDFC40A</vt:lpwstr>
  </property>
</Properties>
</file>