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15" r:id="rId5"/>
  </p:sldMasterIdLst>
  <p:notesMasterIdLst>
    <p:notesMasterId r:id="rId44"/>
  </p:notesMasterIdLst>
  <p:sldIdLst>
    <p:sldId id="2676" r:id="rId6"/>
    <p:sldId id="2768" r:id="rId7"/>
    <p:sldId id="2690" r:id="rId8"/>
    <p:sldId id="2700" r:id="rId9"/>
    <p:sldId id="2727" r:id="rId10"/>
    <p:sldId id="2777" r:id="rId11"/>
    <p:sldId id="2728" r:id="rId12"/>
    <p:sldId id="2764" r:id="rId13"/>
    <p:sldId id="294" r:id="rId14"/>
    <p:sldId id="2695" r:id="rId15"/>
    <p:sldId id="2769" r:id="rId16"/>
    <p:sldId id="2781" r:id="rId17"/>
    <p:sldId id="2779" r:id="rId18"/>
    <p:sldId id="2719" r:id="rId19"/>
    <p:sldId id="2693" r:id="rId20"/>
    <p:sldId id="2720" r:id="rId21"/>
    <p:sldId id="2701" r:id="rId22"/>
    <p:sldId id="2694" r:id="rId23"/>
    <p:sldId id="2782" r:id="rId24"/>
    <p:sldId id="2710" r:id="rId25"/>
    <p:sldId id="2698" r:id="rId26"/>
    <p:sldId id="2702" r:id="rId27"/>
    <p:sldId id="2783" r:id="rId28"/>
    <p:sldId id="2775" r:id="rId29"/>
    <p:sldId id="2707" r:id="rId30"/>
    <p:sldId id="2784" r:id="rId31"/>
    <p:sldId id="2771" r:id="rId32"/>
    <p:sldId id="2699" r:id="rId33"/>
    <p:sldId id="2770" r:id="rId34"/>
    <p:sldId id="2772" r:id="rId35"/>
    <p:sldId id="2703" r:id="rId36"/>
    <p:sldId id="2721" r:id="rId37"/>
    <p:sldId id="2692" r:id="rId38"/>
    <p:sldId id="2691" r:id="rId39"/>
    <p:sldId id="2786" r:id="rId40"/>
    <p:sldId id="2787" r:id="rId41"/>
    <p:sldId id="2745" r:id="rId42"/>
    <p:sldId id="2788"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0034"/>
    <a:srgbClr val="A40079"/>
    <a:srgbClr val="503D00"/>
    <a:srgbClr val="967200"/>
    <a:srgbClr val="002836"/>
    <a:srgbClr val="005674"/>
    <a:srgbClr val="B4B4B4"/>
    <a:srgbClr val="6B6B6B"/>
    <a:srgbClr val="979797"/>
    <a:srgbClr val="FF19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9" autoAdjust="0"/>
    <p:restoredTop sz="97449" autoAdjust="0"/>
  </p:normalViewPr>
  <p:slideViewPr>
    <p:cSldViewPr snapToGrid="0">
      <p:cViewPr varScale="1">
        <p:scale>
          <a:sx n="86" d="100"/>
          <a:sy n="86" d="100"/>
        </p:scale>
        <p:origin x="552"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sz="1400" b="1" dirty="0">
                <a:solidFill>
                  <a:schemeClr val="tx1"/>
                </a:solidFill>
              </a:rPr>
              <a:t>U.S. Population by Ethnicity </a:t>
            </a:r>
          </a:p>
          <a:p>
            <a:pPr>
              <a:defRPr sz="1400" b="1"/>
            </a:pPr>
            <a:r>
              <a:rPr lang="en-US" sz="1400" b="1" dirty="0">
                <a:solidFill>
                  <a:schemeClr val="tx1"/>
                </a:solidFill>
              </a:rPr>
              <a:t>(000)</a:t>
            </a:r>
          </a:p>
        </c:rich>
      </c:tx>
      <c:layout>
        <c:manualLayout>
          <c:xMode val="edge"/>
          <c:yMode val="edge"/>
          <c:x val="0.39939847987794963"/>
          <c:y val="9.336807311822897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manualLayout>
          <c:layoutTarget val="inner"/>
          <c:xMode val="edge"/>
          <c:yMode val="edge"/>
          <c:x val="8.4516750820768011E-2"/>
          <c:y val="0.21022924435086399"/>
          <c:w val="0.91548324917923196"/>
          <c:h val="0.58339992664296592"/>
        </c:manualLayout>
      </c:layout>
      <c:barChart>
        <c:barDir val="bar"/>
        <c:grouping val="stacked"/>
        <c:varyColors val="0"/>
        <c:ser>
          <c:idx val="0"/>
          <c:order val="0"/>
          <c:tx>
            <c:strRef>
              <c:f>Sheet1!$B$1</c:f>
              <c:strCache>
                <c:ptCount val="1"/>
                <c:pt idx="0">
                  <c:v>Black</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2008</c:v>
                </c:pt>
                <c:pt idx="1">
                  <c:v>2013</c:v>
                </c:pt>
                <c:pt idx="2">
                  <c:v>2018</c:v>
                </c:pt>
                <c:pt idx="3">
                  <c:v>2023</c:v>
                </c:pt>
              </c:numCache>
            </c:numRef>
          </c:cat>
          <c:val>
            <c:numRef>
              <c:f>Sheet1!$B$2:$B$5</c:f>
              <c:numCache>
                <c:formatCode>_(* #,##0_);_(* \(#,##0\);_(* "-"??_);_(@_)</c:formatCode>
                <c:ptCount val="4"/>
                <c:pt idx="0">
                  <c:v>38973.199999999997</c:v>
                </c:pt>
                <c:pt idx="1">
                  <c:v>41305.18</c:v>
                </c:pt>
                <c:pt idx="2">
                  <c:v>44190.14</c:v>
                </c:pt>
                <c:pt idx="3">
                  <c:v>46700.95</c:v>
                </c:pt>
              </c:numCache>
            </c:numRef>
          </c:val>
          <c:extLst>
            <c:ext xmlns:c16="http://schemas.microsoft.com/office/drawing/2014/chart" uri="{C3380CC4-5D6E-409C-BE32-E72D297353CC}">
              <c16:uniqueId val="{00000000-38D7-46A5-90B9-C503EC3638CB}"/>
            </c:ext>
          </c:extLst>
        </c:ser>
        <c:ser>
          <c:idx val="1"/>
          <c:order val="1"/>
          <c:tx>
            <c:strRef>
              <c:f>Sheet1!$C$1</c:f>
              <c:strCache>
                <c:ptCount val="1"/>
                <c:pt idx="0">
                  <c:v>Hispanic</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2008</c:v>
                </c:pt>
                <c:pt idx="1">
                  <c:v>2013</c:v>
                </c:pt>
                <c:pt idx="2">
                  <c:v>2018</c:v>
                </c:pt>
                <c:pt idx="3">
                  <c:v>2023</c:v>
                </c:pt>
              </c:numCache>
            </c:numRef>
          </c:cat>
          <c:val>
            <c:numRef>
              <c:f>Sheet1!$C$2:$C$5</c:f>
              <c:numCache>
                <c:formatCode>_(* #,##0_);_(* \(#,##0\);_(* "-"??_);_(@_)</c:formatCode>
                <c:ptCount val="4"/>
                <c:pt idx="0">
                  <c:v>46696.512000000002</c:v>
                </c:pt>
                <c:pt idx="1">
                  <c:v>54440.438000000002</c:v>
                </c:pt>
                <c:pt idx="2">
                  <c:v>59881.133999999998</c:v>
                </c:pt>
                <c:pt idx="3">
                  <c:v>66001.116999999998</c:v>
                </c:pt>
              </c:numCache>
            </c:numRef>
          </c:val>
          <c:extLst>
            <c:ext xmlns:c16="http://schemas.microsoft.com/office/drawing/2014/chart" uri="{C3380CC4-5D6E-409C-BE32-E72D297353CC}">
              <c16:uniqueId val="{00000001-38D7-46A5-90B9-C503EC3638CB}"/>
            </c:ext>
          </c:extLst>
        </c:ser>
        <c:ser>
          <c:idx val="2"/>
          <c:order val="2"/>
          <c:tx>
            <c:strRef>
              <c:f>Sheet1!$D$1</c:f>
              <c:strCache>
                <c:ptCount val="1"/>
                <c:pt idx="0">
                  <c:v>Asian</c:v>
                </c:pt>
              </c:strCache>
            </c:strRef>
          </c:tx>
          <c:spPr>
            <a:solidFill>
              <a:srgbClr val="CC00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2008</c:v>
                </c:pt>
                <c:pt idx="1">
                  <c:v>2013</c:v>
                </c:pt>
                <c:pt idx="2">
                  <c:v>2018</c:v>
                </c:pt>
                <c:pt idx="3">
                  <c:v>2023</c:v>
                </c:pt>
              </c:numCache>
            </c:numRef>
          </c:cat>
          <c:val>
            <c:numRef>
              <c:f>Sheet1!$D$2:$D$5</c:f>
              <c:numCache>
                <c:formatCode>_(* #,##0_);_(* \(#,##0\);_(* "-"??_);_(@_)</c:formatCode>
                <c:ptCount val="4"/>
                <c:pt idx="0">
                  <c:v>15002.048000000001</c:v>
                </c:pt>
                <c:pt idx="1">
                  <c:v>17322.778999999999</c:v>
                </c:pt>
                <c:pt idx="2">
                  <c:v>21356.746999999999</c:v>
                </c:pt>
                <c:pt idx="3">
                  <c:v>23911.253000000001</c:v>
                </c:pt>
              </c:numCache>
            </c:numRef>
          </c:val>
          <c:extLst>
            <c:ext xmlns:c16="http://schemas.microsoft.com/office/drawing/2014/chart" uri="{C3380CC4-5D6E-409C-BE32-E72D297353CC}">
              <c16:uniqueId val="{00000002-38D7-46A5-90B9-C503EC3638CB}"/>
            </c:ext>
          </c:extLst>
        </c:ser>
        <c:dLbls>
          <c:showLegendKey val="0"/>
          <c:showVal val="0"/>
          <c:showCatName val="0"/>
          <c:showSerName val="0"/>
          <c:showPercent val="0"/>
          <c:showBubbleSize val="0"/>
        </c:dLbls>
        <c:gapWidth val="219"/>
        <c:overlap val="100"/>
        <c:axId val="613982904"/>
        <c:axId val="613985784"/>
      </c:barChart>
      <c:catAx>
        <c:axId val="613982904"/>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13985784"/>
        <c:crosses val="autoZero"/>
        <c:auto val="1"/>
        <c:lblAlgn val="ctr"/>
        <c:lblOffset val="100"/>
        <c:noMultiLvlLbl val="0"/>
      </c:catAx>
      <c:valAx>
        <c:axId val="613985784"/>
        <c:scaling>
          <c:orientation val="minMax"/>
        </c:scaling>
        <c:delete val="1"/>
        <c:axPos val="b"/>
        <c:numFmt formatCode="_(* #,##0_);_(* \(#,##0\);_(* &quot;-&quot;??_);_(@_)" sourceLinked="1"/>
        <c:majorTickMark val="none"/>
        <c:minorTickMark val="none"/>
        <c:tickLblPos val="nextTo"/>
        <c:crossAx val="613982904"/>
        <c:crosses val="autoZero"/>
        <c:crossBetween val="between"/>
      </c:valAx>
      <c:spPr>
        <a:noFill/>
        <a:ln>
          <a:noFill/>
        </a:ln>
        <a:effectLst/>
      </c:spPr>
    </c:plotArea>
    <c:legend>
      <c:legendPos val="b"/>
      <c:layout>
        <c:manualLayout>
          <c:xMode val="edge"/>
          <c:yMode val="edge"/>
          <c:x val="0.39969695623799223"/>
          <c:y val="0.85116945349534778"/>
          <c:w val="0.19420836638892552"/>
          <c:h val="5.0794069730511801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1"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sz="18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How Often Do You Do</a:t>
            </a:r>
            <a:r>
              <a:rPr lang="en-US" sz="1800" b="1" i="1"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the Following?</a:t>
            </a:r>
          </a:p>
        </c:rich>
      </c:tx>
      <c:layout>
        <c:manualLayout>
          <c:xMode val="edge"/>
          <c:yMode val="edge"/>
          <c:x val="0.29517632461077353"/>
          <c:y val="1.4062499134934847E-2"/>
        </c:manualLayout>
      </c:layout>
      <c:overlay val="0"/>
      <c:spPr>
        <a:noFill/>
        <a:ln>
          <a:noFill/>
        </a:ln>
        <a:effectLst/>
      </c:spPr>
      <c:txPr>
        <a:bodyPr rot="0" spcFirstLastPara="1" vertOverflow="ellipsis" vert="horz" wrap="square" anchor="ctr" anchorCtr="1"/>
        <a:lstStyle/>
        <a:p>
          <a:pPr>
            <a:defRPr sz="1800" b="1" i="1"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manualLayout>
          <c:layoutTarget val="inner"/>
          <c:xMode val="edge"/>
          <c:yMode val="edge"/>
          <c:x val="0.50105997686316817"/>
          <c:y val="0.12776961566377856"/>
          <c:w val="0.48435026326840491"/>
          <c:h val="0.78050321232140674"/>
        </c:manualLayout>
      </c:layout>
      <c:barChart>
        <c:barDir val="bar"/>
        <c:grouping val="clustered"/>
        <c:varyColors val="0"/>
        <c:ser>
          <c:idx val="0"/>
          <c:order val="0"/>
          <c:tx>
            <c:strRef>
              <c:f>Sheet1!$B$1</c:f>
              <c:strCache>
                <c:ptCount val="1"/>
                <c:pt idx="0">
                  <c:v>Asian A18+</c:v>
                </c:pt>
              </c:strCache>
            </c:strRef>
          </c:tx>
          <c:spPr>
            <a:solidFill>
              <a:srgbClr val="CC0099"/>
            </a:solidFill>
            <a:ln>
              <a:noFill/>
            </a:ln>
            <a:effectLst/>
          </c:spPr>
          <c:invertIfNegative val="0"/>
          <c:dLbls>
            <c:dLbl>
              <c:idx val="0"/>
              <c:tx>
                <c:rich>
                  <a:bodyPr/>
                  <a:lstStyle/>
                  <a:p>
                    <a:r>
                      <a:rPr lang="en-US"/>
                      <a:t>+</a:t>
                    </a:r>
                    <a:fld id="{842BD14F-2698-479B-92CF-12286065C99C}"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D799-4A16-8891-860155A42696}"/>
                </c:ext>
              </c:extLst>
            </c:dLbl>
            <c:dLbl>
              <c:idx val="1"/>
              <c:tx>
                <c:rich>
                  <a:bodyPr/>
                  <a:lstStyle/>
                  <a:p>
                    <a:r>
                      <a:rPr lang="en-US"/>
                      <a:t>+</a:t>
                    </a:r>
                    <a:fld id="{CDEEDCAE-091C-4FEC-BE6F-9F1E9A434494}"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D799-4A16-8891-860155A42696}"/>
                </c:ext>
              </c:extLst>
            </c:dLbl>
            <c:dLbl>
              <c:idx val="2"/>
              <c:tx>
                <c:rich>
                  <a:bodyPr/>
                  <a:lstStyle/>
                  <a:p>
                    <a:r>
                      <a:rPr lang="en-US"/>
                      <a:t>+</a:t>
                    </a:r>
                    <a:fld id="{CD95B20A-1E7B-4ECB-B26B-97EB7DDBC5B6}"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D799-4A16-8891-860155A42696}"/>
                </c:ext>
              </c:extLst>
            </c:dLbl>
            <c:dLbl>
              <c:idx val="3"/>
              <c:tx>
                <c:rich>
                  <a:bodyPr/>
                  <a:lstStyle/>
                  <a:p>
                    <a:r>
                      <a:rPr lang="en-US"/>
                      <a:t>+</a:t>
                    </a:r>
                    <a:fld id="{64040F20-BFFB-4292-BC66-11C8C75030EC}"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D799-4A16-8891-860155A42696}"/>
                </c:ext>
              </c:extLst>
            </c:dLbl>
            <c:dLbl>
              <c:idx val="4"/>
              <c:tx>
                <c:rich>
                  <a:bodyPr/>
                  <a:lstStyle/>
                  <a:p>
                    <a:r>
                      <a:rPr lang="en-US"/>
                      <a:t>+</a:t>
                    </a:r>
                    <a:fld id="{C3EE2E0C-0495-44DB-8F20-6943A4239A98}"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799-4A16-8891-860155A42696}"/>
                </c:ext>
              </c:extLst>
            </c:dLbl>
            <c:dLbl>
              <c:idx val="5"/>
              <c:tx>
                <c:rich>
                  <a:bodyPr/>
                  <a:lstStyle/>
                  <a:p>
                    <a:r>
                      <a:rPr lang="en-US"/>
                      <a:t>+</a:t>
                    </a:r>
                    <a:fld id="{53A5AD7D-0CA6-4735-892E-3BD7A778F023}"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799-4A16-8891-860155A42696}"/>
                </c:ext>
              </c:extLst>
            </c:dLbl>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Go on Wikipedia to learn more about a TV show’s topic or actor/character</c:v>
                </c:pt>
                <c:pt idx="1">
                  <c:v>Visit an official show website</c:v>
                </c:pt>
                <c:pt idx="2">
                  <c:v>Read online recaps, blogs or reviews about an episode</c:v>
                </c:pt>
                <c:pt idx="3">
                  <c:v>Look for spoilers online </c:v>
                </c:pt>
                <c:pt idx="4">
                  <c:v>Watch video clips from TV shows on YouTube (e.g. The Voice, Empire, The Late Show with Stephen Colbert, etc)</c:v>
                </c:pt>
                <c:pt idx="5">
                  <c:v>Visit TV-related websites/fan forums/blogs (i.e. Reddit, TV Line, Entertainment Weekly, Vulture)</c:v>
                </c:pt>
              </c:strCache>
            </c:strRef>
          </c:cat>
          <c:val>
            <c:numRef>
              <c:f>Sheet1!$B$2:$B$7</c:f>
              <c:numCache>
                <c:formatCode>0%</c:formatCode>
                <c:ptCount val="6"/>
                <c:pt idx="0">
                  <c:v>0.33</c:v>
                </c:pt>
                <c:pt idx="1">
                  <c:v>0.27</c:v>
                </c:pt>
                <c:pt idx="2">
                  <c:v>0.41</c:v>
                </c:pt>
                <c:pt idx="3">
                  <c:v>0.53</c:v>
                </c:pt>
                <c:pt idx="4">
                  <c:v>0.63</c:v>
                </c:pt>
                <c:pt idx="5">
                  <c:v>0.73</c:v>
                </c:pt>
              </c:numCache>
            </c:numRef>
          </c:val>
          <c:extLst>
            <c:ext xmlns:c16="http://schemas.microsoft.com/office/drawing/2014/chart" uri="{C3380CC4-5D6E-409C-BE32-E72D297353CC}">
              <c16:uniqueId val="{00000000-0A40-45D4-B919-90087ECFB9A3}"/>
            </c:ext>
          </c:extLst>
        </c:ser>
        <c:ser>
          <c:idx val="1"/>
          <c:order val="1"/>
          <c:tx>
            <c:strRef>
              <c:f>Sheet1!$C$1</c:f>
              <c:strCache>
                <c:ptCount val="1"/>
                <c:pt idx="0">
                  <c:v>Hispanic A18+</c:v>
                </c:pt>
              </c:strCache>
            </c:strRef>
          </c:tx>
          <c:spPr>
            <a:solidFill>
              <a:srgbClr val="FFC000"/>
            </a:solidFill>
            <a:ln>
              <a:noFill/>
            </a:ln>
            <a:effectLst/>
          </c:spPr>
          <c:invertIfNegative val="0"/>
          <c:dLbls>
            <c:dLbl>
              <c:idx val="0"/>
              <c:tx>
                <c:rich>
                  <a:bodyPr/>
                  <a:lstStyle/>
                  <a:p>
                    <a:r>
                      <a:rPr lang="en-US"/>
                      <a:t>+</a:t>
                    </a:r>
                    <a:fld id="{A5CBB054-F5EB-42C0-80A2-D55F8ACA5443}"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D799-4A16-8891-860155A42696}"/>
                </c:ext>
              </c:extLst>
            </c:dLbl>
            <c:dLbl>
              <c:idx val="1"/>
              <c:tx>
                <c:rich>
                  <a:bodyPr/>
                  <a:lstStyle/>
                  <a:p>
                    <a:r>
                      <a:rPr lang="en-US"/>
                      <a:t>+</a:t>
                    </a:r>
                    <a:fld id="{F0A53D36-12B2-4A66-A05E-EEFF62D61280}"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D799-4A16-8891-860155A42696}"/>
                </c:ext>
              </c:extLst>
            </c:dLbl>
            <c:dLbl>
              <c:idx val="2"/>
              <c:tx>
                <c:rich>
                  <a:bodyPr/>
                  <a:lstStyle/>
                  <a:p>
                    <a:r>
                      <a:rPr lang="en-US"/>
                      <a:t>+</a:t>
                    </a:r>
                    <a:fld id="{1E0DF407-52C6-4E33-A4A5-67224802F05F}"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D799-4A16-8891-860155A42696}"/>
                </c:ext>
              </c:extLst>
            </c:dLbl>
            <c:dLbl>
              <c:idx val="3"/>
              <c:tx>
                <c:rich>
                  <a:bodyPr/>
                  <a:lstStyle/>
                  <a:p>
                    <a:r>
                      <a:rPr lang="en-US"/>
                      <a:t>+</a:t>
                    </a:r>
                    <a:fld id="{0A7558D6-62D6-4833-A708-AC23C370C33C}"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799-4A16-8891-860155A42696}"/>
                </c:ext>
              </c:extLst>
            </c:dLbl>
            <c:dLbl>
              <c:idx val="4"/>
              <c:tx>
                <c:rich>
                  <a:bodyPr/>
                  <a:lstStyle/>
                  <a:p>
                    <a:r>
                      <a:rPr lang="en-US"/>
                      <a:t>+</a:t>
                    </a:r>
                    <a:fld id="{7E18977F-00C9-41E5-9BCB-DB23B75209D1}"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799-4A16-8891-860155A42696}"/>
                </c:ext>
              </c:extLst>
            </c:dLbl>
            <c:dLbl>
              <c:idx val="5"/>
              <c:tx>
                <c:rich>
                  <a:bodyPr/>
                  <a:lstStyle/>
                  <a:p>
                    <a:r>
                      <a:rPr lang="en-US"/>
                      <a:t>+</a:t>
                    </a:r>
                    <a:fld id="{E97E8090-70EF-455A-A4C8-A0FC7D5A43B1}"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99-4A16-8891-860155A42696}"/>
                </c:ext>
              </c:extLst>
            </c:dLbl>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Go on Wikipedia to learn more about a TV show’s topic or actor/character</c:v>
                </c:pt>
                <c:pt idx="1">
                  <c:v>Visit an official show website</c:v>
                </c:pt>
                <c:pt idx="2">
                  <c:v>Read online recaps, blogs or reviews about an episode</c:v>
                </c:pt>
                <c:pt idx="3">
                  <c:v>Look for spoilers online </c:v>
                </c:pt>
                <c:pt idx="4">
                  <c:v>Watch video clips from TV shows on YouTube (e.g. The Voice, Empire, The Late Show with Stephen Colbert, etc)</c:v>
                </c:pt>
                <c:pt idx="5">
                  <c:v>Visit TV-related websites/fan forums/blogs (i.e. Reddit, TV Line, Entertainment Weekly, Vulture)</c:v>
                </c:pt>
              </c:strCache>
            </c:strRef>
          </c:cat>
          <c:val>
            <c:numRef>
              <c:f>Sheet1!$C$2:$C$7</c:f>
              <c:numCache>
                <c:formatCode>0%</c:formatCode>
                <c:ptCount val="6"/>
                <c:pt idx="0">
                  <c:v>0.33</c:v>
                </c:pt>
                <c:pt idx="1">
                  <c:v>0.33</c:v>
                </c:pt>
                <c:pt idx="2">
                  <c:v>0.35</c:v>
                </c:pt>
                <c:pt idx="3">
                  <c:v>0.5</c:v>
                </c:pt>
                <c:pt idx="4">
                  <c:v>0.72</c:v>
                </c:pt>
                <c:pt idx="5">
                  <c:v>0.79</c:v>
                </c:pt>
              </c:numCache>
            </c:numRef>
          </c:val>
          <c:extLst>
            <c:ext xmlns:c16="http://schemas.microsoft.com/office/drawing/2014/chart" uri="{C3380CC4-5D6E-409C-BE32-E72D297353CC}">
              <c16:uniqueId val="{00000001-0A40-45D4-B919-90087ECFB9A3}"/>
            </c:ext>
          </c:extLst>
        </c:ser>
        <c:ser>
          <c:idx val="2"/>
          <c:order val="2"/>
          <c:tx>
            <c:strRef>
              <c:f>Sheet1!$D$1</c:f>
              <c:strCache>
                <c:ptCount val="1"/>
                <c:pt idx="0">
                  <c:v>Black A18+</c:v>
                </c:pt>
              </c:strCache>
            </c:strRef>
          </c:tx>
          <c:spPr>
            <a:solidFill>
              <a:srgbClr val="00B0F0"/>
            </a:solidFill>
            <a:ln>
              <a:noFill/>
            </a:ln>
            <a:effectLst/>
          </c:spPr>
          <c:invertIfNegative val="0"/>
          <c:dLbls>
            <c:dLbl>
              <c:idx val="0"/>
              <c:tx>
                <c:rich>
                  <a:bodyPr/>
                  <a:lstStyle/>
                  <a:p>
                    <a:r>
                      <a:rPr lang="en-US"/>
                      <a:t>+</a:t>
                    </a:r>
                    <a:fld id="{52CFE28B-1C34-4DEC-AC49-BD8C5CA43AB3}"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D799-4A16-8891-860155A42696}"/>
                </c:ext>
              </c:extLst>
            </c:dLbl>
            <c:dLbl>
              <c:idx val="1"/>
              <c:tx>
                <c:rich>
                  <a:bodyPr/>
                  <a:lstStyle/>
                  <a:p>
                    <a:r>
                      <a:rPr lang="en-US"/>
                      <a:t>+</a:t>
                    </a:r>
                    <a:fld id="{238C42B4-7E67-402E-B31F-5141CC8D1FC3}"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D799-4A16-8891-860155A42696}"/>
                </c:ext>
              </c:extLst>
            </c:dLbl>
            <c:dLbl>
              <c:idx val="2"/>
              <c:tx>
                <c:rich>
                  <a:bodyPr/>
                  <a:lstStyle/>
                  <a:p>
                    <a:r>
                      <a:rPr lang="en-US"/>
                      <a:t>+</a:t>
                    </a:r>
                    <a:fld id="{64E85289-074F-48F0-AEEA-3AEBEE8F8126}"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799-4A16-8891-860155A42696}"/>
                </c:ext>
              </c:extLst>
            </c:dLbl>
            <c:dLbl>
              <c:idx val="3"/>
              <c:tx>
                <c:rich>
                  <a:bodyPr/>
                  <a:lstStyle/>
                  <a:p>
                    <a:r>
                      <a:rPr lang="en-US"/>
                      <a:t>+</a:t>
                    </a:r>
                    <a:fld id="{94487E10-AA20-4A30-A1C9-6789508FB109}"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799-4A16-8891-860155A42696}"/>
                </c:ext>
              </c:extLst>
            </c:dLbl>
            <c:dLbl>
              <c:idx val="4"/>
              <c:tx>
                <c:rich>
                  <a:bodyPr/>
                  <a:lstStyle/>
                  <a:p>
                    <a:r>
                      <a:rPr lang="en-US"/>
                      <a:t>+</a:t>
                    </a:r>
                    <a:fld id="{B6B97550-A4B3-406E-8A52-17654EEFFD0B}"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799-4A16-8891-860155A42696}"/>
                </c:ext>
              </c:extLst>
            </c:dLbl>
            <c:dLbl>
              <c:idx val="5"/>
              <c:tx>
                <c:rich>
                  <a:bodyPr/>
                  <a:lstStyle/>
                  <a:p>
                    <a:r>
                      <a:rPr lang="en-US"/>
                      <a:t>+</a:t>
                    </a:r>
                    <a:fld id="{81FBB85F-F57F-4BD4-9E51-D8AE8F831D95}"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799-4A16-8891-860155A4269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Go on Wikipedia to learn more about a TV show’s topic or actor/character</c:v>
                </c:pt>
                <c:pt idx="1">
                  <c:v>Visit an official show website</c:v>
                </c:pt>
                <c:pt idx="2">
                  <c:v>Read online recaps, blogs or reviews about an episode</c:v>
                </c:pt>
                <c:pt idx="3">
                  <c:v>Look for spoilers online </c:v>
                </c:pt>
                <c:pt idx="4">
                  <c:v>Watch video clips from TV shows on YouTube (e.g. The Voice, Empire, The Late Show with Stephen Colbert, etc)</c:v>
                </c:pt>
                <c:pt idx="5">
                  <c:v>Visit TV-related websites/fan forums/blogs (i.e. Reddit, TV Line, Entertainment Weekly, Vulture)</c:v>
                </c:pt>
              </c:strCache>
            </c:strRef>
          </c:cat>
          <c:val>
            <c:numRef>
              <c:f>Sheet1!$D$2:$D$7</c:f>
              <c:numCache>
                <c:formatCode>0%</c:formatCode>
                <c:ptCount val="6"/>
                <c:pt idx="0">
                  <c:v>0.33</c:v>
                </c:pt>
                <c:pt idx="1">
                  <c:v>0.39</c:v>
                </c:pt>
                <c:pt idx="2">
                  <c:v>0.38</c:v>
                </c:pt>
                <c:pt idx="3">
                  <c:v>0.57999999999999996</c:v>
                </c:pt>
                <c:pt idx="4">
                  <c:v>0.71</c:v>
                </c:pt>
                <c:pt idx="5">
                  <c:v>0.8</c:v>
                </c:pt>
              </c:numCache>
            </c:numRef>
          </c:val>
          <c:extLst>
            <c:ext xmlns:c16="http://schemas.microsoft.com/office/drawing/2014/chart" uri="{C3380CC4-5D6E-409C-BE32-E72D297353CC}">
              <c16:uniqueId val="{00000002-0A40-45D4-B919-90087ECFB9A3}"/>
            </c:ext>
          </c:extLst>
        </c:ser>
        <c:dLbls>
          <c:showLegendKey val="0"/>
          <c:showVal val="0"/>
          <c:showCatName val="0"/>
          <c:showSerName val="0"/>
          <c:showPercent val="0"/>
          <c:showBubbleSize val="0"/>
        </c:dLbls>
        <c:gapWidth val="182"/>
        <c:axId val="526841720"/>
        <c:axId val="526840440"/>
      </c:barChart>
      <c:catAx>
        <c:axId val="52684172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26840440"/>
        <c:crosses val="autoZero"/>
        <c:auto val="1"/>
        <c:lblAlgn val="ctr"/>
        <c:lblOffset val="100"/>
        <c:noMultiLvlLbl val="0"/>
      </c:catAx>
      <c:valAx>
        <c:axId val="526840440"/>
        <c:scaling>
          <c:orientation val="minMax"/>
        </c:scaling>
        <c:delete val="1"/>
        <c:axPos val="b"/>
        <c:numFmt formatCode="0%" sourceLinked="1"/>
        <c:majorTickMark val="out"/>
        <c:minorTickMark val="none"/>
        <c:tickLblPos val="nextTo"/>
        <c:crossAx val="526841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dirty="0"/>
              <a:t>Black</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pieChart>
        <c:varyColors val="1"/>
        <c:ser>
          <c:idx val="0"/>
          <c:order val="0"/>
          <c:tx>
            <c:strRef>
              <c:f>Sheet1!$B$1</c:f>
              <c:strCache>
                <c:ptCount val="1"/>
                <c:pt idx="0">
                  <c:v>Black A18+</c:v>
                </c:pt>
              </c:strCache>
            </c:strRef>
          </c:tx>
          <c:dPt>
            <c:idx val="0"/>
            <c:bubble3D val="0"/>
            <c:spPr>
              <a:solidFill>
                <a:srgbClr val="BDEEFF"/>
              </a:solidFill>
              <a:ln w="19050">
                <a:solidFill>
                  <a:schemeClr val="lt1"/>
                </a:solidFill>
              </a:ln>
              <a:effectLst/>
            </c:spPr>
            <c:extLst>
              <c:ext xmlns:c16="http://schemas.microsoft.com/office/drawing/2014/chart" uri="{C3380CC4-5D6E-409C-BE32-E72D297353CC}">
                <c16:uniqueId val="{00000001-02F3-4D11-8369-F2CDF381616C}"/>
              </c:ext>
            </c:extLst>
          </c:dPt>
          <c:dPt>
            <c:idx val="1"/>
            <c:bubble3D val="0"/>
            <c:spPr>
              <a:solidFill>
                <a:srgbClr val="79DCFF"/>
              </a:solidFill>
              <a:ln w="19050">
                <a:solidFill>
                  <a:schemeClr val="lt1"/>
                </a:solidFill>
              </a:ln>
              <a:effectLst/>
            </c:spPr>
            <c:extLst>
              <c:ext xmlns:c16="http://schemas.microsoft.com/office/drawing/2014/chart" uri="{C3380CC4-5D6E-409C-BE32-E72D297353CC}">
                <c16:uniqueId val="{00000003-02F3-4D11-8369-F2CDF381616C}"/>
              </c:ext>
            </c:extLst>
          </c:dPt>
          <c:dPt>
            <c:idx val="2"/>
            <c:bubble3D val="0"/>
            <c:spPr>
              <a:solidFill>
                <a:srgbClr val="1DC4FF"/>
              </a:solidFill>
              <a:ln w="19050">
                <a:solidFill>
                  <a:schemeClr val="lt1"/>
                </a:solidFill>
              </a:ln>
              <a:effectLst/>
            </c:spPr>
            <c:extLst>
              <c:ext xmlns:c16="http://schemas.microsoft.com/office/drawing/2014/chart" uri="{C3380CC4-5D6E-409C-BE32-E72D297353CC}">
                <c16:uniqueId val="{00000005-02F3-4D11-8369-F2CDF381616C}"/>
              </c:ext>
            </c:extLst>
          </c:dPt>
          <c:dPt>
            <c:idx val="3"/>
            <c:bubble3D val="0"/>
            <c:spPr>
              <a:solidFill>
                <a:srgbClr val="0082B0"/>
              </a:solidFill>
              <a:ln w="19050">
                <a:solidFill>
                  <a:schemeClr val="lt1"/>
                </a:solidFill>
              </a:ln>
              <a:effectLst/>
            </c:spPr>
            <c:extLst>
              <c:ext xmlns:c16="http://schemas.microsoft.com/office/drawing/2014/chart" uri="{C3380CC4-5D6E-409C-BE32-E72D297353CC}">
                <c16:uniqueId val="{00000007-02F3-4D11-8369-F2CDF381616C}"/>
              </c:ext>
            </c:extLst>
          </c:dPt>
          <c:dPt>
            <c:idx val="4"/>
            <c:bubble3D val="0"/>
            <c:spPr>
              <a:solidFill>
                <a:srgbClr val="005674"/>
              </a:solidFill>
              <a:ln w="19050">
                <a:solidFill>
                  <a:schemeClr val="lt1"/>
                </a:solidFill>
              </a:ln>
              <a:effectLst/>
            </c:spPr>
            <c:extLst>
              <c:ext xmlns:c16="http://schemas.microsoft.com/office/drawing/2014/chart" uri="{C3380CC4-5D6E-409C-BE32-E72D297353CC}">
                <c16:uniqueId val="{00000009-F336-4F53-8C36-3E7223E4B7F3}"/>
              </c:ext>
            </c:extLst>
          </c:dPt>
          <c:dLbls>
            <c:dLbl>
              <c:idx val="0"/>
              <c:layout>
                <c:manualLayout>
                  <c:x val="-0.2270104652446758"/>
                  <c:y val="0.16576077618944085"/>
                </c:manualLayout>
              </c:layout>
              <c:tx>
                <c:rich>
                  <a:bodyPr/>
                  <a:lstStyle/>
                  <a:p>
                    <a:fld id="{240D0226-2DE5-48C8-9C53-6CBEB4EF7322}" type="VALUE">
                      <a:rPr lang="en-US" smtClean="0"/>
                      <a:pPr/>
                      <a:t>[VALUE]</a:t>
                    </a:fld>
                    <a:endParaRPr lang="en-US" dirty="0"/>
                  </a:p>
                  <a:p>
                    <a:r>
                      <a:rPr lang="en-US" sz="800" dirty="0"/>
                      <a:t>(Under 18)</a:t>
                    </a:r>
                  </a:p>
                </c:rich>
              </c:tx>
              <c:showLegendKey val="0"/>
              <c:showVal val="1"/>
              <c:showCatName val="0"/>
              <c:showSerName val="0"/>
              <c:showPercent val="0"/>
              <c:showBubbleSize val="0"/>
              <c:extLst>
                <c:ext xmlns:c15="http://schemas.microsoft.com/office/drawing/2012/chart" uri="{CE6537A1-D6FC-4f65-9D91-7224C49458BB}">
                  <c15:layout>
                    <c:manualLayout>
                      <c:w val="0.2079058812521693"/>
                      <c:h val="0.17886340477584389"/>
                    </c:manualLayout>
                  </c15:layout>
                  <c15:dlblFieldTable/>
                  <c15:showDataLabelsRange val="0"/>
                </c:ext>
                <c:ext xmlns:c16="http://schemas.microsoft.com/office/drawing/2014/chart" uri="{C3380CC4-5D6E-409C-BE32-E72D297353CC}">
                  <c16:uniqueId val="{00000001-02F3-4D11-8369-F2CDF381616C}"/>
                </c:ext>
              </c:extLst>
            </c:dLbl>
            <c:dLbl>
              <c:idx val="1"/>
              <c:layout>
                <c:manualLayout>
                  <c:x val="-0.21462609359106538"/>
                  <c:y val="-0.20392571451877226"/>
                </c:manualLayout>
              </c:layout>
              <c:tx>
                <c:rich>
                  <a:bodyPr/>
                  <a:lstStyle/>
                  <a:p>
                    <a:fld id="{A6648F36-63F9-4A80-8BEA-FFF6686F78E1}" type="VALUE">
                      <a:rPr lang="en-US" smtClean="0"/>
                      <a:pPr/>
                      <a:t>[VALUE]</a:t>
                    </a:fld>
                    <a:endParaRPr lang="en-US" dirty="0"/>
                  </a:p>
                  <a:p>
                    <a:r>
                      <a:rPr lang="en-US" sz="800" dirty="0"/>
                      <a:t>(A18-34)</a:t>
                    </a:r>
                  </a:p>
                </c:rich>
              </c:tx>
              <c:showLegendKey val="0"/>
              <c:showVal val="1"/>
              <c:showCatName val="0"/>
              <c:showSerName val="0"/>
              <c:showPercent val="0"/>
              <c:showBubbleSize val="0"/>
              <c:extLst>
                <c:ext xmlns:c15="http://schemas.microsoft.com/office/drawing/2012/chart" uri="{CE6537A1-D6FC-4f65-9D91-7224C49458BB}">
                  <c15:layout>
                    <c:manualLayout>
                      <c:w val="0.30293559599371478"/>
                      <c:h val="0.21116666043487742"/>
                    </c:manualLayout>
                  </c15:layout>
                  <c15:dlblFieldTable/>
                  <c15:showDataLabelsRange val="0"/>
                </c:ext>
                <c:ext xmlns:c16="http://schemas.microsoft.com/office/drawing/2014/chart" uri="{C3380CC4-5D6E-409C-BE32-E72D297353CC}">
                  <c16:uniqueId val="{00000003-02F3-4D11-8369-F2CDF381616C}"/>
                </c:ext>
              </c:extLst>
            </c:dLbl>
            <c:dLbl>
              <c:idx val="2"/>
              <c:layout>
                <c:manualLayout>
                  <c:x val="0.18532939394596104"/>
                  <c:y val="-0.19717625508248723"/>
                </c:manualLayout>
              </c:layout>
              <c:tx>
                <c:rich>
                  <a:bodyPr/>
                  <a:lstStyle/>
                  <a:p>
                    <a:fld id="{B1FE3197-0B68-4F4B-9DE6-1DB6A7EF82F5}" type="VALUE">
                      <a:rPr lang="en-US" smtClean="0"/>
                      <a:pPr/>
                      <a:t>[VALUE]</a:t>
                    </a:fld>
                    <a:endParaRPr lang="en-US"/>
                  </a:p>
                  <a:p>
                    <a:r>
                      <a:rPr lang="en-US" sz="800"/>
                      <a:t>(A35-49)</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2F3-4D11-8369-F2CDF381616C}"/>
                </c:ext>
              </c:extLst>
            </c:dLbl>
            <c:dLbl>
              <c:idx val="3"/>
              <c:layout>
                <c:manualLayout>
                  <c:x val="0.1744575516563005"/>
                  <c:y val="3.7383597757009827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E6088808-5CB6-4FB7-80B2-8CF13D753FEF}" type="VALUE">
                      <a:rPr lang="en-US" smtClean="0"/>
                      <a:pPr>
                        <a:defRPr sz="1400">
                          <a:solidFill>
                            <a:schemeClr val="bg1"/>
                          </a:solidFill>
                        </a:defRPr>
                      </a:pPr>
                      <a:t>[VALUE]</a:t>
                    </a:fld>
                    <a:endParaRPr lang="en-US" dirty="0"/>
                  </a:p>
                  <a:p>
                    <a:pPr>
                      <a:defRPr sz="1400">
                        <a:solidFill>
                          <a:schemeClr val="bg1"/>
                        </a:solidFill>
                      </a:defRPr>
                    </a:pPr>
                    <a:r>
                      <a:rPr lang="en-US" sz="800" dirty="0"/>
                      <a:t>(A50-64)</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2F3-4D11-8369-F2CDF381616C}"/>
                </c:ext>
              </c:extLst>
            </c:dLbl>
            <c:dLbl>
              <c:idx val="4"/>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7DEDDDEA-0B2D-403D-AC5E-8D184D15CC92}" type="VALUE">
                      <a:rPr lang="en-US" smtClean="0"/>
                      <a:pPr>
                        <a:defRPr sz="1400">
                          <a:solidFill>
                            <a:schemeClr val="bg1"/>
                          </a:solidFill>
                        </a:defRPr>
                      </a:pPr>
                      <a:t>[VALUE]</a:t>
                    </a:fld>
                    <a:endParaRPr lang="en-US" dirty="0"/>
                  </a:p>
                  <a:p>
                    <a:pPr>
                      <a:defRPr sz="1400">
                        <a:solidFill>
                          <a:schemeClr val="bg1"/>
                        </a:solidFill>
                      </a:defRPr>
                    </a:pPr>
                    <a:r>
                      <a:rPr lang="en-US" sz="800" dirty="0"/>
                      <a:t>(A65+)</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336-4F53-8C36-3E7223E4B7F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Under 18</c:v>
                </c:pt>
                <c:pt idx="1">
                  <c:v>A18-34</c:v>
                </c:pt>
                <c:pt idx="2">
                  <c:v>A35-49</c:v>
                </c:pt>
                <c:pt idx="3">
                  <c:v>A50-64</c:v>
                </c:pt>
                <c:pt idx="4">
                  <c:v>A65+</c:v>
                </c:pt>
              </c:strCache>
            </c:strRef>
          </c:cat>
          <c:val>
            <c:numRef>
              <c:f>Sheet1!$B$2:$B$6</c:f>
              <c:numCache>
                <c:formatCode>0%</c:formatCode>
                <c:ptCount val="5"/>
                <c:pt idx="0">
                  <c:v>0.26955081972807421</c:v>
                </c:pt>
                <c:pt idx="1">
                  <c:v>0.26222022549735186</c:v>
                </c:pt>
                <c:pt idx="2">
                  <c:v>0.18441626641525616</c:v>
                </c:pt>
                <c:pt idx="3">
                  <c:v>0.17380417107507823</c:v>
                </c:pt>
                <c:pt idx="4">
                  <c:v>0.11000851728423955</c:v>
                </c:pt>
              </c:numCache>
            </c:numRef>
          </c:val>
          <c:extLst>
            <c:ext xmlns:c16="http://schemas.microsoft.com/office/drawing/2014/chart" uri="{C3380CC4-5D6E-409C-BE32-E72D297353CC}">
              <c16:uniqueId val="{0000000C-02F3-4D11-8369-F2CDF38161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dirty="0"/>
              <a:t>Hispanic</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pieChart>
        <c:varyColors val="1"/>
        <c:ser>
          <c:idx val="0"/>
          <c:order val="0"/>
          <c:tx>
            <c:strRef>
              <c:f>Sheet1!$B$1</c:f>
              <c:strCache>
                <c:ptCount val="1"/>
                <c:pt idx="0">
                  <c:v>Hispanic A18+</c:v>
                </c:pt>
              </c:strCache>
            </c:strRef>
          </c:tx>
          <c:dPt>
            <c:idx val="0"/>
            <c:bubble3D val="0"/>
            <c:spPr>
              <a:solidFill>
                <a:srgbClr val="FFF2C9"/>
              </a:solidFill>
              <a:ln w="19050">
                <a:solidFill>
                  <a:schemeClr val="lt1"/>
                </a:solidFill>
              </a:ln>
              <a:effectLst/>
            </c:spPr>
            <c:extLst>
              <c:ext xmlns:c16="http://schemas.microsoft.com/office/drawing/2014/chart" uri="{C3380CC4-5D6E-409C-BE32-E72D297353CC}">
                <c16:uniqueId val="{00000001-B951-49C6-A151-28AE95152A3F}"/>
              </c:ext>
            </c:extLst>
          </c:dPt>
          <c:dPt>
            <c:idx val="1"/>
            <c:bubble3D val="0"/>
            <c:spPr>
              <a:solidFill>
                <a:srgbClr val="FFE38B"/>
              </a:solidFill>
              <a:ln w="19050">
                <a:solidFill>
                  <a:schemeClr val="lt1"/>
                </a:solidFill>
              </a:ln>
              <a:effectLst/>
            </c:spPr>
            <c:extLst>
              <c:ext xmlns:c16="http://schemas.microsoft.com/office/drawing/2014/chart" uri="{C3380CC4-5D6E-409C-BE32-E72D297353CC}">
                <c16:uniqueId val="{00000003-B951-49C6-A151-28AE95152A3F}"/>
              </c:ext>
            </c:extLst>
          </c:dPt>
          <c:dPt>
            <c:idx val="2"/>
            <c:bubble3D val="0"/>
            <c:spPr>
              <a:solidFill>
                <a:srgbClr val="FFCE33"/>
              </a:solidFill>
              <a:ln w="19050">
                <a:solidFill>
                  <a:schemeClr val="lt1"/>
                </a:solidFill>
              </a:ln>
              <a:effectLst/>
            </c:spPr>
            <c:extLst>
              <c:ext xmlns:c16="http://schemas.microsoft.com/office/drawing/2014/chart" uri="{C3380CC4-5D6E-409C-BE32-E72D297353CC}">
                <c16:uniqueId val="{00000005-B951-49C6-A151-28AE95152A3F}"/>
              </c:ext>
            </c:extLst>
          </c:dPt>
          <c:dPt>
            <c:idx val="3"/>
            <c:bubble3D val="0"/>
            <c:spPr>
              <a:solidFill>
                <a:srgbClr val="D2A000"/>
              </a:solidFill>
              <a:ln w="19050">
                <a:solidFill>
                  <a:schemeClr val="lt1"/>
                </a:solidFill>
              </a:ln>
              <a:effectLst/>
            </c:spPr>
            <c:extLst>
              <c:ext xmlns:c16="http://schemas.microsoft.com/office/drawing/2014/chart" uri="{C3380CC4-5D6E-409C-BE32-E72D297353CC}">
                <c16:uniqueId val="{00000007-B951-49C6-A151-28AE95152A3F}"/>
              </c:ext>
            </c:extLst>
          </c:dPt>
          <c:dPt>
            <c:idx val="4"/>
            <c:bubble3D val="0"/>
            <c:spPr>
              <a:solidFill>
                <a:srgbClr val="967200"/>
              </a:solidFill>
              <a:ln w="19050">
                <a:solidFill>
                  <a:schemeClr val="lt1"/>
                </a:solidFill>
              </a:ln>
              <a:effectLst/>
            </c:spPr>
            <c:extLst>
              <c:ext xmlns:c16="http://schemas.microsoft.com/office/drawing/2014/chart" uri="{C3380CC4-5D6E-409C-BE32-E72D297353CC}">
                <c16:uniqueId val="{00000009-85BD-4C5E-AD49-F34B8C189DD5}"/>
              </c:ext>
            </c:extLst>
          </c:dPt>
          <c:dLbls>
            <c:dLbl>
              <c:idx val="0"/>
              <c:layout>
                <c:manualLayout>
                  <c:x val="-0.18785360146760419"/>
                  <c:y val="0.16842272933534025"/>
                </c:manualLayout>
              </c:layout>
              <c:tx>
                <c:rich>
                  <a:bodyPr/>
                  <a:lstStyle/>
                  <a:p>
                    <a:fld id="{DD7D37D5-FEB2-4517-8233-736B38D43F20}" type="VALUE">
                      <a:rPr lang="en-US" smtClean="0"/>
                      <a:pPr/>
                      <a:t>[VALUE]</a:t>
                    </a:fld>
                    <a:endParaRPr lang="en-US"/>
                  </a:p>
                  <a:p>
                    <a:r>
                      <a:rPr lang="en-US" sz="800"/>
                      <a:t>(Under</a:t>
                    </a:r>
                    <a:r>
                      <a:rPr lang="en-US" sz="800" baseline="0"/>
                      <a:t> 18)</a:t>
                    </a:r>
                  </a:p>
                </c:rich>
              </c:tx>
              <c:showLegendKey val="0"/>
              <c:showVal val="1"/>
              <c:showCatName val="0"/>
              <c:showSerName val="0"/>
              <c:showPercent val="0"/>
              <c:showBubbleSize val="0"/>
              <c:extLst>
                <c:ext xmlns:c15="http://schemas.microsoft.com/office/drawing/2012/chart" uri="{CE6537A1-D6FC-4f65-9D91-7224C49458BB}">
                  <c15:layout>
                    <c:manualLayout>
                      <c:w val="0.27304302538895947"/>
                      <c:h val="0.19576868593802135"/>
                    </c:manualLayout>
                  </c15:layout>
                  <c15:dlblFieldTable/>
                  <c15:showDataLabelsRange val="0"/>
                </c:ext>
                <c:ext xmlns:c16="http://schemas.microsoft.com/office/drawing/2014/chart" uri="{C3380CC4-5D6E-409C-BE32-E72D297353CC}">
                  <c16:uniqueId val="{00000001-B951-49C6-A151-28AE95152A3F}"/>
                </c:ext>
              </c:extLst>
            </c:dLbl>
            <c:dLbl>
              <c:idx val="1"/>
              <c:layout>
                <c:manualLayout>
                  <c:x val="-0.13911348648510122"/>
                  <c:y val="-0.17945462877651958"/>
                </c:manualLayout>
              </c:layout>
              <c:tx>
                <c:rich>
                  <a:bodyPr/>
                  <a:lstStyle/>
                  <a:p>
                    <a:fld id="{143737A4-BD37-4404-A3E5-2B90114F0CA6}" type="VALUE">
                      <a:rPr lang="en-US" smtClean="0"/>
                      <a:pPr/>
                      <a:t>[VALUE]</a:t>
                    </a:fld>
                    <a:endParaRPr lang="en-US"/>
                  </a:p>
                  <a:p>
                    <a:r>
                      <a:rPr lang="en-US" sz="800"/>
                      <a:t>(A18-34)</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951-49C6-A151-28AE95152A3F}"/>
                </c:ext>
              </c:extLst>
            </c:dLbl>
            <c:dLbl>
              <c:idx val="2"/>
              <c:layout>
                <c:manualLayout>
                  <c:x val="0.18380654484561845"/>
                  <c:y val="-7.7022902945169031E-2"/>
                </c:manualLayout>
              </c:layout>
              <c:tx>
                <c:rich>
                  <a:bodyPr/>
                  <a:lstStyle/>
                  <a:p>
                    <a:fld id="{5EDA7A58-7E3A-4213-A2E7-383882D21573}" type="VALUE">
                      <a:rPr lang="en-US" smtClean="0"/>
                      <a:pPr/>
                      <a:t>[VALUE]</a:t>
                    </a:fld>
                    <a:endParaRPr lang="en-US"/>
                  </a:p>
                  <a:p>
                    <a:r>
                      <a:rPr lang="en-US" sz="800"/>
                      <a:t>(A35-49)</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951-49C6-A151-28AE95152A3F}"/>
                </c:ext>
              </c:extLst>
            </c:dLbl>
            <c:dLbl>
              <c:idx val="3"/>
              <c:tx>
                <c:rich>
                  <a:bodyPr/>
                  <a:lstStyle/>
                  <a:p>
                    <a:fld id="{48FC5A34-A373-4D54-B90F-7A69E1702C5C}" type="VALUE">
                      <a:rPr lang="en-US" smtClean="0"/>
                      <a:pPr/>
                      <a:t>[VALUE]</a:t>
                    </a:fld>
                    <a:endParaRPr lang="en-US"/>
                  </a:p>
                  <a:p>
                    <a:r>
                      <a:rPr lang="en-US" sz="800"/>
                      <a:t>(A50-64)</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951-49C6-A151-28AE95152A3F}"/>
                </c:ext>
              </c:extLst>
            </c:dLbl>
            <c:dLbl>
              <c:idx val="4"/>
              <c:layout>
                <c:manualLayout>
                  <c:x val="7.4522256403482423E-2"/>
                  <c:y val="0.14942166988505334"/>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D9C2AA89-0A12-4507-A60D-168BB743613E}" type="VALUE">
                      <a:rPr lang="en-US" smtClean="0"/>
                      <a:pPr>
                        <a:defRPr sz="1400">
                          <a:solidFill>
                            <a:schemeClr val="bg1"/>
                          </a:solidFill>
                        </a:defRPr>
                      </a:pPr>
                      <a:t>[VALUE]</a:t>
                    </a:fld>
                    <a:endParaRPr lang="en-US" dirty="0"/>
                  </a:p>
                  <a:p>
                    <a:pPr>
                      <a:defRPr sz="1400">
                        <a:solidFill>
                          <a:schemeClr val="bg1"/>
                        </a:solidFill>
                      </a:defRPr>
                    </a:pPr>
                    <a:r>
                      <a:rPr lang="en-US" sz="800" dirty="0"/>
                      <a:t>(A65+)</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5BD-4C5E-AD49-F34B8C189DD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Under 18</c:v>
                </c:pt>
                <c:pt idx="1">
                  <c:v>A18-34</c:v>
                </c:pt>
                <c:pt idx="2">
                  <c:v>A35-49</c:v>
                </c:pt>
                <c:pt idx="3">
                  <c:v>A50-64</c:v>
                </c:pt>
                <c:pt idx="4">
                  <c:v>A65+</c:v>
                </c:pt>
              </c:strCache>
            </c:strRef>
          </c:cat>
          <c:val>
            <c:numRef>
              <c:f>Sheet1!$B$2:$B$6</c:f>
              <c:numCache>
                <c:formatCode>0%</c:formatCode>
                <c:ptCount val="5"/>
                <c:pt idx="0">
                  <c:v>0.31091931224949748</c:v>
                </c:pt>
                <c:pt idx="1">
                  <c:v>0.27266355710631668</c:v>
                </c:pt>
                <c:pt idx="2">
                  <c:v>0.20598936887200567</c:v>
                </c:pt>
                <c:pt idx="3">
                  <c:v>0.1368070284039711</c:v>
                </c:pt>
                <c:pt idx="4">
                  <c:v>7.3620733368209096E-2</c:v>
                </c:pt>
              </c:numCache>
            </c:numRef>
          </c:val>
          <c:extLst>
            <c:ext xmlns:c16="http://schemas.microsoft.com/office/drawing/2014/chart" uri="{C3380CC4-5D6E-409C-BE32-E72D297353CC}">
              <c16:uniqueId val="{0000000C-B951-49C6-A151-28AE95152A3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dirty="0"/>
              <a:t>Asian</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pieChart>
        <c:varyColors val="1"/>
        <c:ser>
          <c:idx val="0"/>
          <c:order val="0"/>
          <c:tx>
            <c:strRef>
              <c:f>Sheet1!$B$1</c:f>
              <c:strCache>
                <c:ptCount val="1"/>
                <c:pt idx="0">
                  <c:v>Asian A18+</c:v>
                </c:pt>
              </c:strCache>
            </c:strRef>
          </c:tx>
          <c:dPt>
            <c:idx val="0"/>
            <c:bubble3D val="0"/>
            <c:spPr>
              <a:solidFill>
                <a:srgbClr val="FFD5F4"/>
              </a:solidFill>
              <a:ln w="19050">
                <a:solidFill>
                  <a:schemeClr val="lt1"/>
                </a:solidFill>
              </a:ln>
              <a:effectLst/>
            </c:spPr>
            <c:extLst>
              <c:ext xmlns:c16="http://schemas.microsoft.com/office/drawing/2014/chart" uri="{C3380CC4-5D6E-409C-BE32-E72D297353CC}">
                <c16:uniqueId val="{00000001-0AAA-47C0-80AF-2FC86383590B}"/>
              </c:ext>
            </c:extLst>
          </c:dPt>
          <c:dPt>
            <c:idx val="1"/>
            <c:bubble3D val="0"/>
            <c:spPr>
              <a:solidFill>
                <a:srgbClr val="FF9BE5"/>
              </a:solidFill>
              <a:ln w="19050">
                <a:solidFill>
                  <a:schemeClr val="lt1"/>
                </a:solidFill>
              </a:ln>
              <a:effectLst/>
            </c:spPr>
            <c:extLst>
              <c:ext xmlns:c16="http://schemas.microsoft.com/office/drawing/2014/chart" uri="{C3380CC4-5D6E-409C-BE32-E72D297353CC}">
                <c16:uniqueId val="{00000003-0AAA-47C0-80AF-2FC86383590B}"/>
              </c:ext>
            </c:extLst>
          </c:dPt>
          <c:dPt>
            <c:idx val="2"/>
            <c:bubble3D val="0"/>
            <c:spPr>
              <a:solidFill>
                <a:srgbClr val="FF61D6"/>
              </a:solidFill>
              <a:ln w="19050">
                <a:solidFill>
                  <a:schemeClr val="lt1"/>
                </a:solidFill>
              </a:ln>
              <a:effectLst/>
            </c:spPr>
            <c:extLst>
              <c:ext xmlns:c16="http://schemas.microsoft.com/office/drawing/2014/chart" uri="{C3380CC4-5D6E-409C-BE32-E72D297353CC}">
                <c16:uniqueId val="{00000005-0AAA-47C0-80AF-2FC86383590B}"/>
              </c:ext>
            </c:extLst>
          </c:dPt>
          <c:dPt>
            <c:idx val="3"/>
            <c:bubble3D val="0"/>
            <c:spPr>
              <a:solidFill>
                <a:srgbClr val="FF19C3"/>
              </a:solidFill>
              <a:ln w="19050">
                <a:solidFill>
                  <a:schemeClr val="lt1"/>
                </a:solidFill>
              </a:ln>
              <a:effectLst/>
            </c:spPr>
            <c:extLst>
              <c:ext xmlns:c16="http://schemas.microsoft.com/office/drawing/2014/chart" uri="{C3380CC4-5D6E-409C-BE32-E72D297353CC}">
                <c16:uniqueId val="{00000007-0AAA-47C0-80AF-2FC86383590B}"/>
              </c:ext>
            </c:extLst>
          </c:dPt>
          <c:dPt>
            <c:idx val="4"/>
            <c:bubble3D val="0"/>
            <c:spPr>
              <a:solidFill>
                <a:srgbClr val="A40079"/>
              </a:solidFill>
              <a:ln w="19050">
                <a:solidFill>
                  <a:schemeClr val="lt1"/>
                </a:solidFill>
              </a:ln>
              <a:effectLst/>
            </c:spPr>
            <c:extLst>
              <c:ext xmlns:c16="http://schemas.microsoft.com/office/drawing/2014/chart" uri="{C3380CC4-5D6E-409C-BE32-E72D297353CC}">
                <c16:uniqueId val="{00000009-16A3-44B5-ACCA-6D25EE9FD151}"/>
              </c:ext>
            </c:extLst>
          </c:dPt>
          <c:dLbls>
            <c:dLbl>
              <c:idx val="0"/>
              <c:layout>
                <c:manualLayout>
                  <c:x val="-0.22717179712361427"/>
                  <c:y val="0.20732308480836925"/>
                </c:manualLayout>
              </c:layout>
              <c:tx>
                <c:rich>
                  <a:bodyPr/>
                  <a:lstStyle/>
                  <a:p>
                    <a:fld id="{C9AA8EE4-1651-4F6A-9AC3-2BAE8F6F2935}" type="VALUE">
                      <a:rPr lang="en-US" smtClean="0"/>
                      <a:pPr/>
                      <a:t>[VALUE]</a:t>
                    </a:fld>
                    <a:endParaRPr lang="en-US"/>
                  </a:p>
                  <a:p>
                    <a:r>
                      <a:rPr lang="en-US" sz="800"/>
                      <a:t>(Under</a:t>
                    </a:r>
                    <a:r>
                      <a:rPr lang="en-US" sz="800" baseline="0"/>
                      <a:t> 18)</a:t>
                    </a:r>
                  </a:p>
                </c:rich>
              </c:tx>
              <c:showLegendKey val="0"/>
              <c:showVal val="1"/>
              <c:showCatName val="0"/>
              <c:showSerName val="0"/>
              <c:showPercent val="0"/>
              <c:showBubbleSize val="0"/>
              <c:extLst>
                <c:ext xmlns:c15="http://schemas.microsoft.com/office/drawing/2012/chart" uri="{CE6537A1-D6FC-4f65-9D91-7224C49458BB}">
                  <c15:layout>
                    <c:manualLayout>
                      <c:w val="0.22935614132672594"/>
                      <c:h val="0.19576868593802135"/>
                    </c:manualLayout>
                  </c15:layout>
                  <c15:dlblFieldTable/>
                  <c15:showDataLabelsRange val="0"/>
                </c:ext>
                <c:ext xmlns:c16="http://schemas.microsoft.com/office/drawing/2014/chart" uri="{C3380CC4-5D6E-409C-BE32-E72D297353CC}">
                  <c16:uniqueId val="{00000001-0AAA-47C0-80AF-2FC86383590B}"/>
                </c:ext>
              </c:extLst>
            </c:dLbl>
            <c:dLbl>
              <c:idx val="1"/>
              <c:layout>
                <c:manualLayout>
                  <c:x val="-0.2023428553541029"/>
                  <c:y val="-0.1495013133137158"/>
                </c:manualLayout>
              </c:layout>
              <c:tx>
                <c:rich>
                  <a:bodyPr/>
                  <a:lstStyle/>
                  <a:p>
                    <a:fld id="{12FCBE76-852D-4D47-A075-0E61A5E37EE2}" type="VALUE">
                      <a:rPr lang="en-US" smtClean="0"/>
                      <a:pPr/>
                      <a:t>[VALUE]</a:t>
                    </a:fld>
                    <a:endParaRPr lang="en-US"/>
                  </a:p>
                  <a:p>
                    <a:r>
                      <a:rPr lang="en-US" sz="800"/>
                      <a:t>(A18-34)</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AAA-47C0-80AF-2FC86383590B}"/>
                </c:ext>
              </c:extLst>
            </c:dLbl>
            <c:dLbl>
              <c:idx val="2"/>
              <c:layout>
                <c:manualLayout>
                  <c:x val="0.16323415034686353"/>
                  <c:y val="-0.18034387334896457"/>
                </c:manualLayout>
              </c:layout>
              <c:tx>
                <c:rich>
                  <a:bodyPr/>
                  <a:lstStyle/>
                  <a:p>
                    <a:fld id="{7EAC5BB4-B714-4C3A-98E1-2F6EF41BB558}" type="VALUE">
                      <a:rPr lang="en-US" smtClean="0"/>
                      <a:pPr/>
                      <a:t>[VALUE]</a:t>
                    </a:fld>
                    <a:endParaRPr lang="en-US"/>
                  </a:p>
                  <a:p>
                    <a:r>
                      <a:rPr lang="en-US" sz="800"/>
                      <a:t>(A35-49)</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AAA-47C0-80AF-2FC86383590B}"/>
                </c:ext>
              </c:extLst>
            </c:dLbl>
            <c:dLbl>
              <c:idx val="3"/>
              <c:layout>
                <c:manualLayout>
                  <c:x val="0.16949238248658177"/>
                  <c:y val="6.6519283504593393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1C3AFCA2-E7C8-4306-99A4-5B4C98E48782}" type="VALUE">
                      <a:rPr lang="en-US" smtClean="0"/>
                      <a:pPr>
                        <a:defRPr sz="1400">
                          <a:solidFill>
                            <a:schemeClr val="bg1"/>
                          </a:solidFill>
                        </a:defRPr>
                      </a:pPr>
                      <a:t>[VALUE]</a:t>
                    </a:fld>
                    <a:endParaRPr lang="en-US" dirty="0"/>
                  </a:p>
                  <a:p>
                    <a:pPr>
                      <a:defRPr sz="1400">
                        <a:solidFill>
                          <a:schemeClr val="bg1"/>
                        </a:solidFill>
                      </a:defRPr>
                    </a:pPr>
                    <a:r>
                      <a:rPr lang="en-US" sz="800" dirty="0"/>
                      <a:t>(A50-64)</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AAA-47C0-80AF-2FC86383590B}"/>
                </c:ext>
              </c:extLst>
            </c:dLbl>
            <c:dLbl>
              <c:idx val="4"/>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FB26760E-C228-4CB2-8108-E359A1FAE7F2}" type="VALUE">
                      <a:rPr lang="en-US" smtClean="0"/>
                      <a:pPr>
                        <a:defRPr sz="1400">
                          <a:solidFill>
                            <a:schemeClr val="bg1"/>
                          </a:solidFill>
                        </a:defRPr>
                      </a:pPr>
                      <a:t>[VALUE]</a:t>
                    </a:fld>
                    <a:endParaRPr lang="en-US" dirty="0"/>
                  </a:p>
                  <a:p>
                    <a:pPr>
                      <a:defRPr sz="1400">
                        <a:solidFill>
                          <a:schemeClr val="bg1"/>
                        </a:solidFill>
                      </a:defRPr>
                    </a:pPr>
                    <a:r>
                      <a:rPr lang="en-US" sz="800" dirty="0"/>
                      <a:t>(A65+)</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16A3-44B5-ACCA-6D25EE9FD15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Under 18</c:v>
                </c:pt>
                <c:pt idx="1">
                  <c:v>A18-34</c:v>
                </c:pt>
                <c:pt idx="2">
                  <c:v>A35-49</c:v>
                </c:pt>
                <c:pt idx="3">
                  <c:v>A50-64</c:v>
                </c:pt>
                <c:pt idx="4">
                  <c:v>A65+</c:v>
                </c:pt>
              </c:strCache>
            </c:strRef>
          </c:cat>
          <c:val>
            <c:numRef>
              <c:f>Sheet1!$B$2:$B$6</c:f>
              <c:numCache>
                <c:formatCode>0%</c:formatCode>
                <c:ptCount val="5"/>
                <c:pt idx="0">
                  <c:v>0.23397495882682881</c:v>
                </c:pt>
                <c:pt idx="1">
                  <c:v>0.26425428928853256</c:v>
                </c:pt>
                <c:pt idx="2">
                  <c:v>0.22323638520416991</c:v>
                </c:pt>
                <c:pt idx="3">
                  <c:v>0.16433223655269222</c:v>
                </c:pt>
                <c:pt idx="4">
                  <c:v>0.11420213012777648</c:v>
                </c:pt>
              </c:numCache>
            </c:numRef>
          </c:val>
          <c:extLst>
            <c:ext xmlns:c16="http://schemas.microsoft.com/office/drawing/2014/chart" uri="{C3380CC4-5D6E-409C-BE32-E72D297353CC}">
              <c16:uniqueId val="{0000000C-0AAA-47C0-80AF-2FC86383590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dirty="0"/>
              <a:t>NH White</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pieChart>
        <c:varyColors val="1"/>
        <c:ser>
          <c:idx val="0"/>
          <c:order val="0"/>
          <c:tx>
            <c:strRef>
              <c:f>Sheet1!$B$1</c:f>
              <c:strCache>
                <c:ptCount val="1"/>
                <c:pt idx="0">
                  <c:v>NH White A18+</c:v>
                </c:pt>
              </c:strCache>
            </c:strRef>
          </c:tx>
          <c:dPt>
            <c:idx val="0"/>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1-A0E7-4181-B748-2071D703CB1F}"/>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A0E7-4181-B748-2071D703CB1F}"/>
              </c:ext>
            </c:extLst>
          </c:dPt>
          <c:dPt>
            <c:idx val="2"/>
            <c:bubble3D val="0"/>
            <c:spPr>
              <a:solidFill>
                <a:srgbClr val="B4B4B4"/>
              </a:solidFill>
              <a:ln w="19050">
                <a:solidFill>
                  <a:schemeClr val="lt1"/>
                </a:solidFill>
              </a:ln>
              <a:effectLst/>
            </c:spPr>
            <c:extLst>
              <c:ext xmlns:c16="http://schemas.microsoft.com/office/drawing/2014/chart" uri="{C3380CC4-5D6E-409C-BE32-E72D297353CC}">
                <c16:uniqueId val="{00000005-A0E7-4181-B748-2071D703CB1F}"/>
              </c:ext>
            </c:extLst>
          </c:dPt>
          <c:dPt>
            <c:idx val="3"/>
            <c:bubble3D val="0"/>
            <c:spPr>
              <a:solidFill>
                <a:srgbClr val="979797"/>
              </a:solidFill>
              <a:ln w="19050">
                <a:solidFill>
                  <a:schemeClr val="lt1"/>
                </a:solidFill>
              </a:ln>
              <a:effectLst/>
            </c:spPr>
            <c:extLst>
              <c:ext xmlns:c16="http://schemas.microsoft.com/office/drawing/2014/chart" uri="{C3380CC4-5D6E-409C-BE32-E72D297353CC}">
                <c16:uniqueId val="{00000007-A0E7-4181-B748-2071D703CB1F}"/>
              </c:ext>
            </c:extLst>
          </c:dPt>
          <c:dPt>
            <c:idx val="4"/>
            <c:bubble3D val="0"/>
            <c:spPr>
              <a:solidFill>
                <a:srgbClr val="6B6B6B"/>
              </a:solidFill>
              <a:ln w="19050">
                <a:solidFill>
                  <a:schemeClr val="lt1"/>
                </a:solidFill>
              </a:ln>
              <a:effectLst/>
            </c:spPr>
            <c:extLst>
              <c:ext xmlns:c16="http://schemas.microsoft.com/office/drawing/2014/chart" uri="{C3380CC4-5D6E-409C-BE32-E72D297353CC}">
                <c16:uniqueId val="{00000009-832F-48B5-9C0A-29F26B47CAD0}"/>
              </c:ext>
            </c:extLst>
          </c:dPt>
          <c:dLbls>
            <c:dLbl>
              <c:idx val="0"/>
              <c:layout>
                <c:manualLayout>
                  <c:x val="-0.19323035612378317"/>
                  <c:y val="0.21728525739118307"/>
                </c:manualLayout>
              </c:layout>
              <c:tx>
                <c:rich>
                  <a:bodyPr/>
                  <a:lstStyle/>
                  <a:p>
                    <a:fld id="{5A49DCDB-661C-4844-A298-87966D97243F}" type="VALUE">
                      <a:rPr lang="en-US" smtClean="0"/>
                      <a:pPr/>
                      <a:t>[VALUE]</a:t>
                    </a:fld>
                    <a:endParaRPr lang="en-US" dirty="0"/>
                  </a:p>
                  <a:p>
                    <a:r>
                      <a:rPr lang="en-US" sz="800" dirty="0"/>
                      <a:t>(Under 18)</a:t>
                    </a:r>
                  </a:p>
                </c:rich>
              </c:tx>
              <c:showLegendKey val="0"/>
              <c:showVal val="1"/>
              <c:showCatName val="0"/>
              <c:showSerName val="0"/>
              <c:showPercent val="0"/>
              <c:showBubbleSize val="0"/>
              <c:extLst>
                <c:ext xmlns:c15="http://schemas.microsoft.com/office/drawing/2012/chart" uri="{CE6537A1-D6FC-4f65-9D91-7224C49458BB}">
                  <c15:layout>
                    <c:manualLayout>
                      <c:w val="0.24285538850195607"/>
                      <c:h val="0.17886340477584389"/>
                    </c:manualLayout>
                  </c15:layout>
                  <c15:dlblFieldTable/>
                  <c15:showDataLabelsRange val="0"/>
                </c:ext>
                <c:ext xmlns:c16="http://schemas.microsoft.com/office/drawing/2014/chart" uri="{C3380CC4-5D6E-409C-BE32-E72D297353CC}">
                  <c16:uniqueId val="{00000001-A0E7-4181-B748-2071D703CB1F}"/>
                </c:ext>
              </c:extLst>
            </c:dLbl>
            <c:dLbl>
              <c:idx val="1"/>
              <c:layout>
                <c:manualLayout>
                  <c:x val="-0.21305198979997264"/>
                  <c:y val="-7.7889025231873174E-2"/>
                </c:manualLayout>
              </c:layout>
              <c:tx>
                <c:rich>
                  <a:bodyPr/>
                  <a:lstStyle/>
                  <a:p>
                    <a:fld id="{9E229E58-096D-43AF-81D3-9EA977D0E240}" type="VALUE">
                      <a:rPr lang="en-US" smtClean="0"/>
                      <a:pPr/>
                      <a:t>[VALUE]</a:t>
                    </a:fld>
                    <a:endParaRPr lang="en-US"/>
                  </a:p>
                  <a:p>
                    <a:r>
                      <a:rPr lang="en-US" sz="800"/>
                      <a:t>(A18-34)</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0E7-4181-B748-2071D703CB1F}"/>
                </c:ext>
              </c:extLst>
            </c:dLbl>
            <c:dLbl>
              <c:idx val="2"/>
              <c:layout>
                <c:manualLayout>
                  <c:x val="-6.3425099869248939E-3"/>
                  <c:y val="-0.16610696818983653"/>
                </c:manualLayout>
              </c:layout>
              <c:tx>
                <c:rich>
                  <a:bodyPr/>
                  <a:lstStyle/>
                  <a:p>
                    <a:fld id="{36E36909-4EF7-41B4-88CE-A9ADE136D0CC}" type="VALUE">
                      <a:rPr lang="en-US" smtClean="0"/>
                      <a:pPr/>
                      <a:t>[VALUE]</a:t>
                    </a:fld>
                    <a:endParaRPr lang="en-US"/>
                  </a:p>
                  <a:p>
                    <a:r>
                      <a:rPr lang="en-US" sz="800"/>
                      <a:t>(A35-49)</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0E7-4181-B748-2071D703CB1F}"/>
                </c:ext>
              </c:extLst>
            </c:dLbl>
            <c:dLbl>
              <c:idx val="3"/>
              <c:layout>
                <c:manualLayout>
                  <c:x val="0.19810144369672217"/>
                  <c:y val="-8.1885005807868574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679D713E-7307-4AB8-BFAE-42F1D8B05709}" type="VALUE">
                      <a:rPr lang="en-US" smtClean="0">
                        <a:solidFill>
                          <a:schemeClr val="bg1"/>
                        </a:solidFill>
                      </a:rPr>
                      <a:pPr>
                        <a:defRPr sz="1400">
                          <a:solidFill>
                            <a:schemeClr val="bg1"/>
                          </a:solidFill>
                        </a:defRPr>
                      </a:pPr>
                      <a:t>[VALUE]</a:t>
                    </a:fld>
                    <a:endParaRPr lang="en-US">
                      <a:solidFill>
                        <a:schemeClr val="bg1"/>
                      </a:solidFill>
                    </a:endParaRPr>
                  </a:p>
                  <a:p>
                    <a:pPr>
                      <a:defRPr sz="1400">
                        <a:solidFill>
                          <a:schemeClr val="bg1"/>
                        </a:solidFill>
                      </a:defRPr>
                    </a:pPr>
                    <a:r>
                      <a:rPr lang="en-US" sz="800">
                        <a:solidFill>
                          <a:schemeClr val="bg1"/>
                        </a:solidFill>
                      </a:rPr>
                      <a:t>(A50-64)</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0E7-4181-B748-2071D703CB1F}"/>
                </c:ext>
              </c:extLst>
            </c:dLbl>
            <c:dLbl>
              <c:idx val="4"/>
              <c:layout>
                <c:manualLayout>
                  <c:x val="0.16948859858323778"/>
                  <c:y val="0.1672406024768464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6AD29468-438E-4947-A2B9-574191FA6B2E}" type="VALUE">
                      <a:rPr lang="en-US" smtClean="0"/>
                      <a:pPr>
                        <a:defRPr sz="1400">
                          <a:solidFill>
                            <a:schemeClr val="bg1"/>
                          </a:solidFill>
                        </a:defRPr>
                      </a:pPr>
                      <a:t>[VALUE]</a:t>
                    </a:fld>
                    <a:endParaRPr lang="en-US" dirty="0"/>
                  </a:p>
                  <a:p>
                    <a:pPr>
                      <a:defRPr sz="1400">
                        <a:solidFill>
                          <a:schemeClr val="bg1"/>
                        </a:solidFill>
                      </a:defRPr>
                    </a:pPr>
                    <a:r>
                      <a:rPr lang="en-US" sz="800" dirty="0"/>
                      <a:t>(A65+)</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32F-48B5-9C0A-29F26B47CAD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Under 18</c:v>
                </c:pt>
                <c:pt idx="1">
                  <c:v>A18-34</c:v>
                </c:pt>
                <c:pt idx="2">
                  <c:v>A35-49</c:v>
                </c:pt>
                <c:pt idx="3">
                  <c:v>A50-64</c:v>
                </c:pt>
                <c:pt idx="4">
                  <c:v>A65+</c:v>
                </c:pt>
              </c:strCache>
            </c:strRef>
          </c:cat>
          <c:val>
            <c:numRef>
              <c:f>Sheet1!$B$2:$B$6</c:f>
              <c:numCache>
                <c:formatCode>0%</c:formatCode>
                <c:ptCount val="5"/>
                <c:pt idx="0">
                  <c:v>0.19631930835944369</c:v>
                </c:pt>
                <c:pt idx="1">
                  <c:v>0.21180317067192275</c:v>
                </c:pt>
                <c:pt idx="2">
                  <c:v>0.17995265572466232</c:v>
                </c:pt>
                <c:pt idx="3">
                  <c:v>0.21361616535719233</c:v>
                </c:pt>
                <c:pt idx="4">
                  <c:v>0.19830869988677888</c:v>
                </c:pt>
              </c:numCache>
            </c:numRef>
          </c:val>
          <c:extLst>
            <c:ext xmlns:c16="http://schemas.microsoft.com/office/drawing/2014/chart" uri="{C3380CC4-5D6E-409C-BE32-E72D297353CC}">
              <c16:uniqueId val="{0000000C-A0E7-4181-B748-2071D703CB1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sz="1400" b="1" dirty="0"/>
              <a:t>U.S. Annual Aggregate</a:t>
            </a:r>
            <a:r>
              <a:rPr lang="en-US" sz="1400" b="1" baseline="0" dirty="0"/>
              <a:t> Expenditures </a:t>
            </a:r>
          </a:p>
          <a:p>
            <a:pPr>
              <a:defRPr sz="1400" b="1"/>
            </a:pPr>
            <a:r>
              <a:rPr lang="en-US" sz="1400" b="0" baseline="0" dirty="0"/>
              <a:t>Billions</a:t>
            </a:r>
            <a:endParaRPr lang="en-US" sz="1400" b="0" dirty="0"/>
          </a:p>
        </c:rich>
      </c:tx>
      <c:layout>
        <c:manualLayout>
          <c:xMode val="edge"/>
          <c:yMode val="edge"/>
          <c:x val="0.25270342693539777"/>
          <c:y val="1.752620311593776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manualLayout>
          <c:layoutTarget val="inner"/>
          <c:xMode val="edge"/>
          <c:yMode val="edge"/>
          <c:x val="1.4001762999364058E-2"/>
          <c:y val="7.3757106482249785E-2"/>
          <c:w val="0.97199647400127187"/>
          <c:h val="0.76746934106971065"/>
        </c:manualLayout>
      </c:layout>
      <c:barChart>
        <c:barDir val="bar"/>
        <c:grouping val="stacked"/>
        <c:varyColors val="0"/>
        <c:ser>
          <c:idx val="0"/>
          <c:order val="0"/>
          <c:tx>
            <c:strRef>
              <c:f>Sheet1!$B$1</c:f>
              <c:strCache>
                <c:ptCount val="1"/>
                <c:pt idx="0">
                  <c:v>Black</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2008</c:v>
                </c:pt>
                <c:pt idx="1">
                  <c:v>2013</c:v>
                </c:pt>
                <c:pt idx="2">
                  <c:v>2018</c:v>
                </c:pt>
              </c:numCache>
            </c:numRef>
          </c:cat>
          <c:val>
            <c:numRef>
              <c:f>Sheet1!$B$2:$B$4</c:f>
              <c:numCache>
                <c:formatCode>"$"#,##0.0</c:formatCode>
                <c:ptCount val="3"/>
                <c:pt idx="0">
                  <c:v>542.42803300000003</c:v>
                </c:pt>
                <c:pt idx="1">
                  <c:v>584.30271900000002</c:v>
                </c:pt>
                <c:pt idx="2">
                  <c:v>772.17801599999996</c:v>
                </c:pt>
              </c:numCache>
            </c:numRef>
          </c:val>
          <c:extLst>
            <c:ext xmlns:c16="http://schemas.microsoft.com/office/drawing/2014/chart" uri="{C3380CC4-5D6E-409C-BE32-E72D297353CC}">
              <c16:uniqueId val="{00000000-D917-458B-83F9-B12496481DD0}"/>
            </c:ext>
          </c:extLst>
        </c:ser>
        <c:ser>
          <c:idx val="1"/>
          <c:order val="1"/>
          <c:tx>
            <c:strRef>
              <c:f>Sheet1!$C$1</c:f>
              <c:strCache>
                <c:ptCount val="1"/>
                <c:pt idx="0">
                  <c:v>Hispanic</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2008</c:v>
                </c:pt>
                <c:pt idx="1">
                  <c:v>2013</c:v>
                </c:pt>
                <c:pt idx="2">
                  <c:v>2018</c:v>
                </c:pt>
              </c:numCache>
            </c:numRef>
          </c:cat>
          <c:val>
            <c:numRef>
              <c:f>Sheet1!$C$2:$C$4</c:f>
              <c:numCache>
                <c:formatCode>"$"#,##0.0</c:formatCode>
                <c:ptCount val="3"/>
                <c:pt idx="0">
                  <c:v>597.280306</c:v>
                </c:pt>
                <c:pt idx="1">
                  <c:v>687.03726300000005</c:v>
                </c:pt>
                <c:pt idx="2">
                  <c:v>957.17899899999998</c:v>
                </c:pt>
              </c:numCache>
            </c:numRef>
          </c:val>
          <c:extLst>
            <c:ext xmlns:c16="http://schemas.microsoft.com/office/drawing/2014/chart" uri="{C3380CC4-5D6E-409C-BE32-E72D297353CC}">
              <c16:uniqueId val="{00000001-D917-458B-83F9-B12496481DD0}"/>
            </c:ext>
          </c:extLst>
        </c:ser>
        <c:ser>
          <c:idx val="2"/>
          <c:order val="2"/>
          <c:tx>
            <c:strRef>
              <c:f>Sheet1!$D$1</c:f>
              <c:strCache>
                <c:ptCount val="1"/>
                <c:pt idx="0">
                  <c:v>Asian</c:v>
                </c:pt>
              </c:strCache>
            </c:strRef>
          </c:tx>
          <c:spPr>
            <a:solidFill>
              <a:srgbClr val="CC00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2008</c:v>
                </c:pt>
                <c:pt idx="1">
                  <c:v>2013</c:v>
                </c:pt>
                <c:pt idx="2">
                  <c:v>2018</c:v>
                </c:pt>
              </c:numCache>
            </c:numRef>
          </c:cat>
          <c:val>
            <c:numRef>
              <c:f>Sheet1!$D$2:$D$4</c:f>
              <c:numCache>
                <c:formatCode>"$"#,##0.0</c:formatCode>
                <c:ptCount val="3"/>
                <c:pt idx="0">
                  <c:v>249.882577</c:v>
                </c:pt>
                <c:pt idx="1">
                  <c:v>321.04545000000002</c:v>
                </c:pt>
                <c:pt idx="2">
                  <c:v>458.48069700000002</c:v>
                </c:pt>
              </c:numCache>
            </c:numRef>
          </c:val>
          <c:extLst>
            <c:ext xmlns:c16="http://schemas.microsoft.com/office/drawing/2014/chart" uri="{C3380CC4-5D6E-409C-BE32-E72D297353CC}">
              <c16:uniqueId val="{00000002-D917-458B-83F9-B12496481DD0}"/>
            </c:ext>
          </c:extLst>
        </c:ser>
        <c:dLbls>
          <c:showLegendKey val="0"/>
          <c:showVal val="0"/>
          <c:showCatName val="0"/>
          <c:showSerName val="0"/>
          <c:showPercent val="0"/>
          <c:showBubbleSize val="0"/>
        </c:dLbls>
        <c:gapWidth val="219"/>
        <c:overlap val="100"/>
        <c:axId val="613982904"/>
        <c:axId val="613985784"/>
      </c:barChart>
      <c:catAx>
        <c:axId val="613982904"/>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13985784"/>
        <c:crosses val="autoZero"/>
        <c:auto val="1"/>
        <c:lblAlgn val="ctr"/>
        <c:lblOffset val="100"/>
        <c:noMultiLvlLbl val="0"/>
      </c:catAx>
      <c:valAx>
        <c:axId val="613985784"/>
        <c:scaling>
          <c:orientation val="minMax"/>
        </c:scaling>
        <c:delete val="1"/>
        <c:axPos val="b"/>
        <c:numFmt formatCode="&quot;$&quot;#,##0.0" sourceLinked="1"/>
        <c:majorTickMark val="none"/>
        <c:minorTickMark val="none"/>
        <c:tickLblPos val="nextTo"/>
        <c:crossAx val="613982904"/>
        <c:crosses val="autoZero"/>
        <c:crossBetween val="between"/>
      </c:valAx>
      <c:spPr>
        <a:noFill/>
        <a:ln>
          <a:noFill/>
        </a:ln>
        <a:effectLst/>
      </c:spPr>
    </c:plotArea>
    <c:legend>
      <c:legendPos val="b"/>
      <c:layout>
        <c:manualLayout>
          <c:xMode val="edge"/>
          <c:yMode val="edge"/>
          <c:x val="0.3413487877286292"/>
          <c:y val="0.80232377934946542"/>
          <c:w val="0.31723067334997512"/>
          <c:h val="5.7555855316749747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pieChart>
        <c:varyColors val="1"/>
        <c:ser>
          <c:idx val="0"/>
          <c:order val="0"/>
          <c:tx>
            <c:strRef>
              <c:f>Sheet1!$B$1</c:f>
              <c:strCache>
                <c:ptCount val="1"/>
                <c:pt idx="0">
                  <c:v>Black A18+</c:v>
                </c:pt>
              </c:strCache>
            </c:strRef>
          </c:tx>
          <c:dPt>
            <c:idx val="0"/>
            <c:bubble3D val="0"/>
            <c:spPr>
              <a:solidFill>
                <a:srgbClr val="BDEEFF"/>
              </a:solidFill>
              <a:ln w="19050">
                <a:solidFill>
                  <a:schemeClr val="lt1"/>
                </a:solidFill>
              </a:ln>
              <a:effectLst/>
            </c:spPr>
            <c:extLst>
              <c:ext xmlns:c16="http://schemas.microsoft.com/office/drawing/2014/chart" uri="{C3380CC4-5D6E-409C-BE32-E72D297353CC}">
                <c16:uniqueId val="{00000001-FF4C-4621-8E9B-C646FDD9B584}"/>
              </c:ext>
            </c:extLst>
          </c:dPt>
          <c:dPt>
            <c:idx val="1"/>
            <c:bubble3D val="0"/>
            <c:spPr>
              <a:solidFill>
                <a:srgbClr val="79DCFF"/>
              </a:solidFill>
              <a:ln w="19050">
                <a:solidFill>
                  <a:schemeClr val="lt1"/>
                </a:solidFill>
              </a:ln>
              <a:effectLst/>
            </c:spPr>
            <c:extLst>
              <c:ext xmlns:c16="http://schemas.microsoft.com/office/drawing/2014/chart" uri="{C3380CC4-5D6E-409C-BE32-E72D297353CC}">
                <c16:uniqueId val="{00000003-FF4C-4621-8E9B-C646FDD9B584}"/>
              </c:ext>
            </c:extLst>
          </c:dPt>
          <c:dPt>
            <c:idx val="2"/>
            <c:bubble3D val="0"/>
            <c:spPr>
              <a:solidFill>
                <a:srgbClr val="1DC4FF"/>
              </a:solidFill>
              <a:ln w="19050">
                <a:solidFill>
                  <a:schemeClr val="lt1"/>
                </a:solidFill>
              </a:ln>
              <a:effectLst/>
            </c:spPr>
            <c:extLst>
              <c:ext xmlns:c16="http://schemas.microsoft.com/office/drawing/2014/chart" uri="{C3380CC4-5D6E-409C-BE32-E72D297353CC}">
                <c16:uniqueId val="{00000005-FF4C-4621-8E9B-C646FDD9B584}"/>
              </c:ext>
            </c:extLst>
          </c:dPt>
          <c:dPt>
            <c:idx val="3"/>
            <c:bubble3D val="0"/>
            <c:spPr>
              <a:solidFill>
                <a:srgbClr val="0082B0"/>
              </a:solidFill>
              <a:ln w="19050">
                <a:solidFill>
                  <a:schemeClr val="lt1"/>
                </a:solidFill>
              </a:ln>
              <a:effectLst/>
            </c:spPr>
            <c:extLst>
              <c:ext xmlns:c16="http://schemas.microsoft.com/office/drawing/2014/chart" uri="{C3380CC4-5D6E-409C-BE32-E72D297353CC}">
                <c16:uniqueId val="{00000007-FF4C-4621-8E9B-C646FDD9B584}"/>
              </c:ext>
            </c:extLst>
          </c:dPt>
          <c:dPt>
            <c:idx val="4"/>
            <c:bubble3D val="0"/>
            <c:spPr>
              <a:solidFill>
                <a:srgbClr val="005674"/>
              </a:solidFill>
              <a:ln w="19050">
                <a:solidFill>
                  <a:schemeClr val="lt1"/>
                </a:solidFill>
              </a:ln>
              <a:effectLst/>
            </c:spPr>
            <c:extLst>
              <c:ext xmlns:c16="http://schemas.microsoft.com/office/drawing/2014/chart" uri="{C3380CC4-5D6E-409C-BE32-E72D297353CC}">
                <c16:uniqueId val="{00000009-FF4C-4621-8E9B-C646FDD9B584}"/>
              </c:ext>
            </c:extLst>
          </c:dPt>
          <c:dLbls>
            <c:dLbl>
              <c:idx val="0"/>
              <c:tx>
                <c:rich>
                  <a:bodyPr/>
                  <a:lstStyle/>
                  <a:p>
                    <a:fld id="{62764656-35BE-4A75-AB5D-D05B7866F3AF}" type="VALUE">
                      <a:rPr lang="en-US" sz="1400" smtClean="0"/>
                      <a:pPr/>
                      <a:t>[VALUE]</a:t>
                    </a:fld>
                    <a:endParaRPr lang="en-US" dirty="0"/>
                  </a:p>
                  <a:p>
                    <a:r>
                      <a:rPr lang="en-US" sz="1050" dirty="0"/>
                      <a:t>(Less than 30 mins)</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4C-4621-8E9B-C646FDD9B584}"/>
                </c:ext>
              </c:extLst>
            </c:dLbl>
            <c:dLbl>
              <c:idx val="1"/>
              <c:tx>
                <c:rich>
                  <a:bodyPr/>
                  <a:lstStyle/>
                  <a:p>
                    <a:fld id="{14FA7B05-F9A3-4DCB-B4B7-F7A6AA78112A}" type="VALUE">
                      <a:rPr lang="en-US" smtClean="0"/>
                      <a:pPr/>
                      <a:t>[VALUE]</a:t>
                    </a:fld>
                    <a:endParaRPr lang="en-US"/>
                  </a:p>
                  <a:p>
                    <a:r>
                      <a:rPr lang="en-US" sz="1050"/>
                      <a:t>(30</a:t>
                    </a:r>
                    <a:r>
                      <a:rPr lang="en-US" sz="1050" baseline="0"/>
                      <a:t> min – 1 hour)</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F4C-4621-8E9B-C646FDD9B584}"/>
                </c:ext>
              </c:extLst>
            </c:dLbl>
            <c:dLbl>
              <c:idx val="2"/>
              <c:layout>
                <c:manualLayout>
                  <c:x val="-0.12275652360802974"/>
                  <c:y val="-1.1358635848987497E-2"/>
                </c:manualLayout>
              </c:layout>
              <c:tx>
                <c:rich>
                  <a:bodyPr/>
                  <a:lstStyle/>
                  <a:p>
                    <a:fld id="{F3C431ED-B126-4B3A-9A25-25DDD58DD64A}" type="VALUE">
                      <a:rPr lang="en-US" smtClean="0"/>
                      <a:pPr/>
                      <a:t>[VALUE]</a:t>
                    </a:fld>
                    <a:endParaRPr lang="en-US" dirty="0"/>
                  </a:p>
                  <a:p>
                    <a:r>
                      <a:rPr lang="en-US" sz="1050" dirty="0"/>
                      <a:t>(1-2 hours)</a:t>
                    </a:r>
                  </a:p>
                </c:rich>
              </c:tx>
              <c:showLegendKey val="0"/>
              <c:showVal val="1"/>
              <c:showCatName val="0"/>
              <c:showSerName val="0"/>
              <c:showPercent val="0"/>
              <c:showBubbleSize val="0"/>
              <c:extLst>
                <c:ext xmlns:c15="http://schemas.microsoft.com/office/drawing/2012/chart" uri="{CE6537A1-D6FC-4f65-9D91-7224C49458BB}">
                  <c15:layout>
                    <c:manualLayout>
                      <c:w val="0.25183139769588447"/>
                      <c:h val="0.17190430262376341"/>
                    </c:manualLayout>
                  </c15:layout>
                  <c15:dlblFieldTable/>
                  <c15:showDataLabelsRange val="0"/>
                </c:ext>
                <c:ext xmlns:c16="http://schemas.microsoft.com/office/drawing/2014/chart" uri="{C3380CC4-5D6E-409C-BE32-E72D297353CC}">
                  <c16:uniqueId val="{00000005-FF4C-4621-8E9B-C646FDD9B584}"/>
                </c:ext>
              </c:extLst>
            </c:dLbl>
            <c:dLbl>
              <c:idx val="3"/>
              <c:layout>
                <c:manualLayout>
                  <c:x val="-0.21301867331981628"/>
                  <c:y val="-0.166601199534794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EC84C3FE-71AE-44F2-B52A-ABC694167776}" type="VALUE">
                      <a:rPr lang="en-US" smtClean="0">
                        <a:solidFill>
                          <a:schemeClr val="bg1"/>
                        </a:solidFill>
                      </a:rPr>
                      <a:pPr>
                        <a:defRPr sz="1400">
                          <a:solidFill>
                            <a:schemeClr val="bg1"/>
                          </a:solidFill>
                        </a:defRPr>
                      </a:pPr>
                      <a:t>[VALUE]</a:t>
                    </a:fld>
                    <a:endParaRPr lang="en-US">
                      <a:solidFill>
                        <a:schemeClr val="bg1"/>
                      </a:solidFill>
                    </a:endParaRPr>
                  </a:p>
                  <a:p>
                    <a:pPr>
                      <a:defRPr sz="1400">
                        <a:solidFill>
                          <a:schemeClr val="bg1"/>
                        </a:solidFill>
                      </a:defRPr>
                    </a:pPr>
                    <a:r>
                      <a:rPr lang="en-US" sz="1050">
                        <a:solidFill>
                          <a:schemeClr val="bg1"/>
                        </a:solidFill>
                      </a:rPr>
                      <a:t>(2-3 hours)</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822091170741303"/>
                      <c:h val="0.17190430262376341"/>
                    </c:manualLayout>
                  </c15:layout>
                  <c15:dlblFieldTable/>
                  <c15:showDataLabelsRange val="0"/>
                </c:ext>
                <c:ext xmlns:c16="http://schemas.microsoft.com/office/drawing/2014/chart" uri="{C3380CC4-5D6E-409C-BE32-E72D297353CC}">
                  <c16:uniqueId val="{00000007-FF4C-4621-8E9B-C646FDD9B584}"/>
                </c:ext>
              </c:extLst>
            </c:dLbl>
            <c:dLbl>
              <c:idx val="4"/>
              <c:layout>
                <c:manualLayout>
                  <c:x val="0.18052429942357312"/>
                  <c:y val="-4.1886313317554047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372E17CA-7B6E-4E0B-A96B-F5E37CD38906}" type="VALUE">
                      <a:rPr lang="en-US" smtClean="0"/>
                      <a:pPr>
                        <a:defRPr sz="1400">
                          <a:solidFill>
                            <a:schemeClr val="bg1"/>
                          </a:solidFill>
                        </a:defRPr>
                      </a:pPr>
                      <a:t>[VALUE]</a:t>
                    </a:fld>
                    <a:endParaRPr lang="en-US" dirty="0"/>
                  </a:p>
                  <a:p>
                    <a:pPr>
                      <a:defRPr sz="1400">
                        <a:solidFill>
                          <a:schemeClr val="bg1"/>
                        </a:solidFill>
                      </a:defRPr>
                    </a:pPr>
                    <a:r>
                      <a:rPr lang="en-US" sz="1050" dirty="0"/>
                      <a:t>(3+ hours)</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3016848176505572"/>
                      <c:h val="0.17443230707411286"/>
                    </c:manualLayout>
                  </c15:layout>
                  <c15:dlblFieldTable/>
                  <c15:showDataLabelsRange val="0"/>
                </c:ext>
                <c:ext xmlns:c16="http://schemas.microsoft.com/office/drawing/2014/chart" uri="{C3380CC4-5D6E-409C-BE32-E72D297353CC}">
                  <c16:uniqueId val="{00000009-FF4C-4621-8E9B-C646FDD9B58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Less than 30 mins</c:v>
                </c:pt>
                <c:pt idx="1">
                  <c:v>30 mins - 1 hour</c:v>
                </c:pt>
                <c:pt idx="2">
                  <c:v>1-2 hours</c:v>
                </c:pt>
                <c:pt idx="3">
                  <c:v>2-3 hours</c:v>
                </c:pt>
                <c:pt idx="4">
                  <c:v>3+ hours</c:v>
                </c:pt>
              </c:strCache>
            </c:strRef>
          </c:cat>
          <c:val>
            <c:numRef>
              <c:f>Sheet1!$B$2:$B$6</c:f>
              <c:numCache>
                <c:formatCode>0%</c:formatCode>
                <c:ptCount val="5"/>
                <c:pt idx="0">
                  <c:v>6.2899999999999998E-2</c:v>
                </c:pt>
                <c:pt idx="1">
                  <c:v>0.1258</c:v>
                </c:pt>
                <c:pt idx="2">
                  <c:v>0.1391</c:v>
                </c:pt>
                <c:pt idx="3">
                  <c:v>0.1656</c:v>
                </c:pt>
                <c:pt idx="4">
                  <c:v>0.50680000000000003</c:v>
                </c:pt>
              </c:numCache>
            </c:numRef>
          </c:val>
          <c:extLst>
            <c:ext xmlns:c16="http://schemas.microsoft.com/office/drawing/2014/chart" uri="{C3380CC4-5D6E-409C-BE32-E72D297353CC}">
              <c16:uniqueId val="{0000000A-FF4C-4621-8E9B-C646FDD9B58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pieChart>
        <c:varyColors val="1"/>
        <c:ser>
          <c:idx val="0"/>
          <c:order val="0"/>
          <c:tx>
            <c:strRef>
              <c:f>Sheet1!$B$1</c:f>
              <c:strCache>
                <c:ptCount val="1"/>
                <c:pt idx="0">
                  <c:v>Hispanic A18+</c:v>
                </c:pt>
              </c:strCache>
            </c:strRef>
          </c:tx>
          <c:dPt>
            <c:idx val="0"/>
            <c:bubble3D val="0"/>
            <c:spPr>
              <a:solidFill>
                <a:srgbClr val="FFF2C9"/>
              </a:solidFill>
              <a:ln w="19050">
                <a:solidFill>
                  <a:schemeClr val="lt1"/>
                </a:solidFill>
              </a:ln>
              <a:effectLst/>
            </c:spPr>
            <c:extLst>
              <c:ext xmlns:c16="http://schemas.microsoft.com/office/drawing/2014/chart" uri="{C3380CC4-5D6E-409C-BE32-E72D297353CC}">
                <c16:uniqueId val="{00000001-40FF-4D75-9FF6-B8CC76D08D41}"/>
              </c:ext>
            </c:extLst>
          </c:dPt>
          <c:dPt>
            <c:idx val="1"/>
            <c:bubble3D val="0"/>
            <c:spPr>
              <a:solidFill>
                <a:srgbClr val="FFE38B"/>
              </a:solidFill>
              <a:ln w="19050">
                <a:solidFill>
                  <a:schemeClr val="lt1"/>
                </a:solidFill>
              </a:ln>
              <a:effectLst/>
            </c:spPr>
            <c:extLst>
              <c:ext xmlns:c16="http://schemas.microsoft.com/office/drawing/2014/chart" uri="{C3380CC4-5D6E-409C-BE32-E72D297353CC}">
                <c16:uniqueId val="{00000003-40FF-4D75-9FF6-B8CC76D08D41}"/>
              </c:ext>
            </c:extLst>
          </c:dPt>
          <c:dPt>
            <c:idx val="2"/>
            <c:bubble3D val="0"/>
            <c:spPr>
              <a:solidFill>
                <a:srgbClr val="FFCE33"/>
              </a:solidFill>
              <a:ln w="19050">
                <a:solidFill>
                  <a:schemeClr val="lt1"/>
                </a:solidFill>
              </a:ln>
              <a:effectLst/>
            </c:spPr>
            <c:extLst>
              <c:ext xmlns:c16="http://schemas.microsoft.com/office/drawing/2014/chart" uri="{C3380CC4-5D6E-409C-BE32-E72D297353CC}">
                <c16:uniqueId val="{00000005-40FF-4D75-9FF6-B8CC76D08D41}"/>
              </c:ext>
            </c:extLst>
          </c:dPt>
          <c:dPt>
            <c:idx val="3"/>
            <c:bubble3D val="0"/>
            <c:spPr>
              <a:solidFill>
                <a:srgbClr val="D2A000"/>
              </a:solidFill>
              <a:ln w="19050">
                <a:solidFill>
                  <a:schemeClr val="lt1"/>
                </a:solidFill>
              </a:ln>
              <a:effectLst/>
            </c:spPr>
            <c:extLst>
              <c:ext xmlns:c16="http://schemas.microsoft.com/office/drawing/2014/chart" uri="{C3380CC4-5D6E-409C-BE32-E72D297353CC}">
                <c16:uniqueId val="{00000007-40FF-4D75-9FF6-B8CC76D08D41}"/>
              </c:ext>
            </c:extLst>
          </c:dPt>
          <c:dPt>
            <c:idx val="4"/>
            <c:bubble3D val="0"/>
            <c:spPr>
              <a:solidFill>
                <a:srgbClr val="967200"/>
              </a:solidFill>
              <a:ln w="19050">
                <a:solidFill>
                  <a:schemeClr val="lt1"/>
                </a:solidFill>
              </a:ln>
              <a:effectLst/>
            </c:spPr>
            <c:extLst>
              <c:ext xmlns:c16="http://schemas.microsoft.com/office/drawing/2014/chart" uri="{C3380CC4-5D6E-409C-BE32-E72D297353CC}">
                <c16:uniqueId val="{00000009-40FF-4D75-9FF6-B8CC76D08D41}"/>
              </c:ext>
            </c:extLst>
          </c:dPt>
          <c:dLbls>
            <c:dLbl>
              <c:idx val="0"/>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solidFill>
                        <a:latin typeface="Open Sans" panose="020B0606030504020204" pitchFamily="34" charset="0"/>
                        <a:ea typeface="Open Sans" panose="020B0606030504020204" pitchFamily="34" charset="0"/>
                        <a:cs typeface="Open Sans" panose="020B0606030504020204" pitchFamily="34" charset="0"/>
                      </a:defRPr>
                    </a:pPr>
                    <a:fld id="{F25053FA-8426-43DB-BD74-4133F910227A}" type="VALUE">
                      <a:rPr lang="en-US" smtClean="0"/>
                      <a:pPr marL="0" marR="0" lvl="0" indent="0" algn="ctr" defTabSz="914400" rtl="0" eaLnBrk="1" fontAlgn="auto" latinLnBrk="0" hangingPunct="1">
                        <a:lnSpc>
                          <a:spcPct val="100000"/>
                        </a:lnSpc>
                        <a:spcBef>
                          <a:spcPts val="0"/>
                        </a:spcBef>
                        <a:spcAft>
                          <a:spcPts val="0"/>
                        </a:spcAft>
                        <a:buClrTx/>
                        <a:buSzTx/>
                        <a:buFontTx/>
                        <a:buNone/>
                        <a:tabLst/>
                        <a:defRPr sz="1400">
                          <a:solidFill>
                            <a:prstClr val="black"/>
                          </a:solidFill>
                        </a:defRPr>
                      </a:pPr>
                      <a:t>[VALUE]</a:t>
                    </a:fld>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sz="1400">
                        <a:solidFill>
                          <a:prstClr val="black"/>
                        </a:solidFill>
                      </a:defRPr>
                    </a:pPr>
                    <a:r>
                      <a:rPr lang="en-US" sz="1050" dirty="0"/>
                      <a:t>(Less than 30 mins)</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0FF-4D75-9FF6-B8CC76D08D41}"/>
                </c:ext>
              </c:extLst>
            </c:dLbl>
            <c:dLbl>
              <c:idx val="1"/>
              <c:tx>
                <c:rich>
                  <a:bodyPr/>
                  <a:lstStyle/>
                  <a:p>
                    <a:fld id="{FC6F0686-0A3D-4BEB-A827-488AD198333F}" type="VALUE">
                      <a:rPr lang="en-US" smtClean="0"/>
                      <a:pPr/>
                      <a:t>[VALUE]</a:t>
                    </a:fld>
                    <a:endParaRPr lang="en-US"/>
                  </a:p>
                  <a:p>
                    <a:r>
                      <a:rPr lang="en-US" sz="1050"/>
                      <a:t>(30</a:t>
                    </a:r>
                    <a:r>
                      <a:rPr lang="en-US" sz="1050" baseline="0"/>
                      <a:t> min – 1 hour)</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0FF-4D75-9FF6-B8CC76D08D41}"/>
                </c:ext>
              </c:extLst>
            </c:dLbl>
            <c:dLbl>
              <c:idx val="2"/>
              <c:layout>
                <c:manualLayout>
                  <c:x val="-0.14802992552732996"/>
                  <c:y val="-7.4788324414763588E-2"/>
                </c:manualLayout>
              </c:layout>
              <c:tx>
                <c:rich>
                  <a:bodyPr/>
                  <a:lstStyle/>
                  <a:p>
                    <a:fld id="{E64ED9C9-3930-431D-B94C-4E3833A7D2DC}" type="VALUE">
                      <a:rPr lang="en-US" smtClean="0"/>
                      <a:pPr/>
                      <a:t>[VALUE]</a:t>
                    </a:fld>
                    <a:endParaRPr lang="en-US"/>
                  </a:p>
                  <a:p>
                    <a:r>
                      <a:rPr lang="en-US" sz="1050"/>
                      <a:t>(1-2 hours)</a:t>
                    </a:r>
                  </a:p>
                </c:rich>
              </c:tx>
              <c:showLegendKey val="0"/>
              <c:showVal val="1"/>
              <c:showCatName val="0"/>
              <c:showSerName val="0"/>
              <c:showPercent val="0"/>
              <c:showBubbleSize val="0"/>
              <c:extLst>
                <c:ext xmlns:c15="http://schemas.microsoft.com/office/drawing/2012/chart" uri="{CE6537A1-D6FC-4f65-9D91-7224C49458BB}">
                  <c15:layout>
                    <c:manualLayout>
                      <c:w val="0.24822091170741303"/>
                      <c:h val="0.17190430262376341"/>
                    </c:manualLayout>
                  </c15:layout>
                  <c15:dlblFieldTable/>
                  <c15:showDataLabelsRange val="0"/>
                </c:ext>
                <c:ext xmlns:c16="http://schemas.microsoft.com/office/drawing/2014/chart" uri="{C3380CC4-5D6E-409C-BE32-E72D297353CC}">
                  <c16:uniqueId val="{00000005-40FF-4D75-9FF6-B8CC76D08D41}"/>
                </c:ext>
              </c:extLst>
            </c:dLbl>
            <c:dLbl>
              <c:idx val="3"/>
              <c:layout>
                <c:manualLayout>
                  <c:x val="-7.943069174637217E-2"/>
                  <c:y val="-0.12699579647931919"/>
                </c:manualLayout>
              </c:layout>
              <c:tx>
                <c:rich>
                  <a:bodyPr/>
                  <a:lstStyle/>
                  <a:p>
                    <a:fld id="{1E50E810-2D96-471E-9579-0AC4688398B6}" type="VALUE">
                      <a:rPr lang="en-US" smtClean="0"/>
                      <a:pPr/>
                      <a:t>[VALUE]</a:t>
                    </a:fld>
                    <a:endParaRPr lang="en-US"/>
                  </a:p>
                  <a:p>
                    <a:r>
                      <a:rPr lang="en-US" sz="1050"/>
                      <a:t>(2-3</a:t>
                    </a:r>
                    <a:r>
                      <a:rPr lang="en-US" sz="1050" baseline="0"/>
                      <a:t> hours)</a:t>
                    </a:r>
                  </a:p>
                </c:rich>
              </c:tx>
              <c:showLegendKey val="0"/>
              <c:showVal val="1"/>
              <c:showCatName val="0"/>
              <c:showSerName val="0"/>
              <c:showPercent val="0"/>
              <c:showBubbleSize val="0"/>
              <c:extLst>
                <c:ext xmlns:c15="http://schemas.microsoft.com/office/drawing/2012/chart" uri="{CE6537A1-D6FC-4f65-9D91-7224C49458BB}">
                  <c15:layout>
                    <c:manualLayout>
                      <c:w val="0.24099993973047013"/>
                      <c:h val="0.17443230707411286"/>
                    </c:manualLayout>
                  </c15:layout>
                  <c15:dlblFieldTable/>
                  <c15:showDataLabelsRange val="0"/>
                </c:ext>
                <c:ext xmlns:c16="http://schemas.microsoft.com/office/drawing/2014/chart" uri="{C3380CC4-5D6E-409C-BE32-E72D297353CC}">
                  <c16:uniqueId val="{00000007-40FF-4D75-9FF6-B8CC76D08D41}"/>
                </c:ext>
              </c:extLst>
            </c:dLbl>
            <c:dLbl>
              <c:idx val="4"/>
              <c:layout>
                <c:manualLayout>
                  <c:x val="0.16608235546968728"/>
                  <c:y val="3.7864331224053117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07F572D0-A20D-4544-BB83-A7F73B207E38}" type="VALUE">
                      <a:rPr lang="en-US" smtClean="0"/>
                      <a:pPr>
                        <a:defRPr sz="1400">
                          <a:solidFill>
                            <a:schemeClr val="bg1"/>
                          </a:solidFill>
                        </a:defRPr>
                      </a:pPr>
                      <a:t>[VALUE]</a:t>
                    </a:fld>
                    <a:endParaRPr lang="en-US" dirty="0"/>
                  </a:p>
                  <a:p>
                    <a:pPr>
                      <a:defRPr sz="1400">
                        <a:solidFill>
                          <a:schemeClr val="bg1"/>
                        </a:solidFill>
                      </a:defRPr>
                    </a:pPr>
                    <a:r>
                      <a:rPr lang="en-US" sz="1050" dirty="0"/>
                      <a:t>(3+ hours)</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8071528560365622"/>
                      <c:h val="0.17190430262376341"/>
                    </c:manualLayout>
                  </c15:layout>
                  <c15:dlblFieldTable/>
                  <c15:showDataLabelsRange val="0"/>
                </c:ext>
                <c:ext xmlns:c16="http://schemas.microsoft.com/office/drawing/2014/chart" uri="{C3380CC4-5D6E-409C-BE32-E72D297353CC}">
                  <c16:uniqueId val="{00000009-40FF-4D75-9FF6-B8CC76D08D4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Less than 30 mins</c:v>
                </c:pt>
                <c:pt idx="1">
                  <c:v>30 mins - 1 hour</c:v>
                </c:pt>
                <c:pt idx="2">
                  <c:v>1-2 hours</c:v>
                </c:pt>
                <c:pt idx="3">
                  <c:v>2-3 hours</c:v>
                </c:pt>
                <c:pt idx="4">
                  <c:v>3+ hours</c:v>
                </c:pt>
              </c:strCache>
            </c:strRef>
          </c:cat>
          <c:val>
            <c:numRef>
              <c:f>Sheet1!$B$2:$B$6</c:f>
              <c:numCache>
                <c:formatCode>0%</c:formatCode>
                <c:ptCount val="5"/>
                <c:pt idx="0">
                  <c:v>7.6700000000000004E-2</c:v>
                </c:pt>
                <c:pt idx="1">
                  <c:v>0.12670000000000001</c:v>
                </c:pt>
                <c:pt idx="2">
                  <c:v>0.1933</c:v>
                </c:pt>
                <c:pt idx="3">
                  <c:v>0.16</c:v>
                </c:pt>
                <c:pt idx="4">
                  <c:v>0.44369999999999998</c:v>
                </c:pt>
              </c:numCache>
            </c:numRef>
          </c:val>
          <c:extLst>
            <c:ext xmlns:c16="http://schemas.microsoft.com/office/drawing/2014/chart" uri="{C3380CC4-5D6E-409C-BE32-E72D297353CC}">
              <c16:uniqueId val="{0000000A-40FF-4D75-9FF6-B8CC76D08D4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pieChart>
        <c:varyColors val="1"/>
        <c:ser>
          <c:idx val="0"/>
          <c:order val="0"/>
          <c:tx>
            <c:strRef>
              <c:f>Sheet1!$B$1</c:f>
              <c:strCache>
                <c:ptCount val="1"/>
                <c:pt idx="0">
                  <c:v>Asian A18+</c:v>
                </c:pt>
              </c:strCache>
            </c:strRef>
          </c:tx>
          <c:dPt>
            <c:idx val="0"/>
            <c:bubble3D val="0"/>
            <c:spPr>
              <a:solidFill>
                <a:srgbClr val="FFD5F4"/>
              </a:solidFill>
              <a:ln w="19050">
                <a:solidFill>
                  <a:schemeClr val="lt1"/>
                </a:solidFill>
              </a:ln>
              <a:effectLst/>
            </c:spPr>
            <c:extLst>
              <c:ext xmlns:c16="http://schemas.microsoft.com/office/drawing/2014/chart" uri="{C3380CC4-5D6E-409C-BE32-E72D297353CC}">
                <c16:uniqueId val="{00000001-3E6F-4541-B3F9-F358B6633C10}"/>
              </c:ext>
            </c:extLst>
          </c:dPt>
          <c:dPt>
            <c:idx val="1"/>
            <c:bubble3D val="0"/>
            <c:spPr>
              <a:solidFill>
                <a:srgbClr val="FF9BE5"/>
              </a:solidFill>
              <a:ln w="19050">
                <a:solidFill>
                  <a:schemeClr val="lt1"/>
                </a:solidFill>
              </a:ln>
              <a:effectLst/>
            </c:spPr>
            <c:extLst>
              <c:ext xmlns:c16="http://schemas.microsoft.com/office/drawing/2014/chart" uri="{C3380CC4-5D6E-409C-BE32-E72D297353CC}">
                <c16:uniqueId val="{00000003-3E6F-4541-B3F9-F358B6633C10}"/>
              </c:ext>
            </c:extLst>
          </c:dPt>
          <c:dPt>
            <c:idx val="2"/>
            <c:bubble3D val="0"/>
            <c:spPr>
              <a:solidFill>
                <a:srgbClr val="FF61D6"/>
              </a:solidFill>
              <a:ln w="19050">
                <a:solidFill>
                  <a:schemeClr val="lt1"/>
                </a:solidFill>
              </a:ln>
              <a:effectLst/>
            </c:spPr>
            <c:extLst>
              <c:ext xmlns:c16="http://schemas.microsoft.com/office/drawing/2014/chart" uri="{C3380CC4-5D6E-409C-BE32-E72D297353CC}">
                <c16:uniqueId val="{00000005-3E6F-4541-B3F9-F358B6633C10}"/>
              </c:ext>
            </c:extLst>
          </c:dPt>
          <c:dPt>
            <c:idx val="3"/>
            <c:bubble3D val="0"/>
            <c:spPr>
              <a:solidFill>
                <a:srgbClr val="FF19C3"/>
              </a:solidFill>
              <a:ln w="19050">
                <a:solidFill>
                  <a:schemeClr val="lt1"/>
                </a:solidFill>
              </a:ln>
              <a:effectLst/>
            </c:spPr>
            <c:extLst>
              <c:ext xmlns:c16="http://schemas.microsoft.com/office/drawing/2014/chart" uri="{C3380CC4-5D6E-409C-BE32-E72D297353CC}">
                <c16:uniqueId val="{00000007-3E6F-4541-B3F9-F358B6633C10}"/>
              </c:ext>
            </c:extLst>
          </c:dPt>
          <c:dPt>
            <c:idx val="4"/>
            <c:bubble3D val="0"/>
            <c:spPr>
              <a:solidFill>
                <a:srgbClr val="A40079"/>
              </a:solidFill>
              <a:ln w="19050">
                <a:solidFill>
                  <a:schemeClr val="lt1"/>
                </a:solidFill>
              </a:ln>
              <a:effectLst/>
            </c:spPr>
            <c:extLst>
              <c:ext xmlns:c16="http://schemas.microsoft.com/office/drawing/2014/chart" uri="{C3380CC4-5D6E-409C-BE32-E72D297353CC}">
                <c16:uniqueId val="{00000009-3E6F-4541-B3F9-F358B6633C10}"/>
              </c:ext>
            </c:extLst>
          </c:dPt>
          <c:dLbls>
            <c:dLbl>
              <c:idx val="0"/>
              <c:tx>
                <c:rich>
                  <a:bodyPr/>
                  <a:lstStyle/>
                  <a:p>
                    <a:fld id="{991E196A-98B6-4309-A42B-702FEE8347F3}" type="VALUE">
                      <a:rPr lang="en-US" smtClean="0"/>
                      <a:pPr/>
                      <a:t>[VALUE]</a:t>
                    </a:fld>
                    <a:endParaRPr lang="en-US" dirty="0"/>
                  </a:p>
                  <a:p>
                    <a:r>
                      <a:rPr lang="en-US" sz="900" dirty="0"/>
                      <a:t>(Less than 30 mins)</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6F-4541-B3F9-F358B6633C10}"/>
                </c:ext>
              </c:extLst>
            </c:dLbl>
            <c:dLbl>
              <c:idx val="1"/>
              <c:layout>
                <c:manualLayout>
                  <c:x val="-4.227964379570676E-3"/>
                  <c:y val="-4.7251787119996475E-2"/>
                </c:manualLayout>
              </c:layout>
              <c:tx>
                <c:rich>
                  <a:bodyPr/>
                  <a:lstStyle/>
                  <a:p>
                    <a:fld id="{34DAD406-EE86-44C5-9BBF-2283DC19186E}" type="VALUE">
                      <a:rPr lang="en-US" smtClean="0"/>
                      <a:pPr/>
                      <a:t>[VALUE]</a:t>
                    </a:fld>
                    <a:endParaRPr lang="en-US" dirty="0"/>
                  </a:p>
                  <a:p>
                    <a:r>
                      <a:rPr lang="en-US" sz="900" dirty="0"/>
                      <a:t>(30</a:t>
                    </a:r>
                    <a:r>
                      <a:rPr lang="en-US" sz="900" baseline="0" dirty="0"/>
                      <a:t> min – 1 hour)</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E6F-4541-B3F9-F358B6633C10}"/>
                </c:ext>
              </c:extLst>
            </c:dLbl>
            <c:dLbl>
              <c:idx val="2"/>
              <c:layout>
                <c:manualLayout>
                  <c:x val="-0.12275652360802966"/>
                  <c:y val="-0.12398156587117024"/>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28818C88-448C-4046-98B9-5045199F5C4F}" type="VALUE">
                      <a:rPr lang="en-US" smtClean="0">
                        <a:solidFill>
                          <a:schemeClr val="bg1"/>
                        </a:solidFill>
                      </a:rPr>
                      <a:pPr>
                        <a:defRPr sz="1400">
                          <a:solidFill>
                            <a:schemeClr val="bg1"/>
                          </a:solidFill>
                        </a:defRPr>
                      </a:pPr>
                      <a:t>[VALUE]</a:t>
                    </a:fld>
                    <a:endParaRPr lang="en-US">
                      <a:solidFill>
                        <a:schemeClr val="bg1"/>
                      </a:solidFill>
                    </a:endParaRPr>
                  </a:p>
                  <a:p>
                    <a:pPr>
                      <a:defRPr sz="1400">
                        <a:solidFill>
                          <a:schemeClr val="bg1"/>
                        </a:solidFill>
                      </a:defRPr>
                    </a:pPr>
                    <a:r>
                      <a:rPr lang="en-US" sz="1050">
                        <a:solidFill>
                          <a:schemeClr val="bg1"/>
                        </a:solidFill>
                      </a:rPr>
                      <a:t>(1-2 hours)</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2303387716160081"/>
                      <c:h val="0.17443230707411286"/>
                    </c:manualLayout>
                  </c15:layout>
                  <c15:dlblFieldTable/>
                  <c15:showDataLabelsRange val="0"/>
                </c:ext>
                <c:ext xmlns:c16="http://schemas.microsoft.com/office/drawing/2014/chart" uri="{C3380CC4-5D6E-409C-BE32-E72D297353CC}">
                  <c16:uniqueId val="{00000005-3E6F-4541-B3F9-F358B6633C10}"/>
                </c:ext>
              </c:extLst>
            </c:dLbl>
            <c:dLbl>
              <c:idx val="3"/>
              <c:layout>
                <c:manualLayout>
                  <c:x val="0.17691381343510162"/>
                  <c:y val="-0.17165720843549304"/>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61C26827-F895-40BF-ABC7-08A32080CD06}" type="VALUE">
                      <a:rPr lang="en-US" smtClean="0">
                        <a:solidFill>
                          <a:schemeClr val="bg1"/>
                        </a:solidFill>
                      </a:rPr>
                      <a:pPr>
                        <a:defRPr sz="1400">
                          <a:solidFill>
                            <a:schemeClr val="bg1"/>
                          </a:solidFill>
                        </a:defRPr>
                      </a:pPr>
                      <a:t>[VALUE]</a:t>
                    </a:fld>
                    <a:endParaRPr lang="en-US" dirty="0">
                      <a:solidFill>
                        <a:schemeClr val="bg1"/>
                      </a:solidFill>
                    </a:endParaRPr>
                  </a:p>
                  <a:p>
                    <a:pPr>
                      <a:defRPr sz="1400">
                        <a:solidFill>
                          <a:schemeClr val="bg1"/>
                        </a:solidFill>
                      </a:defRPr>
                    </a:pPr>
                    <a:r>
                      <a:rPr lang="en-US" sz="1050" dirty="0">
                        <a:solidFill>
                          <a:schemeClr val="bg1"/>
                        </a:solidFill>
                      </a:rPr>
                      <a:t>(2</a:t>
                    </a:r>
                    <a:r>
                      <a:rPr lang="en-US" sz="1050" baseline="0" dirty="0">
                        <a:solidFill>
                          <a:schemeClr val="bg1"/>
                        </a:solidFill>
                      </a:rPr>
                      <a:t>-3 hours)</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6266285566129893"/>
                      <c:h val="0.17190430262376341"/>
                    </c:manualLayout>
                  </c15:layout>
                  <c15:dlblFieldTable/>
                  <c15:showDataLabelsRange val="0"/>
                </c:ext>
                <c:ext xmlns:c16="http://schemas.microsoft.com/office/drawing/2014/chart" uri="{C3380CC4-5D6E-409C-BE32-E72D297353CC}">
                  <c16:uniqueId val="{00000007-3E6F-4541-B3F9-F358B6633C10}"/>
                </c:ext>
              </c:extLst>
            </c:dLbl>
            <c:dLbl>
              <c:idx val="4"/>
              <c:layout>
                <c:manualLayout>
                  <c:x val="0.18774527140051606"/>
                  <c:y val="0.1092912722935489"/>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C303D2BB-536F-4FB6-96C4-D0EECB58749D}" type="VALUE">
                      <a:rPr lang="en-US" smtClean="0"/>
                      <a:pPr>
                        <a:defRPr sz="1400">
                          <a:solidFill>
                            <a:schemeClr val="bg1"/>
                          </a:solidFill>
                        </a:defRPr>
                      </a:pPr>
                      <a:t>[VALUE]</a:t>
                    </a:fld>
                    <a:endParaRPr lang="en-US" dirty="0"/>
                  </a:p>
                  <a:p>
                    <a:pPr>
                      <a:defRPr sz="1400">
                        <a:solidFill>
                          <a:schemeClr val="bg1"/>
                        </a:solidFill>
                      </a:defRPr>
                    </a:pPr>
                    <a:r>
                      <a:rPr lang="en-US" sz="1050" dirty="0"/>
                      <a:t>(3+</a:t>
                    </a:r>
                    <a:r>
                      <a:rPr lang="en-US" sz="1050" baseline="0" dirty="0"/>
                      <a:t> hours)</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0959917351142791"/>
                      <c:h val="0.17190430262376341"/>
                    </c:manualLayout>
                  </c15:layout>
                  <c15:dlblFieldTable/>
                  <c15:showDataLabelsRange val="0"/>
                </c:ext>
                <c:ext xmlns:c16="http://schemas.microsoft.com/office/drawing/2014/chart" uri="{C3380CC4-5D6E-409C-BE32-E72D297353CC}">
                  <c16:uniqueId val="{00000009-3E6F-4541-B3F9-F358B6633C1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Less than 30 mins</c:v>
                </c:pt>
                <c:pt idx="1">
                  <c:v>30 mins - 1 hour</c:v>
                </c:pt>
                <c:pt idx="2">
                  <c:v>1-2 hours</c:v>
                </c:pt>
                <c:pt idx="3">
                  <c:v>2-3 hours</c:v>
                </c:pt>
                <c:pt idx="4">
                  <c:v>3+ hours</c:v>
                </c:pt>
              </c:strCache>
            </c:strRef>
          </c:cat>
          <c:val>
            <c:numRef>
              <c:f>Sheet1!$B$2:$B$6</c:f>
              <c:numCache>
                <c:formatCode>0%</c:formatCode>
                <c:ptCount val="5"/>
                <c:pt idx="0">
                  <c:v>0.14000000000000001</c:v>
                </c:pt>
                <c:pt idx="1">
                  <c:v>0.09</c:v>
                </c:pt>
                <c:pt idx="2">
                  <c:v>0.2</c:v>
                </c:pt>
                <c:pt idx="3">
                  <c:v>0.25</c:v>
                </c:pt>
                <c:pt idx="4">
                  <c:v>0.32</c:v>
                </c:pt>
              </c:numCache>
            </c:numRef>
          </c:val>
          <c:extLst>
            <c:ext xmlns:c16="http://schemas.microsoft.com/office/drawing/2014/chart" uri="{C3380CC4-5D6E-409C-BE32-E72D297353CC}">
              <c16:uniqueId val="{0000000A-3E6F-4541-B3F9-F358B6633C1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31EDF0E-E4B9-4EC7-8B31-43C0C5426CDE}" type="datetimeFigureOut">
              <a:rPr lang="en-US" smtClean="0"/>
              <a:t>4/27/2020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9BEE908-78C5-45A8-8612-651733836286}" type="slidenum">
              <a:rPr lang="en-US" smtClean="0"/>
              <a:t>‹#›</a:t>
            </a:fld>
            <a:endParaRPr lang="en-US"/>
          </a:p>
        </p:txBody>
      </p:sp>
    </p:spTree>
    <p:extLst>
      <p:ext uri="{BB962C8B-B14F-4D97-AF65-F5344CB8AC3E}">
        <p14:creationId xmlns:p14="http://schemas.microsoft.com/office/powerpoint/2010/main" val="153159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217373">
              <a:defRPr/>
            </a:pPr>
            <a:fld id="{03E44481-CC7E-F441-937B-548163903822}" type="slidenum">
              <a:rPr lang="en-US">
                <a:solidFill>
                  <a:prstClr val="black"/>
                </a:solidFill>
                <a:latin typeface="Calibri"/>
              </a:rPr>
              <a:pPr defTabSz="1217373">
                <a:defRPr/>
              </a:pPr>
              <a:t>1</a:t>
            </a:fld>
            <a:endParaRPr lang="en-US">
              <a:solidFill>
                <a:prstClr val="black"/>
              </a:solidFill>
              <a:latin typeface="Calibri"/>
            </a:endParaRPr>
          </a:p>
        </p:txBody>
      </p:sp>
    </p:spTree>
    <p:extLst>
      <p:ext uri="{BB962C8B-B14F-4D97-AF65-F5344CB8AC3E}">
        <p14:creationId xmlns:p14="http://schemas.microsoft.com/office/powerpoint/2010/main" val="2278489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9478">
              <a:defRPr/>
            </a:pPr>
            <a:fld id="{B4DC5A39-9615-4EA5-AD81-2B3B06F13EEC}" type="slidenum">
              <a:rPr lang="en-US">
                <a:solidFill>
                  <a:prstClr val="black"/>
                </a:solidFill>
                <a:latin typeface="Calibri"/>
              </a:rPr>
              <a:pPr defTabSz="949478">
                <a:defRPr/>
              </a:pPr>
              <a:t>3</a:t>
            </a:fld>
            <a:endParaRPr lang="en-US">
              <a:solidFill>
                <a:prstClr val="black"/>
              </a:solidFill>
              <a:latin typeface="Calibri"/>
            </a:endParaRPr>
          </a:p>
        </p:txBody>
      </p:sp>
    </p:spTree>
    <p:extLst>
      <p:ext uri="{BB962C8B-B14F-4D97-AF65-F5344CB8AC3E}">
        <p14:creationId xmlns:p14="http://schemas.microsoft.com/office/powerpoint/2010/main" val="3017660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EE908-78C5-45A8-8612-651733836286}" type="slidenum">
              <a:rPr lang="en-US" smtClean="0"/>
              <a:t>4</a:t>
            </a:fld>
            <a:endParaRPr lang="en-US"/>
          </a:p>
        </p:txBody>
      </p:sp>
    </p:spTree>
    <p:extLst>
      <p:ext uri="{BB962C8B-B14F-4D97-AF65-F5344CB8AC3E}">
        <p14:creationId xmlns:p14="http://schemas.microsoft.com/office/powerpoint/2010/main" val="3224624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EE908-78C5-45A8-8612-651733836286}" type="slidenum">
              <a:rPr lang="en-US" smtClean="0"/>
              <a:t>6</a:t>
            </a:fld>
            <a:endParaRPr lang="en-US"/>
          </a:p>
        </p:txBody>
      </p:sp>
    </p:spTree>
    <p:extLst>
      <p:ext uri="{BB962C8B-B14F-4D97-AF65-F5344CB8AC3E}">
        <p14:creationId xmlns:p14="http://schemas.microsoft.com/office/powerpoint/2010/main" val="736487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BEE908-78C5-45A8-8612-6517338362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89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EE908-78C5-45A8-8612-651733836286}" type="slidenum">
              <a:rPr lang="en-US" smtClean="0"/>
              <a:t>33</a:t>
            </a:fld>
            <a:endParaRPr lang="en-US"/>
          </a:p>
        </p:txBody>
      </p:sp>
    </p:spTree>
    <p:extLst>
      <p:ext uri="{BB962C8B-B14F-4D97-AF65-F5344CB8AC3E}">
        <p14:creationId xmlns:p14="http://schemas.microsoft.com/office/powerpoint/2010/main" val="2978115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528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143A3-1807-A143-B19D-72AF373C2C97}"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1997305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143A3-1807-A143-B19D-72AF373C2C97}"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420811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590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nchor="t"/>
          <a:lstStyle>
            <a:lvl1pPr algn="l">
              <a:defRPr sz="5099"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500">
                <a:solidFill>
                  <a:schemeClr val="tx1">
                    <a:tint val="75000"/>
                  </a:schemeClr>
                </a:solidFill>
              </a:defRPr>
            </a:lvl1pPr>
            <a:lvl2pPr marL="583061" indent="0">
              <a:buNone/>
              <a:defRPr sz="2300">
                <a:solidFill>
                  <a:schemeClr val="tx1">
                    <a:tint val="75000"/>
                  </a:schemeClr>
                </a:solidFill>
              </a:defRPr>
            </a:lvl2pPr>
            <a:lvl3pPr marL="1166143" indent="0">
              <a:buNone/>
              <a:defRPr sz="2000">
                <a:solidFill>
                  <a:schemeClr val="tx1">
                    <a:tint val="75000"/>
                  </a:schemeClr>
                </a:solidFill>
              </a:defRPr>
            </a:lvl3pPr>
            <a:lvl4pPr marL="1749213" indent="0">
              <a:buNone/>
              <a:defRPr sz="1800">
                <a:solidFill>
                  <a:schemeClr val="tx1">
                    <a:tint val="75000"/>
                  </a:schemeClr>
                </a:solidFill>
              </a:defRPr>
            </a:lvl4pPr>
            <a:lvl5pPr marL="2332284" indent="0">
              <a:buNone/>
              <a:defRPr sz="1800">
                <a:solidFill>
                  <a:schemeClr val="tx1">
                    <a:tint val="75000"/>
                  </a:schemeClr>
                </a:solidFill>
              </a:defRPr>
            </a:lvl5pPr>
            <a:lvl6pPr marL="2915354" indent="0">
              <a:buNone/>
              <a:defRPr sz="1800">
                <a:solidFill>
                  <a:schemeClr val="tx1">
                    <a:tint val="75000"/>
                  </a:schemeClr>
                </a:solidFill>
              </a:defRPr>
            </a:lvl6pPr>
            <a:lvl7pPr marL="3498425" indent="0">
              <a:buNone/>
              <a:defRPr sz="1800">
                <a:solidFill>
                  <a:schemeClr val="tx1">
                    <a:tint val="75000"/>
                  </a:schemeClr>
                </a:solidFill>
              </a:defRPr>
            </a:lvl7pPr>
            <a:lvl8pPr marL="4081496" indent="0">
              <a:buNone/>
              <a:defRPr sz="1800">
                <a:solidFill>
                  <a:schemeClr val="tx1">
                    <a:tint val="75000"/>
                  </a:schemeClr>
                </a:solidFill>
              </a:defRPr>
            </a:lvl8pPr>
            <a:lvl9pPr marL="4664567" indent="0">
              <a:buNone/>
              <a:defRPr sz="18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546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33500"/>
            <a:ext cx="5384800" cy="3771900"/>
          </a:xfrm>
        </p:spPr>
        <p:txBody>
          <a:bodyPr/>
          <a:lstStyle>
            <a:lvl1pPr>
              <a:defRPr sz="3599"/>
            </a:lvl1pPr>
            <a:lvl2pPr>
              <a:defRPr sz="3099"/>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33500"/>
            <a:ext cx="5384800" cy="3771900"/>
          </a:xfrm>
        </p:spPr>
        <p:txBody>
          <a:bodyPr/>
          <a:lstStyle>
            <a:lvl1pPr>
              <a:defRPr sz="3599"/>
            </a:lvl1pPr>
            <a:lvl2pPr>
              <a:defRPr sz="3099"/>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280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2"/>
          </a:xfrm>
        </p:spPr>
        <p:txBody>
          <a:bodyPr anchor="b"/>
          <a:lstStyle>
            <a:lvl1pPr marL="0" indent="0">
              <a:buNone/>
              <a:defRPr sz="3099" b="1"/>
            </a:lvl1pPr>
            <a:lvl2pPr marL="583061" indent="0">
              <a:buNone/>
              <a:defRPr sz="2500" b="1"/>
            </a:lvl2pPr>
            <a:lvl3pPr marL="1166143" indent="0">
              <a:buNone/>
              <a:defRPr sz="2300" b="1"/>
            </a:lvl3pPr>
            <a:lvl4pPr marL="1749213" indent="0">
              <a:buNone/>
              <a:defRPr sz="2000" b="1"/>
            </a:lvl4pPr>
            <a:lvl5pPr marL="2332284" indent="0">
              <a:buNone/>
              <a:defRPr sz="2000" b="1"/>
            </a:lvl5pPr>
            <a:lvl6pPr marL="2915354" indent="0">
              <a:buNone/>
              <a:defRPr sz="2000" b="1"/>
            </a:lvl6pPr>
            <a:lvl7pPr marL="3498425" indent="0">
              <a:buNone/>
              <a:defRPr sz="2000" b="1"/>
            </a:lvl7pPr>
            <a:lvl8pPr marL="4081496" indent="0">
              <a:buNone/>
              <a:defRPr sz="2000" b="1"/>
            </a:lvl8pPr>
            <a:lvl9pPr marL="4664567" indent="0">
              <a:buNone/>
              <a:defRPr sz="20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3099"/>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3" y="1535114"/>
            <a:ext cx="5389033" cy="639762"/>
          </a:xfrm>
        </p:spPr>
        <p:txBody>
          <a:bodyPr anchor="b"/>
          <a:lstStyle>
            <a:lvl1pPr marL="0" indent="0">
              <a:buNone/>
              <a:defRPr sz="3099" b="1"/>
            </a:lvl1pPr>
            <a:lvl2pPr marL="583061" indent="0">
              <a:buNone/>
              <a:defRPr sz="2500" b="1"/>
            </a:lvl2pPr>
            <a:lvl3pPr marL="1166143" indent="0">
              <a:buNone/>
              <a:defRPr sz="2300" b="1"/>
            </a:lvl3pPr>
            <a:lvl4pPr marL="1749213" indent="0">
              <a:buNone/>
              <a:defRPr sz="2000" b="1"/>
            </a:lvl4pPr>
            <a:lvl5pPr marL="2332284" indent="0">
              <a:buNone/>
              <a:defRPr sz="2000" b="1"/>
            </a:lvl5pPr>
            <a:lvl6pPr marL="2915354" indent="0">
              <a:buNone/>
              <a:defRPr sz="2000" b="1"/>
            </a:lvl6pPr>
            <a:lvl7pPr marL="3498425" indent="0">
              <a:buNone/>
              <a:defRPr sz="2000" b="1"/>
            </a:lvl7pPr>
            <a:lvl8pPr marL="4081496" indent="0">
              <a:buNone/>
              <a:defRPr sz="2000" b="1"/>
            </a:lvl8pPr>
            <a:lvl9pPr marL="4664567" indent="0">
              <a:buNone/>
              <a:defRPr sz="2000" b="1"/>
            </a:lvl9pPr>
          </a:lstStyle>
          <a:p>
            <a:pPr lvl="0"/>
            <a:r>
              <a:rPr lang="en-US"/>
              <a:t>Click to edit Master text styles</a:t>
            </a:r>
          </a:p>
        </p:txBody>
      </p:sp>
      <p:sp>
        <p:nvSpPr>
          <p:cNvPr id="6" name="Content Placeholder 5"/>
          <p:cNvSpPr>
            <a:spLocks noGrp="1"/>
          </p:cNvSpPr>
          <p:nvPr>
            <p:ph sz="quarter" idx="4"/>
          </p:nvPr>
        </p:nvSpPr>
        <p:spPr>
          <a:xfrm>
            <a:off x="6193403" y="2174875"/>
            <a:ext cx="5389033" cy="3951288"/>
          </a:xfrm>
        </p:spPr>
        <p:txBody>
          <a:bodyPr/>
          <a:lstStyle>
            <a:lvl1pPr>
              <a:defRPr sz="3099"/>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1504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358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06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0"/>
          </a:xfrm>
        </p:spPr>
        <p:txBody>
          <a:bodyPr anchor="b"/>
          <a:lstStyle>
            <a:lvl1pPr algn="l">
              <a:defRPr sz="2500" b="1"/>
            </a:lvl1pPr>
          </a:lstStyle>
          <a:p>
            <a:r>
              <a:rPr lang="en-US"/>
              <a:t>Click to edit Master title style</a:t>
            </a:r>
          </a:p>
        </p:txBody>
      </p:sp>
      <p:sp>
        <p:nvSpPr>
          <p:cNvPr id="3" name="Content Placeholder 2"/>
          <p:cNvSpPr>
            <a:spLocks noGrp="1"/>
          </p:cNvSpPr>
          <p:nvPr>
            <p:ph idx="1"/>
          </p:nvPr>
        </p:nvSpPr>
        <p:spPr>
          <a:xfrm>
            <a:off x="4766767" y="273053"/>
            <a:ext cx="6815667" cy="5853113"/>
          </a:xfrm>
        </p:spPr>
        <p:txBody>
          <a:bodyPr/>
          <a:lstStyle>
            <a:lvl1pPr>
              <a:defRPr sz="4099"/>
            </a:lvl1pPr>
            <a:lvl2pPr>
              <a:defRPr sz="3599"/>
            </a:lvl2pPr>
            <a:lvl3pPr>
              <a:defRPr sz="3099"/>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800"/>
            </a:lvl1pPr>
            <a:lvl2pPr marL="583061" indent="0">
              <a:buNone/>
              <a:defRPr sz="1500"/>
            </a:lvl2pPr>
            <a:lvl3pPr marL="1166143" indent="0">
              <a:buNone/>
              <a:defRPr sz="1300"/>
            </a:lvl3pPr>
            <a:lvl4pPr marL="1749213" indent="0">
              <a:buNone/>
              <a:defRPr sz="1100"/>
            </a:lvl4pPr>
            <a:lvl5pPr marL="2332284" indent="0">
              <a:buNone/>
              <a:defRPr sz="1100"/>
            </a:lvl5pPr>
            <a:lvl6pPr marL="2915354" indent="0">
              <a:buNone/>
              <a:defRPr sz="1100"/>
            </a:lvl6pPr>
            <a:lvl7pPr marL="3498425" indent="0">
              <a:buNone/>
              <a:defRPr sz="1100"/>
            </a:lvl7pPr>
            <a:lvl8pPr marL="4081496" indent="0">
              <a:buNone/>
              <a:defRPr sz="1100"/>
            </a:lvl8pPr>
            <a:lvl9pPr marL="4664567" indent="0">
              <a:buNone/>
              <a:defRPr sz="11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2430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143A3-1807-A143-B19D-72AF373C2C97}"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965381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34"/>
            <a:ext cx="7315200" cy="566739"/>
          </a:xfrm>
        </p:spPr>
        <p:txBody>
          <a:bodyPr anchor="b"/>
          <a:lstStyle>
            <a:lvl1pPr algn="l">
              <a:defRPr sz="25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099"/>
            </a:lvl1pPr>
            <a:lvl2pPr marL="583061" indent="0">
              <a:buNone/>
              <a:defRPr sz="3599"/>
            </a:lvl2pPr>
            <a:lvl3pPr marL="1166143" indent="0">
              <a:buNone/>
              <a:defRPr sz="3099"/>
            </a:lvl3pPr>
            <a:lvl4pPr marL="1749213" indent="0">
              <a:buNone/>
              <a:defRPr sz="2500"/>
            </a:lvl4pPr>
            <a:lvl5pPr marL="2332284" indent="0">
              <a:buNone/>
              <a:defRPr sz="2500"/>
            </a:lvl5pPr>
            <a:lvl6pPr marL="2915354" indent="0">
              <a:buNone/>
              <a:defRPr sz="2500"/>
            </a:lvl6pPr>
            <a:lvl7pPr marL="3498425" indent="0">
              <a:buNone/>
              <a:defRPr sz="2500"/>
            </a:lvl7pPr>
            <a:lvl8pPr marL="4081496" indent="0">
              <a:buNone/>
              <a:defRPr sz="2500"/>
            </a:lvl8pPr>
            <a:lvl9pPr marL="4664567" indent="0">
              <a:buNone/>
              <a:defRPr sz="2500"/>
            </a:lvl9pPr>
          </a:lstStyle>
          <a:p>
            <a:endParaRPr lang="en-US"/>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800"/>
            </a:lvl1pPr>
            <a:lvl2pPr marL="583061" indent="0">
              <a:buNone/>
              <a:defRPr sz="1500"/>
            </a:lvl2pPr>
            <a:lvl3pPr marL="1166143" indent="0">
              <a:buNone/>
              <a:defRPr sz="1300"/>
            </a:lvl3pPr>
            <a:lvl4pPr marL="1749213" indent="0">
              <a:buNone/>
              <a:defRPr sz="1100"/>
            </a:lvl4pPr>
            <a:lvl5pPr marL="2332284" indent="0">
              <a:buNone/>
              <a:defRPr sz="1100"/>
            </a:lvl5pPr>
            <a:lvl6pPr marL="2915354" indent="0">
              <a:buNone/>
              <a:defRPr sz="1100"/>
            </a:lvl6pPr>
            <a:lvl7pPr marL="3498425" indent="0">
              <a:buNone/>
              <a:defRPr sz="1100"/>
            </a:lvl7pPr>
            <a:lvl8pPr marL="4081496" indent="0">
              <a:buNone/>
              <a:defRPr sz="1100"/>
            </a:lvl8pPr>
            <a:lvl9pPr marL="4664567" indent="0">
              <a:buNone/>
              <a:defRPr sz="11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371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984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200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34CD-E10A-47BC-887E-BF4856ABB4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3C7F0D-9157-48A8-83D7-0B7D32CB68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2558E5-85E6-45FA-B92D-51C39E491EEB}"/>
              </a:ext>
            </a:extLst>
          </p:cNvPr>
          <p:cNvSpPr>
            <a:spLocks noGrp="1"/>
          </p:cNvSpPr>
          <p:nvPr>
            <p:ph type="dt" sz="half" idx="10"/>
          </p:nvPr>
        </p:nvSpPr>
        <p:spPr/>
        <p:txBody>
          <a:bodyPr/>
          <a:lstStyle/>
          <a:p>
            <a:fld id="{F010894F-6B55-4D25-B8DC-CC82727E9EA4}" type="datetimeFigureOut">
              <a:rPr lang="en-US" smtClean="0"/>
              <a:t>4/27/2020</a:t>
            </a:fld>
            <a:endParaRPr lang="en-US"/>
          </a:p>
        </p:txBody>
      </p:sp>
      <p:sp>
        <p:nvSpPr>
          <p:cNvPr id="5" name="Footer Placeholder 4">
            <a:extLst>
              <a:ext uri="{FF2B5EF4-FFF2-40B4-BE49-F238E27FC236}">
                <a16:creationId xmlns:a16="http://schemas.microsoft.com/office/drawing/2014/main" id="{719454D8-DE0E-4BDF-BDB8-95FFB0BB0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C79641-4EAF-40E7-9322-E093F8E72957}"/>
              </a:ext>
            </a:extLst>
          </p:cNvPr>
          <p:cNvSpPr>
            <a:spLocks noGrp="1"/>
          </p:cNvSpPr>
          <p:nvPr>
            <p:ph type="sldNum" sz="quarter" idx="12"/>
          </p:nvPr>
        </p:nvSpPr>
        <p:spPr/>
        <p:txBody>
          <a:bodyPr/>
          <a:lstStyle/>
          <a:p>
            <a:fld id="{511E3CEE-EDA6-4B50-AAE2-66F394C5D71F}" type="slidenum">
              <a:rPr lang="en-US" smtClean="0"/>
              <a:t>‹#›</a:t>
            </a:fld>
            <a:endParaRPr lang="en-US"/>
          </a:p>
        </p:txBody>
      </p:sp>
    </p:spTree>
    <p:extLst>
      <p:ext uri="{BB962C8B-B14F-4D97-AF65-F5344CB8AC3E}">
        <p14:creationId xmlns:p14="http://schemas.microsoft.com/office/powerpoint/2010/main" val="501622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3D591-C478-4FE7-BDA6-3FCE9DBEE0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293035-ACD9-489B-A20E-58CD28A3D1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72AFA-8503-46E3-9F66-4099CE4E3F68}"/>
              </a:ext>
            </a:extLst>
          </p:cNvPr>
          <p:cNvSpPr>
            <a:spLocks noGrp="1"/>
          </p:cNvSpPr>
          <p:nvPr>
            <p:ph type="dt" sz="half" idx="10"/>
          </p:nvPr>
        </p:nvSpPr>
        <p:spPr/>
        <p:txBody>
          <a:bodyPr/>
          <a:lstStyle/>
          <a:p>
            <a:fld id="{F010894F-6B55-4D25-B8DC-CC82727E9EA4}" type="datetimeFigureOut">
              <a:rPr lang="en-US" smtClean="0"/>
              <a:t>4/27/2020</a:t>
            </a:fld>
            <a:endParaRPr lang="en-US"/>
          </a:p>
        </p:txBody>
      </p:sp>
      <p:sp>
        <p:nvSpPr>
          <p:cNvPr id="5" name="Footer Placeholder 4">
            <a:extLst>
              <a:ext uri="{FF2B5EF4-FFF2-40B4-BE49-F238E27FC236}">
                <a16:creationId xmlns:a16="http://schemas.microsoft.com/office/drawing/2014/main" id="{2FC9C25A-A1A2-465D-908B-D59515C93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C0FCD-2C11-4B1C-92EE-68C9189D23F2}"/>
              </a:ext>
            </a:extLst>
          </p:cNvPr>
          <p:cNvSpPr>
            <a:spLocks noGrp="1"/>
          </p:cNvSpPr>
          <p:nvPr>
            <p:ph type="sldNum" sz="quarter" idx="12"/>
          </p:nvPr>
        </p:nvSpPr>
        <p:spPr/>
        <p:txBody>
          <a:bodyPr/>
          <a:lstStyle/>
          <a:p>
            <a:fld id="{511E3CEE-EDA6-4B50-AAE2-66F394C5D71F}" type="slidenum">
              <a:rPr lang="en-US" smtClean="0"/>
              <a:t>‹#›</a:t>
            </a:fld>
            <a:endParaRPr lang="en-US"/>
          </a:p>
        </p:txBody>
      </p:sp>
    </p:spTree>
    <p:extLst>
      <p:ext uri="{BB962C8B-B14F-4D97-AF65-F5344CB8AC3E}">
        <p14:creationId xmlns:p14="http://schemas.microsoft.com/office/powerpoint/2010/main" val="773865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A1534-19B4-4508-AD1C-847D34E9DA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290CEA-83D3-46B0-AE87-7ABEE42858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E20A36-6B25-474B-9C31-B419F3B62744}"/>
              </a:ext>
            </a:extLst>
          </p:cNvPr>
          <p:cNvSpPr>
            <a:spLocks noGrp="1"/>
          </p:cNvSpPr>
          <p:nvPr>
            <p:ph type="dt" sz="half" idx="10"/>
          </p:nvPr>
        </p:nvSpPr>
        <p:spPr/>
        <p:txBody>
          <a:bodyPr/>
          <a:lstStyle/>
          <a:p>
            <a:fld id="{F010894F-6B55-4D25-B8DC-CC82727E9EA4}" type="datetimeFigureOut">
              <a:rPr lang="en-US" smtClean="0"/>
              <a:t>4/27/2020</a:t>
            </a:fld>
            <a:endParaRPr lang="en-US"/>
          </a:p>
        </p:txBody>
      </p:sp>
      <p:sp>
        <p:nvSpPr>
          <p:cNvPr id="5" name="Footer Placeholder 4">
            <a:extLst>
              <a:ext uri="{FF2B5EF4-FFF2-40B4-BE49-F238E27FC236}">
                <a16:creationId xmlns:a16="http://schemas.microsoft.com/office/drawing/2014/main" id="{4EE723FB-4956-45F0-A432-82F4A2E76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C92C0C-2B41-4274-BB8F-00841AB40120}"/>
              </a:ext>
            </a:extLst>
          </p:cNvPr>
          <p:cNvSpPr>
            <a:spLocks noGrp="1"/>
          </p:cNvSpPr>
          <p:nvPr>
            <p:ph type="sldNum" sz="quarter" idx="12"/>
          </p:nvPr>
        </p:nvSpPr>
        <p:spPr/>
        <p:txBody>
          <a:bodyPr/>
          <a:lstStyle/>
          <a:p>
            <a:fld id="{511E3CEE-EDA6-4B50-AAE2-66F394C5D71F}" type="slidenum">
              <a:rPr lang="en-US" smtClean="0"/>
              <a:t>‹#›</a:t>
            </a:fld>
            <a:endParaRPr lang="en-US"/>
          </a:p>
        </p:txBody>
      </p:sp>
    </p:spTree>
    <p:extLst>
      <p:ext uri="{BB962C8B-B14F-4D97-AF65-F5344CB8AC3E}">
        <p14:creationId xmlns:p14="http://schemas.microsoft.com/office/powerpoint/2010/main" val="2376905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B90AE-06AE-41CB-A008-CCB3F1589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4036E8-C83E-47D5-A8F3-4D74CB4CDF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E73605-C75A-4059-9A18-40576DD3F3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696840-DEF5-45B9-A38B-7C4B868F0397}"/>
              </a:ext>
            </a:extLst>
          </p:cNvPr>
          <p:cNvSpPr>
            <a:spLocks noGrp="1"/>
          </p:cNvSpPr>
          <p:nvPr>
            <p:ph type="dt" sz="half" idx="10"/>
          </p:nvPr>
        </p:nvSpPr>
        <p:spPr/>
        <p:txBody>
          <a:bodyPr/>
          <a:lstStyle/>
          <a:p>
            <a:fld id="{F010894F-6B55-4D25-B8DC-CC82727E9EA4}" type="datetimeFigureOut">
              <a:rPr lang="en-US" smtClean="0"/>
              <a:t>4/27/2020</a:t>
            </a:fld>
            <a:endParaRPr lang="en-US"/>
          </a:p>
        </p:txBody>
      </p:sp>
      <p:sp>
        <p:nvSpPr>
          <p:cNvPr id="6" name="Footer Placeholder 5">
            <a:extLst>
              <a:ext uri="{FF2B5EF4-FFF2-40B4-BE49-F238E27FC236}">
                <a16:creationId xmlns:a16="http://schemas.microsoft.com/office/drawing/2014/main" id="{E603D4E0-6684-4390-8924-4BFF0F12A4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8E5A39-891E-4AD4-B669-6B7E08D019E6}"/>
              </a:ext>
            </a:extLst>
          </p:cNvPr>
          <p:cNvSpPr>
            <a:spLocks noGrp="1"/>
          </p:cNvSpPr>
          <p:nvPr>
            <p:ph type="sldNum" sz="quarter" idx="12"/>
          </p:nvPr>
        </p:nvSpPr>
        <p:spPr/>
        <p:txBody>
          <a:bodyPr/>
          <a:lstStyle/>
          <a:p>
            <a:fld id="{511E3CEE-EDA6-4B50-AAE2-66F394C5D71F}" type="slidenum">
              <a:rPr lang="en-US" smtClean="0"/>
              <a:t>‹#›</a:t>
            </a:fld>
            <a:endParaRPr lang="en-US"/>
          </a:p>
        </p:txBody>
      </p:sp>
    </p:spTree>
    <p:extLst>
      <p:ext uri="{BB962C8B-B14F-4D97-AF65-F5344CB8AC3E}">
        <p14:creationId xmlns:p14="http://schemas.microsoft.com/office/powerpoint/2010/main" val="3488840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347A0-ED0B-439B-A6AC-E12D9BB28C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A96F96-92E3-47D4-95E7-6A55B8721C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DC71B9-D532-4D83-9561-B2E8B3F4EE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722F95-47BB-4B74-84B2-714FBB005F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B0BFB0-0024-4424-A48E-6F0FE09E7F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FBBE00-9383-4BAD-B1BD-58DA487B8586}"/>
              </a:ext>
            </a:extLst>
          </p:cNvPr>
          <p:cNvSpPr>
            <a:spLocks noGrp="1"/>
          </p:cNvSpPr>
          <p:nvPr>
            <p:ph type="dt" sz="half" idx="10"/>
          </p:nvPr>
        </p:nvSpPr>
        <p:spPr/>
        <p:txBody>
          <a:bodyPr/>
          <a:lstStyle/>
          <a:p>
            <a:fld id="{F010894F-6B55-4D25-B8DC-CC82727E9EA4}" type="datetimeFigureOut">
              <a:rPr lang="en-US" smtClean="0"/>
              <a:t>4/27/2020</a:t>
            </a:fld>
            <a:endParaRPr lang="en-US"/>
          </a:p>
        </p:txBody>
      </p:sp>
      <p:sp>
        <p:nvSpPr>
          <p:cNvPr id="8" name="Footer Placeholder 7">
            <a:extLst>
              <a:ext uri="{FF2B5EF4-FFF2-40B4-BE49-F238E27FC236}">
                <a16:creationId xmlns:a16="http://schemas.microsoft.com/office/drawing/2014/main" id="{02E1F8EC-571E-4392-9DB7-DF2F4B7C86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4BBAB9-A2DF-43B8-9471-0DC4ABE7EFEC}"/>
              </a:ext>
            </a:extLst>
          </p:cNvPr>
          <p:cNvSpPr>
            <a:spLocks noGrp="1"/>
          </p:cNvSpPr>
          <p:nvPr>
            <p:ph type="sldNum" sz="quarter" idx="12"/>
          </p:nvPr>
        </p:nvSpPr>
        <p:spPr/>
        <p:txBody>
          <a:bodyPr/>
          <a:lstStyle/>
          <a:p>
            <a:fld id="{511E3CEE-EDA6-4B50-AAE2-66F394C5D71F}" type="slidenum">
              <a:rPr lang="en-US" smtClean="0"/>
              <a:t>‹#›</a:t>
            </a:fld>
            <a:endParaRPr lang="en-US"/>
          </a:p>
        </p:txBody>
      </p:sp>
    </p:spTree>
    <p:extLst>
      <p:ext uri="{BB962C8B-B14F-4D97-AF65-F5344CB8AC3E}">
        <p14:creationId xmlns:p14="http://schemas.microsoft.com/office/powerpoint/2010/main" val="2854204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5ED2B-7E63-4592-BE58-44D9B3C1A9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42DA76-C251-4618-A092-B90A1A0B0029}"/>
              </a:ext>
            </a:extLst>
          </p:cNvPr>
          <p:cNvSpPr>
            <a:spLocks noGrp="1"/>
          </p:cNvSpPr>
          <p:nvPr>
            <p:ph type="dt" sz="half" idx="10"/>
          </p:nvPr>
        </p:nvSpPr>
        <p:spPr/>
        <p:txBody>
          <a:bodyPr/>
          <a:lstStyle/>
          <a:p>
            <a:fld id="{F010894F-6B55-4D25-B8DC-CC82727E9EA4}" type="datetimeFigureOut">
              <a:rPr lang="en-US" smtClean="0"/>
              <a:t>4/27/2020</a:t>
            </a:fld>
            <a:endParaRPr lang="en-US"/>
          </a:p>
        </p:txBody>
      </p:sp>
      <p:sp>
        <p:nvSpPr>
          <p:cNvPr id="4" name="Footer Placeholder 3">
            <a:extLst>
              <a:ext uri="{FF2B5EF4-FFF2-40B4-BE49-F238E27FC236}">
                <a16:creationId xmlns:a16="http://schemas.microsoft.com/office/drawing/2014/main" id="{033DAA98-0F02-45AD-9496-0F2F2B899C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3CAD6-A668-4C09-A3CE-FEE37D751EA5}"/>
              </a:ext>
            </a:extLst>
          </p:cNvPr>
          <p:cNvSpPr>
            <a:spLocks noGrp="1"/>
          </p:cNvSpPr>
          <p:nvPr>
            <p:ph type="sldNum" sz="quarter" idx="12"/>
          </p:nvPr>
        </p:nvSpPr>
        <p:spPr/>
        <p:txBody>
          <a:bodyPr/>
          <a:lstStyle/>
          <a:p>
            <a:fld id="{511E3CEE-EDA6-4B50-AAE2-66F394C5D71F}" type="slidenum">
              <a:rPr lang="en-US" smtClean="0"/>
              <a:t>‹#›</a:t>
            </a:fld>
            <a:endParaRPr lang="en-US"/>
          </a:p>
        </p:txBody>
      </p:sp>
    </p:spTree>
    <p:extLst>
      <p:ext uri="{BB962C8B-B14F-4D97-AF65-F5344CB8AC3E}">
        <p14:creationId xmlns:p14="http://schemas.microsoft.com/office/powerpoint/2010/main" val="2215080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95F7E0-C5B7-4D3B-B2B8-8E6A912DD4DA}"/>
              </a:ext>
            </a:extLst>
          </p:cNvPr>
          <p:cNvSpPr>
            <a:spLocks noGrp="1"/>
          </p:cNvSpPr>
          <p:nvPr>
            <p:ph type="dt" sz="half" idx="10"/>
          </p:nvPr>
        </p:nvSpPr>
        <p:spPr/>
        <p:txBody>
          <a:bodyPr/>
          <a:lstStyle/>
          <a:p>
            <a:fld id="{F010894F-6B55-4D25-B8DC-CC82727E9EA4}" type="datetimeFigureOut">
              <a:rPr lang="en-US" smtClean="0"/>
              <a:t>4/27/2020</a:t>
            </a:fld>
            <a:endParaRPr lang="en-US"/>
          </a:p>
        </p:txBody>
      </p:sp>
      <p:sp>
        <p:nvSpPr>
          <p:cNvPr id="3" name="Footer Placeholder 2">
            <a:extLst>
              <a:ext uri="{FF2B5EF4-FFF2-40B4-BE49-F238E27FC236}">
                <a16:creationId xmlns:a16="http://schemas.microsoft.com/office/drawing/2014/main" id="{1D2AAD31-055C-4240-8C82-2F97C6FDD9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2487A3-E895-4EC7-AA03-07B3FE99C98C}"/>
              </a:ext>
            </a:extLst>
          </p:cNvPr>
          <p:cNvSpPr>
            <a:spLocks noGrp="1"/>
          </p:cNvSpPr>
          <p:nvPr>
            <p:ph type="sldNum" sz="quarter" idx="12"/>
          </p:nvPr>
        </p:nvSpPr>
        <p:spPr/>
        <p:txBody>
          <a:bodyPr/>
          <a:lstStyle/>
          <a:p>
            <a:fld id="{511E3CEE-EDA6-4B50-AAE2-66F394C5D71F}" type="slidenum">
              <a:rPr lang="en-US" smtClean="0"/>
              <a:t>‹#›</a:t>
            </a:fld>
            <a:endParaRPr lang="en-US"/>
          </a:p>
        </p:txBody>
      </p:sp>
    </p:spTree>
    <p:extLst>
      <p:ext uri="{BB962C8B-B14F-4D97-AF65-F5344CB8AC3E}">
        <p14:creationId xmlns:p14="http://schemas.microsoft.com/office/powerpoint/2010/main" val="745590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nchor="t"/>
          <a:lstStyle>
            <a:lvl1pPr algn="l">
              <a:defRPr sz="5149"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549">
                <a:solidFill>
                  <a:schemeClr val="tx1">
                    <a:tint val="75000"/>
                  </a:schemeClr>
                </a:solidFill>
              </a:defRPr>
            </a:lvl1pPr>
            <a:lvl2pPr marL="586082" indent="0">
              <a:buNone/>
              <a:defRPr sz="2300">
                <a:solidFill>
                  <a:schemeClr val="tx1">
                    <a:tint val="75000"/>
                  </a:schemeClr>
                </a:solidFill>
              </a:defRPr>
            </a:lvl2pPr>
            <a:lvl3pPr marL="1172164" indent="0">
              <a:buNone/>
              <a:defRPr sz="2050">
                <a:solidFill>
                  <a:schemeClr val="tx1">
                    <a:tint val="75000"/>
                  </a:schemeClr>
                </a:solidFill>
              </a:defRPr>
            </a:lvl3pPr>
            <a:lvl4pPr marL="1758245" indent="0">
              <a:buNone/>
              <a:defRPr sz="1800">
                <a:solidFill>
                  <a:schemeClr val="tx1">
                    <a:tint val="75000"/>
                  </a:schemeClr>
                </a:solidFill>
              </a:defRPr>
            </a:lvl4pPr>
            <a:lvl5pPr marL="2344327" indent="0">
              <a:buNone/>
              <a:defRPr sz="1800">
                <a:solidFill>
                  <a:schemeClr val="tx1">
                    <a:tint val="75000"/>
                  </a:schemeClr>
                </a:solidFill>
              </a:defRPr>
            </a:lvl5pPr>
            <a:lvl6pPr marL="2930409" indent="0">
              <a:buNone/>
              <a:defRPr sz="1800">
                <a:solidFill>
                  <a:schemeClr val="tx1">
                    <a:tint val="75000"/>
                  </a:schemeClr>
                </a:solidFill>
              </a:defRPr>
            </a:lvl6pPr>
            <a:lvl7pPr marL="3516491" indent="0">
              <a:buNone/>
              <a:defRPr sz="1800">
                <a:solidFill>
                  <a:schemeClr val="tx1">
                    <a:tint val="75000"/>
                  </a:schemeClr>
                </a:solidFill>
              </a:defRPr>
            </a:lvl7pPr>
            <a:lvl8pPr marL="4102572" indent="0">
              <a:buNone/>
              <a:defRPr sz="1800">
                <a:solidFill>
                  <a:schemeClr val="tx1">
                    <a:tint val="75000"/>
                  </a:schemeClr>
                </a:solidFill>
              </a:defRPr>
            </a:lvl8pPr>
            <a:lvl9pPr marL="4688654"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F143A3-1807-A143-B19D-72AF373C2C97}"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3090100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C033D-D9FA-4487-AC71-8357ABA499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B61751-DF84-481B-8C51-F3FD8B5162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A2B209-A45B-4189-A6C0-4F6968EB48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3B18A2-5690-4616-B529-BE7C4DE25764}"/>
              </a:ext>
            </a:extLst>
          </p:cNvPr>
          <p:cNvSpPr>
            <a:spLocks noGrp="1"/>
          </p:cNvSpPr>
          <p:nvPr>
            <p:ph type="dt" sz="half" idx="10"/>
          </p:nvPr>
        </p:nvSpPr>
        <p:spPr/>
        <p:txBody>
          <a:bodyPr/>
          <a:lstStyle/>
          <a:p>
            <a:fld id="{F010894F-6B55-4D25-B8DC-CC82727E9EA4}" type="datetimeFigureOut">
              <a:rPr lang="en-US" smtClean="0"/>
              <a:t>4/27/2020</a:t>
            </a:fld>
            <a:endParaRPr lang="en-US"/>
          </a:p>
        </p:txBody>
      </p:sp>
      <p:sp>
        <p:nvSpPr>
          <p:cNvPr id="6" name="Footer Placeholder 5">
            <a:extLst>
              <a:ext uri="{FF2B5EF4-FFF2-40B4-BE49-F238E27FC236}">
                <a16:creationId xmlns:a16="http://schemas.microsoft.com/office/drawing/2014/main" id="{3EC0504A-9A33-49BE-BFE0-7455B9A97D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E0737A-6756-4386-97DA-FE8221E29F49}"/>
              </a:ext>
            </a:extLst>
          </p:cNvPr>
          <p:cNvSpPr>
            <a:spLocks noGrp="1"/>
          </p:cNvSpPr>
          <p:nvPr>
            <p:ph type="sldNum" sz="quarter" idx="12"/>
          </p:nvPr>
        </p:nvSpPr>
        <p:spPr/>
        <p:txBody>
          <a:bodyPr/>
          <a:lstStyle/>
          <a:p>
            <a:fld id="{511E3CEE-EDA6-4B50-AAE2-66F394C5D71F}" type="slidenum">
              <a:rPr lang="en-US" smtClean="0"/>
              <a:t>‹#›</a:t>
            </a:fld>
            <a:endParaRPr lang="en-US"/>
          </a:p>
        </p:txBody>
      </p:sp>
    </p:spTree>
    <p:extLst>
      <p:ext uri="{BB962C8B-B14F-4D97-AF65-F5344CB8AC3E}">
        <p14:creationId xmlns:p14="http://schemas.microsoft.com/office/powerpoint/2010/main" val="4083324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1500-0CB5-44B4-880F-4A618196E7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9B9C20-933D-4B5D-BD55-7D571331FA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B9DDE5-AE84-4CAD-841C-14B7A5A7DF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2E72EE-9B5E-4B63-AE89-83B55BC40739}"/>
              </a:ext>
            </a:extLst>
          </p:cNvPr>
          <p:cNvSpPr>
            <a:spLocks noGrp="1"/>
          </p:cNvSpPr>
          <p:nvPr>
            <p:ph type="dt" sz="half" idx="10"/>
          </p:nvPr>
        </p:nvSpPr>
        <p:spPr/>
        <p:txBody>
          <a:bodyPr/>
          <a:lstStyle/>
          <a:p>
            <a:fld id="{F010894F-6B55-4D25-B8DC-CC82727E9EA4}" type="datetimeFigureOut">
              <a:rPr lang="en-US" smtClean="0"/>
              <a:t>4/27/2020</a:t>
            </a:fld>
            <a:endParaRPr lang="en-US"/>
          </a:p>
        </p:txBody>
      </p:sp>
      <p:sp>
        <p:nvSpPr>
          <p:cNvPr id="6" name="Footer Placeholder 5">
            <a:extLst>
              <a:ext uri="{FF2B5EF4-FFF2-40B4-BE49-F238E27FC236}">
                <a16:creationId xmlns:a16="http://schemas.microsoft.com/office/drawing/2014/main" id="{44E0E65B-065D-4DDD-B184-A4CF9A2452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E1BA9D-FE0E-4686-BC71-AB723D60CB97}"/>
              </a:ext>
            </a:extLst>
          </p:cNvPr>
          <p:cNvSpPr>
            <a:spLocks noGrp="1"/>
          </p:cNvSpPr>
          <p:nvPr>
            <p:ph type="sldNum" sz="quarter" idx="12"/>
          </p:nvPr>
        </p:nvSpPr>
        <p:spPr/>
        <p:txBody>
          <a:bodyPr/>
          <a:lstStyle/>
          <a:p>
            <a:fld id="{511E3CEE-EDA6-4B50-AAE2-66F394C5D71F}" type="slidenum">
              <a:rPr lang="en-US" smtClean="0"/>
              <a:t>‹#›</a:t>
            </a:fld>
            <a:endParaRPr lang="en-US"/>
          </a:p>
        </p:txBody>
      </p:sp>
    </p:spTree>
    <p:extLst>
      <p:ext uri="{BB962C8B-B14F-4D97-AF65-F5344CB8AC3E}">
        <p14:creationId xmlns:p14="http://schemas.microsoft.com/office/powerpoint/2010/main" val="1045387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79099-B0B2-4EDD-87AD-4BDF292B7A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09DA1A-0729-4FCE-B7E2-EA6E45449E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6B34F-9CBD-4144-9E16-CF571A51C623}"/>
              </a:ext>
            </a:extLst>
          </p:cNvPr>
          <p:cNvSpPr>
            <a:spLocks noGrp="1"/>
          </p:cNvSpPr>
          <p:nvPr>
            <p:ph type="dt" sz="half" idx="10"/>
          </p:nvPr>
        </p:nvSpPr>
        <p:spPr/>
        <p:txBody>
          <a:bodyPr/>
          <a:lstStyle/>
          <a:p>
            <a:fld id="{F010894F-6B55-4D25-B8DC-CC82727E9EA4}" type="datetimeFigureOut">
              <a:rPr lang="en-US" smtClean="0"/>
              <a:t>4/27/2020</a:t>
            </a:fld>
            <a:endParaRPr lang="en-US"/>
          </a:p>
        </p:txBody>
      </p:sp>
      <p:sp>
        <p:nvSpPr>
          <p:cNvPr id="5" name="Footer Placeholder 4">
            <a:extLst>
              <a:ext uri="{FF2B5EF4-FFF2-40B4-BE49-F238E27FC236}">
                <a16:creationId xmlns:a16="http://schemas.microsoft.com/office/drawing/2014/main" id="{87C60E09-A7BD-40D8-890F-A49BDEACA4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82A1C-F6D4-4459-AF47-727F19A5E05F}"/>
              </a:ext>
            </a:extLst>
          </p:cNvPr>
          <p:cNvSpPr>
            <a:spLocks noGrp="1"/>
          </p:cNvSpPr>
          <p:nvPr>
            <p:ph type="sldNum" sz="quarter" idx="12"/>
          </p:nvPr>
        </p:nvSpPr>
        <p:spPr/>
        <p:txBody>
          <a:bodyPr/>
          <a:lstStyle/>
          <a:p>
            <a:fld id="{511E3CEE-EDA6-4B50-AAE2-66F394C5D71F}" type="slidenum">
              <a:rPr lang="en-US" smtClean="0"/>
              <a:t>‹#›</a:t>
            </a:fld>
            <a:endParaRPr lang="en-US"/>
          </a:p>
        </p:txBody>
      </p:sp>
    </p:spTree>
    <p:extLst>
      <p:ext uri="{BB962C8B-B14F-4D97-AF65-F5344CB8AC3E}">
        <p14:creationId xmlns:p14="http://schemas.microsoft.com/office/powerpoint/2010/main" val="1131501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844B5B-8E8B-48FD-8334-A8022DE4BF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CA72BA-97F2-4C69-9D6A-C704A5E66E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370E2-AF2E-473E-BB3D-3B317B02F2B4}"/>
              </a:ext>
            </a:extLst>
          </p:cNvPr>
          <p:cNvSpPr>
            <a:spLocks noGrp="1"/>
          </p:cNvSpPr>
          <p:nvPr>
            <p:ph type="dt" sz="half" idx="10"/>
          </p:nvPr>
        </p:nvSpPr>
        <p:spPr/>
        <p:txBody>
          <a:bodyPr/>
          <a:lstStyle/>
          <a:p>
            <a:fld id="{F010894F-6B55-4D25-B8DC-CC82727E9EA4}" type="datetimeFigureOut">
              <a:rPr lang="en-US" smtClean="0"/>
              <a:t>4/27/2020</a:t>
            </a:fld>
            <a:endParaRPr lang="en-US"/>
          </a:p>
        </p:txBody>
      </p:sp>
      <p:sp>
        <p:nvSpPr>
          <p:cNvPr id="5" name="Footer Placeholder 4">
            <a:extLst>
              <a:ext uri="{FF2B5EF4-FFF2-40B4-BE49-F238E27FC236}">
                <a16:creationId xmlns:a16="http://schemas.microsoft.com/office/drawing/2014/main" id="{C2BDBC35-44B5-428E-83AC-275630AAD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01FCA-5A7C-4B85-8275-804B765B71DB}"/>
              </a:ext>
            </a:extLst>
          </p:cNvPr>
          <p:cNvSpPr>
            <a:spLocks noGrp="1"/>
          </p:cNvSpPr>
          <p:nvPr>
            <p:ph type="sldNum" sz="quarter" idx="12"/>
          </p:nvPr>
        </p:nvSpPr>
        <p:spPr/>
        <p:txBody>
          <a:bodyPr/>
          <a:lstStyle/>
          <a:p>
            <a:fld id="{511E3CEE-EDA6-4B50-AAE2-66F394C5D71F}" type="slidenum">
              <a:rPr lang="en-US" smtClean="0"/>
              <a:t>‹#›</a:t>
            </a:fld>
            <a:endParaRPr lang="en-US"/>
          </a:p>
        </p:txBody>
      </p:sp>
    </p:spTree>
    <p:extLst>
      <p:ext uri="{BB962C8B-B14F-4D97-AF65-F5344CB8AC3E}">
        <p14:creationId xmlns:p14="http://schemas.microsoft.com/office/powerpoint/2010/main" val="29035750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98"/>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18" indent="0" algn="ctr">
              <a:buNone/>
              <a:defRPr sz="2000"/>
            </a:lvl2pPr>
            <a:lvl3pPr marL="914034" indent="0" algn="ctr">
              <a:buNone/>
              <a:defRPr sz="1800"/>
            </a:lvl3pPr>
            <a:lvl4pPr marL="1371052" indent="0" algn="ctr">
              <a:buNone/>
              <a:defRPr sz="1600"/>
            </a:lvl4pPr>
            <a:lvl5pPr marL="1828068" indent="0" algn="ctr">
              <a:buNone/>
              <a:defRPr sz="1600"/>
            </a:lvl5pPr>
            <a:lvl6pPr marL="2285086" indent="0" algn="ctr">
              <a:buNone/>
              <a:defRPr sz="1600"/>
            </a:lvl6pPr>
            <a:lvl7pPr marL="2742102" indent="0" algn="ctr">
              <a:buNone/>
              <a:defRPr sz="1600"/>
            </a:lvl7pPr>
            <a:lvl8pPr marL="3199120" indent="0" algn="ctr">
              <a:buNone/>
              <a:defRPr sz="1600"/>
            </a:lvl8pPr>
            <a:lvl9pPr marL="3656137"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91446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999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998"/>
            </a:lvl1pPr>
          </a:lstStyle>
          <a:p>
            <a:r>
              <a:rPr lang="en-US"/>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018" indent="0">
              <a:buNone/>
              <a:defRPr sz="2000">
                <a:solidFill>
                  <a:schemeClr val="tx1">
                    <a:tint val="75000"/>
                  </a:schemeClr>
                </a:solidFill>
              </a:defRPr>
            </a:lvl2pPr>
            <a:lvl3pPr marL="914034" indent="0">
              <a:buNone/>
              <a:defRPr sz="1800">
                <a:solidFill>
                  <a:schemeClr val="tx1">
                    <a:tint val="75000"/>
                  </a:schemeClr>
                </a:solidFill>
              </a:defRPr>
            </a:lvl3pPr>
            <a:lvl4pPr marL="1371052" indent="0">
              <a:buNone/>
              <a:defRPr sz="1600">
                <a:solidFill>
                  <a:schemeClr val="tx1">
                    <a:tint val="75000"/>
                  </a:schemeClr>
                </a:solidFill>
              </a:defRPr>
            </a:lvl4pPr>
            <a:lvl5pPr marL="1828068" indent="0">
              <a:buNone/>
              <a:defRPr sz="1600">
                <a:solidFill>
                  <a:schemeClr val="tx1">
                    <a:tint val="75000"/>
                  </a:schemeClr>
                </a:solidFill>
              </a:defRPr>
            </a:lvl5pPr>
            <a:lvl6pPr marL="2285086" indent="0">
              <a:buNone/>
              <a:defRPr sz="1600">
                <a:solidFill>
                  <a:schemeClr val="tx1">
                    <a:tint val="75000"/>
                  </a:schemeClr>
                </a:solidFill>
              </a:defRPr>
            </a:lvl6pPr>
            <a:lvl7pPr marL="2742102" indent="0">
              <a:buNone/>
              <a:defRPr sz="1600">
                <a:solidFill>
                  <a:schemeClr val="tx1">
                    <a:tint val="75000"/>
                  </a:schemeClr>
                </a:solidFill>
              </a:defRPr>
            </a:lvl7pPr>
            <a:lvl8pPr marL="3199120" indent="0">
              <a:buNone/>
              <a:defRPr sz="1600">
                <a:solidFill>
                  <a:schemeClr val="tx1">
                    <a:tint val="75000"/>
                  </a:schemeClr>
                </a:solidFill>
              </a:defRPr>
            </a:lvl8pPr>
            <a:lvl9pPr marL="3656137"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79576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905259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018" indent="0">
              <a:buNone/>
              <a:defRPr sz="2000" b="1"/>
            </a:lvl2pPr>
            <a:lvl3pPr marL="914034" indent="0">
              <a:buNone/>
              <a:defRPr sz="1800" b="1"/>
            </a:lvl3pPr>
            <a:lvl4pPr marL="1371052" indent="0">
              <a:buNone/>
              <a:defRPr sz="1600" b="1"/>
            </a:lvl4pPr>
            <a:lvl5pPr marL="1828068" indent="0">
              <a:buNone/>
              <a:defRPr sz="1600" b="1"/>
            </a:lvl5pPr>
            <a:lvl6pPr marL="2285086" indent="0">
              <a:buNone/>
              <a:defRPr sz="1600" b="1"/>
            </a:lvl6pPr>
            <a:lvl7pPr marL="2742102" indent="0">
              <a:buNone/>
              <a:defRPr sz="1600" b="1"/>
            </a:lvl7pPr>
            <a:lvl8pPr marL="3199120" indent="0">
              <a:buNone/>
              <a:defRPr sz="1600" b="1"/>
            </a:lvl8pPr>
            <a:lvl9pPr marL="3656137" indent="0">
              <a:buNone/>
              <a:defRPr sz="1600" b="1"/>
            </a:lvl9pPr>
          </a:lstStyle>
          <a:p>
            <a:pPr lvl="0"/>
            <a:r>
              <a:rPr lang="en-US"/>
              <a:t>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18" indent="0">
              <a:buNone/>
              <a:defRPr sz="2000" b="1"/>
            </a:lvl2pPr>
            <a:lvl3pPr marL="914034" indent="0">
              <a:buNone/>
              <a:defRPr sz="1800" b="1"/>
            </a:lvl3pPr>
            <a:lvl4pPr marL="1371052" indent="0">
              <a:buNone/>
              <a:defRPr sz="1600" b="1"/>
            </a:lvl4pPr>
            <a:lvl5pPr marL="1828068" indent="0">
              <a:buNone/>
              <a:defRPr sz="1600" b="1"/>
            </a:lvl5pPr>
            <a:lvl6pPr marL="2285086" indent="0">
              <a:buNone/>
              <a:defRPr sz="1600" b="1"/>
            </a:lvl6pPr>
            <a:lvl7pPr marL="2742102" indent="0">
              <a:buNone/>
              <a:defRPr sz="1600" b="1"/>
            </a:lvl7pPr>
            <a:lvl8pPr marL="3199120" indent="0">
              <a:buNone/>
              <a:defRPr sz="1600" b="1"/>
            </a:lvl8pPr>
            <a:lvl9pPr marL="3656137"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31337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8018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33500"/>
            <a:ext cx="5384800" cy="3771900"/>
          </a:xfrm>
        </p:spPr>
        <p:txBody>
          <a:bodyPr/>
          <a:lstStyle>
            <a:lvl1pPr>
              <a:defRPr sz="3599"/>
            </a:lvl1pPr>
            <a:lvl2pPr>
              <a:defRPr sz="3099"/>
            </a:lvl2pPr>
            <a:lvl3pPr>
              <a:defRPr sz="2549"/>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33500"/>
            <a:ext cx="5384800" cy="3771900"/>
          </a:xfrm>
        </p:spPr>
        <p:txBody>
          <a:bodyPr/>
          <a:lstStyle>
            <a:lvl1pPr>
              <a:defRPr sz="3599"/>
            </a:lvl1pPr>
            <a:lvl2pPr>
              <a:defRPr sz="3099"/>
            </a:lvl2pPr>
            <a:lvl3pPr>
              <a:defRPr sz="2549"/>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F143A3-1807-A143-B19D-72AF373C2C97}"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71097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388730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198"/>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198"/>
            </a:lvl1pPr>
            <a:lvl2pPr>
              <a:defRPr sz="2798"/>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018" indent="0">
              <a:buNone/>
              <a:defRPr sz="1400"/>
            </a:lvl2pPr>
            <a:lvl3pPr marL="914034" indent="0">
              <a:buNone/>
              <a:defRPr sz="1200"/>
            </a:lvl3pPr>
            <a:lvl4pPr marL="1371052" indent="0">
              <a:buNone/>
              <a:defRPr sz="1000"/>
            </a:lvl4pPr>
            <a:lvl5pPr marL="1828068" indent="0">
              <a:buNone/>
              <a:defRPr sz="1000"/>
            </a:lvl5pPr>
            <a:lvl6pPr marL="2285086" indent="0">
              <a:buNone/>
              <a:defRPr sz="1000"/>
            </a:lvl6pPr>
            <a:lvl7pPr marL="2742102" indent="0">
              <a:buNone/>
              <a:defRPr sz="1000"/>
            </a:lvl7pPr>
            <a:lvl8pPr marL="3199120" indent="0">
              <a:buNone/>
              <a:defRPr sz="1000"/>
            </a:lvl8pPr>
            <a:lvl9pPr marL="3656137"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455055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198"/>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198"/>
            </a:lvl1pPr>
            <a:lvl2pPr marL="457018" indent="0">
              <a:buNone/>
              <a:defRPr sz="2798"/>
            </a:lvl2pPr>
            <a:lvl3pPr marL="914034" indent="0">
              <a:buNone/>
              <a:defRPr sz="2400"/>
            </a:lvl3pPr>
            <a:lvl4pPr marL="1371052" indent="0">
              <a:buNone/>
              <a:defRPr sz="2000"/>
            </a:lvl4pPr>
            <a:lvl5pPr marL="1828068" indent="0">
              <a:buNone/>
              <a:defRPr sz="2000"/>
            </a:lvl5pPr>
            <a:lvl6pPr marL="2285086" indent="0">
              <a:buNone/>
              <a:defRPr sz="2000"/>
            </a:lvl6pPr>
            <a:lvl7pPr marL="2742102" indent="0">
              <a:buNone/>
              <a:defRPr sz="2000"/>
            </a:lvl7pPr>
            <a:lvl8pPr marL="3199120" indent="0">
              <a:buNone/>
              <a:defRPr sz="2000"/>
            </a:lvl8pPr>
            <a:lvl9pPr marL="365613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018" indent="0">
              <a:buNone/>
              <a:defRPr sz="1400"/>
            </a:lvl2pPr>
            <a:lvl3pPr marL="914034" indent="0">
              <a:buNone/>
              <a:defRPr sz="1200"/>
            </a:lvl3pPr>
            <a:lvl4pPr marL="1371052" indent="0">
              <a:buNone/>
              <a:defRPr sz="1000"/>
            </a:lvl4pPr>
            <a:lvl5pPr marL="1828068" indent="0">
              <a:buNone/>
              <a:defRPr sz="1000"/>
            </a:lvl5pPr>
            <a:lvl6pPr marL="2285086" indent="0">
              <a:buNone/>
              <a:defRPr sz="1000"/>
            </a:lvl6pPr>
            <a:lvl7pPr marL="2742102" indent="0">
              <a:buNone/>
              <a:defRPr sz="1000"/>
            </a:lvl7pPr>
            <a:lvl8pPr marL="3199120" indent="0">
              <a:buNone/>
              <a:defRPr sz="1000"/>
            </a:lvl8pPr>
            <a:lvl9pPr marL="3656137"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494215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075333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566179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7" y="460185"/>
            <a:ext cx="11740445" cy="1283951"/>
          </a:xfrm>
          <a:prstGeom prst="rect">
            <a:avLst/>
          </a:prstGeom>
        </p:spPr>
        <p:txBody>
          <a:bodyPr/>
          <a:lstStyle>
            <a:lvl1pPr algn="ctr">
              <a:lnSpc>
                <a:spcPts val="2798"/>
              </a:lnSpc>
              <a:defRPr sz="2598"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53941"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79" y="6621466"/>
            <a:ext cx="7416800" cy="236537"/>
          </a:xfrm>
          <a:prstGeom prst="rect">
            <a:avLst/>
          </a:prstGeom>
        </p:spPr>
        <p:txBody>
          <a:bodyPr vert="horz"/>
          <a:lstStyle>
            <a:lvl1pPr marL="0" indent="0">
              <a:buNone/>
              <a:defRPr sz="900"/>
            </a:lvl1pPr>
            <a:lvl2pPr marL="457018" indent="0">
              <a:buNone/>
              <a:defRPr/>
            </a:lvl2pPr>
            <a:lvl3pPr marL="914034" indent="0">
              <a:buNone/>
              <a:defRPr/>
            </a:lvl3pPr>
            <a:lvl4pPr marL="1371052" indent="0">
              <a:buNone/>
              <a:defRPr/>
            </a:lvl4pPr>
            <a:lvl5pPr marL="1828068"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438859" y="6189666"/>
            <a:ext cx="2293055" cy="431798"/>
          </a:xfrm>
          <a:prstGeom prst="rect">
            <a:avLst/>
          </a:prstGeom>
        </p:spPr>
        <p:txBody>
          <a:bodyPr vert="horz"/>
          <a:lstStyle>
            <a:lvl1pPr marL="0" indent="0">
              <a:buNone/>
              <a:defRPr sz="1100" cap="all" baseline="0"/>
            </a:lvl1pPr>
            <a:lvl2pPr marL="457018" indent="0">
              <a:buNone/>
              <a:defRPr/>
            </a:lvl2pPr>
            <a:lvl3pPr marL="914034" indent="0">
              <a:buNone/>
              <a:defRPr/>
            </a:lvl3pPr>
            <a:lvl4pPr marL="1371052" indent="0">
              <a:buNone/>
              <a:defRPr/>
            </a:lvl4pPr>
            <a:lvl5pPr marL="1828068"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228554" fontAlgn="base">
              <a:lnSpc>
                <a:spcPts val="2300"/>
              </a:lnSpc>
              <a:spcBef>
                <a:spcPct val="0"/>
              </a:spcBef>
              <a:spcAft>
                <a:spcPct val="0"/>
              </a:spcAft>
              <a:buFontTx/>
              <a:buNone/>
              <a:defRPr sz="1100"/>
            </a:lvl1pPr>
            <a:lvl5pPr marL="1828068"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3623498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7" y="460185"/>
            <a:ext cx="11740445" cy="1283951"/>
          </a:xfrm>
          <a:prstGeom prst="rect">
            <a:avLst/>
          </a:prstGeom>
        </p:spPr>
        <p:txBody>
          <a:bodyPr/>
          <a:lstStyle>
            <a:lvl1pPr algn="ctr">
              <a:lnSpc>
                <a:spcPts val="2798"/>
              </a:lnSpc>
              <a:defRPr sz="2598"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53941"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79" y="6621466"/>
            <a:ext cx="7416800" cy="236537"/>
          </a:xfrm>
          <a:prstGeom prst="rect">
            <a:avLst/>
          </a:prstGeom>
        </p:spPr>
        <p:txBody>
          <a:bodyPr vert="horz"/>
          <a:lstStyle>
            <a:lvl1pPr marL="0" indent="0">
              <a:buNone/>
              <a:defRPr sz="900"/>
            </a:lvl1pPr>
            <a:lvl2pPr marL="457018" indent="0">
              <a:buNone/>
              <a:defRPr/>
            </a:lvl2pPr>
            <a:lvl3pPr marL="914034" indent="0">
              <a:buNone/>
              <a:defRPr/>
            </a:lvl3pPr>
            <a:lvl4pPr marL="1371052" indent="0">
              <a:buNone/>
              <a:defRPr/>
            </a:lvl4pPr>
            <a:lvl5pPr marL="1828068"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438859" y="6189666"/>
            <a:ext cx="2293055" cy="431798"/>
          </a:xfrm>
          <a:prstGeom prst="rect">
            <a:avLst/>
          </a:prstGeom>
        </p:spPr>
        <p:txBody>
          <a:bodyPr vert="horz"/>
          <a:lstStyle>
            <a:lvl1pPr marL="0" indent="0">
              <a:buNone/>
              <a:defRPr sz="1100" cap="all" baseline="0"/>
            </a:lvl1pPr>
            <a:lvl2pPr marL="457018" indent="0">
              <a:buNone/>
              <a:defRPr/>
            </a:lvl2pPr>
            <a:lvl3pPr marL="914034" indent="0">
              <a:buNone/>
              <a:defRPr/>
            </a:lvl3pPr>
            <a:lvl4pPr marL="1371052" indent="0">
              <a:buNone/>
              <a:defRPr/>
            </a:lvl4pPr>
            <a:lvl5pPr marL="1828068" indent="0">
              <a:buNone/>
              <a:defRPr/>
            </a:lvl5pPr>
          </a:lstStyle>
          <a:p>
            <a:pPr lvl="0"/>
            <a:r>
              <a:rPr lang="en-US" dirty="0"/>
              <a:t>Small Report Title Goes Here</a:t>
            </a:r>
          </a:p>
        </p:txBody>
      </p:sp>
    </p:spTree>
    <p:extLst>
      <p:ext uri="{BB962C8B-B14F-4D97-AF65-F5344CB8AC3E}">
        <p14:creationId xmlns:p14="http://schemas.microsoft.com/office/powerpoint/2010/main" val="7423851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51" y="460185"/>
            <a:ext cx="11740445" cy="1283951"/>
          </a:xfrm>
          <a:prstGeom prst="rect">
            <a:avLst/>
          </a:prstGeom>
        </p:spPr>
        <p:txBody>
          <a:bodyPr lIns="90964" tIns="45482" rIns="90964" bIns="45482"/>
          <a:lstStyle>
            <a:lvl1pPr algn="ctr">
              <a:lnSpc>
                <a:spcPts val="2764"/>
              </a:lnSpc>
              <a:defRPr sz="2598"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53975" y="1806854"/>
            <a:ext cx="11740445" cy="368686"/>
          </a:xfrm>
          <a:prstGeom prst="rect">
            <a:avLst/>
          </a:prstGeom>
        </p:spPr>
        <p:txBody>
          <a:bodyPr vert="horz" lIns="90964" tIns="45482" rIns="90964" bIns="45482"/>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79" y="6621500"/>
            <a:ext cx="7416800" cy="236537"/>
          </a:xfrm>
          <a:prstGeom prst="rect">
            <a:avLst/>
          </a:prstGeom>
        </p:spPr>
        <p:txBody>
          <a:bodyPr vert="horz" lIns="90964" tIns="45482" rIns="90964" bIns="45482"/>
          <a:lstStyle>
            <a:lvl1pPr marL="0" indent="0">
              <a:buNone/>
              <a:defRPr sz="900"/>
            </a:lvl1pPr>
            <a:lvl2pPr marL="454706" indent="0">
              <a:buNone/>
              <a:defRPr/>
            </a:lvl2pPr>
            <a:lvl3pPr marL="909379" indent="0">
              <a:buNone/>
              <a:defRPr/>
            </a:lvl3pPr>
            <a:lvl4pPr marL="1364075" indent="0">
              <a:buNone/>
              <a:defRPr/>
            </a:lvl4pPr>
            <a:lvl5pPr marL="1818766" indent="0">
              <a:buNone/>
              <a:defRPr/>
            </a:lvl5pPr>
          </a:lstStyle>
          <a:p>
            <a:r>
              <a:rPr lang="en-US" sz="800" dirty="0"/>
              <a:t>Source: Insert Source Line Text  </a:t>
            </a:r>
          </a:p>
        </p:txBody>
      </p:sp>
    </p:spTree>
    <p:extLst>
      <p:ext uri="{BB962C8B-B14F-4D97-AF65-F5344CB8AC3E}">
        <p14:creationId xmlns:p14="http://schemas.microsoft.com/office/powerpoint/2010/main" val="10400029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6363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3377374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2"/>
          </a:xfrm>
        </p:spPr>
        <p:txBody>
          <a:bodyPr anchor="b"/>
          <a:lstStyle>
            <a:lvl1pPr marL="0" indent="0">
              <a:buNone/>
              <a:defRPr sz="3099" b="1"/>
            </a:lvl1pPr>
            <a:lvl2pPr marL="586082" indent="0">
              <a:buNone/>
              <a:defRPr sz="2549" b="1"/>
            </a:lvl2pPr>
            <a:lvl3pPr marL="1172164" indent="0">
              <a:buNone/>
              <a:defRPr sz="2300" b="1"/>
            </a:lvl3pPr>
            <a:lvl4pPr marL="1758245" indent="0">
              <a:buNone/>
              <a:defRPr sz="2050" b="1"/>
            </a:lvl4pPr>
            <a:lvl5pPr marL="2344327" indent="0">
              <a:buNone/>
              <a:defRPr sz="2050" b="1"/>
            </a:lvl5pPr>
            <a:lvl6pPr marL="2930409" indent="0">
              <a:buNone/>
              <a:defRPr sz="2050" b="1"/>
            </a:lvl6pPr>
            <a:lvl7pPr marL="3516491" indent="0">
              <a:buNone/>
              <a:defRPr sz="2050" b="1"/>
            </a:lvl7pPr>
            <a:lvl8pPr marL="4102572" indent="0">
              <a:buNone/>
              <a:defRPr sz="2050" b="1"/>
            </a:lvl8pPr>
            <a:lvl9pPr marL="4688654" indent="0">
              <a:buNone/>
              <a:defRPr sz="205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3099"/>
            </a:lvl1pPr>
            <a:lvl2pPr>
              <a:defRPr sz="2549"/>
            </a:lvl2pPr>
            <a:lvl3pPr>
              <a:defRPr sz="2300"/>
            </a:lvl3pPr>
            <a:lvl4pPr>
              <a:defRPr sz="2050"/>
            </a:lvl4pPr>
            <a:lvl5pPr>
              <a:defRPr sz="2050"/>
            </a:lvl5pPr>
            <a:lvl6pPr>
              <a:defRPr sz="2050"/>
            </a:lvl6pPr>
            <a:lvl7pPr>
              <a:defRPr sz="2050"/>
            </a:lvl7pPr>
            <a:lvl8pPr>
              <a:defRPr sz="2050"/>
            </a:lvl8pPr>
            <a:lvl9pPr>
              <a:defRPr sz="2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3099" b="1"/>
            </a:lvl1pPr>
            <a:lvl2pPr marL="586082" indent="0">
              <a:buNone/>
              <a:defRPr sz="2549" b="1"/>
            </a:lvl2pPr>
            <a:lvl3pPr marL="1172164" indent="0">
              <a:buNone/>
              <a:defRPr sz="2300" b="1"/>
            </a:lvl3pPr>
            <a:lvl4pPr marL="1758245" indent="0">
              <a:buNone/>
              <a:defRPr sz="2050" b="1"/>
            </a:lvl4pPr>
            <a:lvl5pPr marL="2344327" indent="0">
              <a:buNone/>
              <a:defRPr sz="2050" b="1"/>
            </a:lvl5pPr>
            <a:lvl6pPr marL="2930409" indent="0">
              <a:buNone/>
              <a:defRPr sz="2050" b="1"/>
            </a:lvl6pPr>
            <a:lvl7pPr marL="3516491" indent="0">
              <a:buNone/>
              <a:defRPr sz="2050" b="1"/>
            </a:lvl7pPr>
            <a:lvl8pPr marL="4102572" indent="0">
              <a:buNone/>
              <a:defRPr sz="2050" b="1"/>
            </a:lvl8pPr>
            <a:lvl9pPr marL="4688654" indent="0">
              <a:buNone/>
              <a:defRPr sz="205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099"/>
            </a:lvl1pPr>
            <a:lvl2pPr>
              <a:defRPr sz="2549"/>
            </a:lvl2pPr>
            <a:lvl3pPr>
              <a:defRPr sz="2300"/>
            </a:lvl3pPr>
            <a:lvl4pPr>
              <a:defRPr sz="2050"/>
            </a:lvl4pPr>
            <a:lvl5pPr>
              <a:defRPr sz="2050"/>
            </a:lvl5pPr>
            <a:lvl6pPr>
              <a:defRPr sz="2050"/>
            </a:lvl6pPr>
            <a:lvl7pPr>
              <a:defRPr sz="2050"/>
            </a:lvl7pPr>
            <a:lvl8pPr>
              <a:defRPr sz="2050"/>
            </a:lvl8pPr>
            <a:lvl9pPr>
              <a:defRPr sz="2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F143A3-1807-A143-B19D-72AF373C2C97}" type="datetimeFigureOut">
              <a:rPr lang="en-US" smtClean="0"/>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30202576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33756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F143A3-1807-A143-B19D-72AF373C2C97}" type="datetimeFigureOut">
              <a:rPr lang="en-US" smtClean="0"/>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1697505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143A3-1807-A143-B19D-72AF373C2C97}" type="datetimeFigureOut">
              <a:rPr lang="en-US" smtClean="0"/>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303118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0"/>
          </a:xfrm>
        </p:spPr>
        <p:txBody>
          <a:bodyPr anchor="b"/>
          <a:lstStyle>
            <a:lvl1pPr algn="l">
              <a:defRPr sz="2549"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099"/>
            </a:lvl1pPr>
            <a:lvl2pPr>
              <a:defRPr sz="3599"/>
            </a:lvl2pPr>
            <a:lvl3pPr>
              <a:defRPr sz="3099"/>
            </a:lvl3pPr>
            <a:lvl4pPr>
              <a:defRPr sz="2549"/>
            </a:lvl4pPr>
            <a:lvl5pPr>
              <a:defRPr sz="2549"/>
            </a:lvl5pPr>
            <a:lvl6pPr>
              <a:defRPr sz="2549"/>
            </a:lvl6pPr>
            <a:lvl7pPr>
              <a:defRPr sz="2549"/>
            </a:lvl7pPr>
            <a:lvl8pPr>
              <a:defRPr sz="2549"/>
            </a:lvl8pPr>
            <a:lvl9pPr>
              <a:defRPr sz="25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800"/>
            </a:lvl1pPr>
            <a:lvl2pPr marL="586082" indent="0">
              <a:buNone/>
              <a:defRPr sz="1550"/>
            </a:lvl2pPr>
            <a:lvl3pPr marL="1172164" indent="0">
              <a:buNone/>
              <a:defRPr sz="1300"/>
            </a:lvl3pPr>
            <a:lvl4pPr marL="1758245" indent="0">
              <a:buNone/>
              <a:defRPr sz="1150"/>
            </a:lvl4pPr>
            <a:lvl5pPr marL="2344327" indent="0">
              <a:buNone/>
              <a:defRPr sz="1150"/>
            </a:lvl5pPr>
            <a:lvl6pPr marL="2930409" indent="0">
              <a:buNone/>
              <a:defRPr sz="1150"/>
            </a:lvl6pPr>
            <a:lvl7pPr marL="3516491" indent="0">
              <a:buNone/>
              <a:defRPr sz="1150"/>
            </a:lvl7pPr>
            <a:lvl8pPr marL="4102572" indent="0">
              <a:buNone/>
              <a:defRPr sz="1150"/>
            </a:lvl8pPr>
            <a:lvl9pPr marL="4688654" indent="0">
              <a:buNone/>
              <a:defRPr sz="1150"/>
            </a:lvl9pPr>
          </a:lstStyle>
          <a:p>
            <a:pPr lvl="0"/>
            <a:r>
              <a:rPr lang="en-US"/>
              <a:t>Click to edit Master text styles</a:t>
            </a:r>
          </a:p>
        </p:txBody>
      </p:sp>
      <p:sp>
        <p:nvSpPr>
          <p:cNvPr id="5" name="Date Placeholder 4"/>
          <p:cNvSpPr>
            <a:spLocks noGrp="1"/>
          </p:cNvSpPr>
          <p:nvPr>
            <p:ph type="dt" sz="half" idx="10"/>
          </p:nvPr>
        </p:nvSpPr>
        <p:spPr/>
        <p:txBody>
          <a:bodyPr/>
          <a:lstStyle/>
          <a:p>
            <a:fld id="{17F143A3-1807-A143-B19D-72AF373C2C97}"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787502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9"/>
          </a:xfrm>
        </p:spPr>
        <p:txBody>
          <a:bodyPr anchor="b"/>
          <a:lstStyle>
            <a:lvl1pPr algn="l">
              <a:defRPr sz="2549"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099"/>
            </a:lvl1pPr>
            <a:lvl2pPr marL="586082" indent="0">
              <a:buNone/>
              <a:defRPr sz="3599"/>
            </a:lvl2pPr>
            <a:lvl3pPr marL="1172164" indent="0">
              <a:buNone/>
              <a:defRPr sz="3099"/>
            </a:lvl3pPr>
            <a:lvl4pPr marL="1758245" indent="0">
              <a:buNone/>
              <a:defRPr sz="2549"/>
            </a:lvl4pPr>
            <a:lvl5pPr marL="2344327" indent="0">
              <a:buNone/>
              <a:defRPr sz="2549"/>
            </a:lvl5pPr>
            <a:lvl6pPr marL="2930409" indent="0">
              <a:buNone/>
              <a:defRPr sz="2549"/>
            </a:lvl6pPr>
            <a:lvl7pPr marL="3516491" indent="0">
              <a:buNone/>
              <a:defRPr sz="2549"/>
            </a:lvl7pPr>
            <a:lvl8pPr marL="4102572" indent="0">
              <a:buNone/>
              <a:defRPr sz="2549"/>
            </a:lvl8pPr>
            <a:lvl9pPr marL="4688654" indent="0">
              <a:buNone/>
              <a:defRPr sz="2549"/>
            </a:lvl9pPr>
          </a:lstStyle>
          <a:p>
            <a:endParaRPr lang="en-US"/>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800"/>
            </a:lvl1pPr>
            <a:lvl2pPr marL="586082" indent="0">
              <a:buNone/>
              <a:defRPr sz="1550"/>
            </a:lvl2pPr>
            <a:lvl3pPr marL="1172164" indent="0">
              <a:buNone/>
              <a:defRPr sz="1300"/>
            </a:lvl3pPr>
            <a:lvl4pPr marL="1758245" indent="0">
              <a:buNone/>
              <a:defRPr sz="1150"/>
            </a:lvl4pPr>
            <a:lvl5pPr marL="2344327" indent="0">
              <a:buNone/>
              <a:defRPr sz="1150"/>
            </a:lvl5pPr>
            <a:lvl6pPr marL="2930409" indent="0">
              <a:buNone/>
              <a:defRPr sz="1150"/>
            </a:lvl6pPr>
            <a:lvl7pPr marL="3516491" indent="0">
              <a:buNone/>
              <a:defRPr sz="1150"/>
            </a:lvl7pPr>
            <a:lvl8pPr marL="4102572" indent="0">
              <a:buNone/>
              <a:defRPr sz="1150"/>
            </a:lvl8pPr>
            <a:lvl9pPr marL="4688654" indent="0">
              <a:buNone/>
              <a:defRPr sz="1150"/>
            </a:lvl9pPr>
          </a:lstStyle>
          <a:p>
            <a:pPr lvl="0"/>
            <a:r>
              <a:rPr lang="en-US"/>
              <a:t>Click to edit Master text styles</a:t>
            </a:r>
          </a:p>
        </p:txBody>
      </p:sp>
      <p:sp>
        <p:nvSpPr>
          <p:cNvPr id="5" name="Date Placeholder 4"/>
          <p:cNvSpPr>
            <a:spLocks noGrp="1"/>
          </p:cNvSpPr>
          <p:nvPr>
            <p:ph type="dt" sz="half" idx="10"/>
          </p:nvPr>
        </p:nvSpPr>
        <p:spPr/>
        <p:txBody>
          <a:bodyPr/>
          <a:lstStyle/>
          <a:p>
            <a:fld id="{17F143A3-1807-A143-B19D-72AF373C2C97}"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1624951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image" Target="../media/image2.jpe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234480" tIns="117240" rIns="234480" bIns="11724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234480" tIns="117240" rIns="234480" bIns="1172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234480" tIns="117240" rIns="234480" bIns="117240" rtlCol="0" anchor="ctr"/>
          <a:lstStyle>
            <a:lvl1pPr algn="l">
              <a:defRPr sz="155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7F143A3-1807-A143-B19D-72AF373C2C97}" type="datetimeFigureOut">
              <a:rPr lang="en-US" smtClean="0"/>
              <a:pPr/>
              <a:t>4/27/2020</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234480" tIns="117240" rIns="234480" bIns="117240" rtlCol="0" anchor="ctr"/>
          <a:lstStyle>
            <a:lvl1pPr algn="ctr">
              <a:defRPr sz="155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234480" tIns="117240" rIns="234480" bIns="117240" rtlCol="0" anchor="ctr"/>
          <a:lstStyle>
            <a:lvl1pPr algn="r">
              <a:defRPr sz="155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FC623D9C-B141-0E44-9A0E-426DA6A043B9}" type="slidenum">
              <a:rPr lang="en-US" smtClean="0"/>
              <a:pPr/>
              <a:t>‹#›</a:t>
            </a:fld>
            <a:endParaRPr lang="en-US"/>
          </a:p>
        </p:txBody>
      </p:sp>
    </p:spTree>
    <p:extLst>
      <p:ext uri="{BB962C8B-B14F-4D97-AF65-F5344CB8AC3E}">
        <p14:creationId xmlns:p14="http://schemas.microsoft.com/office/powerpoint/2010/main" val="3172369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86082" rtl="0" eaLnBrk="1" latinLnBrk="0" hangingPunct="1">
        <a:spcBef>
          <a:spcPct val="0"/>
        </a:spcBef>
        <a:buNone/>
        <a:defRPr sz="564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439561" indent="-439561" algn="l" defTabSz="586082" rtl="0" eaLnBrk="1" latinLnBrk="0" hangingPunct="1">
        <a:spcBef>
          <a:spcPct val="20000"/>
        </a:spcBef>
        <a:buFont typeface="Arial"/>
        <a:buChar char="•"/>
        <a:defRPr sz="40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52383" indent="-366301" algn="l" defTabSz="586082" rtl="0" eaLnBrk="1" latinLnBrk="0" hangingPunct="1">
        <a:spcBef>
          <a:spcPct val="20000"/>
        </a:spcBef>
        <a:buFont typeface="Arial"/>
        <a:buChar char="–"/>
        <a:defRPr sz="35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465204" indent="-293041" algn="l" defTabSz="586082" rtl="0" eaLnBrk="1" latinLnBrk="0" hangingPunct="1">
        <a:spcBef>
          <a:spcPct val="20000"/>
        </a:spcBef>
        <a:buFont typeface="Arial"/>
        <a:buChar char="•"/>
        <a:defRPr sz="30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51286" indent="-293041" algn="l" defTabSz="586082" rtl="0" eaLnBrk="1" latinLnBrk="0" hangingPunct="1">
        <a:spcBef>
          <a:spcPct val="20000"/>
        </a:spcBef>
        <a:buFont typeface="Arial"/>
        <a:buChar char="–"/>
        <a:defRPr sz="254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637368" indent="-293041" algn="l" defTabSz="586082" rtl="0" eaLnBrk="1" latinLnBrk="0" hangingPunct="1">
        <a:spcBef>
          <a:spcPct val="20000"/>
        </a:spcBef>
        <a:buFont typeface="Arial"/>
        <a:buChar char="»"/>
        <a:defRPr sz="254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223450" indent="-293041" algn="l" defTabSz="586082" rtl="0" eaLnBrk="1" latinLnBrk="0" hangingPunct="1">
        <a:spcBef>
          <a:spcPct val="20000"/>
        </a:spcBef>
        <a:buFont typeface="Arial"/>
        <a:buChar char="•"/>
        <a:defRPr sz="2549" kern="1200">
          <a:solidFill>
            <a:schemeClr val="tx1"/>
          </a:solidFill>
          <a:latin typeface="+mn-lt"/>
          <a:ea typeface="+mn-ea"/>
          <a:cs typeface="+mn-cs"/>
        </a:defRPr>
      </a:lvl6pPr>
      <a:lvl7pPr marL="3809531" indent="-293041" algn="l" defTabSz="586082" rtl="0" eaLnBrk="1" latinLnBrk="0" hangingPunct="1">
        <a:spcBef>
          <a:spcPct val="20000"/>
        </a:spcBef>
        <a:buFont typeface="Arial"/>
        <a:buChar char="•"/>
        <a:defRPr sz="2549" kern="1200">
          <a:solidFill>
            <a:schemeClr val="tx1"/>
          </a:solidFill>
          <a:latin typeface="+mn-lt"/>
          <a:ea typeface="+mn-ea"/>
          <a:cs typeface="+mn-cs"/>
        </a:defRPr>
      </a:lvl7pPr>
      <a:lvl8pPr marL="4395613" indent="-293041" algn="l" defTabSz="586082" rtl="0" eaLnBrk="1" latinLnBrk="0" hangingPunct="1">
        <a:spcBef>
          <a:spcPct val="20000"/>
        </a:spcBef>
        <a:buFont typeface="Arial"/>
        <a:buChar char="•"/>
        <a:defRPr sz="2549" kern="1200">
          <a:solidFill>
            <a:schemeClr val="tx1"/>
          </a:solidFill>
          <a:latin typeface="+mn-lt"/>
          <a:ea typeface="+mn-ea"/>
          <a:cs typeface="+mn-cs"/>
        </a:defRPr>
      </a:lvl8pPr>
      <a:lvl9pPr marL="4981695" indent="-293041" algn="l" defTabSz="586082" rtl="0" eaLnBrk="1" latinLnBrk="0" hangingPunct="1">
        <a:spcBef>
          <a:spcPct val="20000"/>
        </a:spcBef>
        <a:buFont typeface="Arial"/>
        <a:buChar char="•"/>
        <a:defRPr sz="2549" kern="1200">
          <a:solidFill>
            <a:schemeClr val="tx1"/>
          </a:solidFill>
          <a:latin typeface="+mn-lt"/>
          <a:ea typeface="+mn-ea"/>
          <a:cs typeface="+mn-cs"/>
        </a:defRPr>
      </a:lvl9pPr>
    </p:bodyStyle>
    <p:otherStyle>
      <a:defPPr>
        <a:defRPr lang="en-US"/>
      </a:defPPr>
      <a:lvl1pPr marL="0" algn="l" defTabSz="586082" rtl="0" eaLnBrk="1" latinLnBrk="0" hangingPunct="1">
        <a:defRPr sz="2300" kern="1200">
          <a:solidFill>
            <a:schemeClr val="tx1"/>
          </a:solidFill>
          <a:latin typeface="+mn-lt"/>
          <a:ea typeface="+mn-ea"/>
          <a:cs typeface="+mn-cs"/>
        </a:defRPr>
      </a:lvl1pPr>
      <a:lvl2pPr marL="586082" algn="l" defTabSz="586082" rtl="0" eaLnBrk="1" latinLnBrk="0" hangingPunct="1">
        <a:defRPr sz="2300" kern="1200">
          <a:solidFill>
            <a:schemeClr val="tx1"/>
          </a:solidFill>
          <a:latin typeface="+mn-lt"/>
          <a:ea typeface="+mn-ea"/>
          <a:cs typeface="+mn-cs"/>
        </a:defRPr>
      </a:lvl2pPr>
      <a:lvl3pPr marL="1172164" algn="l" defTabSz="586082" rtl="0" eaLnBrk="1" latinLnBrk="0" hangingPunct="1">
        <a:defRPr sz="2300" kern="1200">
          <a:solidFill>
            <a:schemeClr val="tx1"/>
          </a:solidFill>
          <a:latin typeface="+mn-lt"/>
          <a:ea typeface="+mn-ea"/>
          <a:cs typeface="+mn-cs"/>
        </a:defRPr>
      </a:lvl3pPr>
      <a:lvl4pPr marL="1758245" algn="l" defTabSz="586082" rtl="0" eaLnBrk="1" latinLnBrk="0" hangingPunct="1">
        <a:defRPr sz="2300" kern="1200">
          <a:solidFill>
            <a:schemeClr val="tx1"/>
          </a:solidFill>
          <a:latin typeface="+mn-lt"/>
          <a:ea typeface="+mn-ea"/>
          <a:cs typeface="+mn-cs"/>
        </a:defRPr>
      </a:lvl4pPr>
      <a:lvl5pPr marL="2344327" algn="l" defTabSz="586082" rtl="0" eaLnBrk="1" latinLnBrk="0" hangingPunct="1">
        <a:defRPr sz="2300" kern="1200">
          <a:solidFill>
            <a:schemeClr val="tx1"/>
          </a:solidFill>
          <a:latin typeface="+mn-lt"/>
          <a:ea typeface="+mn-ea"/>
          <a:cs typeface="+mn-cs"/>
        </a:defRPr>
      </a:lvl5pPr>
      <a:lvl6pPr marL="2930409" algn="l" defTabSz="586082" rtl="0" eaLnBrk="1" latinLnBrk="0" hangingPunct="1">
        <a:defRPr sz="2300" kern="1200">
          <a:solidFill>
            <a:schemeClr val="tx1"/>
          </a:solidFill>
          <a:latin typeface="+mn-lt"/>
          <a:ea typeface="+mn-ea"/>
          <a:cs typeface="+mn-cs"/>
        </a:defRPr>
      </a:lvl6pPr>
      <a:lvl7pPr marL="3516491" algn="l" defTabSz="586082" rtl="0" eaLnBrk="1" latinLnBrk="0" hangingPunct="1">
        <a:defRPr sz="2300" kern="1200">
          <a:solidFill>
            <a:schemeClr val="tx1"/>
          </a:solidFill>
          <a:latin typeface="+mn-lt"/>
          <a:ea typeface="+mn-ea"/>
          <a:cs typeface="+mn-cs"/>
        </a:defRPr>
      </a:lvl7pPr>
      <a:lvl8pPr marL="4102572" algn="l" defTabSz="586082" rtl="0" eaLnBrk="1" latinLnBrk="0" hangingPunct="1">
        <a:defRPr sz="2300" kern="1200">
          <a:solidFill>
            <a:schemeClr val="tx1"/>
          </a:solidFill>
          <a:latin typeface="+mn-lt"/>
          <a:ea typeface="+mn-ea"/>
          <a:cs typeface="+mn-cs"/>
        </a:defRPr>
      </a:lvl8pPr>
      <a:lvl9pPr marL="4688654" algn="l" defTabSz="586082"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16656" tIns="58311" rIns="116656" bIns="58311"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116656" tIns="58311" rIns="116656" bIns="583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86"/>
            <a:ext cx="3860800" cy="365125"/>
          </a:xfrm>
          <a:prstGeom prst="rect">
            <a:avLst/>
          </a:prstGeom>
        </p:spPr>
        <p:txBody>
          <a:bodyPr vert="horz" lIns="116656" tIns="58311" rIns="116656" bIns="58311" rtlCol="0" anchor="ctr"/>
          <a:lstStyle>
            <a:lvl1pPr algn="ctr">
              <a:defRPr sz="15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defTabSz="583061"/>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86"/>
            <a:ext cx="2844800" cy="365125"/>
          </a:xfrm>
          <a:prstGeom prst="rect">
            <a:avLst/>
          </a:prstGeom>
        </p:spPr>
        <p:txBody>
          <a:bodyPr vert="horz" lIns="116656" tIns="58311" rIns="116656" bIns="58311" rtlCol="0" anchor="ctr"/>
          <a:lstStyle>
            <a:lvl1pPr algn="r">
              <a:defRPr sz="15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defTabSz="583061"/>
            <a:fld id="{FC623D9C-B141-0E44-9A0E-426DA6A043B9}" type="slidenum">
              <a:rPr lang="en-US" smtClean="0">
                <a:solidFill>
                  <a:prstClr val="black">
                    <a:tint val="75000"/>
                  </a:prstClr>
                </a:solidFill>
              </a:rPr>
              <a:pPr defTabSz="583061"/>
              <a:t>‹#›</a:t>
            </a:fld>
            <a:endParaRPr lang="en-US">
              <a:solidFill>
                <a:prstClr val="black">
                  <a:tint val="75000"/>
                </a:prstClr>
              </a:solidFill>
            </a:endParaRPr>
          </a:p>
        </p:txBody>
      </p:sp>
    </p:spTree>
    <p:extLst>
      <p:ext uri="{BB962C8B-B14F-4D97-AF65-F5344CB8AC3E}">
        <p14:creationId xmlns:p14="http://schemas.microsoft.com/office/powerpoint/2010/main" val="15221861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ctr" defTabSz="583061" rtl="0" eaLnBrk="1" latinLnBrk="0" hangingPunct="1">
        <a:spcBef>
          <a:spcPct val="0"/>
        </a:spcBef>
        <a:buNone/>
        <a:defRPr sz="55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437297" indent="-437297" algn="l" defTabSz="583061" rtl="0" eaLnBrk="1" latinLnBrk="0" hangingPunct="1">
        <a:spcBef>
          <a:spcPct val="20000"/>
        </a:spcBef>
        <a:buFont typeface="Arial"/>
        <a:buChar char="•"/>
        <a:defRPr sz="40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947490" indent="-364413" algn="l" defTabSz="583061" rtl="0" eaLnBrk="1" latinLnBrk="0" hangingPunct="1">
        <a:spcBef>
          <a:spcPct val="20000"/>
        </a:spcBef>
        <a:buFont typeface="Arial"/>
        <a:buChar char="–"/>
        <a:defRPr sz="35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457672" indent="-291531" algn="l" defTabSz="583061" rtl="0" eaLnBrk="1" latinLnBrk="0" hangingPunct="1">
        <a:spcBef>
          <a:spcPct val="20000"/>
        </a:spcBef>
        <a:buFont typeface="Arial"/>
        <a:buChar char="•"/>
        <a:defRPr sz="309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2040746" indent="-291531" algn="l" defTabSz="583061" rtl="0" eaLnBrk="1" latinLnBrk="0" hangingPunct="1">
        <a:spcBef>
          <a:spcPct val="20000"/>
        </a:spcBef>
        <a:buFont typeface="Arial"/>
        <a:buChar char="–"/>
        <a:defRPr sz="2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623821" indent="-291531" algn="l" defTabSz="583061" rtl="0" eaLnBrk="1" latinLnBrk="0" hangingPunct="1">
        <a:spcBef>
          <a:spcPct val="20000"/>
        </a:spcBef>
        <a:buFont typeface="Arial"/>
        <a:buChar char="»"/>
        <a:defRPr sz="2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206890" indent="-291531" algn="l" defTabSz="583061" rtl="0" eaLnBrk="1" latinLnBrk="0" hangingPunct="1">
        <a:spcBef>
          <a:spcPct val="20000"/>
        </a:spcBef>
        <a:buFont typeface="Arial"/>
        <a:buChar char="•"/>
        <a:defRPr sz="2500" kern="1200">
          <a:solidFill>
            <a:schemeClr val="tx1"/>
          </a:solidFill>
          <a:latin typeface="+mn-lt"/>
          <a:ea typeface="+mn-ea"/>
          <a:cs typeface="+mn-cs"/>
        </a:defRPr>
      </a:lvl6pPr>
      <a:lvl7pPr marL="3789961" indent="-291531" algn="l" defTabSz="583061" rtl="0" eaLnBrk="1" latinLnBrk="0" hangingPunct="1">
        <a:spcBef>
          <a:spcPct val="20000"/>
        </a:spcBef>
        <a:buFont typeface="Arial"/>
        <a:buChar char="•"/>
        <a:defRPr sz="2500" kern="1200">
          <a:solidFill>
            <a:schemeClr val="tx1"/>
          </a:solidFill>
          <a:latin typeface="+mn-lt"/>
          <a:ea typeface="+mn-ea"/>
          <a:cs typeface="+mn-cs"/>
        </a:defRPr>
      </a:lvl7pPr>
      <a:lvl8pPr marL="4373031" indent="-291531" algn="l" defTabSz="583061" rtl="0" eaLnBrk="1" latinLnBrk="0" hangingPunct="1">
        <a:spcBef>
          <a:spcPct val="20000"/>
        </a:spcBef>
        <a:buFont typeface="Arial"/>
        <a:buChar char="•"/>
        <a:defRPr sz="2500" kern="1200">
          <a:solidFill>
            <a:schemeClr val="tx1"/>
          </a:solidFill>
          <a:latin typeface="+mn-lt"/>
          <a:ea typeface="+mn-ea"/>
          <a:cs typeface="+mn-cs"/>
        </a:defRPr>
      </a:lvl8pPr>
      <a:lvl9pPr marL="4956101" indent="-291531" algn="l" defTabSz="583061"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83061" rtl="0" eaLnBrk="1" latinLnBrk="0" hangingPunct="1">
        <a:defRPr sz="2300" kern="1200">
          <a:solidFill>
            <a:schemeClr val="tx1"/>
          </a:solidFill>
          <a:latin typeface="+mn-lt"/>
          <a:ea typeface="+mn-ea"/>
          <a:cs typeface="+mn-cs"/>
        </a:defRPr>
      </a:lvl1pPr>
      <a:lvl2pPr marL="583061" algn="l" defTabSz="583061" rtl="0" eaLnBrk="1" latinLnBrk="0" hangingPunct="1">
        <a:defRPr sz="2300" kern="1200">
          <a:solidFill>
            <a:schemeClr val="tx1"/>
          </a:solidFill>
          <a:latin typeface="+mn-lt"/>
          <a:ea typeface="+mn-ea"/>
          <a:cs typeface="+mn-cs"/>
        </a:defRPr>
      </a:lvl2pPr>
      <a:lvl3pPr marL="1166143" algn="l" defTabSz="583061" rtl="0" eaLnBrk="1" latinLnBrk="0" hangingPunct="1">
        <a:defRPr sz="2300" kern="1200">
          <a:solidFill>
            <a:schemeClr val="tx1"/>
          </a:solidFill>
          <a:latin typeface="+mn-lt"/>
          <a:ea typeface="+mn-ea"/>
          <a:cs typeface="+mn-cs"/>
        </a:defRPr>
      </a:lvl3pPr>
      <a:lvl4pPr marL="1749213" algn="l" defTabSz="583061" rtl="0" eaLnBrk="1" latinLnBrk="0" hangingPunct="1">
        <a:defRPr sz="2300" kern="1200">
          <a:solidFill>
            <a:schemeClr val="tx1"/>
          </a:solidFill>
          <a:latin typeface="+mn-lt"/>
          <a:ea typeface="+mn-ea"/>
          <a:cs typeface="+mn-cs"/>
        </a:defRPr>
      </a:lvl4pPr>
      <a:lvl5pPr marL="2332284" algn="l" defTabSz="583061" rtl="0" eaLnBrk="1" latinLnBrk="0" hangingPunct="1">
        <a:defRPr sz="2300" kern="1200">
          <a:solidFill>
            <a:schemeClr val="tx1"/>
          </a:solidFill>
          <a:latin typeface="+mn-lt"/>
          <a:ea typeface="+mn-ea"/>
          <a:cs typeface="+mn-cs"/>
        </a:defRPr>
      </a:lvl5pPr>
      <a:lvl6pPr marL="2915354" algn="l" defTabSz="583061" rtl="0" eaLnBrk="1" latinLnBrk="0" hangingPunct="1">
        <a:defRPr sz="2300" kern="1200">
          <a:solidFill>
            <a:schemeClr val="tx1"/>
          </a:solidFill>
          <a:latin typeface="+mn-lt"/>
          <a:ea typeface="+mn-ea"/>
          <a:cs typeface="+mn-cs"/>
        </a:defRPr>
      </a:lvl6pPr>
      <a:lvl7pPr marL="3498425" algn="l" defTabSz="583061" rtl="0" eaLnBrk="1" latinLnBrk="0" hangingPunct="1">
        <a:defRPr sz="2300" kern="1200">
          <a:solidFill>
            <a:schemeClr val="tx1"/>
          </a:solidFill>
          <a:latin typeface="+mn-lt"/>
          <a:ea typeface="+mn-ea"/>
          <a:cs typeface="+mn-cs"/>
        </a:defRPr>
      </a:lvl7pPr>
      <a:lvl8pPr marL="4081496" algn="l" defTabSz="583061" rtl="0" eaLnBrk="1" latinLnBrk="0" hangingPunct="1">
        <a:defRPr sz="2300" kern="1200">
          <a:solidFill>
            <a:schemeClr val="tx1"/>
          </a:solidFill>
          <a:latin typeface="+mn-lt"/>
          <a:ea typeface="+mn-ea"/>
          <a:cs typeface="+mn-cs"/>
        </a:defRPr>
      </a:lvl8pPr>
      <a:lvl9pPr marL="4664567" algn="l" defTabSz="583061" rtl="0" eaLnBrk="1" latinLnBrk="0" hangingPunct="1">
        <a:defRPr sz="2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FEC325-8577-4E91-9D81-541F627EF8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9E27C7-D6B2-495B-AFCB-AA0E95628F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813CB2-1832-440E-97A9-0EF0322706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0894F-6B55-4D25-B8DC-CC82727E9EA4}" type="datetimeFigureOut">
              <a:rPr lang="en-US" smtClean="0"/>
              <a:t>4/27/2020</a:t>
            </a:fld>
            <a:endParaRPr lang="en-US"/>
          </a:p>
        </p:txBody>
      </p:sp>
      <p:sp>
        <p:nvSpPr>
          <p:cNvPr id="5" name="Footer Placeholder 4">
            <a:extLst>
              <a:ext uri="{FF2B5EF4-FFF2-40B4-BE49-F238E27FC236}">
                <a16:creationId xmlns:a16="http://schemas.microsoft.com/office/drawing/2014/main" id="{C5BAB0ED-19DF-4B7E-BD72-7F54B1FC69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CB0DA0-E5F1-40E3-A519-FC28CBE553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3CEE-EDA6-4B50-AAE2-66F394C5D71F}" type="slidenum">
              <a:rPr lang="en-US" smtClean="0"/>
              <a:t>‹#›</a:t>
            </a:fld>
            <a:endParaRPr lang="en-US"/>
          </a:p>
        </p:txBody>
      </p:sp>
    </p:spTree>
    <p:extLst>
      <p:ext uri="{BB962C8B-B14F-4D97-AF65-F5344CB8AC3E}">
        <p14:creationId xmlns:p14="http://schemas.microsoft.com/office/powerpoint/2010/main" val="2496410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Subtitle 2">
            <a:extLst>
              <a:ext uri="{FF2B5EF4-FFF2-40B4-BE49-F238E27FC236}">
                <a16:creationId xmlns:a16="http://schemas.microsoft.com/office/drawing/2014/main" id="{56AAA132-7994-4FEC-8EB1-3A4BCBA2C509}"/>
              </a:ext>
            </a:extLst>
          </p:cNvPr>
          <p:cNvSpPr txBox="1">
            <a:spLocks/>
          </p:cNvSpPr>
          <p:nvPr userDrawn="1"/>
        </p:nvSpPr>
        <p:spPr>
          <a:xfrm>
            <a:off x="11216024" y="6620933"/>
            <a:ext cx="739936"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dirty="0">
              <a:solidFill>
                <a:srgbClr val="508ABA"/>
              </a:solidFill>
              <a:latin typeface="Trebuchet MS"/>
              <a:cs typeface="Trebuchet MS"/>
            </a:endParaRPr>
          </a:p>
        </p:txBody>
      </p:sp>
    </p:spTree>
    <p:extLst>
      <p:ext uri="{BB962C8B-B14F-4D97-AF65-F5344CB8AC3E}">
        <p14:creationId xmlns:p14="http://schemas.microsoft.com/office/powerpoint/2010/main" val="33605509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hf sldNum="0" hdr="0" ftr="0" dt="0"/>
  <p:txStyles>
    <p:titleStyle>
      <a:lvl1pPr algn="l" defTabSz="914034" rtl="0" eaLnBrk="1" latinLnBrk="0" hangingPunct="1">
        <a:lnSpc>
          <a:spcPct val="90000"/>
        </a:lnSpc>
        <a:spcBef>
          <a:spcPct val="0"/>
        </a:spcBef>
        <a:buNone/>
        <a:defRPr sz="4398" kern="1200">
          <a:solidFill>
            <a:schemeClr val="tx1"/>
          </a:solidFill>
          <a:latin typeface="+mj-lt"/>
          <a:ea typeface="+mj-ea"/>
          <a:cs typeface="+mj-cs"/>
        </a:defRPr>
      </a:lvl1pPr>
    </p:titleStyle>
    <p:bodyStyle>
      <a:lvl1pPr marL="228508" indent="-228508" algn="l" defTabSz="914034" rtl="0" eaLnBrk="1" latinLnBrk="0" hangingPunct="1">
        <a:lnSpc>
          <a:spcPct val="90000"/>
        </a:lnSpc>
        <a:spcBef>
          <a:spcPts val="1000"/>
        </a:spcBef>
        <a:buFont typeface="Arial" panose="020B0604020202020204" pitchFamily="34" charset="0"/>
        <a:buChar char="•"/>
        <a:defRPr sz="2798" kern="1200">
          <a:solidFill>
            <a:schemeClr val="tx1"/>
          </a:solidFill>
          <a:latin typeface="+mn-lt"/>
          <a:ea typeface="+mn-ea"/>
          <a:cs typeface="+mn-cs"/>
        </a:defRPr>
      </a:lvl1pPr>
      <a:lvl2pPr marL="685526" indent="-228508" algn="l" defTabSz="91403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542" indent="-228508" algn="l" defTabSz="91403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0" indent="-228508" algn="l" defTabSz="9140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578" indent="-228508" algn="l" defTabSz="9140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594" indent="-228508" algn="l" defTabSz="9140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612" indent="-228508" algn="l" defTabSz="9140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628" indent="-228508" algn="l" defTabSz="9140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646" indent="-228508" algn="l" defTabSz="9140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34" rtl="0" eaLnBrk="1" latinLnBrk="0" hangingPunct="1">
        <a:defRPr sz="1800" kern="1200">
          <a:solidFill>
            <a:schemeClr val="tx1"/>
          </a:solidFill>
          <a:latin typeface="+mn-lt"/>
          <a:ea typeface="+mn-ea"/>
          <a:cs typeface="+mn-cs"/>
        </a:defRPr>
      </a:lvl1pPr>
      <a:lvl2pPr marL="457018" algn="l" defTabSz="914034" rtl="0" eaLnBrk="1" latinLnBrk="0" hangingPunct="1">
        <a:defRPr sz="1800" kern="1200">
          <a:solidFill>
            <a:schemeClr val="tx1"/>
          </a:solidFill>
          <a:latin typeface="+mn-lt"/>
          <a:ea typeface="+mn-ea"/>
          <a:cs typeface="+mn-cs"/>
        </a:defRPr>
      </a:lvl2pPr>
      <a:lvl3pPr marL="914034" algn="l" defTabSz="914034" rtl="0" eaLnBrk="1" latinLnBrk="0" hangingPunct="1">
        <a:defRPr sz="1800" kern="1200">
          <a:solidFill>
            <a:schemeClr val="tx1"/>
          </a:solidFill>
          <a:latin typeface="+mn-lt"/>
          <a:ea typeface="+mn-ea"/>
          <a:cs typeface="+mn-cs"/>
        </a:defRPr>
      </a:lvl3pPr>
      <a:lvl4pPr marL="1371052" algn="l" defTabSz="914034" rtl="0" eaLnBrk="1" latinLnBrk="0" hangingPunct="1">
        <a:defRPr sz="1800" kern="1200">
          <a:solidFill>
            <a:schemeClr val="tx1"/>
          </a:solidFill>
          <a:latin typeface="+mn-lt"/>
          <a:ea typeface="+mn-ea"/>
          <a:cs typeface="+mn-cs"/>
        </a:defRPr>
      </a:lvl4pPr>
      <a:lvl5pPr marL="1828068" algn="l" defTabSz="914034" rtl="0" eaLnBrk="1" latinLnBrk="0" hangingPunct="1">
        <a:defRPr sz="1800" kern="1200">
          <a:solidFill>
            <a:schemeClr val="tx1"/>
          </a:solidFill>
          <a:latin typeface="+mn-lt"/>
          <a:ea typeface="+mn-ea"/>
          <a:cs typeface="+mn-cs"/>
        </a:defRPr>
      </a:lvl5pPr>
      <a:lvl6pPr marL="2285086" algn="l" defTabSz="914034" rtl="0" eaLnBrk="1" latinLnBrk="0" hangingPunct="1">
        <a:defRPr sz="1800" kern="1200">
          <a:solidFill>
            <a:schemeClr val="tx1"/>
          </a:solidFill>
          <a:latin typeface="+mn-lt"/>
          <a:ea typeface="+mn-ea"/>
          <a:cs typeface="+mn-cs"/>
        </a:defRPr>
      </a:lvl6pPr>
      <a:lvl7pPr marL="2742102" algn="l" defTabSz="914034" rtl="0" eaLnBrk="1" latinLnBrk="0" hangingPunct="1">
        <a:defRPr sz="1800" kern="1200">
          <a:solidFill>
            <a:schemeClr val="tx1"/>
          </a:solidFill>
          <a:latin typeface="+mn-lt"/>
          <a:ea typeface="+mn-ea"/>
          <a:cs typeface="+mn-cs"/>
        </a:defRPr>
      </a:lvl7pPr>
      <a:lvl8pPr marL="3199120" algn="l" defTabSz="914034" rtl="0" eaLnBrk="1" latinLnBrk="0" hangingPunct="1">
        <a:defRPr sz="1800" kern="1200">
          <a:solidFill>
            <a:schemeClr val="tx1"/>
          </a:solidFill>
          <a:latin typeface="+mn-lt"/>
          <a:ea typeface="+mn-ea"/>
          <a:cs typeface="+mn-cs"/>
        </a:defRPr>
      </a:lvl8pPr>
      <a:lvl9pPr marL="3656137" algn="l" defTabSz="91403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F791AE3A-BB40-4674-A00A-54FED8FFCDC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434809" y="6095999"/>
            <a:ext cx="1029127" cy="590437"/>
          </a:xfrm>
          <a:prstGeom prst="rect">
            <a:avLst/>
          </a:prstGeom>
        </p:spPr>
      </p:pic>
      <p:sp>
        <p:nvSpPr>
          <p:cNvPr id="9" name="Slide Number Placeholder 5">
            <a:extLst>
              <a:ext uri="{FF2B5EF4-FFF2-40B4-BE49-F238E27FC236}">
                <a16:creationId xmlns:a16="http://schemas.microsoft.com/office/drawing/2014/main" id="{22E2DA1C-E952-4D53-9002-E7F3F766C436}"/>
              </a:ext>
            </a:extLst>
          </p:cNvPr>
          <p:cNvSpPr txBox="1">
            <a:spLocks/>
          </p:cNvSpPr>
          <p:nvPr userDrawn="1"/>
        </p:nvSpPr>
        <p:spPr>
          <a:xfrm>
            <a:off x="6386786" y="6328365"/>
            <a:ext cx="5689600" cy="400110"/>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1172164" rtl="0" eaLnBrk="1" fontAlgn="auto" latinLnBrk="0" hangingPunct="1">
              <a:lnSpc>
                <a:spcPct val="100000"/>
              </a:lnSpc>
              <a:spcBef>
                <a:spcPts val="0"/>
              </a:spcBef>
              <a:spcAft>
                <a:spcPts val="0"/>
              </a:spcAft>
              <a:buClrTx/>
              <a:buSzTx/>
              <a:buFontTx/>
              <a:buNone/>
              <a:tabLst/>
              <a:defRPr/>
            </a:pPr>
            <a:fld id="{FC623D9C-B141-0E44-9A0E-426DA6A043B9}" type="slidenum">
              <a:rPr kumimoji="0" lang="en-US" sz="2000" b="0" i="0" u="none" strike="noStrike" kern="1200" cap="none" spc="0" normalizeH="0" baseline="0" noProof="0">
                <a:ln>
                  <a:noFill/>
                </a:ln>
                <a:solidFill>
                  <a:prstClr val="white">
                    <a:lumMod val="85000"/>
                  </a:prstClr>
                </a:solidFill>
                <a:effectLst/>
                <a:uLnTx/>
                <a:uFillTx/>
                <a:latin typeface="Trebuchet MS"/>
                <a:ea typeface="+mn-ea"/>
              </a:rPr>
              <a:pPr marL="0" marR="0" lvl="0" indent="0" algn="r" defTabSz="1172164"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lumMod val="85000"/>
                </a:prstClr>
              </a:solidFill>
              <a:effectLst/>
              <a:uLnTx/>
              <a:uFillTx/>
              <a:latin typeface="Trebuchet MS"/>
              <a:ea typeface="+mn-ea"/>
            </a:endParaRPr>
          </a:p>
        </p:txBody>
      </p:sp>
    </p:spTree>
    <p:extLst>
      <p:ext uri="{BB962C8B-B14F-4D97-AF65-F5344CB8AC3E}">
        <p14:creationId xmlns:p14="http://schemas.microsoft.com/office/powerpoint/2010/main" val="2563870204"/>
      </p:ext>
    </p:extLst>
  </p:cSld>
  <p:clrMap bg1="lt1" tx1="dk1" bg2="lt2" tx2="dk2" accent1="accent1" accent2="accent2" accent3="accent3" accent4="accent4" accent5="accent5" accent6="accent6" hlink="hlink" folHlink="folHlink"/>
  <p:sldLayoutIdLst>
    <p:sldLayoutId id="2147483716" r:id="rId1"/>
    <p:sldLayoutId id="2147483717"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chart" Target="../charts/chart9.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2.jpeg"/><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60.jpe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jpeg"/><Relationship Id="rId9"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5.jpeg"/><Relationship Id="rId1" Type="http://schemas.openxmlformats.org/officeDocument/2006/relationships/slideLayout" Target="../slideLayouts/slideLayout1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3.jpeg"/><Relationship Id="rId2" Type="http://schemas.openxmlformats.org/officeDocument/2006/relationships/image" Target="../media/image69.jpeg"/><Relationship Id="rId1" Type="http://schemas.openxmlformats.org/officeDocument/2006/relationships/slideLayout" Target="../slideLayouts/slideLayout13.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3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10.png"/><Relationship Id="rId7" Type="http://schemas.openxmlformats.org/officeDocument/2006/relationships/image" Target="../media/image78.png"/><Relationship Id="rId2" Type="http://schemas.openxmlformats.org/officeDocument/2006/relationships/image" Target="../media/image74.jpeg"/><Relationship Id="rId1" Type="http://schemas.openxmlformats.org/officeDocument/2006/relationships/slideLayout" Target="../slideLayouts/slideLayout13.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0.png"/></Relationships>
</file>

<file path=ppt/slides/_rels/slide38.xml.rels><?xml version="1.0" encoding="UTF-8" standalone="yes"?>
<Relationships xmlns="http://schemas.openxmlformats.org/package/2006/relationships"><Relationship Id="rId8" Type="http://schemas.openxmlformats.org/officeDocument/2006/relationships/hyperlink" Target="https://thevab.com/create-account" TargetMode="External"/><Relationship Id="rId3" Type="http://schemas.openxmlformats.org/officeDocument/2006/relationships/hyperlink" Target="https://twitter.com/VABintel" TargetMode="External"/><Relationship Id="rId7" Type="http://schemas.openxmlformats.org/officeDocument/2006/relationships/image" Target="../media/image83.png"/><Relationship Id="rId2" Type="http://schemas.openxmlformats.org/officeDocument/2006/relationships/hyperlink" Target="https://www.thevab.com/" TargetMode="External"/><Relationship Id="rId1" Type="http://schemas.openxmlformats.org/officeDocument/2006/relationships/slideLayout" Target="../slideLayouts/slideLayout48.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hyperlink" Target="https://www.linkedin.com/company/vabintel" TargetMode="External"/><Relationship Id="rId9" Type="http://schemas.openxmlformats.org/officeDocument/2006/relationships/image" Target="../media/image8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chart" Target="../charts/char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Layout" Target="../slideLayouts/slideLayout2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814239" y="4091355"/>
            <a:ext cx="8243522" cy="2680306"/>
          </a:xfrm>
          <a:prstGeom prst="rect">
            <a:avLst/>
          </a:prstGeom>
          <a:solidFill>
            <a:srgbClr val="000000">
              <a:alpha val="8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defRPr/>
            </a:pPr>
            <a:endParaRPr lang="en-US" sz="230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EC2BD984-A405-4EFC-8A8C-2B87A80417F8}"/>
              </a:ext>
            </a:extLst>
          </p:cNvPr>
          <p:cNvSpPr txBox="1"/>
          <p:nvPr/>
        </p:nvSpPr>
        <p:spPr>
          <a:xfrm>
            <a:off x="1809759" y="5780095"/>
            <a:ext cx="8243522" cy="830997"/>
          </a:xfrm>
          <a:prstGeom prst="rect">
            <a:avLst/>
          </a:prstGeom>
          <a:noFill/>
        </p:spPr>
        <p:txBody>
          <a:bodyPr wrap="square" rtlCol="0">
            <a:noAutofit/>
          </a:bodyPr>
          <a:lstStyle/>
          <a:p>
            <a:pPr algn="ctr" defTabSz="586082">
              <a:defRPr/>
            </a:pP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How Culturally Relevant Video Content Drives Action </a:t>
            </a:r>
          </a:p>
          <a:p>
            <a:pPr algn="ctr" defTabSz="586082">
              <a:defRPr/>
            </a:pP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By Multicultural Audiences</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C4B415A4-BC0D-438B-80D9-023A571022F3}"/>
              </a:ext>
            </a:extLst>
          </p:cNvPr>
          <p:cNvSpPr txBox="1"/>
          <p:nvPr/>
        </p:nvSpPr>
        <p:spPr>
          <a:xfrm>
            <a:off x="1814239" y="4992303"/>
            <a:ext cx="8243522" cy="635795"/>
          </a:xfrm>
          <a:prstGeom prst="rect">
            <a:avLst/>
          </a:prstGeom>
          <a:noFill/>
        </p:spPr>
        <p:txBody>
          <a:bodyPr wrap="square" rtlCol="0" anchor="ctr">
            <a:noAutofit/>
          </a:bodyPr>
          <a:lstStyle/>
          <a:p>
            <a:pPr algn="ctr" defTabSz="586082">
              <a:defRPr/>
            </a:pPr>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Discover The Difference</a:t>
            </a:r>
          </a:p>
        </p:txBody>
      </p:sp>
      <p:sp>
        <p:nvSpPr>
          <p:cNvPr id="7" name="TextBox 6">
            <a:extLst>
              <a:ext uri="{FF2B5EF4-FFF2-40B4-BE49-F238E27FC236}">
                <a16:creationId xmlns:a16="http://schemas.microsoft.com/office/drawing/2014/main" id="{523B4369-06EF-4982-BB35-982436809602}"/>
              </a:ext>
            </a:extLst>
          </p:cNvPr>
          <p:cNvSpPr txBox="1"/>
          <p:nvPr/>
        </p:nvSpPr>
        <p:spPr>
          <a:xfrm>
            <a:off x="1814239" y="4255563"/>
            <a:ext cx="8243522" cy="338554"/>
          </a:xfrm>
          <a:prstGeom prst="rect">
            <a:avLst/>
          </a:prstGeom>
          <a:noFill/>
        </p:spPr>
        <p:txBody>
          <a:bodyPr wrap="square" rtlCol="0">
            <a:spAutoFit/>
          </a:bodyPr>
          <a:lstStyle/>
          <a:p>
            <a:pPr algn="ctr" defTabSz="586082">
              <a:defRPr/>
            </a:pPr>
            <a:r>
              <a:rPr lang="en-US" sz="1600" spc="250" dirty="0">
                <a:solidFill>
                  <a:schemeClr val="bg1"/>
                </a:solidFill>
                <a:latin typeface="Open Sans" panose="020B0606030504020204" pitchFamily="34" charset="0"/>
                <a:ea typeface="Open Sans" panose="020B0606030504020204" pitchFamily="34" charset="0"/>
                <a:cs typeface="Open Sans" panose="020B0606030504020204" pitchFamily="34" charset="0"/>
              </a:rPr>
              <a:t>VAB – MARKETER’S GUIDE - 2020</a:t>
            </a:r>
          </a:p>
        </p:txBody>
      </p:sp>
      <p:grpSp>
        <p:nvGrpSpPr>
          <p:cNvPr id="5" name="Group 4"/>
          <p:cNvGrpSpPr/>
          <p:nvPr/>
        </p:nvGrpSpPr>
        <p:grpSpPr>
          <a:xfrm>
            <a:off x="10089588" y="4091355"/>
            <a:ext cx="262938" cy="2680306"/>
            <a:chOff x="20190139" y="4952998"/>
            <a:chExt cx="525945" cy="4430835"/>
          </a:xfrm>
          <a:solidFill>
            <a:srgbClr val="215968"/>
          </a:solidFill>
        </p:grpSpPr>
        <p:sp>
          <p:nvSpPr>
            <p:cNvPr id="2" name="Rectangle 1"/>
            <p:cNvSpPr/>
            <p:nvPr/>
          </p:nvSpPr>
          <p:spPr>
            <a:xfrm>
              <a:off x="20190139" y="4952998"/>
              <a:ext cx="221585" cy="4430835"/>
            </a:xfrm>
            <a:prstGeom prst="rect">
              <a:avLst/>
            </a:prstGeom>
            <a:grpFill/>
            <a:ln>
              <a:solidFill>
                <a:srgbClr val="2159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endParaRPr lang="en-US" sz="230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Isosceles Triangle 2"/>
            <p:cNvSpPr/>
            <p:nvPr/>
          </p:nvSpPr>
          <p:spPr>
            <a:xfrm rot="5400000">
              <a:off x="20387375" y="6896320"/>
              <a:ext cx="353058" cy="304360"/>
            </a:xfrm>
            <a:prstGeom prst="triangle">
              <a:avLst/>
            </a:prstGeom>
            <a:grpFill/>
            <a:ln>
              <a:solidFill>
                <a:srgbClr val="2159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endParaRPr lang="en-US" sz="230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15" name="Picture 14">
            <a:extLst>
              <a:ext uri="{FF2B5EF4-FFF2-40B4-BE49-F238E27FC236}">
                <a16:creationId xmlns:a16="http://schemas.microsoft.com/office/drawing/2014/main" id="{BC7E0528-C0C7-46E5-80EA-C5FA34B171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21608" y="68778"/>
            <a:ext cx="1121754" cy="638708"/>
          </a:xfrm>
          <a:prstGeom prst="rect">
            <a:avLst/>
          </a:prstGeom>
        </p:spPr>
      </p:pic>
      <p:sp>
        <p:nvSpPr>
          <p:cNvPr id="16" name="TextBox 15">
            <a:extLst>
              <a:ext uri="{FF2B5EF4-FFF2-40B4-BE49-F238E27FC236}">
                <a16:creationId xmlns:a16="http://schemas.microsoft.com/office/drawing/2014/main" id="{D194E54C-6FF2-4109-965C-B4436C40A04A}"/>
              </a:ext>
            </a:extLst>
          </p:cNvPr>
          <p:cNvSpPr txBox="1"/>
          <p:nvPr/>
        </p:nvSpPr>
        <p:spPr>
          <a:xfrm>
            <a:off x="1818720" y="4610213"/>
            <a:ext cx="8234560" cy="307777"/>
          </a:xfrm>
          <a:prstGeom prst="rect">
            <a:avLst/>
          </a:prstGeom>
          <a:noFill/>
        </p:spPr>
        <p:txBody>
          <a:bodyPr wrap="square" rtlCol="0">
            <a:spAutoFit/>
          </a:bodyPr>
          <a:lstStyle/>
          <a:p>
            <a:pPr algn="ctr" defTabSz="293041">
              <a:defRPr/>
            </a:pPr>
            <a:r>
              <a:rPr lang="en-US" sz="1400" dirty="0">
                <a:solidFill>
                  <a:srgbClr val="215968"/>
                </a:solidFill>
                <a:latin typeface="Trebuchet MS"/>
                <a:cs typeface="Trebuchet MS"/>
              </a:rPr>
              <a:t>.................</a:t>
            </a:r>
          </a:p>
        </p:txBody>
      </p:sp>
    </p:spTree>
    <p:extLst>
      <p:ext uri="{BB962C8B-B14F-4D97-AF65-F5344CB8AC3E}">
        <p14:creationId xmlns:p14="http://schemas.microsoft.com/office/powerpoint/2010/main" val="3323420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08B1376-D583-4C82-9135-CEAABF5A48DA}"/>
              </a:ext>
            </a:extLst>
          </p:cNvPr>
          <p:cNvSpPr/>
          <p:nvPr/>
        </p:nvSpPr>
        <p:spPr>
          <a:xfrm>
            <a:off x="-2044" y="446"/>
            <a:ext cx="3659168" cy="6857554"/>
          </a:xfrm>
          <a:prstGeom prst="rect">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defRPr/>
            </a:pPr>
            <a:endParaRPr lang="en-US" sz="23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5">
            <a:extLst>
              <a:ext uri="{FF2B5EF4-FFF2-40B4-BE49-F238E27FC236}">
                <a16:creationId xmlns:a16="http://schemas.microsoft.com/office/drawing/2014/main" id="{BFC7E953-C7D0-4BFD-BCFF-BA59CE89AADC}"/>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defTabSz="585965">
              <a:defRPr/>
            </a:pPr>
            <a:fld id="{FC623D9C-B141-0E44-9A0E-426DA6A043B9}" type="slidenum">
              <a:rPr lang="en-US">
                <a:latin typeface="Open Sans" panose="020B0606030504020204" pitchFamily="34" charset="0"/>
                <a:ea typeface="Open Sans" panose="020B0606030504020204" pitchFamily="34" charset="0"/>
                <a:cs typeface="Open Sans" panose="020B0606030504020204" pitchFamily="34" charset="0"/>
              </a:rPr>
              <a:pPr defTabSz="585965">
                <a:defRPr/>
              </a:pPr>
              <a:t>10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2311AF3E-D97D-477E-B73A-E10D72815C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699" y="6531459"/>
            <a:ext cx="569668" cy="299966"/>
          </a:xfrm>
          <a:prstGeom prst="rect">
            <a:avLst/>
          </a:prstGeom>
        </p:spPr>
      </p:pic>
      <p:sp>
        <p:nvSpPr>
          <p:cNvPr id="6" name="Rectangle 5">
            <a:extLst>
              <a:ext uri="{FF2B5EF4-FFF2-40B4-BE49-F238E27FC236}">
                <a16:creationId xmlns:a16="http://schemas.microsoft.com/office/drawing/2014/main" id="{F520EBBF-5624-423E-8A51-CF7BB288246B}"/>
              </a:ext>
            </a:extLst>
          </p:cNvPr>
          <p:cNvSpPr/>
          <p:nvPr/>
        </p:nvSpPr>
        <p:spPr>
          <a:xfrm>
            <a:off x="4793247" y="6646783"/>
            <a:ext cx="6255609" cy="184642"/>
          </a:xfrm>
          <a:prstGeom prst="rect">
            <a:avLst/>
          </a:prstGeom>
        </p:spPr>
        <p:txBody>
          <a:bodyPr wrap="square">
            <a:noAutofit/>
          </a:bodyPr>
          <a:lstStyle/>
          <a:p>
            <a:pPr algn="ctr" defTabSz="457109"/>
            <a:r>
              <a:rPr lang="en-US" sz="900" i="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sp>
        <p:nvSpPr>
          <p:cNvPr id="7" name="TextBox 6">
            <a:extLst>
              <a:ext uri="{FF2B5EF4-FFF2-40B4-BE49-F238E27FC236}">
                <a16:creationId xmlns:a16="http://schemas.microsoft.com/office/drawing/2014/main" id="{708FD4DF-322E-44FE-86F1-EC7F31B1D76E}"/>
              </a:ext>
            </a:extLst>
          </p:cNvPr>
          <p:cNvSpPr txBox="1"/>
          <p:nvPr/>
        </p:nvSpPr>
        <p:spPr>
          <a:xfrm>
            <a:off x="0" y="6646783"/>
            <a:ext cx="3703077" cy="215444"/>
          </a:xfrm>
          <a:prstGeom prst="rect">
            <a:avLst/>
          </a:prstGeom>
          <a:noFill/>
        </p:spPr>
        <p:txBody>
          <a:bodyPr wrap="square" rtlCol="0">
            <a:spAutoFit/>
          </a:bodyPr>
          <a:lstStyle/>
          <a:p>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Source: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Xandr</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It’s About Time: Relevance Report 2019</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5" name="TextBox 24">
            <a:extLst>
              <a:ext uri="{FF2B5EF4-FFF2-40B4-BE49-F238E27FC236}">
                <a16:creationId xmlns:a16="http://schemas.microsoft.com/office/drawing/2014/main" id="{751E774B-0AC0-4929-B829-9A664356817D}"/>
              </a:ext>
            </a:extLst>
          </p:cNvPr>
          <p:cNvSpPr txBox="1"/>
          <p:nvPr/>
        </p:nvSpPr>
        <p:spPr>
          <a:xfrm>
            <a:off x="84627" y="413145"/>
            <a:ext cx="3376204" cy="2892607"/>
          </a:xfrm>
          <a:prstGeom prst="rect">
            <a:avLst/>
          </a:prstGeom>
          <a:noFill/>
        </p:spPr>
        <p:txBody>
          <a:bodyPr wrap="square" lIns="90952" tIns="45476" rIns="90952" bIns="45476" rtlCol="0">
            <a:spAutoFit/>
          </a:bodyPr>
          <a:lstStyle/>
          <a:p>
            <a:pPr defTabSz="582973">
              <a:defRPr/>
            </a:pPr>
            <a:r>
              <a:rPr lang="en-US" sz="2600" dirty="0">
                <a:solidFill>
                  <a:prstClr val="white"/>
                </a:solidFill>
                <a:latin typeface="Open Sans" panose="020B0606030504020204" pitchFamily="34" charset="0"/>
                <a:ea typeface="Open Sans" panose="020B0606030504020204" pitchFamily="34" charset="0"/>
                <a:cs typeface="Open Sans" panose="020B0606030504020204" pitchFamily="34" charset="0"/>
              </a:rPr>
              <a:t>In fact, ads that are relevant to a viewer are deemed more believable and appealing and </a:t>
            </a:r>
          </a:p>
          <a:p>
            <a:pPr defTabSz="582973">
              <a:defRPr/>
            </a:pPr>
            <a:r>
              <a:rPr lang="en-US" sz="2600" dirty="0">
                <a:solidFill>
                  <a:prstClr val="white"/>
                </a:solidFill>
                <a:latin typeface="Open Sans" panose="020B0606030504020204" pitchFamily="34" charset="0"/>
                <a:ea typeface="Open Sans" panose="020B0606030504020204" pitchFamily="34" charset="0"/>
                <a:cs typeface="Open Sans" panose="020B0606030504020204" pitchFamily="34" charset="0"/>
              </a:rPr>
              <a:t>ad recall is much higher</a:t>
            </a:r>
          </a:p>
        </p:txBody>
      </p:sp>
      <p:sp>
        <p:nvSpPr>
          <p:cNvPr id="14" name="TextBox 13">
            <a:extLst>
              <a:ext uri="{FF2B5EF4-FFF2-40B4-BE49-F238E27FC236}">
                <a16:creationId xmlns:a16="http://schemas.microsoft.com/office/drawing/2014/main" id="{B8D1BF2B-E5DF-49DB-83A2-1EFA1948FE80}"/>
              </a:ext>
            </a:extLst>
          </p:cNvPr>
          <p:cNvSpPr txBox="1"/>
          <p:nvPr/>
        </p:nvSpPr>
        <p:spPr>
          <a:xfrm>
            <a:off x="3814441" y="1459497"/>
            <a:ext cx="8146243" cy="301518"/>
          </a:xfrm>
          <a:prstGeom prst="rect">
            <a:avLst/>
          </a:prstGeom>
          <a:noFill/>
        </p:spPr>
        <p:txBody>
          <a:bodyPr wrap="square" rtlCol="0">
            <a:noAutofit/>
          </a:bodyPr>
          <a:lstStyle/>
          <a:p>
            <a:pPr algn="ctr"/>
            <a:r>
              <a:rPr lang="en-US" sz="2000" b="1" u="sng" dirty="0">
                <a:latin typeface="Open Sans" panose="020B0606030504020204" pitchFamily="34" charset="0"/>
                <a:ea typeface="Open Sans" panose="020B0606030504020204" pitchFamily="34" charset="0"/>
                <a:cs typeface="Open Sans" panose="020B0606030504020204" pitchFamily="34" charset="0"/>
              </a:rPr>
              <a:t>Campaigns Defined as ‘Relevant’ vs. Average Campaign</a:t>
            </a:r>
          </a:p>
        </p:txBody>
      </p:sp>
      <p:sp>
        <p:nvSpPr>
          <p:cNvPr id="15" name="Oval 14">
            <a:extLst>
              <a:ext uri="{FF2B5EF4-FFF2-40B4-BE49-F238E27FC236}">
                <a16:creationId xmlns:a16="http://schemas.microsoft.com/office/drawing/2014/main" id="{89C169AE-515B-44C3-9953-63C88ABD0CC3}"/>
              </a:ext>
            </a:extLst>
          </p:cNvPr>
          <p:cNvSpPr/>
          <p:nvPr/>
        </p:nvSpPr>
        <p:spPr>
          <a:xfrm>
            <a:off x="6593989" y="2247754"/>
            <a:ext cx="2650684" cy="2222527"/>
          </a:xfrm>
          <a:prstGeom prst="ellipse">
            <a:avLst/>
          </a:prstGeom>
          <a:solidFill>
            <a:schemeClr val="tx1">
              <a:alpha val="64000"/>
            </a:schemeClr>
          </a:solidFill>
          <a:ln w="57150">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+169%</a:t>
            </a:r>
          </a:p>
        </p:txBody>
      </p:sp>
      <p:sp>
        <p:nvSpPr>
          <p:cNvPr id="12" name="TextBox 11">
            <a:extLst>
              <a:ext uri="{FF2B5EF4-FFF2-40B4-BE49-F238E27FC236}">
                <a16:creationId xmlns:a16="http://schemas.microsoft.com/office/drawing/2014/main" id="{8CF8E97E-5F03-4E9C-8D84-7BEB91562FD6}"/>
              </a:ext>
            </a:extLst>
          </p:cNvPr>
          <p:cNvSpPr txBox="1"/>
          <p:nvPr/>
        </p:nvSpPr>
        <p:spPr>
          <a:xfrm>
            <a:off x="6883716" y="3292864"/>
            <a:ext cx="2200442" cy="457894"/>
          </a:xfrm>
          <a:prstGeom prst="rect">
            <a:avLst/>
          </a:prstGeom>
          <a:noFill/>
        </p:spPr>
        <p:txBody>
          <a:bodyPr wrap="square" rtlCol="0">
            <a:noAutofit/>
          </a:bodyPr>
          <a:lstStyle/>
          <a:p>
            <a:pPr algn="ctr"/>
            <a:r>
              <a:rPr lang="en-US"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Higher </a:t>
            </a:r>
          </a:p>
          <a:p>
            <a:pPr algn="ctr"/>
            <a:r>
              <a:rPr lang="en-US"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Ad Appeal</a:t>
            </a:r>
          </a:p>
        </p:txBody>
      </p:sp>
      <p:sp>
        <p:nvSpPr>
          <p:cNvPr id="24" name="Oval 23">
            <a:extLst>
              <a:ext uri="{FF2B5EF4-FFF2-40B4-BE49-F238E27FC236}">
                <a16:creationId xmlns:a16="http://schemas.microsoft.com/office/drawing/2014/main" id="{8BBFEB03-DF28-47B9-89AA-10FA4FCF3A88}"/>
              </a:ext>
            </a:extLst>
          </p:cNvPr>
          <p:cNvSpPr/>
          <p:nvPr/>
        </p:nvSpPr>
        <p:spPr>
          <a:xfrm>
            <a:off x="9403182" y="2260363"/>
            <a:ext cx="2650684" cy="2222527"/>
          </a:xfrm>
          <a:prstGeom prst="ellipse">
            <a:avLst/>
          </a:prstGeom>
          <a:solidFill>
            <a:schemeClr val="tx1">
              <a:alpha val="64000"/>
            </a:schemeClr>
          </a:solidFill>
          <a:ln w="57150">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+148%</a:t>
            </a:r>
          </a:p>
        </p:txBody>
      </p:sp>
      <p:sp>
        <p:nvSpPr>
          <p:cNvPr id="13" name="TextBox 12">
            <a:extLst>
              <a:ext uri="{FF2B5EF4-FFF2-40B4-BE49-F238E27FC236}">
                <a16:creationId xmlns:a16="http://schemas.microsoft.com/office/drawing/2014/main" id="{E732D21D-8EBC-4926-966D-230ED3016332}"/>
              </a:ext>
            </a:extLst>
          </p:cNvPr>
          <p:cNvSpPr txBox="1"/>
          <p:nvPr/>
        </p:nvSpPr>
        <p:spPr>
          <a:xfrm>
            <a:off x="9789371" y="3370437"/>
            <a:ext cx="1974971" cy="301518"/>
          </a:xfrm>
          <a:prstGeom prst="rect">
            <a:avLst/>
          </a:prstGeom>
          <a:noFill/>
        </p:spPr>
        <p:txBody>
          <a:bodyPr wrap="square" rtlCol="0">
            <a:noAutofit/>
          </a:bodyPr>
          <a:lstStyle/>
          <a:p>
            <a:pPr algn="ctr"/>
            <a:r>
              <a:rPr lang="en-US"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Ad Recall</a:t>
            </a:r>
          </a:p>
        </p:txBody>
      </p:sp>
      <p:sp>
        <p:nvSpPr>
          <p:cNvPr id="16" name="Oval 15">
            <a:extLst>
              <a:ext uri="{FF2B5EF4-FFF2-40B4-BE49-F238E27FC236}">
                <a16:creationId xmlns:a16="http://schemas.microsoft.com/office/drawing/2014/main" id="{9558C27A-DE8F-48EE-B69E-95D3462684D4}"/>
              </a:ext>
            </a:extLst>
          </p:cNvPr>
          <p:cNvSpPr/>
          <p:nvPr/>
        </p:nvSpPr>
        <p:spPr>
          <a:xfrm>
            <a:off x="3798688" y="2237920"/>
            <a:ext cx="2650684" cy="2222527"/>
          </a:xfrm>
          <a:prstGeom prst="ellipse">
            <a:avLst/>
          </a:prstGeom>
          <a:solidFill>
            <a:schemeClr val="tx1">
              <a:alpha val="64000"/>
            </a:schemeClr>
          </a:solidFill>
          <a:ln w="57150">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1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+130%</a:t>
            </a:r>
          </a:p>
        </p:txBody>
      </p:sp>
      <p:sp>
        <p:nvSpPr>
          <p:cNvPr id="3" name="TextBox 2">
            <a:extLst>
              <a:ext uri="{FF2B5EF4-FFF2-40B4-BE49-F238E27FC236}">
                <a16:creationId xmlns:a16="http://schemas.microsoft.com/office/drawing/2014/main" id="{878590E2-CEB4-42C1-922D-337A5E3D1131}"/>
              </a:ext>
            </a:extLst>
          </p:cNvPr>
          <p:cNvSpPr txBox="1"/>
          <p:nvPr/>
        </p:nvSpPr>
        <p:spPr>
          <a:xfrm>
            <a:off x="4136544" y="3288075"/>
            <a:ext cx="1974971" cy="532321"/>
          </a:xfrm>
          <a:prstGeom prst="rect">
            <a:avLst/>
          </a:prstGeom>
          <a:noFill/>
        </p:spPr>
        <p:txBody>
          <a:bodyPr wrap="square" rtlCol="0">
            <a:noAutofit/>
          </a:bodyPr>
          <a:lstStyle/>
          <a:p>
            <a:pPr algn="ctr"/>
            <a:r>
              <a:rPr lang="en-US"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More </a:t>
            </a:r>
          </a:p>
          <a:p>
            <a:pPr algn="ctr"/>
            <a:r>
              <a:rPr lang="en-US"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Believable</a:t>
            </a:r>
          </a:p>
        </p:txBody>
      </p:sp>
    </p:spTree>
    <p:extLst>
      <p:ext uri="{BB962C8B-B14F-4D97-AF65-F5344CB8AC3E}">
        <p14:creationId xmlns:p14="http://schemas.microsoft.com/office/powerpoint/2010/main" val="2572813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15968"/>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4125FAC-318F-4D24-BF0A-B38BE14598F0}"/>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5965"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585965"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12D4F1C1-649B-4759-8AEF-EAE298EC4287}"/>
              </a:ext>
            </a:extLst>
          </p:cNvPr>
          <p:cNvSpPr/>
          <p:nvPr/>
        </p:nvSpPr>
        <p:spPr>
          <a:xfrm>
            <a:off x="2968196" y="6628171"/>
            <a:ext cx="6255609" cy="184642"/>
          </a:xfrm>
          <a:prstGeom prst="rect">
            <a:avLst/>
          </a:prstGeom>
        </p:spPr>
        <p:txBody>
          <a:bodyPr wrap="square">
            <a:no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grpSp>
        <p:nvGrpSpPr>
          <p:cNvPr id="7" name="Group 6">
            <a:extLst>
              <a:ext uri="{FF2B5EF4-FFF2-40B4-BE49-F238E27FC236}">
                <a16:creationId xmlns:a16="http://schemas.microsoft.com/office/drawing/2014/main" id="{850996EF-E4AD-4A3F-BA29-9917CE9C0FEF}"/>
              </a:ext>
            </a:extLst>
          </p:cNvPr>
          <p:cNvGrpSpPr/>
          <p:nvPr/>
        </p:nvGrpSpPr>
        <p:grpSpPr>
          <a:xfrm>
            <a:off x="0" y="1497234"/>
            <a:ext cx="12192000" cy="1368016"/>
            <a:chOff x="0" y="1629505"/>
            <a:chExt cx="12192000" cy="1368016"/>
          </a:xfrm>
        </p:grpSpPr>
        <p:pic>
          <p:nvPicPr>
            <p:cNvPr id="8" name="Picture 7">
              <a:extLst>
                <a:ext uri="{FF2B5EF4-FFF2-40B4-BE49-F238E27FC236}">
                  <a16:creationId xmlns:a16="http://schemas.microsoft.com/office/drawing/2014/main" id="{A9C96EBF-48B0-45AC-97B2-252C9D13EF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29505"/>
              <a:ext cx="3966084" cy="1368016"/>
            </a:xfrm>
            <a:prstGeom prst="rect">
              <a:avLst/>
            </a:prstGeom>
            <a:ln>
              <a:solidFill>
                <a:schemeClr val="tx1"/>
              </a:solidFill>
            </a:ln>
          </p:spPr>
        </p:pic>
        <p:pic>
          <p:nvPicPr>
            <p:cNvPr id="9" name="Picture 8">
              <a:extLst>
                <a:ext uri="{FF2B5EF4-FFF2-40B4-BE49-F238E27FC236}">
                  <a16:creationId xmlns:a16="http://schemas.microsoft.com/office/drawing/2014/main" id="{39898810-E14A-479E-9014-645E583D72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5137" y="1629505"/>
              <a:ext cx="3966084" cy="1368016"/>
            </a:xfrm>
            <a:prstGeom prst="rect">
              <a:avLst/>
            </a:prstGeom>
            <a:ln>
              <a:solidFill>
                <a:schemeClr val="tx1"/>
              </a:solidFill>
            </a:ln>
          </p:spPr>
        </p:pic>
        <p:pic>
          <p:nvPicPr>
            <p:cNvPr id="10" name="Picture 9">
              <a:extLst>
                <a:ext uri="{FF2B5EF4-FFF2-40B4-BE49-F238E27FC236}">
                  <a16:creationId xmlns:a16="http://schemas.microsoft.com/office/drawing/2014/main" id="{FEEAB2DA-E2E3-4C2B-99E1-80B0EA0041A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30274" y="1629505"/>
              <a:ext cx="3961726" cy="1368016"/>
            </a:xfrm>
            <a:prstGeom prst="rect">
              <a:avLst/>
            </a:prstGeom>
            <a:ln>
              <a:solidFill>
                <a:schemeClr val="tx1"/>
              </a:solidFill>
            </a:ln>
          </p:spPr>
        </p:pic>
      </p:grpSp>
      <p:sp>
        <p:nvSpPr>
          <p:cNvPr id="11" name="TextBox 10">
            <a:extLst>
              <a:ext uri="{FF2B5EF4-FFF2-40B4-BE49-F238E27FC236}">
                <a16:creationId xmlns:a16="http://schemas.microsoft.com/office/drawing/2014/main" id="{6629593A-F609-4BE3-A1C4-7A9F7265156C}"/>
              </a:ext>
            </a:extLst>
          </p:cNvPr>
          <p:cNvSpPr txBox="1"/>
          <p:nvPr/>
        </p:nvSpPr>
        <p:spPr>
          <a:xfrm>
            <a:off x="0" y="113699"/>
            <a:ext cx="12192000" cy="1200329"/>
          </a:xfrm>
          <a:prstGeom prst="rect">
            <a:avLst/>
          </a:prstGeom>
          <a:noFill/>
        </p:spPr>
        <p:txBody>
          <a:bodyPr wrap="square" rtlCol="0">
            <a:spAutoFit/>
          </a:bodyP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Since Relevancy Is So Important In Today’s Advertising Environment, VAB </a:t>
            </a:r>
          </a:p>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Conducted A Custom Study To Understand Multicultural Audiences’ Connection </a:t>
            </a:r>
          </a:p>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With Premium Video Content And How Their Engagement Inspires Action</a:t>
            </a:r>
          </a:p>
        </p:txBody>
      </p:sp>
      <p:sp>
        <p:nvSpPr>
          <p:cNvPr id="12" name="TextBox 11">
            <a:extLst>
              <a:ext uri="{FF2B5EF4-FFF2-40B4-BE49-F238E27FC236}">
                <a16:creationId xmlns:a16="http://schemas.microsoft.com/office/drawing/2014/main" id="{0D2F83AD-376C-4A09-B34C-3E7A8E5C8D40}"/>
              </a:ext>
            </a:extLst>
          </p:cNvPr>
          <p:cNvSpPr txBox="1"/>
          <p:nvPr/>
        </p:nvSpPr>
        <p:spPr>
          <a:xfrm>
            <a:off x="163469" y="3201058"/>
            <a:ext cx="11912172" cy="2923877"/>
          </a:xfrm>
          <a:prstGeom prst="rect">
            <a:avLst/>
          </a:prstGeom>
          <a:noFill/>
        </p:spPr>
        <p:txBody>
          <a:bodyPr wrap="square" rtlCol="0">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To do this, VAB commissioned </a:t>
            </a:r>
            <a:r>
              <a:rPr lang="en-US" i="1" dirty="0">
                <a:solidFill>
                  <a:schemeClr val="bg1"/>
                </a:solidFill>
                <a:latin typeface="Open Sans" panose="020B0606030504020204" pitchFamily="34" charset="0"/>
                <a:ea typeface="Open Sans" panose="020B0606030504020204" pitchFamily="34" charset="0"/>
                <a:cs typeface="Open Sans" panose="020B0606030504020204" pitchFamily="34" charset="0"/>
              </a:rPr>
              <a:t>Dynata</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to conduct the ‘Multicultural Video Engagement’ Survey, fielded online in August 2019. In order to get a solid sample size across the major multicultural segments, the results are based on 1,002 adults 18+ who identified themselves as Black (302 respondents), Hispanic (300 respondents), Asian (100 respondents), or Non-Hispanic White (300 respondents). </a:t>
            </a:r>
          </a:p>
          <a:p>
            <a:pPr algn="ct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Within this survey, we sought to understand how multicultural audiences interact with culturally relevant content, how they engage further with this content through online and ‘real life’ interactions and conversations, and how their passion and commitment drives greater involvement and consumer action.  </a:t>
            </a:r>
          </a:p>
          <a:p>
            <a:pPr algn="ct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We hope these findings inspire marketers as they discover the differences across multicultural audiences… </a:t>
            </a:r>
          </a:p>
        </p:txBody>
      </p:sp>
      <p:pic>
        <p:nvPicPr>
          <p:cNvPr id="13" name="Picture 12">
            <a:extLst>
              <a:ext uri="{FF2B5EF4-FFF2-40B4-BE49-F238E27FC236}">
                <a16:creationId xmlns:a16="http://schemas.microsoft.com/office/drawing/2014/main" id="{AFC335C5-D04D-418B-A06F-040E112D2E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23442" y="6505218"/>
            <a:ext cx="579925" cy="326207"/>
          </a:xfrm>
          <a:prstGeom prst="rect">
            <a:avLst/>
          </a:prstGeom>
        </p:spPr>
      </p:pic>
    </p:spTree>
    <p:extLst>
      <p:ext uri="{BB962C8B-B14F-4D97-AF65-F5344CB8AC3E}">
        <p14:creationId xmlns:p14="http://schemas.microsoft.com/office/powerpoint/2010/main" val="1990325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EB6580-0CAF-4DB5-A510-B74DA6E621AA}"/>
              </a:ext>
            </a:extLst>
          </p:cNvPr>
          <p:cNvSpPr/>
          <p:nvPr/>
        </p:nvSpPr>
        <p:spPr>
          <a:xfrm>
            <a:off x="1" y="0"/>
            <a:ext cx="5802922" cy="6857999"/>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Building Commitment</a:t>
            </a:r>
          </a:p>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Multicultural audiences have a deep connection with TV programming and respond positively to culturally relevant programming</a:t>
            </a:r>
          </a:p>
        </p:txBody>
      </p:sp>
    </p:spTree>
    <p:extLst>
      <p:ext uri="{BB962C8B-B14F-4D97-AF65-F5344CB8AC3E}">
        <p14:creationId xmlns:p14="http://schemas.microsoft.com/office/powerpoint/2010/main" val="422460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5AC0D44-CC3F-412B-8196-996BE8FE730D}"/>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5965"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585965"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0B9B28D2-2A02-4E6D-A898-3B320C03DB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33699" y="6531459"/>
            <a:ext cx="569668" cy="299966"/>
          </a:xfrm>
          <a:prstGeom prst="rect">
            <a:avLst/>
          </a:prstGeom>
        </p:spPr>
      </p:pic>
      <p:sp>
        <p:nvSpPr>
          <p:cNvPr id="6" name="Rectangle 5">
            <a:extLst>
              <a:ext uri="{FF2B5EF4-FFF2-40B4-BE49-F238E27FC236}">
                <a16:creationId xmlns:a16="http://schemas.microsoft.com/office/drawing/2014/main" id="{85E12AF2-7BE3-40BD-B31C-B6B1CA6DC5A6}"/>
              </a:ext>
            </a:extLst>
          </p:cNvPr>
          <p:cNvSpPr/>
          <p:nvPr/>
        </p:nvSpPr>
        <p:spPr>
          <a:xfrm>
            <a:off x="2968196" y="6646783"/>
            <a:ext cx="6255609" cy="184642"/>
          </a:xfrm>
          <a:prstGeom prst="rect">
            <a:avLst/>
          </a:prstGeom>
        </p:spPr>
        <p:txBody>
          <a:bodyPr wrap="square">
            <a:no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sp>
        <p:nvSpPr>
          <p:cNvPr id="74" name="TextBox 73">
            <a:extLst>
              <a:ext uri="{FF2B5EF4-FFF2-40B4-BE49-F238E27FC236}">
                <a16:creationId xmlns:a16="http://schemas.microsoft.com/office/drawing/2014/main" id="{28B3CE42-831B-4395-B0B2-471FE84FCC08}"/>
              </a:ext>
            </a:extLst>
          </p:cNvPr>
          <p:cNvSpPr txBox="1"/>
          <p:nvPr/>
        </p:nvSpPr>
        <p:spPr>
          <a:xfrm>
            <a:off x="1722" y="6148249"/>
            <a:ext cx="11092998" cy="461665"/>
          </a:xfrm>
          <a:prstGeom prst="rect">
            <a:avLst/>
          </a:prstGeom>
          <a:noFill/>
        </p:spPr>
        <p:txBody>
          <a:bodyPr wrap="square" rtlCol="0">
            <a:spAutoFit/>
          </a:bodyPr>
          <a:lstStyle/>
          <a:p>
            <a:pPr lvl="0">
              <a:defRPr/>
            </a:pP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Source: VAB / Dynata ‘Multicultural Video Engagement Survey,’ August 2019. </a:t>
            </a:r>
            <a:r>
              <a:rPr lang="en-US" sz="800" dirty="0">
                <a:latin typeface="Open Sans" panose="020B0606030504020204" pitchFamily="34" charset="0"/>
                <a:ea typeface="Open Sans" panose="020B0606030504020204" pitchFamily="34" charset="0"/>
                <a:cs typeface="Open Sans" panose="020B0606030504020204" pitchFamily="34" charset="0"/>
              </a:rPr>
              <a:t>S3. On average, how much time do you spend watching Broadcast (i.e. ABC, CW, NBC, Univision, Fox) or Cable (i.e. FX, ESPN </a:t>
            </a:r>
            <a:r>
              <a:rPr lang="en-US" sz="800" dirty="0" err="1">
                <a:latin typeface="Open Sans" panose="020B0606030504020204" pitchFamily="34" charset="0"/>
                <a:ea typeface="Open Sans" panose="020B0606030504020204" pitchFamily="34" charset="0"/>
                <a:cs typeface="Open Sans" panose="020B0606030504020204" pitchFamily="34" charset="0"/>
              </a:rPr>
              <a:t>Deportes</a:t>
            </a:r>
            <a:r>
              <a:rPr lang="en-US" sz="800" dirty="0">
                <a:latin typeface="Open Sans" panose="020B0606030504020204" pitchFamily="34" charset="0"/>
                <a:ea typeface="Open Sans" panose="020B0606030504020204" pitchFamily="34" charset="0"/>
                <a:cs typeface="Open Sans" panose="020B0606030504020204" pitchFamily="34" charset="0"/>
              </a:rPr>
              <a:t>, AMC, BET, TBS, HGTV, </a:t>
            </a:r>
            <a:r>
              <a:rPr lang="en-US" sz="800" dirty="0" err="1">
                <a:latin typeface="Open Sans" panose="020B0606030504020204" pitchFamily="34" charset="0"/>
                <a:ea typeface="Open Sans" panose="020B0606030504020204" pitchFamily="34" charset="0"/>
                <a:cs typeface="Open Sans" panose="020B0606030504020204" pitchFamily="34" charset="0"/>
              </a:rPr>
              <a:t>etc</a:t>
            </a:r>
            <a:r>
              <a:rPr lang="en-US" sz="800" dirty="0">
                <a:latin typeface="Open Sans" panose="020B0606030504020204" pitchFamily="34" charset="0"/>
                <a:ea typeface="Open Sans" panose="020B0606030504020204" pitchFamily="34" charset="0"/>
                <a:cs typeface="Open Sans" panose="020B0606030504020204" pitchFamily="34" charset="0"/>
              </a:rPr>
              <a:t>) TV content in a given day?</a:t>
            </a:r>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 Please include any viewing that takes place on a TV, mobile device, computer/laptop, through an app/website (i.e. CBS All Access, Hulu, </a:t>
            </a:r>
            <a:r>
              <a:rPr lang="en-US" sz="8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etc</a:t>
            </a:r>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 streaming or on-demand service. </a:t>
            </a:r>
          </a:p>
          <a:p>
            <a:pPr lvl="0">
              <a:defRPr/>
            </a:pP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African American/Black/Caribbean American =  302 Respondents, Hispanic = 300 Respondents, Asian American/Pacific Islander = 100 Respondents, Non-Hispanic White = 300 Respondents.</a:t>
            </a:r>
          </a:p>
        </p:txBody>
      </p:sp>
      <p:graphicFrame>
        <p:nvGraphicFramePr>
          <p:cNvPr id="7" name="Chart 6">
            <a:extLst>
              <a:ext uri="{FF2B5EF4-FFF2-40B4-BE49-F238E27FC236}">
                <a16:creationId xmlns:a16="http://schemas.microsoft.com/office/drawing/2014/main" id="{05EA557A-D8B2-487B-BD26-5C94B4A21D44}"/>
              </a:ext>
            </a:extLst>
          </p:cNvPr>
          <p:cNvGraphicFramePr/>
          <p:nvPr>
            <p:extLst>
              <p:ext uri="{D42A27DB-BD31-4B8C-83A1-F6EECF244321}">
                <p14:modId xmlns:p14="http://schemas.microsoft.com/office/powerpoint/2010/main" val="2689892131"/>
              </p:ext>
            </p:extLst>
          </p:nvPr>
        </p:nvGraphicFramePr>
        <p:xfrm>
          <a:off x="607213" y="2150367"/>
          <a:ext cx="3517532" cy="37677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5E3904F3-945C-4A04-BDB7-2026E1D268B3}"/>
              </a:ext>
            </a:extLst>
          </p:cNvPr>
          <p:cNvGraphicFramePr/>
          <p:nvPr>
            <p:extLst>
              <p:ext uri="{D42A27DB-BD31-4B8C-83A1-F6EECF244321}">
                <p14:modId xmlns:p14="http://schemas.microsoft.com/office/powerpoint/2010/main" val="2315938854"/>
              </p:ext>
            </p:extLst>
          </p:nvPr>
        </p:nvGraphicFramePr>
        <p:xfrm>
          <a:off x="4337234" y="2132878"/>
          <a:ext cx="3517532" cy="37677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94013B2E-5770-42C6-92BD-4B089E228719}"/>
              </a:ext>
            </a:extLst>
          </p:cNvPr>
          <p:cNvGraphicFramePr/>
          <p:nvPr>
            <p:extLst>
              <p:ext uri="{D42A27DB-BD31-4B8C-83A1-F6EECF244321}">
                <p14:modId xmlns:p14="http://schemas.microsoft.com/office/powerpoint/2010/main" val="2744796569"/>
              </p:ext>
            </p:extLst>
          </p:nvPr>
        </p:nvGraphicFramePr>
        <p:xfrm>
          <a:off x="8067255" y="2150367"/>
          <a:ext cx="3517532" cy="3767794"/>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C48A47D5-9C15-422B-A562-0B1D0C086EFA}"/>
              </a:ext>
            </a:extLst>
          </p:cNvPr>
          <p:cNvSpPr txBox="1"/>
          <p:nvPr/>
        </p:nvSpPr>
        <p:spPr>
          <a:xfrm>
            <a:off x="152399" y="94621"/>
            <a:ext cx="11971063" cy="892059"/>
          </a:xfrm>
          <a:prstGeom prst="rect">
            <a:avLst/>
          </a:prstGeom>
          <a:noFill/>
        </p:spPr>
        <p:txBody>
          <a:bodyPr wrap="square" lIns="90952" tIns="45476" rIns="90952" bIns="45476" rtlCol="0">
            <a:spAutoFit/>
          </a:bodyPr>
          <a:lstStyle/>
          <a:p>
            <a:pPr marL="0" marR="0" lvl="0" indent="0" algn="ctr" defTabSz="582973"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 Majority Of Multicultural Audiences Commit At </a:t>
            </a:r>
            <a:r>
              <a:rPr lang="en-US" sz="2600" dirty="0">
                <a:solidFill>
                  <a:prstClr val="black"/>
                </a:solidFill>
                <a:latin typeface="Open Sans" panose="020B0606030504020204" pitchFamily="34" charset="0"/>
                <a:ea typeface="Open Sans" panose="020B0606030504020204" pitchFamily="34" charset="0"/>
                <a:cs typeface="Open Sans" panose="020B0606030504020204" pitchFamily="34" charset="0"/>
              </a:rPr>
              <a:t>Least Two</a:t>
            </a:r>
            <a:r>
              <a:rPr kumimoji="0" lang="en-US" sz="2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Hours A Day To Watching Broadcast Or Cable TV Programming Across Devices And Platforms</a:t>
            </a:r>
          </a:p>
        </p:txBody>
      </p:sp>
      <p:sp>
        <p:nvSpPr>
          <p:cNvPr id="12" name="Rectangle 11">
            <a:extLst>
              <a:ext uri="{FF2B5EF4-FFF2-40B4-BE49-F238E27FC236}">
                <a16:creationId xmlns:a16="http://schemas.microsoft.com/office/drawing/2014/main" id="{D40858EE-522E-4D67-996A-088246AB3882}"/>
              </a:ext>
            </a:extLst>
          </p:cNvPr>
          <p:cNvSpPr/>
          <p:nvPr/>
        </p:nvSpPr>
        <p:spPr>
          <a:xfrm>
            <a:off x="3047999" y="1296112"/>
            <a:ext cx="6096000" cy="584775"/>
          </a:xfrm>
          <a:prstGeom prst="rect">
            <a:avLst/>
          </a:prstGeom>
        </p:spPr>
        <p:txBody>
          <a:bodyPr>
            <a:noAutofit/>
          </a:bodyPr>
          <a:lstStyle/>
          <a:p>
            <a:pPr algn="ctr"/>
            <a:r>
              <a:rPr lang="en-US" sz="1600" b="1" u="sng" dirty="0">
                <a:solidFill>
                  <a:prstClr val="black"/>
                </a:solidFill>
                <a:latin typeface="Open Sans" panose="020B0606030504020204" pitchFamily="34" charset="0"/>
                <a:ea typeface="Open Sans" panose="020B0606030504020204" pitchFamily="34" charset="0"/>
                <a:cs typeface="Open Sans" panose="020B0606030504020204" pitchFamily="34" charset="0"/>
              </a:rPr>
              <a:t>How much time do you spend watching Broadcast or Cable TV content in a given day? </a:t>
            </a:r>
          </a:p>
          <a:p>
            <a:pPr algn="ctr"/>
            <a:r>
              <a:rPr lang="en-US" sz="1000" i="1" dirty="0">
                <a:solidFill>
                  <a:prstClr val="black"/>
                </a:solidFill>
                <a:latin typeface="Open Sans" panose="020B0606030504020204" pitchFamily="34" charset="0"/>
                <a:ea typeface="Open Sans" panose="020B0606030504020204" pitchFamily="34" charset="0"/>
                <a:cs typeface="Open Sans" panose="020B0606030504020204" pitchFamily="34" charset="0"/>
              </a:rPr>
              <a:t>(across all devices and platforms)</a:t>
            </a:r>
          </a:p>
        </p:txBody>
      </p:sp>
    </p:spTree>
    <p:extLst>
      <p:ext uri="{BB962C8B-B14F-4D97-AF65-F5344CB8AC3E}">
        <p14:creationId xmlns:p14="http://schemas.microsoft.com/office/powerpoint/2010/main" val="98219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8B5F32-25EF-426A-93AE-AF581703F8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4942"/>
            <a:ext cx="12192000" cy="3054649"/>
          </a:xfrm>
          <a:prstGeom prst="rect">
            <a:avLst/>
          </a:prstGeom>
        </p:spPr>
      </p:pic>
      <p:sp>
        <p:nvSpPr>
          <p:cNvPr id="4" name="Slide Number Placeholder 5">
            <a:extLst>
              <a:ext uri="{FF2B5EF4-FFF2-40B4-BE49-F238E27FC236}">
                <a16:creationId xmlns:a16="http://schemas.microsoft.com/office/drawing/2014/main" id="{D5AC0D44-CC3F-412B-8196-996BE8FE730D}"/>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5965"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585965"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0B9B28D2-2A02-4E6D-A898-3B320C03D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699" y="6531459"/>
            <a:ext cx="569668" cy="299966"/>
          </a:xfrm>
          <a:prstGeom prst="rect">
            <a:avLst/>
          </a:prstGeom>
        </p:spPr>
      </p:pic>
      <p:sp>
        <p:nvSpPr>
          <p:cNvPr id="6" name="Rectangle 5">
            <a:extLst>
              <a:ext uri="{FF2B5EF4-FFF2-40B4-BE49-F238E27FC236}">
                <a16:creationId xmlns:a16="http://schemas.microsoft.com/office/drawing/2014/main" id="{85E12AF2-7BE3-40BD-B31C-B6B1CA6DC5A6}"/>
              </a:ext>
            </a:extLst>
          </p:cNvPr>
          <p:cNvSpPr/>
          <p:nvPr/>
        </p:nvSpPr>
        <p:spPr>
          <a:xfrm>
            <a:off x="2968196" y="6646783"/>
            <a:ext cx="6255609" cy="184642"/>
          </a:xfrm>
          <a:prstGeom prst="rect">
            <a:avLst/>
          </a:prstGeom>
        </p:spPr>
        <p:txBody>
          <a:bodyPr wrap="square">
            <a:no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sp>
        <p:nvSpPr>
          <p:cNvPr id="74" name="TextBox 73">
            <a:extLst>
              <a:ext uri="{FF2B5EF4-FFF2-40B4-BE49-F238E27FC236}">
                <a16:creationId xmlns:a16="http://schemas.microsoft.com/office/drawing/2014/main" id="{28B3CE42-831B-4395-B0B2-471FE84FCC08}"/>
              </a:ext>
            </a:extLst>
          </p:cNvPr>
          <p:cNvSpPr txBox="1"/>
          <p:nvPr/>
        </p:nvSpPr>
        <p:spPr>
          <a:xfrm>
            <a:off x="1722" y="6378928"/>
            <a:ext cx="9841099" cy="338554"/>
          </a:xfrm>
          <a:prstGeom prst="rect">
            <a:avLst/>
          </a:prstGeom>
          <a:noFill/>
        </p:spPr>
        <p:txBody>
          <a:bodyPr wrap="square" rtlCol="0">
            <a:spAutoFit/>
          </a:bodyPr>
          <a:lstStyle/>
          <a:p>
            <a:r>
              <a:rPr lang="en-US" sz="800" dirty="0">
                <a:latin typeface="Open Sans" panose="020B0606030504020204" pitchFamily="34" charset="0"/>
                <a:ea typeface="Open Sans" panose="020B0606030504020204" pitchFamily="34" charset="0"/>
                <a:cs typeface="Open Sans" panose="020B0606030504020204" pitchFamily="34" charset="0"/>
              </a:rPr>
              <a:t>Source: VAB / </a:t>
            </a:r>
            <a:r>
              <a:rPr lang="en-US" sz="800" dirty="0" err="1">
                <a:latin typeface="Open Sans" panose="020B0606030504020204" pitchFamily="34" charset="0"/>
                <a:ea typeface="Open Sans" panose="020B0606030504020204" pitchFamily="34" charset="0"/>
                <a:cs typeface="Open Sans" panose="020B0606030504020204" pitchFamily="34" charset="0"/>
              </a:rPr>
              <a:t>Dynata</a:t>
            </a:r>
            <a:r>
              <a:rPr lang="en-US" sz="800" dirty="0">
                <a:latin typeface="Open Sans" panose="020B0606030504020204" pitchFamily="34" charset="0"/>
                <a:ea typeface="Open Sans" panose="020B0606030504020204" pitchFamily="34" charset="0"/>
                <a:cs typeface="Open Sans" panose="020B0606030504020204" pitchFamily="34" charset="0"/>
              </a:rPr>
              <a:t> ‘Multicultural Video Engagement Survey,’ August 2019. Q7: What qualities make you more likely to watch a TV program? Select any or all that apply . African American/Black/Caribbean American =  302 Respondents, Hispanic = 300 Respondents, Asian American/Pacific Islander = 100 Respondents, Non-Hispanic White = 300 Respondents.</a:t>
            </a:r>
          </a:p>
        </p:txBody>
      </p:sp>
      <p:sp>
        <p:nvSpPr>
          <p:cNvPr id="24" name="Speech Bubble: Rectangle 23">
            <a:extLst>
              <a:ext uri="{FF2B5EF4-FFF2-40B4-BE49-F238E27FC236}">
                <a16:creationId xmlns:a16="http://schemas.microsoft.com/office/drawing/2014/main" id="{42B352D1-CD0C-4774-8A76-198C145037D3}"/>
              </a:ext>
            </a:extLst>
          </p:cNvPr>
          <p:cNvSpPr/>
          <p:nvPr/>
        </p:nvSpPr>
        <p:spPr>
          <a:xfrm>
            <a:off x="9113999" y="1581940"/>
            <a:ext cx="2928878" cy="1036205"/>
          </a:xfrm>
          <a:prstGeom prst="wedgeRectCallout">
            <a:avLst>
              <a:gd name="adj1" fmla="val -31372"/>
              <a:gd name="adj2" fmla="val 71296"/>
            </a:avLst>
          </a:prstGeom>
          <a:solidFill>
            <a:schemeClr val="bg1"/>
          </a:solid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Spanish-Language Speakers </a:t>
            </a:r>
          </a:p>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are </a:t>
            </a:r>
            <a:r>
              <a:rPr lang="en-US" sz="12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22%</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more likely</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than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Hispanic A18+</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to watch TV programs that are relevant to their cultural identity</a:t>
            </a:r>
          </a:p>
        </p:txBody>
      </p:sp>
      <p:grpSp>
        <p:nvGrpSpPr>
          <p:cNvPr id="7" name="Group 6">
            <a:extLst>
              <a:ext uri="{FF2B5EF4-FFF2-40B4-BE49-F238E27FC236}">
                <a16:creationId xmlns:a16="http://schemas.microsoft.com/office/drawing/2014/main" id="{6F6B5D00-CBF6-47EB-ACFD-6E65AEA2120C}"/>
              </a:ext>
            </a:extLst>
          </p:cNvPr>
          <p:cNvGrpSpPr/>
          <p:nvPr/>
        </p:nvGrpSpPr>
        <p:grpSpPr>
          <a:xfrm>
            <a:off x="6549000" y="3831965"/>
            <a:ext cx="4636220" cy="1139563"/>
            <a:chOff x="6243404" y="4032829"/>
            <a:chExt cx="4636220" cy="1139563"/>
          </a:xfrm>
        </p:grpSpPr>
        <p:sp>
          <p:nvSpPr>
            <p:cNvPr id="26" name="Oval 25">
              <a:extLst>
                <a:ext uri="{FF2B5EF4-FFF2-40B4-BE49-F238E27FC236}">
                  <a16:creationId xmlns:a16="http://schemas.microsoft.com/office/drawing/2014/main" id="{25C44D7D-3536-4C11-9C91-105720ADC9DB}"/>
                </a:ext>
              </a:extLst>
            </p:cNvPr>
            <p:cNvSpPr/>
            <p:nvPr/>
          </p:nvSpPr>
          <p:spPr>
            <a:xfrm>
              <a:off x="6339749" y="4032829"/>
              <a:ext cx="1117219" cy="1139563"/>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Oval 26">
              <a:extLst>
                <a:ext uri="{FF2B5EF4-FFF2-40B4-BE49-F238E27FC236}">
                  <a16:creationId xmlns:a16="http://schemas.microsoft.com/office/drawing/2014/main" id="{FB6971C0-DE77-42C7-A320-A1D9F2F122FC}"/>
                </a:ext>
              </a:extLst>
            </p:cNvPr>
            <p:cNvSpPr/>
            <p:nvPr/>
          </p:nvSpPr>
          <p:spPr>
            <a:xfrm>
              <a:off x="8026991" y="4032829"/>
              <a:ext cx="1117219" cy="1139563"/>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Oval 27">
              <a:extLst>
                <a:ext uri="{FF2B5EF4-FFF2-40B4-BE49-F238E27FC236}">
                  <a16:creationId xmlns:a16="http://schemas.microsoft.com/office/drawing/2014/main" id="{FDC273F3-471A-48B5-BC59-88051FD3B1F2}"/>
                </a:ext>
              </a:extLst>
            </p:cNvPr>
            <p:cNvSpPr/>
            <p:nvPr/>
          </p:nvSpPr>
          <p:spPr>
            <a:xfrm>
              <a:off x="9714234" y="4032829"/>
              <a:ext cx="1117219" cy="1139563"/>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1" name="TextBox 70">
              <a:extLst>
                <a:ext uri="{FF2B5EF4-FFF2-40B4-BE49-F238E27FC236}">
                  <a16:creationId xmlns:a16="http://schemas.microsoft.com/office/drawing/2014/main" id="{A6373657-F857-41BB-B71B-9AA4F3385A33}"/>
                </a:ext>
              </a:extLst>
            </p:cNvPr>
            <p:cNvSpPr txBox="1"/>
            <p:nvPr/>
          </p:nvSpPr>
          <p:spPr>
            <a:xfrm>
              <a:off x="6243404" y="4356820"/>
              <a:ext cx="1213563" cy="491581"/>
            </a:xfrm>
            <a:prstGeom prst="rect">
              <a:avLst/>
            </a:prstGeom>
            <a:noFill/>
          </p:spPr>
          <p:txBody>
            <a:bodyPr wrap="square" rtlCol="0">
              <a:no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+68%</a:t>
              </a:r>
            </a:p>
          </p:txBody>
        </p:sp>
        <p:sp>
          <p:nvSpPr>
            <p:cNvPr id="72" name="TextBox 71">
              <a:extLst>
                <a:ext uri="{FF2B5EF4-FFF2-40B4-BE49-F238E27FC236}">
                  <a16:creationId xmlns:a16="http://schemas.microsoft.com/office/drawing/2014/main" id="{7A6E840E-439A-4BCF-A1B0-E79C930B7014}"/>
                </a:ext>
              </a:extLst>
            </p:cNvPr>
            <p:cNvSpPr txBox="1"/>
            <p:nvPr/>
          </p:nvSpPr>
          <p:spPr>
            <a:xfrm>
              <a:off x="7978818" y="4356820"/>
              <a:ext cx="1213563" cy="491581"/>
            </a:xfrm>
            <a:prstGeom prst="rect">
              <a:avLst/>
            </a:prstGeom>
            <a:noFill/>
          </p:spPr>
          <p:txBody>
            <a:bodyPr wrap="square" rtlCol="0">
              <a:no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+40%</a:t>
              </a:r>
            </a:p>
          </p:txBody>
        </p:sp>
        <p:sp>
          <p:nvSpPr>
            <p:cNvPr id="73" name="TextBox 72">
              <a:extLst>
                <a:ext uri="{FF2B5EF4-FFF2-40B4-BE49-F238E27FC236}">
                  <a16:creationId xmlns:a16="http://schemas.microsoft.com/office/drawing/2014/main" id="{CDE9FED0-AA2F-4427-9C79-65060F881184}"/>
                </a:ext>
              </a:extLst>
            </p:cNvPr>
            <p:cNvSpPr txBox="1"/>
            <p:nvPr/>
          </p:nvSpPr>
          <p:spPr>
            <a:xfrm>
              <a:off x="9666061" y="4356820"/>
              <a:ext cx="1213563" cy="491581"/>
            </a:xfrm>
            <a:prstGeom prst="rect">
              <a:avLst/>
            </a:prstGeom>
            <a:noFill/>
          </p:spPr>
          <p:txBody>
            <a:bodyPr wrap="square" rtlCol="0">
              <a:no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a:t>
              </a:r>
            </a:p>
          </p:txBody>
        </p:sp>
      </p:grpSp>
      <p:sp>
        <p:nvSpPr>
          <p:cNvPr id="9" name="Rectangle 8">
            <a:extLst>
              <a:ext uri="{FF2B5EF4-FFF2-40B4-BE49-F238E27FC236}">
                <a16:creationId xmlns:a16="http://schemas.microsoft.com/office/drawing/2014/main" id="{8A3A9BBB-8328-432F-824D-9C0DBA632F69}"/>
              </a:ext>
            </a:extLst>
          </p:cNvPr>
          <p:cNvSpPr/>
          <p:nvPr/>
        </p:nvSpPr>
        <p:spPr>
          <a:xfrm>
            <a:off x="6040283" y="3066789"/>
            <a:ext cx="5653654" cy="599772"/>
          </a:xfrm>
          <a:prstGeom prst="rect">
            <a:avLst/>
          </a:prstGeom>
        </p:spPr>
        <p:txBody>
          <a:bodyPr>
            <a:noAutofit/>
          </a:bodyPr>
          <a:lstStyle/>
          <a:p>
            <a:pPr algn="ctr"/>
            <a:r>
              <a:rPr lang="en-US" b="1" i="1" dirty="0">
                <a:latin typeface="Open Sans" panose="020B0606030504020204" pitchFamily="34" charset="0"/>
                <a:ea typeface="Open Sans" panose="020B0606030504020204" pitchFamily="34" charset="0"/>
                <a:cs typeface="Open Sans" panose="020B0606030504020204" pitchFamily="34" charset="0"/>
              </a:rPr>
              <a:t>‘I’m more likely to watch a TV show if it is relevant to my own cultural identity’</a:t>
            </a:r>
          </a:p>
        </p:txBody>
      </p:sp>
      <p:sp>
        <p:nvSpPr>
          <p:cNvPr id="25" name="TextBox 24">
            <a:extLst>
              <a:ext uri="{FF2B5EF4-FFF2-40B4-BE49-F238E27FC236}">
                <a16:creationId xmlns:a16="http://schemas.microsoft.com/office/drawing/2014/main" id="{3C377EEC-81F0-4629-B7A8-CFA1D57D1BDC}"/>
              </a:ext>
            </a:extLst>
          </p:cNvPr>
          <p:cNvSpPr txBox="1"/>
          <p:nvPr/>
        </p:nvSpPr>
        <p:spPr>
          <a:xfrm>
            <a:off x="430827" y="3376851"/>
            <a:ext cx="5001886" cy="2151970"/>
          </a:xfrm>
          <a:prstGeom prst="rect">
            <a:avLst/>
          </a:prstGeom>
          <a:noFill/>
        </p:spPr>
        <p:txBody>
          <a:bodyPr wrap="square" rtlCol="0">
            <a:noAutofit/>
          </a:bodyPr>
          <a:lstStyle/>
          <a:p>
            <a:r>
              <a:rPr lang="en-US" sz="2200" dirty="0">
                <a:latin typeface="Open Sans" panose="020B0606030504020204" pitchFamily="34" charset="0"/>
                <a:ea typeface="Open Sans" panose="020B0606030504020204" pitchFamily="34" charset="0"/>
                <a:cs typeface="Open Sans" panose="020B0606030504020204" pitchFamily="34" charset="0"/>
              </a:rPr>
              <a:t>Marketers looking to target the growing Multicultural audience, especially Black &amp; Hispanic viewers, need to bring their messaging right to them – in programming that is relevant to their cultural identity…</a:t>
            </a:r>
          </a:p>
        </p:txBody>
      </p:sp>
      <p:sp>
        <p:nvSpPr>
          <p:cNvPr id="29" name="Rectangle 28">
            <a:extLst>
              <a:ext uri="{FF2B5EF4-FFF2-40B4-BE49-F238E27FC236}">
                <a16:creationId xmlns:a16="http://schemas.microsoft.com/office/drawing/2014/main" id="{D432DCB4-0FE8-4A1B-9BE7-85E9CC5D3257}"/>
              </a:ext>
            </a:extLst>
          </p:cNvPr>
          <p:cNvSpPr/>
          <p:nvPr/>
        </p:nvSpPr>
        <p:spPr>
          <a:xfrm>
            <a:off x="6921910" y="5211062"/>
            <a:ext cx="4215139" cy="338553"/>
          </a:xfrm>
          <a:prstGeom prst="rect">
            <a:avLst/>
          </a:prstGeom>
        </p:spPr>
        <p:txBody>
          <a:bodyPr>
            <a:noAutofit/>
          </a:bodyPr>
          <a:lstStyle/>
          <a:p>
            <a:pPr algn="ctr"/>
            <a:r>
              <a:rPr lang="en-US" sz="1600" b="1" u="sng" dirty="0">
                <a:latin typeface="Open Sans" panose="020B0606030504020204" pitchFamily="34" charset="0"/>
                <a:ea typeface="Open Sans" panose="020B0606030504020204" pitchFamily="34" charset="0"/>
                <a:cs typeface="Open Sans" panose="020B0606030504020204" pitchFamily="34" charset="0"/>
              </a:rPr>
              <a:t>% vs. Non-Hispanic White 18+</a:t>
            </a:r>
          </a:p>
        </p:txBody>
      </p:sp>
      <p:grpSp>
        <p:nvGrpSpPr>
          <p:cNvPr id="30" name="Group 29">
            <a:extLst>
              <a:ext uri="{FF2B5EF4-FFF2-40B4-BE49-F238E27FC236}">
                <a16:creationId xmlns:a16="http://schemas.microsoft.com/office/drawing/2014/main" id="{A435049B-DAEE-4C49-9200-DCFF246290B5}"/>
              </a:ext>
            </a:extLst>
          </p:cNvPr>
          <p:cNvGrpSpPr/>
          <p:nvPr/>
        </p:nvGrpSpPr>
        <p:grpSpPr>
          <a:xfrm>
            <a:off x="6899121" y="5583895"/>
            <a:ext cx="4286099" cy="273836"/>
            <a:chOff x="3928683" y="1475887"/>
            <a:chExt cx="4286099" cy="273836"/>
          </a:xfrm>
        </p:grpSpPr>
        <p:grpSp>
          <p:nvGrpSpPr>
            <p:cNvPr id="31" name="Group 30">
              <a:extLst>
                <a:ext uri="{FF2B5EF4-FFF2-40B4-BE49-F238E27FC236}">
                  <a16:creationId xmlns:a16="http://schemas.microsoft.com/office/drawing/2014/main" id="{C1140935-F976-4930-887F-A8D96A1E9865}"/>
                </a:ext>
              </a:extLst>
            </p:cNvPr>
            <p:cNvGrpSpPr/>
            <p:nvPr/>
          </p:nvGrpSpPr>
          <p:grpSpPr>
            <a:xfrm>
              <a:off x="4185413" y="1499048"/>
              <a:ext cx="4029369" cy="227514"/>
              <a:chOff x="4223465" y="4761319"/>
              <a:chExt cx="4029369" cy="227514"/>
            </a:xfrm>
          </p:grpSpPr>
          <p:sp>
            <p:nvSpPr>
              <p:cNvPr id="35" name="Rectangle 34">
                <a:extLst>
                  <a:ext uri="{FF2B5EF4-FFF2-40B4-BE49-F238E27FC236}">
                    <a16:creationId xmlns:a16="http://schemas.microsoft.com/office/drawing/2014/main" id="{2E2F3B1F-B42D-43ED-B9F0-7BE44A19276C}"/>
                  </a:ext>
                </a:extLst>
              </p:cNvPr>
              <p:cNvSpPr/>
              <p:nvPr/>
            </p:nvSpPr>
            <p:spPr>
              <a:xfrm>
                <a:off x="4223465"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Black A18+</a:t>
                </a:r>
              </a:p>
            </p:txBody>
          </p:sp>
          <p:sp>
            <p:nvSpPr>
              <p:cNvPr id="36" name="Rectangle 35">
                <a:extLst>
                  <a:ext uri="{FF2B5EF4-FFF2-40B4-BE49-F238E27FC236}">
                    <a16:creationId xmlns:a16="http://schemas.microsoft.com/office/drawing/2014/main" id="{370D8422-B7B0-4AA1-9564-95C7887E4092}"/>
                  </a:ext>
                </a:extLst>
              </p:cNvPr>
              <p:cNvSpPr/>
              <p:nvPr/>
            </p:nvSpPr>
            <p:spPr>
              <a:xfrm>
                <a:off x="5614624" y="4761319"/>
                <a:ext cx="1247052" cy="227514"/>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Hispanic A18+</a:t>
                </a:r>
              </a:p>
            </p:txBody>
          </p:sp>
          <p:sp>
            <p:nvSpPr>
              <p:cNvPr id="37" name="Rectangle 36">
                <a:extLst>
                  <a:ext uri="{FF2B5EF4-FFF2-40B4-BE49-F238E27FC236}">
                    <a16:creationId xmlns:a16="http://schemas.microsoft.com/office/drawing/2014/main" id="{CAF0BB98-BD5F-431C-AA43-DC06BF12F81E}"/>
                  </a:ext>
                </a:extLst>
              </p:cNvPr>
              <p:cNvSpPr/>
              <p:nvPr/>
            </p:nvSpPr>
            <p:spPr>
              <a:xfrm>
                <a:off x="7189883"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Asian A18+</a:t>
                </a:r>
              </a:p>
            </p:txBody>
          </p:sp>
        </p:grpSp>
        <p:sp>
          <p:nvSpPr>
            <p:cNvPr id="32" name="Oval 31">
              <a:extLst>
                <a:ext uri="{FF2B5EF4-FFF2-40B4-BE49-F238E27FC236}">
                  <a16:creationId xmlns:a16="http://schemas.microsoft.com/office/drawing/2014/main" id="{17ACE0A1-B438-4254-B8B0-81F3BA77AA34}"/>
                </a:ext>
              </a:extLst>
            </p:cNvPr>
            <p:cNvSpPr/>
            <p:nvPr/>
          </p:nvSpPr>
          <p:spPr>
            <a:xfrm>
              <a:off x="3928683" y="1475887"/>
              <a:ext cx="306598" cy="273836"/>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33" name="Oval 32">
              <a:extLst>
                <a:ext uri="{FF2B5EF4-FFF2-40B4-BE49-F238E27FC236}">
                  <a16:creationId xmlns:a16="http://schemas.microsoft.com/office/drawing/2014/main" id="{450F9DCB-55B0-45D9-A539-CE0526F765C4}"/>
                </a:ext>
              </a:extLst>
            </p:cNvPr>
            <p:cNvSpPr/>
            <p:nvPr/>
          </p:nvSpPr>
          <p:spPr>
            <a:xfrm>
              <a:off x="5291547" y="1475887"/>
              <a:ext cx="306597" cy="273836"/>
            </a:xfrm>
            <a:prstGeom prst="ellipse">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34" name="Oval 33">
              <a:extLst>
                <a:ext uri="{FF2B5EF4-FFF2-40B4-BE49-F238E27FC236}">
                  <a16:creationId xmlns:a16="http://schemas.microsoft.com/office/drawing/2014/main" id="{625EE2C5-B630-4E2F-B85B-6AA9D8AE35BA}"/>
                </a:ext>
              </a:extLst>
            </p:cNvPr>
            <p:cNvSpPr/>
            <p:nvPr/>
          </p:nvSpPr>
          <p:spPr>
            <a:xfrm>
              <a:off x="6889519" y="1475887"/>
              <a:ext cx="306597" cy="273836"/>
            </a:xfrm>
            <a:prstGeom prst="ellipse">
              <a:avLst/>
            </a:prstGeom>
            <a:solidFill>
              <a:srgbClr val="CC009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grpSp>
      <p:sp>
        <p:nvSpPr>
          <p:cNvPr id="38" name="Rectangle 37">
            <a:extLst>
              <a:ext uri="{FF2B5EF4-FFF2-40B4-BE49-F238E27FC236}">
                <a16:creationId xmlns:a16="http://schemas.microsoft.com/office/drawing/2014/main" id="{051F4BFF-EA79-4643-B99B-080B5DE85095}"/>
              </a:ext>
            </a:extLst>
          </p:cNvPr>
          <p:cNvSpPr/>
          <p:nvPr/>
        </p:nvSpPr>
        <p:spPr>
          <a:xfrm>
            <a:off x="10792190" y="4823912"/>
            <a:ext cx="513004" cy="283016"/>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22%</a:t>
            </a:r>
          </a:p>
        </p:txBody>
      </p:sp>
      <p:sp>
        <p:nvSpPr>
          <p:cNvPr id="39" name="Rectangle 38">
            <a:extLst>
              <a:ext uri="{FF2B5EF4-FFF2-40B4-BE49-F238E27FC236}">
                <a16:creationId xmlns:a16="http://schemas.microsoft.com/office/drawing/2014/main" id="{3DD54BA5-E9AF-4362-84F2-16FDAC283C8A}"/>
              </a:ext>
            </a:extLst>
          </p:cNvPr>
          <p:cNvSpPr/>
          <p:nvPr/>
        </p:nvSpPr>
        <p:spPr>
          <a:xfrm>
            <a:off x="9170536" y="4806739"/>
            <a:ext cx="513004" cy="283016"/>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26%</a:t>
            </a:r>
          </a:p>
        </p:txBody>
      </p:sp>
      <p:sp>
        <p:nvSpPr>
          <p:cNvPr id="40" name="Rectangle 39">
            <a:extLst>
              <a:ext uri="{FF2B5EF4-FFF2-40B4-BE49-F238E27FC236}">
                <a16:creationId xmlns:a16="http://schemas.microsoft.com/office/drawing/2014/main" id="{BDC7753E-A1CE-405D-B3AF-EC4BC5738A26}"/>
              </a:ext>
            </a:extLst>
          </p:cNvPr>
          <p:cNvSpPr/>
          <p:nvPr/>
        </p:nvSpPr>
        <p:spPr>
          <a:xfrm>
            <a:off x="7430824" y="4800678"/>
            <a:ext cx="513004" cy="283016"/>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31%</a:t>
            </a:r>
          </a:p>
        </p:txBody>
      </p:sp>
      <p:grpSp>
        <p:nvGrpSpPr>
          <p:cNvPr id="41" name="Group 40">
            <a:extLst>
              <a:ext uri="{FF2B5EF4-FFF2-40B4-BE49-F238E27FC236}">
                <a16:creationId xmlns:a16="http://schemas.microsoft.com/office/drawing/2014/main" id="{0271D031-D245-4E24-912E-2BD256241A62}"/>
              </a:ext>
            </a:extLst>
          </p:cNvPr>
          <p:cNvGrpSpPr/>
          <p:nvPr/>
        </p:nvGrpSpPr>
        <p:grpSpPr>
          <a:xfrm>
            <a:off x="7937284" y="5957367"/>
            <a:ext cx="2353430" cy="247654"/>
            <a:chOff x="5168375" y="5503824"/>
            <a:chExt cx="2353430" cy="247654"/>
          </a:xfrm>
        </p:grpSpPr>
        <p:sp>
          <p:nvSpPr>
            <p:cNvPr id="42" name="Rectangle 41">
              <a:extLst>
                <a:ext uri="{FF2B5EF4-FFF2-40B4-BE49-F238E27FC236}">
                  <a16:creationId xmlns:a16="http://schemas.microsoft.com/office/drawing/2014/main" id="{A2DFF9ED-1713-4287-BC28-3E2609FDA1DC}"/>
                </a:ext>
              </a:extLst>
            </p:cNvPr>
            <p:cNvSpPr/>
            <p:nvPr/>
          </p:nvSpPr>
          <p:spPr>
            <a:xfrm>
              <a:off x="5168375" y="5542259"/>
              <a:ext cx="564290" cy="209219"/>
            </a:xfrm>
            <a:prstGeom prst="rect">
              <a:avLst/>
            </a:prstGeom>
            <a:solidFill>
              <a:schemeClr val="bg1">
                <a:alpha val="64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XX</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43" name="Rectangle 42">
              <a:extLst>
                <a:ext uri="{FF2B5EF4-FFF2-40B4-BE49-F238E27FC236}">
                  <a16:creationId xmlns:a16="http://schemas.microsoft.com/office/drawing/2014/main" id="{EE228ECF-32C9-460B-986A-1E77FC41E6B8}"/>
                </a:ext>
              </a:extLst>
            </p:cNvPr>
            <p:cNvSpPr/>
            <p:nvPr/>
          </p:nvSpPr>
          <p:spPr>
            <a:xfrm>
              <a:off x="5541487" y="5503824"/>
              <a:ext cx="1980318" cy="231237"/>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 of Respondents</a:t>
              </a:r>
            </a:p>
          </p:txBody>
        </p:sp>
      </p:grpSp>
    </p:spTree>
    <p:extLst>
      <p:ext uri="{BB962C8B-B14F-4D97-AF65-F5344CB8AC3E}">
        <p14:creationId xmlns:p14="http://schemas.microsoft.com/office/powerpoint/2010/main" val="3283698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8A19F6-D5C7-45C6-91B9-1B1F1B2C6A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1834" cy="3277896"/>
          </a:xfrm>
          <a:prstGeom prst="rect">
            <a:avLst/>
          </a:prstGeom>
        </p:spPr>
      </p:pic>
      <p:sp>
        <p:nvSpPr>
          <p:cNvPr id="4" name="Slide Number Placeholder 5">
            <a:extLst>
              <a:ext uri="{FF2B5EF4-FFF2-40B4-BE49-F238E27FC236}">
                <a16:creationId xmlns:a16="http://schemas.microsoft.com/office/drawing/2014/main" id="{D5AC0D44-CC3F-412B-8196-996BE8FE730D}"/>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defTabSz="585965">
              <a:defRPr/>
            </a:pPr>
            <a:fld id="{FC623D9C-B141-0E44-9A0E-426DA6A043B9}" type="slidenum">
              <a:rPr lang="en-US">
                <a:latin typeface="Open Sans" panose="020B0606030504020204" pitchFamily="34" charset="0"/>
                <a:ea typeface="Open Sans" panose="020B0606030504020204" pitchFamily="34" charset="0"/>
                <a:cs typeface="Open Sans" panose="020B0606030504020204" pitchFamily="34" charset="0"/>
              </a:rPr>
              <a:pPr defTabSz="585965">
                <a:defRPr/>
              </a:pPr>
              <a:t>15</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0B9B28D2-2A02-4E6D-A898-3B320C03D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699" y="6531459"/>
            <a:ext cx="569668" cy="299966"/>
          </a:xfrm>
          <a:prstGeom prst="rect">
            <a:avLst/>
          </a:prstGeom>
        </p:spPr>
      </p:pic>
      <p:sp>
        <p:nvSpPr>
          <p:cNvPr id="6" name="Rectangle 5">
            <a:extLst>
              <a:ext uri="{FF2B5EF4-FFF2-40B4-BE49-F238E27FC236}">
                <a16:creationId xmlns:a16="http://schemas.microsoft.com/office/drawing/2014/main" id="{85E12AF2-7BE3-40BD-B31C-B6B1CA6DC5A6}"/>
              </a:ext>
            </a:extLst>
          </p:cNvPr>
          <p:cNvSpPr/>
          <p:nvPr/>
        </p:nvSpPr>
        <p:spPr>
          <a:xfrm>
            <a:off x="2968196" y="6646783"/>
            <a:ext cx="6255609" cy="184642"/>
          </a:xfrm>
          <a:prstGeom prst="rect">
            <a:avLst/>
          </a:prstGeom>
        </p:spPr>
        <p:txBody>
          <a:bodyPr wrap="square">
            <a:noAutofit/>
          </a:bodyPr>
          <a:lstStyle/>
          <a:p>
            <a:pPr algn="ctr" defTabSz="457109"/>
            <a:r>
              <a:rPr lang="en-US" sz="900" i="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sp>
        <p:nvSpPr>
          <p:cNvPr id="31" name="TextBox 30">
            <a:extLst>
              <a:ext uri="{FF2B5EF4-FFF2-40B4-BE49-F238E27FC236}">
                <a16:creationId xmlns:a16="http://schemas.microsoft.com/office/drawing/2014/main" id="{474D0A50-BEB8-4C6B-8E8D-27CF825CA3B4}"/>
              </a:ext>
            </a:extLst>
          </p:cNvPr>
          <p:cNvSpPr txBox="1"/>
          <p:nvPr/>
        </p:nvSpPr>
        <p:spPr>
          <a:xfrm>
            <a:off x="-5536" y="6401996"/>
            <a:ext cx="10888303" cy="321313"/>
          </a:xfrm>
          <a:prstGeom prst="rect">
            <a:avLst/>
          </a:prstGeom>
          <a:noFill/>
        </p:spPr>
        <p:txBody>
          <a:bodyPr wrap="square" rtlCol="0">
            <a:noAutofit/>
          </a:bodyPr>
          <a:lstStyle/>
          <a:p>
            <a:pPr lvl="0">
              <a:defRPr/>
            </a:pP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Source: VAB / </a:t>
            </a:r>
            <a:r>
              <a:rPr kumimoji="0" lang="en-US" sz="8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Dynata</a:t>
            </a: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‘Multicultural Video Engagement Survey,’ August 2019. Q7: What qualities make you more likely to watch a TV program? Select any or all that apply. </a:t>
            </a:r>
            <a:r>
              <a:rPr lang="en-US" sz="800" dirty="0">
                <a:latin typeface="Open Sans" panose="020B0606030504020204" pitchFamily="34" charset="0"/>
                <a:ea typeface="Open Sans" panose="020B0606030504020204" pitchFamily="34" charset="0"/>
                <a:cs typeface="Open Sans" panose="020B0606030504020204" pitchFamily="34" charset="0"/>
              </a:rPr>
              <a:t>African American/Black/Caribbean American =  302 Respondents, Hispanic = 300 Respondents, Asian American/Pacific Islander = 100 Respondents, Non-Hispanic White = 300 Respondents.</a:t>
            </a: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sp>
        <p:nvSpPr>
          <p:cNvPr id="28" name="Speech Bubble: Rectangle 27">
            <a:extLst>
              <a:ext uri="{FF2B5EF4-FFF2-40B4-BE49-F238E27FC236}">
                <a16:creationId xmlns:a16="http://schemas.microsoft.com/office/drawing/2014/main" id="{ACAC4ED1-AF0F-4702-A5B5-C251AF04468D}"/>
              </a:ext>
            </a:extLst>
          </p:cNvPr>
          <p:cNvSpPr/>
          <p:nvPr/>
        </p:nvSpPr>
        <p:spPr>
          <a:xfrm>
            <a:off x="8048767" y="1811621"/>
            <a:ext cx="2697775" cy="1036205"/>
          </a:xfrm>
          <a:prstGeom prst="wedgeRectCallout">
            <a:avLst>
              <a:gd name="adj1" fmla="val 1239"/>
              <a:gd name="adj2" fmla="val 77938"/>
            </a:avLst>
          </a:prstGeom>
          <a:solidFill>
            <a:schemeClr val="bg1"/>
          </a:solid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Spanish-Language Speakers </a:t>
            </a:r>
          </a:p>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are </a:t>
            </a:r>
            <a:r>
              <a:rPr lang="en-US" sz="12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33%</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more likely</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than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Hispanic A18+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watch TV programs that feature a diverse cast</a:t>
            </a:r>
          </a:p>
        </p:txBody>
      </p:sp>
      <p:grpSp>
        <p:nvGrpSpPr>
          <p:cNvPr id="2" name="Group 1">
            <a:extLst>
              <a:ext uri="{FF2B5EF4-FFF2-40B4-BE49-F238E27FC236}">
                <a16:creationId xmlns:a16="http://schemas.microsoft.com/office/drawing/2014/main" id="{2DBA4243-4074-441A-88AF-7A79488C0BEB}"/>
              </a:ext>
            </a:extLst>
          </p:cNvPr>
          <p:cNvGrpSpPr/>
          <p:nvPr/>
        </p:nvGrpSpPr>
        <p:grpSpPr>
          <a:xfrm>
            <a:off x="6931548" y="3997989"/>
            <a:ext cx="4491704" cy="1139563"/>
            <a:chOff x="6339749" y="4163455"/>
            <a:chExt cx="4491704" cy="1139563"/>
          </a:xfrm>
        </p:grpSpPr>
        <p:sp>
          <p:nvSpPr>
            <p:cNvPr id="25" name="Oval 24">
              <a:extLst>
                <a:ext uri="{FF2B5EF4-FFF2-40B4-BE49-F238E27FC236}">
                  <a16:creationId xmlns:a16="http://schemas.microsoft.com/office/drawing/2014/main" id="{32F88790-0CFD-4558-8102-0EF8F3C8341A}"/>
                </a:ext>
              </a:extLst>
            </p:cNvPr>
            <p:cNvSpPr/>
            <p:nvPr/>
          </p:nvSpPr>
          <p:spPr>
            <a:xfrm>
              <a:off x="6339749" y="4163455"/>
              <a:ext cx="1117219" cy="1139563"/>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Oval 25">
              <a:extLst>
                <a:ext uri="{FF2B5EF4-FFF2-40B4-BE49-F238E27FC236}">
                  <a16:creationId xmlns:a16="http://schemas.microsoft.com/office/drawing/2014/main" id="{A5A1A11E-56E1-4A89-9632-D831E4691720}"/>
                </a:ext>
              </a:extLst>
            </p:cNvPr>
            <p:cNvSpPr/>
            <p:nvPr/>
          </p:nvSpPr>
          <p:spPr>
            <a:xfrm>
              <a:off x="8026991" y="4163455"/>
              <a:ext cx="1117219" cy="1139563"/>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Oval 26">
              <a:extLst>
                <a:ext uri="{FF2B5EF4-FFF2-40B4-BE49-F238E27FC236}">
                  <a16:creationId xmlns:a16="http://schemas.microsoft.com/office/drawing/2014/main" id="{395F5B6B-05CA-4E7D-8245-3E035DFDEA65}"/>
                </a:ext>
              </a:extLst>
            </p:cNvPr>
            <p:cNvSpPr/>
            <p:nvPr/>
          </p:nvSpPr>
          <p:spPr>
            <a:xfrm>
              <a:off x="9714234" y="4163455"/>
              <a:ext cx="1117219" cy="1139563"/>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TextBox 46">
              <a:extLst>
                <a:ext uri="{FF2B5EF4-FFF2-40B4-BE49-F238E27FC236}">
                  <a16:creationId xmlns:a16="http://schemas.microsoft.com/office/drawing/2014/main" id="{B43B26EB-A6A2-4BBC-9020-D5F73EB67F09}"/>
                </a:ext>
              </a:extLst>
            </p:cNvPr>
            <p:cNvSpPr txBox="1"/>
            <p:nvPr/>
          </p:nvSpPr>
          <p:spPr>
            <a:xfrm>
              <a:off x="6396886" y="4511246"/>
              <a:ext cx="1002945" cy="369332"/>
            </a:xfrm>
            <a:prstGeom prst="rect">
              <a:avLst/>
            </a:prstGeom>
            <a:noFill/>
          </p:spPr>
          <p:txBody>
            <a:bodyPr wrap="square" rtlCol="0">
              <a:no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+76%</a:t>
              </a:r>
            </a:p>
          </p:txBody>
        </p:sp>
        <p:sp>
          <p:nvSpPr>
            <p:cNvPr id="48" name="TextBox 47">
              <a:extLst>
                <a:ext uri="{FF2B5EF4-FFF2-40B4-BE49-F238E27FC236}">
                  <a16:creationId xmlns:a16="http://schemas.microsoft.com/office/drawing/2014/main" id="{A784B061-43C1-491F-A29A-27389BF3F342}"/>
                </a:ext>
              </a:extLst>
            </p:cNvPr>
            <p:cNvSpPr txBox="1"/>
            <p:nvPr/>
          </p:nvSpPr>
          <p:spPr>
            <a:xfrm>
              <a:off x="8084128" y="4511246"/>
              <a:ext cx="1002945" cy="369332"/>
            </a:xfrm>
            <a:prstGeom prst="rect">
              <a:avLst/>
            </a:prstGeom>
            <a:noFill/>
          </p:spPr>
          <p:txBody>
            <a:bodyPr wrap="square" rtlCol="0">
              <a:no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+37%</a:t>
              </a:r>
            </a:p>
          </p:txBody>
        </p:sp>
        <p:sp>
          <p:nvSpPr>
            <p:cNvPr id="49" name="TextBox 48">
              <a:extLst>
                <a:ext uri="{FF2B5EF4-FFF2-40B4-BE49-F238E27FC236}">
                  <a16:creationId xmlns:a16="http://schemas.microsoft.com/office/drawing/2014/main" id="{6C45A90F-E669-4391-9077-1F798FA75E92}"/>
                </a:ext>
              </a:extLst>
            </p:cNvPr>
            <p:cNvSpPr txBox="1"/>
            <p:nvPr/>
          </p:nvSpPr>
          <p:spPr>
            <a:xfrm>
              <a:off x="9771371" y="4511246"/>
              <a:ext cx="1002945" cy="369332"/>
            </a:xfrm>
            <a:prstGeom prst="rect">
              <a:avLst/>
            </a:prstGeom>
            <a:noFill/>
          </p:spPr>
          <p:txBody>
            <a:bodyPr wrap="square" rtlCol="0">
              <a:no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+35%</a:t>
              </a:r>
            </a:p>
          </p:txBody>
        </p:sp>
      </p:grpSp>
      <p:sp>
        <p:nvSpPr>
          <p:cNvPr id="8" name="Rectangle 7">
            <a:extLst>
              <a:ext uri="{FF2B5EF4-FFF2-40B4-BE49-F238E27FC236}">
                <a16:creationId xmlns:a16="http://schemas.microsoft.com/office/drawing/2014/main" id="{718DB9F5-873A-47FC-BAD2-64A99F2EBBF7}"/>
              </a:ext>
            </a:extLst>
          </p:cNvPr>
          <p:cNvSpPr/>
          <p:nvPr/>
        </p:nvSpPr>
        <p:spPr>
          <a:xfrm>
            <a:off x="6889880" y="3308167"/>
            <a:ext cx="4575038" cy="659749"/>
          </a:xfrm>
          <a:prstGeom prst="rect">
            <a:avLst/>
          </a:prstGeom>
        </p:spPr>
        <p:txBody>
          <a:bodyPr>
            <a:noAutofit/>
          </a:bodyPr>
          <a:lstStyle/>
          <a:p>
            <a:pPr algn="ctr"/>
            <a:r>
              <a:rPr lang="en-US" b="1" i="1" dirty="0">
                <a:latin typeface="Open Sans" panose="020B0606030504020204" pitchFamily="34" charset="0"/>
                <a:ea typeface="Open Sans" panose="020B0606030504020204" pitchFamily="34" charset="0"/>
                <a:cs typeface="Open Sans" panose="020B0606030504020204" pitchFamily="34" charset="0"/>
              </a:rPr>
              <a:t>‘I’m more likely to watch a TV show if it features a diverse cast’</a:t>
            </a:r>
          </a:p>
        </p:txBody>
      </p:sp>
      <p:sp>
        <p:nvSpPr>
          <p:cNvPr id="29" name="TextBox 28">
            <a:extLst>
              <a:ext uri="{FF2B5EF4-FFF2-40B4-BE49-F238E27FC236}">
                <a16:creationId xmlns:a16="http://schemas.microsoft.com/office/drawing/2014/main" id="{3AFAEC95-487F-481E-AD96-CA0A4A2228CC}"/>
              </a:ext>
            </a:extLst>
          </p:cNvPr>
          <p:cNvSpPr txBox="1"/>
          <p:nvPr/>
        </p:nvSpPr>
        <p:spPr>
          <a:xfrm>
            <a:off x="335847" y="3626629"/>
            <a:ext cx="5337115" cy="2324470"/>
          </a:xfrm>
          <a:prstGeom prst="rect">
            <a:avLst/>
          </a:prstGeom>
          <a:noFill/>
        </p:spPr>
        <p:txBody>
          <a:bodyPr wrap="square" rtlCol="0">
            <a:noAutofit/>
          </a:bodyPr>
          <a:lstStyle/>
          <a:p>
            <a:r>
              <a:rPr lang="en-US" sz="2200" dirty="0">
                <a:latin typeface="Open Sans" panose="020B0606030504020204" pitchFamily="34" charset="0"/>
                <a:ea typeface="Open Sans" panose="020B0606030504020204" pitchFamily="34" charset="0"/>
                <a:cs typeface="Open Sans" panose="020B0606030504020204" pitchFamily="34" charset="0"/>
              </a:rPr>
              <a:t>…As well as programs that feature a diverse cast; Black, Hispanic, Asian and Spanish-speaking viewers are more likely to be interested in programming that is representative of people from a mix of ethnicities &amp; cultures including their own.</a:t>
            </a:r>
          </a:p>
        </p:txBody>
      </p:sp>
      <p:sp>
        <p:nvSpPr>
          <p:cNvPr id="32" name="Rectangle 31">
            <a:extLst>
              <a:ext uri="{FF2B5EF4-FFF2-40B4-BE49-F238E27FC236}">
                <a16:creationId xmlns:a16="http://schemas.microsoft.com/office/drawing/2014/main" id="{AB8E3D41-986A-4F6C-8C3E-A34E513FEA58}"/>
              </a:ext>
            </a:extLst>
          </p:cNvPr>
          <p:cNvSpPr/>
          <p:nvPr/>
        </p:nvSpPr>
        <p:spPr>
          <a:xfrm>
            <a:off x="7059562" y="5388045"/>
            <a:ext cx="4215139" cy="338553"/>
          </a:xfrm>
          <a:prstGeom prst="rect">
            <a:avLst/>
          </a:prstGeom>
        </p:spPr>
        <p:txBody>
          <a:bodyPr>
            <a:noAutofit/>
          </a:bodyPr>
          <a:lstStyle/>
          <a:p>
            <a:pPr algn="ctr"/>
            <a:r>
              <a:rPr lang="en-US" sz="1600" b="1" u="sng" dirty="0">
                <a:latin typeface="Open Sans" panose="020B0606030504020204" pitchFamily="34" charset="0"/>
                <a:ea typeface="Open Sans" panose="020B0606030504020204" pitchFamily="34" charset="0"/>
                <a:cs typeface="Open Sans" panose="020B0606030504020204" pitchFamily="34" charset="0"/>
              </a:rPr>
              <a:t>% vs. Non-Hispanic White 18+</a:t>
            </a:r>
          </a:p>
        </p:txBody>
      </p:sp>
      <p:grpSp>
        <p:nvGrpSpPr>
          <p:cNvPr id="41" name="Group 40">
            <a:extLst>
              <a:ext uri="{FF2B5EF4-FFF2-40B4-BE49-F238E27FC236}">
                <a16:creationId xmlns:a16="http://schemas.microsoft.com/office/drawing/2014/main" id="{49E6E7F9-DE4D-457E-85C8-DD643C71BB29}"/>
              </a:ext>
            </a:extLst>
          </p:cNvPr>
          <p:cNvGrpSpPr/>
          <p:nvPr/>
        </p:nvGrpSpPr>
        <p:grpSpPr>
          <a:xfrm>
            <a:off x="8074936" y="6114687"/>
            <a:ext cx="2353430" cy="247654"/>
            <a:chOff x="5168375" y="5503824"/>
            <a:chExt cx="2353430" cy="247654"/>
          </a:xfrm>
        </p:grpSpPr>
        <p:sp>
          <p:nvSpPr>
            <p:cNvPr id="42" name="Rectangle 41">
              <a:extLst>
                <a:ext uri="{FF2B5EF4-FFF2-40B4-BE49-F238E27FC236}">
                  <a16:creationId xmlns:a16="http://schemas.microsoft.com/office/drawing/2014/main" id="{8F1DAC02-89B8-4D22-83F2-6893EFE771BA}"/>
                </a:ext>
              </a:extLst>
            </p:cNvPr>
            <p:cNvSpPr/>
            <p:nvPr/>
          </p:nvSpPr>
          <p:spPr>
            <a:xfrm>
              <a:off x="5168375" y="5542259"/>
              <a:ext cx="564290" cy="209219"/>
            </a:xfrm>
            <a:prstGeom prst="rect">
              <a:avLst/>
            </a:prstGeom>
            <a:solidFill>
              <a:schemeClr val="bg1">
                <a:alpha val="64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XX</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43" name="Rectangle 42">
              <a:extLst>
                <a:ext uri="{FF2B5EF4-FFF2-40B4-BE49-F238E27FC236}">
                  <a16:creationId xmlns:a16="http://schemas.microsoft.com/office/drawing/2014/main" id="{48778A3D-EC04-46A4-B3CA-322457253CEA}"/>
                </a:ext>
              </a:extLst>
            </p:cNvPr>
            <p:cNvSpPr/>
            <p:nvPr/>
          </p:nvSpPr>
          <p:spPr>
            <a:xfrm>
              <a:off x="5541487" y="5503824"/>
              <a:ext cx="1980318" cy="231237"/>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 of Respondents</a:t>
              </a:r>
            </a:p>
          </p:txBody>
        </p:sp>
      </p:grpSp>
      <p:sp>
        <p:nvSpPr>
          <p:cNvPr id="44" name="Rectangle 43">
            <a:extLst>
              <a:ext uri="{FF2B5EF4-FFF2-40B4-BE49-F238E27FC236}">
                <a16:creationId xmlns:a16="http://schemas.microsoft.com/office/drawing/2014/main" id="{A0F926EC-3AD3-4257-9C77-3C1C5F40E5B3}"/>
              </a:ext>
            </a:extLst>
          </p:cNvPr>
          <p:cNvSpPr/>
          <p:nvPr/>
        </p:nvSpPr>
        <p:spPr>
          <a:xfrm>
            <a:off x="11028167" y="5010726"/>
            <a:ext cx="513004" cy="283016"/>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28%</a:t>
            </a:r>
          </a:p>
        </p:txBody>
      </p:sp>
      <p:sp>
        <p:nvSpPr>
          <p:cNvPr id="45" name="Rectangle 44">
            <a:extLst>
              <a:ext uri="{FF2B5EF4-FFF2-40B4-BE49-F238E27FC236}">
                <a16:creationId xmlns:a16="http://schemas.microsoft.com/office/drawing/2014/main" id="{89D4F274-B622-4678-BF6D-E6E747AECA15}"/>
              </a:ext>
            </a:extLst>
          </p:cNvPr>
          <p:cNvSpPr/>
          <p:nvPr/>
        </p:nvSpPr>
        <p:spPr>
          <a:xfrm>
            <a:off x="9406513" y="4993553"/>
            <a:ext cx="513004" cy="283016"/>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28%</a:t>
            </a:r>
          </a:p>
        </p:txBody>
      </p:sp>
      <p:sp>
        <p:nvSpPr>
          <p:cNvPr id="46" name="Rectangle 45">
            <a:extLst>
              <a:ext uri="{FF2B5EF4-FFF2-40B4-BE49-F238E27FC236}">
                <a16:creationId xmlns:a16="http://schemas.microsoft.com/office/drawing/2014/main" id="{A7811101-E945-427B-AD53-1CAE551E4FFE}"/>
              </a:ext>
            </a:extLst>
          </p:cNvPr>
          <p:cNvSpPr/>
          <p:nvPr/>
        </p:nvSpPr>
        <p:spPr>
          <a:xfrm>
            <a:off x="7666801" y="4987492"/>
            <a:ext cx="513004" cy="283016"/>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36%</a:t>
            </a:r>
          </a:p>
        </p:txBody>
      </p:sp>
      <p:grpSp>
        <p:nvGrpSpPr>
          <p:cNvPr id="50" name="Group 49">
            <a:extLst>
              <a:ext uri="{FF2B5EF4-FFF2-40B4-BE49-F238E27FC236}">
                <a16:creationId xmlns:a16="http://schemas.microsoft.com/office/drawing/2014/main" id="{279CF723-0C32-4A57-892C-7711581888ED}"/>
              </a:ext>
            </a:extLst>
          </p:cNvPr>
          <p:cNvGrpSpPr/>
          <p:nvPr/>
        </p:nvGrpSpPr>
        <p:grpSpPr>
          <a:xfrm>
            <a:off x="6975550" y="5722541"/>
            <a:ext cx="4286099" cy="273836"/>
            <a:chOff x="3928683" y="1475887"/>
            <a:chExt cx="4286099" cy="273836"/>
          </a:xfrm>
        </p:grpSpPr>
        <p:grpSp>
          <p:nvGrpSpPr>
            <p:cNvPr id="51" name="Group 50">
              <a:extLst>
                <a:ext uri="{FF2B5EF4-FFF2-40B4-BE49-F238E27FC236}">
                  <a16:creationId xmlns:a16="http://schemas.microsoft.com/office/drawing/2014/main" id="{8A2748C4-27BF-44EA-8C7C-7A3B4B8E0258}"/>
                </a:ext>
              </a:extLst>
            </p:cNvPr>
            <p:cNvGrpSpPr/>
            <p:nvPr/>
          </p:nvGrpSpPr>
          <p:grpSpPr>
            <a:xfrm>
              <a:off x="4185413" y="1499048"/>
              <a:ext cx="4029369" cy="227514"/>
              <a:chOff x="4223465" y="4761319"/>
              <a:chExt cx="4029369" cy="227514"/>
            </a:xfrm>
          </p:grpSpPr>
          <p:sp>
            <p:nvSpPr>
              <p:cNvPr id="55" name="Rectangle 54">
                <a:extLst>
                  <a:ext uri="{FF2B5EF4-FFF2-40B4-BE49-F238E27FC236}">
                    <a16:creationId xmlns:a16="http://schemas.microsoft.com/office/drawing/2014/main" id="{15564C76-6EF7-4817-AF6C-7DB75E7C90C5}"/>
                  </a:ext>
                </a:extLst>
              </p:cNvPr>
              <p:cNvSpPr/>
              <p:nvPr/>
            </p:nvSpPr>
            <p:spPr>
              <a:xfrm>
                <a:off x="4223465"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Black A18+</a:t>
                </a:r>
              </a:p>
            </p:txBody>
          </p:sp>
          <p:sp>
            <p:nvSpPr>
              <p:cNvPr id="56" name="Rectangle 55">
                <a:extLst>
                  <a:ext uri="{FF2B5EF4-FFF2-40B4-BE49-F238E27FC236}">
                    <a16:creationId xmlns:a16="http://schemas.microsoft.com/office/drawing/2014/main" id="{99F0661A-3001-47DF-8AA6-19CD4D8798BA}"/>
                  </a:ext>
                </a:extLst>
              </p:cNvPr>
              <p:cNvSpPr/>
              <p:nvPr/>
            </p:nvSpPr>
            <p:spPr>
              <a:xfrm>
                <a:off x="5614624" y="4761319"/>
                <a:ext cx="1247052" cy="227514"/>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Hispanic A18+</a:t>
                </a:r>
              </a:p>
            </p:txBody>
          </p:sp>
          <p:sp>
            <p:nvSpPr>
              <p:cNvPr id="57" name="Rectangle 56">
                <a:extLst>
                  <a:ext uri="{FF2B5EF4-FFF2-40B4-BE49-F238E27FC236}">
                    <a16:creationId xmlns:a16="http://schemas.microsoft.com/office/drawing/2014/main" id="{D74879C4-C8A9-4A9E-8495-0A454ED33776}"/>
                  </a:ext>
                </a:extLst>
              </p:cNvPr>
              <p:cNvSpPr/>
              <p:nvPr/>
            </p:nvSpPr>
            <p:spPr>
              <a:xfrm>
                <a:off x="7189883"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Asian A18+</a:t>
                </a:r>
              </a:p>
            </p:txBody>
          </p:sp>
        </p:grpSp>
        <p:sp>
          <p:nvSpPr>
            <p:cNvPr id="52" name="Oval 51">
              <a:extLst>
                <a:ext uri="{FF2B5EF4-FFF2-40B4-BE49-F238E27FC236}">
                  <a16:creationId xmlns:a16="http://schemas.microsoft.com/office/drawing/2014/main" id="{1EA5336F-982C-4049-86F4-3868C6A07657}"/>
                </a:ext>
              </a:extLst>
            </p:cNvPr>
            <p:cNvSpPr/>
            <p:nvPr/>
          </p:nvSpPr>
          <p:spPr>
            <a:xfrm>
              <a:off x="3928683" y="1475887"/>
              <a:ext cx="306598" cy="273836"/>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53" name="Oval 52">
              <a:extLst>
                <a:ext uri="{FF2B5EF4-FFF2-40B4-BE49-F238E27FC236}">
                  <a16:creationId xmlns:a16="http://schemas.microsoft.com/office/drawing/2014/main" id="{36C478F5-358E-4A49-8E0D-ED59FEABFCB3}"/>
                </a:ext>
              </a:extLst>
            </p:cNvPr>
            <p:cNvSpPr/>
            <p:nvPr/>
          </p:nvSpPr>
          <p:spPr>
            <a:xfrm>
              <a:off x="5291547" y="1475887"/>
              <a:ext cx="306597" cy="273836"/>
            </a:xfrm>
            <a:prstGeom prst="ellipse">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54" name="Oval 53">
              <a:extLst>
                <a:ext uri="{FF2B5EF4-FFF2-40B4-BE49-F238E27FC236}">
                  <a16:creationId xmlns:a16="http://schemas.microsoft.com/office/drawing/2014/main" id="{9764A6C3-2CED-45B8-8E77-6B9F217269B0}"/>
                </a:ext>
              </a:extLst>
            </p:cNvPr>
            <p:cNvSpPr/>
            <p:nvPr/>
          </p:nvSpPr>
          <p:spPr>
            <a:xfrm>
              <a:off x="6889519" y="1475887"/>
              <a:ext cx="306597" cy="273836"/>
            </a:xfrm>
            <a:prstGeom prst="ellipse">
              <a:avLst/>
            </a:prstGeom>
            <a:solidFill>
              <a:srgbClr val="CC009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grpSp>
    </p:spTree>
    <p:extLst>
      <p:ext uri="{BB962C8B-B14F-4D97-AF65-F5344CB8AC3E}">
        <p14:creationId xmlns:p14="http://schemas.microsoft.com/office/powerpoint/2010/main" val="2744255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F885CE-D3A4-4FFA-9301-AF4607AC08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3223174"/>
          </a:xfrm>
          <a:prstGeom prst="rect">
            <a:avLst/>
          </a:prstGeom>
        </p:spPr>
      </p:pic>
      <p:sp>
        <p:nvSpPr>
          <p:cNvPr id="4" name="Slide Number Placeholder 5">
            <a:extLst>
              <a:ext uri="{FF2B5EF4-FFF2-40B4-BE49-F238E27FC236}">
                <a16:creationId xmlns:a16="http://schemas.microsoft.com/office/drawing/2014/main" id="{D5AC0D44-CC3F-412B-8196-996BE8FE730D}"/>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5965"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585965"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0B9B28D2-2A02-4E6D-A898-3B320C03D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699" y="6531459"/>
            <a:ext cx="569668" cy="299966"/>
          </a:xfrm>
          <a:prstGeom prst="rect">
            <a:avLst/>
          </a:prstGeom>
        </p:spPr>
      </p:pic>
      <p:sp>
        <p:nvSpPr>
          <p:cNvPr id="6" name="Rectangle 5">
            <a:extLst>
              <a:ext uri="{FF2B5EF4-FFF2-40B4-BE49-F238E27FC236}">
                <a16:creationId xmlns:a16="http://schemas.microsoft.com/office/drawing/2014/main" id="{85E12AF2-7BE3-40BD-B31C-B6B1CA6DC5A6}"/>
              </a:ext>
            </a:extLst>
          </p:cNvPr>
          <p:cNvSpPr/>
          <p:nvPr/>
        </p:nvSpPr>
        <p:spPr>
          <a:xfrm>
            <a:off x="2968196" y="6646783"/>
            <a:ext cx="6255609" cy="184642"/>
          </a:xfrm>
          <a:prstGeom prst="rect">
            <a:avLst/>
          </a:prstGeom>
        </p:spPr>
        <p:txBody>
          <a:bodyPr wrap="square">
            <a:no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sp>
        <p:nvSpPr>
          <p:cNvPr id="11" name="Rectangle 10">
            <a:extLst>
              <a:ext uri="{FF2B5EF4-FFF2-40B4-BE49-F238E27FC236}">
                <a16:creationId xmlns:a16="http://schemas.microsoft.com/office/drawing/2014/main" id="{B891F0E9-7C2B-4BC3-BAEE-9BDC9F7A53D2}"/>
              </a:ext>
            </a:extLst>
          </p:cNvPr>
          <p:cNvSpPr/>
          <p:nvPr/>
        </p:nvSpPr>
        <p:spPr>
          <a:xfrm>
            <a:off x="5319662" y="3255321"/>
            <a:ext cx="6483705" cy="560523"/>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‘I’m more likely to watch a show if I find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main TV personalities or characters relatable’</a:t>
            </a:r>
          </a:p>
        </p:txBody>
      </p:sp>
      <p:grpSp>
        <p:nvGrpSpPr>
          <p:cNvPr id="27" name="Group 26">
            <a:extLst>
              <a:ext uri="{FF2B5EF4-FFF2-40B4-BE49-F238E27FC236}">
                <a16:creationId xmlns:a16="http://schemas.microsoft.com/office/drawing/2014/main" id="{0179EB0D-58DF-4D68-B537-A5055EB060AC}"/>
              </a:ext>
            </a:extLst>
          </p:cNvPr>
          <p:cNvGrpSpPr/>
          <p:nvPr/>
        </p:nvGrpSpPr>
        <p:grpSpPr>
          <a:xfrm>
            <a:off x="6291576" y="3993501"/>
            <a:ext cx="4539877" cy="1139563"/>
            <a:chOff x="5638221" y="1502872"/>
            <a:chExt cx="4539877" cy="1139563"/>
          </a:xfrm>
        </p:grpSpPr>
        <p:sp>
          <p:nvSpPr>
            <p:cNvPr id="28" name="Oval 27">
              <a:extLst>
                <a:ext uri="{FF2B5EF4-FFF2-40B4-BE49-F238E27FC236}">
                  <a16:creationId xmlns:a16="http://schemas.microsoft.com/office/drawing/2014/main" id="{6B0CB8E0-41DF-4C29-8B66-030F28BBB797}"/>
                </a:ext>
              </a:extLst>
            </p:cNvPr>
            <p:cNvSpPr/>
            <p:nvPr/>
          </p:nvSpPr>
          <p:spPr>
            <a:xfrm>
              <a:off x="5686394" y="1502872"/>
              <a:ext cx="1117219" cy="1139563"/>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Oval 28">
              <a:extLst>
                <a:ext uri="{FF2B5EF4-FFF2-40B4-BE49-F238E27FC236}">
                  <a16:creationId xmlns:a16="http://schemas.microsoft.com/office/drawing/2014/main" id="{1BA1974A-020D-4BF5-B761-9065AFBCAE89}"/>
                </a:ext>
              </a:extLst>
            </p:cNvPr>
            <p:cNvSpPr/>
            <p:nvPr/>
          </p:nvSpPr>
          <p:spPr>
            <a:xfrm>
              <a:off x="7373636" y="1502872"/>
              <a:ext cx="1117219" cy="1139563"/>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Oval 30">
              <a:extLst>
                <a:ext uri="{FF2B5EF4-FFF2-40B4-BE49-F238E27FC236}">
                  <a16:creationId xmlns:a16="http://schemas.microsoft.com/office/drawing/2014/main" id="{50959EE6-6154-4B2C-965B-E5376DBEFB22}"/>
                </a:ext>
              </a:extLst>
            </p:cNvPr>
            <p:cNvSpPr/>
            <p:nvPr/>
          </p:nvSpPr>
          <p:spPr>
            <a:xfrm>
              <a:off x="9060879" y="1502872"/>
              <a:ext cx="1117219" cy="1139563"/>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71E9CD7E-CC53-4DCE-9F0D-CF818D624A82}"/>
                </a:ext>
              </a:extLst>
            </p:cNvPr>
            <p:cNvSpPr txBox="1"/>
            <p:nvPr/>
          </p:nvSpPr>
          <p:spPr>
            <a:xfrm>
              <a:off x="5638221" y="1887987"/>
              <a:ext cx="1213564" cy="369332"/>
            </a:xfrm>
            <a:prstGeom prst="rect">
              <a:avLst/>
            </a:prstGeom>
            <a:noFill/>
          </p:spPr>
          <p:txBody>
            <a:bodyPr wrap="square" rtlCol="0">
              <a:no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+17%</a:t>
              </a:r>
            </a:p>
          </p:txBody>
        </p:sp>
        <p:sp>
          <p:nvSpPr>
            <p:cNvPr id="33" name="TextBox 32">
              <a:extLst>
                <a:ext uri="{FF2B5EF4-FFF2-40B4-BE49-F238E27FC236}">
                  <a16:creationId xmlns:a16="http://schemas.microsoft.com/office/drawing/2014/main" id="{46D9442E-4E58-4F4E-8603-EB266ACE2A47}"/>
                </a:ext>
              </a:extLst>
            </p:cNvPr>
            <p:cNvSpPr txBox="1"/>
            <p:nvPr/>
          </p:nvSpPr>
          <p:spPr>
            <a:xfrm>
              <a:off x="7430773" y="1887987"/>
              <a:ext cx="1002945" cy="369332"/>
            </a:xfrm>
            <a:prstGeom prst="rect">
              <a:avLst/>
            </a:prstGeom>
            <a:noFill/>
          </p:spPr>
          <p:txBody>
            <a:bodyPr wrap="square" rtlCol="0">
              <a:no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+12%</a:t>
              </a:r>
            </a:p>
          </p:txBody>
        </p:sp>
        <p:sp>
          <p:nvSpPr>
            <p:cNvPr id="34" name="TextBox 33">
              <a:extLst>
                <a:ext uri="{FF2B5EF4-FFF2-40B4-BE49-F238E27FC236}">
                  <a16:creationId xmlns:a16="http://schemas.microsoft.com/office/drawing/2014/main" id="{40BAE442-2602-4738-8D68-02C1803A2848}"/>
                </a:ext>
              </a:extLst>
            </p:cNvPr>
            <p:cNvSpPr txBox="1"/>
            <p:nvPr/>
          </p:nvSpPr>
          <p:spPr>
            <a:xfrm>
              <a:off x="9118016" y="1887987"/>
              <a:ext cx="1002945" cy="369332"/>
            </a:xfrm>
            <a:prstGeom prst="rect">
              <a:avLst/>
            </a:prstGeom>
            <a:noFill/>
          </p:spPr>
          <p:txBody>
            <a:bodyPr wrap="square" rtlCol="0">
              <a:no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+21%</a:t>
              </a:r>
            </a:p>
          </p:txBody>
        </p:sp>
      </p:grpSp>
      <p:sp>
        <p:nvSpPr>
          <p:cNvPr id="25" name="TextBox 24">
            <a:extLst>
              <a:ext uri="{FF2B5EF4-FFF2-40B4-BE49-F238E27FC236}">
                <a16:creationId xmlns:a16="http://schemas.microsoft.com/office/drawing/2014/main" id="{FF3D7174-7EC4-4E14-BDF9-75341E9D11EA}"/>
              </a:ext>
            </a:extLst>
          </p:cNvPr>
          <p:cNvSpPr txBox="1"/>
          <p:nvPr/>
        </p:nvSpPr>
        <p:spPr>
          <a:xfrm>
            <a:off x="-1" y="6390256"/>
            <a:ext cx="11051459" cy="209219"/>
          </a:xfrm>
          <a:prstGeom prst="rect">
            <a:avLst/>
          </a:prstGeom>
          <a:noFill/>
        </p:spPr>
        <p:txBody>
          <a:bodyPr wrap="square" rtlCol="0">
            <a:noAutofit/>
          </a:bodyPr>
          <a:lstStyle/>
          <a:p>
            <a:pPr lvl="0">
              <a:defRPr/>
            </a:pP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Source: VAB / </a:t>
            </a:r>
            <a:r>
              <a:rPr kumimoji="0" lang="en-US" sz="8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Dynata</a:t>
            </a: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‘Multicultural Video Engagement Survey,’ August 2019. Q7: What qualities make you more likely to watch a TV program? Select any or all that apply.</a:t>
            </a:r>
            <a:r>
              <a:rPr lang="en-US" sz="800" dirty="0">
                <a:latin typeface="Open Sans" panose="020B0606030504020204" pitchFamily="34" charset="0"/>
                <a:ea typeface="Open Sans" panose="020B0606030504020204" pitchFamily="34" charset="0"/>
                <a:cs typeface="Open Sans" panose="020B0606030504020204" pitchFamily="34" charset="0"/>
              </a:rPr>
              <a:t> African American/Black/Caribbean American =  302 Respondents, Hispanic = 300 Respondents, Asian American/Pacific Islander = 100 Respondents, Non-Hispanic White = 300 Respondents.</a:t>
            </a: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sp>
        <p:nvSpPr>
          <p:cNvPr id="7" name="Speech Bubble: Rectangle 6">
            <a:extLst>
              <a:ext uri="{FF2B5EF4-FFF2-40B4-BE49-F238E27FC236}">
                <a16:creationId xmlns:a16="http://schemas.microsoft.com/office/drawing/2014/main" id="{3DD91164-6AB3-41CA-988B-27DF37A7FEE6}"/>
              </a:ext>
            </a:extLst>
          </p:cNvPr>
          <p:cNvSpPr/>
          <p:nvPr/>
        </p:nvSpPr>
        <p:spPr>
          <a:xfrm>
            <a:off x="9087073" y="452641"/>
            <a:ext cx="2863434" cy="1036205"/>
          </a:xfrm>
          <a:prstGeom prst="wedgeRectCallout">
            <a:avLst>
              <a:gd name="adj1" fmla="val -43771"/>
              <a:gd name="adj2" fmla="val 76335"/>
            </a:avLst>
          </a:prstGeom>
          <a:solidFill>
            <a:schemeClr val="bg1"/>
          </a:solidFill>
          <a:ln w="381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Black A18-34 </a:t>
            </a:r>
          </a:p>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are </a:t>
            </a:r>
            <a:r>
              <a:rPr lang="en-US" sz="12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20%</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more likely</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than </a:t>
            </a:r>
          </a:p>
          <a:p>
            <a:pPr algn="ct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Non-Hispanic White A18-34</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to watch TV programs with characters / personalities who are relatable</a:t>
            </a:r>
          </a:p>
        </p:txBody>
      </p:sp>
      <p:sp>
        <p:nvSpPr>
          <p:cNvPr id="35" name="TextBox 34">
            <a:extLst>
              <a:ext uri="{FF2B5EF4-FFF2-40B4-BE49-F238E27FC236}">
                <a16:creationId xmlns:a16="http://schemas.microsoft.com/office/drawing/2014/main" id="{C84058CA-3CB0-494C-94C1-6D46D1C2A7EE}"/>
              </a:ext>
            </a:extLst>
          </p:cNvPr>
          <p:cNvSpPr txBox="1"/>
          <p:nvPr/>
        </p:nvSpPr>
        <p:spPr>
          <a:xfrm>
            <a:off x="273103" y="3500022"/>
            <a:ext cx="5382725" cy="2126520"/>
          </a:xfrm>
          <a:prstGeom prst="rect">
            <a:avLst/>
          </a:prstGeom>
          <a:noFill/>
        </p:spPr>
        <p:txBody>
          <a:bodyPr wrap="square" rtlCol="0">
            <a:noAutofit/>
          </a:bodyPr>
          <a:lstStyle/>
          <a:p>
            <a:r>
              <a:rPr lang="en-US" sz="2200" dirty="0">
                <a:latin typeface="Open Sans" panose="020B0606030504020204" pitchFamily="34" charset="0"/>
                <a:ea typeface="Open Sans" panose="020B0606030504020204" pitchFamily="34" charset="0"/>
                <a:cs typeface="Open Sans" panose="020B0606030504020204" pitchFamily="34" charset="0"/>
              </a:rPr>
              <a:t>They are also more likely to be interested in programs that showcase main characters or personalities who are relatable to themselves and their environment – some of these characters are not necessarily likeable either (i.e., ‘love to hate’ personalities)</a:t>
            </a:r>
          </a:p>
        </p:txBody>
      </p:sp>
      <p:sp>
        <p:nvSpPr>
          <p:cNvPr id="30" name="Speech Bubble: Rectangle 29">
            <a:extLst>
              <a:ext uri="{FF2B5EF4-FFF2-40B4-BE49-F238E27FC236}">
                <a16:creationId xmlns:a16="http://schemas.microsoft.com/office/drawing/2014/main" id="{4CD4A02E-846A-4A87-B700-A142332F2B4A}"/>
              </a:ext>
            </a:extLst>
          </p:cNvPr>
          <p:cNvSpPr/>
          <p:nvPr/>
        </p:nvSpPr>
        <p:spPr>
          <a:xfrm>
            <a:off x="9144210" y="1916396"/>
            <a:ext cx="2863434" cy="1036205"/>
          </a:xfrm>
          <a:prstGeom prst="wedgeRectCallout">
            <a:avLst>
              <a:gd name="adj1" fmla="val -38315"/>
              <a:gd name="adj2" fmla="val 67501"/>
            </a:avLst>
          </a:prstGeom>
          <a:solidFill>
            <a:schemeClr val="bg1"/>
          </a:solid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Hispanic A18-34 </a:t>
            </a:r>
          </a:p>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are </a:t>
            </a:r>
            <a:r>
              <a:rPr lang="en-US" sz="12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18%</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more likely</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than </a:t>
            </a:r>
          </a:p>
          <a:p>
            <a:pPr algn="ct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Non-Hispanic White A18-34</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to watch TV programs with characters / personalities who are relatable</a:t>
            </a:r>
          </a:p>
        </p:txBody>
      </p:sp>
      <p:sp>
        <p:nvSpPr>
          <p:cNvPr id="26" name="Rectangle 25">
            <a:extLst>
              <a:ext uri="{FF2B5EF4-FFF2-40B4-BE49-F238E27FC236}">
                <a16:creationId xmlns:a16="http://schemas.microsoft.com/office/drawing/2014/main" id="{7A4675DD-2C50-4C9A-9312-9C91DF4EFDC0}"/>
              </a:ext>
            </a:extLst>
          </p:cNvPr>
          <p:cNvSpPr/>
          <p:nvPr/>
        </p:nvSpPr>
        <p:spPr>
          <a:xfrm>
            <a:off x="6430297" y="5348713"/>
            <a:ext cx="4215139" cy="338553"/>
          </a:xfrm>
          <a:prstGeom prst="rect">
            <a:avLst/>
          </a:prstGeom>
        </p:spPr>
        <p:txBody>
          <a:bodyPr>
            <a:noAutofit/>
          </a:bodyPr>
          <a:lstStyle/>
          <a:p>
            <a:pPr algn="ctr"/>
            <a:r>
              <a:rPr lang="en-US" sz="1600" b="1" u="sng" dirty="0">
                <a:latin typeface="Open Sans" panose="020B0606030504020204" pitchFamily="34" charset="0"/>
                <a:ea typeface="Open Sans" panose="020B0606030504020204" pitchFamily="34" charset="0"/>
                <a:cs typeface="Open Sans" panose="020B0606030504020204" pitchFamily="34" charset="0"/>
              </a:rPr>
              <a:t>% vs. Non-Hispanic White 18+</a:t>
            </a:r>
          </a:p>
        </p:txBody>
      </p:sp>
      <p:grpSp>
        <p:nvGrpSpPr>
          <p:cNvPr id="44" name="Group 43">
            <a:extLst>
              <a:ext uri="{FF2B5EF4-FFF2-40B4-BE49-F238E27FC236}">
                <a16:creationId xmlns:a16="http://schemas.microsoft.com/office/drawing/2014/main" id="{07124D23-FD14-4BE0-8A85-B5E5B5446D74}"/>
              </a:ext>
            </a:extLst>
          </p:cNvPr>
          <p:cNvGrpSpPr/>
          <p:nvPr/>
        </p:nvGrpSpPr>
        <p:grpSpPr>
          <a:xfrm>
            <a:off x="7445671" y="6095019"/>
            <a:ext cx="2353430" cy="247654"/>
            <a:chOff x="5168375" y="5503824"/>
            <a:chExt cx="2353430" cy="247654"/>
          </a:xfrm>
        </p:grpSpPr>
        <p:sp>
          <p:nvSpPr>
            <p:cNvPr id="45" name="Rectangle 44">
              <a:extLst>
                <a:ext uri="{FF2B5EF4-FFF2-40B4-BE49-F238E27FC236}">
                  <a16:creationId xmlns:a16="http://schemas.microsoft.com/office/drawing/2014/main" id="{4EB67B99-F9E3-4248-A617-DDC160993276}"/>
                </a:ext>
              </a:extLst>
            </p:cNvPr>
            <p:cNvSpPr/>
            <p:nvPr/>
          </p:nvSpPr>
          <p:spPr>
            <a:xfrm>
              <a:off x="5168375" y="5542259"/>
              <a:ext cx="564290" cy="209219"/>
            </a:xfrm>
            <a:prstGeom prst="rect">
              <a:avLst/>
            </a:prstGeom>
            <a:solidFill>
              <a:schemeClr val="bg1">
                <a:alpha val="64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XX</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46" name="Rectangle 45">
              <a:extLst>
                <a:ext uri="{FF2B5EF4-FFF2-40B4-BE49-F238E27FC236}">
                  <a16:creationId xmlns:a16="http://schemas.microsoft.com/office/drawing/2014/main" id="{45F7763C-DF2C-4548-B29C-0B074B194553}"/>
                </a:ext>
              </a:extLst>
            </p:cNvPr>
            <p:cNvSpPr/>
            <p:nvPr/>
          </p:nvSpPr>
          <p:spPr>
            <a:xfrm>
              <a:off x="5541487" y="5503824"/>
              <a:ext cx="1980318" cy="231237"/>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 of Respondents</a:t>
              </a:r>
            </a:p>
          </p:txBody>
        </p:sp>
      </p:grpSp>
      <p:sp>
        <p:nvSpPr>
          <p:cNvPr id="47" name="Rectangle 46">
            <a:extLst>
              <a:ext uri="{FF2B5EF4-FFF2-40B4-BE49-F238E27FC236}">
                <a16:creationId xmlns:a16="http://schemas.microsoft.com/office/drawing/2014/main" id="{204C8D64-E6ED-454A-84D0-A99B9EF0AA7C}"/>
              </a:ext>
            </a:extLst>
          </p:cNvPr>
          <p:cNvSpPr/>
          <p:nvPr/>
        </p:nvSpPr>
        <p:spPr>
          <a:xfrm>
            <a:off x="10457895" y="5010726"/>
            <a:ext cx="513004" cy="283016"/>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46%</a:t>
            </a:r>
          </a:p>
        </p:txBody>
      </p:sp>
      <p:sp>
        <p:nvSpPr>
          <p:cNvPr id="48" name="Rectangle 47">
            <a:extLst>
              <a:ext uri="{FF2B5EF4-FFF2-40B4-BE49-F238E27FC236}">
                <a16:creationId xmlns:a16="http://schemas.microsoft.com/office/drawing/2014/main" id="{BC2C4DC8-D7CE-4337-9966-7AE1F984C15C}"/>
              </a:ext>
            </a:extLst>
          </p:cNvPr>
          <p:cNvSpPr/>
          <p:nvPr/>
        </p:nvSpPr>
        <p:spPr>
          <a:xfrm>
            <a:off x="8836241" y="4993553"/>
            <a:ext cx="513004" cy="283016"/>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43%</a:t>
            </a:r>
          </a:p>
        </p:txBody>
      </p:sp>
      <p:sp>
        <p:nvSpPr>
          <p:cNvPr id="49" name="Rectangle 48">
            <a:extLst>
              <a:ext uri="{FF2B5EF4-FFF2-40B4-BE49-F238E27FC236}">
                <a16:creationId xmlns:a16="http://schemas.microsoft.com/office/drawing/2014/main" id="{EDB35394-B183-4B84-9247-F26AF2968CF8}"/>
              </a:ext>
            </a:extLst>
          </p:cNvPr>
          <p:cNvSpPr/>
          <p:nvPr/>
        </p:nvSpPr>
        <p:spPr>
          <a:xfrm>
            <a:off x="7096529" y="4987492"/>
            <a:ext cx="513004" cy="283016"/>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44%</a:t>
            </a:r>
          </a:p>
        </p:txBody>
      </p:sp>
      <p:grpSp>
        <p:nvGrpSpPr>
          <p:cNvPr id="50" name="Group 49">
            <a:extLst>
              <a:ext uri="{FF2B5EF4-FFF2-40B4-BE49-F238E27FC236}">
                <a16:creationId xmlns:a16="http://schemas.microsoft.com/office/drawing/2014/main" id="{EADD0240-B757-4B67-B290-2E1748E8E636}"/>
              </a:ext>
            </a:extLst>
          </p:cNvPr>
          <p:cNvGrpSpPr/>
          <p:nvPr/>
        </p:nvGrpSpPr>
        <p:grpSpPr>
          <a:xfrm>
            <a:off x="6693191" y="5725701"/>
            <a:ext cx="4286099" cy="273836"/>
            <a:chOff x="3928683" y="1475887"/>
            <a:chExt cx="4286099" cy="273836"/>
          </a:xfrm>
        </p:grpSpPr>
        <p:grpSp>
          <p:nvGrpSpPr>
            <p:cNvPr id="51" name="Group 50">
              <a:extLst>
                <a:ext uri="{FF2B5EF4-FFF2-40B4-BE49-F238E27FC236}">
                  <a16:creationId xmlns:a16="http://schemas.microsoft.com/office/drawing/2014/main" id="{60BAD2DF-FCDF-413E-82A7-E778DD6C2D48}"/>
                </a:ext>
              </a:extLst>
            </p:cNvPr>
            <p:cNvGrpSpPr/>
            <p:nvPr/>
          </p:nvGrpSpPr>
          <p:grpSpPr>
            <a:xfrm>
              <a:off x="4185413" y="1499048"/>
              <a:ext cx="4029369" cy="227514"/>
              <a:chOff x="4223465" y="4761319"/>
              <a:chExt cx="4029369" cy="227514"/>
            </a:xfrm>
          </p:grpSpPr>
          <p:sp>
            <p:nvSpPr>
              <p:cNvPr id="55" name="Rectangle 54">
                <a:extLst>
                  <a:ext uri="{FF2B5EF4-FFF2-40B4-BE49-F238E27FC236}">
                    <a16:creationId xmlns:a16="http://schemas.microsoft.com/office/drawing/2014/main" id="{0C022E8B-BCFD-4CB8-84D9-112BD63E6EE1}"/>
                  </a:ext>
                </a:extLst>
              </p:cNvPr>
              <p:cNvSpPr/>
              <p:nvPr/>
            </p:nvSpPr>
            <p:spPr>
              <a:xfrm>
                <a:off x="4223465"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Black A18+</a:t>
                </a:r>
              </a:p>
            </p:txBody>
          </p:sp>
          <p:sp>
            <p:nvSpPr>
              <p:cNvPr id="56" name="Rectangle 55">
                <a:extLst>
                  <a:ext uri="{FF2B5EF4-FFF2-40B4-BE49-F238E27FC236}">
                    <a16:creationId xmlns:a16="http://schemas.microsoft.com/office/drawing/2014/main" id="{78B70B81-1E89-4233-8CEB-C2D17FE7273B}"/>
                  </a:ext>
                </a:extLst>
              </p:cNvPr>
              <p:cNvSpPr/>
              <p:nvPr/>
            </p:nvSpPr>
            <p:spPr>
              <a:xfrm>
                <a:off x="5614624" y="4761319"/>
                <a:ext cx="1247052" cy="227514"/>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Hispanic A18+</a:t>
                </a:r>
              </a:p>
            </p:txBody>
          </p:sp>
          <p:sp>
            <p:nvSpPr>
              <p:cNvPr id="57" name="Rectangle 56">
                <a:extLst>
                  <a:ext uri="{FF2B5EF4-FFF2-40B4-BE49-F238E27FC236}">
                    <a16:creationId xmlns:a16="http://schemas.microsoft.com/office/drawing/2014/main" id="{69A5A867-DB72-4CD1-BC5B-74DFD5312B82}"/>
                  </a:ext>
                </a:extLst>
              </p:cNvPr>
              <p:cNvSpPr/>
              <p:nvPr/>
            </p:nvSpPr>
            <p:spPr>
              <a:xfrm>
                <a:off x="7189883"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Asian A18+</a:t>
                </a:r>
              </a:p>
            </p:txBody>
          </p:sp>
        </p:grpSp>
        <p:sp>
          <p:nvSpPr>
            <p:cNvPr id="52" name="Oval 51">
              <a:extLst>
                <a:ext uri="{FF2B5EF4-FFF2-40B4-BE49-F238E27FC236}">
                  <a16:creationId xmlns:a16="http://schemas.microsoft.com/office/drawing/2014/main" id="{0C5CD036-52A8-4A24-8FA1-95375FC4C08A}"/>
                </a:ext>
              </a:extLst>
            </p:cNvPr>
            <p:cNvSpPr/>
            <p:nvPr/>
          </p:nvSpPr>
          <p:spPr>
            <a:xfrm>
              <a:off x="3928683" y="1475887"/>
              <a:ext cx="306598" cy="273836"/>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53" name="Oval 52">
              <a:extLst>
                <a:ext uri="{FF2B5EF4-FFF2-40B4-BE49-F238E27FC236}">
                  <a16:creationId xmlns:a16="http://schemas.microsoft.com/office/drawing/2014/main" id="{3E79435E-621C-41E4-91B6-F057085438D7}"/>
                </a:ext>
              </a:extLst>
            </p:cNvPr>
            <p:cNvSpPr/>
            <p:nvPr/>
          </p:nvSpPr>
          <p:spPr>
            <a:xfrm>
              <a:off x="5291547" y="1475887"/>
              <a:ext cx="306597" cy="273836"/>
            </a:xfrm>
            <a:prstGeom prst="ellipse">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54" name="Oval 53">
              <a:extLst>
                <a:ext uri="{FF2B5EF4-FFF2-40B4-BE49-F238E27FC236}">
                  <a16:creationId xmlns:a16="http://schemas.microsoft.com/office/drawing/2014/main" id="{39C10331-1300-4EDE-91B2-428A046CFBDF}"/>
                </a:ext>
              </a:extLst>
            </p:cNvPr>
            <p:cNvSpPr/>
            <p:nvPr/>
          </p:nvSpPr>
          <p:spPr>
            <a:xfrm>
              <a:off x="6889519" y="1475887"/>
              <a:ext cx="306597" cy="273836"/>
            </a:xfrm>
            <a:prstGeom prst="ellipse">
              <a:avLst/>
            </a:prstGeom>
            <a:solidFill>
              <a:srgbClr val="CC009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grpSp>
    </p:spTree>
    <p:extLst>
      <p:ext uri="{BB962C8B-B14F-4D97-AF65-F5344CB8AC3E}">
        <p14:creationId xmlns:p14="http://schemas.microsoft.com/office/powerpoint/2010/main" val="1190074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912B6B-9CDC-45D2-9F08-BF36DFABA28F}"/>
              </a:ext>
            </a:extLst>
          </p:cNvPr>
          <p:cNvSpPr/>
          <p:nvPr/>
        </p:nvSpPr>
        <p:spPr>
          <a:xfrm>
            <a:off x="1" y="0"/>
            <a:ext cx="5802922" cy="6857999"/>
          </a:xfrm>
          <a:prstGeom prst="rect">
            <a:avLst/>
          </a:prstGeom>
          <a:solidFill>
            <a:srgbClr val="000000">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defRPr/>
            </a:pPr>
            <a:r>
              <a:rPr lang="en-US" sz="3600" b="1" dirty="0">
                <a:solidFill>
                  <a:prstClr val="white"/>
                </a:solidFill>
                <a:latin typeface="Open Sans" panose="020B0606030504020204" pitchFamily="34" charset="0"/>
                <a:ea typeface="Open Sans" panose="020B0606030504020204" pitchFamily="34" charset="0"/>
                <a:cs typeface="Open Sans" panose="020B0606030504020204" pitchFamily="34" charset="0"/>
              </a:rPr>
              <a:t>Generating Engagement</a:t>
            </a:r>
          </a:p>
          <a:p>
            <a:pPr algn="ctr" defTabSz="586082">
              <a:defRPr/>
            </a:pPr>
            <a:endParaRPr lang="en-US" sz="36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algn="ctr" defTabSz="586082">
              <a:defRPr/>
            </a:pPr>
            <a:r>
              <a:rPr lang="en-US" sz="2800" dirty="0">
                <a:solidFill>
                  <a:prstClr val="white"/>
                </a:solidFill>
                <a:latin typeface="Open Sans" panose="020B0606030504020204" pitchFamily="34" charset="0"/>
                <a:ea typeface="Open Sans" panose="020B0606030504020204" pitchFamily="34" charset="0"/>
                <a:cs typeface="Open Sans" panose="020B0606030504020204" pitchFamily="34" charset="0"/>
              </a:rPr>
              <a:t>Multicultural viewers’ passion and commitment for premium video content extends both online to like-minded fans and ‘in real life’ across family and friends </a:t>
            </a:r>
          </a:p>
        </p:txBody>
      </p:sp>
    </p:spTree>
    <p:extLst>
      <p:ext uri="{BB962C8B-B14F-4D97-AF65-F5344CB8AC3E}">
        <p14:creationId xmlns:p14="http://schemas.microsoft.com/office/powerpoint/2010/main" val="3082601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4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46D9D6F4-AB44-4346-950A-F818B5108DE3}"/>
              </a:ext>
            </a:extLst>
          </p:cNvPr>
          <p:cNvSpPr/>
          <p:nvPr/>
        </p:nvSpPr>
        <p:spPr>
          <a:xfrm>
            <a:off x="0" y="0"/>
            <a:ext cx="12192000" cy="1099904"/>
          </a:xfrm>
          <a:prstGeom prst="rect">
            <a:avLst/>
          </a:prstGeom>
          <a:solidFill>
            <a:schemeClr val="bg1">
              <a:alpha val="6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5">
            <a:extLst>
              <a:ext uri="{FF2B5EF4-FFF2-40B4-BE49-F238E27FC236}">
                <a16:creationId xmlns:a16="http://schemas.microsoft.com/office/drawing/2014/main" id="{D5AC0D44-CC3F-412B-8196-996BE8FE730D}"/>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defTabSz="585965">
              <a:defRPr/>
            </a:pPr>
            <a:fld id="{FC623D9C-B141-0E44-9A0E-426DA6A043B9}" type="slidenum">
              <a:rPr lang="en-US">
                <a:latin typeface="Open Sans" panose="020B0606030504020204" pitchFamily="34" charset="0"/>
                <a:ea typeface="Open Sans" panose="020B0606030504020204" pitchFamily="34" charset="0"/>
                <a:cs typeface="Open Sans" panose="020B0606030504020204" pitchFamily="34" charset="0"/>
              </a:rPr>
              <a:pPr defTabSz="585965">
                <a:defRPr/>
              </a:pPr>
              <a:t>18</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27" name="Picture 26">
            <a:extLst>
              <a:ext uri="{FF2B5EF4-FFF2-40B4-BE49-F238E27FC236}">
                <a16:creationId xmlns:a16="http://schemas.microsoft.com/office/drawing/2014/main" id="{4B5B40B5-97A0-4905-8AA3-F019D30A5C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23442" y="6505218"/>
            <a:ext cx="579925" cy="326207"/>
          </a:xfrm>
          <a:prstGeom prst="rect">
            <a:avLst/>
          </a:prstGeom>
        </p:spPr>
      </p:pic>
      <p:sp>
        <p:nvSpPr>
          <p:cNvPr id="6" name="Rectangle 5">
            <a:extLst>
              <a:ext uri="{FF2B5EF4-FFF2-40B4-BE49-F238E27FC236}">
                <a16:creationId xmlns:a16="http://schemas.microsoft.com/office/drawing/2014/main" id="{85E12AF2-7BE3-40BD-B31C-B6B1CA6DC5A6}"/>
              </a:ext>
            </a:extLst>
          </p:cNvPr>
          <p:cNvSpPr/>
          <p:nvPr/>
        </p:nvSpPr>
        <p:spPr>
          <a:xfrm>
            <a:off x="2968196" y="6646783"/>
            <a:ext cx="6255609" cy="184642"/>
          </a:xfrm>
          <a:prstGeom prst="rect">
            <a:avLst/>
          </a:prstGeom>
        </p:spPr>
        <p:txBody>
          <a:bodyPr wrap="square">
            <a:noAutofit/>
          </a:bodyPr>
          <a:lstStyle/>
          <a:p>
            <a:pPr algn="ctr" defTabSz="457109"/>
            <a:r>
              <a:rPr lang="en-US" sz="900" i="1" dirty="0">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sp>
        <p:nvSpPr>
          <p:cNvPr id="30" name="TextBox 29">
            <a:extLst>
              <a:ext uri="{FF2B5EF4-FFF2-40B4-BE49-F238E27FC236}">
                <a16:creationId xmlns:a16="http://schemas.microsoft.com/office/drawing/2014/main" id="{B8343136-51A8-467E-8FC7-407379F596F6}"/>
              </a:ext>
            </a:extLst>
          </p:cNvPr>
          <p:cNvSpPr txBox="1"/>
          <p:nvPr/>
        </p:nvSpPr>
        <p:spPr>
          <a:xfrm>
            <a:off x="0" y="6325512"/>
            <a:ext cx="10508258" cy="338554"/>
          </a:xfrm>
          <a:prstGeom prst="rect">
            <a:avLst/>
          </a:prstGeom>
          <a:noFill/>
        </p:spPr>
        <p:txBody>
          <a:bodyPr wrap="square" rtlCol="0">
            <a:spAutoFit/>
          </a:bodyPr>
          <a:lstStyle/>
          <a:p>
            <a:r>
              <a:rPr lang="en-US" sz="800" dirty="0">
                <a:latin typeface="Open Sans" panose="020B0606030504020204" pitchFamily="34" charset="0"/>
                <a:ea typeface="Open Sans" panose="020B0606030504020204" pitchFamily="34" charset="0"/>
                <a:cs typeface="Open Sans" panose="020B0606030504020204" pitchFamily="34" charset="0"/>
              </a:rPr>
              <a:t>Source: VAB / </a:t>
            </a:r>
            <a:r>
              <a:rPr lang="en-US" sz="800" dirty="0" err="1">
                <a:latin typeface="Open Sans" panose="020B0606030504020204" pitchFamily="34" charset="0"/>
                <a:ea typeface="Open Sans" panose="020B0606030504020204" pitchFamily="34" charset="0"/>
                <a:cs typeface="Open Sans" panose="020B0606030504020204" pitchFamily="34" charset="0"/>
              </a:rPr>
              <a:t>Dynata</a:t>
            </a:r>
            <a:r>
              <a:rPr lang="en-US" sz="800" dirty="0">
                <a:latin typeface="Open Sans" panose="020B0606030504020204" pitchFamily="34" charset="0"/>
                <a:ea typeface="Open Sans" panose="020B0606030504020204" pitchFamily="34" charset="0"/>
                <a:cs typeface="Open Sans" panose="020B0606030504020204" pitchFamily="34" charset="0"/>
              </a:rPr>
              <a:t> ‘Multicultural Video Engagement Survey,’ August 2019. Q9: Again, keeping your favorite TV programs in mind, which of the following statements do you believe are true for you? Select any or all that apply. African American/Black/Caribbean American =  302 Respondents, Hispanic = 300 Respondents, Asian American/Pacific Islander = 100 Respondents, Non-Hispanic White = 300 Respondents.</a:t>
            </a:r>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endParaRPr lang="en-US" sz="800"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86638FF1-E701-4279-84D3-D39E752EF714}"/>
              </a:ext>
            </a:extLst>
          </p:cNvPr>
          <p:cNvSpPr txBox="1"/>
          <p:nvPr/>
        </p:nvSpPr>
        <p:spPr>
          <a:xfrm>
            <a:off x="354791" y="73145"/>
            <a:ext cx="11482418" cy="892059"/>
          </a:xfrm>
          <a:prstGeom prst="rect">
            <a:avLst/>
          </a:prstGeom>
          <a:noFill/>
        </p:spPr>
        <p:txBody>
          <a:bodyPr wrap="square" lIns="90952" tIns="45476" rIns="90952" bIns="45476" rtlCol="0">
            <a:spAutoFit/>
          </a:bodyPr>
          <a:lstStyle/>
          <a:p>
            <a:pPr algn="ctr" defTabSz="582973">
              <a:defRPr/>
            </a:pPr>
            <a:r>
              <a:rPr lang="en-US" sz="2600" dirty="0">
                <a:latin typeface="Open Sans" panose="020B0606030504020204" pitchFamily="34" charset="0"/>
                <a:ea typeface="Open Sans" panose="020B0606030504020204" pitchFamily="34" charset="0"/>
                <a:cs typeface="Open Sans" panose="020B0606030504020204" pitchFamily="34" charset="0"/>
              </a:rPr>
              <a:t>Multicultural Viewers’ Passion For Their Favorite TV Programs </a:t>
            </a:r>
            <a:r>
              <a:rPr lang="en-US" sz="2600">
                <a:latin typeface="Open Sans" panose="020B0606030504020204" pitchFamily="34" charset="0"/>
                <a:ea typeface="Open Sans" panose="020B0606030504020204" pitchFamily="34" charset="0"/>
                <a:cs typeface="Open Sans" panose="020B0606030504020204" pitchFamily="34" charset="0"/>
              </a:rPr>
              <a:t>Begins </a:t>
            </a:r>
          </a:p>
          <a:p>
            <a:pPr algn="ctr" defTabSz="582973">
              <a:defRPr/>
            </a:pPr>
            <a:r>
              <a:rPr lang="en-US" sz="2600">
                <a:latin typeface="Open Sans" panose="020B0606030504020204" pitchFamily="34" charset="0"/>
                <a:ea typeface="Open Sans" panose="020B0606030504020204" pitchFamily="34" charset="0"/>
                <a:cs typeface="Open Sans" panose="020B0606030504020204" pitchFamily="34" charset="0"/>
              </a:rPr>
              <a:t>With </a:t>
            </a:r>
            <a:r>
              <a:rPr lang="en-US" sz="2600" dirty="0">
                <a:latin typeface="Open Sans" panose="020B0606030504020204" pitchFamily="34" charset="0"/>
                <a:ea typeface="Open Sans" panose="020B0606030504020204" pitchFamily="34" charset="0"/>
                <a:cs typeface="Open Sans" panose="020B0606030504020204" pitchFamily="34" charset="0"/>
              </a:rPr>
              <a:t>The Characters Or ‘Real-Life’ Personalities Themselves</a:t>
            </a:r>
          </a:p>
        </p:txBody>
      </p:sp>
      <p:sp>
        <p:nvSpPr>
          <p:cNvPr id="53" name="Speech Bubble: Rectangle 52">
            <a:extLst>
              <a:ext uri="{FF2B5EF4-FFF2-40B4-BE49-F238E27FC236}">
                <a16:creationId xmlns:a16="http://schemas.microsoft.com/office/drawing/2014/main" id="{CDAADC90-0FD3-4ED0-BAED-888B4F726C69}"/>
              </a:ext>
            </a:extLst>
          </p:cNvPr>
          <p:cNvSpPr/>
          <p:nvPr/>
        </p:nvSpPr>
        <p:spPr>
          <a:xfrm>
            <a:off x="8979483" y="5012530"/>
            <a:ext cx="2844430" cy="1036206"/>
          </a:xfrm>
          <a:prstGeom prst="wedgeRectCallout">
            <a:avLst>
              <a:gd name="adj1" fmla="val -14636"/>
              <a:gd name="adj2" fmla="val -84237"/>
            </a:avLst>
          </a:prstGeom>
          <a:solidFill>
            <a:schemeClr val="bg1"/>
          </a:solid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Hispanic A18-34 </a:t>
            </a:r>
          </a:p>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are </a:t>
            </a:r>
            <a:r>
              <a:rPr lang="en-US" sz="12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18%</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more likely</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than </a:t>
            </a:r>
          </a:p>
          <a:p>
            <a:pPr algn="ct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Non-Hispanic White A18-34</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to feel personally connected to their favorite TV personalities / characters</a:t>
            </a:r>
          </a:p>
        </p:txBody>
      </p:sp>
      <p:sp>
        <p:nvSpPr>
          <p:cNvPr id="23" name="Rectangle: Rounded Corners 22">
            <a:extLst>
              <a:ext uri="{FF2B5EF4-FFF2-40B4-BE49-F238E27FC236}">
                <a16:creationId xmlns:a16="http://schemas.microsoft.com/office/drawing/2014/main" id="{8D8D04F5-4603-4936-B658-4F4004AE74A9}"/>
              </a:ext>
            </a:extLst>
          </p:cNvPr>
          <p:cNvSpPr/>
          <p:nvPr/>
        </p:nvSpPr>
        <p:spPr>
          <a:xfrm>
            <a:off x="277864" y="2309860"/>
            <a:ext cx="4098781" cy="884172"/>
          </a:xfrm>
          <a:prstGeom prst="roundRect">
            <a:avLst/>
          </a:prstGeom>
          <a:solidFill>
            <a:schemeClr val="tx1">
              <a:alpha val="74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718DB9F5-873A-47FC-BAD2-64A99F2EBBF7}"/>
              </a:ext>
            </a:extLst>
          </p:cNvPr>
          <p:cNvSpPr/>
          <p:nvPr/>
        </p:nvSpPr>
        <p:spPr>
          <a:xfrm>
            <a:off x="466102" y="2354006"/>
            <a:ext cx="3722303" cy="777218"/>
          </a:xfrm>
          <a:prstGeom prst="rect">
            <a:avLst/>
          </a:prstGeom>
        </p:spPr>
        <p:txBody>
          <a:bodyPr>
            <a:noAutofit/>
          </a:bodyPr>
          <a:lstStyle/>
          <a:p>
            <a:pPr algn="ctr"/>
            <a:r>
              <a:rPr 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'I feel personally connected to the </a:t>
            </a:r>
          </a:p>
          <a:p>
            <a:pPr algn="ctr"/>
            <a:r>
              <a:rPr 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TV personalities or characters / actors </a:t>
            </a:r>
          </a:p>
          <a:p>
            <a:pPr algn="ctr"/>
            <a:r>
              <a:rPr 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of my favorite TV programs’</a:t>
            </a:r>
          </a:p>
        </p:txBody>
      </p:sp>
      <p:grpSp>
        <p:nvGrpSpPr>
          <p:cNvPr id="5" name="Group 4">
            <a:extLst>
              <a:ext uri="{FF2B5EF4-FFF2-40B4-BE49-F238E27FC236}">
                <a16:creationId xmlns:a16="http://schemas.microsoft.com/office/drawing/2014/main" id="{5D8F0CFB-E6D4-44EE-A412-5DB688EBD2F0}"/>
              </a:ext>
            </a:extLst>
          </p:cNvPr>
          <p:cNvGrpSpPr/>
          <p:nvPr/>
        </p:nvGrpSpPr>
        <p:grpSpPr>
          <a:xfrm>
            <a:off x="657323" y="3385224"/>
            <a:ext cx="923322" cy="941787"/>
            <a:chOff x="649181" y="3228301"/>
            <a:chExt cx="923322" cy="941787"/>
          </a:xfrm>
        </p:grpSpPr>
        <p:sp>
          <p:nvSpPr>
            <p:cNvPr id="33" name="Oval 32">
              <a:extLst>
                <a:ext uri="{FF2B5EF4-FFF2-40B4-BE49-F238E27FC236}">
                  <a16:creationId xmlns:a16="http://schemas.microsoft.com/office/drawing/2014/main" id="{18A58278-06CB-4550-88A0-0815188F470D}"/>
                </a:ext>
              </a:extLst>
            </p:cNvPr>
            <p:cNvSpPr/>
            <p:nvPr/>
          </p:nvSpPr>
          <p:spPr>
            <a:xfrm>
              <a:off x="649181" y="3228301"/>
              <a:ext cx="923322" cy="941787"/>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TextBox 35">
              <a:extLst>
                <a:ext uri="{FF2B5EF4-FFF2-40B4-BE49-F238E27FC236}">
                  <a16:creationId xmlns:a16="http://schemas.microsoft.com/office/drawing/2014/main" id="{8A0641E8-59FD-46C7-A276-C0B6CC047EA7}"/>
                </a:ext>
              </a:extLst>
            </p:cNvPr>
            <p:cNvSpPr txBox="1"/>
            <p:nvPr/>
          </p:nvSpPr>
          <p:spPr>
            <a:xfrm>
              <a:off x="654958" y="3514528"/>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+79%</a:t>
              </a:r>
            </a:p>
          </p:txBody>
        </p:sp>
      </p:grpSp>
      <p:grpSp>
        <p:nvGrpSpPr>
          <p:cNvPr id="10" name="Group 9">
            <a:extLst>
              <a:ext uri="{FF2B5EF4-FFF2-40B4-BE49-F238E27FC236}">
                <a16:creationId xmlns:a16="http://schemas.microsoft.com/office/drawing/2014/main" id="{55150472-737F-458D-8036-AE51E2B11B89}"/>
              </a:ext>
            </a:extLst>
          </p:cNvPr>
          <p:cNvGrpSpPr/>
          <p:nvPr/>
        </p:nvGrpSpPr>
        <p:grpSpPr>
          <a:xfrm>
            <a:off x="1865593" y="3385224"/>
            <a:ext cx="923322" cy="941787"/>
            <a:chOff x="1886480" y="3228301"/>
            <a:chExt cx="923322" cy="941787"/>
          </a:xfrm>
        </p:grpSpPr>
        <p:sp>
          <p:nvSpPr>
            <p:cNvPr id="34" name="Oval 33">
              <a:extLst>
                <a:ext uri="{FF2B5EF4-FFF2-40B4-BE49-F238E27FC236}">
                  <a16:creationId xmlns:a16="http://schemas.microsoft.com/office/drawing/2014/main" id="{48D1EE13-96CC-40B8-AB65-22B5FE7FDC84}"/>
                </a:ext>
              </a:extLst>
            </p:cNvPr>
            <p:cNvSpPr/>
            <p:nvPr/>
          </p:nvSpPr>
          <p:spPr>
            <a:xfrm>
              <a:off x="1886480" y="3228301"/>
              <a:ext cx="923322" cy="941787"/>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TextBox 36">
              <a:extLst>
                <a:ext uri="{FF2B5EF4-FFF2-40B4-BE49-F238E27FC236}">
                  <a16:creationId xmlns:a16="http://schemas.microsoft.com/office/drawing/2014/main" id="{31C8A399-1382-4BC9-8327-18657263D7B1}"/>
                </a:ext>
              </a:extLst>
            </p:cNvPr>
            <p:cNvSpPr txBox="1"/>
            <p:nvPr/>
          </p:nvSpPr>
          <p:spPr>
            <a:xfrm>
              <a:off x="1892257" y="3514528"/>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+98%</a:t>
              </a:r>
            </a:p>
          </p:txBody>
        </p:sp>
      </p:grpSp>
      <p:grpSp>
        <p:nvGrpSpPr>
          <p:cNvPr id="12" name="Group 11">
            <a:extLst>
              <a:ext uri="{FF2B5EF4-FFF2-40B4-BE49-F238E27FC236}">
                <a16:creationId xmlns:a16="http://schemas.microsoft.com/office/drawing/2014/main" id="{315EE87C-1BB6-4F0D-87FF-4DFFD973AFD0}"/>
              </a:ext>
            </a:extLst>
          </p:cNvPr>
          <p:cNvGrpSpPr/>
          <p:nvPr/>
        </p:nvGrpSpPr>
        <p:grpSpPr>
          <a:xfrm>
            <a:off x="3073864" y="3385224"/>
            <a:ext cx="923322" cy="941787"/>
            <a:chOff x="3065722" y="3228301"/>
            <a:chExt cx="923322" cy="941787"/>
          </a:xfrm>
        </p:grpSpPr>
        <p:sp>
          <p:nvSpPr>
            <p:cNvPr id="35" name="Oval 34">
              <a:extLst>
                <a:ext uri="{FF2B5EF4-FFF2-40B4-BE49-F238E27FC236}">
                  <a16:creationId xmlns:a16="http://schemas.microsoft.com/office/drawing/2014/main" id="{D49215DC-F97D-40A8-9948-B6EB3F1205F4}"/>
                </a:ext>
              </a:extLst>
            </p:cNvPr>
            <p:cNvSpPr/>
            <p:nvPr/>
          </p:nvSpPr>
          <p:spPr>
            <a:xfrm>
              <a:off x="3065722" y="3228301"/>
              <a:ext cx="923322" cy="941787"/>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id="{D488BC9D-C687-4C42-9D70-F91C968F0AC2}"/>
                </a:ext>
              </a:extLst>
            </p:cNvPr>
            <p:cNvSpPr txBox="1"/>
            <p:nvPr/>
          </p:nvSpPr>
          <p:spPr>
            <a:xfrm>
              <a:off x="3071499" y="3514528"/>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+113%</a:t>
              </a:r>
            </a:p>
          </p:txBody>
        </p:sp>
      </p:grpSp>
      <p:grpSp>
        <p:nvGrpSpPr>
          <p:cNvPr id="7" name="Group 6">
            <a:extLst>
              <a:ext uri="{FF2B5EF4-FFF2-40B4-BE49-F238E27FC236}">
                <a16:creationId xmlns:a16="http://schemas.microsoft.com/office/drawing/2014/main" id="{D3497FAD-4493-4089-A7C8-21F30DFB9CBF}"/>
              </a:ext>
            </a:extLst>
          </p:cNvPr>
          <p:cNvGrpSpPr/>
          <p:nvPr/>
        </p:nvGrpSpPr>
        <p:grpSpPr>
          <a:xfrm>
            <a:off x="4633246" y="2306979"/>
            <a:ext cx="3512144" cy="884172"/>
            <a:chOff x="5957360" y="2156814"/>
            <a:chExt cx="3512144" cy="884172"/>
          </a:xfrm>
        </p:grpSpPr>
        <p:sp>
          <p:nvSpPr>
            <p:cNvPr id="24" name="Rectangle: Rounded Corners 23">
              <a:extLst>
                <a:ext uri="{FF2B5EF4-FFF2-40B4-BE49-F238E27FC236}">
                  <a16:creationId xmlns:a16="http://schemas.microsoft.com/office/drawing/2014/main" id="{63BCEB6B-DA88-41BB-BC20-0EB47C784C84}"/>
                </a:ext>
              </a:extLst>
            </p:cNvPr>
            <p:cNvSpPr/>
            <p:nvPr/>
          </p:nvSpPr>
          <p:spPr>
            <a:xfrm>
              <a:off x="5957360" y="2156814"/>
              <a:ext cx="3512144" cy="884172"/>
            </a:xfrm>
            <a:prstGeom prst="roundRect">
              <a:avLst/>
            </a:prstGeom>
            <a:solidFill>
              <a:schemeClr val="tx1">
                <a:alpha val="74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B891F0E9-7C2B-4BC3-BAEE-9BDC9F7A53D2}"/>
                </a:ext>
              </a:extLst>
            </p:cNvPr>
            <p:cNvSpPr/>
            <p:nvPr/>
          </p:nvSpPr>
          <p:spPr>
            <a:xfrm>
              <a:off x="6062803" y="2187055"/>
              <a:ext cx="3301258" cy="841535"/>
            </a:xfrm>
            <a:prstGeom prst="rect">
              <a:avLst/>
            </a:prstGeom>
          </p:spPr>
          <p:txBody>
            <a:bodyPr>
              <a:noAutofit/>
            </a:bodyPr>
            <a:lstStyle/>
            <a:p>
              <a:pPr algn="ctr"/>
              <a:r>
                <a:rPr 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‘I am interested in the real-life actors that play the characters in my favorite TV shows’</a:t>
              </a:r>
            </a:p>
          </p:txBody>
        </p:sp>
      </p:grpSp>
      <p:grpSp>
        <p:nvGrpSpPr>
          <p:cNvPr id="70" name="Group 69">
            <a:extLst>
              <a:ext uri="{FF2B5EF4-FFF2-40B4-BE49-F238E27FC236}">
                <a16:creationId xmlns:a16="http://schemas.microsoft.com/office/drawing/2014/main" id="{49D4514B-9CB2-46C1-9B89-66D58FD5ECDB}"/>
              </a:ext>
            </a:extLst>
          </p:cNvPr>
          <p:cNvGrpSpPr/>
          <p:nvPr/>
        </p:nvGrpSpPr>
        <p:grpSpPr>
          <a:xfrm>
            <a:off x="4642456" y="3385224"/>
            <a:ext cx="923322" cy="941787"/>
            <a:chOff x="649181" y="3228301"/>
            <a:chExt cx="923322" cy="941787"/>
          </a:xfrm>
        </p:grpSpPr>
        <p:sp>
          <p:nvSpPr>
            <p:cNvPr id="77" name="Oval 76">
              <a:extLst>
                <a:ext uri="{FF2B5EF4-FFF2-40B4-BE49-F238E27FC236}">
                  <a16:creationId xmlns:a16="http://schemas.microsoft.com/office/drawing/2014/main" id="{5D317D5D-09C8-49BE-A589-782DB45F7163}"/>
                </a:ext>
              </a:extLst>
            </p:cNvPr>
            <p:cNvSpPr/>
            <p:nvPr/>
          </p:nvSpPr>
          <p:spPr>
            <a:xfrm>
              <a:off x="649181" y="3228301"/>
              <a:ext cx="923322" cy="941787"/>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8" name="TextBox 77">
              <a:extLst>
                <a:ext uri="{FF2B5EF4-FFF2-40B4-BE49-F238E27FC236}">
                  <a16:creationId xmlns:a16="http://schemas.microsoft.com/office/drawing/2014/main" id="{161FB6C4-8163-4073-8365-8D7DC5A739F0}"/>
                </a:ext>
              </a:extLst>
            </p:cNvPr>
            <p:cNvSpPr txBox="1"/>
            <p:nvPr/>
          </p:nvSpPr>
          <p:spPr>
            <a:xfrm>
              <a:off x="654958" y="3514528"/>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+35%</a:t>
              </a:r>
            </a:p>
          </p:txBody>
        </p:sp>
      </p:grpSp>
      <p:grpSp>
        <p:nvGrpSpPr>
          <p:cNvPr id="71" name="Group 70">
            <a:extLst>
              <a:ext uri="{FF2B5EF4-FFF2-40B4-BE49-F238E27FC236}">
                <a16:creationId xmlns:a16="http://schemas.microsoft.com/office/drawing/2014/main" id="{BFFB4D25-7509-421C-AE12-C6137509AE23}"/>
              </a:ext>
            </a:extLst>
          </p:cNvPr>
          <p:cNvGrpSpPr/>
          <p:nvPr/>
        </p:nvGrpSpPr>
        <p:grpSpPr>
          <a:xfrm>
            <a:off x="5850726" y="3385224"/>
            <a:ext cx="923322" cy="941787"/>
            <a:chOff x="1886480" y="3228301"/>
            <a:chExt cx="923322" cy="941787"/>
          </a:xfrm>
        </p:grpSpPr>
        <p:sp>
          <p:nvSpPr>
            <p:cNvPr id="75" name="Oval 74">
              <a:extLst>
                <a:ext uri="{FF2B5EF4-FFF2-40B4-BE49-F238E27FC236}">
                  <a16:creationId xmlns:a16="http://schemas.microsoft.com/office/drawing/2014/main" id="{C3B10836-ACD5-4FE4-96B2-C8A7B0C838C9}"/>
                </a:ext>
              </a:extLst>
            </p:cNvPr>
            <p:cNvSpPr/>
            <p:nvPr/>
          </p:nvSpPr>
          <p:spPr>
            <a:xfrm>
              <a:off x="1886480" y="3228301"/>
              <a:ext cx="923322" cy="941787"/>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6" name="TextBox 75">
              <a:extLst>
                <a:ext uri="{FF2B5EF4-FFF2-40B4-BE49-F238E27FC236}">
                  <a16:creationId xmlns:a16="http://schemas.microsoft.com/office/drawing/2014/main" id="{272A54B6-5014-4F67-9213-FB37972A6793}"/>
                </a:ext>
              </a:extLst>
            </p:cNvPr>
            <p:cNvSpPr txBox="1"/>
            <p:nvPr/>
          </p:nvSpPr>
          <p:spPr>
            <a:xfrm>
              <a:off x="1892257" y="3514528"/>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+29%</a:t>
              </a:r>
            </a:p>
          </p:txBody>
        </p:sp>
      </p:grpSp>
      <p:grpSp>
        <p:nvGrpSpPr>
          <p:cNvPr id="72" name="Group 71">
            <a:extLst>
              <a:ext uri="{FF2B5EF4-FFF2-40B4-BE49-F238E27FC236}">
                <a16:creationId xmlns:a16="http://schemas.microsoft.com/office/drawing/2014/main" id="{22DDF166-BA78-400C-BCE4-3F78B1A1AB50}"/>
              </a:ext>
            </a:extLst>
          </p:cNvPr>
          <p:cNvGrpSpPr/>
          <p:nvPr/>
        </p:nvGrpSpPr>
        <p:grpSpPr>
          <a:xfrm>
            <a:off x="7058997" y="3385224"/>
            <a:ext cx="923322" cy="941787"/>
            <a:chOff x="3065722" y="3228301"/>
            <a:chExt cx="923322" cy="941787"/>
          </a:xfrm>
        </p:grpSpPr>
        <p:sp>
          <p:nvSpPr>
            <p:cNvPr id="73" name="Oval 72">
              <a:extLst>
                <a:ext uri="{FF2B5EF4-FFF2-40B4-BE49-F238E27FC236}">
                  <a16:creationId xmlns:a16="http://schemas.microsoft.com/office/drawing/2014/main" id="{8BF41A1D-B655-4789-9BE7-0B119C22B5BE}"/>
                </a:ext>
              </a:extLst>
            </p:cNvPr>
            <p:cNvSpPr/>
            <p:nvPr/>
          </p:nvSpPr>
          <p:spPr>
            <a:xfrm>
              <a:off x="3065722" y="3228301"/>
              <a:ext cx="923322" cy="941787"/>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TextBox 73">
              <a:extLst>
                <a:ext uri="{FF2B5EF4-FFF2-40B4-BE49-F238E27FC236}">
                  <a16:creationId xmlns:a16="http://schemas.microsoft.com/office/drawing/2014/main" id="{2AAC8CEC-D70F-482F-8947-765A8EC7AE91}"/>
                </a:ext>
              </a:extLst>
            </p:cNvPr>
            <p:cNvSpPr txBox="1"/>
            <p:nvPr/>
          </p:nvSpPr>
          <p:spPr>
            <a:xfrm>
              <a:off x="3071499" y="3514528"/>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+26%</a:t>
              </a:r>
            </a:p>
          </p:txBody>
        </p:sp>
      </p:grpSp>
      <p:sp>
        <p:nvSpPr>
          <p:cNvPr id="25" name="Rectangle: Rounded Corners 24">
            <a:extLst>
              <a:ext uri="{FF2B5EF4-FFF2-40B4-BE49-F238E27FC236}">
                <a16:creationId xmlns:a16="http://schemas.microsoft.com/office/drawing/2014/main" id="{4ED95BEA-5A7E-4140-9621-35D2EA46BD11}"/>
              </a:ext>
            </a:extLst>
          </p:cNvPr>
          <p:cNvSpPr/>
          <p:nvPr/>
        </p:nvSpPr>
        <p:spPr>
          <a:xfrm>
            <a:off x="8401991" y="2324442"/>
            <a:ext cx="3512146" cy="888439"/>
          </a:xfrm>
          <a:prstGeom prst="roundRect">
            <a:avLst/>
          </a:prstGeom>
          <a:solidFill>
            <a:schemeClr val="tx1">
              <a:alpha val="74000"/>
            </a:scheme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8A3A9BBB-8328-432F-824D-9C0DBA632F69}"/>
              </a:ext>
            </a:extLst>
          </p:cNvPr>
          <p:cNvSpPr/>
          <p:nvPr/>
        </p:nvSpPr>
        <p:spPr>
          <a:xfrm>
            <a:off x="8507435" y="2347846"/>
            <a:ext cx="3301259" cy="797678"/>
          </a:xfrm>
          <a:prstGeom prst="rect">
            <a:avLst/>
          </a:prstGeom>
        </p:spPr>
        <p:txBody>
          <a:bodyPr>
            <a:noAutofit/>
          </a:bodyPr>
          <a:lstStyle/>
          <a:p>
            <a:pPr algn="ctr"/>
            <a:r>
              <a:rPr 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‘I have read actor or cast news / gossip to learn more about what’s going on “behind the scenes”’</a:t>
            </a:r>
          </a:p>
        </p:txBody>
      </p:sp>
      <p:grpSp>
        <p:nvGrpSpPr>
          <p:cNvPr id="80" name="Group 79">
            <a:extLst>
              <a:ext uri="{FF2B5EF4-FFF2-40B4-BE49-F238E27FC236}">
                <a16:creationId xmlns:a16="http://schemas.microsoft.com/office/drawing/2014/main" id="{ECF4BE40-20B7-4ABB-B6DA-5122EFE00C32}"/>
              </a:ext>
            </a:extLst>
          </p:cNvPr>
          <p:cNvGrpSpPr/>
          <p:nvPr/>
        </p:nvGrpSpPr>
        <p:grpSpPr>
          <a:xfrm>
            <a:off x="8489827" y="3385224"/>
            <a:ext cx="923322" cy="941787"/>
            <a:chOff x="649181" y="3228301"/>
            <a:chExt cx="923322" cy="941787"/>
          </a:xfrm>
        </p:grpSpPr>
        <p:sp>
          <p:nvSpPr>
            <p:cNvPr id="87" name="Oval 86">
              <a:extLst>
                <a:ext uri="{FF2B5EF4-FFF2-40B4-BE49-F238E27FC236}">
                  <a16:creationId xmlns:a16="http://schemas.microsoft.com/office/drawing/2014/main" id="{7B9AF634-BF83-46EC-857E-C8868EB0793D}"/>
                </a:ext>
              </a:extLst>
            </p:cNvPr>
            <p:cNvSpPr/>
            <p:nvPr/>
          </p:nvSpPr>
          <p:spPr>
            <a:xfrm>
              <a:off x="649181" y="3228301"/>
              <a:ext cx="923322" cy="941787"/>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8" name="TextBox 87">
              <a:extLst>
                <a:ext uri="{FF2B5EF4-FFF2-40B4-BE49-F238E27FC236}">
                  <a16:creationId xmlns:a16="http://schemas.microsoft.com/office/drawing/2014/main" id="{53C357D8-BA04-4C02-BC17-87E0B6C9D466}"/>
                </a:ext>
              </a:extLst>
            </p:cNvPr>
            <p:cNvSpPr txBox="1"/>
            <p:nvPr/>
          </p:nvSpPr>
          <p:spPr>
            <a:xfrm>
              <a:off x="654958" y="3514528"/>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+30%</a:t>
              </a:r>
            </a:p>
          </p:txBody>
        </p:sp>
      </p:grpSp>
      <p:grpSp>
        <p:nvGrpSpPr>
          <p:cNvPr id="81" name="Group 80">
            <a:extLst>
              <a:ext uri="{FF2B5EF4-FFF2-40B4-BE49-F238E27FC236}">
                <a16:creationId xmlns:a16="http://schemas.microsoft.com/office/drawing/2014/main" id="{2CD33BDD-0631-4690-844A-52DAC826AB9A}"/>
              </a:ext>
            </a:extLst>
          </p:cNvPr>
          <p:cNvGrpSpPr/>
          <p:nvPr/>
        </p:nvGrpSpPr>
        <p:grpSpPr>
          <a:xfrm>
            <a:off x="9698097" y="3385224"/>
            <a:ext cx="923322" cy="941787"/>
            <a:chOff x="1886480" y="3228301"/>
            <a:chExt cx="923322" cy="941787"/>
          </a:xfrm>
        </p:grpSpPr>
        <p:sp>
          <p:nvSpPr>
            <p:cNvPr id="85" name="Oval 84">
              <a:extLst>
                <a:ext uri="{FF2B5EF4-FFF2-40B4-BE49-F238E27FC236}">
                  <a16:creationId xmlns:a16="http://schemas.microsoft.com/office/drawing/2014/main" id="{C807ED08-8594-4C03-9290-981D43F46701}"/>
                </a:ext>
              </a:extLst>
            </p:cNvPr>
            <p:cNvSpPr/>
            <p:nvPr/>
          </p:nvSpPr>
          <p:spPr>
            <a:xfrm>
              <a:off x="1886480" y="3228301"/>
              <a:ext cx="923322" cy="941787"/>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 name="TextBox 85">
              <a:extLst>
                <a:ext uri="{FF2B5EF4-FFF2-40B4-BE49-F238E27FC236}">
                  <a16:creationId xmlns:a16="http://schemas.microsoft.com/office/drawing/2014/main" id="{10587194-AF48-4F40-987E-CBEF76A131A8}"/>
                </a:ext>
              </a:extLst>
            </p:cNvPr>
            <p:cNvSpPr txBox="1"/>
            <p:nvPr/>
          </p:nvSpPr>
          <p:spPr>
            <a:xfrm>
              <a:off x="1892257" y="3514528"/>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+31%</a:t>
              </a:r>
            </a:p>
          </p:txBody>
        </p:sp>
      </p:grpSp>
      <p:grpSp>
        <p:nvGrpSpPr>
          <p:cNvPr id="82" name="Group 81">
            <a:extLst>
              <a:ext uri="{FF2B5EF4-FFF2-40B4-BE49-F238E27FC236}">
                <a16:creationId xmlns:a16="http://schemas.microsoft.com/office/drawing/2014/main" id="{CD86B6B3-1F35-4F97-9005-F9949087848C}"/>
              </a:ext>
            </a:extLst>
          </p:cNvPr>
          <p:cNvGrpSpPr/>
          <p:nvPr/>
        </p:nvGrpSpPr>
        <p:grpSpPr>
          <a:xfrm>
            <a:off x="10906368" y="3385224"/>
            <a:ext cx="923322" cy="941787"/>
            <a:chOff x="3065722" y="3228301"/>
            <a:chExt cx="923322" cy="941787"/>
          </a:xfrm>
        </p:grpSpPr>
        <p:sp>
          <p:nvSpPr>
            <p:cNvPr id="83" name="Oval 82">
              <a:extLst>
                <a:ext uri="{FF2B5EF4-FFF2-40B4-BE49-F238E27FC236}">
                  <a16:creationId xmlns:a16="http://schemas.microsoft.com/office/drawing/2014/main" id="{18F9AF4E-00E2-4DC6-8854-C1D6EC29EFDB}"/>
                </a:ext>
              </a:extLst>
            </p:cNvPr>
            <p:cNvSpPr/>
            <p:nvPr/>
          </p:nvSpPr>
          <p:spPr>
            <a:xfrm>
              <a:off x="3065722" y="3228301"/>
              <a:ext cx="923322" cy="941787"/>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4" name="TextBox 83">
              <a:extLst>
                <a:ext uri="{FF2B5EF4-FFF2-40B4-BE49-F238E27FC236}">
                  <a16:creationId xmlns:a16="http://schemas.microsoft.com/office/drawing/2014/main" id="{2D930E03-C16E-47B5-88DD-0244E43B62EB}"/>
                </a:ext>
              </a:extLst>
            </p:cNvPr>
            <p:cNvSpPr txBox="1"/>
            <p:nvPr/>
          </p:nvSpPr>
          <p:spPr>
            <a:xfrm>
              <a:off x="3071499" y="3514528"/>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+25%</a:t>
              </a:r>
            </a:p>
          </p:txBody>
        </p:sp>
      </p:grpSp>
      <p:sp>
        <p:nvSpPr>
          <p:cNvPr id="52" name="Rectangle 51">
            <a:extLst>
              <a:ext uri="{FF2B5EF4-FFF2-40B4-BE49-F238E27FC236}">
                <a16:creationId xmlns:a16="http://schemas.microsoft.com/office/drawing/2014/main" id="{1B888A8F-168D-4874-AE6F-EC2C8B64FBD6}"/>
              </a:ext>
            </a:extLst>
          </p:cNvPr>
          <p:cNvSpPr/>
          <p:nvPr/>
        </p:nvSpPr>
        <p:spPr>
          <a:xfrm>
            <a:off x="3939166" y="1396074"/>
            <a:ext cx="4142054" cy="356546"/>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vs. Non-Hispanic White 18+</a:t>
            </a:r>
          </a:p>
        </p:txBody>
      </p:sp>
      <p:grpSp>
        <p:nvGrpSpPr>
          <p:cNvPr id="62" name="Group 61">
            <a:extLst>
              <a:ext uri="{FF2B5EF4-FFF2-40B4-BE49-F238E27FC236}">
                <a16:creationId xmlns:a16="http://schemas.microsoft.com/office/drawing/2014/main" id="{A9D3D360-E92A-4771-8D2E-3170AE3ADA98}"/>
              </a:ext>
            </a:extLst>
          </p:cNvPr>
          <p:cNvGrpSpPr/>
          <p:nvPr/>
        </p:nvGrpSpPr>
        <p:grpSpPr>
          <a:xfrm>
            <a:off x="5390525" y="5259280"/>
            <a:ext cx="2353430" cy="247654"/>
            <a:chOff x="5168375" y="5503824"/>
            <a:chExt cx="2353430" cy="247654"/>
          </a:xfrm>
        </p:grpSpPr>
        <p:sp>
          <p:nvSpPr>
            <p:cNvPr id="63" name="Rectangle 62">
              <a:extLst>
                <a:ext uri="{FF2B5EF4-FFF2-40B4-BE49-F238E27FC236}">
                  <a16:creationId xmlns:a16="http://schemas.microsoft.com/office/drawing/2014/main" id="{19959FC3-2134-4CDE-8107-C0CC0E267C29}"/>
                </a:ext>
              </a:extLst>
            </p:cNvPr>
            <p:cNvSpPr/>
            <p:nvPr/>
          </p:nvSpPr>
          <p:spPr>
            <a:xfrm>
              <a:off x="5168375" y="5542259"/>
              <a:ext cx="564290" cy="209219"/>
            </a:xfrm>
            <a:prstGeom prst="rect">
              <a:avLst/>
            </a:prstGeom>
            <a:solidFill>
              <a:schemeClr val="bg1">
                <a:alpha val="64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XX</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64" name="Rectangle 63">
              <a:extLst>
                <a:ext uri="{FF2B5EF4-FFF2-40B4-BE49-F238E27FC236}">
                  <a16:creationId xmlns:a16="http://schemas.microsoft.com/office/drawing/2014/main" id="{F19BB7A8-310A-441C-AA82-957BC54E230B}"/>
                </a:ext>
              </a:extLst>
            </p:cNvPr>
            <p:cNvSpPr/>
            <p:nvPr/>
          </p:nvSpPr>
          <p:spPr>
            <a:xfrm>
              <a:off x="5541487" y="5503824"/>
              <a:ext cx="1980318" cy="231237"/>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 of Respondents</a:t>
              </a:r>
            </a:p>
          </p:txBody>
        </p:sp>
      </p:grpSp>
      <p:sp>
        <p:nvSpPr>
          <p:cNvPr id="65" name="Rectangle 64">
            <a:extLst>
              <a:ext uri="{FF2B5EF4-FFF2-40B4-BE49-F238E27FC236}">
                <a16:creationId xmlns:a16="http://schemas.microsoft.com/office/drawing/2014/main" id="{9158E300-334B-4445-BEBF-CA7FCE1E1928}"/>
              </a:ext>
            </a:extLst>
          </p:cNvPr>
          <p:cNvSpPr/>
          <p:nvPr/>
        </p:nvSpPr>
        <p:spPr>
          <a:xfrm>
            <a:off x="3683078" y="4186890"/>
            <a:ext cx="513004" cy="283016"/>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44%</a:t>
            </a:r>
          </a:p>
        </p:txBody>
      </p:sp>
      <p:sp>
        <p:nvSpPr>
          <p:cNvPr id="66" name="Rectangle 65">
            <a:extLst>
              <a:ext uri="{FF2B5EF4-FFF2-40B4-BE49-F238E27FC236}">
                <a16:creationId xmlns:a16="http://schemas.microsoft.com/office/drawing/2014/main" id="{7707B5BC-417C-48F0-985C-960C7F773738}"/>
              </a:ext>
            </a:extLst>
          </p:cNvPr>
          <p:cNvSpPr/>
          <p:nvPr/>
        </p:nvSpPr>
        <p:spPr>
          <a:xfrm>
            <a:off x="2505714" y="4186890"/>
            <a:ext cx="513004" cy="283016"/>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41%</a:t>
            </a:r>
          </a:p>
        </p:txBody>
      </p:sp>
      <p:sp>
        <p:nvSpPr>
          <p:cNvPr id="67" name="Rectangle 66">
            <a:extLst>
              <a:ext uri="{FF2B5EF4-FFF2-40B4-BE49-F238E27FC236}">
                <a16:creationId xmlns:a16="http://schemas.microsoft.com/office/drawing/2014/main" id="{D740CA90-3223-45E2-8824-DF15E2A50419}"/>
              </a:ext>
            </a:extLst>
          </p:cNvPr>
          <p:cNvSpPr/>
          <p:nvPr/>
        </p:nvSpPr>
        <p:spPr>
          <a:xfrm>
            <a:off x="1263842" y="4161164"/>
            <a:ext cx="513004" cy="283016"/>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37%</a:t>
            </a:r>
          </a:p>
        </p:txBody>
      </p:sp>
      <p:sp>
        <p:nvSpPr>
          <p:cNvPr id="68" name="Rectangle 67">
            <a:extLst>
              <a:ext uri="{FF2B5EF4-FFF2-40B4-BE49-F238E27FC236}">
                <a16:creationId xmlns:a16="http://schemas.microsoft.com/office/drawing/2014/main" id="{B847A150-76DD-49B6-A5B6-CB24BC53AA4B}"/>
              </a:ext>
            </a:extLst>
          </p:cNvPr>
          <p:cNvSpPr/>
          <p:nvPr/>
        </p:nvSpPr>
        <p:spPr>
          <a:xfrm>
            <a:off x="7700317" y="4187000"/>
            <a:ext cx="513004" cy="283016"/>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36%</a:t>
            </a:r>
          </a:p>
        </p:txBody>
      </p:sp>
      <p:sp>
        <p:nvSpPr>
          <p:cNvPr id="69" name="Rectangle 68">
            <a:extLst>
              <a:ext uri="{FF2B5EF4-FFF2-40B4-BE49-F238E27FC236}">
                <a16:creationId xmlns:a16="http://schemas.microsoft.com/office/drawing/2014/main" id="{5D32365E-5772-49A6-BC1A-2F45BB55CADA}"/>
              </a:ext>
            </a:extLst>
          </p:cNvPr>
          <p:cNvSpPr/>
          <p:nvPr/>
        </p:nvSpPr>
        <p:spPr>
          <a:xfrm>
            <a:off x="6522953" y="4187000"/>
            <a:ext cx="513004" cy="283016"/>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37%</a:t>
            </a:r>
          </a:p>
        </p:txBody>
      </p:sp>
      <p:sp>
        <p:nvSpPr>
          <p:cNvPr id="79" name="Rectangle 78">
            <a:extLst>
              <a:ext uri="{FF2B5EF4-FFF2-40B4-BE49-F238E27FC236}">
                <a16:creationId xmlns:a16="http://schemas.microsoft.com/office/drawing/2014/main" id="{36A3C063-2676-4A04-9693-E04F3F879A76}"/>
              </a:ext>
            </a:extLst>
          </p:cNvPr>
          <p:cNvSpPr/>
          <p:nvPr/>
        </p:nvSpPr>
        <p:spPr>
          <a:xfrm>
            <a:off x="5281081" y="4161274"/>
            <a:ext cx="513004" cy="283016"/>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39%</a:t>
            </a:r>
          </a:p>
        </p:txBody>
      </p:sp>
      <p:sp>
        <p:nvSpPr>
          <p:cNvPr id="89" name="Rectangle 88">
            <a:extLst>
              <a:ext uri="{FF2B5EF4-FFF2-40B4-BE49-F238E27FC236}">
                <a16:creationId xmlns:a16="http://schemas.microsoft.com/office/drawing/2014/main" id="{5458D224-7198-456E-9579-A95FD16A2366}"/>
              </a:ext>
            </a:extLst>
          </p:cNvPr>
          <p:cNvSpPr/>
          <p:nvPr/>
        </p:nvSpPr>
        <p:spPr>
          <a:xfrm>
            <a:off x="11553768" y="4184628"/>
            <a:ext cx="513004" cy="283016"/>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30%</a:t>
            </a:r>
          </a:p>
        </p:txBody>
      </p:sp>
      <p:sp>
        <p:nvSpPr>
          <p:cNvPr id="92" name="Rectangle 91">
            <a:extLst>
              <a:ext uri="{FF2B5EF4-FFF2-40B4-BE49-F238E27FC236}">
                <a16:creationId xmlns:a16="http://schemas.microsoft.com/office/drawing/2014/main" id="{48427860-EA6E-4F1A-AB19-1FEE74852749}"/>
              </a:ext>
            </a:extLst>
          </p:cNvPr>
          <p:cNvSpPr/>
          <p:nvPr/>
        </p:nvSpPr>
        <p:spPr>
          <a:xfrm>
            <a:off x="10376404" y="4184628"/>
            <a:ext cx="513004" cy="283016"/>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31%</a:t>
            </a:r>
          </a:p>
        </p:txBody>
      </p:sp>
      <p:sp>
        <p:nvSpPr>
          <p:cNvPr id="93" name="Rectangle 92">
            <a:extLst>
              <a:ext uri="{FF2B5EF4-FFF2-40B4-BE49-F238E27FC236}">
                <a16:creationId xmlns:a16="http://schemas.microsoft.com/office/drawing/2014/main" id="{AA801E10-8B4D-43CE-B1BE-B6C80AED5868}"/>
              </a:ext>
            </a:extLst>
          </p:cNvPr>
          <p:cNvSpPr/>
          <p:nvPr/>
        </p:nvSpPr>
        <p:spPr>
          <a:xfrm>
            <a:off x="9134532" y="4158902"/>
            <a:ext cx="513004" cy="283016"/>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31%</a:t>
            </a:r>
          </a:p>
        </p:txBody>
      </p:sp>
      <p:grpSp>
        <p:nvGrpSpPr>
          <p:cNvPr id="90" name="Group 89">
            <a:extLst>
              <a:ext uri="{FF2B5EF4-FFF2-40B4-BE49-F238E27FC236}">
                <a16:creationId xmlns:a16="http://schemas.microsoft.com/office/drawing/2014/main" id="{BACD502D-CC84-4C82-86E6-70E2907B6DA9}"/>
              </a:ext>
            </a:extLst>
          </p:cNvPr>
          <p:cNvGrpSpPr/>
          <p:nvPr/>
        </p:nvGrpSpPr>
        <p:grpSpPr>
          <a:xfrm>
            <a:off x="3867143" y="1832441"/>
            <a:ext cx="4286099" cy="273836"/>
            <a:chOff x="3928683" y="1475887"/>
            <a:chExt cx="4286099" cy="273836"/>
          </a:xfrm>
        </p:grpSpPr>
        <p:grpSp>
          <p:nvGrpSpPr>
            <p:cNvPr id="94" name="Group 93">
              <a:extLst>
                <a:ext uri="{FF2B5EF4-FFF2-40B4-BE49-F238E27FC236}">
                  <a16:creationId xmlns:a16="http://schemas.microsoft.com/office/drawing/2014/main" id="{2E129F9B-719C-42AC-9D8C-FDDEBDAADDE9}"/>
                </a:ext>
              </a:extLst>
            </p:cNvPr>
            <p:cNvGrpSpPr/>
            <p:nvPr/>
          </p:nvGrpSpPr>
          <p:grpSpPr>
            <a:xfrm>
              <a:off x="4185413" y="1499048"/>
              <a:ext cx="4029369" cy="227514"/>
              <a:chOff x="4223465" y="4761319"/>
              <a:chExt cx="4029369" cy="227514"/>
            </a:xfrm>
          </p:grpSpPr>
          <p:sp>
            <p:nvSpPr>
              <p:cNvPr id="98" name="Rectangle 97">
                <a:extLst>
                  <a:ext uri="{FF2B5EF4-FFF2-40B4-BE49-F238E27FC236}">
                    <a16:creationId xmlns:a16="http://schemas.microsoft.com/office/drawing/2014/main" id="{C69BE36A-AA67-4EBB-BC06-8B5C5CC4FDF7}"/>
                  </a:ext>
                </a:extLst>
              </p:cNvPr>
              <p:cNvSpPr/>
              <p:nvPr/>
            </p:nvSpPr>
            <p:spPr>
              <a:xfrm>
                <a:off x="4223465"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Black A18+</a:t>
                </a:r>
              </a:p>
            </p:txBody>
          </p:sp>
          <p:sp>
            <p:nvSpPr>
              <p:cNvPr id="99" name="Rectangle 98">
                <a:extLst>
                  <a:ext uri="{FF2B5EF4-FFF2-40B4-BE49-F238E27FC236}">
                    <a16:creationId xmlns:a16="http://schemas.microsoft.com/office/drawing/2014/main" id="{E15D317A-913C-4B93-9CC7-2A397E32C937}"/>
                  </a:ext>
                </a:extLst>
              </p:cNvPr>
              <p:cNvSpPr/>
              <p:nvPr/>
            </p:nvSpPr>
            <p:spPr>
              <a:xfrm>
                <a:off x="5614624" y="4761319"/>
                <a:ext cx="1247052" cy="227514"/>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Hispanic A18+</a:t>
                </a:r>
              </a:p>
            </p:txBody>
          </p:sp>
          <p:sp>
            <p:nvSpPr>
              <p:cNvPr id="100" name="Rectangle 99">
                <a:extLst>
                  <a:ext uri="{FF2B5EF4-FFF2-40B4-BE49-F238E27FC236}">
                    <a16:creationId xmlns:a16="http://schemas.microsoft.com/office/drawing/2014/main" id="{86E88BCF-D99E-4C91-8DC6-B0EC79B54464}"/>
                  </a:ext>
                </a:extLst>
              </p:cNvPr>
              <p:cNvSpPr/>
              <p:nvPr/>
            </p:nvSpPr>
            <p:spPr>
              <a:xfrm>
                <a:off x="7189883"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Asian A18+</a:t>
                </a:r>
              </a:p>
            </p:txBody>
          </p:sp>
        </p:grpSp>
        <p:sp>
          <p:nvSpPr>
            <p:cNvPr id="95" name="Oval 94">
              <a:extLst>
                <a:ext uri="{FF2B5EF4-FFF2-40B4-BE49-F238E27FC236}">
                  <a16:creationId xmlns:a16="http://schemas.microsoft.com/office/drawing/2014/main" id="{3229A9A9-92E2-46E4-AF35-D4B050704745}"/>
                </a:ext>
              </a:extLst>
            </p:cNvPr>
            <p:cNvSpPr/>
            <p:nvPr/>
          </p:nvSpPr>
          <p:spPr>
            <a:xfrm>
              <a:off x="3928683" y="1475887"/>
              <a:ext cx="306598" cy="273836"/>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96" name="Oval 95">
              <a:extLst>
                <a:ext uri="{FF2B5EF4-FFF2-40B4-BE49-F238E27FC236}">
                  <a16:creationId xmlns:a16="http://schemas.microsoft.com/office/drawing/2014/main" id="{A2C089BC-62E0-4903-9716-CDE393F7E9ED}"/>
                </a:ext>
              </a:extLst>
            </p:cNvPr>
            <p:cNvSpPr/>
            <p:nvPr/>
          </p:nvSpPr>
          <p:spPr>
            <a:xfrm>
              <a:off x="5291547" y="1475887"/>
              <a:ext cx="306597" cy="273836"/>
            </a:xfrm>
            <a:prstGeom prst="ellipse">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97" name="Oval 96">
              <a:extLst>
                <a:ext uri="{FF2B5EF4-FFF2-40B4-BE49-F238E27FC236}">
                  <a16:creationId xmlns:a16="http://schemas.microsoft.com/office/drawing/2014/main" id="{5F8E26CA-A467-4EC4-B500-FA382B8E660E}"/>
                </a:ext>
              </a:extLst>
            </p:cNvPr>
            <p:cNvSpPr/>
            <p:nvPr/>
          </p:nvSpPr>
          <p:spPr>
            <a:xfrm>
              <a:off x="6889519" y="1475887"/>
              <a:ext cx="306597" cy="273836"/>
            </a:xfrm>
            <a:prstGeom prst="ellipse">
              <a:avLst/>
            </a:prstGeom>
            <a:solidFill>
              <a:srgbClr val="CC009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grpSp>
    </p:spTree>
    <p:extLst>
      <p:ext uri="{BB962C8B-B14F-4D97-AF65-F5344CB8AC3E}">
        <p14:creationId xmlns:p14="http://schemas.microsoft.com/office/powerpoint/2010/main" val="2999252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5AC0D44-CC3F-412B-8196-996BE8FE730D}"/>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5965"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585965"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0B9B28D2-2A02-4E6D-A898-3B320C03DB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33699" y="6531459"/>
            <a:ext cx="569668" cy="299966"/>
          </a:xfrm>
          <a:prstGeom prst="rect">
            <a:avLst/>
          </a:prstGeom>
        </p:spPr>
      </p:pic>
      <p:sp>
        <p:nvSpPr>
          <p:cNvPr id="6" name="Rectangle 5">
            <a:extLst>
              <a:ext uri="{FF2B5EF4-FFF2-40B4-BE49-F238E27FC236}">
                <a16:creationId xmlns:a16="http://schemas.microsoft.com/office/drawing/2014/main" id="{85E12AF2-7BE3-40BD-B31C-B6B1CA6DC5A6}"/>
              </a:ext>
            </a:extLst>
          </p:cNvPr>
          <p:cNvSpPr/>
          <p:nvPr/>
        </p:nvSpPr>
        <p:spPr>
          <a:xfrm>
            <a:off x="2968196" y="6638682"/>
            <a:ext cx="6255609" cy="184642"/>
          </a:xfrm>
          <a:prstGeom prst="rect">
            <a:avLst/>
          </a:prstGeom>
        </p:spPr>
        <p:txBody>
          <a:bodyPr wrap="square">
            <a:no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sp>
        <p:nvSpPr>
          <p:cNvPr id="29" name="TextBox 28">
            <a:extLst>
              <a:ext uri="{FF2B5EF4-FFF2-40B4-BE49-F238E27FC236}">
                <a16:creationId xmlns:a16="http://schemas.microsoft.com/office/drawing/2014/main" id="{DA1F4DEF-FA11-4A99-AD65-F41FDAB4DCAF}"/>
              </a:ext>
            </a:extLst>
          </p:cNvPr>
          <p:cNvSpPr txBox="1"/>
          <p:nvPr/>
        </p:nvSpPr>
        <p:spPr>
          <a:xfrm>
            <a:off x="-16858" y="6291865"/>
            <a:ext cx="111751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Source: VAB / </a:t>
            </a:r>
            <a:r>
              <a:rPr kumimoji="0" lang="en-US" sz="8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Dynata</a:t>
            </a: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‘Multicultural Video Engagement Survey,’ August 2019. Q8: Keeping your favorite TV programs in mind, please indicate how often you do the following on social media. Respondents Answer = Always, Frequently or Occasionally. African American/Black/Caribbean American =  302 Respondents, Hispanic = 300 Respondents, Asian American/Pacific Islander = 100 Respondents, Non-Hispanic White = 300 Respondents. </a:t>
            </a:r>
          </a:p>
        </p:txBody>
      </p:sp>
      <p:sp>
        <p:nvSpPr>
          <p:cNvPr id="30" name="TextBox 29">
            <a:extLst>
              <a:ext uri="{FF2B5EF4-FFF2-40B4-BE49-F238E27FC236}">
                <a16:creationId xmlns:a16="http://schemas.microsoft.com/office/drawing/2014/main" id="{444CB20E-40D1-4DCC-AE38-EE4E52CAE47A}"/>
              </a:ext>
            </a:extLst>
          </p:cNvPr>
          <p:cNvSpPr txBox="1"/>
          <p:nvPr/>
        </p:nvSpPr>
        <p:spPr>
          <a:xfrm>
            <a:off x="68535" y="94621"/>
            <a:ext cx="12054928" cy="892059"/>
          </a:xfrm>
          <a:prstGeom prst="rect">
            <a:avLst/>
          </a:prstGeom>
          <a:noFill/>
        </p:spPr>
        <p:txBody>
          <a:bodyPr wrap="square" lIns="90952" tIns="45476" rIns="90952" bIns="45476" rtlCol="0">
            <a:spAutoFit/>
          </a:bodyPr>
          <a:lstStyle/>
          <a:p>
            <a:pPr marL="0" marR="0" lvl="0" indent="0" algn="ctr" defTabSz="582973"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This Passion Extends To Social Media Where They Are Much More Likely To Directly Interact With TV Programs, Actors And Related Hashtags</a:t>
            </a:r>
          </a:p>
        </p:txBody>
      </p:sp>
      <p:sp>
        <p:nvSpPr>
          <p:cNvPr id="38" name="Rectangle 37">
            <a:extLst>
              <a:ext uri="{FF2B5EF4-FFF2-40B4-BE49-F238E27FC236}">
                <a16:creationId xmlns:a16="http://schemas.microsoft.com/office/drawing/2014/main" id="{F7085261-BE93-4190-8B9E-920130C5273E}"/>
              </a:ext>
            </a:extLst>
          </p:cNvPr>
          <p:cNvSpPr/>
          <p:nvPr/>
        </p:nvSpPr>
        <p:spPr>
          <a:xfrm>
            <a:off x="-3147" y="1998278"/>
            <a:ext cx="2948622" cy="2923953"/>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2" name="Rectangle 11">
            <a:extLst>
              <a:ext uri="{FF2B5EF4-FFF2-40B4-BE49-F238E27FC236}">
                <a16:creationId xmlns:a16="http://schemas.microsoft.com/office/drawing/2014/main" id="{C4028B71-16B2-43D4-9AF2-BA5A6B553B4A}"/>
              </a:ext>
            </a:extLst>
          </p:cNvPr>
          <p:cNvSpPr/>
          <p:nvPr/>
        </p:nvSpPr>
        <p:spPr>
          <a:xfrm>
            <a:off x="296028" y="2967376"/>
            <a:ext cx="2350272" cy="633096"/>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Follow or ‘like’ TV programs/characters/actors on Facebook or Instagram</a:t>
            </a:r>
          </a:p>
        </p:txBody>
      </p:sp>
      <p:pic>
        <p:nvPicPr>
          <p:cNvPr id="11" name="Picture 10">
            <a:extLst>
              <a:ext uri="{FF2B5EF4-FFF2-40B4-BE49-F238E27FC236}">
                <a16:creationId xmlns:a16="http://schemas.microsoft.com/office/drawing/2014/main" id="{65B4BBF6-57CE-4D68-A485-FECBFAB71D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2738" y="2122559"/>
            <a:ext cx="776852" cy="776852"/>
          </a:xfrm>
          <a:prstGeom prst="rect">
            <a:avLst/>
          </a:prstGeom>
        </p:spPr>
      </p:pic>
      <p:sp>
        <p:nvSpPr>
          <p:cNvPr id="39" name="Rectangle 38">
            <a:extLst>
              <a:ext uri="{FF2B5EF4-FFF2-40B4-BE49-F238E27FC236}">
                <a16:creationId xmlns:a16="http://schemas.microsoft.com/office/drawing/2014/main" id="{87CD2A9B-1C40-47C8-AFE0-E0115F93242C}"/>
              </a:ext>
            </a:extLst>
          </p:cNvPr>
          <p:cNvSpPr/>
          <p:nvPr/>
        </p:nvSpPr>
        <p:spPr>
          <a:xfrm>
            <a:off x="6146701" y="1998278"/>
            <a:ext cx="2948622" cy="2923953"/>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Trebuchet MS"/>
            </a:endParaRPr>
          </a:p>
        </p:txBody>
      </p:sp>
      <p:sp>
        <p:nvSpPr>
          <p:cNvPr id="24" name="Rectangle 23">
            <a:extLst>
              <a:ext uri="{FF2B5EF4-FFF2-40B4-BE49-F238E27FC236}">
                <a16:creationId xmlns:a16="http://schemas.microsoft.com/office/drawing/2014/main" id="{B571A04C-9697-4E53-B71D-E483845BCEC4}"/>
              </a:ext>
            </a:extLst>
          </p:cNvPr>
          <p:cNvSpPr/>
          <p:nvPr/>
        </p:nvSpPr>
        <p:spPr>
          <a:xfrm>
            <a:off x="6199098" y="2967376"/>
            <a:ext cx="2843829" cy="766047"/>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Follow trending hashtags related to a new episode of a TV program before, during or after it airs to stay on top of the social conversation</a:t>
            </a:r>
          </a:p>
        </p:txBody>
      </p:sp>
      <p:pic>
        <p:nvPicPr>
          <p:cNvPr id="28" name="Picture 27">
            <a:extLst>
              <a:ext uri="{FF2B5EF4-FFF2-40B4-BE49-F238E27FC236}">
                <a16:creationId xmlns:a16="http://schemas.microsoft.com/office/drawing/2014/main" id="{0B3FE397-0EA3-4940-AB5A-A0172DF047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2586" y="2122559"/>
            <a:ext cx="776852" cy="776852"/>
          </a:xfrm>
          <a:prstGeom prst="rect">
            <a:avLst/>
          </a:prstGeom>
        </p:spPr>
      </p:pic>
      <p:sp>
        <p:nvSpPr>
          <p:cNvPr id="41" name="Rectangle 40">
            <a:extLst>
              <a:ext uri="{FF2B5EF4-FFF2-40B4-BE49-F238E27FC236}">
                <a16:creationId xmlns:a16="http://schemas.microsoft.com/office/drawing/2014/main" id="{EDCE7AC8-7125-44F1-BF70-2D2B242471A0}"/>
              </a:ext>
            </a:extLst>
          </p:cNvPr>
          <p:cNvSpPr/>
          <p:nvPr/>
        </p:nvSpPr>
        <p:spPr>
          <a:xfrm>
            <a:off x="9243378" y="1998278"/>
            <a:ext cx="2948622" cy="292395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32" name="Rectangle 31">
            <a:extLst>
              <a:ext uri="{FF2B5EF4-FFF2-40B4-BE49-F238E27FC236}">
                <a16:creationId xmlns:a16="http://schemas.microsoft.com/office/drawing/2014/main" id="{E4FC7F3F-BB96-41DD-8890-EC8CACC95060}"/>
              </a:ext>
            </a:extLst>
          </p:cNvPr>
          <p:cNvSpPr/>
          <p:nvPr/>
        </p:nvSpPr>
        <p:spPr>
          <a:xfrm>
            <a:off x="9425040" y="2967376"/>
            <a:ext cx="2585299" cy="633096"/>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Share, post or tweet video clips / content / memes about a TV program across social media</a:t>
            </a:r>
          </a:p>
        </p:txBody>
      </p:sp>
      <p:pic>
        <p:nvPicPr>
          <p:cNvPr id="35" name="Picture 34">
            <a:extLst>
              <a:ext uri="{FF2B5EF4-FFF2-40B4-BE49-F238E27FC236}">
                <a16:creationId xmlns:a16="http://schemas.microsoft.com/office/drawing/2014/main" id="{9E6E5198-88F7-4E32-A3A5-ADA8E94578A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64575" y="2157871"/>
            <a:ext cx="706229" cy="706229"/>
          </a:xfrm>
          <a:prstGeom prst="rect">
            <a:avLst/>
          </a:prstGeom>
        </p:spPr>
      </p:pic>
      <p:sp>
        <p:nvSpPr>
          <p:cNvPr id="36" name="Speech Bubble: Rectangle 35">
            <a:extLst>
              <a:ext uri="{FF2B5EF4-FFF2-40B4-BE49-F238E27FC236}">
                <a16:creationId xmlns:a16="http://schemas.microsoft.com/office/drawing/2014/main" id="{B7DAC3E3-C354-41E8-A131-9C6B75D0880D}"/>
              </a:ext>
            </a:extLst>
          </p:cNvPr>
          <p:cNvSpPr/>
          <p:nvPr/>
        </p:nvSpPr>
        <p:spPr>
          <a:xfrm>
            <a:off x="4972987" y="5274517"/>
            <a:ext cx="4250818" cy="619272"/>
          </a:xfrm>
          <a:prstGeom prst="wedgeRectCallout">
            <a:avLst>
              <a:gd name="adj1" fmla="val 2010"/>
              <a:gd name="adj2" fmla="val -76449"/>
            </a:avLst>
          </a:prstGeom>
          <a:solidFill>
            <a:schemeClr val="bg1"/>
          </a:solidFill>
          <a:ln w="381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Black A18-34</a:t>
            </a:r>
            <a:r>
              <a:rPr kumimoji="0" lang="en-US" sz="11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are </a:t>
            </a:r>
            <a:r>
              <a:rPr kumimoji="0" lang="en-US" sz="1100" b="1"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13%</a:t>
            </a: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10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more likely</a:t>
            </a: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than </a:t>
            </a:r>
            <a:r>
              <a:rPr kumimoji="0" lang="en-US" sz="11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Non-Hispanic White A18-34</a:t>
            </a: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to follow trending hashtags related to a new episode of a TV program</a:t>
            </a:r>
          </a:p>
        </p:txBody>
      </p:sp>
      <p:sp>
        <p:nvSpPr>
          <p:cNvPr id="37" name="Speech Bubble: Rectangle 36">
            <a:extLst>
              <a:ext uri="{FF2B5EF4-FFF2-40B4-BE49-F238E27FC236}">
                <a16:creationId xmlns:a16="http://schemas.microsoft.com/office/drawing/2014/main" id="{A3CFACB9-2E47-4C5C-A0E9-BC953FAB89C4}"/>
              </a:ext>
            </a:extLst>
          </p:cNvPr>
          <p:cNvSpPr/>
          <p:nvPr/>
        </p:nvSpPr>
        <p:spPr>
          <a:xfrm>
            <a:off x="763262" y="5304375"/>
            <a:ext cx="3971753" cy="619272"/>
          </a:xfrm>
          <a:prstGeom prst="wedgeRectCallout">
            <a:avLst>
              <a:gd name="adj1" fmla="val 44865"/>
              <a:gd name="adj2" fmla="val -99542"/>
            </a:avLst>
          </a:prstGeom>
          <a:solidFill>
            <a:schemeClr val="bg1"/>
          </a:solid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Spanish-Language Speakers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are </a:t>
            </a:r>
            <a:r>
              <a:rPr kumimoji="0" lang="en-US" sz="1100" b="1"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21%</a:t>
            </a: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10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more likely</a:t>
            </a: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than </a:t>
            </a:r>
            <a:r>
              <a:rPr kumimoji="0" lang="en-US" sz="11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Hispanic A18+ </a:t>
            </a:r>
            <a:r>
              <a:rPr kumimoji="0" lang="en-US" sz="11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Tweet directly at TV personalities or actors about the TV program</a:t>
            </a:r>
          </a:p>
        </p:txBody>
      </p:sp>
      <p:grpSp>
        <p:nvGrpSpPr>
          <p:cNvPr id="42" name="Group 41">
            <a:extLst>
              <a:ext uri="{FF2B5EF4-FFF2-40B4-BE49-F238E27FC236}">
                <a16:creationId xmlns:a16="http://schemas.microsoft.com/office/drawing/2014/main" id="{BE35FC73-205D-4F0D-8982-F9D230FDEECF}"/>
              </a:ext>
            </a:extLst>
          </p:cNvPr>
          <p:cNvGrpSpPr/>
          <p:nvPr/>
        </p:nvGrpSpPr>
        <p:grpSpPr>
          <a:xfrm>
            <a:off x="68535" y="3814047"/>
            <a:ext cx="819710" cy="850061"/>
            <a:chOff x="649181" y="3228301"/>
            <a:chExt cx="923322" cy="941787"/>
          </a:xfrm>
        </p:grpSpPr>
        <p:sp>
          <p:nvSpPr>
            <p:cNvPr id="43" name="Oval 42">
              <a:extLst>
                <a:ext uri="{FF2B5EF4-FFF2-40B4-BE49-F238E27FC236}">
                  <a16:creationId xmlns:a16="http://schemas.microsoft.com/office/drawing/2014/main" id="{6A59C344-B3E6-4CF6-9F84-9D518E4B79B2}"/>
                </a:ext>
              </a:extLst>
            </p:cNvPr>
            <p:cNvSpPr/>
            <p:nvPr/>
          </p:nvSpPr>
          <p:spPr>
            <a:xfrm>
              <a:off x="649181" y="3228301"/>
              <a:ext cx="923322" cy="941787"/>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4" name="TextBox 43">
              <a:extLst>
                <a:ext uri="{FF2B5EF4-FFF2-40B4-BE49-F238E27FC236}">
                  <a16:creationId xmlns:a16="http://schemas.microsoft.com/office/drawing/2014/main" id="{A9539290-F8CC-4EB2-B21F-8E01F92F53D7}"/>
                </a:ext>
              </a:extLst>
            </p:cNvPr>
            <p:cNvSpPr txBox="1"/>
            <p:nvPr/>
          </p:nvSpPr>
          <p:spPr>
            <a:xfrm>
              <a:off x="654958" y="3514528"/>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+86%</a:t>
              </a:r>
            </a:p>
          </p:txBody>
        </p:sp>
      </p:grpSp>
      <p:grpSp>
        <p:nvGrpSpPr>
          <p:cNvPr id="45" name="Group 44">
            <a:extLst>
              <a:ext uri="{FF2B5EF4-FFF2-40B4-BE49-F238E27FC236}">
                <a16:creationId xmlns:a16="http://schemas.microsoft.com/office/drawing/2014/main" id="{E5439176-A097-4AD4-83B9-FD7E80CAF6C0}"/>
              </a:ext>
            </a:extLst>
          </p:cNvPr>
          <p:cNvGrpSpPr/>
          <p:nvPr/>
        </p:nvGrpSpPr>
        <p:grpSpPr>
          <a:xfrm>
            <a:off x="1018211" y="3830619"/>
            <a:ext cx="819710" cy="850061"/>
            <a:chOff x="1886480" y="3228301"/>
            <a:chExt cx="923322" cy="941787"/>
          </a:xfrm>
        </p:grpSpPr>
        <p:sp>
          <p:nvSpPr>
            <p:cNvPr id="46" name="Oval 45">
              <a:extLst>
                <a:ext uri="{FF2B5EF4-FFF2-40B4-BE49-F238E27FC236}">
                  <a16:creationId xmlns:a16="http://schemas.microsoft.com/office/drawing/2014/main" id="{045A48A7-FD3B-4F55-AFDC-F63000ABE201}"/>
                </a:ext>
              </a:extLst>
            </p:cNvPr>
            <p:cNvSpPr/>
            <p:nvPr/>
          </p:nvSpPr>
          <p:spPr>
            <a:xfrm>
              <a:off x="1886480" y="3228301"/>
              <a:ext cx="923322" cy="941787"/>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7" name="TextBox 46">
              <a:extLst>
                <a:ext uri="{FF2B5EF4-FFF2-40B4-BE49-F238E27FC236}">
                  <a16:creationId xmlns:a16="http://schemas.microsoft.com/office/drawing/2014/main" id="{5C2C0C3B-28FA-49F9-866D-5AD3FDE298AA}"/>
                </a:ext>
              </a:extLst>
            </p:cNvPr>
            <p:cNvSpPr txBox="1"/>
            <p:nvPr/>
          </p:nvSpPr>
          <p:spPr>
            <a:xfrm>
              <a:off x="1892257" y="3514528"/>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+79%</a:t>
              </a:r>
            </a:p>
          </p:txBody>
        </p:sp>
      </p:grpSp>
      <p:grpSp>
        <p:nvGrpSpPr>
          <p:cNvPr id="48" name="Group 47">
            <a:extLst>
              <a:ext uri="{FF2B5EF4-FFF2-40B4-BE49-F238E27FC236}">
                <a16:creationId xmlns:a16="http://schemas.microsoft.com/office/drawing/2014/main" id="{1C25898F-8092-4349-91DA-BD9625EFA83B}"/>
              </a:ext>
            </a:extLst>
          </p:cNvPr>
          <p:cNvGrpSpPr/>
          <p:nvPr/>
        </p:nvGrpSpPr>
        <p:grpSpPr>
          <a:xfrm>
            <a:off x="1971987" y="3804441"/>
            <a:ext cx="819710" cy="850061"/>
            <a:chOff x="3065722" y="3228301"/>
            <a:chExt cx="923322" cy="941787"/>
          </a:xfrm>
        </p:grpSpPr>
        <p:sp>
          <p:nvSpPr>
            <p:cNvPr id="49" name="Oval 48">
              <a:extLst>
                <a:ext uri="{FF2B5EF4-FFF2-40B4-BE49-F238E27FC236}">
                  <a16:creationId xmlns:a16="http://schemas.microsoft.com/office/drawing/2014/main" id="{E626A2B9-06DC-4AB5-B154-ADE82BAC59A6}"/>
                </a:ext>
              </a:extLst>
            </p:cNvPr>
            <p:cNvSpPr/>
            <p:nvPr/>
          </p:nvSpPr>
          <p:spPr>
            <a:xfrm>
              <a:off x="3065722" y="3228301"/>
              <a:ext cx="923322" cy="941787"/>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0" name="TextBox 49">
              <a:extLst>
                <a:ext uri="{FF2B5EF4-FFF2-40B4-BE49-F238E27FC236}">
                  <a16:creationId xmlns:a16="http://schemas.microsoft.com/office/drawing/2014/main" id="{290D1CDC-3FC6-4195-B66E-3F15B8A10778}"/>
                </a:ext>
              </a:extLst>
            </p:cNvPr>
            <p:cNvSpPr txBox="1"/>
            <p:nvPr/>
          </p:nvSpPr>
          <p:spPr>
            <a:xfrm>
              <a:off x="3071499" y="3514528"/>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+54%</a:t>
              </a:r>
            </a:p>
          </p:txBody>
        </p:sp>
      </p:grpSp>
      <p:grpSp>
        <p:nvGrpSpPr>
          <p:cNvPr id="51" name="Group 50">
            <a:extLst>
              <a:ext uri="{FF2B5EF4-FFF2-40B4-BE49-F238E27FC236}">
                <a16:creationId xmlns:a16="http://schemas.microsoft.com/office/drawing/2014/main" id="{47F671A1-9159-49A8-8EEA-E08E3448B0E7}"/>
              </a:ext>
            </a:extLst>
          </p:cNvPr>
          <p:cNvGrpSpPr/>
          <p:nvPr/>
        </p:nvGrpSpPr>
        <p:grpSpPr>
          <a:xfrm>
            <a:off x="6181024" y="3828795"/>
            <a:ext cx="985798" cy="850061"/>
            <a:chOff x="562524" y="3228301"/>
            <a:chExt cx="1110404" cy="941787"/>
          </a:xfrm>
        </p:grpSpPr>
        <p:sp>
          <p:nvSpPr>
            <p:cNvPr id="52" name="Oval 51">
              <a:extLst>
                <a:ext uri="{FF2B5EF4-FFF2-40B4-BE49-F238E27FC236}">
                  <a16:creationId xmlns:a16="http://schemas.microsoft.com/office/drawing/2014/main" id="{40C3396E-97BF-4021-BA69-F8279FD77677}"/>
                </a:ext>
              </a:extLst>
            </p:cNvPr>
            <p:cNvSpPr/>
            <p:nvPr/>
          </p:nvSpPr>
          <p:spPr>
            <a:xfrm>
              <a:off x="649181" y="3228301"/>
              <a:ext cx="923322" cy="941787"/>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3" name="TextBox 52">
              <a:extLst>
                <a:ext uri="{FF2B5EF4-FFF2-40B4-BE49-F238E27FC236}">
                  <a16:creationId xmlns:a16="http://schemas.microsoft.com/office/drawing/2014/main" id="{44280DA3-D47D-4E53-BFC1-B3D8B19F45D6}"/>
                </a:ext>
              </a:extLst>
            </p:cNvPr>
            <p:cNvSpPr txBox="1"/>
            <p:nvPr/>
          </p:nvSpPr>
          <p:spPr>
            <a:xfrm>
              <a:off x="562524" y="3514528"/>
              <a:ext cx="1110404"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+117%</a:t>
              </a:r>
            </a:p>
          </p:txBody>
        </p:sp>
      </p:grpSp>
      <p:grpSp>
        <p:nvGrpSpPr>
          <p:cNvPr id="54" name="Group 53">
            <a:extLst>
              <a:ext uri="{FF2B5EF4-FFF2-40B4-BE49-F238E27FC236}">
                <a16:creationId xmlns:a16="http://schemas.microsoft.com/office/drawing/2014/main" id="{50F59EAF-56C2-4BA0-9E79-CCF633C4CBA0}"/>
              </a:ext>
            </a:extLst>
          </p:cNvPr>
          <p:cNvGrpSpPr/>
          <p:nvPr/>
        </p:nvGrpSpPr>
        <p:grpSpPr>
          <a:xfrm>
            <a:off x="7207632" y="3845367"/>
            <a:ext cx="819710" cy="850061"/>
            <a:chOff x="1886480" y="3228301"/>
            <a:chExt cx="923322" cy="941787"/>
          </a:xfrm>
        </p:grpSpPr>
        <p:sp>
          <p:nvSpPr>
            <p:cNvPr id="55" name="Oval 54">
              <a:extLst>
                <a:ext uri="{FF2B5EF4-FFF2-40B4-BE49-F238E27FC236}">
                  <a16:creationId xmlns:a16="http://schemas.microsoft.com/office/drawing/2014/main" id="{F985B5FA-ABE7-4B8E-AE38-661929DD1FEB}"/>
                </a:ext>
              </a:extLst>
            </p:cNvPr>
            <p:cNvSpPr/>
            <p:nvPr/>
          </p:nvSpPr>
          <p:spPr>
            <a:xfrm>
              <a:off x="1886480" y="3228301"/>
              <a:ext cx="923322" cy="941787"/>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6" name="TextBox 55">
              <a:extLst>
                <a:ext uri="{FF2B5EF4-FFF2-40B4-BE49-F238E27FC236}">
                  <a16:creationId xmlns:a16="http://schemas.microsoft.com/office/drawing/2014/main" id="{EFC27B39-53E1-492B-875F-0A26DA39224B}"/>
                </a:ext>
              </a:extLst>
            </p:cNvPr>
            <p:cNvSpPr txBox="1"/>
            <p:nvPr/>
          </p:nvSpPr>
          <p:spPr>
            <a:xfrm>
              <a:off x="1892257" y="3514528"/>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+95%</a:t>
              </a:r>
            </a:p>
          </p:txBody>
        </p:sp>
      </p:grpSp>
      <p:grpSp>
        <p:nvGrpSpPr>
          <p:cNvPr id="57" name="Group 56">
            <a:extLst>
              <a:ext uri="{FF2B5EF4-FFF2-40B4-BE49-F238E27FC236}">
                <a16:creationId xmlns:a16="http://schemas.microsoft.com/office/drawing/2014/main" id="{81737266-0450-44A6-9CFA-2DFE2556CF14}"/>
              </a:ext>
            </a:extLst>
          </p:cNvPr>
          <p:cNvGrpSpPr/>
          <p:nvPr/>
        </p:nvGrpSpPr>
        <p:grpSpPr>
          <a:xfrm>
            <a:off x="8161408" y="3819189"/>
            <a:ext cx="819710" cy="850061"/>
            <a:chOff x="3065722" y="3228301"/>
            <a:chExt cx="923322" cy="941787"/>
          </a:xfrm>
        </p:grpSpPr>
        <p:sp>
          <p:nvSpPr>
            <p:cNvPr id="58" name="Oval 57">
              <a:extLst>
                <a:ext uri="{FF2B5EF4-FFF2-40B4-BE49-F238E27FC236}">
                  <a16:creationId xmlns:a16="http://schemas.microsoft.com/office/drawing/2014/main" id="{C8448550-4881-4E75-A57E-5191C068FE73}"/>
                </a:ext>
              </a:extLst>
            </p:cNvPr>
            <p:cNvSpPr/>
            <p:nvPr/>
          </p:nvSpPr>
          <p:spPr>
            <a:xfrm>
              <a:off x="3065722" y="3228301"/>
              <a:ext cx="923322" cy="941787"/>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9" name="TextBox 58">
              <a:extLst>
                <a:ext uri="{FF2B5EF4-FFF2-40B4-BE49-F238E27FC236}">
                  <a16:creationId xmlns:a16="http://schemas.microsoft.com/office/drawing/2014/main" id="{2656B8EC-B01D-4D16-89DE-CD92698B0C62}"/>
                </a:ext>
              </a:extLst>
            </p:cNvPr>
            <p:cNvSpPr txBox="1"/>
            <p:nvPr/>
          </p:nvSpPr>
          <p:spPr>
            <a:xfrm>
              <a:off x="3071499" y="3514528"/>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+78%</a:t>
              </a:r>
            </a:p>
          </p:txBody>
        </p:sp>
      </p:grpSp>
      <p:grpSp>
        <p:nvGrpSpPr>
          <p:cNvPr id="69" name="Group 68">
            <a:extLst>
              <a:ext uri="{FF2B5EF4-FFF2-40B4-BE49-F238E27FC236}">
                <a16:creationId xmlns:a16="http://schemas.microsoft.com/office/drawing/2014/main" id="{063C0D85-9804-48EA-A59A-4ADCCE054437}"/>
              </a:ext>
            </a:extLst>
          </p:cNvPr>
          <p:cNvGrpSpPr/>
          <p:nvPr/>
        </p:nvGrpSpPr>
        <p:grpSpPr>
          <a:xfrm>
            <a:off x="9345305" y="3809129"/>
            <a:ext cx="819710" cy="850061"/>
            <a:chOff x="649181" y="3228301"/>
            <a:chExt cx="923322" cy="941787"/>
          </a:xfrm>
        </p:grpSpPr>
        <p:sp>
          <p:nvSpPr>
            <p:cNvPr id="70" name="Oval 69">
              <a:extLst>
                <a:ext uri="{FF2B5EF4-FFF2-40B4-BE49-F238E27FC236}">
                  <a16:creationId xmlns:a16="http://schemas.microsoft.com/office/drawing/2014/main" id="{354E034B-52C7-4BED-8822-BC8B3E528EF9}"/>
                </a:ext>
              </a:extLst>
            </p:cNvPr>
            <p:cNvSpPr/>
            <p:nvPr/>
          </p:nvSpPr>
          <p:spPr>
            <a:xfrm>
              <a:off x="649181" y="3228301"/>
              <a:ext cx="923322" cy="941787"/>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1" name="TextBox 70">
              <a:extLst>
                <a:ext uri="{FF2B5EF4-FFF2-40B4-BE49-F238E27FC236}">
                  <a16:creationId xmlns:a16="http://schemas.microsoft.com/office/drawing/2014/main" id="{83E1D6B8-6619-4336-AF62-F2662FA3B898}"/>
                </a:ext>
              </a:extLst>
            </p:cNvPr>
            <p:cNvSpPr txBox="1"/>
            <p:nvPr/>
          </p:nvSpPr>
          <p:spPr>
            <a:xfrm>
              <a:off x="654958" y="3514528"/>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+84%</a:t>
              </a:r>
            </a:p>
          </p:txBody>
        </p:sp>
      </p:grpSp>
      <p:grpSp>
        <p:nvGrpSpPr>
          <p:cNvPr id="72" name="Group 71">
            <a:extLst>
              <a:ext uri="{FF2B5EF4-FFF2-40B4-BE49-F238E27FC236}">
                <a16:creationId xmlns:a16="http://schemas.microsoft.com/office/drawing/2014/main" id="{2D2FDF49-3A79-483E-A623-DEFA492AF492}"/>
              </a:ext>
            </a:extLst>
          </p:cNvPr>
          <p:cNvGrpSpPr/>
          <p:nvPr/>
        </p:nvGrpSpPr>
        <p:grpSpPr>
          <a:xfrm>
            <a:off x="10294981" y="3825701"/>
            <a:ext cx="819710" cy="850061"/>
            <a:chOff x="1886480" y="3228301"/>
            <a:chExt cx="923322" cy="941787"/>
          </a:xfrm>
        </p:grpSpPr>
        <p:sp>
          <p:nvSpPr>
            <p:cNvPr id="73" name="Oval 72">
              <a:extLst>
                <a:ext uri="{FF2B5EF4-FFF2-40B4-BE49-F238E27FC236}">
                  <a16:creationId xmlns:a16="http://schemas.microsoft.com/office/drawing/2014/main" id="{BF36DDCE-96DA-4DED-9A24-6CC1A767789D}"/>
                </a:ext>
              </a:extLst>
            </p:cNvPr>
            <p:cNvSpPr/>
            <p:nvPr/>
          </p:nvSpPr>
          <p:spPr>
            <a:xfrm>
              <a:off x="1886480" y="3228301"/>
              <a:ext cx="923322" cy="941787"/>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4" name="TextBox 73">
              <a:extLst>
                <a:ext uri="{FF2B5EF4-FFF2-40B4-BE49-F238E27FC236}">
                  <a16:creationId xmlns:a16="http://schemas.microsoft.com/office/drawing/2014/main" id="{2A1D1CA8-C653-4C1C-B2EB-41C2ACEDA5BE}"/>
                </a:ext>
              </a:extLst>
            </p:cNvPr>
            <p:cNvSpPr txBox="1"/>
            <p:nvPr/>
          </p:nvSpPr>
          <p:spPr>
            <a:xfrm>
              <a:off x="1892257" y="3514528"/>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+76%</a:t>
              </a:r>
            </a:p>
          </p:txBody>
        </p:sp>
      </p:grpSp>
      <p:grpSp>
        <p:nvGrpSpPr>
          <p:cNvPr id="75" name="Group 74">
            <a:extLst>
              <a:ext uri="{FF2B5EF4-FFF2-40B4-BE49-F238E27FC236}">
                <a16:creationId xmlns:a16="http://schemas.microsoft.com/office/drawing/2014/main" id="{A2AB3016-34A4-48FF-9B63-EEA8839A8B98}"/>
              </a:ext>
            </a:extLst>
          </p:cNvPr>
          <p:cNvGrpSpPr/>
          <p:nvPr/>
        </p:nvGrpSpPr>
        <p:grpSpPr>
          <a:xfrm>
            <a:off x="11248757" y="3799523"/>
            <a:ext cx="819710" cy="850061"/>
            <a:chOff x="3065722" y="3228301"/>
            <a:chExt cx="923322" cy="941787"/>
          </a:xfrm>
        </p:grpSpPr>
        <p:sp>
          <p:nvSpPr>
            <p:cNvPr id="76" name="Oval 75">
              <a:extLst>
                <a:ext uri="{FF2B5EF4-FFF2-40B4-BE49-F238E27FC236}">
                  <a16:creationId xmlns:a16="http://schemas.microsoft.com/office/drawing/2014/main" id="{3DDC1833-0D7C-4169-B774-ED5F1B45973A}"/>
                </a:ext>
              </a:extLst>
            </p:cNvPr>
            <p:cNvSpPr/>
            <p:nvPr/>
          </p:nvSpPr>
          <p:spPr>
            <a:xfrm>
              <a:off x="3065722" y="3228301"/>
              <a:ext cx="923322" cy="941787"/>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7" name="TextBox 76">
              <a:extLst>
                <a:ext uri="{FF2B5EF4-FFF2-40B4-BE49-F238E27FC236}">
                  <a16:creationId xmlns:a16="http://schemas.microsoft.com/office/drawing/2014/main" id="{232B380D-16F3-4698-BE82-3A322975D38A}"/>
                </a:ext>
              </a:extLst>
            </p:cNvPr>
            <p:cNvSpPr txBox="1"/>
            <p:nvPr/>
          </p:nvSpPr>
          <p:spPr>
            <a:xfrm>
              <a:off x="3071499" y="3514528"/>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+47%</a:t>
              </a:r>
            </a:p>
          </p:txBody>
        </p:sp>
      </p:grpSp>
      <p:sp>
        <p:nvSpPr>
          <p:cNvPr id="78" name="Rectangle 77">
            <a:extLst>
              <a:ext uri="{FF2B5EF4-FFF2-40B4-BE49-F238E27FC236}">
                <a16:creationId xmlns:a16="http://schemas.microsoft.com/office/drawing/2014/main" id="{E4963145-79D1-4337-9325-E7F37E832BB1}"/>
              </a:ext>
            </a:extLst>
          </p:cNvPr>
          <p:cNvSpPr/>
          <p:nvPr/>
        </p:nvSpPr>
        <p:spPr>
          <a:xfrm>
            <a:off x="2395056" y="4559007"/>
            <a:ext cx="513004" cy="283016"/>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63%</a:t>
            </a:r>
          </a:p>
        </p:txBody>
      </p:sp>
      <p:sp>
        <p:nvSpPr>
          <p:cNvPr id="79" name="Rectangle 78">
            <a:extLst>
              <a:ext uri="{FF2B5EF4-FFF2-40B4-BE49-F238E27FC236}">
                <a16:creationId xmlns:a16="http://schemas.microsoft.com/office/drawing/2014/main" id="{5847D5BB-9E9D-4A9D-891F-84F90DA34F38}"/>
              </a:ext>
            </a:extLst>
          </p:cNvPr>
          <p:cNvSpPr/>
          <p:nvPr/>
        </p:nvSpPr>
        <p:spPr>
          <a:xfrm>
            <a:off x="1483161" y="4559007"/>
            <a:ext cx="513004" cy="283016"/>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73%</a:t>
            </a:r>
          </a:p>
        </p:txBody>
      </p:sp>
      <p:sp>
        <p:nvSpPr>
          <p:cNvPr id="80" name="Rectangle 79">
            <a:extLst>
              <a:ext uri="{FF2B5EF4-FFF2-40B4-BE49-F238E27FC236}">
                <a16:creationId xmlns:a16="http://schemas.microsoft.com/office/drawing/2014/main" id="{D404D2DD-F0BE-4353-9FD6-693103894208}"/>
              </a:ext>
            </a:extLst>
          </p:cNvPr>
          <p:cNvSpPr/>
          <p:nvPr/>
        </p:nvSpPr>
        <p:spPr>
          <a:xfrm>
            <a:off x="506760" y="4552945"/>
            <a:ext cx="513004" cy="283016"/>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76%</a:t>
            </a:r>
          </a:p>
        </p:txBody>
      </p:sp>
      <p:sp>
        <p:nvSpPr>
          <p:cNvPr id="81" name="Rectangle 80">
            <a:extLst>
              <a:ext uri="{FF2B5EF4-FFF2-40B4-BE49-F238E27FC236}">
                <a16:creationId xmlns:a16="http://schemas.microsoft.com/office/drawing/2014/main" id="{2CFC10E6-B5A2-47FD-9EE8-F76BE496423F}"/>
              </a:ext>
            </a:extLst>
          </p:cNvPr>
          <p:cNvSpPr/>
          <p:nvPr/>
        </p:nvSpPr>
        <p:spPr>
          <a:xfrm>
            <a:off x="8545150" y="4563923"/>
            <a:ext cx="513004" cy="283016"/>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58%</a:t>
            </a:r>
          </a:p>
        </p:txBody>
      </p:sp>
      <p:sp>
        <p:nvSpPr>
          <p:cNvPr id="82" name="Rectangle 81">
            <a:extLst>
              <a:ext uri="{FF2B5EF4-FFF2-40B4-BE49-F238E27FC236}">
                <a16:creationId xmlns:a16="http://schemas.microsoft.com/office/drawing/2014/main" id="{AE8672ED-151D-45D1-A057-A8A3BD634948}"/>
              </a:ext>
            </a:extLst>
          </p:cNvPr>
          <p:cNvSpPr/>
          <p:nvPr/>
        </p:nvSpPr>
        <p:spPr>
          <a:xfrm>
            <a:off x="7633255" y="4563923"/>
            <a:ext cx="513004" cy="283016"/>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64%</a:t>
            </a:r>
          </a:p>
        </p:txBody>
      </p:sp>
      <p:sp>
        <p:nvSpPr>
          <p:cNvPr id="83" name="Rectangle 82">
            <a:extLst>
              <a:ext uri="{FF2B5EF4-FFF2-40B4-BE49-F238E27FC236}">
                <a16:creationId xmlns:a16="http://schemas.microsoft.com/office/drawing/2014/main" id="{C5ECE773-45DD-4021-B934-7278B5F34091}"/>
              </a:ext>
            </a:extLst>
          </p:cNvPr>
          <p:cNvSpPr/>
          <p:nvPr/>
        </p:nvSpPr>
        <p:spPr>
          <a:xfrm>
            <a:off x="6656854" y="4557861"/>
            <a:ext cx="513004" cy="283016"/>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71%</a:t>
            </a:r>
          </a:p>
        </p:txBody>
      </p:sp>
      <p:sp>
        <p:nvSpPr>
          <p:cNvPr id="87" name="Rectangle 86">
            <a:extLst>
              <a:ext uri="{FF2B5EF4-FFF2-40B4-BE49-F238E27FC236}">
                <a16:creationId xmlns:a16="http://schemas.microsoft.com/office/drawing/2014/main" id="{F11DFBB4-B378-47D2-8F5B-C73D3EC27B3A}"/>
              </a:ext>
            </a:extLst>
          </p:cNvPr>
          <p:cNvSpPr/>
          <p:nvPr/>
        </p:nvSpPr>
        <p:spPr>
          <a:xfrm>
            <a:off x="11632497" y="4563923"/>
            <a:ext cx="513004" cy="283016"/>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55%</a:t>
            </a:r>
          </a:p>
        </p:txBody>
      </p:sp>
      <p:sp>
        <p:nvSpPr>
          <p:cNvPr id="88" name="Rectangle 87">
            <a:extLst>
              <a:ext uri="{FF2B5EF4-FFF2-40B4-BE49-F238E27FC236}">
                <a16:creationId xmlns:a16="http://schemas.microsoft.com/office/drawing/2014/main" id="{30668059-4030-4C5B-91F1-1396EFBF0A4B}"/>
              </a:ext>
            </a:extLst>
          </p:cNvPr>
          <p:cNvSpPr/>
          <p:nvPr/>
        </p:nvSpPr>
        <p:spPr>
          <a:xfrm>
            <a:off x="10720602" y="4563923"/>
            <a:ext cx="513004" cy="283016"/>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66%</a:t>
            </a:r>
          </a:p>
        </p:txBody>
      </p:sp>
      <p:sp>
        <p:nvSpPr>
          <p:cNvPr id="89" name="Rectangle 88">
            <a:extLst>
              <a:ext uri="{FF2B5EF4-FFF2-40B4-BE49-F238E27FC236}">
                <a16:creationId xmlns:a16="http://schemas.microsoft.com/office/drawing/2014/main" id="{FD502EE2-FA9D-4D96-9B33-7C1C49DE2D70}"/>
              </a:ext>
            </a:extLst>
          </p:cNvPr>
          <p:cNvSpPr/>
          <p:nvPr/>
        </p:nvSpPr>
        <p:spPr>
          <a:xfrm>
            <a:off x="9744201" y="4557861"/>
            <a:ext cx="513004" cy="283016"/>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69%</a:t>
            </a:r>
          </a:p>
        </p:txBody>
      </p:sp>
      <p:grpSp>
        <p:nvGrpSpPr>
          <p:cNvPr id="90" name="Group 89">
            <a:extLst>
              <a:ext uri="{FF2B5EF4-FFF2-40B4-BE49-F238E27FC236}">
                <a16:creationId xmlns:a16="http://schemas.microsoft.com/office/drawing/2014/main" id="{AE455412-D164-4C9E-8FE1-91B5FD11FAE5}"/>
              </a:ext>
            </a:extLst>
          </p:cNvPr>
          <p:cNvGrpSpPr/>
          <p:nvPr/>
        </p:nvGrpSpPr>
        <p:grpSpPr>
          <a:xfrm>
            <a:off x="5100934" y="5982117"/>
            <a:ext cx="2353430" cy="247654"/>
            <a:chOff x="5168375" y="5503824"/>
            <a:chExt cx="2353430" cy="247654"/>
          </a:xfrm>
        </p:grpSpPr>
        <p:sp>
          <p:nvSpPr>
            <p:cNvPr id="91" name="Rectangle 90">
              <a:extLst>
                <a:ext uri="{FF2B5EF4-FFF2-40B4-BE49-F238E27FC236}">
                  <a16:creationId xmlns:a16="http://schemas.microsoft.com/office/drawing/2014/main" id="{3A0879F5-8898-400F-B634-C539F02F1810}"/>
                </a:ext>
              </a:extLst>
            </p:cNvPr>
            <p:cNvSpPr/>
            <p:nvPr/>
          </p:nvSpPr>
          <p:spPr>
            <a:xfrm>
              <a:off x="5168375" y="5542259"/>
              <a:ext cx="564290" cy="209219"/>
            </a:xfrm>
            <a:prstGeom prst="rect">
              <a:avLst/>
            </a:prstGeom>
            <a:solidFill>
              <a:schemeClr val="bg1">
                <a:alpha val="64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XX</a:t>
              </a: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92" name="Rectangle 91">
              <a:extLst>
                <a:ext uri="{FF2B5EF4-FFF2-40B4-BE49-F238E27FC236}">
                  <a16:creationId xmlns:a16="http://schemas.microsoft.com/office/drawing/2014/main" id="{4ADA90DB-95EF-48E1-BF2F-55319678757D}"/>
                </a:ext>
              </a:extLst>
            </p:cNvPr>
            <p:cNvSpPr/>
            <p:nvPr/>
          </p:nvSpPr>
          <p:spPr>
            <a:xfrm>
              <a:off x="5541487" y="5503824"/>
              <a:ext cx="1980318" cy="231237"/>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 of Respondents</a:t>
              </a:r>
            </a:p>
          </p:txBody>
        </p:sp>
      </p:grpSp>
      <p:sp>
        <p:nvSpPr>
          <p:cNvPr id="93" name="Rectangle 92">
            <a:extLst>
              <a:ext uri="{FF2B5EF4-FFF2-40B4-BE49-F238E27FC236}">
                <a16:creationId xmlns:a16="http://schemas.microsoft.com/office/drawing/2014/main" id="{E0F46ED6-441C-40FC-A513-29B54F079C3E}"/>
              </a:ext>
            </a:extLst>
          </p:cNvPr>
          <p:cNvSpPr/>
          <p:nvPr/>
        </p:nvSpPr>
        <p:spPr>
          <a:xfrm>
            <a:off x="3064030" y="1998278"/>
            <a:ext cx="2948622" cy="292395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Trebuchet MS"/>
            </a:endParaRPr>
          </a:p>
        </p:txBody>
      </p:sp>
      <p:sp>
        <p:nvSpPr>
          <p:cNvPr id="94" name="Rectangle 93">
            <a:extLst>
              <a:ext uri="{FF2B5EF4-FFF2-40B4-BE49-F238E27FC236}">
                <a16:creationId xmlns:a16="http://schemas.microsoft.com/office/drawing/2014/main" id="{3421D251-D81D-4E29-87B2-F515CF9298D0}"/>
              </a:ext>
            </a:extLst>
          </p:cNvPr>
          <p:cNvSpPr/>
          <p:nvPr/>
        </p:nvSpPr>
        <p:spPr>
          <a:xfrm>
            <a:off x="3470036" y="2967376"/>
            <a:ext cx="2136611" cy="659749"/>
          </a:xfrm>
          <a:prstGeom prst="rect">
            <a:avLst/>
          </a:prstGeom>
        </p:spPr>
        <p:txBody>
          <a:bodyPr>
            <a:no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Tweet directly at </a:t>
            </a:r>
          </a:p>
          <a:p>
            <a:pPr algn="ctr"/>
            <a:r>
              <a:rPr lang="en-US" sz="1200" dirty="0">
                <a:latin typeface="Open Sans" panose="020B0606030504020204" pitchFamily="34" charset="0"/>
                <a:ea typeface="Open Sans" panose="020B0606030504020204" pitchFamily="34" charset="0"/>
                <a:cs typeface="Open Sans" panose="020B0606030504020204" pitchFamily="34" charset="0"/>
              </a:rPr>
              <a:t>TV personalities or actors about the TV program</a:t>
            </a:r>
          </a:p>
        </p:txBody>
      </p:sp>
      <p:pic>
        <p:nvPicPr>
          <p:cNvPr id="95" name="Picture 94">
            <a:extLst>
              <a:ext uri="{FF2B5EF4-FFF2-40B4-BE49-F238E27FC236}">
                <a16:creationId xmlns:a16="http://schemas.microsoft.com/office/drawing/2014/main" id="{317D2242-DC8B-439D-8E10-F6BB3678F5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11073" y="2083717"/>
            <a:ext cx="854537" cy="854537"/>
          </a:xfrm>
          <a:prstGeom prst="rect">
            <a:avLst/>
          </a:prstGeom>
        </p:spPr>
      </p:pic>
      <p:grpSp>
        <p:nvGrpSpPr>
          <p:cNvPr id="96" name="Group 95">
            <a:extLst>
              <a:ext uri="{FF2B5EF4-FFF2-40B4-BE49-F238E27FC236}">
                <a16:creationId xmlns:a16="http://schemas.microsoft.com/office/drawing/2014/main" id="{4BAED982-B340-4A56-8724-A1D842BF2B74}"/>
              </a:ext>
            </a:extLst>
          </p:cNvPr>
          <p:cNvGrpSpPr/>
          <p:nvPr/>
        </p:nvGrpSpPr>
        <p:grpSpPr>
          <a:xfrm>
            <a:off x="3113355" y="3809131"/>
            <a:ext cx="962636" cy="850061"/>
            <a:chOff x="562524" y="3228301"/>
            <a:chExt cx="1084314" cy="941787"/>
          </a:xfrm>
        </p:grpSpPr>
        <p:sp>
          <p:nvSpPr>
            <p:cNvPr id="97" name="Oval 96">
              <a:extLst>
                <a:ext uri="{FF2B5EF4-FFF2-40B4-BE49-F238E27FC236}">
                  <a16:creationId xmlns:a16="http://schemas.microsoft.com/office/drawing/2014/main" id="{F58C54CF-55F3-4E3F-9C7E-821CBB71D86B}"/>
                </a:ext>
              </a:extLst>
            </p:cNvPr>
            <p:cNvSpPr/>
            <p:nvPr/>
          </p:nvSpPr>
          <p:spPr>
            <a:xfrm>
              <a:off x="649181" y="3228301"/>
              <a:ext cx="923322" cy="941787"/>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TextBox 97">
              <a:extLst>
                <a:ext uri="{FF2B5EF4-FFF2-40B4-BE49-F238E27FC236}">
                  <a16:creationId xmlns:a16="http://schemas.microsoft.com/office/drawing/2014/main" id="{A2E85DA5-4331-42DD-9C80-372D5BBBC68B}"/>
                </a:ext>
              </a:extLst>
            </p:cNvPr>
            <p:cNvSpPr txBox="1"/>
            <p:nvPr/>
          </p:nvSpPr>
          <p:spPr>
            <a:xfrm>
              <a:off x="562524" y="3514528"/>
              <a:ext cx="1084314"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+108%</a:t>
              </a:r>
            </a:p>
          </p:txBody>
        </p:sp>
      </p:grpSp>
      <p:grpSp>
        <p:nvGrpSpPr>
          <p:cNvPr id="99" name="Group 98">
            <a:extLst>
              <a:ext uri="{FF2B5EF4-FFF2-40B4-BE49-F238E27FC236}">
                <a16:creationId xmlns:a16="http://schemas.microsoft.com/office/drawing/2014/main" id="{6D8B5228-D99F-422F-9AE2-F7175716E482}"/>
              </a:ext>
            </a:extLst>
          </p:cNvPr>
          <p:cNvGrpSpPr/>
          <p:nvPr/>
        </p:nvGrpSpPr>
        <p:grpSpPr>
          <a:xfrm>
            <a:off x="4074754" y="3825703"/>
            <a:ext cx="943519" cy="850061"/>
            <a:chOff x="1813028" y="3228301"/>
            <a:chExt cx="1062781" cy="941787"/>
          </a:xfrm>
        </p:grpSpPr>
        <p:sp>
          <p:nvSpPr>
            <p:cNvPr id="100" name="Oval 99">
              <a:extLst>
                <a:ext uri="{FF2B5EF4-FFF2-40B4-BE49-F238E27FC236}">
                  <a16:creationId xmlns:a16="http://schemas.microsoft.com/office/drawing/2014/main" id="{BACC0834-DDF9-4C2D-9ED1-84C9497B588E}"/>
                </a:ext>
              </a:extLst>
            </p:cNvPr>
            <p:cNvSpPr/>
            <p:nvPr/>
          </p:nvSpPr>
          <p:spPr>
            <a:xfrm>
              <a:off x="1886480" y="3228301"/>
              <a:ext cx="923322" cy="941787"/>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TextBox 100">
              <a:extLst>
                <a:ext uri="{FF2B5EF4-FFF2-40B4-BE49-F238E27FC236}">
                  <a16:creationId xmlns:a16="http://schemas.microsoft.com/office/drawing/2014/main" id="{B08857D6-E962-4337-AEF9-B05ED85C4198}"/>
                </a:ext>
              </a:extLst>
            </p:cNvPr>
            <p:cNvSpPr txBox="1"/>
            <p:nvPr/>
          </p:nvSpPr>
          <p:spPr>
            <a:xfrm>
              <a:off x="1813028" y="3514528"/>
              <a:ext cx="1062781"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+104%</a:t>
              </a:r>
            </a:p>
          </p:txBody>
        </p:sp>
      </p:grpSp>
      <p:grpSp>
        <p:nvGrpSpPr>
          <p:cNvPr id="102" name="Group 101">
            <a:extLst>
              <a:ext uri="{FF2B5EF4-FFF2-40B4-BE49-F238E27FC236}">
                <a16:creationId xmlns:a16="http://schemas.microsoft.com/office/drawing/2014/main" id="{7A9E9D04-0618-482F-B076-28EF0B6431A7}"/>
              </a:ext>
            </a:extLst>
          </p:cNvPr>
          <p:cNvGrpSpPr/>
          <p:nvPr/>
        </p:nvGrpSpPr>
        <p:grpSpPr>
          <a:xfrm>
            <a:off x="5093739" y="3799525"/>
            <a:ext cx="819710" cy="850061"/>
            <a:chOff x="3065722" y="3228301"/>
            <a:chExt cx="923322" cy="941787"/>
          </a:xfrm>
        </p:grpSpPr>
        <p:sp>
          <p:nvSpPr>
            <p:cNvPr id="103" name="Oval 102">
              <a:extLst>
                <a:ext uri="{FF2B5EF4-FFF2-40B4-BE49-F238E27FC236}">
                  <a16:creationId xmlns:a16="http://schemas.microsoft.com/office/drawing/2014/main" id="{93DAC82C-4A9A-4603-B4A6-D9DBCAF92C6C}"/>
                </a:ext>
              </a:extLst>
            </p:cNvPr>
            <p:cNvSpPr/>
            <p:nvPr/>
          </p:nvSpPr>
          <p:spPr>
            <a:xfrm>
              <a:off x="3065722" y="3228301"/>
              <a:ext cx="923322" cy="941787"/>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4" name="TextBox 103">
              <a:extLst>
                <a:ext uri="{FF2B5EF4-FFF2-40B4-BE49-F238E27FC236}">
                  <a16:creationId xmlns:a16="http://schemas.microsoft.com/office/drawing/2014/main" id="{FCB4DEE3-FF33-4C81-9D80-BC346278AA80}"/>
                </a:ext>
              </a:extLst>
            </p:cNvPr>
            <p:cNvSpPr txBox="1"/>
            <p:nvPr/>
          </p:nvSpPr>
          <p:spPr>
            <a:xfrm>
              <a:off x="3071499" y="3514528"/>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+83%</a:t>
              </a:r>
            </a:p>
          </p:txBody>
        </p:sp>
      </p:grpSp>
      <p:sp>
        <p:nvSpPr>
          <p:cNvPr id="105" name="Rectangle 104">
            <a:extLst>
              <a:ext uri="{FF2B5EF4-FFF2-40B4-BE49-F238E27FC236}">
                <a16:creationId xmlns:a16="http://schemas.microsoft.com/office/drawing/2014/main" id="{0416C0DF-296B-449C-997F-E82DD14F1DA9}"/>
              </a:ext>
            </a:extLst>
          </p:cNvPr>
          <p:cNvSpPr/>
          <p:nvPr/>
        </p:nvSpPr>
        <p:spPr>
          <a:xfrm>
            <a:off x="5467646" y="4563923"/>
            <a:ext cx="513004" cy="283016"/>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50%</a:t>
            </a:r>
          </a:p>
        </p:txBody>
      </p:sp>
      <p:sp>
        <p:nvSpPr>
          <p:cNvPr id="106" name="Rectangle 105">
            <a:extLst>
              <a:ext uri="{FF2B5EF4-FFF2-40B4-BE49-F238E27FC236}">
                <a16:creationId xmlns:a16="http://schemas.microsoft.com/office/drawing/2014/main" id="{3B9A407A-657E-4A84-9388-F2B77E293E37}"/>
              </a:ext>
            </a:extLst>
          </p:cNvPr>
          <p:cNvSpPr/>
          <p:nvPr/>
        </p:nvSpPr>
        <p:spPr>
          <a:xfrm>
            <a:off x="4555751" y="4563923"/>
            <a:ext cx="513004" cy="283016"/>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56%</a:t>
            </a:r>
          </a:p>
        </p:txBody>
      </p:sp>
      <p:sp>
        <p:nvSpPr>
          <p:cNvPr id="107" name="Rectangle 106">
            <a:extLst>
              <a:ext uri="{FF2B5EF4-FFF2-40B4-BE49-F238E27FC236}">
                <a16:creationId xmlns:a16="http://schemas.microsoft.com/office/drawing/2014/main" id="{75DE201B-CF91-4CAC-8543-025E3B228001}"/>
              </a:ext>
            </a:extLst>
          </p:cNvPr>
          <p:cNvSpPr/>
          <p:nvPr/>
        </p:nvSpPr>
        <p:spPr>
          <a:xfrm>
            <a:off x="3579350" y="4557861"/>
            <a:ext cx="513004" cy="283016"/>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57%</a:t>
            </a:r>
          </a:p>
        </p:txBody>
      </p:sp>
      <p:sp>
        <p:nvSpPr>
          <p:cNvPr id="108" name="Rectangle 107">
            <a:extLst>
              <a:ext uri="{FF2B5EF4-FFF2-40B4-BE49-F238E27FC236}">
                <a16:creationId xmlns:a16="http://schemas.microsoft.com/office/drawing/2014/main" id="{E3A3C7F1-4B49-4B4D-AE56-0A4365176069}"/>
              </a:ext>
            </a:extLst>
          </p:cNvPr>
          <p:cNvSpPr/>
          <p:nvPr/>
        </p:nvSpPr>
        <p:spPr>
          <a:xfrm>
            <a:off x="-16858" y="1199426"/>
            <a:ext cx="12208858" cy="356546"/>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vs. Non-Hispanic White 18+</a:t>
            </a:r>
          </a:p>
        </p:txBody>
      </p:sp>
      <p:grpSp>
        <p:nvGrpSpPr>
          <p:cNvPr id="84" name="Group 83">
            <a:extLst>
              <a:ext uri="{FF2B5EF4-FFF2-40B4-BE49-F238E27FC236}">
                <a16:creationId xmlns:a16="http://schemas.microsoft.com/office/drawing/2014/main" id="{1D40CEAB-D93B-49AE-875C-B80E7AA9830A}"/>
              </a:ext>
            </a:extLst>
          </p:cNvPr>
          <p:cNvGrpSpPr/>
          <p:nvPr/>
        </p:nvGrpSpPr>
        <p:grpSpPr>
          <a:xfrm>
            <a:off x="4059010" y="1601170"/>
            <a:ext cx="4286099" cy="273836"/>
            <a:chOff x="3928683" y="1475887"/>
            <a:chExt cx="4286099" cy="273836"/>
          </a:xfrm>
        </p:grpSpPr>
        <p:grpSp>
          <p:nvGrpSpPr>
            <p:cNvPr id="85" name="Group 84">
              <a:extLst>
                <a:ext uri="{FF2B5EF4-FFF2-40B4-BE49-F238E27FC236}">
                  <a16:creationId xmlns:a16="http://schemas.microsoft.com/office/drawing/2014/main" id="{DFC25D5C-DD04-48A0-B069-EE8E9174674E}"/>
                </a:ext>
              </a:extLst>
            </p:cNvPr>
            <p:cNvGrpSpPr/>
            <p:nvPr/>
          </p:nvGrpSpPr>
          <p:grpSpPr>
            <a:xfrm>
              <a:off x="4185413" y="1499048"/>
              <a:ext cx="4029369" cy="227514"/>
              <a:chOff x="4223465" y="4761319"/>
              <a:chExt cx="4029369" cy="227514"/>
            </a:xfrm>
          </p:grpSpPr>
          <p:sp>
            <p:nvSpPr>
              <p:cNvPr id="119" name="Rectangle 118">
                <a:extLst>
                  <a:ext uri="{FF2B5EF4-FFF2-40B4-BE49-F238E27FC236}">
                    <a16:creationId xmlns:a16="http://schemas.microsoft.com/office/drawing/2014/main" id="{A5BA1C3E-7A12-4459-B179-904B419F80AB}"/>
                  </a:ext>
                </a:extLst>
              </p:cNvPr>
              <p:cNvSpPr/>
              <p:nvPr/>
            </p:nvSpPr>
            <p:spPr>
              <a:xfrm>
                <a:off x="4223465"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Black A18+</a:t>
                </a:r>
              </a:p>
            </p:txBody>
          </p:sp>
          <p:sp>
            <p:nvSpPr>
              <p:cNvPr id="120" name="Rectangle 119">
                <a:extLst>
                  <a:ext uri="{FF2B5EF4-FFF2-40B4-BE49-F238E27FC236}">
                    <a16:creationId xmlns:a16="http://schemas.microsoft.com/office/drawing/2014/main" id="{3D31175D-594E-4CD4-BF23-A4551254320C}"/>
                  </a:ext>
                </a:extLst>
              </p:cNvPr>
              <p:cNvSpPr/>
              <p:nvPr/>
            </p:nvSpPr>
            <p:spPr>
              <a:xfrm>
                <a:off x="5614624" y="4761319"/>
                <a:ext cx="1247052" cy="227514"/>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Hispanic A18+</a:t>
                </a:r>
              </a:p>
            </p:txBody>
          </p:sp>
          <p:sp>
            <p:nvSpPr>
              <p:cNvPr id="121" name="Rectangle 120">
                <a:extLst>
                  <a:ext uri="{FF2B5EF4-FFF2-40B4-BE49-F238E27FC236}">
                    <a16:creationId xmlns:a16="http://schemas.microsoft.com/office/drawing/2014/main" id="{892F685A-CC2D-4EDE-9CC2-C5F15262A52F}"/>
                  </a:ext>
                </a:extLst>
              </p:cNvPr>
              <p:cNvSpPr/>
              <p:nvPr/>
            </p:nvSpPr>
            <p:spPr>
              <a:xfrm>
                <a:off x="7189883"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Asian A18+</a:t>
                </a:r>
              </a:p>
            </p:txBody>
          </p:sp>
        </p:grpSp>
        <p:sp>
          <p:nvSpPr>
            <p:cNvPr id="86" name="Oval 85">
              <a:extLst>
                <a:ext uri="{FF2B5EF4-FFF2-40B4-BE49-F238E27FC236}">
                  <a16:creationId xmlns:a16="http://schemas.microsoft.com/office/drawing/2014/main" id="{EB35470D-A7AA-4460-A7DA-994E63F44C49}"/>
                </a:ext>
              </a:extLst>
            </p:cNvPr>
            <p:cNvSpPr/>
            <p:nvPr/>
          </p:nvSpPr>
          <p:spPr>
            <a:xfrm>
              <a:off x="3928683" y="1475887"/>
              <a:ext cx="306598" cy="273836"/>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117" name="Oval 116">
              <a:extLst>
                <a:ext uri="{FF2B5EF4-FFF2-40B4-BE49-F238E27FC236}">
                  <a16:creationId xmlns:a16="http://schemas.microsoft.com/office/drawing/2014/main" id="{275291A4-9965-4F7A-886C-E2CEAB978F78}"/>
                </a:ext>
              </a:extLst>
            </p:cNvPr>
            <p:cNvSpPr/>
            <p:nvPr/>
          </p:nvSpPr>
          <p:spPr>
            <a:xfrm>
              <a:off x="5291547" y="1475887"/>
              <a:ext cx="306597" cy="273836"/>
            </a:xfrm>
            <a:prstGeom prst="ellipse">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118" name="Oval 117">
              <a:extLst>
                <a:ext uri="{FF2B5EF4-FFF2-40B4-BE49-F238E27FC236}">
                  <a16:creationId xmlns:a16="http://schemas.microsoft.com/office/drawing/2014/main" id="{9E969FF0-22B3-485B-B7F0-19685BA44313}"/>
                </a:ext>
              </a:extLst>
            </p:cNvPr>
            <p:cNvSpPr/>
            <p:nvPr/>
          </p:nvSpPr>
          <p:spPr>
            <a:xfrm>
              <a:off x="6889519" y="1475887"/>
              <a:ext cx="306597" cy="273836"/>
            </a:xfrm>
            <a:prstGeom prst="ellipse">
              <a:avLst/>
            </a:prstGeom>
            <a:solidFill>
              <a:srgbClr val="CC009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grpSp>
    </p:spTree>
    <p:extLst>
      <p:ext uri="{BB962C8B-B14F-4D97-AF65-F5344CB8AC3E}">
        <p14:creationId xmlns:p14="http://schemas.microsoft.com/office/powerpoint/2010/main" val="3935960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716F4CF-5317-49D7-9981-05C03A48FE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53477" y="4927411"/>
            <a:ext cx="2565854" cy="1454359"/>
          </a:xfrm>
          <a:prstGeom prst="rect">
            <a:avLst/>
          </a:prstGeom>
          <a:ln w="6350">
            <a:solidFill>
              <a:schemeClr val="tx1"/>
            </a:solidFill>
          </a:ln>
        </p:spPr>
      </p:pic>
      <p:pic>
        <p:nvPicPr>
          <p:cNvPr id="3" name="Picture 2">
            <a:extLst>
              <a:ext uri="{FF2B5EF4-FFF2-40B4-BE49-F238E27FC236}">
                <a16:creationId xmlns:a16="http://schemas.microsoft.com/office/drawing/2014/main" id="{1BDCD78C-59FD-47CF-A288-33C8C911E6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3663" y="4572452"/>
            <a:ext cx="2590268" cy="1457026"/>
          </a:xfrm>
          <a:prstGeom prst="rect">
            <a:avLst/>
          </a:prstGeom>
          <a:ln w="6350">
            <a:solidFill>
              <a:schemeClr val="tx1"/>
            </a:solidFill>
          </a:ln>
        </p:spPr>
      </p:pic>
      <p:pic>
        <p:nvPicPr>
          <p:cNvPr id="2" name="Picture 1">
            <a:extLst>
              <a:ext uri="{FF2B5EF4-FFF2-40B4-BE49-F238E27FC236}">
                <a16:creationId xmlns:a16="http://schemas.microsoft.com/office/drawing/2014/main" id="{D22C6952-48B7-4E39-A18A-8A9E3AC161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33807" y="2764785"/>
            <a:ext cx="2585523" cy="1454358"/>
          </a:xfrm>
          <a:prstGeom prst="rect">
            <a:avLst/>
          </a:prstGeom>
          <a:ln w="6350">
            <a:solidFill>
              <a:schemeClr val="tx1"/>
            </a:solidFill>
          </a:ln>
        </p:spPr>
      </p:pic>
      <p:pic>
        <p:nvPicPr>
          <p:cNvPr id="17" name="Picture 16">
            <a:extLst>
              <a:ext uri="{FF2B5EF4-FFF2-40B4-BE49-F238E27FC236}">
                <a16:creationId xmlns:a16="http://schemas.microsoft.com/office/drawing/2014/main" id="{69A6746B-6ABD-423E-81DA-290FFD41D1B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53663" y="392355"/>
            <a:ext cx="2585524" cy="1454357"/>
          </a:xfrm>
          <a:prstGeom prst="rect">
            <a:avLst/>
          </a:prstGeom>
          <a:ln w="6350">
            <a:solidFill>
              <a:schemeClr val="tx1"/>
            </a:solidFill>
          </a:ln>
        </p:spPr>
      </p:pic>
      <p:sp>
        <p:nvSpPr>
          <p:cNvPr id="4" name="Slide Number Placeholder 5">
            <a:extLst>
              <a:ext uri="{FF2B5EF4-FFF2-40B4-BE49-F238E27FC236}">
                <a16:creationId xmlns:a16="http://schemas.microsoft.com/office/drawing/2014/main" id="{FB22229A-6887-4214-83AD-DA430842EC36}"/>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defTabSz="585965">
              <a:defRPr/>
            </a:pPr>
            <a:fld id="{FC623D9C-B141-0E44-9A0E-426DA6A043B9}" type="slidenum">
              <a:rPr lang="en-US">
                <a:latin typeface="Open Sans" panose="020B0606030504020204" pitchFamily="34" charset="0"/>
                <a:ea typeface="Open Sans" panose="020B0606030504020204" pitchFamily="34" charset="0"/>
                <a:cs typeface="Open Sans" panose="020B0606030504020204" pitchFamily="34" charset="0"/>
              </a:rPr>
              <a:pPr defTabSz="585965">
                <a:defRPr/>
              </a:pPr>
              <a:t>2</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AFD25896-619E-4D50-AD84-B867A35BED8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33699" y="6531459"/>
            <a:ext cx="569668" cy="299966"/>
          </a:xfrm>
          <a:prstGeom prst="rect">
            <a:avLst/>
          </a:prstGeom>
        </p:spPr>
      </p:pic>
      <p:sp>
        <p:nvSpPr>
          <p:cNvPr id="6" name="TextBox 5">
            <a:extLst>
              <a:ext uri="{FF2B5EF4-FFF2-40B4-BE49-F238E27FC236}">
                <a16:creationId xmlns:a16="http://schemas.microsoft.com/office/drawing/2014/main" id="{5F87FFE1-C4CF-494A-A722-2270CC431A57}"/>
              </a:ext>
            </a:extLst>
          </p:cNvPr>
          <p:cNvSpPr txBox="1"/>
          <p:nvPr/>
        </p:nvSpPr>
        <p:spPr>
          <a:xfrm>
            <a:off x="167769" y="185049"/>
            <a:ext cx="2933700" cy="646331"/>
          </a:xfrm>
          <a:prstGeom prst="rect">
            <a:avLst/>
          </a:prstGeom>
          <a:noFill/>
        </p:spPr>
        <p:txBody>
          <a:bodyPr wrap="square" rtlCol="0">
            <a:sp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Contents</a:t>
            </a:r>
          </a:p>
        </p:txBody>
      </p:sp>
      <p:sp>
        <p:nvSpPr>
          <p:cNvPr id="7" name="Oval 6">
            <a:extLst>
              <a:ext uri="{FF2B5EF4-FFF2-40B4-BE49-F238E27FC236}">
                <a16:creationId xmlns:a16="http://schemas.microsoft.com/office/drawing/2014/main" id="{C047D5B1-836A-4374-98B4-4DAC749FC612}"/>
              </a:ext>
            </a:extLst>
          </p:cNvPr>
          <p:cNvSpPr/>
          <p:nvPr/>
        </p:nvSpPr>
        <p:spPr>
          <a:xfrm>
            <a:off x="128732" y="1089391"/>
            <a:ext cx="542636" cy="534158"/>
          </a:xfrm>
          <a:prstGeom prst="ellipse">
            <a:avLst/>
          </a:prstGeom>
          <a:solidFill>
            <a:srgbClr val="21596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Open Sans" panose="020B0606030504020204" pitchFamily="34" charset="0"/>
                <a:ea typeface="Open Sans" panose="020B0606030504020204" pitchFamily="34" charset="0"/>
                <a:cs typeface="Open Sans" panose="020B0606030504020204" pitchFamily="34" charset="0"/>
              </a:rPr>
              <a:t>1</a:t>
            </a:r>
          </a:p>
        </p:txBody>
      </p:sp>
      <p:sp>
        <p:nvSpPr>
          <p:cNvPr id="11" name="Rectangle 10">
            <a:extLst>
              <a:ext uri="{FF2B5EF4-FFF2-40B4-BE49-F238E27FC236}">
                <a16:creationId xmlns:a16="http://schemas.microsoft.com/office/drawing/2014/main" id="{889CF6F2-1F14-4CB4-9359-396947EEC6BB}"/>
              </a:ext>
            </a:extLst>
          </p:cNvPr>
          <p:cNvSpPr/>
          <p:nvPr/>
        </p:nvSpPr>
        <p:spPr>
          <a:xfrm>
            <a:off x="766446" y="1033305"/>
            <a:ext cx="7843082" cy="615553"/>
          </a:xfrm>
          <a:prstGeom prst="rect">
            <a:avLst/>
          </a:prstGeom>
        </p:spPr>
        <p:txBody>
          <a:bodyPr wrap="square">
            <a:spAutoFit/>
          </a:bodyPr>
          <a:lstStyle/>
          <a:p>
            <a:pPr defTabSz="586082">
              <a:defRPr/>
            </a:pPr>
            <a:r>
              <a:rPr lang="en-US" b="1" dirty="0">
                <a:latin typeface="Open Sans" panose="020B0606030504020204" pitchFamily="34" charset="0"/>
                <a:ea typeface="Open Sans" panose="020B0606030504020204" pitchFamily="34" charset="0"/>
                <a:cs typeface="Open Sans" panose="020B0606030504020204" pitchFamily="34" charset="0"/>
              </a:rPr>
              <a:t>Understanding The Opportunity</a:t>
            </a:r>
          </a:p>
          <a:p>
            <a:pPr defTabSz="586082">
              <a:defRPr/>
            </a:pPr>
            <a:r>
              <a:rPr lang="en-US" sz="1600" dirty="0">
                <a:latin typeface="Open Sans" panose="020B0606030504020204" pitchFamily="34" charset="0"/>
                <a:ea typeface="Open Sans" panose="020B0606030504020204" pitchFamily="34" charset="0"/>
                <a:cs typeface="Open Sans" panose="020B0606030504020204" pitchFamily="34" charset="0"/>
              </a:rPr>
              <a:t>The Economic Growth Of Multicultural Audiences</a:t>
            </a:r>
          </a:p>
        </p:txBody>
      </p:sp>
      <p:sp>
        <p:nvSpPr>
          <p:cNvPr id="8" name="Oval 7">
            <a:extLst>
              <a:ext uri="{FF2B5EF4-FFF2-40B4-BE49-F238E27FC236}">
                <a16:creationId xmlns:a16="http://schemas.microsoft.com/office/drawing/2014/main" id="{EDCBB06A-0B76-4BFF-9687-1BCFDC555113}"/>
              </a:ext>
            </a:extLst>
          </p:cNvPr>
          <p:cNvSpPr/>
          <p:nvPr/>
        </p:nvSpPr>
        <p:spPr>
          <a:xfrm>
            <a:off x="128732" y="2016682"/>
            <a:ext cx="542636" cy="534158"/>
          </a:xfrm>
          <a:prstGeom prst="ellipse">
            <a:avLst/>
          </a:prstGeom>
          <a:solidFill>
            <a:srgbClr val="21596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Open Sans" panose="020B0606030504020204" pitchFamily="34" charset="0"/>
                <a:ea typeface="Open Sans" panose="020B0606030504020204" pitchFamily="34" charset="0"/>
                <a:cs typeface="Open Sans" panose="020B0606030504020204" pitchFamily="34" charset="0"/>
              </a:rPr>
              <a:t>2</a:t>
            </a:r>
          </a:p>
        </p:txBody>
      </p:sp>
      <p:sp>
        <p:nvSpPr>
          <p:cNvPr id="12" name="Rectangle 11">
            <a:extLst>
              <a:ext uri="{FF2B5EF4-FFF2-40B4-BE49-F238E27FC236}">
                <a16:creationId xmlns:a16="http://schemas.microsoft.com/office/drawing/2014/main" id="{55363B28-888B-429D-A3ED-7A45F403BF83}"/>
              </a:ext>
            </a:extLst>
          </p:cNvPr>
          <p:cNvSpPr/>
          <p:nvPr/>
        </p:nvSpPr>
        <p:spPr>
          <a:xfrm>
            <a:off x="761525" y="1960596"/>
            <a:ext cx="8755367" cy="615553"/>
          </a:xfrm>
          <a:prstGeom prst="rect">
            <a:avLst/>
          </a:prstGeom>
        </p:spPr>
        <p:txBody>
          <a:bodyPr wrap="square">
            <a:spAutoFit/>
          </a:bodyPr>
          <a:lstStyle/>
          <a:p>
            <a:pPr defTabSz="586082">
              <a:defRPr/>
            </a:pPr>
            <a:r>
              <a:rPr lang="en-US" b="1" dirty="0">
                <a:latin typeface="Open Sans" panose="020B0606030504020204" pitchFamily="34" charset="0"/>
                <a:ea typeface="Open Sans" panose="020B0606030504020204" pitchFamily="34" charset="0"/>
                <a:cs typeface="Open Sans" panose="020B0606030504020204" pitchFamily="34" charset="0"/>
              </a:rPr>
              <a:t>Building Commitment</a:t>
            </a:r>
          </a:p>
          <a:p>
            <a:pPr defTabSz="586082">
              <a:defRPr/>
            </a:pPr>
            <a:r>
              <a:rPr lang="en-US" sz="1600" dirty="0">
                <a:latin typeface="Open Sans" panose="020B0606030504020204" pitchFamily="34" charset="0"/>
                <a:ea typeface="Open Sans" panose="020B0606030504020204" pitchFamily="34" charset="0"/>
                <a:cs typeface="Open Sans" panose="020B0606030504020204" pitchFamily="34" charset="0"/>
              </a:rPr>
              <a:t>The Importance Of Cultural Relevancy in TV</a:t>
            </a:r>
          </a:p>
        </p:txBody>
      </p:sp>
      <p:sp>
        <p:nvSpPr>
          <p:cNvPr id="9" name="Oval 8">
            <a:extLst>
              <a:ext uri="{FF2B5EF4-FFF2-40B4-BE49-F238E27FC236}">
                <a16:creationId xmlns:a16="http://schemas.microsoft.com/office/drawing/2014/main" id="{7D87855F-6221-43F7-98E7-1622B8D5CAD5}"/>
              </a:ext>
            </a:extLst>
          </p:cNvPr>
          <p:cNvSpPr/>
          <p:nvPr/>
        </p:nvSpPr>
        <p:spPr>
          <a:xfrm>
            <a:off x="128732" y="3871264"/>
            <a:ext cx="542636" cy="534158"/>
          </a:xfrm>
          <a:prstGeom prst="ellipse">
            <a:avLst/>
          </a:prstGeom>
          <a:solidFill>
            <a:srgbClr val="21596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Open Sans" panose="020B0606030504020204" pitchFamily="34" charset="0"/>
                <a:ea typeface="Open Sans" panose="020B0606030504020204" pitchFamily="34" charset="0"/>
                <a:cs typeface="Open Sans" panose="020B0606030504020204" pitchFamily="34" charset="0"/>
              </a:rPr>
              <a:t>4</a:t>
            </a:r>
          </a:p>
        </p:txBody>
      </p:sp>
      <p:sp>
        <p:nvSpPr>
          <p:cNvPr id="13" name="Rectangle 12">
            <a:extLst>
              <a:ext uri="{FF2B5EF4-FFF2-40B4-BE49-F238E27FC236}">
                <a16:creationId xmlns:a16="http://schemas.microsoft.com/office/drawing/2014/main" id="{3C3FD5F1-1C58-475C-96E2-ACE4BFB87A3A}"/>
              </a:ext>
            </a:extLst>
          </p:cNvPr>
          <p:cNvSpPr/>
          <p:nvPr/>
        </p:nvSpPr>
        <p:spPr>
          <a:xfrm>
            <a:off x="766445" y="3815178"/>
            <a:ext cx="9212934" cy="615553"/>
          </a:xfrm>
          <a:prstGeom prst="rect">
            <a:avLst/>
          </a:prstGeom>
        </p:spPr>
        <p:txBody>
          <a:bodyPr wrap="square">
            <a:spAutoFit/>
          </a:bodyPr>
          <a:lstStyle/>
          <a:p>
            <a:pPr defTabSz="586082">
              <a:defRPr/>
            </a:pPr>
            <a:r>
              <a:rPr lang="en-US" b="1" dirty="0">
                <a:latin typeface="Open Sans" panose="020B0606030504020204" pitchFamily="34" charset="0"/>
                <a:ea typeface="Open Sans" panose="020B0606030504020204" pitchFamily="34" charset="0"/>
                <a:cs typeface="Open Sans" panose="020B0606030504020204" pitchFamily="34" charset="0"/>
              </a:rPr>
              <a:t>Inspiring Buying Decisions</a:t>
            </a:r>
          </a:p>
          <a:p>
            <a:pPr defTabSz="586082">
              <a:defRPr/>
            </a:pPr>
            <a:r>
              <a:rPr lang="en-US" sz="1600" dirty="0">
                <a:latin typeface="Open Sans" panose="020B0606030504020204" pitchFamily="34" charset="0"/>
                <a:ea typeface="Open Sans" panose="020B0606030504020204" pitchFamily="34" charset="0"/>
                <a:cs typeface="Open Sans" panose="020B0606030504020204" pitchFamily="34" charset="0"/>
              </a:rPr>
              <a:t>Delivering Outcomes For Brands</a:t>
            </a:r>
          </a:p>
        </p:txBody>
      </p:sp>
      <p:sp>
        <p:nvSpPr>
          <p:cNvPr id="10" name="Oval 9">
            <a:extLst>
              <a:ext uri="{FF2B5EF4-FFF2-40B4-BE49-F238E27FC236}">
                <a16:creationId xmlns:a16="http://schemas.microsoft.com/office/drawing/2014/main" id="{F671BA73-B550-470F-9176-C5CF1849309D}"/>
              </a:ext>
            </a:extLst>
          </p:cNvPr>
          <p:cNvSpPr/>
          <p:nvPr/>
        </p:nvSpPr>
        <p:spPr>
          <a:xfrm>
            <a:off x="128732" y="4798555"/>
            <a:ext cx="542636" cy="534158"/>
          </a:xfrm>
          <a:prstGeom prst="ellipse">
            <a:avLst/>
          </a:prstGeom>
          <a:solidFill>
            <a:srgbClr val="21596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Open Sans" panose="020B0606030504020204" pitchFamily="34" charset="0"/>
                <a:ea typeface="Open Sans" panose="020B0606030504020204" pitchFamily="34" charset="0"/>
                <a:cs typeface="Open Sans" panose="020B0606030504020204" pitchFamily="34" charset="0"/>
              </a:rPr>
              <a:t>5</a:t>
            </a:r>
          </a:p>
        </p:txBody>
      </p:sp>
      <p:sp>
        <p:nvSpPr>
          <p:cNvPr id="14" name="Rectangle 13">
            <a:extLst>
              <a:ext uri="{FF2B5EF4-FFF2-40B4-BE49-F238E27FC236}">
                <a16:creationId xmlns:a16="http://schemas.microsoft.com/office/drawing/2014/main" id="{DCEC45FC-49F4-44BE-AD33-E50F6CA2F687}"/>
              </a:ext>
            </a:extLst>
          </p:cNvPr>
          <p:cNvSpPr/>
          <p:nvPr/>
        </p:nvSpPr>
        <p:spPr>
          <a:xfrm>
            <a:off x="766445" y="4742469"/>
            <a:ext cx="8755367" cy="615553"/>
          </a:xfrm>
          <a:prstGeom prst="rect">
            <a:avLst/>
          </a:prstGeom>
        </p:spPr>
        <p:txBody>
          <a:bodyPr wrap="square">
            <a:spAutoFit/>
          </a:bodyPr>
          <a:lstStyle/>
          <a:p>
            <a:pPr defTabSz="586082">
              <a:defRPr/>
            </a:pPr>
            <a:r>
              <a:rPr lang="en-US" b="1" dirty="0">
                <a:latin typeface="Open Sans" panose="020B0606030504020204" pitchFamily="34" charset="0"/>
                <a:ea typeface="Open Sans" panose="020B0606030504020204" pitchFamily="34" charset="0"/>
                <a:cs typeface="Open Sans" panose="020B0606030504020204" pitchFamily="34" charset="0"/>
              </a:rPr>
              <a:t>Igniting Involvement</a:t>
            </a:r>
          </a:p>
          <a:p>
            <a:pPr defTabSz="586082">
              <a:defRPr/>
            </a:pPr>
            <a:r>
              <a:rPr lang="en-US" sz="1600" dirty="0">
                <a:latin typeface="Open Sans" panose="020B0606030504020204" pitchFamily="34" charset="0"/>
                <a:ea typeface="Open Sans" panose="020B0606030504020204" pitchFamily="34" charset="0"/>
                <a:cs typeface="Open Sans" panose="020B0606030504020204" pitchFamily="34" charset="0"/>
              </a:rPr>
              <a:t>TV As A ‘Force For Good’</a:t>
            </a:r>
          </a:p>
        </p:txBody>
      </p:sp>
      <p:sp>
        <p:nvSpPr>
          <p:cNvPr id="20" name="Oval 19">
            <a:extLst>
              <a:ext uri="{FF2B5EF4-FFF2-40B4-BE49-F238E27FC236}">
                <a16:creationId xmlns:a16="http://schemas.microsoft.com/office/drawing/2014/main" id="{EDB622A6-FDB2-48C9-B74A-9A502DA2B8ED}"/>
              </a:ext>
            </a:extLst>
          </p:cNvPr>
          <p:cNvSpPr/>
          <p:nvPr/>
        </p:nvSpPr>
        <p:spPr>
          <a:xfrm>
            <a:off x="6366066" y="212397"/>
            <a:ext cx="375194" cy="369332"/>
          </a:xfrm>
          <a:prstGeom prst="ellipse">
            <a:avLst/>
          </a:prstGeom>
          <a:solidFill>
            <a:srgbClr val="21596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1</a:t>
            </a:r>
          </a:p>
        </p:txBody>
      </p:sp>
      <p:sp>
        <p:nvSpPr>
          <p:cNvPr id="23" name="Oval 22">
            <a:extLst>
              <a:ext uri="{FF2B5EF4-FFF2-40B4-BE49-F238E27FC236}">
                <a16:creationId xmlns:a16="http://schemas.microsoft.com/office/drawing/2014/main" id="{081C7C37-9CCF-4D52-B5EA-EFC1B3D3E38D}"/>
              </a:ext>
            </a:extLst>
          </p:cNvPr>
          <p:cNvSpPr/>
          <p:nvPr/>
        </p:nvSpPr>
        <p:spPr>
          <a:xfrm>
            <a:off x="128732" y="2943973"/>
            <a:ext cx="542636" cy="534158"/>
          </a:xfrm>
          <a:prstGeom prst="ellipse">
            <a:avLst/>
          </a:prstGeom>
          <a:solidFill>
            <a:srgbClr val="21596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Open Sans" panose="020B0606030504020204" pitchFamily="34" charset="0"/>
                <a:ea typeface="Open Sans" panose="020B0606030504020204" pitchFamily="34" charset="0"/>
                <a:cs typeface="Open Sans" panose="020B0606030504020204" pitchFamily="34" charset="0"/>
              </a:rPr>
              <a:t>3</a:t>
            </a:r>
          </a:p>
        </p:txBody>
      </p:sp>
      <p:sp>
        <p:nvSpPr>
          <p:cNvPr id="28" name="Rectangle 27">
            <a:extLst>
              <a:ext uri="{FF2B5EF4-FFF2-40B4-BE49-F238E27FC236}">
                <a16:creationId xmlns:a16="http://schemas.microsoft.com/office/drawing/2014/main" id="{A22CC24C-D7C1-4115-8C5C-7ED093F86190}"/>
              </a:ext>
            </a:extLst>
          </p:cNvPr>
          <p:cNvSpPr/>
          <p:nvPr/>
        </p:nvSpPr>
        <p:spPr>
          <a:xfrm>
            <a:off x="761526" y="2893983"/>
            <a:ext cx="9212934" cy="615553"/>
          </a:xfrm>
          <a:prstGeom prst="rect">
            <a:avLst/>
          </a:prstGeom>
        </p:spPr>
        <p:txBody>
          <a:bodyPr wrap="square">
            <a:spAutoFit/>
          </a:bodyPr>
          <a:lstStyle/>
          <a:p>
            <a:pPr defTabSz="586082">
              <a:defRPr/>
            </a:pPr>
            <a:r>
              <a:rPr lang="en-US" b="1" dirty="0">
                <a:latin typeface="Open Sans" panose="020B0606030504020204" pitchFamily="34" charset="0"/>
                <a:ea typeface="Open Sans" panose="020B0606030504020204" pitchFamily="34" charset="0"/>
                <a:cs typeface="Open Sans" panose="020B0606030504020204" pitchFamily="34" charset="0"/>
              </a:rPr>
              <a:t>Generating Engagement</a:t>
            </a:r>
          </a:p>
          <a:p>
            <a:pPr defTabSz="586082">
              <a:defRPr/>
            </a:pPr>
            <a:r>
              <a:rPr lang="en-US" sz="1600" dirty="0">
                <a:latin typeface="Open Sans" panose="020B0606030504020204" pitchFamily="34" charset="0"/>
                <a:ea typeface="Open Sans" panose="020B0606030504020204" pitchFamily="34" charset="0"/>
                <a:cs typeface="Open Sans" panose="020B0606030504020204" pitchFamily="34" charset="0"/>
              </a:rPr>
              <a:t>Online And ‘In Real Life’ TV Communities</a:t>
            </a:r>
          </a:p>
        </p:txBody>
      </p:sp>
      <p:sp>
        <p:nvSpPr>
          <p:cNvPr id="30" name="Oval 29">
            <a:extLst>
              <a:ext uri="{FF2B5EF4-FFF2-40B4-BE49-F238E27FC236}">
                <a16:creationId xmlns:a16="http://schemas.microsoft.com/office/drawing/2014/main" id="{E88DD54B-6E48-415C-A3DE-3D1D18DDE37F}"/>
              </a:ext>
            </a:extLst>
          </p:cNvPr>
          <p:cNvSpPr/>
          <p:nvPr/>
        </p:nvSpPr>
        <p:spPr>
          <a:xfrm>
            <a:off x="6366066" y="4440733"/>
            <a:ext cx="375194" cy="369332"/>
          </a:xfrm>
          <a:prstGeom prst="ellipse">
            <a:avLst/>
          </a:prstGeom>
          <a:solidFill>
            <a:srgbClr val="21596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5</a:t>
            </a:r>
          </a:p>
        </p:txBody>
      </p:sp>
      <p:sp>
        <p:nvSpPr>
          <p:cNvPr id="25" name="Oval 24">
            <a:extLst>
              <a:ext uri="{FF2B5EF4-FFF2-40B4-BE49-F238E27FC236}">
                <a16:creationId xmlns:a16="http://schemas.microsoft.com/office/drawing/2014/main" id="{9FDC1673-08DE-466D-BCE9-A40AFB0D1AB7}"/>
              </a:ext>
            </a:extLst>
          </p:cNvPr>
          <p:cNvSpPr/>
          <p:nvPr/>
        </p:nvSpPr>
        <p:spPr>
          <a:xfrm>
            <a:off x="123813" y="5725847"/>
            <a:ext cx="542636" cy="534158"/>
          </a:xfrm>
          <a:prstGeom prst="ellipse">
            <a:avLst/>
          </a:prstGeom>
          <a:solidFill>
            <a:srgbClr val="21596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Open Sans" panose="020B0606030504020204" pitchFamily="34" charset="0"/>
                <a:ea typeface="Open Sans" panose="020B0606030504020204" pitchFamily="34" charset="0"/>
                <a:cs typeface="Open Sans" panose="020B0606030504020204" pitchFamily="34" charset="0"/>
              </a:rPr>
              <a:t>6</a:t>
            </a:r>
          </a:p>
        </p:txBody>
      </p:sp>
      <p:sp>
        <p:nvSpPr>
          <p:cNvPr id="27" name="Rectangle 26">
            <a:extLst>
              <a:ext uri="{FF2B5EF4-FFF2-40B4-BE49-F238E27FC236}">
                <a16:creationId xmlns:a16="http://schemas.microsoft.com/office/drawing/2014/main" id="{ED2E5F5A-845B-4B77-99AE-FAE28D54A3C2}"/>
              </a:ext>
            </a:extLst>
          </p:cNvPr>
          <p:cNvSpPr/>
          <p:nvPr/>
        </p:nvSpPr>
        <p:spPr>
          <a:xfrm>
            <a:off x="761525" y="5669761"/>
            <a:ext cx="8755367" cy="615553"/>
          </a:xfrm>
          <a:prstGeom prst="rect">
            <a:avLst/>
          </a:prstGeom>
        </p:spPr>
        <p:txBody>
          <a:bodyPr wrap="square">
            <a:spAutoFit/>
          </a:bodyPr>
          <a:lstStyle/>
          <a:p>
            <a:pPr defTabSz="586082">
              <a:defRPr/>
            </a:pPr>
            <a:r>
              <a:rPr lang="en-US" b="1" dirty="0">
                <a:latin typeface="Open Sans" panose="020B0606030504020204" pitchFamily="34" charset="0"/>
                <a:ea typeface="Open Sans" panose="020B0606030504020204" pitchFamily="34" charset="0"/>
                <a:cs typeface="Open Sans" panose="020B0606030504020204" pitchFamily="34" charset="0"/>
              </a:rPr>
              <a:t>Exploring The Cinematic Experience</a:t>
            </a:r>
          </a:p>
          <a:p>
            <a:pPr defTabSz="586082">
              <a:defRPr/>
            </a:pPr>
            <a:r>
              <a:rPr lang="en-US" sz="1600" dirty="0">
                <a:latin typeface="Open Sans" panose="020B0606030504020204" pitchFamily="34" charset="0"/>
                <a:ea typeface="Open Sans" panose="020B0606030504020204" pitchFamily="34" charset="0"/>
                <a:cs typeface="Open Sans" panose="020B0606030504020204" pitchFamily="34" charset="0"/>
              </a:rPr>
              <a:t>How Representation Leads To Success</a:t>
            </a:r>
          </a:p>
        </p:txBody>
      </p:sp>
      <p:sp>
        <p:nvSpPr>
          <p:cNvPr id="31" name="Oval 30">
            <a:extLst>
              <a:ext uri="{FF2B5EF4-FFF2-40B4-BE49-F238E27FC236}">
                <a16:creationId xmlns:a16="http://schemas.microsoft.com/office/drawing/2014/main" id="{B43715E1-F024-4676-9618-4371865BA611}"/>
              </a:ext>
            </a:extLst>
          </p:cNvPr>
          <p:cNvSpPr/>
          <p:nvPr/>
        </p:nvSpPr>
        <p:spPr>
          <a:xfrm>
            <a:off x="9265879" y="4818685"/>
            <a:ext cx="375194" cy="369332"/>
          </a:xfrm>
          <a:prstGeom prst="ellipse">
            <a:avLst/>
          </a:prstGeom>
          <a:solidFill>
            <a:srgbClr val="21596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6</a:t>
            </a:r>
          </a:p>
        </p:txBody>
      </p:sp>
      <p:pic>
        <p:nvPicPr>
          <p:cNvPr id="18" name="Picture 17">
            <a:extLst>
              <a:ext uri="{FF2B5EF4-FFF2-40B4-BE49-F238E27FC236}">
                <a16:creationId xmlns:a16="http://schemas.microsoft.com/office/drawing/2014/main" id="{8E419857-D556-4AF8-8C38-196651E2904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38707" y="683933"/>
            <a:ext cx="2585524" cy="1454357"/>
          </a:xfrm>
          <a:prstGeom prst="rect">
            <a:avLst/>
          </a:prstGeom>
          <a:ln w="6350">
            <a:solidFill>
              <a:schemeClr val="tx1"/>
            </a:solidFill>
          </a:ln>
        </p:spPr>
      </p:pic>
      <p:sp>
        <p:nvSpPr>
          <p:cNvPr id="22" name="Oval 21">
            <a:extLst>
              <a:ext uri="{FF2B5EF4-FFF2-40B4-BE49-F238E27FC236}">
                <a16:creationId xmlns:a16="http://schemas.microsoft.com/office/drawing/2014/main" id="{DA0BCBF2-922D-47B9-BF64-541FD7571B2C}"/>
              </a:ext>
            </a:extLst>
          </p:cNvPr>
          <p:cNvSpPr/>
          <p:nvPr/>
        </p:nvSpPr>
        <p:spPr>
          <a:xfrm>
            <a:off x="9265879" y="517197"/>
            <a:ext cx="375194" cy="369332"/>
          </a:xfrm>
          <a:prstGeom prst="ellipse">
            <a:avLst/>
          </a:prstGeom>
          <a:solidFill>
            <a:srgbClr val="21596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2</a:t>
            </a:r>
          </a:p>
        </p:txBody>
      </p:sp>
      <p:pic>
        <p:nvPicPr>
          <p:cNvPr id="19" name="Picture 18">
            <a:extLst>
              <a:ext uri="{FF2B5EF4-FFF2-40B4-BE49-F238E27FC236}">
                <a16:creationId xmlns:a16="http://schemas.microsoft.com/office/drawing/2014/main" id="{77CE6CE9-339F-4E56-9A96-55C2EAF99BF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563463" y="2472393"/>
            <a:ext cx="2585524" cy="1454358"/>
          </a:xfrm>
          <a:prstGeom prst="rect">
            <a:avLst/>
          </a:prstGeom>
          <a:ln w="6350">
            <a:solidFill>
              <a:schemeClr val="tx1"/>
            </a:solidFill>
          </a:ln>
        </p:spPr>
      </p:pic>
      <p:sp>
        <p:nvSpPr>
          <p:cNvPr id="24" name="Oval 23">
            <a:extLst>
              <a:ext uri="{FF2B5EF4-FFF2-40B4-BE49-F238E27FC236}">
                <a16:creationId xmlns:a16="http://schemas.microsoft.com/office/drawing/2014/main" id="{B8201BC8-36FD-424B-8729-5321598F5B0E}"/>
              </a:ext>
            </a:extLst>
          </p:cNvPr>
          <p:cNvSpPr/>
          <p:nvPr/>
        </p:nvSpPr>
        <p:spPr>
          <a:xfrm>
            <a:off x="6377005" y="2302836"/>
            <a:ext cx="375194" cy="369332"/>
          </a:xfrm>
          <a:prstGeom prst="ellipse">
            <a:avLst/>
          </a:prstGeom>
          <a:solidFill>
            <a:srgbClr val="21596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3</a:t>
            </a:r>
          </a:p>
        </p:txBody>
      </p:sp>
      <p:sp>
        <p:nvSpPr>
          <p:cNvPr id="26" name="Oval 25">
            <a:extLst>
              <a:ext uri="{FF2B5EF4-FFF2-40B4-BE49-F238E27FC236}">
                <a16:creationId xmlns:a16="http://schemas.microsoft.com/office/drawing/2014/main" id="{DA6B7246-C5ED-4C95-91DC-B959833B78EC}"/>
              </a:ext>
            </a:extLst>
          </p:cNvPr>
          <p:cNvSpPr/>
          <p:nvPr/>
        </p:nvSpPr>
        <p:spPr>
          <a:xfrm>
            <a:off x="9265879" y="2619828"/>
            <a:ext cx="375194" cy="369332"/>
          </a:xfrm>
          <a:prstGeom prst="ellipse">
            <a:avLst/>
          </a:prstGeom>
          <a:solidFill>
            <a:srgbClr val="21596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4</a:t>
            </a:r>
          </a:p>
        </p:txBody>
      </p:sp>
    </p:spTree>
    <p:extLst>
      <p:ext uri="{BB962C8B-B14F-4D97-AF65-F5344CB8AC3E}">
        <p14:creationId xmlns:p14="http://schemas.microsoft.com/office/powerpoint/2010/main" val="4067724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083781C-D0EA-4255-A485-B68746A276D0}"/>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defTabSz="585965">
              <a:defRPr/>
            </a:pPr>
            <a:fld id="{FC623D9C-B141-0E44-9A0E-426DA6A043B9}" type="slidenum">
              <a:rPr lang="en-US">
                <a:latin typeface="Open Sans" panose="020B0606030504020204" pitchFamily="34" charset="0"/>
                <a:ea typeface="Open Sans" panose="020B0606030504020204" pitchFamily="34" charset="0"/>
                <a:cs typeface="Open Sans" panose="020B0606030504020204" pitchFamily="34" charset="0"/>
              </a:rPr>
              <a:pPr defTabSz="585965">
                <a:defRPr/>
              </a:pPr>
              <a:t>20</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B5BCB592-63D7-47E7-9925-E42540C39D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33699" y="6531459"/>
            <a:ext cx="569668" cy="299966"/>
          </a:xfrm>
          <a:prstGeom prst="rect">
            <a:avLst/>
          </a:prstGeom>
        </p:spPr>
      </p:pic>
      <p:sp>
        <p:nvSpPr>
          <p:cNvPr id="6" name="Rectangle 5">
            <a:extLst>
              <a:ext uri="{FF2B5EF4-FFF2-40B4-BE49-F238E27FC236}">
                <a16:creationId xmlns:a16="http://schemas.microsoft.com/office/drawing/2014/main" id="{277931D5-356A-4A68-ACC1-06F6924F0D0C}"/>
              </a:ext>
            </a:extLst>
          </p:cNvPr>
          <p:cNvSpPr/>
          <p:nvPr/>
        </p:nvSpPr>
        <p:spPr>
          <a:xfrm>
            <a:off x="2968196" y="6646783"/>
            <a:ext cx="6255609" cy="184642"/>
          </a:xfrm>
          <a:prstGeom prst="rect">
            <a:avLst/>
          </a:prstGeom>
        </p:spPr>
        <p:txBody>
          <a:bodyPr wrap="square">
            <a:noAutofit/>
          </a:bodyPr>
          <a:lstStyle/>
          <a:p>
            <a:pPr algn="ctr" defTabSz="457109"/>
            <a:r>
              <a:rPr lang="en-US" sz="900" i="1" dirty="0">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sp>
        <p:nvSpPr>
          <p:cNvPr id="7" name="TextBox 6">
            <a:extLst>
              <a:ext uri="{FF2B5EF4-FFF2-40B4-BE49-F238E27FC236}">
                <a16:creationId xmlns:a16="http://schemas.microsoft.com/office/drawing/2014/main" id="{A4CE81EE-7A81-4013-A2C3-685203E4E635}"/>
              </a:ext>
            </a:extLst>
          </p:cNvPr>
          <p:cNvSpPr txBox="1"/>
          <p:nvPr/>
        </p:nvSpPr>
        <p:spPr>
          <a:xfrm>
            <a:off x="94069" y="6315009"/>
            <a:ext cx="11154034" cy="338554"/>
          </a:xfrm>
          <a:prstGeom prst="rect">
            <a:avLst/>
          </a:prstGeom>
          <a:noFill/>
        </p:spPr>
        <p:txBody>
          <a:bodyPr wrap="square" rtlCol="0">
            <a:spAutoFit/>
          </a:bodyPr>
          <a:lstStyle/>
          <a:p>
            <a:r>
              <a:rPr lang="en-US" sz="800" dirty="0">
                <a:latin typeface="Open Sans" panose="020B0606030504020204" pitchFamily="34" charset="0"/>
                <a:ea typeface="Open Sans" panose="020B0606030504020204" pitchFamily="34" charset="0"/>
                <a:cs typeface="Open Sans" panose="020B0606030504020204" pitchFamily="34" charset="0"/>
              </a:rPr>
              <a:t>Source: VAB / </a:t>
            </a:r>
            <a:r>
              <a:rPr lang="en-US" sz="800" dirty="0" err="1">
                <a:latin typeface="Open Sans" panose="020B0606030504020204" pitchFamily="34" charset="0"/>
                <a:ea typeface="Open Sans" panose="020B0606030504020204" pitchFamily="34" charset="0"/>
                <a:cs typeface="Open Sans" panose="020B0606030504020204" pitchFamily="34" charset="0"/>
              </a:rPr>
              <a:t>Dynata</a:t>
            </a:r>
            <a:r>
              <a:rPr lang="en-US" sz="800" dirty="0">
                <a:latin typeface="Open Sans" panose="020B0606030504020204" pitchFamily="34" charset="0"/>
                <a:ea typeface="Open Sans" panose="020B0606030504020204" pitchFamily="34" charset="0"/>
                <a:cs typeface="Open Sans" panose="020B0606030504020204" pitchFamily="34" charset="0"/>
              </a:rPr>
              <a:t> ‘Multicultural Video Engagement Survey,’ August 2019. Q10: Please indicate how often you do the following on social media. Respondents Answer = Always, Frequently or Occasionally. African American/Black/Caribbean American =  302 Respondents, Hispanic = 300 Respondents, Asian American/Pacific Islander = 100 Respondents, Non-Hispanic White = 300 Respondents. </a:t>
            </a:r>
          </a:p>
        </p:txBody>
      </p:sp>
      <p:graphicFrame>
        <p:nvGraphicFramePr>
          <p:cNvPr id="8" name="Chart 7">
            <a:extLst>
              <a:ext uri="{FF2B5EF4-FFF2-40B4-BE49-F238E27FC236}">
                <a16:creationId xmlns:a16="http://schemas.microsoft.com/office/drawing/2014/main" id="{BB32B5E9-D04A-4464-9151-4FE9C1F0CF93}"/>
              </a:ext>
            </a:extLst>
          </p:cNvPr>
          <p:cNvGraphicFramePr/>
          <p:nvPr>
            <p:extLst>
              <p:ext uri="{D42A27DB-BD31-4B8C-83A1-F6EECF244321}">
                <p14:modId xmlns:p14="http://schemas.microsoft.com/office/powerpoint/2010/main" val="1635400259"/>
              </p:ext>
            </p:extLst>
          </p:nvPr>
        </p:nvGraphicFramePr>
        <p:xfrm>
          <a:off x="729252" y="1171234"/>
          <a:ext cx="10064898" cy="5024863"/>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20555459-043A-4584-9964-B28F998C5A63}"/>
              </a:ext>
            </a:extLst>
          </p:cNvPr>
          <p:cNvSpPr/>
          <p:nvPr/>
        </p:nvSpPr>
        <p:spPr>
          <a:xfrm>
            <a:off x="3716107" y="1545195"/>
            <a:ext cx="3895859" cy="231237"/>
          </a:xfrm>
          <a:prstGeom prst="rect">
            <a:avLst/>
          </a:prstGeom>
        </p:spPr>
        <p:txBody>
          <a:bodyPr>
            <a:noAutofit/>
          </a:bodyPr>
          <a:lstStyle/>
          <a:p>
            <a:pPr algn="ctr"/>
            <a:r>
              <a:rPr lang="en-US" sz="1000" i="1" dirty="0">
                <a:latin typeface="Open Sans" panose="020B0606030504020204" pitchFamily="34" charset="0"/>
                <a:ea typeface="Open Sans" panose="020B0606030504020204" pitchFamily="34" charset="0"/>
                <a:cs typeface="Open Sans" panose="020B0606030504020204" pitchFamily="34" charset="0"/>
              </a:rPr>
              <a:t>% vs. Non-Hispanic White 18+</a:t>
            </a:r>
          </a:p>
        </p:txBody>
      </p:sp>
      <p:sp>
        <p:nvSpPr>
          <p:cNvPr id="11" name="TextBox 10">
            <a:extLst>
              <a:ext uri="{FF2B5EF4-FFF2-40B4-BE49-F238E27FC236}">
                <a16:creationId xmlns:a16="http://schemas.microsoft.com/office/drawing/2014/main" id="{E7328B7E-2043-4A48-BA1C-EC850BCC6147}"/>
              </a:ext>
            </a:extLst>
          </p:cNvPr>
          <p:cNvSpPr txBox="1"/>
          <p:nvPr/>
        </p:nvSpPr>
        <p:spPr>
          <a:xfrm>
            <a:off x="99370" y="121067"/>
            <a:ext cx="12054929" cy="892059"/>
          </a:xfrm>
          <a:prstGeom prst="rect">
            <a:avLst/>
          </a:prstGeom>
          <a:noFill/>
        </p:spPr>
        <p:txBody>
          <a:bodyPr wrap="square" lIns="90952" tIns="45476" rIns="90952" bIns="45476" rtlCol="0">
            <a:spAutoFit/>
          </a:bodyPr>
          <a:lstStyle/>
          <a:p>
            <a:pPr algn="ctr" defTabSz="582973">
              <a:defRPr/>
            </a:pPr>
            <a:r>
              <a:rPr lang="en-US" sz="2600" dirty="0">
                <a:latin typeface="Open Sans" panose="020B0606030504020204" pitchFamily="34" charset="0"/>
                <a:ea typeface="Open Sans" panose="020B0606030504020204" pitchFamily="34" charset="0"/>
                <a:cs typeface="Open Sans" panose="020B0606030504020204" pitchFamily="34" charset="0"/>
              </a:rPr>
              <a:t>Beyond Social Media, Multicultural Audiences Are Also Feeding Their Passion For TV Programming By Seeking Out More Relevant Content Online</a:t>
            </a:r>
          </a:p>
        </p:txBody>
      </p:sp>
      <p:sp>
        <p:nvSpPr>
          <p:cNvPr id="12" name="TextBox 11">
            <a:extLst>
              <a:ext uri="{FF2B5EF4-FFF2-40B4-BE49-F238E27FC236}">
                <a16:creationId xmlns:a16="http://schemas.microsoft.com/office/drawing/2014/main" id="{274FE3DB-C4F8-4CC3-9C94-C53D96996FEF}"/>
              </a:ext>
            </a:extLst>
          </p:cNvPr>
          <p:cNvSpPr txBox="1"/>
          <p:nvPr/>
        </p:nvSpPr>
        <p:spPr>
          <a:xfrm>
            <a:off x="10886522" y="1855088"/>
            <a:ext cx="497368" cy="261117"/>
          </a:xfrm>
          <a:prstGeom prst="rect">
            <a:avLst/>
          </a:prstGeom>
          <a:noFill/>
        </p:spPr>
        <p:txBody>
          <a:bodyPr wrap="square" lIns="90952" tIns="45476" rIns="90952" bIns="45476" rtlCol="0">
            <a:spAutoFit/>
          </a:bodyPr>
          <a:lstStyle/>
          <a:p>
            <a:pPr defTabSz="582973">
              <a:defRPr/>
            </a:pPr>
            <a:r>
              <a:rPr lang="en-US" sz="1100" b="1" dirty="0">
                <a:latin typeface="Open Sans" panose="020B0606030504020204" pitchFamily="34" charset="0"/>
                <a:ea typeface="Open Sans" panose="020B0606030504020204" pitchFamily="34" charset="0"/>
                <a:cs typeface="Open Sans" panose="020B0606030504020204" pitchFamily="34" charset="0"/>
              </a:rPr>
              <a:t>72%</a:t>
            </a:r>
          </a:p>
        </p:txBody>
      </p:sp>
      <p:sp>
        <p:nvSpPr>
          <p:cNvPr id="13" name="TextBox 12">
            <a:extLst>
              <a:ext uri="{FF2B5EF4-FFF2-40B4-BE49-F238E27FC236}">
                <a16:creationId xmlns:a16="http://schemas.microsoft.com/office/drawing/2014/main" id="{EC09C2DF-4B8B-4FF1-8338-4BAFFEE66ED4}"/>
              </a:ext>
            </a:extLst>
          </p:cNvPr>
          <p:cNvSpPr txBox="1"/>
          <p:nvPr/>
        </p:nvSpPr>
        <p:spPr>
          <a:xfrm>
            <a:off x="10545884" y="1329998"/>
            <a:ext cx="1135254" cy="430394"/>
          </a:xfrm>
          <a:prstGeom prst="rect">
            <a:avLst/>
          </a:prstGeom>
          <a:noFill/>
        </p:spPr>
        <p:txBody>
          <a:bodyPr wrap="square" lIns="90952" tIns="45476" rIns="90952" bIns="45476" rtlCol="0">
            <a:spAutoFit/>
          </a:bodyPr>
          <a:lstStyle/>
          <a:p>
            <a:pPr algn="ctr" defTabSz="582973">
              <a:defRPr/>
            </a:pPr>
            <a:r>
              <a:rPr lang="en-US" sz="1100" b="1" u="sng" dirty="0">
                <a:latin typeface="Open Sans" panose="020B0606030504020204" pitchFamily="34" charset="0"/>
                <a:ea typeface="Open Sans" panose="020B0606030504020204" pitchFamily="34" charset="0"/>
                <a:cs typeface="Open Sans" panose="020B0606030504020204" pitchFamily="34" charset="0"/>
              </a:rPr>
              <a:t>% of Respondents</a:t>
            </a:r>
          </a:p>
        </p:txBody>
      </p:sp>
      <p:cxnSp>
        <p:nvCxnSpPr>
          <p:cNvPr id="3" name="Straight Connector 2">
            <a:extLst>
              <a:ext uri="{FF2B5EF4-FFF2-40B4-BE49-F238E27FC236}">
                <a16:creationId xmlns:a16="http://schemas.microsoft.com/office/drawing/2014/main" id="{38543BB3-CA07-48F7-8944-F0EF0A24F4DF}"/>
              </a:ext>
            </a:extLst>
          </p:cNvPr>
          <p:cNvCxnSpPr>
            <a:cxnSpLocks/>
          </p:cNvCxnSpPr>
          <p:nvPr/>
        </p:nvCxnSpPr>
        <p:spPr>
          <a:xfrm>
            <a:off x="10363196" y="1425677"/>
            <a:ext cx="0" cy="4414684"/>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56F775BB-ADE6-40F2-B3BF-39834D53E72D}"/>
              </a:ext>
            </a:extLst>
          </p:cNvPr>
          <p:cNvSpPr txBox="1"/>
          <p:nvPr/>
        </p:nvSpPr>
        <p:spPr>
          <a:xfrm>
            <a:off x="10881606" y="1997651"/>
            <a:ext cx="497368" cy="261117"/>
          </a:xfrm>
          <a:prstGeom prst="rect">
            <a:avLst/>
          </a:prstGeom>
          <a:noFill/>
        </p:spPr>
        <p:txBody>
          <a:bodyPr wrap="square" lIns="90952" tIns="45476" rIns="90952" bIns="45476" rtlCol="0">
            <a:spAutoFit/>
          </a:bodyPr>
          <a:lstStyle/>
          <a:p>
            <a:pPr defTabSz="582973">
              <a:defRPr/>
            </a:pPr>
            <a:r>
              <a:rPr lang="en-US" sz="1100" b="1" dirty="0">
                <a:latin typeface="Open Sans" panose="020B0606030504020204" pitchFamily="34" charset="0"/>
                <a:ea typeface="Open Sans" panose="020B0606030504020204" pitchFamily="34" charset="0"/>
                <a:cs typeface="Open Sans" panose="020B0606030504020204" pitchFamily="34" charset="0"/>
              </a:rPr>
              <a:t>72%</a:t>
            </a:r>
          </a:p>
        </p:txBody>
      </p:sp>
      <p:sp>
        <p:nvSpPr>
          <p:cNvPr id="16" name="TextBox 15">
            <a:extLst>
              <a:ext uri="{FF2B5EF4-FFF2-40B4-BE49-F238E27FC236}">
                <a16:creationId xmlns:a16="http://schemas.microsoft.com/office/drawing/2014/main" id="{65BF5FD7-5C8D-4B8E-9CE0-20C83D656228}"/>
              </a:ext>
            </a:extLst>
          </p:cNvPr>
          <p:cNvSpPr txBox="1"/>
          <p:nvPr/>
        </p:nvSpPr>
        <p:spPr>
          <a:xfrm>
            <a:off x="10881605" y="2135308"/>
            <a:ext cx="497368" cy="261117"/>
          </a:xfrm>
          <a:prstGeom prst="rect">
            <a:avLst/>
          </a:prstGeom>
          <a:noFill/>
        </p:spPr>
        <p:txBody>
          <a:bodyPr wrap="square" lIns="90952" tIns="45476" rIns="90952" bIns="45476" rtlCol="0">
            <a:spAutoFit/>
          </a:bodyPr>
          <a:lstStyle/>
          <a:p>
            <a:pPr defTabSz="582973">
              <a:defRPr/>
            </a:pPr>
            <a:r>
              <a:rPr lang="en-US" sz="1100" b="1" dirty="0">
                <a:latin typeface="Open Sans" panose="020B0606030504020204" pitchFamily="34" charset="0"/>
                <a:ea typeface="Open Sans" panose="020B0606030504020204" pitchFamily="34" charset="0"/>
                <a:cs typeface="Open Sans" panose="020B0606030504020204" pitchFamily="34" charset="0"/>
              </a:rPr>
              <a:t>69%</a:t>
            </a:r>
          </a:p>
        </p:txBody>
      </p:sp>
      <p:sp>
        <p:nvSpPr>
          <p:cNvPr id="17" name="TextBox 16">
            <a:extLst>
              <a:ext uri="{FF2B5EF4-FFF2-40B4-BE49-F238E27FC236}">
                <a16:creationId xmlns:a16="http://schemas.microsoft.com/office/drawing/2014/main" id="{4FA71BE7-0B7F-4483-B0DA-5B9D1E4088DD}"/>
              </a:ext>
            </a:extLst>
          </p:cNvPr>
          <p:cNvSpPr txBox="1"/>
          <p:nvPr/>
        </p:nvSpPr>
        <p:spPr>
          <a:xfrm>
            <a:off x="10891439" y="2538428"/>
            <a:ext cx="497368" cy="261117"/>
          </a:xfrm>
          <a:prstGeom prst="rect">
            <a:avLst/>
          </a:prstGeom>
          <a:noFill/>
        </p:spPr>
        <p:txBody>
          <a:bodyPr wrap="square" lIns="90952" tIns="45476" rIns="90952" bIns="45476" rtlCol="0">
            <a:spAutoFit/>
          </a:bodyPr>
          <a:lstStyle/>
          <a:p>
            <a:pPr defTabSz="582973">
              <a:defRPr/>
            </a:pPr>
            <a:r>
              <a:rPr lang="en-US" sz="1100" b="1" dirty="0">
                <a:latin typeface="Open Sans" panose="020B0606030504020204" pitchFamily="34" charset="0"/>
                <a:ea typeface="Open Sans" panose="020B0606030504020204" pitchFamily="34" charset="0"/>
                <a:cs typeface="Open Sans" panose="020B0606030504020204" pitchFamily="34" charset="0"/>
              </a:rPr>
              <a:t>83%</a:t>
            </a:r>
          </a:p>
        </p:txBody>
      </p:sp>
      <p:sp>
        <p:nvSpPr>
          <p:cNvPr id="18" name="TextBox 17">
            <a:extLst>
              <a:ext uri="{FF2B5EF4-FFF2-40B4-BE49-F238E27FC236}">
                <a16:creationId xmlns:a16="http://schemas.microsoft.com/office/drawing/2014/main" id="{EDBF4382-10C1-48F1-9260-3C8B191F2114}"/>
              </a:ext>
            </a:extLst>
          </p:cNvPr>
          <p:cNvSpPr txBox="1"/>
          <p:nvPr/>
        </p:nvSpPr>
        <p:spPr>
          <a:xfrm>
            <a:off x="10886523" y="2680991"/>
            <a:ext cx="497368" cy="261117"/>
          </a:xfrm>
          <a:prstGeom prst="rect">
            <a:avLst/>
          </a:prstGeom>
          <a:noFill/>
        </p:spPr>
        <p:txBody>
          <a:bodyPr wrap="square" lIns="90952" tIns="45476" rIns="90952" bIns="45476" rtlCol="0">
            <a:spAutoFit/>
          </a:bodyPr>
          <a:lstStyle/>
          <a:p>
            <a:pPr defTabSz="582973">
              <a:defRPr/>
            </a:pPr>
            <a:r>
              <a:rPr lang="en-US" sz="1100" b="1" dirty="0">
                <a:latin typeface="Open Sans" panose="020B0606030504020204" pitchFamily="34" charset="0"/>
                <a:ea typeface="Open Sans" panose="020B0606030504020204" pitchFamily="34" charset="0"/>
                <a:cs typeface="Open Sans" panose="020B0606030504020204" pitchFamily="34" charset="0"/>
              </a:rPr>
              <a:t>83%</a:t>
            </a:r>
          </a:p>
        </p:txBody>
      </p:sp>
      <p:sp>
        <p:nvSpPr>
          <p:cNvPr id="19" name="TextBox 18">
            <a:extLst>
              <a:ext uri="{FF2B5EF4-FFF2-40B4-BE49-F238E27FC236}">
                <a16:creationId xmlns:a16="http://schemas.microsoft.com/office/drawing/2014/main" id="{6DCF6774-767E-40F5-9139-E67DF8DF92D7}"/>
              </a:ext>
            </a:extLst>
          </p:cNvPr>
          <p:cNvSpPr txBox="1"/>
          <p:nvPr/>
        </p:nvSpPr>
        <p:spPr>
          <a:xfrm>
            <a:off x="10886522" y="2818648"/>
            <a:ext cx="497368" cy="261117"/>
          </a:xfrm>
          <a:prstGeom prst="rect">
            <a:avLst/>
          </a:prstGeom>
          <a:noFill/>
        </p:spPr>
        <p:txBody>
          <a:bodyPr wrap="square" lIns="90952" tIns="45476" rIns="90952" bIns="45476" rtlCol="0">
            <a:spAutoFit/>
          </a:bodyPr>
          <a:lstStyle/>
          <a:p>
            <a:pPr defTabSz="582973">
              <a:defRPr/>
            </a:pPr>
            <a:r>
              <a:rPr lang="en-US" sz="1100" b="1" dirty="0">
                <a:latin typeface="Open Sans" panose="020B0606030504020204" pitchFamily="34" charset="0"/>
                <a:ea typeface="Open Sans" panose="020B0606030504020204" pitchFamily="34" charset="0"/>
                <a:cs typeface="Open Sans" panose="020B0606030504020204" pitchFamily="34" charset="0"/>
              </a:rPr>
              <a:t>79%</a:t>
            </a:r>
          </a:p>
        </p:txBody>
      </p:sp>
      <p:sp>
        <p:nvSpPr>
          <p:cNvPr id="20" name="TextBox 19">
            <a:extLst>
              <a:ext uri="{FF2B5EF4-FFF2-40B4-BE49-F238E27FC236}">
                <a16:creationId xmlns:a16="http://schemas.microsoft.com/office/drawing/2014/main" id="{44B6CFE3-EA44-4842-8E7D-174FA0DFAB73}"/>
              </a:ext>
            </a:extLst>
          </p:cNvPr>
          <p:cNvSpPr txBox="1"/>
          <p:nvPr/>
        </p:nvSpPr>
        <p:spPr>
          <a:xfrm>
            <a:off x="10891438" y="3216855"/>
            <a:ext cx="497368" cy="261117"/>
          </a:xfrm>
          <a:prstGeom prst="rect">
            <a:avLst/>
          </a:prstGeom>
          <a:noFill/>
        </p:spPr>
        <p:txBody>
          <a:bodyPr wrap="square" lIns="90952" tIns="45476" rIns="90952" bIns="45476" rtlCol="0">
            <a:spAutoFit/>
          </a:bodyPr>
          <a:lstStyle/>
          <a:p>
            <a:pPr defTabSz="582973">
              <a:defRPr/>
            </a:pPr>
            <a:r>
              <a:rPr lang="en-US" sz="1100" b="1" dirty="0">
                <a:latin typeface="Open Sans" panose="020B0606030504020204" pitchFamily="34" charset="0"/>
                <a:ea typeface="Open Sans" panose="020B0606030504020204" pitchFamily="34" charset="0"/>
                <a:cs typeface="Open Sans" panose="020B0606030504020204" pitchFamily="34" charset="0"/>
              </a:rPr>
              <a:t>73%</a:t>
            </a:r>
          </a:p>
        </p:txBody>
      </p:sp>
      <p:sp>
        <p:nvSpPr>
          <p:cNvPr id="21" name="TextBox 20">
            <a:extLst>
              <a:ext uri="{FF2B5EF4-FFF2-40B4-BE49-F238E27FC236}">
                <a16:creationId xmlns:a16="http://schemas.microsoft.com/office/drawing/2014/main" id="{6626D5B2-873D-4F0A-95E0-A74A7835C34B}"/>
              </a:ext>
            </a:extLst>
          </p:cNvPr>
          <p:cNvSpPr txBox="1"/>
          <p:nvPr/>
        </p:nvSpPr>
        <p:spPr>
          <a:xfrm>
            <a:off x="10886522" y="3359418"/>
            <a:ext cx="497368" cy="261117"/>
          </a:xfrm>
          <a:prstGeom prst="rect">
            <a:avLst/>
          </a:prstGeom>
          <a:noFill/>
        </p:spPr>
        <p:txBody>
          <a:bodyPr wrap="square" lIns="90952" tIns="45476" rIns="90952" bIns="45476" rtlCol="0">
            <a:spAutoFit/>
          </a:bodyPr>
          <a:lstStyle/>
          <a:p>
            <a:pPr defTabSz="582973">
              <a:defRPr/>
            </a:pPr>
            <a:r>
              <a:rPr lang="en-US" sz="1100" b="1" dirty="0">
                <a:latin typeface="Open Sans" panose="020B0606030504020204" pitchFamily="34" charset="0"/>
                <a:ea typeface="Open Sans" panose="020B0606030504020204" pitchFamily="34" charset="0"/>
                <a:cs typeface="Open Sans" panose="020B0606030504020204" pitchFamily="34" charset="0"/>
              </a:rPr>
              <a:t>70%</a:t>
            </a:r>
          </a:p>
        </p:txBody>
      </p:sp>
      <p:sp>
        <p:nvSpPr>
          <p:cNvPr id="22" name="TextBox 21">
            <a:extLst>
              <a:ext uri="{FF2B5EF4-FFF2-40B4-BE49-F238E27FC236}">
                <a16:creationId xmlns:a16="http://schemas.microsoft.com/office/drawing/2014/main" id="{08E99CC3-7286-4926-B197-F31E88C27DE2}"/>
              </a:ext>
            </a:extLst>
          </p:cNvPr>
          <p:cNvSpPr txBox="1"/>
          <p:nvPr/>
        </p:nvSpPr>
        <p:spPr>
          <a:xfrm>
            <a:off x="10886521" y="3497075"/>
            <a:ext cx="497368" cy="261117"/>
          </a:xfrm>
          <a:prstGeom prst="rect">
            <a:avLst/>
          </a:prstGeom>
          <a:noFill/>
        </p:spPr>
        <p:txBody>
          <a:bodyPr wrap="square" lIns="90952" tIns="45476" rIns="90952" bIns="45476" rtlCol="0">
            <a:spAutoFit/>
          </a:bodyPr>
          <a:lstStyle/>
          <a:p>
            <a:pPr defTabSz="582973">
              <a:defRPr/>
            </a:pPr>
            <a:r>
              <a:rPr lang="en-US" sz="1100" b="1" dirty="0">
                <a:latin typeface="Open Sans" panose="020B0606030504020204" pitchFamily="34" charset="0"/>
                <a:ea typeface="Open Sans" panose="020B0606030504020204" pitchFamily="34" charset="0"/>
                <a:cs typeface="Open Sans" panose="020B0606030504020204" pitchFamily="34" charset="0"/>
              </a:rPr>
              <a:t>71%</a:t>
            </a:r>
          </a:p>
        </p:txBody>
      </p:sp>
      <p:sp>
        <p:nvSpPr>
          <p:cNvPr id="23" name="TextBox 22">
            <a:extLst>
              <a:ext uri="{FF2B5EF4-FFF2-40B4-BE49-F238E27FC236}">
                <a16:creationId xmlns:a16="http://schemas.microsoft.com/office/drawing/2014/main" id="{01CE9DF3-E678-4257-A5E7-34666DAFA0D9}"/>
              </a:ext>
            </a:extLst>
          </p:cNvPr>
          <p:cNvSpPr txBox="1"/>
          <p:nvPr/>
        </p:nvSpPr>
        <p:spPr>
          <a:xfrm>
            <a:off x="10891438" y="3855956"/>
            <a:ext cx="497368" cy="261117"/>
          </a:xfrm>
          <a:prstGeom prst="rect">
            <a:avLst/>
          </a:prstGeom>
          <a:noFill/>
        </p:spPr>
        <p:txBody>
          <a:bodyPr wrap="square" lIns="90952" tIns="45476" rIns="90952" bIns="45476" rtlCol="0">
            <a:spAutoFit/>
          </a:bodyPr>
          <a:lstStyle/>
          <a:p>
            <a:pPr defTabSz="582973">
              <a:defRPr/>
            </a:pPr>
            <a:r>
              <a:rPr lang="en-US" sz="1100" b="1" dirty="0">
                <a:latin typeface="Open Sans" panose="020B0606030504020204" pitchFamily="34" charset="0"/>
                <a:ea typeface="Open Sans" panose="020B0606030504020204" pitchFamily="34" charset="0"/>
                <a:cs typeface="Open Sans" panose="020B0606030504020204" pitchFamily="34" charset="0"/>
              </a:rPr>
              <a:t>79%</a:t>
            </a:r>
          </a:p>
        </p:txBody>
      </p:sp>
      <p:sp>
        <p:nvSpPr>
          <p:cNvPr id="24" name="TextBox 23">
            <a:extLst>
              <a:ext uri="{FF2B5EF4-FFF2-40B4-BE49-F238E27FC236}">
                <a16:creationId xmlns:a16="http://schemas.microsoft.com/office/drawing/2014/main" id="{1876E540-D321-442A-B504-6DF50A568B9A}"/>
              </a:ext>
            </a:extLst>
          </p:cNvPr>
          <p:cNvSpPr txBox="1"/>
          <p:nvPr/>
        </p:nvSpPr>
        <p:spPr>
          <a:xfrm>
            <a:off x="10886522" y="3998519"/>
            <a:ext cx="497368" cy="261117"/>
          </a:xfrm>
          <a:prstGeom prst="rect">
            <a:avLst/>
          </a:prstGeom>
          <a:noFill/>
        </p:spPr>
        <p:txBody>
          <a:bodyPr wrap="square" lIns="90952" tIns="45476" rIns="90952" bIns="45476" rtlCol="0">
            <a:spAutoFit/>
          </a:bodyPr>
          <a:lstStyle/>
          <a:p>
            <a:pPr defTabSz="582973">
              <a:defRPr/>
            </a:pPr>
            <a:r>
              <a:rPr lang="en-US" sz="1100" b="1" dirty="0">
                <a:latin typeface="Open Sans" panose="020B0606030504020204" pitchFamily="34" charset="0"/>
                <a:ea typeface="Open Sans" panose="020B0606030504020204" pitchFamily="34" charset="0"/>
                <a:cs typeface="Open Sans" panose="020B0606030504020204" pitchFamily="34" charset="0"/>
              </a:rPr>
              <a:t>78%</a:t>
            </a:r>
          </a:p>
        </p:txBody>
      </p:sp>
      <p:sp>
        <p:nvSpPr>
          <p:cNvPr id="25" name="TextBox 24">
            <a:extLst>
              <a:ext uri="{FF2B5EF4-FFF2-40B4-BE49-F238E27FC236}">
                <a16:creationId xmlns:a16="http://schemas.microsoft.com/office/drawing/2014/main" id="{F7EC6FA7-6FCF-435C-B16F-54F72E28F997}"/>
              </a:ext>
            </a:extLst>
          </p:cNvPr>
          <p:cNvSpPr txBox="1"/>
          <p:nvPr/>
        </p:nvSpPr>
        <p:spPr>
          <a:xfrm>
            <a:off x="10886521" y="4136176"/>
            <a:ext cx="497368" cy="261117"/>
          </a:xfrm>
          <a:prstGeom prst="rect">
            <a:avLst/>
          </a:prstGeom>
          <a:noFill/>
        </p:spPr>
        <p:txBody>
          <a:bodyPr wrap="square" lIns="90952" tIns="45476" rIns="90952" bIns="45476" rtlCol="0">
            <a:spAutoFit/>
          </a:bodyPr>
          <a:lstStyle/>
          <a:p>
            <a:pPr defTabSz="582973">
              <a:defRPr/>
            </a:pPr>
            <a:r>
              <a:rPr lang="en-US" sz="1100" b="1" dirty="0">
                <a:latin typeface="Open Sans" panose="020B0606030504020204" pitchFamily="34" charset="0"/>
                <a:ea typeface="Open Sans" panose="020B0606030504020204" pitchFamily="34" charset="0"/>
                <a:cs typeface="Open Sans" panose="020B0606030504020204" pitchFamily="34" charset="0"/>
              </a:rPr>
              <a:t>81%</a:t>
            </a:r>
          </a:p>
        </p:txBody>
      </p:sp>
      <p:sp>
        <p:nvSpPr>
          <p:cNvPr id="26" name="TextBox 25">
            <a:extLst>
              <a:ext uri="{FF2B5EF4-FFF2-40B4-BE49-F238E27FC236}">
                <a16:creationId xmlns:a16="http://schemas.microsoft.com/office/drawing/2014/main" id="{304BDA25-7A6D-4EB6-B5CF-C840A10F076B}"/>
              </a:ext>
            </a:extLst>
          </p:cNvPr>
          <p:cNvSpPr txBox="1"/>
          <p:nvPr/>
        </p:nvSpPr>
        <p:spPr>
          <a:xfrm>
            <a:off x="10891437" y="4485223"/>
            <a:ext cx="497368" cy="261117"/>
          </a:xfrm>
          <a:prstGeom prst="rect">
            <a:avLst/>
          </a:prstGeom>
          <a:noFill/>
        </p:spPr>
        <p:txBody>
          <a:bodyPr wrap="square" lIns="90952" tIns="45476" rIns="90952" bIns="45476" rtlCol="0">
            <a:spAutoFit/>
          </a:bodyPr>
          <a:lstStyle/>
          <a:p>
            <a:pPr defTabSz="582973">
              <a:defRPr/>
            </a:pPr>
            <a:r>
              <a:rPr lang="en-US" sz="1100" b="1" dirty="0">
                <a:latin typeface="Open Sans" panose="020B0606030504020204" pitchFamily="34" charset="0"/>
                <a:ea typeface="Open Sans" panose="020B0606030504020204" pitchFamily="34" charset="0"/>
                <a:cs typeface="Open Sans" panose="020B0606030504020204" pitchFamily="34" charset="0"/>
              </a:rPr>
              <a:t>79%</a:t>
            </a:r>
          </a:p>
        </p:txBody>
      </p:sp>
      <p:sp>
        <p:nvSpPr>
          <p:cNvPr id="27" name="TextBox 26">
            <a:extLst>
              <a:ext uri="{FF2B5EF4-FFF2-40B4-BE49-F238E27FC236}">
                <a16:creationId xmlns:a16="http://schemas.microsoft.com/office/drawing/2014/main" id="{76E07F17-5A43-431C-8B44-C8CE4BC82030}"/>
              </a:ext>
            </a:extLst>
          </p:cNvPr>
          <p:cNvSpPr txBox="1"/>
          <p:nvPr/>
        </p:nvSpPr>
        <p:spPr>
          <a:xfrm>
            <a:off x="10886521" y="4627786"/>
            <a:ext cx="497368" cy="261117"/>
          </a:xfrm>
          <a:prstGeom prst="rect">
            <a:avLst/>
          </a:prstGeom>
          <a:noFill/>
        </p:spPr>
        <p:txBody>
          <a:bodyPr wrap="square" lIns="90952" tIns="45476" rIns="90952" bIns="45476" rtlCol="0">
            <a:spAutoFit/>
          </a:bodyPr>
          <a:lstStyle/>
          <a:p>
            <a:pPr defTabSz="582973">
              <a:defRPr/>
            </a:pPr>
            <a:r>
              <a:rPr lang="en-US" sz="1100" b="1" dirty="0">
                <a:latin typeface="Open Sans" panose="020B0606030504020204" pitchFamily="34" charset="0"/>
                <a:ea typeface="Open Sans" panose="020B0606030504020204" pitchFamily="34" charset="0"/>
                <a:cs typeface="Open Sans" panose="020B0606030504020204" pitchFamily="34" charset="0"/>
              </a:rPr>
              <a:t>76%</a:t>
            </a:r>
          </a:p>
        </p:txBody>
      </p:sp>
      <p:sp>
        <p:nvSpPr>
          <p:cNvPr id="28" name="TextBox 27">
            <a:extLst>
              <a:ext uri="{FF2B5EF4-FFF2-40B4-BE49-F238E27FC236}">
                <a16:creationId xmlns:a16="http://schemas.microsoft.com/office/drawing/2014/main" id="{5F84D89A-7071-4036-8F4A-9DADB5CB78EB}"/>
              </a:ext>
            </a:extLst>
          </p:cNvPr>
          <p:cNvSpPr txBox="1"/>
          <p:nvPr/>
        </p:nvSpPr>
        <p:spPr>
          <a:xfrm>
            <a:off x="10886520" y="4765443"/>
            <a:ext cx="497368" cy="261117"/>
          </a:xfrm>
          <a:prstGeom prst="rect">
            <a:avLst/>
          </a:prstGeom>
          <a:noFill/>
        </p:spPr>
        <p:txBody>
          <a:bodyPr wrap="square" lIns="90952" tIns="45476" rIns="90952" bIns="45476" rtlCol="0">
            <a:spAutoFit/>
          </a:bodyPr>
          <a:lstStyle/>
          <a:p>
            <a:pPr defTabSz="582973">
              <a:defRPr/>
            </a:pPr>
            <a:r>
              <a:rPr lang="en-US" sz="1100" b="1" dirty="0">
                <a:latin typeface="Open Sans" panose="020B0606030504020204" pitchFamily="34" charset="0"/>
                <a:ea typeface="Open Sans" panose="020B0606030504020204" pitchFamily="34" charset="0"/>
                <a:cs typeface="Open Sans" panose="020B0606030504020204" pitchFamily="34" charset="0"/>
              </a:rPr>
              <a:t>73%</a:t>
            </a:r>
          </a:p>
        </p:txBody>
      </p:sp>
      <p:sp>
        <p:nvSpPr>
          <p:cNvPr id="29" name="TextBox 28">
            <a:extLst>
              <a:ext uri="{FF2B5EF4-FFF2-40B4-BE49-F238E27FC236}">
                <a16:creationId xmlns:a16="http://schemas.microsoft.com/office/drawing/2014/main" id="{ED2F0C19-DA71-41BE-8C3F-582B0DBBB98C}"/>
              </a:ext>
            </a:extLst>
          </p:cNvPr>
          <p:cNvSpPr txBox="1"/>
          <p:nvPr/>
        </p:nvSpPr>
        <p:spPr>
          <a:xfrm>
            <a:off x="10891437" y="5104657"/>
            <a:ext cx="497368" cy="261117"/>
          </a:xfrm>
          <a:prstGeom prst="rect">
            <a:avLst/>
          </a:prstGeom>
          <a:noFill/>
        </p:spPr>
        <p:txBody>
          <a:bodyPr wrap="square" lIns="90952" tIns="45476" rIns="90952" bIns="45476" rtlCol="0">
            <a:spAutoFit/>
          </a:bodyPr>
          <a:lstStyle/>
          <a:p>
            <a:pPr defTabSz="582973">
              <a:defRPr/>
            </a:pPr>
            <a:r>
              <a:rPr lang="en-US" sz="1100" b="1" dirty="0">
                <a:latin typeface="Open Sans" panose="020B0606030504020204" pitchFamily="34" charset="0"/>
                <a:ea typeface="Open Sans" panose="020B0606030504020204" pitchFamily="34" charset="0"/>
                <a:cs typeface="Open Sans" panose="020B0606030504020204" pitchFamily="34" charset="0"/>
              </a:rPr>
              <a:t>75%</a:t>
            </a:r>
          </a:p>
        </p:txBody>
      </p:sp>
      <p:sp>
        <p:nvSpPr>
          <p:cNvPr id="30" name="TextBox 29">
            <a:extLst>
              <a:ext uri="{FF2B5EF4-FFF2-40B4-BE49-F238E27FC236}">
                <a16:creationId xmlns:a16="http://schemas.microsoft.com/office/drawing/2014/main" id="{C3C7F050-187D-4F4D-A4D0-01FB5C712990}"/>
              </a:ext>
            </a:extLst>
          </p:cNvPr>
          <p:cNvSpPr txBox="1"/>
          <p:nvPr/>
        </p:nvSpPr>
        <p:spPr>
          <a:xfrm>
            <a:off x="10886521" y="5247220"/>
            <a:ext cx="497368" cy="261117"/>
          </a:xfrm>
          <a:prstGeom prst="rect">
            <a:avLst/>
          </a:prstGeom>
          <a:noFill/>
        </p:spPr>
        <p:txBody>
          <a:bodyPr wrap="square" lIns="90952" tIns="45476" rIns="90952" bIns="45476" rtlCol="0">
            <a:spAutoFit/>
          </a:bodyPr>
          <a:lstStyle/>
          <a:p>
            <a:pPr defTabSz="582973">
              <a:defRPr/>
            </a:pPr>
            <a:r>
              <a:rPr lang="en-US" sz="1100" b="1" dirty="0">
                <a:latin typeface="Open Sans" panose="020B0606030504020204" pitchFamily="34" charset="0"/>
                <a:ea typeface="Open Sans" panose="020B0606030504020204" pitchFamily="34" charset="0"/>
                <a:cs typeface="Open Sans" panose="020B0606030504020204" pitchFamily="34" charset="0"/>
              </a:rPr>
              <a:t>75%</a:t>
            </a:r>
          </a:p>
        </p:txBody>
      </p:sp>
      <p:sp>
        <p:nvSpPr>
          <p:cNvPr id="31" name="TextBox 30">
            <a:extLst>
              <a:ext uri="{FF2B5EF4-FFF2-40B4-BE49-F238E27FC236}">
                <a16:creationId xmlns:a16="http://schemas.microsoft.com/office/drawing/2014/main" id="{6D86610C-9B86-4390-9F0D-489B11CD0E55}"/>
              </a:ext>
            </a:extLst>
          </p:cNvPr>
          <p:cNvSpPr txBox="1"/>
          <p:nvPr/>
        </p:nvSpPr>
        <p:spPr>
          <a:xfrm>
            <a:off x="10886520" y="5384877"/>
            <a:ext cx="497368" cy="261117"/>
          </a:xfrm>
          <a:prstGeom prst="rect">
            <a:avLst/>
          </a:prstGeom>
          <a:noFill/>
        </p:spPr>
        <p:txBody>
          <a:bodyPr wrap="square" lIns="90952" tIns="45476" rIns="90952" bIns="45476" rtlCol="0">
            <a:spAutoFit/>
          </a:bodyPr>
          <a:lstStyle/>
          <a:p>
            <a:pPr defTabSz="582973">
              <a:defRPr/>
            </a:pPr>
            <a:r>
              <a:rPr lang="en-US" sz="1100" b="1" dirty="0">
                <a:latin typeface="Open Sans" panose="020B0606030504020204" pitchFamily="34" charset="0"/>
                <a:ea typeface="Open Sans" panose="020B0606030504020204" pitchFamily="34" charset="0"/>
                <a:cs typeface="Open Sans" panose="020B0606030504020204" pitchFamily="34" charset="0"/>
              </a:rPr>
              <a:t>75%</a:t>
            </a:r>
          </a:p>
        </p:txBody>
      </p:sp>
    </p:spTree>
    <p:extLst>
      <p:ext uri="{BB962C8B-B14F-4D97-AF65-F5344CB8AC3E}">
        <p14:creationId xmlns:p14="http://schemas.microsoft.com/office/powerpoint/2010/main" val="3786587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2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B69B6C46-D9BD-4120-B058-60F7BAE62976}"/>
              </a:ext>
            </a:extLst>
          </p:cNvPr>
          <p:cNvSpPr/>
          <p:nvPr/>
        </p:nvSpPr>
        <p:spPr>
          <a:xfrm>
            <a:off x="290329" y="4199621"/>
            <a:ext cx="7721558" cy="1279394"/>
          </a:xfrm>
          <a:prstGeom prst="roundRect">
            <a:avLst/>
          </a:prstGeom>
          <a:solidFill>
            <a:schemeClr val="tx1">
              <a:alpha val="74000"/>
            </a:schemeClr>
          </a:solidFill>
          <a:ln>
            <a:solidFill>
              <a:srgbClr val="2159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5">
            <a:extLst>
              <a:ext uri="{FF2B5EF4-FFF2-40B4-BE49-F238E27FC236}">
                <a16:creationId xmlns:a16="http://schemas.microsoft.com/office/drawing/2014/main" id="{D5AC0D44-CC3F-412B-8196-996BE8FE730D}"/>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defTabSz="585965">
              <a:defRPr/>
            </a:pPr>
            <a:fld id="{FC623D9C-B141-0E44-9A0E-426DA6A043B9}" type="slidenum">
              <a:rPr lang="en-US">
                <a:latin typeface="Open Sans" panose="020B0606030504020204" pitchFamily="34" charset="0"/>
                <a:ea typeface="Open Sans" panose="020B0606030504020204" pitchFamily="34" charset="0"/>
                <a:cs typeface="Open Sans" panose="020B0606030504020204" pitchFamily="34" charset="0"/>
              </a:rPr>
              <a:pPr defTabSz="585965">
                <a:defRPr/>
              </a:pPr>
              <a:t>21</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0B9B28D2-2A02-4E6D-A898-3B320C03D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699" y="6531459"/>
            <a:ext cx="569668" cy="299966"/>
          </a:xfrm>
          <a:prstGeom prst="rect">
            <a:avLst/>
          </a:prstGeom>
        </p:spPr>
      </p:pic>
      <p:sp>
        <p:nvSpPr>
          <p:cNvPr id="6" name="Rectangle 5">
            <a:extLst>
              <a:ext uri="{FF2B5EF4-FFF2-40B4-BE49-F238E27FC236}">
                <a16:creationId xmlns:a16="http://schemas.microsoft.com/office/drawing/2014/main" id="{85E12AF2-7BE3-40BD-B31C-B6B1CA6DC5A6}"/>
              </a:ext>
            </a:extLst>
          </p:cNvPr>
          <p:cNvSpPr/>
          <p:nvPr/>
        </p:nvSpPr>
        <p:spPr>
          <a:xfrm>
            <a:off x="2968196" y="6646783"/>
            <a:ext cx="6255609" cy="184642"/>
          </a:xfrm>
          <a:prstGeom prst="rect">
            <a:avLst/>
          </a:prstGeom>
        </p:spPr>
        <p:txBody>
          <a:bodyPr wrap="square">
            <a:noAutofit/>
          </a:bodyPr>
          <a:lstStyle/>
          <a:p>
            <a:pPr algn="ctr" defTabSz="457109"/>
            <a:r>
              <a:rPr lang="en-US" sz="900" i="1" dirty="0">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sp>
        <p:nvSpPr>
          <p:cNvPr id="29" name="TextBox 28">
            <a:extLst>
              <a:ext uri="{FF2B5EF4-FFF2-40B4-BE49-F238E27FC236}">
                <a16:creationId xmlns:a16="http://schemas.microsoft.com/office/drawing/2014/main" id="{DA1F4DEF-FA11-4A99-AD65-F41FDAB4DCAF}"/>
              </a:ext>
            </a:extLst>
          </p:cNvPr>
          <p:cNvSpPr txBox="1"/>
          <p:nvPr/>
        </p:nvSpPr>
        <p:spPr>
          <a:xfrm>
            <a:off x="0" y="6251881"/>
            <a:ext cx="11316929" cy="461665"/>
          </a:xfrm>
          <a:prstGeom prst="rect">
            <a:avLst/>
          </a:prstGeom>
          <a:noFill/>
        </p:spPr>
        <p:txBody>
          <a:bodyPr wrap="square" rtlCol="0">
            <a:spAutoFit/>
          </a:bodyPr>
          <a:lstStyle/>
          <a:p>
            <a:r>
              <a:rPr lang="en-US" sz="800" dirty="0">
                <a:latin typeface="Open Sans" panose="020B0606030504020204" pitchFamily="34" charset="0"/>
                <a:ea typeface="Open Sans" panose="020B0606030504020204" pitchFamily="34" charset="0"/>
                <a:cs typeface="Open Sans" panose="020B0606030504020204" pitchFamily="34" charset="0"/>
              </a:rPr>
              <a:t>Source: VAB / </a:t>
            </a:r>
            <a:r>
              <a:rPr lang="en-US" sz="800" dirty="0" err="1">
                <a:latin typeface="Open Sans" panose="020B0606030504020204" pitchFamily="34" charset="0"/>
                <a:ea typeface="Open Sans" panose="020B0606030504020204" pitchFamily="34" charset="0"/>
                <a:cs typeface="Open Sans" panose="020B0606030504020204" pitchFamily="34" charset="0"/>
              </a:rPr>
              <a:t>Dynata</a:t>
            </a:r>
            <a:r>
              <a:rPr lang="en-US" sz="800" dirty="0">
                <a:latin typeface="Open Sans" panose="020B0606030504020204" pitchFamily="34" charset="0"/>
                <a:ea typeface="Open Sans" panose="020B0606030504020204" pitchFamily="34" charset="0"/>
                <a:cs typeface="Open Sans" panose="020B0606030504020204" pitchFamily="34" charset="0"/>
              </a:rPr>
              <a:t> ‘Multicultural Video Engagement Survey,’ August 2019. Q8: Keeping your favorite TV programs in mind, please indicate how often you do the following on social media. Respondents Answer = Always, Frequently or Occasionally. Q13: Which of the following statements are true for you? Select any or all that apply. African American/Black/Caribbean American =  302 Respondents, Hispanic = 300 Respondents, Asian American/Pacific Islander = 100 Respondents, Non-Hispanic White = 300 Respondents. </a:t>
            </a:r>
          </a:p>
        </p:txBody>
      </p:sp>
      <p:sp>
        <p:nvSpPr>
          <p:cNvPr id="30" name="TextBox 29">
            <a:extLst>
              <a:ext uri="{FF2B5EF4-FFF2-40B4-BE49-F238E27FC236}">
                <a16:creationId xmlns:a16="http://schemas.microsoft.com/office/drawing/2014/main" id="{444CB20E-40D1-4DCC-AE38-EE4E52CAE47A}"/>
              </a:ext>
            </a:extLst>
          </p:cNvPr>
          <p:cNvSpPr txBox="1"/>
          <p:nvPr/>
        </p:nvSpPr>
        <p:spPr>
          <a:xfrm>
            <a:off x="99370" y="145863"/>
            <a:ext cx="12092630" cy="892059"/>
          </a:xfrm>
          <a:prstGeom prst="rect">
            <a:avLst/>
          </a:prstGeom>
          <a:noFill/>
        </p:spPr>
        <p:txBody>
          <a:bodyPr wrap="square" lIns="90952" tIns="45476" rIns="90952" bIns="45476" rtlCol="0">
            <a:spAutoFit/>
          </a:bodyPr>
          <a:lstStyle/>
          <a:p>
            <a:pPr algn="ctr" defTabSz="582973">
              <a:defRPr/>
            </a:pPr>
            <a:r>
              <a:rPr lang="en-US" sz="2600" dirty="0">
                <a:latin typeface="Open Sans" panose="020B0606030504020204" pitchFamily="34" charset="0"/>
                <a:ea typeface="Open Sans" panose="020B0606030504020204" pitchFamily="34" charset="0"/>
                <a:cs typeface="Open Sans" panose="020B0606030504020204" pitchFamily="34" charset="0"/>
              </a:rPr>
              <a:t>Multicultural Viewers Are Also More Likely To Share Their Interests Around </a:t>
            </a:r>
          </a:p>
          <a:p>
            <a:pPr algn="ctr" defTabSz="582973">
              <a:defRPr/>
            </a:pPr>
            <a:r>
              <a:rPr lang="en-US" sz="2600" dirty="0">
                <a:latin typeface="Open Sans" panose="020B0606030504020204" pitchFamily="34" charset="0"/>
                <a:ea typeface="Open Sans" panose="020B0606030504020204" pitchFamily="34" charset="0"/>
                <a:cs typeface="Open Sans" panose="020B0606030504020204" pitchFamily="34" charset="0"/>
              </a:rPr>
              <a:t>TV Content With Family And Friends Both Online And ‘In Real Life’</a:t>
            </a:r>
          </a:p>
        </p:txBody>
      </p:sp>
      <p:sp>
        <p:nvSpPr>
          <p:cNvPr id="54" name="Rectangle: Rounded Corners 53">
            <a:extLst>
              <a:ext uri="{FF2B5EF4-FFF2-40B4-BE49-F238E27FC236}">
                <a16:creationId xmlns:a16="http://schemas.microsoft.com/office/drawing/2014/main" id="{682E0789-3749-4836-863D-5E5C6D924544}"/>
              </a:ext>
            </a:extLst>
          </p:cNvPr>
          <p:cNvSpPr/>
          <p:nvPr/>
        </p:nvSpPr>
        <p:spPr>
          <a:xfrm>
            <a:off x="290329" y="2204134"/>
            <a:ext cx="7721558" cy="1279394"/>
          </a:xfrm>
          <a:prstGeom prst="roundRect">
            <a:avLst/>
          </a:prstGeom>
          <a:solidFill>
            <a:schemeClr val="tx1">
              <a:alpha val="74000"/>
            </a:schemeClr>
          </a:solidFill>
          <a:ln>
            <a:solidFill>
              <a:srgbClr val="2159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71344EE8-DF63-4D98-BD24-23C4E8A03AB6}"/>
              </a:ext>
            </a:extLst>
          </p:cNvPr>
          <p:cNvSpPr/>
          <p:nvPr/>
        </p:nvSpPr>
        <p:spPr>
          <a:xfrm>
            <a:off x="429402" y="2374586"/>
            <a:ext cx="2997655" cy="938490"/>
          </a:xfrm>
          <a:prstGeom prst="rect">
            <a:avLst/>
          </a:prstGeom>
        </p:spPr>
        <p:txBody>
          <a:bodyPr wrap="square">
            <a:noAutofit/>
          </a:bodyPr>
          <a:lstStyle/>
          <a:p>
            <a:pPr algn="ctr"/>
            <a:r>
              <a:rPr lang="en-US"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‘I have started a conversation with friends / family / online community about a TV program on social messaging platforms’</a:t>
            </a:r>
          </a:p>
        </p:txBody>
      </p:sp>
      <p:sp>
        <p:nvSpPr>
          <p:cNvPr id="8" name="Rectangle 7">
            <a:extLst>
              <a:ext uri="{FF2B5EF4-FFF2-40B4-BE49-F238E27FC236}">
                <a16:creationId xmlns:a16="http://schemas.microsoft.com/office/drawing/2014/main" id="{2BFBE641-F525-4F9D-82A8-FF65FCD56791}"/>
              </a:ext>
            </a:extLst>
          </p:cNvPr>
          <p:cNvSpPr/>
          <p:nvPr/>
        </p:nvSpPr>
        <p:spPr>
          <a:xfrm>
            <a:off x="290328" y="4491442"/>
            <a:ext cx="3275803" cy="695751"/>
          </a:xfrm>
          <a:prstGeom prst="rect">
            <a:avLst/>
          </a:prstGeom>
        </p:spPr>
        <p:txBody>
          <a:bodyPr wrap="square">
            <a:noAutofit/>
          </a:bodyPr>
          <a:lstStyle/>
          <a:p>
            <a:pPr algn="ctr"/>
            <a:r>
              <a:rPr lang="en-US"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‘I have tried to / have convinced a friend or family member to start watching my favorite TV program’</a:t>
            </a:r>
          </a:p>
        </p:txBody>
      </p:sp>
      <p:grpSp>
        <p:nvGrpSpPr>
          <p:cNvPr id="11" name="Group 10">
            <a:extLst>
              <a:ext uri="{FF2B5EF4-FFF2-40B4-BE49-F238E27FC236}">
                <a16:creationId xmlns:a16="http://schemas.microsoft.com/office/drawing/2014/main" id="{9A2272A0-F50A-41B0-BB05-078643069F5B}"/>
              </a:ext>
            </a:extLst>
          </p:cNvPr>
          <p:cNvGrpSpPr/>
          <p:nvPr/>
        </p:nvGrpSpPr>
        <p:grpSpPr>
          <a:xfrm>
            <a:off x="3785003" y="2325848"/>
            <a:ext cx="3784078" cy="1035966"/>
            <a:chOff x="25837" y="3475310"/>
            <a:chExt cx="3784078" cy="1035966"/>
          </a:xfrm>
        </p:grpSpPr>
        <p:sp>
          <p:nvSpPr>
            <p:cNvPr id="31" name="Oval 30">
              <a:extLst>
                <a:ext uri="{FF2B5EF4-FFF2-40B4-BE49-F238E27FC236}">
                  <a16:creationId xmlns:a16="http://schemas.microsoft.com/office/drawing/2014/main" id="{CAB6C978-BE47-475D-B939-20A3C07F0AD7}"/>
                </a:ext>
              </a:extLst>
            </p:cNvPr>
            <p:cNvSpPr/>
            <p:nvPr/>
          </p:nvSpPr>
          <p:spPr>
            <a:xfrm>
              <a:off x="25837" y="3475310"/>
              <a:ext cx="1015654" cy="1035966"/>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TextBox 36">
              <a:extLst>
                <a:ext uri="{FF2B5EF4-FFF2-40B4-BE49-F238E27FC236}">
                  <a16:creationId xmlns:a16="http://schemas.microsoft.com/office/drawing/2014/main" id="{AE042CCB-8057-4F46-A25E-E8992B0BB5C3}"/>
                </a:ext>
              </a:extLst>
            </p:cNvPr>
            <p:cNvSpPr txBox="1"/>
            <p:nvPr/>
          </p:nvSpPr>
          <p:spPr>
            <a:xfrm>
              <a:off x="77780" y="3808627"/>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+82%</a:t>
              </a:r>
            </a:p>
          </p:txBody>
        </p:sp>
        <p:sp>
          <p:nvSpPr>
            <p:cNvPr id="35" name="Oval 34">
              <a:extLst>
                <a:ext uri="{FF2B5EF4-FFF2-40B4-BE49-F238E27FC236}">
                  <a16:creationId xmlns:a16="http://schemas.microsoft.com/office/drawing/2014/main" id="{604218EC-FA47-4EC9-8C54-709D1C3DAD28}"/>
                </a:ext>
              </a:extLst>
            </p:cNvPr>
            <p:cNvSpPr/>
            <p:nvPr/>
          </p:nvSpPr>
          <p:spPr>
            <a:xfrm>
              <a:off x="1410049" y="3475310"/>
              <a:ext cx="1015654" cy="1035966"/>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id="{D6E4ACD1-43E2-437F-A75E-E0B52DC6E8E8}"/>
                </a:ext>
              </a:extLst>
            </p:cNvPr>
            <p:cNvSpPr txBox="1"/>
            <p:nvPr/>
          </p:nvSpPr>
          <p:spPr>
            <a:xfrm>
              <a:off x="1461992" y="3808627"/>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+69%</a:t>
              </a:r>
            </a:p>
          </p:txBody>
        </p:sp>
        <p:sp>
          <p:nvSpPr>
            <p:cNvPr id="36" name="Oval 35">
              <a:extLst>
                <a:ext uri="{FF2B5EF4-FFF2-40B4-BE49-F238E27FC236}">
                  <a16:creationId xmlns:a16="http://schemas.microsoft.com/office/drawing/2014/main" id="{E2AD4B83-FF68-4F83-A4B3-7CD036BE87B5}"/>
                </a:ext>
              </a:extLst>
            </p:cNvPr>
            <p:cNvSpPr/>
            <p:nvPr/>
          </p:nvSpPr>
          <p:spPr>
            <a:xfrm>
              <a:off x="2794261" y="3475310"/>
              <a:ext cx="1015654" cy="1035966"/>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TextBox 38">
              <a:extLst>
                <a:ext uri="{FF2B5EF4-FFF2-40B4-BE49-F238E27FC236}">
                  <a16:creationId xmlns:a16="http://schemas.microsoft.com/office/drawing/2014/main" id="{09951AA4-3864-4B1F-8A4F-0E74AE5B45AF}"/>
                </a:ext>
              </a:extLst>
            </p:cNvPr>
            <p:cNvSpPr txBox="1"/>
            <p:nvPr/>
          </p:nvSpPr>
          <p:spPr>
            <a:xfrm>
              <a:off x="2846204" y="3808627"/>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+54%</a:t>
              </a:r>
            </a:p>
          </p:txBody>
        </p:sp>
      </p:grpSp>
      <p:grpSp>
        <p:nvGrpSpPr>
          <p:cNvPr id="47" name="Group 46">
            <a:extLst>
              <a:ext uri="{FF2B5EF4-FFF2-40B4-BE49-F238E27FC236}">
                <a16:creationId xmlns:a16="http://schemas.microsoft.com/office/drawing/2014/main" id="{56D3069E-3957-4BDA-B723-74544DEF6368}"/>
              </a:ext>
            </a:extLst>
          </p:cNvPr>
          <p:cNvGrpSpPr/>
          <p:nvPr/>
        </p:nvGrpSpPr>
        <p:grpSpPr>
          <a:xfrm>
            <a:off x="3785003" y="4324656"/>
            <a:ext cx="3784078" cy="1035966"/>
            <a:chOff x="25837" y="3475310"/>
            <a:chExt cx="3784078" cy="1035966"/>
          </a:xfrm>
        </p:grpSpPr>
        <p:sp>
          <p:nvSpPr>
            <p:cNvPr id="48" name="Oval 47">
              <a:extLst>
                <a:ext uri="{FF2B5EF4-FFF2-40B4-BE49-F238E27FC236}">
                  <a16:creationId xmlns:a16="http://schemas.microsoft.com/office/drawing/2014/main" id="{B8A6914B-46B3-45E3-9514-7F863024395F}"/>
                </a:ext>
              </a:extLst>
            </p:cNvPr>
            <p:cNvSpPr/>
            <p:nvPr/>
          </p:nvSpPr>
          <p:spPr>
            <a:xfrm>
              <a:off x="25837" y="3475310"/>
              <a:ext cx="1015654" cy="1035966"/>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TextBox 48">
              <a:extLst>
                <a:ext uri="{FF2B5EF4-FFF2-40B4-BE49-F238E27FC236}">
                  <a16:creationId xmlns:a16="http://schemas.microsoft.com/office/drawing/2014/main" id="{403860D4-BB6A-4309-9643-4341BC368AAF}"/>
                </a:ext>
              </a:extLst>
            </p:cNvPr>
            <p:cNvSpPr txBox="1"/>
            <p:nvPr/>
          </p:nvSpPr>
          <p:spPr>
            <a:xfrm>
              <a:off x="77780" y="3808627"/>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+21%</a:t>
              </a:r>
            </a:p>
          </p:txBody>
        </p:sp>
        <p:sp>
          <p:nvSpPr>
            <p:cNvPr id="50" name="Oval 49">
              <a:extLst>
                <a:ext uri="{FF2B5EF4-FFF2-40B4-BE49-F238E27FC236}">
                  <a16:creationId xmlns:a16="http://schemas.microsoft.com/office/drawing/2014/main" id="{0FF462DD-0C39-4C8B-85AD-2DDAAF5FA946}"/>
                </a:ext>
              </a:extLst>
            </p:cNvPr>
            <p:cNvSpPr/>
            <p:nvPr/>
          </p:nvSpPr>
          <p:spPr>
            <a:xfrm>
              <a:off x="1410049" y="3475310"/>
              <a:ext cx="1015654" cy="1035966"/>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TextBox 50">
              <a:extLst>
                <a:ext uri="{FF2B5EF4-FFF2-40B4-BE49-F238E27FC236}">
                  <a16:creationId xmlns:a16="http://schemas.microsoft.com/office/drawing/2014/main" id="{ECEB8C7D-3B05-4B63-8D00-AE6ED13FA8F7}"/>
                </a:ext>
              </a:extLst>
            </p:cNvPr>
            <p:cNvSpPr txBox="1"/>
            <p:nvPr/>
          </p:nvSpPr>
          <p:spPr>
            <a:xfrm>
              <a:off x="1461992" y="3808627"/>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+19%</a:t>
              </a:r>
            </a:p>
          </p:txBody>
        </p:sp>
        <p:sp>
          <p:nvSpPr>
            <p:cNvPr id="52" name="Oval 51">
              <a:extLst>
                <a:ext uri="{FF2B5EF4-FFF2-40B4-BE49-F238E27FC236}">
                  <a16:creationId xmlns:a16="http://schemas.microsoft.com/office/drawing/2014/main" id="{46928531-8051-443D-AFB1-53B49AFD671E}"/>
                </a:ext>
              </a:extLst>
            </p:cNvPr>
            <p:cNvSpPr/>
            <p:nvPr/>
          </p:nvSpPr>
          <p:spPr>
            <a:xfrm>
              <a:off x="2794261" y="3475310"/>
              <a:ext cx="1015654" cy="1035966"/>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TextBox 52">
              <a:extLst>
                <a:ext uri="{FF2B5EF4-FFF2-40B4-BE49-F238E27FC236}">
                  <a16:creationId xmlns:a16="http://schemas.microsoft.com/office/drawing/2014/main" id="{A0E370C9-388E-4800-BD58-ADC1E2005BDA}"/>
                </a:ext>
              </a:extLst>
            </p:cNvPr>
            <p:cNvSpPr txBox="1"/>
            <p:nvPr/>
          </p:nvSpPr>
          <p:spPr>
            <a:xfrm>
              <a:off x="2846204" y="3808627"/>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grpSp>
      <p:sp>
        <p:nvSpPr>
          <p:cNvPr id="33" name="Speech Bubble: Rectangle 32">
            <a:extLst>
              <a:ext uri="{FF2B5EF4-FFF2-40B4-BE49-F238E27FC236}">
                <a16:creationId xmlns:a16="http://schemas.microsoft.com/office/drawing/2014/main" id="{4CA54156-27F1-4C3D-B99F-997BDA6FFD94}"/>
              </a:ext>
            </a:extLst>
          </p:cNvPr>
          <p:cNvSpPr/>
          <p:nvPr/>
        </p:nvSpPr>
        <p:spPr>
          <a:xfrm>
            <a:off x="8380446" y="4301361"/>
            <a:ext cx="3553678" cy="1075912"/>
          </a:xfrm>
          <a:prstGeom prst="wedgeRectCallout">
            <a:avLst>
              <a:gd name="adj1" fmla="val -58561"/>
              <a:gd name="adj2" fmla="val -22285"/>
            </a:avLst>
          </a:prstGeom>
          <a:solidFill>
            <a:schemeClr val="bg1"/>
          </a:solid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Hispanic A18-34</a:t>
            </a: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are </a:t>
            </a:r>
            <a:r>
              <a:rPr lang="en-US" sz="12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39%</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more likely</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than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Non-Hispanic White A18-34</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to have tried to / have convinced a friend or family member to start watching their favorite TV program</a:t>
            </a:r>
          </a:p>
        </p:txBody>
      </p:sp>
      <p:sp>
        <p:nvSpPr>
          <p:cNvPr id="34" name="Speech Bubble: Rectangle 33">
            <a:extLst>
              <a:ext uri="{FF2B5EF4-FFF2-40B4-BE49-F238E27FC236}">
                <a16:creationId xmlns:a16="http://schemas.microsoft.com/office/drawing/2014/main" id="{75145F6C-2D8F-4C2E-9517-E0AF3EAD4DB8}"/>
              </a:ext>
            </a:extLst>
          </p:cNvPr>
          <p:cNvSpPr/>
          <p:nvPr/>
        </p:nvSpPr>
        <p:spPr>
          <a:xfrm>
            <a:off x="8679543" y="2311066"/>
            <a:ext cx="3254580" cy="1065529"/>
          </a:xfrm>
          <a:prstGeom prst="wedgeRectCallout">
            <a:avLst>
              <a:gd name="adj1" fmla="val -67149"/>
              <a:gd name="adj2" fmla="val 6290"/>
            </a:avLst>
          </a:prstGeom>
          <a:solidFill>
            <a:schemeClr val="bg1"/>
          </a:solid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Spanish-Language Speakers</a:t>
            </a:r>
          </a:p>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are </a:t>
            </a:r>
            <a:r>
              <a:rPr lang="en-US" sz="12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13%</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more likely</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than </a:t>
            </a:r>
            <a:r>
              <a:rPr lang="en-US" sz="1200" i="1" dirty="0">
                <a:solidFill>
                  <a:schemeClr val="tx1"/>
                </a:solidFill>
                <a:latin typeface="Open Sans" panose="020B0606030504020204" pitchFamily="34" charset="0"/>
                <a:ea typeface="Open Sans" panose="020B0606030504020204" pitchFamily="34" charset="0"/>
                <a:cs typeface="Open Sans" panose="020B0606030504020204" pitchFamily="34" charset="0"/>
              </a:rPr>
              <a:t>Hispanic A18+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have started a conversation with friends / family / online community about a TV program on social messaging platforms</a:t>
            </a:r>
          </a:p>
        </p:txBody>
      </p:sp>
      <p:grpSp>
        <p:nvGrpSpPr>
          <p:cNvPr id="41" name="Group 40">
            <a:extLst>
              <a:ext uri="{FF2B5EF4-FFF2-40B4-BE49-F238E27FC236}">
                <a16:creationId xmlns:a16="http://schemas.microsoft.com/office/drawing/2014/main" id="{065C43F3-21FB-4CF4-873C-A1878C86704C}"/>
              </a:ext>
            </a:extLst>
          </p:cNvPr>
          <p:cNvGrpSpPr/>
          <p:nvPr/>
        </p:nvGrpSpPr>
        <p:grpSpPr>
          <a:xfrm>
            <a:off x="3124648" y="5854297"/>
            <a:ext cx="2353430" cy="247654"/>
            <a:chOff x="5168375" y="5503824"/>
            <a:chExt cx="2353430" cy="247654"/>
          </a:xfrm>
        </p:grpSpPr>
        <p:sp>
          <p:nvSpPr>
            <p:cNvPr id="42" name="Rectangle 41">
              <a:extLst>
                <a:ext uri="{FF2B5EF4-FFF2-40B4-BE49-F238E27FC236}">
                  <a16:creationId xmlns:a16="http://schemas.microsoft.com/office/drawing/2014/main" id="{0E46C252-FBE0-46E9-BE82-A28C6CE20104}"/>
                </a:ext>
              </a:extLst>
            </p:cNvPr>
            <p:cNvSpPr/>
            <p:nvPr/>
          </p:nvSpPr>
          <p:spPr>
            <a:xfrm>
              <a:off x="5168375" y="5542259"/>
              <a:ext cx="564290" cy="209219"/>
            </a:xfrm>
            <a:prstGeom prst="rect">
              <a:avLst/>
            </a:prstGeom>
            <a:solidFill>
              <a:schemeClr val="bg1">
                <a:alpha val="64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XX</a:t>
              </a: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43" name="Rectangle 42">
              <a:extLst>
                <a:ext uri="{FF2B5EF4-FFF2-40B4-BE49-F238E27FC236}">
                  <a16:creationId xmlns:a16="http://schemas.microsoft.com/office/drawing/2014/main" id="{342DF030-E96C-4FF0-B554-08B83C9D4343}"/>
                </a:ext>
              </a:extLst>
            </p:cNvPr>
            <p:cNvSpPr/>
            <p:nvPr/>
          </p:nvSpPr>
          <p:spPr>
            <a:xfrm>
              <a:off x="5541487" y="5503824"/>
              <a:ext cx="1980318" cy="231237"/>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 of Respondents</a:t>
              </a:r>
            </a:p>
          </p:txBody>
        </p:sp>
      </p:grpSp>
      <p:sp>
        <p:nvSpPr>
          <p:cNvPr id="44" name="Rectangle 43">
            <a:extLst>
              <a:ext uri="{FF2B5EF4-FFF2-40B4-BE49-F238E27FC236}">
                <a16:creationId xmlns:a16="http://schemas.microsoft.com/office/drawing/2014/main" id="{C0E585E8-9924-436C-B5F6-44AA2CADC1EF}"/>
              </a:ext>
            </a:extLst>
          </p:cNvPr>
          <p:cNvSpPr/>
          <p:nvPr/>
        </p:nvSpPr>
        <p:spPr>
          <a:xfrm>
            <a:off x="290328" y="1337074"/>
            <a:ext cx="7721559" cy="356546"/>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vs. Non-Hispanic White 18+</a:t>
            </a:r>
          </a:p>
        </p:txBody>
      </p:sp>
      <p:sp>
        <p:nvSpPr>
          <p:cNvPr id="62" name="Rectangle 61">
            <a:extLst>
              <a:ext uri="{FF2B5EF4-FFF2-40B4-BE49-F238E27FC236}">
                <a16:creationId xmlns:a16="http://schemas.microsoft.com/office/drawing/2014/main" id="{0226C696-3A8B-4AC6-8EC3-69F55FE87F08}"/>
              </a:ext>
            </a:extLst>
          </p:cNvPr>
          <p:cNvSpPr/>
          <p:nvPr/>
        </p:nvSpPr>
        <p:spPr>
          <a:xfrm>
            <a:off x="7342446" y="3145984"/>
            <a:ext cx="513004" cy="283016"/>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65%</a:t>
            </a:r>
          </a:p>
        </p:txBody>
      </p:sp>
      <p:sp>
        <p:nvSpPr>
          <p:cNvPr id="63" name="Rectangle 62">
            <a:extLst>
              <a:ext uri="{FF2B5EF4-FFF2-40B4-BE49-F238E27FC236}">
                <a16:creationId xmlns:a16="http://schemas.microsoft.com/office/drawing/2014/main" id="{3218BB69-1421-453C-A83B-962130E53F57}"/>
              </a:ext>
            </a:extLst>
          </p:cNvPr>
          <p:cNvSpPr/>
          <p:nvPr/>
        </p:nvSpPr>
        <p:spPr>
          <a:xfrm>
            <a:off x="5968433" y="3145984"/>
            <a:ext cx="513004" cy="283016"/>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71%</a:t>
            </a:r>
          </a:p>
        </p:txBody>
      </p:sp>
      <p:sp>
        <p:nvSpPr>
          <p:cNvPr id="64" name="Rectangle 63">
            <a:extLst>
              <a:ext uri="{FF2B5EF4-FFF2-40B4-BE49-F238E27FC236}">
                <a16:creationId xmlns:a16="http://schemas.microsoft.com/office/drawing/2014/main" id="{E5596F39-20EC-4CB0-975A-46E896125CBD}"/>
              </a:ext>
            </a:extLst>
          </p:cNvPr>
          <p:cNvSpPr/>
          <p:nvPr/>
        </p:nvSpPr>
        <p:spPr>
          <a:xfrm>
            <a:off x="4588910" y="3139922"/>
            <a:ext cx="513004" cy="283016"/>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77%</a:t>
            </a:r>
          </a:p>
        </p:txBody>
      </p:sp>
      <p:sp>
        <p:nvSpPr>
          <p:cNvPr id="65" name="Rectangle 64">
            <a:extLst>
              <a:ext uri="{FF2B5EF4-FFF2-40B4-BE49-F238E27FC236}">
                <a16:creationId xmlns:a16="http://schemas.microsoft.com/office/drawing/2014/main" id="{A941098B-512B-4A3B-9320-29D79C955D42}"/>
              </a:ext>
            </a:extLst>
          </p:cNvPr>
          <p:cNvSpPr/>
          <p:nvPr/>
        </p:nvSpPr>
        <p:spPr>
          <a:xfrm>
            <a:off x="7337529" y="5146851"/>
            <a:ext cx="513004" cy="283016"/>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35%</a:t>
            </a:r>
          </a:p>
        </p:txBody>
      </p:sp>
      <p:sp>
        <p:nvSpPr>
          <p:cNvPr id="66" name="Rectangle 65">
            <a:extLst>
              <a:ext uri="{FF2B5EF4-FFF2-40B4-BE49-F238E27FC236}">
                <a16:creationId xmlns:a16="http://schemas.microsoft.com/office/drawing/2014/main" id="{C04F9438-0D05-4DE5-AB51-4489E5EC03CF}"/>
              </a:ext>
            </a:extLst>
          </p:cNvPr>
          <p:cNvSpPr/>
          <p:nvPr/>
        </p:nvSpPr>
        <p:spPr>
          <a:xfrm>
            <a:off x="5963516" y="5146851"/>
            <a:ext cx="513004" cy="283016"/>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41%</a:t>
            </a:r>
          </a:p>
        </p:txBody>
      </p:sp>
      <p:sp>
        <p:nvSpPr>
          <p:cNvPr id="67" name="Rectangle 66">
            <a:extLst>
              <a:ext uri="{FF2B5EF4-FFF2-40B4-BE49-F238E27FC236}">
                <a16:creationId xmlns:a16="http://schemas.microsoft.com/office/drawing/2014/main" id="{1428E7AA-06B1-4F08-896C-0F9AA24F1C19}"/>
              </a:ext>
            </a:extLst>
          </p:cNvPr>
          <p:cNvSpPr/>
          <p:nvPr/>
        </p:nvSpPr>
        <p:spPr>
          <a:xfrm>
            <a:off x="4583993" y="5140789"/>
            <a:ext cx="513004" cy="283016"/>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41%</a:t>
            </a:r>
          </a:p>
        </p:txBody>
      </p:sp>
      <p:grpSp>
        <p:nvGrpSpPr>
          <p:cNvPr id="56" name="Group 55">
            <a:extLst>
              <a:ext uri="{FF2B5EF4-FFF2-40B4-BE49-F238E27FC236}">
                <a16:creationId xmlns:a16="http://schemas.microsoft.com/office/drawing/2014/main" id="{C7EA2398-58E8-4428-9926-BA2621A5B30A}"/>
              </a:ext>
            </a:extLst>
          </p:cNvPr>
          <p:cNvGrpSpPr/>
          <p:nvPr/>
        </p:nvGrpSpPr>
        <p:grpSpPr>
          <a:xfrm>
            <a:off x="2008057" y="1750690"/>
            <a:ext cx="4286099" cy="273836"/>
            <a:chOff x="3928683" y="1475887"/>
            <a:chExt cx="4286099" cy="273836"/>
          </a:xfrm>
        </p:grpSpPr>
        <p:grpSp>
          <p:nvGrpSpPr>
            <p:cNvPr id="68" name="Group 67">
              <a:extLst>
                <a:ext uri="{FF2B5EF4-FFF2-40B4-BE49-F238E27FC236}">
                  <a16:creationId xmlns:a16="http://schemas.microsoft.com/office/drawing/2014/main" id="{577B5488-6DE2-4D92-A256-8B337700915D}"/>
                </a:ext>
              </a:extLst>
            </p:cNvPr>
            <p:cNvGrpSpPr/>
            <p:nvPr/>
          </p:nvGrpSpPr>
          <p:grpSpPr>
            <a:xfrm>
              <a:off x="4185413" y="1499048"/>
              <a:ext cx="4029369" cy="227514"/>
              <a:chOff x="4223465" y="4761319"/>
              <a:chExt cx="4029369" cy="227514"/>
            </a:xfrm>
          </p:grpSpPr>
          <p:sp>
            <p:nvSpPr>
              <p:cNvPr id="72" name="Rectangle 71">
                <a:extLst>
                  <a:ext uri="{FF2B5EF4-FFF2-40B4-BE49-F238E27FC236}">
                    <a16:creationId xmlns:a16="http://schemas.microsoft.com/office/drawing/2014/main" id="{CC35CD50-D836-41A8-A6AF-B8E3F4AF2005}"/>
                  </a:ext>
                </a:extLst>
              </p:cNvPr>
              <p:cNvSpPr/>
              <p:nvPr/>
            </p:nvSpPr>
            <p:spPr>
              <a:xfrm>
                <a:off x="4223465"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Black A18+</a:t>
                </a:r>
              </a:p>
            </p:txBody>
          </p:sp>
          <p:sp>
            <p:nvSpPr>
              <p:cNvPr id="73" name="Rectangle 72">
                <a:extLst>
                  <a:ext uri="{FF2B5EF4-FFF2-40B4-BE49-F238E27FC236}">
                    <a16:creationId xmlns:a16="http://schemas.microsoft.com/office/drawing/2014/main" id="{6474B7CF-90D1-4D03-8A73-37801C7AAD3D}"/>
                  </a:ext>
                </a:extLst>
              </p:cNvPr>
              <p:cNvSpPr/>
              <p:nvPr/>
            </p:nvSpPr>
            <p:spPr>
              <a:xfrm>
                <a:off x="5614624" y="4761319"/>
                <a:ext cx="1247052" cy="227514"/>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Hispanic A18+</a:t>
                </a:r>
              </a:p>
            </p:txBody>
          </p:sp>
          <p:sp>
            <p:nvSpPr>
              <p:cNvPr id="74" name="Rectangle 73">
                <a:extLst>
                  <a:ext uri="{FF2B5EF4-FFF2-40B4-BE49-F238E27FC236}">
                    <a16:creationId xmlns:a16="http://schemas.microsoft.com/office/drawing/2014/main" id="{94813D24-AECF-49E2-A9FD-7FB5652410CA}"/>
                  </a:ext>
                </a:extLst>
              </p:cNvPr>
              <p:cNvSpPr/>
              <p:nvPr/>
            </p:nvSpPr>
            <p:spPr>
              <a:xfrm>
                <a:off x="7189883"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Asian A18+</a:t>
                </a:r>
              </a:p>
            </p:txBody>
          </p:sp>
        </p:grpSp>
        <p:sp>
          <p:nvSpPr>
            <p:cNvPr id="69" name="Oval 68">
              <a:extLst>
                <a:ext uri="{FF2B5EF4-FFF2-40B4-BE49-F238E27FC236}">
                  <a16:creationId xmlns:a16="http://schemas.microsoft.com/office/drawing/2014/main" id="{DB33F51F-9C37-4D4E-9632-ED2694C31D32}"/>
                </a:ext>
              </a:extLst>
            </p:cNvPr>
            <p:cNvSpPr/>
            <p:nvPr/>
          </p:nvSpPr>
          <p:spPr>
            <a:xfrm>
              <a:off x="3928683" y="1475887"/>
              <a:ext cx="306598" cy="273836"/>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70" name="Oval 69">
              <a:extLst>
                <a:ext uri="{FF2B5EF4-FFF2-40B4-BE49-F238E27FC236}">
                  <a16:creationId xmlns:a16="http://schemas.microsoft.com/office/drawing/2014/main" id="{6A3846F1-F980-4DF5-84A9-4FA1C3C8BADA}"/>
                </a:ext>
              </a:extLst>
            </p:cNvPr>
            <p:cNvSpPr/>
            <p:nvPr/>
          </p:nvSpPr>
          <p:spPr>
            <a:xfrm>
              <a:off x="5291547" y="1475887"/>
              <a:ext cx="306597" cy="273836"/>
            </a:xfrm>
            <a:prstGeom prst="ellipse">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71" name="Oval 70">
              <a:extLst>
                <a:ext uri="{FF2B5EF4-FFF2-40B4-BE49-F238E27FC236}">
                  <a16:creationId xmlns:a16="http://schemas.microsoft.com/office/drawing/2014/main" id="{0DE0A0A9-7BCA-45E1-9052-2B62ED9BF07E}"/>
                </a:ext>
              </a:extLst>
            </p:cNvPr>
            <p:cNvSpPr/>
            <p:nvPr/>
          </p:nvSpPr>
          <p:spPr>
            <a:xfrm>
              <a:off x="6889519" y="1475887"/>
              <a:ext cx="306597" cy="273836"/>
            </a:xfrm>
            <a:prstGeom prst="ellipse">
              <a:avLst/>
            </a:prstGeom>
            <a:solidFill>
              <a:srgbClr val="CC009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grpSp>
    </p:spTree>
    <p:extLst>
      <p:ext uri="{BB962C8B-B14F-4D97-AF65-F5344CB8AC3E}">
        <p14:creationId xmlns:p14="http://schemas.microsoft.com/office/powerpoint/2010/main" val="277184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2590B6-0E84-4320-B9CF-723001B2B71D}"/>
              </a:ext>
            </a:extLst>
          </p:cNvPr>
          <p:cNvSpPr/>
          <p:nvPr/>
        </p:nvSpPr>
        <p:spPr>
          <a:xfrm>
            <a:off x="1" y="0"/>
            <a:ext cx="5802922" cy="6857999"/>
          </a:xfrm>
          <a:prstGeom prst="rect">
            <a:avLst/>
          </a:prstGeom>
          <a:solidFill>
            <a:srgbClr val="000000">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defRPr/>
            </a:pPr>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Inspiring Buying Decisions</a:t>
            </a:r>
          </a:p>
          <a:p>
            <a:pPr algn="ctr" defTabSz="586082">
              <a:defRPr/>
            </a:pP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defTabSz="586082">
              <a:defRPr/>
            </a:pP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Culturally relevant TV programming creates passion and commitment among multicultural audiences that drives consumer actions which delivers greater outcomes </a:t>
            </a:r>
          </a:p>
          <a:p>
            <a:pPr algn="ctr" defTabSz="586082">
              <a:defRPr/>
            </a:pP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for brands </a:t>
            </a:r>
          </a:p>
        </p:txBody>
      </p:sp>
    </p:spTree>
    <p:extLst>
      <p:ext uri="{BB962C8B-B14F-4D97-AF65-F5344CB8AC3E}">
        <p14:creationId xmlns:p14="http://schemas.microsoft.com/office/powerpoint/2010/main" val="2531587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E5AD39A-1FFA-4592-9128-40444F0AA722}"/>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5965"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585965"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dirty="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F16BBFA8-400E-4A63-8C9E-B999AE635D3F}"/>
              </a:ext>
            </a:extLst>
          </p:cNvPr>
          <p:cNvSpPr/>
          <p:nvPr/>
        </p:nvSpPr>
        <p:spPr>
          <a:xfrm>
            <a:off x="3666289" y="6621137"/>
            <a:ext cx="8488010" cy="195410"/>
          </a:xfrm>
          <a:prstGeom prst="rect">
            <a:avLst/>
          </a:prstGeom>
        </p:spPr>
        <p:txBody>
          <a:bodyPr wrap="square">
            <a:no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33" name="Picture 32">
            <a:extLst>
              <a:ext uri="{FF2B5EF4-FFF2-40B4-BE49-F238E27FC236}">
                <a16:creationId xmlns:a16="http://schemas.microsoft.com/office/drawing/2014/main" id="{924F810F-74A0-4ABD-889D-D290CF1C02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699" y="6531459"/>
            <a:ext cx="569668" cy="299966"/>
          </a:xfrm>
          <a:prstGeom prst="rect">
            <a:avLst/>
          </a:prstGeom>
        </p:spPr>
      </p:pic>
      <p:sp>
        <p:nvSpPr>
          <p:cNvPr id="72" name="Rectangle 71">
            <a:extLst>
              <a:ext uri="{FF2B5EF4-FFF2-40B4-BE49-F238E27FC236}">
                <a16:creationId xmlns:a16="http://schemas.microsoft.com/office/drawing/2014/main" id="{5AB079DE-D279-41B6-B167-ED8F885B2754}"/>
              </a:ext>
            </a:extLst>
          </p:cNvPr>
          <p:cNvSpPr/>
          <p:nvPr/>
        </p:nvSpPr>
        <p:spPr>
          <a:xfrm>
            <a:off x="-2044" y="1"/>
            <a:ext cx="3659168" cy="6858000"/>
          </a:xfrm>
          <a:prstGeom prst="rect">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defRPr/>
            </a:pPr>
            <a:endParaRPr lang="en-US" sz="23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TextBox 49">
            <a:extLst>
              <a:ext uri="{FF2B5EF4-FFF2-40B4-BE49-F238E27FC236}">
                <a16:creationId xmlns:a16="http://schemas.microsoft.com/office/drawing/2014/main" id="{0592E74B-E97E-4F7E-AB0A-0EE6A8905871}"/>
              </a:ext>
            </a:extLst>
          </p:cNvPr>
          <p:cNvSpPr txBox="1"/>
          <p:nvPr/>
        </p:nvSpPr>
        <p:spPr>
          <a:xfrm>
            <a:off x="99371" y="219016"/>
            <a:ext cx="3557754" cy="4493045"/>
          </a:xfrm>
          <a:prstGeom prst="rect">
            <a:avLst/>
          </a:prstGeom>
          <a:noFill/>
        </p:spPr>
        <p:txBody>
          <a:bodyPr wrap="square" lIns="90952" tIns="45476" rIns="90952" bIns="45476" rtlCol="0">
            <a:spAutoFit/>
          </a:bodyPr>
          <a:lstStyle/>
          <a:p>
            <a:pPr marL="0" marR="0" lvl="0" indent="0" algn="l" defTabSz="582973"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Multicultural audiences have a high affinity toward their favorite TV programming, characters and personalities and </a:t>
            </a:r>
          </a:p>
          <a:p>
            <a:pPr marL="0" marR="0" lvl="0" indent="0" algn="l" defTabSz="582973"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this relevancy is </a:t>
            </a:r>
            <a:r>
              <a:rPr lang="en-US" sz="2600" dirty="0">
                <a:solidFill>
                  <a:schemeClr val="bg1"/>
                </a:solidFill>
                <a:latin typeface="Open Sans" panose="020B0606030504020204" pitchFamily="34" charset="0"/>
                <a:ea typeface="Open Sans" panose="020B0606030504020204" pitchFamily="34" charset="0"/>
                <a:cs typeface="Open Sans" panose="020B0606030504020204" pitchFamily="34" charset="0"/>
              </a:rPr>
              <a:t>much more likely </a:t>
            </a:r>
          </a:p>
          <a:p>
            <a:pPr marL="0" marR="0" lvl="0" indent="0" algn="l" defTabSz="582973" rtl="0" eaLnBrk="1" fontAlgn="auto" latinLnBrk="0" hangingPunct="1">
              <a:lnSpc>
                <a:spcPct val="100000"/>
              </a:lnSpc>
              <a:spcBef>
                <a:spcPts val="0"/>
              </a:spcBef>
              <a:spcAft>
                <a:spcPts val="0"/>
              </a:spcAft>
              <a:buClrTx/>
              <a:buSzTx/>
              <a:buFontTx/>
              <a:buNone/>
              <a:tabLst/>
              <a:defRPr/>
            </a:pPr>
            <a:r>
              <a:rPr lang="en-US" sz="2600" dirty="0">
                <a:solidFill>
                  <a:schemeClr val="bg1"/>
                </a:solidFill>
                <a:latin typeface="Open Sans" panose="020B0606030504020204" pitchFamily="34" charset="0"/>
                <a:ea typeface="Open Sans" panose="020B0606030504020204" pitchFamily="34" charset="0"/>
                <a:cs typeface="Open Sans" panose="020B0606030504020204" pitchFamily="34" charset="0"/>
              </a:rPr>
              <a:t>to drive product purchases</a:t>
            </a:r>
            <a:endParaRPr kumimoji="0" lang="en-US" sz="26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3" name="TextBox 72">
            <a:extLst>
              <a:ext uri="{FF2B5EF4-FFF2-40B4-BE49-F238E27FC236}">
                <a16:creationId xmlns:a16="http://schemas.microsoft.com/office/drawing/2014/main" id="{EEECC46E-80D5-4B1C-8106-DFCBBE11045F}"/>
              </a:ext>
            </a:extLst>
          </p:cNvPr>
          <p:cNvSpPr txBox="1"/>
          <p:nvPr/>
        </p:nvSpPr>
        <p:spPr>
          <a:xfrm>
            <a:off x="20712" y="6004774"/>
            <a:ext cx="3645577" cy="390630"/>
          </a:xfrm>
          <a:prstGeom prst="rect">
            <a:avLst/>
          </a:prstGeom>
          <a:noFill/>
        </p:spPr>
        <p:txBody>
          <a:bodyPr wrap="square" rtlCol="0">
            <a:noAutofit/>
          </a:bodyPr>
          <a:lstStyle/>
          <a:p>
            <a:pPr lvl="0"/>
            <a:r>
              <a:rPr kumimoji="0" lang="en-US" sz="8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Source: VAB / </a:t>
            </a:r>
            <a:r>
              <a:rPr kumimoji="0" lang="en-US" sz="800" b="0" i="0" u="none" strike="noStrike" kern="1200" cap="none" spc="0" normalizeH="0" baseline="0" noProof="0" dirty="0" err="1">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Dynata</a:t>
            </a:r>
            <a:r>
              <a:rPr kumimoji="0" lang="en-US" sz="8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‘Multicultural</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Video Engagement</a:t>
            </a:r>
            <a:r>
              <a:rPr kumimoji="0" lang="en-US" sz="8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Survey,’ August 2019. Q10: Please indicate how often you do the following. Respondents Answer = Always, Frequently or Occasionally. </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African American/Black/Caribbean American =  302 Respondents, Hispanic = 300 Respondents, Asian American/Pacific Islander = 100 Respondents, Non-Hispanic White = 300 Respondents. </a:t>
            </a:r>
            <a:endParaRPr kumimoji="0" lang="en-US" sz="8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2" name="Rectangle: Rounded Corners 31">
            <a:extLst>
              <a:ext uri="{FF2B5EF4-FFF2-40B4-BE49-F238E27FC236}">
                <a16:creationId xmlns:a16="http://schemas.microsoft.com/office/drawing/2014/main" id="{B0D9CF61-70B1-4A88-9C4C-7FB59D8C3390}"/>
              </a:ext>
            </a:extLst>
          </p:cNvPr>
          <p:cNvSpPr/>
          <p:nvPr/>
        </p:nvSpPr>
        <p:spPr>
          <a:xfrm>
            <a:off x="4602481" y="2356993"/>
            <a:ext cx="6446798" cy="961227"/>
          </a:xfrm>
          <a:prstGeom prst="roundRect">
            <a:avLst/>
          </a:prstGeom>
          <a:solidFill>
            <a:schemeClr val="tx1">
              <a:alpha val="74000"/>
            </a:schemeClr>
          </a:solidFill>
          <a:ln>
            <a:solidFill>
              <a:srgbClr val="2159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4" name="Rectangle 33">
            <a:extLst>
              <a:ext uri="{FF2B5EF4-FFF2-40B4-BE49-F238E27FC236}">
                <a16:creationId xmlns:a16="http://schemas.microsoft.com/office/drawing/2014/main" id="{AF090497-468A-43FD-BC3A-7DF12CEFEAFB}"/>
              </a:ext>
            </a:extLst>
          </p:cNvPr>
          <p:cNvSpPr/>
          <p:nvPr/>
        </p:nvSpPr>
        <p:spPr>
          <a:xfrm>
            <a:off x="4901006" y="2518481"/>
            <a:ext cx="5904086" cy="514157"/>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1"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‘I have </a:t>
            </a:r>
            <a:r>
              <a:rPr kumimoji="0" lang="en-US" b="1" i="1" u="sng"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purchased a product</a:t>
            </a:r>
            <a:r>
              <a:rPr kumimoji="0" lang="en-US" i="1"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I saw while watching a TV program or endorsed by a favorite TV personality / actor’</a:t>
            </a:r>
          </a:p>
        </p:txBody>
      </p:sp>
      <p:sp>
        <p:nvSpPr>
          <p:cNvPr id="35" name="Rectangle 34">
            <a:extLst>
              <a:ext uri="{FF2B5EF4-FFF2-40B4-BE49-F238E27FC236}">
                <a16:creationId xmlns:a16="http://schemas.microsoft.com/office/drawing/2014/main" id="{5D174D16-5ED2-4E60-BA72-7BC18A70F8B3}"/>
              </a:ext>
            </a:extLst>
          </p:cNvPr>
          <p:cNvSpPr/>
          <p:nvPr/>
        </p:nvSpPr>
        <p:spPr>
          <a:xfrm>
            <a:off x="5754502" y="1347396"/>
            <a:ext cx="4142054" cy="356546"/>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vs. Non-Hispanic White 18+</a:t>
            </a:r>
          </a:p>
        </p:txBody>
      </p:sp>
      <p:grpSp>
        <p:nvGrpSpPr>
          <p:cNvPr id="36" name="Group 35">
            <a:extLst>
              <a:ext uri="{FF2B5EF4-FFF2-40B4-BE49-F238E27FC236}">
                <a16:creationId xmlns:a16="http://schemas.microsoft.com/office/drawing/2014/main" id="{658CF67B-9207-42B5-8CFD-BCDD3CB92992}"/>
              </a:ext>
            </a:extLst>
          </p:cNvPr>
          <p:cNvGrpSpPr/>
          <p:nvPr/>
        </p:nvGrpSpPr>
        <p:grpSpPr>
          <a:xfrm>
            <a:off x="9432873" y="3719627"/>
            <a:ext cx="1097998" cy="1206055"/>
            <a:chOff x="8486574" y="3719627"/>
            <a:chExt cx="1097998" cy="1206055"/>
          </a:xfrm>
        </p:grpSpPr>
        <p:sp>
          <p:nvSpPr>
            <p:cNvPr id="37" name="Oval 36">
              <a:extLst>
                <a:ext uri="{FF2B5EF4-FFF2-40B4-BE49-F238E27FC236}">
                  <a16:creationId xmlns:a16="http://schemas.microsoft.com/office/drawing/2014/main" id="{5AF61C09-DD6D-4BB5-BA7C-14F55AC6A2DA}"/>
                </a:ext>
              </a:extLst>
            </p:cNvPr>
            <p:cNvSpPr/>
            <p:nvPr/>
          </p:nvSpPr>
          <p:spPr>
            <a:xfrm>
              <a:off x="8486574" y="3719627"/>
              <a:ext cx="1015654" cy="1035966"/>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id="{4732AB92-4FD1-49ED-89F0-1AA344E9E08F}"/>
                </a:ext>
              </a:extLst>
            </p:cNvPr>
            <p:cNvSpPr txBox="1"/>
            <p:nvPr/>
          </p:nvSpPr>
          <p:spPr>
            <a:xfrm>
              <a:off x="8538517" y="4052944"/>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+52%</a:t>
              </a:r>
            </a:p>
          </p:txBody>
        </p:sp>
        <p:sp>
          <p:nvSpPr>
            <p:cNvPr id="40" name="Rectangle 39">
              <a:extLst>
                <a:ext uri="{FF2B5EF4-FFF2-40B4-BE49-F238E27FC236}">
                  <a16:creationId xmlns:a16="http://schemas.microsoft.com/office/drawing/2014/main" id="{DE46740F-6524-4CFE-8FDD-ABA58439BB38}"/>
                </a:ext>
              </a:extLst>
            </p:cNvPr>
            <p:cNvSpPr/>
            <p:nvPr/>
          </p:nvSpPr>
          <p:spPr>
            <a:xfrm>
              <a:off x="9071568" y="4642666"/>
              <a:ext cx="513004" cy="283016"/>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63%</a:t>
              </a:r>
            </a:p>
          </p:txBody>
        </p:sp>
      </p:grpSp>
      <p:grpSp>
        <p:nvGrpSpPr>
          <p:cNvPr id="41" name="Group 40">
            <a:extLst>
              <a:ext uri="{FF2B5EF4-FFF2-40B4-BE49-F238E27FC236}">
                <a16:creationId xmlns:a16="http://schemas.microsoft.com/office/drawing/2014/main" id="{C98EA206-F9E5-429F-889C-39F8F67E57AB}"/>
              </a:ext>
            </a:extLst>
          </p:cNvPr>
          <p:cNvGrpSpPr/>
          <p:nvPr/>
        </p:nvGrpSpPr>
        <p:grpSpPr>
          <a:xfrm>
            <a:off x="7260616" y="3719627"/>
            <a:ext cx="1130678" cy="1206055"/>
            <a:chOff x="7276530" y="3719627"/>
            <a:chExt cx="1130678" cy="1206055"/>
          </a:xfrm>
        </p:grpSpPr>
        <p:sp>
          <p:nvSpPr>
            <p:cNvPr id="42" name="Oval 41">
              <a:extLst>
                <a:ext uri="{FF2B5EF4-FFF2-40B4-BE49-F238E27FC236}">
                  <a16:creationId xmlns:a16="http://schemas.microsoft.com/office/drawing/2014/main" id="{A377D9FD-2F8C-4FF5-AFE9-8B9CDD181398}"/>
                </a:ext>
              </a:extLst>
            </p:cNvPr>
            <p:cNvSpPr/>
            <p:nvPr/>
          </p:nvSpPr>
          <p:spPr>
            <a:xfrm>
              <a:off x="7276530" y="3719627"/>
              <a:ext cx="1015654" cy="1035966"/>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4" name="TextBox 43">
              <a:extLst>
                <a:ext uri="{FF2B5EF4-FFF2-40B4-BE49-F238E27FC236}">
                  <a16:creationId xmlns:a16="http://schemas.microsoft.com/office/drawing/2014/main" id="{E1271C7B-931E-4B4C-BF4C-0FD819F80335}"/>
                </a:ext>
              </a:extLst>
            </p:cNvPr>
            <p:cNvSpPr txBox="1"/>
            <p:nvPr/>
          </p:nvSpPr>
          <p:spPr>
            <a:xfrm>
              <a:off x="7328473" y="4052944"/>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+59%</a:t>
              </a:r>
            </a:p>
          </p:txBody>
        </p:sp>
        <p:sp>
          <p:nvSpPr>
            <p:cNvPr id="54" name="Rectangle 53">
              <a:extLst>
                <a:ext uri="{FF2B5EF4-FFF2-40B4-BE49-F238E27FC236}">
                  <a16:creationId xmlns:a16="http://schemas.microsoft.com/office/drawing/2014/main" id="{1A62B50C-1F7E-4F0D-8BB6-8ED6017440BA}"/>
                </a:ext>
              </a:extLst>
            </p:cNvPr>
            <p:cNvSpPr/>
            <p:nvPr/>
          </p:nvSpPr>
          <p:spPr>
            <a:xfrm>
              <a:off x="7894204" y="4642666"/>
              <a:ext cx="513004" cy="283016"/>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66%</a:t>
              </a:r>
            </a:p>
          </p:txBody>
        </p:sp>
      </p:grpSp>
      <p:grpSp>
        <p:nvGrpSpPr>
          <p:cNvPr id="55" name="Group 54">
            <a:extLst>
              <a:ext uri="{FF2B5EF4-FFF2-40B4-BE49-F238E27FC236}">
                <a16:creationId xmlns:a16="http://schemas.microsoft.com/office/drawing/2014/main" id="{2795E25A-52F4-495F-B498-5976A31A8750}"/>
              </a:ext>
            </a:extLst>
          </p:cNvPr>
          <p:cNvGrpSpPr/>
          <p:nvPr/>
        </p:nvGrpSpPr>
        <p:grpSpPr>
          <a:xfrm>
            <a:off x="5120187" y="3719627"/>
            <a:ext cx="1098850" cy="1180329"/>
            <a:chOff x="6066486" y="3719627"/>
            <a:chExt cx="1098850" cy="1180329"/>
          </a:xfrm>
        </p:grpSpPr>
        <p:sp>
          <p:nvSpPr>
            <p:cNvPr id="56" name="Oval 55">
              <a:extLst>
                <a:ext uri="{FF2B5EF4-FFF2-40B4-BE49-F238E27FC236}">
                  <a16:creationId xmlns:a16="http://schemas.microsoft.com/office/drawing/2014/main" id="{08F339D2-A7E3-4884-97D6-E000335F2D45}"/>
                </a:ext>
              </a:extLst>
            </p:cNvPr>
            <p:cNvSpPr/>
            <p:nvPr/>
          </p:nvSpPr>
          <p:spPr>
            <a:xfrm>
              <a:off x="6066486" y="3719627"/>
              <a:ext cx="1015654" cy="1035966"/>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7" name="TextBox 56">
              <a:extLst>
                <a:ext uri="{FF2B5EF4-FFF2-40B4-BE49-F238E27FC236}">
                  <a16:creationId xmlns:a16="http://schemas.microsoft.com/office/drawing/2014/main" id="{1F843ACA-AC49-4053-B76D-F4688141FAE1}"/>
                </a:ext>
              </a:extLst>
            </p:cNvPr>
            <p:cNvSpPr txBox="1"/>
            <p:nvPr/>
          </p:nvSpPr>
          <p:spPr>
            <a:xfrm>
              <a:off x="6118429" y="4052944"/>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+65%</a:t>
              </a:r>
            </a:p>
          </p:txBody>
        </p:sp>
        <p:sp>
          <p:nvSpPr>
            <p:cNvPr id="58" name="Rectangle 57">
              <a:extLst>
                <a:ext uri="{FF2B5EF4-FFF2-40B4-BE49-F238E27FC236}">
                  <a16:creationId xmlns:a16="http://schemas.microsoft.com/office/drawing/2014/main" id="{554DF9DA-1F9B-45A3-A4B0-7CCEDCC9DE3B}"/>
                </a:ext>
              </a:extLst>
            </p:cNvPr>
            <p:cNvSpPr/>
            <p:nvPr/>
          </p:nvSpPr>
          <p:spPr>
            <a:xfrm>
              <a:off x="6652332" y="4616940"/>
              <a:ext cx="513004" cy="283016"/>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68%</a:t>
              </a:r>
            </a:p>
          </p:txBody>
        </p:sp>
      </p:grpSp>
      <p:sp>
        <p:nvSpPr>
          <p:cNvPr id="59" name="Rectangle 58">
            <a:extLst>
              <a:ext uri="{FF2B5EF4-FFF2-40B4-BE49-F238E27FC236}">
                <a16:creationId xmlns:a16="http://schemas.microsoft.com/office/drawing/2014/main" id="{5B6AE1E5-E0A4-46D8-BD18-1AD8487D3AA3}"/>
              </a:ext>
            </a:extLst>
          </p:cNvPr>
          <p:cNvSpPr/>
          <p:nvPr/>
        </p:nvSpPr>
        <p:spPr>
          <a:xfrm>
            <a:off x="6813406" y="5376784"/>
            <a:ext cx="564290" cy="209219"/>
          </a:xfrm>
          <a:prstGeom prst="rect">
            <a:avLst/>
          </a:prstGeom>
          <a:solidFill>
            <a:schemeClr val="bg1">
              <a:alpha val="64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XX</a:t>
            </a: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69" name="Rectangle 68">
            <a:extLst>
              <a:ext uri="{FF2B5EF4-FFF2-40B4-BE49-F238E27FC236}">
                <a16:creationId xmlns:a16="http://schemas.microsoft.com/office/drawing/2014/main" id="{302F6F93-A071-44C9-A90F-5B8879400093}"/>
              </a:ext>
            </a:extLst>
          </p:cNvPr>
          <p:cNvSpPr/>
          <p:nvPr/>
        </p:nvSpPr>
        <p:spPr>
          <a:xfrm>
            <a:off x="7186518" y="5338349"/>
            <a:ext cx="1980318" cy="231237"/>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 of Respondents</a:t>
            </a:r>
          </a:p>
        </p:txBody>
      </p:sp>
      <p:grpSp>
        <p:nvGrpSpPr>
          <p:cNvPr id="70" name="Group 69">
            <a:extLst>
              <a:ext uri="{FF2B5EF4-FFF2-40B4-BE49-F238E27FC236}">
                <a16:creationId xmlns:a16="http://schemas.microsoft.com/office/drawing/2014/main" id="{CBB79172-41E8-4E2E-8E46-8BC171C7CF73}"/>
              </a:ext>
            </a:extLst>
          </p:cNvPr>
          <p:cNvGrpSpPr/>
          <p:nvPr/>
        </p:nvGrpSpPr>
        <p:grpSpPr>
          <a:xfrm>
            <a:off x="5939210" y="1855128"/>
            <a:ext cx="4029369" cy="227514"/>
            <a:chOff x="4223465" y="4761319"/>
            <a:chExt cx="4029369" cy="227514"/>
          </a:xfrm>
        </p:grpSpPr>
        <p:sp>
          <p:nvSpPr>
            <p:cNvPr id="71" name="Rectangle 70">
              <a:extLst>
                <a:ext uri="{FF2B5EF4-FFF2-40B4-BE49-F238E27FC236}">
                  <a16:creationId xmlns:a16="http://schemas.microsoft.com/office/drawing/2014/main" id="{8300C62F-1478-45D4-9128-8C8FB1E40597}"/>
                </a:ext>
              </a:extLst>
            </p:cNvPr>
            <p:cNvSpPr/>
            <p:nvPr/>
          </p:nvSpPr>
          <p:spPr>
            <a:xfrm>
              <a:off x="4223465"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Black A18+</a:t>
              </a:r>
            </a:p>
          </p:txBody>
        </p:sp>
        <p:sp>
          <p:nvSpPr>
            <p:cNvPr id="74" name="Rectangle 73">
              <a:extLst>
                <a:ext uri="{FF2B5EF4-FFF2-40B4-BE49-F238E27FC236}">
                  <a16:creationId xmlns:a16="http://schemas.microsoft.com/office/drawing/2014/main" id="{AD351EE6-620C-4F2C-9C06-19388EB23099}"/>
                </a:ext>
              </a:extLst>
            </p:cNvPr>
            <p:cNvSpPr/>
            <p:nvPr/>
          </p:nvSpPr>
          <p:spPr>
            <a:xfrm>
              <a:off x="5614624" y="4761319"/>
              <a:ext cx="1247052" cy="227514"/>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Hispanic A18+</a:t>
              </a:r>
            </a:p>
          </p:txBody>
        </p:sp>
        <p:sp>
          <p:nvSpPr>
            <p:cNvPr id="75" name="Rectangle 74">
              <a:extLst>
                <a:ext uri="{FF2B5EF4-FFF2-40B4-BE49-F238E27FC236}">
                  <a16:creationId xmlns:a16="http://schemas.microsoft.com/office/drawing/2014/main" id="{CDAF9056-6216-42F4-84C3-10F036AED167}"/>
                </a:ext>
              </a:extLst>
            </p:cNvPr>
            <p:cNvSpPr/>
            <p:nvPr/>
          </p:nvSpPr>
          <p:spPr>
            <a:xfrm>
              <a:off x="7189883"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Asian A18+</a:t>
              </a:r>
            </a:p>
          </p:txBody>
        </p:sp>
      </p:grpSp>
      <p:sp>
        <p:nvSpPr>
          <p:cNvPr id="76" name="Oval 75">
            <a:extLst>
              <a:ext uri="{FF2B5EF4-FFF2-40B4-BE49-F238E27FC236}">
                <a16:creationId xmlns:a16="http://schemas.microsoft.com/office/drawing/2014/main" id="{7E5CC066-DAEE-4A12-B406-2BE786F93A2D}"/>
              </a:ext>
            </a:extLst>
          </p:cNvPr>
          <p:cNvSpPr/>
          <p:nvPr/>
        </p:nvSpPr>
        <p:spPr>
          <a:xfrm>
            <a:off x="5682480" y="1831967"/>
            <a:ext cx="306598" cy="273836"/>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77" name="Oval 76">
            <a:extLst>
              <a:ext uri="{FF2B5EF4-FFF2-40B4-BE49-F238E27FC236}">
                <a16:creationId xmlns:a16="http://schemas.microsoft.com/office/drawing/2014/main" id="{D5030ACE-0F61-406E-AF52-816ACF4546CD}"/>
              </a:ext>
            </a:extLst>
          </p:cNvPr>
          <p:cNvSpPr/>
          <p:nvPr/>
        </p:nvSpPr>
        <p:spPr>
          <a:xfrm>
            <a:off x="7045344" y="1831967"/>
            <a:ext cx="306597" cy="273836"/>
          </a:xfrm>
          <a:prstGeom prst="ellipse">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80" name="Oval 79">
            <a:extLst>
              <a:ext uri="{FF2B5EF4-FFF2-40B4-BE49-F238E27FC236}">
                <a16:creationId xmlns:a16="http://schemas.microsoft.com/office/drawing/2014/main" id="{92715581-A636-46C0-96BA-C15F7D80DD1F}"/>
              </a:ext>
            </a:extLst>
          </p:cNvPr>
          <p:cNvSpPr/>
          <p:nvPr/>
        </p:nvSpPr>
        <p:spPr>
          <a:xfrm>
            <a:off x="8643316" y="1831967"/>
            <a:ext cx="306597" cy="273836"/>
          </a:xfrm>
          <a:prstGeom prst="ellipse">
            <a:avLst/>
          </a:prstGeom>
          <a:solidFill>
            <a:srgbClr val="CC009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Tree>
    <p:extLst>
      <p:ext uri="{BB962C8B-B14F-4D97-AF65-F5344CB8AC3E}">
        <p14:creationId xmlns:p14="http://schemas.microsoft.com/office/powerpoint/2010/main" val="1251265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0592E74B-E97E-4F7E-AB0A-0EE6A8905871}"/>
              </a:ext>
            </a:extLst>
          </p:cNvPr>
          <p:cNvSpPr txBox="1"/>
          <p:nvPr/>
        </p:nvSpPr>
        <p:spPr>
          <a:xfrm>
            <a:off x="99370" y="145863"/>
            <a:ext cx="12092630" cy="892059"/>
          </a:xfrm>
          <a:prstGeom prst="rect">
            <a:avLst/>
          </a:prstGeom>
          <a:noFill/>
        </p:spPr>
        <p:txBody>
          <a:bodyPr wrap="square" lIns="90952" tIns="45476" rIns="90952" bIns="45476" rtlCol="0">
            <a:spAutoFit/>
          </a:bodyPr>
          <a:lstStyle/>
          <a:p>
            <a:pPr marL="0" marR="0" lvl="0" indent="0" algn="ctr" defTabSz="582973"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Emotional Connection Multicultural Viewers Have With Their Favorite </a:t>
            </a:r>
          </a:p>
          <a:p>
            <a:pPr marL="0" marR="0" lvl="0" indent="0" algn="ctr" defTabSz="582973"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TV Characters / Personalities Can Also Influence Their Personal Style Choices</a:t>
            </a:r>
          </a:p>
        </p:txBody>
      </p:sp>
      <p:pic>
        <p:nvPicPr>
          <p:cNvPr id="5" name="Picture 4">
            <a:extLst>
              <a:ext uri="{FF2B5EF4-FFF2-40B4-BE49-F238E27FC236}">
                <a16:creationId xmlns:a16="http://schemas.microsoft.com/office/drawing/2014/main" id="{A02B7920-0418-4441-87D0-1A7D8C21FE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26090" y="2609787"/>
            <a:ext cx="3926164" cy="2244589"/>
          </a:xfrm>
          <a:prstGeom prst="rect">
            <a:avLst/>
          </a:prstGeom>
        </p:spPr>
      </p:pic>
      <p:pic>
        <p:nvPicPr>
          <p:cNvPr id="2" name="Picture 1">
            <a:extLst>
              <a:ext uri="{FF2B5EF4-FFF2-40B4-BE49-F238E27FC236}">
                <a16:creationId xmlns:a16="http://schemas.microsoft.com/office/drawing/2014/main" id="{B3B66DCC-B651-4374-91C8-51F4262CFA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55034" y="2609787"/>
            <a:ext cx="3926164" cy="2254110"/>
          </a:xfrm>
          <a:prstGeom prst="rect">
            <a:avLst/>
          </a:prstGeom>
        </p:spPr>
      </p:pic>
      <p:sp>
        <p:nvSpPr>
          <p:cNvPr id="4" name="Slide Number Placeholder 5">
            <a:extLst>
              <a:ext uri="{FF2B5EF4-FFF2-40B4-BE49-F238E27FC236}">
                <a16:creationId xmlns:a16="http://schemas.microsoft.com/office/drawing/2014/main" id="{BE5AD39A-1FFA-4592-9128-40444F0AA722}"/>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5965"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585965"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dirty="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F16BBFA8-400E-4A63-8C9E-B999AE635D3F}"/>
              </a:ext>
            </a:extLst>
          </p:cNvPr>
          <p:cNvSpPr/>
          <p:nvPr/>
        </p:nvSpPr>
        <p:spPr>
          <a:xfrm>
            <a:off x="2968196" y="6621137"/>
            <a:ext cx="6255609" cy="184642"/>
          </a:xfrm>
          <a:prstGeom prst="rect">
            <a:avLst/>
          </a:prstGeom>
        </p:spPr>
        <p:txBody>
          <a:bodyPr wrap="square">
            <a:no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33" name="Picture 32">
            <a:extLst>
              <a:ext uri="{FF2B5EF4-FFF2-40B4-BE49-F238E27FC236}">
                <a16:creationId xmlns:a16="http://schemas.microsoft.com/office/drawing/2014/main" id="{924F810F-74A0-4ABD-889D-D290CF1C02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33699" y="6531459"/>
            <a:ext cx="569668" cy="299966"/>
          </a:xfrm>
          <a:prstGeom prst="rect">
            <a:avLst/>
          </a:prstGeom>
        </p:spPr>
      </p:pic>
      <p:sp>
        <p:nvSpPr>
          <p:cNvPr id="53" name="Rectangle 52">
            <a:extLst>
              <a:ext uri="{FF2B5EF4-FFF2-40B4-BE49-F238E27FC236}">
                <a16:creationId xmlns:a16="http://schemas.microsoft.com/office/drawing/2014/main" id="{8CC3851F-3D4F-4E9D-95BF-E0CC67B3AC5E}"/>
              </a:ext>
            </a:extLst>
          </p:cNvPr>
          <p:cNvSpPr/>
          <p:nvPr/>
        </p:nvSpPr>
        <p:spPr>
          <a:xfrm>
            <a:off x="3939166" y="1110938"/>
            <a:ext cx="4142054" cy="356546"/>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vs. Non-Hispanic White 18+</a:t>
            </a:r>
          </a:p>
        </p:txBody>
      </p:sp>
      <p:sp>
        <p:nvSpPr>
          <p:cNvPr id="41" name="Rectangle 40">
            <a:extLst>
              <a:ext uri="{FF2B5EF4-FFF2-40B4-BE49-F238E27FC236}">
                <a16:creationId xmlns:a16="http://schemas.microsoft.com/office/drawing/2014/main" id="{D6C650A5-4B0D-4B4A-8ACC-D06858C1C156}"/>
              </a:ext>
            </a:extLst>
          </p:cNvPr>
          <p:cNvSpPr/>
          <p:nvPr/>
        </p:nvSpPr>
        <p:spPr>
          <a:xfrm>
            <a:off x="5958355" y="2076546"/>
            <a:ext cx="4861633" cy="492829"/>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 have purchased clothing similar to what my favorite TV personality or character wears on the show’</a:t>
            </a:r>
          </a:p>
        </p:txBody>
      </p:sp>
      <p:sp>
        <p:nvSpPr>
          <p:cNvPr id="40" name="Rectangle 39">
            <a:extLst>
              <a:ext uri="{FF2B5EF4-FFF2-40B4-BE49-F238E27FC236}">
                <a16:creationId xmlns:a16="http://schemas.microsoft.com/office/drawing/2014/main" id="{C874D468-EEF8-45F6-A5EE-F14B94135D68}"/>
              </a:ext>
            </a:extLst>
          </p:cNvPr>
          <p:cNvSpPr/>
          <p:nvPr/>
        </p:nvSpPr>
        <p:spPr>
          <a:xfrm>
            <a:off x="1180901" y="2075125"/>
            <a:ext cx="4274430" cy="480215"/>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 have modeled my personal style after one of my favorite TV personalities or characters’</a:t>
            </a:r>
          </a:p>
        </p:txBody>
      </p:sp>
      <p:grpSp>
        <p:nvGrpSpPr>
          <p:cNvPr id="13" name="Group 12">
            <a:extLst>
              <a:ext uri="{FF2B5EF4-FFF2-40B4-BE49-F238E27FC236}">
                <a16:creationId xmlns:a16="http://schemas.microsoft.com/office/drawing/2014/main" id="{83ADB809-26A6-4048-9586-EA97A322570B}"/>
              </a:ext>
            </a:extLst>
          </p:cNvPr>
          <p:cNvGrpSpPr/>
          <p:nvPr/>
        </p:nvGrpSpPr>
        <p:grpSpPr>
          <a:xfrm>
            <a:off x="6671301" y="3303290"/>
            <a:ext cx="3435742" cy="1035966"/>
            <a:chOff x="8511821" y="2615852"/>
            <a:chExt cx="3435742" cy="1035966"/>
          </a:xfrm>
        </p:grpSpPr>
        <p:sp>
          <p:nvSpPr>
            <p:cNvPr id="44" name="Oval 43">
              <a:extLst>
                <a:ext uri="{FF2B5EF4-FFF2-40B4-BE49-F238E27FC236}">
                  <a16:creationId xmlns:a16="http://schemas.microsoft.com/office/drawing/2014/main" id="{62C9CDD9-5569-42E2-AEE8-62754AA87B8A}"/>
                </a:ext>
              </a:extLst>
            </p:cNvPr>
            <p:cNvSpPr/>
            <p:nvPr/>
          </p:nvSpPr>
          <p:spPr>
            <a:xfrm>
              <a:off x="8511821" y="2615852"/>
              <a:ext cx="1015654" cy="1035966"/>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5" name="TextBox 44">
              <a:extLst>
                <a:ext uri="{FF2B5EF4-FFF2-40B4-BE49-F238E27FC236}">
                  <a16:creationId xmlns:a16="http://schemas.microsoft.com/office/drawing/2014/main" id="{1753D77A-30B0-4537-9097-7878E3913C30}"/>
                </a:ext>
              </a:extLst>
            </p:cNvPr>
            <p:cNvSpPr txBox="1"/>
            <p:nvPr/>
          </p:nvSpPr>
          <p:spPr>
            <a:xfrm>
              <a:off x="8563764" y="2949169"/>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+161%</a:t>
              </a:r>
            </a:p>
          </p:txBody>
        </p:sp>
        <p:sp>
          <p:nvSpPr>
            <p:cNvPr id="46" name="Oval 45">
              <a:extLst>
                <a:ext uri="{FF2B5EF4-FFF2-40B4-BE49-F238E27FC236}">
                  <a16:creationId xmlns:a16="http://schemas.microsoft.com/office/drawing/2014/main" id="{88DBA693-96E0-45AB-B951-3EE08FEA019C}"/>
                </a:ext>
              </a:extLst>
            </p:cNvPr>
            <p:cNvSpPr/>
            <p:nvPr/>
          </p:nvSpPr>
          <p:spPr>
            <a:xfrm>
              <a:off x="9721865" y="2615852"/>
              <a:ext cx="1015654" cy="1035966"/>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7" name="TextBox 46">
              <a:extLst>
                <a:ext uri="{FF2B5EF4-FFF2-40B4-BE49-F238E27FC236}">
                  <a16:creationId xmlns:a16="http://schemas.microsoft.com/office/drawing/2014/main" id="{33142C3A-5B70-4472-A397-96039ACFE3A2}"/>
                </a:ext>
              </a:extLst>
            </p:cNvPr>
            <p:cNvSpPr txBox="1"/>
            <p:nvPr/>
          </p:nvSpPr>
          <p:spPr>
            <a:xfrm>
              <a:off x="9773808" y="2949169"/>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+126%</a:t>
              </a:r>
            </a:p>
          </p:txBody>
        </p:sp>
        <p:sp>
          <p:nvSpPr>
            <p:cNvPr id="48" name="Oval 47">
              <a:extLst>
                <a:ext uri="{FF2B5EF4-FFF2-40B4-BE49-F238E27FC236}">
                  <a16:creationId xmlns:a16="http://schemas.microsoft.com/office/drawing/2014/main" id="{E8F16570-5AA0-44C4-AC8E-B981D32920E1}"/>
                </a:ext>
              </a:extLst>
            </p:cNvPr>
            <p:cNvSpPr/>
            <p:nvPr/>
          </p:nvSpPr>
          <p:spPr>
            <a:xfrm>
              <a:off x="10931909" y="2615852"/>
              <a:ext cx="1015654" cy="1035966"/>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9" name="TextBox 48">
              <a:extLst>
                <a:ext uri="{FF2B5EF4-FFF2-40B4-BE49-F238E27FC236}">
                  <a16:creationId xmlns:a16="http://schemas.microsoft.com/office/drawing/2014/main" id="{5CD10497-8596-4FBA-94DA-8DAA2BB16D6E}"/>
                </a:ext>
              </a:extLst>
            </p:cNvPr>
            <p:cNvSpPr txBox="1"/>
            <p:nvPr/>
          </p:nvSpPr>
          <p:spPr>
            <a:xfrm>
              <a:off x="10983852" y="2949169"/>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+71%</a:t>
              </a:r>
            </a:p>
          </p:txBody>
        </p:sp>
      </p:grpSp>
      <p:grpSp>
        <p:nvGrpSpPr>
          <p:cNvPr id="11" name="Group 10">
            <a:extLst>
              <a:ext uri="{FF2B5EF4-FFF2-40B4-BE49-F238E27FC236}">
                <a16:creationId xmlns:a16="http://schemas.microsoft.com/office/drawing/2014/main" id="{A4B78DA1-5321-4111-BAF0-692092831D6D}"/>
              </a:ext>
            </a:extLst>
          </p:cNvPr>
          <p:cNvGrpSpPr/>
          <p:nvPr/>
        </p:nvGrpSpPr>
        <p:grpSpPr>
          <a:xfrm>
            <a:off x="1600245" y="3303290"/>
            <a:ext cx="3435742" cy="1035966"/>
            <a:chOff x="245170" y="2615852"/>
            <a:chExt cx="3435742" cy="1035966"/>
          </a:xfrm>
        </p:grpSpPr>
        <p:grpSp>
          <p:nvGrpSpPr>
            <p:cNvPr id="8" name="Group 7">
              <a:extLst>
                <a:ext uri="{FF2B5EF4-FFF2-40B4-BE49-F238E27FC236}">
                  <a16:creationId xmlns:a16="http://schemas.microsoft.com/office/drawing/2014/main" id="{1F34D623-E568-46C2-BE60-C101E41D32CB}"/>
                </a:ext>
              </a:extLst>
            </p:cNvPr>
            <p:cNvGrpSpPr/>
            <p:nvPr/>
          </p:nvGrpSpPr>
          <p:grpSpPr>
            <a:xfrm>
              <a:off x="245170" y="2615852"/>
              <a:ext cx="1015654" cy="1035966"/>
              <a:chOff x="245170" y="2615852"/>
              <a:chExt cx="1015654" cy="1035966"/>
            </a:xfrm>
          </p:grpSpPr>
          <p:sp>
            <p:nvSpPr>
              <p:cNvPr id="51" name="Oval 50">
                <a:extLst>
                  <a:ext uri="{FF2B5EF4-FFF2-40B4-BE49-F238E27FC236}">
                    <a16:creationId xmlns:a16="http://schemas.microsoft.com/office/drawing/2014/main" id="{1FB64271-A7FE-4DB1-B6E0-AC04FDAD3AC1}"/>
                  </a:ext>
                </a:extLst>
              </p:cNvPr>
              <p:cNvSpPr/>
              <p:nvPr/>
            </p:nvSpPr>
            <p:spPr>
              <a:xfrm>
                <a:off x="245170" y="2615852"/>
                <a:ext cx="1015654" cy="1035966"/>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2" name="TextBox 51">
                <a:extLst>
                  <a:ext uri="{FF2B5EF4-FFF2-40B4-BE49-F238E27FC236}">
                    <a16:creationId xmlns:a16="http://schemas.microsoft.com/office/drawing/2014/main" id="{8FDBA4F7-DC9C-4C77-8809-2039E3AF5AF1}"/>
                  </a:ext>
                </a:extLst>
              </p:cNvPr>
              <p:cNvSpPr txBox="1"/>
              <p:nvPr/>
            </p:nvSpPr>
            <p:spPr>
              <a:xfrm>
                <a:off x="297113" y="2949169"/>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+135%</a:t>
                </a:r>
              </a:p>
            </p:txBody>
          </p:sp>
        </p:grpSp>
        <p:grpSp>
          <p:nvGrpSpPr>
            <p:cNvPr id="9" name="Group 8">
              <a:extLst>
                <a:ext uri="{FF2B5EF4-FFF2-40B4-BE49-F238E27FC236}">
                  <a16:creationId xmlns:a16="http://schemas.microsoft.com/office/drawing/2014/main" id="{B425C30A-A921-41EE-8229-C97D16F8B71F}"/>
                </a:ext>
              </a:extLst>
            </p:cNvPr>
            <p:cNvGrpSpPr/>
            <p:nvPr/>
          </p:nvGrpSpPr>
          <p:grpSpPr>
            <a:xfrm>
              <a:off x="1455214" y="2615852"/>
              <a:ext cx="1015654" cy="1035966"/>
              <a:chOff x="1530891" y="2615852"/>
              <a:chExt cx="1015654" cy="1035966"/>
            </a:xfrm>
          </p:grpSpPr>
          <p:sp>
            <p:nvSpPr>
              <p:cNvPr id="56" name="Oval 55">
                <a:extLst>
                  <a:ext uri="{FF2B5EF4-FFF2-40B4-BE49-F238E27FC236}">
                    <a16:creationId xmlns:a16="http://schemas.microsoft.com/office/drawing/2014/main" id="{E7697D31-FEF4-4704-BFC2-0FF670ED2C39}"/>
                  </a:ext>
                </a:extLst>
              </p:cNvPr>
              <p:cNvSpPr/>
              <p:nvPr/>
            </p:nvSpPr>
            <p:spPr>
              <a:xfrm>
                <a:off x="1530891" y="2615852"/>
                <a:ext cx="1015654" cy="1035966"/>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7" name="TextBox 56">
                <a:extLst>
                  <a:ext uri="{FF2B5EF4-FFF2-40B4-BE49-F238E27FC236}">
                    <a16:creationId xmlns:a16="http://schemas.microsoft.com/office/drawing/2014/main" id="{5306D2BA-D221-4E19-8819-64D22564F27B}"/>
                  </a:ext>
                </a:extLst>
              </p:cNvPr>
              <p:cNvSpPr txBox="1"/>
              <p:nvPr/>
            </p:nvSpPr>
            <p:spPr>
              <a:xfrm>
                <a:off x="1582834" y="2949169"/>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+167%</a:t>
                </a:r>
              </a:p>
            </p:txBody>
          </p:sp>
        </p:grpSp>
        <p:grpSp>
          <p:nvGrpSpPr>
            <p:cNvPr id="10" name="Group 9">
              <a:extLst>
                <a:ext uri="{FF2B5EF4-FFF2-40B4-BE49-F238E27FC236}">
                  <a16:creationId xmlns:a16="http://schemas.microsoft.com/office/drawing/2014/main" id="{6E6D28C0-ED44-4EE8-A494-BD0C453EB89D}"/>
                </a:ext>
              </a:extLst>
            </p:cNvPr>
            <p:cNvGrpSpPr/>
            <p:nvPr/>
          </p:nvGrpSpPr>
          <p:grpSpPr>
            <a:xfrm>
              <a:off x="2665258" y="2615852"/>
              <a:ext cx="1015654" cy="1035966"/>
              <a:chOff x="2665258" y="2615852"/>
              <a:chExt cx="1015654" cy="1035966"/>
            </a:xfrm>
          </p:grpSpPr>
          <p:sp>
            <p:nvSpPr>
              <p:cNvPr id="58" name="Oval 57">
                <a:extLst>
                  <a:ext uri="{FF2B5EF4-FFF2-40B4-BE49-F238E27FC236}">
                    <a16:creationId xmlns:a16="http://schemas.microsoft.com/office/drawing/2014/main" id="{7984D9DA-8969-4CDF-9F76-859E400561F0}"/>
                  </a:ext>
                </a:extLst>
              </p:cNvPr>
              <p:cNvSpPr/>
              <p:nvPr/>
            </p:nvSpPr>
            <p:spPr>
              <a:xfrm>
                <a:off x="2665258" y="2615852"/>
                <a:ext cx="1015654" cy="1035966"/>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9" name="TextBox 58">
                <a:extLst>
                  <a:ext uri="{FF2B5EF4-FFF2-40B4-BE49-F238E27FC236}">
                    <a16:creationId xmlns:a16="http://schemas.microsoft.com/office/drawing/2014/main" id="{EDA76889-B264-45F9-B9D4-ADA13CC840D7}"/>
                  </a:ext>
                </a:extLst>
              </p:cNvPr>
              <p:cNvSpPr txBox="1"/>
              <p:nvPr/>
            </p:nvSpPr>
            <p:spPr>
              <a:xfrm>
                <a:off x="2717201" y="2949169"/>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+167%</a:t>
                </a:r>
              </a:p>
            </p:txBody>
          </p:sp>
        </p:grpSp>
      </p:grpSp>
      <p:sp>
        <p:nvSpPr>
          <p:cNvPr id="37" name="Speech Bubble: Rectangle 36">
            <a:extLst>
              <a:ext uri="{FF2B5EF4-FFF2-40B4-BE49-F238E27FC236}">
                <a16:creationId xmlns:a16="http://schemas.microsoft.com/office/drawing/2014/main" id="{18FAC5A6-D662-4830-8E73-72F26FCDAA71}"/>
              </a:ext>
            </a:extLst>
          </p:cNvPr>
          <p:cNvSpPr/>
          <p:nvPr/>
        </p:nvSpPr>
        <p:spPr>
          <a:xfrm>
            <a:off x="7292701" y="5210117"/>
            <a:ext cx="4094705" cy="856368"/>
          </a:xfrm>
          <a:prstGeom prst="wedgeRectCallout">
            <a:avLst>
              <a:gd name="adj1" fmla="val -39792"/>
              <a:gd name="adj2" fmla="val -79049"/>
            </a:avLst>
          </a:prstGeom>
          <a:solidFill>
            <a:schemeClr val="bg1"/>
          </a:solidFill>
          <a:ln w="381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Black A18-34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are </a:t>
            </a:r>
            <a:r>
              <a:rPr kumimoji="0" lang="en-US" sz="1200" b="1"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26%</a:t>
            </a: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more likely</a:t>
            </a: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than </a:t>
            </a:r>
            <a:r>
              <a:rPr kumimoji="0" lang="en-US"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Non-Hispanic White A18-34</a:t>
            </a: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to purchase clothing that is similar to what their favorite TV personality / character wears on the show</a:t>
            </a:r>
          </a:p>
        </p:txBody>
      </p:sp>
      <p:sp>
        <p:nvSpPr>
          <p:cNvPr id="43" name="Speech Bubble: Rectangle 42">
            <a:extLst>
              <a:ext uri="{FF2B5EF4-FFF2-40B4-BE49-F238E27FC236}">
                <a16:creationId xmlns:a16="http://schemas.microsoft.com/office/drawing/2014/main" id="{BCF99996-75C4-4D2C-A991-D8280E38A9C6}"/>
              </a:ext>
            </a:extLst>
          </p:cNvPr>
          <p:cNvSpPr/>
          <p:nvPr/>
        </p:nvSpPr>
        <p:spPr>
          <a:xfrm>
            <a:off x="989451" y="5153224"/>
            <a:ext cx="3519484" cy="800548"/>
          </a:xfrm>
          <a:prstGeom prst="wedgeRectCallout">
            <a:avLst>
              <a:gd name="adj1" fmla="val 17157"/>
              <a:gd name="adj2" fmla="val -71315"/>
            </a:avLst>
          </a:prstGeom>
          <a:solidFill>
            <a:schemeClr val="bg1"/>
          </a:solid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Spanish-Language Speakers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are </a:t>
            </a:r>
            <a:r>
              <a:rPr kumimoji="0" lang="en-US" sz="1200" b="1"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16%</a:t>
            </a: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more likely</a:t>
            </a: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than </a:t>
            </a:r>
            <a:r>
              <a:rPr kumimoji="0" lang="en-US"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Hispanic A18+ </a:t>
            </a:r>
            <a:r>
              <a:rPr kumimoji="0" lang="en-US" sz="1200" b="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a:t>
            </a:r>
            <a:r>
              <a:rPr kumimoji="0" lang="en-US"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have modeled their personal style after one of their favorite TV personalities / characters</a:t>
            </a:r>
          </a:p>
        </p:txBody>
      </p:sp>
      <p:sp>
        <p:nvSpPr>
          <p:cNvPr id="15" name="Rectangle 14">
            <a:extLst>
              <a:ext uri="{FF2B5EF4-FFF2-40B4-BE49-F238E27FC236}">
                <a16:creationId xmlns:a16="http://schemas.microsoft.com/office/drawing/2014/main" id="{C304012F-F3EE-43B0-B0A0-BC476FEC3016}"/>
              </a:ext>
            </a:extLst>
          </p:cNvPr>
          <p:cNvSpPr/>
          <p:nvPr/>
        </p:nvSpPr>
        <p:spPr>
          <a:xfrm>
            <a:off x="4656474" y="4226219"/>
            <a:ext cx="513004" cy="283016"/>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24%</a:t>
            </a:r>
          </a:p>
        </p:txBody>
      </p:sp>
      <p:sp>
        <p:nvSpPr>
          <p:cNvPr id="54" name="Rectangle 53">
            <a:extLst>
              <a:ext uri="{FF2B5EF4-FFF2-40B4-BE49-F238E27FC236}">
                <a16:creationId xmlns:a16="http://schemas.microsoft.com/office/drawing/2014/main" id="{E211CFCE-420C-4029-929A-430192904BE5}"/>
              </a:ext>
            </a:extLst>
          </p:cNvPr>
          <p:cNvSpPr/>
          <p:nvPr/>
        </p:nvSpPr>
        <p:spPr>
          <a:xfrm>
            <a:off x="3479110" y="4226219"/>
            <a:ext cx="513004" cy="283016"/>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24%</a:t>
            </a:r>
          </a:p>
        </p:txBody>
      </p:sp>
      <p:sp>
        <p:nvSpPr>
          <p:cNvPr id="55" name="Rectangle 54">
            <a:extLst>
              <a:ext uri="{FF2B5EF4-FFF2-40B4-BE49-F238E27FC236}">
                <a16:creationId xmlns:a16="http://schemas.microsoft.com/office/drawing/2014/main" id="{9794D7F6-425D-4026-8A61-82B7381346B4}"/>
              </a:ext>
            </a:extLst>
          </p:cNvPr>
          <p:cNvSpPr/>
          <p:nvPr/>
        </p:nvSpPr>
        <p:spPr>
          <a:xfrm>
            <a:off x="2237238" y="4200493"/>
            <a:ext cx="513004" cy="283016"/>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21%</a:t>
            </a:r>
          </a:p>
        </p:txBody>
      </p:sp>
      <p:sp>
        <p:nvSpPr>
          <p:cNvPr id="69" name="Rectangle 68">
            <a:extLst>
              <a:ext uri="{FF2B5EF4-FFF2-40B4-BE49-F238E27FC236}">
                <a16:creationId xmlns:a16="http://schemas.microsoft.com/office/drawing/2014/main" id="{2F9E78FF-DD14-42E2-8DD5-8146F3AFA0D0}"/>
              </a:ext>
            </a:extLst>
          </p:cNvPr>
          <p:cNvSpPr/>
          <p:nvPr/>
        </p:nvSpPr>
        <p:spPr>
          <a:xfrm>
            <a:off x="9685636" y="4223957"/>
            <a:ext cx="513004" cy="283016"/>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20%</a:t>
            </a:r>
          </a:p>
        </p:txBody>
      </p:sp>
      <p:sp>
        <p:nvSpPr>
          <p:cNvPr id="70" name="Rectangle 69">
            <a:extLst>
              <a:ext uri="{FF2B5EF4-FFF2-40B4-BE49-F238E27FC236}">
                <a16:creationId xmlns:a16="http://schemas.microsoft.com/office/drawing/2014/main" id="{DC9E1B67-6B61-4AB6-AA2E-1BDE9B00A077}"/>
              </a:ext>
            </a:extLst>
          </p:cNvPr>
          <p:cNvSpPr/>
          <p:nvPr/>
        </p:nvSpPr>
        <p:spPr>
          <a:xfrm>
            <a:off x="8508272" y="4223957"/>
            <a:ext cx="513004" cy="283016"/>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26%</a:t>
            </a:r>
          </a:p>
        </p:txBody>
      </p:sp>
      <p:sp>
        <p:nvSpPr>
          <p:cNvPr id="71" name="Rectangle 70">
            <a:extLst>
              <a:ext uri="{FF2B5EF4-FFF2-40B4-BE49-F238E27FC236}">
                <a16:creationId xmlns:a16="http://schemas.microsoft.com/office/drawing/2014/main" id="{BDEDC3BE-589B-4D76-A618-AC48E7F9077C}"/>
              </a:ext>
            </a:extLst>
          </p:cNvPr>
          <p:cNvSpPr/>
          <p:nvPr/>
        </p:nvSpPr>
        <p:spPr>
          <a:xfrm>
            <a:off x="7266400" y="4198231"/>
            <a:ext cx="513004" cy="283016"/>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30%</a:t>
            </a:r>
          </a:p>
        </p:txBody>
      </p:sp>
      <p:sp>
        <p:nvSpPr>
          <p:cNvPr id="73" name="TextBox 72">
            <a:extLst>
              <a:ext uri="{FF2B5EF4-FFF2-40B4-BE49-F238E27FC236}">
                <a16:creationId xmlns:a16="http://schemas.microsoft.com/office/drawing/2014/main" id="{EEECC46E-80D5-4B1C-8106-DFCBBE11045F}"/>
              </a:ext>
            </a:extLst>
          </p:cNvPr>
          <p:cNvSpPr txBox="1"/>
          <p:nvPr/>
        </p:nvSpPr>
        <p:spPr>
          <a:xfrm>
            <a:off x="19317" y="6319406"/>
            <a:ext cx="10697844" cy="338692"/>
          </a:xfrm>
          <a:prstGeom prst="rect">
            <a:avLst/>
          </a:prstGeom>
          <a:noFill/>
        </p:spPr>
        <p:txBody>
          <a:bodyPr wrap="square" rtlCol="0">
            <a:noAutofit/>
          </a:bodyPr>
          <a:lstStyle/>
          <a:p>
            <a:pPr lvl="0"/>
            <a:r>
              <a:rPr kumimoji="0" lang="en-US" sz="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Source: VAB / </a:t>
            </a:r>
            <a:r>
              <a:rPr kumimoji="0" lang="en-US" sz="800" b="0" i="0" u="none" strike="noStrike" kern="1200" cap="none" spc="0" normalizeH="0" baseline="0" noProof="0" dirty="0" err="1">
                <a:ln>
                  <a:noFill/>
                </a:ln>
                <a:effectLst/>
                <a:uLnTx/>
                <a:uFillTx/>
                <a:latin typeface="Open Sans" panose="020B0606030504020204" pitchFamily="34" charset="0"/>
                <a:ea typeface="Open Sans" panose="020B0606030504020204" pitchFamily="34" charset="0"/>
                <a:cs typeface="Open Sans" panose="020B0606030504020204" pitchFamily="34" charset="0"/>
              </a:rPr>
              <a:t>Dynata</a:t>
            </a:r>
            <a:r>
              <a:rPr kumimoji="0" lang="en-US" sz="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‘Multicultural Video Engagement Survey,’ August 2019. Q11</a:t>
            </a:r>
            <a:r>
              <a:rPr lang="en-US" sz="800" dirty="0">
                <a:latin typeface="Open Sans" panose="020B0606030504020204" pitchFamily="34" charset="0"/>
                <a:ea typeface="Open Sans" panose="020B0606030504020204" pitchFamily="34" charset="0"/>
                <a:cs typeface="Open Sans" panose="020B0606030504020204" pitchFamily="34" charset="0"/>
              </a:rPr>
              <a:t>: Which of the following statements are true for you? Select any or all that apply. African American/Black/Caribbean American =  302 Respondents, Hispanic = 300 Respondents, Asian American/Pacific Islander = 100 Respondents, Non-Hispanic White = 300 Respondents. </a:t>
            </a:r>
            <a:endParaRPr kumimoji="0" lang="en-US" sz="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77" name="Group 76">
            <a:extLst>
              <a:ext uri="{FF2B5EF4-FFF2-40B4-BE49-F238E27FC236}">
                <a16:creationId xmlns:a16="http://schemas.microsoft.com/office/drawing/2014/main" id="{9BBD8E7D-D887-4C80-9AA3-A8C9E085EB96}"/>
              </a:ext>
            </a:extLst>
          </p:cNvPr>
          <p:cNvGrpSpPr/>
          <p:nvPr/>
        </p:nvGrpSpPr>
        <p:grpSpPr>
          <a:xfrm>
            <a:off x="4835462" y="5529830"/>
            <a:ext cx="2353430" cy="247654"/>
            <a:chOff x="5168375" y="5503824"/>
            <a:chExt cx="2353430" cy="247654"/>
          </a:xfrm>
        </p:grpSpPr>
        <p:sp>
          <p:nvSpPr>
            <p:cNvPr id="78" name="Rectangle 77">
              <a:extLst>
                <a:ext uri="{FF2B5EF4-FFF2-40B4-BE49-F238E27FC236}">
                  <a16:creationId xmlns:a16="http://schemas.microsoft.com/office/drawing/2014/main" id="{F565E354-723C-47AA-B12E-8182DC242364}"/>
                </a:ext>
              </a:extLst>
            </p:cNvPr>
            <p:cNvSpPr/>
            <p:nvPr/>
          </p:nvSpPr>
          <p:spPr>
            <a:xfrm>
              <a:off x="5168375" y="5542259"/>
              <a:ext cx="564290" cy="209219"/>
            </a:xfrm>
            <a:prstGeom prst="rect">
              <a:avLst/>
            </a:prstGeom>
            <a:solidFill>
              <a:schemeClr val="bg1">
                <a:alpha val="64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XX</a:t>
              </a: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79" name="Rectangle 78">
              <a:extLst>
                <a:ext uri="{FF2B5EF4-FFF2-40B4-BE49-F238E27FC236}">
                  <a16:creationId xmlns:a16="http://schemas.microsoft.com/office/drawing/2014/main" id="{F79FED10-38BA-4FC8-8ED7-D769DC6BB3AD}"/>
                </a:ext>
              </a:extLst>
            </p:cNvPr>
            <p:cNvSpPr/>
            <p:nvPr/>
          </p:nvSpPr>
          <p:spPr>
            <a:xfrm>
              <a:off x="5541487" y="5503824"/>
              <a:ext cx="1980318" cy="231237"/>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 of Respondents</a:t>
              </a:r>
            </a:p>
          </p:txBody>
        </p:sp>
      </p:grpSp>
      <p:grpSp>
        <p:nvGrpSpPr>
          <p:cNvPr id="60" name="Group 59">
            <a:extLst>
              <a:ext uri="{FF2B5EF4-FFF2-40B4-BE49-F238E27FC236}">
                <a16:creationId xmlns:a16="http://schemas.microsoft.com/office/drawing/2014/main" id="{09E0011F-D215-432B-8D99-3874C75D3BBA}"/>
              </a:ext>
            </a:extLst>
          </p:cNvPr>
          <p:cNvGrpSpPr/>
          <p:nvPr/>
        </p:nvGrpSpPr>
        <p:grpSpPr>
          <a:xfrm>
            <a:off x="3952950" y="1596261"/>
            <a:ext cx="4286099" cy="273836"/>
            <a:chOff x="3928683" y="1475887"/>
            <a:chExt cx="4286099" cy="273836"/>
          </a:xfrm>
        </p:grpSpPr>
        <p:grpSp>
          <p:nvGrpSpPr>
            <p:cNvPr id="61" name="Group 60">
              <a:extLst>
                <a:ext uri="{FF2B5EF4-FFF2-40B4-BE49-F238E27FC236}">
                  <a16:creationId xmlns:a16="http://schemas.microsoft.com/office/drawing/2014/main" id="{0146968C-B382-4E67-86AB-8F430E23E27A}"/>
                </a:ext>
              </a:extLst>
            </p:cNvPr>
            <p:cNvGrpSpPr/>
            <p:nvPr/>
          </p:nvGrpSpPr>
          <p:grpSpPr>
            <a:xfrm>
              <a:off x="4185413" y="1499048"/>
              <a:ext cx="4029369" cy="227514"/>
              <a:chOff x="4223465" y="4761319"/>
              <a:chExt cx="4029369" cy="227514"/>
            </a:xfrm>
          </p:grpSpPr>
          <p:sp>
            <p:nvSpPr>
              <p:cNvPr id="65" name="Rectangle 64">
                <a:extLst>
                  <a:ext uri="{FF2B5EF4-FFF2-40B4-BE49-F238E27FC236}">
                    <a16:creationId xmlns:a16="http://schemas.microsoft.com/office/drawing/2014/main" id="{86B2AE96-31EE-4C93-8E01-6387C71FC85E}"/>
                  </a:ext>
                </a:extLst>
              </p:cNvPr>
              <p:cNvSpPr/>
              <p:nvPr/>
            </p:nvSpPr>
            <p:spPr>
              <a:xfrm>
                <a:off x="4223465"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Black A18+</a:t>
                </a:r>
              </a:p>
            </p:txBody>
          </p:sp>
          <p:sp>
            <p:nvSpPr>
              <p:cNvPr id="66" name="Rectangle 65">
                <a:extLst>
                  <a:ext uri="{FF2B5EF4-FFF2-40B4-BE49-F238E27FC236}">
                    <a16:creationId xmlns:a16="http://schemas.microsoft.com/office/drawing/2014/main" id="{C82598E3-6521-4E68-A7BB-9820F33244A5}"/>
                  </a:ext>
                </a:extLst>
              </p:cNvPr>
              <p:cNvSpPr/>
              <p:nvPr/>
            </p:nvSpPr>
            <p:spPr>
              <a:xfrm>
                <a:off x="5614624" y="4761319"/>
                <a:ext cx="1247052" cy="227514"/>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Hispanic A18+</a:t>
                </a:r>
              </a:p>
            </p:txBody>
          </p:sp>
          <p:sp>
            <p:nvSpPr>
              <p:cNvPr id="67" name="Rectangle 66">
                <a:extLst>
                  <a:ext uri="{FF2B5EF4-FFF2-40B4-BE49-F238E27FC236}">
                    <a16:creationId xmlns:a16="http://schemas.microsoft.com/office/drawing/2014/main" id="{2791FF71-A573-4D6B-B9E9-32FADDAEEAC8}"/>
                  </a:ext>
                </a:extLst>
              </p:cNvPr>
              <p:cNvSpPr/>
              <p:nvPr/>
            </p:nvSpPr>
            <p:spPr>
              <a:xfrm>
                <a:off x="7189883"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Asian A18+</a:t>
                </a:r>
              </a:p>
            </p:txBody>
          </p:sp>
        </p:grpSp>
        <p:sp>
          <p:nvSpPr>
            <p:cNvPr id="62" name="Oval 61">
              <a:extLst>
                <a:ext uri="{FF2B5EF4-FFF2-40B4-BE49-F238E27FC236}">
                  <a16:creationId xmlns:a16="http://schemas.microsoft.com/office/drawing/2014/main" id="{4756260D-DD6B-484F-8115-62E7E854EAFB}"/>
                </a:ext>
              </a:extLst>
            </p:cNvPr>
            <p:cNvSpPr/>
            <p:nvPr/>
          </p:nvSpPr>
          <p:spPr>
            <a:xfrm>
              <a:off x="3928683" y="1475887"/>
              <a:ext cx="306598" cy="273836"/>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63" name="Oval 62">
              <a:extLst>
                <a:ext uri="{FF2B5EF4-FFF2-40B4-BE49-F238E27FC236}">
                  <a16:creationId xmlns:a16="http://schemas.microsoft.com/office/drawing/2014/main" id="{5FBF68DA-A42E-45B1-852A-AA8BC689A67C}"/>
                </a:ext>
              </a:extLst>
            </p:cNvPr>
            <p:cNvSpPr/>
            <p:nvPr/>
          </p:nvSpPr>
          <p:spPr>
            <a:xfrm>
              <a:off x="5291547" y="1475887"/>
              <a:ext cx="306597" cy="273836"/>
            </a:xfrm>
            <a:prstGeom prst="ellipse">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64" name="Oval 63">
              <a:extLst>
                <a:ext uri="{FF2B5EF4-FFF2-40B4-BE49-F238E27FC236}">
                  <a16:creationId xmlns:a16="http://schemas.microsoft.com/office/drawing/2014/main" id="{7146BB40-5D93-414C-B68B-60B5714D9ECA}"/>
                </a:ext>
              </a:extLst>
            </p:cNvPr>
            <p:cNvSpPr/>
            <p:nvPr/>
          </p:nvSpPr>
          <p:spPr>
            <a:xfrm>
              <a:off x="6889519" y="1475887"/>
              <a:ext cx="306597" cy="273836"/>
            </a:xfrm>
            <a:prstGeom prst="ellipse">
              <a:avLst/>
            </a:prstGeom>
            <a:solidFill>
              <a:srgbClr val="CC009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grpSp>
    </p:spTree>
    <p:extLst>
      <p:ext uri="{BB962C8B-B14F-4D97-AF65-F5344CB8AC3E}">
        <p14:creationId xmlns:p14="http://schemas.microsoft.com/office/powerpoint/2010/main" val="3818235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E5AD39A-1FFA-4592-9128-40444F0AA722}"/>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defTabSz="585965">
              <a:defRPr/>
            </a:pPr>
            <a:fld id="{FC623D9C-B141-0E44-9A0E-426DA6A043B9}" type="slidenum">
              <a:rPr lang="en-US">
                <a:latin typeface="Open Sans" panose="020B0606030504020204" pitchFamily="34" charset="0"/>
                <a:ea typeface="Open Sans" panose="020B0606030504020204" pitchFamily="34" charset="0"/>
                <a:cs typeface="Open Sans" panose="020B0606030504020204" pitchFamily="34" charset="0"/>
              </a:rPr>
              <a:pPr defTabSz="585965">
                <a:defRPr/>
              </a:pPr>
              <a:t>25</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F16BBFA8-400E-4A63-8C9E-B999AE635D3F}"/>
              </a:ext>
            </a:extLst>
          </p:cNvPr>
          <p:cNvSpPr/>
          <p:nvPr/>
        </p:nvSpPr>
        <p:spPr>
          <a:xfrm>
            <a:off x="2968196" y="6646783"/>
            <a:ext cx="6255609" cy="184642"/>
          </a:xfrm>
          <a:prstGeom prst="rect">
            <a:avLst/>
          </a:prstGeom>
        </p:spPr>
        <p:txBody>
          <a:bodyPr wrap="square">
            <a:noAutofit/>
          </a:bodyPr>
          <a:lstStyle/>
          <a:p>
            <a:pPr algn="ctr" defTabSz="457109"/>
            <a:r>
              <a:rPr lang="en-US" sz="900" i="1" dirty="0">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sp>
        <p:nvSpPr>
          <p:cNvPr id="7" name="TextBox 6">
            <a:extLst>
              <a:ext uri="{FF2B5EF4-FFF2-40B4-BE49-F238E27FC236}">
                <a16:creationId xmlns:a16="http://schemas.microsoft.com/office/drawing/2014/main" id="{66A04261-86FA-489C-A0C2-FB4B940DA6A3}"/>
              </a:ext>
            </a:extLst>
          </p:cNvPr>
          <p:cNvSpPr txBox="1"/>
          <p:nvPr/>
        </p:nvSpPr>
        <p:spPr>
          <a:xfrm>
            <a:off x="0" y="6374730"/>
            <a:ext cx="10726993" cy="338554"/>
          </a:xfrm>
          <a:prstGeom prst="rect">
            <a:avLst/>
          </a:prstGeom>
          <a:noFill/>
        </p:spPr>
        <p:txBody>
          <a:bodyPr wrap="square" rtlCol="0">
            <a:spAutoFit/>
          </a:bodyPr>
          <a:lstStyle/>
          <a:p>
            <a:pPr lvl="0"/>
            <a:r>
              <a:rPr kumimoji="0" lang="en-US" sz="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Source: VAB / </a:t>
            </a:r>
            <a:r>
              <a:rPr kumimoji="0" lang="en-US" sz="800" b="0" i="0" u="none" strike="noStrike" kern="1200" cap="none" spc="0" normalizeH="0" baseline="0" noProof="0" dirty="0" err="1">
                <a:ln>
                  <a:noFill/>
                </a:ln>
                <a:effectLst/>
                <a:uLnTx/>
                <a:uFillTx/>
                <a:latin typeface="Open Sans" panose="020B0606030504020204" pitchFamily="34" charset="0"/>
                <a:ea typeface="Open Sans" panose="020B0606030504020204" pitchFamily="34" charset="0"/>
                <a:cs typeface="Open Sans" panose="020B0606030504020204" pitchFamily="34" charset="0"/>
              </a:rPr>
              <a:t>Dynata</a:t>
            </a:r>
            <a:r>
              <a:rPr kumimoji="0" lang="en-US" sz="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800" dirty="0">
                <a:latin typeface="Open Sans" panose="020B0606030504020204" pitchFamily="34" charset="0"/>
                <a:ea typeface="Open Sans" panose="020B0606030504020204" pitchFamily="34" charset="0"/>
                <a:cs typeface="Open Sans" panose="020B0606030504020204" pitchFamily="34" charset="0"/>
              </a:rPr>
              <a:t>‘</a:t>
            </a:r>
            <a:r>
              <a:rPr kumimoji="0" lang="en-US" sz="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Multicultural Video Engagement Survey,’ August 2019. Q11</a:t>
            </a:r>
            <a:r>
              <a:rPr lang="en-US" sz="800" dirty="0">
                <a:latin typeface="Open Sans" panose="020B0606030504020204" pitchFamily="34" charset="0"/>
                <a:ea typeface="Open Sans" panose="020B0606030504020204" pitchFamily="34" charset="0"/>
                <a:cs typeface="Open Sans" panose="020B0606030504020204" pitchFamily="34" charset="0"/>
              </a:rPr>
              <a:t>: Which of the following statements are true for you? Select any or all that apply. African American/Black/Caribbean American =  302 Respondents, Hispanic = 300 Respondents, Asian American/Pacific Islander = 100 Respondents, Non-Hispanic White = 300 Respondents. </a:t>
            </a:r>
            <a:endParaRPr kumimoji="0" lang="en-US" sz="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6A00BB39-C655-4DD9-9C72-39A8EF4135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33699" y="6531459"/>
            <a:ext cx="569668" cy="299966"/>
          </a:xfrm>
          <a:prstGeom prst="rect">
            <a:avLst/>
          </a:prstGeom>
        </p:spPr>
      </p:pic>
      <p:pic>
        <p:nvPicPr>
          <p:cNvPr id="16" name="Picture 15">
            <a:extLst>
              <a:ext uri="{FF2B5EF4-FFF2-40B4-BE49-F238E27FC236}">
                <a16:creationId xmlns:a16="http://schemas.microsoft.com/office/drawing/2014/main" id="{82F09EAA-4685-4E31-88C3-55CB1D37A7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2162858" y="1818719"/>
            <a:ext cx="2404789" cy="1805925"/>
          </a:xfrm>
          <a:prstGeom prst="roundRect">
            <a:avLst/>
          </a:prstGeom>
          <a:ln>
            <a:solidFill>
              <a:schemeClr val="tx1"/>
            </a:solidFill>
          </a:ln>
        </p:spPr>
      </p:pic>
      <p:sp>
        <p:nvSpPr>
          <p:cNvPr id="33" name="Rectangle 32">
            <a:extLst>
              <a:ext uri="{FF2B5EF4-FFF2-40B4-BE49-F238E27FC236}">
                <a16:creationId xmlns:a16="http://schemas.microsoft.com/office/drawing/2014/main" id="{3FBB27E3-7038-4CE0-B48F-352EE5CB9AD0}"/>
              </a:ext>
            </a:extLst>
          </p:cNvPr>
          <p:cNvSpPr/>
          <p:nvPr/>
        </p:nvSpPr>
        <p:spPr>
          <a:xfrm>
            <a:off x="1020102" y="3676473"/>
            <a:ext cx="4812876" cy="537882"/>
          </a:xfrm>
          <a:prstGeom prst="rect">
            <a:avLst/>
          </a:prstGeom>
        </p:spPr>
        <p:txBody>
          <a:bodyPr>
            <a:noAutofit/>
          </a:bodyPr>
          <a:lstStyle/>
          <a:p>
            <a:pPr algn="ctr"/>
            <a:r>
              <a:rPr lang="en-US" sz="1300" i="1" dirty="0">
                <a:latin typeface="Open Sans" panose="020B0606030504020204" pitchFamily="34" charset="0"/>
                <a:ea typeface="Open Sans" panose="020B0606030504020204" pitchFamily="34" charset="0"/>
                <a:cs typeface="Open Sans" panose="020B0606030504020204" pitchFamily="34" charset="0"/>
              </a:rPr>
              <a:t>‘I have eaten at a restaurant / purchased a cook book because it, or it’s chef / owner / author, was featured on a TV show’</a:t>
            </a:r>
          </a:p>
        </p:txBody>
      </p:sp>
      <p:pic>
        <p:nvPicPr>
          <p:cNvPr id="3" name="Picture 2">
            <a:extLst>
              <a:ext uri="{FF2B5EF4-FFF2-40B4-BE49-F238E27FC236}">
                <a16:creationId xmlns:a16="http://schemas.microsoft.com/office/drawing/2014/main" id="{C433E15F-33A6-4A76-A6A3-D9AA816522C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22186" y="1818719"/>
            <a:ext cx="2404788" cy="1837455"/>
          </a:xfrm>
          <a:prstGeom prst="roundRect">
            <a:avLst/>
          </a:prstGeom>
          <a:ln>
            <a:solidFill>
              <a:schemeClr val="tx1"/>
            </a:solidFill>
          </a:ln>
        </p:spPr>
      </p:pic>
      <p:sp>
        <p:nvSpPr>
          <p:cNvPr id="48" name="Rectangle 47">
            <a:extLst>
              <a:ext uri="{FF2B5EF4-FFF2-40B4-BE49-F238E27FC236}">
                <a16:creationId xmlns:a16="http://schemas.microsoft.com/office/drawing/2014/main" id="{8BF2E178-6A74-46C1-8FF2-497FCC67E6AE}"/>
              </a:ext>
            </a:extLst>
          </p:cNvPr>
          <p:cNvSpPr/>
          <p:nvPr/>
        </p:nvSpPr>
        <p:spPr>
          <a:xfrm>
            <a:off x="6736897" y="3676696"/>
            <a:ext cx="3575367" cy="523220"/>
          </a:xfrm>
          <a:prstGeom prst="rect">
            <a:avLst/>
          </a:prstGeom>
        </p:spPr>
        <p:txBody>
          <a:bodyPr>
            <a:noAutofit/>
          </a:bodyPr>
          <a:lstStyle/>
          <a:p>
            <a:pPr algn="ctr"/>
            <a:r>
              <a:rPr lang="en-US" sz="1300" i="1" dirty="0">
                <a:latin typeface="Open Sans" panose="020B0606030504020204" pitchFamily="34" charset="0"/>
                <a:ea typeface="Open Sans" panose="020B0606030504020204" pitchFamily="34" charset="0"/>
                <a:cs typeface="Open Sans" panose="020B0606030504020204" pitchFamily="34" charset="0"/>
              </a:rPr>
              <a:t>‘I was inspired to make a food recipe based on a TV show or segment’</a:t>
            </a:r>
          </a:p>
        </p:txBody>
      </p:sp>
      <p:sp>
        <p:nvSpPr>
          <p:cNvPr id="2" name="Rectangle: Rounded Corners 1">
            <a:extLst>
              <a:ext uri="{FF2B5EF4-FFF2-40B4-BE49-F238E27FC236}">
                <a16:creationId xmlns:a16="http://schemas.microsoft.com/office/drawing/2014/main" id="{EA857557-4435-4C32-90B5-94A116A33F13}"/>
              </a:ext>
            </a:extLst>
          </p:cNvPr>
          <p:cNvSpPr/>
          <p:nvPr/>
        </p:nvSpPr>
        <p:spPr>
          <a:xfrm>
            <a:off x="1101211" y="1737585"/>
            <a:ext cx="4650658" cy="3890703"/>
          </a:xfrm>
          <a:prstGeom prst="roundRect">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73C738B-ADB8-4F8F-855C-B82F0068F82E}"/>
              </a:ext>
            </a:extLst>
          </p:cNvPr>
          <p:cNvSpPr txBox="1"/>
          <p:nvPr/>
        </p:nvSpPr>
        <p:spPr>
          <a:xfrm>
            <a:off x="0" y="136841"/>
            <a:ext cx="12192000" cy="892059"/>
          </a:xfrm>
          <a:prstGeom prst="rect">
            <a:avLst/>
          </a:prstGeom>
          <a:noFill/>
        </p:spPr>
        <p:txBody>
          <a:bodyPr wrap="square" lIns="90952" tIns="45476" rIns="90952" bIns="45476" rtlCol="0">
            <a:spAutoFit/>
          </a:bodyPr>
          <a:lstStyle/>
          <a:p>
            <a:pPr algn="ctr" defTabSz="582973">
              <a:defRPr/>
            </a:pPr>
            <a:r>
              <a:rPr lang="en-US" sz="2600" dirty="0">
                <a:latin typeface="Open Sans" panose="020B0606030504020204" pitchFamily="34" charset="0"/>
                <a:ea typeface="Open Sans" panose="020B0606030504020204" pitchFamily="34" charset="0"/>
                <a:cs typeface="Open Sans" panose="020B0606030504020204" pitchFamily="34" charset="0"/>
              </a:rPr>
              <a:t>Culturally Relevant TV Programming Is More Likely To Inspire Viewers When It Comes To Food, Both At Home Or At A Restaurant </a:t>
            </a:r>
          </a:p>
        </p:txBody>
      </p:sp>
      <p:sp>
        <p:nvSpPr>
          <p:cNvPr id="44" name="Rectangle 43">
            <a:extLst>
              <a:ext uri="{FF2B5EF4-FFF2-40B4-BE49-F238E27FC236}">
                <a16:creationId xmlns:a16="http://schemas.microsoft.com/office/drawing/2014/main" id="{5FF12750-23A6-4459-BE81-034D2C02556E}"/>
              </a:ext>
            </a:extLst>
          </p:cNvPr>
          <p:cNvSpPr/>
          <p:nvPr/>
        </p:nvSpPr>
        <p:spPr>
          <a:xfrm>
            <a:off x="3939166" y="1169932"/>
            <a:ext cx="4142054" cy="356546"/>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vs. Non-Hispanic White 18+</a:t>
            </a:r>
          </a:p>
        </p:txBody>
      </p:sp>
      <p:grpSp>
        <p:nvGrpSpPr>
          <p:cNvPr id="61" name="Group 60">
            <a:extLst>
              <a:ext uri="{FF2B5EF4-FFF2-40B4-BE49-F238E27FC236}">
                <a16:creationId xmlns:a16="http://schemas.microsoft.com/office/drawing/2014/main" id="{242C8BDF-992B-42D0-80B2-798D1AA1ECE1}"/>
              </a:ext>
            </a:extLst>
          </p:cNvPr>
          <p:cNvGrpSpPr/>
          <p:nvPr/>
        </p:nvGrpSpPr>
        <p:grpSpPr>
          <a:xfrm>
            <a:off x="4851619" y="5982117"/>
            <a:ext cx="2353430" cy="247654"/>
            <a:chOff x="5168375" y="5503824"/>
            <a:chExt cx="2353430" cy="247654"/>
          </a:xfrm>
        </p:grpSpPr>
        <p:sp>
          <p:nvSpPr>
            <p:cNvPr id="62" name="Rectangle 61">
              <a:extLst>
                <a:ext uri="{FF2B5EF4-FFF2-40B4-BE49-F238E27FC236}">
                  <a16:creationId xmlns:a16="http://schemas.microsoft.com/office/drawing/2014/main" id="{20E3A2A8-9608-4454-8C9C-E83641279EFF}"/>
                </a:ext>
              </a:extLst>
            </p:cNvPr>
            <p:cNvSpPr/>
            <p:nvPr/>
          </p:nvSpPr>
          <p:spPr>
            <a:xfrm>
              <a:off x="5168375" y="5542259"/>
              <a:ext cx="564290" cy="209219"/>
            </a:xfrm>
            <a:prstGeom prst="rect">
              <a:avLst/>
            </a:prstGeom>
            <a:solidFill>
              <a:schemeClr val="bg1">
                <a:alpha val="64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XX</a:t>
              </a: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63" name="Rectangle 62">
              <a:extLst>
                <a:ext uri="{FF2B5EF4-FFF2-40B4-BE49-F238E27FC236}">
                  <a16:creationId xmlns:a16="http://schemas.microsoft.com/office/drawing/2014/main" id="{A523479E-BAEB-45C4-9735-17E502D9BE07}"/>
                </a:ext>
              </a:extLst>
            </p:cNvPr>
            <p:cNvSpPr/>
            <p:nvPr/>
          </p:nvSpPr>
          <p:spPr>
            <a:xfrm>
              <a:off x="5541487" y="5503824"/>
              <a:ext cx="1980318" cy="231237"/>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 of Respondents</a:t>
              </a:r>
            </a:p>
          </p:txBody>
        </p:sp>
      </p:grpSp>
      <p:grpSp>
        <p:nvGrpSpPr>
          <p:cNvPr id="65" name="Group 64">
            <a:extLst>
              <a:ext uri="{FF2B5EF4-FFF2-40B4-BE49-F238E27FC236}">
                <a16:creationId xmlns:a16="http://schemas.microsoft.com/office/drawing/2014/main" id="{3FDFBC13-4D11-429C-85CB-DD7CF200F58C}"/>
              </a:ext>
            </a:extLst>
          </p:cNvPr>
          <p:cNvGrpSpPr/>
          <p:nvPr/>
        </p:nvGrpSpPr>
        <p:grpSpPr>
          <a:xfrm>
            <a:off x="1407730" y="4247737"/>
            <a:ext cx="1015654" cy="1035966"/>
            <a:chOff x="245170" y="2615852"/>
            <a:chExt cx="1015654" cy="1035966"/>
          </a:xfrm>
        </p:grpSpPr>
        <p:sp>
          <p:nvSpPr>
            <p:cNvPr id="72" name="Oval 71">
              <a:extLst>
                <a:ext uri="{FF2B5EF4-FFF2-40B4-BE49-F238E27FC236}">
                  <a16:creationId xmlns:a16="http://schemas.microsoft.com/office/drawing/2014/main" id="{FE59FEB1-22AD-47B2-A239-94F156DDE264}"/>
                </a:ext>
              </a:extLst>
            </p:cNvPr>
            <p:cNvSpPr/>
            <p:nvPr/>
          </p:nvSpPr>
          <p:spPr>
            <a:xfrm>
              <a:off x="245170" y="2615852"/>
              <a:ext cx="1015654" cy="1035966"/>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3" name="TextBox 72">
              <a:extLst>
                <a:ext uri="{FF2B5EF4-FFF2-40B4-BE49-F238E27FC236}">
                  <a16:creationId xmlns:a16="http://schemas.microsoft.com/office/drawing/2014/main" id="{C0605FE2-42EE-4E7A-80C7-BA4B527A2CCD}"/>
                </a:ext>
              </a:extLst>
            </p:cNvPr>
            <p:cNvSpPr txBox="1"/>
            <p:nvPr/>
          </p:nvSpPr>
          <p:spPr>
            <a:xfrm>
              <a:off x="297113" y="2949169"/>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+36%</a:t>
              </a:r>
            </a:p>
          </p:txBody>
        </p:sp>
      </p:grpSp>
      <p:grpSp>
        <p:nvGrpSpPr>
          <p:cNvPr id="66" name="Group 65">
            <a:extLst>
              <a:ext uri="{FF2B5EF4-FFF2-40B4-BE49-F238E27FC236}">
                <a16:creationId xmlns:a16="http://schemas.microsoft.com/office/drawing/2014/main" id="{45E96AFF-7CB3-424A-867E-192EAF1BFB7E}"/>
              </a:ext>
            </a:extLst>
          </p:cNvPr>
          <p:cNvGrpSpPr/>
          <p:nvPr/>
        </p:nvGrpSpPr>
        <p:grpSpPr>
          <a:xfrm>
            <a:off x="2745594" y="4247737"/>
            <a:ext cx="1015654" cy="1035966"/>
            <a:chOff x="1530891" y="2615852"/>
            <a:chExt cx="1015654" cy="1035966"/>
          </a:xfrm>
        </p:grpSpPr>
        <p:sp>
          <p:nvSpPr>
            <p:cNvPr id="70" name="Oval 69">
              <a:extLst>
                <a:ext uri="{FF2B5EF4-FFF2-40B4-BE49-F238E27FC236}">
                  <a16:creationId xmlns:a16="http://schemas.microsoft.com/office/drawing/2014/main" id="{8272BD57-854F-4EE0-9CCA-BF2C168FD6C6}"/>
                </a:ext>
              </a:extLst>
            </p:cNvPr>
            <p:cNvSpPr/>
            <p:nvPr/>
          </p:nvSpPr>
          <p:spPr>
            <a:xfrm>
              <a:off x="1530891" y="2615852"/>
              <a:ext cx="1015654" cy="1035966"/>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1" name="TextBox 70">
              <a:extLst>
                <a:ext uri="{FF2B5EF4-FFF2-40B4-BE49-F238E27FC236}">
                  <a16:creationId xmlns:a16="http://schemas.microsoft.com/office/drawing/2014/main" id="{4053AB5D-E175-41CE-93E5-04D41DB108ED}"/>
                </a:ext>
              </a:extLst>
            </p:cNvPr>
            <p:cNvSpPr txBox="1"/>
            <p:nvPr/>
          </p:nvSpPr>
          <p:spPr>
            <a:xfrm>
              <a:off x="1582834" y="2949169"/>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+63%</a:t>
              </a:r>
            </a:p>
          </p:txBody>
        </p:sp>
      </p:grpSp>
      <p:grpSp>
        <p:nvGrpSpPr>
          <p:cNvPr id="67" name="Group 66">
            <a:extLst>
              <a:ext uri="{FF2B5EF4-FFF2-40B4-BE49-F238E27FC236}">
                <a16:creationId xmlns:a16="http://schemas.microsoft.com/office/drawing/2014/main" id="{6F99D08F-77E9-4D21-A939-C89D0CD6AC94}"/>
              </a:ext>
            </a:extLst>
          </p:cNvPr>
          <p:cNvGrpSpPr/>
          <p:nvPr/>
        </p:nvGrpSpPr>
        <p:grpSpPr>
          <a:xfrm>
            <a:off x="4122786" y="4247737"/>
            <a:ext cx="1015654" cy="1035966"/>
            <a:chOff x="2665258" y="2615852"/>
            <a:chExt cx="1015654" cy="1035966"/>
          </a:xfrm>
        </p:grpSpPr>
        <p:sp>
          <p:nvSpPr>
            <p:cNvPr id="68" name="Oval 67">
              <a:extLst>
                <a:ext uri="{FF2B5EF4-FFF2-40B4-BE49-F238E27FC236}">
                  <a16:creationId xmlns:a16="http://schemas.microsoft.com/office/drawing/2014/main" id="{A84B8C3E-F819-4B66-90D0-56F03E9DAE82}"/>
                </a:ext>
              </a:extLst>
            </p:cNvPr>
            <p:cNvSpPr/>
            <p:nvPr/>
          </p:nvSpPr>
          <p:spPr>
            <a:xfrm>
              <a:off x="2665258" y="2615852"/>
              <a:ext cx="1015654" cy="1035966"/>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9" name="TextBox 68">
              <a:extLst>
                <a:ext uri="{FF2B5EF4-FFF2-40B4-BE49-F238E27FC236}">
                  <a16:creationId xmlns:a16="http://schemas.microsoft.com/office/drawing/2014/main" id="{C2CA12B8-D4D7-48E6-A01F-A06966620EBD}"/>
                </a:ext>
              </a:extLst>
            </p:cNvPr>
            <p:cNvSpPr txBox="1"/>
            <p:nvPr/>
          </p:nvSpPr>
          <p:spPr>
            <a:xfrm>
              <a:off x="2717201" y="2949169"/>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+34%</a:t>
              </a:r>
            </a:p>
          </p:txBody>
        </p:sp>
      </p:grpSp>
      <p:sp>
        <p:nvSpPr>
          <p:cNvPr id="74" name="Rectangle 73">
            <a:extLst>
              <a:ext uri="{FF2B5EF4-FFF2-40B4-BE49-F238E27FC236}">
                <a16:creationId xmlns:a16="http://schemas.microsoft.com/office/drawing/2014/main" id="{324C8923-F99B-4A3D-B4C7-C0F2FD00EAF5}"/>
              </a:ext>
            </a:extLst>
          </p:cNvPr>
          <p:cNvSpPr/>
          <p:nvPr/>
        </p:nvSpPr>
        <p:spPr>
          <a:xfrm>
            <a:off x="4758927" y="5170666"/>
            <a:ext cx="513004" cy="283016"/>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30%</a:t>
            </a:r>
          </a:p>
        </p:txBody>
      </p:sp>
      <p:sp>
        <p:nvSpPr>
          <p:cNvPr id="75" name="Rectangle 74">
            <a:extLst>
              <a:ext uri="{FF2B5EF4-FFF2-40B4-BE49-F238E27FC236}">
                <a16:creationId xmlns:a16="http://schemas.microsoft.com/office/drawing/2014/main" id="{CE597A8B-6C3F-4DAD-A894-1FDC4691CFEC}"/>
              </a:ext>
            </a:extLst>
          </p:cNvPr>
          <p:cNvSpPr/>
          <p:nvPr/>
        </p:nvSpPr>
        <p:spPr>
          <a:xfrm>
            <a:off x="3414415" y="5170666"/>
            <a:ext cx="513004" cy="283016"/>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36%</a:t>
            </a:r>
          </a:p>
        </p:txBody>
      </p:sp>
      <p:sp>
        <p:nvSpPr>
          <p:cNvPr id="76" name="Rectangle 75">
            <a:extLst>
              <a:ext uri="{FF2B5EF4-FFF2-40B4-BE49-F238E27FC236}">
                <a16:creationId xmlns:a16="http://schemas.microsoft.com/office/drawing/2014/main" id="{F3411627-E049-4876-B3E7-0E31A630C16C}"/>
              </a:ext>
            </a:extLst>
          </p:cNvPr>
          <p:cNvSpPr/>
          <p:nvPr/>
        </p:nvSpPr>
        <p:spPr>
          <a:xfrm>
            <a:off x="2044723" y="5144940"/>
            <a:ext cx="513004" cy="283016"/>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30%</a:t>
            </a:r>
          </a:p>
        </p:txBody>
      </p:sp>
      <p:sp>
        <p:nvSpPr>
          <p:cNvPr id="77" name="Rectangle: Rounded Corners 76">
            <a:extLst>
              <a:ext uri="{FF2B5EF4-FFF2-40B4-BE49-F238E27FC236}">
                <a16:creationId xmlns:a16="http://schemas.microsoft.com/office/drawing/2014/main" id="{CC8C9FFC-B42A-4C93-B47E-439DCD2B933D}"/>
              </a:ext>
            </a:extLst>
          </p:cNvPr>
          <p:cNvSpPr/>
          <p:nvPr/>
        </p:nvSpPr>
        <p:spPr>
          <a:xfrm>
            <a:off x="6199251" y="1742501"/>
            <a:ext cx="4650658" cy="3890703"/>
          </a:xfrm>
          <a:prstGeom prst="roundRect">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5B1755E6-C581-40CE-A478-FB0E87659D8B}"/>
              </a:ext>
            </a:extLst>
          </p:cNvPr>
          <p:cNvGrpSpPr/>
          <p:nvPr/>
        </p:nvGrpSpPr>
        <p:grpSpPr>
          <a:xfrm>
            <a:off x="6592480" y="4242820"/>
            <a:ext cx="1015654" cy="1035966"/>
            <a:chOff x="245170" y="2615852"/>
            <a:chExt cx="1015654" cy="1035966"/>
          </a:xfrm>
        </p:grpSpPr>
        <p:sp>
          <p:nvSpPr>
            <p:cNvPr id="79" name="Oval 78">
              <a:extLst>
                <a:ext uri="{FF2B5EF4-FFF2-40B4-BE49-F238E27FC236}">
                  <a16:creationId xmlns:a16="http://schemas.microsoft.com/office/drawing/2014/main" id="{CA7726E5-B944-43C4-9C6F-8550E2384656}"/>
                </a:ext>
              </a:extLst>
            </p:cNvPr>
            <p:cNvSpPr/>
            <p:nvPr/>
          </p:nvSpPr>
          <p:spPr>
            <a:xfrm>
              <a:off x="245170" y="2615852"/>
              <a:ext cx="1015654" cy="1035966"/>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0" name="TextBox 79">
              <a:extLst>
                <a:ext uri="{FF2B5EF4-FFF2-40B4-BE49-F238E27FC236}">
                  <a16:creationId xmlns:a16="http://schemas.microsoft.com/office/drawing/2014/main" id="{E4FDF190-FAC9-4EEC-88A6-BAD8EF0ACB2F}"/>
                </a:ext>
              </a:extLst>
            </p:cNvPr>
            <p:cNvSpPr txBox="1"/>
            <p:nvPr/>
          </p:nvSpPr>
          <p:spPr>
            <a:xfrm>
              <a:off x="297113" y="2949169"/>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+14%</a:t>
              </a:r>
            </a:p>
          </p:txBody>
        </p:sp>
      </p:grpSp>
      <p:grpSp>
        <p:nvGrpSpPr>
          <p:cNvPr id="81" name="Group 80">
            <a:extLst>
              <a:ext uri="{FF2B5EF4-FFF2-40B4-BE49-F238E27FC236}">
                <a16:creationId xmlns:a16="http://schemas.microsoft.com/office/drawing/2014/main" id="{1ED33182-F84F-4F06-BB2E-BABFF65AB65C}"/>
              </a:ext>
            </a:extLst>
          </p:cNvPr>
          <p:cNvGrpSpPr/>
          <p:nvPr/>
        </p:nvGrpSpPr>
        <p:grpSpPr>
          <a:xfrm>
            <a:off x="7930344" y="4242820"/>
            <a:ext cx="1015654" cy="1035966"/>
            <a:chOff x="1530891" y="2615852"/>
            <a:chExt cx="1015654" cy="1035966"/>
          </a:xfrm>
        </p:grpSpPr>
        <p:sp>
          <p:nvSpPr>
            <p:cNvPr id="82" name="Oval 81">
              <a:extLst>
                <a:ext uri="{FF2B5EF4-FFF2-40B4-BE49-F238E27FC236}">
                  <a16:creationId xmlns:a16="http://schemas.microsoft.com/office/drawing/2014/main" id="{676AC976-4821-46AF-B07C-8318C37B31D5}"/>
                </a:ext>
              </a:extLst>
            </p:cNvPr>
            <p:cNvSpPr/>
            <p:nvPr/>
          </p:nvSpPr>
          <p:spPr>
            <a:xfrm>
              <a:off x="1530891" y="2615852"/>
              <a:ext cx="1015654" cy="1035966"/>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3" name="TextBox 82">
              <a:extLst>
                <a:ext uri="{FF2B5EF4-FFF2-40B4-BE49-F238E27FC236}">
                  <a16:creationId xmlns:a16="http://schemas.microsoft.com/office/drawing/2014/main" id="{5E6E86A1-1D70-4BD6-8611-A18907971AF4}"/>
                </a:ext>
              </a:extLst>
            </p:cNvPr>
            <p:cNvSpPr txBox="1"/>
            <p:nvPr/>
          </p:nvSpPr>
          <p:spPr>
            <a:xfrm>
              <a:off x="1582834" y="2949169"/>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+17%</a:t>
              </a:r>
            </a:p>
          </p:txBody>
        </p:sp>
      </p:grpSp>
      <p:grpSp>
        <p:nvGrpSpPr>
          <p:cNvPr id="84" name="Group 83">
            <a:extLst>
              <a:ext uri="{FF2B5EF4-FFF2-40B4-BE49-F238E27FC236}">
                <a16:creationId xmlns:a16="http://schemas.microsoft.com/office/drawing/2014/main" id="{6FD73DF3-7341-4989-A5EE-F43737CC66F6}"/>
              </a:ext>
            </a:extLst>
          </p:cNvPr>
          <p:cNvGrpSpPr/>
          <p:nvPr/>
        </p:nvGrpSpPr>
        <p:grpSpPr>
          <a:xfrm>
            <a:off x="9307536" y="4242820"/>
            <a:ext cx="1015654" cy="1035966"/>
            <a:chOff x="2665258" y="2615852"/>
            <a:chExt cx="1015654" cy="1035966"/>
          </a:xfrm>
        </p:grpSpPr>
        <p:sp>
          <p:nvSpPr>
            <p:cNvPr id="85" name="Oval 84">
              <a:extLst>
                <a:ext uri="{FF2B5EF4-FFF2-40B4-BE49-F238E27FC236}">
                  <a16:creationId xmlns:a16="http://schemas.microsoft.com/office/drawing/2014/main" id="{2F2FC303-0D9E-41A2-B62A-14BFA5219731}"/>
                </a:ext>
              </a:extLst>
            </p:cNvPr>
            <p:cNvSpPr/>
            <p:nvPr/>
          </p:nvSpPr>
          <p:spPr>
            <a:xfrm>
              <a:off x="2665258" y="2615852"/>
              <a:ext cx="1015654" cy="1035966"/>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6" name="TextBox 85">
              <a:extLst>
                <a:ext uri="{FF2B5EF4-FFF2-40B4-BE49-F238E27FC236}">
                  <a16:creationId xmlns:a16="http://schemas.microsoft.com/office/drawing/2014/main" id="{F1AEC240-F695-4DAC-8CD4-9B68E7654D6B}"/>
                </a:ext>
              </a:extLst>
            </p:cNvPr>
            <p:cNvSpPr txBox="1"/>
            <p:nvPr/>
          </p:nvSpPr>
          <p:spPr>
            <a:xfrm>
              <a:off x="2717201" y="2949169"/>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+12%</a:t>
              </a:r>
            </a:p>
          </p:txBody>
        </p:sp>
      </p:grpSp>
      <p:sp>
        <p:nvSpPr>
          <p:cNvPr id="87" name="Rectangle 86">
            <a:extLst>
              <a:ext uri="{FF2B5EF4-FFF2-40B4-BE49-F238E27FC236}">
                <a16:creationId xmlns:a16="http://schemas.microsoft.com/office/drawing/2014/main" id="{5B0F7496-9AF5-493E-BCEC-33D3AB112FDB}"/>
              </a:ext>
            </a:extLst>
          </p:cNvPr>
          <p:cNvSpPr/>
          <p:nvPr/>
        </p:nvSpPr>
        <p:spPr>
          <a:xfrm>
            <a:off x="9943677" y="5165749"/>
            <a:ext cx="513004" cy="283016"/>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31%</a:t>
            </a:r>
          </a:p>
        </p:txBody>
      </p:sp>
      <p:sp>
        <p:nvSpPr>
          <p:cNvPr id="88" name="Rectangle 87">
            <a:extLst>
              <a:ext uri="{FF2B5EF4-FFF2-40B4-BE49-F238E27FC236}">
                <a16:creationId xmlns:a16="http://schemas.microsoft.com/office/drawing/2014/main" id="{FA738FA3-F7E0-4734-993A-60245A42F4DF}"/>
              </a:ext>
            </a:extLst>
          </p:cNvPr>
          <p:cNvSpPr/>
          <p:nvPr/>
        </p:nvSpPr>
        <p:spPr>
          <a:xfrm>
            <a:off x="8599165" y="5165749"/>
            <a:ext cx="513004" cy="283016"/>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32%</a:t>
            </a:r>
          </a:p>
        </p:txBody>
      </p:sp>
      <p:sp>
        <p:nvSpPr>
          <p:cNvPr id="89" name="Rectangle 88">
            <a:extLst>
              <a:ext uri="{FF2B5EF4-FFF2-40B4-BE49-F238E27FC236}">
                <a16:creationId xmlns:a16="http://schemas.microsoft.com/office/drawing/2014/main" id="{38E1C4DD-447D-426B-9524-C203248A28BC}"/>
              </a:ext>
            </a:extLst>
          </p:cNvPr>
          <p:cNvSpPr/>
          <p:nvPr/>
        </p:nvSpPr>
        <p:spPr>
          <a:xfrm>
            <a:off x="7229473" y="5140023"/>
            <a:ext cx="513004" cy="283016"/>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31%</a:t>
            </a:r>
          </a:p>
        </p:txBody>
      </p:sp>
    </p:spTree>
    <p:extLst>
      <p:ext uri="{BB962C8B-B14F-4D97-AF65-F5344CB8AC3E}">
        <p14:creationId xmlns:p14="http://schemas.microsoft.com/office/powerpoint/2010/main" val="2653447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E5AD39A-1FFA-4592-9128-40444F0AA722}"/>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5965"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585965"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dirty="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F16BBFA8-400E-4A63-8C9E-B999AE635D3F}"/>
              </a:ext>
            </a:extLst>
          </p:cNvPr>
          <p:cNvSpPr/>
          <p:nvPr/>
        </p:nvSpPr>
        <p:spPr>
          <a:xfrm>
            <a:off x="3657124" y="6646783"/>
            <a:ext cx="8497175" cy="184642"/>
          </a:xfrm>
          <a:prstGeom prst="rect">
            <a:avLst/>
          </a:prstGeom>
        </p:spPr>
        <p:txBody>
          <a:bodyPr wrap="square">
            <a:no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10" name="Picture 9">
            <a:extLst>
              <a:ext uri="{FF2B5EF4-FFF2-40B4-BE49-F238E27FC236}">
                <a16:creationId xmlns:a16="http://schemas.microsoft.com/office/drawing/2014/main" id="{6A00BB39-C655-4DD9-9C72-39A8EF4135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699" y="6531459"/>
            <a:ext cx="569668" cy="299966"/>
          </a:xfrm>
          <a:prstGeom prst="rect">
            <a:avLst/>
          </a:prstGeom>
        </p:spPr>
      </p:pic>
      <p:sp>
        <p:nvSpPr>
          <p:cNvPr id="44" name="Rectangle 43">
            <a:extLst>
              <a:ext uri="{FF2B5EF4-FFF2-40B4-BE49-F238E27FC236}">
                <a16:creationId xmlns:a16="http://schemas.microsoft.com/office/drawing/2014/main" id="{71BB5150-A1FA-4198-94E1-FACC1F882F48}"/>
              </a:ext>
            </a:extLst>
          </p:cNvPr>
          <p:cNvSpPr/>
          <p:nvPr/>
        </p:nvSpPr>
        <p:spPr>
          <a:xfrm>
            <a:off x="-2044" y="1"/>
            <a:ext cx="3659168" cy="6858000"/>
          </a:xfrm>
          <a:prstGeom prst="rect">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defRPr/>
            </a:pPr>
            <a:endParaRPr lang="en-US" sz="23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TextBox 44">
            <a:extLst>
              <a:ext uri="{FF2B5EF4-FFF2-40B4-BE49-F238E27FC236}">
                <a16:creationId xmlns:a16="http://schemas.microsoft.com/office/drawing/2014/main" id="{072843B2-D9A5-4989-A092-9CF979F27E4C}"/>
              </a:ext>
            </a:extLst>
          </p:cNvPr>
          <p:cNvSpPr txBox="1"/>
          <p:nvPr/>
        </p:nvSpPr>
        <p:spPr>
          <a:xfrm>
            <a:off x="19317" y="6122762"/>
            <a:ext cx="3637807" cy="338692"/>
          </a:xfrm>
          <a:prstGeom prst="rect">
            <a:avLst/>
          </a:prstGeom>
          <a:noFill/>
        </p:spPr>
        <p:txBody>
          <a:bodyPr wrap="square" rtlCol="0">
            <a:noAutofit/>
          </a:bodyPr>
          <a:lstStyle/>
          <a:p>
            <a:pPr lvl="0"/>
            <a:r>
              <a:rPr kumimoji="0" lang="en-US" sz="8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Source: VAB / </a:t>
            </a:r>
            <a:r>
              <a:rPr kumimoji="0" lang="en-US" sz="800" b="0" i="0" u="none" strike="noStrike" kern="1200" cap="none" spc="0" normalizeH="0" baseline="0" noProof="0" dirty="0" err="1">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Dynata</a:t>
            </a:r>
            <a:r>
              <a:rPr kumimoji="0" lang="en-US" sz="8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‘Multicultural Video Engagement Survey,’ August 2019. Q11</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Which of the following statements are true for you? Select any or all that apply. African American/Black/Caribbean American =  302 Respondents, Hispanic = 300 Respondents, Asian American/Pacific Islander = 100 Respondents, Non-Hispanic White = 300 Respondents. </a:t>
            </a:r>
            <a:endParaRPr kumimoji="0" lang="en-US" sz="8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3" name="TextBox 42">
            <a:extLst>
              <a:ext uri="{FF2B5EF4-FFF2-40B4-BE49-F238E27FC236}">
                <a16:creationId xmlns:a16="http://schemas.microsoft.com/office/drawing/2014/main" id="{573C738B-ADB8-4F8F-855C-B82F0068F82E}"/>
              </a:ext>
            </a:extLst>
          </p:cNvPr>
          <p:cNvSpPr txBox="1"/>
          <p:nvPr/>
        </p:nvSpPr>
        <p:spPr>
          <a:xfrm>
            <a:off x="99370" y="342508"/>
            <a:ext cx="3557754" cy="3292716"/>
          </a:xfrm>
          <a:prstGeom prst="rect">
            <a:avLst/>
          </a:prstGeom>
          <a:noFill/>
        </p:spPr>
        <p:txBody>
          <a:bodyPr wrap="square" lIns="90952" tIns="45476" rIns="90952" bIns="45476" rtlCol="0">
            <a:spAutoFit/>
          </a:bodyPr>
          <a:lstStyle/>
          <a:p>
            <a:pPr marL="0" marR="0" lvl="0" indent="0" algn="l" defTabSz="582973"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TV programming is also more likely to inspire Multicultural audiences to take on a home improvement project, especially among Hispanic viewers</a:t>
            </a:r>
          </a:p>
        </p:txBody>
      </p:sp>
      <p:sp>
        <p:nvSpPr>
          <p:cNvPr id="35" name="Rectangle 34">
            <a:extLst>
              <a:ext uri="{FF2B5EF4-FFF2-40B4-BE49-F238E27FC236}">
                <a16:creationId xmlns:a16="http://schemas.microsoft.com/office/drawing/2014/main" id="{D07ACDC3-FEF4-4AA8-9F4C-889E76D8C714}"/>
              </a:ext>
            </a:extLst>
          </p:cNvPr>
          <p:cNvSpPr/>
          <p:nvPr/>
        </p:nvSpPr>
        <p:spPr>
          <a:xfrm>
            <a:off x="5744635" y="1100821"/>
            <a:ext cx="4142054" cy="356546"/>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vs. Non-Hispanic White 18+</a:t>
            </a:r>
          </a:p>
        </p:txBody>
      </p:sp>
      <p:grpSp>
        <p:nvGrpSpPr>
          <p:cNvPr id="38" name="Group 37">
            <a:extLst>
              <a:ext uri="{FF2B5EF4-FFF2-40B4-BE49-F238E27FC236}">
                <a16:creationId xmlns:a16="http://schemas.microsoft.com/office/drawing/2014/main" id="{DEAB6699-3EC5-4DA5-AB00-5481E5BA4454}"/>
              </a:ext>
            </a:extLst>
          </p:cNvPr>
          <p:cNvGrpSpPr/>
          <p:nvPr/>
        </p:nvGrpSpPr>
        <p:grpSpPr>
          <a:xfrm>
            <a:off x="8951081" y="3583248"/>
            <a:ext cx="1149145" cy="1205945"/>
            <a:chOff x="8485065" y="3583248"/>
            <a:chExt cx="1149145" cy="1205945"/>
          </a:xfrm>
        </p:grpSpPr>
        <p:grpSp>
          <p:nvGrpSpPr>
            <p:cNvPr id="49" name="Group 48">
              <a:extLst>
                <a:ext uri="{FF2B5EF4-FFF2-40B4-BE49-F238E27FC236}">
                  <a16:creationId xmlns:a16="http://schemas.microsoft.com/office/drawing/2014/main" id="{D57820F6-1FF8-4C96-AE76-1361ACCDF5E4}"/>
                </a:ext>
              </a:extLst>
            </p:cNvPr>
            <p:cNvGrpSpPr/>
            <p:nvPr/>
          </p:nvGrpSpPr>
          <p:grpSpPr>
            <a:xfrm>
              <a:off x="8485065" y="3583248"/>
              <a:ext cx="1015654" cy="1035966"/>
              <a:chOff x="2665258" y="2615852"/>
              <a:chExt cx="1015654" cy="1035966"/>
            </a:xfrm>
          </p:grpSpPr>
          <p:sp>
            <p:nvSpPr>
              <p:cNvPr id="51" name="Oval 50">
                <a:extLst>
                  <a:ext uri="{FF2B5EF4-FFF2-40B4-BE49-F238E27FC236}">
                    <a16:creationId xmlns:a16="http://schemas.microsoft.com/office/drawing/2014/main" id="{843B321E-6B14-4474-9BD4-8A5F8CAA0F93}"/>
                  </a:ext>
                </a:extLst>
              </p:cNvPr>
              <p:cNvSpPr/>
              <p:nvPr/>
            </p:nvSpPr>
            <p:spPr>
              <a:xfrm>
                <a:off x="2665258" y="2615852"/>
                <a:ext cx="1015654" cy="1035966"/>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2" name="TextBox 51">
                <a:extLst>
                  <a:ext uri="{FF2B5EF4-FFF2-40B4-BE49-F238E27FC236}">
                    <a16:creationId xmlns:a16="http://schemas.microsoft.com/office/drawing/2014/main" id="{47A30B9C-086B-49AC-86D9-F5ABFA81394E}"/>
                  </a:ext>
                </a:extLst>
              </p:cNvPr>
              <p:cNvSpPr txBox="1"/>
              <p:nvPr/>
            </p:nvSpPr>
            <p:spPr>
              <a:xfrm>
                <a:off x="2717201" y="2949169"/>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+26%</a:t>
                </a:r>
              </a:p>
            </p:txBody>
          </p:sp>
        </p:grpSp>
        <p:sp>
          <p:nvSpPr>
            <p:cNvPr id="50" name="Rectangle 49">
              <a:extLst>
                <a:ext uri="{FF2B5EF4-FFF2-40B4-BE49-F238E27FC236}">
                  <a16:creationId xmlns:a16="http://schemas.microsoft.com/office/drawing/2014/main" id="{79F40983-818A-4D75-AE22-6EAF6E1ED1A0}"/>
                </a:ext>
              </a:extLst>
            </p:cNvPr>
            <p:cNvSpPr/>
            <p:nvPr/>
          </p:nvSpPr>
          <p:spPr>
            <a:xfrm>
              <a:off x="9121206" y="4506177"/>
              <a:ext cx="513004" cy="283016"/>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21%</a:t>
              </a:r>
            </a:p>
          </p:txBody>
        </p:sp>
      </p:grpSp>
      <p:grpSp>
        <p:nvGrpSpPr>
          <p:cNvPr id="53" name="Group 52">
            <a:extLst>
              <a:ext uri="{FF2B5EF4-FFF2-40B4-BE49-F238E27FC236}">
                <a16:creationId xmlns:a16="http://schemas.microsoft.com/office/drawing/2014/main" id="{83BDDA4D-70D9-4AAA-AB89-72792E75F303}"/>
              </a:ext>
            </a:extLst>
          </p:cNvPr>
          <p:cNvGrpSpPr/>
          <p:nvPr/>
        </p:nvGrpSpPr>
        <p:grpSpPr>
          <a:xfrm>
            <a:off x="7166912" y="3583248"/>
            <a:ext cx="1181825" cy="1205945"/>
            <a:chOff x="7275021" y="3583248"/>
            <a:chExt cx="1181825" cy="1205945"/>
          </a:xfrm>
        </p:grpSpPr>
        <p:grpSp>
          <p:nvGrpSpPr>
            <p:cNvPr id="55" name="Group 54">
              <a:extLst>
                <a:ext uri="{FF2B5EF4-FFF2-40B4-BE49-F238E27FC236}">
                  <a16:creationId xmlns:a16="http://schemas.microsoft.com/office/drawing/2014/main" id="{E186BD5D-3272-4BDC-B8E2-03AD245A10DF}"/>
                </a:ext>
              </a:extLst>
            </p:cNvPr>
            <p:cNvGrpSpPr/>
            <p:nvPr/>
          </p:nvGrpSpPr>
          <p:grpSpPr>
            <a:xfrm>
              <a:off x="7275021" y="3583248"/>
              <a:ext cx="1015654" cy="1035966"/>
              <a:chOff x="1530891" y="2615852"/>
              <a:chExt cx="1015654" cy="1035966"/>
            </a:xfrm>
          </p:grpSpPr>
          <p:sp>
            <p:nvSpPr>
              <p:cNvPr id="57" name="Oval 56">
                <a:extLst>
                  <a:ext uri="{FF2B5EF4-FFF2-40B4-BE49-F238E27FC236}">
                    <a16:creationId xmlns:a16="http://schemas.microsoft.com/office/drawing/2014/main" id="{6E3489DA-035E-42DC-BE08-E1155E64D9DF}"/>
                  </a:ext>
                </a:extLst>
              </p:cNvPr>
              <p:cNvSpPr/>
              <p:nvPr/>
            </p:nvSpPr>
            <p:spPr>
              <a:xfrm>
                <a:off x="1530891" y="2615852"/>
                <a:ext cx="1015654" cy="1035966"/>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8" name="TextBox 57">
                <a:extLst>
                  <a:ext uri="{FF2B5EF4-FFF2-40B4-BE49-F238E27FC236}">
                    <a16:creationId xmlns:a16="http://schemas.microsoft.com/office/drawing/2014/main" id="{091000FA-2E46-4816-8944-3B852B9F5328}"/>
                  </a:ext>
                </a:extLst>
              </p:cNvPr>
              <p:cNvSpPr txBox="1"/>
              <p:nvPr/>
            </p:nvSpPr>
            <p:spPr>
              <a:xfrm>
                <a:off x="1582834" y="2949169"/>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+58%</a:t>
                </a:r>
              </a:p>
            </p:txBody>
          </p:sp>
        </p:grpSp>
        <p:sp>
          <p:nvSpPr>
            <p:cNvPr id="56" name="Rectangle 55">
              <a:extLst>
                <a:ext uri="{FF2B5EF4-FFF2-40B4-BE49-F238E27FC236}">
                  <a16:creationId xmlns:a16="http://schemas.microsoft.com/office/drawing/2014/main" id="{71E84E14-12DB-449C-9D18-C889101F3FA9}"/>
                </a:ext>
              </a:extLst>
            </p:cNvPr>
            <p:cNvSpPr/>
            <p:nvPr/>
          </p:nvSpPr>
          <p:spPr>
            <a:xfrm>
              <a:off x="7943842" y="4506177"/>
              <a:ext cx="513004" cy="283016"/>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26%</a:t>
              </a:r>
            </a:p>
          </p:txBody>
        </p:sp>
      </p:grpSp>
      <p:grpSp>
        <p:nvGrpSpPr>
          <p:cNvPr id="59" name="Group 58">
            <a:extLst>
              <a:ext uri="{FF2B5EF4-FFF2-40B4-BE49-F238E27FC236}">
                <a16:creationId xmlns:a16="http://schemas.microsoft.com/office/drawing/2014/main" id="{C7D2EE1E-E123-455B-AB78-F936C257D515}"/>
              </a:ext>
            </a:extLst>
          </p:cNvPr>
          <p:cNvGrpSpPr/>
          <p:nvPr/>
        </p:nvGrpSpPr>
        <p:grpSpPr>
          <a:xfrm>
            <a:off x="5414571" y="3583248"/>
            <a:ext cx="1149997" cy="1180219"/>
            <a:chOff x="6064977" y="3583248"/>
            <a:chExt cx="1149997" cy="1180219"/>
          </a:xfrm>
        </p:grpSpPr>
        <p:grpSp>
          <p:nvGrpSpPr>
            <p:cNvPr id="60" name="Group 59">
              <a:extLst>
                <a:ext uri="{FF2B5EF4-FFF2-40B4-BE49-F238E27FC236}">
                  <a16:creationId xmlns:a16="http://schemas.microsoft.com/office/drawing/2014/main" id="{8701BEC8-8D2C-4033-AF2C-E9C92E080DC4}"/>
                </a:ext>
              </a:extLst>
            </p:cNvPr>
            <p:cNvGrpSpPr/>
            <p:nvPr/>
          </p:nvGrpSpPr>
          <p:grpSpPr>
            <a:xfrm>
              <a:off x="6064977" y="3583248"/>
              <a:ext cx="1015654" cy="1035966"/>
              <a:chOff x="245170" y="2615852"/>
              <a:chExt cx="1015654" cy="1035966"/>
            </a:xfrm>
          </p:grpSpPr>
          <p:sp>
            <p:nvSpPr>
              <p:cNvPr id="62" name="Oval 61">
                <a:extLst>
                  <a:ext uri="{FF2B5EF4-FFF2-40B4-BE49-F238E27FC236}">
                    <a16:creationId xmlns:a16="http://schemas.microsoft.com/office/drawing/2014/main" id="{5422E275-0C8C-4BFB-885E-306F2DA9F211}"/>
                  </a:ext>
                </a:extLst>
              </p:cNvPr>
              <p:cNvSpPr/>
              <p:nvPr/>
            </p:nvSpPr>
            <p:spPr>
              <a:xfrm>
                <a:off x="245170" y="2615852"/>
                <a:ext cx="1015654" cy="1035966"/>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3" name="TextBox 62">
                <a:extLst>
                  <a:ext uri="{FF2B5EF4-FFF2-40B4-BE49-F238E27FC236}">
                    <a16:creationId xmlns:a16="http://schemas.microsoft.com/office/drawing/2014/main" id="{8C8D187B-4AEC-454D-9BA8-03BF7CD8F8AA}"/>
                  </a:ext>
                </a:extLst>
              </p:cNvPr>
              <p:cNvSpPr txBox="1"/>
              <p:nvPr/>
            </p:nvSpPr>
            <p:spPr>
              <a:xfrm>
                <a:off x="297113" y="2949169"/>
                <a:ext cx="911768"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+17%</a:t>
                </a:r>
              </a:p>
            </p:txBody>
          </p:sp>
        </p:grpSp>
        <p:sp>
          <p:nvSpPr>
            <p:cNvPr id="61" name="Rectangle 60">
              <a:extLst>
                <a:ext uri="{FF2B5EF4-FFF2-40B4-BE49-F238E27FC236}">
                  <a16:creationId xmlns:a16="http://schemas.microsoft.com/office/drawing/2014/main" id="{B24DDD12-5515-46F3-AE96-F78318477A5F}"/>
                </a:ext>
              </a:extLst>
            </p:cNvPr>
            <p:cNvSpPr/>
            <p:nvPr/>
          </p:nvSpPr>
          <p:spPr>
            <a:xfrm>
              <a:off x="6701970" y="4480451"/>
              <a:ext cx="513004" cy="283016"/>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20%</a:t>
              </a:r>
            </a:p>
          </p:txBody>
        </p:sp>
      </p:grpSp>
      <p:sp>
        <p:nvSpPr>
          <p:cNvPr id="76" name="Rectangle 75">
            <a:extLst>
              <a:ext uri="{FF2B5EF4-FFF2-40B4-BE49-F238E27FC236}">
                <a16:creationId xmlns:a16="http://schemas.microsoft.com/office/drawing/2014/main" id="{04AA2460-83B0-4291-8DAD-3ED5C6872494}"/>
              </a:ext>
            </a:extLst>
          </p:cNvPr>
          <p:cNvSpPr/>
          <p:nvPr/>
        </p:nvSpPr>
        <p:spPr>
          <a:xfrm>
            <a:off x="6638947" y="5234878"/>
            <a:ext cx="564290" cy="209219"/>
          </a:xfrm>
          <a:prstGeom prst="rect">
            <a:avLst/>
          </a:prstGeom>
          <a:solidFill>
            <a:schemeClr val="bg1">
              <a:alpha val="64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XX</a:t>
            </a: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79" name="Rectangle 78">
            <a:extLst>
              <a:ext uri="{FF2B5EF4-FFF2-40B4-BE49-F238E27FC236}">
                <a16:creationId xmlns:a16="http://schemas.microsoft.com/office/drawing/2014/main" id="{E75452F6-A23C-42E3-9996-4928E36E68ED}"/>
              </a:ext>
            </a:extLst>
          </p:cNvPr>
          <p:cNvSpPr/>
          <p:nvPr/>
        </p:nvSpPr>
        <p:spPr>
          <a:xfrm>
            <a:off x="7012059" y="5196443"/>
            <a:ext cx="1980318" cy="231237"/>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 of Respondents</a:t>
            </a:r>
          </a:p>
        </p:txBody>
      </p:sp>
      <p:sp>
        <p:nvSpPr>
          <p:cNvPr id="80" name="Rectangle: Rounded Corners 79">
            <a:extLst>
              <a:ext uri="{FF2B5EF4-FFF2-40B4-BE49-F238E27FC236}">
                <a16:creationId xmlns:a16="http://schemas.microsoft.com/office/drawing/2014/main" id="{931A47DA-FE50-4426-AD1C-1252A6BE3AD6}"/>
              </a:ext>
            </a:extLst>
          </p:cNvPr>
          <p:cNvSpPr/>
          <p:nvPr/>
        </p:nvSpPr>
        <p:spPr>
          <a:xfrm>
            <a:off x="5096256" y="2153702"/>
            <a:ext cx="5336102" cy="961227"/>
          </a:xfrm>
          <a:prstGeom prst="roundRect">
            <a:avLst/>
          </a:prstGeom>
          <a:solidFill>
            <a:schemeClr val="tx1">
              <a:alpha val="74000"/>
            </a:schemeClr>
          </a:solidFill>
          <a:ln>
            <a:solidFill>
              <a:srgbClr val="2159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1" name="Rectangle 80">
            <a:extLst>
              <a:ext uri="{FF2B5EF4-FFF2-40B4-BE49-F238E27FC236}">
                <a16:creationId xmlns:a16="http://schemas.microsoft.com/office/drawing/2014/main" id="{9744A575-DC59-4FFA-A364-4A5B6ADEADF2}"/>
              </a:ext>
            </a:extLst>
          </p:cNvPr>
          <p:cNvSpPr/>
          <p:nvPr/>
        </p:nvSpPr>
        <p:spPr>
          <a:xfrm>
            <a:off x="5482934" y="2325422"/>
            <a:ext cx="4634009" cy="520250"/>
          </a:xfrm>
          <a:prstGeom prst="rect">
            <a:avLst/>
          </a:prstGeom>
        </p:spPr>
        <p:txBody>
          <a:bodyPr>
            <a:noAutofit/>
          </a:bodyPr>
          <a:lstStyle/>
          <a:p>
            <a:pPr algn="ctr"/>
            <a:r>
              <a:rPr lang="en-US" i="1" dirty="0">
                <a:solidFill>
                  <a:schemeClr val="bg1"/>
                </a:solidFill>
                <a:latin typeface="Open Sans" panose="020B0606030504020204" pitchFamily="34" charset="0"/>
                <a:ea typeface="Open Sans" panose="020B0606030504020204" pitchFamily="34" charset="0"/>
                <a:cs typeface="Open Sans" panose="020B0606030504020204" pitchFamily="34" charset="0"/>
              </a:rPr>
              <a:t>‘I have done a home improvement project inspired by something I saw on a TV show’</a:t>
            </a:r>
          </a:p>
        </p:txBody>
      </p:sp>
      <p:grpSp>
        <p:nvGrpSpPr>
          <p:cNvPr id="82" name="Group 81">
            <a:extLst>
              <a:ext uri="{FF2B5EF4-FFF2-40B4-BE49-F238E27FC236}">
                <a16:creationId xmlns:a16="http://schemas.microsoft.com/office/drawing/2014/main" id="{83A0D37C-B7BE-4494-BA90-901FE222697B}"/>
              </a:ext>
            </a:extLst>
          </p:cNvPr>
          <p:cNvGrpSpPr/>
          <p:nvPr/>
        </p:nvGrpSpPr>
        <p:grpSpPr>
          <a:xfrm>
            <a:off x="5929343" y="1561141"/>
            <a:ext cx="4029369" cy="227514"/>
            <a:chOff x="4223465" y="4761319"/>
            <a:chExt cx="4029369" cy="227514"/>
          </a:xfrm>
        </p:grpSpPr>
        <p:sp>
          <p:nvSpPr>
            <p:cNvPr id="83" name="Rectangle 82">
              <a:extLst>
                <a:ext uri="{FF2B5EF4-FFF2-40B4-BE49-F238E27FC236}">
                  <a16:creationId xmlns:a16="http://schemas.microsoft.com/office/drawing/2014/main" id="{7B455723-4379-40D5-BE5F-E76995816B8E}"/>
                </a:ext>
              </a:extLst>
            </p:cNvPr>
            <p:cNvSpPr/>
            <p:nvPr/>
          </p:nvSpPr>
          <p:spPr>
            <a:xfrm>
              <a:off x="4223465"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Black A18+</a:t>
              </a:r>
            </a:p>
          </p:txBody>
        </p:sp>
        <p:sp>
          <p:nvSpPr>
            <p:cNvPr id="84" name="Rectangle 83">
              <a:extLst>
                <a:ext uri="{FF2B5EF4-FFF2-40B4-BE49-F238E27FC236}">
                  <a16:creationId xmlns:a16="http://schemas.microsoft.com/office/drawing/2014/main" id="{9CEDD31E-179F-418C-9E71-F76151FEF1BC}"/>
                </a:ext>
              </a:extLst>
            </p:cNvPr>
            <p:cNvSpPr/>
            <p:nvPr/>
          </p:nvSpPr>
          <p:spPr>
            <a:xfrm>
              <a:off x="5614624" y="4761319"/>
              <a:ext cx="1247052" cy="227514"/>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Hispanic A18+</a:t>
              </a:r>
            </a:p>
          </p:txBody>
        </p:sp>
        <p:sp>
          <p:nvSpPr>
            <p:cNvPr id="85" name="Rectangle 84">
              <a:extLst>
                <a:ext uri="{FF2B5EF4-FFF2-40B4-BE49-F238E27FC236}">
                  <a16:creationId xmlns:a16="http://schemas.microsoft.com/office/drawing/2014/main" id="{D7C9182C-8BBF-488C-A79F-B019D15CD237}"/>
                </a:ext>
              </a:extLst>
            </p:cNvPr>
            <p:cNvSpPr/>
            <p:nvPr/>
          </p:nvSpPr>
          <p:spPr>
            <a:xfrm>
              <a:off x="7189883"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Asian A18+</a:t>
              </a:r>
            </a:p>
          </p:txBody>
        </p:sp>
      </p:grpSp>
      <p:sp>
        <p:nvSpPr>
          <p:cNvPr id="86" name="Oval 85">
            <a:extLst>
              <a:ext uri="{FF2B5EF4-FFF2-40B4-BE49-F238E27FC236}">
                <a16:creationId xmlns:a16="http://schemas.microsoft.com/office/drawing/2014/main" id="{6EA20B63-868C-40BF-9F7D-8D58050EF186}"/>
              </a:ext>
            </a:extLst>
          </p:cNvPr>
          <p:cNvSpPr/>
          <p:nvPr/>
        </p:nvSpPr>
        <p:spPr>
          <a:xfrm>
            <a:off x="5672613" y="1537980"/>
            <a:ext cx="306598" cy="273836"/>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87" name="Oval 86">
            <a:extLst>
              <a:ext uri="{FF2B5EF4-FFF2-40B4-BE49-F238E27FC236}">
                <a16:creationId xmlns:a16="http://schemas.microsoft.com/office/drawing/2014/main" id="{442A87BE-EE04-43D9-9E4C-968E040E35B4}"/>
              </a:ext>
            </a:extLst>
          </p:cNvPr>
          <p:cNvSpPr/>
          <p:nvPr/>
        </p:nvSpPr>
        <p:spPr>
          <a:xfrm>
            <a:off x="7035477" y="1537980"/>
            <a:ext cx="306597" cy="273836"/>
          </a:xfrm>
          <a:prstGeom prst="ellipse">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88" name="Oval 87">
            <a:extLst>
              <a:ext uri="{FF2B5EF4-FFF2-40B4-BE49-F238E27FC236}">
                <a16:creationId xmlns:a16="http://schemas.microsoft.com/office/drawing/2014/main" id="{4ADFD53E-731F-453F-9D39-BD05404BDEF1}"/>
              </a:ext>
            </a:extLst>
          </p:cNvPr>
          <p:cNvSpPr/>
          <p:nvPr/>
        </p:nvSpPr>
        <p:spPr>
          <a:xfrm>
            <a:off x="8633449" y="1537980"/>
            <a:ext cx="306597" cy="273836"/>
          </a:xfrm>
          <a:prstGeom prst="ellipse">
            <a:avLst/>
          </a:prstGeom>
          <a:solidFill>
            <a:srgbClr val="CC009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Tree>
    <p:extLst>
      <p:ext uri="{BB962C8B-B14F-4D97-AF65-F5344CB8AC3E}">
        <p14:creationId xmlns:p14="http://schemas.microsoft.com/office/powerpoint/2010/main" val="3938402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2590B6-0E84-4320-B9CF-723001B2B71D}"/>
              </a:ext>
            </a:extLst>
          </p:cNvPr>
          <p:cNvSpPr/>
          <p:nvPr/>
        </p:nvSpPr>
        <p:spPr>
          <a:xfrm>
            <a:off x="1" y="0"/>
            <a:ext cx="5919018" cy="6857999"/>
          </a:xfrm>
          <a:prstGeom prst="rect">
            <a:avLst/>
          </a:prstGeom>
          <a:solidFill>
            <a:srgbClr val="000000">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Igniting Involvement</a:t>
            </a:r>
          </a:p>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Beyond </a:t>
            </a:r>
            <a:r>
              <a:rPr lang="en-US" sz="2800" dirty="0">
                <a:solidFill>
                  <a:prstClr val="white"/>
                </a:solidFill>
                <a:latin typeface="Open Sans" panose="020B0606030504020204" pitchFamily="34" charset="0"/>
                <a:ea typeface="Open Sans" panose="020B0606030504020204" pitchFamily="34" charset="0"/>
                <a:cs typeface="Open Sans" panose="020B0606030504020204" pitchFamily="34" charset="0"/>
              </a:rPr>
              <a:t>inspiring purchase decisions, culturally relevant TV programming is a ‘force for good’ and can motivate multicultural audiences to get involved in social causes that are important within today’s society </a:t>
            </a:r>
            <a:endPar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49656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2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5AC0D44-CC3F-412B-8196-996BE8FE730D}"/>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defTabSz="585965">
              <a:defRPr/>
            </a:pPr>
            <a:fld id="{FC623D9C-B141-0E44-9A0E-426DA6A043B9}" type="slidenum">
              <a:rPr lang="en-US">
                <a:latin typeface="Open Sans" panose="020B0606030504020204" pitchFamily="34" charset="0"/>
                <a:ea typeface="Open Sans" panose="020B0606030504020204" pitchFamily="34" charset="0"/>
                <a:cs typeface="Open Sans" panose="020B0606030504020204" pitchFamily="34" charset="0"/>
              </a:rPr>
              <a:pPr defTabSz="585965">
                <a:defRPr/>
              </a:pPr>
              <a:t>28</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0B9B28D2-2A02-4E6D-A898-3B320C03D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699" y="6531459"/>
            <a:ext cx="569668" cy="299966"/>
          </a:xfrm>
          <a:prstGeom prst="rect">
            <a:avLst/>
          </a:prstGeom>
        </p:spPr>
      </p:pic>
      <p:sp>
        <p:nvSpPr>
          <p:cNvPr id="6" name="Rectangle 5">
            <a:extLst>
              <a:ext uri="{FF2B5EF4-FFF2-40B4-BE49-F238E27FC236}">
                <a16:creationId xmlns:a16="http://schemas.microsoft.com/office/drawing/2014/main" id="{85E12AF2-7BE3-40BD-B31C-B6B1CA6DC5A6}"/>
              </a:ext>
            </a:extLst>
          </p:cNvPr>
          <p:cNvSpPr/>
          <p:nvPr/>
        </p:nvSpPr>
        <p:spPr>
          <a:xfrm>
            <a:off x="4825708" y="6646783"/>
            <a:ext cx="6255609" cy="184642"/>
          </a:xfrm>
          <a:prstGeom prst="rect">
            <a:avLst/>
          </a:prstGeom>
        </p:spPr>
        <p:txBody>
          <a:bodyPr wrap="square">
            <a:noAutofit/>
          </a:bodyPr>
          <a:lstStyle/>
          <a:p>
            <a:pPr algn="ctr" defTabSz="457109"/>
            <a:r>
              <a:rPr lang="en-US" sz="900" i="1" dirty="0">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sp>
        <p:nvSpPr>
          <p:cNvPr id="7" name="Rectangle 6">
            <a:extLst>
              <a:ext uri="{FF2B5EF4-FFF2-40B4-BE49-F238E27FC236}">
                <a16:creationId xmlns:a16="http://schemas.microsoft.com/office/drawing/2014/main" id="{C693999E-2303-4559-8E30-650EFDFBDBEB}"/>
              </a:ext>
            </a:extLst>
          </p:cNvPr>
          <p:cNvSpPr/>
          <p:nvPr/>
        </p:nvSpPr>
        <p:spPr>
          <a:xfrm>
            <a:off x="-2044" y="1"/>
            <a:ext cx="3659168" cy="6858000"/>
          </a:xfrm>
          <a:prstGeom prst="rect">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defRPr/>
            </a:pPr>
            <a:endParaRPr lang="en-US" sz="23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DA1F4DEF-FA11-4A99-AD65-F41FDAB4DCAF}"/>
              </a:ext>
            </a:extLst>
          </p:cNvPr>
          <p:cNvSpPr txBox="1"/>
          <p:nvPr/>
        </p:nvSpPr>
        <p:spPr>
          <a:xfrm>
            <a:off x="13039" y="6055127"/>
            <a:ext cx="3644085" cy="707886"/>
          </a:xfrm>
          <a:prstGeom prst="rect">
            <a:avLst/>
          </a:prstGeom>
          <a:noFill/>
        </p:spPr>
        <p:txBody>
          <a:bodyPr wrap="square" rtlCol="0">
            <a:spAutoFit/>
          </a:bodyPr>
          <a:lstStyle/>
          <a:p>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Source: VAB /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Dynata</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‘Multicultural Video Engagement Survey,’ August 2019. Q12: Which of the following actions have you taken as a result of something you saw on a TV program? African American/Black/Caribbean American =  302 Respondents, Hispanic = 300 Respondents, Asian American/Pacific Islander = 100 Respondents, Non-Hispanic White = 300 Respondents. </a:t>
            </a:r>
          </a:p>
        </p:txBody>
      </p:sp>
      <p:sp>
        <p:nvSpPr>
          <p:cNvPr id="30" name="TextBox 29">
            <a:extLst>
              <a:ext uri="{FF2B5EF4-FFF2-40B4-BE49-F238E27FC236}">
                <a16:creationId xmlns:a16="http://schemas.microsoft.com/office/drawing/2014/main" id="{444CB20E-40D1-4DCC-AE38-EE4E52CAE47A}"/>
              </a:ext>
            </a:extLst>
          </p:cNvPr>
          <p:cNvSpPr txBox="1"/>
          <p:nvPr/>
        </p:nvSpPr>
        <p:spPr>
          <a:xfrm>
            <a:off x="99371" y="194631"/>
            <a:ext cx="3579707" cy="3692826"/>
          </a:xfrm>
          <a:prstGeom prst="rect">
            <a:avLst/>
          </a:prstGeom>
          <a:noFill/>
        </p:spPr>
        <p:txBody>
          <a:bodyPr wrap="square" lIns="90952" tIns="45476" rIns="90952" bIns="45476" rtlCol="0">
            <a:spAutoFit/>
          </a:bodyPr>
          <a:lstStyle/>
          <a:p>
            <a:pPr defTabSz="582973">
              <a:defRPr/>
            </a:pPr>
            <a:r>
              <a:rPr lang="en-US" sz="2600" dirty="0">
                <a:solidFill>
                  <a:prstClr val="white"/>
                </a:solidFill>
                <a:latin typeface="Open Sans" panose="020B0606030504020204" pitchFamily="34" charset="0"/>
                <a:ea typeface="Open Sans" panose="020B0606030504020204" pitchFamily="34" charset="0"/>
                <a:cs typeface="Open Sans" panose="020B0606030504020204" pitchFamily="34" charset="0"/>
              </a:rPr>
              <a:t>TV programming plays an important role when it comes to inspiring viewers to get involved in social issues that are critical to their community, especially for Black audiences</a:t>
            </a:r>
          </a:p>
        </p:txBody>
      </p:sp>
      <p:sp>
        <p:nvSpPr>
          <p:cNvPr id="18" name="Speech Bubble: Rectangle 17">
            <a:extLst>
              <a:ext uri="{FF2B5EF4-FFF2-40B4-BE49-F238E27FC236}">
                <a16:creationId xmlns:a16="http://schemas.microsoft.com/office/drawing/2014/main" id="{50E86472-144B-4959-98E6-CC804CD7B095}"/>
              </a:ext>
            </a:extLst>
          </p:cNvPr>
          <p:cNvSpPr/>
          <p:nvPr/>
        </p:nvSpPr>
        <p:spPr>
          <a:xfrm>
            <a:off x="1775559" y="4804657"/>
            <a:ext cx="3339245" cy="955483"/>
          </a:xfrm>
          <a:prstGeom prst="wedgeRectCallout">
            <a:avLst>
              <a:gd name="adj1" fmla="val 59522"/>
              <a:gd name="adj2" fmla="val -2076"/>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Black &amp; Hispanic A18-34 </a:t>
            </a:r>
          </a:p>
          <a:p>
            <a:pPr algn="ct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are </a:t>
            </a:r>
            <a:r>
              <a:rPr lang="en-US" sz="1100"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23%</a:t>
            </a: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1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more likely</a:t>
            </a: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 than </a:t>
            </a:r>
            <a:r>
              <a:rPr lang="en-US" sz="1100" i="1" dirty="0">
                <a:solidFill>
                  <a:schemeClr val="tx1"/>
                </a:solidFill>
                <a:latin typeface="Open Sans" panose="020B0606030504020204" pitchFamily="34" charset="0"/>
                <a:ea typeface="Open Sans" panose="020B0606030504020204" pitchFamily="34" charset="0"/>
                <a:cs typeface="Open Sans" panose="020B0606030504020204" pitchFamily="34" charset="0"/>
              </a:rPr>
              <a:t>Non-Hispanic White A18-34 </a:t>
            </a: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to have sought out more information about a social cause or a historical event because of something they saw on TV</a:t>
            </a:r>
          </a:p>
        </p:txBody>
      </p:sp>
      <p:grpSp>
        <p:nvGrpSpPr>
          <p:cNvPr id="54" name="Group 53">
            <a:extLst>
              <a:ext uri="{FF2B5EF4-FFF2-40B4-BE49-F238E27FC236}">
                <a16:creationId xmlns:a16="http://schemas.microsoft.com/office/drawing/2014/main" id="{AF803CD0-D79D-4D2C-9210-70BF26443BE6}"/>
              </a:ext>
            </a:extLst>
          </p:cNvPr>
          <p:cNvGrpSpPr/>
          <p:nvPr/>
        </p:nvGrpSpPr>
        <p:grpSpPr>
          <a:xfrm>
            <a:off x="6771289" y="6350406"/>
            <a:ext cx="2353430" cy="247654"/>
            <a:chOff x="5168375" y="5503824"/>
            <a:chExt cx="2353430" cy="247654"/>
          </a:xfrm>
        </p:grpSpPr>
        <p:sp>
          <p:nvSpPr>
            <p:cNvPr id="55" name="Rectangle 54">
              <a:extLst>
                <a:ext uri="{FF2B5EF4-FFF2-40B4-BE49-F238E27FC236}">
                  <a16:creationId xmlns:a16="http://schemas.microsoft.com/office/drawing/2014/main" id="{84F6B79A-024A-4F47-8444-F6DBDBC1A4BC}"/>
                </a:ext>
              </a:extLst>
            </p:cNvPr>
            <p:cNvSpPr/>
            <p:nvPr/>
          </p:nvSpPr>
          <p:spPr>
            <a:xfrm>
              <a:off x="5168375" y="5542259"/>
              <a:ext cx="564290" cy="209219"/>
            </a:xfrm>
            <a:prstGeom prst="rect">
              <a:avLst/>
            </a:prstGeom>
            <a:solidFill>
              <a:schemeClr val="bg1">
                <a:alpha val="64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XX</a:t>
              </a: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56" name="Rectangle 55">
              <a:extLst>
                <a:ext uri="{FF2B5EF4-FFF2-40B4-BE49-F238E27FC236}">
                  <a16:creationId xmlns:a16="http://schemas.microsoft.com/office/drawing/2014/main" id="{0491D7EA-1B35-4CAB-AB61-9F04FB0D1A68}"/>
                </a:ext>
              </a:extLst>
            </p:cNvPr>
            <p:cNvSpPr/>
            <p:nvPr/>
          </p:nvSpPr>
          <p:spPr>
            <a:xfrm>
              <a:off x="5541487" y="5503824"/>
              <a:ext cx="1980318" cy="231237"/>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 of Respondents</a:t>
              </a:r>
            </a:p>
          </p:txBody>
        </p:sp>
      </p:grpSp>
      <p:sp>
        <p:nvSpPr>
          <p:cNvPr id="46" name="Rectangle: Rounded Corners 45">
            <a:extLst>
              <a:ext uri="{FF2B5EF4-FFF2-40B4-BE49-F238E27FC236}">
                <a16:creationId xmlns:a16="http://schemas.microsoft.com/office/drawing/2014/main" id="{37E02A46-FBE1-47B9-90D8-FF3C6D29FAAB}"/>
              </a:ext>
            </a:extLst>
          </p:cNvPr>
          <p:cNvSpPr/>
          <p:nvPr/>
        </p:nvSpPr>
        <p:spPr>
          <a:xfrm>
            <a:off x="4340352" y="1305921"/>
            <a:ext cx="7394448" cy="802604"/>
          </a:xfrm>
          <a:prstGeom prst="roundRect">
            <a:avLst/>
          </a:prstGeom>
          <a:solidFill>
            <a:schemeClr val="tx1">
              <a:alpha val="74000"/>
            </a:schemeClr>
          </a:solidFill>
          <a:ln>
            <a:solidFill>
              <a:srgbClr val="2159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a:latin typeface="Open Sans" panose="020B0606030504020204" pitchFamily="34" charset="0"/>
                <a:ea typeface="Open Sans" panose="020B0606030504020204" pitchFamily="34" charset="0"/>
                <a:cs typeface="Open Sans" panose="020B0606030504020204" pitchFamily="34" charset="0"/>
              </a:rPr>
              <a:t>‘</a:t>
            </a:r>
            <a:r>
              <a:rPr lang="en-US" i="1" dirty="0">
                <a:latin typeface="Open Sans" panose="020B0606030504020204" pitchFamily="34" charset="0"/>
                <a:ea typeface="Open Sans" panose="020B0606030504020204" pitchFamily="34" charset="0"/>
                <a:cs typeface="Open Sans" panose="020B0606030504020204" pitchFamily="34" charset="0"/>
              </a:rPr>
              <a:t>I felt inspired to </a:t>
            </a:r>
            <a:r>
              <a:rPr lang="en-US" b="1" i="1" u="sng" dirty="0">
                <a:latin typeface="Open Sans" panose="020B0606030504020204" pitchFamily="34" charset="0"/>
                <a:ea typeface="Open Sans" panose="020B0606030504020204" pitchFamily="34" charset="0"/>
                <a:cs typeface="Open Sans" panose="020B0606030504020204" pitchFamily="34" charset="0"/>
              </a:rPr>
              <a:t>take a social action / take up a cause</a:t>
            </a:r>
            <a:r>
              <a:rPr lang="en-US" b="1" i="1" dirty="0">
                <a:latin typeface="Open Sans" panose="020B0606030504020204" pitchFamily="34" charset="0"/>
                <a:ea typeface="Open Sans" panose="020B0606030504020204" pitchFamily="34" charset="0"/>
                <a:cs typeface="Open Sans" panose="020B0606030504020204" pitchFamily="34" charset="0"/>
              </a:rPr>
              <a:t> </a:t>
            </a:r>
            <a:r>
              <a:rPr lang="en-US" i="1" dirty="0">
                <a:latin typeface="Open Sans" panose="020B0606030504020204" pitchFamily="34" charset="0"/>
                <a:ea typeface="Open Sans" panose="020B0606030504020204" pitchFamily="34" charset="0"/>
                <a:cs typeface="Open Sans" panose="020B0606030504020204" pitchFamily="34" charset="0"/>
              </a:rPr>
              <a:t>because of something I saw on a TV program’</a:t>
            </a:r>
            <a:endParaRPr lang="en-US" sz="16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47" name="Rectangle: Rounded Corners 46">
            <a:extLst>
              <a:ext uri="{FF2B5EF4-FFF2-40B4-BE49-F238E27FC236}">
                <a16:creationId xmlns:a16="http://schemas.microsoft.com/office/drawing/2014/main" id="{98887712-E3EA-4180-A898-C5003745483D}"/>
              </a:ext>
            </a:extLst>
          </p:cNvPr>
          <p:cNvSpPr/>
          <p:nvPr/>
        </p:nvSpPr>
        <p:spPr>
          <a:xfrm>
            <a:off x="4340352" y="3904088"/>
            <a:ext cx="7394448" cy="802604"/>
          </a:xfrm>
          <a:prstGeom prst="roundRect">
            <a:avLst/>
          </a:prstGeom>
          <a:solidFill>
            <a:schemeClr val="tx1">
              <a:alpha val="74000"/>
            </a:schemeClr>
          </a:solidFill>
          <a:ln>
            <a:solidFill>
              <a:srgbClr val="2159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latin typeface="Open Sans" panose="020B0606030504020204" pitchFamily="34" charset="0"/>
                <a:ea typeface="Open Sans" panose="020B0606030504020204" pitchFamily="34" charset="0"/>
                <a:cs typeface="Open Sans" panose="020B0606030504020204" pitchFamily="34" charset="0"/>
              </a:rPr>
              <a:t>‘I felt inspired to have </a:t>
            </a:r>
            <a:r>
              <a:rPr lang="en-US" b="1" i="1" u="sng" dirty="0">
                <a:latin typeface="Open Sans" panose="020B0606030504020204" pitchFamily="34" charset="0"/>
                <a:ea typeface="Open Sans" panose="020B0606030504020204" pitchFamily="34" charset="0"/>
                <a:cs typeface="Open Sans" panose="020B0606030504020204" pitchFamily="34" charset="0"/>
              </a:rPr>
              <a:t>sought out more info about a social cause </a:t>
            </a:r>
          </a:p>
          <a:p>
            <a:pPr algn="ctr"/>
            <a:r>
              <a:rPr lang="en-US" b="1" i="1" u="sng" dirty="0">
                <a:latin typeface="Open Sans" panose="020B0606030504020204" pitchFamily="34" charset="0"/>
                <a:ea typeface="Open Sans" panose="020B0606030504020204" pitchFamily="34" charset="0"/>
                <a:cs typeface="Open Sans" panose="020B0606030504020204" pitchFamily="34" charset="0"/>
              </a:rPr>
              <a:t>or historical event</a:t>
            </a:r>
            <a:r>
              <a:rPr lang="en-US" i="1" dirty="0">
                <a:latin typeface="Open Sans" panose="020B0606030504020204" pitchFamily="34" charset="0"/>
                <a:ea typeface="Open Sans" panose="020B0606030504020204" pitchFamily="34" charset="0"/>
                <a:cs typeface="Open Sans" panose="020B0606030504020204" pitchFamily="34" charset="0"/>
              </a:rPr>
              <a:t> because of something I saw on a TV program</a:t>
            </a:r>
            <a:r>
              <a:rPr lang="en-US" sz="1600" i="1" dirty="0">
                <a:latin typeface="Open Sans" panose="020B0606030504020204" pitchFamily="34" charset="0"/>
                <a:ea typeface="Open Sans" panose="020B0606030504020204" pitchFamily="34" charset="0"/>
                <a:cs typeface="Open Sans" panose="020B0606030504020204" pitchFamily="34" charset="0"/>
              </a:rPr>
              <a:t>’</a:t>
            </a:r>
          </a:p>
        </p:txBody>
      </p:sp>
      <p:grpSp>
        <p:nvGrpSpPr>
          <p:cNvPr id="48" name="Group 47">
            <a:extLst>
              <a:ext uri="{FF2B5EF4-FFF2-40B4-BE49-F238E27FC236}">
                <a16:creationId xmlns:a16="http://schemas.microsoft.com/office/drawing/2014/main" id="{E168D5D9-70FC-4DA7-A0DC-91A726851C4F}"/>
              </a:ext>
            </a:extLst>
          </p:cNvPr>
          <p:cNvGrpSpPr/>
          <p:nvPr/>
        </p:nvGrpSpPr>
        <p:grpSpPr>
          <a:xfrm>
            <a:off x="5550144" y="2286079"/>
            <a:ext cx="4749065" cy="1187524"/>
            <a:chOff x="5499452" y="2081540"/>
            <a:chExt cx="4749065" cy="1187524"/>
          </a:xfrm>
        </p:grpSpPr>
        <p:sp>
          <p:nvSpPr>
            <p:cNvPr id="49" name="Oval 48">
              <a:extLst>
                <a:ext uri="{FF2B5EF4-FFF2-40B4-BE49-F238E27FC236}">
                  <a16:creationId xmlns:a16="http://schemas.microsoft.com/office/drawing/2014/main" id="{8066C442-5188-412C-98CC-9ADA581458EA}"/>
                </a:ext>
              </a:extLst>
            </p:cNvPr>
            <p:cNvSpPr/>
            <p:nvPr/>
          </p:nvSpPr>
          <p:spPr>
            <a:xfrm>
              <a:off x="5584675" y="2081540"/>
              <a:ext cx="1015654" cy="1035966"/>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0" name="Oval 49">
              <a:extLst>
                <a:ext uri="{FF2B5EF4-FFF2-40B4-BE49-F238E27FC236}">
                  <a16:creationId xmlns:a16="http://schemas.microsoft.com/office/drawing/2014/main" id="{94D5019C-C30B-48C1-BED0-59F5DCD14062}"/>
                </a:ext>
              </a:extLst>
            </p:cNvPr>
            <p:cNvSpPr/>
            <p:nvPr/>
          </p:nvSpPr>
          <p:spPr>
            <a:xfrm>
              <a:off x="7380475" y="2081540"/>
              <a:ext cx="1015654" cy="1035966"/>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1" name="Oval 50">
              <a:extLst>
                <a:ext uri="{FF2B5EF4-FFF2-40B4-BE49-F238E27FC236}">
                  <a16:creationId xmlns:a16="http://schemas.microsoft.com/office/drawing/2014/main" id="{BA79D7E8-2F44-4CCF-A8A7-C35B13A8D565}"/>
                </a:ext>
              </a:extLst>
            </p:cNvPr>
            <p:cNvSpPr/>
            <p:nvPr/>
          </p:nvSpPr>
          <p:spPr>
            <a:xfrm>
              <a:off x="9067718" y="2081540"/>
              <a:ext cx="1015654" cy="1035966"/>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2" name="TextBox 51">
              <a:extLst>
                <a:ext uri="{FF2B5EF4-FFF2-40B4-BE49-F238E27FC236}">
                  <a16:creationId xmlns:a16="http://schemas.microsoft.com/office/drawing/2014/main" id="{83B74F6D-23EB-41DE-9AC7-67E9AF392060}"/>
                </a:ext>
              </a:extLst>
            </p:cNvPr>
            <p:cNvSpPr txBox="1"/>
            <p:nvPr/>
          </p:nvSpPr>
          <p:spPr>
            <a:xfrm>
              <a:off x="5499452" y="2397483"/>
              <a:ext cx="1213563" cy="491581"/>
            </a:xfrm>
            <a:prstGeom prst="rect">
              <a:avLst/>
            </a:prstGeom>
            <a:noFill/>
          </p:spPr>
          <p:txBody>
            <a:bodyPr wrap="square" rtlCol="0">
              <a:no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+96%</a:t>
              </a:r>
            </a:p>
          </p:txBody>
        </p:sp>
        <p:sp>
          <p:nvSpPr>
            <p:cNvPr id="53" name="TextBox 52">
              <a:extLst>
                <a:ext uri="{FF2B5EF4-FFF2-40B4-BE49-F238E27FC236}">
                  <a16:creationId xmlns:a16="http://schemas.microsoft.com/office/drawing/2014/main" id="{A88E5422-2B37-45CB-B014-ED04FCE318DE}"/>
                </a:ext>
              </a:extLst>
            </p:cNvPr>
            <p:cNvSpPr txBox="1"/>
            <p:nvPr/>
          </p:nvSpPr>
          <p:spPr>
            <a:xfrm>
              <a:off x="7281521" y="2397483"/>
              <a:ext cx="1213563" cy="491581"/>
            </a:xfrm>
            <a:prstGeom prst="rect">
              <a:avLst/>
            </a:prstGeom>
            <a:noFill/>
          </p:spPr>
          <p:txBody>
            <a:bodyPr wrap="square" rtlCol="0">
              <a:no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+88%</a:t>
              </a:r>
            </a:p>
          </p:txBody>
        </p:sp>
        <p:sp>
          <p:nvSpPr>
            <p:cNvPr id="65" name="TextBox 64">
              <a:extLst>
                <a:ext uri="{FF2B5EF4-FFF2-40B4-BE49-F238E27FC236}">
                  <a16:creationId xmlns:a16="http://schemas.microsoft.com/office/drawing/2014/main" id="{7F4F3EF8-D32E-4240-B7B1-5B7A7633729D}"/>
                </a:ext>
              </a:extLst>
            </p:cNvPr>
            <p:cNvSpPr txBox="1"/>
            <p:nvPr/>
          </p:nvSpPr>
          <p:spPr>
            <a:xfrm>
              <a:off x="8968764" y="2397483"/>
              <a:ext cx="1213563" cy="491581"/>
            </a:xfrm>
            <a:prstGeom prst="rect">
              <a:avLst/>
            </a:prstGeom>
            <a:noFill/>
          </p:spPr>
          <p:txBody>
            <a:bodyPr wrap="square" rtlCol="0">
              <a:no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+68%</a:t>
              </a:r>
            </a:p>
          </p:txBody>
        </p:sp>
        <p:sp>
          <p:nvSpPr>
            <p:cNvPr id="67" name="Rectangle 66">
              <a:extLst>
                <a:ext uri="{FF2B5EF4-FFF2-40B4-BE49-F238E27FC236}">
                  <a16:creationId xmlns:a16="http://schemas.microsoft.com/office/drawing/2014/main" id="{114C6D28-D201-4B6A-81FB-7B7B60561918}"/>
                </a:ext>
              </a:extLst>
            </p:cNvPr>
            <p:cNvSpPr/>
            <p:nvPr/>
          </p:nvSpPr>
          <p:spPr>
            <a:xfrm>
              <a:off x="9735513" y="2986048"/>
              <a:ext cx="513004" cy="283016"/>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23%</a:t>
              </a:r>
            </a:p>
          </p:txBody>
        </p:sp>
        <p:sp>
          <p:nvSpPr>
            <p:cNvPr id="68" name="Rectangle 67">
              <a:extLst>
                <a:ext uri="{FF2B5EF4-FFF2-40B4-BE49-F238E27FC236}">
                  <a16:creationId xmlns:a16="http://schemas.microsoft.com/office/drawing/2014/main" id="{E5A1590E-B9A7-4CB0-9279-81869E1CB375}"/>
                </a:ext>
              </a:extLst>
            </p:cNvPr>
            <p:cNvSpPr/>
            <p:nvPr/>
          </p:nvSpPr>
          <p:spPr>
            <a:xfrm>
              <a:off x="8054072" y="2980740"/>
              <a:ext cx="513004" cy="283016"/>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26%</a:t>
              </a:r>
            </a:p>
          </p:txBody>
        </p:sp>
        <p:sp>
          <p:nvSpPr>
            <p:cNvPr id="70" name="Rectangle 69">
              <a:extLst>
                <a:ext uri="{FF2B5EF4-FFF2-40B4-BE49-F238E27FC236}">
                  <a16:creationId xmlns:a16="http://schemas.microsoft.com/office/drawing/2014/main" id="{F8459C19-C006-4E32-8720-BAEE0B18A941}"/>
                </a:ext>
              </a:extLst>
            </p:cNvPr>
            <p:cNvSpPr/>
            <p:nvPr/>
          </p:nvSpPr>
          <p:spPr>
            <a:xfrm>
              <a:off x="6285866" y="2986048"/>
              <a:ext cx="513004" cy="283016"/>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27%</a:t>
              </a:r>
            </a:p>
          </p:txBody>
        </p:sp>
      </p:grpSp>
      <p:grpSp>
        <p:nvGrpSpPr>
          <p:cNvPr id="71" name="Group 70">
            <a:extLst>
              <a:ext uri="{FF2B5EF4-FFF2-40B4-BE49-F238E27FC236}">
                <a16:creationId xmlns:a16="http://schemas.microsoft.com/office/drawing/2014/main" id="{3EC9330C-5D3D-42F9-9268-68E2A4D4CADB}"/>
              </a:ext>
            </a:extLst>
          </p:cNvPr>
          <p:cNvGrpSpPr/>
          <p:nvPr/>
        </p:nvGrpSpPr>
        <p:grpSpPr>
          <a:xfrm>
            <a:off x="5561933" y="4864717"/>
            <a:ext cx="4734818" cy="1147492"/>
            <a:chOff x="5513699" y="4864717"/>
            <a:chExt cx="4734818" cy="1147492"/>
          </a:xfrm>
        </p:grpSpPr>
        <p:sp>
          <p:nvSpPr>
            <p:cNvPr id="73" name="Oval 72">
              <a:extLst>
                <a:ext uri="{FF2B5EF4-FFF2-40B4-BE49-F238E27FC236}">
                  <a16:creationId xmlns:a16="http://schemas.microsoft.com/office/drawing/2014/main" id="{3E493302-DF2E-4D23-9484-3F42E877B14F}"/>
                </a:ext>
              </a:extLst>
            </p:cNvPr>
            <p:cNvSpPr/>
            <p:nvPr/>
          </p:nvSpPr>
          <p:spPr>
            <a:xfrm>
              <a:off x="5584675" y="4864717"/>
              <a:ext cx="1015654" cy="1035966"/>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7" name="Oval 76">
              <a:extLst>
                <a:ext uri="{FF2B5EF4-FFF2-40B4-BE49-F238E27FC236}">
                  <a16:creationId xmlns:a16="http://schemas.microsoft.com/office/drawing/2014/main" id="{EF22E75D-312C-4387-AF82-CC22A61D15B4}"/>
                </a:ext>
              </a:extLst>
            </p:cNvPr>
            <p:cNvSpPr/>
            <p:nvPr/>
          </p:nvSpPr>
          <p:spPr>
            <a:xfrm>
              <a:off x="7380475" y="4864717"/>
              <a:ext cx="1015654" cy="1035966"/>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8" name="Oval 77">
              <a:extLst>
                <a:ext uri="{FF2B5EF4-FFF2-40B4-BE49-F238E27FC236}">
                  <a16:creationId xmlns:a16="http://schemas.microsoft.com/office/drawing/2014/main" id="{CF5FD421-DABD-4829-8C6D-3D8F63033613}"/>
                </a:ext>
              </a:extLst>
            </p:cNvPr>
            <p:cNvSpPr/>
            <p:nvPr/>
          </p:nvSpPr>
          <p:spPr>
            <a:xfrm>
              <a:off x="9067718" y="4864717"/>
              <a:ext cx="1015654" cy="1035966"/>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9" name="TextBox 78">
              <a:extLst>
                <a:ext uri="{FF2B5EF4-FFF2-40B4-BE49-F238E27FC236}">
                  <a16:creationId xmlns:a16="http://schemas.microsoft.com/office/drawing/2014/main" id="{0975DE8A-7A52-4DEA-9E1E-01B71698AC3B}"/>
                </a:ext>
              </a:extLst>
            </p:cNvPr>
            <p:cNvSpPr txBox="1"/>
            <p:nvPr/>
          </p:nvSpPr>
          <p:spPr>
            <a:xfrm>
              <a:off x="5513699" y="5198034"/>
              <a:ext cx="1213563" cy="369332"/>
            </a:xfrm>
            <a:prstGeom prst="rect">
              <a:avLst/>
            </a:prstGeom>
            <a:noFill/>
          </p:spPr>
          <p:txBody>
            <a:bodyPr wrap="square" rtlCol="0">
              <a:no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+63%</a:t>
              </a:r>
            </a:p>
          </p:txBody>
        </p:sp>
        <p:sp>
          <p:nvSpPr>
            <p:cNvPr id="80" name="TextBox 79">
              <a:extLst>
                <a:ext uri="{FF2B5EF4-FFF2-40B4-BE49-F238E27FC236}">
                  <a16:creationId xmlns:a16="http://schemas.microsoft.com/office/drawing/2014/main" id="{5671F2A3-CD9C-45E9-8EAB-75FC0EDD3355}"/>
                </a:ext>
              </a:extLst>
            </p:cNvPr>
            <p:cNvSpPr txBox="1"/>
            <p:nvPr/>
          </p:nvSpPr>
          <p:spPr>
            <a:xfrm>
              <a:off x="7286437" y="5198034"/>
              <a:ext cx="1213563" cy="369332"/>
            </a:xfrm>
            <a:prstGeom prst="rect">
              <a:avLst/>
            </a:prstGeom>
            <a:noFill/>
          </p:spPr>
          <p:txBody>
            <a:bodyPr wrap="square" rtlCol="0">
              <a:no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+39%</a:t>
              </a:r>
            </a:p>
          </p:txBody>
        </p:sp>
        <p:sp>
          <p:nvSpPr>
            <p:cNvPr id="81" name="TextBox 80">
              <a:extLst>
                <a:ext uri="{FF2B5EF4-FFF2-40B4-BE49-F238E27FC236}">
                  <a16:creationId xmlns:a16="http://schemas.microsoft.com/office/drawing/2014/main" id="{9595378D-4FE1-4E01-BFF4-435A6757559F}"/>
                </a:ext>
              </a:extLst>
            </p:cNvPr>
            <p:cNvSpPr txBox="1"/>
            <p:nvPr/>
          </p:nvSpPr>
          <p:spPr>
            <a:xfrm>
              <a:off x="8973680" y="5198034"/>
              <a:ext cx="1213563" cy="369332"/>
            </a:xfrm>
            <a:prstGeom prst="rect">
              <a:avLst/>
            </a:prstGeom>
            <a:noFill/>
          </p:spPr>
          <p:txBody>
            <a:bodyPr wrap="square" rtlCol="0">
              <a:no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+26%</a:t>
              </a:r>
            </a:p>
          </p:txBody>
        </p:sp>
        <p:sp>
          <p:nvSpPr>
            <p:cNvPr id="82" name="Rectangle 81">
              <a:extLst>
                <a:ext uri="{FF2B5EF4-FFF2-40B4-BE49-F238E27FC236}">
                  <a16:creationId xmlns:a16="http://schemas.microsoft.com/office/drawing/2014/main" id="{C12385A2-F9B0-4A02-8060-47CCC5D5336D}"/>
                </a:ext>
              </a:extLst>
            </p:cNvPr>
            <p:cNvSpPr/>
            <p:nvPr/>
          </p:nvSpPr>
          <p:spPr>
            <a:xfrm>
              <a:off x="9735513" y="5729193"/>
              <a:ext cx="513004" cy="283016"/>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29%</a:t>
              </a:r>
            </a:p>
          </p:txBody>
        </p:sp>
        <p:sp>
          <p:nvSpPr>
            <p:cNvPr id="83" name="Rectangle 82">
              <a:extLst>
                <a:ext uri="{FF2B5EF4-FFF2-40B4-BE49-F238E27FC236}">
                  <a16:creationId xmlns:a16="http://schemas.microsoft.com/office/drawing/2014/main" id="{85FBCCB1-A632-4F47-8F04-9A682F17553E}"/>
                </a:ext>
              </a:extLst>
            </p:cNvPr>
            <p:cNvSpPr/>
            <p:nvPr/>
          </p:nvSpPr>
          <p:spPr>
            <a:xfrm>
              <a:off x="8052649" y="5729193"/>
              <a:ext cx="513004" cy="283016"/>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32%</a:t>
              </a:r>
            </a:p>
          </p:txBody>
        </p:sp>
        <p:sp>
          <p:nvSpPr>
            <p:cNvPr id="84" name="Rectangle 83">
              <a:extLst>
                <a:ext uri="{FF2B5EF4-FFF2-40B4-BE49-F238E27FC236}">
                  <a16:creationId xmlns:a16="http://schemas.microsoft.com/office/drawing/2014/main" id="{A2C48624-DC7E-40DF-B1C8-65E77B45DD52}"/>
                </a:ext>
              </a:extLst>
            </p:cNvPr>
            <p:cNvSpPr/>
            <p:nvPr/>
          </p:nvSpPr>
          <p:spPr>
            <a:xfrm>
              <a:off x="6289496" y="5729193"/>
              <a:ext cx="513004" cy="283016"/>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37%</a:t>
              </a:r>
            </a:p>
          </p:txBody>
        </p:sp>
      </p:grpSp>
      <p:sp>
        <p:nvSpPr>
          <p:cNvPr id="85" name="Rectangle 84">
            <a:extLst>
              <a:ext uri="{FF2B5EF4-FFF2-40B4-BE49-F238E27FC236}">
                <a16:creationId xmlns:a16="http://schemas.microsoft.com/office/drawing/2014/main" id="{0E739DAF-2E03-497D-87FC-B338F2692638}"/>
              </a:ext>
            </a:extLst>
          </p:cNvPr>
          <p:cNvSpPr/>
          <p:nvPr/>
        </p:nvSpPr>
        <p:spPr>
          <a:xfrm>
            <a:off x="5876977" y="294065"/>
            <a:ext cx="4142054" cy="356546"/>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vs. Non-Hispanic White 18+</a:t>
            </a:r>
          </a:p>
        </p:txBody>
      </p:sp>
      <p:grpSp>
        <p:nvGrpSpPr>
          <p:cNvPr id="86" name="Group 85">
            <a:extLst>
              <a:ext uri="{FF2B5EF4-FFF2-40B4-BE49-F238E27FC236}">
                <a16:creationId xmlns:a16="http://schemas.microsoft.com/office/drawing/2014/main" id="{AB0DE2A3-B641-42B0-BA8D-9020910E1AE2}"/>
              </a:ext>
            </a:extLst>
          </p:cNvPr>
          <p:cNvGrpSpPr/>
          <p:nvPr/>
        </p:nvGrpSpPr>
        <p:grpSpPr>
          <a:xfrm>
            <a:off x="5804955" y="708295"/>
            <a:ext cx="4286099" cy="273836"/>
            <a:chOff x="3928683" y="1475887"/>
            <a:chExt cx="4286099" cy="273836"/>
          </a:xfrm>
        </p:grpSpPr>
        <p:grpSp>
          <p:nvGrpSpPr>
            <p:cNvPr id="87" name="Group 86">
              <a:extLst>
                <a:ext uri="{FF2B5EF4-FFF2-40B4-BE49-F238E27FC236}">
                  <a16:creationId xmlns:a16="http://schemas.microsoft.com/office/drawing/2014/main" id="{9B8DDF1C-8853-47B7-B190-9ABABA84A8F4}"/>
                </a:ext>
              </a:extLst>
            </p:cNvPr>
            <p:cNvGrpSpPr/>
            <p:nvPr/>
          </p:nvGrpSpPr>
          <p:grpSpPr>
            <a:xfrm>
              <a:off x="4185413" y="1499048"/>
              <a:ext cx="4029369" cy="227514"/>
              <a:chOff x="4223465" y="4761319"/>
              <a:chExt cx="4029369" cy="227514"/>
            </a:xfrm>
          </p:grpSpPr>
          <p:sp>
            <p:nvSpPr>
              <p:cNvPr id="91" name="Rectangle 90">
                <a:extLst>
                  <a:ext uri="{FF2B5EF4-FFF2-40B4-BE49-F238E27FC236}">
                    <a16:creationId xmlns:a16="http://schemas.microsoft.com/office/drawing/2014/main" id="{1EA27A1B-D2BC-4637-B2F1-C182B8C3AE9F}"/>
                  </a:ext>
                </a:extLst>
              </p:cNvPr>
              <p:cNvSpPr/>
              <p:nvPr/>
            </p:nvSpPr>
            <p:spPr>
              <a:xfrm>
                <a:off x="4223465"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Black A18+</a:t>
                </a:r>
              </a:p>
            </p:txBody>
          </p:sp>
          <p:sp>
            <p:nvSpPr>
              <p:cNvPr id="92" name="Rectangle 91">
                <a:extLst>
                  <a:ext uri="{FF2B5EF4-FFF2-40B4-BE49-F238E27FC236}">
                    <a16:creationId xmlns:a16="http://schemas.microsoft.com/office/drawing/2014/main" id="{96C00762-035E-432E-A5BF-6F2E4B8C9AC7}"/>
                  </a:ext>
                </a:extLst>
              </p:cNvPr>
              <p:cNvSpPr/>
              <p:nvPr/>
            </p:nvSpPr>
            <p:spPr>
              <a:xfrm>
                <a:off x="5614624" y="4761319"/>
                <a:ext cx="1247052" cy="227514"/>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Hispanic A18+</a:t>
                </a:r>
              </a:p>
            </p:txBody>
          </p:sp>
          <p:sp>
            <p:nvSpPr>
              <p:cNvPr id="93" name="Rectangle 92">
                <a:extLst>
                  <a:ext uri="{FF2B5EF4-FFF2-40B4-BE49-F238E27FC236}">
                    <a16:creationId xmlns:a16="http://schemas.microsoft.com/office/drawing/2014/main" id="{FF84FA56-1830-4E93-98C4-9FDD7A35BDD7}"/>
                  </a:ext>
                </a:extLst>
              </p:cNvPr>
              <p:cNvSpPr/>
              <p:nvPr/>
            </p:nvSpPr>
            <p:spPr>
              <a:xfrm>
                <a:off x="7189883"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Asian A18+</a:t>
                </a:r>
              </a:p>
            </p:txBody>
          </p:sp>
        </p:grpSp>
        <p:sp>
          <p:nvSpPr>
            <p:cNvPr id="88" name="Oval 87">
              <a:extLst>
                <a:ext uri="{FF2B5EF4-FFF2-40B4-BE49-F238E27FC236}">
                  <a16:creationId xmlns:a16="http://schemas.microsoft.com/office/drawing/2014/main" id="{011C41D8-A76A-482E-84AF-E67D1C2D2D9D}"/>
                </a:ext>
              </a:extLst>
            </p:cNvPr>
            <p:cNvSpPr/>
            <p:nvPr/>
          </p:nvSpPr>
          <p:spPr>
            <a:xfrm>
              <a:off x="3928683" y="1475887"/>
              <a:ext cx="306598" cy="273836"/>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89" name="Oval 88">
              <a:extLst>
                <a:ext uri="{FF2B5EF4-FFF2-40B4-BE49-F238E27FC236}">
                  <a16:creationId xmlns:a16="http://schemas.microsoft.com/office/drawing/2014/main" id="{B70B100C-523C-445E-B6A3-CFDEA68324D6}"/>
                </a:ext>
              </a:extLst>
            </p:cNvPr>
            <p:cNvSpPr/>
            <p:nvPr/>
          </p:nvSpPr>
          <p:spPr>
            <a:xfrm>
              <a:off x="5291547" y="1475887"/>
              <a:ext cx="306597" cy="273836"/>
            </a:xfrm>
            <a:prstGeom prst="ellipse">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90" name="Oval 89">
              <a:extLst>
                <a:ext uri="{FF2B5EF4-FFF2-40B4-BE49-F238E27FC236}">
                  <a16:creationId xmlns:a16="http://schemas.microsoft.com/office/drawing/2014/main" id="{E7473387-1E25-4B7D-8196-324878AFECA9}"/>
                </a:ext>
              </a:extLst>
            </p:cNvPr>
            <p:cNvSpPr/>
            <p:nvPr/>
          </p:nvSpPr>
          <p:spPr>
            <a:xfrm>
              <a:off x="6889519" y="1475887"/>
              <a:ext cx="306597" cy="273836"/>
            </a:xfrm>
            <a:prstGeom prst="ellipse">
              <a:avLst/>
            </a:prstGeom>
            <a:solidFill>
              <a:srgbClr val="CC009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grpSp>
    </p:spTree>
    <p:extLst>
      <p:ext uri="{BB962C8B-B14F-4D97-AF65-F5344CB8AC3E}">
        <p14:creationId xmlns:p14="http://schemas.microsoft.com/office/powerpoint/2010/main" val="766795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2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5AC0D44-CC3F-412B-8196-996BE8FE730D}"/>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5965"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585965"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dirty="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0B9B28D2-2A02-4E6D-A898-3B320C03D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699" y="6531459"/>
            <a:ext cx="569668" cy="299966"/>
          </a:xfrm>
          <a:prstGeom prst="rect">
            <a:avLst/>
          </a:prstGeom>
        </p:spPr>
      </p:pic>
      <p:sp>
        <p:nvSpPr>
          <p:cNvPr id="6" name="Rectangle 5">
            <a:extLst>
              <a:ext uri="{FF2B5EF4-FFF2-40B4-BE49-F238E27FC236}">
                <a16:creationId xmlns:a16="http://schemas.microsoft.com/office/drawing/2014/main" id="{85E12AF2-7BE3-40BD-B31C-B6B1CA6DC5A6}"/>
              </a:ext>
            </a:extLst>
          </p:cNvPr>
          <p:cNvSpPr/>
          <p:nvPr/>
        </p:nvSpPr>
        <p:spPr>
          <a:xfrm>
            <a:off x="2968196" y="6646783"/>
            <a:ext cx="6255609" cy="184642"/>
          </a:xfrm>
          <a:prstGeom prst="rect">
            <a:avLst/>
          </a:prstGeom>
        </p:spPr>
        <p:txBody>
          <a:bodyPr wrap="square">
            <a:no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sp>
        <p:nvSpPr>
          <p:cNvPr id="29" name="TextBox 28">
            <a:extLst>
              <a:ext uri="{FF2B5EF4-FFF2-40B4-BE49-F238E27FC236}">
                <a16:creationId xmlns:a16="http://schemas.microsoft.com/office/drawing/2014/main" id="{DA1F4DEF-FA11-4A99-AD65-F41FDAB4DCAF}"/>
              </a:ext>
            </a:extLst>
          </p:cNvPr>
          <p:cNvSpPr txBox="1"/>
          <p:nvPr/>
        </p:nvSpPr>
        <p:spPr>
          <a:xfrm>
            <a:off x="72034" y="6381922"/>
            <a:ext cx="10753282" cy="338554"/>
          </a:xfrm>
          <a:prstGeom prst="rect">
            <a:avLst/>
          </a:prstGeom>
          <a:noFill/>
        </p:spPr>
        <p:txBody>
          <a:bodyPr wrap="square" rtlCol="0">
            <a:spAutoFit/>
          </a:bodyPr>
          <a:lstStyle/>
          <a:p>
            <a:pPr lvl="0">
              <a:defRPr/>
            </a:pPr>
            <a:r>
              <a:rPr kumimoji="0" lang="en-US" sz="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Source: VAB / </a:t>
            </a:r>
            <a:r>
              <a:rPr kumimoji="0" lang="en-US" sz="800" b="0" i="0" u="none" strike="noStrike" kern="1200" cap="none" spc="0" normalizeH="0" baseline="0" noProof="0" dirty="0" err="1">
                <a:ln>
                  <a:noFill/>
                </a:ln>
                <a:effectLst/>
                <a:uLnTx/>
                <a:uFillTx/>
                <a:latin typeface="Open Sans" panose="020B0606030504020204" pitchFamily="34" charset="0"/>
                <a:ea typeface="Open Sans" panose="020B0606030504020204" pitchFamily="34" charset="0"/>
                <a:cs typeface="Open Sans" panose="020B0606030504020204" pitchFamily="34" charset="0"/>
              </a:rPr>
              <a:t>Dynata</a:t>
            </a:r>
            <a:r>
              <a:rPr kumimoji="0" lang="en-US" sz="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‘Multicultural</a:t>
            </a:r>
            <a:r>
              <a:rPr lang="en-US" sz="800" dirty="0">
                <a:latin typeface="Open Sans" panose="020B0606030504020204" pitchFamily="34" charset="0"/>
                <a:ea typeface="Open Sans" panose="020B0606030504020204" pitchFamily="34" charset="0"/>
                <a:cs typeface="Open Sans" panose="020B0606030504020204" pitchFamily="34" charset="0"/>
              </a:rPr>
              <a:t> Video Engagement</a:t>
            </a:r>
            <a:r>
              <a:rPr kumimoji="0" lang="en-US" sz="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Survey,’ August 2019. Q12: Which of the following actions have you taken as a result of something you saw on a TV program? </a:t>
            </a:r>
            <a:r>
              <a:rPr lang="en-US" sz="800" dirty="0">
                <a:latin typeface="Open Sans" panose="020B0606030504020204" pitchFamily="34" charset="0"/>
                <a:ea typeface="Open Sans" panose="020B0606030504020204" pitchFamily="34" charset="0"/>
                <a:cs typeface="Open Sans" panose="020B0606030504020204" pitchFamily="34" charset="0"/>
              </a:rPr>
              <a:t>African American/Black/Caribbean American =  302 Respondents, Hispanic = 300 Respondents, Asian American/Pacific Islander = 100 Respondents, Non-Hispanic White = 300 Respondents.</a:t>
            </a:r>
            <a:r>
              <a:rPr kumimoji="0" lang="en-US" sz="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a:t>
            </a:r>
          </a:p>
        </p:txBody>
      </p:sp>
      <p:sp>
        <p:nvSpPr>
          <p:cNvPr id="30" name="TextBox 29">
            <a:extLst>
              <a:ext uri="{FF2B5EF4-FFF2-40B4-BE49-F238E27FC236}">
                <a16:creationId xmlns:a16="http://schemas.microsoft.com/office/drawing/2014/main" id="{444CB20E-40D1-4DCC-AE38-EE4E52CAE47A}"/>
              </a:ext>
            </a:extLst>
          </p:cNvPr>
          <p:cNvSpPr txBox="1"/>
          <p:nvPr/>
        </p:nvSpPr>
        <p:spPr>
          <a:xfrm>
            <a:off x="0" y="85558"/>
            <a:ext cx="12192000" cy="922837"/>
          </a:xfrm>
          <a:prstGeom prst="rect">
            <a:avLst/>
          </a:prstGeom>
          <a:noFill/>
        </p:spPr>
        <p:txBody>
          <a:bodyPr wrap="square" lIns="90952" tIns="45476" rIns="90952" bIns="45476" rtlCol="0">
            <a:spAutoFit/>
          </a:bodyPr>
          <a:lstStyle/>
          <a:p>
            <a:pPr marL="0" marR="0" lvl="0" indent="0" algn="ctr" defTabSz="582973" rtl="0" eaLnBrk="1" fontAlgn="auto" latinLnBrk="0" hangingPunct="1">
              <a:lnSpc>
                <a:spcPct val="100000"/>
              </a:lnSpc>
              <a:spcBef>
                <a:spcPts val="0"/>
              </a:spcBef>
              <a:spcAft>
                <a:spcPts val="0"/>
              </a:spcAft>
              <a:buClrTx/>
              <a:buSzTx/>
              <a:buFontTx/>
              <a:buNone/>
              <a:tabLst/>
              <a:defRPr/>
            </a:pPr>
            <a:r>
              <a:rPr lang="en-US" sz="2600" dirty="0">
                <a:latin typeface="Open Sans" panose="020B0606030504020204" pitchFamily="34" charset="0"/>
                <a:ea typeface="Open Sans" panose="020B0606030504020204" pitchFamily="34" charset="0"/>
                <a:cs typeface="Open Sans" panose="020B0606030504020204" pitchFamily="34" charset="0"/>
              </a:rPr>
              <a:t>Powerful And Culturally Relevant Storytelling Within TV Content Also Has </a:t>
            </a:r>
          </a:p>
          <a:p>
            <a:pPr marL="0" marR="0" lvl="0" indent="0" algn="ctr" defTabSz="582973" rtl="0" eaLnBrk="1" fontAlgn="auto" latinLnBrk="0" hangingPunct="1">
              <a:lnSpc>
                <a:spcPct val="100000"/>
              </a:lnSpc>
              <a:spcBef>
                <a:spcPts val="0"/>
              </a:spcBef>
              <a:spcAft>
                <a:spcPts val="0"/>
              </a:spcAft>
              <a:buClrTx/>
              <a:buSzTx/>
              <a:buFontTx/>
              <a:buNone/>
              <a:tabLst/>
              <a:defRPr/>
            </a:pPr>
            <a:r>
              <a:rPr lang="en-US" sz="2600" dirty="0">
                <a:latin typeface="Open Sans" panose="020B0606030504020204" pitchFamily="34" charset="0"/>
                <a:ea typeface="Open Sans" panose="020B0606030504020204" pitchFamily="34" charset="0"/>
                <a:cs typeface="Open Sans" panose="020B0606030504020204" pitchFamily="34" charset="0"/>
              </a:rPr>
              <a:t>The Ability To Energize Multicultural Audiences To Make Their Voices Heard </a:t>
            </a:r>
            <a:endParaRPr kumimoji="0" lang="en-US" sz="2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Rounded Corners 1">
            <a:extLst>
              <a:ext uri="{FF2B5EF4-FFF2-40B4-BE49-F238E27FC236}">
                <a16:creationId xmlns:a16="http://schemas.microsoft.com/office/drawing/2014/main" id="{38EDFCA1-61E9-4257-B540-E657F2B1C550}"/>
              </a:ext>
            </a:extLst>
          </p:cNvPr>
          <p:cNvSpPr/>
          <p:nvPr/>
        </p:nvSpPr>
        <p:spPr>
          <a:xfrm>
            <a:off x="386146" y="2658848"/>
            <a:ext cx="5705554" cy="1068265"/>
          </a:xfrm>
          <a:prstGeom prst="roundRect">
            <a:avLst/>
          </a:prstGeom>
          <a:solidFill>
            <a:schemeClr val="tx1">
              <a:alpha val="74000"/>
            </a:schemeClr>
          </a:solidFill>
          <a:ln>
            <a:solidFill>
              <a:srgbClr val="2159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 felt inspired to </a:t>
            </a:r>
            <a:r>
              <a:rPr kumimoji="0" lang="en-US" b="1" i="1" u="sng"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attend a rally / protest</a:t>
            </a:r>
            <a:r>
              <a:rPr kumimoji="0" lang="en-US"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because of something I saw on a TV program’</a:t>
            </a:r>
          </a:p>
        </p:txBody>
      </p:sp>
      <p:sp>
        <p:nvSpPr>
          <p:cNvPr id="13" name="Rectangle: Rounded Corners 12">
            <a:extLst>
              <a:ext uri="{FF2B5EF4-FFF2-40B4-BE49-F238E27FC236}">
                <a16:creationId xmlns:a16="http://schemas.microsoft.com/office/drawing/2014/main" id="{7C135ACA-E368-4A85-9648-67F0197D55A6}"/>
              </a:ext>
            </a:extLst>
          </p:cNvPr>
          <p:cNvSpPr/>
          <p:nvPr/>
        </p:nvSpPr>
        <p:spPr>
          <a:xfrm>
            <a:off x="6589661" y="2653444"/>
            <a:ext cx="5186867" cy="1068265"/>
          </a:xfrm>
          <a:prstGeom prst="roundRect">
            <a:avLst/>
          </a:prstGeom>
          <a:solidFill>
            <a:schemeClr val="tx1">
              <a:alpha val="74000"/>
            </a:schemeClr>
          </a:solidFill>
          <a:ln>
            <a:solidFill>
              <a:srgbClr val="2159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 felt inspired to </a:t>
            </a:r>
            <a:r>
              <a:rPr kumimoji="0" lang="en-US" b="1" i="1" u="sng"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sign a petition</a:t>
            </a:r>
            <a:r>
              <a:rPr kumimoji="0" lang="en-US" b="1" i="1"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because of something I saw on a TV program’</a:t>
            </a:r>
          </a:p>
        </p:txBody>
      </p:sp>
      <p:grpSp>
        <p:nvGrpSpPr>
          <p:cNvPr id="21" name="Group 20">
            <a:extLst>
              <a:ext uri="{FF2B5EF4-FFF2-40B4-BE49-F238E27FC236}">
                <a16:creationId xmlns:a16="http://schemas.microsoft.com/office/drawing/2014/main" id="{AEE6C5B5-B408-4C2A-9829-64D24B5D4DD6}"/>
              </a:ext>
            </a:extLst>
          </p:cNvPr>
          <p:cNvGrpSpPr/>
          <p:nvPr/>
        </p:nvGrpSpPr>
        <p:grpSpPr>
          <a:xfrm>
            <a:off x="960220" y="3953498"/>
            <a:ext cx="1015654" cy="1035966"/>
            <a:chOff x="245170" y="2615852"/>
            <a:chExt cx="1015654" cy="1035966"/>
          </a:xfrm>
        </p:grpSpPr>
        <p:sp>
          <p:nvSpPr>
            <p:cNvPr id="28" name="Oval 27">
              <a:extLst>
                <a:ext uri="{FF2B5EF4-FFF2-40B4-BE49-F238E27FC236}">
                  <a16:creationId xmlns:a16="http://schemas.microsoft.com/office/drawing/2014/main" id="{83672FAE-C7E7-4215-AEA6-50D4100D0F1C}"/>
                </a:ext>
              </a:extLst>
            </p:cNvPr>
            <p:cNvSpPr/>
            <p:nvPr/>
          </p:nvSpPr>
          <p:spPr>
            <a:xfrm>
              <a:off x="245170" y="2615852"/>
              <a:ext cx="1015654" cy="1035966"/>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TextBox 30">
              <a:extLst>
                <a:ext uri="{FF2B5EF4-FFF2-40B4-BE49-F238E27FC236}">
                  <a16:creationId xmlns:a16="http://schemas.microsoft.com/office/drawing/2014/main" id="{EB070707-01CF-404D-9D3E-F1B2E3F99CAD}"/>
                </a:ext>
              </a:extLst>
            </p:cNvPr>
            <p:cNvSpPr txBox="1"/>
            <p:nvPr/>
          </p:nvSpPr>
          <p:spPr>
            <a:xfrm>
              <a:off x="297113" y="2949169"/>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+165%</a:t>
              </a:r>
            </a:p>
          </p:txBody>
        </p:sp>
      </p:grpSp>
      <p:grpSp>
        <p:nvGrpSpPr>
          <p:cNvPr id="22" name="Group 21">
            <a:extLst>
              <a:ext uri="{FF2B5EF4-FFF2-40B4-BE49-F238E27FC236}">
                <a16:creationId xmlns:a16="http://schemas.microsoft.com/office/drawing/2014/main" id="{F267C91B-F59C-40B0-89EB-CCF7EACE9AC7}"/>
              </a:ext>
            </a:extLst>
          </p:cNvPr>
          <p:cNvGrpSpPr/>
          <p:nvPr/>
        </p:nvGrpSpPr>
        <p:grpSpPr>
          <a:xfrm>
            <a:off x="2536024" y="3953498"/>
            <a:ext cx="1015654" cy="1035966"/>
            <a:chOff x="1530891" y="2615852"/>
            <a:chExt cx="1015654" cy="1035966"/>
          </a:xfrm>
        </p:grpSpPr>
        <p:sp>
          <p:nvSpPr>
            <p:cNvPr id="26" name="Oval 25">
              <a:extLst>
                <a:ext uri="{FF2B5EF4-FFF2-40B4-BE49-F238E27FC236}">
                  <a16:creationId xmlns:a16="http://schemas.microsoft.com/office/drawing/2014/main" id="{F93FBAB3-4755-476B-8C8C-BE0862CA056C}"/>
                </a:ext>
              </a:extLst>
            </p:cNvPr>
            <p:cNvSpPr/>
            <p:nvPr/>
          </p:nvSpPr>
          <p:spPr>
            <a:xfrm>
              <a:off x="1530891" y="2615852"/>
              <a:ext cx="1015654" cy="1035966"/>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882B1500-3AC8-40C2-9D5E-D652BDDA0564}"/>
                </a:ext>
              </a:extLst>
            </p:cNvPr>
            <p:cNvSpPr txBox="1"/>
            <p:nvPr/>
          </p:nvSpPr>
          <p:spPr>
            <a:xfrm>
              <a:off x="1582834" y="2949169"/>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+128%</a:t>
              </a:r>
            </a:p>
          </p:txBody>
        </p:sp>
      </p:grpSp>
      <p:grpSp>
        <p:nvGrpSpPr>
          <p:cNvPr id="23" name="Group 22">
            <a:extLst>
              <a:ext uri="{FF2B5EF4-FFF2-40B4-BE49-F238E27FC236}">
                <a16:creationId xmlns:a16="http://schemas.microsoft.com/office/drawing/2014/main" id="{45A31B88-AC3D-470D-9585-553CB71942D7}"/>
              </a:ext>
            </a:extLst>
          </p:cNvPr>
          <p:cNvGrpSpPr/>
          <p:nvPr/>
        </p:nvGrpSpPr>
        <p:grpSpPr>
          <a:xfrm>
            <a:off x="4264228" y="3953498"/>
            <a:ext cx="1015654" cy="1035966"/>
            <a:chOff x="2665258" y="2615852"/>
            <a:chExt cx="1015654" cy="1035966"/>
          </a:xfrm>
        </p:grpSpPr>
        <p:sp>
          <p:nvSpPr>
            <p:cNvPr id="24" name="Oval 23">
              <a:extLst>
                <a:ext uri="{FF2B5EF4-FFF2-40B4-BE49-F238E27FC236}">
                  <a16:creationId xmlns:a16="http://schemas.microsoft.com/office/drawing/2014/main" id="{A2ABEC69-3EBD-4358-83E9-A8B3C93AB199}"/>
                </a:ext>
              </a:extLst>
            </p:cNvPr>
            <p:cNvSpPr/>
            <p:nvPr/>
          </p:nvSpPr>
          <p:spPr>
            <a:xfrm>
              <a:off x="2665258" y="2615852"/>
              <a:ext cx="1015654" cy="1035966"/>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9F335107-5351-4409-ABE4-9647127DB4A6}"/>
                </a:ext>
              </a:extLst>
            </p:cNvPr>
            <p:cNvSpPr txBox="1"/>
            <p:nvPr/>
          </p:nvSpPr>
          <p:spPr>
            <a:xfrm>
              <a:off x="2717201" y="2949169"/>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+67%</a:t>
              </a:r>
            </a:p>
          </p:txBody>
        </p:sp>
      </p:grpSp>
      <p:grpSp>
        <p:nvGrpSpPr>
          <p:cNvPr id="43" name="Group 42">
            <a:extLst>
              <a:ext uri="{FF2B5EF4-FFF2-40B4-BE49-F238E27FC236}">
                <a16:creationId xmlns:a16="http://schemas.microsoft.com/office/drawing/2014/main" id="{82E1E9B4-041F-4BBD-9679-26BF4B498F2D}"/>
              </a:ext>
            </a:extLst>
          </p:cNvPr>
          <p:cNvGrpSpPr/>
          <p:nvPr/>
        </p:nvGrpSpPr>
        <p:grpSpPr>
          <a:xfrm>
            <a:off x="7026311" y="3953956"/>
            <a:ext cx="1015654" cy="1035966"/>
            <a:chOff x="245170" y="2615852"/>
            <a:chExt cx="1015654" cy="1035966"/>
          </a:xfrm>
        </p:grpSpPr>
        <p:sp>
          <p:nvSpPr>
            <p:cNvPr id="50" name="Oval 49">
              <a:extLst>
                <a:ext uri="{FF2B5EF4-FFF2-40B4-BE49-F238E27FC236}">
                  <a16:creationId xmlns:a16="http://schemas.microsoft.com/office/drawing/2014/main" id="{005AAB80-19E5-48AE-8C4F-7C7DFF831532}"/>
                </a:ext>
              </a:extLst>
            </p:cNvPr>
            <p:cNvSpPr/>
            <p:nvPr/>
          </p:nvSpPr>
          <p:spPr>
            <a:xfrm>
              <a:off x="245170" y="2615852"/>
              <a:ext cx="1015654" cy="1035966"/>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TextBox 50">
              <a:extLst>
                <a:ext uri="{FF2B5EF4-FFF2-40B4-BE49-F238E27FC236}">
                  <a16:creationId xmlns:a16="http://schemas.microsoft.com/office/drawing/2014/main" id="{415549DE-FC02-41D4-9E22-4480B35F21E5}"/>
                </a:ext>
              </a:extLst>
            </p:cNvPr>
            <p:cNvSpPr txBox="1"/>
            <p:nvPr/>
          </p:nvSpPr>
          <p:spPr>
            <a:xfrm>
              <a:off x="297113" y="2949169"/>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+59%</a:t>
              </a:r>
            </a:p>
          </p:txBody>
        </p:sp>
      </p:grpSp>
      <p:grpSp>
        <p:nvGrpSpPr>
          <p:cNvPr id="44" name="Group 43">
            <a:extLst>
              <a:ext uri="{FF2B5EF4-FFF2-40B4-BE49-F238E27FC236}">
                <a16:creationId xmlns:a16="http://schemas.microsoft.com/office/drawing/2014/main" id="{49BF164E-9F2B-4274-9690-56C408B56ECD}"/>
              </a:ext>
            </a:extLst>
          </p:cNvPr>
          <p:cNvGrpSpPr/>
          <p:nvPr/>
        </p:nvGrpSpPr>
        <p:grpSpPr>
          <a:xfrm>
            <a:off x="8602115" y="3953956"/>
            <a:ext cx="1015654" cy="1035966"/>
            <a:chOff x="1530891" y="2615852"/>
            <a:chExt cx="1015654" cy="1035966"/>
          </a:xfrm>
        </p:grpSpPr>
        <p:sp>
          <p:nvSpPr>
            <p:cNvPr id="48" name="Oval 47">
              <a:extLst>
                <a:ext uri="{FF2B5EF4-FFF2-40B4-BE49-F238E27FC236}">
                  <a16:creationId xmlns:a16="http://schemas.microsoft.com/office/drawing/2014/main" id="{A62740FE-6BB7-4A05-BC3C-6B6C6CC37D67}"/>
                </a:ext>
              </a:extLst>
            </p:cNvPr>
            <p:cNvSpPr/>
            <p:nvPr/>
          </p:nvSpPr>
          <p:spPr>
            <a:xfrm>
              <a:off x="1530891" y="2615852"/>
              <a:ext cx="1015654" cy="1035966"/>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TextBox 48">
              <a:extLst>
                <a:ext uri="{FF2B5EF4-FFF2-40B4-BE49-F238E27FC236}">
                  <a16:creationId xmlns:a16="http://schemas.microsoft.com/office/drawing/2014/main" id="{19C02693-7271-432C-B540-B439AFB617DC}"/>
                </a:ext>
              </a:extLst>
            </p:cNvPr>
            <p:cNvSpPr txBox="1"/>
            <p:nvPr/>
          </p:nvSpPr>
          <p:spPr>
            <a:xfrm>
              <a:off x="1582834" y="2949169"/>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+33%</a:t>
              </a:r>
            </a:p>
          </p:txBody>
        </p:sp>
      </p:grpSp>
      <p:grpSp>
        <p:nvGrpSpPr>
          <p:cNvPr id="45" name="Group 44">
            <a:extLst>
              <a:ext uri="{FF2B5EF4-FFF2-40B4-BE49-F238E27FC236}">
                <a16:creationId xmlns:a16="http://schemas.microsoft.com/office/drawing/2014/main" id="{691BE4BA-C2E1-4023-B18C-66588A109D25}"/>
              </a:ext>
            </a:extLst>
          </p:cNvPr>
          <p:cNvGrpSpPr/>
          <p:nvPr/>
        </p:nvGrpSpPr>
        <p:grpSpPr>
          <a:xfrm>
            <a:off x="10244975" y="3953956"/>
            <a:ext cx="1015654" cy="1035966"/>
            <a:chOff x="2665258" y="2615852"/>
            <a:chExt cx="1015654" cy="1035966"/>
          </a:xfrm>
        </p:grpSpPr>
        <p:sp>
          <p:nvSpPr>
            <p:cNvPr id="46" name="Oval 45">
              <a:extLst>
                <a:ext uri="{FF2B5EF4-FFF2-40B4-BE49-F238E27FC236}">
                  <a16:creationId xmlns:a16="http://schemas.microsoft.com/office/drawing/2014/main" id="{D74BCD1A-E391-4360-8DE9-C6C50E2E4566}"/>
                </a:ext>
              </a:extLst>
            </p:cNvPr>
            <p:cNvSpPr/>
            <p:nvPr/>
          </p:nvSpPr>
          <p:spPr>
            <a:xfrm>
              <a:off x="2665258" y="2615852"/>
              <a:ext cx="1015654" cy="1035966"/>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TextBox 46">
              <a:extLst>
                <a:ext uri="{FF2B5EF4-FFF2-40B4-BE49-F238E27FC236}">
                  <a16:creationId xmlns:a16="http://schemas.microsoft.com/office/drawing/2014/main" id="{16F5D4DA-4FC7-46E4-8F8D-E18CDEC812EF}"/>
                </a:ext>
              </a:extLst>
            </p:cNvPr>
            <p:cNvSpPr txBox="1"/>
            <p:nvPr/>
          </p:nvSpPr>
          <p:spPr>
            <a:xfrm>
              <a:off x="2717201" y="2949169"/>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+12%</a:t>
              </a:r>
            </a:p>
          </p:txBody>
        </p:sp>
      </p:grpSp>
      <p:sp>
        <p:nvSpPr>
          <p:cNvPr id="53" name="Rectangle 52">
            <a:extLst>
              <a:ext uri="{FF2B5EF4-FFF2-40B4-BE49-F238E27FC236}">
                <a16:creationId xmlns:a16="http://schemas.microsoft.com/office/drawing/2014/main" id="{38D4AB74-1E0F-4D98-B4C0-75DB320B8C69}"/>
              </a:ext>
            </a:extLst>
          </p:cNvPr>
          <p:cNvSpPr/>
          <p:nvPr/>
        </p:nvSpPr>
        <p:spPr>
          <a:xfrm>
            <a:off x="4234121" y="1454275"/>
            <a:ext cx="4142054" cy="356546"/>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vs. Non-Hispanic White 18+</a:t>
            </a:r>
          </a:p>
        </p:txBody>
      </p:sp>
      <p:grpSp>
        <p:nvGrpSpPr>
          <p:cNvPr id="62" name="Group 61">
            <a:extLst>
              <a:ext uri="{FF2B5EF4-FFF2-40B4-BE49-F238E27FC236}">
                <a16:creationId xmlns:a16="http://schemas.microsoft.com/office/drawing/2014/main" id="{DC166694-50C8-4430-847E-468045A17F9E}"/>
              </a:ext>
            </a:extLst>
          </p:cNvPr>
          <p:cNvGrpSpPr/>
          <p:nvPr/>
        </p:nvGrpSpPr>
        <p:grpSpPr>
          <a:xfrm>
            <a:off x="5258927" y="5593320"/>
            <a:ext cx="2353430" cy="247654"/>
            <a:chOff x="5168375" y="5503824"/>
            <a:chExt cx="2353430" cy="247654"/>
          </a:xfrm>
        </p:grpSpPr>
        <p:sp>
          <p:nvSpPr>
            <p:cNvPr id="63" name="Rectangle 62">
              <a:extLst>
                <a:ext uri="{FF2B5EF4-FFF2-40B4-BE49-F238E27FC236}">
                  <a16:creationId xmlns:a16="http://schemas.microsoft.com/office/drawing/2014/main" id="{67A8BADC-B844-4A7D-A7A8-0A36728747BB}"/>
                </a:ext>
              </a:extLst>
            </p:cNvPr>
            <p:cNvSpPr/>
            <p:nvPr/>
          </p:nvSpPr>
          <p:spPr>
            <a:xfrm>
              <a:off x="5168375" y="5542259"/>
              <a:ext cx="564290" cy="209219"/>
            </a:xfrm>
            <a:prstGeom prst="rect">
              <a:avLst/>
            </a:prstGeom>
            <a:solidFill>
              <a:schemeClr val="bg1">
                <a:alpha val="64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XX</a:t>
              </a: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64" name="Rectangle 63">
              <a:extLst>
                <a:ext uri="{FF2B5EF4-FFF2-40B4-BE49-F238E27FC236}">
                  <a16:creationId xmlns:a16="http://schemas.microsoft.com/office/drawing/2014/main" id="{EC0A2873-A5C7-4B84-8DCB-48F7D68BBD97}"/>
                </a:ext>
              </a:extLst>
            </p:cNvPr>
            <p:cNvSpPr/>
            <p:nvPr/>
          </p:nvSpPr>
          <p:spPr>
            <a:xfrm>
              <a:off x="5541487" y="5503824"/>
              <a:ext cx="1980318" cy="231237"/>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 of Respondents</a:t>
              </a:r>
            </a:p>
          </p:txBody>
        </p:sp>
      </p:grpSp>
      <p:sp>
        <p:nvSpPr>
          <p:cNvPr id="65" name="Rectangle 64">
            <a:extLst>
              <a:ext uri="{FF2B5EF4-FFF2-40B4-BE49-F238E27FC236}">
                <a16:creationId xmlns:a16="http://schemas.microsoft.com/office/drawing/2014/main" id="{2803D006-FB28-4A3D-A46D-9C0AE484F363}"/>
              </a:ext>
            </a:extLst>
          </p:cNvPr>
          <p:cNvSpPr/>
          <p:nvPr/>
        </p:nvSpPr>
        <p:spPr>
          <a:xfrm>
            <a:off x="4984849" y="4828829"/>
            <a:ext cx="513004" cy="283016"/>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10%</a:t>
            </a:r>
          </a:p>
        </p:txBody>
      </p:sp>
      <p:sp>
        <p:nvSpPr>
          <p:cNvPr id="66" name="Rectangle 65">
            <a:extLst>
              <a:ext uri="{FF2B5EF4-FFF2-40B4-BE49-F238E27FC236}">
                <a16:creationId xmlns:a16="http://schemas.microsoft.com/office/drawing/2014/main" id="{C4C91ED4-86A4-4B01-AE64-BCE4A5A61427}"/>
              </a:ext>
            </a:extLst>
          </p:cNvPr>
          <p:cNvSpPr/>
          <p:nvPr/>
        </p:nvSpPr>
        <p:spPr>
          <a:xfrm>
            <a:off x="3277657" y="4831320"/>
            <a:ext cx="513004" cy="283016"/>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14%</a:t>
            </a:r>
          </a:p>
        </p:txBody>
      </p:sp>
      <p:sp>
        <p:nvSpPr>
          <p:cNvPr id="67" name="Rectangle 66">
            <a:extLst>
              <a:ext uri="{FF2B5EF4-FFF2-40B4-BE49-F238E27FC236}">
                <a16:creationId xmlns:a16="http://schemas.microsoft.com/office/drawing/2014/main" id="{CE18FCB8-CA75-4513-8D84-DD24CACDC6F9}"/>
              </a:ext>
            </a:extLst>
          </p:cNvPr>
          <p:cNvSpPr/>
          <p:nvPr/>
        </p:nvSpPr>
        <p:spPr>
          <a:xfrm>
            <a:off x="1663797" y="4825259"/>
            <a:ext cx="513004" cy="283016"/>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16%</a:t>
            </a:r>
          </a:p>
        </p:txBody>
      </p:sp>
      <p:sp>
        <p:nvSpPr>
          <p:cNvPr id="68" name="Rectangle 67">
            <a:extLst>
              <a:ext uri="{FF2B5EF4-FFF2-40B4-BE49-F238E27FC236}">
                <a16:creationId xmlns:a16="http://schemas.microsoft.com/office/drawing/2014/main" id="{41D6E131-3EBB-484C-B28F-48D9ABA71412}"/>
              </a:ext>
            </a:extLst>
          </p:cNvPr>
          <p:cNvSpPr/>
          <p:nvPr/>
        </p:nvSpPr>
        <p:spPr>
          <a:xfrm>
            <a:off x="10965046" y="4833745"/>
            <a:ext cx="513004" cy="283016"/>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16%</a:t>
            </a:r>
          </a:p>
        </p:txBody>
      </p:sp>
      <p:sp>
        <p:nvSpPr>
          <p:cNvPr id="69" name="Rectangle 68">
            <a:extLst>
              <a:ext uri="{FF2B5EF4-FFF2-40B4-BE49-F238E27FC236}">
                <a16:creationId xmlns:a16="http://schemas.microsoft.com/office/drawing/2014/main" id="{BBE16DB6-4BDE-4D5A-B739-108B5FE499C2}"/>
              </a:ext>
            </a:extLst>
          </p:cNvPr>
          <p:cNvSpPr/>
          <p:nvPr/>
        </p:nvSpPr>
        <p:spPr>
          <a:xfrm>
            <a:off x="9343198" y="4836236"/>
            <a:ext cx="513004" cy="283016"/>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19%</a:t>
            </a:r>
          </a:p>
        </p:txBody>
      </p:sp>
      <p:sp>
        <p:nvSpPr>
          <p:cNvPr id="70" name="Rectangle 69">
            <a:extLst>
              <a:ext uri="{FF2B5EF4-FFF2-40B4-BE49-F238E27FC236}">
                <a16:creationId xmlns:a16="http://schemas.microsoft.com/office/drawing/2014/main" id="{058C6D51-A079-4F39-B38E-3B7DB7FD2F0D}"/>
              </a:ext>
            </a:extLst>
          </p:cNvPr>
          <p:cNvSpPr/>
          <p:nvPr/>
        </p:nvSpPr>
        <p:spPr>
          <a:xfrm>
            <a:off x="7729338" y="4830175"/>
            <a:ext cx="513004" cy="283016"/>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23%</a:t>
            </a:r>
          </a:p>
        </p:txBody>
      </p:sp>
      <p:grpSp>
        <p:nvGrpSpPr>
          <p:cNvPr id="52" name="Group 51">
            <a:extLst>
              <a:ext uri="{FF2B5EF4-FFF2-40B4-BE49-F238E27FC236}">
                <a16:creationId xmlns:a16="http://schemas.microsoft.com/office/drawing/2014/main" id="{D5DDDAC7-E934-42FE-892B-D1252925F8E3}"/>
              </a:ext>
            </a:extLst>
          </p:cNvPr>
          <p:cNvGrpSpPr/>
          <p:nvPr/>
        </p:nvGrpSpPr>
        <p:grpSpPr>
          <a:xfrm>
            <a:off x="4162099" y="1962293"/>
            <a:ext cx="4286099" cy="273836"/>
            <a:chOff x="3928683" y="1475887"/>
            <a:chExt cx="4286099" cy="273836"/>
          </a:xfrm>
        </p:grpSpPr>
        <p:grpSp>
          <p:nvGrpSpPr>
            <p:cNvPr id="71" name="Group 70">
              <a:extLst>
                <a:ext uri="{FF2B5EF4-FFF2-40B4-BE49-F238E27FC236}">
                  <a16:creationId xmlns:a16="http://schemas.microsoft.com/office/drawing/2014/main" id="{97E26DF4-3B6C-44C7-AA2E-3C50D0F3DCDC}"/>
                </a:ext>
              </a:extLst>
            </p:cNvPr>
            <p:cNvGrpSpPr/>
            <p:nvPr/>
          </p:nvGrpSpPr>
          <p:grpSpPr>
            <a:xfrm>
              <a:off x="4185413" y="1499048"/>
              <a:ext cx="4029369" cy="227514"/>
              <a:chOff x="4223465" y="4761319"/>
              <a:chExt cx="4029369" cy="227514"/>
            </a:xfrm>
          </p:grpSpPr>
          <p:sp>
            <p:nvSpPr>
              <p:cNvPr id="75" name="Rectangle 74">
                <a:extLst>
                  <a:ext uri="{FF2B5EF4-FFF2-40B4-BE49-F238E27FC236}">
                    <a16:creationId xmlns:a16="http://schemas.microsoft.com/office/drawing/2014/main" id="{0C5BA28D-25A8-4804-93ED-8D1DEBB5AD5E}"/>
                  </a:ext>
                </a:extLst>
              </p:cNvPr>
              <p:cNvSpPr/>
              <p:nvPr/>
            </p:nvSpPr>
            <p:spPr>
              <a:xfrm>
                <a:off x="4223465"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Black A18+</a:t>
                </a:r>
              </a:p>
            </p:txBody>
          </p:sp>
          <p:sp>
            <p:nvSpPr>
              <p:cNvPr id="76" name="Rectangle 75">
                <a:extLst>
                  <a:ext uri="{FF2B5EF4-FFF2-40B4-BE49-F238E27FC236}">
                    <a16:creationId xmlns:a16="http://schemas.microsoft.com/office/drawing/2014/main" id="{0651F3E2-CBC1-4F71-A09D-33EC7A52A0F5}"/>
                  </a:ext>
                </a:extLst>
              </p:cNvPr>
              <p:cNvSpPr/>
              <p:nvPr/>
            </p:nvSpPr>
            <p:spPr>
              <a:xfrm>
                <a:off x="5614624" y="4761319"/>
                <a:ext cx="1247052" cy="227514"/>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Hispanic A18+</a:t>
                </a:r>
              </a:p>
            </p:txBody>
          </p:sp>
          <p:sp>
            <p:nvSpPr>
              <p:cNvPr id="77" name="Rectangle 76">
                <a:extLst>
                  <a:ext uri="{FF2B5EF4-FFF2-40B4-BE49-F238E27FC236}">
                    <a16:creationId xmlns:a16="http://schemas.microsoft.com/office/drawing/2014/main" id="{D615F962-8B5E-4BF9-AED7-E07EF959D148}"/>
                  </a:ext>
                </a:extLst>
              </p:cNvPr>
              <p:cNvSpPr/>
              <p:nvPr/>
            </p:nvSpPr>
            <p:spPr>
              <a:xfrm>
                <a:off x="7189883"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Asian A18+</a:t>
                </a:r>
              </a:p>
            </p:txBody>
          </p:sp>
        </p:grpSp>
        <p:sp>
          <p:nvSpPr>
            <p:cNvPr id="72" name="Oval 71">
              <a:extLst>
                <a:ext uri="{FF2B5EF4-FFF2-40B4-BE49-F238E27FC236}">
                  <a16:creationId xmlns:a16="http://schemas.microsoft.com/office/drawing/2014/main" id="{CEA89C7D-3B3B-432B-AA7D-FC1946FAE37A}"/>
                </a:ext>
              </a:extLst>
            </p:cNvPr>
            <p:cNvSpPr/>
            <p:nvPr/>
          </p:nvSpPr>
          <p:spPr>
            <a:xfrm>
              <a:off x="3928683" y="1475887"/>
              <a:ext cx="306598" cy="273836"/>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73" name="Oval 72">
              <a:extLst>
                <a:ext uri="{FF2B5EF4-FFF2-40B4-BE49-F238E27FC236}">
                  <a16:creationId xmlns:a16="http://schemas.microsoft.com/office/drawing/2014/main" id="{5CEF6B37-7EDF-4644-A6F5-B02873AE5B9C}"/>
                </a:ext>
              </a:extLst>
            </p:cNvPr>
            <p:cNvSpPr/>
            <p:nvPr/>
          </p:nvSpPr>
          <p:spPr>
            <a:xfrm>
              <a:off x="5291547" y="1475887"/>
              <a:ext cx="306597" cy="273836"/>
            </a:xfrm>
            <a:prstGeom prst="ellipse">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74" name="Oval 73">
              <a:extLst>
                <a:ext uri="{FF2B5EF4-FFF2-40B4-BE49-F238E27FC236}">
                  <a16:creationId xmlns:a16="http://schemas.microsoft.com/office/drawing/2014/main" id="{0448A031-F802-4CFA-8CB3-AC5356E128DF}"/>
                </a:ext>
              </a:extLst>
            </p:cNvPr>
            <p:cNvSpPr/>
            <p:nvPr/>
          </p:nvSpPr>
          <p:spPr>
            <a:xfrm>
              <a:off x="6889519" y="1475887"/>
              <a:ext cx="306597" cy="273836"/>
            </a:xfrm>
            <a:prstGeom prst="ellipse">
              <a:avLst/>
            </a:prstGeom>
            <a:solidFill>
              <a:srgbClr val="CC009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grpSp>
    </p:spTree>
    <p:extLst>
      <p:ext uri="{BB962C8B-B14F-4D97-AF65-F5344CB8AC3E}">
        <p14:creationId xmlns:p14="http://schemas.microsoft.com/office/powerpoint/2010/main" val="2725420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62" name="Slide Number Placeholder 5">
            <a:extLst>
              <a:ext uri="{FF2B5EF4-FFF2-40B4-BE49-F238E27FC236}">
                <a16:creationId xmlns:a16="http://schemas.microsoft.com/office/drawing/2014/main" id="{76575B8B-8AFE-48FF-8298-641C968AEE78}"/>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defTabSz="585965">
              <a:defRPr/>
            </a:pPr>
            <a:fld id="{FC623D9C-B141-0E44-9A0E-426DA6A043B9}" type="slidenum">
              <a:rPr lang="en-US">
                <a:latin typeface="Open Sans" panose="020B0606030504020204" pitchFamily="34" charset="0"/>
                <a:ea typeface="Open Sans" panose="020B0606030504020204" pitchFamily="34" charset="0"/>
                <a:cs typeface="Open Sans" panose="020B0606030504020204" pitchFamily="34" charset="0"/>
              </a:rPr>
              <a:pPr defTabSz="585965">
                <a:defRPr/>
              </a:pPr>
              <a:t>3</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80F1361E-9285-497C-83B1-737FE9BCBC3E}"/>
              </a:ext>
            </a:extLst>
          </p:cNvPr>
          <p:cNvSpPr txBox="1"/>
          <p:nvPr/>
        </p:nvSpPr>
        <p:spPr>
          <a:xfrm>
            <a:off x="4942137" y="851934"/>
            <a:ext cx="7115751" cy="5497969"/>
          </a:xfrm>
          <a:prstGeom prst="rect">
            <a:avLst/>
          </a:prstGeom>
          <a:noFill/>
        </p:spPr>
        <p:txBody>
          <a:bodyPr wrap="square" rtlCol="0">
            <a:noAutofit/>
          </a:bodyPr>
          <a:lstStyle/>
          <a:p>
            <a:pPr algn="ctr" defTabSz="586082"/>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Multicultural audiences are a major force in today’s economy. In fact, Black, Hispanic and Asian demographics will collectively account for </a:t>
            </a: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40% of the population</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by 2023.  Although they skew much younger than the average population, their aggregated annual spending has </a:t>
            </a: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increased by 57%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over the last 10 years to </a:t>
            </a: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$2.2 trillion</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pPr algn="ctr" defTabSz="586082"/>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defTabSz="586082"/>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With media fragmentation intensifying, the delivery of </a:t>
            </a: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relevant content is vital</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for grabbing consumer’s attention and can help generate rich emotional connections among viewers. This is why not only reaching, but increasing relevancy among, valuable multicultural segments to spur consumer actions and business outcomes for brands has never been more important.</a:t>
            </a:r>
          </a:p>
          <a:p>
            <a:pPr algn="ctr" defTabSz="586082"/>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defTabSz="586082"/>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To help marketer’s understand multicultural audiences’ engagement with premium video content, we conducted the </a:t>
            </a: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‘Multicultural Video Engagement’ custom study</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in partnership with </a:t>
            </a:r>
            <a:r>
              <a:rPr lang="en-US" sz="1300"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Dynata</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Within this survey, we sought to identify how Black, Hispanic and Asian audiences interact with culturally relevant content, how they further engage with this content both online and offline, and how their connection with relevant content drives involvement and consumer action.</a:t>
            </a:r>
          </a:p>
          <a:p>
            <a:pPr algn="ctr" defTabSz="586082"/>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defTabSz="586082"/>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As marketers compete for consumers’ attention, it’s crucial to </a:t>
            </a: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recognize the unique connections</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 that multicultural audiences have with premium video and how engaging through culturally relevant programming can foster brand recognition and trust that inspires purchases and ignites involvement.</a:t>
            </a:r>
          </a:p>
          <a:p>
            <a:pPr algn="ctr" defTabSz="586082"/>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defTabSz="586082"/>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In recognition of these unique connections, we invite you to </a:t>
            </a:r>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discover the difference </a:t>
            </a:r>
            <a:r>
              <a:rPr lang="en-US" sz="1300" dirty="0">
                <a:solidFill>
                  <a:schemeClr val="bg1"/>
                </a:solidFill>
                <a:latin typeface="Open Sans" panose="020B0606030504020204" pitchFamily="34" charset="0"/>
                <a:ea typeface="Open Sans" panose="020B0606030504020204" pitchFamily="34" charset="0"/>
                <a:cs typeface="Open Sans" panose="020B0606030504020204" pitchFamily="34" charset="0"/>
              </a:rPr>
              <a:t>as we compare our findings against a Non-Hispanic White demographic and across the three multicultural segments that are the focal point of this study.   </a:t>
            </a:r>
          </a:p>
          <a:p>
            <a:pPr algn="ctr" defTabSz="586082"/>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defTabSz="586082"/>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A9DC0198-6A51-4021-98AB-0D2FB07BFB92}"/>
              </a:ext>
            </a:extLst>
          </p:cNvPr>
          <p:cNvSpPr/>
          <p:nvPr/>
        </p:nvSpPr>
        <p:spPr>
          <a:xfrm>
            <a:off x="4978713" y="6628583"/>
            <a:ext cx="6255609" cy="184642"/>
          </a:xfrm>
          <a:prstGeom prst="rect">
            <a:avLst/>
          </a:prstGeom>
        </p:spPr>
        <p:txBody>
          <a:bodyPr wrap="square">
            <a:noAutofit/>
          </a:bodyPr>
          <a:lstStyle/>
          <a:p>
            <a:pPr algn="ctr" defTabSz="457109"/>
            <a:r>
              <a:rPr lang="en-US" sz="9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13" name="Picture 12">
            <a:extLst>
              <a:ext uri="{FF2B5EF4-FFF2-40B4-BE49-F238E27FC236}">
                <a16:creationId xmlns:a16="http://schemas.microsoft.com/office/drawing/2014/main" id="{25949867-3B5B-4D90-890B-335C030BDB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4322" y="6519288"/>
            <a:ext cx="589202" cy="335481"/>
          </a:xfrm>
          <a:prstGeom prst="rect">
            <a:avLst/>
          </a:prstGeom>
        </p:spPr>
      </p:pic>
      <p:pic>
        <p:nvPicPr>
          <p:cNvPr id="10" name="Picture 9">
            <a:extLst>
              <a:ext uri="{FF2B5EF4-FFF2-40B4-BE49-F238E27FC236}">
                <a16:creationId xmlns:a16="http://schemas.microsoft.com/office/drawing/2014/main" id="{C2358166-75CB-4AD9-AD04-E6425BF09D0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4902024" cy="6858000"/>
          </a:xfrm>
          <a:prstGeom prst="rect">
            <a:avLst/>
          </a:prstGeom>
        </p:spPr>
      </p:pic>
      <p:sp>
        <p:nvSpPr>
          <p:cNvPr id="7" name="TextBox 6">
            <a:extLst>
              <a:ext uri="{FF2B5EF4-FFF2-40B4-BE49-F238E27FC236}">
                <a16:creationId xmlns:a16="http://schemas.microsoft.com/office/drawing/2014/main" id="{F59721EB-8C12-4F85-B0AE-5A99E774C1A6}"/>
              </a:ext>
            </a:extLst>
          </p:cNvPr>
          <p:cNvSpPr txBox="1"/>
          <p:nvPr/>
        </p:nvSpPr>
        <p:spPr>
          <a:xfrm>
            <a:off x="4902024" y="200698"/>
            <a:ext cx="7252275" cy="523220"/>
          </a:xfrm>
          <a:prstGeom prst="rect">
            <a:avLst/>
          </a:prstGeom>
          <a:noFill/>
        </p:spPr>
        <p:txBody>
          <a:bodyPr wrap="square" rtlCol="0">
            <a:spAutoFit/>
          </a:bodyPr>
          <a:lstStyle/>
          <a:p>
            <a:pPr algn="ct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Discover The Difference</a:t>
            </a:r>
          </a:p>
        </p:txBody>
      </p:sp>
    </p:spTree>
    <p:extLst>
      <p:ext uri="{BB962C8B-B14F-4D97-AF65-F5344CB8AC3E}">
        <p14:creationId xmlns:p14="http://schemas.microsoft.com/office/powerpoint/2010/main" val="3645131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3A36DC-34FE-4612-A1EB-73CCA19452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157"/>
            <a:ext cx="12192000" cy="3006965"/>
          </a:xfrm>
          <a:prstGeom prst="rect">
            <a:avLst/>
          </a:prstGeom>
        </p:spPr>
      </p:pic>
      <p:sp>
        <p:nvSpPr>
          <p:cNvPr id="4" name="Slide Number Placeholder 5">
            <a:extLst>
              <a:ext uri="{FF2B5EF4-FFF2-40B4-BE49-F238E27FC236}">
                <a16:creationId xmlns:a16="http://schemas.microsoft.com/office/drawing/2014/main" id="{D5AC0D44-CC3F-412B-8196-996BE8FE730D}"/>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5965"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585965"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1200" cap="none" spc="0" normalizeH="0" baseline="0" noProof="0" dirty="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0B9B28D2-2A02-4E6D-A898-3B320C03D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699" y="6531459"/>
            <a:ext cx="569668" cy="299966"/>
          </a:xfrm>
          <a:prstGeom prst="rect">
            <a:avLst/>
          </a:prstGeom>
        </p:spPr>
      </p:pic>
      <p:sp>
        <p:nvSpPr>
          <p:cNvPr id="6" name="Rectangle 5">
            <a:extLst>
              <a:ext uri="{FF2B5EF4-FFF2-40B4-BE49-F238E27FC236}">
                <a16:creationId xmlns:a16="http://schemas.microsoft.com/office/drawing/2014/main" id="{85E12AF2-7BE3-40BD-B31C-B6B1CA6DC5A6}"/>
              </a:ext>
            </a:extLst>
          </p:cNvPr>
          <p:cNvSpPr/>
          <p:nvPr/>
        </p:nvSpPr>
        <p:spPr>
          <a:xfrm>
            <a:off x="2968196" y="6646783"/>
            <a:ext cx="6255609" cy="184642"/>
          </a:xfrm>
          <a:prstGeom prst="rect">
            <a:avLst/>
          </a:prstGeom>
        </p:spPr>
        <p:txBody>
          <a:bodyPr wrap="square">
            <a:no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sp>
        <p:nvSpPr>
          <p:cNvPr id="29" name="TextBox 28">
            <a:extLst>
              <a:ext uri="{FF2B5EF4-FFF2-40B4-BE49-F238E27FC236}">
                <a16:creationId xmlns:a16="http://schemas.microsoft.com/office/drawing/2014/main" id="{DA1F4DEF-FA11-4A99-AD65-F41FDAB4DCAF}"/>
              </a:ext>
            </a:extLst>
          </p:cNvPr>
          <p:cNvSpPr txBox="1"/>
          <p:nvPr/>
        </p:nvSpPr>
        <p:spPr>
          <a:xfrm>
            <a:off x="37701" y="6369760"/>
            <a:ext cx="11357886" cy="338554"/>
          </a:xfrm>
          <a:prstGeom prst="rect">
            <a:avLst/>
          </a:prstGeom>
          <a:noFill/>
        </p:spPr>
        <p:txBody>
          <a:bodyPr wrap="square" rtlCol="0">
            <a:spAutoFit/>
          </a:bodyPr>
          <a:lstStyle/>
          <a:p>
            <a:pPr lvl="0">
              <a:defRPr/>
            </a:pP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Source: VAB / </a:t>
            </a:r>
            <a:r>
              <a:rPr kumimoji="0" lang="en-US" sz="8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Dynata</a:t>
            </a: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‘Multicultural</a:t>
            </a:r>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 Video Engagement</a:t>
            </a: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Survey,’ August 2019. Q12: Which of the following actions have you taken as a result of something you saw on a TV program? </a:t>
            </a:r>
            <a:r>
              <a:rPr lang="en-US" sz="800" dirty="0">
                <a:latin typeface="Open Sans" panose="020B0606030504020204" pitchFamily="34" charset="0"/>
                <a:ea typeface="Open Sans" panose="020B0606030504020204" pitchFamily="34" charset="0"/>
                <a:cs typeface="Open Sans" panose="020B0606030504020204" pitchFamily="34" charset="0"/>
              </a:rPr>
              <a:t>African American/Black/Caribbean American =  302 Respondents, Hispanic = 300 Respondents, Asian American/Pacific Islander = 100 Respondents, Non-Hispanic White = 300 Respondents.</a:t>
            </a: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sp>
        <p:nvSpPr>
          <p:cNvPr id="30" name="TextBox 29">
            <a:extLst>
              <a:ext uri="{FF2B5EF4-FFF2-40B4-BE49-F238E27FC236}">
                <a16:creationId xmlns:a16="http://schemas.microsoft.com/office/drawing/2014/main" id="{444CB20E-40D1-4DCC-AE38-EE4E52CAE47A}"/>
              </a:ext>
            </a:extLst>
          </p:cNvPr>
          <p:cNvSpPr txBox="1"/>
          <p:nvPr/>
        </p:nvSpPr>
        <p:spPr>
          <a:xfrm>
            <a:off x="183798" y="3356494"/>
            <a:ext cx="5241854" cy="1938500"/>
          </a:xfrm>
          <a:prstGeom prst="rect">
            <a:avLst/>
          </a:prstGeom>
          <a:noFill/>
        </p:spPr>
        <p:txBody>
          <a:bodyPr wrap="square" lIns="90952" tIns="45476" rIns="90952" bIns="45476" rtlCol="0">
            <a:spAutoFit/>
          </a:bodyPr>
          <a:lstStyle/>
          <a:p>
            <a:pPr marL="0" marR="0" lvl="0" indent="0" algn="l" defTabSz="582973" rtl="0" eaLnBrk="1" fontAlgn="auto" latinLnBrk="0" hangingPunct="1">
              <a:lnSpc>
                <a:spcPct val="100000"/>
              </a:lnSpc>
              <a:spcBef>
                <a:spcPts val="0"/>
              </a:spcBef>
              <a:spcAft>
                <a:spcPts val="0"/>
              </a:spcAft>
              <a:buClrTx/>
              <a:buSzTx/>
              <a:buFontTx/>
              <a:buNone/>
              <a:tabLst/>
              <a:defRPr/>
            </a:pPr>
            <a:r>
              <a:rPr lang="en-US" sz="2400" dirty="0">
                <a:latin typeface="Open Sans" panose="020B0606030504020204" pitchFamily="34" charset="0"/>
                <a:ea typeface="Open Sans" panose="020B0606030504020204" pitchFamily="34" charset="0"/>
                <a:cs typeface="Open Sans" panose="020B0606030504020204" pitchFamily="34" charset="0"/>
              </a:rPr>
              <a:t>Multicultural audiences are also much more likely to make their voices heard as a new voter at the ballot box due to something they watched within TV content</a:t>
            </a:r>
            <a:endParaRPr kumimoji="0" lang="en-US" sz="24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2" name="Rectangle 51">
            <a:extLst>
              <a:ext uri="{FF2B5EF4-FFF2-40B4-BE49-F238E27FC236}">
                <a16:creationId xmlns:a16="http://schemas.microsoft.com/office/drawing/2014/main" id="{A5565AD7-6A04-48A0-898C-131646BC804D}"/>
              </a:ext>
            </a:extLst>
          </p:cNvPr>
          <p:cNvSpPr/>
          <p:nvPr/>
        </p:nvSpPr>
        <p:spPr>
          <a:xfrm>
            <a:off x="6311591" y="3070587"/>
            <a:ext cx="5653654" cy="599772"/>
          </a:xfrm>
          <a:prstGeom prst="rect">
            <a:avLst/>
          </a:prstGeom>
        </p:spPr>
        <p:txBody>
          <a:bodyPr>
            <a:noAutofit/>
          </a:bodyPr>
          <a:lstStyle/>
          <a:p>
            <a:pPr lvl="0" algn="ctr">
              <a:defRPr/>
            </a:pPr>
            <a:r>
              <a:rPr lang="en-US" i="1" dirty="0">
                <a:latin typeface="Open Sans" panose="020B0606030504020204" pitchFamily="34" charset="0"/>
                <a:ea typeface="Open Sans" panose="020B0606030504020204" pitchFamily="34" charset="0"/>
                <a:cs typeface="Open Sans" panose="020B0606030504020204" pitchFamily="34" charset="0"/>
              </a:rPr>
              <a:t>‘I felt inspired to </a:t>
            </a:r>
            <a:r>
              <a:rPr lang="en-US" b="1" i="1" u="sng" dirty="0">
                <a:latin typeface="Open Sans" panose="020B0606030504020204" pitchFamily="34" charset="0"/>
                <a:ea typeface="Open Sans" panose="020B0606030504020204" pitchFamily="34" charset="0"/>
                <a:cs typeface="Open Sans" panose="020B0606030504020204" pitchFamily="34" charset="0"/>
              </a:rPr>
              <a:t>register to vote</a:t>
            </a:r>
            <a:r>
              <a:rPr lang="en-US" b="1" i="1" dirty="0">
                <a:latin typeface="Open Sans" panose="020B0606030504020204" pitchFamily="34" charset="0"/>
                <a:ea typeface="Open Sans" panose="020B0606030504020204" pitchFamily="34" charset="0"/>
                <a:cs typeface="Open Sans" panose="020B0606030504020204" pitchFamily="34" charset="0"/>
              </a:rPr>
              <a:t> </a:t>
            </a:r>
            <a:r>
              <a:rPr lang="en-US" i="1" dirty="0">
                <a:latin typeface="Open Sans" panose="020B0606030504020204" pitchFamily="34" charset="0"/>
                <a:ea typeface="Open Sans" panose="020B0606030504020204" pitchFamily="34" charset="0"/>
                <a:cs typeface="Open Sans" panose="020B0606030504020204" pitchFamily="34" charset="0"/>
              </a:rPr>
              <a:t>because of something I saw on a TV program’</a:t>
            </a:r>
          </a:p>
        </p:txBody>
      </p:sp>
      <p:grpSp>
        <p:nvGrpSpPr>
          <p:cNvPr id="56" name="Group 55">
            <a:extLst>
              <a:ext uri="{FF2B5EF4-FFF2-40B4-BE49-F238E27FC236}">
                <a16:creationId xmlns:a16="http://schemas.microsoft.com/office/drawing/2014/main" id="{0F5BD1E7-EB9E-460E-8388-35E0A17F1D63}"/>
              </a:ext>
            </a:extLst>
          </p:cNvPr>
          <p:cNvGrpSpPr/>
          <p:nvPr/>
        </p:nvGrpSpPr>
        <p:grpSpPr>
          <a:xfrm>
            <a:off x="6716149" y="3831965"/>
            <a:ext cx="4636220" cy="1139563"/>
            <a:chOff x="6243404" y="4032829"/>
            <a:chExt cx="4636220" cy="1139563"/>
          </a:xfrm>
        </p:grpSpPr>
        <p:sp>
          <p:nvSpPr>
            <p:cNvPr id="57" name="Oval 56">
              <a:extLst>
                <a:ext uri="{FF2B5EF4-FFF2-40B4-BE49-F238E27FC236}">
                  <a16:creationId xmlns:a16="http://schemas.microsoft.com/office/drawing/2014/main" id="{94D05027-01CF-461A-98ED-FE7D08F97340}"/>
                </a:ext>
              </a:extLst>
            </p:cNvPr>
            <p:cNvSpPr/>
            <p:nvPr/>
          </p:nvSpPr>
          <p:spPr>
            <a:xfrm>
              <a:off x="6339749" y="4032829"/>
              <a:ext cx="1117219" cy="1139563"/>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Oval 57">
              <a:extLst>
                <a:ext uri="{FF2B5EF4-FFF2-40B4-BE49-F238E27FC236}">
                  <a16:creationId xmlns:a16="http://schemas.microsoft.com/office/drawing/2014/main" id="{C046DD90-D604-448E-8643-46B19F9E7E51}"/>
                </a:ext>
              </a:extLst>
            </p:cNvPr>
            <p:cNvSpPr/>
            <p:nvPr/>
          </p:nvSpPr>
          <p:spPr>
            <a:xfrm>
              <a:off x="8026991" y="4032829"/>
              <a:ext cx="1117219" cy="1139563"/>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9" name="Oval 58">
              <a:extLst>
                <a:ext uri="{FF2B5EF4-FFF2-40B4-BE49-F238E27FC236}">
                  <a16:creationId xmlns:a16="http://schemas.microsoft.com/office/drawing/2014/main" id="{D775CD7F-B735-4E6B-9391-DF11958F369B}"/>
                </a:ext>
              </a:extLst>
            </p:cNvPr>
            <p:cNvSpPr/>
            <p:nvPr/>
          </p:nvSpPr>
          <p:spPr>
            <a:xfrm>
              <a:off x="9714234" y="4032829"/>
              <a:ext cx="1117219" cy="1139563"/>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0" name="TextBox 59">
              <a:extLst>
                <a:ext uri="{FF2B5EF4-FFF2-40B4-BE49-F238E27FC236}">
                  <a16:creationId xmlns:a16="http://schemas.microsoft.com/office/drawing/2014/main" id="{818D101F-B9BA-4B9F-B9DB-C2F072B5006F}"/>
                </a:ext>
              </a:extLst>
            </p:cNvPr>
            <p:cNvSpPr txBox="1"/>
            <p:nvPr/>
          </p:nvSpPr>
          <p:spPr>
            <a:xfrm>
              <a:off x="6243404" y="4356820"/>
              <a:ext cx="1213563" cy="491581"/>
            </a:xfrm>
            <a:prstGeom prst="rect">
              <a:avLst/>
            </a:prstGeom>
            <a:noFill/>
          </p:spPr>
          <p:txBody>
            <a:bodyPr wrap="square" rtlCol="0">
              <a:no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+116%</a:t>
              </a:r>
            </a:p>
          </p:txBody>
        </p:sp>
        <p:sp>
          <p:nvSpPr>
            <p:cNvPr id="61" name="TextBox 60">
              <a:extLst>
                <a:ext uri="{FF2B5EF4-FFF2-40B4-BE49-F238E27FC236}">
                  <a16:creationId xmlns:a16="http://schemas.microsoft.com/office/drawing/2014/main" id="{883F4F10-08F4-4CC8-B76A-22B01EF29497}"/>
                </a:ext>
              </a:extLst>
            </p:cNvPr>
            <p:cNvSpPr txBox="1"/>
            <p:nvPr/>
          </p:nvSpPr>
          <p:spPr>
            <a:xfrm>
              <a:off x="7978818" y="4356820"/>
              <a:ext cx="1213563" cy="491581"/>
            </a:xfrm>
            <a:prstGeom prst="rect">
              <a:avLst/>
            </a:prstGeom>
            <a:noFill/>
          </p:spPr>
          <p:txBody>
            <a:bodyPr wrap="square" rtlCol="0">
              <a:no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+95%</a:t>
              </a:r>
            </a:p>
          </p:txBody>
        </p:sp>
        <p:sp>
          <p:nvSpPr>
            <p:cNvPr id="62" name="TextBox 61">
              <a:extLst>
                <a:ext uri="{FF2B5EF4-FFF2-40B4-BE49-F238E27FC236}">
                  <a16:creationId xmlns:a16="http://schemas.microsoft.com/office/drawing/2014/main" id="{10BB4A38-2330-496C-ABE5-E03B974EB831}"/>
                </a:ext>
              </a:extLst>
            </p:cNvPr>
            <p:cNvSpPr txBox="1"/>
            <p:nvPr/>
          </p:nvSpPr>
          <p:spPr>
            <a:xfrm>
              <a:off x="9666061" y="4356820"/>
              <a:ext cx="1213563" cy="491581"/>
            </a:xfrm>
            <a:prstGeom prst="rect">
              <a:avLst/>
            </a:prstGeom>
            <a:noFill/>
          </p:spPr>
          <p:txBody>
            <a:bodyPr wrap="square" rtlCol="0">
              <a:no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+50%</a:t>
              </a:r>
            </a:p>
          </p:txBody>
        </p:sp>
      </p:grpSp>
      <p:sp>
        <p:nvSpPr>
          <p:cNvPr id="63" name="Rectangle 62">
            <a:extLst>
              <a:ext uri="{FF2B5EF4-FFF2-40B4-BE49-F238E27FC236}">
                <a16:creationId xmlns:a16="http://schemas.microsoft.com/office/drawing/2014/main" id="{90D551CB-E03C-4552-B641-D4EA3F0A3DED}"/>
              </a:ext>
            </a:extLst>
          </p:cNvPr>
          <p:cNvSpPr/>
          <p:nvPr/>
        </p:nvSpPr>
        <p:spPr>
          <a:xfrm>
            <a:off x="7089059" y="5211062"/>
            <a:ext cx="4215139" cy="338553"/>
          </a:xfrm>
          <a:prstGeom prst="rect">
            <a:avLst/>
          </a:prstGeom>
        </p:spPr>
        <p:txBody>
          <a:bodyPr>
            <a:noAutofit/>
          </a:bodyPr>
          <a:lstStyle/>
          <a:p>
            <a:pPr algn="ctr"/>
            <a:r>
              <a:rPr lang="en-US" sz="1600" b="1" u="sng" dirty="0">
                <a:latin typeface="Open Sans" panose="020B0606030504020204" pitchFamily="34" charset="0"/>
                <a:ea typeface="Open Sans" panose="020B0606030504020204" pitchFamily="34" charset="0"/>
                <a:cs typeface="Open Sans" panose="020B0606030504020204" pitchFamily="34" charset="0"/>
              </a:rPr>
              <a:t>% vs. Non-Hispanic White 18+</a:t>
            </a:r>
          </a:p>
        </p:txBody>
      </p:sp>
      <p:sp>
        <p:nvSpPr>
          <p:cNvPr id="72" name="Rectangle 71">
            <a:extLst>
              <a:ext uri="{FF2B5EF4-FFF2-40B4-BE49-F238E27FC236}">
                <a16:creationId xmlns:a16="http://schemas.microsoft.com/office/drawing/2014/main" id="{1630D29E-3AFF-4540-A54B-C9888C2A6279}"/>
              </a:ext>
            </a:extLst>
          </p:cNvPr>
          <p:cNvSpPr/>
          <p:nvPr/>
        </p:nvSpPr>
        <p:spPr>
          <a:xfrm>
            <a:off x="10959339" y="4823912"/>
            <a:ext cx="513004" cy="283016"/>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20%</a:t>
            </a:r>
          </a:p>
        </p:txBody>
      </p:sp>
      <p:sp>
        <p:nvSpPr>
          <p:cNvPr id="73" name="Rectangle 72">
            <a:extLst>
              <a:ext uri="{FF2B5EF4-FFF2-40B4-BE49-F238E27FC236}">
                <a16:creationId xmlns:a16="http://schemas.microsoft.com/office/drawing/2014/main" id="{8F555939-CA4A-4BA9-A5C5-D8A450361FB8}"/>
              </a:ext>
            </a:extLst>
          </p:cNvPr>
          <p:cNvSpPr/>
          <p:nvPr/>
        </p:nvSpPr>
        <p:spPr>
          <a:xfrm>
            <a:off x="9337685" y="4806739"/>
            <a:ext cx="513004" cy="283016"/>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26%</a:t>
            </a:r>
          </a:p>
        </p:txBody>
      </p:sp>
      <p:sp>
        <p:nvSpPr>
          <p:cNvPr id="74" name="Rectangle 73">
            <a:extLst>
              <a:ext uri="{FF2B5EF4-FFF2-40B4-BE49-F238E27FC236}">
                <a16:creationId xmlns:a16="http://schemas.microsoft.com/office/drawing/2014/main" id="{0FF25B75-B693-4C4E-B45B-43C65AC86FEE}"/>
              </a:ext>
            </a:extLst>
          </p:cNvPr>
          <p:cNvSpPr/>
          <p:nvPr/>
        </p:nvSpPr>
        <p:spPr>
          <a:xfrm>
            <a:off x="7597973" y="4800678"/>
            <a:ext cx="513004" cy="283016"/>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29%</a:t>
            </a:r>
          </a:p>
        </p:txBody>
      </p:sp>
      <p:grpSp>
        <p:nvGrpSpPr>
          <p:cNvPr id="75" name="Group 74">
            <a:extLst>
              <a:ext uri="{FF2B5EF4-FFF2-40B4-BE49-F238E27FC236}">
                <a16:creationId xmlns:a16="http://schemas.microsoft.com/office/drawing/2014/main" id="{0A2DF166-5502-4717-B2F3-77BE76ECCA20}"/>
              </a:ext>
            </a:extLst>
          </p:cNvPr>
          <p:cNvGrpSpPr/>
          <p:nvPr/>
        </p:nvGrpSpPr>
        <p:grpSpPr>
          <a:xfrm>
            <a:off x="8104433" y="5957367"/>
            <a:ext cx="2353430" cy="247654"/>
            <a:chOff x="5168375" y="5503824"/>
            <a:chExt cx="2353430" cy="247654"/>
          </a:xfrm>
        </p:grpSpPr>
        <p:sp>
          <p:nvSpPr>
            <p:cNvPr id="76" name="Rectangle 75">
              <a:extLst>
                <a:ext uri="{FF2B5EF4-FFF2-40B4-BE49-F238E27FC236}">
                  <a16:creationId xmlns:a16="http://schemas.microsoft.com/office/drawing/2014/main" id="{513C2BE5-F8EA-4868-AE36-3554DD989A8C}"/>
                </a:ext>
              </a:extLst>
            </p:cNvPr>
            <p:cNvSpPr/>
            <p:nvPr/>
          </p:nvSpPr>
          <p:spPr>
            <a:xfrm>
              <a:off x="5168375" y="5542259"/>
              <a:ext cx="564290" cy="209219"/>
            </a:xfrm>
            <a:prstGeom prst="rect">
              <a:avLst/>
            </a:prstGeom>
            <a:solidFill>
              <a:schemeClr val="bg1">
                <a:alpha val="64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XX</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77" name="Rectangle 76">
              <a:extLst>
                <a:ext uri="{FF2B5EF4-FFF2-40B4-BE49-F238E27FC236}">
                  <a16:creationId xmlns:a16="http://schemas.microsoft.com/office/drawing/2014/main" id="{194FCF43-CB11-43EC-8768-0D5469373B6A}"/>
                </a:ext>
              </a:extLst>
            </p:cNvPr>
            <p:cNvSpPr/>
            <p:nvPr/>
          </p:nvSpPr>
          <p:spPr>
            <a:xfrm>
              <a:off x="5541487" y="5503824"/>
              <a:ext cx="1980318" cy="231237"/>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 of Respondents</a:t>
              </a:r>
            </a:p>
          </p:txBody>
        </p:sp>
      </p:grpSp>
      <p:grpSp>
        <p:nvGrpSpPr>
          <p:cNvPr id="31" name="Group 30">
            <a:extLst>
              <a:ext uri="{FF2B5EF4-FFF2-40B4-BE49-F238E27FC236}">
                <a16:creationId xmlns:a16="http://schemas.microsoft.com/office/drawing/2014/main" id="{7EF8F57F-76C2-438C-BDAA-2499FD3048BD}"/>
              </a:ext>
            </a:extLst>
          </p:cNvPr>
          <p:cNvGrpSpPr/>
          <p:nvPr/>
        </p:nvGrpSpPr>
        <p:grpSpPr>
          <a:xfrm>
            <a:off x="6915294" y="5631388"/>
            <a:ext cx="4286099" cy="273836"/>
            <a:chOff x="3928683" y="1475887"/>
            <a:chExt cx="4286099" cy="273836"/>
          </a:xfrm>
        </p:grpSpPr>
        <p:grpSp>
          <p:nvGrpSpPr>
            <p:cNvPr id="32" name="Group 31">
              <a:extLst>
                <a:ext uri="{FF2B5EF4-FFF2-40B4-BE49-F238E27FC236}">
                  <a16:creationId xmlns:a16="http://schemas.microsoft.com/office/drawing/2014/main" id="{424F9BA1-48CA-4294-B0DD-846FDFDDE650}"/>
                </a:ext>
              </a:extLst>
            </p:cNvPr>
            <p:cNvGrpSpPr/>
            <p:nvPr/>
          </p:nvGrpSpPr>
          <p:grpSpPr>
            <a:xfrm>
              <a:off x="4185413" y="1499048"/>
              <a:ext cx="4029369" cy="227514"/>
              <a:chOff x="4223465" y="4761319"/>
              <a:chExt cx="4029369" cy="227514"/>
            </a:xfrm>
          </p:grpSpPr>
          <p:sp>
            <p:nvSpPr>
              <p:cNvPr id="36" name="Rectangle 35">
                <a:extLst>
                  <a:ext uri="{FF2B5EF4-FFF2-40B4-BE49-F238E27FC236}">
                    <a16:creationId xmlns:a16="http://schemas.microsoft.com/office/drawing/2014/main" id="{1322DC4C-2974-44D4-8718-20B36DD33135}"/>
                  </a:ext>
                </a:extLst>
              </p:cNvPr>
              <p:cNvSpPr/>
              <p:nvPr/>
            </p:nvSpPr>
            <p:spPr>
              <a:xfrm>
                <a:off x="4223465"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Black A18+</a:t>
                </a:r>
              </a:p>
            </p:txBody>
          </p:sp>
          <p:sp>
            <p:nvSpPr>
              <p:cNvPr id="37" name="Rectangle 36">
                <a:extLst>
                  <a:ext uri="{FF2B5EF4-FFF2-40B4-BE49-F238E27FC236}">
                    <a16:creationId xmlns:a16="http://schemas.microsoft.com/office/drawing/2014/main" id="{217ABD78-1EFB-4DA0-8534-FDED916A4A07}"/>
                  </a:ext>
                </a:extLst>
              </p:cNvPr>
              <p:cNvSpPr/>
              <p:nvPr/>
            </p:nvSpPr>
            <p:spPr>
              <a:xfrm>
                <a:off x="5614624" y="4761319"/>
                <a:ext cx="1247052" cy="227514"/>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Hispanic A18+</a:t>
                </a:r>
              </a:p>
            </p:txBody>
          </p:sp>
          <p:sp>
            <p:nvSpPr>
              <p:cNvPr id="38" name="Rectangle 37">
                <a:extLst>
                  <a:ext uri="{FF2B5EF4-FFF2-40B4-BE49-F238E27FC236}">
                    <a16:creationId xmlns:a16="http://schemas.microsoft.com/office/drawing/2014/main" id="{FD6FCB6D-C788-4897-9630-5D908CCE56B9}"/>
                  </a:ext>
                </a:extLst>
              </p:cNvPr>
              <p:cNvSpPr/>
              <p:nvPr/>
            </p:nvSpPr>
            <p:spPr>
              <a:xfrm>
                <a:off x="7189883"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Asian A18+</a:t>
                </a:r>
              </a:p>
            </p:txBody>
          </p:sp>
        </p:grpSp>
        <p:sp>
          <p:nvSpPr>
            <p:cNvPr id="33" name="Oval 32">
              <a:extLst>
                <a:ext uri="{FF2B5EF4-FFF2-40B4-BE49-F238E27FC236}">
                  <a16:creationId xmlns:a16="http://schemas.microsoft.com/office/drawing/2014/main" id="{C9FFF0D5-2311-45B8-A118-9565455E2033}"/>
                </a:ext>
              </a:extLst>
            </p:cNvPr>
            <p:cNvSpPr/>
            <p:nvPr/>
          </p:nvSpPr>
          <p:spPr>
            <a:xfrm>
              <a:off x="3928683" y="1475887"/>
              <a:ext cx="306598" cy="273836"/>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34" name="Oval 33">
              <a:extLst>
                <a:ext uri="{FF2B5EF4-FFF2-40B4-BE49-F238E27FC236}">
                  <a16:creationId xmlns:a16="http://schemas.microsoft.com/office/drawing/2014/main" id="{1FA04A5A-A5D8-4206-A440-97BEBA28FD0A}"/>
                </a:ext>
              </a:extLst>
            </p:cNvPr>
            <p:cNvSpPr/>
            <p:nvPr/>
          </p:nvSpPr>
          <p:spPr>
            <a:xfrm>
              <a:off x="5291547" y="1475887"/>
              <a:ext cx="306597" cy="273836"/>
            </a:xfrm>
            <a:prstGeom prst="ellipse">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35" name="Oval 34">
              <a:extLst>
                <a:ext uri="{FF2B5EF4-FFF2-40B4-BE49-F238E27FC236}">
                  <a16:creationId xmlns:a16="http://schemas.microsoft.com/office/drawing/2014/main" id="{E7862B0C-D6B9-46C3-8CD5-55B1CA9CA794}"/>
                </a:ext>
              </a:extLst>
            </p:cNvPr>
            <p:cNvSpPr/>
            <p:nvPr/>
          </p:nvSpPr>
          <p:spPr>
            <a:xfrm>
              <a:off x="6889519" y="1475887"/>
              <a:ext cx="306597" cy="273836"/>
            </a:xfrm>
            <a:prstGeom prst="ellipse">
              <a:avLst/>
            </a:prstGeom>
            <a:solidFill>
              <a:srgbClr val="CC009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grpSp>
    </p:spTree>
    <p:extLst>
      <p:ext uri="{BB962C8B-B14F-4D97-AF65-F5344CB8AC3E}">
        <p14:creationId xmlns:p14="http://schemas.microsoft.com/office/powerpoint/2010/main" val="798989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366248-7528-41BB-9680-6463C2CB51E7}"/>
              </a:ext>
            </a:extLst>
          </p:cNvPr>
          <p:cNvSpPr/>
          <p:nvPr/>
        </p:nvSpPr>
        <p:spPr>
          <a:xfrm>
            <a:off x="0" y="0"/>
            <a:ext cx="5802922" cy="6857999"/>
          </a:xfrm>
          <a:prstGeom prst="rect">
            <a:avLst/>
          </a:prstGeom>
          <a:solidFill>
            <a:srgbClr val="000000">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defRPr/>
            </a:pPr>
            <a:r>
              <a:rPr lang="en-US" sz="3600" b="1" dirty="0">
                <a:solidFill>
                  <a:prstClr val="white"/>
                </a:solidFill>
                <a:latin typeface="Open Sans" panose="020B0606030504020204" pitchFamily="34" charset="0"/>
                <a:ea typeface="Open Sans" panose="020B0606030504020204" pitchFamily="34" charset="0"/>
                <a:cs typeface="Open Sans" panose="020B0606030504020204" pitchFamily="34" charset="0"/>
              </a:rPr>
              <a:t>Exploring </a:t>
            </a:r>
          </a:p>
          <a:p>
            <a:pPr algn="ctr" defTabSz="586082">
              <a:defRPr/>
            </a:pPr>
            <a:r>
              <a:rPr lang="en-US" sz="3600" b="1" dirty="0">
                <a:solidFill>
                  <a:prstClr val="white"/>
                </a:solidFill>
                <a:latin typeface="Open Sans" panose="020B0606030504020204" pitchFamily="34" charset="0"/>
                <a:ea typeface="Open Sans" panose="020B0606030504020204" pitchFamily="34" charset="0"/>
                <a:cs typeface="Open Sans" panose="020B0606030504020204" pitchFamily="34" charset="0"/>
              </a:rPr>
              <a:t>The Cinematic Experience</a:t>
            </a:r>
          </a:p>
          <a:p>
            <a:pPr algn="ctr" defTabSz="586082">
              <a:defRPr/>
            </a:pPr>
            <a:endParaRPr lang="en-US" sz="36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algn="ctr" defTabSz="586082">
              <a:defRPr/>
            </a:pPr>
            <a:r>
              <a:rPr lang="en-US" sz="2600" dirty="0">
                <a:solidFill>
                  <a:prstClr val="white"/>
                </a:solidFill>
                <a:latin typeface="Open Sans" panose="020B0606030504020204" pitchFamily="34" charset="0"/>
                <a:ea typeface="Open Sans" panose="020B0606030504020204" pitchFamily="34" charset="0"/>
                <a:cs typeface="Open Sans" panose="020B0606030504020204" pitchFamily="34" charset="0"/>
              </a:rPr>
              <a:t>How Multicultural representation </a:t>
            </a:r>
          </a:p>
          <a:p>
            <a:pPr algn="ctr" defTabSz="586082">
              <a:defRPr/>
            </a:pPr>
            <a:r>
              <a:rPr lang="en-US" sz="2600" dirty="0">
                <a:solidFill>
                  <a:prstClr val="white"/>
                </a:solidFill>
                <a:latin typeface="Open Sans" panose="020B0606030504020204" pitchFamily="34" charset="0"/>
                <a:ea typeface="Open Sans" panose="020B0606030504020204" pitchFamily="34" charset="0"/>
                <a:cs typeface="Open Sans" panose="020B0606030504020204" pitchFamily="34" charset="0"/>
              </a:rPr>
              <a:t>in Cinema leads to box office successes and how advertising drives the avid multicultural moviegoer to take consumer action</a:t>
            </a:r>
          </a:p>
        </p:txBody>
      </p:sp>
    </p:spTree>
    <p:extLst>
      <p:ext uri="{BB962C8B-B14F-4D97-AF65-F5344CB8AC3E}">
        <p14:creationId xmlns:p14="http://schemas.microsoft.com/office/powerpoint/2010/main" val="3634907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8F71FA4-82EF-4D14-B1BA-BBDBA32DCD2B}"/>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defTabSz="585965">
              <a:defRPr/>
            </a:pPr>
            <a:fld id="{FC623D9C-B141-0E44-9A0E-426DA6A043B9}" type="slidenum">
              <a:rPr lang="en-US">
                <a:latin typeface="Open Sans" panose="020B0606030504020204" pitchFamily="34" charset="0"/>
                <a:ea typeface="Open Sans" panose="020B0606030504020204" pitchFamily="34" charset="0"/>
                <a:cs typeface="Open Sans" panose="020B0606030504020204" pitchFamily="34" charset="0"/>
              </a:rPr>
              <a:pPr defTabSz="585965">
                <a:defRPr/>
              </a:pPr>
              <a:t>32</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A7E32FD8-A441-4D92-823C-D99B69DEB4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699" y="6531459"/>
            <a:ext cx="569668" cy="299966"/>
          </a:xfrm>
          <a:prstGeom prst="rect">
            <a:avLst/>
          </a:prstGeom>
        </p:spPr>
      </p:pic>
      <p:sp>
        <p:nvSpPr>
          <p:cNvPr id="6" name="Rectangle 5">
            <a:extLst>
              <a:ext uri="{FF2B5EF4-FFF2-40B4-BE49-F238E27FC236}">
                <a16:creationId xmlns:a16="http://schemas.microsoft.com/office/drawing/2014/main" id="{B91DEC6E-8723-4AA6-AA32-2A6B9DE2ACB4}"/>
              </a:ext>
            </a:extLst>
          </p:cNvPr>
          <p:cNvSpPr/>
          <p:nvPr/>
        </p:nvSpPr>
        <p:spPr>
          <a:xfrm>
            <a:off x="2968196" y="6646783"/>
            <a:ext cx="6255609" cy="184642"/>
          </a:xfrm>
          <a:prstGeom prst="rect">
            <a:avLst/>
          </a:prstGeom>
        </p:spPr>
        <p:txBody>
          <a:bodyPr wrap="square">
            <a:noAutofit/>
          </a:bodyPr>
          <a:lstStyle/>
          <a:p>
            <a:pPr algn="ctr" defTabSz="457109"/>
            <a:r>
              <a:rPr lang="en-US" sz="900" i="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sp>
        <p:nvSpPr>
          <p:cNvPr id="2" name="Rectangle 1">
            <a:extLst>
              <a:ext uri="{FF2B5EF4-FFF2-40B4-BE49-F238E27FC236}">
                <a16:creationId xmlns:a16="http://schemas.microsoft.com/office/drawing/2014/main" id="{B8F83660-4531-4045-A1CF-C34F678C7B24}"/>
              </a:ext>
            </a:extLst>
          </p:cNvPr>
          <p:cNvSpPr/>
          <p:nvPr/>
        </p:nvSpPr>
        <p:spPr>
          <a:xfrm>
            <a:off x="0" y="2819006"/>
            <a:ext cx="12192000" cy="194757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9600022E-5252-4E21-89F0-78B7F968DC78}"/>
              </a:ext>
            </a:extLst>
          </p:cNvPr>
          <p:cNvGrpSpPr/>
          <p:nvPr/>
        </p:nvGrpSpPr>
        <p:grpSpPr>
          <a:xfrm>
            <a:off x="6704465" y="3004458"/>
            <a:ext cx="5331235" cy="1576674"/>
            <a:chOff x="6813321" y="2640663"/>
            <a:chExt cx="5331235" cy="1576674"/>
          </a:xfrm>
        </p:grpSpPr>
        <p:sp>
          <p:nvSpPr>
            <p:cNvPr id="14" name="Rectangle 13">
              <a:extLst>
                <a:ext uri="{FF2B5EF4-FFF2-40B4-BE49-F238E27FC236}">
                  <a16:creationId xmlns:a16="http://schemas.microsoft.com/office/drawing/2014/main" id="{1DA3F155-8A1E-40F6-AF7A-144E0441E9F7}"/>
                </a:ext>
              </a:extLst>
            </p:cNvPr>
            <p:cNvSpPr/>
            <p:nvPr/>
          </p:nvSpPr>
          <p:spPr>
            <a:xfrm>
              <a:off x="6813321" y="2640663"/>
              <a:ext cx="5331235" cy="369333"/>
            </a:xfrm>
            <a:prstGeom prst="rect">
              <a:avLst/>
            </a:prstGeom>
          </p:spPr>
          <p:txBody>
            <a:bodyPr>
              <a:noAutofit/>
            </a:bodyPr>
            <a:lstStyle/>
            <a:p>
              <a:pPr algn="ctr"/>
              <a:r>
                <a:rPr 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Have you been to the movie theater in the </a:t>
              </a:r>
              <a:r>
                <a:rPr lang="en-US" sz="1600" b="1" i="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past week</a:t>
              </a:r>
              <a:r>
                <a:rPr 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grpSp>
          <p:nvGrpSpPr>
            <p:cNvPr id="16" name="Group 15">
              <a:extLst>
                <a:ext uri="{FF2B5EF4-FFF2-40B4-BE49-F238E27FC236}">
                  <a16:creationId xmlns:a16="http://schemas.microsoft.com/office/drawing/2014/main" id="{4B3A2391-DA52-4187-B3B7-9E9B0EFDBD30}"/>
                </a:ext>
              </a:extLst>
            </p:cNvPr>
            <p:cNvGrpSpPr/>
            <p:nvPr/>
          </p:nvGrpSpPr>
          <p:grpSpPr>
            <a:xfrm>
              <a:off x="7586899" y="3181371"/>
              <a:ext cx="3784078" cy="1035966"/>
              <a:chOff x="25837" y="3475310"/>
              <a:chExt cx="3784078" cy="1035966"/>
            </a:xfrm>
          </p:grpSpPr>
          <p:sp>
            <p:nvSpPr>
              <p:cNvPr id="17" name="Oval 16">
                <a:extLst>
                  <a:ext uri="{FF2B5EF4-FFF2-40B4-BE49-F238E27FC236}">
                    <a16:creationId xmlns:a16="http://schemas.microsoft.com/office/drawing/2014/main" id="{F51059C1-9121-4ED9-8840-FE905338BE9D}"/>
                  </a:ext>
                </a:extLst>
              </p:cNvPr>
              <p:cNvSpPr/>
              <p:nvPr/>
            </p:nvSpPr>
            <p:spPr>
              <a:xfrm>
                <a:off x="25837" y="3475310"/>
                <a:ext cx="1015654" cy="1035966"/>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0326ABD6-BB06-4AC6-BC25-314544D72082}"/>
                  </a:ext>
                </a:extLst>
              </p:cNvPr>
              <p:cNvSpPr txBox="1"/>
              <p:nvPr/>
            </p:nvSpPr>
            <p:spPr>
              <a:xfrm>
                <a:off x="77780" y="3808627"/>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+54%</a:t>
                </a:r>
              </a:p>
            </p:txBody>
          </p:sp>
          <p:sp>
            <p:nvSpPr>
              <p:cNvPr id="19" name="Oval 18">
                <a:extLst>
                  <a:ext uri="{FF2B5EF4-FFF2-40B4-BE49-F238E27FC236}">
                    <a16:creationId xmlns:a16="http://schemas.microsoft.com/office/drawing/2014/main" id="{86C30DF7-97CD-45F3-9AC1-9CB56044D73F}"/>
                  </a:ext>
                </a:extLst>
              </p:cNvPr>
              <p:cNvSpPr/>
              <p:nvPr/>
            </p:nvSpPr>
            <p:spPr>
              <a:xfrm>
                <a:off x="1410049" y="3475310"/>
                <a:ext cx="1015654" cy="1035966"/>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B7314ECA-E825-46CD-AA26-6FA9DA785C9D}"/>
                  </a:ext>
                </a:extLst>
              </p:cNvPr>
              <p:cNvSpPr txBox="1"/>
              <p:nvPr/>
            </p:nvSpPr>
            <p:spPr>
              <a:xfrm>
                <a:off x="1461992" y="3808627"/>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+62%</a:t>
                </a:r>
              </a:p>
            </p:txBody>
          </p:sp>
          <p:sp>
            <p:nvSpPr>
              <p:cNvPr id="21" name="Oval 20">
                <a:extLst>
                  <a:ext uri="{FF2B5EF4-FFF2-40B4-BE49-F238E27FC236}">
                    <a16:creationId xmlns:a16="http://schemas.microsoft.com/office/drawing/2014/main" id="{132CC2DE-82FC-49F1-AB88-376EA592C7E7}"/>
                  </a:ext>
                </a:extLst>
              </p:cNvPr>
              <p:cNvSpPr/>
              <p:nvPr/>
            </p:nvSpPr>
            <p:spPr>
              <a:xfrm>
                <a:off x="2794261" y="3475310"/>
                <a:ext cx="1015654" cy="1035966"/>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CF98F80A-89E8-4236-BFC0-16610036588E}"/>
                  </a:ext>
                </a:extLst>
              </p:cNvPr>
              <p:cNvSpPr txBox="1"/>
              <p:nvPr/>
            </p:nvSpPr>
            <p:spPr>
              <a:xfrm>
                <a:off x="2846204" y="3808627"/>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+58%</a:t>
                </a:r>
              </a:p>
            </p:txBody>
          </p:sp>
        </p:grpSp>
      </p:grpSp>
      <p:grpSp>
        <p:nvGrpSpPr>
          <p:cNvPr id="3" name="Group 2">
            <a:extLst>
              <a:ext uri="{FF2B5EF4-FFF2-40B4-BE49-F238E27FC236}">
                <a16:creationId xmlns:a16="http://schemas.microsoft.com/office/drawing/2014/main" id="{3918CA58-ED1C-40D4-A093-5980D69B503B}"/>
              </a:ext>
            </a:extLst>
          </p:cNvPr>
          <p:cNvGrpSpPr/>
          <p:nvPr/>
        </p:nvGrpSpPr>
        <p:grpSpPr>
          <a:xfrm>
            <a:off x="156301" y="3004458"/>
            <a:ext cx="5331235" cy="1576674"/>
            <a:chOff x="265157" y="2640663"/>
            <a:chExt cx="5331235" cy="1576674"/>
          </a:xfrm>
        </p:grpSpPr>
        <p:sp>
          <p:nvSpPr>
            <p:cNvPr id="23" name="Rectangle 22">
              <a:extLst>
                <a:ext uri="{FF2B5EF4-FFF2-40B4-BE49-F238E27FC236}">
                  <a16:creationId xmlns:a16="http://schemas.microsoft.com/office/drawing/2014/main" id="{EDC85CBF-22F5-471C-A3F7-CA764156F5D1}"/>
                </a:ext>
              </a:extLst>
            </p:cNvPr>
            <p:cNvSpPr/>
            <p:nvPr/>
          </p:nvSpPr>
          <p:spPr>
            <a:xfrm>
              <a:off x="265157" y="2640663"/>
              <a:ext cx="5331235" cy="369333"/>
            </a:xfrm>
            <a:prstGeom prst="rect">
              <a:avLst/>
            </a:prstGeom>
          </p:spPr>
          <p:txBody>
            <a:bodyPr>
              <a:noAutofit/>
            </a:bodyPr>
            <a:lstStyle/>
            <a:p>
              <a:pPr algn="ctr"/>
              <a:r>
                <a:rPr 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Have you been to the movie theater in the </a:t>
              </a:r>
              <a:r>
                <a:rPr lang="en-US" sz="1600" b="1" i="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past month</a:t>
              </a:r>
              <a:r>
                <a:rPr 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grpSp>
          <p:nvGrpSpPr>
            <p:cNvPr id="24" name="Group 23">
              <a:extLst>
                <a:ext uri="{FF2B5EF4-FFF2-40B4-BE49-F238E27FC236}">
                  <a16:creationId xmlns:a16="http://schemas.microsoft.com/office/drawing/2014/main" id="{2AEEC34B-6CCA-4C14-8E3A-852AAD096512}"/>
                </a:ext>
              </a:extLst>
            </p:cNvPr>
            <p:cNvGrpSpPr/>
            <p:nvPr/>
          </p:nvGrpSpPr>
          <p:grpSpPr>
            <a:xfrm>
              <a:off x="1038735" y="3181371"/>
              <a:ext cx="3784078" cy="1035966"/>
              <a:chOff x="25837" y="3475310"/>
              <a:chExt cx="3784078" cy="1035966"/>
            </a:xfrm>
          </p:grpSpPr>
          <p:sp>
            <p:nvSpPr>
              <p:cNvPr id="25" name="Oval 24">
                <a:extLst>
                  <a:ext uri="{FF2B5EF4-FFF2-40B4-BE49-F238E27FC236}">
                    <a16:creationId xmlns:a16="http://schemas.microsoft.com/office/drawing/2014/main" id="{408ADEC8-D9A9-4AA9-B24F-356252B3E5D8}"/>
                  </a:ext>
                </a:extLst>
              </p:cNvPr>
              <p:cNvSpPr/>
              <p:nvPr/>
            </p:nvSpPr>
            <p:spPr>
              <a:xfrm>
                <a:off x="25837" y="3475310"/>
                <a:ext cx="1015654" cy="1035966"/>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9EC5C8C0-D60A-4ACF-B4BA-B9846C122C39}"/>
                  </a:ext>
                </a:extLst>
              </p:cNvPr>
              <p:cNvSpPr txBox="1"/>
              <p:nvPr/>
            </p:nvSpPr>
            <p:spPr>
              <a:xfrm>
                <a:off x="77780" y="3808627"/>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+29%</a:t>
                </a:r>
              </a:p>
            </p:txBody>
          </p:sp>
          <p:sp>
            <p:nvSpPr>
              <p:cNvPr id="27" name="Oval 26">
                <a:extLst>
                  <a:ext uri="{FF2B5EF4-FFF2-40B4-BE49-F238E27FC236}">
                    <a16:creationId xmlns:a16="http://schemas.microsoft.com/office/drawing/2014/main" id="{3BEC5135-01D9-452C-A721-5A5610CA7CAA}"/>
                  </a:ext>
                </a:extLst>
              </p:cNvPr>
              <p:cNvSpPr/>
              <p:nvPr/>
            </p:nvSpPr>
            <p:spPr>
              <a:xfrm>
                <a:off x="1410049" y="3475310"/>
                <a:ext cx="1015654" cy="1035966"/>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51C29A2B-AE75-4BE7-9B17-58FE49C5EA1B}"/>
                  </a:ext>
                </a:extLst>
              </p:cNvPr>
              <p:cNvSpPr txBox="1"/>
              <p:nvPr/>
            </p:nvSpPr>
            <p:spPr>
              <a:xfrm>
                <a:off x="1461992" y="3808627"/>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+25%</a:t>
                </a:r>
              </a:p>
            </p:txBody>
          </p:sp>
          <p:sp>
            <p:nvSpPr>
              <p:cNvPr id="29" name="Oval 28">
                <a:extLst>
                  <a:ext uri="{FF2B5EF4-FFF2-40B4-BE49-F238E27FC236}">
                    <a16:creationId xmlns:a16="http://schemas.microsoft.com/office/drawing/2014/main" id="{972FE53C-4112-46A8-A25C-C7D8E068B03C}"/>
                  </a:ext>
                </a:extLst>
              </p:cNvPr>
              <p:cNvSpPr/>
              <p:nvPr/>
            </p:nvSpPr>
            <p:spPr>
              <a:xfrm>
                <a:off x="2794261" y="3475310"/>
                <a:ext cx="1015654" cy="1035966"/>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id="{EC24238D-79B5-4368-ADE1-03539D682B1E}"/>
                  </a:ext>
                </a:extLst>
              </p:cNvPr>
              <p:cNvSpPr txBox="1"/>
              <p:nvPr/>
            </p:nvSpPr>
            <p:spPr>
              <a:xfrm>
                <a:off x="2846204" y="3808627"/>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+45%</a:t>
                </a:r>
              </a:p>
            </p:txBody>
          </p:sp>
        </p:grpSp>
      </p:grpSp>
      <p:pic>
        <p:nvPicPr>
          <p:cNvPr id="33" name="Picture 32">
            <a:extLst>
              <a:ext uri="{FF2B5EF4-FFF2-40B4-BE49-F238E27FC236}">
                <a16:creationId xmlns:a16="http://schemas.microsoft.com/office/drawing/2014/main" id="{E5A6FAEB-B081-40FD-8CFF-CB4BFB2DD1D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80112" y="2876907"/>
            <a:ext cx="1831777" cy="1831777"/>
          </a:xfrm>
          <a:prstGeom prst="rect">
            <a:avLst/>
          </a:prstGeom>
        </p:spPr>
      </p:pic>
      <p:sp>
        <p:nvSpPr>
          <p:cNvPr id="37" name="TextBox 36">
            <a:extLst>
              <a:ext uri="{FF2B5EF4-FFF2-40B4-BE49-F238E27FC236}">
                <a16:creationId xmlns:a16="http://schemas.microsoft.com/office/drawing/2014/main" id="{2C3F5D9F-A4CF-4500-B841-0BCEEE7CDFE1}"/>
              </a:ext>
            </a:extLst>
          </p:cNvPr>
          <p:cNvSpPr txBox="1"/>
          <p:nvPr/>
        </p:nvSpPr>
        <p:spPr>
          <a:xfrm>
            <a:off x="15330" y="6329591"/>
            <a:ext cx="10906766" cy="338554"/>
          </a:xfrm>
          <a:prstGeom prst="rect">
            <a:avLst/>
          </a:prstGeom>
          <a:noFill/>
        </p:spPr>
        <p:txBody>
          <a:bodyPr wrap="square" rtlCol="0">
            <a:spAutoFit/>
          </a:bodyPr>
          <a:lstStyle/>
          <a:p>
            <a:r>
              <a:rPr lang="en-US" sz="800" dirty="0">
                <a:latin typeface="Open Sans" panose="020B0606030504020204" pitchFamily="34" charset="0"/>
                <a:ea typeface="Open Sans" panose="020B0606030504020204" pitchFamily="34" charset="0"/>
                <a:cs typeface="Open Sans" panose="020B0606030504020204" pitchFamily="34" charset="0"/>
              </a:rPr>
              <a:t>Source: VAB / </a:t>
            </a:r>
            <a:r>
              <a:rPr lang="en-US" sz="800" dirty="0" err="1">
                <a:latin typeface="Open Sans" panose="020B0606030504020204" pitchFamily="34" charset="0"/>
                <a:ea typeface="Open Sans" panose="020B0606030504020204" pitchFamily="34" charset="0"/>
                <a:cs typeface="Open Sans" panose="020B0606030504020204" pitchFamily="34" charset="0"/>
              </a:rPr>
              <a:t>Dynata</a:t>
            </a:r>
            <a:r>
              <a:rPr lang="en-US" sz="800" dirty="0">
                <a:latin typeface="Open Sans" panose="020B0606030504020204" pitchFamily="34" charset="0"/>
                <a:ea typeface="Open Sans" panose="020B0606030504020204" pitchFamily="34" charset="0"/>
                <a:cs typeface="Open Sans" panose="020B0606030504020204" pitchFamily="34" charset="0"/>
              </a:rPr>
              <a:t> ‘Multicultural Video Engagement Survey,’ August 2019. Q14: When was the last time you attended a movie in the theater in the last 12 months? African American/Black/Caribbean American =  302 Respondents, Hispanic = 300 Respondents, Asian American/Pacific Islander = 100 Respondents, Non-Hispanic White = 300 Respondents. </a:t>
            </a:r>
          </a:p>
        </p:txBody>
      </p:sp>
      <p:sp>
        <p:nvSpPr>
          <p:cNvPr id="34" name="TextBox 33">
            <a:extLst>
              <a:ext uri="{FF2B5EF4-FFF2-40B4-BE49-F238E27FC236}">
                <a16:creationId xmlns:a16="http://schemas.microsoft.com/office/drawing/2014/main" id="{08C78A4D-54F6-4C22-A966-B108F1F63600}"/>
              </a:ext>
            </a:extLst>
          </p:cNvPr>
          <p:cNvSpPr txBox="1"/>
          <p:nvPr/>
        </p:nvSpPr>
        <p:spPr>
          <a:xfrm>
            <a:off x="-10427" y="92685"/>
            <a:ext cx="12202427" cy="892059"/>
          </a:xfrm>
          <a:prstGeom prst="rect">
            <a:avLst/>
          </a:prstGeom>
          <a:noFill/>
        </p:spPr>
        <p:txBody>
          <a:bodyPr wrap="square" lIns="90952" tIns="45476" rIns="90952" bIns="45476" rtlCol="0">
            <a:spAutoFit/>
          </a:bodyPr>
          <a:lstStyle/>
          <a:p>
            <a:pPr algn="ctr" defTabSz="582973">
              <a:defRPr/>
            </a:pPr>
            <a:r>
              <a:rPr lang="en-US" sz="2600" dirty="0">
                <a:latin typeface="Open Sans" panose="020B0606030504020204" pitchFamily="34" charset="0"/>
                <a:ea typeface="Open Sans" panose="020B0606030504020204" pitchFamily="34" charset="0"/>
                <a:cs typeface="Open Sans" panose="020B0606030504020204" pitchFamily="34" charset="0"/>
              </a:rPr>
              <a:t>Cinema Over Indexes Against Multicultural Audiences – They Are Avid </a:t>
            </a:r>
          </a:p>
          <a:p>
            <a:pPr algn="ctr" defTabSz="582973">
              <a:defRPr/>
            </a:pPr>
            <a:r>
              <a:rPr lang="en-US" sz="2600" dirty="0">
                <a:latin typeface="Open Sans" panose="020B0606030504020204" pitchFamily="34" charset="0"/>
                <a:ea typeface="Open Sans" panose="020B0606030504020204" pitchFamily="34" charset="0"/>
                <a:cs typeface="Open Sans" panose="020B0606030504020204" pitchFamily="34" charset="0"/>
              </a:rPr>
              <a:t>Movie Goers And Over </a:t>
            </a:r>
            <a:r>
              <a:rPr lang="en-US" sz="2600" b="1" u="sng" dirty="0">
                <a:latin typeface="Open Sans" panose="020B0606030504020204" pitchFamily="34" charset="0"/>
                <a:ea typeface="Open Sans" panose="020B0606030504020204" pitchFamily="34" charset="0"/>
                <a:cs typeface="Open Sans" panose="020B0606030504020204" pitchFamily="34" charset="0"/>
              </a:rPr>
              <a:t>One-Third</a:t>
            </a:r>
            <a:r>
              <a:rPr lang="en-US" sz="2600" dirty="0">
                <a:latin typeface="Open Sans" panose="020B0606030504020204" pitchFamily="34" charset="0"/>
                <a:ea typeface="Open Sans" panose="020B0606030504020204" pitchFamily="34" charset="0"/>
                <a:cs typeface="Open Sans" panose="020B0606030504020204" pitchFamily="34" charset="0"/>
              </a:rPr>
              <a:t> Have Attended A Movie In The Past Month</a:t>
            </a:r>
          </a:p>
        </p:txBody>
      </p:sp>
      <p:grpSp>
        <p:nvGrpSpPr>
          <p:cNvPr id="36" name="Group 35">
            <a:extLst>
              <a:ext uri="{FF2B5EF4-FFF2-40B4-BE49-F238E27FC236}">
                <a16:creationId xmlns:a16="http://schemas.microsoft.com/office/drawing/2014/main" id="{5E2EBABB-62A7-4080-8328-92C02D25DFD4}"/>
              </a:ext>
            </a:extLst>
          </p:cNvPr>
          <p:cNvGrpSpPr/>
          <p:nvPr/>
        </p:nvGrpSpPr>
        <p:grpSpPr>
          <a:xfrm>
            <a:off x="5321904" y="5277132"/>
            <a:ext cx="2353430" cy="247654"/>
            <a:chOff x="5168375" y="5503824"/>
            <a:chExt cx="2353430" cy="247654"/>
          </a:xfrm>
        </p:grpSpPr>
        <p:sp>
          <p:nvSpPr>
            <p:cNvPr id="38" name="Rectangle 37">
              <a:extLst>
                <a:ext uri="{FF2B5EF4-FFF2-40B4-BE49-F238E27FC236}">
                  <a16:creationId xmlns:a16="http://schemas.microsoft.com/office/drawing/2014/main" id="{61AD105F-D048-476E-B1C5-5C36CB441C53}"/>
                </a:ext>
              </a:extLst>
            </p:cNvPr>
            <p:cNvSpPr/>
            <p:nvPr/>
          </p:nvSpPr>
          <p:spPr>
            <a:xfrm>
              <a:off x="5168375" y="5542259"/>
              <a:ext cx="564290" cy="209219"/>
            </a:xfrm>
            <a:prstGeom prst="rect">
              <a:avLst/>
            </a:prstGeom>
            <a:solidFill>
              <a:schemeClr val="bg1">
                <a:alpha val="64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XX</a:t>
              </a: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39" name="Rectangle 38">
              <a:extLst>
                <a:ext uri="{FF2B5EF4-FFF2-40B4-BE49-F238E27FC236}">
                  <a16:creationId xmlns:a16="http://schemas.microsoft.com/office/drawing/2014/main" id="{05FBF274-CC1D-470A-ABE4-3641B6445F97}"/>
                </a:ext>
              </a:extLst>
            </p:cNvPr>
            <p:cNvSpPr/>
            <p:nvPr/>
          </p:nvSpPr>
          <p:spPr>
            <a:xfrm>
              <a:off x="5541487" y="5503824"/>
              <a:ext cx="1980318" cy="231237"/>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 of Respondents</a:t>
              </a:r>
            </a:p>
          </p:txBody>
        </p:sp>
      </p:grpSp>
      <p:sp>
        <p:nvSpPr>
          <p:cNvPr id="40" name="Rectangle 39">
            <a:extLst>
              <a:ext uri="{FF2B5EF4-FFF2-40B4-BE49-F238E27FC236}">
                <a16:creationId xmlns:a16="http://schemas.microsoft.com/office/drawing/2014/main" id="{197F8DB5-0E87-458B-A68E-1B0BA5A3999E}"/>
              </a:ext>
            </a:extLst>
          </p:cNvPr>
          <p:cNvSpPr/>
          <p:nvPr/>
        </p:nvSpPr>
        <p:spPr>
          <a:xfrm>
            <a:off x="4350890" y="1655103"/>
            <a:ext cx="4142054" cy="356546"/>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vs. Non-Hispanic White 18+</a:t>
            </a:r>
          </a:p>
        </p:txBody>
      </p:sp>
      <p:sp>
        <p:nvSpPr>
          <p:cNvPr id="49" name="Rectangle 48">
            <a:extLst>
              <a:ext uri="{FF2B5EF4-FFF2-40B4-BE49-F238E27FC236}">
                <a16:creationId xmlns:a16="http://schemas.microsoft.com/office/drawing/2014/main" id="{F0B84626-DB0F-4F49-83CE-5729F9384CEA}"/>
              </a:ext>
            </a:extLst>
          </p:cNvPr>
          <p:cNvSpPr/>
          <p:nvPr/>
        </p:nvSpPr>
        <p:spPr>
          <a:xfrm>
            <a:off x="4438018" y="4416132"/>
            <a:ext cx="513004" cy="283016"/>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44%</a:t>
            </a:r>
          </a:p>
        </p:txBody>
      </p:sp>
      <p:sp>
        <p:nvSpPr>
          <p:cNvPr id="50" name="Rectangle 49">
            <a:extLst>
              <a:ext uri="{FF2B5EF4-FFF2-40B4-BE49-F238E27FC236}">
                <a16:creationId xmlns:a16="http://schemas.microsoft.com/office/drawing/2014/main" id="{525B219B-14E4-4CC4-82A3-978EAD450007}"/>
              </a:ext>
            </a:extLst>
          </p:cNvPr>
          <p:cNvSpPr/>
          <p:nvPr/>
        </p:nvSpPr>
        <p:spPr>
          <a:xfrm>
            <a:off x="3072000" y="4398959"/>
            <a:ext cx="513004" cy="283016"/>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38%</a:t>
            </a:r>
          </a:p>
        </p:txBody>
      </p:sp>
      <p:sp>
        <p:nvSpPr>
          <p:cNvPr id="51" name="Rectangle 50">
            <a:extLst>
              <a:ext uri="{FF2B5EF4-FFF2-40B4-BE49-F238E27FC236}">
                <a16:creationId xmlns:a16="http://schemas.microsoft.com/office/drawing/2014/main" id="{A4CB82FC-608E-475A-A869-20AAED634703}"/>
              </a:ext>
            </a:extLst>
          </p:cNvPr>
          <p:cNvSpPr/>
          <p:nvPr/>
        </p:nvSpPr>
        <p:spPr>
          <a:xfrm>
            <a:off x="1637088" y="4392898"/>
            <a:ext cx="513004" cy="283016"/>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39%</a:t>
            </a:r>
          </a:p>
        </p:txBody>
      </p:sp>
      <p:sp>
        <p:nvSpPr>
          <p:cNvPr id="52" name="Rectangle 51">
            <a:extLst>
              <a:ext uri="{FF2B5EF4-FFF2-40B4-BE49-F238E27FC236}">
                <a16:creationId xmlns:a16="http://schemas.microsoft.com/office/drawing/2014/main" id="{76A85CF9-1B60-400E-B01D-BCFEDF9098A9}"/>
              </a:ext>
            </a:extLst>
          </p:cNvPr>
          <p:cNvSpPr/>
          <p:nvPr/>
        </p:nvSpPr>
        <p:spPr>
          <a:xfrm>
            <a:off x="11020738" y="4411215"/>
            <a:ext cx="513004" cy="283016"/>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28%</a:t>
            </a:r>
          </a:p>
        </p:txBody>
      </p:sp>
      <p:sp>
        <p:nvSpPr>
          <p:cNvPr id="53" name="Rectangle 52">
            <a:extLst>
              <a:ext uri="{FF2B5EF4-FFF2-40B4-BE49-F238E27FC236}">
                <a16:creationId xmlns:a16="http://schemas.microsoft.com/office/drawing/2014/main" id="{19F75657-E2D9-4E61-8AA6-9FDCE3B11F8D}"/>
              </a:ext>
            </a:extLst>
          </p:cNvPr>
          <p:cNvSpPr/>
          <p:nvPr/>
        </p:nvSpPr>
        <p:spPr>
          <a:xfrm>
            <a:off x="9654720" y="4394042"/>
            <a:ext cx="513004" cy="283016"/>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29%</a:t>
            </a:r>
          </a:p>
        </p:txBody>
      </p:sp>
      <p:sp>
        <p:nvSpPr>
          <p:cNvPr id="54" name="Rectangle 53">
            <a:extLst>
              <a:ext uri="{FF2B5EF4-FFF2-40B4-BE49-F238E27FC236}">
                <a16:creationId xmlns:a16="http://schemas.microsoft.com/office/drawing/2014/main" id="{220A256A-065C-4F90-AA3C-E509BE01933D}"/>
              </a:ext>
            </a:extLst>
          </p:cNvPr>
          <p:cNvSpPr/>
          <p:nvPr/>
        </p:nvSpPr>
        <p:spPr>
          <a:xfrm>
            <a:off x="8219808" y="4387981"/>
            <a:ext cx="513004" cy="283016"/>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27%</a:t>
            </a:r>
          </a:p>
        </p:txBody>
      </p:sp>
      <p:grpSp>
        <p:nvGrpSpPr>
          <p:cNvPr id="55" name="Group 54">
            <a:extLst>
              <a:ext uri="{FF2B5EF4-FFF2-40B4-BE49-F238E27FC236}">
                <a16:creationId xmlns:a16="http://schemas.microsoft.com/office/drawing/2014/main" id="{82FF6511-BCA8-4336-B1FC-129C9F144E27}"/>
              </a:ext>
            </a:extLst>
          </p:cNvPr>
          <p:cNvGrpSpPr/>
          <p:nvPr/>
        </p:nvGrpSpPr>
        <p:grpSpPr>
          <a:xfrm>
            <a:off x="4278867" y="2107990"/>
            <a:ext cx="4286099" cy="273836"/>
            <a:chOff x="3928683" y="1475887"/>
            <a:chExt cx="4286099" cy="273836"/>
          </a:xfrm>
        </p:grpSpPr>
        <p:grpSp>
          <p:nvGrpSpPr>
            <p:cNvPr id="56" name="Group 55">
              <a:extLst>
                <a:ext uri="{FF2B5EF4-FFF2-40B4-BE49-F238E27FC236}">
                  <a16:creationId xmlns:a16="http://schemas.microsoft.com/office/drawing/2014/main" id="{6169CCF9-BF3C-4EAD-B157-E85EB7C513A6}"/>
                </a:ext>
              </a:extLst>
            </p:cNvPr>
            <p:cNvGrpSpPr/>
            <p:nvPr/>
          </p:nvGrpSpPr>
          <p:grpSpPr>
            <a:xfrm>
              <a:off x="4185413" y="1499048"/>
              <a:ext cx="4029369" cy="227514"/>
              <a:chOff x="4223465" y="4761319"/>
              <a:chExt cx="4029369" cy="227514"/>
            </a:xfrm>
          </p:grpSpPr>
          <p:sp>
            <p:nvSpPr>
              <p:cNvPr id="60" name="Rectangle 59">
                <a:extLst>
                  <a:ext uri="{FF2B5EF4-FFF2-40B4-BE49-F238E27FC236}">
                    <a16:creationId xmlns:a16="http://schemas.microsoft.com/office/drawing/2014/main" id="{676C136B-AF39-4E9D-8223-E8569E0CC81A}"/>
                  </a:ext>
                </a:extLst>
              </p:cNvPr>
              <p:cNvSpPr/>
              <p:nvPr/>
            </p:nvSpPr>
            <p:spPr>
              <a:xfrm>
                <a:off x="4223465"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Black A18+</a:t>
                </a:r>
              </a:p>
            </p:txBody>
          </p:sp>
          <p:sp>
            <p:nvSpPr>
              <p:cNvPr id="61" name="Rectangle 60">
                <a:extLst>
                  <a:ext uri="{FF2B5EF4-FFF2-40B4-BE49-F238E27FC236}">
                    <a16:creationId xmlns:a16="http://schemas.microsoft.com/office/drawing/2014/main" id="{A821B75B-22DD-4180-BA8E-F8E81CF4AD05}"/>
                  </a:ext>
                </a:extLst>
              </p:cNvPr>
              <p:cNvSpPr/>
              <p:nvPr/>
            </p:nvSpPr>
            <p:spPr>
              <a:xfrm>
                <a:off x="5614624" y="4761319"/>
                <a:ext cx="1247052" cy="227514"/>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Hispanic A18+</a:t>
                </a:r>
              </a:p>
            </p:txBody>
          </p:sp>
          <p:sp>
            <p:nvSpPr>
              <p:cNvPr id="62" name="Rectangle 61">
                <a:extLst>
                  <a:ext uri="{FF2B5EF4-FFF2-40B4-BE49-F238E27FC236}">
                    <a16:creationId xmlns:a16="http://schemas.microsoft.com/office/drawing/2014/main" id="{CA0B363B-7E40-45D2-BA79-0CD874FC013D}"/>
                  </a:ext>
                </a:extLst>
              </p:cNvPr>
              <p:cNvSpPr/>
              <p:nvPr/>
            </p:nvSpPr>
            <p:spPr>
              <a:xfrm>
                <a:off x="7189883"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Asian A18+</a:t>
                </a:r>
              </a:p>
            </p:txBody>
          </p:sp>
        </p:grpSp>
        <p:sp>
          <p:nvSpPr>
            <p:cNvPr id="57" name="Oval 56">
              <a:extLst>
                <a:ext uri="{FF2B5EF4-FFF2-40B4-BE49-F238E27FC236}">
                  <a16:creationId xmlns:a16="http://schemas.microsoft.com/office/drawing/2014/main" id="{127C3478-E00A-48A0-A83E-62FC41918501}"/>
                </a:ext>
              </a:extLst>
            </p:cNvPr>
            <p:cNvSpPr/>
            <p:nvPr/>
          </p:nvSpPr>
          <p:spPr>
            <a:xfrm>
              <a:off x="3928683" y="1475887"/>
              <a:ext cx="306598" cy="273836"/>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58" name="Oval 57">
              <a:extLst>
                <a:ext uri="{FF2B5EF4-FFF2-40B4-BE49-F238E27FC236}">
                  <a16:creationId xmlns:a16="http://schemas.microsoft.com/office/drawing/2014/main" id="{CB6C6BCC-6BD9-4973-BD9A-DB4A49DCF300}"/>
                </a:ext>
              </a:extLst>
            </p:cNvPr>
            <p:cNvSpPr/>
            <p:nvPr/>
          </p:nvSpPr>
          <p:spPr>
            <a:xfrm>
              <a:off x="5291547" y="1475887"/>
              <a:ext cx="306597" cy="273836"/>
            </a:xfrm>
            <a:prstGeom prst="ellipse">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59" name="Oval 58">
              <a:extLst>
                <a:ext uri="{FF2B5EF4-FFF2-40B4-BE49-F238E27FC236}">
                  <a16:creationId xmlns:a16="http://schemas.microsoft.com/office/drawing/2014/main" id="{F90BF9B3-77AA-4DD9-B7A4-5C62DD50CD35}"/>
                </a:ext>
              </a:extLst>
            </p:cNvPr>
            <p:cNvSpPr/>
            <p:nvPr/>
          </p:nvSpPr>
          <p:spPr>
            <a:xfrm>
              <a:off x="6889519" y="1475887"/>
              <a:ext cx="306597" cy="273836"/>
            </a:xfrm>
            <a:prstGeom prst="ellipse">
              <a:avLst/>
            </a:prstGeom>
            <a:solidFill>
              <a:srgbClr val="CC009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grpSp>
    </p:spTree>
    <p:extLst>
      <p:ext uri="{BB962C8B-B14F-4D97-AF65-F5344CB8AC3E}">
        <p14:creationId xmlns:p14="http://schemas.microsoft.com/office/powerpoint/2010/main" val="2755058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A2771902-873D-4D93-8F78-704AFF1EA778}"/>
              </a:ext>
            </a:extLst>
          </p:cNvPr>
          <p:cNvSpPr txBox="1"/>
          <p:nvPr/>
        </p:nvSpPr>
        <p:spPr>
          <a:xfrm>
            <a:off x="12275" y="92685"/>
            <a:ext cx="12161314" cy="922837"/>
          </a:xfrm>
          <a:prstGeom prst="rect">
            <a:avLst/>
          </a:prstGeom>
          <a:noFill/>
        </p:spPr>
        <p:txBody>
          <a:bodyPr wrap="square" lIns="90952" tIns="45476" rIns="90952" bIns="45476" rtlCol="0">
            <a:spAutoFit/>
          </a:bodyPr>
          <a:lstStyle/>
          <a:p>
            <a:pPr algn="ctr" defTabSz="582973">
              <a:defRPr/>
            </a:pPr>
            <a:r>
              <a:rPr lang="en-US" sz="2600" dirty="0">
                <a:latin typeface="Open Sans" panose="020B0606030504020204" pitchFamily="34" charset="0"/>
                <a:ea typeface="Open Sans" panose="020B0606030504020204" pitchFamily="34" charset="0"/>
                <a:cs typeface="Open Sans" panose="020B0606030504020204" pitchFamily="34" charset="0"/>
              </a:rPr>
              <a:t>Recent Relevant Films With Predominantly Black, Hispanic / Latino Or Asian Casts Have Been Very Effective At Over Delivering Multicultural Audiences</a:t>
            </a:r>
          </a:p>
        </p:txBody>
      </p:sp>
      <p:sp>
        <p:nvSpPr>
          <p:cNvPr id="4" name="Slide Number Placeholder 5">
            <a:extLst>
              <a:ext uri="{FF2B5EF4-FFF2-40B4-BE49-F238E27FC236}">
                <a16:creationId xmlns:a16="http://schemas.microsoft.com/office/drawing/2014/main" id="{3B22142C-5AB5-4DA8-91A8-02087E303669}"/>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defTabSz="585965">
              <a:defRPr/>
            </a:pPr>
            <a:fld id="{FC623D9C-B141-0E44-9A0E-426DA6A043B9}" type="slidenum">
              <a:rPr lang="en-US">
                <a:latin typeface="Open Sans" panose="020B0606030504020204" pitchFamily="34" charset="0"/>
                <a:ea typeface="Open Sans" panose="020B0606030504020204" pitchFamily="34" charset="0"/>
                <a:cs typeface="Open Sans" panose="020B0606030504020204" pitchFamily="34" charset="0"/>
              </a:rPr>
              <a:pPr defTabSz="585965">
                <a:defRPr/>
              </a:pPr>
              <a:t>33</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040585E9-ED1A-4F4B-A7BE-354291720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699" y="6531459"/>
            <a:ext cx="569668" cy="299966"/>
          </a:xfrm>
          <a:prstGeom prst="rect">
            <a:avLst/>
          </a:prstGeom>
        </p:spPr>
      </p:pic>
      <p:sp>
        <p:nvSpPr>
          <p:cNvPr id="6" name="Rectangle 5">
            <a:extLst>
              <a:ext uri="{FF2B5EF4-FFF2-40B4-BE49-F238E27FC236}">
                <a16:creationId xmlns:a16="http://schemas.microsoft.com/office/drawing/2014/main" id="{B72D5D9D-CAC6-4AFA-AE55-9A59638709FE}"/>
              </a:ext>
            </a:extLst>
          </p:cNvPr>
          <p:cNvSpPr/>
          <p:nvPr/>
        </p:nvSpPr>
        <p:spPr>
          <a:xfrm>
            <a:off x="2968196" y="6646783"/>
            <a:ext cx="6255609" cy="184642"/>
          </a:xfrm>
          <a:prstGeom prst="rect">
            <a:avLst/>
          </a:prstGeom>
        </p:spPr>
        <p:txBody>
          <a:bodyPr wrap="square">
            <a:noAutofit/>
          </a:bodyPr>
          <a:lstStyle/>
          <a:p>
            <a:pPr algn="ctr" defTabSz="457109"/>
            <a:r>
              <a:rPr lang="en-US" sz="900" i="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1026" name="Picture 2" descr="Angela Bassett, Forest Whitaker, Isaach De Bankolé, Martin Freeman, Michael B. Jordan, Andy Serkis, Chadwick Boseman, Danai Gurira, Lupita Nyong'o, Daniel Kaluuya, and Letitia Wright in Black Panther (2018)">
            <a:extLst>
              <a:ext uri="{FF2B5EF4-FFF2-40B4-BE49-F238E27FC236}">
                <a16:creationId xmlns:a16="http://schemas.microsoft.com/office/drawing/2014/main" id="{2CEF6DFF-C3EC-4852-9C6E-CE53C93B79A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70964" y="1811176"/>
            <a:ext cx="1782289" cy="29084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descr="Constance Wu and Henry Golding in Crazy Rich Asians (2018)">
            <a:extLst>
              <a:ext uri="{FF2B5EF4-FFF2-40B4-BE49-F238E27FC236}">
                <a16:creationId xmlns:a16="http://schemas.microsoft.com/office/drawing/2014/main" id="{6462CF5A-74A2-49BC-9D54-574317CAB93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38748" y="1811176"/>
            <a:ext cx="1782289" cy="29084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descr="Marisol Ramirez, Jaynee-Lynne Kinchen, and Roman Christou in The Curse of La Llorona (2019)">
            <a:extLst>
              <a:ext uri="{FF2B5EF4-FFF2-40B4-BE49-F238E27FC236}">
                <a16:creationId xmlns:a16="http://schemas.microsoft.com/office/drawing/2014/main" id="{C9A79E97-5582-4C83-A6A0-6ACFD665498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203631" y="1811176"/>
            <a:ext cx="1784738" cy="29084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D3E0647-C65C-4F33-BB3F-1CAD4FABE0C1}"/>
              </a:ext>
            </a:extLst>
          </p:cNvPr>
          <p:cNvSpPr txBox="1"/>
          <p:nvPr/>
        </p:nvSpPr>
        <p:spPr>
          <a:xfrm>
            <a:off x="37701" y="6376309"/>
            <a:ext cx="10729760" cy="315323"/>
          </a:xfrm>
          <a:prstGeom prst="rect">
            <a:avLst/>
          </a:prstGeom>
          <a:noFill/>
        </p:spPr>
        <p:txBody>
          <a:bodyPr wrap="square" rtlCol="0">
            <a:noAutofit/>
          </a:bodyPr>
          <a:lstStyle/>
          <a:p>
            <a:r>
              <a:rPr lang="en-US" sz="800" dirty="0">
                <a:latin typeface="Open Sans" panose="020B0606030504020204" pitchFamily="34" charset="0"/>
                <a:ea typeface="Open Sans" panose="020B0606030504020204" pitchFamily="34" charset="0"/>
                <a:cs typeface="Open Sans" panose="020B0606030504020204" pitchFamily="34" charset="0"/>
              </a:rPr>
              <a:t>Source: MPAA, </a:t>
            </a:r>
            <a:r>
              <a:rPr lang="en-US" sz="800" i="1" dirty="0">
                <a:latin typeface="Open Sans" panose="020B0606030504020204" pitchFamily="34" charset="0"/>
                <a:ea typeface="Open Sans" panose="020B0606030504020204" pitchFamily="34" charset="0"/>
                <a:cs typeface="Open Sans" panose="020B0606030504020204" pitchFamily="34" charset="0"/>
              </a:rPr>
              <a:t>2018 Theme Report, </a:t>
            </a:r>
            <a:r>
              <a:rPr lang="en-US" sz="800" dirty="0" err="1">
                <a:latin typeface="Open Sans" panose="020B0606030504020204" pitchFamily="34" charset="0"/>
                <a:ea typeface="Open Sans" panose="020B0606030504020204" pitchFamily="34" charset="0"/>
                <a:cs typeface="Open Sans" panose="020B0606030504020204" pitchFamily="34" charset="0"/>
              </a:rPr>
              <a:t>Comscore</a:t>
            </a:r>
            <a:r>
              <a:rPr lang="en-US" sz="800" dirty="0">
                <a:latin typeface="Open Sans" panose="020B0606030504020204" pitchFamily="34" charset="0"/>
                <a:ea typeface="Open Sans" panose="020B0606030504020204" pitchFamily="34" charset="0"/>
                <a:cs typeface="Open Sans" panose="020B0606030504020204" pitchFamily="34" charset="0"/>
              </a:rPr>
              <a:t>/Screen Engine; MarketWatch, </a:t>
            </a:r>
            <a:r>
              <a:rPr lang="en-US" sz="800" i="1" dirty="0">
                <a:latin typeface="Open Sans" panose="020B0606030504020204" pitchFamily="34" charset="0"/>
                <a:ea typeface="Open Sans" panose="020B0606030504020204" pitchFamily="34" charset="0"/>
                <a:cs typeface="Open Sans" panose="020B0606030504020204" pitchFamily="34" charset="0"/>
              </a:rPr>
              <a:t>Strong Asian-American turnout helped propel ‘Crazy Rich Asians’ to No. 1</a:t>
            </a:r>
            <a:r>
              <a:rPr lang="en-US" sz="800" dirty="0">
                <a:latin typeface="Open Sans" panose="020B0606030504020204" pitchFamily="34" charset="0"/>
                <a:ea typeface="Open Sans" panose="020B0606030504020204" pitchFamily="34" charset="0"/>
                <a:cs typeface="Open Sans" panose="020B0606030504020204" pitchFamily="34" charset="0"/>
              </a:rPr>
              <a:t>, Warner Bros. demographic information, 8/21/2018; Deadline, </a:t>
            </a:r>
            <a:r>
              <a:rPr lang="en-US" sz="800" i="1" dirty="0">
                <a:latin typeface="Open Sans" panose="020B0606030504020204" pitchFamily="34" charset="0"/>
                <a:ea typeface="Open Sans" panose="020B0606030504020204" pitchFamily="34" charset="0"/>
                <a:cs typeface="Open Sans" panose="020B0606030504020204" pitchFamily="34" charset="0"/>
              </a:rPr>
              <a:t>How Hispanic Audiences Drove New Line’s ‘La Llorona’ To $26.5M Easter Weekend B.O. Win, </a:t>
            </a:r>
            <a:r>
              <a:rPr lang="en-US" sz="800" dirty="0">
                <a:latin typeface="Open Sans" panose="020B0606030504020204" pitchFamily="34" charset="0"/>
                <a:ea typeface="Open Sans" panose="020B0606030504020204" pitchFamily="34" charset="0"/>
                <a:cs typeface="Open Sans" panose="020B0606030504020204" pitchFamily="34" charset="0"/>
              </a:rPr>
              <a:t>4/21/2019.</a:t>
            </a:r>
            <a:endParaRPr lang="en-US" sz="800" i="1" dirty="0">
              <a:latin typeface="Open Sans" panose="020B0606030504020204" pitchFamily="34" charset="0"/>
              <a:ea typeface="Open Sans" panose="020B0606030504020204" pitchFamily="34" charset="0"/>
              <a:cs typeface="Open Sans" panose="020B0606030504020204" pitchFamily="34" charset="0"/>
            </a:endParaRPr>
          </a:p>
          <a:p>
            <a:r>
              <a:rPr lang="en-US" sz="800" dirty="0">
                <a:latin typeface="Open Sans" panose="020B0606030504020204" pitchFamily="34" charset="0"/>
                <a:ea typeface="Open Sans" panose="020B0606030504020204" pitchFamily="34" charset="0"/>
                <a:cs typeface="Open Sans" panose="020B0606030504020204" pitchFamily="34" charset="0"/>
              </a:rPr>
              <a:t> </a:t>
            </a:r>
          </a:p>
        </p:txBody>
      </p:sp>
      <p:sp>
        <p:nvSpPr>
          <p:cNvPr id="27" name="Oval 26">
            <a:extLst>
              <a:ext uri="{FF2B5EF4-FFF2-40B4-BE49-F238E27FC236}">
                <a16:creationId xmlns:a16="http://schemas.microsoft.com/office/drawing/2014/main" id="{6E89D91F-6762-4029-BE04-6B6C18761385}"/>
              </a:ext>
            </a:extLst>
          </p:cNvPr>
          <p:cNvSpPr/>
          <p:nvPr/>
        </p:nvSpPr>
        <p:spPr>
          <a:xfrm>
            <a:off x="1516829" y="1566870"/>
            <a:ext cx="1015654" cy="1035966"/>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9240C1BA-B159-4026-84EA-92DB3DC579AC}"/>
              </a:ext>
            </a:extLst>
          </p:cNvPr>
          <p:cNvSpPr txBox="1"/>
          <p:nvPr/>
        </p:nvSpPr>
        <p:spPr>
          <a:xfrm>
            <a:off x="1568772" y="1900187"/>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35%</a:t>
            </a:r>
          </a:p>
        </p:txBody>
      </p:sp>
      <p:sp>
        <p:nvSpPr>
          <p:cNvPr id="29" name="Oval 28">
            <a:extLst>
              <a:ext uri="{FF2B5EF4-FFF2-40B4-BE49-F238E27FC236}">
                <a16:creationId xmlns:a16="http://schemas.microsoft.com/office/drawing/2014/main" id="{56C4E89C-7166-4775-B297-7DB93045CFB0}"/>
              </a:ext>
            </a:extLst>
          </p:cNvPr>
          <p:cNvSpPr/>
          <p:nvPr/>
        </p:nvSpPr>
        <p:spPr>
          <a:xfrm>
            <a:off x="4711873" y="1566870"/>
            <a:ext cx="1015654" cy="1035966"/>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id="{A6508BBD-3F59-4316-B8C6-135B057E8532}"/>
              </a:ext>
            </a:extLst>
          </p:cNvPr>
          <p:cNvSpPr txBox="1"/>
          <p:nvPr/>
        </p:nvSpPr>
        <p:spPr>
          <a:xfrm>
            <a:off x="4763816" y="1900187"/>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49%</a:t>
            </a:r>
          </a:p>
        </p:txBody>
      </p:sp>
      <p:sp>
        <p:nvSpPr>
          <p:cNvPr id="31" name="Oval 30">
            <a:extLst>
              <a:ext uri="{FF2B5EF4-FFF2-40B4-BE49-F238E27FC236}">
                <a16:creationId xmlns:a16="http://schemas.microsoft.com/office/drawing/2014/main" id="{D2A45561-9116-47CC-953B-41AF36C1A548}"/>
              </a:ext>
            </a:extLst>
          </p:cNvPr>
          <p:cNvSpPr/>
          <p:nvPr/>
        </p:nvSpPr>
        <p:spPr>
          <a:xfrm>
            <a:off x="7841806" y="1566870"/>
            <a:ext cx="1015654" cy="1035966"/>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0D5D97C2-2758-49F7-9ADD-A4FB79A4A3A3}"/>
              </a:ext>
            </a:extLst>
          </p:cNvPr>
          <p:cNvSpPr txBox="1"/>
          <p:nvPr/>
        </p:nvSpPr>
        <p:spPr>
          <a:xfrm>
            <a:off x="7893749" y="1900187"/>
            <a:ext cx="911768" cy="369332"/>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38%</a:t>
            </a:r>
          </a:p>
        </p:txBody>
      </p:sp>
      <p:sp>
        <p:nvSpPr>
          <p:cNvPr id="11" name="TextBox 10">
            <a:extLst>
              <a:ext uri="{FF2B5EF4-FFF2-40B4-BE49-F238E27FC236}">
                <a16:creationId xmlns:a16="http://schemas.microsoft.com/office/drawing/2014/main" id="{9648BBEA-EC5D-4CB2-A06B-6ADCB6ABF3BF}"/>
              </a:ext>
            </a:extLst>
          </p:cNvPr>
          <p:cNvSpPr txBox="1"/>
          <p:nvPr/>
        </p:nvSpPr>
        <p:spPr>
          <a:xfrm>
            <a:off x="3212863" y="1184710"/>
            <a:ext cx="5766273" cy="369332"/>
          </a:xfrm>
          <a:prstGeom prst="rect">
            <a:avLst/>
          </a:prstGeom>
          <a:noFill/>
        </p:spPr>
        <p:txBody>
          <a:bodyPr wrap="square" rtlCol="0">
            <a:noAutofit/>
          </a:bodyPr>
          <a:lstStyle/>
          <a:p>
            <a:pPr algn="ctr"/>
            <a:r>
              <a:rPr lang="en-US" sz="1400" b="1" u="sng" dirty="0">
                <a:latin typeface="Open Sans" panose="020B0606030504020204" pitchFamily="34" charset="0"/>
                <a:ea typeface="Open Sans" panose="020B0606030504020204" pitchFamily="34" charset="0"/>
                <a:cs typeface="Open Sans" panose="020B0606030504020204" pitchFamily="34" charset="0"/>
              </a:rPr>
              <a:t>Average Audience Composition by Ethnicity</a:t>
            </a:r>
          </a:p>
        </p:txBody>
      </p:sp>
      <p:grpSp>
        <p:nvGrpSpPr>
          <p:cNvPr id="34" name="Group 33">
            <a:extLst>
              <a:ext uri="{FF2B5EF4-FFF2-40B4-BE49-F238E27FC236}">
                <a16:creationId xmlns:a16="http://schemas.microsoft.com/office/drawing/2014/main" id="{70218A5C-9D8A-4BF4-B834-C35C6EC78B44}"/>
              </a:ext>
            </a:extLst>
          </p:cNvPr>
          <p:cNvGrpSpPr/>
          <p:nvPr/>
        </p:nvGrpSpPr>
        <p:grpSpPr>
          <a:xfrm>
            <a:off x="1655232" y="4961473"/>
            <a:ext cx="8868835" cy="227514"/>
            <a:chOff x="3950256" y="6209513"/>
            <a:chExt cx="8868835" cy="227514"/>
          </a:xfrm>
        </p:grpSpPr>
        <p:sp>
          <p:nvSpPr>
            <p:cNvPr id="38" name="Rectangle 37">
              <a:extLst>
                <a:ext uri="{FF2B5EF4-FFF2-40B4-BE49-F238E27FC236}">
                  <a16:creationId xmlns:a16="http://schemas.microsoft.com/office/drawing/2014/main" id="{FAF2C53A-F903-480F-B671-6384F772FB88}"/>
                </a:ext>
              </a:extLst>
            </p:cNvPr>
            <p:cNvSpPr/>
            <p:nvPr/>
          </p:nvSpPr>
          <p:spPr>
            <a:xfrm>
              <a:off x="4158355" y="6224633"/>
              <a:ext cx="2088435" cy="197274"/>
            </a:xfrm>
            <a:prstGeom prst="rect">
              <a:avLst/>
            </a:prstGeom>
          </p:spPr>
          <p:txBody>
            <a:bodyPr anchor="ctr">
              <a:no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African-American / Black</a:t>
              </a:r>
            </a:p>
          </p:txBody>
        </p:sp>
        <p:sp>
          <p:nvSpPr>
            <p:cNvPr id="35" name="Rectangle 34">
              <a:extLst>
                <a:ext uri="{FF2B5EF4-FFF2-40B4-BE49-F238E27FC236}">
                  <a16:creationId xmlns:a16="http://schemas.microsoft.com/office/drawing/2014/main" id="{BCF2110E-35B8-4579-A180-DEAA059C7A56}"/>
                </a:ext>
              </a:extLst>
            </p:cNvPr>
            <p:cNvSpPr/>
            <p:nvPr/>
          </p:nvSpPr>
          <p:spPr>
            <a:xfrm>
              <a:off x="3950256" y="6209513"/>
              <a:ext cx="240390" cy="227514"/>
            </a:xfrm>
            <a:prstGeom prst="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0785F51-7D0F-4B3D-957C-245BED89ABC0}"/>
                </a:ext>
              </a:extLst>
            </p:cNvPr>
            <p:cNvSpPr/>
            <p:nvPr/>
          </p:nvSpPr>
          <p:spPr>
            <a:xfrm>
              <a:off x="7589315" y="6209513"/>
              <a:ext cx="240390" cy="227514"/>
            </a:xfrm>
            <a:prstGeom prst="rect">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3DB880F-2A84-40DA-A447-ED55619A53DE}"/>
                </a:ext>
              </a:extLst>
            </p:cNvPr>
            <p:cNvSpPr/>
            <p:nvPr/>
          </p:nvSpPr>
          <p:spPr>
            <a:xfrm>
              <a:off x="10637775" y="6209513"/>
              <a:ext cx="240390" cy="227514"/>
            </a:xfrm>
            <a:prstGeom prst="rect">
              <a:avLst/>
            </a:prstGeom>
            <a:solidFill>
              <a:srgbClr val="CC009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720BBFA-D2A8-4F31-AA0F-17AFF23B01E8}"/>
                </a:ext>
              </a:extLst>
            </p:cNvPr>
            <p:cNvSpPr/>
            <p:nvPr/>
          </p:nvSpPr>
          <p:spPr>
            <a:xfrm>
              <a:off x="7810113" y="6217074"/>
              <a:ext cx="1575259" cy="212393"/>
            </a:xfrm>
            <a:prstGeom prst="rect">
              <a:avLst/>
            </a:prstGeom>
          </p:spPr>
          <p:txBody>
            <a:bodyPr anchor="ctr">
              <a:no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Hispanic/Latino</a:t>
              </a:r>
            </a:p>
          </p:txBody>
        </p:sp>
        <p:sp>
          <p:nvSpPr>
            <p:cNvPr id="40" name="Rectangle 39">
              <a:extLst>
                <a:ext uri="{FF2B5EF4-FFF2-40B4-BE49-F238E27FC236}">
                  <a16:creationId xmlns:a16="http://schemas.microsoft.com/office/drawing/2014/main" id="{B8483C1F-C107-45BF-8CA2-150597CDF2CF}"/>
                </a:ext>
              </a:extLst>
            </p:cNvPr>
            <p:cNvSpPr/>
            <p:nvPr/>
          </p:nvSpPr>
          <p:spPr>
            <a:xfrm>
              <a:off x="10858573" y="6224633"/>
              <a:ext cx="1960518" cy="197274"/>
            </a:xfrm>
            <a:prstGeom prst="rect">
              <a:avLst/>
            </a:prstGeom>
          </p:spPr>
          <p:txBody>
            <a:bodyPr anchor="ctr">
              <a:no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Asian/Pacific Islander</a:t>
              </a:r>
            </a:p>
          </p:txBody>
        </p:sp>
      </p:grpSp>
      <p:sp>
        <p:nvSpPr>
          <p:cNvPr id="12" name="TextBox 11">
            <a:extLst>
              <a:ext uri="{FF2B5EF4-FFF2-40B4-BE49-F238E27FC236}">
                <a16:creationId xmlns:a16="http://schemas.microsoft.com/office/drawing/2014/main" id="{F56B6B34-6A7D-4214-95BB-D91679A828F1}"/>
              </a:ext>
            </a:extLst>
          </p:cNvPr>
          <p:cNvSpPr txBox="1"/>
          <p:nvPr/>
        </p:nvSpPr>
        <p:spPr>
          <a:xfrm>
            <a:off x="1496578" y="5334587"/>
            <a:ext cx="2731061" cy="954108"/>
          </a:xfrm>
          <a:prstGeom prst="rect">
            <a:avLst/>
          </a:prstGeom>
          <a:noFill/>
        </p:spPr>
        <p:txBody>
          <a:bodyPr wrap="square" rtlCol="0">
            <a:noAutofit/>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African-American/Black Moviegoers were </a:t>
            </a:r>
            <a:r>
              <a:rPr lang="en-US" sz="1400" b="1" i="1" dirty="0">
                <a:latin typeface="Open Sans" panose="020B0606030504020204" pitchFamily="34" charset="0"/>
                <a:ea typeface="Open Sans" panose="020B0606030504020204" pitchFamily="34" charset="0"/>
                <a:cs typeface="Open Sans" panose="020B0606030504020204" pitchFamily="34" charset="0"/>
              </a:rPr>
              <a:t>3x more likely </a:t>
            </a:r>
            <a:r>
              <a:rPr lang="en-US" sz="1400" dirty="0">
                <a:latin typeface="Open Sans" panose="020B0606030504020204" pitchFamily="34" charset="0"/>
                <a:ea typeface="Open Sans" panose="020B0606030504020204" pitchFamily="34" charset="0"/>
                <a:cs typeface="Open Sans" panose="020B0606030504020204" pitchFamily="34" charset="0"/>
              </a:rPr>
              <a:t>to see </a:t>
            </a:r>
            <a:r>
              <a:rPr lang="en-US" sz="1400" i="1" dirty="0">
                <a:latin typeface="Open Sans" panose="020B0606030504020204" pitchFamily="34" charset="0"/>
                <a:ea typeface="Open Sans" panose="020B0606030504020204" pitchFamily="34" charset="0"/>
                <a:cs typeface="Open Sans" panose="020B0606030504020204" pitchFamily="34" charset="0"/>
              </a:rPr>
              <a:t>Black Panther</a:t>
            </a:r>
            <a:r>
              <a:rPr lang="en-US" sz="1400" dirty="0">
                <a:latin typeface="Open Sans" panose="020B0606030504020204" pitchFamily="34" charset="0"/>
                <a:ea typeface="Open Sans" panose="020B0606030504020204" pitchFamily="34" charset="0"/>
                <a:cs typeface="Open Sans" panose="020B0606030504020204" pitchFamily="34" charset="0"/>
              </a:rPr>
              <a:t> vs. average attendance</a:t>
            </a:r>
          </a:p>
        </p:txBody>
      </p:sp>
      <p:sp>
        <p:nvSpPr>
          <p:cNvPr id="43" name="TextBox 42">
            <a:extLst>
              <a:ext uri="{FF2B5EF4-FFF2-40B4-BE49-F238E27FC236}">
                <a16:creationId xmlns:a16="http://schemas.microsoft.com/office/drawing/2014/main" id="{BF014983-2BF8-45C7-A0FA-996B866AB50C}"/>
              </a:ext>
            </a:extLst>
          </p:cNvPr>
          <p:cNvSpPr txBox="1"/>
          <p:nvPr/>
        </p:nvSpPr>
        <p:spPr>
          <a:xfrm>
            <a:off x="4769765" y="5334587"/>
            <a:ext cx="2731061" cy="867371"/>
          </a:xfrm>
          <a:prstGeom prst="rect">
            <a:avLst/>
          </a:prstGeom>
          <a:noFill/>
        </p:spPr>
        <p:txBody>
          <a:bodyPr wrap="square" rtlCol="0">
            <a:noAutofit/>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Hispanic/Latino Moviegoers were </a:t>
            </a:r>
            <a:r>
              <a:rPr lang="en-US" sz="1400" b="1" i="1" dirty="0">
                <a:latin typeface="Open Sans" panose="020B0606030504020204" pitchFamily="34" charset="0"/>
                <a:ea typeface="Open Sans" panose="020B0606030504020204" pitchFamily="34" charset="0"/>
                <a:cs typeface="Open Sans" panose="020B0606030504020204" pitchFamily="34" charset="0"/>
              </a:rPr>
              <a:t>2.5x more likely </a:t>
            </a:r>
            <a:r>
              <a:rPr lang="en-US" sz="1400" dirty="0">
                <a:latin typeface="Open Sans" panose="020B0606030504020204" pitchFamily="34" charset="0"/>
                <a:ea typeface="Open Sans" panose="020B0606030504020204" pitchFamily="34" charset="0"/>
                <a:cs typeface="Open Sans" panose="020B0606030504020204" pitchFamily="34" charset="0"/>
              </a:rPr>
              <a:t>to see </a:t>
            </a:r>
            <a:r>
              <a:rPr lang="en-US" sz="1400" i="1" dirty="0">
                <a:latin typeface="Open Sans" panose="020B0606030504020204" pitchFamily="34" charset="0"/>
                <a:ea typeface="Open Sans" panose="020B0606030504020204" pitchFamily="34" charset="0"/>
                <a:cs typeface="Open Sans" panose="020B0606030504020204" pitchFamily="34" charset="0"/>
              </a:rPr>
              <a:t>The Curse of La Llorona </a:t>
            </a:r>
            <a:r>
              <a:rPr lang="en-US" sz="1400" dirty="0">
                <a:latin typeface="Open Sans" panose="020B0606030504020204" pitchFamily="34" charset="0"/>
                <a:ea typeface="Open Sans" panose="020B0606030504020204" pitchFamily="34" charset="0"/>
                <a:cs typeface="Open Sans" panose="020B0606030504020204" pitchFamily="34" charset="0"/>
              </a:rPr>
              <a:t>vs. average attendance</a:t>
            </a:r>
          </a:p>
        </p:txBody>
      </p:sp>
      <p:sp>
        <p:nvSpPr>
          <p:cNvPr id="44" name="TextBox 43">
            <a:extLst>
              <a:ext uri="{FF2B5EF4-FFF2-40B4-BE49-F238E27FC236}">
                <a16:creationId xmlns:a16="http://schemas.microsoft.com/office/drawing/2014/main" id="{AA47A99B-C03F-4380-90C1-1E0DA254778C}"/>
              </a:ext>
            </a:extLst>
          </p:cNvPr>
          <p:cNvSpPr txBox="1"/>
          <p:nvPr/>
        </p:nvSpPr>
        <p:spPr>
          <a:xfrm>
            <a:off x="8181331" y="5334587"/>
            <a:ext cx="2257075" cy="954108"/>
          </a:xfrm>
          <a:prstGeom prst="rect">
            <a:avLst/>
          </a:prstGeom>
          <a:noFill/>
        </p:spPr>
        <p:txBody>
          <a:bodyPr wrap="square" rtlCol="0">
            <a:noAutofit/>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Asian Moviegoers </a:t>
            </a:r>
            <a:r>
              <a:rPr lang="en-US" sz="1400" b="1" i="1" dirty="0">
                <a:latin typeface="Open Sans" panose="020B0606030504020204" pitchFamily="34" charset="0"/>
                <a:ea typeface="Open Sans" panose="020B0606030504020204" pitchFamily="34" charset="0"/>
                <a:cs typeface="Open Sans" panose="020B0606030504020204" pitchFamily="34" charset="0"/>
              </a:rPr>
              <a:t>were 5x more likely </a:t>
            </a:r>
            <a:r>
              <a:rPr lang="en-US" sz="1400" dirty="0">
                <a:latin typeface="Open Sans" panose="020B0606030504020204" pitchFamily="34" charset="0"/>
                <a:ea typeface="Open Sans" panose="020B0606030504020204" pitchFamily="34" charset="0"/>
                <a:cs typeface="Open Sans" panose="020B0606030504020204" pitchFamily="34" charset="0"/>
              </a:rPr>
              <a:t>to see </a:t>
            </a:r>
            <a:r>
              <a:rPr lang="en-US" sz="1400" i="1" dirty="0">
                <a:latin typeface="Open Sans" panose="020B0606030504020204" pitchFamily="34" charset="0"/>
                <a:ea typeface="Open Sans" panose="020B0606030504020204" pitchFamily="34" charset="0"/>
                <a:cs typeface="Open Sans" panose="020B0606030504020204" pitchFamily="34" charset="0"/>
              </a:rPr>
              <a:t>Crazy Rich Asians </a:t>
            </a:r>
            <a:r>
              <a:rPr lang="en-US" sz="1400" dirty="0">
                <a:latin typeface="Open Sans" panose="020B0606030504020204" pitchFamily="34" charset="0"/>
                <a:ea typeface="Open Sans" panose="020B0606030504020204" pitchFamily="34" charset="0"/>
                <a:cs typeface="Open Sans" panose="020B0606030504020204" pitchFamily="34" charset="0"/>
              </a:rPr>
              <a:t>vs. average attendance</a:t>
            </a:r>
          </a:p>
        </p:txBody>
      </p:sp>
    </p:spTree>
    <p:extLst>
      <p:ext uri="{BB962C8B-B14F-4D97-AF65-F5344CB8AC3E}">
        <p14:creationId xmlns:p14="http://schemas.microsoft.com/office/powerpoint/2010/main" val="1769573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F33E65-0715-4CA3-9634-35E2FB073FD0}"/>
              </a:ext>
            </a:extLst>
          </p:cNvPr>
          <p:cNvSpPr/>
          <p:nvPr/>
        </p:nvSpPr>
        <p:spPr>
          <a:xfrm>
            <a:off x="-2044" y="1"/>
            <a:ext cx="3659168" cy="6858000"/>
          </a:xfrm>
          <a:prstGeom prst="rect">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defRPr/>
            </a:pPr>
            <a:endParaRPr lang="en-US" sz="23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2852FF03-5E83-446A-8586-2551180F4F95}"/>
              </a:ext>
            </a:extLst>
          </p:cNvPr>
          <p:cNvSpPr txBox="1"/>
          <p:nvPr/>
        </p:nvSpPr>
        <p:spPr>
          <a:xfrm>
            <a:off x="71297" y="126363"/>
            <a:ext cx="3481975" cy="4493045"/>
          </a:xfrm>
          <a:prstGeom prst="rect">
            <a:avLst/>
          </a:prstGeom>
          <a:noFill/>
        </p:spPr>
        <p:txBody>
          <a:bodyPr wrap="square" lIns="90952" tIns="45476" rIns="90952" bIns="45476" rtlCol="0">
            <a:spAutoFit/>
          </a:bodyPr>
          <a:lstStyle/>
          <a:p>
            <a:pPr defTabSz="582973">
              <a:defRPr/>
            </a:pPr>
            <a:r>
              <a:rPr lang="en-US" sz="2600" dirty="0">
                <a:solidFill>
                  <a:schemeClr val="bg1"/>
                </a:solidFill>
                <a:latin typeface="Open Sans" panose="020B0606030504020204" pitchFamily="34" charset="0"/>
                <a:ea typeface="Open Sans" panose="020B0606030504020204" pitchFamily="34" charset="0"/>
                <a:cs typeface="Open Sans" panose="020B0606030504020204" pitchFamily="34" charset="0"/>
              </a:rPr>
              <a:t>Due to their passion and desire to seek out relevant and entertaining content, Multicultural audiences have driven the major successes of several recent films that featured a diverse cast</a:t>
            </a:r>
          </a:p>
        </p:txBody>
      </p:sp>
      <p:sp>
        <p:nvSpPr>
          <p:cNvPr id="5" name="Slide Number Placeholder 5">
            <a:extLst>
              <a:ext uri="{FF2B5EF4-FFF2-40B4-BE49-F238E27FC236}">
                <a16:creationId xmlns:a16="http://schemas.microsoft.com/office/drawing/2014/main" id="{D5F6207D-E07D-4B02-A7D6-F4E38D7665FA}"/>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defTabSz="585965">
              <a:defRPr/>
            </a:pPr>
            <a:fld id="{FC623D9C-B141-0E44-9A0E-426DA6A043B9}" type="slidenum">
              <a:rPr lang="en-US">
                <a:latin typeface="Open Sans" panose="020B0606030504020204" pitchFamily="34" charset="0"/>
                <a:ea typeface="Open Sans" panose="020B0606030504020204" pitchFamily="34" charset="0"/>
                <a:cs typeface="Open Sans" panose="020B0606030504020204" pitchFamily="34" charset="0"/>
              </a:rPr>
              <a:pPr defTabSz="585965">
                <a:defRPr/>
              </a:pPr>
              <a:t>34</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630C5643-D511-4E37-8B52-4B129B88A8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33699" y="6531459"/>
            <a:ext cx="569668" cy="299966"/>
          </a:xfrm>
          <a:prstGeom prst="rect">
            <a:avLst/>
          </a:prstGeom>
        </p:spPr>
      </p:pic>
      <p:sp>
        <p:nvSpPr>
          <p:cNvPr id="7" name="Rectangle 6">
            <a:extLst>
              <a:ext uri="{FF2B5EF4-FFF2-40B4-BE49-F238E27FC236}">
                <a16:creationId xmlns:a16="http://schemas.microsoft.com/office/drawing/2014/main" id="{1B476D71-6527-43C8-8C26-6E804FBD8F3F}"/>
              </a:ext>
            </a:extLst>
          </p:cNvPr>
          <p:cNvSpPr/>
          <p:nvPr/>
        </p:nvSpPr>
        <p:spPr>
          <a:xfrm>
            <a:off x="4752932" y="6646783"/>
            <a:ext cx="6255609" cy="184642"/>
          </a:xfrm>
          <a:prstGeom prst="rect">
            <a:avLst/>
          </a:prstGeom>
        </p:spPr>
        <p:txBody>
          <a:bodyPr wrap="square">
            <a:noAutofit/>
          </a:bodyPr>
          <a:lstStyle/>
          <a:p>
            <a:pPr algn="ctr" defTabSz="457109"/>
            <a:r>
              <a:rPr lang="en-US" sz="900" i="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grpSp>
        <p:nvGrpSpPr>
          <p:cNvPr id="14" name="Group 13">
            <a:extLst>
              <a:ext uri="{FF2B5EF4-FFF2-40B4-BE49-F238E27FC236}">
                <a16:creationId xmlns:a16="http://schemas.microsoft.com/office/drawing/2014/main" id="{3ED357F7-B94D-42A1-852F-7550FED66A98}"/>
              </a:ext>
            </a:extLst>
          </p:cNvPr>
          <p:cNvGrpSpPr/>
          <p:nvPr/>
        </p:nvGrpSpPr>
        <p:grpSpPr>
          <a:xfrm>
            <a:off x="4927147" y="191242"/>
            <a:ext cx="5907178" cy="1297586"/>
            <a:chOff x="4927147" y="191242"/>
            <a:chExt cx="5907178" cy="1297586"/>
          </a:xfrm>
        </p:grpSpPr>
        <p:pic>
          <p:nvPicPr>
            <p:cNvPr id="2" name="Picture 1">
              <a:extLst>
                <a:ext uri="{FF2B5EF4-FFF2-40B4-BE49-F238E27FC236}">
                  <a16:creationId xmlns:a16="http://schemas.microsoft.com/office/drawing/2014/main" id="{E185DE79-C6D7-40F1-A250-18B175D073C5}"/>
                </a:ext>
              </a:extLst>
            </p:cNvPr>
            <p:cNvPicPr>
              <a:picLocks noChangeAspect="1"/>
            </p:cNvPicPr>
            <p:nvPr/>
          </p:nvPicPr>
          <p:blipFill>
            <a:blip r:embed="rId3"/>
            <a:stretch>
              <a:fillRect/>
            </a:stretch>
          </p:blipFill>
          <p:spPr>
            <a:xfrm>
              <a:off x="4927147" y="721010"/>
              <a:ext cx="5907178" cy="650570"/>
            </a:xfrm>
            <a:prstGeom prst="rect">
              <a:avLst/>
            </a:prstGeom>
            <a:ln>
              <a:noFill/>
            </a:ln>
          </p:spPr>
        </p:pic>
        <p:pic>
          <p:nvPicPr>
            <p:cNvPr id="9" name="Picture 2" descr="Image result for the wrap logo">
              <a:extLst>
                <a:ext uri="{FF2B5EF4-FFF2-40B4-BE49-F238E27FC236}">
                  <a16:creationId xmlns:a16="http://schemas.microsoft.com/office/drawing/2014/main" id="{82937934-B28A-411E-A558-C44C8A71379C}"/>
                </a:ext>
              </a:extLst>
            </p:cNvPr>
            <p:cNvPicPr>
              <a:picLocks noChangeAspect="1" noChangeArrowheads="1"/>
            </p:cNvPicPr>
            <p:nvPr/>
          </p:nvPicPr>
          <p:blipFill rotWithShape="1">
            <a:blip r:embed="rId4"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bwMode="auto">
            <a:xfrm>
              <a:off x="7147561" y="361867"/>
              <a:ext cx="1466350" cy="29791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C96D91A9-641E-4C2B-A0D7-75FF8B31C919}"/>
                </a:ext>
              </a:extLst>
            </p:cNvPr>
            <p:cNvSpPr/>
            <p:nvPr/>
          </p:nvSpPr>
          <p:spPr>
            <a:xfrm>
              <a:off x="4935871" y="191242"/>
              <a:ext cx="5889730" cy="1297586"/>
            </a:xfrm>
            <a:prstGeom prst="round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79EF696-CE54-41C0-9D69-F4DC9DB5E9F2}"/>
              </a:ext>
            </a:extLst>
          </p:cNvPr>
          <p:cNvGrpSpPr/>
          <p:nvPr/>
        </p:nvGrpSpPr>
        <p:grpSpPr>
          <a:xfrm>
            <a:off x="4641385" y="1953491"/>
            <a:ext cx="6478703" cy="1072673"/>
            <a:chOff x="4641385" y="1750988"/>
            <a:chExt cx="6478703" cy="1072673"/>
          </a:xfrm>
        </p:grpSpPr>
        <p:pic>
          <p:nvPicPr>
            <p:cNvPr id="12" name="Picture 11">
              <a:extLst>
                <a:ext uri="{FF2B5EF4-FFF2-40B4-BE49-F238E27FC236}">
                  <a16:creationId xmlns:a16="http://schemas.microsoft.com/office/drawing/2014/main" id="{4E9A95CF-D26F-4B56-BB58-F60AE39682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94560" y="2092441"/>
              <a:ext cx="6172353" cy="731220"/>
            </a:xfrm>
            <a:prstGeom prst="rect">
              <a:avLst/>
            </a:prstGeom>
          </p:spPr>
        </p:pic>
        <p:pic>
          <p:nvPicPr>
            <p:cNvPr id="1028" name="Picture 4" descr="Image result for bloomberg logo">
              <a:extLst>
                <a:ext uri="{FF2B5EF4-FFF2-40B4-BE49-F238E27FC236}">
                  <a16:creationId xmlns:a16="http://schemas.microsoft.com/office/drawing/2014/main" id="{864C906D-3D24-497D-AB09-73FD40FA9839}"/>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199946" y="1765373"/>
              <a:ext cx="1361581" cy="39163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id="{6EC4E3CC-1269-4455-8060-8A4FB4409EBC}"/>
                </a:ext>
              </a:extLst>
            </p:cNvPr>
            <p:cNvSpPr/>
            <p:nvPr/>
          </p:nvSpPr>
          <p:spPr>
            <a:xfrm>
              <a:off x="4641385" y="1750988"/>
              <a:ext cx="6478703" cy="1072385"/>
            </a:xfrm>
            <a:prstGeom prst="roundRect">
              <a:avLst/>
            </a:prstGeom>
            <a:noFill/>
            <a:ln w="381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42A08FBD-3858-4D5D-BD4D-0F014D592EEA}"/>
              </a:ext>
            </a:extLst>
          </p:cNvPr>
          <p:cNvGrpSpPr/>
          <p:nvPr/>
        </p:nvGrpSpPr>
        <p:grpSpPr>
          <a:xfrm>
            <a:off x="4317450" y="3490827"/>
            <a:ext cx="7126573" cy="1179624"/>
            <a:chOff x="4317450" y="3444528"/>
            <a:chExt cx="7126573" cy="1179624"/>
          </a:xfrm>
        </p:grpSpPr>
        <p:pic>
          <p:nvPicPr>
            <p:cNvPr id="3" name="Picture 2">
              <a:extLst>
                <a:ext uri="{FF2B5EF4-FFF2-40B4-BE49-F238E27FC236}">
                  <a16:creationId xmlns:a16="http://schemas.microsoft.com/office/drawing/2014/main" id="{BF85878C-2769-416B-8D60-2CAA22E065CB}"/>
                </a:ext>
              </a:extLst>
            </p:cNvPr>
            <p:cNvPicPr>
              <a:picLocks noChangeAspect="1"/>
            </p:cNvPicPr>
            <p:nvPr/>
          </p:nvPicPr>
          <p:blipFill>
            <a:blip r:embed="rId7"/>
            <a:stretch>
              <a:fillRect/>
            </a:stretch>
          </p:blipFill>
          <p:spPr>
            <a:xfrm>
              <a:off x="4566666" y="3851460"/>
              <a:ext cx="6628141" cy="724215"/>
            </a:xfrm>
            <a:prstGeom prst="rect">
              <a:avLst/>
            </a:prstGeom>
          </p:spPr>
        </p:pic>
        <p:pic>
          <p:nvPicPr>
            <p:cNvPr id="10" name="Picture 2" descr="Image result for deadline logo">
              <a:extLst>
                <a:ext uri="{FF2B5EF4-FFF2-40B4-BE49-F238E27FC236}">
                  <a16:creationId xmlns:a16="http://schemas.microsoft.com/office/drawing/2014/main" id="{9F395138-840A-4173-85B1-5C9233224BA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131867" y="3610155"/>
              <a:ext cx="1497739" cy="19306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71869BA5-17C3-4EA8-9E5E-495B5D22B084}"/>
                </a:ext>
              </a:extLst>
            </p:cNvPr>
            <p:cNvSpPr/>
            <p:nvPr/>
          </p:nvSpPr>
          <p:spPr>
            <a:xfrm>
              <a:off x="4317450" y="3444528"/>
              <a:ext cx="7126573" cy="1179624"/>
            </a:xfrm>
            <a:prstGeom prst="roundRect">
              <a:avLst/>
            </a:prstGeom>
            <a:no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ED950822-2338-46CF-94C8-845B19ACA490}"/>
              </a:ext>
            </a:extLst>
          </p:cNvPr>
          <p:cNvGrpSpPr/>
          <p:nvPr/>
        </p:nvGrpSpPr>
        <p:grpSpPr>
          <a:xfrm>
            <a:off x="4641385" y="5135114"/>
            <a:ext cx="6478703" cy="1179624"/>
            <a:chOff x="4641385" y="5135114"/>
            <a:chExt cx="6478703" cy="1179624"/>
          </a:xfrm>
        </p:grpSpPr>
        <p:pic>
          <p:nvPicPr>
            <p:cNvPr id="8" name="Picture 7">
              <a:extLst>
                <a:ext uri="{FF2B5EF4-FFF2-40B4-BE49-F238E27FC236}">
                  <a16:creationId xmlns:a16="http://schemas.microsoft.com/office/drawing/2014/main" id="{90093C59-2397-4A0F-A838-02674A3DABCD}"/>
                </a:ext>
              </a:extLst>
            </p:cNvPr>
            <p:cNvPicPr>
              <a:picLocks noChangeAspect="1"/>
            </p:cNvPicPr>
            <p:nvPr/>
          </p:nvPicPr>
          <p:blipFill>
            <a:blip r:embed="rId9"/>
            <a:stretch>
              <a:fillRect/>
            </a:stretch>
          </p:blipFill>
          <p:spPr>
            <a:xfrm>
              <a:off x="4892992" y="5499937"/>
              <a:ext cx="5975488" cy="772877"/>
            </a:xfrm>
            <a:prstGeom prst="rect">
              <a:avLst/>
            </a:prstGeom>
          </p:spPr>
        </p:pic>
        <p:pic>
          <p:nvPicPr>
            <p:cNvPr id="1026" name="Picture 2" descr="Image result for marketwatch logo">
              <a:extLst>
                <a:ext uri="{FF2B5EF4-FFF2-40B4-BE49-F238E27FC236}">
                  <a16:creationId xmlns:a16="http://schemas.microsoft.com/office/drawing/2014/main" id="{591212EB-53C2-4493-955E-3A380540466A}"/>
                </a:ext>
              </a:extLst>
            </p:cNvPr>
            <p:cNvPicPr>
              <a:picLocks noChangeAspect="1" noChangeArrowheads="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t="28903" b="31358"/>
            <a:stretch/>
          </p:blipFill>
          <p:spPr bwMode="auto">
            <a:xfrm>
              <a:off x="7032725" y="5179857"/>
              <a:ext cx="1696023" cy="37444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860DB2EA-55D2-42A6-A586-065F1E3AB65C}"/>
                </a:ext>
              </a:extLst>
            </p:cNvPr>
            <p:cNvSpPr/>
            <p:nvPr/>
          </p:nvSpPr>
          <p:spPr>
            <a:xfrm>
              <a:off x="4641385" y="5135114"/>
              <a:ext cx="6478703" cy="1179624"/>
            </a:xfrm>
            <a:prstGeom prst="roundRect">
              <a:avLst/>
            </a:prstGeom>
            <a:noFill/>
            <a:ln w="38100">
              <a:solidFill>
                <a:srgbClr val="CC00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47518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2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8F71FA4-82EF-4D14-B1BA-BBDBA32DCD2B}"/>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5965"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585965"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1200" cap="none" spc="0" normalizeH="0" baseline="0" noProof="0" dirty="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A7E32FD8-A441-4D92-823C-D99B69DEB4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699" y="6531459"/>
            <a:ext cx="569668" cy="299966"/>
          </a:xfrm>
          <a:prstGeom prst="rect">
            <a:avLst/>
          </a:prstGeom>
        </p:spPr>
      </p:pic>
      <p:sp>
        <p:nvSpPr>
          <p:cNvPr id="6" name="Rectangle 5">
            <a:extLst>
              <a:ext uri="{FF2B5EF4-FFF2-40B4-BE49-F238E27FC236}">
                <a16:creationId xmlns:a16="http://schemas.microsoft.com/office/drawing/2014/main" id="{B91DEC6E-8723-4AA6-AA32-2A6B9DE2ACB4}"/>
              </a:ext>
            </a:extLst>
          </p:cNvPr>
          <p:cNvSpPr/>
          <p:nvPr/>
        </p:nvSpPr>
        <p:spPr>
          <a:xfrm>
            <a:off x="2968196" y="6646783"/>
            <a:ext cx="6255609" cy="184642"/>
          </a:xfrm>
          <a:prstGeom prst="rect">
            <a:avLst/>
          </a:prstGeom>
        </p:spPr>
        <p:txBody>
          <a:bodyPr wrap="square">
            <a:no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sp>
        <p:nvSpPr>
          <p:cNvPr id="31" name="TextBox 30">
            <a:extLst>
              <a:ext uri="{FF2B5EF4-FFF2-40B4-BE49-F238E27FC236}">
                <a16:creationId xmlns:a16="http://schemas.microsoft.com/office/drawing/2014/main" id="{F6F3CEC5-E2ED-4D78-8E0F-B6E0D4F2C525}"/>
              </a:ext>
            </a:extLst>
          </p:cNvPr>
          <p:cNvSpPr txBox="1"/>
          <p:nvPr/>
        </p:nvSpPr>
        <p:spPr>
          <a:xfrm>
            <a:off x="84577" y="6217501"/>
            <a:ext cx="11301178" cy="461665"/>
          </a:xfrm>
          <a:prstGeom prst="rect">
            <a:avLst/>
          </a:prstGeom>
          <a:noFill/>
        </p:spPr>
        <p:txBody>
          <a:bodyPr wrap="square" rtlCol="0">
            <a:spAutoFit/>
          </a:bodyPr>
          <a:lstStyle/>
          <a:p>
            <a:pPr lvl="0"/>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Source: VAB / </a:t>
            </a:r>
            <a:r>
              <a:rPr kumimoji="0" lang="en-US" sz="8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Dynata</a:t>
            </a: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‘Multicultural</a:t>
            </a:r>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 Video Engagement</a:t>
            </a: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Survey,’ August 2019. </a:t>
            </a:r>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Q16: How often do you interact with cinema advertising through interactive polling, games, trivia, etc.? Q17: How often have you done the following as a result of seeing an advertisement in the movie theater or in the theater lobby? Q15</a:t>
            </a: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After seeing an ad in a movie theater, how often do you visit a brand’s website on your mobile phone to get more information about a product you saw advertised? Respondents Answer = Always, Frequently or Occasionally. African American/Black/Caribbean American =  302 Respondents, Hispanic = 300 Respondents, Asian American/Pacific Islander = 100 Respondents, Non-Hispanic White = 300 Respondents. </a:t>
            </a:r>
          </a:p>
        </p:txBody>
      </p:sp>
      <p:sp>
        <p:nvSpPr>
          <p:cNvPr id="88" name="TextBox 87">
            <a:extLst>
              <a:ext uri="{FF2B5EF4-FFF2-40B4-BE49-F238E27FC236}">
                <a16:creationId xmlns:a16="http://schemas.microsoft.com/office/drawing/2014/main" id="{C9154976-7D37-4832-A42F-C5A27118EE55}"/>
              </a:ext>
            </a:extLst>
          </p:cNvPr>
          <p:cNvSpPr txBox="1"/>
          <p:nvPr/>
        </p:nvSpPr>
        <p:spPr>
          <a:xfrm>
            <a:off x="33603" y="97852"/>
            <a:ext cx="12158398" cy="830504"/>
          </a:xfrm>
          <a:prstGeom prst="rect">
            <a:avLst/>
          </a:prstGeom>
          <a:noFill/>
        </p:spPr>
        <p:txBody>
          <a:bodyPr wrap="square" lIns="90952" tIns="45476" rIns="90952" bIns="45476" rtlCol="0">
            <a:spAutoFit/>
          </a:bodyPr>
          <a:lstStyle/>
          <a:p>
            <a:pPr marL="0" marR="0" lvl="0" indent="0" algn="ctr" defTabSz="582973"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Driving Consideration &amp; Intent: </a:t>
            </a:r>
            <a:r>
              <a:rPr kumimoji="0" lang="en-US" sz="23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Multicultural Audiences Are </a:t>
            </a:r>
            <a:r>
              <a:rPr lang="en-US" sz="2300" dirty="0">
                <a:solidFill>
                  <a:prstClr val="black"/>
                </a:solidFill>
                <a:latin typeface="Open Sans" panose="020B0606030504020204" pitchFamily="34" charset="0"/>
                <a:ea typeface="Open Sans" panose="020B0606030504020204" pitchFamily="34" charset="0"/>
                <a:cs typeface="Open Sans" panose="020B0606030504020204" pitchFamily="34" charset="0"/>
              </a:rPr>
              <a:t>More Likely To Engage With </a:t>
            </a:r>
            <a:r>
              <a:rPr kumimoji="0" lang="en-US" sz="23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Cinema Advertisers Through In-Theater Games, Social Media And Brand Websites</a:t>
            </a:r>
          </a:p>
        </p:txBody>
      </p:sp>
      <p:sp>
        <p:nvSpPr>
          <p:cNvPr id="2" name="TextBox 1">
            <a:extLst>
              <a:ext uri="{FF2B5EF4-FFF2-40B4-BE49-F238E27FC236}">
                <a16:creationId xmlns:a16="http://schemas.microsoft.com/office/drawing/2014/main" id="{002EEE95-EBD5-4B5E-B2D0-87DC7684FE85}"/>
              </a:ext>
            </a:extLst>
          </p:cNvPr>
          <p:cNvSpPr txBox="1"/>
          <p:nvPr/>
        </p:nvSpPr>
        <p:spPr>
          <a:xfrm>
            <a:off x="489602" y="1935988"/>
            <a:ext cx="220443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Have You Taken the Following Actions After Seeing an Ad in a Movie theater?</a:t>
            </a:r>
          </a:p>
        </p:txBody>
      </p:sp>
      <p:sp>
        <p:nvSpPr>
          <p:cNvPr id="58" name="Rectangle 57">
            <a:extLst>
              <a:ext uri="{FF2B5EF4-FFF2-40B4-BE49-F238E27FC236}">
                <a16:creationId xmlns:a16="http://schemas.microsoft.com/office/drawing/2014/main" id="{58FB595F-7686-4404-AD92-21FBA36B25C7}"/>
              </a:ext>
            </a:extLst>
          </p:cNvPr>
          <p:cNvSpPr/>
          <p:nvPr/>
        </p:nvSpPr>
        <p:spPr>
          <a:xfrm>
            <a:off x="3125397" y="1119975"/>
            <a:ext cx="7522938" cy="356546"/>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vs. Non-Hispanic White 18+</a:t>
            </a:r>
          </a:p>
        </p:txBody>
      </p:sp>
      <p:grpSp>
        <p:nvGrpSpPr>
          <p:cNvPr id="79" name="Group 78">
            <a:extLst>
              <a:ext uri="{FF2B5EF4-FFF2-40B4-BE49-F238E27FC236}">
                <a16:creationId xmlns:a16="http://schemas.microsoft.com/office/drawing/2014/main" id="{A2AD20C6-BEFE-4AF9-8766-1DC214E22B4C}"/>
              </a:ext>
            </a:extLst>
          </p:cNvPr>
          <p:cNvGrpSpPr/>
          <p:nvPr/>
        </p:nvGrpSpPr>
        <p:grpSpPr>
          <a:xfrm>
            <a:off x="5803687" y="5906398"/>
            <a:ext cx="2353430" cy="247654"/>
            <a:chOff x="5168375" y="5503824"/>
            <a:chExt cx="2353430" cy="247654"/>
          </a:xfrm>
        </p:grpSpPr>
        <p:sp>
          <p:nvSpPr>
            <p:cNvPr id="80" name="Rectangle 79">
              <a:extLst>
                <a:ext uri="{FF2B5EF4-FFF2-40B4-BE49-F238E27FC236}">
                  <a16:creationId xmlns:a16="http://schemas.microsoft.com/office/drawing/2014/main" id="{692609EC-BC9B-4B74-9606-59341E19A601}"/>
                </a:ext>
              </a:extLst>
            </p:cNvPr>
            <p:cNvSpPr/>
            <p:nvPr/>
          </p:nvSpPr>
          <p:spPr>
            <a:xfrm>
              <a:off x="5168375" y="5542259"/>
              <a:ext cx="564290" cy="209219"/>
            </a:xfrm>
            <a:prstGeom prst="rect">
              <a:avLst/>
            </a:prstGeom>
            <a:solidFill>
              <a:schemeClr val="bg1">
                <a:alpha val="64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XX</a:t>
              </a: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81" name="Rectangle 80">
              <a:extLst>
                <a:ext uri="{FF2B5EF4-FFF2-40B4-BE49-F238E27FC236}">
                  <a16:creationId xmlns:a16="http://schemas.microsoft.com/office/drawing/2014/main" id="{0DAC81D3-E3C0-4158-90A9-F8B43618B1A0}"/>
                </a:ext>
              </a:extLst>
            </p:cNvPr>
            <p:cNvSpPr/>
            <p:nvPr/>
          </p:nvSpPr>
          <p:spPr>
            <a:xfrm>
              <a:off x="5541487" y="5503824"/>
              <a:ext cx="1980318" cy="231237"/>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 of Respondents</a:t>
              </a:r>
            </a:p>
          </p:txBody>
        </p:sp>
      </p:grpSp>
      <p:sp>
        <p:nvSpPr>
          <p:cNvPr id="47" name="Rectangle 46">
            <a:extLst>
              <a:ext uri="{FF2B5EF4-FFF2-40B4-BE49-F238E27FC236}">
                <a16:creationId xmlns:a16="http://schemas.microsoft.com/office/drawing/2014/main" id="{471E0556-9D31-4E9F-9231-0811110FC79D}"/>
              </a:ext>
            </a:extLst>
          </p:cNvPr>
          <p:cNvSpPr/>
          <p:nvPr/>
        </p:nvSpPr>
        <p:spPr>
          <a:xfrm>
            <a:off x="3125397" y="1959371"/>
            <a:ext cx="7522938" cy="1124179"/>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8" name="Picture 47">
            <a:extLst>
              <a:ext uri="{FF2B5EF4-FFF2-40B4-BE49-F238E27FC236}">
                <a16:creationId xmlns:a16="http://schemas.microsoft.com/office/drawing/2014/main" id="{0D5BDFB2-F919-4487-8E15-CA0E194F64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03208" y="2227181"/>
            <a:ext cx="642026" cy="642026"/>
          </a:xfrm>
          <a:prstGeom prst="rect">
            <a:avLst/>
          </a:prstGeom>
        </p:spPr>
      </p:pic>
      <p:sp>
        <p:nvSpPr>
          <p:cNvPr id="49" name="Rectangle 48">
            <a:extLst>
              <a:ext uri="{FF2B5EF4-FFF2-40B4-BE49-F238E27FC236}">
                <a16:creationId xmlns:a16="http://schemas.microsoft.com/office/drawing/2014/main" id="{AC2FE86C-D28E-41A2-88FD-10D7F8331A6E}"/>
              </a:ext>
            </a:extLst>
          </p:cNvPr>
          <p:cNvSpPr/>
          <p:nvPr/>
        </p:nvSpPr>
        <p:spPr>
          <a:xfrm>
            <a:off x="3820914" y="2222719"/>
            <a:ext cx="2712729" cy="650950"/>
          </a:xfrm>
          <a:prstGeom prst="rect">
            <a:avLst/>
          </a:prstGeom>
        </p:spPr>
        <p:txBody>
          <a:bodyPr>
            <a:noAutofit/>
          </a:bodyPr>
          <a:lstStyle/>
          <a:p>
            <a:pPr algn="ctr"/>
            <a:r>
              <a:rPr lang="en-US" sz="1300" b="1" i="1" dirty="0">
                <a:latin typeface="Open Sans" panose="020B0606030504020204" pitchFamily="34" charset="0"/>
                <a:ea typeface="Open Sans" panose="020B0606030504020204" pitchFamily="34" charset="0"/>
                <a:cs typeface="Open Sans" panose="020B0606030504020204" pitchFamily="34" charset="0"/>
              </a:rPr>
              <a:t>Interact with cinema advertising through interactive polling, games, trivia, etc.</a:t>
            </a:r>
          </a:p>
        </p:txBody>
      </p:sp>
      <p:sp>
        <p:nvSpPr>
          <p:cNvPr id="51" name="Oval 50">
            <a:extLst>
              <a:ext uri="{FF2B5EF4-FFF2-40B4-BE49-F238E27FC236}">
                <a16:creationId xmlns:a16="http://schemas.microsoft.com/office/drawing/2014/main" id="{6E4F658B-B42F-489C-B332-D90BC8A69F30}"/>
              </a:ext>
            </a:extLst>
          </p:cNvPr>
          <p:cNvSpPr/>
          <p:nvPr/>
        </p:nvSpPr>
        <p:spPr>
          <a:xfrm>
            <a:off x="6677404" y="2094342"/>
            <a:ext cx="880356" cy="877840"/>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TextBox 51">
            <a:extLst>
              <a:ext uri="{FF2B5EF4-FFF2-40B4-BE49-F238E27FC236}">
                <a16:creationId xmlns:a16="http://schemas.microsoft.com/office/drawing/2014/main" id="{8CFCE792-A89A-4A23-99E6-8F58E4BEBF62}"/>
              </a:ext>
            </a:extLst>
          </p:cNvPr>
          <p:cNvSpPr txBox="1"/>
          <p:nvPr/>
        </p:nvSpPr>
        <p:spPr>
          <a:xfrm>
            <a:off x="6661686" y="2353936"/>
            <a:ext cx="869340" cy="312959"/>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+81%</a:t>
            </a:r>
          </a:p>
        </p:txBody>
      </p:sp>
      <p:sp>
        <p:nvSpPr>
          <p:cNvPr id="53" name="Oval 52">
            <a:extLst>
              <a:ext uri="{FF2B5EF4-FFF2-40B4-BE49-F238E27FC236}">
                <a16:creationId xmlns:a16="http://schemas.microsoft.com/office/drawing/2014/main" id="{D580B26E-74FB-4475-BE40-3371613B66A0}"/>
              </a:ext>
            </a:extLst>
          </p:cNvPr>
          <p:cNvSpPr/>
          <p:nvPr/>
        </p:nvSpPr>
        <p:spPr>
          <a:xfrm>
            <a:off x="7949848" y="2094342"/>
            <a:ext cx="880356" cy="877840"/>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TextBox 53">
            <a:extLst>
              <a:ext uri="{FF2B5EF4-FFF2-40B4-BE49-F238E27FC236}">
                <a16:creationId xmlns:a16="http://schemas.microsoft.com/office/drawing/2014/main" id="{DD62394C-C4FC-4A40-88AC-CECB197BB6BA}"/>
              </a:ext>
            </a:extLst>
          </p:cNvPr>
          <p:cNvSpPr txBox="1"/>
          <p:nvPr/>
        </p:nvSpPr>
        <p:spPr>
          <a:xfrm>
            <a:off x="7934129" y="2353936"/>
            <a:ext cx="869340" cy="312959"/>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+72%</a:t>
            </a:r>
          </a:p>
        </p:txBody>
      </p:sp>
      <p:sp>
        <p:nvSpPr>
          <p:cNvPr id="55" name="Oval 54">
            <a:extLst>
              <a:ext uri="{FF2B5EF4-FFF2-40B4-BE49-F238E27FC236}">
                <a16:creationId xmlns:a16="http://schemas.microsoft.com/office/drawing/2014/main" id="{28D5C454-885F-4561-B41A-C60D4D1B04EB}"/>
              </a:ext>
            </a:extLst>
          </p:cNvPr>
          <p:cNvSpPr/>
          <p:nvPr/>
        </p:nvSpPr>
        <p:spPr>
          <a:xfrm>
            <a:off x="9261617" y="2094342"/>
            <a:ext cx="880356" cy="877840"/>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 name="TextBox 55">
            <a:extLst>
              <a:ext uri="{FF2B5EF4-FFF2-40B4-BE49-F238E27FC236}">
                <a16:creationId xmlns:a16="http://schemas.microsoft.com/office/drawing/2014/main" id="{62B9956D-F886-4881-9882-E0C4FD400805}"/>
              </a:ext>
            </a:extLst>
          </p:cNvPr>
          <p:cNvSpPr txBox="1"/>
          <p:nvPr/>
        </p:nvSpPr>
        <p:spPr>
          <a:xfrm>
            <a:off x="9236066" y="2353936"/>
            <a:ext cx="869340" cy="312959"/>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+68%</a:t>
            </a:r>
          </a:p>
        </p:txBody>
      </p:sp>
      <p:sp>
        <p:nvSpPr>
          <p:cNvPr id="57" name="Rectangle 56">
            <a:extLst>
              <a:ext uri="{FF2B5EF4-FFF2-40B4-BE49-F238E27FC236}">
                <a16:creationId xmlns:a16="http://schemas.microsoft.com/office/drawing/2014/main" id="{B7511E1F-E366-47A6-BEEE-B2AB6D447CA4}"/>
              </a:ext>
            </a:extLst>
          </p:cNvPr>
          <p:cNvSpPr/>
          <p:nvPr/>
        </p:nvSpPr>
        <p:spPr>
          <a:xfrm>
            <a:off x="3125397" y="3310243"/>
            <a:ext cx="7522938" cy="1124179"/>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1869EAA-B0DA-479C-809E-F7AE69C0F13E}"/>
              </a:ext>
            </a:extLst>
          </p:cNvPr>
          <p:cNvSpPr/>
          <p:nvPr/>
        </p:nvSpPr>
        <p:spPr>
          <a:xfrm>
            <a:off x="4213273" y="3553424"/>
            <a:ext cx="1928010" cy="612625"/>
          </a:xfrm>
          <a:prstGeom prst="rect">
            <a:avLst/>
          </a:prstGeom>
        </p:spPr>
        <p:txBody>
          <a:bodyPr>
            <a:noAutofit/>
          </a:bodyPr>
          <a:lstStyle/>
          <a:p>
            <a:pPr algn="ctr"/>
            <a:r>
              <a:rPr lang="en-US" sz="1300" b="1" i="1" dirty="0">
                <a:latin typeface="Open Sans" panose="020B0606030504020204" pitchFamily="34" charset="0"/>
                <a:ea typeface="Open Sans" panose="020B0606030504020204" pitchFamily="34" charset="0"/>
                <a:cs typeface="Open Sans" panose="020B0606030504020204" pitchFamily="34" charset="0"/>
              </a:rPr>
              <a:t>Connect on social media with a brand that I saw advertised</a:t>
            </a:r>
          </a:p>
        </p:txBody>
      </p:sp>
      <p:pic>
        <p:nvPicPr>
          <p:cNvPr id="83" name="Picture 82">
            <a:extLst>
              <a:ext uri="{FF2B5EF4-FFF2-40B4-BE49-F238E27FC236}">
                <a16:creationId xmlns:a16="http://schemas.microsoft.com/office/drawing/2014/main" id="{BB43224F-E46D-4994-946D-6E556B6215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0341" y="3567906"/>
            <a:ext cx="583660" cy="583660"/>
          </a:xfrm>
          <a:prstGeom prst="rect">
            <a:avLst/>
          </a:prstGeom>
        </p:spPr>
      </p:pic>
      <p:sp>
        <p:nvSpPr>
          <p:cNvPr id="84" name="Oval 83">
            <a:extLst>
              <a:ext uri="{FF2B5EF4-FFF2-40B4-BE49-F238E27FC236}">
                <a16:creationId xmlns:a16="http://schemas.microsoft.com/office/drawing/2014/main" id="{F1D3A783-699F-454A-8CE7-5678254EC3A0}"/>
              </a:ext>
            </a:extLst>
          </p:cNvPr>
          <p:cNvSpPr/>
          <p:nvPr/>
        </p:nvSpPr>
        <p:spPr>
          <a:xfrm>
            <a:off x="6687237" y="3451204"/>
            <a:ext cx="880356" cy="877840"/>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5" name="TextBox 84">
            <a:extLst>
              <a:ext uri="{FF2B5EF4-FFF2-40B4-BE49-F238E27FC236}">
                <a16:creationId xmlns:a16="http://schemas.microsoft.com/office/drawing/2014/main" id="{E237A445-90FB-44CE-9B13-0FAC7FB30422}"/>
              </a:ext>
            </a:extLst>
          </p:cNvPr>
          <p:cNvSpPr txBox="1"/>
          <p:nvPr/>
        </p:nvSpPr>
        <p:spPr>
          <a:xfrm>
            <a:off x="6621464" y="3710798"/>
            <a:ext cx="968163" cy="312959"/>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+104%</a:t>
            </a:r>
          </a:p>
        </p:txBody>
      </p:sp>
      <p:sp>
        <p:nvSpPr>
          <p:cNvPr id="86" name="Oval 85">
            <a:extLst>
              <a:ext uri="{FF2B5EF4-FFF2-40B4-BE49-F238E27FC236}">
                <a16:creationId xmlns:a16="http://schemas.microsoft.com/office/drawing/2014/main" id="{409D5583-2E42-4F45-AD0A-ACEB7F113D24}"/>
              </a:ext>
            </a:extLst>
          </p:cNvPr>
          <p:cNvSpPr/>
          <p:nvPr/>
        </p:nvSpPr>
        <p:spPr>
          <a:xfrm>
            <a:off x="7959681" y="3451204"/>
            <a:ext cx="880356" cy="877840"/>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7" name="TextBox 86">
            <a:extLst>
              <a:ext uri="{FF2B5EF4-FFF2-40B4-BE49-F238E27FC236}">
                <a16:creationId xmlns:a16="http://schemas.microsoft.com/office/drawing/2014/main" id="{CF3411F7-4B72-4D6B-B894-C064BC82D641}"/>
              </a:ext>
            </a:extLst>
          </p:cNvPr>
          <p:cNvSpPr txBox="1"/>
          <p:nvPr/>
        </p:nvSpPr>
        <p:spPr>
          <a:xfrm>
            <a:off x="7943962" y="3710798"/>
            <a:ext cx="869340" cy="312959"/>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+94%</a:t>
            </a:r>
          </a:p>
        </p:txBody>
      </p:sp>
      <p:sp>
        <p:nvSpPr>
          <p:cNvPr id="89" name="Oval 88">
            <a:extLst>
              <a:ext uri="{FF2B5EF4-FFF2-40B4-BE49-F238E27FC236}">
                <a16:creationId xmlns:a16="http://schemas.microsoft.com/office/drawing/2014/main" id="{0D168B7B-F203-475F-94EF-B8E991830666}"/>
              </a:ext>
            </a:extLst>
          </p:cNvPr>
          <p:cNvSpPr/>
          <p:nvPr/>
        </p:nvSpPr>
        <p:spPr>
          <a:xfrm>
            <a:off x="9271450" y="3451204"/>
            <a:ext cx="880356" cy="877840"/>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0" name="TextBox 89">
            <a:extLst>
              <a:ext uri="{FF2B5EF4-FFF2-40B4-BE49-F238E27FC236}">
                <a16:creationId xmlns:a16="http://schemas.microsoft.com/office/drawing/2014/main" id="{B5943D14-E917-4555-B66C-5B084ADD66A2}"/>
              </a:ext>
            </a:extLst>
          </p:cNvPr>
          <p:cNvSpPr txBox="1"/>
          <p:nvPr/>
        </p:nvSpPr>
        <p:spPr>
          <a:xfrm>
            <a:off x="9245899" y="3710798"/>
            <a:ext cx="869340" cy="312959"/>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+83%</a:t>
            </a:r>
          </a:p>
        </p:txBody>
      </p:sp>
      <p:sp>
        <p:nvSpPr>
          <p:cNvPr id="91" name="Rectangle 90">
            <a:extLst>
              <a:ext uri="{FF2B5EF4-FFF2-40B4-BE49-F238E27FC236}">
                <a16:creationId xmlns:a16="http://schemas.microsoft.com/office/drawing/2014/main" id="{22642F29-9723-434A-AEE2-A6EDC448E2C7}"/>
              </a:ext>
            </a:extLst>
          </p:cNvPr>
          <p:cNvSpPr/>
          <p:nvPr/>
        </p:nvSpPr>
        <p:spPr>
          <a:xfrm>
            <a:off x="3125397" y="4672207"/>
            <a:ext cx="7522938" cy="1124179"/>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69A60393-064C-4E25-B867-2F4C04CA93BE}"/>
              </a:ext>
            </a:extLst>
          </p:cNvPr>
          <p:cNvSpPr/>
          <p:nvPr/>
        </p:nvSpPr>
        <p:spPr>
          <a:xfrm>
            <a:off x="3980628" y="4803035"/>
            <a:ext cx="2393301" cy="817662"/>
          </a:xfrm>
          <a:prstGeom prst="rect">
            <a:avLst/>
          </a:prstGeom>
        </p:spPr>
        <p:txBody>
          <a:bodyPr>
            <a:noAutofit/>
          </a:bodyPr>
          <a:lstStyle/>
          <a:p>
            <a:pPr algn="ctr"/>
            <a:r>
              <a:rPr lang="en-US" sz="1300" b="1" i="1" dirty="0">
                <a:latin typeface="Open Sans" panose="020B0606030504020204" pitchFamily="34" charset="0"/>
                <a:ea typeface="Open Sans" panose="020B0606030504020204" pitchFamily="34" charset="0"/>
                <a:cs typeface="Open Sans" panose="020B0606030504020204" pitchFamily="34" charset="0"/>
              </a:rPr>
              <a:t>Visit a brand’s website on my mobile phone to get more information about a product I saw advertised</a:t>
            </a:r>
          </a:p>
        </p:txBody>
      </p:sp>
      <p:sp>
        <p:nvSpPr>
          <p:cNvPr id="93" name="Oval 92">
            <a:extLst>
              <a:ext uri="{FF2B5EF4-FFF2-40B4-BE49-F238E27FC236}">
                <a16:creationId xmlns:a16="http://schemas.microsoft.com/office/drawing/2014/main" id="{F9EF02AB-013F-4F39-9453-4862B7D38992}"/>
              </a:ext>
            </a:extLst>
          </p:cNvPr>
          <p:cNvSpPr/>
          <p:nvPr/>
        </p:nvSpPr>
        <p:spPr>
          <a:xfrm>
            <a:off x="6682321" y="4763810"/>
            <a:ext cx="880356" cy="877840"/>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4" name="TextBox 93">
            <a:extLst>
              <a:ext uri="{FF2B5EF4-FFF2-40B4-BE49-F238E27FC236}">
                <a16:creationId xmlns:a16="http://schemas.microsoft.com/office/drawing/2014/main" id="{2A7F2629-3C1F-4FB5-8FF9-A640140C8F24}"/>
              </a:ext>
            </a:extLst>
          </p:cNvPr>
          <p:cNvSpPr txBox="1"/>
          <p:nvPr/>
        </p:nvSpPr>
        <p:spPr>
          <a:xfrm>
            <a:off x="6666603" y="5023404"/>
            <a:ext cx="869340" cy="312959"/>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+59%</a:t>
            </a:r>
          </a:p>
        </p:txBody>
      </p:sp>
      <p:sp>
        <p:nvSpPr>
          <p:cNvPr id="95" name="Oval 94">
            <a:extLst>
              <a:ext uri="{FF2B5EF4-FFF2-40B4-BE49-F238E27FC236}">
                <a16:creationId xmlns:a16="http://schemas.microsoft.com/office/drawing/2014/main" id="{B1A9BED3-4B92-4787-87CF-69F1E51347EA}"/>
              </a:ext>
            </a:extLst>
          </p:cNvPr>
          <p:cNvSpPr/>
          <p:nvPr/>
        </p:nvSpPr>
        <p:spPr>
          <a:xfrm>
            <a:off x="7954765" y="4763810"/>
            <a:ext cx="880356" cy="877840"/>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6" name="TextBox 95">
            <a:extLst>
              <a:ext uri="{FF2B5EF4-FFF2-40B4-BE49-F238E27FC236}">
                <a16:creationId xmlns:a16="http://schemas.microsoft.com/office/drawing/2014/main" id="{4E14169B-AC4A-46A3-AD6C-41D1047938B8}"/>
              </a:ext>
            </a:extLst>
          </p:cNvPr>
          <p:cNvSpPr txBox="1"/>
          <p:nvPr/>
        </p:nvSpPr>
        <p:spPr>
          <a:xfrm>
            <a:off x="7939046" y="5023404"/>
            <a:ext cx="869340" cy="312959"/>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+61%</a:t>
            </a:r>
          </a:p>
        </p:txBody>
      </p:sp>
      <p:sp>
        <p:nvSpPr>
          <p:cNvPr id="97" name="Oval 96">
            <a:extLst>
              <a:ext uri="{FF2B5EF4-FFF2-40B4-BE49-F238E27FC236}">
                <a16:creationId xmlns:a16="http://schemas.microsoft.com/office/drawing/2014/main" id="{087228F3-AD85-4EC6-AE36-63558BCD45AD}"/>
              </a:ext>
            </a:extLst>
          </p:cNvPr>
          <p:cNvSpPr/>
          <p:nvPr/>
        </p:nvSpPr>
        <p:spPr>
          <a:xfrm>
            <a:off x="9266534" y="4763810"/>
            <a:ext cx="880356" cy="877840"/>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TextBox 97">
            <a:extLst>
              <a:ext uri="{FF2B5EF4-FFF2-40B4-BE49-F238E27FC236}">
                <a16:creationId xmlns:a16="http://schemas.microsoft.com/office/drawing/2014/main" id="{CD1FC8DD-F0F0-4E91-A17D-A9F0E6339380}"/>
              </a:ext>
            </a:extLst>
          </p:cNvPr>
          <p:cNvSpPr txBox="1"/>
          <p:nvPr/>
        </p:nvSpPr>
        <p:spPr>
          <a:xfrm>
            <a:off x="9240983" y="5023404"/>
            <a:ext cx="869340" cy="312959"/>
          </a:xfrm>
          <a:prstGeom prst="rect">
            <a:avLst/>
          </a:prstGeom>
          <a:noFill/>
        </p:spPr>
        <p:txBody>
          <a:bodyPr wrap="square" rtlCol="0">
            <a:no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+71%</a:t>
            </a:r>
          </a:p>
        </p:txBody>
      </p:sp>
      <p:pic>
        <p:nvPicPr>
          <p:cNvPr id="99" name="Picture 98">
            <a:extLst>
              <a:ext uri="{FF2B5EF4-FFF2-40B4-BE49-F238E27FC236}">
                <a16:creationId xmlns:a16="http://schemas.microsoft.com/office/drawing/2014/main" id="{5E570EE0-5AF0-423E-B6DB-4FD1030025A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66871" y="4946566"/>
            <a:ext cx="530600" cy="530600"/>
          </a:xfrm>
          <a:prstGeom prst="rect">
            <a:avLst/>
          </a:prstGeom>
        </p:spPr>
      </p:pic>
      <p:sp>
        <p:nvSpPr>
          <p:cNvPr id="100" name="Rectangle 99">
            <a:extLst>
              <a:ext uri="{FF2B5EF4-FFF2-40B4-BE49-F238E27FC236}">
                <a16:creationId xmlns:a16="http://schemas.microsoft.com/office/drawing/2014/main" id="{172F7F59-9019-4BB1-9B17-563F03E5C312}"/>
              </a:ext>
            </a:extLst>
          </p:cNvPr>
          <p:cNvSpPr/>
          <p:nvPr/>
        </p:nvSpPr>
        <p:spPr>
          <a:xfrm>
            <a:off x="9926950" y="2759140"/>
            <a:ext cx="513004" cy="283016"/>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67%</a:t>
            </a:r>
          </a:p>
        </p:txBody>
      </p:sp>
      <p:sp>
        <p:nvSpPr>
          <p:cNvPr id="101" name="Rectangle 100">
            <a:extLst>
              <a:ext uri="{FF2B5EF4-FFF2-40B4-BE49-F238E27FC236}">
                <a16:creationId xmlns:a16="http://schemas.microsoft.com/office/drawing/2014/main" id="{E4B6A2FF-877D-4BA4-BBD4-DC5D7347CC67}"/>
              </a:ext>
            </a:extLst>
          </p:cNvPr>
          <p:cNvSpPr/>
          <p:nvPr/>
        </p:nvSpPr>
        <p:spPr>
          <a:xfrm>
            <a:off x="8610096" y="2751799"/>
            <a:ext cx="513004" cy="283016"/>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69%</a:t>
            </a:r>
          </a:p>
        </p:txBody>
      </p:sp>
      <p:sp>
        <p:nvSpPr>
          <p:cNvPr id="102" name="Rectangle 101">
            <a:extLst>
              <a:ext uri="{FF2B5EF4-FFF2-40B4-BE49-F238E27FC236}">
                <a16:creationId xmlns:a16="http://schemas.microsoft.com/office/drawing/2014/main" id="{71366722-B259-40EC-8B8A-602BB0D40E01}"/>
              </a:ext>
            </a:extLst>
          </p:cNvPr>
          <p:cNvSpPr/>
          <p:nvPr/>
        </p:nvSpPr>
        <p:spPr>
          <a:xfrm>
            <a:off x="7322668" y="2745738"/>
            <a:ext cx="513004" cy="283016"/>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73%</a:t>
            </a:r>
          </a:p>
        </p:txBody>
      </p:sp>
      <p:sp>
        <p:nvSpPr>
          <p:cNvPr id="103" name="Rectangle 102">
            <a:extLst>
              <a:ext uri="{FF2B5EF4-FFF2-40B4-BE49-F238E27FC236}">
                <a16:creationId xmlns:a16="http://schemas.microsoft.com/office/drawing/2014/main" id="{5503BC01-721B-4BE5-B8C0-7A4BDC3940DC}"/>
              </a:ext>
            </a:extLst>
          </p:cNvPr>
          <p:cNvSpPr/>
          <p:nvPr/>
        </p:nvSpPr>
        <p:spPr>
          <a:xfrm>
            <a:off x="9931865" y="4101247"/>
            <a:ext cx="513004" cy="283016"/>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67%</a:t>
            </a:r>
          </a:p>
        </p:txBody>
      </p:sp>
      <p:sp>
        <p:nvSpPr>
          <p:cNvPr id="104" name="Rectangle 103">
            <a:extLst>
              <a:ext uri="{FF2B5EF4-FFF2-40B4-BE49-F238E27FC236}">
                <a16:creationId xmlns:a16="http://schemas.microsoft.com/office/drawing/2014/main" id="{E5E14B6F-65AF-41F4-937C-F1220DDBD694}"/>
              </a:ext>
            </a:extLst>
          </p:cNvPr>
          <p:cNvSpPr/>
          <p:nvPr/>
        </p:nvSpPr>
        <p:spPr>
          <a:xfrm>
            <a:off x="8615011" y="4103738"/>
            <a:ext cx="513004" cy="283016"/>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71%</a:t>
            </a:r>
          </a:p>
        </p:txBody>
      </p:sp>
      <p:sp>
        <p:nvSpPr>
          <p:cNvPr id="105" name="Rectangle 104">
            <a:extLst>
              <a:ext uri="{FF2B5EF4-FFF2-40B4-BE49-F238E27FC236}">
                <a16:creationId xmlns:a16="http://schemas.microsoft.com/office/drawing/2014/main" id="{913EFDFC-FFE4-47FB-AF15-6A3E62475A41}"/>
              </a:ext>
            </a:extLst>
          </p:cNvPr>
          <p:cNvSpPr/>
          <p:nvPr/>
        </p:nvSpPr>
        <p:spPr>
          <a:xfrm>
            <a:off x="7327583" y="4097677"/>
            <a:ext cx="513004" cy="283016"/>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75%</a:t>
            </a:r>
          </a:p>
        </p:txBody>
      </p:sp>
      <p:sp>
        <p:nvSpPr>
          <p:cNvPr id="106" name="Rectangle 105">
            <a:extLst>
              <a:ext uri="{FF2B5EF4-FFF2-40B4-BE49-F238E27FC236}">
                <a16:creationId xmlns:a16="http://schemas.microsoft.com/office/drawing/2014/main" id="{D6CFAB9B-DB61-4C37-AF6A-27CA6E1BB279}"/>
              </a:ext>
            </a:extLst>
          </p:cNvPr>
          <p:cNvSpPr/>
          <p:nvPr/>
        </p:nvSpPr>
        <p:spPr>
          <a:xfrm>
            <a:off x="9926950" y="5433519"/>
            <a:ext cx="513004" cy="283016"/>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85%</a:t>
            </a:r>
          </a:p>
        </p:txBody>
      </p:sp>
      <p:sp>
        <p:nvSpPr>
          <p:cNvPr id="107" name="Rectangle 106">
            <a:extLst>
              <a:ext uri="{FF2B5EF4-FFF2-40B4-BE49-F238E27FC236}">
                <a16:creationId xmlns:a16="http://schemas.microsoft.com/office/drawing/2014/main" id="{AD3E4384-1A3F-4F46-BC52-DC68851FDECD}"/>
              </a:ext>
            </a:extLst>
          </p:cNvPr>
          <p:cNvSpPr/>
          <p:nvPr/>
        </p:nvSpPr>
        <p:spPr>
          <a:xfrm>
            <a:off x="8610096" y="5436010"/>
            <a:ext cx="513004" cy="283016"/>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80%</a:t>
            </a:r>
          </a:p>
        </p:txBody>
      </p:sp>
      <p:sp>
        <p:nvSpPr>
          <p:cNvPr id="108" name="Rectangle 107">
            <a:extLst>
              <a:ext uri="{FF2B5EF4-FFF2-40B4-BE49-F238E27FC236}">
                <a16:creationId xmlns:a16="http://schemas.microsoft.com/office/drawing/2014/main" id="{C9AC3BEC-8861-4644-837E-9642AD0FEC92}"/>
              </a:ext>
            </a:extLst>
          </p:cNvPr>
          <p:cNvSpPr/>
          <p:nvPr/>
        </p:nvSpPr>
        <p:spPr>
          <a:xfrm>
            <a:off x="7322668" y="5429949"/>
            <a:ext cx="513004" cy="283016"/>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80%</a:t>
            </a:r>
          </a:p>
        </p:txBody>
      </p:sp>
      <p:grpSp>
        <p:nvGrpSpPr>
          <p:cNvPr id="67" name="Group 66">
            <a:extLst>
              <a:ext uri="{FF2B5EF4-FFF2-40B4-BE49-F238E27FC236}">
                <a16:creationId xmlns:a16="http://schemas.microsoft.com/office/drawing/2014/main" id="{1BE8D46D-DB88-4898-A6F9-66E3D9FE31A0}"/>
              </a:ext>
            </a:extLst>
          </p:cNvPr>
          <p:cNvGrpSpPr/>
          <p:nvPr/>
        </p:nvGrpSpPr>
        <p:grpSpPr>
          <a:xfrm>
            <a:off x="4743816" y="1506165"/>
            <a:ext cx="4286099" cy="273836"/>
            <a:chOff x="3928683" y="1475887"/>
            <a:chExt cx="4286099" cy="273836"/>
          </a:xfrm>
        </p:grpSpPr>
        <p:grpSp>
          <p:nvGrpSpPr>
            <p:cNvPr id="68" name="Group 67">
              <a:extLst>
                <a:ext uri="{FF2B5EF4-FFF2-40B4-BE49-F238E27FC236}">
                  <a16:creationId xmlns:a16="http://schemas.microsoft.com/office/drawing/2014/main" id="{621303BE-5C5F-4BE6-9E17-505D72F67240}"/>
                </a:ext>
              </a:extLst>
            </p:cNvPr>
            <p:cNvGrpSpPr/>
            <p:nvPr/>
          </p:nvGrpSpPr>
          <p:grpSpPr>
            <a:xfrm>
              <a:off x="4185413" y="1499048"/>
              <a:ext cx="4029369" cy="227514"/>
              <a:chOff x="4223465" y="4761319"/>
              <a:chExt cx="4029369" cy="227514"/>
            </a:xfrm>
          </p:grpSpPr>
          <p:sp>
            <p:nvSpPr>
              <p:cNvPr id="72" name="Rectangle 71">
                <a:extLst>
                  <a:ext uri="{FF2B5EF4-FFF2-40B4-BE49-F238E27FC236}">
                    <a16:creationId xmlns:a16="http://schemas.microsoft.com/office/drawing/2014/main" id="{7D963637-9252-4DF0-87D0-AAE69C615428}"/>
                  </a:ext>
                </a:extLst>
              </p:cNvPr>
              <p:cNvSpPr/>
              <p:nvPr/>
            </p:nvSpPr>
            <p:spPr>
              <a:xfrm>
                <a:off x="4223465"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Black A18+</a:t>
                </a:r>
              </a:p>
            </p:txBody>
          </p:sp>
          <p:sp>
            <p:nvSpPr>
              <p:cNvPr id="73" name="Rectangle 72">
                <a:extLst>
                  <a:ext uri="{FF2B5EF4-FFF2-40B4-BE49-F238E27FC236}">
                    <a16:creationId xmlns:a16="http://schemas.microsoft.com/office/drawing/2014/main" id="{E4109539-D537-47CB-983D-D51C5A7490E0}"/>
                  </a:ext>
                </a:extLst>
              </p:cNvPr>
              <p:cNvSpPr/>
              <p:nvPr/>
            </p:nvSpPr>
            <p:spPr>
              <a:xfrm>
                <a:off x="5614624" y="4761319"/>
                <a:ext cx="1247052" cy="227514"/>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Hispanic A18+</a:t>
                </a:r>
              </a:p>
            </p:txBody>
          </p:sp>
          <p:sp>
            <p:nvSpPr>
              <p:cNvPr id="74" name="Rectangle 73">
                <a:extLst>
                  <a:ext uri="{FF2B5EF4-FFF2-40B4-BE49-F238E27FC236}">
                    <a16:creationId xmlns:a16="http://schemas.microsoft.com/office/drawing/2014/main" id="{D7453F96-BE47-4B9B-A848-55784F26F4D4}"/>
                  </a:ext>
                </a:extLst>
              </p:cNvPr>
              <p:cNvSpPr/>
              <p:nvPr/>
            </p:nvSpPr>
            <p:spPr>
              <a:xfrm>
                <a:off x="7189883"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Asian A18+</a:t>
                </a:r>
              </a:p>
            </p:txBody>
          </p:sp>
        </p:grpSp>
        <p:sp>
          <p:nvSpPr>
            <p:cNvPr id="69" name="Oval 68">
              <a:extLst>
                <a:ext uri="{FF2B5EF4-FFF2-40B4-BE49-F238E27FC236}">
                  <a16:creationId xmlns:a16="http://schemas.microsoft.com/office/drawing/2014/main" id="{DA0EF619-3445-4AB1-B576-1513FC58832F}"/>
                </a:ext>
              </a:extLst>
            </p:cNvPr>
            <p:cNvSpPr/>
            <p:nvPr/>
          </p:nvSpPr>
          <p:spPr>
            <a:xfrm>
              <a:off x="3928683" y="1475887"/>
              <a:ext cx="306598" cy="273836"/>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70" name="Oval 69">
              <a:extLst>
                <a:ext uri="{FF2B5EF4-FFF2-40B4-BE49-F238E27FC236}">
                  <a16:creationId xmlns:a16="http://schemas.microsoft.com/office/drawing/2014/main" id="{B131CC53-1394-4C7E-AE53-005777F65528}"/>
                </a:ext>
              </a:extLst>
            </p:cNvPr>
            <p:cNvSpPr/>
            <p:nvPr/>
          </p:nvSpPr>
          <p:spPr>
            <a:xfrm>
              <a:off x="5291547" y="1475887"/>
              <a:ext cx="306597" cy="273836"/>
            </a:xfrm>
            <a:prstGeom prst="ellipse">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71" name="Oval 70">
              <a:extLst>
                <a:ext uri="{FF2B5EF4-FFF2-40B4-BE49-F238E27FC236}">
                  <a16:creationId xmlns:a16="http://schemas.microsoft.com/office/drawing/2014/main" id="{4F213061-3489-4842-89E6-7DCF34BDC28A}"/>
                </a:ext>
              </a:extLst>
            </p:cNvPr>
            <p:cNvSpPr/>
            <p:nvPr/>
          </p:nvSpPr>
          <p:spPr>
            <a:xfrm>
              <a:off x="6889519" y="1475887"/>
              <a:ext cx="306597" cy="273836"/>
            </a:xfrm>
            <a:prstGeom prst="ellipse">
              <a:avLst/>
            </a:prstGeom>
            <a:solidFill>
              <a:srgbClr val="CC009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grpSp>
    </p:spTree>
    <p:extLst>
      <p:ext uri="{BB962C8B-B14F-4D97-AF65-F5344CB8AC3E}">
        <p14:creationId xmlns:p14="http://schemas.microsoft.com/office/powerpoint/2010/main" val="674760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3" name="Rectangle 112">
            <a:extLst>
              <a:ext uri="{FF2B5EF4-FFF2-40B4-BE49-F238E27FC236}">
                <a16:creationId xmlns:a16="http://schemas.microsoft.com/office/drawing/2014/main" id="{92E4A8D9-23B2-45D4-BC93-AB0AFD826F35}"/>
              </a:ext>
            </a:extLst>
          </p:cNvPr>
          <p:cNvSpPr/>
          <p:nvPr/>
        </p:nvSpPr>
        <p:spPr>
          <a:xfrm>
            <a:off x="6263148" y="5297226"/>
            <a:ext cx="5778217" cy="926725"/>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4" name="Slide Number Placeholder 5">
            <a:extLst>
              <a:ext uri="{FF2B5EF4-FFF2-40B4-BE49-F238E27FC236}">
                <a16:creationId xmlns:a16="http://schemas.microsoft.com/office/drawing/2014/main" id="{B8F71FA4-82EF-4D14-B1BA-BBDBA32DCD2B}"/>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5965"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585965" rtl="0" eaLnBrk="1" fontAlgn="auto" latinLnBrk="0" hangingPunct="1">
                <a:lnSpc>
                  <a:spcPct val="100000"/>
                </a:lnSpc>
                <a:spcBef>
                  <a:spcPts val="0"/>
                </a:spcBef>
                <a:spcAft>
                  <a:spcPts val="0"/>
                </a:spcAft>
                <a:buClrTx/>
                <a:buSzTx/>
                <a:buFontTx/>
                <a:buNone/>
                <a:tabLst/>
                <a:defRPr/>
              </a:pPr>
              <a:t>36</a:t>
            </a:fld>
            <a:endParaRPr kumimoji="0" lang="en-US" sz="1800" b="0" i="0" u="none" strike="noStrike" kern="1200" cap="none" spc="0" normalizeH="0" baseline="0" noProof="0" dirty="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A7E32FD8-A441-4D92-823C-D99B69DEB4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699" y="6531459"/>
            <a:ext cx="569668" cy="299966"/>
          </a:xfrm>
          <a:prstGeom prst="rect">
            <a:avLst/>
          </a:prstGeom>
        </p:spPr>
      </p:pic>
      <p:sp>
        <p:nvSpPr>
          <p:cNvPr id="6" name="Rectangle 5">
            <a:extLst>
              <a:ext uri="{FF2B5EF4-FFF2-40B4-BE49-F238E27FC236}">
                <a16:creationId xmlns:a16="http://schemas.microsoft.com/office/drawing/2014/main" id="{B91DEC6E-8723-4AA6-AA32-2A6B9DE2ACB4}"/>
              </a:ext>
            </a:extLst>
          </p:cNvPr>
          <p:cNvSpPr/>
          <p:nvPr/>
        </p:nvSpPr>
        <p:spPr>
          <a:xfrm>
            <a:off x="2968196" y="6646783"/>
            <a:ext cx="6255609" cy="184642"/>
          </a:xfrm>
          <a:prstGeom prst="rect">
            <a:avLst/>
          </a:prstGeom>
        </p:spPr>
        <p:txBody>
          <a:bodyPr wrap="square">
            <a:no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sp>
        <p:nvSpPr>
          <p:cNvPr id="31" name="TextBox 30">
            <a:extLst>
              <a:ext uri="{FF2B5EF4-FFF2-40B4-BE49-F238E27FC236}">
                <a16:creationId xmlns:a16="http://schemas.microsoft.com/office/drawing/2014/main" id="{F6F3CEC5-E2ED-4D78-8E0F-B6E0D4F2C525}"/>
              </a:ext>
            </a:extLst>
          </p:cNvPr>
          <p:cNvSpPr txBox="1"/>
          <p:nvPr/>
        </p:nvSpPr>
        <p:spPr>
          <a:xfrm>
            <a:off x="-1" y="6358295"/>
            <a:ext cx="11080955" cy="338554"/>
          </a:xfrm>
          <a:prstGeom prst="rect">
            <a:avLst/>
          </a:prstGeom>
          <a:noFill/>
        </p:spPr>
        <p:txBody>
          <a:bodyPr wrap="square" rtlCol="0">
            <a:spAutoFit/>
          </a:bodyPr>
          <a:lstStyle/>
          <a:p>
            <a:pPr lvl="0">
              <a:defRPr/>
            </a:pP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Source: VAB / </a:t>
            </a:r>
            <a:r>
              <a:rPr kumimoji="0" lang="en-US" sz="8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Dynata</a:t>
            </a: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‘Multicultural</a:t>
            </a:r>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 Video Engagement</a:t>
            </a: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Survey,’ August 2019. Q17: How often have you done the following as a result of seeing an advertisement in the movie theater or in the theater lobby? Respondents Answer = Always, Frequently or Occasionally. </a:t>
            </a:r>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African American/Black/Caribbean American =  302 Respondents, Hispanic = 300 Respondents, Asian American/Pacific Islander = 100 Respondents, Non-Hispanic White = 300 Respondents. </a:t>
            </a:r>
            <a:endPar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4" name="Rectangle 103">
            <a:extLst>
              <a:ext uri="{FF2B5EF4-FFF2-40B4-BE49-F238E27FC236}">
                <a16:creationId xmlns:a16="http://schemas.microsoft.com/office/drawing/2014/main" id="{E4F385F1-1C02-4D45-86B2-8E2FB468CC8A}"/>
              </a:ext>
            </a:extLst>
          </p:cNvPr>
          <p:cNvSpPr/>
          <p:nvPr/>
        </p:nvSpPr>
        <p:spPr>
          <a:xfrm>
            <a:off x="6605498" y="5523797"/>
            <a:ext cx="1868565" cy="481245"/>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Purchase a product I saw advertised</a:t>
            </a:r>
          </a:p>
        </p:txBody>
      </p:sp>
      <p:sp>
        <p:nvSpPr>
          <p:cNvPr id="88" name="TextBox 87">
            <a:extLst>
              <a:ext uri="{FF2B5EF4-FFF2-40B4-BE49-F238E27FC236}">
                <a16:creationId xmlns:a16="http://schemas.microsoft.com/office/drawing/2014/main" id="{C9154976-7D37-4832-A42F-C5A27118EE55}"/>
              </a:ext>
            </a:extLst>
          </p:cNvPr>
          <p:cNvSpPr txBox="1"/>
          <p:nvPr/>
        </p:nvSpPr>
        <p:spPr>
          <a:xfrm>
            <a:off x="57955" y="29028"/>
            <a:ext cx="12096344" cy="830504"/>
          </a:xfrm>
          <a:prstGeom prst="rect">
            <a:avLst/>
          </a:prstGeom>
          <a:noFill/>
        </p:spPr>
        <p:txBody>
          <a:bodyPr wrap="square" lIns="90952" tIns="45476" rIns="90952" bIns="45476" rtlCol="0">
            <a:spAutoFit/>
          </a:bodyPr>
          <a:lstStyle/>
          <a:p>
            <a:pPr marL="0" marR="0" lvl="0" indent="0" algn="ctr" defTabSz="58297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Inspiring Purchases: </a:t>
            </a: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Beyond Buying Movie Tickets, Multicultural Audiences Are Also More Likely To Actively Spend On Brands They See Advertised Within Cinema</a:t>
            </a:r>
          </a:p>
        </p:txBody>
      </p:sp>
      <p:sp>
        <p:nvSpPr>
          <p:cNvPr id="2" name="TextBox 1">
            <a:extLst>
              <a:ext uri="{FF2B5EF4-FFF2-40B4-BE49-F238E27FC236}">
                <a16:creationId xmlns:a16="http://schemas.microsoft.com/office/drawing/2014/main" id="{002EEE95-EBD5-4B5E-B2D0-87DC7684FE85}"/>
              </a:ext>
            </a:extLst>
          </p:cNvPr>
          <p:cNvSpPr txBox="1"/>
          <p:nvPr/>
        </p:nvSpPr>
        <p:spPr>
          <a:xfrm>
            <a:off x="1444231" y="875610"/>
            <a:ext cx="94361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Have You Taken the Following Actions After Seeing an Ad in a Movie Theater?</a:t>
            </a:r>
          </a:p>
        </p:txBody>
      </p:sp>
      <p:sp>
        <p:nvSpPr>
          <p:cNvPr id="101" name="Rectangle 100">
            <a:extLst>
              <a:ext uri="{FF2B5EF4-FFF2-40B4-BE49-F238E27FC236}">
                <a16:creationId xmlns:a16="http://schemas.microsoft.com/office/drawing/2014/main" id="{7B7D2E82-428A-47DF-9FAF-A514A940C4C8}"/>
              </a:ext>
            </a:extLst>
          </p:cNvPr>
          <p:cNvSpPr/>
          <p:nvPr/>
        </p:nvSpPr>
        <p:spPr>
          <a:xfrm>
            <a:off x="1677088" y="4109387"/>
            <a:ext cx="5038343" cy="1002520"/>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93" name="Rectangle 92">
            <a:extLst>
              <a:ext uri="{FF2B5EF4-FFF2-40B4-BE49-F238E27FC236}">
                <a16:creationId xmlns:a16="http://schemas.microsoft.com/office/drawing/2014/main" id="{362DCFBF-E62A-4CEE-ADD9-36267B443A2D}"/>
              </a:ext>
            </a:extLst>
          </p:cNvPr>
          <p:cNvSpPr/>
          <p:nvPr/>
        </p:nvSpPr>
        <p:spPr>
          <a:xfrm>
            <a:off x="1658492" y="4444423"/>
            <a:ext cx="1577869" cy="338944"/>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Go out shopping</a:t>
            </a:r>
          </a:p>
        </p:txBody>
      </p:sp>
      <p:sp>
        <p:nvSpPr>
          <p:cNvPr id="112" name="Rectangle 111">
            <a:extLst>
              <a:ext uri="{FF2B5EF4-FFF2-40B4-BE49-F238E27FC236}">
                <a16:creationId xmlns:a16="http://schemas.microsoft.com/office/drawing/2014/main" id="{BD71D824-7BB2-4BE9-AFEB-5447365A7CC7}"/>
              </a:ext>
            </a:extLst>
          </p:cNvPr>
          <p:cNvSpPr/>
          <p:nvPr/>
        </p:nvSpPr>
        <p:spPr>
          <a:xfrm>
            <a:off x="6263148" y="3020951"/>
            <a:ext cx="5778217" cy="926725"/>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71" name="Rectangle 70">
            <a:extLst>
              <a:ext uri="{FF2B5EF4-FFF2-40B4-BE49-F238E27FC236}">
                <a16:creationId xmlns:a16="http://schemas.microsoft.com/office/drawing/2014/main" id="{C9ACD522-09FA-41C7-886B-5739CB38906A}"/>
              </a:ext>
            </a:extLst>
          </p:cNvPr>
          <p:cNvSpPr/>
          <p:nvPr/>
        </p:nvSpPr>
        <p:spPr>
          <a:xfrm>
            <a:off x="6605498" y="3243691"/>
            <a:ext cx="1868565" cy="481245"/>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Go to a live event you saw advertised</a:t>
            </a:r>
          </a:p>
        </p:txBody>
      </p:sp>
      <p:sp>
        <p:nvSpPr>
          <p:cNvPr id="73" name="Oval 72">
            <a:extLst>
              <a:ext uri="{FF2B5EF4-FFF2-40B4-BE49-F238E27FC236}">
                <a16:creationId xmlns:a16="http://schemas.microsoft.com/office/drawing/2014/main" id="{F84AE43E-CB73-4234-A6B9-5D9772F56D43}"/>
              </a:ext>
            </a:extLst>
          </p:cNvPr>
          <p:cNvSpPr/>
          <p:nvPr/>
        </p:nvSpPr>
        <p:spPr>
          <a:xfrm>
            <a:off x="8774156" y="3123359"/>
            <a:ext cx="630641" cy="643253"/>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4" name="TextBox 73">
            <a:extLst>
              <a:ext uri="{FF2B5EF4-FFF2-40B4-BE49-F238E27FC236}">
                <a16:creationId xmlns:a16="http://schemas.microsoft.com/office/drawing/2014/main" id="{F47A17D0-8E62-448F-A177-EC896E1F2E4C}"/>
              </a:ext>
            </a:extLst>
          </p:cNvPr>
          <p:cNvSpPr txBox="1"/>
          <p:nvPr/>
        </p:nvSpPr>
        <p:spPr>
          <a:xfrm>
            <a:off x="8746963" y="3330323"/>
            <a:ext cx="685026" cy="22932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+73%</a:t>
            </a:r>
          </a:p>
        </p:txBody>
      </p:sp>
      <p:sp>
        <p:nvSpPr>
          <p:cNvPr id="75" name="Oval 74">
            <a:extLst>
              <a:ext uri="{FF2B5EF4-FFF2-40B4-BE49-F238E27FC236}">
                <a16:creationId xmlns:a16="http://schemas.microsoft.com/office/drawing/2014/main" id="{E5CBE7D7-E756-44F2-80C5-3231562E7F0E}"/>
              </a:ext>
            </a:extLst>
          </p:cNvPr>
          <p:cNvSpPr/>
          <p:nvPr/>
        </p:nvSpPr>
        <p:spPr>
          <a:xfrm>
            <a:off x="9869614" y="3123359"/>
            <a:ext cx="630641" cy="643253"/>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6" name="TextBox 75">
            <a:extLst>
              <a:ext uri="{FF2B5EF4-FFF2-40B4-BE49-F238E27FC236}">
                <a16:creationId xmlns:a16="http://schemas.microsoft.com/office/drawing/2014/main" id="{9A5D6B78-B305-4F7B-BDAC-8655CCC1456A}"/>
              </a:ext>
            </a:extLst>
          </p:cNvPr>
          <p:cNvSpPr txBox="1"/>
          <p:nvPr/>
        </p:nvSpPr>
        <p:spPr>
          <a:xfrm>
            <a:off x="9873559" y="3330323"/>
            <a:ext cx="622750" cy="229326"/>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+65%</a:t>
            </a:r>
          </a:p>
        </p:txBody>
      </p:sp>
      <p:sp>
        <p:nvSpPr>
          <p:cNvPr id="77" name="Oval 76">
            <a:extLst>
              <a:ext uri="{FF2B5EF4-FFF2-40B4-BE49-F238E27FC236}">
                <a16:creationId xmlns:a16="http://schemas.microsoft.com/office/drawing/2014/main" id="{6497CE22-95A6-4407-A38D-64944DC367CF}"/>
              </a:ext>
            </a:extLst>
          </p:cNvPr>
          <p:cNvSpPr/>
          <p:nvPr/>
        </p:nvSpPr>
        <p:spPr>
          <a:xfrm>
            <a:off x="10935582" y="3123359"/>
            <a:ext cx="630641" cy="643253"/>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8" name="TextBox 77">
            <a:extLst>
              <a:ext uri="{FF2B5EF4-FFF2-40B4-BE49-F238E27FC236}">
                <a16:creationId xmlns:a16="http://schemas.microsoft.com/office/drawing/2014/main" id="{9E41765D-30CF-4C49-81C9-325FD918D5FA}"/>
              </a:ext>
            </a:extLst>
          </p:cNvPr>
          <p:cNvSpPr txBox="1"/>
          <p:nvPr/>
        </p:nvSpPr>
        <p:spPr>
          <a:xfrm>
            <a:off x="10939527" y="3330323"/>
            <a:ext cx="622750" cy="229326"/>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+62%</a:t>
            </a:r>
          </a:p>
        </p:txBody>
      </p:sp>
      <p:sp>
        <p:nvSpPr>
          <p:cNvPr id="90" name="Rectangle 89">
            <a:extLst>
              <a:ext uri="{FF2B5EF4-FFF2-40B4-BE49-F238E27FC236}">
                <a16:creationId xmlns:a16="http://schemas.microsoft.com/office/drawing/2014/main" id="{620553F4-20B0-4F9D-A351-44F97958095E}"/>
              </a:ext>
            </a:extLst>
          </p:cNvPr>
          <p:cNvSpPr/>
          <p:nvPr/>
        </p:nvSpPr>
        <p:spPr>
          <a:xfrm>
            <a:off x="1677088" y="1968899"/>
            <a:ext cx="5038343" cy="926725"/>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79" name="Rectangle 78">
            <a:extLst>
              <a:ext uri="{FF2B5EF4-FFF2-40B4-BE49-F238E27FC236}">
                <a16:creationId xmlns:a16="http://schemas.microsoft.com/office/drawing/2014/main" id="{2D2407A5-C135-4EB0-96E2-156D6825E883}"/>
              </a:ext>
            </a:extLst>
          </p:cNvPr>
          <p:cNvSpPr/>
          <p:nvPr/>
        </p:nvSpPr>
        <p:spPr>
          <a:xfrm>
            <a:off x="1763900" y="2276343"/>
            <a:ext cx="1367052" cy="311836"/>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Go out dining</a:t>
            </a:r>
          </a:p>
        </p:txBody>
      </p:sp>
      <p:pic>
        <p:nvPicPr>
          <p:cNvPr id="33" name="Picture 32">
            <a:extLst>
              <a:ext uri="{FF2B5EF4-FFF2-40B4-BE49-F238E27FC236}">
                <a16:creationId xmlns:a16="http://schemas.microsoft.com/office/drawing/2014/main" id="{E1A18FCC-7F8C-4E6B-984C-95745C4249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124" y="1968899"/>
            <a:ext cx="1390087" cy="926725"/>
          </a:xfrm>
          <a:prstGeom prst="rect">
            <a:avLst/>
          </a:prstGeom>
          <a:ln>
            <a:solidFill>
              <a:schemeClr val="tx1"/>
            </a:solidFill>
          </a:ln>
        </p:spPr>
      </p:pic>
      <p:pic>
        <p:nvPicPr>
          <p:cNvPr id="37" name="Picture 36">
            <a:extLst>
              <a:ext uri="{FF2B5EF4-FFF2-40B4-BE49-F238E27FC236}">
                <a16:creationId xmlns:a16="http://schemas.microsoft.com/office/drawing/2014/main" id="{99A9B44E-E1BC-47FA-9B1F-7D1242C964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87384" y="3020951"/>
            <a:ext cx="1388659" cy="926725"/>
          </a:xfrm>
          <a:prstGeom prst="rect">
            <a:avLst/>
          </a:prstGeom>
          <a:ln>
            <a:solidFill>
              <a:schemeClr val="tx1"/>
            </a:solidFill>
          </a:ln>
        </p:spPr>
      </p:pic>
      <p:pic>
        <p:nvPicPr>
          <p:cNvPr id="61" name="Picture 60">
            <a:extLst>
              <a:ext uri="{FF2B5EF4-FFF2-40B4-BE49-F238E27FC236}">
                <a16:creationId xmlns:a16="http://schemas.microsoft.com/office/drawing/2014/main" id="{F1AABE4A-95E9-47B3-AF68-5EB1C05ABE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0206" y="4109387"/>
            <a:ext cx="1397006" cy="1005139"/>
          </a:xfrm>
          <a:prstGeom prst="rect">
            <a:avLst/>
          </a:prstGeom>
          <a:ln>
            <a:solidFill>
              <a:schemeClr val="tx1"/>
            </a:solidFill>
          </a:ln>
        </p:spPr>
      </p:pic>
      <p:pic>
        <p:nvPicPr>
          <p:cNvPr id="63" name="Picture 62">
            <a:extLst>
              <a:ext uri="{FF2B5EF4-FFF2-40B4-BE49-F238E27FC236}">
                <a16:creationId xmlns:a16="http://schemas.microsoft.com/office/drawing/2014/main" id="{CC5E4224-C08C-42C9-8194-3B0EDC3CC3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75222" y="5297506"/>
            <a:ext cx="1390086" cy="926725"/>
          </a:xfrm>
          <a:prstGeom prst="rect">
            <a:avLst/>
          </a:prstGeom>
          <a:ln>
            <a:solidFill>
              <a:schemeClr val="tx1"/>
            </a:solidFill>
          </a:ln>
        </p:spPr>
      </p:pic>
      <p:sp>
        <p:nvSpPr>
          <p:cNvPr id="48" name="Rectangle 47">
            <a:extLst>
              <a:ext uri="{FF2B5EF4-FFF2-40B4-BE49-F238E27FC236}">
                <a16:creationId xmlns:a16="http://schemas.microsoft.com/office/drawing/2014/main" id="{49AC3238-7A47-4D2E-90E4-07645F899013}"/>
              </a:ext>
            </a:extLst>
          </p:cNvPr>
          <p:cNvSpPr/>
          <p:nvPr/>
        </p:nvSpPr>
        <p:spPr>
          <a:xfrm>
            <a:off x="11412722" y="3624564"/>
            <a:ext cx="434714" cy="229325"/>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64%</a:t>
            </a:r>
          </a:p>
        </p:txBody>
      </p:sp>
      <p:sp>
        <p:nvSpPr>
          <p:cNvPr id="49" name="Rectangle 48">
            <a:extLst>
              <a:ext uri="{FF2B5EF4-FFF2-40B4-BE49-F238E27FC236}">
                <a16:creationId xmlns:a16="http://schemas.microsoft.com/office/drawing/2014/main" id="{29E62685-7205-4B69-ADF6-41A343455AD4}"/>
              </a:ext>
            </a:extLst>
          </p:cNvPr>
          <p:cNvSpPr/>
          <p:nvPr/>
        </p:nvSpPr>
        <p:spPr>
          <a:xfrm>
            <a:off x="10315379" y="3618142"/>
            <a:ext cx="434714" cy="229325"/>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66%</a:t>
            </a:r>
          </a:p>
        </p:txBody>
      </p:sp>
      <p:sp>
        <p:nvSpPr>
          <p:cNvPr id="50" name="Rectangle 49">
            <a:extLst>
              <a:ext uri="{FF2B5EF4-FFF2-40B4-BE49-F238E27FC236}">
                <a16:creationId xmlns:a16="http://schemas.microsoft.com/office/drawing/2014/main" id="{B212E9F1-E0DD-4C6B-82BC-E2FD58C8A65A}"/>
              </a:ext>
            </a:extLst>
          </p:cNvPr>
          <p:cNvSpPr/>
          <p:nvPr/>
        </p:nvSpPr>
        <p:spPr>
          <a:xfrm>
            <a:off x="9191886" y="3624564"/>
            <a:ext cx="434714" cy="229325"/>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69%</a:t>
            </a:r>
          </a:p>
        </p:txBody>
      </p:sp>
      <p:sp>
        <p:nvSpPr>
          <p:cNvPr id="51" name="Oval 50">
            <a:extLst>
              <a:ext uri="{FF2B5EF4-FFF2-40B4-BE49-F238E27FC236}">
                <a16:creationId xmlns:a16="http://schemas.microsoft.com/office/drawing/2014/main" id="{AA090AAF-78E4-4687-963A-8E013D1BBA9A}"/>
              </a:ext>
            </a:extLst>
          </p:cNvPr>
          <p:cNvSpPr/>
          <p:nvPr/>
        </p:nvSpPr>
        <p:spPr>
          <a:xfrm>
            <a:off x="8788904" y="5399530"/>
            <a:ext cx="630641" cy="643253"/>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2" name="TextBox 51">
            <a:extLst>
              <a:ext uri="{FF2B5EF4-FFF2-40B4-BE49-F238E27FC236}">
                <a16:creationId xmlns:a16="http://schemas.microsoft.com/office/drawing/2014/main" id="{941D1F21-155B-450F-BC8E-B1B21ADC1FE4}"/>
              </a:ext>
            </a:extLst>
          </p:cNvPr>
          <p:cNvSpPr txBox="1"/>
          <p:nvPr/>
        </p:nvSpPr>
        <p:spPr>
          <a:xfrm>
            <a:off x="8761711" y="5606494"/>
            <a:ext cx="685026" cy="22932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+55%</a:t>
            </a:r>
          </a:p>
        </p:txBody>
      </p:sp>
      <p:sp>
        <p:nvSpPr>
          <p:cNvPr id="53" name="Oval 52">
            <a:extLst>
              <a:ext uri="{FF2B5EF4-FFF2-40B4-BE49-F238E27FC236}">
                <a16:creationId xmlns:a16="http://schemas.microsoft.com/office/drawing/2014/main" id="{917E049C-B4FF-4BF3-BA46-C38003AC19D3}"/>
              </a:ext>
            </a:extLst>
          </p:cNvPr>
          <p:cNvSpPr/>
          <p:nvPr/>
        </p:nvSpPr>
        <p:spPr>
          <a:xfrm>
            <a:off x="9884362" y="5399530"/>
            <a:ext cx="630641" cy="643253"/>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4" name="TextBox 53">
            <a:extLst>
              <a:ext uri="{FF2B5EF4-FFF2-40B4-BE49-F238E27FC236}">
                <a16:creationId xmlns:a16="http://schemas.microsoft.com/office/drawing/2014/main" id="{5ECA82DD-725B-49C2-B46A-6D906CBCFFBA}"/>
              </a:ext>
            </a:extLst>
          </p:cNvPr>
          <p:cNvSpPr txBox="1"/>
          <p:nvPr/>
        </p:nvSpPr>
        <p:spPr>
          <a:xfrm>
            <a:off x="9888307" y="5606494"/>
            <a:ext cx="622750" cy="229326"/>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+53%</a:t>
            </a:r>
          </a:p>
        </p:txBody>
      </p:sp>
      <p:sp>
        <p:nvSpPr>
          <p:cNvPr id="55" name="Oval 54">
            <a:extLst>
              <a:ext uri="{FF2B5EF4-FFF2-40B4-BE49-F238E27FC236}">
                <a16:creationId xmlns:a16="http://schemas.microsoft.com/office/drawing/2014/main" id="{39683C8D-1FCF-42F6-995F-39B4A753A1D7}"/>
              </a:ext>
            </a:extLst>
          </p:cNvPr>
          <p:cNvSpPr/>
          <p:nvPr/>
        </p:nvSpPr>
        <p:spPr>
          <a:xfrm>
            <a:off x="10950330" y="5399530"/>
            <a:ext cx="630641" cy="643253"/>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6" name="TextBox 55">
            <a:extLst>
              <a:ext uri="{FF2B5EF4-FFF2-40B4-BE49-F238E27FC236}">
                <a16:creationId xmlns:a16="http://schemas.microsoft.com/office/drawing/2014/main" id="{FDDC5BB6-06C1-40F2-A780-8D174331F6CE}"/>
              </a:ext>
            </a:extLst>
          </p:cNvPr>
          <p:cNvSpPr txBox="1"/>
          <p:nvPr/>
        </p:nvSpPr>
        <p:spPr>
          <a:xfrm>
            <a:off x="10954275" y="5606494"/>
            <a:ext cx="622750" cy="229326"/>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+44%</a:t>
            </a:r>
          </a:p>
        </p:txBody>
      </p:sp>
      <p:sp>
        <p:nvSpPr>
          <p:cNvPr id="57" name="Rectangle 56">
            <a:extLst>
              <a:ext uri="{FF2B5EF4-FFF2-40B4-BE49-F238E27FC236}">
                <a16:creationId xmlns:a16="http://schemas.microsoft.com/office/drawing/2014/main" id="{6C744B01-28F4-4737-8712-069D1454F12D}"/>
              </a:ext>
            </a:extLst>
          </p:cNvPr>
          <p:cNvSpPr/>
          <p:nvPr/>
        </p:nvSpPr>
        <p:spPr>
          <a:xfrm>
            <a:off x="11427470" y="5900735"/>
            <a:ext cx="434714" cy="229325"/>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73%</a:t>
            </a:r>
          </a:p>
        </p:txBody>
      </p:sp>
      <p:sp>
        <p:nvSpPr>
          <p:cNvPr id="58" name="Rectangle 57">
            <a:extLst>
              <a:ext uri="{FF2B5EF4-FFF2-40B4-BE49-F238E27FC236}">
                <a16:creationId xmlns:a16="http://schemas.microsoft.com/office/drawing/2014/main" id="{3A152D2B-F720-4C04-96F7-9A3A7D729738}"/>
              </a:ext>
            </a:extLst>
          </p:cNvPr>
          <p:cNvSpPr/>
          <p:nvPr/>
        </p:nvSpPr>
        <p:spPr>
          <a:xfrm>
            <a:off x="10330127" y="5894313"/>
            <a:ext cx="434714" cy="229325"/>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77%</a:t>
            </a:r>
          </a:p>
        </p:txBody>
      </p:sp>
      <p:sp>
        <p:nvSpPr>
          <p:cNvPr id="59" name="Rectangle 58">
            <a:extLst>
              <a:ext uri="{FF2B5EF4-FFF2-40B4-BE49-F238E27FC236}">
                <a16:creationId xmlns:a16="http://schemas.microsoft.com/office/drawing/2014/main" id="{771AE117-B4E6-4CA2-84C7-CC76DDC8D0E5}"/>
              </a:ext>
            </a:extLst>
          </p:cNvPr>
          <p:cNvSpPr/>
          <p:nvPr/>
        </p:nvSpPr>
        <p:spPr>
          <a:xfrm>
            <a:off x="9206634" y="5900735"/>
            <a:ext cx="434714" cy="229325"/>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78%</a:t>
            </a:r>
          </a:p>
        </p:txBody>
      </p:sp>
      <p:sp>
        <p:nvSpPr>
          <p:cNvPr id="60" name="Oval 59">
            <a:extLst>
              <a:ext uri="{FF2B5EF4-FFF2-40B4-BE49-F238E27FC236}">
                <a16:creationId xmlns:a16="http://schemas.microsoft.com/office/drawing/2014/main" id="{E6AECD0E-BE67-4CEF-8B3B-83979BFF0791}"/>
              </a:ext>
            </a:extLst>
          </p:cNvPr>
          <p:cNvSpPr/>
          <p:nvPr/>
        </p:nvSpPr>
        <p:spPr>
          <a:xfrm>
            <a:off x="3449970" y="2076223"/>
            <a:ext cx="630641" cy="643253"/>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2" name="TextBox 61">
            <a:extLst>
              <a:ext uri="{FF2B5EF4-FFF2-40B4-BE49-F238E27FC236}">
                <a16:creationId xmlns:a16="http://schemas.microsoft.com/office/drawing/2014/main" id="{B79748E8-47D8-4DCF-A0DF-C1BC87FB2EE6}"/>
              </a:ext>
            </a:extLst>
          </p:cNvPr>
          <p:cNvSpPr txBox="1"/>
          <p:nvPr/>
        </p:nvSpPr>
        <p:spPr>
          <a:xfrm>
            <a:off x="3422777" y="2283187"/>
            <a:ext cx="685026" cy="22932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+51%</a:t>
            </a:r>
          </a:p>
        </p:txBody>
      </p:sp>
      <p:sp>
        <p:nvSpPr>
          <p:cNvPr id="64" name="Oval 63">
            <a:extLst>
              <a:ext uri="{FF2B5EF4-FFF2-40B4-BE49-F238E27FC236}">
                <a16:creationId xmlns:a16="http://schemas.microsoft.com/office/drawing/2014/main" id="{E1511C8A-C5C2-4FC3-93AF-0566157152CE}"/>
              </a:ext>
            </a:extLst>
          </p:cNvPr>
          <p:cNvSpPr/>
          <p:nvPr/>
        </p:nvSpPr>
        <p:spPr>
          <a:xfrm>
            <a:off x="4545428" y="2076223"/>
            <a:ext cx="630641" cy="643253"/>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5" name="TextBox 64">
            <a:extLst>
              <a:ext uri="{FF2B5EF4-FFF2-40B4-BE49-F238E27FC236}">
                <a16:creationId xmlns:a16="http://schemas.microsoft.com/office/drawing/2014/main" id="{BF8E05D5-3B18-492E-BF42-86DEB98A66F8}"/>
              </a:ext>
            </a:extLst>
          </p:cNvPr>
          <p:cNvSpPr txBox="1"/>
          <p:nvPr/>
        </p:nvSpPr>
        <p:spPr>
          <a:xfrm>
            <a:off x="4549373" y="2283187"/>
            <a:ext cx="622750" cy="229326"/>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+48%</a:t>
            </a:r>
          </a:p>
        </p:txBody>
      </p:sp>
      <p:sp>
        <p:nvSpPr>
          <p:cNvPr id="66" name="Oval 65">
            <a:extLst>
              <a:ext uri="{FF2B5EF4-FFF2-40B4-BE49-F238E27FC236}">
                <a16:creationId xmlns:a16="http://schemas.microsoft.com/office/drawing/2014/main" id="{FAD9A167-01D7-44C8-9028-6496B59BEE28}"/>
              </a:ext>
            </a:extLst>
          </p:cNvPr>
          <p:cNvSpPr/>
          <p:nvPr/>
        </p:nvSpPr>
        <p:spPr>
          <a:xfrm>
            <a:off x="5611396" y="2076223"/>
            <a:ext cx="630641" cy="643253"/>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7" name="TextBox 66">
            <a:extLst>
              <a:ext uri="{FF2B5EF4-FFF2-40B4-BE49-F238E27FC236}">
                <a16:creationId xmlns:a16="http://schemas.microsoft.com/office/drawing/2014/main" id="{843D7ECA-146B-4E4C-B30C-368FCEFE3A04}"/>
              </a:ext>
            </a:extLst>
          </p:cNvPr>
          <p:cNvSpPr txBox="1"/>
          <p:nvPr/>
        </p:nvSpPr>
        <p:spPr>
          <a:xfrm>
            <a:off x="5615341" y="2283187"/>
            <a:ext cx="622750" cy="229326"/>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+50%</a:t>
            </a:r>
          </a:p>
        </p:txBody>
      </p:sp>
      <p:sp>
        <p:nvSpPr>
          <p:cNvPr id="68" name="Rectangle 67">
            <a:extLst>
              <a:ext uri="{FF2B5EF4-FFF2-40B4-BE49-F238E27FC236}">
                <a16:creationId xmlns:a16="http://schemas.microsoft.com/office/drawing/2014/main" id="{C508627B-1F88-4F14-BE27-A3ECE1789EC2}"/>
              </a:ext>
            </a:extLst>
          </p:cNvPr>
          <p:cNvSpPr/>
          <p:nvPr/>
        </p:nvSpPr>
        <p:spPr>
          <a:xfrm>
            <a:off x="6088536" y="2577428"/>
            <a:ext cx="434714" cy="229325"/>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83%</a:t>
            </a:r>
          </a:p>
        </p:txBody>
      </p:sp>
      <p:sp>
        <p:nvSpPr>
          <p:cNvPr id="69" name="Rectangle 68">
            <a:extLst>
              <a:ext uri="{FF2B5EF4-FFF2-40B4-BE49-F238E27FC236}">
                <a16:creationId xmlns:a16="http://schemas.microsoft.com/office/drawing/2014/main" id="{43875440-8669-4DD4-92C7-0AA39A56BCC9}"/>
              </a:ext>
            </a:extLst>
          </p:cNvPr>
          <p:cNvSpPr/>
          <p:nvPr/>
        </p:nvSpPr>
        <p:spPr>
          <a:xfrm>
            <a:off x="4991193" y="2571006"/>
            <a:ext cx="434714" cy="229325"/>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82%</a:t>
            </a:r>
          </a:p>
        </p:txBody>
      </p:sp>
      <p:sp>
        <p:nvSpPr>
          <p:cNvPr id="70" name="Rectangle 69">
            <a:extLst>
              <a:ext uri="{FF2B5EF4-FFF2-40B4-BE49-F238E27FC236}">
                <a16:creationId xmlns:a16="http://schemas.microsoft.com/office/drawing/2014/main" id="{9C70700E-0933-47AB-869C-D5CD60BBDAF7}"/>
              </a:ext>
            </a:extLst>
          </p:cNvPr>
          <p:cNvSpPr/>
          <p:nvPr/>
        </p:nvSpPr>
        <p:spPr>
          <a:xfrm>
            <a:off x="3867700" y="2577428"/>
            <a:ext cx="434714" cy="229325"/>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84%</a:t>
            </a:r>
          </a:p>
        </p:txBody>
      </p:sp>
      <p:sp>
        <p:nvSpPr>
          <p:cNvPr id="87" name="Oval 86">
            <a:extLst>
              <a:ext uri="{FF2B5EF4-FFF2-40B4-BE49-F238E27FC236}">
                <a16:creationId xmlns:a16="http://schemas.microsoft.com/office/drawing/2014/main" id="{03E41660-DC91-4A15-8192-90CE2FE63F9F}"/>
              </a:ext>
            </a:extLst>
          </p:cNvPr>
          <p:cNvSpPr/>
          <p:nvPr/>
        </p:nvSpPr>
        <p:spPr>
          <a:xfrm>
            <a:off x="3454885" y="4273734"/>
            <a:ext cx="630641" cy="643253"/>
          </a:xfrm>
          <a:prstGeom prst="ellipse">
            <a:avLst/>
          </a:prstGeom>
          <a:solidFill>
            <a:schemeClr val="tx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9" name="TextBox 88">
            <a:extLst>
              <a:ext uri="{FF2B5EF4-FFF2-40B4-BE49-F238E27FC236}">
                <a16:creationId xmlns:a16="http://schemas.microsoft.com/office/drawing/2014/main" id="{BC984AED-578E-42D7-8007-FEA410E48417}"/>
              </a:ext>
            </a:extLst>
          </p:cNvPr>
          <p:cNvSpPr txBox="1"/>
          <p:nvPr/>
        </p:nvSpPr>
        <p:spPr>
          <a:xfrm>
            <a:off x="3427692" y="4480698"/>
            <a:ext cx="685026" cy="22932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+74%</a:t>
            </a:r>
          </a:p>
        </p:txBody>
      </p:sp>
      <p:sp>
        <p:nvSpPr>
          <p:cNvPr id="91" name="Oval 90">
            <a:extLst>
              <a:ext uri="{FF2B5EF4-FFF2-40B4-BE49-F238E27FC236}">
                <a16:creationId xmlns:a16="http://schemas.microsoft.com/office/drawing/2014/main" id="{38547B90-3231-4B70-812B-12036F30FCA1}"/>
              </a:ext>
            </a:extLst>
          </p:cNvPr>
          <p:cNvSpPr/>
          <p:nvPr/>
        </p:nvSpPr>
        <p:spPr>
          <a:xfrm>
            <a:off x="4550343" y="4273734"/>
            <a:ext cx="630641" cy="643253"/>
          </a:xfrm>
          <a:prstGeom prst="ellipse">
            <a:avLst/>
          </a:prstGeom>
          <a:solidFill>
            <a:schemeClr val="tx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2" name="TextBox 91">
            <a:extLst>
              <a:ext uri="{FF2B5EF4-FFF2-40B4-BE49-F238E27FC236}">
                <a16:creationId xmlns:a16="http://schemas.microsoft.com/office/drawing/2014/main" id="{F9650AF7-C912-4544-A199-5009B34A09F3}"/>
              </a:ext>
            </a:extLst>
          </p:cNvPr>
          <p:cNvSpPr txBox="1"/>
          <p:nvPr/>
        </p:nvSpPr>
        <p:spPr>
          <a:xfrm>
            <a:off x="4554288" y="4480698"/>
            <a:ext cx="622750" cy="229326"/>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+64%</a:t>
            </a:r>
          </a:p>
        </p:txBody>
      </p:sp>
      <p:sp>
        <p:nvSpPr>
          <p:cNvPr id="102" name="Oval 101">
            <a:extLst>
              <a:ext uri="{FF2B5EF4-FFF2-40B4-BE49-F238E27FC236}">
                <a16:creationId xmlns:a16="http://schemas.microsoft.com/office/drawing/2014/main" id="{28018592-DD48-466B-9DB3-C5BEAF16B149}"/>
              </a:ext>
            </a:extLst>
          </p:cNvPr>
          <p:cNvSpPr/>
          <p:nvPr/>
        </p:nvSpPr>
        <p:spPr>
          <a:xfrm>
            <a:off x="5616311" y="4273734"/>
            <a:ext cx="630641" cy="643253"/>
          </a:xfrm>
          <a:prstGeom prst="ellipse">
            <a:avLst/>
          </a:prstGeom>
          <a:solidFill>
            <a:schemeClr val="tx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3" name="TextBox 102">
            <a:extLst>
              <a:ext uri="{FF2B5EF4-FFF2-40B4-BE49-F238E27FC236}">
                <a16:creationId xmlns:a16="http://schemas.microsoft.com/office/drawing/2014/main" id="{7665FF05-EBAF-4186-92E8-F0B8F7BAAD9C}"/>
              </a:ext>
            </a:extLst>
          </p:cNvPr>
          <p:cNvSpPr txBox="1"/>
          <p:nvPr/>
        </p:nvSpPr>
        <p:spPr>
          <a:xfrm>
            <a:off x="5620256" y="4480698"/>
            <a:ext cx="622750" cy="229326"/>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+67%</a:t>
            </a:r>
          </a:p>
        </p:txBody>
      </p:sp>
      <p:sp>
        <p:nvSpPr>
          <p:cNvPr id="114" name="Rectangle 113">
            <a:extLst>
              <a:ext uri="{FF2B5EF4-FFF2-40B4-BE49-F238E27FC236}">
                <a16:creationId xmlns:a16="http://schemas.microsoft.com/office/drawing/2014/main" id="{3350A3EA-62FE-4086-8B9E-9D3F170B0281}"/>
              </a:ext>
            </a:extLst>
          </p:cNvPr>
          <p:cNvSpPr/>
          <p:nvPr/>
        </p:nvSpPr>
        <p:spPr>
          <a:xfrm>
            <a:off x="6093451" y="4774939"/>
            <a:ext cx="434714" cy="229325"/>
          </a:xfrm>
          <a:prstGeom prst="rect">
            <a:avLst/>
          </a:prstGeom>
          <a:solidFill>
            <a:schemeClr val="bg1">
              <a:alpha val="64000"/>
            </a:schemeClr>
          </a:solidFill>
          <a:ln w="5715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76%</a:t>
            </a:r>
          </a:p>
        </p:txBody>
      </p:sp>
      <p:sp>
        <p:nvSpPr>
          <p:cNvPr id="115" name="Rectangle 114">
            <a:extLst>
              <a:ext uri="{FF2B5EF4-FFF2-40B4-BE49-F238E27FC236}">
                <a16:creationId xmlns:a16="http://schemas.microsoft.com/office/drawing/2014/main" id="{01E5A6D0-079F-4190-A7AC-E231ECAF08E1}"/>
              </a:ext>
            </a:extLst>
          </p:cNvPr>
          <p:cNvSpPr/>
          <p:nvPr/>
        </p:nvSpPr>
        <p:spPr>
          <a:xfrm>
            <a:off x="4996108" y="4768517"/>
            <a:ext cx="434714" cy="229325"/>
          </a:xfrm>
          <a:prstGeom prst="rect">
            <a:avLst/>
          </a:prstGeom>
          <a:solidFill>
            <a:schemeClr val="bg1">
              <a:alpha val="64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75%</a:t>
            </a:r>
          </a:p>
        </p:txBody>
      </p:sp>
      <p:sp>
        <p:nvSpPr>
          <p:cNvPr id="116" name="Rectangle 115">
            <a:extLst>
              <a:ext uri="{FF2B5EF4-FFF2-40B4-BE49-F238E27FC236}">
                <a16:creationId xmlns:a16="http://schemas.microsoft.com/office/drawing/2014/main" id="{4339B61D-7F7B-421A-944B-29A9759DF2D3}"/>
              </a:ext>
            </a:extLst>
          </p:cNvPr>
          <p:cNvSpPr/>
          <p:nvPr/>
        </p:nvSpPr>
        <p:spPr>
          <a:xfrm>
            <a:off x="3872615" y="4774939"/>
            <a:ext cx="434714" cy="229325"/>
          </a:xfrm>
          <a:prstGeom prst="rect">
            <a:avLst/>
          </a:prstGeom>
          <a:solidFill>
            <a:schemeClr val="bg1">
              <a:alpha val="6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79%</a:t>
            </a:r>
          </a:p>
        </p:txBody>
      </p:sp>
      <p:grpSp>
        <p:nvGrpSpPr>
          <p:cNvPr id="117" name="Group 116">
            <a:extLst>
              <a:ext uri="{FF2B5EF4-FFF2-40B4-BE49-F238E27FC236}">
                <a16:creationId xmlns:a16="http://schemas.microsoft.com/office/drawing/2014/main" id="{8BE3EDE6-C50F-4D1C-9F47-E0C7858DA207}"/>
              </a:ext>
            </a:extLst>
          </p:cNvPr>
          <p:cNvGrpSpPr/>
          <p:nvPr/>
        </p:nvGrpSpPr>
        <p:grpSpPr>
          <a:xfrm>
            <a:off x="1733118" y="5916230"/>
            <a:ext cx="2353430" cy="247654"/>
            <a:chOff x="5168375" y="5503824"/>
            <a:chExt cx="2353430" cy="247654"/>
          </a:xfrm>
        </p:grpSpPr>
        <p:sp>
          <p:nvSpPr>
            <p:cNvPr id="118" name="Rectangle 117">
              <a:extLst>
                <a:ext uri="{FF2B5EF4-FFF2-40B4-BE49-F238E27FC236}">
                  <a16:creationId xmlns:a16="http://schemas.microsoft.com/office/drawing/2014/main" id="{F78E74DA-3F7A-4FFC-A739-E5F085099E43}"/>
                </a:ext>
              </a:extLst>
            </p:cNvPr>
            <p:cNvSpPr/>
            <p:nvPr/>
          </p:nvSpPr>
          <p:spPr>
            <a:xfrm>
              <a:off x="5168375" y="5542259"/>
              <a:ext cx="564290" cy="209219"/>
            </a:xfrm>
            <a:prstGeom prst="rect">
              <a:avLst/>
            </a:prstGeom>
            <a:solidFill>
              <a:schemeClr val="bg1">
                <a:alpha val="64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XX</a:t>
              </a: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119" name="Rectangle 118">
              <a:extLst>
                <a:ext uri="{FF2B5EF4-FFF2-40B4-BE49-F238E27FC236}">
                  <a16:creationId xmlns:a16="http://schemas.microsoft.com/office/drawing/2014/main" id="{922FACEE-3505-4EFD-BE96-92D07BFB096E}"/>
                </a:ext>
              </a:extLst>
            </p:cNvPr>
            <p:cNvSpPr/>
            <p:nvPr/>
          </p:nvSpPr>
          <p:spPr>
            <a:xfrm>
              <a:off x="5541487" y="5503824"/>
              <a:ext cx="1980318" cy="231237"/>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 of Respondents</a:t>
              </a:r>
            </a:p>
          </p:txBody>
        </p:sp>
      </p:grpSp>
      <p:sp>
        <p:nvSpPr>
          <p:cNvPr id="120" name="Rectangle 119">
            <a:extLst>
              <a:ext uri="{FF2B5EF4-FFF2-40B4-BE49-F238E27FC236}">
                <a16:creationId xmlns:a16="http://schemas.microsoft.com/office/drawing/2014/main" id="{CB3691BD-C799-46F6-BCC1-81B1E1DE76FF}"/>
              </a:ext>
            </a:extLst>
          </p:cNvPr>
          <p:cNvSpPr/>
          <p:nvPr/>
        </p:nvSpPr>
        <p:spPr>
          <a:xfrm>
            <a:off x="2741938" y="1169136"/>
            <a:ext cx="7522938" cy="356546"/>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vs. Non-Hispanic White 18+</a:t>
            </a:r>
          </a:p>
        </p:txBody>
      </p:sp>
      <p:grpSp>
        <p:nvGrpSpPr>
          <p:cNvPr id="72" name="Group 71">
            <a:extLst>
              <a:ext uri="{FF2B5EF4-FFF2-40B4-BE49-F238E27FC236}">
                <a16:creationId xmlns:a16="http://schemas.microsoft.com/office/drawing/2014/main" id="{4807FEF3-5174-4F83-8EB5-EB2E93637775}"/>
              </a:ext>
            </a:extLst>
          </p:cNvPr>
          <p:cNvGrpSpPr/>
          <p:nvPr/>
        </p:nvGrpSpPr>
        <p:grpSpPr>
          <a:xfrm>
            <a:off x="4360357" y="1527234"/>
            <a:ext cx="4286099" cy="273836"/>
            <a:chOff x="3928683" y="1475887"/>
            <a:chExt cx="4286099" cy="273836"/>
          </a:xfrm>
        </p:grpSpPr>
        <p:grpSp>
          <p:nvGrpSpPr>
            <p:cNvPr id="80" name="Group 79">
              <a:extLst>
                <a:ext uri="{FF2B5EF4-FFF2-40B4-BE49-F238E27FC236}">
                  <a16:creationId xmlns:a16="http://schemas.microsoft.com/office/drawing/2014/main" id="{70D0EF02-4854-47C6-86D4-465CDD69D2CA}"/>
                </a:ext>
              </a:extLst>
            </p:cNvPr>
            <p:cNvGrpSpPr/>
            <p:nvPr/>
          </p:nvGrpSpPr>
          <p:grpSpPr>
            <a:xfrm>
              <a:off x="4185413" y="1499048"/>
              <a:ext cx="4029369" cy="227514"/>
              <a:chOff x="4223465" y="4761319"/>
              <a:chExt cx="4029369" cy="227514"/>
            </a:xfrm>
          </p:grpSpPr>
          <p:sp>
            <p:nvSpPr>
              <p:cNvPr id="84" name="Rectangle 83">
                <a:extLst>
                  <a:ext uri="{FF2B5EF4-FFF2-40B4-BE49-F238E27FC236}">
                    <a16:creationId xmlns:a16="http://schemas.microsoft.com/office/drawing/2014/main" id="{FB7AA240-58CC-4442-9626-16A3419E4F1E}"/>
                  </a:ext>
                </a:extLst>
              </p:cNvPr>
              <p:cNvSpPr/>
              <p:nvPr/>
            </p:nvSpPr>
            <p:spPr>
              <a:xfrm>
                <a:off x="4223465"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Black A18+</a:t>
                </a:r>
              </a:p>
            </p:txBody>
          </p:sp>
          <p:sp>
            <p:nvSpPr>
              <p:cNvPr id="85" name="Rectangle 84">
                <a:extLst>
                  <a:ext uri="{FF2B5EF4-FFF2-40B4-BE49-F238E27FC236}">
                    <a16:creationId xmlns:a16="http://schemas.microsoft.com/office/drawing/2014/main" id="{CE63CDE9-F717-44A0-AD05-F68399D58D3B}"/>
                  </a:ext>
                </a:extLst>
              </p:cNvPr>
              <p:cNvSpPr/>
              <p:nvPr/>
            </p:nvSpPr>
            <p:spPr>
              <a:xfrm>
                <a:off x="5614624" y="4761319"/>
                <a:ext cx="1247052" cy="227514"/>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Hispanic A18+</a:t>
                </a:r>
              </a:p>
            </p:txBody>
          </p:sp>
          <p:sp>
            <p:nvSpPr>
              <p:cNvPr id="86" name="Rectangle 85">
                <a:extLst>
                  <a:ext uri="{FF2B5EF4-FFF2-40B4-BE49-F238E27FC236}">
                    <a16:creationId xmlns:a16="http://schemas.microsoft.com/office/drawing/2014/main" id="{BDDB4348-32BE-43A2-BA85-631B8C51CA8B}"/>
                  </a:ext>
                </a:extLst>
              </p:cNvPr>
              <p:cNvSpPr/>
              <p:nvPr/>
            </p:nvSpPr>
            <p:spPr>
              <a:xfrm>
                <a:off x="7189883" y="4776440"/>
                <a:ext cx="1062951" cy="197272"/>
              </a:xfrm>
              <a:prstGeom prst="rect">
                <a:avLst/>
              </a:prstGeo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Asian A18+</a:t>
                </a:r>
              </a:p>
            </p:txBody>
          </p:sp>
        </p:grpSp>
        <p:sp>
          <p:nvSpPr>
            <p:cNvPr id="81" name="Oval 80">
              <a:extLst>
                <a:ext uri="{FF2B5EF4-FFF2-40B4-BE49-F238E27FC236}">
                  <a16:creationId xmlns:a16="http://schemas.microsoft.com/office/drawing/2014/main" id="{ED68AF69-23A1-4063-9778-F8A2B326DE7C}"/>
                </a:ext>
              </a:extLst>
            </p:cNvPr>
            <p:cNvSpPr/>
            <p:nvPr/>
          </p:nvSpPr>
          <p:spPr>
            <a:xfrm>
              <a:off x="3928683" y="1475887"/>
              <a:ext cx="306598" cy="273836"/>
            </a:xfrm>
            <a:prstGeom prst="ellipse">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82" name="Oval 81">
              <a:extLst>
                <a:ext uri="{FF2B5EF4-FFF2-40B4-BE49-F238E27FC236}">
                  <a16:creationId xmlns:a16="http://schemas.microsoft.com/office/drawing/2014/main" id="{2DC52ED1-FA68-47EE-9311-A26155878ED9}"/>
                </a:ext>
              </a:extLst>
            </p:cNvPr>
            <p:cNvSpPr/>
            <p:nvPr/>
          </p:nvSpPr>
          <p:spPr>
            <a:xfrm>
              <a:off x="5291547" y="1475887"/>
              <a:ext cx="306597" cy="273836"/>
            </a:xfrm>
            <a:prstGeom prst="ellipse">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sp>
          <p:nvSpPr>
            <p:cNvPr id="83" name="Oval 82">
              <a:extLst>
                <a:ext uri="{FF2B5EF4-FFF2-40B4-BE49-F238E27FC236}">
                  <a16:creationId xmlns:a16="http://schemas.microsoft.com/office/drawing/2014/main" id="{C5909A0C-19C9-419E-86B5-C80D6FAE2F59}"/>
                </a:ext>
              </a:extLst>
            </p:cNvPr>
            <p:cNvSpPr/>
            <p:nvPr/>
          </p:nvSpPr>
          <p:spPr>
            <a:xfrm>
              <a:off x="6889519" y="1475887"/>
              <a:ext cx="306597" cy="273836"/>
            </a:xfrm>
            <a:prstGeom prst="ellipse">
              <a:avLst/>
            </a:prstGeom>
            <a:solidFill>
              <a:srgbClr val="CC009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rebuchet MS"/>
              </a:endParaRPr>
            </a:p>
          </p:txBody>
        </p:sp>
      </p:grpSp>
    </p:spTree>
    <p:extLst>
      <p:ext uri="{BB962C8B-B14F-4D97-AF65-F5344CB8AC3E}">
        <p14:creationId xmlns:p14="http://schemas.microsoft.com/office/powerpoint/2010/main" val="3370103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A3E2E61-85F5-4FBD-B5A0-BF6E3EC078DB}"/>
              </a:ext>
            </a:extLst>
          </p:cNvPr>
          <p:cNvSpPr/>
          <p:nvPr/>
        </p:nvSpPr>
        <p:spPr>
          <a:xfrm>
            <a:off x="8649571" y="3769556"/>
            <a:ext cx="2807748" cy="2569161"/>
          </a:xfrm>
          <a:prstGeom prst="rect">
            <a:avLst/>
          </a:prstGeom>
          <a:solidFill>
            <a:schemeClr val="tx1">
              <a:alpha val="70000"/>
            </a:schemeClr>
          </a:solidFill>
          <a:ln w="76200">
            <a:solidFill>
              <a:srgbClr val="2159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ctr" defTabSz="1172398"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ctr" defTabSz="1172398" rtl="0" eaLnBrk="1" fontAlgn="auto" latinLnBrk="0" hangingPunct="1">
              <a:lnSpc>
                <a:spcPct val="100000"/>
              </a:lnSpc>
              <a:spcBef>
                <a:spcPts val="0"/>
              </a:spcBef>
              <a:spcAft>
                <a:spcPts val="0"/>
              </a:spcAft>
              <a:buClrTx/>
              <a:buSzTx/>
              <a:tabLst/>
              <a:defRPr/>
            </a:pPr>
            <a:endParaRPr kumimoji="0" lang="en-US" sz="4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ctr" defTabSz="1172398"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Multicultural audiences have driven the </a:t>
            </a: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success of many recent films </a:t>
            </a:r>
            <a:r>
              <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featuring diverse casts.  Their passion extends to </a:t>
            </a: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consumer action</a:t>
            </a:r>
            <a:r>
              <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as they are </a:t>
            </a: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more likely </a:t>
            </a:r>
          </a:p>
          <a:p>
            <a:pPr marR="0" lvl="0" algn="ctr" defTabSz="1172398"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to spend </a:t>
            </a:r>
            <a:r>
              <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on brands they see advertised within cinema</a:t>
            </a:r>
            <a:endPar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35">
            <a:extLst>
              <a:ext uri="{FF2B5EF4-FFF2-40B4-BE49-F238E27FC236}">
                <a16:creationId xmlns:a16="http://schemas.microsoft.com/office/drawing/2014/main" id="{61C29423-F1C2-4BAF-8158-3DEFAF451EF8}"/>
              </a:ext>
            </a:extLst>
          </p:cNvPr>
          <p:cNvSpPr/>
          <p:nvPr/>
        </p:nvSpPr>
        <p:spPr>
          <a:xfrm>
            <a:off x="4711176" y="3769556"/>
            <a:ext cx="2807748" cy="2569161"/>
          </a:xfrm>
          <a:prstGeom prst="rect">
            <a:avLst/>
          </a:prstGeom>
          <a:solidFill>
            <a:schemeClr val="tx1">
              <a:alpha val="70000"/>
            </a:schemeClr>
          </a:solidFill>
          <a:ln w="76200">
            <a:solidFill>
              <a:srgbClr val="2159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ctr" defTabSz="1172398"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ctr" defTabSz="1172398" rtl="0" eaLnBrk="1" fontAlgn="auto" latinLnBrk="0" hangingPunct="1">
              <a:lnSpc>
                <a:spcPct val="100000"/>
              </a:lnSpc>
              <a:spcBef>
                <a:spcPts val="0"/>
              </a:spcBef>
              <a:spcAft>
                <a:spcPts val="0"/>
              </a:spcAft>
              <a:buClrTx/>
              <a:buSzTx/>
              <a:tabLst/>
              <a:defRPr/>
            </a:pPr>
            <a:endParaRPr kumimoji="0" lang="en-US" sz="3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ctr" defTabSz="1172398" rtl="0" eaLnBrk="1" fontAlgn="auto" latinLnBrk="0" hangingPunct="1">
              <a:lnSpc>
                <a:spcPct val="100000"/>
              </a:lnSpc>
              <a:spcBef>
                <a:spcPts val="0"/>
              </a:spcBef>
              <a:spcAft>
                <a:spcPts val="0"/>
              </a:spcAft>
              <a:buClrTx/>
              <a:buSzTx/>
              <a:tabLst/>
              <a:defRPr/>
            </a:pPr>
            <a:r>
              <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rPr>
              <a:t>Whether they are </a:t>
            </a:r>
            <a:r>
              <a:rPr 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attending a rally</a:t>
            </a:r>
            <a:r>
              <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r>
              <a:rPr 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signing a petition </a:t>
            </a:r>
            <a:r>
              <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rPr>
              <a:t>or </a:t>
            </a:r>
            <a:r>
              <a:rPr 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registering to vote</a:t>
            </a:r>
            <a:r>
              <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rPr>
              <a:t>, culturally relevant TV programming acts as a ‘force for good’ in motivating multicultural viewers to get involved and let their voice be heard</a:t>
            </a:r>
          </a:p>
        </p:txBody>
      </p:sp>
      <p:sp>
        <p:nvSpPr>
          <p:cNvPr id="35" name="Rectangle 34">
            <a:extLst>
              <a:ext uri="{FF2B5EF4-FFF2-40B4-BE49-F238E27FC236}">
                <a16:creationId xmlns:a16="http://schemas.microsoft.com/office/drawing/2014/main" id="{764B4263-E64C-4281-9073-3D64FF8AF41C}"/>
              </a:ext>
            </a:extLst>
          </p:cNvPr>
          <p:cNvSpPr/>
          <p:nvPr/>
        </p:nvSpPr>
        <p:spPr>
          <a:xfrm>
            <a:off x="624891" y="3790495"/>
            <a:ext cx="2807748" cy="2569161"/>
          </a:xfrm>
          <a:prstGeom prst="rect">
            <a:avLst/>
          </a:prstGeom>
          <a:solidFill>
            <a:schemeClr val="tx1">
              <a:alpha val="70000"/>
            </a:schemeClr>
          </a:solidFill>
          <a:ln w="76200">
            <a:solidFill>
              <a:srgbClr val="2159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ctr" defTabSz="1172398" rtl="0" eaLnBrk="1" fontAlgn="auto" latinLnBrk="0" hangingPunct="1">
              <a:lnSpc>
                <a:spcPct val="100000"/>
              </a:lnSpc>
              <a:spcBef>
                <a:spcPts val="0"/>
              </a:spcBef>
              <a:spcAft>
                <a:spcPts val="0"/>
              </a:spcAft>
              <a:buClrTx/>
              <a:buSzTx/>
              <a:tabLst/>
              <a:defRPr/>
            </a:pPr>
            <a:endParaRPr kumimoji="0" lang="en-US" sz="1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ctr" defTabSz="1172398" rtl="0" eaLnBrk="1" fontAlgn="auto" latinLnBrk="0" hangingPunct="1">
              <a:lnSpc>
                <a:spcPct val="100000"/>
              </a:lnSpc>
              <a:spcBef>
                <a:spcPts val="0"/>
              </a:spcBef>
              <a:spcAft>
                <a:spcPts val="0"/>
              </a:spcAft>
              <a:buClrTx/>
              <a:buSzTx/>
              <a:tabLst/>
              <a:defRPr/>
            </a:pPr>
            <a:endParaRPr kumimoji="0" lang="en-US" sz="9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ctr" defTabSz="1172398"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Because of their emotional connections, TV programs and personalities are more likely to influence everything from their </a:t>
            </a: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personal style</a:t>
            </a:r>
            <a:r>
              <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and the way they </a:t>
            </a: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dress</a:t>
            </a:r>
            <a:r>
              <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to what and where they </a:t>
            </a: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eat</a:t>
            </a:r>
            <a:r>
              <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and how they </a:t>
            </a: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decorate</a:t>
            </a:r>
            <a:r>
              <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their home</a:t>
            </a:r>
          </a:p>
        </p:txBody>
      </p:sp>
      <p:sp>
        <p:nvSpPr>
          <p:cNvPr id="33" name="Rectangle 32">
            <a:extLst>
              <a:ext uri="{FF2B5EF4-FFF2-40B4-BE49-F238E27FC236}">
                <a16:creationId xmlns:a16="http://schemas.microsoft.com/office/drawing/2014/main" id="{F2451403-AD28-4D43-8F5B-B1D2050AEB02}"/>
              </a:ext>
            </a:extLst>
          </p:cNvPr>
          <p:cNvSpPr/>
          <p:nvPr/>
        </p:nvSpPr>
        <p:spPr>
          <a:xfrm>
            <a:off x="8666628" y="967894"/>
            <a:ext cx="2807748" cy="2569161"/>
          </a:xfrm>
          <a:prstGeom prst="rect">
            <a:avLst/>
          </a:prstGeom>
          <a:solidFill>
            <a:schemeClr val="tx1">
              <a:alpha val="70000"/>
            </a:schemeClr>
          </a:solidFill>
          <a:ln w="76200">
            <a:solidFill>
              <a:srgbClr val="2159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ctr" defTabSz="1172398"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ctr" defTabSz="1172398"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ctr" defTabSz="1172398"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They feel personally connected to their favorite TV characters and actors </a:t>
            </a:r>
            <a:r>
              <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rPr>
              <a:t>and</a:t>
            </a:r>
            <a:r>
              <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actively </a:t>
            </a: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seek more information</a:t>
            </a:r>
            <a:r>
              <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and </a:t>
            </a: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content online</a:t>
            </a:r>
            <a:r>
              <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Conversations</a:t>
            </a:r>
            <a:r>
              <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rPr>
              <a:t> with fellow fans online and ‘in real life’ with family &amp; friends </a:t>
            </a:r>
            <a:r>
              <a:rPr 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fuels their passion </a:t>
            </a:r>
          </a:p>
          <a:p>
            <a:pPr marR="0" lvl="0" algn="ctr" defTabSz="1172398"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28">
            <a:extLst>
              <a:ext uri="{FF2B5EF4-FFF2-40B4-BE49-F238E27FC236}">
                <a16:creationId xmlns:a16="http://schemas.microsoft.com/office/drawing/2014/main" id="{B8CBB2DF-608B-4DF6-8C48-8FEFD71AB003}"/>
              </a:ext>
            </a:extLst>
          </p:cNvPr>
          <p:cNvSpPr/>
          <p:nvPr/>
        </p:nvSpPr>
        <p:spPr>
          <a:xfrm>
            <a:off x="4711176" y="967894"/>
            <a:ext cx="2807748" cy="2569161"/>
          </a:xfrm>
          <a:prstGeom prst="rect">
            <a:avLst/>
          </a:prstGeom>
          <a:solidFill>
            <a:schemeClr val="tx1">
              <a:alpha val="70000"/>
            </a:schemeClr>
          </a:solidFill>
          <a:ln w="76200">
            <a:solidFill>
              <a:srgbClr val="2159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R="0" lvl="0" algn="ctr" defTabSz="1172398"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ctr" defTabSz="1172398" rtl="0" eaLnBrk="1" fontAlgn="auto" latinLnBrk="0" hangingPunct="1">
              <a:lnSpc>
                <a:spcPct val="100000"/>
              </a:lnSpc>
              <a:spcBef>
                <a:spcPts val="0"/>
              </a:spcBef>
              <a:spcAft>
                <a:spcPts val="0"/>
              </a:spcAft>
              <a:buClrTx/>
              <a:buSzTx/>
              <a:tabLst/>
              <a:defRPr/>
            </a:pPr>
            <a:endParaRPr lang="en-US" sz="8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lvl="0" algn="ctr" defTabSz="1172398">
              <a:defRPr/>
            </a:pPr>
            <a:r>
              <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rPr>
              <a:t>Multicultural viewers are </a:t>
            </a:r>
            <a:r>
              <a:rPr lang="en-US" sz="1200" i="1" dirty="0">
                <a:solidFill>
                  <a:prstClr val="white"/>
                </a:solidFill>
                <a:latin typeface="Open Sans" panose="020B0606030504020204" pitchFamily="34" charset="0"/>
                <a:ea typeface="Open Sans" panose="020B0606030504020204" pitchFamily="34" charset="0"/>
                <a:cs typeface="Open Sans" panose="020B0606030504020204" pitchFamily="34" charset="0"/>
              </a:rPr>
              <a:t>more likely </a:t>
            </a:r>
            <a:r>
              <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rPr>
              <a:t>to watch a TV show if it is </a:t>
            </a:r>
            <a:r>
              <a:rPr 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relevant to their own cultural identity</a:t>
            </a:r>
            <a:r>
              <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rPr>
              <a:t>, it has a </a:t>
            </a:r>
            <a:r>
              <a:rPr 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diverse cast</a:t>
            </a:r>
            <a:r>
              <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rPr>
              <a:t> and / or it features </a:t>
            </a:r>
            <a:r>
              <a:rPr 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relatable TV personalities or characters</a:t>
            </a:r>
            <a:endPar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5">
            <a:extLst>
              <a:ext uri="{FF2B5EF4-FFF2-40B4-BE49-F238E27FC236}">
                <a16:creationId xmlns:a16="http://schemas.microsoft.com/office/drawing/2014/main" id="{9319300F-32AD-4FA3-8A66-0C0426969669}"/>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5965"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585965"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1200" cap="none" spc="0" normalizeH="0" baseline="0" noProof="0" dirty="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45A9B1F2-9A6F-487E-A30E-35BB840FAE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699" y="6531459"/>
            <a:ext cx="569668" cy="299966"/>
          </a:xfrm>
          <a:prstGeom prst="rect">
            <a:avLst/>
          </a:prstGeom>
        </p:spPr>
      </p:pic>
      <p:sp>
        <p:nvSpPr>
          <p:cNvPr id="6" name="Rectangle 5">
            <a:extLst>
              <a:ext uri="{FF2B5EF4-FFF2-40B4-BE49-F238E27FC236}">
                <a16:creationId xmlns:a16="http://schemas.microsoft.com/office/drawing/2014/main" id="{CCA023BB-769B-4FFB-AAF8-06344F74D578}"/>
              </a:ext>
            </a:extLst>
          </p:cNvPr>
          <p:cNvSpPr/>
          <p:nvPr/>
        </p:nvSpPr>
        <p:spPr>
          <a:xfrm>
            <a:off x="2968196" y="6640255"/>
            <a:ext cx="6255609" cy="184642"/>
          </a:xfrm>
          <a:prstGeom prst="rect">
            <a:avLst/>
          </a:prstGeom>
        </p:spPr>
        <p:txBody>
          <a:bodyPr wrap="square">
            <a:no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8071AD08-CD7B-40B2-87EE-35A3A6F15ACA}"/>
              </a:ext>
            </a:extLst>
          </p:cNvPr>
          <p:cNvSpPr txBox="1"/>
          <p:nvPr/>
        </p:nvSpPr>
        <p:spPr>
          <a:xfrm>
            <a:off x="225552" y="170500"/>
            <a:ext cx="11966448" cy="523220"/>
          </a:xfrm>
          <a:prstGeom prst="rect">
            <a:avLst/>
          </a:prstGeom>
          <a:noFill/>
        </p:spPr>
        <p:txBody>
          <a:bodyPr wrap="square" rtlCol="0">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In Summary,  Multicultural Audiences Are…</a:t>
            </a:r>
          </a:p>
        </p:txBody>
      </p:sp>
      <p:sp>
        <p:nvSpPr>
          <p:cNvPr id="11" name="Rectangle 10">
            <a:extLst>
              <a:ext uri="{FF2B5EF4-FFF2-40B4-BE49-F238E27FC236}">
                <a16:creationId xmlns:a16="http://schemas.microsoft.com/office/drawing/2014/main" id="{4FB677C9-A83E-4842-B707-FCAC93EBFBE3}"/>
              </a:ext>
            </a:extLst>
          </p:cNvPr>
          <p:cNvSpPr/>
          <p:nvPr/>
        </p:nvSpPr>
        <p:spPr>
          <a:xfrm>
            <a:off x="624891" y="967894"/>
            <a:ext cx="2807748" cy="2569161"/>
          </a:xfrm>
          <a:prstGeom prst="rect">
            <a:avLst/>
          </a:prstGeom>
          <a:solidFill>
            <a:schemeClr val="tx1">
              <a:alpha val="70000"/>
            </a:schemeClr>
          </a:solidFill>
          <a:ln w="76200">
            <a:solidFill>
              <a:srgbClr val="2159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ctr" defTabSz="117239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ctr" defTabSz="1172398"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ctr" defTabSz="1172398" rtl="0" eaLnBrk="1" fontAlgn="auto" latinLnBrk="0" hangingPunct="1">
              <a:lnSpc>
                <a:spcPct val="100000"/>
              </a:lnSpc>
              <a:spcBef>
                <a:spcPts val="0"/>
              </a:spcBef>
              <a:spcAft>
                <a:spcPts val="0"/>
              </a:spcAft>
              <a:buClrTx/>
              <a:buSzTx/>
              <a:tabLst/>
              <a:defRPr/>
            </a:pPr>
            <a:endParaRPr kumimoji="0" lang="en-US" sz="4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ctr" defTabSz="1172398"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Black, Hispanic &amp; Asian Americans will account for </a:t>
            </a:r>
            <a:r>
              <a:rPr kumimoji="0" lang="en-US"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40%</a:t>
            </a:r>
            <a:r>
              <a:rPr kumimoji="0" lang="en-US" sz="120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of the U.S. population by 2023 and will only continue to grow. Although younger, they spend </a:t>
            </a:r>
            <a:r>
              <a:rPr lang="en-US" sz="1200" b="0" dirty="0">
                <a:solidFill>
                  <a:prstClr val="white"/>
                </a:solidFill>
                <a:latin typeface="Open Sans" panose="020B0606030504020204" pitchFamily="34" charset="0"/>
                <a:ea typeface="Open Sans" panose="020B0606030504020204" pitchFamily="34" charset="0"/>
                <a:cs typeface="Open Sans" panose="020B0606030504020204" pitchFamily="34" charset="0"/>
              </a:rPr>
              <a:t>nearly </a:t>
            </a:r>
            <a:r>
              <a:rPr 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$2.2 Trillion</a:t>
            </a:r>
            <a:r>
              <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rPr>
              <a:t> annually, a </a:t>
            </a:r>
            <a:r>
              <a:rPr 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57% increase</a:t>
            </a:r>
            <a:r>
              <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rPr>
              <a:t> over the last 10 years</a:t>
            </a:r>
            <a:endParaRPr kumimoji="0" lang="en-US"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BAB2D2DF-DCC9-40BE-B76F-E1485A287689}"/>
              </a:ext>
            </a:extLst>
          </p:cNvPr>
          <p:cNvSpPr/>
          <p:nvPr/>
        </p:nvSpPr>
        <p:spPr>
          <a:xfrm>
            <a:off x="4694119" y="967894"/>
            <a:ext cx="2841862" cy="454675"/>
          </a:xfrm>
          <a:prstGeom prst="rect">
            <a:avLst/>
          </a:prstGeom>
          <a:solidFill>
            <a:srgbClr val="215968">
              <a:alpha val="9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Deeply Committed to Relevant Programming</a:t>
            </a:r>
          </a:p>
        </p:txBody>
      </p:sp>
      <p:sp>
        <p:nvSpPr>
          <p:cNvPr id="14" name="Rectangle 13">
            <a:extLst>
              <a:ext uri="{FF2B5EF4-FFF2-40B4-BE49-F238E27FC236}">
                <a16:creationId xmlns:a16="http://schemas.microsoft.com/office/drawing/2014/main" id="{3DCF1EB7-924E-42EE-9F40-73FA6AD7AE4F}"/>
              </a:ext>
            </a:extLst>
          </p:cNvPr>
          <p:cNvSpPr/>
          <p:nvPr/>
        </p:nvSpPr>
        <p:spPr>
          <a:xfrm>
            <a:off x="8649571" y="967761"/>
            <a:ext cx="2841862" cy="454675"/>
          </a:xfrm>
          <a:prstGeom prst="rect">
            <a:avLst/>
          </a:prstGeom>
          <a:solidFill>
            <a:srgbClr val="215968">
              <a:alpha val="9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Passionate About ‘Sharing’ Their Favorite TV Programs</a:t>
            </a:r>
          </a:p>
        </p:txBody>
      </p:sp>
      <p:sp>
        <p:nvSpPr>
          <p:cNvPr id="17" name="Rectangle 16">
            <a:extLst>
              <a:ext uri="{FF2B5EF4-FFF2-40B4-BE49-F238E27FC236}">
                <a16:creationId xmlns:a16="http://schemas.microsoft.com/office/drawing/2014/main" id="{75A966A8-269F-473A-85C1-254BA35CF1B8}"/>
              </a:ext>
            </a:extLst>
          </p:cNvPr>
          <p:cNvSpPr/>
          <p:nvPr/>
        </p:nvSpPr>
        <p:spPr>
          <a:xfrm>
            <a:off x="607834" y="3767294"/>
            <a:ext cx="2841862" cy="454675"/>
          </a:xfrm>
          <a:prstGeom prst="rect">
            <a:avLst/>
          </a:prstGeom>
          <a:solidFill>
            <a:srgbClr val="215968">
              <a:alpha val="9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Inspired by TV Content </a:t>
            </a:r>
          </a:p>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To Make Purchases</a:t>
            </a:r>
          </a:p>
        </p:txBody>
      </p:sp>
      <p:sp>
        <p:nvSpPr>
          <p:cNvPr id="18" name="Rectangle 17">
            <a:extLst>
              <a:ext uri="{FF2B5EF4-FFF2-40B4-BE49-F238E27FC236}">
                <a16:creationId xmlns:a16="http://schemas.microsoft.com/office/drawing/2014/main" id="{95A7B261-C87E-4DC0-9516-DC2ECC7C53E8}"/>
              </a:ext>
            </a:extLst>
          </p:cNvPr>
          <p:cNvSpPr/>
          <p:nvPr/>
        </p:nvSpPr>
        <p:spPr>
          <a:xfrm>
            <a:off x="4675069" y="3767294"/>
            <a:ext cx="2841862" cy="454675"/>
          </a:xfrm>
          <a:prstGeom prst="rect">
            <a:avLst/>
          </a:prstGeom>
          <a:solidFill>
            <a:srgbClr val="215968">
              <a:alpha val="9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Motivated by TV Content </a:t>
            </a:r>
          </a:p>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To Get Involved</a:t>
            </a:r>
          </a:p>
        </p:txBody>
      </p:sp>
      <p:sp>
        <p:nvSpPr>
          <p:cNvPr id="19" name="Rectangle 18">
            <a:extLst>
              <a:ext uri="{FF2B5EF4-FFF2-40B4-BE49-F238E27FC236}">
                <a16:creationId xmlns:a16="http://schemas.microsoft.com/office/drawing/2014/main" id="{DE1E302C-B9EF-4AFE-8C91-8A0D374B119B}"/>
              </a:ext>
            </a:extLst>
          </p:cNvPr>
          <p:cNvSpPr/>
          <p:nvPr/>
        </p:nvSpPr>
        <p:spPr>
          <a:xfrm>
            <a:off x="8615457" y="3767294"/>
            <a:ext cx="2841862" cy="454675"/>
          </a:xfrm>
          <a:prstGeom prst="rect">
            <a:avLst/>
          </a:prstGeom>
          <a:solidFill>
            <a:srgbClr val="215968">
              <a:alpha val="9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Avid, ‘Action-Oriented’ Moviegoers</a:t>
            </a:r>
          </a:p>
        </p:txBody>
      </p:sp>
      <p:sp>
        <p:nvSpPr>
          <p:cNvPr id="10" name="Rectangle 9">
            <a:extLst>
              <a:ext uri="{FF2B5EF4-FFF2-40B4-BE49-F238E27FC236}">
                <a16:creationId xmlns:a16="http://schemas.microsoft.com/office/drawing/2014/main" id="{6FEF6357-37DA-433D-AA33-E3CF3C80433E}"/>
              </a:ext>
            </a:extLst>
          </p:cNvPr>
          <p:cNvSpPr/>
          <p:nvPr/>
        </p:nvSpPr>
        <p:spPr>
          <a:xfrm>
            <a:off x="607834" y="967895"/>
            <a:ext cx="2841862" cy="454675"/>
          </a:xfrm>
          <a:prstGeom prst="rect">
            <a:avLst/>
          </a:prstGeom>
          <a:solidFill>
            <a:srgbClr val="215968">
              <a:alpha val="9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 Big Opportunity for Marketers</a:t>
            </a:r>
          </a:p>
        </p:txBody>
      </p:sp>
      <p:pic>
        <p:nvPicPr>
          <p:cNvPr id="25" name="Picture 24">
            <a:extLst>
              <a:ext uri="{FF2B5EF4-FFF2-40B4-BE49-F238E27FC236}">
                <a16:creationId xmlns:a16="http://schemas.microsoft.com/office/drawing/2014/main" id="{CC46D2A6-DEB2-47F9-B992-FA73EBA691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6935" y="1506195"/>
            <a:ext cx="583660" cy="583660"/>
          </a:xfrm>
          <a:prstGeom prst="rect">
            <a:avLst/>
          </a:prstGeom>
        </p:spPr>
      </p:pic>
      <p:pic>
        <p:nvPicPr>
          <p:cNvPr id="27" name="Picture 26">
            <a:extLst>
              <a:ext uri="{FF2B5EF4-FFF2-40B4-BE49-F238E27FC236}">
                <a16:creationId xmlns:a16="http://schemas.microsoft.com/office/drawing/2014/main" id="{3EFCA8A4-588F-4570-90B8-1FB174A74B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04170" y="1502393"/>
            <a:ext cx="583660" cy="583660"/>
          </a:xfrm>
          <a:prstGeom prst="rect">
            <a:avLst/>
          </a:prstGeom>
        </p:spPr>
      </p:pic>
      <p:pic>
        <p:nvPicPr>
          <p:cNvPr id="34" name="Picture 33">
            <a:extLst>
              <a:ext uri="{FF2B5EF4-FFF2-40B4-BE49-F238E27FC236}">
                <a16:creationId xmlns:a16="http://schemas.microsoft.com/office/drawing/2014/main" id="{73A43683-83A0-4483-9A76-113F512145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71405" y="1502393"/>
            <a:ext cx="583660" cy="583660"/>
          </a:xfrm>
          <a:prstGeom prst="rect">
            <a:avLst/>
          </a:prstGeom>
        </p:spPr>
      </p:pic>
      <p:pic>
        <p:nvPicPr>
          <p:cNvPr id="39" name="Picture 38">
            <a:extLst>
              <a:ext uri="{FF2B5EF4-FFF2-40B4-BE49-F238E27FC236}">
                <a16:creationId xmlns:a16="http://schemas.microsoft.com/office/drawing/2014/main" id="{53C31C94-DF30-48D7-A8A3-1FC00E725AC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92351" y="4300524"/>
            <a:ext cx="530600" cy="530600"/>
          </a:xfrm>
          <a:prstGeom prst="rect">
            <a:avLst/>
          </a:prstGeom>
        </p:spPr>
      </p:pic>
      <p:pic>
        <p:nvPicPr>
          <p:cNvPr id="41" name="Picture 40">
            <a:extLst>
              <a:ext uri="{FF2B5EF4-FFF2-40B4-BE49-F238E27FC236}">
                <a16:creationId xmlns:a16="http://schemas.microsoft.com/office/drawing/2014/main" id="{D68ECAE0-F0DC-4FB3-BB71-3778E49FB1C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30700" y="4289730"/>
            <a:ext cx="530600" cy="530600"/>
          </a:xfrm>
          <a:prstGeom prst="rect">
            <a:avLst/>
          </a:prstGeom>
        </p:spPr>
      </p:pic>
      <p:pic>
        <p:nvPicPr>
          <p:cNvPr id="43" name="Picture 42">
            <a:extLst>
              <a:ext uri="{FF2B5EF4-FFF2-40B4-BE49-F238E27FC236}">
                <a16:creationId xmlns:a16="http://schemas.microsoft.com/office/drawing/2014/main" id="{F35962A5-7233-4A8E-8D0A-25515DCE4C0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735897" y="4196012"/>
            <a:ext cx="763752" cy="763752"/>
          </a:xfrm>
          <a:prstGeom prst="rect">
            <a:avLst/>
          </a:prstGeom>
        </p:spPr>
      </p:pic>
    </p:spTree>
    <p:extLst>
      <p:ext uri="{BB962C8B-B14F-4D97-AF65-F5344CB8AC3E}">
        <p14:creationId xmlns:p14="http://schemas.microsoft.com/office/powerpoint/2010/main" val="494081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425DB6-08E3-4A4E-9B4B-9CAF810B7FEA}"/>
              </a:ext>
            </a:extLst>
          </p:cNvPr>
          <p:cNvSpPr/>
          <p:nvPr/>
        </p:nvSpPr>
        <p:spPr>
          <a:xfrm>
            <a:off x="3176" y="1784"/>
            <a:ext cx="3394051" cy="6847756"/>
          </a:xfrm>
          <a:prstGeom prst="rect">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452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5" name="TextBox 4"/>
          <p:cNvSpPr txBox="1"/>
          <p:nvPr/>
        </p:nvSpPr>
        <p:spPr>
          <a:xfrm>
            <a:off x="6856809" y="1110305"/>
            <a:ext cx="4429729" cy="769441"/>
          </a:xfrm>
          <a:prstGeom prst="rect">
            <a:avLst/>
          </a:prstGeom>
          <a:noFill/>
        </p:spPr>
        <p:txBody>
          <a:bodyPr wrap="square" rtlCol="0">
            <a:spAutoFit/>
          </a:bodyPr>
          <a:lstStyle/>
          <a:p>
            <a:pPr marL="0" marR="0" lvl="0" indent="0" algn="l" defTabSz="585731"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For more information visit us online</a:t>
            </a:r>
          </a:p>
          <a:p>
            <a:pPr marL="0" marR="0" lvl="0" indent="0" algn="l" defTabSz="585731"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15968"/>
                </a:solidFill>
                <a:effectLst/>
                <a:uLnTx/>
                <a:uFillTx/>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TheVAB.com</a:t>
            </a:r>
            <a:endParaRPr kumimoji="0" lang="en-US" sz="2400" b="0" i="0" u="none" strike="noStrike" kern="1200" cap="none" spc="0" normalizeH="0" baseline="0" noProof="0" dirty="0">
              <a:ln>
                <a:noFill/>
              </a:ln>
              <a:solidFill>
                <a:srgbClr val="215968"/>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p:cNvSpPr txBox="1"/>
          <p:nvPr/>
        </p:nvSpPr>
        <p:spPr>
          <a:xfrm>
            <a:off x="6856810" y="2900673"/>
            <a:ext cx="4415767" cy="769441"/>
          </a:xfrm>
          <a:prstGeom prst="rect">
            <a:avLst/>
          </a:prstGeom>
          <a:noFill/>
        </p:spPr>
        <p:txBody>
          <a:bodyPr wrap="square" rtlCol="0">
            <a:spAutoFit/>
          </a:bodyPr>
          <a:lstStyle/>
          <a:p>
            <a:pPr marL="0" marR="0" lvl="0" indent="0" algn="l" defTabSz="585731"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Follow us:</a:t>
            </a:r>
          </a:p>
          <a:p>
            <a:pPr marL="0" marR="0" lvl="0" indent="0" algn="l" defTabSz="585731"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215968"/>
                </a:solidFill>
                <a:effectLst/>
                <a:uLnTx/>
                <a:uFillTx/>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@VABIntel</a:t>
            </a:r>
            <a:endParaRPr kumimoji="0" lang="en-US" sz="2400" b="0" i="0" u="sng" strike="noStrike" kern="1200" cap="none" spc="0" normalizeH="0" baseline="0" noProof="0" dirty="0">
              <a:ln>
                <a:noFill/>
              </a:ln>
              <a:solidFill>
                <a:srgbClr val="215968"/>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p:cNvSpPr txBox="1"/>
          <p:nvPr/>
        </p:nvSpPr>
        <p:spPr>
          <a:xfrm>
            <a:off x="6856810" y="4930822"/>
            <a:ext cx="4746246" cy="769441"/>
          </a:xfrm>
          <a:prstGeom prst="rect">
            <a:avLst/>
          </a:prstGeom>
          <a:noFill/>
        </p:spPr>
        <p:txBody>
          <a:bodyPr wrap="square" rtlCol="0">
            <a:spAutoFit/>
          </a:bodyPr>
          <a:lstStyle/>
          <a:p>
            <a:pPr marL="0" marR="0" lvl="0" indent="0" algn="l" defTabSz="585731"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Follow us:</a:t>
            </a:r>
          </a:p>
          <a:p>
            <a:pPr marL="0" marR="0" lvl="0" indent="0" algn="l" defTabSz="45452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15968"/>
                </a:solidFill>
                <a:effectLst/>
                <a:uLnTx/>
                <a:uFillTx/>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VAB</a:t>
            </a:r>
            <a:endParaRPr kumimoji="0" lang="en-US" sz="2400" b="1" i="0" u="none" strike="noStrike" kern="1200" cap="none" spc="0" normalizeH="0" baseline="0" noProof="0" dirty="0">
              <a:ln>
                <a:noFill/>
              </a:ln>
              <a:solidFill>
                <a:srgbClr val="215968"/>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26E11D7B-A7B2-474A-9C54-B838ACBCC9B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64502" y="958393"/>
            <a:ext cx="1950216" cy="1026910"/>
          </a:xfrm>
          <a:prstGeom prst="rect">
            <a:avLst/>
          </a:prstGeom>
        </p:spPr>
      </p:pic>
      <p:pic>
        <p:nvPicPr>
          <p:cNvPr id="7" name="Picture 6">
            <a:extLst>
              <a:ext uri="{FF2B5EF4-FFF2-40B4-BE49-F238E27FC236}">
                <a16:creationId xmlns:a16="http://schemas.microsoft.com/office/drawing/2014/main" id="{E12D7937-77AF-4DDA-AC86-B689C25D50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13964" y="2639873"/>
            <a:ext cx="1251128" cy="1251128"/>
          </a:xfrm>
          <a:prstGeom prst="rect">
            <a:avLst/>
          </a:prstGeom>
        </p:spPr>
      </p:pic>
      <p:pic>
        <p:nvPicPr>
          <p:cNvPr id="12" name="Picture 11">
            <a:extLst>
              <a:ext uri="{FF2B5EF4-FFF2-40B4-BE49-F238E27FC236}">
                <a16:creationId xmlns:a16="http://schemas.microsoft.com/office/drawing/2014/main" id="{A1BC8B1C-98D5-44AB-83AF-3DA6F28A9E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13964" y="4689978"/>
            <a:ext cx="1251128" cy="1251128"/>
          </a:xfrm>
          <a:prstGeom prst="rect">
            <a:avLst/>
          </a:prstGeom>
        </p:spPr>
      </p:pic>
      <p:sp>
        <p:nvSpPr>
          <p:cNvPr id="10" name="TextBox 9">
            <a:extLst>
              <a:ext uri="{FF2B5EF4-FFF2-40B4-BE49-F238E27FC236}">
                <a16:creationId xmlns:a16="http://schemas.microsoft.com/office/drawing/2014/main" id="{84D3A5FE-0290-4AED-B92A-C1DFD6A1D2E1}"/>
              </a:ext>
            </a:extLst>
          </p:cNvPr>
          <p:cNvSpPr txBox="1"/>
          <p:nvPr/>
        </p:nvSpPr>
        <p:spPr>
          <a:xfrm>
            <a:off x="0" y="1755772"/>
            <a:ext cx="3394051" cy="1569660"/>
          </a:xfrm>
          <a:prstGeom prst="rect">
            <a:avLst/>
          </a:prstGeom>
          <a:noFill/>
        </p:spPr>
        <p:txBody>
          <a:bodyPr wrap="square" rtlCol="0">
            <a:spAutoFit/>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Register for Complimentary Access to </a:t>
            </a:r>
          </a:p>
          <a:p>
            <a:pPr marL="0" marR="0" lvl="0" indent="0" algn="ctr" defTabSz="91403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VAB Insights</a:t>
            </a:r>
          </a:p>
        </p:txBody>
      </p:sp>
      <p:pic>
        <p:nvPicPr>
          <p:cNvPr id="6" name="Picture 5">
            <a:hlinkClick r:id="rId8"/>
            <a:extLst>
              <a:ext uri="{FF2B5EF4-FFF2-40B4-BE49-F238E27FC236}">
                <a16:creationId xmlns:a16="http://schemas.microsoft.com/office/drawing/2014/main" id="{7D4C39EE-B0C8-4698-BF4D-9AFE4B7BB35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0092" y="3588363"/>
            <a:ext cx="1513865" cy="1513865"/>
          </a:xfrm>
          <a:prstGeom prst="rect">
            <a:avLst/>
          </a:prstGeom>
        </p:spPr>
      </p:pic>
    </p:spTree>
    <p:extLst>
      <p:ext uri="{BB962C8B-B14F-4D97-AF65-F5344CB8AC3E}">
        <p14:creationId xmlns:p14="http://schemas.microsoft.com/office/powerpoint/2010/main" val="1179976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B04F51-1CE7-4B68-A5FE-DF351828EEA0}"/>
              </a:ext>
            </a:extLst>
          </p:cNvPr>
          <p:cNvSpPr/>
          <p:nvPr/>
        </p:nvSpPr>
        <p:spPr>
          <a:xfrm>
            <a:off x="11723" y="1413062"/>
            <a:ext cx="5126182" cy="4401205"/>
          </a:xfrm>
          <a:prstGeom prst="rect">
            <a:avLst/>
          </a:prstGeom>
        </p:spPr>
        <p:txBody>
          <a:bodyPr wrap="square">
            <a:spAutoFit/>
          </a:bodyPr>
          <a:lstStyle/>
          <a:p>
            <a:pPr lvl="0" algn="ctr" defTabSz="586082">
              <a:defRPr/>
            </a:pPr>
            <a:r>
              <a:rPr lang="en-US" sz="4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Understanding </a:t>
            </a:r>
          </a:p>
          <a:p>
            <a:pPr lvl="0" algn="ctr" defTabSz="586082">
              <a:defRPr/>
            </a:pPr>
            <a:r>
              <a:rPr lang="en-US" sz="4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The Opportunity</a:t>
            </a:r>
          </a:p>
          <a:p>
            <a:pPr lvl="0" algn="ctr" defTabSz="586082">
              <a:defRPr/>
            </a:pPr>
            <a:endParaRPr lang="en-US" sz="3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lvl="0" algn="ctr" defTabSz="586082">
              <a:defRPr/>
            </a:pPr>
            <a:r>
              <a:rPr lang="en-US" sz="2400" dirty="0">
                <a:solidFill>
                  <a:prstClr val="white"/>
                </a:solidFill>
                <a:latin typeface="Open Sans" panose="020B0606030504020204" pitchFamily="34" charset="0"/>
                <a:ea typeface="Open Sans" panose="020B0606030504020204" pitchFamily="34" charset="0"/>
                <a:cs typeface="Open Sans" panose="020B0606030504020204" pitchFamily="34" charset="0"/>
              </a:rPr>
              <a:t>Multicultural audiences are a major force within the U.S. economy and they only continue to grow, so reaching and increasing relevancy among these valuable consumers to spur action has never been more important</a:t>
            </a:r>
          </a:p>
        </p:txBody>
      </p:sp>
      <p:pic>
        <p:nvPicPr>
          <p:cNvPr id="6" name="Picture 5">
            <a:extLst>
              <a:ext uri="{FF2B5EF4-FFF2-40B4-BE49-F238E27FC236}">
                <a16:creationId xmlns:a16="http://schemas.microsoft.com/office/drawing/2014/main" id="{DC65B79B-0B73-4197-9E66-139F9A7BFC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55449" y="0"/>
            <a:ext cx="3255547" cy="6858000"/>
          </a:xfrm>
          <a:prstGeom prst="rect">
            <a:avLst/>
          </a:prstGeom>
        </p:spPr>
      </p:pic>
      <p:pic>
        <p:nvPicPr>
          <p:cNvPr id="8" name="Picture 7">
            <a:extLst>
              <a:ext uri="{FF2B5EF4-FFF2-40B4-BE49-F238E27FC236}">
                <a16:creationId xmlns:a16="http://schemas.microsoft.com/office/drawing/2014/main" id="{BB6CEBEE-3199-4920-B1A8-E72A0C299D6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90374" y="-1"/>
            <a:ext cx="2731477" cy="6858000"/>
          </a:xfrm>
          <a:prstGeom prst="rect">
            <a:avLst/>
          </a:prstGeom>
        </p:spPr>
      </p:pic>
      <p:pic>
        <p:nvPicPr>
          <p:cNvPr id="10" name="Picture 9">
            <a:extLst>
              <a:ext uri="{FF2B5EF4-FFF2-40B4-BE49-F238E27FC236}">
                <a16:creationId xmlns:a16="http://schemas.microsoft.com/office/drawing/2014/main" id="{486EF44F-A3B8-4CEF-A86F-FD95491F921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034336" y="0"/>
            <a:ext cx="2157663" cy="6858000"/>
          </a:xfrm>
          <a:prstGeom prst="rect">
            <a:avLst/>
          </a:prstGeom>
        </p:spPr>
      </p:pic>
    </p:spTree>
    <p:extLst>
      <p:ext uri="{BB962C8B-B14F-4D97-AF65-F5344CB8AC3E}">
        <p14:creationId xmlns:p14="http://schemas.microsoft.com/office/powerpoint/2010/main" val="2769613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45936AD-4F88-4D91-8EC0-F4BFC5D4A785}"/>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5965"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585965"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DCC20613-68EA-4907-8C28-3B38514AE3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33699" y="6531459"/>
            <a:ext cx="569668" cy="299966"/>
          </a:xfrm>
          <a:prstGeom prst="rect">
            <a:avLst/>
          </a:prstGeom>
        </p:spPr>
      </p:pic>
      <p:sp>
        <p:nvSpPr>
          <p:cNvPr id="6" name="Rectangle 5">
            <a:extLst>
              <a:ext uri="{FF2B5EF4-FFF2-40B4-BE49-F238E27FC236}">
                <a16:creationId xmlns:a16="http://schemas.microsoft.com/office/drawing/2014/main" id="{963325D4-974F-4AB6-8316-12F65B0D8F12}"/>
              </a:ext>
            </a:extLst>
          </p:cNvPr>
          <p:cNvSpPr/>
          <p:nvPr/>
        </p:nvSpPr>
        <p:spPr>
          <a:xfrm>
            <a:off x="2968196" y="6646783"/>
            <a:ext cx="6255609" cy="184642"/>
          </a:xfrm>
          <a:prstGeom prst="rect">
            <a:avLst/>
          </a:prstGeom>
        </p:spPr>
        <p:txBody>
          <a:bodyPr wrap="square">
            <a:no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graphicFrame>
        <p:nvGraphicFramePr>
          <p:cNvPr id="10" name="Chart 9">
            <a:extLst>
              <a:ext uri="{FF2B5EF4-FFF2-40B4-BE49-F238E27FC236}">
                <a16:creationId xmlns:a16="http://schemas.microsoft.com/office/drawing/2014/main" id="{52D0679B-A1CF-49DB-BE08-8FEA6AE32D3C}"/>
              </a:ext>
            </a:extLst>
          </p:cNvPr>
          <p:cNvGraphicFramePr/>
          <p:nvPr>
            <p:extLst>
              <p:ext uri="{D42A27DB-BD31-4B8C-83A1-F6EECF244321}">
                <p14:modId xmlns:p14="http://schemas.microsoft.com/office/powerpoint/2010/main" val="1455110708"/>
              </p:ext>
            </p:extLst>
          </p:nvPr>
        </p:nvGraphicFramePr>
        <p:xfrm>
          <a:off x="251459" y="1030931"/>
          <a:ext cx="11910491" cy="5440832"/>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a:extLst>
              <a:ext uri="{FF2B5EF4-FFF2-40B4-BE49-F238E27FC236}">
                <a16:creationId xmlns:a16="http://schemas.microsoft.com/office/drawing/2014/main" id="{B0EA728F-FABF-4F84-9CD3-DB62551D4C7C}"/>
              </a:ext>
            </a:extLst>
          </p:cNvPr>
          <p:cNvSpPr/>
          <p:nvPr/>
        </p:nvSpPr>
        <p:spPr>
          <a:xfrm>
            <a:off x="2640746" y="2664553"/>
            <a:ext cx="494979" cy="2482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14%</a:t>
            </a:r>
          </a:p>
        </p:txBody>
      </p:sp>
      <p:sp>
        <p:nvSpPr>
          <p:cNvPr id="19" name="Rectangle 18">
            <a:extLst>
              <a:ext uri="{FF2B5EF4-FFF2-40B4-BE49-F238E27FC236}">
                <a16:creationId xmlns:a16="http://schemas.microsoft.com/office/drawing/2014/main" id="{CA594D73-CFE3-44DF-8E32-58992868489F}"/>
              </a:ext>
            </a:extLst>
          </p:cNvPr>
          <p:cNvSpPr/>
          <p:nvPr/>
        </p:nvSpPr>
        <p:spPr>
          <a:xfrm>
            <a:off x="6452250" y="2664552"/>
            <a:ext cx="494979" cy="2482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19%</a:t>
            </a:r>
          </a:p>
        </p:txBody>
      </p:sp>
      <p:sp>
        <p:nvSpPr>
          <p:cNvPr id="20" name="Rectangle 19">
            <a:extLst>
              <a:ext uri="{FF2B5EF4-FFF2-40B4-BE49-F238E27FC236}">
                <a16:creationId xmlns:a16="http://schemas.microsoft.com/office/drawing/2014/main" id="{CF801F84-732B-430B-B8F6-18579AAA35D4}"/>
              </a:ext>
            </a:extLst>
          </p:cNvPr>
          <p:cNvSpPr/>
          <p:nvPr/>
        </p:nvSpPr>
        <p:spPr>
          <a:xfrm>
            <a:off x="9548540" y="2665193"/>
            <a:ext cx="494979" cy="2482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7%</a:t>
            </a:r>
          </a:p>
        </p:txBody>
      </p:sp>
      <p:sp>
        <p:nvSpPr>
          <p:cNvPr id="41" name="TextBox 40">
            <a:extLst>
              <a:ext uri="{FF2B5EF4-FFF2-40B4-BE49-F238E27FC236}">
                <a16:creationId xmlns:a16="http://schemas.microsoft.com/office/drawing/2014/main" id="{79E039A1-FA82-4ED3-A719-AD573CA7E075}"/>
              </a:ext>
            </a:extLst>
          </p:cNvPr>
          <p:cNvSpPr txBox="1"/>
          <p:nvPr/>
        </p:nvSpPr>
        <p:spPr>
          <a:xfrm>
            <a:off x="62811" y="6349640"/>
            <a:ext cx="9892615" cy="30860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Source: VAB Analysis of U.S. Census Bureau data, 2017 National Population Projections Datasets</a:t>
            </a:r>
            <a:r>
              <a:rPr kumimoji="0" lang="en-US"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Table 1. Projected Population by Single Year of Age, Sex, Race, and Hispanic Origin for the United States: 2016 to 2060. </a:t>
            </a: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2008 National Population Projections Datasets, </a:t>
            </a:r>
            <a:r>
              <a:rPr kumimoji="0" lang="en-US"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Table 1. Projected Population by Single Year of Age, Sex, Race, and Hispanic Origin for the United States: July 1, 2000 to July 1, 2050. </a:t>
            </a:r>
            <a:r>
              <a:rPr kumimoji="0" lang="en-US" sz="800" b="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Population = age 0 – 100.</a:t>
            </a: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sp>
        <p:nvSpPr>
          <p:cNvPr id="42" name="TextBox 41">
            <a:extLst>
              <a:ext uri="{FF2B5EF4-FFF2-40B4-BE49-F238E27FC236}">
                <a16:creationId xmlns:a16="http://schemas.microsoft.com/office/drawing/2014/main" id="{8CF84FB4-02BF-4074-8C25-8EF8A248C3FE}"/>
              </a:ext>
            </a:extLst>
          </p:cNvPr>
          <p:cNvSpPr txBox="1"/>
          <p:nvPr/>
        </p:nvSpPr>
        <p:spPr>
          <a:xfrm>
            <a:off x="1" y="144437"/>
            <a:ext cx="12191999" cy="830504"/>
          </a:xfrm>
          <a:prstGeom prst="rect">
            <a:avLst/>
          </a:prstGeom>
          <a:noFill/>
        </p:spPr>
        <p:txBody>
          <a:bodyPr wrap="square" lIns="90952" tIns="45476" rIns="90952" bIns="45476" rtlCol="0">
            <a:spAutoFit/>
          </a:bodyPr>
          <a:lstStyle/>
          <a:p>
            <a:pPr marL="0" marR="0" lvl="0" indent="0" algn="ctr" defTabSz="58297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Multicultural Audiences Are Particularly Important To Reach As Black, Hispanic And Asian Americans Will Collectively Account For </a:t>
            </a:r>
            <a:r>
              <a:rPr kumimoji="0" lang="en-US" sz="2400" b="1"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40%</a:t>
            </a: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Of The Population By 2023</a:t>
            </a:r>
          </a:p>
        </p:txBody>
      </p:sp>
      <p:sp>
        <p:nvSpPr>
          <p:cNvPr id="3" name="Rectangle 2">
            <a:extLst>
              <a:ext uri="{FF2B5EF4-FFF2-40B4-BE49-F238E27FC236}">
                <a16:creationId xmlns:a16="http://schemas.microsoft.com/office/drawing/2014/main" id="{AFC8BBD1-A8D4-4489-8B49-F2221C02F436}"/>
              </a:ext>
            </a:extLst>
          </p:cNvPr>
          <p:cNvSpPr/>
          <p:nvPr/>
        </p:nvSpPr>
        <p:spPr>
          <a:xfrm>
            <a:off x="10615169" y="2442696"/>
            <a:ext cx="913760" cy="25240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136,613</a:t>
            </a:r>
          </a:p>
        </p:txBody>
      </p:sp>
      <p:sp>
        <p:nvSpPr>
          <p:cNvPr id="25" name="Rectangle 24">
            <a:extLst>
              <a:ext uri="{FF2B5EF4-FFF2-40B4-BE49-F238E27FC236}">
                <a16:creationId xmlns:a16="http://schemas.microsoft.com/office/drawing/2014/main" id="{FB453647-DACD-4A88-A708-39DEABD0E4D4}"/>
              </a:ext>
            </a:extLst>
          </p:cNvPr>
          <p:cNvSpPr/>
          <p:nvPr/>
        </p:nvSpPr>
        <p:spPr>
          <a:xfrm>
            <a:off x="9879793" y="3240234"/>
            <a:ext cx="913760" cy="25240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125,428</a:t>
            </a:r>
          </a:p>
        </p:txBody>
      </p:sp>
      <p:sp>
        <p:nvSpPr>
          <p:cNvPr id="27" name="Rectangle 26">
            <a:extLst>
              <a:ext uri="{FF2B5EF4-FFF2-40B4-BE49-F238E27FC236}">
                <a16:creationId xmlns:a16="http://schemas.microsoft.com/office/drawing/2014/main" id="{F2F05072-8E31-4155-ABB4-1F34D330B6AA}"/>
              </a:ext>
            </a:extLst>
          </p:cNvPr>
          <p:cNvSpPr/>
          <p:nvPr/>
        </p:nvSpPr>
        <p:spPr>
          <a:xfrm>
            <a:off x="9041666" y="4043672"/>
            <a:ext cx="913760" cy="25240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113,068</a:t>
            </a:r>
          </a:p>
        </p:txBody>
      </p:sp>
      <p:sp>
        <p:nvSpPr>
          <p:cNvPr id="28" name="Rectangle 27">
            <a:extLst>
              <a:ext uri="{FF2B5EF4-FFF2-40B4-BE49-F238E27FC236}">
                <a16:creationId xmlns:a16="http://schemas.microsoft.com/office/drawing/2014/main" id="{80F6A997-A988-4AC2-812D-695074A89F9B}"/>
              </a:ext>
            </a:extLst>
          </p:cNvPr>
          <p:cNvSpPr/>
          <p:nvPr/>
        </p:nvSpPr>
        <p:spPr>
          <a:xfrm>
            <a:off x="8205049" y="4819603"/>
            <a:ext cx="913760" cy="25240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100,672</a:t>
            </a:r>
          </a:p>
        </p:txBody>
      </p:sp>
      <p:sp>
        <p:nvSpPr>
          <p:cNvPr id="29" name="Rectangle 28">
            <a:extLst>
              <a:ext uri="{FF2B5EF4-FFF2-40B4-BE49-F238E27FC236}">
                <a16:creationId xmlns:a16="http://schemas.microsoft.com/office/drawing/2014/main" id="{D5D7921C-263C-4BFD-80FB-F1495A86E4E0}"/>
              </a:ext>
            </a:extLst>
          </p:cNvPr>
          <p:cNvSpPr/>
          <p:nvPr/>
        </p:nvSpPr>
        <p:spPr>
          <a:xfrm>
            <a:off x="2563552" y="3456800"/>
            <a:ext cx="494979" cy="2482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13%</a:t>
            </a:r>
          </a:p>
        </p:txBody>
      </p:sp>
      <p:sp>
        <p:nvSpPr>
          <p:cNvPr id="30" name="Rectangle 29">
            <a:extLst>
              <a:ext uri="{FF2B5EF4-FFF2-40B4-BE49-F238E27FC236}">
                <a16:creationId xmlns:a16="http://schemas.microsoft.com/office/drawing/2014/main" id="{07A2F865-86A5-4AE1-AFA4-2C9D23232E2D}"/>
              </a:ext>
            </a:extLst>
          </p:cNvPr>
          <p:cNvSpPr/>
          <p:nvPr/>
        </p:nvSpPr>
        <p:spPr>
          <a:xfrm>
            <a:off x="6091170" y="3456800"/>
            <a:ext cx="494979" cy="2482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18%</a:t>
            </a:r>
          </a:p>
        </p:txBody>
      </p:sp>
      <p:sp>
        <p:nvSpPr>
          <p:cNvPr id="32" name="Rectangle 31">
            <a:extLst>
              <a:ext uri="{FF2B5EF4-FFF2-40B4-BE49-F238E27FC236}">
                <a16:creationId xmlns:a16="http://schemas.microsoft.com/office/drawing/2014/main" id="{67ED0DC9-42D1-4B12-8EAD-91A0BA4094B8}"/>
              </a:ext>
            </a:extLst>
          </p:cNvPr>
          <p:cNvSpPr/>
          <p:nvPr/>
        </p:nvSpPr>
        <p:spPr>
          <a:xfrm>
            <a:off x="8871319" y="3456800"/>
            <a:ext cx="494979" cy="2482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7%</a:t>
            </a:r>
          </a:p>
        </p:txBody>
      </p:sp>
      <p:sp>
        <p:nvSpPr>
          <p:cNvPr id="33" name="Rectangle 32">
            <a:extLst>
              <a:ext uri="{FF2B5EF4-FFF2-40B4-BE49-F238E27FC236}">
                <a16:creationId xmlns:a16="http://schemas.microsoft.com/office/drawing/2014/main" id="{F1CE5E33-7DC0-4E61-B84F-B6507C197E16}"/>
              </a:ext>
            </a:extLst>
          </p:cNvPr>
          <p:cNvSpPr/>
          <p:nvPr/>
        </p:nvSpPr>
        <p:spPr>
          <a:xfrm>
            <a:off x="2457984" y="4247307"/>
            <a:ext cx="494979" cy="2482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13%</a:t>
            </a:r>
          </a:p>
        </p:txBody>
      </p:sp>
      <p:sp>
        <p:nvSpPr>
          <p:cNvPr id="34" name="Rectangle 33">
            <a:extLst>
              <a:ext uri="{FF2B5EF4-FFF2-40B4-BE49-F238E27FC236}">
                <a16:creationId xmlns:a16="http://schemas.microsoft.com/office/drawing/2014/main" id="{330A2D7A-1856-4122-A4A5-DA18FC0C2CCA}"/>
              </a:ext>
            </a:extLst>
          </p:cNvPr>
          <p:cNvSpPr/>
          <p:nvPr/>
        </p:nvSpPr>
        <p:spPr>
          <a:xfrm>
            <a:off x="5676762" y="4247306"/>
            <a:ext cx="494979" cy="2482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17%</a:t>
            </a:r>
          </a:p>
        </p:txBody>
      </p:sp>
      <p:sp>
        <p:nvSpPr>
          <p:cNvPr id="36" name="Rectangle 35">
            <a:extLst>
              <a:ext uri="{FF2B5EF4-FFF2-40B4-BE49-F238E27FC236}">
                <a16:creationId xmlns:a16="http://schemas.microsoft.com/office/drawing/2014/main" id="{0C671D74-0AA5-4ED5-9868-70462C09E275}"/>
              </a:ext>
            </a:extLst>
          </p:cNvPr>
          <p:cNvSpPr/>
          <p:nvPr/>
        </p:nvSpPr>
        <p:spPr>
          <a:xfrm>
            <a:off x="8166950" y="4247305"/>
            <a:ext cx="494979" cy="2482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5%</a:t>
            </a:r>
          </a:p>
        </p:txBody>
      </p:sp>
      <p:sp>
        <p:nvSpPr>
          <p:cNvPr id="38" name="Rectangle 37">
            <a:extLst>
              <a:ext uri="{FF2B5EF4-FFF2-40B4-BE49-F238E27FC236}">
                <a16:creationId xmlns:a16="http://schemas.microsoft.com/office/drawing/2014/main" id="{C8FD8B04-9C1D-4D9A-BE78-946B20725604}"/>
              </a:ext>
            </a:extLst>
          </p:cNvPr>
          <p:cNvSpPr/>
          <p:nvPr/>
        </p:nvSpPr>
        <p:spPr>
          <a:xfrm>
            <a:off x="2327999" y="5023697"/>
            <a:ext cx="494979" cy="2482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13%</a:t>
            </a:r>
          </a:p>
        </p:txBody>
      </p:sp>
      <p:sp>
        <p:nvSpPr>
          <p:cNvPr id="40" name="Rectangle 39">
            <a:extLst>
              <a:ext uri="{FF2B5EF4-FFF2-40B4-BE49-F238E27FC236}">
                <a16:creationId xmlns:a16="http://schemas.microsoft.com/office/drawing/2014/main" id="{45FBF3D8-83F9-4966-9E8D-7E5E0583F517}"/>
              </a:ext>
            </a:extLst>
          </p:cNvPr>
          <p:cNvSpPr/>
          <p:nvPr/>
        </p:nvSpPr>
        <p:spPr>
          <a:xfrm>
            <a:off x="5338608" y="5037424"/>
            <a:ext cx="494979" cy="2482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15%</a:t>
            </a:r>
          </a:p>
        </p:txBody>
      </p:sp>
      <p:sp>
        <p:nvSpPr>
          <p:cNvPr id="43" name="Rectangle 42">
            <a:extLst>
              <a:ext uri="{FF2B5EF4-FFF2-40B4-BE49-F238E27FC236}">
                <a16:creationId xmlns:a16="http://schemas.microsoft.com/office/drawing/2014/main" id="{69F92902-5B20-4A4B-A399-FEFB1022976E}"/>
              </a:ext>
            </a:extLst>
          </p:cNvPr>
          <p:cNvSpPr/>
          <p:nvPr/>
        </p:nvSpPr>
        <p:spPr>
          <a:xfrm>
            <a:off x="7380935" y="5037423"/>
            <a:ext cx="494979" cy="2482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5%</a:t>
            </a:r>
          </a:p>
        </p:txBody>
      </p:sp>
      <p:sp>
        <p:nvSpPr>
          <p:cNvPr id="26" name="Rectangle 25">
            <a:extLst>
              <a:ext uri="{FF2B5EF4-FFF2-40B4-BE49-F238E27FC236}">
                <a16:creationId xmlns:a16="http://schemas.microsoft.com/office/drawing/2014/main" id="{043C8F9E-704B-4FCA-B9C6-81371B117BB5}"/>
              </a:ext>
            </a:extLst>
          </p:cNvPr>
          <p:cNvSpPr/>
          <p:nvPr/>
        </p:nvSpPr>
        <p:spPr>
          <a:xfrm>
            <a:off x="253604" y="2662410"/>
            <a:ext cx="1008514" cy="2482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of Total Pop</a:t>
            </a:r>
          </a:p>
        </p:txBody>
      </p:sp>
      <p:sp>
        <p:nvSpPr>
          <p:cNvPr id="35" name="Rectangle 34">
            <a:extLst>
              <a:ext uri="{FF2B5EF4-FFF2-40B4-BE49-F238E27FC236}">
                <a16:creationId xmlns:a16="http://schemas.microsoft.com/office/drawing/2014/main" id="{1A73C22D-FF00-4CB6-826B-0CA417A97E2F}"/>
              </a:ext>
            </a:extLst>
          </p:cNvPr>
          <p:cNvSpPr/>
          <p:nvPr/>
        </p:nvSpPr>
        <p:spPr>
          <a:xfrm>
            <a:off x="251460" y="3452316"/>
            <a:ext cx="1008514" cy="2482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of Total Pop</a:t>
            </a:r>
          </a:p>
        </p:txBody>
      </p:sp>
      <p:sp>
        <p:nvSpPr>
          <p:cNvPr id="37" name="Rectangle 36">
            <a:extLst>
              <a:ext uri="{FF2B5EF4-FFF2-40B4-BE49-F238E27FC236}">
                <a16:creationId xmlns:a16="http://schemas.microsoft.com/office/drawing/2014/main" id="{5A13339F-760C-4520-A123-1488B26E97CD}"/>
              </a:ext>
            </a:extLst>
          </p:cNvPr>
          <p:cNvSpPr/>
          <p:nvPr/>
        </p:nvSpPr>
        <p:spPr>
          <a:xfrm>
            <a:off x="251460" y="4237920"/>
            <a:ext cx="1008514" cy="2482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of Total Pop</a:t>
            </a:r>
          </a:p>
        </p:txBody>
      </p:sp>
      <p:sp>
        <p:nvSpPr>
          <p:cNvPr id="39" name="Rectangle 38">
            <a:extLst>
              <a:ext uri="{FF2B5EF4-FFF2-40B4-BE49-F238E27FC236}">
                <a16:creationId xmlns:a16="http://schemas.microsoft.com/office/drawing/2014/main" id="{0008B2A4-9425-42B8-A2B7-CFE0587D6B1D}"/>
              </a:ext>
            </a:extLst>
          </p:cNvPr>
          <p:cNvSpPr/>
          <p:nvPr/>
        </p:nvSpPr>
        <p:spPr>
          <a:xfrm>
            <a:off x="251459" y="5017092"/>
            <a:ext cx="1008514" cy="2482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of Total Pop</a:t>
            </a:r>
          </a:p>
        </p:txBody>
      </p:sp>
      <p:sp>
        <p:nvSpPr>
          <p:cNvPr id="44" name="Rectangle 43">
            <a:extLst>
              <a:ext uri="{FF2B5EF4-FFF2-40B4-BE49-F238E27FC236}">
                <a16:creationId xmlns:a16="http://schemas.microsoft.com/office/drawing/2014/main" id="{3B5D677F-3600-4E7A-8C5B-91C431D5A3D0}"/>
              </a:ext>
            </a:extLst>
          </p:cNvPr>
          <p:cNvSpPr/>
          <p:nvPr/>
        </p:nvSpPr>
        <p:spPr>
          <a:xfrm>
            <a:off x="10853596" y="2682366"/>
            <a:ext cx="494979" cy="2482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40%</a:t>
            </a:r>
          </a:p>
        </p:txBody>
      </p:sp>
      <p:sp>
        <p:nvSpPr>
          <p:cNvPr id="45" name="Rectangle 44">
            <a:extLst>
              <a:ext uri="{FF2B5EF4-FFF2-40B4-BE49-F238E27FC236}">
                <a16:creationId xmlns:a16="http://schemas.microsoft.com/office/drawing/2014/main" id="{59CC629B-CEC8-4BCD-962A-789FB5EC2901}"/>
              </a:ext>
            </a:extLst>
          </p:cNvPr>
          <p:cNvSpPr/>
          <p:nvPr/>
        </p:nvSpPr>
        <p:spPr>
          <a:xfrm>
            <a:off x="10089183" y="3496014"/>
            <a:ext cx="494979" cy="2482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38%</a:t>
            </a:r>
          </a:p>
        </p:txBody>
      </p:sp>
      <p:sp>
        <p:nvSpPr>
          <p:cNvPr id="46" name="Rectangle 45">
            <a:extLst>
              <a:ext uri="{FF2B5EF4-FFF2-40B4-BE49-F238E27FC236}">
                <a16:creationId xmlns:a16="http://schemas.microsoft.com/office/drawing/2014/main" id="{A1ABE93D-9A28-45ED-A13E-4722837B58E5}"/>
              </a:ext>
            </a:extLst>
          </p:cNvPr>
          <p:cNvSpPr/>
          <p:nvPr/>
        </p:nvSpPr>
        <p:spPr>
          <a:xfrm>
            <a:off x="9262416" y="4298524"/>
            <a:ext cx="494979" cy="2482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35%</a:t>
            </a:r>
          </a:p>
        </p:txBody>
      </p:sp>
      <p:sp>
        <p:nvSpPr>
          <p:cNvPr id="47" name="Rectangle 46">
            <a:extLst>
              <a:ext uri="{FF2B5EF4-FFF2-40B4-BE49-F238E27FC236}">
                <a16:creationId xmlns:a16="http://schemas.microsoft.com/office/drawing/2014/main" id="{A61FF652-3C89-4314-8DFA-E220FB62A3DB}"/>
              </a:ext>
            </a:extLst>
          </p:cNvPr>
          <p:cNvSpPr/>
          <p:nvPr/>
        </p:nvSpPr>
        <p:spPr>
          <a:xfrm>
            <a:off x="8395180" y="5082248"/>
            <a:ext cx="494979" cy="2482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33%</a:t>
            </a:r>
          </a:p>
        </p:txBody>
      </p:sp>
    </p:spTree>
    <p:extLst>
      <p:ext uri="{BB962C8B-B14F-4D97-AF65-F5344CB8AC3E}">
        <p14:creationId xmlns:p14="http://schemas.microsoft.com/office/powerpoint/2010/main" val="3539531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45936AD-4F88-4D91-8EC0-F4BFC5D4A785}"/>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5965"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585965"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DCC20613-68EA-4907-8C28-3B38514AE3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699" y="6531459"/>
            <a:ext cx="569668" cy="299966"/>
          </a:xfrm>
          <a:prstGeom prst="rect">
            <a:avLst/>
          </a:prstGeom>
        </p:spPr>
      </p:pic>
      <p:sp>
        <p:nvSpPr>
          <p:cNvPr id="6" name="Rectangle 5">
            <a:extLst>
              <a:ext uri="{FF2B5EF4-FFF2-40B4-BE49-F238E27FC236}">
                <a16:creationId xmlns:a16="http://schemas.microsoft.com/office/drawing/2014/main" id="{963325D4-974F-4AB6-8316-12F65B0D8F12}"/>
              </a:ext>
            </a:extLst>
          </p:cNvPr>
          <p:cNvSpPr/>
          <p:nvPr/>
        </p:nvSpPr>
        <p:spPr>
          <a:xfrm>
            <a:off x="2968196" y="6646783"/>
            <a:ext cx="6255609" cy="184642"/>
          </a:xfrm>
          <a:prstGeom prst="rect">
            <a:avLst/>
          </a:prstGeom>
        </p:spPr>
        <p:txBody>
          <a:bodyPr wrap="square">
            <a:no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sp>
        <p:nvSpPr>
          <p:cNvPr id="41" name="TextBox 40">
            <a:extLst>
              <a:ext uri="{FF2B5EF4-FFF2-40B4-BE49-F238E27FC236}">
                <a16:creationId xmlns:a16="http://schemas.microsoft.com/office/drawing/2014/main" id="{79E039A1-FA82-4ED3-A719-AD573CA7E075}"/>
              </a:ext>
            </a:extLst>
          </p:cNvPr>
          <p:cNvSpPr txBox="1"/>
          <p:nvPr/>
        </p:nvSpPr>
        <p:spPr>
          <a:xfrm>
            <a:off x="41465" y="6439138"/>
            <a:ext cx="11225185" cy="29996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Source: VAB Analysis of U.S. Census Bureau data, 2017</a:t>
            </a:r>
            <a:r>
              <a:rPr kumimoji="0" lang="en-US"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National Population Projections Datasets</a:t>
            </a:r>
            <a:r>
              <a:rPr kumimoji="0" lang="en-US" sz="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Table 1. Projected Population by Single Year of Age, Sex, Race, and Hispanic Origin for the United States: 2016 to 2060.  </a:t>
            </a:r>
            <a:endParaRPr kumimoji="0" lang="en-US" sz="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2" name="TextBox 41">
            <a:extLst>
              <a:ext uri="{FF2B5EF4-FFF2-40B4-BE49-F238E27FC236}">
                <a16:creationId xmlns:a16="http://schemas.microsoft.com/office/drawing/2014/main" id="{8CF84FB4-02BF-4074-8C25-8EF8A248C3FE}"/>
              </a:ext>
            </a:extLst>
          </p:cNvPr>
          <p:cNvSpPr txBox="1"/>
          <p:nvPr/>
        </p:nvSpPr>
        <p:spPr>
          <a:xfrm>
            <a:off x="0" y="221341"/>
            <a:ext cx="12066376" cy="892059"/>
          </a:xfrm>
          <a:prstGeom prst="rect">
            <a:avLst/>
          </a:prstGeom>
          <a:noFill/>
        </p:spPr>
        <p:txBody>
          <a:bodyPr wrap="square" lIns="90952" tIns="45476" rIns="90952" bIns="45476" rtlCol="0">
            <a:spAutoFit/>
          </a:bodyPr>
          <a:lstStyle/>
          <a:p>
            <a:pPr marL="0" marR="0" lvl="0" indent="0" algn="ctr" defTabSz="582973"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Multicultural Audiences Also Skew Much Younger Than Non-Hispanic White Demographic – </a:t>
            </a:r>
            <a:r>
              <a:rPr kumimoji="0" lang="en-US" sz="2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With Approximately </a:t>
            </a:r>
            <a:r>
              <a:rPr kumimoji="0" lang="en-US" sz="2600" b="1" i="0" u="sng"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One-Half</a:t>
            </a:r>
            <a:r>
              <a:rPr kumimoji="0" lang="en-US" sz="2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Under The Age </a:t>
            </a:r>
            <a:r>
              <a:rPr lang="en-US" sz="2600" dirty="0">
                <a:latin typeface="Open Sans" panose="020B0606030504020204" pitchFamily="34" charset="0"/>
                <a:ea typeface="Open Sans" panose="020B0606030504020204" pitchFamily="34" charset="0"/>
                <a:cs typeface="Open Sans" panose="020B0606030504020204" pitchFamily="34" charset="0"/>
              </a:rPr>
              <a:t>Of 34</a:t>
            </a:r>
            <a:endParaRPr kumimoji="0" lang="en-US" sz="2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6" name="Chart 25">
            <a:extLst>
              <a:ext uri="{FF2B5EF4-FFF2-40B4-BE49-F238E27FC236}">
                <a16:creationId xmlns:a16="http://schemas.microsoft.com/office/drawing/2014/main" id="{66C2B0D4-AA3E-4FE0-A8F0-E9BC3429739C}"/>
              </a:ext>
            </a:extLst>
          </p:cNvPr>
          <p:cNvGraphicFramePr/>
          <p:nvPr>
            <p:extLst>
              <p:ext uri="{D42A27DB-BD31-4B8C-83A1-F6EECF244321}">
                <p14:modId xmlns:p14="http://schemas.microsoft.com/office/powerpoint/2010/main" val="4243799638"/>
              </p:ext>
            </p:extLst>
          </p:nvPr>
        </p:nvGraphicFramePr>
        <p:xfrm>
          <a:off x="24795" y="2220874"/>
          <a:ext cx="2907051" cy="31138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a:extLst>
              <a:ext uri="{FF2B5EF4-FFF2-40B4-BE49-F238E27FC236}">
                <a16:creationId xmlns:a16="http://schemas.microsoft.com/office/drawing/2014/main" id="{3672DADA-E95D-42A8-8D6E-B67061B55999}"/>
              </a:ext>
            </a:extLst>
          </p:cNvPr>
          <p:cNvGraphicFramePr/>
          <p:nvPr>
            <p:extLst>
              <p:ext uri="{D42A27DB-BD31-4B8C-83A1-F6EECF244321}">
                <p14:modId xmlns:p14="http://schemas.microsoft.com/office/powerpoint/2010/main" val="18002914"/>
              </p:ext>
            </p:extLst>
          </p:nvPr>
        </p:nvGraphicFramePr>
        <p:xfrm>
          <a:off x="3107457" y="2206420"/>
          <a:ext cx="2907051" cy="31138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Chart 36">
            <a:extLst>
              <a:ext uri="{FF2B5EF4-FFF2-40B4-BE49-F238E27FC236}">
                <a16:creationId xmlns:a16="http://schemas.microsoft.com/office/drawing/2014/main" id="{5382C21B-C9BE-425D-B861-22BA0B376424}"/>
              </a:ext>
            </a:extLst>
          </p:cNvPr>
          <p:cNvGraphicFramePr/>
          <p:nvPr>
            <p:extLst>
              <p:ext uri="{D42A27DB-BD31-4B8C-83A1-F6EECF244321}">
                <p14:modId xmlns:p14="http://schemas.microsoft.com/office/powerpoint/2010/main" val="2168203239"/>
              </p:ext>
            </p:extLst>
          </p:nvPr>
        </p:nvGraphicFramePr>
        <p:xfrm>
          <a:off x="6190119" y="2220874"/>
          <a:ext cx="2907051" cy="311387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9" name="Chart 38">
            <a:extLst>
              <a:ext uri="{FF2B5EF4-FFF2-40B4-BE49-F238E27FC236}">
                <a16:creationId xmlns:a16="http://schemas.microsoft.com/office/drawing/2014/main" id="{E22984F5-8A81-4412-9A2E-BE3C69E3C456}"/>
              </a:ext>
            </a:extLst>
          </p:cNvPr>
          <p:cNvGraphicFramePr/>
          <p:nvPr>
            <p:extLst>
              <p:ext uri="{D42A27DB-BD31-4B8C-83A1-F6EECF244321}">
                <p14:modId xmlns:p14="http://schemas.microsoft.com/office/powerpoint/2010/main" val="595308628"/>
              </p:ext>
            </p:extLst>
          </p:nvPr>
        </p:nvGraphicFramePr>
        <p:xfrm>
          <a:off x="9272780" y="2220874"/>
          <a:ext cx="2907051" cy="3113879"/>
        </p:xfrm>
        <a:graphic>
          <a:graphicData uri="http://schemas.openxmlformats.org/drawingml/2006/chart">
            <c:chart xmlns:c="http://schemas.openxmlformats.org/drawingml/2006/chart" xmlns:r="http://schemas.openxmlformats.org/officeDocument/2006/relationships" r:id="rId7"/>
          </a:graphicData>
        </a:graphic>
      </p:graphicFrame>
      <p:sp>
        <p:nvSpPr>
          <p:cNvPr id="8" name="Rectangle 7">
            <a:extLst>
              <a:ext uri="{FF2B5EF4-FFF2-40B4-BE49-F238E27FC236}">
                <a16:creationId xmlns:a16="http://schemas.microsoft.com/office/drawing/2014/main" id="{33F38B54-CE84-441D-8D9A-C6AFC40CF5FE}"/>
              </a:ext>
            </a:extLst>
          </p:cNvPr>
          <p:cNvSpPr/>
          <p:nvPr/>
        </p:nvSpPr>
        <p:spPr>
          <a:xfrm>
            <a:off x="3048000" y="1523247"/>
            <a:ext cx="6096000" cy="523220"/>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prstClr val="black"/>
                </a:solidFill>
                <a:latin typeface="Open Sans" panose="020B0606030504020204" pitchFamily="34" charset="0"/>
                <a:ea typeface="Open Sans" panose="020B0606030504020204" pitchFamily="34" charset="0"/>
                <a:cs typeface="Open Sans" panose="020B0606030504020204" pitchFamily="34" charset="0"/>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2018 U.S. Population by Age &amp; Ethnicity</a:t>
            </a:r>
          </a:p>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prstClr val="black"/>
                </a:solidFill>
                <a:latin typeface="Open Sans" panose="020B0606030504020204" pitchFamily="34" charset="0"/>
                <a:ea typeface="Open Sans" panose="020B0606030504020204" pitchFamily="34" charset="0"/>
                <a:cs typeface="Open Sans" panose="020B0606030504020204" pitchFamily="34" charset="0"/>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rPr>
              <a:t>(000)</a:t>
            </a:r>
          </a:p>
        </p:txBody>
      </p:sp>
    </p:spTree>
    <p:extLst>
      <p:ext uri="{BB962C8B-B14F-4D97-AF65-F5344CB8AC3E}">
        <p14:creationId xmlns:p14="http://schemas.microsoft.com/office/powerpoint/2010/main" val="93709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692141-A903-4B1F-8F24-6BE46BB5EE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109857" cy="6858000"/>
          </a:xfrm>
          <a:prstGeom prst="rect">
            <a:avLst/>
          </a:prstGeom>
        </p:spPr>
      </p:pic>
      <p:sp>
        <p:nvSpPr>
          <p:cNvPr id="4" name="Slide Number Placeholder 5">
            <a:extLst>
              <a:ext uri="{FF2B5EF4-FFF2-40B4-BE49-F238E27FC236}">
                <a16:creationId xmlns:a16="http://schemas.microsoft.com/office/drawing/2014/main" id="{D45936AD-4F88-4D91-8EC0-F4BFC5D4A785}"/>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5965"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585965"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DCC20613-68EA-4907-8C28-3B38514AE3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33699" y="6531459"/>
            <a:ext cx="569668" cy="299966"/>
          </a:xfrm>
          <a:prstGeom prst="rect">
            <a:avLst/>
          </a:prstGeom>
        </p:spPr>
      </p:pic>
      <p:sp>
        <p:nvSpPr>
          <p:cNvPr id="6" name="Rectangle 5">
            <a:extLst>
              <a:ext uri="{FF2B5EF4-FFF2-40B4-BE49-F238E27FC236}">
                <a16:creationId xmlns:a16="http://schemas.microsoft.com/office/drawing/2014/main" id="{963325D4-974F-4AB6-8316-12F65B0D8F12}"/>
              </a:ext>
            </a:extLst>
          </p:cNvPr>
          <p:cNvSpPr/>
          <p:nvPr/>
        </p:nvSpPr>
        <p:spPr>
          <a:xfrm>
            <a:off x="5024678" y="6628171"/>
            <a:ext cx="6255609" cy="184642"/>
          </a:xfrm>
          <a:prstGeom prst="rect">
            <a:avLst/>
          </a:prstGeom>
        </p:spPr>
        <p:txBody>
          <a:bodyPr wrap="square">
            <a:no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sp>
        <p:nvSpPr>
          <p:cNvPr id="7" name="TextBox 6">
            <a:extLst>
              <a:ext uri="{FF2B5EF4-FFF2-40B4-BE49-F238E27FC236}">
                <a16:creationId xmlns:a16="http://schemas.microsoft.com/office/drawing/2014/main" id="{71ACB65F-3CF1-43F3-9BEF-414DFA771A95}"/>
              </a:ext>
            </a:extLst>
          </p:cNvPr>
          <p:cNvSpPr txBox="1"/>
          <p:nvPr/>
        </p:nvSpPr>
        <p:spPr>
          <a:xfrm>
            <a:off x="0" y="6178063"/>
            <a:ext cx="4109858" cy="679938"/>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Source: VAB Analysis of Bureau of Labor Statistics data, </a:t>
            </a:r>
            <a:r>
              <a:rPr kumimoji="0" lang="en-US" sz="8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Race of reference person: Shares of annual aggregate expenditures and sources of income</a:t>
            </a:r>
            <a:r>
              <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Consumer Expenditure Survey</a:t>
            </a:r>
            <a:r>
              <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2008, 2013 &amp; 2018; </a:t>
            </a:r>
            <a:r>
              <a:rPr kumimoji="0" lang="en-US" sz="8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Hispanic or Latino origin of reference person</a:t>
            </a:r>
            <a:r>
              <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8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Shares of annual aggregate </a:t>
            </a:r>
            <a:r>
              <a:rPr kumimoji="0" lang="en-US" sz="800" b="0" i="1"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expenditures and sources of </a:t>
            </a:r>
            <a:r>
              <a:rPr kumimoji="0" lang="en-US" sz="800" b="0" i="1"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income, Consumer Expenditure Survey</a:t>
            </a:r>
            <a:r>
              <a:rPr kumimoji="0" lang="en-US" sz="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2008, 2013 &amp; 2018.</a:t>
            </a:r>
          </a:p>
        </p:txBody>
      </p:sp>
      <p:graphicFrame>
        <p:nvGraphicFramePr>
          <p:cNvPr id="8" name="Chart 7">
            <a:extLst>
              <a:ext uri="{FF2B5EF4-FFF2-40B4-BE49-F238E27FC236}">
                <a16:creationId xmlns:a16="http://schemas.microsoft.com/office/drawing/2014/main" id="{1DA0D621-AEEB-47DF-BEEF-20113BF58686}"/>
              </a:ext>
            </a:extLst>
          </p:cNvPr>
          <p:cNvGraphicFramePr/>
          <p:nvPr/>
        </p:nvGraphicFramePr>
        <p:xfrm>
          <a:off x="4291919" y="1724929"/>
          <a:ext cx="7721126" cy="4884629"/>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BAF76384-DE9B-45DE-B63A-C83A2953F870}"/>
              </a:ext>
            </a:extLst>
          </p:cNvPr>
          <p:cNvSpPr txBox="1"/>
          <p:nvPr/>
        </p:nvSpPr>
        <p:spPr>
          <a:xfrm>
            <a:off x="4141443" y="56910"/>
            <a:ext cx="8022077" cy="1396909"/>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Although Younger, Multicultural Audiences Have Collectively Increased Their Spending Over The Last 10 Years By </a:t>
            </a:r>
            <a:r>
              <a:rPr kumimoji="0" lang="en-US" sz="2600" b="1"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57%</a:t>
            </a:r>
            <a:r>
              <a:rPr kumimoji="0" lang="en-US" sz="2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Or Almost </a:t>
            </a:r>
            <a:r>
              <a:rPr kumimoji="0" lang="en-US" sz="2600" b="1"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$2.2 Trillion</a:t>
            </a:r>
          </a:p>
        </p:txBody>
      </p:sp>
      <p:sp>
        <p:nvSpPr>
          <p:cNvPr id="10" name="Rectangle 9">
            <a:extLst>
              <a:ext uri="{FF2B5EF4-FFF2-40B4-BE49-F238E27FC236}">
                <a16:creationId xmlns:a16="http://schemas.microsoft.com/office/drawing/2014/main" id="{4760B918-9653-4E9D-A236-7A738B17A1EF}"/>
              </a:ext>
            </a:extLst>
          </p:cNvPr>
          <p:cNvSpPr/>
          <p:nvPr/>
        </p:nvSpPr>
        <p:spPr>
          <a:xfrm>
            <a:off x="11200883" y="2467846"/>
            <a:ext cx="953416" cy="49186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$2,187.8</a:t>
            </a:r>
          </a:p>
        </p:txBody>
      </p:sp>
      <p:sp>
        <p:nvSpPr>
          <p:cNvPr id="11" name="Rectangle 10">
            <a:extLst>
              <a:ext uri="{FF2B5EF4-FFF2-40B4-BE49-F238E27FC236}">
                <a16:creationId xmlns:a16="http://schemas.microsoft.com/office/drawing/2014/main" id="{F7CB5A46-C9CB-4E26-B11D-EC6BAA26E520}"/>
              </a:ext>
            </a:extLst>
          </p:cNvPr>
          <p:cNvSpPr/>
          <p:nvPr/>
        </p:nvSpPr>
        <p:spPr>
          <a:xfrm>
            <a:off x="9537054" y="3714862"/>
            <a:ext cx="1001992" cy="49186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$1,592.4</a:t>
            </a:r>
          </a:p>
        </p:txBody>
      </p:sp>
      <p:sp>
        <p:nvSpPr>
          <p:cNvPr id="12" name="Rectangle 11">
            <a:extLst>
              <a:ext uri="{FF2B5EF4-FFF2-40B4-BE49-F238E27FC236}">
                <a16:creationId xmlns:a16="http://schemas.microsoft.com/office/drawing/2014/main" id="{5980B8A6-C6CD-477A-A312-E9CB5A5ACA82}"/>
              </a:ext>
            </a:extLst>
          </p:cNvPr>
          <p:cNvSpPr/>
          <p:nvPr/>
        </p:nvSpPr>
        <p:spPr>
          <a:xfrm>
            <a:off x="8978574" y="4958228"/>
            <a:ext cx="1001992" cy="49186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$1,389.6</a:t>
            </a:r>
          </a:p>
        </p:txBody>
      </p:sp>
    </p:spTree>
    <p:extLst>
      <p:ext uri="{BB962C8B-B14F-4D97-AF65-F5344CB8AC3E}">
        <p14:creationId xmlns:p14="http://schemas.microsoft.com/office/powerpoint/2010/main" val="579017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E9E395-C8FF-4466-86AA-A09FAFCCE1A6}"/>
              </a:ext>
            </a:extLst>
          </p:cNvPr>
          <p:cNvSpPr/>
          <p:nvPr/>
        </p:nvSpPr>
        <p:spPr>
          <a:xfrm>
            <a:off x="344129" y="530094"/>
            <a:ext cx="11592232" cy="1645729"/>
          </a:xfrm>
          <a:prstGeom prst="rect">
            <a:avLst/>
          </a:prstGeom>
          <a:solidFill>
            <a:srgbClr val="000000">
              <a:alpha val="69000"/>
            </a:srgbClr>
          </a:solidFill>
          <a:ln w="57150">
            <a:solidFill>
              <a:srgbClr val="2159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defRPr/>
            </a:pPr>
            <a:r>
              <a:rPr lang="en-US" sz="2600" dirty="0">
                <a:solidFill>
                  <a:prstClr val="white"/>
                </a:solidFill>
                <a:latin typeface="Open Sans" panose="020B0606030504020204" pitchFamily="34" charset="0"/>
                <a:ea typeface="Open Sans" panose="020B0606030504020204" pitchFamily="34" charset="0"/>
                <a:cs typeface="Open Sans" panose="020B0606030504020204" pitchFamily="34" charset="0"/>
              </a:rPr>
              <a:t>Marketers’ Ability To Enhance Relevancy Among Targeted Audiences </a:t>
            </a:r>
          </a:p>
          <a:p>
            <a:pPr algn="ctr" defTabSz="586082">
              <a:defRPr/>
            </a:pPr>
            <a:r>
              <a:rPr lang="en-US" sz="2600" dirty="0">
                <a:solidFill>
                  <a:prstClr val="white"/>
                </a:solidFill>
                <a:latin typeface="Open Sans" panose="020B0606030504020204" pitchFamily="34" charset="0"/>
                <a:ea typeface="Open Sans" panose="020B0606030504020204" pitchFamily="34" charset="0"/>
                <a:cs typeface="Open Sans" panose="020B0606030504020204" pitchFamily="34" charset="0"/>
              </a:rPr>
              <a:t>Is Critical, Especially Against Valuable Multicultural Audiences, </a:t>
            </a:r>
          </a:p>
          <a:p>
            <a:pPr algn="ctr" defTabSz="586082">
              <a:defRPr/>
            </a:pPr>
            <a:r>
              <a:rPr lang="en-US" sz="2600" dirty="0">
                <a:solidFill>
                  <a:prstClr val="white"/>
                </a:solidFill>
                <a:latin typeface="Open Sans" panose="020B0606030504020204" pitchFamily="34" charset="0"/>
                <a:ea typeface="Open Sans" panose="020B0606030504020204" pitchFamily="34" charset="0"/>
                <a:cs typeface="Open Sans" panose="020B0606030504020204" pitchFamily="34" charset="0"/>
              </a:rPr>
              <a:t>As Media Fragmentation Increases Competition For Consumer Attention  </a:t>
            </a:r>
          </a:p>
        </p:txBody>
      </p:sp>
      <p:sp>
        <p:nvSpPr>
          <p:cNvPr id="6" name="Slide Number Placeholder 5">
            <a:extLst>
              <a:ext uri="{FF2B5EF4-FFF2-40B4-BE49-F238E27FC236}">
                <a16:creationId xmlns:a16="http://schemas.microsoft.com/office/drawing/2014/main" id="{13F38768-E437-4015-8780-AB0A9898F1FB}"/>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5965"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585965"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white">
                  <a:lumMod val="8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12951743-97DF-4346-9014-E47F5A1C0F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699" y="6531459"/>
            <a:ext cx="569668" cy="299966"/>
          </a:xfrm>
          <a:prstGeom prst="rect">
            <a:avLst/>
          </a:prstGeom>
        </p:spPr>
      </p:pic>
      <p:sp>
        <p:nvSpPr>
          <p:cNvPr id="8" name="Rectangle 7">
            <a:extLst>
              <a:ext uri="{FF2B5EF4-FFF2-40B4-BE49-F238E27FC236}">
                <a16:creationId xmlns:a16="http://schemas.microsoft.com/office/drawing/2014/main" id="{D27E99D4-9E49-42BD-AB14-0745380BAECF}"/>
              </a:ext>
            </a:extLst>
          </p:cNvPr>
          <p:cNvSpPr/>
          <p:nvPr/>
        </p:nvSpPr>
        <p:spPr>
          <a:xfrm>
            <a:off x="2968196" y="6646783"/>
            <a:ext cx="6255609" cy="184642"/>
          </a:xfrm>
          <a:prstGeom prst="rect">
            <a:avLst/>
          </a:prstGeom>
        </p:spPr>
        <p:txBody>
          <a:bodyPr wrap="square">
            <a:no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177896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D3AA3A3-7D12-4455-972C-4B243FE52B4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4228268" cy="6858000"/>
          </a:xfrm>
          <a:prstGeom prst="rect">
            <a:avLst/>
          </a:prstGeom>
        </p:spPr>
      </p:pic>
      <p:sp>
        <p:nvSpPr>
          <p:cNvPr id="4" name="Slide Number Placeholder 5">
            <a:extLst>
              <a:ext uri="{FF2B5EF4-FFF2-40B4-BE49-F238E27FC236}">
                <a16:creationId xmlns:a16="http://schemas.microsoft.com/office/drawing/2014/main" id="{BFC7E953-C7D0-4BFD-BCFF-BA59CE89AADC}"/>
              </a:ext>
            </a:extLst>
          </p:cNvPr>
          <p:cNvSpPr txBox="1">
            <a:spLocks/>
          </p:cNvSpPr>
          <p:nvPr/>
        </p:nvSpPr>
        <p:spPr>
          <a:xfrm>
            <a:off x="9309869" y="6519288"/>
            <a:ext cx="2844430" cy="369332"/>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defTabSz="585965">
              <a:defRPr/>
            </a:pPr>
            <a:fld id="{FC623D9C-B141-0E44-9A0E-426DA6A043B9}" type="slidenum">
              <a:rPr lang="en-US">
                <a:latin typeface="Open Sans" panose="020B0606030504020204" pitchFamily="34" charset="0"/>
                <a:ea typeface="Open Sans" panose="020B0606030504020204" pitchFamily="34" charset="0"/>
                <a:cs typeface="Open Sans" panose="020B0606030504020204" pitchFamily="34" charset="0"/>
              </a:rPr>
              <a:pPr defTabSz="585965">
                <a:defRPr/>
              </a:pPr>
              <a:t>9</a:t>
            </a:fld>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2311AF3E-D97D-477E-B73A-E10D72815C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699" y="6531459"/>
            <a:ext cx="569668" cy="299966"/>
          </a:xfrm>
          <a:prstGeom prst="rect">
            <a:avLst/>
          </a:prstGeom>
        </p:spPr>
      </p:pic>
      <p:sp>
        <p:nvSpPr>
          <p:cNvPr id="6" name="Rectangle 5">
            <a:extLst>
              <a:ext uri="{FF2B5EF4-FFF2-40B4-BE49-F238E27FC236}">
                <a16:creationId xmlns:a16="http://schemas.microsoft.com/office/drawing/2014/main" id="{F520EBBF-5624-423E-8A51-CF7BB288246B}"/>
              </a:ext>
            </a:extLst>
          </p:cNvPr>
          <p:cNvSpPr/>
          <p:nvPr/>
        </p:nvSpPr>
        <p:spPr>
          <a:xfrm>
            <a:off x="4852115" y="6646783"/>
            <a:ext cx="6255609" cy="184642"/>
          </a:xfrm>
          <a:prstGeom prst="rect">
            <a:avLst/>
          </a:prstGeom>
        </p:spPr>
        <p:txBody>
          <a:bodyPr wrap="square">
            <a:noAutofit/>
          </a:bodyPr>
          <a:lstStyle/>
          <a:p>
            <a:pPr algn="ctr" defTabSz="457109"/>
            <a:r>
              <a:rPr lang="en-US" sz="900" i="1"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sp>
        <p:nvSpPr>
          <p:cNvPr id="7" name="TextBox 6">
            <a:extLst>
              <a:ext uri="{FF2B5EF4-FFF2-40B4-BE49-F238E27FC236}">
                <a16:creationId xmlns:a16="http://schemas.microsoft.com/office/drawing/2014/main" id="{708FD4DF-322E-44FE-86F1-EC7F31B1D76E}"/>
              </a:ext>
            </a:extLst>
          </p:cNvPr>
          <p:cNvSpPr txBox="1"/>
          <p:nvPr/>
        </p:nvSpPr>
        <p:spPr>
          <a:xfrm>
            <a:off x="0" y="6646783"/>
            <a:ext cx="3703077" cy="215444"/>
          </a:xfrm>
          <a:prstGeom prst="rect">
            <a:avLst/>
          </a:prstGeom>
          <a:noFill/>
        </p:spPr>
        <p:txBody>
          <a:bodyPr wrap="square" rtlCol="0">
            <a:spAutoFit/>
          </a:bodyPr>
          <a:lstStyle/>
          <a:p>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Source: </a:t>
            </a:r>
            <a:r>
              <a:rPr lang="en-US" sz="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Xandr</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It’s About Time: Relevance Report 2019</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0" name="TextBox 19">
            <a:extLst>
              <a:ext uri="{FF2B5EF4-FFF2-40B4-BE49-F238E27FC236}">
                <a16:creationId xmlns:a16="http://schemas.microsoft.com/office/drawing/2014/main" id="{8127FF70-34B1-4310-A739-ED663D6A57FE}"/>
              </a:ext>
            </a:extLst>
          </p:cNvPr>
          <p:cNvSpPr txBox="1"/>
          <p:nvPr/>
        </p:nvSpPr>
        <p:spPr>
          <a:xfrm>
            <a:off x="4358402" y="71707"/>
            <a:ext cx="7668569" cy="1396909"/>
          </a:xfrm>
          <a:prstGeom prst="rect">
            <a:avLst/>
          </a:prstGeom>
          <a:noFill/>
        </p:spPr>
        <p:txBody>
          <a:bodyPr wrap="square" rtlCol="0">
            <a:noAutofit/>
          </a:bodyPr>
          <a:lstStyle/>
          <a:p>
            <a:pPr algn="ctr"/>
            <a:r>
              <a:rPr lang="en-US" sz="2600" dirty="0">
                <a:latin typeface="Open Sans" panose="020B0606030504020204" pitchFamily="34" charset="0"/>
                <a:ea typeface="Open Sans" panose="020B0606030504020204" pitchFamily="34" charset="0"/>
                <a:cs typeface="Open Sans" panose="020B0606030504020204" pitchFamily="34" charset="0"/>
              </a:rPr>
              <a:t>Relevant Content Is Vital For Grabbing Consumers’ Attention And Can Help Generate Rich Emotional Connections Among Viewers</a:t>
            </a:r>
          </a:p>
        </p:txBody>
      </p:sp>
      <p:sp>
        <p:nvSpPr>
          <p:cNvPr id="15" name="TextBox 14">
            <a:extLst>
              <a:ext uri="{FF2B5EF4-FFF2-40B4-BE49-F238E27FC236}">
                <a16:creationId xmlns:a16="http://schemas.microsoft.com/office/drawing/2014/main" id="{134F568C-4E4D-4837-B7F8-DA139BDE4C12}"/>
              </a:ext>
            </a:extLst>
          </p:cNvPr>
          <p:cNvSpPr txBox="1"/>
          <p:nvPr/>
        </p:nvSpPr>
        <p:spPr>
          <a:xfrm>
            <a:off x="6753049" y="2690862"/>
            <a:ext cx="706229" cy="483495"/>
          </a:xfrm>
          <a:prstGeom prst="rect">
            <a:avLst/>
          </a:prstGeom>
          <a:noFill/>
        </p:spPr>
        <p:txBody>
          <a:bodyPr wrap="square" rtlCol="0" anchor="ctr">
            <a:noAutofit/>
          </a:bodyPr>
          <a:lstStyle/>
          <a:p>
            <a:pPr algn="ctr"/>
            <a:r>
              <a:rPr lang="en-US" sz="4000" dirty="0">
                <a:latin typeface="Open Sans" panose="020B0606030504020204" pitchFamily="34" charset="0"/>
                <a:ea typeface="Open Sans" panose="020B0606030504020204" pitchFamily="34" charset="0"/>
                <a:cs typeface="Open Sans" panose="020B0606030504020204" pitchFamily="34" charset="0"/>
              </a:rPr>
              <a:t>+</a:t>
            </a:r>
          </a:p>
        </p:txBody>
      </p:sp>
      <p:sp>
        <p:nvSpPr>
          <p:cNvPr id="16" name="TextBox 15">
            <a:extLst>
              <a:ext uri="{FF2B5EF4-FFF2-40B4-BE49-F238E27FC236}">
                <a16:creationId xmlns:a16="http://schemas.microsoft.com/office/drawing/2014/main" id="{D5907483-6395-489F-A9E9-181D8AEAB244}"/>
              </a:ext>
            </a:extLst>
          </p:cNvPr>
          <p:cNvSpPr txBox="1"/>
          <p:nvPr/>
        </p:nvSpPr>
        <p:spPr>
          <a:xfrm>
            <a:off x="9275615" y="2690862"/>
            <a:ext cx="706229" cy="483495"/>
          </a:xfrm>
          <a:prstGeom prst="rect">
            <a:avLst/>
          </a:prstGeom>
          <a:noFill/>
        </p:spPr>
        <p:txBody>
          <a:bodyPr wrap="square" rtlCol="0" anchor="ctr">
            <a:noAutofit/>
          </a:bodyPr>
          <a:lstStyle/>
          <a:p>
            <a:pPr algn="ctr"/>
            <a:r>
              <a:rPr lang="en-US" sz="4000" dirty="0">
                <a:latin typeface="Open Sans" panose="020B0606030504020204" pitchFamily="34" charset="0"/>
                <a:ea typeface="Open Sans" panose="020B0606030504020204" pitchFamily="34" charset="0"/>
                <a:cs typeface="Open Sans" panose="020B0606030504020204" pitchFamily="34" charset="0"/>
              </a:rPr>
              <a:t>+</a:t>
            </a:r>
          </a:p>
        </p:txBody>
      </p:sp>
      <p:sp>
        <p:nvSpPr>
          <p:cNvPr id="17" name="TextBox 16">
            <a:extLst>
              <a:ext uri="{FF2B5EF4-FFF2-40B4-BE49-F238E27FC236}">
                <a16:creationId xmlns:a16="http://schemas.microsoft.com/office/drawing/2014/main" id="{6951196A-ADD2-4633-BACD-549F15F4FDD9}"/>
              </a:ext>
            </a:extLst>
          </p:cNvPr>
          <p:cNvSpPr txBox="1"/>
          <p:nvPr/>
        </p:nvSpPr>
        <p:spPr>
          <a:xfrm>
            <a:off x="4604209" y="3548715"/>
            <a:ext cx="1931496" cy="619894"/>
          </a:xfrm>
          <a:prstGeom prst="rect">
            <a:avLst/>
          </a:prstGeom>
          <a:noFill/>
        </p:spPr>
        <p:txBody>
          <a:bodyPr wrap="square" rtlCol="0">
            <a:noAutofit/>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Meet A </a:t>
            </a:r>
          </a:p>
          <a:p>
            <a:pPr algn="ctr"/>
            <a:r>
              <a:rPr lang="en-US" sz="1600" b="1" dirty="0">
                <a:latin typeface="Open Sans" panose="020B0606030504020204" pitchFamily="34" charset="0"/>
                <a:ea typeface="Open Sans" panose="020B0606030504020204" pitchFamily="34" charset="0"/>
                <a:cs typeface="Open Sans" panose="020B0606030504020204" pitchFamily="34" charset="0"/>
              </a:rPr>
              <a:t>Consumer Need</a:t>
            </a:r>
          </a:p>
        </p:txBody>
      </p:sp>
      <p:sp>
        <p:nvSpPr>
          <p:cNvPr id="22" name="TextBox 21">
            <a:extLst>
              <a:ext uri="{FF2B5EF4-FFF2-40B4-BE49-F238E27FC236}">
                <a16:creationId xmlns:a16="http://schemas.microsoft.com/office/drawing/2014/main" id="{F9352F4F-F1FC-4F63-8848-AE89BFAAE53A}"/>
              </a:ext>
            </a:extLst>
          </p:cNvPr>
          <p:cNvSpPr txBox="1"/>
          <p:nvPr/>
        </p:nvSpPr>
        <p:spPr>
          <a:xfrm>
            <a:off x="4260798" y="4152643"/>
            <a:ext cx="2618319" cy="1072099"/>
          </a:xfrm>
          <a:prstGeom prst="rect">
            <a:avLst/>
          </a:prstGeom>
          <a:noFill/>
        </p:spPr>
        <p:txBody>
          <a:bodyPr wrap="square" rtlCol="0">
            <a:noAutofit/>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Consumers are thankful when advertising reminds them about something they need</a:t>
            </a:r>
          </a:p>
        </p:txBody>
      </p:sp>
      <p:sp>
        <p:nvSpPr>
          <p:cNvPr id="18" name="TextBox 17">
            <a:extLst>
              <a:ext uri="{FF2B5EF4-FFF2-40B4-BE49-F238E27FC236}">
                <a16:creationId xmlns:a16="http://schemas.microsoft.com/office/drawing/2014/main" id="{87BED9C0-7BD1-47B7-8FDC-A854E81D669D}"/>
              </a:ext>
            </a:extLst>
          </p:cNvPr>
          <p:cNvSpPr txBox="1"/>
          <p:nvPr/>
        </p:nvSpPr>
        <p:spPr>
          <a:xfrm>
            <a:off x="7401698" y="3547948"/>
            <a:ext cx="1931496" cy="619894"/>
          </a:xfrm>
          <a:prstGeom prst="rect">
            <a:avLst/>
          </a:prstGeom>
          <a:noFill/>
        </p:spPr>
        <p:txBody>
          <a:bodyPr wrap="square" rtlCol="0">
            <a:noAutofit/>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Meet A </a:t>
            </a:r>
          </a:p>
          <a:p>
            <a:pPr algn="ctr"/>
            <a:r>
              <a:rPr lang="en-US" sz="1600" b="1" dirty="0">
                <a:latin typeface="Open Sans" panose="020B0606030504020204" pitchFamily="34" charset="0"/>
                <a:ea typeface="Open Sans" panose="020B0606030504020204" pitchFamily="34" charset="0"/>
                <a:cs typeface="Open Sans" panose="020B0606030504020204" pitchFamily="34" charset="0"/>
              </a:rPr>
              <a:t>Moment In Time</a:t>
            </a:r>
          </a:p>
        </p:txBody>
      </p:sp>
      <p:sp>
        <p:nvSpPr>
          <p:cNvPr id="23" name="TextBox 22">
            <a:extLst>
              <a:ext uri="{FF2B5EF4-FFF2-40B4-BE49-F238E27FC236}">
                <a16:creationId xmlns:a16="http://schemas.microsoft.com/office/drawing/2014/main" id="{F6024247-B7E7-490F-9CF5-181C9D071EFD}"/>
              </a:ext>
            </a:extLst>
          </p:cNvPr>
          <p:cNvSpPr txBox="1"/>
          <p:nvPr/>
        </p:nvSpPr>
        <p:spPr>
          <a:xfrm>
            <a:off x="7177300" y="4149545"/>
            <a:ext cx="2380290" cy="1072099"/>
          </a:xfrm>
          <a:prstGeom prst="rect">
            <a:avLst/>
          </a:prstGeom>
          <a:noFill/>
        </p:spPr>
        <p:txBody>
          <a:bodyPr wrap="square" rtlCol="0">
            <a:noAutofit/>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They like when an ad fits with what they are watching/listening to/reading</a:t>
            </a:r>
          </a:p>
        </p:txBody>
      </p:sp>
      <p:sp>
        <p:nvSpPr>
          <p:cNvPr id="19" name="TextBox 18">
            <a:extLst>
              <a:ext uri="{FF2B5EF4-FFF2-40B4-BE49-F238E27FC236}">
                <a16:creationId xmlns:a16="http://schemas.microsoft.com/office/drawing/2014/main" id="{42DBB84C-EB0F-4494-AB09-39D563A98A08}"/>
              </a:ext>
            </a:extLst>
          </p:cNvPr>
          <p:cNvSpPr txBox="1"/>
          <p:nvPr/>
        </p:nvSpPr>
        <p:spPr>
          <a:xfrm>
            <a:off x="9924262" y="3547948"/>
            <a:ext cx="1931496" cy="619894"/>
          </a:xfrm>
          <a:prstGeom prst="rect">
            <a:avLst/>
          </a:prstGeom>
          <a:noFill/>
        </p:spPr>
        <p:txBody>
          <a:bodyPr wrap="square" rtlCol="0">
            <a:noAutofit/>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Evoke An Emotion</a:t>
            </a:r>
          </a:p>
        </p:txBody>
      </p:sp>
      <p:sp>
        <p:nvSpPr>
          <p:cNvPr id="24" name="TextBox 23">
            <a:extLst>
              <a:ext uri="{FF2B5EF4-FFF2-40B4-BE49-F238E27FC236}">
                <a16:creationId xmlns:a16="http://schemas.microsoft.com/office/drawing/2014/main" id="{BE18CFAC-14AB-400A-96D3-6F7DE61C5285}"/>
              </a:ext>
            </a:extLst>
          </p:cNvPr>
          <p:cNvSpPr txBox="1"/>
          <p:nvPr/>
        </p:nvSpPr>
        <p:spPr>
          <a:xfrm>
            <a:off x="9580849" y="4149545"/>
            <a:ext cx="2618319" cy="665689"/>
          </a:xfrm>
          <a:prstGeom prst="rect">
            <a:avLst/>
          </a:prstGeom>
          <a:noFill/>
        </p:spPr>
        <p:txBody>
          <a:bodyPr wrap="square" rtlCol="0">
            <a:noAutofit/>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They like ads that make them feel something</a:t>
            </a:r>
          </a:p>
        </p:txBody>
      </p:sp>
      <p:pic>
        <p:nvPicPr>
          <p:cNvPr id="3" name="Picture 2">
            <a:extLst>
              <a:ext uri="{FF2B5EF4-FFF2-40B4-BE49-F238E27FC236}">
                <a16:creationId xmlns:a16="http://schemas.microsoft.com/office/drawing/2014/main" id="{0073E60B-871D-4224-B0FC-EC2B15BA87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6821" y="2175676"/>
            <a:ext cx="1513865" cy="1513865"/>
          </a:xfrm>
          <a:prstGeom prst="rect">
            <a:avLst/>
          </a:prstGeom>
        </p:spPr>
      </p:pic>
      <p:pic>
        <p:nvPicPr>
          <p:cNvPr id="9" name="Picture 8">
            <a:extLst>
              <a:ext uri="{FF2B5EF4-FFF2-40B4-BE49-F238E27FC236}">
                <a16:creationId xmlns:a16="http://schemas.microsoft.com/office/drawing/2014/main" id="{AC15D32C-10DF-4354-A73A-2456E9547D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41882" y="2307044"/>
            <a:ext cx="1251128" cy="1251128"/>
          </a:xfrm>
          <a:prstGeom prst="rect">
            <a:avLst/>
          </a:prstGeom>
        </p:spPr>
      </p:pic>
      <p:pic>
        <p:nvPicPr>
          <p:cNvPr id="11" name="Picture 10">
            <a:extLst>
              <a:ext uri="{FF2B5EF4-FFF2-40B4-BE49-F238E27FC236}">
                <a16:creationId xmlns:a16="http://schemas.microsoft.com/office/drawing/2014/main" id="{863D0E61-C732-4584-A702-AD1B033543B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64449" y="2369901"/>
            <a:ext cx="1137389" cy="1137389"/>
          </a:xfrm>
          <a:prstGeom prst="rect">
            <a:avLst/>
          </a:prstGeom>
        </p:spPr>
      </p:pic>
    </p:spTree>
    <p:extLst>
      <p:ext uri="{BB962C8B-B14F-4D97-AF65-F5344CB8AC3E}">
        <p14:creationId xmlns:p14="http://schemas.microsoft.com/office/powerpoint/2010/main" val="17815103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6117</Words>
  <Application>Microsoft Office PowerPoint</Application>
  <PresentationFormat>Widescreen</PresentationFormat>
  <Paragraphs>826</Paragraphs>
  <Slides>38</Slides>
  <Notes>6</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38</vt:i4>
      </vt:variant>
    </vt:vector>
  </HeadingPairs>
  <TitlesOfParts>
    <vt:vector size="49" baseType="lpstr">
      <vt:lpstr>Arial</vt:lpstr>
      <vt:lpstr>Calibri</vt:lpstr>
      <vt:lpstr>Calibri Light</vt:lpstr>
      <vt:lpstr>Open Sans</vt:lpstr>
      <vt:lpstr>Open Sans Light</vt:lpstr>
      <vt:lpstr>Trebuchet MS</vt:lpstr>
      <vt:lpstr>1_Office Theme</vt:lpstr>
      <vt:lpstr>2_Office Theme</vt:lpstr>
      <vt:lpstr>Office Theme</vt:lpstr>
      <vt:lpstr>5_Office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Leah Montner Dixon</cp:lastModifiedBy>
  <cp:revision>936</cp:revision>
  <cp:lastPrinted>2019-12-06T02:09:32Z</cp:lastPrinted>
  <dcterms:created xsi:type="dcterms:W3CDTF">2019-10-08T18:03:57Z</dcterms:created>
  <dcterms:modified xsi:type="dcterms:W3CDTF">2020-04-27T21:55:24Z</dcterms:modified>
</cp:coreProperties>
</file>