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</p:sldMasterIdLst>
  <p:notesMasterIdLst>
    <p:notesMasterId r:id="rId39"/>
  </p:notesMasterIdLst>
  <p:sldIdLst>
    <p:sldId id="2146846125" r:id="rId6"/>
    <p:sldId id="2146846457" r:id="rId7"/>
    <p:sldId id="2146846119" r:id="rId8"/>
    <p:sldId id="2146846521" r:id="rId9"/>
    <p:sldId id="2146846526" r:id="rId10"/>
    <p:sldId id="2146846522" r:id="rId11"/>
    <p:sldId id="2146846645" r:id="rId12"/>
    <p:sldId id="2146846529" r:id="rId13"/>
    <p:sldId id="2146846531" r:id="rId14"/>
    <p:sldId id="2146846652" r:id="rId15"/>
    <p:sldId id="2146846527" r:id="rId16"/>
    <p:sldId id="2146846523" r:id="rId17"/>
    <p:sldId id="2146846530" r:id="rId18"/>
    <p:sldId id="2146846043" r:id="rId19"/>
    <p:sldId id="2146846533" r:id="rId20"/>
    <p:sldId id="2146846647" r:id="rId21"/>
    <p:sldId id="2146846536" r:id="rId22"/>
    <p:sldId id="2146846470" r:id="rId23"/>
    <p:sldId id="2146846478" r:id="rId24"/>
    <p:sldId id="2146846124" r:id="rId25"/>
    <p:sldId id="2146846654" r:id="rId26"/>
    <p:sldId id="2146846578" r:id="rId27"/>
    <p:sldId id="2146846646" r:id="rId28"/>
    <p:sldId id="2147376326" r:id="rId29"/>
    <p:sldId id="2146846519" r:id="rId30"/>
    <p:sldId id="2146846514" r:id="rId31"/>
    <p:sldId id="2146846162" r:id="rId32"/>
    <p:sldId id="2147376327" r:id="rId33"/>
    <p:sldId id="2146846650" r:id="rId34"/>
    <p:sldId id="2146846641" r:id="rId35"/>
    <p:sldId id="2144328357" r:id="rId36"/>
    <p:sldId id="2144328304" r:id="rId37"/>
    <p:sldId id="214684664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00"/>
    <a:srgbClr val="1B1464"/>
    <a:srgbClr val="4EBEA4"/>
    <a:srgbClr val="A343FF"/>
    <a:srgbClr val="00BFF2"/>
    <a:srgbClr val="E2E8F1"/>
    <a:srgbClr val="ED3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Montner Dixon" userId="d5b2ae9e-9213-4442-b7df-4db8cbe51e5d" providerId="ADAL" clId="{16AE150A-7543-491E-B0BE-0C20739D2120}"/>
    <pc:docChg chg="undo custSel modSld">
      <pc:chgData name="Leah Montner Dixon" userId="d5b2ae9e-9213-4442-b7df-4db8cbe51e5d" providerId="ADAL" clId="{16AE150A-7543-491E-B0BE-0C20739D2120}" dt="2024-10-21T18:59:05.354" v="8" actId="14100"/>
      <pc:docMkLst>
        <pc:docMk/>
      </pc:docMkLst>
      <pc:sldChg chg="modSp mod">
        <pc:chgData name="Leah Montner Dixon" userId="d5b2ae9e-9213-4442-b7df-4db8cbe51e5d" providerId="ADAL" clId="{16AE150A-7543-491E-B0BE-0C20739D2120}" dt="2024-10-21T18:59:05.354" v="8" actId="14100"/>
        <pc:sldMkLst>
          <pc:docMk/>
          <pc:sldMk cId="2581774664" sldId="2146846646"/>
        </pc:sldMkLst>
        <pc:spChg chg="mod">
          <ac:chgData name="Leah Montner Dixon" userId="d5b2ae9e-9213-4442-b7df-4db8cbe51e5d" providerId="ADAL" clId="{16AE150A-7543-491E-B0BE-0C20739D2120}" dt="2024-10-21T18:57:32.303" v="5" actId="20577"/>
          <ac:spMkLst>
            <pc:docMk/>
            <pc:sldMk cId="2581774664" sldId="2146846646"/>
            <ac:spMk id="7" creationId="{B0202E68-0DD8-1BE5-2DDB-009B0820FDEB}"/>
          </ac:spMkLst>
        </pc:spChg>
        <pc:spChg chg="mod">
          <ac:chgData name="Leah Montner Dixon" userId="d5b2ae9e-9213-4442-b7df-4db8cbe51e5d" providerId="ADAL" clId="{16AE150A-7543-491E-B0BE-0C20739D2120}" dt="2024-10-21T18:59:05.354" v="8" actId="14100"/>
          <ac:spMkLst>
            <pc:docMk/>
            <pc:sldMk cId="2581774664" sldId="2146846646"/>
            <ac:spMk id="9" creationId="{DD0CBC60-D42C-0915-5BDB-E5BEDE193158}"/>
          </ac:spMkLst>
        </pc:spChg>
      </pc:sldChg>
      <pc:sldChg chg="modSp mod">
        <pc:chgData name="Leah Montner Dixon" userId="d5b2ae9e-9213-4442-b7df-4db8cbe51e5d" providerId="ADAL" clId="{16AE150A-7543-491E-B0BE-0C20739D2120}" dt="2024-10-21T18:56:12.843" v="1" actId="1076"/>
        <pc:sldMkLst>
          <pc:docMk/>
          <pc:sldMk cId="2553233215" sldId="2146846654"/>
        </pc:sldMkLst>
        <pc:picChg chg="mod">
          <ac:chgData name="Leah Montner Dixon" userId="d5b2ae9e-9213-4442-b7df-4db8cbe51e5d" providerId="ADAL" clId="{16AE150A-7543-491E-B0BE-0C20739D2120}" dt="2024-10-21T18:56:12.843" v="1" actId="1076"/>
          <ac:picMkLst>
            <pc:docMk/>
            <pc:sldMk cId="2553233215" sldId="2146846654"/>
            <ac:picMk id="2" creationId="{06CEDF0A-D03C-E28C-8382-06185E8D0B55}"/>
          </ac:picMkLst>
        </pc:picChg>
      </pc:sldChg>
      <pc:sldChg chg="modSp mod">
        <pc:chgData name="Leah Montner Dixon" userId="d5b2ae9e-9213-4442-b7df-4db8cbe51e5d" providerId="ADAL" clId="{16AE150A-7543-491E-B0BE-0C20739D2120}" dt="2024-10-21T18:58:18.715" v="7" actId="14100"/>
        <pc:sldMkLst>
          <pc:docMk/>
          <pc:sldMk cId="57306717" sldId="2147376327"/>
        </pc:sldMkLst>
        <pc:spChg chg="mod">
          <ac:chgData name="Leah Montner Dixon" userId="d5b2ae9e-9213-4442-b7df-4db8cbe51e5d" providerId="ADAL" clId="{16AE150A-7543-491E-B0BE-0C20739D2120}" dt="2024-10-21T18:58:18.715" v="7" actId="14100"/>
          <ac:spMkLst>
            <pc:docMk/>
            <pc:sldMk cId="57306717" sldId="2147376327"/>
            <ac:spMk id="7" creationId="{2F0F99CC-D36D-9911-48F2-4A2C8BBBB13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B1464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% of Gen Z who agree with the following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B146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39293566791497E-2"/>
          <c:y val="0.20964288551109012"/>
          <c:w val="0.97652141286641703"/>
          <c:h val="0.53576532482764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Gen Z Who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BE-4AC9-B567-FB31959782A4}"/>
              </c:ext>
            </c:extLst>
          </c:dPt>
          <c:dPt>
            <c:idx val="2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62-49E9-B568-A6B82D406638}"/>
              </c:ext>
            </c:extLst>
          </c:dPt>
          <c:dPt>
            <c:idx val="3"/>
            <c:invertIfNegative val="0"/>
            <c:bubble3D val="0"/>
            <c:spPr>
              <a:solidFill>
                <a:srgbClr val="A34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62-49E9-B568-A6B82D4066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1464"/>
                    </a:solidFill>
                    <a:latin typeface="Helvetica normal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don't think social media platforms 
do enough to delete harmful content</c:v>
                </c:pt>
                <c:pt idx="1">
                  <c:v>I'm sharing less data with platforms because it's too hard to track how it's being used</c:v>
                </c:pt>
                <c:pt idx="2">
                  <c:v>I'm concerned about the polarization 
of political opinion on social media</c:v>
                </c:pt>
                <c:pt idx="3">
                  <c:v>I feel manipulated by the algorithms and rules which control what content I see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0.66</c:v>
                </c:pt>
                <c:pt idx="1">
                  <c:v>0.63</c:v>
                </c:pt>
                <c:pt idx="2">
                  <c:v>0.62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E-4AC9-B567-FB3195978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4021200"/>
        <c:axId val="734022160"/>
      </c:barChart>
      <c:catAx>
        <c:axId val="73402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E2E8F1"/>
                </a:solidFill>
                <a:latin typeface="Helvetica "/>
                <a:ea typeface="+mn-ea"/>
                <a:cs typeface="+mn-cs"/>
              </a:defRPr>
            </a:pPr>
            <a:endParaRPr lang="en-US"/>
          </a:p>
        </c:txPr>
        <c:crossAx val="734022160"/>
        <c:crosses val="autoZero"/>
        <c:auto val="1"/>
        <c:lblAlgn val="ctr"/>
        <c:lblOffset val="100"/>
        <c:noMultiLvlLbl val="0"/>
      </c:catAx>
      <c:valAx>
        <c:axId val="7340221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3402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09694881889763"/>
          <c:y val="7.7759693936341242E-3"/>
          <c:w val="0.79971555118110249"/>
          <c:h val="0.990728775512929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who agree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146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X/Twitter</c:v>
                </c:pt>
                <c:pt idx="1">
                  <c:v>TikTok</c:v>
                </c:pt>
                <c:pt idx="2">
                  <c:v>Snapchat</c:v>
                </c:pt>
                <c:pt idx="3">
                  <c:v>Facebook</c:v>
                </c:pt>
                <c:pt idx="4">
                  <c:v>Instagram</c:v>
                </c:pt>
                <c:pt idx="5">
                  <c:v>Smartphones</c:v>
                </c:pt>
                <c:pt idx="6">
                  <c:v>The Internet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</c:v>
                </c:pt>
                <c:pt idx="1">
                  <c:v>0.47</c:v>
                </c:pt>
                <c:pt idx="2">
                  <c:v>0.43</c:v>
                </c:pt>
                <c:pt idx="3">
                  <c:v>0.37</c:v>
                </c:pt>
                <c:pt idx="4">
                  <c:v>0.34</c:v>
                </c:pt>
                <c:pt idx="5">
                  <c:v>0.21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6-4E6A-81D9-20D957B9D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650336336"/>
        <c:axId val="1650328176"/>
      </c:barChart>
      <c:catAx>
        <c:axId val="1650336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1" i="0" u="none" strike="noStrike" kern="1200" baseline="0">
                <a:solidFill>
                  <a:srgbClr val="E2E8F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328176"/>
        <c:crosses val="autoZero"/>
        <c:auto val="1"/>
        <c:lblAlgn val="ctr"/>
        <c:lblOffset val="100"/>
        <c:noMultiLvlLbl val="0"/>
      </c:catAx>
      <c:valAx>
        <c:axId val="16503281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5033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00245526668932"/>
          <c:y val="3.7685554949296401E-2"/>
          <c:w val="0.68709920395982482"/>
          <c:h val="0.946324133576846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15-446D-AED7-74057B08A77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FFFF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615-446D-AED7-74057B08A77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FFFF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615-446D-AED7-74057B08A77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ED3C8D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15-446D-AED7-74057B08A7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FFFF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Using Social Media </c:v>
                </c:pt>
                <c:pt idx="1">
                  <c:v>Using the Internet</c:v>
                </c:pt>
                <c:pt idx="2">
                  <c:v>Visiting the Cinema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0.61</c:v>
                </c:pt>
                <c:pt idx="1">
                  <c:v>0.62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15-446D-AED7-74057B08A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763235743"/>
        <c:axId val="217682559"/>
      </c:barChart>
      <c:catAx>
        <c:axId val="763235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FFFF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17682559"/>
        <c:crosses val="autoZero"/>
        <c:auto val="1"/>
        <c:lblAlgn val="ctr"/>
        <c:lblOffset val="100"/>
        <c:noMultiLvlLbl val="0"/>
      </c:catAx>
      <c:valAx>
        <c:axId val="217682559"/>
        <c:scaling>
          <c:orientation val="minMax"/>
          <c:max val="0.9"/>
          <c:min val="0.5"/>
        </c:scaling>
        <c:delete val="1"/>
        <c:axPos val="b"/>
        <c:numFmt formatCode="0%" sourceLinked="1"/>
        <c:majorTickMark val="out"/>
        <c:minorTickMark val="none"/>
        <c:tickLblPos val="nextTo"/>
        <c:crossAx val="763235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4C154-B276-4A85-91BC-C96B6C36485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D0FFA-49BD-4D93-990E-9B985655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3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01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675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31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64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690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841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00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89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793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74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948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257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784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23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899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39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747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D0FFA-49BD-4D93-990E-9B985655B3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32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98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02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5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44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56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396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8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6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8839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3747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07175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318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98157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128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29290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3262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98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03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41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1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9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5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75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18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17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95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9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22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7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4740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64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6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3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1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3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7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66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3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hart" Target="../charts/chart2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hyperlink" Target="https://www.theguardian.com/culture/2024/apr/02/why-are-younger-generations-embracing-the-retro-game-revival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djmag.com/news/gen-z-listen-more-vinyl-cds-and-cassettes-any-other-age-group-survey-shows" TargetMode="External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5" Type="http://schemas.openxmlformats.org/officeDocument/2006/relationships/image" Target="../media/image56.png"/><Relationship Id="rId10" Type="http://schemas.openxmlformats.org/officeDocument/2006/relationships/hyperlink" Target="https://www.cnbc.com/2023/10/17/how-genz-uses-tech-flip-phones-digital-cameras-voice-memos.html" TargetMode="External"/><Relationship Id="rId4" Type="http://schemas.openxmlformats.org/officeDocument/2006/relationships/hyperlink" Target="https://fortune.com/2024/07/05/concerts-lps-cds-print-gen-zs-enthusiasm-all-things-touchable-resurrecting-analog-economy-costing-parents-retail-entertainment-personal-finance/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hyperlink" Target="https://thevab.com/insight/laugh-cry-share-bu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hyperlink" Target="https://thevab.com/insight/laugh-cry-share-bu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3.png"/><Relationship Id="rId5" Type="http://schemas.openxmlformats.org/officeDocument/2006/relationships/hyperlink" Target="https://thevab.com/insight/pursuit-of-happyness" TargetMode="Externa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5.png"/><Relationship Id="rId5" Type="http://schemas.openxmlformats.org/officeDocument/2006/relationships/hyperlink" Target="https://thevab.com/insight/pursuit-of-happyness" TargetMode="Externa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3.xml"/><Relationship Id="rId5" Type="http://schemas.openxmlformats.org/officeDocument/2006/relationships/hyperlink" Target="https://thevab.com/insight/pursuit-of-happyness" TargetMode="Externa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thevab.com/insight/pursuit-of-happyness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0.png"/><Relationship Id="rId26" Type="http://schemas.openxmlformats.org/officeDocument/2006/relationships/image" Target="../media/image96.png"/><Relationship Id="rId39" Type="http://schemas.openxmlformats.org/officeDocument/2006/relationships/image" Target="../media/image105.png"/><Relationship Id="rId21" Type="http://schemas.openxmlformats.org/officeDocument/2006/relationships/hyperlink" Target="https://www.blakespectrum.org/blog/2021/02/25/spaghetti-tacos-remain-iconic/" TargetMode="External"/><Relationship Id="rId34" Type="http://schemas.openxmlformats.org/officeDocument/2006/relationships/image" Target="../media/image102.jpeg"/><Relationship Id="rId42" Type="http://schemas.openxmlformats.org/officeDocument/2006/relationships/image" Target="../media/image107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98.jpeg"/><Relationship Id="rId41" Type="http://schemas.openxmlformats.org/officeDocument/2006/relationships/image" Target="../media/image106.pn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cosmopolitan.com/style-beauty/fashion/a44602633/the-summer-i-turned-pretty-outfits/" TargetMode="External"/><Relationship Id="rId11" Type="http://schemas.openxmlformats.org/officeDocument/2006/relationships/image" Target="../media/image84.png"/><Relationship Id="rId24" Type="http://schemas.openxmlformats.org/officeDocument/2006/relationships/image" Target="../media/image95.png"/><Relationship Id="rId32" Type="http://schemas.openxmlformats.org/officeDocument/2006/relationships/image" Target="../media/image100.png"/><Relationship Id="rId37" Type="http://schemas.openxmlformats.org/officeDocument/2006/relationships/image" Target="../media/image104.png"/><Relationship Id="rId40" Type="http://schemas.openxmlformats.org/officeDocument/2006/relationships/hyperlink" Target="https://screenshot-media.com/the-future/trends/beetlejuice-lips-tiktok-beauty-trend/" TargetMode="External"/><Relationship Id="rId5" Type="http://schemas.openxmlformats.org/officeDocument/2006/relationships/image" Target="../media/image81.png"/><Relationship Id="rId15" Type="http://schemas.openxmlformats.org/officeDocument/2006/relationships/image" Target="../media/image87.jpeg"/><Relationship Id="rId23" Type="http://schemas.openxmlformats.org/officeDocument/2006/relationships/image" Target="../media/image94.jpeg"/><Relationship Id="rId28" Type="http://schemas.openxmlformats.org/officeDocument/2006/relationships/hyperlink" Target="https://www.elitedaily.com/lifestyle/summer-i-turned-pretty-recipes-pomegranate-margarita" TargetMode="External"/><Relationship Id="rId36" Type="http://schemas.openxmlformats.org/officeDocument/2006/relationships/image" Target="../media/image103.png"/><Relationship Id="rId10" Type="http://schemas.openxmlformats.org/officeDocument/2006/relationships/hyperlink" Target="https://www.teenvogue.com/story/best-stranger-things-halloween-costumes" TargetMode="External"/><Relationship Id="rId19" Type="http://schemas.openxmlformats.org/officeDocument/2006/relationships/image" Target="../media/image91.png"/><Relationship Id="rId31" Type="http://schemas.openxmlformats.org/officeDocument/2006/relationships/hyperlink" Target="https://melmagazine.com/en-us/story/guy-fieri-birthday-gen-z-meme-king#google_vignette" TargetMode="External"/><Relationship Id="rId4" Type="http://schemas.openxmlformats.org/officeDocument/2006/relationships/hyperlink" Target="https://english.elpais.com/culture/2022-10-15/from-stranger-things-to-peaky-blinders-all-the-current-fashion-trends-come-from-tv-shows.html" TargetMode="External"/><Relationship Id="rId9" Type="http://schemas.openxmlformats.org/officeDocument/2006/relationships/image" Target="../media/image83.png"/><Relationship Id="rId14" Type="http://schemas.openxmlformats.org/officeDocument/2006/relationships/hyperlink" Target="https://www.teenvogue.com/story/american-eagle-outer-banks-collab" TargetMode="External"/><Relationship Id="rId22" Type="http://schemas.openxmlformats.org/officeDocument/2006/relationships/image" Target="../media/image93.png"/><Relationship Id="rId27" Type="http://schemas.openxmlformats.org/officeDocument/2006/relationships/image" Target="../media/image97.jpeg"/><Relationship Id="rId30" Type="http://schemas.openxmlformats.org/officeDocument/2006/relationships/image" Target="../media/image99.png"/><Relationship Id="rId35" Type="http://schemas.openxmlformats.org/officeDocument/2006/relationships/hyperlink" Target="https://www.businessinsider.com/barbiecore-gen-z-millennial-fashion-statement-diversity-feminism-pink-meaning-2022-7" TargetMode="External"/><Relationship Id="rId8" Type="http://schemas.openxmlformats.org/officeDocument/2006/relationships/hyperlink" Target="https://studybreaks.com/tvfilm/never-have-i-ever-netflix/" TargetMode="External"/><Relationship Id="rId3" Type="http://schemas.openxmlformats.org/officeDocument/2006/relationships/image" Target="../media/image13.png"/><Relationship Id="rId12" Type="http://schemas.openxmlformats.org/officeDocument/2006/relationships/image" Target="../media/image85.jpeg"/><Relationship Id="rId17" Type="http://schemas.openxmlformats.org/officeDocument/2006/relationships/image" Target="../media/image89.png"/><Relationship Id="rId25" Type="http://schemas.openxmlformats.org/officeDocument/2006/relationships/hyperlink" Target="https://www.businessinsider.com/gen-z-travel-white-lotus-hawaii-italy-movie-tv-shows-2023-3#:~:text=People%20have%20visited%20Forks%2C%20Washington,created%20a%20Greek-island%20fantasy." TargetMode="External"/><Relationship Id="rId33" Type="http://schemas.openxmlformats.org/officeDocument/2006/relationships/image" Target="../media/image101.jpeg"/><Relationship Id="rId38" Type="http://schemas.openxmlformats.org/officeDocument/2006/relationships/hyperlink" Target="https://www.dailymail.co.uk/femail/article-13379505/The-rise-tennis-core-Gen-Z-dress-like-ready-Wimbledon-sales-skorts-surge-134-Zendayas-Challengers-press-tour-saw-wear-white-outfits-accessorised-yellow-balls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13" Type="http://schemas.openxmlformats.org/officeDocument/2006/relationships/hyperlink" Target="https://thevab.com/insight/pursuit-of-happyness" TargetMode="External"/><Relationship Id="rId18" Type="http://schemas.openxmlformats.org/officeDocument/2006/relationships/hyperlink" Target="https://thevab.com/insight/unite-empower-reflect-shop" TargetMode="External"/><Relationship Id="rId3" Type="http://schemas.openxmlformats.org/officeDocument/2006/relationships/hyperlink" Target="https://thevab.com/deib-marketing-resources" TargetMode="External"/><Relationship Id="rId7" Type="http://schemas.openxmlformats.org/officeDocument/2006/relationships/image" Target="../media/image112.png"/><Relationship Id="rId12" Type="http://schemas.openxmlformats.org/officeDocument/2006/relationships/image" Target="../media/image115.png"/><Relationship Id="rId17" Type="http://schemas.openxmlformats.org/officeDocument/2006/relationships/image" Target="../media/image117.jpeg"/><Relationship Id="rId2" Type="http://schemas.openxmlformats.org/officeDocument/2006/relationships/hyperlink" Target="https://thevab.com/team-board" TargetMode="External"/><Relationship Id="rId16" Type="http://schemas.openxmlformats.org/officeDocument/2006/relationships/hyperlink" Target="https://thevab.com/insight/lcsb-hispanic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thevab.com/insight/consumer-connection" TargetMode="External"/><Relationship Id="rId11" Type="http://schemas.openxmlformats.org/officeDocument/2006/relationships/hyperlink" Target="https://thevab.com/insight/laugh-cry-share-buy" TargetMode="External"/><Relationship Id="rId5" Type="http://schemas.openxmlformats.org/officeDocument/2006/relationships/image" Target="../media/image111.png"/><Relationship Id="rId15" Type="http://schemas.openxmlformats.org/officeDocument/2006/relationships/image" Target="../media/image13.png"/><Relationship Id="rId10" Type="http://schemas.openxmlformats.org/officeDocument/2006/relationships/image" Target="../media/image114.png"/><Relationship Id="rId19" Type="http://schemas.openxmlformats.org/officeDocument/2006/relationships/image" Target="../media/image118.png"/><Relationship Id="rId4" Type="http://schemas.openxmlformats.org/officeDocument/2006/relationships/image" Target="../media/image110.png"/><Relationship Id="rId9" Type="http://schemas.openxmlformats.org/officeDocument/2006/relationships/hyperlink" Target="https://thevab.com/insight/big-picture" TargetMode="External"/><Relationship Id="rId1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26" Type="http://schemas.openxmlformats.org/officeDocument/2006/relationships/hyperlink" Target="https://www.ncbi.nlm.nih.gov/pmc/articles/PMC9103874/" TargetMode="External"/><Relationship Id="rId3" Type="http://schemas.openxmlformats.org/officeDocument/2006/relationships/image" Target="../media/image13.png"/><Relationship Id="rId21" Type="http://schemas.openxmlformats.org/officeDocument/2006/relationships/image" Target="../media/image27.png"/><Relationship Id="rId7" Type="http://schemas.openxmlformats.org/officeDocument/2006/relationships/hyperlink" Target="https://www.forbes.com/sites/alisondurkee/2024/06/17/social-media-should-have-labels-similar-to-tobacco-products-surgeon-general-says-noting-significant-harm-for-teens/" TargetMode="External"/><Relationship Id="rId12" Type="http://schemas.openxmlformats.org/officeDocument/2006/relationships/hyperlink" Target="https://www.usatoday.com/story/opinion/columnist/2024/06/10/phone-addiction-doomscrolling-instagram-facebook-habit/74001510007/" TargetMode="External"/><Relationship Id="rId17" Type="http://schemas.openxmlformats.org/officeDocument/2006/relationships/image" Target="../media/image24.png"/><Relationship Id="rId25" Type="http://schemas.openxmlformats.org/officeDocument/2006/relationships/hyperlink" Target="https://www.thelancet.com/journals/eclinm/article/PIIS2589-5370(18)30060-9/fulltext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yalemedicine.org/news/social-media-teen-mental-health-a-parents-guide" TargetMode="External"/><Relationship Id="rId20" Type="http://schemas.openxmlformats.org/officeDocument/2006/relationships/image" Target="../media/image26.png"/><Relationship Id="rId29" Type="http://schemas.openxmlformats.org/officeDocument/2006/relationships/hyperlink" Target="https://www.usatoday.com/story/news/nation/2024/06/25/financial-sextortion-teenage-boys-social-media-report/74200070007/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24" Type="http://schemas.openxmlformats.org/officeDocument/2006/relationships/hyperlink" Target="https://www.nytimes.com/2024/06/17/opinion/social-media-health-warning.html" TargetMode="External"/><Relationship Id="rId32" Type="http://schemas.openxmlformats.org/officeDocument/2006/relationships/image" Target="../media/image29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23" Type="http://schemas.openxmlformats.org/officeDocument/2006/relationships/image" Target="../media/image28.png"/><Relationship Id="rId28" Type="http://schemas.openxmlformats.org/officeDocument/2006/relationships/hyperlink" Target="https://www.cbsnews.com/pittsburgh/news/fbi-predators-targeting-kids-social-media/" TargetMode="External"/><Relationship Id="rId10" Type="http://schemas.openxmlformats.org/officeDocument/2006/relationships/hyperlink" Target="https://www.psypost.org/experiment-finds-limiting-social-media-use-can-reduce-mental-health-issues-in-distressed-youth/" TargetMode="External"/><Relationship Id="rId19" Type="http://schemas.openxmlformats.org/officeDocument/2006/relationships/hyperlink" Target="https://www.nytimes.com/2024/06/17/opinion/social-media-health-warning.html?login=email&amp;auth=login-email" TargetMode="External"/><Relationship Id="rId31" Type="http://schemas.openxmlformats.org/officeDocument/2006/relationships/hyperlink" Target="https://www.cnn.com/2024/10/08/tech/tiktok-sued-14-states-childrens-mental-health/index.html" TargetMode="External"/><Relationship Id="rId4" Type="http://schemas.openxmlformats.org/officeDocument/2006/relationships/hyperlink" Target="https://www.sciencenews.org/article/social-media-teens-mental-health" TargetMode="External"/><Relationship Id="rId9" Type="http://schemas.openxmlformats.org/officeDocument/2006/relationships/image" Target="../media/image20.png"/><Relationship Id="rId14" Type="http://schemas.openxmlformats.org/officeDocument/2006/relationships/hyperlink" Target="https://www.mcleanhospital.org/essential/it-or-not-social-medias-affecting-your-mental-health#:~:text=Social%20media%20has%20a%20reinforcing,literally%20make%20them%20feel%20sick?" TargetMode="External"/><Relationship Id="rId22" Type="http://schemas.openxmlformats.org/officeDocument/2006/relationships/hyperlink" Target="https://www.wsj.com/articles/facebook-knows-instagram-is-toxic-for-teen-girls-company-documents-show-11631620739" TargetMode="External"/><Relationship Id="rId27" Type="http://schemas.openxmlformats.org/officeDocument/2006/relationships/hyperlink" Target="https://jamanetwork.com/journals/jamapsychiatry/fullarticle/2749480" TargetMode="External"/><Relationship Id="rId30" Type="http://schemas.openxmlformats.org/officeDocument/2006/relationships/hyperlink" Target="https://www.sciencedirect.com/topics/psychology/problematic-social-media-u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30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together&#10;&#10;Description automatically generated">
            <a:extLst>
              <a:ext uri="{FF2B5EF4-FFF2-40B4-BE49-F238E27FC236}">
                <a16:creationId xmlns:a16="http://schemas.microsoft.com/office/drawing/2014/main" id="{337C6F1E-D2CD-0BD8-E746-AABFE518A1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7523" y="0"/>
            <a:ext cx="6824477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630" b="36230"/>
          <a:stretch>
            <a:fillRect/>
          </a:stretch>
        </p:blipFill>
        <p:spPr>
          <a:xfrm>
            <a:off x="4668535" y="1780824"/>
            <a:ext cx="7523465" cy="5083214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4CAE49-136D-A4E4-568A-6AA3FFF53EE8}"/>
              </a:ext>
            </a:extLst>
          </p:cNvPr>
          <p:cNvSpPr/>
          <p:nvPr/>
        </p:nvSpPr>
        <p:spPr>
          <a:xfrm>
            <a:off x="1" y="-5696"/>
            <a:ext cx="6371301" cy="68636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3554585" y="3829"/>
            <a:ext cx="2817974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chemeClr val="accent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chemeClr val="accent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49CC1AD-4096-4C1B-8491-A834E6E438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06" y="5705004"/>
            <a:ext cx="2523582" cy="8791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695B08-4C51-48A9-9D95-575DF10616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E9D625-F5A2-71C4-8F43-385B5B046311}"/>
              </a:ext>
            </a:extLst>
          </p:cNvPr>
          <p:cNvSpPr txBox="1"/>
          <p:nvPr/>
        </p:nvSpPr>
        <p:spPr>
          <a:xfrm>
            <a:off x="149629" y="3329688"/>
            <a:ext cx="62216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500000000000000" pitchFamily="34" charset="0"/>
                <a:ea typeface="+mn-ea"/>
                <a:cs typeface="+mn-cs"/>
              </a:rPr>
              <a:t>Disconnect to Reconnect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Real-Life Shared Experiences Are the Antidote for Social Media Isolation Among Gen Z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43D47A2E-CEDB-139C-494F-CCA92490EC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06" y="1732118"/>
            <a:ext cx="2903973" cy="12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0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5538F7-450D-8CBF-283D-CC543F38ADDF}"/>
              </a:ext>
            </a:extLst>
          </p:cNvPr>
          <p:cNvSpPr>
            <a:spLocks/>
          </p:cNvSpPr>
          <p:nvPr/>
        </p:nvSpPr>
        <p:spPr>
          <a:xfrm>
            <a:off x="0" y="1686477"/>
            <a:ext cx="6096000" cy="422222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0449B6-CA53-6BCE-A6ED-6154A8A48A7D}"/>
              </a:ext>
            </a:extLst>
          </p:cNvPr>
          <p:cNvSpPr/>
          <p:nvPr/>
        </p:nvSpPr>
        <p:spPr>
          <a:xfrm>
            <a:off x="461689" y="2324912"/>
            <a:ext cx="4922196" cy="31323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63324-A4FC-1F0B-EE8E-F7C523EB2A26}"/>
              </a:ext>
            </a:extLst>
          </p:cNvPr>
          <p:cNvSpPr/>
          <p:nvPr/>
        </p:nvSpPr>
        <p:spPr>
          <a:xfrm>
            <a:off x="156142" y="397831"/>
            <a:ext cx="120143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Most of Gen Z don’t trust the advertising they see on social media platforms </a:t>
            </a:r>
            <a:r>
              <a:rPr lang="en-US" sz="2600" b="1">
                <a:solidFill>
                  <a:srgbClr val="002060"/>
                </a:solidFill>
                <a:latin typeface="Helvetica" pitchFamily="2" charset="0"/>
              </a:rPr>
              <a:t>either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AD605-895F-C8B4-D840-57AAFB373970}"/>
              </a:ext>
            </a:extLst>
          </p:cNvPr>
          <p:cNvSpPr txBox="1"/>
          <p:nvPr/>
        </p:nvSpPr>
        <p:spPr>
          <a:xfrm>
            <a:off x="461689" y="6317295"/>
            <a:ext cx="11708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Marigold,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2024 U.S. Consumer Trends Index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D5E3BB-615E-D3FC-524F-361589E1D58F}"/>
              </a:ext>
            </a:extLst>
          </p:cNvPr>
          <p:cNvSpPr txBox="1"/>
          <p:nvPr/>
        </p:nvSpPr>
        <p:spPr>
          <a:xfrm>
            <a:off x="0" y="2489539"/>
            <a:ext cx="588914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58%</a:t>
            </a:r>
            <a:r>
              <a:rPr kumimoji="0" lang="en-US" sz="8000" b="1" i="0" u="none" strike="noStrike" kern="1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of Gen Z </a:t>
            </a: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don't trust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the advertising they see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on social media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pic>
        <p:nvPicPr>
          <p:cNvPr id="10" name="Picture 9" descr="A person sitting on a couch looking at a phone&#10;&#10;Description automatically generated">
            <a:extLst>
              <a:ext uri="{FF2B5EF4-FFF2-40B4-BE49-F238E27FC236}">
                <a16:creationId xmlns:a16="http://schemas.microsoft.com/office/drawing/2014/main" id="{7CB36096-B1F8-EC3C-89EC-CE1E808B5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/>
          <a:stretch/>
        </p:blipFill>
        <p:spPr>
          <a:xfrm>
            <a:off x="6096000" y="1686477"/>
            <a:ext cx="6096000" cy="422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5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8D0D15-06F3-1C8F-158C-BBE4F75B4490}"/>
              </a:ext>
            </a:extLst>
          </p:cNvPr>
          <p:cNvSpPr>
            <a:spLocks/>
          </p:cNvSpPr>
          <p:nvPr/>
        </p:nvSpPr>
        <p:spPr>
          <a:xfrm>
            <a:off x="1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0A3ACF9-BC3A-FBDA-3D88-19AB9A015A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956115"/>
              </p:ext>
            </p:extLst>
          </p:nvPr>
        </p:nvGraphicFramePr>
        <p:xfrm>
          <a:off x="2032000" y="2293306"/>
          <a:ext cx="8128000" cy="397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69E46BA-B70D-AFEB-4A72-36ABB5528112}"/>
              </a:ext>
            </a:extLst>
          </p:cNvPr>
          <p:cNvSpPr txBox="1"/>
          <p:nvPr/>
        </p:nvSpPr>
        <p:spPr>
          <a:xfrm>
            <a:off x="483207" y="6308970"/>
            <a:ext cx="6724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Harris Poll via The New York Times,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 Z Has Regrets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09/17/2024.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FE3FA7-D857-CA5C-0ABA-46AD2127B626}"/>
              </a:ext>
            </a:extLst>
          </p:cNvPr>
          <p:cNvSpPr/>
          <p:nvPr/>
        </p:nvSpPr>
        <p:spPr>
          <a:xfrm>
            <a:off x="156142" y="397831"/>
            <a:ext cx="120358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Due to </a:t>
            </a:r>
            <a:r>
              <a:rPr lang="en-US" sz="2600" b="1">
                <a:solidFill>
                  <a:srgbClr val="002060"/>
                </a:solidFill>
                <a:latin typeface="Helvetica" pitchFamily="2" charset="0"/>
              </a:rPr>
              <a:t>all their issues with social media, many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of Gen Z have even gone so far as to wish that the major platforms weren’t invented in the first place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42113-A3C8-FDEE-9A85-3F7C7B363201}"/>
              </a:ext>
            </a:extLst>
          </p:cNvPr>
          <p:cNvSpPr txBox="1"/>
          <p:nvPr/>
        </p:nvSpPr>
        <p:spPr>
          <a:xfrm>
            <a:off x="-1" y="170853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Percentage of Gen Z respondents who agree with the statement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“I wish ___ had never been invented”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442F19-FFBE-D750-1A7F-8B3B79FB3282}"/>
              </a:ext>
            </a:extLst>
          </p:cNvPr>
          <p:cNvSpPr txBox="1"/>
          <p:nvPr/>
        </p:nvSpPr>
        <p:spPr>
          <a:xfrm>
            <a:off x="1624994" y="5318537"/>
            <a:ext cx="133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Smartphones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88521D-CF77-A546-6C4A-5223CC9A0786}"/>
              </a:ext>
            </a:extLst>
          </p:cNvPr>
          <p:cNvSpPr txBox="1"/>
          <p:nvPr/>
        </p:nvSpPr>
        <p:spPr>
          <a:xfrm>
            <a:off x="1624994" y="5869511"/>
            <a:ext cx="133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Internet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66870-3464-4BC8-3D7E-D15BA6DE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391" y="2977849"/>
            <a:ext cx="1054945" cy="30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napchat SVG Vector Logos - Vector Logo Zone">
            <a:extLst>
              <a:ext uri="{FF2B5EF4-FFF2-40B4-BE49-F238E27FC236}">
                <a16:creationId xmlns:a16="http://schemas.microsoft.com/office/drawing/2014/main" id="{C5880072-C8D8-7C86-2CA1-6B94C87A4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8053" y="3540942"/>
            <a:ext cx="1160437" cy="3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536A9-1CFB-01C4-FB1F-014E410D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164" y="4666458"/>
            <a:ext cx="1125275" cy="40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acebook Logo and symbol, meaning, history, PNG, brand">
            <a:extLst>
              <a:ext uri="{FF2B5EF4-FFF2-40B4-BE49-F238E27FC236}">
                <a16:creationId xmlns:a16="http://schemas.microsoft.com/office/drawing/2014/main" id="{05AF2139-2324-06D6-5E6D-7EF1B05CB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92" b="28304"/>
          <a:stretch/>
        </p:blipFill>
        <p:spPr bwMode="auto">
          <a:xfrm>
            <a:off x="2443585" y="4156661"/>
            <a:ext cx="1022977" cy="2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X Social Media Black icon PNG and SVG Vector Free Download">
            <a:extLst>
              <a:ext uri="{FF2B5EF4-FFF2-40B4-BE49-F238E27FC236}">
                <a16:creationId xmlns:a16="http://schemas.microsoft.com/office/drawing/2014/main" id="{7AEFDB1A-217C-51F6-907E-FFDE479D1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716" y="2417559"/>
            <a:ext cx="327494" cy="3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blue and white cell phone&#10;&#10;Description automatically generated">
            <a:extLst>
              <a:ext uri="{FF2B5EF4-FFF2-40B4-BE49-F238E27FC236}">
                <a16:creationId xmlns:a16="http://schemas.microsoft.com/office/drawing/2014/main" id="{0E2D9A8E-60F7-D960-A521-9F0F0CA44A2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844" y="5209651"/>
            <a:ext cx="454376" cy="454376"/>
          </a:xfrm>
          <a:prstGeom prst="rect">
            <a:avLst/>
          </a:prstGeom>
        </p:spPr>
      </p:pic>
      <p:pic>
        <p:nvPicPr>
          <p:cNvPr id="15" name="Picture 14" descr="A blue globe with a cursor and a pink arrow&#10;&#10;Description automatically generated">
            <a:extLst>
              <a:ext uri="{FF2B5EF4-FFF2-40B4-BE49-F238E27FC236}">
                <a16:creationId xmlns:a16="http://schemas.microsoft.com/office/drawing/2014/main" id="{44D8719B-D72E-554D-B8F3-F78271480EC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435" y="5802742"/>
            <a:ext cx="393503" cy="39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3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DD51D05-8C65-A466-852F-FB2F9C542FC4}"/>
              </a:ext>
            </a:extLst>
          </p:cNvPr>
          <p:cNvSpPr>
            <a:spLocks/>
          </p:cNvSpPr>
          <p:nvPr/>
        </p:nvSpPr>
        <p:spPr>
          <a:xfrm>
            <a:off x="1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7CBF917-EA4C-1DAF-F929-BF565E9A98A7}"/>
              </a:ext>
            </a:extLst>
          </p:cNvPr>
          <p:cNvSpPr/>
          <p:nvPr/>
        </p:nvSpPr>
        <p:spPr>
          <a:xfrm>
            <a:off x="297319" y="2510569"/>
            <a:ext cx="3667575" cy="361238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160CC7-6FA3-2E1A-42C3-45820C3733DC}"/>
              </a:ext>
            </a:extLst>
          </p:cNvPr>
          <p:cNvSpPr/>
          <p:nvPr/>
        </p:nvSpPr>
        <p:spPr>
          <a:xfrm>
            <a:off x="4262213" y="2510569"/>
            <a:ext cx="3667575" cy="361238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E16572-58A0-3FA9-9B83-12F51CFFE892}"/>
              </a:ext>
            </a:extLst>
          </p:cNvPr>
          <p:cNvSpPr/>
          <p:nvPr/>
        </p:nvSpPr>
        <p:spPr>
          <a:xfrm>
            <a:off x="8232851" y="2510569"/>
            <a:ext cx="3667575" cy="361238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A73736-C715-9FE9-5B4C-0BBE5A880A29}"/>
              </a:ext>
            </a:extLst>
          </p:cNvPr>
          <p:cNvSpPr txBox="1"/>
          <p:nvPr/>
        </p:nvSpPr>
        <p:spPr>
          <a:xfrm>
            <a:off x="461689" y="6323043"/>
            <a:ext cx="11708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Harris Poll via EMARKETER,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 Z’s love-hate relationship with social media deepens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9/25/24</a:t>
            </a:r>
            <a:r>
              <a:rPr lang="en-US" sz="800"/>
              <a:t>.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*Marigold,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2024 U.S. Consumer Trends Index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79BFF6-FCBB-A7C6-CE28-898D8258548D}"/>
              </a:ext>
            </a:extLst>
          </p:cNvPr>
          <p:cNvSpPr txBox="1"/>
          <p:nvPr/>
        </p:nvSpPr>
        <p:spPr>
          <a:xfrm>
            <a:off x="2551731" y="1876966"/>
            <a:ext cx="70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Gen Z respondents who agree with the following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5D6290-D5DE-120C-7D35-950BAD3EF79B}"/>
              </a:ext>
            </a:extLst>
          </p:cNvPr>
          <p:cNvSpPr txBox="1"/>
          <p:nvPr/>
        </p:nvSpPr>
        <p:spPr>
          <a:xfrm>
            <a:off x="9257889" y="3838764"/>
            <a:ext cx="1617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51%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63324-A4FC-1F0B-EE8E-F7C523EB2A26}"/>
              </a:ext>
            </a:extLst>
          </p:cNvPr>
          <p:cNvSpPr/>
          <p:nvPr/>
        </p:nvSpPr>
        <p:spPr>
          <a:xfrm>
            <a:off x="156142" y="397831"/>
            <a:ext cx="120143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a result, Gen Z is disconnecting from social media, seeking relief from its negative impact and upsetting content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BC2B0B-C95A-D1CC-6BB3-40EAF807FBAA}"/>
              </a:ext>
            </a:extLst>
          </p:cNvPr>
          <p:cNvSpPr txBox="1"/>
          <p:nvPr/>
        </p:nvSpPr>
        <p:spPr>
          <a:xfrm>
            <a:off x="8463596" y="4690713"/>
            <a:ext cx="320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panose="020B0403020202020204" pitchFamily="34" charset="0"/>
              </a:rPr>
              <a:t>Are </a:t>
            </a:r>
            <a:r>
              <a:rPr lang="en-US" b="1">
                <a:solidFill>
                  <a:srgbClr val="4EBEA4"/>
                </a:solidFill>
                <a:latin typeface="Helvetica" panose="020B0403020202020204" pitchFamily="34" charset="0"/>
              </a:rPr>
              <a:t>actively engaging less with social media</a:t>
            </a:r>
            <a:r>
              <a:rPr lang="en-US" b="1">
                <a:latin typeface="Helvetica" panose="020B0403020202020204" pitchFamily="34" charset="0"/>
              </a:rPr>
              <a:t> </a:t>
            </a:r>
            <a:r>
              <a:rPr lang="en-US">
                <a:latin typeface="Helvetica" panose="020B0403020202020204" pitchFamily="34" charset="0"/>
              </a:rPr>
              <a:t>for the sake of their mental health*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F46414-84FE-7AE7-D8D3-5C7B596AC4A2}"/>
              </a:ext>
            </a:extLst>
          </p:cNvPr>
          <p:cNvSpPr txBox="1"/>
          <p:nvPr/>
        </p:nvSpPr>
        <p:spPr>
          <a:xfrm>
            <a:off x="5287251" y="3826008"/>
            <a:ext cx="1617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567615-7E69-29E9-87BA-62021F4EE387}"/>
              </a:ext>
            </a:extLst>
          </p:cNvPr>
          <p:cNvSpPr txBox="1"/>
          <p:nvPr/>
        </p:nvSpPr>
        <p:spPr>
          <a:xfrm>
            <a:off x="4492958" y="4690713"/>
            <a:ext cx="320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panose="020B0403020202020204" pitchFamily="34" charset="0"/>
              </a:rPr>
              <a:t>Have </a:t>
            </a:r>
            <a:r>
              <a:rPr lang="en-US" b="1">
                <a:solidFill>
                  <a:srgbClr val="ED3C8D"/>
                </a:solidFill>
                <a:latin typeface="Helvetica" panose="020B0403020202020204" pitchFamily="34" charset="0"/>
              </a:rPr>
              <a:t>closed or stopped using an account </a:t>
            </a:r>
            <a:r>
              <a:rPr lang="en-US">
                <a:latin typeface="Helvetica" panose="020B0403020202020204" pitchFamily="34" charset="0"/>
              </a:rPr>
              <a:t>in the last year because they’ve been upset by posts they’ve seen*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23C4B-6DE5-A0B4-4C06-EB980F911FD8}"/>
              </a:ext>
            </a:extLst>
          </p:cNvPr>
          <p:cNvSpPr txBox="1"/>
          <p:nvPr/>
        </p:nvSpPr>
        <p:spPr>
          <a:xfrm>
            <a:off x="1322357" y="3826008"/>
            <a:ext cx="1617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latin typeface="Helvetica" panose="020B0403020202020204" pitchFamily="34" charset="0"/>
              </a:rPr>
              <a:t>8</a:t>
            </a: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3%</a:t>
            </a:r>
          </a:p>
        </p:txBody>
      </p:sp>
      <p:pic>
        <p:nvPicPr>
          <p:cNvPr id="23" name="Picture 22" descr="A blue eye with a black background&#10;&#10;Description automatically generated">
            <a:extLst>
              <a:ext uri="{FF2B5EF4-FFF2-40B4-BE49-F238E27FC236}">
                <a16:creationId xmlns:a16="http://schemas.microsoft.com/office/drawing/2014/main" id="{A64BE985-0320-3BC9-9102-86C4B29123B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291" y="2644856"/>
            <a:ext cx="1167630" cy="1167630"/>
          </a:xfrm>
          <a:prstGeom prst="rect">
            <a:avLst/>
          </a:prstGeom>
        </p:spPr>
      </p:pic>
      <p:pic>
        <p:nvPicPr>
          <p:cNvPr id="25" name="Picture 24" descr="A blue hand in a pink hexagon&#10;&#10;Description automatically generated">
            <a:extLst>
              <a:ext uri="{FF2B5EF4-FFF2-40B4-BE49-F238E27FC236}">
                <a16:creationId xmlns:a16="http://schemas.microsoft.com/office/drawing/2014/main" id="{3DBE398D-62C8-A7B1-6963-B230ECAF579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259" y="2697930"/>
            <a:ext cx="1061482" cy="1061482"/>
          </a:xfrm>
          <a:prstGeom prst="rect">
            <a:avLst/>
          </a:prstGeom>
        </p:spPr>
      </p:pic>
      <p:pic>
        <p:nvPicPr>
          <p:cNvPr id="27" name="Picture 26" descr="A blue and white head with green leaves growing out of it&#10;&#10;Description automatically generated">
            <a:extLst>
              <a:ext uri="{FF2B5EF4-FFF2-40B4-BE49-F238E27FC236}">
                <a16:creationId xmlns:a16="http://schemas.microsoft.com/office/drawing/2014/main" id="{AF953D39-2F0E-5845-C16A-18609B528F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97" y="2697930"/>
            <a:ext cx="1061482" cy="1061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D5428F-E917-0A55-A6E3-E2D6C7FE8C9B}"/>
              </a:ext>
            </a:extLst>
          </p:cNvPr>
          <p:cNvSpPr txBox="1"/>
          <p:nvPr/>
        </p:nvSpPr>
        <p:spPr>
          <a:xfrm>
            <a:off x="291574" y="4690713"/>
            <a:ext cx="36790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panose="020B0403020202020204" pitchFamily="34" charset="0"/>
              </a:rPr>
              <a:t>Have </a:t>
            </a:r>
            <a:r>
              <a:rPr lang="en-US" b="1">
                <a:solidFill>
                  <a:srgbClr val="00BFF2"/>
                </a:solidFill>
                <a:latin typeface="Helvetica" panose="020B0403020202020204" pitchFamily="34" charset="0"/>
              </a:rPr>
              <a:t>taken steps to distance themselves </a:t>
            </a:r>
            <a:r>
              <a:rPr lang="en-US">
                <a:latin typeface="Helvetica" panose="020B0403020202020204" pitchFamily="34" charset="0"/>
              </a:rPr>
              <a:t>from social media</a:t>
            </a:r>
          </a:p>
          <a:p>
            <a:pPr algn="ctr"/>
            <a:r>
              <a:rPr lang="en-US" sz="1400">
                <a:latin typeface="Helvetica" panose="020B0403020202020204" pitchFamily="34" charset="0"/>
              </a:rPr>
              <a:t>(e.g., turning off in-app notifications, deleting accounts, or muting and unfollowing certain users)</a:t>
            </a:r>
          </a:p>
        </p:txBody>
      </p:sp>
    </p:spTree>
    <p:extLst>
      <p:ext uri="{BB962C8B-B14F-4D97-AF65-F5344CB8AC3E}">
        <p14:creationId xmlns:p14="http://schemas.microsoft.com/office/powerpoint/2010/main" val="419950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1189A8-06A6-7A16-2C06-0E918DE0A18C}"/>
              </a:ext>
            </a:extLst>
          </p:cNvPr>
          <p:cNvSpPr>
            <a:spLocks/>
          </p:cNvSpPr>
          <p:nvPr/>
        </p:nvSpPr>
        <p:spPr>
          <a:xfrm>
            <a:off x="1" y="1686476"/>
            <a:ext cx="6678783" cy="457512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3DCE43-B0A5-9053-E232-879B69655EB1}"/>
              </a:ext>
            </a:extLst>
          </p:cNvPr>
          <p:cNvSpPr/>
          <p:nvPr/>
        </p:nvSpPr>
        <p:spPr>
          <a:xfrm>
            <a:off x="272374" y="2285999"/>
            <a:ext cx="6079788" cy="35019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A73736-C715-9FE9-5B4C-0BBE5A880A29}"/>
              </a:ext>
            </a:extLst>
          </p:cNvPr>
          <p:cNvSpPr txBox="1"/>
          <p:nvPr/>
        </p:nvSpPr>
        <p:spPr>
          <a:xfrm>
            <a:off x="483207" y="6264242"/>
            <a:ext cx="11525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Comscore Media Metrix multiplatform media trend data (includes mobile, desktop).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 A18-24 total minutes spent during a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three-month period YoY (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May – July ‘23 vs. May – July ’24) across Snapchat, Facebook, TikTok, X and Instagram.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Among P13-17, YoY time spent was </a:t>
            </a:r>
            <a:r>
              <a:rPr kumimoji="0" lang="en-US" sz="7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 -18%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across Snapchat, Facebook, TikTok, X and Instagram (desktop only, excludes mobile).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63324-A4FC-1F0B-EE8E-F7C523EB2A26}"/>
              </a:ext>
            </a:extLst>
          </p:cNvPr>
          <p:cNvSpPr/>
          <p:nvPr/>
        </p:nvSpPr>
        <p:spPr>
          <a:xfrm>
            <a:off x="156142" y="397831"/>
            <a:ext cx="120143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002060"/>
                </a:solidFill>
                <a:latin typeface="Helvetica" pitchFamily="2" charset="0"/>
              </a:rPr>
              <a:t>Gen Z has significantly cut down on the time they spend on social media platforms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signaling a broader shift in their behavior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ADF045-2E65-32DE-742A-B0E5C40E98E9}"/>
              </a:ext>
            </a:extLst>
          </p:cNvPr>
          <p:cNvSpPr txBox="1"/>
          <p:nvPr/>
        </p:nvSpPr>
        <p:spPr>
          <a:xfrm>
            <a:off x="503714" y="2443976"/>
            <a:ext cx="5767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</a:t>
            </a:r>
            <a:r>
              <a:rPr lang="en-US" sz="9600" b="1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latin typeface="Helvetica" panose="020B0403020202020204" pitchFamily="34" charset="0"/>
              </a:rPr>
              <a:t>25</a:t>
            </a:r>
            <a:r>
              <a:rPr kumimoji="0" lang="en-US" sz="96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C56CA-20B7-C112-5044-2D343E2DBF04}"/>
              </a:ext>
            </a:extLst>
          </p:cNvPr>
          <p:cNvSpPr txBox="1"/>
          <p:nvPr/>
        </p:nvSpPr>
        <p:spPr>
          <a:xfrm>
            <a:off x="201858" y="4134178"/>
            <a:ext cx="6288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Helvetica" panose="020B0403020202020204" pitchFamily="34" charset="0"/>
              </a:rPr>
              <a:t>A18-24 YoY Total Time Spent </a:t>
            </a:r>
            <a:br>
              <a:rPr lang="en-US" sz="2800" b="1">
                <a:latin typeface="Helvetica" panose="020B0403020202020204" pitchFamily="34" charset="0"/>
              </a:rPr>
            </a:br>
            <a:r>
              <a:rPr lang="en-US" sz="2800" b="1">
                <a:latin typeface="Helvetica" panose="020B0403020202020204" pitchFamily="34" charset="0"/>
              </a:rPr>
              <a:t>on Social Networking Apps</a:t>
            </a:r>
          </a:p>
          <a:p>
            <a:pPr algn="ctr"/>
            <a:r>
              <a:rPr lang="en-US">
                <a:latin typeface="Helvetica" panose="020B0403020202020204" pitchFamily="34" charset="0"/>
              </a:rPr>
              <a:t>(Snapchat, Facebook, TikTok, X, Instagram)</a:t>
            </a:r>
          </a:p>
          <a:p>
            <a:pPr algn="ctr"/>
            <a:r>
              <a:rPr lang="en-US" sz="1400">
                <a:latin typeface="Helvetica" panose="020B0403020202020204" pitchFamily="34" charset="0"/>
              </a:rPr>
              <a:t>May - July ‘23 vs. May - July ’24</a:t>
            </a:r>
            <a:endParaRPr lang="en-US" sz="3600">
              <a:latin typeface="Helvetica" panose="020B0403020202020204" pitchFamily="34" charset="0"/>
            </a:endParaRPr>
          </a:p>
        </p:txBody>
      </p:sp>
      <p:pic>
        <p:nvPicPr>
          <p:cNvPr id="8" name="Picture 7" descr="A person holding a phone&#10;&#10;Description automatically generated">
            <a:extLst>
              <a:ext uri="{FF2B5EF4-FFF2-40B4-BE49-F238E27FC236}">
                <a16:creationId xmlns:a16="http://schemas.microsoft.com/office/drawing/2014/main" id="{449628F4-AF4B-6443-D777-C39B5E26E1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8784" y="1699953"/>
            <a:ext cx="5513216" cy="45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3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3B3379D-83C8-2885-4E79-EF4BF92C2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442" y="1"/>
            <a:ext cx="3506558" cy="20418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931587-F481-D59B-EF84-90F697A7E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299EDF-B95B-CF51-B3B7-77B0113C98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4E442-78CB-EDA7-71C9-8DCEF4D65B4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45E5B-4AF3-8139-502B-F8BABE81361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98BD845-ECEA-DCD2-2AE5-1E8FFE121446}"/>
              </a:ext>
            </a:extLst>
          </p:cNvPr>
          <p:cNvSpPr/>
          <p:nvPr/>
        </p:nvSpPr>
        <p:spPr>
          <a:xfrm>
            <a:off x="1181634" y="1928429"/>
            <a:ext cx="9828733" cy="3116964"/>
          </a:xfrm>
          <a:prstGeom prst="wedgeRectCallout">
            <a:avLst>
              <a:gd name="adj1" fmla="val -7490"/>
              <a:gd name="adj2" fmla="val 64256"/>
            </a:avLst>
          </a:prstGeom>
          <a:solidFill>
            <a:sysClr val="window" lastClr="FFFFFF"/>
          </a:solidFill>
          <a:ln w="28575" cap="flat" cmpd="sng" algn="ctr">
            <a:solidFill>
              <a:srgbClr val="ED3C8D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1B1464"/>
                </a:solidFill>
                <a:effectLst/>
                <a:latin typeface="Helvetica" panose="020B0403020202020204" pitchFamily="34" charset="0"/>
              </a:rPr>
              <a:t>"Gen Z is championing </a:t>
            </a:r>
            <a:r>
              <a:rPr lang="en-US" sz="2800" b="1">
                <a:solidFill>
                  <a:srgbClr val="ED3C8D"/>
                </a:solidFill>
                <a:effectLst/>
                <a:latin typeface="Helvetica" panose="020B0403020202020204" pitchFamily="34" charset="0"/>
              </a:rPr>
              <a:t>a slower, more thoughtful approach to life</a:t>
            </a:r>
            <a:r>
              <a:rPr lang="en-US" sz="2800">
                <a:solidFill>
                  <a:srgbClr val="1B1464"/>
                </a:solidFill>
                <a:effectLst/>
                <a:latin typeface="Helvetica" panose="020B0403020202020204" pitchFamily="34" charset="0"/>
              </a:rPr>
              <a:t>. They're reminding us all that in our fast-paced, instant-everything world, there's still a place for the slow development of film, the excitement of unexpected outcomes, and </a:t>
            </a:r>
            <a:r>
              <a:rPr lang="en-US" sz="2800" b="1">
                <a:solidFill>
                  <a:srgbClr val="ED3C8D"/>
                </a:solidFill>
                <a:effectLst/>
                <a:latin typeface="Helvetica" panose="020B0403020202020204" pitchFamily="34" charset="0"/>
              </a:rPr>
              <a:t>the lasting value of holding a piece of history in your hands</a:t>
            </a:r>
            <a:r>
              <a:rPr lang="en-US" sz="2800">
                <a:solidFill>
                  <a:srgbClr val="1B1464"/>
                </a:solidFill>
                <a:effectLst/>
                <a:latin typeface="Helvetica" panose="020B0403020202020204" pitchFamily="34" charset="0"/>
              </a:rPr>
              <a:t>."</a:t>
            </a:r>
            <a:endParaRPr lang="en-US" sz="3200">
              <a:solidFill>
                <a:srgbClr val="1B1464"/>
              </a:solidFill>
              <a:effectLst/>
              <a:latin typeface="Helvetica" panose="020B04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AC994-07E8-63F1-FEAB-16E5F6C6F351}"/>
              </a:ext>
            </a:extLst>
          </p:cNvPr>
          <p:cNvSpPr txBox="1"/>
          <p:nvPr/>
        </p:nvSpPr>
        <p:spPr>
          <a:xfrm>
            <a:off x="4304003" y="5575703"/>
            <a:ext cx="550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Sharmin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Attaran, Marketing </a:t>
            </a:r>
            <a:r>
              <a:rPr lang="en-US" sz="1600">
                <a:solidFill>
                  <a:prstClr val="white"/>
                </a:solidFill>
              </a:rPr>
              <a:t>Professor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at Bryant University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(Business Insider, 5/9/23)</a:t>
            </a:r>
          </a:p>
        </p:txBody>
      </p:sp>
    </p:spTree>
    <p:extLst>
      <p:ext uri="{BB962C8B-B14F-4D97-AF65-F5344CB8AC3E}">
        <p14:creationId xmlns:p14="http://schemas.microsoft.com/office/powerpoint/2010/main" val="300480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old cell phones&#10;&#10;Description automatically generated">
            <a:extLst>
              <a:ext uri="{FF2B5EF4-FFF2-40B4-BE49-F238E27FC236}">
                <a16:creationId xmlns:a16="http://schemas.microsoft.com/office/drawing/2014/main" id="{F9BB4E0F-15FE-47E3-F9E8-02BDDE3DDF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6477"/>
            <a:ext cx="6337603" cy="5171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EA1A44-E717-9BB1-A58F-6C1E4E812BC3}"/>
              </a:ext>
            </a:extLst>
          </p:cNvPr>
          <p:cNvSpPr/>
          <p:nvPr/>
        </p:nvSpPr>
        <p:spPr>
          <a:xfrm>
            <a:off x="0" y="1701919"/>
            <a:ext cx="6357476" cy="5156082"/>
          </a:xfrm>
          <a:prstGeom prst="rect">
            <a:avLst/>
          </a:prstGeom>
          <a:solidFill>
            <a:srgbClr val="1B146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5E534E-1ADA-ACB9-8517-4FE13FA1E09F}"/>
              </a:ext>
            </a:extLst>
          </p:cNvPr>
          <p:cNvSpPr/>
          <p:nvPr/>
        </p:nvSpPr>
        <p:spPr>
          <a:xfrm>
            <a:off x="6335956" y="1686476"/>
            <a:ext cx="585216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63324-A4FC-1F0B-EE8E-F7C523EB2A26}"/>
              </a:ext>
            </a:extLst>
          </p:cNvPr>
          <p:cNvSpPr/>
          <p:nvPr/>
        </p:nvSpPr>
        <p:spPr>
          <a:xfrm>
            <a:off x="156142" y="397831"/>
            <a:ext cx="120143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get away from the toxicity of social media, some Gen Z are adopting flip phones instead, finding they allow them to live in the moment more easily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7C0556-1F65-521F-3F75-2DAB136CADEE}"/>
              </a:ext>
            </a:extLst>
          </p:cNvPr>
          <p:cNvSpPr txBox="1"/>
          <p:nvPr/>
        </p:nvSpPr>
        <p:spPr>
          <a:xfrm>
            <a:off x="6339840" y="3429328"/>
            <a:ext cx="5852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</a:rPr>
              <a:t>15x</a:t>
            </a:r>
            <a:endParaRPr lang="en-US" sz="1200"/>
          </a:p>
          <a:p>
            <a:pPr algn="ctr"/>
            <a:r>
              <a:rPr lang="en-US" sz="2400" b="1"/>
              <a:t>Increase in online searches for flip phones among Gen Z and Millennials from 2022-2023</a:t>
            </a:r>
          </a:p>
        </p:txBody>
      </p:sp>
      <p:pic>
        <p:nvPicPr>
          <p:cNvPr id="25" name="Picture 24" descr="A cartoon of a flip phone&#10;&#10;Description automatically generated">
            <a:extLst>
              <a:ext uri="{FF2B5EF4-FFF2-40B4-BE49-F238E27FC236}">
                <a16:creationId xmlns:a16="http://schemas.microsoft.com/office/drawing/2014/main" id="{EC0EF72B-3BD8-F0B6-E4C0-3A59DF41A7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296" y="2103822"/>
            <a:ext cx="1231248" cy="12312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A81448-F748-2F71-3620-D3B8A8D212D3}"/>
              </a:ext>
            </a:extLst>
          </p:cNvPr>
          <p:cNvSpPr txBox="1"/>
          <p:nvPr/>
        </p:nvSpPr>
        <p:spPr>
          <a:xfrm>
            <a:off x="6337603" y="6204796"/>
            <a:ext cx="5832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ZDNET,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Interest in flip phones is exploding among Gen Z and younger Millennials,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11/21/2023. *CNBC,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Gen Z uses technology – flip phones, digital cameras, voice memos,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10/17/23.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FB01CD-4C09-8F52-F4D3-3F63C3D37A3D}"/>
              </a:ext>
            </a:extLst>
          </p:cNvPr>
          <p:cNvGrpSpPr/>
          <p:nvPr/>
        </p:nvGrpSpPr>
        <p:grpSpPr>
          <a:xfrm>
            <a:off x="617423" y="2201238"/>
            <a:ext cx="5122630" cy="4003558"/>
            <a:chOff x="987414" y="2201238"/>
            <a:chExt cx="5122630" cy="400355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90E978A-BCA4-31AC-4414-412D2DDE98AD}"/>
                </a:ext>
              </a:extLst>
            </p:cNvPr>
            <p:cNvSpPr/>
            <p:nvPr/>
          </p:nvSpPr>
          <p:spPr>
            <a:xfrm>
              <a:off x="987414" y="2201238"/>
              <a:ext cx="5122630" cy="40035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C95B9B-22A5-BBAD-C547-E82E265AF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9518" y="2862140"/>
              <a:ext cx="4618423" cy="95809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202D70-C3D9-AB3D-2E12-FFBC2C3E2B66}"/>
                </a:ext>
              </a:extLst>
            </p:cNvPr>
            <p:cNvSpPr txBox="1"/>
            <p:nvPr/>
          </p:nvSpPr>
          <p:spPr>
            <a:xfrm>
              <a:off x="1224743" y="3956975"/>
              <a:ext cx="464797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/>
                <a:t>"2023 [was] the year that </a:t>
              </a:r>
              <a:r>
                <a:rPr lang="en-US" b="1"/>
                <a:t>many young people have reflected</a:t>
              </a:r>
              <a:r>
                <a:rPr lang="en-US"/>
                <a:t> on their digital lives. </a:t>
              </a:r>
              <a:r>
                <a:rPr lang="en-US" b="1"/>
                <a:t>Remembering the simpler times of tech </a:t>
              </a:r>
              <a:r>
                <a:rPr lang="en-US"/>
                <a:t>in the noughties and the trends of that era are also coming back around.“ </a:t>
              </a:r>
            </a:p>
            <a:p>
              <a:r>
                <a:rPr lang="en-US"/>
                <a:t>- </a:t>
              </a:r>
              <a:r>
                <a:rPr lang="en-US" sz="1400"/>
                <a:t>Liam Howley, CMO, </a:t>
              </a:r>
              <a:r>
                <a:rPr lang="en-US" sz="1400" err="1"/>
                <a:t>Decluttr</a:t>
              </a:r>
              <a:endParaRPr lang="en-US"/>
            </a:p>
          </p:txBody>
        </p:sp>
        <p:pic>
          <p:nvPicPr>
            <p:cNvPr id="1028" name="Picture 4" descr="ZDNet (2022) Logo PNG Vector (SVG) Free Download">
              <a:extLst>
                <a:ext uri="{FF2B5EF4-FFF2-40B4-BE49-F238E27FC236}">
                  <a16:creationId xmlns:a16="http://schemas.microsoft.com/office/drawing/2014/main" id="{144BE98D-9DB6-7401-6405-5EEAB6A26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59" y="2343232"/>
              <a:ext cx="684062" cy="44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097932-C274-45F3-045A-0489B89533B4}"/>
                </a:ext>
              </a:extLst>
            </p:cNvPr>
            <p:cNvSpPr txBox="1"/>
            <p:nvPr/>
          </p:nvSpPr>
          <p:spPr>
            <a:xfrm>
              <a:off x="4710063" y="2456224"/>
              <a:ext cx="1104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/>
                <a:t>11/21/23</a:t>
              </a: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3C8633BA-9259-2E24-2A11-9121DB2F7815}"/>
              </a:ext>
            </a:extLst>
          </p:cNvPr>
          <p:cNvSpPr/>
          <p:nvPr/>
        </p:nvSpPr>
        <p:spPr>
          <a:xfrm>
            <a:off x="9763760" y="2353781"/>
            <a:ext cx="2388540" cy="1024897"/>
          </a:xfrm>
          <a:prstGeom prst="wedgeEllipseCallout">
            <a:avLst>
              <a:gd name="adj1" fmla="val -60011"/>
              <a:gd name="adj2" fmla="val -27112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>
              <a:solidFill>
                <a:srgbClr val="1B146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E63FFD-77EE-E6F9-4271-DCFCD0D1B681}"/>
              </a:ext>
            </a:extLst>
          </p:cNvPr>
          <p:cNvSpPr txBox="1"/>
          <p:nvPr/>
        </p:nvSpPr>
        <p:spPr>
          <a:xfrm>
            <a:off x="9793523" y="2549134"/>
            <a:ext cx="2358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1B1464"/>
                </a:solidFill>
              </a:rPr>
              <a:t>The hashtag </a:t>
            </a:r>
            <a:r>
              <a:rPr lang="en-US" sz="1200" b="1">
                <a:solidFill>
                  <a:srgbClr val="1B1464"/>
                </a:solidFill>
              </a:rPr>
              <a:t>#flipphone </a:t>
            </a:r>
            <a:r>
              <a:rPr lang="en-US" sz="1200">
                <a:solidFill>
                  <a:srgbClr val="1B1464"/>
                </a:solidFill>
              </a:rPr>
              <a:t>is trending and has more than 830 million views on TikTok!*</a:t>
            </a:r>
          </a:p>
        </p:txBody>
      </p:sp>
    </p:spTree>
    <p:extLst>
      <p:ext uri="{BB962C8B-B14F-4D97-AF65-F5344CB8AC3E}">
        <p14:creationId xmlns:p14="http://schemas.microsoft.com/office/powerpoint/2010/main" val="375649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DF2815-9A6F-ADF6-71C1-AD54319BC92E}"/>
              </a:ext>
            </a:extLst>
          </p:cNvPr>
          <p:cNvSpPr/>
          <p:nvPr/>
        </p:nvSpPr>
        <p:spPr>
          <a:xfrm>
            <a:off x="1942" y="1694628"/>
            <a:ext cx="12188116" cy="4525105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63324-A4FC-1F0B-EE8E-F7C523EB2A26}"/>
              </a:ext>
            </a:extLst>
          </p:cNvPr>
          <p:cNvSpPr/>
          <p:nvPr/>
        </p:nvSpPr>
        <p:spPr>
          <a:xfrm>
            <a:off x="156142" y="397831"/>
            <a:ext cx="118283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They are even turning to technology and games that directly satisfy their desire for more tangible, authentic experiences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3E9AE6-590E-647E-87D3-B45D78832314}"/>
              </a:ext>
            </a:extLst>
          </p:cNvPr>
          <p:cNvGrpSpPr/>
          <p:nvPr/>
        </p:nvGrpSpPr>
        <p:grpSpPr>
          <a:xfrm>
            <a:off x="722578" y="1788532"/>
            <a:ext cx="3268312" cy="2146755"/>
            <a:chOff x="483206" y="1916153"/>
            <a:chExt cx="2971193" cy="195159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7FDA9A7-709C-7DD8-5828-6EA7F433C4C1}"/>
                </a:ext>
              </a:extLst>
            </p:cNvPr>
            <p:cNvSpPr/>
            <p:nvPr/>
          </p:nvSpPr>
          <p:spPr>
            <a:xfrm>
              <a:off x="483206" y="1916153"/>
              <a:ext cx="2971193" cy="19515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hlinkClick r:id="rId4"/>
              <a:extLst>
                <a:ext uri="{FF2B5EF4-FFF2-40B4-BE49-F238E27FC236}">
                  <a16:creationId xmlns:a16="http://schemas.microsoft.com/office/drawing/2014/main" id="{7CCF9736-8703-1C5D-DBAE-C07EF0886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627" y="2269942"/>
              <a:ext cx="2784350" cy="15094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EC6BEB-6283-08AA-14AE-8F50C6A96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6368" y="2032825"/>
              <a:ext cx="668714" cy="20726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FDF52F-76C6-8CEA-7BA4-4B85AF61BE0B}"/>
                </a:ext>
              </a:extLst>
            </p:cNvPr>
            <p:cNvSpPr txBox="1"/>
            <p:nvPr/>
          </p:nvSpPr>
          <p:spPr>
            <a:xfrm>
              <a:off x="2488520" y="1997955"/>
              <a:ext cx="798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/>
                <a:t>7/5/2024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062CE6-D195-1701-9E40-A91A70E9DA20}"/>
              </a:ext>
            </a:extLst>
          </p:cNvPr>
          <p:cNvGrpSpPr/>
          <p:nvPr/>
        </p:nvGrpSpPr>
        <p:grpSpPr>
          <a:xfrm>
            <a:off x="719299" y="4137329"/>
            <a:ext cx="5105045" cy="1824769"/>
            <a:chOff x="503715" y="3903719"/>
            <a:chExt cx="4640950" cy="165888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48E031D-98FB-1098-85BE-520C2C39B8FB}"/>
                </a:ext>
              </a:extLst>
            </p:cNvPr>
            <p:cNvSpPr/>
            <p:nvPr/>
          </p:nvSpPr>
          <p:spPr>
            <a:xfrm>
              <a:off x="503715" y="3903719"/>
              <a:ext cx="4640950" cy="16588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CCB2D1-C42A-D288-E0CE-EBA21D2B2FAB}"/>
                </a:ext>
              </a:extLst>
            </p:cNvPr>
            <p:cNvSpPr txBox="1"/>
            <p:nvPr/>
          </p:nvSpPr>
          <p:spPr>
            <a:xfrm>
              <a:off x="4056182" y="4115682"/>
              <a:ext cx="940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/>
                <a:t>4/19/2024</a:t>
              </a:r>
            </a:p>
          </p:txBody>
        </p:sp>
        <p:pic>
          <p:nvPicPr>
            <p:cNvPr id="16" name="Picture 15">
              <a:hlinkClick r:id="rId7"/>
              <a:extLst>
                <a:ext uri="{FF2B5EF4-FFF2-40B4-BE49-F238E27FC236}">
                  <a16:creationId xmlns:a16="http://schemas.microsoft.com/office/drawing/2014/main" id="{44D140D7-607E-ADF7-7F3D-C70323B39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2028" y="4428968"/>
              <a:ext cx="4344325" cy="1038087"/>
            </a:xfrm>
            <a:prstGeom prst="rect">
              <a:avLst/>
            </a:prstGeom>
          </p:spPr>
        </p:pic>
        <p:pic>
          <p:nvPicPr>
            <p:cNvPr id="2050" name="Picture 2" descr="DJ Mag">
              <a:extLst>
                <a:ext uri="{FF2B5EF4-FFF2-40B4-BE49-F238E27FC236}">
                  <a16:creationId xmlns:a16="http://schemas.microsoft.com/office/drawing/2014/main" id="{9C7CFAC0-C0E3-F515-207F-09694BEA4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03" y="4078745"/>
              <a:ext cx="515444" cy="24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643317-AAB5-64A7-0EEE-26B8CC73B444}"/>
              </a:ext>
            </a:extLst>
          </p:cNvPr>
          <p:cNvGrpSpPr/>
          <p:nvPr/>
        </p:nvGrpSpPr>
        <p:grpSpPr>
          <a:xfrm>
            <a:off x="4404174" y="2000292"/>
            <a:ext cx="7220541" cy="1513606"/>
            <a:chOff x="4703296" y="2169232"/>
            <a:chExt cx="6564128" cy="137600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BDF57E7-6CDB-B1BD-AAAC-B954D73943D6}"/>
                </a:ext>
              </a:extLst>
            </p:cNvPr>
            <p:cNvSpPr/>
            <p:nvPr/>
          </p:nvSpPr>
          <p:spPr>
            <a:xfrm>
              <a:off x="4703296" y="2202945"/>
              <a:ext cx="6564128" cy="13422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hlinkClick r:id="rId10"/>
              <a:extLst>
                <a:ext uri="{FF2B5EF4-FFF2-40B4-BE49-F238E27FC236}">
                  <a16:creationId xmlns:a16="http://schemas.microsoft.com/office/drawing/2014/main" id="{DBB0CA24-DEFC-F630-5A35-BDFAC333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1531" y="2593830"/>
              <a:ext cx="6287657" cy="81718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579EFB-156B-A201-189A-CFFA8B0F10E0}"/>
                </a:ext>
              </a:extLst>
            </p:cNvPr>
            <p:cNvSpPr txBox="1"/>
            <p:nvPr/>
          </p:nvSpPr>
          <p:spPr>
            <a:xfrm>
              <a:off x="10121901" y="2301600"/>
              <a:ext cx="1007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/>
                <a:t>10/17/2023</a:t>
              </a:r>
            </a:p>
          </p:txBody>
        </p:sp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B38BAFA6-FB2C-06CC-03A7-249CEA650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07" y="2169232"/>
              <a:ext cx="1486696" cy="54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4E53C2-9EF2-7CAD-813B-6D750FDC52C8}"/>
              </a:ext>
            </a:extLst>
          </p:cNvPr>
          <p:cNvGrpSpPr/>
          <p:nvPr/>
        </p:nvGrpSpPr>
        <p:grpSpPr>
          <a:xfrm>
            <a:off x="6519670" y="3793439"/>
            <a:ext cx="5105045" cy="2146753"/>
            <a:chOff x="5730095" y="3856830"/>
            <a:chExt cx="4640950" cy="195159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7417282-F338-992D-C0F1-ADB9B8E6F89F}"/>
                </a:ext>
              </a:extLst>
            </p:cNvPr>
            <p:cNvSpPr/>
            <p:nvPr/>
          </p:nvSpPr>
          <p:spPr>
            <a:xfrm>
              <a:off x="5730095" y="3856830"/>
              <a:ext cx="4640950" cy="195159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BEBA0C9-A383-E3FD-FA34-566CA38C34DD}"/>
                </a:ext>
              </a:extLst>
            </p:cNvPr>
            <p:cNvGrpSpPr/>
            <p:nvPr/>
          </p:nvGrpSpPr>
          <p:grpSpPr>
            <a:xfrm>
              <a:off x="5868290" y="4227628"/>
              <a:ext cx="4364560" cy="1466428"/>
              <a:chOff x="5890830" y="4227628"/>
              <a:chExt cx="4364560" cy="1466428"/>
            </a:xfrm>
          </p:grpSpPr>
          <p:pic>
            <p:nvPicPr>
              <p:cNvPr id="31" name="Picture 30">
                <a:hlinkClick r:id="rId13"/>
                <a:extLst>
                  <a:ext uri="{FF2B5EF4-FFF2-40B4-BE49-F238E27FC236}">
                    <a16:creationId xmlns:a16="http://schemas.microsoft.com/office/drawing/2014/main" id="{56977783-2855-8771-BFE0-6539520E5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90830" y="4227628"/>
                <a:ext cx="4364560" cy="67457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76EF7E0-BE48-E1E3-04F0-6DDA5D536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90830" y="4902199"/>
                <a:ext cx="4364560" cy="791857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4C225C-D7E6-0686-CC8C-1F04641A7D44}"/>
                </a:ext>
              </a:extLst>
            </p:cNvPr>
            <p:cNvSpPr txBox="1"/>
            <p:nvPr/>
          </p:nvSpPr>
          <p:spPr>
            <a:xfrm>
              <a:off x="9187312" y="3985783"/>
              <a:ext cx="940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/>
                <a:t>4/2/2024</a:t>
              </a:r>
            </a:p>
          </p:txBody>
        </p:sp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0C39DE70-2F13-CA85-CCDE-3C5F3FF68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885" y="3940197"/>
              <a:ext cx="845435" cy="27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1895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52897" y="3434080"/>
            <a:ext cx="7516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Gen Z is counteracting the negative effects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social media by embracing real-life shared experiences with friends and family through TV, streaming and cinema</a:t>
            </a:r>
          </a:p>
        </p:txBody>
      </p:sp>
    </p:spTree>
    <p:extLst>
      <p:ext uri="{BB962C8B-B14F-4D97-AF65-F5344CB8AC3E}">
        <p14:creationId xmlns:p14="http://schemas.microsoft.com/office/powerpoint/2010/main" val="230689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3EFE815-5087-D4F3-EFA4-16B6BDED29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3105"/>
            <a:ext cx="5163809" cy="44232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452552-B892-FF40-CF05-77D35F33AD5B}"/>
              </a:ext>
            </a:extLst>
          </p:cNvPr>
          <p:cNvSpPr txBox="1"/>
          <p:nvPr/>
        </p:nvSpPr>
        <p:spPr>
          <a:xfrm>
            <a:off x="479746" y="6312427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Spring 2024 vs. 2021 USA Study, A18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800" b="0" i="0" u="none" strike="noStrike" kern="1200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Based</a:t>
            </a:r>
            <a:r>
              <a:rPr lang="en-US" sz="800" noProof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on A18-24 respondents who said they have socialized to relieve stress in the last 30 days.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F1ADBD-6F0C-64FA-0A59-437E4A2BC34F}"/>
              </a:ext>
            </a:extLst>
          </p:cNvPr>
          <p:cNvSpPr/>
          <p:nvPr/>
        </p:nvSpPr>
        <p:spPr>
          <a:xfrm>
            <a:off x="156142" y="397831"/>
            <a:ext cx="120143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they seek out authentic experiences, many Gen Z are returning more to socializing in-person with friends to relieve stress and boost their mood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342DA6-D399-BD17-2151-282CB9A8AFC6}"/>
              </a:ext>
            </a:extLst>
          </p:cNvPr>
          <p:cNvSpPr/>
          <p:nvPr/>
        </p:nvSpPr>
        <p:spPr>
          <a:xfrm>
            <a:off x="5163809" y="1686477"/>
            <a:ext cx="7028191" cy="442984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605F2E-DC7D-A8BC-BC1A-DB0F824E7FA4}"/>
              </a:ext>
            </a:extLst>
          </p:cNvPr>
          <p:cNvSpPr/>
          <p:nvPr/>
        </p:nvSpPr>
        <p:spPr>
          <a:xfrm>
            <a:off x="5473006" y="2578084"/>
            <a:ext cx="6409797" cy="28727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6CF2D-CC17-8F77-BD94-03FF47807DDC}"/>
              </a:ext>
            </a:extLst>
          </p:cNvPr>
          <p:cNvSpPr txBox="1"/>
          <p:nvPr/>
        </p:nvSpPr>
        <p:spPr>
          <a:xfrm>
            <a:off x="7315845" y="2639335"/>
            <a:ext cx="2724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ln>
                  <a:solidFill>
                    <a:srgbClr val="1B1464"/>
                  </a:solidFill>
                </a:ln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</a:t>
            </a:r>
            <a:r>
              <a:rPr kumimoji="0" lang="en-US" sz="80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1FC5D8-3CE4-BE86-8CA7-8982DAF01036}"/>
              </a:ext>
            </a:extLst>
          </p:cNvPr>
          <p:cNvSpPr/>
          <p:nvPr/>
        </p:nvSpPr>
        <p:spPr>
          <a:xfrm>
            <a:off x="7385628" y="4999906"/>
            <a:ext cx="2584553" cy="3674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</a:t>
            </a:r>
            <a:r>
              <a:rPr lang="en-US" sz="1600" b="1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56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lang="en-US" sz="1600" b="1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2021 (+16%)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69B23F-CBF6-5127-6390-F811C05CBFB1}"/>
              </a:ext>
            </a:extLst>
          </p:cNvPr>
          <p:cNvSpPr txBox="1"/>
          <p:nvPr/>
        </p:nvSpPr>
        <p:spPr>
          <a:xfrm>
            <a:off x="5443053" y="3938534"/>
            <a:ext cx="6469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Gen Z have socialized with others specifically to relieve stress</a:t>
            </a:r>
          </a:p>
        </p:txBody>
      </p:sp>
    </p:spTree>
    <p:extLst>
      <p:ext uri="{BB962C8B-B14F-4D97-AF65-F5344CB8AC3E}">
        <p14:creationId xmlns:p14="http://schemas.microsoft.com/office/powerpoint/2010/main" val="1131581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DF6909-5AFB-D557-897C-CDF610E3B54A}"/>
              </a:ext>
            </a:extLst>
          </p:cNvPr>
          <p:cNvSpPr>
            <a:spLocks/>
          </p:cNvSpPr>
          <p:nvPr/>
        </p:nvSpPr>
        <p:spPr>
          <a:xfrm>
            <a:off x="0" y="1661656"/>
            <a:ext cx="6699290" cy="448846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0A8775-F25C-5A4C-115D-EE38D209914A}"/>
              </a:ext>
            </a:extLst>
          </p:cNvPr>
          <p:cNvSpPr/>
          <p:nvPr/>
        </p:nvSpPr>
        <p:spPr>
          <a:xfrm>
            <a:off x="503714" y="1906621"/>
            <a:ext cx="5391248" cy="40175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D10A8D6A-5D03-F235-0BEE-2D07BB085D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042" y="1661655"/>
            <a:ext cx="5507958" cy="44884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A62B5D-AE68-D4F1-83C9-2489D026D545}"/>
              </a:ext>
            </a:extLst>
          </p:cNvPr>
          <p:cNvSpPr txBox="1"/>
          <p:nvPr/>
        </p:nvSpPr>
        <p:spPr>
          <a:xfrm>
            <a:off x="503714" y="6313908"/>
            <a:ext cx="11521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Spring 2024 vs. 2019 USA Study, A18+. Percentages are based on A18-24 respondents who have entertained friends or relatives at home in the last 12 months.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FE3C9E-523A-38FD-BFE0-794AD323CB92}"/>
              </a:ext>
            </a:extLst>
          </p:cNvPr>
          <p:cNvSpPr txBox="1"/>
          <p:nvPr/>
        </p:nvSpPr>
        <p:spPr>
          <a:xfrm>
            <a:off x="527005" y="3161157"/>
            <a:ext cx="5645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Gen Z enjoy entertaining friends or relatives at home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+7%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vs. 2019 (28%)</a:t>
            </a:r>
          </a:p>
        </p:txBody>
      </p:sp>
      <p:pic>
        <p:nvPicPr>
          <p:cNvPr id="6" name="Picture 5" descr="A cartoon of two faces&#10;&#10;Description automatically generated with medium confidence">
            <a:extLst>
              <a:ext uri="{FF2B5EF4-FFF2-40B4-BE49-F238E27FC236}">
                <a16:creationId xmlns:a16="http://schemas.microsoft.com/office/drawing/2014/main" id="{25FDD3A8-F2FE-3AD6-7FD1-337C4BBCB20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449" y="2030207"/>
            <a:ext cx="1284393" cy="12843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662595-5A04-6875-2CE5-42F34665AE92}"/>
              </a:ext>
            </a:extLst>
          </p:cNvPr>
          <p:cNvSpPr/>
          <p:nvPr/>
        </p:nvSpPr>
        <p:spPr>
          <a:xfrm>
            <a:off x="156142" y="397831"/>
            <a:ext cx="120143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They are also spending more time socializing at home with friends and family to satisfy their craving for shared, tangible experiences </a:t>
            </a:r>
          </a:p>
        </p:txBody>
      </p:sp>
    </p:spTree>
    <p:extLst>
      <p:ext uri="{BB962C8B-B14F-4D97-AF65-F5344CB8AC3E}">
        <p14:creationId xmlns:p14="http://schemas.microsoft.com/office/powerpoint/2010/main" val="366114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walking on a street&#10;&#10;Description automatically generated">
            <a:extLst>
              <a:ext uri="{FF2B5EF4-FFF2-40B4-BE49-F238E27FC236}">
                <a16:creationId xmlns:a16="http://schemas.microsoft.com/office/drawing/2014/main" id="{1879C8D0-6A73-A293-4E34-AEC4FEC6B2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21144" cy="686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6322" y="1"/>
            <a:ext cx="1425675" cy="830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A2013-09D5-22BE-0227-864F3B519CC3}"/>
              </a:ext>
            </a:extLst>
          </p:cNvPr>
          <p:cNvSpPr txBox="1"/>
          <p:nvPr/>
        </p:nvSpPr>
        <p:spPr>
          <a:xfrm>
            <a:off x="4725823" y="375894"/>
            <a:ext cx="72793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Despite being labeled ‘digital-first’, Gen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is increasingly drawn to shared experiences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DCFBA-CEBB-F1F5-923E-0EBF2329F9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C724-9715-ED17-AA8D-885F6B05A3B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F764FD-64FF-BFE9-A1C6-6C9CB0D2CCF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3525B-E50B-0296-BEF1-BBC75BB9370B}"/>
              </a:ext>
            </a:extLst>
          </p:cNvPr>
          <p:cNvSpPr txBox="1"/>
          <p:nvPr/>
        </p:nvSpPr>
        <p:spPr>
          <a:xfrm>
            <a:off x="4831899" y="1477698"/>
            <a:ext cx="688020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 negative impacts of social media platforms have become impossible to ignore, including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persistent feelings of isolation and unhappiness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which has created numerous mental health issues among Gen 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As Gen Z steps back from social platforms to improve their mental well-being,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they are embracing more positive, real-life shared experiences that instill greater emotional connections and a break from their online lives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>
              <a:solidFill>
                <a:srgbClr val="1B1464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Shared moments - such as watching TV, streaming or theatrical movie releases with friends or family -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fosters community and excitement, filling the emotional void created by social media.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>
              <a:solidFill>
                <a:srgbClr val="1B1464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By harnessing the deep emotional connections these experiences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ignite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brands can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develop more impactful campaigns that resonate with Gen Z and drive meaningful consumer engagement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‘Gen Z’ is typically defined as individuals born between 1997 and 2012 (ages 12-27).</a:t>
            </a:r>
          </a:p>
        </p:txBody>
      </p:sp>
    </p:spTree>
    <p:extLst>
      <p:ext uri="{BB962C8B-B14F-4D97-AF65-F5344CB8AC3E}">
        <p14:creationId xmlns:p14="http://schemas.microsoft.com/office/powerpoint/2010/main" val="250697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wo women sitting on a couch&#10;&#10;Description automatically generated">
            <a:extLst>
              <a:ext uri="{FF2B5EF4-FFF2-40B4-BE49-F238E27FC236}">
                <a16:creationId xmlns:a16="http://schemas.microsoft.com/office/drawing/2014/main" id="{0FB592DC-DD75-0806-6B5C-4BA00C1DEAA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5012"/>
            <a:ext cx="4011559" cy="45937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552AD7-7F6F-4810-03DE-C115B33C9778}"/>
              </a:ext>
            </a:extLst>
          </p:cNvPr>
          <p:cNvSpPr/>
          <p:nvPr/>
        </p:nvSpPr>
        <p:spPr>
          <a:xfrm>
            <a:off x="4011560" y="1685013"/>
            <a:ext cx="8180440" cy="4593765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29335E-3A19-9B01-9145-2DEF2CE87ADB}"/>
              </a:ext>
            </a:extLst>
          </p:cNvPr>
          <p:cNvSpPr txBox="1"/>
          <p:nvPr/>
        </p:nvSpPr>
        <p:spPr>
          <a:xfrm>
            <a:off x="461687" y="6308274"/>
            <a:ext cx="11708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August 2024 Cord Evolution, Study/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Based on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A18-24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respondents,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‘any agree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.’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2411EB-E3AE-C7C7-8AC8-0B83DE77389F}"/>
              </a:ext>
            </a:extLst>
          </p:cNvPr>
          <p:cNvSpPr txBox="1"/>
          <p:nvPr/>
        </p:nvSpPr>
        <p:spPr>
          <a:xfrm>
            <a:off x="4171379" y="1755465"/>
            <a:ext cx="7860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Gen Z’s Passion for Premium Video Across Screens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3BC388-A87E-7FB1-4565-886E87B4C9B0}"/>
              </a:ext>
            </a:extLst>
          </p:cNvPr>
          <p:cNvSpPr/>
          <p:nvPr/>
        </p:nvSpPr>
        <p:spPr>
          <a:xfrm>
            <a:off x="8418812" y="2266350"/>
            <a:ext cx="3619396" cy="38876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CEE43-F834-0181-CB11-96413D8E0CE9}"/>
              </a:ext>
            </a:extLst>
          </p:cNvPr>
          <p:cNvSpPr txBox="1"/>
          <p:nvPr/>
        </p:nvSpPr>
        <p:spPr>
          <a:xfrm>
            <a:off x="8816512" y="3567772"/>
            <a:ext cx="282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Linear TV</a:t>
            </a:r>
          </a:p>
        </p:txBody>
      </p:sp>
      <p:pic>
        <p:nvPicPr>
          <p:cNvPr id="18" name="Picture 17" descr="A computer and remote control&#10;&#10;Description automatically generated">
            <a:extLst>
              <a:ext uri="{FF2B5EF4-FFF2-40B4-BE49-F238E27FC236}">
                <a16:creationId xmlns:a16="http://schemas.microsoft.com/office/drawing/2014/main" id="{E609742E-8A4C-EB75-E0A2-4A0B0F228F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339" y="2301380"/>
            <a:ext cx="1224342" cy="122434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9AE2D50-8152-9526-1ABC-7625113AED22}"/>
              </a:ext>
            </a:extLst>
          </p:cNvPr>
          <p:cNvSpPr txBox="1"/>
          <p:nvPr/>
        </p:nvSpPr>
        <p:spPr>
          <a:xfrm>
            <a:off x="8430866" y="3938824"/>
            <a:ext cx="359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4840C9-6BCE-2A78-0658-44F125EB35C7}"/>
              </a:ext>
            </a:extLst>
          </p:cNvPr>
          <p:cNvSpPr txBox="1"/>
          <p:nvPr/>
        </p:nvSpPr>
        <p:spPr>
          <a:xfrm>
            <a:off x="8430866" y="4845188"/>
            <a:ext cx="3595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say that they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‘just love watching TV’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7011F9-5AFD-FECA-D00B-7ABC9934BF93}"/>
              </a:ext>
            </a:extLst>
          </p:cNvPr>
          <p:cNvSpPr/>
          <p:nvPr/>
        </p:nvSpPr>
        <p:spPr>
          <a:xfrm>
            <a:off x="4165352" y="2266350"/>
            <a:ext cx="3619396" cy="38876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32C36F-CE88-D2C1-3CEE-1390E718CDA2}"/>
              </a:ext>
            </a:extLst>
          </p:cNvPr>
          <p:cNvSpPr txBox="1"/>
          <p:nvPr/>
        </p:nvSpPr>
        <p:spPr>
          <a:xfrm>
            <a:off x="4563052" y="3567772"/>
            <a:ext cx="282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</a:t>
            </a:r>
          </a:p>
        </p:txBody>
      </p:sp>
      <p:pic>
        <p:nvPicPr>
          <p:cNvPr id="16" name="Picture 15" descr="A cartoon of a television with a remote control&#10;&#10;Description automatically generated">
            <a:extLst>
              <a:ext uri="{FF2B5EF4-FFF2-40B4-BE49-F238E27FC236}">
                <a16:creationId xmlns:a16="http://schemas.microsoft.com/office/drawing/2014/main" id="{FDD2A7F1-E993-2871-481A-01E68397212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017" y="2391655"/>
            <a:ext cx="1134067" cy="113406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2F2EC82-35A9-6663-60BE-120235EE47CF}"/>
              </a:ext>
            </a:extLst>
          </p:cNvPr>
          <p:cNvSpPr txBox="1"/>
          <p:nvPr/>
        </p:nvSpPr>
        <p:spPr>
          <a:xfrm>
            <a:off x="4177406" y="3938824"/>
            <a:ext cx="359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75%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A2130B-02E6-23F9-761D-D72E8248E4C2}"/>
              </a:ext>
            </a:extLst>
          </p:cNvPr>
          <p:cNvSpPr txBox="1"/>
          <p:nvPr/>
        </p:nvSpPr>
        <p:spPr>
          <a:xfrm>
            <a:off x="4262954" y="4845188"/>
            <a:ext cx="342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say that</a:t>
            </a:r>
            <a:r>
              <a:rPr lang="en-US" sz="2000">
                <a:solidFill>
                  <a:srgbClr val="27C6F2"/>
                </a:solidFill>
                <a:latin typeface="Helvetica" panose="020B0403020202020204" pitchFamily="34" charset="0"/>
              </a:rPr>
              <a:t> </a:t>
            </a:r>
            <a:r>
              <a:rPr kumimoji="0" lang="en-US" sz="2000" b="0" u="none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‘love streaming TV shows’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22324C-DF23-70E2-985C-566E2F3E3351}"/>
              </a:ext>
            </a:extLst>
          </p:cNvPr>
          <p:cNvSpPr/>
          <p:nvPr/>
        </p:nvSpPr>
        <p:spPr>
          <a:xfrm>
            <a:off x="156142" y="397831"/>
            <a:ext cx="120143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common bond among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most of Gen Z is their passion for long-form, professionally produced content across multiscreen TV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119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C9887BD-9ED7-2161-9958-F69CFEB5AAC1}"/>
              </a:ext>
            </a:extLst>
          </p:cNvPr>
          <p:cNvSpPr/>
          <p:nvPr/>
        </p:nvSpPr>
        <p:spPr>
          <a:xfrm>
            <a:off x="3884" y="1686476"/>
            <a:ext cx="12184232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5DBA3AE-B1D2-D9E8-453C-FE4073370308}"/>
              </a:ext>
            </a:extLst>
          </p:cNvPr>
          <p:cNvSpPr/>
          <p:nvPr/>
        </p:nvSpPr>
        <p:spPr>
          <a:xfrm>
            <a:off x="129292" y="2408175"/>
            <a:ext cx="3749040" cy="36804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7E8A88-3B34-8EE4-7EA6-4AFC9AA949B9}"/>
              </a:ext>
            </a:extLst>
          </p:cNvPr>
          <p:cNvSpPr txBox="1"/>
          <p:nvPr/>
        </p:nvSpPr>
        <p:spPr>
          <a:xfrm>
            <a:off x="282926" y="5604526"/>
            <a:ext cx="3412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142 Index vs. Instagram (35%)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4116A3B-81BB-2DF2-7C36-DF25A35265F1}"/>
              </a:ext>
            </a:extLst>
          </p:cNvPr>
          <p:cNvSpPr/>
          <p:nvPr/>
        </p:nvSpPr>
        <p:spPr>
          <a:xfrm>
            <a:off x="4219787" y="2413896"/>
            <a:ext cx="3749040" cy="36804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BBBE6-8FA9-EDA7-F8B5-B3E997264187}"/>
              </a:ext>
            </a:extLst>
          </p:cNvPr>
          <p:cNvSpPr txBox="1"/>
          <p:nvPr/>
        </p:nvSpPr>
        <p:spPr>
          <a:xfrm>
            <a:off x="4600045" y="5604526"/>
            <a:ext cx="2986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142 Index vs. TikTok (20%)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23FC2-74B7-0BBA-FB06-8118CB75D54C}"/>
              </a:ext>
            </a:extLst>
          </p:cNvPr>
          <p:cNvSpPr txBox="1"/>
          <p:nvPr/>
        </p:nvSpPr>
        <p:spPr>
          <a:xfrm>
            <a:off x="475439" y="6225750"/>
            <a:ext cx="11695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Video Redefined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1,900 consumers, ages 13-74. P13-24 respondents = 620 (unweighted). Data collected December 2023. Q1: Which of the following statements apply to you when you watch videos, shows or movies on the following platforms? Learn more by downloading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Laugh, Cry, Share, Buy: How TV &amp; Streaming Influences Gen Z More Than Leading Social Platforms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178F0-3C2F-045E-EC2A-219754BB62B4}"/>
              </a:ext>
            </a:extLst>
          </p:cNvPr>
          <p:cNvSpPr/>
          <p:nvPr/>
        </p:nvSpPr>
        <p:spPr>
          <a:xfrm>
            <a:off x="156142" y="397831"/>
            <a:ext cx="118980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TV and streaming has the power to uplift their moods much more effectively than the major social platforms</a:t>
            </a:r>
          </a:p>
        </p:txBody>
      </p:sp>
      <p:pic>
        <p:nvPicPr>
          <p:cNvPr id="15" name="Picture 14" descr="A yellow smiley face with a black background&#10;&#10;Description automatically generated">
            <a:extLst>
              <a:ext uri="{FF2B5EF4-FFF2-40B4-BE49-F238E27FC236}">
                <a16:creationId xmlns:a16="http://schemas.microsoft.com/office/drawing/2014/main" id="{8136BE13-4287-FBA5-AFAA-8322181FF2D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817" y="2608787"/>
            <a:ext cx="1147991" cy="11479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FE8879-E8D8-AD47-6DDA-604F274F199A}"/>
              </a:ext>
            </a:extLst>
          </p:cNvPr>
          <p:cNvSpPr txBox="1"/>
          <p:nvPr/>
        </p:nvSpPr>
        <p:spPr>
          <a:xfrm>
            <a:off x="129292" y="5084554"/>
            <a:ext cx="374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‘Made me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laugh out loud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705925-F64A-6A90-BE98-B3FFD918C99F}"/>
              </a:ext>
            </a:extLst>
          </p:cNvPr>
          <p:cNvSpPr txBox="1"/>
          <p:nvPr/>
        </p:nvSpPr>
        <p:spPr>
          <a:xfrm>
            <a:off x="873128" y="3804499"/>
            <a:ext cx="2261369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49%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824238-C5F6-3ED2-98EF-8FD48616A15D}"/>
              </a:ext>
            </a:extLst>
          </p:cNvPr>
          <p:cNvSpPr txBox="1"/>
          <p:nvPr/>
        </p:nvSpPr>
        <p:spPr>
          <a:xfrm>
            <a:off x="-5297" y="1887428"/>
            <a:ext cx="1219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Gen Z who say something they watched on TV or streaming has…</a:t>
            </a: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2F7547-1B65-FD53-E3B0-BAC476BFFF47}"/>
              </a:ext>
            </a:extLst>
          </p:cNvPr>
          <p:cNvSpPr/>
          <p:nvPr/>
        </p:nvSpPr>
        <p:spPr>
          <a:xfrm>
            <a:off x="8275621" y="2413896"/>
            <a:ext cx="3749040" cy="36804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6E5CA9-85E3-C7C6-D6A7-CA880F2CCE7F}"/>
              </a:ext>
            </a:extLst>
          </p:cNvPr>
          <p:cNvSpPr txBox="1"/>
          <p:nvPr/>
        </p:nvSpPr>
        <p:spPr>
          <a:xfrm>
            <a:off x="4223870" y="3806634"/>
            <a:ext cx="3753123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28</a:t>
            </a:r>
            <a:r>
              <a:rPr kumimoji="0" lang="en-US" sz="8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%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 descr="A yellow face with white stars on it&#10;&#10;Description automatically generated">
            <a:extLst>
              <a:ext uri="{FF2B5EF4-FFF2-40B4-BE49-F238E27FC236}">
                <a16:creationId xmlns:a16="http://schemas.microsoft.com/office/drawing/2014/main" id="{B06DCEE8-CFAF-29D0-DFD0-B59C53CCD42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093" y="2558251"/>
            <a:ext cx="1249063" cy="12490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6FB1C9F-C933-8037-AF91-081829A9D4B2}"/>
              </a:ext>
            </a:extLst>
          </p:cNvPr>
          <p:cNvSpPr txBox="1"/>
          <p:nvPr/>
        </p:nvSpPr>
        <p:spPr>
          <a:xfrm>
            <a:off x="9048940" y="3806634"/>
            <a:ext cx="2261369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25</a:t>
            </a:r>
            <a:r>
              <a:rPr kumimoji="0" lang="en-US" sz="8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%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8C9D0C-F24B-8DE1-2C36-BA5AD05A8935}"/>
              </a:ext>
            </a:extLst>
          </p:cNvPr>
          <p:cNvSpPr txBox="1"/>
          <p:nvPr/>
        </p:nvSpPr>
        <p:spPr>
          <a:xfrm>
            <a:off x="4223870" y="5086689"/>
            <a:ext cx="374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‘Brought me to </a:t>
            </a:r>
            <a:r>
              <a:rPr lang="en-US" sz="2000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tears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8173E2-B645-85FB-05F5-E9354EB4D789}"/>
              </a:ext>
            </a:extLst>
          </p:cNvPr>
          <p:cNvSpPr txBox="1"/>
          <p:nvPr/>
        </p:nvSpPr>
        <p:spPr>
          <a:xfrm>
            <a:off x="8305104" y="5086689"/>
            <a:ext cx="374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‘Made me feel</a:t>
            </a:r>
            <a:r>
              <a:rPr kumimoji="0" lang="en-US" sz="200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000" b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overjoyed</a:t>
            </a:r>
            <a:r>
              <a:rPr kumimoji="0" lang="en-US" sz="200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endParaRPr lang="en-US" sz="20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 descr="A yellow face with blue teardrop&#10;&#10;Description automatically generated">
            <a:extLst>
              <a:ext uri="{FF2B5EF4-FFF2-40B4-BE49-F238E27FC236}">
                <a16:creationId xmlns:a16="http://schemas.microsoft.com/office/drawing/2014/main" id="{F8C7EE9E-2327-B69B-B65D-F143BC0382A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552" y="2540586"/>
            <a:ext cx="1284393" cy="12843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E40D6C-57C6-DF79-B6D9-D4AD65A1FABB}"/>
              </a:ext>
            </a:extLst>
          </p:cNvPr>
          <p:cNvSpPr txBox="1"/>
          <p:nvPr/>
        </p:nvSpPr>
        <p:spPr>
          <a:xfrm>
            <a:off x="8686318" y="5604526"/>
            <a:ext cx="2986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170 Index vs. Snapchat (15%)</a:t>
            </a:r>
          </a:p>
        </p:txBody>
      </p:sp>
    </p:spTree>
    <p:extLst>
      <p:ext uri="{BB962C8B-B14F-4D97-AF65-F5344CB8AC3E}">
        <p14:creationId xmlns:p14="http://schemas.microsoft.com/office/powerpoint/2010/main" val="255323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1FD13-F0F4-F6AB-6663-C9AD86AF78F0}"/>
              </a:ext>
            </a:extLst>
          </p:cNvPr>
          <p:cNvSpPr txBox="1"/>
          <p:nvPr/>
        </p:nvSpPr>
        <p:spPr>
          <a:xfrm>
            <a:off x="472837" y="6217143"/>
            <a:ext cx="11697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Video Redefined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1,900 consumers, ages 13-74. P13-24 respondents = 620 (unweighted). Data collected December 2023. Q1: Which of the following statements apply to you when you watch videos, shows or movies on the following platforms? Learn more by downloading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Laugh, Cry, Share, Buy: How TV &amp; Streaming Influences Gen Z More Than Leading Social Platforms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09AA7D-B60B-6217-0E98-F3069F457198}"/>
              </a:ext>
            </a:extLst>
          </p:cNvPr>
          <p:cNvSpPr/>
          <p:nvPr/>
        </p:nvSpPr>
        <p:spPr>
          <a:xfrm>
            <a:off x="156142" y="397831"/>
            <a:ext cx="120143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Gen Z audiences use TV and streaming as a primary way to foster shared experiences with friends and family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9A9C68-3275-23BE-F1C8-645FE684889C}"/>
              </a:ext>
            </a:extLst>
          </p:cNvPr>
          <p:cNvSpPr>
            <a:spLocks/>
          </p:cNvSpPr>
          <p:nvPr/>
        </p:nvSpPr>
        <p:spPr>
          <a:xfrm>
            <a:off x="0" y="1686331"/>
            <a:ext cx="6921910" cy="4121378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56436C-2437-C8EB-814C-2DB871BBA7E4}"/>
              </a:ext>
            </a:extLst>
          </p:cNvPr>
          <p:cNvSpPr txBox="1"/>
          <p:nvPr/>
        </p:nvSpPr>
        <p:spPr>
          <a:xfrm>
            <a:off x="1885131" y="3531340"/>
            <a:ext cx="4845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Gen Z say when watching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or streaming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they enjoy the quality time they share with friends / family</a:t>
            </a:r>
            <a:r>
              <a:rPr kumimoji="0" lang="en-US" sz="24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7B40C4-96B2-299A-2E1A-9BE58ADEB853}"/>
              </a:ext>
            </a:extLst>
          </p:cNvPr>
          <p:cNvSpPr txBox="1"/>
          <p:nvPr/>
        </p:nvSpPr>
        <p:spPr>
          <a:xfrm>
            <a:off x="3177330" y="2145863"/>
            <a:ext cx="2261369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43%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8CC9CE-907D-EAAF-E399-36F6185A36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1013" y="2836715"/>
            <a:ext cx="1578541" cy="1573432"/>
          </a:xfrm>
          <a:prstGeom prst="rect">
            <a:avLst/>
          </a:prstGeom>
        </p:spPr>
      </p:pic>
      <p:pic>
        <p:nvPicPr>
          <p:cNvPr id="69" name="Picture 68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20066294-2B06-A7DE-1117-BDAD755499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1911" y="1686332"/>
            <a:ext cx="5270089" cy="412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6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holding a football ball and remote control&#10;&#10;Description automatically generated">
            <a:extLst>
              <a:ext uri="{FF2B5EF4-FFF2-40B4-BE49-F238E27FC236}">
                <a16:creationId xmlns:a16="http://schemas.microsoft.com/office/drawing/2014/main" id="{30D574F1-C18B-AD40-BCE7-9BA73619B1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2886"/>
            <a:ext cx="12192000" cy="44301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0CBC60-D42C-0915-5BDB-E5BEDE193158}"/>
              </a:ext>
            </a:extLst>
          </p:cNvPr>
          <p:cNvSpPr>
            <a:spLocks/>
          </p:cNvSpPr>
          <p:nvPr/>
        </p:nvSpPr>
        <p:spPr>
          <a:xfrm>
            <a:off x="1" y="1686477"/>
            <a:ext cx="12192000" cy="4430128"/>
          </a:xfrm>
          <a:prstGeom prst="rect">
            <a:avLst/>
          </a:prstGeom>
          <a:solidFill>
            <a:srgbClr val="1B1464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AC23B-6980-F112-8385-F7632CD6CC60}"/>
              </a:ext>
            </a:extLst>
          </p:cNvPr>
          <p:cNvSpPr/>
          <p:nvPr/>
        </p:nvSpPr>
        <p:spPr>
          <a:xfrm>
            <a:off x="156142" y="397831"/>
            <a:ext cx="118105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They are receptive to advertising, </a:t>
            </a:r>
            <a:r>
              <a:rPr lang="en-US" sz="2600" b="1">
                <a:solidFill>
                  <a:srgbClr val="002060"/>
                </a:solidFill>
                <a:latin typeface="Helvetica" pitchFamily="2" charset="0"/>
              </a:rPr>
              <a:t>which enables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marketers to reach and engage them in relaxed, attentive environments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B0202E68-0DD8-1BE5-2DDB-009B0820FDEB}"/>
              </a:ext>
            </a:extLst>
          </p:cNvPr>
          <p:cNvSpPr txBox="1">
            <a:spLocks/>
          </p:cNvSpPr>
          <p:nvPr/>
        </p:nvSpPr>
        <p:spPr>
          <a:xfrm>
            <a:off x="483207" y="6116633"/>
            <a:ext cx="11664402" cy="41125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VAB analysis of MRI-Simmons 2024 August Cord Evolution Study, A18+. Based on A18-24 respondents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*VAB custom research fielded by Hub Entertainment Research as part of the 2023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of Video Branding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report. Data sourced from Hub’s survey of 2,400 TV consumers, ages 16-74 who meet the following criteria: watch at least one hour of TV / week, have broadband access. U.S. census balanced. Data collected early February 2023. Q: Which of the following are reasons for why you have watched / signed up for a free ad-supported streaming TV service? Based on respondents aged 16-24.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E0E7CA-50A6-FF90-4D88-398FFAD9FC18}"/>
              </a:ext>
            </a:extLst>
          </p:cNvPr>
          <p:cNvSpPr/>
          <p:nvPr/>
        </p:nvSpPr>
        <p:spPr>
          <a:xfrm>
            <a:off x="6578711" y="2932859"/>
            <a:ext cx="4935905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A34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835C6-A5FD-2866-6E27-60C2EFF2E04E}"/>
              </a:ext>
            </a:extLst>
          </p:cNvPr>
          <p:cNvSpPr txBox="1"/>
          <p:nvPr/>
        </p:nvSpPr>
        <p:spPr>
          <a:xfrm>
            <a:off x="6578709" y="2994414"/>
            <a:ext cx="49359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A343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38%</a:t>
            </a:r>
            <a:endParaRPr kumimoji="0" lang="en-US" sz="11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A343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say the ability to </a:t>
            </a:r>
            <a:r>
              <a:rPr lang="en-US" b="1">
                <a:solidFill>
                  <a:srgbClr val="A34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access free content in exchange for ads</a:t>
            </a:r>
            <a:r>
              <a:rPr lang="en-US">
                <a:solidFill>
                  <a:srgbClr val="A34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has motivated them to watch or sign up for a free ad-supported streaming service*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50ADF-1A30-C0DF-9891-971550E12048}"/>
              </a:ext>
            </a:extLst>
          </p:cNvPr>
          <p:cNvSpPr/>
          <p:nvPr/>
        </p:nvSpPr>
        <p:spPr>
          <a:xfrm>
            <a:off x="677384" y="2932859"/>
            <a:ext cx="4935905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A34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B83A8C-DCFE-2174-45A8-7C92575C0673}"/>
              </a:ext>
            </a:extLst>
          </p:cNvPr>
          <p:cNvSpPr txBox="1"/>
          <p:nvPr/>
        </p:nvSpPr>
        <p:spPr>
          <a:xfrm>
            <a:off x="713056" y="2994414"/>
            <a:ext cx="49359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A343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58%</a:t>
            </a:r>
            <a:endParaRPr kumimoji="0" lang="en-US" sz="11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A343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refer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streaming free video content with ads / commercials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instead of paying for a subscription without ads / commercials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66C35-BAF5-4655-CD2F-BCEC73CBF3A6}"/>
              </a:ext>
            </a:extLst>
          </p:cNvPr>
          <p:cNvSpPr txBox="1"/>
          <p:nvPr/>
        </p:nvSpPr>
        <p:spPr>
          <a:xfrm>
            <a:off x="2551731" y="1920508"/>
            <a:ext cx="70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Gen Z respondents who agree with the following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38CE28-F1D8-5CCE-08BA-F6D88A0BF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0DF2F3A-EAAD-FE28-B4AE-56B98C2BD1E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F11244-663B-43AE-C497-DCAF4B618D8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581774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D9CC1010-2DB7-C00C-1FEC-CED3695923C1}"/>
              </a:ext>
            </a:extLst>
          </p:cNvPr>
          <p:cNvSpPr/>
          <p:nvPr/>
        </p:nvSpPr>
        <p:spPr>
          <a:xfrm>
            <a:off x="4803494" y="1685013"/>
            <a:ext cx="7388506" cy="440169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39758-2EDF-AEA1-6136-BF1D0A25F6D7}"/>
              </a:ext>
            </a:extLst>
          </p:cNvPr>
          <p:cNvSpPr/>
          <p:nvPr/>
        </p:nvSpPr>
        <p:spPr>
          <a:xfrm>
            <a:off x="5267242" y="1888436"/>
            <a:ext cx="6570759" cy="408056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FB175-8D4A-5534-904C-1981078504EA}"/>
              </a:ext>
            </a:extLst>
          </p:cNvPr>
          <p:cNvSpPr txBox="1"/>
          <p:nvPr/>
        </p:nvSpPr>
        <p:spPr>
          <a:xfrm>
            <a:off x="503714" y="6196057"/>
            <a:ext cx="1154885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Thinkbox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UK,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 Effects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Map The Territory &amp; Tapestry Research, 2024. Source: A18. Do you remember seeing any advertising when you watched [occasion]?  A10. Who, if anyone, were you watching [occasions] with? Base: 4,005 viewing occasions with ads answered by 2,017 online respondents aged 18-75 who watched any type of video content via any source the previous day. Sample matched to Barb.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39E9E6-73A2-357E-08CA-7459F7A84C45}"/>
              </a:ext>
            </a:extLst>
          </p:cNvPr>
          <p:cNvSpPr txBox="1"/>
          <p:nvPr/>
        </p:nvSpPr>
        <p:spPr>
          <a:xfrm>
            <a:off x="5837432" y="4359283"/>
            <a:ext cx="54303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 in ad recall when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watching with others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in the living room vs. watching alone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5E5B3A-74A7-2B01-A197-40722083559D}"/>
              </a:ext>
            </a:extLst>
          </p:cNvPr>
          <p:cNvSpPr txBox="1"/>
          <p:nvPr/>
        </p:nvSpPr>
        <p:spPr>
          <a:xfrm>
            <a:off x="6984252" y="3260909"/>
            <a:ext cx="313673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+23%</a:t>
            </a:r>
            <a:endParaRPr kumimoji="0" lang="en-US" sz="72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72" name="Picture 71" descr="A blue and white brain&#10;&#10;Description automatically generated">
            <a:extLst>
              <a:ext uri="{FF2B5EF4-FFF2-40B4-BE49-F238E27FC236}">
                <a16:creationId xmlns:a16="http://schemas.microsoft.com/office/drawing/2014/main" id="{7744A891-F469-DEB3-A7D9-EF4F17520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769" y="1809159"/>
            <a:ext cx="1553705" cy="1553705"/>
          </a:xfrm>
          <a:prstGeom prst="rect">
            <a:avLst/>
          </a:prstGeom>
        </p:spPr>
      </p:pic>
      <p:pic>
        <p:nvPicPr>
          <p:cNvPr id="6" name="Picture 5" descr="A person and person sitting on a couch&#10;&#10;Description automatically generated">
            <a:extLst>
              <a:ext uri="{FF2B5EF4-FFF2-40B4-BE49-F238E27FC236}">
                <a16:creationId xmlns:a16="http://schemas.microsoft.com/office/drawing/2014/main" id="{11E0EDA3-ECA2-C4E7-85A0-16290CD525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0130"/>
            <a:ext cx="4803494" cy="4401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F825E6-8C87-1BBB-C06E-0C084E6749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F8C23C3-D20F-E177-D1E7-A26CF0DECB9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DEAE0-1B9F-B528-D837-23E1BF6EDF1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F45038-F676-C43D-13FB-5B64DCAAFA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BF609AC-7310-75CC-C146-59A38207B40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30A98A-9B82-023D-A113-4F0B16406F4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6A1335-09C2-AB64-96E5-CB59FD3685EB}"/>
              </a:ext>
            </a:extLst>
          </p:cNvPr>
          <p:cNvSpPr/>
          <p:nvPr/>
        </p:nvSpPr>
        <p:spPr>
          <a:xfrm>
            <a:off x="156142" y="397831"/>
            <a:ext cx="118105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Shared experiences of watching TV in their living room also leads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increases in ad recall</a:t>
            </a:r>
          </a:p>
        </p:txBody>
      </p:sp>
    </p:spTree>
    <p:extLst>
      <p:ext uri="{BB962C8B-B14F-4D97-AF65-F5344CB8AC3E}">
        <p14:creationId xmlns:p14="http://schemas.microsoft.com/office/powerpoint/2010/main" val="1510590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eating pizza&#10;&#10;Description automatically generated">
            <a:extLst>
              <a:ext uri="{FF2B5EF4-FFF2-40B4-BE49-F238E27FC236}">
                <a16:creationId xmlns:a16="http://schemas.microsoft.com/office/drawing/2014/main" id="{4C377D54-1E75-8B6E-A506-9B55D16DD3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1767" y="1686476"/>
            <a:ext cx="4310233" cy="43406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9887BD-9ED7-2161-9958-F69CFEB5AAC1}"/>
              </a:ext>
            </a:extLst>
          </p:cNvPr>
          <p:cNvSpPr/>
          <p:nvPr/>
        </p:nvSpPr>
        <p:spPr>
          <a:xfrm>
            <a:off x="-705" y="1686477"/>
            <a:ext cx="7873291" cy="434069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8F4EDEB-7624-53EA-74A2-71704E112E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4FC9A6DB-A611-6DB7-63DD-E997301D74A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C8E9B5E-1182-498E-420F-62D17F8AB3F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69C715C-2E68-5B9F-2F60-1A71192B3D1C}"/>
              </a:ext>
            </a:extLst>
          </p:cNvPr>
          <p:cNvSpPr txBox="1"/>
          <p:nvPr/>
        </p:nvSpPr>
        <p:spPr>
          <a:xfrm>
            <a:off x="408086" y="6198811"/>
            <a:ext cx="11783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Spring 2024 vs. 2022 USA study, A18+. ‘Socializing / doing things with friends around town’ based on A18-24 respondents who did this activity for a ‘heavy’ number of hours per week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as assigned by MRI-Simmons. To learn more, download </a:t>
            </a:r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Pursuit of </a:t>
            </a:r>
            <a:r>
              <a:rPr lang="en-US" sz="800" b="1" err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Happyness</a:t>
            </a:r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How Mood Lights Up Ad Engagement at the Cinema</a:t>
            </a:r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63741E1-7EA9-631F-1018-FA9BBB354749}"/>
              </a:ext>
            </a:extLst>
          </p:cNvPr>
          <p:cNvSpPr txBox="1"/>
          <p:nvPr/>
        </p:nvSpPr>
        <p:spPr>
          <a:xfrm>
            <a:off x="-5296" y="2189938"/>
            <a:ext cx="7882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A18-24 who consider themselves ‘heavy’ socializers</a:t>
            </a:r>
            <a:endParaRPr kumimoji="0" lang="en-US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‘Socializing / doing things with friends around town (‘heavy’ # of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hrs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CBF9D79-4BB7-51BC-D54D-891D9284D500}"/>
              </a:ext>
            </a:extLst>
          </p:cNvPr>
          <p:cNvSpPr/>
          <p:nvPr/>
        </p:nvSpPr>
        <p:spPr>
          <a:xfrm>
            <a:off x="1144373" y="3035783"/>
            <a:ext cx="5583135" cy="2343613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55BBF3-F22B-40D9-BDEF-A9C5E565A18B}"/>
              </a:ext>
            </a:extLst>
          </p:cNvPr>
          <p:cNvGrpSpPr/>
          <p:nvPr/>
        </p:nvGrpSpPr>
        <p:grpSpPr>
          <a:xfrm>
            <a:off x="2958865" y="3213769"/>
            <a:ext cx="3239579" cy="1861640"/>
            <a:chOff x="2760202" y="3213769"/>
            <a:chExt cx="3239579" cy="18616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F76436-EB45-3F8E-2F70-9FC2DEC2788F}"/>
                </a:ext>
              </a:extLst>
            </p:cNvPr>
            <p:cNvSpPr txBox="1"/>
            <p:nvPr/>
          </p:nvSpPr>
          <p:spPr>
            <a:xfrm>
              <a:off x="2760202" y="3213769"/>
              <a:ext cx="3239579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rgbClr val="1B1464"/>
                  </a:solidFill>
                  <a:latin typeface="Helvetica" panose="020B0403020202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FFE600"/>
                  </a:solidFill>
                  <a:effectLst/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+mn-cs"/>
                </a:rPr>
                <a:t>26%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F490C25-BB39-9A84-D82D-2DA137F99D96}"/>
                </a:ext>
              </a:extLst>
            </p:cNvPr>
            <p:cNvSpPr/>
            <p:nvPr/>
          </p:nvSpPr>
          <p:spPr>
            <a:xfrm>
              <a:off x="2986276" y="4578689"/>
              <a:ext cx="2787431" cy="49672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+63%</a:t>
              </a:r>
              <a:r>
                <a:rPr lang="en-US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vs. 2022 (16%)</a:t>
              </a:r>
            </a:p>
          </p:txBody>
        </p:sp>
      </p:grpSp>
      <p:pic>
        <p:nvPicPr>
          <p:cNvPr id="10" name="Picture 9" descr="A cartoon of two people holding shopping bags&#10;&#10;Description automatically generated">
            <a:extLst>
              <a:ext uri="{FF2B5EF4-FFF2-40B4-BE49-F238E27FC236}">
                <a16:creationId xmlns:a16="http://schemas.microsoft.com/office/drawing/2014/main" id="{70A5B4BA-2A3D-3941-96F9-E60FA3E752D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436" y="3611964"/>
            <a:ext cx="1276248" cy="1276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2B4503-8C8E-4830-7DB7-2AA196728DA5}"/>
              </a:ext>
            </a:extLst>
          </p:cNvPr>
          <p:cNvSpPr/>
          <p:nvPr/>
        </p:nvSpPr>
        <p:spPr>
          <a:xfrm>
            <a:off x="156142" y="397831"/>
            <a:ext cx="120143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002060"/>
                </a:solidFill>
                <a:latin typeface="Helvetica" pitchFamily="2" charset="0"/>
              </a:rPr>
              <a:t>Outside of the home, Gen Z is also increasing their social time with friends and family around their community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591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person sitting in a movie theater&#10;&#10;Description automatically generated">
            <a:extLst>
              <a:ext uri="{FF2B5EF4-FFF2-40B4-BE49-F238E27FC236}">
                <a16:creationId xmlns:a16="http://schemas.microsoft.com/office/drawing/2014/main" id="{711166B9-5E52-7FBE-3064-AD9CDA8083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6476"/>
            <a:ext cx="5417575" cy="44904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552AD7-7F6F-4810-03DE-C115B33C9778}"/>
              </a:ext>
            </a:extLst>
          </p:cNvPr>
          <p:cNvSpPr>
            <a:spLocks/>
          </p:cNvSpPr>
          <p:nvPr/>
        </p:nvSpPr>
        <p:spPr>
          <a:xfrm>
            <a:off x="5425475" y="1686476"/>
            <a:ext cx="6774426" cy="4490495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A0A73-60F1-1859-439A-8A19E3DF3762}"/>
              </a:ext>
            </a:extLst>
          </p:cNvPr>
          <p:cNvSpPr txBox="1"/>
          <p:nvPr/>
        </p:nvSpPr>
        <p:spPr>
          <a:xfrm>
            <a:off x="527761" y="6309524"/>
            <a:ext cx="103987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2024 vs. Spring 2021 USA study, A18-24. To learn more, download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Pursuit of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Happyness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How Mood Lights Up Ad Engagement at the Cinema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5E200-F4FB-CF48-C9AE-DEB46DD04A77}"/>
              </a:ext>
            </a:extLst>
          </p:cNvPr>
          <p:cNvSpPr txBox="1"/>
          <p:nvPr/>
        </p:nvSpPr>
        <p:spPr>
          <a:xfrm>
            <a:off x="5614220" y="2139051"/>
            <a:ext cx="6396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% of A18-24 who attended a movie in the last 6 months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73F5866-D333-79F1-7D2B-5717F8D0C3E0}"/>
              </a:ext>
            </a:extLst>
          </p:cNvPr>
          <p:cNvSpPr/>
          <p:nvPr/>
        </p:nvSpPr>
        <p:spPr>
          <a:xfrm>
            <a:off x="6421214" y="2850455"/>
            <a:ext cx="4782949" cy="25908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D9A6C8-A80B-0889-F5B2-48F891C0A07E}"/>
              </a:ext>
            </a:extLst>
          </p:cNvPr>
          <p:cNvSpPr txBox="1"/>
          <p:nvPr/>
        </p:nvSpPr>
        <p:spPr>
          <a:xfrm>
            <a:off x="7219381" y="3967748"/>
            <a:ext cx="3186614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</a:t>
            </a:r>
            <a:r>
              <a:rPr lang="en-US" sz="8000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67A6C4D-2189-8EFA-B2D1-CB6C0384E559}"/>
              </a:ext>
            </a:extLst>
          </p:cNvPr>
          <p:cNvSpPr/>
          <p:nvPr/>
        </p:nvSpPr>
        <p:spPr>
          <a:xfrm>
            <a:off x="10062464" y="4789923"/>
            <a:ext cx="1477655" cy="907040"/>
          </a:xfrm>
          <a:prstGeom prst="roundRect">
            <a:avLst/>
          </a:prstGeom>
          <a:solidFill>
            <a:srgbClr val="4EBEA4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+43%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2021 (44%)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F43B4F1-0DB0-4AFC-A774-0E6E8C612F9D}"/>
              </a:ext>
            </a:extLst>
          </p:cNvPr>
          <p:cNvSpPr/>
          <p:nvPr/>
        </p:nvSpPr>
        <p:spPr>
          <a:xfrm>
            <a:off x="156143" y="397831"/>
            <a:ext cx="120437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Cinema is a popular destination for Gen Z with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 nearly two-thirds having gone to see a movie at their local theater in the last six months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4" name="Picture 3" descr="A building with doors and a sign&#10;&#10;Description automatically generated">
            <a:extLst>
              <a:ext uri="{FF2B5EF4-FFF2-40B4-BE49-F238E27FC236}">
                <a16:creationId xmlns:a16="http://schemas.microsoft.com/office/drawing/2014/main" id="{BA19B97C-ABE2-B4DB-D2B8-96D7214C0F0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48" y="2941024"/>
            <a:ext cx="1101880" cy="110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65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52AD7-7F6F-4810-03DE-C115B33C9778}"/>
              </a:ext>
            </a:extLst>
          </p:cNvPr>
          <p:cNvSpPr/>
          <p:nvPr/>
        </p:nvSpPr>
        <p:spPr>
          <a:xfrm>
            <a:off x="3884" y="1686476"/>
            <a:ext cx="12184232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3F26D9-5244-612F-39B3-97DF9B6C1245}"/>
              </a:ext>
            </a:extLst>
          </p:cNvPr>
          <p:cNvSpPr/>
          <p:nvPr/>
        </p:nvSpPr>
        <p:spPr>
          <a:xfrm>
            <a:off x="8240055" y="2192266"/>
            <a:ext cx="3780201" cy="3897126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8DE55B-0DDA-EF3E-9F34-7E8E341BF4AF}"/>
              </a:ext>
            </a:extLst>
          </p:cNvPr>
          <p:cNvSpPr/>
          <p:nvPr/>
        </p:nvSpPr>
        <p:spPr>
          <a:xfrm>
            <a:off x="245708" y="2208399"/>
            <a:ext cx="3780201" cy="3897126"/>
          </a:xfrm>
          <a:prstGeom prst="round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672B59-1BCB-8B50-2261-82AFB2639F21}"/>
              </a:ext>
            </a:extLst>
          </p:cNvPr>
          <p:cNvSpPr/>
          <p:nvPr/>
        </p:nvSpPr>
        <p:spPr>
          <a:xfrm>
            <a:off x="4205900" y="2192266"/>
            <a:ext cx="3780201" cy="3897126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C7D64C-5BDB-9B74-3262-9D5D4FE3C437}"/>
              </a:ext>
            </a:extLst>
          </p:cNvPr>
          <p:cNvSpPr txBox="1"/>
          <p:nvPr/>
        </p:nvSpPr>
        <p:spPr>
          <a:xfrm>
            <a:off x="475440" y="6201153"/>
            <a:ext cx="11695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Digital Cinema Media (DCM), </a:t>
            </a:r>
            <a:r>
              <a:rPr kumimoji="0" lang="en-US" sz="800" b="0" i="1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Maxmising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Cultural Power with Cinema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2024. Barb / TRP / 2023 / All devices + DCM, 2024 YTD. *NCM, Moviegoing Audience Insights, Behind-The-Screens (BTS) Online Community, November/December 2023, Base: A18+ Moviegoers. **The Cinema Foundation, ‘The Value of A Movie Ticket’, April 2023.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E03D4B-0538-9607-1463-584111031FA4}"/>
              </a:ext>
            </a:extLst>
          </p:cNvPr>
          <p:cNvSpPr txBox="1"/>
          <p:nvPr/>
        </p:nvSpPr>
        <p:spPr>
          <a:xfrm>
            <a:off x="4184459" y="3880386"/>
            <a:ext cx="3823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88%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say ‘shared experiences’ provide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sense of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social connection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 bonding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that creates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lasting memories they cherish*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C73940-BE0A-07F6-0B75-26656FC1F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3628" y="2345315"/>
            <a:ext cx="1404745" cy="14047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99B550-FBEF-77EC-70EA-F3464E154CDB}"/>
              </a:ext>
            </a:extLst>
          </p:cNvPr>
          <p:cNvSpPr txBox="1"/>
          <p:nvPr/>
        </p:nvSpPr>
        <p:spPr>
          <a:xfrm>
            <a:off x="0" y="178202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moviegoers that…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E504E-D30F-392F-FD1E-3725BD223175}"/>
              </a:ext>
            </a:extLst>
          </p:cNvPr>
          <p:cNvSpPr txBox="1"/>
          <p:nvPr/>
        </p:nvSpPr>
        <p:spPr>
          <a:xfrm>
            <a:off x="8240055" y="3877330"/>
            <a:ext cx="3780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80%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say going to the movies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brings family and friends together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 descr="A group of cartoon characters&#10;&#10;Description automatically generated">
            <a:extLst>
              <a:ext uri="{FF2B5EF4-FFF2-40B4-BE49-F238E27FC236}">
                <a16:creationId xmlns:a16="http://schemas.microsoft.com/office/drawing/2014/main" id="{E32E381B-BDCE-A225-DBFD-A088DB5C6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316" y="2345946"/>
            <a:ext cx="1403482" cy="14034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E2AF7D-934F-2230-9700-CE979ECE5F24}"/>
              </a:ext>
            </a:extLst>
          </p:cNvPr>
          <p:cNvSpPr/>
          <p:nvPr/>
        </p:nvSpPr>
        <p:spPr>
          <a:xfrm>
            <a:off x="156142" y="397831"/>
            <a:ext cx="120143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universally ‘shared’ experience, cinema fosters social connection and bonding between family and friends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225E3-D89D-E1B1-5E20-2FC860F63517}"/>
              </a:ext>
            </a:extLst>
          </p:cNvPr>
          <p:cNvSpPr txBox="1"/>
          <p:nvPr/>
        </p:nvSpPr>
        <p:spPr>
          <a:xfrm>
            <a:off x="583046" y="3873762"/>
            <a:ext cx="31241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98%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viewing at the movie theater 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‘co-viewing’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with others in your group</a:t>
            </a:r>
          </a:p>
        </p:txBody>
      </p:sp>
      <p:pic>
        <p:nvPicPr>
          <p:cNvPr id="10" name="Picture 9" descr="A couch with a screen and a play sign&#10;&#10;Description automatically generated">
            <a:extLst>
              <a:ext uri="{FF2B5EF4-FFF2-40B4-BE49-F238E27FC236}">
                <a16:creationId xmlns:a16="http://schemas.microsoft.com/office/drawing/2014/main" id="{F5E9E47C-7E2B-43B5-B7FC-65AB54D2751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436" y="2359684"/>
            <a:ext cx="1404745" cy="14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71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laughing in a movie theater&#10;&#10;Description automatically generated">
            <a:extLst>
              <a:ext uri="{FF2B5EF4-FFF2-40B4-BE49-F238E27FC236}">
                <a16:creationId xmlns:a16="http://schemas.microsoft.com/office/drawing/2014/main" id="{9077B549-54AD-7397-AF4C-8168F7F407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319" y="1686474"/>
            <a:ext cx="6207642" cy="46374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3635A3-29F8-6A6B-0645-BB2264017EB7}"/>
              </a:ext>
            </a:extLst>
          </p:cNvPr>
          <p:cNvSpPr/>
          <p:nvPr/>
        </p:nvSpPr>
        <p:spPr>
          <a:xfrm>
            <a:off x="0" y="1686477"/>
            <a:ext cx="6115017" cy="4637410"/>
          </a:xfrm>
          <a:prstGeom prst="rect">
            <a:avLst/>
          </a:prstGeom>
          <a:solidFill>
            <a:srgbClr val="1B1464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F99CC-D36D-9911-48F2-4A2C8BBBB13D}"/>
              </a:ext>
            </a:extLst>
          </p:cNvPr>
          <p:cNvSpPr/>
          <p:nvPr/>
        </p:nvSpPr>
        <p:spPr>
          <a:xfrm>
            <a:off x="6113636" y="1686477"/>
            <a:ext cx="6078364" cy="4637410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A0A73-60F1-1859-439A-8A19E3DF3762}"/>
              </a:ext>
            </a:extLst>
          </p:cNvPr>
          <p:cNvSpPr txBox="1"/>
          <p:nvPr/>
        </p:nvSpPr>
        <p:spPr>
          <a:xfrm>
            <a:off x="483207" y="6337557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Digital Cinema Media (DCM),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Cinema Effectiveness Roadmap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2023. IPA Touch Points. To learn more, download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Pursuit of Happyness: How Mood Lights Up Ad Engagement at the Cinema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0F55BB-4D25-20FA-3F93-225B368E88CF}"/>
              </a:ext>
            </a:extLst>
          </p:cNvPr>
          <p:cNvSpPr/>
          <p:nvPr/>
        </p:nvSpPr>
        <p:spPr>
          <a:xfrm>
            <a:off x="573653" y="2427807"/>
            <a:ext cx="4868022" cy="3164659"/>
          </a:xfrm>
          <a:prstGeom prst="roundRect">
            <a:avLst/>
          </a:prstGeom>
          <a:solidFill>
            <a:schemeClr val="accent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DF2B02-9371-16C6-FFAE-BE61BEF70420}"/>
              </a:ext>
            </a:extLst>
          </p:cNvPr>
          <p:cNvSpPr txBox="1"/>
          <p:nvPr/>
        </p:nvSpPr>
        <p:spPr>
          <a:xfrm>
            <a:off x="703868" y="2855974"/>
            <a:ext cx="4607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78%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people who visit the cinema spend their time there in a good mood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205EA-61D3-536F-2D19-1184B7DC815A}"/>
              </a:ext>
            </a:extLst>
          </p:cNvPr>
          <p:cNvSpPr txBox="1"/>
          <p:nvPr/>
        </p:nvSpPr>
        <p:spPr>
          <a:xfrm>
            <a:off x="6089940" y="1818237"/>
            <a:ext cx="610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time spent in a good mood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A8CEE-7327-0E69-C891-15AB28461FDE}"/>
              </a:ext>
            </a:extLst>
          </p:cNvPr>
          <p:cNvSpPr/>
          <p:nvPr/>
        </p:nvSpPr>
        <p:spPr>
          <a:xfrm>
            <a:off x="156143" y="397831"/>
            <a:ext cx="117796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Because of their shared experience, people are much more likely to be in a good mood at the movie theater vs. when they are on social media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E0CCB0-C893-0967-3756-108A9F09A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336748"/>
              </p:ext>
            </p:extLst>
          </p:nvPr>
        </p:nvGraphicFramePr>
        <p:xfrm>
          <a:off x="6326844" y="2246905"/>
          <a:ext cx="6096000" cy="409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7306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ollage of two people jumping&#10;&#10;Description automatically generated">
            <a:extLst>
              <a:ext uri="{FF2B5EF4-FFF2-40B4-BE49-F238E27FC236}">
                <a16:creationId xmlns:a16="http://schemas.microsoft.com/office/drawing/2014/main" id="{66144516-FE0E-DD23-4D2B-83C07E90C5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0375"/>
            <a:ext cx="12192000" cy="4361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C14FA-DCE1-3ADE-7593-70BCEE1E7478}"/>
              </a:ext>
            </a:extLst>
          </p:cNvPr>
          <p:cNvSpPr txBox="1"/>
          <p:nvPr/>
        </p:nvSpPr>
        <p:spPr>
          <a:xfrm>
            <a:off x="483207" y="6337557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Hearst,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Power of Positivity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2023. To learn more, download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Pursuit of Happyness: How Mood Lights Up Ad Engagement at the Cinema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7FE12-0103-A5A1-8AE6-3F8509819190}"/>
              </a:ext>
            </a:extLst>
          </p:cNvPr>
          <p:cNvSpPr/>
          <p:nvPr/>
        </p:nvSpPr>
        <p:spPr>
          <a:xfrm>
            <a:off x="0" y="1680376"/>
            <a:ext cx="12192000" cy="4361610"/>
          </a:xfrm>
          <a:prstGeom prst="rect">
            <a:avLst/>
          </a:prstGeom>
          <a:solidFill>
            <a:srgbClr val="1B14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870D36-D213-B937-84E4-9C6D648E75D3}"/>
              </a:ext>
            </a:extLst>
          </p:cNvPr>
          <p:cNvSpPr/>
          <p:nvPr/>
        </p:nvSpPr>
        <p:spPr>
          <a:xfrm>
            <a:off x="694147" y="3022698"/>
            <a:ext cx="5151018" cy="18814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FE361-1F90-AF55-2806-398D2F1A184C}"/>
              </a:ext>
            </a:extLst>
          </p:cNvPr>
          <p:cNvSpPr txBox="1"/>
          <p:nvPr/>
        </p:nvSpPr>
        <p:spPr>
          <a:xfrm>
            <a:off x="1984689" y="2990507"/>
            <a:ext cx="2569934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+18%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7CF7A7-9758-A73D-EDBC-9BBE7E1157E2}"/>
              </a:ext>
            </a:extLst>
          </p:cNvPr>
          <p:cNvSpPr txBox="1"/>
          <p:nvPr/>
        </p:nvSpPr>
        <p:spPr>
          <a:xfrm>
            <a:off x="900749" y="4233609"/>
            <a:ext cx="473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Increase in brand favorability</a:t>
            </a:r>
            <a:endParaRPr kumimoji="0" lang="en-US" sz="2400" b="1" i="0" u="none" strike="noStrike" kern="1200" cap="none" spc="0" normalizeH="0" baseline="3000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A62CDF-5D13-A1CF-6AD0-9ABF6762F3FF}"/>
              </a:ext>
            </a:extLst>
          </p:cNvPr>
          <p:cNvSpPr txBox="1"/>
          <p:nvPr/>
        </p:nvSpPr>
        <p:spPr>
          <a:xfrm>
            <a:off x="2100981" y="2199189"/>
            <a:ext cx="799003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Impact of positive mindset on response to advertising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B9EAF-44D0-5769-1E5A-9860C6EDFCE5}"/>
              </a:ext>
            </a:extLst>
          </p:cNvPr>
          <p:cNvSpPr/>
          <p:nvPr/>
        </p:nvSpPr>
        <p:spPr>
          <a:xfrm>
            <a:off x="156142" y="397831"/>
            <a:ext cx="118769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TV, streaming and cinema all create positive vibes which makes people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inclined to purchase products they see advertised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562057-8748-7278-2B27-CC79C7DF7C3B}"/>
              </a:ext>
            </a:extLst>
          </p:cNvPr>
          <p:cNvSpPr/>
          <p:nvPr/>
        </p:nvSpPr>
        <p:spPr>
          <a:xfrm>
            <a:off x="6539312" y="2996962"/>
            <a:ext cx="5151018" cy="18814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6C5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ED8F9-866C-CF96-72AA-C5572B9930F5}"/>
              </a:ext>
            </a:extLst>
          </p:cNvPr>
          <p:cNvSpPr txBox="1"/>
          <p:nvPr/>
        </p:nvSpPr>
        <p:spPr>
          <a:xfrm>
            <a:off x="7746141" y="2983198"/>
            <a:ext cx="273736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+35%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879AB-3B18-1744-A3CF-EE963EBBC6BD}"/>
              </a:ext>
            </a:extLst>
          </p:cNvPr>
          <p:cNvSpPr txBox="1"/>
          <p:nvPr/>
        </p:nvSpPr>
        <p:spPr>
          <a:xfrm>
            <a:off x="6790389" y="4207873"/>
            <a:ext cx="464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Increase in purchase intent</a:t>
            </a:r>
            <a:endParaRPr kumimoji="0" lang="en-US" sz="2400" b="0" i="0" u="none" strike="noStrike" kern="1200" cap="none" spc="0" normalizeH="0" baseline="30000" noProof="0">
              <a:ln>
                <a:noFill/>
              </a:ln>
              <a:solidFill>
                <a:srgbClr val="66C5A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3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52899" y="3434080"/>
            <a:ext cx="7370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Gen Z’s growing recognition of the real harms caused by social media usage is leading many of them to disconnect</a:t>
            </a:r>
          </a:p>
        </p:txBody>
      </p:sp>
    </p:spTree>
    <p:extLst>
      <p:ext uri="{BB962C8B-B14F-4D97-AF65-F5344CB8AC3E}">
        <p14:creationId xmlns:p14="http://schemas.microsoft.com/office/powerpoint/2010/main" val="1864772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E0E570-1CF8-4C40-E830-58C241B86D03}"/>
              </a:ext>
            </a:extLst>
          </p:cNvPr>
          <p:cNvSpPr>
            <a:spLocks/>
          </p:cNvSpPr>
          <p:nvPr/>
        </p:nvSpPr>
        <p:spPr>
          <a:xfrm>
            <a:off x="0" y="1696164"/>
            <a:ext cx="12191999" cy="516183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33C35A1-642F-F3BC-7A0A-F58C1A6B1350}"/>
              </a:ext>
            </a:extLst>
          </p:cNvPr>
          <p:cNvSpPr/>
          <p:nvPr/>
        </p:nvSpPr>
        <p:spPr>
          <a:xfrm>
            <a:off x="5363095" y="5630589"/>
            <a:ext cx="3761606" cy="8067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D6696B8-82C1-63B5-5F15-30B72E4A70BE}"/>
              </a:ext>
            </a:extLst>
          </p:cNvPr>
          <p:cNvSpPr txBox="1"/>
          <p:nvPr/>
        </p:nvSpPr>
        <p:spPr>
          <a:xfrm>
            <a:off x="7808724" y="5642030"/>
            <a:ext cx="98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9/16/2024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A4FFB6-2AAF-E553-3E50-7A499458FD6D}"/>
              </a:ext>
            </a:extLst>
          </p:cNvPr>
          <p:cNvSpPr/>
          <p:nvPr/>
        </p:nvSpPr>
        <p:spPr>
          <a:xfrm>
            <a:off x="5306590" y="3975767"/>
            <a:ext cx="3624310" cy="1557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3C4BA0-1250-8B53-69EA-6A9D48C96DEF}"/>
              </a:ext>
            </a:extLst>
          </p:cNvPr>
          <p:cNvSpPr/>
          <p:nvPr/>
        </p:nvSpPr>
        <p:spPr>
          <a:xfrm>
            <a:off x="8921615" y="3069268"/>
            <a:ext cx="3232265" cy="10898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2051" name="Rectangle: Rounded Corners 2050">
            <a:extLst>
              <a:ext uri="{FF2B5EF4-FFF2-40B4-BE49-F238E27FC236}">
                <a16:creationId xmlns:a16="http://schemas.microsoft.com/office/drawing/2014/main" id="{61687CD5-B176-7C99-6E36-341D9AF2BC11}"/>
              </a:ext>
            </a:extLst>
          </p:cNvPr>
          <p:cNvSpPr/>
          <p:nvPr/>
        </p:nvSpPr>
        <p:spPr>
          <a:xfrm>
            <a:off x="10195323" y="1809936"/>
            <a:ext cx="1752600" cy="11557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47A591F-E898-6153-3EB5-242838710E60}"/>
              </a:ext>
            </a:extLst>
          </p:cNvPr>
          <p:cNvSpPr/>
          <p:nvPr/>
        </p:nvSpPr>
        <p:spPr>
          <a:xfrm>
            <a:off x="3040288" y="2068973"/>
            <a:ext cx="3898992" cy="878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FC83A55-FFE1-93ED-D30E-57B63BB48CAC}"/>
              </a:ext>
            </a:extLst>
          </p:cNvPr>
          <p:cNvSpPr/>
          <p:nvPr/>
        </p:nvSpPr>
        <p:spPr>
          <a:xfrm>
            <a:off x="2399537" y="5491281"/>
            <a:ext cx="2884463" cy="974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31312-8D9B-1990-6334-70500697F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DB5563-8F72-B6C7-B101-46790EA8032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3DB1B-A648-30BA-2FC5-F702160B06E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7760302C-774A-B2CD-DD77-70D29DD551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723" y="2348912"/>
            <a:ext cx="3738880" cy="556177"/>
          </a:xfrm>
          <a:prstGeom prst="rect">
            <a:avLst/>
          </a:prstGeom>
        </p:spPr>
      </p:pic>
      <p:pic>
        <p:nvPicPr>
          <p:cNvPr id="15" name="Picture 14">
            <a:hlinkClick r:id="rId6"/>
            <a:extLst>
              <a:ext uri="{FF2B5EF4-FFF2-40B4-BE49-F238E27FC236}">
                <a16:creationId xmlns:a16="http://schemas.microsoft.com/office/drawing/2014/main" id="{3283FADC-8BDB-B278-493E-0D7E9DFDBD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3796" y="5812919"/>
            <a:ext cx="2513061" cy="640962"/>
          </a:xfrm>
          <a:prstGeom prst="rect">
            <a:avLst/>
          </a:prstGeom>
        </p:spPr>
      </p:pic>
      <p:pic>
        <p:nvPicPr>
          <p:cNvPr id="12" name="Picture 11" descr="Black text on a white background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7387838C-57C3-EEB8-7079-5E98A8BC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9700" y="2109165"/>
            <a:ext cx="1450240" cy="833871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73D8B85-743E-F9B1-5D68-4C12CB470062}"/>
              </a:ext>
            </a:extLst>
          </p:cNvPr>
          <p:cNvSpPr/>
          <p:nvPr/>
        </p:nvSpPr>
        <p:spPr>
          <a:xfrm>
            <a:off x="165146" y="1961273"/>
            <a:ext cx="2540534" cy="2238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29D2D7-933B-7F99-3909-6FBC91FE4823}"/>
              </a:ext>
            </a:extLst>
          </p:cNvPr>
          <p:cNvGrpSpPr/>
          <p:nvPr/>
        </p:nvGrpSpPr>
        <p:grpSpPr>
          <a:xfrm>
            <a:off x="294434" y="2344285"/>
            <a:ext cx="2225749" cy="1740151"/>
            <a:chOff x="245198" y="1979085"/>
            <a:chExt cx="2448323" cy="1914166"/>
          </a:xfrm>
        </p:grpSpPr>
        <p:pic>
          <p:nvPicPr>
            <p:cNvPr id="34" name="Picture 33">
              <a:hlinkClick r:id="rId10"/>
              <a:extLst>
                <a:ext uri="{FF2B5EF4-FFF2-40B4-BE49-F238E27FC236}">
                  <a16:creationId xmlns:a16="http://schemas.microsoft.com/office/drawing/2014/main" id="{87FFCA1D-1DA2-8D46-EB33-6D48D91B6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198" y="3369982"/>
              <a:ext cx="2448323" cy="523269"/>
            </a:xfrm>
            <a:prstGeom prst="rect">
              <a:avLst/>
            </a:prstGeom>
          </p:spPr>
        </p:pic>
        <p:pic>
          <p:nvPicPr>
            <p:cNvPr id="2054" name="Picture 6" descr="stranger things halloween costumes">
              <a:extLst>
                <a:ext uri="{FF2B5EF4-FFF2-40B4-BE49-F238E27FC236}">
                  <a16:creationId xmlns:a16="http://schemas.microsoft.com/office/drawing/2014/main" id="{BC1C4BA7-6DAA-E4F0-AD53-64441AA6F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18" y="1979085"/>
              <a:ext cx="2364452" cy="133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>
            <a:extLst>
              <a:ext uri="{FF2B5EF4-FFF2-40B4-BE49-F238E27FC236}">
                <a16:creationId xmlns:a16="http://schemas.microsoft.com/office/drawing/2014/main" id="{46883225-9CA9-2C02-22BE-ED975C09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07" y="1980598"/>
            <a:ext cx="981471" cy="3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D2D5E51-02DD-6E14-3B95-32D7C1564AE4}"/>
              </a:ext>
            </a:extLst>
          </p:cNvPr>
          <p:cNvSpPr/>
          <p:nvPr/>
        </p:nvSpPr>
        <p:spPr>
          <a:xfrm>
            <a:off x="9164467" y="4255285"/>
            <a:ext cx="2544812" cy="21820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6CCC0E9-8131-6518-CBC1-617110A74B17}"/>
              </a:ext>
            </a:extLst>
          </p:cNvPr>
          <p:cNvGrpSpPr/>
          <p:nvPr/>
        </p:nvGrpSpPr>
        <p:grpSpPr>
          <a:xfrm>
            <a:off x="9375386" y="4579504"/>
            <a:ext cx="2161884" cy="1760935"/>
            <a:chOff x="-2816080" y="2427830"/>
            <a:chExt cx="2161884" cy="1760935"/>
          </a:xfrm>
        </p:grpSpPr>
        <p:pic>
          <p:nvPicPr>
            <p:cNvPr id="2050" name="Picture 2" descr="Outer Banks x AE">
              <a:hlinkClick r:id="rId14"/>
              <a:extLst>
                <a:ext uri="{FF2B5EF4-FFF2-40B4-BE49-F238E27FC236}">
                  <a16:creationId xmlns:a16="http://schemas.microsoft.com/office/drawing/2014/main" id="{A6A31F81-5818-5BB3-9579-679273E78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6080" y="2427830"/>
              <a:ext cx="2161884" cy="1216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hlinkClick r:id="rId14"/>
              <a:extLst>
                <a:ext uri="{FF2B5EF4-FFF2-40B4-BE49-F238E27FC236}">
                  <a16:creationId xmlns:a16="http://schemas.microsoft.com/office/drawing/2014/main" id="{8F4AE0AB-F7FF-5B29-04ED-11E08663F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795982" y="3653318"/>
              <a:ext cx="2141786" cy="535447"/>
            </a:xfrm>
            <a:prstGeom prst="rect">
              <a:avLst/>
            </a:prstGeom>
          </p:spPr>
        </p:pic>
      </p:grpSp>
      <p:pic>
        <p:nvPicPr>
          <p:cNvPr id="41" name="Picture 8">
            <a:extLst>
              <a:ext uri="{FF2B5EF4-FFF2-40B4-BE49-F238E27FC236}">
                <a16:creationId xmlns:a16="http://schemas.microsoft.com/office/drawing/2014/main" id="{AA09C7C9-BB0D-808F-98EF-F2986BFC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6250" y="4239402"/>
            <a:ext cx="1079618" cy="40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10526806-006B-04BF-7F30-32A8FB029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100" y="5556432"/>
            <a:ext cx="1021080" cy="19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A4CD4B2-0C3E-A3B7-FD1C-67AF8B9967C4}"/>
              </a:ext>
            </a:extLst>
          </p:cNvPr>
          <p:cNvSpPr txBox="1"/>
          <p:nvPr/>
        </p:nvSpPr>
        <p:spPr>
          <a:xfrm>
            <a:off x="-1" y="1728680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Sampling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of TV &amp; Streaming Shows and Movies Gen Z Pulls Inspiration From</a:t>
            </a:r>
          </a:p>
        </p:txBody>
      </p:sp>
      <p:pic>
        <p:nvPicPr>
          <p:cNvPr id="2049" name="Picture 2048">
            <a:extLst>
              <a:ext uri="{FF2B5EF4-FFF2-40B4-BE49-F238E27FC236}">
                <a16:creationId xmlns:a16="http://schemas.microsoft.com/office/drawing/2014/main" id="{633B3BBD-9C48-B8E6-88C8-5CBB85DA5F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24723" y="2127161"/>
            <a:ext cx="811929" cy="187793"/>
          </a:xfrm>
          <a:prstGeom prst="rect">
            <a:avLst/>
          </a:prstGeom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D1F20B04-DB45-9B44-DD79-689F2224B5D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236" y="1850139"/>
            <a:ext cx="355110" cy="270063"/>
          </a:xfrm>
          <a:prstGeom prst="rect">
            <a:avLst/>
          </a:prstGeom>
        </p:spPr>
      </p:pic>
      <p:sp>
        <p:nvSpPr>
          <p:cNvPr id="2055" name="Rectangle: Rounded Corners 2054">
            <a:extLst>
              <a:ext uri="{FF2B5EF4-FFF2-40B4-BE49-F238E27FC236}">
                <a16:creationId xmlns:a16="http://schemas.microsoft.com/office/drawing/2014/main" id="{F360CE32-CFF7-9493-43AE-CBBB6F134FF5}"/>
              </a:ext>
            </a:extLst>
          </p:cNvPr>
          <p:cNvSpPr/>
          <p:nvPr/>
        </p:nvSpPr>
        <p:spPr>
          <a:xfrm>
            <a:off x="5393872" y="3113878"/>
            <a:ext cx="3476895" cy="721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2070" name="TextBox 2069">
            <a:extLst>
              <a:ext uri="{FF2B5EF4-FFF2-40B4-BE49-F238E27FC236}">
                <a16:creationId xmlns:a16="http://schemas.microsoft.com/office/drawing/2014/main" id="{DA77DBE8-5EE8-27BB-2C7B-37C75390C777}"/>
              </a:ext>
            </a:extLst>
          </p:cNvPr>
          <p:cNvSpPr txBox="1"/>
          <p:nvPr/>
        </p:nvSpPr>
        <p:spPr>
          <a:xfrm>
            <a:off x="1642631" y="2040745"/>
            <a:ext cx="98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9/7/2022</a:t>
            </a:r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BF52730A-5ADE-3516-7439-9DBD0269FC84}"/>
              </a:ext>
            </a:extLst>
          </p:cNvPr>
          <p:cNvSpPr txBox="1"/>
          <p:nvPr/>
        </p:nvSpPr>
        <p:spPr>
          <a:xfrm>
            <a:off x="4080004" y="5528221"/>
            <a:ext cx="98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7/24/2023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3728A8A-FAFF-4051-43F8-395625B2A482}"/>
              </a:ext>
            </a:extLst>
          </p:cNvPr>
          <p:cNvGrpSpPr/>
          <p:nvPr/>
        </p:nvGrpSpPr>
        <p:grpSpPr>
          <a:xfrm>
            <a:off x="2773160" y="3083733"/>
            <a:ext cx="2465692" cy="2292847"/>
            <a:chOff x="3313384" y="3173612"/>
            <a:chExt cx="2465692" cy="2292847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5909420-2888-42DD-3789-A44E912DAFFC}"/>
                </a:ext>
              </a:extLst>
            </p:cNvPr>
            <p:cNvSpPr/>
            <p:nvPr/>
          </p:nvSpPr>
          <p:spPr>
            <a:xfrm>
              <a:off x="3313384" y="3173612"/>
              <a:ext cx="2465692" cy="2292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D06F8E6-7445-3F56-F6C5-CD60C85BAEDF}"/>
                </a:ext>
              </a:extLst>
            </p:cNvPr>
            <p:cNvGrpSpPr/>
            <p:nvPr/>
          </p:nvGrpSpPr>
          <p:grpSpPr>
            <a:xfrm>
              <a:off x="3493378" y="3458908"/>
              <a:ext cx="2103120" cy="1923417"/>
              <a:chOff x="9006566" y="1489382"/>
              <a:chExt cx="2103120" cy="1923417"/>
            </a:xfrm>
          </p:grpSpPr>
          <p:pic>
            <p:nvPicPr>
              <p:cNvPr id="28" name="Picture 27">
                <a:hlinkClick r:id="rId21"/>
                <a:extLst>
                  <a:ext uri="{FF2B5EF4-FFF2-40B4-BE49-F238E27FC236}">
                    <a16:creationId xmlns:a16="http://schemas.microsoft.com/office/drawing/2014/main" id="{E1184056-00DD-8210-AA7F-E86157466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06566" y="2898968"/>
                <a:ext cx="2103120" cy="513831"/>
              </a:xfrm>
              <a:prstGeom prst="rect">
                <a:avLst/>
              </a:prstGeom>
            </p:spPr>
          </p:pic>
          <p:pic>
            <p:nvPicPr>
              <p:cNvPr id="2058" name="Picture 10" descr="The Spaghetti Taco, à la 'iCarly' - The New York Times">
                <a:extLst>
                  <a:ext uri="{FF2B5EF4-FFF2-40B4-BE49-F238E27FC236}">
                    <a16:creationId xmlns:a16="http://schemas.microsoft.com/office/drawing/2014/main" id="{84C60E0E-95AB-484C-36B1-B2A65B6FC9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6566" y="1489382"/>
                <a:ext cx="2103120" cy="14335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66" name="Picture 18" descr="The News of The Blake School Since 1916">
            <a:extLst>
              <a:ext uri="{FF2B5EF4-FFF2-40B4-BE49-F238E27FC236}">
                <a16:creationId xmlns:a16="http://schemas.microsoft.com/office/drawing/2014/main" id="{6760F1A5-1FC0-3FC0-0B5D-D51317DE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299" y="3154220"/>
            <a:ext cx="1259766" cy="19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TextBox 2071">
            <a:extLst>
              <a:ext uri="{FF2B5EF4-FFF2-40B4-BE49-F238E27FC236}">
                <a16:creationId xmlns:a16="http://schemas.microsoft.com/office/drawing/2014/main" id="{1B2116F2-7BA8-184D-43D9-3E83809099DA}"/>
              </a:ext>
            </a:extLst>
          </p:cNvPr>
          <p:cNvSpPr txBox="1"/>
          <p:nvPr/>
        </p:nvSpPr>
        <p:spPr>
          <a:xfrm>
            <a:off x="4185644" y="3098079"/>
            <a:ext cx="98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2/25/2021</a:t>
            </a:r>
          </a:p>
        </p:txBody>
      </p:sp>
      <p:sp>
        <p:nvSpPr>
          <p:cNvPr id="2073" name="TextBox 2072">
            <a:extLst>
              <a:ext uri="{FF2B5EF4-FFF2-40B4-BE49-F238E27FC236}">
                <a16:creationId xmlns:a16="http://schemas.microsoft.com/office/drawing/2014/main" id="{EA451B28-34A2-A4E1-FAF2-1FB3A78C594B}"/>
              </a:ext>
            </a:extLst>
          </p:cNvPr>
          <p:cNvSpPr txBox="1"/>
          <p:nvPr/>
        </p:nvSpPr>
        <p:spPr>
          <a:xfrm>
            <a:off x="5934447" y="2082330"/>
            <a:ext cx="98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10/15/2022</a:t>
            </a:r>
          </a:p>
        </p:txBody>
      </p:sp>
      <p:sp>
        <p:nvSpPr>
          <p:cNvPr id="2075" name="TextBox 2074">
            <a:extLst>
              <a:ext uri="{FF2B5EF4-FFF2-40B4-BE49-F238E27FC236}">
                <a16:creationId xmlns:a16="http://schemas.microsoft.com/office/drawing/2014/main" id="{98A29C0E-A5FC-4B77-FEFA-68C7C0082B3E}"/>
              </a:ext>
            </a:extLst>
          </p:cNvPr>
          <p:cNvSpPr txBox="1"/>
          <p:nvPr/>
        </p:nvSpPr>
        <p:spPr>
          <a:xfrm>
            <a:off x="11054991" y="1842931"/>
            <a:ext cx="98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5/7/2020</a:t>
            </a:r>
          </a:p>
        </p:txBody>
      </p:sp>
      <p:sp>
        <p:nvSpPr>
          <p:cNvPr id="2077" name="TextBox 2076">
            <a:extLst>
              <a:ext uri="{FF2B5EF4-FFF2-40B4-BE49-F238E27FC236}">
                <a16:creationId xmlns:a16="http://schemas.microsoft.com/office/drawing/2014/main" id="{6960D0F3-91A0-832D-D8E6-54EA90191CF7}"/>
              </a:ext>
            </a:extLst>
          </p:cNvPr>
          <p:cNvSpPr txBox="1"/>
          <p:nvPr/>
        </p:nvSpPr>
        <p:spPr>
          <a:xfrm>
            <a:off x="7839501" y="3125319"/>
            <a:ext cx="98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5/24/2023</a:t>
            </a:r>
          </a:p>
        </p:txBody>
      </p:sp>
      <p:sp>
        <p:nvSpPr>
          <p:cNvPr id="2079" name="TextBox 2078">
            <a:extLst>
              <a:ext uri="{FF2B5EF4-FFF2-40B4-BE49-F238E27FC236}">
                <a16:creationId xmlns:a16="http://schemas.microsoft.com/office/drawing/2014/main" id="{785900BA-ADDD-88D2-032B-C12C7E67AEC1}"/>
              </a:ext>
            </a:extLst>
          </p:cNvPr>
          <p:cNvSpPr txBox="1"/>
          <p:nvPr/>
        </p:nvSpPr>
        <p:spPr>
          <a:xfrm>
            <a:off x="10615462" y="4303156"/>
            <a:ext cx="898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2/22/2023</a:t>
            </a:r>
          </a:p>
        </p:txBody>
      </p:sp>
      <p:pic>
        <p:nvPicPr>
          <p:cNvPr id="9" name="Picture 8">
            <a:hlinkClick r:id="rId25"/>
            <a:extLst>
              <a:ext uri="{FF2B5EF4-FFF2-40B4-BE49-F238E27FC236}">
                <a16:creationId xmlns:a16="http://schemas.microsoft.com/office/drawing/2014/main" id="{29DA4C83-F764-6370-061A-00724CD65F6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24647" y="3400423"/>
            <a:ext cx="3415343" cy="395709"/>
          </a:xfrm>
          <a:prstGeom prst="rect">
            <a:avLst/>
          </a:prstGeom>
        </p:spPr>
      </p:pic>
      <p:pic>
        <p:nvPicPr>
          <p:cNvPr id="7170" name="Picture 2" descr="Aspirational Luxury - Business Insider">
            <a:extLst>
              <a:ext uri="{FF2B5EF4-FFF2-40B4-BE49-F238E27FC236}">
                <a16:creationId xmlns:a16="http://schemas.microsoft.com/office/drawing/2014/main" id="{8046970F-CE42-E4C8-3355-897ABCC1C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4969" y="3141265"/>
            <a:ext cx="789072" cy="2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: Rounded Corners 2064">
            <a:hlinkClick r:id="rId28"/>
            <a:extLst>
              <a:ext uri="{FF2B5EF4-FFF2-40B4-BE49-F238E27FC236}">
                <a16:creationId xmlns:a16="http://schemas.microsoft.com/office/drawing/2014/main" id="{86F5109B-AA8D-6612-9BCD-64E71CE3C083}"/>
              </a:ext>
            </a:extLst>
          </p:cNvPr>
          <p:cNvSpPr/>
          <p:nvPr/>
        </p:nvSpPr>
        <p:spPr>
          <a:xfrm>
            <a:off x="7126309" y="1998971"/>
            <a:ext cx="2836421" cy="9552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pic>
        <p:nvPicPr>
          <p:cNvPr id="2074" name="Picture 26" descr="Download Elite Daily Logo PNG and Vector (PDF, SVG, Ai, EPS) Free">
            <a:extLst>
              <a:ext uri="{FF2B5EF4-FFF2-40B4-BE49-F238E27FC236}">
                <a16:creationId xmlns:a16="http://schemas.microsoft.com/office/drawing/2014/main" id="{F9F9C8F3-7BB1-1140-3F57-9E6A4DCA4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3599" y="2067634"/>
            <a:ext cx="959178" cy="3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6" name="TextBox 2075">
            <a:extLst>
              <a:ext uri="{FF2B5EF4-FFF2-40B4-BE49-F238E27FC236}">
                <a16:creationId xmlns:a16="http://schemas.microsoft.com/office/drawing/2014/main" id="{5C0F5C7B-9268-4648-DA0A-75896A2E7E52}"/>
              </a:ext>
            </a:extLst>
          </p:cNvPr>
          <p:cNvSpPr txBox="1"/>
          <p:nvPr/>
        </p:nvSpPr>
        <p:spPr>
          <a:xfrm>
            <a:off x="8978911" y="2085856"/>
            <a:ext cx="98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2/20/2024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10ADD6-0E26-0846-C4C7-E98BD90829B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076291" y="2371369"/>
            <a:ext cx="2808367" cy="55040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51C78D-2F09-A0BC-C008-AEE7CEE14A4E}"/>
              </a:ext>
            </a:extLst>
          </p:cNvPr>
          <p:cNvCxnSpPr>
            <a:cxnSpLocks/>
          </p:cNvCxnSpPr>
          <p:nvPr/>
        </p:nvCxnSpPr>
        <p:spPr>
          <a:xfrm>
            <a:off x="497430" y="3778605"/>
            <a:ext cx="744750" cy="0"/>
          </a:xfrm>
          <a:prstGeom prst="line">
            <a:avLst/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7F8709-1E84-2561-0938-627D8F887B5D}"/>
              </a:ext>
            </a:extLst>
          </p:cNvPr>
          <p:cNvCxnSpPr>
            <a:cxnSpLocks/>
          </p:cNvCxnSpPr>
          <p:nvPr/>
        </p:nvCxnSpPr>
        <p:spPr>
          <a:xfrm>
            <a:off x="2603796" y="6232637"/>
            <a:ext cx="2100555" cy="0"/>
          </a:xfrm>
          <a:prstGeom prst="line">
            <a:avLst/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0D1992-61EF-8AD7-3697-D7103C6D9DCF}"/>
              </a:ext>
            </a:extLst>
          </p:cNvPr>
          <p:cNvCxnSpPr>
            <a:cxnSpLocks/>
          </p:cNvCxnSpPr>
          <p:nvPr/>
        </p:nvCxnSpPr>
        <p:spPr>
          <a:xfrm>
            <a:off x="10754187" y="5969861"/>
            <a:ext cx="743317" cy="0"/>
          </a:xfrm>
          <a:prstGeom prst="line">
            <a:avLst/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233097F-F4A5-5612-F39A-A8F9E9960FF4}"/>
              </a:ext>
            </a:extLst>
          </p:cNvPr>
          <p:cNvCxnSpPr>
            <a:cxnSpLocks/>
          </p:cNvCxnSpPr>
          <p:nvPr/>
        </p:nvCxnSpPr>
        <p:spPr>
          <a:xfrm>
            <a:off x="6547806" y="3782339"/>
            <a:ext cx="1175385" cy="0"/>
          </a:xfrm>
          <a:prstGeom prst="line">
            <a:avLst/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71887B-EB9A-3FB5-71F0-A8A4D5636804}"/>
              </a:ext>
            </a:extLst>
          </p:cNvPr>
          <p:cNvCxnSpPr>
            <a:cxnSpLocks/>
          </p:cNvCxnSpPr>
          <p:nvPr/>
        </p:nvCxnSpPr>
        <p:spPr>
          <a:xfrm>
            <a:off x="7162799" y="2620757"/>
            <a:ext cx="1554480" cy="0"/>
          </a:xfrm>
          <a:prstGeom prst="line">
            <a:avLst/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EC1E05A-0A43-5A59-0B31-A55671950C63}"/>
              </a:ext>
            </a:extLst>
          </p:cNvPr>
          <p:cNvCxnSpPr>
            <a:cxnSpLocks/>
          </p:cNvCxnSpPr>
          <p:nvPr/>
        </p:nvCxnSpPr>
        <p:spPr>
          <a:xfrm>
            <a:off x="3702923" y="2551198"/>
            <a:ext cx="1371600" cy="0"/>
          </a:xfrm>
          <a:prstGeom prst="line">
            <a:avLst/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C66A480-8977-8BB2-110B-4DF46E2C6761}"/>
              </a:ext>
            </a:extLst>
          </p:cNvPr>
          <p:cNvCxnSpPr>
            <a:cxnSpLocks/>
          </p:cNvCxnSpPr>
          <p:nvPr/>
        </p:nvCxnSpPr>
        <p:spPr>
          <a:xfrm>
            <a:off x="5341619" y="2539477"/>
            <a:ext cx="1371600" cy="0"/>
          </a:xfrm>
          <a:prstGeom prst="line">
            <a:avLst/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05EC55F-030F-58F5-6E92-558CB9F3260C}"/>
              </a:ext>
            </a:extLst>
          </p:cNvPr>
          <p:cNvCxnSpPr>
            <a:cxnSpLocks/>
          </p:cNvCxnSpPr>
          <p:nvPr/>
        </p:nvCxnSpPr>
        <p:spPr>
          <a:xfrm>
            <a:off x="10529780" y="2273094"/>
            <a:ext cx="1280160" cy="0"/>
          </a:xfrm>
          <a:prstGeom prst="line">
            <a:avLst/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08C7064-DEB7-2715-462B-84FB64708B57}"/>
              </a:ext>
            </a:extLst>
          </p:cNvPr>
          <p:cNvCxnSpPr>
            <a:cxnSpLocks/>
          </p:cNvCxnSpPr>
          <p:nvPr/>
        </p:nvCxnSpPr>
        <p:spPr>
          <a:xfrm>
            <a:off x="10359700" y="2450072"/>
            <a:ext cx="548640" cy="0"/>
          </a:xfrm>
          <a:prstGeom prst="line">
            <a:avLst/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BFF4D91-8F02-93CB-1E25-4DD1F2D157B6}"/>
              </a:ext>
            </a:extLst>
          </p:cNvPr>
          <p:cNvSpPr/>
          <p:nvPr/>
        </p:nvSpPr>
        <p:spPr>
          <a:xfrm>
            <a:off x="93119" y="4429392"/>
            <a:ext cx="2266652" cy="18054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AF078AC-A93C-D303-F9B3-E8DC11C83988}"/>
              </a:ext>
            </a:extLst>
          </p:cNvPr>
          <p:cNvGrpSpPr/>
          <p:nvPr/>
        </p:nvGrpSpPr>
        <p:grpSpPr>
          <a:xfrm>
            <a:off x="286009" y="4769142"/>
            <a:ext cx="1880872" cy="1416786"/>
            <a:chOff x="720959" y="4756126"/>
            <a:chExt cx="1880872" cy="1416786"/>
          </a:xfrm>
        </p:grpSpPr>
        <p:pic>
          <p:nvPicPr>
            <p:cNvPr id="30" name="Picture 29">
              <a:hlinkClick r:id="rId31"/>
              <a:extLst>
                <a:ext uri="{FF2B5EF4-FFF2-40B4-BE49-F238E27FC236}">
                  <a16:creationId xmlns:a16="http://schemas.microsoft.com/office/drawing/2014/main" id="{69D1BF86-90B7-5AF2-EE70-0C0570F23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959" y="5814731"/>
              <a:ext cx="1880872" cy="358181"/>
            </a:xfrm>
            <a:prstGeom prst="rect">
              <a:avLst/>
            </a:prstGeom>
          </p:spPr>
        </p:pic>
        <p:pic>
          <p:nvPicPr>
            <p:cNvPr id="2060" name="Picture 12" descr="The Video Production Workflow Behind Food Network's &quot;Diners, Drive-ins and  Dives&quot; - Videomaker">
              <a:extLst>
                <a:ext uri="{FF2B5EF4-FFF2-40B4-BE49-F238E27FC236}">
                  <a16:creationId xmlns:a16="http://schemas.microsoft.com/office/drawing/2014/main" id="{9677DE8B-6FFB-ECE5-DD06-43C6894CC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960" y="4756126"/>
              <a:ext cx="1880870" cy="1058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2" name="Picture 14" descr="La longue et étrange saga des urinoirs féminins (article en anglais ...">
            <a:extLst>
              <a:ext uri="{FF2B5EF4-FFF2-40B4-BE49-F238E27FC236}">
                <a16:creationId xmlns:a16="http://schemas.microsoft.com/office/drawing/2014/main" id="{7CDCCD4C-A6B8-CA88-A4F3-14042D94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69" y="4532174"/>
            <a:ext cx="597591" cy="1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40EC94-109D-D211-2692-A50732B3E9F8}"/>
              </a:ext>
            </a:extLst>
          </p:cNvPr>
          <p:cNvCxnSpPr>
            <a:cxnSpLocks/>
          </p:cNvCxnSpPr>
          <p:nvPr/>
        </p:nvCxnSpPr>
        <p:spPr>
          <a:xfrm>
            <a:off x="1313397" y="5993873"/>
            <a:ext cx="511677" cy="0"/>
          </a:xfrm>
          <a:prstGeom prst="line">
            <a:avLst/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hlinkClick r:id="rId35"/>
            <a:extLst>
              <a:ext uri="{FF2B5EF4-FFF2-40B4-BE49-F238E27FC236}">
                <a16:creationId xmlns:a16="http://schemas.microsoft.com/office/drawing/2014/main" id="{A0E65C35-B271-A0E9-61A1-FB971FBD4EA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988402" y="3469626"/>
            <a:ext cx="3127865" cy="5521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B2737D-1466-6849-31B7-CC5FF90436F3}"/>
              </a:ext>
            </a:extLst>
          </p:cNvPr>
          <p:cNvSpPr txBox="1"/>
          <p:nvPr/>
        </p:nvSpPr>
        <p:spPr>
          <a:xfrm>
            <a:off x="11186662" y="3138559"/>
            <a:ext cx="98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7/24/2022</a:t>
            </a:r>
          </a:p>
        </p:txBody>
      </p:sp>
      <p:pic>
        <p:nvPicPr>
          <p:cNvPr id="22" name="Picture 2" descr="Aspirational Luxury - Business Insider">
            <a:extLst>
              <a:ext uri="{FF2B5EF4-FFF2-40B4-BE49-F238E27FC236}">
                <a16:creationId xmlns:a16="http://schemas.microsoft.com/office/drawing/2014/main" id="{E71B301C-2B58-FB6F-43DE-45BE7802A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7099" y="3151926"/>
            <a:ext cx="789072" cy="2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7175">
            <a:extLst>
              <a:ext uri="{FF2B5EF4-FFF2-40B4-BE49-F238E27FC236}">
                <a16:creationId xmlns:a16="http://schemas.microsoft.com/office/drawing/2014/main" id="{91C6C327-FDF4-0965-BF74-42AE4B0F75D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563053" y="4097624"/>
            <a:ext cx="900474" cy="266049"/>
          </a:xfrm>
          <a:prstGeom prst="rect">
            <a:avLst/>
          </a:prstGeom>
        </p:spPr>
      </p:pic>
      <p:sp>
        <p:nvSpPr>
          <p:cNvPr id="7177" name="TextBox 7176">
            <a:extLst>
              <a:ext uri="{FF2B5EF4-FFF2-40B4-BE49-F238E27FC236}">
                <a16:creationId xmlns:a16="http://schemas.microsoft.com/office/drawing/2014/main" id="{87FE75AF-1A06-AF4A-1E47-31898F2726B4}"/>
              </a:ext>
            </a:extLst>
          </p:cNvPr>
          <p:cNvSpPr txBox="1"/>
          <p:nvPr/>
        </p:nvSpPr>
        <p:spPr>
          <a:xfrm>
            <a:off x="7943220" y="4088239"/>
            <a:ext cx="983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5/4/2024</a:t>
            </a:r>
          </a:p>
        </p:txBody>
      </p:sp>
      <p:cxnSp>
        <p:nvCxnSpPr>
          <p:cNvPr id="7178" name="Straight Connector 7177">
            <a:extLst>
              <a:ext uri="{FF2B5EF4-FFF2-40B4-BE49-F238E27FC236}">
                <a16:creationId xmlns:a16="http://schemas.microsoft.com/office/drawing/2014/main" id="{00980FB8-12BA-0AF9-3228-7AA4E69DDD41}"/>
              </a:ext>
            </a:extLst>
          </p:cNvPr>
          <p:cNvCxnSpPr>
            <a:cxnSpLocks/>
          </p:cNvCxnSpPr>
          <p:nvPr/>
        </p:nvCxnSpPr>
        <p:spPr>
          <a:xfrm>
            <a:off x="8983267" y="3659896"/>
            <a:ext cx="914400" cy="0"/>
          </a:xfrm>
          <a:prstGeom prst="line">
            <a:avLst/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7FD692-36CB-DC3B-EFF2-6ED2440F499E}"/>
              </a:ext>
            </a:extLst>
          </p:cNvPr>
          <p:cNvSpPr/>
          <p:nvPr/>
        </p:nvSpPr>
        <p:spPr>
          <a:xfrm>
            <a:off x="156142" y="397831"/>
            <a:ext cx="118105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Gen Z eagerly takes inspiration from TV, streaming and movies when planning real-life shared experiences with friends</a:t>
            </a:r>
          </a:p>
        </p:txBody>
      </p:sp>
      <p:pic>
        <p:nvPicPr>
          <p:cNvPr id="19" name="Picture 18">
            <a:hlinkClick r:id="rId38"/>
            <a:extLst>
              <a:ext uri="{FF2B5EF4-FFF2-40B4-BE49-F238E27FC236}">
                <a16:creationId xmlns:a16="http://schemas.microsoft.com/office/drawing/2014/main" id="{C19FBA7B-7CC2-2DEB-38D6-2D3EF4A370D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484481" y="4390214"/>
            <a:ext cx="3320798" cy="1046208"/>
          </a:xfrm>
          <a:prstGeom prst="rect">
            <a:avLst/>
          </a:prstGeom>
        </p:spPr>
      </p:pic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83E1FDED-92A3-96D1-0281-02E3CB2D5FB7}"/>
              </a:ext>
            </a:extLst>
          </p:cNvPr>
          <p:cNvCxnSpPr>
            <a:cxnSpLocks/>
          </p:cNvCxnSpPr>
          <p:nvPr/>
        </p:nvCxnSpPr>
        <p:spPr>
          <a:xfrm>
            <a:off x="6715749" y="5252048"/>
            <a:ext cx="997527" cy="0"/>
          </a:xfrm>
          <a:prstGeom prst="line">
            <a:avLst/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hlinkClick r:id="rId40"/>
            <a:extLst>
              <a:ext uri="{FF2B5EF4-FFF2-40B4-BE49-F238E27FC236}">
                <a16:creationId xmlns:a16="http://schemas.microsoft.com/office/drawing/2014/main" id="{29BC6DF7-F424-2AD3-D638-47F932399035}"/>
              </a:ext>
            </a:extLst>
          </p:cNvPr>
          <p:cNvPicPr>
            <a:picLocks noChangeAspect="1"/>
          </p:cNvPicPr>
          <p:nvPr/>
        </p:nvPicPr>
        <p:blipFill>
          <a:blip r:embed="rId41">
            <a:clrChange>
              <a:clrFrom>
                <a:srgbClr val="F8F7FA"/>
              </a:clrFrom>
              <a:clrTo>
                <a:srgbClr val="F8F7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4085" y="5895635"/>
            <a:ext cx="3639627" cy="475529"/>
          </a:xfrm>
          <a:prstGeom prst="rect">
            <a:avLst/>
          </a:prstGeom>
        </p:spPr>
      </p:pic>
      <p:pic>
        <p:nvPicPr>
          <p:cNvPr id="1026" name="Picture 2" descr="SCREENSHOT - Home">
            <a:extLst>
              <a:ext uri="{FF2B5EF4-FFF2-40B4-BE49-F238E27FC236}">
                <a16:creationId xmlns:a16="http://schemas.microsoft.com/office/drawing/2014/main" id="{DC00EC0C-0FE8-61E5-209E-431DA9158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919" y="5709036"/>
            <a:ext cx="1319130" cy="15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3F83E66-FED2-ABFC-D32B-4E8E60945768}"/>
              </a:ext>
            </a:extLst>
          </p:cNvPr>
          <p:cNvCxnSpPr>
            <a:cxnSpLocks/>
          </p:cNvCxnSpPr>
          <p:nvPr/>
        </p:nvCxnSpPr>
        <p:spPr>
          <a:xfrm>
            <a:off x="5450382" y="6139260"/>
            <a:ext cx="906843" cy="0"/>
          </a:xfrm>
          <a:prstGeom prst="line">
            <a:avLst/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74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2898" y="-4807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79965" y="2851550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FE2D7-ACC6-4F08-AF24-BE2283312B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014" y="0"/>
            <a:ext cx="2011985" cy="11715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5FAB7-B9CF-408A-A338-EDBA41131D7D}"/>
              </a:ext>
            </a:extLst>
          </p:cNvPr>
          <p:cNvSpPr/>
          <p:nvPr/>
        </p:nvSpPr>
        <p:spPr>
          <a:xfrm>
            <a:off x="6180885" y="1177713"/>
            <a:ext cx="5920145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Gen Z is pulling back from social media to protect their mental health, choosing more fulfilling, offline activities for connection and a break from negativity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24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To escape the toxicity of social media, more positive, real-life shared experiences are gaining popularity </a:t>
            </a:r>
            <a:br>
              <a:rPr lang="en-US">
                <a:solidFill>
                  <a:srgbClr val="1F1A62"/>
                </a:solidFill>
                <a:latin typeface="Helvetica"/>
                <a:cs typeface="Helvetica"/>
              </a:rPr>
            </a:b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as Gen Z seeks tangible and more sociable activities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24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Shared experiences like watching TV and streaming</a:t>
            </a: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 content and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going to the cinema with others provide Gen Z with a sense of community and excitement, standing in contrast to the isolation of social media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High-quality premium video content profoundly influences Gen Z’s mood and behavior, providing brands with a unique opportunity to engage these highly attentive audiences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C5E9D-CAE9-7A18-713C-C043E20FE7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C6F00A-0E7A-0FAE-4719-C66637DC4FB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C01994-29AB-BB10-5D18-428C4A75232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788677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6BCF91-FD67-2F78-2D84-A9CBA316BC26}"/>
              </a:ext>
            </a:extLst>
          </p:cNvPr>
          <p:cNvSpPr/>
          <p:nvPr/>
        </p:nvSpPr>
        <p:spPr>
          <a:xfrm>
            <a:off x="-14514" y="0"/>
            <a:ext cx="6096000" cy="6858000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044110-07BD-0665-F7A1-C5CA47B4AD8E}"/>
              </a:ext>
            </a:extLst>
          </p:cNvPr>
          <p:cNvGrpSpPr/>
          <p:nvPr/>
        </p:nvGrpSpPr>
        <p:grpSpPr>
          <a:xfrm>
            <a:off x="3033285" y="753343"/>
            <a:ext cx="2730969" cy="744993"/>
            <a:chOff x="198561" y="542425"/>
            <a:chExt cx="2111490" cy="744993"/>
          </a:xfrm>
        </p:grpSpPr>
        <p:sp>
          <p:nvSpPr>
            <p:cNvPr id="12" name="TextBox 11">
              <a:hlinkClick r:id="rId2"/>
              <a:extLst>
                <a:ext uri="{FF2B5EF4-FFF2-40B4-BE49-F238E27FC236}">
                  <a16:creationId xmlns:a16="http://schemas.microsoft.com/office/drawing/2014/main" id="{275A5FC8-9CDF-5E90-D061-C9F969E31D29}"/>
                </a:ext>
              </a:extLst>
            </p:cNvPr>
            <p:cNvSpPr txBox="1"/>
            <p:nvPr/>
          </p:nvSpPr>
          <p:spPr>
            <a:xfrm>
              <a:off x="198561" y="542425"/>
              <a:ext cx="13536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Leah Montner-Dixon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27983C-F52A-565D-0F41-413FEE58FB37}"/>
                </a:ext>
              </a:extLst>
            </p:cNvPr>
            <p:cNvSpPr txBox="1"/>
            <p:nvPr/>
          </p:nvSpPr>
          <p:spPr>
            <a:xfrm>
              <a:off x="198562" y="856531"/>
              <a:ext cx="21114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3AF98EE-75F3-C564-F04A-D2FF290D2418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79EBA4-D0D8-E3D3-69E6-2BC0A27CE064}"/>
              </a:ext>
            </a:extLst>
          </p:cNvPr>
          <p:cNvSpPr txBox="1"/>
          <p:nvPr/>
        </p:nvSpPr>
        <p:spPr>
          <a:xfrm>
            <a:off x="1342861" y="3980370"/>
            <a:ext cx="47193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providing marketers with the data and insights they need to develop thoughtful, inclusive campaigns &amp; strategies. To find out more on the unique media consumption behaviors and cultural trends of diverse audiences, visit the VAB’s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DEIB Marketing Resources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AF7A0A-53BB-FD86-DE00-E5EB6A6E9C61}"/>
              </a:ext>
            </a:extLst>
          </p:cNvPr>
          <p:cNvSpPr/>
          <p:nvPr/>
        </p:nvSpPr>
        <p:spPr>
          <a:xfrm>
            <a:off x="289383" y="2523629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pic>
        <p:nvPicPr>
          <p:cNvPr id="37" name="Picture 36" descr="A circular object with text on it&#10;&#10;Description automatically generated with low confidence">
            <a:extLst>
              <a:ext uri="{FF2B5EF4-FFF2-40B4-BE49-F238E27FC236}">
                <a16:creationId xmlns:a16="http://schemas.microsoft.com/office/drawing/2014/main" id="{648CCFD7-9F8E-6E56-A94E-C04E29366B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83" y="3980370"/>
            <a:ext cx="959842" cy="9598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3FA897-0CD4-D614-65E0-4CB768BDD713}"/>
              </a:ext>
            </a:extLst>
          </p:cNvPr>
          <p:cNvGrpSpPr/>
          <p:nvPr/>
        </p:nvGrpSpPr>
        <p:grpSpPr>
          <a:xfrm>
            <a:off x="287762" y="1712236"/>
            <a:ext cx="1880099" cy="744993"/>
            <a:chOff x="198561" y="542425"/>
            <a:chExt cx="1453627" cy="744993"/>
          </a:xfrm>
        </p:grpSpPr>
        <p:sp>
          <p:nvSpPr>
            <p:cNvPr id="4" name="TextBox 3">
              <a:hlinkClick r:id="rId2"/>
              <a:extLst>
                <a:ext uri="{FF2B5EF4-FFF2-40B4-BE49-F238E27FC236}">
                  <a16:creationId xmlns:a16="http://schemas.microsoft.com/office/drawing/2014/main" id="{2F3F6764-067E-3734-586B-358DB7A11D14}"/>
                </a:ext>
              </a:extLst>
            </p:cNvPr>
            <p:cNvSpPr txBox="1"/>
            <p:nvPr/>
          </p:nvSpPr>
          <p:spPr>
            <a:xfrm>
              <a:off x="198561" y="542425"/>
              <a:ext cx="13536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Kaileen Cain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ED6BE8-DABA-936A-3F30-48C8AD907A51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Senior Insights Analyst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kaileenc@thevab.com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110BD0-5CA9-B9DD-7AF9-979B4157F884}"/>
              </a:ext>
            </a:extLst>
          </p:cNvPr>
          <p:cNvGrpSpPr/>
          <p:nvPr/>
        </p:nvGrpSpPr>
        <p:grpSpPr>
          <a:xfrm>
            <a:off x="339733" y="753343"/>
            <a:ext cx="3046257" cy="744993"/>
            <a:chOff x="-1183396" y="2512304"/>
            <a:chExt cx="3046257" cy="744993"/>
          </a:xfrm>
        </p:grpSpPr>
        <p:sp>
          <p:nvSpPr>
            <p:cNvPr id="15" name="TextBox 14">
              <a:hlinkClick r:id="rId2"/>
              <a:extLst>
                <a:ext uri="{FF2B5EF4-FFF2-40B4-BE49-F238E27FC236}">
                  <a16:creationId xmlns:a16="http://schemas.microsoft.com/office/drawing/2014/main" id="{9F0ED81F-6D13-8C92-4445-481644908352}"/>
                </a:ext>
              </a:extLst>
            </p:cNvPr>
            <p:cNvSpPr txBox="1"/>
            <p:nvPr/>
          </p:nvSpPr>
          <p:spPr>
            <a:xfrm>
              <a:off x="-1183394" y="2512304"/>
              <a:ext cx="24430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4C09B8-8A8D-7E7C-4D36-19DFA581072C}"/>
                </a:ext>
              </a:extLst>
            </p:cNvPr>
            <p:cNvSpPr txBox="1"/>
            <p:nvPr/>
          </p:nvSpPr>
          <p:spPr>
            <a:xfrm>
              <a:off x="-1183396" y="2826410"/>
              <a:ext cx="30462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E1DBA1B-AE01-330B-0206-E25B544D1B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770" y="523"/>
            <a:ext cx="1065229" cy="620281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EB0C4E15-499E-42E1-0659-04A485C5EC24}"/>
              </a:ext>
            </a:extLst>
          </p:cNvPr>
          <p:cNvSpPr txBox="1"/>
          <p:nvPr/>
        </p:nvSpPr>
        <p:spPr>
          <a:xfrm>
            <a:off x="9418307" y="3744025"/>
            <a:ext cx="22295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Consumer Connection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Understanding the Effect of Quality Across Media Platforms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F7B0CD7D-F6B6-4162-7EE8-73426BD532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8307" y="2491281"/>
            <a:ext cx="2229542" cy="1251097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1B1464"/>
            </a:solidFill>
          </a:ln>
        </p:spPr>
      </p:pic>
      <p:pic>
        <p:nvPicPr>
          <p:cNvPr id="26" name="Picture 25">
            <a:hlinkClick r:id="rId9"/>
            <a:extLst>
              <a:ext uri="{FF2B5EF4-FFF2-40B4-BE49-F238E27FC236}">
                <a16:creationId xmlns:a16="http://schemas.microsoft.com/office/drawing/2014/main" id="{0754B69C-A585-43C1-DE86-2A8586A8B41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500" y="2488426"/>
            <a:ext cx="2224913" cy="1251514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1F1A62"/>
            </a:solidFill>
          </a:ln>
        </p:spPr>
      </p:pic>
      <p:sp>
        <p:nvSpPr>
          <p:cNvPr id="27" name="TextBox 26">
            <a:hlinkClick r:id="rId9"/>
            <a:extLst>
              <a:ext uri="{FF2B5EF4-FFF2-40B4-BE49-F238E27FC236}">
                <a16:creationId xmlns:a16="http://schemas.microsoft.com/office/drawing/2014/main" id="{0F909CCE-F292-1538-00CF-1642FE51479F}"/>
              </a:ext>
            </a:extLst>
          </p:cNvPr>
          <p:cNvSpPr txBox="1"/>
          <p:nvPr/>
        </p:nvSpPr>
        <p:spPr>
          <a:xfrm>
            <a:off x="6609185" y="3761490"/>
            <a:ext cx="22295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Big Picture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12 Key Charts on the Impact of TV &amp; Streaming vs. Social Media Platforms</a:t>
            </a:r>
          </a:p>
        </p:txBody>
      </p:sp>
      <p:pic>
        <p:nvPicPr>
          <p:cNvPr id="16" name="Picture 15">
            <a:hlinkClick r:id="rId11"/>
            <a:extLst>
              <a:ext uri="{FF2B5EF4-FFF2-40B4-BE49-F238E27FC236}">
                <a16:creationId xmlns:a16="http://schemas.microsoft.com/office/drawing/2014/main" id="{389ED581-7E0E-7311-2940-C8B99AB39A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925" y="394224"/>
            <a:ext cx="2246062" cy="1251096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1F1A62"/>
            </a:solidFill>
          </a:ln>
        </p:spPr>
      </p:pic>
      <p:sp>
        <p:nvSpPr>
          <p:cNvPr id="21" name="TextBox 20">
            <a:hlinkClick r:id="rId11"/>
            <a:extLst>
              <a:ext uri="{FF2B5EF4-FFF2-40B4-BE49-F238E27FC236}">
                <a16:creationId xmlns:a16="http://schemas.microsoft.com/office/drawing/2014/main" id="{DF8C04EF-54EB-853B-2E98-FE3319464915}"/>
              </a:ext>
            </a:extLst>
          </p:cNvPr>
          <p:cNvSpPr txBox="1"/>
          <p:nvPr/>
        </p:nvSpPr>
        <p:spPr>
          <a:xfrm>
            <a:off x="6609185" y="1646968"/>
            <a:ext cx="22295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Laugh, Cry, Share, Buy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TV &amp; Streaming Influences Gen Z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Than Leading Social Platforms</a:t>
            </a:r>
          </a:p>
        </p:txBody>
      </p:sp>
      <p:pic>
        <p:nvPicPr>
          <p:cNvPr id="32" name="Picture 31">
            <a:hlinkClick r:id="rId13"/>
            <a:extLst>
              <a:ext uri="{FF2B5EF4-FFF2-40B4-BE49-F238E27FC236}">
                <a16:creationId xmlns:a16="http://schemas.microsoft.com/office/drawing/2014/main" id="{3AA44255-07CF-C2D4-5001-9E2B0D8E85A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307" y="386972"/>
            <a:ext cx="2229542" cy="1254118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1F1A62"/>
            </a:solidFill>
          </a:ln>
        </p:spPr>
      </p:pic>
      <p:sp>
        <p:nvSpPr>
          <p:cNvPr id="33" name="TextBox 32">
            <a:hlinkClick r:id="rId13"/>
            <a:extLst>
              <a:ext uri="{FF2B5EF4-FFF2-40B4-BE49-F238E27FC236}">
                <a16:creationId xmlns:a16="http://schemas.microsoft.com/office/drawing/2014/main" id="{D5DB6474-C7F0-9207-99E9-6723034A7547}"/>
              </a:ext>
            </a:extLst>
          </p:cNvPr>
          <p:cNvSpPr txBox="1"/>
          <p:nvPr/>
        </p:nvSpPr>
        <p:spPr>
          <a:xfrm>
            <a:off x="9418307" y="1660036"/>
            <a:ext cx="22295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Pursuit of Happyness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Mood Lights Up Ad Engagement at the Cinema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3CCDBC-E5C3-8666-9605-9D6282CAF12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431D812-900F-B5D5-60E5-FB40CBDDF9B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C2CC4D-AFDC-7FCB-7CF0-1AF400D2F0E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TextBox 1">
            <a:hlinkClick r:id="rId16"/>
            <a:extLst>
              <a:ext uri="{FF2B5EF4-FFF2-40B4-BE49-F238E27FC236}">
                <a16:creationId xmlns:a16="http://schemas.microsoft.com/office/drawing/2014/main" id="{DAE5B40F-9204-2649-0532-EE0A308863A4}"/>
              </a:ext>
            </a:extLst>
          </p:cNvPr>
          <p:cNvSpPr txBox="1"/>
          <p:nvPr/>
        </p:nvSpPr>
        <p:spPr>
          <a:xfrm>
            <a:off x="6319396" y="5871821"/>
            <a:ext cx="280912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r>
              <a:rPr lang="en-US"/>
              <a:t>Reir, Llorar, </a:t>
            </a:r>
            <a:r>
              <a:rPr lang="en-US" err="1"/>
              <a:t>Compartir</a:t>
            </a:r>
            <a:r>
              <a:rPr lang="en-US"/>
              <a:t>, </a:t>
            </a:r>
            <a:r>
              <a:rPr lang="en-US" err="1"/>
              <a:t>Comprar</a:t>
            </a:r>
            <a:endParaRPr lang="en-US"/>
          </a:p>
          <a:p>
            <a:r>
              <a:rPr lang="en-US" sz="900" b="0">
                <a:solidFill>
                  <a:srgbClr val="1B1464"/>
                </a:solidFill>
              </a:rPr>
              <a:t>How TV &amp; Streaming Inspire Deeper Connections with Hispanic Audiences Than Social Media</a:t>
            </a:r>
          </a:p>
        </p:txBody>
      </p:sp>
      <p:pic>
        <p:nvPicPr>
          <p:cNvPr id="9" name="Picture 8">
            <a:hlinkClick r:id="rId16"/>
            <a:extLst>
              <a:ext uri="{FF2B5EF4-FFF2-40B4-BE49-F238E27FC236}">
                <a16:creationId xmlns:a16="http://schemas.microsoft.com/office/drawing/2014/main" id="{10709716-20E9-CA31-91D6-15F49D5FCE4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551" y="4589879"/>
            <a:ext cx="2229542" cy="1281942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10" name="Picture 9">
            <a:hlinkClick r:id="rId18"/>
            <a:extLst>
              <a:ext uri="{FF2B5EF4-FFF2-40B4-BE49-F238E27FC236}">
                <a16:creationId xmlns:a16="http://schemas.microsoft.com/office/drawing/2014/main" id="{D9928D3B-60DC-59BC-8AD4-9163D31669AA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0047" y="4589879"/>
            <a:ext cx="2246062" cy="1263411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F1A62"/>
            </a:solidFill>
          </a:ln>
        </p:spPr>
      </p:pic>
      <p:sp>
        <p:nvSpPr>
          <p:cNvPr id="24" name="TextBox 23">
            <a:hlinkClick r:id="rId18"/>
            <a:extLst>
              <a:ext uri="{FF2B5EF4-FFF2-40B4-BE49-F238E27FC236}">
                <a16:creationId xmlns:a16="http://schemas.microsoft.com/office/drawing/2014/main" id="{F175CA4A-6D60-DE46-6835-840F1E563DD8}"/>
              </a:ext>
            </a:extLst>
          </p:cNvPr>
          <p:cNvSpPr txBox="1"/>
          <p:nvPr/>
        </p:nvSpPr>
        <p:spPr>
          <a:xfrm>
            <a:off x="9128517" y="5871821"/>
            <a:ext cx="280912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r>
              <a:rPr lang="en-US"/>
              <a:t>Unite, Empower, Reflect, Shop</a:t>
            </a:r>
          </a:p>
          <a:p>
            <a:r>
              <a:rPr lang="en-US" sz="900" b="0">
                <a:solidFill>
                  <a:srgbClr val="1B1464"/>
                </a:solidFill>
              </a:rPr>
              <a:t>How TV &amp; Streaming Cultivate Richer Interactions with Black Audiences Than Social Platforms</a:t>
            </a:r>
          </a:p>
        </p:txBody>
      </p:sp>
    </p:spTree>
    <p:extLst>
      <p:ext uri="{BB962C8B-B14F-4D97-AF65-F5344CB8AC3E}">
        <p14:creationId xmlns:p14="http://schemas.microsoft.com/office/powerpoint/2010/main" val="3110856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B3113B-7CF4-4E9A-AD57-5EA33416DA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878" y="0"/>
            <a:ext cx="5153121" cy="3021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F4471-EE68-5FB5-2E3D-669F90E23B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E9792E-4937-1EEA-7109-2564D3D207A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AC7D3-9209-EDE2-1DD6-F9D6B943C6A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88591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730A54-846D-4A2E-335E-19B6A61D1E34}"/>
              </a:ext>
            </a:extLst>
          </p:cNvPr>
          <p:cNvSpPr>
            <a:spLocks/>
          </p:cNvSpPr>
          <p:nvPr/>
        </p:nvSpPr>
        <p:spPr>
          <a:xfrm>
            <a:off x="1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9E46BA-B70D-AFEB-4A72-36ABB5528112}"/>
              </a:ext>
            </a:extLst>
          </p:cNvPr>
          <p:cNvSpPr txBox="1"/>
          <p:nvPr/>
        </p:nvSpPr>
        <p:spPr>
          <a:xfrm>
            <a:off x="483208" y="6206057"/>
            <a:ext cx="1173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Harris Poll via EMARKETER,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 Z’s love-hate relationship with social media deepens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9/25/24</a:t>
            </a:r>
            <a:r>
              <a:rPr lang="en-US" sz="800"/>
              <a:t>.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*VAB analysis of MRI-Simmons Spring 2024 vs. 2021 USA Study, A18+. Percentages are based on respondents who agreed with the statement, ‘I often feel sad or unhappy after going on social media.’ Any agree.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FE3FA7-D857-CA5C-0ABA-46AD2127B626}"/>
              </a:ext>
            </a:extLst>
          </p:cNvPr>
          <p:cNvSpPr/>
          <p:nvPr/>
        </p:nvSpPr>
        <p:spPr>
          <a:xfrm>
            <a:off x="156142" y="397831"/>
            <a:ext cx="115422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Social media constantly creates negative experiences for Gen Z</a:t>
            </a:r>
            <a:r>
              <a:rPr lang="en-US" sz="2600" b="1">
                <a:solidFill>
                  <a:srgbClr val="002060"/>
                </a:solidFill>
                <a:latin typeface="Helvetica" pitchFamily="2" charset="0"/>
              </a:rPr>
              <a:t> which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makes many feel </a:t>
            </a:r>
            <a:r>
              <a:rPr lang="en-US" sz="2600" b="1">
                <a:solidFill>
                  <a:srgbClr val="002060"/>
                </a:solidFill>
                <a:latin typeface="Helvetica" pitchFamily="2" charset="0"/>
              </a:rPr>
              <a:t>isolated, sad and unhappy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9826FC-60D1-F12E-EB90-E527C5E37C1F}"/>
              </a:ext>
            </a:extLst>
          </p:cNvPr>
          <p:cNvSpPr/>
          <p:nvPr/>
        </p:nvSpPr>
        <p:spPr>
          <a:xfrm>
            <a:off x="1902922" y="1944411"/>
            <a:ext cx="3639516" cy="4133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FF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AEB165-48A5-90FB-1B3C-A95F73444616}"/>
              </a:ext>
            </a:extLst>
          </p:cNvPr>
          <p:cNvSpPr/>
          <p:nvPr/>
        </p:nvSpPr>
        <p:spPr>
          <a:xfrm>
            <a:off x="6649563" y="1944411"/>
            <a:ext cx="3639516" cy="41333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3C8D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2D371-8242-9672-D441-495AD3977965}"/>
              </a:ext>
            </a:extLst>
          </p:cNvPr>
          <p:cNvSpPr txBox="1"/>
          <p:nvPr/>
        </p:nvSpPr>
        <p:spPr>
          <a:xfrm>
            <a:off x="2068354" y="4474194"/>
            <a:ext cx="3308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US" sz="1800" i="0" u="none" strike="noStrike">
                <a:solidFill>
                  <a:srgbClr val="1B1464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 Gen Z </a:t>
            </a:r>
            <a:r>
              <a:rPr lang="en-US" sz="1800" b="1" i="0" u="none" strike="noStrike">
                <a:solidFill>
                  <a:srgbClr val="00BFF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associate social media with ‘isolation’</a:t>
            </a:r>
            <a:endParaRPr lang="en-US" b="1"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0C186-3348-3BE8-BC7B-53D84407A257}"/>
              </a:ext>
            </a:extLst>
          </p:cNvPr>
          <p:cNvSpPr txBox="1"/>
          <p:nvPr/>
        </p:nvSpPr>
        <p:spPr>
          <a:xfrm>
            <a:off x="6815512" y="4474194"/>
            <a:ext cx="330865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US" sz="1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 adults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18-24</a:t>
            </a:r>
            <a:r>
              <a:rPr lang="en-US" sz="1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agree that they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often feel 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sad or unhappy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after going on social media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(vs. 34% in 2021)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B5CD15-BB07-FD9F-5A2F-4E0FD1B193C9}"/>
              </a:ext>
            </a:extLst>
          </p:cNvPr>
          <p:cNvSpPr txBox="1"/>
          <p:nvPr/>
        </p:nvSpPr>
        <p:spPr>
          <a:xfrm>
            <a:off x="2068355" y="3428568"/>
            <a:ext cx="3308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57%</a:t>
            </a:r>
            <a:r>
              <a:rPr lang="en-US" sz="3600">
                <a:solidFill>
                  <a:srgbClr val="00BFF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37A66A-1D68-E4CA-D1B3-B80A6D3FAD21}"/>
              </a:ext>
            </a:extLst>
          </p:cNvPr>
          <p:cNvSpPr txBox="1"/>
          <p:nvPr/>
        </p:nvSpPr>
        <p:spPr>
          <a:xfrm>
            <a:off x="6814971" y="3467185"/>
            <a:ext cx="33097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37%</a:t>
            </a:r>
            <a:r>
              <a:rPr lang="en-US" sz="6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ea typeface="Open Sans" panose="020B0606030504020204" pitchFamily="34" charset="0"/>
              </a:rPr>
              <a:t> </a:t>
            </a:r>
          </a:p>
        </p:txBody>
      </p:sp>
      <p:pic>
        <p:nvPicPr>
          <p:cNvPr id="6" name="Picture 5" descr="A yellow face with a blue border&#10;&#10;Description automatically generated">
            <a:extLst>
              <a:ext uri="{FF2B5EF4-FFF2-40B4-BE49-F238E27FC236}">
                <a16:creationId xmlns:a16="http://schemas.microsoft.com/office/drawing/2014/main" id="{3261E5ED-1E10-8853-EACD-B695896886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643" y="2101992"/>
            <a:ext cx="1214389" cy="1214389"/>
          </a:xfrm>
          <a:prstGeom prst="rect">
            <a:avLst/>
          </a:prstGeom>
        </p:spPr>
      </p:pic>
      <p:pic>
        <p:nvPicPr>
          <p:cNvPr id="21" name="Picture 20" descr="A cartoon of a child with blonde hair&#10;&#10;Description automatically generated">
            <a:extLst>
              <a:ext uri="{FF2B5EF4-FFF2-40B4-BE49-F238E27FC236}">
                <a16:creationId xmlns:a16="http://schemas.microsoft.com/office/drawing/2014/main" id="{561AE41D-2B35-4598-3101-0CE48B8EBF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86" y="2102040"/>
            <a:ext cx="1214389" cy="12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4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D69E9A-658D-9B32-D2C1-1F7CA49C1E0B}"/>
              </a:ext>
            </a:extLst>
          </p:cNvPr>
          <p:cNvSpPr>
            <a:spLocks/>
          </p:cNvSpPr>
          <p:nvPr/>
        </p:nvSpPr>
        <p:spPr>
          <a:xfrm>
            <a:off x="4154934" y="1684970"/>
            <a:ext cx="8036560" cy="4591777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730A54-846D-4A2E-335E-19B6A61D1E34}"/>
              </a:ext>
            </a:extLst>
          </p:cNvPr>
          <p:cNvSpPr>
            <a:spLocks/>
          </p:cNvSpPr>
          <p:nvPr/>
        </p:nvSpPr>
        <p:spPr>
          <a:xfrm>
            <a:off x="2" y="1685014"/>
            <a:ext cx="4155439" cy="4591776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9E46BA-B70D-AFEB-4A72-36ABB5528112}"/>
              </a:ext>
            </a:extLst>
          </p:cNvPr>
          <p:cNvSpPr txBox="1"/>
          <p:nvPr/>
        </p:nvSpPr>
        <p:spPr>
          <a:xfrm>
            <a:off x="503714" y="6267222"/>
            <a:ext cx="1170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Harris Poll via The New York Times,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 Z Has Regrets</a:t>
            </a:r>
            <a:r>
              <a:rPr kumimoji="0" lang="en-US" sz="7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09/17/2024. Based on online survey of 1,006 Gen Z adults, aged 18-27 about their beliefs regarding the impact that social media and smartphones have had on them and whether they’d support select reform efforts to address addiction; fielded 8/8/24 – 8/15/24.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FE3FA7-D857-CA5C-0ABA-46AD2127B626}"/>
              </a:ext>
            </a:extLst>
          </p:cNvPr>
          <p:cNvSpPr/>
          <p:nvPr/>
        </p:nvSpPr>
        <p:spPr>
          <a:xfrm>
            <a:off x="156142" y="397831"/>
            <a:ext cx="120358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significant segment of Gen Z say that social media has hurt them personally and has had an adverse effect on their emotional health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639F6-9593-C1BF-65D1-C4AC1FE328BF}"/>
              </a:ext>
            </a:extLst>
          </p:cNvPr>
          <p:cNvSpPr txBox="1"/>
          <p:nvPr/>
        </p:nvSpPr>
        <p:spPr>
          <a:xfrm>
            <a:off x="188885" y="2687400"/>
            <a:ext cx="37776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n>
                  <a:solidFill>
                    <a:sysClr val="windowText" lastClr="000000"/>
                  </a:solidFill>
                </a:ln>
                <a:solidFill>
                  <a:srgbClr val="FFE600"/>
                </a:solidFill>
              </a:rPr>
              <a:t>29%</a:t>
            </a:r>
          </a:p>
          <a:p>
            <a:pPr algn="ctr"/>
            <a:endParaRPr lang="en-US" sz="2400"/>
          </a:p>
          <a:p>
            <a:pPr algn="ctr"/>
            <a:r>
              <a:rPr lang="en-US" sz="2400">
                <a:solidFill>
                  <a:schemeClr val="bg1"/>
                </a:solidFill>
              </a:rPr>
              <a:t>of adults ages 18-27 say that social media has </a:t>
            </a:r>
          </a:p>
          <a:p>
            <a:pPr algn="ctr"/>
            <a:r>
              <a:rPr lang="en-US" sz="2400" b="1">
                <a:solidFill>
                  <a:srgbClr val="FFE600"/>
                </a:solidFill>
              </a:rPr>
              <a:t>hurt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rgbClr val="FFE600"/>
                </a:solidFill>
              </a:rPr>
              <a:t>them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rgbClr val="FFE600"/>
                </a:solidFill>
              </a:rPr>
              <a:t>personally</a:t>
            </a:r>
            <a:r>
              <a:rPr lang="en-US" sz="2400" b="1">
                <a:solidFill>
                  <a:srgbClr val="ED3C8D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B7DC9-C31D-05AE-51C6-939505FD92AD}"/>
              </a:ext>
            </a:extLst>
          </p:cNvPr>
          <p:cNvSpPr txBox="1"/>
          <p:nvPr/>
        </p:nvSpPr>
        <p:spPr>
          <a:xfrm>
            <a:off x="4154934" y="1981200"/>
            <a:ext cx="803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% of A18-27 who believe social media had </a:t>
            </a:r>
          </a:p>
          <a:p>
            <a:pPr algn="ctr"/>
            <a:r>
              <a:rPr lang="en-US" b="1"/>
              <a:t>a negative impact on their emotional health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FC90B3-5DF8-9317-9D74-A15F419A5D4E}"/>
              </a:ext>
            </a:extLst>
          </p:cNvPr>
          <p:cNvSpPr/>
          <p:nvPr/>
        </p:nvSpPr>
        <p:spPr>
          <a:xfrm>
            <a:off x="4428681" y="3169901"/>
            <a:ext cx="2276856" cy="24867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FB14E9-C8D1-1784-27BE-86560D3BDAE5}"/>
              </a:ext>
            </a:extLst>
          </p:cNvPr>
          <p:cNvSpPr txBox="1"/>
          <p:nvPr/>
        </p:nvSpPr>
        <p:spPr>
          <a:xfrm>
            <a:off x="4295075" y="3720776"/>
            <a:ext cx="2506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>
                  <a:solidFill>
                    <a:sysClr val="windowText" lastClr="000000"/>
                  </a:solidFill>
                </a:ln>
                <a:solidFill>
                  <a:srgbClr val="00BFF2"/>
                </a:solidFill>
              </a:rPr>
              <a:t>37%</a:t>
            </a:r>
            <a:endParaRPr lang="en-US"/>
          </a:p>
          <a:p>
            <a:pPr algn="ctr"/>
            <a:r>
              <a:rPr lang="en-US"/>
              <a:t>A18-27</a:t>
            </a:r>
            <a:endParaRPr lang="en-US" b="1">
              <a:solidFill>
                <a:srgbClr val="00BFF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012528-DF5C-CFB6-8C19-A913BE64EFB9}"/>
              </a:ext>
            </a:extLst>
          </p:cNvPr>
          <p:cNvSpPr/>
          <p:nvPr/>
        </p:nvSpPr>
        <p:spPr>
          <a:xfrm>
            <a:off x="7052316" y="3169901"/>
            <a:ext cx="2278624" cy="24867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B2705A-DD47-7DC5-869F-E3D24E09DF46}"/>
              </a:ext>
            </a:extLst>
          </p:cNvPr>
          <p:cNvSpPr txBox="1"/>
          <p:nvPr/>
        </p:nvSpPr>
        <p:spPr>
          <a:xfrm>
            <a:off x="6959609" y="3720776"/>
            <a:ext cx="2506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>
                  <a:solidFill>
                    <a:sysClr val="windowText" lastClr="000000"/>
                  </a:solidFill>
                </a:ln>
                <a:solidFill>
                  <a:srgbClr val="ED3C8D"/>
                </a:solidFill>
              </a:rPr>
              <a:t>47%</a:t>
            </a:r>
          </a:p>
          <a:p>
            <a:pPr algn="ctr"/>
            <a:r>
              <a:rPr lang="en-US"/>
              <a:t>LGBTQ A18-27</a:t>
            </a:r>
            <a:endParaRPr lang="en-US" b="1">
              <a:solidFill>
                <a:srgbClr val="4EBEA4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9857D48-7BE7-F20E-52FC-BE031C7442BD}"/>
              </a:ext>
            </a:extLst>
          </p:cNvPr>
          <p:cNvSpPr/>
          <p:nvPr/>
        </p:nvSpPr>
        <p:spPr>
          <a:xfrm>
            <a:off x="9658798" y="3169901"/>
            <a:ext cx="2278624" cy="24867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6CF9C9-FFE2-4C4F-12E5-7B18BA3080A5}"/>
              </a:ext>
            </a:extLst>
          </p:cNvPr>
          <p:cNvSpPr txBox="1"/>
          <p:nvPr/>
        </p:nvSpPr>
        <p:spPr>
          <a:xfrm>
            <a:off x="9544867" y="3720776"/>
            <a:ext cx="2506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>
                  <a:solidFill>
                    <a:sysClr val="windowText" lastClr="000000"/>
                  </a:solidFill>
                </a:ln>
                <a:solidFill>
                  <a:srgbClr val="4EBEA4"/>
                </a:solidFill>
              </a:rPr>
              <a:t>44%</a:t>
            </a:r>
          </a:p>
          <a:p>
            <a:pPr algn="ctr"/>
            <a:r>
              <a:rPr lang="en-US"/>
              <a:t>Women A18-27</a:t>
            </a:r>
            <a:endParaRPr lang="en-US" b="1">
              <a:solidFill>
                <a:srgbClr val="A343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DD19BF-0366-1999-CFB4-526068AA9457}"/>
              </a:ext>
            </a:extLst>
          </p:cNvPr>
          <p:cNvCxnSpPr>
            <a:cxnSpLocks/>
          </p:cNvCxnSpPr>
          <p:nvPr/>
        </p:nvCxnSpPr>
        <p:spPr>
          <a:xfrm>
            <a:off x="6846860" y="3022118"/>
            <a:ext cx="506" cy="291015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34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730A54-846D-4A2E-335E-19B6A61D1E34}"/>
              </a:ext>
            </a:extLst>
          </p:cNvPr>
          <p:cNvSpPr>
            <a:spLocks/>
          </p:cNvSpPr>
          <p:nvPr/>
        </p:nvSpPr>
        <p:spPr>
          <a:xfrm>
            <a:off x="0" y="1686476"/>
            <a:ext cx="6499123" cy="518267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9B4D91-9866-F4A9-355D-8367E129C665}"/>
              </a:ext>
            </a:extLst>
          </p:cNvPr>
          <p:cNvSpPr/>
          <p:nvPr/>
        </p:nvSpPr>
        <p:spPr>
          <a:xfrm>
            <a:off x="6353694" y="1696164"/>
            <a:ext cx="5837763" cy="5137015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67888D-0B80-8D57-BAB3-1966EF2DB18B}"/>
              </a:ext>
            </a:extLst>
          </p:cNvPr>
          <p:cNvGrpSpPr/>
          <p:nvPr/>
        </p:nvGrpSpPr>
        <p:grpSpPr>
          <a:xfrm>
            <a:off x="64036" y="3888962"/>
            <a:ext cx="2422963" cy="924543"/>
            <a:chOff x="4122653" y="-920773"/>
            <a:chExt cx="2348059" cy="92454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A3A8674-C606-415C-2AB4-1E78E18C73F3}"/>
                </a:ext>
              </a:extLst>
            </p:cNvPr>
            <p:cNvSpPr/>
            <p:nvPr/>
          </p:nvSpPr>
          <p:spPr>
            <a:xfrm>
              <a:off x="4122653" y="-920773"/>
              <a:ext cx="2348059" cy="9245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pic>
          <p:nvPicPr>
            <p:cNvPr id="32" name="Picture 31">
              <a:hlinkClick r:id="rId4"/>
              <a:extLst>
                <a:ext uri="{FF2B5EF4-FFF2-40B4-BE49-F238E27FC236}">
                  <a16:creationId xmlns:a16="http://schemas.microsoft.com/office/drawing/2014/main" id="{4870AF19-3498-7920-9782-39D282FFF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8995" y="-577958"/>
              <a:ext cx="2157807" cy="49789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6890F4E-1F81-B329-9772-10E768A6D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5086" y="-834507"/>
              <a:ext cx="839294" cy="17390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C093985-9CB9-482F-3384-55C3A0B711DC}"/>
                </a:ext>
              </a:extLst>
            </p:cNvPr>
            <p:cNvSpPr txBox="1"/>
            <p:nvPr/>
          </p:nvSpPr>
          <p:spPr>
            <a:xfrm>
              <a:off x="5466543" y="-884031"/>
              <a:ext cx="994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2/20/2024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26799D7-4B90-6ADB-0298-CD5ADBA45E16}"/>
              </a:ext>
            </a:extLst>
          </p:cNvPr>
          <p:cNvGrpSpPr/>
          <p:nvPr/>
        </p:nvGrpSpPr>
        <p:grpSpPr>
          <a:xfrm>
            <a:off x="132814" y="4888419"/>
            <a:ext cx="2493012" cy="1567861"/>
            <a:chOff x="3457128" y="4777921"/>
            <a:chExt cx="1611584" cy="105529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1146102-6353-FADA-2682-159E527F4A25}"/>
                </a:ext>
              </a:extLst>
            </p:cNvPr>
            <p:cNvSpPr/>
            <p:nvPr/>
          </p:nvSpPr>
          <p:spPr>
            <a:xfrm>
              <a:off x="3457128" y="4777921"/>
              <a:ext cx="1611584" cy="10552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pic>
          <p:nvPicPr>
            <p:cNvPr id="38" name="Picture 37">
              <a:hlinkClick r:id="rId7"/>
              <a:extLst>
                <a:ext uri="{FF2B5EF4-FFF2-40B4-BE49-F238E27FC236}">
                  <a16:creationId xmlns:a16="http://schemas.microsoft.com/office/drawing/2014/main" id="{9BF52447-1B07-FA68-B65E-0B3F9BF24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3642" y="5023699"/>
              <a:ext cx="1354246" cy="71079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CF60DD-2DC1-2B82-DB9E-E23986F1E52D}"/>
                </a:ext>
              </a:extLst>
            </p:cNvPr>
            <p:cNvSpPr txBox="1"/>
            <p:nvPr/>
          </p:nvSpPr>
          <p:spPr>
            <a:xfrm>
              <a:off x="3999232" y="4831691"/>
              <a:ext cx="994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6/17/2024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BB9A911-4C66-2126-C82C-A63BD8AC0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64378" y="4830619"/>
              <a:ext cx="482295" cy="15642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043C7C-4A4B-2ED2-F813-D47655EE273C}"/>
              </a:ext>
            </a:extLst>
          </p:cNvPr>
          <p:cNvGrpSpPr/>
          <p:nvPr/>
        </p:nvGrpSpPr>
        <p:grpSpPr>
          <a:xfrm>
            <a:off x="2660804" y="4548115"/>
            <a:ext cx="3622936" cy="974742"/>
            <a:chOff x="8494723" y="1975551"/>
            <a:chExt cx="3622936" cy="97474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87BEBEA-7998-E298-BD6D-97301532DA54}"/>
                </a:ext>
              </a:extLst>
            </p:cNvPr>
            <p:cNvSpPr/>
            <p:nvPr/>
          </p:nvSpPr>
          <p:spPr>
            <a:xfrm>
              <a:off x="8494723" y="1975551"/>
              <a:ext cx="3622935" cy="9380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6709F76-9545-BBE8-A08D-20A26990EA20}"/>
                </a:ext>
              </a:extLst>
            </p:cNvPr>
            <p:cNvSpPr txBox="1"/>
            <p:nvPr/>
          </p:nvSpPr>
          <p:spPr>
            <a:xfrm>
              <a:off x="10999290" y="2010682"/>
              <a:ext cx="994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2/20/2024</a:t>
              </a:r>
            </a:p>
          </p:txBody>
        </p:sp>
        <p:sp>
          <p:nvSpPr>
            <p:cNvPr id="56" name="TextBox 55">
              <a:hlinkClick r:id="rId10"/>
              <a:extLst>
                <a:ext uri="{FF2B5EF4-FFF2-40B4-BE49-F238E27FC236}">
                  <a16:creationId xmlns:a16="http://schemas.microsoft.com/office/drawing/2014/main" id="{8CA8B477-53FA-B16F-A6E9-FF5E112A74C0}"/>
                </a:ext>
              </a:extLst>
            </p:cNvPr>
            <p:cNvSpPr txBox="1"/>
            <p:nvPr/>
          </p:nvSpPr>
          <p:spPr>
            <a:xfrm>
              <a:off x="8555657" y="2211629"/>
              <a:ext cx="356200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rPr>
                <a:t>Experiment finds limiting social media use can reduce mental health issues in distressed youth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83A7D6F-167A-865A-C4D1-D617EFBDC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5074" y="2079700"/>
              <a:ext cx="538149" cy="15534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6E5CB6-D40A-39A5-BD9A-56053D4102C9}"/>
              </a:ext>
            </a:extLst>
          </p:cNvPr>
          <p:cNvGrpSpPr/>
          <p:nvPr/>
        </p:nvGrpSpPr>
        <p:grpSpPr>
          <a:xfrm>
            <a:off x="2653352" y="5527435"/>
            <a:ext cx="3645125" cy="938042"/>
            <a:chOff x="6059288" y="4148285"/>
            <a:chExt cx="3645125" cy="938042"/>
          </a:xfrm>
        </p:grpSpPr>
        <p:sp>
          <p:nvSpPr>
            <p:cNvPr id="44" name="Rectangle: Rounded Corners 43">
              <a:hlinkClick r:id="rId12"/>
              <a:extLst>
                <a:ext uri="{FF2B5EF4-FFF2-40B4-BE49-F238E27FC236}">
                  <a16:creationId xmlns:a16="http://schemas.microsoft.com/office/drawing/2014/main" id="{6A5D04C6-925D-33AE-1030-BC35BC72CA43}"/>
                </a:ext>
              </a:extLst>
            </p:cNvPr>
            <p:cNvSpPr/>
            <p:nvPr/>
          </p:nvSpPr>
          <p:spPr>
            <a:xfrm>
              <a:off x="6059289" y="4148285"/>
              <a:ext cx="3637835" cy="9380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80380C-69CF-99C4-BA27-E56E45BF7F43}"/>
                </a:ext>
              </a:extLst>
            </p:cNvPr>
            <p:cNvSpPr txBox="1"/>
            <p:nvPr/>
          </p:nvSpPr>
          <p:spPr>
            <a:xfrm>
              <a:off x="8647109" y="4234503"/>
              <a:ext cx="994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6/10/2024</a:t>
              </a:r>
            </a:p>
          </p:txBody>
        </p:sp>
        <p:sp>
          <p:nvSpPr>
            <p:cNvPr id="45" name="TextBox 44">
              <a:hlinkClick r:id="rId12"/>
              <a:extLst>
                <a:ext uri="{FF2B5EF4-FFF2-40B4-BE49-F238E27FC236}">
                  <a16:creationId xmlns:a16="http://schemas.microsoft.com/office/drawing/2014/main" id="{D818BA54-9D50-5FF3-9E2D-2CF1807E21C8}"/>
                </a:ext>
              </a:extLst>
            </p:cNvPr>
            <p:cNvSpPr txBox="1"/>
            <p:nvPr/>
          </p:nvSpPr>
          <p:spPr>
            <a:xfrm>
              <a:off x="6059288" y="4462984"/>
              <a:ext cx="36451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Unify Sans"/>
                  <a:ea typeface="+mn-ea"/>
                  <a:cs typeface="+mn-cs"/>
                </a:rPr>
                <a:t>I'm always on social media and I'm pretty sure you are, too. Why are we still lonely?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783349A-C817-BDE4-0CF9-0C1C62D7D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0124" y="4188609"/>
              <a:ext cx="797918" cy="335126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2FE3FA7-D857-CA5C-0ABA-46AD2127B626}"/>
              </a:ext>
            </a:extLst>
          </p:cNvPr>
          <p:cNvSpPr/>
          <p:nvPr/>
        </p:nvSpPr>
        <p:spPr>
          <a:xfrm>
            <a:off x="156142" y="397831"/>
            <a:ext cx="120143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Numerous research studies highlight the mental health risks associated with social media use that impact the overall wellbeing of youths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DE60F9-5588-42D0-D292-F8E0D9D328E6}"/>
              </a:ext>
            </a:extLst>
          </p:cNvPr>
          <p:cNvGrpSpPr/>
          <p:nvPr/>
        </p:nvGrpSpPr>
        <p:grpSpPr>
          <a:xfrm>
            <a:off x="2571080" y="3695445"/>
            <a:ext cx="3689513" cy="829059"/>
            <a:chOff x="8656213" y="3834026"/>
            <a:chExt cx="3689513" cy="829059"/>
          </a:xfrm>
        </p:grpSpPr>
        <p:sp>
          <p:nvSpPr>
            <p:cNvPr id="8" name="Rectangle: Rounded Corners 7">
              <a:hlinkClick r:id="rId14"/>
              <a:extLst>
                <a:ext uri="{FF2B5EF4-FFF2-40B4-BE49-F238E27FC236}">
                  <a16:creationId xmlns:a16="http://schemas.microsoft.com/office/drawing/2014/main" id="{609C0D32-1268-8C2D-5868-5D23BDAF18D1}"/>
                </a:ext>
              </a:extLst>
            </p:cNvPr>
            <p:cNvSpPr/>
            <p:nvPr/>
          </p:nvSpPr>
          <p:spPr>
            <a:xfrm>
              <a:off x="8656213" y="3834026"/>
              <a:ext cx="3689513" cy="8171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153DF2-9ABB-BB60-A123-A9867EFC0F54}"/>
                </a:ext>
              </a:extLst>
            </p:cNvPr>
            <p:cNvSpPr txBox="1"/>
            <p:nvPr/>
          </p:nvSpPr>
          <p:spPr>
            <a:xfrm>
              <a:off x="8665776" y="4139865"/>
              <a:ext cx="36799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Poppins" panose="020B0502040204020203" pitchFamily="2" charset="0"/>
                  <a:ea typeface="+mn-ea"/>
                  <a:cs typeface="+mn-cs"/>
                </a:rPr>
                <a:t>The Social Dilemma: Social Media and Your Mental Health</a:t>
              </a:r>
            </a:p>
          </p:txBody>
        </p:sp>
        <p:pic>
          <p:nvPicPr>
            <p:cNvPr id="1026" name="Picture 2" descr="Mass General Brigham Logo | National Medical Fellowships">
              <a:extLst>
                <a:ext uri="{FF2B5EF4-FFF2-40B4-BE49-F238E27FC236}">
                  <a16:creationId xmlns:a16="http://schemas.microsoft.com/office/drawing/2014/main" id="{8D245B30-5D1C-7731-C0BC-0F1C0193C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5631" y="3904044"/>
              <a:ext cx="1626028" cy="26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EC3FF8-52B9-8C72-3EFD-1F18E6E6743D}"/>
                </a:ext>
              </a:extLst>
            </p:cNvPr>
            <p:cNvSpPr txBox="1"/>
            <p:nvPr/>
          </p:nvSpPr>
          <p:spPr>
            <a:xfrm>
              <a:off x="11349740" y="3898383"/>
              <a:ext cx="994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3/29/2024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15BE31-81CD-41F2-8C8F-0F2DEA482E94}"/>
              </a:ext>
            </a:extLst>
          </p:cNvPr>
          <p:cNvGrpSpPr/>
          <p:nvPr/>
        </p:nvGrpSpPr>
        <p:grpSpPr>
          <a:xfrm>
            <a:off x="64037" y="2914627"/>
            <a:ext cx="2446110" cy="881988"/>
            <a:chOff x="422534" y="2607165"/>
            <a:chExt cx="2446110" cy="881988"/>
          </a:xfrm>
        </p:grpSpPr>
        <p:sp>
          <p:nvSpPr>
            <p:cNvPr id="24" name="Rectangle: Rounded Corners 23">
              <a:hlinkClick r:id="rId16"/>
              <a:extLst>
                <a:ext uri="{FF2B5EF4-FFF2-40B4-BE49-F238E27FC236}">
                  <a16:creationId xmlns:a16="http://schemas.microsoft.com/office/drawing/2014/main" id="{382026A6-451C-E9AD-0B8A-5892F0449EA2}"/>
                </a:ext>
              </a:extLst>
            </p:cNvPr>
            <p:cNvSpPr/>
            <p:nvPr/>
          </p:nvSpPr>
          <p:spPr>
            <a:xfrm>
              <a:off x="422534" y="2607165"/>
              <a:ext cx="2446110" cy="8819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pic>
          <p:nvPicPr>
            <p:cNvPr id="13" name="Picture 12">
              <a:hlinkClick r:id="rId16"/>
              <a:extLst>
                <a:ext uri="{FF2B5EF4-FFF2-40B4-BE49-F238E27FC236}">
                  <a16:creationId xmlns:a16="http://schemas.microsoft.com/office/drawing/2014/main" id="{8012A3E5-2C55-F6CA-064D-1D509FA8F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385" y="3017098"/>
              <a:ext cx="2312407" cy="30270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E7E7858-EA94-09C7-72B8-3E5D2DEA9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264" y="2732550"/>
              <a:ext cx="858804" cy="15051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7F14FAC-84CC-042A-AE17-F89D55773723}"/>
                </a:ext>
              </a:extLst>
            </p:cNvPr>
            <p:cNvSpPr txBox="1"/>
            <p:nvPr/>
          </p:nvSpPr>
          <p:spPr>
            <a:xfrm>
              <a:off x="1873741" y="2658905"/>
              <a:ext cx="994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6/17/2024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97BD2D1-67DF-AC93-A244-030C8EFCDC46}"/>
              </a:ext>
            </a:extLst>
          </p:cNvPr>
          <p:cNvGrpSpPr/>
          <p:nvPr/>
        </p:nvGrpSpPr>
        <p:grpSpPr>
          <a:xfrm>
            <a:off x="89014" y="1772035"/>
            <a:ext cx="2580612" cy="1057033"/>
            <a:chOff x="1011044" y="4241143"/>
            <a:chExt cx="2580612" cy="1057033"/>
          </a:xfrm>
        </p:grpSpPr>
        <p:sp>
          <p:nvSpPr>
            <p:cNvPr id="51" name="Rectangle: Rounded Corners 50">
              <a:hlinkClick r:id="rId19"/>
              <a:extLst>
                <a:ext uri="{FF2B5EF4-FFF2-40B4-BE49-F238E27FC236}">
                  <a16:creationId xmlns:a16="http://schemas.microsoft.com/office/drawing/2014/main" id="{675123D0-23B9-D4FB-1498-6C7C4F88C3DD}"/>
                </a:ext>
              </a:extLst>
            </p:cNvPr>
            <p:cNvSpPr/>
            <p:nvPr/>
          </p:nvSpPr>
          <p:spPr>
            <a:xfrm>
              <a:off x="1011044" y="4241143"/>
              <a:ext cx="2580612" cy="10570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pic>
          <p:nvPicPr>
            <p:cNvPr id="48" name="Picture 47">
              <a:hlinkClick r:id="rId19"/>
              <a:extLst>
                <a:ext uri="{FF2B5EF4-FFF2-40B4-BE49-F238E27FC236}">
                  <a16:creationId xmlns:a16="http://schemas.microsoft.com/office/drawing/2014/main" id="{2912A98E-DDE0-8CA1-C2DB-295D569D9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2063" y="4624687"/>
              <a:ext cx="2133262" cy="5722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3AEC6CB-9C34-7B63-A102-F93B6BC6B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24464" y="4327619"/>
              <a:ext cx="1490295" cy="22268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1704251-360B-9356-F1E5-53AB98220272}"/>
                </a:ext>
              </a:extLst>
            </p:cNvPr>
            <p:cNvSpPr txBox="1"/>
            <p:nvPr/>
          </p:nvSpPr>
          <p:spPr>
            <a:xfrm>
              <a:off x="2596754" y="4327618"/>
              <a:ext cx="994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6/17/2024</a:t>
              </a: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536F57E9-EDF5-7D00-0196-0D7BC7611908}"/>
              </a:ext>
            </a:extLst>
          </p:cNvPr>
          <p:cNvGrpSpPr/>
          <p:nvPr/>
        </p:nvGrpSpPr>
        <p:grpSpPr>
          <a:xfrm>
            <a:off x="2729946" y="1760185"/>
            <a:ext cx="3557438" cy="1110817"/>
            <a:chOff x="4823578" y="4350092"/>
            <a:chExt cx="3557438" cy="1110817"/>
          </a:xfrm>
        </p:grpSpPr>
        <p:sp>
          <p:nvSpPr>
            <p:cNvPr id="61" name="Rectangle: Rounded Corners 60">
              <a:hlinkClick r:id="rId22"/>
              <a:extLst>
                <a:ext uri="{FF2B5EF4-FFF2-40B4-BE49-F238E27FC236}">
                  <a16:creationId xmlns:a16="http://schemas.microsoft.com/office/drawing/2014/main" id="{CB2F284E-BDFC-A946-5149-0505960C69AF}"/>
                </a:ext>
              </a:extLst>
            </p:cNvPr>
            <p:cNvSpPr/>
            <p:nvPr/>
          </p:nvSpPr>
          <p:spPr>
            <a:xfrm>
              <a:off x="4827221" y="4350092"/>
              <a:ext cx="3553795" cy="11108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63" name="TextBox 62">
              <a:hlinkClick r:id="rId22"/>
              <a:extLst>
                <a:ext uri="{FF2B5EF4-FFF2-40B4-BE49-F238E27FC236}">
                  <a16:creationId xmlns:a16="http://schemas.microsoft.com/office/drawing/2014/main" id="{413FBF86-B6B5-671B-C185-1982F883A183}"/>
                </a:ext>
              </a:extLst>
            </p:cNvPr>
            <p:cNvSpPr txBox="1"/>
            <p:nvPr/>
          </p:nvSpPr>
          <p:spPr>
            <a:xfrm>
              <a:off x="4823578" y="4595523"/>
              <a:ext cx="3553794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Escrow Condensed"/>
                  <a:ea typeface="+mn-ea"/>
                  <a:cs typeface="+mn-cs"/>
                </a:rPr>
                <a:t>Facebook Knows Instagram Is Toxic for Teen Girls, Company Documents Show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Retina"/>
                  <a:ea typeface="+mn-ea"/>
                  <a:cs typeface="+mn-cs"/>
                </a:rPr>
                <a:t>Its own in-depth research shows a significant teen mental-health issue that Facebook plays down in public</a:t>
              </a:r>
            </a:p>
          </p:txBody>
        </p:sp>
        <p:pic>
          <p:nvPicPr>
            <p:cNvPr id="1028" name="Picture 4" descr="The Wall Street Journal Logo and symbol, meaning, history, PNG, brand">
              <a:extLst>
                <a:ext uri="{FF2B5EF4-FFF2-40B4-BE49-F238E27FC236}">
                  <a16:creationId xmlns:a16="http://schemas.microsoft.com/office/drawing/2014/main" id="{8B3D5C61-CD12-3823-CFB6-C0B8DC4E69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00" t="37807" r="3825" b="46067"/>
            <a:stretch/>
          </p:blipFill>
          <p:spPr bwMode="auto">
            <a:xfrm>
              <a:off x="4930601" y="4485384"/>
              <a:ext cx="1628685" cy="162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E27AA204-5E38-F37F-2233-F7C7916E7F2F}"/>
                </a:ext>
              </a:extLst>
            </p:cNvPr>
            <p:cNvSpPr txBox="1"/>
            <p:nvPr/>
          </p:nvSpPr>
          <p:spPr>
            <a:xfrm>
              <a:off x="7194730" y="4418972"/>
              <a:ext cx="994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9/14/2021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7EF682E-A073-EE2C-A9F8-4A9CC7878522}"/>
              </a:ext>
            </a:extLst>
          </p:cNvPr>
          <p:cNvSpPr txBox="1"/>
          <p:nvPr/>
        </p:nvSpPr>
        <p:spPr>
          <a:xfrm>
            <a:off x="6429312" y="2381369"/>
            <a:ext cx="5601448" cy="370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>
                <a:solidFill>
                  <a:schemeClr val="bg1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‘Social media can cause </a:t>
            </a:r>
            <a:r>
              <a:rPr lang="en-US" sz="2000" kern="100">
                <a:solidFill>
                  <a:schemeClr val="bg1"/>
                </a:solidFill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‘a</a:t>
            </a:r>
            <a:r>
              <a:rPr lang="en-US" sz="2000" kern="100">
                <a:solidFill>
                  <a:schemeClr val="bg1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 range of </a:t>
            </a:r>
            <a:r>
              <a:rPr lang="en-US" sz="2000" u="sng" kern="100">
                <a:solidFill>
                  <a:srgbClr val="FFE600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documented risks</a:t>
            </a:r>
            <a:r>
              <a:rPr lang="en-US" sz="2000" kern="100">
                <a:solidFill>
                  <a:srgbClr val="FFE600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 </a:t>
            </a:r>
            <a:r>
              <a:rPr lang="en-US" sz="2000" kern="100">
                <a:solidFill>
                  <a:schemeClr val="bg1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that affect heavy users, including </a:t>
            </a:r>
            <a:r>
              <a:rPr lang="en-US" sz="2000" u="sng" kern="100">
                <a:solidFill>
                  <a:srgbClr val="FFE600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 deprivation</a:t>
            </a:r>
            <a:r>
              <a:rPr lang="en-US" sz="2000" kern="100">
                <a:solidFill>
                  <a:schemeClr val="bg1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, body image distortion, </a:t>
            </a:r>
            <a:r>
              <a:rPr lang="en-US" sz="2000" u="sng" kern="100">
                <a:solidFill>
                  <a:srgbClr val="FFE600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depression</a:t>
            </a:r>
            <a:r>
              <a:rPr lang="en-US" sz="2000" kern="100">
                <a:solidFill>
                  <a:schemeClr val="bg1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, </a:t>
            </a:r>
            <a:r>
              <a:rPr lang="en-US" sz="2000" u="sng" kern="100">
                <a:solidFill>
                  <a:srgbClr val="FFE600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anxiety</a:t>
            </a:r>
            <a:r>
              <a:rPr lang="en-US" sz="2000" kern="100">
                <a:solidFill>
                  <a:schemeClr val="bg1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, exposure to content promoting suicide and eating disorders, </a:t>
            </a:r>
            <a:r>
              <a:rPr lang="en-US" sz="2000" u="sng" kern="100">
                <a:solidFill>
                  <a:srgbClr val="FFE600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sexual predation</a:t>
            </a:r>
            <a:r>
              <a:rPr lang="en-US" sz="2000" kern="100">
                <a:solidFill>
                  <a:srgbClr val="FFE600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 </a:t>
            </a:r>
            <a:r>
              <a:rPr lang="en-US" sz="2000" kern="100">
                <a:solidFill>
                  <a:schemeClr val="bg1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and </a:t>
            </a:r>
            <a:r>
              <a:rPr lang="en-US" sz="2000" u="sng" kern="100">
                <a:solidFill>
                  <a:srgbClr val="FFE600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sextortion</a:t>
            </a:r>
            <a:r>
              <a:rPr lang="en-US" sz="2000" kern="100">
                <a:solidFill>
                  <a:schemeClr val="bg1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, and “</a:t>
            </a:r>
            <a:r>
              <a:rPr lang="en-US" sz="2000" u="sng" kern="100">
                <a:solidFill>
                  <a:srgbClr val="FFE600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problematic use</a:t>
            </a:r>
            <a:r>
              <a:rPr lang="en-US" sz="2000" kern="100">
                <a:solidFill>
                  <a:schemeClr val="bg1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,” which is the term psychologists use to describe compulsive overuse that interferes with success in other areas of life.</a:t>
            </a:r>
            <a:r>
              <a:rPr lang="en-US" sz="2000" kern="100">
                <a:solidFill>
                  <a:schemeClr val="bg1"/>
                </a:solidFill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i="1" kern="100">
                <a:solidFill>
                  <a:schemeClr val="bg1"/>
                </a:solidFill>
                <a:effectLst/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                  - T</a:t>
            </a:r>
            <a:r>
              <a:rPr lang="en-US" sz="1400" i="1" kern="100">
                <a:solidFill>
                  <a:schemeClr val="bg1"/>
                </a:solidFill>
                <a:latin typeface="Helvetica normal"/>
                <a:ea typeface="Calibri" panose="020F0502020204030204" pitchFamily="34" charset="0"/>
                <a:cs typeface="Helvetica" panose="020B0403020202020204" pitchFamily="34" charset="0"/>
              </a:rPr>
              <a:t>he New York Times, Gen Z Has Regrets (9/17/24)</a:t>
            </a:r>
            <a:endParaRPr lang="en-US" sz="1400" i="1" kern="100">
              <a:solidFill>
                <a:schemeClr val="bg1"/>
              </a:solidFill>
              <a:effectLst/>
              <a:latin typeface="Helvetica normal"/>
              <a:ea typeface="Calibri" panose="020F0502020204030204" pitchFamily="34" charset="0"/>
              <a:cs typeface="Helvetica" panose="020B0403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5DD616-4838-0CBA-66BE-CD9E5AD2C283}"/>
              </a:ext>
            </a:extLst>
          </p:cNvPr>
          <p:cNvGrpSpPr/>
          <p:nvPr/>
        </p:nvGrpSpPr>
        <p:grpSpPr>
          <a:xfrm>
            <a:off x="2709739" y="2902968"/>
            <a:ext cx="3561785" cy="764433"/>
            <a:chOff x="2729403" y="2873472"/>
            <a:chExt cx="3561785" cy="764433"/>
          </a:xfrm>
        </p:grpSpPr>
        <p:sp>
          <p:nvSpPr>
            <p:cNvPr id="15" name="Rectangle: Rounded Corners 14">
              <a:hlinkClick r:id="rId22"/>
              <a:extLst>
                <a:ext uri="{FF2B5EF4-FFF2-40B4-BE49-F238E27FC236}">
                  <a16:creationId xmlns:a16="http://schemas.microsoft.com/office/drawing/2014/main" id="{6B90C7E2-D2FD-0236-B099-30CEC881EEDE}"/>
                </a:ext>
              </a:extLst>
            </p:cNvPr>
            <p:cNvSpPr/>
            <p:nvPr/>
          </p:nvSpPr>
          <p:spPr>
            <a:xfrm>
              <a:off x="2729403" y="2890578"/>
              <a:ext cx="3553795" cy="7473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838B32-07F9-8D81-8BF6-632EF1A6BFE2}"/>
                </a:ext>
              </a:extLst>
            </p:cNvPr>
            <p:cNvSpPr txBox="1"/>
            <p:nvPr/>
          </p:nvSpPr>
          <p:spPr>
            <a:xfrm>
              <a:off x="5101098" y="2925214"/>
              <a:ext cx="994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10/8/24</a:t>
              </a:r>
            </a:p>
          </p:txBody>
        </p:sp>
        <p:sp>
          <p:nvSpPr>
            <p:cNvPr id="6" name="TextBox 5">
              <a:hlinkClick r:id="rId31"/>
              <a:extLst>
                <a:ext uri="{FF2B5EF4-FFF2-40B4-BE49-F238E27FC236}">
                  <a16:creationId xmlns:a16="http://schemas.microsoft.com/office/drawing/2014/main" id="{3D686BF2-714C-FEDA-9042-E20A1938D291}"/>
                </a:ext>
              </a:extLst>
            </p:cNvPr>
            <p:cNvSpPr txBox="1"/>
            <p:nvPr/>
          </p:nvSpPr>
          <p:spPr>
            <a:xfrm>
              <a:off x="2847381" y="3080047"/>
              <a:ext cx="344380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b="1" i="0">
                  <a:solidFill>
                    <a:schemeClr val="tx1">
                      <a:lumMod val="50000"/>
                    </a:schemeClr>
                  </a:solidFill>
                  <a:effectLst/>
                  <a:latin typeface="cnn_sans_display"/>
                </a:rPr>
                <a:t>TikTok sued by 14 attorneys general over alleged harm to children’s mental health</a:t>
              </a:r>
            </a:p>
          </p:txBody>
        </p:sp>
        <p:pic>
          <p:nvPicPr>
            <p:cNvPr id="18" name="Picture 4" descr="Download CNN (Cable News Network) Logo in SVG Vector or PNG ...">
              <a:extLst>
                <a:ext uri="{FF2B5EF4-FFF2-40B4-BE49-F238E27FC236}">
                  <a16:creationId xmlns:a16="http://schemas.microsoft.com/office/drawing/2014/main" id="{7F56EE06-EC61-16E3-461E-18D5A4F05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051" y="2873472"/>
              <a:ext cx="487217" cy="324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193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hild sitting on the ground looking at a phone&#10;&#10;Description automatically generated">
            <a:extLst>
              <a:ext uri="{FF2B5EF4-FFF2-40B4-BE49-F238E27FC236}">
                <a16:creationId xmlns:a16="http://schemas.microsoft.com/office/drawing/2014/main" id="{933536F1-5EA9-419D-D153-9CEFAEF115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6476"/>
            <a:ext cx="12192000" cy="44530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FA4FA5-ED08-D21F-22CB-52D91A906B9E}"/>
              </a:ext>
            </a:extLst>
          </p:cNvPr>
          <p:cNvSpPr>
            <a:spLocks/>
          </p:cNvSpPr>
          <p:nvPr/>
        </p:nvSpPr>
        <p:spPr>
          <a:xfrm>
            <a:off x="1" y="1686476"/>
            <a:ext cx="12192000" cy="4453067"/>
          </a:xfrm>
          <a:prstGeom prst="rect">
            <a:avLst/>
          </a:prstGeom>
          <a:solidFill>
            <a:srgbClr val="1B1464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FE3FA7-D857-CA5C-0ABA-46AD2127B626}"/>
              </a:ext>
            </a:extLst>
          </p:cNvPr>
          <p:cNvSpPr/>
          <p:nvPr/>
        </p:nvSpPr>
        <p:spPr>
          <a:xfrm>
            <a:off x="156142" y="397831"/>
            <a:ext cx="120358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Gen Z views social platforms as unsafe for teenagers and plans to limit their own children's access, with many even supporting bans for minors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049084C1-0ABE-F611-A8E6-F8B66D396A0C}"/>
              </a:ext>
            </a:extLst>
          </p:cNvPr>
          <p:cNvSpPr txBox="1">
            <a:spLocks/>
          </p:cNvSpPr>
          <p:nvPr/>
        </p:nvSpPr>
        <p:spPr>
          <a:xfrm>
            <a:off x="483207" y="6200982"/>
            <a:ext cx="11664402" cy="31806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YouGov,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What Americans think about social media and mental health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3/11/2023. Based on Gen Z (born 2000 and later) respondents who believe social media is ‘completely’, ‘mostly’ or ‘somewhat’ responsible for the increase in teen depression. *</a:t>
            </a:r>
            <a:r>
              <a:rPr lang="en-US" sz="80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Harris Poll via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New York Times,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 Z Has Regrets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09/17/2024.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60441D-DA5B-C306-7818-EBC484FB81C8}"/>
              </a:ext>
            </a:extLst>
          </p:cNvPr>
          <p:cNvSpPr/>
          <p:nvPr/>
        </p:nvSpPr>
        <p:spPr>
          <a:xfrm>
            <a:off x="8151647" y="3077732"/>
            <a:ext cx="3890561" cy="2463435"/>
          </a:xfrm>
          <a:prstGeom prst="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9A28AB-BF84-88FD-616F-CBE86A0E0726}"/>
              </a:ext>
            </a:extLst>
          </p:cNvPr>
          <p:cNvSpPr txBox="1"/>
          <p:nvPr/>
        </p:nvSpPr>
        <p:spPr>
          <a:xfrm>
            <a:off x="8147899" y="3109732"/>
            <a:ext cx="38943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36%</a:t>
            </a:r>
            <a:endParaRPr kumimoji="0" lang="en-US" sz="12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 </a:t>
            </a:r>
            <a: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 media bans </a:t>
            </a:r>
            <a:b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those under the age of 18*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914CE8-AA5F-69BF-1281-5C95C2651D80}"/>
              </a:ext>
            </a:extLst>
          </p:cNvPr>
          <p:cNvSpPr/>
          <p:nvPr/>
        </p:nvSpPr>
        <p:spPr>
          <a:xfrm>
            <a:off x="4118043" y="3077732"/>
            <a:ext cx="3890561" cy="2463435"/>
          </a:xfrm>
          <a:prstGeom prst="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57F54-1A9B-04AD-2370-BDFFDA9FAB09}"/>
              </a:ext>
            </a:extLst>
          </p:cNvPr>
          <p:cNvSpPr txBox="1"/>
          <p:nvPr/>
        </p:nvSpPr>
        <p:spPr>
          <a:xfrm>
            <a:off x="4117720" y="3109732"/>
            <a:ext cx="38905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45%</a:t>
            </a:r>
            <a:endParaRPr kumimoji="0" lang="en-US" sz="12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Say they “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would not or will not allow my child to have a smartphone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before reaching high school age”*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(i.e. about 14 years old)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DB3930-469D-2FF1-79CA-B8749EA5BF03}"/>
              </a:ext>
            </a:extLst>
          </p:cNvPr>
          <p:cNvSpPr txBox="1"/>
          <p:nvPr/>
        </p:nvSpPr>
        <p:spPr>
          <a:xfrm>
            <a:off x="996087" y="2163320"/>
            <a:ext cx="103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Gen Z who agree with the following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19A595-73A1-5569-6EBA-928C33173280}"/>
              </a:ext>
            </a:extLst>
          </p:cNvPr>
          <p:cNvSpPr/>
          <p:nvPr/>
        </p:nvSpPr>
        <p:spPr>
          <a:xfrm>
            <a:off x="87542" y="3077732"/>
            <a:ext cx="3890561" cy="2463435"/>
          </a:xfrm>
          <a:prstGeom prst="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086EC-904C-3ECE-35D3-85C4BF5E704B}"/>
              </a:ext>
            </a:extLst>
          </p:cNvPr>
          <p:cNvSpPr txBox="1"/>
          <p:nvPr/>
        </p:nvSpPr>
        <p:spPr>
          <a:xfrm>
            <a:off x="87540" y="3086139"/>
            <a:ext cx="3880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82%</a:t>
            </a:r>
            <a:endParaRPr kumimoji="0" lang="en-US" sz="1200" b="1" i="0" u="none" strike="noStrike" kern="1200" cap="none" spc="0" normalizeH="0" baseline="0" noProof="0">
              <a:ln>
                <a:solidFill>
                  <a:srgbClr val="1B1464"/>
                </a:solidFill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believes that social media is </a:t>
            </a:r>
            <a: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responsible</a:t>
            </a:r>
            <a:r>
              <a:rPr lang="en-US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for the </a:t>
            </a:r>
            <a: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increase in teen depression</a:t>
            </a:r>
          </a:p>
        </p:txBody>
      </p:sp>
    </p:spTree>
    <p:extLst>
      <p:ext uri="{BB962C8B-B14F-4D97-AF65-F5344CB8AC3E}">
        <p14:creationId xmlns:p14="http://schemas.microsoft.com/office/powerpoint/2010/main" val="6292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ACE42C-E78B-5CF4-8338-DCF6219B1033}"/>
              </a:ext>
            </a:extLst>
          </p:cNvPr>
          <p:cNvSpPr>
            <a:spLocks/>
          </p:cNvSpPr>
          <p:nvPr/>
        </p:nvSpPr>
        <p:spPr>
          <a:xfrm>
            <a:off x="1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63324-A4FC-1F0B-EE8E-F7C523EB2A26}"/>
              </a:ext>
            </a:extLst>
          </p:cNvPr>
          <p:cNvSpPr/>
          <p:nvPr/>
        </p:nvSpPr>
        <p:spPr>
          <a:xfrm>
            <a:off x="156142" y="397831"/>
            <a:ext cx="113127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They also harbor concerns around the harmful and opaque practices of social media platforms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31847-1183-3408-0752-1CF23E0BC215}"/>
              </a:ext>
            </a:extLst>
          </p:cNvPr>
          <p:cNvSpPr txBox="1"/>
          <p:nvPr/>
        </p:nvSpPr>
        <p:spPr>
          <a:xfrm>
            <a:off x="461689" y="6323043"/>
            <a:ext cx="11708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Marigold,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2024 U.S. Consumer Trends Index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D39D3B3-F776-8806-4D04-4C63435EE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819119"/>
              </p:ext>
            </p:extLst>
          </p:nvPr>
        </p:nvGraphicFramePr>
        <p:xfrm>
          <a:off x="145898" y="1803400"/>
          <a:ext cx="11900205" cy="451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A14C7E-6685-9641-74FF-4D95A8700283}"/>
              </a:ext>
            </a:extLst>
          </p:cNvPr>
          <p:cNvSpPr txBox="1"/>
          <p:nvPr/>
        </p:nvSpPr>
        <p:spPr>
          <a:xfrm>
            <a:off x="274784" y="5226626"/>
            <a:ext cx="28699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I don't think social media platforms </a:t>
            </a:r>
            <a:r>
              <a:rPr lang="en-US" sz="1600" b="1"/>
              <a:t>do enough to delete harmful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361C22-3031-4C4A-9A41-718B61D2F0DC}"/>
              </a:ext>
            </a:extLst>
          </p:cNvPr>
          <p:cNvSpPr txBox="1"/>
          <p:nvPr/>
        </p:nvSpPr>
        <p:spPr>
          <a:xfrm>
            <a:off x="6143524" y="5226626"/>
            <a:ext cx="28699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I'm concerned about the </a:t>
            </a:r>
            <a:r>
              <a:rPr lang="en-US" sz="1600" b="1"/>
              <a:t>polarization of political opinion </a:t>
            </a:r>
            <a:r>
              <a:rPr lang="en-US" sz="1600"/>
              <a:t>on social media</a:t>
            </a:r>
            <a:endParaRPr lang="en-US" sz="16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89347-C1AC-B905-9C27-EB3507F23E7C}"/>
              </a:ext>
            </a:extLst>
          </p:cNvPr>
          <p:cNvSpPr txBox="1"/>
          <p:nvPr/>
        </p:nvSpPr>
        <p:spPr>
          <a:xfrm>
            <a:off x="9013452" y="5226626"/>
            <a:ext cx="3032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I feel </a:t>
            </a:r>
            <a:r>
              <a:rPr lang="en-US" sz="1600" b="1"/>
              <a:t>manipulated by the algorithms and rules </a:t>
            </a:r>
            <a:r>
              <a:rPr lang="en-US" sz="1600"/>
              <a:t>which control what content I see</a:t>
            </a:r>
            <a:endParaRPr lang="en-US" sz="16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72AB2-8DBE-0D3E-E403-2B5CFEDCC62D}"/>
              </a:ext>
            </a:extLst>
          </p:cNvPr>
          <p:cNvSpPr txBox="1"/>
          <p:nvPr/>
        </p:nvSpPr>
        <p:spPr>
          <a:xfrm>
            <a:off x="3178550" y="5226626"/>
            <a:ext cx="29649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I'm </a:t>
            </a:r>
            <a:r>
              <a:rPr lang="en-US" sz="1600" b="1"/>
              <a:t>sharing less data</a:t>
            </a:r>
          </a:p>
          <a:p>
            <a:pPr algn="ctr"/>
            <a:r>
              <a:rPr lang="en-US" sz="1600"/>
              <a:t>with platforms because</a:t>
            </a:r>
          </a:p>
          <a:p>
            <a:pPr algn="ctr"/>
            <a:r>
              <a:rPr lang="en-US" sz="1600"/>
              <a:t>it's too hard to track</a:t>
            </a:r>
          </a:p>
          <a:p>
            <a:pPr algn="ctr"/>
            <a:r>
              <a:rPr lang="en-US" sz="1600"/>
              <a:t>how it's being used</a:t>
            </a:r>
          </a:p>
        </p:txBody>
      </p:sp>
    </p:spTree>
    <p:extLst>
      <p:ext uri="{BB962C8B-B14F-4D97-AF65-F5344CB8AC3E}">
        <p14:creationId xmlns:p14="http://schemas.microsoft.com/office/powerpoint/2010/main" val="184583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on a bed looking at her phone&#10;&#10;Description automatically generated">
            <a:extLst>
              <a:ext uri="{FF2B5EF4-FFF2-40B4-BE49-F238E27FC236}">
                <a16:creationId xmlns:a16="http://schemas.microsoft.com/office/drawing/2014/main" id="{53C5EB92-6B03-E488-1E80-3BC814295F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6477"/>
            <a:ext cx="4910229" cy="42222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5538F7-450D-8CBF-283D-CC543F38ADDF}"/>
              </a:ext>
            </a:extLst>
          </p:cNvPr>
          <p:cNvSpPr>
            <a:spLocks/>
          </p:cNvSpPr>
          <p:nvPr/>
        </p:nvSpPr>
        <p:spPr>
          <a:xfrm>
            <a:off x="4910228" y="1686477"/>
            <a:ext cx="7281771" cy="422222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63324-A4FC-1F0B-EE8E-F7C523EB2A26}"/>
              </a:ext>
            </a:extLst>
          </p:cNvPr>
          <p:cNvSpPr/>
          <p:nvPr/>
        </p:nvSpPr>
        <p:spPr>
          <a:xfrm>
            <a:off x="156142" y="397831"/>
            <a:ext cx="120143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These concerns extend to the advertising experience on social media platforms, which many find to be annoying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AD605-895F-C8B4-D840-57AAFB373970}"/>
              </a:ext>
            </a:extLst>
          </p:cNvPr>
          <p:cNvSpPr txBox="1"/>
          <p:nvPr/>
        </p:nvSpPr>
        <p:spPr>
          <a:xfrm>
            <a:off x="461689" y="6071488"/>
            <a:ext cx="1170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VAB custom research fielded by Hub Entertainment Research as part of the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Conquering Content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report. Data sourced from Hub’s survey of 1,600 TV consumers, ages 16-74 who meet the following criteria: watch at least one hour of TV / week, have broadband access / U.S. Census balanced. Data collected October 2023. QVAB2: How often do you find yourself feeling annoyed / frustrated with the video ad experience on the following platforms? QVAB3: How concerned are you with malware, viruses, buffering etc. when watching video ads on the following apps or websites? Based on respondents aged 16-24.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417C197-ACAF-3F2A-7B9F-8418C9D750EA}"/>
              </a:ext>
            </a:extLst>
          </p:cNvPr>
          <p:cNvSpPr/>
          <p:nvPr/>
        </p:nvSpPr>
        <p:spPr>
          <a:xfrm>
            <a:off x="5000608" y="2956190"/>
            <a:ext cx="3361288" cy="254643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9548B8-A61A-FBCE-79EB-79ABA6333CF7}"/>
              </a:ext>
            </a:extLst>
          </p:cNvPr>
          <p:cNvSpPr/>
          <p:nvPr/>
        </p:nvSpPr>
        <p:spPr>
          <a:xfrm>
            <a:off x="8706436" y="2956190"/>
            <a:ext cx="3361288" cy="2546431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5686D1-111D-D226-8DE3-B7361DF6F196}"/>
              </a:ext>
            </a:extLst>
          </p:cNvPr>
          <p:cNvSpPr txBox="1"/>
          <p:nvPr/>
        </p:nvSpPr>
        <p:spPr>
          <a:xfrm>
            <a:off x="9408493" y="3127459"/>
            <a:ext cx="1957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F7E8F8-112A-5EA2-EC6F-7C4B9B79F147}"/>
              </a:ext>
            </a:extLst>
          </p:cNvPr>
          <p:cNvSpPr txBox="1"/>
          <p:nvPr/>
        </p:nvSpPr>
        <p:spPr>
          <a:xfrm>
            <a:off x="8723250" y="4207346"/>
            <a:ext cx="3327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panose="020B0403020202020204" pitchFamily="34" charset="0"/>
              </a:rPr>
              <a:t>often find themselves feeling annoyed / frustrated with the video ad experience</a:t>
            </a:r>
            <a:endParaRPr lang="en-US" b="1">
              <a:latin typeface="Helvetica" panose="020B04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AA111-3CB8-7C9A-3F52-7227DEF08BC9}"/>
              </a:ext>
            </a:extLst>
          </p:cNvPr>
          <p:cNvSpPr txBox="1"/>
          <p:nvPr/>
        </p:nvSpPr>
        <p:spPr>
          <a:xfrm>
            <a:off x="5702665" y="3127459"/>
            <a:ext cx="1957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AB660F-2714-E52F-0565-CDE48FCAD621}"/>
              </a:ext>
            </a:extLst>
          </p:cNvPr>
          <p:cNvSpPr txBox="1"/>
          <p:nvPr/>
        </p:nvSpPr>
        <p:spPr>
          <a:xfrm>
            <a:off x="5143913" y="4207346"/>
            <a:ext cx="307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panose="020B0403020202020204" pitchFamily="34" charset="0"/>
              </a:rPr>
              <a:t>are concerned about malware, viruses, buffering and other issues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56FF51-ABD1-EAEF-308F-B04792186245}"/>
              </a:ext>
            </a:extLst>
          </p:cNvPr>
          <p:cNvSpPr txBox="1"/>
          <p:nvPr/>
        </p:nvSpPr>
        <p:spPr>
          <a:xfrm>
            <a:off x="4989897" y="2108055"/>
            <a:ext cx="708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Gen Z who agree with the following regarding their experience with social media websites or apps*</a:t>
            </a:r>
          </a:p>
        </p:txBody>
      </p:sp>
    </p:spTree>
    <p:extLst>
      <p:ext uri="{BB962C8B-B14F-4D97-AF65-F5344CB8AC3E}">
        <p14:creationId xmlns:p14="http://schemas.microsoft.com/office/powerpoint/2010/main" val="4427881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6" ma:contentTypeDescription="Create a new document." ma:contentTypeScope="" ma:versionID="83befa18ea6217e2c768b2795b1b34c7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b56e2d977db667e40a91ecafe6cea5bd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473926-8CEF-4D92-948B-691F61AA5B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C3696A-7892-44A0-B04A-2FB59D6C17A7}">
  <ds:schemaRefs>
    <ds:schemaRef ds:uri="9f6166fe-9f5b-43aa-b8a9-b4d7ad530bda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86b28e8-29a6-4ab8-af18-2a7f61acfad2"/>
    <ds:schemaRef ds:uri="http://purl.org/dc/terms/"/>
    <ds:schemaRef ds:uri="c00419b3-ff22-4e92-8e74-ef4894f6b0e1"/>
    <ds:schemaRef ds:uri="c3801c2d-3f2f-44a1-8478-554d1c91a4f5"/>
  </ds:schemaRefs>
</ds:datastoreItem>
</file>

<file path=customXml/itemProps3.xml><?xml version="1.0" encoding="utf-8"?>
<ds:datastoreItem xmlns:ds="http://schemas.openxmlformats.org/officeDocument/2006/customXml" ds:itemID="{732003F0-2A91-4A40-A238-EF6A9881B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01c2d-3f2f-44a1-8478-554d1c91a4f5"/>
    <ds:schemaRef ds:uri="c00419b3-ff22-4e92-8e74-ef4894f6b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4012</Words>
  <Application>Microsoft Office PowerPoint</Application>
  <PresentationFormat>Widescreen</PresentationFormat>
  <Paragraphs>353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Aptos</vt:lpstr>
      <vt:lpstr>Arial</vt:lpstr>
      <vt:lpstr>Calibri</vt:lpstr>
      <vt:lpstr>Calibri Light</vt:lpstr>
      <vt:lpstr>cnn_sans_display</vt:lpstr>
      <vt:lpstr>Escrow Condensed</vt:lpstr>
      <vt:lpstr>Helvetica</vt:lpstr>
      <vt:lpstr>Helvetica Bold</vt:lpstr>
      <vt:lpstr>Helvetica Light</vt:lpstr>
      <vt:lpstr>Helvetica Neue</vt:lpstr>
      <vt:lpstr>Helvetica normal</vt:lpstr>
      <vt:lpstr>Helvetica-Light</vt:lpstr>
      <vt:lpstr>Helvetica-Lightoblique</vt:lpstr>
      <vt:lpstr>Poppins</vt:lpstr>
      <vt:lpstr>Retina</vt:lpstr>
      <vt:lpstr>Unify Sans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Leah Montner Dixon</dc:creator>
  <cp:lastModifiedBy>Leah Montner Dixon</cp:lastModifiedBy>
  <cp:revision>2</cp:revision>
  <dcterms:created xsi:type="dcterms:W3CDTF">2024-08-27T14:06:16Z</dcterms:created>
  <dcterms:modified xsi:type="dcterms:W3CDTF">2024-10-21T18:59:18Z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0x0101002ABCF5620D45EF4AA969D5E9CFDA206E</vt:lpwstr>
  </property>
  <property fmtid="{D5CDD505-2E9C-101B-9397-08002B2CF9AE}" pid="3" name="MediaServiceImageTags">
    <vt:lpwstr/>
  </property>
</Properties>
</file>