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notesSlides/notesSlide12.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5.xml" ContentType="application/vnd.openxmlformats-officedocument.drawingml.chart+xml"/>
  <Override PartName="/ppt/theme/themeOverride2.xml" ContentType="application/vnd.openxmlformats-officedocument.themeOverrid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 id="2147483705" r:id="rId3"/>
    <p:sldMasterId id="2147483708" r:id="rId4"/>
    <p:sldMasterId id="2147483713" r:id="rId5"/>
    <p:sldMasterId id="2147483810" r:id="rId6"/>
    <p:sldMasterId id="2147483870" r:id="rId7"/>
    <p:sldMasterId id="2147483882" r:id="rId8"/>
    <p:sldMasterId id="2147483910" r:id="rId9"/>
    <p:sldMasterId id="2147483922" r:id="rId10"/>
  </p:sldMasterIdLst>
  <p:notesMasterIdLst>
    <p:notesMasterId r:id="rId66"/>
  </p:notesMasterIdLst>
  <p:handoutMasterIdLst>
    <p:handoutMasterId r:id="rId67"/>
  </p:handoutMasterIdLst>
  <p:sldIdLst>
    <p:sldId id="2676" r:id="rId11"/>
    <p:sldId id="2678" r:id="rId12"/>
    <p:sldId id="2663" r:id="rId13"/>
    <p:sldId id="2671" r:id="rId14"/>
    <p:sldId id="2572" r:id="rId15"/>
    <p:sldId id="2557" r:id="rId16"/>
    <p:sldId id="2533" r:id="rId17"/>
    <p:sldId id="2643" r:id="rId18"/>
    <p:sldId id="2644" r:id="rId19"/>
    <p:sldId id="2632" r:id="rId20"/>
    <p:sldId id="261" r:id="rId21"/>
    <p:sldId id="2578" r:id="rId22"/>
    <p:sldId id="2538" r:id="rId23"/>
    <p:sldId id="2584" r:id="rId24"/>
    <p:sldId id="2654" r:id="rId25"/>
    <p:sldId id="2688" r:id="rId26"/>
    <p:sldId id="2648" r:id="rId27"/>
    <p:sldId id="2669" r:id="rId28"/>
    <p:sldId id="2327" r:id="rId29"/>
    <p:sldId id="2627" r:id="rId30"/>
    <p:sldId id="2579" r:id="rId31"/>
    <p:sldId id="2588" r:id="rId32"/>
    <p:sldId id="2591" r:id="rId33"/>
    <p:sldId id="2623" r:id="rId34"/>
    <p:sldId id="2638" r:id="rId35"/>
    <p:sldId id="2637" r:id="rId36"/>
    <p:sldId id="2684" r:id="rId37"/>
    <p:sldId id="2636" r:id="rId38"/>
    <p:sldId id="2600" r:id="rId39"/>
    <p:sldId id="2685" r:id="rId40"/>
    <p:sldId id="2662" r:id="rId41"/>
    <p:sldId id="2651" r:id="rId42"/>
    <p:sldId id="2674" r:id="rId43"/>
    <p:sldId id="2580" r:id="rId44"/>
    <p:sldId id="2590" r:id="rId45"/>
    <p:sldId id="2592" r:id="rId46"/>
    <p:sldId id="2624" r:id="rId47"/>
    <p:sldId id="2640" r:id="rId48"/>
    <p:sldId id="2639" r:id="rId49"/>
    <p:sldId id="2621" r:id="rId50"/>
    <p:sldId id="2615" r:id="rId51"/>
    <p:sldId id="2620" r:id="rId52"/>
    <p:sldId id="2659" r:id="rId53"/>
    <p:sldId id="2660" r:id="rId54"/>
    <p:sldId id="2652" r:id="rId55"/>
    <p:sldId id="2629" r:id="rId56"/>
    <p:sldId id="2641" r:id="rId57"/>
    <p:sldId id="2687" r:id="rId58"/>
    <p:sldId id="2324" r:id="rId59"/>
    <p:sldId id="2521" r:id="rId60"/>
    <p:sldId id="2522" r:id="rId61"/>
    <p:sldId id="2524" r:id="rId62"/>
    <p:sldId id="2586" r:id="rId63"/>
    <p:sldId id="2673" r:id="rId64"/>
    <p:sldId id="2690" r:id="rId65"/>
  </p:sldIdLst>
  <p:sldSz cx="24387175" cy="13716000"/>
  <p:notesSz cx="7010400" cy="9296400"/>
  <p:defaultTex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FFFFCC"/>
    <a:srgbClr val="FFFFFF"/>
    <a:srgbClr val="50C8A0"/>
    <a:srgbClr val="67B89B"/>
    <a:srgbClr val="000000"/>
    <a:srgbClr val="FFFF99"/>
    <a:srgbClr val="4F81BD"/>
    <a:srgbClr val="3781B2"/>
    <a:srgbClr val="8064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83" autoAdjust="0"/>
    <p:restoredTop sz="94822" autoAdjust="0"/>
  </p:normalViewPr>
  <p:slideViewPr>
    <p:cSldViewPr snapToGrid="0" snapToObjects="1">
      <p:cViewPr varScale="1">
        <p:scale>
          <a:sx n="43" d="100"/>
          <a:sy n="43" d="100"/>
        </p:scale>
        <p:origin x="389" y="62"/>
      </p:cViewPr>
      <p:guideLst>
        <p:guide orient="horz" pos="4320"/>
        <p:guide pos="76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1074"/>
    </p:cViewPr>
  </p:sorterViewPr>
  <p:notesViewPr>
    <p:cSldViewPr snapToGrid="0" snapToObjects="1">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handoutMaster" Target="handoutMasters/handout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2.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3200" b="1" u="sng" dirty="0">
                <a:solidFill>
                  <a:schemeClr val="tx1"/>
                </a:solidFill>
              </a:rPr>
              <a:t>U.S</a:t>
            </a:r>
            <a:r>
              <a:rPr lang="en-US" sz="3200" b="1" u="sng" baseline="0" dirty="0">
                <a:solidFill>
                  <a:schemeClr val="tx1"/>
                </a:solidFill>
              </a:rPr>
              <a:t>. Ecommerce Sales</a:t>
            </a:r>
            <a:endParaRPr lang="en-US" sz="3200" b="1" u="sng" dirty="0">
              <a:solidFill>
                <a:schemeClr val="tx1"/>
              </a:solidFill>
            </a:endParaRPr>
          </a:p>
          <a:p>
            <a:pPr>
              <a:defRPr>
                <a:solidFill>
                  <a:schemeClr val="tx1"/>
                </a:solidFill>
              </a:defRPr>
            </a:pPr>
            <a:r>
              <a:rPr lang="en-US" sz="2400" b="0" i="1" dirty="0">
                <a:solidFill>
                  <a:schemeClr val="tx1"/>
                </a:solidFill>
              </a:rPr>
              <a:t>(in billions)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4677524860746729E-3"/>
          <c:y val="0.13376524213838731"/>
          <c:w val="0.98506449502785065"/>
          <c:h val="0.79511803412656767"/>
        </c:manualLayout>
      </c:layout>
      <c:barChart>
        <c:barDir val="col"/>
        <c:grouping val="clustered"/>
        <c:varyColors val="0"/>
        <c:ser>
          <c:idx val="0"/>
          <c:order val="0"/>
          <c:tx>
            <c:strRef>
              <c:f>Sheet1!$B$1</c:f>
              <c:strCache>
                <c:ptCount val="1"/>
                <c:pt idx="0">
                  <c:v>$$$</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Sheet1!$B$2:$B$12</c:f>
              <c:numCache>
                <c:formatCode>"$"#,##0.0</c:formatCode>
                <c:ptCount val="11"/>
                <c:pt idx="0">
                  <c:v>142</c:v>
                </c:pt>
                <c:pt idx="1">
                  <c:v>146</c:v>
                </c:pt>
                <c:pt idx="2">
                  <c:v>171</c:v>
                </c:pt>
                <c:pt idx="3">
                  <c:v>201</c:v>
                </c:pt>
                <c:pt idx="4">
                  <c:v>231</c:v>
                </c:pt>
                <c:pt idx="5">
                  <c:v>261</c:v>
                </c:pt>
                <c:pt idx="6">
                  <c:v>299</c:v>
                </c:pt>
                <c:pt idx="7">
                  <c:v>343</c:v>
                </c:pt>
                <c:pt idx="8">
                  <c:v>390</c:v>
                </c:pt>
                <c:pt idx="9">
                  <c:v>453.46</c:v>
                </c:pt>
                <c:pt idx="10">
                  <c:v>517.4</c:v>
                </c:pt>
              </c:numCache>
            </c:numRef>
          </c:val>
          <c:extLst>
            <c:ext xmlns:c16="http://schemas.microsoft.com/office/drawing/2014/chart" uri="{C3380CC4-5D6E-409C-BE32-E72D297353CC}">
              <c16:uniqueId val="{00000000-C40D-4E60-BEA8-94FA3FB8F887}"/>
            </c:ext>
          </c:extLst>
        </c:ser>
        <c:dLbls>
          <c:dLblPos val="outEnd"/>
          <c:showLegendKey val="0"/>
          <c:showVal val="1"/>
          <c:showCatName val="0"/>
          <c:showSerName val="0"/>
          <c:showPercent val="0"/>
          <c:showBubbleSize val="0"/>
        </c:dLbls>
        <c:gapWidth val="219"/>
        <c:overlap val="-27"/>
        <c:axId val="453195432"/>
        <c:axId val="453195824"/>
      </c:barChart>
      <c:catAx>
        <c:axId val="4531954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453195824"/>
        <c:crosses val="autoZero"/>
        <c:auto val="1"/>
        <c:lblAlgn val="ctr"/>
        <c:lblOffset val="100"/>
        <c:noMultiLvlLbl val="0"/>
      </c:catAx>
      <c:valAx>
        <c:axId val="453195824"/>
        <c:scaling>
          <c:orientation val="minMax"/>
        </c:scaling>
        <c:delete val="1"/>
        <c:axPos val="l"/>
        <c:numFmt formatCode="&quot;$&quot;#,##0.0" sourceLinked="1"/>
        <c:majorTickMark val="none"/>
        <c:minorTickMark val="none"/>
        <c:tickLblPos val="nextTo"/>
        <c:crossAx val="45319543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v>
                </c:pt>
              </c:strCache>
            </c:strRef>
          </c:tx>
          <c:spPr>
            <a:solidFill>
              <a:srgbClr val="3682B4"/>
            </a:solidFill>
          </c:spPr>
          <c:invertIfNegative val="0"/>
          <c:dPt>
            <c:idx val="0"/>
            <c:invertIfNegative val="0"/>
            <c:bubble3D val="0"/>
            <c:spPr>
              <a:solidFill>
                <a:schemeClr val="tx1"/>
              </a:solidFill>
            </c:spPr>
            <c:extLst>
              <c:ext xmlns:c16="http://schemas.microsoft.com/office/drawing/2014/chart" uri="{C3380CC4-5D6E-409C-BE32-E72D297353CC}">
                <c16:uniqueId val="{00000006-226D-473C-AA01-693493B53E26}"/>
              </c:ext>
            </c:extLst>
          </c:dPt>
          <c:dPt>
            <c:idx val="1"/>
            <c:invertIfNegative val="0"/>
            <c:bubble3D val="0"/>
            <c:spPr>
              <a:solidFill>
                <a:srgbClr val="0099FF"/>
              </a:solidFill>
            </c:spPr>
            <c:extLst>
              <c:ext xmlns:c16="http://schemas.microsoft.com/office/drawing/2014/chart" uri="{C3380CC4-5D6E-409C-BE32-E72D297353CC}">
                <c16:uniqueId val="{00000001-C3C1-4153-B2F5-732D1FC34B8B}"/>
              </c:ext>
            </c:extLst>
          </c:dPt>
          <c:dPt>
            <c:idx val="2"/>
            <c:invertIfNegative val="0"/>
            <c:bubble3D val="0"/>
            <c:spPr>
              <a:solidFill>
                <a:srgbClr val="50C8A0"/>
              </a:solidFill>
            </c:spPr>
            <c:extLst>
              <c:ext xmlns:c16="http://schemas.microsoft.com/office/drawing/2014/chart" uri="{C3380CC4-5D6E-409C-BE32-E72D297353CC}">
                <c16:uniqueId val="{00000000-863F-49A5-8E37-EAE130ABF3FB}"/>
              </c:ext>
            </c:extLst>
          </c:dPt>
          <c:dPt>
            <c:idx val="3"/>
            <c:invertIfNegative val="0"/>
            <c:bubble3D val="0"/>
            <c:spPr>
              <a:solidFill>
                <a:srgbClr val="50C8A0"/>
              </a:solidFill>
            </c:spPr>
            <c:extLst>
              <c:ext xmlns:c16="http://schemas.microsoft.com/office/drawing/2014/chart" uri="{C3380CC4-5D6E-409C-BE32-E72D297353CC}">
                <c16:uniqueId val="{00000001-863F-49A5-8E37-EAE130ABF3FB}"/>
              </c:ext>
            </c:extLst>
          </c:dPt>
          <c:dLbls>
            <c:dLbl>
              <c:idx val="0"/>
              <c:layout>
                <c:manualLayout>
                  <c:x val="0"/>
                  <c:y val="-0.2216204440358521"/>
                </c:manualLayout>
              </c:layout>
              <c:tx>
                <c:rich>
                  <a:bodyPr/>
                  <a:lstStyle/>
                  <a:p>
                    <a:r>
                      <a:rPr lang="en-US" dirty="0"/>
                      <a:t>+</a:t>
                    </a:r>
                    <a:fld id="{28C18617-DD26-46D0-AEEA-FF3A1F78DBE4}"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26D-473C-AA01-693493B53E26}"/>
                </c:ext>
              </c:extLst>
            </c:dLbl>
            <c:dLbl>
              <c:idx val="1"/>
              <c:layout>
                <c:manualLayout>
                  <c:x val="1.6223030648624957E-3"/>
                  <c:y val="-0.3693674067264201"/>
                </c:manualLayout>
              </c:layout>
              <c:tx>
                <c:rich>
                  <a:bodyPr/>
                  <a:lstStyle/>
                  <a:p>
                    <a:r>
                      <a:rPr lang="en-US" dirty="0"/>
                      <a:t>+</a:t>
                    </a:r>
                    <a:fld id="{D95B9BC1-D170-40BF-B4AB-E305DDBA80C6}"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3C1-4153-B2F5-732D1FC34B8B}"/>
                </c:ext>
              </c:extLst>
            </c:dLbl>
            <c:dLbl>
              <c:idx val="2"/>
              <c:layout>
                <c:manualLayout>
                  <c:x val="0"/>
                  <c:y val="-0.42565196394187454"/>
                </c:manualLayout>
              </c:layout>
              <c:tx>
                <c:rich>
                  <a:bodyPr/>
                  <a:lstStyle/>
                  <a:p>
                    <a:r>
                      <a:rPr lang="en-US" dirty="0"/>
                      <a:t>+</a:t>
                    </a:r>
                    <a:fld id="{B3ACAC77-4C18-4D30-98AF-6B7B77757770}"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63F-49A5-8E37-EAE130ABF3FB}"/>
                </c:ext>
              </c:extLst>
            </c:dLbl>
            <c:dLbl>
              <c:idx val="3"/>
              <c:layout>
                <c:manualLayout>
                  <c:x val="-1.1496584680119618E-16"/>
                  <c:y val="-0.290217248142187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3F-49A5-8E37-EAE130ABF3FB}"/>
                </c:ext>
              </c:extLst>
            </c:dLbl>
            <c:spPr>
              <a:noFill/>
              <a:ln>
                <a:noFill/>
              </a:ln>
              <a:effectLst/>
            </c:spPr>
            <c:txPr>
              <a:bodyPr wrap="square" lIns="38100" tIns="19050" rIns="38100" bIns="19050" anchor="ctr">
                <a:spAutoFit/>
              </a:bodyPr>
              <a:lstStyle/>
              <a:p>
                <a:pPr>
                  <a:defRPr sz="2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Total TV Spend</c:v>
                </c:pt>
                <c:pt idx="1">
                  <c:v>Search Queries</c:v>
                </c:pt>
                <c:pt idx="2">
                  <c:v>Online Video Views</c:v>
                </c:pt>
              </c:strCache>
            </c:strRef>
          </c:cat>
          <c:val>
            <c:numRef>
              <c:f>Sheet1!$B$2:$B$4</c:f>
              <c:numCache>
                <c:formatCode>0%</c:formatCode>
                <c:ptCount val="3"/>
                <c:pt idx="0">
                  <c:v>0.99</c:v>
                </c:pt>
                <c:pt idx="1">
                  <c:v>1.83</c:v>
                </c:pt>
                <c:pt idx="2">
                  <c:v>2.13</c:v>
                </c:pt>
              </c:numCache>
            </c:numRef>
          </c:val>
          <c:extLst>
            <c:ext xmlns:c16="http://schemas.microsoft.com/office/drawing/2014/chart" uri="{C3380CC4-5D6E-409C-BE32-E72D297353CC}">
              <c16:uniqueId val="{00000002-C3C1-4153-B2F5-732D1FC34B8B}"/>
            </c:ext>
          </c:extLst>
        </c:ser>
        <c:dLbls>
          <c:showLegendKey val="0"/>
          <c:showVal val="0"/>
          <c:showCatName val="0"/>
          <c:showSerName val="0"/>
          <c:showPercent val="0"/>
          <c:showBubbleSize val="0"/>
        </c:dLbls>
        <c:gapWidth val="150"/>
        <c:overlap val="100"/>
        <c:axId val="505417464"/>
        <c:axId val="505417856"/>
      </c:barChart>
      <c:catAx>
        <c:axId val="505417464"/>
        <c:scaling>
          <c:orientation val="minMax"/>
        </c:scaling>
        <c:delete val="0"/>
        <c:axPos val="b"/>
        <c:numFmt formatCode="General" sourceLinked="0"/>
        <c:majorTickMark val="out"/>
        <c:minorTickMark val="none"/>
        <c:tickLblPos val="nextTo"/>
        <c:spPr>
          <a:ln>
            <a:solidFill>
              <a:schemeClr val="tx1"/>
            </a:solidFill>
          </a:ln>
        </c:spPr>
        <c:txPr>
          <a:bodyPr/>
          <a:lstStyle/>
          <a:p>
            <a:pPr>
              <a:defRPr sz="2400" b="1"/>
            </a:pPr>
            <a:endParaRPr lang="en-US"/>
          </a:p>
        </c:txPr>
        <c:crossAx val="505417856"/>
        <c:crosses val="autoZero"/>
        <c:auto val="1"/>
        <c:lblAlgn val="ctr"/>
        <c:lblOffset val="100"/>
        <c:noMultiLvlLbl val="0"/>
      </c:catAx>
      <c:valAx>
        <c:axId val="505417856"/>
        <c:scaling>
          <c:orientation val="minMax"/>
        </c:scaling>
        <c:delete val="1"/>
        <c:axPos val="l"/>
        <c:numFmt formatCode="0%" sourceLinked="1"/>
        <c:majorTickMark val="out"/>
        <c:minorTickMark val="none"/>
        <c:tickLblPos val="nextTo"/>
        <c:crossAx val="505417464"/>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v>
                </c:pt>
              </c:strCache>
            </c:strRef>
          </c:tx>
          <c:spPr>
            <a:solidFill>
              <a:srgbClr val="3781B2"/>
            </a:solidFill>
          </c:spPr>
          <c:invertIfNegative val="0"/>
          <c:dPt>
            <c:idx val="0"/>
            <c:invertIfNegative val="0"/>
            <c:bubble3D val="0"/>
            <c:spPr>
              <a:solidFill>
                <a:srgbClr val="50C8A0"/>
              </a:solidFill>
            </c:spPr>
            <c:extLst>
              <c:ext xmlns:c16="http://schemas.microsoft.com/office/drawing/2014/chart" uri="{C3380CC4-5D6E-409C-BE32-E72D297353CC}">
                <c16:uniqueId val="{00000006-3C96-47F6-94C9-D3B9B2AB4927}"/>
              </c:ext>
            </c:extLst>
          </c:dPt>
          <c:dPt>
            <c:idx val="1"/>
            <c:invertIfNegative val="0"/>
            <c:bubble3D val="0"/>
            <c:spPr>
              <a:solidFill>
                <a:srgbClr val="0099FF"/>
              </a:solidFill>
            </c:spPr>
            <c:extLst>
              <c:ext xmlns:c16="http://schemas.microsoft.com/office/drawing/2014/chart" uri="{C3380CC4-5D6E-409C-BE32-E72D297353CC}">
                <c16:uniqueId val="{00000001-3C96-47F6-94C9-D3B9B2AB4927}"/>
              </c:ext>
            </c:extLst>
          </c:dPt>
          <c:dPt>
            <c:idx val="2"/>
            <c:invertIfNegative val="0"/>
            <c:bubble3D val="0"/>
            <c:spPr>
              <a:solidFill>
                <a:srgbClr val="0099FF"/>
              </a:solidFill>
            </c:spPr>
            <c:extLst>
              <c:ext xmlns:c16="http://schemas.microsoft.com/office/drawing/2014/chart" uri="{C3380CC4-5D6E-409C-BE32-E72D297353CC}">
                <c16:uniqueId val="{00000003-3C96-47F6-94C9-D3B9B2AB4927}"/>
              </c:ext>
            </c:extLst>
          </c:dPt>
          <c:dPt>
            <c:idx val="3"/>
            <c:invertIfNegative val="0"/>
            <c:bubble3D val="0"/>
            <c:extLst>
              <c:ext xmlns:c16="http://schemas.microsoft.com/office/drawing/2014/chart" uri="{C3380CC4-5D6E-409C-BE32-E72D297353CC}">
                <c16:uniqueId val="{00000005-3C96-47F6-94C9-D3B9B2AB4927}"/>
              </c:ext>
            </c:extLst>
          </c:dPt>
          <c:dLbls>
            <c:dLbl>
              <c:idx val="0"/>
              <c:layout>
                <c:manualLayout>
                  <c:x val="0"/>
                  <c:y val="-0.23041490610076681"/>
                </c:manualLayout>
              </c:layout>
              <c:tx>
                <c:rich>
                  <a:bodyPr/>
                  <a:lstStyle/>
                  <a:p>
                    <a:fld id="{28C18617-DD26-46D0-AEEA-FF3A1F78DBE4}"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C96-47F6-94C9-D3B9B2AB4927}"/>
                </c:ext>
              </c:extLst>
            </c:dLbl>
            <c:dLbl>
              <c:idx val="1"/>
              <c:layout>
                <c:manualLayout>
                  <c:x val="1.6223030648626145E-3"/>
                  <c:y val="-0.39926857774713026"/>
                </c:manualLayout>
              </c:layout>
              <c:tx>
                <c:rich>
                  <a:bodyPr/>
                  <a:lstStyle/>
                  <a:p>
                    <a:fld id="{D95B9BC1-D170-40BF-B4AB-E305DDBA80C6}"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C96-47F6-94C9-D3B9B2AB4927}"/>
                </c:ext>
              </c:extLst>
            </c:dLbl>
            <c:dLbl>
              <c:idx val="2"/>
              <c:layout>
                <c:manualLayout>
                  <c:x val="0"/>
                  <c:y val="-0.4168575018769598"/>
                </c:manualLayout>
              </c:layout>
              <c:tx>
                <c:rich>
                  <a:bodyPr/>
                  <a:lstStyle/>
                  <a:p>
                    <a:fld id="{B3ACAC77-4C18-4D30-98AF-6B7B77757770}"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C96-47F6-94C9-D3B9B2AB4927}"/>
                </c:ext>
              </c:extLst>
            </c:dLbl>
            <c:dLbl>
              <c:idx val="3"/>
              <c:layout>
                <c:manualLayout>
                  <c:x val="-1.1496584680119618E-16"/>
                  <c:y val="-0.290217248142187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C96-47F6-94C9-D3B9B2AB4927}"/>
                </c:ext>
              </c:extLst>
            </c:dLbl>
            <c:spPr>
              <a:noFill/>
              <a:ln>
                <a:noFill/>
              </a:ln>
              <a:effectLst/>
            </c:spPr>
            <c:txPr>
              <a:bodyPr wrap="square" lIns="38100" tIns="19050" rIns="38100" bIns="19050" anchor="ctr">
                <a:spAutoFit/>
              </a:bodyPr>
              <a:lstStyle/>
              <a:p>
                <a:pPr>
                  <a:defRPr sz="2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Prior to TV Launch</c:v>
                </c:pt>
                <c:pt idx="1">
                  <c:v>TV Launch Month</c:v>
                </c:pt>
                <c:pt idx="2">
                  <c:v>TV Launch - February 2019</c:v>
                </c:pt>
              </c:strCache>
            </c:strRef>
          </c:cat>
          <c:val>
            <c:numRef>
              <c:f>Sheet1!$B$2:$B$4</c:f>
              <c:numCache>
                <c:formatCode>#,##0</c:formatCode>
                <c:ptCount val="3"/>
                <c:pt idx="0">
                  <c:v>2675</c:v>
                </c:pt>
                <c:pt idx="1">
                  <c:v>4927</c:v>
                </c:pt>
                <c:pt idx="2">
                  <c:v>5166</c:v>
                </c:pt>
              </c:numCache>
            </c:numRef>
          </c:val>
          <c:extLst>
            <c:ext xmlns:c16="http://schemas.microsoft.com/office/drawing/2014/chart" uri="{C3380CC4-5D6E-409C-BE32-E72D297353CC}">
              <c16:uniqueId val="{00000007-3C96-47F6-94C9-D3B9B2AB4927}"/>
            </c:ext>
          </c:extLst>
        </c:ser>
        <c:dLbls>
          <c:showLegendKey val="0"/>
          <c:showVal val="0"/>
          <c:showCatName val="0"/>
          <c:showSerName val="0"/>
          <c:showPercent val="0"/>
          <c:showBubbleSize val="0"/>
        </c:dLbls>
        <c:gapWidth val="150"/>
        <c:overlap val="100"/>
        <c:axId val="505418640"/>
        <c:axId val="505419032"/>
      </c:barChart>
      <c:catAx>
        <c:axId val="505418640"/>
        <c:scaling>
          <c:orientation val="minMax"/>
        </c:scaling>
        <c:delete val="0"/>
        <c:axPos val="b"/>
        <c:numFmt formatCode="General" sourceLinked="0"/>
        <c:majorTickMark val="out"/>
        <c:minorTickMark val="none"/>
        <c:tickLblPos val="nextTo"/>
        <c:spPr>
          <a:ln>
            <a:solidFill>
              <a:schemeClr val="tx1"/>
            </a:solidFill>
          </a:ln>
        </c:spPr>
        <c:txPr>
          <a:bodyPr/>
          <a:lstStyle/>
          <a:p>
            <a:pPr>
              <a:defRPr sz="2400" b="1"/>
            </a:pPr>
            <a:endParaRPr lang="en-US"/>
          </a:p>
        </c:txPr>
        <c:crossAx val="505419032"/>
        <c:crosses val="autoZero"/>
        <c:auto val="1"/>
        <c:lblAlgn val="ctr"/>
        <c:lblOffset val="100"/>
        <c:noMultiLvlLbl val="0"/>
      </c:catAx>
      <c:valAx>
        <c:axId val="505419032"/>
        <c:scaling>
          <c:orientation val="minMax"/>
        </c:scaling>
        <c:delete val="1"/>
        <c:axPos val="l"/>
        <c:numFmt formatCode="#,##0" sourceLinked="1"/>
        <c:majorTickMark val="out"/>
        <c:minorTickMark val="none"/>
        <c:tickLblPos val="nextTo"/>
        <c:crossAx val="505418640"/>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800" b="1" dirty="0">
                <a:solidFill>
                  <a:schemeClr val="tx1"/>
                </a:solidFill>
              </a:rPr>
              <a:t>TV Spend Historical Trend</a:t>
            </a:r>
          </a:p>
          <a:p>
            <a:pPr>
              <a:defRPr>
                <a:solidFill>
                  <a:schemeClr val="tx1"/>
                </a:solidFill>
              </a:defRPr>
            </a:pPr>
            <a:r>
              <a:rPr lang="en-US" sz="2400" b="0" i="1"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"$"#,##0.0</c:formatCode>
                <c:ptCount val="6"/>
                <c:pt idx="0">
                  <c:v>524.98804200000006</c:v>
                </c:pt>
                <c:pt idx="1">
                  <c:v>853.372568</c:v>
                </c:pt>
                <c:pt idx="2">
                  <c:v>1168.8599149999998</c:v>
                </c:pt>
                <c:pt idx="3">
                  <c:v>1366.433955</c:v>
                </c:pt>
                <c:pt idx="4">
                  <c:v>1818.0576350000001</c:v>
                </c:pt>
                <c:pt idx="5">
                  <c:v>2352.9376319999997</c:v>
                </c:pt>
              </c:numCache>
            </c:numRef>
          </c:val>
          <c:extLst>
            <c:ext xmlns:c16="http://schemas.microsoft.com/office/drawing/2014/chart" uri="{C3380CC4-5D6E-409C-BE32-E72D297353CC}">
              <c16:uniqueId val="{00000000-2CD4-4B29-B512-C021A54F2D85}"/>
            </c:ext>
          </c:extLst>
        </c:ser>
        <c:dLbls>
          <c:dLblPos val="outEnd"/>
          <c:showLegendKey val="0"/>
          <c:showVal val="1"/>
          <c:showCatName val="0"/>
          <c:showSerName val="0"/>
          <c:showPercent val="0"/>
          <c:showBubbleSize val="0"/>
        </c:dLbls>
        <c:gapWidth val="219"/>
        <c:overlap val="-27"/>
        <c:axId val="507123184"/>
        <c:axId val="507123576"/>
      </c:barChart>
      <c:catAx>
        <c:axId val="5071231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crossAx val="507123576"/>
        <c:crosses val="autoZero"/>
        <c:auto val="1"/>
        <c:lblAlgn val="ctr"/>
        <c:lblOffset val="100"/>
        <c:noMultiLvlLbl val="0"/>
      </c:catAx>
      <c:valAx>
        <c:axId val="507123576"/>
        <c:scaling>
          <c:orientation val="minMax"/>
        </c:scaling>
        <c:delete val="1"/>
        <c:axPos val="l"/>
        <c:numFmt formatCode="&quot;$&quot;#,##0.0" sourceLinked="1"/>
        <c:majorTickMark val="none"/>
        <c:minorTickMark val="none"/>
        <c:tickLblPos val="nextTo"/>
        <c:crossAx val="507123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800" b="1" dirty="0">
                <a:solidFill>
                  <a:schemeClr val="tx1"/>
                </a:solidFill>
              </a:rPr>
              <a:t>Two-Year TV Spend Comparison</a:t>
            </a:r>
          </a:p>
          <a:p>
            <a:pPr>
              <a:defRPr>
                <a:solidFill>
                  <a:schemeClr val="tx1"/>
                </a:solidFill>
              </a:defRPr>
            </a:pPr>
            <a:r>
              <a:rPr lang="en-US" sz="2400" b="0" i="1"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2017</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Peloton</c:v>
                </c:pt>
                <c:pt idx="1">
                  <c:v>Indeed</c:v>
                </c:pt>
                <c:pt idx="2">
                  <c:v>Uber</c:v>
                </c:pt>
                <c:pt idx="3">
                  <c:v>23AndMe</c:v>
                </c:pt>
                <c:pt idx="4">
                  <c:v>Carvana</c:v>
                </c:pt>
                <c:pt idx="5">
                  <c:v>Warby Parker</c:v>
                </c:pt>
                <c:pt idx="6">
                  <c:v>Grubhub</c:v>
                </c:pt>
                <c:pt idx="7">
                  <c:v>Wag</c:v>
                </c:pt>
                <c:pt idx="8">
                  <c:v>Kayak</c:v>
                </c:pt>
                <c:pt idx="9">
                  <c:v>Babbel</c:v>
                </c:pt>
              </c:strCache>
            </c:strRef>
          </c:cat>
          <c:val>
            <c:numRef>
              <c:f>Sheet1!$B$2:$B$11</c:f>
              <c:numCache>
                <c:formatCode>"$"#,##0.0</c:formatCode>
                <c:ptCount val="10"/>
                <c:pt idx="0">
                  <c:v>108.70807000000001</c:v>
                </c:pt>
                <c:pt idx="1">
                  <c:v>75.692849999999993</c:v>
                </c:pt>
                <c:pt idx="2">
                  <c:v>30.902974</c:v>
                </c:pt>
                <c:pt idx="3">
                  <c:v>45.98077</c:v>
                </c:pt>
                <c:pt idx="4">
                  <c:v>31.791166999999998</c:v>
                </c:pt>
                <c:pt idx="5">
                  <c:v>0</c:v>
                </c:pt>
                <c:pt idx="6">
                  <c:v>12.054</c:v>
                </c:pt>
                <c:pt idx="7">
                  <c:v>10.780208999999999</c:v>
                </c:pt>
                <c:pt idx="8">
                  <c:v>13.068997999999999</c:v>
                </c:pt>
                <c:pt idx="9">
                  <c:v>7.307482000000002</c:v>
                </c:pt>
              </c:numCache>
            </c:numRef>
          </c:val>
          <c:extLst>
            <c:ext xmlns:c16="http://schemas.microsoft.com/office/drawing/2014/chart" uri="{C3380CC4-5D6E-409C-BE32-E72D297353CC}">
              <c16:uniqueId val="{00000000-2CD4-4B29-B512-C021A54F2D85}"/>
            </c:ext>
          </c:extLst>
        </c:ser>
        <c:ser>
          <c:idx val="1"/>
          <c:order val="1"/>
          <c:tx>
            <c:strRef>
              <c:f>Sheet1!$C$1</c:f>
              <c:strCache>
                <c:ptCount val="1"/>
                <c:pt idx="0">
                  <c:v>2018</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Peloton</c:v>
                </c:pt>
                <c:pt idx="1">
                  <c:v>Indeed</c:v>
                </c:pt>
                <c:pt idx="2">
                  <c:v>Uber</c:v>
                </c:pt>
                <c:pt idx="3">
                  <c:v>23AndMe</c:v>
                </c:pt>
                <c:pt idx="4">
                  <c:v>Carvana</c:v>
                </c:pt>
                <c:pt idx="5">
                  <c:v>Warby Parker</c:v>
                </c:pt>
                <c:pt idx="6">
                  <c:v>Grubhub</c:v>
                </c:pt>
                <c:pt idx="7">
                  <c:v>Wag</c:v>
                </c:pt>
                <c:pt idx="8">
                  <c:v>Kayak</c:v>
                </c:pt>
                <c:pt idx="9">
                  <c:v>Babbel</c:v>
                </c:pt>
              </c:strCache>
            </c:strRef>
          </c:cat>
          <c:val>
            <c:numRef>
              <c:f>Sheet1!$C$2:$C$11</c:f>
              <c:numCache>
                <c:formatCode>"$"#,##0.0</c:formatCode>
                <c:ptCount val="10"/>
                <c:pt idx="0">
                  <c:v>161.26779799999997</c:v>
                </c:pt>
                <c:pt idx="1">
                  <c:v>146.16558699999996</c:v>
                </c:pt>
                <c:pt idx="2">
                  <c:v>129.57210500000002</c:v>
                </c:pt>
                <c:pt idx="3">
                  <c:v>95.057624000000004</c:v>
                </c:pt>
                <c:pt idx="4">
                  <c:v>65.442400000000006</c:v>
                </c:pt>
                <c:pt idx="5">
                  <c:v>38.716533000000005</c:v>
                </c:pt>
                <c:pt idx="6">
                  <c:v>35.868305999999997</c:v>
                </c:pt>
                <c:pt idx="7">
                  <c:v>31.858652000000003</c:v>
                </c:pt>
                <c:pt idx="8">
                  <c:v>26.099463</c:v>
                </c:pt>
                <c:pt idx="9">
                  <c:v>19.279055999999997</c:v>
                </c:pt>
              </c:numCache>
            </c:numRef>
          </c:val>
          <c:extLst>
            <c:ext xmlns:c16="http://schemas.microsoft.com/office/drawing/2014/chart" uri="{C3380CC4-5D6E-409C-BE32-E72D297353CC}">
              <c16:uniqueId val="{00000000-B642-44C3-BAFB-4154B3E23C95}"/>
            </c:ext>
          </c:extLst>
        </c:ser>
        <c:dLbls>
          <c:dLblPos val="outEnd"/>
          <c:showLegendKey val="0"/>
          <c:showVal val="1"/>
          <c:showCatName val="0"/>
          <c:showSerName val="0"/>
          <c:showPercent val="0"/>
          <c:showBubbleSize val="0"/>
        </c:dLbls>
        <c:gapWidth val="219"/>
        <c:overlap val="-27"/>
        <c:axId val="507479240"/>
        <c:axId val="507479632"/>
      </c:barChart>
      <c:catAx>
        <c:axId val="5074792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507479632"/>
        <c:crosses val="autoZero"/>
        <c:auto val="1"/>
        <c:lblAlgn val="ctr"/>
        <c:lblOffset val="100"/>
        <c:noMultiLvlLbl val="0"/>
      </c:catAx>
      <c:valAx>
        <c:axId val="507479632"/>
        <c:scaling>
          <c:orientation val="minMax"/>
        </c:scaling>
        <c:delete val="1"/>
        <c:axPos val="l"/>
        <c:numFmt formatCode="&quot;$&quot;#,##0.0" sourceLinked="1"/>
        <c:majorTickMark val="none"/>
        <c:minorTickMark val="none"/>
        <c:tickLblPos val="nextTo"/>
        <c:crossAx val="5074792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226668567443795E-3"/>
          <c:y val="4.045452549860791E-2"/>
          <c:w val="0.98215466628651127"/>
          <c:h val="0.87267668662894138"/>
        </c:manualLayout>
      </c:layout>
      <c:barChart>
        <c:barDir val="col"/>
        <c:grouping val="stacked"/>
        <c:varyColors val="0"/>
        <c:ser>
          <c:idx val="0"/>
          <c:order val="0"/>
          <c:tx>
            <c:strRef>
              <c:f>Sheet1!$B$1</c:f>
              <c:strCache>
                <c:ptCount val="1"/>
                <c:pt idx="0">
                  <c:v>$$$</c:v>
                </c:pt>
              </c:strCache>
            </c:strRef>
          </c:tx>
          <c:spPr>
            <a:solidFill>
              <a:srgbClr val="3682B4"/>
            </a:solidFill>
          </c:spPr>
          <c:invertIfNegative val="0"/>
          <c:dPt>
            <c:idx val="0"/>
            <c:invertIfNegative val="0"/>
            <c:bubble3D val="0"/>
            <c:spPr>
              <a:solidFill>
                <a:schemeClr val="tx1"/>
              </a:solidFill>
            </c:spPr>
            <c:extLst>
              <c:ext xmlns:c16="http://schemas.microsoft.com/office/drawing/2014/chart" uri="{C3380CC4-5D6E-409C-BE32-E72D297353CC}">
                <c16:uniqueId val="{00000006-41A4-4BCA-A7F9-191BEE6512EC}"/>
              </c:ext>
            </c:extLst>
          </c:dPt>
          <c:dPt>
            <c:idx val="1"/>
            <c:invertIfNegative val="0"/>
            <c:bubble3D val="0"/>
            <c:spPr>
              <a:solidFill>
                <a:srgbClr val="0099FF"/>
              </a:solidFill>
            </c:spPr>
            <c:extLst>
              <c:ext xmlns:c16="http://schemas.microsoft.com/office/drawing/2014/chart" uri="{C3380CC4-5D6E-409C-BE32-E72D297353CC}">
                <c16:uniqueId val="{00000001-C3C1-4153-B2F5-732D1FC34B8B}"/>
              </c:ext>
            </c:extLst>
          </c:dPt>
          <c:dPt>
            <c:idx val="2"/>
            <c:invertIfNegative val="0"/>
            <c:bubble3D val="0"/>
            <c:spPr>
              <a:solidFill>
                <a:srgbClr val="50C8A0"/>
              </a:solidFill>
            </c:spPr>
            <c:extLst>
              <c:ext xmlns:c16="http://schemas.microsoft.com/office/drawing/2014/chart" uri="{C3380CC4-5D6E-409C-BE32-E72D297353CC}">
                <c16:uniqueId val="{00000000-863F-49A5-8E37-EAE130ABF3FB}"/>
              </c:ext>
            </c:extLst>
          </c:dPt>
          <c:dPt>
            <c:idx val="3"/>
            <c:invertIfNegative val="0"/>
            <c:bubble3D val="0"/>
            <c:spPr>
              <a:solidFill>
                <a:srgbClr val="50C8A0"/>
              </a:solidFill>
            </c:spPr>
            <c:extLst>
              <c:ext xmlns:c16="http://schemas.microsoft.com/office/drawing/2014/chart" uri="{C3380CC4-5D6E-409C-BE32-E72D297353CC}">
                <c16:uniqueId val="{00000001-863F-49A5-8E37-EAE130ABF3FB}"/>
              </c:ext>
            </c:extLst>
          </c:dPt>
          <c:dLbls>
            <c:dLbl>
              <c:idx val="0"/>
              <c:layout>
                <c:manualLayout>
                  <c:x val="0"/>
                  <c:y val="-0.17940702612426118"/>
                </c:manualLayout>
              </c:layout>
              <c:tx>
                <c:rich>
                  <a:bodyPr/>
                  <a:lstStyle/>
                  <a:p>
                    <a:r>
                      <a:rPr lang="en-US" dirty="0"/>
                      <a:t>+</a:t>
                    </a:r>
                    <a:fld id="{CBD6B4D1-BCF0-48A5-92B0-F6F62A899228}"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1A4-4BCA-A7F9-191BEE6512EC}"/>
                </c:ext>
              </c:extLst>
            </c:dLbl>
            <c:dLbl>
              <c:idx val="1"/>
              <c:layout>
                <c:manualLayout>
                  <c:x val="1.6223030648626145E-3"/>
                  <c:y val="-0.16357699440741461"/>
                </c:manualLayout>
              </c:layout>
              <c:tx>
                <c:rich>
                  <a:bodyPr/>
                  <a:lstStyle/>
                  <a:p>
                    <a:r>
                      <a:rPr lang="en-US" dirty="0"/>
                      <a:t>+</a:t>
                    </a:r>
                    <a:fld id="{28986C83-9D3B-484E-B57B-B45E26F1AC0F}"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3C1-4153-B2F5-732D1FC34B8B}"/>
                </c:ext>
              </c:extLst>
            </c:dLbl>
            <c:dLbl>
              <c:idx val="2"/>
              <c:layout>
                <c:manualLayout>
                  <c:x val="0"/>
                  <c:y val="-0.4573120273755677"/>
                </c:manualLayout>
              </c:layout>
              <c:tx>
                <c:rich>
                  <a:bodyPr/>
                  <a:lstStyle/>
                  <a:p>
                    <a:r>
                      <a:rPr lang="en-US" dirty="0"/>
                      <a:t>+</a:t>
                    </a:r>
                    <a:fld id="{A5D2506C-11FA-4D5F-ABC1-7DAE8EAA4937}"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63F-49A5-8E37-EAE130ABF3FB}"/>
                </c:ext>
              </c:extLst>
            </c:dLbl>
            <c:dLbl>
              <c:idx val="3"/>
              <c:layout>
                <c:manualLayout>
                  <c:x val="-1.1496584680119618E-16"/>
                  <c:y val="-0.290217248142187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3F-49A5-8E37-EAE130ABF3FB}"/>
                </c:ext>
              </c:extLst>
            </c:dLbl>
            <c:spPr>
              <a:noFill/>
              <a:ln>
                <a:noFill/>
              </a:ln>
              <a:effectLst/>
            </c:spPr>
            <c:txPr>
              <a:bodyPr wrap="square" lIns="38100" tIns="19050" rIns="38100" bIns="19050" anchor="ctr">
                <a:spAutoFit/>
              </a:bodyPr>
              <a:lstStyle/>
              <a:p>
                <a:pPr>
                  <a:defRPr sz="2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Total TV Spend</c:v>
                </c:pt>
                <c:pt idx="1">
                  <c:v>Search Queries</c:v>
                </c:pt>
                <c:pt idx="2">
                  <c:v>Online Video Views</c:v>
                </c:pt>
              </c:strCache>
            </c:strRef>
          </c:cat>
          <c:val>
            <c:numRef>
              <c:f>Sheet1!$B$2:$B$4</c:f>
              <c:numCache>
                <c:formatCode>0%</c:formatCode>
                <c:ptCount val="3"/>
                <c:pt idx="0">
                  <c:v>0.27</c:v>
                </c:pt>
                <c:pt idx="1">
                  <c:v>0.24</c:v>
                </c:pt>
                <c:pt idx="2">
                  <c:v>0.95</c:v>
                </c:pt>
              </c:numCache>
            </c:numRef>
          </c:val>
          <c:extLst>
            <c:ext xmlns:c16="http://schemas.microsoft.com/office/drawing/2014/chart" uri="{C3380CC4-5D6E-409C-BE32-E72D297353CC}">
              <c16:uniqueId val="{00000002-C3C1-4153-B2F5-732D1FC34B8B}"/>
            </c:ext>
          </c:extLst>
        </c:ser>
        <c:dLbls>
          <c:showLegendKey val="0"/>
          <c:showVal val="0"/>
          <c:showCatName val="0"/>
          <c:showSerName val="0"/>
          <c:showPercent val="0"/>
          <c:showBubbleSize val="0"/>
        </c:dLbls>
        <c:gapWidth val="150"/>
        <c:overlap val="100"/>
        <c:axId val="507481200"/>
        <c:axId val="507481592"/>
      </c:barChart>
      <c:catAx>
        <c:axId val="507481200"/>
        <c:scaling>
          <c:orientation val="minMax"/>
        </c:scaling>
        <c:delete val="0"/>
        <c:axPos val="b"/>
        <c:numFmt formatCode="General" sourceLinked="0"/>
        <c:majorTickMark val="out"/>
        <c:minorTickMark val="none"/>
        <c:tickLblPos val="nextTo"/>
        <c:spPr>
          <a:ln>
            <a:solidFill>
              <a:schemeClr val="tx1"/>
            </a:solidFill>
          </a:ln>
        </c:spPr>
        <c:txPr>
          <a:bodyPr/>
          <a:lstStyle/>
          <a:p>
            <a:pPr>
              <a:defRPr sz="2400" b="1"/>
            </a:pPr>
            <a:endParaRPr lang="en-US"/>
          </a:p>
        </c:txPr>
        <c:crossAx val="507481592"/>
        <c:crosses val="autoZero"/>
        <c:auto val="1"/>
        <c:lblAlgn val="ctr"/>
        <c:lblOffset val="100"/>
        <c:noMultiLvlLbl val="0"/>
      </c:catAx>
      <c:valAx>
        <c:axId val="507481592"/>
        <c:scaling>
          <c:orientation val="minMax"/>
        </c:scaling>
        <c:delete val="1"/>
        <c:axPos val="l"/>
        <c:numFmt formatCode="0%" sourceLinked="1"/>
        <c:majorTickMark val="out"/>
        <c:minorTickMark val="none"/>
        <c:tickLblPos val="nextTo"/>
        <c:crossAx val="507481200"/>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12306378419111356"/>
          <c:w val="1"/>
          <c:h val="0.75502822772440603"/>
        </c:manualLayout>
      </c:layout>
      <c:barChart>
        <c:barDir val="col"/>
        <c:grouping val="stacked"/>
        <c:varyColors val="0"/>
        <c:ser>
          <c:idx val="0"/>
          <c:order val="0"/>
          <c:tx>
            <c:strRef>
              <c:f>Sheet1!$B$1</c:f>
              <c:strCache>
                <c:ptCount val="1"/>
                <c:pt idx="0">
                  <c:v>Facebook</c:v>
                </c:pt>
              </c:strCache>
            </c:strRef>
          </c:tx>
          <c:spPr>
            <a:solidFill>
              <a:srgbClr val="4F81BD">
                <a:lumMod val="20000"/>
                <a:lumOff val="80000"/>
              </a:srgbClr>
            </a:solidFill>
            <a:ln>
              <a:noFill/>
            </a:ln>
            <a:effectLst/>
          </c:spPr>
          <c:invertIfNegative val="0"/>
          <c:dLbls>
            <c:dLbl>
              <c:idx val="0"/>
              <c:layout>
                <c:manualLayout>
                  <c:x val="6.4679287782235806E-2"/>
                  <c:y val="-2.8251992402499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35-4666-A725-3373E77DFBDC}"/>
                </c:ext>
              </c:extLst>
            </c:dLbl>
            <c:dLbl>
              <c:idx val="1"/>
              <c:layout>
                <c:manualLayout>
                  <c:x val="6.3876839083055387E-2"/>
                  <c:y val="-1.66943591469313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35-4666-A725-3373E77DFBDC}"/>
                </c:ext>
              </c:extLst>
            </c:dLbl>
            <c:dLbl>
              <c:idx val="2"/>
              <c:layout>
                <c:manualLayout>
                  <c:x val="7.3044378321868622E-2"/>
                  <c:y val="-2.43994479839766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235-4666-A725-3373E77DFBDC}"/>
                </c:ext>
              </c:extLst>
            </c:dLbl>
            <c:dLbl>
              <c:idx val="3"/>
              <c:layout>
                <c:manualLayout>
                  <c:x val="-2.4426080950109867E-3"/>
                  <c:y val="-5.13672589136350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235-4666-A725-3373E77DFBDC}"/>
                </c:ext>
              </c:extLst>
            </c:dLbl>
            <c:dLbl>
              <c:idx val="4"/>
              <c:layout>
                <c:manualLayout>
                  <c:x val="4.9255725601673829E-2"/>
                  <c:y val="-2.69678109296584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235-4666-A725-3373E77DFBDC}"/>
                </c:ext>
              </c:extLst>
            </c:dLbl>
            <c:dLbl>
              <c:idx val="5"/>
              <c:layout>
                <c:manualLayout>
                  <c:x val="4.966577719641573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235-4666-A725-3373E77DFBDC}"/>
                </c:ext>
              </c:extLst>
            </c:dLbl>
            <c:spPr>
              <a:noFill/>
              <a:ln>
                <a:noFill/>
              </a:ln>
              <a:effectLst/>
            </c:spPr>
            <c:txPr>
              <a:bodyPr wrap="square" lIns="38100" tIns="19050" rIns="38100" bIns="19050" anchor="ctr">
                <a:spAutoFit/>
              </a:bodyPr>
              <a:lstStyle/>
              <a:p>
                <a:pPr>
                  <a:defRPr sz="2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Sheet1!$A$2:$A$5</c:f>
              <c:numCache>
                <c:formatCode>General</c:formatCode>
                <c:ptCount val="4"/>
                <c:pt idx="0">
                  <c:v>2015</c:v>
                </c:pt>
                <c:pt idx="1">
                  <c:v>2016</c:v>
                </c:pt>
                <c:pt idx="2">
                  <c:v>2017</c:v>
                </c:pt>
                <c:pt idx="3">
                  <c:v>2018</c:v>
                </c:pt>
              </c:numCache>
            </c:numRef>
          </c:cat>
          <c:val>
            <c:numRef>
              <c:f>Sheet1!$B$2:$B$5</c:f>
              <c:numCache>
                <c:formatCode>"$"#,##0.0</c:formatCode>
                <c:ptCount val="4"/>
                <c:pt idx="0">
                  <c:v>3.9641950000000001</c:v>
                </c:pt>
                <c:pt idx="1">
                  <c:v>44.165776000000001</c:v>
                </c:pt>
                <c:pt idx="2">
                  <c:v>11.858581999999998</c:v>
                </c:pt>
                <c:pt idx="3">
                  <c:v>263.10368900000009</c:v>
                </c:pt>
              </c:numCache>
            </c:numRef>
          </c:val>
          <c:extLst>
            <c:ext xmlns:c16="http://schemas.microsoft.com/office/drawing/2014/chart" uri="{C3380CC4-5D6E-409C-BE32-E72D297353CC}">
              <c16:uniqueId val="{00000006-8235-4666-A725-3373E77DFBDC}"/>
            </c:ext>
          </c:extLst>
        </c:ser>
        <c:ser>
          <c:idx val="1"/>
          <c:order val="1"/>
          <c:tx>
            <c:strRef>
              <c:f>Sheet1!$C$1</c:f>
              <c:strCache>
                <c:ptCount val="1"/>
                <c:pt idx="0">
                  <c:v>Apple</c:v>
                </c:pt>
              </c:strCache>
            </c:strRef>
          </c:tx>
          <c:spPr>
            <a:solidFill>
              <a:srgbClr val="4F81BD">
                <a:lumMod val="40000"/>
                <a:lumOff val="60000"/>
              </a:srgbClr>
            </a:solidFill>
            <a:ln>
              <a:noFill/>
            </a:ln>
            <a:effectLst/>
          </c:spPr>
          <c:invertIfNegative val="0"/>
          <c:dLbls>
            <c:spPr>
              <a:noFill/>
              <a:ln>
                <a:noFill/>
              </a:ln>
              <a:effectLst/>
            </c:spPr>
            <c:txPr>
              <a:bodyPr wrap="square" lIns="38100" tIns="19050" rIns="38100" bIns="19050" anchor="ctr">
                <a:spAutoFit/>
              </a:bodyPr>
              <a:lstStyle/>
              <a:p>
                <a:pPr>
                  <a:defRPr sz="2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Sheet1!$A$2:$A$5</c:f>
              <c:numCache>
                <c:formatCode>General</c:formatCode>
                <c:ptCount val="4"/>
                <c:pt idx="0">
                  <c:v>2015</c:v>
                </c:pt>
                <c:pt idx="1">
                  <c:v>2016</c:v>
                </c:pt>
                <c:pt idx="2">
                  <c:v>2017</c:v>
                </c:pt>
                <c:pt idx="3">
                  <c:v>2018</c:v>
                </c:pt>
              </c:numCache>
            </c:numRef>
          </c:cat>
          <c:val>
            <c:numRef>
              <c:f>Sheet1!$C$2:$C$5</c:f>
              <c:numCache>
                <c:formatCode>"$"#,##0.0</c:formatCode>
                <c:ptCount val="4"/>
                <c:pt idx="0">
                  <c:v>481.96635999999995</c:v>
                </c:pt>
                <c:pt idx="1">
                  <c:v>591.06537800000012</c:v>
                </c:pt>
                <c:pt idx="2">
                  <c:v>609.65173800000014</c:v>
                </c:pt>
                <c:pt idx="3">
                  <c:v>620.1148619999999</c:v>
                </c:pt>
              </c:numCache>
            </c:numRef>
          </c:val>
          <c:extLst>
            <c:ext xmlns:c16="http://schemas.microsoft.com/office/drawing/2014/chart" uri="{C3380CC4-5D6E-409C-BE32-E72D297353CC}">
              <c16:uniqueId val="{00000007-8235-4666-A725-3373E77DFBDC}"/>
            </c:ext>
          </c:extLst>
        </c:ser>
        <c:ser>
          <c:idx val="2"/>
          <c:order val="2"/>
          <c:tx>
            <c:strRef>
              <c:f>Sheet1!$D$1</c:f>
              <c:strCache>
                <c:ptCount val="1"/>
                <c:pt idx="0">
                  <c:v>Amazon</c:v>
                </c:pt>
              </c:strCache>
            </c:strRef>
          </c:tx>
          <c:spPr>
            <a:solidFill>
              <a:srgbClr val="4F81BD">
                <a:lumMod val="60000"/>
                <a:lumOff val="40000"/>
              </a:srgbClr>
            </a:solidFill>
            <a:ln>
              <a:noFill/>
            </a:ln>
            <a:effectLst/>
          </c:spPr>
          <c:invertIfNegative val="0"/>
          <c:dLbls>
            <c:spPr>
              <a:noFill/>
              <a:ln>
                <a:noFill/>
              </a:ln>
              <a:effectLst/>
            </c:spPr>
            <c:txPr>
              <a:bodyPr wrap="square" lIns="38100" tIns="19050" rIns="38100" bIns="19050" anchor="ctr">
                <a:spAutoFit/>
              </a:bodyPr>
              <a:lstStyle/>
              <a:p>
                <a:pPr>
                  <a:defRPr sz="2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Sheet1!$A$2:$A$5</c:f>
              <c:numCache>
                <c:formatCode>General</c:formatCode>
                <c:ptCount val="4"/>
                <c:pt idx="0">
                  <c:v>2015</c:v>
                </c:pt>
                <c:pt idx="1">
                  <c:v>2016</c:v>
                </c:pt>
                <c:pt idx="2">
                  <c:v>2017</c:v>
                </c:pt>
                <c:pt idx="3">
                  <c:v>2018</c:v>
                </c:pt>
              </c:numCache>
            </c:numRef>
          </c:cat>
          <c:val>
            <c:numRef>
              <c:f>Sheet1!$D$2:$D$5</c:f>
              <c:numCache>
                <c:formatCode>"$"#,##0.0</c:formatCode>
                <c:ptCount val="4"/>
                <c:pt idx="0">
                  <c:v>262.4801829999999</c:v>
                </c:pt>
                <c:pt idx="1">
                  <c:v>436.94338799999997</c:v>
                </c:pt>
                <c:pt idx="2">
                  <c:v>465.29610800000012</c:v>
                </c:pt>
                <c:pt idx="3">
                  <c:v>708.38825600000007</c:v>
                </c:pt>
              </c:numCache>
            </c:numRef>
          </c:val>
          <c:extLst>
            <c:ext xmlns:c16="http://schemas.microsoft.com/office/drawing/2014/chart" uri="{C3380CC4-5D6E-409C-BE32-E72D297353CC}">
              <c16:uniqueId val="{00000008-8235-4666-A725-3373E77DFBDC}"/>
            </c:ext>
          </c:extLst>
        </c:ser>
        <c:ser>
          <c:idx val="3"/>
          <c:order val="3"/>
          <c:tx>
            <c:strRef>
              <c:f>Sheet1!$E$1</c:f>
              <c:strCache>
                <c:ptCount val="1"/>
                <c:pt idx="0">
                  <c:v>Netflix</c:v>
                </c:pt>
              </c:strCache>
            </c:strRef>
          </c:tx>
          <c:spPr>
            <a:solidFill>
              <a:srgbClr val="4F81BD">
                <a:lumMod val="75000"/>
              </a:srgbClr>
            </a:solidFill>
          </c:spPr>
          <c:invertIfNegative val="0"/>
          <c:dLbls>
            <c:dLbl>
              <c:idx val="0"/>
              <c:layout>
                <c:manualLayout>
                  <c:x val="6.5123481216874529E-2"/>
                  <c:y val="-3.85254441852272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235-4666-A725-3373E77DFBDC}"/>
                </c:ext>
              </c:extLst>
            </c:dLbl>
            <c:dLbl>
              <c:idx val="1"/>
              <c:layout>
                <c:manualLayout>
                  <c:x val="6.9665524829874245E-2"/>
                  <c:y val="-2.56836294568184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235-4666-A725-3373E77DFBDC}"/>
                </c:ext>
              </c:extLst>
            </c:dLbl>
            <c:dLbl>
              <c:idx val="2"/>
              <c:layout>
                <c:manualLayout>
                  <c:x val="7.588332132381238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235-4666-A725-3373E77DFBDC}"/>
                </c:ext>
              </c:extLst>
            </c:dLbl>
            <c:dLbl>
              <c:idx val="3"/>
              <c:layout>
                <c:manualLayout>
                  <c:x val="6.9568481823911121E-2"/>
                  <c:y val="1.28418147284087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235-4666-A725-3373E77DFBDC}"/>
                </c:ext>
              </c:extLst>
            </c:dLbl>
            <c:dLbl>
              <c:idx val="4"/>
              <c:layout>
                <c:manualLayout>
                  <c:x val="5.0485915278676075E-2"/>
                  <c:y val="-1.28418147284097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235-4666-A725-3373E77DFBDC}"/>
                </c:ext>
              </c:extLst>
            </c:dLbl>
            <c:dLbl>
              <c:idx val="5"/>
              <c:layout>
                <c:manualLayout>
                  <c:x val="5.2355763992701025E-2"/>
                  <c:y val="-2.56836294568175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235-4666-A725-3373E77DFBDC}"/>
                </c:ext>
              </c:extLst>
            </c:dLbl>
            <c:spPr>
              <a:noFill/>
              <a:ln>
                <a:noFill/>
              </a:ln>
              <a:effectLst/>
            </c:spPr>
            <c:txPr>
              <a:bodyPr wrap="square" lIns="38100" tIns="19050" rIns="38100" bIns="19050" anchor="ctr">
                <a:spAutoFit/>
              </a:bodyPr>
              <a:lstStyle/>
              <a:p>
                <a:pPr>
                  <a:defRPr sz="2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Sheet1!$A$2:$A$5</c:f>
              <c:numCache>
                <c:formatCode>General</c:formatCode>
                <c:ptCount val="4"/>
                <c:pt idx="0">
                  <c:v>2015</c:v>
                </c:pt>
                <c:pt idx="1">
                  <c:v>2016</c:v>
                </c:pt>
                <c:pt idx="2">
                  <c:v>2017</c:v>
                </c:pt>
                <c:pt idx="3">
                  <c:v>2018</c:v>
                </c:pt>
              </c:numCache>
            </c:numRef>
          </c:cat>
          <c:val>
            <c:numRef>
              <c:f>Sheet1!$E$2:$E$5</c:f>
              <c:numCache>
                <c:formatCode>"$"#,##0.0</c:formatCode>
                <c:ptCount val="4"/>
                <c:pt idx="0">
                  <c:v>42.566489999999995</c:v>
                </c:pt>
                <c:pt idx="1">
                  <c:v>33.905860999999987</c:v>
                </c:pt>
                <c:pt idx="2">
                  <c:v>52.736323999999982</c:v>
                </c:pt>
                <c:pt idx="3">
                  <c:v>98.742471000000066</c:v>
                </c:pt>
              </c:numCache>
            </c:numRef>
          </c:val>
          <c:extLst>
            <c:ext xmlns:c16="http://schemas.microsoft.com/office/drawing/2014/chart" uri="{C3380CC4-5D6E-409C-BE32-E72D297353CC}">
              <c16:uniqueId val="{0000000F-8235-4666-A725-3373E77DFBDC}"/>
            </c:ext>
          </c:extLst>
        </c:ser>
        <c:ser>
          <c:idx val="4"/>
          <c:order val="4"/>
          <c:tx>
            <c:strRef>
              <c:f>Sheet1!$F$1</c:f>
              <c:strCache>
                <c:ptCount val="1"/>
                <c:pt idx="0">
                  <c:v>Google</c:v>
                </c:pt>
              </c:strCache>
            </c:strRef>
          </c:tx>
          <c:spPr>
            <a:solidFill>
              <a:srgbClr val="4F81BD">
                <a:lumMod val="50000"/>
              </a:srgbClr>
            </a:solidFill>
          </c:spPr>
          <c:invertIfNegative val="0"/>
          <c:dLbls>
            <c:spPr>
              <a:noFill/>
              <a:ln>
                <a:noFill/>
              </a:ln>
              <a:effectLst/>
            </c:spPr>
            <c:txPr>
              <a:bodyPr wrap="square" lIns="38100" tIns="19050" rIns="38100" bIns="19050" anchor="ctr">
                <a:spAutoFit/>
              </a:bodyPr>
              <a:lstStyle/>
              <a:p>
                <a:pPr>
                  <a:defRPr sz="2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Sheet1!$A$2:$A$5</c:f>
              <c:numCache>
                <c:formatCode>General</c:formatCode>
                <c:ptCount val="4"/>
                <c:pt idx="0">
                  <c:v>2015</c:v>
                </c:pt>
                <c:pt idx="1">
                  <c:v>2016</c:v>
                </c:pt>
                <c:pt idx="2">
                  <c:v>2017</c:v>
                </c:pt>
                <c:pt idx="3">
                  <c:v>2018</c:v>
                </c:pt>
              </c:numCache>
            </c:numRef>
          </c:cat>
          <c:val>
            <c:numRef>
              <c:f>Sheet1!$F$2:$F$5</c:f>
              <c:numCache>
                <c:formatCode>"$"#,##0.0</c:formatCode>
                <c:ptCount val="4"/>
                <c:pt idx="0">
                  <c:v>223.16054400000002</c:v>
                </c:pt>
                <c:pt idx="1">
                  <c:v>372.72300300000012</c:v>
                </c:pt>
                <c:pt idx="2">
                  <c:v>442.26699400000024</c:v>
                </c:pt>
                <c:pt idx="3">
                  <c:v>489.73116999999996</c:v>
                </c:pt>
              </c:numCache>
            </c:numRef>
          </c:val>
          <c:extLst>
            <c:ext xmlns:c16="http://schemas.microsoft.com/office/drawing/2014/chart" uri="{C3380CC4-5D6E-409C-BE32-E72D297353CC}">
              <c16:uniqueId val="{00000010-8235-4666-A725-3373E77DFBDC}"/>
            </c:ext>
          </c:extLst>
        </c:ser>
        <c:dLbls>
          <c:showLegendKey val="0"/>
          <c:showVal val="0"/>
          <c:showCatName val="0"/>
          <c:showSerName val="0"/>
          <c:showPercent val="0"/>
          <c:showBubbleSize val="0"/>
        </c:dLbls>
        <c:gapWidth val="219"/>
        <c:overlap val="100"/>
        <c:axId val="515452792"/>
        <c:axId val="515453184"/>
      </c:barChart>
      <c:catAx>
        <c:axId val="51545279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2800" b="1" i="0" u="none" strike="noStrike" kern="1200" baseline="0">
                <a:solidFill>
                  <a:schemeClr val="tx1">
                    <a:lumMod val="95000"/>
                    <a:lumOff val="5000"/>
                  </a:schemeClr>
                </a:solidFill>
                <a:latin typeface="Trebuchet MS"/>
                <a:ea typeface="+mn-ea"/>
                <a:cs typeface="Trebuchet MS"/>
              </a:defRPr>
            </a:pPr>
            <a:endParaRPr lang="en-US"/>
          </a:p>
        </c:txPr>
        <c:crossAx val="515453184"/>
        <c:crosses val="autoZero"/>
        <c:auto val="1"/>
        <c:lblAlgn val="ctr"/>
        <c:lblOffset val="100"/>
        <c:noMultiLvlLbl val="0"/>
      </c:catAx>
      <c:valAx>
        <c:axId val="515453184"/>
        <c:scaling>
          <c:orientation val="minMax"/>
        </c:scaling>
        <c:delete val="1"/>
        <c:axPos val="l"/>
        <c:numFmt formatCode="&quot;$&quot;#,##0.0" sourceLinked="1"/>
        <c:majorTickMark val="none"/>
        <c:minorTickMark val="none"/>
        <c:tickLblPos val="nextTo"/>
        <c:crossAx val="515452792"/>
        <c:crosses val="autoZero"/>
        <c:crossBetween val="between"/>
      </c:valAx>
      <c:spPr>
        <a:noFill/>
        <a:ln>
          <a:noFill/>
        </a:ln>
        <a:effectLst/>
      </c:spPr>
    </c:plotArea>
    <c:legend>
      <c:legendPos val="b"/>
      <c:layout>
        <c:manualLayout>
          <c:xMode val="edge"/>
          <c:yMode val="edge"/>
          <c:x val="0.31545460087008903"/>
          <c:y val="8.784901631639315E-2"/>
          <c:w val="0.38227854657587773"/>
          <c:h val="4.9036216748800349E-2"/>
        </c:manualLayout>
      </c:layout>
      <c:overlay val="0"/>
      <c:spPr>
        <a:noFill/>
        <a:ln>
          <a:solidFill>
            <a:sysClr val="windowText" lastClr="000000"/>
          </a:solidFill>
        </a:ln>
        <a:effectLst/>
      </c:spPr>
      <c:txPr>
        <a:bodyPr rot="0" spcFirstLastPara="1" vertOverflow="ellipsis" vert="horz" wrap="square" anchor="ctr" anchorCtr="1"/>
        <a:lstStyle/>
        <a:p>
          <a:pPr>
            <a:defRPr sz="2800" b="0" i="0" u="none" strike="noStrike" kern="1200" baseline="0">
              <a:solidFill>
                <a:schemeClr val="tx1"/>
              </a:solidFill>
              <a:latin typeface="Trebuchet MS"/>
              <a:ea typeface="+mn-ea"/>
              <a:cs typeface="Trebuchet M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a:solidFill>
                  <a:schemeClr val="tx1"/>
                </a:solidFill>
              </a:rPr>
              <a:t>TV Spend Historical Trend</a:t>
            </a:r>
          </a:p>
          <a:p>
            <a:pPr>
              <a:defRPr/>
            </a:pPr>
            <a:r>
              <a:rPr lang="en-US" sz="2400" i="1"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125 DTC Brands</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2015</c:v>
                </c:pt>
                <c:pt idx="1">
                  <c:v>2016</c:v>
                </c:pt>
                <c:pt idx="2">
                  <c:v>2017</c:v>
                </c:pt>
                <c:pt idx="3">
                  <c:v>2018</c:v>
                </c:pt>
              </c:numCache>
            </c:numRef>
          </c:cat>
          <c:val>
            <c:numRef>
              <c:f>Sheet1!$B$2:$B$5</c:f>
              <c:numCache>
                <c:formatCode>"$"#,##0.0</c:formatCode>
                <c:ptCount val="4"/>
                <c:pt idx="0">
                  <c:v>1168.8603149999997</c:v>
                </c:pt>
                <c:pt idx="1">
                  <c:v>1522.2930470000001</c:v>
                </c:pt>
                <c:pt idx="2">
                  <c:v>2349.4938999999999</c:v>
                </c:pt>
                <c:pt idx="3">
                  <c:v>3770.222236999999</c:v>
                </c:pt>
              </c:numCache>
            </c:numRef>
          </c:val>
          <c:extLst>
            <c:ext xmlns:c16="http://schemas.microsoft.com/office/drawing/2014/chart" uri="{C3380CC4-5D6E-409C-BE32-E72D297353CC}">
              <c16:uniqueId val="{00000000-F96F-44F9-920B-D077B9721CEE}"/>
            </c:ext>
          </c:extLst>
        </c:ser>
        <c:ser>
          <c:idx val="1"/>
          <c:order val="1"/>
          <c:tx>
            <c:strRef>
              <c:f>Sheet1!$C$1</c:f>
              <c:strCache>
                <c:ptCount val="1"/>
                <c:pt idx="0">
                  <c:v>FAANG</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2015</c:v>
                </c:pt>
                <c:pt idx="1">
                  <c:v>2016</c:v>
                </c:pt>
                <c:pt idx="2">
                  <c:v>2017</c:v>
                </c:pt>
                <c:pt idx="3">
                  <c:v>2018</c:v>
                </c:pt>
              </c:numCache>
            </c:numRef>
          </c:cat>
          <c:val>
            <c:numRef>
              <c:f>Sheet1!$C$2:$C$5</c:f>
              <c:numCache>
                <c:formatCode>"$"#,##0.0</c:formatCode>
                <c:ptCount val="4"/>
                <c:pt idx="0">
                  <c:v>1014.137549</c:v>
                </c:pt>
                <c:pt idx="1">
                  <c:v>1478.803752</c:v>
                </c:pt>
                <c:pt idx="2">
                  <c:v>1581.8098299999997</c:v>
                </c:pt>
                <c:pt idx="3">
                  <c:v>2180.08</c:v>
                </c:pt>
              </c:numCache>
            </c:numRef>
          </c:val>
          <c:extLst>
            <c:ext xmlns:c16="http://schemas.microsoft.com/office/drawing/2014/chart" uri="{C3380CC4-5D6E-409C-BE32-E72D297353CC}">
              <c16:uniqueId val="{00000001-F96F-44F9-920B-D077B9721CEE}"/>
            </c:ext>
          </c:extLst>
        </c:ser>
        <c:dLbls>
          <c:dLblPos val="ctr"/>
          <c:showLegendKey val="0"/>
          <c:showVal val="1"/>
          <c:showCatName val="0"/>
          <c:showSerName val="0"/>
          <c:showPercent val="0"/>
          <c:showBubbleSize val="0"/>
        </c:dLbls>
        <c:gapWidth val="150"/>
        <c:overlap val="100"/>
        <c:axId val="330283056"/>
        <c:axId val="330283448"/>
      </c:barChart>
      <c:catAx>
        <c:axId val="3302830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crossAx val="330283448"/>
        <c:crosses val="autoZero"/>
        <c:auto val="1"/>
        <c:lblAlgn val="ctr"/>
        <c:lblOffset val="100"/>
        <c:noMultiLvlLbl val="0"/>
      </c:catAx>
      <c:valAx>
        <c:axId val="330283448"/>
        <c:scaling>
          <c:orientation val="minMax"/>
        </c:scaling>
        <c:delete val="1"/>
        <c:axPos val="l"/>
        <c:numFmt formatCode="&quot;$&quot;#,##0.0" sourceLinked="1"/>
        <c:majorTickMark val="none"/>
        <c:minorTickMark val="none"/>
        <c:tickLblPos val="nextTo"/>
        <c:crossAx val="3302830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58709295018652"/>
          <c:y val="0.12214716397395919"/>
          <c:w val="0.52465131521071595"/>
          <c:h val="0.84868203196358838"/>
        </c:manualLayout>
      </c:layout>
      <c:pieChart>
        <c:varyColors val="1"/>
        <c:ser>
          <c:idx val="0"/>
          <c:order val="0"/>
          <c:tx>
            <c:strRef>
              <c:f>Sheet1!$B$1</c:f>
              <c:strCache>
                <c:ptCount val="1"/>
                <c:pt idx="0">
                  <c:v>Sales</c:v>
                </c:pt>
              </c:strCache>
            </c:strRef>
          </c:tx>
          <c:spPr>
            <a:solidFill>
              <a:schemeClr val="lt1"/>
            </a:solidFill>
            <a:ln w="19050">
              <a:solidFill>
                <a:schemeClr val="accent1"/>
              </a:solidFill>
            </a:ln>
            <a:effectLst/>
          </c:spPr>
          <c:dPt>
            <c:idx val="0"/>
            <c:bubble3D val="0"/>
            <c:spPr>
              <a:solidFill>
                <a:schemeClr val="accent1">
                  <a:lumMod val="20000"/>
                  <a:lumOff val="80000"/>
                </a:schemeClr>
              </a:solidFill>
              <a:ln w="19050">
                <a:solidFill>
                  <a:schemeClr val="accent1"/>
                </a:solidFill>
              </a:ln>
              <a:effectLst/>
            </c:spPr>
            <c:extLst>
              <c:ext xmlns:c16="http://schemas.microsoft.com/office/drawing/2014/chart" uri="{C3380CC4-5D6E-409C-BE32-E72D297353CC}">
                <c16:uniqueId val="{00000001-F7F9-4CDD-86BA-1E8F3FEA0DAF}"/>
              </c:ext>
            </c:extLst>
          </c:dPt>
          <c:dPt>
            <c:idx val="1"/>
            <c:bubble3D val="0"/>
            <c:spPr>
              <a:solidFill>
                <a:schemeClr val="accent1">
                  <a:lumMod val="40000"/>
                  <a:lumOff val="60000"/>
                </a:schemeClr>
              </a:solidFill>
              <a:ln w="19050">
                <a:solidFill>
                  <a:schemeClr val="accent1"/>
                </a:solidFill>
              </a:ln>
              <a:effectLst/>
            </c:spPr>
            <c:extLst>
              <c:ext xmlns:c16="http://schemas.microsoft.com/office/drawing/2014/chart" uri="{C3380CC4-5D6E-409C-BE32-E72D297353CC}">
                <c16:uniqueId val="{00000003-F7F9-4CDD-86BA-1E8F3FEA0DAF}"/>
              </c:ext>
            </c:extLst>
          </c:dPt>
          <c:dPt>
            <c:idx val="2"/>
            <c:bubble3D val="0"/>
            <c:spPr>
              <a:solidFill>
                <a:schemeClr val="accent1">
                  <a:lumMod val="60000"/>
                  <a:lumOff val="40000"/>
                </a:schemeClr>
              </a:solidFill>
              <a:ln w="19050">
                <a:solidFill>
                  <a:schemeClr val="accent1"/>
                </a:solidFill>
              </a:ln>
              <a:effectLst/>
            </c:spPr>
            <c:extLst>
              <c:ext xmlns:c16="http://schemas.microsoft.com/office/drawing/2014/chart" uri="{C3380CC4-5D6E-409C-BE32-E72D297353CC}">
                <c16:uniqueId val="{00000005-F7F9-4CDD-86BA-1E8F3FEA0DAF}"/>
              </c:ext>
            </c:extLst>
          </c:dPt>
          <c:dPt>
            <c:idx val="3"/>
            <c:bubble3D val="0"/>
            <c:spPr>
              <a:solidFill>
                <a:schemeClr val="accent1">
                  <a:lumMod val="75000"/>
                </a:schemeClr>
              </a:solidFill>
              <a:ln w="19050">
                <a:solidFill>
                  <a:schemeClr val="accent1"/>
                </a:solidFill>
              </a:ln>
              <a:effectLst/>
            </c:spPr>
            <c:extLst>
              <c:ext xmlns:c16="http://schemas.microsoft.com/office/drawing/2014/chart" uri="{C3380CC4-5D6E-409C-BE32-E72D297353CC}">
                <c16:uniqueId val="{00000007-F7F9-4CDD-86BA-1E8F3FEA0DAF}"/>
              </c:ext>
            </c:extLst>
          </c:dPt>
          <c:dPt>
            <c:idx val="4"/>
            <c:bubble3D val="0"/>
            <c:spPr>
              <a:solidFill>
                <a:schemeClr val="accent1">
                  <a:lumMod val="50000"/>
                </a:schemeClr>
              </a:solidFill>
              <a:ln w="19050">
                <a:solidFill>
                  <a:schemeClr val="accent1"/>
                </a:solidFill>
              </a:ln>
              <a:effectLst/>
            </c:spPr>
            <c:extLst>
              <c:ext xmlns:c16="http://schemas.microsoft.com/office/drawing/2014/chart" uri="{C3380CC4-5D6E-409C-BE32-E72D297353CC}">
                <c16:uniqueId val="{00000009-F7F9-4CDD-86BA-1E8F3FEA0DAF}"/>
              </c:ext>
            </c:extLst>
          </c:dPt>
          <c:dLbls>
            <c:dLbl>
              <c:idx val="0"/>
              <c:layout>
                <c:manualLayout>
                  <c:x val="-0.20248490071417866"/>
                  <c:y val="0.13101076401073766"/>
                </c:manualLayout>
              </c:layout>
              <c:tx>
                <c:rich>
                  <a:bodyPr/>
                  <a:lstStyle/>
                  <a:p>
                    <a:fld id="{D4A169FD-7C0A-4392-ADD9-C0135F078B08}" type="CATEGORYNAME">
                      <a:rPr lang="en-US" sz="2400"/>
                      <a:pPr/>
                      <a:t>[CATEGORY NAME]</a:t>
                    </a:fld>
                    <a:r>
                      <a:rPr lang="en-US" sz="2400" baseline="0" dirty="0"/>
                      <a:t>
(</a:t>
                    </a:r>
                    <a:fld id="{4AAD290C-51D5-410F-99CF-2DF34C2A08C6}" type="PERCENTAGE">
                      <a:rPr lang="en-US" sz="2400" baseline="0" smtClean="0"/>
                      <a:pPr/>
                      <a:t>[PERCENTAGE]</a:t>
                    </a:fld>
                    <a:r>
                      <a:rPr lang="en-US" sz="2400" baseline="0" dirty="0"/>
                      <a:t>)</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7F9-4CDD-86BA-1E8F3FEA0DAF}"/>
                </c:ext>
              </c:extLst>
            </c:dLbl>
            <c:dLbl>
              <c:idx val="1"/>
              <c:layout>
                <c:manualLayout>
                  <c:x val="-3.7647353450519831E-2"/>
                  <c:y val="-0.15009198001280963"/>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fld id="{8F889965-5896-4853-95E7-361B8D71A7C7}" type="CATEGORYNAME">
                      <a:rPr lang="en-US" sz="2400">
                        <a:solidFill>
                          <a:schemeClr val="bg1"/>
                        </a:solidFill>
                      </a:rPr>
                      <a:pPr>
                        <a:defRPr sz="2400">
                          <a:solidFill>
                            <a:schemeClr val="bg1"/>
                          </a:solidFill>
                        </a:defRPr>
                      </a:pPr>
                      <a:t>[CATEGORY NAME]</a:t>
                    </a:fld>
                    <a:r>
                      <a:rPr lang="en-US" sz="2400" baseline="0" dirty="0">
                        <a:solidFill>
                          <a:schemeClr val="bg1"/>
                        </a:solidFill>
                      </a:rPr>
                      <a:t>
(</a:t>
                    </a:r>
                    <a:fld id="{34674824-447A-400A-ACE0-E9638060A839}" type="PERCENTAGE">
                      <a:rPr lang="en-US" sz="2400" baseline="0" smtClean="0">
                        <a:solidFill>
                          <a:schemeClr val="bg1"/>
                        </a:solidFill>
                      </a:rPr>
                      <a:pPr>
                        <a:defRPr sz="2400">
                          <a:solidFill>
                            <a:schemeClr val="bg1"/>
                          </a:solidFill>
                        </a:defRPr>
                      </a:pPr>
                      <a:t>[PERCENTAGE]</a:t>
                    </a:fld>
                    <a:r>
                      <a:rPr lang="en-US" sz="2400" baseline="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7F9-4CDD-86BA-1E8F3FEA0DAF}"/>
                </c:ext>
              </c:extLst>
            </c:dLbl>
            <c:dLbl>
              <c:idx val="2"/>
              <c:layout>
                <c:manualLayout>
                  <c:x val="0.1709867044011574"/>
                  <c:y val="-6.688485738995277E-2"/>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fld id="{54693435-90CA-4CC1-A66D-9CF297611BD0}" type="CATEGORYNAME">
                      <a:rPr lang="en-US" sz="2400">
                        <a:solidFill>
                          <a:schemeClr val="bg1"/>
                        </a:solidFill>
                      </a:rPr>
                      <a:pPr>
                        <a:defRPr sz="2400">
                          <a:solidFill>
                            <a:schemeClr val="bg1"/>
                          </a:solidFill>
                        </a:defRPr>
                      </a:pPr>
                      <a:t>[CATEGORY NAME]</a:t>
                    </a:fld>
                    <a:r>
                      <a:rPr lang="en-US" sz="2400" baseline="0" dirty="0">
                        <a:solidFill>
                          <a:schemeClr val="bg1"/>
                        </a:solidFill>
                      </a:rPr>
                      <a:t>
(</a:t>
                    </a:r>
                    <a:fld id="{98A72FBF-C024-422A-AC3A-C8763D88B7C8}" type="PERCENTAGE">
                      <a:rPr lang="en-US" sz="2400" baseline="0" smtClean="0">
                        <a:solidFill>
                          <a:schemeClr val="bg1"/>
                        </a:solidFill>
                      </a:rPr>
                      <a:pPr>
                        <a:defRPr sz="2400">
                          <a:solidFill>
                            <a:schemeClr val="bg1"/>
                          </a:solidFill>
                        </a:defRPr>
                      </a:pPr>
                      <a:t>[PERCENTAGE]</a:t>
                    </a:fld>
                    <a:r>
                      <a:rPr lang="en-US" sz="2400" baseline="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7F9-4CDD-86BA-1E8F3FEA0DAF}"/>
                </c:ext>
              </c:extLst>
            </c:dLbl>
            <c:dLbl>
              <c:idx val="3"/>
              <c:layout>
                <c:manualLayout>
                  <c:x val="0.13569332962110056"/>
                  <c:y val="0.17045302544889013"/>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fld id="{26846218-040B-499A-98C0-1957557B1B4A}" type="CATEGORYNAME">
                      <a:rPr lang="en-US" sz="2400">
                        <a:solidFill>
                          <a:schemeClr val="bg1"/>
                        </a:solidFill>
                      </a:rPr>
                      <a:pPr>
                        <a:defRPr sz="2400">
                          <a:solidFill>
                            <a:schemeClr val="bg1"/>
                          </a:solidFill>
                        </a:defRPr>
                      </a:pPr>
                      <a:t>[CATEGORY NAME]</a:t>
                    </a:fld>
                    <a:r>
                      <a:rPr lang="en-US" sz="2400" baseline="0" dirty="0">
                        <a:solidFill>
                          <a:schemeClr val="bg1"/>
                        </a:solidFill>
                      </a:rPr>
                      <a:t>
(</a:t>
                    </a:r>
                    <a:fld id="{EFB9A9F4-7E89-4E90-BF8C-5D79E6814409}" type="PERCENTAGE">
                      <a:rPr lang="en-US" sz="2400" baseline="0" smtClean="0">
                        <a:solidFill>
                          <a:schemeClr val="bg1"/>
                        </a:solidFill>
                      </a:rPr>
                      <a:pPr>
                        <a:defRPr sz="2400">
                          <a:solidFill>
                            <a:schemeClr val="bg1"/>
                          </a:solidFill>
                        </a:defRPr>
                      </a:pPr>
                      <a:t>[PERCENTAGE]</a:t>
                    </a:fld>
                    <a:r>
                      <a:rPr lang="en-US" sz="2400" baseline="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4241648727694259"/>
                      <c:h val="0.12361684339163567"/>
                    </c:manualLayout>
                  </c15:layout>
                  <c15:dlblFieldTable/>
                  <c15:showDataLabelsRange val="0"/>
                </c:ext>
                <c:ext xmlns:c16="http://schemas.microsoft.com/office/drawing/2014/chart" uri="{C3380CC4-5D6E-409C-BE32-E72D297353CC}">
                  <c16:uniqueId val="{00000007-F7F9-4CDD-86BA-1E8F3FEA0DAF}"/>
                </c:ext>
              </c:extLst>
            </c:dLbl>
            <c:dLbl>
              <c:idx val="4"/>
              <c:layout>
                <c:manualLayout>
                  <c:x val="1.4820293517969936E-3"/>
                  <c:y val="7.3926841775269325E-3"/>
                </c:manualLayout>
              </c:layout>
              <c:tx>
                <c:rich>
                  <a:bodyPr/>
                  <a:lstStyle/>
                  <a:p>
                    <a:fld id="{DDA1CE26-D14A-4C17-9F57-0364144B5834}" type="CATEGORYNAME">
                      <a:rPr lang="en-US" sz="2400"/>
                      <a:pPr/>
                      <a:t>[CATEGORY NAME]</a:t>
                    </a:fld>
                    <a:r>
                      <a:rPr lang="en-US" sz="2400" baseline="0" dirty="0"/>
                      <a:t>
(</a:t>
                    </a:r>
                    <a:fld id="{483E4488-D63B-4C78-A3F8-4CF944E46DA5}" type="PERCENTAGE">
                      <a:rPr lang="en-US" sz="2400" baseline="0" smtClean="0"/>
                      <a:pPr/>
                      <a:t>[PERCENTAGE]</a:t>
                    </a:fld>
                    <a:r>
                      <a:rPr lang="en-US" sz="2400" baseline="0" dirty="0"/>
                      <a:t>)</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17972816212934153"/>
                      <c:h val="0.12361684339163567"/>
                    </c:manualLayout>
                  </c15:layout>
                  <c15:dlblFieldTable/>
                  <c15:showDataLabelsRange val="0"/>
                </c:ext>
                <c:ext xmlns:c16="http://schemas.microsoft.com/office/drawing/2014/chart" uri="{C3380CC4-5D6E-409C-BE32-E72D297353CC}">
                  <c16:uniqueId val="{00000009-F7F9-4CDD-86BA-1E8F3FEA0DAF}"/>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Sheet1!$A$2:$A$6</c:f>
              <c:strCache>
                <c:ptCount val="5"/>
                <c:pt idx="0">
                  <c:v>1% - 19% of Purchases</c:v>
                </c:pt>
                <c:pt idx="1">
                  <c:v>20% - 39% of Purchases</c:v>
                </c:pt>
                <c:pt idx="2">
                  <c:v>40% - 59% of Purchases</c:v>
                </c:pt>
                <c:pt idx="3">
                  <c:v>60% - 79% of Purchases</c:v>
                </c:pt>
                <c:pt idx="4">
                  <c:v>80% - 100% of Purchases</c:v>
                </c:pt>
              </c:strCache>
            </c:strRef>
          </c:cat>
          <c:val>
            <c:numRef>
              <c:f>Sheet1!$B$2:$B$6</c:f>
              <c:numCache>
                <c:formatCode>0%</c:formatCode>
                <c:ptCount val="5"/>
                <c:pt idx="0">
                  <c:v>0.36</c:v>
                </c:pt>
                <c:pt idx="1">
                  <c:v>0.24</c:v>
                </c:pt>
                <c:pt idx="2">
                  <c:v>0.22</c:v>
                </c:pt>
                <c:pt idx="3">
                  <c:v>0.13</c:v>
                </c:pt>
                <c:pt idx="4">
                  <c:v>0.05</c:v>
                </c:pt>
              </c:numCache>
            </c:numRef>
          </c:val>
          <c:extLst>
            <c:ext xmlns:c16="http://schemas.microsoft.com/office/drawing/2014/chart" uri="{C3380CC4-5D6E-409C-BE32-E72D297353CC}">
              <c16:uniqueId val="{0000000A-F7F9-4CDD-86BA-1E8F3FEA0DAF}"/>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800" b="1" dirty="0">
                <a:solidFill>
                  <a:schemeClr val="tx1"/>
                </a:solidFill>
              </a:rPr>
              <a:t>TV Spend Historical Trend</a:t>
            </a:r>
          </a:p>
          <a:p>
            <a:pPr>
              <a:defRPr>
                <a:solidFill>
                  <a:schemeClr val="tx1"/>
                </a:solidFill>
              </a:defRPr>
            </a:pPr>
            <a:r>
              <a:rPr lang="en-US" sz="2400" b="0" i="1"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"$"#,##0.0</c:formatCode>
                <c:ptCount val="6"/>
                <c:pt idx="0">
                  <c:v>525</c:v>
                </c:pt>
                <c:pt idx="1">
                  <c:v>853.4</c:v>
                </c:pt>
                <c:pt idx="2">
                  <c:v>1168.9000000000001</c:v>
                </c:pt>
                <c:pt idx="3">
                  <c:v>1522.3</c:v>
                </c:pt>
                <c:pt idx="4">
                  <c:v>2349.5</c:v>
                </c:pt>
                <c:pt idx="5">
                  <c:v>3770.2</c:v>
                </c:pt>
              </c:numCache>
            </c:numRef>
          </c:val>
          <c:extLst>
            <c:ext xmlns:c16="http://schemas.microsoft.com/office/drawing/2014/chart" uri="{C3380CC4-5D6E-409C-BE32-E72D297353CC}">
              <c16:uniqueId val="{00000000-2CD4-4B29-B512-C021A54F2D85}"/>
            </c:ext>
          </c:extLst>
        </c:ser>
        <c:dLbls>
          <c:dLblPos val="outEnd"/>
          <c:showLegendKey val="0"/>
          <c:showVal val="1"/>
          <c:showCatName val="0"/>
          <c:showSerName val="0"/>
          <c:showPercent val="0"/>
          <c:showBubbleSize val="0"/>
        </c:dLbls>
        <c:gapWidth val="219"/>
        <c:overlap val="-27"/>
        <c:axId val="453193864"/>
        <c:axId val="453193472"/>
      </c:barChart>
      <c:catAx>
        <c:axId val="4531938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crossAx val="453193472"/>
        <c:crosses val="autoZero"/>
        <c:auto val="1"/>
        <c:lblAlgn val="ctr"/>
        <c:lblOffset val="100"/>
        <c:noMultiLvlLbl val="0"/>
      </c:catAx>
      <c:valAx>
        <c:axId val="453193472"/>
        <c:scaling>
          <c:orientation val="minMax"/>
        </c:scaling>
        <c:delete val="1"/>
        <c:axPos val="l"/>
        <c:numFmt formatCode="&quot;$&quot;#,##0.0" sourceLinked="1"/>
        <c:majorTickMark val="none"/>
        <c:minorTickMark val="none"/>
        <c:tickLblPos val="nextTo"/>
        <c:crossAx val="453193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a:solidFill>
                  <a:schemeClr val="tx1"/>
                </a:solidFill>
              </a:rPr>
              <a:t>TV Spend Historical Trend</a:t>
            </a:r>
          </a:p>
          <a:p>
            <a:pPr>
              <a:defRPr/>
            </a:pPr>
            <a:r>
              <a:rPr lang="en-US" sz="2400" b="0" i="1"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Existing Brands (2013 or before)</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"$"#,##0.0</c:formatCode>
                <c:ptCount val="6"/>
                <c:pt idx="0">
                  <c:v>524.98804200000006</c:v>
                </c:pt>
                <c:pt idx="1">
                  <c:v>853.372568</c:v>
                </c:pt>
                <c:pt idx="2">
                  <c:v>1145.953</c:v>
                </c:pt>
                <c:pt idx="3">
                  <c:v>1456.8077000000001</c:v>
                </c:pt>
                <c:pt idx="4">
                  <c:v>2118.6915480000002</c:v>
                </c:pt>
                <c:pt idx="5">
                  <c:v>3043.6716000000001</c:v>
                </c:pt>
              </c:numCache>
            </c:numRef>
          </c:val>
          <c:extLst>
            <c:ext xmlns:c16="http://schemas.microsoft.com/office/drawing/2014/chart" uri="{C3380CC4-5D6E-409C-BE32-E72D297353CC}">
              <c16:uniqueId val="{00000000-F96F-44F9-920B-D077B9721CEE}"/>
            </c:ext>
          </c:extLst>
        </c:ser>
        <c:ser>
          <c:idx val="1"/>
          <c:order val="1"/>
          <c:tx>
            <c:strRef>
              <c:f>Sheet1!$C$1</c:f>
              <c:strCache>
                <c:ptCount val="1"/>
                <c:pt idx="0">
                  <c:v>New Brands (btwn '14-'18)</c:v>
                </c:pt>
              </c:strCache>
            </c:strRef>
          </c:tx>
          <c:spPr>
            <a:solidFill>
              <a:srgbClr val="67B89B"/>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F96F-44F9-920B-D077B9721CEE}"/>
                </c:ext>
              </c:extLst>
            </c:dLbl>
            <c:dLbl>
              <c:idx val="1"/>
              <c:delete val="1"/>
              <c:extLst>
                <c:ext xmlns:c15="http://schemas.microsoft.com/office/drawing/2012/chart" uri="{CE6537A1-D6FC-4f65-9D91-7224C49458BB}"/>
                <c:ext xmlns:c16="http://schemas.microsoft.com/office/drawing/2014/chart" uri="{C3380CC4-5D6E-409C-BE32-E72D297353CC}">
                  <c16:uniqueId val="{00000005-F96F-44F9-920B-D077B9721CEE}"/>
                </c:ext>
              </c:extLst>
            </c:dLbl>
            <c:dLbl>
              <c:idx val="2"/>
              <c:layout>
                <c:manualLayout>
                  <c:x val="5.7504961821949661E-2"/>
                  <c:y val="-3.1262792820980793E-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96F-44F9-920B-D077B9721CEE}"/>
                </c:ext>
              </c:extLst>
            </c:dLbl>
            <c:dLbl>
              <c:idx val="3"/>
              <c:layout>
                <c:manualLayout>
                  <c:x val="5.9221527846485475E-2"/>
                  <c:y val="-6.2525585641959296E-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96F-44F9-920B-D077B9721CEE}"/>
                </c:ext>
              </c:extLst>
            </c:dLbl>
            <c:dLbl>
              <c:idx val="4"/>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7651-4F0D-BFF8-0495A0CC04EB}"/>
                </c:ext>
              </c:extLst>
            </c:dLbl>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7651-4F0D-BFF8-0495A0CC04E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Sheet1!$C$2:$C$7</c:f>
              <c:numCache>
                <c:formatCode>"$"#,##0.0</c:formatCode>
                <c:ptCount val="6"/>
                <c:pt idx="0">
                  <c:v>0</c:v>
                </c:pt>
                <c:pt idx="1">
                  <c:v>0</c:v>
                </c:pt>
                <c:pt idx="2">
                  <c:v>22.9072</c:v>
                </c:pt>
                <c:pt idx="3">
                  <c:v>65.485299999999995</c:v>
                </c:pt>
                <c:pt idx="4">
                  <c:v>230.8023519999995</c:v>
                </c:pt>
                <c:pt idx="5">
                  <c:v>726.55070000000001</c:v>
                </c:pt>
              </c:numCache>
            </c:numRef>
          </c:val>
          <c:extLst>
            <c:ext xmlns:c16="http://schemas.microsoft.com/office/drawing/2014/chart" uri="{C3380CC4-5D6E-409C-BE32-E72D297353CC}">
              <c16:uniqueId val="{00000001-F96F-44F9-920B-D077B9721CEE}"/>
            </c:ext>
          </c:extLst>
        </c:ser>
        <c:dLbls>
          <c:dLblPos val="ctr"/>
          <c:showLegendKey val="0"/>
          <c:showVal val="1"/>
          <c:showCatName val="0"/>
          <c:showSerName val="0"/>
          <c:showPercent val="0"/>
          <c:showBubbleSize val="0"/>
        </c:dLbls>
        <c:gapWidth val="150"/>
        <c:overlap val="100"/>
        <c:axId val="450527616"/>
        <c:axId val="451360152"/>
      </c:barChart>
      <c:catAx>
        <c:axId val="4505276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crossAx val="451360152"/>
        <c:crosses val="autoZero"/>
        <c:auto val="1"/>
        <c:lblAlgn val="ctr"/>
        <c:lblOffset val="100"/>
        <c:noMultiLvlLbl val="0"/>
      </c:catAx>
      <c:valAx>
        <c:axId val="451360152"/>
        <c:scaling>
          <c:orientation val="minMax"/>
        </c:scaling>
        <c:delete val="1"/>
        <c:axPos val="l"/>
        <c:numFmt formatCode="&quot;$&quot;#,##0.0" sourceLinked="1"/>
        <c:majorTickMark val="none"/>
        <c:minorTickMark val="none"/>
        <c:tickLblPos val="nextTo"/>
        <c:crossAx val="4505276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dirty="0">
                <a:solidFill>
                  <a:schemeClr val="tx1"/>
                </a:solidFill>
              </a:rPr>
              <a:t>Mattresses</a:t>
            </a:r>
          </a:p>
          <a:p>
            <a:pPr>
              <a:defRPr>
                <a:solidFill>
                  <a:schemeClr val="tx1"/>
                </a:solidFill>
              </a:defRPr>
            </a:pPr>
            <a:r>
              <a:rPr lang="en-US" sz="1800" b="1" dirty="0">
                <a:solidFill>
                  <a:schemeClr val="tx1"/>
                </a:solidFill>
              </a:rPr>
              <a:t>TV Spend</a:t>
            </a:r>
            <a:r>
              <a:rPr lang="en-US" sz="1800" b="1" baseline="0" dirty="0">
                <a:solidFill>
                  <a:schemeClr val="tx1"/>
                </a:solidFill>
              </a:rPr>
              <a:t> Historical Trend</a:t>
            </a:r>
            <a:endParaRPr lang="en-US" sz="1800" b="1" dirty="0">
              <a:solidFill>
                <a:schemeClr val="tx1"/>
              </a:solidFill>
            </a:endParaRPr>
          </a:p>
          <a:p>
            <a:pPr>
              <a:defRPr>
                <a:solidFill>
                  <a:schemeClr val="tx1"/>
                </a:solidFill>
              </a:defRPr>
            </a:pPr>
            <a:r>
              <a:rPr lang="en-US" sz="1600"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9998559348551132E-2"/>
          <c:y val="0.10604671067205938"/>
          <c:w val="0.92225373276728695"/>
          <c:h val="0.77969955143838554"/>
        </c:manualLayout>
      </c:layout>
      <c:barChart>
        <c:barDir val="col"/>
        <c:grouping val="stacked"/>
        <c:varyColors val="0"/>
        <c:ser>
          <c:idx val="0"/>
          <c:order val="0"/>
          <c:tx>
            <c:strRef>
              <c:f>Sheet1!$B$1</c:f>
              <c:strCache>
                <c:ptCount val="1"/>
                <c:pt idx="0">
                  <c:v>Casper</c:v>
                </c:pt>
              </c:strCache>
            </c:strRef>
          </c:tx>
          <c:spPr>
            <a:solidFill>
              <a:schemeClr val="accent1"/>
            </a:solidFill>
            <a:ln>
              <a:noFill/>
            </a:ln>
            <a:effectLst/>
          </c:spPr>
          <c:invertIfNegative val="0"/>
          <c:dLbls>
            <c:delete val="1"/>
          </c:dLbls>
          <c:cat>
            <c:numRef>
              <c:f>Sheet1!$A$2:$A$5</c:f>
              <c:numCache>
                <c:formatCode>General</c:formatCode>
                <c:ptCount val="4"/>
                <c:pt idx="0">
                  <c:v>2015</c:v>
                </c:pt>
                <c:pt idx="1">
                  <c:v>2016</c:v>
                </c:pt>
                <c:pt idx="2">
                  <c:v>2017</c:v>
                </c:pt>
                <c:pt idx="3">
                  <c:v>2018</c:v>
                </c:pt>
              </c:numCache>
            </c:numRef>
          </c:cat>
          <c:val>
            <c:numRef>
              <c:f>Sheet1!$B$2:$B$5</c:f>
              <c:numCache>
                <c:formatCode>"$"#,##0.0</c:formatCode>
                <c:ptCount val="4"/>
                <c:pt idx="0">
                  <c:v>1795.027</c:v>
                </c:pt>
                <c:pt idx="1">
                  <c:v>10554.825000000001</c:v>
                </c:pt>
                <c:pt idx="2">
                  <c:v>18776.788999999997</c:v>
                </c:pt>
                <c:pt idx="3">
                  <c:v>19073.005999999998</c:v>
                </c:pt>
              </c:numCache>
            </c:numRef>
          </c:val>
          <c:extLst>
            <c:ext xmlns:c16="http://schemas.microsoft.com/office/drawing/2014/chart" uri="{C3380CC4-5D6E-409C-BE32-E72D297353CC}">
              <c16:uniqueId val="{00000000-4B1E-4A30-9F1D-597CCD513125}"/>
            </c:ext>
          </c:extLst>
        </c:ser>
        <c:ser>
          <c:idx val="1"/>
          <c:order val="1"/>
          <c:tx>
            <c:strRef>
              <c:f>Sheet1!$C$1</c:f>
              <c:strCache>
                <c:ptCount val="1"/>
                <c:pt idx="0">
                  <c:v>Leesa</c:v>
                </c:pt>
              </c:strCache>
            </c:strRef>
          </c:tx>
          <c:spPr>
            <a:solidFill>
              <a:srgbClr val="67B89B"/>
            </a:solidFill>
            <a:ln>
              <a:noFill/>
            </a:ln>
            <a:effectLst/>
          </c:spPr>
          <c:invertIfNegative val="0"/>
          <c:dLbls>
            <c:delete val="1"/>
          </c:dLbls>
          <c:cat>
            <c:numRef>
              <c:f>Sheet1!$A$2:$A$5</c:f>
              <c:numCache>
                <c:formatCode>General</c:formatCode>
                <c:ptCount val="4"/>
                <c:pt idx="0">
                  <c:v>2015</c:v>
                </c:pt>
                <c:pt idx="1">
                  <c:v>2016</c:v>
                </c:pt>
                <c:pt idx="2">
                  <c:v>2017</c:v>
                </c:pt>
                <c:pt idx="3">
                  <c:v>2018</c:v>
                </c:pt>
              </c:numCache>
            </c:numRef>
          </c:cat>
          <c:val>
            <c:numRef>
              <c:f>Sheet1!$C$2:$C$5</c:f>
              <c:numCache>
                <c:formatCode>"$"#,##0.0</c:formatCode>
                <c:ptCount val="4"/>
                <c:pt idx="1">
                  <c:v>13559.931999999999</c:v>
                </c:pt>
                <c:pt idx="2">
                  <c:v>63479.786000000007</c:v>
                </c:pt>
                <c:pt idx="3">
                  <c:v>80985.722000000009</c:v>
                </c:pt>
              </c:numCache>
            </c:numRef>
          </c:val>
          <c:extLst>
            <c:ext xmlns:c16="http://schemas.microsoft.com/office/drawing/2014/chart" uri="{C3380CC4-5D6E-409C-BE32-E72D297353CC}">
              <c16:uniqueId val="{00000001-4B1E-4A30-9F1D-597CCD513125}"/>
            </c:ext>
          </c:extLst>
        </c:ser>
        <c:ser>
          <c:idx val="2"/>
          <c:order val="2"/>
          <c:tx>
            <c:strRef>
              <c:f>Sheet1!$D$1</c:f>
              <c:strCache>
                <c:ptCount val="1"/>
                <c:pt idx="0">
                  <c:v>Nectar</c:v>
                </c:pt>
              </c:strCache>
            </c:strRef>
          </c:tx>
          <c:spPr>
            <a:solidFill>
              <a:schemeClr val="accent6">
                <a:lumMod val="60000"/>
                <a:lumOff val="40000"/>
              </a:schemeClr>
            </a:solidFill>
            <a:ln>
              <a:noFill/>
            </a:ln>
            <a:effectLst/>
          </c:spPr>
          <c:invertIfNegative val="0"/>
          <c:dLbls>
            <c:delete val="1"/>
          </c:dLbls>
          <c:cat>
            <c:numRef>
              <c:f>Sheet1!$A$2:$A$5</c:f>
              <c:numCache>
                <c:formatCode>General</c:formatCode>
                <c:ptCount val="4"/>
                <c:pt idx="0">
                  <c:v>2015</c:v>
                </c:pt>
                <c:pt idx="1">
                  <c:v>2016</c:v>
                </c:pt>
                <c:pt idx="2">
                  <c:v>2017</c:v>
                </c:pt>
                <c:pt idx="3">
                  <c:v>2018</c:v>
                </c:pt>
              </c:numCache>
            </c:numRef>
          </c:cat>
          <c:val>
            <c:numRef>
              <c:f>Sheet1!$D$2:$D$5</c:f>
              <c:numCache>
                <c:formatCode>General</c:formatCode>
                <c:ptCount val="4"/>
                <c:pt idx="3" formatCode="&quot;$&quot;#,##0.0">
                  <c:v>18782.02</c:v>
                </c:pt>
              </c:numCache>
            </c:numRef>
          </c:val>
          <c:extLst>
            <c:ext xmlns:c16="http://schemas.microsoft.com/office/drawing/2014/chart" uri="{C3380CC4-5D6E-409C-BE32-E72D297353CC}">
              <c16:uniqueId val="{00000002-4B1E-4A30-9F1D-597CCD513125}"/>
            </c:ext>
          </c:extLst>
        </c:ser>
        <c:ser>
          <c:idx val="3"/>
          <c:order val="3"/>
          <c:tx>
            <c:strRef>
              <c:f>Sheet1!$E$1</c:f>
              <c:strCache>
                <c:ptCount val="1"/>
                <c:pt idx="0">
                  <c:v>Purple</c:v>
                </c:pt>
              </c:strCache>
            </c:strRef>
          </c:tx>
          <c:spPr>
            <a:solidFill>
              <a:srgbClr val="8064A2"/>
            </a:solidFill>
            <a:ln>
              <a:noFill/>
            </a:ln>
            <a:effectLst/>
          </c:spPr>
          <c:invertIfNegative val="0"/>
          <c:dLbls>
            <c:delete val="1"/>
          </c:dLbls>
          <c:cat>
            <c:numRef>
              <c:f>Sheet1!$A$2:$A$5</c:f>
              <c:numCache>
                <c:formatCode>General</c:formatCode>
                <c:ptCount val="4"/>
                <c:pt idx="0">
                  <c:v>2015</c:v>
                </c:pt>
                <c:pt idx="1">
                  <c:v>2016</c:v>
                </c:pt>
                <c:pt idx="2">
                  <c:v>2017</c:v>
                </c:pt>
                <c:pt idx="3">
                  <c:v>2018</c:v>
                </c:pt>
              </c:numCache>
            </c:numRef>
          </c:cat>
          <c:val>
            <c:numRef>
              <c:f>Sheet1!$E$2:$E$5</c:f>
              <c:numCache>
                <c:formatCode>General</c:formatCode>
                <c:ptCount val="4"/>
                <c:pt idx="3" formatCode="&quot;$&quot;#,##0.0">
                  <c:v>140421.64000000001</c:v>
                </c:pt>
              </c:numCache>
            </c:numRef>
          </c:val>
          <c:extLst>
            <c:ext xmlns:c16="http://schemas.microsoft.com/office/drawing/2014/chart" uri="{C3380CC4-5D6E-409C-BE32-E72D297353CC}">
              <c16:uniqueId val="{00000003-4B1E-4A30-9F1D-597CCD513125}"/>
            </c:ext>
          </c:extLst>
        </c:ser>
        <c:ser>
          <c:idx val="4"/>
          <c:order val="4"/>
          <c:tx>
            <c:strRef>
              <c:f>Sheet1!$F$1</c:f>
              <c:strCache>
                <c:ptCount val="1"/>
                <c:pt idx="0">
                  <c:v>Saatva</c:v>
                </c:pt>
              </c:strCache>
            </c:strRef>
          </c:tx>
          <c:spPr>
            <a:solidFill>
              <a:srgbClr val="FFFF99"/>
            </a:solidFill>
            <a:ln>
              <a:noFill/>
            </a:ln>
            <a:effectLst/>
          </c:spPr>
          <c:invertIfNegative val="0"/>
          <c:dLbls>
            <c:delete val="1"/>
          </c:dLbls>
          <c:cat>
            <c:numRef>
              <c:f>Sheet1!$A$2:$A$5</c:f>
              <c:numCache>
                <c:formatCode>General</c:formatCode>
                <c:ptCount val="4"/>
                <c:pt idx="0">
                  <c:v>2015</c:v>
                </c:pt>
                <c:pt idx="1">
                  <c:v>2016</c:v>
                </c:pt>
                <c:pt idx="2">
                  <c:v>2017</c:v>
                </c:pt>
                <c:pt idx="3">
                  <c:v>2018</c:v>
                </c:pt>
              </c:numCache>
            </c:numRef>
          </c:cat>
          <c:val>
            <c:numRef>
              <c:f>Sheet1!$F$2:$F$5</c:f>
              <c:numCache>
                <c:formatCode>"$"#,##0.0</c:formatCode>
                <c:ptCount val="4"/>
                <c:pt idx="1">
                  <c:v>447.97800000000001</c:v>
                </c:pt>
                <c:pt idx="2">
                  <c:v>1417.316</c:v>
                </c:pt>
                <c:pt idx="3">
                  <c:v>4019.5929999999998</c:v>
                </c:pt>
              </c:numCache>
            </c:numRef>
          </c:val>
          <c:extLst>
            <c:ext xmlns:c16="http://schemas.microsoft.com/office/drawing/2014/chart" uri="{C3380CC4-5D6E-409C-BE32-E72D297353CC}">
              <c16:uniqueId val="{00000004-4B1E-4A30-9F1D-597CCD513125}"/>
            </c:ext>
          </c:extLst>
        </c:ser>
        <c:ser>
          <c:idx val="5"/>
          <c:order val="5"/>
          <c:tx>
            <c:strRef>
              <c:f>Sheet1!$G$1</c:f>
              <c:strCache>
                <c:ptCount val="1"/>
                <c:pt idx="0">
                  <c:v>Tuft &amp; Needle</c:v>
                </c:pt>
              </c:strCache>
            </c:strRef>
          </c:tx>
          <c:spPr>
            <a:solidFill>
              <a:schemeClr val="bg1">
                <a:lumMod val="65000"/>
              </a:schemeClr>
            </a:solidFill>
            <a:ln>
              <a:noFill/>
            </a:ln>
            <a:effectLst/>
          </c:spPr>
          <c:invertIfNegative val="0"/>
          <c:dLbls>
            <c:delete val="1"/>
          </c:dLbls>
          <c:cat>
            <c:numRef>
              <c:f>Sheet1!$A$2:$A$5</c:f>
              <c:numCache>
                <c:formatCode>General</c:formatCode>
                <c:ptCount val="4"/>
                <c:pt idx="0">
                  <c:v>2015</c:v>
                </c:pt>
                <c:pt idx="1">
                  <c:v>2016</c:v>
                </c:pt>
                <c:pt idx="2">
                  <c:v>2017</c:v>
                </c:pt>
                <c:pt idx="3">
                  <c:v>2018</c:v>
                </c:pt>
              </c:numCache>
            </c:numRef>
          </c:cat>
          <c:val>
            <c:numRef>
              <c:f>Sheet1!$G$2:$G$5</c:f>
              <c:numCache>
                <c:formatCode>"$"#,##0.0</c:formatCode>
                <c:ptCount val="4"/>
                <c:pt idx="1">
                  <c:v>3713.2849999999999</c:v>
                </c:pt>
                <c:pt idx="2">
                  <c:v>2117.221</c:v>
                </c:pt>
                <c:pt idx="3">
                  <c:v>2924.4229999999998</c:v>
                </c:pt>
              </c:numCache>
            </c:numRef>
          </c:val>
          <c:extLst>
            <c:ext xmlns:c16="http://schemas.microsoft.com/office/drawing/2014/chart" uri="{C3380CC4-5D6E-409C-BE32-E72D297353CC}">
              <c16:uniqueId val="{00000005-4B1E-4A30-9F1D-597CCD513125}"/>
            </c:ext>
          </c:extLst>
        </c:ser>
        <c:dLbls>
          <c:dLblPos val="ctr"/>
          <c:showLegendKey val="0"/>
          <c:showVal val="1"/>
          <c:showCatName val="0"/>
          <c:showSerName val="0"/>
          <c:showPercent val="0"/>
          <c:showBubbleSize val="0"/>
        </c:dLbls>
        <c:gapWidth val="150"/>
        <c:overlap val="100"/>
        <c:axId val="451361328"/>
        <c:axId val="451361720"/>
      </c:barChart>
      <c:catAx>
        <c:axId val="4513613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51361720"/>
        <c:crosses val="autoZero"/>
        <c:auto val="1"/>
        <c:lblAlgn val="ctr"/>
        <c:lblOffset val="100"/>
        <c:noMultiLvlLbl val="0"/>
      </c:catAx>
      <c:valAx>
        <c:axId val="451361720"/>
        <c:scaling>
          <c:orientation val="minMax"/>
          <c:max val="300000"/>
        </c:scaling>
        <c:delete val="1"/>
        <c:axPos val="l"/>
        <c:numFmt formatCode="&quot;$&quot;#,##0.0" sourceLinked="1"/>
        <c:majorTickMark val="none"/>
        <c:minorTickMark val="none"/>
        <c:tickLblPos val="nextTo"/>
        <c:crossAx val="451361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a:solidFill>
        <a:schemeClr val="tx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dirty="0">
                <a:solidFill>
                  <a:schemeClr val="tx1"/>
                </a:solidFill>
              </a:rPr>
              <a:t>Real Estate</a:t>
            </a:r>
          </a:p>
          <a:p>
            <a:pPr>
              <a:defRPr>
                <a:solidFill>
                  <a:schemeClr val="tx1"/>
                </a:solidFill>
              </a:defRPr>
            </a:pPr>
            <a:r>
              <a:rPr lang="en-US" sz="1800" b="1" dirty="0">
                <a:solidFill>
                  <a:schemeClr val="tx1"/>
                </a:solidFill>
              </a:rPr>
              <a:t>TV Spend Historical Trend</a:t>
            </a:r>
          </a:p>
          <a:p>
            <a:pPr>
              <a:defRPr>
                <a:solidFill>
                  <a:schemeClr val="tx1"/>
                </a:solidFill>
              </a:defRPr>
            </a:pPr>
            <a:r>
              <a:rPr lang="en-US" sz="1600"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0317991411735513E-2"/>
          <c:y val="9.5032146667902329E-2"/>
          <c:w val="0.91418659281994041"/>
          <c:h val="0.77969955143838554"/>
        </c:manualLayout>
      </c:layout>
      <c:barChart>
        <c:barDir val="col"/>
        <c:grouping val="stacked"/>
        <c:varyColors val="0"/>
        <c:ser>
          <c:idx val="0"/>
          <c:order val="0"/>
          <c:tx>
            <c:strRef>
              <c:f>Sheet1!$B$1</c:f>
              <c:strCache>
                <c:ptCount val="1"/>
                <c:pt idx="0">
                  <c:v>Apartment List</c:v>
                </c:pt>
              </c:strCache>
            </c:strRef>
          </c:tx>
          <c:spPr>
            <a:solidFill>
              <a:schemeClr val="accent1"/>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General</c:formatCode>
                <c:ptCount val="6"/>
                <c:pt idx="4" formatCode="&quot;$&quot;#,##0.0">
                  <c:v>8579.9629999999997</c:v>
                </c:pt>
                <c:pt idx="5" formatCode="&quot;$&quot;#,##0.0">
                  <c:v>38640.187000000005</c:v>
                </c:pt>
              </c:numCache>
            </c:numRef>
          </c:val>
          <c:extLst>
            <c:ext xmlns:c16="http://schemas.microsoft.com/office/drawing/2014/chart" uri="{C3380CC4-5D6E-409C-BE32-E72D297353CC}">
              <c16:uniqueId val="{00000000-7851-4A39-B6AB-F980B8B36C44}"/>
            </c:ext>
          </c:extLst>
        </c:ser>
        <c:ser>
          <c:idx val="1"/>
          <c:order val="1"/>
          <c:tx>
            <c:strRef>
              <c:f>Sheet1!$C$1</c:f>
              <c:strCache>
                <c:ptCount val="1"/>
                <c:pt idx="0">
                  <c:v>HomeLight</c:v>
                </c:pt>
              </c:strCache>
            </c:strRef>
          </c:tx>
          <c:spPr>
            <a:solidFill>
              <a:srgbClr val="67B89B"/>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Sheet1!$C$2:$C$7</c:f>
              <c:numCache>
                <c:formatCode>General</c:formatCode>
                <c:ptCount val="6"/>
                <c:pt idx="2" formatCode="&quot;$&quot;#,##0.0">
                  <c:v>59.131</c:v>
                </c:pt>
                <c:pt idx="3" formatCode="&quot;$&quot;#,##0.0">
                  <c:v>1223.258</c:v>
                </c:pt>
                <c:pt idx="4" formatCode="&quot;$&quot;#,##0.0">
                  <c:v>9061.7639999999992</c:v>
                </c:pt>
                <c:pt idx="5" formatCode="&quot;$&quot;#,##0.0">
                  <c:v>52257.240000000005</c:v>
                </c:pt>
              </c:numCache>
            </c:numRef>
          </c:val>
          <c:extLst>
            <c:ext xmlns:c16="http://schemas.microsoft.com/office/drawing/2014/chart" uri="{C3380CC4-5D6E-409C-BE32-E72D297353CC}">
              <c16:uniqueId val="{00000001-7851-4A39-B6AB-F980B8B36C44}"/>
            </c:ext>
          </c:extLst>
        </c:ser>
        <c:ser>
          <c:idx val="2"/>
          <c:order val="2"/>
          <c:tx>
            <c:strRef>
              <c:f>Sheet1!$D$1</c:f>
              <c:strCache>
                <c:ptCount val="1"/>
                <c:pt idx="0">
                  <c:v>Offerpad</c:v>
                </c:pt>
              </c:strCache>
            </c:strRef>
          </c:tx>
          <c:spPr>
            <a:solidFill>
              <a:schemeClr val="accent6">
                <a:lumMod val="60000"/>
                <a:lumOff val="40000"/>
              </a:schemeClr>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Sheet1!$D$2:$D$7</c:f>
              <c:numCache>
                <c:formatCode>General</c:formatCode>
                <c:ptCount val="6"/>
                <c:pt idx="4" formatCode="&quot;$&quot;#,##0.0">
                  <c:v>5597.0239999999994</c:v>
                </c:pt>
                <c:pt idx="5" formatCode="&quot;$&quot;#,##0.0">
                  <c:v>10062.761</c:v>
                </c:pt>
              </c:numCache>
            </c:numRef>
          </c:val>
          <c:extLst>
            <c:ext xmlns:c16="http://schemas.microsoft.com/office/drawing/2014/chart" uri="{C3380CC4-5D6E-409C-BE32-E72D297353CC}">
              <c16:uniqueId val="{00000002-7851-4A39-B6AB-F980B8B36C44}"/>
            </c:ext>
          </c:extLst>
        </c:ser>
        <c:ser>
          <c:idx val="3"/>
          <c:order val="3"/>
          <c:tx>
            <c:strRef>
              <c:f>Sheet1!$E$1</c:f>
              <c:strCache>
                <c:ptCount val="1"/>
                <c:pt idx="0">
                  <c:v>Purplebricks</c:v>
                </c:pt>
              </c:strCache>
            </c:strRef>
          </c:tx>
          <c:spPr>
            <a:solidFill>
              <a:srgbClr val="8064A2"/>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Sheet1!$E$2:$E$7</c:f>
              <c:numCache>
                <c:formatCode>General</c:formatCode>
                <c:ptCount val="6"/>
                <c:pt idx="4" formatCode="&quot;$&quot;#,##0.0">
                  <c:v>8082.24</c:v>
                </c:pt>
                <c:pt idx="5" formatCode="&quot;$&quot;#,##0.0">
                  <c:v>37248.542999999998</c:v>
                </c:pt>
              </c:numCache>
            </c:numRef>
          </c:val>
          <c:extLst>
            <c:ext xmlns:c16="http://schemas.microsoft.com/office/drawing/2014/chart" uri="{C3380CC4-5D6E-409C-BE32-E72D297353CC}">
              <c16:uniqueId val="{00000003-7851-4A39-B6AB-F980B8B36C44}"/>
            </c:ext>
          </c:extLst>
        </c:ser>
        <c:ser>
          <c:idx val="4"/>
          <c:order val="4"/>
          <c:tx>
            <c:strRef>
              <c:f>Sheet1!$F$1</c:f>
              <c:strCache>
                <c:ptCount val="1"/>
                <c:pt idx="0">
                  <c:v>Redfin</c:v>
                </c:pt>
              </c:strCache>
            </c:strRef>
          </c:tx>
          <c:spPr>
            <a:solidFill>
              <a:srgbClr val="FFFF99"/>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Sheet1!$F$2:$F$7</c:f>
              <c:numCache>
                <c:formatCode>"$"#,##0.0</c:formatCode>
                <c:ptCount val="6"/>
                <c:pt idx="1">
                  <c:v>1622.2750000000001</c:v>
                </c:pt>
                <c:pt idx="2">
                  <c:v>5583.0950000000003</c:v>
                </c:pt>
                <c:pt idx="3">
                  <c:v>9184.348</c:v>
                </c:pt>
                <c:pt idx="4">
                  <c:v>10079.678</c:v>
                </c:pt>
                <c:pt idx="5">
                  <c:v>9353.8490000000002</c:v>
                </c:pt>
              </c:numCache>
            </c:numRef>
          </c:val>
          <c:extLst>
            <c:ext xmlns:c16="http://schemas.microsoft.com/office/drawing/2014/chart" uri="{C3380CC4-5D6E-409C-BE32-E72D297353CC}">
              <c16:uniqueId val="{00000004-7851-4A39-B6AB-F980B8B36C44}"/>
            </c:ext>
          </c:extLst>
        </c:ser>
        <c:ser>
          <c:idx val="5"/>
          <c:order val="5"/>
          <c:tx>
            <c:strRef>
              <c:f>Sheet1!$G$1</c:f>
              <c:strCache>
                <c:ptCount val="1"/>
                <c:pt idx="0">
                  <c:v>Zillow</c:v>
                </c:pt>
              </c:strCache>
            </c:strRef>
          </c:tx>
          <c:spPr>
            <a:solidFill>
              <a:schemeClr val="bg1">
                <a:lumMod val="65000"/>
              </a:schemeClr>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Sheet1!$G$2:$G$7</c:f>
              <c:numCache>
                <c:formatCode>"$"#,##0.0</c:formatCode>
                <c:ptCount val="6"/>
                <c:pt idx="0">
                  <c:v>17494.830000000002</c:v>
                </c:pt>
                <c:pt idx="1">
                  <c:v>29967.724999999999</c:v>
                </c:pt>
                <c:pt idx="2">
                  <c:v>30149.842000000001</c:v>
                </c:pt>
                <c:pt idx="3">
                  <c:v>37749.027000000002</c:v>
                </c:pt>
                <c:pt idx="4">
                  <c:v>44180.438000000002</c:v>
                </c:pt>
                <c:pt idx="5">
                  <c:v>46937.508000000002</c:v>
                </c:pt>
              </c:numCache>
            </c:numRef>
          </c:val>
          <c:extLst>
            <c:ext xmlns:c16="http://schemas.microsoft.com/office/drawing/2014/chart" uri="{C3380CC4-5D6E-409C-BE32-E72D297353CC}">
              <c16:uniqueId val="{00000005-7851-4A39-B6AB-F980B8B36C44}"/>
            </c:ext>
          </c:extLst>
        </c:ser>
        <c:dLbls>
          <c:dLblPos val="ctr"/>
          <c:showLegendKey val="0"/>
          <c:showVal val="1"/>
          <c:showCatName val="0"/>
          <c:showSerName val="0"/>
          <c:showPercent val="0"/>
          <c:showBubbleSize val="0"/>
        </c:dLbls>
        <c:gapWidth val="150"/>
        <c:overlap val="100"/>
        <c:axId val="451861256"/>
        <c:axId val="451861648"/>
      </c:barChart>
      <c:catAx>
        <c:axId val="4518612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51861648"/>
        <c:crosses val="autoZero"/>
        <c:auto val="1"/>
        <c:lblAlgn val="ctr"/>
        <c:lblOffset val="100"/>
        <c:noMultiLvlLbl val="0"/>
      </c:catAx>
      <c:valAx>
        <c:axId val="451861648"/>
        <c:scaling>
          <c:orientation val="minMax"/>
          <c:max val="300000"/>
        </c:scaling>
        <c:delete val="1"/>
        <c:axPos val="l"/>
        <c:numFmt formatCode="General" sourceLinked="1"/>
        <c:majorTickMark val="none"/>
        <c:minorTickMark val="none"/>
        <c:tickLblPos val="nextTo"/>
        <c:crossAx val="451861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a:solidFill>
        <a:schemeClr val="tx1"/>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dirty="0">
                <a:solidFill>
                  <a:schemeClr val="tx1"/>
                </a:solidFill>
              </a:rPr>
              <a:t>Personal Finance</a:t>
            </a:r>
          </a:p>
          <a:p>
            <a:pPr>
              <a:defRPr>
                <a:solidFill>
                  <a:schemeClr val="tx1"/>
                </a:solidFill>
              </a:defRPr>
            </a:pPr>
            <a:r>
              <a:rPr lang="en-US" sz="1800" b="1" dirty="0">
                <a:solidFill>
                  <a:schemeClr val="tx1"/>
                </a:solidFill>
              </a:rPr>
              <a:t>TV Spend Historical Trend</a:t>
            </a:r>
          </a:p>
          <a:p>
            <a:pPr>
              <a:defRPr>
                <a:solidFill>
                  <a:schemeClr val="tx1"/>
                </a:solidFill>
              </a:defRPr>
            </a:pPr>
            <a:r>
              <a:rPr lang="en-US" sz="1600" dirty="0">
                <a:solidFill>
                  <a:schemeClr val="tx1"/>
                </a:solidFill>
              </a:rPr>
              <a:t>(in</a:t>
            </a:r>
            <a:r>
              <a:rPr lang="en-US" sz="1600" baseline="0" dirty="0">
                <a:solidFill>
                  <a:schemeClr val="tx1"/>
                </a:solidFill>
              </a:rPr>
              <a:t> millions)</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4838843316958938E-2"/>
          <c:y val="0.10604671067205938"/>
          <c:w val="0.91741344879887909"/>
          <c:h val="0.77812604229493454"/>
        </c:manualLayout>
      </c:layout>
      <c:barChart>
        <c:barDir val="col"/>
        <c:grouping val="stacked"/>
        <c:varyColors val="0"/>
        <c:ser>
          <c:idx val="0"/>
          <c:order val="0"/>
          <c:tx>
            <c:strRef>
              <c:f>Sheet1!$B$1</c:f>
              <c:strCache>
                <c:ptCount val="1"/>
                <c:pt idx="0">
                  <c:v>Credit Sesame</c:v>
                </c:pt>
              </c:strCache>
            </c:strRef>
          </c:tx>
          <c:spPr>
            <a:solidFill>
              <a:schemeClr val="accent1"/>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General</c:formatCode>
                <c:ptCount val="6"/>
                <c:pt idx="0" formatCode="&quot;$&quot;#,##0.0">
                  <c:v>40.204000000000001</c:v>
                </c:pt>
                <c:pt idx="2" formatCode="&quot;$&quot;#,##0.0">
                  <c:v>1070.55</c:v>
                </c:pt>
                <c:pt idx="3" formatCode="&quot;$&quot;#,##0.0">
                  <c:v>2886.6600000000003</c:v>
                </c:pt>
                <c:pt idx="4" formatCode="&quot;$&quot;#,##0.0">
                  <c:v>12232.719000000001</c:v>
                </c:pt>
                <c:pt idx="5" formatCode="&quot;$&quot;#,##0.0">
                  <c:v>18757.574000000001</c:v>
                </c:pt>
              </c:numCache>
            </c:numRef>
          </c:val>
          <c:extLst>
            <c:ext xmlns:c16="http://schemas.microsoft.com/office/drawing/2014/chart" uri="{C3380CC4-5D6E-409C-BE32-E72D297353CC}">
              <c16:uniqueId val="{00000000-13A8-4BC1-9742-E3E5F3998FFC}"/>
            </c:ext>
          </c:extLst>
        </c:ser>
        <c:ser>
          <c:idx val="1"/>
          <c:order val="1"/>
          <c:tx>
            <c:strRef>
              <c:f>Sheet1!$C$1</c:f>
              <c:strCache>
                <c:ptCount val="1"/>
                <c:pt idx="0">
                  <c:v>E*Trade</c:v>
                </c:pt>
              </c:strCache>
            </c:strRef>
          </c:tx>
          <c:spPr>
            <a:solidFill>
              <a:srgbClr val="67B89B"/>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Sheet1!$C$2:$C$7</c:f>
              <c:numCache>
                <c:formatCode>"$"#,##0.0</c:formatCode>
                <c:ptCount val="6"/>
                <c:pt idx="0">
                  <c:v>55594.373</c:v>
                </c:pt>
                <c:pt idx="1">
                  <c:v>42526.964999999997</c:v>
                </c:pt>
                <c:pt idx="2">
                  <c:v>38088.680999999997</c:v>
                </c:pt>
                <c:pt idx="3">
                  <c:v>34339.122000000003</c:v>
                </c:pt>
                <c:pt idx="4">
                  <c:v>44522.173999999999</c:v>
                </c:pt>
                <c:pt idx="5">
                  <c:v>57203.153999999995</c:v>
                </c:pt>
              </c:numCache>
            </c:numRef>
          </c:val>
          <c:extLst>
            <c:ext xmlns:c16="http://schemas.microsoft.com/office/drawing/2014/chart" uri="{C3380CC4-5D6E-409C-BE32-E72D297353CC}">
              <c16:uniqueId val="{00000001-13A8-4BC1-9742-E3E5F3998FFC}"/>
            </c:ext>
          </c:extLst>
        </c:ser>
        <c:ser>
          <c:idx val="2"/>
          <c:order val="2"/>
          <c:tx>
            <c:strRef>
              <c:f>Sheet1!$D$1</c:f>
              <c:strCache>
                <c:ptCount val="1"/>
                <c:pt idx="0">
                  <c:v>Experian</c:v>
                </c:pt>
              </c:strCache>
            </c:strRef>
          </c:tx>
          <c:spPr>
            <a:solidFill>
              <a:schemeClr val="accent6">
                <a:lumMod val="60000"/>
                <a:lumOff val="40000"/>
              </a:schemeClr>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Sheet1!$D$2:$D$7</c:f>
              <c:numCache>
                <c:formatCode>"$"#,##0.0</c:formatCode>
                <c:ptCount val="6"/>
                <c:pt idx="0">
                  <c:v>7585.125</c:v>
                </c:pt>
                <c:pt idx="1">
                  <c:v>50007.539000000004</c:v>
                </c:pt>
                <c:pt idx="2">
                  <c:v>56189</c:v>
                </c:pt>
                <c:pt idx="3">
                  <c:v>56268.4</c:v>
                </c:pt>
                <c:pt idx="4">
                  <c:v>67266.8</c:v>
                </c:pt>
                <c:pt idx="5">
                  <c:v>91970.9</c:v>
                </c:pt>
              </c:numCache>
            </c:numRef>
          </c:val>
          <c:extLst>
            <c:ext xmlns:c16="http://schemas.microsoft.com/office/drawing/2014/chart" uri="{C3380CC4-5D6E-409C-BE32-E72D297353CC}">
              <c16:uniqueId val="{00000002-13A8-4BC1-9742-E3E5F3998FFC}"/>
            </c:ext>
          </c:extLst>
        </c:ser>
        <c:ser>
          <c:idx val="3"/>
          <c:order val="3"/>
          <c:tx>
            <c:strRef>
              <c:f>Sheet1!$E$1</c:f>
              <c:strCache>
                <c:ptCount val="1"/>
                <c:pt idx="0">
                  <c:v>NerdWallet</c:v>
                </c:pt>
              </c:strCache>
            </c:strRef>
          </c:tx>
          <c:spPr>
            <a:solidFill>
              <a:srgbClr val="8064A2"/>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Sheet1!$E$2:$E$7</c:f>
              <c:numCache>
                <c:formatCode>General</c:formatCode>
                <c:ptCount val="6"/>
                <c:pt idx="3" formatCode="&quot;$&quot;#,##0.0">
                  <c:v>1789.009</c:v>
                </c:pt>
                <c:pt idx="4" formatCode="&quot;$&quot;#,##0.0">
                  <c:v>21728.623000000003</c:v>
                </c:pt>
                <c:pt idx="5" formatCode="&quot;$&quot;#,##0.0">
                  <c:v>59401.521999999997</c:v>
                </c:pt>
              </c:numCache>
            </c:numRef>
          </c:val>
          <c:extLst>
            <c:ext xmlns:c16="http://schemas.microsoft.com/office/drawing/2014/chart" uri="{C3380CC4-5D6E-409C-BE32-E72D297353CC}">
              <c16:uniqueId val="{00000003-13A8-4BC1-9742-E3E5F3998FFC}"/>
            </c:ext>
          </c:extLst>
        </c:ser>
        <c:ser>
          <c:idx val="4"/>
          <c:order val="4"/>
          <c:tx>
            <c:strRef>
              <c:f>Sheet1!$F$1</c:f>
              <c:strCache>
                <c:ptCount val="1"/>
                <c:pt idx="0">
                  <c:v>SoFi</c:v>
                </c:pt>
              </c:strCache>
            </c:strRef>
          </c:tx>
          <c:spPr>
            <a:solidFill>
              <a:srgbClr val="FFFF99"/>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Sheet1!$F$2:$F$7</c:f>
              <c:numCache>
                <c:formatCode>General</c:formatCode>
                <c:ptCount val="6"/>
                <c:pt idx="3" formatCode="&quot;$&quot;#,##0.0">
                  <c:v>30078.912</c:v>
                </c:pt>
                <c:pt idx="4" formatCode="&quot;$&quot;#,##0.0">
                  <c:v>44544.269</c:v>
                </c:pt>
                <c:pt idx="5" formatCode="&quot;$&quot;#,##0.0">
                  <c:v>37031.111000000004</c:v>
                </c:pt>
              </c:numCache>
            </c:numRef>
          </c:val>
          <c:extLst>
            <c:ext xmlns:c16="http://schemas.microsoft.com/office/drawing/2014/chart" uri="{C3380CC4-5D6E-409C-BE32-E72D297353CC}">
              <c16:uniqueId val="{00000004-13A8-4BC1-9742-E3E5F3998FFC}"/>
            </c:ext>
          </c:extLst>
        </c:ser>
        <c:ser>
          <c:idx val="5"/>
          <c:order val="5"/>
          <c:tx>
            <c:strRef>
              <c:f>Sheet1!$G$1</c:f>
              <c:strCache>
                <c:ptCount val="1"/>
                <c:pt idx="0">
                  <c:v>WalletHub</c:v>
                </c:pt>
              </c:strCache>
            </c:strRef>
          </c:tx>
          <c:spPr>
            <a:solidFill>
              <a:schemeClr val="bg1">
                <a:lumMod val="65000"/>
              </a:schemeClr>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Sheet1!$G$2:$G$7</c:f>
              <c:numCache>
                <c:formatCode>General</c:formatCode>
                <c:ptCount val="6"/>
                <c:pt idx="4" formatCode="&quot;$&quot;#,##0.0">
                  <c:v>2402.8740000000003</c:v>
                </c:pt>
                <c:pt idx="5" formatCode="&quot;$&quot;#,##0.0">
                  <c:v>3072.098</c:v>
                </c:pt>
              </c:numCache>
            </c:numRef>
          </c:val>
          <c:extLst>
            <c:ext xmlns:c16="http://schemas.microsoft.com/office/drawing/2014/chart" uri="{C3380CC4-5D6E-409C-BE32-E72D297353CC}">
              <c16:uniqueId val="{00000005-13A8-4BC1-9742-E3E5F3998FFC}"/>
            </c:ext>
          </c:extLst>
        </c:ser>
        <c:ser>
          <c:idx val="6"/>
          <c:order val="6"/>
          <c:tx>
            <c:strRef>
              <c:f>Sheet1!$H$1</c:f>
              <c:strCache>
                <c:ptCount val="1"/>
                <c:pt idx="0">
                  <c:v>Zelle</c:v>
                </c:pt>
              </c:strCache>
            </c:strRef>
          </c:tx>
          <c:spPr>
            <a:solidFill>
              <a:schemeClr val="accent1">
                <a:lumMod val="60000"/>
              </a:schemeClr>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Sheet1!$H$2:$H$7</c:f>
              <c:numCache>
                <c:formatCode>General</c:formatCode>
                <c:ptCount val="6"/>
                <c:pt idx="5" formatCode="&quot;$&quot;#,##0.0">
                  <c:v>18574.753999999997</c:v>
                </c:pt>
              </c:numCache>
            </c:numRef>
          </c:val>
          <c:extLst>
            <c:ext xmlns:c16="http://schemas.microsoft.com/office/drawing/2014/chart" uri="{C3380CC4-5D6E-409C-BE32-E72D297353CC}">
              <c16:uniqueId val="{00000006-13A8-4BC1-9742-E3E5F3998FFC}"/>
            </c:ext>
          </c:extLst>
        </c:ser>
        <c:dLbls>
          <c:dLblPos val="ctr"/>
          <c:showLegendKey val="0"/>
          <c:showVal val="1"/>
          <c:showCatName val="0"/>
          <c:showSerName val="0"/>
          <c:showPercent val="0"/>
          <c:showBubbleSize val="0"/>
        </c:dLbls>
        <c:gapWidth val="150"/>
        <c:overlap val="100"/>
        <c:axId val="451862432"/>
        <c:axId val="502737760"/>
      </c:barChart>
      <c:catAx>
        <c:axId val="4518624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02737760"/>
        <c:crosses val="autoZero"/>
        <c:auto val="1"/>
        <c:lblAlgn val="ctr"/>
        <c:lblOffset val="100"/>
        <c:noMultiLvlLbl val="0"/>
      </c:catAx>
      <c:valAx>
        <c:axId val="502737760"/>
        <c:scaling>
          <c:orientation val="minMax"/>
          <c:max val="300000"/>
        </c:scaling>
        <c:delete val="1"/>
        <c:axPos val="l"/>
        <c:numFmt formatCode="&quot;$&quot;#,##0.0" sourceLinked="1"/>
        <c:majorTickMark val="none"/>
        <c:minorTickMark val="none"/>
        <c:tickLblPos val="nextTo"/>
        <c:crossAx val="45186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a:solidFill>
        <a:schemeClr val="tx1"/>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800" b="1" dirty="0">
                <a:solidFill>
                  <a:schemeClr val="tx1"/>
                </a:solidFill>
              </a:rPr>
              <a:t>TV Spend Historical Trend</a:t>
            </a:r>
          </a:p>
          <a:p>
            <a:pPr>
              <a:defRPr>
                <a:solidFill>
                  <a:schemeClr val="tx1"/>
                </a:solidFill>
              </a:defRPr>
            </a:pPr>
            <a:r>
              <a:rPr lang="en-US" sz="2400" b="0" i="1"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"$"#,##0.0</c:formatCode>
                <c:ptCount val="3"/>
                <c:pt idx="0">
                  <c:v>155.859092</c:v>
                </c:pt>
                <c:pt idx="1">
                  <c:v>531.43626500000016</c:v>
                </c:pt>
                <c:pt idx="2">
                  <c:v>1417.2846050000003</c:v>
                </c:pt>
              </c:numCache>
            </c:numRef>
          </c:val>
          <c:extLst>
            <c:ext xmlns:c16="http://schemas.microsoft.com/office/drawing/2014/chart" uri="{C3380CC4-5D6E-409C-BE32-E72D297353CC}">
              <c16:uniqueId val="{00000000-2CD4-4B29-B512-C021A54F2D85}"/>
            </c:ext>
          </c:extLst>
        </c:ser>
        <c:dLbls>
          <c:dLblPos val="outEnd"/>
          <c:showLegendKey val="0"/>
          <c:showVal val="1"/>
          <c:showCatName val="0"/>
          <c:showSerName val="0"/>
          <c:showPercent val="0"/>
          <c:showBubbleSize val="0"/>
        </c:dLbls>
        <c:gapWidth val="219"/>
        <c:overlap val="-27"/>
        <c:axId val="504302128"/>
        <c:axId val="504302520"/>
      </c:barChart>
      <c:catAx>
        <c:axId val="5043021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crossAx val="504302520"/>
        <c:crosses val="autoZero"/>
        <c:auto val="1"/>
        <c:lblAlgn val="ctr"/>
        <c:lblOffset val="100"/>
        <c:noMultiLvlLbl val="0"/>
      </c:catAx>
      <c:valAx>
        <c:axId val="504302520"/>
        <c:scaling>
          <c:orientation val="minMax"/>
        </c:scaling>
        <c:delete val="1"/>
        <c:axPos val="l"/>
        <c:numFmt formatCode="&quot;$&quot;#,##0.0" sourceLinked="1"/>
        <c:majorTickMark val="none"/>
        <c:minorTickMark val="none"/>
        <c:tickLblPos val="nextTo"/>
        <c:crossAx val="504302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800" b="1" dirty="0">
                <a:solidFill>
                  <a:schemeClr val="tx1"/>
                </a:solidFill>
              </a:rPr>
              <a:t>Two-Year TV Spend Comparison</a:t>
            </a:r>
          </a:p>
          <a:p>
            <a:pPr>
              <a:defRPr>
                <a:solidFill>
                  <a:schemeClr val="tx1"/>
                </a:solidFill>
              </a:defRPr>
            </a:pPr>
            <a:r>
              <a:rPr lang="en-US" sz="2400" b="0" i="1"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2017</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Purple</c:v>
                </c:pt>
                <c:pt idx="1">
                  <c:v>Poshmark</c:v>
                </c:pt>
                <c:pt idx="2">
                  <c:v>Apartment List</c:v>
                </c:pt>
                <c:pt idx="3">
                  <c:v>Touch of Modern</c:v>
                </c:pt>
                <c:pt idx="4">
                  <c:v>Keeps</c:v>
                </c:pt>
                <c:pt idx="5">
                  <c:v>Ro</c:v>
                </c:pt>
                <c:pt idx="6">
                  <c:v>Puls</c:v>
                </c:pt>
                <c:pt idx="7">
                  <c:v>MVMT</c:v>
                </c:pt>
                <c:pt idx="8">
                  <c:v>hims</c:v>
                </c:pt>
                <c:pt idx="9">
                  <c:v>ThirdLove</c:v>
                </c:pt>
              </c:strCache>
            </c:strRef>
          </c:cat>
          <c:val>
            <c:numRef>
              <c:f>Sheet1!$B$2:$B$11</c:f>
              <c:numCache>
                <c:formatCode>"$"#,##0.0</c:formatCode>
                <c:ptCount val="10"/>
                <c:pt idx="0">
                  <c:v>0</c:v>
                </c:pt>
                <c:pt idx="1">
                  <c:v>0.5</c:v>
                </c:pt>
                <c:pt idx="2">
                  <c:v>8.6</c:v>
                </c:pt>
                <c:pt idx="3">
                  <c:v>0.9</c:v>
                </c:pt>
                <c:pt idx="4">
                  <c:v>0</c:v>
                </c:pt>
                <c:pt idx="5">
                  <c:v>0</c:v>
                </c:pt>
                <c:pt idx="6">
                  <c:v>0</c:v>
                </c:pt>
                <c:pt idx="7">
                  <c:v>2.7</c:v>
                </c:pt>
                <c:pt idx="8">
                  <c:v>0</c:v>
                </c:pt>
                <c:pt idx="9">
                  <c:v>3</c:v>
                </c:pt>
              </c:numCache>
            </c:numRef>
          </c:val>
          <c:extLst>
            <c:ext xmlns:c16="http://schemas.microsoft.com/office/drawing/2014/chart" uri="{C3380CC4-5D6E-409C-BE32-E72D297353CC}">
              <c16:uniqueId val="{00000000-2CD4-4B29-B512-C021A54F2D85}"/>
            </c:ext>
          </c:extLst>
        </c:ser>
        <c:ser>
          <c:idx val="1"/>
          <c:order val="1"/>
          <c:tx>
            <c:strRef>
              <c:f>Sheet1!$C$1</c:f>
              <c:strCache>
                <c:ptCount val="1"/>
                <c:pt idx="0">
                  <c:v>2018</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Purple</c:v>
                </c:pt>
                <c:pt idx="1">
                  <c:v>Poshmark</c:v>
                </c:pt>
                <c:pt idx="2">
                  <c:v>Apartment List</c:v>
                </c:pt>
                <c:pt idx="3">
                  <c:v>Touch of Modern</c:v>
                </c:pt>
                <c:pt idx="4">
                  <c:v>Keeps</c:v>
                </c:pt>
                <c:pt idx="5">
                  <c:v>Ro</c:v>
                </c:pt>
                <c:pt idx="6">
                  <c:v>Puls</c:v>
                </c:pt>
                <c:pt idx="7">
                  <c:v>MVMT</c:v>
                </c:pt>
                <c:pt idx="8">
                  <c:v>hims</c:v>
                </c:pt>
                <c:pt idx="9">
                  <c:v>ThirdLove</c:v>
                </c:pt>
              </c:strCache>
            </c:strRef>
          </c:cat>
          <c:val>
            <c:numRef>
              <c:f>Sheet1!$C$2:$C$11</c:f>
              <c:numCache>
                <c:formatCode>"$"#,##0.0</c:formatCode>
                <c:ptCount val="10"/>
                <c:pt idx="0">
                  <c:v>140.4</c:v>
                </c:pt>
                <c:pt idx="1">
                  <c:v>45.6</c:v>
                </c:pt>
                <c:pt idx="2">
                  <c:v>38.6</c:v>
                </c:pt>
                <c:pt idx="3">
                  <c:v>33.9</c:v>
                </c:pt>
                <c:pt idx="4">
                  <c:v>29.3</c:v>
                </c:pt>
                <c:pt idx="5">
                  <c:v>24</c:v>
                </c:pt>
                <c:pt idx="6">
                  <c:v>22.9</c:v>
                </c:pt>
                <c:pt idx="7">
                  <c:v>20.9</c:v>
                </c:pt>
                <c:pt idx="8">
                  <c:v>18.2</c:v>
                </c:pt>
                <c:pt idx="9">
                  <c:v>13.2</c:v>
                </c:pt>
              </c:numCache>
            </c:numRef>
          </c:val>
          <c:extLst>
            <c:ext xmlns:c16="http://schemas.microsoft.com/office/drawing/2014/chart" uri="{C3380CC4-5D6E-409C-BE32-E72D297353CC}">
              <c16:uniqueId val="{00000000-B642-44C3-BAFB-4154B3E23C95}"/>
            </c:ext>
          </c:extLst>
        </c:ser>
        <c:dLbls>
          <c:dLblPos val="outEnd"/>
          <c:showLegendKey val="0"/>
          <c:showVal val="1"/>
          <c:showCatName val="0"/>
          <c:showSerName val="0"/>
          <c:showPercent val="0"/>
          <c:showBubbleSize val="0"/>
        </c:dLbls>
        <c:gapWidth val="219"/>
        <c:overlap val="-27"/>
        <c:axId val="504303696"/>
        <c:axId val="504304088"/>
      </c:barChart>
      <c:catAx>
        <c:axId val="5043036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504304088"/>
        <c:crosses val="autoZero"/>
        <c:auto val="1"/>
        <c:lblAlgn val="ctr"/>
        <c:lblOffset val="100"/>
        <c:noMultiLvlLbl val="0"/>
      </c:catAx>
      <c:valAx>
        <c:axId val="504304088"/>
        <c:scaling>
          <c:orientation val="minMax"/>
        </c:scaling>
        <c:delete val="1"/>
        <c:axPos val="l"/>
        <c:numFmt formatCode="&quot;$&quot;#,##0.0" sourceLinked="1"/>
        <c:majorTickMark val="none"/>
        <c:minorTickMark val="none"/>
        <c:tickLblPos val="nextTo"/>
        <c:crossAx val="5043036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1">
            <a:lumMod val="20000"/>
            <a:lumOff val="80000"/>
          </a:schemeClr>
        </a:solidFill>
      </dgm:spPr>
      <dgm:t>
        <a:bodyPr/>
        <a:lstStyle/>
        <a:p>
          <a:r>
            <a:rPr lang="en-US" sz="4000" dirty="0"/>
            <a:t>Awareness</a:t>
          </a:r>
          <a:endParaRPr lang="en-US" sz="3600" dirty="0"/>
        </a:p>
      </dgm:t>
    </dgm:pt>
    <dgm:pt modelId="{262EA50B-D99B-4E34-B178-65FD9BAC547A}" type="parTrans" cxnId="{B56D0D3E-833F-4D34-B0C4-041B28121C0A}">
      <dgm:prSet/>
      <dgm:spPr/>
      <dgm:t>
        <a:bodyPr/>
        <a:lstStyle/>
        <a:p>
          <a:endParaRPr lang="en-US" sz="1400"/>
        </a:p>
      </dgm:t>
    </dgm:pt>
    <dgm:pt modelId="{2E85BF28-D41B-4669-B974-171BF5BA42B5}" type="sibTrans" cxnId="{B56D0D3E-833F-4D34-B0C4-041B28121C0A}">
      <dgm:prSet/>
      <dgm:spPr/>
      <dgm:t>
        <a:bodyPr/>
        <a:lstStyle/>
        <a:p>
          <a:endParaRPr lang="en-US" sz="1400"/>
        </a:p>
      </dgm:t>
    </dgm:pt>
    <dgm:pt modelId="{717709EB-D4C5-4683-8E3A-BE5F7BE3185C}">
      <dgm:prSet phldrT="[Text]" custT="1"/>
      <dgm:spPr>
        <a:solidFill>
          <a:schemeClr val="accent1">
            <a:lumMod val="75000"/>
          </a:schemeClr>
        </a:solidFill>
      </dgm:spPr>
      <dgm:t>
        <a:bodyPr/>
        <a:lstStyle/>
        <a:p>
          <a:r>
            <a:rPr lang="en-US" sz="4000" dirty="0">
              <a:solidFill>
                <a:schemeClr val="bg1"/>
              </a:solidFill>
            </a:rPr>
            <a:t>Intent</a:t>
          </a:r>
          <a:endParaRPr lang="en-US" sz="1600" dirty="0">
            <a:solidFill>
              <a:schemeClr val="bg1"/>
            </a:solidFill>
          </a:endParaRPr>
        </a:p>
      </dgm:t>
    </dgm:pt>
    <dgm:pt modelId="{EB567FE3-0748-4511-87DB-3F052B1DC225}" type="parTrans" cxnId="{E7519A26-A404-41DD-9B76-D5263013F534}">
      <dgm:prSet/>
      <dgm:spPr/>
      <dgm:t>
        <a:bodyPr/>
        <a:lstStyle/>
        <a:p>
          <a:endParaRPr lang="en-US" sz="1400"/>
        </a:p>
      </dgm:t>
    </dgm:pt>
    <dgm:pt modelId="{CB374525-8F6B-4EA6-B2AD-18891F9C714D}" type="sibTrans" cxnId="{E7519A26-A404-41DD-9B76-D5263013F534}">
      <dgm:prSet/>
      <dgm:spPr/>
      <dgm:t>
        <a:bodyPr/>
        <a:lstStyle/>
        <a:p>
          <a:endParaRPr lang="en-US" sz="1400"/>
        </a:p>
      </dgm:t>
    </dgm:pt>
    <dgm:pt modelId="{8402BF4B-462C-43CA-BDA8-A946C6EC0D3C}">
      <dgm:prSet phldrT="[Text]" custT="1"/>
      <dgm:spPr>
        <a:solidFill>
          <a:schemeClr val="accent1">
            <a:lumMod val="50000"/>
          </a:schemeClr>
        </a:solidFill>
      </dgm:spPr>
      <dgm:t>
        <a:bodyPr lIns="0" tIns="0" rIns="0" bIns="548640"/>
        <a:lstStyle/>
        <a:p>
          <a:pPr>
            <a:lnSpc>
              <a:spcPct val="100000"/>
            </a:lnSpc>
            <a:spcAft>
              <a:spcPts val="0"/>
            </a:spcAft>
          </a:pPr>
          <a:r>
            <a:rPr lang="en-US" sz="4000" dirty="0">
              <a:solidFill>
                <a:schemeClr val="bg1"/>
              </a:solidFill>
            </a:rPr>
            <a:t>Sales</a:t>
          </a:r>
        </a:p>
      </dgm:t>
    </dgm:pt>
    <dgm:pt modelId="{44F7A590-04EE-498B-800D-B161402262AE}" type="parTrans" cxnId="{F377E10D-F302-4FB9-9705-49584D28A998}">
      <dgm:prSet/>
      <dgm:spPr/>
      <dgm:t>
        <a:bodyPr/>
        <a:lstStyle/>
        <a:p>
          <a:endParaRPr lang="en-US" sz="1400"/>
        </a:p>
      </dgm:t>
    </dgm:pt>
    <dgm:pt modelId="{947E79AF-7420-40BC-8B30-8978119AB521}" type="sibTrans" cxnId="{F377E10D-F302-4FB9-9705-49584D28A998}">
      <dgm:prSet/>
      <dgm:spPr/>
      <dgm:t>
        <a:bodyPr/>
        <a:lstStyle/>
        <a:p>
          <a:endParaRPr lang="en-US" sz="1400"/>
        </a:p>
      </dgm:t>
    </dgm:pt>
    <dgm:pt modelId="{EDD6F2B0-37A2-4A48-A171-FCAFC25C2DB0}">
      <dgm:prSet phldrT="[Text]" custT="1"/>
      <dgm:spPr>
        <a:solidFill>
          <a:schemeClr val="accent1">
            <a:lumMod val="60000"/>
            <a:lumOff val="40000"/>
          </a:schemeClr>
        </a:solidFill>
      </dgm:spPr>
      <dgm:t>
        <a:bodyPr/>
        <a:lstStyle/>
        <a:p>
          <a:r>
            <a:rPr lang="en-US" sz="4000" dirty="0"/>
            <a:t>Consideration</a:t>
          </a:r>
          <a:endParaRPr lang="en-US" sz="1800" dirty="0"/>
        </a:p>
      </dgm:t>
    </dgm:pt>
    <dgm:pt modelId="{DAB136EA-B448-43CB-8C83-F1D254149F89}" type="sibTrans" cxnId="{CBD61CB0-14FE-4A78-A4A2-C177EF14862A}">
      <dgm:prSet/>
      <dgm:spPr/>
      <dgm:t>
        <a:bodyPr/>
        <a:lstStyle/>
        <a:p>
          <a:endParaRPr lang="en-US" sz="1400"/>
        </a:p>
      </dgm:t>
    </dgm:pt>
    <dgm:pt modelId="{96A7A078-8880-48C9-B8AA-AED3A063529C}" type="parTrans" cxnId="{CBD61CB0-14FE-4A78-A4A2-C177EF14862A}">
      <dgm:prSet/>
      <dgm:spPr/>
      <dgm:t>
        <a:bodyPr/>
        <a:lstStyle/>
        <a:p>
          <a:endParaRPr lang="en-US" sz="14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custScaleY="109878">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custScaleY="126212">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ScaleY="114480" custLinFactNeighborY="345">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0674" custScaleY="139210">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1">
            <a:lumMod val="20000"/>
            <a:lumOff val="80000"/>
          </a:schemeClr>
        </a:solidFill>
      </dgm:spPr>
      <dgm:t>
        <a:bodyPr/>
        <a:lstStyle/>
        <a:p>
          <a:r>
            <a:rPr lang="en-US" sz="4000" dirty="0"/>
            <a:t>Awareness</a:t>
          </a:r>
          <a:endParaRPr lang="en-US" sz="3600" dirty="0"/>
        </a:p>
      </dgm:t>
    </dgm:pt>
    <dgm:pt modelId="{262EA50B-D99B-4E34-B178-65FD9BAC547A}" type="parTrans" cxnId="{B56D0D3E-833F-4D34-B0C4-041B28121C0A}">
      <dgm:prSet/>
      <dgm:spPr/>
      <dgm:t>
        <a:bodyPr/>
        <a:lstStyle/>
        <a:p>
          <a:endParaRPr lang="en-US" sz="1400"/>
        </a:p>
      </dgm:t>
    </dgm:pt>
    <dgm:pt modelId="{2E85BF28-D41B-4669-B974-171BF5BA42B5}" type="sibTrans" cxnId="{B56D0D3E-833F-4D34-B0C4-041B28121C0A}">
      <dgm:prSet/>
      <dgm:spPr/>
      <dgm:t>
        <a:bodyPr/>
        <a:lstStyle/>
        <a:p>
          <a:endParaRPr lang="en-US" sz="1400"/>
        </a:p>
      </dgm:t>
    </dgm:pt>
    <dgm:pt modelId="{717709EB-D4C5-4683-8E3A-BE5F7BE3185C}">
      <dgm:prSet phldrT="[Text]" custT="1"/>
      <dgm:spPr>
        <a:solidFill>
          <a:schemeClr val="accent1">
            <a:lumMod val="75000"/>
          </a:schemeClr>
        </a:solidFill>
      </dgm:spPr>
      <dgm:t>
        <a:bodyPr/>
        <a:lstStyle/>
        <a:p>
          <a:r>
            <a:rPr lang="en-US" sz="4000" dirty="0">
              <a:solidFill>
                <a:schemeClr val="bg1"/>
              </a:solidFill>
            </a:rPr>
            <a:t>Intent</a:t>
          </a:r>
          <a:endParaRPr lang="en-US" sz="1600" dirty="0">
            <a:solidFill>
              <a:schemeClr val="bg1"/>
            </a:solidFill>
          </a:endParaRPr>
        </a:p>
      </dgm:t>
    </dgm:pt>
    <dgm:pt modelId="{EB567FE3-0748-4511-87DB-3F052B1DC225}" type="parTrans" cxnId="{E7519A26-A404-41DD-9B76-D5263013F534}">
      <dgm:prSet/>
      <dgm:spPr/>
      <dgm:t>
        <a:bodyPr/>
        <a:lstStyle/>
        <a:p>
          <a:endParaRPr lang="en-US" sz="1400"/>
        </a:p>
      </dgm:t>
    </dgm:pt>
    <dgm:pt modelId="{CB374525-8F6B-4EA6-B2AD-18891F9C714D}" type="sibTrans" cxnId="{E7519A26-A404-41DD-9B76-D5263013F534}">
      <dgm:prSet/>
      <dgm:spPr/>
      <dgm:t>
        <a:bodyPr/>
        <a:lstStyle/>
        <a:p>
          <a:endParaRPr lang="en-US" sz="1400"/>
        </a:p>
      </dgm:t>
    </dgm:pt>
    <dgm:pt modelId="{8402BF4B-462C-43CA-BDA8-A946C6EC0D3C}">
      <dgm:prSet phldrT="[Text]" custT="1"/>
      <dgm:spPr>
        <a:solidFill>
          <a:schemeClr val="accent1">
            <a:lumMod val="50000"/>
          </a:schemeClr>
        </a:solidFill>
      </dgm:spPr>
      <dgm:t>
        <a:bodyPr lIns="0" tIns="0" rIns="0" bIns="548640"/>
        <a:lstStyle/>
        <a:p>
          <a:pPr>
            <a:lnSpc>
              <a:spcPct val="100000"/>
            </a:lnSpc>
            <a:spcAft>
              <a:spcPts val="0"/>
            </a:spcAft>
          </a:pPr>
          <a:r>
            <a:rPr lang="en-US" sz="4000" dirty="0">
              <a:solidFill>
                <a:schemeClr val="bg1"/>
              </a:solidFill>
            </a:rPr>
            <a:t>Sales</a:t>
          </a:r>
        </a:p>
      </dgm:t>
    </dgm:pt>
    <dgm:pt modelId="{44F7A590-04EE-498B-800D-B161402262AE}" type="parTrans" cxnId="{F377E10D-F302-4FB9-9705-49584D28A998}">
      <dgm:prSet/>
      <dgm:spPr/>
      <dgm:t>
        <a:bodyPr/>
        <a:lstStyle/>
        <a:p>
          <a:endParaRPr lang="en-US" sz="1400"/>
        </a:p>
      </dgm:t>
    </dgm:pt>
    <dgm:pt modelId="{947E79AF-7420-40BC-8B30-8978119AB521}" type="sibTrans" cxnId="{F377E10D-F302-4FB9-9705-49584D28A998}">
      <dgm:prSet/>
      <dgm:spPr/>
      <dgm:t>
        <a:bodyPr/>
        <a:lstStyle/>
        <a:p>
          <a:endParaRPr lang="en-US" sz="1400"/>
        </a:p>
      </dgm:t>
    </dgm:pt>
    <dgm:pt modelId="{EDD6F2B0-37A2-4A48-A171-FCAFC25C2DB0}">
      <dgm:prSet phldrT="[Text]" custT="1"/>
      <dgm:spPr>
        <a:solidFill>
          <a:schemeClr val="accent1">
            <a:lumMod val="60000"/>
            <a:lumOff val="40000"/>
          </a:schemeClr>
        </a:solidFill>
      </dgm:spPr>
      <dgm:t>
        <a:bodyPr/>
        <a:lstStyle/>
        <a:p>
          <a:r>
            <a:rPr lang="en-US" sz="4000" dirty="0"/>
            <a:t>Consideration</a:t>
          </a:r>
          <a:endParaRPr lang="en-US" sz="1800" dirty="0"/>
        </a:p>
      </dgm:t>
    </dgm:pt>
    <dgm:pt modelId="{DAB136EA-B448-43CB-8C83-F1D254149F89}" type="sibTrans" cxnId="{CBD61CB0-14FE-4A78-A4A2-C177EF14862A}">
      <dgm:prSet/>
      <dgm:spPr/>
      <dgm:t>
        <a:bodyPr/>
        <a:lstStyle/>
        <a:p>
          <a:endParaRPr lang="en-US" sz="1400"/>
        </a:p>
      </dgm:t>
    </dgm:pt>
    <dgm:pt modelId="{96A7A078-8880-48C9-B8AA-AED3A063529C}" type="parTrans" cxnId="{CBD61CB0-14FE-4A78-A4A2-C177EF14862A}">
      <dgm:prSet/>
      <dgm:spPr/>
      <dgm:t>
        <a:bodyPr/>
        <a:lstStyle/>
        <a:p>
          <a:endParaRPr lang="en-US" sz="14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custScaleY="109878">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custScaleY="126212">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ScaleY="114480" custLinFactNeighborY="345">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0674" custScaleY="139210">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9649029" cy="2009081"/>
        </a:xfrm>
        <a:prstGeom prst="trapezoid">
          <a:avLst>
            <a:gd name="adj" fmla="val 53872"/>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Awareness</a:t>
          </a:r>
          <a:endParaRPr lang="en-US" sz="3600" kern="1200" dirty="0"/>
        </a:p>
      </dsp:txBody>
      <dsp:txXfrm rot="-10800000">
        <a:off x="1688580" y="0"/>
        <a:ext cx="6271869" cy="2009081"/>
      </dsp:txXfrm>
    </dsp:sp>
    <dsp:sp modelId="{BDD672E8-3CF1-4614-91AD-41BC4F0BF33C}">
      <dsp:nvSpPr>
        <dsp:cNvPr id="0" name=""/>
        <dsp:cNvSpPr/>
      </dsp:nvSpPr>
      <dsp:spPr>
        <a:xfrm rot="10800000">
          <a:off x="1082339" y="2009081"/>
          <a:ext cx="7484351" cy="2307743"/>
        </a:xfrm>
        <a:prstGeom prst="trapezoid">
          <a:avLst>
            <a:gd name="adj" fmla="val 53872"/>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Consideration</a:t>
          </a:r>
          <a:endParaRPr lang="en-US" sz="1800" kern="1200" dirty="0"/>
        </a:p>
      </dsp:txBody>
      <dsp:txXfrm rot="-10800000">
        <a:off x="2392100" y="2009081"/>
        <a:ext cx="4864828" cy="2307743"/>
      </dsp:txXfrm>
    </dsp:sp>
    <dsp:sp modelId="{53E632BF-F500-46B5-AF64-E067C2E99976}">
      <dsp:nvSpPr>
        <dsp:cNvPr id="0" name=""/>
        <dsp:cNvSpPr/>
      </dsp:nvSpPr>
      <dsp:spPr>
        <a:xfrm rot="10800000">
          <a:off x="2332521" y="4323133"/>
          <a:ext cx="4983987" cy="2093227"/>
        </a:xfrm>
        <a:prstGeom prst="trapezoid">
          <a:avLst>
            <a:gd name="adj" fmla="val 53872"/>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Intent</a:t>
          </a:r>
          <a:endParaRPr lang="en-US" sz="1600" kern="1200" dirty="0">
            <a:solidFill>
              <a:schemeClr val="bg1"/>
            </a:solidFill>
          </a:endParaRPr>
        </a:p>
      </dsp:txBody>
      <dsp:txXfrm rot="-10800000">
        <a:off x="3204719" y="4323133"/>
        <a:ext cx="3239591" cy="2093227"/>
      </dsp:txXfrm>
    </dsp:sp>
    <dsp:sp modelId="{6583F402-5E11-4E4A-913E-2448FFA2F111}">
      <dsp:nvSpPr>
        <dsp:cNvPr id="0" name=""/>
        <dsp:cNvSpPr/>
      </dsp:nvSpPr>
      <dsp:spPr>
        <a:xfrm rot="10800000">
          <a:off x="3444002" y="6410052"/>
          <a:ext cx="2761025" cy="2545407"/>
        </a:xfrm>
        <a:prstGeom prst="trapezoid">
          <a:avLst>
            <a:gd name="adj" fmla="val 53872"/>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548640" numCol="1" spcCol="1270" anchor="ctr" anchorCtr="0">
          <a:noAutofit/>
        </a:bodyPr>
        <a:lstStyle/>
        <a:p>
          <a:pPr marL="0" lvl="0" indent="0" algn="ctr" defTabSz="1778000">
            <a:lnSpc>
              <a:spcPct val="100000"/>
            </a:lnSpc>
            <a:spcBef>
              <a:spcPct val="0"/>
            </a:spcBef>
            <a:spcAft>
              <a:spcPts val="0"/>
            </a:spcAft>
            <a:buNone/>
          </a:pPr>
          <a:r>
            <a:rPr lang="en-US" sz="4000" kern="1200" dirty="0">
              <a:solidFill>
                <a:schemeClr val="bg1"/>
              </a:solidFill>
            </a:rPr>
            <a:t>Sales</a:t>
          </a:r>
        </a:p>
      </dsp:txBody>
      <dsp:txXfrm rot="-10800000">
        <a:off x="3444002" y="6410052"/>
        <a:ext cx="2761025" cy="25454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9649029" cy="2009081"/>
        </a:xfrm>
        <a:prstGeom prst="trapezoid">
          <a:avLst>
            <a:gd name="adj" fmla="val 53872"/>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Awareness</a:t>
          </a:r>
          <a:endParaRPr lang="en-US" sz="3600" kern="1200" dirty="0"/>
        </a:p>
      </dsp:txBody>
      <dsp:txXfrm rot="-10800000">
        <a:off x="1688580" y="0"/>
        <a:ext cx="6271869" cy="2009081"/>
      </dsp:txXfrm>
    </dsp:sp>
    <dsp:sp modelId="{BDD672E8-3CF1-4614-91AD-41BC4F0BF33C}">
      <dsp:nvSpPr>
        <dsp:cNvPr id="0" name=""/>
        <dsp:cNvSpPr/>
      </dsp:nvSpPr>
      <dsp:spPr>
        <a:xfrm rot="10800000">
          <a:off x="1082339" y="2009081"/>
          <a:ext cx="7484351" cy="2307743"/>
        </a:xfrm>
        <a:prstGeom prst="trapezoid">
          <a:avLst>
            <a:gd name="adj" fmla="val 53872"/>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Consideration</a:t>
          </a:r>
          <a:endParaRPr lang="en-US" sz="1800" kern="1200" dirty="0"/>
        </a:p>
      </dsp:txBody>
      <dsp:txXfrm rot="-10800000">
        <a:off x="2392100" y="2009081"/>
        <a:ext cx="4864828" cy="2307743"/>
      </dsp:txXfrm>
    </dsp:sp>
    <dsp:sp modelId="{53E632BF-F500-46B5-AF64-E067C2E99976}">
      <dsp:nvSpPr>
        <dsp:cNvPr id="0" name=""/>
        <dsp:cNvSpPr/>
      </dsp:nvSpPr>
      <dsp:spPr>
        <a:xfrm rot="10800000">
          <a:off x="2332521" y="4323133"/>
          <a:ext cx="4983987" cy="2093227"/>
        </a:xfrm>
        <a:prstGeom prst="trapezoid">
          <a:avLst>
            <a:gd name="adj" fmla="val 53872"/>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Intent</a:t>
          </a:r>
          <a:endParaRPr lang="en-US" sz="1600" kern="1200" dirty="0">
            <a:solidFill>
              <a:schemeClr val="bg1"/>
            </a:solidFill>
          </a:endParaRPr>
        </a:p>
      </dsp:txBody>
      <dsp:txXfrm rot="-10800000">
        <a:off x="3204719" y="4323133"/>
        <a:ext cx="3239591" cy="2093227"/>
      </dsp:txXfrm>
    </dsp:sp>
    <dsp:sp modelId="{6583F402-5E11-4E4A-913E-2448FFA2F111}">
      <dsp:nvSpPr>
        <dsp:cNvPr id="0" name=""/>
        <dsp:cNvSpPr/>
      </dsp:nvSpPr>
      <dsp:spPr>
        <a:xfrm rot="10800000">
          <a:off x="3444002" y="6410052"/>
          <a:ext cx="2761025" cy="2545407"/>
        </a:xfrm>
        <a:prstGeom prst="trapezoid">
          <a:avLst>
            <a:gd name="adj" fmla="val 53872"/>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548640" numCol="1" spcCol="1270" anchor="ctr" anchorCtr="0">
          <a:noAutofit/>
        </a:bodyPr>
        <a:lstStyle/>
        <a:p>
          <a:pPr marL="0" lvl="0" indent="0" algn="ctr" defTabSz="1778000">
            <a:lnSpc>
              <a:spcPct val="100000"/>
            </a:lnSpc>
            <a:spcBef>
              <a:spcPct val="0"/>
            </a:spcBef>
            <a:spcAft>
              <a:spcPts val="0"/>
            </a:spcAft>
            <a:buNone/>
          </a:pPr>
          <a:r>
            <a:rPr lang="en-US" sz="4000" kern="1200" dirty="0">
              <a:solidFill>
                <a:schemeClr val="bg1"/>
              </a:solidFill>
            </a:rPr>
            <a:t>Sales</a:t>
          </a:r>
        </a:p>
      </dsp:txBody>
      <dsp:txXfrm rot="-10800000">
        <a:off x="3444002" y="6410052"/>
        <a:ext cx="2761025" cy="2545407"/>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0400AD-D7B7-46E4-B288-25840411590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58DA469E-8624-455B-875B-47C2DB8D70E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BF51727-F1BB-4AD8-8D18-29F342082EC0}" type="datetimeFigureOut">
              <a:rPr lang="en-US" smtClean="0"/>
              <a:t>4/27/2020</a:t>
            </a:fld>
            <a:endParaRPr lang="en-US"/>
          </a:p>
        </p:txBody>
      </p:sp>
      <p:sp>
        <p:nvSpPr>
          <p:cNvPr id="4" name="Footer Placeholder 3">
            <a:extLst>
              <a:ext uri="{FF2B5EF4-FFF2-40B4-BE49-F238E27FC236}">
                <a16:creationId xmlns:a16="http://schemas.microsoft.com/office/drawing/2014/main" id="{8565E9D1-FBBF-4E81-8918-8280741EE9F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3EB918-1F54-4D54-A16F-9374B64B14F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A9274E3-12CD-481D-B391-5503984453CB}" type="slidenum">
              <a:rPr lang="en-US" smtClean="0"/>
              <a:t>‹#›</a:t>
            </a:fld>
            <a:endParaRPr lang="en-US"/>
          </a:p>
        </p:txBody>
      </p:sp>
    </p:spTree>
    <p:extLst>
      <p:ext uri="{BB962C8B-B14F-4D97-AF65-F5344CB8AC3E}">
        <p14:creationId xmlns:p14="http://schemas.microsoft.com/office/powerpoint/2010/main" val="434008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7651852-C66B-CF4A-BBB4-7314DD084C77}" type="datetimeFigureOut">
              <a:rPr lang="en-US" smtClean="0"/>
              <a:t>4/27/2020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3E44481-CC7E-F441-937B-548163903822}" type="slidenum">
              <a:rPr lang="en-US" smtClean="0"/>
              <a:t>‹#›</a:t>
            </a:fld>
            <a:endParaRPr lang="en-US"/>
          </a:p>
        </p:txBody>
      </p:sp>
    </p:spTree>
    <p:extLst>
      <p:ext uri="{BB962C8B-B14F-4D97-AF65-F5344CB8AC3E}">
        <p14:creationId xmlns:p14="http://schemas.microsoft.com/office/powerpoint/2010/main" val="41481896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stockphoto.com/photo/putting-their-creativity-to-work-gm915729382-252008688"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94674">
              <a:defRPr/>
            </a:pPr>
            <a:fld id="{03E44481-CC7E-F441-937B-548163903822}" type="slidenum">
              <a:rPr lang="en-US">
                <a:solidFill>
                  <a:prstClr val="black"/>
                </a:solidFill>
                <a:latin typeface="Calibri"/>
              </a:rPr>
              <a:pPr defTabSz="1194674">
                <a:defRPr/>
              </a:pPr>
              <a:t>1</a:t>
            </a:fld>
            <a:endParaRPr lang="en-US">
              <a:solidFill>
                <a:prstClr val="black"/>
              </a:solidFill>
              <a:latin typeface="Calibri"/>
            </a:endParaRPr>
          </a:p>
        </p:txBody>
      </p:sp>
    </p:spTree>
    <p:extLst>
      <p:ext uri="{BB962C8B-B14F-4D97-AF65-F5344CB8AC3E}">
        <p14:creationId xmlns:p14="http://schemas.microsoft.com/office/powerpoint/2010/main" val="2278489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DC5A39-9615-4EA5-AD81-2B3B06F13EEC}"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983929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94674">
              <a:defRPr/>
            </a:pPr>
            <a:fld id="{03E44481-CC7E-F441-937B-548163903822}" type="slidenum">
              <a:rPr lang="en-US">
                <a:solidFill>
                  <a:prstClr val="black"/>
                </a:solidFill>
                <a:latin typeface="Calibri"/>
              </a:rPr>
              <a:pPr defTabSz="1194674">
                <a:defRPr/>
              </a:pPr>
              <a:t>20</a:t>
            </a:fld>
            <a:endParaRPr lang="en-US">
              <a:solidFill>
                <a:prstClr val="black"/>
              </a:solidFill>
              <a:latin typeface="Calibri"/>
            </a:endParaRPr>
          </a:p>
        </p:txBody>
      </p:sp>
    </p:spTree>
    <p:extLst>
      <p:ext uri="{BB962C8B-B14F-4D97-AF65-F5344CB8AC3E}">
        <p14:creationId xmlns:p14="http://schemas.microsoft.com/office/powerpoint/2010/main" val="1491710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94674">
              <a:defRPr/>
            </a:pPr>
            <a:fld id="{03E44481-CC7E-F441-937B-548163903822}" type="slidenum">
              <a:rPr lang="en-US">
                <a:solidFill>
                  <a:prstClr val="black"/>
                </a:solidFill>
                <a:latin typeface="Calibri"/>
              </a:rPr>
              <a:pPr defTabSz="1194674">
                <a:defRPr/>
              </a:pPr>
              <a:t>33</a:t>
            </a:fld>
            <a:endParaRPr lang="en-US">
              <a:solidFill>
                <a:prstClr val="black"/>
              </a:solidFill>
              <a:latin typeface="Calibri"/>
            </a:endParaRPr>
          </a:p>
        </p:txBody>
      </p:sp>
    </p:spTree>
    <p:extLst>
      <p:ext uri="{BB962C8B-B14F-4D97-AF65-F5344CB8AC3E}">
        <p14:creationId xmlns:p14="http://schemas.microsoft.com/office/powerpoint/2010/main" val="3730417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194674">
              <a:defRPr/>
            </a:pPr>
            <a:fld id="{03E44481-CC7E-F441-937B-548163903822}" type="slidenum">
              <a:rPr lang="en-US">
                <a:solidFill>
                  <a:prstClr val="black"/>
                </a:solidFill>
                <a:latin typeface="Calibri"/>
              </a:rPr>
              <a:pPr defTabSz="1194674">
                <a:defRPr/>
              </a:pPr>
              <a:t>40</a:t>
            </a:fld>
            <a:endParaRPr lang="en-US">
              <a:solidFill>
                <a:prstClr val="black"/>
              </a:solidFill>
              <a:latin typeface="Calibri"/>
            </a:endParaRPr>
          </a:p>
        </p:txBody>
      </p:sp>
    </p:spTree>
    <p:extLst>
      <p:ext uri="{BB962C8B-B14F-4D97-AF65-F5344CB8AC3E}">
        <p14:creationId xmlns:p14="http://schemas.microsoft.com/office/powerpoint/2010/main" val="1695544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94674">
              <a:defRPr/>
            </a:pPr>
            <a:fld id="{03E44481-CC7E-F441-937B-548163903822}" type="slidenum">
              <a:rPr lang="en-US">
                <a:solidFill>
                  <a:prstClr val="black"/>
                </a:solidFill>
                <a:latin typeface="Calibri"/>
              </a:rPr>
              <a:pPr defTabSz="1194674">
                <a:defRPr/>
              </a:pPr>
              <a:t>46</a:t>
            </a:fld>
            <a:endParaRPr lang="en-US">
              <a:solidFill>
                <a:prstClr val="black"/>
              </a:solidFill>
              <a:latin typeface="Calibri"/>
            </a:endParaRPr>
          </a:p>
        </p:txBody>
      </p:sp>
    </p:spTree>
    <p:extLst>
      <p:ext uri="{BB962C8B-B14F-4D97-AF65-F5344CB8AC3E}">
        <p14:creationId xmlns:p14="http://schemas.microsoft.com/office/powerpoint/2010/main" val="3435620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DC5A39-9615-4EA5-AD81-2B3B06F13EEC}" type="slidenum">
              <a:rPr lang="en-US">
                <a:solidFill>
                  <a:prstClr val="black"/>
                </a:solidFill>
                <a:latin typeface="Calibri" panose="020F0502020204030204"/>
              </a:rPr>
              <a:pPr defTabSz="931774">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3784122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769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DC5A39-9615-4EA5-AD81-2B3B06F13EEC}" type="slidenum">
              <a:rPr lang="en-US">
                <a:solidFill>
                  <a:prstClr val="black"/>
                </a:solidFill>
                <a:latin typeface="Calibri" panose="020F0502020204030204"/>
              </a:rPr>
              <a:pPr defTabSz="931774">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3982749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9478">
              <a:defRPr/>
            </a:pPr>
            <a:fld id="{B4DC5A39-9615-4EA5-AD81-2B3B06F13EEC}" type="slidenum">
              <a:rPr lang="en-US">
                <a:solidFill>
                  <a:prstClr val="black"/>
                </a:solidFill>
                <a:latin typeface="Calibri" panose="020F0502020204030204"/>
              </a:rPr>
              <a:pPr defTabSz="949478">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2918082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972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DC5A39-9615-4EA5-AD81-2B3B06F13EEC}" type="slidenum">
              <a:rPr lang="en-US">
                <a:solidFill>
                  <a:prstClr val="black"/>
                </a:solidFill>
                <a:latin typeface="Calibri"/>
              </a:rPr>
              <a:pPr defTabSz="931774">
                <a:defRPr/>
              </a:pPr>
              <a:t>2</a:t>
            </a:fld>
            <a:endParaRPr lang="en-US">
              <a:solidFill>
                <a:prstClr val="black"/>
              </a:solidFill>
              <a:latin typeface="Calibri"/>
            </a:endParaRPr>
          </a:p>
        </p:txBody>
      </p:sp>
    </p:spTree>
    <p:extLst>
      <p:ext uri="{BB962C8B-B14F-4D97-AF65-F5344CB8AC3E}">
        <p14:creationId xmlns:p14="http://schemas.microsoft.com/office/powerpoint/2010/main" val="1640401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DC5A39-9615-4EA5-AD81-2B3B06F13EEC}" type="slidenum">
              <a:rPr lang="en-US">
                <a:solidFill>
                  <a:prstClr val="black"/>
                </a:solidFill>
                <a:latin typeface="Calibri" panose="020F0502020204030204"/>
              </a:rPr>
              <a:pPr defTabSz="93177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435191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DC5A39-9615-4EA5-AD81-2B3B06F13EEC}"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787795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DC5A39-9615-4EA5-AD81-2B3B06F13EEC}"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983929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94674">
              <a:defRPr/>
            </a:pPr>
            <a:fld id="{03E44481-CC7E-F441-937B-548163903822}" type="slidenum">
              <a:rPr lang="en-US">
                <a:solidFill>
                  <a:prstClr val="black"/>
                </a:solidFill>
                <a:latin typeface="Calibri"/>
              </a:rPr>
              <a:pPr defTabSz="1194674">
                <a:defRPr/>
              </a:pPr>
              <a:t>10</a:t>
            </a:fld>
            <a:endParaRPr lang="en-US">
              <a:solidFill>
                <a:prstClr val="black"/>
              </a:solidFill>
              <a:latin typeface="Calibri"/>
            </a:endParaRPr>
          </a:p>
        </p:txBody>
      </p:sp>
    </p:spTree>
    <p:extLst>
      <p:ext uri="{BB962C8B-B14F-4D97-AF65-F5344CB8AC3E}">
        <p14:creationId xmlns:p14="http://schemas.microsoft.com/office/powerpoint/2010/main" val="2838215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3B739DEC-21AD-40C7-A81A-DC853397EFF2}" type="slidenum">
              <a:rPr lang="en-US">
                <a:solidFill>
                  <a:prstClr val="black"/>
                </a:solidFill>
                <a:latin typeface="Calibri" panose="020F0502020204030204"/>
              </a:rPr>
              <a:pPr defTabSz="465887">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068226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DC5A39-9615-4EA5-AD81-2B3B06F13EEC}"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173767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hlinkClick r:id="rId3"/>
              </a:rPr>
              <a:t>https://</a:t>
            </a: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51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02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413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57200"/>
            <a:ext cx="5487114"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57200"/>
            <a:ext cx="1605489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663374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155" y="920367"/>
            <a:ext cx="23483947" cy="2567902"/>
          </a:xfrm>
          <a:prstGeom prst="rect">
            <a:avLst/>
          </a:prstGeom>
        </p:spPr>
        <p:txBody>
          <a:bodyPr lIns="90964" tIns="45482" rIns="90964" bIns="45482"/>
          <a:lstStyle>
            <a:lvl1pPr algn="ctr">
              <a:lnSpc>
                <a:spcPts val="5532"/>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87" y="3613708"/>
            <a:ext cx="23483947" cy="737372"/>
          </a:xfrm>
          <a:prstGeom prst="rect">
            <a:avLst/>
          </a:prstGeom>
        </p:spPr>
        <p:txBody>
          <a:bodyPr vert="horz" lIns="90964" tIns="45482" rIns="90964" bIns="45482"/>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97"/>
            <a:ext cx="14835531" cy="473074"/>
          </a:xfrm>
          <a:prstGeom prst="rect">
            <a:avLst/>
          </a:prstGeom>
        </p:spPr>
        <p:txBody>
          <a:bodyPr vert="horz" lIns="90964" tIns="45482" rIns="90964" bIns="45482"/>
          <a:lstStyle>
            <a:lvl1pPr marL="0" indent="0">
              <a:buNone/>
              <a:defRPr sz="1800"/>
            </a:lvl1pPr>
            <a:lvl2pPr marL="909776" indent="0">
              <a:buNone/>
              <a:defRPr/>
            </a:lvl2pPr>
            <a:lvl3pPr marL="1819486" indent="0">
              <a:buNone/>
              <a:defRPr/>
            </a:lvl3pPr>
            <a:lvl4pPr marL="2729242" indent="0">
              <a:buNone/>
              <a:defRPr/>
            </a:lvl4pPr>
            <a:lvl5pPr marL="3638988" indent="0">
              <a:buNone/>
              <a:defRPr/>
            </a:lvl5pPr>
          </a:lstStyle>
          <a:p>
            <a:r>
              <a:rPr lang="en-US" sz="1600" dirty="0"/>
              <a:t>Source: Insert Source Line Text  </a:t>
            </a:r>
          </a:p>
        </p:txBody>
      </p:sp>
    </p:spTree>
    <p:extLst>
      <p:ext uri="{BB962C8B-B14F-4D97-AF65-F5344CB8AC3E}">
        <p14:creationId xmlns:p14="http://schemas.microsoft.com/office/powerpoint/2010/main" val="362616784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155" y="920367"/>
            <a:ext cx="23483947" cy="2567902"/>
          </a:xfrm>
          <a:prstGeom prst="rect">
            <a:avLst/>
          </a:prstGeom>
        </p:spPr>
        <p:txBody>
          <a:bodyPr lIns="90964" tIns="45482" rIns="90964" bIns="45482"/>
          <a:lstStyle>
            <a:lvl1pPr algn="ctr">
              <a:lnSpc>
                <a:spcPts val="5532"/>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87" y="3613708"/>
            <a:ext cx="23483947" cy="737372"/>
          </a:xfrm>
          <a:prstGeom prst="rect">
            <a:avLst/>
          </a:prstGeom>
        </p:spPr>
        <p:txBody>
          <a:bodyPr vert="horz" lIns="90964" tIns="45482" rIns="90964" bIns="45482"/>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97"/>
            <a:ext cx="14835531" cy="473074"/>
          </a:xfrm>
          <a:prstGeom prst="rect">
            <a:avLst/>
          </a:prstGeom>
        </p:spPr>
        <p:txBody>
          <a:bodyPr vert="horz" lIns="90964" tIns="45482" rIns="90964" bIns="45482"/>
          <a:lstStyle>
            <a:lvl1pPr marL="0" indent="0">
              <a:buNone/>
              <a:defRPr sz="1800"/>
            </a:lvl1pPr>
            <a:lvl2pPr marL="909776" indent="0">
              <a:buNone/>
              <a:defRPr/>
            </a:lvl2pPr>
            <a:lvl3pPr marL="1819486" indent="0">
              <a:buNone/>
              <a:defRPr/>
            </a:lvl3pPr>
            <a:lvl4pPr marL="2729242" indent="0">
              <a:buNone/>
              <a:defRPr/>
            </a:lvl4pPr>
            <a:lvl5pPr marL="3638988" indent="0">
              <a:buNone/>
              <a:defRPr/>
            </a:lvl5pPr>
          </a:lstStyle>
          <a:p>
            <a:r>
              <a:rPr lang="en-US" sz="1600" dirty="0"/>
              <a:t>Source: Insert Source Line Text  </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lIns="90964" tIns="45482" rIns="90964" bIns="45482"/>
          <a:lstStyle>
            <a:lvl1pPr marL="0" indent="0" algn="ctr" defTabSz="914400" fontAlgn="base">
              <a:lnSpc>
                <a:spcPts val="4600"/>
              </a:lnSpc>
              <a:spcBef>
                <a:spcPct val="0"/>
              </a:spcBef>
              <a:spcAft>
                <a:spcPct val="0"/>
              </a:spcAft>
              <a:buFontTx/>
              <a:buNone/>
              <a:defRPr sz="2200"/>
            </a:lvl1pPr>
            <a:lvl5pPr marL="3638988"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909517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9" y="12379332"/>
            <a:ext cx="4586707"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1544785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829" y="12379332"/>
            <a:ext cx="4586707"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097892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9" y="12379332"/>
            <a:ext cx="4586707"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1829201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829" y="12379332"/>
            <a:ext cx="4586707"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345406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3"/>
            <a:ext cx="20729099" cy="29400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658076" y="7772400"/>
            <a:ext cx="17071023" cy="3505200"/>
          </a:xfrm>
          <a:prstGeom prst="rect">
            <a:avLst/>
          </a:prstGeo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219359" y="12712703"/>
            <a:ext cx="5690341" cy="730250"/>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8332285" y="12712703"/>
            <a:ext cx="7722605" cy="730250"/>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7477475" y="12712703"/>
            <a:ext cx="5690341" cy="730250"/>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03046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51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43989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5" y="920365"/>
            <a:ext cx="23483948"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7" y="3613708"/>
            <a:ext cx="23483948"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69" y="13242927"/>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8" y="12379332"/>
            <a:ext cx="4586706"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298072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85" y="920365"/>
            <a:ext cx="23483948"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17" y="3613708"/>
            <a:ext cx="23483948"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69" y="13242927"/>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828" y="12379332"/>
            <a:ext cx="4586706"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3028" y="10670128"/>
            <a:ext cx="23459953"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570986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158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280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2"/>
            <a:ext cx="20729099" cy="2724152"/>
          </a:xfrm>
        </p:spPr>
        <p:txBody>
          <a:bodyPr anchor="t"/>
          <a:lstStyle>
            <a:lvl1pPr algn="l">
              <a:defRPr sz="10200"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5000">
                <a:solidFill>
                  <a:schemeClr val="tx1">
                    <a:tint val="75000"/>
                  </a:schemeClr>
                </a:solidFill>
              </a:defRPr>
            </a:lvl1pPr>
            <a:lvl2pPr marL="1166356" indent="0">
              <a:buNone/>
              <a:defRPr sz="4600">
                <a:solidFill>
                  <a:schemeClr val="tx1">
                    <a:tint val="75000"/>
                  </a:schemeClr>
                </a:solidFill>
              </a:defRPr>
            </a:lvl2pPr>
            <a:lvl3pPr marL="2332752" indent="0">
              <a:buNone/>
              <a:defRPr sz="4000">
                <a:solidFill>
                  <a:schemeClr val="tx1">
                    <a:tint val="75000"/>
                  </a:schemeClr>
                </a:solidFill>
              </a:defRPr>
            </a:lvl3pPr>
            <a:lvl4pPr marL="3499126" indent="0">
              <a:buNone/>
              <a:defRPr sz="3600">
                <a:solidFill>
                  <a:schemeClr val="tx1">
                    <a:tint val="75000"/>
                  </a:schemeClr>
                </a:solidFill>
              </a:defRPr>
            </a:lvl4pPr>
            <a:lvl5pPr marL="4665502" indent="0">
              <a:buNone/>
              <a:defRPr sz="3600">
                <a:solidFill>
                  <a:schemeClr val="tx1">
                    <a:tint val="75000"/>
                  </a:schemeClr>
                </a:solidFill>
              </a:defRPr>
            </a:lvl5pPr>
            <a:lvl6pPr marL="5831874" indent="0">
              <a:buNone/>
              <a:defRPr sz="3600">
                <a:solidFill>
                  <a:schemeClr val="tx1">
                    <a:tint val="75000"/>
                  </a:schemeClr>
                </a:solidFill>
              </a:defRPr>
            </a:lvl6pPr>
            <a:lvl7pPr marL="6998250" indent="0">
              <a:buNone/>
              <a:defRPr sz="3600">
                <a:solidFill>
                  <a:schemeClr val="tx1">
                    <a:tint val="75000"/>
                  </a:schemeClr>
                </a:solidFill>
              </a:defRPr>
            </a:lvl7pPr>
            <a:lvl8pPr marL="8164624" indent="0">
              <a:buNone/>
              <a:defRPr sz="3600">
                <a:solidFill>
                  <a:schemeClr val="tx1">
                    <a:tint val="75000"/>
                  </a:schemeClr>
                </a:solidFill>
              </a:defRPr>
            </a:lvl8pPr>
            <a:lvl9pPr marL="9331000" indent="0">
              <a:buNone/>
              <a:defRPr sz="3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191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667000"/>
            <a:ext cx="10771002" cy="7543800"/>
          </a:xfrm>
        </p:spPr>
        <p:txBody>
          <a:bodyPr/>
          <a:lstStyle>
            <a:lvl1pPr>
              <a:defRPr sz="7200"/>
            </a:lvl1pPr>
            <a:lvl2pPr>
              <a:defRPr sz="6200"/>
            </a:lvl2pPr>
            <a:lvl3pPr>
              <a:defRPr sz="50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667000"/>
            <a:ext cx="10771002" cy="7543800"/>
          </a:xfrm>
        </p:spPr>
        <p:txBody>
          <a:bodyPr/>
          <a:lstStyle>
            <a:lvl1pPr>
              <a:defRPr sz="7200"/>
            </a:lvl1pPr>
            <a:lvl2pPr>
              <a:defRPr sz="6200"/>
            </a:lvl2pPr>
            <a:lvl3pPr>
              <a:defRPr sz="50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76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8"/>
            <a:ext cx="10775239" cy="1279524"/>
          </a:xfrm>
        </p:spPr>
        <p:txBody>
          <a:bodyPr anchor="b"/>
          <a:lstStyle>
            <a:lvl1pPr marL="0" indent="0">
              <a:buNone/>
              <a:defRPr sz="6200" b="1"/>
            </a:lvl1pPr>
            <a:lvl2pPr marL="1166356" indent="0">
              <a:buNone/>
              <a:defRPr sz="5000" b="1"/>
            </a:lvl2pPr>
            <a:lvl3pPr marL="2332752" indent="0">
              <a:buNone/>
              <a:defRPr sz="4600" b="1"/>
            </a:lvl3pPr>
            <a:lvl4pPr marL="3499126" indent="0">
              <a:buNone/>
              <a:defRPr sz="4000" b="1"/>
            </a:lvl4pPr>
            <a:lvl5pPr marL="4665502" indent="0">
              <a:buNone/>
              <a:defRPr sz="4000" b="1"/>
            </a:lvl5pPr>
            <a:lvl6pPr marL="5831874" indent="0">
              <a:buNone/>
              <a:defRPr sz="4000" b="1"/>
            </a:lvl6pPr>
            <a:lvl7pPr marL="6998250" indent="0">
              <a:buNone/>
              <a:defRPr sz="4000" b="1"/>
            </a:lvl7pPr>
            <a:lvl8pPr marL="8164624" indent="0">
              <a:buNone/>
              <a:defRPr sz="4000" b="1"/>
            </a:lvl8pPr>
            <a:lvl9pPr marL="9331000" indent="0">
              <a:buNone/>
              <a:defRPr sz="4000" b="1"/>
            </a:lvl9pPr>
          </a:lstStyle>
          <a:p>
            <a:pPr lvl="0"/>
            <a:r>
              <a:rPr lang="en-US"/>
              <a:t>Click to edit Master text styles</a:t>
            </a:r>
          </a:p>
        </p:txBody>
      </p:sp>
      <p:sp>
        <p:nvSpPr>
          <p:cNvPr id="4" name="Content Placeholder 3"/>
          <p:cNvSpPr>
            <a:spLocks noGrp="1"/>
          </p:cNvSpPr>
          <p:nvPr>
            <p:ph sz="half" idx="2"/>
          </p:nvPr>
        </p:nvSpPr>
        <p:spPr>
          <a:xfrm>
            <a:off x="1219359" y="4349750"/>
            <a:ext cx="10775239" cy="7902576"/>
          </a:xfrm>
        </p:spPr>
        <p:txBody>
          <a:bodyPr/>
          <a:lstStyle>
            <a:lvl1pPr>
              <a:defRPr sz="6200"/>
            </a:lvl1pPr>
            <a:lvl2pPr>
              <a:defRPr sz="5000"/>
            </a:lvl2pPr>
            <a:lvl3pPr>
              <a:defRPr sz="46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418" y="3070228"/>
            <a:ext cx="10779469" cy="1279524"/>
          </a:xfrm>
        </p:spPr>
        <p:txBody>
          <a:bodyPr anchor="b"/>
          <a:lstStyle>
            <a:lvl1pPr marL="0" indent="0">
              <a:buNone/>
              <a:defRPr sz="6200" b="1"/>
            </a:lvl1pPr>
            <a:lvl2pPr marL="1166356" indent="0">
              <a:buNone/>
              <a:defRPr sz="5000" b="1"/>
            </a:lvl2pPr>
            <a:lvl3pPr marL="2332752" indent="0">
              <a:buNone/>
              <a:defRPr sz="4600" b="1"/>
            </a:lvl3pPr>
            <a:lvl4pPr marL="3499126" indent="0">
              <a:buNone/>
              <a:defRPr sz="4000" b="1"/>
            </a:lvl4pPr>
            <a:lvl5pPr marL="4665502" indent="0">
              <a:buNone/>
              <a:defRPr sz="4000" b="1"/>
            </a:lvl5pPr>
            <a:lvl6pPr marL="5831874" indent="0">
              <a:buNone/>
              <a:defRPr sz="4000" b="1"/>
            </a:lvl6pPr>
            <a:lvl7pPr marL="6998250" indent="0">
              <a:buNone/>
              <a:defRPr sz="4000" b="1"/>
            </a:lvl7pPr>
            <a:lvl8pPr marL="8164624" indent="0">
              <a:buNone/>
              <a:defRPr sz="4000" b="1"/>
            </a:lvl8pPr>
            <a:lvl9pPr marL="9331000" indent="0">
              <a:buNone/>
              <a:defRPr sz="4000" b="1"/>
            </a:lvl9pPr>
          </a:lstStyle>
          <a:p>
            <a:pPr lvl="0"/>
            <a:r>
              <a:rPr lang="en-US"/>
              <a:t>Click to edit Master text styles</a:t>
            </a:r>
          </a:p>
        </p:txBody>
      </p:sp>
      <p:sp>
        <p:nvSpPr>
          <p:cNvPr id="6" name="Content Placeholder 5"/>
          <p:cNvSpPr>
            <a:spLocks noGrp="1"/>
          </p:cNvSpPr>
          <p:nvPr>
            <p:ph sz="quarter" idx="4"/>
          </p:nvPr>
        </p:nvSpPr>
        <p:spPr>
          <a:xfrm>
            <a:off x="12388418" y="4349750"/>
            <a:ext cx="10779469" cy="7902576"/>
          </a:xfrm>
        </p:spPr>
        <p:txBody>
          <a:bodyPr/>
          <a:lstStyle>
            <a:lvl1pPr>
              <a:defRPr sz="6200"/>
            </a:lvl1pPr>
            <a:lvl2pPr>
              <a:defRPr sz="5000"/>
            </a:lvl2pPr>
            <a:lvl3pPr>
              <a:defRPr sz="46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058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614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219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3" y="546102"/>
            <a:ext cx="8023213" cy="2324100"/>
          </a:xfrm>
        </p:spPr>
        <p:txBody>
          <a:bodyPr anchor="b"/>
          <a:lstStyle>
            <a:lvl1pPr algn="l">
              <a:defRPr sz="5000" b="1"/>
            </a:lvl1pPr>
          </a:lstStyle>
          <a:p>
            <a:r>
              <a:rPr lang="en-US"/>
              <a:t>Click to edit Master title style</a:t>
            </a:r>
          </a:p>
        </p:txBody>
      </p:sp>
      <p:sp>
        <p:nvSpPr>
          <p:cNvPr id="3" name="Content Placeholder 2"/>
          <p:cNvSpPr>
            <a:spLocks noGrp="1"/>
          </p:cNvSpPr>
          <p:nvPr>
            <p:ph idx="1"/>
          </p:nvPr>
        </p:nvSpPr>
        <p:spPr>
          <a:xfrm>
            <a:off x="9534774" y="546105"/>
            <a:ext cx="13633109" cy="11706226"/>
          </a:xfrm>
        </p:spPr>
        <p:txBody>
          <a:bodyPr/>
          <a:lstStyle>
            <a:lvl1pPr>
              <a:defRPr sz="8200"/>
            </a:lvl1pPr>
            <a:lvl2pPr>
              <a:defRPr sz="7200"/>
            </a:lvl2pPr>
            <a:lvl3pPr>
              <a:defRPr sz="6200"/>
            </a:lvl3pPr>
            <a:lvl4pPr>
              <a:defRPr sz="5000"/>
            </a:lvl4pPr>
            <a:lvl5pPr>
              <a:defRPr sz="5000"/>
            </a:lvl5pPr>
            <a:lvl6pPr>
              <a:defRPr sz="5000"/>
            </a:lvl6pPr>
            <a:lvl7pPr>
              <a:defRPr sz="5000"/>
            </a:lvl7pPr>
            <a:lvl8pPr>
              <a:defRPr sz="5000"/>
            </a:lvl8pPr>
            <a:lvl9pPr>
              <a:defRPr sz="5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3" y="2870205"/>
            <a:ext cx="8023213" cy="9382126"/>
          </a:xfrm>
        </p:spPr>
        <p:txBody>
          <a:bodyPr/>
          <a:lstStyle>
            <a:lvl1pPr marL="0" indent="0">
              <a:buNone/>
              <a:defRPr sz="3600"/>
            </a:lvl1pPr>
            <a:lvl2pPr marL="1166356" indent="0">
              <a:buNone/>
              <a:defRPr sz="3000"/>
            </a:lvl2pPr>
            <a:lvl3pPr marL="2332752" indent="0">
              <a:buNone/>
              <a:defRPr sz="2600"/>
            </a:lvl3pPr>
            <a:lvl4pPr marL="3499126" indent="0">
              <a:buNone/>
              <a:defRPr sz="2200"/>
            </a:lvl4pPr>
            <a:lvl5pPr marL="4665502" indent="0">
              <a:buNone/>
              <a:defRPr sz="2200"/>
            </a:lvl5pPr>
            <a:lvl6pPr marL="5831874" indent="0">
              <a:buNone/>
              <a:defRPr sz="2200"/>
            </a:lvl6pPr>
            <a:lvl7pPr marL="6998250" indent="0">
              <a:buNone/>
              <a:defRPr sz="2200"/>
            </a:lvl7pPr>
            <a:lvl8pPr marL="8164624" indent="0">
              <a:buNone/>
              <a:defRPr sz="2200"/>
            </a:lvl8pPr>
            <a:lvl9pPr marL="9331000" indent="0">
              <a:buNone/>
              <a:defRPr sz="2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70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2"/>
            <a:ext cx="20729099" cy="2724151"/>
          </a:xfrm>
        </p:spPr>
        <p:txBody>
          <a:bodyPr anchor="t"/>
          <a:lstStyle>
            <a:lvl1pPr algn="l">
              <a:defRPr sz="10300"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5100">
                <a:solidFill>
                  <a:schemeClr val="tx1">
                    <a:tint val="75000"/>
                  </a:schemeClr>
                </a:solidFill>
              </a:defRPr>
            </a:lvl1pPr>
            <a:lvl2pPr marL="1172398" indent="0">
              <a:buNone/>
              <a:defRPr sz="4600">
                <a:solidFill>
                  <a:schemeClr val="tx1">
                    <a:tint val="75000"/>
                  </a:schemeClr>
                </a:solidFill>
              </a:defRPr>
            </a:lvl2pPr>
            <a:lvl3pPr marL="2344796" indent="0">
              <a:buNone/>
              <a:defRPr sz="4100">
                <a:solidFill>
                  <a:schemeClr val="tx1">
                    <a:tint val="75000"/>
                  </a:schemeClr>
                </a:solidFill>
              </a:defRPr>
            </a:lvl3pPr>
            <a:lvl4pPr marL="3517194" indent="0">
              <a:buNone/>
              <a:defRPr sz="3600">
                <a:solidFill>
                  <a:schemeClr val="tx1">
                    <a:tint val="75000"/>
                  </a:schemeClr>
                </a:solidFill>
              </a:defRPr>
            </a:lvl4pPr>
            <a:lvl5pPr marL="4689592" indent="0">
              <a:buNone/>
              <a:defRPr sz="3600">
                <a:solidFill>
                  <a:schemeClr val="tx1">
                    <a:tint val="75000"/>
                  </a:schemeClr>
                </a:solidFill>
              </a:defRPr>
            </a:lvl5pPr>
            <a:lvl6pPr marL="5861990" indent="0">
              <a:buNone/>
              <a:defRPr sz="3600">
                <a:solidFill>
                  <a:schemeClr val="tx1">
                    <a:tint val="75000"/>
                  </a:schemeClr>
                </a:solidFill>
              </a:defRPr>
            </a:lvl6pPr>
            <a:lvl7pPr marL="7034388" indent="0">
              <a:buNone/>
              <a:defRPr sz="3600">
                <a:solidFill>
                  <a:schemeClr val="tx1">
                    <a:tint val="75000"/>
                  </a:schemeClr>
                </a:solidFill>
              </a:defRPr>
            </a:lvl7pPr>
            <a:lvl8pPr marL="8206786" indent="0">
              <a:buNone/>
              <a:defRPr sz="3600">
                <a:solidFill>
                  <a:schemeClr val="tx1">
                    <a:tint val="75000"/>
                  </a:schemeClr>
                </a:solidFill>
              </a:defRPr>
            </a:lvl8pPr>
            <a:lvl9pPr marL="9379184" indent="0">
              <a:buNone/>
              <a:defRPr sz="3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218547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8" y="9601267"/>
            <a:ext cx="14632305" cy="1133478"/>
          </a:xfrm>
        </p:spPr>
        <p:txBody>
          <a:bodyPr anchor="b"/>
          <a:lstStyle>
            <a:lvl1pPr algn="l">
              <a:defRPr sz="5000" b="1"/>
            </a:lvl1pPr>
          </a:lstStyle>
          <a:p>
            <a:r>
              <a:rPr lang="en-US"/>
              <a:t>Click to edit Master title style</a:t>
            </a:r>
          </a:p>
        </p:txBody>
      </p:sp>
      <p:sp>
        <p:nvSpPr>
          <p:cNvPr id="3" name="Picture Placeholder 2"/>
          <p:cNvSpPr>
            <a:spLocks noGrp="1"/>
          </p:cNvSpPr>
          <p:nvPr>
            <p:ph type="pic" idx="1"/>
          </p:nvPr>
        </p:nvSpPr>
        <p:spPr>
          <a:xfrm>
            <a:off x="4780058" y="1225550"/>
            <a:ext cx="14632305" cy="8229600"/>
          </a:xfrm>
        </p:spPr>
        <p:txBody>
          <a:bodyPr/>
          <a:lstStyle>
            <a:lvl1pPr marL="0" indent="0">
              <a:buNone/>
              <a:defRPr sz="8200"/>
            </a:lvl1pPr>
            <a:lvl2pPr marL="1166356" indent="0">
              <a:buNone/>
              <a:defRPr sz="7200"/>
            </a:lvl2pPr>
            <a:lvl3pPr marL="2332752" indent="0">
              <a:buNone/>
              <a:defRPr sz="6200"/>
            </a:lvl3pPr>
            <a:lvl4pPr marL="3499126" indent="0">
              <a:buNone/>
              <a:defRPr sz="5000"/>
            </a:lvl4pPr>
            <a:lvl5pPr marL="4665502" indent="0">
              <a:buNone/>
              <a:defRPr sz="5000"/>
            </a:lvl5pPr>
            <a:lvl6pPr marL="5831874" indent="0">
              <a:buNone/>
              <a:defRPr sz="5000"/>
            </a:lvl6pPr>
            <a:lvl7pPr marL="6998250" indent="0">
              <a:buNone/>
              <a:defRPr sz="5000"/>
            </a:lvl7pPr>
            <a:lvl8pPr marL="8164624" indent="0">
              <a:buNone/>
              <a:defRPr sz="5000"/>
            </a:lvl8pPr>
            <a:lvl9pPr marL="9331000" indent="0">
              <a:buNone/>
              <a:defRPr sz="5000"/>
            </a:lvl9pPr>
          </a:lstStyle>
          <a:p>
            <a:endParaRPr lang="en-US"/>
          </a:p>
        </p:txBody>
      </p:sp>
      <p:sp>
        <p:nvSpPr>
          <p:cNvPr id="4" name="Text Placeholder 3"/>
          <p:cNvSpPr>
            <a:spLocks noGrp="1"/>
          </p:cNvSpPr>
          <p:nvPr>
            <p:ph type="body" sz="half" idx="2"/>
          </p:nvPr>
        </p:nvSpPr>
        <p:spPr>
          <a:xfrm>
            <a:off x="4780058" y="10734678"/>
            <a:ext cx="14632305" cy="1609724"/>
          </a:xfrm>
        </p:spPr>
        <p:txBody>
          <a:bodyPr/>
          <a:lstStyle>
            <a:lvl1pPr marL="0" indent="0">
              <a:buNone/>
              <a:defRPr sz="3600"/>
            </a:lvl1pPr>
            <a:lvl2pPr marL="1166356" indent="0">
              <a:buNone/>
              <a:defRPr sz="3000"/>
            </a:lvl2pPr>
            <a:lvl3pPr marL="2332752" indent="0">
              <a:buNone/>
              <a:defRPr sz="2600"/>
            </a:lvl3pPr>
            <a:lvl4pPr marL="3499126" indent="0">
              <a:buNone/>
              <a:defRPr sz="2200"/>
            </a:lvl4pPr>
            <a:lvl5pPr marL="4665502" indent="0">
              <a:buNone/>
              <a:defRPr sz="2200"/>
            </a:lvl5pPr>
            <a:lvl6pPr marL="5831874" indent="0">
              <a:buNone/>
              <a:defRPr sz="2200"/>
            </a:lvl6pPr>
            <a:lvl7pPr marL="6998250" indent="0">
              <a:buNone/>
              <a:defRPr sz="2200"/>
            </a:lvl7pPr>
            <a:lvl8pPr marL="8164624" indent="0">
              <a:buNone/>
              <a:defRPr sz="2200"/>
            </a:lvl8pPr>
            <a:lvl9pPr marL="9331000" indent="0">
              <a:buNone/>
              <a:defRPr sz="2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226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088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57200"/>
            <a:ext cx="5487114"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57200"/>
            <a:ext cx="1605489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2769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472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501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2"/>
            <a:ext cx="20729099" cy="2724152"/>
          </a:xfrm>
        </p:spPr>
        <p:txBody>
          <a:bodyPr anchor="t"/>
          <a:lstStyle>
            <a:lvl1pPr algn="l">
              <a:defRPr sz="10198"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5000">
                <a:solidFill>
                  <a:schemeClr val="tx1">
                    <a:tint val="75000"/>
                  </a:schemeClr>
                </a:solidFill>
              </a:defRPr>
            </a:lvl1pPr>
            <a:lvl2pPr marL="1166122" indent="0">
              <a:buNone/>
              <a:defRPr sz="4600">
                <a:solidFill>
                  <a:schemeClr val="tx1">
                    <a:tint val="75000"/>
                  </a:schemeClr>
                </a:solidFill>
              </a:defRPr>
            </a:lvl2pPr>
            <a:lvl3pPr marL="2332286" indent="0">
              <a:buNone/>
              <a:defRPr sz="4000">
                <a:solidFill>
                  <a:schemeClr val="tx1">
                    <a:tint val="75000"/>
                  </a:schemeClr>
                </a:solidFill>
              </a:defRPr>
            </a:lvl3pPr>
            <a:lvl4pPr marL="3498426" indent="0">
              <a:buNone/>
              <a:defRPr sz="3600">
                <a:solidFill>
                  <a:schemeClr val="tx1">
                    <a:tint val="75000"/>
                  </a:schemeClr>
                </a:solidFill>
              </a:defRPr>
            </a:lvl4pPr>
            <a:lvl5pPr marL="4664568" indent="0">
              <a:buNone/>
              <a:defRPr sz="3600">
                <a:solidFill>
                  <a:schemeClr val="tx1">
                    <a:tint val="75000"/>
                  </a:schemeClr>
                </a:solidFill>
              </a:defRPr>
            </a:lvl5pPr>
            <a:lvl6pPr marL="5830708" indent="0">
              <a:buNone/>
              <a:defRPr sz="3600">
                <a:solidFill>
                  <a:schemeClr val="tx1">
                    <a:tint val="75000"/>
                  </a:schemeClr>
                </a:solidFill>
              </a:defRPr>
            </a:lvl6pPr>
            <a:lvl7pPr marL="6996850" indent="0">
              <a:buNone/>
              <a:defRPr sz="3600">
                <a:solidFill>
                  <a:schemeClr val="tx1">
                    <a:tint val="75000"/>
                  </a:schemeClr>
                </a:solidFill>
              </a:defRPr>
            </a:lvl7pPr>
            <a:lvl8pPr marL="8162992" indent="0">
              <a:buNone/>
              <a:defRPr sz="3600">
                <a:solidFill>
                  <a:schemeClr val="tx1">
                    <a:tint val="75000"/>
                  </a:schemeClr>
                </a:solidFill>
              </a:defRPr>
            </a:lvl8pPr>
            <a:lvl9pPr marL="9329134" indent="0">
              <a:buNone/>
              <a:defRPr sz="3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843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667000"/>
            <a:ext cx="10771002" cy="7543800"/>
          </a:xfrm>
        </p:spPr>
        <p:txBody>
          <a:bodyPr/>
          <a:lstStyle>
            <a:lvl1pPr>
              <a:defRPr sz="7198"/>
            </a:lvl1pPr>
            <a:lvl2pPr>
              <a:defRPr sz="6198"/>
            </a:lvl2pPr>
            <a:lvl3pPr>
              <a:defRPr sz="50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667000"/>
            <a:ext cx="10771002" cy="7543800"/>
          </a:xfrm>
        </p:spPr>
        <p:txBody>
          <a:bodyPr/>
          <a:lstStyle>
            <a:lvl1pPr>
              <a:defRPr sz="7198"/>
            </a:lvl1pPr>
            <a:lvl2pPr>
              <a:defRPr sz="6198"/>
            </a:lvl2pPr>
            <a:lvl3pPr>
              <a:defRPr sz="50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894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8"/>
            <a:ext cx="10775239" cy="1279524"/>
          </a:xfrm>
        </p:spPr>
        <p:txBody>
          <a:bodyPr anchor="b"/>
          <a:lstStyle>
            <a:lvl1pPr marL="0" indent="0">
              <a:buNone/>
              <a:defRPr sz="6198" b="1"/>
            </a:lvl1pPr>
            <a:lvl2pPr marL="1166122" indent="0">
              <a:buNone/>
              <a:defRPr sz="5000" b="1"/>
            </a:lvl2pPr>
            <a:lvl3pPr marL="2332286" indent="0">
              <a:buNone/>
              <a:defRPr sz="4600" b="1"/>
            </a:lvl3pPr>
            <a:lvl4pPr marL="3498426" indent="0">
              <a:buNone/>
              <a:defRPr sz="4000" b="1"/>
            </a:lvl4pPr>
            <a:lvl5pPr marL="4664568" indent="0">
              <a:buNone/>
              <a:defRPr sz="4000" b="1"/>
            </a:lvl5pPr>
            <a:lvl6pPr marL="5830708" indent="0">
              <a:buNone/>
              <a:defRPr sz="4000" b="1"/>
            </a:lvl6pPr>
            <a:lvl7pPr marL="6996850" indent="0">
              <a:buNone/>
              <a:defRPr sz="4000" b="1"/>
            </a:lvl7pPr>
            <a:lvl8pPr marL="8162992" indent="0">
              <a:buNone/>
              <a:defRPr sz="4000" b="1"/>
            </a:lvl8pPr>
            <a:lvl9pPr marL="9329134" indent="0">
              <a:buNone/>
              <a:defRPr sz="4000" b="1"/>
            </a:lvl9pPr>
          </a:lstStyle>
          <a:p>
            <a:pPr lvl="0"/>
            <a:r>
              <a:rPr lang="en-US"/>
              <a:t>Click to edit Master text styles</a:t>
            </a:r>
          </a:p>
        </p:txBody>
      </p:sp>
      <p:sp>
        <p:nvSpPr>
          <p:cNvPr id="4" name="Content Placeholder 3"/>
          <p:cNvSpPr>
            <a:spLocks noGrp="1"/>
          </p:cNvSpPr>
          <p:nvPr>
            <p:ph sz="half" idx="2"/>
          </p:nvPr>
        </p:nvSpPr>
        <p:spPr>
          <a:xfrm>
            <a:off x="1219359" y="4349750"/>
            <a:ext cx="10775239" cy="7902576"/>
          </a:xfrm>
        </p:spPr>
        <p:txBody>
          <a:bodyPr/>
          <a:lstStyle>
            <a:lvl1pPr>
              <a:defRPr sz="6198"/>
            </a:lvl1pPr>
            <a:lvl2pPr>
              <a:defRPr sz="5000"/>
            </a:lvl2pPr>
            <a:lvl3pPr>
              <a:defRPr sz="46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420" y="3070228"/>
            <a:ext cx="10779469" cy="1279524"/>
          </a:xfrm>
        </p:spPr>
        <p:txBody>
          <a:bodyPr anchor="b"/>
          <a:lstStyle>
            <a:lvl1pPr marL="0" indent="0">
              <a:buNone/>
              <a:defRPr sz="6198" b="1"/>
            </a:lvl1pPr>
            <a:lvl2pPr marL="1166122" indent="0">
              <a:buNone/>
              <a:defRPr sz="5000" b="1"/>
            </a:lvl2pPr>
            <a:lvl3pPr marL="2332286" indent="0">
              <a:buNone/>
              <a:defRPr sz="4600" b="1"/>
            </a:lvl3pPr>
            <a:lvl4pPr marL="3498426" indent="0">
              <a:buNone/>
              <a:defRPr sz="4000" b="1"/>
            </a:lvl4pPr>
            <a:lvl5pPr marL="4664568" indent="0">
              <a:buNone/>
              <a:defRPr sz="4000" b="1"/>
            </a:lvl5pPr>
            <a:lvl6pPr marL="5830708" indent="0">
              <a:buNone/>
              <a:defRPr sz="4000" b="1"/>
            </a:lvl6pPr>
            <a:lvl7pPr marL="6996850" indent="0">
              <a:buNone/>
              <a:defRPr sz="4000" b="1"/>
            </a:lvl7pPr>
            <a:lvl8pPr marL="8162992" indent="0">
              <a:buNone/>
              <a:defRPr sz="4000" b="1"/>
            </a:lvl8pPr>
            <a:lvl9pPr marL="9329134" indent="0">
              <a:buNone/>
              <a:defRPr sz="4000" b="1"/>
            </a:lvl9pPr>
          </a:lstStyle>
          <a:p>
            <a:pPr lvl="0"/>
            <a:r>
              <a:rPr lang="en-US"/>
              <a:t>Click to edit Master text styles</a:t>
            </a:r>
          </a:p>
        </p:txBody>
      </p:sp>
      <p:sp>
        <p:nvSpPr>
          <p:cNvPr id="6" name="Content Placeholder 5"/>
          <p:cNvSpPr>
            <a:spLocks noGrp="1"/>
          </p:cNvSpPr>
          <p:nvPr>
            <p:ph sz="quarter" idx="4"/>
          </p:nvPr>
        </p:nvSpPr>
        <p:spPr>
          <a:xfrm>
            <a:off x="12388420" y="4349750"/>
            <a:ext cx="10779469" cy="7902576"/>
          </a:xfrm>
        </p:spPr>
        <p:txBody>
          <a:bodyPr/>
          <a:lstStyle>
            <a:lvl1pPr>
              <a:defRPr sz="6198"/>
            </a:lvl1pPr>
            <a:lvl2pPr>
              <a:defRPr sz="5000"/>
            </a:lvl2pPr>
            <a:lvl3pPr>
              <a:defRPr sz="46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5514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947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154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667000"/>
            <a:ext cx="10771002" cy="7543800"/>
          </a:xfrm>
        </p:spPr>
        <p:txBody>
          <a:bodyPr/>
          <a:lstStyle>
            <a:lvl1pPr>
              <a:defRPr sz="7200"/>
            </a:lvl1pPr>
            <a:lvl2pPr>
              <a:defRPr sz="6200"/>
            </a:lvl2pPr>
            <a:lvl3pPr>
              <a:defRPr sz="51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667000"/>
            <a:ext cx="10771002" cy="7543800"/>
          </a:xfrm>
        </p:spPr>
        <p:txBody>
          <a:bodyPr/>
          <a:lstStyle>
            <a:lvl1pPr>
              <a:defRPr sz="7200"/>
            </a:lvl1pPr>
            <a:lvl2pPr>
              <a:defRPr sz="6200"/>
            </a:lvl2pPr>
            <a:lvl3pPr>
              <a:defRPr sz="51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24996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3" y="546102"/>
            <a:ext cx="8023213" cy="2324100"/>
          </a:xfrm>
        </p:spPr>
        <p:txBody>
          <a:bodyPr anchor="b"/>
          <a:lstStyle>
            <a:lvl1pPr algn="l">
              <a:defRPr sz="5000" b="1"/>
            </a:lvl1pPr>
          </a:lstStyle>
          <a:p>
            <a:r>
              <a:rPr lang="en-US"/>
              <a:t>Click to edit Master title style</a:t>
            </a:r>
          </a:p>
        </p:txBody>
      </p:sp>
      <p:sp>
        <p:nvSpPr>
          <p:cNvPr id="3" name="Content Placeholder 2"/>
          <p:cNvSpPr>
            <a:spLocks noGrp="1"/>
          </p:cNvSpPr>
          <p:nvPr>
            <p:ph idx="1"/>
          </p:nvPr>
        </p:nvSpPr>
        <p:spPr>
          <a:xfrm>
            <a:off x="9534776" y="546107"/>
            <a:ext cx="13633109" cy="11706226"/>
          </a:xfrm>
        </p:spPr>
        <p:txBody>
          <a:bodyPr/>
          <a:lstStyle>
            <a:lvl1pPr>
              <a:defRPr sz="8198"/>
            </a:lvl1pPr>
            <a:lvl2pPr>
              <a:defRPr sz="7198"/>
            </a:lvl2pPr>
            <a:lvl3pPr>
              <a:defRPr sz="6198"/>
            </a:lvl3pPr>
            <a:lvl4pPr>
              <a:defRPr sz="5000"/>
            </a:lvl4pPr>
            <a:lvl5pPr>
              <a:defRPr sz="5000"/>
            </a:lvl5pPr>
            <a:lvl6pPr>
              <a:defRPr sz="5000"/>
            </a:lvl6pPr>
            <a:lvl7pPr>
              <a:defRPr sz="5000"/>
            </a:lvl7pPr>
            <a:lvl8pPr>
              <a:defRPr sz="5000"/>
            </a:lvl8pPr>
            <a:lvl9pPr>
              <a:defRPr sz="5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3" y="2870207"/>
            <a:ext cx="8023213" cy="9382126"/>
          </a:xfrm>
        </p:spPr>
        <p:txBody>
          <a:bodyPr/>
          <a:lstStyle>
            <a:lvl1pPr marL="0" indent="0">
              <a:buNone/>
              <a:defRPr sz="3600"/>
            </a:lvl1pPr>
            <a:lvl2pPr marL="1166122" indent="0">
              <a:buNone/>
              <a:defRPr sz="3000"/>
            </a:lvl2pPr>
            <a:lvl3pPr marL="2332286" indent="0">
              <a:buNone/>
              <a:defRPr sz="2600"/>
            </a:lvl3pPr>
            <a:lvl4pPr marL="3498426" indent="0">
              <a:buNone/>
              <a:defRPr sz="2200"/>
            </a:lvl4pPr>
            <a:lvl5pPr marL="4664568" indent="0">
              <a:buNone/>
              <a:defRPr sz="2200"/>
            </a:lvl5pPr>
            <a:lvl6pPr marL="5830708" indent="0">
              <a:buNone/>
              <a:defRPr sz="2200"/>
            </a:lvl6pPr>
            <a:lvl7pPr marL="6996850" indent="0">
              <a:buNone/>
              <a:defRPr sz="2200"/>
            </a:lvl7pPr>
            <a:lvl8pPr marL="8162992" indent="0">
              <a:buNone/>
              <a:defRPr sz="2200"/>
            </a:lvl8pPr>
            <a:lvl9pPr marL="9329134" indent="0">
              <a:buNone/>
              <a:defRPr sz="2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24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8" y="9601269"/>
            <a:ext cx="14632305" cy="1133478"/>
          </a:xfrm>
        </p:spPr>
        <p:txBody>
          <a:bodyPr anchor="b"/>
          <a:lstStyle>
            <a:lvl1pPr algn="l">
              <a:defRPr sz="5000" b="1"/>
            </a:lvl1pPr>
          </a:lstStyle>
          <a:p>
            <a:r>
              <a:rPr lang="en-US"/>
              <a:t>Click to edit Master title style</a:t>
            </a:r>
          </a:p>
        </p:txBody>
      </p:sp>
      <p:sp>
        <p:nvSpPr>
          <p:cNvPr id="3" name="Picture Placeholder 2"/>
          <p:cNvSpPr>
            <a:spLocks noGrp="1"/>
          </p:cNvSpPr>
          <p:nvPr>
            <p:ph type="pic" idx="1"/>
          </p:nvPr>
        </p:nvSpPr>
        <p:spPr>
          <a:xfrm>
            <a:off x="4780058" y="1225550"/>
            <a:ext cx="14632305" cy="8229600"/>
          </a:xfrm>
        </p:spPr>
        <p:txBody>
          <a:bodyPr/>
          <a:lstStyle>
            <a:lvl1pPr marL="0" indent="0">
              <a:buNone/>
              <a:defRPr sz="8198"/>
            </a:lvl1pPr>
            <a:lvl2pPr marL="1166122" indent="0">
              <a:buNone/>
              <a:defRPr sz="7198"/>
            </a:lvl2pPr>
            <a:lvl3pPr marL="2332286" indent="0">
              <a:buNone/>
              <a:defRPr sz="6198"/>
            </a:lvl3pPr>
            <a:lvl4pPr marL="3498426" indent="0">
              <a:buNone/>
              <a:defRPr sz="5000"/>
            </a:lvl4pPr>
            <a:lvl5pPr marL="4664568" indent="0">
              <a:buNone/>
              <a:defRPr sz="5000"/>
            </a:lvl5pPr>
            <a:lvl6pPr marL="5830708" indent="0">
              <a:buNone/>
              <a:defRPr sz="5000"/>
            </a:lvl6pPr>
            <a:lvl7pPr marL="6996850" indent="0">
              <a:buNone/>
              <a:defRPr sz="5000"/>
            </a:lvl7pPr>
            <a:lvl8pPr marL="8162992" indent="0">
              <a:buNone/>
              <a:defRPr sz="5000"/>
            </a:lvl8pPr>
            <a:lvl9pPr marL="9329134" indent="0">
              <a:buNone/>
              <a:defRPr sz="5000"/>
            </a:lvl9pPr>
          </a:lstStyle>
          <a:p>
            <a:endParaRPr lang="en-US"/>
          </a:p>
        </p:txBody>
      </p:sp>
      <p:sp>
        <p:nvSpPr>
          <p:cNvPr id="4" name="Text Placeholder 3"/>
          <p:cNvSpPr>
            <a:spLocks noGrp="1"/>
          </p:cNvSpPr>
          <p:nvPr>
            <p:ph type="body" sz="half" idx="2"/>
          </p:nvPr>
        </p:nvSpPr>
        <p:spPr>
          <a:xfrm>
            <a:off x="4780058" y="10734678"/>
            <a:ext cx="14632305" cy="1609724"/>
          </a:xfrm>
        </p:spPr>
        <p:txBody>
          <a:bodyPr/>
          <a:lstStyle>
            <a:lvl1pPr marL="0" indent="0">
              <a:buNone/>
              <a:defRPr sz="3600"/>
            </a:lvl1pPr>
            <a:lvl2pPr marL="1166122" indent="0">
              <a:buNone/>
              <a:defRPr sz="3000"/>
            </a:lvl2pPr>
            <a:lvl3pPr marL="2332286" indent="0">
              <a:buNone/>
              <a:defRPr sz="2600"/>
            </a:lvl3pPr>
            <a:lvl4pPr marL="3498426" indent="0">
              <a:buNone/>
              <a:defRPr sz="2200"/>
            </a:lvl4pPr>
            <a:lvl5pPr marL="4664568" indent="0">
              <a:buNone/>
              <a:defRPr sz="2200"/>
            </a:lvl5pPr>
            <a:lvl6pPr marL="5830708" indent="0">
              <a:buNone/>
              <a:defRPr sz="2200"/>
            </a:lvl6pPr>
            <a:lvl7pPr marL="6996850" indent="0">
              <a:buNone/>
              <a:defRPr sz="2200"/>
            </a:lvl7pPr>
            <a:lvl8pPr marL="8162992" indent="0">
              <a:buNone/>
              <a:defRPr sz="2200"/>
            </a:lvl8pPr>
            <a:lvl9pPr marL="9329134" indent="0">
              <a:buNone/>
              <a:defRPr sz="2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457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760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57200"/>
            <a:ext cx="5487114"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57200"/>
            <a:ext cx="1605489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69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2244726"/>
            <a:ext cx="20729099" cy="4775200"/>
          </a:xfrm>
        </p:spPr>
        <p:txBody>
          <a:bodyPr anchor="b"/>
          <a:lstStyle>
            <a:lvl1pPr algn="ctr">
              <a:defRPr sz="11998"/>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218" indent="0" algn="ctr">
              <a:buNone/>
              <a:defRPr sz="4000"/>
            </a:lvl2pPr>
            <a:lvl3pPr marL="1828434" indent="0" algn="ctr">
              <a:buNone/>
              <a:defRPr sz="3600"/>
            </a:lvl3pPr>
            <a:lvl4pPr marL="2742652" indent="0" algn="ctr">
              <a:buNone/>
              <a:defRPr sz="3200"/>
            </a:lvl4pPr>
            <a:lvl5pPr marL="3656868" indent="0" algn="ctr">
              <a:buNone/>
              <a:defRPr sz="3200"/>
            </a:lvl5pPr>
            <a:lvl6pPr marL="4571086" indent="0" algn="ctr">
              <a:buNone/>
              <a:defRPr sz="3200"/>
            </a:lvl6pPr>
            <a:lvl7pPr marL="5485302" indent="0" algn="ctr">
              <a:buNone/>
              <a:defRPr sz="3200"/>
            </a:lvl7pPr>
            <a:lvl8pPr marL="6399520" indent="0" algn="ctr">
              <a:buNone/>
              <a:defRPr sz="3200"/>
            </a:lvl8pPr>
            <a:lvl9pPr marL="7313736"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3BD84E-8269-4BBA-A176-3F974B220849}" type="datetimeFigureOut">
              <a:rPr lang="en-US" smtClean="0">
                <a:solidFill>
                  <a:prstClr val="black">
                    <a:tint val="75000"/>
                  </a:prstClr>
                </a:solidFill>
              </a:rPr>
              <a:pPr/>
              <a:t>4/27/2020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9872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BD84E-8269-4BBA-A176-3F974B220849}" type="datetimeFigureOut">
              <a:rPr lang="en-US" smtClean="0">
                <a:solidFill>
                  <a:prstClr val="black">
                    <a:tint val="75000"/>
                  </a:prstClr>
                </a:solidFill>
              </a:rPr>
              <a:pPr/>
              <a:t>4/27/2020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343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9" y="3419483"/>
            <a:ext cx="21033938" cy="5705474"/>
          </a:xfrm>
        </p:spPr>
        <p:txBody>
          <a:bodyPr anchor="b"/>
          <a:lstStyle>
            <a:lvl1pPr>
              <a:defRPr sz="11998"/>
            </a:lvl1pPr>
          </a:lstStyle>
          <a:p>
            <a:r>
              <a:rPr lang="en-US"/>
              <a:t>Click to edit Master title style</a:t>
            </a:r>
            <a:endParaRPr lang="en-US" dirty="0"/>
          </a:p>
        </p:txBody>
      </p:sp>
      <p:sp>
        <p:nvSpPr>
          <p:cNvPr id="3" name="Text Placeholder 2"/>
          <p:cNvSpPr>
            <a:spLocks noGrp="1"/>
          </p:cNvSpPr>
          <p:nvPr>
            <p:ph type="body" idx="1"/>
          </p:nvPr>
        </p:nvSpPr>
        <p:spPr>
          <a:xfrm>
            <a:off x="1663919" y="9178933"/>
            <a:ext cx="21033938" cy="3000374"/>
          </a:xfrm>
        </p:spPr>
        <p:txBody>
          <a:bodyPr/>
          <a:lstStyle>
            <a:lvl1pPr marL="0" indent="0">
              <a:buNone/>
              <a:defRPr sz="4800">
                <a:solidFill>
                  <a:schemeClr val="tx1"/>
                </a:solidFill>
              </a:defRPr>
            </a:lvl1pPr>
            <a:lvl2pPr marL="914218" indent="0">
              <a:buNone/>
              <a:defRPr sz="4000">
                <a:solidFill>
                  <a:schemeClr val="tx1">
                    <a:tint val="75000"/>
                  </a:schemeClr>
                </a:solidFill>
              </a:defRPr>
            </a:lvl2pPr>
            <a:lvl3pPr marL="1828434" indent="0">
              <a:buNone/>
              <a:defRPr sz="3600">
                <a:solidFill>
                  <a:schemeClr val="tx1">
                    <a:tint val="75000"/>
                  </a:schemeClr>
                </a:solidFill>
              </a:defRPr>
            </a:lvl3pPr>
            <a:lvl4pPr marL="2742652" indent="0">
              <a:buNone/>
              <a:defRPr sz="3200">
                <a:solidFill>
                  <a:schemeClr val="tx1">
                    <a:tint val="75000"/>
                  </a:schemeClr>
                </a:solidFill>
              </a:defRPr>
            </a:lvl4pPr>
            <a:lvl5pPr marL="3656868" indent="0">
              <a:buNone/>
              <a:defRPr sz="3200">
                <a:solidFill>
                  <a:schemeClr val="tx1">
                    <a:tint val="75000"/>
                  </a:schemeClr>
                </a:solidFill>
              </a:defRPr>
            </a:lvl5pPr>
            <a:lvl6pPr marL="4571086" indent="0">
              <a:buNone/>
              <a:defRPr sz="3200">
                <a:solidFill>
                  <a:schemeClr val="tx1">
                    <a:tint val="75000"/>
                  </a:schemeClr>
                </a:solidFill>
              </a:defRPr>
            </a:lvl6pPr>
            <a:lvl7pPr marL="5485302" indent="0">
              <a:buNone/>
              <a:defRPr sz="3200">
                <a:solidFill>
                  <a:schemeClr val="tx1">
                    <a:tint val="75000"/>
                  </a:schemeClr>
                </a:solidFill>
              </a:defRPr>
            </a:lvl7pPr>
            <a:lvl8pPr marL="6399520" indent="0">
              <a:buNone/>
              <a:defRPr sz="3200">
                <a:solidFill>
                  <a:schemeClr val="tx1">
                    <a:tint val="75000"/>
                  </a:schemeClr>
                </a:solidFill>
              </a:defRPr>
            </a:lvl8pPr>
            <a:lvl9pPr marL="7313736"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3BD84E-8269-4BBA-A176-3F974B220849}" type="datetimeFigureOut">
              <a:rPr lang="en-US" smtClean="0">
                <a:solidFill>
                  <a:prstClr val="black">
                    <a:tint val="75000"/>
                  </a:prstClr>
                </a:solidFill>
              </a:rPr>
              <a:pPr/>
              <a:t>4/27/2020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107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3BD84E-8269-4BBA-A176-3F974B220849}" type="datetimeFigureOut">
              <a:rPr lang="en-US" smtClean="0">
                <a:solidFill>
                  <a:prstClr val="black">
                    <a:tint val="75000"/>
                  </a:prstClr>
                </a:solidFill>
              </a:rPr>
              <a:pPr/>
              <a:t>4/27/2020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796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7"/>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800" y="3362326"/>
            <a:ext cx="10316917" cy="1647824"/>
          </a:xfrm>
        </p:spPr>
        <p:txBody>
          <a:bodyPr anchor="b"/>
          <a:lstStyle>
            <a:lvl1pPr marL="0" indent="0">
              <a:buNone/>
              <a:defRPr sz="4800" b="1"/>
            </a:lvl1pPr>
            <a:lvl2pPr marL="914218" indent="0">
              <a:buNone/>
              <a:defRPr sz="4000" b="1"/>
            </a:lvl2pPr>
            <a:lvl3pPr marL="1828434" indent="0">
              <a:buNone/>
              <a:defRPr sz="3600" b="1"/>
            </a:lvl3pPr>
            <a:lvl4pPr marL="2742652" indent="0">
              <a:buNone/>
              <a:defRPr sz="3200" b="1"/>
            </a:lvl4pPr>
            <a:lvl5pPr marL="3656868" indent="0">
              <a:buNone/>
              <a:defRPr sz="3200" b="1"/>
            </a:lvl5pPr>
            <a:lvl6pPr marL="4571086" indent="0">
              <a:buNone/>
              <a:defRPr sz="3200" b="1"/>
            </a:lvl6pPr>
            <a:lvl7pPr marL="5485302" indent="0">
              <a:buNone/>
              <a:defRPr sz="3200" b="1"/>
            </a:lvl7pPr>
            <a:lvl8pPr marL="6399520" indent="0">
              <a:buNone/>
              <a:defRPr sz="3200" b="1"/>
            </a:lvl8pPr>
            <a:lvl9pPr marL="7313736" indent="0">
              <a:buNone/>
              <a:defRPr sz="3200" b="1"/>
            </a:lvl9pPr>
          </a:lstStyle>
          <a:p>
            <a:pPr lvl="0"/>
            <a:r>
              <a:rPr lang="en-US"/>
              <a:t>Edit Master text styles</a:t>
            </a:r>
          </a:p>
        </p:txBody>
      </p:sp>
      <p:sp>
        <p:nvSpPr>
          <p:cNvPr id="4" name="Content Placeholder 3"/>
          <p:cNvSpPr>
            <a:spLocks noGrp="1"/>
          </p:cNvSpPr>
          <p:nvPr>
            <p:ph sz="half" idx="2"/>
          </p:nvPr>
        </p:nvSpPr>
        <p:spPr>
          <a:xfrm>
            <a:off x="1679800"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9" y="3362326"/>
            <a:ext cx="10367726" cy="1647824"/>
          </a:xfrm>
        </p:spPr>
        <p:txBody>
          <a:bodyPr anchor="b"/>
          <a:lstStyle>
            <a:lvl1pPr marL="0" indent="0">
              <a:buNone/>
              <a:defRPr sz="4800" b="1"/>
            </a:lvl1pPr>
            <a:lvl2pPr marL="914218" indent="0">
              <a:buNone/>
              <a:defRPr sz="4000" b="1"/>
            </a:lvl2pPr>
            <a:lvl3pPr marL="1828434" indent="0">
              <a:buNone/>
              <a:defRPr sz="3600" b="1"/>
            </a:lvl3pPr>
            <a:lvl4pPr marL="2742652" indent="0">
              <a:buNone/>
              <a:defRPr sz="3200" b="1"/>
            </a:lvl4pPr>
            <a:lvl5pPr marL="3656868" indent="0">
              <a:buNone/>
              <a:defRPr sz="3200" b="1"/>
            </a:lvl5pPr>
            <a:lvl6pPr marL="4571086" indent="0">
              <a:buNone/>
              <a:defRPr sz="3200" b="1"/>
            </a:lvl6pPr>
            <a:lvl7pPr marL="5485302" indent="0">
              <a:buNone/>
              <a:defRPr sz="3200" b="1"/>
            </a:lvl7pPr>
            <a:lvl8pPr marL="6399520" indent="0">
              <a:buNone/>
              <a:defRPr sz="3200" b="1"/>
            </a:lvl8pPr>
            <a:lvl9pPr marL="7313736" indent="0">
              <a:buNone/>
              <a:defRPr sz="3200" b="1"/>
            </a:lvl9pPr>
          </a:lstStyle>
          <a:p>
            <a:pPr lvl="0"/>
            <a:r>
              <a:rPr lang="en-US"/>
              <a:t>Edit Master text styles</a:t>
            </a:r>
          </a:p>
        </p:txBody>
      </p:sp>
      <p:sp>
        <p:nvSpPr>
          <p:cNvPr id="6" name="Content Placeholder 5"/>
          <p:cNvSpPr>
            <a:spLocks noGrp="1"/>
          </p:cNvSpPr>
          <p:nvPr>
            <p:ph sz="quarter" idx="4"/>
          </p:nvPr>
        </p:nvSpPr>
        <p:spPr>
          <a:xfrm>
            <a:off x="12346009"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3BD84E-8269-4BBA-A176-3F974B220849}" type="datetimeFigureOut">
              <a:rPr lang="en-US" smtClean="0">
                <a:solidFill>
                  <a:prstClr val="black">
                    <a:tint val="75000"/>
                  </a:prstClr>
                </a:solidFill>
              </a:rPr>
              <a:pPr/>
              <a:t>4/27/2020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3577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3BD84E-8269-4BBA-A176-3F974B220849}" type="datetimeFigureOut">
              <a:rPr lang="en-US" smtClean="0">
                <a:solidFill>
                  <a:prstClr val="black">
                    <a:tint val="75000"/>
                  </a:prstClr>
                </a:solidFill>
              </a:rPr>
              <a:pPr/>
              <a:t>4/27/2020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399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8"/>
            <a:ext cx="10775238" cy="1279524"/>
          </a:xfrm>
        </p:spPr>
        <p:txBody>
          <a:bodyPr anchor="b"/>
          <a:lstStyle>
            <a:lvl1pPr marL="0" indent="0">
              <a:buNone/>
              <a:defRPr sz="6200" b="1"/>
            </a:lvl1pPr>
            <a:lvl2pPr marL="1172398" indent="0">
              <a:buNone/>
              <a:defRPr sz="5100" b="1"/>
            </a:lvl2pPr>
            <a:lvl3pPr marL="2344796" indent="0">
              <a:buNone/>
              <a:defRPr sz="4600" b="1"/>
            </a:lvl3pPr>
            <a:lvl4pPr marL="3517194" indent="0">
              <a:buNone/>
              <a:defRPr sz="4100" b="1"/>
            </a:lvl4pPr>
            <a:lvl5pPr marL="4689592" indent="0">
              <a:buNone/>
              <a:defRPr sz="4100" b="1"/>
            </a:lvl5pPr>
            <a:lvl6pPr marL="5861990" indent="0">
              <a:buNone/>
              <a:defRPr sz="4100" b="1"/>
            </a:lvl6pPr>
            <a:lvl7pPr marL="7034388" indent="0">
              <a:buNone/>
              <a:defRPr sz="4100" b="1"/>
            </a:lvl7pPr>
            <a:lvl8pPr marL="8206786" indent="0">
              <a:buNone/>
              <a:defRPr sz="4100" b="1"/>
            </a:lvl8pPr>
            <a:lvl9pPr marL="9379184" indent="0">
              <a:buNone/>
              <a:defRPr sz="4100" b="1"/>
            </a:lvl9pPr>
          </a:lstStyle>
          <a:p>
            <a:pPr lvl="0"/>
            <a:r>
              <a:rPr lang="en-US"/>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6200"/>
            </a:lvl1pPr>
            <a:lvl2pPr>
              <a:defRPr sz="51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50" y="3070228"/>
            <a:ext cx="10779470" cy="1279524"/>
          </a:xfrm>
        </p:spPr>
        <p:txBody>
          <a:bodyPr anchor="b"/>
          <a:lstStyle>
            <a:lvl1pPr marL="0" indent="0">
              <a:buNone/>
              <a:defRPr sz="6200" b="1"/>
            </a:lvl1pPr>
            <a:lvl2pPr marL="1172398" indent="0">
              <a:buNone/>
              <a:defRPr sz="5100" b="1"/>
            </a:lvl2pPr>
            <a:lvl3pPr marL="2344796" indent="0">
              <a:buNone/>
              <a:defRPr sz="4600" b="1"/>
            </a:lvl3pPr>
            <a:lvl4pPr marL="3517194" indent="0">
              <a:buNone/>
              <a:defRPr sz="4100" b="1"/>
            </a:lvl4pPr>
            <a:lvl5pPr marL="4689592" indent="0">
              <a:buNone/>
              <a:defRPr sz="4100" b="1"/>
            </a:lvl5pPr>
            <a:lvl6pPr marL="5861990" indent="0">
              <a:buNone/>
              <a:defRPr sz="4100" b="1"/>
            </a:lvl6pPr>
            <a:lvl7pPr marL="7034388" indent="0">
              <a:buNone/>
              <a:defRPr sz="4100" b="1"/>
            </a:lvl7pPr>
            <a:lvl8pPr marL="8206786" indent="0">
              <a:buNone/>
              <a:defRPr sz="4100" b="1"/>
            </a:lvl8pPr>
            <a:lvl9pPr marL="9379184" indent="0">
              <a:buNone/>
              <a:defRPr sz="4100" b="1"/>
            </a:lvl9pPr>
          </a:lstStyle>
          <a:p>
            <a:pPr lvl="0"/>
            <a:r>
              <a:rPr lang="en-US"/>
              <a:t>Click to edit Master text styles</a:t>
            </a:r>
          </a:p>
        </p:txBody>
      </p:sp>
      <p:sp>
        <p:nvSpPr>
          <p:cNvPr id="6" name="Content Placeholder 5"/>
          <p:cNvSpPr>
            <a:spLocks noGrp="1"/>
          </p:cNvSpPr>
          <p:nvPr>
            <p:ph sz="quarter" idx="4"/>
          </p:nvPr>
        </p:nvSpPr>
        <p:spPr>
          <a:xfrm>
            <a:off x="12388350" y="4349750"/>
            <a:ext cx="10779470" cy="7902576"/>
          </a:xfrm>
        </p:spPr>
        <p:txBody>
          <a:bodyPr/>
          <a:lstStyle>
            <a:lvl1pPr>
              <a:defRPr sz="6200"/>
            </a:lvl1pPr>
            <a:lvl2pPr>
              <a:defRPr sz="51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8777860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BD84E-8269-4BBA-A176-3F974B220849}" type="datetimeFigureOut">
              <a:rPr lang="en-US" smtClean="0">
                <a:solidFill>
                  <a:prstClr val="black">
                    <a:tint val="75000"/>
                  </a:prstClr>
                </a:solidFill>
              </a:rPr>
              <a:pPr/>
              <a:t>4/27/2020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510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8" y="914400"/>
            <a:ext cx="7865498" cy="3200400"/>
          </a:xfrm>
        </p:spPr>
        <p:txBody>
          <a:bodyPr anchor="b"/>
          <a:lstStyle>
            <a:lvl1pPr>
              <a:defRPr sz="6398"/>
            </a:lvl1pPr>
          </a:lstStyle>
          <a:p>
            <a:r>
              <a:rPr lang="en-US"/>
              <a:t>Click to edit Master title style</a:t>
            </a:r>
            <a:endParaRPr lang="en-US" dirty="0"/>
          </a:p>
        </p:txBody>
      </p:sp>
      <p:sp>
        <p:nvSpPr>
          <p:cNvPr id="3" name="Content Placeholder 2"/>
          <p:cNvSpPr>
            <a:spLocks noGrp="1"/>
          </p:cNvSpPr>
          <p:nvPr>
            <p:ph idx="1"/>
          </p:nvPr>
        </p:nvSpPr>
        <p:spPr>
          <a:xfrm>
            <a:off x="10367726" y="1974857"/>
            <a:ext cx="12346007" cy="9747250"/>
          </a:xfrm>
        </p:spPr>
        <p:txBody>
          <a:bodyPr/>
          <a:lstStyle>
            <a:lvl1pPr>
              <a:defRPr sz="6398"/>
            </a:lvl1pPr>
            <a:lvl2pPr>
              <a:defRPr sz="5598"/>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8" y="4114800"/>
            <a:ext cx="7865498" cy="7623176"/>
          </a:xfrm>
        </p:spPr>
        <p:txBody>
          <a:bodyPr/>
          <a:lstStyle>
            <a:lvl1pPr marL="0" indent="0">
              <a:buNone/>
              <a:defRPr sz="3200"/>
            </a:lvl1pPr>
            <a:lvl2pPr marL="914218" indent="0">
              <a:buNone/>
              <a:defRPr sz="2800"/>
            </a:lvl2pPr>
            <a:lvl3pPr marL="1828434" indent="0">
              <a:buNone/>
              <a:defRPr sz="2400"/>
            </a:lvl3pPr>
            <a:lvl4pPr marL="2742652" indent="0">
              <a:buNone/>
              <a:defRPr sz="2000"/>
            </a:lvl4pPr>
            <a:lvl5pPr marL="3656868" indent="0">
              <a:buNone/>
              <a:defRPr sz="2000"/>
            </a:lvl5pPr>
            <a:lvl6pPr marL="4571086" indent="0">
              <a:buNone/>
              <a:defRPr sz="2000"/>
            </a:lvl6pPr>
            <a:lvl7pPr marL="5485302" indent="0">
              <a:buNone/>
              <a:defRPr sz="2000"/>
            </a:lvl7pPr>
            <a:lvl8pPr marL="6399520" indent="0">
              <a:buNone/>
              <a:defRPr sz="2000"/>
            </a:lvl8pPr>
            <a:lvl9pPr marL="7313736"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EC3BD84E-8269-4BBA-A176-3F974B220849}" type="datetimeFigureOut">
              <a:rPr lang="en-US" smtClean="0">
                <a:solidFill>
                  <a:prstClr val="black">
                    <a:tint val="75000"/>
                  </a:prstClr>
                </a:solidFill>
              </a:rPr>
              <a:pPr/>
              <a:t>4/27/2020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3770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8" y="914400"/>
            <a:ext cx="7865498" cy="3200400"/>
          </a:xfrm>
        </p:spPr>
        <p:txBody>
          <a:bodyPr anchor="b"/>
          <a:lstStyle>
            <a:lvl1pPr>
              <a:defRPr sz="6398"/>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7"/>
            <a:ext cx="12346007" cy="9747250"/>
          </a:xfrm>
        </p:spPr>
        <p:txBody>
          <a:bodyPr anchor="t"/>
          <a:lstStyle>
            <a:lvl1pPr marL="0" indent="0">
              <a:buNone/>
              <a:defRPr sz="6398"/>
            </a:lvl1pPr>
            <a:lvl2pPr marL="914218" indent="0">
              <a:buNone/>
              <a:defRPr sz="5598"/>
            </a:lvl2pPr>
            <a:lvl3pPr marL="1828434" indent="0">
              <a:buNone/>
              <a:defRPr sz="4800"/>
            </a:lvl3pPr>
            <a:lvl4pPr marL="2742652" indent="0">
              <a:buNone/>
              <a:defRPr sz="4000"/>
            </a:lvl4pPr>
            <a:lvl5pPr marL="3656868" indent="0">
              <a:buNone/>
              <a:defRPr sz="4000"/>
            </a:lvl5pPr>
            <a:lvl6pPr marL="4571086" indent="0">
              <a:buNone/>
              <a:defRPr sz="4000"/>
            </a:lvl6pPr>
            <a:lvl7pPr marL="5485302" indent="0">
              <a:buNone/>
              <a:defRPr sz="4000"/>
            </a:lvl7pPr>
            <a:lvl8pPr marL="6399520" indent="0">
              <a:buNone/>
              <a:defRPr sz="4000"/>
            </a:lvl8pPr>
            <a:lvl9pPr marL="7313736"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798" y="4114800"/>
            <a:ext cx="7865498" cy="7623176"/>
          </a:xfrm>
        </p:spPr>
        <p:txBody>
          <a:bodyPr/>
          <a:lstStyle>
            <a:lvl1pPr marL="0" indent="0">
              <a:buNone/>
              <a:defRPr sz="3200"/>
            </a:lvl1pPr>
            <a:lvl2pPr marL="914218" indent="0">
              <a:buNone/>
              <a:defRPr sz="2800"/>
            </a:lvl2pPr>
            <a:lvl3pPr marL="1828434" indent="0">
              <a:buNone/>
              <a:defRPr sz="2400"/>
            </a:lvl3pPr>
            <a:lvl4pPr marL="2742652" indent="0">
              <a:buNone/>
              <a:defRPr sz="2000"/>
            </a:lvl4pPr>
            <a:lvl5pPr marL="3656868" indent="0">
              <a:buNone/>
              <a:defRPr sz="2000"/>
            </a:lvl5pPr>
            <a:lvl6pPr marL="4571086" indent="0">
              <a:buNone/>
              <a:defRPr sz="2000"/>
            </a:lvl6pPr>
            <a:lvl7pPr marL="5485302" indent="0">
              <a:buNone/>
              <a:defRPr sz="2000"/>
            </a:lvl7pPr>
            <a:lvl8pPr marL="6399520" indent="0">
              <a:buNone/>
              <a:defRPr sz="2000"/>
            </a:lvl8pPr>
            <a:lvl9pPr marL="7313736"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EC3BD84E-8269-4BBA-A176-3F974B220849}" type="datetimeFigureOut">
              <a:rPr lang="en-US" smtClean="0">
                <a:solidFill>
                  <a:prstClr val="black">
                    <a:tint val="75000"/>
                  </a:prstClr>
                </a:solidFill>
              </a:rPr>
              <a:pPr/>
              <a:t>4/27/2020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903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BD84E-8269-4BBA-A176-3F974B220849}" type="datetimeFigureOut">
              <a:rPr lang="en-US" smtClean="0">
                <a:solidFill>
                  <a:prstClr val="black">
                    <a:tint val="75000"/>
                  </a:prstClr>
                </a:solidFill>
              </a:rPr>
              <a:pPr/>
              <a:t>4/27/2020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9287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4"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20"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BD84E-8269-4BBA-A176-3F974B220849}" type="datetimeFigureOut">
              <a:rPr lang="en-US" smtClean="0">
                <a:solidFill>
                  <a:prstClr val="black">
                    <a:tint val="75000"/>
                  </a:prstClr>
                </a:solidFill>
              </a:rPr>
              <a:pPr/>
              <a:t>4/27/2020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761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9" y="920369"/>
            <a:ext cx="23483947" cy="2567902"/>
          </a:xfrm>
          <a:prstGeom prst="rect">
            <a:avLst/>
          </a:prstGeom>
        </p:spPr>
        <p:txBody>
          <a:bodyPr/>
          <a:lstStyle>
            <a:lvl1pPr algn="ctr">
              <a:lnSpc>
                <a:spcPts val="5598"/>
              </a:lnSpc>
              <a:defRPr sz="5198"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21"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31"/>
            <a:ext cx="14835531" cy="473074"/>
          </a:xfrm>
          <a:prstGeom prst="rect">
            <a:avLst/>
          </a:prstGeom>
        </p:spPr>
        <p:txBody>
          <a:bodyPr vert="horz"/>
          <a:lstStyle>
            <a:lvl1pPr marL="0" indent="0">
              <a:buNone/>
              <a:defRPr sz="1800"/>
            </a:lvl1pPr>
            <a:lvl2pPr marL="914218" indent="0">
              <a:buNone/>
              <a:defRPr/>
            </a:lvl2pPr>
            <a:lvl3pPr marL="1828434" indent="0">
              <a:buNone/>
              <a:defRPr/>
            </a:lvl3pPr>
            <a:lvl4pPr marL="2742652" indent="0">
              <a:buNone/>
              <a:defRPr/>
            </a:lvl4pPr>
            <a:lvl5pPr marL="3656868"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31" y="12379332"/>
            <a:ext cx="4586707" cy="863596"/>
          </a:xfrm>
          <a:prstGeom prst="rect">
            <a:avLst/>
          </a:prstGeom>
        </p:spPr>
        <p:txBody>
          <a:bodyPr vert="horz"/>
          <a:lstStyle>
            <a:lvl1pPr marL="0" indent="0">
              <a:buNone/>
              <a:defRPr sz="2200" cap="all" baseline="0"/>
            </a:lvl1pPr>
            <a:lvl2pPr marL="914218" indent="0">
              <a:buNone/>
              <a:defRPr/>
            </a:lvl2pPr>
            <a:lvl3pPr marL="1828434" indent="0">
              <a:buNone/>
              <a:defRPr/>
            </a:lvl3pPr>
            <a:lvl4pPr marL="2742652" indent="0">
              <a:buNone/>
              <a:defRPr/>
            </a:lvl4pPr>
            <a:lvl5pPr marL="3656868" indent="0">
              <a:buNone/>
              <a:defRPr/>
            </a:lvl5pPr>
          </a:lstStyle>
          <a:p>
            <a:pPr lvl="0"/>
            <a:r>
              <a:rPr lang="en-US" dirty="0"/>
              <a:t>Small Report Title Goes Here</a:t>
            </a:r>
          </a:p>
        </p:txBody>
      </p:sp>
    </p:spTree>
    <p:extLst>
      <p:ext uri="{BB962C8B-B14F-4D97-AF65-F5344CB8AC3E}">
        <p14:creationId xmlns:p14="http://schemas.microsoft.com/office/powerpoint/2010/main" val="3039069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3"/>
            <a:ext cx="20729099" cy="2940050"/>
          </a:xfrm>
        </p:spPr>
        <p:txBody>
          <a:bodyPr/>
          <a:lstStyle/>
          <a:p>
            <a:r>
              <a:rPr lang="en-US"/>
              <a:t>Click to edit Master title style</a:t>
            </a:r>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F95C9C-A031-D449-B4B3-03349645AEEA}" type="datetimeFigureOut">
              <a:rPr lang="en-US" smtClean="0"/>
              <a:pPr/>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6027416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F95C9C-A031-D449-B4B3-03349645AEEA}" type="datetimeFigureOut">
              <a:rPr lang="en-US" smtClean="0"/>
              <a:pPr/>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2344803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3"/>
            <a:ext cx="20729099" cy="2724150"/>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F95C9C-A031-D449-B4B3-03349645AEEA}" type="datetimeFigureOut">
              <a:rPr lang="en-US" smtClean="0"/>
              <a:pPr/>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9960124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320040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320040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F95C9C-A031-D449-B4B3-03349645AEEA}" type="datetimeFigureOut">
              <a:rPr lang="en-US" smtClean="0"/>
              <a:pPr/>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640050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903042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60" y="3070226"/>
            <a:ext cx="10775237"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219360" y="4349750"/>
            <a:ext cx="10775237"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50" y="3070226"/>
            <a:ext cx="10779469"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88350" y="4349750"/>
            <a:ext cx="10779469"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F95C9C-A031-D449-B4B3-03349645AEEA}" type="datetimeFigureOut">
              <a:rPr lang="en-US" smtClean="0"/>
              <a:pPr/>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738594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F95C9C-A031-D449-B4B3-03349645AEEA}" type="datetimeFigureOut">
              <a:rPr lang="en-US" smtClean="0"/>
              <a:pPr/>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3043533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F95C9C-A031-D449-B4B3-03349645AEEA}" type="datetimeFigureOut">
              <a:rPr lang="en-US" smtClean="0"/>
              <a:pPr/>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1132943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1" y="546100"/>
            <a:ext cx="8023213" cy="2324100"/>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9534708" y="546103"/>
            <a:ext cx="13633109"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1" y="2870203"/>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3EF95C9C-A031-D449-B4B3-03349645AEEA}" type="datetimeFigureOut">
              <a:rPr lang="en-US" smtClean="0"/>
              <a:pPr/>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4437585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6" y="9601200"/>
            <a:ext cx="14632305" cy="1133476"/>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4780056"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80056" y="10734676"/>
            <a:ext cx="14632305"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3EF95C9C-A031-D449-B4B3-03349645AEEA}" type="datetimeFigureOut">
              <a:rPr lang="en-US" smtClean="0"/>
              <a:pPr/>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8704817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F95C9C-A031-D449-B4B3-03349645AEEA}" type="datetimeFigureOut">
              <a:rPr lang="en-US" smtClean="0"/>
              <a:pPr/>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8586316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79"/>
            <a:ext cx="5487114"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549279"/>
            <a:ext cx="1605489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F95C9C-A031-D449-B4B3-03349645AEEA}" type="datetimeFigureOut">
              <a:rPr lang="en-US" smtClean="0"/>
              <a:pPr/>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36488095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256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906348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20" y="8813804"/>
            <a:ext cx="20729099" cy="2724151"/>
          </a:xfrm>
        </p:spPr>
        <p:txBody>
          <a:bodyPr anchor="t"/>
          <a:lstStyle>
            <a:lvl1pPr algn="l">
              <a:defRPr sz="10299" b="1" cap="all"/>
            </a:lvl1pPr>
          </a:lstStyle>
          <a:p>
            <a:r>
              <a:rPr lang="en-US"/>
              <a:t>Click to edit Master title style</a:t>
            </a:r>
          </a:p>
        </p:txBody>
      </p:sp>
      <p:sp>
        <p:nvSpPr>
          <p:cNvPr id="3" name="Text Placeholder 2"/>
          <p:cNvSpPr>
            <a:spLocks noGrp="1"/>
          </p:cNvSpPr>
          <p:nvPr>
            <p:ph type="body" idx="1"/>
          </p:nvPr>
        </p:nvSpPr>
        <p:spPr>
          <a:xfrm>
            <a:off x="1926420" y="5813427"/>
            <a:ext cx="20729099" cy="3000374"/>
          </a:xfrm>
        </p:spPr>
        <p:txBody>
          <a:bodyPr anchor="b"/>
          <a:lstStyle>
            <a:lvl1pPr marL="0" indent="0">
              <a:buNone/>
              <a:defRPr sz="5099">
                <a:solidFill>
                  <a:schemeClr val="tx1">
                    <a:tint val="75000"/>
                  </a:schemeClr>
                </a:solidFill>
              </a:defRPr>
            </a:lvl1pPr>
            <a:lvl2pPr marL="1172281" indent="0">
              <a:buNone/>
              <a:defRPr sz="4600">
                <a:solidFill>
                  <a:schemeClr val="tx1">
                    <a:tint val="75000"/>
                  </a:schemeClr>
                </a:solidFill>
              </a:defRPr>
            </a:lvl2pPr>
            <a:lvl3pPr marL="2344562" indent="0">
              <a:buNone/>
              <a:defRPr sz="4100">
                <a:solidFill>
                  <a:schemeClr val="tx1">
                    <a:tint val="75000"/>
                  </a:schemeClr>
                </a:solidFill>
              </a:defRPr>
            </a:lvl3pPr>
            <a:lvl4pPr marL="3516842" indent="0">
              <a:buNone/>
              <a:defRPr sz="3600">
                <a:solidFill>
                  <a:schemeClr val="tx1">
                    <a:tint val="75000"/>
                  </a:schemeClr>
                </a:solidFill>
              </a:defRPr>
            </a:lvl4pPr>
            <a:lvl5pPr marL="4689123" indent="0">
              <a:buNone/>
              <a:defRPr sz="3600">
                <a:solidFill>
                  <a:schemeClr val="tx1">
                    <a:tint val="75000"/>
                  </a:schemeClr>
                </a:solidFill>
              </a:defRPr>
            </a:lvl5pPr>
            <a:lvl6pPr marL="5861404" indent="0">
              <a:buNone/>
              <a:defRPr sz="3600">
                <a:solidFill>
                  <a:schemeClr val="tx1">
                    <a:tint val="75000"/>
                  </a:schemeClr>
                </a:solidFill>
              </a:defRPr>
            </a:lvl6pPr>
            <a:lvl7pPr marL="7033685" indent="0">
              <a:buNone/>
              <a:defRPr sz="3600">
                <a:solidFill>
                  <a:schemeClr val="tx1">
                    <a:tint val="75000"/>
                  </a:schemeClr>
                </a:solidFill>
              </a:defRPr>
            </a:lvl7pPr>
            <a:lvl8pPr marL="8205965" indent="0">
              <a:buNone/>
              <a:defRPr sz="3600">
                <a:solidFill>
                  <a:schemeClr val="tx1">
                    <a:tint val="75000"/>
                  </a:schemeClr>
                </a:solidFill>
              </a:defRPr>
            </a:lvl8pPr>
            <a:lvl9pPr marL="9378246" indent="0">
              <a:buNone/>
              <a:defRPr sz="3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2724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1527041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667000"/>
            <a:ext cx="10771002" cy="7543800"/>
          </a:xfrm>
        </p:spPr>
        <p:txBody>
          <a:bodyPr/>
          <a:lstStyle>
            <a:lvl1pPr>
              <a:defRPr sz="7199"/>
            </a:lvl1pPr>
            <a:lvl2pPr>
              <a:defRPr sz="6199"/>
            </a:lvl2pPr>
            <a:lvl3pPr>
              <a:defRPr sz="5099"/>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667000"/>
            <a:ext cx="10771002" cy="7543800"/>
          </a:xfrm>
        </p:spPr>
        <p:txBody>
          <a:bodyPr/>
          <a:lstStyle>
            <a:lvl1pPr>
              <a:defRPr sz="7199"/>
            </a:lvl1pPr>
            <a:lvl2pPr>
              <a:defRPr sz="6199"/>
            </a:lvl2pPr>
            <a:lvl3pPr>
              <a:defRPr sz="5099"/>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2202301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8"/>
            <a:ext cx="10775238" cy="1279524"/>
          </a:xfrm>
        </p:spPr>
        <p:txBody>
          <a:bodyPr anchor="b"/>
          <a:lstStyle>
            <a:lvl1pPr marL="0" indent="0">
              <a:buNone/>
              <a:defRPr sz="6199" b="1"/>
            </a:lvl1pPr>
            <a:lvl2pPr marL="1172281" indent="0">
              <a:buNone/>
              <a:defRPr sz="5099" b="1"/>
            </a:lvl2pPr>
            <a:lvl3pPr marL="2344562" indent="0">
              <a:buNone/>
              <a:defRPr sz="4600" b="1"/>
            </a:lvl3pPr>
            <a:lvl4pPr marL="3516842" indent="0">
              <a:buNone/>
              <a:defRPr sz="4100" b="1"/>
            </a:lvl4pPr>
            <a:lvl5pPr marL="4689123" indent="0">
              <a:buNone/>
              <a:defRPr sz="4100" b="1"/>
            </a:lvl5pPr>
            <a:lvl6pPr marL="5861404" indent="0">
              <a:buNone/>
              <a:defRPr sz="4100" b="1"/>
            </a:lvl6pPr>
            <a:lvl7pPr marL="7033685" indent="0">
              <a:buNone/>
              <a:defRPr sz="4100" b="1"/>
            </a:lvl7pPr>
            <a:lvl8pPr marL="8205965" indent="0">
              <a:buNone/>
              <a:defRPr sz="4100" b="1"/>
            </a:lvl8pPr>
            <a:lvl9pPr marL="9378246" indent="0">
              <a:buNone/>
              <a:defRPr sz="4100" b="1"/>
            </a:lvl9pPr>
          </a:lstStyle>
          <a:p>
            <a:pPr lvl="0"/>
            <a:r>
              <a:rPr lang="en-US"/>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6199"/>
            </a:lvl1pPr>
            <a:lvl2pPr>
              <a:defRPr sz="50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51" y="3070228"/>
            <a:ext cx="10779470" cy="1279524"/>
          </a:xfrm>
        </p:spPr>
        <p:txBody>
          <a:bodyPr anchor="b"/>
          <a:lstStyle>
            <a:lvl1pPr marL="0" indent="0">
              <a:buNone/>
              <a:defRPr sz="6199" b="1"/>
            </a:lvl1pPr>
            <a:lvl2pPr marL="1172281" indent="0">
              <a:buNone/>
              <a:defRPr sz="5099" b="1"/>
            </a:lvl2pPr>
            <a:lvl3pPr marL="2344562" indent="0">
              <a:buNone/>
              <a:defRPr sz="4600" b="1"/>
            </a:lvl3pPr>
            <a:lvl4pPr marL="3516842" indent="0">
              <a:buNone/>
              <a:defRPr sz="4100" b="1"/>
            </a:lvl4pPr>
            <a:lvl5pPr marL="4689123" indent="0">
              <a:buNone/>
              <a:defRPr sz="4100" b="1"/>
            </a:lvl5pPr>
            <a:lvl6pPr marL="5861404" indent="0">
              <a:buNone/>
              <a:defRPr sz="4100" b="1"/>
            </a:lvl6pPr>
            <a:lvl7pPr marL="7033685" indent="0">
              <a:buNone/>
              <a:defRPr sz="4100" b="1"/>
            </a:lvl7pPr>
            <a:lvl8pPr marL="8205965" indent="0">
              <a:buNone/>
              <a:defRPr sz="4100" b="1"/>
            </a:lvl8pPr>
            <a:lvl9pPr marL="9378246" indent="0">
              <a:buNone/>
              <a:defRPr sz="4100" b="1"/>
            </a:lvl9pPr>
          </a:lstStyle>
          <a:p>
            <a:pPr lvl="0"/>
            <a:r>
              <a:rPr lang="en-US"/>
              <a:t>Click to edit Master text styles</a:t>
            </a:r>
          </a:p>
        </p:txBody>
      </p:sp>
      <p:sp>
        <p:nvSpPr>
          <p:cNvPr id="6" name="Content Placeholder 5"/>
          <p:cNvSpPr>
            <a:spLocks noGrp="1"/>
          </p:cNvSpPr>
          <p:nvPr>
            <p:ph sz="quarter" idx="4"/>
          </p:nvPr>
        </p:nvSpPr>
        <p:spPr>
          <a:xfrm>
            <a:off x="12388351" y="4349750"/>
            <a:ext cx="10779470" cy="7902576"/>
          </a:xfrm>
        </p:spPr>
        <p:txBody>
          <a:bodyPr/>
          <a:lstStyle>
            <a:lvl1pPr>
              <a:defRPr sz="6199"/>
            </a:lvl1pPr>
            <a:lvl2pPr>
              <a:defRPr sz="50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9603449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2257021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9455627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4" y="546102"/>
            <a:ext cx="8023213" cy="2324100"/>
          </a:xfrm>
        </p:spPr>
        <p:txBody>
          <a:bodyPr anchor="b"/>
          <a:lstStyle>
            <a:lvl1pPr algn="l">
              <a:defRPr sz="5099" b="1"/>
            </a:lvl1pPr>
          </a:lstStyle>
          <a:p>
            <a:r>
              <a:rPr lang="en-US"/>
              <a:t>Click to edit Master title style</a:t>
            </a:r>
          </a:p>
        </p:txBody>
      </p:sp>
      <p:sp>
        <p:nvSpPr>
          <p:cNvPr id="3" name="Content Placeholder 2"/>
          <p:cNvSpPr>
            <a:spLocks noGrp="1"/>
          </p:cNvSpPr>
          <p:nvPr>
            <p:ph idx="1"/>
          </p:nvPr>
        </p:nvSpPr>
        <p:spPr>
          <a:xfrm>
            <a:off x="9534709" y="546101"/>
            <a:ext cx="13633108" cy="11706226"/>
          </a:xfrm>
        </p:spPr>
        <p:txBody>
          <a:bodyPr/>
          <a:lstStyle>
            <a:lvl1pPr>
              <a:defRPr sz="8199"/>
            </a:lvl1pPr>
            <a:lvl2pPr>
              <a:defRPr sz="7199"/>
            </a:lvl2pPr>
            <a:lvl3pPr>
              <a:defRPr sz="6199"/>
            </a:lvl3pPr>
            <a:lvl4pPr>
              <a:defRPr sz="5099"/>
            </a:lvl4pPr>
            <a:lvl5pPr>
              <a:defRPr sz="5099"/>
            </a:lvl5pPr>
            <a:lvl6pPr>
              <a:defRPr sz="5099"/>
            </a:lvl6pPr>
            <a:lvl7pPr>
              <a:defRPr sz="5099"/>
            </a:lvl7pPr>
            <a:lvl8pPr>
              <a:defRPr sz="5099"/>
            </a:lvl8pPr>
            <a:lvl9pPr>
              <a:defRPr sz="50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4" y="2870202"/>
            <a:ext cx="8023213" cy="9382126"/>
          </a:xfrm>
        </p:spPr>
        <p:txBody>
          <a:bodyPr/>
          <a:lstStyle>
            <a:lvl1pPr marL="0" indent="0">
              <a:buNone/>
              <a:defRPr sz="3600"/>
            </a:lvl1pPr>
            <a:lvl2pPr marL="1172281" indent="0">
              <a:buNone/>
              <a:defRPr sz="3100"/>
            </a:lvl2pPr>
            <a:lvl3pPr marL="2344562" indent="0">
              <a:buNone/>
              <a:defRPr sz="2600"/>
            </a:lvl3pPr>
            <a:lvl4pPr marL="3516842" indent="0">
              <a:buNone/>
              <a:defRPr sz="2300"/>
            </a:lvl4pPr>
            <a:lvl5pPr marL="4689123" indent="0">
              <a:buNone/>
              <a:defRPr sz="2300"/>
            </a:lvl5pPr>
            <a:lvl6pPr marL="5861404" indent="0">
              <a:buNone/>
              <a:defRPr sz="2300"/>
            </a:lvl6pPr>
            <a:lvl7pPr marL="7033685" indent="0">
              <a:buNone/>
              <a:defRPr sz="2300"/>
            </a:lvl7pPr>
            <a:lvl8pPr marL="8205965" indent="0">
              <a:buNone/>
              <a:defRPr sz="2300"/>
            </a:lvl8pPr>
            <a:lvl9pPr marL="9378246"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1672426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2"/>
            <a:ext cx="14632305" cy="1133477"/>
          </a:xfrm>
        </p:spPr>
        <p:txBody>
          <a:bodyPr anchor="b"/>
          <a:lstStyle>
            <a:lvl1pPr algn="l">
              <a:defRPr sz="5099" b="1"/>
            </a:lvl1pPr>
          </a:lstStyle>
          <a:p>
            <a:r>
              <a:rPr lang="en-US"/>
              <a:t>Click to edit Master title style</a:t>
            </a:r>
          </a:p>
        </p:txBody>
      </p:sp>
      <p:sp>
        <p:nvSpPr>
          <p:cNvPr id="3" name="Picture Placeholder 2"/>
          <p:cNvSpPr>
            <a:spLocks noGrp="1"/>
          </p:cNvSpPr>
          <p:nvPr>
            <p:ph type="pic" idx="1"/>
          </p:nvPr>
        </p:nvSpPr>
        <p:spPr>
          <a:xfrm>
            <a:off x="4780057" y="1225550"/>
            <a:ext cx="14632305" cy="8229600"/>
          </a:xfrm>
        </p:spPr>
        <p:txBody>
          <a:bodyPr/>
          <a:lstStyle>
            <a:lvl1pPr marL="0" indent="0">
              <a:buNone/>
              <a:defRPr sz="8199"/>
            </a:lvl1pPr>
            <a:lvl2pPr marL="1172281" indent="0">
              <a:buNone/>
              <a:defRPr sz="7199"/>
            </a:lvl2pPr>
            <a:lvl3pPr marL="2344562" indent="0">
              <a:buNone/>
              <a:defRPr sz="6199"/>
            </a:lvl3pPr>
            <a:lvl4pPr marL="3516842" indent="0">
              <a:buNone/>
              <a:defRPr sz="5099"/>
            </a:lvl4pPr>
            <a:lvl5pPr marL="4689123" indent="0">
              <a:buNone/>
              <a:defRPr sz="5099"/>
            </a:lvl5pPr>
            <a:lvl6pPr marL="5861404" indent="0">
              <a:buNone/>
              <a:defRPr sz="5099"/>
            </a:lvl6pPr>
            <a:lvl7pPr marL="7033685" indent="0">
              <a:buNone/>
              <a:defRPr sz="5099"/>
            </a:lvl7pPr>
            <a:lvl8pPr marL="8205965" indent="0">
              <a:buNone/>
              <a:defRPr sz="5099"/>
            </a:lvl8pPr>
            <a:lvl9pPr marL="9378246" indent="0">
              <a:buNone/>
              <a:defRPr sz="5099"/>
            </a:lvl9pPr>
          </a:lstStyle>
          <a:p>
            <a:endParaRPr lang="en-US"/>
          </a:p>
        </p:txBody>
      </p:sp>
      <p:sp>
        <p:nvSpPr>
          <p:cNvPr id="4" name="Text Placeholder 3"/>
          <p:cNvSpPr>
            <a:spLocks noGrp="1"/>
          </p:cNvSpPr>
          <p:nvPr>
            <p:ph type="body" sz="half" idx="2"/>
          </p:nvPr>
        </p:nvSpPr>
        <p:spPr>
          <a:xfrm>
            <a:off x="4780057" y="10734679"/>
            <a:ext cx="14632305" cy="1609723"/>
          </a:xfrm>
        </p:spPr>
        <p:txBody>
          <a:bodyPr/>
          <a:lstStyle>
            <a:lvl1pPr marL="0" indent="0">
              <a:buNone/>
              <a:defRPr sz="3600"/>
            </a:lvl1pPr>
            <a:lvl2pPr marL="1172281" indent="0">
              <a:buNone/>
              <a:defRPr sz="3100"/>
            </a:lvl2pPr>
            <a:lvl3pPr marL="2344562" indent="0">
              <a:buNone/>
              <a:defRPr sz="2600"/>
            </a:lvl3pPr>
            <a:lvl4pPr marL="3516842" indent="0">
              <a:buNone/>
              <a:defRPr sz="2300"/>
            </a:lvl4pPr>
            <a:lvl5pPr marL="4689123" indent="0">
              <a:buNone/>
              <a:defRPr sz="2300"/>
            </a:lvl5pPr>
            <a:lvl6pPr marL="5861404" indent="0">
              <a:buNone/>
              <a:defRPr sz="2300"/>
            </a:lvl6pPr>
            <a:lvl7pPr marL="7033685" indent="0">
              <a:buNone/>
              <a:defRPr sz="2300"/>
            </a:lvl7pPr>
            <a:lvl8pPr marL="8205965" indent="0">
              <a:buNone/>
              <a:defRPr sz="2300"/>
            </a:lvl8pPr>
            <a:lvl9pPr marL="9378246"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8869424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1381618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57200"/>
            <a:ext cx="5487114"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57200"/>
            <a:ext cx="1605489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8295376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87" y="920367"/>
            <a:ext cx="23483947" cy="2567902"/>
          </a:xfrm>
          <a:prstGeom prst="rect">
            <a:avLst/>
          </a:prstGeom>
        </p:spPr>
        <p:txBody>
          <a:bodyPr/>
          <a:lstStyle>
            <a:lvl1pPr algn="ctr">
              <a:lnSpc>
                <a:spcPts val="5599"/>
              </a:lnSpc>
              <a:defRPr sz="5199"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1" y="13242929"/>
            <a:ext cx="14835531" cy="473074"/>
          </a:xfrm>
          <a:prstGeom prst="rect">
            <a:avLst/>
          </a:prstGeom>
        </p:spPr>
        <p:txBody>
          <a:bodyPr vert="horz"/>
          <a:lstStyle>
            <a:lvl1pPr marL="0" indent="0">
              <a:buNone/>
              <a:defRPr sz="1800"/>
            </a:lvl1pPr>
            <a:lvl2pPr marL="914309" indent="0">
              <a:buNone/>
              <a:defRPr/>
            </a:lvl2pPr>
            <a:lvl3pPr marL="1828617" indent="0">
              <a:buNone/>
              <a:defRPr/>
            </a:lvl3pPr>
            <a:lvl4pPr marL="2742926" indent="0">
              <a:buNone/>
              <a:defRPr/>
            </a:lvl4pPr>
            <a:lvl5pPr marL="3657234"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829" y="12379332"/>
            <a:ext cx="4586707" cy="863596"/>
          </a:xfrm>
          <a:prstGeom prst="rect">
            <a:avLst/>
          </a:prstGeom>
        </p:spPr>
        <p:txBody>
          <a:bodyPr vert="horz"/>
          <a:lstStyle>
            <a:lvl1pPr marL="0" indent="0">
              <a:buNone/>
              <a:defRPr sz="2200" cap="all" baseline="0"/>
            </a:lvl1pPr>
            <a:lvl2pPr marL="914309" indent="0">
              <a:buNone/>
              <a:defRPr/>
            </a:lvl2pPr>
            <a:lvl3pPr marL="1828617" indent="0">
              <a:buNone/>
              <a:defRPr/>
            </a:lvl3pPr>
            <a:lvl4pPr marL="2742926" indent="0">
              <a:buNone/>
              <a:defRPr/>
            </a:lvl4pPr>
            <a:lvl5pPr marL="3657234"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a:lstStyle>
            <a:lvl1pPr marL="0" indent="0" algn="ctr" defTabSz="457200" fontAlgn="base">
              <a:lnSpc>
                <a:spcPts val="4600"/>
              </a:lnSpc>
              <a:spcBef>
                <a:spcPct val="0"/>
              </a:spcBef>
              <a:spcAft>
                <a:spcPct val="0"/>
              </a:spcAft>
              <a:buFontTx/>
              <a:buNone/>
              <a:defRPr sz="2200"/>
            </a:lvl1pPr>
            <a:lvl5pPr marL="3657234"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
        <p:nvSpPr>
          <p:cNvPr id="8" name="Rectangle 7">
            <a:extLst>
              <a:ext uri="{FF2B5EF4-FFF2-40B4-BE49-F238E27FC236}">
                <a16:creationId xmlns:a16="http://schemas.microsoft.com/office/drawing/2014/main" id="{9338EB84-D79E-41BC-A82D-D5921B9E922A}"/>
              </a:ext>
            </a:extLst>
          </p:cNvPr>
          <p:cNvSpPr/>
          <p:nvPr userDrawn="1"/>
        </p:nvSpPr>
        <p:spPr>
          <a:xfrm>
            <a:off x="19779133" y="12142385"/>
            <a:ext cx="4078583" cy="1183534"/>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199" dirty="0"/>
          </a:p>
        </p:txBody>
      </p:sp>
      <p:pic>
        <p:nvPicPr>
          <p:cNvPr id="10" name="Picture 9">
            <a:extLst>
              <a:ext uri="{FF2B5EF4-FFF2-40B4-BE49-F238E27FC236}">
                <a16:creationId xmlns:a16="http://schemas.microsoft.com/office/drawing/2014/main" id="{79D45F95-BF6A-457B-AFED-C24CDCF33A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819616" y="12208105"/>
            <a:ext cx="2058522" cy="1180874"/>
          </a:xfrm>
          <a:prstGeom prst="rect">
            <a:avLst/>
          </a:prstGeom>
        </p:spPr>
      </p:pic>
    </p:spTree>
    <p:extLst>
      <p:ext uri="{BB962C8B-B14F-4D97-AF65-F5344CB8AC3E}">
        <p14:creationId xmlns:p14="http://schemas.microsoft.com/office/powerpoint/2010/main" val="21085700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6" y="920365"/>
            <a:ext cx="23483948" cy="2567902"/>
          </a:xfrm>
          <a:prstGeom prst="rect">
            <a:avLst/>
          </a:prstGeom>
        </p:spPr>
        <p:txBody>
          <a:bodyPr/>
          <a:lstStyle>
            <a:lvl1pPr algn="ctr">
              <a:lnSpc>
                <a:spcPts val="5599"/>
              </a:lnSpc>
              <a:defRPr sz="5199"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8" y="3613708"/>
            <a:ext cx="23483948"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7"/>
            <a:ext cx="14835531" cy="473074"/>
          </a:xfrm>
          <a:prstGeom prst="rect">
            <a:avLst/>
          </a:prstGeom>
        </p:spPr>
        <p:txBody>
          <a:bodyPr vert="horz"/>
          <a:lstStyle>
            <a:lvl1pPr marL="0" indent="0">
              <a:buNone/>
              <a:defRPr sz="1800"/>
            </a:lvl1pPr>
            <a:lvl2pPr marL="914309" indent="0">
              <a:buNone/>
              <a:defRPr/>
            </a:lvl2pPr>
            <a:lvl3pPr marL="1828617" indent="0">
              <a:buNone/>
              <a:defRPr/>
            </a:lvl3pPr>
            <a:lvl4pPr marL="2742926" indent="0">
              <a:buNone/>
              <a:defRPr/>
            </a:lvl4pPr>
            <a:lvl5pPr marL="3657234"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9" y="12379332"/>
            <a:ext cx="4586706" cy="863596"/>
          </a:xfrm>
          <a:prstGeom prst="rect">
            <a:avLst/>
          </a:prstGeom>
        </p:spPr>
        <p:txBody>
          <a:bodyPr vert="horz"/>
          <a:lstStyle>
            <a:lvl1pPr marL="0" indent="0">
              <a:buNone/>
              <a:defRPr sz="2200" cap="all" baseline="0"/>
            </a:lvl1pPr>
            <a:lvl2pPr marL="914309" indent="0">
              <a:buNone/>
              <a:defRPr/>
            </a:lvl2pPr>
            <a:lvl3pPr marL="1828617" indent="0">
              <a:buNone/>
              <a:defRPr/>
            </a:lvl3pPr>
            <a:lvl4pPr marL="2742926" indent="0">
              <a:buNone/>
              <a:defRPr/>
            </a:lvl4pPr>
            <a:lvl5pPr marL="3657234" indent="0">
              <a:buNone/>
              <a:defRPr/>
            </a:lvl5pPr>
          </a:lstStyle>
          <a:p>
            <a:pPr lvl="0"/>
            <a:r>
              <a:rPr lang="en-US" dirty="0"/>
              <a:t>Small Report Title Goes Here</a:t>
            </a:r>
          </a:p>
        </p:txBody>
      </p:sp>
    </p:spTree>
    <p:extLst>
      <p:ext uri="{BB962C8B-B14F-4D97-AF65-F5344CB8AC3E}">
        <p14:creationId xmlns:p14="http://schemas.microsoft.com/office/powerpoint/2010/main" val="1201523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3" y="546102"/>
            <a:ext cx="8023213" cy="2324100"/>
          </a:xfrm>
        </p:spPr>
        <p:txBody>
          <a:bodyPr anchor="b"/>
          <a:lstStyle>
            <a:lvl1pPr algn="l">
              <a:defRPr sz="5100" b="1"/>
            </a:lvl1pPr>
          </a:lstStyle>
          <a:p>
            <a:r>
              <a:rPr lang="en-US"/>
              <a:t>Click to edit Master title style</a:t>
            </a:r>
          </a:p>
        </p:txBody>
      </p:sp>
      <p:sp>
        <p:nvSpPr>
          <p:cNvPr id="3" name="Content Placeholder 2"/>
          <p:cNvSpPr>
            <a:spLocks noGrp="1"/>
          </p:cNvSpPr>
          <p:nvPr>
            <p:ph idx="1"/>
          </p:nvPr>
        </p:nvSpPr>
        <p:spPr>
          <a:xfrm>
            <a:off x="9534708" y="546101"/>
            <a:ext cx="13633108" cy="11706226"/>
          </a:xfrm>
        </p:spPr>
        <p:txBody>
          <a:bodyPr/>
          <a:lstStyle>
            <a:lvl1pPr>
              <a:defRPr sz="8200"/>
            </a:lvl1pPr>
            <a:lvl2pPr>
              <a:defRPr sz="7200"/>
            </a:lvl2pPr>
            <a:lvl3pPr>
              <a:defRPr sz="6200"/>
            </a:lvl3pPr>
            <a:lvl4pPr>
              <a:defRPr sz="5100"/>
            </a:lvl4pPr>
            <a:lvl5pPr>
              <a:defRPr sz="5100"/>
            </a:lvl5pPr>
            <a:lvl6pPr>
              <a:defRPr sz="5100"/>
            </a:lvl6pPr>
            <a:lvl7pPr>
              <a:defRPr sz="5100"/>
            </a:lvl7pPr>
            <a:lvl8pPr>
              <a:defRPr sz="5100"/>
            </a:lvl8pPr>
            <a:lvl9pPr>
              <a:defRPr sz="5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3" y="2870202"/>
            <a:ext cx="8023213" cy="9382126"/>
          </a:xfrm>
        </p:spPr>
        <p:txBody>
          <a:bodyPr/>
          <a:lstStyle>
            <a:lvl1pPr marL="0" indent="0">
              <a:buNone/>
              <a:defRPr sz="3600"/>
            </a:lvl1pPr>
            <a:lvl2pPr marL="1172398" indent="0">
              <a:buNone/>
              <a:defRPr sz="3100"/>
            </a:lvl2pPr>
            <a:lvl3pPr marL="2344796" indent="0">
              <a:buNone/>
              <a:defRPr sz="2600"/>
            </a:lvl3pPr>
            <a:lvl4pPr marL="3517194" indent="0">
              <a:buNone/>
              <a:defRPr sz="2300"/>
            </a:lvl4pPr>
            <a:lvl5pPr marL="4689592" indent="0">
              <a:buNone/>
              <a:defRPr sz="2300"/>
            </a:lvl5pPr>
            <a:lvl6pPr marL="5861990" indent="0">
              <a:buNone/>
              <a:defRPr sz="2300"/>
            </a:lvl6pPr>
            <a:lvl7pPr marL="7034388" indent="0">
              <a:buNone/>
              <a:defRPr sz="2300"/>
            </a:lvl7pPr>
            <a:lvl8pPr marL="8206786" indent="0">
              <a:buNone/>
              <a:defRPr sz="2300"/>
            </a:lvl8pPr>
            <a:lvl9pPr marL="9379184"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353334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6" y="920365"/>
            <a:ext cx="23483948" cy="2567902"/>
          </a:xfrm>
          <a:prstGeom prst="rect">
            <a:avLst/>
          </a:prstGeom>
        </p:spPr>
        <p:txBody>
          <a:bodyPr/>
          <a:lstStyle>
            <a:lvl1pPr algn="ctr">
              <a:lnSpc>
                <a:spcPts val="5599"/>
              </a:lnSpc>
              <a:defRPr sz="5199"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8" y="3613708"/>
            <a:ext cx="23483948"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7"/>
            <a:ext cx="14835531" cy="473074"/>
          </a:xfrm>
          <a:prstGeom prst="rect">
            <a:avLst/>
          </a:prstGeom>
        </p:spPr>
        <p:txBody>
          <a:bodyPr vert="horz"/>
          <a:lstStyle>
            <a:lvl1pPr marL="0" indent="0">
              <a:buNone/>
              <a:defRPr sz="1800"/>
            </a:lvl1pPr>
            <a:lvl2pPr marL="914309" indent="0">
              <a:buNone/>
              <a:defRPr/>
            </a:lvl2pPr>
            <a:lvl3pPr marL="1828617" indent="0">
              <a:buNone/>
              <a:defRPr/>
            </a:lvl3pPr>
            <a:lvl4pPr marL="2742926" indent="0">
              <a:buNone/>
              <a:defRPr/>
            </a:lvl4pPr>
            <a:lvl5pPr marL="3657234"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9" y="12379332"/>
            <a:ext cx="4586706" cy="863596"/>
          </a:xfrm>
          <a:prstGeom prst="rect">
            <a:avLst/>
          </a:prstGeom>
        </p:spPr>
        <p:txBody>
          <a:bodyPr vert="horz"/>
          <a:lstStyle>
            <a:lvl1pPr marL="0" indent="0">
              <a:buNone/>
              <a:defRPr sz="2200" cap="all" baseline="0"/>
            </a:lvl1pPr>
            <a:lvl2pPr marL="914309" indent="0">
              <a:buNone/>
              <a:defRPr/>
            </a:lvl2pPr>
            <a:lvl3pPr marL="1828617" indent="0">
              <a:buNone/>
              <a:defRPr/>
            </a:lvl3pPr>
            <a:lvl4pPr marL="2742926" indent="0">
              <a:buNone/>
              <a:defRPr/>
            </a:lvl4pPr>
            <a:lvl5pPr marL="3657234" indent="0">
              <a:buNone/>
              <a:defRPr/>
            </a:lvl5pPr>
          </a:lstStyle>
          <a:p>
            <a:pPr lvl="0"/>
            <a:r>
              <a:rPr lang="en-US" dirty="0"/>
              <a:t>Small Report Title Goes Here</a:t>
            </a:r>
          </a:p>
        </p:txBody>
      </p:sp>
    </p:spTree>
    <p:extLst>
      <p:ext uri="{BB962C8B-B14F-4D97-AF65-F5344CB8AC3E}">
        <p14:creationId xmlns:p14="http://schemas.microsoft.com/office/powerpoint/2010/main" val="2181961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7"/>
          </a:xfrm>
        </p:spPr>
        <p:txBody>
          <a:bodyPr anchor="b"/>
          <a:lstStyle>
            <a:lvl1pPr algn="l">
              <a:defRPr sz="5100" b="1"/>
            </a:lvl1pPr>
          </a:lstStyle>
          <a:p>
            <a:r>
              <a:rPr lang="en-US"/>
              <a:t>Click to edit Master title style</a:t>
            </a:r>
          </a:p>
        </p:txBody>
      </p:sp>
      <p:sp>
        <p:nvSpPr>
          <p:cNvPr id="3" name="Picture Placeholder 2"/>
          <p:cNvSpPr>
            <a:spLocks noGrp="1"/>
          </p:cNvSpPr>
          <p:nvPr>
            <p:ph type="pic" idx="1"/>
          </p:nvPr>
        </p:nvSpPr>
        <p:spPr>
          <a:xfrm>
            <a:off x="4780057" y="1225550"/>
            <a:ext cx="14632305" cy="8229600"/>
          </a:xfrm>
        </p:spPr>
        <p:txBody>
          <a:bodyPr/>
          <a:lstStyle>
            <a:lvl1pPr marL="0" indent="0">
              <a:buNone/>
              <a:defRPr sz="8200"/>
            </a:lvl1pPr>
            <a:lvl2pPr marL="1172398" indent="0">
              <a:buNone/>
              <a:defRPr sz="7200"/>
            </a:lvl2pPr>
            <a:lvl3pPr marL="2344796" indent="0">
              <a:buNone/>
              <a:defRPr sz="6200"/>
            </a:lvl3pPr>
            <a:lvl4pPr marL="3517194" indent="0">
              <a:buNone/>
              <a:defRPr sz="5100"/>
            </a:lvl4pPr>
            <a:lvl5pPr marL="4689592" indent="0">
              <a:buNone/>
              <a:defRPr sz="5100"/>
            </a:lvl5pPr>
            <a:lvl6pPr marL="5861990" indent="0">
              <a:buNone/>
              <a:defRPr sz="5100"/>
            </a:lvl6pPr>
            <a:lvl7pPr marL="7034388" indent="0">
              <a:buNone/>
              <a:defRPr sz="5100"/>
            </a:lvl7pPr>
            <a:lvl8pPr marL="8206786" indent="0">
              <a:buNone/>
              <a:defRPr sz="5100"/>
            </a:lvl8pPr>
            <a:lvl9pPr marL="9379184" indent="0">
              <a:buNone/>
              <a:defRPr sz="5100"/>
            </a:lvl9pPr>
          </a:lstStyle>
          <a:p>
            <a:endParaRPr lang="en-US"/>
          </a:p>
        </p:txBody>
      </p:sp>
      <p:sp>
        <p:nvSpPr>
          <p:cNvPr id="4" name="Text Placeholder 3"/>
          <p:cNvSpPr>
            <a:spLocks noGrp="1"/>
          </p:cNvSpPr>
          <p:nvPr>
            <p:ph type="body" sz="half" idx="2"/>
          </p:nvPr>
        </p:nvSpPr>
        <p:spPr>
          <a:xfrm>
            <a:off x="4780057" y="10734677"/>
            <a:ext cx="14632305" cy="1609723"/>
          </a:xfrm>
        </p:spPr>
        <p:txBody>
          <a:bodyPr/>
          <a:lstStyle>
            <a:lvl1pPr marL="0" indent="0">
              <a:buNone/>
              <a:defRPr sz="3600"/>
            </a:lvl1pPr>
            <a:lvl2pPr marL="1172398" indent="0">
              <a:buNone/>
              <a:defRPr sz="3100"/>
            </a:lvl2pPr>
            <a:lvl3pPr marL="2344796" indent="0">
              <a:buNone/>
              <a:defRPr sz="2600"/>
            </a:lvl3pPr>
            <a:lvl4pPr marL="3517194" indent="0">
              <a:buNone/>
              <a:defRPr sz="2300"/>
            </a:lvl4pPr>
            <a:lvl5pPr marL="4689592" indent="0">
              <a:buNone/>
              <a:defRPr sz="2300"/>
            </a:lvl5pPr>
            <a:lvl6pPr marL="5861990" indent="0">
              <a:buNone/>
              <a:defRPr sz="2300"/>
            </a:lvl6pPr>
            <a:lvl7pPr marL="7034388" indent="0">
              <a:buNone/>
              <a:defRPr sz="2300"/>
            </a:lvl7pPr>
            <a:lvl8pPr marL="8206786" indent="0">
              <a:buNone/>
              <a:defRPr sz="2300"/>
            </a:lvl8pPr>
            <a:lvl9pPr marL="9379184"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46800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10.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jpeg"/><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7.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8.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9.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1219359" y="3200400"/>
            <a:ext cx="21948458" cy="9051926"/>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59" y="12712703"/>
            <a:ext cx="5690341" cy="730250"/>
          </a:xfrm>
          <a:prstGeom prst="rect">
            <a:avLst/>
          </a:prstGeom>
        </p:spPr>
        <p:txBody>
          <a:bodyPr vert="horz" lIns="234480" tIns="117240" rIns="234480" bIns="117240" rtlCol="0" anchor="ctr"/>
          <a:lstStyle>
            <a:lvl1pPr algn="l">
              <a:defRPr sz="3100">
                <a:solidFill>
                  <a:schemeClr val="tx1">
                    <a:tint val="75000"/>
                  </a:schemeClr>
                </a:solidFill>
              </a:defRPr>
            </a:lvl1pPr>
          </a:lstStyle>
          <a:p>
            <a:fld id="{17F143A3-1807-A143-B19D-72AF373C2C97}" type="datetimeFigureOut">
              <a:rPr lang="en-US" smtClean="0"/>
              <a:t>4/27/2020</a:t>
            </a:fld>
            <a:endParaRPr lang="en-US"/>
          </a:p>
        </p:txBody>
      </p:sp>
      <p:sp>
        <p:nvSpPr>
          <p:cNvPr id="5" name="Footer Placeholder 4"/>
          <p:cNvSpPr>
            <a:spLocks noGrp="1"/>
          </p:cNvSpPr>
          <p:nvPr>
            <p:ph type="ftr" sz="quarter" idx="3"/>
          </p:nvPr>
        </p:nvSpPr>
        <p:spPr>
          <a:xfrm>
            <a:off x="8332285" y="12712703"/>
            <a:ext cx="7722605" cy="730250"/>
          </a:xfrm>
          <a:prstGeom prst="rect">
            <a:avLst/>
          </a:prstGeom>
        </p:spPr>
        <p:txBody>
          <a:bodyPr vert="horz" lIns="234480" tIns="117240" rIns="234480" bIns="117240" rtlCol="0" anchor="ctr"/>
          <a:lstStyle>
            <a:lvl1pPr algn="ctr">
              <a:defRPr sz="3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3"/>
            <a:ext cx="5690341"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51336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72398" rtl="0" eaLnBrk="1" latinLnBrk="0" hangingPunct="1">
        <a:spcBef>
          <a:spcPct val="0"/>
        </a:spcBef>
        <a:buNone/>
        <a:defRPr sz="11300" kern="1200">
          <a:solidFill>
            <a:schemeClr val="tx1"/>
          </a:solidFill>
          <a:latin typeface="+mj-lt"/>
          <a:ea typeface="+mj-ea"/>
          <a:cs typeface="+mj-cs"/>
        </a:defRPr>
      </a:lvl1pPr>
    </p:titleStyle>
    <p:bodyStyle>
      <a:lvl1pPr marL="879298" indent="-879298" algn="l" defTabSz="1172398" rtl="0" eaLnBrk="1" latinLnBrk="0" hangingPunct="1">
        <a:spcBef>
          <a:spcPct val="20000"/>
        </a:spcBef>
        <a:buFont typeface="Arial"/>
        <a:buChar char="•"/>
        <a:defRPr sz="8200" kern="1200">
          <a:solidFill>
            <a:schemeClr val="tx1"/>
          </a:solidFill>
          <a:latin typeface="+mn-lt"/>
          <a:ea typeface="+mn-ea"/>
          <a:cs typeface="+mn-cs"/>
        </a:defRPr>
      </a:lvl1pPr>
      <a:lvl2pPr marL="1905147" indent="-732749" algn="l" defTabSz="1172398" rtl="0" eaLnBrk="1" latinLnBrk="0" hangingPunct="1">
        <a:spcBef>
          <a:spcPct val="20000"/>
        </a:spcBef>
        <a:buFont typeface="Arial"/>
        <a:buChar char="–"/>
        <a:defRPr sz="7200" kern="1200">
          <a:solidFill>
            <a:schemeClr val="tx1"/>
          </a:solidFill>
          <a:latin typeface="+mn-lt"/>
          <a:ea typeface="+mn-ea"/>
          <a:cs typeface="+mn-cs"/>
        </a:defRPr>
      </a:lvl2pPr>
      <a:lvl3pPr marL="2930995" indent="-586199" algn="l" defTabSz="1172398" rtl="0" eaLnBrk="1" latinLnBrk="0" hangingPunct="1">
        <a:spcBef>
          <a:spcPct val="20000"/>
        </a:spcBef>
        <a:buFont typeface="Arial"/>
        <a:buChar char="•"/>
        <a:defRPr sz="6200" kern="1200">
          <a:solidFill>
            <a:schemeClr val="tx1"/>
          </a:solidFill>
          <a:latin typeface="+mn-lt"/>
          <a:ea typeface="+mn-ea"/>
          <a:cs typeface="+mn-cs"/>
        </a:defRPr>
      </a:lvl3pPr>
      <a:lvl4pPr marL="4103393" indent="-586199" algn="l" defTabSz="1172398" rtl="0" eaLnBrk="1" latinLnBrk="0" hangingPunct="1">
        <a:spcBef>
          <a:spcPct val="20000"/>
        </a:spcBef>
        <a:buFont typeface="Arial"/>
        <a:buChar char="–"/>
        <a:defRPr sz="5100" kern="1200">
          <a:solidFill>
            <a:schemeClr val="tx1"/>
          </a:solidFill>
          <a:latin typeface="+mn-lt"/>
          <a:ea typeface="+mn-ea"/>
          <a:cs typeface="+mn-cs"/>
        </a:defRPr>
      </a:lvl4pPr>
      <a:lvl5pPr marL="5275791" indent="-586199" algn="l" defTabSz="1172398" rtl="0" eaLnBrk="1" latinLnBrk="0" hangingPunct="1">
        <a:spcBef>
          <a:spcPct val="20000"/>
        </a:spcBef>
        <a:buFont typeface="Arial"/>
        <a:buChar char="»"/>
        <a:defRPr sz="5100" kern="1200">
          <a:solidFill>
            <a:schemeClr val="tx1"/>
          </a:solidFill>
          <a:latin typeface="+mn-lt"/>
          <a:ea typeface="+mn-ea"/>
          <a:cs typeface="+mn-cs"/>
        </a:defRPr>
      </a:lvl5pPr>
      <a:lvl6pPr marL="6448189" indent="-586199" algn="l" defTabSz="1172398" rtl="0" eaLnBrk="1" latinLnBrk="0" hangingPunct="1">
        <a:spcBef>
          <a:spcPct val="20000"/>
        </a:spcBef>
        <a:buFont typeface="Arial"/>
        <a:buChar char="•"/>
        <a:defRPr sz="5100" kern="1200">
          <a:solidFill>
            <a:schemeClr val="tx1"/>
          </a:solidFill>
          <a:latin typeface="+mn-lt"/>
          <a:ea typeface="+mn-ea"/>
          <a:cs typeface="+mn-cs"/>
        </a:defRPr>
      </a:lvl6pPr>
      <a:lvl7pPr marL="7620587" indent="-586199" algn="l" defTabSz="1172398" rtl="0" eaLnBrk="1" latinLnBrk="0" hangingPunct="1">
        <a:spcBef>
          <a:spcPct val="20000"/>
        </a:spcBef>
        <a:buFont typeface="Arial"/>
        <a:buChar char="•"/>
        <a:defRPr sz="5100" kern="1200">
          <a:solidFill>
            <a:schemeClr val="tx1"/>
          </a:solidFill>
          <a:latin typeface="+mn-lt"/>
          <a:ea typeface="+mn-ea"/>
          <a:cs typeface="+mn-cs"/>
        </a:defRPr>
      </a:lvl7pPr>
      <a:lvl8pPr marL="8792985" indent="-586199" algn="l" defTabSz="1172398" rtl="0" eaLnBrk="1" latinLnBrk="0" hangingPunct="1">
        <a:spcBef>
          <a:spcPct val="20000"/>
        </a:spcBef>
        <a:buFont typeface="Arial"/>
        <a:buChar char="•"/>
        <a:defRPr sz="5100" kern="1200">
          <a:solidFill>
            <a:schemeClr val="tx1"/>
          </a:solidFill>
          <a:latin typeface="+mn-lt"/>
          <a:ea typeface="+mn-ea"/>
          <a:cs typeface="+mn-cs"/>
        </a:defRPr>
      </a:lvl8pPr>
      <a:lvl9pPr marL="9965383" indent="-586199" algn="l" defTabSz="1172398" rtl="0" eaLnBrk="1" latinLnBrk="0" hangingPunct="1">
        <a:spcBef>
          <a:spcPct val="20000"/>
        </a:spcBef>
        <a:buFont typeface="Arial"/>
        <a:buChar char="•"/>
        <a:defRPr sz="5100" kern="1200">
          <a:solidFill>
            <a:schemeClr val="tx1"/>
          </a:solidFill>
          <a:latin typeface="+mn-lt"/>
          <a:ea typeface="+mn-ea"/>
          <a:cs typeface="+mn-cs"/>
        </a:defRPr>
      </a:lvl9pPr>
    </p:bodyStyle>
    <p:other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1219359" y="3200400"/>
            <a:ext cx="21948458" cy="9051926"/>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60" y="12712703"/>
            <a:ext cx="5690341" cy="730250"/>
          </a:xfrm>
          <a:prstGeom prst="rect">
            <a:avLst/>
          </a:prstGeom>
        </p:spPr>
        <p:txBody>
          <a:bodyPr vert="horz" lIns="234480" tIns="117240" rIns="234480" bIns="117240" rtlCol="0" anchor="ctr"/>
          <a:lstStyle>
            <a:lvl1pPr algn="l">
              <a:defRPr sz="3100">
                <a:solidFill>
                  <a:schemeClr val="tx1">
                    <a:tint val="75000"/>
                  </a:schemeClr>
                </a:solidFill>
              </a:defRPr>
            </a:lvl1pPr>
          </a:lstStyle>
          <a:p>
            <a:fld id="{17F143A3-1807-A143-B19D-72AF373C2C97}" type="datetimeFigureOut">
              <a:rPr lang="en-US" smtClean="0"/>
              <a:t>4/27/2020</a:t>
            </a:fld>
            <a:endParaRPr lang="en-US"/>
          </a:p>
        </p:txBody>
      </p:sp>
      <p:sp>
        <p:nvSpPr>
          <p:cNvPr id="5" name="Footer Placeholder 4"/>
          <p:cNvSpPr>
            <a:spLocks noGrp="1"/>
          </p:cNvSpPr>
          <p:nvPr>
            <p:ph type="ftr" sz="quarter" idx="3"/>
          </p:nvPr>
        </p:nvSpPr>
        <p:spPr>
          <a:xfrm>
            <a:off x="8332285" y="12712703"/>
            <a:ext cx="7722605" cy="730250"/>
          </a:xfrm>
          <a:prstGeom prst="rect">
            <a:avLst/>
          </a:prstGeom>
        </p:spPr>
        <p:txBody>
          <a:bodyPr vert="horz" lIns="234480" tIns="117240" rIns="234480" bIns="117240" rtlCol="0" anchor="ctr"/>
          <a:lstStyle>
            <a:lvl1pPr algn="ctr">
              <a:defRPr sz="3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3"/>
            <a:ext cx="5690341"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457377133"/>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Lst>
  <p:txStyles>
    <p:titleStyle>
      <a:lvl1pPr algn="ctr" defTabSz="1172281" rtl="0" eaLnBrk="1" latinLnBrk="0" hangingPunct="1">
        <a:spcBef>
          <a:spcPct val="0"/>
        </a:spcBef>
        <a:buNone/>
        <a:defRPr sz="11299" kern="1200">
          <a:solidFill>
            <a:schemeClr val="tx1"/>
          </a:solidFill>
          <a:latin typeface="+mj-lt"/>
          <a:ea typeface="+mj-ea"/>
          <a:cs typeface="+mj-cs"/>
        </a:defRPr>
      </a:lvl1pPr>
    </p:titleStyle>
    <p:bodyStyle>
      <a:lvl1pPr marL="879210" indent="-879210" algn="l" defTabSz="1172281" rtl="0" eaLnBrk="1" latinLnBrk="0" hangingPunct="1">
        <a:spcBef>
          <a:spcPct val="20000"/>
        </a:spcBef>
        <a:buFont typeface="Arial"/>
        <a:buChar char="•"/>
        <a:defRPr sz="8199" kern="1200">
          <a:solidFill>
            <a:schemeClr val="tx1"/>
          </a:solidFill>
          <a:latin typeface="+mn-lt"/>
          <a:ea typeface="+mn-ea"/>
          <a:cs typeface="+mn-cs"/>
        </a:defRPr>
      </a:lvl1pPr>
      <a:lvl2pPr marL="1904956" indent="-732676" algn="l" defTabSz="1172281" rtl="0" eaLnBrk="1" latinLnBrk="0" hangingPunct="1">
        <a:spcBef>
          <a:spcPct val="20000"/>
        </a:spcBef>
        <a:buFont typeface="Arial"/>
        <a:buChar char="–"/>
        <a:defRPr sz="7199" kern="1200">
          <a:solidFill>
            <a:schemeClr val="tx1"/>
          </a:solidFill>
          <a:latin typeface="+mn-lt"/>
          <a:ea typeface="+mn-ea"/>
          <a:cs typeface="+mn-cs"/>
        </a:defRPr>
      </a:lvl2pPr>
      <a:lvl3pPr marL="2930702" indent="-586140" algn="l" defTabSz="1172281" rtl="0" eaLnBrk="1" latinLnBrk="0" hangingPunct="1">
        <a:spcBef>
          <a:spcPct val="20000"/>
        </a:spcBef>
        <a:buFont typeface="Arial"/>
        <a:buChar char="•"/>
        <a:defRPr sz="6199" kern="1200">
          <a:solidFill>
            <a:schemeClr val="tx1"/>
          </a:solidFill>
          <a:latin typeface="+mn-lt"/>
          <a:ea typeface="+mn-ea"/>
          <a:cs typeface="+mn-cs"/>
        </a:defRPr>
      </a:lvl3pPr>
      <a:lvl4pPr marL="4102983" indent="-586140" algn="l" defTabSz="1172281" rtl="0" eaLnBrk="1" latinLnBrk="0" hangingPunct="1">
        <a:spcBef>
          <a:spcPct val="20000"/>
        </a:spcBef>
        <a:buFont typeface="Arial"/>
        <a:buChar char="–"/>
        <a:defRPr sz="5099" kern="1200">
          <a:solidFill>
            <a:schemeClr val="tx1"/>
          </a:solidFill>
          <a:latin typeface="+mn-lt"/>
          <a:ea typeface="+mn-ea"/>
          <a:cs typeface="+mn-cs"/>
        </a:defRPr>
      </a:lvl4pPr>
      <a:lvl5pPr marL="5275263" indent="-586140" algn="l" defTabSz="1172281" rtl="0" eaLnBrk="1" latinLnBrk="0" hangingPunct="1">
        <a:spcBef>
          <a:spcPct val="20000"/>
        </a:spcBef>
        <a:buFont typeface="Arial"/>
        <a:buChar char="»"/>
        <a:defRPr sz="5099" kern="1200">
          <a:solidFill>
            <a:schemeClr val="tx1"/>
          </a:solidFill>
          <a:latin typeface="+mn-lt"/>
          <a:ea typeface="+mn-ea"/>
          <a:cs typeface="+mn-cs"/>
        </a:defRPr>
      </a:lvl5pPr>
      <a:lvl6pPr marL="6447544" indent="-586140" algn="l" defTabSz="1172281" rtl="0" eaLnBrk="1" latinLnBrk="0" hangingPunct="1">
        <a:spcBef>
          <a:spcPct val="20000"/>
        </a:spcBef>
        <a:buFont typeface="Arial"/>
        <a:buChar char="•"/>
        <a:defRPr sz="5099" kern="1200">
          <a:solidFill>
            <a:schemeClr val="tx1"/>
          </a:solidFill>
          <a:latin typeface="+mn-lt"/>
          <a:ea typeface="+mn-ea"/>
          <a:cs typeface="+mn-cs"/>
        </a:defRPr>
      </a:lvl6pPr>
      <a:lvl7pPr marL="7619825" indent="-586140" algn="l" defTabSz="1172281" rtl="0" eaLnBrk="1" latinLnBrk="0" hangingPunct="1">
        <a:spcBef>
          <a:spcPct val="20000"/>
        </a:spcBef>
        <a:buFont typeface="Arial"/>
        <a:buChar char="•"/>
        <a:defRPr sz="5099" kern="1200">
          <a:solidFill>
            <a:schemeClr val="tx1"/>
          </a:solidFill>
          <a:latin typeface="+mn-lt"/>
          <a:ea typeface="+mn-ea"/>
          <a:cs typeface="+mn-cs"/>
        </a:defRPr>
      </a:lvl7pPr>
      <a:lvl8pPr marL="8792106" indent="-586140" algn="l" defTabSz="1172281" rtl="0" eaLnBrk="1" latinLnBrk="0" hangingPunct="1">
        <a:spcBef>
          <a:spcPct val="20000"/>
        </a:spcBef>
        <a:buFont typeface="Arial"/>
        <a:buChar char="•"/>
        <a:defRPr sz="5099" kern="1200">
          <a:solidFill>
            <a:schemeClr val="tx1"/>
          </a:solidFill>
          <a:latin typeface="+mn-lt"/>
          <a:ea typeface="+mn-ea"/>
          <a:cs typeface="+mn-cs"/>
        </a:defRPr>
      </a:lvl8pPr>
      <a:lvl9pPr marL="9964386" indent="-586140" algn="l" defTabSz="1172281" rtl="0" eaLnBrk="1" latinLnBrk="0" hangingPunct="1">
        <a:spcBef>
          <a:spcPct val="20000"/>
        </a:spcBef>
        <a:buFont typeface="Arial"/>
        <a:buChar char="•"/>
        <a:defRPr sz="5099" kern="1200">
          <a:solidFill>
            <a:schemeClr val="tx1"/>
          </a:solidFill>
          <a:latin typeface="+mn-lt"/>
          <a:ea typeface="+mn-ea"/>
          <a:cs typeface="+mn-cs"/>
        </a:defRPr>
      </a:lvl9pPr>
    </p:bodyStyle>
    <p:otherStyle>
      <a:defPPr>
        <a:defRPr lang="en-US"/>
      </a:defPPr>
      <a:lvl1pPr marL="0" algn="l" defTabSz="1172281" rtl="0" eaLnBrk="1" latinLnBrk="0" hangingPunct="1">
        <a:defRPr sz="4600" kern="1200">
          <a:solidFill>
            <a:schemeClr val="tx1"/>
          </a:solidFill>
          <a:latin typeface="+mn-lt"/>
          <a:ea typeface="+mn-ea"/>
          <a:cs typeface="+mn-cs"/>
        </a:defRPr>
      </a:lvl1pPr>
      <a:lvl2pPr marL="1172281" algn="l" defTabSz="1172281" rtl="0" eaLnBrk="1" latinLnBrk="0" hangingPunct="1">
        <a:defRPr sz="4600" kern="1200">
          <a:solidFill>
            <a:schemeClr val="tx1"/>
          </a:solidFill>
          <a:latin typeface="+mn-lt"/>
          <a:ea typeface="+mn-ea"/>
          <a:cs typeface="+mn-cs"/>
        </a:defRPr>
      </a:lvl2pPr>
      <a:lvl3pPr marL="2344562" algn="l" defTabSz="1172281" rtl="0" eaLnBrk="1" latinLnBrk="0" hangingPunct="1">
        <a:defRPr sz="4600" kern="1200">
          <a:solidFill>
            <a:schemeClr val="tx1"/>
          </a:solidFill>
          <a:latin typeface="+mn-lt"/>
          <a:ea typeface="+mn-ea"/>
          <a:cs typeface="+mn-cs"/>
        </a:defRPr>
      </a:lvl3pPr>
      <a:lvl4pPr marL="3516842" algn="l" defTabSz="1172281" rtl="0" eaLnBrk="1" latinLnBrk="0" hangingPunct="1">
        <a:defRPr sz="4600" kern="1200">
          <a:solidFill>
            <a:schemeClr val="tx1"/>
          </a:solidFill>
          <a:latin typeface="+mn-lt"/>
          <a:ea typeface="+mn-ea"/>
          <a:cs typeface="+mn-cs"/>
        </a:defRPr>
      </a:lvl4pPr>
      <a:lvl5pPr marL="4689123" algn="l" defTabSz="1172281" rtl="0" eaLnBrk="1" latinLnBrk="0" hangingPunct="1">
        <a:defRPr sz="4600" kern="1200">
          <a:solidFill>
            <a:schemeClr val="tx1"/>
          </a:solidFill>
          <a:latin typeface="+mn-lt"/>
          <a:ea typeface="+mn-ea"/>
          <a:cs typeface="+mn-cs"/>
        </a:defRPr>
      </a:lvl5pPr>
      <a:lvl6pPr marL="5861404" algn="l" defTabSz="1172281" rtl="0" eaLnBrk="1" latinLnBrk="0" hangingPunct="1">
        <a:defRPr sz="4600" kern="1200">
          <a:solidFill>
            <a:schemeClr val="tx1"/>
          </a:solidFill>
          <a:latin typeface="+mn-lt"/>
          <a:ea typeface="+mn-ea"/>
          <a:cs typeface="+mn-cs"/>
        </a:defRPr>
      </a:lvl6pPr>
      <a:lvl7pPr marL="7033685" algn="l" defTabSz="1172281" rtl="0" eaLnBrk="1" latinLnBrk="0" hangingPunct="1">
        <a:defRPr sz="4600" kern="1200">
          <a:solidFill>
            <a:schemeClr val="tx1"/>
          </a:solidFill>
          <a:latin typeface="+mn-lt"/>
          <a:ea typeface="+mn-ea"/>
          <a:cs typeface="+mn-cs"/>
        </a:defRPr>
      </a:lvl7pPr>
      <a:lvl8pPr marL="8205965" algn="l" defTabSz="1172281" rtl="0" eaLnBrk="1" latinLnBrk="0" hangingPunct="1">
        <a:defRPr sz="4600" kern="1200">
          <a:solidFill>
            <a:schemeClr val="tx1"/>
          </a:solidFill>
          <a:latin typeface="+mn-lt"/>
          <a:ea typeface="+mn-ea"/>
          <a:cs typeface="+mn-cs"/>
        </a:defRPr>
      </a:lvl8pPr>
      <a:lvl9pPr marL="9378246" algn="l" defTabSz="1172281" rtl="0" eaLnBrk="1" latinLnBrk="0" hangingPunct="1">
        <a:defRPr sz="4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538500"/>
      </p:ext>
    </p:extLst>
  </p:cSld>
  <p:clrMap bg1="lt1" tx1="dk1" bg2="lt2" tx2="dk2" accent1="accent1" accent2="accent2" accent3="accent3" accent4="accent4" accent5="accent5" accent6="accent6" hlink="hlink" folHlink="folHlink"/>
  <p:sldLayoutIdLst>
    <p:sldLayoutId id="2147483688" r:id="rId1"/>
    <p:sldLayoutId id="2147483689" r:id="rId2"/>
  </p:sldLayoutIdLst>
  <p:hf sldNum="0" hdr="0" ftr="0"/>
  <p:txStyles>
    <p:titleStyle>
      <a:lvl1pPr algn="ctr" defTabSz="909776" rtl="0" eaLnBrk="1" latinLnBrk="0" hangingPunct="1">
        <a:spcBef>
          <a:spcPct val="0"/>
        </a:spcBef>
        <a:buNone/>
        <a:defRPr sz="8800" kern="1200">
          <a:solidFill>
            <a:schemeClr val="tx1"/>
          </a:solidFill>
          <a:latin typeface="+mj-lt"/>
          <a:ea typeface="+mj-ea"/>
          <a:cs typeface="+mj-cs"/>
        </a:defRPr>
      </a:lvl1pPr>
    </p:titleStyle>
    <p:bodyStyle>
      <a:lvl1pPr marL="682314" indent="-682314" algn="l" defTabSz="909776" rtl="0" eaLnBrk="1" latinLnBrk="0" hangingPunct="1">
        <a:spcBef>
          <a:spcPct val="20000"/>
        </a:spcBef>
        <a:buFont typeface="Arial"/>
        <a:buChar char="•"/>
        <a:defRPr sz="6400" kern="1200">
          <a:solidFill>
            <a:schemeClr val="tx1"/>
          </a:solidFill>
          <a:latin typeface="+mn-lt"/>
          <a:ea typeface="+mn-ea"/>
          <a:cs typeface="+mn-cs"/>
        </a:defRPr>
      </a:lvl1pPr>
      <a:lvl2pPr marL="1478342" indent="-568576" algn="l" defTabSz="909776" rtl="0" eaLnBrk="1" latinLnBrk="0" hangingPunct="1">
        <a:spcBef>
          <a:spcPct val="20000"/>
        </a:spcBef>
        <a:buFont typeface="Arial"/>
        <a:buChar char="–"/>
        <a:defRPr sz="5600" kern="1200">
          <a:solidFill>
            <a:schemeClr val="tx1"/>
          </a:solidFill>
          <a:latin typeface="+mn-lt"/>
          <a:ea typeface="+mn-ea"/>
          <a:cs typeface="+mn-cs"/>
        </a:defRPr>
      </a:lvl2pPr>
      <a:lvl3pPr marL="2274366" indent="-454888" algn="l" defTabSz="909776" rtl="0" eaLnBrk="1" latinLnBrk="0" hangingPunct="1">
        <a:spcBef>
          <a:spcPct val="20000"/>
        </a:spcBef>
        <a:buFont typeface="Arial"/>
        <a:buChar char="•"/>
        <a:defRPr sz="4800" kern="1200">
          <a:solidFill>
            <a:schemeClr val="tx1"/>
          </a:solidFill>
          <a:latin typeface="+mn-lt"/>
          <a:ea typeface="+mn-ea"/>
          <a:cs typeface="+mn-cs"/>
        </a:defRPr>
      </a:lvl3pPr>
      <a:lvl4pPr marL="3184122" indent="-454888" algn="l" defTabSz="909776" rtl="0" eaLnBrk="1" latinLnBrk="0" hangingPunct="1">
        <a:spcBef>
          <a:spcPct val="20000"/>
        </a:spcBef>
        <a:buFont typeface="Arial"/>
        <a:buChar char="–"/>
        <a:defRPr sz="4000" kern="1200">
          <a:solidFill>
            <a:schemeClr val="tx1"/>
          </a:solidFill>
          <a:latin typeface="+mn-lt"/>
          <a:ea typeface="+mn-ea"/>
          <a:cs typeface="+mn-cs"/>
        </a:defRPr>
      </a:lvl4pPr>
      <a:lvl5pPr marL="4093870" indent="-454888" algn="l" defTabSz="909776" rtl="0" eaLnBrk="1" latinLnBrk="0" hangingPunct="1">
        <a:spcBef>
          <a:spcPct val="20000"/>
        </a:spcBef>
        <a:buFont typeface="Arial"/>
        <a:buChar char="»"/>
        <a:defRPr sz="4000" kern="1200">
          <a:solidFill>
            <a:schemeClr val="tx1"/>
          </a:solidFill>
          <a:latin typeface="+mn-lt"/>
          <a:ea typeface="+mn-ea"/>
          <a:cs typeface="+mn-cs"/>
        </a:defRPr>
      </a:lvl5pPr>
      <a:lvl6pPr marL="5003608" indent="-454888" algn="l" defTabSz="909776" rtl="0" eaLnBrk="1" latinLnBrk="0" hangingPunct="1">
        <a:spcBef>
          <a:spcPct val="20000"/>
        </a:spcBef>
        <a:buFont typeface="Arial"/>
        <a:buChar char="•"/>
        <a:defRPr sz="4000" kern="1200">
          <a:solidFill>
            <a:schemeClr val="tx1"/>
          </a:solidFill>
          <a:latin typeface="+mn-lt"/>
          <a:ea typeface="+mn-ea"/>
          <a:cs typeface="+mn-cs"/>
        </a:defRPr>
      </a:lvl6pPr>
      <a:lvl7pPr marL="5913356" indent="-454888" algn="l" defTabSz="909776" rtl="0" eaLnBrk="1" latinLnBrk="0" hangingPunct="1">
        <a:spcBef>
          <a:spcPct val="20000"/>
        </a:spcBef>
        <a:buFont typeface="Arial"/>
        <a:buChar char="•"/>
        <a:defRPr sz="4000" kern="1200">
          <a:solidFill>
            <a:schemeClr val="tx1"/>
          </a:solidFill>
          <a:latin typeface="+mn-lt"/>
          <a:ea typeface="+mn-ea"/>
          <a:cs typeface="+mn-cs"/>
        </a:defRPr>
      </a:lvl7pPr>
      <a:lvl8pPr marL="6823112" indent="-454888" algn="l" defTabSz="909776" rtl="0" eaLnBrk="1" latinLnBrk="0" hangingPunct="1">
        <a:spcBef>
          <a:spcPct val="20000"/>
        </a:spcBef>
        <a:buFont typeface="Arial"/>
        <a:buChar char="•"/>
        <a:defRPr sz="4000" kern="1200">
          <a:solidFill>
            <a:schemeClr val="tx1"/>
          </a:solidFill>
          <a:latin typeface="+mn-lt"/>
          <a:ea typeface="+mn-ea"/>
          <a:cs typeface="+mn-cs"/>
        </a:defRPr>
      </a:lvl8pPr>
      <a:lvl9pPr marL="7732856" indent="-454888" algn="l" defTabSz="909776"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09776" rtl="0" eaLnBrk="1" latinLnBrk="0" hangingPunct="1">
        <a:defRPr sz="3600" kern="1200">
          <a:solidFill>
            <a:schemeClr val="tx1"/>
          </a:solidFill>
          <a:latin typeface="+mn-lt"/>
          <a:ea typeface="+mn-ea"/>
          <a:cs typeface="+mn-cs"/>
        </a:defRPr>
      </a:lvl1pPr>
      <a:lvl2pPr marL="909776" algn="l" defTabSz="909776" rtl="0" eaLnBrk="1" latinLnBrk="0" hangingPunct="1">
        <a:defRPr sz="3600" kern="1200">
          <a:solidFill>
            <a:schemeClr val="tx1"/>
          </a:solidFill>
          <a:latin typeface="+mn-lt"/>
          <a:ea typeface="+mn-ea"/>
          <a:cs typeface="+mn-cs"/>
        </a:defRPr>
      </a:lvl2pPr>
      <a:lvl3pPr marL="1819486" algn="l" defTabSz="909776" rtl="0" eaLnBrk="1" latinLnBrk="0" hangingPunct="1">
        <a:defRPr sz="3600" kern="1200">
          <a:solidFill>
            <a:schemeClr val="tx1"/>
          </a:solidFill>
          <a:latin typeface="+mn-lt"/>
          <a:ea typeface="+mn-ea"/>
          <a:cs typeface="+mn-cs"/>
        </a:defRPr>
      </a:lvl3pPr>
      <a:lvl4pPr marL="2729242" algn="l" defTabSz="909776" rtl="0" eaLnBrk="1" latinLnBrk="0" hangingPunct="1">
        <a:defRPr sz="3600" kern="1200">
          <a:solidFill>
            <a:schemeClr val="tx1"/>
          </a:solidFill>
          <a:latin typeface="+mn-lt"/>
          <a:ea typeface="+mn-ea"/>
          <a:cs typeface="+mn-cs"/>
        </a:defRPr>
      </a:lvl4pPr>
      <a:lvl5pPr marL="3638988" algn="l" defTabSz="909776" rtl="0" eaLnBrk="1" latinLnBrk="0" hangingPunct="1">
        <a:defRPr sz="3600" kern="1200">
          <a:solidFill>
            <a:schemeClr val="tx1"/>
          </a:solidFill>
          <a:latin typeface="+mn-lt"/>
          <a:ea typeface="+mn-ea"/>
          <a:cs typeface="+mn-cs"/>
        </a:defRPr>
      </a:lvl5pPr>
      <a:lvl6pPr marL="4548738" algn="l" defTabSz="909776" rtl="0" eaLnBrk="1" latinLnBrk="0" hangingPunct="1">
        <a:defRPr sz="3600" kern="1200">
          <a:solidFill>
            <a:schemeClr val="tx1"/>
          </a:solidFill>
          <a:latin typeface="+mn-lt"/>
          <a:ea typeface="+mn-ea"/>
          <a:cs typeface="+mn-cs"/>
        </a:defRPr>
      </a:lvl6pPr>
      <a:lvl7pPr marL="5458484" algn="l" defTabSz="909776" rtl="0" eaLnBrk="1" latinLnBrk="0" hangingPunct="1">
        <a:defRPr sz="3600" kern="1200">
          <a:solidFill>
            <a:schemeClr val="tx1"/>
          </a:solidFill>
          <a:latin typeface="+mn-lt"/>
          <a:ea typeface="+mn-ea"/>
          <a:cs typeface="+mn-cs"/>
        </a:defRPr>
      </a:lvl7pPr>
      <a:lvl8pPr marL="6368236" algn="l" defTabSz="909776" rtl="0" eaLnBrk="1" latinLnBrk="0" hangingPunct="1">
        <a:defRPr sz="3600" kern="1200">
          <a:solidFill>
            <a:schemeClr val="tx1"/>
          </a:solidFill>
          <a:latin typeface="+mn-lt"/>
          <a:ea typeface="+mn-ea"/>
          <a:cs typeface="+mn-cs"/>
        </a:defRPr>
      </a:lvl8pPr>
      <a:lvl9pPr marL="7277982" algn="l" defTabSz="909776"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2C1BD5-845B-4772-8DB4-DE7754BDBB9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280317" y="12202543"/>
            <a:ext cx="3350018" cy="1164946"/>
          </a:xfrm>
          <a:prstGeom prst="rect">
            <a:avLst/>
          </a:prstGeom>
        </p:spPr>
      </p:pic>
      <p:sp>
        <p:nvSpPr>
          <p:cNvPr id="4" name="Rectangle 3">
            <a:extLst>
              <a:ext uri="{FF2B5EF4-FFF2-40B4-BE49-F238E27FC236}">
                <a16:creationId xmlns:a16="http://schemas.microsoft.com/office/drawing/2014/main" id="{41199EFF-A813-4727-8848-12491FBEFAAD}"/>
              </a:ext>
            </a:extLst>
          </p:cNvPr>
          <p:cNvSpPr/>
          <p:nvPr userDrawn="1"/>
        </p:nvSpPr>
        <p:spPr>
          <a:xfrm>
            <a:off x="20148102" y="12206139"/>
            <a:ext cx="3454968" cy="11401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00" dirty="0"/>
          </a:p>
        </p:txBody>
      </p:sp>
    </p:spTree>
    <p:extLst>
      <p:ext uri="{BB962C8B-B14F-4D97-AF65-F5344CB8AC3E}">
        <p14:creationId xmlns:p14="http://schemas.microsoft.com/office/powerpoint/2010/main" val="3024357914"/>
      </p:ext>
    </p:extLst>
  </p:cSld>
  <p:clrMap bg1="lt1" tx1="dk1" bg2="lt2" tx2="dk2" accent1="accent1" accent2="accent2" accent3="accent3" accent4="accent4" accent5="accent5" accent6="accent6" hlink="hlink" folHlink="folHlink"/>
  <p:sldLayoutIdLst>
    <p:sldLayoutId id="2147483706" r:id="rId1"/>
    <p:sldLayoutId id="2147483707" r:id="rId2"/>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22434969" y="13241866"/>
            <a:ext cx="1480065" cy="4572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2000" smtClean="0">
                <a:solidFill>
                  <a:srgbClr val="508ABA"/>
                </a:solidFill>
                <a:latin typeface="Trebuchet MS"/>
                <a:cs typeface="Trebuchet MS"/>
              </a:rPr>
              <a:pPr algn="r"/>
              <a:t>‹#›</a:t>
            </a:fld>
            <a:endParaRPr lang="en-US" sz="2000" dirty="0">
              <a:solidFill>
                <a:srgbClr val="508ABA"/>
              </a:solidFill>
              <a:latin typeface="Trebuchet MS"/>
              <a:cs typeface="Trebuchet MS"/>
            </a:endParaRPr>
          </a:p>
        </p:txBody>
      </p:sp>
    </p:spTree>
    <p:extLst>
      <p:ext uri="{BB962C8B-B14F-4D97-AF65-F5344CB8AC3E}">
        <p14:creationId xmlns:p14="http://schemas.microsoft.com/office/powerpoint/2010/main" val="1663367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p:nvSpPr>
        <p:spPr>
          <a:xfrm>
            <a:off x="22434969" y="13241866"/>
            <a:ext cx="1480065" cy="4572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2000" smtClean="0">
                <a:solidFill>
                  <a:srgbClr val="508ABA"/>
                </a:solidFill>
                <a:latin typeface="Trebuchet MS"/>
                <a:cs typeface="Trebuchet MS"/>
              </a:rPr>
              <a:pPr algn="r"/>
              <a:t>‹#›</a:t>
            </a:fld>
            <a:endParaRPr lang="en-US" sz="2000" dirty="0">
              <a:solidFill>
                <a:srgbClr val="508ABA"/>
              </a:solidFill>
              <a:latin typeface="Trebuchet MS"/>
              <a:cs typeface="Trebuchet MS"/>
            </a:endParaRPr>
          </a:p>
        </p:txBody>
      </p:sp>
    </p:spTree>
    <p:extLst>
      <p:ext uri="{BB962C8B-B14F-4D97-AF65-F5344CB8AC3E}">
        <p14:creationId xmlns:p14="http://schemas.microsoft.com/office/powerpoint/2010/main" val="530236327"/>
      </p:ext>
    </p:extLst>
  </p:cSld>
  <p:clrMap bg1="lt1" tx1="dk1" bg2="lt2" tx2="dk2" accent1="accent1" accent2="accent2" accent3="accent3" accent4="accent4" accent5="accent5" accent6="accent6" hlink="hlink" folHlink="folHlink"/>
  <p:sldLayoutIdLst>
    <p:sldLayoutId id="2147483714" r:id="rId1"/>
    <p:sldLayoutId id="2147483715" r:id="rId2"/>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116656" tIns="58311" rIns="116656" bIns="58311" rtlCol="0" anchor="ctr">
            <a:normAutofit/>
          </a:bodyPr>
          <a:lstStyle/>
          <a:p>
            <a:r>
              <a:rPr lang="en-US"/>
              <a:t>Click to edit Master title style</a:t>
            </a:r>
          </a:p>
        </p:txBody>
      </p:sp>
      <p:sp>
        <p:nvSpPr>
          <p:cNvPr id="3" name="Text Placeholder 2"/>
          <p:cNvSpPr>
            <a:spLocks noGrp="1"/>
          </p:cNvSpPr>
          <p:nvPr>
            <p:ph type="body" idx="1"/>
          </p:nvPr>
        </p:nvSpPr>
        <p:spPr>
          <a:xfrm>
            <a:off x="1219359" y="3200409"/>
            <a:ext cx="21948458" cy="9051926"/>
          </a:xfrm>
          <a:prstGeom prst="rect">
            <a:avLst/>
          </a:prstGeom>
        </p:spPr>
        <p:txBody>
          <a:bodyPr vert="horz" lIns="116656" tIns="58311" rIns="116656" bIns="58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32285" y="12712771"/>
            <a:ext cx="7722605" cy="730250"/>
          </a:xfrm>
          <a:prstGeom prst="rect">
            <a:avLst/>
          </a:prstGeom>
        </p:spPr>
        <p:txBody>
          <a:bodyPr vert="horz" lIns="116656" tIns="58311" rIns="116656" bIns="58311" rtlCol="0" anchor="ctr"/>
          <a:lstStyle>
            <a:lvl1pPr algn="ctr">
              <a:defRPr sz="3000">
                <a:solidFill>
                  <a:schemeClr val="tx1">
                    <a:tint val="75000"/>
                  </a:schemeClr>
                </a:solidFill>
              </a:defRPr>
            </a:lvl1pPr>
          </a:lstStyle>
          <a:p>
            <a:pPr defTabSz="1166356"/>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71"/>
            <a:ext cx="5690341" cy="730250"/>
          </a:xfrm>
          <a:prstGeom prst="rect">
            <a:avLst/>
          </a:prstGeom>
        </p:spPr>
        <p:txBody>
          <a:bodyPr vert="horz" lIns="116656" tIns="58311" rIns="116656" bIns="58311" rtlCol="0" anchor="ctr"/>
          <a:lstStyle>
            <a:lvl1pPr algn="r">
              <a:defRPr sz="3000">
                <a:solidFill>
                  <a:schemeClr val="tx1">
                    <a:tint val="75000"/>
                  </a:schemeClr>
                </a:solidFill>
              </a:defRPr>
            </a:lvl1pPr>
          </a:lstStyle>
          <a:p>
            <a:pPr defTabSz="1166356"/>
            <a:fld id="{FC623D9C-B141-0E44-9A0E-426DA6A043B9}" type="slidenum">
              <a:rPr lang="en-US" smtClean="0">
                <a:solidFill>
                  <a:prstClr val="black">
                    <a:tint val="75000"/>
                  </a:prstClr>
                </a:solidFill>
              </a:rPr>
              <a:pPr defTabSz="1166356"/>
              <a:t>‹#›</a:t>
            </a:fld>
            <a:endParaRPr lang="en-US">
              <a:solidFill>
                <a:prstClr val="black">
                  <a:tint val="75000"/>
                </a:prstClr>
              </a:solidFill>
            </a:endParaRPr>
          </a:p>
        </p:txBody>
      </p:sp>
    </p:spTree>
    <p:extLst>
      <p:ext uri="{BB962C8B-B14F-4D97-AF65-F5344CB8AC3E}">
        <p14:creationId xmlns:p14="http://schemas.microsoft.com/office/powerpoint/2010/main" val="62055414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sldNum="0" hdr="0" ftr="0"/>
  <p:txStyles>
    <p:titleStyle>
      <a:lvl1pPr algn="ctr" defTabSz="1166356" rtl="0" eaLnBrk="1" latinLnBrk="0" hangingPunct="1">
        <a:spcBef>
          <a:spcPct val="0"/>
        </a:spcBef>
        <a:buNone/>
        <a:defRPr sz="11200" kern="1200">
          <a:solidFill>
            <a:schemeClr val="tx1"/>
          </a:solidFill>
          <a:latin typeface="+mj-lt"/>
          <a:ea typeface="+mj-ea"/>
          <a:cs typeface="+mj-cs"/>
        </a:defRPr>
      </a:lvl1pPr>
    </p:titleStyle>
    <p:bodyStyle>
      <a:lvl1pPr marL="874768" indent="-874768" algn="l" defTabSz="1166356" rtl="0" eaLnBrk="1" latinLnBrk="0" hangingPunct="1">
        <a:spcBef>
          <a:spcPct val="20000"/>
        </a:spcBef>
        <a:buFont typeface="Arial"/>
        <a:buChar char="•"/>
        <a:defRPr sz="8200" kern="1200">
          <a:solidFill>
            <a:schemeClr val="tx1"/>
          </a:solidFill>
          <a:latin typeface="+mn-lt"/>
          <a:ea typeface="+mn-ea"/>
          <a:cs typeface="+mn-cs"/>
        </a:defRPr>
      </a:lvl1pPr>
      <a:lvl2pPr marL="1895360" indent="-728972" algn="l" defTabSz="1166356" rtl="0" eaLnBrk="1" latinLnBrk="0" hangingPunct="1">
        <a:spcBef>
          <a:spcPct val="20000"/>
        </a:spcBef>
        <a:buFont typeface="Arial"/>
        <a:buChar char="–"/>
        <a:defRPr sz="7200" kern="1200">
          <a:solidFill>
            <a:schemeClr val="tx1"/>
          </a:solidFill>
          <a:latin typeface="+mn-lt"/>
          <a:ea typeface="+mn-ea"/>
          <a:cs typeface="+mn-cs"/>
        </a:defRPr>
      </a:lvl2pPr>
      <a:lvl3pPr marL="2915928" indent="-583178" algn="l" defTabSz="1166356" rtl="0" eaLnBrk="1" latinLnBrk="0" hangingPunct="1">
        <a:spcBef>
          <a:spcPct val="20000"/>
        </a:spcBef>
        <a:buFont typeface="Arial"/>
        <a:buChar char="•"/>
        <a:defRPr sz="6200" kern="1200">
          <a:solidFill>
            <a:schemeClr val="tx1"/>
          </a:solidFill>
          <a:latin typeface="+mn-lt"/>
          <a:ea typeface="+mn-ea"/>
          <a:cs typeface="+mn-cs"/>
        </a:defRPr>
      </a:lvl3pPr>
      <a:lvl4pPr marL="4082308" indent="-583178" algn="l" defTabSz="1166356" rtl="0" eaLnBrk="1" latinLnBrk="0" hangingPunct="1">
        <a:spcBef>
          <a:spcPct val="20000"/>
        </a:spcBef>
        <a:buFont typeface="Arial"/>
        <a:buChar char="–"/>
        <a:defRPr sz="5000" kern="1200">
          <a:solidFill>
            <a:schemeClr val="tx1"/>
          </a:solidFill>
          <a:latin typeface="+mn-lt"/>
          <a:ea typeface="+mn-ea"/>
          <a:cs typeface="+mn-cs"/>
        </a:defRPr>
      </a:lvl4pPr>
      <a:lvl5pPr marL="5248692" indent="-583178" algn="l" defTabSz="1166356" rtl="0" eaLnBrk="1" latinLnBrk="0" hangingPunct="1">
        <a:spcBef>
          <a:spcPct val="20000"/>
        </a:spcBef>
        <a:buFont typeface="Arial"/>
        <a:buChar char="»"/>
        <a:defRPr sz="5000" kern="1200">
          <a:solidFill>
            <a:schemeClr val="tx1"/>
          </a:solidFill>
          <a:latin typeface="+mn-lt"/>
          <a:ea typeface="+mn-ea"/>
          <a:cs typeface="+mn-cs"/>
        </a:defRPr>
      </a:lvl5pPr>
      <a:lvl6pPr marL="6415064" indent="-583178" algn="l" defTabSz="1166356" rtl="0" eaLnBrk="1" latinLnBrk="0" hangingPunct="1">
        <a:spcBef>
          <a:spcPct val="20000"/>
        </a:spcBef>
        <a:buFont typeface="Arial"/>
        <a:buChar char="•"/>
        <a:defRPr sz="5000" kern="1200">
          <a:solidFill>
            <a:schemeClr val="tx1"/>
          </a:solidFill>
          <a:latin typeface="+mn-lt"/>
          <a:ea typeface="+mn-ea"/>
          <a:cs typeface="+mn-cs"/>
        </a:defRPr>
      </a:lvl6pPr>
      <a:lvl7pPr marL="7581438" indent="-583178" algn="l" defTabSz="1166356" rtl="0" eaLnBrk="1" latinLnBrk="0" hangingPunct="1">
        <a:spcBef>
          <a:spcPct val="20000"/>
        </a:spcBef>
        <a:buFont typeface="Arial"/>
        <a:buChar char="•"/>
        <a:defRPr sz="5000" kern="1200">
          <a:solidFill>
            <a:schemeClr val="tx1"/>
          </a:solidFill>
          <a:latin typeface="+mn-lt"/>
          <a:ea typeface="+mn-ea"/>
          <a:cs typeface="+mn-cs"/>
        </a:defRPr>
      </a:lvl7pPr>
      <a:lvl8pPr marL="8747812" indent="-583178" algn="l" defTabSz="1166356" rtl="0" eaLnBrk="1" latinLnBrk="0" hangingPunct="1">
        <a:spcBef>
          <a:spcPct val="20000"/>
        </a:spcBef>
        <a:buFont typeface="Arial"/>
        <a:buChar char="•"/>
        <a:defRPr sz="5000" kern="1200">
          <a:solidFill>
            <a:schemeClr val="tx1"/>
          </a:solidFill>
          <a:latin typeface="+mn-lt"/>
          <a:ea typeface="+mn-ea"/>
          <a:cs typeface="+mn-cs"/>
        </a:defRPr>
      </a:lvl8pPr>
      <a:lvl9pPr marL="9914184" indent="-583178" algn="l" defTabSz="1166356" rtl="0" eaLnBrk="1" latinLnBrk="0" hangingPunct="1">
        <a:spcBef>
          <a:spcPct val="20000"/>
        </a:spcBef>
        <a:buFont typeface="Arial"/>
        <a:buChar char="•"/>
        <a:defRPr sz="5000" kern="1200">
          <a:solidFill>
            <a:schemeClr val="tx1"/>
          </a:solidFill>
          <a:latin typeface="+mn-lt"/>
          <a:ea typeface="+mn-ea"/>
          <a:cs typeface="+mn-cs"/>
        </a:defRPr>
      </a:lvl9pPr>
    </p:bodyStyle>
    <p:otherStyle>
      <a:defPPr>
        <a:defRPr lang="en-US"/>
      </a:defPPr>
      <a:lvl1pPr marL="0" algn="l" defTabSz="1166356" rtl="0" eaLnBrk="1" latinLnBrk="0" hangingPunct="1">
        <a:defRPr sz="4600" kern="1200">
          <a:solidFill>
            <a:schemeClr val="tx1"/>
          </a:solidFill>
          <a:latin typeface="+mn-lt"/>
          <a:ea typeface="+mn-ea"/>
          <a:cs typeface="+mn-cs"/>
        </a:defRPr>
      </a:lvl1pPr>
      <a:lvl2pPr marL="1166356" algn="l" defTabSz="1166356" rtl="0" eaLnBrk="1" latinLnBrk="0" hangingPunct="1">
        <a:defRPr sz="4600" kern="1200">
          <a:solidFill>
            <a:schemeClr val="tx1"/>
          </a:solidFill>
          <a:latin typeface="+mn-lt"/>
          <a:ea typeface="+mn-ea"/>
          <a:cs typeface="+mn-cs"/>
        </a:defRPr>
      </a:lvl2pPr>
      <a:lvl3pPr marL="2332752" algn="l" defTabSz="1166356" rtl="0" eaLnBrk="1" latinLnBrk="0" hangingPunct="1">
        <a:defRPr sz="4600" kern="1200">
          <a:solidFill>
            <a:schemeClr val="tx1"/>
          </a:solidFill>
          <a:latin typeface="+mn-lt"/>
          <a:ea typeface="+mn-ea"/>
          <a:cs typeface="+mn-cs"/>
        </a:defRPr>
      </a:lvl3pPr>
      <a:lvl4pPr marL="3499126" algn="l" defTabSz="1166356" rtl="0" eaLnBrk="1" latinLnBrk="0" hangingPunct="1">
        <a:defRPr sz="4600" kern="1200">
          <a:solidFill>
            <a:schemeClr val="tx1"/>
          </a:solidFill>
          <a:latin typeface="+mn-lt"/>
          <a:ea typeface="+mn-ea"/>
          <a:cs typeface="+mn-cs"/>
        </a:defRPr>
      </a:lvl4pPr>
      <a:lvl5pPr marL="4665502" algn="l" defTabSz="1166356" rtl="0" eaLnBrk="1" latinLnBrk="0" hangingPunct="1">
        <a:defRPr sz="4600" kern="1200">
          <a:solidFill>
            <a:schemeClr val="tx1"/>
          </a:solidFill>
          <a:latin typeface="+mn-lt"/>
          <a:ea typeface="+mn-ea"/>
          <a:cs typeface="+mn-cs"/>
        </a:defRPr>
      </a:lvl5pPr>
      <a:lvl6pPr marL="5831874" algn="l" defTabSz="1166356" rtl="0" eaLnBrk="1" latinLnBrk="0" hangingPunct="1">
        <a:defRPr sz="4600" kern="1200">
          <a:solidFill>
            <a:schemeClr val="tx1"/>
          </a:solidFill>
          <a:latin typeface="+mn-lt"/>
          <a:ea typeface="+mn-ea"/>
          <a:cs typeface="+mn-cs"/>
        </a:defRPr>
      </a:lvl6pPr>
      <a:lvl7pPr marL="6998250" algn="l" defTabSz="1166356" rtl="0" eaLnBrk="1" latinLnBrk="0" hangingPunct="1">
        <a:defRPr sz="4600" kern="1200">
          <a:solidFill>
            <a:schemeClr val="tx1"/>
          </a:solidFill>
          <a:latin typeface="+mn-lt"/>
          <a:ea typeface="+mn-ea"/>
          <a:cs typeface="+mn-cs"/>
        </a:defRPr>
      </a:lvl7pPr>
      <a:lvl8pPr marL="8164624" algn="l" defTabSz="1166356" rtl="0" eaLnBrk="1" latinLnBrk="0" hangingPunct="1">
        <a:defRPr sz="4600" kern="1200">
          <a:solidFill>
            <a:schemeClr val="tx1"/>
          </a:solidFill>
          <a:latin typeface="+mn-lt"/>
          <a:ea typeface="+mn-ea"/>
          <a:cs typeface="+mn-cs"/>
        </a:defRPr>
      </a:lvl8pPr>
      <a:lvl9pPr marL="9331000" algn="l" defTabSz="1166356" rtl="0" eaLnBrk="1" latinLnBrk="0" hangingPunct="1">
        <a:defRPr sz="4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116656" tIns="58311" rIns="116656" bIns="58311" rtlCol="0" anchor="ctr">
            <a:normAutofit/>
          </a:bodyPr>
          <a:lstStyle/>
          <a:p>
            <a:r>
              <a:rPr lang="en-US"/>
              <a:t>Click to edit Master title style</a:t>
            </a:r>
          </a:p>
        </p:txBody>
      </p:sp>
      <p:sp>
        <p:nvSpPr>
          <p:cNvPr id="3" name="Text Placeholder 2"/>
          <p:cNvSpPr>
            <a:spLocks noGrp="1"/>
          </p:cNvSpPr>
          <p:nvPr>
            <p:ph type="body" idx="1"/>
          </p:nvPr>
        </p:nvSpPr>
        <p:spPr>
          <a:xfrm>
            <a:off x="1219359" y="3200411"/>
            <a:ext cx="21948458" cy="9051926"/>
          </a:xfrm>
          <a:prstGeom prst="rect">
            <a:avLst/>
          </a:prstGeom>
        </p:spPr>
        <p:txBody>
          <a:bodyPr vert="horz" lIns="116656" tIns="58311" rIns="116656" bIns="58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32285" y="12712773"/>
            <a:ext cx="7722605" cy="730250"/>
          </a:xfrm>
          <a:prstGeom prst="rect">
            <a:avLst/>
          </a:prstGeom>
        </p:spPr>
        <p:txBody>
          <a:bodyPr vert="horz" lIns="116656" tIns="58311" rIns="116656" bIns="58311" rtlCol="0" anchor="ctr"/>
          <a:lstStyle>
            <a:lvl1pPr algn="ctr">
              <a:defRPr sz="3000">
                <a:solidFill>
                  <a:schemeClr val="tx1">
                    <a:tint val="75000"/>
                  </a:schemeClr>
                </a:solidFill>
              </a:defRPr>
            </a:lvl1pPr>
          </a:lstStyle>
          <a:p>
            <a:pPr defTabSz="1166122"/>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73"/>
            <a:ext cx="5690341" cy="730250"/>
          </a:xfrm>
          <a:prstGeom prst="rect">
            <a:avLst/>
          </a:prstGeom>
        </p:spPr>
        <p:txBody>
          <a:bodyPr vert="horz" lIns="116656" tIns="58311" rIns="116656" bIns="58311" rtlCol="0" anchor="ctr"/>
          <a:lstStyle>
            <a:lvl1pPr algn="r">
              <a:defRPr sz="3000">
                <a:solidFill>
                  <a:schemeClr val="tx1">
                    <a:tint val="75000"/>
                  </a:schemeClr>
                </a:solidFill>
              </a:defRPr>
            </a:lvl1pPr>
          </a:lstStyle>
          <a:p>
            <a:pPr defTabSz="1166122"/>
            <a:fld id="{FC623D9C-B141-0E44-9A0E-426DA6A043B9}" type="slidenum">
              <a:rPr lang="en-US" smtClean="0">
                <a:solidFill>
                  <a:prstClr val="black">
                    <a:tint val="75000"/>
                  </a:prstClr>
                </a:solidFill>
              </a:rPr>
              <a:pPr defTabSz="1166122"/>
              <a:t>‹#›</a:t>
            </a:fld>
            <a:endParaRPr lang="en-US">
              <a:solidFill>
                <a:prstClr val="black">
                  <a:tint val="75000"/>
                </a:prstClr>
              </a:solidFill>
            </a:endParaRPr>
          </a:p>
        </p:txBody>
      </p:sp>
    </p:spTree>
    <p:extLst>
      <p:ext uri="{BB962C8B-B14F-4D97-AF65-F5344CB8AC3E}">
        <p14:creationId xmlns:p14="http://schemas.microsoft.com/office/powerpoint/2010/main" val="358661991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sldNum="0" hdr="0" ftr="0"/>
  <p:txStyles>
    <p:titleStyle>
      <a:lvl1pPr algn="ctr" defTabSz="1166122" rtl="0" eaLnBrk="1" latinLnBrk="0" hangingPunct="1">
        <a:spcBef>
          <a:spcPct val="0"/>
        </a:spcBef>
        <a:buNone/>
        <a:defRPr sz="11198" kern="1200">
          <a:solidFill>
            <a:schemeClr val="tx1"/>
          </a:solidFill>
          <a:latin typeface="+mj-lt"/>
          <a:ea typeface="+mj-ea"/>
          <a:cs typeface="+mj-cs"/>
        </a:defRPr>
      </a:lvl1pPr>
    </p:titleStyle>
    <p:body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p:bodyStyle>
    <p:otherStyle>
      <a:defPPr>
        <a:defRPr lang="en-US"/>
      </a:defPPr>
      <a:lvl1pPr marL="0" algn="l" defTabSz="1166122" rtl="0" eaLnBrk="1" latinLnBrk="0" hangingPunct="1">
        <a:defRPr sz="4600" kern="1200">
          <a:solidFill>
            <a:schemeClr val="tx1"/>
          </a:solidFill>
          <a:latin typeface="+mn-lt"/>
          <a:ea typeface="+mn-ea"/>
          <a:cs typeface="+mn-cs"/>
        </a:defRPr>
      </a:lvl1pPr>
      <a:lvl2pPr marL="1166122" algn="l" defTabSz="1166122" rtl="0" eaLnBrk="1" latinLnBrk="0" hangingPunct="1">
        <a:defRPr sz="4600" kern="1200">
          <a:solidFill>
            <a:schemeClr val="tx1"/>
          </a:solidFill>
          <a:latin typeface="+mn-lt"/>
          <a:ea typeface="+mn-ea"/>
          <a:cs typeface="+mn-cs"/>
        </a:defRPr>
      </a:lvl2pPr>
      <a:lvl3pPr marL="2332286" algn="l" defTabSz="1166122" rtl="0" eaLnBrk="1" latinLnBrk="0" hangingPunct="1">
        <a:defRPr sz="4600" kern="1200">
          <a:solidFill>
            <a:schemeClr val="tx1"/>
          </a:solidFill>
          <a:latin typeface="+mn-lt"/>
          <a:ea typeface="+mn-ea"/>
          <a:cs typeface="+mn-cs"/>
        </a:defRPr>
      </a:lvl3pPr>
      <a:lvl4pPr marL="3498426" algn="l" defTabSz="1166122" rtl="0" eaLnBrk="1" latinLnBrk="0" hangingPunct="1">
        <a:defRPr sz="4600" kern="1200">
          <a:solidFill>
            <a:schemeClr val="tx1"/>
          </a:solidFill>
          <a:latin typeface="+mn-lt"/>
          <a:ea typeface="+mn-ea"/>
          <a:cs typeface="+mn-cs"/>
        </a:defRPr>
      </a:lvl4pPr>
      <a:lvl5pPr marL="4664568" algn="l" defTabSz="1166122" rtl="0" eaLnBrk="1" latinLnBrk="0" hangingPunct="1">
        <a:defRPr sz="4600" kern="1200">
          <a:solidFill>
            <a:schemeClr val="tx1"/>
          </a:solidFill>
          <a:latin typeface="+mn-lt"/>
          <a:ea typeface="+mn-ea"/>
          <a:cs typeface="+mn-cs"/>
        </a:defRPr>
      </a:lvl5pPr>
      <a:lvl6pPr marL="5830708" algn="l" defTabSz="1166122" rtl="0" eaLnBrk="1" latinLnBrk="0" hangingPunct="1">
        <a:defRPr sz="4600" kern="1200">
          <a:solidFill>
            <a:schemeClr val="tx1"/>
          </a:solidFill>
          <a:latin typeface="+mn-lt"/>
          <a:ea typeface="+mn-ea"/>
          <a:cs typeface="+mn-cs"/>
        </a:defRPr>
      </a:lvl6pPr>
      <a:lvl7pPr marL="6996850" algn="l" defTabSz="1166122" rtl="0" eaLnBrk="1" latinLnBrk="0" hangingPunct="1">
        <a:defRPr sz="4600" kern="1200">
          <a:solidFill>
            <a:schemeClr val="tx1"/>
          </a:solidFill>
          <a:latin typeface="+mn-lt"/>
          <a:ea typeface="+mn-ea"/>
          <a:cs typeface="+mn-cs"/>
        </a:defRPr>
      </a:lvl7pPr>
      <a:lvl8pPr marL="8162992" algn="l" defTabSz="1166122" rtl="0" eaLnBrk="1" latinLnBrk="0" hangingPunct="1">
        <a:defRPr sz="4600" kern="1200">
          <a:solidFill>
            <a:schemeClr val="tx1"/>
          </a:solidFill>
          <a:latin typeface="+mn-lt"/>
          <a:ea typeface="+mn-ea"/>
          <a:cs typeface="+mn-cs"/>
        </a:defRPr>
      </a:lvl8pPr>
      <a:lvl9pPr marL="9329134" algn="l" defTabSz="1166122" rtl="0" eaLnBrk="1" latinLnBrk="0" hangingPunct="1">
        <a:defRPr sz="4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7"/>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7"/>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434"/>
            <a:fld id="{EC3BD84E-8269-4BBA-A176-3F974B220849}" type="datetimeFigureOut">
              <a:rPr lang="en-US" smtClean="0">
                <a:solidFill>
                  <a:prstClr val="black">
                    <a:tint val="75000"/>
                  </a:prstClr>
                </a:solidFill>
              </a:rPr>
              <a:pPr defTabSz="1828434"/>
              <a:t>4/27/2020</a:t>
            </a:fld>
            <a:endParaRPr lang="en-US">
              <a:solidFill>
                <a:prstClr val="black">
                  <a:tint val="75000"/>
                </a:prstClr>
              </a:solidFill>
            </a:endParaRPr>
          </a:p>
        </p:txBody>
      </p:sp>
      <p:sp>
        <p:nvSpPr>
          <p:cNvPr id="5" name="Footer Placeholder 4"/>
          <p:cNvSpPr>
            <a:spLocks noGrp="1"/>
          </p:cNvSpPr>
          <p:nvPr>
            <p:ph type="ftr" sz="quarter" idx="3"/>
          </p:nvPr>
        </p:nvSpPr>
        <p:spPr>
          <a:xfrm>
            <a:off x="8078252" y="12712707"/>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434"/>
            <a:endParaRPr lang="en-US">
              <a:solidFill>
                <a:prstClr val="black">
                  <a:tint val="75000"/>
                </a:prstClr>
              </a:solidFill>
            </a:endParaRPr>
          </a:p>
        </p:txBody>
      </p:sp>
      <p:sp>
        <p:nvSpPr>
          <p:cNvPr id="6" name="Slide Number Placeholder 5"/>
          <p:cNvSpPr>
            <a:spLocks noGrp="1"/>
          </p:cNvSpPr>
          <p:nvPr>
            <p:ph type="sldNum" sz="quarter" idx="4"/>
          </p:nvPr>
        </p:nvSpPr>
        <p:spPr>
          <a:xfrm>
            <a:off x="17223443" y="12712707"/>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434"/>
            <a:fld id="{341BD94A-1DA2-4572-BFA8-9644412885DF}" type="slidenum">
              <a:rPr lang="en-US" smtClean="0">
                <a:solidFill>
                  <a:prstClr val="black">
                    <a:tint val="75000"/>
                  </a:prstClr>
                </a:solidFill>
              </a:rPr>
              <a:pPr defTabSz="1828434"/>
              <a:t>‹#›</a:t>
            </a:fld>
            <a:endParaRPr lang="en-US">
              <a:solidFill>
                <a:prstClr val="black">
                  <a:tint val="75000"/>
                </a:prstClr>
              </a:solidFill>
            </a:endParaRPr>
          </a:p>
        </p:txBody>
      </p:sp>
    </p:spTree>
    <p:extLst>
      <p:ext uri="{BB962C8B-B14F-4D97-AF65-F5344CB8AC3E}">
        <p14:creationId xmlns:p14="http://schemas.microsoft.com/office/powerpoint/2010/main" val="126457850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l" defTabSz="1828434"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108" indent="-457108" algn="l" defTabSz="1828434" rtl="0" eaLnBrk="1" latinLnBrk="0" hangingPunct="1">
        <a:lnSpc>
          <a:spcPct val="90000"/>
        </a:lnSpc>
        <a:spcBef>
          <a:spcPts val="2000"/>
        </a:spcBef>
        <a:buFont typeface="Arial" panose="020B0604020202020204" pitchFamily="34" charset="0"/>
        <a:buChar char="•"/>
        <a:defRPr sz="5598" kern="1200">
          <a:solidFill>
            <a:schemeClr val="tx1"/>
          </a:solidFill>
          <a:latin typeface="+mn-lt"/>
          <a:ea typeface="+mn-ea"/>
          <a:cs typeface="+mn-cs"/>
        </a:defRPr>
      </a:lvl1pPr>
      <a:lvl2pPr marL="1371326" indent="-457108" algn="l" defTabSz="1828434"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542" indent="-457108" algn="l" defTabSz="1828434"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199760" indent="-457108"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3978" indent="-457108"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194" indent="-457108"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2" indent="-457108"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8"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8"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8"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2"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2"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6" algn="l" defTabSz="1828434" rtl="0" eaLnBrk="1" latinLnBrk="0" hangingPunct="1">
        <a:defRPr sz="3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19359" y="3200403"/>
            <a:ext cx="21948458" cy="90519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59" y="12712703"/>
            <a:ext cx="5690341"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3EF95C9C-A031-D449-B4B3-03349645AEEA}" type="datetimeFigureOut">
              <a:rPr lang="en-US" smtClean="0"/>
              <a:pPr/>
              <a:t>4/27/2020</a:t>
            </a:fld>
            <a:endParaRPr lang="en-US"/>
          </a:p>
        </p:txBody>
      </p:sp>
      <p:sp>
        <p:nvSpPr>
          <p:cNvPr id="5" name="Footer Placeholder 4"/>
          <p:cNvSpPr>
            <a:spLocks noGrp="1"/>
          </p:cNvSpPr>
          <p:nvPr>
            <p:ph type="ftr" sz="quarter" idx="3"/>
          </p:nvPr>
        </p:nvSpPr>
        <p:spPr>
          <a:xfrm>
            <a:off x="8332285" y="12712703"/>
            <a:ext cx="7722605"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3"/>
            <a:ext cx="5690341"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2AAE5DD7-0385-A743-98AD-0652C7E30E45}" type="slidenum">
              <a:rPr lang="en-US" smtClean="0"/>
              <a:pPr/>
              <a:t>‹#›</a:t>
            </a:fld>
            <a:endParaRPr lang="en-US"/>
          </a:p>
        </p:txBody>
      </p:sp>
    </p:spTree>
    <p:extLst>
      <p:ext uri="{BB962C8B-B14F-4D97-AF65-F5344CB8AC3E}">
        <p14:creationId xmlns:p14="http://schemas.microsoft.com/office/powerpoint/2010/main" val="18444246"/>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6" Type="http://schemas.openxmlformats.org/officeDocument/2006/relationships/image" Target="../media/image47.png"/><Relationship Id="rId117" Type="http://schemas.openxmlformats.org/officeDocument/2006/relationships/image" Target="../media/image138.png"/><Relationship Id="rId21" Type="http://schemas.openxmlformats.org/officeDocument/2006/relationships/image" Target="../media/image42.png"/><Relationship Id="rId42" Type="http://schemas.openxmlformats.org/officeDocument/2006/relationships/image" Target="../media/image63.png"/><Relationship Id="rId47" Type="http://schemas.openxmlformats.org/officeDocument/2006/relationships/image" Target="../media/image68.png"/><Relationship Id="rId63" Type="http://schemas.openxmlformats.org/officeDocument/2006/relationships/image" Target="../media/image84.png"/><Relationship Id="rId68" Type="http://schemas.openxmlformats.org/officeDocument/2006/relationships/image" Target="../media/image89.png"/><Relationship Id="rId84" Type="http://schemas.openxmlformats.org/officeDocument/2006/relationships/image" Target="../media/image105.png"/><Relationship Id="rId89" Type="http://schemas.openxmlformats.org/officeDocument/2006/relationships/image" Target="../media/image110.jpeg"/><Relationship Id="rId112" Type="http://schemas.openxmlformats.org/officeDocument/2006/relationships/image" Target="../media/image133.png"/><Relationship Id="rId16" Type="http://schemas.openxmlformats.org/officeDocument/2006/relationships/image" Target="../media/image37.png"/><Relationship Id="rId107" Type="http://schemas.openxmlformats.org/officeDocument/2006/relationships/image" Target="../media/image128.png"/><Relationship Id="rId11" Type="http://schemas.openxmlformats.org/officeDocument/2006/relationships/image" Target="../media/image32.png"/><Relationship Id="rId32" Type="http://schemas.openxmlformats.org/officeDocument/2006/relationships/image" Target="../media/image53.png"/><Relationship Id="rId37" Type="http://schemas.openxmlformats.org/officeDocument/2006/relationships/image" Target="../media/image58.png"/><Relationship Id="rId53" Type="http://schemas.openxmlformats.org/officeDocument/2006/relationships/image" Target="../media/image74.png"/><Relationship Id="rId58" Type="http://schemas.openxmlformats.org/officeDocument/2006/relationships/image" Target="../media/image79.png"/><Relationship Id="rId74" Type="http://schemas.openxmlformats.org/officeDocument/2006/relationships/image" Target="../media/image95.png"/><Relationship Id="rId79" Type="http://schemas.openxmlformats.org/officeDocument/2006/relationships/image" Target="../media/image100.png"/><Relationship Id="rId102" Type="http://schemas.openxmlformats.org/officeDocument/2006/relationships/image" Target="../media/image123.png"/><Relationship Id="rId123" Type="http://schemas.openxmlformats.org/officeDocument/2006/relationships/image" Target="../media/image144.jpeg"/><Relationship Id="rId128" Type="http://schemas.openxmlformats.org/officeDocument/2006/relationships/image" Target="../media/image12.png"/><Relationship Id="rId5" Type="http://schemas.openxmlformats.org/officeDocument/2006/relationships/image" Target="../media/image26.png"/><Relationship Id="rId90" Type="http://schemas.openxmlformats.org/officeDocument/2006/relationships/image" Target="../media/image111.png"/><Relationship Id="rId95" Type="http://schemas.openxmlformats.org/officeDocument/2006/relationships/image" Target="../media/image116.png"/><Relationship Id="rId22" Type="http://schemas.openxmlformats.org/officeDocument/2006/relationships/image" Target="../media/image43.png"/><Relationship Id="rId27" Type="http://schemas.openxmlformats.org/officeDocument/2006/relationships/image" Target="../media/image48.png"/><Relationship Id="rId43" Type="http://schemas.openxmlformats.org/officeDocument/2006/relationships/image" Target="../media/image64.png"/><Relationship Id="rId48" Type="http://schemas.openxmlformats.org/officeDocument/2006/relationships/image" Target="../media/image69.png"/><Relationship Id="rId64" Type="http://schemas.openxmlformats.org/officeDocument/2006/relationships/image" Target="../media/image85.jpeg"/><Relationship Id="rId69" Type="http://schemas.openxmlformats.org/officeDocument/2006/relationships/image" Target="../media/image90.png"/><Relationship Id="rId113" Type="http://schemas.openxmlformats.org/officeDocument/2006/relationships/image" Target="../media/image134.png"/><Relationship Id="rId118" Type="http://schemas.openxmlformats.org/officeDocument/2006/relationships/image" Target="../media/image139.png"/><Relationship Id="rId80" Type="http://schemas.openxmlformats.org/officeDocument/2006/relationships/image" Target="../media/image101.png"/><Relationship Id="rId85" Type="http://schemas.openxmlformats.org/officeDocument/2006/relationships/image" Target="../media/image106.png"/><Relationship Id="rId12" Type="http://schemas.openxmlformats.org/officeDocument/2006/relationships/image" Target="../media/image33.png"/><Relationship Id="rId17" Type="http://schemas.openxmlformats.org/officeDocument/2006/relationships/image" Target="../media/image38.png"/><Relationship Id="rId33" Type="http://schemas.openxmlformats.org/officeDocument/2006/relationships/image" Target="../media/image54.png"/><Relationship Id="rId38" Type="http://schemas.openxmlformats.org/officeDocument/2006/relationships/image" Target="../media/image59.jpeg"/><Relationship Id="rId59" Type="http://schemas.openxmlformats.org/officeDocument/2006/relationships/image" Target="../media/image80.png"/><Relationship Id="rId103" Type="http://schemas.openxmlformats.org/officeDocument/2006/relationships/image" Target="../media/image124.png"/><Relationship Id="rId108" Type="http://schemas.openxmlformats.org/officeDocument/2006/relationships/image" Target="../media/image129.png"/><Relationship Id="rId124" Type="http://schemas.openxmlformats.org/officeDocument/2006/relationships/image" Target="../media/image145.jpeg"/><Relationship Id="rId54" Type="http://schemas.openxmlformats.org/officeDocument/2006/relationships/image" Target="../media/image75.png"/><Relationship Id="rId70" Type="http://schemas.openxmlformats.org/officeDocument/2006/relationships/image" Target="../media/image91.png"/><Relationship Id="rId75" Type="http://schemas.openxmlformats.org/officeDocument/2006/relationships/image" Target="../media/image96.png"/><Relationship Id="rId91" Type="http://schemas.openxmlformats.org/officeDocument/2006/relationships/image" Target="../media/image112.png"/><Relationship Id="rId96" Type="http://schemas.openxmlformats.org/officeDocument/2006/relationships/image" Target="../media/image117.png"/><Relationship Id="rId1" Type="http://schemas.openxmlformats.org/officeDocument/2006/relationships/slideLayout" Target="../slideLayouts/slideLayout57.xml"/><Relationship Id="rId6" Type="http://schemas.openxmlformats.org/officeDocument/2006/relationships/image" Target="../media/image27.png"/><Relationship Id="rId23" Type="http://schemas.openxmlformats.org/officeDocument/2006/relationships/image" Target="../media/image44.gif"/><Relationship Id="rId28" Type="http://schemas.openxmlformats.org/officeDocument/2006/relationships/image" Target="../media/image49.jpeg"/><Relationship Id="rId49" Type="http://schemas.openxmlformats.org/officeDocument/2006/relationships/image" Target="../media/image70.png"/><Relationship Id="rId114" Type="http://schemas.openxmlformats.org/officeDocument/2006/relationships/image" Target="../media/image135.png"/><Relationship Id="rId119" Type="http://schemas.openxmlformats.org/officeDocument/2006/relationships/image" Target="../media/image140.png"/><Relationship Id="rId44" Type="http://schemas.openxmlformats.org/officeDocument/2006/relationships/image" Target="../media/image65.png"/><Relationship Id="rId60" Type="http://schemas.openxmlformats.org/officeDocument/2006/relationships/image" Target="../media/image81.png"/><Relationship Id="rId65" Type="http://schemas.openxmlformats.org/officeDocument/2006/relationships/image" Target="../media/image86.jpeg"/><Relationship Id="rId81" Type="http://schemas.openxmlformats.org/officeDocument/2006/relationships/image" Target="../media/image102.png"/><Relationship Id="rId86" Type="http://schemas.openxmlformats.org/officeDocument/2006/relationships/image" Target="../media/image107.png"/><Relationship Id="rId13" Type="http://schemas.openxmlformats.org/officeDocument/2006/relationships/image" Target="../media/image34.png"/><Relationship Id="rId18" Type="http://schemas.openxmlformats.org/officeDocument/2006/relationships/image" Target="../media/image39.jpeg"/><Relationship Id="rId39" Type="http://schemas.openxmlformats.org/officeDocument/2006/relationships/image" Target="../media/image60.png"/><Relationship Id="rId109" Type="http://schemas.openxmlformats.org/officeDocument/2006/relationships/image" Target="../media/image130.jpeg"/><Relationship Id="rId34" Type="http://schemas.openxmlformats.org/officeDocument/2006/relationships/image" Target="../media/image55.png"/><Relationship Id="rId50" Type="http://schemas.openxmlformats.org/officeDocument/2006/relationships/image" Target="../media/image71.png"/><Relationship Id="rId55" Type="http://schemas.openxmlformats.org/officeDocument/2006/relationships/image" Target="../media/image76.png"/><Relationship Id="rId76" Type="http://schemas.openxmlformats.org/officeDocument/2006/relationships/image" Target="../media/image97.png"/><Relationship Id="rId97" Type="http://schemas.openxmlformats.org/officeDocument/2006/relationships/image" Target="../media/image118.png"/><Relationship Id="rId104" Type="http://schemas.openxmlformats.org/officeDocument/2006/relationships/image" Target="../media/image125.gif"/><Relationship Id="rId120" Type="http://schemas.openxmlformats.org/officeDocument/2006/relationships/image" Target="../media/image141.png"/><Relationship Id="rId125" Type="http://schemas.openxmlformats.org/officeDocument/2006/relationships/image" Target="../media/image146.png"/><Relationship Id="rId7" Type="http://schemas.openxmlformats.org/officeDocument/2006/relationships/image" Target="../media/image28.png"/><Relationship Id="rId71" Type="http://schemas.openxmlformats.org/officeDocument/2006/relationships/image" Target="../media/image92.png"/><Relationship Id="rId92" Type="http://schemas.openxmlformats.org/officeDocument/2006/relationships/image" Target="../media/image113.png"/><Relationship Id="rId2" Type="http://schemas.openxmlformats.org/officeDocument/2006/relationships/notesSlide" Target="../notesSlides/notesSlide7.xml"/><Relationship Id="rId29" Type="http://schemas.openxmlformats.org/officeDocument/2006/relationships/image" Target="../media/image50.png"/><Relationship Id="rId24" Type="http://schemas.openxmlformats.org/officeDocument/2006/relationships/image" Target="../media/image45.png"/><Relationship Id="rId40" Type="http://schemas.openxmlformats.org/officeDocument/2006/relationships/image" Target="../media/image61.png"/><Relationship Id="rId45" Type="http://schemas.openxmlformats.org/officeDocument/2006/relationships/image" Target="../media/image66.png"/><Relationship Id="rId66" Type="http://schemas.openxmlformats.org/officeDocument/2006/relationships/image" Target="../media/image87.jpeg"/><Relationship Id="rId87" Type="http://schemas.openxmlformats.org/officeDocument/2006/relationships/image" Target="../media/image108.png"/><Relationship Id="rId110" Type="http://schemas.openxmlformats.org/officeDocument/2006/relationships/image" Target="../media/image131.png"/><Relationship Id="rId115" Type="http://schemas.openxmlformats.org/officeDocument/2006/relationships/image" Target="../media/image136.png"/><Relationship Id="rId61" Type="http://schemas.openxmlformats.org/officeDocument/2006/relationships/image" Target="../media/image82.jpeg"/><Relationship Id="rId82" Type="http://schemas.openxmlformats.org/officeDocument/2006/relationships/image" Target="../media/image103.jpeg"/><Relationship Id="rId19" Type="http://schemas.openxmlformats.org/officeDocument/2006/relationships/image" Target="../media/image40.png"/><Relationship Id="rId14" Type="http://schemas.openxmlformats.org/officeDocument/2006/relationships/image" Target="../media/image35.png"/><Relationship Id="rId30" Type="http://schemas.openxmlformats.org/officeDocument/2006/relationships/image" Target="../media/image51.png"/><Relationship Id="rId35" Type="http://schemas.openxmlformats.org/officeDocument/2006/relationships/image" Target="../media/image56.png"/><Relationship Id="rId56" Type="http://schemas.openxmlformats.org/officeDocument/2006/relationships/image" Target="../media/image77.png"/><Relationship Id="rId77" Type="http://schemas.openxmlformats.org/officeDocument/2006/relationships/image" Target="../media/image98.png"/><Relationship Id="rId100" Type="http://schemas.openxmlformats.org/officeDocument/2006/relationships/image" Target="../media/image121.jpeg"/><Relationship Id="rId105" Type="http://schemas.openxmlformats.org/officeDocument/2006/relationships/image" Target="../media/image126.png"/><Relationship Id="rId126" Type="http://schemas.openxmlformats.org/officeDocument/2006/relationships/image" Target="../media/image147.png"/><Relationship Id="rId8" Type="http://schemas.openxmlformats.org/officeDocument/2006/relationships/image" Target="../media/image29.png"/><Relationship Id="rId51" Type="http://schemas.openxmlformats.org/officeDocument/2006/relationships/image" Target="../media/image72.png"/><Relationship Id="rId72" Type="http://schemas.openxmlformats.org/officeDocument/2006/relationships/image" Target="../media/image93.jpeg"/><Relationship Id="rId93" Type="http://schemas.openxmlformats.org/officeDocument/2006/relationships/image" Target="../media/image114.png"/><Relationship Id="rId98" Type="http://schemas.openxmlformats.org/officeDocument/2006/relationships/image" Target="../media/image119.png"/><Relationship Id="rId121" Type="http://schemas.openxmlformats.org/officeDocument/2006/relationships/image" Target="../media/image142.png"/><Relationship Id="rId3" Type="http://schemas.openxmlformats.org/officeDocument/2006/relationships/image" Target="../media/image24.png"/><Relationship Id="rId25" Type="http://schemas.openxmlformats.org/officeDocument/2006/relationships/image" Target="../media/image46.png"/><Relationship Id="rId46" Type="http://schemas.openxmlformats.org/officeDocument/2006/relationships/image" Target="../media/image67.png"/><Relationship Id="rId67" Type="http://schemas.openxmlformats.org/officeDocument/2006/relationships/image" Target="../media/image88.png"/><Relationship Id="rId116" Type="http://schemas.openxmlformats.org/officeDocument/2006/relationships/image" Target="../media/image137.png"/><Relationship Id="rId20" Type="http://schemas.openxmlformats.org/officeDocument/2006/relationships/image" Target="../media/image41.png"/><Relationship Id="rId41" Type="http://schemas.openxmlformats.org/officeDocument/2006/relationships/image" Target="../media/image62.jpeg"/><Relationship Id="rId62" Type="http://schemas.openxmlformats.org/officeDocument/2006/relationships/image" Target="../media/image83.jpeg"/><Relationship Id="rId83" Type="http://schemas.openxmlformats.org/officeDocument/2006/relationships/image" Target="../media/image104.png"/><Relationship Id="rId88" Type="http://schemas.openxmlformats.org/officeDocument/2006/relationships/image" Target="../media/image109.png"/><Relationship Id="rId111" Type="http://schemas.openxmlformats.org/officeDocument/2006/relationships/image" Target="../media/image132.png"/><Relationship Id="rId15" Type="http://schemas.openxmlformats.org/officeDocument/2006/relationships/image" Target="../media/image36.png"/><Relationship Id="rId36" Type="http://schemas.openxmlformats.org/officeDocument/2006/relationships/image" Target="../media/image57.png"/><Relationship Id="rId57" Type="http://schemas.openxmlformats.org/officeDocument/2006/relationships/image" Target="../media/image78.png"/><Relationship Id="rId106" Type="http://schemas.openxmlformats.org/officeDocument/2006/relationships/image" Target="../media/image127.png"/><Relationship Id="rId127" Type="http://schemas.openxmlformats.org/officeDocument/2006/relationships/image" Target="../media/image148.png"/><Relationship Id="rId10" Type="http://schemas.openxmlformats.org/officeDocument/2006/relationships/image" Target="../media/image31.png"/><Relationship Id="rId31" Type="http://schemas.openxmlformats.org/officeDocument/2006/relationships/image" Target="../media/image52.png"/><Relationship Id="rId52" Type="http://schemas.openxmlformats.org/officeDocument/2006/relationships/image" Target="../media/image73.png"/><Relationship Id="rId73" Type="http://schemas.openxmlformats.org/officeDocument/2006/relationships/image" Target="../media/image94.png"/><Relationship Id="rId78" Type="http://schemas.openxmlformats.org/officeDocument/2006/relationships/image" Target="../media/image99.png"/><Relationship Id="rId94" Type="http://schemas.openxmlformats.org/officeDocument/2006/relationships/image" Target="../media/image115.png"/><Relationship Id="rId99" Type="http://schemas.openxmlformats.org/officeDocument/2006/relationships/image" Target="../media/image120.png"/><Relationship Id="rId101" Type="http://schemas.openxmlformats.org/officeDocument/2006/relationships/image" Target="../media/image122.png"/><Relationship Id="rId122" Type="http://schemas.openxmlformats.org/officeDocument/2006/relationships/image" Target="../media/image143.png"/><Relationship Id="rId4" Type="http://schemas.openxmlformats.org/officeDocument/2006/relationships/image" Target="../media/image25.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26" Type="http://schemas.openxmlformats.org/officeDocument/2006/relationships/image" Target="../media/image163.png"/><Relationship Id="rId117" Type="http://schemas.openxmlformats.org/officeDocument/2006/relationships/image" Target="../media/image224.png"/><Relationship Id="rId21" Type="http://schemas.openxmlformats.org/officeDocument/2006/relationships/image" Target="../media/image160.png"/><Relationship Id="rId42" Type="http://schemas.openxmlformats.org/officeDocument/2006/relationships/image" Target="../media/image175.png"/><Relationship Id="rId47" Type="http://schemas.openxmlformats.org/officeDocument/2006/relationships/image" Target="../media/image68.png"/><Relationship Id="rId63" Type="http://schemas.openxmlformats.org/officeDocument/2006/relationships/image" Target="../media/image84.png"/><Relationship Id="rId68" Type="http://schemas.openxmlformats.org/officeDocument/2006/relationships/image" Target="../media/image192.png"/><Relationship Id="rId84" Type="http://schemas.openxmlformats.org/officeDocument/2006/relationships/image" Target="../media/image203.png"/><Relationship Id="rId89" Type="http://schemas.openxmlformats.org/officeDocument/2006/relationships/image" Target="../media/image206.jpeg"/><Relationship Id="rId112" Type="http://schemas.openxmlformats.org/officeDocument/2006/relationships/image" Target="../media/image220.png"/><Relationship Id="rId16" Type="http://schemas.openxmlformats.org/officeDocument/2006/relationships/image" Target="../media/image156.png"/><Relationship Id="rId107" Type="http://schemas.openxmlformats.org/officeDocument/2006/relationships/image" Target="../media/image128.png"/><Relationship Id="rId11" Type="http://schemas.openxmlformats.org/officeDocument/2006/relationships/image" Target="../media/image32.png"/><Relationship Id="rId32" Type="http://schemas.openxmlformats.org/officeDocument/2006/relationships/image" Target="../media/image168.png"/><Relationship Id="rId37" Type="http://schemas.openxmlformats.org/officeDocument/2006/relationships/image" Target="../media/image58.png"/><Relationship Id="rId53" Type="http://schemas.openxmlformats.org/officeDocument/2006/relationships/image" Target="../media/image182.png"/><Relationship Id="rId58" Type="http://schemas.openxmlformats.org/officeDocument/2006/relationships/image" Target="../media/image79.png"/><Relationship Id="rId74" Type="http://schemas.openxmlformats.org/officeDocument/2006/relationships/image" Target="../media/image95.png"/><Relationship Id="rId79" Type="http://schemas.openxmlformats.org/officeDocument/2006/relationships/image" Target="../media/image199.png"/><Relationship Id="rId102" Type="http://schemas.openxmlformats.org/officeDocument/2006/relationships/image" Target="../media/image214.png"/><Relationship Id="rId123" Type="http://schemas.openxmlformats.org/officeDocument/2006/relationships/image" Target="../media/image229.jpeg"/><Relationship Id="rId128" Type="http://schemas.openxmlformats.org/officeDocument/2006/relationships/image" Target="../media/image12.png"/><Relationship Id="rId5" Type="http://schemas.openxmlformats.org/officeDocument/2006/relationships/image" Target="../media/image150.png"/><Relationship Id="rId90" Type="http://schemas.openxmlformats.org/officeDocument/2006/relationships/image" Target="../media/image207.png"/><Relationship Id="rId95" Type="http://schemas.openxmlformats.org/officeDocument/2006/relationships/image" Target="../media/image116.png"/><Relationship Id="rId22" Type="http://schemas.openxmlformats.org/officeDocument/2006/relationships/image" Target="../media/image43.png"/><Relationship Id="rId27" Type="http://schemas.openxmlformats.org/officeDocument/2006/relationships/image" Target="../media/image48.png"/><Relationship Id="rId43" Type="http://schemas.openxmlformats.org/officeDocument/2006/relationships/image" Target="../media/image64.png"/><Relationship Id="rId48" Type="http://schemas.openxmlformats.org/officeDocument/2006/relationships/image" Target="../media/image69.png"/><Relationship Id="rId64" Type="http://schemas.openxmlformats.org/officeDocument/2006/relationships/image" Target="../media/image188.jpeg"/><Relationship Id="rId69" Type="http://schemas.openxmlformats.org/officeDocument/2006/relationships/image" Target="../media/image90.png"/><Relationship Id="rId113" Type="http://schemas.openxmlformats.org/officeDocument/2006/relationships/image" Target="../media/image221.png"/><Relationship Id="rId118" Type="http://schemas.openxmlformats.org/officeDocument/2006/relationships/image" Target="../media/image139.png"/><Relationship Id="rId80" Type="http://schemas.openxmlformats.org/officeDocument/2006/relationships/image" Target="../media/image200.png"/><Relationship Id="rId85" Type="http://schemas.openxmlformats.org/officeDocument/2006/relationships/image" Target="../media/image106.png"/><Relationship Id="rId12" Type="http://schemas.openxmlformats.org/officeDocument/2006/relationships/image" Target="../media/image33.png"/><Relationship Id="rId17" Type="http://schemas.openxmlformats.org/officeDocument/2006/relationships/image" Target="../media/image157.png"/><Relationship Id="rId33" Type="http://schemas.openxmlformats.org/officeDocument/2006/relationships/image" Target="../media/image169.png"/><Relationship Id="rId38" Type="http://schemas.openxmlformats.org/officeDocument/2006/relationships/image" Target="../media/image171.jpeg"/><Relationship Id="rId59" Type="http://schemas.openxmlformats.org/officeDocument/2006/relationships/image" Target="../media/image80.png"/><Relationship Id="rId103" Type="http://schemas.openxmlformats.org/officeDocument/2006/relationships/image" Target="../media/image215.png"/><Relationship Id="rId108" Type="http://schemas.openxmlformats.org/officeDocument/2006/relationships/image" Target="../media/image217.png"/><Relationship Id="rId124" Type="http://schemas.openxmlformats.org/officeDocument/2006/relationships/image" Target="../media/image230.jpeg"/><Relationship Id="rId54" Type="http://schemas.openxmlformats.org/officeDocument/2006/relationships/image" Target="../media/image183.png"/><Relationship Id="rId70" Type="http://schemas.openxmlformats.org/officeDocument/2006/relationships/image" Target="../media/image193.png"/><Relationship Id="rId75" Type="http://schemas.openxmlformats.org/officeDocument/2006/relationships/image" Target="../media/image96.png"/><Relationship Id="rId91" Type="http://schemas.openxmlformats.org/officeDocument/2006/relationships/image" Target="../media/image208.png"/><Relationship Id="rId96" Type="http://schemas.openxmlformats.org/officeDocument/2006/relationships/image" Target="../media/image211.png"/><Relationship Id="rId1" Type="http://schemas.openxmlformats.org/officeDocument/2006/relationships/slideLayout" Target="../slideLayouts/slideLayout34.xml"/><Relationship Id="rId6" Type="http://schemas.openxmlformats.org/officeDocument/2006/relationships/image" Target="../media/image151.png"/><Relationship Id="rId23" Type="http://schemas.openxmlformats.org/officeDocument/2006/relationships/image" Target="../media/image44.gif"/><Relationship Id="rId28" Type="http://schemas.openxmlformats.org/officeDocument/2006/relationships/image" Target="../media/image164.jpeg"/><Relationship Id="rId49" Type="http://schemas.openxmlformats.org/officeDocument/2006/relationships/image" Target="../media/image70.png"/><Relationship Id="rId114" Type="http://schemas.openxmlformats.org/officeDocument/2006/relationships/image" Target="../media/image135.png"/><Relationship Id="rId119" Type="http://schemas.openxmlformats.org/officeDocument/2006/relationships/image" Target="../media/image225.png"/><Relationship Id="rId44" Type="http://schemas.openxmlformats.org/officeDocument/2006/relationships/image" Target="../media/image176.png"/><Relationship Id="rId60" Type="http://schemas.openxmlformats.org/officeDocument/2006/relationships/image" Target="../media/image185.png"/><Relationship Id="rId65" Type="http://schemas.openxmlformats.org/officeDocument/2006/relationships/image" Target="../media/image189.jpeg"/><Relationship Id="rId81" Type="http://schemas.openxmlformats.org/officeDocument/2006/relationships/image" Target="../media/image201.png"/><Relationship Id="rId86" Type="http://schemas.openxmlformats.org/officeDocument/2006/relationships/image" Target="../media/image204.png"/><Relationship Id="rId13" Type="http://schemas.openxmlformats.org/officeDocument/2006/relationships/image" Target="../media/image154.png"/><Relationship Id="rId18" Type="http://schemas.openxmlformats.org/officeDocument/2006/relationships/image" Target="../media/image158.jpeg"/><Relationship Id="rId39" Type="http://schemas.openxmlformats.org/officeDocument/2006/relationships/image" Target="../media/image172.png"/><Relationship Id="rId109" Type="http://schemas.openxmlformats.org/officeDocument/2006/relationships/image" Target="../media/image218.jpeg"/><Relationship Id="rId34" Type="http://schemas.openxmlformats.org/officeDocument/2006/relationships/image" Target="../media/image170.png"/><Relationship Id="rId50" Type="http://schemas.openxmlformats.org/officeDocument/2006/relationships/image" Target="../media/image179.png"/><Relationship Id="rId55" Type="http://schemas.openxmlformats.org/officeDocument/2006/relationships/image" Target="../media/image184.png"/><Relationship Id="rId76" Type="http://schemas.openxmlformats.org/officeDocument/2006/relationships/image" Target="../media/image196.png"/><Relationship Id="rId97" Type="http://schemas.openxmlformats.org/officeDocument/2006/relationships/image" Target="../media/image118.png"/><Relationship Id="rId104" Type="http://schemas.openxmlformats.org/officeDocument/2006/relationships/image" Target="../media/image125.gif"/><Relationship Id="rId120" Type="http://schemas.openxmlformats.org/officeDocument/2006/relationships/image" Target="../media/image226.png"/><Relationship Id="rId125" Type="http://schemas.openxmlformats.org/officeDocument/2006/relationships/image" Target="../media/image231.png"/><Relationship Id="rId7" Type="http://schemas.openxmlformats.org/officeDocument/2006/relationships/image" Target="../media/image152.png"/><Relationship Id="rId71" Type="http://schemas.openxmlformats.org/officeDocument/2006/relationships/image" Target="../media/image92.png"/><Relationship Id="rId92" Type="http://schemas.openxmlformats.org/officeDocument/2006/relationships/image" Target="../media/image209.png"/><Relationship Id="rId2" Type="http://schemas.openxmlformats.org/officeDocument/2006/relationships/notesSlide" Target="../notesSlides/notesSlide8.xml"/><Relationship Id="rId29" Type="http://schemas.openxmlformats.org/officeDocument/2006/relationships/image" Target="../media/image165.png"/><Relationship Id="rId24" Type="http://schemas.openxmlformats.org/officeDocument/2006/relationships/image" Target="../media/image161.png"/><Relationship Id="rId40" Type="http://schemas.openxmlformats.org/officeDocument/2006/relationships/image" Target="../media/image173.png"/><Relationship Id="rId45" Type="http://schemas.openxmlformats.org/officeDocument/2006/relationships/image" Target="../media/image177.png"/><Relationship Id="rId66" Type="http://schemas.openxmlformats.org/officeDocument/2006/relationships/image" Target="../media/image190.jpeg"/><Relationship Id="rId87" Type="http://schemas.openxmlformats.org/officeDocument/2006/relationships/image" Target="../media/image108.png"/><Relationship Id="rId110" Type="http://schemas.openxmlformats.org/officeDocument/2006/relationships/image" Target="../media/image131.png"/><Relationship Id="rId115" Type="http://schemas.openxmlformats.org/officeDocument/2006/relationships/image" Target="../media/image222.png"/><Relationship Id="rId61" Type="http://schemas.openxmlformats.org/officeDocument/2006/relationships/image" Target="../media/image186.jpeg"/><Relationship Id="rId82" Type="http://schemas.openxmlformats.org/officeDocument/2006/relationships/image" Target="../media/image202.jpeg"/><Relationship Id="rId19" Type="http://schemas.openxmlformats.org/officeDocument/2006/relationships/image" Target="../media/image40.png"/><Relationship Id="rId14" Type="http://schemas.openxmlformats.org/officeDocument/2006/relationships/image" Target="../media/image35.png"/><Relationship Id="rId30" Type="http://schemas.openxmlformats.org/officeDocument/2006/relationships/image" Target="../media/image166.png"/><Relationship Id="rId35" Type="http://schemas.openxmlformats.org/officeDocument/2006/relationships/image" Target="../media/image56.png"/><Relationship Id="rId56" Type="http://schemas.openxmlformats.org/officeDocument/2006/relationships/image" Target="../media/image77.png"/><Relationship Id="rId77" Type="http://schemas.openxmlformats.org/officeDocument/2006/relationships/image" Target="../media/image197.png"/><Relationship Id="rId100" Type="http://schemas.openxmlformats.org/officeDocument/2006/relationships/image" Target="../media/image121.jpeg"/><Relationship Id="rId105" Type="http://schemas.openxmlformats.org/officeDocument/2006/relationships/image" Target="../media/image126.png"/><Relationship Id="rId126" Type="http://schemas.openxmlformats.org/officeDocument/2006/relationships/image" Target="../media/image232.png"/><Relationship Id="rId8" Type="http://schemas.openxmlformats.org/officeDocument/2006/relationships/image" Target="../media/image29.png"/><Relationship Id="rId51" Type="http://schemas.openxmlformats.org/officeDocument/2006/relationships/image" Target="../media/image180.png"/><Relationship Id="rId72" Type="http://schemas.openxmlformats.org/officeDocument/2006/relationships/image" Target="../media/image194.jpeg"/><Relationship Id="rId93" Type="http://schemas.openxmlformats.org/officeDocument/2006/relationships/image" Target="../media/image114.png"/><Relationship Id="rId98" Type="http://schemas.openxmlformats.org/officeDocument/2006/relationships/image" Target="../media/image212.png"/><Relationship Id="rId121" Type="http://schemas.openxmlformats.org/officeDocument/2006/relationships/image" Target="../media/image227.png"/><Relationship Id="rId3" Type="http://schemas.openxmlformats.org/officeDocument/2006/relationships/image" Target="../media/image24.png"/><Relationship Id="rId25" Type="http://schemas.openxmlformats.org/officeDocument/2006/relationships/image" Target="../media/image162.png"/><Relationship Id="rId46" Type="http://schemas.openxmlformats.org/officeDocument/2006/relationships/image" Target="../media/image178.png"/><Relationship Id="rId67" Type="http://schemas.openxmlformats.org/officeDocument/2006/relationships/image" Target="../media/image191.png"/><Relationship Id="rId116" Type="http://schemas.openxmlformats.org/officeDocument/2006/relationships/image" Target="../media/image223.png"/><Relationship Id="rId20" Type="http://schemas.openxmlformats.org/officeDocument/2006/relationships/image" Target="../media/image159.png"/><Relationship Id="rId41" Type="http://schemas.openxmlformats.org/officeDocument/2006/relationships/image" Target="../media/image174.jpeg"/><Relationship Id="rId62" Type="http://schemas.openxmlformats.org/officeDocument/2006/relationships/image" Target="../media/image187.jpeg"/><Relationship Id="rId83" Type="http://schemas.openxmlformats.org/officeDocument/2006/relationships/image" Target="../media/image104.png"/><Relationship Id="rId88" Type="http://schemas.openxmlformats.org/officeDocument/2006/relationships/image" Target="../media/image205.png"/><Relationship Id="rId111" Type="http://schemas.openxmlformats.org/officeDocument/2006/relationships/image" Target="../media/image219.png"/><Relationship Id="rId15" Type="http://schemas.openxmlformats.org/officeDocument/2006/relationships/image" Target="../media/image155.png"/><Relationship Id="rId36" Type="http://schemas.openxmlformats.org/officeDocument/2006/relationships/image" Target="../media/image57.png"/><Relationship Id="rId57" Type="http://schemas.openxmlformats.org/officeDocument/2006/relationships/image" Target="../media/image78.png"/><Relationship Id="rId106" Type="http://schemas.openxmlformats.org/officeDocument/2006/relationships/image" Target="../media/image216.png"/><Relationship Id="rId127" Type="http://schemas.openxmlformats.org/officeDocument/2006/relationships/image" Target="../media/image148.png"/><Relationship Id="rId10" Type="http://schemas.openxmlformats.org/officeDocument/2006/relationships/image" Target="../media/image153.png"/><Relationship Id="rId31" Type="http://schemas.openxmlformats.org/officeDocument/2006/relationships/image" Target="../media/image167.png"/><Relationship Id="rId52" Type="http://schemas.openxmlformats.org/officeDocument/2006/relationships/image" Target="../media/image181.png"/><Relationship Id="rId73" Type="http://schemas.openxmlformats.org/officeDocument/2006/relationships/image" Target="../media/image195.png"/><Relationship Id="rId78" Type="http://schemas.openxmlformats.org/officeDocument/2006/relationships/image" Target="../media/image198.png"/><Relationship Id="rId94" Type="http://schemas.openxmlformats.org/officeDocument/2006/relationships/image" Target="../media/image210.png"/><Relationship Id="rId99" Type="http://schemas.openxmlformats.org/officeDocument/2006/relationships/image" Target="../media/image120.png"/><Relationship Id="rId101" Type="http://schemas.openxmlformats.org/officeDocument/2006/relationships/image" Target="../media/image213.png"/><Relationship Id="rId122" Type="http://schemas.openxmlformats.org/officeDocument/2006/relationships/image" Target="../media/image228.png"/><Relationship Id="rId4" Type="http://schemas.openxmlformats.org/officeDocument/2006/relationships/image" Target="../media/image149.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3.xml"/><Relationship Id="rId5" Type="http://schemas.openxmlformats.org/officeDocument/2006/relationships/image" Target="../media/image20.png"/><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3.png"/><Relationship Id="rId7" Type="http://schemas.openxmlformats.org/officeDocument/2006/relationships/image" Target="../media/image235.jpeg"/><Relationship Id="rId2" Type="http://schemas.openxmlformats.org/officeDocument/2006/relationships/image" Target="../media/image19.png"/><Relationship Id="rId1" Type="http://schemas.openxmlformats.org/officeDocument/2006/relationships/slideLayout" Target="../slideLayouts/slideLayout22.xml"/><Relationship Id="rId6" Type="http://schemas.openxmlformats.org/officeDocument/2006/relationships/image" Target="../media/image92.png"/><Relationship Id="rId5" Type="http://schemas.openxmlformats.org/officeDocument/2006/relationships/image" Target="../media/image234.png"/><Relationship Id="rId4" Type="http://schemas.openxmlformats.org/officeDocument/2006/relationships/image" Target="../media/image233.png"/></Relationships>
</file>

<file path=ppt/slides/_rels/slide17.xml.rels><?xml version="1.0" encoding="UTF-8" standalone="yes"?>
<Relationships xmlns="http://schemas.openxmlformats.org/package/2006/relationships"><Relationship Id="rId13" Type="http://schemas.openxmlformats.org/officeDocument/2006/relationships/image" Target="../media/image246.png"/><Relationship Id="rId18" Type="http://schemas.openxmlformats.org/officeDocument/2006/relationships/image" Target="../media/image250.png"/><Relationship Id="rId26" Type="http://schemas.openxmlformats.org/officeDocument/2006/relationships/image" Target="../media/image257.png"/><Relationship Id="rId3" Type="http://schemas.openxmlformats.org/officeDocument/2006/relationships/image" Target="../media/image237.png"/><Relationship Id="rId21" Type="http://schemas.openxmlformats.org/officeDocument/2006/relationships/image" Target="../media/image253.png"/><Relationship Id="rId34" Type="http://schemas.openxmlformats.org/officeDocument/2006/relationships/image" Target="../media/image264.png"/><Relationship Id="rId7" Type="http://schemas.openxmlformats.org/officeDocument/2006/relationships/image" Target="../media/image241.png"/><Relationship Id="rId12" Type="http://schemas.openxmlformats.org/officeDocument/2006/relationships/image" Target="../media/image245.png"/><Relationship Id="rId17" Type="http://schemas.openxmlformats.org/officeDocument/2006/relationships/image" Target="../media/image70.png"/><Relationship Id="rId25" Type="http://schemas.openxmlformats.org/officeDocument/2006/relationships/image" Target="../media/image256.png"/><Relationship Id="rId33" Type="http://schemas.openxmlformats.org/officeDocument/2006/relationships/image" Target="../media/image263.png"/><Relationship Id="rId2" Type="http://schemas.openxmlformats.org/officeDocument/2006/relationships/image" Target="../media/image236.png"/><Relationship Id="rId16" Type="http://schemas.openxmlformats.org/officeDocument/2006/relationships/image" Target="../media/image249.png"/><Relationship Id="rId20" Type="http://schemas.openxmlformats.org/officeDocument/2006/relationships/image" Target="../media/image252.jpeg"/><Relationship Id="rId29" Type="http://schemas.openxmlformats.org/officeDocument/2006/relationships/image" Target="../media/image260.png"/><Relationship Id="rId1" Type="http://schemas.openxmlformats.org/officeDocument/2006/relationships/slideLayout" Target="../slideLayouts/slideLayout33.xml"/><Relationship Id="rId6" Type="http://schemas.openxmlformats.org/officeDocument/2006/relationships/image" Target="../media/image240.png"/><Relationship Id="rId11" Type="http://schemas.openxmlformats.org/officeDocument/2006/relationships/image" Target="../media/image96.png"/><Relationship Id="rId24" Type="http://schemas.openxmlformats.org/officeDocument/2006/relationships/image" Target="../media/image255.png"/><Relationship Id="rId32" Type="http://schemas.openxmlformats.org/officeDocument/2006/relationships/image" Target="../media/image40.png"/><Relationship Id="rId5" Type="http://schemas.openxmlformats.org/officeDocument/2006/relationships/image" Target="../media/image239.png"/><Relationship Id="rId15" Type="http://schemas.openxmlformats.org/officeDocument/2006/relationships/image" Target="../media/image248.png"/><Relationship Id="rId23" Type="http://schemas.openxmlformats.org/officeDocument/2006/relationships/image" Target="../media/image69.png"/><Relationship Id="rId28" Type="http://schemas.openxmlformats.org/officeDocument/2006/relationships/image" Target="../media/image259.png"/><Relationship Id="rId36" Type="http://schemas.openxmlformats.org/officeDocument/2006/relationships/image" Target="../media/image12.png"/><Relationship Id="rId10" Type="http://schemas.openxmlformats.org/officeDocument/2006/relationships/image" Target="../media/image244.png"/><Relationship Id="rId19" Type="http://schemas.openxmlformats.org/officeDocument/2006/relationships/image" Target="../media/image251.png"/><Relationship Id="rId31" Type="http://schemas.openxmlformats.org/officeDocument/2006/relationships/image" Target="../media/image262.png"/><Relationship Id="rId4" Type="http://schemas.openxmlformats.org/officeDocument/2006/relationships/image" Target="../media/image238.png"/><Relationship Id="rId9" Type="http://schemas.openxmlformats.org/officeDocument/2006/relationships/image" Target="../media/image243.png"/><Relationship Id="rId14" Type="http://schemas.openxmlformats.org/officeDocument/2006/relationships/image" Target="../media/image247.png"/><Relationship Id="rId22" Type="http://schemas.openxmlformats.org/officeDocument/2006/relationships/image" Target="../media/image254.png"/><Relationship Id="rId27" Type="http://schemas.openxmlformats.org/officeDocument/2006/relationships/image" Target="../media/image258.png"/><Relationship Id="rId30" Type="http://schemas.openxmlformats.org/officeDocument/2006/relationships/image" Target="../media/image261.png"/><Relationship Id="rId35" Type="http://schemas.openxmlformats.org/officeDocument/2006/relationships/image" Target="../media/image265.png"/><Relationship Id="rId8" Type="http://schemas.openxmlformats.org/officeDocument/2006/relationships/image" Target="../media/image242.jpeg"/></Relationships>
</file>

<file path=ppt/slides/_rels/slide18.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12.png"/><Relationship Id="rId4" Type="http://schemas.openxmlformats.org/officeDocument/2006/relationships/image" Target="../media/image267.jpe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6" Type="http://schemas.openxmlformats.org/officeDocument/2006/relationships/image" Target="../media/image283.png"/><Relationship Id="rId21" Type="http://schemas.openxmlformats.org/officeDocument/2006/relationships/image" Target="../media/image30.png"/><Relationship Id="rId34" Type="http://schemas.openxmlformats.org/officeDocument/2006/relationships/image" Target="../media/image287.png"/><Relationship Id="rId42" Type="http://schemas.openxmlformats.org/officeDocument/2006/relationships/image" Target="../media/image294.png"/><Relationship Id="rId47" Type="http://schemas.openxmlformats.org/officeDocument/2006/relationships/image" Target="../media/image299.jpeg"/><Relationship Id="rId50" Type="http://schemas.openxmlformats.org/officeDocument/2006/relationships/image" Target="../media/image79.png"/><Relationship Id="rId55" Type="http://schemas.openxmlformats.org/officeDocument/2006/relationships/image" Target="../media/image304.jpeg"/><Relationship Id="rId63" Type="http://schemas.openxmlformats.org/officeDocument/2006/relationships/image" Target="../media/image309.png"/><Relationship Id="rId7" Type="http://schemas.openxmlformats.org/officeDocument/2006/relationships/image" Target="../media/image68.png"/><Relationship Id="rId2" Type="http://schemas.openxmlformats.org/officeDocument/2006/relationships/image" Target="../media/image56.png"/><Relationship Id="rId16" Type="http://schemas.openxmlformats.org/officeDocument/2006/relationships/image" Target="../media/image43.png"/><Relationship Id="rId29" Type="http://schemas.openxmlformats.org/officeDocument/2006/relationships/image" Target="../media/image285.jpeg"/><Relationship Id="rId11" Type="http://schemas.openxmlformats.org/officeDocument/2006/relationships/image" Target="../media/image273.png"/><Relationship Id="rId24" Type="http://schemas.openxmlformats.org/officeDocument/2006/relationships/image" Target="../media/image281.png"/><Relationship Id="rId32" Type="http://schemas.openxmlformats.org/officeDocument/2006/relationships/image" Target="../media/image286.png"/><Relationship Id="rId37" Type="http://schemas.openxmlformats.org/officeDocument/2006/relationships/image" Target="../media/image290.png"/><Relationship Id="rId40" Type="http://schemas.openxmlformats.org/officeDocument/2006/relationships/image" Target="../media/image292.png"/><Relationship Id="rId45" Type="http://schemas.openxmlformats.org/officeDocument/2006/relationships/image" Target="../media/image297.png"/><Relationship Id="rId53" Type="http://schemas.openxmlformats.org/officeDocument/2006/relationships/image" Target="../media/image302.png"/><Relationship Id="rId58" Type="http://schemas.openxmlformats.org/officeDocument/2006/relationships/image" Target="../media/image305.png"/><Relationship Id="rId5" Type="http://schemas.openxmlformats.org/officeDocument/2006/relationships/image" Target="../media/image270.png"/><Relationship Id="rId61" Type="http://schemas.openxmlformats.org/officeDocument/2006/relationships/image" Target="../media/image307.png"/><Relationship Id="rId19" Type="http://schemas.openxmlformats.org/officeDocument/2006/relationships/image" Target="../media/image277.png"/><Relationship Id="rId14" Type="http://schemas.openxmlformats.org/officeDocument/2006/relationships/image" Target="../media/image274.png"/><Relationship Id="rId22" Type="http://schemas.openxmlformats.org/officeDocument/2006/relationships/image" Target="../media/image279.png"/><Relationship Id="rId27" Type="http://schemas.openxmlformats.org/officeDocument/2006/relationships/image" Target="../media/image284.png"/><Relationship Id="rId30" Type="http://schemas.openxmlformats.org/officeDocument/2006/relationships/image" Target="../media/image32.png"/><Relationship Id="rId35" Type="http://schemas.openxmlformats.org/officeDocument/2006/relationships/image" Target="../media/image288.png"/><Relationship Id="rId43" Type="http://schemas.openxmlformats.org/officeDocument/2006/relationships/image" Target="../media/image295.png"/><Relationship Id="rId48" Type="http://schemas.openxmlformats.org/officeDocument/2006/relationships/image" Target="../media/image40.png"/><Relationship Id="rId56" Type="http://schemas.openxmlformats.org/officeDocument/2006/relationships/image" Target="../media/image64.png"/><Relationship Id="rId64" Type="http://schemas.openxmlformats.org/officeDocument/2006/relationships/image" Target="../media/image310.jpeg"/><Relationship Id="rId8" Type="http://schemas.openxmlformats.org/officeDocument/2006/relationships/image" Target="../media/image58.png"/><Relationship Id="rId51" Type="http://schemas.openxmlformats.org/officeDocument/2006/relationships/image" Target="../media/image301.png"/><Relationship Id="rId3" Type="http://schemas.openxmlformats.org/officeDocument/2006/relationships/image" Target="../media/image24.png"/><Relationship Id="rId12" Type="http://schemas.openxmlformats.org/officeDocument/2006/relationships/image" Target="../media/image69.png"/><Relationship Id="rId17" Type="http://schemas.openxmlformats.org/officeDocument/2006/relationships/image" Target="../media/image44.gif"/><Relationship Id="rId25" Type="http://schemas.openxmlformats.org/officeDocument/2006/relationships/image" Target="../media/image282.jpeg"/><Relationship Id="rId33" Type="http://schemas.openxmlformats.org/officeDocument/2006/relationships/image" Target="../media/image35.png"/><Relationship Id="rId38" Type="http://schemas.openxmlformats.org/officeDocument/2006/relationships/image" Target="../media/image77.png"/><Relationship Id="rId46" Type="http://schemas.openxmlformats.org/officeDocument/2006/relationships/image" Target="../media/image298.png"/><Relationship Id="rId59" Type="http://schemas.openxmlformats.org/officeDocument/2006/relationships/image" Target="../media/image252.jpeg"/><Relationship Id="rId20" Type="http://schemas.openxmlformats.org/officeDocument/2006/relationships/image" Target="../media/image278.png"/><Relationship Id="rId41" Type="http://schemas.openxmlformats.org/officeDocument/2006/relationships/image" Target="../media/image293.png"/><Relationship Id="rId54" Type="http://schemas.openxmlformats.org/officeDocument/2006/relationships/image" Target="../media/image303.jpeg"/><Relationship Id="rId62" Type="http://schemas.openxmlformats.org/officeDocument/2006/relationships/image" Target="../media/image308.png"/><Relationship Id="rId1" Type="http://schemas.openxmlformats.org/officeDocument/2006/relationships/slideLayout" Target="../slideLayouts/slideLayout33.xml"/><Relationship Id="rId6" Type="http://schemas.openxmlformats.org/officeDocument/2006/relationships/image" Target="../media/image57.png"/><Relationship Id="rId15" Type="http://schemas.openxmlformats.org/officeDocument/2006/relationships/image" Target="../media/image275.png"/><Relationship Id="rId23" Type="http://schemas.openxmlformats.org/officeDocument/2006/relationships/image" Target="../media/image280.png"/><Relationship Id="rId28" Type="http://schemas.openxmlformats.org/officeDocument/2006/relationships/image" Target="../media/image48.png"/><Relationship Id="rId36" Type="http://schemas.openxmlformats.org/officeDocument/2006/relationships/image" Target="../media/image289.png"/><Relationship Id="rId49" Type="http://schemas.openxmlformats.org/officeDocument/2006/relationships/image" Target="../media/image300.jpeg"/><Relationship Id="rId57" Type="http://schemas.openxmlformats.org/officeDocument/2006/relationships/image" Target="../media/image84.png"/><Relationship Id="rId10" Type="http://schemas.openxmlformats.org/officeDocument/2006/relationships/image" Target="../media/image272.png"/><Relationship Id="rId31" Type="http://schemas.openxmlformats.org/officeDocument/2006/relationships/image" Target="../media/image33.png"/><Relationship Id="rId44" Type="http://schemas.openxmlformats.org/officeDocument/2006/relationships/image" Target="../media/image296.png"/><Relationship Id="rId52" Type="http://schemas.openxmlformats.org/officeDocument/2006/relationships/image" Target="../media/image80.png"/><Relationship Id="rId60" Type="http://schemas.openxmlformats.org/officeDocument/2006/relationships/image" Target="../media/image306.png"/><Relationship Id="rId65" Type="http://schemas.openxmlformats.org/officeDocument/2006/relationships/image" Target="../media/image20.png"/><Relationship Id="rId4" Type="http://schemas.openxmlformats.org/officeDocument/2006/relationships/image" Target="../media/image269.png"/><Relationship Id="rId9" Type="http://schemas.openxmlformats.org/officeDocument/2006/relationships/image" Target="../media/image271.png"/><Relationship Id="rId13" Type="http://schemas.openxmlformats.org/officeDocument/2006/relationships/image" Target="../media/image70.png"/><Relationship Id="rId18" Type="http://schemas.openxmlformats.org/officeDocument/2006/relationships/image" Target="../media/image276.png"/><Relationship Id="rId39" Type="http://schemas.openxmlformats.org/officeDocument/2006/relationships/image" Target="../media/image291.png"/></Relationships>
</file>

<file path=ppt/slides/_rels/slide22.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chart" Target="../charts/chart8.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316.png"/><Relationship Id="rId13" Type="http://schemas.openxmlformats.org/officeDocument/2006/relationships/image" Target="../media/image311.png"/><Relationship Id="rId3" Type="http://schemas.openxmlformats.org/officeDocument/2006/relationships/image" Target="../media/image312.png"/><Relationship Id="rId7" Type="http://schemas.openxmlformats.org/officeDocument/2006/relationships/image" Target="../media/image315.png"/><Relationship Id="rId12" Type="http://schemas.openxmlformats.org/officeDocument/2006/relationships/image" Target="../media/image320.png"/><Relationship Id="rId2" Type="http://schemas.openxmlformats.org/officeDocument/2006/relationships/chart" Target="../charts/chart9.xml"/><Relationship Id="rId1" Type="http://schemas.openxmlformats.org/officeDocument/2006/relationships/slideLayout" Target="../slideLayouts/slideLayout33.xml"/><Relationship Id="rId6" Type="http://schemas.openxmlformats.org/officeDocument/2006/relationships/image" Target="../media/image314.png"/><Relationship Id="rId11" Type="http://schemas.openxmlformats.org/officeDocument/2006/relationships/image" Target="../media/image319.png"/><Relationship Id="rId5" Type="http://schemas.openxmlformats.org/officeDocument/2006/relationships/image" Target="../media/image313.png"/><Relationship Id="rId10" Type="http://schemas.openxmlformats.org/officeDocument/2006/relationships/image" Target="../media/image318.jpeg"/><Relationship Id="rId4" Type="http://schemas.openxmlformats.org/officeDocument/2006/relationships/image" Target="../media/image281.png"/><Relationship Id="rId9" Type="http://schemas.openxmlformats.org/officeDocument/2006/relationships/image" Target="../media/image317.png"/><Relationship Id="rId1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chart" Target="../charts/chart10.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326.png"/><Relationship Id="rId13" Type="http://schemas.openxmlformats.org/officeDocument/2006/relationships/image" Target="../media/image68.png"/><Relationship Id="rId18" Type="http://schemas.openxmlformats.org/officeDocument/2006/relationships/image" Target="../media/image12.png"/><Relationship Id="rId3" Type="http://schemas.openxmlformats.org/officeDocument/2006/relationships/image" Target="../media/image56.png"/><Relationship Id="rId7" Type="http://schemas.openxmlformats.org/officeDocument/2006/relationships/image" Target="../media/image325.png"/><Relationship Id="rId12" Type="http://schemas.openxmlformats.org/officeDocument/2006/relationships/image" Target="../media/image329.png"/><Relationship Id="rId17" Type="http://schemas.openxmlformats.org/officeDocument/2006/relationships/image" Target="../media/image321.png"/><Relationship Id="rId2" Type="http://schemas.openxmlformats.org/officeDocument/2006/relationships/image" Target="../media/image57.png"/><Relationship Id="rId16" Type="http://schemas.openxmlformats.org/officeDocument/2006/relationships/image" Target="../media/image330.jpeg"/><Relationship Id="rId1" Type="http://schemas.openxmlformats.org/officeDocument/2006/relationships/slideLayout" Target="../slideLayouts/slideLayout33.xml"/><Relationship Id="rId6" Type="http://schemas.openxmlformats.org/officeDocument/2006/relationships/image" Target="../media/image324.png"/><Relationship Id="rId11" Type="http://schemas.openxmlformats.org/officeDocument/2006/relationships/image" Target="../media/image328.png"/><Relationship Id="rId5" Type="http://schemas.openxmlformats.org/officeDocument/2006/relationships/image" Target="../media/image323.png"/><Relationship Id="rId15" Type="http://schemas.openxmlformats.org/officeDocument/2006/relationships/image" Target="../media/image35.png"/><Relationship Id="rId10" Type="http://schemas.openxmlformats.org/officeDocument/2006/relationships/image" Target="../media/image48.png"/><Relationship Id="rId4" Type="http://schemas.openxmlformats.org/officeDocument/2006/relationships/image" Target="../media/image322.jpeg"/><Relationship Id="rId9" Type="http://schemas.openxmlformats.org/officeDocument/2006/relationships/image" Target="../media/image327.png"/><Relationship Id="rId14" Type="http://schemas.openxmlformats.org/officeDocument/2006/relationships/image" Target="../media/image44.gif"/></Relationships>
</file>

<file path=ppt/slides/_rels/slide26.xml.rels><?xml version="1.0" encoding="UTF-8" standalone="yes"?>
<Relationships xmlns="http://schemas.openxmlformats.org/package/2006/relationships"><Relationship Id="rId8" Type="http://schemas.openxmlformats.org/officeDocument/2006/relationships/image" Target="../media/image333.png"/><Relationship Id="rId13" Type="http://schemas.openxmlformats.org/officeDocument/2006/relationships/image" Target="../media/image337.png"/><Relationship Id="rId18" Type="http://schemas.openxmlformats.org/officeDocument/2006/relationships/image" Target="../media/image12.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36.png"/><Relationship Id="rId17" Type="http://schemas.openxmlformats.org/officeDocument/2006/relationships/image" Target="../media/image321.png"/><Relationship Id="rId2" Type="http://schemas.openxmlformats.org/officeDocument/2006/relationships/image" Target="../media/image331.jpeg"/><Relationship Id="rId16" Type="http://schemas.openxmlformats.org/officeDocument/2006/relationships/image" Target="../media/image58.png"/><Relationship Id="rId1" Type="http://schemas.openxmlformats.org/officeDocument/2006/relationships/slideLayout" Target="../slideLayouts/slideLayout33.xml"/><Relationship Id="rId6" Type="http://schemas.openxmlformats.org/officeDocument/2006/relationships/image" Target="../media/image80.png"/><Relationship Id="rId11" Type="http://schemas.openxmlformats.org/officeDocument/2006/relationships/image" Target="../media/image335.png"/><Relationship Id="rId5" Type="http://schemas.openxmlformats.org/officeDocument/2006/relationships/image" Target="../media/image84.png"/><Relationship Id="rId15" Type="http://schemas.openxmlformats.org/officeDocument/2006/relationships/image" Target="../media/image44.gif"/><Relationship Id="rId10" Type="http://schemas.openxmlformats.org/officeDocument/2006/relationships/image" Target="../media/image48.png"/><Relationship Id="rId4" Type="http://schemas.openxmlformats.org/officeDocument/2006/relationships/image" Target="../media/image332.png"/><Relationship Id="rId9" Type="http://schemas.openxmlformats.org/officeDocument/2006/relationships/image" Target="../media/image334.png"/><Relationship Id="rId14" Type="http://schemas.openxmlformats.org/officeDocument/2006/relationships/image" Target="../media/image338.png"/></Relationships>
</file>

<file path=ppt/slides/_rels/slide27.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chart" Target="../charts/chart11.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341.png"/><Relationship Id="rId13" Type="http://schemas.openxmlformats.org/officeDocument/2006/relationships/image" Target="../media/image283.png"/><Relationship Id="rId18" Type="http://schemas.openxmlformats.org/officeDocument/2006/relationships/image" Target="../media/image349.jpeg"/><Relationship Id="rId3" Type="http://schemas.openxmlformats.org/officeDocument/2006/relationships/image" Target="../media/image273.png"/><Relationship Id="rId21" Type="http://schemas.openxmlformats.org/officeDocument/2006/relationships/image" Target="../media/image350.jpeg"/><Relationship Id="rId7" Type="http://schemas.openxmlformats.org/officeDocument/2006/relationships/image" Target="../media/image43.png"/><Relationship Id="rId12" Type="http://schemas.openxmlformats.org/officeDocument/2006/relationships/image" Target="../media/image345.png"/><Relationship Id="rId17" Type="http://schemas.openxmlformats.org/officeDocument/2006/relationships/image" Target="../media/image348.jpeg"/><Relationship Id="rId2" Type="http://schemas.openxmlformats.org/officeDocument/2006/relationships/image" Target="../media/image56.png"/><Relationship Id="rId16" Type="http://schemas.openxmlformats.org/officeDocument/2006/relationships/image" Target="../media/image347.png"/><Relationship Id="rId20" Type="http://schemas.openxmlformats.org/officeDocument/2006/relationships/image" Target="../media/image274.png"/><Relationship Id="rId1" Type="http://schemas.openxmlformats.org/officeDocument/2006/relationships/slideLayout" Target="../slideLayouts/slideLayout33.xml"/><Relationship Id="rId6" Type="http://schemas.openxmlformats.org/officeDocument/2006/relationships/image" Target="../media/image340.jpeg"/><Relationship Id="rId11" Type="http://schemas.openxmlformats.org/officeDocument/2006/relationships/image" Target="../media/image344.png"/><Relationship Id="rId5" Type="http://schemas.openxmlformats.org/officeDocument/2006/relationships/image" Target="../media/image57.png"/><Relationship Id="rId15" Type="http://schemas.openxmlformats.org/officeDocument/2006/relationships/image" Target="../media/image346.png"/><Relationship Id="rId23" Type="http://schemas.openxmlformats.org/officeDocument/2006/relationships/image" Target="../media/image12.png"/><Relationship Id="rId10" Type="http://schemas.openxmlformats.org/officeDocument/2006/relationships/image" Target="../media/image343.jpeg"/><Relationship Id="rId19" Type="http://schemas.openxmlformats.org/officeDocument/2006/relationships/image" Target="../media/image276.png"/><Relationship Id="rId4" Type="http://schemas.openxmlformats.org/officeDocument/2006/relationships/image" Target="../media/image77.png"/><Relationship Id="rId9" Type="http://schemas.openxmlformats.org/officeDocument/2006/relationships/image" Target="../media/image342.png"/><Relationship Id="rId14" Type="http://schemas.openxmlformats.org/officeDocument/2006/relationships/image" Target="../media/image48.png"/><Relationship Id="rId22" Type="http://schemas.openxmlformats.org/officeDocument/2006/relationships/image" Target="../media/image339.png"/></Relationships>
</file>

<file path=ppt/slides/_rels/slide29.xml.rels><?xml version="1.0" encoding="UTF-8" standalone="yes"?>
<Relationships xmlns="http://schemas.openxmlformats.org/package/2006/relationships"><Relationship Id="rId8" Type="http://schemas.openxmlformats.org/officeDocument/2006/relationships/image" Target="../media/image353.png"/><Relationship Id="rId13" Type="http://schemas.openxmlformats.org/officeDocument/2006/relationships/image" Target="../media/image355.png"/><Relationship Id="rId18" Type="http://schemas.openxmlformats.org/officeDocument/2006/relationships/image" Target="../media/image12.png"/><Relationship Id="rId3" Type="http://schemas.openxmlformats.org/officeDocument/2006/relationships/image" Target="../media/image301.png"/><Relationship Id="rId7" Type="http://schemas.openxmlformats.org/officeDocument/2006/relationships/image" Target="../media/image84.png"/><Relationship Id="rId12" Type="http://schemas.openxmlformats.org/officeDocument/2006/relationships/image" Target="../media/image24.png"/><Relationship Id="rId17" Type="http://schemas.openxmlformats.org/officeDocument/2006/relationships/image" Target="../media/image339.png"/><Relationship Id="rId2" Type="http://schemas.openxmlformats.org/officeDocument/2006/relationships/image" Target="../media/image64.png"/><Relationship Id="rId16" Type="http://schemas.openxmlformats.org/officeDocument/2006/relationships/image" Target="../media/image35.png"/><Relationship Id="rId1" Type="http://schemas.openxmlformats.org/officeDocument/2006/relationships/slideLayout" Target="../slideLayouts/slideLayout33.xml"/><Relationship Id="rId6" Type="http://schemas.openxmlformats.org/officeDocument/2006/relationships/image" Target="../media/image352.png"/><Relationship Id="rId11" Type="http://schemas.openxmlformats.org/officeDocument/2006/relationships/image" Target="../media/image292.png"/><Relationship Id="rId5" Type="http://schemas.openxmlformats.org/officeDocument/2006/relationships/image" Target="../media/image279.png"/><Relationship Id="rId15" Type="http://schemas.openxmlformats.org/officeDocument/2006/relationships/image" Target="../media/image68.png"/><Relationship Id="rId10" Type="http://schemas.openxmlformats.org/officeDocument/2006/relationships/image" Target="../media/image32.png"/><Relationship Id="rId4" Type="http://schemas.openxmlformats.org/officeDocument/2006/relationships/image" Target="../media/image351.png"/><Relationship Id="rId9" Type="http://schemas.openxmlformats.org/officeDocument/2006/relationships/image" Target="../media/image354.png"/><Relationship Id="rId14" Type="http://schemas.openxmlformats.org/officeDocument/2006/relationships/image" Target="../media/image270.png"/></Relationships>
</file>

<file path=ppt/slides/_rels/slide3.xml.rels><?xml version="1.0" encoding="UTF-8" standalone="yes"?>
<Relationships xmlns="http://schemas.openxmlformats.org/package/2006/relationships"><Relationship Id="rId3" Type="http://schemas.openxmlformats.org/officeDocument/2006/relationships/hyperlink" Target="https://www.thevab.com/market-changers-playbook/" TargetMode="External"/><Relationship Id="rId7"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33.xml"/><Relationship Id="rId6" Type="http://schemas.openxmlformats.org/officeDocument/2006/relationships/image" Target="../media/image15.png"/><Relationship Id="rId5" Type="http://schemas.openxmlformats.org/officeDocument/2006/relationships/hyperlink" Target="https://www.thevab.com/direct-impact/" TargetMode="Externa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7.png"/><Relationship Id="rId7" Type="http://schemas.openxmlformats.org/officeDocument/2006/relationships/image" Target="../media/image43.png"/><Relationship Id="rId2" Type="http://schemas.openxmlformats.org/officeDocument/2006/relationships/image" Target="../media/image44.gif"/><Relationship Id="rId1" Type="http://schemas.openxmlformats.org/officeDocument/2006/relationships/slideLayout" Target="../slideLayouts/slideLayout33.xml"/><Relationship Id="rId6" Type="http://schemas.openxmlformats.org/officeDocument/2006/relationships/image" Target="../media/image357.jpeg"/><Relationship Id="rId5" Type="http://schemas.openxmlformats.org/officeDocument/2006/relationships/image" Target="../media/image356.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2.png"/><Relationship Id="rId7" Type="http://schemas.openxmlformats.org/officeDocument/2006/relationships/image" Target="../media/image356.png"/><Relationship Id="rId2" Type="http://schemas.openxmlformats.org/officeDocument/2006/relationships/image" Target="../media/image64.png"/><Relationship Id="rId1" Type="http://schemas.openxmlformats.org/officeDocument/2006/relationships/slideLayout" Target="../slideLayouts/slideLayout33.xml"/><Relationship Id="rId6" Type="http://schemas.openxmlformats.org/officeDocument/2006/relationships/image" Target="../media/image360.png"/><Relationship Id="rId5" Type="http://schemas.openxmlformats.org/officeDocument/2006/relationships/image" Target="../media/image359.jpeg"/><Relationship Id="rId4" Type="http://schemas.openxmlformats.org/officeDocument/2006/relationships/image" Target="../media/image358.png"/></Relationships>
</file>

<file path=ppt/slides/_rels/slide32.xml.rels><?xml version="1.0" encoding="UTF-8" standalone="yes"?>
<Relationships xmlns="http://schemas.openxmlformats.org/package/2006/relationships"><Relationship Id="rId8" Type="http://schemas.openxmlformats.org/officeDocument/2006/relationships/image" Target="../media/image367.png"/><Relationship Id="rId13" Type="http://schemas.openxmlformats.org/officeDocument/2006/relationships/image" Target="../media/image20.png"/><Relationship Id="rId3" Type="http://schemas.openxmlformats.org/officeDocument/2006/relationships/image" Target="../media/image362.png"/><Relationship Id="rId7" Type="http://schemas.openxmlformats.org/officeDocument/2006/relationships/image" Target="../media/image366.png"/><Relationship Id="rId12" Type="http://schemas.openxmlformats.org/officeDocument/2006/relationships/image" Target="../media/image356.png"/><Relationship Id="rId2" Type="http://schemas.openxmlformats.org/officeDocument/2006/relationships/image" Target="../media/image361.png"/><Relationship Id="rId1" Type="http://schemas.openxmlformats.org/officeDocument/2006/relationships/slideLayout" Target="../slideLayouts/slideLayout33.xml"/><Relationship Id="rId6" Type="http://schemas.openxmlformats.org/officeDocument/2006/relationships/image" Target="../media/image365.png"/><Relationship Id="rId11" Type="http://schemas.openxmlformats.org/officeDocument/2006/relationships/image" Target="../media/image370.png"/><Relationship Id="rId5" Type="http://schemas.openxmlformats.org/officeDocument/2006/relationships/image" Target="../media/image364.png"/><Relationship Id="rId10" Type="http://schemas.openxmlformats.org/officeDocument/2006/relationships/image" Target="../media/image369.png"/><Relationship Id="rId4" Type="http://schemas.openxmlformats.org/officeDocument/2006/relationships/image" Target="../media/image363.png"/><Relationship Id="rId9" Type="http://schemas.openxmlformats.org/officeDocument/2006/relationships/image" Target="../media/image368.png"/></Relationships>
</file>

<file path=ppt/slides/_rels/slide33.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3" Type="http://schemas.openxmlformats.org/officeDocument/2006/relationships/image" Target="../media/image380.png"/><Relationship Id="rId18" Type="http://schemas.openxmlformats.org/officeDocument/2006/relationships/image" Target="../media/image385.jpeg"/><Relationship Id="rId26" Type="http://schemas.openxmlformats.org/officeDocument/2006/relationships/image" Target="../media/image390.png"/><Relationship Id="rId39" Type="http://schemas.openxmlformats.org/officeDocument/2006/relationships/image" Target="../media/image398.png"/><Relationship Id="rId21" Type="http://schemas.openxmlformats.org/officeDocument/2006/relationships/image" Target="../media/image106.png"/><Relationship Id="rId34" Type="http://schemas.openxmlformats.org/officeDocument/2006/relationships/image" Target="../media/image395.png"/><Relationship Id="rId42" Type="http://schemas.openxmlformats.org/officeDocument/2006/relationships/image" Target="../media/image399.png"/><Relationship Id="rId47" Type="http://schemas.openxmlformats.org/officeDocument/2006/relationships/image" Target="../media/image401.png"/><Relationship Id="rId50" Type="http://schemas.openxmlformats.org/officeDocument/2006/relationships/image" Target="../media/image135.png"/><Relationship Id="rId55" Type="http://schemas.openxmlformats.org/officeDocument/2006/relationships/image" Target="../media/image407.png"/><Relationship Id="rId63" Type="http://schemas.openxmlformats.org/officeDocument/2006/relationships/image" Target="../media/image148.png"/><Relationship Id="rId7" Type="http://schemas.openxmlformats.org/officeDocument/2006/relationships/image" Target="../media/image92.png"/><Relationship Id="rId2" Type="http://schemas.openxmlformats.org/officeDocument/2006/relationships/image" Target="../media/image372.jpeg"/><Relationship Id="rId16" Type="http://schemas.openxmlformats.org/officeDocument/2006/relationships/image" Target="../media/image383.png"/><Relationship Id="rId29" Type="http://schemas.openxmlformats.org/officeDocument/2006/relationships/image" Target="../media/image114.png"/><Relationship Id="rId11" Type="http://schemas.openxmlformats.org/officeDocument/2006/relationships/image" Target="../media/image96.png"/><Relationship Id="rId24" Type="http://schemas.openxmlformats.org/officeDocument/2006/relationships/image" Target="../media/image388.png"/><Relationship Id="rId32" Type="http://schemas.openxmlformats.org/officeDocument/2006/relationships/image" Target="../media/image394.png"/><Relationship Id="rId37" Type="http://schemas.openxmlformats.org/officeDocument/2006/relationships/image" Target="../media/image396.png"/><Relationship Id="rId40" Type="http://schemas.openxmlformats.org/officeDocument/2006/relationships/image" Target="../media/image125.gif"/><Relationship Id="rId45" Type="http://schemas.openxmlformats.org/officeDocument/2006/relationships/image" Target="../media/image400.jpeg"/><Relationship Id="rId53" Type="http://schemas.openxmlformats.org/officeDocument/2006/relationships/image" Target="../media/image406.png"/><Relationship Id="rId58" Type="http://schemas.openxmlformats.org/officeDocument/2006/relationships/image" Target="../media/image410.png"/><Relationship Id="rId5" Type="http://schemas.openxmlformats.org/officeDocument/2006/relationships/image" Target="../media/image90.png"/><Relationship Id="rId61" Type="http://schemas.openxmlformats.org/officeDocument/2006/relationships/image" Target="../media/image413.png"/><Relationship Id="rId19" Type="http://schemas.openxmlformats.org/officeDocument/2006/relationships/image" Target="../media/image104.png"/><Relationship Id="rId14" Type="http://schemas.openxmlformats.org/officeDocument/2006/relationships/image" Target="../media/image381.png"/><Relationship Id="rId22" Type="http://schemas.openxmlformats.org/officeDocument/2006/relationships/image" Target="../media/image387.png"/><Relationship Id="rId27" Type="http://schemas.openxmlformats.org/officeDocument/2006/relationships/image" Target="../media/image391.png"/><Relationship Id="rId30" Type="http://schemas.openxmlformats.org/officeDocument/2006/relationships/image" Target="../media/image393.png"/><Relationship Id="rId35" Type="http://schemas.openxmlformats.org/officeDocument/2006/relationships/image" Target="../media/image120.png"/><Relationship Id="rId43" Type="http://schemas.openxmlformats.org/officeDocument/2006/relationships/image" Target="../media/image128.png"/><Relationship Id="rId48" Type="http://schemas.openxmlformats.org/officeDocument/2006/relationships/image" Target="../media/image402.png"/><Relationship Id="rId56" Type="http://schemas.openxmlformats.org/officeDocument/2006/relationships/image" Target="../media/image408.png"/><Relationship Id="rId64" Type="http://schemas.openxmlformats.org/officeDocument/2006/relationships/image" Target="../media/image20.png"/><Relationship Id="rId8" Type="http://schemas.openxmlformats.org/officeDocument/2006/relationships/image" Target="../media/image376.jpeg"/><Relationship Id="rId51" Type="http://schemas.openxmlformats.org/officeDocument/2006/relationships/image" Target="../media/image404.png"/><Relationship Id="rId3" Type="http://schemas.openxmlformats.org/officeDocument/2006/relationships/image" Target="../media/image373.png"/><Relationship Id="rId12" Type="http://schemas.openxmlformats.org/officeDocument/2006/relationships/image" Target="../media/image379.png"/><Relationship Id="rId17" Type="http://schemas.openxmlformats.org/officeDocument/2006/relationships/image" Target="../media/image384.png"/><Relationship Id="rId25" Type="http://schemas.openxmlformats.org/officeDocument/2006/relationships/image" Target="../media/image389.jpeg"/><Relationship Id="rId33" Type="http://schemas.openxmlformats.org/officeDocument/2006/relationships/image" Target="../media/image118.png"/><Relationship Id="rId38" Type="http://schemas.openxmlformats.org/officeDocument/2006/relationships/image" Target="../media/image397.png"/><Relationship Id="rId46" Type="http://schemas.openxmlformats.org/officeDocument/2006/relationships/image" Target="../media/image131.png"/><Relationship Id="rId59" Type="http://schemas.openxmlformats.org/officeDocument/2006/relationships/image" Target="../media/image411.jpeg"/><Relationship Id="rId20" Type="http://schemas.openxmlformats.org/officeDocument/2006/relationships/image" Target="../media/image386.png"/><Relationship Id="rId41" Type="http://schemas.openxmlformats.org/officeDocument/2006/relationships/image" Target="../media/image126.png"/><Relationship Id="rId54" Type="http://schemas.openxmlformats.org/officeDocument/2006/relationships/image" Target="../media/image139.png"/><Relationship Id="rId62" Type="http://schemas.openxmlformats.org/officeDocument/2006/relationships/image" Target="../media/image414.png"/><Relationship Id="rId1" Type="http://schemas.openxmlformats.org/officeDocument/2006/relationships/slideLayout" Target="../slideLayouts/slideLayout33.xml"/><Relationship Id="rId6" Type="http://schemas.openxmlformats.org/officeDocument/2006/relationships/image" Target="../media/image375.png"/><Relationship Id="rId15" Type="http://schemas.openxmlformats.org/officeDocument/2006/relationships/image" Target="../media/image382.png"/><Relationship Id="rId23" Type="http://schemas.openxmlformats.org/officeDocument/2006/relationships/image" Target="../media/image108.png"/><Relationship Id="rId28" Type="http://schemas.openxmlformats.org/officeDocument/2006/relationships/image" Target="../media/image392.png"/><Relationship Id="rId36" Type="http://schemas.openxmlformats.org/officeDocument/2006/relationships/image" Target="../media/image121.jpeg"/><Relationship Id="rId49" Type="http://schemas.openxmlformats.org/officeDocument/2006/relationships/image" Target="../media/image403.png"/><Relationship Id="rId57" Type="http://schemas.openxmlformats.org/officeDocument/2006/relationships/image" Target="../media/image409.png"/><Relationship Id="rId10" Type="http://schemas.openxmlformats.org/officeDocument/2006/relationships/image" Target="../media/image378.png"/><Relationship Id="rId31" Type="http://schemas.openxmlformats.org/officeDocument/2006/relationships/image" Target="../media/image116.png"/><Relationship Id="rId44" Type="http://schemas.openxmlformats.org/officeDocument/2006/relationships/image" Target="../media/image247.png"/><Relationship Id="rId52" Type="http://schemas.openxmlformats.org/officeDocument/2006/relationships/image" Target="../media/image405.png"/><Relationship Id="rId60" Type="http://schemas.openxmlformats.org/officeDocument/2006/relationships/image" Target="../media/image412.jpeg"/><Relationship Id="rId4" Type="http://schemas.openxmlformats.org/officeDocument/2006/relationships/image" Target="../media/image374.png"/><Relationship Id="rId9" Type="http://schemas.openxmlformats.org/officeDocument/2006/relationships/image" Target="../media/image377.png"/></Relationships>
</file>

<file path=ppt/slides/_rels/slide35.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chart" Target="../charts/chart12.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image" Target="../media/image418.png"/><Relationship Id="rId13" Type="http://schemas.openxmlformats.org/officeDocument/2006/relationships/image" Target="../media/image12.png"/><Relationship Id="rId3" Type="http://schemas.openxmlformats.org/officeDocument/2006/relationships/image" Target="../media/image415.png"/><Relationship Id="rId7" Type="http://schemas.openxmlformats.org/officeDocument/2006/relationships/image" Target="../media/image108.png"/><Relationship Id="rId12" Type="http://schemas.openxmlformats.org/officeDocument/2006/relationships/image" Target="../media/image311.png"/><Relationship Id="rId2" Type="http://schemas.openxmlformats.org/officeDocument/2006/relationships/chart" Target="../charts/chart13.xml"/><Relationship Id="rId1" Type="http://schemas.openxmlformats.org/officeDocument/2006/relationships/slideLayout" Target="../slideLayouts/slideLayout33.xml"/><Relationship Id="rId6" Type="http://schemas.openxmlformats.org/officeDocument/2006/relationships/image" Target="../media/image417.png"/><Relationship Id="rId11" Type="http://schemas.openxmlformats.org/officeDocument/2006/relationships/image" Target="../media/image419.png"/><Relationship Id="rId5" Type="http://schemas.openxmlformats.org/officeDocument/2006/relationships/image" Target="../media/image90.png"/><Relationship Id="rId10" Type="http://schemas.openxmlformats.org/officeDocument/2006/relationships/image" Target="../media/image406.png"/><Relationship Id="rId4" Type="http://schemas.openxmlformats.org/officeDocument/2006/relationships/image" Target="../media/image416.jpeg"/><Relationship Id="rId9" Type="http://schemas.openxmlformats.org/officeDocument/2006/relationships/image" Target="../media/image148.png"/><Relationship Id="rId14" Type="http://schemas.openxmlformats.org/officeDocument/2006/relationships/image" Target="../media/image420.jpeg"/></Relationships>
</file>

<file path=ppt/slides/_rels/slide37.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chart" Target="../charts/chart14.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image" Target="../media/image425.png"/><Relationship Id="rId13" Type="http://schemas.openxmlformats.org/officeDocument/2006/relationships/image" Target="../media/image108.png"/><Relationship Id="rId18" Type="http://schemas.openxmlformats.org/officeDocument/2006/relationships/image" Target="../media/image432.png"/><Relationship Id="rId3" Type="http://schemas.openxmlformats.org/officeDocument/2006/relationships/image" Target="../media/image422.jpeg"/><Relationship Id="rId21" Type="http://schemas.openxmlformats.org/officeDocument/2006/relationships/image" Target="../media/image435.jpeg"/><Relationship Id="rId7" Type="http://schemas.openxmlformats.org/officeDocument/2006/relationships/image" Target="../media/image128.png"/><Relationship Id="rId12" Type="http://schemas.openxmlformats.org/officeDocument/2006/relationships/image" Target="../media/image429.png"/><Relationship Id="rId17" Type="http://schemas.openxmlformats.org/officeDocument/2006/relationships/image" Target="../media/image431.png"/><Relationship Id="rId2" Type="http://schemas.openxmlformats.org/officeDocument/2006/relationships/image" Target="../media/image421.jpeg"/><Relationship Id="rId16" Type="http://schemas.openxmlformats.org/officeDocument/2006/relationships/image" Target="../media/image430.png"/><Relationship Id="rId20" Type="http://schemas.openxmlformats.org/officeDocument/2006/relationships/image" Target="../media/image434.png"/><Relationship Id="rId1" Type="http://schemas.openxmlformats.org/officeDocument/2006/relationships/slideLayout" Target="../slideLayouts/slideLayout33.xml"/><Relationship Id="rId6" Type="http://schemas.openxmlformats.org/officeDocument/2006/relationships/image" Target="../media/image424.jpeg"/><Relationship Id="rId11" Type="http://schemas.openxmlformats.org/officeDocument/2006/relationships/image" Target="../media/image428.png"/><Relationship Id="rId5" Type="http://schemas.openxmlformats.org/officeDocument/2006/relationships/image" Target="../media/image131.png"/><Relationship Id="rId15" Type="http://schemas.openxmlformats.org/officeDocument/2006/relationships/image" Target="../media/image118.png"/><Relationship Id="rId23" Type="http://schemas.openxmlformats.org/officeDocument/2006/relationships/image" Target="../media/image12.png"/><Relationship Id="rId10" Type="http://schemas.openxmlformats.org/officeDocument/2006/relationships/image" Target="../media/image427.jpeg"/><Relationship Id="rId19" Type="http://schemas.openxmlformats.org/officeDocument/2006/relationships/image" Target="../media/image433.png"/><Relationship Id="rId4" Type="http://schemas.openxmlformats.org/officeDocument/2006/relationships/image" Target="../media/image423.png"/><Relationship Id="rId9" Type="http://schemas.openxmlformats.org/officeDocument/2006/relationships/image" Target="../media/image426.jpeg"/><Relationship Id="rId14" Type="http://schemas.openxmlformats.org/officeDocument/2006/relationships/image" Target="../media/image90.png"/><Relationship Id="rId22" Type="http://schemas.openxmlformats.org/officeDocument/2006/relationships/image" Target="../media/image321.png"/></Relationships>
</file>

<file path=ppt/slides/_rels/slide39.xml.rels><?xml version="1.0" encoding="UTF-8" standalone="yes"?>
<Relationships xmlns="http://schemas.openxmlformats.org/package/2006/relationships"><Relationship Id="rId8" Type="http://schemas.openxmlformats.org/officeDocument/2006/relationships/image" Target="../media/image440.jpeg"/><Relationship Id="rId13" Type="http://schemas.openxmlformats.org/officeDocument/2006/relationships/image" Target="../media/image443.png"/><Relationship Id="rId18" Type="http://schemas.openxmlformats.org/officeDocument/2006/relationships/image" Target="../media/image12.png"/><Relationship Id="rId3" Type="http://schemas.openxmlformats.org/officeDocument/2006/relationships/image" Target="../media/image148.png"/><Relationship Id="rId7" Type="http://schemas.openxmlformats.org/officeDocument/2006/relationships/image" Target="../media/image439.png"/><Relationship Id="rId12" Type="http://schemas.openxmlformats.org/officeDocument/2006/relationships/image" Target="../media/image118.png"/><Relationship Id="rId17" Type="http://schemas.openxmlformats.org/officeDocument/2006/relationships/image" Target="../media/image445.jpeg"/><Relationship Id="rId2" Type="http://schemas.openxmlformats.org/officeDocument/2006/relationships/image" Target="../media/image436.png"/><Relationship Id="rId16" Type="http://schemas.openxmlformats.org/officeDocument/2006/relationships/image" Target="../media/image321.png"/><Relationship Id="rId1" Type="http://schemas.openxmlformats.org/officeDocument/2006/relationships/slideLayout" Target="../slideLayouts/slideLayout33.xml"/><Relationship Id="rId6" Type="http://schemas.openxmlformats.org/officeDocument/2006/relationships/image" Target="../media/image438.jpeg"/><Relationship Id="rId11" Type="http://schemas.openxmlformats.org/officeDocument/2006/relationships/image" Target="../media/image442.png"/><Relationship Id="rId5" Type="http://schemas.openxmlformats.org/officeDocument/2006/relationships/image" Target="../media/image128.png"/><Relationship Id="rId15" Type="http://schemas.openxmlformats.org/officeDocument/2006/relationships/image" Target="../media/image444.png"/><Relationship Id="rId10" Type="http://schemas.openxmlformats.org/officeDocument/2006/relationships/image" Target="../media/image108.png"/><Relationship Id="rId4" Type="http://schemas.openxmlformats.org/officeDocument/2006/relationships/image" Target="../media/image437.png"/><Relationship Id="rId9" Type="http://schemas.openxmlformats.org/officeDocument/2006/relationships/image" Target="../media/image441.png"/><Relationship Id="rId14" Type="http://schemas.openxmlformats.org/officeDocument/2006/relationships/image" Target="../media/image433.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13" Type="http://schemas.openxmlformats.org/officeDocument/2006/relationships/image" Target="../media/image454.png"/><Relationship Id="rId18" Type="http://schemas.openxmlformats.org/officeDocument/2006/relationships/image" Target="../media/image458.png"/><Relationship Id="rId26" Type="http://schemas.openxmlformats.org/officeDocument/2006/relationships/image" Target="../media/image118.png"/><Relationship Id="rId39" Type="http://schemas.openxmlformats.org/officeDocument/2006/relationships/image" Target="../media/image474.png"/><Relationship Id="rId21" Type="http://schemas.openxmlformats.org/officeDocument/2006/relationships/image" Target="../media/image460.jpeg"/><Relationship Id="rId34" Type="http://schemas.openxmlformats.org/officeDocument/2006/relationships/image" Target="../media/image131.png"/><Relationship Id="rId42" Type="http://schemas.openxmlformats.org/officeDocument/2006/relationships/image" Target="../media/image141.png"/><Relationship Id="rId47" Type="http://schemas.openxmlformats.org/officeDocument/2006/relationships/image" Target="../media/image480.png"/><Relationship Id="rId50" Type="http://schemas.openxmlformats.org/officeDocument/2006/relationships/image" Target="../media/image339.png"/><Relationship Id="rId7" Type="http://schemas.openxmlformats.org/officeDocument/2006/relationships/image" Target="../media/image449.png"/><Relationship Id="rId2" Type="http://schemas.openxmlformats.org/officeDocument/2006/relationships/notesSlide" Target="../notesSlides/notesSlide13.xml"/><Relationship Id="rId16" Type="http://schemas.openxmlformats.org/officeDocument/2006/relationships/image" Target="../media/image104.png"/><Relationship Id="rId29" Type="http://schemas.openxmlformats.org/officeDocument/2006/relationships/image" Target="../media/image466.png"/><Relationship Id="rId11" Type="http://schemas.openxmlformats.org/officeDocument/2006/relationships/image" Target="../media/image452.png"/><Relationship Id="rId24" Type="http://schemas.openxmlformats.org/officeDocument/2006/relationships/image" Target="../media/image463.png"/><Relationship Id="rId32" Type="http://schemas.openxmlformats.org/officeDocument/2006/relationships/image" Target="../media/image128.png"/><Relationship Id="rId37" Type="http://schemas.openxmlformats.org/officeDocument/2006/relationships/image" Target="../media/image472.png"/><Relationship Id="rId40" Type="http://schemas.openxmlformats.org/officeDocument/2006/relationships/image" Target="../media/image139.png"/><Relationship Id="rId45" Type="http://schemas.openxmlformats.org/officeDocument/2006/relationships/image" Target="../media/image478.jpeg"/><Relationship Id="rId5" Type="http://schemas.openxmlformats.org/officeDocument/2006/relationships/image" Target="../media/image448.png"/><Relationship Id="rId15" Type="http://schemas.openxmlformats.org/officeDocument/2006/relationships/image" Target="../media/image456.png"/><Relationship Id="rId23" Type="http://schemas.openxmlformats.org/officeDocument/2006/relationships/image" Target="../media/image462.png"/><Relationship Id="rId28" Type="http://schemas.openxmlformats.org/officeDocument/2006/relationships/image" Target="../media/image120.png"/><Relationship Id="rId36" Type="http://schemas.openxmlformats.org/officeDocument/2006/relationships/image" Target="../media/image471.png"/><Relationship Id="rId49" Type="http://schemas.openxmlformats.org/officeDocument/2006/relationships/image" Target="../media/image95.png"/><Relationship Id="rId10" Type="http://schemas.openxmlformats.org/officeDocument/2006/relationships/image" Target="../media/image96.png"/><Relationship Id="rId19" Type="http://schemas.openxmlformats.org/officeDocument/2006/relationships/image" Target="../media/image108.png"/><Relationship Id="rId31" Type="http://schemas.openxmlformats.org/officeDocument/2006/relationships/image" Target="../media/image468.png"/><Relationship Id="rId44" Type="http://schemas.openxmlformats.org/officeDocument/2006/relationships/image" Target="../media/image477.png"/><Relationship Id="rId4" Type="http://schemas.openxmlformats.org/officeDocument/2006/relationships/image" Target="../media/image447.png"/><Relationship Id="rId9" Type="http://schemas.openxmlformats.org/officeDocument/2006/relationships/image" Target="../media/image451.png"/><Relationship Id="rId14" Type="http://schemas.openxmlformats.org/officeDocument/2006/relationships/image" Target="../media/image455.png"/><Relationship Id="rId22" Type="http://schemas.openxmlformats.org/officeDocument/2006/relationships/image" Target="../media/image461.png"/><Relationship Id="rId27" Type="http://schemas.openxmlformats.org/officeDocument/2006/relationships/image" Target="../media/image465.png"/><Relationship Id="rId30" Type="http://schemas.openxmlformats.org/officeDocument/2006/relationships/image" Target="../media/image467.png"/><Relationship Id="rId35" Type="http://schemas.openxmlformats.org/officeDocument/2006/relationships/image" Target="../media/image470.png"/><Relationship Id="rId43" Type="http://schemas.openxmlformats.org/officeDocument/2006/relationships/image" Target="../media/image476.png"/><Relationship Id="rId48" Type="http://schemas.openxmlformats.org/officeDocument/2006/relationships/image" Target="../media/image148.png"/><Relationship Id="rId8" Type="http://schemas.openxmlformats.org/officeDocument/2006/relationships/image" Target="../media/image450.jpeg"/><Relationship Id="rId51" Type="http://schemas.openxmlformats.org/officeDocument/2006/relationships/image" Target="../media/image12.png"/><Relationship Id="rId3" Type="http://schemas.openxmlformats.org/officeDocument/2006/relationships/image" Target="../media/image446.jpeg"/><Relationship Id="rId12" Type="http://schemas.openxmlformats.org/officeDocument/2006/relationships/image" Target="../media/image453.png"/><Relationship Id="rId17" Type="http://schemas.openxmlformats.org/officeDocument/2006/relationships/image" Target="../media/image457.png"/><Relationship Id="rId25" Type="http://schemas.openxmlformats.org/officeDocument/2006/relationships/image" Target="../media/image464.png"/><Relationship Id="rId33" Type="http://schemas.openxmlformats.org/officeDocument/2006/relationships/image" Target="../media/image469.png"/><Relationship Id="rId38" Type="http://schemas.openxmlformats.org/officeDocument/2006/relationships/image" Target="../media/image473.png"/><Relationship Id="rId46" Type="http://schemas.openxmlformats.org/officeDocument/2006/relationships/image" Target="../media/image479.png"/><Relationship Id="rId20" Type="http://schemas.openxmlformats.org/officeDocument/2006/relationships/image" Target="../media/image459.png"/><Relationship Id="rId41" Type="http://schemas.openxmlformats.org/officeDocument/2006/relationships/image" Target="../media/image475.png"/><Relationship Id="rId1" Type="http://schemas.openxmlformats.org/officeDocument/2006/relationships/slideLayout" Target="../slideLayouts/slideLayout33.xml"/><Relationship Id="rId6" Type="http://schemas.openxmlformats.org/officeDocument/2006/relationships/image" Target="../media/image90.png"/></Relationships>
</file>

<file path=ppt/slides/_rels/slide41.xml.rels><?xml version="1.0" encoding="UTF-8" standalone="yes"?>
<Relationships xmlns="http://schemas.openxmlformats.org/package/2006/relationships"><Relationship Id="rId8" Type="http://schemas.openxmlformats.org/officeDocument/2006/relationships/image" Target="../media/image484.png"/><Relationship Id="rId3" Type="http://schemas.openxmlformats.org/officeDocument/2006/relationships/image" Target="../media/image482.png"/><Relationship Id="rId7" Type="http://schemas.openxmlformats.org/officeDocument/2006/relationships/image" Target="../media/image483.png"/><Relationship Id="rId2" Type="http://schemas.openxmlformats.org/officeDocument/2006/relationships/image" Target="../media/image481.png"/><Relationship Id="rId1" Type="http://schemas.openxmlformats.org/officeDocument/2006/relationships/slideLayout" Target="../slideLayouts/slideLayout33.xml"/><Relationship Id="rId6" Type="http://schemas.openxmlformats.org/officeDocument/2006/relationships/image" Target="../media/image12.png"/><Relationship Id="rId5" Type="http://schemas.openxmlformats.org/officeDocument/2006/relationships/image" Target="../media/image339.png"/><Relationship Id="rId4" Type="http://schemas.openxmlformats.org/officeDocument/2006/relationships/image" Target="../media/image462.png"/><Relationship Id="rId9" Type="http://schemas.openxmlformats.org/officeDocument/2006/relationships/image" Target="../media/image485.png"/></Relationships>
</file>

<file path=ppt/slides/_rels/slide42.xml.rels><?xml version="1.0" encoding="UTF-8" standalone="yes"?>
<Relationships xmlns="http://schemas.openxmlformats.org/package/2006/relationships"><Relationship Id="rId8" Type="http://schemas.openxmlformats.org/officeDocument/2006/relationships/image" Target="../media/image489.png"/><Relationship Id="rId3" Type="http://schemas.openxmlformats.org/officeDocument/2006/relationships/image" Target="../media/image486.png"/><Relationship Id="rId7" Type="http://schemas.openxmlformats.org/officeDocument/2006/relationships/image" Target="../media/image488.png"/><Relationship Id="rId2" Type="http://schemas.openxmlformats.org/officeDocument/2006/relationships/image" Target="../media/image131.png"/><Relationship Id="rId1" Type="http://schemas.openxmlformats.org/officeDocument/2006/relationships/slideLayout" Target="../slideLayouts/slideLayout33.xml"/><Relationship Id="rId6" Type="http://schemas.openxmlformats.org/officeDocument/2006/relationships/image" Target="../media/image12.png"/><Relationship Id="rId5" Type="http://schemas.openxmlformats.org/officeDocument/2006/relationships/image" Target="../media/image339.png"/><Relationship Id="rId4" Type="http://schemas.openxmlformats.org/officeDocument/2006/relationships/image" Target="../media/image487.png"/><Relationship Id="rId9" Type="http://schemas.openxmlformats.org/officeDocument/2006/relationships/image" Target="../media/image490.png"/></Relationships>
</file>

<file path=ppt/slides/_rels/slide4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91.png"/><Relationship Id="rId7" Type="http://schemas.openxmlformats.org/officeDocument/2006/relationships/image" Target="../media/image356.png"/><Relationship Id="rId2" Type="http://schemas.openxmlformats.org/officeDocument/2006/relationships/image" Target="../media/image481.png"/><Relationship Id="rId1" Type="http://schemas.openxmlformats.org/officeDocument/2006/relationships/slideLayout" Target="../slideLayouts/slideLayout33.xml"/><Relationship Id="rId6" Type="http://schemas.openxmlformats.org/officeDocument/2006/relationships/image" Target="../media/image493.png"/><Relationship Id="rId5" Type="http://schemas.openxmlformats.org/officeDocument/2006/relationships/image" Target="../media/image492.png"/><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94.png"/><Relationship Id="rId7" Type="http://schemas.openxmlformats.org/officeDocument/2006/relationships/image" Target="../media/image356.png"/><Relationship Id="rId2" Type="http://schemas.openxmlformats.org/officeDocument/2006/relationships/image" Target="../media/image131.png"/><Relationship Id="rId1" Type="http://schemas.openxmlformats.org/officeDocument/2006/relationships/slideLayout" Target="../slideLayouts/slideLayout33.xml"/><Relationship Id="rId6" Type="http://schemas.openxmlformats.org/officeDocument/2006/relationships/image" Target="../media/image497.png"/><Relationship Id="rId5" Type="http://schemas.openxmlformats.org/officeDocument/2006/relationships/image" Target="../media/image496.png"/><Relationship Id="rId4" Type="http://schemas.openxmlformats.org/officeDocument/2006/relationships/image" Target="../media/image495.png"/></Relationships>
</file>

<file path=ppt/slides/_rels/slide4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356.png"/><Relationship Id="rId3" Type="http://schemas.openxmlformats.org/officeDocument/2006/relationships/image" Target="../media/image498.png"/><Relationship Id="rId7" Type="http://schemas.openxmlformats.org/officeDocument/2006/relationships/image" Target="../media/image502.png"/><Relationship Id="rId12" Type="http://schemas.openxmlformats.org/officeDocument/2006/relationships/image" Target="../media/image505.png"/><Relationship Id="rId2" Type="http://schemas.openxmlformats.org/officeDocument/2006/relationships/image" Target="../media/image370.png"/><Relationship Id="rId1" Type="http://schemas.openxmlformats.org/officeDocument/2006/relationships/slideLayout" Target="../slideLayouts/slideLayout33.xml"/><Relationship Id="rId6" Type="http://schemas.openxmlformats.org/officeDocument/2006/relationships/image" Target="../media/image501.png"/><Relationship Id="rId11" Type="http://schemas.openxmlformats.org/officeDocument/2006/relationships/image" Target="../media/image139.png"/><Relationship Id="rId5" Type="http://schemas.openxmlformats.org/officeDocument/2006/relationships/image" Target="../media/image500.png"/><Relationship Id="rId10" Type="http://schemas.openxmlformats.org/officeDocument/2006/relationships/image" Target="../media/image504.png"/><Relationship Id="rId4" Type="http://schemas.openxmlformats.org/officeDocument/2006/relationships/image" Target="../media/image499.png"/><Relationship Id="rId9" Type="http://schemas.openxmlformats.org/officeDocument/2006/relationships/image" Target="../media/image503.png"/><Relationship Id="rId1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50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507.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508.jpe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509.png"/></Relationships>
</file>

<file path=ppt/slides/_rels/slide51.xml.rels><?xml version="1.0" encoding="UTF-8" standalone="yes"?>
<Relationships xmlns="http://schemas.openxmlformats.org/package/2006/relationships"><Relationship Id="rId3" Type="http://schemas.openxmlformats.org/officeDocument/2006/relationships/image" Target="../media/image510.jpeg"/><Relationship Id="rId2" Type="http://schemas.openxmlformats.org/officeDocument/2006/relationships/chart" Target="../charts/chart15.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8" Type="http://schemas.openxmlformats.org/officeDocument/2006/relationships/image" Target="../media/image517.png"/><Relationship Id="rId3" Type="http://schemas.openxmlformats.org/officeDocument/2006/relationships/image" Target="../media/image512.jpeg"/><Relationship Id="rId7" Type="http://schemas.openxmlformats.org/officeDocument/2006/relationships/image" Target="../media/image516.png"/><Relationship Id="rId12" Type="http://schemas.openxmlformats.org/officeDocument/2006/relationships/image" Target="../media/image12.png"/><Relationship Id="rId2" Type="http://schemas.openxmlformats.org/officeDocument/2006/relationships/image" Target="../media/image511.png"/><Relationship Id="rId1" Type="http://schemas.openxmlformats.org/officeDocument/2006/relationships/slideLayout" Target="../slideLayouts/slideLayout22.xml"/><Relationship Id="rId6" Type="http://schemas.openxmlformats.org/officeDocument/2006/relationships/image" Target="../media/image515.png"/><Relationship Id="rId11" Type="http://schemas.openxmlformats.org/officeDocument/2006/relationships/image" Target="../media/image520.png"/><Relationship Id="rId5" Type="http://schemas.openxmlformats.org/officeDocument/2006/relationships/image" Target="../media/image514.png"/><Relationship Id="rId10" Type="http://schemas.openxmlformats.org/officeDocument/2006/relationships/image" Target="../media/image519.jpeg"/><Relationship Id="rId4" Type="http://schemas.openxmlformats.org/officeDocument/2006/relationships/image" Target="../media/image513.png"/><Relationship Id="rId9" Type="http://schemas.openxmlformats.org/officeDocument/2006/relationships/image" Target="../media/image518.jpe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117" Type="http://schemas.openxmlformats.org/officeDocument/2006/relationships/image" Target="../media/image595.png"/><Relationship Id="rId21" Type="http://schemas.openxmlformats.org/officeDocument/2006/relationships/image" Target="../media/image40.png"/><Relationship Id="rId42" Type="http://schemas.openxmlformats.org/officeDocument/2006/relationships/image" Target="../media/image548.jpeg"/><Relationship Id="rId63" Type="http://schemas.openxmlformats.org/officeDocument/2006/relationships/image" Target="../media/image84.png"/><Relationship Id="rId84" Type="http://schemas.openxmlformats.org/officeDocument/2006/relationships/image" Target="../media/image576.png"/><Relationship Id="rId16" Type="http://schemas.openxmlformats.org/officeDocument/2006/relationships/image" Target="../media/image35.png"/><Relationship Id="rId107" Type="http://schemas.openxmlformats.org/officeDocument/2006/relationships/image" Target="../media/image128.png"/><Relationship Id="rId11" Type="http://schemas.openxmlformats.org/officeDocument/2006/relationships/image" Target="../media/image30.png"/><Relationship Id="rId32" Type="http://schemas.openxmlformats.org/officeDocument/2006/relationships/image" Target="../media/image541.png"/><Relationship Id="rId37" Type="http://schemas.openxmlformats.org/officeDocument/2006/relationships/image" Target="../media/image57.png"/><Relationship Id="rId53" Type="http://schemas.openxmlformats.org/officeDocument/2006/relationships/image" Target="../media/image555.png"/><Relationship Id="rId58" Type="http://schemas.openxmlformats.org/officeDocument/2006/relationships/image" Target="../media/image558.png"/><Relationship Id="rId74" Type="http://schemas.openxmlformats.org/officeDocument/2006/relationships/image" Target="../media/image95.png"/><Relationship Id="rId79" Type="http://schemas.openxmlformats.org/officeDocument/2006/relationships/image" Target="../media/image572.png"/><Relationship Id="rId102" Type="http://schemas.openxmlformats.org/officeDocument/2006/relationships/image" Target="../media/image585.png"/><Relationship Id="rId123" Type="http://schemas.openxmlformats.org/officeDocument/2006/relationships/image" Target="../media/image599.jpeg"/><Relationship Id="rId128" Type="http://schemas.openxmlformats.org/officeDocument/2006/relationships/image" Target="../media/image603.png"/><Relationship Id="rId5" Type="http://schemas.openxmlformats.org/officeDocument/2006/relationships/image" Target="../media/image24.png"/><Relationship Id="rId90" Type="http://schemas.openxmlformats.org/officeDocument/2006/relationships/image" Target="../media/image580.png"/><Relationship Id="rId95" Type="http://schemas.openxmlformats.org/officeDocument/2006/relationships/image" Target="../media/image116.png"/><Relationship Id="rId22" Type="http://schemas.openxmlformats.org/officeDocument/2006/relationships/image" Target="../media/image533.png"/><Relationship Id="rId27" Type="http://schemas.openxmlformats.org/officeDocument/2006/relationships/image" Target="../media/image537.png"/><Relationship Id="rId43" Type="http://schemas.openxmlformats.org/officeDocument/2006/relationships/image" Target="../media/image549.png"/><Relationship Id="rId48" Type="http://schemas.openxmlformats.org/officeDocument/2006/relationships/image" Target="../media/image68.png"/><Relationship Id="rId64" Type="http://schemas.openxmlformats.org/officeDocument/2006/relationships/image" Target="../media/image561.jpeg"/><Relationship Id="rId69" Type="http://schemas.openxmlformats.org/officeDocument/2006/relationships/image" Target="../media/image90.png"/><Relationship Id="rId113" Type="http://schemas.openxmlformats.org/officeDocument/2006/relationships/image" Target="../media/image592.png"/><Relationship Id="rId118" Type="http://schemas.openxmlformats.org/officeDocument/2006/relationships/image" Target="../media/image139.png"/><Relationship Id="rId80" Type="http://schemas.openxmlformats.org/officeDocument/2006/relationships/image" Target="../media/image573.png"/><Relationship Id="rId85" Type="http://schemas.openxmlformats.org/officeDocument/2006/relationships/image" Target="../media/image106.png"/><Relationship Id="rId12" Type="http://schemas.openxmlformats.org/officeDocument/2006/relationships/image" Target="../media/image527.png"/><Relationship Id="rId17" Type="http://schemas.openxmlformats.org/officeDocument/2006/relationships/image" Target="../media/image529.png"/><Relationship Id="rId33" Type="http://schemas.openxmlformats.org/officeDocument/2006/relationships/image" Target="../media/image542.png"/><Relationship Id="rId38" Type="http://schemas.openxmlformats.org/officeDocument/2006/relationships/image" Target="../media/image58.png"/><Relationship Id="rId59" Type="http://schemas.openxmlformats.org/officeDocument/2006/relationships/image" Target="../media/image79.png"/><Relationship Id="rId103" Type="http://schemas.openxmlformats.org/officeDocument/2006/relationships/image" Target="../media/image586.png"/><Relationship Id="rId108" Type="http://schemas.openxmlformats.org/officeDocument/2006/relationships/image" Target="../media/image588.png"/><Relationship Id="rId124" Type="http://schemas.openxmlformats.org/officeDocument/2006/relationships/image" Target="../media/image600.png"/><Relationship Id="rId129" Type="http://schemas.openxmlformats.org/officeDocument/2006/relationships/image" Target="../media/image604.png"/><Relationship Id="rId54" Type="http://schemas.openxmlformats.org/officeDocument/2006/relationships/image" Target="../media/image556.png"/><Relationship Id="rId70" Type="http://schemas.openxmlformats.org/officeDocument/2006/relationships/image" Target="../media/image566.png"/><Relationship Id="rId75" Type="http://schemas.openxmlformats.org/officeDocument/2006/relationships/image" Target="../media/image96.png"/><Relationship Id="rId91" Type="http://schemas.openxmlformats.org/officeDocument/2006/relationships/image" Target="../media/image462.png"/><Relationship Id="rId96" Type="http://schemas.openxmlformats.org/officeDocument/2006/relationships/image" Target="../media/image464.png"/><Relationship Id="rId1" Type="http://schemas.openxmlformats.org/officeDocument/2006/relationships/slideLayout" Target="../slideLayouts/slideLayout33.xml"/><Relationship Id="rId6" Type="http://schemas.openxmlformats.org/officeDocument/2006/relationships/image" Target="../media/image523.png"/><Relationship Id="rId23" Type="http://schemas.openxmlformats.org/officeDocument/2006/relationships/image" Target="../media/image534.png"/><Relationship Id="rId28" Type="http://schemas.openxmlformats.org/officeDocument/2006/relationships/image" Target="../media/image48.png"/><Relationship Id="rId49" Type="http://schemas.openxmlformats.org/officeDocument/2006/relationships/image" Target="../media/image69.png"/><Relationship Id="rId114" Type="http://schemas.openxmlformats.org/officeDocument/2006/relationships/image" Target="../media/image135.png"/><Relationship Id="rId119" Type="http://schemas.openxmlformats.org/officeDocument/2006/relationships/image" Target="../media/image596.png"/><Relationship Id="rId44" Type="http://schemas.openxmlformats.org/officeDocument/2006/relationships/image" Target="../media/image64.png"/><Relationship Id="rId60" Type="http://schemas.openxmlformats.org/officeDocument/2006/relationships/image" Target="../media/image80.png"/><Relationship Id="rId65" Type="http://schemas.openxmlformats.org/officeDocument/2006/relationships/image" Target="../media/image562.jpeg"/><Relationship Id="rId81" Type="http://schemas.openxmlformats.org/officeDocument/2006/relationships/image" Target="../media/image574.png"/><Relationship Id="rId86" Type="http://schemas.openxmlformats.org/officeDocument/2006/relationships/image" Target="../media/image577.png"/><Relationship Id="rId130" Type="http://schemas.openxmlformats.org/officeDocument/2006/relationships/image" Target="../media/image605.png"/><Relationship Id="rId13" Type="http://schemas.openxmlformats.org/officeDocument/2006/relationships/image" Target="../media/image32.png"/><Relationship Id="rId18" Type="http://schemas.openxmlformats.org/officeDocument/2006/relationships/image" Target="../media/image530.png"/><Relationship Id="rId39" Type="http://schemas.openxmlformats.org/officeDocument/2006/relationships/image" Target="../media/image545.jpeg"/><Relationship Id="rId109" Type="http://schemas.openxmlformats.org/officeDocument/2006/relationships/image" Target="../media/image589.jpeg"/><Relationship Id="rId34" Type="http://schemas.openxmlformats.org/officeDocument/2006/relationships/image" Target="../media/image543.png"/><Relationship Id="rId50" Type="http://schemas.openxmlformats.org/officeDocument/2006/relationships/image" Target="../media/image70.png"/><Relationship Id="rId55" Type="http://schemas.openxmlformats.org/officeDocument/2006/relationships/image" Target="../media/image75.png"/><Relationship Id="rId76" Type="http://schemas.openxmlformats.org/officeDocument/2006/relationships/image" Target="../media/image569.png"/><Relationship Id="rId97" Type="http://schemas.openxmlformats.org/officeDocument/2006/relationships/image" Target="../media/image118.png"/><Relationship Id="rId104" Type="http://schemas.openxmlformats.org/officeDocument/2006/relationships/image" Target="../media/image125.gif"/><Relationship Id="rId120" Type="http://schemas.openxmlformats.org/officeDocument/2006/relationships/image" Target="../media/image141.png"/><Relationship Id="rId125" Type="http://schemas.openxmlformats.org/officeDocument/2006/relationships/image" Target="../media/image601.png"/><Relationship Id="rId7" Type="http://schemas.openxmlformats.org/officeDocument/2006/relationships/image" Target="../media/image524.png"/><Relationship Id="rId71" Type="http://schemas.openxmlformats.org/officeDocument/2006/relationships/image" Target="../media/image92.png"/><Relationship Id="rId92" Type="http://schemas.openxmlformats.org/officeDocument/2006/relationships/image" Target="../media/image581.png"/><Relationship Id="rId2" Type="http://schemas.openxmlformats.org/officeDocument/2006/relationships/notesSlide" Target="../notesSlides/notesSlide19.xml"/><Relationship Id="rId29" Type="http://schemas.openxmlformats.org/officeDocument/2006/relationships/image" Target="../media/image538.jpeg"/><Relationship Id="rId24" Type="http://schemas.openxmlformats.org/officeDocument/2006/relationships/image" Target="../media/image44.gif"/><Relationship Id="rId40" Type="http://schemas.openxmlformats.org/officeDocument/2006/relationships/image" Target="../media/image546.png"/><Relationship Id="rId45" Type="http://schemas.openxmlformats.org/officeDocument/2006/relationships/image" Target="../media/image550.png"/><Relationship Id="rId66" Type="http://schemas.openxmlformats.org/officeDocument/2006/relationships/image" Target="../media/image563.jpeg"/><Relationship Id="rId87" Type="http://schemas.openxmlformats.org/officeDocument/2006/relationships/image" Target="../media/image108.png"/><Relationship Id="rId110" Type="http://schemas.openxmlformats.org/officeDocument/2006/relationships/image" Target="../media/image131.png"/><Relationship Id="rId115" Type="http://schemas.openxmlformats.org/officeDocument/2006/relationships/image" Target="../media/image593.png"/><Relationship Id="rId131" Type="http://schemas.openxmlformats.org/officeDocument/2006/relationships/image" Target="../media/image606.png"/><Relationship Id="rId61" Type="http://schemas.openxmlformats.org/officeDocument/2006/relationships/image" Target="../media/image559.png"/><Relationship Id="rId82" Type="http://schemas.openxmlformats.org/officeDocument/2006/relationships/image" Target="../media/image575.jpeg"/><Relationship Id="rId19" Type="http://schemas.openxmlformats.org/officeDocument/2006/relationships/image" Target="../media/image531.png"/><Relationship Id="rId14" Type="http://schemas.openxmlformats.org/officeDocument/2006/relationships/image" Target="../media/image33.png"/><Relationship Id="rId30" Type="http://schemas.openxmlformats.org/officeDocument/2006/relationships/image" Target="../media/image539.png"/><Relationship Id="rId35" Type="http://schemas.openxmlformats.org/officeDocument/2006/relationships/image" Target="../media/image544.png"/><Relationship Id="rId56" Type="http://schemas.openxmlformats.org/officeDocument/2006/relationships/image" Target="../media/image557.png"/><Relationship Id="rId77" Type="http://schemas.openxmlformats.org/officeDocument/2006/relationships/image" Target="../media/image570.png"/><Relationship Id="rId100" Type="http://schemas.openxmlformats.org/officeDocument/2006/relationships/image" Target="../media/image121.jpeg"/><Relationship Id="rId105" Type="http://schemas.openxmlformats.org/officeDocument/2006/relationships/image" Target="../media/image126.png"/><Relationship Id="rId126" Type="http://schemas.openxmlformats.org/officeDocument/2006/relationships/image" Target="../media/image148.png"/><Relationship Id="rId8" Type="http://schemas.openxmlformats.org/officeDocument/2006/relationships/image" Target="../media/image525.png"/><Relationship Id="rId51" Type="http://schemas.openxmlformats.org/officeDocument/2006/relationships/image" Target="../media/image553.png"/><Relationship Id="rId72" Type="http://schemas.openxmlformats.org/officeDocument/2006/relationships/image" Target="../media/image567.jpeg"/><Relationship Id="rId93" Type="http://schemas.openxmlformats.org/officeDocument/2006/relationships/image" Target="../media/image114.png"/><Relationship Id="rId98" Type="http://schemas.openxmlformats.org/officeDocument/2006/relationships/image" Target="../media/image583.png"/><Relationship Id="rId121" Type="http://schemas.openxmlformats.org/officeDocument/2006/relationships/image" Target="../media/image597.png"/><Relationship Id="rId3" Type="http://schemas.openxmlformats.org/officeDocument/2006/relationships/image" Target="../media/image521.jpeg"/><Relationship Id="rId25" Type="http://schemas.openxmlformats.org/officeDocument/2006/relationships/image" Target="../media/image535.png"/><Relationship Id="rId46" Type="http://schemas.openxmlformats.org/officeDocument/2006/relationships/image" Target="../media/image551.png"/><Relationship Id="rId67" Type="http://schemas.openxmlformats.org/officeDocument/2006/relationships/image" Target="../media/image564.png"/><Relationship Id="rId116" Type="http://schemas.openxmlformats.org/officeDocument/2006/relationships/image" Target="../media/image594.png"/><Relationship Id="rId20" Type="http://schemas.openxmlformats.org/officeDocument/2006/relationships/image" Target="../media/image532.jpeg"/><Relationship Id="rId41" Type="http://schemas.openxmlformats.org/officeDocument/2006/relationships/image" Target="../media/image547.png"/><Relationship Id="rId62" Type="http://schemas.openxmlformats.org/officeDocument/2006/relationships/image" Target="../media/image560.jpeg"/><Relationship Id="rId83" Type="http://schemas.openxmlformats.org/officeDocument/2006/relationships/image" Target="../media/image104.png"/><Relationship Id="rId88" Type="http://schemas.openxmlformats.org/officeDocument/2006/relationships/image" Target="../media/image578.png"/><Relationship Id="rId111" Type="http://schemas.openxmlformats.org/officeDocument/2006/relationships/image" Target="../media/image590.png"/><Relationship Id="rId132" Type="http://schemas.openxmlformats.org/officeDocument/2006/relationships/image" Target="../media/image607.png"/><Relationship Id="rId15" Type="http://schemas.openxmlformats.org/officeDocument/2006/relationships/image" Target="../media/image528.png"/><Relationship Id="rId36" Type="http://schemas.openxmlformats.org/officeDocument/2006/relationships/image" Target="../media/image56.png"/><Relationship Id="rId57" Type="http://schemas.openxmlformats.org/officeDocument/2006/relationships/image" Target="../media/image77.png"/><Relationship Id="rId106" Type="http://schemas.openxmlformats.org/officeDocument/2006/relationships/image" Target="../media/image587.png"/><Relationship Id="rId127" Type="http://schemas.openxmlformats.org/officeDocument/2006/relationships/image" Target="../media/image602.png"/><Relationship Id="rId10" Type="http://schemas.openxmlformats.org/officeDocument/2006/relationships/image" Target="../media/image29.png"/><Relationship Id="rId31" Type="http://schemas.openxmlformats.org/officeDocument/2006/relationships/image" Target="../media/image540.png"/><Relationship Id="rId52" Type="http://schemas.openxmlformats.org/officeDocument/2006/relationships/image" Target="../media/image554.png"/><Relationship Id="rId73" Type="http://schemas.openxmlformats.org/officeDocument/2006/relationships/image" Target="../media/image568.png"/><Relationship Id="rId78" Type="http://schemas.openxmlformats.org/officeDocument/2006/relationships/image" Target="../media/image571.png"/><Relationship Id="rId94" Type="http://schemas.openxmlformats.org/officeDocument/2006/relationships/image" Target="../media/image582.png"/><Relationship Id="rId99" Type="http://schemas.openxmlformats.org/officeDocument/2006/relationships/image" Target="../media/image120.png"/><Relationship Id="rId101" Type="http://schemas.openxmlformats.org/officeDocument/2006/relationships/image" Target="../media/image584.png"/><Relationship Id="rId122" Type="http://schemas.openxmlformats.org/officeDocument/2006/relationships/image" Target="../media/image598.png"/><Relationship Id="rId4" Type="http://schemas.openxmlformats.org/officeDocument/2006/relationships/image" Target="../media/image522.jpeg"/><Relationship Id="rId9" Type="http://schemas.openxmlformats.org/officeDocument/2006/relationships/image" Target="../media/image526.png"/><Relationship Id="rId26" Type="http://schemas.openxmlformats.org/officeDocument/2006/relationships/image" Target="../media/image536.png"/><Relationship Id="rId47" Type="http://schemas.openxmlformats.org/officeDocument/2006/relationships/image" Target="../media/image552.png"/><Relationship Id="rId68" Type="http://schemas.openxmlformats.org/officeDocument/2006/relationships/image" Target="../media/image565.png"/><Relationship Id="rId89" Type="http://schemas.openxmlformats.org/officeDocument/2006/relationships/image" Target="../media/image579.jpeg"/><Relationship Id="rId112" Type="http://schemas.openxmlformats.org/officeDocument/2006/relationships/image" Target="../media/image591.png"/><Relationship Id="rId133" Type="http://schemas.openxmlformats.org/officeDocument/2006/relationships/image" Target="../media/image12.png"/></Relationships>
</file>

<file path=ppt/slides/_rels/slide55.xml.rels><?xml version="1.0" encoding="UTF-8" standalone="yes"?>
<Relationships xmlns="http://schemas.openxmlformats.org/package/2006/relationships"><Relationship Id="rId8" Type="http://schemas.openxmlformats.org/officeDocument/2006/relationships/image" Target="../media/image611.jpeg"/><Relationship Id="rId3" Type="http://schemas.openxmlformats.org/officeDocument/2006/relationships/image" Target="../media/image608.png"/><Relationship Id="rId7" Type="http://schemas.openxmlformats.org/officeDocument/2006/relationships/image" Target="../media/image610.png"/><Relationship Id="rId2" Type="http://schemas.openxmlformats.org/officeDocument/2006/relationships/hyperlink" Target="https://www.linkedin.com/company/videoadvertisingbureauvab/" TargetMode="External"/><Relationship Id="rId1" Type="http://schemas.openxmlformats.org/officeDocument/2006/relationships/slideLayout" Target="../slideLayouts/slideLayout67.xml"/><Relationship Id="rId6" Type="http://schemas.openxmlformats.org/officeDocument/2006/relationships/hyperlink" Target="https://www.thevab.com/mailing-list/" TargetMode="External"/><Relationship Id="rId5" Type="http://schemas.openxmlformats.org/officeDocument/2006/relationships/image" Target="../media/image609.png"/><Relationship Id="rId4" Type="http://schemas.openxmlformats.org/officeDocument/2006/relationships/hyperlink" Target="https://twitter.com/VABinte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5.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438441" y="9162689"/>
            <a:ext cx="16489191" cy="4381501"/>
          </a:xfrm>
          <a:prstGeom prst="rect">
            <a:avLst/>
          </a:prstGeom>
          <a:solidFill>
            <a:srgbClr val="000000">
              <a:alpha val="8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EC2BD984-A405-4EFC-8A8C-2B87A80417F8}"/>
              </a:ext>
            </a:extLst>
          </p:cNvPr>
          <p:cNvSpPr txBox="1"/>
          <p:nvPr/>
        </p:nvSpPr>
        <p:spPr>
          <a:xfrm>
            <a:off x="3453614" y="12361940"/>
            <a:ext cx="16489191"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Trebuchet MS"/>
                <a:ea typeface="+mn-ea"/>
                <a:cs typeface="Trebuchet MS"/>
              </a:rPr>
              <a:t>Analyzing The ‘Big Bets’ DTC Brands Are </a:t>
            </a:r>
            <a:r>
              <a:rPr lang="en-US" sz="4800" dirty="0">
                <a:solidFill>
                  <a:schemeClr val="bg1"/>
                </a:solidFill>
                <a:latin typeface="Trebuchet MS"/>
                <a:cs typeface="Trebuchet MS"/>
              </a:rPr>
              <a:t>Making </a:t>
            </a:r>
            <a:r>
              <a:rPr kumimoji="0" lang="en-US" sz="4800" b="0" i="0" u="none" strike="noStrike" kern="1200" cap="none" spc="0" normalizeH="0" baseline="0" noProof="0" dirty="0">
                <a:ln>
                  <a:noFill/>
                </a:ln>
                <a:solidFill>
                  <a:schemeClr val="bg1"/>
                </a:solidFill>
                <a:effectLst/>
                <a:uLnTx/>
                <a:uFillTx/>
                <a:latin typeface="Trebuchet MS"/>
                <a:ea typeface="+mn-ea"/>
                <a:cs typeface="Trebuchet MS"/>
              </a:rPr>
              <a:t>On TV</a:t>
            </a:r>
            <a:endParaRPr kumimoji="0" lang="en-US" sz="3600" b="0" i="0" u="none" strike="noStrike" kern="1200" cap="none" spc="0" normalizeH="0" baseline="0" noProof="0" dirty="0">
              <a:ln>
                <a:noFill/>
              </a:ln>
              <a:solidFill>
                <a:schemeClr val="bg1"/>
              </a:solidFill>
              <a:effectLst/>
              <a:uLnTx/>
              <a:uFillTx/>
              <a:latin typeface="Trebuchet MS"/>
              <a:ea typeface="+mn-ea"/>
              <a:cs typeface="Trebuchet MS"/>
            </a:endParaRPr>
          </a:p>
        </p:txBody>
      </p:sp>
      <p:sp>
        <p:nvSpPr>
          <p:cNvPr id="11" name="TextBox 10">
            <a:extLst>
              <a:ext uri="{FF2B5EF4-FFF2-40B4-BE49-F238E27FC236}">
                <a16:creationId xmlns:a16="http://schemas.microsoft.com/office/drawing/2014/main" id="{C4B415A4-BC0D-438B-80D9-023A571022F3}"/>
              </a:ext>
            </a:extLst>
          </p:cNvPr>
          <p:cNvSpPr txBox="1"/>
          <p:nvPr/>
        </p:nvSpPr>
        <p:spPr>
          <a:xfrm>
            <a:off x="3456368" y="10432684"/>
            <a:ext cx="16489191" cy="144655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chemeClr val="bg1"/>
                </a:solidFill>
                <a:effectLst/>
                <a:uLnTx/>
                <a:uFillTx/>
                <a:latin typeface="Trebuchet MS"/>
                <a:ea typeface="+mn-ea"/>
                <a:cs typeface="Trebuchet MS"/>
              </a:rPr>
              <a:t>Direct Outcomes</a:t>
            </a:r>
          </a:p>
        </p:txBody>
      </p:sp>
      <p:sp>
        <p:nvSpPr>
          <p:cNvPr id="7" name="TextBox 6">
            <a:extLst>
              <a:ext uri="{FF2B5EF4-FFF2-40B4-BE49-F238E27FC236}">
                <a16:creationId xmlns:a16="http://schemas.microsoft.com/office/drawing/2014/main" id="{523B4369-06EF-4982-BB35-982436809602}"/>
              </a:ext>
            </a:extLst>
          </p:cNvPr>
          <p:cNvSpPr txBox="1"/>
          <p:nvPr/>
        </p:nvSpPr>
        <p:spPr>
          <a:xfrm>
            <a:off x="3922533" y="9537777"/>
            <a:ext cx="16489191" cy="4770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500" normalizeH="0" baseline="0" noProof="0" dirty="0">
                <a:ln>
                  <a:noFill/>
                </a:ln>
                <a:solidFill>
                  <a:srgbClr val="0099FF"/>
                </a:solidFill>
                <a:effectLst/>
                <a:uLnTx/>
                <a:uFillTx/>
                <a:latin typeface="Trebuchet MS"/>
                <a:ea typeface="+mn-ea"/>
                <a:cs typeface="Trebuchet MS"/>
              </a:rPr>
              <a:t>VAB – MARKETER’S GUIDE - 2019</a:t>
            </a:r>
          </a:p>
        </p:txBody>
      </p:sp>
      <p:grpSp>
        <p:nvGrpSpPr>
          <p:cNvPr id="5" name="Group 4"/>
          <p:cNvGrpSpPr/>
          <p:nvPr/>
        </p:nvGrpSpPr>
        <p:grpSpPr>
          <a:xfrm>
            <a:off x="20085472" y="9162689"/>
            <a:ext cx="525945" cy="4381501"/>
            <a:chOff x="20190139" y="4952998"/>
            <a:chExt cx="525945" cy="4381501"/>
          </a:xfrm>
        </p:grpSpPr>
        <p:sp>
          <p:nvSpPr>
            <p:cNvPr id="2" name="Rectangle 1"/>
            <p:cNvSpPr/>
            <p:nvPr/>
          </p:nvSpPr>
          <p:spPr>
            <a:xfrm>
              <a:off x="20190139" y="4952998"/>
              <a:ext cx="221585" cy="4381501"/>
            </a:xfrm>
            <a:prstGeom prst="rect">
              <a:avLst/>
            </a:prstGeom>
            <a:solidFill>
              <a:srgbClr val="0099FF">
                <a:alpha val="6588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Isosceles Triangle 2"/>
            <p:cNvSpPr/>
            <p:nvPr/>
          </p:nvSpPr>
          <p:spPr>
            <a:xfrm rot="5400000">
              <a:off x="20387375" y="6896320"/>
              <a:ext cx="353058" cy="304360"/>
            </a:xfrm>
            <a:prstGeom prst="triangle">
              <a:avLst/>
            </a:prstGeom>
            <a:solidFill>
              <a:srgbClr val="0099FF">
                <a:alpha val="6588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26283" y="34506"/>
            <a:ext cx="2699110" cy="1518249"/>
          </a:xfrm>
          <a:prstGeom prst="rect">
            <a:avLst/>
          </a:prstGeom>
        </p:spPr>
      </p:pic>
    </p:spTree>
    <p:extLst>
      <p:ext uri="{BB962C8B-B14F-4D97-AF65-F5344CB8AC3E}">
        <p14:creationId xmlns:p14="http://schemas.microsoft.com/office/powerpoint/2010/main" val="3323420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90681C-611F-4EF3-BFCF-3C6D21D57067}"/>
              </a:ext>
            </a:extLst>
          </p:cNvPr>
          <p:cNvSpPr/>
          <p:nvPr/>
        </p:nvSpPr>
        <p:spPr>
          <a:xfrm>
            <a:off x="3235478" y="5219699"/>
            <a:ext cx="17908919" cy="438150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221455ED-05BF-4988-BE90-0129E453781E}"/>
              </a:ext>
            </a:extLst>
          </p:cNvPr>
          <p:cNvSpPr txBox="1"/>
          <p:nvPr/>
        </p:nvSpPr>
        <p:spPr>
          <a:xfrm>
            <a:off x="3254139" y="6156176"/>
            <a:ext cx="17908919" cy="132343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8000" dirty="0">
                <a:solidFill>
                  <a:prstClr val="white"/>
                </a:solidFill>
                <a:latin typeface="Trebuchet MS"/>
                <a:cs typeface="Trebuchet MS"/>
              </a:rPr>
              <a:t>Direct-to-Consumer </a:t>
            </a:r>
            <a:r>
              <a:rPr kumimoji="0" lang="en-US" sz="8000" b="0" i="0" u="none" strike="noStrike" kern="1200" cap="none" spc="0" normalizeH="0" baseline="0" noProof="0" dirty="0">
                <a:ln>
                  <a:noFill/>
                </a:ln>
                <a:solidFill>
                  <a:prstClr val="white"/>
                </a:solidFill>
                <a:effectLst/>
                <a:uLnTx/>
                <a:uFillTx/>
                <a:latin typeface="Trebuchet MS"/>
                <a:ea typeface="+mn-ea"/>
                <a:cs typeface="Trebuchet MS"/>
              </a:rPr>
              <a:t>Analysis Summary</a:t>
            </a:r>
            <a:endParaRPr kumimoji="0" lang="en-US" sz="4800" b="0" i="0" u="none" strike="noStrike" kern="1200" cap="none" spc="0" normalizeH="0" baseline="0" noProof="0" dirty="0">
              <a:ln>
                <a:noFill/>
              </a:ln>
              <a:solidFill>
                <a:prstClr val="white"/>
              </a:solidFill>
              <a:effectLst/>
              <a:uLnTx/>
              <a:uFillTx/>
              <a:latin typeface="Trebuchet MS"/>
              <a:ea typeface="+mn-ea"/>
              <a:cs typeface="Trebuchet MS"/>
            </a:endParaRPr>
          </a:p>
        </p:txBody>
      </p:sp>
      <p:sp>
        <p:nvSpPr>
          <p:cNvPr id="5" name="TextBox 4">
            <a:extLst>
              <a:ext uri="{FF2B5EF4-FFF2-40B4-BE49-F238E27FC236}">
                <a16:creationId xmlns:a16="http://schemas.microsoft.com/office/drawing/2014/main" id="{ED5C8166-750B-4012-AE57-579E596B2A87}"/>
              </a:ext>
            </a:extLst>
          </p:cNvPr>
          <p:cNvSpPr txBox="1"/>
          <p:nvPr/>
        </p:nvSpPr>
        <p:spPr>
          <a:xfrm>
            <a:off x="3216818" y="8021907"/>
            <a:ext cx="17908919"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a:ea typeface="+mn-ea"/>
                <a:cs typeface="Trebuchet MS"/>
              </a:rPr>
              <a:t>125 Brands Across 52 Unique DTC Categories</a:t>
            </a:r>
          </a:p>
        </p:txBody>
      </p:sp>
    </p:spTree>
    <p:extLst>
      <p:ext uri="{BB962C8B-B14F-4D97-AF65-F5344CB8AC3E}">
        <p14:creationId xmlns:p14="http://schemas.microsoft.com/office/powerpoint/2010/main" val="1779740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FDC3BDEF-CBD3-4770-91AA-1484B5B55C16}"/>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101" name="AutoShape 23" descr="Image result for fuse"/>
          <p:cNvSpPr>
            <a:spLocks noChangeAspect="1" noChangeArrowheads="1"/>
          </p:cNvSpPr>
          <p:nvPr/>
        </p:nvSpPr>
        <p:spPr bwMode="auto">
          <a:xfrm>
            <a:off x="3405243" y="-130999"/>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144" name="Title 1">
            <a:extLst>
              <a:ext uri="{FF2B5EF4-FFF2-40B4-BE49-F238E27FC236}">
                <a16:creationId xmlns:a16="http://schemas.microsoft.com/office/drawing/2014/main" id="{61D80A6F-66FE-4E1F-83C3-CE0A3AE9D503}"/>
              </a:ext>
            </a:extLst>
          </p:cNvPr>
          <p:cNvSpPr txBox="1">
            <a:spLocks/>
          </p:cNvSpPr>
          <p:nvPr/>
        </p:nvSpPr>
        <p:spPr>
          <a:xfrm>
            <a:off x="143124" y="686651"/>
            <a:ext cx="7787761"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125 ‘Direct-to-Consumer’ brands</a:t>
            </a:r>
            <a:r>
              <a:rPr kumimoji="0" lang="en-US" sz="48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analyzed across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52 DTC categories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These </a:t>
            </a:r>
            <a:r>
              <a:rPr lang="en-US" sz="4800" b="1" i="1" dirty="0">
                <a:solidFill>
                  <a:prstClr val="white"/>
                </a:solidFill>
                <a:latin typeface="Trebuchet MS" panose="020B0603020202020204" pitchFamily="34" charset="0"/>
              </a:rPr>
              <a:t>data-focused</a:t>
            </a:r>
            <a:r>
              <a:rPr lang="en-US" sz="4800" dirty="0">
                <a:solidFill>
                  <a:prstClr val="white"/>
                </a:solidFill>
                <a:latin typeface="Trebuchet MS" panose="020B0603020202020204" pitchFamily="34" charset="0"/>
              </a:rPr>
              <a:t>, </a:t>
            </a:r>
            <a:r>
              <a:rPr lang="en-US" sz="4800" b="1" i="1" dirty="0">
                <a:solidFill>
                  <a:prstClr val="white"/>
                </a:solidFill>
                <a:latin typeface="Trebuchet MS" panose="020B0603020202020204" pitchFamily="34" charset="0"/>
              </a:rPr>
              <a:t>performance-driven</a:t>
            </a:r>
            <a:r>
              <a:rPr lang="en-US" sz="4800" dirty="0">
                <a:solidFill>
                  <a:prstClr val="white"/>
                </a:solidFill>
                <a:latin typeface="Trebuchet MS" panose="020B0603020202020204" pitchFamily="34" charset="0"/>
              </a:rPr>
              <a:t> brands are </a:t>
            </a:r>
            <a:r>
              <a:rPr lang="en-US" sz="4800" b="1" i="1" dirty="0">
                <a:solidFill>
                  <a:prstClr val="white"/>
                </a:solidFill>
                <a:latin typeface="Trebuchet MS" panose="020B0603020202020204" pitchFamily="34" charset="0"/>
              </a:rPr>
              <a:t>obsessed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with investing in media that delivers quantifiable </a:t>
            </a:r>
            <a:r>
              <a:rPr lang="en-US" sz="4800" b="1" i="1" dirty="0">
                <a:solidFill>
                  <a:prstClr val="white"/>
                </a:solidFill>
                <a:latin typeface="Trebuchet MS" panose="020B0603020202020204" pitchFamily="34" charset="0"/>
              </a:rPr>
              <a:t>business outcomes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pic>
        <p:nvPicPr>
          <p:cNvPr id="147" name="Picture 60" descr="Image result for scottevest logo">
            <a:extLst>
              <a:ext uri="{FF2B5EF4-FFF2-40B4-BE49-F238E27FC236}">
                <a16:creationId xmlns:a16="http://schemas.microsoft.com/office/drawing/2014/main" id="{87FBB414-DADE-4091-8972-B61436E5690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50182" y="10255314"/>
            <a:ext cx="2129863" cy="926603"/>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56" descr="Image result for le tote logo">
            <a:extLst>
              <a:ext uri="{FF2B5EF4-FFF2-40B4-BE49-F238E27FC236}">
                <a16:creationId xmlns:a16="http://schemas.microsoft.com/office/drawing/2014/main" id="{FC4A43E0-DA2D-4215-AAF4-FEEA5A9DA2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958582" y="9410617"/>
            <a:ext cx="2045836" cy="1026823"/>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76" descr="Image result for hubble logo">
            <a:extLst>
              <a:ext uri="{FF2B5EF4-FFF2-40B4-BE49-F238E27FC236}">
                <a16:creationId xmlns:a16="http://schemas.microsoft.com/office/drawing/2014/main" id="{5D469C4A-0AB6-42B5-8096-C7BF44775CD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0217390" y="10914063"/>
            <a:ext cx="1856364" cy="763057"/>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30" descr="Image result for betabrand logo">
            <a:extLst>
              <a:ext uri="{FF2B5EF4-FFF2-40B4-BE49-F238E27FC236}">
                <a16:creationId xmlns:a16="http://schemas.microsoft.com/office/drawing/2014/main" id="{4C8EEF67-11E2-4A8D-A2D0-BF437815B5E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231961" y="969672"/>
            <a:ext cx="2299125" cy="574782"/>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6" descr="Image result for zelle logo">
            <a:extLst>
              <a:ext uri="{FF2B5EF4-FFF2-40B4-BE49-F238E27FC236}">
                <a16:creationId xmlns:a16="http://schemas.microsoft.com/office/drawing/2014/main" id="{80938AC3-8885-4AE6-BBAB-1725E48FEFB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005480" y="12958310"/>
            <a:ext cx="1307475" cy="605729"/>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0" descr="Image result for eyeconic logo png">
            <a:extLst>
              <a:ext uri="{FF2B5EF4-FFF2-40B4-BE49-F238E27FC236}">
                <a16:creationId xmlns:a16="http://schemas.microsoft.com/office/drawing/2014/main" id="{12A22D5F-D280-4256-8E24-31A31B11D36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624245" y="1715671"/>
            <a:ext cx="2254145" cy="458544"/>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36" descr="Image result for glassesusa logo">
            <a:extLst>
              <a:ext uri="{FF2B5EF4-FFF2-40B4-BE49-F238E27FC236}">
                <a16:creationId xmlns:a16="http://schemas.microsoft.com/office/drawing/2014/main" id="{B3324967-94C0-45E6-AFFD-1F3A52662AA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217592" y="7134682"/>
            <a:ext cx="2554114" cy="722199"/>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4" descr="Image result for keeps logo">
            <a:extLst>
              <a:ext uri="{FF2B5EF4-FFF2-40B4-BE49-F238E27FC236}">
                <a16:creationId xmlns:a16="http://schemas.microsoft.com/office/drawing/2014/main" id="{9962B5F4-CA5F-4EA2-B93B-17E04C40DA6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443012" y="3965227"/>
            <a:ext cx="1441887" cy="529379"/>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4" descr="Image result for nectar mattress logo">
            <a:extLst>
              <a:ext uri="{FF2B5EF4-FFF2-40B4-BE49-F238E27FC236}">
                <a16:creationId xmlns:a16="http://schemas.microsoft.com/office/drawing/2014/main" id="{2FBCF725-B5AB-4E33-BCC6-958F60307A2E}"/>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061483" y="1067754"/>
            <a:ext cx="2399139" cy="39985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66" descr="Image result for leesa logo">
            <a:extLst>
              <a:ext uri="{FF2B5EF4-FFF2-40B4-BE49-F238E27FC236}">
                <a16:creationId xmlns:a16="http://schemas.microsoft.com/office/drawing/2014/main" id="{0F58DBED-4C4B-499C-8B38-46B7A127098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327043" y="7946582"/>
            <a:ext cx="1342037" cy="849958"/>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descr="Image result for purple mattress logo">
            <a:extLst>
              <a:ext uri="{FF2B5EF4-FFF2-40B4-BE49-F238E27FC236}">
                <a16:creationId xmlns:a16="http://schemas.microsoft.com/office/drawing/2014/main" id="{8F2FFE56-775A-4982-99FE-204E3EACBEF5}"/>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9063367" y="1628983"/>
            <a:ext cx="1770855" cy="58197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86" descr="Image result for tuft &amp; needle logo">
            <a:extLst>
              <a:ext uri="{FF2B5EF4-FFF2-40B4-BE49-F238E27FC236}">
                <a16:creationId xmlns:a16="http://schemas.microsoft.com/office/drawing/2014/main" id="{FC6E1E68-2294-4F7E-BE18-8281B0F8FD6E}"/>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t="37653" b="37031"/>
          <a:stretch/>
        </p:blipFill>
        <p:spPr bwMode="auto">
          <a:xfrm>
            <a:off x="14104811" y="6173294"/>
            <a:ext cx="2692872" cy="378740"/>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72" descr="Image result for saatva logo">
            <a:extLst>
              <a:ext uri="{FF2B5EF4-FFF2-40B4-BE49-F238E27FC236}">
                <a16:creationId xmlns:a16="http://schemas.microsoft.com/office/drawing/2014/main" id="{F6935E35-60F2-4C90-8530-02D35A203052}"/>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070745" y="12461888"/>
            <a:ext cx="1311786" cy="1041230"/>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54" descr="Image result for nerdwallet logo">
            <a:extLst>
              <a:ext uri="{FF2B5EF4-FFF2-40B4-BE49-F238E27FC236}">
                <a16:creationId xmlns:a16="http://schemas.microsoft.com/office/drawing/2014/main" id="{B10A29CF-C666-4BF8-827B-7714495920F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5967466" y="172782"/>
            <a:ext cx="2778380" cy="451487"/>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62" descr="Image result for sofi lending logo">
            <a:extLst>
              <a:ext uri="{FF2B5EF4-FFF2-40B4-BE49-F238E27FC236}">
                <a16:creationId xmlns:a16="http://schemas.microsoft.com/office/drawing/2014/main" id="{5305D992-5D79-4069-A633-423B5C990B39}"/>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7939613" y="1654464"/>
            <a:ext cx="1728725" cy="64949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48" descr="Image result for wallethub logo">
            <a:extLst>
              <a:ext uri="{FF2B5EF4-FFF2-40B4-BE49-F238E27FC236}">
                <a16:creationId xmlns:a16="http://schemas.microsoft.com/office/drawing/2014/main" id="{434479DA-B4D4-4D6D-92C0-C53FFF2ECFD3}"/>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16043869" y="1604344"/>
            <a:ext cx="2546077" cy="684312"/>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74" descr="Image result for stitch fix logo">
            <a:extLst>
              <a:ext uri="{FF2B5EF4-FFF2-40B4-BE49-F238E27FC236}">
                <a16:creationId xmlns:a16="http://schemas.microsoft.com/office/drawing/2014/main" id="{27B914BA-C709-415C-9E70-BBCD40597D08}"/>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l="18792" t="39368" r="17641" b="39211"/>
          <a:stretch/>
        </p:blipFill>
        <p:spPr bwMode="auto">
          <a:xfrm>
            <a:off x="8070745" y="5478316"/>
            <a:ext cx="2684996" cy="599932"/>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8" descr="Image result for hims logo">
            <a:extLst>
              <a:ext uri="{FF2B5EF4-FFF2-40B4-BE49-F238E27FC236}">
                <a16:creationId xmlns:a16="http://schemas.microsoft.com/office/drawing/2014/main" id="{F4BCE291-349C-46D1-B3F3-B0B6A6777D0B}"/>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1018260" y="5431586"/>
            <a:ext cx="1375446" cy="474513"/>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2" descr="Image result for brandless logo">
            <a:extLst>
              <a:ext uri="{FF2B5EF4-FFF2-40B4-BE49-F238E27FC236}">
                <a16:creationId xmlns:a16="http://schemas.microsoft.com/office/drawing/2014/main" id="{25DE670F-EBDF-48D2-835E-22280903BA6B}"/>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2073754" y="920960"/>
            <a:ext cx="2170296" cy="627695"/>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184" descr="Image result for etsy logo png">
            <a:extLst>
              <a:ext uri="{FF2B5EF4-FFF2-40B4-BE49-F238E27FC236}">
                <a16:creationId xmlns:a16="http://schemas.microsoft.com/office/drawing/2014/main" id="{F42B08F1-5BC5-451D-B5F2-C9B2C884E841}"/>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2941228" y="12418476"/>
            <a:ext cx="1095500" cy="575354"/>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42" descr="Image result for touch of modern logo">
            <a:extLst>
              <a:ext uri="{FF2B5EF4-FFF2-40B4-BE49-F238E27FC236}">
                <a16:creationId xmlns:a16="http://schemas.microsoft.com/office/drawing/2014/main" id="{6E4F9369-CFDC-42A3-AD0C-7F7743B6FBA9}"/>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7644076" y="4922237"/>
            <a:ext cx="3059118" cy="210489"/>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30" descr="Image result for wish logo">
            <a:extLst>
              <a:ext uri="{FF2B5EF4-FFF2-40B4-BE49-F238E27FC236}">
                <a16:creationId xmlns:a16="http://schemas.microsoft.com/office/drawing/2014/main" id="{24B798C2-4911-4C64-B03E-556A10EBE424}"/>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0848643" y="3173422"/>
            <a:ext cx="1477896" cy="552578"/>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14" descr="Image result for man crates logo png">
            <a:extLst>
              <a:ext uri="{FF2B5EF4-FFF2-40B4-BE49-F238E27FC236}">
                <a16:creationId xmlns:a16="http://schemas.microsoft.com/office/drawing/2014/main" id="{C6C11EEB-7C67-4921-B13B-57B584A225CB}"/>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3452979" y="2119638"/>
            <a:ext cx="1951606" cy="1041620"/>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58" descr="Image result for tophatter logo">
            <a:extLst>
              <a:ext uri="{FF2B5EF4-FFF2-40B4-BE49-F238E27FC236}">
                <a16:creationId xmlns:a16="http://schemas.microsoft.com/office/drawing/2014/main" id="{00837242-AAE7-4820-AC1D-192BDB49E7A7}"/>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4348532" y="11201287"/>
            <a:ext cx="1893927" cy="780999"/>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40" descr="Image result for poshmark logo">
            <a:extLst>
              <a:ext uri="{FF2B5EF4-FFF2-40B4-BE49-F238E27FC236}">
                <a16:creationId xmlns:a16="http://schemas.microsoft.com/office/drawing/2014/main" id="{9FF53D07-7C6F-4DF7-BDD8-56916C7BB523}"/>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8048274" y="3241783"/>
            <a:ext cx="2696685" cy="565267"/>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0" descr="Related image">
            <a:extLst>
              <a:ext uri="{FF2B5EF4-FFF2-40B4-BE49-F238E27FC236}">
                <a16:creationId xmlns:a16="http://schemas.microsoft.com/office/drawing/2014/main" id="{E1DA1280-E617-4213-8EAC-4C316F8979F7}"/>
              </a:ext>
            </a:extLst>
          </p:cNvPr>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a:stretch/>
        </p:blipFill>
        <p:spPr bwMode="auto">
          <a:xfrm>
            <a:off x="9649110" y="2359007"/>
            <a:ext cx="1856092" cy="803407"/>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6" descr="Image result for RO red logo roman health">
            <a:extLst>
              <a:ext uri="{FF2B5EF4-FFF2-40B4-BE49-F238E27FC236}">
                <a16:creationId xmlns:a16="http://schemas.microsoft.com/office/drawing/2014/main" id="{63BAF778-4819-47D6-A4CD-A59DB14D9253}"/>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6471260" y="11227916"/>
            <a:ext cx="855012" cy="855012"/>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80" descr="Image result for lyft logo">
            <a:extLst>
              <a:ext uri="{FF2B5EF4-FFF2-40B4-BE49-F238E27FC236}">
                <a16:creationId xmlns:a16="http://schemas.microsoft.com/office/drawing/2014/main" id="{58B014AE-42F6-4990-BCE0-A425B8E87DE7}"/>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2117671" y="1640771"/>
            <a:ext cx="950016" cy="672908"/>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52" descr="Related image">
            <a:extLst>
              <a:ext uri="{FF2B5EF4-FFF2-40B4-BE49-F238E27FC236}">
                <a16:creationId xmlns:a16="http://schemas.microsoft.com/office/drawing/2014/main" id="{5A77494D-48FE-492C-B9F3-0869BB53989E}"/>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3282912" y="1522413"/>
            <a:ext cx="2325503" cy="552308"/>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46" descr="Image result for mvmt logo">
            <a:extLst>
              <a:ext uri="{FF2B5EF4-FFF2-40B4-BE49-F238E27FC236}">
                <a16:creationId xmlns:a16="http://schemas.microsoft.com/office/drawing/2014/main" id="{7E1C8291-5A90-4655-AC9C-7908FC658E2C}"/>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11621669" y="2478386"/>
            <a:ext cx="1725068" cy="533722"/>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26" descr="Image result for brooklinen logo">
            <a:extLst>
              <a:ext uri="{FF2B5EF4-FFF2-40B4-BE49-F238E27FC236}">
                <a16:creationId xmlns:a16="http://schemas.microsoft.com/office/drawing/2014/main" id="{2D5A2B85-AE3D-42B5-8EA8-B33C3AB54BB0}"/>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0799160" y="4006357"/>
            <a:ext cx="2314093" cy="390503"/>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44" descr="Image result for the realreal logo">
            <a:extLst>
              <a:ext uri="{FF2B5EF4-FFF2-40B4-BE49-F238E27FC236}">
                <a16:creationId xmlns:a16="http://schemas.microsoft.com/office/drawing/2014/main" id="{A09F5D01-B038-4174-854F-70EAF167C3FF}"/>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14339362" y="12793943"/>
            <a:ext cx="2329765" cy="1033155"/>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4" descr="Image result for apartment list logo">
            <a:extLst>
              <a:ext uri="{FF2B5EF4-FFF2-40B4-BE49-F238E27FC236}">
                <a16:creationId xmlns:a16="http://schemas.microsoft.com/office/drawing/2014/main" id="{4CAC3C8B-1655-454F-874F-2F8912208F79}"/>
              </a:ext>
            </a:extLst>
          </p:cNvPr>
          <p:cNvPicPr>
            <a:picLocks noChangeAspect="1" noChangeArrowheads="1"/>
          </p:cNvPicPr>
          <p:nvPr/>
        </p:nvPicPr>
        <p:blipFill rotWithShape="1">
          <a:blip r:embed="rId35" cstate="screen">
            <a:extLst>
              <a:ext uri="{28A0092B-C50C-407E-A947-70E740481C1C}">
                <a14:useLocalDpi xmlns:a14="http://schemas.microsoft.com/office/drawing/2010/main"/>
              </a:ext>
            </a:extLst>
          </a:blip>
          <a:srcRect/>
          <a:stretch/>
        </p:blipFill>
        <p:spPr bwMode="auto">
          <a:xfrm>
            <a:off x="15595606" y="2305811"/>
            <a:ext cx="3410384" cy="722444"/>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22" descr="Image result for cargurus logo">
            <a:extLst>
              <a:ext uri="{FF2B5EF4-FFF2-40B4-BE49-F238E27FC236}">
                <a16:creationId xmlns:a16="http://schemas.microsoft.com/office/drawing/2014/main" id="{D35D8449-C0EA-497B-A1C3-A0B563A1200B}"/>
              </a:ext>
            </a:extLst>
          </p:cNvPr>
          <p:cNvPicPr>
            <a:picLocks noChangeAspect="1" noChangeArrowheads="1"/>
          </p:cNvPicPr>
          <p:nvPr/>
        </p:nvPicPr>
        <p:blipFill rotWithShape="1">
          <a:blip r:embed="rId36" cstate="screen">
            <a:extLst>
              <a:ext uri="{28A0092B-C50C-407E-A947-70E740481C1C}">
                <a14:useLocalDpi xmlns:a14="http://schemas.microsoft.com/office/drawing/2010/main"/>
              </a:ext>
            </a:extLst>
          </a:blip>
          <a:srcRect/>
          <a:stretch/>
        </p:blipFill>
        <p:spPr bwMode="auto">
          <a:xfrm>
            <a:off x="12500509" y="3201662"/>
            <a:ext cx="2452847" cy="622543"/>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8" descr="Image result for turo logo">
            <a:extLst>
              <a:ext uri="{FF2B5EF4-FFF2-40B4-BE49-F238E27FC236}">
                <a16:creationId xmlns:a16="http://schemas.microsoft.com/office/drawing/2014/main" id="{0BBF2C7D-AE9F-41E7-AF47-5C46EC34CB81}"/>
              </a:ext>
            </a:extLst>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19045206" y="272471"/>
            <a:ext cx="1264833" cy="461664"/>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24" descr="Image result for tecovas logo">
            <a:extLst>
              <a:ext uri="{FF2B5EF4-FFF2-40B4-BE49-F238E27FC236}">
                <a16:creationId xmlns:a16="http://schemas.microsoft.com/office/drawing/2014/main" id="{F4D4F122-077E-4D85-B264-65105025F1AD}"/>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8102793" y="220772"/>
            <a:ext cx="2456054" cy="595593"/>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6" descr="Image result for purple bricks logo">
            <a:extLst>
              <a:ext uri="{FF2B5EF4-FFF2-40B4-BE49-F238E27FC236}">
                <a16:creationId xmlns:a16="http://schemas.microsoft.com/office/drawing/2014/main" id="{40DD0D16-79D0-49B7-BC7F-737AD9BA39EE}"/>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21771821" y="179239"/>
            <a:ext cx="2338814" cy="514539"/>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34" descr="Image result for offerpad logo">
            <a:extLst>
              <a:ext uri="{FF2B5EF4-FFF2-40B4-BE49-F238E27FC236}">
                <a16:creationId xmlns:a16="http://schemas.microsoft.com/office/drawing/2014/main" id="{DCFC9581-5D58-4EA1-A543-9F919323BC82}"/>
              </a:ext>
            </a:extLst>
          </p:cNvPr>
          <p:cNvPicPr>
            <a:picLocks noChangeAspect="1" noChangeArrowheads="1"/>
          </p:cNvPicPr>
          <p:nvPr/>
        </p:nvPicPr>
        <p:blipFill rotWithShape="1">
          <a:blip r:embed="rId40" cstate="screen">
            <a:extLst>
              <a:ext uri="{28A0092B-C50C-407E-A947-70E740481C1C}">
                <a14:useLocalDpi xmlns:a14="http://schemas.microsoft.com/office/drawing/2010/main"/>
              </a:ext>
            </a:extLst>
          </a:blip>
          <a:srcRect/>
          <a:stretch/>
        </p:blipFill>
        <p:spPr bwMode="auto">
          <a:xfrm>
            <a:off x="9367827" y="9651331"/>
            <a:ext cx="2680775" cy="523125"/>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52" descr="Image result for chewy logo">
            <a:extLst>
              <a:ext uri="{FF2B5EF4-FFF2-40B4-BE49-F238E27FC236}">
                <a16:creationId xmlns:a16="http://schemas.microsoft.com/office/drawing/2014/main" id="{0EB6683A-3CB0-4B0C-993B-361B0460B16B}"/>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11477032" y="10406245"/>
            <a:ext cx="2118393" cy="536659"/>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54" descr="Image result for bombas logo">
            <a:extLst>
              <a:ext uri="{FF2B5EF4-FFF2-40B4-BE49-F238E27FC236}">
                <a16:creationId xmlns:a16="http://schemas.microsoft.com/office/drawing/2014/main" id="{41F030A7-505E-4AA5-93BF-170F6F7D19DA}"/>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18738266" y="10400269"/>
            <a:ext cx="2825486" cy="462819"/>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16" descr="Image result for away logo">
            <a:extLst>
              <a:ext uri="{FF2B5EF4-FFF2-40B4-BE49-F238E27FC236}">
                <a16:creationId xmlns:a16="http://schemas.microsoft.com/office/drawing/2014/main" id="{111CCE69-0588-4C63-91A3-0D9D2E1FC6F9}"/>
              </a:ext>
            </a:extLst>
          </p:cNvPr>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20792202" y="6210588"/>
            <a:ext cx="1357980" cy="1357980"/>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38" descr="Image result for grammarly logo">
            <a:extLst>
              <a:ext uri="{FF2B5EF4-FFF2-40B4-BE49-F238E27FC236}">
                <a16:creationId xmlns:a16="http://schemas.microsoft.com/office/drawing/2014/main" id="{9C648D89-1603-4DCF-86C6-5DE945707D39}"/>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21265566" y="1619642"/>
            <a:ext cx="2747600" cy="643341"/>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15" descr="Image result for puls logo">
            <a:extLst>
              <a:ext uri="{FF2B5EF4-FFF2-40B4-BE49-F238E27FC236}">
                <a16:creationId xmlns:a16="http://schemas.microsoft.com/office/drawing/2014/main" id="{83C56BAB-7882-4E09-9A7F-4BC382CE22E7}"/>
              </a:ext>
            </a:extLst>
          </p:cNvPr>
          <p:cNvPicPr>
            <a:picLocks noChangeAspect="1" noChangeArrowheads="1"/>
          </p:cNvPicPr>
          <p:nvPr/>
        </p:nvPicPr>
        <p:blipFill rotWithShape="1">
          <a:blip r:embed="rId45" cstate="screen">
            <a:extLst>
              <a:ext uri="{28A0092B-C50C-407E-A947-70E740481C1C}">
                <a14:useLocalDpi xmlns:a14="http://schemas.microsoft.com/office/drawing/2010/main"/>
              </a:ext>
            </a:extLst>
          </a:blip>
          <a:srcRect/>
          <a:stretch/>
        </p:blipFill>
        <p:spPr bwMode="auto">
          <a:xfrm>
            <a:off x="15200021" y="6632523"/>
            <a:ext cx="1693881" cy="955832"/>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56" descr="Image result for takl logo">
            <a:extLst>
              <a:ext uri="{FF2B5EF4-FFF2-40B4-BE49-F238E27FC236}">
                <a16:creationId xmlns:a16="http://schemas.microsoft.com/office/drawing/2014/main" id="{E23D2F0C-0D03-4117-8B76-D04526E362FC}"/>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21148563" y="4776064"/>
            <a:ext cx="1207105" cy="526536"/>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48" descr="Image result for thirdlove logo">
            <a:extLst>
              <a:ext uri="{FF2B5EF4-FFF2-40B4-BE49-F238E27FC236}">
                <a16:creationId xmlns:a16="http://schemas.microsoft.com/office/drawing/2014/main" id="{E0CA0F87-7375-4256-843E-95C1FA9D24FE}"/>
              </a:ext>
            </a:extLst>
          </p:cNvPr>
          <p:cNvPicPr>
            <a:picLocks noChangeAspect="1" noChangeArrowheads="1"/>
          </p:cNvPicPr>
          <p:nvPr/>
        </p:nvPicPr>
        <p:blipFill>
          <a:blip r:embed="rId47" cstate="email">
            <a:extLst>
              <a:ext uri="{28A0092B-C50C-407E-A947-70E740481C1C}">
                <a14:useLocalDpi xmlns:a14="http://schemas.microsoft.com/office/drawing/2010/main"/>
              </a:ext>
            </a:extLst>
          </a:blip>
          <a:srcRect/>
          <a:stretch>
            <a:fillRect/>
          </a:stretch>
        </p:blipFill>
        <p:spPr bwMode="auto">
          <a:xfrm>
            <a:off x="14862286" y="4517679"/>
            <a:ext cx="2526273" cy="860342"/>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64" descr="Image result for smile direct club logo">
            <a:extLst>
              <a:ext uri="{FF2B5EF4-FFF2-40B4-BE49-F238E27FC236}">
                <a16:creationId xmlns:a16="http://schemas.microsoft.com/office/drawing/2014/main" id="{E358099B-9766-403D-91F9-3675DB140600}"/>
              </a:ext>
            </a:extLst>
          </p:cNvPr>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18985596" y="5447146"/>
            <a:ext cx="1307350" cy="984298"/>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18" descr="Image result for quip logo">
            <a:extLst>
              <a:ext uri="{FF2B5EF4-FFF2-40B4-BE49-F238E27FC236}">
                <a16:creationId xmlns:a16="http://schemas.microsoft.com/office/drawing/2014/main" id="{D132506E-77CE-438D-80C4-1C913FA853CD}"/>
              </a:ext>
            </a:extLst>
          </p:cNvPr>
          <p:cNvPicPr>
            <a:picLocks noChangeAspect="1" noChangeArrowheads="1"/>
          </p:cNvPicPr>
          <p:nvPr/>
        </p:nvPicPr>
        <p:blipFill rotWithShape="1">
          <a:blip r:embed="rId49" cstate="email">
            <a:extLst>
              <a:ext uri="{28A0092B-C50C-407E-A947-70E740481C1C}">
                <a14:useLocalDpi xmlns:a14="http://schemas.microsoft.com/office/drawing/2010/main"/>
              </a:ext>
            </a:extLst>
          </a:blip>
          <a:srcRect t="26573" b="27833"/>
          <a:stretch/>
        </p:blipFill>
        <p:spPr bwMode="auto">
          <a:xfrm>
            <a:off x="8139447" y="11067211"/>
            <a:ext cx="1402807" cy="639585"/>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12" descr="Image result for filters fast logo png">
            <a:extLst>
              <a:ext uri="{FF2B5EF4-FFF2-40B4-BE49-F238E27FC236}">
                <a16:creationId xmlns:a16="http://schemas.microsoft.com/office/drawing/2014/main" id="{D4BEB953-E149-402E-814E-F896F5EDAE77}"/>
              </a:ext>
            </a:extLst>
          </p:cNvPr>
          <p:cNvPicPr>
            <a:picLocks noChangeAspect="1" noChangeArrowheads="1"/>
          </p:cNvPicPr>
          <p:nvPr/>
        </p:nvPicPr>
        <p:blipFill>
          <a:blip r:embed="rId50" cstate="email">
            <a:extLst>
              <a:ext uri="{28A0092B-C50C-407E-A947-70E740481C1C}">
                <a14:useLocalDpi xmlns:a14="http://schemas.microsoft.com/office/drawing/2010/main"/>
              </a:ext>
            </a:extLst>
          </a:blip>
          <a:srcRect/>
          <a:stretch>
            <a:fillRect/>
          </a:stretch>
        </p:blipFill>
        <p:spPr bwMode="auto">
          <a:xfrm>
            <a:off x="15069987" y="3105101"/>
            <a:ext cx="3006526" cy="653920"/>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16" descr="Image result for filter easy logo">
            <a:extLst>
              <a:ext uri="{FF2B5EF4-FFF2-40B4-BE49-F238E27FC236}">
                <a16:creationId xmlns:a16="http://schemas.microsoft.com/office/drawing/2014/main" id="{22E05763-3356-45D8-91C3-0BBC51F0AF8E}"/>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9161665" y="10004085"/>
            <a:ext cx="2376182" cy="1140567"/>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14" descr="Image result for noom logo">
            <a:extLst>
              <a:ext uri="{FF2B5EF4-FFF2-40B4-BE49-F238E27FC236}">
                <a16:creationId xmlns:a16="http://schemas.microsoft.com/office/drawing/2014/main" id="{499B1C3A-7ED3-43E5-9E59-B20E88121046}"/>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11849443" y="8368559"/>
            <a:ext cx="1742046" cy="479662"/>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68" descr="Image result for home chef logo">
            <a:extLst>
              <a:ext uri="{FF2B5EF4-FFF2-40B4-BE49-F238E27FC236}">
                <a16:creationId xmlns:a16="http://schemas.microsoft.com/office/drawing/2014/main" id="{ECACCD39-2240-4491-A79A-70F7A8F3F6EA}"/>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22711039" y="7614766"/>
            <a:ext cx="1444282" cy="1056792"/>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62" descr="Image result for sun basket logo">
            <a:extLst>
              <a:ext uri="{FF2B5EF4-FFF2-40B4-BE49-F238E27FC236}">
                <a16:creationId xmlns:a16="http://schemas.microsoft.com/office/drawing/2014/main" id="{D1362458-4193-4546-AE1E-7973F961E6FF}"/>
              </a:ext>
            </a:extLst>
          </p:cNvPr>
          <p:cNvPicPr>
            <a:picLocks noChangeAspect="1" noChangeArrowheads="1"/>
          </p:cNvPicPr>
          <p:nvPr/>
        </p:nvPicPr>
        <p:blipFill rotWithShape="1">
          <a:blip r:embed="rId54" cstate="screen">
            <a:extLst>
              <a:ext uri="{28A0092B-C50C-407E-A947-70E740481C1C}">
                <a14:useLocalDpi xmlns:a14="http://schemas.microsoft.com/office/drawing/2010/main"/>
              </a:ext>
            </a:extLst>
          </a:blip>
          <a:srcRect/>
          <a:stretch/>
        </p:blipFill>
        <p:spPr bwMode="auto">
          <a:xfrm>
            <a:off x="21173186" y="3751288"/>
            <a:ext cx="2925505" cy="904041"/>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8" descr="Image result for calm logo">
            <a:extLst>
              <a:ext uri="{FF2B5EF4-FFF2-40B4-BE49-F238E27FC236}">
                <a16:creationId xmlns:a16="http://schemas.microsoft.com/office/drawing/2014/main" id="{0FDDB5A6-24D7-46A2-B0BD-67274752A7E2}"/>
              </a:ext>
            </a:extLst>
          </p:cNvPr>
          <p:cNvPicPr>
            <a:picLocks noChangeAspect="1" noChangeArrowheads="1"/>
          </p:cNvPicPr>
          <p:nvPr/>
        </p:nvPicPr>
        <p:blipFill rotWithShape="1">
          <a:blip r:embed="rId55" cstate="screen">
            <a:extLst>
              <a:ext uri="{28A0092B-C50C-407E-A947-70E740481C1C}">
                <a14:useLocalDpi xmlns:a14="http://schemas.microsoft.com/office/drawing/2010/main"/>
              </a:ext>
            </a:extLst>
          </a:blip>
          <a:srcRect/>
          <a:stretch/>
        </p:blipFill>
        <p:spPr bwMode="auto">
          <a:xfrm>
            <a:off x="22876408" y="4513528"/>
            <a:ext cx="1081592" cy="1063484"/>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70" descr="Image result for bonobos logo">
            <a:extLst>
              <a:ext uri="{FF2B5EF4-FFF2-40B4-BE49-F238E27FC236}">
                <a16:creationId xmlns:a16="http://schemas.microsoft.com/office/drawing/2014/main" id="{C8A89CA2-562B-446A-8386-51FAD8B48DB3}"/>
              </a:ext>
            </a:extLst>
          </p:cNvPr>
          <p:cNvPicPr>
            <a:picLocks noChangeAspect="1" noChangeArrowheads="1"/>
          </p:cNvPicPr>
          <p:nvPr/>
        </p:nvPicPr>
        <p:blipFill>
          <a:blip r:embed="rId56" cstate="email">
            <a:extLst>
              <a:ext uri="{28A0092B-C50C-407E-A947-70E740481C1C}">
                <a14:useLocalDpi xmlns:a14="http://schemas.microsoft.com/office/drawing/2010/main"/>
              </a:ext>
            </a:extLst>
          </a:blip>
          <a:srcRect/>
          <a:stretch>
            <a:fillRect/>
          </a:stretch>
        </p:blipFill>
        <p:spPr bwMode="auto">
          <a:xfrm>
            <a:off x="21865830" y="3335017"/>
            <a:ext cx="2090902" cy="293489"/>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36" descr="Image result for proper cloth logo">
            <a:extLst>
              <a:ext uri="{FF2B5EF4-FFF2-40B4-BE49-F238E27FC236}">
                <a16:creationId xmlns:a16="http://schemas.microsoft.com/office/drawing/2014/main" id="{CF8310A4-ED57-4876-8882-DA01C7EC176C}"/>
              </a:ext>
            </a:extLst>
          </p:cNvPr>
          <p:cNvPicPr>
            <a:picLocks noChangeAspect="1" noChangeArrowheads="1"/>
          </p:cNvPicPr>
          <p:nvPr/>
        </p:nvPicPr>
        <p:blipFill rotWithShape="1">
          <a:blip r:embed="rId57" cstate="screen">
            <a:extLst>
              <a:ext uri="{28A0092B-C50C-407E-A947-70E740481C1C}">
                <a14:useLocalDpi xmlns:a14="http://schemas.microsoft.com/office/drawing/2010/main"/>
              </a:ext>
            </a:extLst>
          </a:blip>
          <a:srcRect/>
          <a:stretch/>
        </p:blipFill>
        <p:spPr bwMode="auto">
          <a:xfrm>
            <a:off x="18449784" y="3188698"/>
            <a:ext cx="2851417" cy="742229"/>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64" descr="Image result for dermstore logo">
            <a:extLst>
              <a:ext uri="{FF2B5EF4-FFF2-40B4-BE49-F238E27FC236}">
                <a16:creationId xmlns:a16="http://schemas.microsoft.com/office/drawing/2014/main" id="{83C13CF6-94BE-4C1B-AB21-377BDD02556D}"/>
              </a:ext>
            </a:extLst>
          </p:cNvPr>
          <p:cNvPicPr>
            <a:picLocks noChangeAspect="1" noChangeArrowheads="1"/>
          </p:cNvPicPr>
          <p:nvPr/>
        </p:nvPicPr>
        <p:blipFill>
          <a:blip r:embed="rId58" cstate="email">
            <a:extLst>
              <a:ext uri="{28A0092B-C50C-407E-A947-70E740481C1C}">
                <a14:useLocalDpi xmlns:a14="http://schemas.microsoft.com/office/drawing/2010/main"/>
              </a:ext>
            </a:extLst>
          </a:blip>
          <a:srcRect/>
          <a:stretch>
            <a:fillRect/>
          </a:stretch>
        </p:blipFill>
        <p:spPr bwMode="auto">
          <a:xfrm>
            <a:off x="9564703" y="12652915"/>
            <a:ext cx="3155830" cy="1051943"/>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32" descr="Image result for hunt a killer logo">
            <a:extLst>
              <a:ext uri="{FF2B5EF4-FFF2-40B4-BE49-F238E27FC236}">
                <a16:creationId xmlns:a16="http://schemas.microsoft.com/office/drawing/2014/main" id="{A1316363-B976-49C9-A540-0EA3CB1878E4}"/>
              </a:ext>
            </a:extLst>
          </p:cNvPr>
          <p:cNvPicPr>
            <a:picLocks noChangeAspect="1" noChangeArrowheads="1"/>
          </p:cNvPicPr>
          <p:nvPr/>
        </p:nvPicPr>
        <p:blipFill>
          <a:blip r:embed="rId59" cstate="email">
            <a:extLst>
              <a:ext uri="{28A0092B-C50C-407E-A947-70E740481C1C}">
                <a14:useLocalDpi xmlns:a14="http://schemas.microsoft.com/office/drawing/2010/main"/>
              </a:ext>
            </a:extLst>
          </a:blip>
          <a:srcRect/>
          <a:stretch>
            <a:fillRect/>
          </a:stretch>
        </p:blipFill>
        <p:spPr bwMode="auto">
          <a:xfrm>
            <a:off x="8182720" y="3848241"/>
            <a:ext cx="2458911" cy="768409"/>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28" descr="Image result for fabfitfun logo">
            <a:extLst>
              <a:ext uri="{FF2B5EF4-FFF2-40B4-BE49-F238E27FC236}">
                <a16:creationId xmlns:a16="http://schemas.microsoft.com/office/drawing/2014/main" id="{EB04F193-8261-4F39-B7F0-4A0B0D1335C1}"/>
              </a:ext>
            </a:extLst>
          </p:cNvPr>
          <p:cNvPicPr>
            <a:picLocks noChangeAspect="1" noChangeArrowheads="1"/>
          </p:cNvPicPr>
          <p:nvPr/>
        </p:nvPicPr>
        <p:blipFill>
          <a:blip r:embed="rId60" cstate="email">
            <a:extLst>
              <a:ext uri="{28A0092B-C50C-407E-A947-70E740481C1C}">
                <a14:useLocalDpi xmlns:a14="http://schemas.microsoft.com/office/drawing/2010/main"/>
              </a:ext>
            </a:extLst>
          </a:blip>
          <a:srcRect/>
          <a:stretch>
            <a:fillRect/>
          </a:stretch>
        </p:blipFill>
        <p:spPr bwMode="auto">
          <a:xfrm>
            <a:off x="13359674" y="3906900"/>
            <a:ext cx="1834906" cy="583011"/>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24" descr="Image result for curiosity stream' logo">
            <a:extLst>
              <a:ext uri="{FF2B5EF4-FFF2-40B4-BE49-F238E27FC236}">
                <a16:creationId xmlns:a16="http://schemas.microsoft.com/office/drawing/2014/main" id="{9E2912ED-6C2E-4A3D-9D20-29825B04C3D3}"/>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18874667" y="2914129"/>
            <a:ext cx="2611747" cy="534393"/>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8" descr="Image result for pantaya logo">
            <a:extLst>
              <a:ext uri="{FF2B5EF4-FFF2-40B4-BE49-F238E27FC236}">
                <a16:creationId xmlns:a16="http://schemas.microsoft.com/office/drawing/2014/main" id="{6C5458C6-6352-47B5-9534-E618F38FCBF6}"/>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17097764" y="3578523"/>
            <a:ext cx="1514462" cy="993868"/>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44" descr="Image result for hometogo logo">
            <a:extLst>
              <a:ext uri="{FF2B5EF4-FFF2-40B4-BE49-F238E27FC236}">
                <a16:creationId xmlns:a16="http://schemas.microsoft.com/office/drawing/2014/main" id="{BC644214-A2F8-4524-8500-8C51A83811E6}"/>
              </a:ext>
            </a:extLst>
          </p:cNvPr>
          <p:cNvPicPr>
            <a:picLocks noChangeAspect="1" noChangeArrowheads="1"/>
          </p:cNvPicPr>
          <p:nvPr/>
        </p:nvPicPr>
        <p:blipFill rotWithShape="1">
          <a:blip r:embed="rId63" cstate="email">
            <a:extLst>
              <a:ext uri="{28A0092B-C50C-407E-A947-70E740481C1C}">
                <a14:useLocalDpi xmlns:a14="http://schemas.microsoft.com/office/drawing/2010/main"/>
              </a:ext>
            </a:extLst>
          </a:blip>
          <a:srcRect t="29263" b="19360"/>
          <a:stretch/>
        </p:blipFill>
        <p:spPr bwMode="auto">
          <a:xfrm>
            <a:off x="12756094" y="4705123"/>
            <a:ext cx="2051721" cy="576659"/>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6" descr="Image result for zola logo">
            <a:extLst>
              <a:ext uri="{FF2B5EF4-FFF2-40B4-BE49-F238E27FC236}">
                <a16:creationId xmlns:a16="http://schemas.microsoft.com/office/drawing/2014/main" id="{5AFB1805-95EF-4841-AB97-376B158DB3FE}"/>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8183966" y="2424491"/>
            <a:ext cx="1323929" cy="605596"/>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2" descr="Image result for luxury retreats logo">
            <a:extLst>
              <a:ext uri="{FF2B5EF4-FFF2-40B4-BE49-F238E27FC236}">
                <a16:creationId xmlns:a16="http://schemas.microsoft.com/office/drawing/2014/main" id="{B2CEB5D7-AFCC-40AF-A02A-24B1E4F05361}"/>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12257638" y="11067211"/>
            <a:ext cx="2604648" cy="651162"/>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26" descr="Image result for home advisor logo">
            <a:extLst>
              <a:ext uri="{FF2B5EF4-FFF2-40B4-BE49-F238E27FC236}">
                <a16:creationId xmlns:a16="http://schemas.microsoft.com/office/drawing/2014/main" id="{8D888A7C-12B2-49B0-AF2A-8F5262648A2D}"/>
              </a:ext>
            </a:extLst>
          </p:cNvPr>
          <p:cNvPicPr>
            <a:picLocks noChangeAspect="1" noChangeArrowheads="1"/>
          </p:cNvPicPr>
          <p:nvPr/>
        </p:nvPicPr>
        <p:blipFill rotWithShape="1">
          <a:blip r:embed="rId66" cstate="screen">
            <a:extLst>
              <a:ext uri="{28A0092B-C50C-407E-A947-70E740481C1C}">
                <a14:useLocalDpi xmlns:a14="http://schemas.microsoft.com/office/drawing/2010/main"/>
              </a:ext>
            </a:extLst>
          </a:blip>
          <a:srcRect/>
          <a:stretch/>
        </p:blipFill>
        <p:spPr bwMode="auto">
          <a:xfrm>
            <a:off x="8076790" y="11718373"/>
            <a:ext cx="3144640" cy="483296"/>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144" descr="Image result for birchbox logo">
            <a:extLst>
              <a:ext uri="{FF2B5EF4-FFF2-40B4-BE49-F238E27FC236}">
                <a16:creationId xmlns:a16="http://schemas.microsoft.com/office/drawing/2014/main" id="{0210C7AD-4807-472B-B774-ADF643A46CC4}"/>
              </a:ext>
            </a:extLst>
          </p:cNvPr>
          <p:cNvPicPr>
            <a:picLocks noChangeAspect="1" noChangeArrowheads="1"/>
          </p:cNvPicPr>
          <p:nvPr/>
        </p:nvPicPr>
        <p:blipFill rotWithShape="1">
          <a:blip r:embed="rId67" cstate="screen">
            <a:extLst>
              <a:ext uri="{28A0092B-C50C-407E-A947-70E740481C1C}">
                <a14:useLocalDpi xmlns:a14="http://schemas.microsoft.com/office/drawing/2010/main"/>
              </a:ext>
            </a:extLst>
          </a:blip>
          <a:srcRect/>
          <a:stretch/>
        </p:blipFill>
        <p:spPr bwMode="auto">
          <a:xfrm>
            <a:off x="19050051" y="2312509"/>
            <a:ext cx="2352911" cy="351776"/>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150" descr="Image result for ipsy logo">
            <a:extLst>
              <a:ext uri="{FF2B5EF4-FFF2-40B4-BE49-F238E27FC236}">
                <a16:creationId xmlns:a16="http://schemas.microsoft.com/office/drawing/2014/main" id="{D7A34808-378F-4495-94AE-8C9B5D6C8F3D}"/>
              </a:ext>
            </a:extLst>
          </p:cNvPr>
          <p:cNvPicPr>
            <a:picLocks noChangeAspect="1" noChangeArrowheads="1"/>
          </p:cNvPicPr>
          <p:nvPr/>
        </p:nvPicPr>
        <p:blipFill>
          <a:blip r:embed="rId68" cstate="screen">
            <a:extLst>
              <a:ext uri="{28A0092B-C50C-407E-A947-70E740481C1C}">
                <a14:useLocalDpi xmlns:a14="http://schemas.microsoft.com/office/drawing/2010/main"/>
              </a:ext>
            </a:extLst>
          </a:blip>
          <a:srcRect/>
          <a:stretch>
            <a:fillRect/>
          </a:stretch>
        </p:blipFill>
        <p:spPr bwMode="auto">
          <a:xfrm>
            <a:off x="22800922" y="11128151"/>
            <a:ext cx="1148709" cy="1148709"/>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98" descr="Image result for wag logo">
            <a:extLst>
              <a:ext uri="{FF2B5EF4-FFF2-40B4-BE49-F238E27FC236}">
                <a16:creationId xmlns:a16="http://schemas.microsoft.com/office/drawing/2014/main" id="{1E4EE70D-1F44-4D6F-A219-EC0D739CCAC5}"/>
              </a:ext>
            </a:extLst>
          </p:cNvPr>
          <p:cNvPicPr>
            <a:picLocks noChangeAspect="1" noChangeArrowheads="1"/>
          </p:cNvPicPr>
          <p:nvPr/>
        </p:nvPicPr>
        <p:blipFill>
          <a:blip r:embed="rId69" cstate="email">
            <a:extLst>
              <a:ext uri="{28A0092B-C50C-407E-A947-70E740481C1C}">
                <a14:useLocalDpi xmlns:a14="http://schemas.microsoft.com/office/drawing/2010/main"/>
              </a:ext>
            </a:extLst>
          </a:blip>
          <a:srcRect/>
          <a:stretch>
            <a:fillRect/>
          </a:stretch>
        </p:blipFill>
        <p:spPr bwMode="auto">
          <a:xfrm>
            <a:off x="20429998" y="12435991"/>
            <a:ext cx="1888838" cy="685465"/>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38" descr="Image result for rover logo">
            <a:extLst>
              <a:ext uri="{FF2B5EF4-FFF2-40B4-BE49-F238E27FC236}">
                <a16:creationId xmlns:a16="http://schemas.microsoft.com/office/drawing/2014/main" id="{B270B454-B319-4484-B0B5-205C630C83C3}"/>
              </a:ext>
            </a:extLst>
          </p:cNvPr>
          <p:cNvPicPr>
            <a:picLocks noChangeAspect="1" noChangeArrowheads="1"/>
          </p:cNvPicPr>
          <p:nvPr/>
        </p:nvPicPr>
        <p:blipFill>
          <a:blip r:embed="rId70" cstate="screen">
            <a:extLst>
              <a:ext uri="{28A0092B-C50C-407E-A947-70E740481C1C}">
                <a14:useLocalDpi xmlns:a14="http://schemas.microsoft.com/office/drawing/2010/main"/>
              </a:ext>
            </a:extLst>
          </a:blip>
          <a:srcRect/>
          <a:stretch>
            <a:fillRect/>
          </a:stretch>
        </p:blipFill>
        <p:spPr bwMode="auto">
          <a:xfrm>
            <a:off x="20507136" y="5581124"/>
            <a:ext cx="1734563" cy="593546"/>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110" descr="Image result for wayfair logo">
            <a:extLst>
              <a:ext uri="{FF2B5EF4-FFF2-40B4-BE49-F238E27FC236}">
                <a16:creationId xmlns:a16="http://schemas.microsoft.com/office/drawing/2014/main" id="{EB450BFD-3FA7-45D0-8BEA-8E2F390EF5F3}"/>
              </a:ext>
            </a:extLst>
          </p:cNvPr>
          <p:cNvPicPr>
            <a:picLocks noChangeAspect="1" noChangeArrowheads="1"/>
          </p:cNvPicPr>
          <p:nvPr/>
        </p:nvPicPr>
        <p:blipFill rotWithShape="1">
          <a:blip r:embed="rId71" cstate="email">
            <a:extLst>
              <a:ext uri="{28A0092B-C50C-407E-A947-70E740481C1C}">
                <a14:useLocalDpi xmlns:a14="http://schemas.microsoft.com/office/drawing/2010/main"/>
              </a:ext>
            </a:extLst>
          </a:blip>
          <a:srcRect t="29095" b="29895"/>
          <a:stretch/>
        </p:blipFill>
        <p:spPr bwMode="auto">
          <a:xfrm>
            <a:off x="10585043" y="-19856"/>
            <a:ext cx="2067921" cy="848044"/>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48" descr="Image result for zulily logo">
            <a:extLst>
              <a:ext uri="{FF2B5EF4-FFF2-40B4-BE49-F238E27FC236}">
                <a16:creationId xmlns:a16="http://schemas.microsoft.com/office/drawing/2014/main" id="{354BA61C-BFC2-4341-8143-0809F45A3C92}"/>
              </a:ext>
            </a:extLst>
          </p:cNvPr>
          <p:cNvPicPr>
            <a:picLocks noChangeAspect="1" noChangeArrowheads="1"/>
          </p:cNvPicPr>
          <p:nvPr/>
        </p:nvPicPr>
        <p:blipFill rotWithShape="1">
          <a:blip r:embed="rId72" cstate="screen">
            <a:extLst>
              <a:ext uri="{28A0092B-C50C-407E-A947-70E740481C1C}">
                <a14:useLocalDpi xmlns:a14="http://schemas.microsoft.com/office/drawing/2010/main"/>
              </a:ext>
            </a:extLst>
          </a:blip>
          <a:srcRect/>
          <a:stretch/>
        </p:blipFill>
        <p:spPr bwMode="auto">
          <a:xfrm>
            <a:off x="15438697" y="5322077"/>
            <a:ext cx="1446202" cy="692879"/>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88" descr="Image result for peloton logo">
            <a:extLst>
              <a:ext uri="{FF2B5EF4-FFF2-40B4-BE49-F238E27FC236}">
                <a16:creationId xmlns:a16="http://schemas.microsoft.com/office/drawing/2014/main" id="{4F6E51B4-4AE3-47FD-8B21-01EE9661D743}"/>
              </a:ext>
            </a:extLst>
          </p:cNvPr>
          <p:cNvPicPr>
            <a:picLocks noChangeAspect="1" noChangeArrowheads="1"/>
          </p:cNvPicPr>
          <p:nvPr/>
        </p:nvPicPr>
        <p:blipFill rotWithShape="1">
          <a:blip r:embed="rId73" cstate="screen">
            <a:extLst>
              <a:ext uri="{28A0092B-C50C-407E-A947-70E740481C1C}">
                <a14:useLocalDpi xmlns:a14="http://schemas.microsoft.com/office/drawing/2010/main"/>
              </a:ext>
            </a:extLst>
          </a:blip>
          <a:srcRect/>
          <a:stretch/>
        </p:blipFill>
        <p:spPr bwMode="auto">
          <a:xfrm>
            <a:off x="11543665" y="11710814"/>
            <a:ext cx="2477441" cy="664257"/>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114" descr="Image result for warby parker logo">
            <a:extLst>
              <a:ext uri="{FF2B5EF4-FFF2-40B4-BE49-F238E27FC236}">
                <a16:creationId xmlns:a16="http://schemas.microsoft.com/office/drawing/2014/main" id="{21A80B2C-6B7B-4BB1-9141-F8841B667EAE}"/>
              </a:ext>
            </a:extLst>
          </p:cNvPr>
          <p:cNvPicPr>
            <a:picLocks noChangeAspect="1" noChangeArrowheads="1"/>
          </p:cNvPicPr>
          <p:nvPr/>
        </p:nvPicPr>
        <p:blipFill rotWithShape="1">
          <a:blip r:embed="rId74" cstate="screen">
            <a:extLst>
              <a:ext uri="{28A0092B-C50C-407E-A947-70E740481C1C}">
                <a14:useLocalDpi xmlns:a14="http://schemas.microsoft.com/office/drawing/2010/main"/>
              </a:ext>
            </a:extLst>
          </a:blip>
          <a:srcRect/>
          <a:stretch/>
        </p:blipFill>
        <p:spPr bwMode="auto">
          <a:xfrm>
            <a:off x="10036008" y="7831985"/>
            <a:ext cx="2798094" cy="467103"/>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32" descr="Image result for bouqs logo">
            <a:extLst>
              <a:ext uri="{FF2B5EF4-FFF2-40B4-BE49-F238E27FC236}">
                <a16:creationId xmlns:a16="http://schemas.microsoft.com/office/drawing/2014/main" id="{2083C373-2DF7-4038-8F5F-5F24C63709E9}"/>
              </a:ext>
            </a:extLst>
          </p:cNvPr>
          <p:cNvPicPr>
            <a:picLocks noChangeAspect="1" noChangeArrowheads="1"/>
          </p:cNvPicPr>
          <p:nvPr/>
        </p:nvPicPr>
        <p:blipFill>
          <a:blip r:embed="rId75" cstate="email">
            <a:extLst>
              <a:ext uri="{28A0092B-C50C-407E-A947-70E740481C1C}">
                <a14:useLocalDpi xmlns:a14="http://schemas.microsoft.com/office/drawing/2010/main"/>
              </a:ext>
            </a:extLst>
          </a:blip>
          <a:srcRect/>
          <a:stretch>
            <a:fillRect/>
          </a:stretch>
        </p:blipFill>
        <p:spPr bwMode="auto">
          <a:xfrm>
            <a:off x="15598799" y="10367702"/>
            <a:ext cx="1769194" cy="995172"/>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62" descr="Image result for proflowers logo">
            <a:extLst>
              <a:ext uri="{FF2B5EF4-FFF2-40B4-BE49-F238E27FC236}">
                <a16:creationId xmlns:a16="http://schemas.microsoft.com/office/drawing/2014/main" id="{7E910E98-25C9-4512-94EC-BCA986CA3E15}"/>
              </a:ext>
            </a:extLst>
          </p:cNvPr>
          <p:cNvPicPr>
            <a:picLocks noChangeAspect="1" noChangeArrowheads="1"/>
          </p:cNvPicPr>
          <p:nvPr/>
        </p:nvPicPr>
        <p:blipFill>
          <a:blip r:embed="rId76" cstate="screen">
            <a:extLst>
              <a:ext uri="{28A0092B-C50C-407E-A947-70E740481C1C}">
                <a14:useLocalDpi xmlns:a14="http://schemas.microsoft.com/office/drawing/2010/main"/>
              </a:ext>
            </a:extLst>
          </a:blip>
          <a:srcRect/>
          <a:stretch>
            <a:fillRect/>
          </a:stretch>
        </p:blipFill>
        <p:spPr bwMode="auto">
          <a:xfrm>
            <a:off x="18130246" y="11489147"/>
            <a:ext cx="2460982" cy="400551"/>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12" descr="Image result for graze nature delivered logo">
            <a:extLst>
              <a:ext uri="{FF2B5EF4-FFF2-40B4-BE49-F238E27FC236}">
                <a16:creationId xmlns:a16="http://schemas.microsoft.com/office/drawing/2014/main" id="{B2EA027A-7D11-4B86-B365-C541700B4D9B}"/>
              </a:ext>
            </a:extLst>
          </p:cNvPr>
          <p:cNvPicPr>
            <a:picLocks noChangeAspect="1" noChangeArrowheads="1"/>
          </p:cNvPicPr>
          <p:nvPr/>
        </p:nvPicPr>
        <p:blipFill>
          <a:blip r:embed="rId77" cstate="screen">
            <a:extLst>
              <a:ext uri="{28A0092B-C50C-407E-A947-70E740481C1C}">
                <a14:useLocalDpi xmlns:a14="http://schemas.microsoft.com/office/drawing/2010/main"/>
              </a:ext>
            </a:extLst>
          </a:blip>
          <a:srcRect/>
          <a:stretch>
            <a:fillRect/>
          </a:stretch>
        </p:blipFill>
        <p:spPr bwMode="auto">
          <a:xfrm>
            <a:off x="12865899" y="227166"/>
            <a:ext cx="2454431" cy="621526"/>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94" descr="Image result for grubhub logo">
            <a:extLst>
              <a:ext uri="{FF2B5EF4-FFF2-40B4-BE49-F238E27FC236}">
                <a16:creationId xmlns:a16="http://schemas.microsoft.com/office/drawing/2014/main" id="{65D1D360-6270-4289-B578-93008F8A203E}"/>
              </a:ext>
            </a:extLst>
          </p:cNvPr>
          <p:cNvPicPr>
            <a:picLocks noChangeAspect="1" noChangeArrowheads="1"/>
          </p:cNvPicPr>
          <p:nvPr/>
        </p:nvPicPr>
        <p:blipFill>
          <a:blip r:embed="rId78" cstate="screen">
            <a:extLst>
              <a:ext uri="{28A0092B-C50C-407E-A947-70E740481C1C}">
                <a14:useLocalDpi xmlns:a14="http://schemas.microsoft.com/office/drawing/2010/main"/>
              </a:ext>
            </a:extLst>
          </a:blip>
          <a:srcRect/>
          <a:stretch>
            <a:fillRect/>
          </a:stretch>
        </p:blipFill>
        <p:spPr bwMode="auto">
          <a:xfrm>
            <a:off x="14187252" y="9490712"/>
            <a:ext cx="1853819" cy="988705"/>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8" descr="Image result for experian logo">
            <a:extLst>
              <a:ext uri="{FF2B5EF4-FFF2-40B4-BE49-F238E27FC236}">
                <a16:creationId xmlns:a16="http://schemas.microsoft.com/office/drawing/2014/main" id="{D6EABECF-FAD3-452A-AE26-241EC1851B43}"/>
              </a:ext>
            </a:extLst>
          </p:cNvPr>
          <p:cNvPicPr>
            <a:picLocks noChangeAspect="1" noChangeArrowheads="1"/>
          </p:cNvPicPr>
          <p:nvPr/>
        </p:nvPicPr>
        <p:blipFill>
          <a:blip r:embed="rId79" cstate="screen">
            <a:extLst>
              <a:ext uri="{28A0092B-C50C-407E-A947-70E740481C1C}">
                <a14:useLocalDpi xmlns:a14="http://schemas.microsoft.com/office/drawing/2010/main"/>
              </a:ext>
            </a:extLst>
          </a:blip>
          <a:srcRect/>
          <a:stretch>
            <a:fillRect/>
          </a:stretch>
        </p:blipFill>
        <p:spPr bwMode="auto">
          <a:xfrm>
            <a:off x="18518067" y="8165426"/>
            <a:ext cx="2004046" cy="665407"/>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4" descr="Image result for ancestry logo">
            <a:extLst>
              <a:ext uri="{FF2B5EF4-FFF2-40B4-BE49-F238E27FC236}">
                <a16:creationId xmlns:a16="http://schemas.microsoft.com/office/drawing/2014/main" id="{0D26FD73-9D38-4E8D-A27E-18B2DFCC602F}"/>
              </a:ext>
            </a:extLst>
          </p:cNvPr>
          <p:cNvPicPr>
            <a:picLocks noChangeAspect="1" noChangeArrowheads="1"/>
          </p:cNvPicPr>
          <p:nvPr/>
        </p:nvPicPr>
        <p:blipFill rotWithShape="1">
          <a:blip r:embed="rId80" cstate="screen">
            <a:extLst>
              <a:ext uri="{28A0092B-C50C-407E-A947-70E740481C1C}">
                <a14:useLocalDpi xmlns:a14="http://schemas.microsoft.com/office/drawing/2010/main"/>
              </a:ext>
            </a:extLst>
          </a:blip>
          <a:srcRect/>
          <a:stretch/>
        </p:blipFill>
        <p:spPr bwMode="auto">
          <a:xfrm>
            <a:off x="8051412" y="4760542"/>
            <a:ext cx="2180290" cy="484746"/>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6" descr="Image result for 23 and me logo">
            <a:extLst>
              <a:ext uri="{FF2B5EF4-FFF2-40B4-BE49-F238E27FC236}">
                <a16:creationId xmlns:a16="http://schemas.microsoft.com/office/drawing/2014/main" id="{4F76C68E-9232-4C96-B341-354455073DC6}"/>
              </a:ext>
            </a:extLst>
          </p:cNvPr>
          <p:cNvPicPr>
            <a:picLocks noChangeAspect="1" noChangeArrowheads="1"/>
          </p:cNvPicPr>
          <p:nvPr/>
        </p:nvPicPr>
        <p:blipFill>
          <a:blip r:embed="rId81" cstate="screen">
            <a:extLst>
              <a:ext uri="{28A0092B-C50C-407E-A947-70E740481C1C}">
                <a14:useLocalDpi xmlns:a14="http://schemas.microsoft.com/office/drawing/2010/main"/>
              </a:ext>
            </a:extLst>
          </a:blip>
          <a:srcRect/>
          <a:stretch>
            <a:fillRect/>
          </a:stretch>
        </p:blipFill>
        <p:spPr bwMode="auto">
          <a:xfrm>
            <a:off x="17595396" y="10484261"/>
            <a:ext cx="1778613" cy="1157519"/>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252" descr="Image result for eargo logo">
            <a:extLst>
              <a:ext uri="{FF2B5EF4-FFF2-40B4-BE49-F238E27FC236}">
                <a16:creationId xmlns:a16="http://schemas.microsoft.com/office/drawing/2014/main" id="{E462637A-03D0-4E92-9BF3-565188AA6630}"/>
              </a:ext>
            </a:extLst>
          </p:cNvPr>
          <p:cNvPicPr>
            <a:picLocks noChangeAspect="1" noChangeArrowheads="1"/>
          </p:cNvPicPr>
          <p:nvPr/>
        </p:nvPicPr>
        <p:blipFill rotWithShape="1">
          <a:blip r:embed="rId82" cstate="screen">
            <a:extLst>
              <a:ext uri="{28A0092B-C50C-407E-A947-70E740481C1C}">
                <a14:useLocalDpi xmlns:a14="http://schemas.microsoft.com/office/drawing/2010/main"/>
              </a:ext>
            </a:extLst>
          </a:blip>
          <a:srcRect/>
          <a:stretch/>
        </p:blipFill>
        <p:spPr bwMode="auto">
          <a:xfrm>
            <a:off x="16902311" y="6801984"/>
            <a:ext cx="1730165" cy="436711"/>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136" descr="Image result for houzz logo">
            <a:extLst>
              <a:ext uri="{FF2B5EF4-FFF2-40B4-BE49-F238E27FC236}">
                <a16:creationId xmlns:a16="http://schemas.microsoft.com/office/drawing/2014/main" id="{D0C06B63-2FB6-4B35-9D69-7BF7BA4813E0}"/>
              </a:ext>
            </a:extLst>
          </p:cNvPr>
          <p:cNvPicPr>
            <a:picLocks noChangeAspect="1" noChangeArrowheads="1"/>
          </p:cNvPicPr>
          <p:nvPr/>
        </p:nvPicPr>
        <p:blipFill>
          <a:blip r:embed="rId83" cstate="email">
            <a:extLst>
              <a:ext uri="{28A0092B-C50C-407E-A947-70E740481C1C}">
                <a14:useLocalDpi xmlns:a14="http://schemas.microsoft.com/office/drawing/2010/main"/>
              </a:ext>
            </a:extLst>
          </a:blip>
          <a:srcRect/>
          <a:stretch>
            <a:fillRect/>
          </a:stretch>
        </p:blipFill>
        <p:spPr bwMode="auto">
          <a:xfrm>
            <a:off x="9831261" y="6216892"/>
            <a:ext cx="1764006" cy="588002"/>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112" descr="Image result for ringlogo">
            <a:extLst>
              <a:ext uri="{FF2B5EF4-FFF2-40B4-BE49-F238E27FC236}">
                <a16:creationId xmlns:a16="http://schemas.microsoft.com/office/drawing/2014/main" id="{5C6A1A8C-0FD8-49BB-9F11-1823FEC856E8}"/>
              </a:ext>
            </a:extLst>
          </p:cNvPr>
          <p:cNvPicPr>
            <a:picLocks noChangeAspect="1" noChangeArrowheads="1"/>
          </p:cNvPicPr>
          <p:nvPr/>
        </p:nvPicPr>
        <p:blipFill>
          <a:blip r:embed="rId84" cstate="screen">
            <a:extLst>
              <a:ext uri="{28A0092B-C50C-407E-A947-70E740481C1C}">
                <a14:useLocalDpi xmlns:a14="http://schemas.microsoft.com/office/drawing/2010/main"/>
              </a:ext>
            </a:extLst>
          </a:blip>
          <a:srcRect/>
          <a:stretch>
            <a:fillRect/>
          </a:stretch>
        </p:blipFill>
        <p:spPr bwMode="auto">
          <a:xfrm>
            <a:off x="20235034" y="8977478"/>
            <a:ext cx="830825" cy="523126"/>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46" descr="Image result for simplisafe logo">
            <a:extLst>
              <a:ext uri="{FF2B5EF4-FFF2-40B4-BE49-F238E27FC236}">
                <a16:creationId xmlns:a16="http://schemas.microsoft.com/office/drawing/2014/main" id="{5CBCD2CB-FC19-4DE2-ADED-F2A0319BB24E}"/>
              </a:ext>
            </a:extLst>
          </p:cNvPr>
          <p:cNvPicPr>
            <a:picLocks noChangeAspect="1" noChangeArrowheads="1"/>
          </p:cNvPicPr>
          <p:nvPr/>
        </p:nvPicPr>
        <p:blipFill>
          <a:blip r:embed="rId85" cstate="email">
            <a:extLst>
              <a:ext uri="{28A0092B-C50C-407E-A947-70E740481C1C}">
                <a14:useLocalDpi xmlns:a14="http://schemas.microsoft.com/office/drawing/2010/main"/>
              </a:ext>
            </a:extLst>
          </a:blip>
          <a:srcRect/>
          <a:stretch>
            <a:fillRect/>
          </a:stretch>
        </p:blipFill>
        <p:spPr bwMode="auto">
          <a:xfrm>
            <a:off x="16937101" y="5486148"/>
            <a:ext cx="1830438" cy="928948"/>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20" descr="Image result for minted logo">
            <a:extLst>
              <a:ext uri="{FF2B5EF4-FFF2-40B4-BE49-F238E27FC236}">
                <a16:creationId xmlns:a16="http://schemas.microsoft.com/office/drawing/2014/main" id="{7F5832CA-2809-4E0C-B0E0-316920DC8300}"/>
              </a:ext>
            </a:extLst>
          </p:cNvPr>
          <p:cNvPicPr>
            <a:picLocks noChangeAspect="1" noChangeArrowheads="1"/>
          </p:cNvPicPr>
          <p:nvPr/>
        </p:nvPicPr>
        <p:blipFill>
          <a:blip r:embed="rId86" cstate="screen">
            <a:extLst>
              <a:ext uri="{28A0092B-C50C-407E-A947-70E740481C1C}">
                <a14:useLocalDpi xmlns:a14="http://schemas.microsoft.com/office/drawing/2010/main"/>
              </a:ext>
            </a:extLst>
          </a:blip>
          <a:srcRect/>
          <a:stretch>
            <a:fillRect/>
          </a:stretch>
        </p:blipFill>
        <p:spPr bwMode="auto">
          <a:xfrm>
            <a:off x="17980175" y="1049383"/>
            <a:ext cx="1614738" cy="399690"/>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92" descr="Image result for indeed logo">
            <a:extLst>
              <a:ext uri="{FF2B5EF4-FFF2-40B4-BE49-F238E27FC236}">
                <a16:creationId xmlns:a16="http://schemas.microsoft.com/office/drawing/2014/main" id="{A651BB2F-4400-4F28-94A0-6EDE1C15489F}"/>
              </a:ext>
            </a:extLst>
          </p:cNvPr>
          <p:cNvPicPr>
            <a:picLocks noChangeAspect="1" noChangeArrowheads="1"/>
          </p:cNvPicPr>
          <p:nvPr/>
        </p:nvPicPr>
        <p:blipFill rotWithShape="1">
          <a:blip r:embed="rId87" cstate="email">
            <a:extLst>
              <a:ext uri="{28A0092B-C50C-407E-A947-70E740481C1C}">
                <a14:useLocalDpi xmlns:a14="http://schemas.microsoft.com/office/drawing/2010/main"/>
              </a:ext>
            </a:extLst>
          </a:blip>
          <a:srcRect t="34600" b="33788"/>
          <a:stretch/>
        </p:blipFill>
        <p:spPr bwMode="auto">
          <a:xfrm>
            <a:off x="13661581" y="10280183"/>
            <a:ext cx="1933747" cy="611278"/>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54" descr="Image result for ziprecruiter logo">
            <a:extLst>
              <a:ext uri="{FF2B5EF4-FFF2-40B4-BE49-F238E27FC236}">
                <a16:creationId xmlns:a16="http://schemas.microsoft.com/office/drawing/2014/main" id="{7312175C-5B09-4479-918A-C832C9976B21}"/>
              </a:ext>
            </a:extLst>
          </p:cNvPr>
          <p:cNvPicPr>
            <a:picLocks noChangeAspect="1" noChangeArrowheads="1"/>
          </p:cNvPicPr>
          <p:nvPr/>
        </p:nvPicPr>
        <p:blipFill>
          <a:blip r:embed="rId88" cstate="screen">
            <a:extLst>
              <a:ext uri="{28A0092B-C50C-407E-A947-70E740481C1C}">
                <a14:useLocalDpi xmlns:a14="http://schemas.microsoft.com/office/drawing/2010/main"/>
              </a:ext>
            </a:extLst>
          </a:blip>
          <a:srcRect/>
          <a:stretch>
            <a:fillRect/>
          </a:stretch>
        </p:blipFill>
        <p:spPr bwMode="auto">
          <a:xfrm>
            <a:off x="21396135" y="9673516"/>
            <a:ext cx="2540289" cy="558864"/>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34" descr="Image result for babbel logo">
            <a:extLst>
              <a:ext uri="{FF2B5EF4-FFF2-40B4-BE49-F238E27FC236}">
                <a16:creationId xmlns:a16="http://schemas.microsoft.com/office/drawing/2014/main" id="{200B91A1-EB85-49F4-89D7-116E3E675945}"/>
              </a:ext>
            </a:extLst>
          </p:cNvPr>
          <p:cNvPicPr>
            <a:picLocks noChangeAspect="1" noChangeArrowheads="1"/>
          </p:cNvPicPr>
          <p:nvPr/>
        </p:nvPicPr>
        <p:blipFill>
          <a:blip r:embed="rId89" cstate="screen">
            <a:extLst>
              <a:ext uri="{28A0092B-C50C-407E-A947-70E740481C1C}">
                <a14:useLocalDpi xmlns:a14="http://schemas.microsoft.com/office/drawing/2010/main"/>
              </a:ext>
            </a:extLst>
          </a:blip>
          <a:srcRect/>
          <a:stretch>
            <a:fillRect/>
          </a:stretch>
        </p:blipFill>
        <p:spPr bwMode="auto">
          <a:xfrm>
            <a:off x="14004226" y="12246200"/>
            <a:ext cx="1931031" cy="597664"/>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42" descr="Image result for adoreme logo">
            <a:extLst>
              <a:ext uri="{FF2B5EF4-FFF2-40B4-BE49-F238E27FC236}">
                <a16:creationId xmlns:a16="http://schemas.microsoft.com/office/drawing/2014/main" id="{22DD4153-C0B5-4C9B-9438-4F0588189DC7}"/>
              </a:ext>
            </a:extLst>
          </p:cNvPr>
          <p:cNvPicPr>
            <a:picLocks noChangeAspect="1" noChangeArrowheads="1"/>
          </p:cNvPicPr>
          <p:nvPr/>
        </p:nvPicPr>
        <p:blipFill>
          <a:blip r:embed="rId90" cstate="screen">
            <a:extLst>
              <a:ext uri="{28A0092B-C50C-407E-A947-70E740481C1C}">
                <a14:useLocalDpi xmlns:a14="http://schemas.microsoft.com/office/drawing/2010/main"/>
              </a:ext>
            </a:extLst>
          </a:blip>
          <a:srcRect/>
          <a:stretch>
            <a:fillRect/>
          </a:stretch>
        </p:blipFill>
        <p:spPr bwMode="auto">
          <a:xfrm>
            <a:off x="21527408" y="8982571"/>
            <a:ext cx="2422223" cy="489491"/>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90" descr="Image result for casper logo">
            <a:extLst>
              <a:ext uri="{FF2B5EF4-FFF2-40B4-BE49-F238E27FC236}">
                <a16:creationId xmlns:a16="http://schemas.microsoft.com/office/drawing/2014/main" id="{675A19E9-A845-4572-A46F-5CD73E60ABC8}"/>
              </a:ext>
            </a:extLst>
          </p:cNvPr>
          <p:cNvPicPr>
            <a:picLocks noChangeAspect="1" noChangeArrowheads="1"/>
          </p:cNvPicPr>
          <p:nvPr/>
        </p:nvPicPr>
        <p:blipFill rotWithShape="1">
          <a:blip r:embed="rId91" cstate="email">
            <a:extLst>
              <a:ext uri="{28A0092B-C50C-407E-A947-70E740481C1C}">
                <a14:useLocalDpi xmlns:a14="http://schemas.microsoft.com/office/drawing/2010/main"/>
              </a:ext>
            </a:extLst>
          </a:blip>
          <a:srcRect/>
          <a:stretch/>
        </p:blipFill>
        <p:spPr bwMode="auto">
          <a:xfrm>
            <a:off x="13081792" y="6817324"/>
            <a:ext cx="2290637" cy="644608"/>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132" descr="Image result for hello fresh logo">
            <a:extLst>
              <a:ext uri="{FF2B5EF4-FFF2-40B4-BE49-F238E27FC236}">
                <a16:creationId xmlns:a16="http://schemas.microsoft.com/office/drawing/2014/main" id="{29CD0899-1628-4ACB-BD2B-848196791AC6}"/>
              </a:ext>
            </a:extLst>
          </p:cNvPr>
          <p:cNvPicPr>
            <a:picLocks noChangeAspect="1" noChangeArrowheads="1"/>
          </p:cNvPicPr>
          <p:nvPr/>
        </p:nvPicPr>
        <p:blipFill>
          <a:blip r:embed="rId92" cstate="screen">
            <a:extLst>
              <a:ext uri="{28A0092B-C50C-407E-A947-70E740481C1C}">
                <a14:useLocalDpi xmlns:a14="http://schemas.microsoft.com/office/drawing/2010/main"/>
              </a:ext>
            </a:extLst>
          </a:blip>
          <a:srcRect/>
          <a:stretch>
            <a:fillRect/>
          </a:stretch>
        </p:blipFill>
        <p:spPr bwMode="auto">
          <a:xfrm>
            <a:off x="8235140" y="10002168"/>
            <a:ext cx="1042490" cy="956981"/>
          </a:xfrm>
          <a:prstGeom prst="rect">
            <a:avLst/>
          </a:prstGeom>
          <a:noFill/>
          <a:extLst>
            <a:ext uri="{909E8E84-426E-40DD-AFC4-6F175D3DCCD1}">
              <a14:hiddenFill xmlns:a14="http://schemas.microsoft.com/office/drawing/2010/main">
                <a:solidFill>
                  <a:srgbClr val="FFFFFF"/>
                </a:solidFill>
              </a14:hiddenFill>
            </a:ext>
          </a:extLst>
        </p:spPr>
      </p:pic>
      <p:pic>
        <p:nvPicPr>
          <p:cNvPr id="264" name="Picture 134" descr="Image result for plated logo">
            <a:extLst>
              <a:ext uri="{FF2B5EF4-FFF2-40B4-BE49-F238E27FC236}">
                <a16:creationId xmlns:a16="http://schemas.microsoft.com/office/drawing/2014/main" id="{711FDA97-1ABE-48F2-B682-76FAA7FB4FDD}"/>
              </a:ext>
            </a:extLst>
          </p:cNvPr>
          <p:cNvPicPr>
            <a:picLocks noChangeAspect="1" noChangeArrowheads="1"/>
          </p:cNvPicPr>
          <p:nvPr/>
        </p:nvPicPr>
        <p:blipFill>
          <a:blip r:embed="rId93" cstate="email">
            <a:extLst>
              <a:ext uri="{28A0092B-C50C-407E-A947-70E740481C1C}">
                <a14:useLocalDpi xmlns:a14="http://schemas.microsoft.com/office/drawing/2010/main"/>
              </a:ext>
            </a:extLst>
          </a:blip>
          <a:srcRect/>
          <a:stretch>
            <a:fillRect/>
          </a:stretch>
        </p:blipFill>
        <p:spPr bwMode="auto">
          <a:xfrm>
            <a:off x="15671780" y="952439"/>
            <a:ext cx="2042981" cy="474497"/>
          </a:xfrm>
          <a:prstGeom prst="rect">
            <a:avLst/>
          </a:prstGeom>
          <a:noFill/>
          <a:extLst>
            <a:ext uri="{909E8E84-426E-40DD-AFC4-6F175D3DCCD1}">
              <a14:hiddenFill xmlns:a14="http://schemas.microsoft.com/office/drawing/2010/main">
                <a:solidFill>
                  <a:srgbClr val="FFFFFF"/>
                </a:solidFill>
              </a14:hiddenFill>
            </a:ext>
          </a:extLst>
        </p:spPr>
      </p:pic>
      <p:pic>
        <p:nvPicPr>
          <p:cNvPr id="265" name="Picture 152" descr="Image result for blue apron logo">
            <a:extLst>
              <a:ext uri="{FF2B5EF4-FFF2-40B4-BE49-F238E27FC236}">
                <a16:creationId xmlns:a16="http://schemas.microsoft.com/office/drawing/2014/main" id="{7E12AF8D-3C98-4830-AD76-026F8CE1BD17}"/>
              </a:ext>
            </a:extLst>
          </p:cNvPr>
          <p:cNvPicPr>
            <a:picLocks noChangeAspect="1" noChangeArrowheads="1"/>
          </p:cNvPicPr>
          <p:nvPr/>
        </p:nvPicPr>
        <p:blipFill>
          <a:blip r:embed="rId94" cstate="screen">
            <a:extLst>
              <a:ext uri="{28A0092B-C50C-407E-A947-70E740481C1C}">
                <a14:useLocalDpi xmlns:a14="http://schemas.microsoft.com/office/drawing/2010/main"/>
              </a:ext>
            </a:extLst>
          </a:blip>
          <a:srcRect/>
          <a:stretch>
            <a:fillRect/>
          </a:stretch>
        </p:blipFill>
        <p:spPr bwMode="auto">
          <a:xfrm>
            <a:off x="20918654" y="11646181"/>
            <a:ext cx="1584282" cy="729111"/>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120" descr="Image result for zocdoc logo">
            <a:extLst>
              <a:ext uri="{FF2B5EF4-FFF2-40B4-BE49-F238E27FC236}">
                <a16:creationId xmlns:a16="http://schemas.microsoft.com/office/drawing/2014/main" id="{75FF0596-42E2-4823-AF65-EE76AB2C7614}"/>
              </a:ext>
            </a:extLst>
          </p:cNvPr>
          <p:cNvPicPr>
            <a:picLocks noChangeAspect="1" noChangeArrowheads="1"/>
          </p:cNvPicPr>
          <p:nvPr/>
        </p:nvPicPr>
        <p:blipFill>
          <a:blip r:embed="rId95" cstate="email">
            <a:extLst>
              <a:ext uri="{28A0092B-C50C-407E-A947-70E740481C1C}">
                <a14:useLocalDpi xmlns:a14="http://schemas.microsoft.com/office/drawing/2010/main"/>
              </a:ext>
            </a:extLst>
          </a:blip>
          <a:srcRect/>
          <a:stretch>
            <a:fillRect/>
          </a:stretch>
        </p:blipFill>
        <p:spPr bwMode="auto">
          <a:xfrm>
            <a:off x="11880685" y="6079620"/>
            <a:ext cx="1971787" cy="751251"/>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140" descr="Image result for untuckit logo">
            <a:extLst>
              <a:ext uri="{FF2B5EF4-FFF2-40B4-BE49-F238E27FC236}">
                <a16:creationId xmlns:a16="http://schemas.microsoft.com/office/drawing/2014/main" id="{B15909F9-A165-4977-B0F2-FDB86F68509C}"/>
              </a:ext>
            </a:extLst>
          </p:cNvPr>
          <p:cNvPicPr>
            <a:picLocks noChangeAspect="1" noChangeArrowheads="1"/>
          </p:cNvPicPr>
          <p:nvPr/>
        </p:nvPicPr>
        <p:blipFill rotWithShape="1">
          <a:blip r:embed="rId96" cstate="screen">
            <a:extLst>
              <a:ext uri="{28A0092B-C50C-407E-A947-70E740481C1C}">
                <a14:useLocalDpi xmlns:a14="http://schemas.microsoft.com/office/drawing/2010/main"/>
              </a:ext>
            </a:extLst>
          </a:blip>
          <a:srcRect/>
          <a:stretch/>
        </p:blipFill>
        <p:spPr bwMode="auto">
          <a:xfrm>
            <a:off x="11757149" y="9689682"/>
            <a:ext cx="2555476" cy="492031"/>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24" descr="Image result for mtailor logo">
            <a:extLst>
              <a:ext uri="{FF2B5EF4-FFF2-40B4-BE49-F238E27FC236}">
                <a16:creationId xmlns:a16="http://schemas.microsoft.com/office/drawing/2014/main" id="{4288633D-522C-4CD5-8A5A-940D1BCF61F2}"/>
              </a:ext>
            </a:extLst>
          </p:cNvPr>
          <p:cNvPicPr>
            <a:picLocks noChangeAspect="1" noChangeArrowheads="1"/>
          </p:cNvPicPr>
          <p:nvPr/>
        </p:nvPicPr>
        <p:blipFill rotWithShape="1">
          <a:blip r:embed="rId97" cstate="email">
            <a:extLst>
              <a:ext uri="{28A0092B-C50C-407E-A947-70E740481C1C}">
                <a14:useLocalDpi xmlns:a14="http://schemas.microsoft.com/office/drawing/2010/main"/>
              </a:ext>
            </a:extLst>
          </a:blip>
          <a:srcRect t="36312" b="37458"/>
          <a:stretch/>
        </p:blipFill>
        <p:spPr bwMode="auto">
          <a:xfrm>
            <a:off x="15269904" y="7685328"/>
            <a:ext cx="1693880" cy="444301"/>
          </a:xfrm>
          <a:prstGeom prst="rect">
            <a:avLst/>
          </a:prstGeom>
          <a:noFill/>
          <a:extLst>
            <a:ext uri="{909E8E84-426E-40DD-AFC4-6F175D3DCCD1}">
              <a14:hiddenFill xmlns:a14="http://schemas.microsoft.com/office/drawing/2010/main">
                <a:solidFill>
                  <a:srgbClr val="FFFFFF"/>
                </a:solidFill>
              </a14:hiddenFill>
            </a:ext>
          </a:extLst>
        </p:spPr>
      </p:pic>
      <p:pic>
        <p:nvPicPr>
          <p:cNvPr id="270" name="Picture 116" descr="Image result for jet logo">
            <a:extLst>
              <a:ext uri="{FF2B5EF4-FFF2-40B4-BE49-F238E27FC236}">
                <a16:creationId xmlns:a16="http://schemas.microsoft.com/office/drawing/2014/main" id="{9139E747-CB1E-4070-B949-A91143665831}"/>
              </a:ext>
            </a:extLst>
          </p:cNvPr>
          <p:cNvPicPr>
            <a:picLocks noChangeAspect="1" noChangeArrowheads="1"/>
          </p:cNvPicPr>
          <p:nvPr/>
        </p:nvPicPr>
        <p:blipFill>
          <a:blip r:embed="rId98" cstate="screen">
            <a:extLst>
              <a:ext uri="{28A0092B-C50C-407E-A947-70E740481C1C}">
                <a14:useLocalDpi xmlns:a14="http://schemas.microsoft.com/office/drawing/2010/main"/>
              </a:ext>
            </a:extLst>
          </a:blip>
          <a:srcRect/>
          <a:stretch>
            <a:fillRect/>
          </a:stretch>
        </p:blipFill>
        <p:spPr bwMode="auto">
          <a:xfrm>
            <a:off x="18951628" y="11746323"/>
            <a:ext cx="1275425" cy="956569"/>
          </a:xfrm>
          <a:prstGeom prst="rect">
            <a:avLst/>
          </a:prstGeom>
          <a:noFill/>
          <a:extLst>
            <a:ext uri="{909E8E84-426E-40DD-AFC4-6F175D3DCCD1}">
              <a14:hiddenFill xmlns:a14="http://schemas.microsoft.com/office/drawing/2010/main">
                <a:solidFill>
                  <a:srgbClr val="FFFFFF"/>
                </a:solidFill>
              </a14:hiddenFill>
            </a:ext>
          </a:extLst>
        </p:spPr>
      </p:pic>
      <p:pic>
        <p:nvPicPr>
          <p:cNvPr id="271" name="Picture 146" descr="Image result for thredup logo">
            <a:extLst>
              <a:ext uri="{FF2B5EF4-FFF2-40B4-BE49-F238E27FC236}">
                <a16:creationId xmlns:a16="http://schemas.microsoft.com/office/drawing/2014/main" id="{CFB1D1E2-ABC9-4063-BB60-D24996F4032C}"/>
              </a:ext>
            </a:extLst>
          </p:cNvPr>
          <p:cNvPicPr>
            <a:picLocks noChangeAspect="1" noChangeArrowheads="1"/>
          </p:cNvPicPr>
          <p:nvPr/>
        </p:nvPicPr>
        <p:blipFill rotWithShape="1">
          <a:blip r:embed="rId99" cstate="screen">
            <a:extLst>
              <a:ext uri="{28A0092B-C50C-407E-A947-70E740481C1C}">
                <a14:useLocalDpi xmlns:a14="http://schemas.microsoft.com/office/drawing/2010/main"/>
              </a:ext>
            </a:extLst>
          </a:blip>
          <a:srcRect/>
          <a:stretch/>
        </p:blipFill>
        <p:spPr bwMode="auto">
          <a:xfrm>
            <a:off x="18648714" y="6594758"/>
            <a:ext cx="2255101" cy="571822"/>
          </a:xfrm>
          <a:prstGeom prst="rect">
            <a:avLst/>
          </a:prstGeom>
          <a:noFill/>
          <a:extLst>
            <a:ext uri="{909E8E84-426E-40DD-AFC4-6F175D3DCCD1}">
              <a14:hiddenFill xmlns:a14="http://schemas.microsoft.com/office/drawing/2010/main">
                <a:solidFill>
                  <a:srgbClr val="FFFFFF"/>
                </a:solidFill>
              </a14:hiddenFill>
            </a:ext>
          </a:extLst>
        </p:spPr>
      </p:pic>
      <p:pic>
        <p:nvPicPr>
          <p:cNvPr id="272" name="Picture 36" descr="Image result for touchnote logo">
            <a:extLst>
              <a:ext uri="{FF2B5EF4-FFF2-40B4-BE49-F238E27FC236}">
                <a16:creationId xmlns:a16="http://schemas.microsoft.com/office/drawing/2014/main" id="{02FB8BEE-5C98-4414-90D9-771CE4236E33}"/>
              </a:ext>
            </a:extLst>
          </p:cNvPr>
          <p:cNvPicPr>
            <a:picLocks noChangeAspect="1" noChangeArrowheads="1"/>
          </p:cNvPicPr>
          <p:nvPr/>
        </p:nvPicPr>
        <p:blipFill rotWithShape="1">
          <a:blip r:embed="rId100" cstate="screen">
            <a:extLst>
              <a:ext uri="{28A0092B-C50C-407E-A947-70E740481C1C}">
                <a14:useLocalDpi xmlns:a14="http://schemas.microsoft.com/office/drawing/2010/main"/>
              </a:ext>
            </a:extLst>
          </a:blip>
          <a:srcRect/>
          <a:stretch/>
        </p:blipFill>
        <p:spPr bwMode="auto">
          <a:xfrm>
            <a:off x="8213951" y="8784250"/>
            <a:ext cx="1158563" cy="1102637"/>
          </a:xfrm>
          <a:prstGeom prst="rect">
            <a:avLst/>
          </a:prstGeom>
          <a:noFill/>
          <a:extLst>
            <a:ext uri="{909E8E84-426E-40DD-AFC4-6F175D3DCCD1}">
              <a14:hiddenFill xmlns:a14="http://schemas.microsoft.com/office/drawing/2010/main">
                <a:solidFill>
                  <a:srgbClr val="FFFFFF"/>
                </a:solidFill>
              </a14:hiddenFill>
            </a:ext>
          </a:extLst>
        </p:spPr>
      </p:pic>
      <p:pic>
        <p:nvPicPr>
          <p:cNvPr id="273" name="Picture 58" descr="Image result for redfin logo">
            <a:extLst>
              <a:ext uri="{FF2B5EF4-FFF2-40B4-BE49-F238E27FC236}">
                <a16:creationId xmlns:a16="http://schemas.microsoft.com/office/drawing/2014/main" id="{4B9D3E3D-9B11-4F4B-8312-C0E825884756}"/>
              </a:ext>
            </a:extLst>
          </p:cNvPr>
          <p:cNvPicPr>
            <a:picLocks noChangeAspect="1" noChangeArrowheads="1"/>
          </p:cNvPicPr>
          <p:nvPr/>
        </p:nvPicPr>
        <p:blipFill>
          <a:blip r:embed="rId101" cstate="screen">
            <a:extLst>
              <a:ext uri="{28A0092B-C50C-407E-A947-70E740481C1C}">
                <a14:useLocalDpi xmlns:a14="http://schemas.microsoft.com/office/drawing/2010/main"/>
              </a:ext>
            </a:extLst>
          </a:blip>
          <a:srcRect/>
          <a:stretch>
            <a:fillRect/>
          </a:stretch>
        </p:blipFill>
        <p:spPr bwMode="auto">
          <a:xfrm>
            <a:off x="20821781" y="8293053"/>
            <a:ext cx="1676480" cy="442259"/>
          </a:xfrm>
          <a:prstGeom prst="rect">
            <a:avLst/>
          </a:prstGeom>
          <a:noFill/>
          <a:extLst>
            <a:ext uri="{909E8E84-426E-40DD-AFC4-6F175D3DCCD1}">
              <a14:hiddenFill xmlns:a14="http://schemas.microsoft.com/office/drawing/2010/main">
                <a:solidFill>
                  <a:srgbClr val="FFFFFF"/>
                </a:solidFill>
              </a14:hiddenFill>
            </a:ext>
          </a:extLst>
        </p:spPr>
      </p:pic>
      <p:pic>
        <p:nvPicPr>
          <p:cNvPr id="274" name="Picture 12" descr="Image result for homelight logo">
            <a:extLst>
              <a:ext uri="{FF2B5EF4-FFF2-40B4-BE49-F238E27FC236}">
                <a16:creationId xmlns:a16="http://schemas.microsoft.com/office/drawing/2014/main" id="{BC6009BF-3094-4D4C-B9D6-FC7590AB0C50}"/>
              </a:ext>
            </a:extLst>
          </p:cNvPr>
          <p:cNvPicPr>
            <a:picLocks noChangeAspect="1" noChangeArrowheads="1"/>
          </p:cNvPicPr>
          <p:nvPr/>
        </p:nvPicPr>
        <p:blipFill rotWithShape="1">
          <a:blip r:embed="rId102" cstate="screen">
            <a:extLst>
              <a:ext uri="{28A0092B-C50C-407E-A947-70E740481C1C}">
                <a14:useLocalDpi xmlns:a14="http://schemas.microsoft.com/office/drawing/2010/main"/>
              </a:ext>
            </a:extLst>
          </a:blip>
          <a:srcRect/>
          <a:stretch/>
        </p:blipFill>
        <p:spPr bwMode="auto">
          <a:xfrm>
            <a:off x="9412353" y="8931643"/>
            <a:ext cx="2941036" cy="647233"/>
          </a:xfrm>
          <a:prstGeom prst="rect">
            <a:avLst/>
          </a:prstGeom>
          <a:noFill/>
          <a:extLst>
            <a:ext uri="{909E8E84-426E-40DD-AFC4-6F175D3DCCD1}">
              <a14:hiddenFill xmlns:a14="http://schemas.microsoft.com/office/drawing/2010/main">
                <a:solidFill>
                  <a:srgbClr val="FFFFFF"/>
                </a:solidFill>
              </a14:hiddenFill>
            </a:ext>
          </a:extLst>
        </p:spPr>
      </p:pic>
      <p:pic>
        <p:nvPicPr>
          <p:cNvPr id="275" name="Picture 96" descr="Image result for overstock logo">
            <a:extLst>
              <a:ext uri="{FF2B5EF4-FFF2-40B4-BE49-F238E27FC236}">
                <a16:creationId xmlns:a16="http://schemas.microsoft.com/office/drawing/2014/main" id="{BFD61AC8-403B-42A2-9111-B70263B8ACA2}"/>
              </a:ext>
            </a:extLst>
          </p:cNvPr>
          <p:cNvPicPr>
            <a:picLocks noChangeAspect="1" noChangeArrowheads="1"/>
          </p:cNvPicPr>
          <p:nvPr/>
        </p:nvPicPr>
        <p:blipFill>
          <a:blip r:embed="rId103" cstate="screen">
            <a:extLst>
              <a:ext uri="{28A0092B-C50C-407E-A947-70E740481C1C}">
                <a14:useLocalDpi xmlns:a14="http://schemas.microsoft.com/office/drawing/2010/main"/>
              </a:ext>
            </a:extLst>
          </a:blip>
          <a:srcRect/>
          <a:stretch>
            <a:fillRect/>
          </a:stretch>
        </p:blipFill>
        <p:spPr bwMode="auto">
          <a:xfrm>
            <a:off x="16075666" y="12125594"/>
            <a:ext cx="2422688" cy="608039"/>
          </a:xfrm>
          <a:prstGeom prst="rect">
            <a:avLst/>
          </a:prstGeom>
          <a:noFill/>
          <a:extLst>
            <a:ext uri="{909E8E84-426E-40DD-AFC4-6F175D3DCCD1}">
              <a14:hiddenFill xmlns:a14="http://schemas.microsoft.com/office/drawing/2010/main">
                <a:solidFill>
                  <a:srgbClr val="FFFFFF"/>
                </a:solidFill>
              </a14:hiddenFill>
            </a:ext>
          </a:extLst>
        </p:spPr>
      </p:pic>
      <p:pic>
        <p:nvPicPr>
          <p:cNvPr id="276" name="Picture 50" descr="Image result for taxact logo">
            <a:extLst>
              <a:ext uri="{FF2B5EF4-FFF2-40B4-BE49-F238E27FC236}">
                <a16:creationId xmlns:a16="http://schemas.microsoft.com/office/drawing/2014/main" id="{7623C505-BFF8-40F7-8DAF-AF748BE5F2C6}"/>
              </a:ext>
            </a:extLst>
          </p:cNvPr>
          <p:cNvPicPr>
            <a:picLocks noChangeAspect="1" noChangeArrowheads="1"/>
          </p:cNvPicPr>
          <p:nvPr/>
        </p:nvPicPr>
        <p:blipFill>
          <a:blip r:embed="rId104" cstate="email">
            <a:extLst>
              <a:ext uri="{28A0092B-C50C-407E-A947-70E740481C1C}">
                <a14:useLocalDpi xmlns:a14="http://schemas.microsoft.com/office/drawing/2010/main"/>
              </a:ext>
            </a:extLst>
          </a:blip>
          <a:srcRect/>
          <a:stretch>
            <a:fillRect/>
          </a:stretch>
        </p:blipFill>
        <p:spPr bwMode="auto">
          <a:xfrm>
            <a:off x="13730651" y="8358400"/>
            <a:ext cx="1735671" cy="557129"/>
          </a:xfrm>
          <a:prstGeom prst="rect">
            <a:avLst/>
          </a:prstGeom>
          <a:noFill/>
          <a:extLst>
            <a:ext uri="{909E8E84-426E-40DD-AFC4-6F175D3DCCD1}">
              <a14:hiddenFill xmlns:a14="http://schemas.microsoft.com/office/drawing/2010/main">
                <a:solidFill>
                  <a:srgbClr val="FFFFFF"/>
                </a:solidFill>
              </a14:hiddenFill>
            </a:ext>
          </a:extLst>
        </p:spPr>
      </p:pic>
      <p:pic>
        <p:nvPicPr>
          <p:cNvPr id="277" name="Picture 64" descr="Image result for taxslayer logo">
            <a:extLst>
              <a:ext uri="{FF2B5EF4-FFF2-40B4-BE49-F238E27FC236}">
                <a16:creationId xmlns:a16="http://schemas.microsoft.com/office/drawing/2014/main" id="{61DCCE1B-59D2-4131-AC20-86F82158BA20}"/>
              </a:ext>
            </a:extLst>
          </p:cNvPr>
          <p:cNvPicPr>
            <a:picLocks noChangeAspect="1" noChangeArrowheads="1"/>
          </p:cNvPicPr>
          <p:nvPr/>
        </p:nvPicPr>
        <p:blipFill>
          <a:blip r:embed="rId105" cstate="email">
            <a:extLst>
              <a:ext uri="{28A0092B-C50C-407E-A947-70E740481C1C}">
                <a14:useLocalDpi xmlns:a14="http://schemas.microsoft.com/office/drawing/2010/main"/>
              </a:ext>
            </a:extLst>
          </a:blip>
          <a:srcRect/>
          <a:stretch>
            <a:fillRect/>
          </a:stretch>
        </p:blipFill>
        <p:spPr bwMode="auto">
          <a:xfrm>
            <a:off x="10120932" y="4781357"/>
            <a:ext cx="2487832" cy="477663"/>
          </a:xfrm>
          <a:prstGeom prst="rect">
            <a:avLst/>
          </a:prstGeom>
          <a:noFill/>
          <a:extLst>
            <a:ext uri="{909E8E84-426E-40DD-AFC4-6F175D3DCCD1}">
              <a14:hiddenFill xmlns:a14="http://schemas.microsoft.com/office/drawing/2010/main">
                <a:solidFill>
                  <a:srgbClr val="FFFFFF"/>
                </a:solidFill>
              </a14:hiddenFill>
            </a:ext>
          </a:extLst>
        </p:spPr>
      </p:pic>
      <p:pic>
        <p:nvPicPr>
          <p:cNvPr id="278" name="Picture 10" descr="Image result for carvana logo">
            <a:extLst>
              <a:ext uri="{FF2B5EF4-FFF2-40B4-BE49-F238E27FC236}">
                <a16:creationId xmlns:a16="http://schemas.microsoft.com/office/drawing/2014/main" id="{775D7BA3-F1A9-440F-B8E3-DE3D603125C0}"/>
              </a:ext>
            </a:extLst>
          </p:cNvPr>
          <p:cNvPicPr>
            <a:picLocks noChangeAspect="1" noChangeArrowheads="1"/>
          </p:cNvPicPr>
          <p:nvPr/>
        </p:nvPicPr>
        <p:blipFill>
          <a:blip r:embed="rId106" cstate="screen">
            <a:extLst>
              <a:ext uri="{28A0092B-C50C-407E-A947-70E740481C1C}">
                <a14:useLocalDpi xmlns:a14="http://schemas.microsoft.com/office/drawing/2010/main"/>
              </a:ext>
            </a:extLst>
          </a:blip>
          <a:srcRect/>
          <a:stretch>
            <a:fillRect/>
          </a:stretch>
        </p:blipFill>
        <p:spPr bwMode="auto">
          <a:xfrm>
            <a:off x="16179104" y="9372891"/>
            <a:ext cx="2532729" cy="1306715"/>
          </a:xfrm>
          <a:prstGeom prst="rect">
            <a:avLst/>
          </a:prstGeom>
          <a:noFill/>
          <a:extLst>
            <a:ext uri="{909E8E84-426E-40DD-AFC4-6F175D3DCCD1}">
              <a14:hiddenFill xmlns:a14="http://schemas.microsoft.com/office/drawing/2010/main">
                <a:solidFill>
                  <a:srgbClr val="FFFFFF"/>
                </a:solidFill>
              </a14:hiddenFill>
            </a:ext>
          </a:extLst>
        </p:spPr>
      </p:pic>
      <p:pic>
        <p:nvPicPr>
          <p:cNvPr id="279" name="Picture 22" descr="Image result for creditsesame logo">
            <a:extLst>
              <a:ext uri="{FF2B5EF4-FFF2-40B4-BE49-F238E27FC236}">
                <a16:creationId xmlns:a16="http://schemas.microsoft.com/office/drawing/2014/main" id="{9425D44B-04E7-4124-B294-61B6FAC28E9F}"/>
              </a:ext>
            </a:extLst>
          </p:cNvPr>
          <p:cNvPicPr>
            <a:picLocks noChangeAspect="1" noChangeArrowheads="1"/>
          </p:cNvPicPr>
          <p:nvPr/>
        </p:nvPicPr>
        <p:blipFill rotWithShape="1">
          <a:blip r:embed="rId107" cstate="email">
            <a:extLst>
              <a:ext uri="{28A0092B-C50C-407E-A947-70E740481C1C}">
                <a14:useLocalDpi xmlns:a14="http://schemas.microsoft.com/office/drawing/2010/main"/>
              </a:ext>
            </a:extLst>
          </a:blip>
          <a:srcRect t="37050" b="33465"/>
          <a:stretch/>
        </p:blipFill>
        <p:spPr bwMode="auto">
          <a:xfrm>
            <a:off x="10834775" y="6945269"/>
            <a:ext cx="2204088" cy="649859"/>
          </a:xfrm>
          <a:prstGeom prst="rect">
            <a:avLst/>
          </a:prstGeom>
          <a:noFill/>
          <a:extLst>
            <a:ext uri="{909E8E84-426E-40DD-AFC4-6F175D3DCCD1}">
              <a14:hiddenFill xmlns:a14="http://schemas.microsoft.com/office/drawing/2010/main">
                <a:solidFill>
                  <a:srgbClr val="FFFFFF"/>
                </a:solidFill>
              </a14:hiddenFill>
            </a:ext>
          </a:extLst>
        </p:spPr>
      </p:pic>
      <p:pic>
        <p:nvPicPr>
          <p:cNvPr id="280" name="Picture 42" descr="Image result for goodrx logo">
            <a:extLst>
              <a:ext uri="{FF2B5EF4-FFF2-40B4-BE49-F238E27FC236}">
                <a16:creationId xmlns:a16="http://schemas.microsoft.com/office/drawing/2014/main" id="{A2CBE701-A4E9-472E-9DDC-7E9304F4F04A}"/>
              </a:ext>
            </a:extLst>
          </p:cNvPr>
          <p:cNvPicPr>
            <a:picLocks noChangeAspect="1" noChangeArrowheads="1"/>
          </p:cNvPicPr>
          <p:nvPr/>
        </p:nvPicPr>
        <p:blipFill>
          <a:blip r:embed="rId108" cstate="screen">
            <a:extLst>
              <a:ext uri="{28A0092B-C50C-407E-A947-70E740481C1C}">
                <a14:useLocalDpi xmlns:a14="http://schemas.microsoft.com/office/drawing/2010/main"/>
              </a:ext>
            </a:extLst>
          </a:blip>
          <a:srcRect/>
          <a:stretch>
            <a:fillRect/>
          </a:stretch>
        </p:blipFill>
        <p:spPr bwMode="auto">
          <a:xfrm>
            <a:off x="22432815" y="6598545"/>
            <a:ext cx="1498127" cy="781166"/>
          </a:xfrm>
          <a:prstGeom prst="rect">
            <a:avLst/>
          </a:prstGeom>
          <a:noFill/>
          <a:extLst>
            <a:ext uri="{909E8E84-426E-40DD-AFC4-6F175D3DCCD1}">
              <a14:hiddenFill xmlns:a14="http://schemas.microsoft.com/office/drawing/2010/main">
                <a:solidFill>
                  <a:srgbClr val="FFFFFF"/>
                </a:solidFill>
              </a14:hiddenFill>
            </a:ext>
          </a:extLst>
        </p:spPr>
      </p:pic>
      <p:pic>
        <p:nvPicPr>
          <p:cNvPr id="281" name="Picture 40" descr="Image result for free prints logo">
            <a:extLst>
              <a:ext uri="{FF2B5EF4-FFF2-40B4-BE49-F238E27FC236}">
                <a16:creationId xmlns:a16="http://schemas.microsoft.com/office/drawing/2014/main" id="{A4FA3CDC-BDFA-42B2-849C-6F8B2D6C30D3}"/>
              </a:ext>
            </a:extLst>
          </p:cNvPr>
          <p:cNvPicPr>
            <a:picLocks noChangeAspect="1" noChangeArrowheads="1"/>
          </p:cNvPicPr>
          <p:nvPr/>
        </p:nvPicPr>
        <p:blipFill rotWithShape="1">
          <a:blip r:embed="rId109" cstate="screen">
            <a:extLst>
              <a:ext uri="{28A0092B-C50C-407E-A947-70E740481C1C}">
                <a14:useLocalDpi xmlns:a14="http://schemas.microsoft.com/office/drawing/2010/main"/>
              </a:ext>
            </a:extLst>
          </a:blip>
          <a:srcRect/>
          <a:stretch/>
        </p:blipFill>
        <p:spPr bwMode="auto">
          <a:xfrm>
            <a:off x="17120647" y="7522219"/>
            <a:ext cx="2528507" cy="473622"/>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16" descr="Image result for zillow logo">
            <a:extLst>
              <a:ext uri="{FF2B5EF4-FFF2-40B4-BE49-F238E27FC236}">
                <a16:creationId xmlns:a16="http://schemas.microsoft.com/office/drawing/2014/main" id="{EEEA7C9E-D9D7-48D8-956C-10428DBE7544}"/>
              </a:ext>
            </a:extLst>
          </p:cNvPr>
          <p:cNvPicPr>
            <a:picLocks noChangeAspect="1" noChangeArrowheads="1"/>
          </p:cNvPicPr>
          <p:nvPr/>
        </p:nvPicPr>
        <p:blipFill>
          <a:blip r:embed="rId110" cstate="email">
            <a:extLst>
              <a:ext uri="{28A0092B-C50C-407E-A947-70E740481C1C}">
                <a14:useLocalDpi xmlns:a14="http://schemas.microsoft.com/office/drawing/2010/main"/>
              </a:ext>
            </a:extLst>
          </a:blip>
          <a:srcRect/>
          <a:stretch>
            <a:fillRect/>
          </a:stretch>
        </p:blipFill>
        <p:spPr bwMode="auto">
          <a:xfrm>
            <a:off x="9457573" y="12334900"/>
            <a:ext cx="1949056" cy="529901"/>
          </a:xfrm>
          <a:prstGeom prst="rect">
            <a:avLst/>
          </a:prstGeom>
          <a:noFill/>
          <a:extLst>
            <a:ext uri="{909E8E84-426E-40DD-AFC4-6F175D3DCCD1}">
              <a14:hiddenFill xmlns:a14="http://schemas.microsoft.com/office/drawing/2010/main">
                <a:solidFill>
                  <a:srgbClr val="FFFFFF"/>
                </a:solidFill>
              </a14:hiddenFill>
            </a:ext>
          </a:extLst>
        </p:spPr>
      </p:pic>
      <p:pic>
        <p:nvPicPr>
          <p:cNvPr id="283" name="Picture 128" descr="Image result for dollar shave club logo">
            <a:extLst>
              <a:ext uri="{FF2B5EF4-FFF2-40B4-BE49-F238E27FC236}">
                <a16:creationId xmlns:a16="http://schemas.microsoft.com/office/drawing/2014/main" id="{579592D8-2FE2-467D-A8B6-6C9A89ED3D94}"/>
              </a:ext>
            </a:extLst>
          </p:cNvPr>
          <p:cNvPicPr>
            <a:picLocks noChangeAspect="1" noChangeArrowheads="1"/>
          </p:cNvPicPr>
          <p:nvPr/>
        </p:nvPicPr>
        <p:blipFill rotWithShape="1">
          <a:blip r:embed="rId111" cstate="screen">
            <a:extLst>
              <a:ext uri="{28A0092B-C50C-407E-A947-70E740481C1C}">
                <a14:useLocalDpi xmlns:a14="http://schemas.microsoft.com/office/drawing/2010/main"/>
              </a:ext>
            </a:extLst>
          </a:blip>
          <a:srcRect/>
          <a:stretch/>
        </p:blipFill>
        <p:spPr bwMode="auto">
          <a:xfrm>
            <a:off x="19925517" y="93523"/>
            <a:ext cx="2102746" cy="1396104"/>
          </a:xfrm>
          <a:prstGeom prst="rect">
            <a:avLst/>
          </a:prstGeom>
          <a:noFill/>
          <a:extLst>
            <a:ext uri="{909E8E84-426E-40DD-AFC4-6F175D3DCCD1}">
              <a14:hiddenFill xmlns:a14="http://schemas.microsoft.com/office/drawing/2010/main">
                <a:solidFill>
                  <a:srgbClr val="FFFFFF"/>
                </a:solidFill>
              </a14:hiddenFill>
            </a:ext>
          </a:extLst>
        </p:spPr>
      </p:pic>
      <p:pic>
        <p:nvPicPr>
          <p:cNvPr id="284" name="Picture 148" descr="Image result for harrys logo">
            <a:extLst>
              <a:ext uri="{FF2B5EF4-FFF2-40B4-BE49-F238E27FC236}">
                <a16:creationId xmlns:a16="http://schemas.microsoft.com/office/drawing/2014/main" id="{A7929797-76D4-4573-A424-A3DCB2895DFA}"/>
              </a:ext>
            </a:extLst>
          </p:cNvPr>
          <p:cNvPicPr>
            <a:picLocks noChangeAspect="1" noChangeArrowheads="1"/>
          </p:cNvPicPr>
          <p:nvPr/>
        </p:nvPicPr>
        <p:blipFill>
          <a:blip r:embed="rId112" cstate="screen">
            <a:extLst>
              <a:ext uri="{28A0092B-C50C-407E-A947-70E740481C1C}">
                <a14:useLocalDpi xmlns:a14="http://schemas.microsoft.com/office/drawing/2010/main"/>
              </a:ext>
            </a:extLst>
          </a:blip>
          <a:srcRect/>
          <a:stretch>
            <a:fillRect/>
          </a:stretch>
        </p:blipFill>
        <p:spPr bwMode="auto">
          <a:xfrm>
            <a:off x="11606843" y="12444196"/>
            <a:ext cx="1896175" cy="330843"/>
          </a:xfrm>
          <a:prstGeom prst="rect">
            <a:avLst/>
          </a:prstGeom>
          <a:noFill/>
          <a:extLst>
            <a:ext uri="{909E8E84-426E-40DD-AFC4-6F175D3DCCD1}">
              <a14:hiddenFill xmlns:a14="http://schemas.microsoft.com/office/drawing/2010/main">
                <a:solidFill>
                  <a:srgbClr val="FFFFFF"/>
                </a:solidFill>
              </a14:hiddenFill>
            </a:ext>
          </a:extLst>
        </p:spPr>
      </p:pic>
      <p:pic>
        <p:nvPicPr>
          <p:cNvPr id="285" name="Picture 14" descr="Image result for ebateslogo">
            <a:extLst>
              <a:ext uri="{FF2B5EF4-FFF2-40B4-BE49-F238E27FC236}">
                <a16:creationId xmlns:a16="http://schemas.microsoft.com/office/drawing/2014/main" id="{1A18A4BF-D588-4F88-84B7-39C96AEC22AC}"/>
              </a:ext>
            </a:extLst>
          </p:cNvPr>
          <p:cNvPicPr>
            <a:picLocks noChangeAspect="1" noChangeArrowheads="1"/>
          </p:cNvPicPr>
          <p:nvPr/>
        </p:nvPicPr>
        <p:blipFill>
          <a:blip r:embed="rId113" cstate="screen">
            <a:extLst>
              <a:ext uri="{28A0092B-C50C-407E-A947-70E740481C1C}">
                <a14:useLocalDpi xmlns:a14="http://schemas.microsoft.com/office/drawing/2010/main"/>
              </a:ext>
            </a:extLst>
          </a:blip>
          <a:srcRect/>
          <a:stretch>
            <a:fillRect/>
          </a:stretch>
        </p:blipFill>
        <p:spPr bwMode="auto">
          <a:xfrm>
            <a:off x="18297672" y="8949143"/>
            <a:ext cx="1681085" cy="672434"/>
          </a:xfrm>
          <a:prstGeom prst="rect">
            <a:avLst/>
          </a:prstGeom>
          <a:noFill/>
          <a:extLst>
            <a:ext uri="{909E8E84-426E-40DD-AFC4-6F175D3DCCD1}">
              <a14:hiddenFill xmlns:a14="http://schemas.microsoft.com/office/drawing/2010/main">
                <a:solidFill>
                  <a:srgbClr val="FFFFFF"/>
                </a:solidFill>
              </a14:hiddenFill>
            </a:ext>
          </a:extLst>
        </p:spPr>
      </p:pic>
      <p:pic>
        <p:nvPicPr>
          <p:cNvPr id="286" name="Picture 10" descr="Image result for fabletics logo">
            <a:extLst>
              <a:ext uri="{FF2B5EF4-FFF2-40B4-BE49-F238E27FC236}">
                <a16:creationId xmlns:a16="http://schemas.microsoft.com/office/drawing/2014/main" id="{4C7237D7-5D9A-40D9-90E8-6D08245DB4E4}"/>
              </a:ext>
            </a:extLst>
          </p:cNvPr>
          <p:cNvPicPr>
            <a:picLocks noChangeAspect="1" noChangeArrowheads="1"/>
          </p:cNvPicPr>
          <p:nvPr/>
        </p:nvPicPr>
        <p:blipFill>
          <a:blip r:embed="rId114" cstate="email">
            <a:extLst>
              <a:ext uri="{28A0092B-C50C-407E-A947-70E740481C1C}">
                <a14:useLocalDpi xmlns:a14="http://schemas.microsoft.com/office/drawing/2010/main"/>
              </a:ext>
            </a:extLst>
          </a:blip>
          <a:srcRect/>
          <a:stretch>
            <a:fillRect/>
          </a:stretch>
        </p:blipFill>
        <p:spPr bwMode="auto">
          <a:xfrm>
            <a:off x="9634071" y="11100643"/>
            <a:ext cx="2459854" cy="383739"/>
          </a:xfrm>
          <a:prstGeom prst="rect">
            <a:avLst/>
          </a:prstGeom>
          <a:noFill/>
          <a:extLst>
            <a:ext uri="{909E8E84-426E-40DD-AFC4-6F175D3DCCD1}">
              <a14:hiddenFill xmlns:a14="http://schemas.microsoft.com/office/drawing/2010/main">
                <a:solidFill>
                  <a:srgbClr val="FFFFFF"/>
                </a:solidFill>
              </a14:hiddenFill>
            </a:ext>
          </a:extLst>
        </p:spPr>
      </p:pic>
      <p:pic>
        <p:nvPicPr>
          <p:cNvPr id="287" name="Picture 18" descr="Image result for talkspace logo">
            <a:extLst>
              <a:ext uri="{FF2B5EF4-FFF2-40B4-BE49-F238E27FC236}">
                <a16:creationId xmlns:a16="http://schemas.microsoft.com/office/drawing/2014/main" id="{AF6FC3EA-8A97-4755-99B9-9347920994D6}"/>
              </a:ext>
            </a:extLst>
          </p:cNvPr>
          <p:cNvPicPr>
            <a:picLocks noChangeAspect="1" noChangeArrowheads="1"/>
          </p:cNvPicPr>
          <p:nvPr/>
        </p:nvPicPr>
        <p:blipFill>
          <a:blip r:embed="rId115" cstate="screen">
            <a:extLst>
              <a:ext uri="{28A0092B-C50C-407E-A947-70E740481C1C}">
                <a14:useLocalDpi xmlns:a14="http://schemas.microsoft.com/office/drawing/2010/main"/>
              </a:ext>
            </a:extLst>
          </a:blip>
          <a:srcRect/>
          <a:stretch>
            <a:fillRect/>
          </a:stretch>
        </p:blipFill>
        <p:spPr bwMode="auto">
          <a:xfrm>
            <a:off x="18857068" y="3963776"/>
            <a:ext cx="2183455" cy="593059"/>
          </a:xfrm>
          <a:prstGeom prst="rect">
            <a:avLst/>
          </a:prstGeom>
          <a:noFill/>
          <a:extLst>
            <a:ext uri="{909E8E84-426E-40DD-AFC4-6F175D3DCCD1}">
              <a14:hiddenFill xmlns:a14="http://schemas.microsoft.com/office/drawing/2010/main">
                <a:solidFill>
                  <a:srgbClr val="FFFFFF"/>
                </a:solidFill>
              </a14:hiddenFill>
            </a:ext>
          </a:extLst>
        </p:spPr>
      </p:pic>
      <p:pic>
        <p:nvPicPr>
          <p:cNvPr id="288" name="Picture 30" descr="Image result for trip advisor logo">
            <a:extLst>
              <a:ext uri="{FF2B5EF4-FFF2-40B4-BE49-F238E27FC236}">
                <a16:creationId xmlns:a16="http://schemas.microsoft.com/office/drawing/2014/main" id="{0B741116-37AF-46FE-82B4-BF45668FC9D6}"/>
              </a:ext>
            </a:extLst>
          </p:cNvPr>
          <p:cNvPicPr>
            <a:picLocks noChangeAspect="1" noChangeArrowheads="1"/>
          </p:cNvPicPr>
          <p:nvPr/>
        </p:nvPicPr>
        <p:blipFill>
          <a:blip r:embed="rId116" cstate="screen">
            <a:extLst>
              <a:ext uri="{28A0092B-C50C-407E-A947-70E740481C1C}">
                <a14:useLocalDpi xmlns:a14="http://schemas.microsoft.com/office/drawing/2010/main"/>
              </a:ext>
            </a:extLst>
          </a:blip>
          <a:srcRect/>
          <a:stretch>
            <a:fillRect/>
          </a:stretch>
        </p:blipFill>
        <p:spPr bwMode="auto">
          <a:xfrm>
            <a:off x="7999980" y="6062698"/>
            <a:ext cx="1691863" cy="1138163"/>
          </a:xfrm>
          <a:prstGeom prst="rect">
            <a:avLst/>
          </a:prstGeom>
          <a:noFill/>
          <a:extLst>
            <a:ext uri="{909E8E84-426E-40DD-AFC4-6F175D3DCCD1}">
              <a14:hiddenFill xmlns:a14="http://schemas.microsoft.com/office/drawing/2010/main">
                <a:solidFill>
                  <a:srgbClr val="FFFFFF"/>
                </a:solidFill>
              </a14:hiddenFill>
            </a:ext>
          </a:extLst>
        </p:spPr>
      </p:pic>
      <p:pic>
        <p:nvPicPr>
          <p:cNvPr id="289" name="Picture 102" descr="Image result for kayak logo">
            <a:extLst>
              <a:ext uri="{FF2B5EF4-FFF2-40B4-BE49-F238E27FC236}">
                <a16:creationId xmlns:a16="http://schemas.microsoft.com/office/drawing/2014/main" id="{829B6994-4A53-4AC6-8DF6-ABF422F93465}"/>
              </a:ext>
            </a:extLst>
          </p:cNvPr>
          <p:cNvPicPr>
            <a:picLocks noChangeAspect="1" noChangeArrowheads="1"/>
          </p:cNvPicPr>
          <p:nvPr/>
        </p:nvPicPr>
        <p:blipFill rotWithShape="1">
          <a:blip r:embed="rId117" cstate="screen">
            <a:extLst>
              <a:ext uri="{28A0092B-C50C-407E-A947-70E740481C1C}">
                <a14:useLocalDpi xmlns:a14="http://schemas.microsoft.com/office/drawing/2010/main"/>
              </a:ext>
            </a:extLst>
          </a:blip>
          <a:srcRect/>
          <a:stretch/>
        </p:blipFill>
        <p:spPr bwMode="auto">
          <a:xfrm>
            <a:off x="12744264" y="5428675"/>
            <a:ext cx="2409692" cy="544266"/>
          </a:xfrm>
          <a:prstGeom prst="rect">
            <a:avLst/>
          </a:prstGeom>
          <a:noFill/>
          <a:extLst>
            <a:ext uri="{909E8E84-426E-40DD-AFC4-6F175D3DCCD1}">
              <a14:hiddenFill xmlns:a14="http://schemas.microsoft.com/office/drawing/2010/main">
                <a:solidFill>
                  <a:srgbClr val="FFFFFF"/>
                </a:solidFill>
              </a14:hiddenFill>
            </a:ext>
          </a:extLst>
        </p:spPr>
      </p:pic>
      <p:pic>
        <p:nvPicPr>
          <p:cNvPr id="290" name="Picture 28" descr="Image result for expedia logo">
            <a:extLst>
              <a:ext uri="{FF2B5EF4-FFF2-40B4-BE49-F238E27FC236}">
                <a16:creationId xmlns:a16="http://schemas.microsoft.com/office/drawing/2014/main" id="{E4F5EC4E-B8FB-4096-8B0F-62CE41E24034}"/>
              </a:ext>
            </a:extLst>
          </p:cNvPr>
          <p:cNvPicPr>
            <a:picLocks noChangeAspect="1" noChangeArrowheads="1"/>
          </p:cNvPicPr>
          <p:nvPr/>
        </p:nvPicPr>
        <p:blipFill>
          <a:blip r:embed="rId118" cstate="email">
            <a:extLst>
              <a:ext uri="{28A0092B-C50C-407E-A947-70E740481C1C}">
                <a14:useLocalDpi xmlns:a14="http://schemas.microsoft.com/office/drawing/2010/main"/>
              </a:ext>
            </a:extLst>
          </a:blip>
          <a:srcRect/>
          <a:stretch>
            <a:fillRect/>
          </a:stretch>
        </p:blipFill>
        <p:spPr bwMode="auto">
          <a:xfrm>
            <a:off x="12947749" y="7608159"/>
            <a:ext cx="1983972" cy="575685"/>
          </a:xfrm>
          <a:prstGeom prst="rect">
            <a:avLst/>
          </a:prstGeom>
          <a:noFill/>
          <a:extLst>
            <a:ext uri="{909E8E84-426E-40DD-AFC4-6F175D3DCCD1}">
              <a14:hiddenFill xmlns:a14="http://schemas.microsoft.com/office/drawing/2010/main">
                <a:solidFill>
                  <a:srgbClr val="FFFFFF"/>
                </a:solidFill>
              </a14:hiddenFill>
            </a:ext>
          </a:extLst>
        </p:spPr>
      </p:pic>
      <p:pic>
        <p:nvPicPr>
          <p:cNvPr id="291" name="Picture 52" descr="Image result for booking.com logo">
            <a:extLst>
              <a:ext uri="{FF2B5EF4-FFF2-40B4-BE49-F238E27FC236}">
                <a16:creationId xmlns:a16="http://schemas.microsoft.com/office/drawing/2014/main" id="{F0EADD98-90DC-4627-BF2B-37F2E3234ED0}"/>
              </a:ext>
            </a:extLst>
          </p:cNvPr>
          <p:cNvPicPr>
            <a:picLocks noChangeAspect="1" noChangeArrowheads="1"/>
          </p:cNvPicPr>
          <p:nvPr/>
        </p:nvPicPr>
        <p:blipFill>
          <a:blip r:embed="rId119" cstate="screen">
            <a:extLst>
              <a:ext uri="{28A0092B-C50C-407E-A947-70E740481C1C}">
                <a14:useLocalDpi xmlns:a14="http://schemas.microsoft.com/office/drawing/2010/main"/>
              </a:ext>
            </a:extLst>
          </a:blip>
          <a:srcRect/>
          <a:stretch>
            <a:fillRect/>
          </a:stretch>
        </p:blipFill>
        <p:spPr bwMode="auto">
          <a:xfrm>
            <a:off x="19895222" y="7614766"/>
            <a:ext cx="2740687" cy="460349"/>
          </a:xfrm>
          <a:prstGeom prst="rect">
            <a:avLst/>
          </a:prstGeom>
          <a:noFill/>
          <a:extLst>
            <a:ext uri="{909E8E84-426E-40DD-AFC4-6F175D3DCCD1}">
              <a14:hiddenFill xmlns:a14="http://schemas.microsoft.com/office/drawing/2010/main">
                <a:solidFill>
                  <a:srgbClr val="FFFFFF"/>
                </a:solidFill>
              </a14:hiddenFill>
            </a:ext>
          </a:extLst>
        </p:spPr>
      </p:pic>
      <p:pic>
        <p:nvPicPr>
          <p:cNvPr id="292" name="Picture 56" descr="Image result for priceline logo">
            <a:extLst>
              <a:ext uri="{FF2B5EF4-FFF2-40B4-BE49-F238E27FC236}">
                <a16:creationId xmlns:a16="http://schemas.microsoft.com/office/drawing/2014/main" id="{4B76AADA-F91F-49B9-BE68-BC65FA0ABA8A}"/>
              </a:ext>
            </a:extLst>
          </p:cNvPr>
          <p:cNvPicPr>
            <a:picLocks noChangeAspect="1" noChangeArrowheads="1"/>
          </p:cNvPicPr>
          <p:nvPr/>
        </p:nvPicPr>
        <p:blipFill>
          <a:blip r:embed="rId120" cstate="email">
            <a:extLst>
              <a:ext uri="{28A0092B-C50C-407E-A947-70E740481C1C}">
                <a14:useLocalDpi xmlns:a14="http://schemas.microsoft.com/office/drawing/2010/main"/>
              </a:ext>
            </a:extLst>
          </a:blip>
          <a:srcRect/>
          <a:stretch>
            <a:fillRect/>
          </a:stretch>
        </p:blipFill>
        <p:spPr bwMode="auto">
          <a:xfrm>
            <a:off x="10557295" y="713126"/>
            <a:ext cx="2476440" cy="981822"/>
          </a:xfrm>
          <a:prstGeom prst="rect">
            <a:avLst/>
          </a:prstGeom>
          <a:noFill/>
          <a:extLst>
            <a:ext uri="{909E8E84-426E-40DD-AFC4-6F175D3DCCD1}">
              <a14:hiddenFill xmlns:a14="http://schemas.microsoft.com/office/drawing/2010/main">
                <a:solidFill>
                  <a:srgbClr val="FFFFFF"/>
                </a:solidFill>
              </a14:hiddenFill>
            </a:ext>
          </a:extLst>
        </p:spPr>
      </p:pic>
      <p:pic>
        <p:nvPicPr>
          <p:cNvPr id="293" name="Picture 44" descr="Image result for autotrader logo">
            <a:extLst>
              <a:ext uri="{FF2B5EF4-FFF2-40B4-BE49-F238E27FC236}">
                <a16:creationId xmlns:a16="http://schemas.microsoft.com/office/drawing/2014/main" id="{8130702E-865A-4600-8432-CB75A707480E}"/>
              </a:ext>
            </a:extLst>
          </p:cNvPr>
          <p:cNvPicPr>
            <a:picLocks noChangeAspect="1" noChangeArrowheads="1"/>
          </p:cNvPicPr>
          <p:nvPr/>
        </p:nvPicPr>
        <p:blipFill>
          <a:blip r:embed="rId121" cstate="screen">
            <a:extLst>
              <a:ext uri="{28A0092B-C50C-407E-A947-70E740481C1C}">
                <a14:useLocalDpi xmlns:a14="http://schemas.microsoft.com/office/drawing/2010/main"/>
              </a:ext>
            </a:extLst>
          </a:blip>
          <a:srcRect/>
          <a:stretch>
            <a:fillRect/>
          </a:stretch>
        </p:blipFill>
        <p:spPr bwMode="auto">
          <a:xfrm>
            <a:off x="17116929" y="12455972"/>
            <a:ext cx="2888792" cy="722198"/>
          </a:xfrm>
          <a:prstGeom prst="rect">
            <a:avLst/>
          </a:prstGeom>
          <a:noFill/>
          <a:extLst>
            <a:ext uri="{909E8E84-426E-40DD-AFC4-6F175D3DCCD1}">
              <a14:hiddenFill xmlns:a14="http://schemas.microsoft.com/office/drawing/2010/main">
                <a:solidFill>
                  <a:srgbClr val="FFFFFF"/>
                </a:solidFill>
              </a14:hiddenFill>
            </a:ext>
          </a:extLst>
        </p:spPr>
      </p:pic>
      <p:pic>
        <p:nvPicPr>
          <p:cNvPr id="294" name="Picture 32" descr="Image result for etrade logo">
            <a:extLst>
              <a:ext uri="{FF2B5EF4-FFF2-40B4-BE49-F238E27FC236}">
                <a16:creationId xmlns:a16="http://schemas.microsoft.com/office/drawing/2014/main" id="{19D7D727-7EBC-4790-9F79-73B30EE3076F}"/>
              </a:ext>
            </a:extLst>
          </p:cNvPr>
          <p:cNvPicPr>
            <a:picLocks noChangeAspect="1" noChangeArrowheads="1"/>
          </p:cNvPicPr>
          <p:nvPr/>
        </p:nvPicPr>
        <p:blipFill>
          <a:blip r:embed="rId122" cstate="screen">
            <a:extLst>
              <a:ext uri="{28A0092B-C50C-407E-A947-70E740481C1C}">
                <a14:useLocalDpi xmlns:a14="http://schemas.microsoft.com/office/drawing/2010/main"/>
              </a:ext>
            </a:extLst>
          </a:blip>
          <a:srcRect/>
          <a:stretch>
            <a:fillRect/>
          </a:stretch>
        </p:blipFill>
        <p:spPr bwMode="auto">
          <a:xfrm>
            <a:off x="12533311" y="9126361"/>
            <a:ext cx="2642430" cy="361270"/>
          </a:xfrm>
          <a:prstGeom prst="rect">
            <a:avLst/>
          </a:prstGeom>
          <a:noFill/>
          <a:extLst>
            <a:ext uri="{909E8E84-426E-40DD-AFC4-6F175D3DCCD1}">
              <a14:hiddenFill xmlns:a14="http://schemas.microsoft.com/office/drawing/2010/main">
                <a:solidFill>
                  <a:srgbClr val="FFFFFF"/>
                </a:solidFill>
              </a14:hiddenFill>
            </a:ext>
          </a:extLst>
        </p:spPr>
      </p:pic>
      <p:pic>
        <p:nvPicPr>
          <p:cNvPr id="295" name="Picture 138" descr="Image result for offerup logo">
            <a:extLst>
              <a:ext uri="{FF2B5EF4-FFF2-40B4-BE49-F238E27FC236}">
                <a16:creationId xmlns:a16="http://schemas.microsoft.com/office/drawing/2014/main" id="{74A6C724-E85B-4270-A680-536484CBF348}"/>
              </a:ext>
            </a:extLst>
          </p:cNvPr>
          <p:cNvPicPr>
            <a:picLocks noChangeAspect="1" noChangeArrowheads="1"/>
          </p:cNvPicPr>
          <p:nvPr/>
        </p:nvPicPr>
        <p:blipFill rotWithShape="1">
          <a:blip r:embed="rId123" cstate="screen">
            <a:extLst>
              <a:ext uri="{28A0092B-C50C-407E-A947-70E740481C1C}">
                <a14:useLocalDpi xmlns:a14="http://schemas.microsoft.com/office/drawing/2010/main"/>
              </a:ext>
            </a:extLst>
          </a:blip>
          <a:srcRect/>
          <a:stretch/>
        </p:blipFill>
        <p:spPr bwMode="auto">
          <a:xfrm>
            <a:off x="22498261" y="5754530"/>
            <a:ext cx="1683636" cy="648461"/>
          </a:xfrm>
          <a:prstGeom prst="rect">
            <a:avLst/>
          </a:prstGeom>
          <a:noFill/>
          <a:extLst>
            <a:ext uri="{909E8E84-426E-40DD-AFC4-6F175D3DCCD1}">
              <a14:hiddenFill xmlns:a14="http://schemas.microsoft.com/office/drawing/2010/main">
                <a:solidFill>
                  <a:srgbClr val="FFFFFF"/>
                </a:solidFill>
              </a14:hiddenFill>
            </a:ext>
          </a:extLst>
        </p:spPr>
      </p:pic>
      <p:pic>
        <p:nvPicPr>
          <p:cNvPr id="296" name="Picture 118" descr="Image result for tommy john logo">
            <a:extLst>
              <a:ext uri="{FF2B5EF4-FFF2-40B4-BE49-F238E27FC236}">
                <a16:creationId xmlns:a16="http://schemas.microsoft.com/office/drawing/2014/main" id="{50A1A0F7-12CB-4435-8D36-2FD14FBE22C3}"/>
              </a:ext>
            </a:extLst>
          </p:cNvPr>
          <p:cNvPicPr>
            <a:picLocks noChangeAspect="1" noChangeArrowheads="1"/>
          </p:cNvPicPr>
          <p:nvPr/>
        </p:nvPicPr>
        <p:blipFill>
          <a:blip r:embed="rId124" cstate="screen">
            <a:extLst>
              <a:ext uri="{28A0092B-C50C-407E-A947-70E740481C1C}">
                <a14:useLocalDpi xmlns:a14="http://schemas.microsoft.com/office/drawing/2010/main"/>
              </a:ext>
            </a:extLst>
          </a:blip>
          <a:srcRect/>
          <a:stretch>
            <a:fillRect/>
          </a:stretch>
        </p:blipFill>
        <p:spPr bwMode="auto">
          <a:xfrm>
            <a:off x="15377193" y="9079504"/>
            <a:ext cx="2642430" cy="450039"/>
          </a:xfrm>
          <a:prstGeom prst="rect">
            <a:avLst/>
          </a:prstGeom>
          <a:noFill/>
          <a:extLst>
            <a:ext uri="{909E8E84-426E-40DD-AFC4-6F175D3DCCD1}">
              <a14:hiddenFill xmlns:a14="http://schemas.microsoft.com/office/drawing/2010/main">
                <a:solidFill>
                  <a:srgbClr val="FFFFFF"/>
                </a:solidFill>
              </a14:hiddenFill>
            </a:ext>
          </a:extLst>
        </p:spPr>
      </p:pic>
      <p:pic>
        <p:nvPicPr>
          <p:cNvPr id="297" name="Picture 20" descr="Image result for homeaway logo">
            <a:extLst>
              <a:ext uri="{FF2B5EF4-FFF2-40B4-BE49-F238E27FC236}">
                <a16:creationId xmlns:a16="http://schemas.microsoft.com/office/drawing/2014/main" id="{BD0EF673-75F2-4011-9D39-769F7578DC6B}"/>
              </a:ext>
            </a:extLst>
          </p:cNvPr>
          <p:cNvPicPr>
            <a:picLocks noChangeAspect="1" noChangeArrowheads="1"/>
          </p:cNvPicPr>
          <p:nvPr/>
        </p:nvPicPr>
        <p:blipFill>
          <a:blip r:embed="rId125" cstate="screen">
            <a:extLst>
              <a:ext uri="{28A0092B-C50C-407E-A947-70E740481C1C}">
                <a14:useLocalDpi xmlns:a14="http://schemas.microsoft.com/office/drawing/2010/main"/>
              </a:ext>
            </a:extLst>
          </a:blip>
          <a:srcRect/>
          <a:stretch>
            <a:fillRect/>
          </a:stretch>
        </p:blipFill>
        <p:spPr bwMode="auto">
          <a:xfrm>
            <a:off x="15595606" y="8324011"/>
            <a:ext cx="2689526" cy="519345"/>
          </a:xfrm>
          <a:prstGeom prst="rect">
            <a:avLst/>
          </a:prstGeom>
          <a:noFill/>
          <a:extLst>
            <a:ext uri="{909E8E84-426E-40DD-AFC4-6F175D3DCCD1}">
              <a14:hiddenFill xmlns:a14="http://schemas.microsoft.com/office/drawing/2010/main">
                <a:solidFill>
                  <a:srgbClr val="FFFFFF"/>
                </a:solidFill>
              </a14:hiddenFill>
            </a:ext>
          </a:extLst>
        </p:spPr>
      </p:pic>
      <p:pic>
        <p:nvPicPr>
          <p:cNvPr id="298" name="Picture 2" descr="Image result for barkbox logo">
            <a:extLst>
              <a:ext uri="{FF2B5EF4-FFF2-40B4-BE49-F238E27FC236}">
                <a16:creationId xmlns:a16="http://schemas.microsoft.com/office/drawing/2014/main" id="{AF7C7440-F85F-4115-A835-0A3E5C334BF2}"/>
              </a:ext>
            </a:extLst>
          </p:cNvPr>
          <p:cNvPicPr>
            <a:picLocks noChangeAspect="1" noChangeArrowheads="1"/>
          </p:cNvPicPr>
          <p:nvPr/>
        </p:nvPicPr>
        <p:blipFill>
          <a:blip r:embed="rId126" cstate="screen">
            <a:extLst>
              <a:ext uri="{28A0092B-C50C-407E-A947-70E740481C1C}">
                <a14:useLocalDpi xmlns:a14="http://schemas.microsoft.com/office/drawing/2010/main"/>
              </a:ext>
            </a:extLst>
          </a:blip>
          <a:srcRect/>
          <a:stretch>
            <a:fillRect/>
          </a:stretch>
        </p:blipFill>
        <p:spPr bwMode="auto">
          <a:xfrm>
            <a:off x="22094629" y="2558307"/>
            <a:ext cx="2174501" cy="4943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uber logo">
            <a:extLst>
              <a:ext uri="{FF2B5EF4-FFF2-40B4-BE49-F238E27FC236}">
                <a16:creationId xmlns:a16="http://schemas.microsoft.com/office/drawing/2014/main" id="{83FEBC29-07A3-4ED9-8B04-DA5684324662}"/>
              </a:ext>
            </a:extLst>
          </p:cNvPr>
          <p:cNvPicPr>
            <a:picLocks noChangeAspect="1" noChangeArrowheads="1"/>
          </p:cNvPicPr>
          <p:nvPr/>
        </p:nvPicPr>
        <p:blipFill>
          <a:blip r:embed="rId127" cstate="email">
            <a:extLst>
              <a:ext uri="{28A0092B-C50C-407E-A947-70E740481C1C}">
                <a14:useLocalDpi xmlns:a14="http://schemas.microsoft.com/office/drawing/2010/main"/>
              </a:ext>
            </a:extLst>
          </a:blip>
          <a:srcRect/>
          <a:stretch>
            <a:fillRect/>
          </a:stretch>
        </p:blipFill>
        <p:spPr bwMode="auto">
          <a:xfrm>
            <a:off x="10170287" y="8363730"/>
            <a:ext cx="1252287" cy="467103"/>
          </a:xfrm>
          <a:prstGeom prst="rect">
            <a:avLst/>
          </a:prstGeom>
          <a:noFill/>
          <a:extLst>
            <a:ext uri="{909E8E84-426E-40DD-AFC4-6F175D3DCCD1}">
              <a14:hiddenFill xmlns:a14="http://schemas.microsoft.com/office/drawing/2010/main">
                <a:solidFill>
                  <a:srgbClr val="FFFFFF"/>
                </a:solidFill>
              </a14:hiddenFill>
            </a:ext>
          </a:extLst>
        </p:spPr>
      </p:pic>
      <p:sp>
        <p:nvSpPr>
          <p:cNvPr id="131" name="Slide Number Placeholder 5">
            <a:extLst>
              <a:ext uri="{FF2B5EF4-FFF2-40B4-BE49-F238E27FC236}">
                <a16:creationId xmlns:a16="http://schemas.microsoft.com/office/drawing/2014/main" id="{0C74CFFD-6530-45CD-97DC-5F220EE63616}"/>
              </a:ext>
            </a:extLst>
          </p:cNvPr>
          <p:cNvSpPr txBox="1">
            <a:spLocks/>
          </p:cNvSpPr>
          <p:nvPr/>
        </p:nvSpPr>
        <p:spPr>
          <a:xfrm>
            <a:off x="18622163" y="13051413"/>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11</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 name="TextBox 1">
            <a:extLst>
              <a:ext uri="{FF2B5EF4-FFF2-40B4-BE49-F238E27FC236}">
                <a16:creationId xmlns:a16="http://schemas.microsoft.com/office/drawing/2014/main" id="{A1FFE9F9-B23A-4694-9FD0-5FC7C4C45A99}"/>
              </a:ext>
            </a:extLst>
          </p:cNvPr>
          <p:cNvSpPr txBox="1"/>
          <p:nvPr/>
        </p:nvSpPr>
        <p:spPr>
          <a:xfrm>
            <a:off x="84225" y="12551471"/>
            <a:ext cx="7706570" cy="1169551"/>
          </a:xfrm>
          <a:prstGeom prst="rect">
            <a:avLst/>
          </a:prstGeom>
          <a:noFill/>
        </p:spPr>
        <p:txBody>
          <a:bodyPr wrap="square" rtlCol="0">
            <a:spAutoFit/>
          </a:bodyPr>
          <a:lstStyle/>
          <a:p>
            <a:r>
              <a:rPr lang="en-US" sz="1400" dirty="0">
                <a:solidFill>
                  <a:schemeClr val="bg1"/>
                </a:solidFill>
                <a:latin typeface="Trebuchet MS" panose="020B0603020202020204" pitchFamily="34" charset="0"/>
              </a:rPr>
              <a:t>This list of 125 DTC brands represents a mix of brands across ‘DTC’ categories who invested $500K+ in measured 2018 TV spend (Nielsen Ad Intel) and have available data within at least one of the following business metrics: website traffic unique reach via </a:t>
            </a:r>
            <a:r>
              <a:rPr lang="en-US" sz="1400" dirty="0" err="1">
                <a:solidFill>
                  <a:schemeClr val="bg1"/>
                </a:solidFill>
                <a:latin typeface="Trebuchet MS" panose="020B0603020202020204" pitchFamily="34" charset="0"/>
              </a:rPr>
              <a:t>Comscore</a:t>
            </a:r>
            <a:r>
              <a:rPr lang="en-US" sz="1400" dirty="0">
                <a:solidFill>
                  <a:schemeClr val="bg1"/>
                </a:solidFill>
                <a:latin typeface="Trebuchet MS" panose="020B0603020202020204" pitchFamily="34" charset="0"/>
              </a:rPr>
              <a:t>, online interactions via iSpot.tv, or revenue / valuation estimates through verified sources such as SEC.gov, recognized financial analysts or company reports / statements.</a:t>
            </a:r>
          </a:p>
        </p:txBody>
      </p:sp>
      <p:pic>
        <p:nvPicPr>
          <p:cNvPr id="136" name="Picture 135"/>
          <p:cNvPicPr>
            <a:picLocks noChangeAspect="1"/>
          </p:cNvPicPr>
          <p:nvPr/>
        </p:nvPicPr>
        <p:blipFill>
          <a:blip r:embed="rId128"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3212098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C589A2-7DB7-4F4D-BEFB-6E8E78688EA3}"/>
              </a:ext>
            </a:extLst>
          </p:cNvPr>
          <p:cNvSpPr/>
          <p:nvPr/>
        </p:nvSpPr>
        <p:spPr>
          <a:xfrm>
            <a:off x="11821879" y="0"/>
            <a:ext cx="12563708" cy="137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rebuchet MS"/>
              <a:ea typeface="+mn-ea"/>
              <a:cs typeface="+mn-cs"/>
            </a:endParaRPr>
          </a:p>
        </p:txBody>
      </p:sp>
      <p:pic>
        <p:nvPicPr>
          <p:cNvPr id="69" name="Picture 60" descr="Image result for scottevest logo">
            <a:extLst>
              <a:ext uri="{FF2B5EF4-FFF2-40B4-BE49-F238E27FC236}">
                <a16:creationId xmlns:a16="http://schemas.microsoft.com/office/drawing/2014/main" id="{2A4E67DF-E12A-4251-B00B-67E3F6C7A2E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83751" y="9760146"/>
            <a:ext cx="1688597" cy="73462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6" descr="Image result for le tote logo">
            <a:extLst>
              <a:ext uri="{FF2B5EF4-FFF2-40B4-BE49-F238E27FC236}">
                <a16:creationId xmlns:a16="http://schemas.microsoft.com/office/drawing/2014/main" id="{5E6A7795-F732-4EFF-9FCC-D46BF4F53CB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671534" y="11014483"/>
            <a:ext cx="1499706" cy="75271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6" descr="Image result for hubble logo">
            <a:extLst>
              <a:ext uri="{FF2B5EF4-FFF2-40B4-BE49-F238E27FC236}">
                <a16:creationId xmlns:a16="http://schemas.microsoft.com/office/drawing/2014/main" id="{66F8E11F-D42F-4CBA-8AA7-11DCCD661A7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1014645" y="11168158"/>
            <a:ext cx="1424673" cy="58561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0" descr="Image result for betabrand logo">
            <a:extLst>
              <a:ext uri="{FF2B5EF4-FFF2-40B4-BE49-F238E27FC236}">
                <a16:creationId xmlns:a16="http://schemas.microsoft.com/office/drawing/2014/main" id="{63443968-F804-463D-8C68-B7906BC573F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056215" y="1499171"/>
            <a:ext cx="1616804" cy="40420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Image result for zelle logo">
            <a:extLst>
              <a:ext uri="{FF2B5EF4-FFF2-40B4-BE49-F238E27FC236}">
                <a16:creationId xmlns:a16="http://schemas.microsoft.com/office/drawing/2014/main" id="{BB395F8D-99A8-4939-A411-FFE5E9850E7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615152" y="4401834"/>
            <a:ext cx="1099572" cy="50941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Image result for eyeconic logo png">
            <a:extLst>
              <a:ext uri="{FF2B5EF4-FFF2-40B4-BE49-F238E27FC236}">
                <a16:creationId xmlns:a16="http://schemas.microsoft.com/office/drawing/2014/main" id="{07E461BB-8D90-42BA-949F-8DFC913D26D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1984453" y="3692646"/>
            <a:ext cx="2011060" cy="40909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6" descr="Image result for glassesusa logo">
            <a:extLst>
              <a:ext uri="{FF2B5EF4-FFF2-40B4-BE49-F238E27FC236}">
                <a16:creationId xmlns:a16="http://schemas.microsoft.com/office/drawing/2014/main" id="{FE13E0ED-4231-4E6C-B50C-4C8234A3D54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179459" y="11623605"/>
            <a:ext cx="2064753" cy="58382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Image result for keeps logo">
            <a:extLst>
              <a:ext uri="{FF2B5EF4-FFF2-40B4-BE49-F238E27FC236}">
                <a16:creationId xmlns:a16="http://schemas.microsoft.com/office/drawing/2014/main" id="{7A87F4AC-2786-4932-A802-E2E244C7B1F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772553" y="3897193"/>
            <a:ext cx="1173509" cy="43084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Image result for nectar mattress logo">
            <a:extLst>
              <a:ext uri="{FF2B5EF4-FFF2-40B4-BE49-F238E27FC236}">
                <a16:creationId xmlns:a16="http://schemas.microsoft.com/office/drawing/2014/main" id="{D63D5421-D25D-4F4B-9A69-29EEBBCD7F3C}"/>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001227" y="11200950"/>
            <a:ext cx="1643537" cy="27392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6" descr="Image result for leesa logo">
            <a:extLst>
              <a:ext uri="{FF2B5EF4-FFF2-40B4-BE49-F238E27FC236}">
                <a16:creationId xmlns:a16="http://schemas.microsoft.com/office/drawing/2014/main" id="{2DDB1C0D-3DAA-4F8B-BA9A-CC572A122500}"/>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7491669" y="6436483"/>
            <a:ext cx="1153477" cy="73053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Image result for purple mattress logo">
            <a:extLst>
              <a:ext uri="{FF2B5EF4-FFF2-40B4-BE49-F238E27FC236}">
                <a16:creationId xmlns:a16="http://schemas.microsoft.com/office/drawing/2014/main" id="{8D064FE0-4E8F-474F-AC5E-A2882CD14EF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0397482" y="2667379"/>
            <a:ext cx="1310686" cy="43074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6" descr="Image result for tuft &amp; needle logo">
            <a:extLst>
              <a:ext uri="{FF2B5EF4-FFF2-40B4-BE49-F238E27FC236}">
                <a16:creationId xmlns:a16="http://schemas.microsoft.com/office/drawing/2014/main" id="{A78CD1BC-80A5-42D3-A984-396A08DD1B68}"/>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t="37653" b="37031"/>
          <a:stretch/>
        </p:blipFill>
        <p:spPr bwMode="auto">
          <a:xfrm>
            <a:off x="17059042" y="5989469"/>
            <a:ext cx="2089382" cy="29386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72" descr="Image result for saatva logo">
            <a:extLst>
              <a:ext uri="{FF2B5EF4-FFF2-40B4-BE49-F238E27FC236}">
                <a16:creationId xmlns:a16="http://schemas.microsoft.com/office/drawing/2014/main" id="{165CF23F-F97F-4BAB-A990-1BEA836BB2B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6393753" y="2103184"/>
            <a:ext cx="873060" cy="69299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54" descr="Image result for nerdwallet logo">
            <a:extLst>
              <a:ext uri="{FF2B5EF4-FFF2-40B4-BE49-F238E27FC236}">
                <a16:creationId xmlns:a16="http://schemas.microsoft.com/office/drawing/2014/main" id="{BD3296DB-B2AE-459B-9527-924D4E1ACBE5}"/>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8342933" y="292722"/>
            <a:ext cx="2198965" cy="35733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2" descr="Image result for sofi lending logo">
            <a:extLst>
              <a:ext uri="{FF2B5EF4-FFF2-40B4-BE49-F238E27FC236}">
                <a16:creationId xmlns:a16="http://schemas.microsoft.com/office/drawing/2014/main" id="{5EDF6598-D375-4DED-BBD3-FBD8FEDC85C1}"/>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12012632" y="1484296"/>
            <a:ext cx="1523841" cy="57251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8" descr="Image result for wallethub logo">
            <a:extLst>
              <a:ext uri="{FF2B5EF4-FFF2-40B4-BE49-F238E27FC236}">
                <a16:creationId xmlns:a16="http://schemas.microsoft.com/office/drawing/2014/main" id="{05CA7A3B-4719-4365-AAD8-734F6274CABE}"/>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17635775" y="7792333"/>
            <a:ext cx="1824080" cy="49026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74" descr="Image result for stitch fix logo">
            <a:extLst>
              <a:ext uri="{FF2B5EF4-FFF2-40B4-BE49-F238E27FC236}">
                <a16:creationId xmlns:a16="http://schemas.microsoft.com/office/drawing/2014/main" id="{4D86D269-5243-47D0-BCF0-22E31AA56615}"/>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l="18792" t="39368" r="17641" b="39211"/>
          <a:stretch/>
        </p:blipFill>
        <p:spPr bwMode="auto">
          <a:xfrm>
            <a:off x="19848057" y="5179423"/>
            <a:ext cx="2304193" cy="51484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 descr="Image result for hims logo">
            <a:extLst>
              <a:ext uri="{FF2B5EF4-FFF2-40B4-BE49-F238E27FC236}">
                <a16:creationId xmlns:a16="http://schemas.microsoft.com/office/drawing/2014/main" id="{0A3C8C3D-C582-4EB5-AD66-C3D726470BDF}"/>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5577424" y="5820939"/>
            <a:ext cx="1099540" cy="379329"/>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2" descr="Image result for brandless logo">
            <a:extLst>
              <a:ext uri="{FF2B5EF4-FFF2-40B4-BE49-F238E27FC236}">
                <a16:creationId xmlns:a16="http://schemas.microsoft.com/office/drawing/2014/main" id="{D710DC22-6E00-4B2B-AAC8-DB127858BDBF}"/>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2322904" y="1592562"/>
            <a:ext cx="1850468" cy="53519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descr="Image result for etsy logo png">
            <a:extLst>
              <a:ext uri="{FF2B5EF4-FFF2-40B4-BE49-F238E27FC236}">
                <a16:creationId xmlns:a16="http://schemas.microsoft.com/office/drawing/2014/main" id="{73DDD326-E5E5-4AB1-9541-B06EE4F70FAA}"/>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6574648" y="3644253"/>
            <a:ext cx="915628" cy="48088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2" descr="Image result for touch of modern logo">
            <a:extLst>
              <a:ext uri="{FF2B5EF4-FFF2-40B4-BE49-F238E27FC236}">
                <a16:creationId xmlns:a16="http://schemas.microsoft.com/office/drawing/2014/main" id="{2EA1661E-CF27-4AD9-AE39-259AD3447452}"/>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6678413" y="1057965"/>
            <a:ext cx="2705419" cy="18615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30" descr="Image result for wish logo">
            <a:extLst>
              <a:ext uri="{FF2B5EF4-FFF2-40B4-BE49-F238E27FC236}">
                <a16:creationId xmlns:a16="http://schemas.microsoft.com/office/drawing/2014/main" id="{7B9A328C-26EF-46E4-8801-DAA7E39BAE17}"/>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4586718" y="3012531"/>
            <a:ext cx="1090648" cy="40778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4" descr="Image result for man crates logo png">
            <a:extLst>
              <a:ext uri="{FF2B5EF4-FFF2-40B4-BE49-F238E27FC236}">
                <a16:creationId xmlns:a16="http://schemas.microsoft.com/office/drawing/2014/main" id="{C68897E5-72B4-4A00-9C67-8AB425A6C2CE}"/>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4939131" y="121703"/>
            <a:ext cx="1370818" cy="73163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58" descr="Image result for tophatter logo">
            <a:extLst>
              <a:ext uri="{FF2B5EF4-FFF2-40B4-BE49-F238E27FC236}">
                <a16:creationId xmlns:a16="http://schemas.microsoft.com/office/drawing/2014/main" id="{2FB8959A-5A30-4936-A6A5-46BD5C793087}"/>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20854816" y="198266"/>
            <a:ext cx="1324643" cy="54624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0" descr="Image result for poshmark logo">
            <a:extLst>
              <a:ext uri="{FF2B5EF4-FFF2-40B4-BE49-F238E27FC236}">
                <a16:creationId xmlns:a16="http://schemas.microsoft.com/office/drawing/2014/main" id="{7B7725DA-01C1-44F7-8720-030E677060FB}"/>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1950671" y="3069077"/>
            <a:ext cx="2554225" cy="53540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0" descr="Related image">
            <a:extLst>
              <a:ext uri="{FF2B5EF4-FFF2-40B4-BE49-F238E27FC236}">
                <a16:creationId xmlns:a16="http://schemas.microsoft.com/office/drawing/2014/main" id="{C44726CA-2101-40CA-AE4F-FBDCB651DA94}"/>
              </a:ext>
            </a:extLst>
          </p:cNvPr>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a:stretch/>
        </p:blipFill>
        <p:spPr bwMode="auto">
          <a:xfrm>
            <a:off x="13097627" y="2220706"/>
            <a:ext cx="1541478" cy="66722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Image result for RO red logo roman health">
            <a:extLst>
              <a:ext uri="{FF2B5EF4-FFF2-40B4-BE49-F238E27FC236}">
                <a16:creationId xmlns:a16="http://schemas.microsoft.com/office/drawing/2014/main" id="{5853ED54-FD92-46F7-95C3-CBA2EBC0237B}"/>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20038607" y="11856643"/>
            <a:ext cx="553185" cy="55318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80" descr="Image result for lyft logo">
            <a:extLst>
              <a:ext uri="{FF2B5EF4-FFF2-40B4-BE49-F238E27FC236}">
                <a16:creationId xmlns:a16="http://schemas.microsoft.com/office/drawing/2014/main" id="{C1824CEA-73EF-4108-A36E-A31A276B7060}"/>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2135769" y="2352570"/>
            <a:ext cx="765379" cy="542127"/>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52" descr="Related image">
            <a:extLst>
              <a:ext uri="{FF2B5EF4-FFF2-40B4-BE49-F238E27FC236}">
                <a16:creationId xmlns:a16="http://schemas.microsoft.com/office/drawing/2014/main" id="{AB11FC6C-7EA3-4FFF-BCA5-58EB2FB7EF0D}"/>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6003865" y="1484296"/>
            <a:ext cx="1722357" cy="409061"/>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6" descr="Image result for mvmt logo">
            <a:extLst>
              <a:ext uri="{FF2B5EF4-FFF2-40B4-BE49-F238E27FC236}">
                <a16:creationId xmlns:a16="http://schemas.microsoft.com/office/drawing/2014/main" id="{49A2C00B-05B6-496B-8C5F-580CF04997AF}"/>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22727769" y="5812046"/>
            <a:ext cx="1390580" cy="4302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6" descr="Image result for brooklinen logo">
            <a:extLst>
              <a:ext uri="{FF2B5EF4-FFF2-40B4-BE49-F238E27FC236}">
                <a16:creationId xmlns:a16="http://schemas.microsoft.com/office/drawing/2014/main" id="{05599572-D214-417B-ADB4-E908A87E05DB}"/>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20279927" y="2123870"/>
            <a:ext cx="1795515" cy="302993"/>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4" descr="Image result for the realreal logo">
            <a:extLst>
              <a:ext uri="{FF2B5EF4-FFF2-40B4-BE49-F238E27FC236}">
                <a16:creationId xmlns:a16="http://schemas.microsoft.com/office/drawing/2014/main" id="{8EB8BAE0-A47A-4760-A303-E247F0C7644B}"/>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4270254" y="12750403"/>
            <a:ext cx="1963817" cy="870872"/>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Image result for apartment list logo">
            <a:extLst>
              <a:ext uri="{FF2B5EF4-FFF2-40B4-BE49-F238E27FC236}">
                <a16:creationId xmlns:a16="http://schemas.microsoft.com/office/drawing/2014/main" id="{7C45DEA8-74DD-486C-A1D0-E49B8708EE5E}"/>
              </a:ext>
            </a:extLst>
          </p:cNvPr>
          <p:cNvPicPr>
            <a:picLocks noChangeAspect="1" noChangeArrowheads="1"/>
          </p:cNvPicPr>
          <p:nvPr/>
        </p:nvPicPr>
        <p:blipFill rotWithShape="1">
          <a:blip r:embed="rId35" cstate="screen">
            <a:extLst>
              <a:ext uri="{28A0092B-C50C-407E-A947-70E740481C1C}">
                <a14:useLocalDpi xmlns:a14="http://schemas.microsoft.com/office/drawing/2010/main"/>
              </a:ext>
            </a:extLst>
          </a:blip>
          <a:srcRect/>
          <a:stretch/>
        </p:blipFill>
        <p:spPr bwMode="auto">
          <a:xfrm>
            <a:off x="17548869" y="12367777"/>
            <a:ext cx="2516940" cy="53318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2" descr="Image result for cargurus logo">
            <a:extLst>
              <a:ext uri="{FF2B5EF4-FFF2-40B4-BE49-F238E27FC236}">
                <a16:creationId xmlns:a16="http://schemas.microsoft.com/office/drawing/2014/main" id="{1834C4C7-9051-44EB-B5A2-80474F9BE6CA}"/>
              </a:ext>
            </a:extLst>
          </p:cNvPr>
          <p:cNvPicPr>
            <a:picLocks noChangeAspect="1" noChangeArrowheads="1"/>
          </p:cNvPicPr>
          <p:nvPr/>
        </p:nvPicPr>
        <p:blipFill rotWithShape="1">
          <a:blip r:embed="rId36" cstate="screen">
            <a:extLst>
              <a:ext uri="{28A0092B-C50C-407E-A947-70E740481C1C}">
                <a14:useLocalDpi xmlns:a14="http://schemas.microsoft.com/office/drawing/2010/main"/>
              </a:ext>
            </a:extLst>
          </a:blip>
          <a:srcRect/>
          <a:stretch/>
        </p:blipFill>
        <p:spPr bwMode="auto">
          <a:xfrm>
            <a:off x="14295283" y="3663383"/>
            <a:ext cx="1984241" cy="50360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8" descr="Image result for turo logo">
            <a:extLst>
              <a:ext uri="{FF2B5EF4-FFF2-40B4-BE49-F238E27FC236}">
                <a16:creationId xmlns:a16="http://schemas.microsoft.com/office/drawing/2014/main" id="{50F9DD94-A5BB-4DC2-AA86-F4FBB7DA3EDE}"/>
              </a:ext>
            </a:extLst>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16128575" y="3035022"/>
            <a:ext cx="1127102" cy="411392"/>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4" descr="Image result for tecovas logo">
            <a:extLst>
              <a:ext uri="{FF2B5EF4-FFF2-40B4-BE49-F238E27FC236}">
                <a16:creationId xmlns:a16="http://schemas.microsoft.com/office/drawing/2014/main" id="{F94C155D-8E73-41A1-95B6-C050A2FEFB16}"/>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22470760" y="331274"/>
            <a:ext cx="1681790" cy="40783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6" descr="Image result for purple bricks logo">
            <a:extLst>
              <a:ext uri="{FF2B5EF4-FFF2-40B4-BE49-F238E27FC236}">
                <a16:creationId xmlns:a16="http://schemas.microsoft.com/office/drawing/2014/main" id="{2F4AAF09-A1F4-46D4-86F7-4169EC8B5CE9}"/>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19866526" y="960168"/>
            <a:ext cx="1932651" cy="42518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34" descr="Image result for offerpad logo">
            <a:extLst>
              <a:ext uri="{FF2B5EF4-FFF2-40B4-BE49-F238E27FC236}">
                <a16:creationId xmlns:a16="http://schemas.microsoft.com/office/drawing/2014/main" id="{8850D915-79F8-48A1-97CD-CE99760EB546}"/>
              </a:ext>
            </a:extLst>
          </p:cNvPr>
          <p:cNvPicPr>
            <a:picLocks noChangeAspect="1" noChangeArrowheads="1"/>
          </p:cNvPicPr>
          <p:nvPr/>
        </p:nvPicPr>
        <p:blipFill rotWithShape="1">
          <a:blip r:embed="rId40" cstate="screen">
            <a:extLst>
              <a:ext uri="{28A0092B-C50C-407E-A947-70E740481C1C}">
                <a14:useLocalDpi xmlns:a14="http://schemas.microsoft.com/office/drawing/2010/main"/>
              </a:ext>
            </a:extLst>
          </a:blip>
          <a:srcRect/>
          <a:stretch/>
        </p:blipFill>
        <p:spPr bwMode="auto">
          <a:xfrm>
            <a:off x="13309982" y="11655135"/>
            <a:ext cx="2234355" cy="436011"/>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52" descr="Image result for chewy logo">
            <a:extLst>
              <a:ext uri="{FF2B5EF4-FFF2-40B4-BE49-F238E27FC236}">
                <a16:creationId xmlns:a16="http://schemas.microsoft.com/office/drawing/2014/main" id="{AAFB7999-3811-4571-9009-E6E64CA5D744}"/>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18171237" y="11889859"/>
            <a:ext cx="1742141" cy="44134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54" descr="Image result for bombas logo">
            <a:extLst>
              <a:ext uri="{FF2B5EF4-FFF2-40B4-BE49-F238E27FC236}">
                <a16:creationId xmlns:a16="http://schemas.microsoft.com/office/drawing/2014/main" id="{8BB0E07A-D67A-4374-9FA7-3DDACF4EA287}"/>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22068586" y="978579"/>
            <a:ext cx="2082623" cy="341137"/>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6" descr="Image result for away logo">
            <a:extLst>
              <a:ext uri="{FF2B5EF4-FFF2-40B4-BE49-F238E27FC236}">
                <a16:creationId xmlns:a16="http://schemas.microsoft.com/office/drawing/2014/main" id="{E0563A0C-FC3A-4998-B41F-6CD9591CFCD9}"/>
              </a:ext>
            </a:extLst>
          </p:cNvPr>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20941909" y="6344875"/>
            <a:ext cx="1026249" cy="102624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38" descr="Image result for grammarly logo">
            <a:extLst>
              <a:ext uri="{FF2B5EF4-FFF2-40B4-BE49-F238E27FC236}">
                <a16:creationId xmlns:a16="http://schemas.microsoft.com/office/drawing/2014/main" id="{5655A81A-7347-4AF2-8CD0-4C876307CB9E}"/>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22082809" y="2429733"/>
            <a:ext cx="2109513" cy="49393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descr="Image result for puls logo">
            <a:extLst>
              <a:ext uri="{FF2B5EF4-FFF2-40B4-BE49-F238E27FC236}">
                <a16:creationId xmlns:a16="http://schemas.microsoft.com/office/drawing/2014/main" id="{5B60155E-75EC-4C69-B9BD-513294CD9FE7}"/>
              </a:ext>
            </a:extLst>
          </p:cNvPr>
          <p:cNvPicPr>
            <a:picLocks noChangeAspect="1" noChangeArrowheads="1"/>
          </p:cNvPicPr>
          <p:nvPr/>
        </p:nvPicPr>
        <p:blipFill rotWithShape="1">
          <a:blip r:embed="rId45" cstate="screen">
            <a:extLst>
              <a:ext uri="{28A0092B-C50C-407E-A947-70E740481C1C}">
                <a14:useLocalDpi xmlns:a14="http://schemas.microsoft.com/office/drawing/2010/main"/>
              </a:ext>
            </a:extLst>
          </a:blip>
          <a:srcRect/>
          <a:stretch/>
        </p:blipFill>
        <p:spPr bwMode="auto">
          <a:xfrm>
            <a:off x="16891254" y="4117445"/>
            <a:ext cx="1412765" cy="797203"/>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56" descr="Image result for takl logo">
            <a:extLst>
              <a:ext uri="{FF2B5EF4-FFF2-40B4-BE49-F238E27FC236}">
                <a16:creationId xmlns:a16="http://schemas.microsoft.com/office/drawing/2014/main" id="{85B9EC04-DF69-4580-8984-1C97708D4DEF}"/>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15719826" y="4222391"/>
            <a:ext cx="1084338" cy="47298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8" descr="Image result for thirdlove logo">
            <a:extLst>
              <a:ext uri="{FF2B5EF4-FFF2-40B4-BE49-F238E27FC236}">
                <a16:creationId xmlns:a16="http://schemas.microsoft.com/office/drawing/2014/main" id="{68AEA9F3-01FD-48E4-9480-C7EA5DB3C335}"/>
              </a:ext>
            </a:extLst>
          </p:cNvPr>
          <p:cNvPicPr>
            <a:picLocks noChangeAspect="1" noChangeArrowheads="1"/>
          </p:cNvPicPr>
          <p:nvPr/>
        </p:nvPicPr>
        <p:blipFill>
          <a:blip r:embed="rId47" cstate="email">
            <a:extLst>
              <a:ext uri="{28A0092B-C50C-407E-A947-70E740481C1C}">
                <a14:useLocalDpi xmlns:a14="http://schemas.microsoft.com/office/drawing/2010/main"/>
              </a:ext>
            </a:extLst>
          </a:blip>
          <a:srcRect/>
          <a:stretch>
            <a:fillRect/>
          </a:stretch>
        </p:blipFill>
        <p:spPr bwMode="auto">
          <a:xfrm>
            <a:off x="14168873" y="4965137"/>
            <a:ext cx="2153957" cy="733547"/>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4" descr="Image result for smile direct club logo">
            <a:extLst>
              <a:ext uri="{FF2B5EF4-FFF2-40B4-BE49-F238E27FC236}">
                <a16:creationId xmlns:a16="http://schemas.microsoft.com/office/drawing/2014/main" id="{F4C54099-06C2-4634-99E1-B258CCBEA1DD}"/>
              </a:ext>
            </a:extLst>
          </p:cNvPr>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12294621" y="5832430"/>
            <a:ext cx="1088728" cy="81969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8" descr="Image result for quip logo">
            <a:extLst>
              <a:ext uri="{FF2B5EF4-FFF2-40B4-BE49-F238E27FC236}">
                <a16:creationId xmlns:a16="http://schemas.microsoft.com/office/drawing/2014/main" id="{A33482B2-27CB-4E4F-A3B4-8CF22D1042F3}"/>
              </a:ext>
            </a:extLst>
          </p:cNvPr>
          <p:cNvPicPr>
            <a:picLocks noChangeAspect="1" noChangeArrowheads="1"/>
          </p:cNvPicPr>
          <p:nvPr/>
        </p:nvPicPr>
        <p:blipFill rotWithShape="1">
          <a:blip r:embed="rId49" cstate="email">
            <a:extLst>
              <a:ext uri="{28A0092B-C50C-407E-A947-70E740481C1C}">
                <a14:useLocalDpi xmlns:a14="http://schemas.microsoft.com/office/drawing/2010/main"/>
              </a:ext>
            </a:extLst>
          </a:blip>
          <a:srcRect t="26573" b="27833"/>
          <a:stretch/>
        </p:blipFill>
        <p:spPr bwMode="auto">
          <a:xfrm>
            <a:off x="22928917" y="7303541"/>
            <a:ext cx="1158812" cy="52834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2" descr="Image result for filters fast logo png">
            <a:extLst>
              <a:ext uri="{FF2B5EF4-FFF2-40B4-BE49-F238E27FC236}">
                <a16:creationId xmlns:a16="http://schemas.microsoft.com/office/drawing/2014/main" id="{4EB07EDB-F20D-42AB-ADEA-5278CA15D5AB}"/>
              </a:ext>
            </a:extLst>
          </p:cNvPr>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22179459" y="3158314"/>
            <a:ext cx="2016504" cy="43859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6" descr="Image result for filter easy logo">
            <a:extLst>
              <a:ext uri="{FF2B5EF4-FFF2-40B4-BE49-F238E27FC236}">
                <a16:creationId xmlns:a16="http://schemas.microsoft.com/office/drawing/2014/main" id="{C4CAEFA3-8C17-4744-89A7-7CEC12D57570}"/>
              </a:ext>
            </a:extLst>
          </p:cNvPr>
          <p:cNvPicPr>
            <a:picLocks noChangeAspect="1" noChangeArrowheads="1"/>
          </p:cNvPicPr>
          <p:nvPr/>
        </p:nvPicPr>
        <p:blipFill rotWithShape="1">
          <a:blip r:embed="rId51" cstate="screen">
            <a:extLst>
              <a:ext uri="{28A0092B-C50C-407E-A947-70E740481C1C}">
                <a14:useLocalDpi xmlns:a14="http://schemas.microsoft.com/office/drawing/2010/main"/>
              </a:ext>
            </a:extLst>
          </a:blip>
          <a:srcRect/>
          <a:stretch/>
        </p:blipFill>
        <p:spPr bwMode="auto">
          <a:xfrm>
            <a:off x="15484622" y="11473394"/>
            <a:ext cx="2129569" cy="561504"/>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4" descr="Image result for noom logo">
            <a:extLst>
              <a:ext uri="{FF2B5EF4-FFF2-40B4-BE49-F238E27FC236}">
                <a16:creationId xmlns:a16="http://schemas.microsoft.com/office/drawing/2014/main" id="{B9B3CBF8-18AA-43E8-8767-392FE445DDF0}"/>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16416951" y="8511140"/>
            <a:ext cx="1460831" cy="402231"/>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68" descr="Image result for home chef logo">
            <a:extLst>
              <a:ext uri="{FF2B5EF4-FFF2-40B4-BE49-F238E27FC236}">
                <a16:creationId xmlns:a16="http://schemas.microsoft.com/office/drawing/2014/main" id="{5E6BFD67-0685-4263-B1B9-4CEDCFB98B8A}"/>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22901469" y="9094502"/>
            <a:ext cx="1178217" cy="862111"/>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62" descr="Image result for sun basket logo">
            <a:extLst>
              <a:ext uri="{FF2B5EF4-FFF2-40B4-BE49-F238E27FC236}">
                <a16:creationId xmlns:a16="http://schemas.microsoft.com/office/drawing/2014/main" id="{7FFA61FC-0230-41A0-A04F-1B58B96AA8CC}"/>
              </a:ext>
            </a:extLst>
          </p:cNvPr>
          <p:cNvPicPr>
            <a:picLocks noChangeAspect="1" noChangeArrowheads="1"/>
          </p:cNvPicPr>
          <p:nvPr/>
        </p:nvPicPr>
        <p:blipFill rotWithShape="1">
          <a:blip r:embed="rId54" cstate="screen">
            <a:extLst>
              <a:ext uri="{28A0092B-C50C-407E-A947-70E740481C1C}">
                <a14:useLocalDpi xmlns:a14="http://schemas.microsoft.com/office/drawing/2010/main"/>
              </a:ext>
            </a:extLst>
          </a:blip>
          <a:srcRect/>
          <a:stretch/>
        </p:blipFill>
        <p:spPr bwMode="auto">
          <a:xfrm>
            <a:off x="22248471" y="5070162"/>
            <a:ext cx="2047536" cy="657902"/>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8" descr="Image result for calm logo">
            <a:extLst>
              <a:ext uri="{FF2B5EF4-FFF2-40B4-BE49-F238E27FC236}">
                <a16:creationId xmlns:a16="http://schemas.microsoft.com/office/drawing/2014/main" id="{57F85A15-E150-4ECF-96D2-912056A4B4AE}"/>
              </a:ext>
            </a:extLst>
          </p:cNvPr>
          <p:cNvPicPr>
            <a:picLocks noChangeAspect="1" noChangeArrowheads="1"/>
          </p:cNvPicPr>
          <p:nvPr/>
        </p:nvPicPr>
        <p:blipFill rotWithShape="1">
          <a:blip r:embed="rId55" cstate="screen">
            <a:extLst>
              <a:ext uri="{28A0092B-C50C-407E-A947-70E740481C1C}">
                <a14:useLocalDpi xmlns:a14="http://schemas.microsoft.com/office/drawing/2010/main"/>
              </a:ext>
            </a:extLst>
          </a:blip>
          <a:srcRect/>
          <a:stretch/>
        </p:blipFill>
        <p:spPr bwMode="auto">
          <a:xfrm>
            <a:off x="14512311" y="4153202"/>
            <a:ext cx="829828" cy="815934"/>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70" descr="Image result for bonobos logo">
            <a:extLst>
              <a:ext uri="{FF2B5EF4-FFF2-40B4-BE49-F238E27FC236}">
                <a16:creationId xmlns:a16="http://schemas.microsoft.com/office/drawing/2014/main" id="{D245976A-481B-45AC-85AB-4FFC8418E394}"/>
              </a:ext>
            </a:extLst>
          </p:cNvPr>
          <p:cNvPicPr>
            <a:picLocks noChangeAspect="1" noChangeArrowheads="1"/>
          </p:cNvPicPr>
          <p:nvPr/>
        </p:nvPicPr>
        <p:blipFill>
          <a:blip r:embed="rId56" cstate="email">
            <a:extLst>
              <a:ext uri="{28A0092B-C50C-407E-A947-70E740481C1C}">
                <a14:useLocalDpi xmlns:a14="http://schemas.microsoft.com/office/drawing/2010/main"/>
              </a:ext>
            </a:extLst>
          </a:blip>
          <a:srcRect/>
          <a:stretch>
            <a:fillRect/>
          </a:stretch>
        </p:blipFill>
        <p:spPr bwMode="auto">
          <a:xfrm>
            <a:off x="22498325" y="3828786"/>
            <a:ext cx="1728669" cy="242644"/>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36" descr="Image result for proper cloth logo">
            <a:extLst>
              <a:ext uri="{FF2B5EF4-FFF2-40B4-BE49-F238E27FC236}">
                <a16:creationId xmlns:a16="http://schemas.microsoft.com/office/drawing/2014/main" id="{DB94D289-88F6-46D2-9107-9B59219EBC83}"/>
              </a:ext>
            </a:extLst>
          </p:cNvPr>
          <p:cNvPicPr>
            <a:picLocks noChangeAspect="1" noChangeArrowheads="1"/>
          </p:cNvPicPr>
          <p:nvPr/>
        </p:nvPicPr>
        <p:blipFill rotWithShape="1">
          <a:blip r:embed="rId57" cstate="screen">
            <a:extLst>
              <a:ext uri="{28A0092B-C50C-407E-A947-70E740481C1C}">
                <a14:useLocalDpi xmlns:a14="http://schemas.microsoft.com/office/drawing/2010/main"/>
              </a:ext>
            </a:extLst>
          </a:blip>
          <a:srcRect/>
          <a:stretch/>
        </p:blipFill>
        <p:spPr bwMode="auto">
          <a:xfrm>
            <a:off x="17958147" y="3601653"/>
            <a:ext cx="2546603" cy="66288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64" descr="Image result for dermstore logo">
            <a:extLst>
              <a:ext uri="{FF2B5EF4-FFF2-40B4-BE49-F238E27FC236}">
                <a16:creationId xmlns:a16="http://schemas.microsoft.com/office/drawing/2014/main" id="{A6344585-206B-4203-817E-77062CEAA63B}"/>
              </a:ext>
            </a:extLst>
          </p:cNvPr>
          <p:cNvPicPr>
            <a:picLocks noChangeAspect="1" noChangeArrowheads="1"/>
          </p:cNvPicPr>
          <p:nvPr/>
        </p:nvPicPr>
        <p:blipFill>
          <a:blip r:embed="rId58" cstate="email">
            <a:extLst>
              <a:ext uri="{28A0092B-C50C-407E-A947-70E740481C1C}">
                <a14:useLocalDpi xmlns:a14="http://schemas.microsoft.com/office/drawing/2010/main"/>
              </a:ext>
            </a:extLst>
          </a:blip>
          <a:srcRect/>
          <a:stretch>
            <a:fillRect/>
          </a:stretch>
        </p:blipFill>
        <p:spPr bwMode="auto">
          <a:xfrm>
            <a:off x="17411109" y="1858543"/>
            <a:ext cx="2694729" cy="89824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32" descr="Image result for hunt a killer logo">
            <a:extLst>
              <a:ext uri="{FF2B5EF4-FFF2-40B4-BE49-F238E27FC236}">
                <a16:creationId xmlns:a16="http://schemas.microsoft.com/office/drawing/2014/main" id="{E4890D61-5911-4AD7-940B-792A0BF0D519}"/>
              </a:ext>
            </a:extLst>
          </p:cNvPr>
          <p:cNvPicPr>
            <a:picLocks noChangeAspect="1" noChangeArrowheads="1"/>
          </p:cNvPicPr>
          <p:nvPr/>
        </p:nvPicPr>
        <p:blipFill>
          <a:blip r:embed="rId59" cstate="email">
            <a:extLst>
              <a:ext uri="{28A0092B-C50C-407E-A947-70E740481C1C}">
                <a14:useLocalDpi xmlns:a14="http://schemas.microsoft.com/office/drawing/2010/main"/>
              </a:ext>
            </a:extLst>
          </a:blip>
          <a:srcRect/>
          <a:stretch>
            <a:fillRect/>
          </a:stretch>
        </p:blipFill>
        <p:spPr bwMode="auto">
          <a:xfrm>
            <a:off x="11947314" y="4284339"/>
            <a:ext cx="2236889" cy="699027"/>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8" descr="Image result for fabfitfun logo">
            <a:extLst>
              <a:ext uri="{FF2B5EF4-FFF2-40B4-BE49-F238E27FC236}">
                <a16:creationId xmlns:a16="http://schemas.microsoft.com/office/drawing/2014/main" id="{CA3EF70C-D088-4CD5-8554-F99CEF0E5E0E}"/>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17847284" y="3250812"/>
            <a:ext cx="1390580" cy="441834"/>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4" descr="Image result for curiosity stream' logo">
            <a:extLst>
              <a:ext uri="{FF2B5EF4-FFF2-40B4-BE49-F238E27FC236}">
                <a16:creationId xmlns:a16="http://schemas.microsoft.com/office/drawing/2014/main" id="{DF27E727-F8D9-42C9-AA63-F9432EE6B83A}"/>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17726223" y="2699250"/>
            <a:ext cx="2274786" cy="465447"/>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8" descr="Image result for pantaya logo">
            <a:extLst>
              <a:ext uri="{FF2B5EF4-FFF2-40B4-BE49-F238E27FC236}">
                <a16:creationId xmlns:a16="http://schemas.microsoft.com/office/drawing/2014/main" id="{4BF2D7BB-87E7-40D5-9F08-134A2EA0AD50}"/>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18274325" y="4285501"/>
            <a:ext cx="1097167" cy="720017"/>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4" descr="Image result for hometogo logo">
            <a:extLst>
              <a:ext uri="{FF2B5EF4-FFF2-40B4-BE49-F238E27FC236}">
                <a16:creationId xmlns:a16="http://schemas.microsoft.com/office/drawing/2014/main" id="{A8E02BC2-D4BE-424A-9C1D-AC02A2D65B09}"/>
              </a:ext>
            </a:extLst>
          </p:cNvPr>
          <p:cNvPicPr>
            <a:picLocks noChangeAspect="1" noChangeArrowheads="1"/>
          </p:cNvPicPr>
          <p:nvPr/>
        </p:nvPicPr>
        <p:blipFill rotWithShape="1">
          <a:blip r:embed="rId63" cstate="email">
            <a:extLst>
              <a:ext uri="{28A0092B-C50C-407E-A947-70E740481C1C}">
                <a14:useLocalDpi xmlns:a14="http://schemas.microsoft.com/office/drawing/2010/main"/>
              </a:ext>
            </a:extLst>
          </a:blip>
          <a:srcRect t="29263" b="19360"/>
          <a:stretch/>
        </p:blipFill>
        <p:spPr bwMode="auto">
          <a:xfrm>
            <a:off x="18155985" y="5199687"/>
            <a:ext cx="1635537" cy="459686"/>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6" descr="Image result for zola logo">
            <a:extLst>
              <a:ext uri="{FF2B5EF4-FFF2-40B4-BE49-F238E27FC236}">
                <a16:creationId xmlns:a16="http://schemas.microsoft.com/office/drawing/2014/main" id="{1E941423-A2DE-4810-9132-9F6B12693A14}"/>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14870638" y="2143429"/>
            <a:ext cx="1251607" cy="57251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Image result for luxury retreats logo">
            <a:extLst>
              <a:ext uri="{FF2B5EF4-FFF2-40B4-BE49-F238E27FC236}">
                <a16:creationId xmlns:a16="http://schemas.microsoft.com/office/drawing/2014/main" id="{42689E9A-51A6-42E7-82DD-7C540E2A062E}"/>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17811756" y="12931950"/>
            <a:ext cx="2188425" cy="547106"/>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6" descr="Image result for home advisor logo">
            <a:extLst>
              <a:ext uri="{FF2B5EF4-FFF2-40B4-BE49-F238E27FC236}">
                <a16:creationId xmlns:a16="http://schemas.microsoft.com/office/drawing/2014/main" id="{6377B57D-C0ED-4F14-B1B8-6E818EE31B09}"/>
              </a:ext>
            </a:extLst>
          </p:cNvPr>
          <p:cNvPicPr>
            <a:picLocks noChangeAspect="1" noChangeArrowheads="1"/>
          </p:cNvPicPr>
          <p:nvPr/>
        </p:nvPicPr>
        <p:blipFill rotWithShape="1">
          <a:blip r:embed="rId66" cstate="screen">
            <a:extLst>
              <a:ext uri="{28A0092B-C50C-407E-A947-70E740481C1C}">
                <a14:useLocalDpi xmlns:a14="http://schemas.microsoft.com/office/drawing/2010/main"/>
              </a:ext>
            </a:extLst>
          </a:blip>
          <a:srcRect/>
          <a:stretch/>
        </p:blipFill>
        <p:spPr bwMode="auto">
          <a:xfrm>
            <a:off x="11869896" y="7551103"/>
            <a:ext cx="2652657" cy="407683"/>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44" descr="Image result for birchbox logo">
            <a:extLst>
              <a:ext uri="{FF2B5EF4-FFF2-40B4-BE49-F238E27FC236}">
                <a16:creationId xmlns:a16="http://schemas.microsoft.com/office/drawing/2014/main" id="{5401314E-AD2F-4E6E-931E-3A8C111EE00D}"/>
              </a:ext>
            </a:extLst>
          </p:cNvPr>
          <p:cNvPicPr>
            <a:picLocks noChangeAspect="1" noChangeArrowheads="1"/>
          </p:cNvPicPr>
          <p:nvPr/>
        </p:nvPicPr>
        <p:blipFill rotWithShape="1">
          <a:blip r:embed="rId67" cstate="screen">
            <a:extLst>
              <a:ext uri="{28A0092B-C50C-407E-A947-70E740481C1C}">
                <a14:useLocalDpi xmlns:a14="http://schemas.microsoft.com/office/drawing/2010/main"/>
              </a:ext>
            </a:extLst>
          </a:blip>
          <a:srcRect/>
          <a:stretch/>
        </p:blipFill>
        <p:spPr bwMode="auto">
          <a:xfrm>
            <a:off x="12090810" y="6941853"/>
            <a:ext cx="1882445" cy="281438"/>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50" descr="Image result for ipsy logo">
            <a:extLst>
              <a:ext uri="{FF2B5EF4-FFF2-40B4-BE49-F238E27FC236}">
                <a16:creationId xmlns:a16="http://schemas.microsoft.com/office/drawing/2014/main" id="{70A2D36D-A39A-4EF7-B7CB-7129390D6EE0}"/>
              </a:ext>
            </a:extLst>
          </p:cNvPr>
          <p:cNvPicPr>
            <a:picLocks noChangeAspect="1" noChangeArrowheads="1"/>
          </p:cNvPicPr>
          <p:nvPr/>
        </p:nvPicPr>
        <p:blipFill>
          <a:blip r:embed="rId68" cstate="screen">
            <a:extLst>
              <a:ext uri="{28A0092B-C50C-407E-A947-70E740481C1C}">
                <a14:useLocalDpi xmlns:a14="http://schemas.microsoft.com/office/drawing/2010/main"/>
              </a:ext>
            </a:extLst>
          </a:blip>
          <a:srcRect/>
          <a:stretch>
            <a:fillRect/>
          </a:stretch>
        </p:blipFill>
        <p:spPr bwMode="auto">
          <a:xfrm>
            <a:off x="12035484" y="8975974"/>
            <a:ext cx="796246" cy="796246"/>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98" descr="Image result for wag logo">
            <a:extLst>
              <a:ext uri="{FF2B5EF4-FFF2-40B4-BE49-F238E27FC236}">
                <a16:creationId xmlns:a16="http://schemas.microsoft.com/office/drawing/2014/main" id="{AFAA5A01-E953-4BB4-AD14-30946D13B44A}"/>
              </a:ext>
            </a:extLst>
          </p:cNvPr>
          <p:cNvPicPr>
            <a:picLocks noChangeAspect="1" noChangeArrowheads="1"/>
          </p:cNvPicPr>
          <p:nvPr/>
        </p:nvPicPr>
        <p:blipFill>
          <a:blip r:embed="rId69" cstate="email">
            <a:extLst>
              <a:ext uri="{28A0092B-C50C-407E-A947-70E740481C1C}">
                <a14:useLocalDpi xmlns:a14="http://schemas.microsoft.com/office/drawing/2010/main"/>
              </a:ext>
            </a:extLst>
          </a:blip>
          <a:srcRect/>
          <a:stretch>
            <a:fillRect/>
          </a:stretch>
        </p:blipFill>
        <p:spPr bwMode="auto">
          <a:xfrm>
            <a:off x="16502788" y="5157883"/>
            <a:ext cx="1528050" cy="554534"/>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38" descr="Image result for rover logo">
            <a:extLst>
              <a:ext uri="{FF2B5EF4-FFF2-40B4-BE49-F238E27FC236}">
                <a16:creationId xmlns:a16="http://schemas.microsoft.com/office/drawing/2014/main" id="{0DA37338-7223-4E03-9453-4B04BE82BD11}"/>
              </a:ext>
            </a:extLst>
          </p:cNvPr>
          <p:cNvPicPr>
            <a:picLocks noChangeAspect="1" noChangeArrowheads="1"/>
          </p:cNvPicPr>
          <p:nvPr/>
        </p:nvPicPr>
        <p:blipFill>
          <a:blip r:embed="rId70" cstate="screen">
            <a:extLst>
              <a:ext uri="{28A0092B-C50C-407E-A947-70E740481C1C}">
                <a14:useLocalDpi xmlns:a14="http://schemas.microsoft.com/office/drawing/2010/main"/>
              </a:ext>
            </a:extLst>
          </a:blip>
          <a:srcRect/>
          <a:stretch>
            <a:fillRect/>
          </a:stretch>
        </p:blipFill>
        <p:spPr bwMode="auto">
          <a:xfrm>
            <a:off x="18419974" y="9858204"/>
            <a:ext cx="1573733" cy="538512"/>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10" descr="Image result for wayfair logo">
            <a:extLst>
              <a:ext uri="{FF2B5EF4-FFF2-40B4-BE49-F238E27FC236}">
                <a16:creationId xmlns:a16="http://schemas.microsoft.com/office/drawing/2014/main" id="{9F5D3C75-60B2-40DC-A84A-9BC4AFC53237}"/>
              </a:ext>
            </a:extLst>
          </p:cNvPr>
          <p:cNvPicPr>
            <a:picLocks noChangeAspect="1" noChangeArrowheads="1"/>
          </p:cNvPicPr>
          <p:nvPr/>
        </p:nvPicPr>
        <p:blipFill rotWithShape="1">
          <a:blip r:embed="rId71" cstate="email">
            <a:extLst>
              <a:ext uri="{28A0092B-C50C-407E-A947-70E740481C1C}">
                <a14:useLocalDpi xmlns:a14="http://schemas.microsoft.com/office/drawing/2010/main"/>
              </a:ext>
            </a:extLst>
          </a:blip>
          <a:srcRect t="29095" b="29895"/>
          <a:stretch/>
        </p:blipFill>
        <p:spPr bwMode="auto">
          <a:xfrm>
            <a:off x="13629938" y="5651630"/>
            <a:ext cx="1657466" cy="679719"/>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8" descr="Image result for zulily logo">
            <a:extLst>
              <a:ext uri="{FF2B5EF4-FFF2-40B4-BE49-F238E27FC236}">
                <a16:creationId xmlns:a16="http://schemas.microsoft.com/office/drawing/2014/main" id="{210A0D5E-4629-483B-BDDA-F7F7AFDE93BA}"/>
              </a:ext>
            </a:extLst>
          </p:cNvPr>
          <p:cNvPicPr>
            <a:picLocks noChangeAspect="1" noChangeArrowheads="1"/>
          </p:cNvPicPr>
          <p:nvPr/>
        </p:nvPicPr>
        <p:blipFill rotWithShape="1">
          <a:blip r:embed="rId72" cstate="screen">
            <a:extLst>
              <a:ext uri="{28A0092B-C50C-407E-A947-70E740481C1C}">
                <a14:useLocalDpi xmlns:a14="http://schemas.microsoft.com/office/drawing/2010/main"/>
              </a:ext>
            </a:extLst>
          </a:blip>
          <a:srcRect/>
          <a:stretch/>
        </p:blipFill>
        <p:spPr bwMode="auto">
          <a:xfrm>
            <a:off x="15010251" y="8357734"/>
            <a:ext cx="1102419" cy="52817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88" descr="Image result for peloton logo">
            <a:extLst>
              <a:ext uri="{FF2B5EF4-FFF2-40B4-BE49-F238E27FC236}">
                <a16:creationId xmlns:a16="http://schemas.microsoft.com/office/drawing/2014/main" id="{10C38967-344D-4460-9897-E0CC8725F4A1}"/>
              </a:ext>
            </a:extLst>
          </p:cNvPr>
          <p:cNvPicPr>
            <a:picLocks noChangeAspect="1" noChangeArrowheads="1"/>
          </p:cNvPicPr>
          <p:nvPr/>
        </p:nvPicPr>
        <p:blipFill rotWithShape="1">
          <a:blip r:embed="rId73" cstate="screen">
            <a:extLst>
              <a:ext uri="{28A0092B-C50C-407E-A947-70E740481C1C}">
                <a14:useLocalDpi xmlns:a14="http://schemas.microsoft.com/office/drawing/2010/main"/>
              </a:ext>
            </a:extLst>
          </a:blip>
          <a:srcRect/>
          <a:stretch/>
        </p:blipFill>
        <p:spPr bwMode="auto">
          <a:xfrm>
            <a:off x="13158069" y="10349441"/>
            <a:ext cx="1956297" cy="524526"/>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14" descr="Image result for warby parker logo">
            <a:extLst>
              <a:ext uri="{FF2B5EF4-FFF2-40B4-BE49-F238E27FC236}">
                <a16:creationId xmlns:a16="http://schemas.microsoft.com/office/drawing/2014/main" id="{A78317E5-E38B-4798-8E9B-766B5B70DCCB}"/>
              </a:ext>
            </a:extLst>
          </p:cNvPr>
          <p:cNvPicPr>
            <a:picLocks noChangeAspect="1" noChangeArrowheads="1"/>
          </p:cNvPicPr>
          <p:nvPr/>
        </p:nvPicPr>
        <p:blipFill rotWithShape="1">
          <a:blip r:embed="rId74" cstate="screen">
            <a:extLst>
              <a:ext uri="{28A0092B-C50C-407E-A947-70E740481C1C}">
                <a14:useLocalDpi xmlns:a14="http://schemas.microsoft.com/office/drawing/2010/main"/>
              </a:ext>
            </a:extLst>
          </a:blip>
          <a:srcRect/>
          <a:stretch/>
        </p:blipFill>
        <p:spPr bwMode="auto">
          <a:xfrm>
            <a:off x="13050458" y="9175312"/>
            <a:ext cx="2205629" cy="368199"/>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32" descr="Image result for bouqs logo">
            <a:extLst>
              <a:ext uri="{FF2B5EF4-FFF2-40B4-BE49-F238E27FC236}">
                <a16:creationId xmlns:a16="http://schemas.microsoft.com/office/drawing/2014/main" id="{0842D3C2-B3A1-4E36-B97F-2330FFB3BB91}"/>
              </a:ext>
            </a:extLst>
          </p:cNvPr>
          <p:cNvPicPr>
            <a:picLocks noChangeAspect="1" noChangeArrowheads="1"/>
          </p:cNvPicPr>
          <p:nvPr/>
        </p:nvPicPr>
        <p:blipFill>
          <a:blip r:embed="rId75" cstate="email">
            <a:extLst>
              <a:ext uri="{28A0092B-C50C-407E-A947-70E740481C1C}">
                <a14:useLocalDpi xmlns:a14="http://schemas.microsoft.com/office/drawing/2010/main"/>
              </a:ext>
            </a:extLst>
          </a:blip>
          <a:srcRect/>
          <a:stretch>
            <a:fillRect/>
          </a:stretch>
        </p:blipFill>
        <p:spPr bwMode="auto">
          <a:xfrm>
            <a:off x="18116219" y="8399875"/>
            <a:ext cx="1332332" cy="749437"/>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2" descr="Image result for proflowers logo">
            <a:extLst>
              <a:ext uri="{FF2B5EF4-FFF2-40B4-BE49-F238E27FC236}">
                <a16:creationId xmlns:a16="http://schemas.microsoft.com/office/drawing/2014/main" id="{A4CBC816-BE5B-4F12-8560-01A68971FE47}"/>
              </a:ext>
            </a:extLst>
          </p:cNvPr>
          <p:cNvPicPr>
            <a:picLocks noChangeAspect="1" noChangeArrowheads="1"/>
          </p:cNvPicPr>
          <p:nvPr/>
        </p:nvPicPr>
        <p:blipFill>
          <a:blip r:embed="rId76" cstate="screen">
            <a:extLst>
              <a:ext uri="{28A0092B-C50C-407E-A947-70E740481C1C}">
                <a14:useLocalDpi xmlns:a14="http://schemas.microsoft.com/office/drawing/2010/main"/>
              </a:ext>
            </a:extLst>
          </a:blip>
          <a:srcRect/>
          <a:stretch>
            <a:fillRect/>
          </a:stretch>
        </p:blipFill>
        <p:spPr bwMode="auto">
          <a:xfrm>
            <a:off x="15475463" y="12335552"/>
            <a:ext cx="1939511" cy="315676"/>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2" descr="Image result for graze nature delivered logo">
            <a:extLst>
              <a:ext uri="{FF2B5EF4-FFF2-40B4-BE49-F238E27FC236}">
                <a16:creationId xmlns:a16="http://schemas.microsoft.com/office/drawing/2014/main" id="{C0DD35F7-CD45-4C4A-84AA-7C3EDEBC96A9}"/>
              </a:ext>
            </a:extLst>
          </p:cNvPr>
          <p:cNvPicPr>
            <a:picLocks noChangeAspect="1" noChangeArrowheads="1"/>
          </p:cNvPicPr>
          <p:nvPr/>
        </p:nvPicPr>
        <p:blipFill>
          <a:blip r:embed="rId77" cstate="screen">
            <a:extLst>
              <a:ext uri="{28A0092B-C50C-407E-A947-70E740481C1C}">
                <a14:useLocalDpi xmlns:a14="http://schemas.microsoft.com/office/drawing/2010/main"/>
              </a:ext>
            </a:extLst>
          </a:blip>
          <a:srcRect/>
          <a:stretch>
            <a:fillRect/>
          </a:stretch>
        </p:blipFill>
        <p:spPr bwMode="auto">
          <a:xfrm>
            <a:off x="12090810" y="12911270"/>
            <a:ext cx="2093393" cy="530102"/>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94" descr="Image result for grubhub logo">
            <a:extLst>
              <a:ext uri="{FF2B5EF4-FFF2-40B4-BE49-F238E27FC236}">
                <a16:creationId xmlns:a16="http://schemas.microsoft.com/office/drawing/2014/main" id="{1965CEB7-29A2-4D40-9AD7-5CA921F05E46}"/>
              </a:ext>
            </a:extLst>
          </p:cNvPr>
          <p:cNvPicPr>
            <a:picLocks noChangeAspect="1" noChangeArrowheads="1"/>
          </p:cNvPicPr>
          <p:nvPr/>
        </p:nvPicPr>
        <p:blipFill>
          <a:blip r:embed="rId78" cstate="screen">
            <a:extLst>
              <a:ext uri="{28A0092B-C50C-407E-A947-70E740481C1C}">
                <a14:useLocalDpi xmlns:a14="http://schemas.microsoft.com/office/drawing/2010/main"/>
              </a:ext>
            </a:extLst>
          </a:blip>
          <a:srcRect/>
          <a:stretch>
            <a:fillRect/>
          </a:stretch>
        </p:blipFill>
        <p:spPr bwMode="auto">
          <a:xfrm>
            <a:off x="13403762" y="9623763"/>
            <a:ext cx="1422753" cy="758803"/>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8" descr="Image result for experian logo">
            <a:extLst>
              <a:ext uri="{FF2B5EF4-FFF2-40B4-BE49-F238E27FC236}">
                <a16:creationId xmlns:a16="http://schemas.microsoft.com/office/drawing/2014/main" id="{9A8C054F-3EA0-43D7-869D-03B058427342}"/>
              </a:ext>
            </a:extLst>
          </p:cNvPr>
          <p:cNvPicPr>
            <a:picLocks noChangeAspect="1" noChangeArrowheads="1"/>
          </p:cNvPicPr>
          <p:nvPr/>
        </p:nvPicPr>
        <p:blipFill>
          <a:blip r:embed="rId79" cstate="screen">
            <a:extLst>
              <a:ext uri="{28A0092B-C50C-407E-A947-70E740481C1C}">
                <a14:useLocalDpi xmlns:a14="http://schemas.microsoft.com/office/drawing/2010/main"/>
              </a:ext>
            </a:extLst>
          </a:blip>
          <a:srcRect/>
          <a:stretch>
            <a:fillRect/>
          </a:stretch>
        </p:blipFill>
        <p:spPr bwMode="auto">
          <a:xfrm>
            <a:off x="15445595" y="9130416"/>
            <a:ext cx="1586867" cy="52689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4" descr="Image result for ancestry logo">
            <a:extLst>
              <a:ext uri="{FF2B5EF4-FFF2-40B4-BE49-F238E27FC236}">
                <a16:creationId xmlns:a16="http://schemas.microsoft.com/office/drawing/2014/main" id="{FD2A655D-3B5B-4D56-B1FA-2590EE54C245}"/>
              </a:ext>
            </a:extLst>
          </p:cNvPr>
          <p:cNvPicPr>
            <a:picLocks noChangeAspect="1" noChangeArrowheads="1"/>
          </p:cNvPicPr>
          <p:nvPr/>
        </p:nvPicPr>
        <p:blipFill rotWithShape="1">
          <a:blip r:embed="rId80" cstate="screen">
            <a:extLst>
              <a:ext uri="{28A0092B-C50C-407E-A947-70E740481C1C}">
                <a14:useLocalDpi xmlns:a14="http://schemas.microsoft.com/office/drawing/2010/main"/>
              </a:ext>
            </a:extLst>
          </a:blip>
          <a:srcRect/>
          <a:stretch/>
        </p:blipFill>
        <p:spPr bwMode="auto">
          <a:xfrm>
            <a:off x="11952342" y="5112413"/>
            <a:ext cx="2196232" cy="48829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6" descr="Image result for 23 and me logo">
            <a:extLst>
              <a:ext uri="{FF2B5EF4-FFF2-40B4-BE49-F238E27FC236}">
                <a16:creationId xmlns:a16="http://schemas.microsoft.com/office/drawing/2014/main" id="{7B9B24C4-E22B-4B94-A281-5A314E2C7E26}"/>
              </a:ext>
            </a:extLst>
          </p:cNvPr>
          <p:cNvPicPr>
            <a:picLocks noChangeAspect="1" noChangeArrowheads="1"/>
          </p:cNvPicPr>
          <p:nvPr/>
        </p:nvPicPr>
        <p:blipFill>
          <a:blip r:embed="rId81" cstate="screen">
            <a:extLst>
              <a:ext uri="{28A0092B-C50C-407E-A947-70E740481C1C}">
                <a14:useLocalDpi xmlns:a14="http://schemas.microsoft.com/office/drawing/2010/main"/>
              </a:ext>
            </a:extLst>
          </a:blip>
          <a:srcRect/>
          <a:stretch>
            <a:fillRect/>
          </a:stretch>
        </p:blipFill>
        <p:spPr bwMode="auto">
          <a:xfrm>
            <a:off x="17668385" y="11158694"/>
            <a:ext cx="1282075" cy="834373"/>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49" descr="Image result for eargo logo">
            <a:extLst>
              <a:ext uri="{FF2B5EF4-FFF2-40B4-BE49-F238E27FC236}">
                <a16:creationId xmlns:a16="http://schemas.microsoft.com/office/drawing/2014/main" id="{94E736C6-59D9-425E-9768-146744BF69A8}"/>
              </a:ext>
            </a:extLst>
          </p:cNvPr>
          <p:cNvPicPr>
            <a:picLocks noChangeAspect="1" noChangeArrowheads="1"/>
          </p:cNvPicPr>
          <p:nvPr/>
        </p:nvPicPr>
        <p:blipFill rotWithShape="1">
          <a:blip r:embed="rId82" cstate="screen">
            <a:extLst>
              <a:ext uri="{28A0092B-C50C-407E-A947-70E740481C1C}">
                <a14:useLocalDpi xmlns:a14="http://schemas.microsoft.com/office/drawing/2010/main"/>
              </a:ext>
            </a:extLst>
          </a:blip>
          <a:srcRect/>
          <a:stretch/>
        </p:blipFill>
        <p:spPr bwMode="auto">
          <a:xfrm>
            <a:off x="19383832" y="5842400"/>
            <a:ext cx="1482286" cy="374144"/>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36" descr="Image result for houzz logo">
            <a:extLst>
              <a:ext uri="{FF2B5EF4-FFF2-40B4-BE49-F238E27FC236}">
                <a16:creationId xmlns:a16="http://schemas.microsoft.com/office/drawing/2014/main" id="{BA51943E-8C76-46B4-A318-255C3B7A50D7}"/>
              </a:ext>
            </a:extLst>
          </p:cNvPr>
          <p:cNvPicPr>
            <a:picLocks noChangeAspect="1" noChangeArrowheads="1"/>
          </p:cNvPicPr>
          <p:nvPr/>
        </p:nvPicPr>
        <p:blipFill>
          <a:blip r:embed="rId83" cstate="email">
            <a:extLst>
              <a:ext uri="{28A0092B-C50C-407E-A947-70E740481C1C}">
                <a14:useLocalDpi xmlns:a14="http://schemas.microsoft.com/office/drawing/2010/main"/>
              </a:ext>
            </a:extLst>
          </a:blip>
          <a:srcRect/>
          <a:stretch>
            <a:fillRect/>
          </a:stretch>
        </p:blipFill>
        <p:spPr bwMode="auto">
          <a:xfrm>
            <a:off x="15641591" y="6431494"/>
            <a:ext cx="1504323" cy="501441"/>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12" descr="Image result for ringlogo">
            <a:extLst>
              <a:ext uri="{FF2B5EF4-FFF2-40B4-BE49-F238E27FC236}">
                <a16:creationId xmlns:a16="http://schemas.microsoft.com/office/drawing/2014/main" id="{5F4032FE-F342-4292-A363-A0AA48651C23}"/>
              </a:ext>
            </a:extLst>
          </p:cNvPr>
          <p:cNvPicPr>
            <a:picLocks noChangeAspect="1" noChangeArrowheads="1"/>
          </p:cNvPicPr>
          <p:nvPr/>
        </p:nvPicPr>
        <p:blipFill>
          <a:blip r:embed="rId84" cstate="screen">
            <a:extLst>
              <a:ext uri="{28A0092B-C50C-407E-A947-70E740481C1C}">
                <a14:useLocalDpi xmlns:a14="http://schemas.microsoft.com/office/drawing/2010/main"/>
              </a:ext>
            </a:extLst>
          </a:blip>
          <a:srcRect/>
          <a:stretch>
            <a:fillRect/>
          </a:stretch>
        </p:blipFill>
        <p:spPr bwMode="auto">
          <a:xfrm>
            <a:off x="14293876" y="6487868"/>
            <a:ext cx="772287" cy="486267"/>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46" descr="Image result for simplisafe logo">
            <a:extLst>
              <a:ext uri="{FF2B5EF4-FFF2-40B4-BE49-F238E27FC236}">
                <a16:creationId xmlns:a16="http://schemas.microsoft.com/office/drawing/2014/main" id="{97CA24F0-D225-40D8-8820-90931FC14270}"/>
              </a:ext>
            </a:extLst>
          </p:cNvPr>
          <p:cNvPicPr>
            <a:picLocks noChangeAspect="1" noChangeArrowheads="1"/>
          </p:cNvPicPr>
          <p:nvPr/>
        </p:nvPicPr>
        <p:blipFill>
          <a:blip r:embed="rId85" cstate="email">
            <a:extLst>
              <a:ext uri="{28A0092B-C50C-407E-A947-70E740481C1C}">
                <a14:useLocalDpi xmlns:a14="http://schemas.microsoft.com/office/drawing/2010/main"/>
              </a:ext>
            </a:extLst>
          </a:blip>
          <a:srcRect/>
          <a:stretch>
            <a:fillRect/>
          </a:stretch>
        </p:blipFill>
        <p:spPr bwMode="auto">
          <a:xfrm>
            <a:off x="20880342" y="4440026"/>
            <a:ext cx="1309945" cy="664798"/>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0" descr="Image result for minted logo">
            <a:extLst>
              <a:ext uri="{FF2B5EF4-FFF2-40B4-BE49-F238E27FC236}">
                <a16:creationId xmlns:a16="http://schemas.microsoft.com/office/drawing/2014/main" id="{F574F964-BB16-4148-8B4A-C35A435B15C3}"/>
              </a:ext>
            </a:extLst>
          </p:cNvPr>
          <p:cNvPicPr>
            <a:picLocks noChangeAspect="1" noChangeArrowheads="1"/>
          </p:cNvPicPr>
          <p:nvPr/>
        </p:nvPicPr>
        <p:blipFill>
          <a:blip r:embed="rId86" cstate="screen">
            <a:extLst>
              <a:ext uri="{28A0092B-C50C-407E-A947-70E740481C1C}">
                <a14:useLocalDpi xmlns:a14="http://schemas.microsoft.com/office/drawing/2010/main"/>
              </a:ext>
            </a:extLst>
          </a:blip>
          <a:srcRect/>
          <a:stretch>
            <a:fillRect/>
          </a:stretch>
        </p:blipFill>
        <p:spPr bwMode="auto">
          <a:xfrm>
            <a:off x="12161478" y="192463"/>
            <a:ext cx="1324643" cy="32788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92" descr="Image result for indeed logo">
            <a:extLst>
              <a:ext uri="{FF2B5EF4-FFF2-40B4-BE49-F238E27FC236}">
                <a16:creationId xmlns:a16="http://schemas.microsoft.com/office/drawing/2014/main" id="{7A56F500-6919-4CC6-BA8D-A759ED4E0056}"/>
              </a:ext>
            </a:extLst>
          </p:cNvPr>
          <p:cNvPicPr>
            <a:picLocks noChangeAspect="1" noChangeArrowheads="1"/>
          </p:cNvPicPr>
          <p:nvPr/>
        </p:nvPicPr>
        <p:blipFill rotWithShape="1">
          <a:blip r:embed="rId87" cstate="email">
            <a:extLst>
              <a:ext uri="{28A0092B-C50C-407E-A947-70E740481C1C}">
                <a14:useLocalDpi xmlns:a14="http://schemas.microsoft.com/office/drawing/2010/main"/>
              </a:ext>
            </a:extLst>
          </a:blip>
          <a:srcRect t="34600" b="33788"/>
          <a:stretch/>
        </p:blipFill>
        <p:spPr bwMode="auto">
          <a:xfrm>
            <a:off x="22451513" y="10065051"/>
            <a:ext cx="1362944" cy="430841"/>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54" descr="Image result for ziprecruiter logo">
            <a:extLst>
              <a:ext uri="{FF2B5EF4-FFF2-40B4-BE49-F238E27FC236}">
                <a16:creationId xmlns:a16="http://schemas.microsoft.com/office/drawing/2014/main" id="{575B5B94-ABF4-4662-9D0D-81595AFC057B}"/>
              </a:ext>
            </a:extLst>
          </p:cNvPr>
          <p:cNvPicPr>
            <a:picLocks noChangeAspect="1" noChangeArrowheads="1"/>
          </p:cNvPicPr>
          <p:nvPr/>
        </p:nvPicPr>
        <p:blipFill>
          <a:blip r:embed="rId88" cstate="screen">
            <a:extLst>
              <a:ext uri="{28A0092B-C50C-407E-A947-70E740481C1C}">
                <a14:useLocalDpi xmlns:a14="http://schemas.microsoft.com/office/drawing/2010/main"/>
              </a:ext>
            </a:extLst>
          </a:blip>
          <a:srcRect/>
          <a:stretch>
            <a:fillRect/>
          </a:stretch>
        </p:blipFill>
        <p:spPr bwMode="auto">
          <a:xfrm>
            <a:off x="22018170" y="12350699"/>
            <a:ext cx="2041545" cy="449140"/>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34" descr="Image result for babbel logo">
            <a:extLst>
              <a:ext uri="{FF2B5EF4-FFF2-40B4-BE49-F238E27FC236}">
                <a16:creationId xmlns:a16="http://schemas.microsoft.com/office/drawing/2014/main" id="{83155ED1-63FA-4C48-AF7E-AFB11A7D4112}"/>
              </a:ext>
            </a:extLst>
          </p:cNvPr>
          <p:cNvPicPr>
            <a:picLocks noChangeAspect="1" noChangeArrowheads="1"/>
          </p:cNvPicPr>
          <p:nvPr/>
        </p:nvPicPr>
        <p:blipFill>
          <a:blip r:embed="rId89" cstate="screen">
            <a:extLst>
              <a:ext uri="{28A0092B-C50C-407E-A947-70E740481C1C}">
                <a14:useLocalDpi xmlns:a14="http://schemas.microsoft.com/office/drawing/2010/main"/>
              </a:ext>
            </a:extLst>
          </a:blip>
          <a:srcRect/>
          <a:stretch>
            <a:fillRect/>
          </a:stretch>
        </p:blipFill>
        <p:spPr bwMode="auto">
          <a:xfrm>
            <a:off x="21455033" y="9184995"/>
            <a:ext cx="1285956" cy="398010"/>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42" descr="Image result for adoreme logo">
            <a:extLst>
              <a:ext uri="{FF2B5EF4-FFF2-40B4-BE49-F238E27FC236}">
                <a16:creationId xmlns:a16="http://schemas.microsoft.com/office/drawing/2014/main" id="{296CDBC4-066C-4785-A74D-3356E24C6E1E}"/>
              </a:ext>
            </a:extLst>
          </p:cNvPr>
          <p:cNvPicPr>
            <a:picLocks noChangeAspect="1" noChangeArrowheads="1"/>
          </p:cNvPicPr>
          <p:nvPr/>
        </p:nvPicPr>
        <p:blipFill>
          <a:blip r:embed="rId90" cstate="screen">
            <a:extLst>
              <a:ext uri="{28A0092B-C50C-407E-A947-70E740481C1C}">
                <a14:useLocalDpi xmlns:a14="http://schemas.microsoft.com/office/drawing/2010/main"/>
              </a:ext>
            </a:extLst>
          </a:blip>
          <a:srcRect/>
          <a:stretch>
            <a:fillRect/>
          </a:stretch>
        </p:blipFill>
        <p:spPr bwMode="auto">
          <a:xfrm>
            <a:off x="19066568" y="11243166"/>
            <a:ext cx="1884890" cy="380905"/>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90" descr="Image result for casper logo">
            <a:extLst>
              <a:ext uri="{FF2B5EF4-FFF2-40B4-BE49-F238E27FC236}">
                <a16:creationId xmlns:a16="http://schemas.microsoft.com/office/drawing/2014/main" id="{173AB4A9-FD6A-43BE-BCB4-4FB6ABDFB737}"/>
              </a:ext>
            </a:extLst>
          </p:cNvPr>
          <p:cNvPicPr>
            <a:picLocks noChangeAspect="1" noChangeArrowheads="1"/>
          </p:cNvPicPr>
          <p:nvPr/>
        </p:nvPicPr>
        <p:blipFill rotWithShape="1">
          <a:blip r:embed="rId91" cstate="screen">
            <a:extLst>
              <a:ext uri="{28A0092B-C50C-407E-A947-70E740481C1C}">
                <a14:useLocalDpi xmlns:a14="http://schemas.microsoft.com/office/drawing/2010/main"/>
              </a:ext>
            </a:extLst>
          </a:blip>
          <a:srcRect/>
          <a:stretch/>
        </p:blipFill>
        <p:spPr bwMode="auto">
          <a:xfrm>
            <a:off x="20941909" y="5758541"/>
            <a:ext cx="1528851" cy="430234"/>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32" descr="Image result for hello fresh logo">
            <a:extLst>
              <a:ext uri="{FF2B5EF4-FFF2-40B4-BE49-F238E27FC236}">
                <a16:creationId xmlns:a16="http://schemas.microsoft.com/office/drawing/2014/main" id="{694BA18B-9BA2-4F9A-BA9B-2BD27C400491}"/>
              </a:ext>
            </a:extLst>
          </p:cNvPr>
          <p:cNvPicPr>
            <a:picLocks noChangeAspect="1" noChangeArrowheads="1"/>
          </p:cNvPicPr>
          <p:nvPr/>
        </p:nvPicPr>
        <p:blipFill>
          <a:blip r:embed="rId92" cstate="screen">
            <a:extLst>
              <a:ext uri="{28A0092B-C50C-407E-A947-70E740481C1C}">
                <a14:useLocalDpi xmlns:a14="http://schemas.microsoft.com/office/drawing/2010/main"/>
              </a:ext>
            </a:extLst>
          </a:blip>
          <a:srcRect/>
          <a:stretch>
            <a:fillRect/>
          </a:stretch>
        </p:blipFill>
        <p:spPr bwMode="auto">
          <a:xfrm>
            <a:off x="15237760" y="9807150"/>
            <a:ext cx="842923" cy="773784"/>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34" descr="Image result for plated logo">
            <a:extLst>
              <a:ext uri="{FF2B5EF4-FFF2-40B4-BE49-F238E27FC236}">
                <a16:creationId xmlns:a16="http://schemas.microsoft.com/office/drawing/2014/main" id="{0DAC048C-E6A1-49DE-B580-4F7DD406EDA0}"/>
              </a:ext>
            </a:extLst>
          </p:cNvPr>
          <p:cNvPicPr>
            <a:picLocks noChangeAspect="1" noChangeArrowheads="1"/>
          </p:cNvPicPr>
          <p:nvPr/>
        </p:nvPicPr>
        <p:blipFill>
          <a:blip r:embed="rId93" cstate="email">
            <a:extLst>
              <a:ext uri="{28A0092B-C50C-407E-A947-70E740481C1C}">
                <a14:useLocalDpi xmlns:a14="http://schemas.microsoft.com/office/drawing/2010/main"/>
              </a:ext>
            </a:extLst>
          </a:blip>
          <a:srcRect/>
          <a:stretch>
            <a:fillRect/>
          </a:stretch>
        </p:blipFill>
        <p:spPr bwMode="auto">
          <a:xfrm>
            <a:off x="16333055" y="12995858"/>
            <a:ext cx="1359165" cy="315676"/>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52" descr="Image result for blue apron logo">
            <a:extLst>
              <a:ext uri="{FF2B5EF4-FFF2-40B4-BE49-F238E27FC236}">
                <a16:creationId xmlns:a16="http://schemas.microsoft.com/office/drawing/2014/main" id="{4007C446-C3BE-4239-9E6D-213B20A0D29C}"/>
              </a:ext>
            </a:extLst>
          </p:cNvPr>
          <p:cNvPicPr>
            <a:picLocks noChangeAspect="1" noChangeArrowheads="1"/>
          </p:cNvPicPr>
          <p:nvPr/>
        </p:nvPicPr>
        <p:blipFill>
          <a:blip r:embed="rId94" cstate="screen">
            <a:extLst>
              <a:ext uri="{28A0092B-C50C-407E-A947-70E740481C1C}">
                <a14:useLocalDpi xmlns:a14="http://schemas.microsoft.com/office/drawing/2010/main"/>
              </a:ext>
            </a:extLst>
          </a:blip>
          <a:srcRect/>
          <a:stretch>
            <a:fillRect/>
          </a:stretch>
        </p:blipFill>
        <p:spPr bwMode="auto">
          <a:xfrm>
            <a:off x="16788433" y="174065"/>
            <a:ext cx="1253081" cy="576687"/>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0" descr="Image result for zocdoc logo">
            <a:extLst>
              <a:ext uri="{FF2B5EF4-FFF2-40B4-BE49-F238E27FC236}">
                <a16:creationId xmlns:a16="http://schemas.microsoft.com/office/drawing/2014/main" id="{463ECDC2-EA2E-4F14-8AC2-C3109C4F111F}"/>
              </a:ext>
            </a:extLst>
          </p:cNvPr>
          <p:cNvPicPr>
            <a:picLocks noChangeAspect="1" noChangeArrowheads="1"/>
          </p:cNvPicPr>
          <p:nvPr/>
        </p:nvPicPr>
        <p:blipFill>
          <a:blip r:embed="rId95" cstate="email">
            <a:extLst>
              <a:ext uri="{28A0092B-C50C-407E-A947-70E740481C1C}">
                <a14:useLocalDpi xmlns:a14="http://schemas.microsoft.com/office/drawing/2010/main"/>
              </a:ext>
            </a:extLst>
          </a:blip>
          <a:srcRect/>
          <a:stretch>
            <a:fillRect/>
          </a:stretch>
        </p:blipFill>
        <p:spPr bwMode="auto">
          <a:xfrm>
            <a:off x="14686199" y="7108706"/>
            <a:ext cx="1667715" cy="635400"/>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40" descr="Image result for untuckit logo">
            <a:extLst>
              <a:ext uri="{FF2B5EF4-FFF2-40B4-BE49-F238E27FC236}">
                <a16:creationId xmlns:a16="http://schemas.microsoft.com/office/drawing/2014/main" id="{3540B7B6-39B6-4D34-AEBE-8525728B274A}"/>
              </a:ext>
            </a:extLst>
          </p:cNvPr>
          <p:cNvPicPr>
            <a:picLocks noChangeAspect="1" noChangeArrowheads="1"/>
          </p:cNvPicPr>
          <p:nvPr/>
        </p:nvPicPr>
        <p:blipFill rotWithShape="1">
          <a:blip r:embed="rId96" cstate="email">
            <a:extLst>
              <a:ext uri="{28A0092B-C50C-407E-A947-70E740481C1C}">
                <a14:useLocalDpi xmlns:a14="http://schemas.microsoft.com/office/drawing/2010/main"/>
              </a:ext>
            </a:extLst>
          </a:blip>
          <a:srcRect/>
          <a:stretch/>
        </p:blipFill>
        <p:spPr bwMode="auto">
          <a:xfrm>
            <a:off x="16162917" y="9883174"/>
            <a:ext cx="1953302" cy="376089"/>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4" descr="Image result for mtailor logo">
            <a:extLst>
              <a:ext uri="{FF2B5EF4-FFF2-40B4-BE49-F238E27FC236}">
                <a16:creationId xmlns:a16="http://schemas.microsoft.com/office/drawing/2014/main" id="{38B5572D-0CBC-47C1-9BAD-7E0CE336BB0C}"/>
              </a:ext>
            </a:extLst>
          </p:cNvPr>
          <p:cNvPicPr>
            <a:picLocks noChangeAspect="1" noChangeArrowheads="1"/>
          </p:cNvPicPr>
          <p:nvPr/>
        </p:nvPicPr>
        <p:blipFill rotWithShape="1">
          <a:blip r:embed="rId97" cstate="email">
            <a:extLst>
              <a:ext uri="{28A0092B-C50C-407E-A947-70E740481C1C}">
                <a14:useLocalDpi xmlns:a14="http://schemas.microsoft.com/office/drawing/2010/main"/>
              </a:ext>
            </a:extLst>
          </a:blip>
          <a:srcRect t="36312" b="37458"/>
          <a:stretch/>
        </p:blipFill>
        <p:spPr bwMode="auto">
          <a:xfrm>
            <a:off x="19935290" y="7971630"/>
            <a:ext cx="1453507" cy="381252"/>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116" descr="Image result for jet logo">
            <a:extLst>
              <a:ext uri="{FF2B5EF4-FFF2-40B4-BE49-F238E27FC236}">
                <a16:creationId xmlns:a16="http://schemas.microsoft.com/office/drawing/2014/main" id="{27BDFDFB-49CF-4564-AAB8-E49F05F15823}"/>
              </a:ext>
            </a:extLst>
          </p:cNvPr>
          <p:cNvPicPr>
            <a:picLocks noChangeAspect="1" noChangeArrowheads="1"/>
          </p:cNvPicPr>
          <p:nvPr/>
        </p:nvPicPr>
        <p:blipFill rotWithShape="1">
          <a:blip r:embed="rId98" cstate="screen">
            <a:extLst>
              <a:ext uri="{28A0092B-C50C-407E-A947-70E740481C1C}">
                <a14:useLocalDpi xmlns:a14="http://schemas.microsoft.com/office/drawing/2010/main"/>
              </a:ext>
            </a:extLst>
          </a:blip>
          <a:srcRect/>
          <a:stretch/>
        </p:blipFill>
        <p:spPr bwMode="auto">
          <a:xfrm>
            <a:off x="13679205" y="191364"/>
            <a:ext cx="1093659" cy="507716"/>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146" descr="Image result for thredup logo">
            <a:extLst>
              <a:ext uri="{FF2B5EF4-FFF2-40B4-BE49-F238E27FC236}">
                <a16:creationId xmlns:a16="http://schemas.microsoft.com/office/drawing/2014/main" id="{4B0C33E8-2A46-48AA-A610-42F148D75DB8}"/>
              </a:ext>
            </a:extLst>
          </p:cNvPr>
          <p:cNvPicPr>
            <a:picLocks noChangeAspect="1" noChangeArrowheads="1"/>
          </p:cNvPicPr>
          <p:nvPr/>
        </p:nvPicPr>
        <p:blipFill rotWithShape="1">
          <a:blip r:embed="rId99" cstate="screen">
            <a:extLst>
              <a:ext uri="{28A0092B-C50C-407E-A947-70E740481C1C}">
                <a14:useLocalDpi xmlns:a14="http://schemas.microsoft.com/office/drawing/2010/main"/>
              </a:ext>
            </a:extLst>
          </a:blip>
          <a:srcRect/>
          <a:stretch/>
        </p:blipFill>
        <p:spPr bwMode="auto">
          <a:xfrm>
            <a:off x="16804164" y="7213792"/>
            <a:ext cx="1743651" cy="442134"/>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36" descr="Image result for touchnote logo">
            <a:extLst>
              <a:ext uri="{FF2B5EF4-FFF2-40B4-BE49-F238E27FC236}">
                <a16:creationId xmlns:a16="http://schemas.microsoft.com/office/drawing/2014/main" id="{30994B89-CE22-4C50-B214-391F38780CF1}"/>
              </a:ext>
            </a:extLst>
          </p:cNvPr>
          <p:cNvPicPr>
            <a:picLocks noChangeAspect="1" noChangeArrowheads="1"/>
          </p:cNvPicPr>
          <p:nvPr/>
        </p:nvPicPr>
        <p:blipFill rotWithShape="1">
          <a:blip r:embed="rId100" cstate="screen">
            <a:extLst>
              <a:ext uri="{28A0092B-C50C-407E-A947-70E740481C1C}">
                <a14:useLocalDpi xmlns:a14="http://schemas.microsoft.com/office/drawing/2010/main"/>
              </a:ext>
            </a:extLst>
          </a:blip>
          <a:srcRect/>
          <a:stretch/>
        </p:blipFill>
        <p:spPr bwMode="auto">
          <a:xfrm>
            <a:off x="11984453" y="9980190"/>
            <a:ext cx="945422" cy="899784"/>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58" descr="Image result for redfin logo">
            <a:extLst>
              <a:ext uri="{FF2B5EF4-FFF2-40B4-BE49-F238E27FC236}">
                <a16:creationId xmlns:a16="http://schemas.microsoft.com/office/drawing/2014/main" id="{E1BD86BD-DC27-4310-9C68-FD76018FCC7F}"/>
              </a:ext>
            </a:extLst>
          </p:cNvPr>
          <p:cNvPicPr>
            <a:picLocks noChangeAspect="1" noChangeArrowheads="1"/>
          </p:cNvPicPr>
          <p:nvPr/>
        </p:nvPicPr>
        <p:blipFill>
          <a:blip r:embed="rId101" cstate="screen">
            <a:extLst>
              <a:ext uri="{28A0092B-C50C-407E-A947-70E740481C1C}">
                <a14:useLocalDpi xmlns:a14="http://schemas.microsoft.com/office/drawing/2010/main"/>
              </a:ext>
            </a:extLst>
          </a:blip>
          <a:srcRect/>
          <a:stretch>
            <a:fillRect/>
          </a:stretch>
        </p:blipFill>
        <p:spPr bwMode="auto">
          <a:xfrm>
            <a:off x="21247969" y="7422983"/>
            <a:ext cx="1343006" cy="354288"/>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12" descr="Image result for homelight logo">
            <a:extLst>
              <a:ext uri="{FF2B5EF4-FFF2-40B4-BE49-F238E27FC236}">
                <a16:creationId xmlns:a16="http://schemas.microsoft.com/office/drawing/2014/main" id="{5EDB0D87-69FD-4362-B27C-7D0D7534D904}"/>
              </a:ext>
            </a:extLst>
          </p:cNvPr>
          <p:cNvPicPr>
            <a:picLocks noChangeAspect="1" noChangeArrowheads="1"/>
          </p:cNvPicPr>
          <p:nvPr/>
        </p:nvPicPr>
        <p:blipFill rotWithShape="1">
          <a:blip r:embed="rId102" cstate="screen">
            <a:extLst>
              <a:ext uri="{28A0092B-C50C-407E-A947-70E740481C1C}">
                <a14:useLocalDpi xmlns:a14="http://schemas.microsoft.com/office/drawing/2010/main"/>
              </a:ext>
            </a:extLst>
          </a:blip>
          <a:srcRect/>
          <a:stretch/>
        </p:blipFill>
        <p:spPr bwMode="auto">
          <a:xfrm>
            <a:off x="11876251" y="775388"/>
            <a:ext cx="2442752" cy="550889"/>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96" descr="Image result for overstock logo">
            <a:extLst>
              <a:ext uri="{FF2B5EF4-FFF2-40B4-BE49-F238E27FC236}">
                <a16:creationId xmlns:a16="http://schemas.microsoft.com/office/drawing/2014/main" id="{F3204383-1BDF-4651-89A7-0DC8C5DF0D1A}"/>
              </a:ext>
            </a:extLst>
          </p:cNvPr>
          <p:cNvPicPr>
            <a:picLocks noChangeAspect="1" noChangeArrowheads="1"/>
          </p:cNvPicPr>
          <p:nvPr/>
        </p:nvPicPr>
        <p:blipFill>
          <a:blip r:embed="rId103" cstate="screen">
            <a:extLst>
              <a:ext uri="{28A0092B-C50C-407E-A947-70E740481C1C}">
                <a14:useLocalDpi xmlns:a14="http://schemas.microsoft.com/office/drawing/2010/main"/>
              </a:ext>
            </a:extLst>
          </a:blip>
          <a:srcRect/>
          <a:stretch>
            <a:fillRect/>
          </a:stretch>
        </p:blipFill>
        <p:spPr bwMode="auto">
          <a:xfrm>
            <a:off x="17272327" y="10484810"/>
            <a:ext cx="2145663" cy="538512"/>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50" descr="Image result for taxact logo">
            <a:extLst>
              <a:ext uri="{FF2B5EF4-FFF2-40B4-BE49-F238E27FC236}">
                <a16:creationId xmlns:a16="http://schemas.microsoft.com/office/drawing/2014/main" id="{03E1F61B-7C30-4A76-A0D8-027DE574661C}"/>
              </a:ext>
            </a:extLst>
          </p:cNvPr>
          <p:cNvPicPr>
            <a:picLocks noChangeAspect="1" noChangeArrowheads="1"/>
          </p:cNvPicPr>
          <p:nvPr/>
        </p:nvPicPr>
        <p:blipFill>
          <a:blip r:embed="rId104" cstate="email">
            <a:extLst>
              <a:ext uri="{28A0092B-C50C-407E-A947-70E740481C1C}">
                <a14:useLocalDpi xmlns:a14="http://schemas.microsoft.com/office/drawing/2010/main"/>
              </a:ext>
            </a:extLst>
          </a:blip>
          <a:srcRect/>
          <a:stretch>
            <a:fillRect/>
          </a:stretch>
        </p:blipFill>
        <p:spPr bwMode="auto">
          <a:xfrm>
            <a:off x="19064861" y="6551511"/>
            <a:ext cx="1563541" cy="501878"/>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64" descr="Image result for taxslayer logo">
            <a:extLst>
              <a:ext uri="{FF2B5EF4-FFF2-40B4-BE49-F238E27FC236}">
                <a16:creationId xmlns:a16="http://schemas.microsoft.com/office/drawing/2014/main" id="{94B98978-F1F5-4611-9942-66C204DA747B}"/>
              </a:ext>
            </a:extLst>
          </p:cNvPr>
          <p:cNvPicPr>
            <a:picLocks noChangeAspect="1" noChangeArrowheads="1"/>
          </p:cNvPicPr>
          <p:nvPr/>
        </p:nvPicPr>
        <p:blipFill>
          <a:blip r:embed="rId105" cstate="email">
            <a:extLst>
              <a:ext uri="{28A0092B-C50C-407E-A947-70E740481C1C}">
                <a14:useLocalDpi xmlns:a14="http://schemas.microsoft.com/office/drawing/2010/main"/>
              </a:ext>
            </a:extLst>
          </a:blip>
          <a:srcRect/>
          <a:stretch>
            <a:fillRect/>
          </a:stretch>
        </p:blipFill>
        <p:spPr bwMode="auto">
          <a:xfrm>
            <a:off x="13696464" y="1590491"/>
            <a:ext cx="1962758" cy="376849"/>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10" descr="Image result for carvana logo">
            <a:extLst>
              <a:ext uri="{FF2B5EF4-FFF2-40B4-BE49-F238E27FC236}">
                <a16:creationId xmlns:a16="http://schemas.microsoft.com/office/drawing/2014/main" id="{2A5574F0-5982-4AA5-BCE5-818FE6F9D67F}"/>
              </a:ext>
            </a:extLst>
          </p:cNvPr>
          <p:cNvPicPr>
            <a:picLocks noChangeAspect="1" noChangeArrowheads="1"/>
          </p:cNvPicPr>
          <p:nvPr/>
        </p:nvPicPr>
        <p:blipFill rotWithShape="1">
          <a:blip r:embed="rId106" cstate="screen">
            <a:extLst>
              <a:ext uri="{28A0092B-C50C-407E-A947-70E740481C1C}">
                <a14:useLocalDpi xmlns:a14="http://schemas.microsoft.com/office/drawing/2010/main"/>
              </a:ext>
            </a:extLst>
          </a:blip>
          <a:srcRect/>
          <a:stretch/>
        </p:blipFill>
        <p:spPr bwMode="auto">
          <a:xfrm>
            <a:off x="19603637" y="10445251"/>
            <a:ext cx="1976310" cy="585611"/>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22" descr="Image result for creditsesame logo">
            <a:extLst>
              <a:ext uri="{FF2B5EF4-FFF2-40B4-BE49-F238E27FC236}">
                <a16:creationId xmlns:a16="http://schemas.microsoft.com/office/drawing/2014/main" id="{AD5A2536-F1B0-499A-8A51-BBBC0FE1C7B3}"/>
              </a:ext>
            </a:extLst>
          </p:cNvPr>
          <p:cNvPicPr>
            <a:picLocks noChangeAspect="1" noChangeArrowheads="1"/>
          </p:cNvPicPr>
          <p:nvPr/>
        </p:nvPicPr>
        <p:blipFill rotWithShape="1">
          <a:blip r:embed="rId107" cstate="email">
            <a:extLst>
              <a:ext uri="{28A0092B-C50C-407E-A947-70E740481C1C}">
                <a14:useLocalDpi xmlns:a14="http://schemas.microsoft.com/office/drawing/2010/main"/>
              </a:ext>
            </a:extLst>
          </a:blip>
          <a:srcRect t="37050" b="33465"/>
          <a:stretch/>
        </p:blipFill>
        <p:spPr bwMode="auto">
          <a:xfrm>
            <a:off x="15386887" y="7691708"/>
            <a:ext cx="1854299" cy="546726"/>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42" descr="Image result for goodrx logo">
            <a:extLst>
              <a:ext uri="{FF2B5EF4-FFF2-40B4-BE49-F238E27FC236}">
                <a16:creationId xmlns:a16="http://schemas.microsoft.com/office/drawing/2014/main" id="{E6A103FF-218A-4706-8C75-81126AD71E92}"/>
              </a:ext>
            </a:extLst>
          </p:cNvPr>
          <p:cNvPicPr>
            <a:picLocks noChangeAspect="1" noChangeArrowheads="1"/>
          </p:cNvPicPr>
          <p:nvPr/>
        </p:nvPicPr>
        <p:blipFill>
          <a:blip r:embed="rId108" cstate="screen">
            <a:extLst>
              <a:ext uri="{28A0092B-C50C-407E-A947-70E740481C1C}">
                <a14:useLocalDpi xmlns:a14="http://schemas.microsoft.com/office/drawing/2010/main"/>
              </a:ext>
            </a:extLst>
          </a:blip>
          <a:srcRect/>
          <a:stretch>
            <a:fillRect/>
          </a:stretch>
        </p:blipFill>
        <p:spPr bwMode="auto">
          <a:xfrm>
            <a:off x="15759627" y="10654822"/>
            <a:ext cx="1285956" cy="670534"/>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40" descr="Image result for free prints logo">
            <a:extLst>
              <a:ext uri="{FF2B5EF4-FFF2-40B4-BE49-F238E27FC236}">
                <a16:creationId xmlns:a16="http://schemas.microsoft.com/office/drawing/2014/main" id="{BCA8786E-8E10-4CB8-9B6D-27A423B849CF}"/>
              </a:ext>
            </a:extLst>
          </p:cNvPr>
          <p:cNvPicPr>
            <a:picLocks noChangeAspect="1" noChangeArrowheads="1"/>
          </p:cNvPicPr>
          <p:nvPr/>
        </p:nvPicPr>
        <p:blipFill rotWithShape="1">
          <a:blip r:embed="rId109" cstate="screen">
            <a:extLst>
              <a:ext uri="{28A0092B-C50C-407E-A947-70E740481C1C}">
                <a14:useLocalDpi xmlns:a14="http://schemas.microsoft.com/office/drawing/2010/main"/>
              </a:ext>
            </a:extLst>
          </a:blip>
          <a:srcRect/>
          <a:stretch/>
        </p:blipFill>
        <p:spPr bwMode="auto">
          <a:xfrm>
            <a:off x="18822908" y="7401899"/>
            <a:ext cx="1910905" cy="357937"/>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6" descr="Image result for zillow logo">
            <a:extLst>
              <a:ext uri="{FF2B5EF4-FFF2-40B4-BE49-F238E27FC236}">
                <a16:creationId xmlns:a16="http://schemas.microsoft.com/office/drawing/2014/main" id="{E21B3F46-BE04-4EFB-BAC6-7D5852AEDAB7}"/>
              </a:ext>
            </a:extLst>
          </p:cNvPr>
          <p:cNvPicPr>
            <a:picLocks noChangeAspect="1" noChangeArrowheads="1"/>
          </p:cNvPicPr>
          <p:nvPr/>
        </p:nvPicPr>
        <p:blipFill>
          <a:blip r:embed="rId110" cstate="email">
            <a:extLst>
              <a:ext uri="{28A0092B-C50C-407E-A947-70E740481C1C}">
                <a14:useLocalDpi xmlns:a14="http://schemas.microsoft.com/office/drawing/2010/main"/>
              </a:ext>
            </a:extLst>
          </a:blip>
          <a:srcRect/>
          <a:stretch>
            <a:fillRect/>
          </a:stretch>
        </p:blipFill>
        <p:spPr bwMode="auto">
          <a:xfrm>
            <a:off x="13679205" y="12301673"/>
            <a:ext cx="1426764" cy="387903"/>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128" descr="Image result for dollar shave club logo">
            <a:extLst>
              <a:ext uri="{FF2B5EF4-FFF2-40B4-BE49-F238E27FC236}">
                <a16:creationId xmlns:a16="http://schemas.microsoft.com/office/drawing/2014/main" id="{412B42FD-AB6E-4EDC-8471-76F28133471D}"/>
              </a:ext>
            </a:extLst>
          </p:cNvPr>
          <p:cNvPicPr>
            <a:picLocks noChangeAspect="1" noChangeArrowheads="1"/>
          </p:cNvPicPr>
          <p:nvPr/>
        </p:nvPicPr>
        <p:blipFill>
          <a:blip r:embed="rId111" cstate="screen">
            <a:extLst>
              <a:ext uri="{28A0092B-C50C-407E-A947-70E740481C1C}">
                <a14:useLocalDpi xmlns:a14="http://schemas.microsoft.com/office/drawing/2010/main"/>
              </a:ext>
            </a:extLst>
          </a:blip>
          <a:srcRect/>
          <a:stretch>
            <a:fillRect/>
          </a:stretch>
        </p:blipFill>
        <p:spPr bwMode="auto">
          <a:xfrm>
            <a:off x="20315199" y="11820773"/>
            <a:ext cx="1827261" cy="1157445"/>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148" descr="Image result for harrys logo">
            <a:extLst>
              <a:ext uri="{FF2B5EF4-FFF2-40B4-BE49-F238E27FC236}">
                <a16:creationId xmlns:a16="http://schemas.microsoft.com/office/drawing/2014/main" id="{F032020D-0BD1-42CB-B6C3-9E4418A0AE6E}"/>
              </a:ext>
            </a:extLst>
          </p:cNvPr>
          <p:cNvPicPr>
            <a:picLocks noChangeAspect="1" noChangeArrowheads="1"/>
          </p:cNvPicPr>
          <p:nvPr/>
        </p:nvPicPr>
        <p:blipFill>
          <a:blip r:embed="rId112" cstate="screen">
            <a:extLst>
              <a:ext uri="{28A0092B-C50C-407E-A947-70E740481C1C}">
                <a14:useLocalDpi xmlns:a14="http://schemas.microsoft.com/office/drawing/2010/main"/>
              </a:ext>
            </a:extLst>
          </a:blip>
          <a:srcRect/>
          <a:stretch>
            <a:fillRect/>
          </a:stretch>
        </p:blipFill>
        <p:spPr bwMode="auto">
          <a:xfrm>
            <a:off x="13991635" y="11076562"/>
            <a:ext cx="1592053" cy="277780"/>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14" descr="Image result for ebateslogo">
            <a:extLst>
              <a:ext uri="{FF2B5EF4-FFF2-40B4-BE49-F238E27FC236}">
                <a16:creationId xmlns:a16="http://schemas.microsoft.com/office/drawing/2014/main" id="{3436394C-6FC9-4D9F-B8D1-A7FF9BBBE249}"/>
              </a:ext>
            </a:extLst>
          </p:cNvPr>
          <p:cNvPicPr>
            <a:picLocks noChangeAspect="1" noChangeArrowheads="1"/>
          </p:cNvPicPr>
          <p:nvPr/>
        </p:nvPicPr>
        <p:blipFill>
          <a:blip r:embed="rId113" cstate="screen">
            <a:extLst>
              <a:ext uri="{28A0092B-C50C-407E-A947-70E740481C1C}">
                <a14:useLocalDpi xmlns:a14="http://schemas.microsoft.com/office/drawing/2010/main"/>
              </a:ext>
            </a:extLst>
          </a:blip>
          <a:srcRect/>
          <a:stretch>
            <a:fillRect/>
          </a:stretch>
        </p:blipFill>
        <p:spPr bwMode="auto">
          <a:xfrm>
            <a:off x="17289933" y="9203747"/>
            <a:ext cx="1225651" cy="490260"/>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10" descr="Image result for fabletics logo">
            <a:extLst>
              <a:ext uri="{FF2B5EF4-FFF2-40B4-BE49-F238E27FC236}">
                <a16:creationId xmlns:a16="http://schemas.microsoft.com/office/drawing/2014/main" id="{DCCC3002-09B9-456A-B99D-ADDD5A40CAA0}"/>
              </a:ext>
            </a:extLst>
          </p:cNvPr>
          <p:cNvPicPr>
            <a:picLocks noChangeAspect="1" noChangeArrowheads="1"/>
          </p:cNvPicPr>
          <p:nvPr/>
        </p:nvPicPr>
        <p:blipFill>
          <a:blip r:embed="rId114" cstate="email">
            <a:extLst>
              <a:ext uri="{28A0092B-C50C-407E-A947-70E740481C1C}">
                <a14:useLocalDpi xmlns:a14="http://schemas.microsoft.com/office/drawing/2010/main"/>
              </a:ext>
            </a:extLst>
          </a:blip>
          <a:srcRect/>
          <a:stretch>
            <a:fillRect/>
          </a:stretch>
        </p:blipFill>
        <p:spPr bwMode="auto">
          <a:xfrm>
            <a:off x="21815787" y="10627160"/>
            <a:ext cx="2376535" cy="370741"/>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18" descr="Image result for talkspace logo">
            <a:extLst>
              <a:ext uri="{FF2B5EF4-FFF2-40B4-BE49-F238E27FC236}">
                <a16:creationId xmlns:a16="http://schemas.microsoft.com/office/drawing/2014/main" id="{E2C6A6AB-2514-450F-BF52-CC719201B4CC}"/>
              </a:ext>
            </a:extLst>
          </p:cNvPr>
          <p:cNvPicPr>
            <a:picLocks noChangeAspect="1" noChangeArrowheads="1"/>
          </p:cNvPicPr>
          <p:nvPr/>
        </p:nvPicPr>
        <p:blipFill>
          <a:blip r:embed="rId115" cstate="screen">
            <a:extLst>
              <a:ext uri="{28A0092B-C50C-407E-A947-70E740481C1C}">
                <a14:useLocalDpi xmlns:a14="http://schemas.microsoft.com/office/drawing/2010/main"/>
              </a:ext>
            </a:extLst>
          </a:blip>
          <a:srcRect/>
          <a:stretch>
            <a:fillRect/>
          </a:stretch>
        </p:blipFill>
        <p:spPr bwMode="auto">
          <a:xfrm>
            <a:off x="19929281" y="3265928"/>
            <a:ext cx="1535106" cy="416958"/>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30" descr="Image result for trip advisor logo">
            <a:extLst>
              <a:ext uri="{FF2B5EF4-FFF2-40B4-BE49-F238E27FC236}">
                <a16:creationId xmlns:a16="http://schemas.microsoft.com/office/drawing/2014/main" id="{1CE22682-14F6-4BB7-AD6F-6FC8FA56A42B}"/>
              </a:ext>
            </a:extLst>
          </p:cNvPr>
          <p:cNvPicPr>
            <a:picLocks noChangeAspect="1" noChangeArrowheads="1"/>
          </p:cNvPicPr>
          <p:nvPr/>
        </p:nvPicPr>
        <p:blipFill>
          <a:blip r:embed="rId116" cstate="screen">
            <a:extLst>
              <a:ext uri="{28A0092B-C50C-407E-A947-70E740481C1C}">
                <a14:useLocalDpi xmlns:a14="http://schemas.microsoft.com/office/drawing/2010/main"/>
              </a:ext>
            </a:extLst>
          </a:blip>
          <a:srcRect/>
          <a:stretch>
            <a:fillRect/>
          </a:stretch>
        </p:blipFill>
        <p:spPr bwMode="auto">
          <a:xfrm>
            <a:off x="11984453" y="11744464"/>
            <a:ext cx="1379687" cy="928153"/>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102" descr="Image result for kayak logo">
            <a:extLst>
              <a:ext uri="{FF2B5EF4-FFF2-40B4-BE49-F238E27FC236}">
                <a16:creationId xmlns:a16="http://schemas.microsoft.com/office/drawing/2014/main" id="{E2E82C6D-1A6C-43C4-B093-F3BEC6B479E9}"/>
              </a:ext>
            </a:extLst>
          </p:cNvPr>
          <p:cNvPicPr>
            <a:picLocks noChangeAspect="1" noChangeArrowheads="1"/>
          </p:cNvPicPr>
          <p:nvPr/>
        </p:nvPicPr>
        <p:blipFill rotWithShape="1">
          <a:blip r:embed="rId117" cstate="screen">
            <a:extLst>
              <a:ext uri="{28A0092B-C50C-407E-A947-70E740481C1C}">
                <a14:useLocalDpi xmlns:a14="http://schemas.microsoft.com/office/drawing/2010/main"/>
              </a:ext>
            </a:extLst>
          </a:blip>
          <a:srcRect/>
          <a:stretch/>
        </p:blipFill>
        <p:spPr bwMode="auto">
          <a:xfrm>
            <a:off x="19945234" y="1520911"/>
            <a:ext cx="1974238" cy="445912"/>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28" descr="Image result for expedia logo">
            <a:extLst>
              <a:ext uri="{FF2B5EF4-FFF2-40B4-BE49-F238E27FC236}">
                <a16:creationId xmlns:a16="http://schemas.microsoft.com/office/drawing/2014/main" id="{0926E2E7-3CEA-4640-9F39-3FECAD031588}"/>
              </a:ext>
            </a:extLst>
          </p:cNvPr>
          <p:cNvPicPr>
            <a:picLocks noChangeAspect="1" noChangeArrowheads="1"/>
          </p:cNvPicPr>
          <p:nvPr/>
        </p:nvPicPr>
        <p:blipFill>
          <a:blip r:embed="rId118" cstate="email">
            <a:extLst>
              <a:ext uri="{28A0092B-C50C-407E-A947-70E740481C1C}">
                <a14:useLocalDpi xmlns:a14="http://schemas.microsoft.com/office/drawing/2010/main"/>
              </a:ext>
            </a:extLst>
          </a:blip>
          <a:srcRect/>
          <a:stretch>
            <a:fillRect/>
          </a:stretch>
        </p:blipFill>
        <p:spPr bwMode="auto">
          <a:xfrm>
            <a:off x="11984453" y="8222428"/>
            <a:ext cx="1632875" cy="473807"/>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52" descr="Image result for booking.com logo">
            <a:extLst>
              <a:ext uri="{FF2B5EF4-FFF2-40B4-BE49-F238E27FC236}">
                <a16:creationId xmlns:a16="http://schemas.microsoft.com/office/drawing/2014/main" id="{6F394823-85E8-4BB3-9FA9-A8D5FD4FBC29}"/>
              </a:ext>
            </a:extLst>
          </p:cNvPr>
          <p:cNvPicPr>
            <a:picLocks noChangeAspect="1" noChangeArrowheads="1"/>
          </p:cNvPicPr>
          <p:nvPr/>
        </p:nvPicPr>
        <p:blipFill>
          <a:blip r:embed="rId119" cstate="screen">
            <a:extLst>
              <a:ext uri="{28A0092B-C50C-407E-A947-70E740481C1C}">
                <a14:useLocalDpi xmlns:a14="http://schemas.microsoft.com/office/drawing/2010/main"/>
              </a:ext>
            </a:extLst>
          </a:blip>
          <a:srcRect/>
          <a:stretch>
            <a:fillRect/>
          </a:stretch>
        </p:blipFill>
        <p:spPr bwMode="auto">
          <a:xfrm>
            <a:off x="20135418" y="13110422"/>
            <a:ext cx="2156715" cy="362260"/>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56" descr="Image result for priceline logo">
            <a:extLst>
              <a:ext uri="{FF2B5EF4-FFF2-40B4-BE49-F238E27FC236}">
                <a16:creationId xmlns:a16="http://schemas.microsoft.com/office/drawing/2014/main" id="{58ADFE80-7553-4BB0-9869-185FCB7170EB}"/>
              </a:ext>
            </a:extLst>
          </p:cNvPr>
          <p:cNvPicPr>
            <a:picLocks noChangeAspect="1" noChangeArrowheads="1"/>
          </p:cNvPicPr>
          <p:nvPr/>
        </p:nvPicPr>
        <p:blipFill rotWithShape="1">
          <a:blip r:embed="rId120" cstate="email">
            <a:extLst>
              <a:ext uri="{28A0092B-C50C-407E-A947-70E740481C1C}">
                <a14:useLocalDpi xmlns:a14="http://schemas.microsoft.com/office/drawing/2010/main"/>
              </a:ext>
            </a:extLst>
          </a:blip>
          <a:srcRect/>
          <a:stretch/>
        </p:blipFill>
        <p:spPr bwMode="auto">
          <a:xfrm>
            <a:off x="14416074" y="952517"/>
            <a:ext cx="2059042" cy="496192"/>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44" descr="Image result for autotrader logo">
            <a:extLst>
              <a:ext uri="{FF2B5EF4-FFF2-40B4-BE49-F238E27FC236}">
                <a16:creationId xmlns:a16="http://schemas.microsoft.com/office/drawing/2014/main" id="{176CE644-CB8F-4978-B69C-88B7FDC3B8B5}"/>
              </a:ext>
            </a:extLst>
          </p:cNvPr>
          <p:cNvPicPr>
            <a:picLocks noChangeAspect="1" noChangeArrowheads="1"/>
          </p:cNvPicPr>
          <p:nvPr/>
        </p:nvPicPr>
        <p:blipFill>
          <a:blip r:embed="rId121" cstate="screen">
            <a:extLst>
              <a:ext uri="{28A0092B-C50C-407E-A947-70E740481C1C}">
                <a14:useLocalDpi xmlns:a14="http://schemas.microsoft.com/office/drawing/2010/main"/>
              </a:ext>
            </a:extLst>
          </a:blip>
          <a:srcRect/>
          <a:stretch>
            <a:fillRect/>
          </a:stretch>
        </p:blipFill>
        <p:spPr bwMode="auto">
          <a:xfrm>
            <a:off x="21975178" y="7914273"/>
            <a:ext cx="1966098" cy="491525"/>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32" descr="Image result for etrade logo">
            <a:extLst>
              <a:ext uri="{FF2B5EF4-FFF2-40B4-BE49-F238E27FC236}">
                <a16:creationId xmlns:a16="http://schemas.microsoft.com/office/drawing/2014/main" id="{17E0B347-08BA-4486-B9CE-EF2BA1B93E9C}"/>
              </a:ext>
            </a:extLst>
          </p:cNvPr>
          <p:cNvPicPr>
            <a:picLocks noChangeAspect="1" noChangeArrowheads="1"/>
          </p:cNvPicPr>
          <p:nvPr/>
        </p:nvPicPr>
        <p:blipFill>
          <a:blip r:embed="rId122" cstate="screen">
            <a:extLst>
              <a:ext uri="{28A0092B-C50C-407E-A947-70E740481C1C}">
                <a14:useLocalDpi xmlns:a14="http://schemas.microsoft.com/office/drawing/2010/main"/>
              </a:ext>
            </a:extLst>
          </a:blip>
          <a:srcRect/>
          <a:stretch>
            <a:fillRect/>
          </a:stretch>
        </p:blipFill>
        <p:spPr bwMode="auto">
          <a:xfrm>
            <a:off x="22389043" y="8580286"/>
            <a:ext cx="1803279" cy="246542"/>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138" descr="Image result for offerup logo">
            <a:extLst>
              <a:ext uri="{FF2B5EF4-FFF2-40B4-BE49-F238E27FC236}">
                <a16:creationId xmlns:a16="http://schemas.microsoft.com/office/drawing/2014/main" id="{D638B3BC-FF36-4BC6-B741-6D2F9B900428}"/>
              </a:ext>
            </a:extLst>
          </p:cNvPr>
          <p:cNvPicPr>
            <a:picLocks noChangeAspect="1" noChangeArrowheads="1"/>
          </p:cNvPicPr>
          <p:nvPr/>
        </p:nvPicPr>
        <p:blipFill rotWithShape="1">
          <a:blip r:embed="rId123" cstate="screen">
            <a:extLst>
              <a:ext uri="{28A0092B-C50C-407E-A947-70E740481C1C}">
                <a14:useLocalDpi xmlns:a14="http://schemas.microsoft.com/office/drawing/2010/main"/>
              </a:ext>
            </a:extLst>
          </a:blip>
          <a:srcRect/>
          <a:stretch/>
        </p:blipFill>
        <p:spPr bwMode="auto">
          <a:xfrm>
            <a:off x="22402202" y="6612913"/>
            <a:ext cx="1412255" cy="543937"/>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118" descr="Image result for tommy john logo">
            <a:extLst>
              <a:ext uri="{FF2B5EF4-FFF2-40B4-BE49-F238E27FC236}">
                <a16:creationId xmlns:a16="http://schemas.microsoft.com/office/drawing/2014/main" id="{B14C7328-2808-4B3D-9141-D464FAB1217D}"/>
              </a:ext>
            </a:extLst>
          </p:cNvPr>
          <p:cNvPicPr>
            <a:picLocks noChangeAspect="1" noChangeArrowheads="1"/>
          </p:cNvPicPr>
          <p:nvPr/>
        </p:nvPicPr>
        <p:blipFill>
          <a:blip r:embed="rId124" cstate="screen">
            <a:extLst>
              <a:ext uri="{28A0092B-C50C-407E-A947-70E740481C1C}">
                <a14:useLocalDpi xmlns:a14="http://schemas.microsoft.com/office/drawing/2010/main"/>
              </a:ext>
            </a:extLst>
          </a:blip>
          <a:srcRect/>
          <a:stretch>
            <a:fillRect/>
          </a:stretch>
        </p:blipFill>
        <p:spPr bwMode="auto">
          <a:xfrm>
            <a:off x="18724739" y="9211957"/>
            <a:ext cx="2259803" cy="384873"/>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20" descr="Image result for homeaway logo">
            <a:extLst>
              <a:ext uri="{FF2B5EF4-FFF2-40B4-BE49-F238E27FC236}">
                <a16:creationId xmlns:a16="http://schemas.microsoft.com/office/drawing/2014/main" id="{7866CE22-8AF2-40E3-94AB-261866F96F7F}"/>
              </a:ext>
            </a:extLst>
          </p:cNvPr>
          <p:cNvPicPr>
            <a:picLocks noChangeAspect="1" noChangeArrowheads="1"/>
          </p:cNvPicPr>
          <p:nvPr/>
        </p:nvPicPr>
        <p:blipFill>
          <a:blip r:embed="rId125" cstate="screen">
            <a:extLst>
              <a:ext uri="{28A0092B-C50C-407E-A947-70E740481C1C}">
                <a14:useLocalDpi xmlns:a14="http://schemas.microsoft.com/office/drawing/2010/main"/>
              </a:ext>
            </a:extLst>
          </a:blip>
          <a:srcRect/>
          <a:stretch>
            <a:fillRect/>
          </a:stretch>
        </p:blipFill>
        <p:spPr bwMode="auto">
          <a:xfrm>
            <a:off x="19894940" y="8556485"/>
            <a:ext cx="1974380" cy="381251"/>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2" descr="Image result for barkbox logo">
            <a:extLst>
              <a:ext uri="{FF2B5EF4-FFF2-40B4-BE49-F238E27FC236}">
                <a16:creationId xmlns:a16="http://schemas.microsoft.com/office/drawing/2014/main" id="{6CA1D5F2-7888-41E3-BBD7-ADBF77A002A5}"/>
              </a:ext>
            </a:extLst>
          </p:cNvPr>
          <p:cNvPicPr>
            <a:picLocks noChangeAspect="1" noChangeArrowheads="1"/>
          </p:cNvPicPr>
          <p:nvPr/>
        </p:nvPicPr>
        <p:blipFill>
          <a:blip r:embed="rId126" cstate="screen">
            <a:extLst>
              <a:ext uri="{28A0092B-C50C-407E-A947-70E740481C1C}">
                <a14:useLocalDpi xmlns:a14="http://schemas.microsoft.com/office/drawing/2010/main"/>
              </a:ext>
            </a:extLst>
          </a:blip>
          <a:srcRect/>
          <a:stretch>
            <a:fillRect/>
          </a:stretch>
        </p:blipFill>
        <p:spPr bwMode="auto">
          <a:xfrm>
            <a:off x="22551879" y="4473813"/>
            <a:ext cx="1675116" cy="3808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uber logo">
            <a:extLst>
              <a:ext uri="{FF2B5EF4-FFF2-40B4-BE49-F238E27FC236}">
                <a16:creationId xmlns:a16="http://schemas.microsoft.com/office/drawing/2014/main" id="{9B99C22E-90E4-40CD-8745-07C955FC7719}"/>
              </a:ext>
            </a:extLst>
          </p:cNvPr>
          <p:cNvPicPr>
            <a:picLocks noChangeAspect="1" noChangeArrowheads="1"/>
          </p:cNvPicPr>
          <p:nvPr/>
        </p:nvPicPr>
        <p:blipFill>
          <a:blip r:embed="rId127" cstate="email">
            <a:extLst>
              <a:ext uri="{28A0092B-C50C-407E-A947-70E740481C1C}">
                <a14:useLocalDpi xmlns:a14="http://schemas.microsoft.com/office/drawing/2010/main"/>
              </a:ext>
            </a:extLst>
          </a:blip>
          <a:srcRect/>
          <a:stretch>
            <a:fillRect/>
          </a:stretch>
        </p:blipFill>
        <p:spPr bwMode="auto">
          <a:xfrm>
            <a:off x="13823382" y="8322419"/>
            <a:ext cx="927008" cy="345774"/>
          </a:xfrm>
          <a:prstGeom prst="rect">
            <a:avLst/>
          </a:prstGeom>
          <a:noFill/>
          <a:extLst>
            <a:ext uri="{909E8E84-426E-40DD-AFC4-6F175D3DCCD1}">
              <a14:hiddenFill xmlns:a14="http://schemas.microsoft.com/office/drawing/2010/main">
                <a:solidFill>
                  <a:srgbClr val="FFFFFF"/>
                </a:solidFill>
              </a14:hiddenFill>
            </a:ext>
          </a:extLst>
        </p:spPr>
      </p:pic>
      <p:sp>
        <p:nvSpPr>
          <p:cNvPr id="167" name="TextBox 166">
            <a:extLst>
              <a:ext uri="{FF2B5EF4-FFF2-40B4-BE49-F238E27FC236}">
                <a16:creationId xmlns:a16="http://schemas.microsoft.com/office/drawing/2014/main" id="{6CAC0FA7-6FE7-4F70-8B10-EF50C03FCDDC}"/>
              </a:ext>
            </a:extLst>
          </p:cNvPr>
          <p:cNvSpPr txBox="1"/>
          <p:nvPr/>
        </p:nvSpPr>
        <p:spPr>
          <a:xfrm>
            <a:off x="297265" y="4535838"/>
            <a:ext cx="4038112"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white"/>
                </a:solidFill>
                <a:effectLst/>
                <a:uLnTx/>
                <a:uFillTx/>
                <a:latin typeface="Trebuchet MS"/>
                <a:ea typeface="+mn-ea"/>
                <a:cs typeface="+mn-cs"/>
              </a:rPr>
              <a:t>From</a:t>
            </a:r>
          </a:p>
        </p:txBody>
      </p:sp>
      <p:sp>
        <p:nvSpPr>
          <p:cNvPr id="168" name="TextBox 167">
            <a:extLst>
              <a:ext uri="{FF2B5EF4-FFF2-40B4-BE49-F238E27FC236}">
                <a16:creationId xmlns:a16="http://schemas.microsoft.com/office/drawing/2014/main" id="{566A4ADA-F18E-40EC-9E81-1AC1F7866F36}"/>
              </a:ext>
            </a:extLst>
          </p:cNvPr>
          <p:cNvSpPr txBox="1"/>
          <p:nvPr/>
        </p:nvSpPr>
        <p:spPr>
          <a:xfrm>
            <a:off x="115080" y="5397365"/>
            <a:ext cx="4302401"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10’s of 1,000’s Users</a:t>
            </a:r>
          </a:p>
        </p:txBody>
      </p:sp>
      <p:sp>
        <p:nvSpPr>
          <p:cNvPr id="169" name="TextBox 168">
            <a:extLst>
              <a:ext uri="{FF2B5EF4-FFF2-40B4-BE49-F238E27FC236}">
                <a16:creationId xmlns:a16="http://schemas.microsoft.com/office/drawing/2014/main" id="{27AF4F3F-1924-4924-81B0-4F83E22EE9A5}"/>
              </a:ext>
            </a:extLst>
          </p:cNvPr>
          <p:cNvSpPr txBox="1"/>
          <p:nvPr/>
        </p:nvSpPr>
        <p:spPr>
          <a:xfrm>
            <a:off x="7004174" y="5400476"/>
            <a:ext cx="4845230" cy="584775"/>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Millions of Users</a:t>
            </a:r>
          </a:p>
        </p:txBody>
      </p:sp>
      <p:sp>
        <p:nvSpPr>
          <p:cNvPr id="170" name="TextBox 169">
            <a:extLst>
              <a:ext uri="{FF2B5EF4-FFF2-40B4-BE49-F238E27FC236}">
                <a16:creationId xmlns:a16="http://schemas.microsoft.com/office/drawing/2014/main" id="{792D7DB0-3347-487E-ACE4-2BE59469D277}"/>
              </a:ext>
            </a:extLst>
          </p:cNvPr>
          <p:cNvSpPr txBox="1"/>
          <p:nvPr/>
        </p:nvSpPr>
        <p:spPr>
          <a:xfrm>
            <a:off x="118192" y="6557468"/>
            <a:ext cx="4302401"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Millions in Revenue</a:t>
            </a:r>
          </a:p>
        </p:txBody>
      </p:sp>
      <p:sp>
        <p:nvSpPr>
          <p:cNvPr id="171" name="TextBox 170">
            <a:extLst>
              <a:ext uri="{FF2B5EF4-FFF2-40B4-BE49-F238E27FC236}">
                <a16:creationId xmlns:a16="http://schemas.microsoft.com/office/drawing/2014/main" id="{D6A7CB77-8681-4855-B1D8-A5E799C616C2}"/>
              </a:ext>
            </a:extLst>
          </p:cNvPr>
          <p:cNvSpPr txBox="1"/>
          <p:nvPr/>
        </p:nvSpPr>
        <p:spPr>
          <a:xfrm>
            <a:off x="7007286" y="6560579"/>
            <a:ext cx="4845230" cy="584775"/>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Billions in Revenue</a:t>
            </a:r>
          </a:p>
        </p:txBody>
      </p:sp>
      <p:sp>
        <p:nvSpPr>
          <p:cNvPr id="172" name="TextBox 171">
            <a:extLst>
              <a:ext uri="{FF2B5EF4-FFF2-40B4-BE49-F238E27FC236}">
                <a16:creationId xmlns:a16="http://schemas.microsoft.com/office/drawing/2014/main" id="{D049179F-FD60-4BA0-A001-A3C0DFAFAC40}"/>
              </a:ext>
            </a:extLst>
          </p:cNvPr>
          <p:cNvSpPr txBox="1"/>
          <p:nvPr/>
        </p:nvSpPr>
        <p:spPr>
          <a:xfrm>
            <a:off x="118192" y="7845089"/>
            <a:ext cx="4302401"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Early/Trial Customers</a:t>
            </a:r>
          </a:p>
        </p:txBody>
      </p:sp>
      <p:sp>
        <p:nvSpPr>
          <p:cNvPr id="173" name="TextBox 172">
            <a:extLst>
              <a:ext uri="{FF2B5EF4-FFF2-40B4-BE49-F238E27FC236}">
                <a16:creationId xmlns:a16="http://schemas.microsoft.com/office/drawing/2014/main" id="{5F2ECC07-4558-4683-B943-D748F8AF76E5}"/>
              </a:ext>
            </a:extLst>
          </p:cNvPr>
          <p:cNvSpPr txBox="1"/>
          <p:nvPr/>
        </p:nvSpPr>
        <p:spPr>
          <a:xfrm>
            <a:off x="118192" y="9076730"/>
            <a:ext cx="4302401"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New Brands</a:t>
            </a:r>
          </a:p>
        </p:txBody>
      </p:sp>
      <p:sp>
        <p:nvSpPr>
          <p:cNvPr id="174" name="TextBox 173">
            <a:extLst>
              <a:ext uri="{FF2B5EF4-FFF2-40B4-BE49-F238E27FC236}">
                <a16:creationId xmlns:a16="http://schemas.microsoft.com/office/drawing/2014/main" id="{F943B399-045C-437C-B504-590BEE92E5EE}"/>
              </a:ext>
            </a:extLst>
          </p:cNvPr>
          <p:cNvSpPr txBox="1"/>
          <p:nvPr/>
        </p:nvSpPr>
        <p:spPr>
          <a:xfrm>
            <a:off x="7007286" y="9079841"/>
            <a:ext cx="4845230" cy="584775"/>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Trusted New Brands</a:t>
            </a:r>
          </a:p>
        </p:txBody>
      </p:sp>
      <p:cxnSp>
        <p:nvCxnSpPr>
          <p:cNvPr id="175" name="Straight Arrow Connector 174">
            <a:extLst>
              <a:ext uri="{FF2B5EF4-FFF2-40B4-BE49-F238E27FC236}">
                <a16:creationId xmlns:a16="http://schemas.microsoft.com/office/drawing/2014/main" id="{90C35487-AF97-4148-A1C6-B472E45FC0E5}"/>
              </a:ext>
            </a:extLst>
          </p:cNvPr>
          <p:cNvCxnSpPr/>
          <p:nvPr/>
        </p:nvCxnSpPr>
        <p:spPr>
          <a:xfrm>
            <a:off x="4595174" y="5667349"/>
            <a:ext cx="2193984"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6" name="Straight Arrow Connector 175">
            <a:extLst>
              <a:ext uri="{FF2B5EF4-FFF2-40B4-BE49-F238E27FC236}">
                <a16:creationId xmlns:a16="http://schemas.microsoft.com/office/drawing/2014/main" id="{20EB4ABD-89D9-4809-B299-0EF67DD8A2E2}"/>
              </a:ext>
            </a:extLst>
          </p:cNvPr>
          <p:cNvCxnSpPr/>
          <p:nvPr/>
        </p:nvCxnSpPr>
        <p:spPr>
          <a:xfrm>
            <a:off x="4598286" y="6864776"/>
            <a:ext cx="2193984"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7" name="Straight Arrow Connector 176">
            <a:extLst>
              <a:ext uri="{FF2B5EF4-FFF2-40B4-BE49-F238E27FC236}">
                <a16:creationId xmlns:a16="http://schemas.microsoft.com/office/drawing/2014/main" id="{FB5C17E3-457D-4323-9D6C-9E4CDF3F50E3}"/>
              </a:ext>
            </a:extLst>
          </p:cNvPr>
          <p:cNvCxnSpPr/>
          <p:nvPr/>
        </p:nvCxnSpPr>
        <p:spPr>
          <a:xfrm>
            <a:off x="4616947" y="8115083"/>
            <a:ext cx="2193984"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8" name="Straight Arrow Connector 177">
            <a:extLst>
              <a:ext uri="{FF2B5EF4-FFF2-40B4-BE49-F238E27FC236}">
                <a16:creationId xmlns:a16="http://schemas.microsoft.com/office/drawing/2014/main" id="{99AFC3F4-19C8-4659-86F8-E4474BDD89AE}"/>
              </a:ext>
            </a:extLst>
          </p:cNvPr>
          <p:cNvCxnSpPr/>
          <p:nvPr/>
        </p:nvCxnSpPr>
        <p:spPr>
          <a:xfrm>
            <a:off x="4598286" y="9365380"/>
            <a:ext cx="2193984"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9" name="TextBox 178">
            <a:extLst>
              <a:ext uri="{FF2B5EF4-FFF2-40B4-BE49-F238E27FC236}">
                <a16:creationId xmlns:a16="http://schemas.microsoft.com/office/drawing/2014/main" id="{2F273784-94DB-4B43-B1D0-9810D5D4D8EB}"/>
              </a:ext>
            </a:extLst>
          </p:cNvPr>
          <p:cNvSpPr txBox="1"/>
          <p:nvPr/>
        </p:nvSpPr>
        <p:spPr>
          <a:xfrm>
            <a:off x="7671805" y="4538953"/>
            <a:ext cx="1810139"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white"/>
                </a:solidFill>
                <a:effectLst/>
                <a:uLnTx/>
                <a:uFillTx/>
                <a:latin typeface="Trebuchet MS"/>
                <a:ea typeface="+mn-ea"/>
                <a:cs typeface="+mn-cs"/>
              </a:rPr>
              <a:t>To</a:t>
            </a:r>
          </a:p>
        </p:txBody>
      </p:sp>
      <p:sp>
        <p:nvSpPr>
          <p:cNvPr id="180" name="TextBox 179">
            <a:extLst>
              <a:ext uri="{FF2B5EF4-FFF2-40B4-BE49-F238E27FC236}">
                <a16:creationId xmlns:a16="http://schemas.microsoft.com/office/drawing/2014/main" id="{DF71C448-3D70-477F-BD41-0D2AAD785B78}"/>
              </a:ext>
            </a:extLst>
          </p:cNvPr>
          <p:cNvSpPr txBox="1"/>
          <p:nvPr/>
        </p:nvSpPr>
        <p:spPr>
          <a:xfrm>
            <a:off x="7007285" y="7633052"/>
            <a:ext cx="5243627" cy="1077218"/>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New/Repeat/Loyal Customers</a:t>
            </a:r>
          </a:p>
        </p:txBody>
      </p:sp>
      <p:sp>
        <p:nvSpPr>
          <p:cNvPr id="181" name="Title 1">
            <a:extLst>
              <a:ext uri="{FF2B5EF4-FFF2-40B4-BE49-F238E27FC236}">
                <a16:creationId xmlns:a16="http://schemas.microsoft.com/office/drawing/2014/main" id="{D53324B3-4B15-4805-8A8C-2B83DB1474AC}"/>
              </a:ext>
            </a:extLst>
          </p:cNvPr>
          <p:cNvSpPr txBox="1">
            <a:spLocks/>
          </p:cNvSpPr>
          <p:nvPr/>
        </p:nvSpPr>
        <p:spPr>
          <a:xfrm>
            <a:off x="59192" y="686651"/>
            <a:ext cx="11790212" cy="2070134"/>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When challenged to grow big and increase their customer</a:t>
            </a:r>
            <a:r>
              <a:rPr lang="en-US" sz="5400" b="1" dirty="0">
                <a:solidFill>
                  <a:prstClr val="white"/>
                </a:solidFill>
                <a:latin typeface="Trebuchet MS" panose="020B0603020202020204" pitchFamily="34" charset="0"/>
              </a:rPr>
              <a:t> base and build revenues…</a:t>
            </a:r>
            <a:endParaRPr kumimoji="0" lang="en-US" sz="5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182" name="Slide Number Placeholder 5">
            <a:extLst>
              <a:ext uri="{FF2B5EF4-FFF2-40B4-BE49-F238E27FC236}">
                <a16:creationId xmlns:a16="http://schemas.microsoft.com/office/drawing/2014/main" id="{6C309079-C5F4-4A34-B2F0-B1E743CD258A}"/>
              </a:ext>
            </a:extLst>
          </p:cNvPr>
          <p:cNvSpPr txBox="1">
            <a:spLocks/>
          </p:cNvSpPr>
          <p:nvPr/>
        </p:nvSpPr>
        <p:spPr>
          <a:xfrm>
            <a:off x="23521737" y="13039381"/>
            <a:ext cx="790026"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12</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84" name="Picture 183"/>
          <p:cNvPicPr>
            <a:picLocks noChangeAspect="1"/>
          </p:cNvPicPr>
          <p:nvPr/>
        </p:nvPicPr>
        <p:blipFill>
          <a:blip r:embed="rId128"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142568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ontent Placeholder 5">
            <a:extLst>
              <a:ext uri="{FF2B5EF4-FFF2-40B4-BE49-F238E27FC236}">
                <a16:creationId xmlns:a16="http://schemas.microsoft.com/office/drawing/2014/main" id="{753C0C26-502C-4B51-A31C-BD0CF50A869E}"/>
              </a:ext>
            </a:extLst>
          </p:cNvPr>
          <p:cNvGraphicFramePr>
            <a:graphicFrameLocks/>
          </p:cNvGraphicFramePr>
          <p:nvPr>
            <p:extLst>
              <p:ext uri="{D42A27DB-BD31-4B8C-83A1-F6EECF244321}">
                <p14:modId xmlns:p14="http://schemas.microsoft.com/office/powerpoint/2010/main" val="2882947460"/>
              </p:ext>
            </p:extLst>
          </p:nvPr>
        </p:nvGraphicFramePr>
        <p:xfrm>
          <a:off x="9589167" y="2888264"/>
          <a:ext cx="14323397" cy="7999558"/>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8145386" y="12985817"/>
            <a:ext cx="12590832" cy="646331"/>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Reflects the cume TV spend of the 125 brands identified in this report.  Not all companies existed since 2013 as reflected at the bottom of the chart. Existing brands = the number of brands that had launched publicly by that year out of the 125 brand grouping.</a:t>
            </a:r>
          </a:p>
        </p:txBody>
      </p:sp>
      <p:sp>
        <p:nvSpPr>
          <p:cNvPr id="11" name="Rounded Rectangle 22">
            <a:extLst>
              <a:ext uri="{FF2B5EF4-FFF2-40B4-BE49-F238E27FC236}">
                <a16:creationId xmlns:a16="http://schemas.microsoft.com/office/drawing/2014/main" id="{75097A6C-7CDB-42BC-810F-A99EB3E56345}"/>
              </a:ext>
            </a:extLst>
          </p:cNvPr>
          <p:cNvSpPr/>
          <p:nvPr/>
        </p:nvSpPr>
        <p:spPr>
          <a:xfrm>
            <a:off x="13687362" y="8796060"/>
            <a:ext cx="1154538" cy="466736"/>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+63%</a:t>
            </a:r>
          </a:p>
        </p:txBody>
      </p:sp>
      <p:sp>
        <p:nvSpPr>
          <p:cNvPr id="12" name="Rounded Rectangle 22">
            <a:extLst>
              <a:ext uri="{FF2B5EF4-FFF2-40B4-BE49-F238E27FC236}">
                <a16:creationId xmlns:a16="http://schemas.microsoft.com/office/drawing/2014/main" id="{950851B7-B027-4A9D-81F8-03375CB2B79C}"/>
              </a:ext>
            </a:extLst>
          </p:cNvPr>
          <p:cNvSpPr/>
          <p:nvPr/>
        </p:nvSpPr>
        <p:spPr>
          <a:xfrm>
            <a:off x="16061529" y="8313826"/>
            <a:ext cx="1154538" cy="466736"/>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+37%</a:t>
            </a:r>
          </a:p>
        </p:txBody>
      </p:sp>
      <p:sp>
        <p:nvSpPr>
          <p:cNvPr id="13" name="Rounded Rectangle 22">
            <a:extLst>
              <a:ext uri="{FF2B5EF4-FFF2-40B4-BE49-F238E27FC236}">
                <a16:creationId xmlns:a16="http://schemas.microsoft.com/office/drawing/2014/main" id="{92881D7B-DE69-4DCA-88EA-6F4A5A04B2BB}"/>
              </a:ext>
            </a:extLst>
          </p:cNvPr>
          <p:cNvSpPr/>
          <p:nvPr/>
        </p:nvSpPr>
        <p:spPr>
          <a:xfrm>
            <a:off x="18393931" y="7766348"/>
            <a:ext cx="1154538" cy="466736"/>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+30%</a:t>
            </a:r>
          </a:p>
        </p:txBody>
      </p:sp>
      <p:sp>
        <p:nvSpPr>
          <p:cNvPr id="14" name="Rounded Rectangle 22">
            <a:extLst>
              <a:ext uri="{FF2B5EF4-FFF2-40B4-BE49-F238E27FC236}">
                <a16:creationId xmlns:a16="http://schemas.microsoft.com/office/drawing/2014/main" id="{19A5D639-E8C0-4BDC-9087-FAF54C336118}"/>
              </a:ext>
            </a:extLst>
          </p:cNvPr>
          <p:cNvSpPr/>
          <p:nvPr/>
        </p:nvSpPr>
        <p:spPr>
          <a:xfrm>
            <a:off x="20719047" y="6521767"/>
            <a:ext cx="1154538" cy="466736"/>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+54%</a:t>
            </a:r>
          </a:p>
        </p:txBody>
      </p:sp>
      <p:sp>
        <p:nvSpPr>
          <p:cNvPr id="15" name="Rounded Rectangle 22">
            <a:extLst>
              <a:ext uri="{FF2B5EF4-FFF2-40B4-BE49-F238E27FC236}">
                <a16:creationId xmlns:a16="http://schemas.microsoft.com/office/drawing/2014/main" id="{1CC7DA1E-6E59-4D50-ACB0-538F3EE90BE9}"/>
              </a:ext>
            </a:extLst>
          </p:cNvPr>
          <p:cNvSpPr/>
          <p:nvPr/>
        </p:nvSpPr>
        <p:spPr>
          <a:xfrm>
            <a:off x="23089512" y="4284558"/>
            <a:ext cx="1154538" cy="466736"/>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+60%</a:t>
            </a:r>
          </a:p>
        </p:txBody>
      </p:sp>
      <p:sp>
        <p:nvSpPr>
          <p:cNvPr id="25" name="TextBox 24">
            <a:extLst>
              <a:ext uri="{FF2B5EF4-FFF2-40B4-BE49-F238E27FC236}">
                <a16:creationId xmlns:a16="http://schemas.microsoft.com/office/drawing/2014/main" id="{68D053B7-0995-476E-AD10-0CE05A4B609A}"/>
              </a:ext>
            </a:extLst>
          </p:cNvPr>
          <p:cNvSpPr txBox="1"/>
          <p:nvPr/>
        </p:nvSpPr>
        <p:spPr>
          <a:xfrm>
            <a:off x="8145386" y="11261029"/>
            <a:ext cx="1756604" cy="707886"/>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 of Existing Brands</a:t>
            </a:r>
          </a:p>
        </p:txBody>
      </p:sp>
      <p:sp>
        <p:nvSpPr>
          <p:cNvPr id="27" name="TextBox 26">
            <a:extLst>
              <a:ext uri="{FF2B5EF4-FFF2-40B4-BE49-F238E27FC236}">
                <a16:creationId xmlns:a16="http://schemas.microsoft.com/office/drawing/2014/main" id="{8163D372-E74F-4BC6-B9BC-FBFCEF752316}"/>
              </a:ext>
            </a:extLst>
          </p:cNvPr>
          <p:cNvSpPr txBox="1"/>
          <p:nvPr/>
        </p:nvSpPr>
        <p:spPr>
          <a:xfrm>
            <a:off x="12909888" y="1139738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109</a:t>
            </a: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13</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385011" y="686651"/>
            <a:ext cx="7315200"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b="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…they all made the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b="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‘Big Bet’ on TV</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fact, these 125 Direct-to-Consumer brands collectively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spent almost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$3.8 Billion</a:t>
            </a:r>
            <a:r>
              <a:rPr kumimoji="0" lang="en-US" sz="48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on TV in 2018,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2.5x</a:t>
            </a:r>
            <a:r>
              <a:rPr kumimoji="0" lang="en-US" sz="48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what was invested in 2016</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9757611" y="2282151"/>
            <a:ext cx="13931446"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kumimoji="0" lang="en-US" sz="3600" b="1" u="sng" strike="noStrike" kern="1200" cap="none" spc="0" normalizeH="0" baseline="0" noProof="0" dirty="0">
                <a:ln>
                  <a:noFill/>
                </a:ln>
                <a:effectLst/>
                <a:uLnTx/>
                <a:uFillTx/>
                <a:latin typeface="Trebuchet MS" panose="020B0603020202020204" pitchFamily="34" charset="0"/>
                <a:ea typeface="+mj-ea"/>
                <a:cs typeface="+mj-cs"/>
              </a:rPr>
              <a:t>125 ‘Direct-to-Consumer’ Brands</a:t>
            </a:r>
          </a:p>
        </p:txBody>
      </p:sp>
      <p:sp>
        <p:nvSpPr>
          <p:cNvPr id="39" name="Title 1">
            <a:extLst>
              <a:ext uri="{FF2B5EF4-FFF2-40B4-BE49-F238E27FC236}">
                <a16:creationId xmlns:a16="http://schemas.microsoft.com/office/drawing/2014/main" id="{6613FD43-CA34-4CA5-BDAC-0D92414C6788}"/>
              </a:ext>
            </a:extLst>
          </p:cNvPr>
          <p:cNvSpPr txBox="1">
            <a:spLocks/>
          </p:cNvSpPr>
          <p:nvPr/>
        </p:nvSpPr>
        <p:spPr>
          <a:xfrm>
            <a:off x="8114337" y="845946"/>
            <a:ext cx="16129713" cy="120738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u="none" strike="noStrike" kern="1200" cap="none" spc="0" normalizeH="0" baseline="0" noProof="0" dirty="0">
                <a:ln>
                  <a:noFill/>
                </a:ln>
                <a:effectLst/>
                <a:uLnTx/>
                <a:uFillTx/>
                <a:latin typeface="Trebuchet MS" panose="020B0603020202020204" pitchFamily="34" charset="0"/>
                <a:ea typeface="+mj-ea"/>
                <a:cs typeface="+mj-cs"/>
              </a:rPr>
              <a:t>DTC brands have accelerated spending recently - these 125 brands alone added </a:t>
            </a:r>
          </a:p>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b="1" u="sng" strike="noStrike" kern="1200" cap="none" spc="0" normalizeH="0" baseline="0" noProof="0" dirty="0">
                <a:ln>
                  <a:noFill/>
                </a:ln>
                <a:effectLst/>
                <a:uLnTx/>
                <a:uFillTx/>
                <a:latin typeface="Trebuchet MS" panose="020B0603020202020204" pitchFamily="34" charset="0"/>
                <a:ea typeface="+mj-ea"/>
                <a:cs typeface="+mj-cs"/>
              </a:rPr>
              <a:t>$1.4 Billion</a:t>
            </a:r>
            <a:r>
              <a:rPr kumimoji="0" lang="en-US" sz="3200" u="none" strike="noStrike" kern="1200" cap="none" spc="0" normalizeH="0" baseline="0" noProof="0" dirty="0">
                <a:ln>
                  <a:noFill/>
                </a:ln>
                <a:effectLst/>
                <a:uLnTx/>
                <a:uFillTx/>
                <a:latin typeface="Trebuchet MS" panose="020B0603020202020204" pitchFamily="34" charset="0"/>
                <a:ea typeface="+mj-ea"/>
                <a:cs typeface="+mj-cs"/>
              </a:rPr>
              <a:t> to the TV advertising marketplace over the last year</a:t>
            </a:r>
            <a:endParaRPr kumimoji="0" lang="en-US" sz="3200" b="0" i="0" u="none" strike="noStrike" kern="1200" cap="none" spc="0" normalizeH="0" baseline="0" noProof="0" dirty="0">
              <a:ln>
                <a:noFill/>
              </a:ln>
              <a:effectLst/>
              <a:uLnTx/>
              <a:uFillTx/>
              <a:latin typeface="Trebuchet MS"/>
              <a:ea typeface="+mj-ea"/>
              <a:cs typeface="+mj-cs"/>
            </a:endParaRPr>
          </a:p>
        </p:txBody>
      </p:sp>
      <p:sp>
        <p:nvSpPr>
          <p:cNvPr id="40" name="TextBox 39">
            <a:extLst>
              <a:ext uri="{FF2B5EF4-FFF2-40B4-BE49-F238E27FC236}">
                <a16:creationId xmlns:a16="http://schemas.microsoft.com/office/drawing/2014/main" id="{53008D17-3F99-4606-80AF-05BBA4C5DF2A}"/>
              </a:ext>
            </a:extLst>
          </p:cNvPr>
          <p:cNvSpPr txBox="1"/>
          <p:nvPr/>
        </p:nvSpPr>
        <p:spPr>
          <a:xfrm>
            <a:off x="10547687" y="1140540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100</a:t>
            </a:r>
          </a:p>
        </p:txBody>
      </p:sp>
      <p:sp>
        <p:nvSpPr>
          <p:cNvPr id="41" name="TextBox 40">
            <a:extLst>
              <a:ext uri="{FF2B5EF4-FFF2-40B4-BE49-F238E27FC236}">
                <a16:creationId xmlns:a16="http://schemas.microsoft.com/office/drawing/2014/main" id="{0E9E85AF-0E7C-41FD-BD3D-75BCB6065C85}"/>
              </a:ext>
            </a:extLst>
          </p:cNvPr>
          <p:cNvSpPr txBox="1"/>
          <p:nvPr/>
        </p:nvSpPr>
        <p:spPr>
          <a:xfrm>
            <a:off x="15252039" y="1140540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116</a:t>
            </a:r>
          </a:p>
        </p:txBody>
      </p:sp>
      <p:sp>
        <p:nvSpPr>
          <p:cNvPr id="42" name="TextBox 41">
            <a:extLst>
              <a:ext uri="{FF2B5EF4-FFF2-40B4-BE49-F238E27FC236}">
                <a16:creationId xmlns:a16="http://schemas.microsoft.com/office/drawing/2014/main" id="{9796524E-90F4-472E-A676-E2321CB123E3}"/>
              </a:ext>
            </a:extLst>
          </p:cNvPr>
          <p:cNvSpPr txBox="1"/>
          <p:nvPr/>
        </p:nvSpPr>
        <p:spPr>
          <a:xfrm>
            <a:off x="17610232" y="11405397"/>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121</a:t>
            </a:r>
          </a:p>
        </p:txBody>
      </p:sp>
      <p:sp>
        <p:nvSpPr>
          <p:cNvPr id="43" name="TextBox 42">
            <a:extLst>
              <a:ext uri="{FF2B5EF4-FFF2-40B4-BE49-F238E27FC236}">
                <a16:creationId xmlns:a16="http://schemas.microsoft.com/office/drawing/2014/main" id="{9C9BF037-661B-44F3-B561-36694173E5FE}"/>
              </a:ext>
            </a:extLst>
          </p:cNvPr>
          <p:cNvSpPr txBox="1"/>
          <p:nvPr/>
        </p:nvSpPr>
        <p:spPr>
          <a:xfrm>
            <a:off x="19944359" y="11405399"/>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125</a:t>
            </a:r>
          </a:p>
        </p:txBody>
      </p:sp>
      <p:sp>
        <p:nvSpPr>
          <p:cNvPr id="44" name="TextBox 43">
            <a:extLst>
              <a:ext uri="{FF2B5EF4-FFF2-40B4-BE49-F238E27FC236}">
                <a16:creationId xmlns:a16="http://schemas.microsoft.com/office/drawing/2014/main" id="{40439155-93A0-43D2-A406-9860126481DA}"/>
              </a:ext>
            </a:extLst>
          </p:cNvPr>
          <p:cNvSpPr txBox="1"/>
          <p:nvPr/>
        </p:nvSpPr>
        <p:spPr>
          <a:xfrm>
            <a:off x="22278494" y="1140540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125</a:t>
            </a:r>
          </a:p>
        </p:txBody>
      </p:sp>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2110064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9259477" y="13158733"/>
            <a:ext cx="12780980" cy="423428"/>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Reflects the cume TV spend of the 125 brands identified in this report</a:t>
            </a:r>
            <a:r>
              <a:rPr kumimoji="0" lang="en-US" sz="1200" b="0" i="0" u="none" strike="noStrike" kern="1200" cap="none" spc="0" normalizeH="0" baseline="0" noProof="0">
                <a:ln>
                  <a:noFill/>
                </a:ln>
                <a:solidFill>
                  <a:prstClr val="black"/>
                </a:solidFill>
                <a:effectLst/>
                <a:uLnTx/>
                <a:uFillTx/>
                <a:latin typeface="Trebuchet MS"/>
                <a:ea typeface="+mn-ea"/>
                <a:cs typeface="+mn-cs"/>
              </a:rPr>
              <a:t>. </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14</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143125" y="686651"/>
            <a:ext cx="7637878"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During this six-year time period, the vast majority of spending is from organic growth by brands that were launched in 2013 or before…</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…the balance is due to newer brands entering the marketplace and launching TV campaigns</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9276347" y="2717986"/>
            <a:ext cx="14534148"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125 ‘Direct-to-Consumer’ Brands</a:t>
            </a:r>
          </a:p>
        </p:txBody>
      </p:sp>
      <p:graphicFrame>
        <p:nvGraphicFramePr>
          <p:cNvPr id="5" name="Chart 4">
            <a:extLst>
              <a:ext uri="{FF2B5EF4-FFF2-40B4-BE49-F238E27FC236}">
                <a16:creationId xmlns:a16="http://schemas.microsoft.com/office/drawing/2014/main" id="{46E2BFFC-1C21-4CCB-A73C-1A485423AAEE}"/>
              </a:ext>
            </a:extLst>
          </p:cNvPr>
          <p:cNvGraphicFramePr/>
          <p:nvPr>
            <p:extLst>
              <p:ext uri="{D42A27DB-BD31-4B8C-83A1-F6EECF244321}">
                <p14:modId xmlns:p14="http://schemas.microsoft.com/office/powerpoint/2010/main" val="901788402"/>
              </p:ext>
            </p:extLst>
          </p:nvPr>
        </p:nvGraphicFramePr>
        <p:xfrm>
          <a:off x="9135137" y="3347478"/>
          <a:ext cx="14796984" cy="816944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7B123E2-AF2A-4C6D-B450-3E644700F974}"/>
              </a:ext>
            </a:extLst>
          </p:cNvPr>
          <p:cNvSpPr txBox="1"/>
          <p:nvPr/>
        </p:nvSpPr>
        <p:spPr>
          <a:xfrm>
            <a:off x="9757606" y="9483582"/>
            <a:ext cx="1455821" cy="523220"/>
          </a:xfrm>
          <a:prstGeom prst="rect">
            <a:avLst/>
          </a:prstGeom>
          <a:noFill/>
        </p:spPr>
        <p:txBody>
          <a:bodyPr wrap="square" rtlCol="0">
            <a:spAutoFit/>
          </a:bodyPr>
          <a:lstStyle/>
          <a:p>
            <a:r>
              <a:rPr lang="en-US" sz="2800" b="1" dirty="0"/>
              <a:t>$525.0</a:t>
            </a:r>
          </a:p>
        </p:txBody>
      </p:sp>
      <p:sp>
        <p:nvSpPr>
          <p:cNvPr id="26" name="TextBox 25">
            <a:extLst>
              <a:ext uri="{FF2B5EF4-FFF2-40B4-BE49-F238E27FC236}">
                <a16:creationId xmlns:a16="http://schemas.microsoft.com/office/drawing/2014/main" id="{FF5EC2FD-0631-4A29-BBC7-E9155CAA7A66}"/>
              </a:ext>
            </a:extLst>
          </p:cNvPr>
          <p:cNvSpPr txBox="1"/>
          <p:nvPr/>
        </p:nvSpPr>
        <p:spPr>
          <a:xfrm>
            <a:off x="12220066" y="8986272"/>
            <a:ext cx="1455821" cy="523220"/>
          </a:xfrm>
          <a:prstGeom prst="rect">
            <a:avLst/>
          </a:prstGeom>
          <a:noFill/>
        </p:spPr>
        <p:txBody>
          <a:bodyPr wrap="square" rtlCol="0">
            <a:spAutoFit/>
          </a:bodyPr>
          <a:lstStyle/>
          <a:p>
            <a:r>
              <a:rPr lang="en-US" sz="2800" b="1" dirty="0"/>
              <a:t>$853.4</a:t>
            </a:r>
          </a:p>
        </p:txBody>
      </p:sp>
      <p:sp>
        <p:nvSpPr>
          <p:cNvPr id="28" name="TextBox 27">
            <a:extLst>
              <a:ext uri="{FF2B5EF4-FFF2-40B4-BE49-F238E27FC236}">
                <a16:creationId xmlns:a16="http://schemas.microsoft.com/office/drawing/2014/main" id="{8D06A7BB-7093-4617-BCE0-B9049DBB5020}"/>
              </a:ext>
            </a:extLst>
          </p:cNvPr>
          <p:cNvSpPr txBox="1"/>
          <p:nvPr/>
        </p:nvSpPr>
        <p:spPr>
          <a:xfrm>
            <a:off x="14473989" y="8500999"/>
            <a:ext cx="1744579" cy="523220"/>
          </a:xfrm>
          <a:prstGeom prst="rect">
            <a:avLst/>
          </a:prstGeom>
          <a:noFill/>
        </p:spPr>
        <p:txBody>
          <a:bodyPr wrap="square" rtlCol="0">
            <a:spAutoFit/>
          </a:bodyPr>
          <a:lstStyle/>
          <a:p>
            <a:r>
              <a:rPr lang="en-US" sz="2800" b="1" dirty="0"/>
              <a:t>$1,168.9</a:t>
            </a:r>
          </a:p>
        </p:txBody>
      </p:sp>
      <p:sp>
        <p:nvSpPr>
          <p:cNvPr id="30" name="TextBox 29">
            <a:extLst>
              <a:ext uri="{FF2B5EF4-FFF2-40B4-BE49-F238E27FC236}">
                <a16:creationId xmlns:a16="http://schemas.microsoft.com/office/drawing/2014/main" id="{BD381547-CFFA-47E4-A911-49963C1DEBD2}"/>
              </a:ext>
            </a:extLst>
          </p:cNvPr>
          <p:cNvSpPr txBox="1"/>
          <p:nvPr/>
        </p:nvSpPr>
        <p:spPr>
          <a:xfrm>
            <a:off x="16865552" y="7979631"/>
            <a:ext cx="1744579" cy="523220"/>
          </a:xfrm>
          <a:prstGeom prst="rect">
            <a:avLst/>
          </a:prstGeom>
          <a:noFill/>
        </p:spPr>
        <p:txBody>
          <a:bodyPr wrap="square" rtlCol="0">
            <a:spAutoFit/>
          </a:bodyPr>
          <a:lstStyle/>
          <a:p>
            <a:r>
              <a:rPr lang="en-US" sz="2800" b="1" dirty="0"/>
              <a:t>$1,522.3</a:t>
            </a:r>
          </a:p>
        </p:txBody>
      </p:sp>
      <p:sp>
        <p:nvSpPr>
          <p:cNvPr id="31" name="TextBox 30">
            <a:extLst>
              <a:ext uri="{FF2B5EF4-FFF2-40B4-BE49-F238E27FC236}">
                <a16:creationId xmlns:a16="http://schemas.microsoft.com/office/drawing/2014/main" id="{41DD3C0F-470E-4072-B44D-37BCBA073ADB}"/>
              </a:ext>
            </a:extLst>
          </p:cNvPr>
          <p:cNvSpPr txBox="1"/>
          <p:nvPr/>
        </p:nvSpPr>
        <p:spPr>
          <a:xfrm>
            <a:off x="19246516" y="6752409"/>
            <a:ext cx="1744579" cy="523220"/>
          </a:xfrm>
          <a:prstGeom prst="rect">
            <a:avLst/>
          </a:prstGeom>
          <a:noFill/>
        </p:spPr>
        <p:txBody>
          <a:bodyPr wrap="square" rtlCol="0">
            <a:spAutoFit/>
          </a:bodyPr>
          <a:lstStyle/>
          <a:p>
            <a:r>
              <a:rPr lang="en-US" sz="2800" b="1" dirty="0"/>
              <a:t>$2,349.5</a:t>
            </a:r>
          </a:p>
        </p:txBody>
      </p:sp>
      <p:sp>
        <p:nvSpPr>
          <p:cNvPr id="36" name="TextBox 35">
            <a:extLst>
              <a:ext uri="{FF2B5EF4-FFF2-40B4-BE49-F238E27FC236}">
                <a16:creationId xmlns:a16="http://schemas.microsoft.com/office/drawing/2014/main" id="{31E7CEC7-E134-4149-9EC6-CB056A18A862}"/>
              </a:ext>
            </a:extLst>
          </p:cNvPr>
          <p:cNvSpPr txBox="1"/>
          <p:nvPr/>
        </p:nvSpPr>
        <p:spPr>
          <a:xfrm>
            <a:off x="21688927" y="4597342"/>
            <a:ext cx="1744579" cy="523220"/>
          </a:xfrm>
          <a:prstGeom prst="rect">
            <a:avLst/>
          </a:prstGeom>
          <a:noFill/>
        </p:spPr>
        <p:txBody>
          <a:bodyPr wrap="square" rtlCol="0">
            <a:spAutoFit/>
          </a:bodyPr>
          <a:lstStyle/>
          <a:p>
            <a:r>
              <a:rPr lang="en-US" sz="2800" b="1" dirty="0"/>
              <a:t>$3,770.2</a:t>
            </a:r>
          </a:p>
        </p:txBody>
      </p:sp>
      <p:sp>
        <p:nvSpPr>
          <p:cNvPr id="45" name="Rounded Rectangle 22">
            <a:extLst>
              <a:ext uri="{FF2B5EF4-FFF2-40B4-BE49-F238E27FC236}">
                <a16:creationId xmlns:a16="http://schemas.microsoft.com/office/drawing/2014/main" id="{66091A6C-5AAD-44D1-8C3B-697A8B248B52}"/>
              </a:ext>
            </a:extLst>
          </p:cNvPr>
          <p:cNvSpPr/>
          <p:nvPr/>
        </p:nvSpPr>
        <p:spPr>
          <a:xfrm>
            <a:off x="13497073" y="10006802"/>
            <a:ext cx="1024900" cy="48653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+63%</a:t>
            </a:r>
          </a:p>
        </p:txBody>
      </p:sp>
      <p:sp>
        <p:nvSpPr>
          <p:cNvPr id="46" name="Rounded Rectangle 22">
            <a:extLst>
              <a:ext uri="{FF2B5EF4-FFF2-40B4-BE49-F238E27FC236}">
                <a16:creationId xmlns:a16="http://schemas.microsoft.com/office/drawing/2014/main" id="{4AFB3B65-4531-43BC-9CB7-0674FB50A46A}"/>
              </a:ext>
            </a:extLst>
          </p:cNvPr>
          <p:cNvSpPr/>
          <p:nvPr/>
        </p:nvSpPr>
        <p:spPr>
          <a:xfrm>
            <a:off x="15888636" y="9790608"/>
            <a:ext cx="1024900" cy="48653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+34%</a:t>
            </a:r>
          </a:p>
        </p:txBody>
      </p:sp>
      <p:sp>
        <p:nvSpPr>
          <p:cNvPr id="47" name="Rounded Rectangle 22">
            <a:extLst>
              <a:ext uri="{FF2B5EF4-FFF2-40B4-BE49-F238E27FC236}">
                <a16:creationId xmlns:a16="http://schemas.microsoft.com/office/drawing/2014/main" id="{8E1C3C14-50D4-49DA-9FDB-459301694982}"/>
              </a:ext>
            </a:extLst>
          </p:cNvPr>
          <p:cNvSpPr/>
          <p:nvPr/>
        </p:nvSpPr>
        <p:spPr>
          <a:xfrm>
            <a:off x="18310531" y="9509492"/>
            <a:ext cx="1024900" cy="48653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+27%</a:t>
            </a:r>
          </a:p>
        </p:txBody>
      </p:sp>
      <p:sp>
        <p:nvSpPr>
          <p:cNvPr id="48" name="Rounded Rectangle 22">
            <a:extLst>
              <a:ext uri="{FF2B5EF4-FFF2-40B4-BE49-F238E27FC236}">
                <a16:creationId xmlns:a16="http://schemas.microsoft.com/office/drawing/2014/main" id="{8D0280AE-0C0C-4E11-8138-123B34863CD6}"/>
              </a:ext>
            </a:extLst>
          </p:cNvPr>
          <p:cNvSpPr/>
          <p:nvPr/>
        </p:nvSpPr>
        <p:spPr>
          <a:xfrm>
            <a:off x="20748105" y="9010351"/>
            <a:ext cx="1024900" cy="48653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+45%</a:t>
            </a:r>
          </a:p>
        </p:txBody>
      </p:sp>
      <p:sp>
        <p:nvSpPr>
          <p:cNvPr id="49" name="Rounded Rectangle 22">
            <a:extLst>
              <a:ext uri="{FF2B5EF4-FFF2-40B4-BE49-F238E27FC236}">
                <a16:creationId xmlns:a16="http://schemas.microsoft.com/office/drawing/2014/main" id="{36600790-E203-41FD-BC6D-531674D1BBE0}"/>
              </a:ext>
            </a:extLst>
          </p:cNvPr>
          <p:cNvSpPr/>
          <p:nvPr/>
        </p:nvSpPr>
        <p:spPr>
          <a:xfrm>
            <a:off x="23108088" y="8334734"/>
            <a:ext cx="1024900" cy="48653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+44%</a:t>
            </a:r>
          </a:p>
        </p:txBody>
      </p:sp>
      <p:sp>
        <p:nvSpPr>
          <p:cNvPr id="50" name="Title 1">
            <a:extLst>
              <a:ext uri="{FF2B5EF4-FFF2-40B4-BE49-F238E27FC236}">
                <a16:creationId xmlns:a16="http://schemas.microsoft.com/office/drawing/2014/main" id="{704DC070-96B1-4C9F-9AB0-C2C155C0D452}"/>
              </a:ext>
            </a:extLst>
          </p:cNvPr>
          <p:cNvSpPr txBox="1">
            <a:spLocks/>
          </p:cNvSpPr>
          <p:nvPr/>
        </p:nvSpPr>
        <p:spPr>
          <a:xfrm>
            <a:off x="8114337" y="845946"/>
            <a:ext cx="16129713" cy="120738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u="none" strike="noStrike" kern="1200" cap="none" spc="0" normalizeH="0" baseline="0" noProof="0" dirty="0">
                <a:ln>
                  <a:noFill/>
                </a:ln>
                <a:effectLst/>
                <a:uLnTx/>
                <a:uFillTx/>
                <a:latin typeface="Trebuchet MS" panose="020B0603020202020204" pitchFamily="34" charset="0"/>
                <a:ea typeface="+mj-ea"/>
                <a:cs typeface="+mj-cs"/>
              </a:rPr>
              <a:t>Brands that </a:t>
            </a:r>
            <a:r>
              <a:rPr lang="en-US" sz="3200" dirty="0">
                <a:latin typeface="Trebuchet MS" panose="020B0603020202020204" pitchFamily="34" charset="0"/>
              </a:rPr>
              <a:t>launched several years ago and are active on TV continue to increase their investment - adding over </a:t>
            </a:r>
            <a:r>
              <a:rPr lang="en-US" sz="3200" b="1" u="sng" dirty="0">
                <a:latin typeface="Trebuchet MS" panose="020B0603020202020204" pitchFamily="34" charset="0"/>
              </a:rPr>
              <a:t>$900 Million</a:t>
            </a:r>
            <a:r>
              <a:rPr lang="en-US" sz="3200" dirty="0">
                <a:latin typeface="Trebuchet MS" panose="020B0603020202020204" pitchFamily="34" charset="0"/>
              </a:rPr>
              <a:t> in TV advertising last year</a:t>
            </a:r>
            <a:endParaRPr kumimoji="0" lang="en-US" sz="3200" b="0" i="0" u="none" strike="noStrike" kern="1200" cap="none" spc="0" normalizeH="0" baseline="0" noProof="0" dirty="0">
              <a:ln>
                <a:noFill/>
              </a:ln>
              <a:effectLst/>
              <a:uLnTx/>
              <a:uFillTx/>
              <a:latin typeface="Trebuchet MS"/>
              <a:ea typeface="+mj-ea"/>
              <a:cs typeface="+mj-cs"/>
            </a:endParaRP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366948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15</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graphicFrame>
        <p:nvGraphicFramePr>
          <p:cNvPr id="5" name="Chart 4">
            <a:extLst>
              <a:ext uri="{FF2B5EF4-FFF2-40B4-BE49-F238E27FC236}">
                <a16:creationId xmlns:a16="http://schemas.microsoft.com/office/drawing/2014/main" id="{AB374105-00E6-4D0C-AACF-2CEB021B2568}"/>
              </a:ext>
            </a:extLst>
          </p:cNvPr>
          <p:cNvGraphicFramePr/>
          <p:nvPr>
            <p:extLst>
              <p:ext uri="{D42A27DB-BD31-4B8C-83A1-F6EECF244321}">
                <p14:modId xmlns:p14="http://schemas.microsoft.com/office/powerpoint/2010/main" val="1334650284"/>
              </p:ext>
            </p:extLst>
          </p:nvPr>
        </p:nvGraphicFramePr>
        <p:xfrm>
          <a:off x="8234193" y="3084576"/>
          <a:ext cx="7871439" cy="80711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5DBEFD39-DCC1-4118-A1A9-D5C4C4D5DD56}"/>
              </a:ext>
            </a:extLst>
          </p:cNvPr>
          <p:cNvGraphicFramePr/>
          <p:nvPr>
            <p:extLst>
              <p:ext uri="{D42A27DB-BD31-4B8C-83A1-F6EECF244321}">
                <p14:modId xmlns:p14="http://schemas.microsoft.com/office/powerpoint/2010/main" val="15299447"/>
              </p:ext>
            </p:extLst>
          </p:nvPr>
        </p:nvGraphicFramePr>
        <p:xfrm>
          <a:off x="16293105" y="3084576"/>
          <a:ext cx="7871439" cy="807113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3">
            <a:extLst>
              <a:ext uri="{FF2B5EF4-FFF2-40B4-BE49-F238E27FC236}">
                <a16:creationId xmlns:a16="http://schemas.microsoft.com/office/drawing/2014/main" id="{AD3328C8-A1ED-4E3B-9940-80A4B424FC87}"/>
              </a:ext>
            </a:extLst>
          </p:cNvPr>
          <p:cNvSpPr txBox="1">
            <a:spLocks/>
          </p:cNvSpPr>
          <p:nvPr/>
        </p:nvSpPr>
        <p:spPr>
          <a:xfrm>
            <a:off x="291514" y="13212310"/>
            <a:ext cx="17054683" cy="300472"/>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chemeClr val="bg1"/>
                </a:solidFill>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Zillow excludes Trulia.</a:t>
            </a:r>
          </a:p>
        </p:txBody>
      </p:sp>
      <p:graphicFrame>
        <p:nvGraphicFramePr>
          <p:cNvPr id="14" name="Chart 13">
            <a:extLst>
              <a:ext uri="{FF2B5EF4-FFF2-40B4-BE49-F238E27FC236}">
                <a16:creationId xmlns:a16="http://schemas.microsoft.com/office/drawing/2014/main" id="{BB1A7ACD-A40E-432C-96F1-C4E29E8DABE7}"/>
              </a:ext>
            </a:extLst>
          </p:cNvPr>
          <p:cNvGraphicFramePr/>
          <p:nvPr>
            <p:extLst>
              <p:ext uri="{D42A27DB-BD31-4B8C-83A1-F6EECF244321}">
                <p14:modId xmlns:p14="http://schemas.microsoft.com/office/powerpoint/2010/main" val="1936692612"/>
              </p:ext>
            </p:extLst>
          </p:nvPr>
        </p:nvGraphicFramePr>
        <p:xfrm>
          <a:off x="161705" y="3086664"/>
          <a:ext cx="7871439" cy="8071132"/>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C2C9AE29-2AE1-452E-B164-9D07EFD0CEB2}"/>
              </a:ext>
            </a:extLst>
          </p:cNvPr>
          <p:cNvSpPr txBox="1"/>
          <p:nvPr/>
        </p:nvSpPr>
        <p:spPr>
          <a:xfrm>
            <a:off x="902207" y="8558784"/>
            <a:ext cx="792481" cy="338554"/>
          </a:xfrm>
          <a:prstGeom prst="rect">
            <a:avLst/>
          </a:prstGeom>
          <a:noFill/>
        </p:spPr>
        <p:txBody>
          <a:bodyPr wrap="square" rtlCol="0">
            <a:spAutoFit/>
          </a:bodyPr>
          <a:lstStyle/>
          <a:p>
            <a:r>
              <a:rPr lang="en-US" sz="1600" b="1" dirty="0"/>
              <a:t>$63.2</a:t>
            </a:r>
          </a:p>
        </p:txBody>
      </p:sp>
      <p:sp>
        <p:nvSpPr>
          <p:cNvPr id="17" name="TextBox 16">
            <a:extLst>
              <a:ext uri="{FF2B5EF4-FFF2-40B4-BE49-F238E27FC236}">
                <a16:creationId xmlns:a16="http://schemas.microsoft.com/office/drawing/2014/main" id="{A3C30109-6F2F-4068-9997-6BA6DAF3B012}"/>
              </a:ext>
            </a:extLst>
          </p:cNvPr>
          <p:cNvSpPr txBox="1"/>
          <p:nvPr/>
        </p:nvSpPr>
        <p:spPr>
          <a:xfrm>
            <a:off x="2078735" y="7955280"/>
            <a:ext cx="792481" cy="338554"/>
          </a:xfrm>
          <a:prstGeom prst="rect">
            <a:avLst/>
          </a:prstGeom>
          <a:noFill/>
        </p:spPr>
        <p:txBody>
          <a:bodyPr wrap="square" rtlCol="0">
            <a:spAutoFit/>
          </a:bodyPr>
          <a:lstStyle/>
          <a:p>
            <a:r>
              <a:rPr lang="en-US" sz="1600" b="1" dirty="0"/>
              <a:t>$92.5</a:t>
            </a:r>
          </a:p>
        </p:txBody>
      </p:sp>
      <p:sp>
        <p:nvSpPr>
          <p:cNvPr id="18" name="TextBox 17">
            <a:extLst>
              <a:ext uri="{FF2B5EF4-FFF2-40B4-BE49-F238E27FC236}">
                <a16:creationId xmlns:a16="http://schemas.microsoft.com/office/drawing/2014/main" id="{DE3CAA76-5883-4C13-85B8-04156D40F765}"/>
              </a:ext>
            </a:extLst>
          </p:cNvPr>
          <p:cNvSpPr txBox="1"/>
          <p:nvPr/>
        </p:nvSpPr>
        <p:spPr>
          <a:xfrm>
            <a:off x="3304943" y="7885402"/>
            <a:ext cx="792481" cy="338554"/>
          </a:xfrm>
          <a:prstGeom prst="rect">
            <a:avLst/>
          </a:prstGeom>
          <a:noFill/>
        </p:spPr>
        <p:txBody>
          <a:bodyPr wrap="square" rtlCol="0">
            <a:spAutoFit/>
          </a:bodyPr>
          <a:lstStyle/>
          <a:p>
            <a:r>
              <a:rPr lang="en-US" sz="1600" b="1" dirty="0"/>
              <a:t>$95.3</a:t>
            </a:r>
          </a:p>
        </p:txBody>
      </p:sp>
      <p:sp>
        <p:nvSpPr>
          <p:cNvPr id="19" name="TextBox 18">
            <a:extLst>
              <a:ext uri="{FF2B5EF4-FFF2-40B4-BE49-F238E27FC236}">
                <a16:creationId xmlns:a16="http://schemas.microsoft.com/office/drawing/2014/main" id="{3422FC36-32B4-4835-91E3-F5173FFCB4CF}"/>
              </a:ext>
            </a:extLst>
          </p:cNvPr>
          <p:cNvSpPr txBox="1"/>
          <p:nvPr/>
        </p:nvSpPr>
        <p:spPr>
          <a:xfrm>
            <a:off x="4443983" y="7233144"/>
            <a:ext cx="908305" cy="338554"/>
          </a:xfrm>
          <a:prstGeom prst="rect">
            <a:avLst/>
          </a:prstGeom>
          <a:noFill/>
        </p:spPr>
        <p:txBody>
          <a:bodyPr wrap="square" rtlCol="0">
            <a:spAutoFit/>
          </a:bodyPr>
          <a:lstStyle/>
          <a:p>
            <a:r>
              <a:rPr lang="en-US" sz="1600" b="1" dirty="0"/>
              <a:t>$125.4</a:t>
            </a:r>
          </a:p>
        </p:txBody>
      </p:sp>
      <p:sp>
        <p:nvSpPr>
          <p:cNvPr id="20" name="TextBox 19">
            <a:extLst>
              <a:ext uri="{FF2B5EF4-FFF2-40B4-BE49-F238E27FC236}">
                <a16:creationId xmlns:a16="http://schemas.microsoft.com/office/drawing/2014/main" id="{9B311A02-A1F2-48F7-8BA8-F9A277BAF8EA}"/>
              </a:ext>
            </a:extLst>
          </p:cNvPr>
          <p:cNvSpPr txBox="1"/>
          <p:nvPr/>
        </p:nvSpPr>
        <p:spPr>
          <a:xfrm>
            <a:off x="5626607" y="5846064"/>
            <a:ext cx="920497" cy="338554"/>
          </a:xfrm>
          <a:prstGeom prst="rect">
            <a:avLst/>
          </a:prstGeom>
          <a:noFill/>
        </p:spPr>
        <p:txBody>
          <a:bodyPr wrap="square" rtlCol="0">
            <a:spAutoFit/>
          </a:bodyPr>
          <a:lstStyle/>
          <a:p>
            <a:r>
              <a:rPr lang="en-US" sz="1600" b="1" dirty="0"/>
              <a:t>$192.7</a:t>
            </a:r>
          </a:p>
        </p:txBody>
      </p:sp>
      <p:sp>
        <p:nvSpPr>
          <p:cNvPr id="21" name="TextBox 20">
            <a:extLst>
              <a:ext uri="{FF2B5EF4-FFF2-40B4-BE49-F238E27FC236}">
                <a16:creationId xmlns:a16="http://schemas.microsoft.com/office/drawing/2014/main" id="{12A9B7E7-C5DC-40AD-9583-720CCB22F133}"/>
              </a:ext>
            </a:extLst>
          </p:cNvPr>
          <p:cNvSpPr txBox="1"/>
          <p:nvPr/>
        </p:nvSpPr>
        <p:spPr>
          <a:xfrm>
            <a:off x="6790945" y="3883152"/>
            <a:ext cx="965464" cy="338554"/>
          </a:xfrm>
          <a:prstGeom prst="rect">
            <a:avLst/>
          </a:prstGeom>
          <a:noFill/>
        </p:spPr>
        <p:txBody>
          <a:bodyPr wrap="square" rtlCol="0">
            <a:spAutoFit/>
          </a:bodyPr>
          <a:lstStyle/>
          <a:p>
            <a:pPr algn="ctr"/>
            <a:r>
              <a:rPr lang="en-US" sz="1600" b="1" dirty="0"/>
              <a:t>$286.0</a:t>
            </a:r>
          </a:p>
        </p:txBody>
      </p:sp>
      <p:sp>
        <p:nvSpPr>
          <p:cNvPr id="22" name="TextBox 21">
            <a:extLst>
              <a:ext uri="{FF2B5EF4-FFF2-40B4-BE49-F238E27FC236}">
                <a16:creationId xmlns:a16="http://schemas.microsoft.com/office/drawing/2014/main" id="{B8F14695-C400-4C25-8ED8-E3FE28D8D685}"/>
              </a:ext>
            </a:extLst>
          </p:cNvPr>
          <p:cNvSpPr txBox="1"/>
          <p:nvPr/>
        </p:nvSpPr>
        <p:spPr>
          <a:xfrm>
            <a:off x="9101329" y="9838944"/>
            <a:ext cx="965464" cy="338554"/>
          </a:xfrm>
          <a:prstGeom prst="rect">
            <a:avLst/>
          </a:prstGeom>
          <a:noFill/>
        </p:spPr>
        <p:txBody>
          <a:bodyPr wrap="square" rtlCol="0">
            <a:spAutoFit/>
          </a:bodyPr>
          <a:lstStyle/>
          <a:p>
            <a:pPr algn="ctr"/>
            <a:r>
              <a:rPr lang="en-US" sz="1600" b="1" dirty="0"/>
              <a:t>$1.8</a:t>
            </a:r>
          </a:p>
        </p:txBody>
      </p:sp>
      <p:sp>
        <p:nvSpPr>
          <p:cNvPr id="23" name="TextBox 22">
            <a:extLst>
              <a:ext uri="{FF2B5EF4-FFF2-40B4-BE49-F238E27FC236}">
                <a16:creationId xmlns:a16="http://schemas.microsoft.com/office/drawing/2014/main" id="{B5D5B855-B438-4A64-9165-40210D4A38C0}"/>
              </a:ext>
            </a:extLst>
          </p:cNvPr>
          <p:cNvSpPr txBox="1"/>
          <p:nvPr/>
        </p:nvSpPr>
        <p:spPr>
          <a:xfrm>
            <a:off x="10917937" y="9290304"/>
            <a:ext cx="965464" cy="338554"/>
          </a:xfrm>
          <a:prstGeom prst="rect">
            <a:avLst/>
          </a:prstGeom>
          <a:noFill/>
        </p:spPr>
        <p:txBody>
          <a:bodyPr wrap="square" rtlCol="0">
            <a:spAutoFit/>
          </a:bodyPr>
          <a:lstStyle/>
          <a:p>
            <a:pPr algn="ctr"/>
            <a:r>
              <a:rPr lang="en-US" sz="1600" b="1" dirty="0"/>
              <a:t>$28.3</a:t>
            </a:r>
          </a:p>
        </p:txBody>
      </p:sp>
      <p:sp>
        <p:nvSpPr>
          <p:cNvPr id="24" name="TextBox 23">
            <a:extLst>
              <a:ext uri="{FF2B5EF4-FFF2-40B4-BE49-F238E27FC236}">
                <a16:creationId xmlns:a16="http://schemas.microsoft.com/office/drawing/2014/main" id="{9E4A8F7E-1632-49CA-9F57-3FA94ABA342F}"/>
              </a:ext>
            </a:extLst>
          </p:cNvPr>
          <p:cNvSpPr txBox="1"/>
          <p:nvPr/>
        </p:nvSpPr>
        <p:spPr>
          <a:xfrm>
            <a:off x="12710161" y="8087981"/>
            <a:ext cx="965464" cy="338554"/>
          </a:xfrm>
          <a:prstGeom prst="rect">
            <a:avLst/>
          </a:prstGeom>
          <a:noFill/>
        </p:spPr>
        <p:txBody>
          <a:bodyPr wrap="square" rtlCol="0">
            <a:spAutoFit/>
          </a:bodyPr>
          <a:lstStyle/>
          <a:p>
            <a:pPr algn="ctr"/>
            <a:r>
              <a:rPr lang="en-US" sz="1600" b="1" dirty="0"/>
              <a:t>$85.8</a:t>
            </a:r>
          </a:p>
        </p:txBody>
      </p:sp>
      <p:sp>
        <p:nvSpPr>
          <p:cNvPr id="25" name="TextBox 24">
            <a:extLst>
              <a:ext uri="{FF2B5EF4-FFF2-40B4-BE49-F238E27FC236}">
                <a16:creationId xmlns:a16="http://schemas.microsoft.com/office/drawing/2014/main" id="{C78F02E5-1B9C-4898-8B61-D8C980CE3279}"/>
              </a:ext>
            </a:extLst>
          </p:cNvPr>
          <p:cNvSpPr txBox="1"/>
          <p:nvPr/>
        </p:nvSpPr>
        <p:spPr>
          <a:xfrm>
            <a:off x="14520673" y="4297680"/>
            <a:ext cx="965464" cy="338554"/>
          </a:xfrm>
          <a:prstGeom prst="rect">
            <a:avLst/>
          </a:prstGeom>
          <a:noFill/>
        </p:spPr>
        <p:txBody>
          <a:bodyPr wrap="square" rtlCol="0">
            <a:spAutoFit/>
          </a:bodyPr>
          <a:lstStyle/>
          <a:p>
            <a:pPr algn="ctr"/>
            <a:r>
              <a:rPr lang="en-US" sz="1600" b="1" dirty="0"/>
              <a:t>$266.2</a:t>
            </a:r>
          </a:p>
        </p:txBody>
      </p:sp>
      <p:sp>
        <p:nvSpPr>
          <p:cNvPr id="26" name="TextBox 25">
            <a:extLst>
              <a:ext uri="{FF2B5EF4-FFF2-40B4-BE49-F238E27FC236}">
                <a16:creationId xmlns:a16="http://schemas.microsoft.com/office/drawing/2014/main" id="{7706D272-C869-4FE8-B6B7-391021C56429}"/>
              </a:ext>
            </a:extLst>
          </p:cNvPr>
          <p:cNvSpPr txBox="1"/>
          <p:nvPr/>
        </p:nvSpPr>
        <p:spPr>
          <a:xfrm>
            <a:off x="16800577" y="9442704"/>
            <a:ext cx="965464" cy="338554"/>
          </a:xfrm>
          <a:prstGeom prst="rect">
            <a:avLst/>
          </a:prstGeom>
          <a:noFill/>
        </p:spPr>
        <p:txBody>
          <a:bodyPr wrap="square" rtlCol="0">
            <a:spAutoFit/>
          </a:bodyPr>
          <a:lstStyle/>
          <a:p>
            <a:pPr algn="ctr"/>
            <a:r>
              <a:rPr lang="en-US" sz="1600" b="1" dirty="0"/>
              <a:t>$17.5</a:t>
            </a:r>
          </a:p>
        </p:txBody>
      </p:sp>
      <p:sp>
        <p:nvSpPr>
          <p:cNvPr id="27" name="TextBox 26">
            <a:extLst>
              <a:ext uri="{FF2B5EF4-FFF2-40B4-BE49-F238E27FC236}">
                <a16:creationId xmlns:a16="http://schemas.microsoft.com/office/drawing/2014/main" id="{7EEE1F2C-F15A-41AD-833B-E016851F6EC8}"/>
              </a:ext>
            </a:extLst>
          </p:cNvPr>
          <p:cNvSpPr txBox="1"/>
          <p:nvPr/>
        </p:nvSpPr>
        <p:spPr>
          <a:xfrm>
            <a:off x="18019777" y="9137904"/>
            <a:ext cx="965464" cy="338554"/>
          </a:xfrm>
          <a:prstGeom prst="rect">
            <a:avLst/>
          </a:prstGeom>
          <a:noFill/>
        </p:spPr>
        <p:txBody>
          <a:bodyPr wrap="square" rtlCol="0">
            <a:spAutoFit/>
          </a:bodyPr>
          <a:lstStyle/>
          <a:p>
            <a:pPr algn="ctr"/>
            <a:r>
              <a:rPr lang="en-US" sz="1600" b="1" dirty="0"/>
              <a:t>$31.6</a:t>
            </a:r>
          </a:p>
        </p:txBody>
      </p:sp>
      <p:sp>
        <p:nvSpPr>
          <p:cNvPr id="28" name="TextBox 27">
            <a:extLst>
              <a:ext uri="{FF2B5EF4-FFF2-40B4-BE49-F238E27FC236}">
                <a16:creationId xmlns:a16="http://schemas.microsoft.com/office/drawing/2014/main" id="{BEE740EC-9222-457E-82EE-661ECAC984D9}"/>
              </a:ext>
            </a:extLst>
          </p:cNvPr>
          <p:cNvSpPr txBox="1"/>
          <p:nvPr/>
        </p:nvSpPr>
        <p:spPr>
          <a:xfrm>
            <a:off x="19190209" y="9052560"/>
            <a:ext cx="965464" cy="338554"/>
          </a:xfrm>
          <a:prstGeom prst="rect">
            <a:avLst/>
          </a:prstGeom>
          <a:noFill/>
        </p:spPr>
        <p:txBody>
          <a:bodyPr wrap="square" rtlCol="0">
            <a:spAutoFit/>
          </a:bodyPr>
          <a:lstStyle/>
          <a:p>
            <a:pPr algn="ctr"/>
            <a:r>
              <a:rPr lang="en-US" sz="1600" b="1" dirty="0"/>
              <a:t>$35.8</a:t>
            </a:r>
          </a:p>
        </p:txBody>
      </p:sp>
      <p:sp>
        <p:nvSpPr>
          <p:cNvPr id="29" name="TextBox 28">
            <a:extLst>
              <a:ext uri="{FF2B5EF4-FFF2-40B4-BE49-F238E27FC236}">
                <a16:creationId xmlns:a16="http://schemas.microsoft.com/office/drawing/2014/main" id="{9DEDF343-2611-491F-94D9-4CE16EEC4F35}"/>
              </a:ext>
            </a:extLst>
          </p:cNvPr>
          <p:cNvSpPr txBox="1"/>
          <p:nvPr/>
        </p:nvSpPr>
        <p:spPr>
          <a:xfrm>
            <a:off x="20391121" y="8790432"/>
            <a:ext cx="965464" cy="338554"/>
          </a:xfrm>
          <a:prstGeom prst="rect">
            <a:avLst/>
          </a:prstGeom>
          <a:noFill/>
        </p:spPr>
        <p:txBody>
          <a:bodyPr wrap="square" rtlCol="0">
            <a:spAutoFit/>
          </a:bodyPr>
          <a:lstStyle/>
          <a:p>
            <a:pPr algn="ctr"/>
            <a:r>
              <a:rPr lang="en-US" sz="1600" b="1" dirty="0"/>
              <a:t>$48.2</a:t>
            </a:r>
          </a:p>
        </p:txBody>
      </p:sp>
      <p:sp>
        <p:nvSpPr>
          <p:cNvPr id="30" name="TextBox 29">
            <a:extLst>
              <a:ext uri="{FF2B5EF4-FFF2-40B4-BE49-F238E27FC236}">
                <a16:creationId xmlns:a16="http://schemas.microsoft.com/office/drawing/2014/main" id="{9C2C0A34-897C-4D35-ADCB-DC6519316327}"/>
              </a:ext>
            </a:extLst>
          </p:cNvPr>
          <p:cNvSpPr txBox="1"/>
          <p:nvPr/>
        </p:nvSpPr>
        <p:spPr>
          <a:xfrm>
            <a:off x="21573745" y="7997952"/>
            <a:ext cx="965464" cy="338554"/>
          </a:xfrm>
          <a:prstGeom prst="rect">
            <a:avLst/>
          </a:prstGeom>
          <a:noFill/>
        </p:spPr>
        <p:txBody>
          <a:bodyPr wrap="square" rtlCol="0">
            <a:spAutoFit/>
          </a:bodyPr>
          <a:lstStyle/>
          <a:p>
            <a:pPr algn="ctr"/>
            <a:r>
              <a:rPr lang="en-US" sz="1600" b="1" dirty="0"/>
              <a:t>$85.6</a:t>
            </a:r>
          </a:p>
        </p:txBody>
      </p:sp>
      <p:sp>
        <p:nvSpPr>
          <p:cNvPr id="31" name="TextBox 30">
            <a:extLst>
              <a:ext uri="{FF2B5EF4-FFF2-40B4-BE49-F238E27FC236}">
                <a16:creationId xmlns:a16="http://schemas.microsoft.com/office/drawing/2014/main" id="{54007721-80F2-4EAB-B748-96A946B54D26}"/>
              </a:ext>
            </a:extLst>
          </p:cNvPr>
          <p:cNvSpPr txBox="1"/>
          <p:nvPr/>
        </p:nvSpPr>
        <p:spPr>
          <a:xfrm>
            <a:off x="22768561" y="5718048"/>
            <a:ext cx="965464" cy="338554"/>
          </a:xfrm>
          <a:prstGeom prst="rect">
            <a:avLst/>
          </a:prstGeom>
          <a:noFill/>
        </p:spPr>
        <p:txBody>
          <a:bodyPr wrap="square" rtlCol="0">
            <a:spAutoFit/>
          </a:bodyPr>
          <a:lstStyle/>
          <a:p>
            <a:pPr algn="ctr"/>
            <a:r>
              <a:rPr lang="en-US" sz="1600" b="1" dirty="0"/>
              <a:t>$194.5</a:t>
            </a:r>
          </a:p>
        </p:txBody>
      </p:sp>
      <p:sp>
        <p:nvSpPr>
          <p:cNvPr id="36" name="TextBox 35">
            <a:extLst>
              <a:ext uri="{FF2B5EF4-FFF2-40B4-BE49-F238E27FC236}">
                <a16:creationId xmlns:a16="http://schemas.microsoft.com/office/drawing/2014/main" id="{E11AA3C6-63B2-47A3-AA85-8ABAF8794A94}"/>
              </a:ext>
            </a:extLst>
          </p:cNvPr>
          <p:cNvSpPr txBox="1"/>
          <p:nvPr/>
        </p:nvSpPr>
        <p:spPr>
          <a:xfrm>
            <a:off x="247650" y="544447"/>
            <a:ext cx="23885980"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Trebuchet MS"/>
                <a:ea typeface="+mn-ea"/>
              </a:rPr>
              <a:t>Several Traditional Categories Have Become</a:t>
            </a:r>
            <a:r>
              <a:rPr lang="en-US" sz="5400" dirty="0">
                <a:solidFill>
                  <a:schemeClr val="bg1"/>
                </a:solidFill>
                <a:latin typeface="Trebuchet MS"/>
              </a:rPr>
              <a:t> Hypercompetitive </a:t>
            </a: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Trebuchet MS"/>
              </a:rPr>
              <a:t>With The Recent Influx Of Multiple DTC Brand Entrants</a:t>
            </a:r>
            <a:endParaRPr kumimoji="0" lang="en-US" sz="5400" b="0" i="0" u="none" strike="noStrike" kern="1200" cap="none" spc="0" normalizeH="0" baseline="0" noProof="0" dirty="0">
              <a:ln>
                <a:noFill/>
              </a:ln>
              <a:solidFill>
                <a:schemeClr val="bg1"/>
              </a:solidFill>
              <a:effectLst/>
              <a:uLnTx/>
              <a:uFillTx/>
              <a:latin typeface="Trebuchet MS"/>
              <a:ea typeface="+mn-ea"/>
              <a:cs typeface="Trebuchet MS"/>
            </a:endParaRPr>
          </a:p>
        </p:txBody>
      </p:sp>
      <p:pic>
        <p:nvPicPr>
          <p:cNvPr id="33" name="Picture 32">
            <a:extLst>
              <a:ext uri="{FF2B5EF4-FFF2-40B4-BE49-F238E27FC236}">
                <a16:creationId xmlns:a16="http://schemas.microsoft.com/office/drawing/2014/main" id="{BF8169B7-213C-40E8-8AB2-BC24D73515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2637503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37E8AF-30BB-411B-8585-238736AEFF94}"/>
              </a:ext>
            </a:extLst>
          </p:cNvPr>
          <p:cNvSpPr txBox="1"/>
          <p:nvPr/>
        </p:nvSpPr>
        <p:spPr>
          <a:xfrm>
            <a:off x="266347" y="628671"/>
            <a:ext cx="2386981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prstClr val="white"/>
                </a:solidFill>
                <a:effectLst/>
                <a:uLnTx/>
                <a:uFillTx/>
                <a:latin typeface="Trebuchet MS"/>
                <a:ea typeface="+mn-ea"/>
                <a:cs typeface="+mn-cs"/>
              </a:rPr>
              <a:t>In Fact, ‘Direct-to-Consumer’ Brands Are Now Some Of The Biggest TV Evangelists</a:t>
            </a:r>
          </a:p>
        </p:txBody>
      </p:sp>
      <p:sp>
        <p:nvSpPr>
          <p:cNvPr id="11" name="Speech Bubble: Rectangle 10">
            <a:extLst>
              <a:ext uri="{FF2B5EF4-FFF2-40B4-BE49-F238E27FC236}">
                <a16:creationId xmlns:a16="http://schemas.microsoft.com/office/drawing/2014/main" id="{546E17BB-19C2-4BE4-9B74-ADA2BAEA0F7C}"/>
              </a:ext>
            </a:extLst>
          </p:cNvPr>
          <p:cNvSpPr/>
          <p:nvPr/>
        </p:nvSpPr>
        <p:spPr>
          <a:xfrm>
            <a:off x="400380" y="3380791"/>
            <a:ext cx="9079771" cy="2495753"/>
          </a:xfrm>
          <a:prstGeom prst="wedgeRectCallout">
            <a:avLst>
              <a:gd name="adj1" fmla="val -11394"/>
              <a:gd name="adj2" fmla="val 83305"/>
            </a:avLst>
          </a:prstGeom>
          <a:solidFill>
            <a:sysClr val="window" lastClr="FFFFFF"/>
          </a:solidFill>
          <a:ln w="57150" cap="flat" cmpd="sng" algn="ctr">
            <a:solidFill>
              <a:srgbClr val="3781B2"/>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rebuchet MS"/>
                <a:ea typeface="+mn-ea"/>
                <a:cs typeface="+mn-cs"/>
              </a:rPr>
              <a:t>“A lot of people oftentimes don’t understand the economics of TV and how to measure it. </a:t>
            </a:r>
            <a:r>
              <a:rPr kumimoji="0" lang="en-US" sz="2400" b="1" i="0" u="none" strike="noStrike" kern="0" cap="none" spc="0" normalizeH="0" baseline="0" noProof="0" dirty="0">
                <a:ln>
                  <a:noFill/>
                </a:ln>
                <a:solidFill>
                  <a:srgbClr val="3781B2"/>
                </a:solidFill>
                <a:effectLst/>
                <a:uLnTx/>
                <a:uFillTx/>
                <a:latin typeface="Trebuchet MS"/>
                <a:ea typeface="+mn-ea"/>
                <a:cs typeface="+mn-cs"/>
              </a:rPr>
              <a:t>TV can be less expensive and more beneficial than digital</a:t>
            </a:r>
            <a:r>
              <a:rPr kumimoji="0" lang="en-US" sz="2400" b="0" i="0" u="none" strike="noStrike" kern="0" cap="none" spc="0" normalizeH="0" baseline="0" noProof="0" dirty="0">
                <a:ln>
                  <a:noFill/>
                </a:ln>
                <a:solidFill>
                  <a:prstClr val="black"/>
                </a:solidFill>
                <a:effectLst/>
                <a:uLnTx/>
                <a:uFillTx/>
                <a:latin typeface="Trebuchet MS"/>
                <a:ea typeface="+mn-ea"/>
                <a:cs typeface="+mn-cs"/>
              </a:rPr>
              <a:t>. It just takes more to get an initial test off the ground, but </a:t>
            </a:r>
            <a:r>
              <a:rPr kumimoji="0" lang="en-US" sz="2400" b="1" i="0" u="none" strike="noStrike" kern="0" cap="none" spc="0" normalizeH="0" baseline="0" noProof="0" dirty="0">
                <a:ln>
                  <a:noFill/>
                </a:ln>
                <a:solidFill>
                  <a:srgbClr val="3781B2"/>
                </a:solidFill>
                <a:effectLst/>
                <a:uLnTx/>
                <a:uFillTx/>
                <a:latin typeface="Trebuchet MS"/>
                <a:ea typeface="+mn-ea"/>
                <a:cs typeface="+mn-cs"/>
              </a:rPr>
              <a:t>from a CPM basis, it’s comparable, if not better, in some places</a:t>
            </a:r>
            <a:r>
              <a:rPr kumimoji="0" lang="en-US" sz="2400" b="0" i="0" u="none" strike="noStrike" kern="0" cap="none" spc="0" normalizeH="0" baseline="0" noProof="0" dirty="0">
                <a:ln>
                  <a:noFill/>
                </a:ln>
                <a:solidFill>
                  <a:prstClr val="black"/>
                </a:solidFill>
                <a:effectLst/>
                <a:uLnTx/>
                <a:uFillTx/>
                <a:latin typeface="Trebuchet MS"/>
                <a:ea typeface="+mn-ea"/>
                <a:cs typeface="+mn-cs"/>
              </a:rPr>
              <a:t>, especially now that people are buying for these hyper-targeted custom audiences in digital.”</a:t>
            </a:r>
          </a:p>
        </p:txBody>
      </p:sp>
      <p:sp>
        <p:nvSpPr>
          <p:cNvPr id="12" name="TextBox 11">
            <a:extLst>
              <a:ext uri="{FF2B5EF4-FFF2-40B4-BE49-F238E27FC236}">
                <a16:creationId xmlns:a16="http://schemas.microsoft.com/office/drawing/2014/main" id="{0D28657E-8185-45B3-A9A5-419F67A94D40}"/>
              </a:ext>
            </a:extLst>
          </p:cNvPr>
          <p:cNvSpPr txBox="1"/>
          <p:nvPr/>
        </p:nvSpPr>
        <p:spPr>
          <a:xfrm>
            <a:off x="579063" y="6907765"/>
            <a:ext cx="830839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David Webb, Director of Growth &amp; Analytics, </a:t>
            </a:r>
            <a:r>
              <a:rPr kumimoji="0" lang="en-US" sz="2400" b="1" i="1" u="none" strike="noStrike" kern="0" cap="none" spc="0" normalizeH="0" baseline="0" noProof="0" dirty="0">
                <a:ln>
                  <a:noFill/>
                </a:ln>
                <a:solidFill>
                  <a:prstClr val="white"/>
                </a:solidFill>
                <a:effectLst/>
                <a:uLnTx/>
                <a:uFillTx/>
                <a:latin typeface="Trebuchet MS"/>
                <a:ea typeface="+mn-ea"/>
                <a:cs typeface="+mn-cs"/>
              </a:rPr>
              <a:t>HelloFresh </a:t>
            </a:r>
            <a:r>
              <a:rPr kumimoji="0" lang="en-US" sz="1800" b="0" i="0" u="none" strike="noStrike" kern="0" cap="none" spc="0" normalizeH="0" baseline="0" noProof="0" dirty="0">
                <a:ln>
                  <a:noFill/>
                </a:ln>
                <a:solidFill>
                  <a:prstClr val="white"/>
                </a:solidFill>
                <a:effectLst/>
                <a:uLnTx/>
                <a:uFillTx/>
                <a:latin typeface="Trebuchet MS"/>
                <a:ea typeface="+mn-ea"/>
                <a:cs typeface="+mn-cs"/>
              </a:rPr>
              <a:t>(</a:t>
            </a:r>
            <a:r>
              <a:rPr kumimoji="0" lang="en-US" sz="1800" b="0" i="0" u="none" strike="noStrike" kern="0" cap="none" spc="0" normalizeH="0" baseline="0" noProof="0" dirty="0" err="1">
                <a:ln>
                  <a:noFill/>
                </a:ln>
                <a:solidFill>
                  <a:prstClr val="white"/>
                </a:solidFill>
                <a:effectLst/>
                <a:uLnTx/>
                <a:uFillTx/>
                <a:latin typeface="Trebuchet MS"/>
                <a:ea typeface="+mn-ea"/>
                <a:cs typeface="+mn-cs"/>
              </a:rPr>
              <a:t>Digiday</a:t>
            </a:r>
            <a:r>
              <a:rPr kumimoji="0" lang="en-US" sz="1800" b="0" i="0" u="none" strike="noStrike" kern="0" cap="none" spc="0" normalizeH="0" baseline="0" noProof="0" dirty="0">
                <a:ln>
                  <a:noFill/>
                </a:ln>
                <a:solidFill>
                  <a:prstClr val="white"/>
                </a:solidFill>
                <a:effectLst/>
                <a:uLnTx/>
                <a:uFillTx/>
                <a:latin typeface="Trebuchet MS"/>
                <a:ea typeface="+mn-ea"/>
                <a:cs typeface="+mn-cs"/>
              </a:rPr>
              <a:t>, 6/20/18)</a:t>
            </a:r>
            <a:endParaRPr kumimoji="0" lang="en-US" sz="20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3" name="Speech Bubble: Rectangle 12">
            <a:extLst>
              <a:ext uri="{FF2B5EF4-FFF2-40B4-BE49-F238E27FC236}">
                <a16:creationId xmlns:a16="http://schemas.microsoft.com/office/drawing/2014/main" id="{C67AAE7D-5948-47F4-8592-A48FA9B6EB4D}"/>
              </a:ext>
            </a:extLst>
          </p:cNvPr>
          <p:cNvSpPr/>
          <p:nvPr/>
        </p:nvSpPr>
        <p:spPr>
          <a:xfrm>
            <a:off x="8675908" y="9124956"/>
            <a:ext cx="6720740" cy="1362974"/>
          </a:xfrm>
          <a:prstGeom prst="wedgeRectCallout">
            <a:avLst>
              <a:gd name="adj1" fmla="val -31121"/>
              <a:gd name="adj2" fmla="val 95406"/>
            </a:avLst>
          </a:prstGeom>
          <a:solidFill>
            <a:sysClr val="window" lastClr="FFFFFF"/>
          </a:solidFill>
          <a:ln w="57150" cap="flat" cmpd="sng" algn="ctr">
            <a:solidFill>
              <a:srgbClr val="3781B2"/>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rebuchet MS"/>
                <a:ea typeface="+mn-ea"/>
                <a:cs typeface="+mn-cs"/>
              </a:rPr>
              <a:t>“Increasingly, </a:t>
            </a:r>
            <a:r>
              <a:rPr kumimoji="0" lang="en-US" sz="2400" b="1" i="0" u="none" strike="noStrike" kern="0" cap="none" spc="0" normalizeH="0" baseline="0" noProof="0" dirty="0">
                <a:ln>
                  <a:noFill/>
                </a:ln>
                <a:solidFill>
                  <a:srgbClr val="3781B2"/>
                </a:solidFill>
                <a:effectLst/>
                <a:uLnTx/>
                <a:uFillTx/>
                <a:latin typeface="Trebuchet MS"/>
                <a:ea typeface="+mn-ea"/>
                <a:cs typeface="+mn-cs"/>
              </a:rPr>
              <a:t>TV provides you with just as much analytics and ability to attribute </a:t>
            </a:r>
            <a:r>
              <a:rPr kumimoji="0" lang="en-US" sz="2400" b="0" i="0" u="none" strike="noStrike" kern="0" cap="none" spc="0" normalizeH="0" baseline="0" noProof="0" dirty="0">
                <a:ln>
                  <a:noFill/>
                </a:ln>
                <a:solidFill>
                  <a:prstClr val="black"/>
                </a:solidFill>
                <a:effectLst/>
                <a:uLnTx/>
                <a:uFillTx/>
                <a:latin typeface="Trebuchet MS"/>
                <a:ea typeface="+mn-ea"/>
                <a:cs typeface="+mn-cs"/>
              </a:rPr>
              <a:t>where customers are coming from.”</a:t>
            </a:r>
          </a:p>
        </p:txBody>
      </p:sp>
      <p:sp>
        <p:nvSpPr>
          <p:cNvPr id="14" name="TextBox 13">
            <a:extLst>
              <a:ext uri="{FF2B5EF4-FFF2-40B4-BE49-F238E27FC236}">
                <a16:creationId xmlns:a16="http://schemas.microsoft.com/office/drawing/2014/main" id="{168CCF2F-0A6D-4F6A-A3CC-3E00A9432430}"/>
              </a:ext>
            </a:extLst>
          </p:cNvPr>
          <p:cNvSpPr txBox="1"/>
          <p:nvPr/>
        </p:nvSpPr>
        <p:spPr>
          <a:xfrm>
            <a:off x="8302685" y="11199997"/>
            <a:ext cx="709396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Malcolm </a:t>
            </a:r>
            <a:r>
              <a:rPr kumimoji="0" lang="en-US" sz="2400" b="1" i="0" u="none" strike="noStrike" kern="0" cap="none" spc="0" normalizeH="0" baseline="0" noProof="0" dirty="0" err="1">
                <a:ln>
                  <a:noFill/>
                </a:ln>
                <a:solidFill>
                  <a:prstClr val="white"/>
                </a:solidFill>
                <a:effectLst/>
                <a:uLnTx/>
                <a:uFillTx/>
                <a:latin typeface="Trebuchet MS"/>
                <a:ea typeface="+mn-ea"/>
                <a:cs typeface="+mn-cs"/>
              </a:rPr>
              <a:t>Scovil</a:t>
            </a:r>
            <a:r>
              <a:rPr kumimoji="0" lang="en-US" sz="2400" b="1" i="0" u="none" strike="noStrike" kern="0" cap="none" spc="0" normalizeH="0" baseline="0" noProof="0" dirty="0">
                <a:ln>
                  <a:noFill/>
                </a:ln>
                <a:solidFill>
                  <a:prstClr val="white"/>
                </a:solidFill>
                <a:effectLst/>
                <a:uLnTx/>
                <a:uFillTx/>
                <a:latin typeface="Trebuchet MS"/>
                <a:ea typeface="+mn-ea"/>
                <a:cs typeface="+mn-cs"/>
              </a:rPr>
              <a:t>, Head of Marketing, </a:t>
            </a:r>
            <a:r>
              <a:rPr kumimoji="0" lang="en-US" sz="2400" b="1" i="1" u="none" strike="noStrike" kern="0" cap="none" spc="0" normalizeH="0" baseline="0" noProof="0" dirty="0" err="1">
                <a:ln>
                  <a:noFill/>
                </a:ln>
                <a:solidFill>
                  <a:prstClr val="white"/>
                </a:solidFill>
                <a:effectLst/>
                <a:uLnTx/>
                <a:uFillTx/>
                <a:latin typeface="Trebuchet MS"/>
                <a:ea typeface="+mn-ea"/>
                <a:cs typeface="+mn-cs"/>
              </a:rPr>
              <a:t>Tophatter</a:t>
            </a:r>
            <a:r>
              <a:rPr kumimoji="0" lang="en-US" sz="2400" b="1" i="1" u="none" strike="noStrike" kern="0" cap="none" spc="0" normalizeH="0" baseline="0" noProof="0" dirty="0">
                <a:ln>
                  <a:noFill/>
                </a:ln>
                <a:solidFill>
                  <a:prstClr val="white"/>
                </a:solidFill>
                <a:effectLst/>
                <a:uLnTx/>
                <a:uFillTx/>
                <a:latin typeface="Trebuchet M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a:ea typeface="+mn-ea"/>
                <a:cs typeface="+mn-cs"/>
              </a:rPr>
              <a:t>(D</a:t>
            </a:r>
            <a:r>
              <a:rPr kumimoji="0" lang="en-US" sz="1800" b="0" i="0" u="none" strike="noStrike" kern="0" cap="none" spc="0" normalizeH="0" baseline="0" noProof="0" dirty="0" err="1">
                <a:ln>
                  <a:noFill/>
                </a:ln>
                <a:solidFill>
                  <a:prstClr val="white"/>
                </a:solidFill>
                <a:effectLst/>
                <a:uLnTx/>
                <a:uFillTx/>
                <a:latin typeface="Trebuchet MS"/>
                <a:ea typeface="+mn-ea"/>
                <a:cs typeface="+mn-cs"/>
              </a:rPr>
              <a:t>igiday</a:t>
            </a:r>
            <a:r>
              <a:rPr kumimoji="0" lang="en-US" sz="1800" b="0" i="0" u="none" strike="noStrike" kern="0" cap="none" spc="0" normalizeH="0" baseline="0" noProof="0" dirty="0">
                <a:ln>
                  <a:noFill/>
                </a:ln>
                <a:solidFill>
                  <a:prstClr val="white"/>
                </a:solidFill>
                <a:effectLst/>
                <a:uLnTx/>
                <a:uFillTx/>
                <a:latin typeface="Trebuchet MS"/>
                <a:ea typeface="+mn-ea"/>
                <a:cs typeface="+mn-cs"/>
              </a:rPr>
              <a:t>, 6/20/18)</a:t>
            </a:r>
          </a:p>
        </p:txBody>
      </p:sp>
      <p:sp>
        <p:nvSpPr>
          <p:cNvPr id="16" name="TextBox 15">
            <a:extLst>
              <a:ext uri="{FF2B5EF4-FFF2-40B4-BE49-F238E27FC236}">
                <a16:creationId xmlns:a16="http://schemas.microsoft.com/office/drawing/2014/main" id="{E289C618-F57D-4D0E-BC7D-E384DBBC628E}"/>
              </a:ext>
            </a:extLst>
          </p:cNvPr>
          <p:cNvSpPr txBox="1"/>
          <p:nvPr/>
        </p:nvSpPr>
        <p:spPr>
          <a:xfrm>
            <a:off x="266347" y="11877394"/>
            <a:ext cx="624536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Heidi Zak, Co-Founder &amp; CEO, </a:t>
            </a:r>
            <a:r>
              <a:rPr kumimoji="0" lang="en-US" sz="2400" b="1" i="1" u="none" strike="noStrike" kern="0" cap="none" spc="0" normalizeH="0" baseline="0" noProof="0" dirty="0" err="1">
                <a:ln>
                  <a:noFill/>
                </a:ln>
                <a:solidFill>
                  <a:prstClr val="white"/>
                </a:solidFill>
                <a:effectLst/>
                <a:uLnTx/>
                <a:uFillTx/>
                <a:latin typeface="Trebuchet MS"/>
                <a:ea typeface="+mn-ea"/>
                <a:cs typeface="+mn-cs"/>
              </a:rPr>
              <a:t>ThirdLove</a:t>
            </a:r>
            <a:r>
              <a:rPr kumimoji="0" lang="en-US" sz="2400" b="1" i="1" u="none" strike="noStrike" kern="0" cap="none" spc="0" normalizeH="0" baseline="0" noProof="0" dirty="0">
                <a:ln>
                  <a:noFill/>
                </a:ln>
                <a:solidFill>
                  <a:prstClr val="white"/>
                </a:solidFill>
                <a:effectLst/>
                <a:uLnTx/>
                <a:uFillTx/>
                <a:latin typeface="Trebuchet MS"/>
                <a:ea typeface="+mn-ea"/>
                <a:cs typeface="+mn-cs"/>
              </a:rPr>
              <a:t> </a:t>
            </a:r>
            <a:r>
              <a:rPr kumimoji="0" lang="en-US" sz="1800" b="0" i="0" u="none" strike="noStrike" kern="0" cap="none" spc="0" normalizeH="0" baseline="0" noProof="0" dirty="0">
                <a:ln>
                  <a:noFill/>
                </a:ln>
                <a:solidFill>
                  <a:prstClr val="white"/>
                </a:solidFill>
                <a:effectLst/>
                <a:uLnTx/>
                <a:uFillTx/>
                <a:latin typeface="Trebuchet MS"/>
                <a:ea typeface="+mn-ea"/>
                <a:cs typeface="+mn-cs"/>
              </a:rPr>
              <a:t>(</a:t>
            </a:r>
            <a:r>
              <a:rPr kumimoji="0" lang="en-US" sz="1800" b="0" i="0" u="none" strike="noStrike" kern="0" cap="none" spc="0" normalizeH="0" baseline="0" noProof="0" dirty="0" err="1">
                <a:ln>
                  <a:noFill/>
                </a:ln>
                <a:solidFill>
                  <a:prstClr val="white"/>
                </a:solidFill>
                <a:effectLst/>
                <a:uLnTx/>
                <a:uFillTx/>
                <a:latin typeface="Trebuchet MS"/>
                <a:ea typeface="+mn-ea"/>
                <a:cs typeface="+mn-cs"/>
              </a:rPr>
              <a:t>Digiday</a:t>
            </a:r>
            <a:r>
              <a:rPr kumimoji="0" lang="en-US" sz="1800" b="0" i="0" u="none" strike="noStrike" kern="0" cap="none" spc="0" normalizeH="0" baseline="0" noProof="0" dirty="0">
                <a:ln>
                  <a:noFill/>
                </a:ln>
                <a:solidFill>
                  <a:prstClr val="white"/>
                </a:solidFill>
                <a:effectLst/>
                <a:uLnTx/>
                <a:uFillTx/>
                <a:latin typeface="Trebuchet MS"/>
                <a:ea typeface="+mn-ea"/>
                <a:cs typeface="+mn-cs"/>
              </a:rPr>
              <a:t>, 1/22/19)</a:t>
            </a:r>
            <a:endParaRPr kumimoji="0" lang="en-US" sz="20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7" name="Speech Bubble: Rectangle 16">
            <a:extLst>
              <a:ext uri="{FF2B5EF4-FFF2-40B4-BE49-F238E27FC236}">
                <a16:creationId xmlns:a16="http://schemas.microsoft.com/office/drawing/2014/main" id="{577C3533-7944-4FE6-9BC9-F0D70D193F2D}"/>
              </a:ext>
            </a:extLst>
          </p:cNvPr>
          <p:cNvSpPr/>
          <p:nvPr/>
        </p:nvSpPr>
        <p:spPr>
          <a:xfrm>
            <a:off x="595532" y="9102601"/>
            <a:ext cx="5911691" cy="2019651"/>
          </a:xfrm>
          <a:prstGeom prst="wedgeRectCallout">
            <a:avLst>
              <a:gd name="adj1" fmla="val -13525"/>
              <a:gd name="adj2" fmla="val 84324"/>
            </a:avLst>
          </a:prstGeom>
          <a:solidFill>
            <a:sysClr val="window" lastClr="FFFFFF"/>
          </a:solidFill>
          <a:ln w="57150" cap="flat" cmpd="sng" algn="ctr">
            <a:solidFill>
              <a:srgbClr val="3781B2"/>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rebuchet MS"/>
                <a:ea typeface="+mn-ea"/>
                <a:cs typeface="+mn-cs"/>
              </a:rPr>
              <a:t>“</a:t>
            </a:r>
            <a:r>
              <a:rPr kumimoji="0" lang="en-US" sz="2400" b="1" i="0" u="none" strike="noStrike" kern="0" cap="none" spc="0" normalizeH="0" baseline="0" noProof="0" dirty="0">
                <a:ln>
                  <a:noFill/>
                </a:ln>
                <a:solidFill>
                  <a:srgbClr val="3781B2"/>
                </a:solidFill>
                <a:effectLst/>
                <a:uLnTx/>
                <a:uFillTx/>
                <a:latin typeface="Trebuchet MS"/>
                <a:ea typeface="+mn-ea"/>
                <a:cs typeface="+mn-cs"/>
              </a:rPr>
              <a:t>Television is definitely a growing channel for us</a:t>
            </a:r>
            <a:r>
              <a:rPr kumimoji="0" lang="en-US" sz="2400" b="0" i="0" u="none" strike="noStrike" kern="0" cap="none" spc="0" normalizeH="0" baseline="0" noProof="0" dirty="0">
                <a:ln>
                  <a:noFill/>
                </a:ln>
                <a:solidFill>
                  <a:prstClr val="black"/>
                </a:solidFill>
                <a:effectLst/>
                <a:uLnTx/>
                <a:uFillTx/>
                <a:latin typeface="Trebuchet MS"/>
                <a:ea typeface="+mn-ea"/>
                <a:cs typeface="+mn-cs"/>
              </a:rPr>
              <a:t>. There is something physical about TV…Something physical that someone touches. </a:t>
            </a:r>
            <a:r>
              <a:rPr kumimoji="0" lang="en-US" sz="2400" b="1" i="0" u="none" strike="noStrike" kern="0" cap="none" spc="0" normalizeH="0" baseline="0" noProof="0" dirty="0">
                <a:ln>
                  <a:noFill/>
                </a:ln>
                <a:solidFill>
                  <a:srgbClr val="3781B2"/>
                </a:solidFill>
                <a:effectLst/>
                <a:uLnTx/>
                <a:uFillTx/>
                <a:latin typeface="Trebuchet MS"/>
                <a:ea typeface="+mn-ea"/>
                <a:cs typeface="+mn-cs"/>
              </a:rPr>
              <a:t>In some ways, it’s just more real</a:t>
            </a:r>
            <a:r>
              <a:rPr kumimoji="0" lang="en-US" sz="2400" b="0" i="0" u="none" strike="noStrike" kern="0" cap="none" spc="0" normalizeH="0" baseline="0" noProof="0" dirty="0">
                <a:ln>
                  <a:noFill/>
                </a:ln>
                <a:solidFill>
                  <a:prstClr val="black"/>
                </a:solidFill>
                <a:effectLst/>
                <a:uLnTx/>
                <a:uFillTx/>
                <a:latin typeface="Trebuchet MS"/>
                <a:ea typeface="+mn-ea"/>
                <a:cs typeface="+mn-cs"/>
              </a:rPr>
              <a:t>.”</a:t>
            </a:r>
          </a:p>
        </p:txBody>
      </p:sp>
      <p:sp>
        <p:nvSpPr>
          <p:cNvPr id="19" name="Speech Bubble: Rectangle 18">
            <a:extLst>
              <a:ext uri="{FF2B5EF4-FFF2-40B4-BE49-F238E27FC236}">
                <a16:creationId xmlns:a16="http://schemas.microsoft.com/office/drawing/2014/main" id="{D07FEE9C-4F56-4D58-9129-0F33CBA081B1}"/>
              </a:ext>
            </a:extLst>
          </p:cNvPr>
          <p:cNvSpPr/>
          <p:nvPr/>
        </p:nvSpPr>
        <p:spPr>
          <a:xfrm>
            <a:off x="16934688" y="3586941"/>
            <a:ext cx="6873424" cy="1796992"/>
          </a:xfrm>
          <a:prstGeom prst="wedgeRectCallout">
            <a:avLst>
              <a:gd name="adj1" fmla="val 7865"/>
              <a:gd name="adj2" fmla="val 97594"/>
            </a:avLst>
          </a:prstGeom>
          <a:solidFill>
            <a:sysClr val="window" lastClr="FFFFFF"/>
          </a:solidFill>
          <a:ln w="57150" cap="flat" cmpd="sng" algn="ctr">
            <a:solidFill>
              <a:srgbClr val="3781B2"/>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rebuchet MS"/>
                <a:ea typeface="+mn-ea"/>
                <a:cs typeface="+mn-cs"/>
              </a:rPr>
              <a:t>“</a:t>
            </a:r>
            <a:r>
              <a:rPr kumimoji="0" lang="en-US" sz="2400" b="1" i="0" u="none" strike="noStrike" kern="0" cap="none" spc="0" normalizeH="0" baseline="0" noProof="0" dirty="0">
                <a:ln>
                  <a:noFill/>
                </a:ln>
                <a:solidFill>
                  <a:srgbClr val="3781B2"/>
                </a:solidFill>
                <a:effectLst/>
                <a:uLnTx/>
                <a:uFillTx/>
                <a:latin typeface="Trebuchet MS"/>
                <a:ea typeface="+mn-ea"/>
                <a:cs typeface="+mn-cs"/>
              </a:rPr>
              <a:t>We see the benefits of using it (TV) early</a:t>
            </a:r>
            <a:r>
              <a:rPr kumimoji="0" lang="en-US" sz="2400" b="0" i="0" u="none" strike="noStrike" kern="0" cap="none" spc="0" normalizeH="0" baseline="0" noProof="0" dirty="0">
                <a:ln>
                  <a:noFill/>
                </a:ln>
                <a:solidFill>
                  <a:prstClr val="black"/>
                </a:solidFill>
                <a:effectLst/>
                <a:uLnTx/>
                <a:uFillTx/>
                <a:latin typeface="Trebuchet MS"/>
                <a:ea typeface="+mn-ea"/>
                <a:cs typeface="+mn-cs"/>
              </a:rPr>
              <a:t>.  It’s not a small investment in terms of developing the creative and media costs, but </a:t>
            </a:r>
            <a:r>
              <a:rPr kumimoji="0" lang="en-US" sz="2400" b="1" i="0" u="none" strike="noStrike" kern="0" cap="none" spc="0" normalizeH="0" baseline="0" noProof="0" dirty="0">
                <a:ln>
                  <a:noFill/>
                </a:ln>
                <a:solidFill>
                  <a:srgbClr val="3781B2"/>
                </a:solidFill>
                <a:effectLst/>
                <a:uLnTx/>
                <a:uFillTx/>
                <a:latin typeface="Trebuchet MS"/>
                <a:ea typeface="+mn-ea"/>
                <a:cs typeface="+mn-cs"/>
              </a:rPr>
              <a:t>it’s a channel that enables you to tell a story</a:t>
            </a:r>
            <a:r>
              <a:rPr kumimoji="0" lang="en-US" sz="2400" b="0" i="0" u="none" strike="noStrike" kern="0" cap="none" spc="0" normalizeH="0" baseline="0" noProof="0" dirty="0">
                <a:ln>
                  <a:noFill/>
                </a:ln>
                <a:solidFill>
                  <a:prstClr val="black"/>
                </a:solidFill>
                <a:effectLst/>
                <a:uLnTx/>
                <a:uFillTx/>
                <a:latin typeface="Trebuchet MS"/>
                <a:ea typeface="+mn-ea"/>
                <a:cs typeface="+mn-cs"/>
              </a:rPr>
              <a:t>.”</a:t>
            </a:r>
          </a:p>
        </p:txBody>
      </p:sp>
      <p:sp>
        <p:nvSpPr>
          <p:cNvPr id="20" name="TextBox 19">
            <a:extLst>
              <a:ext uri="{FF2B5EF4-FFF2-40B4-BE49-F238E27FC236}">
                <a16:creationId xmlns:a16="http://schemas.microsoft.com/office/drawing/2014/main" id="{A2477710-6217-42FC-8437-8C378291F8D7}"/>
              </a:ext>
            </a:extLst>
          </p:cNvPr>
          <p:cNvSpPr txBox="1"/>
          <p:nvPr/>
        </p:nvSpPr>
        <p:spPr>
          <a:xfrm>
            <a:off x="16837152" y="6434935"/>
            <a:ext cx="697096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Steven </a:t>
            </a:r>
            <a:r>
              <a:rPr kumimoji="0" lang="en-US" sz="2400" b="1" i="0" u="none" strike="noStrike" kern="0" cap="none" spc="0" normalizeH="0" baseline="0" noProof="0" dirty="0" err="1">
                <a:ln>
                  <a:noFill/>
                </a:ln>
                <a:solidFill>
                  <a:prstClr val="white"/>
                </a:solidFill>
                <a:effectLst/>
                <a:uLnTx/>
                <a:uFillTx/>
                <a:latin typeface="Trebuchet MS"/>
                <a:ea typeface="+mn-ea"/>
                <a:cs typeface="+mn-cs"/>
              </a:rPr>
              <a:t>Gutentag</a:t>
            </a:r>
            <a:r>
              <a:rPr kumimoji="0" lang="en-US" sz="2400" b="1" i="0" u="none" strike="noStrike" kern="0" cap="none" spc="0" normalizeH="0" baseline="0" noProof="0" dirty="0">
                <a:ln>
                  <a:noFill/>
                </a:ln>
                <a:solidFill>
                  <a:prstClr val="white"/>
                </a:solidFill>
                <a:effectLst/>
                <a:uLnTx/>
                <a:uFillTx/>
                <a:latin typeface="Trebuchet MS"/>
                <a:ea typeface="+mn-ea"/>
                <a:cs typeface="+mn-cs"/>
              </a:rPr>
              <a:t>, Co-Founder, </a:t>
            </a:r>
            <a:r>
              <a:rPr kumimoji="0" lang="en-US" sz="2400" b="1" i="1" u="none" strike="noStrike" kern="0" cap="none" spc="0" normalizeH="0" baseline="0" noProof="0" dirty="0">
                <a:ln>
                  <a:noFill/>
                </a:ln>
                <a:solidFill>
                  <a:prstClr val="white"/>
                </a:solidFill>
                <a:effectLst/>
                <a:uLnTx/>
                <a:uFillTx/>
                <a:latin typeface="Trebuchet MS"/>
                <a:ea typeface="+mn-ea"/>
                <a:cs typeface="+mn-cs"/>
              </a:rPr>
              <a:t>Keeps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a:ea typeface="+mn-ea"/>
                <a:cs typeface="+mn-cs"/>
              </a:rPr>
              <a:t>(</a:t>
            </a:r>
            <a:r>
              <a:rPr kumimoji="0" lang="en-US" sz="1800" b="0" i="0" u="none" strike="noStrike" kern="0" cap="none" spc="0" normalizeH="0" baseline="0" noProof="0" dirty="0" err="1">
                <a:ln>
                  <a:noFill/>
                </a:ln>
                <a:solidFill>
                  <a:prstClr val="white"/>
                </a:solidFill>
                <a:effectLst/>
                <a:uLnTx/>
                <a:uFillTx/>
                <a:latin typeface="Trebuchet MS"/>
                <a:ea typeface="+mn-ea"/>
                <a:cs typeface="+mn-cs"/>
              </a:rPr>
              <a:t>Digiday</a:t>
            </a:r>
            <a:r>
              <a:rPr kumimoji="0" lang="en-US" sz="1800" b="0" i="0" u="none" strike="noStrike" kern="0" cap="none" spc="0" normalizeH="0" baseline="0" noProof="0" dirty="0">
                <a:ln>
                  <a:noFill/>
                </a:ln>
                <a:solidFill>
                  <a:prstClr val="white"/>
                </a:solidFill>
                <a:effectLst/>
                <a:uLnTx/>
                <a:uFillTx/>
                <a:latin typeface="Trebuchet MS"/>
                <a:ea typeface="+mn-ea"/>
                <a:cs typeface="+mn-cs"/>
              </a:rPr>
              <a:t>, 1/22/19)</a:t>
            </a:r>
          </a:p>
        </p:txBody>
      </p:sp>
      <p:sp>
        <p:nvSpPr>
          <p:cNvPr id="15" name="Slide Number Placeholder 5">
            <a:extLst>
              <a:ext uri="{FF2B5EF4-FFF2-40B4-BE49-F238E27FC236}">
                <a16:creationId xmlns:a16="http://schemas.microsoft.com/office/drawing/2014/main" id="{360ECD92-6585-4F9F-87F7-A689501B718E}"/>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16</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21" name="Picture 20" descr="Image result for thirdlove png logo">
            <a:extLst>
              <a:ext uri="{FF2B5EF4-FFF2-40B4-BE49-F238E27FC236}">
                <a16:creationId xmlns:a16="http://schemas.microsoft.com/office/drawing/2014/main" id="{A7776311-D5B2-4CE0-96EE-1CBB11033A8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5991" y="8293479"/>
            <a:ext cx="2835861" cy="711211"/>
          </a:xfrm>
          <a:prstGeom prst="rect">
            <a:avLst/>
          </a:prstGeom>
          <a:solidFill>
            <a:schemeClr val="bg1"/>
          </a:solidFill>
          <a:ln>
            <a:solidFill>
              <a:schemeClr val="tx1"/>
            </a:solidFill>
          </a:ln>
        </p:spPr>
      </p:pic>
      <p:pic>
        <p:nvPicPr>
          <p:cNvPr id="22" name="Picture 132" descr="Image result for hello fresh logo">
            <a:extLst>
              <a:ext uri="{FF2B5EF4-FFF2-40B4-BE49-F238E27FC236}">
                <a16:creationId xmlns:a16="http://schemas.microsoft.com/office/drawing/2014/main" id="{58CAD711-84DD-4DE7-BB18-D5DAFE0E84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4941" y="2285875"/>
            <a:ext cx="1042490" cy="9569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keeps logo">
            <a:extLst>
              <a:ext uri="{FF2B5EF4-FFF2-40B4-BE49-F238E27FC236}">
                <a16:creationId xmlns:a16="http://schemas.microsoft.com/office/drawing/2014/main" id="{AAB9BC59-649E-41E3-976B-A74E923827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52634" y="2662919"/>
            <a:ext cx="1920131" cy="704963"/>
          </a:xfrm>
          <a:prstGeom prst="rect">
            <a:avLst/>
          </a:prstGeom>
          <a:solidFill>
            <a:schemeClr val="bg1"/>
          </a:solidFill>
          <a:ln>
            <a:solidFill>
              <a:schemeClr val="tx1"/>
            </a:solidFill>
          </a:ln>
        </p:spPr>
      </p:pic>
      <p:pic>
        <p:nvPicPr>
          <p:cNvPr id="24" name="Picture 58" descr="Image result for tophatter logo">
            <a:extLst>
              <a:ext uri="{FF2B5EF4-FFF2-40B4-BE49-F238E27FC236}">
                <a16:creationId xmlns:a16="http://schemas.microsoft.com/office/drawing/2014/main" id="{B9174781-100D-4F77-83D9-4C29D4C3CEA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592" t="-3936" r="-6396" b="-11767"/>
          <a:stretch/>
        </p:blipFill>
        <p:spPr bwMode="auto">
          <a:xfrm>
            <a:off x="11172218" y="8252478"/>
            <a:ext cx="1728119" cy="736257"/>
          </a:xfrm>
          <a:prstGeom prst="rect">
            <a:avLst/>
          </a:prstGeom>
          <a:solidFill>
            <a:schemeClr val="bg1"/>
          </a:solidFill>
          <a:ln>
            <a:solidFill>
              <a:schemeClr val="tx1"/>
            </a:solidFill>
          </a:ln>
        </p:spPr>
      </p:pic>
      <p:sp>
        <p:nvSpPr>
          <p:cNvPr id="26" name="Speech Bubble: Rectangle 25">
            <a:extLst>
              <a:ext uri="{FF2B5EF4-FFF2-40B4-BE49-F238E27FC236}">
                <a16:creationId xmlns:a16="http://schemas.microsoft.com/office/drawing/2014/main" id="{52EE4F70-470E-49A5-A36E-2E2C8C25854B}"/>
              </a:ext>
            </a:extLst>
          </p:cNvPr>
          <p:cNvSpPr/>
          <p:nvPr/>
        </p:nvSpPr>
        <p:spPr>
          <a:xfrm>
            <a:off x="17123948" y="8988735"/>
            <a:ext cx="6720740" cy="2019651"/>
          </a:xfrm>
          <a:prstGeom prst="wedgeRectCallout">
            <a:avLst>
              <a:gd name="adj1" fmla="val -28069"/>
              <a:gd name="adj2" fmla="val 76674"/>
            </a:avLst>
          </a:prstGeom>
          <a:solidFill>
            <a:sysClr val="window" lastClr="FFFFFF"/>
          </a:solidFill>
          <a:ln w="57150" cap="flat" cmpd="sng" algn="ctr">
            <a:solidFill>
              <a:srgbClr val="3781B2"/>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rebuchet MS"/>
                <a:ea typeface="+mn-ea"/>
                <a:cs typeface="+mn-cs"/>
              </a:rPr>
              <a:t>“The Wayfair brand is only a little over six years old and we’ve been able to build it as a household brand very quickly over just the last few years. </a:t>
            </a:r>
            <a:r>
              <a:rPr kumimoji="0" lang="en-US" sz="2400" b="1" i="0" u="none" strike="noStrike" kern="0" cap="none" spc="0" normalizeH="0" baseline="0" noProof="0" dirty="0">
                <a:ln>
                  <a:noFill/>
                </a:ln>
                <a:solidFill>
                  <a:srgbClr val="3781B2"/>
                </a:solidFill>
                <a:effectLst/>
                <a:uLnTx/>
                <a:uFillTx/>
                <a:latin typeface="Trebuchet MS"/>
                <a:ea typeface="+mn-ea"/>
                <a:cs typeface="+mn-cs"/>
              </a:rPr>
              <a:t>Without using television, I don’t think we would be where we are today</a:t>
            </a:r>
            <a:r>
              <a:rPr kumimoji="0" lang="en-US" sz="2400" b="0" i="0" u="none" strike="noStrike" kern="0" cap="none" spc="0" normalizeH="0" baseline="0" noProof="0" dirty="0">
                <a:ln>
                  <a:noFill/>
                </a:ln>
                <a:solidFill>
                  <a:prstClr val="black"/>
                </a:solidFill>
                <a:effectLst/>
                <a:uLnTx/>
                <a:uFillTx/>
                <a:latin typeface="Trebuchet MS"/>
                <a:ea typeface="+mn-ea"/>
                <a:cs typeface="+mn-cs"/>
              </a:rPr>
              <a:t>.”</a:t>
            </a:r>
          </a:p>
        </p:txBody>
      </p:sp>
      <p:sp>
        <p:nvSpPr>
          <p:cNvPr id="27" name="TextBox 26">
            <a:extLst>
              <a:ext uri="{FF2B5EF4-FFF2-40B4-BE49-F238E27FC236}">
                <a16:creationId xmlns:a16="http://schemas.microsoft.com/office/drawing/2014/main" id="{AA059B6B-FFAD-4A51-918E-BBFFB98D0BC3}"/>
              </a:ext>
            </a:extLst>
          </p:cNvPr>
          <p:cNvSpPr txBox="1"/>
          <p:nvPr/>
        </p:nvSpPr>
        <p:spPr>
          <a:xfrm>
            <a:off x="16415098" y="11641905"/>
            <a:ext cx="697096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Niraj Shah, Co-Founder, </a:t>
            </a:r>
            <a:r>
              <a:rPr kumimoji="0" lang="en-US" sz="2400" b="1" i="1" u="none" strike="noStrike" kern="0" cap="none" spc="0" normalizeH="0" baseline="0" noProof="0" dirty="0">
                <a:ln>
                  <a:noFill/>
                </a:ln>
                <a:solidFill>
                  <a:prstClr val="white"/>
                </a:solidFill>
                <a:effectLst/>
                <a:uLnTx/>
                <a:uFillTx/>
                <a:latin typeface="Trebuchet MS"/>
                <a:ea typeface="+mn-ea"/>
                <a:cs typeface="+mn-cs"/>
              </a:rPr>
              <a:t>Wayfair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a:ea typeface="+mn-ea"/>
                <a:cs typeface="+mn-cs"/>
              </a:rPr>
              <a:t>(2018)</a:t>
            </a:r>
          </a:p>
        </p:txBody>
      </p:sp>
      <p:pic>
        <p:nvPicPr>
          <p:cNvPr id="28" name="Picture 110" descr="Image result for wayfair logo">
            <a:extLst>
              <a:ext uri="{FF2B5EF4-FFF2-40B4-BE49-F238E27FC236}">
                <a16:creationId xmlns:a16="http://schemas.microsoft.com/office/drawing/2014/main" id="{7A259BAD-2F7C-4FD5-9C82-0B4EBEAB6F8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29095" b="29895"/>
          <a:stretch/>
        </p:blipFill>
        <p:spPr bwMode="auto">
          <a:xfrm>
            <a:off x="19652634" y="7935152"/>
            <a:ext cx="2067921" cy="848044"/>
          </a:xfrm>
          <a:prstGeom prst="rect">
            <a:avLst/>
          </a:prstGeom>
          <a:solidFill>
            <a:schemeClr val="bg1"/>
          </a:solidFill>
          <a:ln>
            <a:solidFill>
              <a:schemeClr val="tx1"/>
            </a:solidFill>
          </a:ln>
        </p:spPr>
      </p:pic>
      <p:sp>
        <p:nvSpPr>
          <p:cNvPr id="29" name="Speech Bubble: Rectangle 28">
            <a:extLst>
              <a:ext uri="{FF2B5EF4-FFF2-40B4-BE49-F238E27FC236}">
                <a16:creationId xmlns:a16="http://schemas.microsoft.com/office/drawing/2014/main" id="{EF6F7DE1-8A27-45B4-90C8-4064620B9938}"/>
              </a:ext>
            </a:extLst>
          </p:cNvPr>
          <p:cNvSpPr/>
          <p:nvPr/>
        </p:nvSpPr>
        <p:spPr>
          <a:xfrm>
            <a:off x="10464004" y="3607598"/>
            <a:ext cx="5316282" cy="1879608"/>
          </a:xfrm>
          <a:prstGeom prst="wedgeRectCallout">
            <a:avLst>
              <a:gd name="adj1" fmla="val 2718"/>
              <a:gd name="adj2" fmla="val 79413"/>
            </a:avLst>
          </a:prstGeom>
          <a:solidFill>
            <a:sysClr val="window" lastClr="FFFFFF"/>
          </a:solidFill>
          <a:ln w="57150" cap="flat" cmpd="sng" algn="ctr">
            <a:solidFill>
              <a:srgbClr val="3781B2"/>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rebuchet MS"/>
                <a:ea typeface="+mn-ea"/>
                <a:cs typeface="+mn-cs"/>
              </a:rPr>
              <a:t>“If I were advising another company, </a:t>
            </a:r>
            <a:r>
              <a:rPr kumimoji="0" lang="en-US" sz="2400" b="1" i="0" u="none" strike="noStrike" kern="0" cap="none" spc="0" normalizeH="0" baseline="0" noProof="0" dirty="0">
                <a:ln>
                  <a:noFill/>
                </a:ln>
                <a:solidFill>
                  <a:srgbClr val="3781B2"/>
                </a:solidFill>
                <a:effectLst/>
                <a:uLnTx/>
                <a:uFillTx/>
                <a:latin typeface="Trebuchet MS"/>
                <a:ea typeface="+mn-ea"/>
                <a:cs typeface="+mn-cs"/>
              </a:rPr>
              <a:t>I would tell them to test TV</a:t>
            </a:r>
            <a:r>
              <a:rPr kumimoji="0" lang="en-US" sz="2400" b="0" i="0" u="none" strike="noStrike" kern="0" cap="none" spc="0" normalizeH="0" baseline="0" noProof="0" dirty="0">
                <a:ln>
                  <a:noFill/>
                </a:ln>
                <a:solidFill>
                  <a:prstClr val="black"/>
                </a:solidFill>
                <a:effectLst/>
                <a:uLnTx/>
                <a:uFillTx/>
                <a:latin typeface="Trebuchet M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rebuchet MS"/>
                <a:ea typeface="+mn-ea"/>
                <a:cs typeface="+mn-cs"/>
              </a:rPr>
              <a:t>But, as a competitor, I would tell them not to.</a:t>
            </a:r>
          </a:p>
        </p:txBody>
      </p:sp>
      <p:pic>
        <p:nvPicPr>
          <p:cNvPr id="25" name="Picture 4" descr="Image result for touch of modern logo png">
            <a:extLst>
              <a:ext uri="{FF2B5EF4-FFF2-40B4-BE49-F238E27FC236}">
                <a16:creationId xmlns:a16="http://schemas.microsoft.com/office/drawing/2014/main" id="{9218C5F2-8CA1-4107-BB36-FDF4A2C6A1E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2036278" y="2691329"/>
            <a:ext cx="2175022" cy="82365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1BF5DAA0-C50E-4155-9881-38CEE42F7B98}"/>
              </a:ext>
            </a:extLst>
          </p:cNvPr>
          <p:cNvSpPr txBox="1"/>
          <p:nvPr/>
        </p:nvSpPr>
        <p:spPr>
          <a:xfrm>
            <a:off x="9126583" y="6099837"/>
            <a:ext cx="830839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Jerry Hum, Co-Founder &amp; CEO, </a:t>
            </a:r>
            <a:r>
              <a:rPr kumimoji="0" lang="en-US" sz="2400" b="1" i="1" u="none" strike="noStrike" kern="0" cap="none" spc="0" normalizeH="0" baseline="0" noProof="0" dirty="0">
                <a:ln>
                  <a:noFill/>
                </a:ln>
                <a:solidFill>
                  <a:prstClr val="white"/>
                </a:solidFill>
                <a:effectLst/>
                <a:uLnTx/>
                <a:uFillTx/>
                <a:latin typeface="Trebuchet MS"/>
                <a:ea typeface="+mn-ea"/>
                <a:cs typeface="+mn-cs"/>
              </a:rPr>
              <a:t>Touch of Modern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a:ea typeface="+mn-ea"/>
                <a:cs typeface="+mn-cs"/>
              </a:rPr>
              <a:t>(May 2019)</a:t>
            </a:r>
            <a:endParaRPr kumimoji="0" lang="en-US" sz="2000" b="0" i="0" u="none" strike="noStrike" kern="0" cap="none" spc="0" normalizeH="0" baseline="0" noProof="0" dirty="0">
              <a:ln>
                <a:noFill/>
              </a:ln>
              <a:solidFill>
                <a:prstClr val="white"/>
              </a:solidFill>
              <a:effectLst/>
              <a:uLnTx/>
              <a:uFillTx/>
              <a:latin typeface="Trebuchet MS"/>
              <a:ea typeface="+mn-ea"/>
              <a:cs typeface="+mn-cs"/>
            </a:endParaRPr>
          </a:p>
        </p:txBody>
      </p:sp>
      <p:pic>
        <p:nvPicPr>
          <p:cNvPr id="33" name="Picture 32">
            <a:extLst>
              <a:ext uri="{FF2B5EF4-FFF2-40B4-BE49-F238E27FC236}">
                <a16:creationId xmlns:a16="http://schemas.microsoft.com/office/drawing/2014/main" id="{6FCBBEF3-5568-49A5-B366-5C6952D781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1741949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17</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106548" y="686650"/>
            <a:ext cx="7907417" cy="1134024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Across the </a:t>
            </a:r>
            <a:r>
              <a:rPr lang="en-US" sz="5400" dirty="0">
                <a:solidFill>
                  <a:prstClr val="white"/>
                </a:solidFill>
                <a:latin typeface="Trebuchet MS" panose="020B0603020202020204" pitchFamily="34" charset="0"/>
              </a:rPr>
              <a:t>DTC brands analyzed, </a:t>
            </a:r>
            <a:r>
              <a:rPr kumimoji="0" lang="en-US" sz="5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Television has been instrumental in many business successes including:</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algn="l" defTabSz="1828800">
              <a:defRPr/>
            </a:pP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-Subscriber Growth</a:t>
            </a:r>
          </a:p>
          <a:p>
            <a:pPr algn="l" defTabSz="1828800">
              <a:defRPr/>
            </a:pPr>
            <a:endParaRPr kumimoji="0" lang="en-US" sz="16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algn="l" defTabSz="1828800">
              <a:defRPr/>
            </a:pPr>
            <a:r>
              <a:rPr lang="en-US" sz="4000" dirty="0">
                <a:solidFill>
                  <a:prstClr val="white"/>
                </a:solidFill>
                <a:latin typeface="Trebuchet MS" panose="020B0603020202020204" pitchFamily="34" charset="0"/>
              </a:rPr>
              <a:t>-</a:t>
            </a: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Sales / Revenue Growth</a:t>
            </a:r>
          </a:p>
          <a:p>
            <a:pPr algn="l" defTabSz="1828800">
              <a:defRPr/>
            </a:pPr>
            <a:endParaRPr lang="en-US" sz="1600" dirty="0">
              <a:solidFill>
                <a:prstClr val="white"/>
              </a:solidFill>
              <a:latin typeface="Trebuchet MS" panose="020B0603020202020204" pitchFamily="34" charset="0"/>
            </a:endParaRPr>
          </a:p>
          <a:p>
            <a:pPr algn="l" defTabSz="1828800">
              <a:defRPr/>
            </a:pPr>
            <a:r>
              <a:rPr lang="en-US" sz="4000" dirty="0">
                <a:solidFill>
                  <a:prstClr val="white"/>
                </a:solidFill>
                <a:latin typeface="Trebuchet MS" panose="020B0603020202020204" pitchFamily="34" charset="0"/>
              </a:rPr>
              <a:t>-Increased Valuations / Achieving ‘Unicorn’ Status</a:t>
            </a:r>
            <a:endPar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algn="l" defTabSz="1828800">
              <a:defRPr/>
            </a:pPr>
            <a:endParaRPr lang="en-US" sz="1600" dirty="0">
              <a:solidFill>
                <a:prstClr val="white"/>
              </a:solidFill>
              <a:latin typeface="Trebuchet MS" panose="020B0603020202020204" pitchFamily="34" charset="0"/>
              <a:ea typeface="+mj-ea"/>
              <a:cs typeface="+mj-cs"/>
            </a:endParaRPr>
          </a:p>
          <a:p>
            <a:pPr algn="l" defTabSz="1828800">
              <a:defRPr/>
            </a:pPr>
            <a:r>
              <a:rPr lang="en-US" sz="4000" dirty="0">
                <a:solidFill>
                  <a:prstClr val="white"/>
                </a:solidFill>
                <a:latin typeface="Trebuchet MS" panose="020B0603020202020204" pitchFamily="34" charset="0"/>
              </a:rPr>
              <a:t>-</a:t>
            </a:r>
            <a:r>
              <a:rPr lang="en-US" sz="4000" dirty="0">
                <a:solidFill>
                  <a:prstClr val="white"/>
                </a:solidFill>
                <a:latin typeface="Trebuchet MS" panose="020B0603020202020204" pitchFamily="34" charset="0"/>
                <a:ea typeface="+mj-ea"/>
                <a:cs typeface="+mj-cs"/>
              </a:rPr>
              <a:t>Additional Funding Raised</a:t>
            </a:r>
          </a:p>
          <a:p>
            <a:pPr algn="l" defTabSz="1828800">
              <a:defRPr/>
            </a:pPr>
            <a:endParaRPr kumimoji="0" lang="en-US" sz="16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algn="l" defTabSz="1828800">
              <a:defRPr/>
            </a:pP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-IPO Issuances</a:t>
            </a:r>
          </a:p>
          <a:p>
            <a:pPr algn="l" defTabSz="1828800">
              <a:defRPr/>
            </a:pPr>
            <a:endParaRPr lang="en-US" sz="1600" dirty="0">
              <a:solidFill>
                <a:prstClr val="white"/>
              </a:solidFill>
              <a:latin typeface="Trebuchet MS" panose="020B0603020202020204" pitchFamily="34" charset="0"/>
            </a:endParaRPr>
          </a:p>
          <a:p>
            <a:pPr algn="l" defTabSz="1828800">
              <a:defRPr/>
            </a:pP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-Acquisitions</a:t>
            </a:r>
          </a:p>
        </p:txBody>
      </p:sp>
      <p:grpSp>
        <p:nvGrpSpPr>
          <p:cNvPr id="4" name="Group 3">
            <a:extLst>
              <a:ext uri="{FF2B5EF4-FFF2-40B4-BE49-F238E27FC236}">
                <a16:creationId xmlns:a16="http://schemas.microsoft.com/office/drawing/2014/main" id="{C312098D-A5FF-413E-AC2D-B93AF5D0E1E1}"/>
              </a:ext>
            </a:extLst>
          </p:cNvPr>
          <p:cNvGrpSpPr/>
          <p:nvPr/>
        </p:nvGrpSpPr>
        <p:grpSpPr>
          <a:xfrm>
            <a:off x="8367804" y="888688"/>
            <a:ext cx="9688548" cy="1573182"/>
            <a:chOff x="10553179" y="6506511"/>
            <a:chExt cx="10928958" cy="1629372"/>
          </a:xfrm>
        </p:grpSpPr>
        <p:pic>
          <p:nvPicPr>
            <p:cNvPr id="3" name="Picture 2">
              <a:extLst>
                <a:ext uri="{FF2B5EF4-FFF2-40B4-BE49-F238E27FC236}">
                  <a16:creationId xmlns:a16="http://schemas.microsoft.com/office/drawing/2014/main" id="{7A9A50A0-D1B9-468A-80E5-8C286C3815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53179" y="6506511"/>
              <a:ext cx="1535711" cy="673821"/>
            </a:xfrm>
            <a:prstGeom prst="rect">
              <a:avLst/>
            </a:prstGeom>
          </p:spPr>
        </p:pic>
        <p:pic>
          <p:nvPicPr>
            <p:cNvPr id="8" name="Picture 7">
              <a:extLst>
                <a:ext uri="{FF2B5EF4-FFF2-40B4-BE49-F238E27FC236}">
                  <a16:creationId xmlns:a16="http://schemas.microsoft.com/office/drawing/2014/main" id="{9904F2F8-5565-4BAB-8DA7-033E854944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74056" y="7114785"/>
              <a:ext cx="10908081" cy="1021098"/>
            </a:xfrm>
            <a:prstGeom prst="rect">
              <a:avLst/>
            </a:prstGeom>
          </p:spPr>
        </p:pic>
      </p:grpSp>
      <p:pic>
        <p:nvPicPr>
          <p:cNvPr id="10" name="Picture 8" descr="Image result for calm logo">
            <a:extLst>
              <a:ext uri="{FF2B5EF4-FFF2-40B4-BE49-F238E27FC236}">
                <a16:creationId xmlns:a16="http://schemas.microsoft.com/office/drawing/2014/main" id="{97911034-9A62-4A60-AB5A-70F3BC501B9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030143" y="670864"/>
            <a:ext cx="838668" cy="8246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7F0E16E-9020-4178-B075-B03241E613AB}"/>
              </a:ext>
            </a:extLst>
          </p:cNvPr>
          <p:cNvGrpSpPr/>
          <p:nvPr/>
        </p:nvGrpSpPr>
        <p:grpSpPr>
          <a:xfrm>
            <a:off x="14998013" y="10995223"/>
            <a:ext cx="8950164" cy="1498410"/>
            <a:chOff x="8075196" y="7001655"/>
            <a:chExt cx="10139652" cy="1530589"/>
          </a:xfrm>
        </p:grpSpPr>
        <p:pic>
          <p:nvPicPr>
            <p:cNvPr id="5" name="Picture 4">
              <a:extLst>
                <a:ext uri="{FF2B5EF4-FFF2-40B4-BE49-F238E27FC236}">
                  <a16:creationId xmlns:a16="http://schemas.microsoft.com/office/drawing/2014/main" id="{B64F92F7-93CC-4003-A80D-F46786C16F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75196" y="7001655"/>
              <a:ext cx="1239492" cy="543850"/>
            </a:xfrm>
            <a:prstGeom prst="rect">
              <a:avLst/>
            </a:prstGeom>
          </p:spPr>
        </p:pic>
        <p:pic>
          <p:nvPicPr>
            <p:cNvPr id="12" name="Picture 11">
              <a:extLst>
                <a:ext uri="{FF2B5EF4-FFF2-40B4-BE49-F238E27FC236}">
                  <a16:creationId xmlns:a16="http://schemas.microsoft.com/office/drawing/2014/main" id="{8140073F-2E17-43B5-A3E3-6A712C5F08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94457" y="7545504"/>
              <a:ext cx="10020391" cy="986740"/>
            </a:xfrm>
            <a:prstGeom prst="rect">
              <a:avLst/>
            </a:prstGeom>
          </p:spPr>
        </p:pic>
      </p:grpSp>
      <p:pic>
        <p:nvPicPr>
          <p:cNvPr id="14" name="Picture 8" descr="Image result for hims logo">
            <a:extLst>
              <a:ext uri="{FF2B5EF4-FFF2-40B4-BE49-F238E27FC236}">
                <a16:creationId xmlns:a16="http://schemas.microsoft.com/office/drawing/2014/main" id="{F52D27F2-1E10-4B79-BE70-B096A666511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504591" y="10978003"/>
            <a:ext cx="1388517" cy="47902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485C4D1-2C76-426F-A79E-E0A387153951}"/>
              </a:ext>
            </a:extLst>
          </p:cNvPr>
          <p:cNvGrpSpPr/>
          <p:nvPr/>
        </p:nvGrpSpPr>
        <p:grpSpPr>
          <a:xfrm>
            <a:off x="15281519" y="5119720"/>
            <a:ext cx="8473597" cy="3193547"/>
            <a:chOff x="9412067" y="3426875"/>
            <a:chExt cx="11594245" cy="4190099"/>
          </a:xfrm>
        </p:grpSpPr>
        <p:pic>
          <p:nvPicPr>
            <p:cNvPr id="7" name="Picture 6">
              <a:extLst>
                <a:ext uri="{FF2B5EF4-FFF2-40B4-BE49-F238E27FC236}">
                  <a16:creationId xmlns:a16="http://schemas.microsoft.com/office/drawing/2014/main" id="{0AA8A315-2BAA-4DC3-9AFA-D37F3F17BE7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96347" y="5128543"/>
              <a:ext cx="6081467" cy="2488431"/>
            </a:xfrm>
            <a:prstGeom prst="rect">
              <a:avLst/>
            </a:prstGeom>
          </p:spPr>
        </p:pic>
        <p:pic>
          <p:nvPicPr>
            <p:cNvPr id="16" name="Picture 15">
              <a:extLst>
                <a:ext uri="{FF2B5EF4-FFF2-40B4-BE49-F238E27FC236}">
                  <a16:creationId xmlns:a16="http://schemas.microsoft.com/office/drawing/2014/main" id="{4B27641F-844C-43F9-9062-010207DED37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412067" y="3426875"/>
              <a:ext cx="2016995" cy="753763"/>
            </a:xfrm>
            <a:prstGeom prst="rect">
              <a:avLst/>
            </a:prstGeom>
          </p:spPr>
        </p:pic>
        <p:pic>
          <p:nvPicPr>
            <p:cNvPr id="17" name="Picture 16">
              <a:extLst>
                <a:ext uri="{FF2B5EF4-FFF2-40B4-BE49-F238E27FC236}">
                  <a16:creationId xmlns:a16="http://schemas.microsoft.com/office/drawing/2014/main" id="{591FDDBD-3299-45F7-BE48-F40D43A6A1A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518705" y="4087191"/>
              <a:ext cx="11487607" cy="1041353"/>
            </a:xfrm>
            <a:prstGeom prst="rect">
              <a:avLst/>
            </a:prstGeom>
          </p:spPr>
        </p:pic>
      </p:grpSp>
      <p:pic>
        <p:nvPicPr>
          <p:cNvPr id="19" name="Picture 32" descr="Image result for bouqs logo">
            <a:extLst>
              <a:ext uri="{FF2B5EF4-FFF2-40B4-BE49-F238E27FC236}">
                <a16:creationId xmlns:a16="http://schemas.microsoft.com/office/drawing/2014/main" id="{DE9ECBE3-0CE6-4848-996F-96E655F5AFB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2467107" y="5044224"/>
            <a:ext cx="1288009" cy="72450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91A6ED7-15E3-4577-8415-CBF5B3EB2B72}"/>
              </a:ext>
            </a:extLst>
          </p:cNvPr>
          <p:cNvGrpSpPr/>
          <p:nvPr/>
        </p:nvGrpSpPr>
        <p:grpSpPr>
          <a:xfrm>
            <a:off x="18397392" y="836260"/>
            <a:ext cx="5713958" cy="1484617"/>
            <a:chOff x="8962638" y="6187168"/>
            <a:chExt cx="5713958" cy="1484617"/>
          </a:xfrm>
        </p:grpSpPr>
        <p:pic>
          <p:nvPicPr>
            <p:cNvPr id="11" name="Picture 10">
              <a:extLst>
                <a:ext uri="{FF2B5EF4-FFF2-40B4-BE49-F238E27FC236}">
                  <a16:creationId xmlns:a16="http://schemas.microsoft.com/office/drawing/2014/main" id="{641DBA79-699E-4563-914E-BED035C86FF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035271" y="6187168"/>
              <a:ext cx="1511808" cy="457814"/>
            </a:xfrm>
            <a:prstGeom prst="rect">
              <a:avLst/>
            </a:prstGeom>
          </p:spPr>
        </p:pic>
        <p:pic>
          <p:nvPicPr>
            <p:cNvPr id="21" name="Picture 20">
              <a:extLst>
                <a:ext uri="{FF2B5EF4-FFF2-40B4-BE49-F238E27FC236}">
                  <a16:creationId xmlns:a16="http://schemas.microsoft.com/office/drawing/2014/main" id="{371DB401-30BC-46F5-BF79-2D35329A7635}"/>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962638" y="6631812"/>
              <a:ext cx="5713958" cy="1039973"/>
            </a:xfrm>
            <a:prstGeom prst="rect">
              <a:avLst/>
            </a:prstGeom>
          </p:spPr>
        </p:pic>
      </p:grpSp>
      <p:pic>
        <p:nvPicPr>
          <p:cNvPr id="23" name="Picture 42" descr="Image result for goodrx logo">
            <a:extLst>
              <a:ext uri="{FF2B5EF4-FFF2-40B4-BE49-F238E27FC236}">
                <a16:creationId xmlns:a16="http://schemas.microsoft.com/office/drawing/2014/main" id="{0A4C8ED9-C44F-45CE-ADC9-547A74D654A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2605258" y="617114"/>
            <a:ext cx="1208225" cy="63000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98B1F00F-CB2C-4AD2-891B-610FC924C7A0}"/>
              </a:ext>
            </a:extLst>
          </p:cNvPr>
          <p:cNvGrpSpPr/>
          <p:nvPr/>
        </p:nvGrpSpPr>
        <p:grpSpPr>
          <a:xfrm>
            <a:off x="15225017" y="8891348"/>
            <a:ext cx="8556231" cy="1559797"/>
            <a:chOff x="7397322" y="5097035"/>
            <a:chExt cx="9778653" cy="1804791"/>
          </a:xfrm>
        </p:grpSpPr>
        <p:pic>
          <p:nvPicPr>
            <p:cNvPr id="15" name="Picture 14">
              <a:extLst>
                <a:ext uri="{FF2B5EF4-FFF2-40B4-BE49-F238E27FC236}">
                  <a16:creationId xmlns:a16="http://schemas.microsoft.com/office/drawing/2014/main" id="{D7BCD4C6-CAFD-4678-A0A0-87305B905FA3}"/>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397322" y="5097035"/>
              <a:ext cx="2703001" cy="669153"/>
            </a:xfrm>
            <a:prstGeom prst="rect">
              <a:avLst/>
            </a:prstGeom>
          </p:spPr>
        </p:pic>
        <p:pic>
          <p:nvPicPr>
            <p:cNvPr id="25" name="Picture 24">
              <a:extLst>
                <a:ext uri="{FF2B5EF4-FFF2-40B4-BE49-F238E27FC236}">
                  <a16:creationId xmlns:a16="http://schemas.microsoft.com/office/drawing/2014/main" id="{37432EC7-FDF9-481B-B515-EF92A327272C}"/>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397322" y="5776067"/>
              <a:ext cx="9778653" cy="1125759"/>
            </a:xfrm>
            <a:prstGeom prst="rect">
              <a:avLst/>
            </a:prstGeom>
          </p:spPr>
        </p:pic>
      </p:grpSp>
      <p:pic>
        <p:nvPicPr>
          <p:cNvPr id="27" name="Picture 18" descr="Image result for quip logo">
            <a:extLst>
              <a:ext uri="{FF2B5EF4-FFF2-40B4-BE49-F238E27FC236}">
                <a16:creationId xmlns:a16="http://schemas.microsoft.com/office/drawing/2014/main" id="{B7522D9B-253D-4FDE-94F7-55ED36A75B05}"/>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t="29182" b="25930"/>
          <a:stretch/>
        </p:blipFill>
        <p:spPr bwMode="auto">
          <a:xfrm>
            <a:off x="22293407" y="8746283"/>
            <a:ext cx="1520076" cy="68232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8FF24ACD-2812-4DE2-A9A6-ADDF5753F15A}"/>
              </a:ext>
            </a:extLst>
          </p:cNvPr>
          <p:cNvGrpSpPr/>
          <p:nvPr/>
        </p:nvGrpSpPr>
        <p:grpSpPr>
          <a:xfrm>
            <a:off x="14996580" y="3129541"/>
            <a:ext cx="8729963" cy="1496013"/>
            <a:chOff x="3935930" y="8386212"/>
            <a:chExt cx="10696850" cy="1774099"/>
          </a:xfrm>
        </p:grpSpPr>
        <p:pic>
          <p:nvPicPr>
            <p:cNvPr id="22" name="Picture 21">
              <a:extLst>
                <a:ext uri="{FF2B5EF4-FFF2-40B4-BE49-F238E27FC236}">
                  <a16:creationId xmlns:a16="http://schemas.microsoft.com/office/drawing/2014/main" id="{68601D17-8150-44A7-9C7F-A299120CA12A}"/>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3937680" y="9120338"/>
              <a:ext cx="10695100" cy="1039973"/>
            </a:xfrm>
            <a:prstGeom prst="rect">
              <a:avLst/>
            </a:prstGeom>
          </p:spPr>
        </p:pic>
        <p:pic>
          <p:nvPicPr>
            <p:cNvPr id="30" name="Picture 29">
              <a:extLst>
                <a:ext uri="{FF2B5EF4-FFF2-40B4-BE49-F238E27FC236}">
                  <a16:creationId xmlns:a16="http://schemas.microsoft.com/office/drawing/2014/main" id="{2F014721-81B5-4471-8D4B-ED6A821B39CA}"/>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935930" y="8386212"/>
              <a:ext cx="1335457" cy="748370"/>
            </a:xfrm>
            <a:prstGeom prst="rect">
              <a:avLst/>
            </a:prstGeom>
          </p:spPr>
        </p:pic>
      </p:grpSp>
      <p:pic>
        <p:nvPicPr>
          <p:cNvPr id="36" name="Picture 6" descr="Image result for zola logo">
            <a:extLst>
              <a:ext uri="{FF2B5EF4-FFF2-40B4-BE49-F238E27FC236}">
                <a16:creationId xmlns:a16="http://schemas.microsoft.com/office/drawing/2014/main" id="{42D07E5D-158D-4349-A4ED-38A4C273913B}"/>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2430473" y="3028101"/>
            <a:ext cx="1197007" cy="54753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4D64EA55-29DA-4D51-A950-0FF7545C1F42}"/>
              </a:ext>
            </a:extLst>
          </p:cNvPr>
          <p:cNvGrpSpPr/>
          <p:nvPr/>
        </p:nvGrpSpPr>
        <p:grpSpPr>
          <a:xfrm>
            <a:off x="8186080" y="5137833"/>
            <a:ext cx="6706189" cy="1486277"/>
            <a:chOff x="8113938" y="6523079"/>
            <a:chExt cx="10596429" cy="1845126"/>
          </a:xfrm>
        </p:grpSpPr>
        <p:pic>
          <p:nvPicPr>
            <p:cNvPr id="28" name="Picture 27">
              <a:extLst>
                <a:ext uri="{FF2B5EF4-FFF2-40B4-BE49-F238E27FC236}">
                  <a16:creationId xmlns:a16="http://schemas.microsoft.com/office/drawing/2014/main" id="{A85E5520-5B69-41C5-A458-B0337891F720}"/>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8113938" y="6523079"/>
              <a:ext cx="1238553" cy="829362"/>
            </a:xfrm>
            <a:prstGeom prst="rect">
              <a:avLst/>
            </a:prstGeom>
          </p:spPr>
        </p:pic>
        <p:pic>
          <p:nvPicPr>
            <p:cNvPr id="42" name="Picture 41">
              <a:extLst>
                <a:ext uri="{FF2B5EF4-FFF2-40B4-BE49-F238E27FC236}">
                  <a16:creationId xmlns:a16="http://schemas.microsoft.com/office/drawing/2014/main" id="{896E7518-C551-4A1C-9B18-7CBC188F80F9}"/>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8113938" y="7323508"/>
              <a:ext cx="10596429" cy="1044697"/>
            </a:xfrm>
            <a:prstGeom prst="rect">
              <a:avLst/>
            </a:prstGeom>
          </p:spPr>
        </p:pic>
      </p:grpSp>
      <p:pic>
        <p:nvPicPr>
          <p:cNvPr id="44" name="Picture 64" descr="Image result for smile direct club logo">
            <a:extLst>
              <a:ext uri="{FF2B5EF4-FFF2-40B4-BE49-F238E27FC236}">
                <a16:creationId xmlns:a16="http://schemas.microsoft.com/office/drawing/2014/main" id="{CA9B3798-A4C5-4D95-9550-D25F7F6A5C9C}"/>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3731362" y="5190469"/>
            <a:ext cx="841124" cy="633279"/>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C967ACF3-C1B4-40E4-9343-E679A74A29DB}"/>
              </a:ext>
            </a:extLst>
          </p:cNvPr>
          <p:cNvGrpSpPr/>
          <p:nvPr/>
        </p:nvGrpSpPr>
        <p:grpSpPr>
          <a:xfrm>
            <a:off x="8318974" y="2808391"/>
            <a:ext cx="5674954" cy="1606471"/>
            <a:chOff x="7970010" y="8321229"/>
            <a:chExt cx="5119951" cy="1606471"/>
          </a:xfrm>
        </p:grpSpPr>
        <p:pic>
          <p:nvPicPr>
            <p:cNvPr id="45" name="Picture 44">
              <a:extLst>
                <a:ext uri="{FF2B5EF4-FFF2-40B4-BE49-F238E27FC236}">
                  <a16:creationId xmlns:a16="http://schemas.microsoft.com/office/drawing/2014/main" id="{728DFC0E-42C3-4841-9805-1691DC3199DC}"/>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7970010" y="8321229"/>
              <a:ext cx="3090065" cy="525999"/>
            </a:xfrm>
            <a:prstGeom prst="rect">
              <a:avLst/>
            </a:prstGeom>
          </p:spPr>
        </p:pic>
        <p:pic>
          <p:nvPicPr>
            <p:cNvPr id="46" name="Picture 45">
              <a:extLst>
                <a:ext uri="{FF2B5EF4-FFF2-40B4-BE49-F238E27FC236}">
                  <a16:creationId xmlns:a16="http://schemas.microsoft.com/office/drawing/2014/main" id="{7EF04042-5EB3-4983-B30F-FD4EC8488FFA}"/>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8037134" y="8863584"/>
              <a:ext cx="5052827" cy="1064116"/>
            </a:xfrm>
            <a:prstGeom prst="rect">
              <a:avLst/>
            </a:prstGeom>
          </p:spPr>
        </p:pic>
      </p:grpSp>
      <p:pic>
        <p:nvPicPr>
          <p:cNvPr id="48" name="Picture 88" descr="Image result for peloton logo">
            <a:extLst>
              <a:ext uri="{FF2B5EF4-FFF2-40B4-BE49-F238E27FC236}">
                <a16:creationId xmlns:a16="http://schemas.microsoft.com/office/drawing/2014/main" id="{B461A565-F36A-4230-B68D-FF29F071B6B8}"/>
              </a:ext>
            </a:extLst>
          </p:cNvPr>
          <p:cNvPicPr>
            <a:picLocks noChangeAspect="1" noChangeArrowheads="1"/>
          </p:cNvPicPr>
          <p:nvPr/>
        </p:nvPicPr>
        <p:blipFill rotWithShape="1">
          <a:blip r:embed="rId26" cstate="screen">
            <a:extLst>
              <a:ext uri="{28A0092B-C50C-407E-A947-70E740481C1C}">
                <a14:useLocalDpi xmlns:a14="http://schemas.microsoft.com/office/drawing/2010/main"/>
              </a:ext>
            </a:extLst>
          </a:blip>
          <a:srcRect/>
          <a:stretch/>
        </p:blipFill>
        <p:spPr bwMode="auto">
          <a:xfrm>
            <a:off x="12798685" y="2905606"/>
            <a:ext cx="1865354" cy="50014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2843EEBC-7BA9-4AFB-B43B-1D73E221A239}"/>
              </a:ext>
            </a:extLst>
          </p:cNvPr>
          <p:cNvGrpSpPr/>
          <p:nvPr/>
        </p:nvGrpSpPr>
        <p:grpSpPr>
          <a:xfrm>
            <a:off x="8177274" y="7219913"/>
            <a:ext cx="6550662" cy="1216600"/>
            <a:chOff x="8091930" y="8096490"/>
            <a:chExt cx="6550662" cy="1216600"/>
          </a:xfrm>
        </p:grpSpPr>
        <p:pic>
          <p:nvPicPr>
            <p:cNvPr id="50" name="Picture 49">
              <a:extLst>
                <a:ext uri="{FF2B5EF4-FFF2-40B4-BE49-F238E27FC236}">
                  <a16:creationId xmlns:a16="http://schemas.microsoft.com/office/drawing/2014/main" id="{1692D6F9-73DC-429B-8CDF-772570EB4352}"/>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8091930" y="8613372"/>
              <a:ext cx="6550662" cy="699718"/>
            </a:xfrm>
            <a:prstGeom prst="rect">
              <a:avLst/>
            </a:prstGeom>
          </p:spPr>
        </p:pic>
        <p:pic>
          <p:nvPicPr>
            <p:cNvPr id="51" name="Picture 50">
              <a:extLst>
                <a:ext uri="{FF2B5EF4-FFF2-40B4-BE49-F238E27FC236}">
                  <a16:creationId xmlns:a16="http://schemas.microsoft.com/office/drawing/2014/main" id="{D350B378-353C-4764-B3E9-A11B7B3CAAAC}"/>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8186080" y="8096490"/>
              <a:ext cx="1860128" cy="471832"/>
            </a:xfrm>
            <a:prstGeom prst="rect">
              <a:avLst/>
            </a:prstGeom>
          </p:spPr>
        </p:pic>
      </p:grpSp>
      <p:pic>
        <p:nvPicPr>
          <p:cNvPr id="53" name="Picture 38" descr="Image result for rover logo">
            <a:extLst>
              <a:ext uri="{FF2B5EF4-FFF2-40B4-BE49-F238E27FC236}">
                <a16:creationId xmlns:a16="http://schemas.microsoft.com/office/drawing/2014/main" id="{E3CA5109-A95E-4DEA-B12D-E87AAB626133}"/>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3159543" y="7197304"/>
            <a:ext cx="1472475" cy="503862"/>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09131E79-151C-4320-9DAD-819CD6704C78}"/>
              </a:ext>
            </a:extLst>
          </p:cNvPr>
          <p:cNvGrpSpPr/>
          <p:nvPr/>
        </p:nvGrpSpPr>
        <p:grpSpPr>
          <a:xfrm>
            <a:off x="8855281" y="9212580"/>
            <a:ext cx="5106908" cy="1807555"/>
            <a:chOff x="8747277" y="10342228"/>
            <a:chExt cx="5106908" cy="1807555"/>
          </a:xfrm>
        </p:grpSpPr>
        <p:pic>
          <p:nvPicPr>
            <p:cNvPr id="55" name="Picture 54">
              <a:extLst>
                <a:ext uri="{FF2B5EF4-FFF2-40B4-BE49-F238E27FC236}">
                  <a16:creationId xmlns:a16="http://schemas.microsoft.com/office/drawing/2014/main" id="{FC46F720-4398-4E01-A2E4-B0A0DEF53C67}"/>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8774239" y="10342228"/>
              <a:ext cx="1133857" cy="489473"/>
            </a:xfrm>
            <a:prstGeom prst="rect">
              <a:avLst/>
            </a:prstGeom>
          </p:spPr>
        </p:pic>
        <p:pic>
          <p:nvPicPr>
            <p:cNvPr id="56" name="Picture 55">
              <a:extLst>
                <a:ext uri="{FF2B5EF4-FFF2-40B4-BE49-F238E27FC236}">
                  <a16:creationId xmlns:a16="http://schemas.microsoft.com/office/drawing/2014/main" id="{C2D8091F-1753-47FF-ADE8-63878500B793}"/>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8747277" y="10828912"/>
              <a:ext cx="5106908" cy="1320871"/>
            </a:xfrm>
            <a:prstGeom prst="rect">
              <a:avLst/>
            </a:prstGeom>
          </p:spPr>
        </p:pic>
      </p:grpSp>
      <p:pic>
        <p:nvPicPr>
          <p:cNvPr id="59" name="Picture 74" descr="Image result for stitch fix logo">
            <a:extLst>
              <a:ext uri="{FF2B5EF4-FFF2-40B4-BE49-F238E27FC236}">
                <a16:creationId xmlns:a16="http://schemas.microsoft.com/office/drawing/2014/main" id="{DA2CF074-49D2-447A-A178-1236A510549C}"/>
              </a:ext>
            </a:extLst>
          </p:cNvPr>
          <p:cNvPicPr>
            <a:picLocks noChangeAspect="1" noChangeArrowheads="1"/>
          </p:cNvPicPr>
          <p:nvPr/>
        </p:nvPicPr>
        <p:blipFill rotWithShape="1">
          <a:blip r:embed="rId32" cstate="email">
            <a:extLst>
              <a:ext uri="{28A0092B-C50C-407E-A947-70E740481C1C}">
                <a14:useLocalDpi xmlns:a14="http://schemas.microsoft.com/office/drawing/2010/main"/>
              </a:ext>
            </a:extLst>
          </a:blip>
          <a:srcRect l="18792" t="37980" r="17641" b="39211"/>
          <a:stretch/>
        </p:blipFill>
        <p:spPr bwMode="auto">
          <a:xfrm>
            <a:off x="11849088" y="9200226"/>
            <a:ext cx="2254170" cy="5362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A90F852-D184-4325-A97F-FCFC095B5AFC}"/>
              </a:ext>
            </a:extLst>
          </p:cNvPr>
          <p:cNvGrpSpPr/>
          <p:nvPr/>
        </p:nvGrpSpPr>
        <p:grpSpPr>
          <a:xfrm>
            <a:off x="8398842" y="11540955"/>
            <a:ext cx="6107525" cy="1157913"/>
            <a:chOff x="3042644" y="11154964"/>
            <a:chExt cx="6107525" cy="1157913"/>
          </a:xfrm>
        </p:grpSpPr>
        <p:pic>
          <p:nvPicPr>
            <p:cNvPr id="60" name="Picture 59">
              <a:extLst>
                <a:ext uri="{FF2B5EF4-FFF2-40B4-BE49-F238E27FC236}">
                  <a16:creationId xmlns:a16="http://schemas.microsoft.com/office/drawing/2014/main" id="{059535BE-49E2-4559-8565-9A363EB1F9A2}"/>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3052839" y="11154964"/>
              <a:ext cx="1857355" cy="390202"/>
            </a:xfrm>
            <a:prstGeom prst="rect">
              <a:avLst/>
            </a:prstGeom>
          </p:spPr>
        </p:pic>
        <p:pic>
          <p:nvPicPr>
            <p:cNvPr id="61" name="Picture 60">
              <a:extLst>
                <a:ext uri="{FF2B5EF4-FFF2-40B4-BE49-F238E27FC236}">
                  <a16:creationId xmlns:a16="http://schemas.microsoft.com/office/drawing/2014/main" id="{9658A3F3-99CB-44A0-8AE2-EB01E51EBA14}"/>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3042644" y="11534296"/>
              <a:ext cx="6107525" cy="778581"/>
            </a:xfrm>
            <a:prstGeom prst="rect">
              <a:avLst/>
            </a:prstGeom>
          </p:spPr>
        </p:pic>
      </p:grpSp>
      <p:pic>
        <p:nvPicPr>
          <p:cNvPr id="63" name="Picture 150" descr="Image result for ipsy logo">
            <a:extLst>
              <a:ext uri="{FF2B5EF4-FFF2-40B4-BE49-F238E27FC236}">
                <a16:creationId xmlns:a16="http://schemas.microsoft.com/office/drawing/2014/main" id="{4E415D77-4806-48D3-AA8C-6B9412BDB34E}"/>
              </a:ext>
            </a:extLst>
          </p:cNvPr>
          <p:cNvPicPr>
            <a:picLocks noChangeAspect="1" noChangeArrowheads="1"/>
          </p:cNvPicPr>
          <p:nvPr/>
        </p:nvPicPr>
        <p:blipFill rotWithShape="1">
          <a:blip r:embed="rId35" cstate="screen">
            <a:extLst>
              <a:ext uri="{28A0092B-C50C-407E-A947-70E740481C1C}">
                <a14:useLocalDpi xmlns:a14="http://schemas.microsoft.com/office/drawing/2010/main"/>
              </a:ext>
            </a:extLst>
          </a:blip>
          <a:srcRect/>
          <a:stretch/>
        </p:blipFill>
        <p:spPr bwMode="auto">
          <a:xfrm>
            <a:off x="13421210" y="11447619"/>
            <a:ext cx="1085157" cy="390202"/>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Rounded Corners 64">
            <a:extLst>
              <a:ext uri="{FF2B5EF4-FFF2-40B4-BE49-F238E27FC236}">
                <a16:creationId xmlns:a16="http://schemas.microsoft.com/office/drawing/2014/main" id="{B168C754-B308-4930-ABBE-39780CFB622B}"/>
              </a:ext>
            </a:extLst>
          </p:cNvPr>
          <p:cNvSpPr/>
          <p:nvPr/>
        </p:nvSpPr>
        <p:spPr>
          <a:xfrm>
            <a:off x="14945577" y="2910158"/>
            <a:ext cx="8947531" cy="190573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1328A634-B753-4F29-AF33-F41AD2C69537}"/>
              </a:ext>
            </a:extLst>
          </p:cNvPr>
          <p:cNvSpPr/>
          <p:nvPr/>
        </p:nvSpPr>
        <p:spPr>
          <a:xfrm>
            <a:off x="18178897" y="556338"/>
            <a:ext cx="5932454" cy="213423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3741FFEA-9BD2-4F16-91F6-D6EE234D1DA0}"/>
              </a:ext>
            </a:extLst>
          </p:cNvPr>
          <p:cNvSpPr/>
          <p:nvPr/>
        </p:nvSpPr>
        <p:spPr>
          <a:xfrm>
            <a:off x="15133354" y="5033534"/>
            <a:ext cx="8832803" cy="339408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D398D5E-DEC7-40BB-A24E-44C2DE0B3577}"/>
              </a:ext>
            </a:extLst>
          </p:cNvPr>
          <p:cNvSpPr/>
          <p:nvPr/>
        </p:nvSpPr>
        <p:spPr>
          <a:xfrm>
            <a:off x="14996581" y="8635281"/>
            <a:ext cx="8913602" cy="190573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782FC64C-3C87-4C7A-B0A4-BB1175D7D7E7}"/>
              </a:ext>
            </a:extLst>
          </p:cNvPr>
          <p:cNvSpPr/>
          <p:nvPr/>
        </p:nvSpPr>
        <p:spPr>
          <a:xfrm>
            <a:off x="14852151" y="10811970"/>
            <a:ext cx="9240912" cy="199178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F151CD3D-B05B-43FA-8D04-015D0D312104}"/>
              </a:ext>
            </a:extLst>
          </p:cNvPr>
          <p:cNvSpPr/>
          <p:nvPr/>
        </p:nvSpPr>
        <p:spPr>
          <a:xfrm>
            <a:off x="8370433" y="11345060"/>
            <a:ext cx="6336832" cy="183167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BFDDA38C-098E-4137-AFFF-7303CB00587C}"/>
              </a:ext>
            </a:extLst>
          </p:cNvPr>
          <p:cNvSpPr/>
          <p:nvPr/>
        </p:nvSpPr>
        <p:spPr>
          <a:xfrm>
            <a:off x="8177274" y="2721167"/>
            <a:ext cx="6626603" cy="2083337"/>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B7F1C6AC-36C8-48CC-A0BA-E7C86C19475C}"/>
              </a:ext>
            </a:extLst>
          </p:cNvPr>
          <p:cNvSpPr/>
          <p:nvPr/>
        </p:nvSpPr>
        <p:spPr>
          <a:xfrm>
            <a:off x="8195365" y="550242"/>
            <a:ext cx="9826962" cy="190573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211648F2-8DC9-42B4-BB3A-17F2FF12DD76}"/>
              </a:ext>
            </a:extLst>
          </p:cNvPr>
          <p:cNvSpPr/>
          <p:nvPr/>
        </p:nvSpPr>
        <p:spPr>
          <a:xfrm>
            <a:off x="8068827" y="5066897"/>
            <a:ext cx="6783915" cy="1750487"/>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BE35869D-985B-435C-9CAE-3EF3ED652A81}"/>
              </a:ext>
            </a:extLst>
          </p:cNvPr>
          <p:cNvSpPr/>
          <p:nvPr/>
        </p:nvSpPr>
        <p:spPr>
          <a:xfrm>
            <a:off x="8122397" y="7010083"/>
            <a:ext cx="6681480" cy="1865487"/>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Rounded Corners 75">
            <a:extLst>
              <a:ext uri="{FF2B5EF4-FFF2-40B4-BE49-F238E27FC236}">
                <a16:creationId xmlns:a16="http://schemas.microsoft.com/office/drawing/2014/main" id="{80521821-E091-4528-86FB-B7EE93D45E41}"/>
              </a:ext>
            </a:extLst>
          </p:cNvPr>
          <p:cNvSpPr/>
          <p:nvPr/>
        </p:nvSpPr>
        <p:spPr>
          <a:xfrm>
            <a:off x="8586547" y="9081655"/>
            <a:ext cx="5726964" cy="2062855"/>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C7AA492-DD9C-4A41-8E39-F93AF62CF247}"/>
              </a:ext>
            </a:extLst>
          </p:cNvPr>
          <p:cNvSpPr txBox="1"/>
          <p:nvPr/>
        </p:nvSpPr>
        <p:spPr>
          <a:xfrm>
            <a:off x="14313511" y="2048190"/>
            <a:ext cx="3593844" cy="338554"/>
          </a:xfrm>
          <a:prstGeom prst="rect">
            <a:avLst/>
          </a:prstGeom>
          <a:noFill/>
        </p:spPr>
        <p:txBody>
          <a:bodyPr wrap="square" rtlCol="0">
            <a:spAutoFit/>
          </a:bodyPr>
          <a:lstStyle/>
          <a:p>
            <a:r>
              <a:rPr lang="en-US" sz="1600" dirty="0"/>
              <a:t>($9.1 MM </a:t>
            </a:r>
            <a:r>
              <a:rPr lang="en-US" sz="1600" dirty="0" err="1"/>
              <a:t>cume</a:t>
            </a:r>
            <a:r>
              <a:rPr lang="en-US" sz="1600" dirty="0"/>
              <a:t> TV spend since 2018)</a:t>
            </a:r>
          </a:p>
        </p:txBody>
      </p:sp>
      <p:sp>
        <p:nvSpPr>
          <p:cNvPr id="64" name="TextBox 63">
            <a:extLst>
              <a:ext uri="{FF2B5EF4-FFF2-40B4-BE49-F238E27FC236}">
                <a16:creationId xmlns:a16="http://schemas.microsoft.com/office/drawing/2014/main" id="{C0D0AD83-B08C-4E03-A579-3BA59C350EDD}"/>
              </a:ext>
            </a:extLst>
          </p:cNvPr>
          <p:cNvSpPr txBox="1"/>
          <p:nvPr/>
        </p:nvSpPr>
        <p:spPr>
          <a:xfrm>
            <a:off x="20112460" y="4400559"/>
            <a:ext cx="3744711" cy="338554"/>
          </a:xfrm>
          <a:prstGeom prst="rect">
            <a:avLst/>
          </a:prstGeom>
          <a:noFill/>
        </p:spPr>
        <p:txBody>
          <a:bodyPr wrap="square" rtlCol="0">
            <a:spAutoFit/>
          </a:bodyPr>
          <a:lstStyle/>
          <a:p>
            <a:r>
              <a:rPr lang="en-US" sz="1600" dirty="0"/>
              <a:t>($27.4 MM </a:t>
            </a:r>
            <a:r>
              <a:rPr lang="en-US" sz="1600" dirty="0" err="1"/>
              <a:t>cume</a:t>
            </a:r>
            <a:r>
              <a:rPr lang="en-US" sz="1600" dirty="0"/>
              <a:t> TV spend since 2017)</a:t>
            </a:r>
          </a:p>
        </p:txBody>
      </p:sp>
      <p:sp>
        <p:nvSpPr>
          <p:cNvPr id="77" name="TextBox 76">
            <a:extLst>
              <a:ext uri="{FF2B5EF4-FFF2-40B4-BE49-F238E27FC236}">
                <a16:creationId xmlns:a16="http://schemas.microsoft.com/office/drawing/2014/main" id="{5AA02833-19A7-4DA7-AA52-241B3D4EE9A7}"/>
              </a:ext>
            </a:extLst>
          </p:cNvPr>
          <p:cNvSpPr txBox="1"/>
          <p:nvPr/>
        </p:nvSpPr>
        <p:spPr>
          <a:xfrm>
            <a:off x="21857431" y="7758610"/>
            <a:ext cx="2012643" cy="584775"/>
          </a:xfrm>
          <a:prstGeom prst="rect">
            <a:avLst/>
          </a:prstGeom>
          <a:noFill/>
        </p:spPr>
        <p:txBody>
          <a:bodyPr wrap="square" rtlCol="0">
            <a:spAutoFit/>
          </a:bodyPr>
          <a:lstStyle/>
          <a:p>
            <a:r>
              <a:rPr lang="en-US" sz="1600" dirty="0"/>
              <a:t>($9.1 MM </a:t>
            </a:r>
            <a:r>
              <a:rPr lang="en-US" sz="1600" dirty="0" err="1"/>
              <a:t>cume</a:t>
            </a:r>
            <a:r>
              <a:rPr lang="en-US" sz="1600" dirty="0"/>
              <a:t> TV spend since 2014)</a:t>
            </a:r>
          </a:p>
        </p:txBody>
      </p:sp>
      <p:sp>
        <p:nvSpPr>
          <p:cNvPr id="78" name="TextBox 77">
            <a:extLst>
              <a:ext uri="{FF2B5EF4-FFF2-40B4-BE49-F238E27FC236}">
                <a16:creationId xmlns:a16="http://schemas.microsoft.com/office/drawing/2014/main" id="{32D1EA7B-62E9-486B-95A1-1064AABE9A98}"/>
              </a:ext>
            </a:extLst>
          </p:cNvPr>
          <p:cNvSpPr txBox="1"/>
          <p:nvPr/>
        </p:nvSpPr>
        <p:spPr>
          <a:xfrm>
            <a:off x="11028785" y="4379953"/>
            <a:ext cx="3813482" cy="338554"/>
          </a:xfrm>
          <a:prstGeom prst="rect">
            <a:avLst/>
          </a:prstGeom>
          <a:noFill/>
        </p:spPr>
        <p:txBody>
          <a:bodyPr wrap="square" rtlCol="0">
            <a:spAutoFit/>
          </a:bodyPr>
          <a:lstStyle/>
          <a:p>
            <a:r>
              <a:rPr lang="en-US" sz="1600" dirty="0"/>
              <a:t>($310.9 MM </a:t>
            </a:r>
            <a:r>
              <a:rPr lang="en-US" sz="1600" dirty="0" err="1"/>
              <a:t>cume</a:t>
            </a:r>
            <a:r>
              <a:rPr lang="en-US" sz="1600" dirty="0"/>
              <a:t> TV spend since 2014)</a:t>
            </a:r>
          </a:p>
        </p:txBody>
      </p:sp>
      <p:sp>
        <p:nvSpPr>
          <p:cNvPr id="79" name="TextBox 78">
            <a:extLst>
              <a:ext uri="{FF2B5EF4-FFF2-40B4-BE49-F238E27FC236}">
                <a16:creationId xmlns:a16="http://schemas.microsoft.com/office/drawing/2014/main" id="{5F208627-942A-4468-9775-EF249343AB96}"/>
              </a:ext>
            </a:extLst>
          </p:cNvPr>
          <p:cNvSpPr txBox="1"/>
          <p:nvPr/>
        </p:nvSpPr>
        <p:spPr>
          <a:xfrm>
            <a:off x="20359398" y="10130713"/>
            <a:ext cx="3641304" cy="338554"/>
          </a:xfrm>
          <a:prstGeom prst="rect">
            <a:avLst/>
          </a:prstGeom>
          <a:noFill/>
        </p:spPr>
        <p:txBody>
          <a:bodyPr wrap="square" rtlCol="0">
            <a:spAutoFit/>
          </a:bodyPr>
          <a:lstStyle/>
          <a:p>
            <a:r>
              <a:rPr lang="en-US" sz="1600" dirty="0"/>
              <a:t>($6.2 MM </a:t>
            </a:r>
            <a:r>
              <a:rPr lang="en-US" sz="1600" dirty="0" err="1"/>
              <a:t>cume</a:t>
            </a:r>
            <a:r>
              <a:rPr lang="en-US" sz="1600" dirty="0"/>
              <a:t> TV spend since 2018)</a:t>
            </a:r>
          </a:p>
        </p:txBody>
      </p:sp>
      <p:sp>
        <p:nvSpPr>
          <p:cNvPr id="80" name="TextBox 79">
            <a:extLst>
              <a:ext uri="{FF2B5EF4-FFF2-40B4-BE49-F238E27FC236}">
                <a16:creationId xmlns:a16="http://schemas.microsoft.com/office/drawing/2014/main" id="{A9265950-5BAA-40EE-8B81-464CD8617C4C}"/>
              </a:ext>
            </a:extLst>
          </p:cNvPr>
          <p:cNvSpPr txBox="1"/>
          <p:nvPr/>
        </p:nvSpPr>
        <p:spPr>
          <a:xfrm>
            <a:off x="20359398" y="12388718"/>
            <a:ext cx="3902560" cy="338554"/>
          </a:xfrm>
          <a:prstGeom prst="rect">
            <a:avLst/>
          </a:prstGeom>
          <a:noFill/>
        </p:spPr>
        <p:txBody>
          <a:bodyPr wrap="square" rtlCol="0">
            <a:spAutoFit/>
          </a:bodyPr>
          <a:lstStyle/>
          <a:p>
            <a:r>
              <a:rPr lang="en-US" sz="1600" dirty="0"/>
              <a:t>($18.2 MM </a:t>
            </a:r>
            <a:r>
              <a:rPr lang="en-US" sz="1600" dirty="0" err="1"/>
              <a:t>cume</a:t>
            </a:r>
            <a:r>
              <a:rPr lang="en-US" sz="1600" dirty="0"/>
              <a:t> TV spend since 2018)</a:t>
            </a:r>
          </a:p>
        </p:txBody>
      </p:sp>
      <p:sp>
        <p:nvSpPr>
          <p:cNvPr id="81" name="TextBox 80">
            <a:extLst>
              <a:ext uri="{FF2B5EF4-FFF2-40B4-BE49-F238E27FC236}">
                <a16:creationId xmlns:a16="http://schemas.microsoft.com/office/drawing/2014/main" id="{96229E5C-F4FF-49F5-BF37-837A7743A918}"/>
              </a:ext>
            </a:extLst>
          </p:cNvPr>
          <p:cNvSpPr txBox="1"/>
          <p:nvPr/>
        </p:nvSpPr>
        <p:spPr>
          <a:xfrm>
            <a:off x="20172784" y="2275239"/>
            <a:ext cx="3867227" cy="338554"/>
          </a:xfrm>
          <a:prstGeom prst="rect">
            <a:avLst/>
          </a:prstGeom>
          <a:noFill/>
        </p:spPr>
        <p:txBody>
          <a:bodyPr wrap="square" rtlCol="0">
            <a:spAutoFit/>
          </a:bodyPr>
          <a:lstStyle/>
          <a:p>
            <a:r>
              <a:rPr lang="en-US" sz="1600" dirty="0"/>
              <a:t>($117.7 MM </a:t>
            </a:r>
            <a:r>
              <a:rPr lang="en-US" sz="1600" dirty="0" err="1"/>
              <a:t>cume</a:t>
            </a:r>
            <a:r>
              <a:rPr lang="en-US" sz="1600" dirty="0"/>
              <a:t> TV spend since 2014)</a:t>
            </a:r>
          </a:p>
        </p:txBody>
      </p:sp>
      <p:sp>
        <p:nvSpPr>
          <p:cNvPr id="82" name="TextBox 81">
            <a:extLst>
              <a:ext uri="{FF2B5EF4-FFF2-40B4-BE49-F238E27FC236}">
                <a16:creationId xmlns:a16="http://schemas.microsoft.com/office/drawing/2014/main" id="{14246403-D596-4B1D-AE9A-443E01F11802}"/>
              </a:ext>
            </a:extLst>
          </p:cNvPr>
          <p:cNvSpPr txBox="1"/>
          <p:nvPr/>
        </p:nvSpPr>
        <p:spPr>
          <a:xfrm>
            <a:off x="11028786" y="6399860"/>
            <a:ext cx="3869464" cy="338554"/>
          </a:xfrm>
          <a:prstGeom prst="rect">
            <a:avLst/>
          </a:prstGeom>
          <a:noFill/>
        </p:spPr>
        <p:txBody>
          <a:bodyPr wrap="square" rtlCol="0">
            <a:spAutoFit/>
          </a:bodyPr>
          <a:lstStyle/>
          <a:p>
            <a:r>
              <a:rPr lang="en-US" sz="1600" dirty="0"/>
              <a:t>($274.7 MM </a:t>
            </a:r>
            <a:r>
              <a:rPr lang="en-US" sz="1600" dirty="0" err="1"/>
              <a:t>cume</a:t>
            </a:r>
            <a:r>
              <a:rPr lang="en-US" sz="1600" dirty="0"/>
              <a:t> TV spend since 2016)</a:t>
            </a:r>
          </a:p>
        </p:txBody>
      </p:sp>
      <p:sp>
        <p:nvSpPr>
          <p:cNvPr id="83" name="TextBox 82">
            <a:extLst>
              <a:ext uri="{FF2B5EF4-FFF2-40B4-BE49-F238E27FC236}">
                <a16:creationId xmlns:a16="http://schemas.microsoft.com/office/drawing/2014/main" id="{22421013-E878-4672-A2FA-2056A54D6975}"/>
              </a:ext>
            </a:extLst>
          </p:cNvPr>
          <p:cNvSpPr txBox="1"/>
          <p:nvPr/>
        </p:nvSpPr>
        <p:spPr>
          <a:xfrm>
            <a:off x="10618237" y="10742390"/>
            <a:ext cx="3698515" cy="338554"/>
          </a:xfrm>
          <a:prstGeom prst="rect">
            <a:avLst/>
          </a:prstGeom>
          <a:noFill/>
        </p:spPr>
        <p:txBody>
          <a:bodyPr wrap="square" rtlCol="0">
            <a:spAutoFit/>
          </a:bodyPr>
          <a:lstStyle/>
          <a:p>
            <a:r>
              <a:rPr lang="en-US" sz="1600" dirty="0"/>
              <a:t>($38.8 MM </a:t>
            </a:r>
            <a:r>
              <a:rPr lang="en-US" sz="1600" dirty="0" err="1"/>
              <a:t>cume</a:t>
            </a:r>
            <a:r>
              <a:rPr lang="en-US" sz="1600" dirty="0"/>
              <a:t> TV spend since 2017)</a:t>
            </a:r>
          </a:p>
        </p:txBody>
      </p:sp>
      <p:sp>
        <p:nvSpPr>
          <p:cNvPr id="84" name="TextBox 83">
            <a:extLst>
              <a:ext uri="{FF2B5EF4-FFF2-40B4-BE49-F238E27FC236}">
                <a16:creationId xmlns:a16="http://schemas.microsoft.com/office/drawing/2014/main" id="{B938129F-77B4-4271-991A-0D06CD8A3B7E}"/>
              </a:ext>
            </a:extLst>
          </p:cNvPr>
          <p:cNvSpPr txBox="1"/>
          <p:nvPr/>
        </p:nvSpPr>
        <p:spPr>
          <a:xfrm>
            <a:off x="11234057" y="12761410"/>
            <a:ext cx="3690865" cy="338554"/>
          </a:xfrm>
          <a:prstGeom prst="rect">
            <a:avLst/>
          </a:prstGeom>
          <a:noFill/>
        </p:spPr>
        <p:txBody>
          <a:bodyPr wrap="square" rtlCol="0">
            <a:spAutoFit/>
          </a:bodyPr>
          <a:lstStyle/>
          <a:p>
            <a:r>
              <a:rPr lang="en-US" sz="1600" dirty="0"/>
              <a:t>($2.8 MM </a:t>
            </a:r>
            <a:r>
              <a:rPr lang="en-US" sz="1600" dirty="0" err="1"/>
              <a:t>cume</a:t>
            </a:r>
            <a:r>
              <a:rPr lang="en-US" sz="1600" dirty="0"/>
              <a:t> TV spend since 2015)</a:t>
            </a:r>
          </a:p>
        </p:txBody>
      </p:sp>
      <p:sp>
        <p:nvSpPr>
          <p:cNvPr id="85" name="TextBox 84">
            <a:extLst>
              <a:ext uri="{FF2B5EF4-FFF2-40B4-BE49-F238E27FC236}">
                <a16:creationId xmlns:a16="http://schemas.microsoft.com/office/drawing/2014/main" id="{92DB3A25-A8C8-402B-A9A1-9F1C68F62A5A}"/>
              </a:ext>
            </a:extLst>
          </p:cNvPr>
          <p:cNvSpPr txBox="1"/>
          <p:nvPr/>
        </p:nvSpPr>
        <p:spPr>
          <a:xfrm>
            <a:off x="10879495" y="8468836"/>
            <a:ext cx="3900546" cy="338554"/>
          </a:xfrm>
          <a:prstGeom prst="rect">
            <a:avLst/>
          </a:prstGeom>
          <a:noFill/>
        </p:spPr>
        <p:txBody>
          <a:bodyPr wrap="square" rtlCol="0">
            <a:spAutoFit/>
          </a:bodyPr>
          <a:lstStyle/>
          <a:p>
            <a:r>
              <a:rPr lang="en-US" sz="1600" dirty="0"/>
              <a:t>($43.1 MM </a:t>
            </a:r>
            <a:r>
              <a:rPr lang="en-US" sz="1600" dirty="0" err="1"/>
              <a:t>cume</a:t>
            </a:r>
            <a:r>
              <a:rPr lang="en-US" sz="1600" dirty="0"/>
              <a:t> TV spend  since 2013)</a:t>
            </a:r>
          </a:p>
        </p:txBody>
      </p:sp>
      <p:sp>
        <p:nvSpPr>
          <p:cNvPr id="88" name="Text Placeholder 3">
            <a:extLst>
              <a:ext uri="{FF2B5EF4-FFF2-40B4-BE49-F238E27FC236}">
                <a16:creationId xmlns:a16="http://schemas.microsoft.com/office/drawing/2014/main" id="{A0F77D79-3AD2-44C3-92CA-1009FCA331BE}"/>
              </a:ext>
            </a:extLst>
          </p:cNvPr>
          <p:cNvSpPr txBox="1">
            <a:spLocks/>
          </p:cNvSpPr>
          <p:nvPr/>
        </p:nvSpPr>
        <p:spPr>
          <a:xfrm>
            <a:off x="14892269" y="13006382"/>
            <a:ext cx="7492332" cy="607141"/>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a:defRPr/>
            </a:pPr>
            <a:r>
              <a:rPr kumimoji="0" lang="en-US" sz="1200" b="0" i="0" u="none" strike="noStrike" kern="1200" cap="none" spc="0" normalizeH="0" baseline="0" noProof="0" dirty="0">
                <a:ln>
                  <a:noFill/>
                </a:ln>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a:t>
            </a:r>
          </a:p>
          <a:p>
            <a:pPr>
              <a:defRPr/>
            </a:pPr>
            <a:r>
              <a:rPr lang="en-US" sz="1200" dirty="0">
                <a:solidFill>
                  <a:prstClr val="black"/>
                </a:solidFill>
              </a:rPr>
              <a:t>($$$) = </a:t>
            </a:r>
            <a:r>
              <a:rPr lang="en-US" sz="1200" dirty="0" err="1">
                <a:solidFill>
                  <a:prstClr val="black"/>
                </a:solidFill>
              </a:rPr>
              <a:t>cume</a:t>
            </a:r>
            <a:r>
              <a:rPr lang="en-US" sz="1200" dirty="0">
                <a:solidFill>
                  <a:prstClr val="black"/>
                </a:solidFill>
              </a:rPr>
              <a:t> TV spend between TV launch - 2018; MM = millions; (year) = TV launch year</a:t>
            </a:r>
          </a:p>
          <a:p>
            <a:pPr marL="0" marR="0" lvl="0" indent="0" algn="l" defTabSz="9144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effectLst/>
              <a:uLnTx/>
              <a:uFillTx/>
              <a:latin typeface="Trebuchet MS"/>
              <a:ea typeface="+mn-ea"/>
              <a:cs typeface="+mn-cs"/>
            </a:endParaRPr>
          </a:p>
        </p:txBody>
      </p:sp>
      <p:pic>
        <p:nvPicPr>
          <p:cNvPr id="87" name="Picture 86"/>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321717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llout: Down Arrow 3">
            <a:extLst>
              <a:ext uri="{FF2B5EF4-FFF2-40B4-BE49-F238E27FC236}">
                <a16:creationId xmlns:a16="http://schemas.microsoft.com/office/drawing/2014/main" id="{1CC3115C-78CA-4E6F-A606-FA2294152C61}"/>
              </a:ext>
            </a:extLst>
          </p:cNvPr>
          <p:cNvSpPr/>
          <p:nvPr/>
        </p:nvSpPr>
        <p:spPr>
          <a:xfrm>
            <a:off x="9097110" y="2063261"/>
            <a:ext cx="6384513" cy="1676400"/>
          </a:xfrm>
          <a:prstGeom prst="downArrowCallou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allout: Down Arrow 16">
            <a:extLst>
              <a:ext uri="{FF2B5EF4-FFF2-40B4-BE49-F238E27FC236}">
                <a16:creationId xmlns:a16="http://schemas.microsoft.com/office/drawing/2014/main" id="{0D83F87F-F272-44D3-83FD-6A7C9A0464BC}"/>
              </a:ext>
            </a:extLst>
          </p:cNvPr>
          <p:cNvSpPr/>
          <p:nvPr/>
        </p:nvSpPr>
        <p:spPr>
          <a:xfrm>
            <a:off x="17619785" y="2063260"/>
            <a:ext cx="5703520" cy="1676401"/>
          </a:xfrm>
          <a:prstGeom prst="downArrowCallou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794ACF65-66A2-42BB-9EC8-71E1967A6141}"/>
              </a:ext>
            </a:extLst>
          </p:cNvPr>
          <p:cNvSpPr txBox="1">
            <a:spLocks/>
          </p:cNvSpPr>
          <p:nvPr/>
        </p:nvSpPr>
        <p:spPr>
          <a:xfrm>
            <a:off x="18621325" y="13038577"/>
            <a:ext cx="568886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1930"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1930" rtl="0" eaLnBrk="1" fontAlgn="auto" latinLnBrk="0" hangingPunct="1">
                <a:lnSpc>
                  <a:spcPct val="100000"/>
                </a:lnSpc>
                <a:spcBef>
                  <a:spcPts val="0"/>
                </a:spcBef>
                <a:spcAft>
                  <a:spcPts val="0"/>
                </a:spcAft>
                <a:buClrTx/>
                <a:buSzTx/>
                <a:buFontTx/>
                <a:buNone/>
                <a:tabLst/>
                <a:defRPr/>
              </a:pPr>
              <a:t>18</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1" name="Text Placeholder 2">
            <a:extLst>
              <a:ext uri="{FF2B5EF4-FFF2-40B4-BE49-F238E27FC236}">
                <a16:creationId xmlns:a16="http://schemas.microsoft.com/office/drawing/2014/main" id="{21F9794D-A9C1-47D4-B9D1-0AC65B08C892}"/>
              </a:ext>
            </a:extLst>
          </p:cNvPr>
          <p:cNvSpPr txBox="1">
            <a:spLocks/>
          </p:cNvSpPr>
          <p:nvPr/>
        </p:nvSpPr>
        <p:spPr>
          <a:xfrm>
            <a:off x="8111372" y="4197035"/>
            <a:ext cx="7779493" cy="2648148"/>
          </a:xfrm>
          <a:prstGeom prst="rect">
            <a:avLst/>
          </a:prstGeom>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3200" b="1" u="sng" dirty="0">
                <a:latin typeface="Trebuchet MS"/>
              </a:rPr>
              <a:t>‘</a:t>
            </a:r>
            <a:r>
              <a:rPr kumimoji="0" lang="en-US" sz="3200" b="1" u="sng" strike="noStrike" kern="1200" cap="none" spc="0" normalizeH="0" baseline="0" noProof="0" dirty="0">
                <a:ln>
                  <a:noFill/>
                </a:ln>
                <a:effectLst/>
                <a:uLnTx/>
                <a:uFillTx/>
                <a:latin typeface="Trebuchet MS"/>
                <a:ea typeface="+mn-ea"/>
                <a:cs typeface="+mn-cs"/>
              </a:rPr>
              <a:t>Emerging’ Brands</a:t>
            </a:r>
            <a:r>
              <a:rPr kumimoji="0" lang="en-US" sz="3200" b="0" i="0" u="none" strike="noStrike" kern="1200" cap="none" spc="0" normalizeH="0" baseline="0" noProof="0" dirty="0">
                <a:ln>
                  <a:noFill/>
                </a:ln>
                <a:effectLst/>
                <a:uLnTx/>
                <a:uFillTx/>
                <a:latin typeface="Trebuchet MS"/>
                <a:ea typeface="+mn-ea"/>
                <a:cs typeface="+mn-cs"/>
              </a:rPr>
              <a:t> </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3000" b="0" i="0" u="none" strike="noStrike" kern="1200" cap="none" spc="0" normalizeH="0" baseline="0" noProof="0" dirty="0">
                <a:ln>
                  <a:noFill/>
                </a:ln>
                <a:effectLst/>
                <a:uLnTx/>
                <a:uFillTx/>
                <a:latin typeface="Trebuchet MS"/>
                <a:ea typeface="+mn-ea"/>
                <a:cs typeface="+mn-cs"/>
              </a:rPr>
              <a:t>(63 Brands) </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2800" dirty="0">
                <a:latin typeface="Trebuchet MS"/>
              </a:rPr>
              <a:t>N</a:t>
            </a:r>
            <a:r>
              <a:rPr kumimoji="0" lang="en-US" sz="2800" b="0" i="0" u="none" strike="noStrike" kern="1200" cap="none" spc="0" normalizeH="0" baseline="0" noProof="0" dirty="0">
                <a:ln>
                  <a:noFill/>
                </a:ln>
                <a:effectLst/>
                <a:uLnTx/>
                <a:uFillTx/>
                <a:latin typeface="Trebuchet MS"/>
                <a:ea typeface="+mn-ea"/>
                <a:cs typeface="+mn-cs"/>
              </a:rPr>
              <a:t>ewer brands with an average age of 8 years old who only began investing in TV within the last three years (last two years on average)</a:t>
            </a:r>
          </a:p>
        </p:txBody>
      </p:sp>
      <p:sp>
        <p:nvSpPr>
          <p:cNvPr id="12" name="Text Placeholder 2">
            <a:extLst>
              <a:ext uri="{FF2B5EF4-FFF2-40B4-BE49-F238E27FC236}">
                <a16:creationId xmlns:a16="http://schemas.microsoft.com/office/drawing/2014/main" id="{E1654484-1AEA-46A5-B025-4A5B2AE18DD7}"/>
              </a:ext>
            </a:extLst>
          </p:cNvPr>
          <p:cNvSpPr txBox="1">
            <a:spLocks/>
          </p:cNvSpPr>
          <p:nvPr/>
        </p:nvSpPr>
        <p:spPr>
          <a:xfrm>
            <a:off x="16420051" y="4202988"/>
            <a:ext cx="7790820" cy="2648148"/>
          </a:xfrm>
          <a:prstGeom prst="rect">
            <a:avLst/>
          </a:prstGeom>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3200" b="1" u="sng" strike="noStrike" kern="1200" cap="none" spc="0" normalizeH="0" baseline="0" noProof="0" dirty="0">
                <a:ln>
                  <a:noFill/>
                </a:ln>
                <a:effectLst/>
                <a:uLnTx/>
                <a:uFillTx/>
                <a:latin typeface="Trebuchet MS"/>
                <a:ea typeface="+mn-ea"/>
                <a:cs typeface="+mn-cs"/>
              </a:rPr>
              <a:t>‘Expanding’ Brands</a:t>
            </a:r>
            <a:r>
              <a:rPr kumimoji="0" lang="en-US" sz="2800" b="0" u="none" strike="noStrike" kern="1200" cap="none" spc="0" normalizeH="0" baseline="0" noProof="0" dirty="0">
                <a:ln>
                  <a:noFill/>
                </a:ln>
                <a:effectLst/>
                <a:uLnTx/>
                <a:uFillTx/>
                <a:latin typeface="Trebuchet MS"/>
                <a:ea typeface="+mn-ea"/>
                <a:cs typeface="+mn-cs"/>
              </a:rPr>
              <a:t> </a:t>
            </a:r>
          </a:p>
          <a:p>
            <a:pPr marL="0" indent="0" algn="ctr">
              <a:buNone/>
            </a:pPr>
            <a:r>
              <a:rPr lang="en-US" sz="3000" dirty="0">
                <a:latin typeface="Trebuchet MS"/>
              </a:rPr>
              <a:t>(62 Brands)</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effectLst/>
                <a:uLnTx/>
                <a:uFillTx/>
                <a:latin typeface="Trebuchet MS"/>
                <a:ea typeface="+mn-ea"/>
                <a:cs typeface="+mn-cs"/>
              </a:rPr>
              <a:t>Brands with an average age of 13 years old who have been investing in TV for at least the last four years (eight years on average)</a:t>
            </a:r>
          </a:p>
        </p:txBody>
      </p:sp>
      <p:sp>
        <p:nvSpPr>
          <p:cNvPr id="13" name="Slide Number Placeholder 5">
            <a:extLst>
              <a:ext uri="{FF2B5EF4-FFF2-40B4-BE49-F238E27FC236}">
                <a16:creationId xmlns:a16="http://schemas.microsoft.com/office/drawing/2014/main" id="{04FCDF48-3050-4004-BA0D-762DF427EAE8}"/>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18</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5" name="Picture 14">
            <a:extLst>
              <a:ext uri="{FF2B5EF4-FFF2-40B4-BE49-F238E27FC236}">
                <a16:creationId xmlns:a16="http://schemas.microsoft.com/office/drawing/2014/main" id="{8F1EDFB5-0528-4CB9-ACA9-37254CE887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11373" y="6851136"/>
            <a:ext cx="7779494" cy="5235354"/>
          </a:xfrm>
          <a:prstGeom prst="rect">
            <a:avLst/>
          </a:prstGeom>
          <a:ln>
            <a:solidFill>
              <a:schemeClr val="tx1"/>
            </a:solidFill>
          </a:ln>
        </p:spPr>
      </p:pic>
      <p:sp>
        <p:nvSpPr>
          <p:cNvPr id="16" name="Rectangle 15">
            <a:extLst>
              <a:ext uri="{FF2B5EF4-FFF2-40B4-BE49-F238E27FC236}">
                <a16:creationId xmlns:a16="http://schemas.microsoft.com/office/drawing/2014/main" id="{0808AB10-4A16-443B-BD2E-086862645F5D}"/>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 Placeholder 2">
            <a:extLst>
              <a:ext uri="{FF2B5EF4-FFF2-40B4-BE49-F238E27FC236}">
                <a16:creationId xmlns:a16="http://schemas.microsoft.com/office/drawing/2014/main" id="{68BDE8B9-BF4A-4AA2-8CD5-C3A31C9675EB}"/>
              </a:ext>
            </a:extLst>
          </p:cNvPr>
          <p:cNvSpPr txBox="1">
            <a:spLocks/>
          </p:cNvSpPr>
          <p:nvPr/>
        </p:nvSpPr>
        <p:spPr>
          <a:xfrm>
            <a:off x="289307" y="2109340"/>
            <a:ext cx="7281557" cy="79740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chemeClr val="bg1"/>
                </a:solidFill>
                <a:effectLst/>
                <a:uLnTx/>
                <a:uFillTx/>
                <a:latin typeface="Trebuchet MS"/>
                <a:ea typeface="+mn-ea"/>
                <a:cs typeface="+mn-cs"/>
              </a:rPr>
              <a:t>‘Direct-to-Consumer’ brands exist across a multitude of categories, serve a myriad of consumer purposes and can be at a different business lifecycle / maturity level relative to other DTC brands</a:t>
            </a:r>
          </a:p>
          <a:p>
            <a:pPr marL="0" marR="0" lvl="0" indent="0" algn="l" defTabSz="1166122" rtl="0" eaLnBrk="1" fontAlgn="auto" latinLnBrk="0" hangingPunct="1">
              <a:lnSpc>
                <a:spcPct val="100000"/>
              </a:lnSpc>
              <a:spcBef>
                <a:spcPct val="20000"/>
              </a:spcBef>
              <a:spcAft>
                <a:spcPts val="0"/>
              </a:spcAft>
              <a:buClrTx/>
              <a:buSzTx/>
              <a:buFont typeface="Arial"/>
              <a:buNone/>
              <a:tabLst/>
              <a:defRPr/>
            </a:pPr>
            <a:endParaRPr lang="en-US" sz="3600" dirty="0">
              <a:solidFill>
                <a:schemeClr val="bg1"/>
              </a:solidFill>
              <a:latin typeface="Trebuchet MS"/>
            </a:endParaRPr>
          </a:p>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chemeClr val="bg1"/>
                </a:solidFill>
                <a:effectLst/>
                <a:uLnTx/>
                <a:uFillTx/>
                <a:latin typeface="Trebuchet MS"/>
                <a:ea typeface="+mn-ea"/>
                <a:cs typeface="+mn-cs"/>
              </a:rPr>
              <a:t>Because of this, developing one overarching ‘like-for-like’ analysis comparison across all 125 brands can be challenging</a:t>
            </a:r>
          </a:p>
          <a:p>
            <a:pPr marL="0" marR="0" lvl="0" indent="0" algn="l" defTabSz="1166122" rtl="0" eaLnBrk="1" fontAlgn="auto" latinLnBrk="0" hangingPunct="1">
              <a:lnSpc>
                <a:spcPct val="100000"/>
              </a:lnSpc>
              <a:spcBef>
                <a:spcPct val="20000"/>
              </a:spcBef>
              <a:spcAft>
                <a:spcPts val="0"/>
              </a:spcAft>
              <a:buClrTx/>
              <a:buSzTx/>
              <a:buFont typeface="Arial"/>
              <a:buNone/>
              <a:tabLst/>
              <a:defRPr/>
            </a:pPr>
            <a:endParaRPr kumimoji="0" lang="en-US" sz="3600" b="0" i="0" u="none" strike="noStrike" kern="1200" cap="none" spc="0" normalizeH="0" baseline="0" noProof="0" dirty="0">
              <a:ln>
                <a:noFill/>
              </a:ln>
              <a:solidFill>
                <a:schemeClr val="bg1"/>
              </a:solidFill>
              <a:effectLst/>
              <a:uLnTx/>
              <a:uFillTx/>
              <a:latin typeface="Trebuchet MS"/>
              <a:ea typeface="+mn-ea"/>
              <a:cs typeface="+mn-cs"/>
            </a:endParaRPr>
          </a:p>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chemeClr val="bg1"/>
                </a:solidFill>
                <a:effectLst/>
                <a:uLnTx/>
                <a:uFillTx/>
                <a:latin typeface="Trebuchet MS"/>
                <a:ea typeface="+mn-ea"/>
                <a:cs typeface="+mn-cs"/>
              </a:rPr>
              <a:t>For the purposes of this guide,  we designated each DTC brand analyzed into one of two groups based on similar characteristics:</a:t>
            </a:r>
          </a:p>
        </p:txBody>
      </p:sp>
      <p:sp>
        <p:nvSpPr>
          <p:cNvPr id="3" name="Rectangle 2">
            <a:extLst>
              <a:ext uri="{FF2B5EF4-FFF2-40B4-BE49-F238E27FC236}">
                <a16:creationId xmlns:a16="http://schemas.microsoft.com/office/drawing/2014/main" id="{5381CFC9-053B-4F7A-BBFA-2C8B071EF0AC}"/>
              </a:ext>
            </a:extLst>
          </p:cNvPr>
          <p:cNvSpPr/>
          <p:nvPr/>
        </p:nvSpPr>
        <p:spPr>
          <a:xfrm>
            <a:off x="127699" y="515371"/>
            <a:ext cx="7842211" cy="923330"/>
          </a:xfrm>
          <a:prstGeom prst="rect">
            <a:avLst/>
          </a:prstGeom>
        </p:spPr>
        <p:txBody>
          <a:bodyPr wrap="none">
            <a:spAutoFit/>
          </a:bodyPr>
          <a:lstStyle/>
          <a:p>
            <a:pPr marL="0" marR="0" lvl="0" indent="0" algn="l" defTabSz="1166122"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Trebuchet MS"/>
                <a:ea typeface="+mn-ea"/>
                <a:cs typeface="+mn-cs"/>
              </a:rPr>
              <a:t>DTC Segment Definitions</a:t>
            </a:r>
          </a:p>
        </p:txBody>
      </p:sp>
      <p:sp>
        <p:nvSpPr>
          <p:cNvPr id="2" name="Rectangle 1">
            <a:extLst>
              <a:ext uri="{FF2B5EF4-FFF2-40B4-BE49-F238E27FC236}">
                <a16:creationId xmlns:a16="http://schemas.microsoft.com/office/drawing/2014/main" id="{005E3BA6-6886-4A0C-A195-793F60AE80DE}"/>
              </a:ext>
            </a:extLst>
          </p:cNvPr>
          <p:cNvSpPr/>
          <p:nvPr/>
        </p:nvSpPr>
        <p:spPr>
          <a:xfrm>
            <a:off x="9097110" y="2016362"/>
            <a:ext cx="14231816" cy="117149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125 Direct-to-Consumer Brands Analyzed</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31375" y="6858000"/>
            <a:ext cx="7779495" cy="5193880"/>
          </a:xfrm>
          <a:prstGeom prst="rect">
            <a:avLst/>
          </a:prstGeom>
          <a:ln>
            <a:solidFill>
              <a:schemeClr val="tx1"/>
            </a:solidFill>
          </a:ln>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3993233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71AB43-E86D-4BE1-BE74-C77965CEC470}"/>
              </a:ext>
            </a:extLst>
          </p:cNvPr>
          <p:cNvSpPr/>
          <p:nvPr/>
        </p:nvSpPr>
        <p:spPr>
          <a:xfrm>
            <a:off x="1582" y="0"/>
            <a:ext cx="9649030" cy="13716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800"/>
            <a:endParaRPr lang="en-US" sz="3600" dirty="0">
              <a:solidFill>
                <a:prstClr val="white"/>
              </a:solidFill>
              <a:latin typeface="Trebuchet MS"/>
            </a:endParaRPr>
          </a:p>
        </p:txBody>
      </p:sp>
      <p:sp>
        <p:nvSpPr>
          <p:cNvPr id="12" name="Slide Number Placeholder 5">
            <a:extLst>
              <a:ext uri="{FF2B5EF4-FFF2-40B4-BE49-F238E27FC236}">
                <a16:creationId xmlns:a16="http://schemas.microsoft.com/office/drawing/2014/main" id="{F0EE31E5-FDA7-43FD-97EF-2F10C1195B52}"/>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1172164">
              <a:defRPr/>
            </a:pPr>
            <a:fld id="{FC623D9C-B141-0E44-9A0E-426DA6A043B9}" type="slidenum">
              <a:rPr lang="en-US" sz="3600"/>
              <a:pPr defTabSz="1172164">
                <a:defRPr/>
              </a:pPr>
              <a:t>19</a:t>
            </a:fld>
            <a:endParaRPr lang="en-US" sz="3600" dirty="0"/>
          </a:p>
        </p:txBody>
      </p:sp>
      <p:sp>
        <p:nvSpPr>
          <p:cNvPr id="11" name="Title 1">
            <a:extLst>
              <a:ext uri="{FF2B5EF4-FFF2-40B4-BE49-F238E27FC236}">
                <a16:creationId xmlns:a16="http://schemas.microsoft.com/office/drawing/2014/main" id="{F467AE94-2A8B-4526-88F7-152C4FF128AF}"/>
              </a:ext>
            </a:extLst>
          </p:cNvPr>
          <p:cNvSpPr txBox="1">
            <a:spLocks/>
          </p:cNvSpPr>
          <p:nvPr/>
        </p:nvSpPr>
        <p:spPr>
          <a:xfrm>
            <a:off x="256405" y="686651"/>
            <a:ext cx="9309675" cy="698311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As we’ll showcase in this analysis, TV advertising </a:t>
            </a:r>
            <a:r>
              <a:rPr kumimoji="0" lang="en-US" sz="5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drives consumer action </a:t>
            </a:r>
            <a:r>
              <a:rPr kumimoji="0" lang="en-US" sz="54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through the purchase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funnel for both the younger ‘Emerging’ brands and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the more mature</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‘Expanding’ brands</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5400" u="none" strike="noStrike" kern="1200" cap="none" spc="0" normalizeH="0" baseline="0" noProof="0" dirty="0">
              <a:ln>
                <a:noFill/>
              </a:ln>
              <a:solidFill>
                <a:prstClr val="white"/>
              </a:solidFill>
              <a:effectLst/>
              <a:uLnTx/>
              <a:uFillTx/>
              <a:latin typeface="Trebuchet MS"/>
              <a:ea typeface="+mj-ea"/>
              <a:cs typeface="+mj-cs"/>
            </a:endParaRPr>
          </a:p>
        </p:txBody>
      </p:sp>
      <p:graphicFrame>
        <p:nvGraphicFramePr>
          <p:cNvPr id="14" name="Diagram 13">
            <a:extLst>
              <a:ext uri="{FF2B5EF4-FFF2-40B4-BE49-F238E27FC236}">
                <a16:creationId xmlns:a16="http://schemas.microsoft.com/office/drawing/2014/main" id="{E2C57AE7-29CE-4C4C-817B-777C6964965C}"/>
              </a:ext>
            </a:extLst>
          </p:cNvPr>
          <p:cNvGraphicFramePr/>
          <p:nvPr>
            <p:extLst>
              <p:ext uri="{D42A27DB-BD31-4B8C-83A1-F6EECF244321}">
                <p14:modId xmlns:p14="http://schemas.microsoft.com/office/powerpoint/2010/main" val="27926425"/>
              </p:ext>
            </p:extLst>
          </p:nvPr>
        </p:nvGraphicFramePr>
        <p:xfrm>
          <a:off x="13797648" y="2681104"/>
          <a:ext cx="9649030" cy="8955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Left Brace 14">
            <a:extLst>
              <a:ext uri="{FF2B5EF4-FFF2-40B4-BE49-F238E27FC236}">
                <a16:creationId xmlns:a16="http://schemas.microsoft.com/office/drawing/2014/main" id="{A0F70424-F194-403C-8476-6861EE1D53B8}"/>
              </a:ext>
            </a:extLst>
          </p:cNvPr>
          <p:cNvSpPr/>
          <p:nvPr/>
        </p:nvSpPr>
        <p:spPr>
          <a:xfrm>
            <a:off x="13195533" y="2785063"/>
            <a:ext cx="520460" cy="1674969"/>
          </a:xfrm>
          <a:prstGeom prst="leftBrace">
            <a:avLst/>
          </a:prstGeom>
          <a:ln w="57150">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6" name="Left Brace 15">
            <a:extLst>
              <a:ext uri="{FF2B5EF4-FFF2-40B4-BE49-F238E27FC236}">
                <a16:creationId xmlns:a16="http://schemas.microsoft.com/office/drawing/2014/main" id="{DFD6CACC-3BC8-439F-8D02-F850167E7F73}"/>
              </a:ext>
            </a:extLst>
          </p:cNvPr>
          <p:cNvSpPr/>
          <p:nvPr/>
        </p:nvSpPr>
        <p:spPr>
          <a:xfrm>
            <a:off x="13251516" y="4851918"/>
            <a:ext cx="483138" cy="1947209"/>
          </a:xfrm>
          <a:prstGeom prst="leftBrace">
            <a:avLst/>
          </a:prstGeom>
          <a:ln w="5715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7" name="Left Brace 16">
            <a:extLst>
              <a:ext uri="{FF2B5EF4-FFF2-40B4-BE49-F238E27FC236}">
                <a16:creationId xmlns:a16="http://schemas.microsoft.com/office/drawing/2014/main" id="{839E524B-BF13-49B5-ACAB-DD07EEB9E087}"/>
              </a:ext>
            </a:extLst>
          </p:cNvPr>
          <p:cNvSpPr/>
          <p:nvPr/>
        </p:nvSpPr>
        <p:spPr>
          <a:xfrm>
            <a:off x="13266529" y="7121513"/>
            <a:ext cx="561432" cy="4477730"/>
          </a:xfrm>
          <a:prstGeom prst="leftBrace">
            <a:avLst/>
          </a:prstGeom>
          <a:ln w="57150">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450E5252-FFE2-4688-A9F8-E1C4229FCC21}"/>
              </a:ext>
            </a:extLst>
          </p:cNvPr>
          <p:cNvSpPr txBox="1"/>
          <p:nvPr/>
        </p:nvSpPr>
        <p:spPr>
          <a:xfrm>
            <a:off x="9743916" y="3374025"/>
            <a:ext cx="322417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rebuchet MS"/>
                <a:ea typeface="+mn-ea"/>
                <a:cs typeface="+mn-cs"/>
              </a:rPr>
              <a:t>Upper Funnel</a:t>
            </a:r>
          </a:p>
        </p:txBody>
      </p:sp>
      <p:sp>
        <p:nvSpPr>
          <p:cNvPr id="19" name="TextBox 18">
            <a:extLst>
              <a:ext uri="{FF2B5EF4-FFF2-40B4-BE49-F238E27FC236}">
                <a16:creationId xmlns:a16="http://schemas.microsoft.com/office/drawing/2014/main" id="{CE3DA18A-345C-4918-B4B8-66FADB02BAFB}"/>
              </a:ext>
            </a:extLst>
          </p:cNvPr>
          <p:cNvSpPr txBox="1"/>
          <p:nvPr/>
        </p:nvSpPr>
        <p:spPr>
          <a:xfrm>
            <a:off x="9870045" y="5482740"/>
            <a:ext cx="307750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rebuchet MS"/>
                <a:ea typeface="+mn-ea"/>
                <a:cs typeface="+mn-cs"/>
              </a:rPr>
              <a:t>Mid Funnel</a:t>
            </a:r>
          </a:p>
        </p:txBody>
      </p:sp>
      <p:sp>
        <p:nvSpPr>
          <p:cNvPr id="20" name="TextBox 19">
            <a:extLst>
              <a:ext uri="{FF2B5EF4-FFF2-40B4-BE49-F238E27FC236}">
                <a16:creationId xmlns:a16="http://schemas.microsoft.com/office/drawing/2014/main" id="{52C46301-A45E-4E2B-8D87-DED0F950257C}"/>
              </a:ext>
            </a:extLst>
          </p:cNvPr>
          <p:cNvSpPr txBox="1"/>
          <p:nvPr/>
        </p:nvSpPr>
        <p:spPr>
          <a:xfrm>
            <a:off x="9527564" y="9029325"/>
            <a:ext cx="340279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rebuchet MS"/>
                <a:ea typeface="+mn-ea"/>
                <a:cs typeface="+mn-cs"/>
              </a:rPr>
              <a:t>Lower Funnel</a:t>
            </a:r>
          </a:p>
        </p:txBody>
      </p:sp>
      <p:sp>
        <p:nvSpPr>
          <p:cNvPr id="21" name="TextBox 20">
            <a:extLst>
              <a:ext uri="{FF2B5EF4-FFF2-40B4-BE49-F238E27FC236}">
                <a16:creationId xmlns:a16="http://schemas.microsoft.com/office/drawing/2014/main" id="{8E493B5F-6C00-475B-BB13-F55AC918A242}"/>
              </a:ext>
            </a:extLst>
          </p:cNvPr>
          <p:cNvSpPr txBox="1"/>
          <p:nvPr/>
        </p:nvSpPr>
        <p:spPr>
          <a:xfrm>
            <a:off x="10117521" y="676767"/>
            <a:ext cx="14013248"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effectLst/>
                <a:uLnTx/>
                <a:uFillTx/>
                <a:latin typeface="Trebuchet MS"/>
                <a:ea typeface="+mn-ea"/>
                <a:cs typeface="Trebuchet MS"/>
              </a:rPr>
              <a:t>We analyzed the TV spend and individual key metrics (where available) including digital interactions, website traffic and revenues across brands</a:t>
            </a:r>
          </a:p>
        </p:txBody>
      </p:sp>
      <p:sp>
        <p:nvSpPr>
          <p:cNvPr id="2" name="TextBox 1">
            <a:extLst>
              <a:ext uri="{FF2B5EF4-FFF2-40B4-BE49-F238E27FC236}">
                <a16:creationId xmlns:a16="http://schemas.microsoft.com/office/drawing/2014/main" id="{E3F102E9-BDE9-4AE4-9719-90A45C0052CE}"/>
              </a:ext>
            </a:extLst>
          </p:cNvPr>
          <p:cNvSpPr txBox="1"/>
          <p:nvPr/>
        </p:nvSpPr>
        <p:spPr>
          <a:xfrm>
            <a:off x="14686384" y="4020356"/>
            <a:ext cx="7930407" cy="369332"/>
          </a:xfrm>
          <a:prstGeom prst="rect">
            <a:avLst/>
          </a:prstGeom>
          <a:noFill/>
        </p:spPr>
        <p:txBody>
          <a:bodyPr wrap="square" rtlCol="0">
            <a:spAutoFit/>
          </a:bodyPr>
          <a:lstStyle/>
          <a:p>
            <a:pPr algn="ctr"/>
            <a:r>
              <a:rPr lang="en-US" sz="1800" dirty="0"/>
              <a:t>(TV Spend)</a:t>
            </a:r>
          </a:p>
        </p:txBody>
      </p:sp>
      <p:sp>
        <p:nvSpPr>
          <p:cNvPr id="22" name="TextBox 21">
            <a:extLst>
              <a:ext uri="{FF2B5EF4-FFF2-40B4-BE49-F238E27FC236}">
                <a16:creationId xmlns:a16="http://schemas.microsoft.com/office/drawing/2014/main" id="{97E598CD-CC82-4E4C-B1EE-8C581234D5BC}"/>
              </a:ext>
            </a:extLst>
          </p:cNvPr>
          <p:cNvSpPr txBox="1"/>
          <p:nvPr/>
        </p:nvSpPr>
        <p:spPr>
          <a:xfrm>
            <a:off x="16011331" y="6233204"/>
            <a:ext cx="5411755" cy="369332"/>
          </a:xfrm>
          <a:prstGeom prst="rect">
            <a:avLst/>
          </a:prstGeom>
          <a:noFill/>
        </p:spPr>
        <p:txBody>
          <a:bodyPr wrap="square" rtlCol="0">
            <a:spAutoFit/>
          </a:bodyPr>
          <a:lstStyle/>
          <a:p>
            <a:pPr algn="ctr"/>
            <a:r>
              <a:rPr lang="en-US" sz="1800" dirty="0"/>
              <a:t>(Search Queries, Online Video Views)</a:t>
            </a:r>
          </a:p>
        </p:txBody>
      </p:sp>
      <p:sp>
        <p:nvSpPr>
          <p:cNvPr id="23" name="TextBox 22">
            <a:extLst>
              <a:ext uri="{FF2B5EF4-FFF2-40B4-BE49-F238E27FC236}">
                <a16:creationId xmlns:a16="http://schemas.microsoft.com/office/drawing/2014/main" id="{CDE21C63-06CE-4884-BCB8-2F5247AB7ABF}"/>
              </a:ext>
            </a:extLst>
          </p:cNvPr>
          <p:cNvSpPr txBox="1"/>
          <p:nvPr/>
        </p:nvSpPr>
        <p:spPr>
          <a:xfrm>
            <a:off x="16929073" y="8409476"/>
            <a:ext cx="3388895" cy="369332"/>
          </a:xfrm>
          <a:prstGeom prst="rect">
            <a:avLst/>
          </a:prstGeom>
          <a:noFill/>
        </p:spPr>
        <p:txBody>
          <a:bodyPr wrap="square" rtlCol="0">
            <a:spAutoFit/>
          </a:bodyPr>
          <a:lstStyle/>
          <a:p>
            <a:pPr algn="ctr"/>
            <a:r>
              <a:rPr lang="en-US" sz="1800" dirty="0">
                <a:solidFill>
                  <a:schemeClr val="bg1"/>
                </a:solidFill>
              </a:rPr>
              <a:t>(Website Traffic)</a:t>
            </a:r>
          </a:p>
        </p:txBody>
      </p:sp>
      <p:sp>
        <p:nvSpPr>
          <p:cNvPr id="24" name="TextBox 23">
            <a:extLst>
              <a:ext uri="{FF2B5EF4-FFF2-40B4-BE49-F238E27FC236}">
                <a16:creationId xmlns:a16="http://schemas.microsoft.com/office/drawing/2014/main" id="{38D6680E-D169-4950-BED0-59661F596660}"/>
              </a:ext>
            </a:extLst>
          </p:cNvPr>
          <p:cNvSpPr txBox="1"/>
          <p:nvPr/>
        </p:nvSpPr>
        <p:spPr>
          <a:xfrm>
            <a:off x="16928700" y="10390676"/>
            <a:ext cx="3388895" cy="369332"/>
          </a:xfrm>
          <a:prstGeom prst="rect">
            <a:avLst/>
          </a:prstGeom>
          <a:noFill/>
        </p:spPr>
        <p:txBody>
          <a:bodyPr wrap="square" rtlCol="0">
            <a:spAutoFit/>
          </a:bodyPr>
          <a:lstStyle/>
          <a:p>
            <a:pPr algn="ctr"/>
            <a:r>
              <a:rPr lang="en-US" sz="1800" dirty="0">
                <a:solidFill>
                  <a:schemeClr val="bg1"/>
                </a:solidFill>
              </a:rPr>
              <a:t>(Revenues)</a:t>
            </a:r>
          </a:p>
        </p:txBody>
      </p:sp>
      <p:pic>
        <p:nvPicPr>
          <p:cNvPr id="27" name="Picture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2873909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91" y="4230"/>
            <a:ext cx="24387176" cy="13716000"/>
          </a:xfrm>
          <a:prstGeom prst="rect">
            <a:avLst/>
          </a:prstGeom>
          <a:solidFill>
            <a:srgbClr val="FFFFFF">
              <a:alpha val="8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pic>
        <p:nvPicPr>
          <p:cNvPr id="11" name="Picture 10">
            <a:extLst>
              <a:ext uri="{FF2B5EF4-FFF2-40B4-BE49-F238E27FC236}">
                <a16:creationId xmlns:a16="http://schemas.microsoft.com/office/drawing/2014/main" id="{AF459C8A-6742-4EBD-BCB6-90914811DA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32453" y="9860538"/>
            <a:ext cx="5172766" cy="2909680"/>
          </a:xfrm>
          <a:prstGeom prst="rect">
            <a:avLst/>
          </a:prstGeom>
          <a:ln>
            <a:solidFill>
              <a:schemeClr val="tx1"/>
            </a:solidFill>
          </a:ln>
        </p:spPr>
      </p:pic>
      <p:pic>
        <p:nvPicPr>
          <p:cNvPr id="10" name="Picture 9">
            <a:extLst>
              <a:ext uri="{FF2B5EF4-FFF2-40B4-BE49-F238E27FC236}">
                <a16:creationId xmlns:a16="http://schemas.microsoft.com/office/drawing/2014/main" id="{84F1A1DD-7E9F-494D-B676-95A07E6A9F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57715" y="9309840"/>
            <a:ext cx="5183050" cy="2915466"/>
          </a:xfrm>
          <a:prstGeom prst="rect">
            <a:avLst/>
          </a:prstGeom>
          <a:ln>
            <a:solidFill>
              <a:schemeClr val="tx1"/>
            </a:solidFill>
          </a:ln>
        </p:spPr>
      </p:pic>
      <p:pic>
        <p:nvPicPr>
          <p:cNvPr id="9" name="Picture 8">
            <a:extLst>
              <a:ext uri="{FF2B5EF4-FFF2-40B4-BE49-F238E27FC236}">
                <a16:creationId xmlns:a16="http://schemas.microsoft.com/office/drawing/2014/main" id="{3FC96C30-8A7A-4310-AB3F-EEBE547D61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22169" y="6489486"/>
            <a:ext cx="5183050" cy="2915465"/>
          </a:xfrm>
          <a:prstGeom prst="rect">
            <a:avLst/>
          </a:prstGeom>
          <a:ln>
            <a:solidFill>
              <a:schemeClr val="tx1"/>
            </a:solidFill>
          </a:ln>
        </p:spPr>
      </p:pic>
      <p:pic>
        <p:nvPicPr>
          <p:cNvPr id="8" name="Picture 7">
            <a:extLst>
              <a:ext uri="{FF2B5EF4-FFF2-40B4-BE49-F238E27FC236}">
                <a16:creationId xmlns:a16="http://schemas.microsoft.com/office/drawing/2014/main" id="{B8FC5F8C-A9B4-4E1A-9842-58EDFC5EC4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557714" y="5915582"/>
            <a:ext cx="5212637" cy="2932109"/>
          </a:xfrm>
          <a:prstGeom prst="rect">
            <a:avLst/>
          </a:prstGeom>
          <a:ln>
            <a:solidFill>
              <a:schemeClr val="tx1"/>
            </a:solidFill>
          </a:ln>
        </p:spPr>
      </p:pic>
      <p:pic>
        <p:nvPicPr>
          <p:cNvPr id="3" name="Picture 2">
            <a:extLst>
              <a:ext uri="{FF2B5EF4-FFF2-40B4-BE49-F238E27FC236}">
                <a16:creationId xmlns:a16="http://schemas.microsoft.com/office/drawing/2014/main" id="{9B7B1F84-D1E0-4490-8258-8D2DB775FB6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507745" y="2465114"/>
            <a:ext cx="5262606" cy="2960216"/>
          </a:xfrm>
          <a:prstGeom prst="rect">
            <a:avLst/>
          </a:prstGeom>
          <a:ln>
            <a:solidFill>
              <a:schemeClr val="tx1"/>
            </a:solidFill>
          </a:ln>
        </p:spPr>
      </p:pic>
      <p:sp>
        <p:nvSpPr>
          <p:cNvPr id="24" name="TextBox 23"/>
          <p:cNvSpPr txBox="1"/>
          <p:nvPr/>
        </p:nvSpPr>
        <p:spPr>
          <a:xfrm>
            <a:off x="721123" y="639007"/>
            <a:ext cx="16487044" cy="1414811"/>
          </a:xfrm>
          <a:prstGeom prst="rect">
            <a:avLst/>
          </a:prstGeom>
          <a:noFill/>
        </p:spPr>
        <p:txBody>
          <a:bodyPr wrap="square" lIns="181928" tIns="90964" rIns="181928" bIns="90964" rtlCol="0">
            <a:spAutoFit/>
          </a:bodyPr>
          <a:lstStyle/>
          <a:p>
            <a:pPr marL="0" marR="0" lvl="0" indent="0" algn="l" defTabSz="116618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effectLst/>
                <a:uLnTx/>
                <a:uFillTx/>
                <a:latin typeface="Trebuchet MS"/>
                <a:ea typeface="+mn-ea"/>
                <a:cs typeface="Trebuchet MS"/>
              </a:rPr>
              <a:t>Contents</a:t>
            </a:r>
            <a:endParaRPr kumimoji="0" lang="en-US" sz="8000" b="1" i="0" u="none" strike="noStrike" kern="1200" cap="none" spc="0" normalizeH="0" baseline="0" noProof="0" dirty="0">
              <a:ln>
                <a:noFill/>
              </a:ln>
              <a:effectLst/>
              <a:uLnTx/>
              <a:uFillTx/>
              <a:latin typeface="Calibri"/>
              <a:ea typeface="+mn-ea"/>
            </a:endParaRPr>
          </a:p>
        </p:txBody>
      </p:sp>
      <p:grpSp>
        <p:nvGrpSpPr>
          <p:cNvPr id="32" name="Group 31">
            <a:extLst>
              <a:ext uri="{FF2B5EF4-FFF2-40B4-BE49-F238E27FC236}">
                <a16:creationId xmlns:a16="http://schemas.microsoft.com/office/drawing/2014/main" id="{EDCAC2C7-7EA0-42E3-A9DB-2C3C4A1C5842}"/>
              </a:ext>
            </a:extLst>
          </p:cNvPr>
          <p:cNvGrpSpPr/>
          <p:nvPr/>
        </p:nvGrpSpPr>
        <p:grpSpPr>
          <a:xfrm>
            <a:off x="406551" y="4182347"/>
            <a:ext cx="1345604" cy="1345604"/>
            <a:chOff x="740902" y="1456194"/>
            <a:chExt cx="672802" cy="672802"/>
          </a:xfrm>
          <a:solidFill>
            <a:srgbClr val="3781B2"/>
          </a:solidFill>
        </p:grpSpPr>
        <p:sp>
          <p:nvSpPr>
            <p:cNvPr id="33" name="Oval 32">
              <a:extLst>
                <a:ext uri="{FF2B5EF4-FFF2-40B4-BE49-F238E27FC236}">
                  <a16:creationId xmlns:a16="http://schemas.microsoft.com/office/drawing/2014/main" id="{FDF9B073-7C00-424C-AF39-FED532045D2A}"/>
                </a:ext>
              </a:extLst>
            </p:cNvPr>
            <p:cNvSpPr/>
            <p:nvPr/>
          </p:nvSpPr>
          <p:spPr>
            <a:xfrm>
              <a:off x="740902" y="1456194"/>
              <a:ext cx="672802" cy="672802"/>
            </a:xfrm>
            <a:prstGeom prst="ellipse">
              <a:avLst/>
            </a:prstGeom>
            <a:solidFill>
              <a:srgbClr val="0099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chemeClr val="bg1"/>
                </a:solidFill>
                <a:effectLst/>
                <a:uLnTx/>
                <a:uFillTx/>
                <a:latin typeface="Calibri"/>
                <a:ea typeface="+mn-ea"/>
                <a:cs typeface="+mn-cs"/>
              </a:endParaRPr>
            </a:p>
          </p:txBody>
        </p:sp>
        <p:sp>
          <p:nvSpPr>
            <p:cNvPr id="34" name="TextBox 33"/>
            <p:cNvSpPr txBox="1"/>
            <p:nvPr/>
          </p:nvSpPr>
          <p:spPr>
            <a:xfrm>
              <a:off x="769368" y="1595462"/>
              <a:ext cx="615870" cy="369332"/>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dirty="0">
                  <a:ln>
                    <a:noFill/>
                  </a:ln>
                  <a:solidFill>
                    <a:schemeClr val="bg1"/>
                  </a:solidFill>
                  <a:effectLst/>
                  <a:uLnTx/>
                  <a:uFillTx/>
                  <a:latin typeface="Trebuchet MS"/>
                  <a:ea typeface="+mn-ea"/>
                  <a:cs typeface="+mn-cs"/>
                </a:rPr>
                <a:t>2</a:t>
              </a:r>
            </a:p>
          </p:txBody>
        </p:sp>
      </p:grpSp>
      <p:grpSp>
        <p:nvGrpSpPr>
          <p:cNvPr id="36" name="Group 35">
            <a:extLst>
              <a:ext uri="{FF2B5EF4-FFF2-40B4-BE49-F238E27FC236}">
                <a16:creationId xmlns:a16="http://schemas.microsoft.com/office/drawing/2014/main" id="{4C7AA97C-A3F8-4276-9FD1-DCE509CB0F47}"/>
              </a:ext>
            </a:extLst>
          </p:cNvPr>
          <p:cNvGrpSpPr/>
          <p:nvPr/>
        </p:nvGrpSpPr>
        <p:grpSpPr>
          <a:xfrm>
            <a:off x="406551" y="7934571"/>
            <a:ext cx="1345604" cy="1345604"/>
            <a:chOff x="755592" y="2377831"/>
            <a:chExt cx="672802" cy="672802"/>
          </a:xfrm>
          <a:solidFill>
            <a:srgbClr val="3781B2"/>
          </a:solidFill>
        </p:grpSpPr>
        <p:sp>
          <p:nvSpPr>
            <p:cNvPr id="37" name="Oval 36">
              <a:extLst>
                <a:ext uri="{FF2B5EF4-FFF2-40B4-BE49-F238E27FC236}">
                  <a16:creationId xmlns:a16="http://schemas.microsoft.com/office/drawing/2014/main" id="{BC629B26-3BC7-4123-A46D-C3F201477C8D}"/>
                </a:ext>
              </a:extLst>
            </p:cNvPr>
            <p:cNvSpPr/>
            <p:nvPr/>
          </p:nvSpPr>
          <p:spPr>
            <a:xfrm>
              <a:off x="755592" y="2377831"/>
              <a:ext cx="672802" cy="672802"/>
            </a:xfrm>
            <a:prstGeom prst="ellipse">
              <a:avLst/>
            </a:prstGeom>
            <a:solidFill>
              <a:srgbClr val="0099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a:ln>
                  <a:noFill/>
                </a:ln>
                <a:solidFill>
                  <a:schemeClr val="bg1"/>
                </a:solidFill>
                <a:effectLst/>
                <a:uLnTx/>
                <a:uFillTx/>
                <a:latin typeface="Calibri"/>
                <a:ea typeface="+mn-ea"/>
                <a:cs typeface="+mn-cs"/>
              </a:endParaRPr>
            </a:p>
          </p:txBody>
        </p:sp>
        <p:sp>
          <p:nvSpPr>
            <p:cNvPr id="38" name="TextBox 37"/>
            <p:cNvSpPr txBox="1"/>
            <p:nvPr/>
          </p:nvSpPr>
          <p:spPr>
            <a:xfrm>
              <a:off x="784058" y="2506483"/>
              <a:ext cx="615870" cy="369332"/>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dirty="0">
                  <a:ln>
                    <a:noFill/>
                  </a:ln>
                  <a:solidFill>
                    <a:schemeClr val="bg1"/>
                  </a:solidFill>
                  <a:effectLst/>
                  <a:uLnTx/>
                  <a:uFillTx/>
                  <a:latin typeface="Trebuchet MS"/>
                  <a:ea typeface="+mn-ea"/>
                  <a:cs typeface="+mn-cs"/>
                </a:rPr>
                <a:t>4</a:t>
              </a:r>
            </a:p>
          </p:txBody>
        </p:sp>
      </p:grpSp>
      <p:grpSp>
        <p:nvGrpSpPr>
          <p:cNvPr id="44" name="Group 43">
            <a:extLst>
              <a:ext uri="{FF2B5EF4-FFF2-40B4-BE49-F238E27FC236}">
                <a16:creationId xmlns:a16="http://schemas.microsoft.com/office/drawing/2014/main" id="{EE23FE14-8AF1-4B21-BF82-9638C8766E56}"/>
              </a:ext>
            </a:extLst>
          </p:cNvPr>
          <p:cNvGrpSpPr/>
          <p:nvPr/>
        </p:nvGrpSpPr>
        <p:grpSpPr>
          <a:xfrm>
            <a:off x="259632" y="11686800"/>
            <a:ext cx="1639446" cy="1345604"/>
            <a:chOff x="678593" y="4248523"/>
            <a:chExt cx="819723" cy="672802"/>
          </a:xfrm>
          <a:solidFill>
            <a:srgbClr val="3781B2"/>
          </a:solidFill>
        </p:grpSpPr>
        <p:sp>
          <p:nvSpPr>
            <p:cNvPr id="45" name="Oval 44"/>
            <p:cNvSpPr/>
            <p:nvPr/>
          </p:nvSpPr>
          <p:spPr>
            <a:xfrm>
              <a:off x="752053" y="4248523"/>
              <a:ext cx="672802" cy="672802"/>
            </a:xfrm>
            <a:prstGeom prst="ellipse">
              <a:avLst/>
            </a:prstGeom>
            <a:solidFill>
              <a:srgbClr val="0099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a:ln>
                  <a:noFill/>
                </a:ln>
                <a:solidFill>
                  <a:schemeClr val="bg1"/>
                </a:solidFill>
                <a:effectLst/>
                <a:uLnTx/>
                <a:uFillTx/>
                <a:latin typeface="Calibri"/>
                <a:ea typeface="+mn-ea"/>
                <a:cs typeface="+mn-cs"/>
              </a:endParaRPr>
            </a:p>
          </p:txBody>
        </p:sp>
        <p:sp>
          <p:nvSpPr>
            <p:cNvPr id="46" name="TextBox 45"/>
            <p:cNvSpPr txBox="1"/>
            <p:nvPr/>
          </p:nvSpPr>
          <p:spPr>
            <a:xfrm>
              <a:off x="678593" y="4364198"/>
              <a:ext cx="819723" cy="369332"/>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dirty="0">
                  <a:ln>
                    <a:noFill/>
                  </a:ln>
                  <a:solidFill>
                    <a:schemeClr val="bg1"/>
                  </a:solidFill>
                  <a:effectLst/>
                  <a:uLnTx/>
                  <a:uFillTx/>
                  <a:latin typeface="Trebuchet MS"/>
                  <a:ea typeface="+mn-ea"/>
                  <a:cs typeface="+mn-cs"/>
                </a:rPr>
                <a:t>6</a:t>
              </a:r>
            </a:p>
          </p:txBody>
        </p:sp>
      </p:grpSp>
      <p:grpSp>
        <p:nvGrpSpPr>
          <p:cNvPr id="40" name="Group 39">
            <a:extLst>
              <a:ext uri="{FF2B5EF4-FFF2-40B4-BE49-F238E27FC236}">
                <a16:creationId xmlns:a16="http://schemas.microsoft.com/office/drawing/2014/main" id="{DAD7EC2F-0034-4F2B-A397-E0FCD4DD415E}"/>
              </a:ext>
            </a:extLst>
          </p:cNvPr>
          <p:cNvGrpSpPr/>
          <p:nvPr/>
        </p:nvGrpSpPr>
        <p:grpSpPr>
          <a:xfrm>
            <a:off x="259632" y="9810683"/>
            <a:ext cx="1639446" cy="1345604"/>
            <a:chOff x="653656" y="3280562"/>
            <a:chExt cx="819723" cy="672802"/>
          </a:xfrm>
          <a:solidFill>
            <a:srgbClr val="3781B2"/>
          </a:solidFill>
        </p:grpSpPr>
        <p:sp>
          <p:nvSpPr>
            <p:cNvPr id="41" name="Oval 40"/>
            <p:cNvSpPr/>
            <p:nvPr/>
          </p:nvSpPr>
          <p:spPr>
            <a:xfrm>
              <a:off x="727116" y="3280562"/>
              <a:ext cx="672802" cy="672802"/>
            </a:xfrm>
            <a:prstGeom prst="ellipse">
              <a:avLst/>
            </a:prstGeom>
            <a:solidFill>
              <a:srgbClr val="0099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a:ln>
                  <a:noFill/>
                </a:ln>
                <a:solidFill>
                  <a:schemeClr val="bg1"/>
                </a:solidFill>
                <a:effectLst/>
                <a:uLnTx/>
                <a:uFillTx/>
                <a:latin typeface="Calibri"/>
                <a:ea typeface="+mn-ea"/>
                <a:cs typeface="+mn-cs"/>
              </a:endParaRPr>
            </a:p>
          </p:txBody>
        </p:sp>
        <p:sp>
          <p:nvSpPr>
            <p:cNvPr id="42" name="TextBox 41"/>
            <p:cNvSpPr txBox="1"/>
            <p:nvPr/>
          </p:nvSpPr>
          <p:spPr>
            <a:xfrm>
              <a:off x="653656" y="3409214"/>
              <a:ext cx="819723" cy="369332"/>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dirty="0">
                  <a:ln>
                    <a:noFill/>
                  </a:ln>
                  <a:solidFill>
                    <a:schemeClr val="bg1"/>
                  </a:solidFill>
                  <a:effectLst/>
                  <a:uLnTx/>
                  <a:uFillTx/>
                  <a:latin typeface="Trebuchet MS"/>
                  <a:ea typeface="+mn-ea"/>
                  <a:cs typeface="+mn-cs"/>
                </a:rPr>
                <a:t>5</a:t>
              </a:r>
            </a:p>
          </p:txBody>
        </p:sp>
      </p:grpSp>
      <p:grpSp>
        <p:nvGrpSpPr>
          <p:cNvPr id="43" name="Group 42">
            <a:extLst>
              <a:ext uri="{FF2B5EF4-FFF2-40B4-BE49-F238E27FC236}">
                <a16:creationId xmlns:a16="http://schemas.microsoft.com/office/drawing/2014/main" id="{8E1B3D37-72EB-4811-A0BD-CFC0B1ADBE68}"/>
              </a:ext>
            </a:extLst>
          </p:cNvPr>
          <p:cNvGrpSpPr/>
          <p:nvPr/>
        </p:nvGrpSpPr>
        <p:grpSpPr>
          <a:xfrm>
            <a:off x="406551" y="6058459"/>
            <a:ext cx="1345604" cy="1345604"/>
            <a:chOff x="740902" y="1456194"/>
            <a:chExt cx="672802" cy="672802"/>
          </a:xfrm>
          <a:solidFill>
            <a:srgbClr val="3781B2"/>
          </a:solidFill>
        </p:grpSpPr>
        <p:sp>
          <p:nvSpPr>
            <p:cNvPr id="50" name="Oval 49">
              <a:extLst>
                <a:ext uri="{FF2B5EF4-FFF2-40B4-BE49-F238E27FC236}">
                  <a16:creationId xmlns:a16="http://schemas.microsoft.com/office/drawing/2014/main" id="{D2A039AE-8125-46EE-86CF-77147581338B}"/>
                </a:ext>
              </a:extLst>
            </p:cNvPr>
            <p:cNvSpPr/>
            <p:nvPr/>
          </p:nvSpPr>
          <p:spPr>
            <a:xfrm>
              <a:off x="740902" y="1456194"/>
              <a:ext cx="672802" cy="672802"/>
            </a:xfrm>
            <a:prstGeom prst="ellipse">
              <a:avLst/>
            </a:prstGeom>
            <a:solidFill>
              <a:srgbClr val="0099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chemeClr val="bg1"/>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93F022D4-A6CE-4F24-A6C0-582DADCA29C7}"/>
                </a:ext>
              </a:extLst>
            </p:cNvPr>
            <p:cNvSpPr txBox="1"/>
            <p:nvPr/>
          </p:nvSpPr>
          <p:spPr>
            <a:xfrm>
              <a:off x="769368" y="1595462"/>
              <a:ext cx="615870" cy="369332"/>
            </a:xfrm>
            <a:prstGeom prst="rect">
              <a:avLst/>
            </a:prstGeom>
            <a:noFill/>
            <a:ln>
              <a:noFill/>
            </a:ln>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dirty="0">
                  <a:ln>
                    <a:noFill/>
                  </a:ln>
                  <a:solidFill>
                    <a:schemeClr val="bg1"/>
                  </a:solidFill>
                  <a:effectLst/>
                  <a:uLnTx/>
                  <a:uFillTx/>
                  <a:latin typeface="Trebuchet MS"/>
                  <a:ea typeface="+mn-ea"/>
                  <a:cs typeface="+mn-cs"/>
                </a:rPr>
                <a:t>3</a:t>
              </a:r>
            </a:p>
          </p:txBody>
        </p:sp>
      </p:grpSp>
      <p:sp>
        <p:nvSpPr>
          <p:cNvPr id="62" name="Slide Number Placeholder 5">
            <a:extLst>
              <a:ext uri="{FF2B5EF4-FFF2-40B4-BE49-F238E27FC236}">
                <a16:creationId xmlns:a16="http://schemas.microsoft.com/office/drawing/2014/main" id="{76575B8B-8AFE-48FF-8298-641C968AEE78}"/>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grpSp>
        <p:nvGrpSpPr>
          <p:cNvPr id="27" name="Group 26">
            <a:extLst>
              <a:ext uri="{FF2B5EF4-FFF2-40B4-BE49-F238E27FC236}">
                <a16:creationId xmlns:a16="http://schemas.microsoft.com/office/drawing/2014/main" id="{9363FBBE-6598-4974-ADAE-42C7E6A46745}"/>
              </a:ext>
            </a:extLst>
          </p:cNvPr>
          <p:cNvGrpSpPr/>
          <p:nvPr/>
        </p:nvGrpSpPr>
        <p:grpSpPr>
          <a:xfrm>
            <a:off x="402539" y="2253284"/>
            <a:ext cx="1345604" cy="1345604"/>
            <a:chOff x="740902" y="1456194"/>
            <a:chExt cx="672802" cy="672802"/>
          </a:xfrm>
          <a:solidFill>
            <a:srgbClr val="0099FF"/>
          </a:solidFill>
        </p:grpSpPr>
        <p:sp>
          <p:nvSpPr>
            <p:cNvPr id="28" name="Oval 27">
              <a:extLst>
                <a:ext uri="{FF2B5EF4-FFF2-40B4-BE49-F238E27FC236}">
                  <a16:creationId xmlns:a16="http://schemas.microsoft.com/office/drawing/2014/main" id="{A320956F-D017-4A32-BDBE-46D7171ED2C6}"/>
                </a:ext>
              </a:extLst>
            </p:cNvPr>
            <p:cNvSpPr/>
            <p:nvPr/>
          </p:nvSpPr>
          <p:spPr>
            <a:xfrm>
              <a:off x="740902" y="1456194"/>
              <a:ext cx="672802" cy="672802"/>
            </a:xfrm>
            <a:prstGeom prst="ellipse">
              <a:avLst/>
            </a:prstGeom>
            <a:grp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chemeClr val="bg1"/>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378E2FC1-F5DD-40F9-939D-7EC6A769FF71}"/>
                </a:ext>
              </a:extLst>
            </p:cNvPr>
            <p:cNvSpPr txBox="1"/>
            <p:nvPr/>
          </p:nvSpPr>
          <p:spPr>
            <a:xfrm>
              <a:off x="769368" y="1595462"/>
              <a:ext cx="615870" cy="369332"/>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dirty="0">
                  <a:ln>
                    <a:noFill/>
                  </a:ln>
                  <a:solidFill>
                    <a:schemeClr val="bg1"/>
                  </a:solidFill>
                  <a:effectLst/>
                  <a:uLnTx/>
                  <a:uFillTx/>
                  <a:latin typeface="Trebuchet MS"/>
                  <a:ea typeface="+mn-ea"/>
                  <a:cs typeface="+mn-cs"/>
                </a:rPr>
                <a:t>1</a:t>
              </a:r>
            </a:p>
          </p:txBody>
        </p:sp>
      </p:grpSp>
      <p:sp>
        <p:nvSpPr>
          <p:cNvPr id="30" name="TextBox 29">
            <a:extLst>
              <a:ext uri="{FF2B5EF4-FFF2-40B4-BE49-F238E27FC236}">
                <a16:creationId xmlns:a16="http://schemas.microsoft.com/office/drawing/2014/main" id="{DD405679-BB4B-469C-9CC8-66536353D852}"/>
              </a:ext>
            </a:extLst>
          </p:cNvPr>
          <p:cNvSpPr txBox="1"/>
          <p:nvPr/>
        </p:nvSpPr>
        <p:spPr>
          <a:xfrm>
            <a:off x="1952688" y="2557237"/>
            <a:ext cx="2917750" cy="799258"/>
          </a:xfrm>
          <a:prstGeom prst="rect">
            <a:avLst/>
          </a:prstGeom>
          <a:noFill/>
        </p:spPr>
        <p:txBody>
          <a:bodyPr wrap="square" lIns="181928" tIns="90964" rIns="181928" bIns="90964" rtlCol="0">
            <a:spAutoFit/>
          </a:bodyPr>
          <a:lstStyle/>
          <a:p>
            <a:pPr marL="0" marR="0" lvl="0" indent="0" algn="l" defTabSz="1166356"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Trebuchet MS"/>
                <a:ea typeface="+mn-ea"/>
                <a:cs typeface="+mn-cs"/>
              </a:rPr>
              <a:t>Overview</a:t>
            </a:r>
          </a:p>
        </p:txBody>
      </p:sp>
      <p:sp>
        <p:nvSpPr>
          <p:cNvPr id="35" name="TextBox 34"/>
          <p:cNvSpPr txBox="1"/>
          <p:nvPr/>
        </p:nvSpPr>
        <p:spPr>
          <a:xfrm>
            <a:off x="1974413" y="4486300"/>
            <a:ext cx="11454128" cy="799258"/>
          </a:xfrm>
          <a:prstGeom prst="rect">
            <a:avLst/>
          </a:prstGeom>
          <a:noFill/>
        </p:spPr>
        <p:txBody>
          <a:bodyPr wrap="square" lIns="181928" tIns="90964" rIns="181928" bIns="90964" rtlCol="0">
            <a:spAutoFit/>
          </a:bodyPr>
          <a:lstStyle/>
          <a:p>
            <a:pPr marL="0" marR="0" lvl="0" indent="0" algn="l" defTabSz="1166356"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Trebuchet MS"/>
                <a:ea typeface="+mn-ea"/>
                <a:cs typeface="+mn-cs"/>
              </a:rPr>
              <a:t>Direct-to-Consumer Analysis Summary</a:t>
            </a:r>
          </a:p>
        </p:txBody>
      </p:sp>
      <p:sp>
        <p:nvSpPr>
          <p:cNvPr id="39" name="TextBox 38"/>
          <p:cNvSpPr txBox="1"/>
          <p:nvPr/>
        </p:nvSpPr>
        <p:spPr>
          <a:xfrm>
            <a:off x="1974414" y="8175024"/>
            <a:ext cx="11458260" cy="799258"/>
          </a:xfrm>
          <a:prstGeom prst="rect">
            <a:avLst/>
          </a:prstGeom>
          <a:noFill/>
        </p:spPr>
        <p:txBody>
          <a:bodyPr wrap="square" lIns="181928" tIns="90964" rIns="181928" bIns="90964" rtlCol="0">
            <a:spAutoFit/>
          </a:bodyPr>
          <a:lstStyle>
            <a:defPPr>
              <a:defRPr lang="en-US"/>
            </a:defPPr>
            <a:lvl1pPr defTabSz="586082">
              <a:defRPr sz="1500">
                <a:solidFill>
                  <a:prstClr val="white"/>
                </a:solidFill>
                <a:latin typeface="Trebuchet MS"/>
                <a:cs typeface="Trebuchet MS"/>
              </a:defRPr>
            </a:lvl1pPr>
          </a:lstStyle>
          <a:p>
            <a:pPr marL="0" marR="0" lvl="0" indent="0" algn="l" defTabSz="1166356"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tx1"/>
                </a:solidFill>
                <a:effectLst/>
                <a:uLnTx/>
                <a:uFillTx/>
                <a:latin typeface="Trebuchet MS"/>
                <a:ea typeface="+mn-ea"/>
              </a:rPr>
              <a:t>‘Expanding’ DTC Brand Segment</a:t>
            </a:r>
          </a:p>
        </p:txBody>
      </p:sp>
      <p:sp>
        <p:nvSpPr>
          <p:cNvPr id="47" name="TextBox 46">
            <a:extLst>
              <a:ext uri="{FF2B5EF4-FFF2-40B4-BE49-F238E27FC236}">
                <a16:creationId xmlns:a16="http://schemas.microsoft.com/office/drawing/2014/main" id="{F3D5D51E-092F-4558-84C0-4555BF4452A7}"/>
              </a:ext>
            </a:extLst>
          </p:cNvPr>
          <p:cNvSpPr txBox="1"/>
          <p:nvPr/>
        </p:nvSpPr>
        <p:spPr>
          <a:xfrm>
            <a:off x="1974414" y="11698144"/>
            <a:ext cx="11505792" cy="1414811"/>
          </a:xfrm>
          <a:prstGeom prst="rect">
            <a:avLst/>
          </a:prstGeom>
          <a:noFill/>
        </p:spPr>
        <p:txBody>
          <a:bodyPr wrap="square" lIns="181928" tIns="90964" rIns="181928" bIns="90964" rtlCol="0">
            <a:spAutoFit/>
          </a:bodyPr>
          <a:lstStyle/>
          <a:p>
            <a:pPr marL="0" marR="0" lvl="0" indent="0" algn="l" defTabSz="1166356"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Trebuchet MS"/>
                <a:ea typeface="+mn-ea"/>
                <a:cs typeface="+mn-cs"/>
              </a:rPr>
              <a:t>Additional Set of Digital-Native, Data-Focused, Outcomes-Obsessed Brands</a:t>
            </a:r>
          </a:p>
        </p:txBody>
      </p:sp>
      <p:sp>
        <p:nvSpPr>
          <p:cNvPr id="54" name="TextBox 53">
            <a:extLst>
              <a:ext uri="{FF2B5EF4-FFF2-40B4-BE49-F238E27FC236}">
                <a16:creationId xmlns:a16="http://schemas.microsoft.com/office/drawing/2014/main" id="{F8BA8B2C-277B-4FFF-99D3-296ECF41D548}"/>
              </a:ext>
            </a:extLst>
          </p:cNvPr>
          <p:cNvSpPr txBox="1"/>
          <p:nvPr/>
        </p:nvSpPr>
        <p:spPr>
          <a:xfrm>
            <a:off x="1974413" y="10114636"/>
            <a:ext cx="11458260" cy="799258"/>
          </a:xfrm>
          <a:prstGeom prst="rect">
            <a:avLst/>
          </a:prstGeom>
          <a:noFill/>
        </p:spPr>
        <p:txBody>
          <a:bodyPr wrap="square" lIns="181928" tIns="90964" rIns="181928" bIns="90964" rtlCol="0">
            <a:spAutoFit/>
          </a:bodyPr>
          <a:lstStyle/>
          <a:p>
            <a:pPr marL="0" marR="0" lvl="0" indent="0" algn="l" defTabSz="1166356"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Trebuchet MS"/>
                <a:ea typeface="+mn-ea"/>
                <a:cs typeface="+mn-cs"/>
              </a:rPr>
              <a:t>Unboxing The Outcomes</a:t>
            </a:r>
          </a:p>
        </p:txBody>
      </p:sp>
      <p:sp>
        <p:nvSpPr>
          <p:cNvPr id="56" name="TextBox 55">
            <a:extLst>
              <a:ext uri="{FF2B5EF4-FFF2-40B4-BE49-F238E27FC236}">
                <a16:creationId xmlns:a16="http://schemas.microsoft.com/office/drawing/2014/main" id="{DCC2813F-C43E-4D17-B52A-85B2A5CFDF4F}"/>
              </a:ext>
            </a:extLst>
          </p:cNvPr>
          <p:cNvSpPr txBox="1"/>
          <p:nvPr/>
        </p:nvSpPr>
        <p:spPr>
          <a:xfrm>
            <a:off x="1974413" y="6286211"/>
            <a:ext cx="11458260" cy="799258"/>
          </a:xfrm>
          <a:prstGeom prst="rect">
            <a:avLst/>
          </a:prstGeom>
          <a:noFill/>
        </p:spPr>
        <p:txBody>
          <a:bodyPr wrap="square" lIns="181928" tIns="90964" rIns="181928" bIns="90964" rtlCol="0">
            <a:spAutoFit/>
          </a:bodyPr>
          <a:lstStyle/>
          <a:p>
            <a:pPr marL="0" marR="0" lvl="0" indent="0" algn="l" defTabSz="1166356"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Trebuchet MS"/>
                <a:ea typeface="+mn-ea"/>
                <a:cs typeface="+mn-cs"/>
              </a:rPr>
              <a:t>‘Emerging’ DTC Brand Segment</a:t>
            </a:r>
          </a:p>
        </p:txBody>
      </p:sp>
      <p:grpSp>
        <p:nvGrpSpPr>
          <p:cNvPr id="67" name="Group 66">
            <a:extLst>
              <a:ext uri="{FF2B5EF4-FFF2-40B4-BE49-F238E27FC236}">
                <a16:creationId xmlns:a16="http://schemas.microsoft.com/office/drawing/2014/main" id="{9363FBBE-6598-4974-ADAE-42C7E6A46745}"/>
              </a:ext>
            </a:extLst>
          </p:cNvPr>
          <p:cNvGrpSpPr/>
          <p:nvPr/>
        </p:nvGrpSpPr>
        <p:grpSpPr>
          <a:xfrm>
            <a:off x="13580664" y="5918138"/>
            <a:ext cx="516358" cy="584775"/>
            <a:chOff x="740902" y="1431537"/>
            <a:chExt cx="672802" cy="761946"/>
          </a:xfrm>
          <a:solidFill>
            <a:schemeClr val="bg1"/>
          </a:solidFill>
        </p:grpSpPr>
        <p:sp>
          <p:nvSpPr>
            <p:cNvPr id="68" name="Oval 67">
              <a:extLst>
                <a:ext uri="{FF2B5EF4-FFF2-40B4-BE49-F238E27FC236}">
                  <a16:creationId xmlns:a16="http://schemas.microsoft.com/office/drawing/2014/main" id="{A320956F-D017-4A32-BDBE-46D7171ED2C6}"/>
                </a:ext>
              </a:extLst>
            </p:cNvPr>
            <p:cNvSpPr/>
            <p:nvPr/>
          </p:nvSpPr>
          <p:spPr>
            <a:xfrm>
              <a:off x="740902" y="1456194"/>
              <a:ext cx="672802" cy="672802"/>
            </a:xfrm>
            <a:prstGeom prst="ellipse">
              <a:avLst/>
            </a:prstGeom>
            <a:grp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rgbClr val="0099FF"/>
                </a:solidFill>
                <a:effectLst/>
                <a:uLnTx/>
                <a:uFillTx/>
                <a:latin typeface="Calibri"/>
                <a:ea typeface="+mn-ea"/>
                <a:cs typeface="+mn-cs"/>
              </a:endParaRPr>
            </a:p>
          </p:txBody>
        </p:sp>
        <p:sp>
          <p:nvSpPr>
            <p:cNvPr id="69" name="TextBox 68">
              <a:extLst>
                <a:ext uri="{FF2B5EF4-FFF2-40B4-BE49-F238E27FC236}">
                  <a16:creationId xmlns:a16="http://schemas.microsoft.com/office/drawing/2014/main" id="{378E2FC1-F5DD-40F9-939D-7EC6A769FF71}"/>
                </a:ext>
              </a:extLst>
            </p:cNvPr>
            <p:cNvSpPr txBox="1"/>
            <p:nvPr/>
          </p:nvSpPr>
          <p:spPr>
            <a:xfrm>
              <a:off x="769368" y="1431537"/>
              <a:ext cx="615870" cy="761946"/>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99FF"/>
                  </a:solidFill>
                  <a:effectLst/>
                  <a:uLnTx/>
                  <a:uFillTx/>
                  <a:latin typeface="Trebuchet MS"/>
                  <a:ea typeface="+mn-ea"/>
                  <a:cs typeface="+mn-cs"/>
                </a:rPr>
                <a:t>3</a:t>
              </a:r>
            </a:p>
          </p:txBody>
        </p:sp>
      </p:grpSp>
      <p:grpSp>
        <p:nvGrpSpPr>
          <p:cNvPr id="70" name="Group 69">
            <a:extLst>
              <a:ext uri="{FF2B5EF4-FFF2-40B4-BE49-F238E27FC236}">
                <a16:creationId xmlns:a16="http://schemas.microsoft.com/office/drawing/2014/main" id="{9363FBBE-6598-4974-ADAE-42C7E6A46745}"/>
              </a:ext>
            </a:extLst>
          </p:cNvPr>
          <p:cNvGrpSpPr/>
          <p:nvPr/>
        </p:nvGrpSpPr>
        <p:grpSpPr>
          <a:xfrm>
            <a:off x="19059250" y="6478837"/>
            <a:ext cx="516358" cy="584775"/>
            <a:chOff x="740902" y="1431537"/>
            <a:chExt cx="672802" cy="761946"/>
          </a:xfrm>
          <a:solidFill>
            <a:schemeClr val="bg1"/>
          </a:solidFill>
        </p:grpSpPr>
        <p:sp>
          <p:nvSpPr>
            <p:cNvPr id="71" name="Oval 70">
              <a:extLst>
                <a:ext uri="{FF2B5EF4-FFF2-40B4-BE49-F238E27FC236}">
                  <a16:creationId xmlns:a16="http://schemas.microsoft.com/office/drawing/2014/main" id="{A320956F-D017-4A32-BDBE-46D7171ED2C6}"/>
                </a:ext>
              </a:extLst>
            </p:cNvPr>
            <p:cNvSpPr/>
            <p:nvPr/>
          </p:nvSpPr>
          <p:spPr>
            <a:xfrm>
              <a:off x="740902" y="1456194"/>
              <a:ext cx="672802" cy="672802"/>
            </a:xfrm>
            <a:prstGeom prst="ellipse">
              <a:avLst/>
            </a:prstGeom>
            <a:grp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rgbClr val="0099FF"/>
                </a:solidFill>
                <a:effectLst/>
                <a:uLnTx/>
                <a:uFillTx/>
                <a:latin typeface="Calibri"/>
                <a:ea typeface="+mn-ea"/>
                <a:cs typeface="+mn-cs"/>
              </a:endParaRPr>
            </a:p>
          </p:txBody>
        </p:sp>
        <p:sp>
          <p:nvSpPr>
            <p:cNvPr id="72" name="TextBox 71">
              <a:extLst>
                <a:ext uri="{FF2B5EF4-FFF2-40B4-BE49-F238E27FC236}">
                  <a16:creationId xmlns:a16="http://schemas.microsoft.com/office/drawing/2014/main" id="{378E2FC1-F5DD-40F9-939D-7EC6A769FF71}"/>
                </a:ext>
              </a:extLst>
            </p:cNvPr>
            <p:cNvSpPr txBox="1"/>
            <p:nvPr/>
          </p:nvSpPr>
          <p:spPr>
            <a:xfrm>
              <a:off x="769368" y="1431537"/>
              <a:ext cx="615870" cy="761946"/>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99FF"/>
                  </a:solidFill>
                  <a:effectLst/>
                  <a:uLnTx/>
                  <a:uFillTx/>
                  <a:latin typeface="Trebuchet MS"/>
                  <a:ea typeface="+mn-ea"/>
                  <a:cs typeface="+mn-cs"/>
                </a:rPr>
                <a:t>4</a:t>
              </a:r>
            </a:p>
          </p:txBody>
        </p:sp>
      </p:grpSp>
      <p:grpSp>
        <p:nvGrpSpPr>
          <p:cNvPr id="73" name="Group 72">
            <a:extLst>
              <a:ext uri="{FF2B5EF4-FFF2-40B4-BE49-F238E27FC236}">
                <a16:creationId xmlns:a16="http://schemas.microsoft.com/office/drawing/2014/main" id="{9363FBBE-6598-4974-ADAE-42C7E6A46745}"/>
              </a:ext>
            </a:extLst>
          </p:cNvPr>
          <p:cNvGrpSpPr/>
          <p:nvPr/>
        </p:nvGrpSpPr>
        <p:grpSpPr>
          <a:xfrm>
            <a:off x="13623193" y="9357322"/>
            <a:ext cx="516358" cy="584775"/>
            <a:chOff x="740902" y="1431537"/>
            <a:chExt cx="672802" cy="761946"/>
          </a:xfrm>
          <a:solidFill>
            <a:schemeClr val="bg1"/>
          </a:solidFill>
        </p:grpSpPr>
        <p:sp>
          <p:nvSpPr>
            <p:cNvPr id="74" name="Oval 73">
              <a:extLst>
                <a:ext uri="{FF2B5EF4-FFF2-40B4-BE49-F238E27FC236}">
                  <a16:creationId xmlns:a16="http://schemas.microsoft.com/office/drawing/2014/main" id="{A320956F-D017-4A32-BDBE-46D7171ED2C6}"/>
                </a:ext>
              </a:extLst>
            </p:cNvPr>
            <p:cNvSpPr/>
            <p:nvPr/>
          </p:nvSpPr>
          <p:spPr>
            <a:xfrm>
              <a:off x="740902" y="1456194"/>
              <a:ext cx="672802" cy="672802"/>
            </a:xfrm>
            <a:prstGeom prst="ellipse">
              <a:avLst/>
            </a:prstGeom>
            <a:grp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rgbClr val="0099FF"/>
                </a:solidFill>
                <a:effectLst/>
                <a:uLnTx/>
                <a:uFillTx/>
                <a:latin typeface="Calibri"/>
                <a:ea typeface="+mn-ea"/>
                <a:cs typeface="+mn-cs"/>
              </a:endParaRPr>
            </a:p>
          </p:txBody>
        </p:sp>
        <p:sp>
          <p:nvSpPr>
            <p:cNvPr id="75" name="TextBox 74">
              <a:extLst>
                <a:ext uri="{FF2B5EF4-FFF2-40B4-BE49-F238E27FC236}">
                  <a16:creationId xmlns:a16="http://schemas.microsoft.com/office/drawing/2014/main" id="{378E2FC1-F5DD-40F9-939D-7EC6A769FF71}"/>
                </a:ext>
              </a:extLst>
            </p:cNvPr>
            <p:cNvSpPr txBox="1"/>
            <p:nvPr/>
          </p:nvSpPr>
          <p:spPr>
            <a:xfrm>
              <a:off x="769368" y="1431537"/>
              <a:ext cx="615870" cy="761946"/>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99FF"/>
                  </a:solidFill>
                  <a:effectLst/>
                  <a:uLnTx/>
                  <a:uFillTx/>
                  <a:latin typeface="Trebuchet MS"/>
                  <a:ea typeface="+mn-ea"/>
                  <a:cs typeface="+mn-cs"/>
                </a:rPr>
                <a:t>5</a:t>
              </a:r>
            </a:p>
          </p:txBody>
        </p:sp>
      </p:grpSp>
      <p:grpSp>
        <p:nvGrpSpPr>
          <p:cNvPr id="76" name="Group 75">
            <a:extLst>
              <a:ext uri="{FF2B5EF4-FFF2-40B4-BE49-F238E27FC236}">
                <a16:creationId xmlns:a16="http://schemas.microsoft.com/office/drawing/2014/main" id="{9363FBBE-6598-4974-ADAE-42C7E6A46745}"/>
              </a:ext>
            </a:extLst>
          </p:cNvPr>
          <p:cNvGrpSpPr/>
          <p:nvPr/>
        </p:nvGrpSpPr>
        <p:grpSpPr>
          <a:xfrm>
            <a:off x="19093756" y="9892605"/>
            <a:ext cx="516358" cy="584775"/>
            <a:chOff x="740902" y="1431537"/>
            <a:chExt cx="672802" cy="761946"/>
          </a:xfrm>
          <a:solidFill>
            <a:schemeClr val="bg1"/>
          </a:solidFill>
        </p:grpSpPr>
        <p:sp>
          <p:nvSpPr>
            <p:cNvPr id="77" name="Oval 76">
              <a:extLst>
                <a:ext uri="{FF2B5EF4-FFF2-40B4-BE49-F238E27FC236}">
                  <a16:creationId xmlns:a16="http://schemas.microsoft.com/office/drawing/2014/main" id="{A320956F-D017-4A32-BDBE-46D7171ED2C6}"/>
                </a:ext>
              </a:extLst>
            </p:cNvPr>
            <p:cNvSpPr/>
            <p:nvPr/>
          </p:nvSpPr>
          <p:spPr>
            <a:xfrm>
              <a:off x="740902" y="1456194"/>
              <a:ext cx="672802" cy="672802"/>
            </a:xfrm>
            <a:prstGeom prst="ellipse">
              <a:avLst/>
            </a:prstGeom>
            <a:grp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rgbClr val="0099FF"/>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378E2FC1-F5DD-40F9-939D-7EC6A769FF71}"/>
                </a:ext>
              </a:extLst>
            </p:cNvPr>
            <p:cNvSpPr txBox="1"/>
            <p:nvPr/>
          </p:nvSpPr>
          <p:spPr>
            <a:xfrm>
              <a:off x="769368" y="1431537"/>
              <a:ext cx="615870" cy="761946"/>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99FF"/>
                  </a:solidFill>
                  <a:effectLst/>
                  <a:uLnTx/>
                  <a:uFillTx/>
                  <a:latin typeface="Trebuchet MS"/>
                  <a:ea typeface="+mn-ea"/>
                  <a:cs typeface="+mn-cs"/>
                </a:rPr>
                <a:t>6</a:t>
              </a:r>
            </a:p>
          </p:txBody>
        </p:sp>
      </p:grpSp>
      <p:pic>
        <p:nvPicPr>
          <p:cNvPr id="79" name="Picture 78">
            <a:extLst>
              <a:ext uri="{FF2B5EF4-FFF2-40B4-BE49-F238E27FC236}">
                <a16:creationId xmlns:a16="http://schemas.microsoft.com/office/drawing/2014/main" id="{C075EF6B-D7DB-478C-9BFF-26EAFF3B19E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002192" y="3025363"/>
            <a:ext cx="5208624" cy="2929851"/>
          </a:xfrm>
          <a:prstGeom prst="rect">
            <a:avLst/>
          </a:prstGeom>
          <a:ln>
            <a:solidFill>
              <a:schemeClr val="tx1"/>
            </a:solidFill>
          </a:ln>
        </p:spPr>
      </p:pic>
      <p:grpSp>
        <p:nvGrpSpPr>
          <p:cNvPr id="60" name="Group 59">
            <a:extLst>
              <a:ext uri="{FF2B5EF4-FFF2-40B4-BE49-F238E27FC236}">
                <a16:creationId xmlns:a16="http://schemas.microsoft.com/office/drawing/2014/main" id="{9363FBBE-6598-4974-ADAE-42C7E6A46745}"/>
              </a:ext>
            </a:extLst>
          </p:cNvPr>
          <p:cNvGrpSpPr/>
          <p:nvPr/>
        </p:nvGrpSpPr>
        <p:grpSpPr>
          <a:xfrm>
            <a:off x="13574430" y="2477433"/>
            <a:ext cx="516358" cy="535283"/>
            <a:chOff x="740902" y="1431537"/>
            <a:chExt cx="672802" cy="697459"/>
          </a:xfrm>
          <a:solidFill>
            <a:schemeClr val="bg1"/>
          </a:solidFill>
        </p:grpSpPr>
        <p:sp>
          <p:nvSpPr>
            <p:cNvPr id="61" name="Oval 60">
              <a:extLst>
                <a:ext uri="{FF2B5EF4-FFF2-40B4-BE49-F238E27FC236}">
                  <a16:creationId xmlns:a16="http://schemas.microsoft.com/office/drawing/2014/main" id="{A320956F-D017-4A32-BDBE-46D7171ED2C6}"/>
                </a:ext>
              </a:extLst>
            </p:cNvPr>
            <p:cNvSpPr/>
            <p:nvPr/>
          </p:nvSpPr>
          <p:spPr>
            <a:xfrm>
              <a:off x="740902" y="1456194"/>
              <a:ext cx="672802" cy="672802"/>
            </a:xfrm>
            <a:prstGeom prst="ellipse">
              <a:avLst/>
            </a:prstGeom>
            <a:grp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rgbClr val="0099FF"/>
                </a:solidFill>
                <a:effectLst/>
                <a:uLnTx/>
                <a:uFillTx/>
                <a:latin typeface="Calibri"/>
                <a:ea typeface="+mn-ea"/>
                <a:cs typeface="+mn-cs"/>
              </a:endParaRPr>
            </a:p>
          </p:txBody>
        </p:sp>
        <p:sp>
          <p:nvSpPr>
            <p:cNvPr id="63" name="TextBox 62">
              <a:extLst>
                <a:ext uri="{FF2B5EF4-FFF2-40B4-BE49-F238E27FC236}">
                  <a16:creationId xmlns:a16="http://schemas.microsoft.com/office/drawing/2014/main" id="{378E2FC1-F5DD-40F9-939D-7EC6A769FF71}"/>
                </a:ext>
              </a:extLst>
            </p:cNvPr>
            <p:cNvSpPr txBox="1"/>
            <p:nvPr/>
          </p:nvSpPr>
          <p:spPr>
            <a:xfrm>
              <a:off x="769368" y="1431537"/>
              <a:ext cx="615870" cy="559017"/>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99FF"/>
                  </a:solidFill>
                  <a:effectLst/>
                  <a:uLnTx/>
                  <a:uFillTx/>
                  <a:latin typeface="Trebuchet MS"/>
                  <a:ea typeface="+mn-ea"/>
                  <a:cs typeface="+mn-cs"/>
                </a:rPr>
                <a:t>1</a:t>
              </a:r>
            </a:p>
          </p:txBody>
        </p:sp>
      </p:grpSp>
      <p:grpSp>
        <p:nvGrpSpPr>
          <p:cNvPr id="64" name="Group 63">
            <a:extLst>
              <a:ext uri="{FF2B5EF4-FFF2-40B4-BE49-F238E27FC236}">
                <a16:creationId xmlns:a16="http://schemas.microsoft.com/office/drawing/2014/main" id="{9363FBBE-6598-4974-ADAE-42C7E6A46745}"/>
              </a:ext>
            </a:extLst>
          </p:cNvPr>
          <p:cNvGrpSpPr/>
          <p:nvPr/>
        </p:nvGrpSpPr>
        <p:grpSpPr>
          <a:xfrm>
            <a:off x="19059548" y="3027738"/>
            <a:ext cx="516358" cy="584775"/>
            <a:chOff x="740902" y="1431537"/>
            <a:chExt cx="672802" cy="761946"/>
          </a:xfrm>
          <a:solidFill>
            <a:schemeClr val="bg1"/>
          </a:solidFill>
        </p:grpSpPr>
        <p:sp>
          <p:nvSpPr>
            <p:cNvPr id="65" name="Oval 64">
              <a:extLst>
                <a:ext uri="{FF2B5EF4-FFF2-40B4-BE49-F238E27FC236}">
                  <a16:creationId xmlns:a16="http://schemas.microsoft.com/office/drawing/2014/main" id="{A320956F-D017-4A32-BDBE-46D7171ED2C6}"/>
                </a:ext>
              </a:extLst>
            </p:cNvPr>
            <p:cNvSpPr/>
            <p:nvPr/>
          </p:nvSpPr>
          <p:spPr>
            <a:xfrm>
              <a:off x="740902" y="1456194"/>
              <a:ext cx="672802" cy="672802"/>
            </a:xfrm>
            <a:prstGeom prst="ellipse">
              <a:avLst/>
            </a:prstGeom>
            <a:grp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rgbClr val="0099FF"/>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378E2FC1-F5DD-40F9-939D-7EC6A769FF71}"/>
                </a:ext>
              </a:extLst>
            </p:cNvPr>
            <p:cNvSpPr txBox="1"/>
            <p:nvPr/>
          </p:nvSpPr>
          <p:spPr>
            <a:xfrm>
              <a:off x="769368" y="1431537"/>
              <a:ext cx="615870" cy="761946"/>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lang="en-US" sz="3200" kern="0" dirty="0">
                  <a:solidFill>
                    <a:srgbClr val="0099FF"/>
                  </a:solidFill>
                </a:rPr>
                <a:t>2</a:t>
              </a:r>
              <a:endParaRPr kumimoji="0" lang="en-US" sz="3200" b="0" i="0" u="none" strike="noStrike" kern="0" cap="none" spc="0" normalizeH="0" baseline="0" noProof="0" dirty="0">
                <a:ln>
                  <a:noFill/>
                </a:ln>
                <a:solidFill>
                  <a:srgbClr val="0099FF"/>
                </a:solidFill>
                <a:effectLst/>
                <a:uLnTx/>
                <a:uFillTx/>
                <a:latin typeface="Trebuchet MS"/>
                <a:ea typeface="+mn-ea"/>
                <a:cs typeface="+mn-cs"/>
              </a:endParaRPr>
            </a:p>
          </p:txBody>
        </p:sp>
      </p:grpSp>
      <p:pic>
        <p:nvPicPr>
          <p:cNvPr id="57" name="Picture 5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569766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FE8B4F-3819-4FF3-853D-831B052EC06E}"/>
              </a:ext>
            </a:extLst>
          </p:cNvPr>
          <p:cNvSpPr/>
          <p:nvPr/>
        </p:nvSpPr>
        <p:spPr>
          <a:xfrm>
            <a:off x="3235478" y="5219699"/>
            <a:ext cx="17908919" cy="438150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799E8460-57DF-4E1A-BD61-FBBD179E0412}"/>
              </a:ext>
            </a:extLst>
          </p:cNvPr>
          <p:cNvSpPr txBox="1"/>
          <p:nvPr/>
        </p:nvSpPr>
        <p:spPr>
          <a:xfrm>
            <a:off x="3254139" y="5880282"/>
            <a:ext cx="17908919" cy="132343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Trebuchet MS"/>
                <a:ea typeface="+mn-ea"/>
                <a:cs typeface="Trebuchet MS"/>
              </a:rPr>
              <a:t>‘Emerging’ DTC Brands</a:t>
            </a:r>
            <a:endParaRPr kumimoji="0" lang="en-US" sz="4800" b="0" i="0" u="none" strike="noStrike" kern="1200" cap="none" spc="0" normalizeH="0" baseline="0" noProof="0" dirty="0">
              <a:ln>
                <a:noFill/>
              </a:ln>
              <a:solidFill>
                <a:prstClr val="white"/>
              </a:solidFill>
              <a:effectLst/>
              <a:uLnTx/>
              <a:uFillTx/>
              <a:latin typeface="Trebuchet MS"/>
              <a:ea typeface="+mn-ea"/>
              <a:cs typeface="Trebuchet MS"/>
            </a:endParaRPr>
          </a:p>
        </p:txBody>
      </p:sp>
      <p:sp>
        <p:nvSpPr>
          <p:cNvPr id="9" name="TextBox 8">
            <a:extLst>
              <a:ext uri="{FF2B5EF4-FFF2-40B4-BE49-F238E27FC236}">
                <a16:creationId xmlns:a16="http://schemas.microsoft.com/office/drawing/2014/main" id="{B78F62DB-D3B2-4BE5-89A9-39C7233A6357}"/>
              </a:ext>
            </a:extLst>
          </p:cNvPr>
          <p:cNvSpPr txBox="1"/>
          <p:nvPr/>
        </p:nvSpPr>
        <p:spPr>
          <a:xfrm>
            <a:off x="3216818" y="8021907"/>
            <a:ext cx="17908919" cy="120032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Trebuchet MS"/>
              </a:rPr>
              <a:t>We analyzed the TV spend and individual key metrics (where available) like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Trebuchet MS"/>
              </a:rPr>
              <a:t>digital interactions, website traffic and revenues of 63 brands across 34 categories</a:t>
            </a:r>
          </a:p>
        </p:txBody>
      </p:sp>
    </p:spTree>
    <p:extLst>
      <p:ext uri="{BB962C8B-B14F-4D97-AF65-F5344CB8AC3E}">
        <p14:creationId xmlns:p14="http://schemas.microsoft.com/office/powerpoint/2010/main" val="2641422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69D5A70-248D-42C9-A284-052DBDAA558E}"/>
              </a:ext>
            </a:extLst>
          </p:cNvPr>
          <p:cNvSpPr txBox="1"/>
          <p:nvPr/>
        </p:nvSpPr>
        <p:spPr>
          <a:xfrm>
            <a:off x="247650" y="544447"/>
            <a:ext cx="23885980" cy="92333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Trebuchet MS"/>
                <a:ea typeface="+mn-ea"/>
              </a:rPr>
              <a:t>63 ‘Emerging’ Direct-to-Consumer Brands</a:t>
            </a:r>
            <a:endParaRPr kumimoji="0" lang="en-US" sz="5400" b="0" i="0" u="none" strike="noStrike" kern="1200" cap="none" spc="0" normalizeH="0" baseline="0" noProof="0" dirty="0">
              <a:ln>
                <a:noFill/>
              </a:ln>
              <a:solidFill>
                <a:schemeClr val="bg1"/>
              </a:solidFill>
              <a:effectLst/>
              <a:uLnTx/>
              <a:uFillTx/>
              <a:latin typeface="Trebuchet MS"/>
              <a:ea typeface="+mn-ea"/>
              <a:cs typeface="Trebuchet M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21</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4" name="Rectangle: Rounded Corners 33">
            <a:extLst>
              <a:ext uri="{FF2B5EF4-FFF2-40B4-BE49-F238E27FC236}">
                <a16:creationId xmlns:a16="http://schemas.microsoft.com/office/drawing/2014/main" id="{7408C5BA-DD3E-480A-8F69-7F836E01B29C}"/>
              </a:ext>
            </a:extLst>
          </p:cNvPr>
          <p:cNvSpPr/>
          <p:nvPr/>
        </p:nvSpPr>
        <p:spPr>
          <a:xfrm>
            <a:off x="503401" y="2866628"/>
            <a:ext cx="23383464" cy="986297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869B778-41EB-4239-9CC3-40F0B13ADDDA}"/>
              </a:ext>
            </a:extLst>
          </p:cNvPr>
          <p:cNvSpPr txBox="1"/>
          <p:nvPr/>
        </p:nvSpPr>
        <p:spPr>
          <a:xfrm>
            <a:off x="5545349" y="6862863"/>
            <a:ext cx="2446738" cy="461665"/>
          </a:xfrm>
          <a:prstGeom prst="rect">
            <a:avLst/>
          </a:prstGeom>
          <a:noFill/>
        </p:spPr>
        <p:txBody>
          <a:bodyPr wrap="square" rtlCol="0">
            <a:spAutoFit/>
          </a:bodyPr>
          <a:lstStyle/>
          <a:p>
            <a:pPr algn="ctr"/>
            <a:r>
              <a:rPr lang="en-US" sz="2400" b="1" u="sng" dirty="0"/>
              <a:t>Apparel</a:t>
            </a:r>
          </a:p>
        </p:txBody>
      </p:sp>
      <p:sp>
        <p:nvSpPr>
          <p:cNvPr id="36" name="TextBox 35">
            <a:extLst>
              <a:ext uri="{FF2B5EF4-FFF2-40B4-BE49-F238E27FC236}">
                <a16:creationId xmlns:a16="http://schemas.microsoft.com/office/drawing/2014/main" id="{F76BD83F-C930-43E0-AB96-8CC623B3F9EC}"/>
              </a:ext>
            </a:extLst>
          </p:cNvPr>
          <p:cNvSpPr txBox="1"/>
          <p:nvPr/>
        </p:nvSpPr>
        <p:spPr>
          <a:xfrm>
            <a:off x="2081337" y="5199338"/>
            <a:ext cx="2367998" cy="461665"/>
          </a:xfrm>
          <a:prstGeom prst="rect">
            <a:avLst/>
          </a:prstGeom>
          <a:noFill/>
        </p:spPr>
        <p:txBody>
          <a:bodyPr wrap="square" rtlCol="0">
            <a:spAutoFit/>
          </a:bodyPr>
          <a:lstStyle/>
          <a:p>
            <a:pPr algn="ctr"/>
            <a:r>
              <a:rPr lang="en-US" sz="2400" b="1" u="sng" dirty="0"/>
              <a:t>Real Estate</a:t>
            </a:r>
          </a:p>
        </p:txBody>
      </p:sp>
      <p:sp>
        <p:nvSpPr>
          <p:cNvPr id="37" name="TextBox 36">
            <a:extLst>
              <a:ext uri="{FF2B5EF4-FFF2-40B4-BE49-F238E27FC236}">
                <a16:creationId xmlns:a16="http://schemas.microsoft.com/office/drawing/2014/main" id="{096AC65D-5A12-4D22-AF55-F8A40E1538D6}"/>
              </a:ext>
            </a:extLst>
          </p:cNvPr>
          <p:cNvSpPr txBox="1"/>
          <p:nvPr/>
        </p:nvSpPr>
        <p:spPr>
          <a:xfrm>
            <a:off x="13821349" y="3158328"/>
            <a:ext cx="2367998" cy="461665"/>
          </a:xfrm>
          <a:prstGeom prst="rect">
            <a:avLst/>
          </a:prstGeom>
          <a:noFill/>
        </p:spPr>
        <p:txBody>
          <a:bodyPr wrap="square" rtlCol="0">
            <a:spAutoFit/>
          </a:bodyPr>
          <a:lstStyle/>
          <a:p>
            <a:pPr algn="ctr"/>
            <a:r>
              <a:rPr lang="en-US" sz="2400" b="1" u="sng" dirty="0"/>
              <a:t>Transportation</a:t>
            </a:r>
          </a:p>
        </p:txBody>
      </p:sp>
      <p:sp>
        <p:nvSpPr>
          <p:cNvPr id="38" name="TextBox 37">
            <a:extLst>
              <a:ext uri="{FF2B5EF4-FFF2-40B4-BE49-F238E27FC236}">
                <a16:creationId xmlns:a16="http://schemas.microsoft.com/office/drawing/2014/main" id="{C9F38815-EF08-4522-BE8C-4FBC857C8641}"/>
              </a:ext>
            </a:extLst>
          </p:cNvPr>
          <p:cNvSpPr txBox="1"/>
          <p:nvPr/>
        </p:nvSpPr>
        <p:spPr>
          <a:xfrm>
            <a:off x="19393574" y="3209548"/>
            <a:ext cx="3357764" cy="461665"/>
          </a:xfrm>
          <a:prstGeom prst="rect">
            <a:avLst/>
          </a:prstGeom>
          <a:noFill/>
        </p:spPr>
        <p:txBody>
          <a:bodyPr wrap="square" rtlCol="0">
            <a:spAutoFit/>
          </a:bodyPr>
          <a:lstStyle/>
          <a:p>
            <a:pPr algn="ctr"/>
            <a:r>
              <a:rPr lang="en-US" sz="2400" b="1" u="sng" dirty="0"/>
              <a:t>Pet Products</a:t>
            </a:r>
          </a:p>
        </p:txBody>
      </p:sp>
      <p:sp>
        <p:nvSpPr>
          <p:cNvPr id="39" name="TextBox 38">
            <a:extLst>
              <a:ext uri="{FF2B5EF4-FFF2-40B4-BE49-F238E27FC236}">
                <a16:creationId xmlns:a16="http://schemas.microsoft.com/office/drawing/2014/main" id="{1E522DF5-C206-40B7-8721-565B85EB4EBB}"/>
              </a:ext>
            </a:extLst>
          </p:cNvPr>
          <p:cNvSpPr txBox="1"/>
          <p:nvPr/>
        </p:nvSpPr>
        <p:spPr>
          <a:xfrm>
            <a:off x="6281772" y="3163711"/>
            <a:ext cx="2556890" cy="461665"/>
          </a:xfrm>
          <a:prstGeom prst="rect">
            <a:avLst/>
          </a:prstGeom>
          <a:noFill/>
        </p:spPr>
        <p:txBody>
          <a:bodyPr wrap="square" rtlCol="0">
            <a:spAutoFit/>
          </a:bodyPr>
          <a:lstStyle/>
          <a:p>
            <a:pPr algn="ctr"/>
            <a:r>
              <a:rPr lang="en-US" sz="2400" b="1" u="sng" dirty="0"/>
              <a:t>Mattresses</a:t>
            </a:r>
          </a:p>
        </p:txBody>
      </p:sp>
      <p:sp>
        <p:nvSpPr>
          <p:cNvPr id="40" name="AutoShape 6" descr="Image result for home-to-go logo png">
            <a:extLst>
              <a:ext uri="{FF2B5EF4-FFF2-40B4-BE49-F238E27FC236}">
                <a16:creationId xmlns:a16="http://schemas.microsoft.com/office/drawing/2014/main" id="{E63EE3C9-3401-4FA6-8E84-82AEFDADF7D2}"/>
              </a:ext>
            </a:extLst>
          </p:cNvPr>
          <p:cNvSpPr>
            <a:spLocks noChangeAspect="1" noChangeArrowheads="1"/>
          </p:cNvSpPr>
          <p:nvPr/>
        </p:nvSpPr>
        <p:spPr bwMode="auto">
          <a:xfrm>
            <a:off x="9781397" y="7083668"/>
            <a:ext cx="3143008" cy="31430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a:extLst>
              <a:ext uri="{FF2B5EF4-FFF2-40B4-BE49-F238E27FC236}">
                <a16:creationId xmlns:a16="http://schemas.microsoft.com/office/drawing/2014/main" id="{14E9335F-E5AF-488F-ACD0-2C6CE363B49B}"/>
              </a:ext>
            </a:extLst>
          </p:cNvPr>
          <p:cNvSpPr txBox="1"/>
          <p:nvPr/>
        </p:nvSpPr>
        <p:spPr>
          <a:xfrm>
            <a:off x="9279965" y="7182016"/>
            <a:ext cx="2997587" cy="461665"/>
          </a:xfrm>
          <a:prstGeom prst="rect">
            <a:avLst/>
          </a:prstGeom>
          <a:noFill/>
        </p:spPr>
        <p:txBody>
          <a:bodyPr wrap="square" rtlCol="0">
            <a:spAutoFit/>
          </a:bodyPr>
          <a:lstStyle/>
          <a:p>
            <a:pPr algn="ctr"/>
            <a:r>
              <a:rPr lang="en-US" sz="2400" b="1" u="sng" dirty="0"/>
              <a:t>Skin Care &amp; Beauty</a:t>
            </a:r>
          </a:p>
        </p:txBody>
      </p:sp>
      <p:sp>
        <p:nvSpPr>
          <p:cNvPr id="42" name="TextBox 41">
            <a:extLst>
              <a:ext uri="{FF2B5EF4-FFF2-40B4-BE49-F238E27FC236}">
                <a16:creationId xmlns:a16="http://schemas.microsoft.com/office/drawing/2014/main" id="{6CD02192-F6E7-4DA0-A54E-C55DAF6D2A62}"/>
              </a:ext>
            </a:extLst>
          </p:cNvPr>
          <p:cNvSpPr txBox="1"/>
          <p:nvPr/>
        </p:nvSpPr>
        <p:spPr>
          <a:xfrm>
            <a:off x="1033032" y="10944787"/>
            <a:ext cx="3204298" cy="461665"/>
          </a:xfrm>
          <a:prstGeom prst="rect">
            <a:avLst/>
          </a:prstGeom>
          <a:noFill/>
        </p:spPr>
        <p:txBody>
          <a:bodyPr wrap="square" rtlCol="0">
            <a:spAutoFit/>
          </a:bodyPr>
          <a:lstStyle/>
          <a:p>
            <a:pPr algn="ctr"/>
            <a:r>
              <a:rPr lang="en-US" sz="2400" b="1" u="sng" dirty="0"/>
              <a:t>At-Home Services</a:t>
            </a:r>
          </a:p>
        </p:txBody>
      </p:sp>
      <p:sp>
        <p:nvSpPr>
          <p:cNvPr id="43" name="TextBox 42">
            <a:extLst>
              <a:ext uri="{FF2B5EF4-FFF2-40B4-BE49-F238E27FC236}">
                <a16:creationId xmlns:a16="http://schemas.microsoft.com/office/drawing/2014/main" id="{81567875-8226-4D4B-8110-F15900D8E9ED}"/>
              </a:ext>
            </a:extLst>
          </p:cNvPr>
          <p:cNvSpPr txBox="1"/>
          <p:nvPr/>
        </p:nvSpPr>
        <p:spPr>
          <a:xfrm>
            <a:off x="12212516" y="10745668"/>
            <a:ext cx="3545980" cy="461665"/>
          </a:xfrm>
          <a:prstGeom prst="rect">
            <a:avLst/>
          </a:prstGeom>
          <a:noFill/>
        </p:spPr>
        <p:txBody>
          <a:bodyPr wrap="square" rtlCol="0">
            <a:spAutoFit/>
          </a:bodyPr>
          <a:lstStyle/>
          <a:p>
            <a:pPr algn="ctr"/>
            <a:r>
              <a:rPr lang="en-US" sz="2400" b="1" u="sng" dirty="0"/>
              <a:t>Boots</a:t>
            </a:r>
          </a:p>
        </p:txBody>
      </p:sp>
      <p:sp>
        <p:nvSpPr>
          <p:cNvPr id="44" name="TextBox 43">
            <a:extLst>
              <a:ext uri="{FF2B5EF4-FFF2-40B4-BE49-F238E27FC236}">
                <a16:creationId xmlns:a16="http://schemas.microsoft.com/office/drawing/2014/main" id="{D667D662-24A5-4FFD-B9D1-130EC782A29F}"/>
              </a:ext>
            </a:extLst>
          </p:cNvPr>
          <p:cNvSpPr txBox="1"/>
          <p:nvPr/>
        </p:nvSpPr>
        <p:spPr>
          <a:xfrm>
            <a:off x="1544076" y="3160228"/>
            <a:ext cx="3545980" cy="461665"/>
          </a:xfrm>
          <a:prstGeom prst="rect">
            <a:avLst/>
          </a:prstGeom>
          <a:noFill/>
        </p:spPr>
        <p:txBody>
          <a:bodyPr wrap="square" rtlCol="0">
            <a:spAutoFit/>
          </a:bodyPr>
          <a:lstStyle/>
          <a:p>
            <a:pPr algn="ctr"/>
            <a:r>
              <a:rPr lang="en-US" sz="2400" b="1" u="sng" dirty="0"/>
              <a:t>Personal Finance</a:t>
            </a:r>
          </a:p>
        </p:txBody>
      </p:sp>
      <p:sp>
        <p:nvSpPr>
          <p:cNvPr id="45" name="TextBox 44">
            <a:extLst>
              <a:ext uri="{FF2B5EF4-FFF2-40B4-BE49-F238E27FC236}">
                <a16:creationId xmlns:a16="http://schemas.microsoft.com/office/drawing/2014/main" id="{7B56345F-7EC8-4111-9AC0-7175FFBE95B1}"/>
              </a:ext>
            </a:extLst>
          </p:cNvPr>
          <p:cNvSpPr txBox="1"/>
          <p:nvPr/>
        </p:nvSpPr>
        <p:spPr>
          <a:xfrm>
            <a:off x="5765551" y="5195108"/>
            <a:ext cx="2711837" cy="461665"/>
          </a:xfrm>
          <a:prstGeom prst="rect">
            <a:avLst/>
          </a:prstGeom>
          <a:noFill/>
        </p:spPr>
        <p:txBody>
          <a:bodyPr wrap="square" rtlCol="0">
            <a:spAutoFit/>
          </a:bodyPr>
          <a:lstStyle/>
          <a:p>
            <a:pPr algn="ctr"/>
            <a:r>
              <a:rPr lang="en-US" sz="2400" b="1" u="sng" dirty="0"/>
              <a:t>Automotive</a:t>
            </a:r>
          </a:p>
        </p:txBody>
      </p:sp>
      <p:sp>
        <p:nvSpPr>
          <p:cNvPr id="46" name="TextBox 45">
            <a:extLst>
              <a:ext uri="{FF2B5EF4-FFF2-40B4-BE49-F238E27FC236}">
                <a16:creationId xmlns:a16="http://schemas.microsoft.com/office/drawing/2014/main" id="{05A9E1A8-BE10-4CD5-8560-2D6D25C851C3}"/>
              </a:ext>
            </a:extLst>
          </p:cNvPr>
          <p:cNvSpPr txBox="1"/>
          <p:nvPr/>
        </p:nvSpPr>
        <p:spPr>
          <a:xfrm>
            <a:off x="15425087" y="8729021"/>
            <a:ext cx="3309855" cy="738664"/>
          </a:xfrm>
          <a:prstGeom prst="rect">
            <a:avLst/>
          </a:prstGeom>
          <a:noFill/>
        </p:spPr>
        <p:txBody>
          <a:bodyPr wrap="square" rtlCol="0">
            <a:spAutoFit/>
          </a:bodyPr>
          <a:lstStyle/>
          <a:p>
            <a:pPr algn="ctr"/>
            <a:r>
              <a:rPr lang="en-US" sz="2400" b="1" u="sng" dirty="0"/>
              <a:t>Murder Mystery Game </a:t>
            </a:r>
          </a:p>
          <a:p>
            <a:pPr algn="ctr"/>
            <a:r>
              <a:rPr lang="en-US" sz="1800" dirty="0"/>
              <a:t>(Subscription) </a:t>
            </a:r>
            <a:endParaRPr lang="en-US" sz="2400" dirty="0"/>
          </a:p>
        </p:txBody>
      </p:sp>
      <p:sp>
        <p:nvSpPr>
          <p:cNvPr id="47" name="TextBox 46">
            <a:extLst>
              <a:ext uri="{FF2B5EF4-FFF2-40B4-BE49-F238E27FC236}">
                <a16:creationId xmlns:a16="http://schemas.microsoft.com/office/drawing/2014/main" id="{981E4596-1416-4E59-B730-E33A7A261B27}"/>
              </a:ext>
            </a:extLst>
          </p:cNvPr>
          <p:cNvSpPr txBox="1"/>
          <p:nvPr/>
        </p:nvSpPr>
        <p:spPr>
          <a:xfrm>
            <a:off x="10311482" y="3155679"/>
            <a:ext cx="3026708" cy="461665"/>
          </a:xfrm>
          <a:prstGeom prst="rect">
            <a:avLst/>
          </a:prstGeom>
          <a:noFill/>
        </p:spPr>
        <p:txBody>
          <a:bodyPr wrap="square" rtlCol="0">
            <a:spAutoFit/>
          </a:bodyPr>
          <a:lstStyle/>
          <a:p>
            <a:pPr algn="ctr"/>
            <a:r>
              <a:rPr lang="en-US" sz="2400" b="1" u="sng" dirty="0"/>
              <a:t>Marketplace</a:t>
            </a:r>
          </a:p>
        </p:txBody>
      </p:sp>
      <p:sp>
        <p:nvSpPr>
          <p:cNvPr id="48" name="TextBox 47">
            <a:extLst>
              <a:ext uri="{FF2B5EF4-FFF2-40B4-BE49-F238E27FC236}">
                <a16:creationId xmlns:a16="http://schemas.microsoft.com/office/drawing/2014/main" id="{0019937A-E2A2-4BC2-AAFE-E92CDC40305A}"/>
              </a:ext>
            </a:extLst>
          </p:cNvPr>
          <p:cNvSpPr txBox="1"/>
          <p:nvPr/>
        </p:nvSpPr>
        <p:spPr>
          <a:xfrm>
            <a:off x="12028916" y="9161171"/>
            <a:ext cx="3026708" cy="461665"/>
          </a:xfrm>
          <a:prstGeom prst="rect">
            <a:avLst/>
          </a:prstGeom>
          <a:noFill/>
        </p:spPr>
        <p:txBody>
          <a:bodyPr wrap="square" rtlCol="0">
            <a:spAutoFit/>
          </a:bodyPr>
          <a:lstStyle/>
          <a:p>
            <a:pPr algn="ctr"/>
            <a:r>
              <a:rPr lang="en-US" sz="2400" b="1" u="sng" dirty="0"/>
              <a:t>Socks</a:t>
            </a:r>
          </a:p>
        </p:txBody>
      </p:sp>
      <p:pic>
        <p:nvPicPr>
          <p:cNvPr id="49" name="Picture 4" descr="Image result for apartment list logo">
            <a:extLst>
              <a:ext uri="{FF2B5EF4-FFF2-40B4-BE49-F238E27FC236}">
                <a16:creationId xmlns:a16="http://schemas.microsoft.com/office/drawing/2014/main" id="{C503E12D-2FE2-4AEE-98F1-39B6143BED3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55998" y="6259018"/>
            <a:ext cx="2665819" cy="56471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0" descr="Image result for scottevest logo">
            <a:extLst>
              <a:ext uri="{FF2B5EF4-FFF2-40B4-BE49-F238E27FC236}">
                <a16:creationId xmlns:a16="http://schemas.microsoft.com/office/drawing/2014/main" id="{289E591E-66D2-4CD0-8460-27B8A19CD79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96436" y="7355436"/>
            <a:ext cx="1628390" cy="70843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Image result for puls logo">
            <a:extLst>
              <a:ext uri="{FF2B5EF4-FFF2-40B4-BE49-F238E27FC236}">
                <a16:creationId xmlns:a16="http://schemas.microsoft.com/office/drawing/2014/main" id="{646803E5-6B65-46FA-91D9-B2B1DFF273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5142" y="11534999"/>
            <a:ext cx="1286054" cy="92257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6" descr="Image result for takl logo">
            <a:extLst>
              <a:ext uri="{FF2B5EF4-FFF2-40B4-BE49-F238E27FC236}">
                <a16:creationId xmlns:a16="http://schemas.microsoft.com/office/drawing/2014/main" id="{49A0EB6D-25A5-4582-A346-6080C00CF3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88341" y="11716880"/>
            <a:ext cx="1014657" cy="44259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2" descr="Image result for cargurus logo">
            <a:extLst>
              <a:ext uri="{FF2B5EF4-FFF2-40B4-BE49-F238E27FC236}">
                <a16:creationId xmlns:a16="http://schemas.microsoft.com/office/drawing/2014/main" id="{95199FAE-1BD3-44EE-BF0F-7F831775CE6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423710" y="5704051"/>
            <a:ext cx="1907275" cy="48407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8" descr="Image result for thirdlove logo">
            <a:extLst>
              <a:ext uri="{FF2B5EF4-FFF2-40B4-BE49-F238E27FC236}">
                <a16:creationId xmlns:a16="http://schemas.microsoft.com/office/drawing/2014/main" id="{56DEBA09-6C05-4DD6-BBEA-8D536870632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532762" y="11393903"/>
            <a:ext cx="2645551" cy="90096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8" descr="Image result for turo logo">
            <a:extLst>
              <a:ext uri="{FF2B5EF4-FFF2-40B4-BE49-F238E27FC236}">
                <a16:creationId xmlns:a16="http://schemas.microsoft.com/office/drawing/2014/main" id="{99B10055-49F5-4FEA-B9FD-B52EC0C9E9B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378472" y="5781830"/>
            <a:ext cx="1136156" cy="41469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6" descr="Image result for le tote logo">
            <a:extLst>
              <a:ext uri="{FF2B5EF4-FFF2-40B4-BE49-F238E27FC236}">
                <a16:creationId xmlns:a16="http://schemas.microsoft.com/office/drawing/2014/main" id="{0BD5093B-1C4F-41A6-BE2A-71465D88C81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66858" y="7242720"/>
            <a:ext cx="1499288" cy="75250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76" descr="Image result for hubble logo">
            <a:extLst>
              <a:ext uri="{FF2B5EF4-FFF2-40B4-BE49-F238E27FC236}">
                <a16:creationId xmlns:a16="http://schemas.microsoft.com/office/drawing/2014/main" id="{B59E2331-7F47-44AD-AE37-2EBF3B48ABC1}"/>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559161" y="11495290"/>
            <a:ext cx="1612911" cy="66298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0" descr="Image result for betabrand logo">
            <a:extLst>
              <a:ext uri="{FF2B5EF4-FFF2-40B4-BE49-F238E27FC236}">
                <a16:creationId xmlns:a16="http://schemas.microsoft.com/office/drawing/2014/main" id="{6E5ABAC9-D34B-4DB7-8032-8AB54E52BD9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05689" y="8106135"/>
            <a:ext cx="1653401" cy="413351"/>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A9751796-901A-4BDC-B7EE-93293ACF71AE}"/>
              </a:ext>
            </a:extLst>
          </p:cNvPr>
          <p:cNvSpPr txBox="1"/>
          <p:nvPr/>
        </p:nvSpPr>
        <p:spPr>
          <a:xfrm>
            <a:off x="9329079" y="10687383"/>
            <a:ext cx="3751631" cy="461665"/>
          </a:xfrm>
          <a:prstGeom prst="rect">
            <a:avLst/>
          </a:prstGeom>
          <a:noFill/>
        </p:spPr>
        <p:txBody>
          <a:bodyPr wrap="square" rtlCol="0">
            <a:spAutoFit/>
          </a:bodyPr>
          <a:lstStyle/>
          <a:p>
            <a:pPr algn="ctr"/>
            <a:r>
              <a:rPr lang="en-US" sz="2400" b="1" u="sng" dirty="0"/>
              <a:t>Dental</a:t>
            </a:r>
          </a:p>
        </p:txBody>
      </p:sp>
      <p:pic>
        <p:nvPicPr>
          <p:cNvPr id="60" name="Picture 64" descr="Image result for smile direct club logo">
            <a:extLst>
              <a:ext uri="{FF2B5EF4-FFF2-40B4-BE49-F238E27FC236}">
                <a16:creationId xmlns:a16="http://schemas.microsoft.com/office/drawing/2014/main" id="{328AE7EE-B5FC-40C6-A3AA-7E47D743ED70}"/>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933058" y="11277446"/>
            <a:ext cx="1125792" cy="84760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8" descr="Image result for quip logo">
            <a:extLst>
              <a:ext uri="{FF2B5EF4-FFF2-40B4-BE49-F238E27FC236}">
                <a16:creationId xmlns:a16="http://schemas.microsoft.com/office/drawing/2014/main" id="{3B9B7842-1F1B-4F8F-950D-F3007AF9A6FB}"/>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t="29182" b="25930"/>
          <a:stretch/>
        </p:blipFill>
        <p:spPr bwMode="auto">
          <a:xfrm>
            <a:off x="11168087" y="11331579"/>
            <a:ext cx="1520076" cy="68232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Image result for zelle logo">
            <a:extLst>
              <a:ext uri="{FF2B5EF4-FFF2-40B4-BE49-F238E27FC236}">
                <a16:creationId xmlns:a16="http://schemas.microsoft.com/office/drawing/2014/main" id="{63E44C5B-8807-4D36-A843-665B85449F3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727434" y="4297820"/>
            <a:ext cx="1006360" cy="46622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994A832B-DE85-4E00-BAB2-AE757C19D869}"/>
              </a:ext>
            </a:extLst>
          </p:cNvPr>
          <p:cNvSpPr txBox="1"/>
          <p:nvPr/>
        </p:nvSpPr>
        <p:spPr>
          <a:xfrm>
            <a:off x="16104457" y="3173458"/>
            <a:ext cx="3545980" cy="461665"/>
          </a:xfrm>
          <a:prstGeom prst="rect">
            <a:avLst/>
          </a:prstGeom>
          <a:noFill/>
        </p:spPr>
        <p:txBody>
          <a:bodyPr wrap="square" rtlCol="0">
            <a:spAutoFit/>
          </a:bodyPr>
          <a:lstStyle/>
          <a:p>
            <a:pPr algn="ctr"/>
            <a:r>
              <a:rPr lang="en-US" sz="2400" b="1" u="sng" dirty="0"/>
              <a:t>E-Commerce</a:t>
            </a:r>
          </a:p>
        </p:txBody>
      </p:sp>
      <p:pic>
        <p:nvPicPr>
          <p:cNvPr id="64" name="Picture 22" descr="Image result for brandless logo">
            <a:extLst>
              <a:ext uri="{FF2B5EF4-FFF2-40B4-BE49-F238E27FC236}">
                <a16:creationId xmlns:a16="http://schemas.microsoft.com/office/drawing/2014/main" id="{862E1E34-675D-400E-AE77-7752EE11E68D}"/>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6376646" y="3768133"/>
            <a:ext cx="1628147" cy="47089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Image result for etsy logo png">
            <a:extLst>
              <a:ext uri="{FF2B5EF4-FFF2-40B4-BE49-F238E27FC236}">
                <a16:creationId xmlns:a16="http://schemas.microsoft.com/office/drawing/2014/main" id="{BC80B475-082E-4FF2-820E-A29B1FEF237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9004701" y="5577333"/>
            <a:ext cx="926896" cy="48680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2" descr="Image result for touch of modern logo">
            <a:extLst>
              <a:ext uri="{FF2B5EF4-FFF2-40B4-BE49-F238E27FC236}">
                <a16:creationId xmlns:a16="http://schemas.microsoft.com/office/drawing/2014/main" id="{00FA5EB3-387E-4954-96D2-7DBFE705FE8E}"/>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0552272" y="8427969"/>
            <a:ext cx="2660089" cy="18303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0" descr="Image result for wish logo">
            <a:extLst>
              <a:ext uri="{FF2B5EF4-FFF2-40B4-BE49-F238E27FC236}">
                <a16:creationId xmlns:a16="http://schemas.microsoft.com/office/drawing/2014/main" id="{3EEEBCB1-02F8-4CDB-9A82-BC3DE5BAF8B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8120893" y="3764313"/>
            <a:ext cx="1061060" cy="396725"/>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2590A388-18BB-45CB-B2C6-41D7AA2194BF}"/>
              </a:ext>
            </a:extLst>
          </p:cNvPr>
          <p:cNvSpPr txBox="1"/>
          <p:nvPr/>
        </p:nvSpPr>
        <p:spPr>
          <a:xfrm>
            <a:off x="15229522" y="4969371"/>
            <a:ext cx="3935256" cy="461665"/>
          </a:xfrm>
          <a:prstGeom prst="rect">
            <a:avLst/>
          </a:prstGeom>
          <a:noFill/>
        </p:spPr>
        <p:txBody>
          <a:bodyPr wrap="square" rtlCol="0">
            <a:spAutoFit/>
          </a:bodyPr>
          <a:lstStyle/>
          <a:p>
            <a:pPr algn="ctr"/>
            <a:r>
              <a:rPr lang="en-US" sz="2400" b="1" u="sng" dirty="0"/>
              <a:t>Eyewear</a:t>
            </a:r>
          </a:p>
        </p:txBody>
      </p:sp>
      <p:pic>
        <p:nvPicPr>
          <p:cNvPr id="69" name="Picture 10" descr="Image result for eyeconic logo png">
            <a:extLst>
              <a:ext uri="{FF2B5EF4-FFF2-40B4-BE49-F238E27FC236}">
                <a16:creationId xmlns:a16="http://schemas.microsoft.com/office/drawing/2014/main" id="{0CBFB8DB-F4A0-433F-8DCB-17492C633209}"/>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16192511" y="5533154"/>
            <a:ext cx="2238380" cy="503392"/>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FC879FEA-A536-4B6B-909E-CD40A4011366}"/>
              </a:ext>
            </a:extLst>
          </p:cNvPr>
          <p:cNvSpPr txBox="1"/>
          <p:nvPr/>
        </p:nvSpPr>
        <p:spPr>
          <a:xfrm>
            <a:off x="6242058" y="10610692"/>
            <a:ext cx="3751631" cy="461665"/>
          </a:xfrm>
          <a:prstGeom prst="rect">
            <a:avLst/>
          </a:prstGeom>
          <a:noFill/>
        </p:spPr>
        <p:txBody>
          <a:bodyPr wrap="square" rtlCol="0">
            <a:spAutoFit/>
          </a:bodyPr>
          <a:lstStyle/>
          <a:p>
            <a:pPr algn="ctr"/>
            <a:r>
              <a:rPr lang="en-US" sz="2400" b="1" u="sng" dirty="0"/>
              <a:t>Filters</a:t>
            </a:r>
          </a:p>
        </p:txBody>
      </p:sp>
      <p:pic>
        <p:nvPicPr>
          <p:cNvPr id="71" name="Picture 12" descr="Image result for filters fast logo png">
            <a:extLst>
              <a:ext uri="{FF2B5EF4-FFF2-40B4-BE49-F238E27FC236}">
                <a16:creationId xmlns:a16="http://schemas.microsoft.com/office/drawing/2014/main" id="{76145823-D106-46BE-A932-6F782CC361F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874034" y="11813336"/>
            <a:ext cx="2424765" cy="52738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6" descr="Image result for glassesusa logo">
            <a:extLst>
              <a:ext uri="{FF2B5EF4-FFF2-40B4-BE49-F238E27FC236}">
                <a16:creationId xmlns:a16="http://schemas.microsoft.com/office/drawing/2014/main" id="{85898AA8-80F2-4843-AE06-1F6AEB999446}"/>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6360878" y="6128194"/>
            <a:ext cx="2086988" cy="59011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6" descr="Image result for filter easy logo">
            <a:extLst>
              <a:ext uri="{FF2B5EF4-FFF2-40B4-BE49-F238E27FC236}">
                <a16:creationId xmlns:a16="http://schemas.microsoft.com/office/drawing/2014/main" id="{533A647E-2A09-4278-98E5-C7E1AB03F632}"/>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7145800" y="11231116"/>
            <a:ext cx="1954315" cy="450294"/>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3ACF4987-ED2A-4C0F-8370-DF39550E261B}"/>
              </a:ext>
            </a:extLst>
          </p:cNvPr>
          <p:cNvSpPr txBox="1"/>
          <p:nvPr/>
        </p:nvSpPr>
        <p:spPr>
          <a:xfrm>
            <a:off x="20109327" y="6974401"/>
            <a:ext cx="3545980" cy="461665"/>
          </a:xfrm>
          <a:prstGeom prst="rect">
            <a:avLst/>
          </a:prstGeom>
          <a:noFill/>
        </p:spPr>
        <p:txBody>
          <a:bodyPr wrap="square" rtlCol="0">
            <a:spAutoFit/>
          </a:bodyPr>
          <a:lstStyle/>
          <a:p>
            <a:pPr algn="ctr"/>
            <a:r>
              <a:rPr lang="en-US" sz="2400" b="1" u="sng" dirty="0"/>
              <a:t>Men’s Lifestyle</a:t>
            </a:r>
          </a:p>
        </p:txBody>
      </p:sp>
      <p:pic>
        <p:nvPicPr>
          <p:cNvPr id="75" name="Picture 14" descr="Image result for man crates logo png">
            <a:extLst>
              <a:ext uri="{FF2B5EF4-FFF2-40B4-BE49-F238E27FC236}">
                <a16:creationId xmlns:a16="http://schemas.microsoft.com/office/drawing/2014/main" id="{817E34A3-542E-4DA8-9E51-EB5CE260DB0D}"/>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1200263" y="7552184"/>
            <a:ext cx="1309892" cy="699121"/>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E46F361F-7FA5-4A91-BE26-2AA97AC58828}"/>
              </a:ext>
            </a:extLst>
          </p:cNvPr>
          <p:cNvSpPr txBox="1"/>
          <p:nvPr/>
        </p:nvSpPr>
        <p:spPr>
          <a:xfrm>
            <a:off x="1050270" y="7127787"/>
            <a:ext cx="3220284" cy="830997"/>
          </a:xfrm>
          <a:prstGeom prst="rect">
            <a:avLst/>
          </a:prstGeom>
          <a:noFill/>
        </p:spPr>
        <p:txBody>
          <a:bodyPr wrap="square" rtlCol="0">
            <a:spAutoFit/>
          </a:bodyPr>
          <a:lstStyle/>
          <a:p>
            <a:pPr algn="ctr"/>
            <a:r>
              <a:rPr lang="en-US" sz="2400" b="1" u="sng" dirty="0"/>
              <a:t>Men’s Health / Personal Care</a:t>
            </a:r>
          </a:p>
        </p:txBody>
      </p:sp>
      <p:pic>
        <p:nvPicPr>
          <p:cNvPr id="77" name="Picture 4" descr="Image result for keeps logo">
            <a:extLst>
              <a:ext uri="{FF2B5EF4-FFF2-40B4-BE49-F238E27FC236}">
                <a16:creationId xmlns:a16="http://schemas.microsoft.com/office/drawing/2014/main" id="{4AB530D9-7B56-43B1-988B-61ABD651CA2B}"/>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2896926" y="8144570"/>
            <a:ext cx="1159953" cy="42586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4" descr="Image result for tecovas logo">
            <a:extLst>
              <a:ext uri="{FF2B5EF4-FFF2-40B4-BE49-F238E27FC236}">
                <a16:creationId xmlns:a16="http://schemas.microsoft.com/office/drawing/2014/main" id="{15DDC6EE-C584-4415-BA72-0159520ADFB2}"/>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2932711" y="11406452"/>
            <a:ext cx="1970462" cy="47783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4" descr="Image result for noom logo">
            <a:extLst>
              <a:ext uri="{FF2B5EF4-FFF2-40B4-BE49-F238E27FC236}">
                <a16:creationId xmlns:a16="http://schemas.microsoft.com/office/drawing/2014/main" id="{E1DA8C83-1002-4D47-9A2E-1CDFD74DE6DC}"/>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21972736" y="5901972"/>
            <a:ext cx="1284865" cy="35378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58" descr="Image result for tophatter logo">
            <a:extLst>
              <a:ext uri="{FF2B5EF4-FFF2-40B4-BE49-F238E27FC236}">
                <a16:creationId xmlns:a16="http://schemas.microsoft.com/office/drawing/2014/main" id="{0F49FBE6-3B9B-4256-8D12-9523C9F48B04}"/>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1923525" y="3631988"/>
            <a:ext cx="1543120" cy="63633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0" descr="Image result for poshmark logo">
            <a:extLst>
              <a:ext uri="{FF2B5EF4-FFF2-40B4-BE49-F238E27FC236}">
                <a16:creationId xmlns:a16="http://schemas.microsoft.com/office/drawing/2014/main" id="{0292A5F5-7A64-4EC8-A097-4458B5821B4E}"/>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9897957" y="4395592"/>
            <a:ext cx="2261540" cy="47405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0" descr="Related image">
            <a:extLst>
              <a:ext uri="{FF2B5EF4-FFF2-40B4-BE49-F238E27FC236}">
                <a16:creationId xmlns:a16="http://schemas.microsoft.com/office/drawing/2014/main" id="{D9A0BE0F-D8F6-4518-903F-45E22834EB76}"/>
              </a:ext>
            </a:extLst>
          </p:cNvPr>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a:stretch/>
        </p:blipFill>
        <p:spPr bwMode="auto">
          <a:xfrm>
            <a:off x="12357316" y="4343180"/>
            <a:ext cx="1343538" cy="58154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Image result for nectar mattress logo">
            <a:extLst>
              <a:ext uri="{FF2B5EF4-FFF2-40B4-BE49-F238E27FC236}">
                <a16:creationId xmlns:a16="http://schemas.microsoft.com/office/drawing/2014/main" id="{9E416989-C1B3-4E9D-9F58-453FE273A691}"/>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6932253" y="3926144"/>
            <a:ext cx="1596112" cy="266019"/>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6" descr="Image result for leesa logo">
            <a:extLst>
              <a:ext uri="{FF2B5EF4-FFF2-40B4-BE49-F238E27FC236}">
                <a16:creationId xmlns:a16="http://schemas.microsoft.com/office/drawing/2014/main" id="{A9FD9CA3-DA73-48D0-8DC4-58A31F4F8A02}"/>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5860370" y="3775901"/>
            <a:ext cx="965399" cy="61142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Image result for purple mattress logo">
            <a:extLst>
              <a:ext uri="{FF2B5EF4-FFF2-40B4-BE49-F238E27FC236}">
                <a16:creationId xmlns:a16="http://schemas.microsoft.com/office/drawing/2014/main" id="{C91DB1A0-CCD6-4016-AE67-CCA1E1BA6C0B}"/>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8131733" y="4524086"/>
            <a:ext cx="1109893" cy="364753"/>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6" descr="Image result for tuft &amp; needle logo">
            <a:extLst>
              <a:ext uri="{FF2B5EF4-FFF2-40B4-BE49-F238E27FC236}">
                <a16:creationId xmlns:a16="http://schemas.microsoft.com/office/drawing/2014/main" id="{782BCCBF-BD3D-4845-9A0B-940A926F9089}"/>
              </a:ext>
            </a:extLst>
          </p:cNvPr>
          <p:cNvPicPr>
            <a:picLocks noChangeAspect="1" noChangeArrowheads="1"/>
          </p:cNvPicPr>
          <p:nvPr/>
        </p:nvPicPr>
        <p:blipFill rotWithShape="1">
          <a:blip r:embed="rId33" cstate="email">
            <a:extLst>
              <a:ext uri="{28A0092B-C50C-407E-A947-70E740481C1C}">
                <a14:useLocalDpi xmlns:a14="http://schemas.microsoft.com/office/drawing/2010/main"/>
              </a:ext>
            </a:extLst>
          </a:blip>
          <a:srcRect t="37653" b="37031"/>
          <a:stretch/>
        </p:blipFill>
        <p:spPr bwMode="auto">
          <a:xfrm>
            <a:off x="5827372" y="4589955"/>
            <a:ext cx="2134233" cy="30017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72" descr="Image result for saatva logo">
            <a:extLst>
              <a:ext uri="{FF2B5EF4-FFF2-40B4-BE49-F238E27FC236}">
                <a16:creationId xmlns:a16="http://schemas.microsoft.com/office/drawing/2014/main" id="{2F3F216D-4524-48ED-82B5-4C8893D92C44}"/>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8655637" y="3668924"/>
            <a:ext cx="822088" cy="652532"/>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233B4FB6-DF9D-4D42-931F-B913F4F4884C}"/>
              </a:ext>
            </a:extLst>
          </p:cNvPr>
          <p:cNvSpPr txBox="1"/>
          <p:nvPr/>
        </p:nvSpPr>
        <p:spPr>
          <a:xfrm>
            <a:off x="12007248" y="5045503"/>
            <a:ext cx="3785926" cy="830997"/>
          </a:xfrm>
          <a:prstGeom prst="rect">
            <a:avLst/>
          </a:prstGeom>
          <a:noFill/>
        </p:spPr>
        <p:txBody>
          <a:bodyPr wrap="square" rtlCol="0">
            <a:spAutoFit/>
          </a:bodyPr>
          <a:lstStyle/>
          <a:p>
            <a:pPr algn="ctr"/>
            <a:r>
              <a:rPr lang="en-US" sz="2400" b="1" u="sng" dirty="0"/>
              <a:t>Food Delivery &amp; </a:t>
            </a:r>
          </a:p>
          <a:p>
            <a:pPr algn="ctr"/>
            <a:r>
              <a:rPr lang="en-US" sz="2400" b="1" u="sng" dirty="0"/>
              <a:t>Meal Kit Subscription</a:t>
            </a:r>
          </a:p>
        </p:txBody>
      </p:sp>
      <p:pic>
        <p:nvPicPr>
          <p:cNvPr id="89" name="Picture 68" descr="Image result for home chef logo">
            <a:extLst>
              <a:ext uri="{FF2B5EF4-FFF2-40B4-BE49-F238E27FC236}">
                <a16:creationId xmlns:a16="http://schemas.microsoft.com/office/drawing/2014/main" id="{427B9D76-98BD-423F-9E6F-673C77092B72}"/>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12338133" y="5897862"/>
            <a:ext cx="1327921" cy="97165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2" descr="Image result for sun basket logo">
            <a:extLst>
              <a:ext uri="{FF2B5EF4-FFF2-40B4-BE49-F238E27FC236}">
                <a16:creationId xmlns:a16="http://schemas.microsoft.com/office/drawing/2014/main" id="{EF4BFEEA-AEE0-4FA8-B290-173785567B0E}"/>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13598454" y="5642393"/>
            <a:ext cx="2482347" cy="1390115"/>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9EDD38E6-0C0A-466B-8681-FB581E87AA1F}"/>
              </a:ext>
            </a:extLst>
          </p:cNvPr>
          <p:cNvSpPr txBox="1"/>
          <p:nvPr/>
        </p:nvSpPr>
        <p:spPr>
          <a:xfrm>
            <a:off x="20323640" y="5177618"/>
            <a:ext cx="3615843" cy="461665"/>
          </a:xfrm>
          <a:prstGeom prst="rect">
            <a:avLst/>
          </a:prstGeom>
          <a:noFill/>
        </p:spPr>
        <p:txBody>
          <a:bodyPr wrap="square" rtlCol="0">
            <a:spAutoFit/>
          </a:bodyPr>
          <a:lstStyle/>
          <a:p>
            <a:pPr algn="ctr"/>
            <a:r>
              <a:rPr lang="en-US" sz="2400" b="1" u="sng" dirty="0"/>
              <a:t>Wellness &amp; Fitness</a:t>
            </a:r>
          </a:p>
        </p:txBody>
      </p:sp>
      <p:pic>
        <p:nvPicPr>
          <p:cNvPr id="92" name="Picture 8" descr="Image result for calm logo">
            <a:extLst>
              <a:ext uri="{FF2B5EF4-FFF2-40B4-BE49-F238E27FC236}">
                <a16:creationId xmlns:a16="http://schemas.microsoft.com/office/drawing/2014/main" id="{10F82847-472F-46A8-9E24-45F9C29BB451}"/>
              </a:ext>
            </a:extLst>
          </p:cNvPr>
          <p:cNvPicPr>
            <a:picLocks noChangeAspect="1" noChangeArrowheads="1"/>
          </p:cNvPicPr>
          <p:nvPr/>
        </p:nvPicPr>
        <p:blipFill rotWithShape="1">
          <a:blip r:embed="rId37" cstate="screen">
            <a:extLst>
              <a:ext uri="{28A0092B-C50C-407E-A947-70E740481C1C}">
                <a14:useLocalDpi xmlns:a14="http://schemas.microsoft.com/office/drawing/2010/main"/>
              </a:ext>
            </a:extLst>
          </a:blip>
          <a:srcRect/>
          <a:stretch/>
        </p:blipFill>
        <p:spPr bwMode="auto">
          <a:xfrm>
            <a:off x="20870932" y="5716182"/>
            <a:ext cx="739937" cy="727549"/>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4A4A00D5-A7EF-4A0B-9B47-B2017C735C94}"/>
              </a:ext>
            </a:extLst>
          </p:cNvPr>
          <p:cNvSpPr txBox="1"/>
          <p:nvPr/>
        </p:nvSpPr>
        <p:spPr>
          <a:xfrm>
            <a:off x="9189906" y="5310078"/>
            <a:ext cx="2367998" cy="461665"/>
          </a:xfrm>
          <a:prstGeom prst="rect">
            <a:avLst/>
          </a:prstGeom>
          <a:noFill/>
        </p:spPr>
        <p:txBody>
          <a:bodyPr wrap="square" rtlCol="0">
            <a:spAutoFit/>
          </a:bodyPr>
          <a:lstStyle/>
          <a:p>
            <a:pPr algn="ctr"/>
            <a:r>
              <a:rPr lang="en-US" sz="2400" b="1" u="sng" dirty="0"/>
              <a:t>Men’s Clothing</a:t>
            </a:r>
          </a:p>
        </p:txBody>
      </p:sp>
      <p:pic>
        <p:nvPicPr>
          <p:cNvPr id="94" name="Picture 70" descr="Image result for bonobos logo">
            <a:extLst>
              <a:ext uri="{FF2B5EF4-FFF2-40B4-BE49-F238E27FC236}">
                <a16:creationId xmlns:a16="http://schemas.microsoft.com/office/drawing/2014/main" id="{29880B5E-56F6-4F59-A1DF-4BC773A2DEC9}"/>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9544238" y="5956676"/>
            <a:ext cx="1601506" cy="22479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6" descr="Image result for proper cloth logo">
            <a:extLst>
              <a:ext uri="{FF2B5EF4-FFF2-40B4-BE49-F238E27FC236}">
                <a16:creationId xmlns:a16="http://schemas.microsoft.com/office/drawing/2014/main" id="{C6CE02B1-7369-49C3-9CFA-0FFE7578D2F0}"/>
              </a:ext>
            </a:extLst>
          </p:cNvPr>
          <p:cNvPicPr>
            <a:picLocks noChangeAspect="1" noChangeArrowheads="1"/>
          </p:cNvPicPr>
          <p:nvPr/>
        </p:nvPicPr>
        <p:blipFill rotWithShape="1">
          <a:blip r:embed="rId39" cstate="screen">
            <a:extLst>
              <a:ext uri="{28A0092B-C50C-407E-A947-70E740481C1C}">
                <a14:useLocalDpi xmlns:a14="http://schemas.microsoft.com/office/drawing/2010/main"/>
              </a:ext>
            </a:extLst>
          </a:blip>
          <a:srcRect/>
          <a:stretch/>
        </p:blipFill>
        <p:spPr bwMode="auto">
          <a:xfrm>
            <a:off x="8853658" y="6304815"/>
            <a:ext cx="2767149" cy="46166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Image result for RO red logo roman health">
            <a:extLst>
              <a:ext uri="{FF2B5EF4-FFF2-40B4-BE49-F238E27FC236}">
                <a16:creationId xmlns:a16="http://schemas.microsoft.com/office/drawing/2014/main" id="{7687DBB7-59BF-4AAB-BBCC-AD40F4C7ADBC}"/>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2170255" y="8082223"/>
            <a:ext cx="598381" cy="59838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80" descr="Image result for lyft logo">
            <a:extLst>
              <a:ext uri="{FF2B5EF4-FFF2-40B4-BE49-F238E27FC236}">
                <a16:creationId xmlns:a16="http://schemas.microsoft.com/office/drawing/2014/main" id="{FE3C071A-80D2-4B43-B7DF-3E0B77E70681}"/>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14553354" y="3818686"/>
            <a:ext cx="744187" cy="527117"/>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52" descr="Related image">
            <a:extLst>
              <a:ext uri="{FF2B5EF4-FFF2-40B4-BE49-F238E27FC236}">
                <a16:creationId xmlns:a16="http://schemas.microsoft.com/office/drawing/2014/main" id="{F2FD2395-4B0D-4282-9EB2-E84FA5FDA480}"/>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7491609" y="9677310"/>
            <a:ext cx="1803715" cy="42838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6" descr="Image result for purple bricks logo">
            <a:extLst>
              <a:ext uri="{FF2B5EF4-FFF2-40B4-BE49-F238E27FC236}">
                <a16:creationId xmlns:a16="http://schemas.microsoft.com/office/drawing/2014/main" id="{0865D037-F6A9-426E-B18F-336CC86F24EE}"/>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1056524" y="5698024"/>
            <a:ext cx="2098478" cy="46166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34" descr="Image result for offerpad logo">
            <a:extLst>
              <a:ext uri="{FF2B5EF4-FFF2-40B4-BE49-F238E27FC236}">
                <a16:creationId xmlns:a16="http://schemas.microsoft.com/office/drawing/2014/main" id="{E5FB1454-8200-4D53-B7AB-BF44696FB52C}"/>
              </a:ext>
            </a:extLst>
          </p:cNvPr>
          <p:cNvPicPr>
            <a:picLocks noChangeAspect="1" noChangeArrowheads="1"/>
          </p:cNvPicPr>
          <p:nvPr/>
        </p:nvPicPr>
        <p:blipFill rotWithShape="1">
          <a:blip r:embed="rId44" cstate="screen">
            <a:extLst>
              <a:ext uri="{28A0092B-C50C-407E-A947-70E740481C1C}">
                <a14:useLocalDpi xmlns:a14="http://schemas.microsoft.com/office/drawing/2010/main"/>
              </a:ext>
            </a:extLst>
          </a:blip>
          <a:srcRect/>
          <a:stretch/>
        </p:blipFill>
        <p:spPr bwMode="auto">
          <a:xfrm>
            <a:off x="3300124" y="5752911"/>
            <a:ext cx="1991842" cy="38868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54" descr="Image result for nerdwallet logo">
            <a:extLst>
              <a:ext uri="{FF2B5EF4-FFF2-40B4-BE49-F238E27FC236}">
                <a16:creationId xmlns:a16="http://schemas.microsoft.com/office/drawing/2014/main" id="{F8C81198-7831-4286-A4FA-985CE1DC839C}"/>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1307729" y="3775901"/>
            <a:ext cx="2003791" cy="325616"/>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2" descr="Image result for sofi lending logo">
            <a:extLst>
              <a:ext uri="{FF2B5EF4-FFF2-40B4-BE49-F238E27FC236}">
                <a16:creationId xmlns:a16="http://schemas.microsoft.com/office/drawing/2014/main" id="{C4B546E6-DF23-42F2-AB7B-48C1C3A37A83}"/>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1822980" y="4199282"/>
            <a:ext cx="1300170" cy="551556"/>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8" descr="Image result for wallethub logo">
            <a:extLst>
              <a:ext uri="{FF2B5EF4-FFF2-40B4-BE49-F238E27FC236}">
                <a16:creationId xmlns:a16="http://schemas.microsoft.com/office/drawing/2014/main" id="{8BC77DC3-03A6-4D4D-87EA-5AD118D404D4}"/>
              </a:ext>
            </a:extLst>
          </p:cNvPr>
          <p:cNvPicPr>
            <a:picLocks noChangeAspect="1" noChangeArrowheads="1"/>
          </p:cNvPicPr>
          <p:nvPr/>
        </p:nvPicPr>
        <p:blipFill rotWithShape="1">
          <a:blip r:embed="rId47" cstate="screen">
            <a:extLst>
              <a:ext uri="{28A0092B-C50C-407E-A947-70E740481C1C}">
                <a14:useLocalDpi xmlns:a14="http://schemas.microsoft.com/office/drawing/2010/main"/>
              </a:ext>
            </a:extLst>
          </a:blip>
          <a:srcRect/>
          <a:stretch/>
        </p:blipFill>
        <p:spPr bwMode="auto">
          <a:xfrm>
            <a:off x="3547131" y="3705301"/>
            <a:ext cx="1783421" cy="479332"/>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74" descr="Image result for stitch fix logo">
            <a:extLst>
              <a:ext uri="{FF2B5EF4-FFF2-40B4-BE49-F238E27FC236}">
                <a16:creationId xmlns:a16="http://schemas.microsoft.com/office/drawing/2014/main" id="{A8F98D3C-2DE1-438D-81D2-074761BDD6F6}"/>
              </a:ext>
            </a:extLst>
          </p:cNvPr>
          <p:cNvPicPr>
            <a:picLocks noChangeAspect="1" noChangeArrowheads="1"/>
          </p:cNvPicPr>
          <p:nvPr/>
        </p:nvPicPr>
        <p:blipFill rotWithShape="1">
          <a:blip r:embed="rId48" cstate="email">
            <a:extLst>
              <a:ext uri="{28A0092B-C50C-407E-A947-70E740481C1C}">
                <a14:useLocalDpi xmlns:a14="http://schemas.microsoft.com/office/drawing/2010/main"/>
              </a:ext>
            </a:extLst>
          </a:blip>
          <a:srcRect l="18792" t="32764" r="17641" b="39211"/>
          <a:stretch/>
        </p:blipFill>
        <p:spPr bwMode="auto">
          <a:xfrm>
            <a:off x="4602534" y="7939979"/>
            <a:ext cx="2254170" cy="658938"/>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52" descr="Image result for chewy logo">
            <a:extLst>
              <a:ext uri="{FF2B5EF4-FFF2-40B4-BE49-F238E27FC236}">
                <a16:creationId xmlns:a16="http://schemas.microsoft.com/office/drawing/2014/main" id="{22EBBE96-31DD-4CCB-B0C8-A93FE6446266}"/>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20090142" y="3801542"/>
            <a:ext cx="2171850" cy="550201"/>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64" descr="Image result for dermstore logo">
            <a:extLst>
              <a:ext uri="{FF2B5EF4-FFF2-40B4-BE49-F238E27FC236}">
                <a16:creationId xmlns:a16="http://schemas.microsoft.com/office/drawing/2014/main" id="{19D30A10-32EA-433A-B85C-9E2DBD77C070}"/>
              </a:ext>
            </a:extLst>
          </p:cNvPr>
          <p:cNvPicPr>
            <a:picLocks noChangeAspect="1" noChangeArrowheads="1"/>
          </p:cNvPicPr>
          <p:nvPr/>
        </p:nvPicPr>
        <p:blipFill>
          <a:blip r:embed="rId50" cstate="email">
            <a:extLst>
              <a:ext uri="{28A0092B-C50C-407E-A947-70E740481C1C}">
                <a14:useLocalDpi xmlns:a14="http://schemas.microsoft.com/office/drawing/2010/main"/>
              </a:ext>
            </a:extLst>
          </a:blip>
          <a:srcRect/>
          <a:stretch>
            <a:fillRect/>
          </a:stretch>
        </p:blipFill>
        <p:spPr bwMode="auto">
          <a:xfrm>
            <a:off x="9541161" y="7562940"/>
            <a:ext cx="2414721" cy="804907"/>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54" descr="Image result for bombas logo">
            <a:extLst>
              <a:ext uri="{FF2B5EF4-FFF2-40B4-BE49-F238E27FC236}">
                <a16:creationId xmlns:a16="http://schemas.microsoft.com/office/drawing/2014/main" id="{C0FB3084-E150-4A32-BD2E-2E15EFE82CFE}"/>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12405982" y="9649857"/>
            <a:ext cx="2147372" cy="35174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32" descr="Image result for hunt a killer logo">
            <a:extLst>
              <a:ext uri="{FF2B5EF4-FFF2-40B4-BE49-F238E27FC236}">
                <a16:creationId xmlns:a16="http://schemas.microsoft.com/office/drawing/2014/main" id="{72362652-E7C0-4D7E-B060-0F92AA93AFF4}"/>
              </a:ext>
            </a:extLst>
          </p:cNvPr>
          <p:cNvPicPr>
            <a:picLocks noChangeAspect="1" noChangeArrowheads="1"/>
          </p:cNvPicPr>
          <p:nvPr/>
        </p:nvPicPr>
        <p:blipFill>
          <a:blip r:embed="rId52" cstate="email">
            <a:extLst>
              <a:ext uri="{28A0092B-C50C-407E-A947-70E740481C1C}">
                <a14:useLocalDpi xmlns:a14="http://schemas.microsoft.com/office/drawing/2010/main"/>
              </a:ext>
            </a:extLst>
          </a:blip>
          <a:srcRect/>
          <a:stretch>
            <a:fillRect/>
          </a:stretch>
        </p:blipFill>
        <p:spPr bwMode="auto">
          <a:xfrm>
            <a:off x="15800783" y="9486150"/>
            <a:ext cx="2329458" cy="727955"/>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E0DBCE97-024B-41B9-87B1-4ED0226A5B9E}"/>
              </a:ext>
            </a:extLst>
          </p:cNvPr>
          <p:cNvSpPr txBox="1"/>
          <p:nvPr/>
        </p:nvSpPr>
        <p:spPr>
          <a:xfrm>
            <a:off x="16976838" y="7109212"/>
            <a:ext cx="2863189" cy="461665"/>
          </a:xfrm>
          <a:prstGeom prst="rect">
            <a:avLst/>
          </a:prstGeom>
          <a:noFill/>
        </p:spPr>
        <p:txBody>
          <a:bodyPr wrap="square" rtlCol="0">
            <a:spAutoFit/>
          </a:bodyPr>
          <a:lstStyle/>
          <a:p>
            <a:pPr algn="ctr"/>
            <a:r>
              <a:rPr lang="en-US" sz="2400" b="1" u="sng" dirty="0"/>
              <a:t>Women’s Clothing</a:t>
            </a:r>
          </a:p>
        </p:txBody>
      </p:sp>
      <p:pic>
        <p:nvPicPr>
          <p:cNvPr id="110" name="Picture 28" descr="Image result for fabfitfun logo">
            <a:extLst>
              <a:ext uri="{FF2B5EF4-FFF2-40B4-BE49-F238E27FC236}">
                <a16:creationId xmlns:a16="http://schemas.microsoft.com/office/drawing/2014/main" id="{02ADDDF2-EA13-46B5-A75E-36FEB4C2AB47}"/>
              </a:ext>
            </a:extLst>
          </p:cNvPr>
          <p:cNvPicPr>
            <a:picLocks noChangeAspect="1" noChangeArrowheads="1"/>
          </p:cNvPicPr>
          <p:nvPr/>
        </p:nvPicPr>
        <p:blipFill>
          <a:blip r:embed="rId53" cstate="email">
            <a:extLst>
              <a:ext uri="{28A0092B-C50C-407E-A947-70E740481C1C}">
                <a14:useLocalDpi xmlns:a14="http://schemas.microsoft.com/office/drawing/2010/main"/>
              </a:ext>
            </a:extLst>
          </a:blip>
          <a:srcRect/>
          <a:stretch>
            <a:fillRect/>
          </a:stretch>
        </p:blipFill>
        <p:spPr bwMode="auto">
          <a:xfrm>
            <a:off x="17438311" y="7811621"/>
            <a:ext cx="2050923" cy="651647"/>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35894904-74E9-4D86-BDF3-08AE678B3B52}"/>
              </a:ext>
            </a:extLst>
          </p:cNvPr>
          <p:cNvSpPr txBox="1"/>
          <p:nvPr/>
        </p:nvSpPr>
        <p:spPr>
          <a:xfrm>
            <a:off x="19126755" y="9083013"/>
            <a:ext cx="3648367" cy="461665"/>
          </a:xfrm>
          <a:prstGeom prst="rect">
            <a:avLst/>
          </a:prstGeom>
          <a:noFill/>
        </p:spPr>
        <p:txBody>
          <a:bodyPr wrap="square" rtlCol="0">
            <a:spAutoFit/>
          </a:bodyPr>
          <a:lstStyle/>
          <a:p>
            <a:pPr algn="ctr"/>
            <a:r>
              <a:rPr lang="en-US" sz="2400" b="1" u="sng" dirty="0"/>
              <a:t>SVOD</a:t>
            </a:r>
          </a:p>
        </p:txBody>
      </p:sp>
      <p:pic>
        <p:nvPicPr>
          <p:cNvPr id="112" name="Picture 24" descr="Image result for curiosity stream' logo">
            <a:extLst>
              <a:ext uri="{FF2B5EF4-FFF2-40B4-BE49-F238E27FC236}">
                <a16:creationId xmlns:a16="http://schemas.microsoft.com/office/drawing/2014/main" id="{E5F98856-DEF9-4A51-B8B1-51F924C1C8F3}"/>
              </a:ext>
            </a:extLst>
          </p:cNvPr>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a:off x="18961337" y="9759639"/>
            <a:ext cx="2487385" cy="50894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8" descr="Image result for pantaya logo">
            <a:extLst>
              <a:ext uri="{FF2B5EF4-FFF2-40B4-BE49-F238E27FC236}">
                <a16:creationId xmlns:a16="http://schemas.microsoft.com/office/drawing/2014/main" id="{9B1EB901-D4CD-41FE-836A-AFA6441908A2}"/>
              </a:ext>
            </a:extLst>
          </p:cNvPr>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21715433" y="9398737"/>
            <a:ext cx="1167154" cy="765947"/>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6" descr="Image result for away logo">
            <a:extLst>
              <a:ext uri="{FF2B5EF4-FFF2-40B4-BE49-F238E27FC236}">
                <a16:creationId xmlns:a16="http://schemas.microsoft.com/office/drawing/2014/main" id="{638E4176-9400-42C9-976B-3F62BE5DD852}"/>
              </a:ext>
            </a:extLst>
          </p:cNvPr>
          <p:cNvPicPr>
            <a:picLocks noChangeAspect="1" noChangeArrowheads="1"/>
          </p:cNvPicPr>
          <p:nvPr/>
        </p:nvPicPr>
        <p:blipFill>
          <a:blip r:embed="rId56" cstate="email">
            <a:extLst>
              <a:ext uri="{28A0092B-C50C-407E-A947-70E740481C1C}">
                <a14:useLocalDpi xmlns:a14="http://schemas.microsoft.com/office/drawing/2010/main"/>
              </a:ext>
            </a:extLst>
          </a:blip>
          <a:srcRect/>
          <a:stretch>
            <a:fillRect/>
          </a:stretch>
        </p:blipFill>
        <p:spPr bwMode="auto">
          <a:xfrm>
            <a:off x="10330601" y="9136178"/>
            <a:ext cx="1153502" cy="1153502"/>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A2B504B3-8DE4-494B-B650-F587FFFE863F}"/>
              </a:ext>
            </a:extLst>
          </p:cNvPr>
          <p:cNvSpPr txBox="1"/>
          <p:nvPr/>
        </p:nvSpPr>
        <p:spPr>
          <a:xfrm>
            <a:off x="12629745" y="7213258"/>
            <a:ext cx="3357764" cy="461665"/>
          </a:xfrm>
          <a:prstGeom prst="rect">
            <a:avLst/>
          </a:prstGeom>
          <a:noFill/>
        </p:spPr>
        <p:txBody>
          <a:bodyPr wrap="square" rtlCol="0">
            <a:spAutoFit/>
          </a:bodyPr>
          <a:lstStyle/>
          <a:p>
            <a:pPr algn="ctr"/>
            <a:r>
              <a:rPr lang="en-US" sz="2400" b="1" u="sng" dirty="0"/>
              <a:t>Vacation Rentals</a:t>
            </a:r>
          </a:p>
        </p:txBody>
      </p:sp>
      <p:pic>
        <p:nvPicPr>
          <p:cNvPr id="116" name="Picture 44" descr="Image result for hometogo logo">
            <a:extLst>
              <a:ext uri="{FF2B5EF4-FFF2-40B4-BE49-F238E27FC236}">
                <a16:creationId xmlns:a16="http://schemas.microsoft.com/office/drawing/2014/main" id="{79F21F4A-81ED-436F-AFA0-97F4C442CF17}"/>
              </a:ext>
            </a:extLst>
          </p:cNvPr>
          <p:cNvPicPr>
            <a:picLocks noChangeAspect="1" noChangeArrowheads="1"/>
          </p:cNvPicPr>
          <p:nvPr/>
        </p:nvPicPr>
        <p:blipFill rotWithShape="1">
          <a:blip r:embed="rId57" cstate="email">
            <a:extLst>
              <a:ext uri="{28A0092B-C50C-407E-A947-70E740481C1C}">
                <a14:useLocalDpi xmlns:a14="http://schemas.microsoft.com/office/drawing/2010/main"/>
              </a:ext>
            </a:extLst>
          </a:blip>
          <a:srcRect t="29263" b="19360"/>
          <a:stretch/>
        </p:blipFill>
        <p:spPr bwMode="auto">
          <a:xfrm>
            <a:off x="13402775" y="8357670"/>
            <a:ext cx="1733776" cy="487297"/>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extLst>
              <a:ext uri="{FF2B5EF4-FFF2-40B4-BE49-F238E27FC236}">
                <a16:creationId xmlns:a16="http://schemas.microsoft.com/office/drawing/2014/main" id="{19F06032-0FF0-4414-8FEA-A032AD717508}"/>
              </a:ext>
            </a:extLst>
          </p:cNvPr>
          <p:cNvSpPr txBox="1"/>
          <p:nvPr/>
        </p:nvSpPr>
        <p:spPr>
          <a:xfrm>
            <a:off x="17686811" y="10870142"/>
            <a:ext cx="3357764" cy="461665"/>
          </a:xfrm>
          <a:prstGeom prst="rect">
            <a:avLst/>
          </a:prstGeom>
          <a:noFill/>
        </p:spPr>
        <p:txBody>
          <a:bodyPr wrap="square" rtlCol="0">
            <a:spAutoFit/>
          </a:bodyPr>
          <a:lstStyle/>
          <a:p>
            <a:pPr algn="ctr"/>
            <a:r>
              <a:rPr lang="en-US" sz="2400" b="1" u="sng" dirty="0"/>
              <a:t>Watches</a:t>
            </a:r>
          </a:p>
        </p:txBody>
      </p:sp>
      <p:pic>
        <p:nvPicPr>
          <p:cNvPr id="118" name="Picture 46" descr="Image result for mvmt logo">
            <a:extLst>
              <a:ext uri="{FF2B5EF4-FFF2-40B4-BE49-F238E27FC236}">
                <a16:creationId xmlns:a16="http://schemas.microsoft.com/office/drawing/2014/main" id="{D55D7E26-AE3E-446F-9447-686F9BD2FDC3}"/>
              </a:ext>
            </a:extLst>
          </p:cNvPr>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18603301" y="11519694"/>
            <a:ext cx="1465937" cy="453549"/>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a:extLst>
              <a:ext uri="{FF2B5EF4-FFF2-40B4-BE49-F238E27FC236}">
                <a16:creationId xmlns:a16="http://schemas.microsoft.com/office/drawing/2014/main" id="{6A9E34B1-688D-4E5C-95EB-BA1FD5FADD03}"/>
              </a:ext>
            </a:extLst>
          </p:cNvPr>
          <p:cNvSpPr txBox="1"/>
          <p:nvPr/>
        </p:nvSpPr>
        <p:spPr>
          <a:xfrm>
            <a:off x="3596586" y="9212055"/>
            <a:ext cx="3357764" cy="461665"/>
          </a:xfrm>
          <a:prstGeom prst="rect">
            <a:avLst/>
          </a:prstGeom>
          <a:noFill/>
        </p:spPr>
        <p:txBody>
          <a:bodyPr wrap="square" rtlCol="0">
            <a:spAutoFit/>
          </a:bodyPr>
          <a:lstStyle/>
          <a:p>
            <a:pPr algn="ctr"/>
            <a:r>
              <a:rPr lang="en-US" sz="2400" b="1" u="sng" dirty="0"/>
              <a:t>Wedding Registry</a:t>
            </a:r>
          </a:p>
        </p:txBody>
      </p:sp>
      <p:pic>
        <p:nvPicPr>
          <p:cNvPr id="120" name="Picture 6" descr="Image result for zola logo">
            <a:extLst>
              <a:ext uri="{FF2B5EF4-FFF2-40B4-BE49-F238E27FC236}">
                <a16:creationId xmlns:a16="http://schemas.microsoft.com/office/drawing/2014/main" id="{84883A6F-2BBA-4CA6-9B19-5BC385273143}"/>
              </a:ext>
            </a:extLst>
          </p:cNvPr>
          <p:cNvPicPr>
            <a:picLocks noChangeAspect="1" noChangeArrowheads="1"/>
          </p:cNvPicPr>
          <p:nvPr/>
        </p:nvPicPr>
        <p:blipFill>
          <a:blip r:embed="rId59" cstate="screen">
            <a:extLst>
              <a:ext uri="{28A0092B-C50C-407E-A947-70E740481C1C}">
                <a14:useLocalDpi xmlns:a14="http://schemas.microsoft.com/office/drawing/2010/main"/>
              </a:ext>
            </a:extLst>
          </a:blip>
          <a:srcRect/>
          <a:stretch>
            <a:fillRect/>
          </a:stretch>
        </p:blipFill>
        <p:spPr bwMode="auto">
          <a:xfrm>
            <a:off x="4646853" y="9800551"/>
            <a:ext cx="1197007" cy="547539"/>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E5BF7302-BD9D-49B0-97B9-085E4B4F59DA}"/>
              </a:ext>
            </a:extLst>
          </p:cNvPr>
          <p:cNvSpPr txBox="1"/>
          <p:nvPr/>
        </p:nvSpPr>
        <p:spPr>
          <a:xfrm>
            <a:off x="15041466" y="10610303"/>
            <a:ext cx="3357764" cy="461665"/>
          </a:xfrm>
          <a:prstGeom prst="rect">
            <a:avLst/>
          </a:prstGeom>
          <a:noFill/>
        </p:spPr>
        <p:txBody>
          <a:bodyPr wrap="square" rtlCol="0">
            <a:spAutoFit/>
          </a:bodyPr>
          <a:lstStyle/>
          <a:p>
            <a:pPr algn="ctr"/>
            <a:r>
              <a:rPr lang="en-US" sz="2400" b="1" u="sng" dirty="0"/>
              <a:t>Writing Assistant</a:t>
            </a:r>
          </a:p>
        </p:txBody>
      </p:sp>
      <p:pic>
        <p:nvPicPr>
          <p:cNvPr id="122" name="Picture 38" descr="Image result for grammarly logo">
            <a:extLst>
              <a:ext uri="{FF2B5EF4-FFF2-40B4-BE49-F238E27FC236}">
                <a16:creationId xmlns:a16="http://schemas.microsoft.com/office/drawing/2014/main" id="{D34ED5E4-73D8-4D42-8CE4-0409546C4FFC}"/>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15452352" y="11313816"/>
            <a:ext cx="2416114" cy="565725"/>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6" descr="Image result for brooklinen logo">
            <a:extLst>
              <a:ext uri="{FF2B5EF4-FFF2-40B4-BE49-F238E27FC236}">
                <a16:creationId xmlns:a16="http://schemas.microsoft.com/office/drawing/2014/main" id="{F3E163A2-4DDB-4EC3-AAA7-A9B642164E4D}"/>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1389674" y="9860261"/>
            <a:ext cx="1765328" cy="29789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44" descr="Image result for the realreal logo">
            <a:extLst>
              <a:ext uri="{FF2B5EF4-FFF2-40B4-BE49-F238E27FC236}">
                <a16:creationId xmlns:a16="http://schemas.microsoft.com/office/drawing/2014/main" id="{5DA8C36E-81FC-433A-86D3-6987682D43E9}"/>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10091545" y="3597431"/>
            <a:ext cx="1681664" cy="745749"/>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8" descr="Image result for hims logo">
            <a:extLst>
              <a:ext uri="{FF2B5EF4-FFF2-40B4-BE49-F238E27FC236}">
                <a16:creationId xmlns:a16="http://schemas.microsoft.com/office/drawing/2014/main" id="{EF1EEDED-DD46-4A8D-BC46-DA5680766687}"/>
              </a:ext>
            </a:extLst>
          </p:cNvPr>
          <p:cNvPicPr>
            <a:picLocks noChangeAspect="1" noChangeArrowheads="1"/>
          </p:cNvPicPr>
          <p:nvPr/>
        </p:nvPicPr>
        <p:blipFill>
          <a:blip r:embed="rId63" cstate="screen">
            <a:extLst>
              <a:ext uri="{28A0092B-C50C-407E-A947-70E740481C1C}">
                <a14:useLocalDpi xmlns:a14="http://schemas.microsoft.com/office/drawing/2010/main"/>
              </a:ext>
            </a:extLst>
          </a:blip>
          <a:srcRect/>
          <a:stretch>
            <a:fillRect/>
          </a:stretch>
        </p:blipFill>
        <p:spPr bwMode="auto">
          <a:xfrm>
            <a:off x="1009672" y="8110582"/>
            <a:ext cx="1006584" cy="34726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9568AA32-8AF6-48E5-A036-64D49E94D330}"/>
              </a:ext>
            </a:extLst>
          </p:cNvPr>
          <p:cNvSpPr txBox="1"/>
          <p:nvPr/>
        </p:nvSpPr>
        <p:spPr>
          <a:xfrm>
            <a:off x="892293" y="9188007"/>
            <a:ext cx="2711837" cy="461665"/>
          </a:xfrm>
          <a:prstGeom prst="rect">
            <a:avLst/>
          </a:prstGeom>
          <a:noFill/>
        </p:spPr>
        <p:txBody>
          <a:bodyPr wrap="square" rtlCol="0">
            <a:spAutoFit/>
          </a:bodyPr>
          <a:lstStyle/>
          <a:p>
            <a:pPr algn="ctr"/>
            <a:r>
              <a:rPr lang="en-US" sz="2400" b="1" u="sng" dirty="0"/>
              <a:t>Bedding</a:t>
            </a:r>
          </a:p>
        </p:txBody>
      </p:sp>
      <p:sp>
        <p:nvSpPr>
          <p:cNvPr id="127" name="TextBox 126">
            <a:extLst>
              <a:ext uri="{FF2B5EF4-FFF2-40B4-BE49-F238E27FC236}">
                <a16:creationId xmlns:a16="http://schemas.microsoft.com/office/drawing/2014/main" id="{C5FA2CE3-41B1-43AC-BA41-400BB09A3E0E}"/>
              </a:ext>
            </a:extLst>
          </p:cNvPr>
          <p:cNvSpPr txBox="1"/>
          <p:nvPr/>
        </p:nvSpPr>
        <p:spPr>
          <a:xfrm>
            <a:off x="6698004" y="9024485"/>
            <a:ext cx="3545980" cy="461665"/>
          </a:xfrm>
          <a:prstGeom prst="rect">
            <a:avLst/>
          </a:prstGeom>
          <a:noFill/>
        </p:spPr>
        <p:txBody>
          <a:bodyPr wrap="square" rtlCol="0">
            <a:spAutoFit/>
          </a:bodyPr>
          <a:lstStyle/>
          <a:p>
            <a:pPr algn="ctr"/>
            <a:r>
              <a:rPr lang="en-US" sz="2400" b="1" u="sng" dirty="0"/>
              <a:t>Pharmacy</a:t>
            </a:r>
          </a:p>
        </p:txBody>
      </p:sp>
      <p:pic>
        <p:nvPicPr>
          <p:cNvPr id="128" name="Picture 2" descr="Image result for luxury retreats logo">
            <a:extLst>
              <a:ext uri="{FF2B5EF4-FFF2-40B4-BE49-F238E27FC236}">
                <a16:creationId xmlns:a16="http://schemas.microsoft.com/office/drawing/2014/main" id="{72AE1CF8-26B6-4870-8E7C-36023D8ABBF0}"/>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13017633" y="7690073"/>
            <a:ext cx="2504060" cy="626015"/>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0807F18F-7351-47E4-96BC-F076345A732D}"/>
              </a:ext>
            </a:extLst>
          </p:cNvPr>
          <p:cNvSpPr txBox="1"/>
          <p:nvPr/>
        </p:nvSpPr>
        <p:spPr>
          <a:xfrm>
            <a:off x="9673932" y="8689719"/>
            <a:ext cx="2495425" cy="461665"/>
          </a:xfrm>
          <a:prstGeom prst="rect">
            <a:avLst/>
          </a:prstGeom>
          <a:noFill/>
        </p:spPr>
        <p:txBody>
          <a:bodyPr wrap="square" rtlCol="0">
            <a:spAutoFit/>
          </a:bodyPr>
          <a:lstStyle/>
          <a:p>
            <a:pPr algn="ctr"/>
            <a:r>
              <a:rPr lang="en-US" sz="2400" b="1" u="sng" dirty="0"/>
              <a:t>Luggage</a:t>
            </a:r>
          </a:p>
        </p:txBody>
      </p:sp>
      <p:sp>
        <p:nvSpPr>
          <p:cNvPr id="130" name="TextBox 129">
            <a:extLst>
              <a:ext uri="{FF2B5EF4-FFF2-40B4-BE49-F238E27FC236}">
                <a16:creationId xmlns:a16="http://schemas.microsoft.com/office/drawing/2014/main" id="{34863A58-608C-4D83-A8BE-B92386EBAC49}"/>
              </a:ext>
            </a:extLst>
          </p:cNvPr>
          <p:cNvSpPr txBox="1"/>
          <p:nvPr/>
        </p:nvSpPr>
        <p:spPr>
          <a:xfrm>
            <a:off x="3784259" y="10940776"/>
            <a:ext cx="3204298" cy="461665"/>
          </a:xfrm>
          <a:prstGeom prst="rect">
            <a:avLst/>
          </a:prstGeom>
          <a:noFill/>
        </p:spPr>
        <p:txBody>
          <a:bodyPr wrap="square" rtlCol="0">
            <a:spAutoFit/>
          </a:bodyPr>
          <a:lstStyle/>
          <a:p>
            <a:pPr algn="ctr"/>
            <a:r>
              <a:rPr lang="en-US" sz="2400" b="1" u="sng" dirty="0"/>
              <a:t>Contact Lenses</a:t>
            </a:r>
          </a:p>
        </p:txBody>
      </p:sp>
      <p:sp>
        <p:nvSpPr>
          <p:cNvPr id="131" name="TextBox 130">
            <a:extLst>
              <a:ext uri="{FF2B5EF4-FFF2-40B4-BE49-F238E27FC236}">
                <a16:creationId xmlns:a16="http://schemas.microsoft.com/office/drawing/2014/main" id="{02869ED7-DFB5-47C7-967D-09D0A6DDAA14}"/>
              </a:ext>
            </a:extLst>
          </p:cNvPr>
          <p:cNvSpPr txBox="1"/>
          <p:nvPr/>
        </p:nvSpPr>
        <p:spPr>
          <a:xfrm>
            <a:off x="1235271" y="1684581"/>
            <a:ext cx="2151922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Trebuchet MS"/>
                <a:ea typeface="+mn-ea"/>
                <a:cs typeface="Trebuchet MS"/>
              </a:rPr>
              <a:t>These 63 ‘emerging’ DTC brands are an average of eight years old and </a:t>
            </a:r>
            <a:r>
              <a:rPr lang="en-US" sz="3000" dirty="0">
                <a:solidFill>
                  <a:schemeClr val="bg1"/>
                </a:solidFill>
                <a:latin typeface="Trebuchet MS"/>
                <a:cs typeface="Trebuchet MS"/>
              </a:rPr>
              <a:t>only began </a:t>
            </a:r>
            <a:r>
              <a:rPr kumimoji="0" lang="en-US" sz="3000" b="0" i="0" u="none" strike="noStrike" kern="1200" cap="none" spc="0" normalizeH="0" baseline="0" noProof="0" dirty="0">
                <a:ln>
                  <a:noFill/>
                </a:ln>
                <a:solidFill>
                  <a:schemeClr val="bg1"/>
                </a:solidFill>
                <a:effectLst/>
                <a:uLnTx/>
                <a:uFillTx/>
                <a:latin typeface="Trebuchet MS"/>
                <a:ea typeface="+mn-ea"/>
                <a:cs typeface="Trebuchet MS"/>
              </a:rPr>
              <a:t>investing in TV within the last three years (last two years on average)</a:t>
            </a:r>
          </a:p>
        </p:txBody>
      </p:sp>
      <p:sp>
        <p:nvSpPr>
          <p:cNvPr id="132" name="TextBox 131">
            <a:extLst>
              <a:ext uri="{FF2B5EF4-FFF2-40B4-BE49-F238E27FC236}">
                <a16:creationId xmlns:a16="http://schemas.microsoft.com/office/drawing/2014/main" id="{D407E30E-3CBB-449B-925B-E0250082C830}"/>
              </a:ext>
            </a:extLst>
          </p:cNvPr>
          <p:cNvSpPr txBox="1"/>
          <p:nvPr/>
        </p:nvSpPr>
        <p:spPr>
          <a:xfrm>
            <a:off x="20090142" y="10674605"/>
            <a:ext cx="3565165" cy="830997"/>
          </a:xfrm>
          <a:prstGeom prst="rect">
            <a:avLst/>
          </a:prstGeom>
          <a:noFill/>
        </p:spPr>
        <p:txBody>
          <a:bodyPr wrap="square" rtlCol="0">
            <a:spAutoFit/>
          </a:bodyPr>
          <a:lstStyle/>
          <a:p>
            <a:pPr algn="ctr"/>
            <a:r>
              <a:rPr lang="en-US" sz="2400" b="1" u="sng" dirty="0"/>
              <a:t>Underwear / </a:t>
            </a:r>
          </a:p>
          <a:p>
            <a:pPr algn="ctr"/>
            <a:r>
              <a:rPr lang="en-US" sz="2400" b="1" u="sng" dirty="0"/>
              <a:t>Lingerie</a:t>
            </a:r>
          </a:p>
        </p:txBody>
      </p:sp>
      <p:sp>
        <p:nvSpPr>
          <p:cNvPr id="134" name="TextBox 133">
            <a:extLst>
              <a:ext uri="{FF2B5EF4-FFF2-40B4-BE49-F238E27FC236}">
                <a16:creationId xmlns:a16="http://schemas.microsoft.com/office/drawing/2014/main" id="{A54B11E7-C1E6-4882-B212-96AAB9ADD890}"/>
              </a:ext>
            </a:extLst>
          </p:cNvPr>
          <p:cNvSpPr txBox="1"/>
          <p:nvPr/>
        </p:nvSpPr>
        <p:spPr>
          <a:xfrm>
            <a:off x="17799186" y="4661831"/>
            <a:ext cx="3307072" cy="830997"/>
          </a:xfrm>
          <a:prstGeom prst="rect">
            <a:avLst/>
          </a:prstGeom>
          <a:noFill/>
        </p:spPr>
        <p:txBody>
          <a:bodyPr wrap="square" rtlCol="0">
            <a:spAutoFit/>
          </a:bodyPr>
          <a:lstStyle/>
          <a:p>
            <a:pPr algn="ctr"/>
            <a:r>
              <a:rPr lang="en-US" sz="2400" b="1" u="sng" dirty="0"/>
              <a:t>Craft Supplies / Vintage Items </a:t>
            </a:r>
          </a:p>
        </p:txBody>
      </p:sp>
      <p:pic>
        <p:nvPicPr>
          <p:cNvPr id="133" name="Picture 132">
            <a:extLst>
              <a:ext uri="{FF2B5EF4-FFF2-40B4-BE49-F238E27FC236}">
                <a16:creationId xmlns:a16="http://schemas.microsoft.com/office/drawing/2014/main" id="{6FEC591C-CEDC-4FD1-B8D6-D3F5F9DAA28F}"/>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3641011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ontent Placeholder 5">
            <a:extLst>
              <a:ext uri="{FF2B5EF4-FFF2-40B4-BE49-F238E27FC236}">
                <a16:creationId xmlns:a16="http://schemas.microsoft.com/office/drawing/2014/main" id="{753C0C26-502C-4B51-A31C-BD0CF50A869E}"/>
              </a:ext>
            </a:extLst>
          </p:cNvPr>
          <p:cNvGraphicFramePr>
            <a:graphicFrameLocks/>
          </p:cNvGraphicFramePr>
          <p:nvPr>
            <p:extLst>
              <p:ext uri="{D42A27DB-BD31-4B8C-83A1-F6EECF244321}">
                <p14:modId xmlns:p14="http://schemas.microsoft.com/office/powerpoint/2010/main" val="1439922385"/>
              </p:ext>
            </p:extLst>
          </p:nvPr>
        </p:nvGraphicFramePr>
        <p:xfrm>
          <a:off x="9589167" y="2888264"/>
          <a:ext cx="14323397" cy="7999558"/>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srgbClr val="0099FF"/>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7967124" y="13103907"/>
            <a:ext cx="14441772" cy="453906"/>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Reflects the cume TV spend of the 63 ‘emerging’ brands identified in this report.  Existing brands = the number of brands that had launched publicly by that year out of the 63 brand grouping.</a:t>
            </a:r>
          </a:p>
        </p:txBody>
      </p:sp>
      <p:sp>
        <p:nvSpPr>
          <p:cNvPr id="13" name="Rounded Rectangle 22">
            <a:extLst>
              <a:ext uri="{FF2B5EF4-FFF2-40B4-BE49-F238E27FC236}">
                <a16:creationId xmlns:a16="http://schemas.microsoft.com/office/drawing/2014/main" id="{92881D7B-DE69-4DCA-88EA-6F4A5A04B2BB}"/>
              </a:ext>
            </a:extLst>
          </p:cNvPr>
          <p:cNvSpPr/>
          <p:nvPr/>
        </p:nvSpPr>
        <p:spPr>
          <a:xfrm>
            <a:off x="17645247" y="8102581"/>
            <a:ext cx="1202590" cy="431819"/>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+241%</a:t>
            </a:r>
          </a:p>
        </p:txBody>
      </p:sp>
      <p:sp>
        <p:nvSpPr>
          <p:cNvPr id="25" name="TextBox 24">
            <a:extLst>
              <a:ext uri="{FF2B5EF4-FFF2-40B4-BE49-F238E27FC236}">
                <a16:creationId xmlns:a16="http://schemas.microsoft.com/office/drawing/2014/main" id="{68D053B7-0995-476E-AD10-0CE05A4B609A}"/>
              </a:ext>
            </a:extLst>
          </p:cNvPr>
          <p:cNvSpPr txBox="1"/>
          <p:nvPr/>
        </p:nvSpPr>
        <p:spPr>
          <a:xfrm>
            <a:off x="8145386" y="11261029"/>
            <a:ext cx="1756604" cy="707886"/>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 of Existing Brands</a:t>
            </a: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22</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217769" y="1853719"/>
            <a:ext cx="7637878"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These 63 ‘Emerging’</a:t>
            </a:r>
            <a:r>
              <a:rPr lang="en-US" sz="4800" dirty="0">
                <a:solidFill>
                  <a:prstClr val="white"/>
                </a:solidFill>
                <a:latin typeface="Trebuchet MS" panose="020B0603020202020204" pitchFamily="34" charset="0"/>
              </a:rPr>
              <a:t> DTC brands collectively spent over </a:t>
            </a:r>
            <a:r>
              <a:rPr lang="en-US" sz="4800" b="1" dirty="0">
                <a:solidFill>
                  <a:prstClr val="white"/>
                </a:solidFill>
                <a:latin typeface="Trebuchet MS" panose="020B0603020202020204" pitchFamily="34" charset="0"/>
              </a:rPr>
              <a:t>$1.4 Billion</a:t>
            </a:r>
            <a:r>
              <a:rPr lang="en-US" sz="4800" dirty="0">
                <a:solidFill>
                  <a:prstClr val="white"/>
                </a:solidFill>
                <a:latin typeface="Trebuchet MS" panose="020B0603020202020204" pitchFamily="34" charset="0"/>
              </a:rPr>
              <a:t> on TV in 2018, a </a:t>
            </a:r>
            <a:r>
              <a:rPr lang="en-US" sz="4800" b="1" i="1" dirty="0">
                <a:solidFill>
                  <a:prstClr val="white"/>
                </a:solidFill>
                <a:latin typeface="Trebuchet MS" panose="020B0603020202020204" pitchFamily="34" charset="0"/>
              </a:rPr>
              <a:t>167% Increase</a:t>
            </a:r>
            <a:r>
              <a:rPr lang="en-US" sz="4800" dirty="0">
                <a:solidFill>
                  <a:prstClr val="white"/>
                </a:solidFill>
                <a:latin typeface="Trebuchet MS" panose="020B0603020202020204" pitchFamily="34" charset="0"/>
              </a:rPr>
              <a:t> over the prior year</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9757611" y="2282151"/>
            <a:ext cx="13931446"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63 ‘Emerging’ DTC Brands</a:t>
            </a:r>
          </a:p>
        </p:txBody>
      </p:sp>
      <p:sp>
        <p:nvSpPr>
          <p:cNvPr id="39" name="Title 1">
            <a:extLst>
              <a:ext uri="{FF2B5EF4-FFF2-40B4-BE49-F238E27FC236}">
                <a16:creationId xmlns:a16="http://schemas.microsoft.com/office/drawing/2014/main" id="{6613FD43-CA34-4CA5-BDAC-0D92414C6788}"/>
              </a:ext>
            </a:extLst>
          </p:cNvPr>
          <p:cNvSpPr txBox="1">
            <a:spLocks/>
          </p:cNvSpPr>
          <p:nvPr/>
        </p:nvSpPr>
        <p:spPr>
          <a:xfrm>
            <a:off x="9305465" y="720576"/>
            <a:ext cx="14181079" cy="120738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effectLst/>
                <a:uLnTx/>
                <a:uFillTx/>
                <a:latin typeface="Trebuchet MS" panose="020B0603020202020204" pitchFamily="34" charset="0"/>
                <a:ea typeface="+mj-ea"/>
                <a:cs typeface="+mj-cs"/>
              </a:rPr>
              <a:t>New TV advertisers and existing advertisers who increased their spend combined to invest almost </a:t>
            </a:r>
            <a:r>
              <a:rPr kumimoji="0" lang="en-US" sz="3200" b="1" i="0" u="sng" strike="noStrike" kern="1200" cap="none" spc="0" normalizeH="0" baseline="0" noProof="0" dirty="0">
                <a:ln>
                  <a:noFill/>
                </a:ln>
                <a:effectLst/>
                <a:uLnTx/>
                <a:uFillTx/>
                <a:latin typeface="Trebuchet MS" panose="020B0603020202020204" pitchFamily="34" charset="0"/>
                <a:ea typeface="+mj-ea"/>
                <a:cs typeface="+mj-cs"/>
              </a:rPr>
              <a:t>$900 million</a:t>
            </a:r>
            <a:r>
              <a:rPr kumimoji="0" lang="en-US" sz="3200" b="0" i="0" u="none" strike="noStrike" kern="1200" cap="none" spc="0" normalizeH="0" baseline="0" noProof="0" dirty="0">
                <a:ln>
                  <a:noFill/>
                </a:ln>
                <a:effectLst/>
                <a:uLnTx/>
                <a:uFillTx/>
                <a:latin typeface="Trebuchet MS" panose="020B0603020202020204" pitchFamily="34" charset="0"/>
                <a:ea typeface="+mj-ea"/>
                <a:cs typeface="+mj-cs"/>
              </a:rPr>
              <a:t> more in TV over the last year</a:t>
            </a:r>
            <a:endParaRPr kumimoji="0" lang="en-US" sz="3200" b="0" i="0" u="none" strike="noStrike" kern="1200" cap="none" spc="0" normalizeH="0" baseline="0" noProof="0" dirty="0">
              <a:ln>
                <a:noFill/>
              </a:ln>
              <a:effectLst/>
              <a:uLnTx/>
              <a:uFillTx/>
              <a:latin typeface="Trebuchet MS"/>
              <a:ea typeface="+mj-ea"/>
              <a:cs typeface="+mj-cs"/>
            </a:endParaRPr>
          </a:p>
        </p:txBody>
      </p:sp>
      <p:sp>
        <p:nvSpPr>
          <p:cNvPr id="40" name="TextBox 39">
            <a:extLst>
              <a:ext uri="{FF2B5EF4-FFF2-40B4-BE49-F238E27FC236}">
                <a16:creationId xmlns:a16="http://schemas.microsoft.com/office/drawing/2014/main" id="{53008D17-3F99-4606-80AF-05BBA4C5DF2A}"/>
              </a:ext>
            </a:extLst>
          </p:cNvPr>
          <p:cNvSpPr txBox="1"/>
          <p:nvPr/>
        </p:nvSpPr>
        <p:spPr>
          <a:xfrm>
            <a:off x="11667358" y="1140540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59</a:t>
            </a:r>
          </a:p>
        </p:txBody>
      </p:sp>
      <p:sp>
        <p:nvSpPr>
          <p:cNvPr id="43" name="TextBox 42">
            <a:extLst>
              <a:ext uri="{FF2B5EF4-FFF2-40B4-BE49-F238E27FC236}">
                <a16:creationId xmlns:a16="http://schemas.microsoft.com/office/drawing/2014/main" id="{9C9BF037-661B-44F3-B561-36694173E5FE}"/>
              </a:ext>
            </a:extLst>
          </p:cNvPr>
          <p:cNvSpPr txBox="1"/>
          <p:nvPr/>
        </p:nvSpPr>
        <p:spPr>
          <a:xfrm>
            <a:off x="16380066" y="11405399"/>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63</a:t>
            </a:r>
          </a:p>
        </p:txBody>
      </p:sp>
      <p:sp>
        <p:nvSpPr>
          <p:cNvPr id="44" name="TextBox 43">
            <a:extLst>
              <a:ext uri="{FF2B5EF4-FFF2-40B4-BE49-F238E27FC236}">
                <a16:creationId xmlns:a16="http://schemas.microsoft.com/office/drawing/2014/main" id="{40439155-93A0-43D2-A406-9860126481DA}"/>
              </a:ext>
            </a:extLst>
          </p:cNvPr>
          <p:cNvSpPr txBox="1"/>
          <p:nvPr/>
        </p:nvSpPr>
        <p:spPr>
          <a:xfrm>
            <a:off x="21084179" y="1140540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63</a:t>
            </a:r>
          </a:p>
        </p:txBody>
      </p:sp>
      <p:sp>
        <p:nvSpPr>
          <p:cNvPr id="22" name="Rounded Rectangle 22">
            <a:extLst>
              <a:ext uri="{FF2B5EF4-FFF2-40B4-BE49-F238E27FC236}">
                <a16:creationId xmlns:a16="http://schemas.microsoft.com/office/drawing/2014/main" id="{450B90EE-5F69-4BA5-BBA6-D026EB33D7E0}"/>
              </a:ext>
            </a:extLst>
          </p:cNvPr>
          <p:cNvSpPr/>
          <p:nvPr/>
        </p:nvSpPr>
        <p:spPr>
          <a:xfrm>
            <a:off x="22295416" y="4660219"/>
            <a:ext cx="1202590" cy="431819"/>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+167%</a:t>
            </a:r>
          </a:p>
        </p:txBody>
      </p:sp>
      <p:pic>
        <p:nvPicPr>
          <p:cNvPr id="17" name="Picture 16">
            <a:extLst>
              <a:ext uri="{FF2B5EF4-FFF2-40B4-BE49-F238E27FC236}">
                <a16:creationId xmlns:a16="http://schemas.microsoft.com/office/drawing/2014/main" id="{460C4860-1615-4E4F-A587-356B61DDDBF7}"/>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69294" y="14787"/>
            <a:ext cx="1805979" cy="1681575"/>
          </a:xfrm>
          <a:prstGeom prst="rect">
            <a:avLst/>
          </a:prstGeom>
        </p:spPr>
      </p:pic>
      <p:sp>
        <p:nvSpPr>
          <p:cNvPr id="19" name="Title 1">
            <a:extLst>
              <a:ext uri="{FF2B5EF4-FFF2-40B4-BE49-F238E27FC236}">
                <a16:creationId xmlns:a16="http://schemas.microsoft.com/office/drawing/2014/main" id="{DB056BC2-4072-403B-AAA1-771A08A0A9D1}"/>
              </a:ext>
            </a:extLst>
          </p:cNvPr>
          <p:cNvSpPr txBox="1">
            <a:spLocks/>
          </p:cNvSpPr>
          <p:nvPr/>
        </p:nvSpPr>
        <p:spPr>
          <a:xfrm>
            <a:off x="-5425" y="-4501"/>
            <a:ext cx="4311394"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AWARENESS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ea typeface="+mj-ea"/>
                <a:cs typeface="+mj-cs"/>
              </a:rPr>
              <a:t>: TV SPEND</a:t>
            </a:r>
            <a:endParaRPr kumimoji="0" lang="en-US" sz="2800" b="1" i="0" u="none" strike="noStrike" kern="1200" cap="none" spc="0" normalizeH="0" baseline="0" noProof="0" dirty="0">
              <a:ln>
                <a:noFill/>
              </a:ln>
              <a:solidFill>
                <a:srgbClr val="0099FF"/>
              </a:solidFill>
              <a:effectLst/>
              <a:uLnTx/>
              <a:uFillTx/>
              <a:latin typeface="Trebuchet MS"/>
              <a:ea typeface="+mj-ea"/>
              <a:cs typeface="+mj-cs"/>
            </a:endParaRPr>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3422645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ontent Placeholder 5">
            <a:extLst>
              <a:ext uri="{FF2B5EF4-FFF2-40B4-BE49-F238E27FC236}">
                <a16:creationId xmlns:a16="http://schemas.microsoft.com/office/drawing/2014/main" id="{753C0C26-502C-4B51-A31C-BD0CF50A869E}"/>
              </a:ext>
            </a:extLst>
          </p:cNvPr>
          <p:cNvGraphicFramePr>
            <a:graphicFrameLocks/>
          </p:cNvGraphicFramePr>
          <p:nvPr>
            <p:extLst>
              <p:ext uri="{D42A27DB-BD31-4B8C-83A1-F6EECF244321}">
                <p14:modId xmlns:p14="http://schemas.microsoft.com/office/powerpoint/2010/main" val="1102587899"/>
              </p:ext>
            </p:extLst>
          </p:nvPr>
        </p:nvGraphicFramePr>
        <p:xfrm>
          <a:off x="8341567" y="2888264"/>
          <a:ext cx="15570997" cy="7999558"/>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8724001" y="13149939"/>
            <a:ext cx="13721470" cy="45729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lvl="0">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a:t>
            </a:r>
            <a:r>
              <a:rPr lang="en-US" sz="1200" dirty="0">
                <a:solidFill>
                  <a:prstClr val="black"/>
                </a:solidFill>
              </a:rPr>
              <a:t>Chart reflects a sampling of brands across various categories.</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23</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143125" y="1793567"/>
            <a:ext cx="7637878"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Many ‘Emerging’ DTC brands across categories have made a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Big Investment</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in TV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over the past year…</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fact, 65% of ‘Emerging’</a:t>
            </a:r>
            <a:r>
              <a:rPr lang="en-US" sz="4800" dirty="0">
                <a:solidFill>
                  <a:prstClr val="white"/>
                </a:solidFill>
                <a:latin typeface="Trebuchet MS" panose="020B0603020202020204" pitchFamily="34" charset="0"/>
              </a:rPr>
              <a:t> brands (41 out of 63) were either new TV advertisers in 2018 or they were existing advertisers who more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than doubled their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TV investment YoY</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8528180" y="2263490"/>
            <a:ext cx="15384384"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3600" b="1" i="1"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Sampling</a:t>
            </a:r>
            <a:r>
              <a:rPr kumimoji="0" lang="en-US" sz="3600" b="1" i="0"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 10 ‘Emerging’ DTC Brands That Went Big Into TV</a:t>
            </a:r>
          </a:p>
        </p:txBody>
      </p:sp>
      <p:pic>
        <p:nvPicPr>
          <p:cNvPr id="17" name="Picture 2" descr="Image result for purple mattress logo">
            <a:extLst>
              <a:ext uri="{FF2B5EF4-FFF2-40B4-BE49-F238E27FC236}">
                <a16:creationId xmlns:a16="http://schemas.microsoft.com/office/drawing/2014/main" id="{3B15B6E9-BF34-497E-AF8D-DC45D315A68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62393" y="10280606"/>
            <a:ext cx="1347702" cy="442906"/>
          </a:xfrm>
          <a:prstGeom prst="rect">
            <a:avLst/>
          </a:prstGeom>
          <a:solidFill>
            <a:schemeClr val="bg1"/>
          </a:solidFill>
        </p:spPr>
      </p:pic>
      <p:pic>
        <p:nvPicPr>
          <p:cNvPr id="18" name="Picture 4" descr="Image result for keeps logo">
            <a:extLst>
              <a:ext uri="{FF2B5EF4-FFF2-40B4-BE49-F238E27FC236}">
                <a16:creationId xmlns:a16="http://schemas.microsoft.com/office/drawing/2014/main" id="{33855A46-C936-456D-BC4E-2A9AC967968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27360" y="10264395"/>
            <a:ext cx="1159953" cy="425869"/>
          </a:xfrm>
          <a:prstGeom prst="rect">
            <a:avLst/>
          </a:prstGeom>
          <a:solidFill>
            <a:schemeClr val="bg1"/>
          </a:solidFill>
        </p:spPr>
      </p:pic>
      <p:pic>
        <p:nvPicPr>
          <p:cNvPr id="19" name="Picture 6" descr="Image result for RO red logo roman health">
            <a:extLst>
              <a:ext uri="{FF2B5EF4-FFF2-40B4-BE49-F238E27FC236}">
                <a16:creationId xmlns:a16="http://schemas.microsoft.com/office/drawing/2014/main" id="{5711E38B-7511-48E5-92C2-CEA3D2C4672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631781" y="10203955"/>
            <a:ext cx="698803" cy="698803"/>
          </a:xfrm>
          <a:prstGeom prst="rect">
            <a:avLst/>
          </a:prstGeom>
          <a:solidFill>
            <a:schemeClr val="bg1"/>
          </a:solidFill>
        </p:spPr>
      </p:pic>
      <p:pic>
        <p:nvPicPr>
          <p:cNvPr id="20" name="Picture 19" descr="Image result for puls logo">
            <a:extLst>
              <a:ext uri="{FF2B5EF4-FFF2-40B4-BE49-F238E27FC236}">
                <a16:creationId xmlns:a16="http://schemas.microsoft.com/office/drawing/2014/main" id="{A84C07FE-F33F-479B-878D-A2B4A61358C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7948535" y="10189428"/>
            <a:ext cx="1286054" cy="808952"/>
          </a:xfrm>
          <a:prstGeom prst="rect">
            <a:avLst/>
          </a:prstGeom>
          <a:solidFill>
            <a:schemeClr val="bg1"/>
          </a:solidFill>
        </p:spPr>
      </p:pic>
      <p:pic>
        <p:nvPicPr>
          <p:cNvPr id="21" name="Picture 8" descr="Image result for hims logo">
            <a:extLst>
              <a:ext uri="{FF2B5EF4-FFF2-40B4-BE49-F238E27FC236}">
                <a16:creationId xmlns:a16="http://schemas.microsoft.com/office/drawing/2014/main" id="{B97BBC43-A997-4981-95B9-11FE0FB1137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015210" y="10226203"/>
            <a:ext cx="1214982" cy="419155"/>
          </a:xfrm>
          <a:prstGeom prst="rect">
            <a:avLst/>
          </a:prstGeom>
          <a:solidFill>
            <a:schemeClr val="bg1"/>
          </a:solidFill>
        </p:spPr>
      </p:pic>
      <p:pic>
        <p:nvPicPr>
          <p:cNvPr id="2" name="Picture 1">
            <a:extLst>
              <a:ext uri="{FF2B5EF4-FFF2-40B4-BE49-F238E27FC236}">
                <a16:creationId xmlns:a16="http://schemas.microsoft.com/office/drawing/2014/main" id="{4B295725-7D7C-479B-AD63-D053C9306C3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691916" y="10162704"/>
            <a:ext cx="1232362" cy="1117342"/>
          </a:xfrm>
          <a:prstGeom prst="rect">
            <a:avLst/>
          </a:prstGeom>
        </p:spPr>
      </p:pic>
      <p:pic>
        <p:nvPicPr>
          <p:cNvPr id="1026" name="Picture 2" descr="Image result for poshmark logo png">
            <a:extLst>
              <a:ext uri="{FF2B5EF4-FFF2-40B4-BE49-F238E27FC236}">
                <a16:creationId xmlns:a16="http://schemas.microsoft.com/office/drawing/2014/main" id="{1AFEBD46-E3A9-4647-9020-0537B8BAE37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093763" y="10238995"/>
            <a:ext cx="1507157" cy="684215"/>
          </a:xfrm>
          <a:prstGeom prst="rect">
            <a:avLst/>
          </a:prstGeom>
          <a:solidFill>
            <a:schemeClr val="bg1"/>
          </a:solidFill>
        </p:spPr>
      </p:pic>
      <p:pic>
        <p:nvPicPr>
          <p:cNvPr id="1028" name="Picture 4" descr="Image result for touch of modern logo png">
            <a:extLst>
              <a:ext uri="{FF2B5EF4-FFF2-40B4-BE49-F238E27FC236}">
                <a16:creationId xmlns:a16="http://schemas.microsoft.com/office/drawing/2014/main" id="{01670399-5138-4B97-82E8-0DC769960F8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3039578" y="10216655"/>
            <a:ext cx="1708982" cy="64717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6" descr="Image result for mvmt logo">
            <a:extLst>
              <a:ext uri="{FF2B5EF4-FFF2-40B4-BE49-F238E27FC236}">
                <a16:creationId xmlns:a16="http://schemas.microsoft.com/office/drawing/2014/main" id="{DF601694-C688-4758-BFE3-54325A9CCED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234590" y="10234239"/>
            <a:ext cx="1580710" cy="489059"/>
          </a:xfrm>
          <a:prstGeom prst="rect">
            <a:avLst/>
          </a:prstGeom>
          <a:solidFill>
            <a:schemeClr val="bg1"/>
          </a:solidFill>
        </p:spPr>
      </p:pic>
      <p:pic>
        <p:nvPicPr>
          <p:cNvPr id="1030" name="Picture 6" descr="Image result for thirdlove logo png">
            <a:extLst>
              <a:ext uri="{FF2B5EF4-FFF2-40B4-BE49-F238E27FC236}">
                <a16:creationId xmlns:a16="http://schemas.microsoft.com/office/drawing/2014/main" id="{C9775B51-B5FB-40A3-AE8C-0CFCED57BCC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2300438" y="10150281"/>
            <a:ext cx="1612126" cy="8463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7E4206D-1A59-46E0-ABD9-CC241995C752}"/>
              </a:ext>
            </a:extLst>
          </p:cNvPr>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69294" y="14787"/>
            <a:ext cx="1805979" cy="1681575"/>
          </a:xfrm>
          <a:prstGeom prst="rect">
            <a:avLst/>
          </a:prstGeom>
        </p:spPr>
      </p:pic>
      <p:sp>
        <p:nvSpPr>
          <p:cNvPr id="25" name="Title 1">
            <a:extLst>
              <a:ext uri="{FF2B5EF4-FFF2-40B4-BE49-F238E27FC236}">
                <a16:creationId xmlns:a16="http://schemas.microsoft.com/office/drawing/2014/main" id="{7CC40195-DB9D-478F-BF93-09EF3562DCC3}"/>
              </a:ext>
            </a:extLst>
          </p:cNvPr>
          <p:cNvSpPr txBox="1">
            <a:spLocks/>
          </p:cNvSpPr>
          <p:nvPr/>
        </p:nvSpPr>
        <p:spPr>
          <a:xfrm>
            <a:off x="-5425" y="-4501"/>
            <a:ext cx="4311394"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AWARENESS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ea typeface="+mj-ea"/>
                <a:cs typeface="+mj-cs"/>
              </a:rPr>
              <a:t>: TV SPEND</a:t>
            </a:r>
            <a:endParaRPr kumimoji="0" lang="en-US" sz="2800" b="1" i="0" u="none" strike="noStrike" kern="1200" cap="none" spc="0" normalizeH="0" baseline="0" noProof="0" dirty="0">
              <a:ln>
                <a:noFill/>
              </a:ln>
              <a:solidFill>
                <a:srgbClr val="0099FF"/>
              </a:solidFill>
              <a:effectLst/>
              <a:uLnTx/>
              <a:uFillTx/>
              <a:latin typeface="Trebuchet MS"/>
              <a:ea typeface="+mj-ea"/>
              <a:cs typeface="+mj-cs"/>
            </a:endParaRPr>
          </a:p>
        </p:txBody>
      </p:sp>
      <p:pic>
        <p:nvPicPr>
          <p:cNvPr id="24" name="Picture 2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752815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8259266" y="13002805"/>
            <a:ext cx="14210123" cy="646332"/>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TV spending based on VAB analysis of Nielsen Ad Intel data, TV spend (national cable TV, national broadcast TV, Spanish language broadcast TV, Spanish language cable TV, spot TV, syndication TV), </a:t>
            </a:r>
            <a:r>
              <a:rPr lang="en-US" sz="1200" dirty="0">
                <a:solidFill>
                  <a:prstClr val="black"/>
                </a:solidFill>
                <a:latin typeface="Trebuchet MS"/>
              </a:rPr>
              <a:t>calendar years</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2017 &amp; 2018. Digital actions based on VAB analysis of iSpot.tv data and reflects TV commercial-related searches (Google, Bing, Yahoo!) and earned, not promoted, online video views of TV ads (YouTube, iSpot.tv). Digital actions are correlated to TV ad airing data.</a:t>
            </a: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24</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5" y="1686080"/>
            <a:ext cx="7637878" cy="5298626"/>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800" dirty="0">
                <a:solidFill>
                  <a:prstClr val="white"/>
                </a:solidFill>
                <a:latin typeface="Trebuchet MS" panose="020B0603020202020204" pitchFamily="34" charset="0"/>
              </a:rPr>
              <a:t>TV is the catalyst that jumpstarts consideration around a brand in the form of more exploration and additional viewing of their advertising online</a:t>
            </a:r>
          </a:p>
          <a:p>
            <a:pPr lvl="0" algn="l" defTabSz="1828800">
              <a:defRPr/>
            </a:pPr>
            <a:endParaRPr lang="en-US" sz="4800" dirty="0">
              <a:solidFill>
                <a:prstClr val="white"/>
              </a:solidFill>
              <a:latin typeface="Trebuchet MS" panose="020B0603020202020204" pitchFamily="34" charset="0"/>
            </a:endParaRPr>
          </a:p>
          <a:p>
            <a:pPr lvl="0" algn="l" defTabSz="1828800">
              <a:defRPr/>
            </a:pPr>
            <a:endParaRPr lang="en-US" sz="4800" dirty="0">
              <a:solidFill>
                <a:prstClr val="white"/>
              </a:solidFill>
              <a:latin typeface="Trebuchet MS" panose="020B0603020202020204" pitchFamily="34" charset="0"/>
            </a:endParaRPr>
          </a:p>
          <a:p>
            <a:pPr lvl="0" algn="l" defTabSz="1828800">
              <a:defRPr/>
            </a:pPr>
            <a:r>
              <a:rPr lang="en-US" sz="4000" dirty="0">
                <a:solidFill>
                  <a:prstClr val="white"/>
                </a:solidFill>
                <a:latin typeface="Trebuchet MS" panose="020B0603020202020204" pitchFamily="34" charset="0"/>
              </a:rPr>
              <a:t>These digital actions far outpace the collective </a:t>
            </a:r>
          </a:p>
          <a:p>
            <a:pPr lvl="0" algn="l" defTabSz="1828800">
              <a:defRPr/>
            </a:pPr>
            <a:r>
              <a:rPr lang="en-US" sz="4000" dirty="0">
                <a:solidFill>
                  <a:prstClr val="white"/>
                </a:solidFill>
                <a:latin typeface="Trebuchet MS" panose="020B0603020202020204" pitchFamily="34" charset="0"/>
              </a:rPr>
              <a:t>increase in TV spend </a:t>
            </a:r>
          </a:p>
          <a:p>
            <a:pPr lvl="0" algn="l" defTabSz="1828800">
              <a:defRPr/>
            </a:pPr>
            <a:r>
              <a:rPr lang="en-US" sz="4000" dirty="0">
                <a:solidFill>
                  <a:prstClr val="white"/>
                </a:solidFill>
                <a:latin typeface="Trebuchet MS" panose="020B0603020202020204" pitchFamily="34" charset="0"/>
              </a:rPr>
              <a:t>across the 38 measured </a:t>
            </a:r>
          </a:p>
          <a:p>
            <a:pPr lvl="0" algn="l" defTabSz="1828800">
              <a:defRPr/>
            </a:pPr>
            <a:r>
              <a:rPr lang="en-US" sz="4000" dirty="0">
                <a:solidFill>
                  <a:prstClr val="white"/>
                </a:solidFill>
                <a:latin typeface="Trebuchet MS" panose="020B0603020202020204" pitchFamily="34" charset="0"/>
              </a:rPr>
              <a:t>brands</a:t>
            </a:r>
            <a:endParaRPr lang="en-US" sz="4000" dirty="0">
              <a:solidFill>
                <a:prstClr val="white"/>
              </a:solidFill>
            </a:endParaRPr>
          </a:p>
        </p:txBody>
      </p:sp>
      <p:sp>
        <p:nvSpPr>
          <p:cNvPr id="11" name="Text Placeholder 2"/>
          <p:cNvSpPr txBox="1">
            <a:spLocks/>
          </p:cNvSpPr>
          <p:nvPr/>
        </p:nvSpPr>
        <p:spPr>
          <a:xfrm>
            <a:off x="8195174" y="2420552"/>
            <a:ext cx="15922125" cy="5944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3600" b="1" i="0" u="sng" strike="noStrike" kern="1200" cap="none" spc="0" normalizeH="0" baseline="0" noProof="0" dirty="0">
                <a:ln>
                  <a:noFill/>
                </a:ln>
                <a:solidFill>
                  <a:prstClr val="black"/>
                </a:solidFill>
                <a:effectLst/>
                <a:uLnTx/>
                <a:uFillTx/>
                <a:latin typeface="Trebuchet MS"/>
                <a:ea typeface="+mn-ea"/>
                <a:cs typeface="+mn-cs"/>
              </a:rPr>
              <a:t>‘Emerging</a:t>
            </a:r>
            <a:r>
              <a:rPr lang="en-US" sz="3600" b="1" u="sng" dirty="0">
                <a:solidFill>
                  <a:prstClr val="black"/>
                </a:solidFill>
                <a:latin typeface="Trebuchet MS"/>
              </a:rPr>
              <a:t>’</a:t>
            </a:r>
            <a:r>
              <a:rPr kumimoji="0" lang="en-US" sz="3600" b="1" i="0" u="sng" strike="noStrike" kern="1200" cap="none" spc="0" normalizeH="0" baseline="0" noProof="0" dirty="0">
                <a:ln>
                  <a:noFill/>
                </a:ln>
                <a:solidFill>
                  <a:prstClr val="black"/>
                </a:solidFill>
                <a:effectLst/>
                <a:uLnTx/>
                <a:uFillTx/>
                <a:latin typeface="Trebuchet MS"/>
                <a:ea typeface="+mn-ea"/>
                <a:cs typeface="+mn-cs"/>
              </a:rPr>
              <a:t> DTC Brands*: </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strike="noStrike" kern="1200" cap="none" spc="0" normalizeH="0" baseline="0" noProof="0" dirty="0">
                <a:ln>
                  <a:noFill/>
                </a:ln>
                <a:solidFill>
                  <a:prstClr val="black"/>
                </a:solidFill>
                <a:effectLst/>
                <a:uLnTx/>
                <a:uFillTx/>
                <a:latin typeface="Trebuchet MS"/>
                <a:ea typeface="+mn-ea"/>
                <a:cs typeface="+mn-cs"/>
              </a:rPr>
              <a:t>TV Spend vs. ‘Digital Actions’ YOY % Increase</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2017 vs. 2018</a:t>
            </a:r>
          </a:p>
        </p:txBody>
      </p:sp>
      <p:graphicFrame>
        <p:nvGraphicFramePr>
          <p:cNvPr id="12" name="Chart 11"/>
          <p:cNvGraphicFramePr/>
          <p:nvPr>
            <p:extLst>
              <p:ext uri="{D42A27DB-BD31-4B8C-83A1-F6EECF244321}">
                <p14:modId xmlns:p14="http://schemas.microsoft.com/office/powerpoint/2010/main" val="2684778895"/>
              </p:ext>
            </p:extLst>
          </p:nvPr>
        </p:nvGraphicFramePr>
        <p:xfrm>
          <a:off x="8293432" y="3740859"/>
          <a:ext cx="15656754" cy="7220453"/>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 Placeholder 3">
            <a:extLst>
              <a:ext uri="{FF2B5EF4-FFF2-40B4-BE49-F238E27FC236}">
                <a16:creationId xmlns:a16="http://schemas.microsoft.com/office/drawing/2014/main" id="{127238FB-0384-42FE-B06F-E1E648153374}"/>
              </a:ext>
            </a:extLst>
          </p:cNvPr>
          <p:cNvSpPr txBox="1">
            <a:spLocks/>
          </p:cNvSpPr>
          <p:nvPr/>
        </p:nvSpPr>
        <p:spPr>
          <a:xfrm>
            <a:off x="8095128" y="12308086"/>
            <a:ext cx="12082631" cy="30047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1" u="none" strike="noStrike" kern="1200" cap="none" spc="0" normalizeH="0" baseline="0" noProof="0" dirty="0">
                <a:ln>
                  <a:noFill/>
                </a:ln>
                <a:solidFill>
                  <a:prstClr val="black"/>
                </a:solidFill>
                <a:effectLst/>
                <a:uLnTx/>
                <a:uFillTx/>
                <a:latin typeface="Trebuchet MS"/>
                <a:ea typeface="+mn-ea"/>
                <a:cs typeface="+mn-cs"/>
              </a:rPr>
              <a:t>*Reflects the </a:t>
            </a:r>
            <a:r>
              <a:rPr kumimoji="0" lang="en-US" sz="1400" b="0" i="1" u="sng" strike="noStrike" kern="1200" cap="none" spc="0" normalizeH="0" baseline="0" noProof="0" dirty="0">
                <a:ln>
                  <a:noFill/>
                </a:ln>
                <a:solidFill>
                  <a:prstClr val="black"/>
                </a:solidFill>
                <a:effectLst/>
                <a:uLnTx/>
                <a:uFillTx/>
                <a:latin typeface="Trebuchet MS"/>
                <a:ea typeface="+mn-ea"/>
                <a:cs typeface="+mn-cs"/>
              </a:rPr>
              <a:t>38 brands</a:t>
            </a:r>
            <a:r>
              <a:rPr kumimoji="0" lang="en-US" sz="1400" b="0" i="1" u="none" strike="noStrike" kern="1200" cap="none" spc="0" normalizeH="0" baseline="0" noProof="0" dirty="0">
                <a:ln>
                  <a:noFill/>
                </a:ln>
                <a:solidFill>
                  <a:prstClr val="black"/>
                </a:solidFill>
                <a:effectLst/>
                <a:uLnTx/>
                <a:uFillTx/>
                <a:latin typeface="Trebuchet MS"/>
                <a:ea typeface="+mn-ea"/>
                <a:cs typeface="+mn-cs"/>
              </a:rPr>
              <a:t> that are measured in iSpot.tv and had TV spending in both 2017 &amp; 2018 for comparison purposes. </a:t>
            </a:r>
          </a:p>
        </p:txBody>
      </p:sp>
      <p:pic>
        <p:nvPicPr>
          <p:cNvPr id="13" name="Picture 12">
            <a:extLst>
              <a:ext uri="{FF2B5EF4-FFF2-40B4-BE49-F238E27FC236}">
                <a16:creationId xmlns:a16="http://schemas.microsoft.com/office/drawing/2014/main" id="{4B6FB48A-1210-4C39-83F8-A8DE921778CC}"/>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53146" y="6223"/>
            <a:ext cx="1805979" cy="1681575"/>
          </a:xfrm>
          <a:prstGeom prst="rect">
            <a:avLst/>
          </a:prstGeom>
        </p:spPr>
      </p:pic>
      <p:sp>
        <p:nvSpPr>
          <p:cNvPr id="14" name="Title 1">
            <a:extLst>
              <a:ext uri="{FF2B5EF4-FFF2-40B4-BE49-F238E27FC236}">
                <a16:creationId xmlns:a16="http://schemas.microsoft.com/office/drawing/2014/main" id="{7ADFAD47-6936-4FC7-AA39-F0270023B3AD}"/>
              </a:ext>
            </a:extLst>
          </p:cNvPr>
          <p:cNvSpPr txBox="1">
            <a:spLocks/>
          </p:cNvSpPr>
          <p:nvPr/>
        </p:nvSpPr>
        <p:spPr>
          <a:xfrm>
            <a:off x="-5427" y="-4501"/>
            <a:ext cx="7138815"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CONSIDERATION</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DIGITAL INTERACTIONS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655728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22" descr="Image result for cargurus logo">
            <a:extLst>
              <a:ext uri="{FF2B5EF4-FFF2-40B4-BE49-F238E27FC236}">
                <a16:creationId xmlns:a16="http://schemas.microsoft.com/office/drawing/2014/main" id="{9B8B7AFE-42FF-4ACC-BC6E-37B965C1D40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599347" y="3350708"/>
            <a:ext cx="2352702" cy="597125"/>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25</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4" y="1745432"/>
            <a:ext cx="7823999" cy="493228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Increased TV spend prompts a greater number of potential customers to seek out more information about a brand online…</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fact, most ‘Emerging’ brands saw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Double</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or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Triple-Digit Lifts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a:t>
            </a:r>
            <a:r>
              <a:rPr kumimoji="0" lang="en-US" sz="4800" b="0" i="0" u="sng" strike="noStrike" kern="1200" cap="none" spc="0" normalizeH="0" baseline="0" noProof="0" dirty="0">
                <a:ln>
                  <a:noFill/>
                </a:ln>
                <a:solidFill>
                  <a:prstClr val="white"/>
                </a:solidFill>
                <a:effectLst/>
                <a:uLnTx/>
                <a:uFillTx/>
                <a:latin typeface="Trebuchet MS" panose="020B0603020202020204" pitchFamily="34" charset="0"/>
                <a:ea typeface="+mj-ea"/>
                <a:cs typeface="+mj-cs"/>
              </a:rPr>
              <a:t>search queries</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related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to their ads as they increased their TV investment</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cxnSp>
        <p:nvCxnSpPr>
          <p:cNvPr id="73" name="Straight Connector 72"/>
          <p:cNvCxnSpPr/>
          <p:nvPr/>
        </p:nvCxnSpPr>
        <p:spPr>
          <a:xfrm>
            <a:off x="9149516" y="12984517"/>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cxnSpLocks/>
          </p:cNvCxnSpPr>
          <p:nvPr/>
        </p:nvCxnSpPr>
        <p:spPr>
          <a:xfrm>
            <a:off x="14109419" y="1820586"/>
            <a:ext cx="11082" cy="11165959"/>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9149516" y="250674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537740" y="1820586"/>
            <a:ext cx="313456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0000"/>
                </a:solidFill>
                <a:effectLst/>
                <a:uLnTx/>
                <a:uFillTx/>
                <a:latin typeface="Trebuchet MS"/>
                <a:ea typeface="+mn-ea"/>
                <a:cs typeface="+mn-cs"/>
              </a:rPr>
              <a:t>TV Spend</a:t>
            </a:r>
          </a:p>
        </p:txBody>
      </p:sp>
      <p:sp>
        <p:nvSpPr>
          <p:cNvPr id="79" name="TextBox 78"/>
          <p:cNvSpPr txBox="1"/>
          <p:nvPr/>
        </p:nvSpPr>
        <p:spPr>
          <a:xfrm>
            <a:off x="18423734" y="1820586"/>
            <a:ext cx="400018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99FF"/>
                </a:solidFill>
                <a:effectLst/>
                <a:uLnTx/>
                <a:uFillTx/>
                <a:latin typeface="Trebuchet MS"/>
                <a:ea typeface="+mn-ea"/>
                <a:cs typeface="+mn-cs"/>
              </a:rPr>
              <a:t>Search Queries</a:t>
            </a:r>
          </a:p>
        </p:txBody>
      </p:sp>
      <p:sp>
        <p:nvSpPr>
          <p:cNvPr id="80" name="TextBox 79"/>
          <p:cNvSpPr txBox="1"/>
          <p:nvPr/>
        </p:nvSpPr>
        <p:spPr>
          <a:xfrm>
            <a:off x="8653597" y="529001"/>
            <a:ext cx="14358803"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Trebuchet MS"/>
                <a:ea typeface="+mn-ea"/>
                <a:cs typeface="+mn-cs"/>
              </a:rPr>
              <a:t>Sampling</a:t>
            </a:r>
            <a:r>
              <a:rPr kumimoji="0" lang="en-US" sz="3200" b="1" i="0" u="sng" strike="noStrike" kern="1200" cap="none" spc="0" normalizeH="0" baseline="0" noProof="0" dirty="0">
                <a:ln>
                  <a:noFill/>
                </a:ln>
                <a:solidFill>
                  <a:prstClr val="black"/>
                </a:solidFill>
                <a:effectLst/>
                <a:uLnTx/>
                <a:uFillTx/>
                <a:latin typeface="Trebuchet MS"/>
                <a:ea typeface="+mn-ea"/>
                <a:cs typeface="+mn-cs"/>
              </a:rPr>
              <a:t> of Brands: TV Spend vs. </a:t>
            </a:r>
            <a:r>
              <a:rPr kumimoji="0" lang="en-US" sz="3200" b="1" i="0" u="sng" strike="noStrike" kern="1200" cap="none" spc="0" normalizeH="0" baseline="0" noProof="0" dirty="0">
                <a:ln>
                  <a:noFill/>
                </a:ln>
                <a:solidFill>
                  <a:srgbClr val="0099FF"/>
                </a:solidFill>
                <a:effectLst/>
                <a:uLnTx/>
                <a:uFillTx/>
                <a:latin typeface="Trebuchet MS"/>
                <a:ea typeface="+mn-ea"/>
                <a:cs typeface="+mn-cs"/>
              </a:rPr>
              <a:t>Search Queries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YOY % Increase: 2017 vs. 2018</a:t>
            </a: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cxnSp>
        <p:nvCxnSpPr>
          <p:cNvPr id="81" name="Straight Connector 80"/>
          <p:cNvCxnSpPr/>
          <p:nvPr/>
        </p:nvCxnSpPr>
        <p:spPr>
          <a:xfrm>
            <a:off x="9149516" y="3202226"/>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9149516" y="4085419"/>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9149516" y="4811006"/>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9149516" y="5463135"/>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9149516" y="6105046"/>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9149516" y="6780419"/>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9149516" y="743867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9149516" y="810616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9149516" y="8830535"/>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9149516" y="956380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9149516" y="10281649"/>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9149516" y="1094894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9149516" y="11565264"/>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9149516" y="12256966"/>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99" name="Text Placeholder 3">
            <a:extLst>
              <a:ext uri="{FF2B5EF4-FFF2-40B4-BE49-F238E27FC236}">
                <a16:creationId xmlns:a16="http://schemas.microsoft.com/office/drawing/2014/main" id="{D64CD624-ABF4-400B-A788-236BA86C1ED3}"/>
              </a:ext>
            </a:extLst>
          </p:cNvPr>
          <p:cNvSpPr txBox="1">
            <a:spLocks/>
          </p:cNvSpPr>
          <p:nvPr/>
        </p:nvSpPr>
        <p:spPr>
          <a:xfrm>
            <a:off x="8503146" y="13195264"/>
            <a:ext cx="14463628" cy="416684"/>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TV spending based on VAB analysis of Nielsen Ad Intel data, TV spend (national cable TV, national broadcast TV, Spanish language broadcast TV, Spanish language cable TV, spot TV, syndication TV), </a:t>
            </a:r>
            <a:r>
              <a:rPr lang="en-US" sz="1200" dirty="0">
                <a:solidFill>
                  <a:prstClr val="black"/>
                </a:solidFill>
                <a:latin typeface="Trebuchet MS"/>
              </a:rPr>
              <a:t>calendar years</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2017 &amp; 2018. Digital actions based on VAB analysis of iSpot.tv data and reflects TV commercial-related searches (Google, Bing, Yahoo!). Digital actions are correlated to TV ad airing data.</a:t>
            </a:r>
          </a:p>
        </p:txBody>
      </p:sp>
      <p:pic>
        <p:nvPicPr>
          <p:cNvPr id="95" name="Picture 4" descr="Image result for apartment list logo">
            <a:extLst>
              <a:ext uri="{FF2B5EF4-FFF2-40B4-BE49-F238E27FC236}">
                <a16:creationId xmlns:a16="http://schemas.microsoft.com/office/drawing/2014/main" id="{37E18286-CA6C-4DAC-8DD9-38A2591366A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181585" y="2523345"/>
            <a:ext cx="2989990" cy="633389"/>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A96CA59A-D85D-4EE3-8B88-A1C73F992F2F}"/>
              </a:ext>
            </a:extLst>
          </p:cNvPr>
          <p:cNvSpPr txBox="1"/>
          <p:nvPr/>
        </p:nvSpPr>
        <p:spPr>
          <a:xfrm>
            <a:off x="14109419" y="2587699"/>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+350%</a:t>
            </a:r>
          </a:p>
        </p:txBody>
      </p:sp>
      <p:sp>
        <p:nvSpPr>
          <p:cNvPr id="97" name="TextBox 96">
            <a:extLst>
              <a:ext uri="{FF2B5EF4-FFF2-40B4-BE49-F238E27FC236}">
                <a16:creationId xmlns:a16="http://schemas.microsoft.com/office/drawing/2014/main" id="{9B766C30-6F2D-4E24-8ADA-49CA97CFF6B3}"/>
              </a:ext>
            </a:extLst>
          </p:cNvPr>
          <p:cNvSpPr txBox="1"/>
          <p:nvPr/>
        </p:nvSpPr>
        <p:spPr>
          <a:xfrm>
            <a:off x="18986460" y="2587699"/>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+585%</a:t>
            </a:r>
          </a:p>
        </p:txBody>
      </p:sp>
      <p:sp>
        <p:nvSpPr>
          <p:cNvPr id="100" name="TextBox 99">
            <a:extLst>
              <a:ext uri="{FF2B5EF4-FFF2-40B4-BE49-F238E27FC236}">
                <a16:creationId xmlns:a16="http://schemas.microsoft.com/office/drawing/2014/main" id="{EB07FDF3-8BBB-4FE7-BE02-05B5657E940B}"/>
              </a:ext>
            </a:extLst>
          </p:cNvPr>
          <p:cNvSpPr txBox="1"/>
          <p:nvPr/>
        </p:nvSpPr>
        <p:spPr>
          <a:xfrm>
            <a:off x="14109419" y="3419303"/>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+225%</a:t>
            </a:r>
          </a:p>
        </p:txBody>
      </p:sp>
      <p:sp>
        <p:nvSpPr>
          <p:cNvPr id="101" name="TextBox 100">
            <a:extLst>
              <a:ext uri="{FF2B5EF4-FFF2-40B4-BE49-F238E27FC236}">
                <a16:creationId xmlns:a16="http://schemas.microsoft.com/office/drawing/2014/main" id="{86CB552C-A741-4284-9A10-61E57325AA0B}"/>
              </a:ext>
            </a:extLst>
          </p:cNvPr>
          <p:cNvSpPr txBox="1"/>
          <p:nvPr/>
        </p:nvSpPr>
        <p:spPr>
          <a:xfrm>
            <a:off x="18986460" y="3419303"/>
            <a:ext cx="2064767"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+480%</a:t>
            </a:r>
          </a:p>
        </p:txBody>
      </p:sp>
      <p:pic>
        <p:nvPicPr>
          <p:cNvPr id="102" name="Picture 52" descr="Image result for chewy logo">
            <a:extLst>
              <a:ext uri="{FF2B5EF4-FFF2-40B4-BE49-F238E27FC236}">
                <a16:creationId xmlns:a16="http://schemas.microsoft.com/office/drawing/2014/main" id="{13664ABF-BEDF-40A3-99C1-38BF38FF851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91994" y="4192008"/>
            <a:ext cx="2138554" cy="541766"/>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089A5B4F-D180-4B9D-86E5-DC5772331601}"/>
              </a:ext>
            </a:extLst>
          </p:cNvPr>
          <p:cNvSpPr txBox="1"/>
          <p:nvPr/>
        </p:nvSpPr>
        <p:spPr>
          <a:xfrm>
            <a:off x="14109419" y="4173959"/>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+38%</a:t>
            </a:r>
          </a:p>
        </p:txBody>
      </p:sp>
      <p:sp>
        <p:nvSpPr>
          <p:cNvPr id="104" name="TextBox 103">
            <a:extLst>
              <a:ext uri="{FF2B5EF4-FFF2-40B4-BE49-F238E27FC236}">
                <a16:creationId xmlns:a16="http://schemas.microsoft.com/office/drawing/2014/main" id="{34C1A52C-F5C7-4C43-BCC3-8CF4798D244F}"/>
              </a:ext>
            </a:extLst>
          </p:cNvPr>
          <p:cNvSpPr txBox="1"/>
          <p:nvPr/>
        </p:nvSpPr>
        <p:spPr>
          <a:xfrm>
            <a:off x="18986460" y="4173959"/>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+99%</a:t>
            </a:r>
          </a:p>
        </p:txBody>
      </p:sp>
      <p:sp>
        <p:nvSpPr>
          <p:cNvPr id="105" name="TextBox 104">
            <a:extLst>
              <a:ext uri="{FF2B5EF4-FFF2-40B4-BE49-F238E27FC236}">
                <a16:creationId xmlns:a16="http://schemas.microsoft.com/office/drawing/2014/main" id="{66F06735-966D-4E08-8F13-1278AB4ACC3D}"/>
              </a:ext>
            </a:extLst>
          </p:cNvPr>
          <p:cNvSpPr txBox="1"/>
          <p:nvPr/>
        </p:nvSpPr>
        <p:spPr>
          <a:xfrm>
            <a:off x="14109419" y="4874162"/>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+149%</a:t>
            </a:r>
          </a:p>
        </p:txBody>
      </p:sp>
      <p:sp>
        <p:nvSpPr>
          <p:cNvPr id="106" name="TextBox 105">
            <a:extLst>
              <a:ext uri="{FF2B5EF4-FFF2-40B4-BE49-F238E27FC236}">
                <a16:creationId xmlns:a16="http://schemas.microsoft.com/office/drawing/2014/main" id="{9CE97126-BB9D-459A-958D-1CB34C90CCF9}"/>
              </a:ext>
            </a:extLst>
          </p:cNvPr>
          <p:cNvSpPr txBox="1"/>
          <p:nvPr/>
        </p:nvSpPr>
        <p:spPr>
          <a:xfrm>
            <a:off x="18986460" y="4874162"/>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+119%</a:t>
            </a:r>
          </a:p>
        </p:txBody>
      </p:sp>
      <p:pic>
        <p:nvPicPr>
          <p:cNvPr id="107" name="Picture 4" descr="Image result for home chef logo">
            <a:extLst>
              <a:ext uri="{FF2B5EF4-FFF2-40B4-BE49-F238E27FC236}">
                <a16:creationId xmlns:a16="http://schemas.microsoft.com/office/drawing/2014/main" id="{4CF0ED08-EE20-4A9C-BC1D-C4DE27703A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17176" y="4907236"/>
            <a:ext cx="3206446" cy="41649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56" descr="Image result for le tote logo">
            <a:extLst>
              <a:ext uri="{FF2B5EF4-FFF2-40B4-BE49-F238E27FC236}">
                <a16:creationId xmlns:a16="http://schemas.microsoft.com/office/drawing/2014/main" id="{7AD1D7AA-2A61-476E-A883-8EE90D963CE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691994" y="5564069"/>
            <a:ext cx="2144190" cy="448220"/>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9793BD11-44BB-4D11-B6C5-7261462C01D1}"/>
              </a:ext>
            </a:extLst>
          </p:cNvPr>
          <p:cNvSpPr txBox="1"/>
          <p:nvPr/>
        </p:nvSpPr>
        <p:spPr>
          <a:xfrm>
            <a:off x="14109419" y="5533367"/>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+64%</a:t>
            </a:r>
          </a:p>
        </p:txBody>
      </p:sp>
      <p:sp>
        <p:nvSpPr>
          <p:cNvPr id="110" name="TextBox 109">
            <a:extLst>
              <a:ext uri="{FF2B5EF4-FFF2-40B4-BE49-F238E27FC236}">
                <a16:creationId xmlns:a16="http://schemas.microsoft.com/office/drawing/2014/main" id="{01067E27-FDEB-4C79-AEC2-5366A64B796E}"/>
              </a:ext>
            </a:extLst>
          </p:cNvPr>
          <p:cNvSpPr txBox="1"/>
          <p:nvPr/>
        </p:nvSpPr>
        <p:spPr>
          <a:xfrm>
            <a:off x="18986460" y="5533367"/>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+136%</a:t>
            </a:r>
          </a:p>
        </p:txBody>
      </p:sp>
      <p:pic>
        <p:nvPicPr>
          <p:cNvPr id="111" name="Picture 46" descr="Image result for mvmt logo">
            <a:extLst>
              <a:ext uri="{FF2B5EF4-FFF2-40B4-BE49-F238E27FC236}">
                <a16:creationId xmlns:a16="http://schemas.microsoft.com/office/drawing/2014/main" id="{4B76A6A9-D966-46D4-A022-C9F3A2BA700D}"/>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691994" y="6201347"/>
            <a:ext cx="2184783" cy="458639"/>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F4233B27-DFF9-4C03-9B47-FB566F94BE09}"/>
              </a:ext>
            </a:extLst>
          </p:cNvPr>
          <p:cNvSpPr txBox="1"/>
          <p:nvPr/>
        </p:nvSpPr>
        <p:spPr>
          <a:xfrm>
            <a:off x="14109419" y="6201347"/>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+682%</a:t>
            </a:r>
          </a:p>
        </p:txBody>
      </p:sp>
      <p:sp>
        <p:nvSpPr>
          <p:cNvPr id="113" name="TextBox 112">
            <a:extLst>
              <a:ext uri="{FF2B5EF4-FFF2-40B4-BE49-F238E27FC236}">
                <a16:creationId xmlns:a16="http://schemas.microsoft.com/office/drawing/2014/main" id="{50B1D9B0-0B90-4250-9B20-DF2FDD7DD97C}"/>
              </a:ext>
            </a:extLst>
          </p:cNvPr>
          <p:cNvSpPr txBox="1"/>
          <p:nvPr/>
        </p:nvSpPr>
        <p:spPr>
          <a:xfrm>
            <a:off x="18986460" y="6201347"/>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+1,125%</a:t>
            </a:r>
          </a:p>
        </p:txBody>
      </p:sp>
      <p:pic>
        <p:nvPicPr>
          <p:cNvPr id="114" name="Picture 54" descr="Image result for nerdwallet logo">
            <a:extLst>
              <a:ext uri="{FF2B5EF4-FFF2-40B4-BE49-F238E27FC236}">
                <a16:creationId xmlns:a16="http://schemas.microsoft.com/office/drawing/2014/main" id="{34783032-A553-40B8-A9A6-AB5F10F6925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293273" y="6864841"/>
            <a:ext cx="2633754" cy="427985"/>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2646997A-1593-491E-9B85-C133297CEEE2}"/>
              </a:ext>
            </a:extLst>
          </p:cNvPr>
          <p:cNvSpPr txBox="1"/>
          <p:nvPr/>
        </p:nvSpPr>
        <p:spPr>
          <a:xfrm>
            <a:off x="14109419" y="6885819"/>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+173%</a:t>
            </a:r>
          </a:p>
        </p:txBody>
      </p:sp>
      <p:sp>
        <p:nvSpPr>
          <p:cNvPr id="116" name="TextBox 115">
            <a:extLst>
              <a:ext uri="{FF2B5EF4-FFF2-40B4-BE49-F238E27FC236}">
                <a16:creationId xmlns:a16="http://schemas.microsoft.com/office/drawing/2014/main" id="{ED8AB7B8-3524-4C90-B21D-3C20D4A2DB39}"/>
              </a:ext>
            </a:extLst>
          </p:cNvPr>
          <p:cNvSpPr txBox="1"/>
          <p:nvPr/>
        </p:nvSpPr>
        <p:spPr>
          <a:xfrm>
            <a:off x="18986460" y="6885819"/>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+119%</a:t>
            </a:r>
          </a:p>
        </p:txBody>
      </p:sp>
      <p:pic>
        <p:nvPicPr>
          <p:cNvPr id="117" name="Picture 52" descr="Related image">
            <a:extLst>
              <a:ext uri="{FF2B5EF4-FFF2-40B4-BE49-F238E27FC236}">
                <a16:creationId xmlns:a16="http://schemas.microsoft.com/office/drawing/2014/main" id="{72DE36CC-C376-4C65-96B0-437702CF7ED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91994" y="7519885"/>
            <a:ext cx="2006144" cy="476460"/>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a:extLst>
              <a:ext uri="{FF2B5EF4-FFF2-40B4-BE49-F238E27FC236}">
                <a16:creationId xmlns:a16="http://schemas.microsoft.com/office/drawing/2014/main" id="{D0729DAB-4F70-4A79-80D9-A5AB91135908}"/>
              </a:ext>
            </a:extLst>
          </p:cNvPr>
          <p:cNvSpPr txBox="1"/>
          <p:nvPr/>
        </p:nvSpPr>
        <p:spPr>
          <a:xfrm>
            <a:off x="14109419" y="7535285"/>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+1,637%</a:t>
            </a:r>
          </a:p>
        </p:txBody>
      </p:sp>
      <p:sp>
        <p:nvSpPr>
          <p:cNvPr id="119" name="TextBox 118">
            <a:extLst>
              <a:ext uri="{FF2B5EF4-FFF2-40B4-BE49-F238E27FC236}">
                <a16:creationId xmlns:a16="http://schemas.microsoft.com/office/drawing/2014/main" id="{E9BD4CF5-184E-4D78-810D-9C1DEBBC3FD6}"/>
              </a:ext>
            </a:extLst>
          </p:cNvPr>
          <p:cNvSpPr txBox="1"/>
          <p:nvPr/>
        </p:nvSpPr>
        <p:spPr>
          <a:xfrm>
            <a:off x="18986460" y="7535285"/>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+1,456%</a:t>
            </a:r>
          </a:p>
        </p:txBody>
      </p:sp>
      <p:pic>
        <p:nvPicPr>
          <p:cNvPr id="120" name="Picture 40" descr="Image result for poshmark logo">
            <a:extLst>
              <a:ext uri="{FF2B5EF4-FFF2-40B4-BE49-F238E27FC236}">
                <a16:creationId xmlns:a16="http://schemas.microsoft.com/office/drawing/2014/main" id="{F663CB3E-9113-447E-AD64-8E8F47D6C653}"/>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422521" y="8219108"/>
            <a:ext cx="2529528" cy="530228"/>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5DAC856A-B293-43A5-8F3B-FDBF30B855C7}"/>
              </a:ext>
            </a:extLst>
          </p:cNvPr>
          <p:cNvSpPr txBox="1"/>
          <p:nvPr/>
        </p:nvSpPr>
        <p:spPr>
          <a:xfrm>
            <a:off x="14109419" y="8238259"/>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+8,426%</a:t>
            </a:r>
          </a:p>
        </p:txBody>
      </p:sp>
      <p:sp>
        <p:nvSpPr>
          <p:cNvPr id="122" name="TextBox 121">
            <a:extLst>
              <a:ext uri="{FF2B5EF4-FFF2-40B4-BE49-F238E27FC236}">
                <a16:creationId xmlns:a16="http://schemas.microsoft.com/office/drawing/2014/main" id="{2ABD2D99-BB27-4E20-BC9F-C2E479E7797D}"/>
              </a:ext>
            </a:extLst>
          </p:cNvPr>
          <p:cNvSpPr txBox="1"/>
          <p:nvPr/>
        </p:nvSpPr>
        <p:spPr>
          <a:xfrm>
            <a:off x="18986460" y="8238259"/>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+6,929%</a:t>
            </a:r>
          </a:p>
        </p:txBody>
      </p:sp>
      <p:pic>
        <p:nvPicPr>
          <p:cNvPr id="123" name="Picture 6" descr="Image result for saatva logo">
            <a:extLst>
              <a:ext uri="{FF2B5EF4-FFF2-40B4-BE49-F238E27FC236}">
                <a16:creationId xmlns:a16="http://schemas.microsoft.com/office/drawing/2014/main" id="{189FE62F-56B6-46FA-9434-4DC3150FEA50}"/>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t="30272" b="28377"/>
          <a:stretch/>
        </p:blipFill>
        <p:spPr bwMode="auto">
          <a:xfrm>
            <a:off x="10797572" y="8966763"/>
            <a:ext cx="1900566" cy="436609"/>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a:extLst>
              <a:ext uri="{FF2B5EF4-FFF2-40B4-BE49-F238E27FC236}">
                <a16:creationId xmlns:a16="http://schemas.microsoft.com/office/drawing/2014/main" id="{66B53E1E-3461-4573-89D3-6B79C905FF77}"/>
              </a:ext>
            </a:extLst>
          </p:cNvPr>
          <p:cNvSpPr txBox="1"/>
          <p:nvPr/>
        </p:nvSpPr>
        <p:spPr>
          <a:xfrm>
            <a:off x="14109419" y="8960000"/>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+184%</a:t>
            </a:r>
          </a:p>
        </p:txBody>
      </p:sp>
      <p:sp>
        <p:nvSpPr>
          <p:cNvPr id="125" name="TextBox 124">
            <a:extLst>
              <a:ext uri="{FF2B5EF4-FFF2-40B4-BE49-F238E27FC236}">
                <a16:creationId xmlns:a16="http://schemas.microsoft.com/office/drawing/2014/main" id="{922C4D60-2E3C-493D-AB95-5968B80C470C}"/>
              </a:ext>
            </a:extLst>
          </p:cNvPr>
          <p:cNvSpPr txBox="1"/>
          <p:nvPr/>
        </p:nvSpPr>
        <p:spPr>
          <a:xfrm>
            <a:off x="18986460" y="8960000"/>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+163%</a:t>
            </a:r>
          </a:p>
        </p:txBody>
      </p:sp>
      <p:sp>
        <p:nvSpPr>
          <p:cNvPr id="126" name="TextBox 125">
            <a:extLst>
              <a:ext uri="{FF2B5EF4-FFF2-40B4-BE49-F238E27FC236}">
                <a16:creationId xmlns:a16="http://schemas.microsoft.com/office/drawing/2014/main" id="{C013EAF1-BB05-4AA8-A0B1-0E5722E00A1C}"/>
              </a:ext>
            </a:extLst>
          </p:cNvPr>
          <p:cNvSpPr txBox="1"/>
          <p:nvPr/>
        </p:nvSpPr>
        <p:spPr>
          <a:xfrm>
            <a:off x="14109419" y="9656074"/>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+105%</a:t>
            </a:r>
          </a:p>
        </p:txBody>
      </p:sp>
      <p:sp>
        <p:nvSpPr>
          <p:cNvPr id="127" name="TextBox 126">
            <a:extLst>
              <a:ext uri="{FF2B5EF4-FFF2-40B4-BE49-F238E27FC236}">
                <a16:creationId xmlns:a16="http://schemas.microsoft.com/office/drawing/2014/main" id="{D6BE9911-A062-422A-9D65-FBDF47A8393F}"/>
              </a:ext>
            </a:extLst>
          </p:cNvPr>
          <p:cNvSpPr txBox="1"/>
          <p:nvPr/>
        </p:nvSpPr>
        <p:spPr>
          <a:xfrm>
            <a:off x="18986460" y="9656074"/>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+197%</a:t>
            </a:r>
          </a:p>
        </p:txBody>
      </p:sp>
      <p:pic>
        <p:nvPicPr>
          <p:cNvPr id="128" name="Picture 127">
            <a:extLst>
              <a:ext uri="{FF2B5EF4-FFF2-40B4-BE49-F238E27FC236}">
                <a16:creationId xmlns:a16="http://schemas.microsoft.com/office/drawing/2014/main" id="{3153E3DB-C6A4-46AF-8BD6-25B191960B2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994371" y="9648374"/>
            <a:ext cx="1506968" cy="499740"/>
          </a:xfrm>
          <a:prstGeom prst="rect">
            <a:avLst/>
          </a:prstGeom>
        </p:spPr>
      </p:pic>
      <p:pic>
        <p:nvPicPr>
          <p:cNvPr id="129" name="Picture 48" descr="Image result for thirdlove logo">
            <a:extLst>
              <a:ext uri="{FF2B5EF4-FFF2-40B4-BE49-F238E27FC236}">
                <a16:creationId xmlns:a16="http://schemas.microsoft.com/office/drawing/2014/main" id="{249542AD-C088-4D0C-A744-FF1E6C65FA69}"/>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642837" y="10244878"/>
            <a:ext cx="2309119" cy="786390"/>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a:extLst>
              <a:ext uri="{FF2B5EF4-FFF2-40B4-BE49-F238E27FC236}">
                <a16:creationId xmlns:a16="http://schemas.microsoft.com/office/drawing/2014/main" id="{18B181F8-9FD6-417F-9B23-10F4DE67F816}"/>
              </a:ext>
            </a:extLst>
          </p:cNvPr>
          <p:cNvSpPr txBox="1"/>
          <p:nvPr/>
        </p:nvSpPr>
        <p:spPr>
          <a:xfrm>
            <a:off x="14109419" y="10363965"/>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+337%</a:t>
            </a:r>
          </a:p>
        </p:txBody>
      </p:sp>
      <p:sp>
        <p:nvSpPr>
          <p:cNvPr id="131" name="TextBox 130">
            <a:extLst>
              <a:ext uri="{FF2B5EF4-FFF2-40B4-BE49-F238E27FC236}">
                <a16:creationId xmlns:a16="http://schemas.microsoft.com/office/drawing/2014/main" id="{A8A709F8-E51C-4C8E-931D-6720758091CC}"/>
              </a:ext>
            </a:extLst>
          </p:cNvPr>
          <p:cNvSpPr txBox="1"/>
          <p:nvPr/>
        </p:nvSpPr>
        <p:spPr>
          <a:xfrm>
            <a:off x="18986460" y="10363965"/>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+160%</a:t>
            </a:r>
          </a:p>
        </p:txBody>
      </p:sp>
      <p:sp>
        <p:nvSpPr>
          <p:cNvPr id="132" name="TextBox 131">
            <a:extLst>
              <a:ext uri="{FF2B5EF4-FFF2-40B4-BE49-F238E27FC236}">
                <a16:creationId xmlns:a16="http://schemas.microsoft.com/office/drawing/2014/main" id="{94DB506B-5EED-4AA7-B62C-42E4556038FA}"/>
              </a:ext>
            </a:extLst>
          </p:cNvPr>
          <p:cNvSpPr txBox="1"/>
          <p:nvPr/>
        </p:nvSpPr>
        <p:spPr>
          <a:xfrm>
            <a:off x="14109419" y="10988046"/>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+3,874%</a:t>
            </a:r>
          </a:p>
        </p:txBody>
      </p:sp>
      <p:sp>
        <p:nvSpPr>
          <p:cNvPr id="133" name="TextBox 132">
            <a:extLst>
              <a:ext uri="{FF2B5EF4-FFF2-40B4-BE49-F238E27FC236}">
                <a16:creationId xmlns:a16="http://schemas.microsoft.com/office/drawing/2014/main" id="{0A03E253-CAEC-4FDE-B691-501497B48CCB}"/>
              </a:ext>
            </a:extLst>
          </p:cNvPr>
          <p:cNvSpPr txBox="1"/>
          <p:nvPr/>
        </p:nvSpPr>
        <p:spPr>
          <a:xfrm>
            <a:off x="18986460" y="10988046"/>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+3,398%</a:t>
            </a:r>
          </a:p>
        </p:txBody>
      </p:sp>
      <p:pic>
        <p:nvPicPr>
          <p:cNvPr id="134" name="Picture 42" descr="Image result for touch of modern logo">
            <a:extLst>
              <a:ext uri="{FF2B5EF4-FFF2-40B4-BE49-F238E27FC236}">
                <a16:creationId xmlns:a16="http://schemas.microsoft.com/office/drawing/2014/main" id="{BBBCD77D-7E91-431D-BD6C-E6B7698ED68D}"/>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090719" y="11151014"/>
            <a:ext cx="3464405" cy="238376"/>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86" descr="Image result for tuft &amp; needle logo">
            <a:extLst>
              <a:ext uri="{FF2B5EF4-FFF2-40B4-BE49-F238E27FC236}">
                <a16:creationId xmlns:a16="http://schemas.microsoft.com/office/drawing/2014/main" id="{C9FF8E66-3953-4E75-9EBE-8EF2E6B9FD46}"/>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t="37653" b="37031"/>
          <a:stretch/>
        </p:blipFill>
        <p:spPr bwMode="auto">
          <a:xfrm>
            <a:off x="10550579" y="11722969"/>
            <a:ext cx="2632352" cy="370227"/>
          </a:xfrm>
          <a:prstGeom prst="rect">
            <a:avLst/>
          </a:prstGeom>
          <a:noFill/>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ADD6B47E-80F3-4655-9BAA-A29850FAC7E7}"/>
              </a:ext>
            </a:extLst>
          </p:cNvPr>
          <p:cNvSpPr txBox="1"/>
          <p:nvPr/>
        </p:nvSpPr>
        <p:spPr>
          <a:xfrm>
            <a:off x="14109419" y="11622450"/>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+38%</a:t>
            </a:r>
          </a:p>
        </p:txBody>
      </p:sp>
      <p:sp>
        <p:nvSpPr>
          <p:cNvPr id="137" name="TextBox 136">
            <a:extLst>
              <a:ext uri="{FF2B5EF4-FFF2-40B4-BE49-F238E27FC236}">
                <a16:creationId xmlns:a16="http://schemas.microsoft.com/office/drawing/2014/main" id="{1289B1AA-054F-4647-A4F1-49E99EC844AE}"/>
              </a:ext>
            </a:extLst>
          </p:cNvPr>
          <p:cNvSpPr txBox="1"/>
          <p:nvPr/>
        </p:nvSpPr>
        <p:spPr>
          <a:xfrm>
            <a:off x="18986460" y="11622450"/>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+66%</a:t>
            </a:r>
          </a:p>
        </p:txBody>
      </p:sp>
      <p:pic>
        <p:nvPicPr>
          <p:cNvPr id="138" name="Picture 2" descr="Image result for zola logo">
            <a:extLst>
              <a:ext uri="{FF2B5EF4-FFF2-40B4-BE49-F238E27FC236}">
                <a16:creationId xmlns:a16="http://schemas.microsoft.com/office/drawing/2014/main" id="{3FB1D341-BA75-486C-B7A5-58C4AC4AA797}"/>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654451" y="12344061"/>
            <a:ext cx="2517233" cy="561882"/>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38">
            <a:extLst>
              <a:ext uri="{FF2B5EF4-FFF2-40B4-BE49-F238E27FC236}">
                <a16:creationId xmlns:a16="http://schemas.microsoft.com/office/drawing/2014/main" id="{657BF05B-99E5-4ECD-9775-397E84D7719E}"/>
              </a:ext>
            </a:extLst>
          </p:cNvPr>
          <p:cNvSpPr txBox="1"/>
          <p:nvPr/>
        </p:nvSpPr>
        <p:spPr>
          <a:xfrm>
            <a:off x="14109419" y="12391574"/>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+783%</a:t>
            </a:r>
          </a:p>
        </p:txBody>
      </p:sp>
      <p:sp>
        <p:nvSpPr>
          <p:cNvPr id="140" name="TextBox 139">
            <a:extLst>
              <a:ext uri="{FF2B5EF4-FFF2-40B4-BE49-F238E27FC236}">
                <a16:creationId xmlns:a16="http://schemas.microsoft.com/office/drawing/2014/main" id="{C9BE7C40-55E5-4FB4-A882-CF21B3720206}"/>
              </a:ext>
            </a:extLst>
          </p:cNvPr>
          <p:cNvSpPr txBox="1"/>
          <p:nvPr/>
        </p:nvSpPr>
        <p:spPr>
          <a:xfrm>
            <a:off x="18986460" y="12391574"/>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+762%</a:t>
            </a:r>
          </a:p>
        </p:txBody>
      </p:sp>
      <p:cxnSp>
        <p:nvCxnSpPr>
          <p:cNvPr id="141" name="Straight Connector 140">
            <a:extLst>
              <a:ext uri="{FF2B5EF4-FFF2-40B4-BE49-F238E27FC236}">
                <a16:creationId xmlns:a16="http://schemas.microsoft.com/office/drawing/2014/main" id="{46BAECB8-BEA9-461B-B75C-8DADF15CF725}"/>
              </a:ext>
            </a:extLst>
          </p:cNvPr>
          <p:cNvCxnSpPr>
            <a:cxnSpLocks/>
          </p:cNvCxnSpPr>
          <p:nvPr/>
        </p:nvCxnSpPr>
        <p:spPr>
          <a:xfrm>
            <a:off x="18189581" y="1785948"/>
            <a:ext cx="11082" cy="11165959"/>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42" name="TextBox 141">
            <a:extLst>
              <a:ext uri="{FF2B5EF4-FFF2-40B4-BE49-F238E27FC236}">
                <a16:creationId xmlns:a16="http://schemas.microsoft.com/office/drawing/2014/main" id="{14BA978B-46EC-4FAF-A02A-71DB2A12116A}"/>
              </a:ext>
            </a:extLst>
          </p:cNvPr>
          <p:cNvSpPr txBox="1"/>
          <p:nvPr/>
        </p:nvSpPr>
        <p:spPr>
          <a:xfrm>
            <a:off x="10230113" y="1823698"/>
            <a:ext cx="313456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mn-cs"/>
              </a:rPr>
              <a:t>Brand</a:t>
            </a:r>
          </a:p>
        </p:txBody>
      </p:sp>
      <p:pic>
        <p:nvPicPr>
          <p:cNvPr id="77" name="Picture 76">
            <a:extLst>
              <a:ext uri="{FF2B5EF4-FFF2-40B4-BE49-F238E27FC236}">
                <a16:creationId xmlns:a16="http://schemas.microsoft.com/office/drawing/2014/main" id="{B28E74F4-AE1A-42CB-A9F5-95C5D2B63C86}"/>
              </a:ext>
            </a:extLst>
          </p:cNvPr>
          <p:cNvPicPr>
            <a:picLocks noChangeAspect="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53146" y="6223"/>
            <a:ext cx="1805979" cy="1681575"/>
          </a:xfrm>
          <a:prstGeom prst="rect">
            <a:avLst/>
          </a:prstGeom>
        </p:spPr>
      </p:pic>
      <p:sp>
        <p:nvSpPr>
          <p:cNvPr id="143" name="Title 1">
            <a:extLst>
              <a:ext uri="{FF2B5EF4-FFF2-40B4-BE49-F238E27FC236}">
                <a16:creationId xmlns:a16="http://schemas.microsoft.com/office/drawing/2014/main" id="{47B39005-F5DC-438B-BAD5-01D0E8457AED}"/>
              </a:ext>
            </a:extLst>
          </p:cNvPr>
          <p:cNvSpPr txBox="1">
            <a:spLocks/>
          </p:cNvSpPr>
          <p:nvPr/>
        </p:nvSpPr>
        <p:spPr>
          <a:xfrm>
            <a:off x="-5427" y="-4501"/>
            <a:ext cx="7138815"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CONSIDERATION</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SEARCH QUERIES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78" name="Picture 7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033400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26</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cxnSp>
        <p:nvCxnSpPr>
          <p:cNvPr id="73" name="Straight Connector 72"/>
          <p:cNvCxnSpPr/>
          <p:nvPr/>
        </p:nvCxnSpPr>
        <p:spPr>
          <a:xfrm>
            <a:off x="9277064" y="12968188"/>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cxnSpLocks/>
          </p:cNvCxnSpPr>
          <p:nvPr/>
        </p:nvCxnSpPr>
        <p:spPr>
          <a:xfrm>
            <a:off x="14241794" y="1877841"/>
            <a:ext cx="6255" cy="11108704"/>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9277064" y="250674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665288" y="1877841"/>
            <a:ext cx="313456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effectLst/>
                <a:uLnTx/>
                <a:uFillTx/>
                <a:latin typeface="Trebuchet MS"/>
                <a:ea typeface="+mn-ea"/>
                <a:cs typeface="+mn-cs"/>
              </a:rPr>
              <a:t>TV Spend</a:t>
            </a:r>
          </a:p>
        </p:txBody>
      </p:sp>
      <p:sp>
        <p:nvSpPr>
          <p:cNvPr id="79" name="TextBox 78"/>
          <p:cNvSpPr txBox="1"/>
          <p:nvPr/>
        </p:nvSpPr>
        <p:spPr>
          <a:xfrm>
            <a:off x="18222591" y="1877841"/>
            <a:ext cx="487459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50C8A0"/>
                </a:solidFill>
                <a:effectLst/>
                <a:uLnTx/>
                <a:uFillTx/>
                <a:latin typeface="Trebuchet MS"/>
                <a:ea typeface="+mn-ea"/>
                <a:cs typeface="+mn-cs"/>
              </a:rPr>
              <a:t>Online Video Views</a:t>
            </a:r>
          </a:p>
        </p:txBody>
      </p:sp>
      <p:cxnSp>
        <p:nvCxnSpPr>
          <p:cNvPr id="81" name="Straight Connector 80"/>
          <p:cNvCxnSpPr/>
          <p:nvPr/>
        </p:nvCxnSpPr>
        <p:spPr>
          <a:xfrm>
            <a:off x="9277064" y="3202226"/>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9277064" y="3877599"/>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9277064" y="456554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9277064" y="521375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9189984" y="588832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9277064" y="660723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9277064" y="7251634"/>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9277064" y="798592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9277064" y="8768189"/>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9277064" y="945989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9277064" y="1016416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9189984" y="10899227"/>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9277064" y="1154448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9277064" y="12255234"/>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5" name="Text Placeholder 3">
            <a:extLst>
              <a:ext uri="{FF2B5EF4-FFF2-40B4-BE49-F238E27FC236}">
                <a16:creationId xmlns:a16="http://schemas.microsoft.com/office/drawing/2014/main" id="{D64CD624-ABF4-400B-A788-236BA86C1ED3}"/>
              </a:ext>
            </a:extLst>
          </p:cNvPr>
          <p:cNvSpPr txBox="1">
            <a:spLocks/>
          </p:cNvSpPr>
          <p:nvPr/>
        </p:nvSpPr>
        <p:spPr>
          <a:xfrm>
            <a:off x="7952272" y="13171680"/>
            <a:ext cx="14518052" cy="450744"/>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150" b="0" i="0" u="none" strike="noStrike" kern="1200" cap="none" spc="0" normalizeH="0" baseline="0" noProof="0" dirty="0">
                <a:ln>
                  <a:noFill/>
                </a:ln>
                <a:solidFill>
                  <a:prstClr val="black"/>
                </a:solidFill>
                <a:effectLst/>
                <a:uLnTx/>
                <a:uFillTx/>
                <a:latin typeface="Trebuchet MS"/>
              </a:rPr>
              <a:t>Source: TV spending based on VAB analysis of Nielsen Ad Intel data, TV spend (national cable TV, national broadcast TV, Spanish language broadcast TV, Spanish language cable TV, spot TV, syndication TV), </a:t>
            </a:r>
            <a:r>
              <a:rPr lang="en-US" sz="1150" dirty="0">
                <a:solidFill>
                  <a:prstClr val="black"/>
                </a:solidFill>
                <a:latin typeface="Trebuchet MS"/>
              </a:rPr>
              <a:t>calendar years</a:t>
            </a:r>
            <a:r>
              <a:rPr kumimoji="0" lang="en-US" sz="1150" b="0" i="0" u="none" strike="noStrike" kern="1200" cap="none" spc="0" normalizeH="0" baseline="0" noProof="0" dirty="0">
                <a:ln>
                  <a:noFill/>
                </a:ln>
                <a:solidFill>
                  <a:prstClr val="black"/>
                </a:solidFill>
                <a:effectLst/>
                <a:uLnTx/>
                <a:uFillTx/>
                <a:latin typeface="Trebuchet MS"/>
              </a:rPr>
              <a:t> 2017 &amp; 2018. Digital actions based on VAB analysis of iSpot.tv data and reflects earned, not promoted, online video views of TV ads (YouTube, iSpot.tv). Digital actions are correlated to TV ad airing data.</a:t>
            </a:r>
          </a:p>
        </p:txBody>
      </p:sp>
      <p:sp>
        <p:nvSpPr>
          <p:cNvPr id="78" name="TextBox 77">
            <a:extLst>
              <a:ext uri="{FF2B5EF4-FFF2-40B4-BE49-F238E27FC236}">
                <a16:creationId xmlns:a16="http://schemas.microsoft.com/office/drawing/2014/main" id="{8C661644-2515-4E77-8A29-0BBB583D4723}"/>
              </a:ext>
            </a:extLst>
          </p:cNvPr>
          <p:cNvSpPr txBox="1"/>
          <p:nvPr/>
        </p:nvSpPr>
        <p:spPr>
          <a:xfrm>
            <a:off x="14241794" y="2578881"/>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+527%</a:t>
            </a:r>
          </a:p>
        </p:txBody>
      </p:sp>
      <p:sp>
        <p:nvSpPr>
          <p:cNvPr id="106" name="TextBox 105">
            <a:extLst>
              <a:ext uri="{FF2B5EF4-FFF2-40B4-BE49-F238E27FC236}">
                <a16:creationId xmlns:a16="http://schemas.microsoft.com/office/drawing/2014/main" id="{8C68A894-E81D-4EAC-BB1B-9E5AD48487E1}"/>
              </a:ext>
            </a:extLst>
          </p:cNvPr>
          <p:cNvSpPr txBox="1"/>
          <p:nvPr/>
        </p:nvSpPr>
        <p:spPr>
          <a:xfrm>
            <a:off x="19146073" y="2578881"/>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+285%</a:t>
            </a:r>
          </a:p>
        </p:txBody>
      </p:sp>
      <p:pic>
        <p:nvPicPr>
          <p:cNvPr id="107" name="Picture 24" descr="Image result for curiosity stream' logo">
            <a:extLst>
              <a:ext uri="{FF2B5EF4-FFF2-40B4-BE49-F238E27FC236}">
                <a16:creationId xmlns:a16="http://schemas.microsoft.com/office/drawing/2014/main" id="{7EEBAB9B-AFAD-447E-AE61-6E90B3CB55D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69459" y="2671901"/>
            <a:ext cx="2197329" cy="449598"/>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03609830-4927-4E54-9B51-F7AC636FDCE5}"/>
              </a:ext>
            </a:extLst>
          </p:cNvPr>
          <p:cNvSpPr txBox="1"/>
          <p:nvPr/>
        </p:nvSpPr>
        <p:spPr>
          <a:xfrm>
            <a:off x="14241794" y="3310573"/>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+25%</a:t>
            </a:r>
          </a:p>
        </p:txBody>
      </p:sp>
      <p:sp>
        <p:nvSpPr>
          <p:cNvPr id="109" name="TextBox 108">
            <a:extLst>
              <a:ext uri="{FF2B5EF4-FFF2-40B4-BE49-F238E27FC236}">
                <a16:creationId xmlns:a16="http://schemas.microsoft.com/office/drawing/2014/main" id="{BD29E4E4-E4E2-4837-ABD1-AF10DFBF9C42}"/>
              </a:ext>
            </a:extLst>
          </p:cNvPr>
          <p:cNvSpPr txBox="1"/>
          <p:nvPr/>
        </p:nvSpPr>
        <p:spPr>
          <a:xfrm>
            <a:off x="19146073" y="3310573"/>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+321%</a:t>
            </a:r>
          </a:p>
        </p:txBody>
      </p:sp>
      <p:pic>
        <p:nvPicPr>
          <p:cNvPr id="110" name="Picture 36" descr="Image result for glassesusa logo">
            <a:extLst>
              <a:ext uri="{FF2B5EF4-FFF2-40B4-BE49-F238E27FC236}">
                <a16:creationId xmlns:a16="http://schemas.microsoft.com/office/drawing/2014/main" id="{03FE1283-77F7-4973-82C9-9D120C29FF4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88370" y="3333913"/>
            <a:ext cx="1691812" cy="478375"/>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630CADBF-212F-4531-85B9-0CD38177BAE1}"/>
              </a:ext>
            </a:extLst>
          </p:cNvPr>
          <p:cNvSpPr txBox="1"/>
          <p:nvPr/>
        </p:nvSpPr>
        <p:spPr>
          <a:xfrm>
            <a:off x="14241794" y="3992386"/>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+149%</a:t>
            </a:r>
          </a:p>
        </p:txBody>
      </p:sp>
      <p:sp>
        <p:nvSpPr>
          <p:cNvPr id="112" name="TextBox 111">
            <a:extLst>
              <a:ext uri="{FF2B5EF4-FFF2-40B4-BE49-F238E27FC236}">
                <a16:creationId xmlns:a16="http://schemas.microsoft.com/office/drawing/2014/main" id="{88E7339C-ED70-48FE-A576-B6F02C860FF7}"/>
              </a:ext>
            </a:extLst>
          </p:cNvPr>
          <p:cNvSpPr txBox="1"/>
          <p:nvPr/>
        </p:nvSpPr>
        <p:spPr>
          <a:xfrm>
            <a:off x="18352701" y="3992386"/>
            <a:ext cx="286039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7B89B"/>
                </a:solidFill>
                <a:effectLst/>
                <a:uLnTx/>
                <a:uFillTx/>
                <a:latin typeface="Trebuchet MS"/>
                <a:ea typeface="+mn-ea"/>
                <a:cs typeface="+mn-cs"/>
              </a:rPr>
              <a:t>+4,478%</a:t>
            </a:r>
          </a:p>
        </p:txBody>
      </p:sp>
      <p:pic>
        <p:nvPicPr>
          <p:cNvPr id="113" name="Picture 4" descr="Image result for home chef logo">
            <a:extLst>
              <a:ext uri="{FF2B5EF4-FFF2-40B4-BE49-F238E27FC236}">
                <a16:creationId xmlns:a16="http://schemas.microsoft.com/office/drawing/2014/main" id="{D9C9300C-5B8F-40FE-8B6F-AD0CEB7B3A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08922" y="4027231"/>
            <a:ext cx="2863033" cy="371892"/>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7B7273FB-C1AA-423B-BE9B-5E1F5F87E3F0}"/>
              </a:ext>
            </a:extLst>
          </p:cNvPr>
          <p:cNvSpPr txBox="1"/>
          <p:nvPr/>
        </p:nvSpPr>
        <p:spPr>
          <a:xfrm>
            <a:off x="14241794" y="4641658"/>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+27%</a:t>
            </a:r>
          </a:p>
        </p:txBody>
      </p:sp>
      <p:sp>
        <p:nvSpPr>
          <p:cNvPr id="115" name="TextBox 114">
            <a:extLst>
              <a:ext uri="{FF2B5EF4-FFF2-40B4-BE49-F238E27FC236}">
                <a16:creationId xmlns:a16="http://schemas.microsoft.com/office/drawing/2014/main" id="{C317D968-468E-47B6-B4D0-D08AECE9B015}"/>
              </a:ext>
            </a:extLst>
          </p:cNvPr>
          <p:cNvSpPr txBox="1"/>
          <p:nvPr/>
        </p:nvSpPr>
        <p:spPr>
          <a:xfrm>
            <a:off x="19146073" y="4641658"/>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+445%</a:t>
            </a:r>
          </a:p>
        </p:txBody>
      </p:sp>
      <p:pic>
        <p:nvPicPr>
          <p:cNvPr id="116" name="Picture 44" descr="Image result for hometogo logo">
            <a:extLst>
              <a:ext uri="{FF2B5EF4-FFF2-40B4-BE49-F238E27FC236}">
                <a16:creationId xmlns:a16="http://schemas.microsoft.com/office/drawing/2014/main" id="{D21E4FE5-AC2B-4F37-9EB7-794E099F231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29263" b="19360"/>
          <a:stretch/>
        </p:blipFill>
        <p:spPr bwMode="auto">
          <a:xfrm>
            <a:off x="10977164" y="4633886"/>
            <a:ext cx="1810843" cy="508958"/>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32" descr="Image result for hunt a killer logo">
            <a:extLst>
              <a:ext uri="{FF2B5EF4-FFF2-40B4-BE49-F238E27FC236}">
                <a16:creationId xmlns:a16="http://schemas.microsoft.com/office/drawing/2014/main" id="{0DE35AF0-58DE-4437-B1CB-20AF5682BA8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531358" y="5244261"/>
            <a:ext cx="2346458" cy="613895"/>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a:extLst>
              <a:ext uri="{FF2B5EF4-FFF2-40B4-BE49-F238E27FC236}">
                <a16:creationId xmlns:a16="http://schemas.microsoft.com/office/drawing/2014/main" id="{34566AAA-9422-42E6-A04D-156F10E05228}"/>
              </a:ext>
            </a:extLst>
          </p:cNvPr>
          <p:cNvSpPr txBox="1"/>
          <p:nvPr/>
        </p:nvSpPr>
        <p:spPr>
          <a:xfrm>
            <a:off x="14241794" y="5305566"/>
            <a:ext cx="2564149"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+706%</a:t>
            </a:r>
          </a:p>
        </p:txBody>
      </p:sp>
      <p:sp>
        <p:nvSpPr>
          <p:cNvPr id="119" name="TextBox 118">
            <a:extLst>
              <a:ext uri="{FF2B5EF4-FFF2-40B4-BE49-F238E27FC236}">
                <a16:creationId xmlns:a16="http://schemas.microsoft.com/office/drawing/2014/main" id="{A6E6BCBA-9096-44A3-9BD0-8583DA33E568}"/>
              </a:ext>
            </a:extLst>
          </p:cNvPr>
          <p:cNvSpPr txBox="1"/>
          <p:nvPr/>
        </p:nvSpPr>
        <p:spPr>
          <a:xfrm>
            <a:off x="19428460" y="5305566"/>
            <a:ext cx="1777979"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+2,663%</a:t>
            </a:r>
          </a:p>
        </p:txBody>
      </p:sp>
      <p:sp>
        <p:nvSpPr>
          <p:cNvPr id="120" name="TextBox 119">
            <a:extLst>
              <a:ext uri="{FF2B5EF4-FFF2-40B4-BE49-F238E27FC236}">
                <a16:creationId xmlns:a16="http://schemas.microsoft.com/office/drawing/2014/main" id="{80D3FEA5-1BB2-4235-8BA8-3C14EF8F0213}"/>
              </a:ext>
            </a:extLst>
          </p:cNvPr>
          <p:cNvSpPr txBox="1"/>
          <p:nvPr/>
        </p:nvSpPr>
        <p:spPr>
          <a:xfrm>
            <a:off x="14241794" y="6009539"/>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+28%</a:t>
            </a:r>
          </a:p>
        </p:txBody>
      </p:sp>
      <p:sp>
        <p:nvSpPr>
          <p:cNvPr id="121" name="TextBox 120">
            <a:extLst>
              <a:ext uri="{FF2B5EF4-FFF2-40B4-BE49-F238E27FC236}">
                <a16:creationId xmlns:a16="http://schemas.microsoft.com/office/drawing/2014/main" id="{26B2DE47-F871-4694-B01F-3976C88B419D}"/>
              </a:ext>
            </a:extLst>
          </p:cNvPr>
          <p:cNvSpPr txBox="1"/>
          <p:nvPr/>
        </p:nvSpPr>
        <p:spPr>
          <a:xfrm>
            <a:off x="19146073" y="6009539"/>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+36%</a:t>
            </a:r>
          </a:p>
        </p:txBody>
      </p:sp>
      <p:pic>
        <p:nvPicPr>
          <p:cNvPr id="122" name="Picture 66" descr="Image result for leesa logo">
            <a:extLst>
              <a:ext uri="{FF2B5EF4-FFF2-40B4-BE49-F238E27FC236}">
                <a16:creationId xmlns:a16="http://schemas.microsoft.com/office/drawing/2014/main" id="{9CC8F79E-E38B-4330-9381-2DF1047863C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360937" y="5948530"/>
            <a:ext cx="922411" cy="584194"/>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6" descr="Image result for mvmt logo">
            <a:extLst>
              <a:ext uri="{FF2B5EF4-FFF2-40B4-BE49-F238E27FC236}">
                <a16:creationId xmlns:a16="http://schemas.microsoft.com/office/drawing/2014/main" id="{3B45BE8E-130F-41F9-9CC8-5E15155BF62A}"/>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0833614" y="6721634"/>
            <a:ext cx="2058193" cy="432064"/>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a:extLst>
              <a:ext uri="{FF2B5EF4-FFF2-40B4-BE49-F238E27FC236}">
                <a16:creationId xmlns:a16="http://schemas.microsoft.com/office/drawing/2014/main" id="{183515ED-04EA-4A28-AFCD-7E4C34A801FE}"/>
              </a:ext>
            </a:extLst>
          </p:cNvPr>
          <p:cNvSpPr txBox="1"/>
          <p:nvPr/>
        </p:nvSpPr>
        <p:spPr>
          <a:xfrm>
            <a:off x="14241794" y="6672542"/>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+682%</a:t>
            </a:r>
          </a:p>
        </p:txBody>
      </p:sp>
      <p:sp>
        <p:nvSpPr>
          <p:cNvPr id="125" name="TextBox 124">
            <a:extLst>
              <a:ext uri="{FF2B5EF4-FFF2-40B4-BE49-F238E27FC236}">
                <a16:creationId xmlns:a16="http://schemas.microsoft.com/office/drawing/2014/main" id="{54EAB5F0-6BA4-4940-99CF-FE7F0E26FE7A}"/>
              </a:ext>
            </a:extLst>
          </p:cNvPr>
          <p:cNvSpPr txBox="1"/>
          <p:nvPr/>
        </p:nvSpPr>
        <p:spPr>
          <a:xfrm>
            <a:off x="19146073" y="6672542"/>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+387%</a:t>
            </a:r>
          </a:p>
        </p:txBody>
      </p:sp>
      <p:sp>
        <p:nvSpPr>
          <p:cNvPr id="126" name="TextBox 125">
            <a:extLst>
              <a:ext uri="{FF2B5EF4-FFF2-40B4-BE49-F238E27FC236}">
                <a16:creationId xmlns:a16="http://schemas.microsoft.com/office/drawing/2014/main" id="{472FE7AF-12F7-453E-BD25-F0938C4352E5}"/>
              </a:ext>
            </a:extLst>
          </p:cNvPr>
          <p:cNvSpPr txBox="1"/>
          <p:nvPr/>
        </p:nvSpPr>
        <p:spPr>
          <a:xfrm>
            <a:off x="14241794" y="7370517"/>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+1,637%</a:t>
            </a:r>
          </a:p>
        </p:txBody>
      </p:sp>
      <p:sp>
        <p:nvSpPr>
          <p:cNvPr id="127" name="TextBox 126">
            <a:extLst>
              <a:ext uri="{FF2B5EF4-FFF2-40B4-BE49-F238E27FC236}">
                <a16:creationId xmlns:a16="http://schemas.microsoft.com/office/drawing/2014/main" id="{266A1223-DEC4-441E-A520-6B0FFBC15CD0}"/>
              </a:ext>
            </a:extLst>
          </p:cNvPr>
          <p:cNvSpPr txBox="1"/>
          <p:nvPr/>
        </p:nvSpPr>
        <p:spPr>
          <a:xfrm>
            <a:off x="19146073" y="7370517"/>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+2,075%</a:t>
            </a:r>
          </a:p>
        </p:txBody>
      </p:sp>
      <p:pic>
        <p:nvPicPr>
          <p:cNvPr id="128" name="Picture 52" descr="Related image">
            <a:extLst>
              <a:ext uri="{FF2B5EF4-FFF2-40B4-BE49-F238E27FC236}">
                <a16:creationId xmlns:a16="http://schemas.microsoft.com/office/drawing/2014/main" id="{F5C6F037-FC39-49A6-9E12-79D07D7DE15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803431" y="7383324"/>
            <a:ext cx="2095782" cy="497749"/>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0" descr="Image result for poshmark logo">
            <a:extLst>
              <a:ext uri="{FF2B5EF4-FFF2-40B4-BE49-F238E27FC236}">
                <a16:creationId xmlns:a16="http://schemas.microsoft.com/office/drawing/2014/main" id="{D5885AAA-0C63-446E-8385-AEE1DEF40CD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508922" y="8109835"/>
            <a:ext cx="2756812" cy="577870"/>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a:extLst>
              <a:ext uri="{FF2B5EF4-FFF2-40B4-BE49-F238E27FC236}">
                <a16:creationId xmlns:a16="http://schemas.microsoft.com/office/drawing/2014/main" id="{679A0E27-90CE-4098-ABA5-6B923E4A3E2A}"/>
              </a:ext>
            </a:extLst>
          </p:cNvPr>
          <p:cNvSpPr txBox="1"/>
          <p:nvPr/>
        </p:nvSpPr>
        <p:spPr>
          <a:xfrm>
            <a:off x="14241794" y="8141136"/>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+8,426%</a:t>
            </a:r>
          </a:p>
        </p:txBody>
      </p:sp>
      <p:sp>
        <p:nvSpPr>
          <p:cNvPr id="131" name="TextBox 130">
            <a:extLst>
              <a:ext uri="{FF2B5EF4-FFF2-40B4-BE49-F238E27FC236}">
                <a16:creationId xmlns:a16="http://schemas.microsoft.com/office/drawing/2014/main" id="{83B8C696-9891-4692-B2B7-71AD49AAFAAB}"/>
              </a:ext>
            </a:extLst>
          </p:cNvPr>
          <p:cNvSpPr txBox="1"/>
          <p:nvPr/>
        </p:nvSpPr>
        <p:spPr>
          <a:xfrm>
            <a:off x="19146073" y="8141136"/>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+1,102%</a:t>
            </a:r>
          </a:p>
        </p:txBody>
      </p:sp>
      <p:sp>
        <p:nvSpPr>
          <p:cNvPr id="132" name="TextBox 131">
            <a:extLst>
              <a:ext uri="{FF2B5EF4-FFF2-40B4-BE49-F238E27FC236}">
                <a16:creationId xmlns:a16="http://schemas.microsoft.com/office/drawing/2014/main" id="{2FF1EA87-C520-4F25-A15D-5BEFEF9591E2}"/>
              </a:ext>
            </a:extLst>
          </p:cNvPr>
          <p:cNvSpPr txBox="1"/>
          <p:nvPr/>
        </p:nvSpPr>
        <p:spPr>
          <a:xfrm>
            <a:off x="14241794" y="8888511"/>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+361%</a:t>
            </a:r>
          </a:p>
        </p:txBody>
      </p:sp>
      <p:sp>
        <p:nvSpPr>
          <p:cNvPr id="133" name="TextBox 132">
            <a:extLst>
              <a:ext uri="{FF2B5EF4-FFF2-40B4-BE49-F238E27FC236}">
                <a16:creationId xmlns:a16="http://schemas.microsoft.com/office/drawing/2014/main" id="{2E5CDCF9-9B12-4FF2-ACBB-32FCD922952E}"/>
              </a:ext>
            </a:extLst>
          </p:cNvPr>
          <p:cNvSpPr txBox="1"/>
          <p:nvPr/>
        </p:nvSpPr>
        <p:spPr>
          <a:xfrm>
            <a:off x="19146073" y="8888511"/>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+283%</a:t>
            </a:r>
          </a:p>
        </p:txBody>
      </p:sp>
      <p:pic>
        <p:nvPicPr>
          <p:cNvPr id="134" name="Picture 26" descr="Image result for purple bricks logo">
            <a:extLst>
              <a:ext uri="{FF2B5EF4-FFF2-40B4-BE49-F238E27FC236}">
                <a16:creationId xmlns:a16="http://schemas.microsoft.com/office/drawing/2014/main" id="{514727DC-6D0D-4B6A-BE61-955983619D2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715410" y="8871853"/>
            <a:ext cx="2196316" cy="483189"/>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a:extLst>
              <a:ext uri="{FF2B5EF4-FFF2-40B4-BE49-F238E27FC236}">
                <a16:creationId xmlns:a16="http://schemas.microsoft.com/office/drawing/2014/main" id="{A20D01B1-6E79-4B22-B195-4E2F7E67437C}"/>
              </a:ext>
            </a:extLst>
          </p:cNvPr>
          <p:cNvSpPr txBox="1"/>
          <p:nvPr/>
        </p:nvSpPr>
        <p:spPr>
          <a:xfrm>
            <a:off x="14241794" y="9569948"/>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+105%</a:t>
            </a:r>
          </a:p>
        </p:txBody>
      </p:sp>
      <p:sp>
        <p:nvSpPr>
          <p:cNvPr id="136" name="TextBox 135">
            <a:extLst>
              <a:ext uri="{FF2B5EF4-FFF2-40B4-BE49-F238E27FC236}">
                <a16:creationId xmlns:a16="http://schemas.microsoft.com/office/drawing/2014/main" id="{FC364E91-0110-4048-A191-50928C564D90}"/>
              </a:ext>
            </a:extLst>
          </p:cNvPr>
          <p:cNvSpPr txBox="1"/>
          <p:nvPr/>
        </p:nvSpPr>
        <p:spPr>
          <a:xfrm>
            <a:off x="19146073" y="9569948"/>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+122%</a:t>
            </a:r>
          </a:p>
        </p:txBody>
      </p:sp>
      <p:pic>
        <p:nvPicPr>
          <p:cNvPr id="137" name="Picture 136">
            <a:extLst>
              <a:ext uri="{FF2B5EF4-FFF2-40B4-BE49-F238E27FC236}">
                <a16:creationId xmlns:a16="http://schemas.microsoft.com/office/drawing/2014/main" id="{244CA875-3FCF-46EA-B267-D74B013536A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030526" y="9548209"/>
            <a:ext cx="1529428" cy="507189"/>
          </a:xfrm>
          <a:prstGeom prst="rect">
            <a:avLst/>
          </a:prstGeom>
        </p:spPr>
      </p:pic>
      <p:sp>
        <p:nvSpPr>
          <p:cNvPr id="138" name="TextBox 137">
            <a:extLst>
              <a:ext uri="{FF2B5EF4-FFF2-40B4-BE49-F238E27FC236}">
                <a16:creationId xmlns:a16="http://schemas.microsoft.com/office/drawing/2014/main" id="{30521D6A-9FA7-49A3-A65C-AA8F06207642}"/>
              </a:ext>
            </a:extLst>
          </p:cNvPr>
          <p:cNvSpPr txBox="1"/>
          <p:nvPr/>
        </p:nvSpPr>
        <p:spPr>
          <a:xfrm>
            <a:off x="14241794" y="10301936"/>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+74%</a:t>
            </a:r>
          </a:p>
        </p:txBody>
      </p:sp>
      <p:sp>
        <p:nvSpPr>
          <p:cNvPr id="139" name="TextBox 138">
            <a:extLst>
              <a:ext uri="{FF2B5EF4-FFF2-40B4-BE49-F238E27FC236}">
                <a16:creationId xmlns:a16="http://schemas.microsoft.com/office/drawing/2014/main" id="{F4B37B9D-CEC9-4577-BE58-82572797C013}"/>
              </a:ext>
            </a:extLst>
          </p:cNvPr>
          <p:cNvSpPr txBox="1"/>
          <p:nvPr/>
        </p:nvSpPr>
        <p:spPr>
          <a:xfrm>
            <a:off x="19146073" y="10301936"/>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+431%</a:t>
            </a:r>
          </a:p>
        </p:txBody>
      </p:sp>
      <p:pic>
        <p:nvPicPr>
          <p:cNvPr id="140" name="Picture 56" descr="Image result for takl logo">
            <a:extLst>
              <a:ext uri="{FF2B5EF4-FFF2-40B4-BE49-F238E27FC236}">
                <a16:creationId xmlns:a16="http://schemas.microsoft.com/office/drawing/2014/main" id="{5FB3A8F2-5EC7-4858-B3D3-1B0F2A9D8776}"/>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214362" y="10244646"/>
            <a:ext cx="1185954" cy="517311"/>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0">
            <a:extLst>
              <a:ext uri="{FF2B5EF4-FFF2-40B4-BE49-F238E27FC236}">
                <a16:creationId xmlns:a16="http://schemas.microsoft.com/office/drawing/2014/main" id="{3A0BD726-3419-48C3-BB61-ACC5A6C60F1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758542" y="10969779"/>
            <a:ext cx="2158136" cy="492369"/>
          </a:xfrm>
          <a:prstGeom prst="rect">
            <a:avLst/>
          </a:prstGeom>
        </p:spPr>
      </p:pic>
      <p:sp>
        <p:nvSpPr>
          <p:cNvPr id="142" name="TextBox 141">
            <a:extLst>
              <a:ext uri="{FF2B5EF4-FFF2-40B4-BE49-F238E27FC236}">
                <a16:creationId xmlns:a16="http://schemas.microsoft.com/office/drawing/2014/main" id="{96DFD583-9956-45A4-A92E-FC37DBC9B323}"/>
              </a:ext>
            </a:extLst>
          </p:cNvPr>
          <p:cNvSpPr txBox="1"/>
          <p:nvPr/>
        </p:nvSpPr>
        <p:spPr>
          <a:xfrm>
            <a:off x="14241794" y="10957891"/>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+90%</a:t>
            </a:r>
          </a:p>
        </p:txBody>
      </p:sp>
      <p:sp>
        <p:nvSpPr>
          <p:cNvPr id="143" name="TextBox 142">
            <a:extLst>
              <a:ext uri="{FF2B5EF4-FFF2-40B4-BE49-F238E27FC236}">
                <a16:creationId xmlns:a16="http://schemas.microsoft.com/office/drawing/2014/main" id="{CB2DDCBF-F070-43BA-985B-6C4567368FF7}"/>
              </a:ext>
            </a:extLst>
          </p:cNvPr>
          <p:cNvSpPr txBox="1"/>
          <p:nvPr/>
        </p:nvSpPr>
        <p:spPr>
          <a:xfrm>
            <a:off x="19146073" y="10957891"/>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+264%</a:t>
            </a:r>
          </a:p>
        </p:txBody>
      </p:sp>
      <p:sp>
        <p:nvSpPr>
          <p:cNvPr id="144" name="TextBox 143">
            <a:extLst>
              <a:ext uri="{FF2B5EF4-FFF2-40B4-BE49-F238E27FC236}">
                <a16:creationId xmlns:a16="http://schemas.microsoft.com/office/drawing/2014/main" id="{445FBE7A-2B88-459D-847B-7E3B82793A4E}"/>
              </a:ext>
            </a:extLst>
          </p:cNvPr>
          <p:cNvSpPr txBox="1"/>
          <p:nvPr/>
        </p:nvSpPr>
        <p:spPr>
          <a:xfrm>
            <a:off x="14241794" y="11664516"/>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+3,874%</a:t>
            </a:r>
          </a:p>
        </p:txBody>
      </p:sp>
      <p:sp>
        <p:nvSpPr>
          <p:cNvPr id="145" name="TextBox 144">
            <a:extLst>
              <a:ext uri="{FF2B5EF4-FFF2-40B4-BE49-F238E27FC236}">
                <a16:creationId xmlns:a16="http://schemas.microsoft.com/office/drawing/2014/main" id="{50FCCF8C-3424-4357-841B-97602AB4D790}"/>
              </a:ext>
            </a:extLst>
          </p:cNvPr>
          <p:cNvSpPr txBox="1"/>
          <p:nvPr/>
        </p:nvSpPr>
        <p:spPr>
          <a:xfrm>
            <a:off x="19146073" y="11664516"/>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+3,172%</a:t>
            </a:r>
          </a:p>
        </p:txBody>
      </p:sp>
      <p:pic>
        <p:nvPicPr>
          <p:cNvPr id="146" name="Picture 42" descr="Image result for touch of modern logo">
            <a:extLst>
              <a:ext uri="{FF2B5EF4-FFF2-40B4-BE49-F238E27FC236}">
                <a16:creationId xmlns:a16="http://schemas.microsoft.com/office/drawing/2014/main" id="{4F0A987A-4C42-42B7-93A4-6A84E89C1A6D}"/>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019314" y="11779248"/>
            <a:ext cx="3580440" cy="246360"/>
          </a:xfrm>
          <a:prstGeom prst="rect">
            <a:avLst/>
          </a:prstGeom>
          <a:noFill/>
          <a:extLst>
            <a:ext uri="{909E8E84-426E-40DD-AFC4-6F175D3DCCD1}">
              <a14:hiddenFill xmlns:a14="http://schemas.microsoft.com/office/drawing/2010/main">
                <a:solidFill>
                  <a:srgbClr val="FFFFFF"/>
                </a:solidFill>
              </a14:hiddenFill>
            </a:ext>
          </a:extLst>
        </p:spPr>
      </p:pic>
      <p:sp>
        <p:nvSpPr>
          <p:cNvPr id="147" name="TextBox 146">
            <a:extLst>
              <a:ext uri="{FF2B5EF4-FFF2-40B4-BE49-F238E27FC236}">
                <a16:creationId xmlns:a16="http://schemas.microsoft.com/office/drawing/2014/main" id="{5D8301DE-0F1F-487F-BC76-DE89ACC00644}"/>
              </a:ext>
            </a:extLst>
          </p:cNvPr>
          <p:cNvSpPr txBox="1"/>
          <p:nvPr/>
        </p:nvSpPr>
        <p:spPr>
          <a:xfrm>
            <a:off x="14241794" y="12360084"/>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+8,635%</a:t>
            </a:r>
          </a:p>
        </p:txBody>
      </p:sp>
      <p:sp>
        <p:nvSpPr>
          <p:cNvPr id="148" name="TextBox 147">
            <a:extLst>
              <a:ext uri="{FF2B5EF4-FFF2-40B4-BE49-F238E27FC236}">
                <a16:creationId xmlns:a16="http://schemas.microsoft.com/office/drawing/2014/main" id="{9F3E1286-09C1-4301-9B21-E9E9DA8B4B90}"/>
              </a:ext>
            </a:extLst>
          </p:cNvPr>
          <p:cNvSpPr txBox="1"/>
          <p:nvPr/>
        </p:nvSpPr>
        <p:spPr>
          <a:xfrm>
            <a:off x="19146073" y="12360084"/>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+5,096%</a:t>
            </a:r>
          </a:p>
        </p:txBody>
      </p:sp>
      <p:pic>
        <p:nvPicPr>
          <p:cNvPr id="149" name="Picture 28" descr="Image result for turo logo">
            <a:extLst>
              <a:ext uri="{FF2B5EF4-FFF2-40B4-BE49-F238E27FC236}">
                <a16:creationId xmlns:a16="http://schemas.microsoft.com/office/drawing/2014/main" id="{4BA4F60A-FE16-4377-8B43-3B393BAE2CB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1189977" y="12357281"/>
            <a:ext cx="1411505" cy="515199"/>
          </a:xfrm>
          <a:prstGeom prst="rect">
            <a:avLst/>
          </a:prstGeom>
          <a:noFill/>
          <a:extLst>
            <a:ext uri="{909E8E84-426E-40DD-AFC4-6F175D3DCCD1}">
              <a14:hiddenFill xmlns:a14="http://schemas.microsoft.com/office/drawing/2010/main">
                <a:solidFill>
                  <a:srgbClr val="FFFFFF"/>
                </a:solidFill>
              </a14:hiddenFill>
            </a:ext>
          </a:extLst>
        </p:spPr>
      </p:pic>
      <p:sp>
        <p:nvSpPr>
          <p:cNvPr id="150" name="TextBox 149">
            <a:extLst>
              <a:ext uri="{FF2B5EF4-FFF2-40B4-BE49-F238E27FC236}">
                <a16:creationId xmlns:a16="http://schemas.microsoft.com/office/drawing/2014/main" id="{7443022D-4BE8-4986-9BE7-5389CF7E5F89}"/>
              </a:ext>
            </a:extLst>
          </p:cNvPr>
          <p:cNvSpPr txBox="1"/>
          <p:nvPr/>
        </p:nvSpPr>
        <p:spPr>
          <a:xfrm>
            <a:off x="10362685" y="1823698"/>
            <a:ext cx="313456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mn-cs"/>
              </a:rPr>
              <a:t>Brand</a:t>
            </a:r>
          </a:p>
        </p:txBody>
      </p:sp>
      <p:cxnSp>
        <p:nvCxnSpPr>
          <p:cNvPr id="151" name="Straight Connector 150">
            <a:extLst>
              <a:ext uri="{FF2B5EF4-FFF2-40B4-BE49-F238E27FC236}">
                <a16:creationId xmlns:a16="http://schemas.microsoft.com/office/drawing/2014/main" id="{5D89461A-2623-4C3B-A981-9D3A97A20EB7}"/>
              </a:ext>
            </a:extLst>
          </p:cNvPr>
          <p:cNvCxnSpPr>
            <a:cxnSpLocks/>
          </p:cNvCxnSpPr>
          <p:nvPr/>
        </p:nvCxnSpPr>
        <p:spPr>
          <a:xfrm>
            <a:off x="18163758" y="1899614"/>
            <a:ext cx="6255" cy="11108704"/>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52" name="TextBox 151">
            <a:extLst>
              <a:ext uri="{FF2B5EF4-FFF2-40B4-BE49-F238E27FC236}">
                <a16:creationId xmlns:a16="http://schemas.microsoft.com/office/drawing/2014/main" id="{D8C02DBB-6B58-461B-BD7A-7747D9FEC825}"/>
              </a:ext>
            </a:extLst>
          </p:cNvPr>
          <p:cNvSpPr txBox="1"/>
          <p:nvPr/>
        </p:nvSpPr>
        <p:spPr>
          <a:xfrm>
            <a:off x="9277065" y="529001"/>
            <a:ext cx="13471786"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Trebuchet MS"/>
                <a:ea typeface="+mn-ea"/>
                <a:cs typeface="+mn-cs"/>
              </a:rPr>
              <a:t>Sampling</a:t>
            </a:r>
            <a:r>
              <a:rPr kumimoji="0" lang="en-US" sz="3200" b="1" i="0" u="sng" strike="noStrike" kern="1200" cap="none" spc="0" normalizeH="0" baseline="0" noProof="0" dirty="0">
                <a:ln>
                  <a:noFill/>
                </a:ln>
                <a:solidFill>
                  <a:prstClr val="black"/>
                </a:solidFill>
                <a:effectLst/>
                <a:uLnTx/>
                <a:uFillTx/>
                <a:latin typeface="Trebuchet MS"/>
                <a:ea typeface="+mn-ea"/>
                <a:cs typeface="+mn-cs"/>
              </a:rPr>
              <a:t> of Brands: TV Spend vs. </a:t>
            </a:r>
            <a:r>
              <a:rPr kumimoji="0" lang="en-US" sz="3200" b="1" i="0" u="sng" strike="noStrike" kern="1200" cap="none" spc="0" normalizeH="0" baseline="0" noProof="0" dirty="0">
                <a:ln>
                  <a:noFill/>
                </a:ln>
                <a:solidFill>
                  <a:srgbClr val="50C8A0"/>
                </a:solidFill>
                <a:effectLst/>
                <a:uLnTx/>
                <a:uFillTx/>
                <a:latin typeface="Trebuchet MS"/>
                <a:ea typeface="+mn-ea"/>
                <a:cs typeface="+mn-cs"/>
              </a:rPr>
              <a:t>Online Video Views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YOY % Increase: 2017 vs. 2018</a:t>
            </a: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53" name="Title 1">
            <a:extLst>
              <a:ext uri="{FF2B5EF4-FFF2-40B4-BE49-F238E27FC236}">
                <a16:creationId xmlns:a16="http://schemas.microsoft.com/office/drawing/2014/main" id="{61467C2F-0AF3-4290-B836-497DE7849EC6}"/>
              </a:ext>
            </a:extLst>
          </p:cNvPr>
          <p:cNvSpPr txBox="1">
            <a:spLocks/>
          </p:cNvSpPr>
          <p:nvPr/>
        </p:nvSpPr>
        <p:spPr>
          <a:xfrm>
            <a:off x="143125" y="1733405"/>
            <a:ext cx="7971212" cy="1086233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Unlike most advertising, the storytelling nature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and visceral connection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o</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f TV advertising compels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people to go online to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re-watch ads again…</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fact, most ‘Emerging’ brands saw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Double</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or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Triple-Digit Lifts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sng" strike="noStrike" kern="1200" cap="none" spc="0" normalizeH="0" baseline="0" noProof="0" dirty="0">
                <a:ln>
                  <a:noFill/>
                </a:ln>
                <a:solidFill>
                  <a:prstClr val="white"/>
                </a:solidFill>
                <a:effectLst/>
                <a:uLnTx/>
                <a:uFillTx/>
                <a:latin typeface="Trebuchet MS" panose="020B0603020202020204" pitchFamily="34" charset="0"/>
                <a:ea typeface="+mj-ea"/>
                <a:cs typeface="+mj-cs"/>
              </a:rPr>
              <a:t>non-paid online video views</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of their TV ads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as they increased their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TV investment</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pic>
        <p:nvPicPr>
          <p:cNvPr id="76" name="Picture 75">
            <a:extLst>
              <a:ext uri="{FF2B5EF4-FFF2-40B4-BE49-F238E27FC236}">
                <a16:creationId xmlns:a16="http://schemas.microsoft.com/office/drawing/2014/main" id="{37987063-173A-49CD-A9D8-142531E2ED46}"/>
              </a:ext>
            </a:extLst>
          </p:cNvPr>
          <p:cNvPicPr>
            <a:picLocks noChangeAspect="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53146" y="6223"/>
            <a:ext cx="1805979" cy="1681575"/>
          </a:xfrm>
          <a:prstGeom prst="rect">
            <a:avLst/>
          </a:prstGeom>
        </p:spPr>
      </p:pic>
      <p:sp>
        <p:nvSpPr>
          <p:cNvPr id="80" name="Title 1">
            <a:extLst>
              <a:ext uri="{FF2B5EF4-FFF2-40B4-BE49-F238E27FC236}">
                <a16:creationId xmlns:a16="http://schemas.microsoft.com/office/drawing/2014/main" id="{269365E6-F26C-4CE4-A402-34D2CF6E2082}"/>
              </a:ext>
            </a:extLst>
          </p:cNvPr>
          <p:cNvSpPr txBox="1">
            <a:spLocks/>
          </p:cNvSpPr>
          <p:nvPr/>
        </p:nvSpPr>
        <p:spPr>
          <a:xfrm>
            <a:off x="-5426" y="-4501"/>
            <a:ext cx="6801932"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CONSIDERATION</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ONLINE VIDEO VIEWS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77" name="Picture 7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2172894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3E2EC23-D1AF-4607-AAE2-51A36CD7C4D9}"/>
              </a:ext>
            </a:extLst>
          </p:cNvPr>
          <p:cNvSpPr txBox="1">
            <a:spLocks/>
          </p:cNvSpPr>
          <p:nvPr/>
        </p:nvSpPr>
        <p:spPr>
          <a:xfrm>
            <a:off x="9009889" y="2042600"/>
            <a:ext cx="13776960" cy="5944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3600" b="1" i="0" u="sng" strike="noStrike" kern="1200" cap="none" spc="0" normalizeH="0" baseline="0" noProof="0" dirty="0">
                <a:ln>
                  <a:noFill/>
                </a:ln>
                <a:solidFill>
                  <a:prstClr val="black"/>
                </a:solidFill>
                <a:effectLst/>
                <a:uLnTx/>
                <a:uFillTx/>
                <a:latin typeface="Trebuchet MS"/>
                <a:ea typeface="+mn-ea"/>
                <a:cs typeface="+mn-cs"/>
              </a:rPr>
              <a:t>‘Emerging’ DTC Brands*: </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Average Monthly Website Unique Visitors (000)</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0" i="1" u="none" strike="noStrike" kern="1200" cap="none" spc="0" normalizeH="0" baseline="0" noProof="0" dirty="0">
                <a:ln>
                  <a:noFill/>
                </a:ln>
                <a:solidFill>
                  <a:prstClr val="black"/>
                </a:solidFill>
                <a:effectLst/>
                <a:uLnTx/>
                <a:uFillTx/>
                <a:latin typeface="Trebuchet MS"/>
                <a:ea typeface="+mn-ea"/>
                <a:cs typeface="+mn-cs"/>
              </a:rPr>
              <a:t>Based Over A Four-Year Time Period: Mar ‘15 – Feb ‘19 </a:t>
            </a:r>
          </a:p>
        </p:txBody>
      </p:sp>
      <p:graphicFrame>
        <p:nvGraphicFramePr>
          <p:cNvPr id="11" name="Chart 10">
            <a:extLst>
              <a:ext uri="{FF2B5EF4-FFF2-40B4-BE49-F238E27FC236}">
                <a16:creationId xmlns:a16="http://schemas.microsoft.com/office/drawing/2014/main" id="{F1F5E140-B8F1-4056-BE1A-7E466829CF5D}"/>
              </a:ext>
            </a:extLst>
          </p:cNvPr>
          <p:cNvGraphicFramePr/>
          <p:nvPr>
            <p:extLst>
              <p:ext uri="{D42A27DB-BD31-4B8C-83A1-F6EECF244321}">
                <p14:modId xmlns:p14="http://schemas.microsoft.com/office/powerpoint/2010/main" val="3742035628"/>
              </p:ext>
            </p:extLst>
          </p:nvPr>
        </p:nvGraphicFramePr>
        <p:xfrm>
          <a:off x="8793305" y="4194660"/>
          <a:ext cx="14176424" cy="6390693"/>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27</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4" y="1732169"/>
            <a:ext cx="7917700" cy="1047979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On average, monthly unique visitors see a</a:t>
            </a:r>
            <a:r>
              <a:rPr lang="en-US" sz="4800" dirty="0">
                <a:solidFill>
                  <a:prstClr val="white"/>
                </a:solidFill>
                <a:latin typeface="Trebuchet MS" panose="020B0603020202020204" pitchFamily="34" charset="0"/>
              </a:rPr>
              <a:t>n </a:t>
            </a:r>
            <a:r>
              <a:rPr lang="en-US" sz="4800" b="1" i="1" dirty="0">
                <a:solidFill>
                  <a:prstClr val="white"/>
                </a:solidFill>
                <a:latin typeface="Trebuchet MS" panose="020B0603020202020204" pitchFamily="34" charset="0"/>
              </a:rPr>
              <a:t>immediate surge</a:t>
            </a:r>
            <a:r>
              <a:rPr lang="en-US" sz="4800" dirty="0">
                <a:solidFill>
                  <a:prstClr val="white"/>
                </a:solidFill>
                <a:latin typeface="Trebuchet MS" panose="020B0603020202020204" pitchFamily="34" charset="0"/>
              </a:rPr>
              <a:t> upon the launch of a TV campaign and this audience only </a:t>
            </a:r>
            <a:r>
              <a:rPr lang="en-US" sz="4800" b="1" i="1" dirty="0">
                <a:solidFill>
                  <a:prstClr val="white"/>
                </a:solidFill>
                <a:latin typeface="Trebuchet MS" panose="020B0603020202020204" pitchFamily="34" charset="0"/>
              </a:rPr>
              <a:t>continues to grow</a:t>
            </a:r>
            <a:r>
              <a:rPr lang="en-US" sz="4800" dirty="0">
                <a:solidFill>
                  <a:prstClr val="white"/>
                </a:solidFill>
                <a:latin typeface="Trebuchet MS" panose="020B0603020202020204" pitchFamily="34" charset="0"/>
              </a:rPr>
              <a:t> through the duration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of a brand’s TV flight:</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The average ‘Emerging’ brand saw an </a:t>
            </a:r>
            <a:r>
              <a:rPr kumimoji="0" lang="en-US" sz="40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84% increase</a:t>
            </a: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in their unique website traffic during their TV launch month and a </a:t>
            </a:r>
            <a:r>
              <a:rPr kumimoji="0" lang="en-US" sz="40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93% average monthly increase</a:t>
            </a: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from launch month to present day</a:t>
            </a:r>
            <a:endPar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p:txBody>
      </p:sp>
      <p:sp>
        <p:nvSpPr>
          <p:cNvPr id="12" name="Text Placeholder 3">
            <a:extLst>
              <a:ext uri="{FF2B5EF4-FFF2-40B4-BE49-F238E27FC236}">
                <a16:creationId xmlns:a16="http://schemas.microsoft.com/office/drawing/2014/main" id="{CB148155-0B7F-49CD-94BB-ABA2E3E512B7}"/>
              </a:ext>
            </a:extLst>
          </p:cNvPr>
          <p:cNvSpPr txBox="1">
            <a:spLocks/>
          </p:cNvSpPr>
          <p:nvPr/>
        </p:nvSpPr>
        <p:spPr>
          <a:xfrm>
            <a:off x="7967124" y="12211961"/>
            <a:ext cx="12692232" cy="30047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1" u="none" strike="noStrike" kern="1200" cap="none" spc="0" normalizeH="0" baseline="0" noProof="0" dirty="0">
                <a:ln>
                  <a:noFill/>
                </a:ln>
                <a:solidFill>
                  <a:prstClr val="black"/>
                </a:solidFill>
                <a:effectLst/>
                <a:uLnTx/>
                <a:uFillTx/>
                <a:latin typeface="Trebuchet MS"/>
                <a:ea typeface="+mn-ea"/>
                <a:cs typeface="+mn-cs"/>
              </a:rPr>
              <a:t>*Reflects the </a:t>
            </a:r>
            <a:r>
              <a:rPr kumimoji="0" lang="en-US" sz="1400" b="0" i="1" u="sng" strike="noStrike" kern="1200" cap="none" spc="0" normalizeH="0" baseline="0" noProof="0" dirty="0">
                <a:ln>
                  <a:noFill/>
                </a:ln>
                <a:solidFill>
                  <a:prstClr val="black"/>
                </a:solidFill>
                <a:effectLst/>
                <a:uLnTx/>
                <a:uFillTx/>
                <a:latin typeface="Trebuchet MS"/>
                <a:ea typeface="+mn-ea"/>
                <a:cs typeface="+mn-cs"/>
              </a:rPr>
              <a:t>39 brands</a:t>
            </a:r>
            <a:r>
              <a:rPr kumimoji="0" lang="en-US" sz="1400" b="0" i="1" u="none" strike="noStrike" kern="1200" cap="none" spc="0" normalizeH="0" baseline="0" noProof="0" dirty="0">
                <a:ln>
                  <a:noFill/>
                </a:ln>
                <a:solidFill>
                  <a:prstClr val="black"/>
                </a:solidFill>
                <a:effectLst/>
                <a:uLnTx/>
                <a:uFillTx/>
                <a:latin typeface="Trebuchet MS"/>
                <a:ea typeface="+mn-ea"/>
                <a:cs typeface="+mn-cs"/>
              </a:rPr>
              <a:t> that are measured in </a:t>
            </a:r>
            <a:r>
              <a:rPr kumimoji="0" lang="en-US" sz="1400" b="0" i="1" u="none" strike="noStrike" kern="1200" cap="none" spc="0" normalizeH="0" baseline="0" noProof="0" dirty="0" err="1">
                <a:ln>
                  <a:noFill/>
                </a:ln>
                <a:solidFill>
                  <a:prstClr val="black"/>
                </a:solidFill>
                <a:effectLst/>
                <a:uLnTx/>
                <a:uFillTx/>
                <a:latin typeface="Trebuchet MS"/>
                <a:ea typeface="+mn-ea"/>
                <a:cs typeface="+mn-cs"/>
              </a:rPr>
              <a:t>Comscore</a:t>
            </a:r>
            <a:r>
              <a:rPr kumimoji="0" lang="en-US" sz="1400" b="0" i="1" u="none" strike="noStrike" kern="1200" cap="none" spc="0" normalizeH="0" baseline="0" noProof="0" dirty="0">
                <a:ln>
                  <a:noFill/>
                </a:ln>
                <a:solidFill>
                  <a:prstClr val="black"/>
                </a:solidFill>
                <a:effectLst/>
                <a:uLnTx/>
                <a:uFillTx/>
                <a:latin typeface="Trebuchet MS"/>
                <a:ea typeface="+mn-ea"/>
                <a:cs typeface="+mn-cs"/>
              </a:rPr>
              <a:t> and had reported monthly unique visitors in at least one month prior to their TV campaign launch </a:t>
            </a:r>
          </a:p>
        </p:txBody>
      </p:sp>
      <p:sp>
        <p:nvSpPr>
          <p:cNvPr id="2" name="TextBox 1">
            <a:extLst>
              <a:ext uri="{FF2B5EF4-FFF2-40B4-BE49-F238E27FC236}">
                <a16:creationId xmlns:a16="http://schemas.microsoft.com/office/drawing/2014/main" id="{6581E9EC-B5BD-4D2C-B5D3-EC4B0D881D99}"/>
              </a:ext>
            </a:extLst>
          </p:cNvPr>
          <p:cNvSpPr txBox="1"/>
          <p:nvPr/>
        </p:nvSpPr>
        <p:spPr>
          <a:xfrm>
            <a:off x="9960864" y="10507302"/>
            <a:ext cx="2670048" cy="40011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(Monthly Average)</a:t>
            </a:r>
          </a:p>
        </p:txBody>
      </p:sp>
      <p:sp>
        <p:nvSpPr>
          <p:cNvPr id="13" name="TextBox 12">
            <a:extLst>
              <a:ext uri="{FF2B5EF4-FFF2-40B4-BE49-F238E27FC236}">
                <a16:creationId xmlns:a16="http://schemas.microsoft.com/office/drawing/2014/main" id="{4D4C9343-E584-4323-A38D-728064C72897}"/>
              </a:ext>
            </a:extLst>
          </p:cNvPr>
          <p:cNvSpPr txBox="1"/>
          <p:nvPr/>
        </p:nvSpPr>
        <p:spPr>
          <a:xfrm>
            <a:off x="19070200" y="10522658"/>
            <a:ext cx="2950464" cy="40011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(Monthly Average)</a:t>
            </a:r>
          </a:p>
        </p:txBody>
      </p:sp>
      <p:sp>
        <p:nvSpPr>
          <p:cNvPr id="14" name="Text Placeholder 3">
            <a:extLst>
              <a:ext uri="{FF2B5EF4-FFF2-40B4-BE49-F238E27FC236}">
                <a16:creationId xmlns:a16="http://schemas.microsoft.com/office/drawing/2014/main" id="{F2848867-32F8-402C-8565-AD7BF5439E69}"/>
              </a:ext>
            </a:extLst>
          </p:cNvPr>
          <p:cNvSpPr txBox="1">
            <a:spLocks/>
          </p:cNvSpPr>
          <p:nvPr/>
        </p:nvSpPr>
        <p:spPr>
          <a:xfrm>
            <a:off x="7991507" y="12822993"/>
            <a:ext cx="14514925" cy="857123"/>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TV spend (national cable TV, national broadcast TV, Spanish language broadcast TV, Spanish language cable TV, spot TV, syndication TV), March ‘15 – February ‘19 (calendar months).  VAB analysis of </a:t>
            </a:r>
            <a:r>
              <a:rPr lang="en-US" sz="1200" dirty="0">
                <a:solidFill>
                  <a:prstClr val="black"/>
                </a:solidFill>
                <a:latin typeface="Trebuchet MS"/>
              </a:rPr>
              <a:t>C</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omscore</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mediametrix</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multiplatform media trend data, total audience (Desktop P2+, Mobile 18+), March ’15 – February ’19 (calendar months). ‘Prior to TV Launch’ reflects the average monthly unique visitors based on when each brand’s website began being measured by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Comscore</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or starting from March 2015 if measurement began before that month. Three brands within the 63 ‘emerging’ brand groupings were not measured as of February 2019: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Brooklinen</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Hunt-A-Killer, Keeps.</a:t>
            </a:r>
          </a:p>
        </p:txBody>
      </p:sp>
      <p:sp>
        <p:nvSpPr>
          <p:cNvPr id="6" name="TextBox 5">
            <a:extLst>
              <a:ext uri="{FF2B5EF4-FFF2-40B4-BE49-F238E27FC236}">
                <a16:creationId xmlns:a16="http://schemas.microsoft.com/office/drawing/2014/main" id="{9D87B523-DA6B-4189-8A66-98902129FA2C}"/>
              </a:ext>
            </a:extLst>
          </p:cNvPr>
          <p:cNvSpPr txBox="1"/>
          <p:nvPr/>
        </p:nvSpPr>
        <p:spPr>
          <a:xfrm>
            <a:off x="21849976" y="5183200"/>
            <a:ext cx="2058536" cy="52322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vs. monthly average prior to TV launch</a:t>
            </a:r>
          </a:p>
        </p:txBody>
      </p:sp>
      <p:sp>
        <p:nvSpPr>
          <p:cNvPr id="8" name="Oval 7">
            <a:extLst>
              <a:ext uri="{FF2B5EF4-FFF2-40B4-BE49-F238E27FC236}">
                <a16:creationId xmlns:a16="http://schemas.microsoft.com/office/drawing/2014/main" id="{9E0E0D41-B523-42D4-8248-E0F791EBCF85}"/>
              </a:ext>
            </a:extLst>
          </p:cNvPr>
          <p:cNvSpPr/>
          <p:nvPr/>
        </p:nvSpPr>
        <p:spPr>
          <a:xfrm>
            <a:off x="21567648" y="4039380"/>
            <a:ext cx="2340864" cy="1061692"/>
          </a:xfrm>
          <a:prstGeom prst="ellipse">
            <a:avLst/>
          </a:prstGeom>
          <a:solidFill>
            <a:schemeClr val="accent6">
              <a:lumMod val="40000"/>
              <a:lumOff val="6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+93%</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prstClr val="black"/>
                </a:solidFill>
                <a:effectLst/>
                <a:uLnTx/>
                <a:uFillTx/>
                <a:latin typeface="Trebuchet MS"/>
                <a:ea typeface="+mn-ea"/>
                <a:cs typeface="+mn-cs"/>
              </a:rPr>
              <a:t>(</a:t>
            </a:r>
            <a:r>
              <a:rPr kumimoji="0" lang="en-US" sz="1400" b="1" i="0" u="sng" strike="noStrike" kern="1200" cap="none" spc="0" normalizeH="0" baseline="0" noProof="0" dirty="0">
                <a:ln>
                  <a:noFill/>
                </a:ln>
                <a:solidFill>
                  <a:prstClr val="black"/>
                </a:solidFill>
                <a:effectLst/>
                <a:uLnTx/>
                <a:uFillTx/>
                <a:latin typeface="Trebuchet MS"/>
                <a:ea typeface="+mn-ea"/>
                <a:cs typeface="+mn-cs"/>
              </a:rPr>
              <a:t>+2.5 MM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Trebuchet MS"/>
                <a:ea typeface="+mn-ea"/>
                <a:cs typeface="+mn-cs"/>
              </a:rPr>
              <a:t>monthly </a:t>
            </a:r>
            <a:r>
              <a:rPr kumimoji="0" lang="en-US" sz="1400" b="1" i="0" u="sng" strike="noStrike" kern="1200" cap="none" spc="0" normalizeH="0" baseline="0" noProof="0" dirty="0" err="1">
                <a:ln>
                  <a:noFill/>
                </a:ln>
                <a:solidFill>
                  <a:prstClr val="black"/>
                </a:solidFill>
                <a:effectLst/>
                <a:uLnTx/>
                <a:uFillTx/>
                <a:latin typeface="Trebuchet MS"/>
                <a:ea typeface="+mn-ea"/>
                <a:cs typeface="+mn-cs"/>
              </a:rPr>
              <a:t>uniques</a:t>
            </a:r>
            <a:r>
              <a:rPr kumimoji="0" lang="en-US" sz="1400" b="1" i="0" strike="noStrike" kern="1200" cap="none" spc="0" normalizeH="0" baseline="0" noProof="0" dirty="0">
                <a:ln>
                  <a:noFill/>
                </a:ln>
                <a:solidFill>
                  <a:prstClr val="black"/>
                </a:solidFill>
                <a:effectLst/>
                <a:uLnTx/>
                <a:uFillTx/>
                <a:latin typeface="Trebuchet MS"/>
                <a:ea typeface="+mn-ea"/>
                <a:cs typeface="+mn-cs"/>
              </a:rPr>
              <a:t>)</a:t>
            </a:r>
          </a:p>
        </p:txBody>
      </p:sp>
      <p:pic>
        <p:nvPicPr>
          <p:cNvPr id="15" name="Picture 14">
            <a:extLst>
              <a:ext uri="{FF2B5EF4-FFF2-40B4-BE49-F238E27FC236}">
                <a16:creationId xmlns:a16="http://schemas.microsoft.com/office/drawing/2014/main" id="{9F8CA796-30AC-4113-BACD-83446E31A70B}"/>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32534" y="16904"/>
            <a:ext cx="1743878" cy="1623752"/>
          </a:xfrm>
          <a:prstGeom prst="rect">
            <a:avLst/>
          </a:prstGeom>
        </p:spPr>
      </p:pic>
      <p:sp>
        <p:nvSpPr>
          <p:cNvPr id="17" name="Title 1">
            <a:extLst>
              <a:ext uri="{FF2B5EF4-FFF2-40B4-BE49-F238E27FC236}">
                <a16:creationId xmlns:a16="http://schemas.microsoft.com/office/drawing/2014/main" id="{79B29724-B8AE-4656-A586-959631216751}"/>
              </a:ext>
            </a:extLst>
          </p:cNvPr>
          <p:cNvSpPr txBox="1">
            <a:spLocks/>
          </p:cNvSpPr>
          <p:nvPr/>
        </p:nvSpPr>
        <p:spPr>
          <a:xfrm>
            <a:off x="-5426" y="-4501"/>
            <a:ext cx="4900942"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INTENT</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ea typeface="+mj-ea"/>
                <a:cs typeface="+mj-cs"/>
              </a:rPr>
              <a:t>: WEBSITE TRAFFIC</a:t>
            </a:r>
            <a:endParaRPr kumimoji="0" lang="en-US" sz="2800" b="1" i="0" u="none" strike="noStrike" kern="1200" cap="none" spc="0" normalizeH="0" baseline="0" noProof="0" dirty="0">
              <a:ln>
                <a:noFill/>
              </a:ln>
              <a:solidFill>
                <a:srgbClr val="0099FF"/>
              </a:solidFill>
              <a:effectLst/>
              <a:uLnTx/>
              <a:uFillTx/>
              <a:latin typeface="Trebuchet MS"/>
              <a:ea typeface="+mj-ea"/>
              <a:cs typeface="+mj-cs"/>
            </a:endParaRPr>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3485985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28</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5" y="1781528"/>
            <a:ext cx="7637878" cy="468362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While most DTC brands start with a social media-dominant strategy (Facebook, Instagram, </a:t>
            </a:r>
            <a:r>
              <a:rPr kumimoji="0" lang="en-US" sz="4800" b="0" i="0" u="none" strike="noStrike" kern="1200" cap="none" spc="0" normalizeH="0" baseline="0" noProof="0" dirty="0" err="1">
                <a:ln>
                  <a:noFill/>
                </a:ln>
                <a:solidFill>
                  <a:prstClr val="white"/>
                </a:solidFill>
                <a:effectLst/>
                <a:uLnTx/>
                <a:uFillTx/>
                <a:latin typeface="Trebuchet MS" panose="020B0603020202020204" pitchFamily="34" charset="0"/>
                <a:ea typeface="+mj-ea"/>
                <a:cs typeface="+mj-cs"/>
              </a:rPr>
              <a:t>etc</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website traffic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skyrocketed</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for many </a:t>
            </a:r>
            <a:r>
              <a:rPr lang="en-US" sz="4800" dirty="0">
                <a:solidFill>
                  <a:prstClr val="white"/>
                </a:solidFill>
                <a:latin typeface="Trebuchet MS" panose="020B0603020202020204" pitchFamily="34" charset="0"/>
              </a:rPr>
              <a:t>‘</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Emerging’ brands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once they launched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 TV campaign</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11" name="Text Placeholder 2">
            <a:extLst>
              <a:ext uri="{FF2B5EF4-FFF2-40B4-BE49-F238E27FC236}">
                <a16:creationId xmlns:a16="http://schemas.microsoft.com/office/drawing/2014/main" id="{835F7310-AD68-4EDA-AE6C-2DA8EB64047B}"/>
              </a:ext>
            </a:extLst>
          </p:cNvPr>
          <p:cNvSpPr txBox="1">
            <a:spLocks/>
          </p:cNvSpPr>
          <p:nvPr/>
        </p:nvSpPr>
        <p:spPr>
          <a:xfrm>
            <a:off x="9209478" y="2217186"/>
            <a:ext cx="2976720"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solidFill>
                  <a:prstClr val="black"/>
                </a:solidFill>
                <a:effectLst/>
                <a:uLnTx/>
                <a:uFillTx/>
                <a:latin typeface="Trebuchet MS"/>
                <a:ea typeface="+mn-ea"/>
                <a:cs typeface="+mn-cs"/>
              </a:rPr>
              <a:t>Brand</a:t>
            </a:r>
          </a:p>
        </p:txBody>
      </p:sp>
      <p:sp>
        <p:nvSpPr>
          <p:cNvPr id="12" name="Text Placeholder 2">
            <a:extLst>
              <a:ext uri="{FF2B5EF4-FFF2-40B4-BE49-F238E27FC236}">
                <a16:creationId xmlns:a16="http://schemas.microsoft.com/office/drawing/2014/main" id="{D9B9E09B-F786-4C54-A47F-E34EC15B76BA}"/>
              </a:ext>
            </a:extLst>
          </p:cNvPr>
          <p:cNvSpPr txBox="1">
            <a:spLocks/>
          </p:cNvSpPr>
          <p:nvPr/>
        </p:nvSpPr>
        <p:spPr>
          <a:xfrm>
            <a:off x="11315982" y="1778404"/>
            <a:ext cx="3277829" cy="854767"/>
          </a:xfrm>
          <a:prstGeom prst="rect">
            <a:avLst/>
          </a:prstGeom>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solidFill>
                  <a:prstClr val="black"/>
                </a:solidFill>
                <a:effectLst/>
                <a:uLnTx/>
                <a:uFillTx/>
                <a:latin typeface="Trebuchet MS"/>
                <a:ea typeface="+mn-ea"/>
                <a:cs typeface="+mn-cs"/>
              </a:rPr>
              <a:t>Monthly Average:</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Prior To TV Launch</a:t>
            </a:r>
          </a:p>
        </p:txBody>
      </p:sp>
      <p:sp>
        <p:nvSpPr>
          <p:cNvPr id="13" name="Text Placeholder 2">
            <a:extLst>
              <a:ext uri="{FF2B5EF4-FFF2-40B4-BE49-F238E27FC236}">
                <a16:creationId xmlns:a16="http://schemas.microsoft.com/office/drawing/2014/main" id="{B6ADAD36-6D2C-45BB-8A69-BA92D1CCD305}"/>
              </a:ext>
            </a:extLst>
          </p:cNvPr>
          <p:cNvSpPr txBox="1">
            <a:spLocks/>
          </p:cNvSpPr>
          <p:nvPr/>
        </p:nvSpPr>
        <p:spPr>
          <a:xfrm>
            <a:off x="16262865" y="1778459"/>
            <a:ext cx="3277830" cy="890103"/>
          </a:xfrm>
          <a:prstGeom prst="rect">
            <a:avLst/>
          </a:prstGeom>
          <a:ln w="38100">
            <a:solidFill>
              <a:srgbClr val="0099FF"/>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solidFill>
                  <a:srgbClr val="0099FF"/>
                </a:solidFill>
                <a:effectLst/>
                <a:uLnTx/>
                <a:uFillTx/>
                <a:latin typeface="Trebuchet MS"/>
                <a:ea typeface="+mn-ea"/>
                <a:cs typeface="+mn-cs"/>
              </a:rPr>
              <a:t>Monthly Average: </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TV Launch – Feb ‘19</a:t>
            </a:r>
          </a:p>
        </p:txBody>
      </p:sp>
      <p:sp>
        <p:nvSpPr>
          <p:cNvPr id="14" name="Text Placeholder 2">
            <a:extLst>
              <a:ext uri="{FF2B5EF4-FFF2-40B4-BE49-F238E27FC236}">
                <a16:creationId xmlns:a16="http://schemas.microsoft.com/office/drawing/2014/main" id="{33B45DAA-8862-4515-855E-159D39B5EF3C}"/>
              </a:ext>
            </a:extLst>
          </p:cNvPr>
          <p:cNvSpPr txBox="1">
            <a:spLocks/>
          </p:cNvSpPr>
          <p:nvPr/>
        </p:nvSpPr>
        <p:spPr>
          <a:xfrm>
            <a:off x="19681891" y="1772643"/>
            <a:ext cx="1796914" cy="81957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solidFill>
                  <a:srgbClr val="0099FF"/>
                </a:solidFill>
                <a:effectLst/>
                <a:uLnTx/>
                <a:uFillTx/>
                <a:latin typeface="Trebuchet MS"/>
                <a:ea typeface="+mn-ea"/>
                <a:cs typeface="+mn-cs"/>
              </a:rPr>
              <a:t>#</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Diff</a:t>
            </a:r>
          </a:p>
        </p:txBody>
      </p:sp>
      <p:sp>
        <p:nvSpPr>
          <p:cNvPr id="15" name="Text Placeholder 2">
            <a:extLst>
              <a:ext uri="{FF2B5EF4-FFF2-40B4-BE49-F238E27FC236}">
                <a16:creationId xmlns:a16="http://schemas.microsoft.com/office/drawing/2014/main" id="{5F35DFD7-AC3C-43B1-B95C-A7C78123A143}"/>
              </a:ext>
            </a:extLst>
          </p:cNvPr>
          <p:cNvSpPr txBox="1">
            <a:spLocks/>
          </p:cNvSpPr>
          <p:nvPr/>
        </p:nvSpPr>
        <p:spPr>
          <a:xfrm>
            <a:off x="21614850" y="1780504"/>
            <a:ext cx="1796914" cy="81957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solidFill>
                  <a:srgbClr val="0099FF"/>
                </a:solidFill>
                <a:effectLst/>
                <a:uLnTx/>
                <a:uFillTx/>
                <a:latin typeface="Trebuchet MS"/>
                <a:ea typeface="+mn-ea"/>
                <a:cs typeface="+mn-cs"/>
              </a:rPr>
              <a:t>% </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Diff</a:t>
            </a:r>
          </a:p>
        </p:txBody>
      </p:sp>
      <p:cxnSp>
        <p:nvCxnSpPr>
          <p:cNvPr id="5" name="Straight Arrow Connector 4">
            <a:extLst>
              <a:ext uri="{FF2B5EF4-FFF2-40B4-BE49-F238E27FC236}">
                <a16:creationId xmlns:a16="http://schemas.microsoft.com/office/drawing/2014/main" id="{0C2B0C45-875F-4464-80AD-06CD1C1F3FBE}"/>
              </a:ext>
            </a:extLst>
          </p:cNvPr>
          <p:cNvCxnSpPr>
            <a:cxnSpLocks/>
          </p:cNvCxnSpPr>
          <p:nvPr/>
        </p:nvCxnSpPr>
        <p:spPr>
          <a:xfrm>
            <a:off x="14702464" y="2200148"/>
            <a:ext cx="1429194" cy="0"/>
          </a:xfrm>
          <a:prstGeom prst="straightConnector1">
            <a:avLst/>
          </a:prstGeom>
          <a:ln w="57150">
            <a:solidFill>
              <a:srgbClr val="0099FF"/>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 Placeholder 2">
            <a:extLst>
              <a:ext uri="{FF2B5EF4-FFF2-40B4-BE49-F238E27FC236}">
                <a16:creationId xmlns:a16="http://schemas.microsoft.com/office/drawing/2014/main" id="{96699E87-7ECC-4ABD-BD1A-08CA7D0E0A85}"/>
              </a:ext>
            </a:extLst>
          </p:cNvPr>
          <p:cNvSpPr txBox="1">
            <a:spLocks/>
          </p:cNvSpPr>
          <p:nvPr/>
        </p:nvSpPr>
        <p:spPr>
          <a:xfrm>
            <a:off x="8295789" y="574598"/>
            <a:ext cx="14801955" cy="98640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1" u="sng" strike="noStrike" kern="1200" cap="none" spc="0" normalizeH="0" baseline="0" noProof="0" dirty="0">
                <a:ln>
                  <a:noFill/>
                </a:ln>
                <a:solidFill>
                  <a:prstClr val="black"/>
                </a:solidFill>
                <a:effectLst/>
                <a:uLnTx/>
                <a:uFillTx/>
                <a:latin typeface="Trebuchet MS"/>
                <a:ea typeface="+mn-ea"/>
                <a:cs typeface="+mn-cs"/>
              </a:rPr>
              <a:t>Sampling</a:t>
            </a:r>
            <a:r>
              <a:rPr kumimoji="0" lang="en-US" sz="2800" b="1" i="0" u="sng" strike="noStrike" kern="1200" cap="none" spc="0" normalizeH="0" baseline="0" noProof="0" dirty="0">
                <a:ln>
                  <a:noFill/>
                </a:ln>
                <a:solidFill>
                  <a:prstClr val="black"/>
                </a:solidFill>
                <a:effectLst/>
                <a:uLnTx/>
                <a:uFillTx/>
                <a:latin typeface="Trebuchet MS"/>
                <a:ea typeface="+mn-ea"/>
                <a:cs typeface="+mn-cs"/>
              </a:rPr>
              <a:t> </a:t>
            </a:r>
            <a:r>
              <a:rPr lang="en-US" sz="2800" b="1" u="sng" dirty="0">
                <a:solidFill>
                  <a:prstClr val="black"/>
                </a:solidFill>
                <a:latin typeface="Trebuchet MS"/>
              </a:rPr>
              <a:t>of Brands: </a:t>
            </a:r>
            <a:r>
              <a:rPr kumimoji="0" lang="en-US" sz="2800" b="1" i="0" u="sng" strike="noStrike" kern="1200" cap="none" spc="0" normalizeH="0" baseline="0" noProof="0" dirty="0">
                <a:ln>
                  <a:noFill/>
                </a:ln>
                <a:solidFill>
                  <a:prstClr val="black"/>
                </a:solidFill>
                <a:effectLst/>
                <a:uLnTx/>
                <a:uFillTx/>
                <a:latin typeface="Trebuchet MS"/>
                <a:ea typeface="+mn-ea"/>
                <a:cs typeface="+mn-cs"/>
              </a:rPr>
              <a:t>Monthly Website Unique Visitors (000) Comparison</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Based Over A Four-Year Time Period (Mar ‘15 – Feb ‘19)</a:t>
            </a:r>
          </a:p>
        </p:txBody>
      </p:sp>
      <p:sp>
        <p:nvSpPr>
          <p:cNvPr id="27" name="Rectangle 30">
            <a:extLst>
              <a:ext uri="{FF2B5EF4-FFF2-40B4-BE49-F238E27FC236}">
                <a16:creationId xmlns:a16="http://schemas.microsoft.com/office/drawing/2014/main" id="{C9963824-5131-406C-BD41-CDC7C2F9CB0C}"/>
              </a:ext>
            </a:extLst>
          </p:cNvPr>
          <p:cNvSpPr>
            <a:spLocks noChangeArrowheads="1"/>
          </p:cNvSpPr>
          <p:nvPr/>
        </p:nvSpPr>
        <p:spPr bwMode="auto">
          <a:xfrm>
            <a:off x="12006782" y="275233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1,190</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0" name="Rectangle 30">
            <a:extLst>
              <a:ext uri="{FF2B5EF4-FFF2-40B4-BE49-F238E27FC236}">
                <a16:creationId xmlns:a16="http://schemas.microsoft.com/office/drawing/2014/main" id="{C8BA7CF3-B7C6-40A0-90D6-422AA9589F74}"/>
              </a:ext>
            </a:extLst>
          </p:cNvPr>
          <p:cNvSpPr>
            <a:spLocks noChangeArrowheads="1"/>
          </p:cNvSpPr>
          <p:nvPr/>
        </p:nvSpPr>
        <p:spPr bwMode="auto">
          <a:xfrm>
            <a:off x="16966468" y="275843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2,000</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31" name="Rectangle 30">
            <a:extLst>
              <a:ext uri="{FF2B5EF4-FFF2-40B4-BE49-F238E27FC236}">
                <a16:creationId xmlns:a16="http://schemas.microsoft.com/office/drawing/2014/main" id="{2AB76A11-4727-4E8A-87C4-B865857AD78D}"/>
              </a:ext>
            </a:extLst>
          </p:cNvPr>
          <p:cNvSpPr>
            <a:spLocks noChangeArrowheads="1"/>
          </p:cNvSpPr>
          <p:nvPr/>
        </p:nvSpPr>
        <p:spPr bwMode="auto">
          <a:xfrm>
            <a:off x="19529152" y="2758433"/>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+810</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35" name="Rectangle 30">
            <a:extLst>
              <a:ext uri="{FF2B5EF4-FFF2-40B4-BE49-F238E27FC236}">
                <a16:creationId xmlns:a16="http://schemas.microsoft.com/office/drawing/2014/main" id="{60EF37D6-9FF8-4D1E-826B-2C4812C81F59}"/>
              </a:ext>
            </a:extLst>
          </p:cNvPr>
          <p:cNvSpPr>
            <a:spLocks noChangeArrowheads="1"/>
          </p:cNvSpPr>
          <p:nvPr/>
        </p:nvSpPr>
        <p:spPr bwMode="auto">
          <a:xfrm>
            <a:off x="21501710" y="2758433"/>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+68%</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36" name="Picture 4" descr="Image result for apartment list logo">
            <a:extLst>
              <a:ext uri="{FF2B5EF4-FFF2-40B4-BE49-F238E27FC236}">
                <a16:creationId xmlns:a16="http://schemas.microsoft.com/office/drawing/2014/main" id="{B98B6A54-A01B-4FB7-AF7E-2E17C87B932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532863" y="2807825"/>
            <a:ext cx="2335572" cy="49475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0" descr="Image result for betabrand logo">
            <a:extLst>
              <a:ext uri="{FF2B5EF4-FFF2-40B4-BE49-F238E27FC236}">
                <a16:creationId xmlns:a16="http://schemas.microsoft.com/office/drawing/2014/main" id="{F2E9E7A2-4B76-4F1D-AAEF-7FEC360733C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34675" y="3394724"/>
            <a:ext cx="1653401" cy="413351"/>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a:extLst>
              <a:ext uri="{FF2B5EF4-FFF2-40B4-BE49-F238E27FC236}">
                <a16:creationId xmlns:a16="http://schemas.microsoft.com/office/drawing/2014/main" id="{A9A8EB88-6B52-44A4-957E-E789B3B657DD}"/>
              </a:ext>
            </a:extLst>
          </p:cNvPr>
          <p:cNvCxnSpPr>
            <a:cxnSpLocks/>
          </p:cNvCxnSpPr>
          <p:nvPr/>
        </p:nvCxnSpPr>
        <p:spPr>
          <a:xfrm>
            <a:off x="8277500" y="3834082"/>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188F6961-9F44-4974-A974-CEFA6CDB0870}"/>
              </a:ext>
            </a:extLst>
          </p:cNvPr>
          <p:cNvCxnSpPr>
            <a:cxnSpLocks/>
          </p:cNvCxnSpPr>
          <p:nvPr/>
        </p:nvCxnSpPr>
        <p:spPr>
          <a:xfrm>
            <a:off x="8283596" y="332811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FA80686-6AA7-42BF-A3DC-F506C6B653ED}"/>
              </a:ext>
            </a:extLst>
          </p:cNvPr>
          <p:cNvCxnSpPr>
            <a:cxnSpLocks/>
          </p:cNvCxnSpPr>
          <p:nvPr/>
        </p:nvCxnSpPr>
        <p:spPr>
          <a:xfrm>
            <a:off x="8283596" y="4827730"/>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07CACA8-EDBF-40E5-A4EF-20D76547D643}"/>
              </a:ext>
            </a:extLst>
          </p:cNvPr>
          <p:cNvCxnSpPr>
            <a:cxnSpLocks/>
          </p:cNvCxnSpPr>
          <p:nvPr/>
        </p:nvCxnSpPr>
        <p:spPr>
          <a:xfrm>
            <a:off x="8289692" y="433395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47019B72-69C7-438D-8363-5B4EBE4DD32F}"/>
              </a:ext>
            </a:extLst>
          </p:cNvPr>
          <p:cNvCxnSpPr>
            <a:cxnSpLocks/>
          </p:cNvCxnSpPr>
          <p:nvPr/>
        </p:nvCxnSpPr>
        <p:spPr>
          <a:xfrm>
            <a:off x="8283596" y="588843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91B018E0-0F28-417F-9683-5894904EBE48}"/>
              </a:ext>
            </a:extLst>
          </p:cNvPr>
          <p:cNvCxnSpPr>
            <a:cxnSpLocks/>
          </p:cNvCxnSpPr>
          <p:nvPr/>
        </p:nvCxnSpPr>
        <p:spPr>
          <a:xfrm>
            <a:off x="8289692" y="537027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00E7D1B-3CD5-4536-976D-ED03A69CE587}"/>
              </a:ext>
            </a:extLst>
          </p:cNvPr>
          <p:cNvCxnSpPr>
            <a:cxnSpLocks/>
          </p:cNvCxnSpPr>
          <p:nvPr/>
        </p:nvCxnSpPr>
        <p:spPr>
          <a:xfrm>
            <a:off x="8289692" y="6906466"/>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BA3FF20-3F8C-4644-99E4-3E84301254CC}"/>
              </a:ext>
            </a:extLst>
          </p:cNvPr>
          <p:cNvCxnSpPr>
            <a:cxnSpLocks/>
          </p:cNvCxnSpPr>
          <p:nvPr/>
        </p:nvCxnSpPr>
        <p:spPr>
          <a:xfrm>
            <a:off x="8295788" y="6412690"/>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18DE59A-9D72-4E4D-BA98-3F178EFBD51D}"/>
              </a:ext>
            </a:extLst>
          </p:cNvPr>
          <p:cNvCxnSpPr>
            <a:cxnSpLocks/>
          </p:cNvCxnSpPr>
          <p:nvPr/>
        </p:nvCxnSpPr>
        <p:spPr>
          <a:xfrm>
            <a:off x="8271404" y="7863538"/>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1C275085-4530-462E-9F5B-3BA75EA4DEB3}"/>
              </a:ext>
            </a:extLst>
          </p:cNvPr>
          <p:cNvCxnSpPr>
            <a:cxnSpLocks/>
          </p:cNvCxnSpPr>
          <p:nvPr/>
        </p:nvCxnSpPr>
        <p:spPr>
          <a:xfrm>
            <a:off x="8277500" y="7345378"/>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A3704DD-A145-4C15-954D-E1C3F8EFC363}"/>
              </a:ext>
            </a:extLst>
          </p:cNvPr>
          <p:cNvCxnSpPr>
            <a:cxnSpLocks/>
          </p:cNvCxnSpPr>
          <p:nvPr/>
        </p:nvCxnSpPr>
        <p:spPr>
          <a:xfrm>
            <a:off x="8277500" y="878403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48E41156-389F-4665-8886-2B8E06EEAD19}"/>
              </a:ext>
            </a:extLst>
          </p:cNvPr>
          <p:cNvCxnSpPr>
            <a:cxnSpLocks/>
          </p:cNvCxnSpPr>
          <p:nvPr/>
        </p:nvCxnSpPr>
        <p:spPr>
          <a:xfrm>
            <a:off x="8283596" y="832683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B6AAE4F6-9B6B-4DAF-9829-A164C52FBA1B}"/>
              </a:ext>
            </a:extLst>
          </p:cNvPr>
          <p:cNvCxnSpPr>
            <a:cxnSpLocks/>
          </p:cNvCxnSpPr>
          <p:nvPr/>
        </p:nvCxnSpPr>
        <p:spPr>
          <a:xfrm>
            <a:off x="8277500" y="9783778"/>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73FF1DA8-66E4-4001-AB82-2EAA72063ACB}"/>
              </a:ext>
            </a:extLst>
          </p:cNvPr>
          <p:cNvCxnSpPr>
            <a:cxnSpLocks/>
          </p:cNvCxnSpPr>
          <p:nvPr/>
        </p:nvCxnSpPr>
        <p:spPr>
          <a:xfrm>
            <a:off x="8283596" y="9277810"/>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072DFE02-E8E3-4639-AA88-0DE501EF1AB2}"/>
              </a:ext>
            </a:extLst>
          </p:cNvPr>
          <p:cNvCxnSpPr>
            <a:cxnSpLocks/>
          </p:cNvCxnSpPr>
          <p:nvPr/>
        </p:nvCxnSpPr>
        <p:spPr>
          <a:xfrm>
            <a:off x="8289692" y="1024707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54" name="Rectangle 30">
            <a:extLst>
              <a:ext uri="{FF2B5EF4-FFF2-40B4-BE49-F238E27FC236}">
                <a16:creationId xmlns:a16="http://schemas.microsoft.com/office/drawing/2014/main" id="{9F8962D3-4D95-4C63-8F68-1835BFEE6F9D}"/>
              </a:ext>
            </a:extLst>
          </p:cNvPr>
          <p:cNvSpPr>
            <a:spLocks noChangeArrowheads="1"/>
          </p:cNvSpPr>
          <p:nvPr/>
        </p:nvSpPr>
        <p:spPr bwMode="auto">
          <a:xfrm>
            <a:off x="12000686" y="329488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188</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5" name="Rectangle 30">
            <a:extLst>
              <a:ext uri="{FF2B5EF4-FFF2-40B4-BE49-F238E27FC236}">
                <a16:creationId xmlns:a16="http://schemas.microsoft.com/office/drawing/2014/main" id="{242A917C-61F9-4709-A536-D6AC068CC045}"/>
              </a:ext>
            </a:extLst>
          </p:cNvPr>
          <p:cNvSpPr>
            <a:spLocks noChangeArrowheads="1"/>
          </p:cNvSpPr>
          <p:nvPr/>
        </p:nvSpPr>
        <p:spPr bwMode="auto">
          <a:xfrm>
            <a:off x="16960372" y="330097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377</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56" name="Rectangle 55">
            <a:extLst>
              <a:ext uri="{FF2B5EF4-FFF2-40B4-BE49-F238E27FC236}">
                <a16:creationId xmlns:a16="http://schemas.microsoft.com/office/drawing/2014/main" id="{3CA17E7D-E318-475F-8911-090053EA3129}"/>
              </a:ext>
            </a:extLst>
          </p:cNvPr>
          <p:cNvSpPr>
            <a:spLocks noChangeArrowheads="1"/>
          </p:cNvSpPr>
          <p:nvPr/>
        </p:nvSpPr>
        <p:spPr bwMode="auto">
          <a:xfrm>
            <a:off x="19523056" y="3300977"/>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+189</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57" name="Rectangle 30">
            <a:extLst>
              <a:ext uri="{FF2B5EF4-FFF2-40B4-BE49-F238E27FC236}">
                <a16:creationId xmlns:a16="http://schemas.microsoft.com/office/drawing/2014/main" id="{1ACECE5B-F98E-4422-ADFD-3A9460707269}"/>
              </a:ext>
            </a:extLst>
          </p:cNvPr>
          <p:cNvSpPr>
            <a:spLocks noChangeArrowheads="1"/>
          </p:cNvSpPr>
          <p:nvPr/>
        </p:nvSpPr>
        <p:spPr bwMode="auto">
          <a:xfrm>
            <a:off x="21495614" y="3300977"/>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+101%</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58" name="Picture 70" descr="Image result for bonobos logo">
            <a:extLst>
              <a:ext uri="{FF2B5EF4-FFF2-40B4-BE49-F238E27FC236}">
                <a16:creationId xmlns:a16="http://schemas.microsoft.com/office/drawing/2014/main" id="{B386B6FE-04A5-4E4D-BC91-6A3C428BAD5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34675" y="3980934"/>
            <a:ext cx="1601506" cy="224795"/>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30">
            <a:extLst>
              <a:ext uri="{FF2B5EF4-FFF2-40B4-BE49-F238E27FC236}">
                <a16:creationId xmlns:a16="http://schemas.microsoft.com/office/drawing/2014/main" id="{3FDBBC03-1F38-4F46-AD0B-B552DC4A2928}"/>
              </a:ext>
            </a:extLst>
          </p:cNvPr>
          <p:cNvSpPr>
            <a:spLocks noChangeArrowheads="1"/>
          </p:cNvSpPr>
          <p:nvPr/>
        </p:nvSpPr>
        <p:spPr bwMode="auto">
          <a:xfrm>
            <a:off x="11994590" y="378865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33</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60" name="Rectangle 30">
            <a:extLst>
              <a:ext uri="{FF2B5EF4-FFF2-40B4-BE49-F238E27FC236}">
                <a16:creationId xmlns:a16="http://schemas.microsoft.com/office/drawing/2014/main" id="{E03F83FB-17A2-4782-B57E-D03B36734331}"/>
              </a:ext>
            </a:extLst>
          </p:cNvPr>
          <p:cNvSpPr>
            <a:spLocks noChangeArrowheads="1"/>
          </p:cNvSpPr>
          <p:nvPr/>
        </p:nvSpPr>
        <p:spPr bwMode="auto">
          <a:xfrm>
            <a:off x="16954276" y="379475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88</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61" name="Rectangle 60">
            <a:extLst>
              <a:ext uri="{FF2B5EF4-FFF2-40B4-BE49-F238E27FC236}">
                <a16:creationId xmlns:a16="http://schemas.microsoft.com/office/drawing/2014/main" id="{AA2D0921-D3B2-4F22-8C8C-04CEBEB9F434}"/>
              </a:ext>
            </a:extLst>
          </p:cNvPr>
          <p:cNvSpPr>
            <a:spLocks noChangeArrowheads="1"/>
          </p:cNvSpPr>
          <p:nvPr/>
        </p:nvSpPr>
        <p:spPr bwMode="auto">
          <a:xfrm>
            <a:off x="19516960" y="3794753"/>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+55</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62" name="Rectangle 30">
            <a:extLst>
              <a:ext uri="{FF2B5EF4-FFF2-40B4-BE49-F238E27FC236}">
                <a16:creationId xmlns:a16="http://schemas.microsoft.com/office/drawing/2014/main" id="{F4DB12D3-DFD4-4B8A-93D8-390754F0FC28}"/>
              </a:ext>
            </a:extLst>
          </p:cNvPr>
          <p:cNvSpPr>
            <a:spLocks noChangeArrowheads="1"/>
          </p:cNvSpPr>
          <p:nvPr/>
        </p:nvSpPr>
        <p:spPr bwMode="auto">
          <a:xfrm>
            <a:off x="21489518" y="3794753"/>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+165%</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63" name="Picture 22" descr="Image result for cargurus logo">
            <a:extLst>
              <a:ext uri="{FF2B5EF4-FFF2-40B4-BE49-F238E27FC236}">
                <a16:creationId xmlns:a16="http://schemas.microsoft.com/office/drawing/2014/main" id="{CFC64B91-4279-4FD4-9A98-A1583A67376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891364" y="4387573"/>
            <a:ext cx="1533526" cy="389215"/>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30">
            <a:extLst>
              <a:ext uri="{FF2B5EF4-FFF2-40B4-BE49-F238E27FC236}">
                <a16:creationId xmlns:a16="http://schemas.microsoft.com/office/drawing/2014/main" id="{9EB6FDF3-D944-4A73-BD6D-7589C6A081D9}"/>
              </a:ext>
            </a:extLst>
          </p:cNvPr>
          <p:cNvSpPr>
            <a:spLocks noChangeArrowheads="1"/>
          </p:cNvSpPr>
          <p:nvPr/>
        </p:nvSpPr>
        <p:spPr bwMode="auto">
          <a:xfrm>
            <a:off x="12000686" y="428243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12,142</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65" name="Rectangle 30">
            <a:extLst>
              <a:ext uri="{FF2B5EF4-FFF2-40B4-BE49-F238E27FC236}">
                <a16:creationId xmlns:a16="http://schemas.microsoft.com/office/drawing/2014/main" id="{94E4720C-C258-400E-9457-E12C592E731D}"/>
              </a:ext>
            </a:extLst>
          </p:cNvPr>
          <p:cNvSpPr>
            <a:spLocks noChangeArrowheads="1"/>
          </p:cNvSpPr>
          <p:nvPr/>
        </p:nvSpPr>
        <p:spPr bwMode="auto">
          <a:xfrm>
            <a:off x="16960372" y="4288529"/>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20,862</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66" name="Rectangle 65">
            <a:extLst>
              <a:ext uri="{FF2B5EF4-FFF2-40B4-BE49-F238E27FC236}">
                <a16:creationId xmlns:a16="http://schemas.microsoft.com/office/drawing/2014/main" id="{51871C7F-15EE-474F-9B6E-68AB97EC805F}"/>
              </a:ext>
            </a:extLst>
          </p:cNvPr>
          <p:cNvSpPr>
            <a:spLocks noChangeArrowheads="1"/>
          </p:cNvSpPr>
          <p:nvPr/>
        </p:nvSpPr>
        <p:spPr bwMode="auto">
          <a:xfrm>
            <a:off x="19523056" y="4276337"/>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+8,720</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67" name="Rectangle 30">
            <a:extLst>
              <a:ext uri="{FF2B5EF4-FFF2-40B4-BE49-F238E27FC236}">
                <a16:creationId xmlns:a16="http://schemas.microsoft.com/office/drawing/2014/main" id="{A5647BAA-718F-4A37-BE8E-8AC0A0C6212F}"/>
              </a:ext>
            </a:extLst>
          </p:cNvPr>
          <p:cNvSpPr>
            <a:spLocks noChangeArrowheads="1"/>
          </p:cNvSpPr>
          <p:nvPr/>
        </p:nvSpPr>
        <p:spPr bwMode="auto">
          <a:xfrm>
            <a:off x="21495614" y="4276337"/>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+72%</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68" name="Picture 52" descr="Image result for chewy logo">
            <a:extLst>
              <a:ext uri="{FF2B5EF4-FFF2-40B4-BE49-F238E27FC236}">
                <a16:creationId xmlns:a16="http://schemas.microsoft.com/office/drawing/2014/main" id="{AE81D1F7-3510-4DAA-9385-92063F7BDF8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819188" y="4886803"/>
            <a:ext cx="1702337" cy="431258"/>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30">
            <a:extLst>
              <a:ext uri="{FF2B5EF4-FFF2-40B4-BE49-F238E27FC236}">
                <a16:creationId xmlns:a16="http://schemas.microsoft.com/office/drawing/2014/main" id="{CAE95EA9-E895-49FA-A676-2BAE92A297BE}"/>
              </a:ext>
            </a:extLst>
          </p:cNvPr>
          <p:cNvSpPr>
            <a:spLocks noChangeArrowheads="1"/>
          </p:cNvSpPr>
          <p:nvPr/>
        </p:nvSpPr>
        <p:spPr bwMode="auto">
          <a:xfrm>
            <a:off x="12006782" y="478840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1,791</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70" name="Rectangle 30">
            <a:extLst>
              <a:ext uri="{FF2B5EF4-FFF2-40B4-BE49-F238E27FC236}">
                <a16:creationId xmlns:a16="http://schemas.microsoft.com/office/drawing/2014/main" id="{B692B30D-3163-45FD-A79E-4E6D6529C727}"/>
              </a:ext>
            </a:extLst>
          </p:cNvPr>
          <p:cNvSpPr>
            <a:spLocks noChangeArrowheads="1"/>
          </p:cNvSpPr>
          <p:nvPr/>
        </p:nvSpPr>
        <p:spPr bwMode="auto">
          <a:xfrm>
            <a:off x="16966468" y="479449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8,338</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71" name="Rectangle 70">
            <a:extLst>
              <a:ext uri="{FF2B5EF4-FFF2-40B4-BE49-F238E27FC236}">
                <a16:creationId xmlns:a16="http://schemas.microsoft.com/office/drawing/2014/main" id="{0BA8AE0E-76C4-46E9-9FF6-A77EA29A1DAD}"/>
              </a:ext>
            </a:extLst>
          </p:cNvPr>
          <p:cNvSpPr>
            <a:spLocks noChangeArrowheads="1"/>
          </p:cNvSpPr>
          <p:nvPr/>
        </p:nvSpPr>
        <p:spPr bwMode="auto">
          <a:xfrm>
            <a:off x="19529152" y="4794497"/>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+6,547</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72" name="Rectangle 30">
            <a:extLst>
              <a:ext uri="{FF2B5EF4-FFF2-40B4-BE49-F238E27FC236}">
                <a16:creationId xmlns:a16="http://schemas.microsoft.com/office/drawing/2014/main" id="{4F1B7BC5-43B7-435A-9B48-ECBE7D354023}"/>
              </a:ext>
            </a:extLst>
          </p:cNvPr>
          <p:cNvSpPr>
            <a:spLocks noChangeArrowheads="1"/>
          </p:cNvSpPr>
          <p:nvPr/>
        </p:nvSpPr>
        <p:spPr bwMode="auto">
          <a:xfrm>
            <a:off x="21501710" y="4794497"/>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+366%</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73" name="Rectangle 30">
            <a:extLst>
              <a:ext uri="{FF2B5EF4-FFF2-40B4-BE49-F238E27FC236}">
                <a16:creationId xmlns:a16="http://schemas.microsoft.com/office/drawing/2014/main" id="{EB7F7C18-063C-4985-92E4-6590E54BE455}"/>
              </a:ext>
            </a:extLst>
          </p:cNvPr>
          <p:cNvSpPr>
            <a:spLocks noChangeArrowheads="1"/>
          </p:cNvSpPr>
          <p:nvPr/>
        </p:nvSpPr>
        <p:spPr bwMode="auto">
          <a:xfrm>
            <a:off x="12000686" y="531875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35,314</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74" name="Rectangle 30">
            <a:extLst>
              <a:ext uri="{FF2B5EF4-FFF2-40B4-BE49-F238E27FC236}">
                <a16:creationId xmlns:a16="http://schemas.microsoft.com/office/drawing/2014/main" id="{79253825-26FD-4D39-B4AE-AB9D85ED8A2C}"/>
              </a:ext>
            </a:extLst>
          </p:cNvPr>
          <p:cNvSpPr>
            <a:spLocks noChangeArrowheads="1"/>
          </p:cNvSpPr>
          <p:nvPr/>
        </p:nvSpPr>
        <p:spPr bwMode="auto">
          <a:xfrm>
            <a:off x="16960372" y="5324849"/>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48,192</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75" name="Rectangle 74">
            <a:extLst>
              <a:ext uri="{FF2B5EF4-FFF2-40B4-BE49-F238E27FC236}">
                <a16:creationId xmlns:a16="http://schemas.microsoft.com/office/drawing/2014/main" id="{6C1E5866-43FB-401C-82EC-71772763F720}"/>
              </a:ext>
            </a:extLst>
          </p:cNvPr>
          <p:cNvSpPr>
            <a:spLocks noChangeArrowheads="1"/>
          </p:cNvSpPr>
          <p:nvPr/>
        </p:nvSpPr>
        <p:spPr bwMode="auto">
          <a:xfrm>
            <a:off x="19523056" y="5324849"/>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+12,878</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76" name="Rectangle 30">
            <a:extLst>
              <a:ext uri="{FF2B5EF4-FFF2-40B4-BE49-F238E27FC236}">
                <a16:creationId xmlns:a16="http://schemas.microsoft.com/office/drawing/2014/main" id="{641990D2-C999-40CD-9F8F-2F4512061E3C}"/>
              </a:ext>
            </a:extLst>
          </p:cNvPr>
          <p:cNvSpPr>
            <a:spLocks noChangeArrowheads="1"/>
          </p:cNvSpPr>
          <p:nvPr/>
        </p:nvSpPr>
        <p:spPr bwMode="auto">
          <a:xfrm>
            <a:off x="21495614" y="5324849"/>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+36%</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77" name="Picture 76" descr="Image result for etsy logo png">
            <a:extLst>
              <a:ext uri="{FF2B5EF4-FFF2-40B4-BE49-F238E27FC236}">
                <a16:creationId xmlns:a16="http://schemas.microsoft.com/office/drawing/2014/main" id="{6B09A7ED-8D18-4CBB-B7B4-50B24BAD145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217914" y="5428358"/>
            <a:ext cx="804443" cy="42249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2" descr="Image result for filters fast logo png">
            <a:extLst>
              <a:ext uri="{FF2B5EF4-FFF2-40B4-BE49-F238E27FC236}">
                <a16:creationId xmlns:a16="http://schemas.microsoft.com/office/drawing/2014/main" id="{6CE8B800-95D3-4875-81E4-C0FDB05740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87151" y="5985158"/>
            <a:ext cx="1769899" cy="384953"/>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30">
            <a:extLst>
              <a:ext uri="{FF2B5EF4-FFF2-40B4-BE49-F238E27FC236}">
                <a16:creationId xmlns:a16="http://schemas.microsoft.com/office/drawing/2014/main" id="{6813E8CE-9158-4C8C-B2ED-11172A7F1293}"/>
              </a:ext>
            </a:extLst>
          </p:cNvPr>
          <p:cNvSpPr>
            <a:spLocks noChangeArrowheads="1"/>
          </p:cNvSpPr>
          <p:nvPr/>
        </p:nvSpPr>
        <p:spPr bwMode="auto">
          <a:xfrm>
            <a:off x="11994590" y="586129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149</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0" name="Rectangle 30">
            <a:extLst>
              <a:ext uri="{FF2B5EF4-FFF2-40B4-BE49-F238E27FC236}">
                <a16:creationId xmlns:a16="http://schemas.microsoft.com/office/drawing/2014/main" id="{4E6C5767-3E60-4E51-B193-C6BC910B8BD0}"/>
              </a:ext>
            </a:extLst>
          </p:cNvPr>
          <p:cNvSpPr>
            <a:spLocks noChangeArrowheads="1"/>
          </p:cNvSpPr>
          <p:nvPr/>
        </p:nvSpPr>
        <p:spPr bwMode="auto">
          <a:xfrm>
            <a:off x="16954276" y="586739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247</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81" name="Rectangle 80">
            <a:extLst>
              <a:ext uri="{FF2B5EF4-FFF2-40B4-BE49-F238E27FC236}">
                <a16:creationId xmlns:a16="http://schemas.microsoft.com/office/drawing/2014/main" id="{E6ADDA6D-4F08-489F-9265-7C4CCC4865D1}"/>
              </a:ext>
            </a:extLst>
          </p:cNvPr>
          <p:cNvSpPr>
            <a:spLocks noChangeArrowheads="1"/>
          </p:cNvSpPr>
          <p:nvPr/>
        </p:nvSpPr>
        <p:spPr bwMode="auto">
          <a:xfrm>
            <a:off x="19516960" y="5867393"/>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+98</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82" name="Rectangle 30">
            <a:extLst>
              <a:ext uri="{FF2B5EF4-FFF2-40B4-BE49-F238E27FC236}">
                <a16:creationId xmlns:a16="http://schemas.microsoft.com/office/drawing/2014/main" id="{0BE3506D-3934-4F6F-9AD2-E10ABD362602}"/>
              </a:ext>
            </a:extLst>
          </p:cNvPr>
          <p:cNvSpPr>
            <a:spLocks noChangeArrowheads="1"/>
          </p:cNvSpPr>
          <p:nvPr/>
        </p:nvSpPr>
        <p:spPr bwMode="auto">
          <a:xfrm>
            <a:off x="21489518" y="5867393"/>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+66%</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83" name="Picture 38" descr="Image result for grammarly logo">
            <a:extLst>
              <a:ext uri="{FF2B5EF4-FFF2-40B4-BE49-F238E27FC236}">
                <a16:creationId xmlns:a16="http://schemas.microsoft.com/office/drawing/2014/main" id="{D2A2212B-F0BE-46B9-9F11-4AD9C9837BA6}"/>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783879" y="6388011"/>
            <a:ext cx="1731063" cy="565725"/>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30">
            <a:extLst>
              <a:ext uri="{FF2B5EF4-FFF2-40B4-BE49-F238E27FC236}">
                <a16:creationId xmlns:a16="http://schemas.microsoft.com/office/drawing/2014/main" id="{B0CF8C02-64AC-4282-B89F-23680B3F93BB}"/>
              </a:ext>
            </a:extLst>
          </p:cNvPr>
          <p:cNvSpPr>
            <a:spLocks noChangeArrowheads="1"/>
          </p:cNvSpPr>
          <p:nvPr/>
        </p:nvSpPr>
        <p:spPr bwMode="auto">
          <a:xfrm>
            <a:off x="11988494" y="634288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1,835</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5" name="Rectangle 30">
            <a:extLst>
              <a:ext uri="{FF2B5EF4-FFF2-40B4-BE49-F238E27FC236}">
                <a16:creationId xmlns:a16="http://schemas.microsoft.com/office/drawing/2014/main" id="{BA9D203C-EE2D-4510-B4E7-9DB384490525}"/>
              </a:ext>
            </a:extLst>
          </p:cNvPr>
          <p:cNvSpPr>
            <a:spLocks noChangeArrowheads="1"/>
          </p:cNvSpPr>
          <p:nvPr/>
        </p:nvSpPr>
        <p:spPr bwMode="auto">
          <a:xfrm>
            <a:off x="16948180" y="634897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5,199</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86" name="Rectangle 85">
            <a:extLst>
              <a:ext uri="{FF2B5EF4-FFF2-40B4-BE49-F238E27FC236}">
                <a16:creationId xmlns:a16="http://schemas.microsoft.com/office/drawing/2014/main" id="{3F75F9EF-8DA1-441F-AD59-A864651BB8C9}"/>
              </a:ext>
            </a:extLst>
          </p:cNvPr>
          <p:cNvSpPr>
            <a:spLocks noChangeArrowheads="1"/>
          </p:cNvSpPr>
          <p:nvPr/>
        </p:nvSpPr>
        <p:spPr bwMode="auto">
          <a:xfrm>
            <a:off x="19510864" y="6348977"/>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+3,365</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87" name="Rectangle 30">
            <a:extLst>
              <a:ext uri="{FF2B5EF4-FFF2-40B4-BE49-F238E27FC236}">
                <a16:creationId xmlns:a16="http://schemas.microsoft.com/office/drawing/2014/main" id="{47E4C021-C073-4D6F-9DA1-E2328FE9B8E6}"/>
              </a:ext>
            </a:extLst>
          </p:cNvPr>
          <p:cNvSpPr>
            <a:spLocks noChangeArrowheads="1"/>
          </p:cNvSpPr>
          <p:nvPr/>
        </p:nvSpPr>
        <p:spPr bwMode="auto">
          <a:xfrm>
            <a:off x="21483422" y="6348977"/>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+183%</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88" name="Picture 2" descr="Image result for luxury retreats logo">
            <a:extLst>
              <a:ext uri="{FF2B5EF4-FFF2-40B4-BE49-F238E27FC236}">
                <a16:creationId xmlns:a16="http://schemas.microsoft.com/office/drawing/2014/main" id="{90F486CA-D0C0-4431-8EC6-5328C84C88E2}"/>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610187" y="6958660"/>
            <a:ext cx="2095879" cy="313566"/>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30">
            <a:extLst>
              <a:ext uri="{FF2B5EF4-FFF2-40B4-BE49-F238E27FC236}">
                <a16:creationId xmlns:a16="http://schemas.microsoft.com/office/drawing/2014/main" id="{71AE45A0-CFFA-464D-98BB-EDAA6375C39A}"/>
              </a:ext>
            </a:extLst>
          </p:cNvPr>
          <p:cNvSpPr>
            <a:spLocks noChangeArrowheads="1"/>
          </p:cNvSpPr>
          <p:nvPr/>
        </p:nvSpPr>
        <p:spPr bwMode="auto">
          <a:xfrm>
            <a:off x="11982398" y="681227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98</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0" name="Rectangle 30">
            <a:extLst>
              <a:ext uri="{FF2B5EF4-FFF2-40B4-BE49-F238E27FC236}">
                <a16:creationId xmlns:a16="http://schemas.microsoft.com/office/drawing/2014/main" id="{E3F14EB0-C9D6-47A4-A6C3-B6224C80F674}"/>
              </a:ext>
            </a:extLst>
          </p:cNvPr>
          <p:cNvSpPr>
            <a:spLocks noChangeArrowheads="1"/>
          </p:cNvSpPr>
          <p:nvPr/>
        </p:nvSpPr>
        <p:spPr bwMode="auto">
          <a:xfrm>
            <a:off x="16942084" y="6818369"/>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205</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91" name="Rectangle 90">
            <a:extLst>
              <a:ext uri="{FF2B5EF4-FFF2-40B4-BE49-F238E27FC236}">
                <a16:creationId xmlns:a16="http://schemas.microsoft.com/office/drawing/2014/main" id="{830EB5BB-57D9-4CE5-B7C7-9B6831CB7ABC}"/>
              </a:ext>
            </a:extLst>
          </p:cNvPr>
          <p:cNvSpPr>
            <a:spLocks noChangeArrowheads="1"/>
          </p:cNvSpPr>
          <p:nvPr/>
        </p:nvSpPr>
        <p:spPr bwMode="auto">
          <a:xfrm>
            <a:off x="19504768" y="6818369"/>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+107</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92" name="Rectangle 30">
            <a:extLst>
              <a:ext uri="{FF2B5EF4-FFF2-40B4-BE49-F238E27FC236}">
                <a16:creationId xmlns:a16="http://schemas.microsoft.com/office/drawing/2014/main" id="{1C48D2A0-FF89-45D5-93FD-09F08500C47C}"/>
              </a:ext>
            </a:extLst>
          </p:cNvPr>
          <p:cNvSpPr>
            <a:spLocks noChangeArrowheads="1"/>
          </p:cNvSpPr>
          <p:nvPr/>
        </p:nvSpPr>
        <p:spPr bwMode="auto">
          <a:xfrm>
            <a:off x="21477326" y="6818369"/>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+109%</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93" name="Picture 80" descr="Image result for lyft logo">
            <a:extLst>
              <a:ext uri="{FF2B5EF4-FFF2-40B4-BE49-F238E27FC236}">
                <a16:creationId xmlns:a16="http://schemas.microsoft.com/office/drawing/2014/main" id="{5669F3FB-1385-45C9-9278-C12DD2FD9FD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298448" y="7400708"/>
            <a:ext cx="604388" cy="428096"/>
          </a:xfrm>
          <a:prstGeom prst="rect">
            <a:avLst/>
          </a:prstGeom>
          <a:noFill/>
          <a:extLst>
            <a:ext uri="{909E8E84-426E-40DD-AFC4-6F175D3DCCD1}">
              <a14:hiddenFill xmlns:a14="http://schemas.microsoft.com/office/drawing/2010/main">
                <a:solidFill>
                  <a:srgbClr val="FFFFFF"/>
                </a:solidFill>
              </a14:hiddenFill>
            </a:ext>
          </a:extLst>
        </p:spPr>
      </p:pic>
      <p:sp>
        <p:nvSpPr>
          <p:cNvPr id="94" name="Rectangle 30">
            <a:extLst>
              <a:ext uri="{FF2B5EF4-FFF2-40B4-BE49-F238E27FC236}">
                <a16:creationId xmlns:a16="http://schemas.microsoft.com/office/drawing/2014/main" id="{191D6A7D-A79A-4673-BC9F-0E23A9357AB7}"/>
              </a:ext>
            </a:extLst>
          </p:cNvPr>
          <p:cNvSpPr>
            <a:spLocks noChangeArrowheads="1"/>
          </p:cNvSpPr>
          <p:nvPr/>
        </p:nvSpPr>
        <p:spPr bwMode="auto">
          <a:xfrm>
            <a:off x="11976302" y="7281665"/>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2,471</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5" name="Rectangle 30">
            <a:extLst>
              <a:ext uri="{FF2B5EF4-FFF2-40B4-BE49-F238E27FC236}">
                <a16:creationId xmlns:a16="http://schemas.microsoft.com/office/drawing/2014/main" id="{F6DD6449-CF80-494C-AD40-6C86FA02B6E0}"/>
              </a:ext>
            </a:extLst>
          </p:cNvPr>
          <p:cNvSpPr>
            <a:spLocks noChangeArrowheads="1"/>
          </p:cNvSpPr>
          <p:nvPr/>
        </p:nvSpPr>
        <p:spPr bwMode="auto">
          <a:xfrm>
            <a:off x="16935988" y="728776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10,549</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96" name="Rectangle 95">
            <a:extLst>
              <a:ext uri="{FF2B5EF4-FFF2-40B4-BE49-F238E27FC236}">
                <a16:creationId xmlns:a16="http://schemas.microsoft.com/office/drawing/2014/main" id="{9DC513EF-4AB1-49A3-8EE3-08047B2598AA}"/>
              </a:ext>
            </a:extLst>
          </p:cNvPr>
          <p:cNvSpPr>
            <a:spLocks noChangeArrowheads="1"/>
          </p:cNvSpPr>
          <p:nvPr/>
        </p:nvSpPr>
        <p:spPr bwMode="auto">
          <a:xfrm>
            <a:off x="19498672" y="7287761"/>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+8,078</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97" name="Rectangle 30">
            <a:extLst>
              <a:ext uri="{FF2B5EF4-FFF2-40B4-BE49-F238E27FC236}">
                <a16:creationId xmlns:a16="http://schemas.microsoft.com/office/drawing/2014/main" id="{0AF176D6-7495-46FC-A13E-4D61261EDD04}"/>
              </a:ext>
            </a:extLst>
          </p:cNvPr>
          <p:cNvSpPr>
            <a:spLocks noChangeArrowheads="1"/>
          </p:cNvSpPr>
          <p:nvPr/>
        </p:nvSpPr>
        <p:spPr bwMode="auto">
          <a:xfrm>
            <a:off x="21471230" y="7287761"/>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+327%</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98" name="Picture 54" descr="Image result for nerdwallet logo">
            <a:extLst>
              <a:ext uri="{FF2B5EF4-FFF2-40B4-BE49-F238E27FC236}">
                <a16:creationId xmlns:a16="http://schemas.microsoft.com/office/drawing/2014/main" id="{7E927BC1-EED8-49BF-923B-E6B1CBD58C18}"/>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8687151" y="7942785"/>
            <a:ext cx="1652302" cy="317767"/>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30">
            <a:extLst>
              <a:ext uri="{FF2B5EF4-FFF2-40B4-BE49-F238E27FC236}">
                <a16:creationId xmlns:a16="http://schemas.microsoft.com/office/drawing/2014/main" id="{F915E485-9F13-4241-B70E-5B96C739AB1D}"/>
              </a:ext>
            </a:extLst>
          </p:cNvPr>
          <p:cNvSpPr>
            <a:spLocks noChangeArrowheads="1"/>
          </p:cNvSpPr>
          <p:nvPr/>
        </p:nvSpPr>
        <p:spPr bwMode="auto">
          <a:xfrm>
            <a:off x="11970206" y="777544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4,430</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0" name="Rectangle 30">
            <a:extLst>
              <a:ext uri="{FF2B5EF4-FFF2-40B4-BE49-F238E27FC236}">
                <a16:creationId xmlns:a16="http://schemas.microsoft.com/office/drawing/2014/main" id="{C97A66BF-ABE7-4AFA-B96E-EAA2E11484A1}"/>
              </a:ext>
            </a:extLst>
          </p:cNvPr>
          <p:cNvSpPr>
            <a:spLocks noChangeArrowheads="1"/>
          </p:cNvSpPr>
          <p:nvPr/>
        </p:nvSpPr>
        <p:spPr bwMode="auto">
          <a:xfrm>
            <a:off x="16929892" y="778153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10,363</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01" name="Rectangle 100">
            <a:extLst>
              <a:ext uri="{FF2B5EF4-FFF2-40B4-BE49-F238E27FC236}">
                <a16:creationId xmlns:a16="http://schemas.microsoft.com/office/drawing/2014/main" id="{2D816E17-DE8A-4BF9-B24B-683DE07445AC}"/>
              </a:ext>
            </a:extLst>
          </p:cNvPr>
          <p:cNvSpPr>
            <a:spLocks noChangeArrowheads="1"/>
          </p:cNvSpPr>
          <p:nvPr/>
        </p:nvSpPr>
        <p:spPr bwMode="auto">
          <a:xfrm>
            <a:off x="19492576" y="7781537"/>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+5,932</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02" name="Rectangle 30">
            <a:extLst>
              <a:ext uri="{FF2B5EF4-FFF2-40B4-BE49-F238E27FC236}">
                <a16:creationId xmlns:a16="http://schemas.microsoft.com/office/drawing/2014/main" id="{1DE7DDB7-8054-4E0C-8A32-B147A0E94555}"/>
              </a:ext>
            </a:extLst>
          </p:cNvPr>
          <p:cNvSpPr>
            <a:spLocks noChangeArrowheads="1"/>
          </p:cNvSpPr>
          <p:nvPr/>
        </p:nvSpPr>
        <p:spPr bwMode="auto">
          <a:xfrm>
            <a:off x="21465134" y="7781537"/>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+134%</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03" name="Picture 14" descr="Image result for noom logo">
            <a:extLst>
              <a:ext uri="{FF2B5EF4-FFF2-40B4-BE49-F238E27FC236}">
                <a16:creationId xmlns:a16="http://schemas.microsoft.com/office/drawing/2014/main" id="{292FC0E2-D69C-4CDA-A68D-724AB7E5F18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891364" y="8387372"/>
            <a:ext cx="1284865" cy="353780"/>
          </a:xfrm>
          <a:prstGeom prst="rect">
            <a:avLst/>
          </a:prstGeom>
          <a:noFill/>
          <a:extLst>
            <a:ext uri="{909E8E84-426E-40DD-AFC4-6F175D3DCCD1}">
              <a14:hiddenFill xmlns:a14="http://schemas.microsoft.com/office/drawing/2010/main">
                <a:solidFill>
                  <a:srgbClr val="FFFFFF"/>
                </a:solidFill>
              </a14:hiddenFill>
            </a:ext>
          </a:extLst>
        </p:spPr>
      </p:pic>
      <p:sp>
        <p:nvSpPr>
          <p:cNvPr id="104" name="Rectangle 30">
            <a:extLst>
              <a:ext uri="{FF2B5EF4-FFF2-40B4-BE49-F238E27FC236}">
                <a16:creationId xmlns:a16="http://schemas.microsoft.com/office/drawing/2014/main" id="{9EC3A9DA-89F3-4D27-968E-9849451D8C0B}"/>
              </a:ext>
            </a:extLst>
          </p:cNvPr>
          <p:cNvSpPr>
            <a:spLocks noChangeArrowheads="1"/>
          </p:cNvSpPr>
          <p:nvPr/>
        </p:nvSpPr>
        <p:spPr bwMode="auto">
          <a:xfrm>
            <a:off x="11976302" y="8220449"/>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1,245</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5" name="Rectangle 30">
            <a:extLst>
              <a:ext uri="{FF2B5EF4-FFF2-40B4-BE49-F238E27FC236}">
                <a16:creationId xmlns:a16="http://schemas.microsoft.com/office/drawing/2014/main" id="{02CF7A5B-347A-4FC6-9CE1-4A21E0229279}"/>
              </a:ext>
            </a:extLst>
          </p:cNvPr>
          <p:cNvSpPr>
            <a:spLocks noChangeArrowheads="1"/>
          </p:cNvSpPr>
          <p:nvPr/>
        </p:nvSpPr>
        <p:spPr bwMode="auto">
          <a:xfrm>
            <a:off x="16935988" y="8226545"/>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3,006</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06" name="Rectangle 105">
            <a:extLst>
              <a:ext uri="{FF2B5EF4-FFF2-40B4-BE49-F238E27FC236}">
                <a16:creationId xmlns:a16="http://schemas.microsoft.com/office/drawing/2014/main" id="{E2C40F8B-7119-489E-9399-92CA0D813863}"/>
              </a:ext>
            </a:extLst>
          </p:cNvPr>
          <p:cNvSpPr>
            <a:spLocks noChangeArrowheads="1"/>
          </p:cNvSpPr>
          <p:nvPr/>
        </p:nvSpPr>
        <p:spPr bwMode="auto">
          <a:xfrm>
            <a:off x="19498672" y="8226545"/>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+1,761</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07" name="Rectangle 30">
            <a:extLst>
              <a:ext uri="{FF2B5EF4-FFF2-40B4-BE49-F238E27FC236}">
                <a16:creationId xmlns:a16="http://schemas.microsoft.com/office/drawing/2014/main" id="{06BB3267-5BEB-4A46-B3E1-6BBC6DEAB6C0}"/>
              </a:ext>
            </a:extLst>
          </p:cNvPr>
          <p:cNvSpPr>
            <a:spLocks noChangeArrowheads="1"/>
          </p:cNvSpPr>
          <p:nvPr/>
        </p:nvSpPr>
        <p:spPr bwMode="auto">
          <a:xfrm>
            <a:off x="21471230" y="8226545"/>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+141%</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08" name="Picture 40" descr="Image result for poshmark logo">
            <a:extLst>
              <a:ext uri="{FF2B5EF4-FFF2-40B4-BE49-F238E27FC236}">
                <a16:creationId xmlns:a16="http://schemas.microsoft.com/office/drawing/2014/main" id="{3D47BBDF-924B-4560-B67F-26249207F8D8}"/>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377722" y="8797818"/>
            <a:ext cx="2261540" cy="474054"/>
          </a:xfrm>
          <a:prstGeom prst="rect">
            <a:avLst/>
          </a:prstGeom>
          <a:noFill/>
          <a:extLst>
            <a:ext uri="{909E8E84-426E-40DD-AFC4-6F175D3DCCD1}">
              <a14:hiddenFill xmlns:a14="http://schemas.microsoft.com/office/drawing/2010/main">
                <a:solidFill>
                  <a:srgbClr val="FFFFFF"/>
                </a:solidFill>
              </a14:hiddenFill>
            </a:ext>
          </a:extLst>
        </p:spPr>
      </p:pic>
      <p:sp>
        <p:nvSpPr>
          <p:cNvPr id="109" name="Rectangle 30">
            <a:extLst>
              <a:ext uri="{FF2B5EF4-FFF2-40B4-BE49-F238E27FC236}">
                <a16:creationId xmlns:a16="http://schemas.microsoft.com/office/drawing/2014/main" id="{ECB13E00-808D-455F-9F40-69D24E7EA8D8}"/>
              </a:ext>
            </a:extLst>
          </p:cNvPr>
          <p:cNvSpPr>
            <a:spLocks noChangeArrowheads="1"/>
          </p:cNvSpPr>
          <p:nvPr/>
        </p:nvSpPr>
        <p:spPr bwMode="auto">
          <a:xfrm>
            <a:off x="11982398" y="872641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5,978</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10" name="Rectangle 30">
            <a:extLst>
              <a:ext uri="{FF2B5EF4-FFF2-40B4-BE49-F238E27FC236}">
                <a16:creationId xmlns:a16="http://schemas.microsoft.com/office/drawing/2014/main" id="{31A320C1-4240-4E65-893D-AED4A73C6E9F}"/>
              </a:ext>
            </a:extLst>
          </p:cNvPr>
          <p:cNvSpPr>
            <a:spLocks noChangeArrowheads="1"/>
          </p:cNvSpPr>
          <p:nvPr/>
        </p:nvSpPr>
        <p:spPr bwMode="auto">
          <a:xfrm>
            <a:off x="16942084" y="873251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13,812</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11" name="Rectangle 110">
            <a:extLst>
              <a:ext uri="{FF2B5EF4-FFF2-40B4-BE49-F238E27FC236}">
                <a16:creationId xmlns:a16="http://schemas.microsoft.com/office/drawing/2014/main" id="{C1233021-8E41-483D-A3C0-44830AF9EAC7}"/>
              </a:ext>
            </a:extLst>
          </p:cNvPr>
          <p:cNvSpPr>
            <a:spLocks noChangeArrowheads="1"/>
          </p:cNvSpPr>
          <p:nvPr/>
        </p:nvSpPr>
        <p:spPr bwMode="auto">
          <a:xfrm>
            <a:off x="19504768" y="8732513"/>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+7,833</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12" name="Rectangle 30">
            <a:extLst>
              <a:ext uri="{FF2B5EF4-FFF2-40B4-BE49-F238E27FC236}">
                <a16:creationId xmlns:a16="http://schemas.microsoft.com/office/drawing/2014/main" id="{134FC1EE-AEA1-4359-BE37-2EED5AD31203}"/>
              </a:ext>
            </a:extLst>
          </p:cNvPr>
          <p:cNvSpPr>
            <a:spLocks noChangeArrowheads="1"/>
          </p:cNvSpPr>
          <p:nvPr/>
        </p:nvSpPr>
        <p:spPr bwMode="auto">
          <a:xfrm>
            <a:off x="21477326" y="8732513"/>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+131%</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13" name="Picture 2" descr="Image result for purple mattress logo">
            <a:extLst>
              <a:ext uri="{FF2B5EF4-FFF2-40B4-BE49-F238E27FC236}">
                <a16:creationId xmlns:a16="http://schemas.microsoft.com/office/drawing/2014/main" id="{A8C366B1-62FE-49E3-9C34-5CD55A6051A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008258" y="9352554"/>
            <a:ext cx="1197380" cy="364753"/>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30">
            <a:extLst>
              <a:ext uri="{FF2B5EF4-FFF2-40B4-BE49-F238E27FC236}">
                <a16:creationId xmlns:a16="http://schemas.microsoft.com/office/drawing/2014/main" id="{929D5FC2-5D2B-46AD-88E3-A3F6AC19FF8A}"/>
              </a:ext>
            </a:extLst>
          </p:cNvPr>
          <p:cNvSpPr>
            <a:spLocks noChangeArrowheads="1"/>
          </p:cNvSpPr>
          <p:nvPr/>
        </p:nvSpPr>
        <p:spPr bwMode="auto">
          <a:xfrm>
            <a:off x="11976302" y="922019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1,309</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15" name="Rectangle 30">
            <a:extLst>
              <a:ext uri="{FF2B5EF4-FFF2-40B4-BE49-F238E27FC236}">
                <a16:creationId xmlns:a16="http://schemas.microsoft.com/office/drawing/2014/main" id="{856E8208-1C48-428A-A104-64E9AE2C5CB8}"/>
              </a:ext>
            </a:extLst>
          </p:cNvPr>
          <p:cNvSpPr>
            <a:spLocks noChangeArrowheads="1"/>
          </p:cNvSpPr>
          <p:nvPr/>
        </p:nvSpPr>
        <p:spPr bwMode="auto">
          <a:xfrm>
            <a:off x="16935988" y="9226289"/>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1,630</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16" name="Rectangle 115">
            <a:extLst>
              <a:ext uri="{FF2B5EF4-FFF2-40B4-BE49-F238E27FC236}">
                <a16:creationId xmlns:a16="http://schemas.microsoft.com/office/drawing/2014/main" id="{2461D4A3-6F49-4B01-9EA3-7EB026F448C3}"/>
              </a:ext>
            </a:extLst>
          </p:cNvPr>
          <p:cNvSpPr>
            <a:spLocks noChangeArrowheads="1"/>
          </p:cNvSpPr>
          <p:nvPr/>
        </p:nvSpPr>
        <p:spPr bwMode="auto">
          <a:xfrm>
            <a:off x="19498672" y="9226289"/>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+321</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17" name="Rectangle 30">
            <a:extLst>
              <a:ext uri="{FF2B5EF4-FFF2-40B4-BE49-F238E27FC236}">
                <a16:creationId xmlns:a16="http://schemas.microsoft.com/office/drawing/2014/main" id="{80D95D71-52B0-4149-8C1D-83112D97A0D1}"/>
              </a:ext>
            </a:extLst>
          </p:cNvPr>
          <p:cNvSpPr>
            <a:spLocks noChangeArrowheads="1"/>
          </p:cNvSpPr>
          <p:nvPr/>
        </p:nvSpPr>
        <p:spPr bwMode="auto">
          <a:xfrm>
            <a:off x="21471230" y="9226289"/>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+25%</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18" name="Picture 62" descr="Image result for sofi lending logo">
            <a:extLst>
              <a:ext uri="{FF2B5EF4-FFF2-40B4-BE49-F238E27FC236}">
                <a16:creationId xmlns:a16="http://schemas.microsoft.com/office/drawing/2014/main" id="{C0DD42B6-A961-406B-854C-08B84580D24C}"/>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9242142" y="9770296"/>
            <a:ext cx="774649" cy="456028"/>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30">
            <a:extLst>
              <a:ext uri="{FF2B5EF4-FFF2-40B4-BE49-F238E27FC236}">
                <a16:creationId xmlns:a16="http://schemas.microsoft.com/office/drawing/2014/main" id="{8FF6864F-6960-4C5B-81DF-FA3F2F10160B}"/>
              </a:ext>
            </a:extLst>
          </p:cNvPr>
          <p:cNvSpPr>
            <a:spLocks noChangeArrowheads="1"/>
          </p:cNvSpPr>
          <p:nvPr/>
        </p:nvSpPr>
        <p:spPr bwMode="auto">
          <a:xfrm>
            <a:off x="11982398" y="9689585"/>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260</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20" name="Rectangle 30">
            <a:extLst>
              <a:ext uri="{FF2B5EF4-FFF2-40B4-BE49-F238E27FC236}">
                <a16:creationId xmlns:a16="http://schemas.microsoft.com/office/drawing/2014/main" id="{67BC5387-F451-41BA-BA02-114F0834672D}"/>
              </a:ext>
            </a:extLst>
          </p:cNvPr>
          <p:cNvSpPr>
            <a:spLocks noChangeArrowheads="1"/>
          </p:cNvSpPr>
          <p:nvPr/>
        </p:nvSpPr>
        <p:spPr bwMode="auto">
          <a:xfrm>
            <a:off x="16942084" y="969568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606</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21" name="Rectangle 120">
            <a:extLst>
              <a:ext uri="{FF2B5EF4-FFF2-40B4-BE49-F238E27FC236}">
                <a16:creationId xmlns:a16="http://schemas.microsoft.com/office/drawing/2014/main" id="{BA40471D-C16C-4BEE-8CD8-C70D3E20CFDE}"/>
              </a:ext>
            </a:extLst>
          </p:cNvPr>
          <p:cNvSpPr>
            <a:spLocks noChangeArrowheads="1"/>
          </p:cNvSpPr>
          <p:nvPr/>
        </p:nvSpPr>
        <p:spPr bwMode="auto">
          <a:xfrm>
            <a:off x="19504768" y="9695681"/>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+346</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22" name="Rectangle 30">
            <a:extLst>
              <a:ext uri="{FF2B5EF4-FFF2-40B4-BE49-F238E27FC236}">
                <a16:creationId xmlns:a16="http://schemas.microsoft.com/office/drawing/2014/main" id="{29B68CD7-1416-4D64-9967-31F357A6A480}"/>
              </a:ext>
            </a:extLst>
          </p:cNvPr>
          <p:cNvSpPr>
            <a:spLocks noChangeArrowheads="1"/>
          </p:cNvSpPr>
          <p:nvPr/>
        </p:nvSpPr>
        <p:spPr bwMode="auto">
          <a:xfrm>
            <a:off x="21477326" y="9695681"/>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+133%</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23" name="Picture 20" descr="Related image">
            <a:extLst>
              <a:ext uri="{FF2B5EF4-FFF2-40B4-BE49-F238E27FC236}">
                <a16:creationId xmlns:a16="http://schemas.microsoft.com/office/drawing/2014/main" id="{E91945E5-926E-4776-A668-1A4080C88405}"/>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9100150" y="10278844"/>
            <a:ext cx="1008003" cy="436313"/>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Connector 51">
            <a:extLst>
              <a:ext uri="{FF2B5EF4-FFF2-40B4-BE49-F238E27FC236}">
                <a16:creationId xmlns:a16="http://schemas.microsoft.com/office/drawing/2014/main" id="{F91BD499-AFD1-41A9-A258-58D983902AD5}"/>
              </a:ext>
            </a:extLst>
          </p:cNvPr>
          <p:cNvCxnSpPr>
            <a:cxnSpLocks/>
          </p:cNvCxnSpPr>
          <p:nvPr/>
        </p:nvCxnSpPr>
        <p:spPr>
          <a:xfrm>
            <a:off x="8283596" y="1070427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24" name="Rectangle 30">
            <a:extLst>
              <a:ext uri="{FF2B5EF4-FFF2-40B4-BE49-F238E27FC236}">
                <a16:creationId xmlns:a16="http://schemas.microsoft.com/office/drawing/2014/main" id="{19DCF812-685F-4221-B495-6A48EB1A2225}"/>
              </a:ext>
            </a:extLst>
          </p:cNvPr>
          <p:cNvSpPr>
            <a:spLocks noChangeArrowheads="1"/>
          </p:cNvSpPr>
          <p:nvPr/>
        </p:nvSpPr>
        <p:spPr bwMode="auto">
          <a:xfrm>
            <a:off x="11988494" y="1015897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1,113</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25" name="Rectangle 30">
            <a:extLst>
              <a:ext uri="{FF2B5EF4-FFF2-40B4-BE49-F238E27FC236}">
                <a16:creationId xmlns:a16="http://schemas.microsoft.com/office/drawing/2014/main" id="{B5EB2A2A-6C6C-4D31-AD0D-144491A59508}"/>
              </a:ext>
            </a:extLst>
          </p:cNvPr>
          <p:cNvSpPr>
            <a:spLocks noChangeArrowheads="1"/>
          </p:cNvSpPr>
          <p:nvPr/>
        </p:nvSpPr>
        <p:spPr bwMode="auto">
          <a:xfrm>
            <a:off x="16948180" y="1016507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2,254</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26" name="Rectangle 125">
            <a:extLst>
              <a:ext uri="{FF2B5EF4-FFF2-40B4-BE49-F238E27FC236}">
                <a16:creationId xmlns:a16="http://schemas.microsoft.com/office/drawing/2014/main" id="{2E9B3554-835E-4992-BBCB-067D21B47355}"/>
              </a:ext>
            </a:extLst>
          </p:cNvPr>
          <p:cNvSpPr>
            <a:spLocks noChangeArrowheads="1"/>
          </p:cNvSpPr>
          <p:nvPr/>
        </p:nvSpPr>
        <p:spPr bwMode="auto">
          <a:xfrm>
            <a:off x="19510864" y="10165073"/>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+1,141</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27" name="Rectangle 30">
            <a:extLst>
              <a:ext uri="{FF2B5EF4-FFF2-40B4-BE49-F238E27FC236}">
                <a16:creationId xmlns:a16="http://schemas.microsoft.com/office/drawing/2014/main" id="{FC23CB0A-8231-4324-A65C-267CD07C0DF6}"/>
              </a:ext>
            </a:extLst>
          </p:cNvPr>
          <p:cNvSpPr>
            <a:spLocks noChangeArrowheads="1"/>
          </p:cNvSpPr>
          <p:nvPr/>
        </p:nvSpPr>
        <p:spPr bwMode="auto">
          <a:xfrm>
            <a:off x="21483422" y="10165073"/>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+102%</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28" name="Picture 24" descr="Image result for tecovas logo">
            <a:extLst>
              <a:ext uri="{FF2B5EF4-FFF2-40B4-BE49-F238E27FC236}">
                <a16:creationId xmlns:a16="http://schemas.microsoft.com/office/drawing/2014/main" id="{ABAEA4D8-E85B-4230-94C6-FCCD25A7CA8F}"/>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8870455" y="10815205"/>
            <a:ext cx="1481487" cy="270752"/>
          </a:xfrm>
          <a:prstGeom prst="rect">
            <a:avLst/>
          </a:prstGeom>
          <a:noFill/>
          <a:extLst>
            <a:ext uri="{909E8E84-426E-40DD-AFC4-6F175D3DCCD1}">
              <a14:hiddenFill xmlns:a14="http://schemas.microsoft.com/office/drawing/2010/main">
                <a:solidFill>
                  <a:srgbClr val="FFFFFF"/>
                </a:solidFill>
              </a14:hiddenFill>
            </a:ext>
          </a:extLst>
        </p:spPr>
      </p:pic>
      <p:sp>
        <p:nvSpPr>
          <p:cNvPr id="129" name="Rectangle 30">
            <a:extLst>
              <a:ext uri="{FF2B5EF4-FFF2-40B4-BE49-F238E27FC236}">
                <a16:creationId xmlns:a16="http://schemas.microsoft.com/office/drawing/2014/main" id="{82EFB9FF-39D0-40D8-9471-568761250EEB}"/>
              </a:ext>
            </a:extLst>
          </p:cNvPr>
          <p:cNvSpPr>
            <a:spLocks noChangeArrowheads="1"/>
          </p:cNvSpPr>
          <p:nvPr/>
        </p:nvSpPr>
        <p:spPr bwMode="auto">
          <a:xfrm>
            <a:off x="11994590" y="1061617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549</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30" name="Rectangle 30">
            <a:extLst>
              <a:ext uri="{FF2B5EF4-FFF2-40B4-BE49-F238E27FC236}">
                <a16:creationId xmlns:a16="http://schemas.microsoft.com/office/drawing/2014/main" id="{0223B09F-CA1A-48DB-966F-259B2E222D04}"/>
              </a:ext>
            </a:extLst>
          </p:cNvPr>
          <p:cNvSpPr>
            <a:spLocks noChangeArrowheads="1"/>
          </p:cNvSpPr>
          <p:nvPr/>
        </p:nvSpPr>
        <p:spPr bwMode="auto">
          <a:xfrm>
            <a:off x="16954276" y="1062227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1,013</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31" name="Rectangle 130">
            <a:extLst>
              <a:ext uri="{FF2B5EF4-FFF2-40B4-BE49-F238E27FC236}">
                <a16:creationId xmlns:a16="http://schemas.microsoft.com/office/drawing/2014/main" id="{DD1351B7-7483-46D9-874C-36848729A39E}"/>
              </a:ext>
            </a:extLst>
          </p:cNvPr>
          <p:cNvSpPr>
            <a:spLocks noChangeArrowheads="1"/>
          </p:cNvSpPr>
          <p:nvPr/>
        </p:nvSpPr>
        <p:spPr bwMode="auto">
          <a:xfrm>
            <a:off x="19516960" y="10622273"/>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+464</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32" name="Rectangle 30">
            <a:extLst>
              <a:ext uri="{FF2B5EF4-FFF2-40B4-BE49-F238E27FC236}">
                <a16:creationId xmlns:a16="http://schemas.microsoft.com/office/drawing/2014/main" id="{F6B329BC-D765-4AFD-A0E1-3499391132CA}"/>
              </a:ext>
            </a:extLst>
          </p:cNvPr>
          <p:cNvSpPr>
            <a:spLocks noChangeArrowheads="1"/>
          </p:cNvSpPr>
          <p:nvPr/>
        </p:nvSpPr>
        <p:spPr bwMode="auto">
          <a:xfrm>
            <a:off x="21489518" y="10622273"/>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+85%</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cxnSp>
        <p:nvCxnSpPr>
          <p:cNvPr id="133" name="Straight Connector 132">
            <a:extLst>
              <a:ext uri="{FF2B5EF4-FFF2-40B4-BE49-F238E27FC236}">
                <a16:creationId xmlns:a16="http://schemas.microsoft.com/office/drawing/2014/main" id="{074222C6-AAC0-4C2D-BE96-671AA43CCB6F}"/>
              </a:ext>
            </a:extLst>
          </p:cNvPr>
          <p:cNvCxnSpPr>
            <a:cxnSpLocks/>
          </p:cNvCxnSpPr>
          <p:nvPr/>
        </p:nvCxnSpPr>
        <p:spPr>
          <a:xfrm>
            <a:off x="8265308" y="1116147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134" name="Picture 30" descr="Image result for wish logo">
            <a:extLst>
              <a:ext uri="{FF2B5EF4-FFF2-40B4-BE49-F238E27FC236}">
                <a16:creationId xmlns:a16="http://schemas.microsoft.com/office/drawing/2014/main" id="{A8AF3DB3-9A75-4BDD-955F-598D6B595B89}"/>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111694" y="11225578"/>
            <a:ext cx="1061060" cy="396725"/>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30">
            <a:extLst>
              <a:ext uri="{FF2B5EF4-FFF2-40B4-BE49-F238E27FC236}">
                <a16:creationId xmlns:a16="http://schemas.microsoft.com/office/drawing/2014/main" id="{5F8CB38F-3753-4557-B1FB-CADFAC1EB16E}"/>
              </a:ext>
            </a:extLst>
          </p:cNvPr>
          <p:cNvSpPr>
            <a:spLocks noChangeArrowheads="1"/>
          </p:cNvSpPr>
          <p:nvPr/>
        </p:nvSpPr>
        <p:spPr bwMode="auto">
          <a:xfrm>
            <a:off x="11988494" y="1113433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18,307</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36" name="Rectangle 30">
            <a:extLst>
              <a:ext uri="{FF2B5EF4-FFF2-40B4-BE49-F238E27FC236}">
                <a16:creationId xmlns:a16="http://schemas.microsoft.com/office/drawing/2014/main" id="{10FE3A6B-38F6-446D-AB57-C18DFC4E4A52}"/>
              </a:ext>
            </a:extLst>
          </p:cNvPr>
          <p:cNvSpPr>
            <a:spLocks noChangeArrowheads="1"/>
          </p:cNvSpPr>
          <p:nvPr/>
        </p:nvSpPr>
        <p:spPr bwMode="auto">
          <a:xfrm>
            <a:off x="16948180" y="1114043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40,463</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37" name="Rectangle 136">
            <a:extLst>
              <a:ext uri="{FF2B5EF4-FFF2-40B4-BE49-F238E27FC236}">
                <a16:creationId xmlns:a16="http://schemas.microsoft.com/office/drawing/2014/main" id="{C0D13F8A-0D31-4F01-902E-C9785C6CE77B}"/>
              </a:ext>
            </a:extLst>
          </p:cNvPr>
          <p:cNvSpPr>
            <a:spLocks noChangeArrowheads="1"/>
          </p:cNvSpPr>
          <p:nvPr/>
        </p:nvSpPr>
        <p:spPr bwMode="auto">
          <a:xfrm>
            <a:off x="19510864" y="11140433"/>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+22,156</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38" name="Rectangle 30">
            <a:extLst>
              <a:ext uri="{FF2B5EF4-FFF2-40B4-BE49-F238E27FC236}">
                <a16:creationId xmlns:a16="http://schemas.microsoft.com/office/drawing/2014/main" id="{600C8036-1173-46C6-81C8-71DEC2819D99}"/>
              </a:ext>
            </a:extLst>
          </p:cNvPr>
          <p:cNvSpPr>
            <a:spLocks noChangeArrowheads="1"/>
          </p:cNvSpPr>
          <p:nvPr/>
        </p:nvSpPr>
        <p:spPr bwMode="auto">
          <a:xfrm>
            <a:off x="21483422" y="11140433"/>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+121%</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cxnSp>
        <p:nvCxnSpPr>
          <p:cNvPr id="139" name="Straight Connector 138">
            <a:extLst>
              <a:ext uri="{FF2B5EF4-FFF2-40B4-BE49-F238E27FC236}">
                <a16:creationId xmlns:a16="http://schemas.microsoft.com/office/drawing/2014/main" id="{F1717F8F-8B2A-4A4D-B862-727848FC86EE}"/>
              </a:ext>
            </a:extLst>
          </p:cNvPr>
          <p:cNvCxnSpPr>
            <a:cxnSpLocks/>
          </p:cNvCxnSpPr>
          <p:nvPr/>
        </p:nvCxnSpPr>
        <p:spPr>
          <a:xfrm>
            <a:off x="8283596" y="11704018"/>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140" name="Picture 6" descr="Image result for zelle logo">
            <a:extLst>
              <a:ext uri="{FF2B5EF4-FFF2-40B4-BE49-F238E27FC236}">
                <a16:creationId xmlns:a16="http://schemas.microsoft.com/office/drawing/2014/main" id="{19FEEC35-893C-47A9-8CAE-FE6A58934A85}"/>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9166394" y="11746253"/>
            <a:ext cx="1006360" cy="466228"/>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30">
            <a:extLst>
              <a:ext uri="{FF2B5EF4-FFF2-40B4-BE49-F238E27FC236}">
                <a16:creationId xmlns:a16="http://schemas.microsoft.com/office/drawing/2014/main" id="{485A5092-D9DE-4D4A-9698-C45039DBB2DD}"/>
              </a:ext>
            </a:extLst>
          </p:cNvPr>
          <p:cNvSpPr>
            <a:spLocks noChangeArrowheads="1"/>
          </p:cNvSpPr>
          <p:nvPr/>
        </p:nvSpPr>
        <p:spPr bwMode="auto">
          <a:xfrm>
            <a:off x="11982398" y="1167688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1,584</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42" name="Rectangle 30">
            <a:extLst>
              <a:ext uri="{FF2B5EF4-FFF2-40B4-BE49-F238E27FC236}">
                <a16:creationId xmlns:a16="http://schemas.microsoft.com/office/drawing/2014/main" id="{87BB193F-7D1D-4854-BE8C-0D69E93D88A8}"/>
              </a:ext>
            </a:extLst>
          </p:cNvPr>
          <p:cNvSpPr>
            <a:spLocks noChangeArrowheads="1"/>
          </p:cNvSpPr>
          <p:nvPr/>
        </p:nvSpPr>
        <p:spPr bwMode="auto">
          <a:xfrm>
            <a:off x="16942084" y="1168297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3,008</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43" name="Rectangle 142">
            <a:extLst>
              <a:ext uri="{FF2B5EF4-FFF2-40B4-BE49-F238E27FC236}">
                <a16:creationId xmlns:a16="http://schemas.microsoft.com/office/drawing/2014/main" id="{B6F9815E-983E-4C44-A857-5C2775B5064D}"/>
              </a:ext>
            </a:extLst>
          </p:cNvPr>
          <p:cNvSpPr>
            <a:spLocks noChangeArrowheads="1"/>
          </p:cNvSpPr>
          <p:nvPr/>
        </p:nvSpPr>
        <p:spPr bwMode="auto">
          <a:xfrm>
            <a:off x="19504768" y="11682977"/>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+1,424</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44" name="Rectangle 30">
            <a:extLst>
              <a:ext uri="{FF2B5EF4-FFF2-40B4-BE49-F238E27FC236}">
                <a16:creationId xmlns:a16="http://schemas.microsoft.com/office/drawing/2014/main" id="{B179E65A-33D7-4B88-8CB0-DE10C33456D5}"/>
              </a:ext>
            </a:extLst>
          </p:cNvPr>
          <p:cNvSpPr>
            <a:spLocks noChangeArrowheads="1"/>
          </p:cNvSpPr>
          <p:nvPr/>
        </p:nvSpPr>
        <p:spPr bwMode="auto">
          <a:xfrm>
            <a:off x="21477326" y="11682977"/>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+90%</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cxnSp>
        <p:nvCxnSpPr>
          <p:cNvPr id="145" name="Straight Connector 144">
            <a:extLst>
              <a:ext uri="{FF2B5EF4-FFF2-40B4-BE49-F238E27FC236}">
                <a16:creationId xmlns:a16="http://schemas.microsoft.com/office/drawing/2014/main" id="{75AFA85D-55FC-4E5D-9324-5BD2DE08142D}"/>
              </a:ext>
            </a:extLst>
          </p:cNvPr>
          <p:cNvCxnSpPr>
            <a:cxnSpLocks/>
          </p:cNvCxnSpPr>
          <p:nvPr/>
        </p:nvCxnSpPr>
        <p:spPr>
          <a:xfrm>
            <a:off x="8265308" y="12234370"/>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146" name="Picture 6" descr="Image result for zola logo">
            <a:extLst>
              <a:ext uri="{FF2B5EF4-FFF2-40B4-BE49-F238E27FC236}">
                <a16:creationId xmlns:a16="http://schemas.microsoft.com/office/drawing/2014/main" id="{3AC6B519-8E1D-4A9D-8944-E208D70F97F4}"/>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9071070" y="12322429"/>
            <a:ext cx="1197007" cy="324168"/>
          </a:xfrm>
          <a:prstGeom prst="rect">
            <a:avLst/>
          </a:prstGeom>
          <a:noFill/>
          <a:extLst>
            <a:ext uri="{909E8E84-426E-40DD-AFC4-6F175D3DCCD1}">
              <a14:hiddenFill xmlns:a14="http://schemas.microsoft.com/office/drawing/2010/main">
                <a:solidFill>
                  <a:srgbClr val="FFFFFF"/>
                </a:solidFill>
              </a14:hiddenFill>
            </a:ext>
          </a:extLst>
        </p:spPr>
      </p:pic>
      <p:sp>
        <p:nvSpPr>
          <p:cNvPr id="147" name="Rectangle 30">
            <a:extLst>
              <a:ext uri="{FF2B5EF4-FFF2-40B4-BE49-F238E27FC236}">
                <a16:creationId xmlns:a16="http://schemas.microsoft.com/office/drawing/2014/main" id="{56C31810-497A-4C70-87CC-46F0FC4BE227}"/>
              </a:ext>
            </a:extLst>
          </p:cNvPr>
          <p:cNvSpPr>
            <a:spLocks noChangeArrowheads="1"/>
          </p:cNvSpPr>
          <p:nvPr/>
        </p:nvSpPr>
        <p:spPr bwMode="auto">
          <a:xfrm>
            <a:off x="11976302" y="1217065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254</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48" name="Rectangle 30">
            <a:extLst>
              <a:ext uri="{FF2B5EF4-FFF2-40B4-BE49-F238E27FC236}">
                <a16:creationId xmlns:a16="http://schemas.microsoft.com/office/drawing/2014/main" id="{B6C68A05-7678-44F1-B702-02B8762F335D}"/>
              </a:ext>
            </a:extLst>
          </p:cNvPr>
          <p:cNvSpPr>
            <a:spLocks noChangeArrowheads="1"/>
          </p:cNvSpPr>
          <p:nvPr/>
        </p:nvSpPr>
        <p:spPr bwMode="auto">
          <a:xfrm>
            <a:off x="16935988" y="1217675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1,324</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49" name="Rectangle 148">
            <a:extLst>
              <a:ext uri="{FF2B5EF4-FFF2-40B4-BE49-F238E27FC236}">
                <a16:creationId xmlns:a16="http://schemas.microsoft.com/office/drawing/2014/main" id="{E3D14938-BB98-4CCF-8D30-B581384A1E9B}"/>
              </a:ext>
            </a:extLst>
          </p:cNvPr>
          <p:cNvSpPr>
            <a:spLocks noChangeArrowheads="1"/>
          </p:cNvSpPr>
          <p:nvPr/>
        </p:nvSpPr>
        <p:spPr bwMode="auto">
          <a:xfrm>
            <a:off x="19498672" y="12176753"/>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+1,070</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50" name="Rectangle 30">
            <a:extLst>
              <a:ext uri="{FF2B5EF4-FFF2-40B4-BE49-F238E27FC236}">
                <a16:creationId xmlns:a16="http://schemas.microsoft.com/office/drawing/2014/main" id="{BE18B08A-5ADC-49E4-8FFE-7855AD1271B1}"/>
              </a:ext>
            </a:extLst>
          </p:cNvPr>
          <p:cNvSpPr>
            <a:spLocks noChangeArrowheads="1"/>
          </p:cNvSpPr>
          <p:nvPr/>
        </p:nvSpPr>
        <p:spPr bwMode="auto">
          <a:xfrm>
            <a:off x="21471230" y="12176753"/>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+422%</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53" name="Picture 152">
            <a:extLst>
              <a:ext uri="{FF2B5EF4-FFF2-40B4-BE49-F238E27FC236}">
                <a16:creationId xmlns:a16="http://schemas.microsoft.com/office/drawing/2014/main" id="{9C166F3B-82A1-43B2-9BBE-713960E7682E}"/>
              </a:ext>
            </a:extLst>
          </p:cNvPr>
          <p:cNvPicPr>
            <a:picLocks noChangeAspect="1"/>
          </p:cNvPicPr>
          <p:nvPr/>
        </p:nvPicPr>
        <p:blipFill>
          <a:blip r:embed="rId2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32534" y="16904"/>
            <a:ext cx="1743878" cy="1623752"/>
          </a:xfrm>
          <a:prstGeom prst="rect">
            <a:avLst/>
          </a:prstGeom>
        </p:spPr>
      </p:pic>
      <p:sp>
        <p:nvSpPr>
          <p:cNvPr id="155" name="Title 1">
            <a:extLst>
              <a:ext uri="{FF2B5EF4-FFF2-40B4-BE49-F238E27FC236}">
                <a16:creationId xmlns:a16="http://schemas.microsoft.com/office/drawing/2014/main" id="{883D7DC3-5735-4524-8EF2-70E1D2D7E7CF}"/>
              </a:ext>
            </a:extLst>
          </p:cNvPr>
          <p:cNvSpPr txBox="1">
            <a:spLocks/>
          </p:cNvSpPr>
          <p:nvPr/>
        </p:nvSpPr>
        <p:spPr>
          <a:xfrm>
            <a:off x="-5426" y="-4501"/>
            <a:ext cx="4900942"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INTENT</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WEBSITE TRAFFIC</a:t>
            </a:r>
            <a:endParaRPr kumimoji="0" lang="en-US" sz="2800" b="1" i="0" u="none" strike="noStrike" kern="1200" cap="none" spc="0" normalizeH="0" baseline="0" noProof="0" dirty="0">
              <a:ln>
                <a:noFill/>
              </a:ln>
              <a:solidFill>
                <a:srgbClr val="0099FF"/>
              </a:solidFill>
              <a:effectLst/>
              <a:uLnTx/>
              <a:uFillTx/>
              <a:latin typeface="Trebuchet MS"/>
            </a:endParaRPr>
          </a:p>
        </p:txBody>
      </p:sp>
      <p:sp>
        <p:nvSpPr>
          <p:cNvPr id="151" name="Text Placeholder 3">
            <a:extLst>
              <a:ext uri="{FF2B5EF4-FFF2-40B4-BE49-F238E27FC236}">
                <a16:creationId xmlns:a16="http://schemas.microsoft.com/office/drawing/2014/main" id="{089A7732-F69C-4D99-9891-78D7323290B3}"/>
              </a:ext>
            </a:extLst>
          </p:cNvPr>
          <p:cNvSpPr txBox="1">
            <a:spLocks/>
          </p:cNvSpPr>
          <p:nvPr/>
        </p:nvSpPr>
        <p:spPr>
          <a:xfrm>
            <a:off x="7991507" y="13005874"/>
            <a:ext cx="14514925" cy="655300"/>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200" dirty="0">
                <a:solidFill>
                  <a:prstClr val="black"/>
                </a:solidFill>
                <a:latin typeface="Trebuchet MS"/>
              </a:rPr>
              <a:t>Source: </a:t>
            </a:r>
            <a:r>
              <a:rPr lang="en-US" sz="1200" dirty="0">
                <a:solidFill>
                  <a:prstClr val="black"/>
                </a:solidFill>
              </a:rPr>
              <a:t>VAB analysis of Nielsen Ad Intel data, TV spend (national cable TV, national broadcast TV, Spanish language broadcast TV, Spanish language cable TV, spot TV, syndication TV), March ‘15 – February ‘19 (calendar months). </a:t>
            </a:r>
            <a:r>
              <a:rPr lang="en-US" sz="1200" dirty="0">
                <a:solidFill>
                  <a:prstClr val="black"/>
                </a:solidFill>
                <a:latin typeface="Trebuchet MS"/>
              </a:rPr>
              <a:t> VAB analysis of </a:t>
            </a:r>
            <a:r>
              <a:rPr lang="en-US" sz="1200" dirty="0" err="1">
                <a:solidFill>
                  <a:prstClr val="black"/>
                </a:solidFill>
                <a:latin typeface="Trebuchet MS"/>
              </a:rPr>
              <a:t>Comscore</a:t>
            </a:r>
            <a:r>
              <a:rPr lang="en-US" sz="1200" dirty="0">
                <a:solidFill>
                  <a:prstClr val="black"/>
                </a:solidFill>
                <a:latin typeface="Trebuchet MS"/>
              </a:rPr>
              <a:t> </a:t>
            </a:r>
            <a:r>
              <a:rPr lang="en-US" sz="1200" dirty="0" err="1">
                <a:solidFill>
                  <a:prstClr val="black"/>
                </a:solidFill>
                <a:latin typeface="Trebuchet MS"/>
              </a:rPr>
              <a:t>mediametrix</a:t>
            </a:r>
            <a:r>
              <a:rPr lang="en-US" sz="1200" dirty="0">
                <a:solidFill>
                  <a:prstClr val="black"/>
                </a:solidFill>
                <a:latin typeface="Trebuchet MS"/>
              </a:rPr>
              <a:t> multiplatform media trend data, total audience (Desktop P2+, Mobile 18+), March ’15 – February ’19 (calendar months). </a:t>
            </a:r>
            <a:r>
              <a:rPr kumimoji="0" lang="en-US" sz="1200" b="0" i="0" u="none" strike="noStrike" kern="1200" cap="none" spc="0" normalizeH="0" baseline="0" noProof="0" dirty="0">
                <a:ln>
                  <a:noFill/>
                </a:ln>
                <a:solidFill>
                  <a:prstClr val="black"/>
                </a:solidFill>
                <a:effectLst/>
                <a:uLnTx/>
                <a:uFillTx/>
                <a:latin typeface="Trebuchet MS"/>
                <a:ea typeface="+mn-ea"/>
                <a:cs typeface="+mn-cs"/>
              </a:rPr>
              <a:t>‘Prior to TV Launch’ reflects the average </a:t>
            </a:r>
            <a:r>
              <a:rPr lang="en-US" sz="1200" dirty="0">
                <a:solidFill>
                  <a:prstClr val="black"/>
                </a:solidFill>
                <a:latin typeface="Trebuchet MS"/>
              </a:rPr>
              <a:t>monthly unique visitors based on when each brand’s website began being measured by </a:t>
            </a:r>
            <a:r>
              <a:rPr lang="en-US" sz="1200" dirty="0" err="1">
                <a:solidFill>
                  <a:prstClr val="black"/>
                </a:solidFill>
                <a:latin typeface="Trebuchet MS"/>
              </a:rPr>
              <a:t>Comscore</a:t>
            </a:r>
            <a:r>
              <a:rPr lang="en-US" sz="1200" dirty="0">
                <a:solidFill>
                  <a:prstClr val="black"/>
                </a:solidFill>
                <a:latin typeface="Trebuchet MS"/>
              </a:rPr>
              <a:t>, or starting from March 2015 if measurement began before that month. </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152" name="Picture 151"/>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2997542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29</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5" y="1781537"/>
            <a:ext cx="7637878" cy="1014103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TV also helps build brand recognition while driving new consumers to brand websites…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In fact, there were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21 ‘Emerging’ DTC brands whose website traffic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was not measured until they began airing a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TV campaign</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10" name="Text Placeholder 3">
            <a:extLst>
              <a:ext uri="{FF2B5EF4-FFF2-40B4-BE49-F238E27FC236}">
                <a16:creationId xmlns:a16="http://schemas.microsoft.com/office/drawing/2014/main" id="{30BA8D18-7566-4ADE-9DA5-41E2EAF6EA07}"/>
              </a:ext>
            </a:extLst>
          </p:cNvPr>
          <p:cNvSpPr txBox="1">
            <a:spLocks/>
          </p:cNvSpPr>
          <p:nvPr/>
        </p:nvSpPr>
        <p:spPr>
          <a:xfrm>
            <a:off x="8255881" y="12846683"/>
            <a:ext cx="14195687" cy="822855"/>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Source: VAB analysis of Nielsen Ad Intel data, TV spend (national cable TV, national broadcast TV, Spanish language broadcast TV, Spanish language cable TV, spot TV, syndication TV); March ‘15 – February ‘19 (calendar months). VAB analysis of </a:t>
            </a:r>
            <a:r>
              <a:rPr lang="en-US" sz="1200" dirty="0" err="1"/>
              <a:t>Comscore</a:t>
            </a:r>
            <a:r>
              <a:rPr lang="en-US" sz="1200" dirty="0"/>
              <a:t> </a:t>
            </a:r>
            <a:r>
              <a:rPr lang="en-US" sz="1200" dirty="0" err="1"/>
              <a:t>mediametrix</a:t>
            </a:r>
            <a:r>
              <a:rPr lang="en-US" sz="1200" dirty="0"/>
              <a:t> multiplatform media trend data, total audience (Desktop P2+, Mobile 18+), March ’15 – February ’19 (calendar months). </a:t>
            </a:r>
            <a:r>
              <a:rPr lang="en-US" sz="1200" dirty="0">
                <a:solidFill>
                  <a:prstClr val="black"/>
                </a:solidFill>
              </a:rPr>
              <a:t>‘Prior to TV Launch’ reflects the average monthly unique visitors based on when each brand’s website began being measured by </a:t>
            </a:r>
            <a:r>
              <a:rPr lang="en-US" sz="1200" dirty="0" err="1">
                <a:solidFill>
                  <a:prstClr val="black"/>
                </a:solidFill>
              </a:rPr>
              <a:t>Comscore</a:t>
            </a:r>
            <a:r>
              <a:rPr lang="en-US" sz="1200" dirty="0">
                <a:solidFill>
                  <a:prstClr val="black"/>
                </a:solidFill>
              </a:rPr>
              <a:t>, or starting from March 2015 if measurement began before that month.                                </a:t>
            </a:r>
            <a:r>
              <a:rPr lang="en-US" sz="1200" dirty="0"/>
              <a:t>N/A = not enough traffic for </a:t>
            </a:r>
            <a:r>
              <a:rPr lang="en-US" sz="1200" dirty="0" err="1"/>
              <a:t>Comscore</a:t>
            </a:r>
            <a:r>
              <a:rPr lang="en-US" sz="1200" dirty="0"/>
              <a:t> to measure. </a:t>
            </a:r>
          </a:p>
        </p:txBody>
      </p:sp>
      <p:sp>
        <p:nvSpPr>
          <p:cNvPr id="11" name="Text Placeholder 2">
            <a:extLst>
              <a:ext uri="{FF2B5EF4-FFF2-40B4-BE49-F238E27FC236}">
                <a16:creationId xmlns:a16="http://schemas.microsoft.com/office/drawing/2014/main" id="{835F7310-AD68-4EDA-AE6C-2DA8EB64047B}"/>
              </a:ext>
            </a:extLst>
          </p:cNvPr>
          <p:cNvSpPr txBox="1">
            <a:spLocks/>
          </p:cNvSpPr>
          <p:nvPr/>
        </p:nvSpPr>
        <p:spPr>
          <a:xfrm>
            <a:off x="11114912" y="2131842"/>
            <a:ext cx="2976720"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buNone/>
            </a:pPr>
            <a:r>
              <a:rPr lang="en-US" sz="2400" b="1" u="sng" dirty="0"/>
              <a:t>Brand</a:t>
            </a:r>
          </a:p>
        </p:txBody>
      </p:sp>
      <p:sp>
        <p:nvSpPr>
          <p:cNvPr id="12" name="Text Placeholder 2">
            <a:extLst>
              <a:ext uri="{FF2B5EF4-FFF2-40B4-BE49-F238E27FC236}">
                <a16:creationId xmlns:a16="http://schemas.microsoft.com/office/drawing/2014/main" id="{D9B9E09B-F786-4C54-A47F-E34EC15B76BA}"/>
              </a:ext>
            </a:extLst>
          </p:cNvPr>
          <p:cNvSpPr txBox="1">
            <a:spLocks/>
          </p:cNvSpPr>
          <p:nvPr/>
        </p:nvSpPr>
        <p:spPr>
          <a:xfrm>
            <a:off x="13021038" y="1693060"/>
            <a:ext cx="3277829" cy="973099"/>
          </a:xfrm>
          <a:prstGeom prst="rect">
            <a:avLst/>
          </a:prstGeom>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a:buNone/>
            </a:pPr>
            <a:r>
              <a:rPr lang="en-US" sz="2400" b="1" u="sng" dirty="0"/>
              <a:t>Monthly Average:</a:t>
            </a:r>
          </a:p>
          <a:p>
            <a:pPr marL="0" indent="0" algn="ctr">
              <a:buNone/>
            </a:pPr>
            <a:r>
              <a:rPr lang="en-US" sz="2400" b="1" dirty="0"/>
              <a:t>Prior To TV Launch</a:t>
            </a:r>
          </a:p>
        </p:txBody>
      </p:sp>
      <p:sp>
        <p:nvSpPr>
          <p:cNvPr id="13" name="Text Placeholder 2">
            <a:extLst>
              <a:ext uri="{FF2B5EF4-FFF2-40B4-BE49-F238E27FC236}">
                <a16:creationId xmlns:a16="http://schemas.microsoft.com/office/drawing/2014/main" id="{B6ADAD36-6D2C-45BB-8A69-BA92D1CCD305}"/>
              </a:ext>
            </a:extLst>
          </p:cNvPr>
          <p:cNvSpPr txBox="1">
            <a:spLocks/>
          </p:cNvSpPr>
          <p:nvPr/>
        </p:nvSpPr>
        <p:spPr>
          <a:xfrm>
            <a:off x="18537307" y="1693115"/>
            <a:ext cx="3277830" cy="1013327"/>
          </a:xfrm>
          <a:prstGeom prst="rect">
            <a:avLst/>
          </a:prstGeom>
          <a:ln w="38100">
            <a:solidFill>
              <a:srgbClr val="0099FF"/>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a:buNone/>
            </a:pPr>
            <a:r>
              <a:rPr lang="en-US" sz="2400" b="1" u="sng" dirty="0">
                <a:solidFill>
                  <a:srgbClr val="0099FF"/>
                </a:solidFill>
              </a:rPr>
              <a:t>Monthly Average: </a:t>
            </a:r>
          </a:p>
          <a:p>
            <a:pPr marL="0" indent="0" algn="ctr">
              <a:buNone/>
            </a:pPr>
            <a:r>
              <a:rPr lang="en-US" sz="2400" b="1" dirty="0">
                <a:solidFill>
                  <a:srgbClr val="0099FF"/>
                </a:solidFill>
              </a:rPr>
              <a:t>TV Launch – Feb ‘19</a:t>
            </a:r>
          </a:p>
        </p:txBody>
      </p:sp>
      <p:cxnSp>
        <p:nvCxnSpPr>
          <p:cNvPr id="5" name="Straight Arrow Connector 4">
            <a:extLst>
              <a:ext uri="{FF2B5EF4-FFF2-40B4-BE49-F238E27FC236}">
                <a16:creationId xmlns:a16="http://schemas.microsoft.com/office/drawing/2014/main" id="{0C2B0C45-875F-4464-80AD-06CD1C1F3FBE}"/>
              </a:ext>
            </a:extLst>
          </p:cNvPr>
          <p:cNvCxnSpPr>
            <a:cxnSpLocks/>
          </p:cNvCxnSpPr>
          <p:nvPr/>
        </p:nvCxnSpPr>
        <p:spPr>
          <a:xfrm>
            <a:off x="16495776" y="2068372"/>
            <a:ext cx="1840992" cy="0"/>
          </a:xfrm>
          <a:prstGeom prst="straightConnector1">
            <a:avLst/>
          </a:prstGeom>
          <a:ln w="57150">
            <a:solidFill>
              <a:srgbClr val="0099FF"/>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 Placeholder 2">
            <a:extLst>
              <a:ext uri="{FF2B5EF4-FFF2-40B4-BE49-F238E27FC236}">
                <a16:creationId xmlns:a16="http://schemas.microsoft.com/office/drawing/2014/main" id="{96699E87-7ECC-4ABD-BD1A-08CA7D0E0A85}"/>
              </a:ext>
            </a:extLst>
          </p:cNvPr>
          <p:cNvSpPr txBox="1">
            <a:spLocks/>
          </p:cNvSpPr>
          <p:nvPr/>
        </p:nvSpPr>
        <p:spPr>
          <a:xfrm>
            <a:off x="9717024" y="574598"/>
            <a:ext cx="12740640" cy="98640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a:buNone/>
            </a:pPr>
            <a:r>
              <a:rPr lang="en-US" sz="2800" b="1" i="1" u="sng" dirty="0"/>
              <a:t>Sampling</a:t>
            </a:r>
            <a:r>
              <a:rPr lang="en-US" sz="2800" b="1" u="sng" dirty="0"/>
              <a:t> of Brands: Monthly Website Unique Visitors (000) Comparison</a:t>
            </a:r>
          </a:p>
          <a:p>
            <a:pPr marL="0" indent="0" algn="ctr">
              <a:buNone/>
            </a:pPr>
            <a:r>
              <a:rPr lang="en-US" sz="2000" dirty="0"/>
              <a:t>Based Over A Four-Year Time Period (Mar ‘15 – Feb ‘19)</a:t>
            </a:r>
          </a:p>
        </p:txBody>
      </p:sp>
      <p:cxnSp>
        <p:nvCxnSpPr>
          <p:cNvPr id="21" name="Straight Connector 20">
            <a:extLst>
              <a:ext uri="{FF2B5EF4-FFF2-40B4-BE49-F238E27FC236}">
                <a16:creationId xmlns:a16="http://schemas.microsoft.com/office/drawing/2014/main" id="{041A93B0-FCCE-4CF1-8EE1-54011953D7B6}"/>
              </a:ext>
            </a:extLst>
          </p:cNvPr>
          <p:cNvCxnSpPr>
            <a:cxnSpLocks/>
          </p:cNvCxnSpPr>
          <p:nvPr/>
        </p:nvCxnSpPr>
        <p:spPr>
          <a:xfrm>
            <a:off x="9624716" y="3376882"/>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3" name="Rectangle 30">
            <a:extLst>
              <a:ext uri="{FF2B5EF4-FFF2-40B4-BE49-F238E27FC236}">
                <a16:creationId xmlns:a16="http://schemas.microsoft.com/office/drawing/2014/main" id="{9334D495-B9CB-4DA3-9896-B2B2882184D8}"/>
              </a:ext>
            </a:extLst>
          </p:cNvPr>
          <p:cNvSpPr>
            <a:spLocks noChangeArrowheads="1"/>
          </p:cNvSpPr>
          <p:nvPr/>
        </p:nvSpPr>
        <p:spPr bwMode="auto">
          <a:xfrm>
            <a:off x="13544695" y="28663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5" name="Rectangle 30">
            <a:extLst>
              <a:ext uri="{FF2B5EF4-FFF2-40B4-BE49-F238E27FC236}">
                <a16:creationId xmlns:a16="http://schemas.microsoft.com/office/drawing/2014/main" id="{30A4E43E-B279-482D-B490-652FB3451A3A}"/>
              </a:ext>
            </a:extLst>
          </p:cNvPr>
          <p:cNvSpPr>
            <a:spLocks noChangeArrowheads="1"/>
          </p:cNvSpPr>
          <p:nvPr/>
        </p:nvSpPr>
        <p:spPr bwMode="auto">
          <a:xfrm>
            <a:off x="19287165" y="285734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283</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29" name="Picture 16" descr="Image result for away logo">
            <a:extLst>
              <a:ext uri="{FF2B5EF4-FFF2-40B4-BE49-F238E27FC236}">
                <a16:creationId xmlns:a16="http://schemas.microsoft.com/office/drawing/2014/main" id="{9193D941-ADD1-4661-8368-AB6AC145292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3089" t="38316" r="11915" b="37871"/>
          <a:stretch/>
        </p:blipFill>
        <p:spPr bwMode="auto">
          <a:xfrm>
            <a:off x="10907521" y="2756714"/>
            <a:ext cx="1533525" cy="4869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4" descr="Image result for bombas logo">
            <a:extLst>
              <a:ext uri="{FF2B5EF4-FFF2-40B4-BE49-F238E27FC236}">
                <a16:creationId xmlns:a16="http://schemas.microsoft.com/office/drawing/2014/main" id="{A22274B7-089A-4726-B098-B03F0964897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5615" y="3515724"/>
            <a:ext cx="2147372" cy="35174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0">
            <a:extLst>
              <a:ext uri="{FF2B5EF4-FFF2-40B4-BE49-F238E27FC236}">
                <a16:creationId xmlns:a16="http://schemas.microsoft.com/office/drawing/2014/main" id="{E70B1119-2889-4BF3-BB1A-136347FDFCB9}"/>
              </a:ext>
            </a:extLst>
          </p:cNvPr>
          <p:cNvSpPr>
            <a:spLocks noChangeArrowheads="1"/>
          </p:cNvSpPr>
          <p:nvPr/>
        </p:nvSpPr>
        <p:spPr bwMode="auto">
          <a:xfrm>
            <a:off x="13538599" y="35185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6" name="Rectangle 30">
            <a:extLst>
              <a:ext uri="{FF2B5EF4-FFF2-40B4-BE49-F238E27FC236}">
                <a16:creationId xmlns:a16="http://schemas.microsoft.com/office/drawing/2014/main" id="{87F56498-F7A2-4054-822B-235B30E77F2A}"/>
              </a:ext>
            </a:extLst>
          </p:cNvPr>
          <p:cNvSpPr>
            <a:spLocks noChangeArrowheads="1"/>
          </p:cNvSpPr>
          <p:nvPr/>
        </p:nvSpPr>
        <p:spPr bwMode="auto">
          <a:xfrm>
            <a:off x="19281069" y="350961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176</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026" name="Picture 2" descr="Image result for calm app">
            <a:extLst>
              <a:ext uri="{FF2B5EF4-FFF2-40B4-BE49-F238E27FC236}">
                <a16:creationId xmlns:a16="http://schemas.microsoft.com/office/drawing/2014/main" id="{FD086759-B6CA-463D-BFBA-09FB0F93575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050222" y="4090403"/>
            <a:ext cx="1086814" cy="46761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0">
            <a:extLst>
              <a:ext uri="{FF2B5EF4-FFF2-40B4-BE49-F238E27FC236}">
                <a16:creationId xmlns:a16="http://schemas.microsoft.com/office/drawing/2014/main" id="{CE6E41D0-0CFE-4FDF-9CED-B51292B89948}"/>
              </a:ext>
            </a:extLst>
          </p:cNvPr>
          <p:cNvSpPr>
            <a:spLocks noChangeArrowheads="1"/>
          </p:cNvSpPr>
          <p:nvPr/>
        </p:nvSpPr>
        <p:spPr bwMode="auto">
          <a:xfrm>
            <a:off x="13544695" y="414646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0" name="Rectangle 30">
            <a:extLst>
              <a:ext uri="{FF2B5EF4-FFF2-40B4-BE49-F238E27FC236}">
                <a16:creationId xmlns:a16="http://schemas.microsoft.com/office/drawing/2014/main" id="{D04FCB8B-718F-4CCA-B8C7-AEC1B2998DD3}"/>
              </a:ext>
            </a:extLst>
          </p:cNvPr>
          <p:cNvSpPr>
            <a:spLocks noChangeArrowheads="1"/>
          </p:cNvSpPr>
          <p:nvPr/>
        </p:nvSpPr>
        <p:spPr bwMode="auto">
          <a:xfrm>
            <a:off x="19287165" y="41375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465</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41" name="Picture 16" descr="Image result for filter easy logo">
            <a:extLst>
              <a:ext uri="{FF2B5EF4-FFF2-40B4-BE49-F238E27FC236}">
                <a16:creationId xmlns:a16="http://schemas.microsoft.com/office/drawing/2014/main" id="{A6722819-1207-40CA-B3CB-87283EF8BE9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691016" y="4734332"/>
            <a:ext cx="1954315" cy="45029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30">
            <a:extLst>
              <a:ext uri="{FF2B5EF4-FFF2-40B4-BE49-F238E27FC236}">
                <a16:creationId xmlns:a16="http://schemas.microsoft.com/office/drawing/2014/main" id="{49A30688-6944-47D9-B26D-B543D5F17269}"/>
              </a:ext>
            </a:extLst>
          </p:cNvPr>
          <p:cNvSpPr>
            <a:spLocks noChangeArrowheads="1"/>
          </p:cNvSpPr>
          <p:nvPr/>
        </p:nvSpPr>
        <p:spPr bwMode="auto">
          <a:xfrm>
            <a:off x="13550791" y="472558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4" name="Rectangle 30">
            <a:extLst>
              <a:ext uri="{FF2B5EF4-FFF2-40B4-BE49-F238E27FC236}">
                <a16:creationId xmlns:a16="http://schemas.microsoft.com/office/drawing/2014/main" id="{B761E693-17F5-4B7E-AD92-3E45AA564165}"/>
              </a:ext>
            </a:extLst>
          </p:cNvPr>
          <p:cNvSpPr>
            <a:spLocks noChangeArrowheads="1"/>
          </p:cNvSpPr>
          <p:nvPr/>
        </p:nvSpPr>
        <p:spPr bwMode="auto">
          <a:xfrm>
            <a:off x="19293261" y="471662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136</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45" name="Picture 8" descr="Image result for hims logo">
            <a:extLst>
              <a:ext uri="{FF2B5EF4-FFF2-40B4-BE49-F238E27FC236}">
                <a16:creationId xmlns:a16="http://schemas.microsoft.com/office/drawing/2014/main" id="{370738A0-A18E-432D-817E-9C8ACEB36C3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050222" y="5316970"/>
            <a:ext cx="1161437" cy="400683"/>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30">
            <a:extLst>
              <a:ext uri="{FF2B5EF4-FFF2-40B4-BE49-F238E27FC236}">
                <a16:creationId xmlns:a16="http://schemas.microsoft.com/office/drawing/2014/main" id="{2FC47BF8-67C6-438B-A3B0-F02F7340D624}"/>
              </a:ext>
            </a:extLst>
          </p:cNvPr>
          <p:cNvSpPr>
            <a:spLocks noChangeArrowheads="1"/>
          </p:cNvSpPr>
          <p:nvPr/>
        </p:nvSpPr>
        <p:spPr bwMode="auto">
          <a:xfrm>
            <a:off x="13544695" y="532909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8" name="Rectangle 30">
            <a:extLst>
              <a:ext uri="{FF2B5EF4-FFF2-40B4-BE49-F238E27FC236}">
                <a16:creationId xmlns:a16="http://schemas.microsoft.com/office/drawing/2014/main" id="{E5E490E3-3945-4571-B52B-6BA2607DE1DB}"/>
              </a:ext>
            </a:extLst>
          </p:cNvPr>
          <p:cNvSpPr>
            <a:spLocks noChangeArrowheads="1"/>
          </p:cNvSpPr>
          <p:nvPr/>
        </p:nvSpPr>
        <p:spPr bwMode="auto">
          <a:xfrm>
            <a:off x="19287165" y="532012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835</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49" name="Picture 44" descr="Image result for hometogo logo">
            <a:extLst>
              <a:ext uri="{FF2B5EF4-FFF2-40B4-BE49-F238E27FC236}">
                <a16:creationId xmlns:a16="http://schemas.microsoft.com/office/drawing/2014/main" id="{8BAD038D-267A-480B-9BDA-A1970B7FB64F}"/>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29263" b="19360"/>
          <a:stretch/>
        </p:blipFill>
        <p:spPr bwMode="auto">
          <a:xfrm>
            <a:off x="10764052" y="5925010"/>
            <a:ext cx="1733776" cy="487297"/>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30">
            <a:extLst>
              <a:ext uri="{FF2B5EF4-FFF2-40B4-BE49-F238E27FC236}">
                <a16:creationId xmlns:a16="http://schemas.microsoft.com/office/drawing/2014/main" id="{D8D582D7-245A-4F4B-9C4E-F8D6CF4AF50B}"/>
              </a:ext>
            </a:extLst>
          </p:cNvPr>
          <p:cNvSpPr>
            <a:spLocks noChangeArrowheads="1"/>
          </p:cNvSpPr>
          <p:nvPr/>
        </p:nvSpPr>
        <p:spPr bwMode="auto">
          <a:xfrm>
            <a:off x="13550791" y="596917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2" name="Rectangle 30">
            <a:extLst>
              <a:ext uri="{FF2B5EF4-FFF2-40B4-BE49-F238E27FC236}">
                <a16:creationId xmlns:a16="http://schemas.microsoft.com/office/drawing/2014/main" id="{B42F3E23-FC85-4987-9ACB-7A50BC15DAB5}"/>
              </a:ext>
            </a:extLst>
          </p:cNvPr>
          <p:cNvSpPr>
            <a:spLocks noChangeArrowheads="1"/>
          </p:cNvSpPr>
          <p:nvPr/>
        </p:nvSpPr>
        <p:spPr bwMode="auto">
          <a:xfrm>
            <a:off x="19293261" y="59602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783</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cxnSp>
        <p:nvCxnSpPr>
          <p:cNvPr id="53" name="Straight Connector 52">
            <a:extLst>
              <a:ext uri="{FF2B5EF4-FFF2-40B4-BE49-F238E27FC236}">
                <a16:creationId xmlns:a16="http://schemas.microsoft.com/office/drawing/2014/main" id="{B770A676-58B6-472C-81CA-C4F98D05BFDD}"/>
              </a:ext>
            </a:extLst>
          </p:cNvPr>
          <p:cNvCxnSpPr>
            <a:cxnSpLocks/>
          </p:cNvCxnSpPr>
          <p:nvPr/>
        </p:nvCxnSpPr>
        <p:spPr>
          <a:xfrm>
            <a:off x="9618620" y="4004770"/>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4840291-D16A-4D26-B8D7-23DE681A65F2}"/>
              </a:ext>
            </a:extLst>
          </p:cNvPr>
          <p:cNvCxnSpPr>
            <a:cxnSpLocks/>
          </p:cNvCxnSpPr>
          <p:nvPr/>
        </p:nvCxnSpPr>
        <p:spPr>
          <a:xfrm>
            <a:off x="9618620" y="4626562"/>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8EBB3782-8AA3-45D5-81AB-30D93D266639}"/>
              </a:ext>
            </a:extLst>
          </p:cNvPr>
          <p:cNvCxnSpPr>
            <a:cxnSpLocks/>
          </p:cNvCxnSpPr>
          <p:nvPr/>
        </p:nvCxnSpPr>
        <p:spPr>
          <a:xfrm>
            <a:off x="9618620" y="5223970"/>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9CF47F0E-DC8A-48C2-90D8-FF0C94594214}"/>
              </a:ext>
            </a:extLst>
          </p:cNvPr>
          <p:cNvCxnSpPr>
            <a:cxnSpLocks/>
          </p:cNvCxnSpPr>
          <p:nvPr/>
        </p:nvCxnSpPr>
        <p:spPr>
          <a:xfrm>
            <a:off x="9618620" y="5833570"/>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949CA973-25A4-47E6-88D6-2781ADFFD57D}"/>
              </a:ext>
            </a:extLst>
          </p:cNvPr>
          <p:cNvCxnSpPr>
            <a:cxnSpLocks/>
          </p:cNvCxnSpPr>
          <p:nvPr/>
        </p:nvCxnSpPr>
        <p:spPr>
          <a:xfrm>
            <a:off x="9618620" y="6479746"/>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58" name="Picture 76" descr="Image result for hubble logo">
            <a:extLst>
              <a:ext uri="{FF2B5EF4-FFF2-40B4-BE49-F238E27FC236}">
                <a16:creationId xmlns:a16="http://schemas.microsoft.com/office/drawing/2014/main" id="{02FF5BCD-E5A7-4CC5-A793-F99C835345D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788436" y="6653577"/>
            <a:ext cx="1598959" cy="375686"/>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Connector 58">
            <a:extLst>
              <a:ext uri="{FF2B5EF4-FFF2-40B4-BE49-F238E27FC236}">
                <a16:creationId xmlns:a16="http://schemas.microsoft.com/office/drawing/2014/main" id="{79F15332-5498-4267-B781-F5CB63CFE5B6}"/>
              </a:ext>
            </a:extLst>
          </p:cNvPr>
          <p:cNvCxnSpPr>
            <a:cxnSpLocks/>
          </p:cNvCxnSpPr>
          <p:nvPr/>
        </p:nvCxnSpPr>
        <p:spPr>
          <a:xfrm>
            <a:off x="9624716" y="7168594"/>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67" name="Rectangle 30">
            <a:extLst>
              <a:ext uri="{FF2B5EF4-FFF2-40B4-BE49-F238E27FC236}">
                <a16:creationId xmlns:a16="http://schemas.microsoft.com/office/drawing/2014/main" id="{1857C954-3243-4BA8-9497-330BD7B9DE8C}"/>
              </a:ext>
            </a:extLst>
          </p:cNvPr>
          <p:cNvSpPr>
            <a:spLocks noChangeArrowheads="1"/>
          </p:cNvSpPr>
          <p:nvPr/>
        </p:nvSpPr>
        <p:spPr bwMode="auto">
          <a:xfrm>
            <a:off x="13544695" y="665801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68" name="Rectangle 30">
            <a:extLst>
              <a:ext uri="{FF2B5EF4-FFF2-40B4-BE49-F238E27FC236}">
                <a16:creationId xmlns:a16="http://schemas.microsoft.com/office/drawing/2014/main" id="{D875E9FF-98A3-4606-A9E5-A9E8FDDA0A0F}"/>
              </a:ext>
            </a:extLst>
          </p:cNvPr>
          <p:cNvSpPr>
            <a:spLocks noChangeArrowheads="1"/>
          </p:cNvSpPr>
          <p:nvPr/>
        </p:nvSpPr>
        <p:spPr bwMode="auto">
          <a:xfrm>
            <a:off x="19287165" y="664905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600</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69" name="Picture 56" descr="Image result for le tote logo">
            <a:extLst>
              <a:ext uri="{FF2B5EF4-FFF2-40B4-BE49-F238E27FC236}">
                <a16:creationId xmlns:a16="http://schemas.microsoft.com/office/drawing/2014/main" id="{CAB11122-433A-409F-AD1F-434C81F834A7}"/>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0873780" y="7307134"/>
            <a:ext cx="1499288" cy="440194"/>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Straight Connector 69">
            <a:extLst>
              <a:ext uri="{FF2B5EF4-FFF2-40B4-BE49-F238E27FC236}">
                <a16:creationId xmlns:a16="http://schemas.microsoft.com/office/drawing/2014/main" id="{5F2EE03E-6DC1-4B05-B84E-B1F207E43CF0}"/>
              </a:ext>
            </a:extLst>
          </p:cNvPr>
          <p:cNvCxnSpPr>
            <a:cxnSpLocks/>
          </p:cNvCxnSpPr>
          <p:nvPr/>
        </p:nvCxnSpPr>
        <p:spPr>
          <a:xfrm>
            <a:off x="9618620" y="7857442"/>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71" name="Rectangle 30">
            <a:extLst>
              <a:ext uri="{FF2B5EF4-FFF2-40B4-BE49-F238E27FC236}">
                <a16:creationId xmlns:a16="http://schemas.microsoft.com/office/drawing/2014/main" id="{3EB2C8FF-219E-49DD-85D1-E2CD736F98BF}"/>
              </a:ext>
            </a:extLst>
          </p:cNvPr>
          <p:cNvSpPr>
            <a:spLocks noChangeArrowheads="1"/>
          </p:cNvSpPr>
          <p:nvPr/>
        </p:nvSpPr>
        <p:spPr bwMode="auto">
          <a:xfrm>
            <a:off x="13550791" y="733467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72" name="Rectangle 30">
            <a:extLst>
              <a:ext uri="{FF2B5EF4-FFF2-40B4-BE49-F238E27FC236}">
                <a16:creationId xmlns:a16="http://schemas.microsoft.com/office/drawing/2014/main" id="{CA96E443-BA16-4E30-AC12-910ECAD88AB9}"/>
              </a:ext>
            </a:extLst>
          </p:cNvPr>
          <p:cNvSpPr>
            <a:spLocks noChangeArrowheads="1"/>
          </p:cNvSpPr>
          <p:nvPr/>
        </p:nvSpPr>
        <p:spPr bwMode="auto">
          <a:xfrm>
            <a:off x="19293261" y="732571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102</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73" name="Picture 4" descr="Image result for nectar mattress logo">
            <a:extLst>
              <a:ext uri="{FF2B5EF4-FFF2-40B4-BE49-F238E27FC236}">
                <a16:creationId xmlns:a16="http://schemas.microsoft.com/office/drawing/2014/main" id="{45088920-E1A5-4E3C-96DA-70919EA2ED2E}"/>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725275" y="7995112"/>
            <a:ext cx="1959010" cy="326502"/>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Straight Connector 73">
            <a:extLst>
              <a:ext uri="{FF2B5EF4-FFF2-40B4-BE49-F238E27FC236}">
                <a16:creationId xmlns:a16="http://schemas.microsoft.com/office/drawing/2014/main" id="{33ABC244-9630-4DAA-B65C-F4E8B42588B8}"/>
              </a:ext>
            </a:extLst>
          </p:cNvPr>
          <p:cNvCxnSpPr>
            <a:cxnSpLocks/>
          </p:cNvCxnSpPr>
          <p:nvPr/>
        </p:nvCxnSpPr>
        <p:spPr>
          <a:xfrm>
            <a:off x="9624716" y="8460946"/>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75" name="Rectangle 30">
            <a:extLst>
              <a:ext uri="{FF2B5EF4-FFF2-40B4-BE49-F238E27FC236}">
                <a16:creationId xmlns:a16="http://schemas.microsoft.com/office/drawing/2014/main" id="{0BFD9AFF-2938-49D0-98F4-997AE392660C}"/>
              </a:ext>
            </a:extLst>
          </p:cNvPr>
          <p:cNvSpPr>
            <a:spLocks noChangeArrowheads="1"/>
          </p:cNvSpPr>
          <p:nvPr/>
        </p:nvSpPr>
        <p:spPr bwMode="auto">
          <a:xfrm>
            <a:off x="13556887" y="798694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76" name="Rectangle 30">
            <a:extLst>
              <a:ext uri="{FF2B5EF4-FFF2-40B4-BE49-F238E27FC236}">
                <a16:creationId xmlns:a16="http://schemas.microsoft.com/office/drawing/2014/main" id="{FE55CC4D-28A3-463B-B736-5A84A3FF32F3}"/>
              </a:ext>
            </a:extLst>
          </p:cNvPr>
          <p:cNvSpPr>
            <a:spLocks noChangeArrowheads="1"/>
          </p:cNvSpPr>
          <p:nvPr/>
        </p:nvSpPr>
        <p:spPr bwMode="auto">
          <a:xfrm>
            <a:off x="19299357" y="797798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317</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77" name="Picture 6" descr="Image result for RO red logo roman health">
            <a:extLst>
              <a:ext uri="{FF2B5EF4-FFF2-40B4-BE49-F238E27FC236}">
                <a16:creationId xmlns:a16="http://schemas.microsoft.com/office/drawing/2014/main" id="{FCDC8DD5-4131-4BCF-BFBA-57075494E9C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387980" y="8557207"/>
            <a:ext cx="598381" cy="598381"/>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Straight Connector 77">
            <a:extLst>
              <a:ext uri="{FF2B5EF4-FFF2-40B4-BE49-F238E27FC236}">
                <a16:creationId xmlns:a16="http://schemas.microsoft.com/office/drawing/2014/main" id="{E49755EC-F78E-4F7D-8557-2F0970CD52DB}"/>
              </a:ext>
            </a:extLst>
          </p:cNvPr>
          <p:cNvCxnSpPr>
            <a:cxnSpLocks/>
          </p:cNvCxnSpPr>
          <p:nvPr/>
        </p:nvCxnSpPr>
        <p:spPr>
          <a:xfrm>
            <a:off x="9618620" y="9247330"/>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79" name="Rectangle 30">
            <a:extLst>
              <a:ext uri="{FF2B5EF4-FFF2-40B4-BE49-F238E27FC236}">
                <a16:creationId xmlns:a16="http://schemas.microsoft.com/office/drawing/2014/main" id="{993B7426-0A3C-44B5-83CC-56A6A344BD25}"/>
              </a:ext>
            </a:extLst>
          </p:cNvPr>
          <p:cNvSpPr>
            <a:spLocks noChangeArrowheads="1"/>
          </p:cNvSpPr>
          <p:nvPr/>
        </p:nvSpPr>
        <p:spPr bwMode="auto">
          <a:xfrm>
            <a:off x="13562983" y="865141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0" name="Rectangle 30">
            <a:extLst>
              <a:ext uri="{FF2B5EF4-FFF2-40B4-BE49-F238E27FC236}">
                <a16:creationId xmlns:a16="http://schemas.microsoft.com/office/drawing/2014/main" id="{9A5A26C9-9B82-45E1-8C86-77E138D18D6B}"/>
              </a:ext>
            </a:extLst>
          </p:cNvPr>
          <p:cNvSpPr>
            <a:spLocks noChangeArrowheads="1"/>
          </p:cNvSpPr>
          <p:nvPr/>
        </p:nvSpPr>
        <p:spPr bwMode="auto">
          <a:xfrm>
            <a:off x="19305453" y="864244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396</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81" name="Picture 60" descr="Image result for scottevest logo">
            <a:extLst>
              <a:ext uri="{FF2B5EF4-FFF2-40B4-BE49-F238E27FC236}">
                <a16:creationId xmlns:a16="http://schemas.microsoft.com/office/drawing/2014/main" id="{61F9473A-C911-40ED-B26E-42A6A663F6FC}"/>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928301" y="9328642"/>
            <a:ext cx="1429661" cy="621978"/>
          </a:xfrm>
          <a:prstGeom prst="rect">
            <a:avLst/>
          </a:prstGeom>
          <a:noFill/>
          <a:extLst>
            <a:ext uri="{909E8E84-426E-40DD-AFC4-6F175D3DCCD1}">
              <a14:hiddenFill xmlns:a14="http://schemas.microsoft.com/office/drawing/2010/main">
                <a:solidFill>
                  <a:srgbClr val="FFFFFF"/>
                </a:solidFill>
              </a14:hiddenFill>
            </a:ext>
          </a:extLst>
        </p:spPr>
      </p:pic>
      <p:cxnSp>
        <p:nvCxnSpPr>
          <p:cNvPr id="82" name="Straight Connector 81">
            <a:extLst>
              <a:ext uri="{FF2B5EF4-FFF2-40B4-BE49-F238E27FC236}">
                <a16:creationId xmlns:a16="http://schemas.microsoft.com/office/drawing/2014/main" id="{E1A8B68B-64CD-4924-A1C2-9CBA384CA8D4}"/>
              </a:ext>
            </a:extLst>
          </p:cNvPr>
          <p:cNvCxnSpPr>
            <a:cxnSpLocks/>
          </p:cNvCxnSpPr>
          <p:nvPr/>
        </p:nvCxnSpPr>
        <p:spPr>
          <a:xfrm>
            <a:off x="9612524" y="9997138"/>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83" name="Rectangle 30">
            <a:extLst>
              <a:ext uri="{FF2B5EF4-FFF2-40B4-BE49-F238E27FC236}">
                <a16:creationId xmlns:a16="http://schemas.microsoft.com/office/drawing/2014/main" id="{5BC845B6-1835-4F80-B0DC-121B46736FA7}"/>
              </a:ext>
            </a:extLst>
          </p:cNvPr>
          <p:cNvSpPr>
            <a:spLocks noChangeArrowheads="1"/>
          </p:cNvSpPr>
          <p:nvPr/>
        </p:nvSpPr>
        <p:spPr bwMode="auto">
          <a:xfrm>
            <a:off x="13556887" y="943779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4" name="Rectangle 30">
            <a:extLst>
              <a:ext uri="{FF2B5EF4-FFF2-40B4-BE49-F238E27FC236}">
                <a16:creationId xmlns:a16="http://schemas.microsoft.com/office/drawing/2014/main" id="{5FC0EF4E-971B-4F6F-8913-4A966147B817}"/>
              </a:ext>
            </a:extLst>
          </p:cNvPr>
          <p:cNvSpPr>
            <a:spLocks noChangeArrowheads="1"/>
          </p:cNvSpPr>
          <p:nvPr/>
        </p:nvSpPr>
        <p:spPr bwMode="auto">
          <a:xfrm>
            <a:off x="19299357" y="942883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28</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85" name="Picture 84">
            <a:extLst>
              <a:ext uri="{FF2B5EF4-FFF2-40B4-BE49-F238E27FC236}">
                <a16:creationId xmlns:a16="http://schemas.microsoft.com/office/drawing/2014/main" id="{C53AD134-8F65-4A3D-89B2-C2D5E2E8417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010027" y="10116863"/>
            <a:ext cx="1347935" cy="447002"/>
          </a:xfrm>
          <a:prstGeom prst="rect">
            <a:avLst/>
          </a:prstGeom>
        </p:spPr>
      </p:pic>
      <p:cxnSp>
        <p:nvCxnSpPr>
          <p:cNvPr id="86" name="Straight Connector 85">
            <a:extLst>
              <a:ext uri="{FF2B5EF4-FFF2-40B4-BE49-F238E27FC236}">
                <a16:creationId xmlns:a16="http://schemas.microsoft.com/office/drawing/2014/main" id="{76047D31-4811-42EE-9B01-DDF67508E97E}"/>
              </a:ext>
            </a:extLst>
          </p:cNvPr>
          <p:cNvCxnSpPr>
            <a:cxnSpLocks/>
          </p:cNvCxnSpPr>
          <p:nvPr/>
        </p:nvCxnSpPr>
        <p:spPr>
          <a:xfrm>
            <a:off x="9606428" y="10698178"/>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87" name="Rectangle 30">
            <a:extLst>
              <a:ext uri="{FF2B5EF4-FFF2-40B4-BE49-F238E27FC236}">
                <a16:creationId xmlns:a16="http://schemas.microsoft.com/office/drawing/2014/main" id="{0EB02576-DA26-4154-BF6F-84BAEC0EE64E}"/>
              </a:ext>
            </a:extLst>
          </p:cNvPr>
          <p:cNvSpPr>
            <a:spLocks noChangeArrowheads="1"/>
          </p:cNvSpPr>
          <p:nvPr/>
        </p:nvSpPr>
        <p:spPr bwMode="auto">
          <a:xfrm>
            <a:off x="13550791" y="1016321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8" name="Rectangle 30">
            <a:extLst>
              <a:ext uri="{FF2B5EF4-FFF2-40B4-BE49-F238E27FC236}">
                <a16:creationId xmlns:a16="http://schemas.microsoft.com/office/drawing/2014/main" id="{76D211C4-5A63-467E-A124-3090F2BAEC95}"/>
              </a:ext>
            </a:extLst>
          </p:cNvPr>
          <p:cNvSpPr>
            <a:spLocks noChangeArrowheads="1"/>
          </p:cNvSpPr>
          <p:nvPr/>
        </p:nvSpPr>
        <p:spPr bwMode="auto">
          <a:xfrm>
            <a:off x="19293261" y="1015425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438</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89" name="Picture 56" descr="Image result for takl logo">
            <a:extLst>
              <a:ext uri="{FF2B5EF4-FFF2-40B4-BE49-F238E27FC236}">
                <a16:creationId xmlns:a16="http://schemas.microsoft.com/office/drawing/2014/main" id="{DDB464DC-CAA3-477E-AD3D-70465FD28BEF}"/>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1135802" y="10804221"/>
            <a:ext cx="1014657" cy="442591"/>
          </a:xfrm>
          <a:prstGeom prst="rect">
            <a:avLst/>
          </a:prstGeom>
          <a:noFill/>
          <a:extLst>
            <a:ext uri="{909E8E84-426E-40DD-AFC4-6F175D3DCCD1}">
              <a14:hiddenFill xmlns:a14="http://schemas.microsoft.com/office/drawing/2010/main">
                <a:solidFill>
                  <a:srgbClr val="FFFFFF"/>
                </a:solidFill>
              </a14:hiddenFill>
            </a:ext>
          </a:extLst>
        </p:spPr>
      </p:pic>
      <p:cxnSp>
        <p:nvCxnSpPr>
          <p:cNvPr id="90" name="Straight Connector 89">
            <a:extLst>
              <a:ext uri="{FF2B5EF4-FFF2-40B4-BE49-F238E27FC236}">
                <a16:creationId xmlns:a16="http://schemas.microsoft.com/office/drawing/2014/main" id="{03B95E2D-9D16-4700-92B9-109252B39C04}"/>
              </a:ext>
            </a:extLst>
          </p:cNvPr>
          <p:cNvCxnSpPr>
            <a:cxnSpLocks/>
          </p:cNvCxnSpPr>
          <p:nvPr/>
        </p:nvCxnSpPr>
        <p:spPr>
          <a:xfrm>
            <a:off x="9612524" y="11350450"/>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91" name="Rectangle 30">
            <a:extLst>
              <a:ext uri="{FF2B5EF4-FFF2-40B4-BE49-F238E27FC236}">
                <a16:creationId xmlns:a16="http://schemas.microsoft.com/office/drawing/2014/main" id="{6F35CEE6-956A-4DB0-A39B-E4AC4E6C71C5}"/>
              </a:ext>
            </a:extLst>
          </p:cNvPr>
          <p:cNvSpPr>
            <a:spLocks noChangeArrowheads="1"/>
          </p:cNvSpPr>
          <p:nvPr/>
        </p:nvSpPr>
        <p:spPr bwMode="auto">
          <a:xfrm>
            <a:off x="13556887" y="1082768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2" name="Rectangle 30">
            <a:extLst>
              <a:ext uri="{FF2B5EF4-FFF2-40B4-BE49-F238E27FC236}">
                <a16:creationId xmlns:a16="http://schemas.microsoft.com/office/drawing/2014/main" id="{BEFC956B-C085-469D-B0EA-62D22F6071BB}"/>
              </a:ext>
            </a:extLst>
          </p:cNvPr>
          <p:cNvSpPr>
            <a:spLocks noChangeArrowheads="1"/>
          </p:cNvSpPr>
          <p:nvPr/>
        </p:nvSpPr>
        <p:spPr bwMode="auto">
          <a:xfrm>
            <a:off x="19299357" y="1081871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35</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93" name="Picture 48" descr="Image result for thirdlove logo">
            <a:extLst>
              <a:ext uri="{FF2B5EF4-FFF2-40B4-BE49-F238E27FC236}">
                <a16:creationId xmlns:a16="http://schemas.microsoft.com/office/drawing/2014/main" id="{5BC29C30-D25E-4E02-B5D3-F491E6D4E1C1}"/>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t="21887"/>
          <a:stretch/>
        </p:blipFill>
        <p:spPr bwMode="auto">
          <a:xfrm>
            <a:off x="10540377" y="11445479"/>
            <a:ext cx="2131716" cy="567082"/>
          </a:xfrm>
          <a:prstGeom prst="rect">
            <a:avLst/>
          </a:prstGeom>
          <a:noFill/>
          <a:extLst>
            <a:ext uri="{909E8E84-426E-40DD-AFC4-6F175D3DCCD1}">
              <a14:hiddenFill xmlns:a14="http://schemas.microsoft.com/office/drawing/2010/main">
                <a:solidFill>
                  <a:srgbClr val="FFFFFF"/>
                </a:solidFill>
              </a14:hiddenFill>
            </a:ext>
          </a:extLst>
        </p:spPr>
      </p:pic>
      <p:sp>
        <p:nvSpPr>
          <p:cNvPr id="94" name="Rectangle 30">
            <a:extLst>
              <a:ext uri="{FF2B5EF4-FFF2-40B4-BE49-F238E27FC236}">
                <a16:creationId xmlns:a16="http://schemas.microsoft.com/office/drawing/2014/main" id="{6F9C2345-61C9-49A9-9560-F7E39D221F7C}"/>
              </a:ext>
            </a:extLst>
          </p:cNvPr>
          <p:cNvSpPr>
            <a:spLocks noChangeArrowheads="1"/>
          </p:cNvSpPr>
          <p:nvPr/>
        </p:nvSpPr>
        <p:spPr bwMode="auto">
          <a:xfrm>
            <a:off x="13562983" y="1147995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5" name="Rectangle 30">
            <a:extLst>
              <a:ext uri="{FF2B5EF4-FFF2-40B4-BE49-F238E27FC236}">
                <a16:creationId xmlns:a16="http://schemas.microsoft.com/office/drawing/2014/main" id="{47BFDF74-DA0C-409A-A8C1-2058990EC653}"/>
              </a:ext>
            </a:extLst>
          </p:cNvPr>
          <p:cNvSpPr>
            <a:spLocks noChangeArrowheads="1"/>
          </p:cNvSpPr>
          <p:nvPr/>
        </p:nvSpPr>
        <p:spPr bwMode="auto">
          <a:xfrm>
            <a:off x="19305453" y="1147099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1,306</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cxnSp>
        <p:nvCxnSpPr>
          <p:cNvPr id="96" name="Straight Connector 95">
            <a:extLst>
              <a:ext uri="{FF2B5EF4-FFF2-40B4-BE49-F238E27FC236}">
                <a16:creationId xmlns:a16="http://schemas.microsoft.com/office/drawing/2014/main" id="{76E0D07E-4C70-406A-A24A-15FE63D7F9A8}"/>
              </a:ext>
            </a:extLst>
          </p:cNvPr>
          <p:cNvCxnSpPr>
            <a:cxnSpLocks/>
          </p:cNvCxnSpPr>
          <p:nvPr/>
        </p:nvCxnSpPr>
        <p:spPr>
          <a:xfrm>
            <a:off x="9606428" y="12002722"/>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97" name="Picture 86" descr="Image result for tuft &amp; needle logo">
            <a:extLst>
              <a:ext uri="{FF2B5EF4-FFF2-40B4-BE49-F238E27FC236}">
                <a16:creationId xmlns:a16="http://schemas.microsoft.com/office/drawing/2014/main" id="{8FCE4150-CE36-4119-A6F0-902A44F4CB8D}"/>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t="37653" b="37031"/>
          <a:stretch/>
        </p:blipFill>
        <p:spPr bwMode="auto">
          <a:xfrm>
            <a:off x="10458996" y="12169934"/>
            <a:ext cx="2418353" cy="340129"/>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30">
            <a:extLst>
              <a:ext uri="{FF2B5EF4-FFF2-40B4-BE49-F238E27FC236}">
                <a16:creationId xmlns:a16="http://schemas.microsoft.com/office/drawing/2014/main" id="{E3B7A71D-25AD-4451-843D-36C65D8F7AD0}"/>
              </a:ext>
            </a:extLst>
          </p:cNvPr>
          <p:cNvSpPr>
            <a:spLocks noChangeArrowheads="1"/>
          </p:cNvSpPr>
          <p:nvPr/>
        </p:nvSpPr>
        <p:spPr bwMode="auto">
          <a:xfrm>
            <a:off x="13569079" y="1212003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9" name="Rectangle 30">
            <a:extLst>
              <a:ext uri="{FF2B5EF4-FFF2-40B4-BE49-F238E27FC236}">
                <a16:creationId xmlns:a16="http://schemas.microsoft.com/office/drawing/2014/main" id="{E380283C-919E-42B1-99E0-5E8F7160F765}"/>
              </a:ext>
            </a:extLst>
          </p:cNvPr>
          <p:cNvSpPr>
            <a:spLocks noChangeArrowheads="1"/>
          </p:cNvSpPr>
          <p:nvPr/>
        </p:nvSpPr>
        <p:spPr bwMode="auto">
          <a:xfrm>
            <a:off x="19311549" y="1211107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150</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01" name="Picture 100">
            <a:extLst>
              <a:ext uri="{FF2B5EF4-FFF2-40B4-BE49-F238E27FC236}">
                <a16:creationId xmlns:a16="http://schemas.microsoft.com/office/drawing/2014/main" id="{9F1CD052-6496-4DD9-A7B1-64DC9BE9E42A}"/>
              </a:ext>
            </a:extLst>
          </p:cNvPr>
          <p:cNvPicPr>
            <a:picLocks noChangeAspect="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32534" y="16904"/>
            <a:ext cx="1743878" cy="1623752"/>
          </a:xfrm>
          <a:prstGeom prst="rect">
            <a:avLst/>
          </a:prstGeom>
        </p:spPr>
      </p:pic>
      <p:sp>
        <p:nvSpPr>
          <p:cNvPr id="102" name="Title 1">
            <a:extLst>
              <a:ext uri="{FF2B5EF4-FFF2-40B4-BE49-F238E27FC236}">
                <a16:creationId xmlns:a16="http://schemas.microsoft.com/office/drawing/2014/main" id="{ABFAD32D-B303-4153-BDEF-5DC221BA086D}"/>
              </a:ext>
            </a:extLst>
          </p:cNvPr>
          <p:cNvSpPr txBox="1">
            <a:spLocks/>
          </p:cNvSpPr>
          <p:nvPr/>
        </p:nvSpPr>
        <p:spPr>
          <a:xfrm>
            <a:off x="-5426" y="-4501"/>
            <a:ext cx="4900942"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INTENT</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WEBSITE TRAFFIC</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100" name="Picture 9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662014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856DF-948D-4CD4-B551-79902B1DCE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63849" y="7300458"/>
            <a:ext cx="9468229" cy="5325879"/>
          </a:xfrm>
          <a:prstGeom prst="rect">
            <a:avLst/>
          </a:prstGeom>
          <a:ln w="9525">
            <a:solidFill>
              <a:schemeClr val="tx1"/>
            </a:solidFill>
          </a:ln>
        </p:spPr>
      </p:pic>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143125" y="686651"/>
            <a:ext cx="7971212"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a:ea typeface="+mj-ea"/>
                <a:cs typeface="+mj-cs"/>
              </a:rPr>
              <a:t>We’re passionate about </a:t>
            </a:r>
            <a:r>
              <a:rPr lang="en-US" sz="4800" dirty="0">
                <a:solidFill>
                  <a:prstClr val="white"/>
                </a:solidFill>
                <a:latin typeface="Trebuchet MS"/>
              </a:rPr>
              <a:t>identifying growth brands </a:t>
            </a:r>
            <a:r>
              <a:rPr kumimoji="0" lang="en-US" sz="4800" b="0" i="0" u="none" strike="noStrike" kern="1200" cap="none" spc="0" normalizeH="0" baseline="0" noProof="0" dirty="0">
                <a:ln>
                  <a:noFill/>
                </a:ln>
                <a:solidFill>
                  <a:prstClr val="white"/>
                </a:solidFill>
                <a:effectLst/>
                <a:uLnTx/>
                <a:uFillTx/>
                <a:latin typeface="Trebuchet MS"/>
                <a:ea typeface="+mj-ea"/>
                <a:cs typeface="+mj-cs"/>
              </a:rPr>
              <a:t>within the U.S. economy which is why for the last six years we’ve been tracking TV spending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a:ea typeface="+mj-ea"/>
                <a:cs typeface="+mj-cs"/>
              </a:rPr>
              <a:t>from </a:t>
            </a:r>
            <a:r>
              <a:rPr kumimoji="0" lang="en-US" sz="4800" b="1" i="1" u="none" strike="noStrike" kern="1200" cap="none" spc="0" normalizeH="0" baseline="0" noProof="0" dirty="0">
                <a:ln>
                  <a:noFill/>
                </a:ln>
                <a:solidFill>
                  <a:prstClr val="white"/>
                </a:solidFill>
                <a:effectLst/>
                <a:uLnTx/>
                <a:uFillTx/>
                <a:latin typeface="Trebuchet MS"/>
                <a:ea typeface="+mj-ea"/>
                <a:cs typeface="+mj-cs"/>
              </a:rPr>
              <a:t>data-focused</a:t>
            </a:r>
            <a:r>
              <a:rPr kumimoji="0" lang="en-US" sz="4800" b="0" i="0" u="none" strike="noStrike" kern="1200" cap="none" spc="0" normalizeH="0" baseline="0" noProof="0" dirty="0">
                <a:ln>
                  <a:noFill/>
                </a:ln>
                <a:solidFill>
                  <a:prstClr val="white"/>
                </a:solidFill>
                <a:effectLst/>
                <a:uLnTx/>
                <a:uFillTx/>
                <a:latin typeface="Trebuchet MS"/>
                <a:ea typeface="+mj-ea"/>
                <a:cs typeface="+mj-cs"/>
              </a:rPr>
              <a:t>, </a:t>
            </a:r>
            <a:r>
              <a:rPr kumimoji="0" lang="en-US" sz="4800" b="1" i="1" u="none" strike="noStrike" kern="1200" cap="none" spc="0" normalizeH="0" baseline="0" noProof="0" dirty="0">
                <a:ln>
                  <a:noFill/>
                </a:ln>
                <a:solidFill>
                  <a:prstClr val="white"/>
                </a:solidFill>
                <a:effectLst/>
                <a:uLnTx/>
                <a:uFillTx/>
                <a:latin typeface="Trebuchet MS"/>
                <a:ea typeface="+mj-ea"/>
                <a:cs typeface="+mj-cs"/>
              </a:rPr>
              <a:t>performance-driven</a:t>
            </a:r>
            <a:r>
              <a:rPr kumimoji="0" lang="en-US" sz="4800" b="0" i="0" u="none" strike="noStrike" kern="1200" cap="none" spc="0" normalizeH="0" baseline="0" noProof="0" dirty="0">
                <a:ln>
                  <a:noFill/>
                </a:ln>
                <a:solidFill>
                  <a:prstClr val="white"/>
                </a:solidFill>
                <a:effectLst/>
                <a:uLnTx/>
                <a:uFillTx/>
                <a:latin typeface="Trebuchet MS"/>
                <a:ea typeface="+mj-ea"/>
                <a:cs typeface="+mj-cs"/>
              </a:rPr>
              <a:t>, </a:t>
            </a:r>
            <a:r>
              <a:rPr kumimoji="0" lang="en-US" sz="4800" b="1" i="1" u="none" strike="noStrike" kern="1200" cap="none" spc="0" normalizeH="0" baseline="0" noProof="0" dirty="0">
                <a:ln>
                  <a:noFill/>
                </a:ln>
                <a:solidFill>
                  <a:prstClr val="white"/>
                </a:solidFill>
                <a:effectLst/>
                <a:uLnTx/>
                <a:uFillTx/>
                <a:latin typeface="Trebuchet MS"/>
                <a:ea typeface="+mj-ea"/>
                <a:cs typeface="+mj-cs"/>
              </a:rPr>
              <a:t>digital-native</a:t>
            </a:r>
            <a:r>
              <a:rPr kumimoji="0" lang="en-US" sz="4800" b="0" i="0" u="none" strike="noStrike" kern="1200" cap="none" spc="0" normalizeH="0" baseline="0" noProof="0" dirty="0">
                <a:ln>
                  <a:noFill/>
                </a:ln>
                <a:solidFill>
                  <a:prstClr val="white"/>
                </a:solidFill>
                <a:effectLst/>
                <a:uLnTx/>
                <a:uFillTx/>
                <a:latin typeface="Trebuchet MS"/>
                <a:ea typeface="+mj-ea"/>
                <a:cs typeface="+mj-cs"/>
              </a:rPr>
              <a:t> DTC brands.</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a:ea typeface="+mj-ea"/>
                <a:cs typeface="+mj-cs"/>
              </a:rPr>
              <a:t>Over the last three years alone, we’ve developed the following reports on brands within growing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a:ea typeface="+mj-ea"/>
                <a:cs typeface="+mj-cs"/>
              </a:rPr>
              <a:t>DTC categories: </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pic>
        <p:nvPicPr>
          <p:cNvPr id="8" name="Picture 7">
            <a:hlinkClick r:id="rId3"/>
            <a:extLst>
              <a:ext uri="{FF2B5EF4-FFF2-40B4-BE49-F238E27FC236}">
                <a16:creationId xmlns:a16="http://schemas.microsoft.com/office/drawing/2014/main" id="{B8F4513E-D3B3-436F-8AF2-277E303D55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94751" y="1682399"/>
            <a:ext cx="5448467" cy="4199514"/>
          </a:xfrm>
          <a:prstGeom prst="rect">
            <a:avLst/>
          </a:prstGeom>
          <a:ln w="9525">
            <a:solidFill>
              <a:schemeClr val="tx1"/>
            </a:solidFill>
          </a:ln>
        </p:spPr>
      </p:pic>
      <p:pic>
        <p:nvPicPr>
          <p:cNvPr id="9" name="Picture 8">
            <a:hlinkClick r:id="rId5"/>
            <a:extLst>
              <a:ext uri="{FF2B5EF4-FFF2-40B4-BE49-F238E27FC236}">
                <a16:creationId xmlns:a16="http://schemas.microsoft.com/office/drawing/2014/main" id="{65658238-AF58-45F4-BEE5-CE02685EBB8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455310" y="1682399"/>
            <a:ext cx="5448467" cy="4215856"/>
          </a:xfrm>
          <a:prstGeom prst="rect">
            <a:avLst/>
          </a:prstGeom>
          <a:ln w="9525">
            <a:solidFill>
              <a:schemeClr val="tx1"/>
            </a:solidFill>
          </a:ln>
        </p:spPr>
      </p:pic>
      <p:sp>
        <p:nvSpPr>
          <p:cNvPr id="10" name="TextBox 9">
            <a:extLst>
              <a:ext uri="{FF2B5EF4-FFF2-40B4-BE49-F238E27FC236}">
                <a16:creationId xmlns:a16="http://schemas.microsoft.com/office/drawing/2014/main" id="{9E3618EE-AC7B-4EF4-9470-9B4AA1806307}"/>
              </a:ext>
            </a:extLst>
          </p:cNvPr>
          <p:cNvSpPr txBox="1"/>
          <p:nvPr/>
        </p:nvSpPr>
        <p:spPr>
          <a:xfrm>
            <a:off x="9394750" y="578648"/>
            <a:ext cx="5448466" cy="107721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Trebuchet MS"/>
                <a:ea typeface="+mn-ea"/>
                <a:cs typeface="+mn-cs"/>
              </a:rPr>
              <a:t>2017</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prstClr val="black"/>
                </a:solidFill>
                <a:effectLst/>
                <a:uLnTx/>
                <a:uFillTx/>
                <a:latin typeface="Trebuchet MS"/>
                <a:ea typeface="+mn-ea"/>
                <a:cs typeface="+mn-cs"/>
              </a:rPr>
              <a:t>35</a:t>
            </a:r>
            <a:r>
              <a:rPr kumimoji="0" lang="en-US" sz="2800" b="1" i="0" u="none" strike="noStrike" kern="1200" cap="none" spc="0" normalizeH="0" baseline="0" noProof="0" dirty="0">
                <a:ln>
                  <a:noFill/>
                </a:ln>
                <a:solidFill>
                  <a:prstClr val="black"/>
                </a:solidFill>
                <a:effectLst/>
                <a:uLnTx/>
                <a:uFillTx/>
                <a:latin typeface="Trebuchet MS"/>
                <a:ea typeface="+mn-ea"/>
                <a:cs typeface="+mn-cs"/>
              </a:rPr>
              <a:t> Category Disruptor Brands</a:t>
            </a:r>
          </a:p>
        </p:txBody>
      </p:sp>
      <p:sp>
        <p:nvSpPr>
          <p:cNvPr id="11" name="TextBox 10">
            <a:extLst>
              <a:ext uri="{FF2B5EF4-FFF2-40B4-BE49-F238E27FC236}">
                <a16:creationId xmlns:a16="http://schemas.microsoft.com/office/drawing/2014/main" id="{8A62F89A-6E6E-4E6F-AA28-6A74C3A9B5EF}"/>
              </a:ext>
            </a:extLst>
          </p:cNvPr>
          <p:cNvSpPr txBox="1"/>
          <p:nvPr/>
        </p:nvSpPr>
        <p:spPr>
          <a:xfrm>
            <a:off x="17384860" y="582909"/>
            <a:ext cx="5448466" cy="107721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Trebuchet MS"/>
                <a:ea typeface="+mn-ea"/>
                <a:cs typeface="+mn-cs"/>
              </a:rPr>
              <a:t>2018</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prstClr val="black"/>
                </a:solidFill>
                <a:effectLst/>
                <a:uLnTx/>
                <a:uFillTx/>
                <a:latin typeface="Trebuchet MS"/>
                <a:ea typeface="+mn-ea"/>
                <a:cs typeface="+mn-cs"/>
              </a:rPr>
              <a:t>50</a:t>
            </a:r>
            <a:r>
              <a:rPr kumimoji="0" lang="en-US" sz="2800" b="1" i="0" u="none" strike="noStrike" kern="1200" cap="none" spc="0" normalizeH="0" baseline="0" noProof="0" dirty="0">
                <a:ln>
                  <a:noFill/>
                </a:ln>
                <a:solidFill>
                  <a:prstClr val="black"/>
                </a:solidFill>
                <a:effectLst/>
                <a:uLnTx/>
                <a:uFillTx/>
                <a:latin typeface="Trebuchet MS"/>
                <a:ea typeface="+mn-ea"/>
                <a:cs typeface="+mn-cs"/>
              </a:rPr>
              <a:t> Direct-Disruptor Brands</a:t>
            </a:r>
          </a:p>
        </p:txBody>
      </p:sp>
      <p:sp>
        <p:nvSpPr>
          <p:cNvPr id="13" name="TextBox 12">
            <a:extLst>
              <a:ext uri="{FF2B5EF4-FFF2-40B4-BE49-F238E27FC236}">
                <a16:creationId xmlns:a16="http://schemas.microsoft.com/office/drawing/2014/main" id="{B0D27CC6-203E-4D62-BC3F-A3F3DD70CE15}"/>
              </a:ext>
            </a:extLst>
          </p:cNvPr>
          <p:cNvSpPr txBox="1"/>
          <p:nvPr/>
        </p:nvSpPr>
        <p:spPr>
          <a:xfrm>
            <a:off x="11639398" y="6104577"/>
            <a:ext cx="9492681" cy="120032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Trebuchet MS"/>
                <a:ea typeface="+mn-ea"/>
                <a:cs typeface="+mn-cs"/>
              </a:rPr>
              <a:t>2019</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Trebuchet MS"/>
                <a:ea typeface="+mn-ea"/>
                <a:cs typeface="+mn-cs"/>
              </a:rPr>
              <a:t>125</a:t>
            </a:r>
            <a:r>
              <a:rPr kumimoji="0" lang="en-US" sz="3200" b="1" i="0" u="none" strike="noStrike" kern="1200" cap="none" spc="0" normalizeH="0" baseline="0" noProof="0" dirty="0">
                <a:ln>
                  <a:noFill/>
                </a:ln>
                <a:solidFill>
                  <a:prstClr val="black"/>
                </a:solidFill>
                <a:effectLst/>
                <a:uLnTx/>
                <a:uFillTx/>
                <a:latin typeface="Trebuchet MS"/>
                <a:ea typeface="+mn-ea"/>
                <a:cs typeface="+mn-cs"/>
              </a:rPr>
              <a:t> Direct-to-Consumer Brands</a:t>
            </a:r>
          </a:p>
        </p:txBody>
      </p:sp>
      <p:sp>
        <p:nvSpPr>
          <p:cNvPr id="3" name="TextBox 2">
            <a:extLst>
              <a:ext uri="{FF2B5EF4-FFF2-40B4-BE49-F238E27FC236}">
                <a16:creationId xmlns:a16="http://schemas.microsoft.com/office/drawing/2014/main" id="{AEB53825-F6C5-4D4E-9ADC-F5D198567686}"/>
              </a:ext>
            </a:extLst>
          </p:cNvPr>
          <p:cNvSpPr txBox="1"/>
          <p:nvPr/>
        </p:nvSpPr>
        <p:spPr>
          <a:xfrm>
            <a:off x="21230582" y="9562212"/>
            <a:ext cx="2772418" cy="1323439"/>
          </a:xfrm>
          <a:prstGeom prst="rect">
            <a:avLst/>
          </a:prstGeom>
          <a:solidFill>
            <a:schemeClr val="tx1"/>
          </a:solidFill>
          <a:ln>
            <a:solidFill>
              <a:schemeClr val="tx1"/>
            </a:solidFill>
          </a:ln>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Trebuchet MS"/>
                <a:ea typeface="+mn-ea"/>
                <a:cs typeface="+mn-cs"/>
              </a:rPr>
              <a:t>Brand list reflects a mix </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Trebuchet MS"/>
                <a:ea typeface="+mn-ea"/>
                <a:cs typeface="+mn-cs"/>
              </a:rPr>
              <a:t>of </a:t>
            </a:r>
            <a:r>
              <a:rPr kumimoji="0" lang="en-US" sz="1600" b="1" i="0" u="sng" strike="noStrike" kern="1200" cap="none" spc="0" normalizeH="0" baseline="0" noProof="0" dirty="0">
                <a:ln>
                  <a:noFill/>
                </a:ln>
                <a:solidFill>
                  <a:schemeClr val="bg1"/>
                </a:solidFill>
                <a:effectLst/>
                <a:uLnTx/>
                <a:uFillTx/>
                <a:latin typeface="Trebuchet MS"/>
                <a:ea typeface="+mn-ea"/>
                <a:cs typeface="+mn-cs"/>
              </a:rPr>
              <a:t>65</a:t>
            </a:r>
            <a:r>
              <a:rPr kumimoji="0" lang="en-US" sz="1600" b="0" i="0" u="none" strike="noStrike" kern="1200" cap="none" spc="0" normalizeH="0" baseline="0" noProof="0" dirty="0">
                <a:ln>
                  <a:noFill/>
                </a:ln>
                <a:solidFill>
                  <a:schemeClr val="bg1"/>
                </a:solidFill>
                <a:effectLst/>
                <a:uLnTx/>
                <a:uFillTx/>
                <a:latin typeface="Trebuchet MS"/>
                <a:ea typeface="+mn-ea"/>
                <a:cs typeface="+mn-cs"/>
              </a:rPr>
              <a:t> ‘first timers’ in our analysis along with updates to </a:t>
            </a:r>
            <a:r>
              <a:rPr kumimoji="0" lang="en-US" sz="1600" b="1" i="0" u="sng" strike="noStrike" kern="1200" cap="none" spc="0" normalizeH="0" baseline="0" noProof="0" dirty="0">
                <a:ln>
                  <a:noFill/>
                </a:ln>
                <a:solidFill>
                  <a:schemeClr val="bg1"/>
                </a:solidFill>
                <a:effectLst/>
                <a:uLnTx/>
                <a:uFillTx/>
                <a:latin typeface="Trebuchet MS"/>
                <a:ea typeface="+mn-ea"/>
                <a:cs typeface="+mn-cs"/>
              </a:rPr>
              <a:t>60</a:t>
            </a:r>
            <a:r>
              <a:rPr kumimoji="0" lang="en-US" sz="1600" b="0" i="0" u="none" strike="noStrike" kern="1200" cap="none" spc="0" normalizeH="0" baseline="0" noProof="0" dirty="0">
                <a:ln>
                  <a:noFill/>
                </a:ln>
                <a:solidFill>
                  <a:schemeClr val="bg1"/>
                </a:solidFill>
                <a:effectLst/>
                <a:uLnTx/>
                <a:uFillTx/>
                <a:latin typeface="Trebuchet MS"/>
                <a:ea typeface="+mn-ea"/>
                <a:cs typeface="+mn-cs"/>
              </a:rPr>
              <a:t> brands analyzed in previous reports</a:t>
            </a:r>
            <a:endParaRPr kumimoji="0" lang="en-US" sz="1100" b="0" i="0" u="none" strike="noStrike" kern="1200" cap="none" spc="0" normalizeH="0" baseline="0" noProof="0" dirty="0">
              <a:ln>
                <a:noFill/>
              </a:ln>
              <a:solidFill>
                <a:schemeClr val="bg1"/>
              </a:solidFill>
              <a:effectLst/>
              <a:uLnTx/>
              <a:uFillTx/>
              <a:latin typeface="Trebuchet MS"/>
              <a:ea typeface="+mn-ea"/>
              <a:cs typeface="+mn-cs"/>
            </a:endParaRPr>
          </a:p>
        </p:txBody>
      </p:sp>
      <p:sp>
        <p:nvSpPr>
          <p:cNvPr id="14" name="Text Placeholder 3">
            <a:extLst>
              <a:ext uri="{FF2B5EF4-FFF2-40B4-BE49-F238E27FC236}">
                <a16:creationId xmlns:a16="http://schemas.microsoft.com/office/drawing/2014/main" id="{6087FA14-345D-4A10-861B-8C7002BE11DE}"/>
              </a:ext>
            </a:extLst>
          </p:cNvPr>
          <p:cNvSpPr txBox="1">
            <a:spLocks/>
          </p:cNvSpPr>
          <p:nvPr/>
        </p:nvSpPr>
        <p:spPr>
          <a:xfrm>
            <a:off x="8114337" y="13347249"/>
            <a:ext cx="9862854" cy="310098"/>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200" i="1" dirty="0">
                <a:solidFill>
                  <a:prstClr val="black"/>
                </a:solidFill>
                <a:latin typeface="Trebuchet MS"/>
              </a:rPr>
              <a:t>Click on the cover pages for 2017 and 2018 to be re-directed to the full reports of ‘The Market-Changer’s Playbook’ and ‘Direct Impact’</a:t>
            </a:r>
            <a:endParaRPr kumimoji="0" lang="en-US" sz="1200" b="0" i="1" u="none" strike="noStrike" kern="1200" cap="none" spc="0" normalizeH="0" baseline="0" noProof="0" dirty="0">
              <a:ln>
                <a:noFill/>
              </a:ln>
              <a:solidFill>
                <a:prstClr val="black"/>
              </a:solidFill>
              <a:effectLst/>
              <a:uLnTx/>
              <a:uFillTx/>
              <a:latin typeface="Trebuchet MS"/>
              <a:ea typeface="+mn-ea"/>
              <a:cs typeface="+mn-cs"/>
            </a:endParaRPr>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939853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876DF4-EB41-4A68-B35C-3BC0861258F0}"/>
              </a:ext>
            </a:extLst>
          </p:cNvPr>
          <p:cNvSpPr/>
          <p:nvPr/>
        </p:nvSpPr>
        <p:spPr>
          <a:xfrm>
            <a:off x="273522" y="2222953"/>
            <a:ext cx="24038242" cy="10683861"/>
          </a:xfrm>
          <a:prstGeom prst="round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30</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2" name="Text Placeholder 2">
            <a:extLst>
              <a:ext uri="{FF2B5EF4-FFF2-40B4-BE49-F238E27FC236}">
                <a16:creationId xmlns:a16="http://schemas.microsoft.com/office/drawing/2014/main" id="{0FC09DD7-AD41-46A7-9398-8FFF46272436}"/>
              </a:ext>
            </a:extLst>
          </p:cNvPr>
          <p:cNvSpPr txBox="1">
            <a:spLocks/>
          </p:cNvSpPr>
          <p:nvPr/>
        </p:nvSpPr>
        <p:spPr>
          <a:xfrm>
            <a:off x="20236649" y="2306055"/>
            <a:ext cx="2471060" cy="81957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‘17 vs. ‘18</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srgbClr val="0099FF"/>
                </a:solidFill>
                <a:effectLst/>
                <a:uLnTx/>
                <a:uFillTx/>
                <a:latin typeface="Trebuchet MS"/>
                <a:ea typeface="+mn-ea"/>
                <a:cs typeface="+mn-cs"/>
              </a:rPr>
              <a:t>YoY Diff</a:t>
            </a:r>
          </a:p>
        </p:txBody>
      </p:sp>
      <p:sp>
        <p:nvSpPr>
          <p:cNvPr id="15" name="Text Placeholder 2">
            <a:extLst>
              <a:ext uri="{FF2B5EF4-FFF2-40B4-BE49-F238E27FC236}">
                <a16:creationId xmlns:a16="http://schemas.microsoft.com/office/drawing/2014/main" id="{5C36C24A-29A3-4969-A1A1-E55E5296D1C3}"/>
              </a:ext>
            </a:extLst>
          </p:cNvPr>
          <p:cNvSpPr txBox="1">
            <a:spLocks/>
          </p:cNvSpPr>
          <p:nvPr/>
        </p:nvSpPr>
        <p:spPr>
          <a:xfrm>
            <a:off x="11866177"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2016</a:t>
            </a:r>
          </a:p>
        </p:txBody>
      </p:sp>
      <p:sp>
        <p:nvSpPr>
          <p:cNvPr id="16" name="Text Placeholder 2">
            <a:extLst>
              <a:ext uri="{FF2B5EF4-FFF2-40B4-BE49-F238E27FC236}">
                <a16:creationId xmlns:a16="http://schemas.microsoft.com/office/drawing/2014/main" id="{1AB33077-0EBC-48FD-9F6C-1D0835E1A7F3}"/>
              </a:ext>
            </a:extLst>
          </p:cNvPr>
          <p:cNvSpPr txBox="1">
            <a:spLocks/>
          </p:cNvSpPr>
          <p:nvPr/>
        </p:nvSpPr>
        <p:spPr>
          <a:xfrm>
            <a:off x="14787280"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2017</a:t>
            </a:r>
          </a:p>
        </p:txBody>
      </p:sp>
      <p:sp>
        <p:nvSpPr>
          <p:cNvPr id="17" name="Text Placeholder 2">
            <a:extLst>
              <a:ext uri="{FF2B5EF4-FFF2-40B4-BE49-F238E27FC236}">
                <a16:creationId xmlns:a16="http://schemas.microsoft.com/office/drawing/2014/main" id="{309CADD9-CF9E-4F80-9FFC-4964797F7615}"/>
              </a:ext>
            </a:extLst>
          </p:cNvPr>
          <p:cNvSpPr txBox="1">
            <a:spLocks/>
          </p:cNvSpPr>
          <p:nvPr/>
        </p:nvSpPr>
        <p:spPr>
          <a:xfrm>
            <a:off x="17837762"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2018</a:t>
            </a:r>
          </a:p>
        </p:txBody>
      </p:sp>
      <p:sp>
        <p:nvSpPr>
          <p:cNvPr id="18" name="Text Placeholder 2">
            <a:extLst>
              <a:ext uri="{FF2B5EF4-FFF2-40B4-BE49-F238E27FC236}">
                <a16:creationId xmlns:a16="http://schemas.microsoft.com/office/drawing/2014/main" id="{DDFBC1BB-D91A-4DFB-818B-26435C8CEBBE}"/>
              </a:ext>
            </a:extLst>
          </p:cNvPr>
          <p:cNvSpPr txBox="1">
            <a:spLocks/>
          </p:cNvSpPr>
          <p:nvPr/>
        </p:nvSpPr>
        <p:spPr>
          <a:xfrm>
            <a:off x="7472056" y="3679907"/>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24" name="Text Placeholder 2">
            <a:extLst>
              <a:ext uri="{FF2B5EF4-FFF2-40B4-BE49-F238E27FC236}">
                <a16:creationId xmlns:a16="http://schemas.microsoft.com/office/drawing/2014/main" id="{884ED1AC-B8A3-4F8C-AE52-166FF28A9F89}"/>
              </a:ext>
            </a:extLst>
          </p:cNvPr>
          <p:cNvSpPr txBox="1">
            <a:spLocks/>
          </p:cNvSpPr>
          <p:nvPr/>
        </p:nvSpPr>
        <p:spPr>
          <a:xfrm>
            <a:off x="17439351" y="4416602"/>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$200,000</a:t>
            </a:r>
          </a:p>
        </p:txBody>
      </p:sp>
      <p:sp>
        <p:nvSpPr>
          <p:cNvPr id="25" name="Text Placeholder 2">
            <a:extLst>
              <a:ext uri="{FF2B5EF4-FFF2-40B4-BE49-F238E27FC236}">
                <a16:creationId xmlns:a16="http://schemas.microsoft.com/office/drawing/2014/main" id="{AB9AC8FF-2850-447F-A8D3-3CD611408BF1}"/>
              </a:ext>
            </a:extLst>
          </p:cNvPr>
          <p:cNvSpPr txBox="1">
            <a:spLocks/>
          </p:cNvSpPr>
          <p:nvPr/>
        </p:nvSpPr>
        <p:spPr>
          <a:xfrm>
            <a:off x="14537843" y="4412578"/>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$150,000</a:t>
            </a:r>
          </a:p>
        </p:txBody>
      </p:sp>
      <p:sp>
        <p:nvSpPr>
          <p:cNvPr id="26" name="Text Placeholder 2">
            <a:extLst>
              <a:ext uri="{FF2B5EF4-FFF2-40B4-BE49-F238E27FC236}">
                <a16:creationId xmlns:a16="http://schemas.microsoft.com/office/drawing/2014/main" id="{36DF124B-BF3D-4695-8014-9A626FAE1AF4}"/>
              </a:ext>
            </a:extLst>
          </p:cNvPr>
          <p:cNvSpPr txBox="1">
            <a:spLocks/>
          </p:cNvSpPr>
          <p:nvPr/>
        </p:nvSpPr>
        <p:spPr>
          <a:xfrm>
            <a:off x="11331227" y="4405021"/>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$118,000</a:t>
            </a:r>
          </a:p>
        </p:txBody>
      </p:sp>
      <p:sp>
        <p:nvSpPr>
          <p:cNvPr id="27" name="Text Placeholder 2">
            <a:extLst>
              <a:ext uri="{FF2B5EF4-FFF2-40B4-BE49-F238E27FC236}">
                <a16:creationId xmlns:a16="http://schemas.microsoft.com/office/drawing/2014/main" id="{CF886E40-C1CD-4699-88A8-2EF8228FA963}"/>
              </a:ext>
            </a:extLst>
          </p:cNvPr>
          <p:cNvSpPr txBox="1">
            <a:spLocks/>
          </p:cNvSpPr>
          <p:nvPr/>
        </p:nvSpPr>
        <p:spPr>
          <a:xfrm>
            <a:off x="7475168" y="4421242"/>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29" name="Text Placeholder 2">
            <a:extLst>
              <a:ext uri="{FF2B5EF4-FFF2-40B4-BE49-F238E27FC236}">
                <a16:creationId xmlns:a16="http://schemas.microsoft.com/office/drawing/2014/main" id="{6DEF59F8-B9DA-43B8-9160-F6F4B5523364}"/>
              </a:ext>
            </a:extLst>
          </p:cNvPr>
          <p:cNvSpPr txBox="1">
            <a:spLocks/>
          </p:cNvSpPr>
          <p:nvPr/>
        </p:nvSpPr>
        <p:spPr>
          <a:xfrm>
            <a:off x="17439351" y="3675267"/>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$33,871</a:t>
            </a:r>
          </a:p>
        </p:txBody>
      </p:sp>
      <p:sp>
        <p:nvSpPr>
          <p:cNvPr id="30" name="Text Placeholder 2">
            <a:extLst>
              <a:ext uri="{FF2B5EF4-FFF2-40B4-BE49-F238E27FC236}">
                <a16:creationId xmlns:a16="http://schemas.microsoft.com/office/drawing/2014/main" id="{61F85971-4C4C-41AB-A6AA-4EB8A348134B}"/>
              </a:ext>
            </a:extLst>
          </p:cNvPr>
          <p:cNvSpPr txBox="1">
            <a:spLocks/>
          </p:cNvSpPr>
          <p:nvPr/>
        </p:nvSpPr>
        <p:spPr>
          <a:xfrm>
            <a:off x="3380799" y="406489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2009</a:t>
            </a:r>
          </a:p>
        </p:txBody>
      </p:sp>
      <p:sp>
        <p:nvSpPr>
          <p:cNvPr id="31" name="Text Placeholder 2">
            <a:extLst>
              <a:ext uri="{FF2B5EF4-FFF2-40B4-BE49-F238E27FC236}">
                <a16:creationId xmlns:a16="http://schemas.microsoft.com/office/drawing/2014/main" id="{3252387F-5F78-4A64-A350-1850D66D6520}"/>
              </a:ext>
            </a:extLst>
          </p:cNvPr>
          <p:cNvSpPr txBox="1">
            <a:spLocks/>
          </p:cNvSpPr>
          <p:nvPr/>
        </p:nvSpPr>
        <p:spPr>
          <a:xfrm>
            <a:off x="5377561" y="4064897"/>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2017</a:t>
            </a:r>
          </a:p>
        </p:txBody>
      </p:sp>
      <p:sp>
        <p:nvSpPr>
          <p:cNvPr id="35" name="Text Placeholder 2">
            <a:extLst>
              <a:ext uri="{FF2B5EF4-FFF2-40B4-BE49-F238E27FC236}">
                <a16:creationId xmlns:a16="http://schemas.microsoft.com/office/drawing/2014/main" id="{9BAC56A1-7200-4C0C-94A0-ED9846AC8C68}"/>
              </a:ext>
            </a:extLst>
          </p:cNvPr>
          <p:cNvSpPr txBox="1">
            <a:spLocks/>
          </p:cNvSpPr>
          <p:nvPr/>
        </p:nvSpPr>
        <p:spPr>
          <a:xfrm>
            <a:off x="14537843" y="3671243"/>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$852</a:t>
            </a:r>
          </a:p>
        </p:txBody>
      </p:sp>
      <p:sp>
        <p:nvSpPr>
          <p:cNvPr id="36" name="Text Placeholder 2">
            <a:extLst>
              <a:ext uri="{FF2B5EF4-FFF2-40B4-BE49-F238E27FC236}">
                <a16:creationId xmlns:a16="http://schemas.microsoft.com/office/drawing/2014/main" id="{3BDD3586-881F-41F7-B284-5805C42DEFE8}"/>
              </a:ext>
            </a:extLst>
          </p:cNvPr>
          <p:cNvSpPr txBox="1">
            <a:spLocks/>
          </p:cNvSpPr>
          <p:nvPr/>
        </p:nvSpPr>
        <p:spPr>
          <a:xfrm>
            <a:off x="11331227" y="3663686"/>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a:t>
            </a:r>
          </a:p>
        </p:txBody>
      </p:sp>
      <p:sp>
        <p:nvSpPr>
          <p:cNvPr id="37" name="Text Placeholder 2">
            <a:extLst>
              <a:ext uri="{FF2B5EF4-FFF2-40B4-BE49-F238E27FC236}">
                <a16:creationId xmlns:a16="http://schemas.microsoft.com/office/drawing/2014/main" id="{4289DDFE-5BEE-42E9-9AEE-990F191B0584}"/>
              </a:ext>
            </a:extLst>
          </p:cNvPr>
          <p:cNvSpPr txBox="1">
            <a:spLocks/>
          </p:cNvSpPr>
          <p:nvPr/>
        </p:nvSpPr>
        <p:spPr>
          <a:xfrm>
            <a:off x="20260305" y="4419714"/>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+$50,000</a:t>
            </a:r>
          </a:p>
        </p:txBody>
      </p:sp>
      <p:sp>
        <p:nvSpPr>
          <p:cNvPr id="38" name="Text Placeholder 2">
            <a:extLst>
              <a:ext uri="{FF2B5EF4-FFF2-40B4-BE49-F238E27FC236}">
                <a16:creationId xmlns:a16="http://schemas.microsoft.com/office/drawing/2014/main" id="{E18A94B0-62E8-410F-B45C-2F54BFCCA8CA}"/>
              </a:ext>
            </a:extLst>
          </p:cNvPr>
          <p:cNvSpPr txBox="1">
            <a:spLocks/>
          </p:cNvSpPr>
          <p:nvPr/>
        </p:nvSpPr>
        <p:spPr>
          <a:xfrm>
            <a:off x="20260305" y="3676379"/>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+$33,019</a:t>
            </a:r>
          </a:p>
        </p:txBody>
      </p:sp>
      <p:sp>
        <p:nvSpPr>
          <p:cNvPr id="39" name="Text Placeholder 2">
            <a:extLst>
              <a:ext uri="{FF2B5EF4-FFF2-40B4-BE49-F238E27FC236}">
                <a16:creationId xmlns:a16="http://schemas.microsoft.com/office/drawing/2014/main" id="{9C5D3169-A113-4D4C-8C54-C761CBCF1732}"/>
              </a:ext>
            </a:extLst>
          </p:cNvPr>
          <p:cNvSpPr txBox="1">
            <a:spLocks/>
          </p:cNvSpPr>
          <p:nvPr/>
        </p:nvSpPr>
        <p:spPr>
          <a:xfrm>
            <a:off x="22431534" y="4411723"/>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Trebuchet MS"/>
                <a:ea typeface="+mn-ea"/>
                <a:cs typeface="+mn-cs"/>
              </a:rPr>
              <a:t>+33%</a:t>
            </a:r>
          </a:p>
        </p:txBody>
      </p:sp>
      <p:cxnSp>
        <p:nvCxnSpPr>
          <p:cNvPr id="40" name="Straight Connector 39">
            <a:extLst>
              <a:ext uri="{FF2B5EF4-FFF2-40B4-BE49-F238E27FC236}">
                <a16:creationId xmlns:a16="http://schemas.microsoft.com/office/drawing/2014/main" id="{D32627B5-5A49-4376-87BE-AB09A28E5407}"/>
              </a:ext>
            </a:extLst>
          </p:cNvPr>
          <p:cNvCxnSpPr>
            <a:cxnSpLocks/>
          </p:cNvCxnSpPr>
          <p:nvPr/>
        </p:nvCxnSpPr>
        <p:spPr>
          <a:xfrm>
            <a:off x="438358" y="5214402"/>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72" name="Text Placeholder 2">
            <a:extLst>
              <a:ext uri="{FF2B5EF4-FFF2-40B4-BE49-F238E27FC236}">
                <a16:creationId xmlns:a16="http://schemas.microsoft.com/office/drawing/2014/main" id="{4A4FD22D-37B4-44DC-862A-6979FF4E7E15}"/>
              </a:ext>
            </a:extLst>
          </p:cNvPr>
          <p:cNvSpPr txBox="1">
            <a:spLocks/>
          </p:cNvSpPr>
          <p:nvPr/>
        </p:nvSpPr>
        <p:spPr>
          <a:xfrm>
            <a:off x="7437846" y="5549140"/>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74" name="Text Placeholder 2">
            <a:extLst>
              <a:ext uri="{FF2B5EF4-FFF2-40B4-BE49-F238E27FC236}">
                <a16:creationId xmlns:a16="http://schemas.microsoft.com/office/drawing/2014/main" id="{1E84191D-F318-451B-AE89-3892DDEB4A4D}"/>
              </a:ext>
            </a:extLst>
          </p:cNvPr>
          <p:cNvSpPr txBox="1">
            <a:spLocks/>
          </p:cNvSpPr>
          <p:nvPr/>
        </p:nvSpPr>
        <p:spPr>
          <a:xfrm>
            <a:off x="17075774" y="6285836"/>
            <a:ext cx="2366120" cy="49210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$405,780</a:t>
            </a:r>
          </a:p>
        </p:txBody>
      </p:sp>
      <p:sp>
        <p:nvSpPr>
          <p:cNvPr id="75" name="Text Placeholder 2">
            <a:extLst>
              <a:ext uri="{FF2B5EF4-FFF2-40B4-BE49-F238E27FC236}">
                <a16:creationId xmlns:a16="http://schemas.microsoft.com/office/drawing/2014/main" id="{2FAC09EE-B746-4E30-BFD0-192994569F43}"/>
              </a:ext>
            </a:extLst>
          </p:cNvPr>
          <p:cNvSpPr txBox="1">
            <a:spLocks/>
          </p:cNvSpPr>
          <p:nvPr/>
        </p:nvSpPr>
        <p:spPr>
          <a:xfrm>
            <a:off x="14537843" y="6281811"/>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$282,664</a:t>
            </a:r>
          </a:p>
        </p:txBody>
      </p:sp>
      <p:sp>
        <p:nvSpPr>
          <p:cNvPr id="76" name="Text Placeholder 2">
            <a:extLst>
              <a:ext uri="{FF2B5EF4-FFF2-40B4-BE49-F238E27FC236}">
                <a16:creationId xmlns:a16="http://schemas.microsoft.com/office/drawing/2014/main" id="{42F32CB2-CB59-4767-A875-52AABF8F15F1}"/>
              </a:ext>
            </a:extLst>
          </p:cNvPr>
          <p:cNvSpPr txBox="1">
            <a:spLocks/>
          </p:cNvSpPr>
          <p:nvPr/>
        </p:nvSpPr>
        <p:spPr>
          <a:xfrm>
            <a:off x="11331227" y="6274254"/>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$171,302</a:t>
            </a:r>
          </a:p>
        </p:txBody>
      </p:sp>
      <p:sp>
        <p:nvSpPr>
          <p:cNvPr id="77" name="Text Placeholder 2">
            <a:extLst>
              <a:ext uri="{FF2B5EF4-FFF2-40B4-BE49-F238E27FC236}">
                <a16:creationId xmlns:a16="http://schemas.microsoft.com/office/drawing/2014/main" id="{AA3AC8B0-2037-4681-898A-269D4F78854B}"/>
              </a:ext>
            </a:extLst>
          </p:cNvPr>
          <p:cNvSpPr txBox="1">
            <a:spLocks/>
          </p:cNvSpPr>
          <p:nvPr/>
        </p:nvSpPr>
        <p:spPr>
          <a:xfrm>
            <a:off x="7440958" y="6290475"/>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78" name="Text Placeholder 2">
            <a:extLst>
              <a:ext uri="{FF2B5EF4-FFF2-40B4-BE49-F238E27FC236}">
                <a16:creationId xmlns:a16="http://schemas.microsoft.com/office/drawing/2014/main" id="{2DCA57E8-7FF7-4400-B9CB-20F37D6352EF}"/>
              </a:ext>
            </a:extLst>
          </p:cNvPr>
          <p:cNvSpPr txBox="1">
            <a:spLocks/>
          </p:cNvSpPr>
          <p:nvPr/>
        </p:nvSpPr>
        <p:spPr>
          <a:xfrm>
            <a:off x="17439351" y="5544500"/>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$50,560</a:t>
            </a:r>
          </a:p>
        </p:txBody>
      </p:sp>
      <p:sp>
        <p:nvSpPr>
          <p:cNvPr id="79" name="Text Placeholder 2">
            <a:extLst>
              <a:ext uri="{FF2B5EF4-FFF2-40B4-BE49-F238E27FC236}">
                <a16:creationId xmlns:a16="http://schemas.microsoft.com/office/drawing/2014/main" id="{FFF7C7B3-6D2F-4FFB-90F4-F3DFD161822B}"/>
              </a:ext>
            </a:extLst>
          </p:cNvPr>
          <p:cNvSpPr txBox="1">
            <a:spLocks/>
          </p:cNvSpPr>
          <p:nvPr/>
        </p:nvSpPr>
        <p:spPr>
          <a:xfrm>
            <a:off x="3346589" y="5934129"/>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2006</a:t>
            </a:r>
          </a:p>
        </p:txBody>
      </p:sp>
      <p:sp>
        <p:nvSpPr>
          <p:cNvPr id="80" name="Text Placeholder 2">
            <a:extLst>
              <a:ext uri="{FF2B5EF4-FFF2-40B4-BE49-F238E27FC236}">
                <a16:creationId xmlns:a16="http://schemas.microsoft.com/office/drawing/2014/main" id="{B36D2B57-A8D1-4B65-B811-49D387163C1E}"/>
              </a:ext>
            </a:extLst>
          </p:cNvPr>
          <p:cNvSpPr txBox="1">
            <a:spLocks/>
          </p:cNvSpPr>
          <p:nvPr/>
        </p:nvSpPr>
        <p:spPr>
          <a:xfrm>
            <a:off x="5343351" y="5934130"/>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2017</a:t>
            </a:r>
          </a:p>
        </p:txBody>
      </p:sp>
      <p:sp>
        <p:nvSpPr>
          <p:cNvPr id="81" name="Text Placeholder 2">
            <a:extLst>
              <a:ext uri="{FF2B5EF4-FFF2-40B4-BE49-F238E27FC236}">
                <a16:creationId xmlns:a16="http://schemas.microsoft.com/office/drawing/2014/main" id="{ABA928B6-8311-4296-987E-89350FDC7875}"/>
              </a:ext>
            </a:extLst>
          </p:cNvPr>
          <p:cNvSpPr txBox="1">
            <a:spLocks/>
          </p:cNvSpPr>
          <p:nvPr/>
        </p:nvSpPr>
        <p:spPr>
          <a:xfrm>
            <a:off x="14537843" y="5540476"/>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$15,538</a:t>
            </a:r>
          </a:p>
        </p:txBody>
      </p:sp>
      <p:sp>
        <p:nvSpPr>
          <p:cNvPr id="82" name="Text Placeholder 2">
            <a:extLst>
              <a:ext uri="{FF2B5EF4-FFF2-40B4-BE49-F238E27FC236}">
                <a16:creationId xmlns:a16="http://schemas.microsoft.com/office/drawing/2014/main" id="{41FBB8CE-9D0F-410A-9401-FA5F127C9E0A}"/>
              </a:ext>
            </a:extLst>
          </p:cNvPr>
          <p:cNvSpPr txBox="1">
            <a:spLocks/>
          </p:cNvSpPr>
          <p:nvPr/>
        </p:nvSpPr>
        <p:spPr>
          <a:xfrm>
            <a:off x="11331227" y="5532919"/>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a:t>
            </a:r>
          </a:p>
        </p:txBody>
      </p:sp>
      <p:sp>
        <p:nvSpPr>
          <p:cNvPr id="83" name="Text Placeholder 2">
            <a:extLst>
              <a:ext uri="{FF2B5EF4-FFF2-40B4-BE49-F238E27FC236}">
                <a16:creationId xmlns:a16="http://schemas.microsoft.com/office/drawing/2014/main" id="{51E7492A-DEC6-44D0-839B-33B25C4C4628}"/>
              </a:ext>
            </a:extLst>
          </p:cNvPr>
          <p:cNvSpPr txBox="1">
            <a:spLocks/>
          </p:cNvSpPr>
          <p:nvPr/>
        </p:nvSpPr>
        <p:spPr>
          <a:xfrm>
            <a:off x="20064677" y="6288947"/>
            <a:ext cx="2198171" cy="57838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+$123,116</a:t>
            </a:r>
          </a:p>
        </p:txBody>
      </p:sp>
      <p:sp>
        <p:nvSpPr>
          <p:cNvPr id="84" name="Text Placeholder 2">
            <a:extLst>
              <a:ext uri="{FF2B5EF4-FFF2-40B4-BE49-F238E27FC236}">
                <a16:creationId xmlns:a16="http://schemas.microsoft.com/office/drawing/2014/main" id="{18D27328-4040-4780-8E5F-C7BADE3A13BC}"/>
              </a:ext>
            </a:extLst>
          </p:cNvPr>
          <p:cNvSpPr txBox="1">
            <a:spLocks/>
          </p:cNvSpPr>
          <p:nvPr/>
        </p:nvSpPr>
        <p:spPr>
          <a:xfrm>
            <a:off x="20260305" y="5545612"/>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+$35,022</a:t>
            </a:r>
          </a:p>
        </p:txBody>
      </p:sp>
      <p:sp>
        <p:nvSpPr>
          <p:cNvPr id="85" name="Text Placeholder 2">
            <a:extLst>
              <a:ext uri="{FF2B5EF4-FFF2-40B4-BE49-F238E27FC236}">
                <a16:creationId xmlns:a16="http://schemas.microsoft.com/office/drawing/2014/main" id="{85A575F5-62F6-4760-AAAD-CC834B3CFE0A}"/>
              </a:ext>
            </a:extLst>
          </p:cNvPr>
          <p:cNvSpPr txBox="1">
            <a:spLocks/>
          </p:cNvSpPr>
          <p:nvPr/>
        </p:nvSpPr>
        <p:spPr>
          <a:xfrm>
            <a:off x="22397324" y="6280956"/>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Trebuchet MS"/>
                <a:ea typeface="+mn-ea"/>
                <a:cs typeface="+mn-cs"/>
              </a:rPr>
              <a:t>+44%</a:t>
            </a:r>
          </a:p>
        </p:txBody>
      </p:sp>
      <p:cxnSp>
        <p:nvCxnSpPr>
          <p:cNvPr id="86" name="Straight Connector 85">
            <a:extLst>
              <a:ext uri="{FF2B5EF4-FFF2-40B4-BE49-F238E27FC236}">
                <a16:creationId xmlns:a16="http://schemas.microsoft.com/office/drawing/2014/main" id="{3B0D6AC8-3B60-47BF-AB27-6454322AF91D}"/>
              </a:ext>
            </a:extLst>
          </p:cNvPr>
          <p:cNvCxnSpPr>
            <a:cxnSpLocks/>
          </p:cNvCxnSpPr>
          <p:nvPr/>
        </p:nvCxnSpPr>
        <p:spPr>
          <a:xfrm>
            <a:off x="404148" y="7083635"/>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6621CC07-D47B-4818-895A-3B941E81357D}"/>
              </a:ext>
            </a:extLst>
          </p:cNvPr>
          <p:cNvCxnSpPr>
            <a:cxnSpLocks/>
          </p:cNvCxnSpPr>
          <p:nvPr/>
        </p:nvCxnSpPr>
        <p:spPr>
          <a:xfrm>
            <a:off x="441470" y="8893773"/>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02" name="Text Placeholder 2">
            <a:extLst>
              <a:ext uri="{FF2B5EF4-FFF2-40B4-BE49-F238E27FC236}">
                <a16:creationId xmlns:a16="http://schemas.microsoft.com/office/drawing/2014/main" id="{24527DFB-782B-4168-9156-D237C462DAFF}"/>
              </a:ext>
            </a:extLst>
          </p:cNvPr>
          <p:cNvSpPr txBox="1">
            <a:spLocks/>
          </p:cNvSpPr>
          <p:nvPr/>
        </p:nvSpPr>
        <p:spPr>
          <a:xfrm>
            <a:off x="7493829" y="9188074"/>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104" name="Text Placeholder 2">
            <a:extLst>
              <a:ext uri="{FF2B5EF4-FFF2-40B4-BE49-F238E27FC236}">
                <a16:creationId xmlns:a16="http://schemas.microsoft.com/office/drawing/2014/main" id="{95EBB346-035F-4C6D-A079-907194FAB9E6}"/>
              </a:ext>
            </a:extLst>
          </p:cNvPr>
          <p:cNvSpPr txBox="1">
            <a:spLocks/>
          </p:cNvSpPr>
          <p:nvPr/>
        </p:nvSpPr>
        <p:spPr>
          <a:xfrm>
            <a:off x="17243724" y="9924769"/>
            <a:ext cx="2198170" cy="57115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$160,000</a:t>
            </a:r>
          </a:p>
        </p:txBody>
      </p:sp>
      <p:sp>
        <p:nvSpPr>
          <p:cNvPr id="105" name="Text Placeholder 2">
            <a:extLst>
              <a:ext uri="{FF2B5EF4-FFF2-40B4-BE49-F238E27FC236}">
                <a16:creationId xmlns:a16="http://schemas.microsoft.com/office/drawing/2014/main" id="{7DF9154F-E2BD-4C55-B18C-47D5DFD4DE13}"/>
              </a:ext>
            </a:extLst>
          </p:cNvPr>
          <p:cNvSpPr txBox="1">
            <a:spLocks/>
          </p:cNvSpPr>
          <p:nvPr/>
        </p:nvSpPr>
        <p:spPr>
          <a:xfrm>
            <a:off x="14537843" y="9920745"/>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$80,000</a:t>
            </a:r>
          </a:p>
        </p:txBody>
      </p:sp>
      <p:sp>
        <p:nvSpPr>
          <p:cNvPr id="106" name="Text Placeholder 2">
            <a:extLst>
              <a:ext uri="{FF2B5EF4-FFF2-40B4-BE49-F238E27FC236}">
                <a16:creationId xmlns:a16="http://schemas.microsoft.com/office/drawing/2014/main" id="{DCEA0322-DB87-4BCE-A513-2FF60FA49BB6}"/>
              </a:ext>
            </a:extLst>
          </p:cNvPr>
          <p:cNvSpPr txBox="1">
            <a:spLocks/>
          </p:cNvSpPr>
          <p:nvPr/>
        </p:nvSpPr>
        <p:spPr>
          <a:xfrm>
            <a:off x="11331227" y="9913188"/>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$20,000</a:t>
            </a:r>
          </a:p>
        </p:txBody>
      </p:sp>
      <p:sp>
        <p:nvSpPr>
          <p:cNvPr id="107" name="Text Placeholder 2">
            <a:extLst>
              <a:ext uri="{FF2B5EF4-FFF2-40B4-BE49-F238E27FC236}">
                <a16:creationId xmlns:a16="http://schemas.microsoft.com/office/drawing/2014/main" id="{2BEE3A82-06B3-44C6-A7B9-970F188E798C}"/>
              </a:ext>
            </a:extLst>
          </p:cNvPr>
          <p:cNvSpPr txBox="1">
            <a:spLocks/>
          </p:cNvSpPr>
          <p:nvPr/>
        </p:nvSpPr>
        <p:spPr>
          <a:xfrm>
            <a:off x="7496941" y="9929409"/>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108" name="Text Placeholder 2">
            <a:extLst>
              <a:ext uri="{FF2B5EF4-FFF2-40B4-BE49-F238E27FC236}">
                <a16:creationId xmlns:a16="http://schemas.microsoft.com/office/drawing/2014/main" id="{35F36D29-4BFF-4EBE-9E4D-7B96C916FE3C}"/>
              </a:ext>
            </a:extLst>
          </p:cNvPr>
          <p:cNvSpPr txBox="1">
            <a:spLocks/>
          </p:cNvSpPr>
          <p:nvPr/>
        </p:nvSpPr>
        <p:spPr>
          <a:xfrm>
            <a:off x="17439351" y="9183434"/>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$13,195</a:t>
            </a:r>
          </a:p>
        </p:txBody>
      </p:sp>
      <p:sp>
        <p:nvSpPr>
          <p:cNvPr id="109" name="Text Placeholder 2">
            <a:extLst>
              <a:ext uri="{FF2B5EF4-FFF2-40B4-BE49-F238E27FC236}">
                <a16:creationId xmlns:a16="http://schemas.microsoft.com/office/drawing/2014/main" id="{805638E3-AEDF-46EE-ADDF-DA60090F8AA4}"/>
              </a:ext>
            </a:extLst>
          </p:cNvPr>
          <p:cNvSpPr txBox="1">
            <a:spLocks/>
          </p:cNvSpPr>
          <p:nvPr/>
        </p:nvSpPr>
        <p:spPr>
          <a:xfrm>
            <a:off x="3402572" y="9573063"/>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2013</a:t>
            </a:r>
          </a:p>
        </p:txBody>
      </p:sp>
      <p:sp>
        <p:nvSpPr>
          <p:cNvPr id="110" name="Text Placeholder 2">
            <a:extLst>
              <a:ext uri="{FF2B5EF4-FFF2-40B4-BE49-F238E27FC236}">
                <a16:creationId xmlns:a16="http://schemas.microsoft.com/office/drawing/2014/main" id="{6D0BA3DA-4E4D-4AEE-B130-24B522A048DE}"/>
              </a:ext>
            </a:extLst>
          </p:cNvPr>
          <p:cNvSpPr txBox="1">
            <a:spLocks/>
          </p:cNvSpPr>
          <p:nvPr/>
        </p:nvSpPr>
        <p:spPr>
          <a:xfrm>
            <a:off x="5399334" y="9573064"/>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2017</a:t>
            </a:r>
          </a:p>
        </p:txBody>
      </p:sp>
      <p:sp>
        <p:nvSpPr>
          <p:cNvPr id="111" name="Text Placeholder 2">
            <a:extLst>
              <a:ext uri="{FF2B5EF4-FFF2-40B4-BE49-F238E27FC236}">
                <a16:creationId xmlns:a16="http://schemas.microsoft.com/office/drawing/2014/main" id="{D69D383D-527D-4B38-97A1-5C554A90D37C}"/>
              </a:ext>
            </a:extLst>
          </p:cNvPr>
          <p:cNvSpPr txBox="1">
            <a:spLocks/>
          </p:cNvSpPr>
          <p:nvPr/>
        </p:nvSpPr>
        <p:spPr>
          <a:xfrm>
            <a:off x="14537843" y="9179410"/>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$3,023</a:t>
            </a:r>
          </a:p>
        </p:txBody>
      </p:sp>
      <p:sp>
        <p:nvSpPr>
          <p:cNvPr id="112" name="Text Placeholder 2">
            <a:extLst>
              <a:ext uri="{FF2B5EF4-FFF2-40B4-BE49-F238E27FC236}">
                <a16:creationId xmlns:a16="http://schemas.microsoft.com/office/drawing/2014/main" id="{BC26314D-4823-48DE-A24F-426CEB549524}"/>
              </a:ext>
            </a:extLst>
          </p:cNvPr>
          <p:cNvSpPr txBox="1">
            <a:spLocks/>
          </p:cNvSpPr>
          <p:nvPr/>
        </p:nvSpPr>
        <p:spPr>
          <a:xfrm>
            <a:off x="11331227" y="9171853"/>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a:t>
            </a:r>
          </a:p>
        </p:txBody>
      </p:sp>
      <p:sp>
        <p:nvSpPr>
          <p:cNvPr id="113" name="Text Placeholder 2">
            <a:extLst>
              <a:ext uri="{FF2B5EF4-FFF2-40B4-BE49-F238E27FC236}">
                <a16:creationId xmlns:a16="http://schemas.microsoft.com/office/drawing/2014/main" id="{076D60B3-0439-4B66-9BDC-C0530707FF3B}"/>
              </a:ext>
            </a:extLst>
          </p:cNvPr>
          <p:cNvSpPr txBox="1">
            <a:spLocks/>
          </p:cNvSpPr>
          <p:nvPr/>
        </p:nvSpPr>
        <p:spPr>
          <a:xfrm>
            <a:off x="20260305" y="9927881"/>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+$80,000</a:t>
            </a:r>
          </a:p>
        </p:txBody>
      </p:sp>
      <p:sp>
        <p:nvSpPr>
          <p:cNvPr id="114" name="Text Placeholder 2">
            <a:extLst>
              <a:ext uri="{FF2B5EF4-FFF2-40B4-BE49-F238E27FC236}">
                <a16:creationId xmlns:a16="http://schemas.microsoft.com/office/drawing/2014/main" id="{2ADA3C25-B3A3-4242-B9C4-618313B715BA}"/>
              </a:ext>
            </a:extLst>
          </p:cNvPr>
          <p:cNvSpPr txBox="1">
            <a:spLocks/>
          </p:cNvSpPr>
          <p:nvPr/>
        </p:nvSpPr>
        <p:spPr>
          <a:xfrm>
            <a:off x="20260305" y="9184546"/>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+$10,172</a:t>
            </a:r>
          </a:p>
        </p:txBody>
      </p:sp>
      <p:sp>
        <p:nvSpPr>
          <p:cNvPr id="115" name="Text Placeholder 2">
            <a:extLst>
              <a:ext uri="{FF2B5EF4-FFF2-40B4-BE49-F238E27FC236}">
                <a16:creationId xmlns:a16="http://schemas.microsoft.com/office/drawing/2014/main" id="{293922C9-30CA-4807-A77E-2D087A42F9B6}"/>
              </a:ext>
            </a:extLst>
          </p:cNvPr>
          <p:cNvSpPr txBox="1">
            <a:spLocks/>
          </p:cNvSpPr>
          <p:nvPr/>
        </p:nvSpPr>
        <p:spPr>
          <a:xfrm>
            <a:off x="22453307" y="9919890"/>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Trebuchet MS"/>
                <a:ea typeface="+mn-ea"/>
                <a:cs typeface="+mn-cs"/>
              </a:rPr>
              <a:t>+100%</a:t>
            </a:r>
          </a:p>
        </p:txBody>
      </p:sp>
      <p:cxnSp>
        <p:nvCxnSpPr>
          <p:cNvPr id="116" name="Straight Connector 115">
            <a:extLst>
              <a:ext uri="{FF2B5EF4-FFF2-40B4-BE49-F238E27FC236}">
                <a16:creationId xmlns:a16="http://schemas.microsoft.com/office/drawing/2014/main" id="{E9599CEE-2DEA-493B-8DFB-4667F6906844}"/>
              </a:ext>
            </a:extLst>
          </p:cNvPr>
          <p:cNvCxnSpPr>
            <a:cxnSpLocks/>
          </p:cNvCxnSpPr>
          <p:nvPr/>
        </p:nvCxnSpPr>
        <p:spPr>
          <a:xfrm>
            <a:off x="460131" y="10722569"/>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38" name="TextBox 137">
            <a:extLst>
              <a:ext uri="{FF2B5EF4-FFF2-40B4-BE49-F238E27FC236}">
                <a16:creationId xmlns:a16="http://schemas.microsoft.com/office/drawing/2014/main" id="{E2ED52F6-D737-49E7-86CC-0FF99B708959}"/>
              </a:ext>
            </a:extLst>
          </p:cNvPr>
          <p:cNvSpPr txBox="1"/>
          <p:nvPr/>
        </p:nvSpPr>
        <p:spPr>
          <a:xfrm>
            <a:off x="1900989" y="544045"/>
            <a:ext cx="2080671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prstClr val="white"/>
                </a:solidFill>
                <a:effectLst/>
                <a:uLnTx/>
                <a:uFillTx/>
                <a:latin typeface="Trebuchet MS"/>
                <a:ea typeface="+mn-ea"/>
                <a:cs typeface="+mn-cs"/>
              </a:rPr>
              <a:t>In Regards To Sales, ‘Emerging’ DTC Brands Often See Their Revenues Take Off When They Launch Their First TV Campaign</a:t>
            </a:r>
          </a:p>
        </p:txBody>
      </p:sp>
      <p:sp>
        <p:nvSpPr>
          <p:cNvPr id="103" name="Text Placeholder 2">
            <a:extLst>
              <a:ext uri="{FF2B5EF4-FFF2-40B4-BE49-F238E27FC236}">
                <a16:creationId xmlns:a16="http://schemas.microsoft.com/office/drawing/2014/main" id="{88A92C9A-4294-44CF-BA25-323F82952D9E}"/>
              </a:ext>
            </a:extLst>
          </p:cNvPr>
          <p:cNvSpPr txBox="1">
            <a:spLocks/>
          </p:cNvSpPr>
          <p:nvPr/>
        </p:nvSpPr>
        <p:spPr>
          <a:xfrm>
            <a:off x="1773853" y="2881768"/>
            <a:ext cx="1639612"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Brand</a:t>
            </a:r>
          </a:p>
        </p:txBody>
      </p:sp>
      <p:sp>
        <p:nvSpPr>
          <p:cNvPr id="118" name="Text Placeholder 2">
            <a:extLst>
              <a:ext uri="{FF2B5EF4-FFF2-40B4-BE49-F238E27FC236}">
                <a16:creationId xmlns:a16="http://schemas.microsoft.com/office/drawing/2014/main" id="{A90DC4C2-6CEE-4E0E-950B-411AB7E0A46C}"/>
              </a:ext>
            </a:extLst>
          </p:cNvPr>
          <p:cNvSpPr txBox="1">
            <a:spLocks/>
          </p:cNvSpPr>
          <p:nvPr/>
        </p:nvSpPr>
        <p:spPr>
          <a:xfrm>
            <a:off x="3718397" y="2452437"/>
            <a:ext cx="2171335"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Year</a:t>
            </a:r>
            <a:r>
              <a:rPr kumimoji="0" lang="en-US" sz="2800" b="1" i="0" u="sng" strike="noStrike" kern="1200" cap="none" spc="0" normalizeH="0" baseline="0" noProof="0" dirty="0">
                <a:ln>
                  <a:noFill/>
                </a:ln>
                <a:solidFill>
                  <a:prstClr val="black"/>
                </a:solidFill>
                <a:effectLst/>
                <a:uLnTx/>
                <a:uFillTx/>
                <a:latin typeface="Trebuchet MS"/>
                <a:ea typeface="+mn-ea"/>
                <a:cs typeface="+mn-cs"/>
              </a:rPr>
              <a:t> Founded</a:t>
            </a:r>
          </a:p>
        </p:txBody>
      </p:sp>
      <p:sp>
        <p:nvSpPr>
          <p:cNvPr id="132" name="Text Placeholder 2">
            <a:extLst>
              <a:ext uri="{FF2B5EF4-FFF2-40B4-BE49-F238E27FC236}">
                <a16:creationId xmlns:a16="http://schemas.microsoft.com/office/drawing/2014/main" id="{CF8369CF-43B0-4F07-85E7-4E275FB5C566}"/>
              </a:ext>
            </a:extLst>
          </p:cNvPr>
          <p:cNvSpPr txBox="1">
            <a:spLocks/>
          </p:cNvSpPr>
          <p:nvPr/>
        </p:nvSpPr>
        <p:spPr>
          <a:xfrm>
            <a:off x="5883105" y="2465004"/>
            <a:ext cx="1856792" cy="7402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TV</a:t>
            </a:r>
            <a:r>
              <a:rPr kumimoji="0" lang="en-US" sz="2800" b="1" i="0" u="sng" strike="noStrike" kern="1200" cap="none" spc="0" normalizeH="0" baseline="0" noProof="0" dirty="0">
                <a:ln>
                  <a:noFill/>
                </a:ln>
                <a:solidFill>
                  <a:prstClr val="black"/>
                </a:solidFill>
                <a:effectLst/>
                <a:uLnTx/>
                <a:uFillTx/>
                <a:latin typeface="Trebuchet MS"/>
                <a:ea typeface="+mn-ea"/>
                <a:cs typeface="+mn-cs"/>
              </a:rPr>
              <a:t> Launch</a:t>
            </a:r>
          </a:p>
        </p:txBody>
      </p:sp>
      <p:pic>
        <p:nvPicPr>
          <p:cNvPr id="135" name="Picture 42" descr="Image result for touch of modern logo">
            <a:extLst>
              <a:ext uri="{FF2B5EF4-FFF2-40B4-BE49-F238E27FC236}">
                <a16:creationId xmlns:a16="http://schemas.microsoft.com/office/drawing/2014/main" id="{2197FB80-3AB3-4161-B28A-0CD79564842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7043" y="4191594"/>
            <a:ext cx="3026331" cy="21824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2" descr="Image result for cargurus logo">
            <a:extLst>
              <a:ext uri="{FF2B5EF4-FFF2-40B4-BE49-F238E27FC236}">
                <a16:creationId xmlns:a16="http://schemas.microsoft.com/office/drawing/2014/main" id="{99CFC9A4-8314-4001-8AA3-A32DF9F8AA9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4732" y="5819717"/>
            <a:ext cx="2903665" cy="736962"/>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8" descr="Image result for thirdlove logo">
            <a:extLst>
              <a:ext uri="{FF2B5EF4-FFF2-40B4-BE49-F238E27FC236}">
                <a16:creationId xmlns:a16="http://schemas.microsoft.com/office/drawing/2014/main" id="{4BC8090F-8422-4F1F-9735-531ECC257C8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8673" y="9298091"/>
            <a:ext cx="2645551" cy="900964"/>
          </a:xfrm>
          <a:prstGeom prst="rect">
            <a:avLst/>
          </a:prstGeom>
          <a:noFill/>
          <a:extLst>
            <a:ext uri="{909E8E84-426E-40DD-AFC4-6F175D3DCCD1}">
              <a14:hiddenFill xmlns:a14="http://schemas.microsoft.com/office/drawing/2010/main">
                <a:solidFill>
                  <a:srgbClr val="FFFFFF"/>
                </a:solidFill>
              </a14:hiddenFill>
            </a:ext>
          </a:extLst>
        </p:spPr>
      </p:pic>
      <p:sp>
        <p:nvSpPr>
          <p:cNvPr id="134" name="Text Placeholder 3">
            <a:extLst>
              <a:ext uri="{FF2B5EF4-FFF2-40B4-BE49-F238E27FC236}">
                <a16:creationId xmlns:a16="http://schemas.microsoft.com/office/drawing/2014/main" id="{F2411A9F-5EB6-4629-A2A3-45A21421F68E}"/>
              </a:ext>
            </a:extLst>
          </p:cNvPr>
          <p:cNvSpPr txBox="1">
            <a:spLocks/>
          </p:cNvSpPr>
          <p:nvPr/>
        </p:nvSpPr>
        <p:spPr>
          <a:xfrm>
            <a:off x="304800" y="13118516"/>
            <a:ext cx="22262847" cy="48521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Source: TV spend based on VAB analysis of Nielsen Ad Intel data, TV spend (national cable TV, national broadcast TV, Spanish language broadcast TV, Spanish language cable TV, spot TV, syndication TV), CY 2016-2018. Revenues for public companies are based on company filings (10-K) for U.S. revenue via SEC.gov (EDGAR).  Revenues for private companies are based on reports/projections/guidance provided publicly by company founders/representatives, or analyst estimates/forecasts, and reported within business/technology news outlets such as Bloomberg, CNBC, </a:t>
            </a:r>
            <a:r>
              <a:rPr kumimoji="0" lang="en-US" sz="1200" b="0" i="0" u="none" strike="noStrike" kern="1200" cap="none" spc="0" normalizeH="0" baseline="0" noProof="0" dirty="0" err="1">
                <a:ln>
                  <a:noFill/>
                </a:ln>
                <a:solidFill>
                  <a:prstClr val="white"/>
                </a:solidFill>
                <a:effectLst/>
                <a:uLnTx/>
                <a:uFillTx/>
                <a:latin typeface="Trebuchet MS"/>
                <a:ea typeface="+mn-ea"/>
                <a:cs typeface="+mn-cs"/>
              </a:rPr>
              <a:t>Digiday</a:t>
            </a:r>
            <a:r>
              <a:rPr kumimoji="0" lang="en-US" sz="1200" b="0" i="0" u="none" strike="noStrike" kern="1200" cap="none" spc="0" normalizeH="0" baseline="0" noProof="0" dirty="0">
                <a:ln>
                  <a:noFill/>
                </a:ln>
                <a:solidFill>
                  <a:prstClr val="white"/>
                </a:solidFill>
                <a:effectLst/>
                <a:uLnTx/>
                <a:uFillTx/>
                <a:latin typeface="Trebuchet MS"/>
                <a:ea typeface="+mn-ea"/>
                <a:cs typeface="+mn-cs"/>
              </a:rPr>
              <a:t>, Forbes, Inc., Recode, TechCrunch, WSJ, etc.</a:t>
            </a:r>
          </a:p>
        </p:txBody>
      </p:sp>
      <p:pic>
        <p:nvPicPr>
          <p:cNvPr id="136" name="Picture 135">
            <a:extLst>
              <a:ext uri="{FF2B5EF4-FFF2-40B4-BE49-F238E27FC236}">
                <a16:creationId xmlns:a16="http://schemas.microsoft.com/office/drawing/2014/main" id="{3BD1F6F2-B724-4FFD-82DC-6762E06029A3}"/>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13314" y="8619"/>
            <a:ext cx="1757896" cy="1636804"/>
          </a:xfrm>
          <a:prstGeom prst="rect">
            <a:avLst/>
          </a:prstGeom>
        </p:spPr>
      </p:pic>
      <p:sp>
        <p:nvSpPr>
          <p:cNvPr id="137" name="Title 1">
            <a:extLst>
              <a:ext uri="{FF2B5EF4-FFF2-40B4-BE49-F238E27FC236}">
                <a16:creationId xmlns:a16="http://schemas.microsoft.com/office/drawing/2014/main" id="{7D60CD2E-F86A-4633-88C5-ED0C3AE6887B}"/>
              </a:ext>
            </a:extLst>
          </p:cNvPr>
          <p:cNvSpPr txBox="1">
            <a:spLocks/>
          </p:cNvSpPr>
          <p:nvPr/>
        </p:nvSpPr>
        <p:spPr>
          <a:xfrm>
            <a:off x="-5426" y="-4501"/>
            <a:ext cx="3474250"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SALES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ea typeface="+mj-ea"/>
                <a:cs typeface="+mj-cs"/>
              </a:rPr>
              <a:t>: REVENUES</a:t>
            </a:r>
            <a:endParaRPr kumimoji="0" lang="en-US" sz="2800" b="1" i="0" u="none" strike="noStrike" kern="1200" cap="none" spc="0" normalizeH="0" baseline="0" noProof="0" dirty="0">
              <a:ln>
                <a:noFill/>
              </a:ln>
              <a:solidFill>
                <a:srgbClr val="0099FF"/>
              </a:solidFill>
              <a:effectLst/>
              <a:uLnTx/>
              <a:uFillTx/>
              <a:latin typeface="Trebuchet MS"/>
              <a:ea typeface="+mj-ea"/>
              <a:cs typeface="+mj-cs"/>
            </a:endParaRPr>
          </a:p>
        </p:txBody>
      </p:sp>
      <p:sp>
        <p:nvSpPr>
          <p:cNvPr id="142" name="Text Placeholder 2">
            <a:extLst>
              <a:ext uri="{FF2B5EF4-FFF2-40B4-BE49-F238E27FC236}">
                <a16:creationId xmlns:a16="http://schemas.microsoft.com/office/drawing/2014/main" id="{D93862BE-69B9-4321-9AC2-19ED7B0C0DA4}"/>
              </a:ext>
            </a:extLst>
          </p:cNvPr>
          <p:cNvSpPr txBox="1">
            <a:spLocks/>
          </p:cNvSpPr>
          <p:nvPr/>
        </p:nvSpPr>
        <p:spPr>
          <a:xfrm>
            <a:off x="7478279" y="7381048"/>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TV Spend (000):</a:t>
            </a:r>
          </a:p>
        </p:txBody>
      </p:sp>
      <p:sp>
        <p:nvSpPr>
          <p:cNvPr id="143" name="Text Placeholder 2">
            <a:extLst>
              <a:ext uri="{FF2B5EF4-FFF2-40B4-BE49-F238E27FC236}">
                <a16:creationId xmlns:a16="http://schemas.microsoft.com/office/drawing/2014/main" id="{E600CF3C-018C-4FF2-93CC-0EBD81B15836}"/>
              </a:ext>
            </a:extLst>
          </p:cNvPr>
          <p:cNvSpPr txBox="1">
            <a:spLocks/>
          </p:cNvSpPr>
          <p:nvPr/>
        </p:nvSpPr>
        <p:spPr>
          <a:xfrm>
            <a:off x="17078885" y="8117743"/>
            <a:ext cx="2366120" cy="55115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$2,600,000</a:t>
            </a:r>
          </a:p>
        </p:txBody>
      </p:sp>
      <p:sp>
        <p:nvSpPr>
          <p:cNvPr id="144" name="Text Placeholder 2">
            <a:extLst>
              <a:ext uri="{FF2B5EF4-FFF2-40B4-BE49-F238E27FC236}">
                <a16:creationId xmlns:a16="http://schemas.microsoft.com/office/drawing/2014/main" id="{901D97AD-9DA2-48D2-9EE3-CFB2DDDFE298}"/>
              </a:ext>
            </a:extLst>
          </p:cNvPr>
          <p:cNvSpPr txBox="1">
            <a:spLocks/>
          </p:cNvSpPr>
          <p:nvPr/>
        </p:nvSpPr>
        <p:spPr>
          <a:xfrm>
            <a:off x="14540954" y="8113719"/>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$1,500,000</a:t>
            </a:r>
          </a:p>
        </p:txBody>
      </p:sp>
      <p:sp>
        <p:nvSpPr>
          <p:cNvPr id="145" name="Text Placeholder 2">
            <a:extLst>
              <a:ext uri="{FF2B5EF4-FFF2-40B4-BE49-F238E27FC236}">
                <a16:creationId xmlns:a16="http://schemas.microsoft.com/office/drawing/2014/main" id="{04F4C661-1236-4C39-87D1-C1A9B2C3D93C}"/>
              </a:ext>
            </a:extLst>
          </p:cNvPr>
          <p:cNvSpPr txBox="1">
            <a:spLocks/>
          </p:cNvSpPr>
          <p:nvPr/>
        </p:nvSpPr>
        <p:spPr>
          <a:xfrm>
            <a:off x="11334338" y="8106162"/>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$880,000</a:t>
            </a:r>
          </a:p>
        </p:txBody>
      </p:sp>
      <p:sp>
        <p:nvSpPr>
          <p:cNvPr id="146" name="Text Placeholder 2">
            <a:extLst>
              <a:ext uri="{FF2B5EF4-FFF2-40B4-BE49-F238E27FC236}">
                <a16:creationId xmlns:a16="http://schemas.microsoft.com/office/drawing/2014/main" id="{5CA78A84-9950-4667-B850-95C7E21493F7}"/>
              </a:ext>
            </a:extLst>
          </p:cNvPr>
          <p:cNvSpPr txBox="1">
            <a:spLocks/>
          </p:cNvSpPr>
          <p:nvPr/>
        </p:nvSpPr>
        <p:spPr>
          <a:xfrm>
            <a:off x="7481391" y="8122383"/>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Revenue (000):</a:t>
            </a:r>
          </a:p>
        </p:txBody>
      </p:sp>
      <p:sp>
        <p:nvSpPr>
          <p:cNvPr id="147" name="Text Placeholder 2">
            <a:extLst>
              <a:ext uri="{FF2B5EF4-FFF2-40B4-BE49-F238E27FC236}">
                <a16:creationId xmlns:a16="http://schemas.microsoft.com/office/drawing/2014/main" id="{E61B1DCD-7573-44BA-A83C-F1DA76435790}"/>
              </a:ext>
            </a:extLst>
          </p:cNvPr>
          <p:cNvSpPr txBox="1">
            <a:spLocks/>
          </p:cNvSpPr>
          <p:nvPr/>
        </p:nvSpPr>
        <p:spPr>
          <a:xfrm>
            <a:off x="17442462" y="7376408"/>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$137,282</a:t>
            </a:r>
          </a:p>
        </p:txBody>
      </p:sp>
      <p:sp>
        <p:nvSpPr>
          <p:cNvPr id="148" name="Text Placeholder 2">
            <a:extLst>
              <a:ext uri="{FF2B5EF4-FFF2-40B4-BE49-F238E27FC236}">
                <a16:creationId xmlns:a16="http://schemas.microsoft.com/office/drawing/2014/main" id="{C4E7C758-1AC8-44DF-9F32-3AD8E8711FBD}"/>
              </a:ext>
            </a:extLst>
          </p:cNvPr>
          <p:cNvSpPr txBox="1">
            <a:spLocks/>
          </p:cNvSpPr>
          <p:nvPr/>
        </p:nvSpPr>
        <p:spPr>
          <a:xfrm>
            <a:off x="3387022" y="7766037"/>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2011</a:t>
            </a:r>
          </a:p>
        </p:txBody>
      </p:sp>
      <p:sp>
        <p:nvSpPr>
          <p:cNvPr id="149" name="Text Placeholder 2">
            <a:extLst>
              <a:ext uri="{FF2B5EF4-FFF2-40B4-BE49-F238E27FC236}">
                <a16:creationId xmlns:a16="http://schemas.microsoft.com/office/drawing/2014/main" id="{82EB325B-E8B1-4AF2-8334-217F67F31084}"/>
              </a:ext>
            </a:extLst>
          </p:cNvPr>
          <p:cNvSpPr txBox="1">
            <a:spLocks/>
          </p:cNvSpPr>
          <p:nvPr/>
        </p:nvSpPr>
        <p:spPr>
          <a:xfrm>
            <a:off x="5383784" y="7766038"/>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2016</a:t>
            </a:r>
          </a:p>
        </p:txBody>
      </p:sp>
      <p:sp>
        <p:nvSpPr>
          <p:cNvPr id="150" name="Text Placeholder 2">
            <a:extLst>
              <a:ext uri="{FF2B5EF4-FFF2-40B4-BE49-F238E27FC236}">
                <a16:creationId xmlns:a16="http://schemas.microsoft.com/office/drawing/2014/main" id="{6DB4E336-03F2-4F1E-B4B3-A69512032C12}"/>
              </a:ext>
            </a:extLst>
          </p:cNvPr>
          <p:cNvSpPr txBox="1">
            <a:spLocks/>
          </p:cNvSpPr>
          <p:nvPr/>
        </p:nvSpPr>
        <p:spPr>
          <a:xfrm>
            <a:off x="14540954" y="7372384"/>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$99,405</a:t>
            </a:r>
          </a:p>
        </p:txBody>
      </p:sp>
      <p:sp>
        <p:nvSpPr>
          <p:cNvPr id="151" name="Text Placeholder 2">
            <a:extLst>
              <a:ext uri="{FF2B5EF4-FFF2-40B4-BE49-F238E27FC236}">
                <a16:creationId xmlns:a16="http://schemas.microsoft.com/office/drawing/2014/main" id="{0DAE8AC1-61B3-4B26-864A-A66C861EA512}"/>
              </a:ext>
            </a:extLst>
          </p:cNvPr>
          <p:cNvSpPr txBox="1">
            <a:spLocks/>
          </p:cNvSpPr>
          <p:nvPr/>
        </p:nvSpPr>
        <p:spPr>
          <a:xfrm>
            <a:off x="11334338" y="7364827"/>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$85,433</a:t>
            </a:r>
          </a:p>
        </p:txBody>
      </p:sp>
      <p:sp>
        <p:nvSpPr>
          <p:cNvPr id="152" name="Text Placeholder 2">
            <a:extLst>
              <a:ext uri="{FF2B5EF4-FFF2-40B4-BE49-F238E27FC236}">
                <a16:creationId xmlns:a16="http://schemas.microsoft.com/office/drawing/2014/main" id="{BD98EBD3-078D-4A3D-8CB4-6F824A8FC534}"/>
              </a:ext>
            </a:extLst>
          </p:cNvPr>
          <p:cNvSpPr txBox="1">
            <a:spLocks/>
          </p:cNvSpPr>
          <p:nvPr/>
        </p:nvSpPr>
        <p:spPr>
          <a:xfrm>
            <a:off x="20067788" y="8120855"/>
            <a:ext cx="2198171"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+$1,100,000</a:t>
            </a:r>
          </a:p>
        </p:txBody>
      </p:sp>
      <p:sp>
        <p:nvSpPr>
          <p:cNvPr id="153" name="Text Placeholder 2">
            <a:extLst>
              <a:ext uri="{FF2B5EF4-FFF2-40B4-BE49-F238E27FC236}">
                <a16:creationId xmlns:a16="http://schemas.microsoft.com/office/drawing/2014/main" id="{9A2A2719-5DD9-43B6-AAE8-40B2BC8616F4}"/>
              </a:ext>
            </a:extLst>
          </p:cNvPr>
          <p:cNvSpPr txBox="1">
            <a:spLocks/>
          </p:cNvSpPr>
          <p:nvPr/>
        </p:nvSpPr>
        <p:spPr>
          <a:xfrm>
            <a:off x="20263416" y="7377520"/>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+$37,877</a:t>
            </a:r>
          </a:p>
        </p:txBody>
      </p:sp>
      <p:sp>
        <p:nvSpPr>
          <p:cNvPr id="154" name="Text Placeholder 2">
            <a:extLst>
              <a:ext uri="{FF2B5EF4-FFF2-40B4-BE49-F238E27FC236}">
                <a16:creationId xmlns:a16="http://schemas.microsoft.com/office/drawing/2014/main" id="{85AB7AD2-0440-4A0F-9B26-9DC403108F6F}"/>
              </a:ext>
            </a:extLst>
          </p:cNvPr>
          <p:cNvSpPr txBox="1">
            <a:spLocks/>
          </p:cNvSpPr>
          <p:nvPr/>
        </p:nvSpPr>
        <p:spPr>
          <a:xfrm>
            <a:off x="22437757" y="8112864"/>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+73%</a:t>
            </a:r>
          </a:p>
        </p:txBody>
      </p:sp>
      <p:pic>
        <p:nvPicPr>
          <p:cNvPr id="155" name="Picture 52" descr="Image result for chewy logo">
            <a:extLst>
              <a:ext uri="{FF2B5EF4-FFF2-40B4-BE49-F238E27FC236}">
                <a16:creationId xmlns:a16="http://schemas.microsoft.com/office/drawing/2014/main" id="{ACCE4C1C-B036-4D45-8E2A-AC67ECA22DD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01747" y="7651807"/>
            <a:ext cx="2285275" cy="578935"/>
          </a:xfrm>
          <a:prstGeom prst="rect">
            <a:avLst/>
          </a:prstGeom>
          <a:noFill/>
          <a:extLst>
            <a:ext uri="{909E8E84-426E-40DD-AFC4-6F175D3DCCD1}">
              <a14:hiddenFill xmlns:a14="http://schemas.microsoft.com/office/drawing/2010/main">
                <a:solidFill>
                  <a:srgbClr val="FFFFFF"/>
                </a:solidFill>
              </a14:hiddenFill>
            </a:ext>
          </a:extLst>
        </p:spPr>
      </p:pic>
      <p:sp>
        <p:nvSpPr>
          <p:cNvPr id="156" name="Text Placeholder 2">
            <a:extLst>
              <a:ext uri="{FF2B5EF4-FFF2-40B4-BE49-F238E27FC236}">
                <a16:creationId xmlns:a16="http://schemas.microsoft.com/office/drawing/2014/main" id="{734146DF-58CB-418F-B640-60078AF795ED}"/>
              </a:ext>
            </a:extLst>
          </p:cNvPr>
          <p:cNvSpPr txBox="1">
            <a:spLocks/>
          </p:cNvSpPr>
          <p:nvPr/>
        </p:nvSpPr>
        <p:spPr>
          <a:xfrm>
            <a:off x="7475168" y="11035537"/>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157" name="Text Placeholder 2">
            <a:extLst>
              <a:ext uri="{FF2B5EF4-FFF2-40B4-BE49-F238E27FC236}">
                <a16:creationId xmlns:a16="http://schemas.microsoft.com/office/drawing/2014/main" id="{AAC00C8F-057F-47BA-B6A3-711DC720C9DD}"/>
              </a:ext>
            </a:extLst>
          </p:cNvPr>
          <p:cNvSpPr txBox="1">
            <a:spLocks/>
          </p:cNvSpPr>
          <p:nvPr/>
        </p:nvSpPr>
        <p:spPr>
          <a:xfrm>
            <a:off x="17208456" y="11772232"/>
            <a:ext cx="2233438" cy="533350"/>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$425,841</a:t>
            </a:r>
          </a:p>
        </p:txBody>
      </p:sp>
      <p:sp>
        <p:nvSpPr>
          <p:cNvPr id="158" name="Text Placeholder 2">
            <a:extLst>
              <a:ext uri="{FF2B5EF4-FFF2-40B4-BE49-F238E27FC236}">
                <a16:creationId xmlns:a16="http://schemas.microsoft.com/office/drawing/2014/main" id="{CF8AADA6-93D8-4F91-A82F-365A44043C2C}"/>
              </a:ext>
            </a:extLst>
          </p:cNvPr>
          <p:cNvSpPr txBox="1">
            <a:spLocks/>
          </p:cNvSpPr>
          <p:nvPr/>
        </p:nvSpPr>
        <p:spPr>
          <a:xfrm>
            <a:off x="14276590" y="11768207"/>
            <a:ext cx="2198171" cy="51989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$317,755</a:t>
            </a:r>
          </a:p>
        </p:txBody>
      </p:sp>
      <p:sp>
        <p:nvSpPr>
          <p:cNvPr id="159" name="Text Placeholder 2">
            <a:extLst>
              <a:ext uri="{FF2B5EF4-FFF2-40B4-BE49-F238E27FC236}">
                <a16:creationId xmlns:a16="http://schemas.microsoft.com/office/drawing/2014/main" id="{3BE3605B-8447-4433-9F0D-DDC985B85E30}"/>
              </a:ext>
            </a:extLst>
          </p:cNvPr>
          <p:cNvSpPr txBox="1">
            <a:spLocks/>
          </p:cNvSpPr>
          <p:nvPr/>
        </p:nvSpPr>
        <p:spPr>
          <a:xfrm>
            <a:off x="11331227" y="11760651"/>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$276,537</a:t>
            </a:r>
          </a:p>
        </p:txBody>
      </p:sp>
      <p:sp>
        <p:nvSpPr>
          <p:cNvPr id="160" name="Text Placeholder 2">
            <a:extLst>
              <a:ext uri="{FF2B5EF4-FFF2-40B4-BE49-F238E27FC236}">
                <a16:creationId xmlns:a16="http://schemas.microsoft.com/office/drawing/2014/main" id="{BFF0B3C9-9648-4B9D-8904-A0D3D6516AC9}"/>
              </a:ext>
            </a:extLst>
          </p:cNvPr>
          <p:cNvSpPr txBox="1">
            <a:spLocks/>
          </p:cNvSpPr>
          <p:nvPr/>
        </p:nvSpPr>
        <p:spPr>
          <a:xfrm>
            <a:off x="7478280" y="11776872"/>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161" name="Text Placeholder 2">
            <a:extLst>
              <a:ext uri="{FF2B5EF4-FFF2-40B4-BE49-F238E27FC236}">
                <a16:creationId xmlns:a16="http://schemas.microsoft.com/office/drawing/2014/main" id="{8CFE7EEA-BA56-4CBB-B408-B0276358B22A}"/>
              </a:ext>
            </a:extLst>
          </p:cNvPr>
          <p:cNvSpPr txBox="1">
            <a:spLocks/>
          </p:cNvSpPr>
          <p:nvPr/>
        </p:nvSpPr>
        <p:spPr>
          <a:xfrm>
            <a:off x="17439351" y="11030897"/>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$7,662</a:t>
            </a:r>
          </a:p>
        </p:txBody>
      </p:sp>
      <p:sp>
        <p:nvSpPr>
          <p:cNvPr id="162" name="Text Placeholder 2">
            <a:extLst>
              <a:ext uri="{FF2B5EF4-FFF2-40B4-BE49-F238E27FC236}">
                <a16:creationId xmlns:a16="http://schemas.microsoft.com/office/drawing/2014/main" id="{4D2444FA-7F54-4E11-8925-C80A8D8DC165}"/>
              </a:ext>
            </a:extLst>
          </p:cNvPr>
          <p:cNvSpPr txBox="1">
            <a:spLocks/>
          </p:cNvSpPr>
          <p:nvPr/>
        </p:nvSpPr>
        <p:spPr>
          <a:xfrm>
            <a:off x="3383911" y="1142052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2005</a:t>
            </a:r>
          </a:p>
        </p:txBody>
      </p:sp>
      <p:sp>
        <p:nvSpPr>
          <p:cNvPr id="163" name="Text Placeholder 2">
            <a:extLst>
              <a:ext uri="{FF2B5EF4-FFF2-40B4-BE49-F238E27FC236}">
                <a16:creationId xmlns:a16="http://schemas.microsoft.com/office/drawing/2014/main" id="{718A7BC3-2D47-41F9-A634-6D77405A9AAD}"/>
              </a:ext>
            </a:extLst>
          </p:cNvPr>
          <p:cNvSpPr txBox="1">
            <a:spLocks/>
          </p:cNvSpPr>
          <p:nvPr/>
        </p:nvSpPr>
        <p:spPr>
          <a:xfrm>
            <a:off x="5380673" y="11420527"/>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2018</a:t>
            </a:r>
          </a:p>
        </p:txBody>
      </p:sp>
      <p:sp>
        <p:nvSpPr>
          <p:cNvPr id="164" name="Text Placeholder 2">
            <a:extLst>
              <a:ext uri="{FF2B5EF4-FFF2-40B4-BE49-F238E27FC236}">
                <a16:creationId xmlns:a16="http://schemas.microsoft.com/office/drawing/2014/main" id="{32EFA0E8-50DD-4451-A266-E351B047475C}"/>
              </a:ext>
            </a:extLst>
          </p:cNvPr>
          <p:cNvSpPr txBox="1">
            <a:spLocks/>
          </p:cNvSpPr>
          <p:nvPr/>
        </p:nvSpPr>
        <p:spPr>
          <a:xfrm>
            <a:off x="14537843" y="11026873"/>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a:t>
            </a:r>
          </a:p>
        </p:txBody>
      </p:sp>
      <p:sp>
        <p:nvSpPr>
          <p:cNvPr id="165" name="Text Placeholder 2">
            <a:extLst>
              <a:ext uri="{FF2B5EF4-FFF2-40B4-BE49-F238E27FC236}">
                <a16:creationId xmlns:a16="http://schemas.microsoft.com/office/drawing/2014/main" id="{6554E165-86CF-4684-A24E-324B1DDBD927}"/>
              </a:ext>
            </a:extLst>
          </p:cNvPr>
          <p:cNvSpPr txBox="1">
            <a:spLocks/>
          </p:cNvSpPr>
          <p:nvPr/>
        </p:nvSpPr>
        <p:spPr>
          <a:xfrm>
            <a:off x="11331227" y="11019316"/>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a:t>
            </a:r>
          </a:p>
        </p:txBody>
      </p:sp>
      <p:sp>
        <p:nvSpPr>
          <p:cNvPr id="166" name="Text Placeholder 2">
            <a:extLst>
              <a:ext uri="{FF2B5EF4-FFF2-40B4-BE49-F238E27FC236}">
                <a16:creationId xmlns:a16="http://schemas.microsoft.com/office/drawing/2014/main" id="{7AE85F28-925B-4CAD-81D1-25FD357E7C7E}"/>
              </a:ext>
            </a:extLst>
          </p:cNvPr>
          <p:cNvSpPr txBox="1">
            <a:spLocks/>
          </p:cNvSpPr>
          <p:nvPr/>
        </p:nvSpPr>
        <p:spPr>
          <a:xfrm>
            <a:off x="20260305" y="11775344"/>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+$108,086</a:t>
            </a:r>
          </a:p>
        </p:txBody>
      </p:sp>
      <p:sp>
        <p:nvSpPr>
          <p:cNvPr id="167" name="Text Placeholder 2">
            <a:extLst>
              <a:ext uri="{FF2B5EF4-FFF2-40B4-BE49-F238E27FC236}">
                <a16:creationId xmlns:a16="http://schemas.microsoft.com/office/drawing/2014/main" id="{AC9BACD1-93AF-4CE0-860A-6DBA5F10B681}"/>
              </a:ext>
            </a:extLst>
          </p:cNvPr>
          <p:cNvSpPr txBox="1">
            <a:spLocks/>
          </p:cNvSpPr>
          <p:nvPr/>
        </p:nvSpPr>
        <p:spPr>
          <a:xfrm>
            <a:off x="20260305" y="11032009"/>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+$7,662</a:t>
            </a:r>
          </a:p>
        </p:txBody>
      </p:sp>
      <p:sp>
        <p:nvSpPr>
          <p:cNvPr id="168" name="Text Placeholder 2">
            <a:extLst>
              <a:ext uri="{FF2B5EF4-FFF2-40B4-BE49-F238E27FC236}">
                <a16:creationId xmlns:a16="http://schemas.microsoft.com/office/drawing/2014/main" id="{9FBE8DCA-9276-4D48-B485-8F15B011435E}"/>
              </a:ext>
            </a:extLst>
          </p:cNvPr>
          <p:cNvSpPr txBox="1">
            <a:spLocks/>
          </p:cNvSpPr>
          <p:nvPr/>
        </p:nvSpPr>
        <p:spPr>
          <a:xfrm>
            <a:off x="22434646" y="11767353"/>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Trebuchet MS"/>
                <a:ea typeface="+mn-ea"/>
                <a:cs typeface="+mn-cs"/>
              </a:rPr>
              <a:t>+34%</a:t>
            </a:r>
          </a:p>
        </p:txBody>
      </p:sp>
      <p:pic>
        <p:nvPicPr>
          <p:cNvPr id="169" name="Picture 168" descr="Image result for etsy logo png">
            <a:extLst>
              <a:ext uri="{FF2B5EF4-FFF2-40B4-BE49-F238E27FC236}">
                <a16:creationId xmlns:a16="http://schemas.microsoft.com/office/drawing/2014/main" id="{95D268A7-20F7-4B30-977E-6C4ADF5B1B0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53186" y="11279167"/>
            <a:ext cx="1444559" cy="75867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62B474E5-4DD8-4D98-8673-B0111B47DC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1667724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876DF4-EB41-4A68-B35C-3BC0861258F0}"/>
              </a:ext>
            </a:extLst>
          </p:cNvPr>
          <p:cNvSpPr/>
          <p:nvPr/>
        </p:nvSpPr>
        <p:spPr>
          <a:xfrm>
            <a:off x="273522" y="2222953"/>
            <a:ext cx="24038242" cy="10683861"/>
          </a:xfrm>
          <a:prstGeom prst="round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31</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2" name="Text Placeholder 2">
            <a:extLst>
              <a:ext uri="{FF2B5EF4-FFF2-40B4-BE49-F238E27FC236}">
                <a16:creationId xmlns:a16="http://schemas.microsoft.com/office/drawing/2014/main" id="{0FC09DD7-AD41-46A7-9398-8FFF46272436}"/>
              </a:ext>
            </a:extLst>
          </p:cNvPr>
          <p:cNvSpPr txBox="1">
            <a:spLocks/>
          </p:cNvSpPr>
          <p:nvPr/>
        </p:nvSpPr>
        <p:spPr>
          <a:xfrm>
            <a:off x="20236649" y="2306055"/>
            <a:ext cx="2471060" cy="81957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‘17 vs. ‘18</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srgbClr val="0099FF"/>
                </a:solidFill>
                <a:effectLst/>
                <a:uLnTx/>
                <a:uFillTx/>
                <a:latin typeface="Trebuchet MS"/>
                <a:ea typeface="+mn-ea"/>
                <a:cs typeface="+mn-cs"/>
              </a:rPr>
              <a:t>YoY Diff</a:t>
            </a:r>
          </a:p>
        </p:txBody>
      </p:sp>
      <p:sp>
        <p:nvSpPr>
          <p:cNvPr id="15" name="Text Placeholder 2">
            <a:extLst>
              <a:ext uri="{FF2B5EF4-FFF2-40B4-BE49-F238E27FC236}">
                <a16:creationId xmlns:a16="http://schemas.microsoft.com/office/drawing/2014/main" id="{5C36C24A-29A3-4969-A1A1-E55E5296D1C3}"/>
              </a:ext>
            </a:extLst>
          </p:cNvPr>
          <p:cNvSpPr txBox="1">
            <a:spLocks/>
          </p:cNvSpPr>
          <p:nvPr/>
        </p:nvSpPr>
        <p:spPr>
          <a:xfrm>
            <a:off x="11866177"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2016</a:t>
            </a:r>
          </a:p>
        </p:txBody>
      </p:sp>
      <p:sp>
        <p:nvSpPr>
          <p:cNvPr id="16" name="Text Placeholder 2">
            <a:extLst>
              <a:ext uri="{FF2B5EF4-FFF2-40B4-BE49-F238E27FC236}">
                <a16:creationId xmlns:a16="http://schemas.microsoft.com/office/drawing/2014/main" id="{1AB33077-0EBC-48FD-9F6C-1D0835E1A7F3}"/>
              </a:ext>
            </a:extLst>
          </p:cNvPr>
          <p:cNvSpPr txBox="1">
            <a:spLocks/>
          </p:cNvSpPr>
          <p:nvPr/>
        </p:nvSpPr>
        <p:spPr>
          <a:xfrm>
            <a:off x="14787280"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2017</a:t>
            </a:r>
          </a:p>
        </p:txBody>
      </p:sp>
      <p:sp>
        <p:nvSpPr>
          <p:cNvPr id="17" name="Text Placeholder 2">
            <a:extLst>
              <a:ext uri="{FF2B5EF4-FFF2-40B4-BE49-F238E27FC236}">
                <a16:creationId xmlns:a16="http://schemas.microsoft.com/office/drawing/2014/main" id="{309CADD9-CF9E-4F80-9FFC-4964797F7615}"/>
              </a:ext>
            </a:extLst>
          </p:cNvPr>
          <p:cNvSpPr txBox="1">
            <a:spLocks/>
          </p:cNvSpPr>
          <p:nvPr/>
        </p:nvSpPr>
        <p:spPr>
          <a:xfrm>
            <a:off x="17837762"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2018</a:t>
            </a:r>
          </a:p>
        </p:txBody>
      </p:sp>
      <p:cxnSp>
        <p:nvCxnSpPr>
          <p:cNvPr id="40" name="Straight Connector 39">
            <a:extLst>
              <a:ext uri="{FF2B5EF4-FFF2-40B4-BE49-F238E27FC236}">
                <a16:creationId xmlns:a16="http://schemas.microsoft.com/office/drawing/2014/main" id="{D32627B5-5A49-4376-87BE-AB09A28E5407}"/>
              </a:ext>
            </a:extLst>
          </p:cNvPr>
          <p:cNvCxnSpPr>
            <a:cxnSpLocks/>
          </p:cNvCxnSpPr>
          <p:nvPr/>
        </p:nvCxnSpPr>
        <p:spPr>
          <a:xfrm>
            <a:off x="438358" y="5274562"/>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72" name="Text Placeholder 2">
            <a:extLst>
              <a:ext uri="{FF2B5EF4-FFF2-40B4-BE49-F238E27FC236}">
                <a16:creationId xmlns:a16="http://schemas.microsoft.com/office/drawing/2014/main" id="{4A4FD22D-37B4-44DC-862A-6979FF4E7E15}"/>
              </a:ext>
            </a:extLst>
          </p:cNvPr>
          <p:cNvSpPr txBox="1">
            <a:spLocks/>
          </p:cNvSpPr>
          <p:nvPr/>
        </p:nvSpPr>
        <p:spPr>
          <a:xfrm>
            <a:off x="7437846" y="3636119"/>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TV Spend (000):</a:t>
            </a:r>
          </a:p>
        </p:txBody>
      </p:sp>
      <p:sp>
        <p:nvSpPr>
          <p:cNvPr id="74" name="Text Placeholder 2">
            <a:extLst>
              <a:ext uri="{FF2B5EF4-FFF2-40B4-BE49-F238E27FC236}">
                <a16:creationId xmlns:a16="http://schemas.microsoft.com/office/drawing/2014/main" id="{1E84191D-F318-451B-AE89-3892DDEB4A4D}"/>
              </a:ext>
            </a:extLst>
          </p:cNvPr>
          <p:cNvSpPr txBox="1">
            <a:spLocks/>
          </p:cNvSpPr>
          <p:nvPr/>
        </p:nvSpPr>
        <p:spPr>
          <a:xfrm>
            <a:off x="17075774" y="4372815"/>
            <a:ext cx="2366120" cy="49210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$150,000</a:t>
            </a:r>
          </a:p>
        </p:txBody>
      </p:sp>
      <p:sp>
        <p:nvSpPr>
          <p:cNvPr id="75" name="Text Placeholder 2">
            <a:extLst>
              <a:ext uri="{FF2B5EF4-FFF2-40B4-BE49-F238E27FC236}">
                <a16:creationId xmlns:a16="http://schemas.microsoft.com/office/drawing/2014/main" id="{2FAC09EE-B746-4E30-BFD0-192994569F43}"/>
              </a:ext>
            </a:extLst>
          </p:cNvPr>
          <p:cNvSpPr txBox="1">
            <a:spLocks/>
          </p:cNvSpPr>
          <p:nvPr/>
        </p:nvSpPr>
        <p:spPr>
          <a:xfrm>
            <a:off x="14537843" y="4368790"/>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$48,000</a:t>
            </a:r>
          </a:p>
        </p:txBody>
      </p:sp>
      <p:sp>
        <p:nvSpPr>
          <p:cNvPr id="76" name="Text Placeholder 2">
            <a:extLst>
              <a:ext uri="{FF2B5EF4-FFF2-40B4-BE49-F238E27FC236}">
                <a16:creationId xmlns:a16="http://schemas.microsoft.com/office/drawing/2014/main" id="{42F32CB2-CB59-4767-A875-52AABF8F15F1}"/>
              </a:ext>
            </a:extLst>
          </p:cNvPr>
          <p:cNvSpPr txBox="1">
            <a:spLocks/>
          </p:cNvSpPr>
          <p:nvPr/>
        </p:nvSpPr>
        <p:spPr>
          <a:xfrm>
            <a:off x="11331227" y="4361233"/>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$12,000</a:t>
            </a:r>
          </a:p>
        </p:txBody>
      </p:sp>
      <p:sp>
        <p:nvSpPr>
          <p:cNvPr id="77" name="Text Placeholder 2">
            <a:extLst>
              <a:ext uri="{FF2B5EF4-FFF2-40B4-BE49-F238E27FC236}">
                <a16:creationId xmlns:a16="http://schemas.microsoft.com/office/drawing/2014/main" id="{AA3AC8B0-2037-4681-898A-269D4F78854B}"/>
              </a:ext>
            </a:extLst>
          </p:cNvPr>
          <p:cNvSpPr txBox="1">
            <a:spLocks/>
          </p:cNvSpPr>
          <p:nvPr/>
        </p:nvSpPr>
        <p:spPr>
          <a:xfrm>
            <a:off x="7440958" y="4377454"/>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Revenue (000):</a:t>
            </a:r>
          </a:p>
        </p:txBody>
      </p:sp>
      <p:sp>
        <p:nvSpPr>
          <p:cNvPr id="78" name="Text Placeholder 2">
            <a:extLst>
              <a:ext uri="{FF2B5EF4-FFF2-40B4-BE49-F238E27FC236}">
                <a16:creationId xmlns:a16="http://schemas.microsoft.com/office/drawing/2014/main" id="{2DCA57E8-7FF7-4400-B9CB-20F37D6352EF}"/>
              </a:ext>
            </a:extLst>
          </p:cNvPr>
          <p:cNvSpPr txBox="1">
            <a:spLocks/>
          </p:cNvSpPr>
          <p:nvPr/>
        </p:nvSpPr>
        <p:spPr>
          <a:xfrm>
            <a:off x="17439351" y="3631479"/>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$10,548</a:t>
            </a:r>
          </a:p>
        </p:txBody>
      </p:sp>
      <p:sp>
        <p:nvSpPr>
          <p:cNvPr id="79" name="Text Placeholder 2">
            <a:extLst>
              <a:ext uri="{FF2B5EF4-FFF2-40B4-BE49-F238E27FC236}">
                <a16:creationId xmlns:a16="http://schemas.microsoft.com/office/drawing/2014/main" id="{FFF7C7B3-6D2F-4FFB-90F4-F3DFD161822B}"/>
              </a:ext>
            </a:extLst>
          </p:cNvPr>
          <p:cNvSpPr txBox="1">
            <a:spLocks/>
          </p:cNvSpPr>
          <p:nvPr/>
        </p:nvSpPr>
        <p:spPr>
          <a:xfrm>
            <a:off x="3346589" y="4021108"/>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2015</a:t>
            </a:r>
          </a:p>
        </p:txBody>
      </p:sp>
      <p:sp>
        <p:nvSpPr>
          <p:cNvPr id="80" name="Text Placeholder 2">
            <a:extLst>
              <a:ext uri="{FF2B5EF4-FFF2-40B4-BE49-F238E27FC236}">
                <a16:creationId xmlns:a16="http://schemas.microsoft.com/office/drawing/2014/main" id="{B36D2B57-A8D1-4B65-B811-49D387163C1E}"/>
              </a:ext>
            </a:extLst>
          </p:cNvPr>
          <p:cNvSpPr txBox="1">
            <a:spLocks/>
          </p:cNvSpPr>
          <p:nvPr/>
        </p:nvSpPr>
        <p:spPr>
          <a:xfrm>
            <a:off x="5343351" y="4021109"/>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2018</a:t>
            </a:r>
          </a:p>
        </p:txBody>
      </p:sp>
      <p:sp>
        <p:nvSpPr>
          <p:cNvPr id="81" name="Text Placeholder 2">
            <a:extLst>
              <a:ext uri="{FF2B5EF4-FFF2-40B4-BE49-F238E27FC236}">
                <a16:creationId xmlns:a16="http://schemas.microsoft.com/office/drawing/2014/main" id="{ABA928B6-8311-4296-987E-89350FDC7875}"/>
              </a:ext>
            </a:extLst>
          </p:cNvPr>
          <p:cNvSpPr txBox="1">
            <a:spLocks/>
          </p:cNvSpPr>
          <p:nvPr/>
        </p:nvSpPr>
        <p:spPr>
          <a:xfrm>
            <a:off x="14537843" y="3627455"/>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a:t>
            </a:r>
            <a:endParaRPr kumimoji="0" lang="en-US" sz="2400" b="1" i="0" u="none" strike="noStrike" kern="1200" cap="none" spc="0" normalizeH="0" baseline="0" noProof="0" dirty="0">
              <a:ln>
                <a:noFill/>
              </a:ln>
              <a:effectLst/>
              <a:uLnTx/>
              <a:uFillTx/>
              <a:latin typeface="Trebuchet MS"/>
              <a:ea typeface="+mn-ea"/>
              <a:cs typeface="+mn-cs"/>
            </a:endParaRPr>
          </a:p>
        </p:txBody>
      </p:sp>
      <p:sp>
        <p:nvSpPr>
          <p:cNvPr id="82" name="Text Placeholder 2">
            <a:extLst>
              <a:ext uri="{FF2B5EF4-FFF2-40B4-BE49-F238E27FC236}">
                <a16:creationId xmlns:a16="http://schemas.microsoft.com/office/drawing/2014/main" id="{41FBB8CE-9D0F-410A-9401-FA5F127C9E0A}"/>
              </a:ext>
            </a:extLst>
          </p:cNvPr>
          <p:cNvSpPr txBox="1">
            <a:spLocks/>
          </p:cNvSpPr>
          <p:nvPr/>
        </p:nvSpPr>
        <p:spPr>
          <a:xfrm>
            <a:off x="11331227" y="3619898"/>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83" name="Text Placeholder 2">
            <a:extLst>
              <a:ext uri="{FF2B5EF4-FFF2-40B4-BE49-F238E27FC236}">
                <a16:creationId xmlns:a16="http://schemas.microsoft.com/office/drawing/2014/main" id="{51E7492A-DEC6-44D0-839B-33B25C4C4628}"/>
              </a:ext>
            </a:extLst>
          </p:cNvPr>
          <p:cNvSpPr txBox="1">
            <a:spLocks/>
          </p:cNvSpPr>
          <p:nvPr/>
        </p:nvSpPr>
        <p:spPr>
          <a:xfrm>
            <a:off x="20064677" y="4375926"/>
            <a:ext cx="2198171" cy="57838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+$102,000</a:t>
            </a:r>
          </a:p>
        </p:txBody>
      </p:sp>
      <p:sp>
        <p:nvSpPr>
          <p:cNvPr id="84" name="Text Placeholder 2">
            <a:extLst>
              <a:ext uri="{FF2B5EF4-FFF2-40B4-BE49-F238E27FC236}">
                <a16:creationId xmlns:a16="http://schemas.microsoft.com/office/drawing/2014/main" id="{18D27328-4040-4780-8E5F-C7BADE3A13BC}"/>
              </a:ext>
            </a:extLst>
          </p:cNvPr>
          <p:cNvSpPr txBox="1">
            <a:spLocks/>
          </p:cNvSpPr>
          <p:nvPr/>
        </p:nvSpPr>
        <p:spPr>
          <a:xfrm>
            <a:off x="20260305" y="3632591"/>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+$10,548</a:t>
            </a:r>
          </a:p>
        </p:txBody>
      </p:sp>
      <p:sp>
        <p:nvSpPr>
          <p:cNvPr id="85" name="Text Placeholder 2">
            <a:extLst>
              <a:ext uri="{FF2B5EF4-FFF2-40B4-BE49-F238E27FC236}">
                <a16:creationId xmlns:a16="http://schemas.microsoft.com/office/drawing/2014/main" id="{85A575F5-62F6-4760-AAAD-CC834B3CFE0A}"/>
              </a:ext>
            </a:extLst>
          </p:cNvPr>
          <p:cNvSpPr txBox="1">
            <a:spLocks/>
          </p:cNvSpPr>
          <p:nvPr/>
        </p:nvSpPr>
        <p:spPr>
          <a:xfrm>
            <a:off x="22397324" y="4391999"/>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+213%</a:t>
            </a:r>
          </a:p>
        </p:txBody>
      </p:sp>
      <p:cxnSp>
        <p:nvCxnSpPr>
          <p:cNvPr id="86" name="Straight Connector 85">
            <a:extLst>
              <a:ext uri="{FF2B5EF4-FFF2-40B4-BE49-F238E27FC236}">
                <a16:creationId xmlns:a16="http://schemas.microsoft.com/office/drawing/2014/main" id="{3B0D6AC8-3B60-47BF-AB27-6454322AF91D}"/>
              </a:ext>
            </a:extLst>
          </p:cNvPr>
          <p:cNvCxnSpPr>
            <a:cxnSpLocks/>
          </p:cNvCxnSpPr>
          <p:nvPr/>
        </p:nvCxnSpPr>
        <p:spPr>
          <a:xfrm>
            <a:off x="404148" y="7035506"/>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87" name="Text Placeholder 2">
            <a:extLst>
              <a:ext uri="{FF2B5EF4-FFF2-40B4-BE49-F238E27FC236}">
                <a16:creationId xmlns:a16="http://schemas.microsoft.com/office/drawing/2014/main" id="{7778A274-F86A-4579-9255-ED672AAA5A29}"/>
              </a:ext>
            </a:extLst>
          </p:cNvPr>
          <p:cNvSpPr txBox="1">
            <a:spLocks/>
          </p:cNvSpPr>
          <p:nvPr/>
        </p:nvSpPr>
        <p:spPr>
          <a:xfrm>
            <a:off x="7475168" y="5506417"/>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TV Spend (000):</a:t>
            </a:r>
          </a:p>
        </p:txBody>
      </p:sp>
      <p:sp>
        <p:nvSpPr>
          <p:cNvPr id="89" name="Text Placeholder 2">
            <a:extLst>
              <a:ext uri="{FF2B5EF4-FFF2-40B4-BE49-F238E27FC236}">
                <a16:creationId xmlns:a16="http://schemas.microsoft.com/office/drawing/2014/main" id="{B612DCF9-4E54-407F-9E14-016260D44CB8}"/>
              </a:ext>
            </a:extLst>
          </p:cNvPr>
          <p:cNvSpPr txBox="1">
            <a:spLocks/>
          </p:cNvSpPr>
          <p:nvPr/>
        </p:nvSpPr>
        <p:spPr>
          <a:xfrm>
            <a:off x="17208456" y="6243112"/>
            <a:ext cx="2233438" cy="533350"/>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$315,000</a:t>
            </a:r>
          </a:p>
        </p:txBody>
      </p:sp>
      <p:sp>
        <p:nvSpPr>
          <p:cNvPr id="90" name="Text Placeholder 2">
            <a:extLst>
              <a:ext uri="{FF2B5EF4-FFF2-40B4-BE49-F238E27FC236}">
                <a16:creationId xmlns:a16="http://schemas.microsoft.com/office/drawing/2014/main" id="{341C793E-77C9-4507-9153-48E55BAFD038}"/>
              </a:ext>
            </a:extLst>
          </p:cNvPr>
          <p:cNvSpPr txBox="1">
            <a:spLocks/>
          </p:cNvSpPr>
          <p:nvPr/>
        </p:nvSpPr>
        <p:spPr>
          <a:xfrm>
            <a:off x="14276590" y="6239087"/>
            <a:ext cx="2198171" cy="51989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$35,000</a:t>
            </a:r>
          </a:p>
        </p:txBody>
      </p:sp>
      <p:sp>
        <p:nvSpPr>
          <p:cNvPr id="91" name="Text Placeholder 2">
            <a:extLst>
              <a:ext uri="{FF2B5EF4-FFF2-40B4-BE49-F238E27FC236}">
                <a16:creationId xmlns:a16="http://schemas.microsoft.com/office/drawing/2014/main" id="{4E870AF3-040F-4494-A1E0-4B10970C66CE}"/>
              </a:ext>
            </a:extLst>
          </p:cNvPr>
          <p:cNvSpPr txBox="1">
            <a:spLocks/>
          </p:cNvSpPr>
          <p:nvPr/>
        </p:nvSpPr>
        <p:spPr>
          <a:xfrm>
            <a:off x="11331227" y="6231531"/>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N/A</a:t>
            </a:r>
          </a:p>
        </p:txBody>
      </p:sp>
      <p:sp>
        <p:nvSpPr>
          <p:cNvPr id="92" name="Text Placeholder 2">
            <a:extLst>
              <a:ext uri="{FF2B5EF4-FFF2-40B4-BE49-F238E27FC236}">
                <a16:creationId xmlns:a16="http://schemas.microsoft.com/office/drawing/2014/main" id="{A9ED87CD-D8C1-4294-8E92-5B9108F630A6}"/>
              </a:ext>
            </a:extLst>
          </p:cNvPr>
          <p:cNvSpPr txBox="1">
            <a:spLocks/>
          </p:cNvSpPr>
          <p:nvPr/>
        </p:nvSpPr>
        <p:spPr>
          <a:xfrm>
            <a:off x="7478280" y="6247752"/>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Revenue (000):</a:t>
            </a:r>
          </a:p>
        </p:txBody>
      </p:sp>
      <p:sp>
        <p:nvSpPr>
          <p:cNvPr id="93" name="Text Placeholder 2">
            <a:extLst>
              <a:ext uri="{FF2B5EF4-FFF2-40B4-BE49-F238E27FC236}">
                <a16:creationId xmlns:a16="http://schemas.microsoft.com/office/drawing/2014/main" id="{A494CC53-F4FF-412F-A1CB-969434B31CE6}"/>
              </a:ext>
            </a:extLst>
          </p:cNvPr>
          <p:cNvSpPr txBox="1">
            <a:spLocks/>
          </p:cNvSpPr>
          <p:nvPr/>
        </p:nvSpPr>
        <p:spPr>
          <a:xfrm>
            <a:off x="17439351" y="5501777"/>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$18,782</a:t>
            </a:r>
          </a:p>
        </p:txBody>
      </p:sp>
      <p:sp>
        <p:nvSpPr>
          <p:cNvPr id="94" name="Text Placeholder 2">
            <a:extLst>
              <a:ext uri="{FF2B5EF4-FFF2-40B4-BE49-F238E27FC236}">
                <a16:creationId xmlns:a16="http://schemas.microsoft.com/office/drawing/2014/main" id="{F56FCBA3-9988-45BD-BD9D-8E5D526C1C58}"/>
              </a:ext>
            </a:extLst>
          </p:cNvPr>
          <p:cNvSpPr txBox="1">
            <a:spLocks/>
          </p:cNvSpPr>
          <p:nvPr/>
        </p:nvSpPr>
        <p:spPr>
          <a:xfrm>
            <a:off x="3383911" y="589140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2016</a:t>
            </a:r>
          </a:p>
        </p:txBody>
      </p:sp>
      <p:sp>
        <p:nvSpPr>
          <p:cNvPr id="95" name="Text Placeholder 2">
            <a:extLst>
              <a:ext uri="{FF2B5EF4-FFF2-40B4-BE49-F238E27FC236}">
                <a16:creationId xmlns:a16="http://schemas.microsoft.com/office/drawing/2014/main" id="{15C4D12D-5D0C-4604-B5E6-227218F508DA}"/>
              </a:ext>
            </a:extLst>
          </p:cNvPr>
          <p:cNvSpPr txBox="1">
            <a:spLocks/>
          </p:cNvSpPr>
          <p:nvPr/>
        </p:nvSpPr>
        <p:spPr>
          <a:xfrm>
            <a:off x="5380673" y="5891407"/>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2018</a:t>
            </a:r>
          </a:p>
        </p:txBody>
      </p:sp>
      <p:sp>
        <p:nvSpPr>
          <p:cNvPr id="96" name="Text Placeholder 2">
            <a:extLst>
              <a:ext uri="{FF2B5EF4-FFF2-40B4-BE49-F238E27FC236}">
                <a16:creationId xmlns:a16="http://schemas.microsoft.com/office/drawing/2014/main" id="{3E045CB1-1FE8-48C9-922B-F7E7817A7CC7}"/>
              </a:ext>
            </a:extLst>
          </p:cNvPr>
          <p:cNvSpPr txBox="1">
            <a:spLocks/>
          </p:cNvSpPr>
          <p:nvPr/>
        </p:nvSpPr>
        <p:spPr>
          <a:xfrm>
            <a:off x="14537843" y="5497753"/>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97" name="Text Placeholder 2">
            <a:extLst>
              <a:ext uri="{FF2B5EF4-FFF2-40B4-BE49-F238E27FC236}">
                <a16:creationId xmlns:a16="http://schemas.microsoft.com/office/drawing/2014/main" id="{A6E34632-7AD4-4A52-AC5D-EF1F0BC9585B}"/>
              </a:ext>
            </a:extLst>
          </p:cNvPr>
          <p:cNvSpPr txBox="1">
            <a:spLocks/>
          </p:cNvSpPr>
          <p:nvPr/>
        </p:nvSpPr>
        <p:spPr>
          <a:xfrm>
            <a:off x="11331227" y="5490196"/>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98" name="Text Placeholder 2">
            <a:extLst>
              <a:ext uri="{FF2B5EF4-FFF2-40B4-BE49-F238E27FC236}">
                <a16:creationId xmlns:a16="http://schemas.microsoft.com/office/drawing/2014/main" id="{9625AE71-CF08-42CC-961D-41990B8FF881}"/>
              </a:ext>
            </a:extLst>
          </p:cNvPr>
          <p:cNvSpPr txBox="1">
            <a:spLocks/>
          </p:cNvSpPr>
          <p:nvPr/>
        </p:nvSpPr>
        <p:spPr>
          <a:xfrm>
            <a:off x="20260305" y="6246224"/>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+$280,000</a:t>
            </a:r>
          </a:p>
        </p:txBody>
      </p:sp>
      <p:sp>
        <p:nvSpPr>
          <p:cNvPr id="99" name="Text Placeholder 2">
            <a:extLst>
              <a:ext uri="{FF2B5EF4-FFF2-40B4-BE49-F238E27FC236}">
                <a16:creationId xmlns:a16="http://schemas.microsoft.com/office/drawing/2014/main" id="{3A913EFF-019F-4110-9A8C-B36787D3AC1E}"/>
              </a:ext>
            </a:extLst>
          </p:cNvPr>
          <p:cNvSpPr txBox="1">
            <a:spLocks/>
          </p:cNvSpPr>
          <p:nvPr/>
        </p:nvSpPr>
        <p:spPr>
          <a:xfrm>
            <a:off x="20260305" y="5502889"/>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+$18,782</a:t>
            </a:r>
          </a:p>
        </p:txBody>
      </p:sp>
      <p:sp>
        <p:nvSpPr>
          <p:cNvPr id="100" name="Text Placeholder 2">
            <a:extLst>
              <a:ext uri="{FF2B5EF4-FFF2-40B4-BE49-F238E27FC236}">
                <a16:creationId xmlns:a16="http://schemas.microsoft.com/office/drawing/2014/main" id="{A98FF037-8F85-45AF-913D-0AD62B4E2F9C}"/>
              </a:ext>
            </a:extLst>
          </p:cNvPr>
          <p:cNvSpPr txBox="1">
            <a:spLocks/>
          </p:cNvSpPr>
          <p:nvPr/>
        </p:nvSpPr>
        <p:spPr>
          <a:xfrm>
            <a:off x="22434646" y="6262297"/>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+800%</a:t>
            </a:r>
          </a:p>
        </p:txBody>
      </p:sp>
      <p:cxnSp>
        <p:nvCxnSpPr>
          <p:cNvPr id="101" name="Straight Connector 100">
            <a:extLst>
              <a:ext uri="{FF2B5EF4-FFF2-40B4-BE49-F238E27FC236}">
                <a16:creationId xmlns:a16="http://schemas.microsoft.com/office/drawing/2014/main" id="{6621CC07-D47B-4818-895A-3B941E81357D}"/>
              </a:ext>
            </a:extLst>
          </p:cNvPr>
          <p:cNvCxnSpPr>
            <a:cxnSpLocks/>
          </p:cNvCxnSpPr>
          <p:nvPr/>
        </p:nvCxnSpPr>
        <p:spPr>
          <a:xfrm>
            <a:off x="441470" y="8893773"/>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02" name="Text Placeholder 2">
            <a:extLst>
              <a:ext uri="{FF2B5EF4-FFF2-40B4-BE49-F238E27FC236}">
                <a16:creationId xmlns:a16="http://schemas.microsoft.com/office/drawing/2014/main" id="{24527DFB-782B-4168-9156-D237C462DAFF}"/>
              </a:ext>
            </a:extLst>
          </p:cNvPr>
          <p:cNvSpPr txBox="1">
            <a:spLocks/>
          </p:cNvSpPr>
          <p:nvPr/>
        </p:nvSpPr>
        <p:spPr>
          <a:xfrm>
            <a:off x="7493829" y="7359276"/>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TV Spend (000):</a:t>
            </a:r>
          </a:p>
        </p:txBody>
      </p:sp>
      <p:sp>
        <p:nvSpPr>
          <p:cNvPr id="104" name="Text Placeholder 2">
            <a:extLst>
              <a:ext uri="{FF2B5EF4-FFF2-40B4-BE49-F238E27FC236}">
                <a16:creationId xmlns:a16="http://schemas.microsoft.com/office/drawing/2014/main" id="{95EBB346-035F-4C6D-A079-907194FAB9E6}"/>
              </a:ext>
            </a:extLst>
          </p:cNvPr>
          <p:cNvSpPr txBox="1">
            <a:spLocks/>
          </p:cNvSpPr>
          <p:nvPr/>
        </p:nvSpPr>
        <p:spPr>
          <a:xfrm>
            <a:off x="17243724" y="8095971"/>
            <a:ext cx="2198170" cy="57115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$100,000</a:t>
            </a:r>
          </a:p>
        </p:txBody>
      </p:sp>
      <p:sp>
        <p:nvSpPr>
          <p:cNvPr id="105" name="Text Placeholder 2">
            <a:extLst>
              <a:ext uri="{FF2B5EF4-FFF2-40B4-BE49-F238E27FC236}">
                <a16:creationId xmlns:a16="http://schemas.microsoft.com/office/drawing/2014/main" id="{7DF9154F-E2BD-4C55-B18C-47D5DFD4DE13}"/>
              </a:ext>
            </a:extLst>
          </p:cNvPr>
          <p:cNvSpPr txBox="1">
            <a:spLocks/>
          </p:cNvSpPr>
          <p:nvPr/>
        </p:nvSpPr>
        <p:spPr>
          <a:xfrm>
            <a:off x="14537843" y="8091947"/>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$22,000</a:t>
            </a:r>
          </a:p>
        </p:txBody>
      </p:sp>
      <p:sp>
        <p:nvSpPr>
          <p:cNvPr id="106" name="Text Placeholder 2">
            <a:extLst>
              <a:ext uri="{FF2B5EF4-FFF2-40B4-BE49-F238E27FC236}">
                <a16:creationId xmlns:a16="http://schemas.microsoft.com/office/drawing/2014/main" id="{DCEA0322-DB87-4BCE-A513-2FF60FA49BB6}"/>
              </a:ext>
            </a:extLst>
          </p:cNvPr>
          <p:cNvSpPr txBox="1">
            <a:spLocks/>
          </p:cNvSpPr>
          <p:nvPr/>
        </p:nvSpPr>
        <p:spPr>
          <a:xfrm>
            <a:off x="11331227" y="8084390"/>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$7,000</a:t>
            </a:r>
          </a:p>
        </p:txBody>
      </p:sp>
      <p:sp>
        <p:nvSpPr>
          <p:cNvPr id="107" name="Text Placeholder 2">
            <a:extLst>
              <a:ext uri="{FF2B5EF4-FFF2-40B4-BE49-F238E27FC236}">
                <a16:creationId xmlns:a16="http://schemas.microsoft.com/office/drawing/2014/main" id="{2BEE3A82-06B3-44C6-A7B9-970F188E798C}"/>
              </a:ext>
            </a:extLst>
          </p:cNvPr>
          <p:cNvSpPr txBox="1">
            <a:spLocks/>
          </p:cNvSpPr>
          <p:nvPr/>
        </p:nvSpPr>
        <p:spPr>
          <a:xfrm>
            <a:off x="7496941" y="8100611"/>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Revenue (000):</a:t>
            </a:r>
          </a:p>
        </p:txBody>
      </p:sp>
      <p:sp>
        <p:nvSpPr>
          <p:cNvPr id="108" name="Text Placeholder 2">
            <a:extLst>
              <a:ext uri="{FF2B5EF4-FFF2-40B4-BE49-F238E27FC236}">
                <a16:creationId xmlns:a16="http://schemas.microsoft.com/office/drawing/2014/main" id="{35F36D29-4BFF-4EBE-9E4D-7B96C916FE3C}"/>
              </a:ext>
            </a:extLst>
          </p:cNvPr>
          <p:cNvSpPr txBox="1">
            <a:spLocks/>
          </p:cNvSpPr>
          <p:nvPr/>
        </p:nvSpPr>
        <p:spPr>
          <a:xfrm>
            <a:off x="17439351" y="7354636"/>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$9,093</a:t>
            </a:r>
          </a:p>
        </p:txBody>
      </p:sp>
      <p:sp>
        <p:nvSpPr>
          <p:cNvPr id="109" name="Text Placeholder 2">
            <a:extLst>
              <a:ext uri="{FF2B5EF4-FFF2-40B4-BE49-F238E27FC236}">
                <a16:creationId xmlns:a16="http://schemas.microsoft.com/office/drawing/2014/main" id="{805638E3-AEDF-46EE-ADDF-DA60090F8AA4}"/>
              </a:ext>
            </a:extLst>
          </p:cNvPr>
          <p:cNvSpPr txBox="1">
            <a:spLocks/>
          </p:cNvSpPr>
          <p:nvPr/>
        </p:nvSpPr>
        <p:spPr>
          <a:xfrm>
            <a:off x="3402572" y="7744265"/>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2012</a:t>
            </a:r>
          </a:p>
        </p:txBody>
      </p:sp>
      <p:sp>
        <p:nvSpPr>
          <p:cNvPr id="110" name="Text Placeholder 2">
            <a:extLst>
              <a:ext uri="{FF2B5EF4-FFF2-40B4-BE49-F238E27FC236}">
                <a16:creationId xmlns:a16="http://schemas.microsoft.com/office/drawing/2014/main" id="{6D0BA3DA-4E4D-4AEE-B130-24B522A048DE}"/>
              </a:ext>
            </a:extLst>
          </p:cNvPr>
          <p:cNvSpPr txBox="1">
            <a:spLocks/>
          </p:cNvSpPr>
          <p:nvPr/>
        </p:nvSpPr>
        <p:spPr>
          <a:xfrm>
            <a:off x="5399334" y="774426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2018</a:t>
            </a:r>
          </a:p>
        </p:txBody>
      </p:sp>
      <p:sp>
        <p:nvSpPr>
          <p:cNvPr id="111" name="Text Placeholder 2">
            <a:extLst>
              <a:ext uri="{FF2B5EF4-FFF2-40B4-BE49-F238E27FC236}">
                <a16:creationId xmlns:a16="http://schemas.microsoft.com/office/drawing/2014/main" id="{D69D383D-527D-4B38-97A1-5C554A90D37C}"/>
              </a:ext>
            </a:extLst>
          </p:cNvPr>
          <p:cNvSpPr txBox="1">
            <a:spLocks/>
          </p:cNvSpPr>
          <p:nvPr/>
        </p:nvSpPr>
        <p:spPr>
          <a:xfrm>
            <a:off x="14537843" y="7350612"/>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112" name="Text Placeholder 2">
            <a:extLst>
              <a:ext uri="{FF2B5EF4-FFF2-40B4-BE49-F238E27FC236}">
                <a16:creationId xmlns:a16="http://schemas.microsoft.com/office/drawing/2014/main" id="{BC26314D-4823-48DE-A24F-426CEB549524}"/>
              </a:ext>
            </a:extLst>
          </p:cNvPr>
          <p:cNvSpPr txBox="1">
            <a:spLocks/>
          </p:cNvSpPr>
          <p:nvPr/>
        </p:nvSpPr>
        <p:spPr>
          <a:xfrm>
            <a:off x="11331227" y="7343055"/>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113" name="Text Placeholder 2">
            <a:extLst>
              <a:ext uri="{FF2B5EF4-FFF2-40B4-BE49-F238E27FC236}">
                <a16:creationId xmlns:a16="http://schemas.microsoft.com/office/drawing/2014/main" id="{076D60B3-0439-4B66-9BDC-C0530707FF3B}"/>
              </a:ext>
            </a:extLst>
          </p:cNvPr>
          <p:cNvSpPr txBox="1">
            <a:spLocks/>
          </p:cNvSpPr>
          <p:nvPr/>
        </p:nvSpPr>
        <p:spPr>
          <a:xfrm>
            <a:off x="20260305" y="8099083"/>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+$78,000</a:t>
            </a:r>
          </a:p>
        </p:txBody>
      </p:sp>
      <p:sp>
        <p:nvSpPr>
          <p:cNvPr id="114" name="Text Placeholder 2">
            <a:extLst>
              <a:ext uri="{FF2B5EF4-FFF2-40B4-BE49-F238E27FC236}">
                <a16:creationId xmlns:a16="http://schemas.microsoft.com/office/drawing/2014/main" id="{2ADA3C25-B3A3-4242-B9C4-618313B715BA}"/>
              </a:ext>
            </a:extLst>
          </p:cNvPr>
          <p:cNvSpPr txBox="1">
            <a:spLocks/>
          </p:cNvSpPr>
          <p:nvPr/>
        </p:nvSpPr>
        <p:spPr>
          <a:xfrm>
            <a:off x="20260305" y="7355748"/>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+$9,093</a:t>
            </a:r>
          </a:p>
        </p:txBody>
      </p:sp>
      <p:sp>
        <p:nvSpPr>
          <p:cNvPr id="115" name="Text Placeholder 2">
            <a:extLst>
              <a:ext uri="{FF2B5EF4-FFF2-40B4-BE49-F238E27FC236}">
                <a16:creationId xmlns:a16="http://schemas.microsoft.com/office/drawing/2014/main" id="{293922C9-30CA-4807-A77E-2D087A42F9B6}"/>
              </a:ext>
            </a:extLst>
          </p:cNvPr>
          <p:cNvSpPr txBox="1">
            <a:spLocks/>
          </p:cNvSpPr>
          <p:nvPr/>
        </p:nvSpPr>
        <p:spPr>
          <a:xfrm>
            <a:off x="22453307" y="8115156"/>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+355%</a:t>
            </a:r>
          </a:p>
        </p:txBody>
      </p:sp>
      <p:cxnSp>
        <p:nvCxnSpPr>
          <p:cNvPr id="116" name="Straight Connector 115">
            <a:extLst>
              <a:ext uri="{FF2B5EF4-FFF2-40B4-BE49-F238E27FC236}">
                <a16:creationId xmlns:a16="http://schemas.microsoft.com/office/drawing/2014/main" id="{E9599CEE-2DEA-493B-8DFB-4667F6906844}"/>
              </a:ext>
            </a:extLst>
          </p:cNvPr>
          <p:cNvCxnSpPr>
            <a:cxnSpLocks/>
          </p:cNvCxnSpPr>
          <p:nvPr/>
        </p:nvCxnSpPr>
        <p:spPr>
          <a:xfrm>
            <a:off x="460131" y="10722569"/>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17" name="Text Placeholder 2">
            <a:extLst>
              <a:ext uri="{FF2B5EF4-FFF2-40B4-BE49-F238E27FC236}">
                <a16:creationId xmlns:a16="http://schemas.microsoft.com/office/drawing/2014/main" id="{1E87177D-CE39-4C66-AB42-7F6B889E86BE}"/>
              </a:ext>
            </a:extLst>
          </p:cNvPr>
          <p:cNvSpPr txBox="1">
            <a:spLocks/>
          </p:cNvSpPr>
          <p:nvPr/>
        </p:nvSpPr>
        <p:spPr>
          <a:xfrm>
            <a:off x="7475168" y="11054196"/>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TV Spend (000):</a:t>
            </a:r>
          </a:p>
        </p:txBody>
      </p:sp>
      <p:sp>
        <p:nvSpPr>
          <p:cNvPr id="119" name="Text Placeholder 2">
            <a:extLst>
              <a:ext uri="{FF2B5EF4-FFF2-40B4-BE49-F238E27FC236}">
                <a16:creationId xmlns:a16="http://schemas.microsoft.com/office/drawing/2014/main" id="{6ACF1A9E-9659-4AFC-B972-62AEE529D6C4}"/>
              </a:ext>
            </a:extLst>
          </p:cNvPr>
          <p:cNvSpPr txBox="1">
            <a:spLocks/>
          </p:cNvSpPr>
          <p:nvPr/>
        </p:nvSpPr>
        <p:spPr>
          <a:xfrm>
            <a:off x="17075774" y="11790891"/>
            <a:ext cx="2366120" cy="55115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$30,000</a:t>
            </a:r>
          </a:p>
        </p:txBody>
      </p:sp>
      <p:sp>
        <p:nvSpPr>
          <p:cNvPr id="120" name="Text Placeholder 2">
            <a:extLst>
              <a:ext uri="{FF2B5EF4-FFF2-40B4-BE49-F238E27FC236}">
                <a16:creationId xmlns:a16="http://schemas.microsoft.com/office/drawing/2014/main" id="{219C220F-3163-44BE-B9AB-99D3A4638D32}"/>
              </a:ext>
            </a:extLst>
          </p:cNvPr>
          <p:cNvSpPr txBox="1">
            <a:spLocks/>
          </p:cNvSpPr>
          <p:nvPr/>
        </p:nvSpPr>
        <p:spPr>
          <a:xfrm>
            <a:off x="14537843" y="11786867"/>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$10,000</a:t>
            </a:r>
          </a:p>
        </p:txBody>
      </p:sp>
      <p:sp>
        <p:nvSpPr>
          <p:cNvPr id="121" name="Text Placeholder 2">
            <a:extLst>
              <a:ext uri="{FF2B5EF4-FFF2-40B4-BE49-F238E27FC236}">
                <a16:creationId xmlns:a16="http://schemas.microsoft.com/office/drawing/2014/main" id="{E260015E-E631-4808-B48C-734EE4BD6326}"/>
              </a:ext>
            </a:extLst>
          </p:cNvPr>
          <p:cNvSpPr txBox="1">
            <a:spLocks/>
          </p:cNvSpPr>
          <p:nvPr/>
        </p:nvSpPr>
        <p:spPr>
          <a:xfrm>
            <a:off x="11331227" y="11779310"/>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$1,000</a:t>
            </a:r>
          </a:p>
        </p:txBody>
      </p:sp>
      <p:sp>
        <p:nvSpPr>
          <p:cNvPr id="122" name="Text Placeholder 2">
            <a:extLst>
              <a:ext uri="{FF2B5EF4-FFF2-40B4-BE49-F238E27FC236}">
                <a16:creationId xmlns:a16="http://schemas.microsoft.com/office/drawing/2014/main" id="{E0D331DC-BED4-408C-92F2-65CFC60BEDBD}"/>
              </a:ext>
            </a:extLst>
          </p:cNvPr>
          <p:cNvSpPr txBox="1">
            <a:spLocks/>
          </p:cNvSpPr>
          <p:nvPr/>
        </p:nvSpPr>
        <p:spPr>
          <a:xfrm>
            <a:off x="7478280" y="11795531"/>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Revenue (000):</a:t>
            </a:r>
          </a:p>
        </p:txBody>
      </p:sp>
      <p:sp>
        <p:nvSpPr>
          <p:cNvPr id="123" name="Text Placeholder 2">
            <a:extLst>
              <a:ext uri="{FF2B5EF4-FFF2-40B4-BE49-F238E27FC236}">
                <a16:creationId xmlns:a16="http://schemas.microsoft.com/office/drawing/2014/main" id="{F09AB58D-8F31-4433-9917-BC1D77B0CED6}"/>
              </a:ext>
            </a:extLst>
          </p:cNvPr>
          <p:cNvSpPr txBox="1">
            <a:spLocks/>
          </p:cNvSpPr>
          <p:nvPr/>
        </p:nvSpPr>
        <p:spPr>
          <a:xfrm>
            <a:off x="17439351" y="11049556"/>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$3,815</a:t>
            </a:r>
          </a:p>
        </p:txBody>
      </p:sp>
      <p:sp>
        <p:nvSpPr>
          <p:cNvPr id="124" name="Text Placeholder 2">
            <a:extLst>
              <a:ext uri="{FF2B5EF4-FFF2-40B4-BE49-F238E27FC236}">
                <a16:creationId xmlns:a16="http://schemas.microsoft.com/office/drawing/2014/main" id="{7C558E05-9020-4BC0-927D-7A5505553A23}"/>
              </a:ext>
            </a:extLst>
          </p:cNvPr>
          <p:cNvSpPr txBox="1">
            <a:spLocks/>
          </p:cNvSpPr>
          <p:nvPr/>
        </p:nvSpPr>
        <p:spPr>
          <a:xfrm>
            <a:off x="3383911" y="11439185"/>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2014</a:t>
            </a:r>
          </a:p>
        </p:txBody>
      </p:sp>
      <p:sp>
        <p:nvSpPr>
          <p:cNvPr id="125" name="Text Placeholder 2">
            <a:extLst>
              <a:ext uri="{FF2B5EF4-FFF2-40B4-BE49-F238E27FC236}">
                <a16:creationId xmlns:a16="http://schemas.microsoft.com/office/drawing/2014/main" id="{FE784A09-EA1F-4EB6-8FD1-F3960063AC8E}"/>
              </a:ext>
            </a:extLst>
          </p:cNvPr>
          <p:cNvSpPr txBox="1">
            <a:spLocks/>
          </p:cNvSpPr>
          <p:nvPr/>
        </p:nvSpPr>
        <p:spPr>
          <a:xfrm>
            <a:off x="5380673" y="1143918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2018</a:t>
            </a:r>
          </a:p>
        </p:txBody>
      </p:sp>
      <p:sp>
        <p:nvSpPr>
          <p:cNvPr id="126" name="Text Placeholder 2">
            <a:extLst>
              <a:ext uri="{FF2B5EF4-FFF2-40B4-BE49-F238E27FC236}">
                <a16:creationId xmlns:a16="http://schemas.microsoft.com/office/drawing/2014/main" id="{8FCC9A4F-54F8-42BA-8337-166E3C17EDFE}"/>
              </a:ext>
            </a:extLst>
          </p:cNvPr>
          <p:cNvSpPr txBox="1">
            <a:spLocks/>
          </p:cNvSpPr>
          <p:nvPr/>
        </p:nvSpPr>
        <p:spPr>
          <a:xfrm>
            <a:off x="14537843" y="11045532"/>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127" name="Text Placeholder 2">
            <a:extLst>
              <a:ext uri="{FF2B5EF4-FFF2-40B4-BE49-F238E27FC236}">
                <a16:creationId xmlns:a16="http://schemas.microsoft.com/office/drawing/2014/main" id="{E5AE8EC5-8A42-4BBD-B95A-81983271F410}"/>
              </a:ext>
            </a:extLst>
          </p:cNvPr>
          <p:cNvSpPr txBox="1">
            <a:spLocks/>
          </p:cNvSpPr>
          <p:nvPr/>
        </p:nvSpPr>
        <p:spPr>
          <a:xfrm>
            <a:off x="11331227" y="11037975"/>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128" name="Text Placeholder 2">
            <a:extLst>
              <a:ext uri="{FF2B5EF4-FFF2-40B4-BE49-F238E27FC236}">
                <a16:creationId xmlns:a16="http://schemas.microsoft.com/office/drawing/2014/main" id="{261F6FFA-CC52-46FC-BBEF-331D96FC88DC}"/>
              </a:ext>
            </a:extLst>
          </p:cNvPr>
          <p:cNvSpPr txBox="1">
            <a:spLocks/>
          </p:cNvSpPr>
          <p:nvPr/>
        </p:nvSpPr>
        <p:spPr>
          <a:xfrm>
            <a:off x="20260305" y="11794003"/>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+$20,000</a:t>
            </a:r>
          </a:p>
        </p:txBody>
      </p:sp>
      <p:sp>
        <p:nvSpPr>
          <p:cNvPr id="129" name="Text Placeholder 2">
            <a:extLst>
              <a:ext uri="{FF2B5EF4-FFF2-40B4-BE49-F238E27FC236}">
                <a16:creationId xmlns:a16="http://schemas.microsoft.com/office/drawing/2014/main" id="{8148FAE8-923D-4722-8F8A-86335CCDB674}"/>
              </a:ext>
            </a:extLst>
          </p:cNvPr>
          <p:cNvSpPr txBox="1">
            <a:spLocks/>
          </p:cNvSpPr>
          <p:nvPr/>
        </p:nvSpPr>
        <p:spPr>
          <a:xfrm>
            <a:off x="20260305" y="11050668"/>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+$3,815</a:t>
            </a:r>
          </a:p>
        </p:txBody>
      </p:sp>
      <p:sp>
        <p:nvSpPr>
          <p:cNvPr id="130" name="Text Placeholder 2">
            <a:extLst>
              <a:ext uri="{FF2B5EF4-FFF2-40B4-BE49-F238E27FC236}">
                <a16:creationId xmlns:a16="http://schemas.microsoft.com/office/drawing/2014/main" id="{0358A370-31A2-483B-910F-E390256456C5}"/>
              </a:ext>
            </a:extLst>
          </p:cNvPr>
          <p:cNvSpPr txBox="1">
            <a:spLocks/>
          </p:cNvSpPr>
          <p:nvPr/>
        </p:nvSpPr>
        <p:spPr>
          <a:xfrm>
            <a:off x="22434646" y="11810076"/>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+200%</a:t>
            </a:r>
          </a:p>
        </p:txBody>
      </p:sp>
      <p:sp>
        <p:nvSpPr>
          <p:cNvPr id="103" name="Text Placeholder 2">
            <a:extLst>
              <a:ext uri="{FF2B5EF4-FFF2-40B4-BE49-F238E27FC236}">
                <a16:creationId xmlns:a16="http://schemas.microsoft.com/office/drawing/2014/main" id="{88A92C9A-4294-44CF-BA25-323F82952D9E}"/>
              </a:ext>
            </a:extLst>
          </p:cNvPr>
          <p:cNvSpPr txBox="1">
            <a:spLocks/>
          </p:cNvSpPr>
          <p:nvPr/>
        </p:nvSpPr>
        <p:spPr>
          <a:xfrm>
            <a:off x="1773853" y="2881768"/>
            <a:ext cx="1639612"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Brand</a:t>
            </a:r>
          </a:p>
        </p:txBody>
      </p:sp>
      <p:sp>
        <p:nvSpPr>
          <p:cNvPr id="118" name="Text Placeholder 2">
            <a:extLst>
              <a:ext uri="{FF2B5EF4-FFF2-40B4-BE49-F238E27FC236}">
                <a16:creationId xmlns:a16="http://schemas.microsoft.com/office/drawing/2014/main" id="{A90DC4C2-6CEE-4E0E-950B-411AB7E0A46C}"/>
              </a:ext>
            </a:extLst>
          </p:cNvPr>
          <p:cNvSpPr txBox="1">
            <a:spLocks/>
          </p:cNvSpPr>
          <p:nvPr/>
        </p:nvSpPr>
        <p:spPr>
          <a:xfrm>
            <a:off x="3718397" y="2452437"/>
            <a:ext cx="2171335"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Year</a:t>
            </a:r>
            <a:r>
              <a:rPr kumimoji="0" lang="en-US" sz="2800" b="1" i="0" u="sng" strike="noStrike" kern="1200" cap="none" spc="0" normalizeH="0" baseline="0" noProof="0" dirty="0">
                <a:ln>
                  <a:noFill/>
                </a:ln>
                <a:solidFill>
                  <a:prstClr val="black"/>
                </a:solidFill>
                <a:effectLst/>
                <a:uLnTx/>
                <a:uFillTx/>
                <a:latin typeface="Trebuchet MS"/>
                <a:ea typeface="+mn-ea"/>
                <a:cs typeface="+mn-cs"/>
              </a:rPr>
              <a:t> Founded</a:t>
            </a:r>
          </a:p>
        </p:txBody>
      </p:sp>
      <p:sp>
        <p:nvSpPr>
          <p:cNvPr id="132" name="Text Placeholder 2">
            <a:extLst>
              <a:ext uri="{FF2B5EF4-FFF2-40B4-BE49-F238E27FC236}">
                <a16:creationId xmlns:a16="http://schemas.microsoft.com/office/drawing/2014/main" id="{CF8369CF-43B0-4F07-85E7-4E275FB5C566}"/>
              </a:ext>
            </a:extLst>
          </p:cNvPr>
          <p:cNvSpPr txBox="1">
            <a:spLocks/>
          </p:cNvSpPr>
          <p:nvPr/>
        </p:nvSpPr>
        <p:spPr>
          <a:xfrm>
            <a:off x="5883105" y="2465004"/>
            <a:ext cx="1856792" cy="7402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TV</a:t>
            </a:r>
            <a:r>
              <a:rPr kumimoji="0" lang="en-US" sz="2800" b="1" i="0" u="sng" strike="noStrike" kern="1200" cap="none" spc="0" normalizeH="0" baseline="0" noProof="0" dirty="0">
                <a:ln>
                  <a:noFill/>
                </a:ln>
                <a:solidFill>
                  <a:prstClr val="black"/>
                </a:solidFill>
                <a:effectLst/>
                <a:uLnTx/>
                <a:uFillTx/>
                <a:latin typeface="Trebuchet MS"/>
                <a:ea typeface="+mn-ea"/>
                <a:cs typeface="+mn-cs"/>
              </a:rPr>
              <a:t> Launch</a:t>
            </a:r>
          </a:p>
        </p:txBody>
      </p:sp>
      <p:pic>
        <p:nvPicPr>
          <p:cNvPr id="134" name="Picture 16" descr="Image result for away logo">
            <a:extLst>
              <a:ext uri="{FF2B5EF4-FFF2-40B4-BE49-F238E27FC236}">
                <a16:creationId xmlns:a16="http://schemas.microsoft.com/office/drawing/2014/main" id="{DEC2D2C7-1C60-4523-B4A2-122E7E4A23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3704" y="3543841"/>
            <a:ext cx="1408880" cy="1408880"/>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descr="Image result for nectar mattress logo">
            <a:extLst>
              <a:ext uri="{FF2B5EF4-FFF2-40B4-BE49-F238E27FC236}">
                <a16:creationId xmlns:a16="http://schemas.microsoft.com/office/drawing/2014/main" id="{F6BCAFC5-20E1-4075-AF8F-50258D82AE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3437" y="5891407"/>
            <a:ext cx="2390787" cy="398465"/>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8" descr="Image result for calm logo">
            <a:extLst>
              <a:ext uri="{FF2B5EF4-FFF2-40B4-BE49-F238E27FC236}">
                <a16:creationId xmlns:a16="http://schemas.microsoft.com/office/drawing/2014/main" id="{A0275645-6BB6-4318-B75D-071B83FE63F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22342" y="7365609"/>
            <a:ext cx="1144921" cy="1125753"/>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4" descr="Image result for tecovas logo">
            <a:extLst>
              <a:ext uri="{FF2B5EF4-FFF2-40B4-BE49-F238E27FC236}">
                <a16:creationId xmlns:a16="http://schemas.microsoft.com/office/drawing/2014/main" id="{25E3BDBC-E893-4C84-AF0C-2821A97662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1788" y="11410659"/>
            <a:ext cx="2089071" cy="506600"/>
          </a:xfrm>
          <a:prstGeom prst="rect">
            <a:avLst/>
          </a:prstGeom>
          <a:noFill/>
          <a:extLst>
            <a:ext uri="{909E8E84-426E-40DD-AFC4-6F175D3DCCD1}">
              <a14:hiddenFill xmlns:a14="http://schemas.microsoft.com/office/drawing/2010/main">
                <a:solidFill>
                  <a:srgbClr val="FFFFFF"/>
                </a:solidFill>
              </a14:hiddenFill>
            </a:ext>
          </a:extLst>
        </p:spPr>
      </p:pic>
      <p:sp>
        <p:nvSpPr>
          <p:cNvPr id="142" name="Text Placeholder 2">
            <a:extLst>
              <a:ext uri="{FF2B5EF4-FFF2-40B4-BE49-F238E27FC236}">
                <a16:creationId xmlns:a16="http://schemas.microsoft.com/office/drawing/2014/main" id="{FED728E5-9D9F-4349-9DBC-70EB782368BD}"/>
              </a:ext>
            </a:extLst>
          </p:cNvPr>
          <p:cNvSpPr txBox="1">
            <a:spLocks/>
          </p:cNvSpPr>
          <p:nvPr/>
        </p:nvSpPr>
        <p:spPr>
          <a:xfrm>
            <a:off x="7489819" y="9160000"/>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TV Spend (000):</a:t>
            </a:r>
          </a:p>
        </p:txBody>
      </p:sp>
      <p:sp>
        <p:nvSpPr>
          <p:cNvPr id="143" name="Text Placeholder 2">
            <a:extLst>
              <a:ext uri="{FF2B5EF4-FFF2-40B4-BE49-F238E27FC236}">
                <a16:creationId xmlns:a16="http://schemas.microsoft.com/office/drawing/2014/main" id="{04A1D8B2-A8F0-4720-9310-95F0355B46F5}"/>
              </a:ext>
            </a:extLst>
          </p:cNvPr>
          <p:cNvSpPr txBox="1">
            <a:spLocks/>
          </p:cNvSpPr>
          <p:nvPr/>
        </p:nvSpPr>
        <p:spPr>
          <a:xfrm>
            <a:off x="17239714" y="9896695"/>
            <a:ext cx="2198170" cy="57115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$60,000</a:t>
            </a:r>
          </a:p>
        </p:txBody>
      </p:sp>
      <p:sp>
        <p:nvSpPr>
          <p:cNvPr id="144" name="Text Placeholder 2">
            <a:extLst>
              <a:ext uri="{FF2B5EF4-FFF2-40B4-BE49-F238E27FC236}">
                <a16:creationId xmlns:a16="http://schemas.microsoft.com/office/drawing/2014/main" id="{CF68C707-9D6A-4F34-991F-0575E2D2F681}"/>
              </a:ext>
            </a:extLst>
          </p:cNvPr>
          <p:cNvSpPr txBox="1">
            <a:spLocks/>
          </p:cNvSpPr>
          <p:nvPr/>
        </p:nvSpPr>
        <p:spPr>
          <a:xfrm>
            <a:off x="14533833" y="9892671"/>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$47,900</a:t>
            </a:r>
          </a:p>
        </p:txBody>
      </p:sp>
      <p:sp>
        <p:nvSpPr>
          <p:cNvPr id="145" name="Text Placeholder 2">
            <a:extLst>
              <a:ext uri="{FF2B5EF4-FFF2-40B4-BE49-F238E27FC236}">
                <a16:creationId xmlns:a16="http://schemas.microsoft.com/office/drawing/2014/main" id="{F53EB165-7D7A-4EA4-966D-E5C6E3A57E2A}"/>
              </a:ext>
            </a:extLst>
          </p:cNvPr>
          <p:cNvSpPr txBox="1">
            <a:spLocks/>
          </p:cNvSpPr>
          <p:nvPr/>
        </p:nvSpPr>
        <p:spPr>
          <a:xfrm>
            <a:off x="11327217" y="9885114"/>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$25,000</a:t>
            </a:r>
          </a:p>
        </p:txBody>
      </p:sp>
      <p:sp>
        <p:nvSpPr>
          <p:cNvPr id="146" name="Text Placeholder 2">
            <a:extLst>
              <a:ext uri="{FF2B5EF4-FFF2-40B4-BE49-F238E27FC236}">
                <a16:creationId xmlns:a16="http://schemas.microsoft.com/office/drawing/2014/main" id="{4F8C040C-A709-48C4-964E-8EA3DDB3F32F}"/>
              </a:ext>
            </a:extLst>
          </p:cNvPr>
          <p:cNvSpPr txBox="1">
            <a:spLocks/>
          </p:cNvSpPr>
          <p:nvPr/>
        </p:nvSpPr>
        <p:spPr>
          <a:xfrm>
            <a:off x="7492931" y="9901335"/>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Revenue (000):</a:t>
            </a:r>
          </a:p>
        </p:txBody>
      </p:sp>
      <p:sp>
        <p:nvSpPr>
          <p:cNvPr id="147" name="Text Placeholder 2">
            <a:extLst>
              <a:ext uri="{FF2B5EF4-FFF2-40B4-BE49-F238E27FC236}">
                <a16:creationId xmlns:a16="http://schemas.microsoft.com/office/drawing/2014/main" id="{E380E85C-B438-4743-B124-4A5EFB2924E0}"/>
              </a:ext>
            </a:extLst>
          </p:cNvPr>
          <p:cNvSpPr txBox="1">
            <a:spLocks/>
          </p:cNvSpPr>
          <p:nvPr/>
        </p:nvSpPr>
        <p:spPr>
          <a:xfrm>
            <a:off x="17435341" y="9155360"/>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$1,906</a:t>
            </a:r>
          </a:p>
        </p:txBody>
      </p:sp>
      <p:sp>
        <p:nvSpPr>
          <p:cNvPr id="148" name="Text Placeholder 2">
            <a:extLst>
              <a:ext uri="{FF2B5EF4-FFF2-40B4-BE49-F238E27FC236}">
                <a16:creationId xmlns:a16="http://schemas.microsoft.com/office/drawing/2014/main" id="{7BA91F44-7875-4052-80C7-F3A50E01A2B6}"/>
              </a:ext>
            </a:extLst>
          </p:cNvPr>
          <p:cNvSpPr txBox="1">
            <a:spLocks/>
          </p:cNvSpPr>
          <p:nvPr/>
        </p:nvSpPr>
        <p:spPr>
          <a:xfrm>
            <a:off x="3398562" y="9544989"/>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2014</a:t>
            </a:r>
          </a:p>
        </p:txBody>
      </p:sp>
      <p:sp>
        <p:nvSpPr>
          <p:cNvPr id="149" name="Text Placeholder 2">
            <a:extLst>
              <a:ext uri="{FF2B5EF4-FFF2-40B4-BE49-F238E27FC236}">
                <a16:creationId xmlns:a16="http://schemas.microsoft.com/office/drawing/2014/main" id="{CDD3B553-2A1A-4007-B8AA-F326BCCAE97E}"/>
              </a:ext>
            </a:extLst>
          </p:cNvPr>
          <p:cNvSpPr txBox="1">
            <a:spLocks/>
          </p:cNvSpPr>
          <p:nvPr/>
        </p:nvSpPr>
        <p:spPr>
          <a:xfrm>
            <a:off x="5395324" y="9544990"/>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2018</a:t>
            </a:r>
          </a:p>
        </p:txBody>
      </p:sp>
      <p:sp>
        <p:nvSpPr>
          <p:cNvPr id="150" name="Text Placeholder 2">
            <a:extLst>
              <a:ext uri="{FF2B5EF4-FFF2-40B4-BE49-F238E27FC236}">
                <a16:creationId xmlns:a16="http://schemas.microsoft.com/office/drawing/2014/main" id="{370EB5FB-2AAB-41AA-BD57-0C2E7D0D5282}"/>
              </a:ext>
            </a:extLst>
          </p:cNvPr>
          <p:cNvSpPr txBox="1">
            <a:spLocks/>
          </p:cNvSpPr>
          <p:nvPr/>
        </p:nvSpPr>
        <p:spPr>
          <a:xfrm>
            <a:off x="14533833" y="9151336"/>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151" name="Text Placeholder 2">
            <a:extLst>
              <a:ext uri="{FF2B5EF4-FFF2-40B4-BE49-F238E27FC236}">
                <a16:creationId xmlns:a16="http://schemas.microsoft.com/office/drawing/2014/main" id="{A5750917-59EC-4830-ABA9-396DC962F8B6}"/>
              </a:ext>
            </a:extLst>
          </p:cNvPr>
          <p:cNvSpPr txBox="1">
            <a:spLocks/>
          </p:cNvSpPr>
          <p:nvPr/>
        </p:nvSpPr>
        <p:spPr>
          <a:xfrm>
            <a:off x="11327217" y="9143779"/>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152" name="Text Placeholder 2">
            <a:extLst>
              <a:ext uri="{FF2B5EF4-FFF2-40B4-BE49-F238E27FC236}">
                <a16:creationId xmlns:a16="http://schemas.microsoft.com/office/drawing/2014/main" id="{71BC56A3-F579-4A75-B0AC-EE0C25E4ACDC}"/>
              </a:ext>
            </a:extLst>
          </p:cNvPr>
          <p:cNvSpPr txBox="1">
            <a:spLocks/>
          </p:cNvSpPr>
          <p:nvPr/>
        </p:nvSpPr>
        <p:spPr>
          <a:xfrm>
            <a:off x="20256295" y="9899807"/>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+$12,100</a:t>
            </a:r>
          </a:p>
        </p:txBody>
      </p:sp>
      <p:sp>
        <p:nvSpPr>
          <p:cNvPr id="153" name="Text Placeholder 2">
            <a:extLst>
              <a:ext uri="{FF2B5EF4-FFF2-40B4-BE49-F238E27FC236}">
                <a16:creationId xmlns:a16="http://schemas.microsoft.com/office/drawing/2014/main" id="{C37B78EF-151C-4DD0-A916-39496619734E}"/>
              </a:ext>
            </a:extLst>
          </p:cNvPr>
          <p:cNvSpPr txBox="1">
            <a:spLocks/>
          </p:cNvSpPr>
          <p:nvPr/>
        </p:nvSpPr>
        <p:spPr>
          <a:xfrm>
            <a:off x="20256295" y="9156472"/>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+$1,906</a:t>
            </a:r>
          </a:p>
        </p:txBody>
      </p:sp>
      <p:sp>
        <p:nvSpPr>
          <p:cNvPr id="154" name="Text Placeholder 2">
            <a:extLst>
              <a:ext uri="{FF2B5EF4-FFF2-40B4-BE49-F238E27FC236}">
                <a16:creationId xmlns:a16="http://schemas.microsoft.com/office/drawing/2014/main" id="{A9ABEE19-FEF3-4E74-A35B-3D0595416644}"/>
              </a:ext>
            </a:extLst>
          </p:cNvPr>
          <p:cNvSpPr txBox="1">
            <a:spLocks/>
          </p:cNvSpPr>
          <p:nvPr/>
        </p:nvSpPr>
        <p:spPr>
          <a:xfrm>
            <a:off x="22449297" y="9915880"/>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+25%</a:t>
            </a:r>
          </a:p>
        </p:txBody>
      </p:sp>
      <p:pic>
        <p:nvPicPr>
          <p:cNvPr id="155" name="Picture 26" descr="Image result for brooklinen logo">
            <a:extLst>
              <a:ext uri="{FF2B5EF4-FFF2-40B4-BE49-F238E27FC236}">
                <a16:creationId xmlns:a16="http://schemas.microsoft.com/office/drawing/2014/main" id="{C0444EFC-7032-4C27-A041-7386F5A8BC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9508" y="9538392"/>
            <a:ext cx="2672031" cy="450905"/>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44C2D96D-2CED-403B-99A2-2A5CD79C1690}"/>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13314" y="8619"/>
            <a:ext cx="1757896" cy="1636804"/>
          </a:xfrm>
          <a:prstGeom prst="rect">
            <a:avLst/>
          </a:prstGeom>
        </p:spPr>
      </p:pic>
      <p:sp>
        <p:nvSpPr>
          <p:cNvPr id="139" name="Title 1">
            <a:extLst>
              <a:ext uri="{FF2B5EF4-FFF2-40B4-BE49-F238E27FC236}">
                <a16:creationId xmlns:a16="http://schemas.microsoft.com/office/drawing/2014/main" id="{03AE4628-0815-432F-A83F-C249F51A33E5}"/>
              </a:ext>
            </a:extLst>
          </p:cNvPr>
          <p:cNvSpPr txBox="1">
            <a:spLocks/>
          </p:cNvSpPr>
          <p:nvPr/>
        </p:nvSpPr>
        <p:spPr>
          <a:xfrm>
            <a:off x="-5426" y="-4501"/>
            <a:ext cx="3474250"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SALES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REVENUES</a:t>
            </a:r>
            <a:endParaRPr kumimoji="0" lang="en-US" sz="2800" b="1" i="0" u="none" strike="noStrike" kern="1200" cap="none" spc="0" normalizeH="0" baseline="0" noProof="0" dirty="0">
              <a:ln>
                <a:noFill/>
              </a:ln>
              <a:solidFill>
                <a:srgbClr val="0099FF"/>
              </a:solidFill>
              <a:effectLst/>
              <a:uLnTx/>
              <a:uFillTx/>
              <a:latin typeface="Trebuchet MS"/>
            </a:endParaRPr>
          </a:p>
        </p:txBody>
      </p:sp>
      <p:sp>
        <p:nvSpPr>
          <p:cNvPr id="135" name="TextBox 134">
            <a:extLst>
              <a:ext uri="{FF2B5EF4-FFF2-40B4-BE49-F238E27FC236}">
                <a16:creationId xmlns:a16="http://schemas.microsoft.com/office/drawing/2014/main" id="{FEAA078E-17BB-4C9F-A961-72326612731C}"/>
              </a:ext>
            </a:extLst>
          </p:cNvPr>
          <p:cNvSpPr txBox="1"/>
          <p:nvPr/>
        </p:nvSpPr>
        <p:spPr>
          <a:xfrm>
            <a:off x="1900989" y="544045"/>
            <a:ext cx="2080671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schemeClr val="bg1"/>
                </a:solidFill>
                <a:effectLst/>
                <a:uLnTx/>
                <a:uFillTx/>
                <a:latin typeface="Trebuchet MS"/>
                <a:ea typeface="+mn-ea"/>
                <a:cs typeface="+mn-cs"/>
              </a:rPr>
              <a:t>More </a:t>
            </a:r>
            <a:r>
              <a:rPr lang="en-US" sz="5400" kern="0" spc="-200" dirty="0">
                <a:solidFill>
                  <a:schemeClr val="bg1"/>
                </a:solidFill>
                <a:latin typeface="Trebuchet MS"/>
              </a:rPr>
              <a:t>Specifically, Several </a:t>
            </a:r>
            <a:r>
              <a:rPr kumimoji="0" lang="en-US" sz="5400" b="0" i="0" u="none" strike="noStrike" kern="0" cap="none" spc="-200" normalizeH="0" baseline="0" noProof="0" dirty="0">
                <a:ln>
                  <a:noFill/>
                </a:ln>
                <a:solidFill>
                  <a:schemeClr val="bg1"/>
                </a:solidFill>
                <a:effectLst/>
                <a:uLnTx/>
                <a:uFillTx/>
                <a:latin typeface="Trebuchet MS"/>
                <a:ea typeface="+mn-ea"/>
                <a:cs typeface="+mn-cs"/>
              </a:rPr>
              <a:t>New TV </a:t>
            </a:r>
            <a:r>
              <a:rPr lang="en-US" sz="5400" kern="0" spc="-200" dirty="0">
                <a:solidFill>
                  <a:schemeClr val="bg1"/>
                </a:solidFill>
                <a:latin typeface="Trebuchet MS"/>
              </a:rPr>
              <a:t>Advertisers In 2018 </a:t>
            </a:r>
            <a:r>
              <a:rPr kumimoji="0" lang="en-US" sz="5400" b="0" i="0" u="none" strike="noStrike" kern="0" cap="none" spc="-200" normalizeH="0" baseline="0" noProof="0" dirty="0">
                <a:ln>
                  <a:noFill/>
                </a:ln>
                <a:solidFill>
                  <a:schemeClr val="bg1"/>
                </a:solidFill>
                <a:effectLst/>
                <a:uLnTx/>
                <a:uFillTx/>
                <a:latin typeface="Trebuchet MS"/>
                <a:ea typeface="+mn-ea"/>
                <a:cs typeface="+mn-cs"/>
              </a:rPr>
              <a:t>Saw</a:t>
            </a:r>
            <a:r>
              <a:rPr lang="en-US" sz="5400" kern="0" spc="-200" dirty="0">
                <a:solidFill>
                  <a:schemeClr val="bg1"/>
                </a:solidFill>
                <a:latin typeface="Trebuchet MS"/>
              </a:rPr>
              <a:t>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kern="0" spc="-200" dirty="0">
                <a:solidFill>
                  <a:schemeClr val="bg1"/>
                </a:solidFill>
                <a:latin typeface="Trebuchet MS"/>
              </a:rPr>
              <a:t>Near Immediate &amp; Significant Sales Lift</a:t>
            </a:r>
            <a:r>
              <a:rPr kumimoji="0" lang="en-US" sz="5400" b="0" i="0" u="none" strike="noStrike" kern="0" cap="none" spc="-200" normalizeH="0" baseline="0" noProof="0" dirty="0">
                <a:ln>
                  <a:noFill/>
                </a:ln>
                <a:solidFill>
                  <a:schemeClr val="bg1"/>
                </a:solidFill>
                <a:effectLst/>
                <a:uLnTx/>
                <a:uFillTx/>
                <a:latin typeface="Trebuchet MS"/>
                <a:ea typeface="+mn-ea"/>
                <a:cs typeface="+mn-cs"/>
              </a:rPr>
              <a:t> </a:t>
            </a:r>
            <a:r>
              <a:rPr lang="en-US" sz="5400" kern="0" spc="-200" dirty="0">
                <a:solidFill>
                  <a:schemeClr val="bg1"/>
                </a:solidFill>
                <a:latin typeface="Trebuchet MS"/>
              </a:rPr>
              <a:t>After Their TV Launch</a:t>
            </a:r>
            <a:endParaRPr kumimoji="0" lang="en-US" sz="5400" b="0" i="0" u="none" strike="noStrike" kern="0" cap="none" spc="-200" normalizeH="0" baseline="0" noProof="0" dirty="0">
              <a:ln>
                <a:noFill/>
              </a:ln>
              <a:solidFill>
                <a:schemeClr val="bg1"/>
              </a:solidFill>
              <a:effectLst/>
              <a:uLnTx/>
              <a:uFillTx/>
              <a:latin typeface="Trebuchet MS"/>
              <a:ea typeface="+mn-ea"/>
              <a:cs typeface="+mn-cs"/>
            </a:endParaRPr>
          </a:p>
        </p:txBody>
      </p:sp>
      <p:sp>
        <p:nvSpPr>
          <p:cNvPr id="140" name="Text Placeholder 3">
            <a:extLst>
              <a:ext uri="{FF2B5EF4-FFF2-40B4-BE49-F238E27FC236}">
                <a16:creationId xmlns:a16="http://schemas.microsoft.com/office/drawing/2014/main" id="{80D69FBB-6711-4206-AB6D-A7B45A29B378}"/>
              </a:ext>
            </a:extLst>
          </p:cNvPr>
          <p:cNvSpPr txBox="1">
            <a:spLocks/>
          </p:cNvSpPr>
          <p:nvPr/>
        </p:nvSpPr>
        <p:spPr>
          <a:xfrm>
            <a:off x="304800" y="13045364"/>
            <a:ext cx="22262847" cy="48521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buNone/>
            </a:pPr>
            <a:r>
              <a:rPr lang="en-US" sz="1200" dirty="0">
                <a:solidFill>
                  <a:schemeClr val="bg1"/>
                </a:solidFill>
              </a:rPr>
              <a:t>Source: TV spend based on VAB analysis of Nielsen Ad Intel data, TV spend (national cable TV, national broadcast TV, Spanish language broadcast TV, Spanish language cable TV, spot TV, syndication TV), CY 2016-2018. Revenues for public companies are based on company filings (10-K) for U.S. revenue via SEC.gov (EDGAR).  Revenues for private companies are based on reports/projections/guidance provided publicly by company founders/representatives, or analyst estimates/forecasts, and reported within business/technology news outlets such as Bloomberg, CNBC, </a:t>
            </a:r>
            <a:r>
              <a:rPr lang="en-US" sz="1200" dirty="0" err="1">
                <a:solidFill>
                  <a:schemeClr val="bg1"/>
                </a:solidFill>
              </a:rPr>
              <a:t>Digiday</a:t>
            </a:r>
            <a:r>
              <a:rPr lang="en-US" sz="1200" dirty="0">
                <a:solidFill>
                  <a:schemeClr val="bg1"/>
                </a:solidFill>
              </a:rPr>
              <a:t>, Forbes, Inc., Recode, TechCrunch, WSJ, etc. N/A = not publicly available.</a:t>
            </a:r>
          </a:p>
        </p:txBody>
      </p:sp>
      <p:pic>
        <p:nvPicPr>
          <p:cNvPr id="138" name="Picture 137">
            <a:extLst>
              <a:ext uri="{FF2B5EF4-FFF2-40B4-BE49-F238E27FC236}">
                <a16:creationId xmlns:a16="http://schemas.microsoft.com/office/drawing/2014/main" id="{C70C92A8-49A4-42E6-98FE-7EE5A3D2AD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2233088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3FBB2734-5720-4066-BD36-5B947D9E2B5E}"/>
              </a:ext>
            </a:extLst>
          </p:cNvPr>
          <p:cNvSpPr txBox="1"/>
          <p:nvPr/>
        </p:nvSpPr>
        <p:spPr>
          <a:xfrm>
            <a:off x="930653" y="616479"/>
            <a:ext cx="2282449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kern="0" spc="-200" dirty="0">
                <a:solidFill>
                  <a:schemeClr val="bg1"/>
                </a:solidFill>
                <a:latin typeface="Trebuchet MS"/>
              </a:rPr>
              <a:t>‘Emerging’ </a:t>
            </a:r>
            <a:r>
              <a:rPr kumimoji="0" lang="en-US" sz="5000" b="0" i="0" u="none" strike="noStrike" kern="0" cap="none" spc="-200" normalizeH="0" baseline="0" noProof="0" dirty="0">
                <a:ln>
                  <a:noFill/>
                </a:ln>
                <a:solidFill>
                  <a:schemeClr val="bg1"/>
                </a:solidFill>
                <a:effectLst/>
                <a:uLnTx/>
                <a:uFillTx/>
                <a:latin typeface="Trebuchet MS"/>
                <a:ea typeface="+mn-ea"/>
                <a:cs typeface="+mn-cs"/>
              </a:rPr>
              <a:t>Brands That Recently Launched TV Campaigns Have Also Become Attractive Acquisition Targets By ‘Incumbent’ Companies Looking To Own A Disruptor</a:t>
            </a:r>
          </a:p>
        </p:txBody>
      </p:sp>
      <p:sp>
        <p:nvSpPr>
          <p:cNvPr id="73" name="Rectangle: Rounded Corners 72">
            <a:extLst>
              <a:ext uri="{FF2B5EF4-FFF2-40B4-BE49-F238E27FC236}">
                <a16:creationId xmlns:a16="http://schemas.microsoft.com/office/drawing/2014/main" id="{F35B5844-07C5-4104-80DF-662A62B7F9F3}"/>
              </a:ext>
            </a:extLst>
          </p:cNvPr>
          <p:cNvSpPr/>
          <p:nvPr/>
        </p:nvSpPr>
        <p:spPr>
          <a:xfrm>
            <a:off x="333497" y="2303684"/>
            <a:ext cx="23718580" cy="10425915"/>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1418744" y="13141939"/>
            <a:ext cx="19539304" cy="51014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lvl="0">
              <a:defRPr/>
            </a:pPr>
            <a:r>
              <a:rPr lang="en-US" sz="1200" dirty="0">
                <a:solidFill>
                  <a:schemeClr val="bg1"/>
                </a:solidFill>
                <a:latin typeface="Trebuchet MS"/>
              </a:rPr>
              <a:t>Sources: </a:t>
            </a:r>
            <a:r>
              <a:rPr lang="en-US" sz="1200" dirty="0">
                <a:solidFill>
                  <a:schemeClr val="bg1"/>
                </a:solidFill>
              </a:rPr>
              <a:t>VAB analysis of Nielsen Ad Intel data, TV spend (national cable TV, national broadcast TV, Spanish language broadcast TV, Spanish language cable TV, spot TV, syndication TV); March ‘15 – February ‘19 (calendar months). Acquisition price based on publicly-released reports. </a:t>
            </a:r>
            <a:r>
              <a:rPr lang="en-US" sz="1200" b="1" u="sng" dirty="0">
                <a:solidFill>
                  <a:schemeClr val="bg1"/>
                </a:solidFill>
              </a:rPr>
              <a:t>*</a:t>
            </a:r>
            <a:r>
              <a:rPr lang="en-US" sz="1200" b="1" u="sng" dirty="0" err="1">
                <a:solidFill>
                  <a:schemeClr val="bg1"/>
                </a:solidFill>
              </a:rPr>
              <a:t>Cume</a:t>
            </a:r>
            <a:r>
              <a:rPr lang="en-US" sz="1200" b="1" u="sng" dirty="0">
                <a:solidFill>
                  <a:schemeClr val="bg1"/>
                </a:solidFill>
              </a:rPr>
              <a:t> TV spend reflects the measured TV spend between a brand’s TV launch date and their acquisition month</a:t>
            </a:r>
            <a:r>
              <a:rPr lang="en-US" sz="1200" b="1" dirty="0">
                <a:solidFill>
                  <a:schemeClr val="bg1"/>
                </a:solidFill>
              </a:rPr>
              <a:t>. </a:t>
            </a:r>
            <a:r>
              <a:rPr lang="en-US" sz="1200" dirty="0">
                <a:solidFill>
                  <a:schemeClr val="bg1"/>
                </a:solidFill>
                <a:latin typeface="Trebuchet MS"/>
              </a:rPr>
              <a:t>*</a:t>
            </a:r>
            <a:r>
              <a:rPr lang="en-US" sz="1200" dirty="0">
                <a:solidFill>
                  <a:schemeClr val="bg1"/>
                </a:solidFill>
              </a:rPr>
              <a:t>*Tuft &amp; Needle agreed to merge with Serta, however terms were not publicized.</a:t>
            </a:r>
            <a:endParaRPr kumimoji="0" lang="en-US" sz="1200" b="0" i="0" u="none" strike="noStrike" kern="1200" cap="none" spc="0" normalizeH="0" baseline="0" noProof="0" dirty="0">
              <a:ln>
                <a:noFill/>
              </a:ln>
              <a:solidFill>
                <a:schemeClr val="bg1"/>
              </a:solidFill>
              <a:effectLst/>
              <a:uLnTx/>
              <a:uFillTx/>
              <a:latin typeface="Trebuchet M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32</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9" name="TextBox 8">
            <a:extLst>
              <a:ext uri="{FF2B5EF4-FFF2-40B4-BE49-F238E27FC236}">
                <a16:creationId xmlns:a16="http://schemas.microsoft.com/office/drawing/2014/main" id="{8FE9D0F5-AA1B-46A5-A2CB-DAA9D388989E}"/>
              </a:ext>
            </a:extLst>
          </p:cNvPr>
          <p:cNvSpPr txBox="1"/>
          <p:nvPr/>
        </p:nvSpPr>
        <p:spPr>
          <a:xfrm>
            <a:off x="15576275" y="306169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Buyer</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11" name="TextBox 10">
            <a:extLst>
              <a:ext uri="{FF2B5EF4-FFF2-40B4-BE49-F238E27FC236}">
                <a16:creationId xmlns:a16="http://schemas.microsoft.com/office/drawing/2014/main" id="{B81D02E0-1C6E-4865-9BBC-09091FDACEF3}"/>
              </a:ext>
            </a:extLst>
          </p:cNvPr>
          <p:cNvSpPr txBox="1"/>
          <p:nvPr/>
        </p:nvSpPr>
        <p:spPr>
          <a:xfrm>
            <a:off x="615167" y="3061691"/>
            <a:ext cx="3249697"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Acquired Brand</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12" name="TextBox 11">
            <a:extLst>
              <a:ext uri="{FF2B5EF4-FFF2-40B4-BE49-F238E27FC236}">
                <a16:creationId xmlns:a16="http://schemas.microsoft.com/office/drawing/2014/main" id="{094F286B-2AE1-4EF5-ADB8-62016EE7F294}"/>
              </a:ext>
            </a:extLst>
          </p:cNvPr>
          <p:cNvSpPr txBox="1"/>
          <p:nvPr/>
        </p:nvSpPr>
        <p:spPr>
          <a:xfrm>
            <a:off x="18484988" y="3059431"/>
            <a:ext cx="3472201"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Acquisition Date</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13" name="TextBox 12">
            <a:extLst>
              <a:ext uri="{FF2B5EF4-FFF2-40B4-BE49-F238E27FC236}">
                <a16:creationId xmlns:a16="http://schemas.microsoft.com/office/drawing/2014/main" id="{A1BE8586-D7E8-40E9-A64C-0C9F95CF4195}"/>
              </a:ext>
            </a:extLst>
          </p:cNvPr>
          <p:cNvSpPr txBox="1"/>
          <p:nvPr/>
        </p:nvSpPr>
        <p:spPr>
          <a:xfrm>
            <a:off x="21782765" y="306169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pic>
        <p:nvPicPr>
          <p:cNvPr id="14" name="Picture 4" descr="Image result for petsmart logo png">
            <a:extLst>
              <a:ext uri="{FF2B5EF4-FFF2-40B4-BE49-F238E27FC236}">
                <a16:creationId xmlns:a16="http://schemas.microsoft.com/office/drawing/2014/main" id="{F452B127-C2CB-4E9F-960E-8B530B63ADC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53602" y="3984625"/>
            <a:ext cx="3116257" cy="7820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70B06F7-B957-4C0B-9F16-8E4A0C5FC0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3137" y="3989540"/>
            <a:ext cx="2859087" cy="889494"/>
          </a:xfrm>
          <a:prstGeom prst="rect">
            <a:avLst/>
          </a:prstGeom>
        </p:spPr>
      </p:pic>
      <p:sp>
        <p:nvSpPr>
          <p:cNvPr id="16" name="TextBox 15">
            <a:extLst>
              <a:ext uri="{FF2B5EF4-FFF2-40B4-BE49-F238E27FC236}">
                <a16:creationId xmlns:a16="http://schemas.microsoft.com/office/drawing/2014/main" id="{E001BF52-CD8B-443F-9CFB-71CCCB06A42B}"/>
              </a:ext>
            </a:extLst>
          </p:cNvPr>
          <p:cNvSpPr txBox="1"/>
          <p:nvPr/>
        </p:nvSpPr>
        <p:spPr>
          <a:xfrm>
            <a:off x="19020438" y="410613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Apr ‘17</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17" name="TextBox 16">
            <a:extLst>
              <a:ext uri="{FF2B5EF4-FFF2-40B4-BE49-F238E27FC236}">
                <a16:creationId xmlns:a16="http://schemas.microsoft.com/office/drawing/2014/main" id="{5E56475F-A287-4D42-A121-0B1905FA04AF}"/>
              </a:ext>
            </a:extLst>
          </p:cNvPr>
          <p:cNvSpPr txBox="1"/>
          <p:nvPr/>
        </p:nvSpPr>
        <p:spPr>
          <a:xfrm>
            <a:off x="21781164" y="410613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$3.35B</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pic>
        <p:nvPicPr>
          <p:cNvPr id="23" name="Picture 2" descr="Image result for kroger logo png">
            <a:extLst>
              <a:ext uri="{FF2B5EF4-FFF2-40B4-BE49-F238E27FC236}">
                <a16:creationId xmlns:a16="http://schemas.microsoft.com/office/drawing/2014/main" id="{8D396440-114D-4775-AD99-19C108EBED1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7342" y="6671207"/>
            <a:ext cx="1704735" cy="140438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2A6E38C-D0AA-44C4-818F-5D21BD94A33C}"/>
              </a:ext>
            </a:extLst>
          </p:cNvPr>
          <p:cNvSpPr txBox="1"/>
          <p:nvPr/>
        </p:nvSpPr>
        <p:spPr>
          <a:xfrm>
            <a:off x="19020438" y="7249200"/>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May ‘18</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26" name="TextBox 25">
            <a:extLst>
              <a:ext uri="{FF2B5EF4-FFF2-40B4-BE49-F238E27FC236}">
                <a16:creationId xmlns:a16="http://schemas.microsoft.com/office/drawing/2014/main" id="{D3C81707-B11A-4761-AA8A-C1D0F1D54AB7}"/>
              </a:ext>
            </a:extLst>
          </p:cNvPr>
          <p:cNvSpPr txBox="1"/>
          <p:nvPr/>
        </p:nvSpPr>
        <p:spPr>
          <a:xfrm>
            <a:off x="21781164" y="7249200"/>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$200MM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pic>
        <p:nvPicPr>
          <p:cNvPr id="31" name="Picture 30">
            <a:extLst>
              <a:ext uri="{FF2B5EF4-FFF2-40B4-BE49-F238E27FC236}">
                <a16:creationId xmlns:a16="http://schemas.microsoft.com/office/drawing/2014/main" id="{86467257-721D-47FD-93DD-DC42CEE79E8C}"/>
              </a:ext>
            </a:extLst>
          </p:cNvPr>
          <p:cNvPicPr>
            <a:picLocks noChangeAspect="1"/>
          </p:cNvPicPr>
          <p:nvPr/>
        </p:nvPicPr>
        <p:blipFill>
          <a:blip r:embed="rId5"/>
          <a:stretch>
            <a:fillRect/>
          </a:stretch>
        </p:blipFill>
        <p:spPr>
          <a:xfrm>
            <a:off x="15724702" y="10199458"/>
            <a:ext cx="1857375" cy="1857375"/>
          </a:xfrm>
          <a:prstGeom prst="rect">
            <a:avLst/>
          </a:prstGeom>
        </p:spPr>
      </p:pic>
      <p:pic>
        <p:nvPicPr>
          <p:cNvPr id="35" name="Picture 16" descr="Image result for tuft &amp; needle logo png">
            <a:extLst>
              <a:ext uri="{FF2B5EF4-FFF2-40B4-BE49-F238E27FC236}">
                <a16:creationId xmlns:a16="http://schemas.microsoft.com/office/drawing/2014/main" id="{593D7052-CAE0-4164-8F8A-B7FE4B880E5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1269" y="10582695"/>
            <a:ext cx="2067492" cy="110458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CBAB0DC6-8F6B-4C52-A493-2D2F566C3B56}"/>
              </a:ext>
            </a:extLst>
          </p:cNvPr>
          <p:cNvSpPr txBox="1"/>
          <p:nvPr/>
        </p:nvSpPr>
        <p:spPr>
          <a:xfrm>
            <a:off x="19020438" y="1084787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Aug ‘18</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37" name="TextBox 36">
            <a:extLst>
              <a:ext uri="{FF2B5EF4-FFF2-40B4-BE49-F238E27FC236}">
                <a16:creationId xmlns:a16="http://schemas.microsoft.com/office/drawing/2014/main" id="{8CA50A8B-BAC5-489E-9AB0-A2A69BE5DE84}"/>
              </a:ext>
            </a:extLst>
          </p:cNvPr>
          <p:cNvSpPr txBox="1"/>
          <p:nvPr/>
        </p:nvSpPr>
        <p:spPr>
          <a:xfrm>
            <a:off x="21781164" y="1084787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N/A**</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38" name="TextBox 37">
            <a:extLst>
              <a:ext uri="{FF2B5EF4-FFF2-40B4-BE49-F238E27FC236}">
                <a16:creationId xmlns:a16="http://schemas.microsoft.com/office/drawing/2014/main" id="{523C6703-2C47-4AE6-8CEA-C659EDE704BD}"/>
              </a:ext>
            </a:extLst>
          </p:cNvPr>
          <p:cNvSpPr txBox="1"/>
          <p:nvPr/>
        </p:nvSpPr>
        <p:spPr>
          <a:xfrm>
            <a:off x="4083791" y="3067787"/>
            <a:ext cx="2907792"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Year Founded</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39" name="TextBox 38">
            <a:extLst>
              <a:ext uri="{FF2B5EF4-FFF2-40B4-BE49-F238E27FC236}">
                <a16:creationId xmlns:a16="http://schemas.microsoft.com/office/drawing/2014/main" id="{EDF973DE-26AD-4FEC-80E5-B57A4174F2E9}"/>
              </a:ext>
            </a:extLst>
          </p:cNvPr>
          <p:cNvSpPr txBox="1"/>
          <p:nvPr/>
        </p:nvSpPr>
        <p:spPr>
          <a:xfrm>
            <a:off x="4335174" y="410613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2011</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1" name="TextBox 40">
            <a:extLst>
              <a:ext uri="{FF2B5EF4-FFF2-40B4-BE49-F238E27FC236}">
                <a16:creationId xmlns:a16="http://schemas.microsoft.com/office/drawing/2014/main" id="{F2454C9F-251D-47F1-8B59-834BC95DC3B7}"/>
              </a:ext>
            </a:extLst>
          </p:cNvPr>
          <p:cNvSpPr txBox="1"/>
          <p:nvPr/>
        </p:nvSpPr>
        <p:spPr>
          <a:xfrm>
            <a:off x="4335174" y="7249200"/>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2013</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2" name="TextBox 41">
            <a:extLst>
              <a:ext uri="{FF2B5EF4-FFF2-40B4-BE49-F238E27FC236}">
                <a16:creationId xmlns:a16="http://schemas.microsoft.com/office/drawing/2014/main" id="{2EBC41AF-2883-4CB0-BD7E-7024323F144C}"/>
              </a:ext>
            </a:extLst>
          </p:cNvPr>
          <p:cNvSpPr txBox="1"/>
          <p:nvPr/>
        </p:nvSpPr>
        <p:spPr>
          <a:xfrm>
            <a:off x="4335174" y="1084787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2012</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4" name="TextBox 43">
            <a:extLst>
              <a:ext uri="{FF2B5EF4-FFF2-40B4-BE49-F238E27FC236}">
                <a16:creationId xmlns:a16="http://schemas.microsoft.com/office/drawing/2014/main" id="{BE8F06A2-2626-41BB-91C9-2B0C27264A59}"/>
              </a:ext>
            </a:extLst>
          </p:cNvPr>
          <p:cNvSpPr txBox="1"/>
          <p:nvPr/>
        </p:nvSpPr>
        <p:spPr>
          <a:xfrm>
            <a:off x="7284191" y="306169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TV Launch</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46" name="TextBox 45">
            <a:extLst>
              <a:ext uri="{FF2B5EF4-FFF2-40B4-BE49-F238E27FC236}">
                <a16:creationId xmlns:a16="http://schemas.microsoft.com/office/drawing/2014/main" id="{00A434B4-E96B-490A-8E11-8539BB5BCC19}"/>
              </a:ext>
            </a:extLst>
          </p:cNvPr>
          <p:cNvSpPr txBox="1"/>
          <p:nvPr/>
        </p:nvSpPr>
        <p:spPr>
          <a:xfrm>
            <a:off x="7206390" y="410613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Jun ‘16</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8" name="TextBox 47">
            <a:extLst>
              <a:ext uri="{FF2B5EF4-FFF2-40B4-BE49-F238E27FC236}">
                <a16:creationId xmlns:a16="http://schemas.microsoft.com/office/drawing/2014/main" id="{28C0120C-D050-4148-89A9-18A83E96FA38}"/>
              </a:ext>
            </a:extLst>
          </p:cNvPr>
          <p:cNvSpPr txBox="1"/>
          <p:nvPr/>
        </p:nvSpPr>
        <p:spPr>
          <a:xfrm>
            <a:off x="7206390" y="7249200"/>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Sep ‘16</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50" name="TextBox 49">
            <a:extLst>
              <a:ext uri="{FF2B5EF4-FFF2-40B4-BE49-F238E27FC236}">
                <a16:creationId xmlns:a16="http://schemas.microsoft.com/office/drawing/2014/main" id="{0627F081-91FB-479E-87BF-34213C6B91B0}"/>
              </a:ext>
            </a:extLst>
          </p:cNvPr>
          <p:cNvSpPr txBox="1"/>
          <p:nvPr/>
        </p:nvSpPr>
        <p:spPr>
          <a:xfrm>
            <a:off x="7206390" y="1084787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Jan ‘16</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pic>
        <p:nvPicPr>
          <p:cNvPr id="51" name="Picture 46" descr="Image result for mvmt logo">
            <a:extLst>
              <a:ext uri="{FF2B5EF4-FFF2-40B4-BE49-F238E27FC236}">
                <a16:creationId xmlns:a16="http://schemas.microsoft.com/office/drawing/2014/main" id="{3776E0E7-7598-4213-A244-1F3726F8856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7521" y="8860348"/>
            <a:ext cx="2874974" cy="889494"/>
          </a:xfrm>
          <a:prstGeom prst="rect">
            <a:avLst/>
          </a:prstGeom>
          <a:solidFill>
            <a:schemeClr val="bg1"/>
          </a:solidFill>
        </p:spPr>
      </p:pic>
      <p:pic>
        <p:nvPicPr>
          <p:cNvPr id="52" name="Picture 68" descr="Image result for home chef logo">
            <a:extLst>
              <a:ext uri="{FF2B5EF4-FFF2-40B4-BE49-F238E27FC236}">
                <a16:creationId xmlns:a16="http://schemas.microsoft.com/office/drawing/2014/main" id="{EA08EE1C-48B6-41F4-B639-D34154456F3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12922" y="6806622"/>
            <a:ext cx="1820570" cy="1332125"/>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0FE560C5-ECB0-46FD-9194-5DAB6F6B10AC}"/>
              </a:ext>
            </a:extLst>
          </p:cNvPr>
          <p:cNvSpPr txBox="1"/>
          <p:nvPr/>
        </p:nvSpPr>
        <p:spPr>
          <a:xfrm>
            <a:off x="4335174" y="8995704"/>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2013</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54" name="TextBox 53">
            <a:extLst>
              <a:ext uri="{FF2B5EF4-FFF2-40B4-BE49-F238E27FC236}">
                <a16:creationId xmlns:a16="http://schemas.microsoft.com/office/drawing/2014/main" id="{CC23D7C0-9503-4010-A88A-828511FE4FC6}"/>
              </a:ext>
            </a:extLst>
          </p:cNvPr>
          <p:cNvSpPr txBox="1"/>
          <p:nvPr/>
        </p:nvSpPr>
        <p:spPr>
          <a:xfrm>
            <a:off x="7206390" y="8995704"/>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Oct ‘17</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55" name="TextBox 54">
            <a:extLst>
              <a:ext uri="{FF2B5EF4-FFF2-40B4-BE49-F238E27FC236}">
                <a16:creationId xmlns:a16="http://schemas.microsoft.com/office/drawing/2014/main" id="{61E28ACA-E326-432A-A8F5-9B26A3EF7C9D}"/>
              </a:ext>
            </a:extLst>
          </p:cNvPr>
          <p:cNvSpPr txBox="1"/>
          <p:nvPr/>
        </p:nvSpPr>
        <p:spPr>
          <a:xfrm>
            <a:off x="21781164" y="8995704"/>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$100MM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56" name="TextBox 55">
            <a:extLst>
              <a:ext uri="{FF2B5EF4-FFF2-40B4-BE49-F238E27FC236}">
                <a16:creationId xmlns:a16="http://schemas.microsoft.com/office/drawing/2014/main" id="{49F07825-8578-4D97-A2F9-1A50ADE75EE4}"/>
              </a:ext>
            </a:extLst>
          </p:cNvPr>
          <p:cNvSpPr txBox="1"/>
          <p:nvPr/>
        </p:nvSpPr>
        <p:spPr>
          <a:xfrm>
            <a:off x="19020438" y="8995704"/>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Aug ‘18</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pic>
        <p:nvPicPr>
          <p:cNvPr id="2050" name="Picture 2" descr="Image result for movado png logo">
            <a:extLst>
              <a:ext uri="{FF2B5EF4-FFF2-40B4-BE49-F238E27FC236}">
                <a16:creationId xmlns:a16="http://schemas.microsoft.com/office/drawing/2014/main" id="{9E51E2D9-3AD0-4F02-88D1-31BEE2AD46FA}"/>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4979104" y="8618136"/>
            <a:ext cx="3526062" cy="149885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2" descr="Related image">
            <a:extLst>
              <a:ext uri="{FF2B5EF4-FFF2-40B4-BE49-F238E27FC236}">
                <a16:creationId xmlns:a16="http://schemas.microsoft.com/office/drawing/2014/main" id="{3855F1E3-25F8-438F-AA93-6C258ADCA91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3137" y="5558979"/>
            <a:ext cx="2725806" cy="64738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8" descr="Image result for amazon logo png">
            <a:extLst>
              <a:ext uri="{FF2B5EF4-FFF2-40B4-BE49-F238E27FC236}">
                <a16:creationId xmlns:a16="http://schemas.microsoft.com/office/drawing/2014/main" id="{5153B118-85A0-4AF0-AFAA-B93F2AE8AAB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249063" y="5499031"/>
            <a:ext cx="2925334" cy="103899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42DEC75-6235-4983-8329-6DDB347E6DD3}"/>
              </a:ext>
            </a:extLst>
          </p:cNvPr>
          <p:cNvSpPr txBox="1"/>
          <p:nvPr/>
        </p:nvSpPr>
        <p:spPr>
          <a:xfrm>
            <a:off x="19020438" y="552396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Jun ‘18</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0" name="TextBox 59">
            <a:extLst>
              <a:ext uri="{FF2B5EF4-FFF2-40B4-BE49-F238E27FC236}">
                <a16:creationId xmlns:a16="http://schemas.microsoft.com/office/drawing/2014/main" id="{29B353E6-3C31-4522-820C-443F2D6A5403}"/>
              </a:ext>
            </a:extLst>
          </p:cNvPr>
          <p:cNvSpPr txBox="1"/>
          <p:nvPr/>
        </p:nvSpPr>
        <p:spPr>
          <a:xfrm>
            <a:off x="21781164" y="552396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~$1.0B</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3" name="TextBox 62">
            <a:extLst>
              <a:ext uri="{FF2B5EF4-FFF2-40B4-BE49-F238E27FC236}">
                <a16:creationId xmlns:a16="http://schemas.microsoft.com/office/drawing/2014/main" id="{ACDE9E30-9A25-47BD-9D3E-0261CD4C24F1}"/>
              </a:ext>
            </a:extLst>
          </p:cNvPr>
          <p:cNvSpPr txBox="1"/>
          <p:nvPr/>
        </p:nvSpPr>
        <p:spPr>
          <a:xfrm>
            <a:off x="4335174" y="552396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2013</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4" name="TextBox 63">
            <a:extLst>
              <a:ext uri="{FF2B5EF4-FFF2-40B4-BE49-F238E27FC236}">
                <a16:creationId xmlns:a16="http://schemas.microsoft.com/office/drawing/2014/main" id="{D13ED3DB-6E32-4FAA-926A-8CF9A732A351}"/>
              </a:ext>
            </a:extLst>
          </p:cNvPr>
          <p:cNvSpPr txBox="1"/>
          <p:nvPr/>
        </p:nvSpPr>
        <p:spPr>
          <a:xfrm>
            <a:off x="7206390" y="552396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Aug ‘17</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5" name="TextBox 64">
            <a:extLst>
              <a:ext uri="{FF2B5EF4-FFF2-40B4-BE49-F238E27FC236}">
                <a16:creationId xmlns:a16="http://schemas.microsoft.com/office/drawing/2014/main" id="{9D1ACF6B-7615-441D-9858-5684E49EDC9F}"/>
              </a:ext>
            </a:extLst>
          </p:cNvPr>
          <p:cNvSpPr txBox="1"/>
          <p:nvPr/>
        </p:nvSpPr>
        <p:spPr>
          <a:xfrm>
            <a:off x="9997441" y="3066454"/>
            <a:ext cx="4315967"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rebuchet MS"/>
                <a:ea typeface="+mn-ea"/>
                <a:cs typeface="Trebuchet MS"/>
              </a:rPr>
              <a:t>Cume</a:t>
            </a: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 TV Spend*</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66" name="TextBox 65">
            <a:extLst>
              <a:ext uri="{FF2B5EF4-FFF2-40B4-BE49-F238E27FC236}">
                <a16:creationId xmlns:a16="http://schemas.microsoft.com/office/drawing/2014/main" id="{285B83AC-7382-4531-9E42-BA311EB29EB4}"/>
              </a:ext>
            </a:extLst>
          </p:cNvPr>
          <p:cNvSpPr txBox="1"/>
          <p:nvPr/>
        </p:nvSpPr>
        <p:spPr>
          <a:xfrm>
            <a:off x="9887868" y="4106139"/>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$117.5MM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7" name="TextBox 66">
            <a:extLst>
              <a:ext uri="{FF2B5EF4-FFF2-40B4-BE49-F238E27FC236}">
                <a16:creationId xmlns:a16="http://schemas.microsoft.com/office/drawing/2014/main" id="{F7B9F0F2-5BD2-445D-97DF-1DB76EE09C71}"/>
              </a:ext>
            </a:extLst>
          </p:cNvPr>
          <p:cNvSpPr txBox="1"/>
          <p:nvPr/>
        </p:nvSpPr>
        <p:spPr>
          <a:xfrm>
            <a:off x="9893964" y="5523966"/>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$5.5MM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9" name="TextBox 68">
            <a:extLst>
              <a:ext uri="{FF2B5EF4-FFF2-40B4-BE49-F238E27FC236}">
                <a16:creationId xmlns:a16="http://schemas.microsoft.com/office/drawing/2014/main" id="{37D2EF5D-A303-4314-87E2-D343CFC0CE34}"/>
              </a:ext>
            </a:extLst>
          </p:cNvPr>
          <p:cNvSpPr txBox="1"/>
          <p:nvPr/>
        </p:nvSpPr>
        <p:spPr>
          <a:xfrm>
            <a:off x="9893964" y="7249200"/>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$25.0MM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70" name="TextBox 69">
            <a:extLst>
              <a:ext uri="{FF2B5EF4-FFF2-40B4-BE49-F238E27FC236}">
                <a16:creationId xmlns:a16="http://schemas.microsoft.com/office/drawing/2014/main" id="{4DCE4AA6-F882-4077-AF19-EF8C015CA69C}"/>
              </a:ext>
            </a:extLst>
          </p:cNvPr>
          <p:cNvSpPr txBox="1"/>
          <p:nvPr/>
        </p:nvSpPr>
        <p:spPr>
          <a:xfrm>
            <a:off x="9893964" y="8995704"/>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$10.6MM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71" name="TextBox 70">
            <a:extLst>
              <a:ext uri="{FF2B5EF4-FFF2-40B4-BE49-F238E27FC236}">
                <a16:creationId xmlns:a16="http://schemas.microsoft.com/office/drawing/2014/main" id="{A3471D34-A20D-4E4A-A230-E64499349F17}"/>
              </a:ext>
            </a:extLst>
          </p:cNvPr>
          <p:cNvSpPr txBox="1"/>
          <p:nvPr/>
        </p:nvSpPr>
        <p:spPr>
          <a:xfrm>
            <a:off x="9893964" y="10847871"/>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$7.9MM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2" name="Rectangle 1">
            <a:extLst>
              <a:ext uri="{FF2B5EF4-FFF2-40B4-BE49-F238E27FC236}">
                <a16:creationId xmlns:a16="http://schemas.microsoft.com/office/drawing/2014/main" id="{797811E6-2B29-4B40-BA05-A359C4F4C726}"/>
              </a:ext>
            </a:extLst>
          </p:cNvPr>
          <p:cNvSpPr/>
          <p:nvPr/>
        </p:nvSpPr>
        <p:spPr>
          <a:xfrm>
            <a:off x="7182006" y="2756972"/>
            <a:ext cx="2430540" cy="9544756"/>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428E24F-4C17-4372-8339-2E871FA74EF9}"/>
              </a:ext>
            </a:extLst>
          </p:cNvPr>
          <p:cNvSpPr/>
          <p:nvPr/>
        </p:nvSpPr>
        <p:spPr>
          <a:xfrm>
            <a:off x="18514469" y="2750876"/>
            <a:ext cx="3472201" cy="9544756"/>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D38927CD-744B-46FC-AF10-011C04B7A6FD}"/>
              </a:ext>
            </a:extLst>
          </p:cNvPr>
          <p:cNvPicPr>
            <a:picLocks noChangeAspect="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13314" y="8619"/>
            <a:ext cx="1757896" cy="1636804"/>
          </a:xfrm>
          <a:prstGeom prst="rect">
            <a:avLst/>
          </a:prstGeom>
        </p:spPr>
      </p:pic>
      <p:sp>
        <p:nvSpPr>
          <p:cNvPr id="74" name="Title 1">
            <a:extLst>
              <a:ext uri="{FF2B5EF4-FFF2-40B4-BE49-F238E27FC236}">
                <a16:creationId xmlns:a16="http://schemas.microsoft.com/office/drawing/2014/main" id="{F869336D-742A-4B5F-BEE3-41D0C1EA833B}"/>
              </a:ext>
            </a:extLst>
          </p:cNvPr>
          <p:cNvSpPr txBox="1">
            <a:spLocks/>
          </p:cNvSpPr>
          <p:nvPr/>
        </p:nvSpPr>
        <p:spPr>
          <a:xfrm>
            <a:off x="-5427" y="-4501"/>
            <a:ext cx="4063817"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SALES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ACQUISITIONS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61" name="Picture 60">
            <a:extLst>
              <a:ext uri="{FF2B5EF4-FFF2-40B4-BE49-F238E27FC236}">
                <a16:creationId xmlns:a16="http://schemas.microsoft.com/office/drawing/2014/main" id="{FB7874C7-D026-439D-9D6B-3C43E4DF9DD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109124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235478" y="5219699"/>
            <a:ext cx="17908919" cy="438150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C4B415A4-BC0D-438B-80D9-023A571022F3}"/>
              </a:ext>
            </a:extLst>
          </p:cNvPr>
          <p:cNvSpPr txBox="1"/>
          <p:nvPr/>
        </p:nvSpPr>
        <p:spPr>
          <a:xfrm>
            <a:off x="3254139" y="5880282"/>
            <a:ext cx="17908919" cy="132343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Trebuchet MS"/>
                <a:ea typeface="+mn-ea"/>
                <a:cs typeface="Trebuchet MS"/>
              </a:rPr>
              <a:t>‘Expanding’ DTC Brands</a:t>
            </a:r>
            <a:endParaRPr kumimoji="0" lang="en-US" sz="4800" b="0" i="0" u="none" strike="noStrike" kern="1200" cap="none" spc="0" normalizeH="0" baseline="0" noProof="0" dirty="0">
              <a:ln>
                <a:noFill/>
              </a:ln>
              <a:solidFill>
                <a:prstClr val="white"/>
              </a:solidFill>
              <a:effectLst/>
              <a:uLnTx/>
              <a:uFillTx/>
              <a:latin typeface="Trebuchet MS"/>
              <a:ea typeface="+mn-ea"/>
              <a:cs typeface="Trebuchet MS"/>
            </a:endParaRPr>
          </a:p>
        </p:txBody>
      </p:sp>
      <p:sp>
        <p:nvSpPr>
          <p:cNvPr id="7" name="TextBox 6">
            <a:extLst>
              <a:ext uri="{FF2B5EF4-FFF2-40B4-BE49-F238E27FC236}">
                <a16:creationId xmlns:a16="http://schemas.microsoft.com/office/drawing/2014/main" id="{0C2CF09C-8A6F-4576-851C-6F8DB0800BA3}"/>
              </a:ext>
            </a:extLst>
          </p:cNvPr>
          <p:cNvSpPr txBox="1"/>
          <p:nvPr/>
        </p:nvSpPr>
        <p:spPr>
          <a:xfrm>
            <a:off x="3216818" y="8021907"/>
            <a:ext cx="17908919" cy="120032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Trebuchet MS"/>
              </a:rPr>
              <a:t>We analyzed the TV spend and individual key metrics (where available) like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Trebuchet MS"/>
              </a:rPr>
              <a:t>digital interactions, website traffic and revenues of 62 brands across 31 categories</a:t>
            </a:r>
          </a:p>
        </p:txBody>
      </p:sp>
    </p:spTree>
    <p:extLst>
      <p:ext uri="{BB962C8B-B14F-4D97-AF65-F5344CB8AC3E}">
        <p14:creationId xmlns:p14="http://schemas.microsoft.com/office/powerpoint/2010/main" val="2120516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69D5A70-248D-42C9-A284-052DBDAA558E}"/>
              </a:ext>
            </a:extLst>
          </p:cNvPr>
          <p:cNvSpPr txBox="1"/>
          <p:nvPr/>
        </p:nvSpPr>
        <p:spPr>
          <a:xfrm>
            <a:off x="247650" y="544447"/>
            <a:ext cx="23885980" cy="92333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Trebuchet MS"/>
                <a:ea typeface="+mn-ea"/>
              </a:rPr>
              <a:t>62 ‘Expanding’ Direct-to-Consumer Brands</a:t>
            </a:r>
            <a:endParaRPr kumimoji="0" lang="en-US" sz="5400" b="0" i="0" u="none" strike="noStrike" kern="1200" cap="none" spc="0" normalizeH="0" baseline="0" noProof="0" dirty="0">
              <a:ln>
                <a:noFill/>
              </a:ln>
              <a:solidFill>
                <a:schemeClr val="bg1"/>
              </a:solidFill>
              <a:effectLst/>
              <a:uLnTx/>
              <a:uFillTx/>
              <a:latin typeface="Trebuchet MS"/>
              <a:ea typeface="+mn-ea"/>
              <a:cs typeface="Trebuchet M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34</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30" name="Rectangle: Rounded Corners 129">
            <a:extLst>
              <a:ext uri="{FF2B5EF4-FFF2-40B4-BE49-F238E27FC236}">
                <a16:creationId xmlns:a16="http://schemas.microsoft.com/office/drawing/2014/main" id="{CD9E3D26-DE00-4376-BFA6-275FD9C49FDA}"/>
              </a:ext>
            </a:extLst>
          </p:cNvPr>
          <p:cNvSpPr/>
          <p:nvPr/>
        </p:nvSpPr>
        <p:spPr>
          <a:xfrm>
            <a:off x="502921" y="2887174"/>
            <a:ext cx="23391094" cy="9842419"/>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1" name="TextBox 130">
            <a:extLst>
              <a:ext uri="{FF2B5EF4-FFF2-40B4-BE49-F238E27FC236}">
                <a16:creationId xmlns:a16="http://schemas.microsoft.com/office/drawing/2014/main" id="{CAB2381F-6261-458C-973B-AAD82FF3C494}"/>
              </a:ext>
            </a:extLst>
          </p:cNvPr>
          <p:cNvSpPr txBox="1"/>
          <p:nvPr/>
        </p:nvSpPr>
        <p:spPr>
          <a:xfrm>
            <a:off x="20912773" y="6807588"/>
            <a:ext cx="2495425" cy="461665"/>
          </a:xfrm>
          <a:prstGeom prst="rect">
            <a:avLst/>
          </a:prstGeom>
          <a:noFill/>
        </p:spPr>
        <p:txBody>
          <a:bodyPr wrap="square" rtlCol="0">
            <a:spAutoFit/>
          </a:bodyPr>
          <a:lstStyle/>
          <a:p>
            <a:pPr algn="ctr"/>
            <a:r>
              <a:rPr lang="en-US" sz="2400" b="1" u="sng" dirty="0"/>
              <a:t>Flower Delivery</a:t>
            </a:r>
          </a:p>
        </p:txBody>
      </p:sp>
      <p:sp>
        <p:nvSpPr>
          <p:cNvPr id="132" name="TextBox 131">
            <a:extLst>
              <a:ext uri="{FF2B5EF4-FFF2-40B4-BE49-F238E27FC236}">
                <a16:creationId xmlns:a16="http://schemas.microsoft.com/office/drawing/2014/main" id="{F63BE4F5-6AC9-444B-9F89-79F5F3285692}"/>
              </a:ext>
            </a:extLst>
          </p:cNvPr>
          <p:cNvSpPr txBox="1"/>
          <p:nvPr/>
        </p:nvSpPr>
        <p:spPr>
          <a:xfrm>
            <a:off x="20704702" y="8907158"/>
            <a:ext cx="2495425" cy="461665"/>
          </a:xfrm>
          <a:prstGeom prst="rect">
            <a:avLst/>
          </a:prstGeom>
          <a:noFill/>
        </p:spPr>
        <p:txBody>
          <a:bodyPr wrap="square" rtlCol="0">
            <a:spAutoFit/>
          </a:bodyPr>
          <a:lstStyle/>
          <a:p>
            <a:pPr algn="ctr"/>
            <a:r>
              <a:rPr lang="en-US" sz="2400" b="1" u="sng" dirty="0"/>
              <a:t>Home Security</a:t>
            </a:r>
          </a:p>
        </p:txBody>
      </p:sp>
      <p:sp>
        <p:nvSpPr>
          <p:cNvPr id="133" name="TextBox 132">
            <a:extLst>
              <a:ext uri="{FF2B5EF4-FFF2-40B4-BE49-F238E27FC236}">
                <a16:creationId xmlns:a16="http://schemas.microsoft.com/office/drawing/2014/main" id="{2FE031DF-1FCF-41A5-BA62-4D1AFB22DC9B}"/>
              </a:ext>
            </a:extLst>
          </p:cNvPr>
          <p:cNvSpPr txBox="1"/>
          <p:nvPr/>
        </p:nvSpPr>
        <p:spPr>
          <a:xfrm>
            <a:off x="6811457" y="8806444"/>
            <a:ext cx="3040874" cy="461665"/>
          </a:xfrm>
          <a:prstGeom prst="rect">
            <a:avLst/>
          </a:prstGeom>
          <a:noFill/>
        </p:spPr>
        <p:txBody>
          <a:bodyPr wrap="square" rtlCol="0">
            <a:spAutoFit/>
          </a:bodyPr>
          <a:lstStyle/>
          <a:p>
            <a:pPr algn="ctr"/>
            <a:r>
              <a:rPr lang="en-US" sz="2400" b="1" u="sng" dirty="0"/>
              <a:t>Exercise Equipment</a:t>
            </a:r>
          </a:p>
        </p:txBody>
      </p:sp>
      <p:sp>
        <p:nvSpPr>
          <p:cNvPr id="135" name="TextBox 134">
            <a:extLst>
              <a:ext uri="{FF2B5EF4-FFF2-40B4-BE49-F238E27FC236}">
                <a16:creationId xmlns:a16="http://schemas.microsoft.com/office/drawing/2014/main" id="{947C0AFF-9398-4947-B7C3-4693E3A964A3}"/>
              </a:ext>
            </a:extLst>
          </p:cNvPr>
          <p:cNvSpPr txBox="1"/>
          <p:nvPr/>
        </p:nvSpPr>
        <p:spPr>
          <a:xfrm>
            <a:off x="13106455" y="10261513"/>
            <a:ext cx="2707071" cy="461665"/>
          </a:xfrm>
          <a:prstGeom prst="rect">
            <a:avLst/>
          </a:prstGeom>
          <a:noFill/>
        </p:spPr>
        <p:txBody>
          <a:bodyPr wrap="square" rtlCol="0">
            <a:spAutoFit/>
          </a:bodyPr>
          <a:lstStyle/>
          <a:p>
            <a:pPr algn="ctr"/>
            <a:r>
              <a:rPr lang="en-US" sz="2400" b="1" u="sng" dirty="0"/>
              <a:t>Genealogy</a:t>
            </a:r>
          </a:p>
        </p:txBody>
      </p:sp>
      <p:sp>
        <p:nvSpPr>
          <p:cNvPr id="136" name="TextBox 135">
            <a:extLst>
              <a:ext uri="{FF2B5EF4-FFF2-40B4-BE49-F238E27FC236}">
                <a16:creationId xmlns:a16="http://schemas.microsoft.com/office/drawing/2014/main" id="{3D5B92A3-CC94-43C3-901F-49E24B01B586}"/>
              </a:ext>
            </a:extLst>
          </p:cNvPr>
          <p:cNvSpPr txBox="1"/>
          <p:nvPr/>
        </p:nvSpPr>
        <p:spPr>
          <a:xfrm>
            <a:off x="7114254" y="10402548"/>
            <a:ext cx="2495425" cy="461665"/>
          </a:xfrm>
          <a:prstGeom prst="rect">
            <a:avLst/>
          </a:prstGeom>
          <a:noFill/>
        </p:spPr>
        <p:txBody>
          <a:bodyPr wrap="square" rtlCol="0">
            <a:spAutoFit/>
          </a:bodyPr>
          <a:lstStyle/>
          <a:p>
            <a:pPr algn="ctr"/>
            <a:r>
              <a:rPr lang="en-US" sz="2400" b="1" u="sng" dirty="0"/>
              <a:t>Job Search</a:t>
            </a:r>
          </a:p>
        </p:txBody>
      </p:sp>
      <p:sp>
        <p:nvSpPr>
          <p:cNvPr id="137" name="TextBox 136">
            <a:extLst>
              <a:ext uri="{FF2B5EF4-FFF2-40B4-BE49-F238E27FC236}">
                <a16:creationId xmlns:a16="http://schemas.microsoft.com/office/drawing/2014/main" id="{C742A6E9-5456-403E-929F-52253809870B}"/>
              </a:ext>
            </a:extLst>
          </p:cNvPr>
          <p:cNvSpPr txBox="1"/>
          <p:nvPr/>
        </p:nvSpPr>
        <p:spPr>
          <a:xfrm>
            <a:off x="1166962" y="10454764"/>
            <a:ext cx="2786224" cy="830997"/>
          </a:xfrm>
          <a:prstGeom prst="rect">
            <a:avLst/>
          </a:prstGeom>
          <a:noFill/>
        </p:spPr>
        <p:txBody>
          <a:bodyPr wrap="square" rtlCol="0">
            <a:spAutoFit/>
          </a:bodyPr>
          <a:lstStyle/>
          <a:p>
            <a:pPr algn="ctr"/>
            <a:r>
              <a:rPr lang="en-US" sz="2400" b="1" u="sng" dirty="0"/>
              <a:t>Home Improvement</a:t>
            </a:r>
          </a:p>
        </p:txBody>
      </p:sp>
      <p:sp>
        <p:nvSpPr>
          <p:cNvPr id="138" name="TextBox 137">
            <a:extLst>
              <a:ext uri="{FF2B5EF4-FFF2-40B4-BE49-F238E27FC236}">
                <a16:creationId xmlns:a16="http://schemas.microsoft.com/office/drawing/2014/main" id="{83DB5771-90B6-4166-8FB7-57D68F8220D8}"/>
              </a:ext>
            </a:extLst>
          </p:cNvPr>
          <p:cNvSpPr txBox="1"/>
          <p:nvPr/>
        </p:nvSpPr>
        <p:spPr>
          <a:xfrm>
            <a:off x="3640354" y="8727986"/>
            <a:ext cx="3505950" cy="461665"/>
          </a:xfrm>
          <a:prstGeom prst="rect">
            <a:avLst/>
          </a:prstGeom>
          <a:noFill/>
        </p:spPr>
        <p:txBody>
          <a:bodyPr wrap="square" rtlCol="0">
            <a:spAutoFit/>
          </a:bodyPr>
          <a:lstStyle/>
          <a:p>
            <a:pPr algn="ctr"/>
            <a:r>
              <a:rPr lang="en-US" sz="2400" b="1" u="sng" dirty="0"/>
              <a:t>Language</a:t>
            </a:r>
          </a:p>
        </p:txBody>
      </p:sp>
      <p:sp>
        <p:nvSpPr>
          <p:cNvPr id="139" name="TextBox 138">
            <a:extLst>
              <a:ext uri="{FF2B5EF4-FFF2-40B4-BE49-F238E27FC236}">
                <a16:creationId xmlns:a16="http://schemas.microsoft.com/office/drawing/2014/main" id="{B6885FD2-39EC-426D-AEAD-4769310350FA}"/>
              </a:ext>
            </a:extLst>
          </p:cNvPr>
          <p:cNvSpPr txBox="1"/>
          <p:nvPr/>
        </p:nvSpPr>
        <p:spPr>
          <a:xfrm>
            <a:off x="17065082" y="9093834"/>
            <a:ext cx="2495425" cy="461665"/>
          </a:xfrm>
          <a:prstGeom prst="rect">
            <a:avLst/>
          </a:prstGeom>
          <a:noFill/>
        </p:spPr>
        <p:txBody>
          <a:bodyPr wrap="square" rtlCol="0">
            <a:spAutoFit/>
          </a:bodyPr>
          <a:lstStyle/>
          <a:p>
            <a:pPr algn="ctr"/>
            <a:r>
              <a:rPr lang="en-US" sz="2400" b="1" u="sng" dirty="0"/>
              <a:t>Dog Walking</a:t>
            </a:r>
          </a:p>
        </p:txBody>
      </p:sp>
      <p:pic>
        <p:nvPicPr>
          <p:cNvPr id="140" name="Picture 26" descr="Image result for home advisor logo">
            <a:extLst>
              <a:ext uri="{FF2B5EF4-FFF2-40B4-BE49-F238E27FC236}">
                <a16:creationId xmlns:a16="http://schemas.microsoft.com/office/drawing/2014/main" id="{94EED5F3-28B2-424D-BF4A-9C92E76EE9E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203990" y="11348952"/>
            <a:ext cx="2520127" cy="38731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4" descr="Image result for birchbox logo">
            <a:extLst>
              <a:ext uri="{FF2B5EF4-FFF2-40B4-BE49-F238E27FC236}">
                <a16:creationId xmlns:a16="http://schemas.microsoft.com/office/drawing/2014/main" id="{33AF3695-E90B-441B-BA22-A4023E0FB95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583343" y="7900734"/>
            <a:ext cx="2093010" cy="31291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50" descr="Image result for ipsy logo">
            <a:extLst>
              <a:ext uri="{FF2B5EF4-FFF2-40B4-BE49-F238E27FC236}">
                <a16:creationId xmlns:a16="http://schemas.microsoft.com/office/drawing/2014/main" id="{8E4F30B6-7F55-4C02-8423-49ACF9513D2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25896" y="7627141"/>
            <a:ext cx="793254" cy="793254"/>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98" descr="Image result for wag logo">
            <a:extLst>
              <a:ext uri="{FF2B5EF4-FFF2-40B4-BE49-F238E27FC236}">
                <a16:creationId xmlns:a16="http://schemas.microsoft.com/office/drawing/2014/main" id="{8FBAA56C-ADD4-4F78-A9C8-0E3EFDB6CAF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436941" y="9700999"/>
            <a:ext cx="1468413" cy="532892"/>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38" descr="Image result for rover logo">
            <a:extLst>
              <a:ext uri="{FF2B5EF4-FFF2-40B4-BE49-F238E27FC236}">
                <a16:creationId xmlns:a16="http://schemas.microsoft.com/office/drawing/2014/main" id="{6C5F4B11-561A-4920-A669-E61032868F6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639731" y="9687443"/>
            <a:ext cx="1650339" cy="564725"/>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10" descr="Image result for wayfair logo">
            <a:extLst>
              <a:ext uri="{FF2B5EF4-FFF2-40B4-BE49-F238E27FC236}">
                <a16:creationId xmlns:a16="http://schemas.microsoft.com/office/drawing/2014/main" id="{AC136D2E-A5E1-4319-9150-9D4900A55D28}"/>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29095" b="29895"/>
          <a:stretch/>
        </p:blipFill>
        <p:spPr bwMode="auto">
          <a:xfrm>
            <a:off x="16111207" y="3684003"/>
            <a:ext cx="1729269" cy="709165"/>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8" descr="Image result for zulily logo">
            <a:extLst>
              <a:ext uri="{FF2B5EF4-FFF2-40B4-BE49-F238E27FC236}">
                <a16:creationId xmlns:a16="http://schemas.microsoft.com/office/drawing/2014/main" id="{42D8BABC-FA7E-495F-90BD-715CB52DB3F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7873419" y="3775207"/>
            <a:ext cx="1169022" cy="560082"/>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88" descr="Image result for peloton logo">
            <a:extLst>
              <a:ext uri="{FF2B5EF4-FFF2-40B4-BE49-F238E27FC236}">
                <a16:creationId xmlns:a16="http://schemas.microsoft.com/office/drawing/2014/main" id="{F762138C-5E3F-496B-B907-F2EF47349423}"/>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206443" y="9470981"/>
            <a:ext cx="2130330" cy="571189"/>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14" descr="Image result for warby parker logo">
            <a:extLst>
              <a:ext uri="{FF2B5EF4-FFF2-40B4-BE49-F238E27FC236}">
                <a16:creationId xmlns:a16="http://schemas.microsoft.com/office/drawing/2014/main" id="{ECEFD42D-41DE-45F5-9D3E-B31DD2BFD50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6750749" y="5702142"/>
            <a:ext cx="3249384" cy="620033"/>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32" descr="Image result for bouqs logo">
            <a:extLst>
              <a:ext uri="{FF2B5EF4-FFF2-40B4-BE49-F238E27FC236}">
                <a16:creationId xmlns:a16="http://schemas.microsoft.com/office/drawing/2014/main" id="{AE63BFF3-9BAB-4A52-8B4D-81A6BE2088A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1492019" y="7946927"/>
            <a:ext cx="1330949" cy="748659"/>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62" descr="Image result for proflowers logo">
            <a:extLst>
              <a:ext uri="{FF2B5EF4-FFF2-40B4-BE49-F238E27FC236}">
                <a16:creationId xmlns:a16="http://schemas.microsoft.com/office/drawing/2014/main" id="{FF63413B-A061-4747-AAE9-83761C66CF9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141146" y="7437571"/>
            <a:ext cx="2032697" cy="330843"/>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2" descr="Image result for graze nature delivered logo">
            <a:extLst>
              <a:ext uri="{FF2B5EF4-FFF2-40B4-BE49-F238E27FC236}">
                <a16:creationId xmlns:a16="http://schemas.microsoft.com/office/drawing/2014/main" id="{CCAEC53B-0CED-4193-8C2F-F74AEB8CA17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4099302" y="6045242"/>
            <a:ext cx="1858944" cy="470733"/>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94" descr="Image result for grubhub logo">
            <a:extLst>
              <a:ext uri="{FF2B5EF4-FFF2-40B4-BE49-F238E27FC236}">
                <a16:creationId xmlns:a16="http://schemas.microsoft.com/office/drawing/2014/main" id="{8AF4F6E5-98A8-4846-ACBD-952E85D82C67}"/>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428581" y="7279943"/>
            <a:ext cx="1457271" cy="777213"/>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8" descr="Image result for experian logo">
            <a:extLst>
              <a:ext uri="{FF2B5EF4-FFF2-40B4-BE49-F238E27FC236}">
                <a16:creationId xmlns:a16="http://schemas.microsoft.com/office/drawing/2014/main" id="{5A23DC20-DF3A-44C0-B924-E27D3538387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311286" y="3675199"/>
            <a:ext cx="1821308" cy="604732"/>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4" descr="Image result for ancestry logo">
            <a:extLst>
              <a:ext uri="{FF2B5EF4-FFF2-40B4-BE49-F238E27FC236}">
                <a16:creationId xmlns:a16="http://schemas.microsoft.com/office/drawing/2014/main" id="{FF4E2CAF-7C7D-41F9-9885-269C6ED2FD9C}"/>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13466277" y="10772533"/>
            <a:ext cx="1922896" cy="502741"/>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6" descr="Image result for 23 and me logo">
            <a:extLst>
              <a:ext uri="{FF2B5EF4-FFF2-40B4-BE49-F238E27FC236}">
                <a16:creationId xmlns:a16="http://schemas.microsoft.com/office/drawing/2014/main" id="{CAC9AA72-95C2-4F47-BE87-42E8EB765033}"/>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3803303" y="11283467"/>
            <a:ext cx="1313374" cy="854742"/>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55" descr="Image result for eargo logo">
            <a:extLst>
              <a:ext uri="{FF2B5EF4-FFF2-40B4-BE49-F238E27FC236}">
                <a16:creationId xmlns:a16="http://schemas.microsoft.com/office/drawing/2014/main" id="{828AEDCD-7E32-488C-BF9C-8551BF151A3F}"/>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16181690" y="11324813"/>
            <a:ext cx="1541682" cy="389136"/>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36" descr="Image result for houzz logo">
            <a:extLst>
              <a:ext uri="{FF2B5EF4-FFF2-40B4-BE49-F238E27FC236}">
                <a16:creationId xmlns:a16="http://schemas.microsoft.com/office/drawing/2014/main" id="{611B7C42-5739-45CB-B0B7-B1782DE6DDF9}"/>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281399" y="11754187"/>
            <a:ext cx="1358955" cy="452985"/>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12" descr="Image result for ringlogo">
            <a:extLst>
              <a:ext uri="{FF2B5EF4-FFF2-40B4-BE49-F238E27FC236}">
                <a16:creationId xmlns:a16="http://schemas.microsoft.com/office/drawing/2014/main" id="{AB96D13F-73B9-442D-8169-18AC04587948}"/>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2435097" y="9608926"/>
            <a:ext cx="767451" cy="483223"/>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46" descr="Image result for simplisafe logo">
            <a:extLst>
              <a:ext uri="{FF2B5EF4-FFF2-40B4-BE49-F238E27FC236}">
                <a16:creationId xmlns:a16="http://schemas.microsoft.com/office/drawing/2014/main" id="{CA01650E-F990-4C7E-9CF7-2E725EAF79EA}"/>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20589008" y="9475140"/>
            <a:ext cx="1552347" cy="787817"/>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0" descr="Image result for minted logo">
            <a:extLst>
              <a:ext uri="{FF2B5EF4-FFF2-40B4-BE49-F238E27FC236}">
                <a16:creationId xmlns:a16="http://schemas.microsoft.com/office/drawing/2014/main" id="{1BB65FE2-93FD-4B5E-B826-42C8B437207B}"/>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1602372" y="3709209"/>
            <a:ext cx="1486142" cy="367859"/>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92" descr="Image result for indeed logo">
            <a:extLst>
              <a:ext uri="{FF2B5EF4-FFF2-40B4-BE49-F238E27FC236}">
                <a16:creationId xmlns:a16="http://schemas.microsoft.com/office/drawing/2014/main" id="{50E75724-B197-4375-AEB4-AD2F6716730F}"/>
              </a:ext>
            </a:extLst>
          </p:cNvPr>
          <p:cNvPicPr>
            <a:picLocks noChangeAspect="1" noChangeArrowheads="1"/>
          </p:cNvPicPr>
          <p:nvPr/>
        </p:nvPicPr>
        <p:blipFill rotWithShape="1">
          <a:blip r:embed="rId23" cstate="email">
            <a:extLst>
              <a:ext uri="{28A0092B-C50C-407E-A947-70E740481C1C}">
                <a14:useLocalDpi xmlns:a14="http://schemas.microsoft.com/office/drawing/2010/main"/>
              </a:ext>
            </a:extLst>
          </a:blip>
          <a:srcRect t="34600" b="33788"/>
          <a:stretch/>
        </p:blipFill>
        <p:spPr bwMode="auto">
          <a:xfrm>
            <a:off x="7598543" y="11683069"/>
            <a:ext cx="1516148" cy="479270"/>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54" descr="Image result for ziprecruiter logo">
            <a:extLst>
              <a:ext uri="{FF2B5EF4-FFF2-40B4-BE49-F238E27FC236}">
                <a16:creationId xmlns:a16="http://schemas.microsoft.com/office/drawing/2014/main" id="{87C5C03A-11D1-4B9B-AF6E-8AFF7DBC0D56}"/>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7237233" y="11031453"/>
            <a:ext cx="2178498" cy="479270"/>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34" descr="Image result for babbel logo">
            <a:extLst>
              <a:ext uri="{FF2B5EF4-FFF2-40B4-BE49-F238E27FC236}">
                <a16:creationId xmlns:a16="http://schemas.microsoft.com/office/drawing/2014/main" id="{083793DD-BE79-435C-827C-CC4559F970B0}"/>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602633" y="9373793"/>
            <a:ext cx="1512715" cy="468193"/>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42" descr="Image result for adoreme logo">
            <a:extLst>
              <a:ext uri="{FF2B5EF4-FFF2-40B4-BE49-F238E27FC236}">
                <a16:creationId xmlns:a16="http://schemas.microsoft.com/office/drawing/2014/main" id="{8C31F600-E766-4B31-8162-C4E20DC53319}"/>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21141146" y="11557039"/>
            <a:ext cx="2124470" cy="429320"/>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90" descr="Image result for casper logo">
            <a:extLst>
              <a:ext uri="{FF2B5EF4-FFF2-40B4-BE49-F238E27FC236}">
                <a16:creationId xmlns:a16="http://schemas.microsoft.com/office/drawing/2014/main" id="{7C1E8169-4ECF-46C5-B71B-B08D1940010C}"/>
              </a:ext>
            </a:extLst>
          </p:cNvPr>
          <p:cNvPicPr>
            <a:picLocks noChangeAspect="1" noChangeArrowheads="1"/>
          </p:cNvPicPr>
          <p:nvPr/>
        </p:nvPicPr>
        <p:blipFill rotWithShape="1">
          <a:blip r:embed="rId27" cstate="screen">
            <a:extLst>
              <a:ext uri="{28A0092B-C50C-407E-A947-70E740481C1C}">
                <a14:useLocalDpi xmlns:a14="http://schemas.microsoft.com/office/drawing/2010/main"/>
              </a:ext>
            </a:extLst>
          </a:blip>
          <a:srcRect/>
          <a:stretch/>
        </p:blipFill>
        <p:spPr bwMode="auto">
          <a:xfrm>
            <a:off x="6481903" y="3846236"/>
            <a:ext cx="1789705" cy="503641"/>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32" descr="Image result for hello fresh logo">
            <a:extLst>
              <a:ext uri="{FF2B5EF4-FFF2-40B4-BE49-F238E27FC236}">
                <a16:creationId xmlns:a16="http://schemas.microsoft.com/office/drawing/2014/main" id="{A92125CD-5824-4D2A-8DC0-ED08EFAB6B6B}"/>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4378135" y="6624733"/>
            <a:ext cx="848858" cy="779232"/>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34" descr="Image result for plated logo">
            <a:extLst>
              <a:ext uri="{FF2B5EF4-FFF2-40B4-BE49-F238E27FC236}">
                <a16:creationId xmlns:a16="http://schemas.microsoft.com/office/drawing/2014/main" id="{F4E3295D-6A30-4397-A590-6389291638ED}"/>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12549878" y="6077510"/>
            <a:ext cx="1475107" cy="342604"/>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152" descr="Image result for blue apron logo">
            <a:extLst>
              <a:ext uri="{FF2B5EF4-FFF2-40B4-BE49-F238E27FC236}">
                <a16:creationId xmlns:a16="http://schemas.microsoft.com/office/drawing/2014/main" id="{753387E8-35E9-4973-8EAC-D508A7154E9B}"/>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2825870" y="6624733"/>
            <a:ext cx="1289115" cy="593270"/>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120" descr="Image result for zocdoc logo">
            <a:extLst>
              <a:ext uri="{FF2B5EF4-FFF2-40B4-BE49-F238E27FC236}">
                <a16:creationId xmlns:a16="http://schemas.microsoft.com/office/drawing/2014/main" id="{80B68542-991E-4381-B6B0-2948CE600B39}"/>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1213332" y="7526206"/>
            <a:ext cx="1809711" cy="68950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140" descr="Image result for untuckit logo">
            <a:extLst>
              <a:ext uri="{FF2B5EF4-FFF2-40B4-BE49-F238E27FC236}">
                <a16:creationId xmlns:a16="http://schemas.microsoft.com/office/drawing/2014/main" id="{93618D5D-0CD3-4472-B1D0-481E833B84BD}"/>
              </a:ext>
            </a:extLst>
          </p:cNvPr>
          <p:cNvPicPr>
            <a:picLocks noChangeAspect="1" noChangeArrowheads="1"/>
          </p:cNvPicPr>
          <p:nvPr/>
        </p:nvPicPr>
        <p:blipFill rotWithShape="1">
          <a:blip r:embed="rId32" cstate="email">
            <a:extLst>
              <a:ext uri="{28A0092B-C50C-407E-A947-70E740481C1C}">
                <a14:useLocalDpi xmlns:a14="http://schemas.microsoft.com/office/drawing/2010/main"/>
              </a:ext>
            </a:extLst>
          </a:blip>
          <a:srcRect/>
          <a:stretch/>
        </p:blipFill>
        <p:spPr bwMode="auto">
          <a:xfrm>
            <a:off x="8695461" y="5656186"/>
            <a:ext cx="2245020" cy="432255"/>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24" descr="Image result for mtailor logo">
            <a:extLst>
              <a:ext uri="{FF2B5EF4-FFF2-40B4-BE49-F238E27FC236}">
                <a16:creationId xmlns:a16="http://schemas.microsoft.com/office/drawing/2014/main" id="{8884D930-975F-4DCC-BFFE-2120562E9FAE}"/>
              </a:ext>
            </a:extLst>
          </p:cNvPr>
          <p:cNvPicPr>
            <a:picLocks noChangeAspect="1" noChangeArrowheads="1"/>
          </p:cNvPicPr>
          <p:nvPr/>
        </p:nvPicPr>
        <p:blipFill rotWithShape="1">
          <a:blip r:embed="rId33" cstate="email">
            <a:extLst>
              <a:ext uri="{28A0092B-C50C-407E-A947-70E740481C1C}">
                <a14:useLocalDpi xmlns:a14="http://schemas.microsoft.com/office/drawing/2010/main"/>
              </a:ext>
            </a:extLst>
          </a:blip>
          <a:srcRect t="36312" b="37458"/>
          <a:stretch/>
        </p:blipFill>
        <p:spPr bwMode="auto">
          <a:xfrm>
            <a:off x="9754069" y="6171110"/>
            <a:ext cx="1524048" cy="399755"/>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116" descr="Image result for jet logo">
            <a:extLst>
              <a:ext uri="{FF2B5EF4-FFF2-40B4-BE49-F238E27FC236}">
                <a16:creationId xmlns:a16="http://schemas.microsoft.com/office/drawing/2014/main" id="{778453CC-1630-40E6-A701-C3E9F77CFE79}"/>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1785150" y="4059949"/>
            <a:ext cx="1160993" cy="870746"/>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46" descr="Image result for thredup logo">
            <a:extLst>
              <a:ext uri="{FF2B5EF4-FFF2-40B4-BE49-F238E27FC236}">
                <a16:creationId xmlns:a16="http://schemas.microsoft.com/office/drawing/2014/main" id="{00C8D3D9-D89D-42E8-8B57-1C9A99B4C8AB}"/>
              </a:ext>
            </a:extLst>
          </p:cNvPr>
          <p:cNvPicPr>
            <a:picLocks noChangeAspect="1" noChangeArrowheads="1"/>
          </p:cNvPicPr>
          <p:nvPr/>
        </p:nvPicPr>
        <p:blipFill rotWithShape="1">
          <a:blip r:embed="rId35" cstate="screen">
            <a:extLst>
              <a:ext uri="{28A0092B-C50C-407E-A947-70E740481C1C}">
                <a14:useLocalDpi xmlns:a14="http://schemas.microsoft.com/office/drawing/2010/main"/>
              </a:ext>
            </a:extLst>
          </a:blip>
          <a:srcRect/>
          <a:stretch/>
        </p:blipFill>
        <p:spPr bwMode="auto">
          <a:xfrm>
            <a:off x="9291902" y="3590756"/>
            <a:ext cx="1986214" cy="503641"/>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36" descr="Image result for touchnote logo">
            <a:extLst>
              <a:ext uri="{FF2B5EF4-FFF2-40B4-BE49-F238E27FC236}">
                <a16:creationId xmlns:a16="http://schemas.microsoft.com/office/drawing/2014/main" id="{6DCCE98F-57AC-42A5-BF2A-64A3254A72D6}"/>
              </a:ext>
            </a:extLst>
          </p:cNvPr>
          <p:cNvPicPr>
            <a:picLocks noChangeAspect="1" noChangeArrowheads="1"/>
          </p:cNvPicPr>
          <p:nvPr/>
        </p:nvPicPr>
        <p:blipFill rotWithShape="1">
          <a:blip r:embed="rId36" cstate="screen">
            <a:extLst>
              <a:ext uri="{28A0092B-C50C-407E-A947-70E740481C1C}">
                <a14:useLocalDpi xmlns:a14="http://schemas.microsoft.com/office/drawing/2010/main"/>
              </a:ext>
            </a:extLst>
          </a:blip>
          <a:srcRect/>
          <a:stretch/>
        </p:blipFill>
        <p:spPr bwMode="auto">
          <a:xfrm>
            <a:off x="4866122" y="11437580"/>
            <a:ext cx="998364" cy="95017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58" descr="Image result for redfin logo">
            <a:extLst>
              <a:ext uri="{FF2B5EF4-FFF2-40B4-BE49-F238E27FC236}">
                <a16:creationId xmlns:a16="http://schemas.microsoft.com/office/drawing/2014/main" id="{95464C1A-CCBD-453D-9CA0-68A6271B97C8}"/>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3154946" y="6262197"/>
            <a:ext cx="1234122" cy="325564"/>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12" descr="Image result for homelight logo">
            <a:extLst>
              <a:ext uri="{FF2B5EF4-FFF2-40B4-BE49-F238E27FC236}">
                <a16:creationId xmlns:a16="http://schemas.microsoft.com/office/drawing/2014/main" id="{59561314-E5B4-42BA-BB57-7E07AFEF8135}"/>
              </a:ext>
            </a:extLst>
          </p:cNvPr>
          <p:cNvPicPr>
            <a:picLocks noChangeAspect="1" noChangeArrowheads="1"/>
          </p:cNvPicPr>
          <p:nvPr/>
        </p:nvPicPr>
        <p:blipFill rotWithShape="1">
          <a:blip r:embed="rId38" cstate="screen">
            <a:extLst>
              <a:ext uri="{28A0092B-C50C-407E-A947-70E740481C1C}">
                <a14:useLocalDpi xmlns:a14="http://schemas.microsoft.com/office/drawing/2010/main"/>
              </a:ext>
            </a:extLst>
          </a:blip>
          <a:srcRect/>
          <a:stretch/>
        </p:blipFill>
        <p:spPr bwMode="auto">
          <a:xfrm>
            <a:off x="1926917" y="5527840"/>
            <a:ext cx="2271419" cy="528333"/>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96" descr="Image result for overstock logo">
            <a:extLst>
              <a:ext uri="{FF2B5EF4-FFF2-40B4-BE49-F238E27FC236}">
                <a16:creationId xmlns:a16="http://schemas.microsoft.com/office/drawing/2014/main" id="{F7BE1A3F-D8E6-421C-A682-CC1068C733BD}"/>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16472549" y="4446378"/>
            <a:ext cx="2446738" cy="614075"/>
          </a:xfrm>
          <a:prstGeom prst="rect">
            <a:avLst/>
          </a:prstGeom>
          <a:noFill/>
          <a:extLst>
            <a:ext uri="{909E8E84-426E-40DD-AFC4-6F175D3DCCD1}">
              <a14:hiddenFill xmlns:a14="http://schemas.microsoft.com/office/drawing/2010/main">
                <a:solidFill>
                  <a:srgbClr val="FFFFFF"/>
                </a:solidFill>
              </a14:hiddenFill>
            </a:ext>
          </a:extLst>
        </p:spPr>
      </p:pic>
      <p:sp>
        <p:nvSpPr>
          <p:cNvPr id="178" name="TextBox 177">
            <a:extLst>
              <a:ext uri="{FF2B5EF4-FFF2-40B4-BE49-F238E27FC236}">
                <a16:creationId xmlns:a16="http://schemas.microsoft.com/office/drawing/2014/main" id="{723B50EC-7452-4925-B97B-8F7833EBF9BF}"/>
              </a:ext>
            </a:extLst>
          </p:cNvPr>
          <p:cNvSpPr txBox="1"/>
          <p:nvPr/>
        </p:nvSpPr>
        <p:spPr>
          <a:xfrm>
            <a:off x="10352219" y="8660547"/>
            <a:ext cx="2495425" cy="461665"/>
          </a:xfrm>
          <a:prstGeom prst="rect">
            <a:avLst/>
          </a:prstGeom>
          <a:noFill/>
        </p:spPr>
        <p:txBody>
          <a:bodyPr wrap="square" rtlCol="0">
            <a:spAutoFit/>
          </a:bodyPr>
          <a:lstStyle/>
          <a:p>
            <a:pPr algn="ctr"/>
            <a:r>
              <a:rPr lang="en-US" sz="2400" b="1" u="sng" dirty="0"/>
              <a:t>Tax Filing</a:t>
            </a:r>
          </a:p>
        </p:txBody>
      </p:sp>
      <p:pic>
        <p:nvPicPr>
          <p:cNvPr id="179" name="Picture 50" descr="Image result for taxact logo">
            <a:extLst>
              <a:ext uri="{FF2B5EF4-FFF2-40B4-BE49-F238E27FC236}">
                <a16:creationId xmlns:a16="http://schemas.microsoft.com/office/drawing/2014/main" id="{A933A56E-3497-4649-AC2B-7B0BC3EC94C6}"/>
              </a:ext>
            </a:extLst>
          </p:cNvPr>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11010461" y="9207094"/>
            <a:ext cx="1649979" cy="529623"/>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64" descr="Image result for taxslayer logo">
            <a:extLst>
              <a:ext uri="{FF2B5EF4-FFF2-40B4-BE49-F238E27FC236}">
                <a16:creationId xmlns:a16="http://schemas.microsoft.com/office/drawing/2014/main" id="{1DA4F534-33AB-48C9-8FF3-8932B4227BBB}"/>
              </a:ext>
            </a:extLst>
          </p:cNvPr>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10401980" y="9841986"/>
            <a:ext cx="2001539" cy="384295"/>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0" descr="Image result for carvana logo">
            <a:extLst>
              <a:ext uri="{FF2B5EF4-FFF2-40B4-BE49-F238E27FC236}">
                <a16:creationId xmlns:a16="http://schemas.microsoft.com/office/drawing/2014/main" id="{DBEC5F4B-21F5-4A45-8817-0F59700E7457}"/>
              </a:ext>
            </a:extLst>
          </p:cNvPr>
          <p:cNvPicPr>
            <a:picLocks noChangeAspect="1" noChangeArrowheads="1"/>
          </p:cNvPicPr>
          <p:nvPr/>
        </p:nvPicPr>
        <p:blipFill rotWithShape="1">
          <a:blip r:embed="rId42" cstate="screen">
            <a:extLst>
              <a:ext uri="{28A0092B-C50C-407E-A947-70E740481C1C}">
                <a14:useLocalDpi xmlns:a14="http://schemas.microsoft.com/office/drawing/2010/main"/>
              </a:ext>
            </a:extLst>
          </a:blip>
          <a:srcRect/>
          <a:stretch/>
        </p:blipFill>
        <p:spPr bwMode="auto">
          <a:xfrm>
            <a:off x="5126850" y="5252098"/>
            <a:ext cx="2292777" cy="701715"/>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2" descr="Image result for creditsesame logo">
            <a:extLst>
              <a:ext uri="{FF2B5EF4-FFF2-40B4-BE49-F238E27FC236}">
                <a16:creationId xmlns:a16="http://schemas.microsoft.com/office/drawing/2014/main" id="{E7D93931-3D1B-4BFC-8109-1E533A90312F}"/>
              </a:ext>
            </a:extLst>
          </p:cNvPr>
          <p:cNvPicPr>
            <a:picLocks noChangeAspect="1" noChangeArrowheads="1"/>
          </p:cNvPicPr>
          <p:nvPr/>
        </p:nvPicPr>
        <p:blipFill rotWithShape="1">
          <a:blip r:embed="rId43" cstate="email">
            <a:extLst>
              <a:ext uri="{28A0092B-C50C-407E-A947-70E740481C1C}">
                <a14:useLocalDpi xmlns:a14="http://schemas.microsoft.com/office/drawing/2010/main"/>
              </a:ext>
            </a:extLst>
          </a:blip>
          <a:srcRect t="37050" b="33465"/>
          <a:stretch/>
        </p:blipFill>
        <p:spPr bwMode="auto">
          <a:xfrm>
            <a:off x="1195113" y="3696815"/>
            <a:ext cx="1791916" cy="528333"/>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42" descr="Image result for goodrx logo">
            <a:extLst>
              <a:ext uri="{FF2B5EF4-FFF2-40B4-BE49-F238E27FC236}">
                <a16:creationId xmlns:a16="http://schemas.microsoft.com/office/drawing/2014/main" id="{A7A92FC7-ED2F-4659-871C-3773CB3D2146}"/>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3180843" y="7527789"/>
            <a:ext cx="1208225" cy="630003"/>
          </a:xfrm>
          <a:prstGeom prst="rect">
            <a:avLst/>
          </a:prstGeom>
          <a:noFill/>
          <a:extLst>
            <a:ext uri="{909E8E84-426E-40DD-AFC4-6F175D3DCCD1}">
              <a14:hiddenFill xmlns:a14="http://schemas.microsoft.com/office/drawing/2010/main">
                <a:solidFill>
                  <a:srgbClr val="FFFFFF"/>
                </a:solidFill>
              </a14:hiddenFill>
            </a:ext>
          </a:extLst>
        </p:spPr>
      </p:pic>
      <p:sp>
        <p:nvSpPr>
          <p:cNvPr id="184" name="TextBox 183">
            <a:extLst>
              <a:ext uri="{FF2B5EF4-FFF2-40B4-BE49-F238E27FC236}">
                <a16:creationId xmlns:a16="http://schemas.microsoft.com/office/drawing/2014/main" id="{76164E9E-D319-4AA9-8A41-0405E8A9ED92}"/>
              </a:ext>
            </a:extLst>
          </p:cNvPr>
          <p:cNvSpPr txBox="1"/>
          <p:nvPr/>
        </p:nvSpPr>
        <p:spPr>
          <a:xfrm>
            <a:off x="4144770" y="10423597"/>
            <a:ext cx="2495425" cy="461665"/>
          </a:xfrm>
          <a:prstGeom prst="rect">
            <a:avLst/>
          </a:prstGeom>
          <a:noFill/>
        </p:spPr>
        <p:txBody>
          <a:bodyPr wrap="square" rtlCol="0">
            <a:spAutoFit/>
          </a:bodyPr>
          <a:lstStyle/>
          <a:p>
            <a:pPr algn="ctr"/>
            <a:r>
              <a:rPr lang="en-US" sz="2400" b="1" u="sng" dirty="0"/>
              <a:t>Photography</a:t>
            </a:r>
          </a:p>
        </p:txBody>
      </p:sp>
      <p:pic>
        <p:nvPicPr>
          <p:cNvPr id="185" name="Picture 40" descr="Image result for free prints logo">
            <a:extLst>
              <a:ext uri="{FF2B5EF4-FFF2-40B4-BE49-F238E27FC236}">
                <a16:creationId xmlns:a16="http://schemas.microsoft.com/office/drawing/2014/main" id="{E6131E7E-819B-4684-B32E-D968EE91BDFE}"/>
              </a:ext>
            </a:extLst>
          </p:cNvPr>
          <p:cNvPicPr>
            <a:picLocks noChangeAspect="1" noChangeArrowheads="1"/>
          </p:cNvPicPr>
          <p:nvPr/>
        </p:nvPicPr>
        <p:blipFill rotWithShape="1">
          <a:blip r:embed="rId45" cstate="screen">
            <a:extLst>
              <a:ext uri="{28A0092B-C50C-407E-A947-70E740481C1C}">
                <a14:useLocalDpi xmlns:a14="http://schemas.microsoft.com/office/drawing/2010/main"/>
              </a:ext>
            </a:extLst>
          </a:blip>
          <a:srcRect/>
          <a:stretch/>
        </p:blipFill>
        <p:spPr bwMode="auto">
          <a:xfrm>
            <a:off x="4482896" y="10971566"/>
            <a:ext cx="1973324" cy="369629"/>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16" descr="Image result for zillow logo">
            <a:extLst>
              <a:ext uri="{FF2B5EF4-FFF2-40B4-BE49-F238E27FC236}">
                <a16:creationId xmlns:a16="http://schemas.microsoft.com/office/drawing/2014/main" id="{05A88313-8A10-4CD9-A8D6-B09F0BBBEC9D}"/>
              </a:ext>
            </a:extLst>
          </p:cNvPr>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1329543" y="6256709"/>
            <a:ext cx="1395076" cy="379287"/>
          </a:xfrm>
          <a:prstGeom prst="rect">
            <a:avLst/>
          </a:prstGeom>
          <a:noFill/>
          <a:extLst>
            <a:ext uri="{909E8E84-426E-40DD-AFC4-6F175D3DCCD1}">
              <a14:hiddenFill xmlns:a14="http://schemas.microsoft.com/office/drawing/2010/main">
                <a:solidFill>
                  <a:srgbClr val="FFFFFF"/>
                </a:solidFill>
              </a14:hiddenFill>
            </a:ext>
          </a:extLst>
        </p:spPr>
      </p:pic>
      <p:sp>
        <p:nvSpPr>
          <p:cNvPr id="187" name="TextBox 186">
            <a:extLst>
              <a:ext uri="{FF2B5EF4-FFF2-40B4-BE49-F238E27FC236}">
                <a16:creationId xmlns:a16="http://schemas.microsoft.com/office/drawing/2014/main" id="{C6ED702B-733D-4A2A-9315-9CDEF10F61C1}"/>
              </a:ext>
            </a:extLst>
          </p:cNvPr>
          <p:cNvSpPr txBox="1"/>
          <p:nvPr/>
        </p:nvSpPr>
        <p:spPr>
          <a:xfrm>
            <a:off x="957373" y="8392077"/>
            <a:ext cx="3079839" cy="830997"/>
          </a:xfrm>
          <a:prstGeom prst="rect">
            <a:avLst/>
          </a:prstGeom>
          <a:noFill/>
        </p:spPr>
        <p:txBody>
          <a:bodyPr wrap="square" rtlCol="0">
            <a:spAutoFit/>
          </a:bodyPr>
          <a:lstStyle/>
          <a:p>
            <a:pPr algn="ctr"/>
            <a:r>
              <a:rPr lang="en-US" sz="2400" b="1" u="sng" dirty="0"/>
              <a:t>Shaving &amp; Grooming Products</a:t>
            </a:r>
          </a:p>
        </p:txBody>
      </p:sp>
      <p:pic>
        <p:nvPicPr>
          <p:cNvPr id="188" name="Picture 128" descr="Image result for dollar shave club logo">
            <a:extLst>
              <a:ext uri="{FF2B5EF4-FFF2-40B4-BE49-F238E27FC236}">
                <a16:creationId xmlns:a16="http://schemas.microsoft.com/office/drawing/2014/main" id="{AFEA7122-92DF-4442-99C2-F001CB58570E}"/>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468046" y="9010932"/>
            <a:ext cx="2096918" cy="1328254"/>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48" descr="Image result for harrys logo">
            <a:extLst>
              <a:ext uri="{FF2B5EF4-FFF2-40B4-BE49-F238E27FC236}">
                <a16:creationId xmlns:a16="http://schemas.microsoft.com/office/drawing/2014/main" id="{591E43D7-E7E2-4C7F-AEE8-184CDF9949B7}"/>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2440113" y="9496568"/>
            <a:ext cx="1508931" cy="263277"/>
          </a:xfrm>
          <a:prstGeom prst="rect">
            <a:avLst/>
          </a:prstGeom>
          <a:noFill/>
          <a:extLst>
            <a:ext uri="{909E8E84-426E-40DD-AFC4-6F175D3DCCD1}">
              <a14:hiddenFill xmlns:a14="http://schemas.microsoft.com/office/drawing/2010/main">
                <a:solidFill>
                  <a:srgbClr val="FFFFFF"/>
                </a:solidFill>
              </a14:hiddenFill>
            </a:ext>
          </a:extLst>
        </p:spPr>
      </p:pic>
      <p:sp>
        <p:nvSpPr>
          <p:cNvPr id="190" name="TextBox 189">
            <a:extLst>
              <a:ext uri="{FF2B5EF4-FFF2-40B4-BE49-F238E27FC236}">
                <a16:creationId xmlns:a16="http://schemas.microsoft.com/office/drawing/2014/main" id="{6BF90B9C-78EF-43BE-AE07-FF15388C2FCE}"/>
              </a:ext>
            </a:extLst>
          </p:cNvPr>
          <p:cNvSpPr txBox="1"/>
          <p:nvPr/>
        </p:nvSpPr>
        <p:spPr>
          <a:xfrm>
            <a:off x="9963144" y="10706992"/>
            <a:ext cx="3079839" cy="461665"/>
          </a:xfrm>
          <a:prstGeom prst="rect">
            <a:avLst/>
          </a:prstGeom>
          <a:noFill/>
        </p:spPr>
        <p:txBody>
          <a:bodyPr wrap="square" rtlCol="0">
            <a:spAutoFit/>
          </a:bodyPr>
          <a:lstStyle/>
          <a:p>
            <a:pPr algn="ctr"/>
            <a:r>
              <a:rPr lang="en-US" sz="2400" b="1" u="sng" dirty="0"/>
              <a:t>Shopping Rewards</a:t>
            </a:r>
          </a:p>
        </p:txBody>
      </p:sp>
      <p:pic>
        <p:nvPicPr>
          <p:cNvPr id="191" name="Picture 14" descr="Image result for ebateslogo">
            <a:extLst>
              <a:ext uri="{FF2B5EF4-FFF2-40B4-BE49-F238E27FC236}">
                <a16:creationId xmlns:a16="http://schemas.microsoft.com/office/drawing/2014/main" id="{1472468C-81EB-49D0-B9A9-8DACC046FF43}"/>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10723018" y="11314446"/>
            <a:ext cx="1578180" cy="631272"/>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0" descr="Image result for fabletics logo">
            <a:extLst>
              <a:ext uri="{FF2B5EF4-FFF2-40B4-BE49-F238E27FC236}">
                <a16:creationId xmlns:a16="http://schemas.microsoft.com/office/drawing/2014/main" id="{BF8D93C9-B9D3-4CA4-AA5B-1D119CE14F29}"/>
              </a:ext>
            </a:extLst>
          </p:cNvPr>
          <p:cNvPicPr>
            <a:picLocks noChangeAspect="1" noChangeArrowheads="1"/>
          </p:cNvPicPr>
          <p:nvPr/>
        </p:nvPicPr>
        <p:blipFill>
          <a:blip r:embed="rId50" cstate="email">
            <a:extLst>
              <a:ext uri="{28A0092B-C50C-407E-A947-70E740481C1C}">
                <a14:useLocalDpi xmlns:a14="http://schemas.microsoft.com/office/drawing/2010/main"/>
              </a:ext>
            </a:extLst>
          </a:blip>
          <a:srcRect/>
          <a:stretch>
            <a:fillRect/>
          </a:stretch>
        </p:blipFill>
        <p:spPr bwMode="auto">
          <a:xfrm>
            <a:off x="5103573" y="7520097"/>
            <a:ext cx="2244627" cy="350163"/>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18" descr="Image result for talkspace logo">
            <a:extLst>
              <a:ext uri="{FF2B5EF4-FFF2-40B4-BE49-F238E27FC236}">
                <a16:creationId xmlns:a16="http://schemas.microsoft.com/office/drawing/2014/main" id="{2F474B4A-E065-4D78-BCE6-8C7B0B461A6C}"/>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20589009" y="5752240"/>
            <a:ext cx="1879130" cy="51040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30" descr="Image result for trip advisor logo">
            <a:extLst>
              <a:ext uri="{FF2B5EF4-FFF2-40B4-BE49-F238E27FC236}">
                <a16:creationId xmlns:a16="http://schemas.microsoft.com/office/drawing/2014/main" id="{90B40139-0479-4DB4-8564-5A33F5A27AA1}"/>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15823258" y="7519486"/>
            <a:ext cx="1605050" cy="1079762"/>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extLst>
              <a:ext uri="{FF2B5EF4-FFF2-40B4-BE49-F238E27FC236}">
                <a16:creationId xmlns:a16="http://schemas.microsoft.com/office/drawing/2014/main" id="{4B680D3A-8D46-4C39-B73C-C53A1E70720D}"/>
              </a:ext>
            </a:extLst>
          </p:cNvPr>
          <p:cNvSpPr txBox="1"/>
          <p:nvPr/>
        </p:nvSpPr>
        <p:spPr>
          <a:xfrm>
            <a:off x="15528802" y="6637959"/>
            <a:ext cx="5732936" cy="461665"/>
          </a:xfrm>
          <a:prstGeom prst="rect">
            <a:avLst/>
          </a:prstGeom>
          <a:noFill/>
        </p:spPr>
        <p:txBody>
          <a:bodyPr wrap="square" rtlCol="0">
            <a:spAutoFit/>
          </a:bodyPr>
          <a:lstStyle/>
          <a:p>
            <a:pPr algn="ctr"/>
            <a:r>
              <a:rPr lang="en-US" sz="2400" b="1" u="sng" dirty="0"/>
              <a:t>Travel Search Engine</a:t>
            </a:r>
          </a:p>
        </p:txBody>
      </p:sp>
      <p:pic>
        <p:nvPicPr>
          <p:cNvPr id="197" name="Picture 102" descr="Image result for kayak logo">
            <a:extLst>
              <a:ext uri="{FF2B5EF4-FFF2-40B4-BE49-F238E27FC236}">
                <a16:creationId xmlns:a16="http://schemas.microsoft.com/office/drawing/2014/main" id="{C7A69639-ABB1-4F7D-BED9-84BC5B8C30E4}"/>
              </a:ext>
            </a:extLst>
          </p:cNvPr>
          <p:cNvPicPr>
            <a:picLocks noChangeAspect="1" noChangeArrowheads="1"/>
          </p:cNvPicPr>
          <p:nvPr/>
        </p:nvPicPr>
        <p:blipFill rotWithShape="1">
          <a:blip r:embed="rId53" cstate="screen">
            <a:extLst>
              <a:ext uri="{28A0092B-C50C-407E-A947-70E740481C1C}">
                <a14:useLocalDpi xmlns:a14="http://schemas.microsoft.com/office/drawing/2010/main"/>
              </a:ext>
            </a:extLst>
          </a:blip>
          <a:srcRect/>
          <a:stretch/>
        </p:blipFill>
        <p:spPr bwMode="auto">
          <a:xfrm>
            <a:off x="16117520" y="7156918"/>
            <a:ext cx="1711839" cy="386645"/>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28" descr="Image result for expedia logo">
            <a:extLst>
              <a:ext uri="{FF2B5EF4-FFF2-40B4-BE49-F238E27FC236}">
                <a16:creationId xmlns:a16="http://schemas.microsoft.com/office/drawing/2014/main" id="{3F2BC09B-F666-4971-B905-127D8CE71AF4}"/>
              </a:ext>
            </a:extLst>
          </p:cNvPr>
          <p:cNvPicPr>
            <a:picLocks noChangeAspect="1" noChangeArrowheads="1"/>
          </p:cNvPicPr>
          <p:nvPr/>
        </p:nvPicPr>
        <p:blipFill>
          <a:blip r:embed="rId54" cstate="email">
            <a:extLst>
              <a:ext uri="{28A0092B-C50C-407E-A947-70E740481C1C}">
                <a14:useLocalDpi xmlns:a14="http://schemas.microsoft.com/office/drawing/2010/main"/>
              </a:ext>
            </a:extLst>
          </a:blip>
          <a:srcRect/>
          <a:stretch>
            <a:fillRect/>
          </a:stretch>
        </p:blipFill>
        <p:spPr bwMode="auto">
          <a:xfrm>
            <a:off x="17391212" y="7799398"/>
            <a:ext cx="1610486" cy="467311"/>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52" descr="Image result for booking.com logo">
            <a:extLst>
              <a:ext uri="{FF2B5EF4-FFF2-40B4-BE49-F238E27FC236}">
                <a16:creationId xmlns:a16="http://schemas.microsoft.com/office/drawing/2014/main" id="{15CEB855-5C34-4342-8FEF-E775FBBBE8B0}"/>
              </a:ext>
            </a:extLst>
          </p:cNvPr>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18278487" y="7296289"/>
            <a:ext cx="2094298" cy="351776"/>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56" descr="Image result for priceline logo">
            <a:extLst>
              <a:ext uri="{FF2B5EF4-FFF2-40B4-BE49-F238E27FC236}">
                <a16:creationId xmlns:a16="http://schemas.microsoft.com/office/drawing/2014/main" id="{0A86DA8F-A3B5-4F77-8EC9-E87D1586A1B0}"/>
              </a:ext>
            </a:extLst>
          </p:cNvPr>
          <p:cNvPicPr>
            <a:picLocks noChangeAspect="1" noChangeArrowheads="1"/>
          </p:cNvPicPr>
          <p:nvPr/>
        </p:nvPicPr>
        <p:blipFill>
          <a:blip r:embed="rId56" cstate="email">
            <a:extLst>
              <a:ext uri="{28A0092B-C50C-407E-A947-70E740481C1C}">
                <a14:useLocalDpi xmlns:a14="http://schemas.microsoft.com/office/drawing/2010/main"/>
              </a:ext>
            </a:extLst>
          </a:blip>
          <a:srcRect/>
          <a:stretch>
            <a:fillRect/>
          </a:stretch>
        </p:blipFill>
        <p:spPr bwMode="auto">
          <a:xfrm>
            <a:off x="19128528" y="7672125"/>
            <a:ext cx="1820729" cy="721855"/>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44" descr="Image result for autotrader logo">
            <a:extLst>
              <a:ext uri="{FF2B5EF4-FFF2-40B4-BE49-F238E27FC236}">
                <a16:creationId xmlns:a16="http://schemas.microsoft.com/office/drawing/2014/main" id="{AD9228D6-D0F8-4112-ACF6-A8BAE5576ED4}"/>
              </a:ext>
            </a:extLst>
          </p:cNvPr>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a:off x="6050692" y="5832185"/>
            <a:ext cx="2373081" cy="59327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32" descr="Image result for etrade logo">
            <a:extLst>
              <a:ext uri="{FF2B5EF4-FFF2-40B4-BE49-F238E27FC236}">
                <a16:creationId xmlns:a16="http://schemas.microsoft.com/office/drawing/2014/main" id="{BE8D6EC0-D3F7-4595-8A55-4B2A777292AC}"/>
              </a:ext>
            </a:extLst>
          </p:cNvPr>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2096239" y="4405296"/>
            <a:ext cx="2102098" cy="287396"/>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138" descr="Image result for offerup logo">
            <a:extLst>
              <a:ext uri="{FF2B5EF4-FFF2-40B4-BE49-F238E27FC236}">
                <a16:creationId xmlns:a16="http://schemas.microsoft.com/office/drawing/2014/main" id="{46A1CC75-DCAC-4555-B5DF-BC60B960A0C4}"/>
              </a:ext>
            </a:extLst>
          </p:cNvPr>
          <p:cNvPicPr>
            <a:picLocks noChangeAspect="1" noChangeArrowheads="1"/>
          </p:cNvPicPr>
          <p:nvPr/>
        </p:nvPicPr>
        <p:blipFill rotWithShape="1">
          <a:blip r:embed="rId59" cstate="screen">
            <a:extLst>
              <a:ext uri="{28A0092B-C50C-407E-A947-70E740481C1C}">
                <a14:useLocalDpi xmlns:a14="http://schemas.microsoft.com/office/drawing/2010/main"/>
              </a:ext>
            </a:extLst>
          </a:blip>
          <a:srcRect/>
          <a:stretch/>
        </p:blipFill>
        <p:spPr bwMode="auto">
          <a:xfrm>
            <a:off x="9867085" y="4269711"/>
            <a:ext cx="1503761" cy="579181"/>
          </a:xfrm>
          <a:prstGeom prst="rect">
            <a:avLst/>
          </a:prstGeom>
          <a:noFill/>
          <a:extLst>
            <a:ext uri="{909E8E84-426E-40DD-AFC4-6F175D3DCCD1}">
              <a14:hiddenFill xmlns:a14="http://schemas.microsoft.com/office/drawing/2010/main">
                <a:solidFill>
                  <a:srgbClr val="FFFFFF"/>
                </a:solidFill>
              </a14:hiddenFill>
            </a:ext>
          </a:extLst>
        </p:spPr>
      </p:pic>
      <p:sp>
        <p:nvSpPr>
          <p:cNvPr id="204" name="TextBox 203">
            <a:extLst>
              <a:ext uri="{FF2B5EF4-FFF2-40B4-BE49-F238E27FC236}">
                <a16:creationId xmlns:a16="http://schemas.microsoft.com/office/drawing/2014/main" id="{A1DC2D50-F5E4-44E2-9D91-EFC89C86CADF}"/>
              </a:ext>
            </a:extLst>
          </p:cNvPr>
          <p:cNvSpPr txBox="1"/>
          <p:nvPr/>
        </p:nvSpPr>
        <p:spPr>
          <a:xfrm>
            <a:off x="18538866" y="10674605"/>
            <a:ext cx="4726749" cy="830997"/>
          </a:xfrm>
          <a:prstGeom prst="rect">
            <a:avLst/>
          </a:prstGeom>
          <a:noFill/>
        </p:spPr>
        <p:txBody>
          <a:bodyPr wrap="square" rtlCol="0">
            <a:spAutoFit/>
          </a:bodyPr>
          <a:lstStyle/>
          <a:p>
            <a:pPr algn="ctr"/>
            <a:r>
              <a:rPr lang="en-US" sz="2400" b="1" u="sng" dirty="0"/>
              <a:t>Underwear / </a:t>
            </a:r>
          </a:p>
          <a:p>
            <a:pPr algn="ctr"/>
            <a:r>
              <a:rPr lang="en-US" sz="2400" b="1" u="sng" dirty="0"/>
              <a:t>Lingerie</a:t>
            </a:r>
          </a:p>
        </p:txBody>
      </p:sp>
      <p:pic>
        <p:nvPicPr>
          <p:cNvPr id="205" name="Picture 118" descr="Image result for tommy john logo">
            <a:extLst>
              <a:ext uri="{FF2B5EF4-FFF2-40B4-BE49-F238E27FC236}">
                <a16:creationId xmlns:a16="http://schemas.microsoft.com/office/drawing/2014/main" id="{CAF74BE5-3E4D-4D5A-B9CA-49EA478EBC05}"/>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18538867" y="11597042"/>
            <a:ext cx="2270208" cy="386645"/>
          </a:xfrm>
          <a:prstGeom prst="rect">
            <a:avLst/>
          </a:prstGeom>
          <a:noFill/>
          <a:extLst>
            <a:ext uri="{909E8E84-426E-40DD-AFC4-6F175D3DCCD1}">
              <a14:hiddenFill xmlns:a14="http://schemas.microsoft.com/office/drawing/2010/main">
                <a:solidFill>
                  <a:srgbClr val="FFFFFF"/>
                </a:solidFill>
              </a14:hiddenFill>
            </a:ext>
          </a:extLst>
        </p:spPr>
      </p:pic>
      <p:sp>
        <p:nvSpPr>
          <p:cNvPr id="206" name="TextBox 205">
            <a:extLst>
              <a:ext uri="{FF2B5EF4-FFF2-40B4-BE49-F238E27FC236}">
                <a16:creationId xmlns:a16="http://schemas.microsoft.com/office/drawing/2014/main" id="{88494C85-684B-4790-904D-2F09BFDA4766}"/>
              </a:ext>
            </a:extLst>
          </p:cNvPr>
          <p:cNvSpPr txBox="1"/>
          <p:nvPr/>
        </p:nvSpPr>
        <p:spPr>
          <a:xfrm>
            <a:off x="13004598" y="8729287"/>
            <a:ext cx="3249384" cy="461665"/>
          </a:xfrm>
          <a:prstGeom prst="rect">
            <a:avLst/>
          </a:prstGeom>
          <a:noFill/>
        </p:spPr>
        <p:txBody>
          <a:bodyPr wrap="square" rtlCol="0">
            <a:spAutoFit/>
          </a:bodyPr>
          <a:lstStyle/>
          <a:p>
            <a:pPr algn="ctr"/>
            <a:r>
              <a:rPr lang="en-US" sz="2400" b="1" u="sng" dirty="0"/>
              <a:t>Vacation Rentals</a:t>
            </a:r>
          </a:p>
        </p:txBody>
      </p:sp>
      <p:pic>
        <p:nvPicPr>
          <p:cNvPr id="207" name="Picture 20" descr="Image result for homeaway logo">
            <a:extLst>
              <a:ext uri="{FF2B5EF4-FFF2-40B4-BE49-F238E27FC236}">
                <a16:creationId xmlns:a16="http://schemas.microsoft.com/office/drawing/2014/main" id="{4DD815EE-48E7-47F7-8894-64A7E67B318A}"/>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13395602" y="9300513"/>
            <a:ext cx="2500324" cy="482810"/>
          </a:xfrm>
          <a:prstGeom prst="rect">
            <a:avLst/>
          </a:prstGeom>
          <a:noFill/>
          <a:extLst>
            <a:ext uri="{909E8E84-426E-40DD-AFC4-6F175D3DCCD1}">
              <a14:hiddenFill xmlns:a14="http://schemas.microsoft.com/office/drawing/2010/main">
                <a:solidFill>
                  <a:srgbClr val="FFFFFF"/>
                </a:solidFill>
              </a14:hiddenFill>
            </a:ext>
          </a:extLst>
        </p:spPr>
      </p:pic>
      <p:sp>
        <p:nvSpPr>
          <p:cNvPr id="208" name="TextBox 207">
            <a:extLst>
              <a:ext uri="{FF2B5EF4-FFF2-40B4-BE49-F238E27FC236}">
                <a16:creationId xmlns:a16="http://schemas.microsoft.com/office/drawing/2014/main" id="{2249B5C0-D5BB-4625-ACBD-70EDCCCA1E9E}"/>
              </a:ext>
            </a:extLst>
          </p:cNvPr>
          <p:cNvSpPr txBox="1"/>
          <p:nvPr/>
        </p:nvSpPr>
        <p:spPr>
          <a:xfrm>
            <a:off x="15701030" y="10689498"/>
            <a:ext cx="2495425" cy="461665"/>
          </a:xfrm>
          <a:prstGeom prst="rect">
            <a:avLst/>
          </a:prstGeom>
          <a:noFill/>
        </p:spPr>
        <p:txBody>
          <a:bodyPr wrap="square" rtlCol="0">
            <a:spAutoFit/>
          </a:bodyPr>
          <a:lstStyle/>
          <a:p>
            <a:pPr algn="ctr"/>
            <a:r>
              <a:rPr lang="en-US" sz="2400" b="1" u="sng" dirty="0"/>
              <a:t>Hearing Aids</a:t>
            </a:r>
          </a:p>
        </p:txBody>
      </p:sp>
      <p:pic>
        <p:nvPicPr>
          <p:cNvPr id="209" name="Picture 2" descr="Image result for barkbox logo">
            <a:extLst>
              <a:ext uri="{FF2B5EF4-FFF2-40B4-BE49-F238E27FC236}">
                <a16:creationId xmlns:a16="http://schemas.microsoft.com/office/drawing/2014/main" id="{04A7F0D7-5DD7-48F1-8546-4E488BFAC040}"/>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19956648" y="3880218"/>
            <a:ext cx="1658788" cy="377115"/>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 descr="Image result for uber logo">
            <a:extLst>
              <a:ext uri="{FF2B5EF4-FFF2-40B4-BE49-F238E27FC236}">
                <a16:creationId xmlns:a16="http://schemas.microsoft.com/office/drawing/2014/main" id="{AF2F47A3-F9C7-4737-BEBA-0FE891E4A540}"/>
              </a:ext>
            </a:extLst>
          </p:cNvPr>
          <p:cNvPicPr>
            <a:picLocks noChangeAspect="1" noChangeArrowheads="1"/>
          </p:cNvPicPr>
          <p:nvPr/>
        </p:nvPicPr>
        <p:blipFill>
          <a:blip r:embed="rId63" cstate="email">
            <a:extLst>
              <a:ext uri="{28A0092B-C50C-407E-A947-70E740481C1C}">
                <a14:useLocalDpi xmlns:a14="http://schemas.microsoft.com/office/drawing/2010/main"/>
              </a:ext>
            </a:extLst>
          </a:blip>
          <a:srcRect/>
          <a:stretch>
            <a:fillRect/>
          </a:stretch>
        </p:blipFill>
        <p:spPr bwMode="auto">
          <a:xfrm>
            <a:off x="14295453" y="3747866"/>
            <a:ext cx="1221580" cy="455649"/>
          </a:xfrm>
          <a:prstGeom prst="rect">
            <a:avLst/>
          </a:prstGeom>
          <a:noFill/>
          <a:extLst>
            <a:ext uri="{909E8E84-426E-40DD-AFC4-6F175D3DCCD1}">
              <a14:hiddenFill xmlns:a14="http://schemas.microsoft.com/office/drawing/2010/main">
                <a:solidFill>
                  <a:srgbClr val="FFFFFF"/>
                </a:solidFill>
              </a14:hiddenFill>
            </a:ext>
          </a:extLst>
        </p:spPr>
      </p:pic>
      <p:sp>
        <p:nvSpPr>
          <p:cNvPr id="211" name="TextBox 210">
            <a:extLst>
              <a:ext uri="{FF2B5EF4-FFF2-40B4-BE49-F238E27FC236}">
                <a16:creationId xmlns:a16="http://schemas.microsoft.com/office/drawing/2014/main" id="{0FA585B5-FE85-452D-814E-7DEC7F3F28E2}"/>
              </a:ext>
            </a:extLst>
          </p:cNvPr>
          <p:cNvSpPr txBox="1"/>
          <p:nvPr/>
        </p:nvSpPr>
        <p:spPr>
          <a:xfrm>
            <a:off x="1423305" y="3142969"/>
            <a:ext cx="3545980" cy="461665"/>
          </a:xfrm>
          <a:prstGeom prst="rect">
            <a:avLst/>
          </a:prstGeom>
          <a:noFill/>
        </p:spPr>
        <p:txBody>
          <a:bodyPr wrap="square" rtlCol="0">
            <a:spAutoFit/>
          </a:bodyPr>
          <a:lstStyle/>
          <a:p>
            <a:pPr algn="ctr"/>
            <a:r>
              <a:rPr lang="en-US" sz="2400" b="1" u="sng" dirty="0"/>
              <a:t>Personal Finance</a:t>
            </a:r>
          </a:p>
        </p:txBody>
      </p:sp>
      <p:sp>
        <p:nvSpPr>
          <p:cNvPr id="212" name="TextBox 211">
            <a:extLst>
              <a:ext uri="{FF2B5EF4-FFF2-40B4-BE49-F238E27FC236}">
                <a16:creationId xmlns:a16="http://schemas.microsoft.com/office/drawing/2014/main" id="{9C2ED594-8318-4057-A2FE-2858AA1EA8B2}"/>
              </a:ext>
            </a:extLst>
          </p:cNvPr>
          <p:cNvSpPr txBox="1"/>
          <p:nvPr/>
        </p:nvSpPr>
        <p:spPr>
          <a:xfrm>
            <a:off x="6161001" y="3146452"/>
            <a:ext cx="2556890" cy="461665"/>
          </a:xfrm>
          <a:prstGeom prst="rect">
            <a:avLst/>
          </a:prstGeom>
          <a:noFill/>
        </p:spPr>
        <p:txBody>
          <a:bodyPr wrap="square" rtlCol="0">
            <a:spAutoFit/>
          </a:bodyPr>
          <a:lstStyle/>
          <a:p>
            <a:pPr algn="ctr"/>
            <a:r>
              <a:rPr lang="en-US" sz="2400" b="1" u="sng" dirty="0"/>
              <a:t>Mattresses</a:t>
            </a:r>
          </a:p>
        </p:txBody>
      </p:sp>
      <p:sp>
        <p:nvSpPr>
          <p:cNvPr id="213" name="TextBox 212">
            <a:extLst>
              <a:ext uri="{FF2B5EF4-FFF2-40B4-BE49-F238E27FC236}">
                <a16:creationId xmlns:a16="http://schemas.microsoft.com/office/drawing/2014/main" id="{3FF71618-B237-4722-A9B3-FE7DDA1DB7A2}"/>
              </a:ext>
            </a:extLst>
          </p:cNvPr>
          <p:cNvSpPr txBox="1"/>
          <p:nvPr/>
        </p:nvSpPr>
        <p:spPr>
          <a:xfrm>
            <a:off x="9445297" y="3138420"/>
            <a:ext cx="3785926" cy="461665"/>
          </a:xfrm>
          <a:prstGeom prst="rect">
            <a:avLst/>
          </a:prstGeom>
          <a:noFill/>
        </p:spPr>
        <p:txBody>
          <a:bodyPr wrap="square" rtlCol="0">
            <a:spAutoFit/>
          </a:bodyPr>
          <a:lstStyle/>
          <a:p>
            <a:pPr algn="ctr"/>
            <a:r>
              <a:rPr lang="en-US" sz="2400" b="1" u="sng" dirty="0"/>
              <a:t>Marketplace</a:t>
            </a:r>
          </a:p>
        </p:txBody>
      </p:sp>
      <p:sp>
        <p:nvSpPr>
          <p:cNvPr id="214" name="TextBox 213">
            <a:extLst>
              <a:ext uri="{FF2B5EF4-FFF2-40B4-BE49-F238E27FC236}">
                <a16:creationId xmlns:a16="http://schemas.microsoft.com/office/drawing/2014/main" id="{5E61EF7D-D56A-41ED-A9B7-F279AB06983C}"/>
              </a:ext>
            </a:extLst>
          </p:cNvPr>
          <p:cNvSpPr txBox="1"/>
          <p:nvPr/>
        </p:nvSpPr>
        <p:spPr>
          <a:xfrm>
            <a:off x="13700578" y="3141069"/>
            <a:ext cx="2367998" cy="461665"/>
          </a:xfrm>
          <a:prstGeom prst="rect">
            <a:avLst/>
          </a:prstGeom>
          <a:noFill/>
        </p:spPr>
        <p:txBody>
          <a:bodyPr wrap="square" rtlCol="0">
            <a:spAutoFit/>
          </a:bodyPr>
          <a:lstStyle/>
          <a:p>
            <a:pPr algn="ctr"/>
            <a:r>
              <a:rPr lang="en-US" sz="2400" b="1" u="sng" dirty="0"/>
              <a:t>Transportation</a:t>
            </a:r>
          </a:p>
        </p:txBody>
      </p:sp>
      <p:sp>
        <p:nvSpPr>
          <p:cNvPr id="215" name="TextBox 214">
            <a:extLst>
              <a:ext uri="{FF2B5EF4-FFF2-40B4-BE49-F238E27FC236}">
                <a16:creationId xmlns:a16="http://schemas.microsoft.com/office/drawing/2014/main" id="{0D215D78-34C0-4B1E-AC8E-739EF222765A}"/>
              </a:ext>
            </a:extLst>
          </p:cNvPr>
          <p:cNvSpPr txBox="1"/>
          <p:nvPr/>
        </p:nvSpPr>
        <p:spPr>
          <a:xfrm>
            <a:off x="15775066" y="3140450"/>
            <a:ext cx="3545980" cy="461665"/>
          </a:xfrm>
          <a:prstGeom prst="rect">
            <a:avLst/>
          </a:prstGeom>
          <a:noFill/>
        </p:spPr>
        <p:txBody>
          <a:bodyPr wrap="square" rtlCol="0">
            <a:spAutoFit/>
          </a:bodyPr>
          <a:lstStyle/>
          <a:p>
            <a:pPr algn="ctr"/>
            <a:r>
              <a:rPr lang="en-US" sz="2400" b="1" u="sng" dirty="0"/>
              <a:t>Home Goods</a:t>
            </a:r>
          </a:p>
        </p:txBody>
      </p:sp>
      <p:sp>
        <p:nvSpPr>
          <p:cNvPr id="216" name="TextBox 215">
            <a:extLst>
              <a:ext uri="{FF2B5EF4-FFF2-40B4-BE49-F238E27FC236}">
                <a16:creationId xmlns:a16="http://schemas.microsoft.com/office/drawing/2014/main" id="{0E2EB472-C2A0-4A61-814A-7220DE085075}"/>
              </a:ext>
            </a:extLst>
          </p:cNvPr>
          <p:cNvSpPr txBox="1"/>
          <p:nvPr/>
        </p:nvSpPr>
        <p:spPr>
          <a:xfrm>
            <a:off x="19104184" y="3161731"/>
            <a:ext cx="3357764" cy="461665"/>
          </a:xfrm>
          <a:prstGeom prst="rect">
            <a:avLst/>
          </a:prstGeom>
          <a:noFill/>
        </p:spPr>
        <p:txBody>
          <a:bodyPr wrap="square" rtlCol="0">
            <a:spAutoFit/>
          </a:bodyPr>
          <a:lstStyle/>
          <a:p>
            <a:pPr algn="ctr"/>
            <a:r>
              <a:rPr lang="en-US" sz="2400" b="1" u="sng" dirty="0"/>
              <a:t>Pet Products</a:t>
            </a:r>
          </a:p>
        </p:txBody>
      </p:sp>
      <p:sp>
        <p:nvSpPr>
          <p:cNvPr id="217" name="TextBox 216">
            <a:extLst>
              <a:ext uri="{FF2B5EF4-FFF2-40B4-BE49-F238E27FC236}">
                <a16:creationId xmlns:a16="http://schemas.microsoft.com/office/drawing/2014/main" id="{DFE6B452-EFBA-43BD-AFCC-9ABAD62C5B0E}"/>
              </a:ext>
            </a:extLst>
          </p:cNvPr>
          <p:cNvSpPr txBox="1"/>
          <p:nvPr/>
        </p:nvSpPr>
        <p:spPr>
          <a:xfrm>
            <a:off x="1960566" y="5044055"/>
            <a:ext cx="2367998" cy="461665"/>
          </a:xfrm>
          <a:prstGeom prst="rect">
            <a:avLst/>
          </a:prstGeom>
          <a:noFill/>
        </p:spPr>
        <p:txBody>
          <a:bodyPr wrap="square" rtlCol="0">
            <a:spAutoFit/>
          </a:bodyPr>
          <a:lstStyle/>
          <a:p>
            <a:pPr algn="ctr"/>
            <a:r>
              <a:rPr lang="en-US" sz="2400" b="1" u="sng" dirty="0"/>
              <a:t>Real Estate</a:t>
            </a:r>
          </a:p>
        </p:txBody>
      </p:sp>
      <p:sp>
        <p:nvSpPr>
          <p:cNvPr id="218" name="TextBox 217">
            <a:extLst>
              <a:ext uri="{FF2B5EF4-FFF2-40B4-BE49-F238E27FC236}">
                <a16:creationId xmlns:a16="http://schemas.microsoft.com/office/drawing/2014/main" id="{A7B392CE-1A30-47E0-A2A4-B6D310004F0A}"/>
              </a:ext>
            </a:extLst>
          </p:cNvPr>
          <p:cNvSpPr txBox="1"/>
          <p:nvPr/>
        </p:nvSpPr>
        <p:spPr>
          <a:xfrm>
            <a:off x="5576380" y="4867547"/>
            <a:ext cx="2711837" cy="461665"/>
          </a:xfrm>
          <a:prstGeom prst="rect">
            <a:avLst/>
          </a:prstGeom>
          <a:noFill/>
        </p:spPr>
        <p:txBody>
          <a:bodyPr wrap="square" rtlCol="0">
            <a:spAutoFit/>
          </a:bodyPr>
          <a:lstStyle/>
          <a:p>
            <a:pPr algn="ctr"/>
            <a:r>
              <a:rPr lang="en-US" sz="2400" b="1" u="sng" dirty="0"/>
              <a:t>Automotive</a:t>
            </a:r>
          </a:p>
        </p:txBody>
      </p:sp>
      <p:sp>
        <p:nvSpPr>
          <p:cNvPr id="219" name="TextBox 218">
            <a:extLst>
              <a:ext uri="{FF2B5EF4-FFF2-40B4-BE49-F238E27FC236}">
                <a16:creationId xmlns:a16="http://schemas.microsoft.com/office/drawing/2014/main" id="{BAD4A046-AD93-4FAF-A310-4D54A169B8C5}"/>
              </a:ext>
            </a:extLst>
          </p:cNvPr>
          <p:cNvSpPr txBox="1"/>
          <p:nvPr/>
        </p:nvSpPr>
        <p:spPr>
          <a:xfrm>
            <a:off x="9000123" y="5034024"/>
            <a:ext cx="2367998" cy="461665"/>
          </a:xfrm>
          <a:prstGeom prst="rect">
            <a:avLst/>
          </a:prstGeom>
          <a:noFill/>
        </p:spPr>
        <p:txBody>
          <a:bodyPr wrap="square" rtlCol="0">
            <a:spAutoFit/>
          </a:bodyPr>
          <a:lstStyle/>
          <a:p>
            <a:pPr algn="ctr"/>
            <a:r>
              <a:rPr lang="en-US" sz="2400" b="1" u="sng" dirty="0"/>
              <a:t>Men’s Clothing</a:t>
            </a:r>
          </a:p>
        </p:txBody>
      </p:sp>
      <p:sp>
        <p:nvSpPr>
          <p:cNvPr id="220" name="TextBox 219">
            <a:extLst>
              <a:ext uri="{FF2B5EF4-FFF2-40B4-BE49-F238E27FC236}">
                <a16:creationId xmlns:a16="http://schemas.microsoft.com/office/drawing/2014/main" id="{16393752-A995-4722-9B83-18FFD1DA4DA4}"/>
              </a:ext>
            </a:extLst>
          </p:cNvPr>
          <p:cNvSpPr txBox="1"/>
          <p:nvPr/>
        </p:nvSpPr>
        <p:spPr>
          <a:xfrm>
            <a:off x="12284974" y="5176040"/>
            <a:ext cx="3785926" cy="830997"/>
          </a:xfrm>
          <a:prstGeom prst="rect">
            <a:avLst/>
          </a:prstGeom>
          <a:noFill/>
        </p:spPr>
        <p:txBody>
          <a:bodyPr wrap="square" rtlCol="0">
            <a:spAutoFit/>
          </a:bodyPr>
          <a:lstStyle/>
          <a:p>
            <a:pPr algn="ctr"/>
            <a:r>
              <a:rPr lang="en-US" sz="2400" b="1" u="sng" dirty="0"/>
              <a:t>Food Delivery &amp; </a:t>
            </a:r>
          </a:p>
          <a:p>
            <a:pPr algn="ctr"/>
            <a:r>
              <a:rPr lang="en-US" sz="2400" b="1" u="sng" dirty="0"/>
              <a:t>Meal Kit Subscription</a:t>
            </a:r>
          </a:p>
        </p:txBody>
      </p:sp>
      <p:sp>
        <p:nvSpPr>
          <p:cNvPr id="221" name="TextBox 220">
            <a:extLst>
              <a:ext uri="{FF2B5EF4-FFF2-40B4-BE49-F238E27FC236}">
                <a16:creationId xmlns:a16="http://schemas.microsoft.com/office/drawing/2014/main" id="{AC900766-210A-4EEC-A6BC-61B0DDA760C7}"/>
              </a:ext>
            </a:extLst>
          </p:cNvPr>
          <p:cNvSpPr txBox="1"/>
          <p:nvPr/>
        </p:nvSpPr>
        <p:spPr>
          <a:xfrm>
            <a:off x="16371115" y="5318623"/>
            <a:ext cx="3935256" cy="461665"/>
          </a:xfrm>
          <a:prstGeom prst="rect">
            <a:avLst/>
          </a:prstGeom>
          <a:noFill/>
        </p:spPr>
        <p:txBody>
          <a:bodyPr wrap="square" rtlCol="0">
            <a:spAutoFit/>
          </a:bodyPr>
          <a:lstStyle/>
          <a:p>
            <a:pPr algn="ctr"/>
            <a:r>
              <a:rPr lang="en-US" sz="2400" b="1" u="sng" dirty="0"/>
              <a:t>Eyewear</a:t>
            </a:r>
          </a:p>
        </p:txBody>
      </p:sp>
      <p:sp>
        <p:nvSpPr>
          <p:cNvPr id="222" name="TextBox 221">
            <a:extLst>
              <a:ext uri="{FF2B5EF4-FFF2-40B4-BE49-F238E27FC236}">
                <a16:creationId xmlns:a16="http://schemas.microsoft.com/office/drawing/2014/main" id="{23001472-A811-4DCC-A293-B2C20471F479}"/>
              </a:ext>
            </a:extLst>
          </p:cNvPr>
          <p:cNvSpPr txBox="1"/>
          <p:nvPr/>
        </p:nvSpPr>
        <p:spPr>
          <a:xfrm>
            <a:off x="19737041" y="5022335"/>
            <a:ext cx="3615843" cy="461665"/>
          </a:xfrm>
          <a:prstGeom prst="rect">
            <a:avLst/>
          </a:prstGeom>
          <a:noFill/>
        </p:spPr>
        <p:txBody>
          <a:bodyPr wrap="square" rtlCol="0">
            <a:spAutoFit/>
          </a:bodyPr>
          <a:lstStyle/>
          <a:p>
            <a:pPr algn="ctr"/>
            <a:r>
              <a:rPr lang="en-US" sz="2400" b="1" u="sng" dirty="0"/>
              <a:t>Therapy</a:t>
            </a:r>
          </a:p>
        </p:txBody>
      </p:sp>
      <p:sp>
        <p:nvSpPr>
          <p:cNvPr id="223" name="TextBox 222">
            <a:extLst>
              <a:ext uri="{FF2B5EF4-FFF2-40B4-BE49-F238E27FC236}">
                <a16:creationId xmlns:a16="http://schemas.microsoft.com/office/drawing/2014/main" id="{F696957A-FE44-46BB-95F6-6973021DD74C}"/>
              </a:ext>
            </a:extLst>
          </p:cNvPr>
          <p:cNvSpPr txBox="1"/>
          <p:nvPr/>
        </p:nvSpPr>
        <p:spPr>
          <a:xfrm>
            <a:off x="1166961" y="6830126"/>
            <a:ext cx="3545980" cy="461665"/>
          </a:xfrm>
          <a:prstGeom prst="rect">
            <a:avLst/>
          </a:prstGeom>
          <a:noFill/>
        </p:spPr>
        <p:txBody>
          <a:bodyPr wrap="square" rtlCol="0">
            <a:spAutoFit/>
          </a:bodyPr>
          <a:lstStyle/>
          <a:p>
            <a:pPr algn="ctr"/>
            <a:r>
              <a:rPr lang="en-US" sz="2400" b="1" u="sng" dirty="0"/>
              <a:t>Medical Care</a:t>
            </a:r>
          </a:p>
        </p:txBody>
      </p:sp>
      <p:sp>
        <p:nvSpPr>
          <p:cNvPr id="225" name="TextBox 224">
            <a:extLst>
              <a:ext uri="{FF2B5EF4-FFF2-40B4-BE49-F238E27FC236}">
                <a16:creationId xmlns:a16="http://schemas.microsoft.com/office/drawing/2014/main" id="{876A8E90-F7D7-401B-B242-6ABC21EE97A4}"/>
              </a:ext>
            </a:extLst>
          </p:cNvPr>
          <p:cNvSpPr txBox="1"/>
          <p:nvPr/>
        </p:nvSpPr>
        <p:spPr>
          <a:xfrm>
            <a:off x="8221718" y="7113217"/>
            <a:ext cx="4273437" cy="461665"/>
          </a:xfrm>
          <a:prstGeom prst="rect">
            <a:avLst/>
          </a:prstGeom>
          <a:noFill/>
        </p:spPr>
        <p:txBody>
          <a:bodyPr wrap="square" rtlCol="0">
            <a:spAutoFit/>
          </a:bodyPr>
          <a:lstStyle/>
          <a:p>
            <a:pPr algn="ctr"/>
            <a:r>
              <a:rPr lang="en-US" sz="2400" b="1" u="sng" dirty="0"/>
              <a:t>Beauty-Related Subscription</a:t>
            </a:r>
          </a:p>
        </p:txBody>
      </p:sp>
      <p:sp>
        <p:nvSpPr>
          <p:cNvPr id="101" name="TextBox 100">
            <a:extLst>
              <a:ext uri="{FF2B5EF4-FFF2-40B4-BE49-F238E27FC236}">
                <a16:creationId xmlns:a16="http://schemas.microsoft.com/office/drawing/2014/main" id="{E7820077-9B05-403D-BE37-5660825C67A7}"/>
              </a:ext>
            </a:extLst>
          </p:cNvPr>
          <p:cNvSpPr txBox="1"/>
          <p:nvPr/>
        </p:nvSpPr>
        <p:spPr>
          <a:xfrm>
            <a:off x="4845034" y="6922169"/>
            <a:ext cx="2863189" cy="461665"/>
          </a:xfrm>
          <a:prstGeom prst="rect">
            <a:avLst/>
          </a:prstGeom>
          <a:noFill/>
        </p:spPr>
        <p:txBody>
          <a:bodyPr wrap="square" rtlCol="0">
            <a:spAutoFit/>
          </a:bodyPr>
          <a:lstStyle/>
          <a:p>
            <a:pPr algn="ctr"/>
            <a:r>
              <a:rPr lang="en-US" sz="2400" b="1" u="sng" dirty="0"/>
              <a:t>Women’s Clothing</a:t>
            </a:r>
          </a:p>
        </p:txBody>
      </p:sp>
      <p:sp>
        <p:nvSpPr>
          <p:cNvPr id="99" name="TextBox 98">
            <a:extLst>
              <a:ext uri="{FF2B5EF4-FFF2-40B4-BE49-F238E27FC236}">
                <a16:creationId xmlns:a16="http://schemas.microsoft.com/office/drawing/2014/main" id="{756929CB-593D-46AD-831B-F9006261BADB}"/>
              </a:ext>
            </a:extLst>
          </p:cNvPr>
          <p:cNvSpPr txBox="1"/>
          <p:nvPr/>
        </p:nvSpPr>
        <p:spPr>
          <a:xfrm>
            <a:off x="1086060" y="1684581"/>
            <a:ext cx="2190628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Trebuchet MS"/>
                <a:ea typeface="+mn-ea"/>
                <a:cs typeface="Trebuchet MS"/>
              </a:rPr>
              <a:t>These 62 ‘expanding’ DTC brands are an average of 13 years old and have been investing in TV for at least the last four years (eight years on average)</a:t>
            </a:r>
          </a:p>
        </p:txBody>
      </p:sp>
      <p:pic>
        <p:nvPicPr>
          <p:cNvPr id="100" name="Picture 99">
            <a:extLst>
              <a:ext uri="{FF2B5EF4-FFF2-40B4-BE49-F238E27FC236}">
                <a16:creationId xmlns:a16="http://schemas.microsoft.com/office/drawing/2014/main" id="{833D1977-37DF-4F3E-9F2C-F4EE08269BB6}"/>
              </a:ext>
            </a:extLst>
          </p:cNvPr>
          <p:cNvPicPr>
            <a:picLocks noChangeAspect="1"/>
          </p:cNvPicPr>
          <p:nvPr/>
        </p:nvPicPr>
        <p:blipFill>
          <a:blip r:embed="rId64"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3840670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8" name="Content Placeholder 5">
            <a:extLst>
              <a:ext uri="{FF2B5EF4-FFF2-40B4-BE49-F238E27FC236}">
                <a16:creationId xmlns:a16="http://schemas.microsoft.com/office/drawing/2014/main" id="{753C0C26-502C-4B51-A31C-BD0CF50A869E}"/>
              </a:ext>
            </a:extLst>
          </p:cNvPr>
          <p:cNvGraphicFramePr>
            <a:graphicFrameLocks/>
          </p:cNvGraphicFramePr>
          <p:nvPr>
            <p:extLst>
              <p:ext uri="{D42A27DB-BD31-4B8C-83A1-F6EECF244321}">
                <p14:modId xmlns:p14="http://schemas.microsoft.com/office/powerpoint/2010/main" val="3920020855"/>
              </p:ext>
            </p:extLst>
          </p:nvPr>
        </p:nvGraphicFramePr>
        <p:xfrm>
          <a:off x="9589167" y="2888264"/>
          <a:ext cx="14323397" cy="7999558"/>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8125620" y="12929488"/>
            <a:ext cx="13003115" cy="646331"/>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Reflects the cume TV spend of the 62 ‘expanding’ brands identified in this report.  Not all companies existed since 2013 as reflected at the bottom of the chart. Existing brands = the number of brands that had launched publicly by that year out of the 62 brand grouping.</a:t>
            </a:r>
          </a:p>
        </p:txBody>
      </p:sp>
      <p:sp>
        <p:nvSpPr>
          <p:cNvPr id="11" name="Rounded Rectangle 22">
            <a:extLst>
              <a:ext uri="{FF2B5EF4-FFF2-40B4-BE49-F238E27FC236}">
                <a16:creationId xmlns:a16="http://schemas.microsoft.com/office/drawing/2014/main" id="{75097A6C-7CDB-42BC-810F-A99EB3E56345}"/>
              </a:ext>
            </a:extLst>
          </p:cNvPr>
          <p:cNvSpPr/>
          <p:nvPr/>
        </p:nvSpPr>
        <p:spPr>
          <a:xfrm>
            <a:off x="13687362" y="8049613"/>
            <a:ext cx="1101534" cy="38502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+63%</a:t>
            </a:r>
          </a:p>
        </p:txBody>
      </p:sp>
      <p:sp>
        <p:nvSpPr>
          <p:cNvPr id="12" name="Rounded Rectangle 22">
            <a:extLst>
              <a:ext uri="{FF2B5EF4-FFF2-40B4-BE49-F238E27FC236}">
                <a16:creationId xmlns:a16="http://schemas.microsoft.com/office/drawing/2014/main" id="{950851B7-B027-4A9D-81F8-03375CB2B79C}"/>
              </a:ext>
            </a:extLst>
          </p:cNvPr>
          <p:cNvSpPr/>
          <p:nvPr/>
        </p:nvSpPr>
        <p:spPr>
          <a:xfrm>
            <a:off x="16061529" y="7231474"/>
            <a:ext cx="1101534" cy="38502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+37%</a:t>
            </a:r>
          </a:p>
        </p:txBody>
      </p:sp>
      <p:sp>
        <p:nvSpPr>
          <p:cNvPr id="13" name="Rounded Rectangle 22">
            <a:extLst>
              <a:ext uri="{FF2B5EF4-FFF2-40B4-BE49-F238E27FC236}">
                <a16:creationId xmlns:a16="http://schemas.microsoft.com/office/drawing/2014/main" id="{92881D7B-DE69-4DCA-88EA-6F4A5A04B2BB}"/>
              </a:ext>
            </a:extLst>
          </p:cNvPr>
          <p:cNvSpPr/>
          <p:nvPr/>
        </p:nvSpPr>
        <p:spPr>
          <a:xfrm>
            <a:off x="18393931" y="6777307"/>
            <a:ext cx="1101534" cy="38502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+17%</a:t>
            </a:r>
          </a:p>
        </p:txBody>
      </p:sp>
      <p:sp>
        <p:nvSpPr>
          <p:cNvPr id="14" name="Rounded Rectangle 22">
            <a:extLst>
              <a:ext uri="{FF2B5EF4-FFF2-40B4-BE49-F238E27FC236}">
                <a16:creationId xmlns:a16="http://schemas.microsoft.com/office/drawing/2014/main" id="{19A5D639-E8C0-4BDC-9087-FAF54C336118}"/>
              </a:ext>
            </a:extLst>
          </p:cNvPr>
          <p:cNvSpPr/>
          <p:nvPr/>
        </p:nvSpPr>
        <p:spPr>
          <a:xfrm>
            <a:off x="20719047" y="5644693"/>
            <a:ext cx="1101534" cy="38502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+33%</a:t>
            </a:r>
          </a:p>
        </p:txBody>
      </p:sp>
      <p:sp>
        <p:nvSpPr>
          <p:cNvPr id="15" name="Rounded Rectangle 22">
            <a:extLst>
              <a:ext uri="{FF2B5EF4-FFF2-40B4-BE49-F238E27FC236}">
                <a16:creationId xmlns:a16="http://schemas.microsoft.com/office/drawing/2014/main" id="{1CC7DA1E-6E59-4D50-ACB0-538F3EE90BE9}"/>
              </a:ext>
            </a:extLst>
          </p:cNvPr>
          <p:cNvSpPr/>
          <p:nvPr/>
        </p:nvSpPr>
        <p:spPr>
          <a:xfrm>
            <a:off x="23089512" y="4284558"/>
            <a:ext cx="1101534" cy="38502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+29%</a:t>
            </a:r>
          </a:p>
        </p:txBody>
      </p:sp>
      <p:sp>
        <p:nvSpPr>
          <p:cNvPr id="25" name="TextBox 24">
            <a:extLst>
              <a:ext uri="{FF2B5EF4-FFF2-40B4-BE49-F238E27FC236}">
                <a16:creationId xmlns:a16="http://schemas.microsoft.com/office/drawing/2014/main" id="{68D053B7-0995-476E-AD10-0CE05A4B609A}"/>
              </a:ext>
            </a:extLst>
          </p:cNvPr>
          <p:cNvSpPr txBox="1"/>
          <p:nvPr/>
        </p:nvSpPr>
        <p:spPr>
          <a:xfrm>
            <a:off x="8145386" y="11261029"/>
            <a:ext cx="1756604" cy="707886"/>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 of Existing Brands</a:t>
            </a:r>
          </a:p>
        </p:txBody>
      </p:sp>
      <p:sp>
        <p:nvSpPr>
          <p:cNvPr id="27" name="TextBox 26">
            <a:extLst>
              <a:ext uri="{FF2B5EF4-FFF2-40B4-BE49-F238E27FC236}">
                <a16:creationId xmlns:a16="http://schemas.microsoft.com/office/drawing/2014/main" id="{8163D372-E74F-4BC6-B9BC-FBFCEF752316}"/>
              </a:ext>
            </a:extLst>
          </p:cNvPr>
          <p:cNvSpPr txBox="1"/>
          <p:nvPr/>
        </p:nvSpPr>
        <p:spPr>
          <a:xfrm>
            <a:off x="12909888" y="1139738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62</a:t>
            </a: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35</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9757611" y="2282151"/>
            <a:ext cx="13931446"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62 ‘Expanding’ DTC Brands</a:t>
            </a:r>
          </a:p>
        </p:txBody>
      </p:sp>
      <p:sp>
        <p:nvSpPr>
          <p:cNvPr id="40" name="TextBox 39">
            <a:extLst>
              <a:ext uri="{FF2B5EF4-FFF2-40B4-BE49-F238E27FC236}">
                <a16:creationId xmlns:a16="http://schemas.microsoft.com/office/drawing/2014/main" id="{53008D17-3F99-4606-80AF-05BBA4C5DF2A}"/>
              </a:ext>
            </a:extLst>
          </p:cNvPr>
          <p:cNvSpPr txBox="1"/>
          <p:nvPr/>
        </p:nvSpPr>
        <p:spPr>
          <a:xfrm>
            <a:off x="10547687" y="1140540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59</a:t>
            </a:r>
          </a:p>
        </p:txBody>
      </p:sp>
      <p:sp>
        <p:nvSpPr>
          <p:cNvPr id="41" name="TextBox 40">
            <a:extLst>
              <a:ext uri="{FF2B5EF4-FFF2-40B4-BE49-F238E27FC236}">
                <a16:creationId xmlns:a16="http://schemas.microsoft.com/office/drawing/2014/main" id="{0E9E85AF-0E7C-41FD-BD3D-75BCB6065C85}"/>
              </a:ext>
            </a:extLst>
          </p:cNvPr>
          <p:cNvSpPr txBox="1"/>
          <p:nvPr/>
        </p:nvSpPr>
        <p:spPr>
          <a:xfrm>
            <a:off x="15252039" y="1140540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62</a:t>
            </a:r>
          </a:p>
        </p:txBody>
      </p:sp>
      <p:sp>
        <p:nvSpPr>
          <p:cNvPr id="42" name="TextBox 41">
            <a:extLst>
              <a:ext uri="{FF2B5EF4-FFF2-40B4-BE49-F238E27FC236}">
                <a16:creationId xmlns:a16="http://schemas.microsoft.com/office/drawing/2014/main" id="{9796524E-90F4-472E-A676-E2321CB123E3}"/>
              </a:ext>
            </a:extLst>
          </p:cNvPr>
          <p:cNvSpPr txBox="1"/>
          <p:nvPr/>
        </p:nvSpPr>
        <p:spPr>
          <a:xfrm>
            <a:off x="17610232" y="11405397"/>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62</a:t>
            </a:r>
          </a:p>
        </p:txBody>
      </p:sp>
      <p:sp>
        <p:nvSpPr>
          <p:cNvPr id="43" name="TextBox 42">
            <a:extLst>
              <a:ext uri="{FF2B5EF4-FFF2-40B4-BE49-F238E27FC236}">
                <a16:creationId xmlns:a16="http://schemas.microsoft.com/office/drawing/2014/main" id="{9C9BF037-661B-44F3-B561-36694173E5FE}"/>
              </a:ext>
            </a:extLst>
          </p:cNvPr>
          <p:cNvSpPr txBox="1"/>
          <p:nvPr/>
        </p:nvSpPr>
        <p:spPr>
          <a:xfrm>
            <a:off x="19944359" y="11405399"/>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62</a:t>
            </a:r>
          </a:p>
        </p:txBody>
      </p:sp>
      <p:sp>
        <p:nvSpPr>
          <p:cNvPr id="44" name="TextBox 43">
            <a:extLst>
              <a:ext uri="{FF2B5EF4-FFF2-40B4-BE49-F238E27FC236}">
                <a16:creationId xmlns:a16="http://schemas.microsoft.com/office/drawing/2014/main" id="{40439155-93A0-43D2-A406-9860126481DA}"/>
              </a:ext>
            </a:extLst>
          </p:cNvPr>
          <p:cNvSpPr txBox="1"/>
          <p:nvPr/>
        </p:nvSpPr>
        <p:spPr>
          <a:xfrm>
            <a:off x="22278494" y="1140540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62</a:t>
            </a:r>
          </a:p>
        </p:txBody>
      </p:sp>
      <p:sp>
        <p:nvSpPr>
          <p:cNvPr id="22" name="Title 1">
            <a:extLst>
              <a:ext uri="{FF2B5EF4-FFF2-40B4-BE49-F238E27FC236}">
                <a16:creationId xmlns:a16="http://schemas.microsoft.com/office/drawing/2014/main" id="{CD3D8F8F-6603-4940-9E59-9E8F4B9D4F51}"/>
              </a:ext>
            </a:extLst>
          </p:cNvPr>
          <p:cNvSpPr txBox="1">
            <a:spLocks/>
          </p:cNvSpPr>
          <p:nvPr/>
        </p:nvSpPr>
        <p:spPr>
          <a:xfrm>
            <a:off x="236430" y="1889817"/>
            <a:ext cx="7429198" cy="654482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Trebuchet MS" panose="020B0603020202020204" pitchFamily="34" charset="0"/>
                <a:ea typeface="+mj-ea"/>
                <a:cs typeface="+mj-cs"/>
              </a:rPr>
              <a:t>Even though these 62 ‘Expanding’ DTC brands are more established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Trebuchet MS" panose="020B0603020202020204" pitchFamily="34" charset="0"/>
                <a:ea typeface="+mj-ea"/>
                <a:cs typeface="+mj-cs"/>
              </a:rPr>
              <a:t>and have higher brand recognition, they continue to steadily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Trebuchet MS" panose="020B0603020202020204" pitchFamily="34" charset="0"/>
                <a:ea typeface="+mj-ea"/>
                <a:cs typeface="+mj-cs"/>
              </a:rPr>
              <a:t>grow their TV investments…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schemeClr val="bg1"/>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Trebuchet MS" panose="020B0603020202020204" pitchFamily="34" charset="0"/>
                <a:ea typeface="+mj-ea"/>
                <a:cs typeface="+mj-cs"/>
              </a:rPr>
              <a:t>These brands collectively spent almost </a:t>
            </a:r>
            <a:r>
              <a:rPr kumimoji="0" lang="en-US" sz="4800" b="1" i="0" u="none" strike="noStrike" kern="1200" cap="none" spc="0" normalizeH="0" baseline="0" noProof="0" dirty="0">
                <a:ln>
                  <a:noFill/>
                </a:ln>
                <a:solidFill>
                  <a:schemeClr val="bg1"/>
                </a:solidFill>
                <a:effectLst/>
                <a:uLnTx/>
                <a:uFillTx/>
                <a:latin typeface="Trebuchet MS" panose="020B0603020202020204" pitchFamily="34" charset="0"/>
                <a:ea typeface="+mj-ea"/>
                <a:cs typeface="+mj-cs"/>
              </a:rPr>
              <a:t>$2.4 Billion</a:t>
            </a:r>
            <a:r>
              <a:rPr kumimoji="0" lang="en-US" sz="4800" b="0" i="0" u="none" strike="noStrike" kern="1200" cap="none" spc="0" normalizeH="0" baseline="0" noProof="0" dirty="0">
                <a:ln>
                  <a:noFill/>
                </a:ln>
                <a:solidFill>
                  <a:schemeClr val="bg1"/>
                </a:solidFill>
                <a:effectLst/>
                <a:uLnTx/>
                <a:uFillTx/>
                <a:latin typeface="Trebuchet MS" panose="020B0603020202020204" pitchFamily="34" charset="0"/>
                <a:ea typeface="+mj-ea"/>
                <a:cs typeface="+mj-cs"/>
              </a:rPr>
              <a:t>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schemeClr val="bg1"/>
                </a:solidFill>
                <a:latin typeface="Trebuchet MS" panose="020B0603020202020204" pitchFamily="34" charset="0"/>
              </a:rPr>
              <a:t>o</a:t>
            </a:r>
            <a:r>
              <a:rPr kumimoji="0" lang="en-US" sz="4800" b="0" i="0" u="none" strike="noStrike" kern="1200" cap="none" spc="0" normalizeH="0" baseline="0" noProof="0" dirty="0">
                <a:ln>
                  <a:noFill/>
                </a:ln>
                <a:solidFill>
                  <a:schemeClr val="bg1"/>
                </a:solidFill>
                <a:effectLst/>
                <a:uLnTx/>
                <a:uFillTx/>
                <a:latin typeface="Trebuchet MS" panose="020B0603020202020204" pitchFamily="34" charset="0"/>
                <a:ea typeface="+mj-ea"/>
                <a:cs typeface="+mj-cs"/>
              </a:rPr>
              <a:t>n TV in 2018</a:t>
            </a:r>
            <a:endParaRPr kumimoji="0" lang="en-US" sz="4800" b="0" i="0" u="none" strike="noStrike" kern="1200" cap="none" spc="0" normalizeH="0" baseline="0" noProof="0" dirty="0">
              <a:ln>
                <a:noFill/>
              </a:ln>
              <a:solidFill>
                <a:schemeClr val="bg1"/>
              </a:solidFill>
              <a:effectLst/>
              <a:uLnTx/>
              <a:uFillTx/>
              <a:latin typeface="Trebuchet MS"/>
              <a:ea typeface="+mj-ea"/>
              <a:cs typeface="+mj-cs"/>
            </a:endParaRPr>
          </a:p>
        </p:txBody>
      </p:sp>
      <p:sp>
        <p:nvSpPr>
          <p:cNvPr id="31" name="Title 1">
            <a:extLst>
              <a:ext uri="{FF2B5EF4-FFF2-40B4-BE49-F238E27FC236}">
                <a16:creationId xmlns:a16="http://schemas.microsoft.com/office/drawing/2014/main" id="{A8220DFC-847E-4B4B-AA73-CE777026BE9F}"/>
              </a:ext>
            </a:extLst>
          </p:cNvPr>
          <p:cNvSpPr txBox="1">
            <a:spLocks/>
          </p:cNvSpPr>
          <p:nvPr/>
        </p:nvSpPr>
        <p:spPr>
          <a:xfrm>
            <a:off x="8727946" y="720576"/>
            <a:ext cx="14181079" cy="120738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effectLst/>
                <a:uLnTx/>
                <a:uFillTx/>
                <a:latin typeface="Trebuchet MS" panose="020B0603020202020204" pitchFamily="34" charset="0"/>
                <a:ea typeface="+mj-ea"/>
                <a:cs typeface="+mj-cs"/>
              </a:rPr>
              <a:t>Organic TV advertising growth through existing brands led to an increase spend over </a:t>
            </a:r>
            <a:r>
              <a:rPr kumimoji="0" lang="en-US" sz="3200" b="1" i="0" u="sng" strike="noStrike" kern="1200" cap="none" spc="0" normalizeH="0" baseline="0" noProof="0" dirty="0">
                <a:ln>
                  <a:noFill/>
                </a:ln>
                <a:effectLst/>
                <a:uLnTx/>
                <a:uFillTx/>
                <a:latin typeface="Trebuchet MS" panose="020B0603020202020204" pitchFamily="34" charset="0"/>
                <a:ea typeface="+mj-ea"/>
                <a:cs typeface="+mj-cs"/>
              </a:rPr>
              <a:t>$500 million</a:t>
            </a:r>
            <a:r>
              <a:rPr kumimoji="0" lang="en-US" sz="3200" b="0" i="0" u="none" strike="noStrike" kern="1200" cap="none" spc="0" normalizeH="0" baseline="0" noProof="0" dirty="0">
                <a:ln>
                  <a:noFill/>
                </a:ln>
                <a:effectLst/>
                <a:uLnTx/>
                <a:uFillTx/>
                <a:latin typeface="Trebuchet MS" panose="020B0603020202020204" pitchFamily="34" charset="0"/>
                <a:ea typeface="+mj-ea"/>
                <a:cs typeface="+mj-cs"/>
              </a:rPr>
              <a:t> vs. the prior year</a:t>
            </a:r>
            <a:endParaRPr kumimoji="0" lang="en-US" sz="3200" b="0" i="0" u="none" strike="noStrike" kern="1200" cap="none" spc="0" normalizeH="0" baseline="0" noProof="0" dirty="0">
              <a:ln>
                <a:noFill/>
              </a:ln>
              <a:effectLst/>
              <a:uLnTx/>
              <a:uFillTx/>
              <a:latin typeface="Trebuchet MS"/>
              <a:ea typeface="+mj-ea"/>
              <a:cs typeface="+mj-cs"/>
            </a:endParaRPr>
          </a:p>
        </p:txBody>
      </p:sp>
      <p:pic>
        <p:nvPicPr>
          <p:cNvPr id="24" name="Picture 23">
            <a:extLst>
              <a:ext uri="{FF2B5EF4-FFF2-40B4-BE49-F238E27FC236}">
                <a16:creationId xmlns:a16="http://schemas.microsoft.com/office/drawing/2014/main" id="{AD4B4721-F9B6-45E6-9E48-C7A9D5C65EF1}"/>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69294" y="14787"/>
            <a:ext cx="1805979" cy="1681575"/>
          </a:xfrm>
          <a:prstGeom prst="rect">
            <a:avLst/>
          </a:prstGeom>
        </p:spPr>
      </p:pic>
      <p:sp>
        <p:nvSpPr>
          <p:cNvPr id="26" name="Title 1">
            <a:extLst>
              <a:ext uri="{FF2B5EF4-FFF2-40B4-BE49-F238E27FC236}">
                <a16:creationId xmlns:a16="http://schemas.microsoft.com/office/drawing/2014/main" id="{87E455DF-F970-49D0-9C23-6DA0486D4CF7}"/>
              </a:ext>
            </a:extLst>
          </p:cNvPr>
          <p:cNvSpPr txBox="1">
            <a:spLocks/>
          </p:cNvSpPr>
          <p:nvPr/>
        </p:nvSpPr>
        <p:spPr>
          <a:xfrm>
            <a:off x="-5425" y="-4501"/>
            <a:ext cx="4311394"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AWARENESS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ea typeface="+mj-ea"/>
                <a:cs typeface="+mj-cs"/>
              </a:rPr>
              <a:t>: TV SPEND</a:t>
            </a:r>
            <a:endParaRPr kumimoji="0" lang="en-US" sz="2800" b="1" i="0" u="none" strike="noStrike" kern="1200" cap="none" spc="0" normalizeH="0" baseline="0" noProof="0" dirty="0">
              <a:ln>
                <a:noFill/>
              </a:ln>
              <a:solidFill>
                <a:srgbClr val="0099FF"/>
              </a:solidFill>
              <a:effectLst/>
              <a:uLnTx/>
              <a:uFillTx/>
              <a:latin typeface="Trebuchet MS"/>
              <a:ea typeface="+mj-ea"/>
              <a:cs typeface="+mj-cs"/>
            </a:endParaRPr>
          </a:p>
        </p:txBody>
      </p:sp>
      <p:pic>
        <p:nvPicPr>
          <p:cNvPr id="29"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075746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ontent Placeholder 5">
            <a:extLst>
              <a:ext uri="{FF2B5EF4-FFF2-40B4-BE49-F238E27FC236}">
                <a16:creationId xmlns:a16="http://schemas.microsoft.com/office/drawing/2014/main" id="{753C0C26-502C-4B51-A31C-BD0CF50A869E}"/>
              </a:ext>
            </a:extLst>
          </p:cNvPr>
          <p:cNvGraphicFramePr>
            <a:graphicFrameLocks/>
          </p:cNvGraphicFramePr>
          <p:nvPr>
            <p:extLst>
              <p:ext uri="{D42A27DB-BD31-4B8C-83A1-F6EECF244321}">
                <p14:modId xmlns:p14="http://schemas.microsoft.com/office/powerpoint/2010/main" val="3977610203"/>
              </p:ext>
            </p:extLst>
          </p:nvPr>
        </p:nvGraphicFramePr>
        <p:xfrm>
          <a:off x="8341567" y="2888264"/>
          <a:ext cx="15570997" cy="7999558"/>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8528180" y="13162432"/>
            <a:ext cx="14088612" cy="450823"/>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a:t>
            </a:r>
            <a:r>
              <a:rPr lang="en-US" sz="1200" dirty="0">
                <a:solidFill>
                  <a:prstClr val="black"/>
                </a:solidFill>
              </a:rPr>
              <a:t>Chart reflects a sampling of brands across various categories.</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36</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143124" y="1769496"/>
            <a:ext cx="7862541" cy="6553904"/>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TV has proven to be so effective in expanding their customer bases that many ‘Expanding’ DTC brands have increased their TV investment by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Double-</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or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Triple-Digits</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over the last year</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8528180" y="2282151"/>
            <a:ext cx="15384384"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3600" b="1" i="1"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Sampling</a:t>
            </a:r>
            <a:r>
              <a:rPr kumimoji="0" lang="en-US" sz="3600" b="1" i="0"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 10 ‘Expanding’ DTC Brands That Went Big Into TV</a:t>
            </a:r>
          </a:p>
        </p:txBody>
      </p:sp>
      <p:pic>
        <p:nvPicPr>
          <p:cNvPr id="22" name="Picture 88" descr="Image result for peloton logo">
            <a:extLst>
              <a:ext uri="{FF2B5EF4-FFF2-40B4-BE49-F238E27FC236}">
                <a16:creationId xmlns:a16="http://schemas.microsoft.com/office/drawing/2014/main" id="{753644C8-F1CE-4B3A-8BE1-1144EC5E64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76767" y="10606655"/>
            <a:ext cx="1890455" cy="506873"/>
          </a:xfrm>
          <a:prstGeom prst="rect">
            <a:avLst/>
          </a:prstGeom>
          <a:solidFill>
            <a:schemeClr val="bg1"/>
          </a:solidFill>
        </p:spPr>
      </p:pic>
      <p:pic>
        <p:nvPicPr>
          <p:cNvPr id="23" name="Picture 34" descr="Image result for babbel logo">
            <a:extLst>
              <a:ext uri="{FF2B5EF4-FFF2-40B4-BE49-F238E27FC236}">
                <a16:creationId xmlns:a16="http://schemas.microsoft.com/office/drawing/2014/main" id="{110A9471-2ABD-45D3-8CDD-FA79A12BE5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455139" y="10609657"/>
            <a:ext cx="1226107" cy="379486"/>
          </a:xfrm>
          <a:prstGeom prst="rect">
            <a:avLst/>
          </a:prstGeom>
          <a:solidFill>
            <a:schemeClr val="bg1"/>
          </a:solidFill>
        </p:spPr>
      </p:pic>
      <p:pic>
        <p:nvPicPr>
          <p:cNvPr id="25" name="Picture 98" descr="Image result for wag logo">
            <a:extLst>
              <a:ext uri="{FF2B5EF4-FFF2-40B4-BE49-F238E27FC236}">
                <a16:creationId xmlns:a16="http://schemas.microsoft.com/office/drawing/2014/main" id="{04BB2783-26FD-4E05-996C-850F70D94AE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389013" y="10652610"/>
            <a:ext cx="1097927" cy="3984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23 and me logo">
            <a:extLst>
              <a:ext uri="{FF2B5EF4-FFF2-40B4-BE49-F238E27FC236}">
                <a16:creationId xmlns:a16="http://schemas.microsoft.com/office/drawing/2014/main" id="{A627D810-44A2-424C-B112-F9C9112B94D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247535" y="10566865"/>
            <a:ext cx="1379998" cy="898101"/>
          </a:xfrm>
          <a:prstGeom prst="rect">
            <a:avLst/>
          </a:prstGeom>
          <a:solidFill>
            <a:schemeClr val="bg1"/>
          </a:solidFill>
        </p:spPr>
      </p:pic>
      <p:pic>
        <p:nvPicPr>
          <p:cNvPr id="29" name="Picture 92" descr="Image result for indeed logo">
            <a:extLst>
              <a:ext uri="{FF2B5EF4-FFF2-40B4-BE49-F238E27FC236}">
                <a16:creationId xmlns:a16="http://schemas.microsoft.com/office/drawing/2014/main" id="{0377CB97-9110-4E90-AD91-37542DC71A41}"/>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34600" b="33788"/>
          <a:stretch/>
        </p:blipFill>
        <p:spPr bwMode="auto">
          <a:xfrm>
            <a:off x="10081473" y="10573989"/>
            <a:ext cx="1426157" cy="450823"/>
          </a:xfrm>
          <a:prstGeom prst="rect">
            <a:avLst/>
          </a:prstGeom>
          <a:solidFill>
            <a:schemeClr val="bg1"/>
          </a:solidFill>
        </p:spPr>
      </p:pic>
      <p:pic>
        <p:nvPicPr>
          <p:cNvPr id="30" name="Picture 94" descr="Image result for grubhub logo">
            <a:extLst>
              <a:ext uri="{FF2B5EF4-FFF2-40B4-BE49-F238E27FC236}">
                <a16:creationId xmlns:a16="http://schemas.microsoft.com/office/drawing/2014/main" id="{22EA4E58-5E5E-4545-B89C-A86B1C4A805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7716630" y="10587550"/>
            <a:ext cx="1585605" cy="646331"/>
          </a:xfrm>
          <a:prstGeom prst="rect">
            <a:avLst/>
          </a:prstGeom>
          <a:solidFill>
            <a:schemeClr val="bg1"/>
          </a:solidFill>
        </p:spPr>
      </p:pic>
      <p:pic>
        <p:nvPicPr>
          <p:cNvPr id="31" name="Picture 2" descr="Image result for uber logo">
            <a:extLst>
              <a:ext uri="{FF2B5EF4-FFF2-40B4-BE49-F238E27FC236}">
                <a16:creationId xmlns:a16="http://schemas.microsoft.com/office/drawing/2014/main" id="{0ED51C7E-012C-4960-B4FE-31D64B501BE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1775165" y="10641524"/>
            <a:ext cx="1185924" cy="442349"/>
          </a:xfrm>
          <a:prstGeom prst="rect">
            <a:avLst/>
          </a:prstGeom>
          <a:solidFill>
            <a:schemeClr val="bg1"/>
          </a:solidFill>
        </p:spPr>
      </p:pic>
      <p:pic>
        <p:nvPicPr>
          <p:cNvPr id="39" name="Picture 102" descr="Image result for kayak logo">
            <a:extLst>
              <a:ext uri="{FF2B5EF4-FFF2-40B4-BE49-F238E27FC236}">
                <a16:creationId xmlns:a16="http://schemas.microsoft.com/office/drawing/2014/main" id="{C8C53733-3C7E-404C-9E30-EE3A9C405D28}"/>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0615120" y="10628177"/>
            <a:ext cx="1711839" cy="386645"/>
          </a:xfrm>
          <a:prstGeom prst="rect">
            <a:avLst/>
          </a:prstGeom>
          <a:solidFill>
            <a:schemeClr val="bg1"/>
          </a:solidFill>
        </p:spPr>
      </p:pic>
      <p:pic>
        <p:nvPicPr>
          <p:cNvPr id="2050" name="Picture 2" descr="Image result for carvana logo png">
            <a:extLst>
              <a:ext uri="{FF2B5EF4-FFF2-40B4-BE49-F238E27FC236}">
                <a16:creationId xmlns:a16="http://schemas.microsoft.com/office/drawing/2014/main" id="{F2E5B1E1-69B1-44C0-A3A8-199CF3229C8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4755713" y="10591884"/>
            <a:ext cx="1183840" cy="882466"/>
          </a:xfrm>
          <a:prstGeom prst="rect">
            <a:avLst/>
          </a:prstGeom>
          <a:solidFill>
            <a:schemeClr val="bg1"/>
          </a:solidFill>
        </p:spPr>
      </p:pic>
      <p:pic>
        <p:nvPicPr>
          <p:cNvPr id="21" name="Picture 20">
            <a:extLst>
              <a:ext uri="{FF2B5EF4-FFF2-40B4-BE49-F238E27FC236}">
                <a16:creationId xmlns:a16="http://schemas.microsoft.com/office/drawing/2014/main" id="{3CFC3630-8EFA-4289-AAD5-6D0C48B7A83D}"/>
              </a:ext>
            </a:extLst>
          </p:cNvPr>
          <p:cNvPicPr>
            <a:picLocks noChangeAspect="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69294" y="14787"/>
            <a:ext cx="1805979" cy="1681575"/>
          </a:xfrm>
          <a:prstGeom prst="rect">
            <a:avLst/>
          </a:prstGeom>
        </p:spPr>
      </p:pic>
      <p:sp>
        <p:nvSpPr>
          <p:cNvPr id="24" name="Title 1">
            <a:extLst>
              <a:ext uri="{FF2B5EF4-FFF2-40B4-BE49-F238E27FC236}">
                <a16:creationId xmlns:a16="http://schemas.microsoft.com/office/drawing/2014/main" id="{C136CEBF-2620-4D40-88E0-8B39837E5571}"/>
              </a:ext>
            </a:extLst>
          </p:cNvPr>
          <p:cNvSpPr txBox="1">
            <a:spLocks/>
          </p:cNvSpPr>
          <p:nvPr/>
        </p:nvSpPr>
        <p:spPr>
          <a:xfrm>
            <a:off x="-5425" y="-4501"/>
            <a:ext cx="4311394"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AWARENESS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ea typeface="+mj-ea"/>
                <a:cs typeface="+mj-cs"/>
              </a:rPr>
              <a:t>: TV SPEND</a:t>
            </a:r>
            <a:endParaRPr kumimoji="0" lang="en-US" sz="2800" b="1" i="0" u="none" strike="noStrike" kern="1200" cap="none" spc="0" normalizeH="0" baseline="0" noProof="0" dirty="0">
              <a:ln>
                <a:noFill/>
              </a:ln>
              <a:solidFill>
                <a:srgbClr val="0099FF"/>
              </a:solidFill>
              <a:effectLst/>
              <a:uLnTx/>
              <a:uFillTx/>
              <a:latin typeface="Trebuchet MS"/>
              <a:ea typeface="+mj-ea"/>
              <a:cs typeface="+mj-cs"/>
            </a:endParaRPr>
          </a:p>
        </p:txBody>
      </p:sp>
      <p:pic>
        <p:nvPicPr>
          <p:cNvPr id="28" name="Picture 2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pic>
        <p:nvPicPr>
          <p:cNvPr id="33" name="Picture 4" descr="Image result for warby parker logo png">
            <a:extLst>
              <a:ext uri="{FF2B5EF4-FFF2-40B4-BE49-F238E27FC236}">
                <a16:creationId xmlns:a16="http://schemas.microsoft.com/office/drawing/2014/main" id="{DAC2EC70-222F-41CA-84E5-C7E16C7C711F}"/>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6127065" y="10581325"/>
            <a:ext cx="1454245" cy="64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869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37</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4" y="1769503"/>
            <a:ext cx="7952003" cy="774822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For these more established DTC brands, increased TV activity drives greater consideration around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 brand </a:t>
            </a:r>
            <a:r>
              <a:rPr lang="en-US" sz="4800" dirty="0">
                <a:solidFill>
                  <a:prstClr val="white"/>
                </a:solidFill>
                <a:latin typeface="Trebuchet MS" panose="020B0603020202020204" pitchFamily="34" charset="0"/>
              </a:rPr>
              <a:t>in the form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of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more searches and additional viewing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of the TV ad online</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9" name="Text Placeholder 2"/>
          <p:cNvSpPr txBox="1">
            <a:spLocks/>
          </p:cNvSpPr>
          <p:nvPr/>
        </p:nvSpPr>
        <p:spPr>
          <a:xfrm>
            <a:off x="8195174" y="2274848"/>
            <a:ext cx="15922125" cy="5944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3600" b="1" i="0" u="sng" strike="noStrike" kern="1200" cap="none" spc="0" normalizeH="0" baseline="0" noProof="0" dirty="0">
                <a:ln>
                  <a:noFill/>
                </a:ln>
                <a:solidFill>
                  <a:prstClr val="black"/>
                </a:solidFill>
                <a:effectLst/>
                <a:uLnTx/>
                <a:uFillTx/>
                <a:latin typeface="Trebuchet MS"/>
                <a:ea typeface="+mn-ea"/>
                <a:cs typeface="+mn-cs"/>
              </a:rPr>
              <a:t>‘Expanding</a:t>
            </a:r>
            <a:r>
              <a:rPr lang="en-US" sz="3600" b="1" u="sng" dirty="0">
                <a:solidFill>
                  <a:prstClr val="black"/>
                </a:solidFill>
                <a:latin typeface="Trebuchet MS"/>
              </a:rPr>
              <a:t>’</a:t>
            </a:r>
            <a:r>
              <a:rPr kumimoji="0" lang="en-US" sz="3600" b="1" i="0" u="sng" strike="noStrike" kern="1200" cap="none" spc="0" normalizeH="0" baseline="0" noProof="0" dirty="0">
                <a:ln>
                  <a:noFill/>
                </a:ln>
                <a:solidFill>
                  <a:prstClr val="black"/>
                </a:solidFill>
                <a:effectLst/>
                <a:uLnTx/>
                <a:uFillTx/>
                <a:latin typeface="Trebuchet MS"/>
                <a:ea typeface="+mn-ea"/>
                <a:cs typeface="+mn-cs"/>
              </a:rPr>
              <a:t> DTC Brands: </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strike="noStrike" kern="1200" cap="none" spc="0" normalizeH="0" baseline="0" noProof="0" dirty="0">
                <a:ln>
                  <a:noFill/>
                </a:ln>
                <a:solidFill>
                  <a:prstClr val="black"/>
                </a:solidFill>
                <a:effectLst/>
                <a:uLnTx/>
                <a:uFillTx/>
                <a:latin typeface="Trebuchet MS"/>
                <a:ea typeface="+mn-ea"/>
                <a:cs typeface="+mn-cs"/>
              </a:rPr>
              <a:t>TV Spend vs. “Digital Actions” YOY % Increase</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2017 vs. 2018</a:t>
            </a:r>
          </a:p>
        </p:txBody>
      </p:sp>
      <p:graphicFrame>
        <p:nvGraphicFramePr>
          <p:cNvPr id="10" name="Chart 9"/>
          <p:cNvGraphicFramePr/>
          <p:nvPr>
            <p:extLst>
              <p:ext uri="{D42A27DB-BD31-4B8C-83A1-F6EECF244321}">
                <p14:modId xmlns:p14="http://schemas.microsoft.com/office/powerpoint/2010/main" val="2936696433"/>
              </p:ext>
            </p:extLst>
          </p:nvPr>
        </p:nvGraphicFramePr>
        <p:xfrm>
          <a:off x="8293432" y="3878273"/>
          <a:ext cx="15656754" cy="7220453"/>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3">
            <a:extLst>
              <a:ext uri="{FF2B5EF4-FFF2-40B4-BE49-F238E27FC236}">
                <a16:creationId xmlns:a16="http://schemas.microsoft.com/office/drawing/2014/main" id="{D64CD624-ABF4-400B-A788-236BA86C1ED3}"/>
              </a:ext>
            </a:extLst>
          </p:cNvPr>
          <p:cNvSpPr txBox="1">
            <a:spLocks/>
          </p:cNvSpPr>
          <p:nvPr/>
        </p:nvSpPr>
        <p:spPr>
          <a:xfrm>
            <a:off x="8125620" y="12956144"/>
            <a:ext cx="14319851" cy="646332"/>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TV spending based on VAB analysis of Nielsen Ad Intel data, TV spend (national cable TV, national broadcast TV, Spanish language broadcast TV, Spanish language cable TV, spot TV, syndication TV), calendar years 2017 &amp; 2018. Digital actions based on VAB analysis of iSpot.tv data and reflects TV commercial-related searches (Google, Bing, Yahoo!) and earned, not promoted, online video views of TV ads (YouTube, iSpot.tv). Digital actions are correlated to TV ad airing data.</a:t>
            </a:r>
          </a:p>
        </p:txBody>
      </p:sp>
      <p:sp>
        <p:nvSpPr>
          <p:cNvPr id="14" name="Text Placeholder 3">
            <a:extLst>
              <a:ext uri="{FF2B5EF4-FFF2-40B4-BE49-F238E27FC236}">
                <a16:creationId xmlns:a16="http://schemas.microsoft.com/office/drawing/2014/main" id="{32AADD2A-E2FA-4144-8C20-9C1960155464}"/>
              </a:ext>
            </a:extLst>
          </p:cNvPr>
          <p:cNvSpPr txBox="1">
            <a:spLocks/>
          </p:cNvSpPr>
          <p:nvPr/>
        </p:nvSpPr>
        <p:spPr>
          <a:xfrm>
            <a:off x="8095128" y="12326749"/>
            <a:ext cx="12082631" cy="30047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1" u="none" strike="noStrike" kern="1200" cap="none" spc="0" normalizeH="0" baseline="0" noProof="0" dirty="0">
                <a:ln>
                  <a:noFill/>
                </a:ln>
                <a:solidFill>
                  <a:prstClr val="black"/>
                </a:solidFill>
                <a:effectLst/>
                <a:uLnTx/>
                <a:uFillTx/>
                <a:latin typeface="Trebuchet MS"/>
                <a:ea typeface="+mn-ea"/>
                <a:cs typeface="+mn-cs"/>
              </a:rPr>
              <a:t>*Reflects the </a:t>
            </a:r>
            <a:r>
              <a:rPr kumimoji="0" lang="en-US" sz="1400" b="0" i="1" u="sng" strike="noStrike" kern="1200" cap="none" spc="0" normalizeH="0" baseline="0" noProof="0" dirty="0">
                <a:ln>
                  <a:noFill/>
                </a:ln>
                <a:solidFill>
                  <a:prstClr val="black"/>
                </a:solidFill>
                <a:effectLst/>
                <a:uLnTx/>
                <a:uFillTx/>
                <a:latin typeface="Trebuchet MS"/>
                <a:ea typeface="+mn-ea"/>
                <a:cs typeface="+mn-cs"/>
              </a:rPr>
              <a:t>58 brands</a:t>
            </a:r>
            <a:r>
              <a:rPr kumimoji="0" lang="en-US" sz="1400" b="0" i="1" u="none" strike="noStrike" kern="1200" cap="none" spc="0" normalizeH="0" baseline="0" noProof="0" dirty="0">
                <a:ln>
                  <a:noFill/>
                </a:ln>
                <a:solidFill>
                  <a:prstClr val="black"/>
                </a:solidFill>
                <a:effectLst/>
                <a:uLnTx/>
                <a:uFillTx/>
                <a:latin typeface="Trebuchet MS"/>
                <a:ea typeface="+mn-ea"/>
                <a:cs typeface="+mn-cs"/>
              </a:rPr>
              <a:t> that are measured in iSpot.tv and had TV spending in both 2017 &amp; 2018 for comparison purposes. </a:t>
            </a:r>
          </a:p>
        </p:txBody>
      </p:sp>
      <p:pic>
        <p:nvPicPr>
          <p:cNvPr id="11" name="Picture 10">
            <a:extLst>
              <a:ext uri="{FF2B5EF4-FFF2-40B4-BE49-F238E27FC236}">
                <a16:creationId xmlns:a16="http://schemas.microsoft.com/office/drawing/2014/main" id="{ED8FB2D6-3EC8-406B-B690-C2C447C7E76E}"/>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53146" y="6223"/>
            <a:ext cx="1805979" cy="1681575"/>
          </a:xfrm>
          <a:prstGeom prst="rect">
            <a:avLst/>
          </a:prstGeom>
        </p:spPr>
      </p:pic>
      <p:sp>
        <p:nvSpPr>
          <p:cNvPr id="12" name="Title 1">
            <a:extLst>
              <a:ext uri="{FF2B5EF4-FFF2-40B4-BE49-F238E27FC236}">
                <a16:creationId xmlns:a16="http://schemas.microsoft.com/office/drawing/2014/main" id="{13378B2B-6087-4341-8394-9B5DAF37D54C}"/>
              </a:ext>
            </a:extLst>
          </p:cNvPr>
          <p:cNvSpPr txBox="1">
            <a:spLocks/>
          </p:cNvSpPr>
          <p:nvPr/>
        </p:nvSpPr>
        <p:spPr>
          <a:xfrm>
            <a:off x="-18127" y="-4501"/>
            <a:ext cx="7138815"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CONSIDERATION</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DIGITAL INTERACTIONS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242184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38</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5" y="1793559"/>
            <a:ext cx="7844898"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Increased TV spend prompts a greater number of potential customers to seek out more information about a brand online…</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In fact, most</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‘Expanding’ brands saw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Double</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or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Triple-Digit Lifts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a:t>
            </a:r>
            <a:r>
              <a:rPr kumimoji="0" lang="en-US" sz="4800" b="0" i="0" u="sng" strike="noStrike" kern="1200" cap="none" spc="0" normalizeH="0" baseline="0" noProof="0" dirty="0">
                <a:ln>
                  <a:noFill/>
                </a:ln>
                <a:solidFill>
                  <a:prstClr val="white"/>
                </a:solidFill>
                <a:effectLst/>
                <a:uLnTx/>
                <a:uFillTx/>
                <a:latin typeface="Trebuchet MS" panose="020B0603020202020204" pitchFamily="34" charset="0"/>
                <a:ea typeface="+mj-ea"/>
                <a:cs typeface="+mj-cs"/>
              </a:rPr>
              <a:t>search queries</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related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to their ads when they increased their TV investment</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cxnSp>
        <p:nvCxnSpPr>
          <p:cNvPr id="75" name="Straight Connector 74"/>
          <p:cNvCxnSpPr/>
          <p:nvPr/>
        </p:nvCxnSpPr>
        <p:spPr>
          <a:xfrm>
            <a:off x="9536375" y="220520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924599" y="1557641"/>
            <a:ext cx="313456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effectLst/>
                <a:uLnTx/>
                <a:uFillTx/>
                <a:latin typeface="Trebuchet MS"/>
                <a:ea typeface="+mn-ea"/>
                <a:cs typeface="+mn-cs"/>
              </a:rPr>
              <a:t>TV Spend</a:t>
            </a:r>
          </a:p>
        </p:txBody>
      </p:sp>
      <p:sp>
        <p:nvSpPr>
          <p:cNvPr id="79" name="TextBox 78"/>
          <p:cNvSpPr txBox="1"/>
          <p:nvPr/>
        </p:nvSpPr>
        <p:spPr>
          <a:xfrm>
            <a:off x="18810593" y="1557641"/>
            <a:ext cx="400018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99FF"/>
                </a:solidFill>
                <a:effectLst/>
                <a:uLnTx/>
                <a:uFillTx/>
                <a:latin typeface="Trebuchet MS"/>
                <a:ea typeface="+mn-ea"/>
                <a:cs typeface="+mn-cs"/>
              </a:rPr>
              <a:t>Search Queries</a:t>
            </a:r>
          </a:p>
        </p:txBody>
      </p:sp>
      <p:cxnSp>
        <p:nvCxnSpPr>
          <p:cNvPr id="81" name="Straight Connector 80"/>
          <p:cNvCxnSpPr/>
          <p:nvPr/>
        </p:nvCxnSpPr>
        <p:spPr>
          <a:xfrm>
            <a:off x="9536375" y="2717278"/>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9540613" y="3262898"/>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9540613" y="3804037"/>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9544851" y="4349657"/>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9536375" y="488905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9540613" y="543467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9540613" y="597581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9544851" y="652143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9527899" y="705174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9532137" y="759736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9532137" y="813850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9536375" y="868412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9527899" y="9223516"/>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9532137" y="9769136"/>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9532137" y="10310275"/>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a:off x="9536375" y="10855895"/>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9532137" y="1134973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9536375" y="1189535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a:off x="9536375" y="12436489"/>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9540613" y="12965845"/>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43" name="Text Placeholder 3">
            <a:extLst>
              <a:ext uri="{FF2B5EF4-FFF2-40B4-BE49-F238E27FC236}">
                <a16:creationId xmlns:a16="http://schemas.microsoft.com/office/drawing/2014/main" id="{D64CD624-ABF4-400B-A788-236BA86C1ED3}"/>
              </a:ext>
            </a:extLst>
          </p:cNvPr>
          <p:cNvSpPr txBox="1">
            <a:spLocks/>
          </p:cNvSpPr>
          <p:nvPr/>
        </p:nvSpPr>
        <p:spPr>
          <a:xfrm>
            <a:off x="8462567" y="13171199"/>
            <a:ext cx="14134024" cy="416355"/>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TV spending based on VAB analysis of Nielsen Ad Intel data, TV spend (national cable TV, national broadcast TV, Spanish language broadcast TV, Spanish language cable TV, spot TV, syndication TV), calendar years 2017 &amp; 2018. Digital actions based on VAB analysis of iSpot.tv data and reflects TV commercial-related searches (Google, Bing, Yahoo!). Digital actions are correlated to TV ad airing data.</a:t>
            </a:r>
          </a:p>
        </p:txBody>
      </p:sp>
      <p:sp>
        <p:nvSpPr>
          <p:cNvPr id="98" name="TextBox 97">
            <a:extLst>
              <a:ext uri="{FF2B5EF4-FFF2-40B4-BE49-F238E27FC236}">
                <a16:creationId xmlns:a16="http://schemas.microsoft.com/office/drawing/2014/main" id="{8A3896C7-611D-4B29-9ECD-26A2A3DFBD69}"/>
              </a:ext>
            </a:extLst>
          </p:cNvPr>
          <p:cNvSpPr txBox="1"/>
          <p:nvPr/>
        </p:nvSpPr>
        <p:spPr>
          <a:xfrm>
            <a:off x="9536375" y="1571151"/>
            <a:ext cx="5045628"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mn-cs"/>
              </a:rPr>
              <a:t>Brand</a:t>
            </a:r>
          </a:p>
        </p:txBody>
      </p:sp>
      <p:pic>
        <p:nvPicPr>
          <p:cNvPr id="99" name="Picture 48" descr="Image result for zulily logo">
            <a:extLst>
              <a:ext uri="{FF2B5EF4-FFF2-40B4-BE49-F238E27FC236}">
                <a16:creationId xmlns:a16="http://schemas.microsoft.com/office/drawing/2014/main" id="{64C01D7D-2711-4936-8D09-FEDF31D8889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521439" y="12463388"/>
            <a:ext cx="991344" cy="474956"/>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EC44C828-71CA-40E5-ACDB-6DF74CB9FA0E}"/>
              </a:ext>
            </a:extLst>
          </p:cNvPr>
          <p:cNvSpPr txBox="1"/>
          <p:nvPr/>
        </p:nvSpPr>
        <p:spPr>
          <a:xfrm>
            <a:off x="15427691" y="12434935"/>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+68%</a:t>
            </a:r>
          </a:p>
        </p:txBody>
      </p:sp>
      <p:sp>
        <p:nvSpPr>
          <p:cNvPr id="101" name="TextBox 100">
            <a:extLst>
              <a:ext uri="{FF2B5EF4-FFF2-40B4-BE49-F238E27FC236}">
                <a16:creationId xmlns:a16="http://schemas.microsoft.com/office/drawing/2014/main" id="{79000423-2A31-42C4-9AE8-2E7685F6D85F}"/>
              </a:ext>
            </a:extLst>
          </p:cNvPr>
          <p:cNvSpPr txBox="1"/>
          <p:nvPr/>
        </p:nvSpPr>
        <p:spPr>
          <a:xfrm>
            <a:off x="19884701" y="12434935"/>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+287%</a:t>
            </a:r>
          </a:p>
        </p:txBody>
      </p:sp>
      <p:pic>
        <p:nvPicPr>
          <p:cNvPr id="102" name="Picture 2" descr="Image result for 23 and me logo">
            <a:extLst>
              <a:ext uri="{FF2B5EF4-FFF2-40B4-BE49-F238E27FC236}">
                <a16:creationId xmlns:a16="http://schemas.microsoft.com/office/drawing/2014/main" id="{BD9852C4-24C8-4892-B19C-39813489D9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23325" y="2244226"/>
            <a:ext cx="1244020" cy="414673"/>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ACA2F207-653D-4B47-86E3-73E89C410C76}"/>
              </a:ext>
            </a:extLst>
          </p:cNvPr>
          <p:cNvSpPr txBox="1"/>
          <p:nvPr/>
        </p:nvSpPr>
        <p:spPr>
          <a:xfrm>
            <a:off x="15436167" y="2210373"/>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+107%</a:t>
            </a:r>
          </a:p>
        </p:txBody>
      </p:sp>
      <p:sp>
        <p:nvSpPr>
          <p:cNvPr id="104" name="TextBox 103">
            <a:extLst>
              <a:ext uri="{FF2B5EF4-FFF2-40B4-BE49-F238E27FC236}">
                <a16:creationId xmlns:a16="http://schemas.microsoft.com/office/drawing/2014/main" id="{E0049C66-AB6D-4469-961E-F7D0CD76B29D}"/>
              </a:ext>
            </a:extLst>
          </p:cNvPr>
          <p:cNvSpPr txBox="1"/>
          <p:nvPr/>
        </p:nvSpPr>
        <p:spPr>
          <a:xfrm>
            <a:off x="19893177" y="2210373"/>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+85%</a:t>
            </a:r>
          </a:p>
        </p:txBody>
      </p:sp>
      <p:sp>
        <p:nvSpPr>
          <p:cNvPr id="105" name="TextBox 104">
            <a:extLst>
              <a:ext uri="{FF2B5EF4-FFF2-40B4-BE49-F238E27FC236}">
                <a16:creationId xmlns:a16="http://schemas.microsoft.com/office/drawing/2014/main" id="{0A7BFC73-7514-46CE-8194-C4AFAF3EDFFF}"/>
              </a:ext>
            </a:extLst>
          </p:cNvPr>
          <p:cNvSpPr txBox="1"/>
          <p:nvPr/>
        </p:nvSpPr>
        <p:spPr>
          <a:xfrm>
            <a:off x="15440405" y="2749111"/>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+726%</a:t>
            </a:r>
          </a:p>
        </p:txBody>
      </p:sp>
      <p:sp>
        <p:nvSpPr>
          <p:cNvPr id="106" name="TextBox 105">
            <a:extLst>
              <a:ext uri="{FF2B5EF4-FFF2-40B4-BE49-F238E27FC236}">
                <a16:creationId xmlns:a16="http://schemas.microsoft.com/office/drawing/2014/main" id="{E63CC454-D8E4-4FC4-B09E-9DD4740EDAB0}"/>
              </a:ext>
            </a:extLst>
          </p:cNvPr>
          <p:cNvSpPr txBox="1"/>
          <p:nvPr/>
        </p:nvSpPr>
        <p:spPr>
          <a:xfrm>
            <a:off x="19897415" y="2749111"/>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+824%</a:t>
            </a:r>
          </a:p>
        </p:txBody>
      </p:sp>
      <p:pic>
        <p:nvPicPr>
          <p:cNvPr id="107" name="Picture 2" descr="Image result for barkbox logo">
            <a:extLst>
              <a:ext uri="{FF2B5EF4-FFF2-40B4-BE49-F238E27FC236}">
                <a16:creationId xmlns:a16="http://schemas.microsoft.com/office/drawing/2014/main" id="{7A0FABBA-A5AB-4675-9B5D-B9DD77F6C1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30517" y="2801673"/>
            <a:ext cx="1710765" cy="388932"/>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75DBA4AD-C9F0-45B5-B580-7697ACAFB913}"/>
              </a:ext>
            </a:extLst>
          </p:cNvPr>
          <p:cNvSpPr txBox="1"/>
          <p:nvPr/>
        </p:nvSpPr>
        <p:spPr>
          <a:xfrm>
            <a:off x="15431929" y="11891131"/>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+6%</a:t>
            </a:r>
          </a:p>
        </p:txBody>
      </p:sp>
      <p:sp>
        <p:nvSpPr>
          <p:cNvPr id="109" name="TextBox 108">
            <a:extLst>
              <a:ext uri="{FF2B5EF4-FFF2-40B4-BE49-F238E27FC236}">
                <a16:creationId xmlns:a16="http://schemas.microsoft.com/office/drawing/2014/main" id="{AAAB78FF-EA48-4D06-ABEA-77C7101936AE}"/>
              </a:ext>
            </a:extLst>
          </p:cNvPr>
          <p:cNvSpPr txBox="1"/>
          <p:nvPr/>
        </p:nvSpPr>
        <p:spPr>
          <a:xfrm>
            <a:off x="19888939" y="11891131"/>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+23%</a:t>
            </a:r>
          </a:p>
        </p:txBody>
      </p:sp>
      <p:pic>
        <p:nvPicPr>
          <p:cNvPr id="110" name="Picture 16" descr="Image result for zillow logo">
            <a:extLst>
              <a:ext uri="{FF2B5EF4-FFF2-40B4-BE49-F238E27FC236}">
                <a16:creationId xmlns:a16="http://schemas.microsoft.com/office/drawing/2014/main" id="{9C9C5B09-053C-4B36-AA9A-EE2B606C158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314174" y="11978420"/>
            <a:ext cx="1433562" cy="389751"/>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9F7569D0-8DC4-4B4A-922E-72122DE13AA1}"/>
              </a:ext>
            </a:extLst>
          </p:cNvPr>
          <p:cNvSpPr txBox="1"/>
          <p:nvPr/>
        </p:nvSpPr>
        <p:spPr>
          <a:xfrm>
            <a:off x="15440405" y="3283248"/>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+106%</a:t>
            </a:r>
          </a:p>
        </p:txBody>
      </p:sp>
      <p:sp>
        <p:nvSpPr>
          <p:cNvPr id="112" name="TextBox 111">
            <a:extLst>
              <a:ext uri="{FF2B5EF4-FFF2-40B4-BE49-F238E27FC236}">
                <a16:creationId xmlns:a16="http://schemas.microsoft.com/office/drawing/2014/main" id="{4DFE059E-8185-4537-910C-1F60DEE0D453}"/>
              </a:ext>
            </a:extLst>
          </p:cNvPr>
          <p:cNvSpPr txBox="1"/>
          <p:nvPr/>
        </p:nvSpPr>
        <p:spPr>
          <a:xfrm>
            <a:off x="19897415" y="3283248"/>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+126%</a:t>
            </a:r>
          </a:p>
        </p:txBody>
      </p:sp>
      <p:pic>
        <p:nvPicPr>
          <p:cNvPr id="113" name="Picture 4" descr="Image result for carvana logo">
            <a:extLst>
              <a:ext uri="{FF2B5EF4-FFF2-40B4-BE49-F238E27FC236}">
                <a16:creationId xmlns:a16="http://schemas.microsoft.com/office/drawing/2014/main" id="{E66081F0-1FCB-437D-9CAB-188231621D2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1289576" y="3360234"/>
            <a:ext cx="1470546" cy="376396"/>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DB5FE1DD-D84E-434B-9F4C-DEAE95E08815}"/>
              </a:ext>
            </a:extLst>
          </p:cNvPr>
          <p:cNvSpPr txBox="1"/>
          <p:nvPr/>
        </p:nvSpPr>
        <p:spPr>
          <a:xfrm>
            <a:off x="15436167" y="3854060"/>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+53%</a:t>
            </a:r>
          </a:p>
        </p:txBody>
      </p:sp>
      <p:sp>
        <p:nvSpPr>
          <p:cNvPr id="115" name="TextBox 114">
            <a:extLst>
              <a:ext uri="{FF2B5EF4-FFF2-40B4-BE49-F238E27FC236}">
                <a16:creationId xmlns:a16="http://schemas.microsoft.com/office/drawing/2014/main" id="{1BE134C0-BBFB-457D-9876-3981DAC6C715}"/>
              </a:ext>
            </a:extLst>
          </p:cNvPr>
          <p:cNvSpPr txBox="1"/>
          <p:nvPr/>
        </p:nvSpPr>
        <p:spPr>
          <a:xfrm>
            <a:off x="19893177" y="3854060"/>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+14%</a:t>
            </a:r>
          </a:p>
        </p:txBody>
      </p:sp>
      <p:pic>
        <p:nvPicPr>
          <p:cNvPr id="116" name="Picture 22" descr="Image result for creditsesame logo">
            <a:extLst>
              <a:ext uri="{FF2B5EF4-FFF2-40B4-BE49-F238E27FC236}">
                <a16:creationId xmlns:a16="http://schemas.microsoft.com/office/drawing/2014/main" id="{0C95EBCA-9A84-45EA-91C1-22CAFB1207F5}"/>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37050" b="33465"/>
          <a:stretch/>
        </p:blipFill>
        <p:spPr bwMode="auto">
          <a:xfrm>
            <a:off x="11325112" y="3873634"/>
            <a:ext cx="1442233" cy="425232"/>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extLst>
              <a:ext uri="{FF2B5EF4-FFF2-40B4-BE49-F238E27FC236}">
                <a16:creationId xmlns:a16="http://schemas.microsoft.com/office/drawing/2014/main" id="{5C2E45A4-2D42-473F-894E-287C9DA25E17}"/>
              </a:ext>
            </a:extLst>
          </p:cNvPr>
          <p:cNvSpPr txBox="1"/>
          <p:nvPr/>
        </p:nvSpPr>
        <p:spPr>
          <a:xfrm>
            <a:off x="15436167" y="4909403"/>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+28%</a:t>
            </a:r>
          </a:p>
        </p:txBody>
      </p:sp>
      <p:sp>
        <p:nvSpPr>
          <p:cNvPr id="118" name="TextBox 117">
            <a:extLst>
              <a:ext uri="{FF2B5EF4-FFF2-40B4-BE49-F238E27FC236}">
                <a16:creationId xmlns:a16="http://schemas.microsoft.com/office/drawing/2014/main" id="{ADE069A8-7D1B-4A93-8245-0DB6352B644F}"/>
              </a:ext>
            </a:extLst>
          </p:cNvPr>
          <p:cNvSpPr txBox="1"/>
          <p:nvPr/>
        </p:nvSpPr>
        <p:spPr>
          <a:xfrm>
            <a:off x="19893177" y="4909403"/>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+44%</a:t>
            </a:r>
          </a:p>
        </p:txBody>
      </p:sp>
      <p:pic>
        <p:nvPicPr>
          <p:cNvPr id="119" name="Picture 32" descr="Image result for etrade logo">
            <a:extLst>
              <a:ext uri="{FF2B5EF4-FFF2-40B4-BE49-F238E27FC236}">
                <a16:creationId xmlns:a16="http://schemas.microsoft.com/office/drawing/2014/main" id="{029F8B97-CC35-4D9A-8E93-57E830331F5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125950" y="5007127"/>
            <a:ext cx="1872348" cy="318944"/>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FD6B411D-DA77-434D-AC3D-CC1FB0C50E4D}"/>
              </a:ext>
            </a:extLst>
          </p:cNvPr>
          <p:cNvSpPr txBox="1"/>
          <p:nvPr/>
        </p:nvSpPr>
        <p:spPr>
          <a:xfrm>
            <a:off x="15440405" y="4380985"/>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+345%</a:t>
            </a:r>
          </a:p>
        </p:txBody>
      </p:sp>
      <p:sp>
        <p:nvSpPr>
          <p:cNvPr id="121" name="TextBox 120">
            <a:extLst>
              <a:ext uri="{FF2B5EF4-FFF2-40B4-BE49-F238E27FC236}">
                <a16:creationId xmlns:a16="http://schemas.microsoft.com/office/drawing/2014/main" id="{4C651447-8696-44E9-8B7C-2F711AD0B507}"/>
              </a:ext>
            </a:extLst>
          </p:cNvPr>
          <p:cNvSpPr txBox="1"/>
          <p:nvPr/>
        </p:nvSpPr>
        <p:spPr>
          <a:xfrm>
            <a:off x="19897415" y="4380985"/>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+60%</a:t>
            </a:r>
          </a:p>
        </p:txBody>
      </p:sp>
      <p:pic>
        <p:nvPicPr>
          <p:cNvPr id="122" name="Picture 121" descr="Image result for eargo logo">
            <a:extLst>
              <a:ext uri="{FF2B5EF4-FFF2-40B4-BE49-F238E27FC236}">
                <a16:creationId xmlns:a16="http://schemas.microsoft.com/office/drawing/2014/main" id="{26DBC139-2D9B-4E33-B3B9-9FA1E441565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1325112" y="4453534"/>
            <a:ext cx="1461787" cy="36897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A9E34683-17E5-4250-A9A6-B4D33419F833}"/>
              </a:ext>
            </a:extLst>
          </p:cNvPr>
          <p:cNvSpPr txBox="1"/>
          <p:nvPr/>
        </p:nvSpPr>
        <p:spPr>
          <a:xfrm>
            <a:off x="15431929" y="5478710"/>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+101%</a:t>
            </a:r>
          </a:p>
        </p:txBody>
      </p:sp>
      <p:sp>
        <p:nvSpPr>
          <p:cNvPr id="127" name="TextBox 126">
            <a:extLst>
              <a:ext uri="{FF2B5EF4-FFF2-40B4-BE49-F238E27FC236}">
                <a16:creationId xmlns:a16="http://schemas.microsoft.com/office/drawing/2014/main" id="{14449B8C-410C-4EAA-A104-F5B3788D087D}"/>
              </a:ext>
            </a:extLst>
          </p:cNvPr>
          <p:cNvSpPr txBox="1"/>
          <p:nvPr/>
        </p:nvSpPr>
        <p:spPr>
          <a:xfrm>
            <a:off x="19888939" y="5478710"/>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+285%</a:t>
            </a:r>
          </a:p>
        </p:txBody>
      </p:sp>
      <p:pic>
        <p:nvPicPr>
          <p:cNvPr id="128" name="Picture 40" descr="Image result for free prints logo">
            <a:extLst>
              <a:ext uri="{FF2B5EF4-FFF2-40B4-BE49-F238E27FC236}">
                <a16:creationId xmlns:a16="http://schemas.microsoft.com/office/drawing/2014/main" id="{88D63B9A-9CF1-4C9F-BCD9-F12A88DA8122}"/>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1055232" y="5506013"/>
            <a:ext cx="1981421" cy="371146"/>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2F00FBFB-A97B-4119-A475-CB5DCFE71DA3}"/>
              </a:ext>
            </a:extLst>
          </p:cNvPr>
          <p:cNvSpPr txBox="1"/>
          <p:nvPr/>
        </p:nvSpPr>
        <p:spPr>
          <a:xfrm>
            <a:off x="15436167" y="5988619"/>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+673%</a:t>
            </a:r>
          </a:p>
        </p:txBody>
      </p:sp>
      <p:sp>
        <p:nvSpPr>
          <p:cNvPr id="130" name="TextBox 129">
            <a:extLst>
              <a:ext uri="{FF2B5EF4-FFF2-40B4-BE49-F238E27FC236}">
                <a16:creationId xmlns:a16="http://schemas.microsoft.com/office/drawing/2014/main" id="{814FA37E-B2CD-49C8-8EA0-FF1EDB66702C}"/>
              </a:ext>
            </a:extLst>
          </p:cNvPr>
          <p:cNvSpPr txBox="1"/>
          <p:nvPr/>
        </p:nvSpPr>
        <p:spPr>
          <a:xfrm>
            <a:off x="19893177" y="5988619"/>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+90%</a:t>
            </a:r>
          </a:p>
        </p:txBody>
      </p:sp>
      <p:pic>
        <p:nvPicPr>
          <p:cNvPr id="131" name="Picture 8" descr="Image result for goodrx logo">
            <a:extLst>
              <a:ext uri="{FF2B5EF4-FFF2-40B4-BE49-F238E27FC236}">
                <a16:creationId xmlns:a16="http://schemas.microsoft.com/office/drawing/2014/main" id="{C69B0B09-FE27-433F-AC08-7D3B9B0ED24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460871" y="6071265"/>
            <a:ext cx="1292833" cy="390290"/>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723288C2-3F06-41A7-8816-B954F0F53A46}"/>
              </a:ext>
            </a:extLst>
          </p:cNvPr>
          <p:cNvSpPr txBox="1"/>
          <p:nvPr/>
        </p:nvSpPr>
        <p:spPr>
          <a:xfrm>
            <a:off x="15444643" y="6530335"/>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+198%</a:t>
            </a:r>
          </a:p>
        </p:txBody>
      </p:sp>
      <p:sp>
        <p:nvSpPr>
          <p:cNvPr id="133" name="TextBox 132">
            <a:extLst>
              <a:ext uri="{FF2B5EF4-FFF2-40B4-BE49-F238E27FC236}">
                <a16:creationId xmlns:a16="http://schemas.microsoft.com/office/drawing/2014/main" id="{EDACEFF8-258C-46E5-8B37-FD37301D9E2F}"/>
              </a:ext>
            </a:extLst>
          </p:cNvPr>
          <p:cNvSpPr txBox="1"/>
          <p:nvPr/>
        </p:nvSpPr>
        <p:spPr>
          <a:xfrm>
            <a:off x="19901653" y="6530335"/>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+256%</a:t>
            </a:r>
          </a:p>
        </p:txBody>
      </p:sp>
      <p:pic>
        <p:nvPicPr>
          <p:cNvPr id="134" name="Picture 94" descr="Image result for grubhub logo">
            <a:extLst>
              <a:ext uri="{FF2B5EF4-FFF2-40B4-BE49-F238E27FC236}">
                <a16:creationId xmlns:a16="http://schemas.microsoft.com/office/drawing/2014/main" id="{2277871F-2463-49DA-A429-20B5FBB08B0B}"/>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1356379" y="6608416"/>
            <a:ext cx="1459039" cy="366204"/>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a:extLst>
              <a:ext uri="{FF2B5EF4-FFF2-40B4-BE49-F238E27FC236}">
                <a16:creationId xmlns:a16="http://schemas.microsoft.com/office/drawing/2014/main" id="{1C59648B-B951-452B-96E0-8389C43FFEC1}"/>
              </a:ext>
            </a:extLst>
          </p:cNvPr>
          <p:cNvSpPr txBox="1"/>
          <p:nvPr/>
        </p:nvSpPr>
        <p:spPr>
          <a:xfrm>
            <a:off x="15431929" y="7065696"/>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+93%</a:t>
            </a:r>
          </a:p>
        </p:txBody>
      </p:sp>
      <p:sp>
        <p:nvSpPr>
          <p:cNvPr id="136" name="TextBox 135">
            <a:extLst>
              <a:ext uri="{FF2B5EF4-FFF2-40B4-BE49-F238E27FC236}">
                <a16:creationId xmlns:a16="http://schemas.microsoft.com/office/drawing/2014/main" id="{0C145683-3F27-46C0-B8AC-B9442FCBF5E0}"/>
              </a:ext>
            </a:extLst>
          </p:cNvPr>
          <p:cNvSpPr txBox="1"/>
          <p:nvPr/>
        </p:nvSpPr>
        <p:spPr>
          <a:xfrm>
            <a:off x="19888939" y="7065696"/>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+237%</a:t>
            </a:r>
          </a:p>
        </p:txBody>
      </p:sp>
      <p:pic>
        <p:nvPicPr>
          <p:cNvPr id="137" name="Picture 92" descr="Image result for indeed logo">
            <a:extLst>
              <a:ext uri="{FF2B5EF4-FFF2-40B4-BE49-F238E27FC236}">
                <a16:creationId xmlns:a16="http://schemas.microsoft.com/office/drawing/2014/main" id="{833C358F-B40E-409A-AF79-4D1A23799656}"/>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t="34600" b="33788"/>
          <a:stretch/>
        </p:blipFill>
        <p:spPr bwMode="auto">
          <a:xfrm>
            <a:off x="11401432" y="7115714"/>
            <a:ext cx="1319753" cy="417188"/>
          </a:xfrm>
          <a:prstGeom prst="rect">
            <a:avLst/>
          </a:prstGeom>
          <a:noFill/>
          <a:extLst>
            <a:ext uri="{909E8E84-426E-40DD-AFC4-6F175D3DCCD1}">
              <a14:hiddenFill xmlns:a14="http://schemas.microsoft.com/office/drawing/2010/main">
                <a:solidFill>
                  <a:srgbClr val="FFFFFF"/>
                </a:solidFill>
              </a14:hiddenFill>
            </a:ext>
          </a:extLst>
        </p:spPr>
      </p:pic>
      <p:sp>
        <p:nvSpPr>
          <p:cNvPr id="138" name="TextBox 137">
            <a:extLst>
              <a:ext uri="{FF2B5EF4-FFF2-40B4-BE49-F238E27FC236}">
                <a16:creationId xmlns:a16="http://schemas.microsoft.com/office/drawing/2014/main" id="{BF8C344B-6353-4A8E-886C-F2F11519810D}"/>
              </a:ext>
            </a:extLst>
          </p:cNvPr>
          <p:cNvSpPr txBox="1"/>
          <p:nvPr/>
        </p:nvSpPr>
        <p:spPr>
          <a:xfrm>
            <a:off x="15431929" y="11358635"/>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+196%</a:t>
            </a:r>
          </a:p>
        </p:txBody>
      </p:sp>
      <p:sp>
        <p:nvSpPr>
          <p:cNvPr id="139" name="TextBox 138">
            <a:extLst>
              <a:ext uri="{FF2B5EF4-FFF2-40B4-BE49-F238E27FC236}">
                <a16:creationId xmlns:a16="http://schemas.microsoft.com/office/drawing/2014/main" id="{5D3D1AEC-143D-4215-B7EC-FB4FF7801EE2}"/>
              </a:ext>
            </a:extLst>
          </p:cNvPr>
          <p:cNvSpPr txBox="1"/>
          <p:nvPr/>
        </p:nvSpPr>
        <p:spPr>
          <a:xfrm>
            <a:off x="19888939" y="11358635"/>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+710%</a:t>
            </a:r>
          </a:p>
        </p:txBody>
      </p:sp>
      <p:pic>
        <p:nvPicPr>
          <p:cNvPr id="140" name="Picture 98" descr="Image result for wag logo">
            <a:extLst>
              <a:ext uri="{FF2B5EF4-FFF2-40B4-BE49-F238E27FC236}">
                <a16:creationId xmlns:a16="http://schemas.microsoft.com/office/drawing/2014/main" id="{B073FE6A-8F6E-4B3A-A272-F49739CE3126}"/>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1582398" y="11451354"/>
            <a:ext cx="936927" cy="340014"/>
          </a:xfrm>
          <a:prstGeom prst="rect">
            <a:avLst/>
          </a:prstGeom>
          <a:noFill/>
          <a:extLst>
            <a:ext uri="{909E8E84-426E-40DD-AFC4-6F175D3DCCD1}">
              <a14:hiddenFill xmlns:a14="http://schemas.microsoft.com/office/drawing/2010/main">
                <a:solidFill>
                  <a:srgbClr val="FFFFFF"/>
                </a:solidFill>
              </a14:hiddenFill>
            </a:ext>
          </a:extLst>
        </p:spPr>
      </p:pic>
      <p:sp>
        <p:nvSpPr>
          <p:cNvPr id="141" name="TextBox 140">
            <a:extLst>
              <a:ext uri="{FF2B5EF4-FFF2-40B4-BE49-F238E27FC236}">
                <a16:creationId xmlns:a16="http://schemas.microsoft.com/office/drawing/2014/main" id="{B818C75B-7A78-43CE-8469-84F89D327647}"/>
              </a:ext>
            </a:extLst>
          </p:cNvPr>
          <p:cNvSpPr txBox="1"/>
          <p:nvPr/>
        </p:nvSpPr>
        <p:spPr>
          <a:xfrm>
            <a:off x="15440405" y="7631274"/>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+74%</a:t>
            </a:r>
          </a:p>
        </p:txBody>
      </p:sp>
      <p:sp>
        <p:nvSpPr>
          <p:cNvPr id="142" name="TextBox 141">
            <a:extLst>
              <a:ext uri="{FF2B5EF4-FFF2-40B4-BE49-F238E27FC236}">
                <a16:creationId xmlns:a16="http://schemas.microsoft.com/office/drawing/2014/main" id="{7128A2F9-D210-4EA0-B322-3941F844EE97}"/>
              </a:ext>
            </a:extLst>
          </p:cNvPr>
          <p:cNvSpPr txBox="1"/>
          <p:nvPr/>
        </p:nvSpPr>
        <p:spPr>
          <a:xfrm>
            <a:off x="19897415" y="7631274"/>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+103%</a:t>
            </a:r>
          </a:p>
        </p:txBody>
      </p:sp>
      <p:pic>
        <p:nvPicPr>
          <p:cNvPr id="143" name="Picture 24" descr="Image result for mtailor logo">
            <a:extLst>
              <a:ext uri="{FF2B5EF4-FFF2-40B4-BE49-F238E27FC236}">
                <a16:creationId xmlns:a16="http://schemas.microsoft.com/office/drawing/2014/main" id="{3B754CF9-2924-4740-BD39-58DDD33EB681}"/>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t="36312" b="37458"/>
          <a:stretch/>
        </p:blipFill>
        <p:spPr bwMode="auto">
          <a:xfrm>
            <a:off x="11406263" y="7697952"/>
            <a:ext cx="1380636" cy="362138"/>
          </a:xfrm>
          <a:prstGeom prst="rect">
            <a:avLst/>
          </a:prstGeom>
          <a:noFill/>
          <a:extLst>
            <a:ext uri="{909E8E84-426E-40DD-AFC4-6F175D3DCCD1}">
              <a14:hiddenFill xmlns:a14="http://schemas.microsoft.com/office/drawing/2010/main">
                <a:solidFill>
                  <a:srgbClr val="FFFFFF"/>
                </a:solidFill>
              </a14:hiddenFill>
            </a:ext>
          </a:extLst>
        </p:spPr>
      </p:pic>
      <p:sp>
        <p:nvSpPr>
          <p:cNvPr id="144" name="TextBox 143">
            <a:extLst>
              <a:ext uri="{FF2B5EF4-FFF2-40B4-BE49-F238E27FC236}">
                <a16:creationId xmlns:a16="http://schemas.microsoft.com/office/drawing/2014/main" id="{9B639F97-35FE-4D38-8E96-B9A4B1F60D2B}"/>
              </a:ext>
            </a:extLst>
          </p:cNvPr>
          <p:cNvSpPr txBox="1"/>
          <p:nvPr/>
        </p:nvSpPr>
        <p:spPr>
          <a:xfrm>
            <a:off x="15436167" y="8152455"/>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+36%</a:t>
            </a:r>
          </a:p>
        </p:txBody>
      </p:sp>
      <p:sp>
        <p:nvSpPr>
          <p:cNvPr id="145" name="TextBox 144">
            <a:extLst>
              <a:ext uri="{FF2B5EF4-FFF2-40B4-BE49-F238E27FC236}">
                <a16:creationId xmlns:a16="http://schemas.microsoft.com/office/drawing/2014/main" id="{425936D0-2729-403D-A83C-1E97CFB3FAAB}"/>
              </a:ext>
            </a:extLst>
          </p:cNvPr>
          <p:cNvSpPr txBox="1"/>
          <p:nvPr/>
        </p:nvSpPr>
        <p:spPr>
          <a:xfrm>
            <a:off x="19893177" y="8152455"/>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+157%</a:t>
            </a:r>
          </a:p>
        </p:txBody>
      </p:sp>
      <p:pic>
        <p:nvPicPr>
          <p:cNvPr id="146" name="Picture 96" descr="Image result for overstock logo">
            <a:extLst>
              <a:ext uri="{FF2B5EF4-FFF2-40B4-BE49-F238E27FC236}">
                <a16:creationId xmlns:a16="http://schemas.microsoft.com/office/drawing/2014/main" id="{8DCE599B-FB31-4C1E-BD39-D277F3574CE5}"/>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1244970" y="8220565"/>
            <a:ext cx="1624220" cy="407642"/>
          </a:xfrm>
          <a:prstGeom prst="rect">
            <a:avLst/>
          </a:prstGeom>
          <a:noFill/>
          <a:extLst>
            <a:ext uri="{909E8E84-426E-40DD-AFC4-6F175D3DCCD1}">
              <a14:hiddenFill xmlns:a14="http://schemas.microsoft.com/office/drawing/2010/main">
                <a:solidFill>
                  <a:srgbClr val="FFFFFF"/>
                </a:solidFill>
              </a14:hiddenFill>
            </a:ext>
          </a:extLst>
        </p:spPr>
      </p:pic>
      <p:sp>
        <p:nvSpPr>
          <p:cNvPr id="147" name="TextBox 146">
            <a:extLst>
              <a:ext uri="{FF2B5EF4-FFF2-40B4-BE49-F238E27FC236}">
                <a16:creationId xmlns:a16="http://schemas.microsoft.com/office/drawing/2014/main" id="{CB3F495A-B650-4BBC-9FE5-5E5D75F770FF}"/>
              </a:ext>
            </a:extLst>
          </p:cNvPr>
          <p:cNvSpPr txBox="1"/>
          <p:nvPr/>
        </p:nvSpPr>
        <p:spPr>
          <a:xfrm>
            <a:off x="15436167" y="8697024"/>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+48%</a:t>
            </a:r>
          </a:p>
        </p:txBody>
      </p:sp>
      <p:sp>
        <p:nvSpPr>
          <p:cNvPr id="148" name="TextBox 147">
            <a:extLst>
              <a:ext uri="{FF2B5EF4-FFF2-40B4-BE49-F238E27FC236}">
                <a16:creationId xmlns:a16="http://schemas.microsoft.com/office/drawing/2014/main" id="{752A5C4F-0339-4582-B868-E1621B611626}"/>
              </a:ext>
            </a:extLst>
          </p:cNvPr>
          <p:cNvSpPr txBox="1"/>
          <p:nvPr/>
        </p:nvSpPr>
        <p:spPr>
          <a:xfrm>
            <a:off x="19893177" y="8697024"/>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+167%</a:t>
            </a:r>
          </a:p>
        </p:txBody>
      </p:sp>
      <p:pic>
        <p:nvPicPr>
          <p:cNvPr id="149" name="Picture 88" descr="Image result for peloton logo">
            <a:extLst>
              <a:ext uri="{FF2B5EF4-FFF2-40B4-BE49-F238E27FC236}">
                <a16:creationId xmlns:a16="http://schemas.microsoft.com/office/drawing/2014/main" id="{6D9D5B75-0B2A-4B76-9118-FF1DF3D96413}"/>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11255101" y="8775866"/>
            <a:ext cx="1466308" cy="393150"/>
          </a:xfrm>
          <a:prstGeom prst="rect">
            <a:avLst/>
          </a:prstGeom>
          <a:noFill/>
          <a:extLst>
            <a:ext uri="{909E8E84-426E-40DD-AFC4-6F175D3DCCD1}">
              <a14:hiddenFill xmlns:a14="http://schemas.microsoft.com/office/drawing/2010/main">
                <a:solidFill>
                  <a:srgbClr val="FFFFFF"/>
                </a:solidFill>
              </a14:hiddenFill>
            </a:ext>
          </a:extLst>
        </p:spPr>
      </p:pic>
      <p:sp>
        <p:nvSpPr>
          <p:cNvPr id="150" name="TextBox 149">
            <a:extLst>
              <a:ext uri="{FF2B5EF4-FFF2-40B4-BE49-F238E27FC236}">
                <a16:creationId xmlns:a16="http://schemas.microsoft.com/office/drawing/2014/main" id="{0725F9DF-6DD5-4F15-BD0F-BBEBD7430054}"/>
              </a:ext>
            </a:extLst>
          </p:cNvPr>
          <p:cNvSpPr txBox="1"/>
          <p:nvPr/>
        </p:nvSpPr>
        <p:spPr>
          <a:xfrm>
            <a:off x="15427691" y="9274118"/>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+49%</a:t>
            </a:r>
          </a:p>
        </p:txBody>
      </p:sp>
      <p:sp>
        <p:nvSpPr>
          <p:cNvPr id="151" name="TextBox 150">
            <a:extLst>
              <a:ext uri="{FF2B5EF4-FFF2-40B4-BE49-F238E27FC236}">
                <a16:creationId xmlns:a16="http://schemas.microsoft.com/office/drawing/2014/main" id="{0A745A1D-318E-4D6D-9489-6EE56020E82D}"/>
              </a:ext>
            </a:extLst>
          </p:cNvPr>
          <p:cNvSpPr txBox="1"/>
          <p:nvPr/>
        </p:nvSpPr>
        <p:spPr>
          <a:xfrm>
            <a:off x="19884701" y="9274118"/>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+51%</a:t>
            </a:r>
          </a:p>
        </p:txBody>
      </p:sp>
      <p:pic>
        <p:nvPicPr>
          <p:cNvPr id="152" name="Picture 112" descr="Image result for ringlogo">
            <a:extLst>
              <a:ext uri="{FF2B5EF4-FFF2-40B4-BE49-F238E27FC236}">
                <a16:creationId xmlns:a16="http://schemas.microsoft.com/office/drawing/2014/main" id="{84CD5D53-C5B7-4515-B476-E1E3485462E5}"/>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1728703" y="9267990"/>
            <a:ext cx="658103" cy="414373"/>
          </a:xfrm>
          <a:prstGeom prst="rect">
            <a:avLst/>
          </a:prstGeom>
          <a:noFill/>
          <a:extLst>
            <a:ext uri="{909E8E84-426E-40DD-AFC4-6F175D3DCCD1}">
              <a14:hiddenFill xmlns:a14="http://schemas.microsoft.com/office/drawing/2010/main">
                <a:solidFill>
                  <a:srgbClr val="FFFFFF"/>
                </a:solidFill>
              </a14:hiddenFill>
            </a:ext>
          </a:extLst>
        </p:spPr>
      </p:pic>
      <p:sp>
        <p:nvSpPr>
          <p:cNvPr id="153" name="TextBox 152">
            <a:extLst>
              <a:ext uri="{FF2B5EF4-FFF2-40B4-BE49-F238E27FC236}">
                <a16:creationId xmlns:a16="http://schemas.microsoft.com/office/drawing/2014/main" id="{E44E9CE0-5E1A-45A0-8B41-08791BB2646A}"/>
              </a:ext>
            </a:extLst>
          </p:cNvPr>
          <p:cNvSpPr txBox="1"/>
          <p:nvPr/>
        </p:nvSpPr>
        <p:spPr>
          <a:xfrm>
            <a:off x="15431929" y="9801039"/>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+74%</a:t>
            </a:r>
          </a:p>
        </p:txBody>
      </p:sp>
      <p:sp>
        <p:nvSpPr>
          <p:cNvPr id="157" name="TextBox 156">
            <a:extLst>
              <a:ext uri="{FF2B5EF4-FFF2-40B4-BE49-F238E27FC236}">
                <a16:creationId xmlns:a16="http://schemas.microsoft.com/office/drawing/2014/main" id="{ED4D0694-79AC-459C-8E1C-5C83587F9D33}"/>
              </a:ext>
            </a:extLst>
          </p:cNvPr>
          <p:cNvSpPr txBox="1"/>
          <p:nvPr/>
        </p:nvSpPr>
        <p:spPr>
          <a:xfrm>
            <a:off x="19888939" y="9801039"/>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+85%</a:t>
            </a:r>
          </a:p>
        </p:txBody>
      </p:sp>
      <p:pic>
        <p:nvPicPr>
          <p:cNvPr id="158" name="Picture 10" descr="Image result for simplisafe logo">
            <a:extLst>
              <a:ext uri="{FF2B5EF4-FFF2-40B4-BE49-F238E27FC236}">
                <a16:creationId xmlns:a16="http://schemas.microsoft.com/office/drawing/2014/main" id="{2FFC21AC-556B-4962-B560-8FD356E49F27}"/>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1174615" y="9867346"/>
            <a:ext cx="1836442" cy="352150"/>
          </a:xfrm>
          <a:prstGeom prst="rect">
            <a:avLst/>
          </a:prstGeom>
          <a:noFill/>
          <a:extLst>
            <a:ext uri="{909E8E84-426E-40DD-AFC4-6F175D3DCCD1}">
              <a14:hiddenFill xmlns:a14="http://schemas.microsoft.com/office/drawing/2010/main">
                <a:solidFill>
                  <a:srgbClr val="FFFFFF"/>
                </a:solidFill>
              </a14:hiddenFill>
            </a:ext>
          </a:extLst>
        </p:spPr>
      </p:pic>
      <p:sp>
        <p:nvSpPr>
          <p:cNvPr id="159" name="TextBox 158">
            <a:extLst>
              <a:ext uri="{FF2B5EF4-FFF2-40B4-BE49-F238E27FC236}">
                <a16:creationId xmlns:a16="http://schemas.microsoft.com/office/drawing/2014/main" id="{57D21410-B30D-456D-B8E1-2267E7492DF5}"/>
              </a:ext>
            </a:extLst>
          </p:cNvPr>
          <p:cNvSpPr txBox="1"/>
          <p:nvPr/>
        </p:nvSpPr>
        <p:spPr>
          <a:xfrm>
            <a:off x="15440405" y="10344263"/>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+91%</a:t>
            </a:r>
          </a:p>
        </p:txBody>
      </p:sp>
      <p:sp>
        <p:nvSpPr>
          <p:cNvPr id="202" name="TextBox 201">
            <a:extLst>
              <a:ext uri="{FF2B5EF4-FFF2-40B4-BE49-F238E27FC236}">
                <a16:creationId xmlns:a16="http://schemas.microsoft.com/office/drawing/2014/main" id="{AE4F9168-B588-4EB6-8C66-4D1883EB7707}"/>
              </a:ext>
            </a:extLst>
          </p:cNvPr>
          <p:cNvSpPr txBox="1"/>
          <p:nvPr/>
        </p:nvSpPr>
        <p:spPr>
          <a:xfrm>
            <a:off x="19897415" y="10344263"/>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+108%</a:t>
            </a:r>
          </a:p>
        </p:txBody>
      </p:sp>
      <p:pic>
        <p:nvPicPr>
          <p:cNvPr id="203" name="Picture 202">
            <a:extLst>
              <a:ext uri="{FF2B5EF4-FFF2-40B4-BE49-F238E27FC236}">
                <a16:creationId xmlns:a16="http://schemas.microsoft.com/office/drawing/2014/main" id="{3F14A082-9CAB-4874-A769-FA689861D6C1}"/>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11120989" y="10411312"/>
            <a:ext cx="1816718" cy="349701"/>
          </a:xfrm>
          <a:prstGeom prst="rect">
            <a:avLst/>
          </a:prstGeom>
        </p:spPr>
      </p:pic>
      <p:pic>
        <p:nvPicPr>
          <p:cNvPr id="204" name="Picture 6" descr="Image result for trip ad logo">
            <a:extLst>
              <a:ext uri="{FF2B5EF4-FFF2-40B4-BE49-F238E27FC236}">
                <a16:creationId xmlns:a16="http://schemas.microsoft.com/office/drawing/2014/main" id="{99C4ED19-8371-4212-A8D9-76890A276580}"/>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1277991" y="10924986"/>
            <a:ext cx="1575782" cy="389386"/>
          </a:xfrm>
          <a:prstGeom prst="rect">
            <a:avLst/>
          </a:prstGeom>
          <a:noFill/>
          <a:extLst>
            <a:ext uri="{909E8E84-426E-40DD-AFC4-6F175D3DCCD1}">
              <a14:hiddenFill xmlns:a14="http://schemas.microsoft.com/office/drawing/2010/main">
                <a:solidFill>
                  <a:srgbClr val="FFFFFF"/>
                </a:solidFill>
              </a14:hiddenFill>
            </a:ext>
          </a:extLst>
        </p:spPr>
      </p:pic>
      <p:sp>
        <p:nvSpPr>
          <p:cNvPr id="205" name="TextBox 204">
            <a:extLst>
              <a:ext uri="{FF2B5EF4-FFF2-40B4-BE49-F238E27FC236}">
                <a16:creationId xmlns:a16="http://schemas.microsoft.com/office/drawing/2014/main" id="{4946F1D9-8102-47D8-8133-5E28F3ED81BE}"/>
              </a:ext>
            </a:extLst>
          </p:cNvPr>
          <p:cNvSpPr txBox="1"/>
          <p:nvPr/>
        </p:nvSpPr>
        <p:spPr>
          <a:xfrm>
            <a:off x="15444643" y="10846192"/>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+58%</a:t>
            </a:r>
          </a:p>
        </p:txBody>
      </p:sp>
      <p:sp>
        <p:nvSpPr>
          <p:cNvPr id="206" name="TextBox 205">
            <a:extLst>
              <a:ext uri="{FF2B5EF4-FFF2-40B4-BE49-F238E27FC236}">
                <a16:creationId xmlns:a16="http://schemas.microsoft.com/office/drawing/2014/main" id="{D6DE23B8-6B58-4039-9308-5ADD1CF3B653}"/>
              </a:ext>
            </a:extLst>
          </p:cNvPr>
          <p:cNvSpPr txBox="1"/>
          <p:nvPr/>
        </p:nvSpPr>
        <p:spPr>
          <a:xfrm>
            <a:off x="19901653" y="10846192"/>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+78%</a:t>
            </a:r>
          </a:p>
        </p:txBody>
      </p:sp>
      <p:sp>
        <p:nvSpPr>
          <p:cNvPr id="207" name="TextBox 206">
            <a:extLst>
              <a:ext uri="{FF2B5EF4-FFF2-40B4-BE49-F238E27FC236}">
                <a16:creationId xmlns:a16="http://schemas.microsoft.com/office/drawing/2014/main" id="{C710C089-075B-4770-A31C-91AA8F996050}"/>
              </a:ext>
            </a:extLst>
          </p:cNvPr>
          <p:cNvSpPr txBox="1"/>
          <p:nvPr/>
        </p:nvSpPr>
        <p:spPr>
          <a:xfrm>
            <a:off x="9527899" y="529001"/>
            <a:ext cx="13588126"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Trebuchet MS"/>
                <a:ea typeface="+mn-ea"/>
                <a:cs typeface="+mn-cs"/>
              </a:rPr>
              <a:t>Sampling</a:t>
            </a:r>
            <a:r>
              <a:rPr kumimoji="0" lang="en-US" sz="3200" b="1" i="0" u="sng" strike="noStrike" kern="1200" cap="none" spc="0" normalizeH="0" baseline="0" noProof="0" dirty="0">
                <a:ln>
                  <a:noFill/>
                </a:ln>
                <a:solidFill>
                  <a:prstClr val="black"/>
                </a:solidFill>
                <a:effectLst/>
                <a:uLnTx/>
                <a:uFillTx/>
                <a:latin typeface="Trebuchet MS"/>
                <a:ea typeface="+mn-ea"/>
                <a:cs typeface="+mn-cs"/>
              </a:rPr>
              <a:t> of Brands: TV Spend vs. </a:t>
            </a:r>
            <a:r>
              <a:rPr kumimoji="0" lang="en-US" sz="3200" b="1" i="0" u="sng" strike="noStrike" kern="1200" cap="none" spc="0" normalizeH="0" baseline="0" noProof="0" dirty="0">
                <a:ln>
                  <a:noFill/>
                </a:ln>
                <a:solidFill>
                  <a:srgbClr val="0099FF"/>
                </a:solidFill>
                <a:effectLst/>
                <a:uLnTx/>
                <a:uFillTx/>
                <a:latin typeface="Trebuchet MS"/>
                <a:ea typeface="+mn-ea"/>
                <a:cs typeface="+mn-cs"/>
              </a:rPr>
              <a:t>Search Queries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YOY % Increase: 2017 vs. 2018</a:t>
            </a: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cxnSp>
        <p:nvCxnSpPr>
          <p:cNvPr id="209" name="Straight Connector 208">
            <a:extLst>
              <a:ext uri="{FF2B5EF4-FFF2-40B4-BE49-F238E27FC236}">
                <a16:creationId xmlns:a16="http://schemas.microsoft.com/office/drawing/2014/main" id="{474FF557-5E5E-415D-BFC0-4C3E1DBD2850}"/>
              </a:ext>
            </a:extLst>
          </p:cNvPr>
          <p:cNvCxnSpPr>
            <a:cxnSpLocks/>
          </p:cNvCxnSpPr>
          <p:nvPr/>
        </p:nvCxnSpPr>
        <p:spPr>
          <a:xfrm>
            <a:off x="14582004" y="1571151"/>
            <a:ext cx="0" cy="1136811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09E9E26A-4B53-4054-BB2A-F903D888ABB9}"/>
              </a:ext>
            </a:extLst>
          </p:cNvPr>
          <p:cNvCxnSpPr>
            <a:cxnSpLocks/>
          </p:cNvCxnSpPr>
          <p:nvPr/>
        </p:nvCxnSpPr>
        <p:spPr>
          <a:xfrm>
            <a:off x="18578614" y="1574263"/>
            <a:ext cx="0" cy="1136811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95" name="Picture 94">
            <a:extLst>
              <a:ext uri="{FF2B5EF4-FFF2-40B4-BE49-F238E27FC236}">
                <a16:creationId xmlns:a16="http://schemas.microsoft.com/office/drawing/2014/main" id="{62F1FDDD-B215-4A7F-BECD-5D8433C3A959}"/>
              </a:ext>
            </a:extLst>
          </p:cNvPr>
          <p:cNvPicPr>
            <a:picLocks noChangeAspect="1"/>
          </p:cNvPicPr>
          <p:nvPr/>
        </p:nvPicPr>
        <p:blipFill>
          <a:blip r:embed="rId2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53146" y="6223"/>
            <a:ext cx="1805979" cy="1681575"/>
          </a:xfrm>
          <a:prstGeom prst="rect">
            <a:avLst/>
          </a:prstGeom>
        </p:spPr>
      </p:pic>
      <p:sp>
        <p:nvSpPr>
          <p:cNvPr id="97" name="Title 1">
            <a:extLst>
              <a:ext uri="{FF2B5EF4-FFF2-40B4-BE49-F238E27FC236}">
                <a16:creationId xmlns:a16="http://schemas.microsoft.com/office/drawing/2014/main" id="{22A3C909-4758-4515-90F9-7E999391969D}"/>
              </a:ext>
            </a:extLst>
          </p:cNvPr>
          <p:cNvSpPr txBox="1">
            <a:spLocks/>
          </p:cNvSpPr>
          <p:nvPr/>
        </p:nvSpPr>
        <p:spPr>
          <a:xfrm>
            <a:off x="-5427" y="-4501"/>
            <a:ext cx="7138815"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CONSIDERATION</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SEARCH QUERIES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124" name="Picture 123"/>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504315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39</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cxnSp>
        <p:nvCxnSpPr>
          <p:cNvPr id="73" name="Straight Connector 72"/>
          <p:cNvCxnSpPr/>
          <p:nvPr/>
        </p:nvCxnSpPr>
        <p:spPr>
          <a:xfrm>
            <a:off x="9536375" y="12984517"/>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8475202" y="1640982"/>
            <a:ext cx="0" cy="113618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14507360" y="1640982"/>
            <a:ext cx="0" cy="11345563"/>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9536375" y="250674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924599" y="1859178"/>
            <a:ext cx="313456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effectLst/>
                <a:uLnTx/>
                <a:uFillTx/>
                <a:latin typeface="Trebuchet MS"/>
                <a:ea typeface="+mn-ea"/>
                <a:cs typeface="+mn-cs"/>
              </a:rPr>
              <a:t>TV Spend</a:t>
            </a:r>
          </a:p>
        </p:txBody>
      </p:sp>
      <p:cxnSp>
        <p:nvCxnSpPr>
          <p:cNvPr id="81" name="Straight Connector 80"/>
          <p:cNvCxnSpPr/>
          <p:nvPr/>
        </p:nvCxnSpPr>
        <p:spPr>
          <a:xfrm>
            <a:off x="9536375" y="3202226"/>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9536375" y="3877599"/>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9536375" y="4598198"/>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9536375" y="521375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9536375" y="585566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9536375" y="6531035"/>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9536375" y="7251634"/>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9536375" y="800225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9536375" y="873553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9536375" y="9420237"/>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9536375" y="10108178"/>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9536375" y="1084503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9536375" y="1154448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9536375" y="12236184"/>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18481902" y="1859178"/>
            <a:ext cx="487459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50C8A0"/>
                </a:solidFill>
                <a:effectLst/>
                <a:uLnTx/>
                <a:uFillTx/>
                <a:latin typeface="Trebuchet MS"/>
                <a:ea typeface="+mn-ea"/>
                <a:cs typeface="+mn-cs"/>
              </a:rPr>
              <a:t>Online Video Views</a:t>
            </a:r>
          </a:p>
        </p:txBody>
      </p:sp>
      <p:sp>
        <p:nvSpPr>
          <p:cNvPr id="101" name="Text Placeholder 3">
            <a:extLst>
              <a:ext uri="{FF2B5EF4-FFF2-40B4-BE49-F238E27FC236}">
                <a16:creationId xmlns:a16="http://schemas.microsoft.com/office/drawing/2014/main" id="{D64CD624-ABF4-400B-A788-236BA86C1ED3}"/>
              </a:ext>
            </a:extLst>
          </p:cNvPr>
          <p:cNvSpPr txBox="1">
            <a:spLocks/>
          </p:cNvSpPr>
          <p:nvPr/>
        </p:nvSpPr>
        <p:spPr>
          <a:xfrm>
            <a:off x="7963822" y="13135104"/>
            <a:ext cx="14506501" cy="457462"/>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150" b="0" i="0" u="none" strike="noStrike" kern="1200" cap="none" spc="0" normalizeH="0" baseline="0" noProof="0" dirty="0">
                <a:ln>
                  <a:noFill/>
                </a:ln>
                <a:solidFill>
                  <a:prstClr val="black"/>
                </a:solidFill>
                <a:effectLst/>
                <a:uLnTx/>
                <a:uFillTx/>
                <a:latin typeface="Trebuchet MS"/>
                <a:ea typeface="+mn-ea"/>
                <a:cs typeface="+mn-cs"/>
              </a:rPr>
              <a:t>Source: TV spending based on VAB analysis of Nielsen Ad Intel data, TV spend (national cable TV, national broadcast TV, Spanish language broadcast TV, Spanish language cable TV, spot TV, syndication TV), calendar years 2017 &amp; 2018. Digital actions based on VAB analysis of iSpot.tv data and reflects earned, not promoted, online video views of TV ads (YouTube, iSpot.tv). Digital actions are correlated to TV ad airing data.</a:t>
            </a:r>
          </a:p>
        </p:txBody>
      </p:sp>
      <p:sp>
        <p:nvSpPr>
          <p:cNvPr id="102" name="TextBox 101">
            <a:extLst>
              <a:ext uri="{FF2B5EF4-FFF2-40B4-BE49-F238E27FC236}">
                <a16:creationId xmlns:a16="http://schemas.microsoft.com/office/drawing/2014/main" id="{B8356297-D976-47A6-A4FE-4D79BFA13BF6}"/>
              </a:ext>
            </a:extLst>
          </p:cNvPr>
          <p:cNvSpPr txBox="1"/>
          <p:nvPr/>
        </p:nvSpPr>
        <p:spPr>
          <a:xfrm>
            <a:off x="15660741" y="3238956"/>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+46%</a:t>
            </a:r>
          </a:p>
        </p:txBody>
      </p:sp>
      <p:sp>
        <p:nvSpPr>
          <p:cNvPr id="103" name="TextBox 102">
            <a:extLst>
              <a:ext uri="{FF2B5EF4-FFF2-40B4-BE49-F238E27FC236}">
                <a16:creationId xmlns:a16="http://schemas.microsoft.com/office/drawing/2014/main" id="{E0E55F50-BEF0-46F8-B265-1EDB1C83FC4D}"/>
              </a:ext>
            </a:extLst>
          </p:cNvPr>
          <p:cNvSpPr txBox="1"/>
          <p:nvPr/>
        </p:nvSpPr>
        <p:spPr>
          <a:xfrm>
            <a:off x="19525137" y="3238956"/>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+381%</a:t>
            </a:r>
          </a:p>
        </p:txBody>
      </p:sp>
      <p:pic>
        <p:nvPicPr>
          <p:cNvPr id="104" name="Picture 44" descr="Image result for autotrader logo">
            <a:extLst>
              <a:ext uri="{FF2B5EF4-FFF2-40B4-BE49-F238E27FC236}">
                <a16:creationId xmlns:a16="http://schemas.microsoft.com/office/drawing/2014/main" id="{9E3FA29E-1A68-4CEB-AAF1-2E389A1743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79685" y="3235543"/>
            <a:ext cx="2117237" cy="529309"/>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13C6E695-8145-4539-82D9-98E33FEFBE7B}"/>
              </a:ext>
            </a:extLst>
          </p:cNvPr>
          <p:cNvSpPr txBox="1"/>
          <p:nvPr/>
        </p:nvSpPr>
        <p:spPr>
          <a:xfrm>
            <a:off x="9536375" y="1861020"/>
            <a:ext cx="5045628"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mn-cs"/>
              </a:rPr>
              <a:t>Brand</a:t>
            </a:r>
          </a:p>
        </p:txBody>
      </p:sp>
      <p:sp>
        <p:nvSpPr>
          <p:cNvPr id="106" name="TextBox 105">
            <a:extLst>
              <a:ext uri="{FF2B5EF4-FFF2-40B4-BE49-F238E27FC236}">
                <a16:creationId xmlns:a16="http://schemas.microsoft.com/office/drawing/2014/main" id="{3B1322DD-7868-49F7-89AB-8C39A4C37B3A}"/>
              </a:ext>
            </a:extLst>
          </p:cNvPr>
          <p:cNvSpPr txBox="1"/>
          <p:nvPr/>
        </p:nvSpPr>
        <p:spPr>
          <a:xfrm>
            <a:off x="15660741" y="12317026"/>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+319%</a:t>
            </a:r>
          </a:p>
        </p:txBody>
      </p:sp>
      <p:sp>
        <p:nvSpPr>
          <p:cNvPr id="107" name="TextBox 106">
            <a:extLst>
              <a:ext uri="{FF2B5EF4-FFF2-40B4-BE49-F238E27FC236}">
                <a16:creationId xmlns:a16="http://schemas.microsoft.com/office/drawing/2014/main" id="{4C91BEB5-0683-4240-96A5-CAF114E7CA31}"/>
              </a:ext>
            </a:extLst>
          </p:cNvPr>
          <p:cNvSpPr txBox="1"/>
          <p:nvPr/>
        </p:nvSpPr>
        <p:spPr>
          <a:xfrm>
            <a:off x="19525137" y="12317026"/>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+423%</a:t>
            </a:r>
          </a:p>
        </p:txBody>
      </p:sp>
      <p:pic>
        <p:nvPicPr>
          <p:cNvPr id="108" name="Picture 2" descr="Image result for uber logo">
            <a:extLst>
              <a:ext uri="{FF2B5EF4-FFF2-40B4-BE49-F238E27FC236}">
                <a16:creationId xmlns:a16="http://schemas.microsoft.com/office/drawing/2014/main" id="{B4E101FF-1C09-4771-9F74-9E2AE20813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38559" y="12374806"/>
            <a:ext cx="1324252" cy="493946"/>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37590417-0571-4AE4-A4DC-892BA287C8A9}"/>
              </a:ext>
            </a:extLst>
          </p:cNvPr>
          <p:cNvSpPr txBox="1"/>
          <p:nvPr/>
        </p:nvSpPr>
        <p:spPr>
          <a:xfrm>
            <a:off x="15660741" y="3934570"/>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+106%</a:t>
            </a:r>
          </a:p>
        </p:txBody>
      </p:sp>
      <p:sp>
        <p:nvSpPr>
          <p:cNvPr id="110" name="TextBox 109">
            <a:extLst>
              <a:ext uri="{FF2B5EF4-FFF2-40B4-BE49-F238E27FC236}">
                <a16:creationId xmlns:a16="http://schemas.microsoft.com/office/drawing/2014/main" id="{2B45609C-C326-4FB4-864D-EF2ABF08FB37}"/>
              </a:ext>
            </a:extLst>
          </p:cNvPr>
          <p:cNvSpPr txBox="1"/>
          <p:nvPr/>
        </p:nvSpPr>
        <p:spPr>
          <a:xfrm>
            <a:off x="19525137" y="3934570"/>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+280%</a:t>
            </a:r>
          </a:p>
        </p:txBody>
      </p:sp>
      <p:pic>
        <p:nvPicPr>
          <p:cNvPr id="111" name="Picture 10" descr="Image result for carvana logo">
            <a:extLst>
              <a:ext uri="{FF2B5EF4-FFF2-40B4-BE49-F238E27FC236}">
                <a16:creationId xmlns:a16="http://schemas.microsoft.com/office/drawing/2014/main" id="{4B88FA97-3611-48FC-9973-AB4C8C50B29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884613" y="3945306"/>
            <a:ext cx="2077085" cy="635701"/>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9D19FCF8-895F-4E80-93E3-3BE26D9058C8}"/>
              </a:ext>
            </a:extLst>
          </p:cNvPr>
          <p:cNvSpPr txBox="1"/>
          <p:nvPr/>
        </p:nvSpPr>
        <p:spPr>
          <a:xfrm>
            <a:off x="15660741" y="4599654"/>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+53%</a:t>
            </a:r>
          </a:p>
        </p:txBody>
      </p:sp>
      <p:sp>
        <p:nvSpPr>
          <p:cNvPr id="113" name="TextBox 112">
            <a:extLst>
              <a:ext uri="{FF2B5EF4-FFF2-40B4-BE49-F238E27FC236}">
                <a16:creationId xmlns:a16="http://schemas.microsoft.com/office/drawing/2014/main" id="{3F54BB47-55BA-4FCF-B6A5-8450044854E8}"/>
              </a:ext>
            </a:extLst>
          </p:cNvPr>
          <p:cNvSpPr txBox="1"/>
          <p:nvPr/>
        </p:nvSpPr>
        <p:spPr>
          <a:xfrm>
            <a:off x="19525137" y="4599654"/>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+130%</a:t>
            </a:r>
          </a:p>
        </p:txBody>
      </p:sp>
      <p:pic>
        <p:nvPicPr>
          <p:cNvPr id="114" name="Picture 22" descr="Image result for creditsesame logo">
            <a:extLst>
              <a:ext uri="{FF2B5EF4-FFF2-40B4-BE49-F238E27FC236}">
                <a16:creationId xmlns:a16="http://schemas.microsoft.com/office/drawing/2014/main" id="{E68E94CD-A951-45B0-99EF-D85DE428347B}"/>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37050" b="33465"/>
          <a:stretch/>
        </p:blipFill>
        <p:spPr bwMode="auto">
          <a:xfrm>
            <a:off x="11082535" y="4640799"/>
            <a:ext cx="1900365" cy="560308"/>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239E142F-7480-4DF2-AA7F-E69B509C3930}"/>
              </a:ext>
            </a:extLst>
          </p:cNvPr>
          <p:cNvSpPr txBox="1"/>
          <p:nvPr/>
        </p:nvSpPr>
        <p:spPr>
          <a:xfrm>
            <a:off x="15660741" y="5236342"/>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+345%</a:t>
            </a:r>
          </a:p>
        </p:txBody>
      </p:sp>
      <p:sp>
        <p:nvSpPr>
          <p:cNvPr id="116" name="TextBox 115">
            <a:extLst>
              <a:ext uri="{FF2B5EF4-FFF2-40B4-BE49-F238E27FC236}">
                <a16:creationId xmlns:a16="http://schemas.microsoft.com/office/drawing/2014/main" id="{8EFFF3E5-7774-4630-87E3-8046FFBFE518}"/>
              </a:ext>
            </a:extLst>
          </p:cNvPr>
          <p:cNvSpPr txBox="1"/>
          <p:nvPr/>
        </p:nvSpPr>
        <p:spPr>
          <a:xfrm>
            <a:off x="19525137" y="5236342"/>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+257%</a:t>
            </a:r>
          </a:p>
        </p:txBody>
      </p:sp>
      <p:pic>
        <p:nvPicPr>
          <p:cNvPr id="117" name="Picture 116" descr="Image result for eargo logo">
            <a:extLst>
              <a:ext uri="{FF2B5EF4-FFF2-40B4-BE49-F238E27FC236}">
                <a16:creationId xmlns:a16="http://schemas.microsoft.com/office/drawing/2014/main" id="{757A04F9-0F15-47F2-821A-391DFD79C46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1119110" y="5331017"/>
            <a:ext cx="1900366" cy="479671"/>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a:extLst>
              <a:ext uri="{FF2B5EF4-FFF2-40B4-BE49-F238E27FC236}">
                <a16:creationId xmlns:a16="http://schemas.microsoft.com/office/drawing/2014/main" id="{EC51DFB0-44E6-4C6A-8970-D16E1802A313}"/>
              </a:ext>
            </a:extLst>
          </p:cNvPr>
          <p:cNvSpPr txBox="1"/>
          <p:nvPr/>
        </p:nvSpPr>
        <p:spPr>
          <a:xfrm>
            <a:off x="15660741" y="5892068"/>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+37%</a:t>
            </a:r>
          </a:p>
        </p:txBody>
      </p:sp>
      <p:sp>
        <p:nvSpPr>
          <p:cNvPr id="119" name="TextBox 118">
            <a:extLst>
              <a:ext uri="{FF2B5EF4-FFF2-40B4-BE49-F238E27FC236}">
                <a16:creationId xmlns:a16="http://schemas.microsoft.com/office/drawing/2014/main" id="{6EF059AC-DD02-4DE4-BE32-EE5610C4BA7A}"/>
              </a:ext>
            </a:extLst>
          </p:cNvPr>
          <p:cNvSpPr txBox="1"/>
          <p:nvPr/>
        </p:nvSpPr>
        <p:spPr>
          <a:xfrm>
            <a:off x="19525137" y="5892068"/>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+436%</a:t>
            </a:r>
          </a:p>
        </p:txBody>
      </p:sp>
      <p:pic>
        <p:nvPicPr>
          <p:cNvPr id="120" name="Picture 8" descr="Image result for experian logo">
            <a:extLst>
              <a:ext uri="{FF2B5EF4-FFF2-40B4-BE49-F238E27FC236}">
                <a16:creationId xmlns:a16="http://schemas.microsoft.com/office/drawing/2014/main" id="{0441411E-9CE0-4C0F-8A1D-FEA3C537DAB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8840" y="5913674"/>
            <a:ext cx="1699699" cy="564354"/>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FF2F1E2C-3E1F-479F-8BF6-8B0E6A4A89B1}"/>
              </a:ext>
            </a:extLst>
          </p:cNvPr>
          <p:cNvSpPr txBox="1"/>
          <p:nvPr/>
        </p:nvSpPr>
        <p:spPr>
          <a:xfrm>
            <a:off x="15660741" y="6587831"/>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+101%</a:t>
            </a:r>
          </a:p>
        </p:txBody>
      </p:sp>
      <p:sp>
        <p:nvSpPr>
          <p:cNvPr id="122" name="TextBox 121">
            <a:extLst>
              <a:ext uri="{FF2B5EF4-FFF2-40B4-BE49-F238E27FC236}">
                <a16:creationId xmlns:a16="http://schemas.microsoft.com/office/drawing/2014/main" id="{FD575A21-EAB3-4C94-9B97-3289ED6711CE}"/>
              </a:ext>
            </a:extLst>
          </p:cNvPr>
          <p:cNvSpPr txBox="1"/>
          <p:nvPr/>
        </p:nvSpPr>
        <p:spPr>
          <a:xfrm>
            <a:off x="19525137" y="6587831"/>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+417%</a:t>
            </a:r>
          </a:p>
        </p:txBody>
      </p:sp>
      <p:pic>
        <p:nvPicPr>
          <p:cNvPr id="123" name="Picture 40" descr="Image result for free prints logo">
            <a:extLst>
              <a:ext uri="{FF2B5EF4-FFF2-40B4-BE49-F238E27FC236}">
                <a16:creationId xmlns:a16="http://schemas.microsoft.com/office/drawing/2014/main" id="{3EA51104-F844-4597-A428-DBC08CEB29A3}"/>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716775" y="6623550"/>
            <a:ext cx="2650877" cy="496543"/>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a:extLst>
              <a:ext uri="{FF2B5EF4-FFF2-40B4-BE49-F238E27FC236}">
                <a16:creationId xmlns:a16="http://schemas.microsoft.com/office/drawing/2014/main" id="{64F9C001-8B93-4929-A6F2-30B3E545871F}"/>
              </a:ext>
            </a:extLst>
          </p:cNvPr>
          <p:cNvSpPr txBox="1"/>
          <p:nvPr/>
        </p:nvSpPr>
        <p:spPr>
          <a:xfrm>
            <a:off x="15660741" y="7324703"/>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+198%</a:t>
            </a:r>
          </a:p>
        </p:txBody>
      </p:sp>
      <p:sp>
        <p:nvSpPr>
          <p:cNvPr id="125" name="TextBox 124">
            <a:extLst>
              <a:ext uri="{FF2B5EF4-FFF2-40B4-BE49-F238E27FC236}">
                <a16:creationId xmlns:a16="http://schemas.microsoft.com/office/drawing/2014/main" id="{8686EE6A-222F-445A-891B-46B067D3E033}"/>
              </a:ext>
            </a:extLst>
          </p:cNvPr>
          <p:cNvSpPr txBox="1"/>
          <p:nvPr/>
        </p:nvSpPr>
        <p:spPr>
          <a:xfrm>
            <a:off x="19525137" y="7324703"/>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+1,093%</a:t>
            </a:r>
          </a:p>
        </p:txBody>
      </p:sp>
      <p:pic>
        <p:nvPicPr>
          <p:cNvPr id="126" name="Picture 94" descr="Image result for grubhub logo">
            <a:extLst>
              <a:ext uri="{FF2B5EF4-FFF2-40B4-BE49-F238E27FC236}">
                <a16:creationId xmlns:a16="http://schemas.microsoft.com/office/drawing/2014/main" id="{BD96CEAA-D822-4F69-BEA2-7C403BB87178}"/>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1106920" y="7376826"/>
            <a:ext cx="1895716" cy="475805"/>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77004A27-518C-488E-9B8A-0F410D3344FD}"/>
              </a:ext>
            </a:extLst>
          </p:cNvPr>
          <p:cNvSpPr txBox="1"/>
          <p:nvPr/>
        </p:nvSpPr>
        <p:spPr>
          <a:xfrm>
            <a:off x="15660741" y="8064500"/>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+93%</a:t>
            </a:r>
          </a:p>
        </p:txBody>
      </p:sp>
      <p:sp>
        <p:nvSpPr>
          <p:cNvPr id="128" name="TextBox 127">
            <a:extLst>
              <a:ext uri="{FF2B5EF4-FFF2-40B4-BE49-F238E27FC236}">
                <a16:creationId xmlns:a16="http://schemas.microsoft.com/office/drawing/2014/main" id="{303B01AB-2465-4783-91DE-CD168622E9A0}"/>
              </a:ext>
            </a:extLst>
          </p:cNvPr>
          <p:cNvSpPr txBox="1"/>
          <p:nvPr/>
        </p:nvSpPr>
        <p:spPr>
          <a:xfrm>
            <a:off x="19525137" y="8064500"/>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+514%</a:t>
            </a:r>
          </a:p>
        </p:txBody>
      </p:sp>
      <p:pic>
        <p:nvPicPr>
          <p:cNvPr id="129" name="Picture 92" descr="Image result for indeed logo">
            <a:extLst>
              <a:ext uri="{FF2B5EF4-FFF2-40B4-BE49-F238E27FC236}">
                <a16:creationId xmlns:a16="http://schemas.microsoft.com/office/drawing/2014/main" id="{B7ED299A-2E46-4602-BFE3-6D80D86803F3}"/>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t="34600" b="33788"/>
          <a:stretch/>
        </p:blipFill>
        <p:spPr bwMode="auto">
          <a:xfrm>
            <a:off x="11192255" y="8085750"/>
            <a:ext cx="1663477" cy="525842"/>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a:extLst>
              <a:ext uri="{FF2B5EF4-FFF2-40B4-BE49-F238E27FC236}">
                <a16:creationId xmlns:a16="http://schemas.microsoft.com/office/drawing/2014/main" id="{22D848E1-143A-4525-87F1-83ADA57091E4}"/>
              </a:ext>
            </a:extLst>
          </p:cNvPr>
          <p:cNvSpPr txBox="1"/>
          <p:nvPr/>
        </p:nvSpPr>
        <p:spPr>
          <a:xfrm>
            <a:off x="15660741" y="8780281"/>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+100%</a:t>
            </a:r>
          </a:p>
        </p:txBody>
      </p:sp>
      <p:sp>
        <p:nvSpPr>
          <p:cNvPr id="131" name="TextBox 130">
            <a:extLst>
              <a:ext uri="{FF2B5EF4-FFF2-40B4-BE49-F238E27FC236}">
                <a16:creationId xmlns:a16="http://schemas.microsoft.com/office/drawing/2014/main" id="{D16DA44E-A40B-4CE9-850A-BB8436B61558}"/>
              </a:ext>
            </a:extLst>
          </p:cNvPr>
          <p:cNvSpPr txBox="1"/>
          <p:nvPr/>
        </p:nvSpPr>
        <p:spPr>
          <a:xfrm>
            <a:off x="19525137" y="8780281"/>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+91%</a:t>
            </a:r>
          </a:p>
        </p:txBody>
      </p:sp>
      <p:pic>
        <p:nvPicPr>
          <p:cNvPr id="132" name="Picture 102" descr="Image result for kayak logo">
            <a:extLst>
              <a:ext uri="{FF2B5EF4-FFF2-40B4-BE49-F238E27FC236}">
                <a16:creationId xmlns:a16="http://schemas.microsoft.com/office/drawing/2014/main" id="{A62FD2DF-B37F-4E07-A90B-B12DA1CCCBFB}"/>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0932710" y="8826472"/>
            <a:ext cx="2238852" cy="505679"/>
          </a:xfrm>
          <a:prstGeom prst="rect">
            <a:avLst/>
          </a:prstGeom>
          <a:noFill/>
          <a:extLst>
            <a:ext uri="{909E8E84-426E-40DD-AFC4-6F175D3DCCD1}">
              <a14:hiddenFill xmlns:a14="http://schemas.microsoft.com/office/drawing/2010/main">
                <a:solidFill>
                  <a:srgbClr val="FFFFFF"/>
                </a:solidFill>
              </a14:hiddenFill>
            </a:ext>
          </a:extLst>
        </p:spPr>
      </p:pic>
      <p:sp>
        <p:nvSpPr>
          <p:cNvPr id="133" name="TextBox 132">
            <a:extLst>
              <a:ext uri="{FF2B5EF4-FFF2-40B4-BE49-F238E27FC236}">
                <a16:creationId xmlns:a16="http://schemas.microsoft.com/office/drawing/2014/main" id="{5AF48477-8364-41BA-A78C-E8C6777AA0E5}"/>
              </a:ext>
            </a:extLst>
          </p:cNvPr>
          <p:cNvSpPr txBox="1"/>
          <p:nvPr/>
        </p:nvSpPr>
        <p:spPr>
          <a:xfrm>
            <a:off x="15660741" y="9466328"/>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+74%</a:t>
            </a:r>
          </a:p>
        </p:txBody>
      </p:sp>
      <p:sp>
        <p:nvSpPr>
          <p:cNvPr id="134" name="TextBox 133">
            <a:extLst>
              <a:ext uri="{FF2B5EF4-FFF2-40B4-BE49-F238E27FC236}">
                <a16:creationId xmlns:a16="http://schemas.microsoft.com/office/drawing/2014/main" id="{C1CA0601-21A4-4C48-83C2-D0474EA25D56}"/>
              </a:ext>
            </a:extLst>
          </p:cNvPr>
          <p:cNvSpPr txBox="1"/>
          <p:nvPr/>
        </p:nvSpPr>
        <p:spPr>
          <a:xfrm>
            <a:off x="19525137" y="9466328"/>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+604%</a:t>
            </a:r>
          </a:p>
        </p:txBody>
      </p:sp>
      <p:pic>
        <p:nvPicPr>
          <p:cNvPr id="135" name="Picture 24" descr="Image result for mtailor logo">
            <a:extLst>
              <a:ext uri="{FF2B5EF4-FFF2-40B4-BE49-F238E27FC236}">
                <a16:creationId xmlns:a16="http://schemas.microsoft.com/office/drawing/2014/main" id="{ADD25AE8-1233-4CD6-9FCA-6D6582FCEDAA}"/>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t="36312" b="37458"/>
          <a:stretch/>
        </p:blipFill>
        <p:spPr bwMode="auto">
          <a:xfrm>
            <a:off x="11265407" y="9551151"/>
            <a:ext cx="1695401" cy="444701"/>
          </a:xfrm>
          <a:prstGeom prst="rect">
            <a:avLst/>
          </a:prstGeom>
          <a:noFill/>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6EA31A75-89C6-485F-B548-CE0AD42E9536}"/>
              </a:ext>
            </a:extLst>
          </p:cNvPr>
          <p:cNvSpPr txBox="1"/>
          <p:nvPr/>
        </p:nvSpPr>
        <p:spPr>
          <a:xfrm>
            <a:off x="15660741" y="2540685"/>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+107%</a:t>
            </a:r>
          </a:p>
        </p:txBody>
      </p:sp>
      <p:sp>
        <p:nvSpPr>
          <p:cNvPr id="137" name="TextBox 136">
            <a:extLst>
              <a:ext uri="{FF2B5EF4-FFF2-40B4-BE49-F238E27FC236}">
                <a16:creationId xmlns:a16="http://schemas.microsoft.com/office/drawing/2014/main" id="{D67EB543-233D-4D65-A81E-37832A2D4BAF}"/>
              </a:ext>
            </a:extLst>
          </p:cNvPr>
          <p:cNvSpPr txBox="1"/>
          <p:nvPr/>
        </p:nvSpPr>
        <p:spPr>
          <a:xfrm>
            <a:off x="19525137" y="2540685"/>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+104%</a:t>
            </a:r>
          </a:p>
        </p:txBody>
      </p:sp>
      <p:sp>
        <p:nvSpPr>
          <p:cNvPr id="139" name="TextBox 138">
            <a:extLst>
              <a:ext uri="{FF2B5EF4-FFF2-40B4-BE49-F238E27FC236}">
                <a16:creationId xmlns:a16="http://schemas.microsoft.com/office/drawing/2014/main" id="{C148090F-5AEA-437D-A0F7-23742E176041}"/>
              </a:ext>
            </a:extLst>
          </p:cNvPr>
          <p:cNvSpPr txBox="1"/>
          <p:nvPr/>
        </p:nvSpPr>
        <p:spPr>
          <a:xfrm>
            <a:off x="15971721" y="10164450"/>
            <a:ext cx="1293404"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+49%</a:t>
            </a:r>
          </a:p>
        </p:txBody>
      </p:sp>
      <p:sp>
        <p:nvSpPr>
          <p:cNvPr id="140" name="TextBox 139">
            <a:extLst>
              <a:ext uri="{FF2B5EF4-FFF2-40B4-BE49-F238E27FC236}">
                <a16:creationId xmlns:a16="http://schemas.microsoft.com/office/drawing/2014/main" id="{B39E35BD-A2D5-4990-8750-87E0EE713745}"/>
              </a:ext>
            </a:extLst>
          </p:cNvPr>
          <p:cNvSpPr txBox="1"/>
          <p:nvPr/>
        </p:nvSpPr>
        <p:spPr>
          <a:xfrm>
            <a:off x="19498291" y="10164450"/>
            <a:ext cx="1971865"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+267%</a:t>
            </a:r>
          </a:p>
        </p:txBody>
      </p:sp>
      <p:pic>
        <p:nvPicPr>
          <p:cNvPr id="141" name="Picture 112" descr="Image result for ringlogo">
            <a:extLst>
              <a:ext uri="{FF2B5EF4-FFF2-40B4-BE49-F238E27FC236}">
                <a16:creationId xmlns:a16="http://schemas.microsoft.com/office/drawing/2014/main" id="{0AF26881-816C-43F5-A1AB-AD99E1A16B1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582399" y="10181579"/>
            <a:ext cx="905681" cy="570259"/>
          </a:xfrm>
          <a:prstGeom prst="rect">
            <a:avLst/>
          </a:prstGeom>
          <a:noFill/>
          <a:extLst>
            <a:ext uri="{909E8E84-426E-40DD-AFC4-6F175D3DCCD1}">
              <a14:hiddenFill xmlns:a14="http://schemas.microsoft.com/office/drawing/2010/main">
                <a:solidFill>
                  <a:srgbClr val="FFFFFF"/>
                </a:solidFill>
              </a14:hiddenFill>
            </a:ext>
          </a:extLst>
        </p:spPr>
      </p:pic>
      <p:sp>
        <p:nvSpPr>
          <p:cNvPr id="142" name="TextBox 141">
            <a:extLst>
              <a:ext uri="{FF2B5EF4-FFF2-40B4-BE49-F238E27FC236}">
                <a16:creationId xmlns:a16="http://schemas.microsoft.com/office/drawing/2014/main" id="{F5524A94-8C2A-480F-96C6-63345FA447E7}"/>
              </a:ext>
            </a:extLst>
          </p:cNvPr>
          <p:cNvSpPr txBox="1"/>
          <p:nvPr/>
        </p:nvSpPr>
        <p:spPr>
          <a:xfrm>
            <a:off x="15660741" y="10894267"/>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+74%</a:t>
            </a:r>
          </a:p>
        </p:txBody>
      </p:sp>
      <p:sp>
        <p:nvSpPr>
          <p:cNvPr id="143" name="TextBox 142">
            <a:extLst>
              <a:ext uri="{FF2B5EF4-FFF2-40B4-BE49-F238E27FC236}">
                <a16:creationId xmlns:a16="http://schemas.microsoft.com/office/drawing/2014/main" id="{F85D33D8-6118-4288-954B-BE1EDD5E76CF}"/>
              </a:ext>
            </a:extLst>
          </p:cNvPr>
          <p:cNvSpPr txBox="1"/>
          <p:nvPr/>
        </p:nvSpPr>
        <p:spPr>
          <a:xfrm>
            <a:off x="19525137" y="10894267"/>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+186%</a:t>
            </a:r>
          </a:p>
        </p:txBody>
      </p:sp>
      <p:pic>
        <p:nvPicPr>
          <p:cNvPr id="144" name="Picture 10" descr="Image result for simplisafe logo">
            <a:extLst>
              <a:ext uri="{FF2B5EF4-FFF2-40B4-BE49-F238E27FC236}">
                <a16:creationId xmlns:a16="http://schemas.microsoft.com/office/drawing/2014/main" id="{C19CF6BC-5A84-4421-B002-7E7E4483370B}"/>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908326" y="10985554"/>
            <a:ext cx="2342445" cy="449179"/>
          </a:xfrm>
          <a:prstGeom prst="rect">
            <a:avLst/>
          </a:prstGeom>
          <a:noFill/>
          <a:extLst>
            <a:ext uri="{909E8E84-426E-40DD-AFC4-6F175D3DCCD1}">
              <a14:hiddenFill xmlns:a14="http://schemas.microsoft.com/office/drawing/2010/main">
                <a:solidFill>
                  <a:srgbClr val="FFFFFF"/>
                </a:solidFill>
              </a14:hiddenFill>
            </a:ext>
          </a:extLst>
        </p:spPr>
      </p:pic>
      <p:sp>
        <p:nvSpPr>
          <p:cNvPr id="145" name="TextBox 144">
            <a:extLst>
              <a:ext uri="{FF2B5EF4-FFF2-40B4-BE49-F238E27FC236}">
                <a16:creationId xmlns:a16="http://schemas.microsoft.com/office/drawing/2014/main" id="{DE795EA2-C1E6-47BA-A5BF-7031A9740C1B}"/>
              </a:ext>
            </a:extLst>
          </p:cNvPr>
          <p:cNvSpPr txBox="1"/>
          <p:nvPr/>
        </p:nvSpPr>
        <p:spPr>
          <a:xfrm>
            <a:off x="15660741" y="11594974"/>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+91%</a:t>
            </a:r>
          </a:p>
        </p:txBody>
      </p:sp>
      <p:sp>
        <p:nvSpPr>
          <p:cNvPr id="146" name="TextBox 145">
            <a:extLst>
              <a:ext uri="{FF2B5EF4-FFF2-40B4-BE49-F238E27FC236}">
                <a16:creationId xmlns:a16="http://schemas.microsoft.com/office/drawing/2014/main" id="{ABF28F6D-5308-4E37-A9F8-DE36CA384F7F}"/>
              </a:ext>
            </a:extLst>
          </p:cNvPr>
          <p:cNvSpPr txBox="1"/>
          <p:nvPr/>
        </p:nvSpPr>
        <p:spPr>
          <a:xfrm>
            <a:off x="19525137" y="11594974"/>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+914%</a:t>
            </a:r>
          </a:p>
        </p:txBody>
      </p:sp>
      <p:pic>
        <p:nvPicPr>
          <p:cNvPr id="147" name="Picture 146">
            <a:extLst>
              <a:ext uri="{FF2B5EF4-FFF2-40B4-BE49-F238E27FC236}">
                <a16:creationId xmlns:a16="http://schemas.microsoft.com/office/drawing/2014/main" id="{5ABB9D47-5D58-4077-8898-EF70C50F0CC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0883941" y="11664952"/>
            <a:ext cx="2266529" cy="436286"/>
          </a:xfrm>
          <a:prstGeom prst="rect">
            <a:avLst/>
          </a:prstGeom>
        </p:spPr>
      </p:pic>
      <p:sp>
        <p:nvSpPr>
          <p:cNvPr id="148" name="TextBox 147">
            <a:extLst>
              <a:ext uri="{FF2B5EF4-FFF2-40B4-BE49-F238E27FC236}">
                <a16:creationId xmlns:a16="http://schemas.microsoft.com/office/drawing/2014/main" id="{7362E954-80BD-4D5E-B975-AB4AD4E242F3}"/>
              </a:ext>
            </a:extLst>
          </p:cNvPr>
          <p:cNvSpPr txBox="1"/>
          <p:nvPr/>
        </p:nvSpPr>
        <p:spPr>
          <a:xfrm>
            <a:off x="9536375" y="529001"/>
            <a:ext cx="13476025"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effectLst/>
                <a:uLnTx/>
                <a:uFillTx/>
                <a:latin typeface="Trebuchet MS"/>
                <a:ea typeface="+mn-ea"/>
                <a:cs typeface="+mn-cs"/>
              </a:rPr>
              <a:t>Sampling</a:t>
            </a:r>
            <a:r>
              <a:rPr kumimoji="0" lang="en-US" sz="3200" b="1" i="0" u="sng" strike="noStrike" kern="1200" cap="none" spc="0" normalizeH="0" baseline="0" noProof="0" dirty="0">
                <a:ln>
                  <a:noFill/>
                </a:ln>
                <a:effectLst/>
                <a:uLnTx/>
                <a:uFillTx/>
                <a:latin typeface="Trebuchet MS"/>
                <a:ea typeface="+mn-ea"/>
                <a:cs typeface="+mn-cs"/>
              </a:rPr>
              <a:t> of Brands: TV Spend vs. </a:t>
            </a:r>
            <a:r>
              <a:rPr kumimoji="0" lang="en-US" sz="3200" b="1" i="0" u="sng" strike="noStrike" kern="1200" cap="none" spc="0" normalizeH="0" baseline="0" noProof="0" dirty="0">
                <a:ln>
                  <a:noFill/>
                </a:ln>
                <a:solidFill>
                  <a:srgbClr val="50C8A0"/>
                </a:solidFill>
                <a:effectLst/>
                <a:uLnTx/>
                <a:uFillTx/>
                <a:latin typeface="Trebuchet MS"/>
                <a:ea typeface="+mn-ea"/>
                <a:cs typeface="+mn-cs"/>
              </a:rPr>
              <a:t>Online Video Views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strike="noStrike" kern="1200" cap="none" spc="0" normalizeH="0" baseline="0" noProof="0" dirty="0">
                <a:ln>
                  <a:noFill/>
                </a:ln>
                <a:effectLst/>
                <a:uLnTx/>
                <a:uFillTx/>
                <a:latin typeface="Trebuchet MS"/>
                <a:ea typeface="+mn-ea"/>
                <a:cs typeface="+mn-cs"/>
              </a:rPr>
              <a:t>YOY % Increase: 2017 vs. 2018</a:t>
            </a:r>
            <a:endParaRPr kumimoji="0" lang="en-US" sz="2400" b="0" i="0" strike="noStrike" kern="1200" cap="none" spc="0" normalizeH="0" baseline="0" noProof="0" dirty="0">
              <a:ln>
                <a:noFill/>
              </a:ln>
              <a:effectLst/>
              <a:uLnTx/>
              <a:uFillTx/>
              <a:latin typeface="Trebuchet MS"/>
            </a:endParaRPr>
          </a:p>
        </p:txBody>
      </p:sp>
      <p:sp>
        <p:nvSpPr>
          <p:cNvPr id="149" name="Title 1">
            <a:extLst>
              <a:ext uri="{FF2B5EF4-FFF2-40B4-BE49-F238E27FC236}">
                <a16:creationId xmlns:a16="http://schemas.microsoft.com/office/drawing/2014/main" id="{C3E3A3DE-770F-4270-86EE-CDD5575F8E76}"/>
              </a:ext>
            </a:extLst>
          </p:cNvPr>
          <p:cNvSpPr txBox="1">
            <a:spLocks/>
          </p:cNvSpPr>
          <p:nvPr/>
        </p:nvSpPr>
        <p:spPr>
          <a:xfrm>
            <a:off x="143125" y="1733404"/>
            <a:ext cx="7637878" cy="554619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Because DTC TV ads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tend to be more unique, </a:t>
            </a:r>
            <a:r>
              <a:rPr lang="en-US" sz="4800" dirty="0">
                <a:solidFill>
                  <a:prstClr val="white"/>
                </a:solidFill>
                <a:latin typeface="Trebuchet MS" panose="020B0603020202020204" pitchFamily="34" charset="0"/>
              </a:rPr>
              <a:t>creative &amp; engaging, viewers</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seek them out online to experience them again…</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fact, most ‘Expanding’ brands saw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Double</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and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Triple-Digit Lifts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sng" strike="noStrike" kern="1200" cap="none" spc="0" normalizeH="0" baseline="0" noProof="0" dirty="0">
                <a:ln>
                  <a:noFill/>
                </a:ln>
                <a:solidFill>
                  <a:prstClr val="white"/>
                </a:solidFill>
                <a:effectLst/>
                <a:uLnTx/>
                <a:uFillTx/>
                <a:latin typeface="Trebuchet MS" panose="020B0603020202020204" pitchFamily="34" charset="0"/>
                <a:ea typeface="+mj-ea"/>
                <a:cs typeface="+mj-cs"/>
              </a:rPr>
              <a:t>non-paid online video views</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of their TV ads when they increased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t</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heir TV investment</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pic>
        <p:nvPicPr>
          <p:cNvPr id="76" name="Picture 75">
            <a:extLst>
              <a:ext uri="{FF2B5EF4-FFF2-40B4-BE49-F238E27FC236}">
                <a16:creationId xmlns:a16="http://schemas.microsoft.com/office/drawing/2014/main" id="{28F8C86A-629A-478F-B14F-0FEE043D5622}"/>
              </a:ext>
            </a:extLst>
          </p:cNvPr>
          <p:cNvPicPr>
            <a:picLocks noChangeAspect="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53146" y="6223"/>
            <a:ext cx="1805979" cy="1681575"/>
          </a:xfrm>
          <a:prstGeom prst="rect">
            <a:avLst/>
          </a:prstGeom>
        </p:spPr>
      </p:pic>
      <p:sp>
        <p:nvSpPr>
          <p:cNvPr id="78" name="Title 1">
            <a:extLst>
              <a:ext uri="{FF2B5EF4-FFF2-40B4-BE49-F238E27FC236}">
                <a16:creationId xmlns:a16="http://schemas.microsoft.com/office/drawing/2014/main" id="{D9E512BF-201D-42CC-8687-EF6A87C536CD}"/>
              </a:ext>
            </a:extLst>
          </p:cNvPr>
          <p:cNvSpPr txBox="1">
            <a:spLocks/>
          </p:cNvSpPr>
          <p:nvPr/>
        </p:nvSpPr>
        <p:spPr>
          <a:xfrm>
            <a:off x="-18126" y="-4501"/>
            <a:ext cx="6801932"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CONSIDERATION</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ONLINE VIDEO VIEWS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77" name="Picture 2" descr="Image result for 23 and me logo">
            <a:extLst>
              <a:ext uri="{FF2B5EF4-FFF2-40B4-BE49-F238E27FC236}">
                <a16:creationId xmlns:a16="http://schemas.microsoft.com/office/drawing/2014/main" id="{DA233AA8-510E-49BE-89C3-375C8C6DD77C}"/>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1250479" y="2586366"/>
            <a:ext cx="1629292" cy="54309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89713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6" name="Title 1">
            <a:extLst>
              <a:ext uri="{FF2B5EF4-FFF2-40B4-BE49-F238E27FC236}">
                <a16:creationId xmlns:a16="http://schemas.microsoft.com/office/drawing/2014/main" id="{95453E38-8E0C-42C3-A8CB-0A06DCF3B878}"/>
              </a:ext>
            </a:extLst>
          </p:cNvPr>
          <p:cNvSpPr txBox="1">
            <a:spLocks/>
          </p:cNvSpPr>
          <p:nvPr/>
        </p:nvSpPr>
        <p:spPr>
          <a:xfrm>
            <a:off x="8327136" y="841247"/>
            <a:ext cx="15739872" cy="11848385"/>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j-ea"/>
                <a:cs typeface="+mj-cs"/>
              </a:rPr>
              <a:t>Today, not only are categories of all shapes and sizes being disrupted by Direct-to-Consumer brands, but now the original disruptors are being disrupted by new ‘direct’ brand entrants.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2800" dirty="0">
              <a:solidFill>
                <a:prstClr val="black"/>
              </a:solidFill>
              <a:latin typeface="Trebuchet MS"/>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j-ea"/>
                <a:cs typeface="+mj-cs"/>
              </a:rPr>
              <a:t>Case in point, in the ‘mattress-in-a-box’ category alone there are over 150 brands competing with the likes of </a:t>
            </a:r>
            <a:r>
              <a:rPr kumimoji="0" lang="en-US" sz="2800" b="0" i="1" u="none" strike="noStrike" kern="1200" cap="none" spc="0" normalizeH="0" baseline="0" noProof="0" dirty="0">
                <a:ln>
                  <a:noFill/>
                </a:ln>
                <a:solidFill>
                  <a:prstClr val="black"/>
                </a:solidFill>
                <a:effectLst/>
                <a:uLnTx/>
                <a:uFillTx/>
                <a:latin typeface="Trebuchet MS"/>
                <a:ea typeface="+mj-ea"/>
                <a:cs typeface="+mj-cs"/>
              </a:rPr>
              <a:t>Casper</a:t>
            </a:r>
            <a:r>
              <a:rPr kumimoji="0" lang="en-US" sz="2800" b="0" i="0" u="none" strike="noStrike" kern="1200" cap="none" spc="0" normalizeH="0" baseline="0" noProof="0" dirty="0">
                <a:ln>
                  <a:noFill/>
                </a:ln>
                <a:solidFill>
                  <a:prstClr val="black"/>
                </a:solidFill>
                <a:effectLst/>
                <a:uLnTx/>
                <a:uFillTx/>
                <a:latin typeface="Trebuchet MS"/>
                <a:ea typeface="+mj-ea"/>
                <a:cs typeface="+mj-cs"/>
              </a:rPr>
              <a:t> and </a:t>
            </a:r>
            <a:r>
              <a:rPr kumimoji="0" lang="en-US" sz="2800" b="0" i="1" u="none" strike="noStrike" kern="1200" cap="none" spc="0" normalizeH="0" baseline="0" noProof="0" dirty="0">
                <a:ln>
                  <a:noFill/>
                </a:ln>
                <a:solidFill>
                  <a:prstClr val="black"/>
                </a:solidFill>
                <a:effectLst/>
                <a:uLnTx/>
                <a:uFillTx/>
                <a:latin typeface="Trebuchet MS"/>
                <a:ea typeface="+mj-ea"/>
                <a:cs typeface="+mj-cs"/>
              </a:rPr>
              <a:t>Leesa</a:t>
            </a:r>
            <a:r>
              <a:rPr kumimoji="0" lang="en-US" sz="2800" b="0" i="0" u="none" strike="noStrike" kern="1200" cap="none" spc="0" normalizeH="0" baseline="0" noProof="0" dirty="0">
                <a:ln>
                  <a:noFill/>
                </a:ln>
                <a:solidFill>
                  <a:prstClr val="black"/>
                </a:solidFill>
                <a:effectLst/>
                <a:uLnTx/>
                <a:uFillTx/>
                <a:latin typeface="Trebuchet MS"/>
                <a:ea typeface="+mj-ea"/>
                <a:cs typeface="+mj-cs"/>
              </a:rPr>
              <a:t> for consumers’ attention and, more importantly, their share of wallet.   </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rebuchet MS"/>
              <a:ea typeface="+mj-ea"/>
              <a:cs typeface="+mj-cs"/>
            </a:endParaRPr>
          </a:p>
          <a:p>
            <a:pPr marL="0" marR="0" lvl="0" indent="0" algn="l" defTabSz="1166122" rtl="0" eaLnBrk="1" fontAlgn="auto" latinLnBrk="0" hangingPunct="1">
              <a:lnSpc>
                <a:spcPct val="100000"/>
              </a:lnSpc>
              <a:spcBef>
                <a:spcPct val="0"/>
              </a:spcBef>
              <a:spcAft>
                <a:spcPts val="0"/>
              </a:spcAft>
              <a:buClrTx/>
              <a:buSzTx/>
              <a:buFontTx/>
              <a:buNone/>
              <a:tabLst/>
              <a:defRPr/>
            </a:pPr>
            <a:r>
              <a:rPr lang="en-US" sz="2800" dirty="0">
                <a:solidFill>
                  <a:prstClr val="black"/>
                </a:solidFill>
                <a:latin typeface="Trebuchet MS"/>
              </a:rPr>
              <a:t>These hypercompetitive business environments have sparked a need for marketers to </a:t>
            </a:r>
            <a:r>
              <a:rPr lang="en-US" sz="2800" b="1" dirty="0">
                <a:solidFill>
                  <a:srgbClr val="0099FF"/>
                </a:solidFill>
                <a:latin typeface="Trebuchet MS"/>
              </a:rPr>
              <a:t>focus on both customer retention and acquisition</a:t>
            </a:r>
            <a:r>
              <a:rPr lang="en-US" sz="2800" dirty="0">
                <a:solidFill>
                  <a:prstClr val="black"/>
                </a:solidFill>
                <a:latin typeface="Trebuchet MS"/>
              </a:rPr>
              <a:t> as brands look to reach a wider, new audience to expand their customer base.</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rebuchet MS"/>
              <a:ea typeface="+mj-ea"/>
              <a:cs typeface="+mj-cs"/>
            </a:endParaRPr>
          </a:p>
          <a:p>
            <a:pPr marL="0" marR="0" lvl="0" indent="0" algn="l" defTabSz="1166122" rtl="0" eaLnBrk="1" fontAlgn="auto" latinLnBrk="0" hangingPunct="1">
              <a:lnSpc>
                <a:spcPct val="100000"/>
              </a:lnSpc>
              <a:spcBef>
                <a:spcPct val="0"/>
              </a:spcBef>
              <a:spcAft>
                <a:spcPts val="0"/>
              </a:spcAft>
              <a:buClrTx/>
              <a:buSzTx/>
              <a:buFontTx/>
              <a:buNone/>
              <a:tabLst/>
              <a:defRPr/>
            </a:pPr>
            <a:r>
              <a:rPr lang="en-US" sz="2800" dirty="0">
                <a:solidFill>
                  <a:prstClr val="black"/>
                </a:solidFill>
                <a:latin typeface="Trebuchet MS"/>
              </a:rPr>
              <a:t>While DTC brands typically launch with a social media-dominant strategy, many </a:t>
            </a:r>
            <a:r>
              <a:rPr lang="en-US" sz="2800" b="1" dirty="0">
                <a:solidFill>
                  <a:srgbClr val="0099FF"/>
                </a:solidFill>
                <a:latin typeface="Trebuchet MS"/>
              </a:rPr>
              <a:t>brands have evolved and are going big into TV</a:t>
            </a:r>
            <a:r>
              <a:rPr lang="en-US" sz="2800" dirty="0">
                <a:solidFill>
                  <a:prstClr val="black"/>
                </a:solidFill>
                <a:latin typeface="Trebuchet MS"/>
              </a:rPr>
              <a:t> as rising </a:t>
            </a:r>
            <a:r>
              <a:rPr lang="en-US" sz="2800" dirty="0">
                <a:latin typeface="Trebuchet MS"/>
              </a:rPr>
              <a:t>digital costs, difficulties in effectively scaling their audience and advertising saturation present challenges to achieving further growth.</a:t>
            </a:r>
          </a:p>
          <a:p>
            <a:pPr marL="0" marR="0" lvl="0" indent="0" algn="l" defTabSz="1166122" rtl="0" eaLnBrk="1" fontAlgn="auto" latinLnBrk="0" hangingPunct="1">
              <a:lnSpc>
                <a:spcPct val="100000"/>
              </a:lnSpc>
              <a:spcBef>
                <a:spcPct val="0"/>
              </a:spcBef>
              <a:spcAft>
                <a:spcPts val="0"/>
              </a:spcAft>
              <a:buClrTx/>
              <a:buSzTx/>
              <a:buFontTx/>
              <a:buNone/>
              <a:tabLst/>
              <a:defRPr/>
            </a:pPr>
            <a:endParaRPr lang="en-US" sz="2800" dirty="0">
              <a:solidFill>
                <a:prstClr val="black"/>
              </a:solidFill>
              <a:latin typeface="Trebuchet MS"/>
            </a:endParaRPr>
          </a:p>
          <a:p>
            <a:pPr marL="0" marR="0" lvl="0" indent="0" algn="l" defTabSz="1166122" rtl="0" eaLnBrk="1" fontAlgn="auto" latinLnBrk="0" hangingPunct="1">
              <a:lnSpc>
                <a:spcPct val="100000"/>
              </a:lnSpc>
              <a:spcBef>
                <a:spcPct val="0"/>
              </a:spcBef>
              <a:spcAft>
                <a:spcPts val="0"/>
              </a:spcAft>
              <a:buClrTx/>
              <a:buSzTx/>
              <a:buFontTx/>
              <a:buNone/>
              <a:tabLst/>
              <a:defRPr/>
            </a:pPr>
            <a:r>
              <a:rPr lang="en-US" sz="2800" dirty="0">
                <a:solidFill>
                  <a:prstClr val="black"/>
                </a:solidFill>
                <a:latin typeface="Trebuchet MS"/>
              </a:rPr>
              <a:t>These brands have effectively employed TV to drive both </a:t>
            </a:r>
            <a:r>
              <a:rPr lang="en-US" sz="2800" b="1" dirty="0">
                <a:solidFill>
                  <a:srgbClr val="0099FF"/>
                </a:solidFill>
                <a:latin typeface="Trebuchet MS"/>
              </a:rPr>
              <a:t>short- and long-term success</a:t>
            </a:r>
            <a:r>
              <a:rPr lang="en-US" sz="2800" dirty="0">
                <a:solidFill>
                  <a:prstClr val="black"/>
                </a:solidFill>
                <a:latin typeface="Trebuchet MS"/>
              </a:rPr>
              <a:t> through the purchase funnel – from </a:t>
            </a:r>
            <a:r>
              <a:rPr lang="en-US" sz="2800" b="1" dirty="0">
                <a:solidFill>
                  <a:srgbClr val="0099FF"/>
                </a:solidFill>
                <a:latin typeface="Trebuchet MS"/>
              </a:rPr>
              <a:t>skyrocketing website traffic that brings in millions of new prospective customers</a:t>
            </a:r>
            <a:r>
              <a:rPr lang="en-US" sz="2800" dirty="0">
                <a:solidFill>
                  <a:prstClr val="black"/>
                </a:solidFill>
                <a:latin typeface="Trebuchet MS"/>
              </a:rPr>
              <a:t> immediately after a TV campaign launches to </a:t>
            </a:r>
            <a:r>
              <a:rPr lang="en-US" sz="2800" b="1" dirty="0">
                <a:solidFill>
                  <a:srgbClr val="0099FF"/>
                </a:solidFill>
                <a:latin typeface="Trebuchet MS"/>
              </a:rPr>
              <a:t>significant lifts in sales</a:t>
            </a:r>
            <a:r>
              <a:rPr lang="en-US" sz="2800" dirty="0">
                <a:solidFill>
                  <a:prstClr val="black"/>
                </a:solidFill>
                <a:latin typeface="Trebuchet MS"/>
              </a:rPr>
              <a:t> seen during sustained TV campaigns.</a:t>
            </a:r>
          </a:p>
          <a:p>
            <a:pPr marL="0" marR="0" lvl="0" indent="0" algn="l" defTabSz="1166122" rtl="0" eaLnBrk="1" fontAlgn="auto" latinLnBrk="0" hangingPunct="1">
              <a:lnSpc>
                <a:spcPct val="100000"/>
              </a:lnSpc>
              <a:spcBef>
                <a:spcPct val="0"/>
              </a:spcBef>
              <a:spcAft>
                <a:spcPts val="0"/>
              </a:spcAft>
              <a:buClrTx/>
              <a:buSzTx/>
              <a:buFontTx/>
              <a:buNone/>
              <a:tabLst/>
              <a:defRPr/>
            </a:pPr>
            <a:endParaRPr lang="en-US" sz="2800" dirty="0">
              <a:solidFill>
                <a:prstClr val="black"/>
              </a:solidFill>
              <a:latin typeface="Trebuchet MS"/>
            </a:endParaRPr>
          </a:p>
          <a:p>
            <a:pPr marL="0" marR="0" lvl="0" indent="0" algn="l" defTabSz="1166122" rtl="0" eaLnBrk="1" fontAlgn="auto" latinLnBrk="0" hangingPunct="1">
              <a:lnSpc>
                <a:spcPct val="100000"/>
              </a:lnSpc>
              <a:spcBef>
                <a:spcPct val="0"/>
              </a:spcBef>
              <a:spcAft>
                <a:spcPts val="0"/>
              </a:spcAft>
              <a:buClrTx/>
              <a:buSzTx/>
              <a:buFontTx/>
              <a:buNone/>
              <a:tabLst/>
              <a:defRPr/>
            </a:pPr>
            <a:r>
              <a:rPr lang="en-US" sz="2800" dirty="0">
                <a:solidFill>
                  <a:prstClr val="black"/>
                </a:solidFill>
                <a:latin typeface="Trebuchet MS"/>
              </a:rPr>
              <a:t>The proof of success is highlighted by the DTC brands themselves. With their cutting edge analytic tools and team of data scientists at their disposal, DTC brands </a:t>
            </a:r>
            <a:r>
              <a:rPr lang="en-US" sz="2800" b="1" dirty="0">
                <a:solidFill>
                  <a:srgbClr val="0099FF"/>
                </a:solidFill>
                <a:latin typeface="Trebuchet MS"/>
              </a:rPr>
              <a:t>know exactly what media works for driving their business</a:t>
            </a:r>
            <a:r>
              <a:rPr lang="en-US" sz="2800" dirty="0">
                <a:solidFill>
                  <a:prstClr val="black"/>
                </a:solidFill>
                <a:latin typeface="Trebuchet MS"/>
              </a:rPr>
              <a:t> which is why this set of 125 companies have bet big on TV, collectively investing </a:t>
            </a:r>
            <a:r>
              <a:rPr lang="en-US" sz="2800" b="1" dirty="0">
                <a:solidFill>
                  <a:srgbClr val="0099FF"/>
                </a:solidFill>
                <a:latin typeface="Trebuchet MS"/>
              </a:rPr>
              <a:t>$3.8 Billion in TV advertising</a:t>
            </a:r>
            <a:r>
              <a:rPr lang="en-US" sz="2800" dirty="0">
                <a:solidFill>
                  <a:prstClr val="black"/>
                </a:solidFill>
                <a:latin typeface="Trebuchet MS"/>
              </a:rPr>
              <a:t> during 2018, a </a:t>
            </a:r>
            <a:r>
              <a:rPr lang="en-US" sz="2800" b="1" dirty="0">
                <a:solidFill>
                  <a:srgbClr val="0099FF"/>
                </a:solidFill>
                <a:latin typeface="Trebuchet MS"/>
              </a:rPr>
              <a:t>60% increase</a:t>
            </a:r>
            <a:r>
              <a:rPr lang="en-US" sz="2800" dirty="0">
                <a:solidFill>
                  <a:prstClr val="black"/>
                </a:solidFill>
                <a:latin typeface="Trebuchet MS"/>
              </a:rPr>
              <a:t> from just the year prior.</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rebuchet MS"/>
              <a:ea typeface="+mj-ea"/>
              <a:cs typeface="+mj-cs"/>
            </a:endParaRPr>
          </a:p>
          <a:p>
            <a:pPr marL="0" marR="0" lvl="0" indent="0" defTabSz="1166122" rtl="0" eaLnBrk="1" fontAlgn="auto" latinLnBrk="0" hangingPunct="1">
              <a:lnSpc>
                <a:spcPct val="100000"/>
              </a:lnSpc>
              <a:spcBef>
                <a:spcPct val="0"/>
              </a:spcBef>
              <a:spcAft>
                <a:spcPts val="0"/>
              </a:spcAft>
              <a:buClrTx/>
              <a:buSzTx/>
              <a:buFontTx/>
              <a:buNone/>
              <a:tabLst/>
              <a:defRPr/>
            </a:pPr>
            <a:r>
              <a:rPr lang="en-US" sz="4000" b="1" dirty="0">
                <a:solidFill>
                  <a:srgbClr val="0099FF"/>
                </a:solidFill>
                <a:latin typeface="Trebuchet MS"/>
              </a:rPr>
              <a:t>You Innovate. TV Elevates.</a:t>
            </a:r>
          </a:p>
        </p:txBody>
      </p:sp>
      <p:sp>
        <p:nvSpPr>
          <p:cNvPr id="7" name="Title 1">
            <a:extLst>
              <a:ext uri="{FF2B5EF4-FFF2-40B4-BE49-F238E27FC236}">
                <a16:creationId xmlns:a16="http://schemas.microsoft.com/office/drawing/2014/main" id="{F6F7EF0D-B322-4A3E-A2DB-491395C14E0D}"/>
              </a:ext>
            </a:extLst>
          </p:cNvPr>
          <p:cNvSpPr txBox="1">
            <a:spLocks/>
          </p:cNvSpPr>
          <p:nvPr/>
        </p:nvSpPr>
        <p:spPr>
          <a:xfrm>
            <a:off x="143125" y="686650"/>
            <a:ext cx="7415915"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a:rPr>
              <a:t>In regards to this year’s guide, </a:t>
            </a:r>
            <a:r>
              <a:rPr lang="en-US" sz="4800" i="1" dirty="0">
                <a:solidFill>
                  <a:prstClr val="white"/>
                </a:solidFill>
                <a:latin typeface="Trebuchet MS"/>
              </a:rPr>
              <a:t>Direct Outcomes</a:t>
            </a:r>
            <a:r>
              <a:rPr lang="en-US" sz="4800" dirty="0">
                <a:solidFill>
                  <a:prstClr val="white"/>
                </a:solidFill>
                <a:latin typeface="Trebuchet MS"/>
              </a:rPr>
              <a:t>, we’re focused on highlighting how TV has been instrumental in driving consumer action across each stage of the purchase funnel for a robust set of Direct-to-Consumer brands </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2036880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40</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4" y="1817619"/>
            <a:ext cx="7808947" cy="10853351"/>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Since ‘Expanding’ brands are more established, we are able to compile a </a:t>
            </a:r>
            <a:r>
              <a:rPr lang="en-US" sz="4800" dirty="0">
                <a:solidFill>
                  <a:prstClr val="white"/>
                </a:solidFill>
                <a:latin typeface="Trebuchet MS" panose="020B0603020202020204" pitchFamily="34" charset="0"/>
              </a:rPr>
              <a:t>TV Spend vs. Website Traffic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correlation analysis across four years of available data…</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Based on this analysis,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our findings show a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Definitive Correlation</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t>
            </a:r>
            <a:r>
              <a:rPr lang="en-US" sz="4800" b="1" i="1" dirty="0">
                <a:solidFill>
                  <a:prstClr val="white"/>
                </a:solidFill>
                <a:latin typeface="Trebuchet MS" panose="020B0603020202020204" pitchFamily="34" charset="0"/>
              </a:rPr>
              <a:t>(80%)</a:t>
            </a:r>
            <a:r>
              <a:rPr lang="en-US" sz="4800" dirty="0">
                <a:solidFill>
                  <a:prstClr val="white"/>
                </a:solidFill>
                <a:latin typeface="Trebuchet MS" panose="020B0603020202020204" pitchFamily="34" charset="0"/>
              </a:rPr>
              <a:t>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between TV spend &amp; website traffic of </a:t>
            </a:r>
            <a:r>
              <a:rPr lang="en-US" sz="4800" dirty="0">
                <a:solidFill>
                  <a:prstClr val="white"/>
                </a:solidFill>
                <a:latin typeface="Trebuchet MS" panose="020B0603020202020204" pitchFamily="34" charset="0"/>
              </a:rPr>
              <a:t>the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Expanding’ brands</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10" name="Rectangle 9">
            <a:extLst>
              <a:ext uri="{FF2B5EF4-FFF2-40B4-BE49-F238E27FC236}">
                <a16:creationId xmlns:a16="http://schemas.microsoft.com/office/drawing/2014/main" id="{B999CD31-6E65-4D7F-9ABF-D32179952356}"/>
              </a:ext>
            </a:extLst>
          </p:cNvPr>
          <p:cNvSpPr/>
          <p:nvPr/>
        </p:nvSpPr>
        <p:spPr>
          <a:xfrm>
            <a:off x="9312509" y="3650061"/>
            <a:ext cx="13762136" cy="8041340"/>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a:ea typeface="+mn-ea"/>
              <a:cs typeface="+mn-cs"/>
            </a:endParaRPr>
          </a:p>
        </p:txBody>
      </p:sp>
      <p:sp>
        <p:nvSpPr>
          <p:cNvPr id="12" name="Text Placeholder 3">
            <a:extLst>
              <a:ext uri="{FF2B5EF4-FFF2-40B4-BE49-F238E27FC236}">
                <a16:creationId xmlns:a16="http://schemas.microsoft.com/office/drawing/2014/main" id="{2DFF15D1-1307-445A-82C2-4AB611601560}"/>
              </a:ext>
            </a:extLst>
          </p:cNvPr>
          <p:cNvSpPr txBox="1">
            <a:spLocks/>
          </p:cNvSpPr>
          <p:nvPr/>
        </p:nvSpPr>
        <p:spPr>
          <a:xfrm>
            <a:off x="8284116" y="13142333"/>
            <a:ext cx="13746828" cy="50190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TV spend (national cable TV, national broadcast TV, Spanish language broadcast TV, Spanish language cable TV, spot TV, syndication TV), March ‘15 – February ‘19 (calendar months); VAB analysis of </a:t>
            </a:r>
            <a:r>
              <a:rPr lang="en-US" sz="1200" dirty="0">
                <a:solidFill>
                  <a:prstClr val="black"/>
                </a:solidFill>
                <a:latin typeface="Trebuchet MS"/>
              </a:rPr>
              <a:t>C</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omscore</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mediametrix</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multiplatform media trend data; total audience (Desktop P2+, Mobile 18+), March ’15 – February ’19 (calendar months).</a:t>
            </a:r>
          </a:p>
        </p:txBody>
      </p:sp>
      <p:sp>
        <p:nvSpPr>
          <p:cNvPr id="13" name="TextBox 12">
            <a:extLst>
              <a:ext uri="{FF2B5EF4-FFF2-40B4-BE49-F238E27FC236}">
                <a16:creationId xmlns:a16="http://schemas.microsoft.com/office/drawing/2014/main" id="{D29EE706-D4D3-44BA-86DE-A2FC11275A0A}"/>
              </a:ext>
            </a:extLst>
          </p:cNvPr>
          <p:cNvSpPr txBox="1"/>
          <p:nvPr/>
        </p:nvSpPr>
        <p:spPr>
          <a:xfrm>
            <a:off x="8335864" y="1554487"/>
            <a:ext cx="157121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1" u="sng" strike="noStrike" kern="0" cap="none" spc="0" normalizeH="0" baseline="0" noProof="0" dirty="0">
                <a:ln>
                  <a:noFill/>
                </a:ln>
                <a:solidFill>
                  <a:srgbClr val="000000"/>
                </a:solidFill>
                <a:effectLst/>
                <a:uLnTx/>
                <a:uFillTx/>
                <a:latin typeface="Trebuchet MS" panose="020B0603020202020204" pitchFamily="34" charset="0"/>
                <a:ea typeface="+mn-ea"/>
                <a:cs typeface="+mn-cs"/>
              </a:rPr>
              <a:t>47 of the 59 Measured ‘Expanding</a:t>
            </a:r>
            <a:r>
              <a:rPr lang="en-US" altLang="en-US" sz="3200" b="1" i="1" u="sng" kern="0" dirty="0">
                <a:solidFill>
                  <a:srgbClr val="000000"/>
                </a:solidFill>
                <a:latin typeface="Trebuchet MS" panose="020B0603020202020204" pitchFamily="34" charset="0"/>
              </a:rPr>
              <a:t>’</a:t>
            </a:r>
            <a:r>
              <a:rPr kumimoji="0" lang="en-US" altLang="en-US" sz="3200" b="1" i="1" u="sng" strike="noStrike" kern="0" cap="none" spc="0" normalizeH="0" baseline="0" noProof="0" dirty="0">
                <a:ln>
                  <a:noFill/>
                </a:ln>
                <a:solidFill>
                  <a:srgbClr val="000000"/>
                </a:solidFill>
                <a:effectLst/>
                <a:uLnTx/>
                <a:uFillTx/>
                <a:latin typeface="Trebuchet MS" panose="020B0603020202020204" pitchFamily="34" charset="0"/>
                <a:ea typeface="+mn-ea"/>
                <a:cs typeface="+mn-cs"/>
              </a:rPr>
              <a:t> DTC Brands (80%)</a:t>
            </a:r>
            <a:r>
              <a:rPr kumimoji="0" lang="en-US" altLang="en-US" sz="3200" b="1" i="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Analyzed Exhibited a Direct Correlation Between TV Spend &amp; Brand Website Traffic</a:t>
            </a:r>
          </a:p>
        </p:txBody>
      </p:sp>
      <p:sp>
        <p:nvSpPr>
          <p:cNvPr id="14" name="Rounded Rectangle 113">
            <a:extLst>
              <a:ext uri="{FF2B5EF4-FFF2-40B4-BE49-F238E27FC236}">
                <a16:creationId xmlns:a16="http://schemas.microsoft.com/office/drawing/2014/main" id="{7BEE2F8E-261F-4EDF-8510-4BA3F151E020}"/>
              </a:ext>
            </a:extLst>
          </p:cNvPr>
          <p:cNvSpPr/>
          <p:nvPr/>
        </p:nvSpPr>
        <p:spPr>
          <a:xfrm>
            <a:off x="9364564" y="3200691"/>
            <a:ext cx="13762136" cy="5032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strike="noStrike" kern="0" cap="none" spc="0" normalizeH="0" baseline="0" noProof="0" dirty="0">
                <a:ln>
                  <a:noFill/>
                </a:ln>
                <a:solidFill>
                  <a:prstClr val="black"/>
                </a:solidFill>
                <a:effectLst/>
                <a:uLnTx/>
                <a:uFillTx/>
                <a:latin typeface="Trebuchet MS"/>
                <a:ea typeface="+mn-ea"/>
                <a:cs typeface="+mn-cs"/>
              </a:rPr>
              <a:t>Brands With A Definitive Correlation between TV Spend &amp; Monthly Unique Visitors</a:t>
            </a:r>
          </a:p>
        </p:txBody>
      </p:sp>
      <p:sp>
        <p:nvSpPr>
          <p:cNvPr id="16" name="Text Placeholder 3">
            <a:extLst>
              <a:ext uri="{FF2B5EF4-FFF2-40B4-BE49-F238E27FC236}">
                <a16:creationId xmlns:a16="http://schemas.microsoft.com/office/drawing/2014/main" id="{C280C51C-1CE2-4922-87D5-00F2FD8C06A7}"/>
              </a:ext>
            </a:extLst>
          </p:cNvPr>
          <p:cNvSpPr txBox="1">
            <a:spLocks/>
          </p:cNvSpPr>
          <p:nvPr/>
        </p:nvSpPr>
        <p:spPr>
          <a:xfrm>
            <a:off x="8269175" y="12467629"/>
            <a:ext cx="11317456" cy="37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*analysis excludes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TouchNote</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FreePrints</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and Tommy John which weren’t measured in </a:t>
            </a:r>
            <a:r>
              <a:rPr lang="en-US" sz="1200" dirty="0">
                <a:solidFill>
                  <a:prstClr val="black"/>
                </a:solidFill>
                <a:latin typeface="Trebuchet MS"/>
              </a:rPr>
              <a:t>C</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omscore</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during the time period</a:t>
            </a:r>
          </a:p>
        </p:txBody>
      </p:sp>
      <p:pic>
        <p:nvPicPr>
          <p:cNvPr id="17" name="Picture 26" descr="Image result for home advisor logo">
            <a:extLst>
              <a:ext uri="{FF2B5EF4-FFF2-40B4-BE49-F238E27FC236}">
                <a16:creationId xmlns:a16="http://schemas.microsoft.com/office/drawing/2014/main" id="{B217032A-7FAF-4B49-AB82-29BAEDD226B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144971" y="9631742"/>
            <a:ext cx="3581400" cy="604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4" descr="Image result for birchbox logo">
            <a:extLst>
              <a:ext uri="{FF2B5EF4-FFF2-40B4-BE49-F238E27FC236}">
                <a16:creationId xmlns:a16="http://schemas.microsoft.com/office/drawing/2014/main" id="{502E3BB3-B5BA-4E50-B592-D4FB9FA4814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950092" y="8131055"/>
            <a:ext cx="2952499" cy="44141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50" descr="Image result for ipsy logo">
            <a:extLst>
              <a:ext uri="{FF2B5EF4-FFF2-40B4-BE49-F238E27FC236}">
                <a16:creationId xmlns:a16="http://schemas.microsoft.com/office/drawing/2014/main" id="{02194000-5325-4120-A8E8-993F68D7579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23249" y="9400678"/>
            <a:ext cx="1304685" cy="13046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8" descr="Image result for wag logo">
            <a:extLst>
              <a:ext uri="{FF2B5EF4-FFF2-40B4-BE49-F238E27FC236}">
                <a16:creationId xmlns:a16="http://schemas.microsoft.com/office/drawing/2014/main" id="{666A35EF-6D83-4F48-BDF8-205B1F48DFF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589846" y="9786576"/>
            <a:ext cx="2036684" cy="7391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8" descr="Image result for rover logo">
            <a:extLst>
              <a:ext uri="{FF2B5EF4-FFF2-40B4-BE49-F238E27FC236}">
                <a16:creationId xmlns:a16="http://schemas.microsoft.com/office/drawing/2014/main" id="{38D320C7-C05C-4FE0-94CD-6C672A20D30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894948" y="10740785"/>
            <a:ext cx="1961427" cy="6711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8" descr="Image result for zulily logo">
            <a:extLst>
              <a:ext uri="{FF2B5EF4-FFF2-40B4-BE49-F238E27FC236}">
                <a16:creationId xmlns:a16="http://schemas.microsoft.com/office/drawing/2014/main" id="{164BB1CA-25BF-4841-AF7E-59FB1CD0ED8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8996422" y="10705363"/>
            <a:ext cx="1593424" cy="7634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8" descr="Image result for peloton logo">
            <a:extLst>
              <a:ext uri="{FF2B5EF4-FFF2-40B4-BE49-F238E27FC236}">
                <a16:creationId xmlns:a16="http://schemas.microsoft.com/office/drawing/2014/main" id="{CB028A18-B727-4322-9530-C8355FEA906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3853632" y="8876169"/>
            <a:ext cx="2754122" cy="7384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2" descr="Image result for bouqs logo">
            <a:extLst>
              <a:ext uri="{FF2B5EF4-FFF2-40B4-BE49-F238E27FC236}">
                <a16:creationId xmlns:a16="http://schemas.microsoft.com/office/drawing/2014/main" id="{4C2B7021-B984-4F99-BBD7-30AE7BA3E63F}"/>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4850738" y="7904478"/>
            <a:ext cx="2035778" cy="11451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Image result for graze nature delivered logo">
            <a:extLst>
              <a:ext uri="{FF2B5EF4-FFF2-40B4-BE49-F238E27FC236}">
                <a16:creationId xmlns:a16="http://schemas.microsoft.com/office/drawing/2014/main" id="{507D70E0-7D61-4720-8069-0BD3F628824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0318574" y="7214510"/>
            <a:ext cx="2537802" cy="6426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4" descr="Image result for grubhub logo">
            <a:extLst>
              <a:ext uri="{FF2B5EF4-FFF2-40B4-BE49-F238E27FC236}">
                <a16:creationId xmlns:a16="http://schemas.microsoft.com/office/drawing/2014/main" id="{2E34BF2D-8A79-4D7B-BC98-58C4BBCDF6C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7473269" y="5861956"/>
            <a:ext cx="2202606" cy="11747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Image result for experian logo">
            <a:extLst>
              <a:ext uri="{FF2B5EF4-FFF2-40B4-BE49-F238E27FC236}">
                <a16:creationId xmlns:a16="http://schemas.microsoft.com/office/drawing/2014/main" id="{F31B08CA-4072-49CA-9CE5-6DF3C9AA387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938646" y="7848321"/>
            <a:ext cx="2773448" cy="92087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Image result for ancestry logo">
            <a:extLst>
              <a:ext uri="{FF2B5EF4-FFF2-40B4-BE49-F238E27FC236}">
                <a16:creationId xmlns:a16="http://schemas.microsoft.com/office/drawing/2014/main" id="{E31EA158-8390-4A35-81E0-BB8CED0487EC}"/>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20035719" y="8109518"/>
            <a:ext cx="2967087" cy="6596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mage result for 23 and me logo">
            <a:extLst>
              <a:ext uri="{FF2B5EF4-FFF2-40B4-BE49-F238E27FC236}">
                <a16:creationId xmlns:a16="http://schemas.microsoft.com/office/drawing/2014/main" id="{C7F1F56F-EA44-41DA-807E-2962774867B0}"/>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466266" y="7180139"/>
            <a:ext cx="2098845" cy="13659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36" descr="Image result for houzz logo">
            <a:extLst>
              <a:ext uri="{FF2B5EF4-FFF2-40B4-BE49-F238E27FC236}">
                <a16:creationId xmlns:a16="http://schemas.microsoft.com/office/drawing/2014/main" id="{68D345A2-B418-4012-A578-282D724D6499}"/>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5180623" y="10118502"/>
            <a:ext cx="2202606" cy="73420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12" descr="Image result for ringlogo">
            <a:extLst>
              <a:ext uri="{FF2B5EF4-FFF2-40B4-BE49-F238E27FC236}">
                <a16:creationId xmlns:a16="http://schemas.microsoft.com/office/drawing/2014/main" id="{21744515-3D6C-45B9-8009-056B7F6DE159}"/>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9245837" y="3785505"/>
            <a:ext cx="1122049" cy="7064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0" descr="Image result for minted logo">
            <a:extLst>
              <a:ext uri="{FF2B5EF4-FFF2-40B4-BE49-F238E27FC236}">
                <a16:creationId xmlns:a16="http://schemas.microsoft.com/office/drawing/2014/main" id="{AC3625AC-04AD-4A9D-A05D-6B02CBED97AA}"/>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5039121" y="6170048"/>
            <a:ext cx="2036684" cy="50413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92" descr="Image result for indeed logo">
            <a:extLst>
              <a:ext uri="{FF2B5EF4-FFF2-40B4-BE49-F238E27FC236}">
                <a16:creationId xmlns:a16="http://schemas.microsoft.com/office/drawing/2014/main" id="{43A1D5DB-B47C-4ADA-BCD3-B2F48BAA46B3}"/>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t="34600" b="33788"/>
          <a:stretch/>
        </p:blipFill>
        <p:spPr bwMode="auto">
          <a:xfrm>
            <a:off x="11503327" y="8862620"/>
            <a:ext cx="2141932" cy="67708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4" descr="Image result for ziprecruiter logo">
            <a:extLst>
              <a:ext uri="{FF2B5EF4-FFF2-40B4-BE49-F238E27FC236}">
                <a16:creationId xmlns:a16="http://schemas.microsoft.com/office/drawing/2014/main" id="{2B27BF50-59C4-48FC-AFC2-26CD8E6DFD64}"/>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9586631" y="5386641"/>
            <a:ext cx="3149160" cy="69281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4" descr="Image result for babbel logo">
            <a:extLst>
              <a:ext uri="{FF2B5EF4-FFF2-40B4-BE49-F238E27FC236}">
                <a16:creationId xmlns:a16="http://schemas.microsoft.com/office/drawing/2014/main" id="{945F4F96-2831-4E84-83D7-F42709464396}"/>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6882651" y="10880199"/>
            <a:ext cx="1940851" cy="6007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2" descr="Image result for adoreme logo">
            <a:extLst>
              <a:ext uri="{FF2B5EF4-FFF2-40B4-BE49-F238E27FC236}">
                <a16:creationId xmlns:a16="http://schemas.microsoft.com/office/drawing/2014/main" id="{6F7C76B4-2C9E-47FC-83FF-FFCCA3BB9192}"/>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1061253" y="7206386"/>
            <a:ext cx="3149974" cy="63655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0" descr="Image result for casper logo">
            <a:extLst>
              <a:ext uri="{FF2B5EF4-FFF2-40B4-BE49-F238E27FC236}">
                <a16:creationId xmlns:a16="http://schemas.microsoft.com/office/drawing/2014/main" id="{D1767068-AB17-4887-979C-821720691BC6}"/>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a:off x="17475029" y="4531359"/>
            <a:ext cx="2464578" cy="69355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2" descr="Image result for hello fresh logo">
            <a:extLst>
              <a:ext uri="{FF2B5EF4-FFF2-40B4-BE49-F238E27FC236}">
                <a16:creationId xmlns:a16="http://schemas.microsoft.com/office/drawing/2014/main" id="{C19A0CC8-5434-4437-8A99-F201F1ED2DB5}"/>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8407672" y="9388626"/>
            <a:ext cx="1538879" cy="141265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40" descr="Image result for untuckit logo">
            <a:extLst>
              <a:ext uri="{FF2B5EF4-FFF2-40B4-BE49-F238E27FC236}">
                <a16:creationId xmlns:a16="http://schemas.microsoft.com/office/drawing/2014/main" id="{30726774-2700-4783-B5BD-95CE1728B9C8}"/>
              </a:ext>
            </a:extLst>
          </p:cNvPr>
          <p:cNvPicPr>
            <a:picLocks noChangeAspect="1" noChangeArrowheads="1"/>
          </p:cNvPicPr>
          <p:nvPr/>
        </p:nvPicPr>
        <p:blipFill rotWithShape="1">
          <a:blip r:embed="rId25" cstate="screen">
            <a:extLst>
              <a:ext uri="{28A0092B-C50C-407E-A947-70E740481C1C}">
                <a14:useLocalDpi xmlns:a14="http://schemas.microsoft.com/office/drawing/2010/main"/>
              </a:ext>
            </a:extLst>
          </a:blip>
          <a:srcRect/>
          <a:stretch/>
        </p:blipFill>
        <p:spPr bwMode="auto">
          <a:xfrm>
            <a:off x="15903795" y="3730132"/>
            <a:ext cx="3104341" cy="59771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4" descr="Image result for mtailor logo">
            <a:extLst>
              <a:ext uri="{FF2B5EF4-FFF2-40B4-BE49-F238E27FC236}">
                <a16:creationId xmlns:a16="http://schemas.microsoft.com/office/drawing/2014/main" id="{FE433704-244D-435E-99F8-5F7361E38306}"/>
              </a:ext>
            </a:extLst>
          </p:cNvPr>
          <p:cNvPicPr>
            <a:picLocks noChangeAspect="1" noChangeArrowheads="1"/>
          </p:cNvPicPr>
          <p:nvPr/>
        </p:nvPicPr>
        <p:blipFill rotWithShape="1">
          <a:blip r:embed="rId26" cstate="email">
            <a:extLst>
              <a:ext uri="{28A0092B-C50C-407E-A947-70E740481C1C}">
                <a14:useLocalDpi xmlns:a14="http://schemas.microsoft.com/office/drawing/2010/main"/>
              </a:ext>
            </a:extLst>
          </a:blip>
          <a:srcRect t="36312" b="37458"/>
          <a:stretch/>
        </p:blipFill>
        <p:spPr bwMode="auto">
          <a:xfrm>
            <a:off x="14111164" y="5475100"/>
            <a:ext cx="2033377" cy="53335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16" descr="Image result for jet logo">
            <a:extLst>
              <a:ext uri="{FF2B5EF4-FFF2-40B4-BE49-F238E27FC236}">
                <a16:creationId xmlns:a16="http://schemas.microsoft.com/office/drawing/2014/main" id="{DF11AF37-537D-47C3-B5FF-9BA6F25F2C07}"/>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2243727" y="10608877"/>
            <a:ext cx="1655983" cy="124198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6" descr="Image result for thredup logo">
            <a:extLst>
              <a:ext uri="{FF2B5EF4-FFF2-40B4-BE49-F238E27FC236}">
                <a16:creationId xmlns:a16="http://schemas.microsoft.com/office/drawing/2014/main" id="{784BB158-E2A8-45C9-A5C9-39A834FA90F6}"/>
              </a:ext>
            </a:extLst>
          </p:cNvPr>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a:stretch/>
        </p:blipFill>
        <p:spPr bwMode="auto">
          <a:xfrm>
            <a:off x="9135839" y="8365316"/>
            <a:ext cx="2728367" cy="69182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8" descr="Image result for redfin logo">
            <a:extLst>
              <a:ext uri="{FF2B5EF4-FFF2-40B4-BE49-F238E27FC236}">
                <a16:creationId xmlns:a16="http://schemas.microsoft.com/office/drawing/2014/main" id="{2AB3E8FA-BB03-44D8-B2B1-9254C67D9E37}"/>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4327603" y="7068809"/>
            <a:ext cx="2062684" cy="54414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descr="Image result for homelight logo">
            <a:extLst>
              <a:ext uri="{FF2B5EF4-FFF2-40B4-BE49-F238E27FC236}">
                <a16:creationId xmlns:a16="http://schemas.microsoft.com/office/drawing/2014/main" id="{4D85C57A-980C-4DC7-B7BA-34FF5F1C6B14}"/>
              </a:ext>
            </a:extLst>
          </p:cNvPr>
          <p:cNvPicPr>
            <a:picLocks noChangeAspect="1" noChangeArrowheads="1"/>
          </p:cNvPicPr>
          <p:nvPr/>
        </p:nvPicPr>
        <p:blipFill rotWithShape="1">
          <a:blip r:embed="rId30" cstate="screen">
            <a:extLst>
              <a:ext uri="{28A0092B-C50C-407E-A947-70E740481C1C}">
                <a14:useLocalDpi xmlns:a14="http://schemas.microsoft.com/office/drawing/2010/main"/>
              </a:ext>
            </a:extLst>
          </a:blip>
          <a:srcRect/>
          <a:stretch/>
        </p:blipFill>
        <p:spPr bwMode="auto">
          <a:xfrm>
            <a:off x="19781847" y="4531359"/>
            <a:ext cx="3292868" cy="72466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Image result for carvana logo">
            <a:extLst>
              <a:ext uri="{FF2B5EF4-FFF2-40B4-BE49-F238E27FC236}">
                <a16:creationId xmlns:a16="http://schemas.microsoft.com/office/drawing/2014/main" id="{868DD791-BDE1-40B2-853F-87D0E16A963B}"/>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1147959" y="9699939"/>
            <a:ext cx="3210724" cy="165651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2" descr="Image result for creditsesame logo">
            <a:extLst>
              <a:ext uri="{FF2B5EF4-FFF2-40B4-BE49-F238E27FC236}">
                <a16:creationId xmlns:a16="http://schemas.microsoft.com/office/drawing/2014/main" id="{124F3F0D-53AF-4553-8804-CCFF4F55E85C}"/>
              </a:ext>
            </a:extLst>
          </p:cNvPr>
          <p:cNvPicPr>
            <a:picLocks noChangeAspect="1" noChangeArrowheads="1"/>
          </p:cNvPicPr>
          <p:nvPr/>
        </p:nvPicPr>
        <p:blipFill rotWithShape="1">
          <a:blip r:embed="rId32" cstate="email">
            <a:extLst>
              <a:ext uri="{28A0092B-C50C-407E-A947-70E740481C1C}">
                <a14:useLocalDpi xmlns:a14="http://schemas.microsoft.com/office/drawing/2010/main"/>
              </a:ext>
            </a:extLst>
          </a:blip>
          <a:srcRect t="37050" b="33465"/>
          <a:stretch/>
        </p:blipFill>
        <p:spPr bwMode="auto">
          <a:xfrm>
            <a:off x="13179427" y="3723468"/>
            <a:ext cx="2606576" cy="76853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2" descr="Image result for goodrx logo">
            <a:extLst>
              <a:ext uri="{FF2B5EF4-FFF2-40B4-BE49-F238E27FC236}">
                <a16:creationId xmlns:a16="http://schemas.microsoft.com/office/drawing/2014/main" id="{3E2CAD49-6CFF-4483-A8B8-F9A59AD080C2}"/>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8285467" y="6969313"/>
            <a:ext cx="1814838" cy="94630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descr="Image result for zillow logo">
            <a:extLst>
              <a:ext uri="{FF2B5EF4-FFF2-40B4-BE49-F238E27FC236}">
                <a16:creationId xmlns:a16="http://schemas.microsoft.com/office/drawing/2014/main" id="{40D2EA31-D27E-4C56-AF20-09C912B95483}"/>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20973100" y="3758053"/>
            <a:ext cx="2066965" cy="56195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8" descr="Image result for harrys logo">
            <a:extLst>
              <a:ext uri="{FF2B5EF4-FFF2-40B4-BE49-F238E27FC236}">
                <a16:creationId xmlns:a16="http://schemas.microsoft.com/office/drawing/2014/main" id="{89E436B6-9B9D-4676-B23A-B00E17AE9482}"/>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16736307" y="5538503"/>
            <a:ext cx="2177631" cy="3799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Image result for ebateslogo">
            <a:extLst>
              <a:ext uri="{FF2B5EF4-FFF2-40B4-BE49-F238E27FC236}">
                <a16:creationId xmlns:a16="http://schemas.microsoft.com/office/drawing/2014/main" id="{FD6F4FA0-BE81-42C9-92C9-8A3F8D6DDC2C}"/>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11394161" y="5330250"/>
            <a:ext cx="1923942" cy="7695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Image result for talkspace logo">
            <a:extLst>
              <a:ext uri="{FF2B5EF4-FFF2-40B4-BE49-F238E27FC236}">
                <a16:creationId xmlns:a16="http://schemas.microsoft.com/office/drawing/2014/main" id="{D0117447-AA88-4CC8-B5E7-FDBFFAB75729}"/>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20055157" y="6199740"/>
            <a:ext cx="2680634" cy="72810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0" descr="Image result for trip advisor logo">
            <a:extLst>
              <a:ext uri="{FF2B5EF4-FFF2-40B4-BE49-F238E27FC236}">
                <a16:creationId xmlns:a16="http://schemas.microsoft.com/office/drawing/2014/main" id="{D2AF9DE5-06E8-4CD6-8719-5FFAF9598A5C}"/>
              </a:ext>
            </a:extLst>
          </p:cNvPr>
          <p:cNvPicPr>
            <a:picLocks noChangeAspect="1" noChangeArrowheads="1"/>
          </p:cNvPicPr>
          <p:nvPr/>
        </p:nvPicPr>
        <p:blipFill rotWithShape="1">
          <a:blip r:embed="rId38" cstate="screen">
            <a:extLst>
              <a:ext uri="{28A0092B-C50C-407E-A947-70E740481C1C}">
                <a14:useLocalDpi xmlns:a14="http://schemas.microsoft.com/office/drawing/2010/main"/>
              </a:ext>
            </a:extLst>
          </a:blip>
          <a:srcRect/>
          <a:stretch/>
        </p:blipFill>
        <p:spPr bwMode="auto">
          <a:xfrm>
            <a:off x="16369090" y="6794680"/>
            <a:ext cx="1827108" cy="124971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2" descr="Image result for kayak logo">
            <a:extLst>
              <a:ext uri="{FF2B5EF4-FFF2-40B4-BE49-F238E27FC236}">
                <a16:creationId xmlns:a16="http://schemas.microsoft.com/office/drawing/2014/main" id="{B9C7CF87-1B6F-465C-89A3-DD5EB00D54B1}"/>
              </a:ext>
            </a:extLst>
          </p:cNvPr>
          <p:cNvPicPr>
            <a:picLocks noChangeAspect="1" noChangeArrowheads="1"/>
          </p:cNvPicPr>
          <p:nvPr/>
        </p:nvPicPr>
        <p:blipFill rotWithShape="1">
          <a:blip r:embed="rId39" cstate="screen">
            <a:extLst>
              <a:ext uri="{28A0092B-C50C-407E-A947-70E740481C1C}">
                <a14:useLocalDpi xmlns:a14="http://schemas.microsoft.com/office/drawing/2010/main"/>
              </a:ext>
            </a:extLst>
          </a:blip>
          <a:srcRect/>
          <a:stretch/>
        </p:blipFill>
        <p:spPr bwMode="auto">
          <a:xfrm>
            <a:off x="9432600" y="6390681"/>
            <a:ext cx="2839951" cy="64144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8" descr="Image result for expedia logo">
            <a:extLst>
              <a:ext uri="{FF2B5EF4-FFF2-40B4-BE49-F238E27FC236}">
                <a16:creationId xmlns:a16="http://schemas.microsoft.com/office/drawing/2014/main" id="{B87B3179-CE89-4BD4-8E04-C57BE957C917}"/>
              </a:ext>
            </a:extLst>
          </p:cNvPr>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14111164" y="10897843"/>
            <a:ext cx="2466384" cy="71566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2" descr="Image result for booking.com logo">
            <a:extLst>
              <a:ext uri="{FF2B5EF4-FFF2-40B4-BE49-F238E27FC236}">
                <a16:creationId xmlns:a16="http://schemas.microsoft.com/office/drawing/2014/main" id="{D9EDEC15-9BEF-4E66-9C94-EC0527CF7031}"/>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19764042" y="8982795"/>
            <a:ext cx="3270416" cy="54932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6" descr="Image result for priceline logo">
            <a:extLst>
              <a:ext uri="{FF2B5EF4-FFF2-40B4-BE49-F238E27FC236}">
                <a16:creationId xmlns:a16="http://schemas.microsoft.com/office/drawing/2014/main" id="{D85FC1A2-585D-42DC-9875-226DBCCA611B}"/>
              </a:ext>
            </a:extLst>
          </p:cNvPr>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16555902" y="8505880"/>
            <a:ext cx="2973154" cy="117875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4" descr="Image result for autotrader logo">
            <a:extLst>
              <a:ext uri="{FF2B5EF4-FFF2-40B4-BE49-F238E27FC236}">
                <a16:creationId xmlns:a16="http://schemas.microsoft.com/office/drawing/2014/main" id="{279582DB-9ACF-4F31-A94E-13C3AA4829B6}"/>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13738858" y="4405596"/>
            <a:ext cx="3581400" cy="89535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2" descr="Image result for etrade logo">
            <a:extLst>
              <a:ext uri="{FF2B5EF4-FFF2-40B4-BE49-F238E27FC236}">
                <a16:creationId xmlns:a16="http://schemas.microsoft.com/office/drawing/2014/main" id="{79B1FBB5-2F10-4C92-AECB-AC2CB487B9C4}"/>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9719593" y="3969468"/>
            <a:ext cx="3292868" cy="45019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38" descr="Image result for offerup logo">
            <a:extLst>
              <a:ext uri="{FF2B5EF4-FFF2-40B4-BE49-F238E27FC236}">
                <a16:creationId xmlns:a16="http://schemas.microsoft.com/office/drawing/2014/main" id="{64C6D218-5242-4F86-A3D3-2B0CC1F5CD49}"/>
              </a:ext>
            </a:extLst>
          </p:cNvPr>
          <p:cNvPicPr>
            <a:picLocks noChangeAspect="1" noChangeArrowheads="1"/>
          </p:cNvPicPr>
          <p:nvPr/>
        </p:nvPicPr>
        <p:blipFill rotWithShape="1">
          <a:blip r:embed="rId45" cstate="screen">
            <a:extLst>
              <a:ext uri="{28A0092B-C50C-407E-A947-70E740481C1C}">
                <a14:useLocalDpi xmlns:a14="http://schemas.microsoft.com/office/drawing/2010/main"/>
              </a:ext>
            </a:extLst>
          </a:blip>
          <a:srcRect/>
          <a:stretch/>
        </p:blipFill>
        <p:spPr bwMode="auto">
          <a:xfrm>
            <a:off x="12591284" y="6180576"/>
            <a:ext cx="2129103" cy="82003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0" descr="Image result for homeaway logo">
            <a:extLst>
              <a:ext uri="{FF2B5EF4-FFF2-40B4-BE49-F238E27FC236}">
                <a16:creationId xmlns:a16="http://schemas.microsoft.com/office/drawing/2014/main" id="{169AC200-CCDA-4FC8-A66A-C0D23A40E826}"/>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9435753" y="11003530"/>
            <a:ext cx="2784362" cy="53765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Image result for barkbox logo">
            <a:extLst>
              <a:ext uri="{FF2B5EF4-FFF2-40B4-BE49-F238E27FC236}">
                <a16:creationId xmlns:a16="http://schemas.microsoft.com/office/drawing/2014/main" id="{1849DC42-DC33-45BA-A146-B535E26EB0C9}"/>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16052124" y="9580359"/>
            <a:ext cx="2107371" cy="47909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Image result for uber logo">
            <a:extLst>
              <a:ext uri="{FF2B5EF4-FFF2-40B4-BE49-F238E27FC236}">
                <a16:creationId xmlns:a16="http://schemas.microsoft.com/office/drawing/2014/main" id="{FF1572C4-BA98-4298-AD83-A312E389371F}"/>
              </a:ext>
            </a:extLst>
          </p:cNvPr>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9475991" y="5513068"/>
            <a:ext cx="1459039" cy="54422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14" descr="Image result for warby parker logo">
            <a:extLst>
              <a:ext uri="{FF2B5EF4-FFF2-40B4-BE49-F238E27FC236}">
                <a16:creationId xmlns:a16="http://schemas.microsoft.com/office/drawing/2014/main" id="{1212BE2A-0003-4381-8452-B0947D5510A3}"/>
              </a:ext>
            </a:extLst>
          </p:cNvPr>
          <p:cNvPicPr>
            <a:picLocks noChangeAspect="1" noChangeArrowheads="1"/>
          </p:cNvPicPr>
          <p:nvPr/>
        </p:nvPicPr>
        <p:blipFill rotWithShape="1">
          <a:blip r:embed="rId49" cstate="screen">
            <a:extLst>
              <a:ext uri="{28A0092B-C50C-407E-A947-70E740481C1C}">
                <a14:useLocalDpi xmlns:a14="http://schemas.microsoft.com/office/drawing/2010/main"/>
              </a:ext>
            </a:extLst>
          </a:blip>
          <a:srcRect/>
          <a:stretch/>
        </p:blipFill>
        <p:spPr bwMode="auto">
          <a:xfrm>
            <a:off x="9399667" y="4566780"/>
            <a:ext cx="3914168" cy="65341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89211110-DB69-48E8-B0F8-4DABD116A1BA}"/>
              </a:ext>
            </a:extLst>
          </p:cNvPr>
          <p:cNvPicPr>
            <a:picLocks noChangeAspect="1"/>
          </p:cNvPicPr>
          <p:nvPr/>
        </p:nvPicPr>
        <p:blipFill>
          <a:blip r:embed="rId5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32534" y="16904"/>
            <a:ext cx="1743878" cy="1623752"/>
          </a:xfrm>
          <a:prstGeom prst="rect">
            <a:avLst/>
          </a:prstGeom>
        </p:spPr>
      </p:pic>
      <p:sp>
        <p:nvSpPr>
          <p:cNvPr id="87" name="Title 1">
            <a:extLst>
              <a:ext uri="{FF2B5EF4-FFF2-40B4-BE49-F238E27FC236}">
                <a16:creationId xmlns:a16="http://schemas.microsoft.com/office/drawing/2014/main" id="{93D1CA40-0DAA-4636-A6D4-F4D2B528C254}"/>
              </a:ext>
            </a:extLst>
          </p:cNvPr>
          <p:cNvSpPr txBox="1">
            <a:spLocks/>
          </p:cNvSpPr>
          <p:nvPr/>
        </p:nvSpPr>
        <p:spPr>
          <a:xfrm>
            <a:off x="-5426" y="-4501"/>
            <a:ext cx="4900942"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INTENT</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WEBSITE TRAFFIC</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89" name="Picture 88"/>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621320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406741-2E83-41B0-B23F-BA18E927C2CD}"/>
              </a:ext>
            </a:extLst>
          </p:cNvPr>
          <p:cNvSpPr/>
          <p:nvPr/>
        </p:nvSpPr>
        <p:spPr>
          <a:xfrm>
            <a:off x="552448" y="10910546"/>
            <a:ext cx="23100923" cy="954106"/>
          </a:xfrm>
          <a:prstGeom prst="rect">
            <a:avLst/>
          </a:prstGeom>
          <a:solidFill>
            <a:srgbClr val="0099FF"/>
          </a:solidFill>
          <a:ln w="9525">
            <a:solidFill>
              <a:schemeClr val="tx1"/>
            </a:solidFill>
            <a:miter lim="800000"/>
            <a:headEnd/>
            <a:tailEnd/>
          </a:ln>
        </p:spPr>
        <p:txBody>
          <a:bodyPr anchor="ctr"/>
          <a:lstStyle/>
          <a:p>
            <a:pPr algn="ctr" defTabSz="457200" eaLnBrk="0" fontAlgn="base" hangingPunct="0">
              <a:spcBef>
                <a:spcPct val="0"/>
              </a:spcBef>
              <a:spcAft>
                <a:spcPct val="0"/>
              </a:spcAft>
            </a:pPr>
            <a:endParaRPr lang="en-US" sz="3200" b="1">
              <a:solidFill>
                <a:srgbClr val="FFFFFF"/>
              </a:solidFill>
              <a:latin typeface="Trebuchet MS" pitchFamily="34" charset="0"/>
              <a:ea typeface="ＭＳ Ｐゴシック" pitchFamily="34" charset="-128"/>
              <a:cs typeface="Arial" charset="0"/>
            </a:endParaRPr>
          </a:p>
        </p:txBody>
      </p:sp>
      <p:sp>
        <p:nvSpPr>
          <p:cNvPr id="82" name="Rectangle 81">
            <a:extLst>
              <a:ext uri="{FF2B5EF4-FFF2-40B4-BE49-F238E27FC236}">
                <a16:creationId xmlns:a16="http://schemas.microsoft.com/office/drawing/2014/main" id="{13D3C1C9-FDC7-4C12-A932-3428FB55C593}"/>
              </a:ext>
            </a:extLst>
          </p:cNvPr>
          <p:cNvSpPr/>
          <p:nvPr/>
        </p:nvSpPr>
        <p:spPr>
          <a:xfrm>
            <a:off x="552448" y="6773331"/>
            <a:ext cx="23091959" cy="954106"/>
          </a:xfrm>
          <a:prstGeom prst="rect">
            <a:avLst/>
          </a:prstGeom>
          <a:solidFill>
            <a:srgbClr val="0099FF"/>
          </a:solidFill>
          <a:ln w="9525">
            <a:solidFill>
              <a:schemeClr val="tx1"/>
            </a:solidFill>
            <a:miter lim="800000"/>
            <a:headEnd/>
            <a:tailEnd/>
          </a:ln>
        </p:spPr>
        <p:txBody>
          <a:bodyPr anchor="ctr"/>
          <a:lstStyle/>
          <a:p>
            <a:pPr algn="ctr" defTabSz="457200" eaLnBrk="0" fontAlgn="base" hangingPunct="0">
              <a:spcBef>
                <a:spcPct val="0"/>
              </a:spcBef>
              <a:spcAft>
                <a:spcPct val="0"/>
              </a:spcAft>
            </a:pPr>
            <a:endParaRPr lang="en-US" sz="3200" b="1">
              <a:solidFill>
                <a:srgbClr val="FFFFFF"/>
              </a:solidFill>
              <a:latin typeface="Trebuchet MS" pitchFamily="34" charset="0"/>
              <a:ea typeface="ＭＳ Ｐゴシック" pitchFamily="34" charset="-128"/>
              <a:cs typeface="Arial" charset="0"/>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41</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7" name="Rectangle 30">
            <a:extLst>
              <a:ext uri="{FF2B5EF4-FFF2-40B4-BE49-F238E27FC236}">
                <a16:creationId xmlns:a16="http://schemas.microsoft.com/office/drawing/2014/main" id="{C806A2C5-DD45-4A1B-B166-2972B9593FE6}"/>
              </a:ext>
            </a:extLst>
          </p:cNvPr>
          <p:cNvSpPr>
            <a:spLocks noChangeArrowheads="1"/>
          </p:cNvSpPr>
          <p:nvPr/>
        </p:nvSpPr>
        <p:spPr bwMode="auto">
          <a:xfrm>
            <a:off x="507934" y="8034555"/>
            <a:ext cx="6651684"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err="1">
                <a:ln>
                  <a:noFill/>
                </a:ln>
                <a:solidFill>
                  <a:srgbClr val="000000"/>
                </a:solidFill>
                <a:effectLst/>
                <a:uLnTx/>
                <a:uFillTx/>
                <a:latin typeface="Trebuchet MS" pitchFamily="34" charset="0"/>
                <a:ea typeface="ＭＳ Ｐゴシック" pitchFamily="34" charset="-128"/>
                <a:cs typeface="Arial" charset="0"/>
              </a:rPr>
              <a:t>Avg</a:t>
            </a:r>
            <a:r>
              <a:rPr kumimoji="0" lang="en-US" altLang="en-US" sz="28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Monthly Unique Visitors (000): </a:t>
            </a:r>
            <a:endParaRPr kumimoji="0" lang="en-US" altLang="en-US" sz="28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 name="Rectangle 30">
            <a:extLst>
              <a:ext uri="{FF2B5EF4-FFF2-40B4-BE49-F238E27FC236}">
                <a16:creationId xmlns:a16="http://schemas.microsoft.com/office/drawing/2014/main" id="{FA9BE497-6DA4-4A66-B47B-D1FA4A3BEC3A}"/>
              </a:ext>
            </a:extLst>
          </p:cNvPr>
          <p:cNvSpPr>
            <a:spLocks noChangeArrowheads="1"/>
          </p:cNvSpPr>
          <p:nvPr/>
        </p:nvSpPr>
        <p:spPr bwMode="auto">
          <a:xfrm>
            <a:off x="3323723" y="11093279"/>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 Difference:</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16" name="Rectangle 57">
            <a:extLst>
              <a:ext uri="{FF2B5EF4-FFF2-40B4-BE49-F238E27FC236}">
                <a16:creationId xmlns:a16="http://schemas.microsoft.com/office/drawing/2014/main" id="{4F99063F-92EC-437D-B9C2-3CC7194B4ED7}"/>
              </a:ext>
            </a:extLst>
          </p:cNvPr>
          <p:cNvSpPr>
            <a:spLocks noChangeArrowheads="1"/>
          </p:cNvSpPr>
          <p:nvPr/>
        </p:nvSpPr>
        <p:spPr bwMode="auto">
          <a:xfrm>
            <a:off x="13175635"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+96%</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0" name="Rectangle 30">
            <a:extLst>
              <a:ext uri="{FF2B5EF4-FFF2-40B4-BE49-F238E27FC236}">
                <a16:creationId xmlns:a16="http://schemas.microsoft.com/office/drawing/2014/main" id="{964DD47D-D491-4A7C-9B69-49399098F174}"/>
              </a:ext>
            </a:extLst>
          </p:cNvPr>
          <p:cNvSpPr>
            <a:spLocks noChangeArrowheads="1"/>
          </p:cNvSpPr>
          <p:nvPr/>
        </p:nvSpPr>
        <p:spPr bwMode="auto">
          <a:xfrm>
            <a:off x="7645315"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58</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1" name="Rectangle 30">
            <a:extLst>
              <a:ext uri="{FF2B5EF4-FFF2-40B4-BE49-F238E27FC236}">
                <a16:creationId xmlns:a16="http://schemas.microsoft.com/office/drawing/2014/main" id="{23BB0518-BDC6-4342-AFC6-E1D26D68E7DE}"/>
              </a:ext>
            </a:extLst>
          </p:cNvPr>
          <p:cNvSpPr>
            <a:spLocks noChangeArrowheads="1"/>
          </p:cNvSpPr>
          <p:nvPr/>
        </p:nvSpPr>
        <p:spPr bwMode="auto">
          <a:xfrm>
            <a:off x="7645315"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500</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2" name="Rectangle 57">
            <a:extLst>
              <a:ext uri="{FF2B5EF4-FFF2-40B4-BE49-F238E27FC236}">
                <a16:creationId xmlns:a16="http://schemas.microsoft.com/office/drawing/2014/main" id="{3D0EA132-A407-4EF0-A30E-A3BADBDD5753}"/>
              </a:ext>
            </a:extLst>
          </p:cNvPr>
          <p:cNvSpPr>
            <a:spLocks noChangeArrowheads="1"/>
          </p:cNvSpPr>
          <p:nvPr/>
        </p:nvSpPr>
        <p:spPr bwMode="auto">
          <a:xfrm>
            <a:off x="7645315"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+766%</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6" name="Rectangle 30">
            <a:extLst>
              <a:ext uri="{FF2B5EF4-FFF2-40B4-BE49-F238E27FC236}">
                <a16:creationId xmlns:a16="http://schemas.microsoft.com/office/drawing/2014/main" id="{4A35AEC0-B780-4998-A4E0-A8C3224A1645}"/>
              </a:ext>
            </a:extLst>
          </p:cNvPr>
          <p:cNvSpPr>
            <a:spLocks noChangeArrowheads="1"/>
          </p:cNvSpPr>
          <p:nvPr/>
        </p:nvSpPr>
        <p:spPr bwMode="auto">
          <a:xfrm>
            <a:off x="2590359" y="8964358"/>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‘15 - Feb ’17: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7" name="Rectangle 30">
            <a:extLst>
              <a:ext uri="{FF2B5EF4-FFF2-40B4-BE49-F238E27FC236}">
                <a16:creationId xmlns:a16="http://schemas.microsoft.com/office/drawing/2014/main" id="{C3ED6E38-537F-4B02-B3F8-F5E45351ABEF}"/>
              </a:ext>
            </a:extLst>
          </p:cNvPr>
          <p:cNvSpPr>
            <a:spLocks noChangeArrowheads="1"/>
          </p:cNvSpPr>
          <p:nvPr/>
        </p:nvSpPr>
        <p:spPr bwMode="auto">
          <a:xfrm>
            <a:off x="2975423" y="9928951"/>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‘17 – Feb ‘19: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5" name="Rectangle 57">
            <a:extLst>
              <a:ext uri="{FF2B5EF4-FFF2-40B4-BE49-F238E27FC236}">
                <a16:creationId xmlns:a16="http://schemas.microsoft.com/office/drawing/2014/main" id="{CD63ABA9-3BED-47AC-B652-2A0005109C06}"/>
              </a:ext>
            </a:extLst>
          </p:cNvPr>
          <p:cNvSpPr>
            <a:spLocks noChangeArrowheads="1"/>
          </p:cNvSpPr>
          <p:nvPr/>
        </p:nvSpPr>
        <p:spPr bwMode="auto">
          <a:xfrm>
            <a:off x="1047394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+328%</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37" name="Rectangle 30">
            <a:extLst>
              <a:ext uri="{FF2B5EF4-FFF2-40B4-BE49-F238E27FC236}">
                <a16:creationId xmlns:a16="http://schemas.microsoft.com/office/drawing/2014/main" id="{A0EA097F-3B6B-4B0C-896C-3BC469F79D9F}"/>
              </a:ext>
            </a:extLst>
          </p:cNvPr>
          <p:cNvSpPr>
            <a:spLocks noChangeArrowheads="1"/>
          </p:cNvSpPr>
          <p:nvPr/>
        </p:nvSpPr>
        <p:spPr bwMode="auto">
          <a:xfrm>
            <a:off x="552448" y="2577217"/>
            <a:ext cx="23091959" cy="914475"/>
          </a:xfrm>
          <a:prstGeom prst="rect">
            <a:avLst/>
          </a:prstGeom>
          <a:solidFill>
            <a:srgbClr val="0099FF"/>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TV Spend Up, Website Traffic Up </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000" b="0"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(24-Month Vs. 24-Month Comparison: </a:t>
            </a:r>
            <a:r>
              <a:rPr lang="en-US" altLang="en-US" sz="2000" dirty="0">
                <a:solidFill>
                  <a:srgbClr val="FFFFFF"/>
                </a:solidFill>
                <a:latin typeface="Trebuchet MS" pitchFamily="34" charset="0"/>
                <a:ea typeface="ＭＳ Ｐゴシック" pitchFamily="34" charset="-128"/>
                <a:cs typeface="Arial" charset="0"/>
              </a:rPr>
              <a:t>Mar</a:t>
            </a:r>
            <a:r>
              <a:rPr kumimoji="0" lang="en-US" altLang="en-US" sz="2000" b="0"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 ’15 – Feb ’17 vs. Mar ‘17 – Feb ‘19)</a:t>
            </a:r>
            <a:endParaRPr kumimoji="0" lang="en-US" altLang="en-US" sz="2000" b="0" i="1" u="sng"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endParaRPr>
          </a:p>
        </p:txBody>
      </p:sp>
      <p:sp>
        <p:nvSpPr>
          <p:cNvPr id="44" name="Rectangle 57">
            <a:extLst>
              <a:ext uri="{FF2B5EF4-FFF2-40B4-BE49-F238E27FC236}">
                <a16:creationId xmlns:a16="http://schemas.microsoft.com/office/drawing/2014/main" id="{87BFF38F-DC35-47DC-91F7-6E05F2A4C4E6}"/>
              </a:ext>
            </a:extLst>
          </p:cNvPr>
          <p:cNvSpPr>
            <a:spLocks noChangeArrowheads="1"/>
          </p:cNvSpPr>
          <p:nvPr/>
        </p:nvSpPr>
        <p:spPr bwMode="auto">
          <a:xfrm>
            <a:off x="2150386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+267%</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45" name="Rectangle 57">
            <a:extLst>
              <a:ext uri="{FF2B5EF4-FFF2-40B4-BE49-F238E27FC236}">
                <a16:creationId xmlns:a16="http://schemas.microsoft.com/office/drawing/2014/main" id="{133DE2A8-BA8C-42DB-821D-2FF87B80653B}"/>
              </a:ext>
            </a:extLst>
          </p:cNvPr>
          <p:cNvSpPr>
            <a:spLocks noChangeArrowheads="1"/>
          </p:cNvSpPr>
          <p:nvPr/>
        </p:nvSpPr>
        <p:spPr bwMode="auto">
          <a:xfrm>
            <a:off x="1597354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+79%</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46" name="Rectangle 57">
            <a:extLst>
              <a:ext uri="{FF2B5EF4-FFF2-40B4-BE49-F238E27FC236}">
                <a16:creationId xmlns:a16="http://schemas.microsoft.com/office/drawing/2014/main" id="{8DB09731-A75C-40D5-8A5F-D813597987B5}"/>
              </a:ext>
            </a:extLst>
          </p:cNvPr>
          <p:cNvSpPr>
            <a:spLocks noChangeArrowheads="1"/>
          </p:cNvSpPr>
          <p:nvPr/>
        </p:nvSpPr>
        <p:spPr bwMode="auto">
          <a:xfrm>
            <a:off x="18802167"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+59%</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47" name="Rectangle 30">
            <a:extLst>
              <a:ext uri="{FF2B5EF4-FFF2-40B4-BE49-F238E27FC236}">
                <a16:creationId xmlns:a16="http://schemas.microsoft.com/office/drawing/2014/main" id="{84D75BB3-E691-4AD6-A691-4F7756EBC40E}"/>
              </a:ext>
            </a:extLst>
          </p:cNvPr>
          <p:cNvSpPr>
            <a:spLocks noChangeArrowheads="1"/>
          </p:cNvSpPr>
          <p:nvPr/>
        </p:nvSpPr>
        <p:spPr bwMode="auto">
          <a:xfrm>
            <a:off x="1047394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843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8" name="Rectangle 30">
            <a:extLst>
              <a:ext uri="{FF2B5EF4-FFF2-40B4-BE49-F238E27FC236}">
                <a16:creationId xmlns:a16="http://schemas.microsoft.com/office/drawing/2014/main" id="{47E7521C-B687-4BAF-97C5-2675307E0943}"/>
              </a:ext>
            </a:extLst>
          </p:cNvPr>
          <p:cNvSpPr>
            <a:spLocks noChangeArrowheads="1"/>
          </p:cNvSpPr>
          <p:nvPr/>
        </p:nvSpPr>
        <p:spPr bwMode="auto">
          <a:xfrm>
            <a:off x="1047394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3,606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9" name="Rectangle 30">
            <a:extLst>
              <a:ext uri="{FF2B5EF4-FFF2-40B4-BE49-F238E27FC236}">
                <a16:creationId xmlns:a16="http://schemas.microsoft.com/office/drawing/2014/main" id="{B410CBD9-58F9-4A62-94AB-FF5A9B9883ED}"/>
              </a:ext>
            </a:extLst>
          </p:cNvPr>
          <p:cNvSpPr>
            <a:spLocks noChangeArrowheads="1"/>
          </p:cNvSpPr>
          <p:nvPr/>
        </p:nvSpPr>
        <p:spPr bwMode="auto">
          <a:xfrm>
            <a:off x="13175635"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397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0" name="Rectangle 30">
            <a:extLst>
              <a:ext uri="{FF2B5EF4-FFF2-40B4-BE49-F238E27FC236}">
                <a16:creationId xmlns:a16="http://schemas.microsoft.com/office/drawing/2014/main" id="{DA594024-4220-4504-A344-227F0875FE1C}"/>
              </a:ext>
            </a:extLst>
          </p:cNvPr>
          <p:cNvSpPr>
            <a:spLocks noChangeArrowheads="1"/>
          </p:cNvSpPr>
          <p:nvPr/>
        </p:nvSpPr>
        <p:spPr bwMode="auto">
          <a:xfrm>
            <a:off x="13175635"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777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1" name="Rectangle 30">
            <a:extLst>
              <a:ext uri="{FF2B5EF4-FFF2-40B4-BE49-F238E27FC236}">
                <a16:creationId xmlns:a16="http://schemas.microsoft.com/office/drawing/2014/main" id="{23FB9623-F4B0-429C-83BF-1015B7EC38E6}"/>
              </a:ext>
            </a:extLst>
          </p:cNvPr>
          <p:cNvSpPr>
            <a:spLocks noChangeArrowheads="1"/>
          </p:cNvSpPr>
          <p:nvPr/>
        </p:nvSpPr>
        <p:spPr bwMode="auto">
          <a:xfrm>
            <a:off x="1597354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22,771</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2" name="Rectangle 30">
            <a:extLst>
              <a:ext uri="{FF2B5EF4-FFF2-40B4-BE49-F238E27FC236}">
                <a16:creationId xmlns:a16="http://schemas.microsoft.com/office/drawing/2014/main" id="{DA7F9D52-8113-46EA-9B90-18729AAC1425}"/>
              </a:ext>
            </a:extLst>
          </p:cNvPr>
          <p:cNvSpPr>
            <a:spLocks noChangeArrowheads="1"/>
          </p:cNvSpPr>
          <p:nvPr/>
        </p:nvSpPr>
        <p:spPr bwMode="auto">
          <a:xfrm>
            <a:off x="1597354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40,662</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3" name="Rectangle 30">
            <a:extLst>
              <a:ext uri="{FF2B5EF4-FFF2-40B4-BE49-F238E27FC236}">
                <a16:creationId xmlns:a16="http://schemas.microsoft.com/office/drawing/2014/main" id="{FB93A64F-F9E6-46A3-AF52-B078EE8B6EEC}"/>
              </a:ext>
            </a:extLst>
          </p:cNvPr>
          <p:cNvSpPr>
            <a:spLocks noChangeArrowheads="1"/>
          </p:cNvSpPr>
          <p:nvPr/>
        </p:nvSpPr>
        <p:spPr bwMode="auto">
          <a:xfrm>
            <a:off x="18802167"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4,337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4" name="Rectangle 30">
            <a:extLst>
              <a:ext uri="{FF2B5EF4-FFF2-40B4-BE49-F238E27FC236}">
                <a16:creationId xmlns:a16="http://schemas.microsoft.com/office/drawing/2014/main" id="{7FBC38D3-1E30-4181-823A-5466B2C0AEF5}"/>
              </a:ext>
            </a:extLst>
          </p:cNvPr>
          <p:cNvSpPr>
            <a:spLocks noChangeArrowheads="1"/>
          </p:cNvSpPr>
          <p:nvPr/>
        </p:nvSpPr>
        <p:spPr bwMode="auto">
          <a:xfrm>
            <a:off x="18802167"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6,903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5" name="Rectangle 30">
            <a:extLst>
              <a:ext uri="{FF2B5EF4-FFF2-40B4-BE49-F238E27FC236}">
                <a16:creationId xmlns:a16="http://schemas.microsoft.com/office/drawing/2014/main" id="{C63A4D16-9B96-4966-97CB-DA89DB826B9A}"/>
              </a:ext>
            </a:extLst>
          </p:cNvPr>
          <p:cNvSpPr>
            <a:spLocks noChangeArrowheads="1"/>
          </p:cNvSpPr>
          <p:nvPr/>
        </p:nvSpPr>
        <p:spPr bwMode="auto">
          <a:xfrm>
            <a:off x="2150386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2800" b="1" dirty="0">
                <a:solidFill>
                  <a:srgbClr val="000000"/>
                </a:solidFill>
                <a:latin typeface="Trebuchet MS" pitchFamily="34" charset="0"/>
                <a:ea typeface="ＭＳ Ｐゴシック" pitchFamily="34" charset="-128"/>
                <a:cs typeface="Arial" charset="0"/>
              </a:rPr>
              <a:t>751</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6" name="Rectangle 30">
            <a:extLst>
              <a:ext uri="{FF2B5EF4-FFF2-40B4-BE49-F238E27FC236}">
                <a16:creationId xmlns:a16="http://schemas.microsoft.com/office/drawing/2014/main" id="{655BBC0F-CDCC-446F-99CA-BA13EBC50015}"/>
              </a:ext>
            </a:extLst>
          </p:cNvPr>
          <p:cNvSpPr>
            <a:spLocks noChangeArrowheads="1"/>
          </p:cNvSpPr>
          <p:nvPr/>
        </p:nvSpPr>
        <p:spPr bwMode="auto">
          <a:xfrm>
            <a:off x="2150386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2,756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0" name="Rectangle 30">
            <a:extLst>
              <a:ext uri="{FF2B5EF4-FFF2-40B4-BE49-F238E27FC236}">
                <a16:creationId xmlns:a16="http://schemas.microsoft.com/office/drawing/2014/main" id="{46DAE901-A482-4952-B0ED-05CEDA047970}"/>
              </a:ext>
            </a:extLst>
          </p:cNvPr>
          <p:cNvSpPr>
            <a:spLocks noChangeArrowheads="1"/>
          </p:cNvSpPr>
          <p:nvPr/>
        </p:nvSpPr>
        <p:spPr bwMode="auto">
          <a:xfrm>
            <a:off x="1440260" y="3897340"/>
            <a:ext cx="5095007"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Avg Monthly TV Spend (000): </a:t>
            </a:r>
            <a:endParaRPr kumimoji="0" lang="en-US" altLang="en-US" sz="28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1" name="Rectangle 30">
            <a:extLst>
              <a:ext uri="{FF2B5EF4-FFF2-40B4-BE49-F238E27FC236}">
                <a16:creationId xmlns:a16="http://schemas.microsoft.com/office/drawing/2014/main" id="{A7A6ACDC-3178-45DD-9FD1-50562B7C59E1}"/>
              </a:ext>
            </a:extLst>
          </p:cNvPr>
          <p:cNvSpPr>
            <a:spLocks noChangeArrowheads="1"/>
          </p:cNvSpPr>
          <p:nvPr/>
        </p:nvSpPr>
        <p:spPr bwMode="auto">
          <a:xfrm>
            <a:off x="3314759" y="6956064"/>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 Difference:</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83" name="Rectangle 57">
            <a:extLst>
              <a:ext uri="{FF2B5EF4-FFF2-40B4-BE49-F238E27FC236}">
                <a16:creationId xmlns:a16="http://schemas.microsoft.com/office/drawing/2014/main" id="{0D1DAD02-0AD0-4D50-A098-DAEE4AEEB4C9}"/>
              </a:ext>
            </a:extLst>
          </p:cNvPr>
          <p:cNvSpPr>
            <a:spLocks noChangeArrowheads="1"/>
          </p:cNvSpPr>
          <p:nvPr/>
        </p:nvSpPr>
        <p:spPr bwMode="auto">
          <a:xfrm>
            <a:off x="13166671"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+63%</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84" name="Rectangle 30">
            <a:extLst>
              <a:ext uri="{FF2B5EF4-FFF2-40B4-BE49-F238E27FC236}">
                <a16:creationId xmlns:a16="http://schemas.microsoft.com/office/drawing/2014/main" id="{79BB7AAB-6D59-457A-BDBC-C739265E5355}"/>
              </a:ext>
            </a:extLst>
          </p:cNvPr>
          <p:cNvSpPr>
            <a:spLocks noChangeArrowheads="1"/>
          </p:cNvSpPr>
          <p:nvPr/>
        </p:nvSpPr>
        <p:spPr bwMode="auto">
          <a:xfrm>
            <a:off x="7636351"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$2,495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5" name="Rectangle 30">
            <a:extLst>
              <a:ext uri="{FF2B5EF4-FFF2-40B4-BE49-F238E27FC236}">
                <a16:creationId xmlns:a16="http://schemas.microsoft.com/office/drawing/2014/main" id="{6CE400FF-51CF-4A4B-B419-D28152E2CD85}"/>
              </a:ext>
            </a:extLst>
          </p:cNvPr>
          <p:cNvSpPr>
            <a:spLocks noChangeArrowheads="1"/>
          </p:cNvSpPr>
          <p:nvPr/>
        </p:nvSpPr>
        <p:spPr bwMode="auto">
          <a:xfrm>
            <a:off x="7449669" y="5886192"/>
            <a:ext cx="1720207"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$12,094</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6" name="Rectangle 57">
            <a:extLst>
              <a:ext uri="{FF2B5EF4-FFF2-40B4-BE49-F238E27FC236}">
                <a16:creationId xmlns:a16="http://schemas.microsoft.com/office/drawing/2014/main" id="{A93BF9F6-45E6-4B2D-AF32-3E6D85B20F78}"/>
              </a:ext>
            </a:extLst>
          </p:cNvPr>
          <p:cNvSpPr>
            <a:spLocks noChangeArrowheads="1"/>
          </p:cNvSpPr>
          <p:nvPr/>
        </p:nvSpPr>
        <p:spPr bwMode="auto">
          <a:xfrm>
            <a:off x="7636351"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+385%</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87" name="Rectangle 30">
            <a:extLst>
              <a:ext uri="{FF2B5EF4-FFF2-40B4-BE49-F238E27FC236}">
                <a16:creationId xmlns:a16="http://schemas.microsoft.com/office/drawing/2014/main" id="{DA4E2FE2-1373-423E-8965-DA149FD04E91}"/>
              </a:ext>
            </a:extLst>
          </p:cNvPr>
          <p:cNvSpPr>
            <a:spLocks noChangeArrowheads="1"/>
          </p:cNvSpPr>
          <p:nvPr/>
        </p:nvSpPr>
        <p:spPr bwMode="auto">
          <a:xfrm>
            <a:off x="2581395" y="4827143"/>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‘15 - Feb ’17: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8" name="Rectangle 30">
            <a:extLst>
              <a:ext uri="{FF2B5EF4-FFF2-40B4-BE49-F238E27FC236}">
                <a16:creationId xmlns:a16="http://schemas.microsoft.com/office/drawing/2014/main" id="{50825CF9-62BA-4352-A66C-959B3A635CDD}"/>
              </a:ext>
            </a:extLst>
          </p:cNvPr>
          <p:cNvSpPr>
            <a:spLocks noChangeArrowheads="1"/>
          </p:cNvSpPr>
          <p:nvPr/>
        </p:nvSpPr>
        <p:spPr bwMode="auto">
          <a:xfrm>
            <a:off x="2966459" y="5791736"/>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‘17 – Feb ‘19: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9" name="Rectangle 57">
            <a:extLst>
              <a:ext uri="{FF2B5EF4-FFF2-40B4-BE49-F238E27FC236}">
                <a16:creationId xmlns:a16="http://schemas.microsoft.com/office/drawing/2014/main" id="{2AD8120A-F847-4271-91F4-05E0D30B76F6}"/>
              </a:ext>
            </a:extLst>
          </p:cNvPr>
          <p:cNvSpPr>
            <a:spLocks noChangeArrowheads="1"/>
          </p:cNvSpPr>
          <p:nvPr/>
        </p:nvSpPr>
        <p:spPr bwMode="auto">
          <a:xfrm>
            <a:off x="1046497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+178%</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90" name="Rectangle 57">
            <a:extLst>
              <a:ext uri="{FF2B5EF4-FFF2-40B4-BE49-F238E27FC236}">
                <a16:creationId xmlns:a16="http://schemas.microsoft.com/office/drawing/2014/main" id="{22F871DB-F326-4BCA-90FF-31263E4D176E}"/>
              </a:ext>
            </a:extLst>
          </p:cNvPr>
          <p:cNvSpPr>
            <a:spLocks noChangeArrowheads="1"/>
          </p:cNvSpPr>
          <p:nvPr/>
        </p:nvSpPr>
        <p:spPr bwMode="auto">
          <a:xfrm>
            <a:off x="2149489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+56%</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91" name="Rectangle 57">
            <a:extLst>
              <a:ext uri="{FF2B5EF4-FFF2-40B4-BE49-F238E27FC236}">
                <a16:creationId xmlns:a16="http://schemas.microsoft.com/office/drawing/2014/main" id="{E542F320-D24A-4850-B7D5-A4860B81BA38}"/>
              </a:ext>
            </a:extLst>
          </p:cNvPr>
          <p:cNvSpPr>
            <a:spLocks noChangeArrowheads="1"/>
          </p:cNvSpPr>
          <p:nvPr/>
        </p:nvSpPr>
        <p:spPr bwMode="auto">
          <a:xfrm>
            <a:off x="1596457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+119%</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92" name="Rectangle 57">
            <a:extLst>
              <a:ext uri="{FF2B5EF4-FFF2-40B4-BE49-F238E27FC236}">
                <a16:creationId xmlns:a16="http://schemas.microsoft.com/office/drawing/2014/main" id="{0F6BCF11-632F-4F43-8B8B-164FDE571A39}"/>
              </a:ext>
            </a:extLst>
          </p:cNvPr>
          <p:cNvSpPr>
            <a:spLocks noChangeArrowheads="1"/>
          </p:cNvSpPr>
          <p:nvPr/>
        </p:nvSpPr>
        <p:spPr bwMode="auto">
          <a:xfrm>
            <a:off x="18793203"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+42%</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93" name="Rectangle 30">
            <a:extLst>
              <a:ext uri="{FF2B5EF4-FFF2-40B4-BE49-F238E27FC236}">
                <a16:creationId xmlns:a16="http://schemas.microsoft.com/office/drawing/2014/main" id="{9F23C9AB-11B7-45D8-B07C-321E50A20282}"/>
              </a:ext>
            </a:extLst>
          </p:cNvPr>
          <p:cNvSpPr>
            <a:spLocks noChangeArrowheads="1"/>
          </p:cNvSpPr>
          <p:nvPr/>
        </p:nvSpPr>
        <p:spPr bwMode="auto">
          <a:xfrm>
            <a:off x="10464977"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$567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4" name="Rectangle 30">
            <a:extLst>
              <a:ext uri="{FF2B5EF4-FFF2-40B4-BE49-F238E27FC236}">
                <a16:creationId xmlns:a16="http://schemas.microsoft.com/office/drawing/2014/main" id="{2FE92E56-049F-4FFC-BC71-D14F51F6D98F}"/>
              </a:ext>
            </a:extLst>
          </p:cNvPr>
          <p:cNvSpPr>
            <a:spLocks noChangeArrowheads="1"/>
          </p:cNvSpPr>
          <p:nvPr/>
        </p:nvSpPr>
        <p:spPr bwMode="auto">
          <a:xfrm>
            <a:off x="10307483" y="5886192"/>
            <a:ext cx="169102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$1,575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5" name="Rectangle 30">
            <a:extLst>
              <a:ext uri="{FF2B5EF4-FFF2-40B4-BE49-F238E27FC236}">
                <a16:creationId xmlns:a16="http://schemas.microsoft.com/office/drawing/2014/main" id="{93896F58-B59B-4EDE-B5EA-C85F4E84DFF4}"/>
              </a:ext>
            </a:extLst>
          </p:cNvPr>
          <p:cNvSpPr>
            <a:spLocks noChangeArrowheads="1"/>
          </p:cNvSpPr>
          <p:nvPr/>
        </p:nvSpPr>
        <p:spPr bwMode="auto">
          <a:xfrm>
            <a:off x="13166671"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$915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6" name="Rectangle 30">
            <a:extLst>
              <a:ext uri="{FF2B5EF4-FFF2-40B4-BE49-F238E27FC236}">
                <a16:creationId xmlns:a16="http://schemas.microsoft.com/office/drawing/2014/main" id="{8DF5F171-AB8A-46A8-B921-C1484E6C30D3}"/>
              </a:ext>
            </a:extLst>
          </p:cNvPr>
          <p:cNvSpPr>
            <a:spLocks noChangeArrowheads="1"/>
          </p:cNvSpPr>
          <p:nvPr/>
        </p:nvSpPr>
        <p:spPr bwMode="auto">
          <a:xfrm>
            <a:off x="13009177" y="5886192"/>
            <a:ext cx="1691019"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$1,493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7" name="Rectangle 30">
            <a:extLst>
              <a:ext uri="{FF2B5EF4-FFF2-40B4-BE49-F238E27FC236}">
                <a16:creationId xmlns:a16="http://schemas.microsoft.com/office/drawing/2014/main" id="{597D7886-6807-41C9-AFA0-D50C31FA221A}"/>
              </a:ext>
            </a:extLst>
          </p:cNvPr>
          <p:cNvSpPr>
            <a:spLocks noChangeArrowheads="1"/>
          </p:cNvSpPr>
          <p:nvPr/>
        </p:nvSpPr>
        <p:spPr bwMode="auto">
          <a:xfrm>
            <a:off x="15964577"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$2,957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8" name="Rectangle 30">
            <a:extLst>
              <a:ext uri="{FF2B5EF4-FFF2-40B4-BE49-F238E27FC236}">
                <a16:creationId xmlns:a16="http://schemas.microsoft.com/office/drawing/2014/main" id="{0FFD788F-EABF-47EA-9942-83B4B1F6C896}"/>
              </a:ext>
            </a:extLst>
          </p:cNvPr>
          <p:cNvSpPr>
            <a:spLocks noChangeArrowheads="1"/>
          </p:cNvSpPr>
          <p:nvPr/>
        </p:nvSpPr>
        <p:spPr bwMode="auto">
          <a:xfrm>
            <a:off x="15791553" y="5886192"/>
            <a:ext cx="170655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$6,474</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9" name="Rectangle 30">
            <a:extLst>
              <a:ext uri="{FF2B5EF4-FFF2-40B4-BE49-F238E27FC236}">
                <a16:creationId xmlns:a16="http://schemas.microsoft.com/office/drawing/2014/main" id="{45CB53EC-A7FE-4E7F-B19A-53C37121940C}"/>
              </a:ext>
            </a:extLst>
          </p:cNvPr>
          <p:cNvSpPr>
            <a:spLocks noChangeArrowheads="1"/>
          </p:cNvSpPr>
          <p:nvPr/>
        </p:nvSpPr>
        <p:spPr bwMode="auto">
          <a:xfrm>
            <a:off x="18622163" y="4883499"/>
            <a:ext cx="170456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$5,499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1" name="Rectangle 30">
            <a:extLst>
              <a:ext uri="{FF2B5EF4-FFF2-40B4-BE49-F238E27FC236}">
                <a16:creationId xmlns:a16="http://schemas.microsoft.com/office/drawing/2014/main" id="{077F1269-E2F0-46E3-B357-593375C73BE6}"/>
              </a:ext>
            </a:extLst>
          </p:cNvPr>
          <p:cNvSpPr>
            <a:spLocks noChangeArrowheads="1"/>
          </p:cNvSpPr>
          <p:nvPr/>
        </p:nvSpPr>
        <p:spPr bwMode="auto">
          <a:xfrm>
            <a:off x="18562521" y="5886192"/>
            <a:ext cx="1764208"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$7,835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2" name="Rectangle 30">
            <a:extLst>
              <a:ext uri="{FF2B5EF4-FFF2-40B4-BE49-F238E27FC236}">
                <a16:creationId xmlns:a16="http://schemas.microsoft.com/office/drawing/2014/main" id="{24F47184-8256-4850-8235-1982C2C159EC}"/>
              </a:ext>
            </a:extLst>
          </p:cNvPr>
          <p:cNvSpPr>
            <a:spLocks noChangeArrowheads="1"/>
          </p:cNvSpPr>
          <p:nvPr/>
        </p:nvSpPr>
        <p:spPr bwMode="auto">
          <a:xfrm>
            <a:off x="21323859" y="4883499"/>
            <a:ext cx="1704564"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$3,755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3" name="Rectangle 30">
            <a:extLst>
              <a:ext uri="{FF2B5EF4-FFF2-40B4-BE49-F238E27FC236}">
                <a16:creationId xmlns:a16="http://schemas.microsoft.com/office/drawing/2014/main" id="{A578A65C-3320-4C23-ADF0-2F94C3668A61}"/>
              </a:ext>
            </a:extLst>
          </p:cNvPr>
          <p:cNvSpPr>
            <a:spLocks noChangeArrowheads="1"/>
          </p:cNvSpPr>
          <p:nvPr/>
        </p:nvSpPr>
        <p:spPr bwMode="auto">
          <a:xfrm>
            <a:off x="21323859" y="5886192"/>
            <a:ext cx="1704563"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$5,847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4" name="Text Placeholder 3">
            <a:extLst>
              <a:ext uri="{FF2B5EF4-FFF2-40B4-BE49-F238E27FC236}">
                <a16:creationId xmlns:a16="http://schemas.microsoft.com/office/drawing/2014/main" id="{8C4959EF-E35A-466D-B0EE-409EC0CA2909}"/>
              </a:ext>
            </a:extLst>
          </p:cNvPr>
          <p:cNvSpPr txBox="1">
            <a:spLocks/>
          </p:cNvSpPr>
          <p:nvPr/>
        </p:nvSpPr>
        <p:spPr>
          <a:xfrm>
            <a:off x="709638" y="13117419"/>
            <a:ext cx="19431545" cy="48331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Source: VAB analysis of Nielsen Ad Intel data, TV spend (national cable TV, national broadcast TV, Spanish language broadcast TV, Spanish language cable TV, spot TV, syndication TV), March ‘15 – February ‘19. VAB analysis of </a:t>
            </a:r>
            <a:r>
              <a:rPr lang="en-US" sz="1200" dirty="0" err="1"/>
              <a:t>Comscore</a:t>
            </a:r>
            <a:r>
              <a:rPr lang="en-US" sz="1200" dirty="0"/>
              <a:t> </a:t>
            </a:r>
            <a:r>
              <a:rPr lang="en-US" sz="1200" dirty="0" err="1"/>
              <a:t>mediametrix</a:t>
            </a:r>
            <a:r>
              <a:rPr lang="en-US" sz="1200" dirty="0"/>
              <a:t> multiplatform media trend data; total audience (Desktop P2+, Mobile 18+), March ’15 – February ’19 (calendar months).</a:t>
            </a:r>
          </a:p>
        </p:txBody>
      </p:sp>
      <p:pic>
        <p:nvPicPr>
          <p:cNvPr id="105" name="Picture 88" descr="Image result for peloton logo">
            <a:extLst>
              <a:ext uri="{FF2B5EF4-FFF2-40B4-BE49-F238E27FC236}">
                <a16:creationId xmlns:a16="http://schemas.microsoft.com/office/drawing/2014/main" id="{E41FAFF3-0744-4CA1-B90A-BB800DF31A3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52805" y="3774304"/>
            <a:ext cx="2732883" cy="732747"/>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38" descr="Image result for rover logo">
            <a:extLst>
              <a:ext uri="{FF2B5EF4-FFF2-40B4-BE49-F238E27FC236}">
                <a16:creationId xmlns:a16="http://schemas.microsoft.com/office/drawing/2014/main" id="{65E967BE-13F4-4DA2-97AE-A0A18690949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82203" y="3776440"/>
            <a:ext cx="2072164" cy="709068"/>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90" descr="Image result for casper logo">
            <a:extLst>
              <a:ext uri="{FF2B5EF4-FFF2-40B4-BE49-F238E27FC236}">
                <a16:creationId xmlns:a16="http://schemas.microsoft.com/office/drawing/2014/main" id="{C385CD81-4D60-4CB8-B2BE-33C383174D9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2829809" y="3745769"/>
            <a:ext cx="2486391" cy="699695"/>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30">
            <a:extLst>
              <a:ext uri="{FF2B5EF4-FFF2-40B4-BE49-F238E27FC236}">
                <a16:creationId xmlns:a16="http://schemas.microsoft.com/office/drawing/2014/main" id="{49596671-9A47-46FA-A834-C7747A702918}"/>
              </a:ext>
            </a:extLst>
          </p:cNvPr>
          <p:cNvSpPr>
            <a:spLocks noChangeArrowheads="1"/>
          </p:cNvSpPr>
          <p:nvPr/>
        </p:nvSpPr>
        <p:spPr bwMode="auto">
          <a:xfrm>
            <a:off x="7649798"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+442</a:t>
            </a:r>
          </a:p>
        </p:txBody>
      </p:sp>
      <p:sp>
        <p:nvSpPr>
          <p:cNvPr id="115" name="Rectangle 30">
            <a:extLst>
              <a:ext uri="{FF2B5EF4-FFF2-40B4-BE49-F238E27FC236}">
                <a16:creationId xmlns:a16="http://schemas.microsoft.com/office/drawing/2014/main" id="{0188A1E1-06F8-4442-9876-B00E684EDEC6}"/>
              </a:ext>
            </a:extLst>
          </p:cNvPr>
          <p:cNvSpPr>
            <a:spLocks noChangeArrowheads="1"/>
          </p:cNvSpPr>
          <p:nvPr/>
        </p:nvSpPr>
        <p:spPr bwMode="auto">
          <a:xfrm>
            <a:off x="247650" y="12138747"/>
            <a:ext cx="6225778"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Avg Monthly Unique Visitors Increase (000):</a:t>
            </a:r>
          </a:p>
        </p:txBody>
      </p:sp>
      <p:sp>
        <p:nvSpPr>
          <p:cNvPr id="116" name="Rectangle 30">
            <a:extLst>
              <a:ext uri="{FF2B5EF4-FFF2-40B4-BE49-F238E27FC236}">
                <a16:creationId xmlns:a16="http://schemas.microsoft.com/office/drawing/2014/main" id="{8F001C3F-D793-40E9-BD3E-217975C53AB9}"/>
              </a:ext>
            </a:extLst>
          </p:cNvPr>
          <p:cNvSpPr>
            <a:spLocks noChangeArrowheads="1"/>
          </p:cNvSpPr>
          <p:nvPr/>
        </p:nvSpPr>
        <p:spPr bwMode="auto">
          <a:xfrm>
            <a:off x="1047842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+2,763</a:t>
            </a:r>
          </a:p>
        </p:txBody>
      </p:sp>
      <p:sp>
        <p:nvSpPr>
          <p:cNvPr id="117" name="Rectangle 30">
            <a:extLst>
              <a:ext uri="{FF2B5EF4-FFF2-40B4-BE49-F238E27FC236}">
                <a16:creationId xmlns:a16="http://schemas.microsoft.com/office/drawing/2014/main" id="{523D8E9D-CBE3-4C6F-8E7A-4002A287139C}"/>
              </a:ext>
            </a:extLst>
          </p:cNvPr>
          <p:cNvSpPr>
            <a:spLocks noChangeArrowheads="1"/>
          </p:cNvSpPr>
          <p:nvPr/>
        </p:nvSpPr>
        <p:spPr bwMode="auto">
          <a:xfrm>
            <a:off x="13180118"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+380</a:t>
            </a:r>
          </a:p>
        </p:txBody>
      </p:sp>
      <p:sp>
        <p:nvSpPr>
          <p:cNvPr id="118" name="Rectangle 30">
            <a:extLst>
              <a:ext uri="{FF2B5EF4-FFF2-40B4-BE49-F238E27FC236}">
                <a16:creationId xmlns:a16="http://schemas.microsoft.com/office/drawing/2014/main" id="{F7255171-55C9-4DBD-8E5A-C7FC91FD5C9D}"/>
              </a:ext>
            </a:extLst>
          </p:cNvPr>
          <p:cNvSpPr>
            <a:spLocks noChangeArrowheads="1"/>
          </p:cNvSpPr>
          <p:nvPr/>
        </p:nvSpPr>
        <p:spPr bwMode="auto">
          <a:xfrm>
            <a:off x="1597802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+17,891</a:t>
            </a:r>
          </a:p>
        </p:txBody>
      </p:sp>
      <p:sp>
        <p:nvSpPr>
          <p:cNvPr id="119" name="Rectangle 30">
            <a:extLst>
              <a:ext uri="{FF2B5EF4-FFF2-40B4-BE49-F238E27FC236}">
                <a16:creationId xmlns:a16="http://schemas.microsoft.com/office/drawing/2014/main" id="{CD60AE8D-0CEC-4958-A633-479BE171EDBE}"/>
              </a:ext>
            </a:extLst>
          </p:cNvPr>
          <p:cNvSpPr>
            <a:spLocks noChangeArrowheads="1"/>
          </p:cNvSpPr>
          <p:nvPr/>
        </p:nvSpPr>
        <p:spPr bwMode="auto">
          <a:xfrm>
            <a:off x="18806650"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+2,526</a:t>
            </a:r>
          </a:p>
        </p:txBody>
      </p:sp>
      <p:sp>
        <p:nvSpPr>
          <p:cNvPr id="120" name="Rectangle 30">
            <a:extLst>
              <a:ext uri="{FF2B5EF4-FFF2-40B4-BE49-F238E27FC236}">
                <a16:creationId xmlns:a16="http://schemas.microsoft.com/office/drawing/2014/main" id="{22400204-DA13-46B5-96C3-1CD125B73E06}"/>
              </a:ext>
            </a:extLst>
          </p:cNvPr>
          <p:cNvSpPr>
            <a:spLocks noChangeArrowheads="1"/>
          </p:cNvSpPr>
          <p:nvPr/>
        </p:nvSpPr>
        <p:spPr bwMode="auto">
          <a:xfrm>
            <a:off x="2150834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+2,005</a:t>
            </a:r>
          </a:p>
        </p:txBody>
      </p:sp>
      <p:pic>
        <p:nvPicPr>
          <p:cNvPr id="67" name="Picture 66">
            <a:extLst>
              <a:ext uri="{FF2B5EF4-FFF2-40B4-BE49-F238E27FC236}">
                <a16:creationId xmlns:a16="http://schemas.microsoft.com/office/drawing/2014/main" id="{E2C386B9-445E-47D5-9B8F-C1BDC207232E}"/>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32534" y="16904"/>
            <a:ext cx="1743878" cy="1623752"/>
          </a:xfrm>
          <a:prstGeom prst="rect">
            <a:avLst/>
          </a:prstGeom>
        </p:spPr>
      </p:pic>
      <p:sp>
        <p:nvSpPr>
          <p:cNvPr id="68" name="Title 1">
            <a:extLst>
              <a:ext uri="{FF2B5EF4-FFF2-40B4-BE49-F238E27FC236}">
                <a16:creationId xmlns:a16="http://schemas.microsoft.com/office/drawing/2014/main" id="{E51BF11C-F090-4DEB-ACCA-5B5661A61F59}"/>
              </a:ext>
            </a:extLst>
          </p:cNvPr>
          <p:cNvSpPr txBox="1">
            <a:spLocks/>
          </p:cNvSpPr>
          <p:nvPr/>
        </p:nvSpPr>
        <p:spPr>
          <a:xfrm>
            <a:off x="-5426" y="-4501"/>
            <a:ext cx="4900942" cy="603407"/>
          </a:xfrm>
          <a:prstGeom prst="rect">
            <a:avLst/>
          </a:prstGeom>
          <a:solidFill>
            <a:srgbClr val="0099FF"/>
          </a:solidFill>
          <a:ln w="38100">
            <a:noFill/>
          </a:ln>
          <a:effectLst/>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chemeClr val="bg1"/>
                </a:solidFill>
                <a:latin typeface="Trebuchet MS" panose="020B0603020202020204" pitchFamily="34" charset="0"/>
              </a:rPr>
              <a:t>INTENT</a:t>
            </a:r>
            <a:r>
              <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rPr>
              <a:t>: WEBSITE TRAFFIC</a:t>
            </a:r>
            <a:endParaRPr kumimoji="0" lang="en-US" sz="2800" b="1" i="0" u="none" strike="noStrike" kern="1200" cap="none" spc="0" normalizeH="0" baseline="0" noProof="0" dirty="0">
              <a:ln>
                <a:noFill/>
              </a:ln>
              <a:solidFill>
                <a:schemeClr val="bg1"/>
              </a:solidFill>
              <a:effectLst/>
              <a:uLnTx/>
              <a:uFillTx/>
              <a:latin typeface="Trebuchet MS"/>
            </a:endParaRPr>
          </a:p>
        </p:txBody>
      </p:sp>
      <p:sp>
        <p:nvSpPr>
          <p:cNvPr id="71" name="TextBox 70">
            <a:extLst>
              <a:ext uri="{FF2B5EF4-FFF2-40B4-BE49-F238E27FC236}">
                <a16:creationId xmlns:a16="http://schemas.microsoft.com/office/drawing/2014/main" id="{F75510F3-E9B8-4BC1-A2CC-60D71560C217}"/>
              </a:ext>
            </a:extLst>
          </p:cNvPr>
          <p:cNvSpPr txBox="1"/>
          <p:nvPr/>
        </p:nvSpPr>
        <p:spPr>
          <a:xfrm>
            <a:off x="561412" y="805498"/>
            <a:ext cx="23091959"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effectLst/>
                <a:uLnTx/>
                <a:uFillTx/>
                <a:latin typeface="Trebuchet MS"/>
                <a:ea typeface="+mn-ea"/>
                <a:cs typeface="+mn-cs"/>
              </a:rPr>
              <a:t>TV Drives Website Traffic For ‘Expanding’ DTC Brands That Have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effectLst/>
                <a:uLnTx/>
                <a:uFillTx/>
                <a:latin typeface="Trebuchet MS"/>
                <a:ea typeface="+mn-ea"/>
              </a:rPr>
              <a:t>A Continual Advertising Presence</a:t>
            </a:r>
            <a:endParaRPr kumimoji="0" lang="en-US" sz="5400" b="0" i="0" u="none" strike="noStrike" kern="1200" cap="none" spc="0" normalizeH="0" baseline="0" noProof="0" dirty="0">
              <a:ln>
                <a:noFill/>
              </a:ln>
              <a:effectLst/>
              <a:uLnTx/>
              <a:uFillTx/>
              <a:latin typeface="Trebuchet MS"/>
              <a:ea typeface="+mn-ea"/>
              <a:cs typeface="Trebuchet MS"/>
            </a:endParaRPr>
          </a:p>
        </p:txBody>
      </p:sp>
      <p:pic>
        <p:nvPicPr>
          <p:cNvPr id="70" name="Picture 6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pic>
        <p:nvPicPr>
          <p:cNvPr id="69" name="Picture 4" descr="Image result for uber logo png">
            <a:extLst>
              <a:ext uri="{FF2B5EF4-FFF2-40B4-BE49-F238E27FC236}">
                <a16:creationId xmlns:a16="http://schemas.microsoft.com/office/drawing/2014/main" id="{B25E6D7F-BF88-443D-81BB-5493EC6D1BC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873274" y="3793835"/>
            <a:ext cx="1916437" cy="62659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Image result for 23 and me logo">
            <a:extLst>
              <a:ext uri="{FF2B5EF4-FFF2-40B4-BE49-F238E27FC236}">
                <a16:creationId xmlns:a16="http://schemas.microsoft.com/office/drawing/2014/main" id="{3C131A36-84F9-400D-A81B-AB574A8E63A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487240" y="3565471"/>
            <a:ext cx="1533525" cy="99801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Image result for home advisor logo png">
            <a:extLst>
              <a:ext uri="{FF2B5EF4-FFF2-40B4-BE49-F238E27FC236}">
                <a16:creationId xmlns:a16="http://schemas.microsoft.com/office/drawing/2014/main" id="{B067C388-DBE0-4437-97A1-1A58407C9821}"/>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5564" t="24173" r="13414" b="42803"/>
          <a:stretch/>
        </p:blipFill>
        <p:spPr bwMode="auto">
          <a:xfrm>
            <a:off x="17881784" y="3830331"/>
            <a:ext cx="3185321" cy="49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479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406741-2E83-41B0-B23F-BA18E927C2CD}"/>
              </a:ext>
            </a:extLst>
          </p:cNvPr>
          <p:cNvSpPr/>
          <p:nvPr/>
        </p:nvSpPr>
        <p:spPr>
          <a:xfrm>
            <a:off x="552448" y="10910546"/>
            <a:ext cx="23100923" cy="954106"/>
          </a:xfrm>
          <a:prstGeom prst="rect">
            <a:avLst/>
          </a:prstGeom>
          <a:solidFill>
            <a:srgbClr val="0099FF"/>
          </a:solidFill>
          <a:ln w="9525">
            <a:solidFill>
              <a:schemeClr val="tx1"/>
            </a:solidFill>
            <a:miter lim="800000"/>
            <a:headEnd/>
            <a:tailEnd/>
          </a:ln>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rebuchet MS" pitchFamily="34" charset="0"/>
              <a:ea typeface="ＭＳ Ｐゴシック" pitchFamily="34" charset="-128"/>
              <a:cs typeface="Arial" charset="0"/>
            </a:endParaRPr>
          </a:p>
        </p:txBody>
      </p:sp>
      <p:sp>
        <p:nvSpPr>
          <p:cNvPr id="82" name="Rectangle 81">
            <a:extLst>
              <a:ext uri="{FF2B5EF4-FFF2-40B4-BE49-F238E27FC236}">
                <a16:creationId xmlns:a16="http://schemas.microsoft.com/office/drawing/2014/main" id="{13D3C1C9-FDC7-4C12-A932-3428FB55C593}"/>
              </a:ext>
            </a:extLst>
          </p:cNvPr>
          <p:cNvSpPr/>
          <p:nvPr/>
        </p:nvSpPr>
        <p:spPr>
          <a:xfrm>
            <a:off x="552448" y="6773331"/>
            <a:ext cx="23091959" cy="954106"/>
          </a:xfrm>
          <a:prstGeom prst="rect">
            <a:avLst/>
          </a:prstGeom>
          <a:solidFill>
            <a:srgbClr val="0099FF"/>
          </a:solidFill>
          <a:ln w="9525">
            <a:solidFill>
              <a:schemeClr val="tx1"/>
            </a:solidFill>
            <a:miter lim="800000"/>
            <a:headEnd/>
            <a:tailEnd/>
          </a:ln>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rebuchet MS" pitchFamily="34" charset="0"/>
              <a:ea typeface="ＭＳ Ｐゴシック" pitchFamily="34" charset="-128"/>
              <a:cs typeface="Arial" charset="0"/>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42</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7" name="Rectangle 30">
            <a:extLst>
              <a:ext uri="{FF2B5EF4-FFF2-40B4-BE49-F238E27FC236}">
                <a16:creationId xmlns:a16="http://schemas.microsoft.com/office/drawing/2014/main" id="{C806A2C5-DD45-4A1B-B166-2972B9593FE6}"/>
              </a:ext>
            </a:extLst>
          </p:cNvPr>
          <p:cNvSpPr>
            <a:spLocks noChangeArrowheads="1"/>
          </p:cNvSpPr>
          <p:nvPr/>
        </p:nvSpPr>
        <p:spPr bwMode="auto">
          <a:xfrm>
            <a:off x="507934" y="8034555"/>
            <a:ext cx="6651684"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err="1">
                <a:ln>
                  <a:noFill/>
                </a:ln>
                <a:solidFill>
                  <a:srgbClr val="000000"/>
                </a:solidFill>
                <a:effectLst/>
                <a:uLnTx/>
                <a:uFillTx/>
                <a:latin typeface="Trebuchet MS" pitchFamily="34" charset="0"/>
                <a:ea typeface="ＭＳ Ｐゴシック" pitchFamily="34" charset="-128"/>
                <a:cs typeface="Arial" charset="0"/>
              </a:rPr>
              <a:t>Avg</a:t>
            </a:r>
            <a:r>
              <a:rPr kumimoji="0" lang="en-US" altLang="en-US" sz="28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Monthly Unique Visitors (000): </a:t>
            </a:r>
            <a:endParaRPr kumimoji="0" lang="en-US" altLang="en-US" sz="28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 name="Rectangle 30">
            <a:extLst>
              <a:ext uri="{FF2B5EF4-FFF2-40B4-BE49-F238E27FC236}">
                <a16:creationId xmlns:a16="http://schemas.microsoft.com/office/drawing/2014/main" id="{FA9BE497-6DA4-4A66-B47B-D1FA4A3BEC3A}"/>
              </a:ext>
            </a:extLst>
          </p:cNvPr>
          <p:cNvSpPr>
            <a:spLocks noChangeArrowheads="1"/>
          </p:cNvSpPr>
          <p:nvPr/>
        </p:nvSpPr>
        <p:spPr bwMode="auto">
          <a:xfrm>
            <a:off x="3323723" y="11093279"/>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 Difference:</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16" name="Rectangle 57">
            <a:extLst>
              <a:ext uri="{FF2B5EF4-FFF2-40B4-BE49-F238E27FC236}">
                <a16:creationId xmlns:a16="http://schemas.microsoft.com/office/drawing/2014/main" id="{4F99063F-92EC-437D-B9C2-3CC7194B4ED7}"/>
              </a:ext>
            </a:extLst>
          </p:cNvPr>
          <p:cNvSpPr>
            <a:spLocks noChangeArrowheads="1"/>
          </p:cNvSpPr>
          <p:nvPr/>
        </p:nvSpPr>
        <p:spPr bwMode="auto">
          <a:xfrm>
            <a:off x="13175635"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+79%</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20" name="Rectangle 30">
            <a:extLst>
              <a:ext uri="{FF2B5EF4-FFF2-40B4-BE49-F238E27FC236}">
                <a16:creationId xmlns:a16="http://schemas.microsoft.com/office/drawing/2014/main" id="{964DD47D-D491-4A7C-9B69-49399098F174}"/>
              </a:ext>
            </a:extLst>
          </p:cNvPr>
          <p:cNvSpPr>
            <a:spLocks noChangeArrowheads="1"/>
          </p:cNvSpPr>
          <p:nvPr/>
        </p:nvSpPr>
        <p:spPr bwMode="auto">
          <a:xfrm>
            <a:off x="7645315"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413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1" name="Rectangle 30">
            <a:extLst>
              <a:ext uri="{FF2B5EF4-FFF2-40B4-BE49-F238E27FC236}">
                <a16:creationId xmlns:a16="http://schemas.microsoft.com/office/drawing/2014/main" id="{23BB0518-BDC6-4342-AFC6-E1D26D68E7DE}"/>
              </a:ext>
            </a:extLst>
          </p:cNvPr>
          <p:cNvSpPr>
            <a:spLocks noChangeArrowheads="1"/>
          </p:cNvSpPr>
          <p:nvPr/>
        </p:nvSpPr>
        <p:spPr bwMode="auto">
          <a:xfrm>
            <a:off x="7645315"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1,454</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2" name="Rectangle 57">
            <a:extLst>
              <a:ext uri="{FF2B5EF4-FFF2-40B4-BE49-F238E27FC236}">
                <a16:creationId xmlns:a16="http://schemas.microsoft.com/office/drawing/2014/main" id="{3D0EA132-A407-4EF0-A30E-A3BADBDD5753}"/>
              </a:ext>
            </a:extLst>
          </p:cNvPr>
          <p:cNvSpPr>
            <a:spLocks noChangeArrowheads="1"/>
          </p:cNvSpPr>
          <p:nvPr/>
        </p:nvSpPr>
        <p:spPr bwMode="auto">
          <a:xfrm>
            <a:off x="7645315"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+252%</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26" name="Rectangle 30">
            <a:extLst>
              <a:ext uri="{FF2B5EF4-FFF2-40B4-BE49-F238E27FC236}">
                <a16:creationId xmlns:a16="http://schemas.microsoft.com/office/drawing/2014/main" id="{4A35AEC0-B780-4998-A4E0-A8C3224A1645}"/>
              </a:ext>
            </a:extLst>
          </p:cNvPr>
          <p:cNvSpPr>
            <a:spLocks noChangeArrowheads="1"/>
          </p:cNvSpPr>
          <p:nvPr/>
        </p:nvSpPr>
        <p:spPr bwMode="auto">
          <a:xfrm>
            <a:off x="2590359" y="8964358"/>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‘15 - Feb ’17: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7" name="Rectangle 30">
            <a:extLst>
              <a:ext uri="{FF2B5EF4-FFF2-40B4-BE49-F238E27FC236}">
                <a16:creationId xmlns:a16="http://schemas.microsoft.com/office/drawing/2014/main" id="{C3ED6E38-537F-4B02-B3F8-F5E45351ABEF}"/>
              </a:ext>
            </a:extLst>
          </p:cNvPr>
          <p:cNvSpPr>
            <a:spLocks noChangeArrowheads="1"/>
          </p:cNvSpPr>
          <p:nvPr/>
        </p:nvSpPr>
        <p:spPr bwMode="auto">
          <a:xfrm>
            <a:off x="2975423" y="9928951"/>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‘17 – Feb ‘19: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5" name="Rectangle 57">
            <a:extLst>
              <a:ext uri="{FF2B5EF4-FFF2-40B4-BE49-F238E27FC236}">
                <a16:creationId xmlns:a16="http://schemas.microsoft.com/office/drawing/2014/main" id="{CD63ABA9-3BED-47AC-B652-2A0005109C06}"/>
              </a:ext>
            </a:extLst>
          </p:cNvPr>
          <p:cNvSpPr>
            <a:spLocks noChangeArrowheads="1"/>
          </p:cNvSpPr>
          <p:nvPr/>
        </p:nvSpPr>
        <p:spPr bwMode="auto">
          <a:xfrm>
            <a:off x="1047394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+82%</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37" name="Rectangle 30">
            <a:extLst>
              <a:ext uri="{FF2B5EF4-FFF2-40B4-BE49-F238E27FC236}">
                <a16:creationId xmlns:a16="http://schemas.microsoft.com/office/drawing/2014/main" id="{A0EA097F-3B6B-4B0C-896C-3BC469F79D9F}"/>
              </a:ext>
            </a:extLst>
          </p:cNvPr>
          <p:cNvSpPr>
            <a:spLocks noChangeArrowheads="1"/>
          </p:cNvSpPr>
          <p:nvPr/>
        </p:nvSpPr>
        <p:spPr bwMode="auto">
          <a:xfrm>
            <a:off x="552448" y="2577217"/>
            <a:ext cx="23091959" cy="914475"/>
          </a:xfrm>
          <a:prstGeom prst="rect">
            <a:avLst/>
          </a:prstGeom>
          <a:solidFill>
            <a:srgbClr val="0099FF"/>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TV Spend Up, Website Traffic Up </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000" b="0"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(24-Month Vs. 24-Month Comparison: Mar ’15 – Feb ’17 vs. Mar ‘17 – Feb ‘19)</a:t>
            </a:r>
            <a:endParaRPr kumimoji="0" lang="en-US" altLang="en-US" sz="2000" b="0" i="1" u="sng"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endParaRPr>
          </a:p>
        </p:txBody>
      </p:sp>
      <p:sp>
        <p:nvSpPr>
          <p:cNvPr id="44" name="Rectangle 57">
            <a:extLst>
              <a:ext uri="{FF2B5EF4-FFF2-40B4-BE49-F238E27FC236}">
                <a16:creationId xmlns:a16="http://schemas.microsoft.com/office/drawing/2014/main" id="{87BFF38F-DC35-47DC-91F7-6E05F2A4C4E6}"/>
              </a:ext>
            </a:extLst>
          </p:cNvPr>
          <p:cNvSpPr>
            <a:spLocks noChangeArrowheads="1"/>
          </p:cNvSpPr>
          <p:nvPr/>
        </p:nvSpPr>
        <p:spPr bwMode="auto">
          <a:xfrm>
            <a:off x="2150386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+30%</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45" name="Rectangle 57">
            <a:extLst>
              <a:ext uri="{FF2B5EF4-FFF2-40B4-BE49-F238E27FC236}">
                <a16:creationId xmlns:a16="http://schemas.microsoft.com/office/drawing/2014/main" id="{133DE2A8-BA8C-42DB-821D-2FF87B80653B}"/>
              </a:ext>
            </a:extLst>
          </p:cNvPr>
          <p:cNvSpPr>
            <a:spLocks noChangeArrowheads="1"/>
          </p:cNvSpPr>
          <p:nvPr/>
        </p:nvSpPr>
        <p:spPr bwMode="auto">
          <a:xfrm>
            <a:off x="1597354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+40%</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46" name="Rectangle 57">
            <a:extLst>
              <a:ext uri="{FF2B5EF4-FFF2-40B4-BE49-F238E27FC236}">
                <a16:creationId xmlns:a16="http://schemas.microsoft.com/office/drawing/2014/main" id="{8DB09731-A75C-40D5-8A5F-D813597987B5}"/>
              </a:ext>
            </a:extLst>
          </p:cNvPr>
          <p:cNvSpPr>
            <a:spLocks noChangeArrowheads="1"/>
          </p:cNvSpPr>
          <p:nvPr/>
        </p:nvSpPr>
        <p:spPr bwMode="auto">
          <a:xfrm>
            <a:off x="18802167"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+33%</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47" name="Rectangle 30">
            <a:extLst>
              <a:ext uri="{FF2B5EF4-FFF2-40B4-BE49-F238E27FC236}">
                <a16:creationId xmlns:a16="http://schemas.microsoft.com/office/drawing/2014/main" id="{84D75BB3-E691-4AD6-A691-4F7756EBC40E}"/>
              </a:ext>
            </a:extLst>
          </p:cNvPr>
          <p:cNvSpPr>
            <a:spLocks noChangeArrowheads="1"/>
          </p:cNvSpPr>
          <p:nvPr/>
        </p:nvSpPr>
        <p:spPr bwMode="auto">
          <a:xfrm>
            <a:off x="1047394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10,983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8" name="Rectangle 30">
            <a:extLst>
              <a:ext uri="{FF2B5EF4-FFF2-40B4-BE49-F238E27FC236}">
                <a16:creationId xmlns:a16="http://schemas.microsoft.com/office/drawing/2014/main" id="{47E7521C-B687-4BAF-97C5-2675307E0943}"/>
              </a:ext>
            </a:extLst>
          </p:cNvPr>
          <p:cNvSpPr>
            <a:spLocks noChangeArrowheads="1"/>
          </p:cNvSpPr>
          <p:nvPr/>
        </p:nvSpPr>
        <p:spPr bwMode="auto">
          <a:xfrm>
            <a:off x="1047394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19,992</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9" name="Rectangle 30">
            <a:extLst>
              <a:ext uri="{FF2B5EF4-FFF2-40B4-BE49-F238E27FC236}">
                <a16:creationId xmlns:a16="http://schemas.microsoft.com/office/drawing/2014/main" id="{B410CBD9-58F9-4A62-94AB-FF5A9B9883ED}"/>
              </a:ext>
            </a:extLst>
          </p:cNvPr>
          <p:cNvSpPr>
            <a:spLocks noChangeArrowheads="1"/>
          </p:cNvSpPr>
          <p:nvPr/>
        </p:nvSpPr>
        <p:spPr bwMode="auto">
          <a:xfrm>
            <a:off x="13175635"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2800" b="1" dirty="0">
                <a:solidFill>
                  <a:srgbClr val="000000"/>
                </a:solidFill>
                <a:latin typeface="Trebuchet MS" pitchFamily="34" charset="0"/>
                <a:ea typeface="ＭＳ Ｐゴシック" pitchFamily="34" charset="-128"/>
                <a:cs typeface="Arial" charset="0"/>
              </a:rPr>
              <a:t>11,572</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0" name="Rectangle 30">
            <a:extLst>
              <a:ext uri="{FF2B5EF4-FFF2-40B4-BE49-F238E27FC236}">
                <a16:creationId xmlns:a16="http://schemas.microsoft.com/office/drawing/2014/main" id="{DA594024-4220-4504-A344-227F0875FE1C}"/>
              </a:ext>
            </a:extLst>
          </p:cNvPr>
          <p:cNvSpPr>
            <a:spLocks noChangeArrowheads="1"/>
          </p:cNvSpPr>
          <p:nvPr/>
        </p:nvSpPr>
        <p:spPr bwMode="auto">
          <a:xfrm>
            <a:off x="13175635"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20,766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1" name="Rectangle 30">
            <a:extLst>
              <a:ext uri="{FF2B5EF4-FFF2-40B4-BE49-F238E27FC236}">
                <a16:creationId xmlns:a16="http://schemas.microsoft.com/office/drawing/2014/main" id="{23FB9623-F4B0-429C-83BF-1015B7EC38E6}"/>
              </a:ext>
            </a:extLst>
          </p:cNvPr>
          <p:cNvSpPr>
            <a:spLocks noChangeArrowheads="1"/>
          </p:cNvSpPr>
          <p:nvPr/>
        </p:nvSpPr>
        <p:spPr bwMode="auto">
          <a:xfrm>
            <a:off x="1597354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1,862</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2" name="Rectangle 30">
            <a:extLst>
              <a:ext uri="{FF2B5EF4-FFF2-40B4-BE49-F238E27FC236}">
                <a16:creationId xmlns:a16="http://schemas.microsoft.com/office/drawing/2014/main" id="{DA7F9D52-8113-46EA-9B90-18729AAC1425}"/>
              </a:ext>
            </a:extLst>
          </p:cNvPr>
          <p:cNvSpPr>
            <a:spLocks noChangeArrowheads="1"/>
          </p:cNvSpPr>
          <p:nvPr/>
        </p:nvSpPr>
        <p:spPr bwMode="auto">
          <a:xfrm>
            <a:off x="1597354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2,599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3" name="Rectangle 30">
            <a:extLst>
              <a:ext uri="{FF2B5EF4-FFF2-40B4-BE49-F238E27FC236}">
                <a16:creationId xmlns:a16="http://schemas.microsoft.com/office/drawing/2014/main" id="{FB93A64F-F9E6-46A3-AF52-B078EE8B6EEC}"/>
              </a:ext>
            </a:extLst>
          </p:cNvPr>
          <p:cNvSpPr>
            <a:spLocks noChangeArrowheads="1"/>
          </p:cNvSpPr>
          <p:nvPr/>
        </p:nvSpPr>
        <p:spPr bwMode="auto">
          <a:xfrm>
            <a:off x="18802167"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1,623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4" name="Rectangle 30">
            <a:extLst>
              <a:ext uri="{FF2B5EF4-FFF2-40B4-BE49-F238E27FC236}">
                <a16:creationId xmlns:a16="http://schemas.microsoft.com/office/drawing/2014/main" id="{7FBC38D3-1E30-4181-823A-5466B2C0AEF5}"/>
              </a:ext>
            </a:extLst>
          </p:cNvPr>
          <p:cNvSpPr>
            <a:spLocks noChangeArrowheads="1"/>
          </p:cNvSpPr>
          <p:nvPr/>
        </p:nvSpPr>
        <p:spPr bwMode="auto">
          <a:xfrm>
            <a:off x="18802167"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2,155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5" name="Rectangle 30">
            <a:extLst>
              <a:ext uri="{FF2B5EF4-FFF2-40B4-BE49-F238E27FC236}">
                <a16:creationId xmlns:a16="http://schemas.microsoft.com/office/drawing/2014/main" id="{C63A4D16-9B96-4966-97CB-DA89DB826B9A}"/>
              </a:ext>
            </a:extLst>
          </p:cNvPr>
          <p:cNvSpPr>
            <a:spLocks noChangeArrowheads="1"/>
          </p:cNvSpPr>
          <p:nvPr/>
        </p:nvSpPr>
        <p:spPr bwMode="auto">
          <a:xfrm>
            <a:off x="2150386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64,325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6" name="Rectangle 30">
            <a:extLst>
              <a:ext uri="{FF2B5EF4-FFF2-40B4-BE49-F238E27FC236}">
                <a16:creationId xmlns:a16="http://schemas.microsoft.com/office/drawing/2014/main" id="{655BBC0F-CDCC-446F-99CA-BA13EBC50015}"/>
              </a:ext>
            </a:extLst>
          </p:cNvPr>
          <p:cNvSpPr>
            <a:spLocks noChangeArrowheads="1"/>
          </p:cNvSpPr>
          <p:nvPr/>
        </p:nvSpPr>
        <p:spPr bwMode="auto">
          <a:xfrm>
            <a:off x="2150386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83,496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0" name="Rectangle 30">
            <a:extLst>
              <a:ext uri="{FF2B5EF4-FFF2-40B4-BE49-F238E27FC236}">
                <a16:creationId xmlns:a16="http://schemas.microsoft.com/office/drawing/2014/main" id="{46DAE901-A482-4952-B0ED-05CEDA047970}"/>
              </a:ext>
            </a:extLst>
          </p:cNvPr>
          <p:cNvSpPr>
            <a:spLocks noChangeArrowheads="1"/>
          </p:cNvSpPr>
          <p:nvPr/>
        </p:nvSpPr>
        <p:spPr bwMode="auto">
          <a:xfrm>
            <a:off x="1440260" y="3897340"/>
            <a:ext cx="5095007"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Avg Monthly TV Spend (000): </a:t>
            </a:r>
            <a:endParaRPr kumimoji="0" lang="en-US" altLang="en-US" sz="28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1" name="Rectangle 30">
            <a:extLst>
              <a:ext uri="{FF2B5EF4-FFF2-40B4-BE49-F238E27FC236}">
                <a16:creationId xmlns:a16="http://schemas.microsoft.com/office/drawing/2014/main" id="{A7A6ACDC-3178-45DD-9FD1-50562B7C59E1}"/>
              </a:ext>
            </a:extLst>
          </p:cNvPr>
          <p:cNvSpPr>
            <a:spLocks noChangeArrowheads="1"/>
          </p:cNvSpPr>
          <p:nvPr/>
        </p:nvSpPr>
        <p:spPr bwMode="auto">
          <a:xfrm>
            <a:off x="3314759" y="6956064"/>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 Difference:</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83" name="Rectangle 57">
            <a:extLst>
              <a:ext uri="{FF2B5EF4-FFF2-40B4-BE49-F238E27FC236}">
                <a16:creationId xmlns:a16="http://schemas.microsoft.com/office/drawing/2014/main" id="{0D1DAD02-0AD0-4D50-A098-DAEE4AEEB4C9}"/>
              </a:ext>
            </a:extLst>
          </p:cNvPr>
          <p:cNvSpPr>
            <a:spLocks noChangeArrowheads="1"/>
          </p:cNvSpPr>
          <p:nvPr/>
        </p:nvSpPr>
        <p:spPr bwMode="auto">
          <a:xfrm>
            <a:off x="13166671"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+85%</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84" name="Rectangle 30">
            <a:extLst>
              <a:ext uri="{FF2B5EF4-FFF2-40B4-BE49-F238E27FC236}">
                <a16:creationId xmlns:a16="http://schemas.microsoft.com/office/drawing/2014/main" id="{79BB7AAB-6D59-457A-BDBC-C739265E5355}"/>
              </a:ext>
            </a:extLst>
          </p:cNvPr>
          <p:cNvSpPr>
            <a:spLocks noChangeArrowheads="1"/>
          </p:cNvSpPr>
          <p:nvPr/>
        </p:nvSpPr>
        <p:spPr bwMode="auto">
          <a:xfrm>
            <a:off x="7636351"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$337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5" name="Rectangle 30">
            <a:extLst>
              <a:ext uri="{FF2B5EF4-FFF2-40B4-BE49-F238E27FC236}">
                <a16:creationId xmlns:a16="http://schemas.microsoft.com/office/drawing/2014/main" id="{6CE400FF-51CF-4A4B-B419-D28152E2CD85}"/>
              </a:ext>
            </a:extLst>
          </p:cNvPr>
          <p:cNvSpPr>
            <a:spLocks noChangeArrowheads="1"/>
          </p:cNvSpPr>
          <p:nvPr/>
        </p:nvSpPr>
        <p:spPr bwMode="auto">
          <a:xfrm>
            <a:off x="7449669" y="5886192"/>
            <a:ext cx="1720207"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$1,254</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6" name="Rectangle 57">
            <a:extLst>
              <a:ext uri="{FF2B5EF4-FFF2-40B4-BE49-F238E27FC236}">
                <a16:creationId xmlns:a16="http://schemas.microsoft.com/office/drawing/2014/main" id="{A93BF9F6-45E6-4B2D-AF32-3E6D85B20F78}"/>
              </a:ext>
            </a:extLst>
          </p:cNvPr>
          <p:cNvSpPr>
            <a:spLocks noChangeArrowheads="1"/>
          </p:cNvSpPr>
          <p:nvPr/>
        </p:nvSpPr>
        <p:spPr bwMode="auto">
          <a:xfrm>
            <a:off x="7636351"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+272%</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87" name="Rectangle 30">
            <a:extLst>
              <a:ext uri="{FF2B5EF4-FFF2-40B4-BE49-F238E27FC236}">
                <a16:creationId xmlns:a16="http://schemas.microsoft.com/office/drawing/2014/main" id="{DA4E2FE2-1373-423E-8965-DA149FD04E91}"/>
              </a:ext>
            </a:extLst>
          </p:cNvPr>
          <p:cNvSpPr>
            <a:spLocks noChangeArrowheads="1"/>
          </p:cNvSpPr>
          <p:nvPr/>
        </p:nvSpPr>
        <p:spPr bwMode="auto">
          <a:xfrm>
            <a:off x="2581395" y="4827143"/>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‘15 - Feb ’17: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8" name="Rectangle 30">
            <a:extLst>
              <a:ext uri="{FF2B5EF4-FFF2-40B4-BE49-F238E27FC236}">
                <a16:creationId xmlns:a16="http://schemas.microsoft.com/office/drawing/2014/main" id="{50825CF9-62BA-4352-A66C-959B3A635CDD}"/>
              </a:ext>
            </a:extLst>
          </p:cNvPr>
          <p:cNvSpPr>
            <a:spLocks noChangeArrowheads="1"/>
          </p:cNvSpPr>
          <p:nvPr/>
        </p:nvSpPr>
        <p:spPr bwMode="auto">
          <a:xfrm>
            <a:off x="2966459" y="5791736"/>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‘17 – Feb ‘19: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9" name="Rectangle 57">
            <a:extLst>
              <a:ext uri="{FF2B5EF4-FFF2-40B4-BE49-F238E27FC236}">
                <a16:creationId xmlns:a16="http://schemas.microsoft.com/office/drawing/2014/main" id="{2AD8120A-F847-4271-91F4-05E0D30B76F6}"/>
              </a:ext>
            </a:extLst>
          </p:cNvPr>
          <p:cNvSpPr>
            <a:spLocks noChangeArrowheads="1"/>
          </p:cNvSpPr>
          <p:nvPr/>
        </p:nvSpPr>
        <p:spPr bwMode="auto">
          <a:xfrm>
            <a:off x="1046497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+74%</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90" name="Rectangle 57">
            <a:extLst>
              <a:ext uri="{FF2B5EF4-FFF2-40B4-BE49-F238E27FC236}">
                <a16:creationId xmlns:a16="http://schemas.microsoft.com/office/drawing/2014/main" id="{22F871DB-F326-4BCA-90FF-31263E4D176E}"/>
              </a:ext>
            </a:extLst>
          </p:cNvPr>
          <p:cNvSpPr>
            <a:spLocks noChangeArrowheads="1"/>
          </p:cNvSpPr>
          <p:nvPr/>
        </p:nvSpPr>
        <p:spPr bwMode="auto">
          <a:xfrm>
            <a:off x="2149489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+30%</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91" name="Rectangle 57">
            <a:extLst>
              <a:ext uri="{FF2B5EF4-FFF2-40B4-BE49-F238E27FC236}">
                <a16:creationId xmlns:a16="http://schemas.microsoft.com/office/drawing/2014/main" id="{E542F320-D24A-4850-B7D5-A4860B81BA38}"/>
              </a:ext>
            </a:extLst>
          </p:cNvPr>
          <p:cNvSpPr>
            <a:spLocks noChangeArrowheads="1"/>
          </p:cNvSpPr>
          <p:nvPr/>
        </p:nvSpPr>
        <p:spPr bwMode="auto">
          <a:xfrm>
            <a:off x="1596457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+41%</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92" name="Rectangle 57">
            <a:extLst>
              <a:ext uri="{FF2B5EF4-FFF2-40B4-BE49-F238E27FC236}">
                <a16:creationId xmlns:a16="http://schemas.microsoft.com/office/drawing/2014/main" id="{0F6BCF11-632F-4F43-8B8B-164FDE571A39}"/>
              </a:ext>
            </a:extLst>
          </p:cNvPr>
          <p:cNvSpPr>
            <a:spLocks noChangeArrowheads="1"/>
          </p:cNvSpPr>
          <p:nvPr/>
        </p:nvSpPr>
        <p:spPr bwMode="auto">
          <a:xfrm>
            <a:off x="18793203"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+25%</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93" name="Rectangle 30">
            <a:extLst>
              <a:ext uri="{FF2B5EF4-FFF2-40B4-BE49-F238E27FC236}">
                <a16:creationId xmlns:a16="http://schemas.microsoft.com/office/drawing/2014/main" id="{9F23C9AB-11B7-45D8-B07C-321E50A20282}"/>
              </a:ext>
            </a:extLst>
          </p:cNvPr>
          <p:cNvSpPr>
            <a:spLocks noChangeArrowheads="1"/>
          </p:cNvSpPr>
          <p:nvPr/>
        </p:nvSpPr>
        <p:spPr bwMode="auto">
          <a:xfrm>
            <a:off x="10464977"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$1,138</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4" name="Rectangle 30">
            <a:extLst>
              <a:ext uri="{FF2B5EF4-FFF2-40B4-BE49-F238E27FC236}">
                <a16:creationId xmlns:a16="http://schemas.microsoft.com/office/drawing/2014/main" id="{2FE92E56-049F-4FFC-BC71-D14F51F6D98F}"/>
              </a:ext>
            </a:extLst>
          </p:cNvPr>
          <p:cNvSpPr>
            <a:spLocks noChangeArrowheads="1"/>
          </p:cNvSpPr>
          <p:nvPr/>
        </p:nvSpPr>
        <p:spPr bwMode="auto">
          <a:xfrm>
            <a:off x="10307483" y="5886192"/>
            <a:ext cx="169102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$1,980</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5" name="Rectangle 30">
            <a:extLst>
              <a:ext uri="{FF2B5EF4-FFF2-40B4-BE49-F238E27FC236}">
                <a16:creationId xmlns:a16="http://schemas.microsoft.com/office/drawing/2014/main" id="{93896F58-B59B-4EDE-B5EA-C85F4E84DFF4}"/>
              </a:ext>
            </a:extLst>
          </p:cNvPr>
          <p:cNvSpPr>
            <a:spLocks noChangeArrowheads="1"/>
          </p:cNvSpPr>
          <p:nvPr/>
        </p:nvSpPr>
        <p:spPr bwMode="auto">
          <a:xfrm>
            <a:off x="13166671"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$3,202</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6" name="Rectangle 30">
            <a:extLst>
              <a:ext uri="{FF2B5EF4-FFF2-40B4-BE49-F238E27FC236}">
                <a16:creationId xmlns:a16="http://schemas.microsoft.com/office/drawing/2014/main" id="{8DF5F171-AB8A-46A8-B921-C1484E6C30D3}"/>
              </a:ext>
            </a:extLst>
          </p:cNvPr>
          <p:cNvSpPr>
            <a:spLocks noChangeArrowheads="1"/>
          </p:cNvSpPr>
          <p:nvPr/>
        </p:nvSpPr>
        <p:spPr bwMode="auto">
          <a:xfrm>
            <a:off x="13009177" y="5886192"/>
            <a:ext cx="1691019"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$5,935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7" name="Rectangle 30">
            <a:extLst>
              <a:ext uri="{FF2B5EF4-FFF2-40B4-BE49-F238E27FC236}">
                <a16:creationId xmlns:a16="http://schemas.microsoft.com/office/drawing/2014/main" id="{597D7886-6807-41C9-AFA0-D50C31FA221A}"/>
              </a:ext>
            </a:extLst>
          </p:cNvPr>
          <p:cNvSpPr>
            <a:spLocks noChangeArrowheads="1"/>
          </p:cNvSpPr>
          <p:nvPr/>
        </p:nvSpPr>
        <p:spPr bwMode="auto">
          <a:xfrm>
            <a:off x="15964577"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$3,036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8" name="Rectangle 30">
            <a:extLst>
              <a:ext uri="{FF2B5EF4-FFF2-40B4-BE49-F238E27FC236}">
                <a16:creationId xmlns:a16="http://schemas.microsoft.com/office/drawing/2014/main" id="{0FFD788F-EABF-47EA-9942-83B4B1F6C896}"/>
              </a:ext>
            </a:extLst>
          </p:cNvPr>
          <p:cNvSpPr>
            <a:spLocks noChangeArrowheads="1"/>
          </p:cNvSpPr>
          <p:nvPr/>
        </p:nvSpPr>
        <p:spPr bwMode="auto">
          <a:xfrm>
            <a:off x="15791553" y="5886192"/>
            <a:ext cx="170655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$4,286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9" name="Rectangle 30">
            <a:extLst>
              <a:ext uri="{FF2B5EF4-FFF2-40B4-BE49-F238E27FC236}">
                <a16:creationId xmlns:a16="http://schemas.microsoft.com/office/drawing/2014/main" id="{45CB53EC-A7FE-4E7F-B19A-53C37121940C}"/>
              </a:ext>
            </a:extLst>
          </p:cNvPr>
          <p:cNvSpPr>
            <a:spLocks noChangeArrowheads="1"/>
          </p:cNvSpPr>
          <p:nvPr/>
        </p:nvSpPr>
        <p:spPr bwMode="auto">
          <a:xfrm>
            <a:off x="18622163" y="4883499"/>
            <a:ext cx="170456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$3,185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1" name="Rectangle 30">
            <a:extLst>
              <a:ext uri="{FF2B5EF4-FFF2-40B4-BE49-F238E27FC236}">
                <a16:creationId xmlns:a16="http://schemas.microsoft.com/office/drawing/2014/main" id="{077F1269-E2F0-46E3-B357-593375C73BE6}"/>
              </a:ext>
            </a:extLst>
          </p:cNvPr>
          <p:cNvSpPr>
            <a:spLocks noChangeArrowheads="1"/>
          </p:cNvSpPr>
          <p:nvPr/>
        </p:nvSpPr>
        <p:spPr bwMode="auto">
          <a:xfrm>
            <a:off x="18562521" y="5886192"/>
            <a:ext cx="1764208"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$3,997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2" name="Rectangle 30">
            <a:extLst>
              <a:ext uri="{FF2B5EF4-FFF2-40B4-BE49-F238E27FC236}">
                <a16:creationId xmlns:a16="http://schemas.microsoft.com/office/drawing/2014/main" id="{24F47184-8256-4850-8235-1982C2C159EC}"/>
              </a:ext>
            </a:extLst>
          </p:cNvPr>
          <p:cNvSpPr>
            <a:spLocks noChangeArrowheads="1"/>
          </p:cNvSpPr>
          <p:nvPr/>
        </p:nvSpPr>
        <p:spPr bwMode="auto">
          <a:xfrm>
            <a:off x="21323859" y="4883499"/>
            <a:ext cx="1704564"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$2,995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3" name="Rectangle 30">
            <a:extLst>
              <a:ext uri="{FF2B5EF4-FFF2-40B4-BE49-F238E27FC236}">
                <a16:creationId xmlns:a16="http://schemas.microsoft.com/office/drawing/2014/main" id="{A578A65C-3320-4C23-ADF0-2F94C3668A61}"/>
              </a:ext>
            </a:extLst>
          </p:cNvPr>
          <p:cNvSpPr>
            <a:spLocks noChangeArrowheads="1"/>
          </p:cNvSpPr>
          <p:nvPr/>
        </p:nvSpPr>
        <p:spPr bwMode="auto">
          <a:xfrm>
            <a:off x="21323859" y="5886192"/>
            <a:ext cx="1704563"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$3,899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14" name="Rectangle 30">
            <a:extLst>
              <a:ext uri="{FF2B5EF4-FFF2-40B4-BE49-F238E27FC236}">
                <a16:creationId xmlns:a16="http://schemas.microsoft.com/office/drawing/2014/main" id="{49596671-9A47-46FA-A834-C7747A702918}"/>
              </a:ext>
            </a:extLst>
          </p:cNvPr>
          <p:cNvSpPr>
            <a:spLocks noChangeArrowheads="1"/>
          </p:cNvSpPr>
          <p:nvPr/>
        </p:nvSpPr>
        <p:spPr bwMode="auto">
          <a:xfrm>
            <a:off x="7649798"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+1,041</a:t>
            </a:r>
          </a:p>
        </p:txBody>
      </p:sp>
      <p:sp>
        <p:nvSpPr>
          <p:cNvPr id="115" name="Rectangle 30">
            <a:extLst>
              <a:ext uri="{FF2B5EF4-FFF2-40B4-BE49-F238E27FC236}">
                <a16:creationId xmlns:a16="http://schemas.microsoft.com/office/drawing/2014/main" id="{0188A1E1-06F8-4442-9876-B00E684EDEC6}"/>
              </a:ext>
            </a:extLst>
          </p:cNvPr>
          <p:cNvSpPr>
            <a:spLocks noChangeArrowheads="1"/>
          </p:cNvSpPr>
          <p:nvPr/>
        </p:nvSpPr>
        <p:spPr bwMode="auto">
          <a:xfrm>
            <a:off x="247650" y="12138747"/>
            <a:ext cx="6225778"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Avg Monthly Unique Visitors Increase (000):</a:t>
            </a:r>
          </a:p>
        </p:txBody>
      </p:sp>
      <p:sp>
        <p:nvSpPr>
          <p:cNvPr id="116" name="Rectangle 30">
            <a:extLst>
              <a:ext uri="{FF2B5EF4-FFF2-40B4-BE49-F238E27FC236}">
                <a16:creationId xmlns:a16="http://schemas.microsoft.com/office/drawing/2014/main" id="{8F001C3F-D793-40E9-BD3E-217975C53AB9}"/>
              </a:ext>
            </a:extLst>
          </p:cNvPr>
          <p:cNvSpPr>
            <a:spLocks noChangeArrowheads="1"/>
          </p:cNvSpPr>
          <p:nvPr/>
        </p:nvSpPr>
        <p:spPr bwMode="auto">
          <a:xfrm>
            <a:off x="1047842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+9,009</a:t>
            </a:r>
          </a:p>
        </p:txBody>
      </p:sp>
      <p:sp>
        <p:nvSpPr>
          <p:cNvPr id="117" name="Rectangle 30">
            <a:extLst>
              <a:ext uri="{FF2B5EF4-FFF2-40B4-BE49-F238E27FC236}">
                <a16:creationId xmlns:a16="http://schemas.microsoft.com/office/drawing/2014/main" id="{523D8E9D-CBE3-4C6F-8E7A-4002A287139C}"/>
              </a:ext>
            </a:extLst>
          </p:cNvPr>
          <p:cNvSpPr>
            <a:spLocks noChangeArrowheads="1"/>
          </p:cNvSpPr>
          <p:nvPr/>
        </p:nvSpPr>
        <p:spPr bwMode="auto">
          <a:xfrm>
            <a:off x="13180118"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+9,194</a:t>
            </a:r>
          </a:p>
        </p:txBody>
      </p:sp>
      <p:sp>
        <p:nvSpPr>
          <p:cNvPr id="118" name="Rectangle 30">
            <a:extLst>
              <a:ext uri="{FF2B5EF4-FFF2-40B4-BE49-F238E27FC236}">
                <a16:creationId xmlns:a16="http://schemas.microsoft.com/office/drawing/2014/main" id="{F7255171-55C9-4DBD-8E5A-C7FC91FD5C9D}"/>
              </a:ext>
            </a:extLst>
          </p:cNvPr>
          <p:cNvSpPr>
            <a:spLocks noChangeArrowheads="1"/>
          </p:cNvSpPr>
          <p:nvPr/>
        </p:nvSpPr>
        <p:spPr bwMode="auto">
          <a:xfrm>
            <a:off x="1597802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+737</a:t>
            </a:r>
          </a:p>
        </p:txBody>
      </p:sp>
      <p:sp>
        <p:nvSpPr>
          <p:cNvPr id="119" name="Rectangle 30">
            <a:extLst>
              <a:ext uri="{FF2B5EF4-FFF2-40B4-BE49-F238E27FC236}">
                <a16:creationId xmlns:a16="http://schemas.microsoft.com/office/drawing/2014/main" id="{CD60AE8D-0CEC-4958-A633-479BE171EDBE}"/>
              </a:ext>
            </a:extLst>
          </p:cNvPr>
          <p:cNvSpPr>
            <a:spLocks noChangeArrowheads="1"/>
          </p:cNvSpPr>
          <p:nvPr/>
        </p:nvSpPr>
        <p:spPr bwMode="auto">
          <a:xfrm>
            <a:off x="18806650"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+532</a:t>
            </a:r>
          </a:p>
        </p:txBody>
      </p:sp>
      <p:sp>
        <p:nvSpPr>
          <p:cNvPr id="120" name="Rectangle 30">
            <a:extLst>
              <a:ext uri="{FF2B5EF4-FFF2-40B4-BE49-F238E27FC236}">
                <a16:creationId xmlns:a16="http://schemas.microsoft.com/office/drawing/2014/main" id="{22400204-DA13-46B5-96C3-1CD125B73E06}"/>
              </a:ext>
            </a:extLst>
          </p:cNvPr>
          <p:cNvSpPr>
            <a:spLocks noChangeArrowheads="1"/>
          </p:cNvSpPr>
          <p:nvPr/>
        </p:nvSpPr>
        <p:spPr bwMode="auto">
          <a:xfrm>
            <a:off x="2150834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+19,171</a:t>
            </a:r>
          </a:p>
        </p:txBody>
      </p:sp>
      <p:pic>
        <p:nvPicPr>
          <p:cNvPr id="67" name="Picture 16" descr="Image result for zillow logo">
            <a:extLst>
              <a:ext uri="{FF2B5EF4-FFF2-40B4-BE49-F238E27FC236}">
                <a16:creationId xmlns:a16="http://schemas.microsoft.com/office/drawing/2014/main" id="{B7E241BD-97F1-461D-9051-BEA8E979BA6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081970" y="3705346"/>
            <a:ext cx="2377305" cy="64633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8" descr="Image result for redfin logo">
            <a:extLst>
              <a:ext uri="{FF2B5EF4-FFF2-40B4-BE49-F238E27FC236}">
                <a16:creationId xmlns:a16="http://schemas.microsoft.com/office/drawing/2014/main" id="{DD1FD303-7AB1-4A1D-8C71-371ABE7353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84441" y="3849142"/>
            <a:ext cx="2200328" cy="58045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2" descr="Image result for booking.com logo">
            <a:extLst>
              <a:ext uri="{FF2B5EF4-FFF2-40B4-BE49-F238E27FC236}">
                <a16:creationId xmlns:a16="http://schemas.microsoft.com/office/drawing/2014/main" id="{043A8869-08D4-418E-B7BE-B0848CDDEAB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660361" y="3979977"/>
            <a:ext cx="2754945" cy="462744"/>
          </a:xfrm>
          <a:prstGeom prst="rect">
            <a:avLst/>
          </a:prstGeom>
          <a:noFill/>
          <a:extLst>
            <a:ext uri="{909E8E84-426E-40DD-AFC4-6F175D3DCCD1}">
              <a14:hiddenFill xmlns:a14="http://schemas.microsoft.com/office/drawing/2010/main">
                <a:solidFill>
                  <a:srgbClr val="FFFFFF"/>
                </a:solidFill>
              </a14:hiddenFill>
            </a:ext>
          </a:extLst>
        </p:spPr>
      </p:pic>
      <p:sp>
        <p:nvSpPr>
          <p:cNvPr id="68" name="Text Placeholder 3">
            <a:extLst>
              <a:ext uri="{FF2B5EF4-FFF2-40B4-BE49-F238E27FC236}">
                <a16:creationId xmlns:a16="http://schemas.microsoft.com/office/drawing/2014/main" id="{BE97CF41-62E0-4325-88DA-4095F9FD549B}"/>
              </a:ext>
            </a:extLst>
          </p:cNvPr>
          <p:cNvSpPr txBox="1">
            <a:spLocks/>
          </p:cNvSpPr>
          <p:nvPr/>
        </p:nvSpPr>
        <p:spPr>
          <a:xfrm>
            <a:off x="709638" y="13117419"/>
            <a:ext cx="19455929" cy="48331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Source: VAB analysis of Nielsen Ad Intel data, TV spend (national cable TV, national broadcast TV, Spanish language broadcast TV, Spanish language cable TV, spot TV, syndication TV), March ‘15 – February ‘19. VAB analysis of </a:t>
            </a:r>
            <a:r>
              <a:rPr lang="en-US" sz="1200" dirty="0" err="1"/>
              <a:t>Comscore</a:t>
            </a:r>
            <a:r>
              <a:rPr lang="en-US" sz="1200" dirty="0"/>
              <a:t> </a:t>
            </a:r>
            <a:r>
              <a:rPr lang="en-US" sz="1200" dirty="0" err="1"/>
              <a:t>mediametrix</a:t>
            </a:r>
            <a:r>
              <a:rPr lang="en-US" sz="1200" dirty="0"/>
              <a:t> multiplatform media trend data; total audience (Desktop P2+, Mobile 18+), March ’15 – February ’19 (calendar months).</a:t>
            </a:r>
          </a:p>
        </p:txBody>
      </p:sp>
      <p:pic>
        <p:nvPicPr>
          <p:cNvPr id="69" name="Picture 68">
            <a:extLst>
              <a:ext uri="{FF2B5EF4-FFF2-40B4-BE49-F238E27FC236}">
                <a16:creationId xmlns:a16="http://schemas.microsoft.com/office/drawing/2014/main" id="{57D125A9-73AD-4A03-B301-68E7EEF57980}"/>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32534" y="16904"/>
            <a:ext cx="1743878" cy="1623752"/>
          </a:xfrm>
          <a:prstGeom prst="rect">
            <a:avLst/>
          </a:prstGeom>
        </p:spPr>
      </p:pic>
      <p:sp>
        <p:nvSpPr>
          <p:cNvPr id="75" name="Title 1">
            <a:extLst>
              <a:ext uri="{FF2B5EF4-FFF2-40B4-BE49-F238E27FC236}">
                <a16:creationId xmlns:a16="http://schemas.microsoft.com/office/drawing/2014/main" id="{DB7AB7CD-7189-4FCB-B51E-EC8832E0E002}"/>
              </a:ext>
            </a:extLst>
          </p:cNvPr>
          <p:cNvSpPr txBox="1">
            <a:spLocks/>
          </p:cNvSpPr>
          <p:nvPr/>
        </p:nvSpPr>
        <p:spPr>
          <a:xfrm>
            <a:off x="-5426" y="-4501"/>
            <a:ext cx="4900942" cy="603407"/>
          </a:xfrm>
          <a:prstGeom prst="rect">
            <a:avLst/>
          </a:prstGeom>
          <a:solidFill>
            <a:srgbClr val="0099FF"/>
          </a:solidFill>
          <a:ln w="38100">
            <a:noFill/>
          </a:ln>
          <a:effectLst/>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chemeClr val="bg1"/>
                </a:solidFill>
                <a:latin typeface="Trebuchet MS" panose="020B0603020202020204" pitchFamily="34" charset="0"/>
              </a:rPr>
              <a:t>INTENT</a:t>
            </a:r>
            <a:r>
              <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rPr>
              <a:t>: WEBSITE TRAFFIC</a:t>
            </a:r>
            <a:endParaRPr kumimoji="0" lang="en-US" sz="2800" b="1" i="0" u="none" strike="noStrike" kern="1200" cap="none" spc="0" normalizeH="0" baseline="0" noProof="0" dirty="0">
              <a:ln>
                <a:noFill/>
              </a:ln>
              <a:solidFill>
                <a:schemeClr val="bg1"/>
              </a:solidFill>
              <a:effectLst/>
              <a:uLnTx/>
              <a:uFillTx/>
              <a:latin typeface="Trebuchet MS"/>
            </a:endParaRPr>
          </a:p>
        </p:txBody>
      </p:sp>
      <p:sp>
        <p:nvSpPr>
          <p:cNvPr id="73" name="TextBox 72">
            <a:extLst>
              <a:ext uri="{FF2B5EF4-FFF2-40B4-BE49-F238E27FC236}">
                <a16:creationId xmlns:a16="http://schemas.microsoft.com/office/drawing/2014/main" id="{78734478-F9D8-4026-AF60-2C76D3AE18EE}"/>
              </a:ext>
            </a:extLst>
          </p:cNvPr>
          <p:cNvSpPr txBox="1"/>
          <p:nvPr/>
        </p:nvSpPr>
        <p:spPr>
          <a:xfrm>
            <a:off x="561412" y="805498"/>
            <a:ext cx="23091959"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effectLst/>
                <a:uLnTx/>
                <a:uFillTx/>
                <a:latin typeface="Trebuchet MS"/>
                <a:ea typeface="+mn-ea"/>
                <a:cs typeface="+mn-cs"/>
              </a:rPr>
              <a:t>In Fact, Tight Correlations Exist Between TV Spend And Website Traffic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effectLst/>
                <a:uLnTx/>
                <a:uFillTx/>
                <a:latin typeface="Trebuchet MS"/>
                <a:ea typeface="+mn-ea"/>
                <a:cs typeface="+mn-cs"/>
              </a:rPr>
              <a:t>For ‘Expanding’ DTC Brands That Have </a:t>
            </a:r>
            <a:r>
              <a:rPr kumimoji="0" lang="en-US" sz="5400" b="0" i="0" u="none" strike="noStrike" kern="1200" cap="none" spc="0" normalizeH="0" baseline="0" noProof="0" dirty="0">
                <a:ln>
                  <a:noFill/>
                </a:ln>
                <a:effectLst/>
                <a:uLnTx/>
                <a:uFillTx/>
                <a:latin typeface="Trebuchet MS"/>
                <a:ea typeface="+mn-ea"/>
              </a:rPr>
              <a:t>A Continual Advertising Presence</a:t>
            </a:r>
            <a:endParaRPr kumimoji="0" lang="en-US" sz="5400" b="0" i="0" u="none" strike="noStrike" kern="1200" cap="none" spc="0" normalizeH="0" baseline="0" noProof="0" dirty="0">
              <a:ln>
                <a:noFill/>
              </a:ln>
              <a:effectLst/>
              <a:uLnTx/>
              <a:uFillTx/>
              <a:latin typeface="Trebuchet MS"/>
              <a:ea typeface="+mn-ea"/>
              <a:cs typeface="Trebuchet MS"/>
            </a:endParaRPr>
          </a:p>
        </p:txBody>
      </p:sp>
      <p:pic>
        <p:nvPicPr>
          <p:cNvPr id="76" name="Picture 7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pic>
        <p:nvPicPr>
          <p:cNvPr id="74" name="Picture 73">
            <a:extLst>
              <a:ext uri="{FF2B5EF4-FFF2-40B4-BE49-F238E27FC236}">
                <a16:creationId xmlns:a16="http://schemas.microsoft.com/office/drawing/2014/main" id="{BAE68A33-4BB7-465A-9B32-9CEB45FE2A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51688" y="3828072"/>
            <a:ext cx="2322325" cy="710063"/>
          </a:xfrm>
          <a:prstGeom prst="rect">
            <a:avLst/>
          </a:prstGeom>
        </p:spPr>
      </p:pic>
      <p:pic>
        <p:nvPicPr>
          <p:cNvPr id="77" name="Picture 32" descr="Image result for etrade logo">
            <a:extLst>
              <a:ext uri="{FF2B5EF4-FFF2-40B4-BE49-F238E27FC236}">
                <a16:creationId xmlns:a16="http://schemas.microsoft.com/office/drawing/2014/main" id="{33551D4E-F7AA-4746-9ED2-91DD0D2D8DB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662293" y="3971436"/>
            <a:ext cx="2206820" cy="43231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42" descr="Image result for adoreme logo">
            <a:extLst>
              <a:ext uri="{FF2B5EF4-FFF2-40B4-BE49-F238E27FC236}">
                <a16:creationId xmlns:a16="http://schemas.microsoft.com/office/drawing/2014/main" id="{28A9178C-0DC2-4BBF-92E0-D745B912A86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154759" y="3903117"/>
            <a:ext cx="2828340" cy="571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197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876DF4-EB41-4A68-B35C-3BC0861258F0}"/>
              </a:ext>
            </a:extLst>
          </p:cNvPr>
          <p:cNvSpPr/>
          <p:nvPr/>
        </p:nvSpPr>
        <p:spPr>
          <a:xfrm>
            <a:off x="273522" y="2222953"/>
            <a:ext cx="24038242" cy="10683861"/>
          </a:xfrm>
          <a:prstGeom prst="round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43</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2" name="Text Placeholder 2">
            <a:extLst>
              <a:ext uri="{FF2B5EF4-FFF2-40B4-BE49-F238E27FC236}">
                <a16:creationId xmlns:a16="http://schemas.microsoft.com/office/drawing/2014/main" id="{0FC09DD7-AD41-46A7-9398-8FFF46272436}"/>
              </a:ext>
            </a:extLst>
          </p:cNvPr>
          <p:cNvSpPr txBox="1">
            <a:spLocks/>
          </p:cNvSpPr>
          <p:nvPr/>
        </p:nvSpPr>
        <p:spPr>
          <a:xfrm>
            <a:off x="20236649" y="2306055"/>
            <a:ext cx="2471060" cy="81957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strike="noStrike" kern="1200" cap="none" spc="0" normalizeH="0" baseline="0" noProof="0" dirty="0">
                <a:ln>
                  <a:noFill/>
                </a:ln>
                <a:solidFill>
                  <a:srgbClr val="0099FF"/>
                </a:solidFill>
                <a:effectLst/>
                <a:uLnTx/>
                <a:uFillTx/>
                <a:latin typeface="Trebuchet MS"/>
                <a:ea typeface="+mn-ea"/>
                <a:cs typeface="+mn-cs"/>
              </a:rPr>
              <a:t>‘17 vs. ‘18</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srgbClr val="0099FF"/>
                </a:solidFill>
                <a:effectLst/>
                <a:uLnTx/>
                <a:uFillTx/>
                <a:latin typeface="Trebuchet MS"/>
                <a:ea typeface="+mn-ea"/>
                <a:cs typeface="+mn-cs"/>
              </a:rPr>
              <a:t>YoY Diff</a:t>
            </a:r>
          </a:p>
        </p:txBody>
      </p:sp>
      <p:sp>
        <p:nvSpPr>
          <p:cNvPr id="15" name="Text Placeholder 2">
            <a:extLst>
              <a:ext uri="{FF2B5EF4-FFF2-40B4-BE49-F238E27FC236}">
                <a16:creationId xmlns:a16="http://schemas.microsoft.com/office/drawing/2014/main" id="{5C36C24A-29A3-4969-A1A1-E55E5296D1C3}"/>
              </a:ext>
            </a:extLst>
          </p:cNvPr>
          <p:cNvSpPr txBox="1">
            <a:spLocks/>
          </p:cNvSpPr>
          <p:nvPr/>
        </p:nvSpPr>
        <p:spPr>
          <a:xfrm>
            <a:off x="11866177"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effectLst/>
                <a:uLnTx/>
                <a:uFillTx/>
                <a:latin typeface="Trebuchet MS"/>
                <a:ea typeface="+mn-ea"/>
                <a:cs typeface="+mn-cs"/>
              </a:rPr>
              <a:t>2016</a:t>
            </a:r>
          </a:p>
        </p:txBody>
      </p:sp>
      <p:sp>
        <p:nvSpPr>
          <p:cNvPr id="16" name="Text Placeholder 2">
            <a:extLst>
              <a:ext uri="{FF2B5EF4-FFF2-40B4-BE49-F238E27FC236}">
                <a16:creationId xmlns:a16="http://schemas.microsoft.com/office/drawing/2014/main" id="{1AB33077-0EBC-48FD-9F6C-1D0835E1A7F3}"/>
              </a:ext>
            </a:extLst>
          </p:cNvPr>
          <p:cNvSpPr txBox="1">
            <a:spLocks/>
          </p:cNvSpPr>
          <p:nvPr/>
        </p:nvSpPr>
        <p:spPr>
          <a:xfrm>
            <a:off x="14787280"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effectLst/>
                <a:uLnTx/>
                <a:uFillTx/>
                <a:latin typeface="Trebuchet MS"/>
                <a:ea typeface="+mn-ea"/>
                <a:cs typeface="+mn-cs"/>
              </a:rPr>
              <a:t>2017</a:t>
            </a:r>
          </a:p>
        </p:txBody>
      </p:sp>
      <p:sp>
        <p:nvSpPr>
          <p:cNvPr id="17" name="Text Placeholder 2">
            <a:extLst>
              <a:ext uri="{FF2B5EF4-FFF2-40B4-BE49-F238E27FC236}">
                <a16:creationId xmlns:a16="http://schemas.microsoft.com/office/drawing/2014/main" id="{309CADD9-CF9E-4F80-9FFC-4964797F7615}"/>
              </a:ext>
            </a:extLst>
          </p:cNvPr>
          <p:cNvSpPr txBox="1">
            <a:spLocks/>
          </p:cNvSpPr>
          <p:nvPr/>
        </p:nvSpPr>
        <p:spPr>
          <a:xfrm>
            <a:off x="17837762"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effectLst/>
                <a:uLnTx/>
                <a:uFillTx/>
                <a:latin typeface="Trebuchet MS"/>
                <a:ea typeface="+mn-ea"/>
                <a:cs typeface="+mn-cs"/>
              </a:rPr>
              <a:t>2018</a:t>
            </a:r>
          </a:p>
        </p:txBody>
      </p:sp>
      <p:sp>
        <p:nvSpPr>
          <p:cNvPr id="18" name="Text Placeholder 2">
            <a:extLst>
              <a:ext uri="{FF2B5EF4-FFF2-40B4-BE49-F238E27FC236}">
                <a16:creationId xmlns:a16="http://schemas.microsoft.com/office/drawing/2014/main" id="{DDFBC1BB-D91A-4DFB-818B-26435C8CEBBE}"/>
              </a:ext>
            </a:extLst>
          </p:cNvPr>
          <p:cNvSpPr txBox="1">
            <a:spLocks/>
          </p:cNvSpPr>
          <p:nvPr/>
        </p:nvSpPr>
        <p:spPr>
          <a:xfrm>
            <a:off x="7472056" y="3679907"/>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TV Spend (000):</a:t>
            </a:r>
          </a:p>
        </p:txBody>
      </p:sp>
      <p:sp>
        <p:nvSpPr>
          <p:cNvPr id="24" name="Text Placeholder 2">
            <a:extLst>
              <a:ext uri="{FF2B5EF4-FFF2-40B4-BE49-F238E27FC236}">
                <a16:creationId xmlns:a16="http://schemas.microsoft.com/office/drawing/2014/main" id="{884ED1AC-B8A3-4F8C-AE52-166FF28A9F89}"/>
              </a:ext>
            </a:extLst>
          </p:cNvPr>
          <p:cNvSpPr txBox="1">
            <a:spLocks/>
          </p:cNvSpPr>
          <p:nvPr/>
        </p:nvSpPr>
        <p:spPr>
          <a:xfrm>
            <a:off x="17439351" y="4416602"/>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$700,000</a:t>
            </a:r>
          </a:p>
        </p:txBody>
      </p:sp>
      <p:sp>
        <p:nvSpPr>
          <p:cNvPr id="25" name="Text Placeholder 2">
            <a:extLst>
              <a:ext uri="{FF2B5EF4-FFF2-40B4-BE49-F238E27FC236}">
                <a16:creationId xmlns:a16="http://schemas.microsoft.com/office/drawing/2014/main" id="{AB9AC8FF-2850-447F-A8D3-3CD611408BF1}"/>
              </a:ext>
            </a:extLst>
          </p:cNvPr>
          <p:cNvSpPr txBox="1">
            <a:spLocks/>
          </p:cNvSpPr>
          <p:nvPr/>
        </p:nvSpPr>
        <p:spPr>
          <a:xfrm>
            <a:off x="14537843" y="4412578"/>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$340,000</a:t>
            </a:r>
          </a:p>
        </p:txBody>
      </p:sp>
      <p:sp>
        <p:nvSpPr>
          <p:cNvPr id="26" name="Text Placeholder 2">
            <a:extLst>
              <a:ext uri="{FF2B5EF4-FFF2-40B4-BE49-F238E27FC236}">
                <a16:creationId xmlns:a16="http://schemas.microsoft.com/office/drawing/2014/main" id="{36DF124B-BF3D-4695-8014-9A626FAE1AF4}"/>
              </a:ext>
            </a:extLst>
          </p:cNvPr>
          <p:cNvSpPr txBox="1">
            <a:spLocks/>
          </p:cNvSpPr>
          <p:nvPr/>
        </p:nvSpPr>
        <p:spPr>
          <a:xfrm>
            <a:off x="11331227" y="4405021"/>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$170,000</a:t>
            </a:r>
          </a:p>
        </p:txBody>
      </p:sp>
      <p:sp>
        <p:nvSpPr>
          <p:cNvPr id="27" name="Text Placeholder 2">
            <a:extLst>
              <a:ext uri="{FF2B5EF4-FFF2-40B4-BE49-F238E27FC236}">
                <a16:creationId xmlns:a16="http://schemas.microsoft.com/office/drawing/2014/main" id="{CF886E40-C1CD-4699-88A8-2EF8228FA963}"/>
              </a:ext>
            </a:extLst>
          </p:cNvPr>
          <p:cNvSpPr txBox="1">
            <a:spLocks/>
          </p:cNvSpPr>
          <p:nvPr/>
        </p:nvSpPr>
        <p:spPr>
          <a:xfrm>
            <a:off x="7475168" y="4421242"/>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Revenue (000):</a:t>
            </a:r>
          </a:p>
        </p:txBody>
      </p:sp>
      <p:sp>
        <p:nvSpPr>
          <p:cNvPr id="29" name="Text Placeholder 2">
            <a:extLst>
              <a:ext uri="{FF2B5EF4-FFF2-40B4-BE49-F238E27FC236}">
                <a16:creationId xmlns:a16="http://schemas.microsoft.com/office/drawing/2014/main" id="{6DEF59F8-B9DA-43B8-9160-F6F4B5523364}"/>
              </a:ext>
            </a:extLst>
          </p:cNvPr>
          <p:cNvSpPr txBox="1">
            <a:spLocks/>
          </p:cNvSpPr>
          <p:nvPr/>
        </p:nvSpPr>
        <p:spPr>
          <a:xfrm>
            <a:off x="17439351" y="3675267"/>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$161,268</a:t>
            </a:r>
          </a:p>
        </p:txBody>
      </p:sp>
      <p:sp>
        <p:nvSpPr>
          <p:cNvPr id="30" name="Text Placeholder 2">
            <a:extLst>
              <a:ext uri="{FF2B5EF4-FFF2-40B4-BE49-F238E27FC236}">
                <a16:creationId xmlns:a16="http://schemas.microsoft.com/office/drawing/2014/main" id="{61F85971-4C4C-41AB-A6AA-4EB8A348134B}"/>
              </a:ext>
            </a:extLst>
          </p:cNvPr>
          <p:cNvSpPr txBox="1">
            <a:spLocks/>
          </p:cNvSpPr>
          <p:nvPr/>
        </p:nvSpPr>
        <p:spPr>
          <a:xfrm>
            <a:off x="3380799" y="406489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2012</a:t>
            </a:r>
          </a:p>
        </p:txBody>
      </p:sp>
      <p:sp>
        <p:nvSpPr>
          <p:cNvPr id="31" name="Text Placeholder 2">
            <a:extLst>
              <a:ext uri="{FF2B5EF4-FFF2-40B4-BE49-F238E27FC236}">
                <a16:creationId xmlns:a16="http://schemas.microsoft.com/office/drawing/2014/main" id="{3252387F-5F78-4A64-A350-1850D66D6520}"/>
              </a:ext>
            </a:extLst>
          </p:cNvPr>
          <p:cNvSpPr txBox="1">
            <a:spLocks/>
          </p:cNvSpPr>
          <p:nvPr/>
        </p:nvSpPr>
        <p:spPr>
          <a:xfrm>
            <a:off x="5377561" y="4064897"/>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2014</a:t>
            </a:r>
            <a:endParaRPr kumimoji="0" lang="en-US" sz="2400" b="1" i="0" strike="noStrike" kern="1200" cap="none" spc="0" normalizeH="0" baseline="0" noProof="0" dirty="0">
              <a:ln>
                <a:noFill/>
              </a:ln>
              <a:effectLst/>
              <a:uLnTx/>
              <a:uFillTx/>
              <a:latin typeface="Trebuchet MS"/>
              <a:ea typeface="+mn-ea"/>
              <a:cs typeface="+mn-cs"/>
            </a:endParaRPr>
          </a:p>
        </p:txBody>
      </p:sp>
      <p:sp>
        <p:nvSpPr>
          <p:cNvPr id="35" name="Text Placeholder 2">
            <a:extLst>
              <a:ext uri="{FF2B5EF4-FFF2-40B4-BE49-F238E27FC236}">
                <a16:creationId xmlns:a16="http://schemas.microsoft.com/office/drawing/2014/main" id="{9BAC56A1-7200-4C0C-94A0-ED9846AC8C68}"/>
              </a:ext>
            </a:extLst>
          </p:cNvPr>
          <p:cNvSpPr txBox="1">
            <a:spLocks/>
          </p:cNvSpPr>
          <p:nvPr/>
        </p:nvSpPr>
        <p:spPr>
          <a:xfrm>
            <a:off x="14537843" y="3671243"/>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$108,708</a:t>
            </a:r>
          </a:p>
        </p:txBody>
      </p:sp>
      <p:sp>
        <p:nvSpPr>
          <p:cNvPr id="36" name="Text Placeholder 2">
            <a:extLst>
              <a:ext uri="{FF2B5EF4-FFF2-40B4-BE49-F238E27FC236}">
                <a16:creationId xmlns:a16="http://schemas.microsoft.com/office/drawing/2014/main" id="{3BDD3586-881F-41F7-B284-5805C42DEFE8}"/>
              </a:ext>
            </a:extLst>
          </p:cNvPr>
          <p:cNvSpPr txBox="1">
            <a:spLocks/>
          </p:cNvSpPr>
          <p:nvPr/>
        </p:nvSpPr>
        <p:spPr>
          <a:xfrm>
            <a:off x="11331227" y="3663686"/>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$34,051</a:t>
            </a:r>
            <a:endParaRPr kumimoji="0" lang="en-US" sz="2400" b="1" i="0" strike="noStrike" kern="1200" cap="none" spc="0" normalizeH="0" baseline="0" noProof="0" dirty="0">
              <a:ln>
                <a:noFill/>
              </a:ln>
              <a:effectLst/>
              <a:uLnTx/>
              <a:uFillTx/>
              <a:latin typeface="Trebuchet MS"/>
              <a:ea typeface="+mn-ea"/>
              <a:cs typeface="+mn-cs"/>
            </a:endParaRPr>
          </a:p>
        </p:txBody>
      </p:sp>
      <p:sp>
        <p:nvSpPr>
          <p:cNvPr id="37" name="Text Placeholder 2">
            <a:extLst>
              <a:ext uri="{FF2B5EF4-FFF2-40B4-BE49-F238E27FC236}">
                <a16:creationId xmlns:a16="http://schemas.microsoft.com/office/drawing/2014/main" id="{4289DDFE-5BEE-42E9-9AEE-990F191B0584}"/>
              </a:ext>
            </a:extLst>
          </p:cNvPr>
          <p:cNvSpPr txBox="1">
            <a:spLocks/>
          </p:cNvSpPr>
          <p:nvPr/>
        </p:nvSpPr>
        <p:spPr>
          <a:xfrm>
            <a:off x="20260305" y="4419714"/>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+$360,000</a:t>
            </a:r>
          </a:p>
        </p:txBody>
      </p:sp>
      <p:sp>
        <p:nvSpPr>
          <p:cNvPr id="38" name="Text Placeholder 2">
            <a:extLst>
              <a:ext uri="{FF2B5EF4-FFF2-40B4-BE49-F238E27FC236}">
                <a16:creationId xmlns:a16="http://schemas.microsoft.com/office/drawing/2014/main" id="{E18A94B0-62E8-410F-B45C-2F54BFCCA8CA}"/>
              </a:ext>
            </a:extLst>
          </p:cNvPr>
          <p:cNvSpPr txBox="1">
            <a:spLocks/>
          </p:cNvSpPr>
          <p:nvPr/>
        </p:nvSpPr>
        <p:spPr>
          <a:xfrm>
            <a:off x="20260305" y="3676379"/>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+$52,560</a:t>
            </a:r>
          </a:p>
        </p:txBody>
      </p:sp>
      <p:sp>
        <p:nvSpPr>
          <p:cNvPr id="39" name="Text Placeholder 2">
            <a:extLst>
              <a:ext uri="{FF2B5EF4-FFF2-40B4-BE49-F238E27FC236}">
                <a16:creationId xmlns:a16="http://schemas.microsoft.com/office/drawing/2014/main" id="{9C5D3169-A113-4D4C-8C54-C761CBCF1732}"/>
              </a:ext>
            </a:extLst>
          </p:cNvPr>
          <p:cNvSpPr txBox="1">
            <a:spLocks/>
          </p:cNvSpPr>
          <p:nvPr/>
        </p:nvSpPr>
        <p:spPr>
          <a:xfrm>
            <a:off x="22431534" y="4448460"/>
            <a:ext cx="1398852" cy="484992"/>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chemeClr val="bg1"/>
                </a:solidFill>
                <a:effectLst/>
                <a:uLnTx/>
                <a:uFillTx/>
                <a:latin typeface="Trebuchet MS"/>
                <a:ea typeface="+mn-ea"/>
                <a:cs typeface="+mn-cs"/>
              </a:rPr>
              <a:t>+106%</a:t>
            </a:r>
          </a:p>
        </p:txBody>
      </p:sp>
      <p:cxnSp>
        <p:nvCxnSpPr>
          <p:cNvPr id="40" name="Straight Connector 39">
            <a:extLst>
              <a:ext uri="{FF2B5EF4-FFF2-40B4-BE49-F238E27FC236}">
                <a16:creationId xmlns:a16="http://schemas.microsoft.com/office/drawing/2014/main" id="{D32627B5-5A49-4376-87BE-AB09A28E5407}"/>
              </a:ext>
            </a:extLst>
          </p:cNvPr>
          <p:cNvCxnSpPr>
            <a:cxnSpLocks/>
          </p:cNvCxnSpPr>
          <p:nvPr/>
        </p:nvCxnSpPr>
        <p:spPr>
          <a:xfrm>
            <a:off x="438358" y="5214402"/>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72" name="Text Placeholder 2">
            <a:extLst>
              <a:ext uri="{FF2B5EF4-FFF2-40B4-BE49-F238E27FC236}">
                <a16:creationId xmlns:a16="http://schemas.microsoft.com/office/drawing/2014/main" id="{4A4FD22D-37B4-44DC-862A-6979FF4E7E15}"/>
              </a:ext>
            </a:extLst>
          </p:cNvPr>
          <p:cNvSpPr txBox="1">
            <a:spLocks/>
          </p:cNvSpPr>
          <p:nvPr/>
        </p:nvSpPr>
        <p:spPr>
          <a:xfrm>
            <a:off x="7437846" y="5549140"/>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TV Spend (000):</a:t>
            </a:r>
          </a:p>
        </p:txBody>
      </p:sp>
      <p:sp>
        <p:nvSpPr>
          <p:cNvPr id="74" name="Text Placeholder 2">
            <a:extLst>
              <a:ext uri="{FF2B5EF4-FFF2-40B4-BE49-F238E27FC236}">
                <a16:creationId xmlns:a16="http://schemas.microsoft.com/office/drawing/2014/main" id="{1E84191D-F318-451B-AE89-3892DDEB4A4D}"/>
              </a:ext>
            </a:extLst>
          </p:cNvPr>
          <p:cNvSpPr txBox="1">
            <a:spLocks/>
          </p:cNvSpPr>
          <p:nvPr/>
        </p:nvSpPr>
        <p:spPr>
          <a:xfrm>
            <a:off x="17075774" y="6285836"/>
            <a:ext cx="2366120" cy="49210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$1,955,467</a:t>
            </a:r>
          </a:p>
        </p:txBody>
      </p:sp>
      <p:sp>
        <p:nvSpPr>
          <p:cNvPr id="75" name="Text Placeholder 2">
            <a:extLst>
              <a:ext uri="{FF2B5EF4-FFF2-40B4-BE49-F238E27FC236}">
                <a16:creationId xmlns:a16="http://schemas.microsoft.com/office/drawing/2014/main" id="{2FAC09EE-B746-4E30-BFD0-192994569F43}"/>
              </a:ext>
            </a:extLst>
          </p:cNvPr>
          <p:cNvSpPr txBox="1">
            <a:spLocks/>
          </p:cNvSpPr>
          <p:nvPr/>
        </p:nvSpPr>
        <p:spPr>
          <a:xfrm>
            <a:off x="14537843" y="6281811"/>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$858,870</a:t>
            </a:r>
          </a:p>
        </p:txBody>
      </p:sp>
      <p:sp>
        <p:nvSpPr>
          <p:cNvPr id="76" name="Text Placeholder 2">
            <a:extLst>
              <a:ext uri="{FF2B5EF4-FFF2-40B4-BE49-F238E27FC236}">
                <a16:creationId xmlns:a16="http://schemas.microsoft.com/office/drawing/2014/main" id="{42F32CB2-CB59-4767-A875-52AABF8F15F1}"/>
              </a:ext>
            </a:extLst>
          </p:cNvPr>
          <p:cNvSpPr txBox="1">
            <a:spLocks/>
          </p:cNvSpPr>
          <p:nvPr/>
        </p:nvSpPr>
        <p:spPr>
          <a:xfrm>
            <a:off x="11331227" y="6274254"/>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$365,148</a:t>
            </a:r>
          </a:p>
        </p:txBody>
      </p:sp>
      <p:sp>
        <p:nvSpPr>
          <p:cNvPr id="77" name="Text Placeholder 2">
            <a:extLst>
              <a:ext uri="{FF2B5EF4-FFF2-40B4-BE49-F238E27FC236}">
                <a16:creationId xmlns:a16="http://schemas.microsoft.com/office/drawing/2014/main" id="{AA3AC8B0-2037-4681-898A-269D4F78854B}"/>
              </a:ext>
            </a:extLst>
          </p:cNvPr>
          <p:cNvSpPr txBox="1">
            <a:spLocks/>
          </p:cNvSpPr>
          <p:nvPr/>
        </p:nvSpPr>
        <p:spPr>
          <a:xfrm>
            <a:off x="7440958" y="6290475"/>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Revenue (000):</a:t>
            </a:r>
          </a:p>
        </p:txBody>
      </p:sp>
      <p:sp>
        <p:nvSpPr>
          <p:cNvPr id="78" name="Text Placeholder 2">
            <a:extLst>
              <a:ext uri="{FF2B5EF4-FFF2-40B4-BE49-F238E27FC236}">
                <a16:creationId xmlns:a16="http://schemas.microsoft.com/office/drawing/2014/main" id="{2DCA57E8-7FF7-4400-B9CB-20F37D6352EF}"/>
              </a:ext>
            </a:extLst>
          </p:cNvPr>
          <p:cNvSpPr txBox="1">
            <a:spLocks/>
          </p:cNvSpPr>
          <p:nvPr/>
        </p:nvSpPr>
        <p:spPr>
          <a:xfrm>
            <a:off x="17439351" y="5544500"/>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$65,442</a:t>
            </a:r>
          </a:p>
        </p:txBody>
      </p:sp>
      <p:sp>
        <p:nvSpPr>
          <p:cNvPr id="79" name="Text Placeholder 2">
            <a:extLst>
              <a:ext uri="{FF2B5EF4-FFF2-40B4-BE49-F238E27FC236}">
                <a16:creationId xmlns:a16="http://schemas.microsoft.com/office/drawing/2014/main" id="{FFF7C7B3-6D2F-4FFB-90F4-F3DFD161822B}"/>
              </a:ext>
            </a:extLst>
          </p:cNvPr>
          <p:cNvSpPr txBox="1">
            <a:spLocks/>
          </p:cNvSpPr>
          <p:nvPr/>
        </p:nvSpPr>
        <p:spPr>
          <a:xfrm>
            <a:off x="3346589" y="5934129"/>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2013</a:t>
            </a:r>
          </a:p>
        </p:txBody>
      </p:sp>
      <p:sp>
        <p:nvSpPr>
          <p:cNvPr id="80" name="Text Placeholder 2">
            <a:extLst>
              <a:ext uri="{FF2B5EF4-FFF2-40B4-BE49-F238E27FC236}">
                <a16:creationId xmlns:a16="http://schemas.microsoft.com/office/drawing/2014/main" id="{B36D2B57-A8D1-4B65-B811-49D387163C1E}"/>
              </a:ext>
            </a:extLst>
          </p:cNvPr>
          <p:cNvSpPr txBox="1">
            <a:spLocks/>
          </p:cNvSpPr>
          <p:nvPr/>
        </p:nvSpPr>
        <p:spPr>
          <a:xfrm>
            <a:off x="5343351" y="5934130"/>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2013</a:t>
            </a:r>
            <a:endParaRPr kumimoji="0" lang="en-US" sz="2400" b="1" i="0" strike="noStrike" kern="1200" cap="none" spc="0" normalizeH="0" baseline="0" noProof="0" dirty="0">
              <a:ln>
                <a:noFill/>
              </a:ln>
              <a:effectLst/>
              <a:uLnTx/>
              <a:uFillTx/>
              <a:latin typeface="Trebuchet MS"/>
              <a:ea typeface="+mn-ea"/>
              <a:cs typeface="+mn-cs"/>
            </a:endParaRPr>
          </a:p>
        </p:txBody>
      </p:sp>
      <p:sp>
        <p:nvSpPr>
          <p:cNvPr id="81" name="Text Placeholder 2">
            <a:extLst>
              <a:ext uri="{FF2B5EF4-FFF2-40B4-BE49-F238E27FC236}">
                <a16:creationId xmlns:a16="http://schemas.microsoft.com/office/drawing/2014/main" id="{ABA928B6-8311-4296-987E-89350FDC7875}"/>
              </a:ext>
            </a:extLst>
          </p:cNvPr>
          <p:cNvSpPr txBox="1">
            <a:spLocks/>
          </p:cNvSpPr>
          <p:nvPr/>
        </p:nvSpPr>
        <p:spPr>
          <a:xfrm>
            <a:off x="14537843" y="5540476"/>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$31,791</a:t>
            </a:r>
          </a:p>
        </p:txBody>
      </p:sp>
      <p:sp>
        <p:nvSpPr>
          <p:cNvPr id="82" name="Text Placeholder 2">
            <a:extLst>
              <a:ext uri="{FF2B5EF4-FFF2-40B4-BE49-F238E27FC236}">
                <a16:creationId xmlns:a16="http://schemas.microsoft.com/office/drawing/2014/main" id="{41FBB8CE-9D0F-410A-9401-FA5F127C9E0A}"/>
              </a:ext>
            </a:extLst>
          </p:cNvPr>
          <p:cNvSpPr txBox="1">
            <a:spLocks/>
          </p:cNvSpPr>
          <p:nvPr/>
        </p:nvSpPr>
        <p:spPr>
          <a:xfrm>
            <a:off x="11331227" y="5532919"/>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$15,833</a:t>
            </a:r>
            <a:endParaRPr kumimoji="0" lang="en-US" sz="2400" b="1" i="0" strike="noStrike" kern="1200" cap="none" spc="0" normalizeH="0" baseline="0" noProof="0" dirty="0">
              <a:ln>
                <a:noFill/>
              </a:ln>
              <a:effectLst/>
              <a:uLnTx/>
              <a:uFillTx/>
              <a:latin typeface="Trebuchet MS"/>
              <a:ea typeface="+mn-ea"/>
              <a:cs typeface="+mn-cs"/>
            </a:endParaRPr>
          </a:p>
        </p:txBody>
      </p:sp>
      <p:sp>
        <p:nvSpPr>
          <p:cNvPr id="83" name="Text Placeholder 2">
            <a:extLst>
              <a:ext uri="{FF2B5EF4-FFF2-40B4-BE49-F238E27FC236}">
                <a16:creationId xmlns:a16="http://schemas.microsoft.com/office/drawing/2014/main" id="{51E7492A-DEC6-44D0-839B-33B25C4C4628}"/>
              </a:ext>
            </a:extLst>
          </p:cNvPr>
          <p:cNvSpPr txBox="1">
            <a:spLocks/>
          </p:cNvSpPr>
          <p:nvPr/>
        </p:nvSpPr>
        <p:spPr>
          <a:xfrm>
            <a:off x="20064677" y="6288947"/>
            <a:ext cx="2198171" cy="57838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+$1,096,597</a:t>
            </a:r>
          </a:p>
        </p:txBody>
      </p:sp>
      <p:sp>
        <p:nvSpPr>
          <p:cNvPr id="84" name="Text Placeholder 2">
            <a:extLst>
              <a:ext uri="{FF2B5EF4-FFF2-40B4-BE49-F238E27FC236}">
                <a16:creationId xmlns:a16="http://schemas.microsoft.com/office/drawing/2014/main" id="{18D27328-4040-4780-8E5F-C7BADE3A13BC}"/>
              </a:ext>
            </a:extLst>
          </p:cNvPr>
          <p:cNvSpPr txBox="1">
            <a:spLocks/>
          </p:cNvSpPr>
          <p:nvPr/>
        </p:nvSpPr>
        <p:spPr>
          <a:xfrm>
            <a:off x="20260305" y="5545612"/>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+$33,651</a:t>
            </a:r>
          </a:p>
        </p:txBody>
      </p:sp>
      <p:sp>
        <p:nvSpPr>
          <p:cNvPr id="85" name="Text Placeholder 2">
            <a:extLst>
              <a:ext uri="{FF2B5EF4-FFF2-40B4-BE49-F238E27FC236}">
                <a16:creationId xmlns:a16="http://schemas.microsoft.com/office/drawing/2014/main" id="{85A575F5-62F6-4760-AAAD-CC834B3CFE0A}"/>
              </a:ext>
            </a:extLst>
          </p:cNvPr>
          <p:cNvSpPr txBox="1">
            <a:spLocks/>
          </p:cNvSpPr>
          <p:nvPr/>
        </p:nvSpPr>
        <p:spPr>
          <a:xfrm>
            <a:off x="22397324" y="6317693"/>
            <a:ext cx="1398852" cy="484992"/>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chemeClr val="bg1"/>
                </a:solidFill>
                <a:effectLst/>
                <a:uLnTx/>
                <a:uFillTx/>
                <a:latin typeface="Trebuchet MS"/>
                <a:ea typeface="+mn-ea"/>
                <a:cs typeface="+mn-cs"/>
              </a:rPr>
              <a:t>+128%</a:t>
            </a:r>
          </a:p>
        </p:txBody>
      </p:sp>
      <p:cxnSp>
        <p:nvCxnSpPr>
          <p:cNvPr id="86" name="Straight Connector 85">
            <a:extLst>
              <a:ext uri="{FF2B5EF4-FFF2-40B4-BE49-F238E27FC236}">
                <a16:creationId xmlns:a16="http://schemas.microsoft.com/office/drawing/2014/main" id="{3B0D6AC8-3B60-47BF-AB27-6454322AF91D}"/>
              </a:ext>
            </a:extLst>
          </p:cNvPr>
          <p:cNvCxnSpPr>
            <a:cxnSpLocks/>
          </p:cNvCxnSpPr>
          <p:nvPr/>
        </p:nvCxnSpPr>
        <p:spPr>
          <a:xfrm>
            <a:off x="404148" y="7083635"/>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87" name="Text Placeholder 2">
            <a:extLst>
              <a:ext uri="{FF2B5EF4-FFF2-40B4-BE49-F238E27FC236}">
                <a16:creationId xmlns:a16="http://schemas.microsoft.com/office/drawing/2014/main" id="{7778A274-F86A-4579-9255-ED672AAA5A29}"/>
              </a:ext>
            </a:extLst>
          </p:cNvPr>
          <p:cNvSpPr txBox="1">
            <a:spLocks/>
          </p:cNvSpPr>
          <p:nvPr/>
        </p:nvSpPr>
        <p:spPr>
          <a:xfrm>
            <a:off x="7475168" y="7359278"/>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TV Spend (000):</a:t>
            </a:r>
          </a:p>
        </p:txBody>
      </p:sp>
      <p:sp>
        <p:nvSpPr>
          <p:cNvPr id="89" name="Text Placeholder 2">
            <a:extLst>
              <a:ext uri="{FF2B5EF4-FFF2-40B4-BE49-F238E27FC236}">
                <a16:creationId xmlns:a16="http://schemas.microsoft.com/office/drawing/2014/main" id="{B612DCF9-4E54-407F-9E14-016260D44CB8}"/>
              </a:ext>
            </a:extLst>
          </p:cNvPr>
          <p:cNvSpPr txBox="1">
            <a:spLocks/>
          </p:cNvSpPr>
          <p:nvPr/>
        </p:nvSpPr>
        <p:spPr>
          <a:xfrm>
            <a:off x="17208456" y="8095973"/>
            <a:ext cx="2233438" cy="533350"/>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$1,954,000</a:t>
            </a:r>
          </a:p>
        </p:txBody>
      </p:sp>
      <p:sp>
        <p:nvSpPr>
          <p:cNvPr id="90" name="Text Placeholder 2">
            <a:extLst>
              <a:ext uri="{FF2B5EF4-FFF2-40B4-BE49-F238E27FC236}">
                <a16:creationId xmlns:a16="http://schemas.microsoft.com/office/drawing/2014/main" id="{341C793E-77C9-4507-9153-48E55BAFD038}"/>
              </a:ext>
            </a:extLst>
          </p:cNvPr>
          <p:cNvSpPr txBox="1">
            <a:spLocks/>
          </p:cNvSpPr>
          <p:nvPr/>
        </p:nvSpPr>
        <p:spPr>
          <a:xfrm>
            <a:off x="14276590" y="8091948"/>
            <a:ext cx="2198171" cy="51989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$1,186,000</a:t>
            </a:r>
          </a:p>
        </p:txBody>
      </p:sp>
      <p:sp>
        <p:nvSpPr>
          <p:cNvPr id="91" name="Text Placeholder 2">
            <a:extLst>
              <a:ext uri="{FF2B5EF4-FFF2-40B4-BE49-F238E27FC236}">
                <a16:creationId xmlns:a16="http://schemas.microsoft.com/office/drawing/2014/main" id="{4E870AF3-040F-4494-A1E0-4B10970C66CE}"/>
              </a:ext>
            </a:extLst>
          </p:cNvPr>
          <p:cNvSpPr txBox="1">
            <a:spLocks/>
          </p:cNvSpPr>
          <p:nvPr/>
        </p:nvSpPr>
        <p:spPr>
          <a:xfrm>
            <a:off x="11331227" y="8084392"/>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$1,075,000</a:t>
            </a:r>
          </a:p>
        </p:txBody>
      </p:sp>
      <p:sp>
        <p:nvSpPr>
          <p:cNvPr id="92" name="Text Placeholder 2">
            <a:extLst>
              <a:ext uri="{FF2B5EF4-FFF2-40B4-BE49-F238E27FC236}">
                <a16:creationId xmlns:a16="http://schemas.microsoft.com/office/drawing/2014/main" id="{A9ED87CD-D8C1-4294-8E92-5B9108F630A6}"/>
              </a:ext>
            </a:extLst>
          </p:cNvPr>
          <p:cNvSpPr txBox="1">
            <a:spLocks/>
          </p:cNvSpPr>
          <p:nvPr/>
        </p:nvSpPr>
        <p:spPr>
          <a:xfrm>
            <a:off x="7478280" y="8100613"/>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Revenue (000):</a:t>
            </a:r>
          </a:p>
        </p:txBody>
      </p:sp>
      <p:sp>
        <p:nvSpPr>
          <p:cNvPr id="93" name="Text Placeholder 2">
            <a:extLst>
              <a:ext uri="{FF2B5EF4-FFF2-40B4-BE49-F238E27FC236}">
                <a16:creationId xmlns:a16="http://schemas.microsoft.com/office/drawing/2014/main" id="{A494CC53-F4FF-412F-A1CB-969434B31CE6}"/>
              </a:ext>
            </a:extLst>
          </p:cNvPr>
          <p:cNvSpPr txBox="1">
            <a:spLocks/>
          </p:cNvSpPr>
          <p:nvPr/>
        </p:nvSpPr>
        <p:spPr>
          <a:xfrm>
            <a:off x="17439351" y="7354638"/>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$146,166</a:t>
            </a:r>
          </a:p>
        </p:txBody>
      </p:sp>
      <p:sp>
        <p:nvSpPr>
          <p:cNvPr id="94" name="Text Placeholder 2">
            <a:extLst>
              <a:ext uri="{FF2B5EF4-FFF2-40B4-BE49-F238E27FC236}">
                <a16:creationId xmlns:a16="http://schemas.microsoft.com/office/drawing/2014/main" id="{F56FCBA3-9988-45BD-BD9D-8E5D526C1C58}"/>
              </a:ext>
            </a:extLst>
          </p:cNvPr>
          <p:cNvSpPr txBox="1">
            <a:spLocks/>
          </p:cNvSpPr>
          <p:nvPr/>
        </p:nvSpPr>
        <p:spPr>
          <a:xfrm>
            <a:off x="3383911" y="7744267"/>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2004</a:t>
            </a:r>
          </a:p>
        </p:txBody>
      </p:sp>
      <p:sp>
        <p:nvSpPr>
          <p:cNvPr id="95" name="Text Placeholder 2">
            <a:extLst>
              <a:ext uri="{FF2B5EF4-FFF2-40B4-BE49-F238E27FC236}">
                <a16:creationId xmlns:a16="http://schemas.microsoft.com/office/drawing/2014/main" id="{15C4D12D-5D0C-4604-B5E6-227218F508DA}"/>
              </a:ext>
            </a:extLst>
          </p:cNvPr>
          <p:cNvSpPr txBox="1">
            <a:spLocks/>
          </p:cNvSpPr>
          <p:nvPr/>
        </p:nvSpPr>
        <p:spPr>
          <a:xfrm>
            <a:off x="5380673" y="7744268"/>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2014</a:t>
            </a:r>
            <a:endParaRPr kumimoji="0" lang="en-US" sz="2400" b="1" i="0" strike="noStrike" kern="1200" cap="none" spc="0" normalizeH="0" baseline="0" noProof="0" dirty="0">
              <a:ln>
                <a:noFill/>
              </a:ln>
              <a:effectLst/>
              <a:uLnTx/>
              <a:uFillTx/>
              <a:latin typeface="Trebuchet MS"/>
            </a:endParaRPr>
          </a:p>
        </p:txBody>
      </p:sp>
      <p:sp>
        <p:nvSpPr>
          <p:cNvPr id="96" name="Text Placeholder 2">
            <a:extLst>
              <a:ext uri="{FF2B5EF4-FFF2-40B4-BE49-F238E27FC236}">
                <a16:creationId xmlns:a16="http://schemas.microsoft.com/office/drawing/2014/main" id="{3E045CB1-1FE8-48C9-922B-F7E7817A7CC7}"/>
              </a:ext>
            </a:extLst>
          </p:cNvPr>
          <p:cNvSpPr txBox="1">
            <a:spLocks/>
          </p:cNvSpPr>
          <p:nvPr/>
        </p:nvSpPr>
        <p:spPr>
          <a:xfrm>
            <a:off x="14537843" y="7350614"/>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$75,693</a:t>
            </a:r>
          </a:p>
        </p:txBody>
      </p:sp>
      <p:sp>
        <p:nvSpPr>
          <p:cNvPr id="97" name="Text Placeholder 2">
            <a:extLst>
              <a:ext uri="{FF2B5EF4-FFF2-40B4-BE49-F238E27FC236}">
                <a16:creationId xmlns:a16="http://schemas.microsoft.com/office/drawing/2014/main" id="{A6E34632-7AD4-4A52-AC5D-EF1F0BC9585B}"/>
              </a:ext>
            </a:extLst>
          </p:cNvPr>
          <p:cNvSpPr txBox="1">
            <a:spLocks/>
          </p:cNvSpPr>
          <p:nvPr/>
        </p:nvSpPr>
        <p:spPr>
          <a:xfrm>
            <a:off x="11331227" y="7343057"/>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$20,812</a:t>
            </a:r>
            <a:endParaRPr kumimoji="0" lang="en-US" sz="2400" b="1" i="0" strike="noStrike" kern="1200" cap="none" spc="0" normalizeH="0" baseline="0" noProof="0" dirty="0">
              <a:ln>
                <a:noFill/>
              </a:ln>
              <a:effectLst/>
              <a:uLnTx/>
              <a:uFillTx/>
              <a:latin typeface="Trebuchet MS"/>
            </a:endParaRPr>
          </a:p>
        </p:txBody>
      </p:sp>
      <p:sp>
        <p:nvSpPr>
          <p:cNvPr id="98" name="Text Placeholder 2">
            <a:extLst>
              <a:ext uri="{FF2B5EF4-FFF2-40B4-BE49-F238E27FC236}">
                <a16:creationId xmlns:a16="http://schemas.microsoft.com/office/drawing/2014/main" id="{9625AE71-CF08-42CC-961D-41990B8FF881}"/>
              </a:ext>
            </a:extLst>
          </p:cNvPr>
          <p:cNvSpPr txBox="1">
            <a:spLocks/>
          </p:cNvSpPr>
          <p:nvPr/>
        </p:nvSpPr>
        <p:spPr>
          <a:xfrm>
            <a:off x="20260305" y="8099085"/>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+$768,000</a:t>
            </a:r>
          </a:p>
        </p:txBody>
      </p:sp>
      <p:sp>
        <p:nvSpPr>
          <p:cNvPr id="99" name="Text Placeholder 2">
            <a:extLst>
              <a:ext uri="{FF2B5EF4-FFF2-40B4-BE49-F238E27FC236}">
                <a16:creationId xmlns:a16="http://schemas.microsoft.com/office/drawing/2014/main" id="{3A913EFF-019F-4110-9A8C-B36787D3AC1E}"/>
              </a:ext>
            </a:extLst>
          </p:cNvPr>
          <p:cNvSpPr txBox="1">
            <a:spLocks/>
          </p:cNvSpPr>
          <p:nvPr/>
        </p:nvSpPr>
        <p:spPr>
          <a:xfrm>
            <a:off x="20260305" y="7355750"/>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+$70,473</a:t>
            </a:r>
          </a:p>
        </p:txBody>
      </p:sp>
      <p:sp>
        <p:nvSpPr>
          <p:cNvPr id="100" name="Text Placeholder 2">
            <a:extLst>
              <a:ext uri="{FF2B5EF4-FFF2-40B4-BE49-F238E27FC236}">
                <a16:creationId xmlns:a16="http://schemas.microsoft.com/office/drawing/2014/main" id="{A98FF037-8F85-45AF-913D-0AD62B4E2F9C}"/>
              </a:ext>
            </a:extLst>
          </p:cNvPr>
          <p:cNvSpPr txBox="1">
            <a:spLocks/>
          </p:cNvSpPr>
          <p:nvPr/>
        </p:nvSpPr>
        <p:spPr>
          <a:xfrm>
            <a:off x="22434646" y="8127831"/>
            <a:ext cx="1398852" cy="484992"/>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chemeClr val="bg1"/>
                </a:solidFill>
                <a:effectLst/>
                <a:uLnTx/>
                <a:uFillTx/>
                <a:latin typeface="Trebuchet MS"/>
                <a:ea typeface="+mn-ea"/>
                <a:cs typeface="+mn-cs"/>
              </a:rPr>
              <a:t>+65%</a:t>
            </a:r>
          </a:p>
        </p:txBody>
      </p:sp>
      <p:cxnSp>
        <p:nvCxnSpPr>
          <p:cNvPr id="101" name="Straight Connector 100">
            <a:extLst>
              <a:ext uri="{FF2B5EF4-FFF2-40B4-BE49-F238E27FC236}">
                <a16:creationId xmlns:a16="http://schemas.microsoft.com/office/drawing/2014/main" id="{6621CC07-D47B-4818-895A-3B941E81357D}"/>
              </a:ext>
            </a:extLst>
          </p:cNvPr>
          <p:cNvCxnSpPr>
            <a:cxnSpLocks/>
          </p:cNvCxnSpPr>
          <p:nvPr/>
        </p:nvCxnSpPr>
        <p:spPr>
          <a:xfrm>
            <a:off x="441470" y="8893773"/>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02" name="Text Placeholder 2">
            <a:extLst>
              <a:ext uri="{FF2B5EF4-FFF2-40B4-BE49-F238E27FC236}">
                <a16:creationId xmlns:a16="http://schemas.microsoft.com/office/drawing/2014/main" id="{24527DFB-782B-4168-9156-D237C462DAFF}"/>
              </a:ext>
            </a:extLst>
          </p:cNvPr>
          <p:cNvSpPr txBox="1">
            <a:spLocks/>
          </p:cNvSpPr>
          <p:nvPr/>
        </p:nvSpPr>
        <p:spPr>
          <a:xfrm>
            <a:off x="7493829" y="9188074"/>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TV Spend (000):</a:t>
            </a:r>
          </a:p>
        </p:txBody>
      </p:sp>
      <p:sp>
        <p:nvSpPr>
          <p:cNvPr id="104" name="Text Placeholder 2">
            <a:extLst>
              <a:ext uri="{FF2B5EF4-FFF2-40B4-BE49-F238E27FC236}">
                <a16:creationId xmlns:a16="http://schemas.microsoft.com/office/drawing/2014/main" id="{95EBB346-035F-4C6D-A079-907194FAB9E6}"/>
              </a:ext>
            </a:extLst>
          </p:cNvPr>
          <p:cNvSpPr txBox="1">
            <a:spLocks/>
          </p:cNvSpPr>
          <p:nvPr/>
        </p:nvSpPr>
        <p:spPr>
          <a:xfrm>
            <a:off x="17243724" y="9924769"/>
            <a:ext cx="2198170" cy="57115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$1,171,000</a:t>
            </a:r>
          </a:p>
        </p:txBody>
      </p:sp>
      <p:sp>
        <p:nvSpPr>
          <p:cNvPr id="105" name="Text Placeholder 2">
            <a:extLst>
              <a:ext uri="{FF2B5EF4-FFF2-40B4-BE49-F238E27FC236}">
                <a16:creationId xmlns:a16="http://schemas.microsoft.com/office/drawing/2014/main" id="{7DF9154F-E2BD-4C55-B18C-47D5DFD4DE13}"/>
              </a:ext>
            </a:extLst>
          </p:cNvPr>
          <p:cNvSpPr txBox="1">
            <a:spLocks/>
          </p:cNvSpPr>
          <p:nvPr/>
        </p:nvSpPr>
        <p:spPr>
          <a:xfrm>
            <a:off x="14537843" y="9920745"/>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$906,000</a:t>
            </a:r>
          </a:p>
        </p:txBody>
      </p:sp>
      <p:sp>
        <p:nvSpPr>
          <p:cNvPr id="106" name="Text Placeholder 2">
            <a:extLst>
              <a:ext uri="{FF2B5EF4-FFF2-40B4-BE49-F238E27FC236}">
                <a16:creationId xmlns:a16="http://schemas.microsoft.com/office/drawing/2014/main" id="{DCEA0322-DB87-4BCE-A513-2FF60FA49BB6}"/>
              </a:ext>
            </a:extLst>
          </p:cNvPr>
          <p:cNvSpPr txBox="1">
            <a:spLocks/>
          </p:cNvSpPr>
          <p:nvPr/>
        </p:nvSpPr>
        <p:spPr>
          <a:xfrm>
            <a:off x="11331227" y="9913188"/>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$689,000</a:t>
            </a:r>
          </a:p>
        </p:txBody>
      </p:sp>
      <p:sp>
        <p:nvSpPr>
          <p:cNvPr id="107" name="Text Placeholder 2">
            <a:extLst>
              <a:ext uri="{FF2B5EF4-FFF2-40B4-BE49-F238E27FC236}">
                <a16:creationId xmlns:a16="http://schemas.microsoft.com/office/drawing/2014/main" id="{2BEE3A82-06B3-44C6-A7B9-970F188E798C}"/>
              </a:ext>
            </a:extLst>
          </p:cNvPr>
          <p:cNvSpPr txBox="1">
            <a:spLocks/>
          </p:cNvSpPr>
          <p:nvPr/>
        </p:nvSpPr>
        <p:spPr>
          <a:xfrm>
            <a:off x="7496941" y="9929409"/>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Revenue (000):</a:t>
            </a:r>
          </a:p>
        </p:txBody>
      </p:sp>
      <p:sp>
        <p:nvSpPr>
          <p:cNvPr id="108" name="Text Placeholder 2">
            <a:extLst>
              <a:ext uri="{FF2B5EF4-FFF2-40B4-BE49-F238E27FC236}">
                <a16:creationId xmlns:a16="http://schemas.microsoft.com/office/drawing/2014/main" id="{35F36D29-4BFF-4EBE-9E4D-7B96C916FE3C}"/>
              </a:ext>
            </a:extLst>
          </p:cNvPr>
          <p:cNvSpPr txBox="1">
            <a:spLocks/>
          </p:cNvSpPr>
          <p:nvPr/>
        </p:nvSpPr>
        <p:spPr>
          <a:xfrm>
            <a:off x="17439351" y="9183434"/>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$27,338</a:t>
            </a:r>
          </a:p>
        </p:txBody>
      </p:sp>
      <p:sp>
        <p:nvSpPr>
          <p:cNvPr id="109" name="Text Placeholder 2">
            <a:extLst>
              <a:ext uri="{FF2B5EF4-FFF2-40B4-BE49-F238E27FC236}">
                <a16:creationId xmlns:a16="http://schemas.microsoft.com/office/drawing/2014/main" id="{805638E3-AEDF-46EE-ADDF-DA60090F8AA4}"/>
              </a:ext>
            </a:extLst>
          </p:cNvPr>
          <p:cNvSpPr txBox="1">
            <a:spLocks/>
          </p:cNvSpPr>
          <p:nvPr/>
        </p:nvSpPr>
        <p:spPr>
          <a:xfrm>
            <a:off x="3402572" y="9573063"/>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2004</a:t>
            </a:r>
          </a:p>
        </p:txBody>
      </p:sp>
      <p:sp>
        <p:nvSpPr>
          <p:cNvPr id="110" name="Text Placeholder 2">
            <a:extLst>
              <a:ext uri="{FF2B5EF4-FFF2-40B4-BE49-F238E27FC236}">
                <a16:creationId xmlns:a16="http://schemas.microsoft.com/office/drawing/2014/main" id="{6D0BA3DA-4E4D-4AEE-B130-24B522A048DE}"/>
              </a:ext>
            </a:extLst>
          </p:cNvPr>
          <p:cNvSpPr txBox="1">
            <a:spLocks/>
          </p:cNvSpPr>
          <p:nvPr/>
        </p:nvSpPr>
        <p:spPr>
          <a:xfrm>
            <a:off x="5399334" y="9573064"/>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2015</a:t>
            </a:r>
            <a:endParaRPr kumimoji="0" lang="en-US" sz="2400" b="1" i="0" strike="noStrike" kern="1200" cap="none" spc="0" normalizeH="0" baseline="0" noProof="0" dirty="0">
              <a:ln>
                <a:noFill/>
              </a:ln>
              <a:effectLst/>
              <a:uLnTx/>
              <a:uFillTx/>
              <a:latin typeface="Trebuchet MS"/>
            </a:endParaRPr>
          </a:p>
        </p:txBody>
      </p:sp>
      <p:sp>
        <p:nvSpPr>
          <p:cNvPr id="111" name="Text Placeholder 2">
            <a:extLst>
              <a:ext uri="{FF2B5EF4-FFF2-40B4-BE49-F238E27FC236}">
                <a16:creationId xmlns:a16="http://schemas.microsoft.com/office/drawing/2014/main" id="{D69D383D-527D-4B38-97A1-5C554A90D37C}"/>
              </a:ext>
            </a:extLst>
          </p:cNvPr>
          <p:cNvSpPr txBox="1">
            <a:spLocks/>
          </p:cNvSpPr>
          <p:nvPr/>
        </p:nvSpPr>
        <p:spPr>
          <a:xfrm>
            <a:off x="14537843" y="9179410"/>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$16,238</a:t>
            </a:r>
          </a:p>
        </p:txBody>
      </p:sp>
      <p:sp>
        <p:nvSpPr>
          <p:cNvPr id="112" name="Text Placeholder 2">
            <a:extLst>
              <a:ext uri="{FF2B5EF4-FFF2-40B4-BE49-F238E27FC236}">
                <a16:creationId xmlns:a16="http://schemas.microsoft.com/office/drawing/2014/main" id="{BC26314D-4823-48DE-A24F-426CEB549524}"/>
              </a:ext>
            </a:extLst>
          </p:cNvPr>
          <p:cNvSpPr txBox="1">
            <a:spLocks/>
          </p:cNvSpPr>
          <p:nvPr/>
        </p:nvSpPr>
        <p:spPr>
          <a:xfrm>
            <a:off x="11331227" y="9171853"/>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$12,244</a:t>
            </a:r>
            <a:endParaRPr kumimoji="0" lang="en-US" sz="2400" b="1" i="0" strike="noStrike" kern="1200" cap="none" spc="0" normalizeH="0" baseline="0" noProof="0" dirty="0">
              <a:ln>
                <a:noFill/>
              </a:ln>
              <a:effectLst/>
              <a:uLnTx/>
              <a:uFillTx/>
              <a:latin typeface="Trebuchet MS"/>
            </a:endParaRPr>
          </a:p>
        </p:txBody>
      </p:sp>
      <p:sp>
        <p:nvSpPr>
          <p:cNvPr id="113" name="Text Placeholder 2">
            <a:extLst>
              <a:ext uri="{FF2B5EF4-FFF2-40B4-BE49-F238E27FC236}">
                <a16:creationId xmlns:a16="http://schemas.microsoft.com/office/drawing/2014/main" id="{076D60B3-0439-4B66-9BDC-C0530707FF3B}"/>
              </a:ext>
            </a:extLst>
          </p:cNvPr>
          <p:cNvSpPr txBox="1">
            <a:spLocks/>
          </p:cNvSpPr>
          <p:nvPr/>
        </p:nvSpPr>
        <p:spPr>
          <a:xfrm>
            <a:off x="20260305" y="9927881"/>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+$265,000</a:t>
            </a:r>
          </a:p>
        </p:txBody>
      </p:sp>
      <p:sp>
        <p:nvSpPr>
          <p:cNvPr id="114" name="Text Placeholder 2">
            <a:extLst>
              <a:ext uri="{FF2B5EF4-FFF2-40B4-BE49-F238E27FC236}">
                <a16:creationId xmlns:a16="http://schemas.microsoft.com/office/drawing/2014/main" id="{2ADA3C25-B3A3-4242-B9C4-618313B715BA}"/>
              </a:ext>
            </a:extLst>
          </p:cNvPr>
          <p:cNvSpPr txBox="1">
            <a:spLocks/>
          </p:cNvSpPr>
          <p:nvPr/>
        </p:nvSpPr>
        <p:spPr>
          <a:xfrm>
            <a:off x="20260305" y="9184546"/>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+$11,100</a:t>
            </a:r>
          </a:p>
        </p:txBody>
      </p:sp>
      <p:sp>
        <p:nvSpPr>
          <p:cNvPr id="115" name="Text Placeholder 2">
            <a:extLst>
              <a:ext uri="{FF2B5EF4-FFF2-40B4-BE49-F238E27FC236}">
                <a16:creationId xmlns:a16="http://schemas.microsoft.com/office/drawing/2014/main" id="{293922C9-30CA-4807-A77E-2D087A42F9B6}"/>
              </a:ext>
            </a:extLst>
          </p:cNvPr>
          <p:cNvSpPr txBox="1">
            <a:spLocks/>
          </p:cNvSpPr>
          <p:nvPr/>
        </p:nvSpPr>
        <p:spPr>
          <a:xfrm>
            <a:off x="22453307" y="9956627"/>
            <a:ext cx="1398852" cy="484992"/>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chemeClr val="bg1"/>
                </a:solidFill>
                <a:effectLst/>
                <a:uLnTx/>
                <a:uFillTx/>
                <a:latin typeface="Trebuchet MS"/>
                <a:ea typeface="+mn-ea"/>
                <a:cs typeface="+mn-cs"/>
              </a:rPr>
              <a:t>+29%</a:t>
            </a:r>
          </a:p>
        </p:txBody>
      </p:sp>
      <p:cxnSp>
        <p:nvCxnSpPr>
          <p:cNvPr id="116" name="Straight Connector 115">
            <a:extLst>
              <a:ext uri="{FF2B5EF4-FFF2-40B4-BE49-F238E27FC236}">
                <a16:creationId xmlns:a16="http://schemas.microsoft.com/office/drawing/2014/main" id="{E9599CEE-2DEA-493B-8DFB-4667F6906844}"/>
              </a:ext>
            </a:extLst>
          </p:cNvPr>
          <p:cNvCxnSpPr>
            <a:cxnSpLocks/>
          </p:cNvCxnSpPr>
          <p:nvPr/>
        </p:nvCxnSpPr>
        <p:spPr>
          <a:xfrm>
            <a:off x="460131" y="10722569"/>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17" name="Text Placeholder 2">
            <a:extLst>
              <a:ext uri="{FF2B5EF4-FFF2-40B4-BE49-F238E27FC236}">
                <a16:creationId xmlns:a16="http://schemas.microsoft.com/office/drawing/2014/main" id="{1E87177D-CE39-4C66-AB42-7F6B889E86BE}"/>
              </a:ext>
            </a:extLst>
          </p:cNvPr>
          <p:cNvSpPr txBox="1">
            <a:spLocks/>
          </p:cNvSpPr>
          <p:nvPr/>
        </p:nvSpPr>
        <p:spPr>
          <a:xfrm>
            <a:off x="7475168" y="11054196"/>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TV Spend (000):</a:t>
            </a:r>
          </a:p>
        </p:txBody>
      </p:sp>
      <p:sp>
        <p:nvSpPr>
          <p:cNvPr id="119" name="Text Placeholder 2">
            <a:extLst>
              <a:ext uri="{FF2B5EF4-FFF2-40B4-BE49-F238E27FC236}">
                <a16:creationId xmlns:a16="http://schemas.microsoft.com/office/drawing/2014/main" id="{6ACF1A9E-9659-4AFC-B972-62AEE529D6C4}"/>
              </a:ext>
            </a:extLst>
          </p:cNvPr>
          <p:cNvSpPr txBox="1">
            <a:spLocks/>
          </p:cNvSpPr>
          <p:nvPr/>
        </p:nvSpPr>
        <p:spPr>
          <a:xfrm>
            <a:off x="17075774" y="11790891"/>
            <a:ext cx="2366120" cy="55115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$1,007,257</a:t>
            </a:r>
          </a:p>
        </p:txBody>
      </p:sp>
      <p:sp>
        <p:nvSpPr>
          <p:cNvPr id="120" name="Text Placeholder 2">
            <a:extLst>
              <a:ext uri="{FF2B5EF4-FFF2-40B4-BE49-F238E27FC236}">
                <a16:creationId xmlns:a16="http://schemas.microsoft.com/office/drawing/2014/main" id="{219C220F-3163-44BE-B9AB-99D3A4638D32}"/>
              </a:ext>
            </a:extLst>
          </p:cNvPr>
          <p:cNvSpPr txBox="1">
            <a:spLocks/>
          </p:cNvSpPr>
          <p:nvPr/>
        </p:nvSpPr>
        <p:spPr>
          <a:xfrm>
            <a:off x="14537843" y="11786867"/>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$683,067</a:t>
            </a:r>
          </a:p>
        </p:txBody>
      </p:sp>
      <p:sp>
        <p:nvSpPr>
          <p:cNvPr id="121" name="Text Placeholder 2">
            <a:extLst>
              <a:ext uri="{FF2B5EF4-FFF2-40B4-BE49-F238E27FC236}">
                <a16:creationId xmlns:a16="http://schemas.microsoft.com/office/drawing/2014/main" id="{E260015E-E631-4808-B48C-734EE4BD6326}"/>
              </a:ext>
            </a:extLst>
          </p:cNvPr>
          <p:cNvSpPr txBox="1">
            <a:spLocks/>
          </p:cNvSpPr>
          <p:nvPr/>
        </p:nvSpPr>
        <p:spPr>
          <a:xfrm>
            <a:off x="11331227" y="11779310"/>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$493,331</a:t>
            </a:r>
          </a:p>
        </p:txBody>
      </p:sp>
      <p:sp>
        <p:nvSpPr>
          <p:cNvPr id="122" name="Text Placeholder 2">
            <a:extLst>
              <a:ext uri="{FF2B5EF4-FFF2-40B4-BE49-F238E27FC236}">
                <a16:creationId xmlns:a16="http://schemas.microsoft.com/office/drawing/2014/main" id="{E0D331DC-BED4-408C-92F2-65CFC60BEDBD}"/>
              </a:ext>
            </a:extLst>
          </p:cNvPr>
          <p:cNvSpPr txBox="1">
            <a:spLocks/>
          </p:cNvSpPr>
          <p:nvPr/>
        </p:nvSpPr>
        <p:spPr>
          <a:xfrm>
            <a:off x="7478280" y="11795531"/>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Revenue (000):</a:t>
            </a:r>
          </a:p>
        </p:txBody>
      </p:sp>
      <p:sp>
        <p:nvSpPr>
          <p:cNvPr id="123" name="Text Placeholder 2">
            <a:extLst>
              <a:ext uri="{FF2B5EF4-FFF2-40B4-BE49-F238E27FC236}">
                <a16:creationId xmlns:a16="http://schemas.microsoft.com/office/drawing/2014/main" id="{F09AB58D-8F31-4433-9917-BC1D77B0CED6}"/>
              </a:ext>
            </a:extLst>
          </p:cNvPr>
          <p:cNvSpPr txBox="1">
            <a:spLocks/>
          </p:cNvSpPr>
          <p:nvPr/>
        </p:nvSpPr>
        <p:spPr>
          <a:xfrm>
            <a:off x="17439351" y="11049556"/>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$35,868</a:t>
            </a:r>
          </a:p>
        </p:txBody>
      </p:sp>
      <p:sp>
        <p:nvSpPr>
          <p:cNvPr id="124" name="Text Placeholder 2">
            <a:extLst>
              <a:ext uri="{FF2B5EF4-FFF2-40B4-BE49-F238E27FC236}">
                <a16:creationId xmlns:a16="http://schemas.microsoft.com/office/drawing/2014/main" id="{7C558E05-9020-4BC0-927D-7A5505553A23}"/>
              </a:ext>
            </a:extLst>
          </p:cNvPr>
          <p:cNvSpPr txBox="1">
            <a:spLocks/>
          </p:cNvSpPr>
          <p:nvPr/>
        </p:nvSpPr>
        <p:spPr>
          <a:xfrm>
            <a:off x="3383911" y="11439185"/>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2004</a:t>
            </a:r>
          </a:p>
        </p:txBody>
      </p:sp>
      <p:sp>
        <p:nvSpPr>
          <p:cNvPr id="125" name="Text Placeholder 2">
            <a:extLst>
              <a:ext uri="{FF2B5EF4-FFF2-40B4-BE49-F238E27FC236}">
                <a16:creationId xmlns:a16="http://schemas.microsoft.com/office/drawing/2014/main" id="{FE784A09-EA1F-4EB6-8FD1-F3960063AC8E}"/>
              </a:ext>
            </a:extLst>
          </p:cNvPr>
          <p:cNvSpPr txBox="1">
            <a:spLocks/>
          </p:cNvSpPr>
          <p:nvPr/>
        </p:nvSpPr>
        <p:spPr>
          <a:xfrm>
            <a:off x="5380673" y="1143918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2008</a:t>
            </a:r>
            <a:endParaRPr kumimoji="0" lang="en-US" sz="2400" b="1" i="0" strike="noStrike" kern="1200" cap="none" spc="0" normalizeH="0" baseline="0" noProof="0" dirty="0">
              <a:ln>
                <a:noFill/>
              </a:ln>
              <a:effectLst/>
              <a:uLnTx/>
              <a:uFillTx/>
              <a:latin typeface="Trebuchet MS"/>
            </a:endParaRPr>
          </a:p>
        </p:txBody>
      </p:sp>
      <p:sp>
        <p:nvSpPr>
          <p:cNvPr id="126" name="Text Placeholder 2">
            <a:extLst>
              <a:ext uri="{FF2B5EF4-FFF2-40B4-BE49-F238E27FC236}">
                <a16:creationId xmlns:a16="http://schemas.microsoft.com/office/drawing/2014/main" id="{8FCC9A4F-54F8-42BA-8337-166E3C17EDFE}"/>
              </a:ext>
            </a:extLst>
          </p:cNvPr>
          <p:cNvSpPr txBox="1">
            <a:spLocks/>
          </p:cNvSpPr>
          <p:nvPr/>
        </p:nvSpPr>
        <p:spPr>
          <a:xfrm>
            <a:off x="14537843" y="11045532"/>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$12,054</a:t>
            </a:r>
          </a:p>
        </p:txBody>
      </p:sp>
      <p:sp>
        <p:nvSpPr>
          <p:cNvPr id="127" name="Text Placeholder 2">
            <a:extLst>
              <a:ext uri="{FF2B5EF4-FFF2-40B4-BE49-F238E27FC236}">
                <a16:creationId xmlns:a16="http://schemas.microsoft.com/office/drawing/2014/main" id="{E5AE8EC5-8A42-4BBD-B95A-81983271F410}"/>
              </a:ext>
            </a:extLst>
          </p:cNvPr>
          <p:cNvSpPr txBox="1">
            <a:spLocks/>
          </p:cNvSpPr>
          <p:nvPr/>
        </p:nvSpPr>
        <p:spPr>
          <a:xfrm>
            <a:off x="11331227" y="11037975"/>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$1,953</a:t>
            </a:r>
            <a:endParaRPr kumimoji="0" lang="en-US" sz="2400" b="1" i="0" strike="noStrike" kern="1200" cap="none" spc="0" normalizeH="0" baseline="0" noProof="0" dirty="0">
              <a:ln>
                <a:noFill/>
              </a:ln>
              <a:effectLst/>
              <a:uLnTx/>
              <a:uFillTx/>
              <a:latin typeface="Trebuchet MS"/>
            </a:endParaRPr>
          </a:p>
        </p:txBody>
      </p:sp>
      <p:sp>
        <p:nvSpPr>
          <p:cNvPr id="128" name="Text Placeholder 2">
            <a:extLst>
              <a:ext uri="{FF2B5EF4-FFF2-40B4-BE49-F238E27FC236}">
                <a16:creationId xmlns:a16="http://schemas.microsoft.com/office/drawing/2014/main" id="{261F6FFA-CC52-46FC-BBEF-331D96FC88DC}"/>
              </a:ext>
            </a:extLst>
          </p:cNvPr>
          <p:cNvSpPr txBox="1">
            <a:spLocks/>
          </p:cNvSpPr>
          <p:nvPr/>
        </p:nvSpPr>
        <p:spPr>
          <a:xfrm>
            <a:off x="20260305" y="11794003"/>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+$324,190</a:t>
            </a:r>
          </a:p>
        </p:txBody>
      </p:sp>
      <p:sp>
        <p:nvSpPr>
          <p:cNvPr id="129" name="Text Placeholder 2">
            <a:extLst>
              <a:ext uri="{FF2B5EF4-FFF2-40B4-BE49-F238E27FC236}">
                <a16:creationId xmlns:a16="http://schemas.microsoft.com/office/drawing/2014/main" id="{8148FAE8-923D-4722-8F8A-86335CCDB674}"/>
              </a:ext>
            </a:extLst>
          </p:cNvPr>
          <p:cNvSpPr txBox="1">
            <a:spLocks/>
          </p:cNvSpPr>
          <p:nvPr/>
        </p:nvSpPr>
        <p:spPr>
          <a:xfrm>
            <a:off x="20260305" y="11050668"/>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+$23,814</a:t>
            </a:r>
          </a:p>
        </p:txBody>
      </p:sp>
      <p:sp>
        <p:nvSpPr>
          <p:cNvPr id="130" name="Text Placeholder 2">
            <a:extLst>
              <a:ext uri="{FF2B5EF4-FFF2-40B4-BE49-F238E27FC236}">
                <a16:creationId xmlns:a16="http://schemas.microsoft.com/office/drawing/2014/main" id="{0358A370-31A2-483B-910F-E390256456C5}"/>
              </a:ext>
            </a:extLst>
          </p:cNvPr>
          <p:cNvSpPr txBox="1">
            <a:spLocks/>
          </p:cNvSpPr>
          <p:nvPr/>
        </p:nvSpPr>
        <p:spPr>
          <a:xfrm>
            <a:off x="22434646" y="11822749"/>
            <a:ext cx="1398852" cy="484992"/>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chemeClr val="bg1"/>
                </a:solidFill>
                <a:effectLst/>
                <a:uLnTx/>
                <a:uFillTx/>
                <a:latin typeface="Trebuchet MS"/>
                <a:ea typeface="+mn-ea"/>
                <a:cs typeface="+mn-cs"/>
              </a:rPr>
              <a:t>+47%</a:t>
            </a:r>
          </a:p>
        </p:txBody>
      </p:sp>
      <p:pic>
        <p:nvPicPr>
          <p:cNvPr id="131" name="Picture 88" descr="Image result for peloton logo">
            <a:extLst>
              <a:ext uri="{FF2B5EF4-FFF2-40B4-BE49-F238E27FC236}">
                <a16:creationId xmlns:a16="http://schemas.microsoft.com/office/drawing/2014/main" id="{980D03D8-F24A-4132-8F1F-1594B68DF5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01678" y="4018038"/>
            <a:ext cx="2732883" cy="732747"/>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0" descr="Image result for carvana logo">
            <a:extLst>
              <a:ext uri="{FF2B5EF4-FFF2-40B4-BE49-F238E27FC236}">
                <a16:creationId xmlns:a16="http://schemas.microsoft.com/office/drawing/2014/main" id="{5EE72E51-1F26-43D8-85F5-7AF5E7625DA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90868" y="5773960"/>
            <a:ext cx="2632285" cy="805623"/>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92" descr="Image result for indeed logo">
            <a:extLst>
              <a:ext uri="{FF2B5EF4-FFF2-40B4-BE49-F238E27FC236}">
                <a16:creationId xmlns:a16="http://schemas.microsoft.com/office/drawing/2014/main" id="{D0691DCF-E237-4CF6-8BF7-22027B6DACA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34600" b="33788"/>
          <a:stretch/>
        </p:blipFill>
        <p:spPr bwMode="auto">
          <a:xfrm>
            <a:off x="1055386" y="7667259"/>
            <a:ext cx="2203513" cy="69655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0" descr="Image result for homeaway logo">
            <a:extLst>
              <a:ext uri="{FF2B5EF4-FFF2-40B4-BE49-F238E27FC236}">
                <a16:creationId xmlns:a16="http://schemas.microsoft.com/office/drawing/2014/main" id="{7298505F-68D4-4BBF-B660-70155832331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3823" y="9472132"/>
            <a:ext cx="2919687" cy="563789"/>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94" descr="Image result for grubhub logo">
            <a:extLst>
              <a:ext uri="{FF2B5EF4-FFF2-40B4-BE49-F238E27FC236}">
                <a16:creationId xmlns:a16="http://schemas.microsoft.com/office/drawing/2014/main" id="{FBFC4AAE-3790-43F6-93EF-B55C8775629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82574" y="11152236"/>
            <a:ext cx="2007454" cy="1070645"/>
          </a:xfrm>
          <a:prstGeom prst="rect">
            <a:avLst/>
          </a:prstGeom>
          <a:noFill/>
          <a:extLst>
            <a:ext uri="{909E8E84-426E-40DD-AFC4-6F175D3DCCD1}">
              <a14:hiddenFill xmlns:a14="http://schemas.microsoft.com/office/drawing/2010/main">
                <a:solidFill>
                  <a:srgbClr val="FFFFFF"/>
                </a:solidFill>
              </a14:hiddenFill>
            </a:ext>
          </a:extLst>
        </p:spPr>
      </p:pic>
      <p:sp>
        <p:nvSpPr>
          <p:cNvPr id="138" name="TextBox 137">
            <a:extLst>
              <a:ext uri="{FF2B5EF4-FFF2-40B4-BE49-F238E27FC236}">
                <a16:creationId xmlns:a16="http://schemas.microsoft.com/office/drawing/2014/main" id="{E2ED52F6-D737-49E7-86CC-0FF99B708959}"/>
              </a:ext>
            </a:extLst>
          </p:cNvPr>
          <p:cNvSpPr txBox="1"/>
          <p:nvPr/>
        </p:nvSpPr>
        <p:spPr>
          <a:xfrm>
            <a:off x="1754155" y="542581"/>
            <a:ext cx="2095355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schemeClr val="bg1"/>
                </a:solidFill>
                <a:effectLst/>
                <a:uLnTx/>
                <a:uFillTx/>
                <a:latin typeface="Trebuchet MS"/>
                <a:ea typeface="+mn-ea"/>
                <a:cs typeface="+mn-cs"/>
              </a:rPr>
              <a:t>‘Expanding’ DTC Brands Often See Their Revenues Spike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schemeClr val="bg1"/>
                </a:solidFill>
                <a:effectLst/>
                <a:uLnTx/>
                <a:uFillTx/>
                <a:latin typeface="Trebuchet MS"/>
                <a:ea typeface="+mn-ea"/>
                <a:cs typeface="+mn-cs"/>
              </a:rPr>
              <a:t>When They Increase Their TV Investment</a:t>
            </a:r>
          </a:p>
        </p:txBody>
      </p:sp>
      <p:sp>
        <p:nvSpPr>
          <p:cNvPr id="103" name="Text Placeholder 2">
            <a:extLst>
              <a:ext uri="{FF2B5EF4-FFF2-40B4-BE49-F238E27FC236}">
                <a16:creationId xmlns:a16="http://schemas.microsoft.com/office/drawing/2014/main" id="{88A92C9A-4294-44CF-BA25-323F82952D9E}"/>
              </a:ext>
            </a:extLst>
          </p:cNvPr>
          <p:cNvSpPr txBox="1">
            <a:spLocks/>
          </p:cNvSpPr>
          <p:nvPr/>
        </p:nvSpPr>
        <p:spPr>
          <a:xfrm>
            <a:off x="1773853" y="2881768"/>
            <a:ext cx="1639612"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Brand</a:t>
            </a:r>
          </a:p>
        </p:txBody>
      </p:sp>
      <p:sp>
        <p:nvSpPr>
          <p:cNvPr id="118" name="Text Placeholder 2">
            <a:extLst>
              <a:ext uri="{FF2B5EF4-FFF2-40B4-BE49-F238E27FC236}">
                <a16:creationId xmlns:a16="http://schemas.microsoft.com/office/drawing/2014/main" id="{A90DC4C2-6CEE-4E0E-950B-411AB7E0A46C}"/>
              </a:ext>
            </a:extLst>
          </p:cNvPr>
          <p:cNvSpPr txBox="1">
            <a:spLocks/>
          </p:cNvSpPr>
          <p:nvPr/>
        </p:nvSpPr>
        <p:spPr>
          <a:xfrm>
            <a:off x="3718397" y="2452437"/>
            <a:ext cx="2171335"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Year</a:t>
            </a:r>
            <a:r>
              <a:rPr kumimoji="0" lang="en-US" sz="2800" b="1" i="0" u="sng" strike="noStrike" kern="1200" cap="none" spc="0" normalizeH="0" baseline="0" noProof="0" dirty="0">
                <a:ln>
                  <a:noFill/>
                </a:ln>
                <a:solidFill>
                  <a:prstClr val="black"/>
                </a:solidFill>
                <a:effectLst/>
                <a:uLnTx/>
                <a:uFillTx/>
                <a:latin typeface="Trebuchet MS"/>
                <a:ea typeface="+mn-ea"/>
                <a:cs typeface="+mn-cs"/>
              </a:rPr>
              <a:t> Founded</a:t>
            </a:r>
          </a:p>
        </p:txBody>
      </p:sp>
      <p:sp>
        <p:nvSpPr>
          <p:cNvPr id="132" name="Text Placeholder 2">
            <a:extLst>
              <a:ext uri="{FF2B5EF4-FFF2-40B4-BE49-F238E27FC236}">
                <a16:creationId xmlns:a16="http://schemas.microsoft.com/office/drawing/2014/main" id="{CF8369CF-43B0-4F07-85E7-4E275FB5C566}"/>
              </a:ext>
            </a:extLst>
          </p:cNvPr>
          <p:cNvSpPr txBox="1">
            <a:spLocks/>
          </p:cNvSpPr>
          <p:nvPr/>
        </p:nvSpPr>
        <p:spPr>
          <a:xfrm>
            <a:off x="5883105" y="2465004"/>
            <a:ext cx="1856792" cy="7402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TV</a:t>
            </a:r>
            <a:r>
              <a:rPr kumimoji="0" lang="en-US" sz="2800" b="1" i="0" u="sng" strike="noStrike" kern="1200" cap="none" spc="0" normalizeH="0" baseline="0" noProof="0" dirty="0">
                <a:ln>
                  <a:noFill/>
                </a:ln>
                <a:solidFill>
                  <a:prstClr val="black"/>
                </a:solidFill>
                <a:effectLst/>
                <a:uLnTx/>
                <a:uFillTx/>
                <a:latin typeface="Trebuchet MS"/>
                <a:ea typeface="+mn-ea"/>
                <a:cs typeface="+mn-cs"/>
              </a:rPr>
              <a:t> Launch</a:t>
            </a:r>
          </a:p>
        </p:txBody>
      </p:sp>
      <p:sp>
        <p:nvSpPr>
          <p:cNvPr id="135" name="Text Placeholder 3">
            <a:extLst>
              <a:ext uri="{FF2B5EF4-FFF2-40B4-BE49-F238E27FC236}">
                <a16:creationId xmlns:a16="http://schemas.microsoft.com/office/drawing/2014/main" id="{B572EB9A-55CD-4598-B0DA-CB153F42E8D1}"/>
              </a:ext>
            </a:extLst>
          </p:cNvPr>
          <p:cNvSpPr txBox="1">
            <a:spLocks/>
          </p:cNvSpPr>
          <p:nvPr/>
        </p:nvSpPr>
        <p:spPr>
          <a:xfrm>
            <a:off x="353569" y="13069748"/>
            <a:ext cx="22116754" cy="5300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buNone/>
            </a:pPr>
            <a:r>
              <a:rPr lang="en-US" sz="1200" dirty="0">
                <a:solidFill>
                  <a:schemeClr val="bg1"/>
                </a:solidFill>
              </a:rPr>
              <a:t>Source: TV spend based on VAB analysis of Nielsen Ad Intel data, TV spend (national cable TV, national broadcast TV, Spanish language broadcast TV, Spanish language cable TV, spot TV, syndication TV), CY 2016-2018. Revenues for public companies are based on company filings (10-K) for U.S. revenue via SEC.gov (EDGAR).  Revenues for private companies are based on reports/projections/guidance provided publicly by company founders/representatives, or analyst estimates/forecasts, and reported within business/technology news outlets such as Bloomberg, CNBC, </a:t>
            </a:r>
            <a:r>
              <a:rPr lang="en-US" sz="1200" dirty="0" err="1">
                <a:solidFill>
                  <a:schemeClr val="bg1"/>
                </a:solidFill>
              </a:rPr>
              <a:t>Digiday</a:t>
            </a:r>
            <a:r>
              <a:rPr lang="en-US" sz="1200" dirty="0">
                <a:solidFill>
                  <a:schemeClr val="bg1"/>
                </a:solidFill>
              </a:rPr>
              <a:t>, Forbes, Inc., Recode, TechCrunch, WSJ, etc.</a:t>
            </a:r>
          </a:p>
        </p:txBody>
      </p:sp>
      <p:pic>
        <p:nvPicPr>
          <p:cNvPr id="139" name="Picture 138">
            <a:extLst>
              <a:ext uri="{FF2B5EF4-FFF2-40B4-BE49-F238E27FC236}">
                <a16:creationId xmlns:a16="http://schemas.microsoft.com/office/drawing/2014/main" id="{CE4A7D42-A882-4053-8C76-40FB63DBE6AF}"/>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13314" y="8619"/>
            <a:ext cx="1757896" cy="1636804"/>
          </a:xfrm>
          <a:prstGeom prst="rect">
            <a:avLst/>
          </a:prstGeom>
        </p:spPr>
      </p:pic>
      <p:sp>
        <p:nvSpPr>
          <p:cNvPr id="141" name="Title 1">
            <a:extLst>
              <a:ext uri="{FF2B5EF4-FFF2-40B4-BE49-F238E27FC236}">
                <a16:creationId xmlns:a16="http://schemas.microsoft.com/office/drawing/2014/main" id="{29867733-9396-42CA-B690-2A9929F379EA}"/>
              </a:ext>
            </a:extLst>
          </p:cNvPr>
          <p:cNvSpPr txBox="1">
            <a:spLocks/>
          </p:cNvSpPr>
          <p:nvPr/>
        </p:nvSpPr>
        <p:spPr>
          <a:xfrm>
            <a:off x="-5426" y="-4501"/>
            <a:ext cx="3474250"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SALES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REVENUES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140" name="Picture 139">
            <a:extLst>
              <a:ext uri="{FF2B5EF4-FFF2-40B4-BE49-F238E27FC236}">
                <a16:creationId xmlns:a16="http://schemas.microsoft.com/office/drawing/2014/main" id="{9FD7DE05-D0FA-4BF4-BE99-A0ACB66D316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2387650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876DF4-EB41-4A68-B35C-3BC0861258F0}"/>
              </a:ext>
            </a:extLst>
          </p:cNvPr>
          <p:cNvSpPr/>
          <p:nvPr/>
        </p:nvSpPr>
        <p:spPr>
          <a:xfrm>
            <a:off x="273522" y="2222953"/>
            <a:ext cx="24038242" cy="10683861"/>
          </a:xfrm>
          <a:prstGeom prst="round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44</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1" name="Text Placeholder 2">
            <a:extLst>
              <a:ext uri="{FF2B5EF4-FFF2-40B4-BE49-F238E27FC236}">
                <a16:creationId xmlns:a16="http://schemas.microsoft.com/office/drawing/2014/main" id="{75DAB7D4-2903-485E-80E9-F5EC48113A71}"/>
              </a:ext>
            </a:extLst>
          </p:cNvPr>
          <p:cNvSpPr txBox="1">
            <a:spLocks/>
          </p:cNvSpPr>
          <p:nvPr/>
        </p:nvSpPr>
        <p:spPr>
          <a:xfrm>
            <a:off x="1773853" y="2881768"/>
            <a:ext cx="1639612"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Brand</a:t>
            </a:r>
          </a:p>
        </p:txBody>
      </p:sp>
      <p:sp>
        <p:nvSpPr>
          <p:cNvPr id="12" name="Text Placeholder 2">
            <a:extLst>
              <a:ext uri="{FF2B5EF4-FFF2-40B4-BE49-F238E27FC236}">
                <a16:creationId xmlns:a16="http://schemas.microsoft.com/office/drawing/2014/main" id="{0FC09DD7-AD41-46A7-9398-8FFF46272436}"/>
              </a:ext>
            </a:extLst>
          </p:cNvPr>
          <p:cNvSpPr txBox="1">
            <a:spLocks/>
          </p:cNvSpPr>
          <p:nvPr/>
        </p:nvSpPr>
        <p:spPr>
          <a:xfrm>
            <a:off x="20236649" y="2306055"/>
            <a:ext cx="2471060" cy="81957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‘17 vs. ‘18</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srgbClr val="0099FF"/>
                </a:solidFill>
                <a:effectLst/>
                <a:uLnTx/>
                <a:uFillTx/>
                <a:latin typeface="Trebuchet MS"/>
                <a:ea typeface="+mn-ea"/>
                <a:cs typeface="+mn-cs"/>
              </a:rPr>
              <a:t>YoY Diff</a:t>
            </a:r>
          </a:p>
        </p:txBody>
      </p:sp>
      <p:sp>
        <p:nvSpPr>
          <p:cNvPr id="13" name="Text Placeholder 2">
            <a:extLst>
              <a:ext uri="{FF2B5EF4-FFF2-40B4-BE49-F238E27FC236}">
                <a16:creationId xmlns:a16="http://schemas.microsoft.com/office/drawing/2014/main" id="{8701EDF6-BE99-4163-9D3F-0204DCC35E91}"/>
              </a:ext>
            </a:extLst>
          </p:cNvPr>
          <p:cNvSpPr txBox="1">
            <a:spLocks/>
          </p:cNvSpPr>
          <p:nvPr/>
        </p:nvSpPr>
        <p:spPr>
          <a:xfrm>
            <a:off x="3718397" y="2452437"/>
            <a:ext cx="2171335"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Year</a:t>
            </a:r>
            <a:r>
              <a:rPr kumimoji="0" lang="en-US" sz="2800" b="1" i="0" u="sng" strike="noStrike" kern="1200" cap="none" spc="0" normalizeH="0" baseline="0" noProof="0" dirty="0">
                <a:ln>
                  <a:noFill/>
                </a:ln>
                <a:solidFill>
                  <a:prstClr val="black"/>
                </a:solidFill>
                <a:effectLst/>
                <a:uLnTx/>
                <a:uFillTx/>
                <a:latin typeface="Trebuchet MS"/>
                <a:ea typeface="+mn-ea"/>
                <a:cs typeface="+mn-cs"/>
              </a:rPr>
              <a:t> Founded</a:t>
            </a:r>
          </a:p>
        </p:txBody>
      </p:sp>
      <p:sp>
        <p:nvSpPr>
          <p:cNvPr id="14" name="Text Placeholder 2">
            <a:extLst>
              <a:ext uri="{FF2B5EF4-FFF2-40B4-BE49-F238E27FC236}">
                <a16:creationId xmlns:a16="http://schemas.microsoft.com/office/drawing/2014/main" id="{FC91F3D3-EEFC-4DFF-87C2-7B1F6911E9B3}"/>
              </a:ext>
            </a:extLst>
          </p:cNvPr>
          <p:cNvSpPr txBox="1">
            <a:spLocks/>
          </p:cNvSpPr>
          <p:nvPr/>
        </p:nvSpPr>
        <p:spPr>
          <a:xfrm>
            <a:off x="5883105" y="2465004"/>
            <a:ext cx="1856792" cy="7402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TV</a:t>
            </a:r>
            <a:r>
              <a:rPr kumimoji="0" lang="en-US" sz="2800" b="1" i="0" u="sng" strike="noStrike" kern="1200" cap="none" spc="0" normalizeH="0" baseline="0" noProof="0" dirty="0">
                <a:ln>
                  <a:noFill/>
                </a:ln>
                <a:solidFill>
                  <a:prstClr val="black"/>
                </a:solidFill>
                <a:effectLst/>
                <a:uLnTx/>
                <a:uFillTx/>
                <a:latin typeface="Trebuchet MS"/>
                <a:ea typeface="+mn-ea"/>
                <a:cs typeface="+mn-cs"/>
              </a:rPr>
              <a:t> Launch</a:t>
            </a:r>
          </a:p>
        </p:txBody>
      </p:sp>
      <p:sp>
        <p:nvSpPr>
          <p:cNvPr id="15" name="Text Placeholder 2">
            <a:extLst>
              <a:ext uri="{FF2B5EF4-FFF2-40B4-BE49-F238E27FC236}">
                <a16:creationId xmlns:a16="http://schemas.microsoft.com/office/drawing/2014/main" id="{5C36C24A-29A3-4969-A1A1-E55E5296D1C3}"/>
              </a:ext>
            </a:extLst>
          </p:cNvPr>
          <p:cNvSpPr txBox="1">
            <a:spLocks/>
          </p:cNvSpPr>
          <p:nvPr/>
        </p:nvSpPr>
        <p:spPr>
          <a:xfrm>
            <a:off x="11866177"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2016</a:t>
            </a:r>
          </a:p>
        </p:txBody>
      </p:sp>
      <p:sp>
        <p:nvSpPr>
          <p:cNvPr id="17" name="Text Placeholder 2">
            <a:extLst>
              <a:ext uri="{FF2B5EF4-FFF2-40B4-BE49-F238E27FC236}">
                <a16:creationId xmlns:a16="http://schemas.microsoft.com/office/drawing/2014/main" id="{309CADD9-CF9E-4F80-9FFC-4964797F7615}"/>
              </a:ext>
            </a:extLst>
          </p:cNvPr>
          <p:cNvSpPr txBox="1">
            <a:spLocks/>
          </p:cNvSpPr>
          <p:nvPr/>
        </p:nvSpPr>
        <p:spPr>
          <a:xfrm>
            <a:off x="17837762"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2018</a:t>
            </a:r>
          </a:p>
        </p:txBody>
      </p:sp>
      <p:sp>
        <p:nvSpPr>
          <p:cNvPr id="18" name="Text Placeholder 2">
            <a:extLst>
              <a:ext uri="{FF2B5EF4-FFF2-40B4-BE49-F238E27FC236}">
                <a16:creationId xmlns:a16="http://schemas.microsoft.com/office/drawing/2014/main" id="{DDFBC1BB-D91A-4DFB-818B-26435C8CEBBE}"/>
              </a:ext>
            </a:extLst>
          </p:cNvPr>
          <p:cNvSpPr txBox="1">
            <a:spLocks/>
          </p:cNvSpPr>
          <p:nvPr/>
        </p:nvSpPr>
        <p:spPr>
          <a:xfrm>
            <a:off x="7472056" y="3679907"/>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24" name="Text Placeholder 2">
            <a:extLst>
              <a:ext uri="{FF2B5EF4-FFF2-40B4-BE49-F238E27FC236}">
                <a16:creationId xmlns:a16="http://schemas.microsoft.com/office/drawing/2014/main" id="{884ED1AC-B8A3-4F8C-AE52-166FF28A9F89}"/>
              </a:ext>
            </a:extLst>
          </p:cNvPr>
          <p:cNvSpPr txBox="1">
            <a:spLocks/>
          </p:cNvSpPr>
          <p:nvPr/>
        </p:nvSpPr>
        <p:spPr>
          <a:xfrm>
            <a:off x="17314943" y="4416602"/>
            <a:ext cx="2126952" cy="54426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$1,333,554</a:t>
            </a:r>
          </a:p>
        </p:txBody>
      </p:sp>
      <p:sp>
        <p:nvSpPr>
          <p:cNvPr id="25" name="Text Placeholder 2">
            <a:extLst>
              <a:ext uri="{FF2B5EF4-FFF2-40B4-BE49-F238E27FC236}">
                <a16:creationId xmlns:a16="http://schemas.microsoft.com/office/drawing/2014/main" id="{AB9AC8FF-2850-447F-A8D3-3CD611408BF1}"/>
              </a:ext>
            </a:extLst>
          </p:cNvPr>
          <p:cNvSpPr txBox="1">
            <a:spLocks/>
          </p:cNvSpPr>
          <p:nvPr/>
        </p:nvSpPr>
        <p:spPr>
          <a:xfrm>
            <a:off x="14347809" y="4412578"/>
            <a:ext cx="2126952" cy="41128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$1,076,794</a:t>
            </a:r>
          </a:p>
        </p:txBody>
      </p:sp>
      <p:sp>
        <p:nvSpPr>
          <p:cNvPr id="26" name="Text Placeholder 2">
            <a:extLst>
              <a:ext uri="{FF2B5EF4-FFF2-40B4-BE49-F238E27FC236}">
                <a16:creationId xmlns:a16="http://schemas.microsoft.com/office/drawing/2014/main" id="{36DF124B-BF3D-4695-8014-9A626FAE1AF4}"/>
              </a:ext>
            </a:extLst>
          </p:cNvPr>
          <p:cNvSpPr txBox="1">
            <a:spLocks/>
          </p:cNvSpPr>
          <p:nvPr/>
        </p:nvSpPr>
        <p:spPr>
          <a:xfrm>
            <a:off x="11331227" y="4405021"/>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$846,589</a:t>
            </a:r>
          </a:p>
        </p:txBody>
      </p:sp>
      <p:sp>
        <p:nvSpPr>
          <p:cNvPr id="27" name="Text Placeholder 2">
            <a:extLst>
              <a:ext uri="{FF2B5EF4-FFF2-40B4-BE49-F238E27FC236}">
                <a16:creationId xmlns:a16="http://schemas.microsoft.com/office/drawing/2014/main" id="{CF886E40-C1CD-4699-88A8-2EF8228FA963}"/>
              </a:ext>
            </a:extLst>
          </p:cNvPr>
          <p:cNvSpPr txBox="1">
            <a:spLocks/>
          </p:cNvSpPr>
          <p:nvPr/>
        </p:nvSpPr>
        <p:spPr>
          <a:xfrm>
            <a:off x="7475168" y="4421242"/>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29" name="Text Placeholder 2">
            <a:extLst>
              <a:ext uri="{FF2B5EF4-FFF2-40B4-BE49-F238E27FC236}">
                <a16:creationId xmlns:a16="http://schemas.microsoft.com/office/drawing/2014/main" id="{6DEF59F8-B9DA-43B8-9160-F6F4B5523364}"/>
              </a:ext>
            </a:extLst>
          </p:cNvPr>
          <p:cNvSpPr txBox="1">
            <a:spLocks/>
          </p:cNvSpPr>
          <p:nvPr/>
        </p:nvSpPr>
        <p:spPr>
          <a:xfrm>
            <a:off x="17439351" y="3675267"/>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$46,938</a:t>
            </a:r>
          </a:p>
        </p:txBody>
      </p:sp>
      <p:sp>
        <p:nvSpPr>
          <p:cNvPr id="30" name="Text Placeholder 2">
            <a:extLst>
              <a:ext uri="{FF2B5EF4-FFF2-40B4-BE49-F238E27FC236}">
                <a16:creationId xmlns:a16="http://schemas.microsoft.com/office/drawing/2014/main" id="{61F85971-4C4C-41AB-A6AA-4EB8A348134B}"/>
              </a:ext>
            </a:extLst>
          </p:cNvPr>
          <p:cNvSpPr txBox="1">
            <a:spLocks/>
          </p:cNvSpPr>
          <p:nvPr/>
        </p:nvSpPr>
        <p:spPr>
          <a:xfrm>
            <a:off x="3380799" y="406489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2004</a:t>
            </a:r>
          </a:p>
        </p:txBody>
      </p:sp>
      <p:sp>
        <p:nvSpPr>
          <p:cNvPr id="31" name="Text Placeholder 2">
            <a:extLst>
              <a:ext uri="{FF2B5EF4-FFF2-40B4-BE49-F238E27FC236}">
                <a16:creationId xmlns:a16="http://schemas.microsoft.com/office/drawing/2014/main" id="{3252387F-5F78-4A64-A350-1850D66D6520}"/>
              </a:ext>
            </a:extLst>
          </p:cNvPr>
          <p:cNvSpPr txBox="1">
            <a:spLocks/>
          </p:cNvSpPr>
          <p:nvPr/>
        </p:nvSpPr>
        <p:spPr>
          <a:xfrm>
            <a:off x="5377561" y="4064897"/>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2012</a:t>
            </a:r>
          </a:p>
        </p:txBody>
      </p:sp>
      <p:sp>
        <p:nvSpPr>
          <p:cNvPr id="35" name="Text Placeholder 2">
            <a:extLst>
              <a:ext uri="{FF2B5EF4-FFF2-40B4-BE49-F238E27FC236}">
                <a16:creationId xmlns:a16="http://schemas.microsoft.com/office/drawing/2014/main" id="{9BAC56A1-7200-4C0C-94A0-ED9846AC8C68}"/>
              </a:ext>
            </a:extLst>
          </p:cNvPr>
          <p:cNvSpPr txBox="1">
            <a:spLocks/>
          </p:cNvSpPr>
          <p:nvPr/>
        </p:nvSpPr>
        <p:spPr>
          <a:xfrm>
            <a:off x="14537843" y="3671243"/>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$44,180</a:t>
            </a:r>
          </a:p>
        </p:txBody>
      </p:sp>
      <p:sp>
        <p:nvSpPr>
          <p:cNvPr id="36" name="Text Placeholder 2">
            <a:extLst>
              <a:ext uri="{FF2B5EF4-FFF2-40B4-BE49-F238E27FC236}">
                <a16:creationId xmlns:a16="http://schemas.microsoft.com/office/drawing/2014/main" id="{3BDD3586-881F-41F7-B284-5805C42DEFE8}"/>
              </a:ext>
            </a:extLst>
          </p:cNvPr>
          <p:cNvSpPr txBox="1">
            <a:spLocks/>
          </p:cNvSpPr>
          <p:nvPr/>
        </p:nvSpPr>
        <p:spPr>
          <a:xfrm>
            <a:off x="11331227" y="3663686"/>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$37,749</a:t>
            </a:r>
          </a:p>
        </p:txBody>
      </p:sp>
      <p:sp>
        <p:nvSpPr>
          <p:cNvPr id="37" name="Text Placeholder 2">
            <a:extLst>
              <a:ext uri="{FF2B5EF4-FFF2-40B4-BE49-F238E27FC236}">
                <a16:creationId xmlns:a16="http://schemas.microsoft.com/office/drawing/2014/main" id="{4289DDFE-5BEE-42E9-9AEE-990F191B0584}"/>
              </a:ext>
            </a:extLst>
          </p:cNvPr>
          <p:cNvSpPr txBox="1">
            <a:spLocks/>
          </p:cNvSpPr>
          <p:nvPr/>
        </p:nvSpPr>
        <p:spPr>
          <a:xfrm>
            <a:off x="20260305" y="4419714"/>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+$256,760</a:t>
            </a:r>
          </a:p>
        </p:txBody>
      </p:sp>
      <p:sp>
        <p:nvSpPr>
          <p:cNvPr id="38" name="Text Placeholder 2">
            <a:extLst>
              <a:ext uri="{FF2B5EF4-FFF2-40B4-BE49-F238E27FC236}">
                <a16:creationId xmlns:a16="http://schemas.microsoft.com/office/drawing/2014/main" id="{E18A94B0-62E8-410F-B45C-2F54BFCCA8CA}"/>
              </a:ext>
            </a:extLst>
          </p:cNvPr>
          <p:cNvSpPr txBox="1">
            <a:spLocks/>
          </p:cNvSpPr>
          <p:nvPr/>
        </p:nvSpPr>
        <p:spPr>
          <a:xfrm>
            <a:off x="20260305" y="3676379"/>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+$2,758</a:t>
            </a:r>
          </a:p>
        </p:txBody>
      </p:sp>
      <p:sp>
        <p:nvSpPr>
          <p:cNvPr id="39" name="Text Placeholder 2">
            <a:extLst>
              <a:ext uri="{FF2B5EF4-FFF2-40B4-BE49-F238E27FC236}">
                <a16:creationId xmlns:a16="http://schemas.microsoft.com/office/drawing/2014/main" id="{9C5D3169-A113-4D4C-8C54-C761CBCF1732}"/>
              </a:ext>
            </a:extLst>
          </p:cNvPr>
          <p:cNvSpPr txBox="1">
            <a:spLocks/>
          </p:cNvSpPr>
          <p:nvPr/>
        </p:nvSpPr>
        <p:spPr>
          <a:xfrm>
            <a:off x="22431534" y="4436427"/>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Trebuchet MS"/>
                <a:ea typeface="+mn-ea"/>
                <a:cs typeface="+mn-cs"/>
              </a:rPr>
              <a:t>+24%</a:t>
            </a:r>
          </a:p>
        </p:txBody>
      </p:sp>
      <p:cxnSp>
        <p:nvCxnSpPr>
          <p:cNvPr id="40" name="Straight Connector 39">
            <a:extLst>
              <a:ext uri="{FF2B5EF4-FFF2-40B4-BE49-F238E27FC236}">
                <a16:creationId xmlns:a16="http://schemas.microsoft.com/office/drawing/2014/main" id="{D32627B5-5A49-4376-87BE-AB09A28E5407}"/>
              </a:ext>
            </a:extLst>
          </p:cNvPr>
          <p:cNvCxnSpPr>
            <a:cxnSpLocks/>
          </p:cNvCxnSpPr>
          <p:nvPr/>
        </p:nvCxnSpPr>
        <p:spPr>
          <a:xfrm>
            <a:off x="438358" y="5214402"/>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72" name="Text Placeholder 2">
            <a:extLst>
              <a:ext uri="{FF2B5EF4-FFF2-40B4-BE49-F238E27FC236}">
                <a16:creationId xmlns:a16="http://schemas.microsoft.com/office/drawing/2014/main" id="{4A4FD22D-37B4-44DC-862A-6979FF4E7E15}"/>
              </a:ext>
            </a:extLst>
          </p:cNvPr>
          <p:cNvSpPr txBox="1">
            <a:spLocks/>
          </p:cNvSpPr>
          <p:nvPr/>
        </p:nvSpPr>
        <p:spPr>
          <a:xfrm>
            <a:off x="7437846" y="5549140"/>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74" name="Text Placeholder 2">
            <a:extLst>
              <a:ext uri="{FF2B5EF4-FFF2-40B4-BE49-F238E27FC236}">
                <a16:creationId xmlns:a16="http://schemas.microsoft.com/office/drawing/2014/main" id="{1E84191D-F318-451B-AE89-3892DDEB4A4D}"/>
              </a:ext>
            </a:extLst>
          </p:cNvPr>
          <p:cNvSpPr txBox="1">
            <a:spLocks/>
          </p:cNvSpPr>
          <p:nvPr/>
        </p:nvSpPr>
        <p:spPr>
          <a:xfrm>
            <a:off x="17075774" y="6285836"/>
            <a:ext cx="2366120" cy="49210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$2,873,000</a:t>
            </a:r>
          </a:p>
        </p:txBody>
      </p:sp>
      <p:sp>
        <p:nvSpPr>
          <p:cNvPr id="75" name="Text Placeholder 2">
            <a:extLst>
              <a:ext uri="{FF2B5EF4-FFF2-40B4-BE49-F238E27FC236}">
                <a16:creationId xmlns:a16="http://schemas.microsoft.com/office/drawing/2014/main" id="{2FAC09EE-B746-4E30-BFD0-192994569F43}"/>
              </a:ext>
            </a:extLst>
          </p:cNvPr>
          <p:cNvSpPr txBox="1">
            <a:spLocks/>
          </p:cNvSpPr>
          <p:nvPr/>
        </p:nvSpPr>
        <p:spPr>
          <a:xfrm>
            <a:off x="14347809" y="6281810"/>
            <a:ext cx="2126952" cy="51215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$2,366,000</a:t>
            </a:r>
          </a:p>
        </p:txBody>
      </p:sp>
      <p:sp>
        <p:nvSpPr>
          <p:cNvPr id="76" name="Text Placeholder 2">
            <a:extLst>
              <a:ext uri="{FF2B5EF4-FFF2-40B4-BE49-F238E27FC236}">
                <a16:creationId xmlns:a16="http://schemas.microsoft.com/office/drawing/2014/main" id="{42F32CB2-CB59-4767-A875-52AABF8F15F1}"/>
              </a:ext>
            </a:extLst>
          </p:cNvPr>
          <p:cNvSpPr txBox="1">
            <a:spLocks/>
          </p:cNvSpPr>
          <p:nvPr/>
        </p:nvSpPr>
        <p:spPr>
          <a:xfrm>
            <a:off x="11331227" y="6274254"/>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$1,941,000</a:t>
            </a:r>
          </a:p>
        </p:txBody>
      </p:sp>
      <p:sp>
        <p:nvSpPr>
          <p:cNvPr id="77" name="Text Placeholder 2">
            <a:extLst>
              <a:ext uri="{FF2B5EF4-FFF2-40B4-BE49-F238E27FC236}">
                <a16:creationId xmlns:a16="http://schemas.microsoft.com/office/drawing/2014/main" id="{AA3AC8B0-2037-4681-898A-269D4F78854B}"/>
              </a:ext>
            </a:extLst>
          </p:cNvPr>
          <p:cNvSpPr txBox="1">
            <a:spLocks/>
          </p:cNvSpPr>
          <p:nvPr/>
        </p:nvSpPr>
        <p:spPr>
          <a:xfrm>
            <a:off x="7440958" y="6290475"/>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78" name="Text Placeholder 2">
            <a:extLst>
              <a:ext uri="{FF2B5EF4-FFF2-40B4-BE49-F238E27FC236}">
                <a16:creationId xmlns:a16="http://schemas.microsoft.com/office/drawing/2014/main" id="{2DCA57E8-7FF7-4400-B9CB-20F37D6352EF}"/>
              </a:ext>
            </a:extLst>
          </p:cNvPr>
          <p:cNvSpPr txBox="1">
            <a:spLocks/>
          </p:cNvSpPr>
          <p:nvPr/>
        </p:nvSpPr>
        <p:spPr>
          <a:xfrm>
            <a:off x="17439351" y="5544500"/>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$57,203</a:t>
            </a:r>
          </a:p>
        </p:txBody>
      </p:sp>
      <p:sp>
        <p:nvSpPr>
          <p:cNvPr id="79" name="Text Placeholder 2">
            <a:extLst>
              <a:ext uri="{FF2B5EF4-FFF2-40B4-BE49-F238E27FC236}">
                <a16:creationId xmlns:a16="http://schemas.microsoft.com/office/drawing/2014/main" id="{FFF7C7B3-6D2F-4FFB-90F4-F3DFD161822B}"/>
              </a:ext>
            </a:extLst>
          </p:cNvPr>
          <p:cNvSpPr txBox="1">
            <a:spLocks/>
          </p:cNvSpPr>
          <p:nvPr/>
        </p:nvSpPr>
        <p:spPr>
          <a:xfrm>
            <a:off x="3346589" y="5934129"/>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1982</a:t>
            </a:r>
          </a:p>
        </p:txBody>
      </p:sp>
      <p:sp>
        <p:nvSpPr>
          <p:cNvPr id="80" name="Text Placeholder 2">
            <a:extLst>
              <a:ext uri="{FF2B5EF4-FFF2-40B4-BE49-F238E27FC236}">
                <a16:creationId xmlns:a16="http://schemas.microsoft.com/office/drawing/2014/main" id="{B36D2B57-A8D1-4B65-B811-49D387163C1E}"/>
              </a:ext>
            </a:extLst>
          </p:cNvPr>
          <p:cNvSpPr txBox="1">
            <a:spLocks/>
          </p:cNvSpPr>
          <p:nvPr/>
        </p:nvSpPr>
        <p:spPr>
          <a:xfrm>
            <a:off x="5343351" y="5934130"/>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1993</a:t>
            </a:r>
          </a:p>
        </p:txBody>
      </p:sp>
      <p:sp>
        <p:nvSpPr>
          <p:cNvPr id="81" name="Text Placeholder 2">
            <a:extLst>
              <a:ext uri="{FF2B5EF4-FFF2-40B4-BE49-F238E27FC236}">
                <a16:creationId xmlns:a16="http://schemas.microsoft.com/office/drawing/2014/main" id="{ABA928B6-8311-4296-987E-89350FDC7875}"/>
              </a:ext>
            </a:extLst>
          </p:cNvPr>
          <p:cNvSpPr txBox="1">
            <a:spLocks/>
          </p:cNvSpPr>
          <p:nvPr/>
        </p:nvSpPr>
        <p:spPr>
          <a:xfrm>
            <a:off x="14537843" y="5540476"/>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$44,522</a:t>
            </a:r>
          </a:p>
        </p:txBody>
      </p:sp>
      <p:sp>
        <p:nvSpPr>
          <p:cNvPr id="82" name="Text Placeholder 2">
            <a:extLst>
              <a:ext uri="{FF2B5EF4-FFF2-40B4-BE49-F238E27FC236}">
                <a16:creationId xmlns:a16="http://schemas.microsoft.com/office/drawing/2014/main" id="{41FBB8CE-9D0F-410A-9401-FA5F127C9E0A}"/>
              </a:ext>
            </a:extLst>
          </p:cNvPr>
          <p:cNvSpPr txBox="1">
            <a:spLocks/>
          </p:cNvSpPr>
          <p:nvPr/>
        </p:nvSpPr>
        <p:spPr>
          <a:xfrm>
            <a:off x="11331227" y="5532919"/>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$34,339</a:t>
            </a:r>
          </a:p>
        </p:txBody>
      </p:sp>
      <p:sp>
        <p:nvSpPr>
          <p:cNvPr id="83" name="Text Placeholder 2">
            <a:extLst>
              <a:ext uri="{FF2B5EF4-FFF2-40B4-BE49-F238E27FC236}">
                <a16:creationId xmlns:a16="http://schemas.microsoft.com/office/drawing/2014/main" id="{51E7492A-DEC6-44D0-839B-33B25C4C4628}"/>
              </a:ext>
            </a:extLst>
          </p:cNvPr>
          <p:cNvSpPr txBox="1">
            <a:spLocks/>
          </p:cNvSpPr>
          <p:nvPr/>
        </p:nvSpPr>
        <p:spPr>
          <a:xfrm>
            <a:off x="20064677" y="6288947"/>
            <a:ext cx="2198171" cy="57838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+$507,000</a:t>
            </a:r>
          </a:p>
        </p:txBody>
      </p:sp>
      <p:sp>
        <p:nvSpPr>
          <p:cNvPr id="84" name="Text Placeholder 2">
            <a:extLst>
              <a:ext uri="{FF2B5EF4-FFF2-40B4-BE49-F238E27FC236}">
                <a16:creationId xmlns:a16="http://schemas.microsoft.com/office/drawing/2014/main" id="{18D27328-4040-4780-8E5F-C7BADE3A13BC}"/>
              </a:ext>
            </a:extLst>
          </p:cNvPr>
          <p:cNvSpPr txBox="1">
            <a:spLocks/>
          </p:cNvSpPr>
          <p:nvPr/>
        </p:nvSpPr>
        <p:spPr>
          <a:xfrm>
            <a:off x="20260305" y="5545612"/>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+$12,861</a:t>
            </a:r>
          </a:p>
        </p:txBody>
      </p:sp>
      <p:sp>
        <p:nvSpPr>
          <p:cNvPr id="85" name="Text Placeholder 2">
            <a:extLst>
              <a:ext uri="{FF2B5EF4-FFF2-40B4-BE49-F238E27FC236}">
                <a16:creationId xmlns:a16="http://schemas.microsoft.com/office/drawing/2014/main" id="{85A575F5-62F6-4760-AAAD-CC834B3CFE0A}"/>
              </a:ext>
            </a:extLst>
          </p:cNvPr>
          <p:cNvSpPr txBox="1">
            <a:spLocks/>
          </p:cNvSpPr>
          <p:nvPr/>
        </p:nvSpPr>
        <p:spPr>
          <a:xfrm>
            <a:off x="22397324" y="6305660"/>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+21%</a:t>
            </a:r>
          </a:p>
        </p:txBody>
      </p:sp>
      <p:cxnSp>
        <p:nvCxnSpPr>
          <p:cNvPr id="86" name="Straight Connector 85">
            <a:extLst>
              <a:ext uri="{FF2B5EF4-FFF2-40B4-BE49-F238E27FC236}">
                <a16:creationId xmlns:a16="http://schemas.microsoft.com/office/drawing/2014/main" id="{3B0D6AC8-3B60-47BF-AB27-6454322AF91D}"/>
              </a:ext>
            </a:extLst>
          </p:cNvPr>
          <p:cNvCxnSpPr>
            <a:cxnSpLocks/>
          </p:cNvCxnSpPr>
          <p:nvPr/>
        </p:nvCxnSpPr>
        <p:spPr>
          <a:xfrm>
            <a:off x="404148" y="7083635"/>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87" name="Text Placeholder 2">
            <a:extLst>
              <a:ext uri="{FF2B5EF4-FFF2-40B4-BE49-F238E27FC236}">
                <a16:creationId xmlns:a16="http://schemas.microsoft.com/office/drawing/2014/main" id="{7778A274-F86A-4579-9255-ED672AAA5A29}"/>
              </a:ext>
            </a:extLst>
          </p:cNvPr>
          <p:cNvSpPr txBox="1">
            <a:spLocks/>
          </p:cNvSpPr>
          <p:nvPr/>
        </p:nvSpPr>
        <p:spPr>
          <a:xfrm>
            <a:off x="7475168" y="7359278"/>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89" name="Text Placeholder 2">
            <a:extLst>
              <a:ext uri="{FF2B5EF4-FFF2-40B4-BE49-F238E27FC236}">
                <a16:creationId xmlns:a16="http://schemas.microsoft.com/office/drawing/2014/main" id="{B612DCF9-4E54-407F-9E14-016260D44CB8}"/>
              </a:ext>
            </a:extLst>
          </p:cNvPr>
          <p:cNvSpPr txBox="1">
            <a:spLocks/>
          </p:cNvSpPr>
          <p:nvPr/>
        </p:nvSpPr>
        <p:spPr>
          <a:xfrm>
            <a:off x="17208456" y="8095973"/>
            <a:ext cx="2233438" cy="533350"/>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$400,000</a:t>
            </a:r>
          </a:p>
        </p:txBody>
      </p:sp>
      <p:sp>
        <p:nvSpPr>
          <p:cNvPr id="90" name="Text Placeholder 2">
            <a:extLst>
              <a:ext uri="{FF2B5EF4-FFF2-40B4-BE49-F238E27FC236}">
                <a16:creationId xmlns:a16="http://schemas.microsoft.com/office/drawing/2014/main" id="{341C793E-77C9-4507-9153-48E55BAFD038}"/>
              </a:ext>
            </a:extLst>
          </p:cNvPr>
          <p:cNvSpPr txBox="1">
            <a:spLocks/>
          </p:cNvSpPr>
          <p:nvPr/>
        </p:nvSpPr>
        <p:spPr>
          <a:xfrm>
            <a:off x="14276590" y="8091948"/>
            <a:ext cx="2198171" cy="51989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$300,000</a:t>
            </a:r>
          </a:p>
        </p:txBody>
      </p:sp>
      <p:sp>
        <p:nvSpPr>
          <p:cNvPr id="91" name="Text Placeholder 2">
            <a:extLst>
              <a:ext uri="{FF2B5EF4-FFF2-40B4-BE49-F238E27FC236}">
                <a16:creationId xmlns:a16="http://schemas.microsoft.com/office/drawing/2014/main" id="{4E870AF3-040F-4494-A1E0-4B10970C66CE}"/>
              </a:ext>
            </a:extLst>
          </p:cNvPr>
          <p:cNvSpPr txBox="1">
            <a:spLocks/>
          </p:cNvSpPr>
          <p:nvPr/>
        </p:nvSpPr>
        <p:spPr>
          <a:xfrm>
            <a:off x="11331227" y="8084392"/>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$200,000</a:t>
            </a:r>
          </a:p>
        </p:txBody>
      </p:sp>
      <p:sp>
        <p:nvSpPr>
          <p:cNvPr id="92" name="Text Placeholder 2">
            <a:extLst>
              <a:ext uri="{FF2B5EF4-FFF2-40B4-BE49-F238E27FC236}">
                <a16:creationId xmlns:a16="http://schemas.microsoft.com/office/drawing/2014/main" id="{A9ED87CD-D8C1-4294-8E92-5B9108F630A6}"/>
              </a:ext>
            </a:extLst>
          </p:cNvPr>
          <p:cNvSpPr txBox="1">
            <a:spLocks/>
          </p:cNvSpPr>
          <p:nvPr/>
        </p:nvSpPr>
        <p:spPr>
          <a:xfrm>
            <a:off x="7478280" y="8100613"/>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93" name="Text Placeholder 2">
            <a:extLst>
              <a:ext uri="{FF2B5EF4-FFF2-40B4-BE49-F238E27FC236}">
                <a16:creationId xmlns:a16="http://schemas.microsoft.com/office/drawing/2014/main" id="{A494CC53-F4FF-412F-A1CB-969434B31CE6}"/>
              </a:ext>
            </a:extLst>
          </p:cNvPr>
          <p:cNvSpPr txBox="1">
            <a:spLocks/>
          </p:cNvSpPr>
          <p:nvPr/>
        </p:nvSpPr>
        <p:spPr>
          <a:xfrm>
            <a:off x="17439351" y="7354638"/>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$19,073</a:t>
            </a:r>
          </a:p>
        </p:txBody>
      </p:sp>
      <p:sp>
        <p:nvSpPr>
          <p:cNvPr id="94" name="Text Placeholder 2">
            <a:extLst>
              <a:ext uri="{FF2B5EF4-FFF2-40B4-BE49-F238E27FC236}">
                <a16:creationId xmlns:a16="http://schemas.microsoft.com/office/drawing/2014/main" id="{F56FCBA3-9988-45BD-BD9D-8E5D526C1C58}"/>
              </a:ext>
            </a:extLst>
          </p:cNvPr>
          <p:cNvSpPr txBox="1">
            <a:spLocks/>
          </p:cNvSpPr>
          <p:nvPr/>
        </p:nvSpPr>
        <p:spPr>
          <a:xfrm>
            <a:off x="3383911" y="7744267"/>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2014</a:t>
            </a:r>
          </a:p>
        </p:txBody>
      </p:sp>
      <p:sp>
        <p:nvSpPr>
          <p:cNvPr id="95" name="Text Placeholder 2">
            <a:extLst>
              <a:ext uri="{FF2B5EF4-FFF2-40B4-BE49-F238E27FC236}">
                <a16:creationId xmlns:a16="http://schemas.microsoft.com/office/drawing/2014/main" id="{15C4D12D-5D0C-4604-B5E6-227218F508DA}"/>
              </a:ext>
            </a:extLst>
          </p:cNvPr>
          <p:cNvSpPr txBox="1">
            <a:spLocks/>
          </p:cNvSpPr>
          <p:nvPr/>
        </p:nvSpPr>
        <p:spPr>
          <a:xfrm>
            <a:off x="5380673" y="7744268"/>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2015</a:t>
            </a:r>
          </a:p>
        </p:txBody>
      </p:sp>
      <p:sp>
        <p:nvSpPr>
          <p:cNvPr id="96" name="Text Placeholder 2">
            <a:extLst>
              <a:ext uri="{FF2B5EF4-FFF2-40B4-BE49-F238E27FC236}">
                <a16:creationId xmlns:a16="http://schemas.microsoft.com/office/drawing/2014/main" id="{3E045CB1-1FE8-48C9-922B-F7E7817A7CC7}"/>
              </a:ext>
            </a:extLst>
          </p:cNvPr>
          <p:cNvSpPr txBox="1">
            <a:spLocks/>
          </p:cNvSpPr>
          <p:nvPr/>
        </p:nvSpPr>
        <p:spPr>
          <a:xfrm>
            <a:off x="14537843" y="7350614"/>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$18,777</a:t>
            </a:r>
          </a:p>
        </p:txBody>
      </p:sp>
      <p:sp>
        <p:nvSpPr>
          <p:cNvPr id="97" name="Text Placeholder 2">
            <a:extLst>
              <a:ext uri="{FF2B5EF4-FFF2-40B4-BE49-F238E27FC236}">
                <a16:creationId xmlns:a16="http://schemas.microsoft.com/office/drawing/2014/main" id="{A6E34632-7AD4-4A52-AC5D-EF1F0BC9585B}"/>
              </a:ext>
            </a:extLst>
          </p:cNvPr>
          <p:cNvSpPr txBox="1">
            <a:spLocks/>
          </p:cNvSpPr>
          <p:nvPr/>
        </p:nvSpPr>
        <p:spPr>
          <a:xfrm>
            <a:off x="11331227" y="7343057"/>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$10,555</a:t>
            </a:r>
          </a:p>
        </p:txBody>
      </p:sp>
      <p:sp>
        <p:nvSpPr>
          <p:cNvPr id="98" name="Text Placeholder 2">
            <a:extLst>
              <a:ext uri="{FF2B5EF4-FFF2-40B4-BE49-F238E27FC236}">
                <a16:creationId xmlns:a16="http://schemas.microsoft.com/office/drawing/2014/main" id="{9625AE71-CF08-42CC-961D-41990B8FF881}"/>
              </a:ext>
            </a:extLst>
          </p:cNvPr>
          <p:cNvSpPr txBox="1">
            <a:spLocks/>
          </p:cNvSpPr>
          <p:nvPr/>
        </p:nvSpPr>
        <p:spPr>
          <a:xfrm>
            <a:off x="20260305" y="8099085"/>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+$100,000</a:t>
            </a:r>
          </a:p>
        </p:txBody>
      </p:sp>
      <p:sp>
        <p:nvSpPr>
          <p:cNvPr id="99" name="Text Placeholder 2">
            <a:extLst>
              <a:ext uri="{FF2B5EF4-FFF2-40B4-BE49-F238E27FC236}">
                <a16:creationId xmlns:a16="http://schemas.microsoft.com/office/drawing/2014/main" id="{3A913EFF-019F-4110-9A8C-B36787D3AC1E}"/>
              </a:ext>
            </a:extLst>
          </p:cNvPr>
          <p:cNvSpPr txBox="1">
            <a:spLocks/>
          </p:cNvSpPr>
          <p:nvPr/>
        </p:nvSpPr>
        <p:spPr>
          <a:xfrm>
            <a:off x="20260305" y="7355750"/>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+$296</a:t>
            </a:r>
          </a:p>
        </p:txBody>
      </p:sp>
      <p:sp>
        <p:nvSpPr>
          <p:cNvPr id="100" name="Text Placeholder 2">
            <a:extLst>
              <a:ext uri="{FF2B5EF4-FFF2-40B4-BE49-F238E27FC236}">
                <a16:creationId xmlns:a16="http://schemas.microsoft.com/office/drawing/2014/main" id="{A98FF037-8F85-45AF-913D-0AD62B4E2F9C}"/>
              </a:ext>
            </a:extLst>
          </p:cNvPr>
          <p:cNvSpPr txBox="1">
            <a:spLocks/>
          </p:cNvSpPr>
          <p:nvPr/>
        </p:nvSpPr>
        <p:spPr>
          <a:xfrm>
            <a:off x="22434646" y="8115798"/>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+33%</a:t>
            </a:r>
          </a:p>
        </p:txBody>
      </p:sp>
      <p:cxnSp>
        <p:nvCxnSpPr>
          <p:cNvPr id="101" name="Straight Connector 100">
            <a:extLst>
              <a:ext uri="{FF2B5EF4-FFF2-40B4-BE49-F238E27FC236}">
                <a16:creationId xmlns:a16="http://schemas.microsoft.com/office/drawing/2014/main" id="{6621CC07-D47B-4818-895A-3B941E81357D}"/>
              </a:ext>
            </a:extLst>
          </p:cNvPr>
          <p:cNvCxnSpPr>
            <a:cxnSpLocks/>
          </p:cNvCxnSpPr>
          <p:nvPr/>
        </p:nvCxnSpPr>
        <p:spPr>
          <a:xfrm>
            <a:off x="441470" y="8893773"/>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02" name="Text Placeholder 2">
            <a:extLst>
              <a:ext uri="{FF2B5EF4-FFF2-40B4-BE49-F238E27FC236}">
                <a16:creationId xmlns:a16="http://schemas.microsoft.com/office/drawing/2014/main" id="{24527DFB-782B-4168-9156-D237C462DAFF}"/>
              </a:ext>
            </a:extLst>
          </p:cNvPr>
          <p:cNvSpPr txBox="1">
            <a:spLocks/>
          </p:cNvSpPr>
          <p:nvPr/>
        </p:nvSpPr>
        <p:spPr>
          <a:xfrm>
            <a:off x="7493829" y="9188074"/>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104" name="Text Placeholder 2">
            <a:extLst>
              <a:ext uri="{FF2B5EF4-FFF2-40B4-BE49-F238E27FC236}">
                <a16:creationId xmlns:a16="http://schemas.microsoft.com/office/drawing/2014/main" id="{95EBB346-035F-4C6D-A079-907194FAB9E6}"/>
              </a:ext>
            </a:extLst>
          </p:cNvPr>
          <p:cNvSpPr txBox="1">
            <a:spLocks/>
          </p:cNvSpPr>
          <p:nvPr/>
        </p:nvSpPr>
        <p:spPr>
          <a:xfrm>
            <a:off x="17243724" y="9924769"/>
            <a:ext cx="2198170" cy="57115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$250,000</a:t>
            </a:r>
          </a:p>
        </p:txBody>
      </p:sp>
      <p:sp>
        <p:nvSpPr>
          <p:cNvPr id="105" name="Text Placeholder 2">
            <a:extLst>
              <a:ext uri="{FF2B5EF4-FFF2-40B4-BE49-F238E27FC236}">
                <a16:creationId xmlns:a16="http://schemas.microsoft.com/office/drawing/2014/main" id="{7DF9154F-E2BD-4C55-B18C-47D5DFD4DE13}"/>
              </a:ext>
            </a:extLst>
          </p:cNvPr>
          <p:cNvSpPr txBox="1">
            <a:spLocks/>
          </p:cNvSpPr>
          <p:nvPr/>
        </p:nvSpPr>
        <p:spPr>
          <a:xfrm>
            <a:off x="14537843" y="9920745"/>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$150,000</a:t>
            </a:r>
          </a:p>
        </p:txBody>
      </p:sp>
      <p:sp>
        <p:nvSpPr>
          <p:cNvPr id="106" name="Text Placeholder 2">
            <a:extLst>
              <a:ext uri="{FF2B5EF4-FFF2-40B4-BE49-F238E27FC236}">
                <a16:creationId xmlns:a16="http://schemas.microsoft.com/office/drawing/2014/main" id="{DCEA0322-DB87-4BCE-A513-2FF60FA49BB6}"/>
              </a:ext>
            </a:extLst>
          </p:cNvPr>
          <p:cNvSpPr txBox="1">
            <a:spLocks/>
          </p:cNvSpPr>
          <p:nvPr/>
        </p:nvSpPr>
        <p:spPr>
          <a:xfrm>
            <a:off x="11331227" y="9913188"/>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$100,000</a:t>
            </a:r>
          </a:p>
        </p:txBody>
      </p:sp>
      <p:sp>
        <p:nvSpPr>
          <p:cNvPr id="107" name="Text Placeholder 2">
            <a:extLst>
              <a:ext uri="{FF2B5EF4-FFF2-40B4-BE49-F238E27FC236}">
                <a16:creationId xmlns:a16="http://schemas.microsoft.com/office/drawing/2014/main" id="{2BEE3A82-06B3-44C6-A7B9-970F188E798C}"/>
              </a:ext>
            </a:extLst>
          </p:cNvPr>
          <p:cNvSpPr txBox="1">
            <a:spLocks/>
          </p:cNvSpPr>
          <p:nvPr/>
        </p:nvSpPr>
        <p:spPr>
          <a:xfrm>
            <a:off x="7496941" y="9929409"/>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108" name="Text Placeholder 2">
            <a:extLst>
              <a:ext uri="{FF2B5EF4-FFF2-40B4-BE49-F238E27FC236}">
                <a16:creationId xmlns:a16="http://schemas.microsoft.com/office/drawing/2014/main" id="{35F36D29-4BFF-4EBE-9E4D-7B96C916FE3C}"/>
              </a:ext>
            </a:extLst>
          </p:cNvPr>
          <p:cNvSpPr txBox="1">
            <a:spLocks/>
          </p:cNvSpPr>
          <p:nvPr/>
        </p:nvSpPr>
        <p:spPr>
          <a:xfrm>
            <a:off x="17439351" y="9183434"/>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$5,205</a:t>
            </a:r>
          </a:p>
        </p:txBody>
      </p:sp>
      <p:sp>
        <p:nvSpPr>
          <p:cNvPr id="109" name="Text Placeholder 2">
            <a:extLst>
              <a:ext uri="{FF2B5EF4-FFF2-40B4-BE49-F238E27FC236}">
                <a16:creationId xmlns:a16="http://schemas.microsoft.com/office/drawing/2014/main" id="{805638E3-AEDF-46EE-ADDF-DA60090F8AA4}"/>
              </a:ext>
            </a:extLst>
          </p:cNvPr>
          <p:cNvSpPr txBox="1">
            <a:spLocks/>
          </p:cNvSpPr>
          <p:nvPr/>
        </p:nvSpPr>
        <p:spPr>
          <a:xfrm>
            <a:off x="3402572" y="9573063"/>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2011</a:t>
            </a:r>
          </a:p>
        </p:txBody>
      </p:sp>
      <p:sp>
        <p:nvSpPr>
          <p:cNvPr id="110" name="Text Placeholder 2">
            <a:extLst>
              <a:ext uri="{FF2B5EF4-FFF2-40B4-BE49-F238E27FC236}">
                <a16:creationId xmlns:a16="http://schemas.microsoft.com/office/drawing/2014/main" id="{6D0BA3DA-4E4D-4AEE-B130-24B522A048DE}"/>
              </a:ext>
            </a:extLst>
          </p:cNvPr>
          <p:cNvSpPr txBox="1">
            <a:spLocks/>
          </p:cNvSpPr>
          <p:nvPr/>
        </p:nvSpPr>
        <p:spPr>
          <a:xfrm>
            <a:off x="5399334" y="9573064"/>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2014</a:t>
            </a:r>
          </a:p>
        </p:txBody>
      </p:sp>
      <p:sp>
        <p:nvSpPr>
          <p:cNvPr id="111" name="Text Placeholder 2">
            <a:extLst>
              <a:ext uri="{FF2B5EF4-FFF2-40B4-BE49-F238E27FC236}">
                <a16:creationId xmlns:a16="http://schemas.microsoft.com/office/drawing/2014/main" id="{D69D383D-527D-4B38-97A1-5C554A90D37C}"/>
              </a:ext>
            </a:extLst>
          </p:cNvPr>
          <p:cNvSpPr txBox="1">
            <a:spLocks/>
          </p:cNvSpPr>
          <p:nvPr/>
        </p:nvSpPr>
        <p:spPr>
          <a:xfrm>
            <a:off x="14537843" y="9179410"/>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$630</a:t>
            </a:r>
          </a:p>
        </p:txBody>
      </p:sp>
      <p:sp>
        <p:nvSpPr>
          <p:cNvPr id="112" name="Text Placeholder 2">
            <a:extLst>
              <a:ext uri="{FF2B5EF4-FFF2-40B4-BE49-F238E27FC236}">
                <a16:creationId xmlns:a16="http://schemas.microsoft.com/office/drawing/2014/main" id="{BC26314D-4823-48DE-A24F-426CEB549524}"/>
              </a:ext>
            </a:extLst>
          </p:cNvPr>
          <p:cNvSpPr txBox="1">
            <a:spLocks/>
          </p:cNvSpPr>
          <p:nvPr/>
        </p:nvSpPr>
        <p:spPr>
          <a:xfrm>
            <a:off x="11331227" y="9171853"/>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a:t>
            </a:r>
            <a:endParaRPr kumimoji="0" lang="en-US" sz="2400" b="1" i="0" u="none" strike="noStrike" kern="1200" cap="none" spc="0" normalizeH="0" baseline="0" noProof="0" dirty="0">
              <a:ln>
                <a:noFill/>
              </a:ln>
              <a:effectLst/>
              <a:uLnTx/>
              <a:uFillTx/>
              <a:latin typeface="Trebuchet MS"/>
            </a:endParaRPr>
          </a:p>
        </p:txBody>
      </p:sp>
      <p:sp>
        <p:nvSpPr>
          <p:cNvPr id="113" name="Text Placeholder 2">
            <a:extLst>
              <a:ext uri="{FF2B5EF4-FFF2-40B4-BE49-F238E27FC236}">
                <a16:creationId xmlns:a16="http://schemas.microsoft.com/office/drawing/2014/main" id="{076D60B3-0439-4B66-9BDC-C0530707FF3B}"/>
              </a:ext>
            </a:extLst>
          </p:cNvPr>
          <p:cNvSpPr txBox="1">
            <a:spLocks/>
          </p:cNvSpPr>
          <p:nvPr/>
        </p:nvSpPr>
        <p:spPr>
          <a:xfrm>
            <a:off x="20260305" y="9927881"/>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+$100,000</a:t>
            </a:r>
          </a:p>
        </p:txBody>
      </p:sp>
      <p:sp>
        <p:nvSpPr>
          <p:cNvPr id="114" name="Text Placeholder 2">
            <a:extLst>
              <a:ext uri="{FF2B5EF4-FFF2-40B4-BE49-F238E27FC236}">
                <a16:creationId xmlns:a16="http://schemas.microsoft.com/office/drawing/2014/main" id="{2ADA3C25-B3A3-4242-B9C4-618313B715BA}"/>
              </a:ext>
            </a:extLst>
          </p:cNvPr>
          <p:cNvSpPr txBox="1">
            <a:spLocks/>
          </p:cNvSpPr>
          <p:nvPr/>
        </p:nvSpPr>
        <p:spPr>
          <a:xfrm>
            <a:off x="20260305" y="9184546"/>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+$4,575</a:t>
            </a:r>
          </a:p>
        </p:txBody>
      </p:sp>
      <p:sp>
        <p:nvSpPr>
          <p:cNvPr id="115" name="Text Placeholder 2">
            <a:extLst>
              <a:ext uri="{FF2B5EF4-FFF2-40B4-BE49-F238E27FC236}">
                <a16:creationId xmlns:a16="http://schemas.microsoft.com/office/drawing/2014/main" id="{293922C9-30CA-4807-A77E-2D087A42F9B6}"/>
              </a:ext>
            </a:extLst>
          </p:cNvPr>
          <p:cNvSpPr txBox="1">
            <a:spLocks/>
          </p:cNvSpPr>
          <p:nvPr/>
        </p:nvSpPr>
        <p:spPr>
          <a:xfrm>
            <a:off x="22453307" y="9944594"/>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+67%</a:t>
            </a:r>
          </a:p>
        </p:txBody>
      </p:sp>
      <p:cxnSp>
        <p:nvCxnSpPr>
          <p:cNvPr id="116" name="Straight Connector 115">
            <a:extLst>
              <a:ext uri="{FF2B5EF4-FFF2-40B4-BE49-F238E27FC236}">
                <a16:creationId xmlns:a16="http://schemas.microsoft.com/office/drawing/2014/main" id="{E9599CEE-2DEA-493B-8DFB-4667F6906844}"/>
              </a:ext>
            </a:extLst>
          </p:cNvPr>
          <p:cNvCxnSpPr>
            <a:cxnSpLocks/>
          </p:cNvCxnSpPr>
          <p:nvPr/>
        </p:nvCxnSpPr>
        <p:spPr>
          <a:xfrm>
            <a:off x="460131" y="10722569"/>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17" name="Text Placeholder 2">
            <a:extLst>
              <a:ext uri="{FF2B5EF4-FFF2-40B4-BE49-F238E27FC236}">
                <a16:creationId xmlns:a16="http://schemas.microsoft.com/office/drawing/2014/main" id="{1E87177D-CE39-4C66-AB42-7F6B889E86BE}"/>
              </a:ext>
            </a:extLst>
          </p:cNvPr>
          <p:cNvSpPr txBox="1">
            <a:spLocks/>
          </p:cNvSpPr>
          <p:nvPr/>
        </p:nvSpPr>
        <p:spPr>
          <a:xfrm>
            <a:off x="7475168" y="11054196"/>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119" name="Text Placeholder 2">
            <a:extLst>
              <a:ext uri="{FF2B5EF4-FFF2-40B4-BE49-F238E27FC236}">
                <a16:creationId xmlns:a16="http://schemas.microsoft.com/office/drawing/2014/main" id="{6ACF1A9E-9659-4AFC-B972-62AEE529D6C4}"/>
              </a:ext>
            </a:extLst>
          </p:cNvPr>
          <p:cNvSpPr txBox="1">
            <a:spLocks/>
          </p:cNvSpPr>
          <p:nvPr/>
        </p:nvSpPr>
        <p:spPr>
          <a:xfrm>
            <a:off x="17075774" y="11790891"/>
            <a:ext cx="2366120" cy="55115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$2,646,000</a:t>
            </a:r>
          </a:p>
        </p:txBody>
      </p:sp>
      <p:sp>
        <p:nvSpPr>
          <p:cNvPr id="120" name="Text Placeholder 2">
            <a:extLst>
              <a:ext uri="{FF2B5EF4-FFF2-40B4-BE49-F238E27FC236}">
                <a16:creationId xmlns:a16="http://schemas.microsoft.com/office/drawing/2014/main" id="{219C220F-3163-44BE-B9AB-99D3A4638D32}"/>
              </a:ext>
            </a:extLst>
          </p:cNvPr>
          <p:cNvSpPr txBox="1">
            <a:spLocks/>
          </p:cNvSpPr>
          <p:nvPr/>
        </p:nvSpPr>
        <p:spPr>
          <a:xfrm>
            <a:off x="14537843" y="11786867"/>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$2,452,000</a:t>
            </a:r>
          </a:p>
        </p:txBody>
      </p:sp>
      <p:sp>
        <p:nvSpPr>
          <p:cNvPr id="121" name="Text Placeholder 2">
            <a:extLst>
              <a:ext uri="{FF2B5EF4-FFF2-40B4-BE49-F238E27FC236}">
                <a16:creationId xmlns:a16="http://schemas.microsoft.com/office/drawing/2014/main" id="{E260015E-E631-4808-B48C-734EE4BD6326}"/>
              </a:ext>
            </a:extLst>
          </p:cNvPr>
          <p:cNvSpPr txBox="1">
            <a:spLocks/>
          </p:cNvSpPr>
          <p:nvPr/>
        </p:nvSpPr>
        <p:spPr>
          <a:xfrm>
            <a:off x="11331227" y="11779310"/>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$2,294,000</a:t>
            </a:r>
          </a:p>
        </p:txBody>
      </p:sp>
      <p:sp>
        <p:nvSpPr>
          <p:cNvPr id="122" name="Text Placeholder 2">
            <a:extLst>
              <a:ext uri="{FF2B5EF4-FFF2-40B4-BE49-F238E27FC236}">
                <a16:creationId xmlns:a16="http://schemas.microsoft.com/office/drawing/2014/main" id="{E0D331DC-BED4-408C-92F2-65CFC60BEDBD}"/>
              </a:ext>
            </a:extLst>
          </p:cNvPr>
          <p:cNvSpPr txBox="1">
            <a:spLocks/>
          </p:cNvSpPr>
          <p:nvPr/>
        </p:nvSpPr>
        <p:spPr>
          <a:xfrm>
            <a:off x="7478280" y="11795531"/>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123" name="Text Placeholder 2">
            <a:extLst>
              <a:ext uri="{FF2B5EF4-FFF2-40B4-BE49-F238E27FC236}">
                <a16:creationId xmlns:a16="http://schemas.microsoft.com/office/drawing/2014/main" id="{F09AB58D-8F31-4433-9917-BC1D77B0CED6}"/>
              </a:ext>
            </a:extLst>
          </p:cNvPr>
          <p:cNvSpPr txBox="1">
            <a:spLocks/>
          </p:cNvSpPr>
          <p:nvPr/>
        </p:nvSpPr>
        <p:spPr>
          <a:xfrm>
            <a:off x="17439351" y="11049556"/>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$91,971</a:t>
            </a:r>
          </a:p>
        </p:txBody>
      </p:sp>
      <p:sp>
        <p:nvSpPr>
          <p:cNvPr id="124" name="Text Placeholder 2">
            <a:extLst>
              <a:ext uri="{FF2B5EF4-FFF2-40B4-BE49-F238E27FC236}">
                <a16:creationId xmlns:a16="http://schemas.microsoft.com/office/drawing/2014/main" id="{7C558E05-9020-4BC0-927D-7A5505553A23}"/>
              </a:ext>
            </a:extLst>
          </p:cNvPr>
          <p:cNvSpPr txBox="1">
            <a:spLocks/>
          </p:cNvSpPr>
          <p:nvPr/>
        </p:nvSpPr>
        <p:spPr>
          <a:xfrm>
            <a:off x="3383911" y="11439185"/>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1996</a:t>
            </a:r>
          </a:p>
        </p:txBody>
      </p:sp>
      <p:sp>
        <p:nvSpPr>
          <p:cNvPr id="125" name="Text Placeholder 2">
            <a:extLst>
              <a:ext uri="{FF2B5EF4-FFF2-40B4-BE49-F238E27FC236}">
                <a16:creationId xmlns:a16="http://schemas.microsoft.com/office/drawing/2014/main" id="{FE784A09-EA1F-4EB6-8FD1-F3960063AC8E}"/>
              </a:ext>
            </a:extLst>
          </p:cNvPr>
          <p:cNvSpPr txBox="1">
            <a:spLocks/>
          </p:cNvSpPr>
          <p:nvPr/>
        </p:nvSpPr>
        <p:spPr>
          <a:xfrm>
            <a:off x="5380673" y="1143918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2013</a:t>
            </a:r>
          </a:p>
        </p:txBody>
      </p:sp>
      <p:sp>
        <p:nvSpPr>
          <p:cNvPr id="126" name="Text Placeholder 2">
            <a:extLst>
              <a:ext uri="{FF2B5EF4-FFF2-40B4-BE49-F238E27FC236}">
                <a16:creationId xmlns:a16="http://schemas.microsoft.com/office/drawing/2014/main" id="{8FCC9A4F-54F8-42BA-8337-166E3C17EDFE}"/>
              </a:ext>
            </a:extLst>
          </p:cNvPr>
          <p:cNvSpPr txBox="1">
            <a:spLocks/>
          </p:cNvSpPr>
          <p:nvPr/>
        </p:nvSpPr>
        <p:spPr>
          <a:xfrm>
            <a:off x="14537843" y="11045532"/>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$67,267</a:t>
            </a:r>
          </a:p>
        </p:txBody>
      </p:sp>
      <p:sp>
        <p:nvSpPr>
          <p:cNvPr id="127" name="Text Placeholder 2">
            <a:extLst>
              <a:ext uri="{FF2B5EF4-FFF2-40B4-BE49-F238E27FC236}">
                <a16:creationId xmlns:a16="http://schemas.microsoft.com/office/drawing/2014/main" id="{E5AE8EC5-8A42-4BBD-B95A-81983271F410}"/>
              </a:ext>
            </a:extLst>
          </p:cNvPr>
          <p:cNvSpPr txBox="1">
            <a:spLocks/>
          </p:cNvSpPr>
          <p:nvPr/>
        </p:nvSpPr>
        <p:spPr>
          <a:xfrm>
            <a:off x="11331227" y="11037975"/>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$56,268</a:t>
            </a:r>
          </a:p>
        </p:txBody>
      </p:sp>
      <p:sp>
        <p:nvSpPr>
          <p:cNvPr id="128" name="Text Placeholder 2">
            <a:extLst>
              <a:ext uri="{FF2B5EF4-FFF2-40B4-BE49-F238E27FC236}">
                <a16:creationId xmlns:a16="http://schemas.microsoft.com/office/drawing/2014/main" id="{261F6FFA-CC52-46FC-BBEF-331D96FC88DC}"/>
              </a:ext>
            </a:extLst>
          </p:cNvPr>
          <p:cNvSpPr txBox="1">
            <a:spLocks/>
          </p:cNvSpPr>
          <p:nvPr/>
        </p:nvSpPr>
        <p:spPr>
          <a:xfrm>
            <a:off x="20260305" y="11794003"/>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+$194,000</a:t>
            </a:r>
          </a:p>
        </p:txBody>
      </p:sp>
      <p:sp>
        <p:nvSpPr>
          <p:cNvPr id="129" name="Text Placeholder 2">
            <a:extLst>
              <a:ext uri="{FF2B5EF4-FFF2-40B4-BE49-F238E27FC236}">
                <a16:creationId xmlns:a16="http://schemas.microsoft.com/office/drawing/2014/main" id="{8148FAE8-923D-4722-8F8A-86335CCDB674}"/>
              </a:ext>
            </a:extLst>
          </p:cNvPr>
          <p:cNvSpPr txBox="1">
            <a:spLocks/>
          </p:cNvSpPr>
          <p:nvPr/>
        </p:nvSpPr>
        <p:spPr>
          <a:xfrm>
            <a:off x="20260305" y="11050668"/>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+$24,704</a:t>
            </a:r>
          </a:p>
        </p:txBody>
      </p:sp>
      <p:sp>
        <p:nvSpPr>
          <p:cNvPr id="130" name="Text Placeholder 2">
            <a:extLst>
              <a:ext uri="{FF2B5EF4-FFF2-40B4-BE49-F238E27FC236}">
                <a16:creationId xmlns:a16="http://schemas.microsoft.com/office/drawing/2014/main" id="{0358A370-31A2-483B-910F-E390256456C5}"/>
              </a:ext>
            </a:extLst>
          </p:cNvPr>
          <p:cNvSpPr txBox="1">
            <a:spLocks/>
          </p:cNvSpPr>
          <p:nvPr/>
        </p:nvSpPr>
        <p:spPr>
          <a:xfrm>
            <a:off x="22434646" y="11810716"/>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+8%</a:t>
            </a:r>
          </a:p>
        </p:txBody>
      </p:sp>
      <p:pic>
        <p:nvPicPr>
          <p:cNvPr id="103" name="Picture 16" descr="Image result for zillow logo">
            <a:extLst>
              <a:ext uri="{FF2B5EF4-FFF2-40B4-BE49-F238E27FC236}">
                <a16:creationId xmlns:a16="http://schemas.microsoft.com/office/drawing/2014/main" id="{C23C14A0-7E6F-45B9-B1C6-15051043EE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7413" y="3903815"/>
            <a:ext cx="2577775" cy="70083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32" descr="Image result for etrade logo">
            <a:extLst>
              <a:ext uri="{FF2B5EF4-FFF2-40B4-BE49-F238E27FC236}">
                <a16:creationId xmlns:a16="http://schemas.microsoft.com/office/drawing/2014/main" id="{FC88B6AC-1043-45E2-8011-FA1B3A97F4F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5865" y="5989792"/>
            <a:ext cx="2247330" cy="466992"/>
          </a:xfrm>
          <a:prstGeom prst="rect">
            <a:avLst/>
          </a:prstGeom>
          <a:noFill/>
          <a:extLst>
            <a:ext uri="{909E8E84-426E-40DD-AFC4-6F175D3DCCD1}">
              <a14:hiddenFill xmlns:a14="http://schemas.microsoft.com/office/drawing/2010/main">
                <a:solidFill>
                  <a:srgbClr val="FFFFFF"/>
                </a:solidFill>
              </a14:hiddenFill>
            </a:ext>
          </a:extLst>
        </p:spPr>
      </p:pic>
      <p:sp>
        <p:nvSpPr>
          <p:cNvPr id="131" name="Text Placeholder 2">
            <a:extLst>
              <a:ext uri="{FF2B5EF4-FFF2-40B4-BE49-F238E27FC236}">
                <a16:creationId xmlns:a16="http://schemas.microsoft.com/office/drawing/2014/main" id="{41D154E5-73E2-44C2-862F-C1A41CF5D3E0}"/>
              </a:ext>
            </a:extLst>
          </p:cNvPr>
          <p:cNvSpPr txBox="1">
            <a:spLocks/>
          </p:cNvSpPr>
          <p:nvPr/>
        </p:nvSpPr>
        <p:spPr>
          <a:xfrm>
            <a:off x="14787280"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effectLst/>
                <a:uLnTx/>
                <a:uFillTx/>
                <a:latin typeface="Trebuchet MS"/>
                <a:ea typeface="+mn-ea"/>
                <a:cs typeface="+mn-cs"/>
              </a:rPr>
              <a:t>2017</a:t>
            </a:r>
          </a:p>
        </p:txBody>
      </p:sp>
      <p:pic>
        <p:nvPicPr>
          <p:cNvPr id="132" name="Picture 90" descr="Image result for casper logo">
            <a:extLst>
              <a:ext uri="{FF2B5EF4-FFF2-40B4-BE49-F238E27FC236}">
                <a16:creationId xmlns:a16="http://schemas.microsoft.com/office/drawing/2014/main" id="{E1DB4E3C-56D4-4DC4-BB7A-17335629EBA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13804" y="7618048"/>
            <a:ext cx="2423725" cy="682061"/>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Image result for barkbox logo">
            <a:extLst>
              <a:ext uri="{FF2B5EF4-FFF2-40B4-BE49-F238E27FC236}">
                <a16:creationId xmlns:a16="http://schemas.microsoft.com/office/drawing/2014/main" id="{0C767709-2A3E-4268-A0A1-3255152501A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5865" y="9555817"/>
            <a:ext cx="2144163" cy="487462"/>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8" descr="Image result for experian logo">
            <a:extLst>
              <a:ext uri="{FF2B5EF4-FFF2-40B4-BE49-F238E27FC236}">
                <a16:creationId xmlns:a16="http://schemas.microsoft.com/office/drawing/2014/main" id="{64B81B7E-701D-4FD9-963E-4969076078E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3927" y="11260227"/>
            <a:ext cx="2246101" cy="745776"/>
          </a:xfrm>
          <a:prstGeom prst="rect">
            <a:avLst/>
          </a:prstGeom>
          <a:noFill/>
          <a:extLst>
            <a:ext uri="{909E8E84-426E-40DD-AFC4-6F175D3DCCD1}">
              <a14:hiddenFill xmlns:a14="http://schemas.microsoft.com/office/drawing/2010/main">
                <a:solidFill>
                  <a:srgbClr val="FFFFFF"/>
                </a:solidFill>
              </a14:hiddenFill>
            </a:ext>
          </a:extLst>
        </p:spPr>
      </p:pic>
      <p:sp>
        <p:nvSpPr>
          <p:cNvPr id="134" name="Text Placeholder 3">
            <a:extLst>
              <a:ext uri="{FF2B5EF4-FFF2-40B4-BE49-F238E27FC236}">
                <a16:creationId xmlns:a16="http://schemas.microsoft.com/office/drawing/2014/main" id="{A241790D-4041-4EBA-833A-9628E6B8EF8E}"/>
              </a:ext>
            </a:extLst>
          </p:cNvPr>
          <p:cNvSpPr txBox="1">
            <a:spLocks/>
          </p:cNvSpPr>
          <p:nvPr/>
        </p:nvSpPr>
        <p:spPr>
          <a:xfrm>
            <a:off x="385350" y="13057556"/>
            <a:ext cx="22049296" cy="52826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buNone/>
            </a:pPr>
            <a:r>
              <a:rPr lang="en-US" sz="1200" dirty="0">
                <a:solidFill>
                  <a:schemeClr val="bg1"/>
                </a:solidFill>
              </a:rPr>
              <a:t>Source: TV spend based on VAB analysis of Nielsen Ad Intel data, TV spend (national cable TV, national broadcast TV, Spanish language broadcast TV, Spanish language cable TV, spot TV, syndication TV), CY 2016-2018. Revenues for public companies are based on company filings (10-K) for U.S. revenue via SEC.gov (EDGAR).  Revenues for private companies are based on reports/projections/guidance provided publicly by company founders/representatives, or analyst estimates/forecasts, and reported within business/technology news outlets such as Bloomberg, CNBC, </a:t>
            </a:r>
            <a:r>
              <a:rPr lang="en-US" sz="1200" dirty="0" err="1">
                <a:solidFill>
                  <a:schemeClr val="bg1"/>
                </a:solidFill>
              </a:rPr>
              <a:t>Digiday</a:t>
            </a:r>
            <a:r>
              <a:rPr lang="en-US" sz="1200" dirty="0">
                <a:solidFill>
                  <a:schemeClr val="bg1"/>
                </a:solidFill>
              </a:rPr>
              <a:t>, Forbes, Inc., Recode, TechCrunch, WSJ, etc.</a:t>
            </a:r>
          </a:p>
        </p:txBody>
      </p:sp>
      <p:pic>
        <p:nvPicPr>
          <p:cNvPr id="136" name="Picture 135">
            <a:extLst>
              <a:ext uri="{FF2B5EF4-FFF2-40B4-BE49-F238E27FC236}">
                <a16:creationId xmlns:a16="http://schemas.microsoft.com/office/drawing/2014/main" id="{2D144A0F-826C-4DF9-AD52-E4DC4CFECB60}"/>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13314" y="8619"/>
            <a:ext cx="1757896" cy="1636804"/>
          </a:xfrm>
          <a:prstGeom prst="rect">
            <a:avLst/>
          </a:prstGeom>
        </p:spPr>
      </p:pic>
      <p:sp>
        <p:nvSpPr>
          <p:cNvPr id="137" name="TextBox 136">
            <a:extLst>
              <a:ext uri="{FF2B5EF4-FFF2-40B4-BE49-F238E27FC236}">
                <a16:creationId xmlns:a16="http://schemas.microsoft.com/office/drawing/2014/main" id="{A120D6CD-9931-4795-877A-7A2FA0458A2D}"/>
              </a:ext>
            </a:extLst>
          </p:cNvPr>
          <p:cNvSpPr txBox="1"/>
          <p:nvPr/>
        </p:nvSpPr>
        <p:spPr>
          <a:xfrm>
            <a:off x="1754155" y="542581"/>
            <a:ext cx="2095355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schemeClr val="bg1"/>
                </a:solidFill>
                <a:effectLst/>
                <a:uLnTx/>
                <a:uFillTx/>
                <a:latin typeface="Trebuchet MS"/>
                <a:ea typeface="+mn-ea"/>
                <a:cs typeface="+mn-cs"/>
              </a:rPr>
              <a:t>‘Expanding’ DTC Brands Often See Their Revenues Spike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schemeClr val="bg1"/>
                </a:solidFill>
                <a:effectLst/>
                <a:uLnTx/>
                <a:uFillTx/>
                <a:latin typeface="Trebuchet MS"/>
                <a:ea typeface="+mn-ea"/>
                <a:cs typeface="+mn-cs"/>
              </a:rPr>
              <a:t>When They Increase Their TV Investment</a:t>
            </a:r>
          </a:p>
        </p:txBody>
      </p:sp>
      <p:sp>
        <p:nvSpPr>
          <p:cNvPr id="139" name="Title 1">
            <a:extLst>
              <a:ext uri="{FF2B5EF4-FFF2-40B4-BE49-F238E27FC236}">
                <a16:creationId xmlns:a16="http://schemas.microsoft.com/office/drawing/2014/main" id="{A32F8134-9143-4998-928B-E88887F8AD49}"/>
              </a:ext>
            </a:extLst>
          </p:cNvPr>
          <p:cNvSpPr txBox="1">
            <a:spLocks/>
          </p:cNvSpPr>
          <p:nvPr/>
        </p:nvSpPr>
        <p:spPr>
          <a:xfrm>
            <a:off x="-5426" y="-4501"/>
            <a:ext cx="3474250"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SALES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REVENUES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138" name="Picture 137">
            <a:extLst>
              <a:ext uri="{FF2B5EF4-FFF2-40B4-BE49-F238E27FC236}">
                <a16:creationId xmlns:a16="http://schemas.microsoft.com/office/drawing/2014/main" id="{D2C742A6-54E9-4BB5-B4C8-4C2C236A45C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1647751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3FBB2734-5720-4066-BD36-5B947D9E2B5E}"/>
              </a:ext>
            </a:extLst>
          </p:cNvPr>
          <p:cNvSpPr txBox="1"/>
          <p:nvPr/>
        </p:nvSpPr>
        <p:spPr>
          <a:xfrm>
            <a:off x="247650" y="605723"/>
            <a:ext cx="2388598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0" cap="none" spc="-200" normalizeH="0" baseline="0" noProof="0" dirty="0">
                <a:ln>
                  <a:noFill/>
                </a:ln>
                <a:solidFill>
                  <a:schemeClr val="bg1"/>
                </a:solidFill>
                <a:effectLst/>
                <a:uLnTx/>
                <a:uFillTx/>
                <a:latin typeface="Trebuchet MS"/>
                <a:ea typeface="+mn-ea"/>
                <a:cs typeface="+mn-cs"/>
              </a:rPr>
              <a:t>‘Expanding’ DTC Brands Who </a:t>
            </a:r>
            <a:r>
              <a:rPr lang="en-US" sz="5000" kern="0" spc="-200" dirty="0">
                <a:solidFill>
                  <a:schemeClr val="bg1"/>
                </a:solidFill>
                <a:latin typeface="Trebuchet MS"/>
              </a:rPr>
              <a:t>Launched TV Campaigns Have </a:t>
            </a:r>
            <a:r>
              <a:rPr kumimoji="0" lang="en-US" sz="5000" b="0" i="0" u="none" strike="noStrike" kern="0" cap="none" spc="-200" normalizeH="0" baseline="0" noProof="0" dirty="0">
                <a:ln>
                  <a:noFill/>
                </a:ln>
                <a:solidFill>
                  <a:schemeClr val="bg1"/>
                </a:solidFill>
                <a:effectLst/>
                <a:uLnTx/>
                <a:uFillTx/>
                <a:latin typeface="Trebuchet MS"/>
                <a:ea typeface="+mn-ea"/>
                <a:cs typeface="+mn-cs"/>
              </a:rPr>
              <a:t>Also Become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0" cap="none" spc="-200" normalizeH="0" baseline="0" noProof="0" dirty="0">
                <a:ln>
                  <a:noFill/>
                </a:ln>
                <a:solidFill>
                  <a:schemeClr val="bg1"/>
                </a:solidFill>
                <a:effectLst/>
                <a:uLnTx/>
                <a:uFillTx/>
                <a:latin typeface="Trebuchet MS"/>
                <a:ea typeface="+mn-ea"/>
                <a:cs typeface="+mn-cs"/>
              </a:rPr>
              <a:t>Attractive Acquisition Targets By ‘Incumbent’ Companies Looking To Own A Disruptor</a:t>
            </a:r>
          </a:p>
        </p:txBody>
      </p:sp>
      <p:sp>
        <p:nvSpPr>
          <p:cNvPr id="73" name="Rectangle: Rounded Corners 72">
            <a:extLst>
              <a:ext uri="{FF2B5EF4-FFF2-40B4-BE49-F238E27FC236}">
                <a16:creationId xmlns:a16="http://schemas.microsoft.com/office/drawing/2014/main" id="{F35B5844-07C5-4104-80DF-662A62B7F9F3}"/>
              </a:ext>
            </a:extLst>
          </p:cNvPr>
          <p:cNvSpPr/>
          <p:nvPr/>
        </p:nvSpPr>
        <p:spPr>
          <a:xfrm>
            <a:off x="333497" y="2303684"/>
            <a:ext cx="23718580" cy="10425915"/>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1354635" y="13148989"/>
            <a:ext cx="19807528" cy="53281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lvl="0">
              <a:defRPr/>
            </a:pPr>
            <a:r>
              <a:rPr kumimoji="0" lang="en-US" sz="1200" b="0" i="0" u="none" strike="noStrike" kern="1200" cap="none" spc="0" normalizeH="0" baseline="0" noProof="0" dirty="0">
                <a:ln>
                  <a:noFill/>
                </a:ln>
                <a:solidFill>
                  <a:schemeClr val="bg1"/>
                </a:solidFill>
                <a:effectLst/>
                <a:uLnTx/>
                <a:uFillTx/>
                <a:latin typeface="Trebuchet MS"/>
                <a:ea typeface="+mn-ea"/>
                <a:cs typeface="+mn-cs"/>
              </a:rPr>
              <a:t>Sources: VAB analysis of Nielsen Ad Intel data, TV spend (national cable TV, national broadcast TV, Spanish language broadcast TV, Spanish language cable TV, spot TV, syndication TV); March ‘15 – February ‘19 (calendar months). Acquisition price based on publicly-released reports</a:t>
            </a:r>
            <a:r>
              <a:rPr kumimoji="0" lang="en-US" sz="1200" b="1" i="0" strike="noStrike" kern="1200" cap="none" spc="0" normalizeH="0" baseline="0" noProof="0" dirty="0">
                <a:ln>
                  <a:noFill/>
                </a:ln>
                <a:solidFill>
                  <a:schemeClr val="bg1"/>
                </a:solidFill>
                <a:effectLst/>
                <a:uLnTx/>
                <a:uFillTx/>
                <a:latin typeface="Trebuchet MS"/>
                <a:ea typeface="+mn-ea"/>
                <a:cs typeface="+mn-cs"/>
              </a:rPr>
              <a:t>. </a:t>
            </a:r>
            <a:r>
              <a:rPr kumimoji="0" lang="en-US" sz="1200" b="1" i="0" u="sng" strike="noStrike" kern="1200" cap="none" spc="0" normalizeH="0" baseline="0" noProof="0" dirty="0">
                <a:ln>
                  <a:noFill/>
                </a:ln>
                <a:solidFill>
                  <a:schemeClr val="bg1"/>
                </a:solidFill>
                <a:effectLst/>
                <a:uLnTx/>
                <a:uFillTx/>
                <a:latin typeface="Trebuchet MS"/>
                <a:ea typeface="+mn-ea"/>
                <a:cs typeface="+mn-cs"/>
              </a:rPr>
              <a:t>*</a:t>
            </a:r>
            <a:r>
              <a:rPr kumimoji="0" lang="en-US" sz="1200" b="1" i="0" u="sng" strike="noStrike" kern="1200" cap="none" spc="0" normalizeH="0" baseline="0" noProof="0" dirty="0" err="1">
                <a:ln>
                  <a:noFill/>
                </a:ln>
                <a:solidFill>
                  <a:schemeClr val="bg1"/>
                </a:solidFill>
                <a:effectLst/>
                <a:uLnTx/>
                <a:uFillTx/>
                <a:latin typeface="Trebuchet MS"/>
                <a:ea typeface="+mn-ea"/>
                <a:cs typeface="+mn-cs"/>
              </a:rPr>
              <a:t>Cume</a:t>
            </a:r>
            <a:r>
              <a:rPr kumimoji="0" lang="en-US" sz="1200" b="1" i="0" u="sng" strike="noStrike" kern="1200" cap="none" spc="0" normalizeH="0" baseline="0" noProof="0" dirty="0">
                <a:ln>
                  <a:noFill/>
                </a:ln>
                <a:solidFill>
                  <a:schemeClr val="bg1"/>
                </a:solidFill>
                <a:effectLst/>
                <a:uLnTx/>
                <a:uFillTx/>
                <a:latin typeface="Trebuchet MS"/>
                <a:ea typeface="+mn-ea"/>
                <a:cs typeface="+mn-cs"/>
              </a:rPr>
              <a:t> TV spend reflects the measured TV spend between a brand’s TV launch date and their acquisition month</a:t>
            </a:r>
            <a:r>
              <a:rPr kumimoji="0" lang="en-US" sz="1200" b="1" i="0" u="none" strike="noStrike" kern="1200" cap="none" spc="0" normalizeH="0" baseline="0" noProof="0" dirty="0">
                <a:ln>
                  <a:noFill/>
                </a:ln>
                <a:solidFill>
                  <a:schemeClr val="bg1"/>
                </a:solidFill>
                <a:effectLst/>
                <a:uLnTx/>
                <a:uFillTx/>
                <a:latin typeface="Trebuchet MS"/>
                <a:ea typeface="+mn-ea"/>
                <a:cs typeface="+mn-cs"/>
              </a:rPr>
              <a:t>. </a:t>
            </a:r>
            <a:r>
              <a:rPr kumimoji="0" lang="en-US" sz="1200" b="0" i="0" u="none" strike="noStrike" kern="1200" cap="none" spc="0" normalizeH="0" baseline="0" noProof="0" dirty="0">
                <a:ln>
                  <a:noFill/>
                </a:ln>
                <a:solidFill>
                  <a:schemeClr val="bg1"/>
                </a:solidFill>
                <a:effectLst/>
                <a:uLnTx/>
                <a:uFillTx/>
                <a:latin typeface="Trebuchet MS"/>
                <a:ea typeface="+mn-ea"/>
                <a:cs typeface="+mn-cs"/>
              </a:rPr>
              <a:t>** </a:t>
            </a:r>
            <a:r>
              <a:rPr lang="en-US" sz="1200" dirty="0">
                <a:solidFill>
                  <a:schemeClr val="bg1"/>
                </a:solidFill>
                <a:latin typeface="Trebuchet MS"/>
              </a:rPr>
              <a:t>C</a:t>
            </a:r>
            <a:r>
              <a:rPr kumimoji="0" lang="en-US" sz="1200" b="0" i="0" u="none" strike="noStrike" kern="1200" cap="none" spc="0" normalizeH="0" baseline="0" noProof="0" dirty="0" err="1">
                <a:ln>
                  <a:noFill/>
                </a:ln>
                <a:solidFill>
                  <a:schemeClr val="bg1"/>
                </a:solidFill>
                <a:effectLst/>
                <a:uLnTx/>
                <a:uFillTx/>
                <a:latin typeface="Trebuchet MS"/>
                <a:ea typeface="+mn-ea"/>
                <a:cs typeface="+mn-cs"/>
              </a:rPr>
              <a:t>ume</a:t>
            </a:r>
            <a:r>
              <a:rPr kumimoji="0" lang="en-US" sz="1200" b="0" i="0" u="none" strike="noStrike" kern="1200" cap="none" spc="0" normalizeH="0" baseline="0" noProof="0" dirty="0">
                <a:ln>
                  <a:noFill/>
                </a:ln>
                <a:solidFill>
                  <a:schemeClr val="bg1"/>
                </a:solidFill>
                <a:effectLst/>
                <a:uLnTx/>
                <a:uFillTx/>
                <a:latin typeface="Trebuchet MS"/>
                <a:ea typeface="+mn-ea"/>
                <a:cs typeface="+mn-cs"/>
              </a:rPr>
              <a:t> TV spend only goes through February 2019. ***</a:t>
            </a:r>
            <a:r>
              <a:rPr lang="en-US" sz="1200" dirty="0">
                <a:solidFill>
                  <a:schemeClr val="bg1"/>
                </a:solidFill>
              </a:rPr>
              <a:t>Terms of the acquisition were not disclosed as of April 2019.</a:t>
            </a:r>
            <a:endParaRPr kumimoji="0" lang="en-US" sz="1200" b="0" i="0" u="none" strike="noStrike" kern="1200" cap="none" spc="0" normalizeH="0" baseline="0" noProof="0" dirty="0">
              <a:ln>
                <a:noFill/>
              </a:ln>
              <a:solidFill>
                <a:schemeClr val="bg1"/>
              </a:solidFill>
              <a:effectLst/>
              <a:uLnTx/>
              <a:uFillTx/>
              <a:latin typeface="Trebuchet M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45</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9" name="TextBox 8">
            <a:extLst>
              <a:ext uri="{FF2B5EF4-FFF2-40B4-BE49-F238E27FC236}">
                <a16:creationId xmlns:a16="http://schemas.microsoft.com/office/drawing/2014/main" id="{8FE9D0F5-AA1B-46A5-A2CB-DAA9D388989E}"/>
              </a:ext>
            </a:extLst>
          </p:cNvPr>
          <p:cNvSpPr txBox="1"/>
          <p:nvPr/>
        </p:nvSpPr>
        <p:spPr>
          <a:xfrm>
            <a:off x="15576275" y="306169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Buyer</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11" name="TextBox 10">
            <a:extLst>
              <a:ext uri="{FF2B5EF4-FFF2-40B4-BE49-F238E27FC236}">
                <a16:creationId xmlns:a16="http://schemas.microsoft.com/office/drawing/2014/main" id="{B81D02E0-1C6E-4865-9BBC-09091FDACEF3}"/>
              </a:ext>
            </a:extLst>
          </p:cNvPr>
          <p:cNvSpPr txBox="1"/>
          <p:nvPr/>
        </p:nvSpPr>
        <p:spPr>
          <a:xfrm>
            <a:off x="615167" y="3061691"/>
            <a:ext cx="3249697"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Acquired Brand</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12" name="TextBox 11">
            <a:extLst>
              <a:ext uri="{FF2B5EF4-FFF2-40B4-BE49-F238E27FC236}">
                <a16:creationId xmlns:a16="http://schemas.microsoft.com/office/drawing/2014/main" id="{094F286B-2AE1-4EF5-ADB8-62016EE7F294}"/>
              </a:ext>
            </a:extLst>
          </p:cNvPr>
          <p:cNvSpPr txBox="1"/>
          <p:nvPr/>
        </p:nvSpPr>
        <p:spPr>
          <a:xfrm>
            <a:off x="18484988" y="3059431"/>
            <a:ext cx="3472201"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Acquisition Date</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13" name="TextBox 12">
            <a:extLst>
              <a:ext uri="{FF2B5EF4-FFF2-40B4-BE49-F238E27FC236}">
                <a16:creationId xmlns:a16="http://schemas.microsoft.com/office/drawing/2014/main" id="{A1BE8586-D7E8-40E9-A64C-0C9F95CF4195}"/>
              </a:ext>
            </a:extLst>
          </p:cNvPr>
          <p:cNvSpPr txBox="1"/>
          <p:nvPr/>
        </p:nvSpPr>
        <p:spPr>
          <a:xfrm>
            <a:off x="21782765" y="306169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16" name="TextBox 15">
            <a:extLst>
              <a:ext uri="{FF2B5EF4-FFF2-40B4-BE49-F238E27FC236}">
                <a16:creationId xmlns:a16="http://schemas.microsoft.com/office/drawing/2014/main" id="{E001BF52-CD8B-443F-9CFB-71CCCB06A42B}"/>
              </a:ext>
            </a:extLst>
          </p:cNvPr>
          <p:cNvSpPr txBox="1"/>
          <p:nvPr/>
        </p:nvSpPr>
        <p:spPr>
          <a:xfrm>
            <a:off x="19020438" y="529739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Aug ‘16</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17" name="TextBox 16">
            <a:extLst>
              <a:ext uri="{FF2B5EF4-FFF2-40B4-BE49-F238E27FC236}">
                <a16:creationId xmlns:a16="http://schemas.microsoft.com/office/drawing/2014/main" id="{5E56475F-A287-4D42-A121-0B1905FA04AF}"/>
              </a:ext>
            </a:extLst>
          </p:cNvPr>
          <p:cNvSpPr txBox="1"/>
          <p:nvPr/>
        </p:nvSpPr>
        <p:spPr>
          <a:xfrm>
            <a:off x="21781164" y="529739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$3.3B</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20" name="TextBox 19">
            <a:extLst>
              <a:ext uri="{FF2B5EF4-FFF2-40B4-BE49-F238E27FC236}">
                <a16:creationId xmlns:a16="http://schemas.microsoft.com/office/drawing/2014/main" id="{25028CB3-BE68-4273-BFE3-409A82EB40F0}"/>
              </a:ext>
            </a:extLst>
          </p:cNvPr>
          <p:cNvSpPr txBox="1"/>
          <p:nvPr/>
        </p:nvSpPr>
        <p:spPr>
          <a:xfrm>
            <a:off x="19020438" y="8189978"/>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Jul ‘16</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21" name="TextBox 20">
            <a:extLst>
              <a:ext uri="{FF2B5EF4-FFF2-40B4-BE49-F238E27FC236}">
                <a16:creationId xmlns:a16="http://schemas.microsoft.com/office/drawing/2014/main" id="{C20CB3D8-3275-4C79-9B71-00D23B27D791}"/>
              </a:ext>
            </a:extLst>
          </p:cNvPr>
          <p:cNvSpPr txBox="1"/>
          <p:nvPr/>
        </p:nvSpPr>
        <p:spPr>
          <a:xfrm>
            <a:off x="21781164" y="8189978"/>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$1.0B</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25" name="TextBox 24">
            <a:extLst>
              <a:ext uri="{FF2B5EF4-FFF2-40B4-BE49-F238E27FC236}">
                <a16:creationId xmlns:a16="http://schemas.microsoft.com/office/drawing/2014/main" id="{02A6E38C-D0AA-44C4-818F-5D21BD94A33C}"/>
              </a:ext>
            </a:extLst>
          </p:cNvPr>
          <p:cNvSpPr txBox="1"/>
          <p:nvPr/>
        </p:nvSpPr>
        <p:spPr>
          <a:xfrm>
            <a:off x="19020438" y="960479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Sep ‘17</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26" name="TextBox 25">
            <a:extLst>
              <a:ext uri="{FF2B5EF4-FFF2-40B4-BE49-F238E27FC236}">
                <a16:creationId xmlns:a16="http://schemas.microsoft.com/office/drawing/2014/main" id="{D3C81707-B11A-4761-AA8A-C1D0F1D54AB7}"/>
              </a:ext>
            </a:extLst>
          </p:cNvPr>
          <p:cNvSpPr txBox="1"/>
          <p:nvPr/>
        </p:nvSpPr>
        <p:spPr>
          <a:xfrm>
            <a:off x="21781164" y="960479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$300MM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36" name="TextBox 35">
            <a:extLst>
              <a:ext uri="{FF2B5EF4-FFF2-40B4-BE49-F238E27FC236}">
                <a16:creationId xmlns:a16="http://schemas.microsoft.com/office/drawing/2014/main" id="{CBAB0DC6-8F6B-4C52-A493-2D2F566C3B56}"/>
              </a:ext>
            </a:extLst>
          </p:cNvPr>
          <p:cNvSpPr txBox="1"/>
          <p:nvPr/>
        </p:nvSpPr>
        <p:spPr>
          <a:xfrm>
            <a:off x="19020438" y="1109983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Feb ‘19</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37" name="TextBox 36">
            <a:extLst>
              <a:ext uri="{FF2B5EF4-FFF2-40B4-BE49-F238E27FC236}">
                <a16:creationId xmlns:a16="http://schemas.microsoft.com/office/drawing/2014/main" id="{8CA50A8B-BAC5-489E-9AB0-A2A69BE5DE84}"/>
              </a:ext>
            </a:extLst>
          </p:cNvPr>
          <p:cNvSpPr txBox="1"/>
          <p:nvPr/>
        </p:nvSpPr>
        <p:spPr>
          <a:xfrm>
            <a:off x="21781164" y="1109983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N/A***</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38" name="TextBox 37">
            <a:extLst>
              <a:ext uri="{FF2B5EF4-FFF2-40B4-BE49-F238E27FC236}">
                <a16:creationId xmlns:a16="http://schemas.microsoft.com/office/drawing/2014/main" id="{523C6703-2C47-4AE6-8CEA-C659EDE704BD}"/>
              </a:ext>
            </a:extLst>
          </p:cNvPr>
          <p:cNvSpPr txBox="1"/>
          <p:nvPr/>
        </p:nvSpPr>
        <p:spPr>
          <a:xfrm>
            <a:off x="4083791" y="3067787"/>
            <a:ext cx="2907792"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Year Founded</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39" name="TextBox 38">
            <a:extLst>
              <a:ext uri="{FF2B5EF4-FFF2-40B4-BE49-F238E27FC236}">
                <a16:creationId xmlns:a16="http://schemas.microsoft.com/office/drawing/2014/main" id="{EDF973DE-26AD-4FEC-80E5-B57A4174F2E9}"/>
              </a:ext>
            </a:extLst>
          </p:cNvPr>
          <p:cNvSpPr txBox="1"/>
          <p:nvPr/>
        </p:nvSpPr>
        <p:spPr>
          <a:xfrm>
            <a:off x="4335174" y="529739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2014</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0" name="TextBox 39">
            <a:extLst>
              <a:ext uri="{FF2B5EF4-FFF2-40B4-BE49-F238E27FC236}">
                <a16:creationId xmlns:a16="http://schemas.microsoft.com/office/drawing/2014/main" id="{66F5908C-488D-45A3-A09B-5DA6426903D0}"/>
              </a:ext>
            </a:extLst>
          </p:cNvPr>
          <p:cNvSpPr txBox="1"/>
          <p:nvPr/>
        </p:nvSpPr>
        <p:spPr>
          <a:xfrm>
            <a:off x="4335174" y="8189978"/>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2011</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1" name="TextBox 40">
            <a:extLst>
              <a:ext uri="{FF2B5EF4-FFF2-40B4-BE49-F238E27FC236}">
                <a16:creationId xmlns:a16="http://schemas.microsoft.com/office/drawing/2014/main" id="{F2454C9F-251D-47F1-8B59-834BC95DC3B7}"/>
              </a:ext>
            </a:extLst>
          </p:cNvPr>
          <p:cNvSpPr txBox="1"/>
          <p:nvPr/>
        </p:nvSpPr>
        <p:spPr>
          <a:xfrm>
            <a:off x="4335174" y="960479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2012</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2" name="TextBox 41">
            <a:extLst>
              <a:ext uri="{FF2B5EF4-FFF2-40B4-BE49-F238E27FC236}">
                <a16:creationId xmlns:a16="http://schemas.microsoft.com/office/drawing/2014/main" id="{2EBC41AF-2883-4CB0-BD7E-7024323F144C}"/>
              </a:ext>
            </a:extLst>
          </p:cNvPr>
          <p:cNvSpPr txBox="1"/>
          <p:nvPr/>
        </p:nvSpPr>
        <p:spPr>
          <a:xfrm>
            <a:off x="4335174" y="1109983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2007</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4" name="TextBox 43">
            <a:extLst>
              <a:ext uri="{FF2B5EF4-FFF2-40B4-BE49-F238E27FC236}">
                <a16:creationId xmlns:a16="http://schemas.microsoft.com/office/drawing/2014/main" id="{BE8F06A2-2626-41BB-91C9-2B0C27264A59}"/>
              </a:ext>
            </a:extLst>
          </p:cNvPr>
          <p:cNvSpPr txBox="1"/>
          <p:nvPr/>
        </p:nvSpPr>
        <p:spPr>
          <a:xfrm>
            <a:off x="7284191" y="306169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TV Launch</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46" name="TextBox 45">
            <a:extLst>
              <a:ext uri="{FF2B5EF4-FFF2-40B4-BE49-F238E27FC236}">
                <a16:creationId xmlns:a16="http://schemas.microsoft.com/office/drawing/2014/main" id="{00A434B4-E96B-490A-8E11-8539BB5BCC19}"/>
              </a:ext>
            </a:extLst>
          </p:cNvPr>
          <p:cNvSpPr txBox="1"/>
          <p:nvPr/>
        </p:nvSpPr>
        <p:spPr>
          <a:xfrm>
            <a:off x="7206390" y="529739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Sep ‘15</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7" name="TextBox 46">
            <a:extLst>
              <a:ext uri="{FF2B5EF4-FFF2-40B4-BE49-F238E27FC236}">
                <a16:creationId xmlns:a16="http://schemas.microsoft.com/office/drawing/2014/main" id="{D3975253-9083-4828-A9EA-82A2009B57C4}"/>
              </a:ext>
            </a:extLst>
          </p:cNvPr>
          <p:cNvSpPr txBox="1"/>
          <p:nvPr/>
        </p:nvSpPr>
        <p:spPr>
          <a:xfrm>
            <a:off x="7206390" y="8189978"/>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Trebuchet MS"/>
                <a:ea typeface="+mn-ea"/>
                <a:cs typeface="Trebuchet MS"/>
              </a:rPr>
              <a:t> Jan ‘13</a:t>
            </a:r>
            <a:endParaRPr kumimoji="0" lang="en-US" sz="3600" b="1" i="0" u="none" strike="noStrike" kern="1200" cap="none" spc="0" normalizeH="0" baseline="0" noProof="0" dirty="0">
              <a:ln>
                <a:noFill/>
              </a:ln>
              <a:effectLst/>
              <a:uLnTx/>
              <a:uFillTx/>
              <a:latin typeface="Trebuchet MS"/>
              <a:ea typeface="+mn-ea"/>
              <a:cs typeface="Trebuchet MS"/>
            </a:endParaRPr>
          </a:p>
        </p:txBody>
      </p:sp>
      <p:sp>
        <p:nvSpPr>
          <p:cNvPr id="48" name="TextBox 47">
            <a:extLst>
              <a:ext uri="{FF2B5EF4-FFF2-40B4-BE49-F238E27FC236}">
                <a16:creationId xmlns:a16="http://schemas.microsoft.com/office/drawing/2014/main" id="{28C0120C-D050-4148-89A9-18A83E96FA38}"/>
              </a:ext>
            </a:extLst>
          </p:cNvPr>
          <p:cNvSpPr txBox="1"/>
          <p:nvPr/>
        </p:nvSpPr>
        <p:spPr>
          <a:xfrm>
            <a:off x="7206390" y="960479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Trebuchet MS"/>
                <a:ea typeface="+mn-ea"/>
                <a:cs typeface="Trebuchet MS"/>
              </a:rPr>
              <a:t>Dec ‘14</a:t>
            </a:r>
            <a:endParaRPr kumimoji="0" lang="en-US" sz="3600" b="1" i="0" u="none" strike="noStrike" kern="1200" cap="none" spc="0" normalizeH="0" baseline="0" noProof="0" dirty="0">
              <a:ln>
                <a:noFill/>
              </a:ln>
              <a:effectLst/>
              <a:uLnTx/>
              <a:uFillTx/>
              <a:latin typeface="Trebuchet MS"/>
              <a:ea typeface="+mn-ea"/>
              <a:cs typeface="Trebuchet MS"/>
            </a:endParaRPr>
          </a:p>
        </p:txBody>
      </p:sp>
      <p:sp>
        <p:nvSpPr>
          <p:cNvPr id="50" name="TextBox 49">
            <a:extLst>
              <a:ext uri="{FF2B5EF4-FFF2-40B4-BE49-F238E27FC236}">
                <a16:creationId xmlns:a16="http://schemas.microsoft.com/office/drawing/2014/main" id="{0627F081-91FB-479E-87BF-34213C6B91B0}"/>
              </a:ext>
            </a:extLst>
          </p:cNvPr>
          <p:cNvSpPr txBox="1"/>
          <p:nvPr/>
        </p:nvSpPr>
        <p:spPr>
          <a:xfrm>
            <a:off x="7206390" y="1109983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Trebuchet MS"/>
                <a:ea typeface="+mn-ea"/>
                <a:cs typeface="Trebuchet MS"/>
              </a:rPr>
              <a:t>Nov ‘13</a:t>
            </a:r>
            <a:endParaRPr kumimoji="0" lang="en-US" sz="3600" b="1" i="0" u="none" strike="noStrike" kern="1200" cap="none" spc="0" normalizeH="0" baseline="0" noProof="0" dirty="0">
              <a:ln>
                <a:noFill/>
              </a:ln>
              <a:effectLst/>
              <a:uLnTx/>
              <a:uFillTx/>
              <a:latin typeface="Trebuchet MS"/>
              <a:ea typeface="+mn-ea"/>
              <a:cs typeface="Trebuchet MS"/>
            </a:endParaRPr>
          </a:p>
        </p:txBody>
      </p:sp>
      <p:pic>
        <p:nvPicPr>
          <p:cNvPr id="58" name="Picture 18" descr="Image result for amazon logo png">
            <a:extLst>
              <a:ext uri="{FF2B5EF4-FFF2-40B4-BE49-F238E27FC236}">
                <a16:creationId xmlns:a16="http://schemas.microsoft.com/office/drawing/2014/main" id="{5153B118-85A0-4AF0-AFAA-B93F2AE8AA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24679" y="6711119"/>
            <a:ext cx="2925334" cy="103899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42DEC75-6235-4983-8329-6DDB347E6DD3}"/>
              </a:ext>
            </a:extLst>
          </p:cNvPr>
          <p:cNvSpPr txBox="1"/>
          <p:nvPr/>
        </p:nvSpPr>
        <p:spPr>
          <a:xfrm>
            <a:off x="19020438" y="6736054"/>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Feb ‘18</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0" name="TextBox 59">
            <a:extLst>
              <a:ext uri="{FF2B5EF4-FFF2-40B4-BE49-F238E27FC236}">
                <a16:creationId xmlns:a16="http://schemas.microsoft.com/office/drawing/2014/main" id="{29B353E6-3C31-4522-820C-443F2D6A5403}"/>
              </a:ext>
            </a:extLst>
          </p:cNvPr>
          <p:cNvSpPr txBox="1"/>
          <p:nvPr/>
        </p:nvSpPr>
        <p:spPr>
          <a:xfrm>
            <a:off x="21781164" y="6736054"/>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~$1.0B</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3" name="TextBox 62">
            <a:extLst>
              <a:ext uri="{FF2B5EF4-FFF2-40B4-BE49-F238E27FC236}">
                <a16:creationId xmlns:a16="http://schemas.microsoft.com/office/drawing/2014/main" id="{ACDE9E30-9A25-47BD-9D3E-0261CD4C24F1}"/>
              </a:ext>
            </a:extLst>
          </p:cNvPr>
          <p:cNvSpPr txBox="1"/>
          <p:nvPr/>
        </p:nvSpPr>
        <p:spPr>
          <a:xfrm>
            <a:off x="4335174" y="6736054"/>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2012</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4" name="TextBox 63">
            <a:extLst>
              <a:ext uri="{FF2B5EF4-FFF2-40B4-BE49-F238E27FC236}">
                <a16:creationId xmlns:a16="http://schemas.microsoft.com/office/drawing/2014/main" id="{D13ED3DB-6E32-4FAA-926A-8CF9A732A351}"/>
              </a:ext>
            </a:extLst>
          </p:cNvPr>
          <p:cNvSpPr txBox="1"/>
          <p:nvPr/>
        </p:nvSpPr>
        <p:spPr>
          <a:xfrm>
            <a:off x="7206390" y="6736054"/>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Feb ‘15</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5" name="TextBox 64">
            <a:extLst>
              <a:ext uri="{FF2B5EF4-FFF2-40B4-BE49-F238E27FC236}">
                <a16:creationId xmlns:a16="http://schemas.microsoft.com/office/drawing/2014/main" id="{9D1ACF6B-7615-441D-9858-5684E49EDC9F}"/>
              </a:ext>
            </a:extLst>
          </p:cNvPr>
          <p:cNvSpPr txBox="1"/>
          <p:nvPr/>
        </p:nvSpPr>
        <p:spPr>
          <a:xfrm>
            <a:off x="9997441" y="3066454"/>
            <a:ext cx="4315967"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rebuchet MS"/>
                <a:ea typeface="+mn-ea"/>
                <a:cs typeface="Trebuchet MS"/>
              </a:rPr>
              <a:t>Cume</a:t>
            </a: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 TV Spend*</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66" name="TextBox 65">
            <a:extLst>
              <a:ext uri="{FF2B5EF4-FFF2-40B4-BE49-F238E27FC236}">
                <a16:creationId xmlns:a16="http://schemas.microsoft.com/office/drawing/2014/main" id="{285B83AC-7382-4531-9E42-BA311EB29EB4}"/>
              </a:ext>
            </a:extLst>
          </p:cNvPr>
          <p:cNvSpPr txBox="1"/>
          <p:nvPr/>
        </p:nvSpPr>
        <p:spPr>
          <a:xfrm>
            <a:off x="9887868" y="5297399"/>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$58.8MM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7" name="TextBox 66">
            <a:extLst>
              <a:ext uri="{FF2B5EF4-FFF2-40B4-BE49-F238E27FC236}">
                <a16:creationId xmlns:a16="http://schemas.microsoft.com/office/drawing/2014/main" id="{F7B9F0F2-5BD2-445D-97DF-1DB76EE09C71}"/>
              </a:ext>
            </a:extLst>
          </p:cNvPr>
          <p:cNvSpPr txBox="1"/>
          <p:nvPr/>
        </p:nvSpPr>
        <p:spPr>
          <a:xfrm>
            <a:off x="9893964" y="6736054"/>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$96.7MM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8" name="TextBox 67">
            <a:extLst>
              <a:ext uri="{FF2B5EF4-FFF2-40B4-BE49-F238E27FC236}">
                <a16:creationId xmlns:a16="http://schemas.microsoft.com/office/drawing/2014/main" id="{EA58B9E8-2A9E-4186-A109-0B33504E2E8D}"/>
              </a:ext>
            </a:extLst>
          </p:cNvPr>
          <p:cNvSpPr txBox="1"/>
          <p:nvPr/>
        </p:nvSpPr>
        <p:spPr>
          <a:xfrm>
            <a:off x="9887868" y="8189978"/>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$142.3MM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9" name="TextBox 68">
            <a:extLst>
              <a:ext uri="{FF2B5EF4-FFF2-40B4-BE49-F238E27FC236}">
                <a16:creationId xmlns:a16="http://schemas.microsoft.com/office/drawing/2014/main" id="{37D2EF5D-A303-4314-87E2-D343CFC0CE34}"/>
              </a:ext>
            </a:extLst>
          </p:cNvPr>
          <p:cNvSpPr txBox="1"/>
          <p:nvPr/>
        </p:nvSpPr>
        <p:spPr>
          <a:xfrm>
            <a:off x="9893964" y="9604796"/>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$57.8MM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71" name="TextBox 70">
            <a:extLst>
              <a:ext uri="{FF2B5EF4-FFF2-40B4-BE49-F238E27FC236}">
                <a16:creationId xmlns:a16="http://schemas.microsoft.com/office/drawing/2014/main" id="{A3471D34-A20D-4E4A-A230-E64499349F17}"/>
              </a:ext>
            </a:extLst>
          </p:cNvPr>
          <p:cNvSpPr txBox="1"/>
          <p:nvPr/>
        </p:nvSpPr>
        <p:spPr>
          <a:xfrm>
            <a:off x="9893964" y="11099839"/>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$78.9MM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2" name="Rectangle 1">
            <a:extLst>
              <a:ext uri="{FF2B5EF4-FFF2-40B4-BE49-F238E27FC236}">
                <a16:creationId xmlns:a16="http://schemas.microsoft.com/office/drawing/2014/main" id="{797811E6-2B29-4B40-BA05-A359C4F4C726}"/>
              </a:ext>
            </a:extLst>
          </p:cNvPr>
          <p:cNvSpPr/>
          <p:nvPr/>
        </p:nvSpPr>
        <p:spPr>
          <a:xfrm>
            <a:off x="7182006" y="2756972"/>
            <a:ext cx="2430540" cy="9544756"/>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72" name="Rectangle 71">
            <a:extLst>
              <a:ext uri="{FF2B5EF4-FFF2-40B4-BE49-F238E27FC236}">
                <a16:creationId xmlns:a16="http://schemas.microsoft.com/office/drawing/2014/main" id="{1428E24F-4C17-4372-8339-2E871FA74EF9}"/>
              </a:ext>
            </a:extLst>
          </p:cNvPr>
          <p:cNvSpPr/>
          <p:nvPr/>
        </p:nvSpPr>
        <p:spPr>
          <a:xfrm>
            <a:off x="18514469" y="2750876"/>
            <a:ext cx="3472201" cy="9544756"/>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pic>
        <p:nvPicPr>
          <p:cNvPr id="61" name="Picture 10" descr="Image result for jet.com logo png">
            <a:extLst>
              <a:ext uri="{FF2B5EF4-FFF2-40B4-BE49-F238E27FC236}">
                <a16:creationId xmlns:a16="http://schemas.microsoft.com/office/drawing/2014/main" id="{2DF5F260-9050-4C70-B18D-68053527DC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8160" y="5157030"/>
            <a:ext cx="2215711" cy="90489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Image result for walmart logo png">
            <a:extLst>
              <a:ext uri="{FF2B5EF4-FFF2-40B4-BE49-F238E27FC236}">
                <a16:creationId xmlns:a16="http://schemas.microsoft.com/office/drawing/2014/main" id="{40F565C3-95EF-43FF-BEF7-E248A13209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797281" y="5184802"/>
            <a:ext cx="3562676" cy="89066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0" descr="Image result for amazon ring logo png">
            <a:extLst>
              <a:ext uri="{FF2B5EF4-FFF2-40B4-BE49-F238E27FC236}">
                <a16:creationId xmlns:a16="http://schemas.microsoft.com/office/drawing/2014/main" id="{4868FD17-ACE0-4E95-AF33-4BC6145A897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03974" y="6513982"/>
            <a:ext cx="1692942" cy="106602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28" descr="Image result for dollar shave club logo">
            <a:extLst>
              <a:ext uri="{FF2B5EF4-FFF2-40B4-BE49-F238E27FC236}">
                <a16:creationId xmlns:a16="http://schemas.microsoft.com/office/drawing/2014/main" id="{898CE6BF-9FA1-4FEC-90D2-5433953D8EF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3137" y="7615936"/>
            <a:ext cx="2679645" cy="169737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File:Unilever text logo.svg">
            <a:extLst>
              <a:ext uri="{FF2B5EF4-FFF2-40B4-BE49-F238E27FC236}">
                <a16:creationId xmlns:a16="http://schemas.microsoft.com/office/drawing/2014/main" id="{9761EE15-B95C-40CB-AE85-591C6FFCA4E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97745" y="8055593"/>
            <a:ext cx="3258618" cy="73094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34" descr="Image result for plated logo">
            <a:extLst>
              <a:ext uri="{FF2B5EF4-FFF2-40B4-BE49-F238E27FC236}">
                <a16:creationId xmlns:a16="http://schemas.microsoft.com/office/drawing/2014/main" id="{746D6323-F9C2-4FCD-ACD4-58CE793D337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3137" y="9623088"/>
            <a:ext cx="2679645" cy="62236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6" descr="Image result for albertsons logo png">
            <a:extLst>
              <a:ext uri="{FF2B5EF4-FFF2-40B4-BE49-F238E27FC236}">
                <a16:creationId xmlns:a16="http://schemas.microsoft.com/office/drawing/2014/main" id="{6CA69579-ED56-4F0C-9ADA-71AF8C1A931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604359" y="9476784"/>
            <a:ext cx="3735387" cy="597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AE934007-49E5-409B-89A0-183EE4ACBBFD}"/>
              </a:ext>
            </a:extLst>
          </p:cNvPr>
          <p:cNvSpPr txBox="1"/>
          <p:nvPr/>
        </p:nvSpPr>
        <p:spPr>
          <a:xfrm>
            <a:off x="4335174" y="407267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2004</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81" name="TextBox 80">
            <a:extLst>
              <a:ext uri="{FF2B5EF4-FFF2-40B4-BE49-F238E27FC236}">
                <a16:creationId xmlns:a16="http://schemas.microsoft.com/office/drawing/2014/main" id="{F88CDFE8-5383-4FDE-8F2D-17B6BBAD8CB3}"/>
              </a:ext>
            </a:extLst>
          </p:cNvPr>
          <p:cNvSpPr txBox="1"/>
          <p:nvPr/>
        </p:nvSpPr>
        <p:spPr>
          <a:xfrm>
            <a:off x="7206390" y="407267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Mar ‘15</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82" name="TextBox 81">
            <a:extLst>
              <a:ext uri="{FF2B5EF4-FFF2-40B4-BE49-F238E27FC236}">
                <a16:creationId xmlns:a16="http://schemas.microsoft.com/office/drawing/2014/main" id="{30C7CF5D-6E4D-4571-9999-40FBB5C6C200}"/>
              </a:ext>
            </a:extLst>
          </p:cNvPr>
          <p:cNvSpPr txBox="1"/>
          <p:nvPr/>
        </p:nvSpPr>
        <p:spPr>
          <a:xfrm>
            <a:off x="21781164" y="407267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$3.9B</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83" name="TextBox 82">
            <a:extLst>
              <a:ext uri="{FF2B5EF4-FFF2-40B4-BE49-F238E27FC236}">
                <a16:creationId xmlns:a16="http://schemas.microsoft.com/office/drawing/2014/main" id="{70D96ACB-C1F4-4D6C-966F-F3DEF0B848CB}"/>
              </a:ext>
            </a:extLst>
          </p:cNvPr>
          <p:cNvSpPr txBox="1"/>
          <p:nvPr/>
        </p:nvSpPr>
        <p:spPr>
          <a:xfrm>
            <a:off x="19020438" y="407267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Dec ‘15</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84" name="TextBox 83">
            <a:extLst>
              <a:ext uri="{FF2B5EF4-FFF2-40B4-BE49-F238E27FC236}">
                <a16:creationId xmlns:a16="http://schemas.microsoft.com/office/drawing/2014/main" id="{9F62F971-59DD-41A7-A88F-2DB719C5D288}"/>
              </a:ext>
            </a:extLst>
          </p:cNvPr>
          <p:cNvSpPr txBox="1"/>
          <p:nvPr/>
        </p:nvSpPr>
        <p:spPr>
          <a:xfrm>
            <a:off x="9893964" y="4072676"/>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$7.7MM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pic>
        <p:nvPicPr>
          <p:cNvPr id="85" name="Picture 20" descr="Image result for homeaway logo">
            <a:extLst>
              <a:ext uri="{FF2B5EF4-FFF2-40B4-BE49-F238E27FC236}">
                <a16:creationId xmlns:a16="http://schemas.microsoft.com/office/drawing/2014/main" id="{531E74E2-4D4D-4E16-B7C5-C107309CD4D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15135" y="3991988"/>
            <a:ext cx="3028364" cy="58477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8" descr="Image result for expedia logo">
            <a:extLst>
              <a:ext uri="{FF2B5EF4-FFF2-40B4-BE49-F238E27FC236}">
                <a16:creationId xmlns:a16="http://schemas.microsoft.com/office/drawing/2014/main" id="{1A55BB78-14A1-4EF9-8994-88667F8913D3}"/>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5091327" y="3940343"/>
            <a:ext cx="2811047" cy="81567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descr="File:Unilever text logo.svg">
            <a:extLst>
              <a:ext uri="{FF2B5EF4-FFF2-40B4-BE49-F238E27FC236}">
                <a16:creationId xmlns:a16="http://schemas.microsoft.com/office/drawing/2014/main" id="{266A003E-C614-4297-A4AA-DDC0F3EE19C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116033" y="10951193"/>
            <a:ext cx="3258618" cy="73094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graze logo png">
            <a:extLst>
              <a:ext uri="{FF2B5EF4-FFF2-40B4-BE49-F238E27FC236}">
                <a16:creationId xmlns:a16="http://schemas.microsoft.com/office/drawing/2014/main" id="{8562BED6-9BB0-4A16-8C2C-F173EFC7EEE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72242" y="11159269"/>
            <a:ext cx="2274481" cy="75264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C9128583-6E3C-48B7-96EE-8E536794FE8F}"/>
              </a:ext>
            </a:extLst>
          </p:cNvPr>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13314" y="8619"/>
            <a:ext cx="1757896" cy="1636804"/>
          </a:xfrm>
          <a:prstGeom prst="rect">
            <a:avLst/>
          </a:prstGeom>
        </p:spPr>
      </p:pic>
      <p:sp>
        <p:nvSpPr>
          <p:cNvPr id="87" name="Title 1">
            <a:extLst>
              <a:ext uri="{FF2B5EF4-FFF2-40B4-BE49-F238E27FC236}">
                <a16:creationId xmlns:a16="http://schemas.microsoft.com/office/drawing/2014/main" id="{48F7A6FC-7D98-4DA7-AA87-B366131A4C99}"/>
              </a:ext>
            </a:extLst>
          </p:cNvPr>
          <p:cNvSpPr txBox="1">
            <a:spLocks/>
          </p:cNvSpPr>
          <p:nvPr/>
        </p:nvSpPr>
        <p:spPr>
          <a:xfrm>
            <a:off x="-5427" y="-4501"/>
            <a:ext cx="4063817"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SALES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ACQUISITIONS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70" name="Picture 69">
            <a:extLst>
              <a:ext uri="{FF2B5EF4-FFF2-40B4-BE49-F238E27FC236}">
                <a16:creationId xmlns:a16="http://schemas.microsoft.com/office/drawing/2014/main" id="{9663AAE5-7F47-47ED-9A33-289F6688A4E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3378925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8771791"/>
            <a:ext cx="17908919" cy="438150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C4B415A4-BC0D-438B-80D9-023A571022F3}"/>
              </a:ext>
            </a:extLst>
          </p:cNvPr>
          <p:cNvSpPr txBox="1"/>
          <p:nvPr/>
        </p:nvSpPr>
        <p:spPr>
          <a:xfrm>
            <a:off x="18661" y="10122837"/>
            <a:ext cx="17908919" cy="132343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Trebuchet MS"/>
                <a:ea typeface="+mn-ea"/>
                <a:cs typeface="Trebuchet MS"/>
              </a:rPr>
              <a:t>Unboxing The Outcomes</a:t>
            </a:r>
            <a:endParaRPr kumimoji="0" lang="en-US" sz="4800" b="0" i="0" u="none" strike="noStrike" kern="1200" cap="none" spc="0" normalizeH="0" baseline="0" noProof="0" dirty="0">
              <a:ln>
                <a:noFill/>
              </a:ln>
              <a:solidFill>
                <a:prstClr val="white"/>
              </a:solidFill>
              <a:effectLst/>
              <a:uLnTx/>
              <a:uFillTx/>
              <a:latin typeface="Trebuchet MS"/>
              <a:ea typeface="+mn-ea"/>
              <a:cs typeface="Trebuchet MS"/>
            </a:endParaRPr>
          </a:p>
        </p:txBody>
      </p:sp>
    </p:spTree>
    <p:extLst>
      <p:ext uri="{BB962C8B-B14F-4D97-AF65-F5344CB8AC3E}">
        <p14:creationId xmlns:p14="http://schemas.microsoft.com/office/powerpoint/2010/main" val="3332891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71AB43-E86D-4BE1-BE74-C77965CEC470}"/>
              </a:ext>
            </a:extLst>
          </p:cNvPr>
          <p:cNvSpPr/>
          <p:nvPr/>
        </p:nvSpPr>
        <p:spPr>
          <a:xfrm>
            <a:off x="1582" y="0"/>
            <a:ext cx="9649030" cy="13716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2" name="Slide Number Placeholder 5">
            <a:extLst>
              <a:ext uri="{FF2B5EF4-FFF2-40B4-BE49-F238E27FC236}">
                <a16:creationId xmlns:a16="http://schemas.microsoft.com/office/drawing/2014/main" id="{F0EE31E5-FDA7-43FD-97EF-2F10C1195B52}"/>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47</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1" name="Title 1">
            <a:extLst>
              <a:ext uri="{FF2B5EF4-FFF2-40B4-BE49-F238E27FC236}">
                <a16:creationId xmlns:a16="http://schemas.microsoft.com/office/drawing/2014/main" id="{F467AE94-2A8B-4526-88F7-152C4FF128AF}"/>
              </a:ext>
            </a:extLst>
          </p:cNvPr>
          <p:cNvSpPr txBox="1">
            <a:spLocks/>
          </p:cNvSpPr>
          <p:nvPr/>
        </p:nvSpPr>
        <p:spPr>
          <a:xfrm>
            <a:off x="104006" y="686651"/>
            <a:ext cx="9457200" cy="12021164"/>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Delivering Direct Outcomes…</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As we’ve highlighted, the investment of billions of dollars in TV builds awareness across brands and stokes consumer action throughout the purchase funnel – from </a:t>
            </a:r>
            <a:r>
              <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Search</a:t>
            </a: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t>
            </a:r>
            <a:r>
              <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Message Engagement</a:t>
            </a: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and </a:t>
            </a:r>
            <a:r>
              <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Website Visitations</a:t>
            </a: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to, ultimately, </a:t>
            </a:r>
            <a:r>
              <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Sales</a:t>
            </a:r>
            <a:r>
              <a:rPr kumimoji="0" lang="en-US" sz="44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t>
            </a:r>
            <a:endPar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4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Remember, these </a:t>
            </a:r>
            <a:r>
              <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data-focused</a:t>
            </a: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t>
            </a:r>
            <a:r>
              <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performance-driven</a:t>
            </a: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t>
            </a:r>
            <a:r>
              <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digital-native</a:t>
            </a: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t>
            </a:r>
            <a:r>
              <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DTC brands</a:t>
            </a: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know exactly what media works for driving their business outcomes</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21" name="Title 1">
            <a:extLst>
              <a:ext uri="{FF2B5EF4-FFF2-40B4-BE49-F238E27FC236}">
                <a16:creationId xmlns:a16="http://schemas.microsoft.com/office/drawing/2014/main" id="{9B2A9A6C-7828-4BC6-BA9E-7F5472EB301A}"/>
              </a:ext>
            </a:extLst>
          </p:cNvPr>
          <p:cNvSpPr txBox="1">
            <a:spLocks/>
          </p:cNvSpPr>
          <p:nvPr/>
        </p:nvSpPr>
        <p:spPr>
          <a:xfrm>
            <a:off x="10166684" y="706703"/>
            <a:ext cx="14028825" cy="1229002"/>
          </a:xfrm>
          <a:prstGeom prst="rect">
            <a:avLst/>
          </a:prstGeom>
          <a:ln w="38100">
            <a:solidFill>
              <a:schemeClr val="tx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effectLst/>
                <a:uLnTx/>
                <a:uFillTx/>
                <a:latin typeface="Trebuchet MS" panose="020B0603020202020204" pitchFamily="34" charset="0"/>
                <a:ea typeface="+mj-ea"/>
                <a:cs typeface="+mj-cs"/>
              </a:rPr>
              <a:t>Over the last two years, the 125 DTC brands analyzed spent over </a:t>
            </a:r>
          </a:p>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effectLst/>
                <a:uLnTx/>
                <a:uFillTx/>
                <a:latin typeface="Trebuchet MS" panose="020B0603020202020204" pitchFamily="34" charset="0"/>
                <a:ea typeface="+mj-ea"/>
                <a:cs typeface="+mj-cs"/>
              </a:rPr>
              <a:t>$6 Billion on TV advertising</a:t>
            </a:r>
            <a:endParaRPr kumimoji="0" lang="en-US" sz="3200" b="1" i="0" u="none" strike="noStrike" kern="1200" cap="none" spc="0" normalizeH="0" baseline="0" noProof="0" dirty="0">
              <a:ln>
                <a:noFill/>
              </a:ln>
              <a:effectLst/>
              <a:uLnTx/>
              <a:uFillTx/>
              <a:latin typeface="Trebuchet MS"/>
              <a:ea typeface="+mj-ea"/>
              <a:cs typeface="+mj-cs"/>
            </a:endParaRPr>
          </a:p>
        </p:txBody>
      </p:sp>
      <p:sp>
        <p:nvSpPr>
          <p:cNvPr id="22" name="Text Placeholder 3">
            <a:extLst>
              <a:ext uri="{FF2B5EF4-FFF2-40B4-BE49-F238E27FC236}">
                <a16:creationId xmlns:a16="http://schemas.microsoft.com/office/drawing/2014/main" id="{56039630-2414-4B59-841F-CE68A11D2619}"/>
              </a:ext>
            </a:extLst>
          </p:cNvPr>
          <p:cNvSpPr txBox="1">
            <a:spLocks/>
          </p:cNvSpPr>
          <p:nvPr/>
        </p:nvSpPr>
        <p:spPr>
          <a:xfrm>
            <a:off x="9963839" y="13233290"/>
            <a:ext cx="12506484" cy="420427"/>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2017-2018.  </a:t>
            </a:r>
            <a:r>
              <a:rPr lang="en-US" sz="1200" dirty="0">
                <a:solidFill>
                  <a:prstClr val="black"/>
                </a:solidFill>
                <a:latin typeface="Trebuchet MS"/>
              </a:rPr>
              <a:t>Nat’l TV = broadcast TV &amp; cable TV.  Data reflects</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the cume TV spend of the 125 brands identified in this report.  </a:t>
            </a:r>
          </a:p>
        </p:txBody>
      </p:sp>
      <p:graphicFrame>
        <p:nvGraphicFramePr>
          <p:cNvPr id="23" name="Diagram 22">
            <a:extLst>
              <a:ext uri="{FF2B5EF4-FFF2-40B4-BE49-F238E27FC236}">
                <a16:creationId xmlns:a16="http://schemas.microsoft.com/office/drawing/2014/main" id="{1826CCEF-2E4C-4F21-AE96-5961144C2A0C}"/>
              </a:ext>
            </a:extLst>
          </p:cNvPr>
          <p:cNvGraphicFramePr/>
          <p:nvPr>
            <p:extLst>
              <p:ext uri="{D42A27DB-BD31-4B8C-83A1-F6EECF244321}">
                <p14:modId xmlns:p14="http://schemas.microsoft.com/office/powerpoint/2010/main" val="2590492632"/>
              </p:ext>
            </p:extLst>
          </p:nvPr>
        </p:nvGraphicFramePr>
        <p:xfrm>
          <a:off x="13797648" y="2681104"/>
          <a:ext cx="9649030" cy="8955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Left Brace 23">
            <a:extLst>
              <a:ext uri="{FF2B5EF4-FFF2-40B4-BE49-F238E27FC236}">
                <a16:creationId xmlns:a16="http://schemas.microsoft.com/office/drawing/2014/main" id="{B08176F3-A6B9-4AB0-8485-50FE31A6EB02}"/>
              </a:ext>
            </a:extLst>
          </p:cNvPr>
          <p:cNvSpPr/>
          <p:nvPr/>
        </p:nvSpPr>
        <p:spPr>
          <a:xfrm>
            <a:off x="13195533" y="2785063"/>
            <a:ext cx="520460" cy="1674969"/>
          </a:xfrm>
          <a:prstGeom prst="leftBrace">
            <a:avLst/>
          </a:prstGeom>
          <a:ln w="57150">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5" name="Left Brace 24">
            <a:extLst>
              <a:ext uri="{FF2B5EF4-FFF2-40B4-BE49-F238E27FC236}">
                <a16:creationId xmlns:a16="http://schemas.microsoft.com/office/drawing/2014/main" id="{9AA86DDC-5511-4778-9726-824399D19882}"/>
              </a:ext>
            </a:extLst>
          </p:cNvPr>
          <p:cNvSpPr/>
          <p:nvPr/>
        </p:nvSpPr>
        <p:spPr>
          <a:xfrm>
            <a:off x="13251516" y="4851918"/>
            <a:ext cx="483138" cy="1947209"/>
          </a:xfrm>
          <a:prstGeom prst="leftBrace">
            <a:avLst/>
          </a:prstGeom>
          <a:ln w="5715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6" name="Left Brace 25">
            <a:extLst>
              <a:ext uri="{FF2B5EF4-FFF2-40B4-BE49-F238E27FC236}">
                <a16:creationId xmlns:a16="http://schemas.microsoft.com/office/drawing/2014/main" id="{5513E2A4-FEFA-457D-BF09-BF812860C8AB}"/>
              </a:ext>
            </a:extLst>
          </p:cNvPr>
          <p:cNvSpPr/>
          <p:nvPr/>
        </p:nvSpPr>
        <p:spPr>
          <a:xfrm>
            <a:off x="13266529" y="7121513"/>
            <a:ext cx="561432" cy="4477730"/>
          </a:xfrm>
          <a:prstGeom prst="leftBrace">
            <a:avLst/>
          </a:prstGeom>
          <a:ln w="57150">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7" name="TextBox 26">
            <a:extLst>
              <a:ext uri="{FF2B5EF4-FFF2-40B4-BE49-F238E27FC236}">
                <a16:creationId xmlns:a16="http://schemas.microsoft.com/office/drawing/2014/main" id="{FA9A82AF-8746-4D96-B3DD-BB1FB35752BA}"/>
              </a:ext>
            </a:extLst>
          </p:cNvPr>
          <p:cNvSpPr txBox="1"/>
          <p:nvPr/>
        </p:nvSpPr>
        <p:spPr>
          <a:xfrm>
            <a:off x="9743916" y="3374025"/>
            <a:ext cx="322417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rebuchet MS"/>
                <a:ea typeface="+mn-ea"/>
                <a:cs typeface="+mn-cs"/>
              </a:rPr>
              <a:t>Upper Funnel</a:t>
            </a:r>
          </a:p>
        </p:txBody>
      </p:sp>
      <p:sp>
        <p:nvSpPr>
          <p:cNvPr id="28" name="TextBox 27">
            <a:extLst>
              <a:ext uri="{FF2B5EF4-FFF2-40B4-BE49-F238E27FC236}">
                <a16:creationId xmlns:a16="http://schemas.microsoft.com/office/drawing/2014/main" id="{6004697A-959F-4956-9BD0-C7EF3383C7C2}"/>
              </a:ext>
            </a:extLst>
          </p:cNvPr>
          <p:cNvSpPr txBox="1"/>
          <p:nvPr/>
        </p:nvSpPr>
        <p:spPr>
          <a:xfrm>
            <a:off x="9870045" y="5482740"/>
            <a:ext cx="307750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rebuchet MS"/>
                <a:ea typeface="+mn-ea"/>
                <a:cs typeface="+mn-cs"/>
              </a:rPr>
              <a:t>Mid Funnel</a:t>
            </a:r>
          </a:p>
        </p:txBody>
      </p:sp>
      <p:sp>
        <p:nvSpPr>
          <p:cNvPr id="29" name="TextBox 28">
            <a:extLst>
              <a:ext uri="{FF2B5EF4-FFF2-40B4-BE49-F238E27FC236}">
                <a16:creationId xmlns:a16="http://schemas.microsoft.com/office/drawing/2014/main" id="{52498B14-EB80-428C-B8E4-C24B944CA82E}"/>
              </a:ext>
            </a:extLst>
          </p:cNvPr>
          <p:cNvSpPr txBox="1"/>
          <p:nvPr/>
        </p:nvSpPr>
        <p:spPr>
          <a:xfrm>
            <a:off x="9527564" y="9029325"/>
            <a:ext cx="340279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rebuchet MS"/>
                <a:ea typeface="+mn-ea"/>
                <a:cs typeface="+mn-cs"/>
              </a:rPr>
              <a:t>Lower Funnel</a:t>
            </a:r>
          </a:p>
        </p:txBody>
      </p:sp>
      <p:sp>
        <p:nvSpPr>
          <p:cNvPr id="30" name="TextBox 29">
            <a:extLst>
              <a:ext uri="{FF2B5EF4-FFF2-40B4-BE49-F238E27FC236}">
                <a16:creationId xmlns:a16="http://schemas.microsoft.com/office/drawing/2014/main" id="{88925823-A3D0-4A7E-9374-A8509D1F0737}"/>
              </a:ext>
            </a:extLst>
          </p:cNvPr>
          <p:cNvSpPr txBox="1"/>
          <p:nvPr/>
        </p:nvSpPr>
        <p:spPr>
          <a:xfrm>
            <a:off x="14742367" y="4020356"/>
            <a:ext cx="7874424" cy="369332"/>
          </a:xfrm>
          <a:prstGeom prst="rect">
            <a:avLst/>
          </a:prstGeom>
          <a:noFill/>
        </p:spPr>
        <p:txBody>
          <a:bodyPr wrap="square" rtlCol="0">
            <a:spAutoFit/>
          </a:bodyPr>
          <a:lstStyle/>
          <a:p>
            <a:pPr algn="ctr"/>
            <a:r>
              <a:rPr lang="en-US" sz="1800" dirty="0"/>
              <a:t>(TV Spend)</a:t>
            </a:r>
          </a:p>
        </p:txBody>
      </p:sp>
      <p:sp>
        <p:nvSpPr>
          <p:cNvPr id="31" name="TextBox 30">
            <a:extLst>
              <a:ext uri="{FF2B5EF4-FFF2-40B4-BE49-F238E27FC236}">
                <a16:creationId xmlns:a16="http://schemas.microsoft.com/office/drawing/2014/main" id="{09EA22E0-F34F-403F-BC45-E1B56B387BFB}"/>
              </a:ext>
            </a:extLst>
          </p:cNvPr>
          <p:cNvSpPr txBox="1"/>
          <p:nvPr/>
        </p:nvSpPr>
        <p:spPr>
          <a:xfrm>
            <a:off x="16029993" y="6233204"/>
            <a:ext cx="5411754" cy="369332"/>
          </a:xfrm>
          <a:prstGeom prst="rect">
            <a:avLst/>
          </a:prstGeom>
          <a:noFill/>
        </p:spPr>
        <p:txBody>
          <a:bodyPr wrap="square" rtlCol="0">
            <a:spAutoFit/>
          </a:bodyPr>
          <a:lstStyle/>
          <a:p>
            <a:pPr algn="ctr"/>
            <a:r>
              <a:rPr lang="en-US" sz="1800" dirty="0"/>
              <a:t>(Search Queries, Online Video Views)</a:t>
            </a:r>
          </a:p>
        </p:txBody>
      </p:sp>
      <p:sp>
        <p:nvSpPr>
          <p:cNvPr id="32" name="TextBox 31">
            <a:extLst>
              <a:ext uri="{FF2B5EF4-FFF2-40B4-BE49-F238E27FC236}">
                <a16:creationId xmlns:a16="http://schemas.microsoft.com/office/drawing/2014/main" id="{DFFA5C51-C471-4192-9A2D-4747ADE30A0C}"/>
              </a:ext>
            </a:extLst>
          </p:cNvPr>
          <p:cNvSpPr txBox="1"/>
          <p:nvPr/>
        </p:nvSpPr>
        <p:spPr>
          <a:xfrm>
            <a:off x="16929073" y="8409476"/>
            <a:ext cx="3388895" cy="369332"/>
          </a:xfrm>
          <a:prstGeom prst="rect">
            <a:avLst/>
          </a:prstGeom>
          <a:noFill/>
        </p:spPr>
        <p:txBody>
          <a:bodyPr wrap="square" rtlCol="0">
            <a:spAutoFit/>
          </a:bodyPr>
          <a:lstStyle/>
          <a:p>
            <a:pPr algn="ctr"/>
            <a:r>
              <a:rPr lang="en-US" sz="1800" dirty="0">
                <a:solidFill>
                  <a:schemeClr val="bg1"/>
                </a:solidFill>
              </a:rPr>
              <a:t>(Website Traffic)</a:t>
            </a:r>
          </a:p>
        </p:txBody>
      </p:sp>
      <p:sp>
        <p:nvSpPr>
          <p:cNvPr id="33" name="TextBox 32">
            <a:extLst>
              <a:ext uri="{FF2B5EF4-FFF2-40B4-BE49-F238E27FC236}">
                <a16:creationId xmlns:a16="http://schemas.microsoft.com/office/drawing/2014/main" id="{ADD9A3A4-75D1-467C-8154-0D19C597DD72}"/>
              </a:ext>
            </a:extLst>
          </p:cNvPr>
          <p:cNvSpPr txBox="1"/>
          <p:nvPr/>
        </p:nvSpPr>
        <p:spPr>
          <a:xfrm>
            <a:off x="16928700" y="10390676"/>
            <a:ext cx="3388895" cy="369332"/>
          </a:xfrm>
          <a:prstGeom prst="rect">
            <a:avLst/>
          </a:prstGeom>
          <a:noFill/>
        </p:spPr>
        <p:txBody>
          <a:bodyPr wrap="square" rtlCol="0">
            <a:spAutoFit/>
          </a:bodyPr>
          <a:lstStyle/>
          <a:p>
            <a:pPr algn="ctr"/>
            <a:r>
              <a:rPr lang="en-US" sz="1800" dirty="0">
                <a:solidFill>
                  <a:schemeClr val="bg1"/>
                </a:solidFill>
              </a:rPr>
              <a:t>(Revenues)</a:t>
            </a:r>
          </a:p>
        </p:txBody>
      </p:sp>
      <p:pic>
        <p:nvPicPr>
          <p:cNvPr id="19"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3370254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0EE31E5-FDA7-43FD-97EF-2F10C1195B52}"/>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48</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0" name="TextBox 19"/>
          <p:cNvSpPr txBox="1"/>
          <p:nvPr/>
        </p:nvSpPr>
        <p:spPr>
          <a:xfrm>
            <a:off x="310240" y="8470734"/>
            <a:ext cx="6841672" cy="2862322"/>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mn-cs"/>
              </a:rPr>
              <a:t>DTC brands know exactly what media works for driving their business which is why they have collectively increased their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mn-cs"/>
              </a:rPr>
              <a:t>TV spend </a:t>
            </a:r>
            <a:r>
              <a:rPr kumimoji="0" lang="en-US" sz="3600" b="1" i="0" u="none" strike="noStrike" kern="1200" cap="none" spc="0" normalizeH="0" baseline="0" noProof="0" dirty="0">
                <a:ln>
                  <a:noFill/>
                </a:ln>
                <a:solidFill>
                  <a:prstClr val="white"/>
                </a:solidFill>
                <a:effectLst/>
                <a:uLnTx/>
                <a:uFillTx/>
                <a:latin typeface="Trebuchet MS"/>
                <a:ea typeface="+mn-ea"/>
                <a:cs typeface="+mn-cs"/>
              </a:rPr>
              <a:t>+60% YoY </a:t>
            </a:r>
            <a:r>
              <a:rPr kumimoji="0" lang="en-US" sz="3600" b="0" i="0" u="none" strike="noStrike" kern="1200" cap="none" spc="0" normalizeH="0" baseline="0" noProof="0" dirty="0">
                <a:ln>
                  <a:noFill/>
                </a:ln>
                <a:solidFill>
                  <a:prstClr val="white"/>
                </a:solidFill>
                <a:effectLst/>
                <a:uLnTx/>
                <a:uFillTx/>
                <a:latin typeface="Trebuchet MS"/>
                <a:ea typeface="+mn-ea"/>
                <a:cs typeface="+mn-cs"/>
              </a:rPr>
              <a:t>to</a:t>
            </a:r>
            <a:r>
              <a:rPr kumimoji="0" lang="en-US" sz="3600" b="1" i="0" u="none" strike="noStrike" kern="1200" cap="none" spc="0" normalizeH="0" baseline="0" noProof="0" dirty="0">
                <a:ln>
                  <a:noFill/>
                </a:ln>
                <a:solidFill>
                  <a:prstClr val="white"/>
                </a:solidFill>
                <a:effectLst/>
                <a:uLnTx/>
                <a:uFillTx/>
                <a:latin typeface="Trebuchet MS"/>
                <a:ea typeface="+mn-ea"/>
                <a:cs typeface="+mn-cs"/>
              </a:rPr>
              <a:t> $3.8B</a:t>
            </a:r>
          </a:p>
        </p:txBody>
      </p:sp>
      <p:sp>
        <p:nvSpPr>
          <p:cNvPr id="34" name="TextBox 33"/>
          <p:cNvSpPr txBox="1"/>
          <p:nvPr/>
        </p:nvSpPr>
        <p:spPr>
          <a:xfrm>
            <a:off x="-1" y="770302"/>
            <a:ext cx="24387175" cy="120032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rebuchet MS"/>
                <a:ea typeface="+mn-ea"/>
                <a:cs typeface="+mn-cs"/>
              </a:rPr>
              <a:t>3 Key Takeaways</a:t>
            </a:r>
          </a:p>
        </p:txBody>
      </p:sp>
      <p:cxnSp>
        <p:nvCxnSpPr>
          <p:cNvPr id="35" name="Straight Connector 34"/>
          <p:cNvCxnSpPr/>
          <p:nvPr/>
        </p:nvCxnSpPr>
        <p:spPr>
          <a:xfrm>
            <a:off x="15871371" y="1371600"/>
            <a:ext cx="816428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80999" y="1371600"/>
            <a:ext cx="816428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10806494" y="2093106"/>
            <a:ext cx="3288081" cy="6447919"/>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13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Trebuchet MS"/>
                <a:ea typeface="+mn-ea"/>
                <a:cs typeface="+mn-cs"/>
              </a:rPr>
              <a:t>2</a:t>
            </a:r>
          </a:p>
        </p:txBody>
      </p:sp>
      <p:sp>
        <p:nvSpPr>
          <p:cNvPr id="38" name="Rectangle 37"/>
          <p:cNvSpPr/>
          <p:nvPr/>
        </p:nvSpPr>
        <p:spPr>
          <a:xfrm>
            <a:off x="1972735" y="2107847"/>
            <a:ext cx="3288081" cy="6447919"/>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13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Trebuchet MS"/>
                <a:ea typeface="+mn-ea"/>
                <a:cs typeface="+mn-cs"/>
              </a:rPr>
              <a:t>1</a:t>
            </a:r>
          </a:p>
        </p:txBody>
      </p:sp>
      <p:sp>
        <p:nvSpPr>
          <p:cNvPr id="39" name="Rectangle 38"/>
          <p:cNvSpPr/>
          <p:nvPr/>
        </p:nvSpPr>
        <p:spPr>
          <a:xfrm>
            <a:off x="18970780" y="1963100"/>
            <a:ext cx="3288081" cy="6447919"/>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13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Trebuchet MS"/>
                <a:ea typeface="+mn-ea"/>
                <a:cs typeface="+mn-cs"/>
              </a:rPr>
              <a:t>3</a:t>
            </a:r>
          </a:p>
        </p:txBody>
      </p:sp>
      <p:cxnSp>
        <p:nvCxnSpPr>
          <p:cNvPr id="40" name="Straight Connector 39"/>
          <p:cNvCxnSpPr/>
          <p:nvPr/>
        </p:nvCxnSpPr>
        <p:spPr>
          <a:xfrm>
            <a:off x="741872" y="11517493"/>
            <a:ext cx="590046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9016998" y="8470734"/>
            <a:ext cx="7124701" cy="2862322"/>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mn-cs"/>
              </a:rPr>
              <a:t>A brand’s website traffic continues to grow during their TV flight after seeing an immediate surge </a:t>
            </a:r>
            <a:r>
              <a:rPr kumimoji="0" lang="en-US" sz="3600" b="1" i="0" u="none" strike="noStrike" kern="1200" cap="none" spc="0" normalizeH="0" baseline="0" noProof="0" dirty="0">
                <a:ln>
                  <a:noFill/>
                </a:ln>
                <a:solidFill>
                  <a:prstClr val="white"/>
                </a:solidFill>
                <a:effectLst/>
                <a:uLnTx/>
                <a:uFillTx/>
                <a:latin typeface="Trebuchet MS"/>
                <a:ea typeface="+mn-ea"/>
                <a:cs typeface="+mn-cs"/>
              </a:rPr>
              <a:t>(+84% UVs</a:t>
            </a:r>
            <a:r>
              <a:rPr kumimoji="0" lang="en-US" sz="3600" b="0" i="0" u="none" strike="noStrike" kern="1200" cap="none" spc="0" normalizeH="0" baseline="0" noProof="0" dirty="0">
                <a:ln>
                  <a:noFill/>
                </a:ln>
                <a:solidFill>
                  <a:prstClr val="white"/>
                </a:solidFill>
                <a:effectLst/>
                <a:uLnTx/>
                <a:uFillTx/>
                <a:latin typeface="Trebuchet MS"/>
                <a:ea typeface="+mn-ea"/>
                <a:cs typeface="+mn-cs"/>
              </a:rPr>
              <a:t>) during the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mn-cs"/>
              </a:rPr>
              <a:t>TV campaign launch month</a:t>
            </a:r>
          </a:p>
        </p:txBody>
      </p:sp>
      <p:cxnSp>
        <p:nvCxnSpPr>
          <p:cNvPr id="42" name="Straight Connector 41"/>
          <p:cNvCxnSpPr/>
          <p:nvPr/>
        </p:nvCxnSpPr>
        <p:spPr>
          <a:xfrm>
            <a:off x="9575631" y="11517493"/>
            <a:ext cx="590046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7244785" y="8521534"/>
            <a:ext cx="6841672" cy="2862322"/>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mn-cs"/>
              </a:rPr>
              <a:t>Brands often see their annual revenues increase </a:t>
            </a:r>
            <a:r>
              <a:rPr kumimoji="0" lang="en-US" sz="3600" b="1" i="0" u="none" strike="noStrike" kern="1200" cap="none" spc="0" normalizeH="0" baseline="0" noProof="0" dirty="0">
                <a:ln>
                  <a:noFill/>
                </a:ln>
                <a:solidFill>
                  <a:prstClr val="white"/>
                </a:solidFill>
                <a:effectLst/>
                <a:uLnTx/>
                <a:uFillTx/>
                <a:latin typeface="Trebuchet MS"/>
                <a:ea typeface="+mn-ea"/>
                <a:cs typeface="+mn-cs"/>
              </a:rPr>
              <a:t>double</a:t>
            </a:r>
            <a:r>
              <a:rPr kumimoji="0" lang="en-US" sz="3600" b="0" i="0" u="none" strike="noStrike" kern="1200" cap="none" spc="0" normalizeH="0" baseline="0" noProof="0" dirty="0">
                <a:ln>
                  <a:noFill/>
                </a:ln>
                <a:solidFill>
                  <a:prstClr val="white"/>
                </a:solidFill>
                <a:effectLst/>
                <a:uLnTx/>
                <a:uFillTx/>
                <a:latin typeface="Trebuchet MS"/>
                <a:ea typeface="+mn-ea"/>
                <a:cs typeface="+mn-cs"/>
              </a:rPr>
              <a:t>- or </a:t>
            </a:r>
            <a:r>
              <a:rPr kumimoji="0" lang="en-US" sz="3600" b="1" i="0" u="none" strike="noStrike" kern="1200" cap="none" spc="0" normalizeH="0" baseline="0" noProof="0" dirty="0">
                <a:ln>
                  <a:noFill/>
                </a:ln>
                <a:solidFill>
                  <a:prstClr val="white"/>
                </a:solidFill>
                <a:effectLst/>
                <a:uLnTx/>
                <a:uFillTx/>
                <a:latin typeface="Trebuchet MS"/>
                <a:ea typeface="+mn-ea"/>
                <a:cs typeface="+mn-cs"/>
              </a:rPr>
              <a:t>triple-digits</a:t>
            </a:r>
            <a:r>
              <a:rPr kumimoji="0" lang="en-US" sz="3600" b="0" i="0" u="none" strike="noStrike" kern="1200" cap="none" spc="0" normalizeH="0" baseline="0" noProof="0" dirty="0">
                <a:ln>
                  <a:noFill/>
                </a:ln>
                <a:solidFill>
                  <a:prstClr val="white"/>
                </a:solidFill>
                <a:effectLst/>
                <a:uLnTx/>
                <a:uFillTx/>
                <a:latin typeface="Trebuchet MS"/>
                <a:ea typeface="+mn-ea"/>
                <a:cs typeface="+mn-cs"/>
              </a:rPr>
              <a:t> when they make a ‘Big Bet’ on TV (new campaign launch or heavy-up investment)</a:t>
            </a:r>
          </a:p>
        </p:txBody>
      </p:sp>
      <p:cxnSp>
        <p:nvCxnSpPr>
          <p:cNvPr id="44" name="Straight Connector 43"/>
          <p:cNvCxnSpPr/>
          <p:nvPr/>
        </p:nvCxnSpPr>
        <p:spPr>
          <a:xfrm>
            <a:off x="17739917" y="11517493"/>
            <a:ext cx="590046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259BF482-BEEB-4D19-8F59-ABD467AA37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1496054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2CA6-0671-4176-8746-8FA19354DE5E}"/>
              </a:ext>
            </a:extLst>
          </p:cNvPr>
          <p:cNvSpPr>
            <a:spLocks noGrp="1"/>
          </p:cNvSpPr>
          <p:nvPr>
            <p:ph type="title"/>
          </p:nvPr>
        </p:nvSpPr>
        <p:spPr>
          <a:xfrm>
            <a:off x="1263771" y="344657"/>
            <a:ext cx="21945600" cy="3681626"/>
          </a:xfr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defTabSz="1172398">
              <a:spcBef>
                <a:spcPts val="0"/>
              </a:spcBef>
            </a:pPr>
            <a:r>
              <a:rPr lang="en-US" sz="6400" dirty="0">
                <a:solidFill>
                  <a:prstClr val="white"/>
                </a:solidFill>
                <a:latin typeface="Trebuchet MS"/>
              </a:rPr>
              <a:t>By the way, there is another set of digital-native, data-focused, outcomes-obsessed brands pouring money into TV</a:t>
            </a:r>
          </a:p>
        </p:txBody>
      </p:sp>
    </p:spTree>
    <p:extLst>
      <p:ext uri="{BB962C8B-B14F-4D97-AF65-F5344CB8AC3E}">
        <p14:creationId xmlns:p14="http://schemas.microsoft.com/office/powerpoint/2010/main" val="2889749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28206" y="5319"/>
            <a:ext cx="12595123" cy="13716959"/>
          </a:xfrm>
          <a:prstGeom prst="rect">
            <a:avLst/>
          </a:prstGeom>
        </p:spPr>
      </p:pic>
      <p:sp>
        <p:nvSpPr>
          <p:cNvPr id="10" name="Title 1">
            <a:extLst>
              <a:ext uri="{FF2B5EF4-FFF2-40B4-BE49-F238E27FC236}">
                <a16:creationId xmlns:a16="http://schemas.microsoft.com/office/drawing/2014/main" id="{BE2536EB-012C-4EF6-9F4B-A6AD20815A26}"/>
              </a:ext>
            </a:extLst>
          </p:cNvPr>
          <p:cNvSpPr txBox="1">
            <a:spLocks/>
          </p:cNvSpPr>
          <p:nvPr/>
        </p:nvSpPr>
        <p:spPr>
          <a:xfrm>
            <a:off x="673768" y="2942559"/>
            <a:ext cx="10209412" cy="890872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166122"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effectLst/>
                <a:uLnTx/>
                <a:uFillTx/>
                <a:latin typeface="Trebuchet MS"/>
                <a:ea typeface="+mj-ea"/>
                <a:cs typeface="+mj-cs"/>
              </a:rPr>
              <a:t>Direct-to-Consumer (DTC) </a:t>
            </a:r>
            <a:r>
              <a:rPr kumimoji="0" lang="en-US" sz="4000" b="0" i="0" u="none" strike="noStrike" kern="1200" cap="none" spc="0" normalizeH="0" baseline="0" noProof="0" dirty="0">
                <a:ln>
                  <a:noFill/>
                </a:ln>
                <a:effectLst/>
                <a:uLnTx/>
                <a:uFillTx/>
                <a:latin typeface="Trebuchet MS"/>
                <a:ea typeface="+mj-ea"/>
                <a:cs typeface="+mj-cs"/>
              </a:rPr>
              <a:t>means the company is selling their product directly to end customers without third-party retailers, wholesalers or other middlemen.</a:t>
            </a:r>
          </a:p>
          <a:p>
            <a:pPr marL="0" marR="0" lvl="0" indent="0" algn="l" defTabSz="1166122" rtl="0" eaLnBrk="1" fontAlgn="auto" latinLnBrk="0" hangingPunct="1">
              <a:lnSpc>
                <a:spcPct val="100000"/>
              </a:lnSpc>
              <a:spcBef>
                <a:spcPct val="0"/>
              </a:spcBef>
              <a:spcAft>
                <a:spcPts val="0"/>
              </a:spcAft>
              <a:buClrTx/>
              <a:buSzTx/>
              <a:buFontTx/>
              <a:buNone/>
              <a:tabLst/>
              <a:defRPr/>
            </a:pPr>
            <a:endParaRPr lang="en-US" sz="4400" dirty="0">
              <a:latin typeface="Trebuchet MS"/>
            </a:endParaRPr>
          </a:p>
          <a:p>
            <a:pPr marL="0" marR="0" lvl="0" indent="0" algn="l" defTabSz="1166122"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effectLst/>
                <a:uLnTx/>
                <a:uFillTx/>
                <a:latin typeface="Trebuchet MS"/>
                <a:ea typeface="+mj-ea"/>
                <a:cs typeface="+mj-cs"/>
              </a:rPr>
              <a:t>First-party data collection as well as performance measurement and analytics are core competencies of these</a:t>
            </a:r>
            <a:r>
              <a:rPr lang="en-US" sz="4000" dirty="0">
                <a:latin typeface="Trebuchet MS"/>
              </a:rPr>
              <a:t> companies.</a:t>
            </a:r>
            <a:endParaRPr kumimoji="0" lang="en-US" sz="4000" b="0" i="0" u="none" strike="noStrike" kern="1200" cap="none" spc="0" normalizeH="0" baseline="0" noProof="0" dirty="0">
              <a:ln>
                <a:noFill/>
              </a:ln>
              <a:effectLst/>
              <a:uLnTx/>
              <a:uFillTx/>
              <a:latin typeface="Trebuchet MS"/>
              <a:ea typeface="+mj-ea"/>
              <a:cs typeface="+mj-cs"/>
            </a:endParaRP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effectLst/>
              <a:uLnTx/>
              <a:uFillTx/>
              <a:latin typeface="Trebuchet MS"/>
              <a:ea typeface="+mj-ea"/>
              <a:cs typeface="+mj-cs"/>
            </a:endParaRPr>
          </a:p>
          <a:p>
            <a:pPr marL="0" marR="0" lvl="0" indent="0" algn="l" defTabSz="1166122"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effectLst/>
                <a:uLnTx/>
                <a:uFillTx/>
                <a:latin typeface="Trebuchet MS"/>
                <a:ea typeface="+mj-ea"/>
                <a:cs typeface="+mj-cs"/>
              </a:rPr>
              <a:t>An influx of new DTC brands is helping drive growth within ecommerce…</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effectLst/>
              <a:uLnTx/>
              <a:uFillTx/>
              <a:latin typeface="Trebuchet MS"/>
              <a:ea typeface="+mj-ea"/>
              <a:cs typeface="+mj-cs"/>
            </a:endParaRP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effectLst/>
              <a:uLnTx/>
              <a:uFillTx/>
              <a:latin typeface="Trebuchet MS"/>
              <a:ea typeface="+mj-ea"/>
              <a:cs typeface="+mj-cs"/>
            </a:endParaRP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effectLst/>
              <a:uLnTx/>
              <a:uFillTx/>
              <a:latin typeface="Trebuchet MS"/>
              <a:ea typeface="+mj-ea"/>
              <a:cs typeface="+mj-cs"/>
            </a:endParaRPr>
          </a:p>
        </p:txBody>
      </p:sp>
      <p:sp>
        <p:nvSpPr>
          <p:cNvPr id="5" name="Slide Number Placeholder 5">
            <a:extLst>
              <a:ext uri="{FF2B5EF4-FFF2-40B4-BE49-F238E27FC236}">
                <a16:creationId xmlns:a16="http://schemas.microsoft.com/office/drawing/2014/main" id="{794ACF65-66A2-42BB-9EC8-71E1967A6141}"/>
              </a:ext>
            </a:extLst>
          </p:cNvPr>
          <p:cNvSpPr txBox="1">
            <a:spLocks/>
          </p:cNvSpPr>
          <p:nvPr/>
        </p:nvSpPr>
        <p:spPr>
          <a:xfrm>
            <a:off x="18621325" y="13038577"/>
            <a:ext cx="568886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1930"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schemeClr val="tx1"/>
                </a:solidFill>
                <a:effectLst/>
                <a:uLnTx/>
                <a:uFillTx/>
                <a:latin typeface="Trebuchet MS"/>
                <a:ea typeface="+mn-ea"/>
              </a:rPr>
              <a:pPr marL="0" marR="0" lvl="0" indent="0" algn="r" defTabSz="1171930" rtl="0" eaLnBrk="1" fontAlgn="auto" latinLnBrk="0" hangingPunct="1">
                <a:lnSpc>
                  <a:spcPct val="100000"/>
                </a:lnSpc>
                <a:spcBef>
                  <a:spcPts val="0"/>
                </a:spcBef>
                <a:spcAft>
                  <a:spcPts val="0"/>
                </a:spcAft>
                <a:buClrTx/>
                <a:buSzTx/>
                <a:buFontTx/>
                <a:buNone/>
                <a:tabLst/>
                <a:defRPr/>
              </a:pPr>
              <a:t>5</a:t>
            </a:fld>
            <a:endParaRPr kumimoji="0" lang="en-US" sz="3600" b="0" i="0" u="none" strike="noStrike" kern="1200" cap="none" spc="0" normalizeH="0" baseline="0" noProof="0" dirty="0">
              <a:ln>
                <a:noFill/>
              </a:ln>
              <a:solidFill>
                <a:schemeClr val="tx1"/>
              </a:solidFill>
              <a:effectLst/>
              <a:uLnTx/>
              <a:uFillTx/>
              <a:latin typeface="Trebuchet MS"/>
              <a:ea typeface="+mn-ea"/>
            </a:endParaRPr>
          </a:p>
        </p:txBody>
      </p:sp>
      <p:sp>
        <p:nvSpPr>
          <p:cNvPr id="3" name="Rectangle 2">
            <a:extLst>
              <a:ext uri="{FF2B5EF4-FFF2-40B4-BE49-F238E27FC236}">
                <a16:creationId xmlns:a16="http://schemas.microsoft.com/office/drawing/2014/main" id="{5381CFC9-053B-4F7A-BBFA-2C8B071EF0AC}"/>
              </a:ext>
            </a:extLst>
          </p:cNvPr>
          <p:cNvSpPr/>
          <p:nvPr/>
        </p:nvSpPr>
        <p:spPr>
          <a:xfrm>
            <a:off x="253202" y="515371"/>
            <a:ext cx="11567088" cy="1754326"/>
          </a:xfrm>
          <a:prstGeom prst="rect">
            <a:avLst/>
          </a:prstGeom>
        </p:spPr>
        <p:txBody>
          <a:bodyPr wrap="square">
            <a:spAutoFit/>
          </a:bodyPr>
          <a:lstStyle/>
          <a:p>
            <a:pPr marL="0" marR="0" lvl="0" indent="0" algn="l" defTabSz="1166122"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effectLst/>
                <a:uLnTx/>
                <a:uFillTx/>
                <a:latin typeface="Trebuchet MS"/>
                <a:ea typeface="+mn-ea"/>
                <a:cs typeface="+mn-cs"/>
              </a:rPr>
              <a:t>What Are Direct-to-Consumer (DTC) or ‘Direct Brands’?</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202" y="13063726"/>
            <a:ext cx="1139485" cy="600010"/>
          </a:xfrm>
          <a:prstGeom prst="rect">
            <a:avLst/>
          </a:prstGeom>
        </p:spPr>
      </p:pic>
    </p:spTree>
    <p:extLst>
      <p:ext uri="{BB962C8B-B14F-4D97-AF65-F5344CB8AC3E}">
        <p14:creationId xmlns:p14="http://schemas.microsoft.com/office/powerpoint/2010/main" val="110676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952448-9457-487D-9FB8-51D0DF38DC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18890" y="0"/>
            <a:ext cx="9668286" cy="13716000"/>
          </a:xfrm>
          <a:prstGeom prst="rect">
            <a:avLst/>
          </a:prstGeom>
        </p:spPr>
      </p:pic>
      <p:sp>
        <p:nvSpPr>
          <p:cNvPr id="13" name="Slide Number Placeholder 5">
            <a:extLst>
              <a:ext uri="{FF2B5EF4-FFF2-40B4-BE49-F238E27FC236}">
                <a16:creationId xmlns:a16="http://schemas.microsoft.com/office/drawing/2014/main" id="{39117B8B-7260-45FD-B170-4914AF0EF031}"/>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50</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2" name="TextBox 11">
            <a:extLst>
              <a:ext uri="{FF2B5EF4-FFF2-40B4-BE49-F238E27FC236}">
                <a16:creationId xmlns:a16="http://schemas.microsoft.com/office/drawing/2014/main" id="{ACC47E3D-61AE-4F71-80F8-FD973D0DC0F2}"/>
              </a:ext>
            </a:extLst>
          </p:cNvPr>
          <p:cNvSpPr txBox="1"/>
          <p:nvPr/>
        </p:nvSpPr>
        <p:spPr>
          <a:xfrm>
            <a:off x="610617" y="4445753"/>
            <a:ext cx="14031768" cy="424731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000000"/>
                </a:solidFill>
                <a:effectLst/>
                <a:uLnTx/>
                <a:uFillTx/>
                <a:latin typeface="Trebuchet MS"/>
                <a:ea typeface="ＭＳ Ｐゴシック" panose="020B0600070205080204" pitchFamily="34" charset="-128"/>
                <a:cs typeface="+mn-cs"/>
              </a:rPr>
              <a:t>FAANG (Facebook, Amazon, Apple, Netflix &amp; Google) collectively spent </a:t>
            </a:r>
            <a:r>
              <a:rPr kumimoji="0" lang="en-US" sz="5400" b="0" i="0" u="none" strike="noStrike" kern="1200" cap="none" spc="0" normalizeH="0" baseline="0" noProof="0" dirty="0">
                <a:ln>
                  <a:noFill/>
                </a:ln>
                <a:solidFill>
                  <a:prstClr val="black"/>
                </a:solidFill>
                <a:effectLst/>
                <a:uLnTx/>
                <a:uFillTx/>
                <a:latin typeface="Trebuchet MS"/>
                <a:ea typeface="+mn-ea"/>
                <a:cs typeface="Trebuchet MS"/>
              </a:rPr>
              <a:t>over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prstClr val="black"/>
                </a:solidFill>
                <a:effectLst/>
                <a:uLnTx/>
                <a:uFillTx/>
                <a:latin typeface="Trebuchet MS"/>
                <a:ea typeface="+mn-ea"/>
                <a:cs typeface="Trebuchet MS"/>
              </a:rPr>
              <a:t>$2 Billion On TV</a:t>
            </a:r>
            <a:r>
              <a:rPr kumimoji="0" lang="en-US" sz="5400" b="0" i="0" u="none" strike="noStrike" kern="1200" cap="none" spc="0" normalizeH="0" baseline="0" noProof="0" dirty="0">
                <a:ln>
                  <a:noFill/>
                </a:ln>
                <a:solidFill>
                  <a:prstClr val="black"/>
                </a:solidFill>
                <a:effectLst/>
                <a:uLnTx/>
                <a:uFillTx/>
                <a:latin typeface="Trebuchet MS"/>
                <a:ea typeface="+mn-ea"/>
                <a:cs typeface="Trebuchet MS"/>
              </a:rPr>
              <a:t> in 2018,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rebuchet MS"/>
                <a:ea typeface="+mn-ea"/>
                <a:cs typeface="Trebuchet MS"/>
              </a:rPr>
              <a:t>more than double their annual investment vs. only three years ago </a:t>
            </a:r>
          </a:p>
        </p:txBody>
      </p:sp>
      <p:pic>
        <p:nvPicPr>
          <p:cNvPr id="8" name="Picture 7">
            <a:extLst>
              <a:ext uri="{FF2B5EF4-FFF2-40B4-BE49-F238E27FC236}">
                <a16:creationId xmlns:a16="http://schemas.microsoft.com/office/drawing/2014/main" id="{A7D51967-52DA-4EE3-AA1F-083D1747D13D}"/>
              </a:ext>
            </a:extLst>
          </p:cNvPr>
          <p:cNvPicPr>
            <a:picLocks noChangeAspect="1"/>
          </p:cNvPicPr>
          <p:nvPr/>
        </p:nvPicPr>
        <p:blipFill>
          <a:blip r:embed="rId4"/>
          <a:stretch>
            <a:fillRect/>
          </a:stretch>
        </p:blipFill>
        <p:spPr>
          <a:xfrm>
            <a:off x="4467433" y="1102967"/>
            <a:ext cx="6654034" cy="2373770"/>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823" y="13063726"/>
            <a:ext cx="1139485" cy="600010"/>
          </a:xfrm>
          <a:prstGeom prst="rect">
            <a:avLst/>
          </a:prstGeom>
        </p:spPr>
      </p:pic>
      <p:sp>
        <p:nvSpPr>
          <p:cNvPr id="9" name="Rectangle 8">
            <a:extLst>
              <a:ext uri="{FF2B5EF4-FFF2-40B4-BE49-F238E27FC236}">
                <a16:creationId xmlns:a16="http://schemas.microsoft.com/office/drawing/2014/main" id="{54D22607-40C3-4C6E-829C-815CBC48DFE5}"/>
              </a:ext>
            </a:extLst>
          </p:cNvPr>
          <p:cNvSpPr/>
          <p:nvPr/>
        </p:nvSpPr>
        <p:spPr>
          <a:xfrm>
            <a:off x="1892212" y="13131713"/>
            <a:ext cx="12255587" cy="461665"/>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Trebuchet MS"/>
              </a:rPr>
              <a:t>Source: VAB analysis of Nielsen </a:t>
            </a:r>
            <a:r>
              <a:rPr kumimoji="0" lang="en-US" sz="1200" b="0" i="0" u="none" strike="noStrike" kern="1200" cap="none" spc="0" normalizeH="0" baseline="0" noProof="0" dirty="0" err="1">
                <a:ln>
                  <a:noFill/>
                </a:ln>
                <a:solidFill>
                  <a:prstClr val="black"/>
                </a:solidFill>
                <a:effectLst/>
                <a:uLnTx/>
                <a:uFillTx/>
                <a:latin typeface="Trebuchet MS"/>
                <a:ea typeface="+mn-ea"/>
                <a:cs typeface="Trebuchet MS"/>
              </a:rPr>
              <a:t>AdIntel</a:t>
            </a:r>
            <a:r>
              <a:rPr kumimoji="0" lang="en-US" sz="1200" b="0" i="0" u="none" strike="noStrike" kern="1200" cap="none" spc="0" normalizeH="0" baseline="0" noProof="0" dirty="0">
                <a:ln>
                  <a:noFill/>
                </a:ln>
                <a:solidFill>
                  <a:prstClr val="black"/>
                </a:solidFill>
                <a:effectLst/>
                <a:uLnTx/>
                <a:uFillTx/>
                <a:latin typeface="Trebuchet MS"/>
                <a:ea typeface="+mn-ea"/>
                <a:cs typeface="Trebuchet MS"/>
              </a:rPr>
              <a:t>, calendar year 2015-2018, TV spend includes cable TV, broadcast TV, Spanish language cable TV, Spanish language broadcast TV, spot TV, and syndicated TV.  U.S. TV spend only. FAANG includes: Facebook, Apple, Amazon, Netflix and Google (includes YouTube).</a:t>
            </a:r>
          </a:p>
        </p:txBody>
      </p:sp>
    </p:spTree>
    <p:extLst>
      <p:ext uri="{BB962C8B-B14F-4D97-AF65-F5344CB8AC3E}">
        <p14:creationId xmlns:p14="http://schemas.microsoft.com/office/powerpoint/2010/main" val="3543999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FFFAC46-68F7-443B-B71C-3FEA3CD80080}"/>
              </a:ext>
            </a:extLst>
          </p:cNvPr>
          <p:cNvGraphicFramePr/>
          <p:nvPr/>
        </p:nvGraphicFramePr>
        <p:xfrm>
          <a:off x="455824" y="3066016"/>
          <a:ext cx="23475527" cy="924677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E160F19F-DECA-459E-A05D-A91AE2B0DABA}"/>
              </a:ext>
            </a:extLst>
          </p:cNvPr>
          <p:cNvSpPr txBox="1"/>
          <p:nvPr/>
        </p:nvSpPr>
        <p:spPr>
          <a:xfrm>
            <a:off x="23571784" y="13058617"/>
            <a:ext cx="8153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9BAD033-1638-B34E-BAC8-DEB32676E2C7}" type="slidenum">
              <a:rPr kumimoji="0" lang="en-US" sz="3600" b="0" i="0" u="none" strike="noStrike" kern="0" cap="none" spc="0" normalizeH="0" baseline="0" noProof="0">
                <a:ln>
                  <a:noFill/>
                </a:ln>
                <a:solidFill>
                  <a:srgbClr val="C0C1BF"/>
                </a:solidFill>
                <a:effectLst/>
                <a:uLnTx/>
                <a:uFillTx/>
                <a:latin typeface="Trebuchet MS"/>
                <a:ea typeface="+mn-ea"/>
                <a:cs typeface="Trebuchet M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3600" b="0" i="0" u="none" strike="noStrike" kern="0" cap="none" spc="0" normalizeH="0" baseline="0" noProof="0" dirty="0">
              <a:ln>
                <a:noFill/>
              </a:ln>
              <a:solidFill>
                <a:prstClr val="black"/>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F56E16CF-666D-48A1-A0CD-7243766597EB}"/>
              </a:ext>
            </a:extLst>
          </p:cNvPr>
          <p:cNvSpPr txBox="1"/>
          <p:nvPr/>
        </p:nvSpPr>
        <p:spPr>
          <a:xfrm>
            <a:off x="517898" y="2765640"/>
            <a:ext cx="23413453" cy="892552"/>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FAANG U.S. TV Spend</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Trebuchet MS"/>
              </a:rPr>
              <a:t>($$$ in Millions)</a:t>
            </a:r>
            <a:endParaRPr kumimoji="0" lang="en-US" sz="28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7" name="TextBox 6">
            <a:extLst>
              <a:ext uri="{FF2B5EF4-FFF2-40B4-BE49-F238E27FC236}">
                <a16:creationId xmlns:a16="http://schemas.microsoft.com/office/drawing/2014/main" id="{1C523F2D-EDA6-4671-85EF-9E9195C65C96}"/>
              </a:ext>
            </a:extLst>
          </p:cNvPr>
          <p:cNvSpPr txBox="1"/>
          <p:nvPr/>
        </p:nvSpPr>
        <p:spPr>
          <a:xfrm>
            <a:off x="505326" y="628671"/>
            <a:ext cx="23324175"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000000"/>
                </a:solidFill>
                <a:effectLst/>
                <a:uLnTx/>
                <a:uFillTx/>
                <a:latin typeface="Trebuchet MS"/>
                <a:ea typeface="ＭＳ Ｐゴシック" panose="020B0600070205080204" pitchFamily="34" charset="-128"/>
                <a:cs typeface="+mn-cs"/>
              </a:rPr>
              <a:t>FAANG’s TV Spend Has Increased Rapidly As They Roll Out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000000"/>
                </a:solidFill>
                <a:effectLst/>
                <a:uLnTx/>
                <a:uFillTx/>
                <a:latin typeface="Trebuchet MS"/>
                <a:ea typeface="ＭＳ Ｐゴシック" panose="020B0600070205080204" pitchFamily="34" charset="-128"/>
                <a:cs typeface="+mn-cs"/>
              </a:rPr>
              <a:t>New, Mass Market Products &amp; Services</a:t>
            </a:r>
            <a:endParaRPr kumimoji="0" lang="en-US" sz="54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8" name="TextBox 7">
            <a:extLst>
              <a:ext uri="{FF2B5EF4-FFF2-40B4-BE49-F238E27FC236}">
                <a16:creationId xmlns:a16="http://schemas.microsoft.com/office/drawing/2014/main" id="{32CDFB97-6078-4E4F-B15E-CD9C00D80D5F}"/>
              </a:ext>
            </a:extLst>
          </p:cNvPr>
          <p:cNvSpPr txBox="1"/>
          <p:nvPr/>
        </p:nvSpPr>
        <p:spPr>
          <a:xfrm>
            <a:off x="2234472" y="7632513"/>
            <a:ext cx="22288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prstClr val="black"/>
                </a:solidFill>
                <a:effectLst/>
                <a:uLnTx/>
                <a:uFillTx/>
                <a:latin typeface="Trebuchet MS"/>
                <a:ea typeface="+mn-ea"/>
                <a:cs typeface="+mn-cs"/>
              </a:rPr>
              <a:t>$1,014.1</a:t>
            </a:r>
          </a:p>
        </p:txBody>
      </p:sp>
      <p:sp>
        <p:nvSpPr>
          <p:cNvPr id="9" name="TextBox 8">
            <a:extLst>
              <a:ext uri="{FF2B5EF4-FFF2-40B4-BE49-F238E27FC236}">
                <a16:creationId xmlns:a16="http://schemas.microsoft.com/office/drawing/2014/main" id="{10DB0F54-B9F6-471B-AA2D-005715482B3F}"/>
              </a:ext>
            </a:extLst>
          </p:cNvPr>
          <p:cNvSpPr txBox="1"/>
          <p:nvPr/>
        </p:nvSpPr>
        <p:spPr>
          <a:xfrm>
            <a:off x="8110134" y="6307993"/>
            <a:ext cx="22288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prstClr val="black"/>
                </a:solidFill>
                <a:effectLst/>
                <a:uLnTx/>
                <a:uFillTx/>
                <a:latin typeface="Trebuchet MS"/>
                <a:ea typeface="+mn-ea"/>
                <a:cs typeface="+mn-cs"/>
              </a:rPr>
              <a:t>$1,478.8</a:t>
            </a:r>
          </a:p>
        </p:txBody>
      </p:sp>
      <p:sp>
        <p:nvSpPr>
          <p:cNvPr id="10" name="TextBox 9">
            <a:extLst>
              <a:ext uri="{FF2B5EF4-FFF2-40B4-BE49-F238E27FC236}">
                <a16:creationId xmlns:a16="http://schemas.microsoft.com/office/drawing/2014/main" id="{CA86AADA-C223-4417-824C-05BDA149A2DA}"/>
              </a:ext>
            </a:extLst>
          </p:cNvPr>
          <p:cNvSpPr txBox="1"/>
          <p:nvPr/>
        </p:nvSpPr>
        <p:spPr>
          <a:xfrm>
            <a:off x="14006665" y="6013240"/>
            <a:ext cx="22288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prstClr val="black"/>
                </a:solidFill>
                <a:effectLst/>
                <a:uLnTx/>
                <a:uFillTx/>
                <a:latin typeface="Trebuchet MS"/>
                <a:ea typeface="+mn-ea"/>
                <a:cs typeface="+mn-cs"/>
              </a:rPr>
              <a:t>$1,581.8</a:t>
            </a:r>
          </a:p>
        </p:txBody>
      </p:sp>
      <p:sp>
        <p:nvSpPr>
          <p:cNvPr id="11" name="TextBox 10">
            <a:extLst>
              <a:ext uri="{FF2B5EF4-FFF2-40B4-BE49-F238E27FC236}">
                <a16:creationId xmlns:a16="http://schemas.microsoft.com/office/drawing/2014/main" id="{881A7F3A-F3A3-4F14-9E6D-1BB535167EF3}"/>
              </a:ext>
            </a:extLst>
          </p:cNvPr>
          <p:cNvSpPr txBox="1"/>
          <p:nvPr/>
        </p:nvSpPr>
        <p:spPr>
          <a:xfrm>
            <a:off x="19934998" y="4373031"/>
            <a:ext cx="22288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prstClr val="black"/>
                </a:solidFill>
                <a:effectLst/>
                <a:uLnTx/>
                <a:uFillTx/>
                <a:latin typeface="Trebuchet MS"/>
                <a:ea typeface="+mn-ea"/>
                <a:cs typeface="+mn-cs"/>
              </a:rPr>
              <a:t>$2,180.1</a:t>
            </a:r>
          </a:p>
        </p:txBody>
      </p:sp>
      <p:sp>
        <p:nvSpPr>
          <p:cNvPr id="12" name="Rounded Rectangle 22">
            <a:extLst>
              <a:ext uri="{FF2B5EF4-FFF2-40B4-BE49-F238E27FC236}">
                <a16:creationId xmlns:a16="http://schemas.microsoft.com/office/drawing/2014/main" id="{E2C9E409-5F52-42CA-941F-932DF23BA7B8}"/>
              </a:ext>
            </a:extLst>
          </p:cNvPr>
          <p:cNvSpPr/>
          <p:nvPr/>
        </p:nvSpPr>
        <p:spPr>
          <a:xfrm>
            <a:off x="10338984" y="5691588"/>
            <a:ext cx="1236862" cy="750783"/>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rebuchet MS"/>
                <a:ea typeface="+mn-ea"/>
                <a:cs typeface="+mn-cs"/>
              </a:rPr>
              <a:t>+46%</a:t>
            </a:r>
          </a:p>
        </p:txBody>
      </p:sp>
      <p:sp>
        <p:nvSpPr>
          <p:cNvPr id="13" name="Rounded Rectangle 23">
            <a:extLst>
              <a:ext uri="{FF2B5EF4-FFF2-40B4-BE49-F238E27FC236}">
                <a16:creationId xmlns:a16="http://schemas.microsoft.com/office/drawing/2014/main" id="{4A609D7E-D83E-41DB-92C6-BC9E50636EDF}"/>
              </a:ext>
            </a:extLst>
          </p:cNvPr>
          <p:cNvSpPr/>
          <p:nvPr/>
        </p:nvSpPr>
        <p:spPr>
          <a:xfrm>
            <a:off x="16235515" y="5396835"/>
            <a:ext cx="1236862" cy="750783"/>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rebuchet MS"/>
                <a:ea typeface="+mn-ea"/>
                <a:cs typeface="+mn-cs"/>
              </a:rPr>
              <a:t>+7%</a:t>
            </a:r>
          </a:p>
        </p:txBody>
      </p:sp>
      <p:sp>
        <p:nvSpPr>
          <p:cNvPr id="14" name="Rounded Rectangle 24">
            <a:extLst>
              <a:ext uri="{FF2B5EF4-FFF2-40B4-BE49-F238E27FC236}">
                <a16:creationId xmlns:a16="http://schemas.microsoft.com/office/drawing/2014/main" id="{EA44BF9D-3908-49B3-8C79-1605BB84D2B1}"/>
              </a:ext>
            </a:extLst>
          </p:cNvPr>
          <p:cNvSpPr/>
          <p:nvPr/>
        </p:nvSpPr>
        <p:spPr>
          <a:xfrm>
            <a:off x="22060115" y="3787745"/>
            <a:ext cx="1236862" cy="750783"/>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rebuchet MS"/>
                <a:ea typeface="+mn-ea"/>
                <a:cs typeface="+mn-cs"/>
              </a:rPr>
              <a:t>+38%</a:t>
            </a:r>
          </a:p>
        </p:txBody>
      </p:sp>
      <p:cxnSp>
        <p:nvCxnSpPr>
          <p:cNvPr id="15" name="Straight Connector 14">
            <a:extLst>
              <a:ext uri="{FF2B5EF4-FFF2-40B4-BE49-F238E27FC236}">
                <a16:creationId xmlns:a16="http://schemas.microsoft.com/office/drawing/2014/main" id="{9ADBDE7B-2B80-46DA-B73F-673BFB4BEDD7}"/>
              </a:ext>
            </a:extLst>
          </p:cNvPr>
          <p:cNvCxnSpPr/>
          <p:nvPr/>
        </p:nvCxnSpPr>
        <p:spPr>
          <a:xfrm>
            <a:off x="23829501" y="11192251"/>
            <a:ext cx="573854" cy="0"/>
          </a:xfrm>
          <a:prstGeom prst="line">
            <a:avLst/>
          </a:prstGeom>
          <a:noFill/>
          <a:ln w="3175" cap="flat" cmpd="sng" algn="ctr">
            <a:solidFill>
              <a:sysClr val="windowText" lastClr="000000"/>
            </a:solidFill>
            <a:prstDash val="solid"/>
          </a:ln>
          <a:effectLst/>
        </p:spPr>
      </p:cxnSp>
      <p:sp>
        <p:nvSpPr>
          <p:cNvPr id="16" name="Rectangle 15">
            <a:extLst>
              <a:ext uri="{FF2B5EF4-FFF2-40B4-BE49-F238E27FC236}">
                <a16:creationId xmlns:a16="http://schemas.microsoft.com/office/drawing/2014/main" id="{699674CD-FC83-46D6-A864-958EE12F2488}"/>
              </a:ext>
            </a:extLst>
          </p:cNvPr>
          <p:cNvSpPr/>
          <p:nvPr/>
        </p:nvSpPr>
        <p:spPr>
          <a:xfrm>
            <a:off x="654226" y="13300601"/>
            <a:ext cx="21693709" cy="276999"/>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Trebuchet MS"/>
              </a:rPr>
              <a:t>Source: VAB analysis of Nielsen </a:t>
            </a:r>
            <a:r>
              <a:rPr kumimoji="0" lang="en-US" sz="1200" b="0" i="0" u="none" strike="noStrike" kern="1200" cap="none" spc="0" normalizeH="0" baseline="0" noProof="0" dirty="0" err="1">
                <a:ln>
                  <a:noFill/>
                </a:ln>
                <a:solidFill>
                  <a:prstClr val="black"/>
                </a:solidFill>
                <a:effectLst/>
                <a:uLnTx/>
                <a:uFillTx/>
                <a:latin typeface="Trebuchet MS"/>
                <a:ea typeface="+mn-ea"/>
                <a:cs typeface="Trebuchet MS"/>
              </a:rPr>
              <a:t>AdIntel</a:t>
            </a:r>
            <a:r>
              <a:rPr kumimoji="0" lang="en-US" sz="1200" b="0" i="0" u="none" strike="noStrike" kern="1200" cap="none" spc="0" normalizeH="0" baseline="0" noProof="0" dirty="0">
                <a:ln>
                  <a:noFill/>
                </a:ln>
                <a:solidFill>
                  <a:prstClr val="black"/>
                </a:solidFill>
                <a:effectLst/>
                <a:uLnTx/>
                <a:uFillTx/>
                <a:latin typeface="Trebuchet MS"/>
                <a:ea typeface="+mn-ea"/>
                <a:cs typeface="Trebuchet MS"/>
              </a:rPr>
              <a:t>, calendar year 2015-2018, TV spend includes cable TV, broadcast TV, Spanish language cable TV, Spanish language broadcast TV, spot TV, and syndicated TV.  U.S. TV spend only. FAANG includes: Facebook, Apple, Amazon, Netflix and Google (includes YouTube).</a:t>
            </a:r>
          </a:p>
        </p:txBody>
      </p:sp>
      <p:pic>
        <p:nvPicPr>
          <p:cNvPr id="17" name="Picture 16" descr="Image result for faang logo">
            <a:extLst>
              <a:ext uri="{FF2B5EF4-FFF2-40B4-BE49-F238E27FC236}">
                <a16:creationId xmlns:a16="http://schemas.microsoft.com/office/drawing/2014/main" id="{90E7648F-4D27-4DD2-8CD2-B54CD06225F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29322" y="4425000"/>
            <a:ext cx="2170236" cy="773303"/>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3428539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B0B390B-6D46-43F5-805F-747D6C72DEBA}"/>
              </a:ext>
            </a:extLst>
          </p:cNvPr>
          <p:cNvSpPr/>
          <p:nvPr/>
        </p:nvSpPr>
        <p:spPr>
          <a:xfrm>
            <a:off x="2182637" y="3864793"/>
            <a:ext cx="3427196" cy="8707013"/>
          </a:xfrm>
          <a:prstGeom prst="roundRect">
            <a:avLst/>
          </a:prstGeom>
          <a:solidFill>
            <a:sysClr val="window" lastClr="FFFFFF"/>
          </a:solidFill>
          <a:ln w="381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rebuchet MS"/>
              <a:ea typeface="+mn-ea"/>
              <a:cs typeface="+mn-cs"/>
            </a:endParaRPr>
          </a:p>
        </p:txBody>
      </p:sp>
      <p:sp>
        <p:nvSpPr>
          <p:cNvPr id="3" name="Rounded Rectangle 116">
            <a:extLst>
              <a:ext uri="{FF2B5EF4-FFF2-40B4-BE49-F238E27FC236}">
                <a16:creationId xmlns:a16="http://schemas.microsoft.com/office/drawing/2014/main" id="{15252158-4997-4755-9E98-3705BC86F768}"/>
              </a:ext>
            </a:extLst>
          </p:cNvPr>
          <p:cNvSpPr/>
          <p:nvPr/>
        </p:nvSpPr>
        <p:spPr>
          <a:xfrm>
            <a:off x="7977105" y="3864793"/>
            <a:ext cx="3427196" cy="8707013"/>
          </a:xfrm>
          <a:prstGeom prst="roundRect">
            <a:avLst/>
          </a:prstGeom>
          <a:solidFill>
            <a:sysClr val="window" lastClr="FFFFFF"/>
          </a:solidFill>
          <a:ln w="381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rebuchet MS"/>
              <a:ea typeface="+mn-ea"/>
              <a:cs typeface="+mn-cs"/>
            </a:endParaRPr>
          </a:p>
        </p:txBody>
      </p:sp>
      <p:sp>
        <p:nvSpPr>
          <p:cNvPr id="4" name="Rounded Rectangle 126">
            <a:extLst>
              <a:ext uri="{FF2B5EF4-FFF2-40B4-BE49-F238E27FC236}">
                <a16:creationId xmlns:a16="http://schemas.microsoft.com/office/drawing/2014/main" id="{496C3D65-E806-4235-856C-D0C90C765F8D}"/>
              </a:ext>
            </a:extLst>
          </p:cNvPr>
          <p:cNvSpPr/>
          <p:nvPr/>
        </p:nvSpPr>
        <p:spPr>
          <a:xfrm>
            <a:off x="14032102" y="3853324"/>
            <a:ext cx="3427196" cy="8707013"/>
          </a:xfrm>
          <a:prstGeom prst="roundRect">
            <a:avLst/>
          </a:prstGeom>
          <a:solidFill>
            <a:sysClr val="window" lastClr="FFFFFF"/>
          </a:solidFill>
          <a:ln w="381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rebuchet MS"/>
              <a:ea typeface="+mn-ea"/>
              <a:cs typeface="+mn-cs"/>
            </a:endParaRPr>
          </a:p>
        </p:txBody>
      </p:sp>
      <p:sp>
        <p:nvSpPr>
          <p:cNvPr id="5" name="Rounded Rectangle 118">
            <a:extLst>
              <a:ext uri="{FF2B5EF4-FFF2-40B4-BE49-F238E27FC236}">
                <a16:creationId xmlns:a16="http://schemas.microsoft.com/office/drawing/2014/main" id="{701CC1EE-86F3-4605-82EC-551D3218ED25}"/>
              </a:ext>
            </a:extLst>
          </p:cNvPr>
          <p:cNvSpPr/>
          <p:nvPr/>
        </p:nvSpPr>
        <p:spPr>
          <a:xfrm>
            <a:off x="19935595" y="3849837"/>
            <a:ext cx="3427196" cy="8707013"/>
          </a:xfrm>
          <a:prstGeom prst="roundRect">
            <a:avLst/>
          </a:prstGeom>
          <a:solidFill>
            <a:sysClr val="window" lastClr="FFFFFF"/>
          </a:solidFill>
          <a:ln w="381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rebuchet MS"/>
              <a:ea typeface="+mn-ea"/>
              <a:cs typeface="+mn-cs"/>
            </a:endParaRPr>
          </a:p>
        </p:txBody>
      </p:sp>
      <p:sp>
        <p:nvSpPr>
          <p:cNvPr id="7" name="TextBox 6">
            <a:extLst>
              <a:ext uri="{FF2B5EF4-FFF2-40B4-BE49-F238E27FC236}">
                <a16:creationId xmlns:a16="http://schemas.microsoft.com/office/drawing/2014/main" id="{A8CB3821-017E-44F0-A1D3-B20EAC9ECD36}"/>
              </a:ext>
            </a:extLst>
          </p:cNvPr>
          <p:cNvSpPr txBox="1"/>
          <p:nvPr/>
        </p:nvSpPr>
        <p:spPr>
          <a:xfrm>
            <a:off x="55983" y="2520778"/>
            <a:ext cx="24387175" cy="64633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effectLst/>
                <a:uLnTx/>
                <a:uFillTx/>
                <a:latin typeface="Trebuchet MS"/>
                <a:ea typeface="+mn-ea"/>
                <a:cs typeface="Trebuchet MS"/>
              </a:rPr>
              <a:t>TV Spenders Ranked By Parent Companies</a:t>
            </a:r>
          </a:p>
        </p:txBody>
      </p:sp>
      <p:sp>
        <p:nvSpPr>
          <p:cNvPr id="8" name="TextBox 7">
            <a:extLst>
              <a:ext uri="{FF2B5EF4-FFF2-40B4-BE49-F238E27FC236}">
                <a16:creationId xmlns:a16="http://schemas.microsoft.com/office/drawing/2014/main" id="{42C4719C-782C-4F69-A207-453678843B52}"/>
              </a:ext>
            </a:extLst>
          </p:cNvPr>
          <p:cNvSpPr txBox="1"/>
          <p:nvPr/>
        </p:nvSpPr>
        <p:spPr>
          <a:xfrm>
            <a:off x="18655" y="628673"/>
            <a:ext cx="24387175"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effectLst/>
                <a:uLnTx/>
                <a:uFillTx/>
                <a:latin typeface="Trebuchet MS"/>
                <a:ea typeface="+mn-ea"/>
                <a:cs typeface="Trebuchet MS"/>
              </a:rPr>
              <a:t>FAANG Collectively </a:t>
            </a:r>
            <a:r>
              <a:rPr lang="en-US" sz="5400" dirty="0">
                <a:latin typeface="Trebuchet MS"/>
                <a:cs typeface="Trebuchet MS"/>
              </a:rPr>
              <a:t>Now Ranks As The #2 TV Spender In The U.S., </a:t>
            </a: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5400" dirty="0">
                <a:latin typeface="Trebuchet MS"/>
                <a:cs typeface="Trebuchet MS"/>
              </a:rPr>
              <a:t>Surpassing Top Auto Markers And Just Behind P&amp;G</a:t>
            </a:r>
            <a:endParaRPr kumimoji="0" lang="en-US" sz="5400" b="0" i="0" u="none" strike="noStrike" kern="1200" cap="none" spc="0" normalizeH="0" baseline="0" noProof="0" dirty="0">
              <a:ln>
                <a:noFill/>
              </a:ln>
              <a:effectLst/>
              <a:uLnTx/>
              <a:uFillTx/>
              <a:latin typeface="Trebuchet MS"/>
              <a:cs typeface="Trebuchet MS"/>
            </a:endParaRPr>
          </a:p>
        </p:txBody>
      </p:sp>
      <p:pic>
        <p:nvPicPr>
          <p:cNvPr id="9" name="Picture 4" descr="Image result for p&amp;g logo png">
            <a:extLst>
              <a:ext uri="{FF2B5EF4-FFF2-40B4-BE49-F238E27FC236}">
                <a16:creationId xmlns:a16="http://schemas.microsoft.com/office/drawing/2014/main" id="{A0D01031-0811-49F8-9DA6-C02FA8E7618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24685" y="4170701"/>
            <a:ext cx="1932037" cy="8628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9A97E3A-FF80-4D28-AA13-F1085ACC5F65}"/>
              </a:ext>
            </a:extLst>
          </p:cNvPr>
          <p:cNvSpPr txBox="1"/>
          <p:nvPr/>
        </p:nvSpPr>
        <p:spPr>
          <a:xfrm>
            <a:off x="8603893" y="3251609"/>
            <a:ext cx="21736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effectLst/>
                <a:uLnTx/>
                <a:uFillTx/>
                <a:latin typeface="Trebuchet MS"/>
                <a:ea typeface="+mn-ea"/>
                <a:cs typeface="+mn-cs"/>
              </a:rPr>
              <a:t>2016</a:t>
            </a:r>
          </a:p>
        </p:txBody>
      </p:sp>
      <p:pic>
        <p:nvPicPr>
          <p:cNvPr id="11" name="Picture 16" descr="Image result for faang logo">
            <a:extLst>
              <a:ext uri="{FF2B5EF4-FFF2-40B4-BE49-F238E27FC236}">
                <a16:creationId xmlns:a16="http://schemas.microsoft.com/office/drawing/2014/main" id="{1A7892F9-1DC9-4BB0-953A-58BF1189E2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17688" y="6210342"/>
            <a:ext cx="2632606" cy="938056"/>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12" name="Picture 14" descr="Image result for toyota logo png">
            <a:extLst>
              <a:ext uri="{FF2B5EF4-FFF2-40B4-BE49-F238E27FC236}">
                <a16:creationId xmlns:a16="http://schemas.microsoft.com/office/drawing/2014/main" id="{2A41ABAB-231D-49DC-9C52-9D45775AEE5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61320" y="7517851"/>
            <a:ext cx="2458766" cy="4327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at&amp;T logo png">
            <a:extLst>
              <a:ext uri="{FF2B5EF4-FFF2-40B4-BE49-F238E27FC236}">
                <a16:creationId xmlns:a16="http://schemas.microsoft.com/office/drawing/2014/main" id="{0C4AEB47-B908-46F1-AED9-8F8D5854E35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24685" y="8220562"/>
            <a:ext cx="1932037" cy="8694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Image result for berkshire hathaway logo png">
            <a:extLst>
              <a:ext uri="{FF2B5EF4-FFF2-40B4-BE49-F238E27FC236}">
                <a16:creationId xmlns:a16="http://schemas.microsoft.com/office/drawing/2014/main" id="{1B7BB3AD-2F00-46DE-8E8E-9B0FBB33628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686037" y="9261289"/>
            <a:ext cx="2009332" cy="9318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Image result for comcast logo">
            <a:extLst>
              <a:ext uri="{FF2B5EF4-FFF2-40B4-BE49-F238E27FC236}">
                <a16:creationId xmlns:a16="http://schemas.microsoft.com/office/drawing/2014/main" id="{AAD30568-7A54-4DAB-AE36-90A3919AD6B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623008" y="10331989"/>
            <a:ext cx="2135390" cy="7559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6" descr="Image result for ford logo">
            <a:extLst>
              <a:ext uri="{FF2B5EF4-FFF2-40B4-BE49-F238E27FC236}">
                <a16:creationId xmlns:a16="http://schemas.microsoft.com/office/drawing/2014/main" id="{973E15B8-E7EF-4381-B75B-1FCC811911A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651869" y="11305071"/>
            <a:ext cx="2077669" cy="8240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general motors logo">
            <a:extLst>
              <a:ext uri="{FF2B5EF4-FFF2-40B4-BE49-F238E27FC236}">
                <a16:creationId xmlns:a16="http://schemas.microsoft.com/office/drawing/2014/main" id="{5503F254-6F23-49B3-8F7D-2392C90D5EC3}"/>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060249" y="5389036"/>
            <a:ext cx="3260907" cy="4593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p&amp;g logo png">
            <a:extLst>
              <a:ext uri="{FF2B5EF4-FFF2-40B4-BE49-F238E27FC236}">
                <a16:creationId xmlns:a16="http://schemas.microsoft.com/office/drawing/2014/main" id="{5F7CE425-FE06-45CD-B736-4B95A132662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703482" y="4170701"/>
            <a:ext cx="1932037" cy="86285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F7E1236-2BBD-49D2-A077-3BCCE996BF96}"/>
              </a:ext>
            </a:extLst>
          </p:cNvPr>
          <p:cNvSpPr txBox="1"/>
          <p:nvPr/>
        </p:nvSpPr>
        <p:spPr>
          <a:xfrm>
            <a:off x="14582690" y="3170959"/>
            <a:ext cx="21736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effectLst/>
                <a:uLnTx/>
                <a:uFillTx/>
                <a:latin typeface="Trebuchet MS"/>
                <a:ea typeface="+mn-ea"/>
                <a:cs typeface="+mn-cs"/>
              </a:rPr>
              <a:t>2017</a:t>
            </a:r>
          </a:p>
        </p:txBody>
      </p:sp>
      <p:pic>
        <p:nvPicPr>
          <p:cNvPr id="20" name="Picture 16" descr="Image result for faang logo">
            <a:extLst>
              <a:ext uri="{FF2B5EF4-FFF2-40B4-BE49-F238E27FC236}">
                <a16:creationId xmlns:a16="http://schemas.microsoft.com/office/drawing/2014/main" id="{287C248D-C690-477E-872A-BD8C0339613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4393333" y="6168877"/>
            <a:ext cx="2592137" cy="923636"/>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21" name="Picture 20" descr="Image result for berkshire hathaway logo png">
            <a:extLst>
              <a:ext uri="{FF2B5EF4-FFF2-40B4-BE49-F238E27FC236}">
                <a16:creationId xmlns:a16="http://schemas.microsoft.com/office/drawing/2014/main" id="{82E26A9F-AF04-481D-9B5E-47677783ED5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4684735" y="7309146"/>
            <a:ext cx="2009332" cy="9318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Image result for toyota logo png">
            <a:extLst>
              <a:ext uri="{FF2B5EF4-FFF2-40B4-BE49-F238E27FC236}">
                <a16:creationId xmlns:a16="http://schemas.microsoft.com/office/drawing/2014/main" id="{71A91E3A-D3D4-4A76-934D-178358FF9B9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40117" y="8534149"/>
            <a:ext cx="2458766" cy="4327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6" descr="Image result for ford logo">
            <a:extLst>
              <a:ext uri="{FF2B5EF4-FFF2-40B4-BE49-F238E27FC236}">
                <a16:creationId xmlns:a16="http://schemas.microsoft.com/office/drawing/2014/main" id="{62F037F5-9470-41A6-A165-4CCE78AA74C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4630666" y="9258069"/>
            <a:ext cx="2077669" cy="8240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Image result for comcast logo">
            <a:extLst>
              <a:ext uri="{FF2B5EF4-FFF2-40B4-BE49-F238E27FC236}">
                <a16:creationId xmlns:a16="http://schemas.microsoft.com/office/drawing/2014/main" id="{EEFE876B-FBC5-4109-B39C-74A466C41C7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601805" y="10312939"/>
            <a:ext cx="2135390" cy="7559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Image result for at&amp;T logo png">
            <a:extLst>
              <a:ext uri="{FF2B5EF4-FFF2-40B4-BE49-F238E27FC236}">
                <a16:creationId xmlns:a16="http://schemas.microsoft.com/office/drawing/2014/main" id="{FC3716F2-0F39-4A30-B8D4-0BCD864AD62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703482" y="11396665"/>
            <a:ext cx="1932037" cy="8694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general motors logo">
            <a:extLst>
              <a:ext uri="{FF2B5EF4-FFF2-40B4-BE49-F238E27FC236}">
                <a16:creationId xmlns:a16="http://schemas.microsoft.com/office/drawing/2014/main" id="{8D3F8F9F-AD7B-4410-B2BD-B113BE92D22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4115246" y="5393717"/>
            <a:ext cx="3260907" cy="45938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CDC7A99-BF39-4231-B5FD-58871A1D03AC}"/>
              </a:ext>
            </a:extLst>
          </p:cNvPr>
          <p:cNvSpPr txBox="1"/>
          <p:nvPr/>
        </p:nvSpPr>
        <p:spPr>
          <a:xfrm>
            <a:off x="2724759" y="3208163"/>
            <a:ext cx="21736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effectLst/>
                <a:uLnTx/>
                <a:uFillTx/>
                <a:latin typeface="Trebuchet MS"/>
                <a:ea typeface="+mn-ea"/>
                <a:cs typeface="+mn-cs"/>
              </a:rPr>
              <a:t>2015</a:t>
            </a:r>
          </a:p>
        </p:txBody>
      </p:sp>
      <p:sp>
        <p:nvSpPr>
          <p:cNvPr id="28" name="TextBox 27">
            <a:extLst>
              <a:ext uri="{FF2B5EF4-FFF2-40B4-BE49-F238E27FC236}">
                <a16:creationId xmlns:a16="http://schemas.microsoft.com/office/drawing/2014/main" id="{1F079BBA-2D53-4792-B9D0-F8291B08EDC9}"/>
              </a:ext>
            </a:extLst>
          </p:cNvPr>
          <p:cNvSpPr txBox="1"/>
          <p:nvPr/>
        </p:nvSpPr>
        <p:spPr>
          <a:xfrm>
            <a:off x="728154" y="4388111"/>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#1</a:t>
            </a:r>
          </a:p>
        </p:txBody>
      </p:sp>
      <p:sp>
        <p:nvSpPr>
          <p:cNvPr id="29" name="TextBox 28">
            <a:extLst>
              <a:ext uri="{FF2B5EF4-FFF2-40B4-BE49-F238E27FC236}">
                <a16:creationId xmlns:a16="http://schemas.microsoft.com/office/drawing/2014/main" id="{1AC88E6F-2DDE-4396-B160-84B813F80A08}"/>
              </a:ext>
            </a:extLst>
          </p:cNvPr>
          <p:cNvSpPr txBox="1"/>
          <p:nvPr/>
        </p:nvSpPr>
        <p:spPr>
          <a:xfrm>
            <a:off x="728154" y="5428982"/>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#2</a:t>
            </a:r>
          </a:p>
        </p:txBody>
      </p:sp>
      <p:pic>
        <p:nvPicPr>
          <p:cNvPr id="30" name="Picture 4" descr="Image result for p&amp;g logo png">
            <a:extLst>
              <a:ext uri="{FF2B5EF4-FFF2-40B4-BE49-F238E27FC236}">
                <a16:creationId xmlns:a16="http://schemas.microsoft.com/office/drawing/2014/main" id="{910F8C0D-C512-4094-BDBD-424660E9535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6393" y="6199117"/>
            <a:ext cx="1932037" cy="86285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A5F978D3-C2A2-4AFB-9318-E8650AF56FF0}"/>
              </a:ext>
            </a:extLst>
          </p:cNvPr>
          <p:cNvSpPr txBox="1"/>
          <p:nvPr/>
        </p:nvSpPr>
        <p:spPr>
          <a:xfrm>
            <a:off x="728154" y="6454627"/>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#3</a:t>
            </a:r>
          </a:p>
        </p:txBody>
      </p:sp>
      <p:sp>
        <p:nvSpPr>
          <p:cNvPr id="32" name="TextBox 31">
            <a:extLst>
              <a:ext uri="{FF2B5EF4-FFF2-40B4-BE49-F238E27FC236}">
                <a16:creationId xmlns:a16="http://schemas.microsoft.com/office/drawing/2014/main" id="{DFA53418-269F-49DB-B8E3-C1E30CE6D546}"/>
              </a:ext>
            </a:extLst>
          </p:cNvPr>
          <p:cNvSpPr txBox="1"/>
          <p:nvPr/>
        </p:nvSpPr>
        <p:spPr>
          <a:xfrm>
            <a:off x="728154" y="7463057"/>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#4</a:t>
            </a:r>
          </a:p>
        </p:txBody>
      </p:sp>
      <p:sp>
        <p:nvSpPr>
          <p:cNvPr id="33" name="TextBox 32">
            <a:extLst>
              <a:ext uri="{FF2B5EF4-FFF2-40B4-BE49-F238E27FC236}">
                <a16:creationId xmlns:a16="http://schemas.microsoft.com/office/drawing/2014/main" id="{66D84661-67BD-4AE1-9FCC-ACA64625D1E3}"/>
              </a:ext>
            </a:extLst>
          </p:cNvPr>
          <p:cNvSpPr txBox="1"/>
          <p:nvPr/>
        </p:nvSpPr>
        <p:spPr>
          <a:xfrm>
            <a:off x="728154" y="8441255"/>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#5</a:t>
            </a:r>
          </a:p>
        </p:txBody>
      </p:sp>
      <p:sp>
        <p:nvSpPr>
          <p:cNvPr id="34" name="TextBox 33">
            <a:extLst>
              <a:ext uri="{FF2B5EF4-FFF2-40B4-BE49-F238E27FC236}">
                <a16:creationId xmlns:a16="http://schemas.microsoft.com/office/drawing/2014/main" id="{64B161E3-F5CC-4844-A80E-2249ABA4D84B}"/>
              </a:ext>
            </a:extLst>
          </p:cNvPr>
          <p:cNvSpPr txBox="1"/>
          <p:nvPr/>
        </p:nvSpPr>
        <p:spPr>
          <a:xfrm>
            <a:off x="728154" y="9456056"/>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#6</a:t>
            </a:r>
          </a:p>
        </p:txBody>
      </p:sp>
      <p:sp>
        <p:nvSpPr>
          <p:cNvPr id="35" name="TextBox 34">
            <a:extLst>
              <a:ext uri="{FF2B5EF4-FFF2-40B4-BE49-F238E27FC236}">
                <a16:creationId xmlns:a16="http://schemas.microsoft.com/office/drawing/2014/main" id="{2FA43D33-A2EB-485D-8BC8-53AED2C95F83}"/>
              </a:ext>
            </a:extLst>
          </p:cNvPr>
          <p:cNvSpPr txBox="1"/>
          <p:nvPr/>
        </p:nvSpPr>
        <p:spPr>
          <a:xfrm>
            <a:off x="728154" y="10553088"/>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#7</a:t>
            </a:r>
          </a:p>
        </p:txBody>
      </p:sp>
      <p:sp>
        <p:nvSpPr>
          <p:cNvPr id="36" name="TextBox 35">
            <a:extLst>
              <a:ext uri="{FF2B5EF4-FFF2-40B4-BE49-F238E27FC236}">
                <a16:creationId xmlns:a16="http://schemas.microsoft.com/office/drawing/2014/main" id="{E43A62EA-21B2-4462-9065-B9A8FC67B6FF}"/>
              </a:ext>
            </a:extLst>
          </p:cNvPr>
          <p:cNvSpPr txBox="1"/>
          <p:nvPr/>
        </p:nvSpPr>
        <p:spPr>
          <a:xfrm>
            <a:off x="728154" y="11560208"/>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#8</a:t>
            </a:r>
          </a:p>
        </p:txBody>
      </p:sp>
      <p:pic>
        <p:nvPicPr>
          <p:cNvPr id="37" name="Picture 8" descr="Image result for at&amp;T logo png">
            <a:extLst>
              <a:ext uri="{FF2B5EF4-FFF2-40B4-BE49-F238E27FC236}">
                <a16:creationId xmlns:a16="http://schemas.microsoft.com/office/drawing/2014/main" id="{F144F494-592B-4660-9E02-F73D0F4C7BE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86393" y="4167418"/>
            <a:ext cx="1932037" cy="86941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descr="Image result for toyota logo png">
            <a:extLst>
              <a:ext uri="{FF2B5EF4-FFF2-40B4-BE49-F238E27FC236}">
                <a16:creationId xmlns:a16="http://schemas.microsoft.com/office/drawing/2014/main" id="{64B375FF-2E9A-47D1-843A-F8DAF73DEE9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23028" y="7422601"/>
            <a:ext cx="2458766" cy="43274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4" descr="Image result for comcast logo">
            <a:extLst>
              <a:ext uri="{FF2B5EF4-FFF2-40B4-BE49-F238E27FC236}">
                <a16:creationId xmlns:a16="http://schemas.microsoft.com/office/drawing/2014/main" id="{15312163-4F2F-4675-89FE-48864713874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84716" y="8163006"/>
            <a:ext cx="2135390" cy="7559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0" descr="Image result for berkshire hathaway logo png">
            <a:extLst>
              <a:ext uri="{FF2B5EF4-FFF2-40B4-BE49-F238E27FC236}">
                <a16:creationId xmlns:a16="http://schemas.microsoft.com/office/drawing/2014/main" id="{AE3BC5A3-750B-414D-ACDB-58B11EAFF08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847745" y="9261289"/>
            <a:ext cx="2009332" cy="93186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6" descr="Image result for ford logo">
            <a:extLst>
              <a:ext uri="{FF2B5EF4-FFF2-40B4-BE49-F238E27FC236}">
                <a16:creationId xmlns:a16="http://schemas.microsoft.com/office/drawing/2014/main" id="{2F38F872-0702-4F1C-97B2-6F347FBD71E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813577" y="10278901"/>
            <a:ext cx="2077669" cy="82400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 result for general motors logo">
            <a:extLst>
              <a:ext uri="{FF2B5EF4-FFF2-40B4-BE49-F238E27FC236}">
                <a16:creationId xmlns:a16="http://schemas.microsoft.com/office/drawing/2014/main" id="{0000C9E5-E842-4150-91CE-D955163E2A4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251455" y="5383744"/>
            <a:ext cx="3260907" cy="45938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Image result for faang logo">
            <a:extLst>
              <a:ext uri="{FF2B5EF4-FFF2-40B4-BE49-F238E27FC236}">
                <a16:creationId xmlns:a16="http://schemas.microsoft.com/office/drawing/2014/main" id="{31D16D25-CCD6-4CA5-9FA0-109F864A25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9932" y="11372744"/>
            <a:ext cx="2632606" cy="938056"/>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44" name="Picture 4" descr="Image result for p&amp;g logo png">
            <a:extLst>
              <a:ext uri="{FF2B5EF4-FFF2-40B4-BE49-F238E27FC236}">
                <a16:creationId xmlns:a16="http://schemas.microsoft.com/office/drawing/2014/main" id="{04CFDAF9-57FA-4472-8E80-A3DB680A0E6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683175" y="4075451"/>
            <a:ext cx="1932037" cy="862851"/>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61E8075F-667C-40AB-92FF-C0A178D4CDAB}"/>
              </a:ext>
            </a:extLst>
          </p:cNvPr>
          <p:cNvSpPr txBox="1"/>
          <p:nvPr/>
        </p:nvSpPr>
        <p:spPr>
          <a:xfrm>
            <a:off x="20562383" y="3128893"/>
            <a:ext cx="21736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effectLst/>
                <a:uLnTx/>
                <a:uFillTx/>
                <a:latin typeface="Trebuchet MS"/>
                <a:ea typeface="+mn-ea"/>
                <a:cs typeface="+mn-cs"/>
              </a:rPr>
              <a:t>2018</a:t>
            </a:r>
          </a:p>
        </p:txBody>
      </p:sp>
      <p:pic>
        <p:nvPicPr>
          <p:cNvPr id="46" name="Picture 20" descr="Image result for berkshire hathaway logo png">
            <a:extLst>
              <a:ext uri="{FF2B5EF4-FFF2-40B4-BE49-F238E27FC236}">
                <a16:creationId xmlns:a16="http://schemas.microsoft.com/office/drawing/2014/main" id="{847E7299-075A-4C45-B5E8-59628078960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0644527" y="7173040"/>
            <a:ext cx="2009332" cy="93186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4" descr="Image result for comcast logo">
            <a:extLst>
              <a:ext uri="{FF2B5EF4-FFF2-40B4-BE49-F238E27FC236}">
                <a16:creationId xmlns:a16="http://schemas.microsoft.com/office/drawing/2014/main" id="{B33E26F8-7B17-4874-AE8D-68EA0515A89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581498" y="8372556"/>
            <a:ext cx="2135390" cy="75592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4" descr="Image result for toyota logo png">
            <a:extLst>
              <a:ext uri="{FF2B5EF4-FFF2-40B4-BE49-F238E27FC236}">
                <a16:creationId xmlns:a16="http://schemas.microsoft.com/office/drawing/2014/main" id="{E73DF82F-3F07-4BA4-96BE-677ACF25802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419810" y="9510850"/>
            <a:ext cx="2458766" cy="43274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Image result for at&amp;T logo png">
            <a:extLst>
              <a:ext uri="{FF2B5EF4-FFF2-40B4-BE49-F238E27FC236}">
                <a16:creationId xmlns:a16="http://schemas.microsoft.com/office/drawing/2014/main" id="{6B9C9AA9-A7A1-4664-9D4B-BFD5F1AB42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683175" y="11396665"/>
            <a:ext cx="1932037" cy="8694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8" descr="Image result for pfizer logo">
            <a:extLst>
              <a:ext uri="{FF2B5EF4-FFF2-40B4-BE49-F238E27FC236}">
                <a16:creationId xmlns:a16="http://schemas.microsoft.com/office/drawing/2014/main" id="{6A00F335-2B12-4D7F-B731-5D1E537FDB2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0881449" y="10270373"/>
            <a:ext cx="1535489" cy="99346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Image result for general motors logo">
            <a:extLst>
              <a:ext uri="{FF2B5EF4-FFF2-40B4-BE49-F238E27FC236}">
                <a16:creationId xmlns:a16="http://schemas.microsoft.com/office/drawing/2014/main" id="{750AFA78-BD00-49B5-94C6-EB3364C926B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0018740" y="6460114"/>
            <a:ext cx="3260907" cy="45938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descr="Image result for faang logo">
            <a:extLst>
              <a:ext uri="{FF2B5EF4-FFF2-40B4-BE49-F238E27FC236}">
                <a16:creationId xmlns:a16="http://schemas.microsoft.com/office/drawing/2014/main" id="{D40B534A-D8B0-468A-988D-DF8593657C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332890" y="5144410"/>
            <a:ext cx="2632606" cy="938056"/>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862D5A60-23F7-4807-A638-62FCA0F052B7}"/>
              </a:ext>
            </a:extLst>
          </p:cNvPr>
          <p:cNvSpPr/>
          <p:nvPr/>
        </p:nvSpPr>
        <p:spPr>
          <a:xfrm>
            <a:off x="654226" y="13276802"/>
            <a:ext cx="21960985" cy="276999"/>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Trebuchet MS"/>
                <a:ea typeface="+mn-ea"/>
                <a:cs typeface="Trebuchet MS"/>
              </a:rPr>
              <a:t>Source: VAB analysis of Nielsen </a:t>
            </a:r>
            <a:r>
              <a:rPr kumimoji="0" lang="en-US" sz="1200" b="0" i="0" u="none" strike="noStrike" kern="1200" cap="none" spc="0" normalizeH="0" baseline="0" noProof="0" dirty="0" err="1">
                <a:ln>
                  <a:noFill/>
                </a:ln>
                <a:effectLst/>
                <a:uLnTx/>
                <a:uFillTx/>
                <a:latin typeface="Trebuchet MS"/>
                <a:ea typeface="+mn-ea"/>
                <a:cs typeface="Trebuchet MS"/>
              </a:rPr>
              <a:t>AdIntel</a:t>
            </a:r>
            <a:r>
              <a:rPr kumimoji="0" lang="en-US" sz="1200" b="0" i="0" u="none" strike="noStrike" kern="1200" cap="none" spc="0" normalizeH="0" baseline="0" noProof="0" dirty="0">
                <a:ln>
                  <a:noFill/>
                </a:ln>
                <a:effectLst/>
                <a:uLnTx/>
                <a:uFillTx/>
                <a:latin typeface="Trebuchet MS"/>
                <a:ea typeface="+mn-ea"/>
                <a:cs typeface="Trebuchet MS"/>
              </a:rPr>
              <a:t> as of February 2019, calendar year 2015-2018, TV spend includes cable TV, broadcast TV, Spanish language cable TV, Spanish language broadcast TV, spot TV, and syndicated TV. U.S. TV spend only.  FAANG includes: Facebook, Apple, Amazon, Netflix and Google (includes YouTube).</a:t>
            </a:r>
          </a:p>
        </p:txBody>
      </p:sp>
      <p:sp>
        <p:nvSpPr>
          <p:cNvPr id="54" name="TextBox 53">
            <a:extLst>
              <a:ext uri="{FF2B5EF4-FFF2-40B4-BE49-F238E27FC236}">
                <a16:creationId xmlns:a16="http://schemas.microsoft.com/office/drawing/2014/main" id="{2580C31F-3529-4F4A-A863-5225CBBD02AE}"/>
              </a:ext>
            </a:extLst>
          </p:cNvPr>
          <p:cNvSpPr txBox="1"/>
          <p:nvPr/>
        </p:nvSpPr>
        <p:spPr>
          <a:xfrm>
            <a:off x="6538404" y="4388111"/>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#1</a:t>
            </a:r>
          </a:p>
        </p:txBody>
      </p:sp>
      <p:sp>
        <p:nvSpPr>
          <p:cNvPr id="55" name="TextBox 54">
            <a:extLst>
              <a:ext uri="{FF2B5EF4-FFF2-40B4-BE49-F238E27FC236}">
                <a16:creationId xmlns:a16="http://schemas.microsoft.com/office/drawing/2014/main" id="{A5E57C0D-436B-439A-8963-EAB81C29C80A}"/>
              </a:ext>
            </a:extLst>
          </p:cNvPr>
          <p:cNvSpPr txBox="1"/>
          <p:nvPr/>
        </p:nvSpPr>
        <p:spPr>
          <a:xfrm>
            <a:off x="6538404" y="5428982"/>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#2</a:t>
            </a:r>
          </a:p>
        </p:txBody>
      </p:sp>
      <p:sp>
        <p:nvSpPr>
          <p:cNvPr id="56" name="TextBox 55">
            <a:extLst>
              <a:ext uri="{FF2B5EF4-FFF2-40B4-BE49-F238E27FC236}">
                <a16:creationId xmlns:a16="http://schemas.microsoft.com/office/drawing/2014/main" id="{B9543AFE-7368-412F-8604-A8CF0C8852E2}"/>
              </a:ext>
            </a:extLst>
          </p:cNvPr>
          <p:cNvSpPr txBox="1"/>
          <p:nvPr/>
        </p:nvSpPr>
        <p:spPr>
          <a:xfrm>
            <a:off x="6538404" y="6454627"/>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#3</a:t>
            </a:r>
          </a:p>
        </p:txBody>
      </p:sp>
      <p:sp>
        <p:nvSpPr>
          <p:cNvPr id="57" name="TextBox 56">
            <a:extLst>
              <a:ext uri="{FF2B5EF4-FFF2-40B4-BE49-F238E27FC236}">
                <a16:creationId xmlns:a16="http://schemas.microsoft.com/office/drawing/2014/main" id="{722E508F-58CD-4F0C-95A0-560DA88B55AC}"/>
              </a:ext>
            </a:extLst>
          </p:cNvPr>
          <p:cNvSpPr txBox="1"/>
          <p:nvPr/>
        </p:nvSpPr>
        <p:spPr>
          <a:xfrm>
            <a:off x="6538404" y="7463057"/>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#4</a:t>
            </a:r>
          </a:p>
        </p:txBody>
      </p:sp>
      <p:sp>
        <p:nvSpPr>
          <p:cNvPr id="58" name="TextBox 57">
            <a:extLst>
              <a:ext uri="{FF2B5EF4-FFF2-40B4-BE49-F238E27FC236}">
                <a16:creationId xmlns:a16="http://schemas.microsoft.com/office/drawing/2014/main" id="{5B7E697B-1F63-4502-ACAA-C64271EBC6B4}"/>
              </a:ext>
            </a:extLst>
          </p:cNvPr>
          <p:cNvSpPr txBox="1"/>
          <p:nvPr/>
        </p:nvSpPr>
        <p:spPr>
          <a:xfrm>
            <a:off x="6538404" y="8441255"/>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#5</a:t>
            </a:r>
          </a:p>
        </p:txBody>
      </p:sp>
      <p:sp>
        <p:nvSpPr>
          <p:cNvPr id="59" name="TextBox 58">
            <a:extLst>
              <a:ext uri="{FF2B5EF4-FFF2-40B4-BE49-F238E27FC236}">
                <a16:creationId xmlns:a16="http://schemas.microsoft.com/office/drawing/2014/main" id="{E0D68FB6-97C0-4730-8C4A-7CFA3AD0FE31}"/>
              </a:ext>
            </a:extLst>
          </p:cNvPr>
          <p:cNvSpPr txBox="1"/>
          <p:nvPr/>
        </p:nvSpPr>
        <p:spPr>
          <a:xfrm>
            <a:off x="6538404" y="9456056"/>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#6</a:t>
            </a:r>
          </a:p>
        </p:txBody>
      </p:sp>
      <p:sp>
        <p:nvSpPr>
          <p:cNvPr id="60" name="TextBox 59">
            <a:extLst>
              <a:ext uri="{FF2B5EF4-FFF2-40B4-BE49-F238E27FC236}">
                <a16:creationId xmlns:a16="http://schemas.microsoft.com/office/drawing/2014/main" id="{E40EEDB2-9887-45EB-8C19-A67EC6246C80}"/>
              </a:ext>
            </a:extLst>
          </p:cNvPr>
          <p:cNvSpPr txBox="1"/>
          <p:nvPr/>
        </p:nvSpPr>
        <p:spPr>
          <a:xfrm>
            <a:off x="6538404" y="10553088"/>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#7</a:t>
            </a:r>
          </a:p>
        </p:txBody>
      </p:sp>
      <p:sp>
        <p:nvSpPr>
          <p:cNvPr id="61" name="TextBox 60">
            <a:extLst>
              <a:ext uri="{FF2B5EF4-FFF2-40B4-BE49-F238E27FC236}">
                <a16:creationId xmlns:a16="http://schemas.microsoft.com/office/drawing/2014/main" id="{449D11E0-013D-4F7A-BB53-0424AAF16720}"/>
              </a:ext>
            </a:extLst>
          </p:cNvPr>
          <p:cNvSpPr txBox="1"/>
          <p:nvPr/>
        </p:nvSpPr>
        <p:spPr>
          <a:xfrm>
            <a:off x="6538404" y="11560208"/>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#8</a:t>
            </a:r>
          </a:p>
        </p:txBody>
      </p:sp>
      <p:sp>
        <p:nvSpPr>
          <p:cNvPr id="62" name="TextBox 61">
            <a:extLst>
              <a:ext uri="{FF2B5EF4-FFF2-40B4-BE49-F238E27FC236}">
                <a16:creationId xmlns:a16="http://schemas.microsoft.com/office/drawing/2014/main" id="{7CA46246-40A5-47EE-8743-32F5B55FD0AF}"/>
              </a:ext>
            </a:extLst>
          </p:cNvPr>
          <p:cNvSpPr txBox="1"/>
          <p:nvPr/>
        </p:nvSpPr>
        <p:spPr>
          <a:xfrm>
            <a:off x="12577254" y="4388111"/>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#1</a:t>
            </a:r>
          </a:p>
        </p:txBody>
      </p:sp>
      <p:sp>
        <p:nvSpPr>
          <p:cNvPr id="63" name="TextBox 62">
            <a:extLst>
              <a:ext uri="{FF2B5EF4-FFF2-40B4-BE49-F238E27FC236}">
                <a16:creationId xmlns:a16="http://schemas.microsoft.com/office/drawing/2014/main" id="{79E71133-36D1-4CC9-ABF1-AD72B9CE86C0}"/>
              </a:ext>
            </a:extLst>
          </p:cNvPr>
          <p:cNvSpPr txBox="1"/>
          <p:nvPr/>
        </p:nvSpPr>
        <p:spPr>
          <a:xfrm>
            <a:off x="12577254" y="5428982"/>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#2</a:t>
            </a:r>
          </a:p>
        </p:txBody>
      </p:sp>
      <p:sp>
        <p:nvSpPr>
          <p:cNvPr id="64" name="TextBox 63">
            <a:extLst>
              <a:ext uri="{FF2B5EF4-FFF2-40B4-BE49-F238E27FC236}">
                <a16:creationId xmlns:a16="http://schemas.microsoft.com/office/drawing/2014/main" id="{A2DBC67F-3EFA-4B8D-A5CD-733BE9C2F8EA}"/>
              </a:ext>
            </a:extLst>
          </p:cNvPr>
          <p:cNvSpPr txBox="1"/>
          <p:nvPr/>
        </p:nvSpPr>
        <p:spPr>
          <a:xfrm>
            <a:off x="12577254" y="6454627"/>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#3</a:t>
            </a:r>
          </a:p>
        </p:txBody>
      </p:sp>
      <p:sp>
        <p:nvSpPr>
          <p:cNvPr id="65" name="TextBox 64">
            <a:extLst>
              <a:ext uri="{FF2B5EF4-FFF2-40B4-BE49-F238E27FC236}">
                <a16:creationId xmlns:a16="http://schemas.microsoft.com/office/drawing/2014/main" id="{4B360185-D161-47FB-8DF8-89AE1792FACF}"/>
              </a:ext>
            </a:extLst>
          </p:cNvPr>
          <p:cNvSpPr txBox="1"/>
          <p:nvPr/>
        </p:nvSpPr>
        <p:spPr>
          <a:xfrm>
            <a:off x="12577254" y="7463057"/>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#4</a:t>
            </a:r>
          </a:p>
        </p:txBody>
      </p:sp>
      <p:sp>
        <p:nvSpPr>
          <p:cNvPr id="66" name="TextBox 65">
            <a:extLst>
              <a:ext uri="{FF2B5EF4-FFF2-40B4-BE49-F238E27FC236}">
                <a16:creationId xmlns:a16="http://schemas.microsoft.com/office/drawing/2014/main" id="{1C525A5A-2ABE-47B1-B9E3-467091B9F702}"/>
              </a:ext>
            </a:extLst>
          </p:cNvPr>
          <p:cNvSpPr txBox="1"/>
          <p:nvPr/>
        </p:nvSpPr>
        <p:spPr>
          <a:xfrm>
            <a:off x="12577254" y="8441255"/>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#5</a:t>
            </a:r>
          </a:p>
        </p:txBody>
      </p:sp>
      <p:sp>
        <p:nvSpPr>
          <p:cNvPr id="67" name="TextBox 66">
            <a:extLst>
              <a:ext uri="{FF2B5EF4-FFF2-40B4-BE49-F238E27FC236}">
                <a16:creationId xmlns:a16="http://schemas.microsoft.com/office/drawing/2014/main" id="{E63FEA7A-C10D-4C9D-B998-BA4F011D8703}"/>
              </a:ext>
            </a:extLst>
          </p:cNvPr>
          <p:cNvSpPr txBox="1"/>
          <p:nvPr/>
        </p:nvSpPr>
        <p:spPr>
          <a:xfrm>
            <a:off x="12577254" y="9456056"/>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#6</a:t>
            </a:r>
          </a:p>
        </p:txBody>
      </p:sp>
      <p:sp>
        <p:nvSpPr>
          <p:cNvPr id="68" name="TextBox 67">
            <a:extLst>
              <a:ext uri="{FF2B5EF4-FFF2-40B4-BE49-F238E27FC236}">
                <a16:creationId xmlns:a16="http://schemas.microsoft.com/office/drawing/2014/main" id="{2362C886-843A-450C-A961-1684529447C3}"/>
              </a:ext>
            </a:extLst>
          </p:cNvPr>
          <p:cNvSpPr txBox="1"/>
          <p:nvPr/>
        </p:nvSpPr>
        <p:spPr>
          <a:xfrm>
            <a:off x="12577254" y="10553088"/>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#7</a:t>
            </a:r>
          </a:p>
        </p:txBody>
      </p:sp>
      <p:sp>
        <p:nvSpPr>
          <p:cNvPr id="69" name="TextBox 68">
            <a:extLst>
              <a:ext uri="{FF2B5EF4-FFF2-40B4-BE49-F238E27FC236}">
                <a16:creationId xmlns:a16="http://schemas.microsoft.com/office/drawing/2014/main" id="{A20795D3-90CA-48D6-A944-3C4E643C12BF}"/>
              </a:ext>
            </a:extLst>
          </p:cNvPr>
          <p:cNvSpPr txBox="1"/>
          <p:nvPr/>
        </p:nvSpPr>
        <p:spPr>
          <a:xfrm>
            <a:off x="12577254" y="11560208"/>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#8</a:t>
            </a:r>
          </a:p>
        </p:txBody>
      </p:sp>
      <p:sp>
        <p:nvSpPr>
          <p:cNvPr id="70" name="TextBox 69">
            <a:extLst>
              <a:ext uri="{FF2B5EF4-FFF2-40B4-BE49-F238E27FC236}">
                <a16:creationId xmlns:a16="http://schemas.microsoft.com/office/drawing/2014/main" id="{14FC88E6-584E-442F-9772-3FA6E24A91E6}"/>
              </a:ext>
            </a:extLst>
          </p:cNvPr>
          <p:cNvSpPr txBox="1"/>
          <p:nvPr/>
        </p:nvSpPr>
        <p:spPr>
          <a:xfrm>
            <a:off x="18482754" y="4388111"/>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#1</a:t>
            </a:r>
          </a:p>
        </p:txBody>
      </p:sp>
      <p:sp>
        <p:nvSpPr>
          <p:cNvPr id="71" name="TextBox 70">
            <a:extLst>
              <a:ext uri="{FF2B5EF4-FFF2-40B4-BE49-F238E27FC236}">
                <a16:creationId xmlns:a16="http://schemas.microsoft.com/office/drawing/2014/main" id="{0A36D43F-F99F-4E27-B1B3-B8B137D87EC8}"/>
              </a:ext>
            </a:extLst>
          </p:cNvPr>
          <p:cNvSpPr txBox="1"/>
          <p:nvPr/>
        </p:nvSpPr>
        <p:spPr>
          <a:xfrm>
            <a:off x="18482754" y="5428982"/>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#2</a:t>
            </a:r>
          </a:p>
        </p:txBody>
      </p:sp>
      <p:sp>
        <p:nvSpPr>
          <p:cNvPr id="72" name="TextBox 71">
            <a:extLst>
              <a:ext uri="{FF2B5EF4-FFF2-40B4-BE49-F238E27FC236}">
                <a16:creationId xmlns:a16="http://schemas.microsoft.com/office/drawing/2014/main" id="{FEE6A1AC-4A31-4543-890D-89349E683019}"/>
              </a:ext>
            </a:extLst>
          </p:cNvPr>
          <p:cNvSpPr txBox="1"/>
          <p:nvPr/>
        </p:nvSpPr>
        <p:spPr>
          <a:xfrm>
            <a:off x="18482754" y="6454627"/>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#3</a:t>
            </a:r>
          </a:p>
        </p:txBody>
      </p:sp>
      <p:sp>
        <p:nvSpPr>
          <p:cNvPr id="73" name="TextBox 72">
            <a:extLst>
              <a:ext uri="{FF2B5EF4-FFF2-40B4-BE49-F238E27FC236}">
                <a16:creationId xmlns:a16="http://schemas.microsoft.com/office/drawing/2014/main" id="{B7863FDE-4E91-48F4-AA7B-D6428A6D404D}"/>
              </a:ext>
            </a:extLst>
          </p:cNvPr>
          <p:cNvSpPr txBox="1"/>
          <p:nvPr/>
        </p:nvSpPr>
        <p:spPr>
          <a:xfrm>
            <a:off x="18482754" y="7463057"/>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#4</a:t>
            </a:r>
          </a:p>
        </p:txBody>
      </p:sp>
      <p:sp>
        <p:nvSpPr>
          <p:cNvPr id="74" name="TextBox 73">
            <a:extLst>
              <a:ext uri="{FF2B5EF4-FFF2-40B4-BE49-F238E27FC236}">
                <a16:creationId xmlns:a16="http://schemas.microsoft.com/office/drawing/2014/main" id="{21FD7F5B-D3E6-4ED8-BE41-94641C9D3106}"/>
              </a:ext>
            </a:extLst>
          </p:cNvPr>
          <p:cNvSpPr txBox="1"/>
          <p:nvPr/>
        </p:nvSpPr>
        <p:spPr>
          <a:xfrm>
            <a:off x="18482754" y="8441255"/>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#5</a:t>
            </a:r>
          </a:p>
        </p:txBody>
      </p:sp>
      <p:sp>
        <p:nvSpPr>
          <p:cNvPr id="75" name="TextBox 74">
            <a:extLst>
              <a:ext uri="{FF2B5EF4-FFF2-40B4-BE49-F238E27FC236}">
                <a16:creationId xmlns:a16="http://schemas.microsoft.com/office/drawing/2014/main" id="{E9B3E131-9500-4185-83CC-CC30652B27D2}"/>
              </a:ext>
            </a:extLst>
          </p:cNvPr>
          <p:cNvSpPr txBox="1"/>
          <p:nvPr/>
        </p:nvSpPr>
        <p:spPr>
          <a:xfrm>
            <a:off x="18482754" y="9456056"/>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#6</a:t>
            </a:r>
          </a:p>
        </p:txBody>
      </p:sp>
      <p:sp>
        <p:nvSpPr>
          <p:cNvPr id="76" name="TextBox 75">
            <a:extLst>
              <a:ext uri="{FF2B5EF4-FFF2-40B4-BE49-F238E27FC236}">
                <a16:creationId xmlns:a16="http://schemas.microsoft.com/office/drawing/2014/main" id="{11F410C4-041B-40D1-AAA6-9D962FF4BCB3}"/>
              </a:ext>
            </a:extLst>
          </p:cNvPr>
          <p:cNvSpPr txBox="1"/>
          <p:nvPr/>
        </p:nvSpPr>
        <p:spPr>
          <a:xfrm>
            <a:off x="18482754" y="10553088"/>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#7</a:t>
            </a:r>
          </a:p>
        </p:txBody>
      </p:sp>
      <p:sp>
        <p:nvSpPr>
          <p:cNvPr id="77" name="TextBox 76">
            <a:extLst>
              <a:ext uri="{FF2B5EF4-FFF2-40B4-BE49-F238E27FC236}">
                <a16:creationId xmlns:a16="http://schemas.microsoft.com/office/drawing/2014/main" id="{517D715C-9795-47C1-84B4-71914E546CD0}"/>
              </a:ext>
            </a:extLst>
          </p:cNvPr>
          <p:cNvSpPr txBox="1"/>
          <p:nvPr/>
        </p:nvSpPr>
        <p:spPr>
          <a:xfrm>
            <a:off x="18482754" y="11560208"/>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#8</a:t>
            </a:r>
          </a:p>
        </p:txBody>
      </p:sp>
      <p:sp>
        <p:nvSpPr>
          <p:cNvPr id="78" name="Slide Number Placeholder 5">
            <a:extLst>
              <a:ext uri="{FF2B5EF4-FFF2-40B4-BE49-F238E27FC236}">
                <a16:creationId xmlns:a16="http://schemas.microsoft.com/office/drawing/2014/main" id="{6CFEC9AC-B7AB-43C7-AC25-AAA5FD432AE6}"/>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lang="en-US" sz="3600"/>
              <a:pPr marL="0" marR="0" lvl="0" indent="0" algn="r" defTabSz="1172164" rtl="0" eaLnBrk="1" fontAlgn="auto" latinLnBrk="0" hangingPunct="1">
                <a:lnSpc>
                  <a:spcPct val="100000"/>
                </a:lnSpc>
                <a:spcBef>
                  <a:spcPts val="0"/>
                </a:spcBef>
                <a:spcAft>
                  <a:spcPts val="0"/>
                </a:spcAft>
                <a:buClrTx/>
                <a:buSzTx/>
                <a:buFontTx/>
                <a:buNone/>
                <a:tabLst/>
                <a:defRPr/>
              </a:pPr>
              <a:t>52</a:t>
            </a:fld>
            <a:endParaRPr lang="en-US" sz="3600" dirty="0"/>
          </a:p>
        </p:txBody>
      </p:sp>
      <p:pic>
        <p:nvPicPr>
          <p:cNvPr id="79" name="Picture 7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4162709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8540148" y="13185424"/>
            <a:ext cx="13795595" cy="471923"/>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Reflects the cume TV spend of the 125 brands identified in this report plus Facebook, Amazon, Apple, Netflix and Google (includes YouTube).</a:t>
            </a: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53</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143125" y="686651"/>
            <a:ext cx="7637878"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2018, FAANG combined with the 125 DTC brands analyzed </a:t>
            </a:r>
            <a:r>
              <a:rPr lang="en-US" sz="4800" dirty="0">
                <a:solidFill>
                  <a:prstClr val="white"/>
                </a:solidFill>
                <a:latin typeface="Trebuchet MS" panose="020B0603020202020204" pitchFamily="34" charset="0"/>
              </a:rPr>
              <a:t>t</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o spend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nearly </a:t>
            </a:r>
            <a:r>
              <a:rPr kumimoji="0" lang="en-US" sz="4800" b="1"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$6 Billion</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in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TV advertising, almost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Double</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(+$3 Billion)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what was </a:t>
            </a:r>
            <a:r>
              <a:rPr lang="en-US" sz="4800" dirty="0">
                <a:solidFill>
                  <a:prstClr val="white"/>
                </a:solidFill>
                <a:latin typeface="Trebuchet MS" panose="020B0603020202020204" pitchFamily="34" charset="0"/>
              </a:rPr>
              <a:t>s</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pent in 2016 </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9276347" y="2282151"/>
            <a:ext cx="14534148"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125 ‘Direct-to-Consumer’ Brands + FAANG</a:t>
            </a:r>
          </a:p>
        </p:txBody>
      </p:sp>
      <p:graphicFrame>
        <p:nvGraphicFramePr>
          <p:cNvPr id="5" name="Chart 4">
            <a:extLst>
              <a:ext uri="{FF2B5EF4-FFF2-40B4-BE49-F238E27FC236}">
                <a16:creationId xmlns:a16="http://schemas.microsoft.com/office/drawing/2014/main" id="{46E2BFFC-1C21-4CCB-A73C-1A485423AAEE}"/>
              </a:ext>
            </a:extLst>
          </p:cNvPr>
          <p:cNvGraphicFramePr/>
          <p:nvPr>
            <p:extLst>
              <p:ext uri="{D42A27DB-BD31-4B8C-83A1-F6EECF244321}">
                <p14:modId xmlns:p14="http://schemas.microsoft.com/office/powerpoint/2010/main" val="1056607984"/>
              </p:ext>
            </p:extLst>
          </p:nvPr>
        </p:nvGraphicFramePr>
        <p:xfrm>
          <a:off x="9135137" y="2899611"/>
          <a:ext cx="14796984" cy="8169442"/>
        </p:xfrm>
        <a:graphic>
          <a:graphicData uri="http://schemas.openxmlformats.org/drawingml/2006/chart">
            <c:chart xmlns:c="http://schemas.openxmlformats.org/drawingml/2006/chart" xmlns:r="http://schemas.openxmlformats.org/officeDocument/2006/relationships" r:id="rId2"/>
          </a:graphicData>
        </a:graphic>
      </p:graphicFrame>
      <p:sp>
        <p:nvSpPr>
          <p:cNvPr id="28" name="TextBox 27">
            <a:extLst>
              <a:ext uri="{FF2B5EF4-FFF2-40B4-BE49-F238E27FC236}">
                <a16:creationId xmlns:a16="http://schemas.microsoft.com/office/drawing/2014/main" id="{8D06A7BB-7093-4617-BCE0-B9049DBB5020}"/>
              </a:ext>
            </a:extLst>
          </p:cNvPr>
          <p:cNvSpPr txBox="1"/>
          <p:nvPr/>
        </p:nvSpPr>
        <p:spPr>
          <a:xfrm>
            <a:off x="10186779" y="7938078"/>
            <a:ext cx="1744579" cy="52322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$2,183.0</a:t>
            </a:r>
          </a:p>
        </p:txBody>
      </p:sp>
      <p:sp>
        <p:nvSpPr>
          <p:cNvPr id="30" name="TextBox 29">
            <a:extLst>
              <a:ext uri="{FF2B5EF4-FFF2-40B4-BE49-F238E27FC236}">
                <a16:creationId xmlns:a16="http://schemas.microsoft.com/office/drawing/2014/main" id="{BD381547-CFFA-47E4-A911-49963C1DEBD2}"/>
              </a:ext>
            </a:extLst>
          </p:cNvPr>
          <p:cNvSpPr txBox="1"/>
          <p:nvPr/>
        </p:nvSpPr>
        <p:spPr>
          <a:xfrm>
            <a:off x="13845626" y="7260901"/>
            <a:ext cx="1744579" cy="52322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$3,001.1</a:t>
            </a:r>
          </a:p>
        </p:txBody>
      </p:sp>
      <p:sp>
        <p:nvSpPr>
          <p:cNvPr id="31" name="TextBox 30">
            <a:extLst>
              <a:ext uri="{FF2B5EF4-FFF2-40B4-BE49-F238E27FC236}">
                <a16:creationId xmlns:a16="http://schemas.microsoft.com/office/drawing/2014/main" id="{41DD3C0F-470E-4072-B44D-37BCBA073ADB}"/>
              </a:ext>
            </a:extLst>
          </p:cNvPr>
          <p:cNvSpPr txBox="1"/>
          <p:nvPr/>
        </p:nvSpPr>
        <p:spPr>
          <a:xfrm>
            <a:off x="17438241" y="6427944"/>
            <a:ext cx="1744579" cy="52322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$3,931.3</a:t>
            </a:r>
          </a:p>
        </p:txBody>
      </p:sp>
      <p:sp>
        <p:nvSpPr>
          <p:cNvPr id="36" name="TextBox 35">
            <a:extLst>
              <a:ext uri="{FF2B5EF4-FFF2-40B4-BE49-F238E27FC236}">
                <a16:creationId xmlns:a16="http://schemas.microsoft.com/office/drawing/2014/main" id="{31E7CEC7-E134-4149-9EC6-CB056A18A862}"/>
              </a:ext>
            </a:extLst>
          </p:cNvPr>
          <p:cNvSpPr txBox="1"/>
          <p:nvPr/>
        </p:nvSpPr>
        <p:spPr>
          <a:xfrm>
            <a:off x="21087348" y="4724341"/>
            <a:ext cx="1744579" cy="52322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$5,950.3</a:t>
            </a:r>
          </a:p>
        </p:txBody>
      </p:sp>
      <p:sp>
        <p:nvSpPr>
          <p:cNvPr id="46" name="Rounded Rectangle 22">
            <a:extLst>
              <a:ext uri="{FF2B5EF4-FFF2-40B4-BE49-F238E27FC236}">
                <a16:creationId xmlns:a16="http://schemas.microsoft.com/office/drawing/2014/main" id="{4AFB3B65-4531-43BC-9CB7-0674FB50A46A}"/>
              </a:ext>
            </a:extLst>
          </p:cNvPr>
          <p:cNvSpPr/>
          <p:nvPr/>
        </p:nvSpPr>
        <p:spPr>
          <a:xfrm>
            <a:off x="15538388" y="7007899"/>
            <a:ext cx="1115884" cy="523220"/>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+37%</a:t>
            </a:r>
          </a:p>
        </p:txBody>
      </p:sp>
      <p:sp>
        <p:nvSpPr>
          <p:cNvPr id="47" name="Rounded Rectangle 22">
            <a:extLst>
              <a:ext uri="{FF2B5EF4-FFF2-40B4-BE49-F238E27FC236}">
                <a16:creationId xmlns:a16="http://schemas.microsoft.com/office/drawing/2014/main" id="{8E1C3C14-50D4-49DA-9FDB-459301694982}"/>
              </a:ext>
            </a:extLst>
          </p:cNvPr>
          <p:cNvSpPr/>
          <p:nvPr/>
        </p:nvSpPr>
        <p:spPr>
          <a:xfrm>
            <a:off x="19182820" y="6259827"/>
            <a:ext cx="1115884" cy="523220"/>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+31%</a:t>
            </a:r>
          </a:p>
        </p:txBody>
      </p:sp>
      <p:sp>
        <p:nvSpPr>
          <p:cNvPr id="49" name="Rounded Rectangle 22">
            <a:extLst>
              <a:ext uri="{FF2B5EF4-FFF2-40B4-BE49-F238E27FC236}">
                <a16:creationId xmlns:a16="http://schemas.microsoft.com/office/drawing/2014/main" id="{36600790-E203-41FD-BC6D-531674D1BBE0}"/>
              </a:ext>
            </a:extLst>
          </p:cNvPr>
          <p:cNvSpPr/>
          <p:nvPr/>
        </p:nvSpPr>
        <p:spPr>
          <a:xfrm>
            <a:off x="22816824" y="4478282"/>
            <a:ext cx="1115884" cy="523220"/>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+51%</a:t>
            </a:r>
          </a:p>
        </p:txBody>
      </p:sp>
      <p:sp>
        <p:nvSpPr>
          <p:cNvPr id="21" name="Title 1">
            <a:extLst>
              <a:ext uri="{FF2B5EF4-FFF2-40B4-BE49-F238E27FC236}">
                <a16:creationId xmlns:a16="http://schemas.microsoft.com/office/drawing/2014/main" id="{4DAC2331-688C-44CD-9C18-26DF02B23666}"/>
              </a:ext>
            </a:extLst>
          </p:cNvPr>
          <p:cNvSpPr txBox="1">
            <a:spLocks/>
          </p:cNvSpPr>
          <p:nvPr/>
        </p:nvSpPr>
        <p:spPr>
          <a:xfrm>
            <a:off x="8114337" y="845946"/>
            <a:ext cx="16129713" cy="120738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u="none" strike="noStrike" kern="1200" cap="none" spc="0" normalizeH="0" baseline="0" noProof="0" dirty="0">
                <a:ln>
                  <a:noFill/>
                </a:ln>
                <a:effectLst/>
                <a:uLnTx/>
                <a:uFillTx/>
                <a:latin typeface="Trebuchet MS" panose="020B0603020202020204" pitchFamily="34" charset="0"/>
                <a:ea typeface="+mj-ea"/>
                <a:cs typeface="+mj-cs"/>
              </a:rPr>
              <a:t>125 DTC Brands &amp; FAANG have both recently accelerated spending by adding </a:t>
            </a:r>
          </a:p>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u="none" strike="noStrike" kern="1200" cap="none" spc="0" normalizeH="0" baseline="0" noProof="0" dirty="0">
                <a:ln>
                  <a:noFill/>
                </a:ln>
                <a:effectLst/>
                <a:uLnTx/>
                <a:uFillTx/>
                <a:latin typeface="Trebuchet MS" panose="020B0603020202020204" pitchFamily="34" charset="0"/>
                <a:ea typeface="+mj-ea"/>
                <a:cs typeface="+mj-cs"/>
              </a:rPr>
              <a:t>over </a:t>
            </a:r>
            <a:r>
              <a:rPr kumimoji="0" lang="en-US" sz="3200" b="1" u="sng" strike="noStrike" kern="1200" cap="none" spc="0" normalizeH="0" baseline="0" noProof="0" dirty="0">
                <a:ln>
                  <a:noFill/>
                </a:ln>
                <a:effectLst/>
                <a:uLnTx/>
                <a:uFillTx/>
                <a:latin typeface="Trebuchet MS" panose="020B0603020202020204" pitchFamily="34" charset="0"/>
                <a:ea typeface="+mj-ea"/>
                <a:cs typeface="+mj-cs"/>
              </a:rPr>
              <a:t>$2 </a:t>
            </a:r>
            <a:r>
              <a:rPr lang="en-US" sz="3200" b="1" u="sng" dirty="0">
                <a:latin typeface="Trebuchet MS" panose="020B0603020202020204" pitchFamily="34" charset="0"/>
              </a:rPr>
              <a:t>Billion</a:t>
            </a:r>
            <a:r>
              <a:rPr lang="en-US" sz="3200" dirty="0">
                <a:latin typeface="Trebuchet MS" panose="020B0603020202020204" pitchFamily="34" charset="0"/>
              </a:rPr>
              <a:t> </a:t>
            </a:r>
            <a:r>
              <a:rPr kumimoji="0" lang="en-US" sz="3200" u="none" strike="noStrike" kern="1200" cap="none" spc="0" normalizeH="0" baseline="0" noProof="0" dirty="0">
                <a:ln>
                  <a:noFill/>
                </a:ln>
                <a:effectLst/>
                <a:uLnTx/>
                <a:uFillTx/>
                <a:latin typeface="Trebuchet MS" panose="020B0603020202020204" pitchFamily="34" charset="0"/>
                <a:ea typeface="+mj-ea"/>
                <a:cs typeface="+mj-cs"/>
              </a:rPr>
              <a:t>to the TV advertising marketplace in the last year alone</a:t>
            </a:r>
            <a:endParaRPr kumimoji="0" lang="en-US" sz="3200" b="0" i="0" u="none" strike="noStrike" kern="1200" cap="none" spc="0" normalizeH="0" baseline="0" noProof="0" dirty="0">
              <a:ln>
                <a:noFill/>
              </a:ln>
              <a:effectLst/>
              <a:uLnTx/>
              <a:uFillTx/>
              <a:latin typeface="Trebuchet MS"/>
              <a:ea typeface="+mj-ea"/>
              <a:cs typeface="+mj-cs"/>
            </a:endParaRP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36992773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2" name="Picture 118" descr="Image result for tommy john logo">
            <a:extLst>
              <a:ext uri="{FF2B5EF4-FFF2-40B4-BE49-F238E27FC236}">
                <a16:creationId xmlns:a16="http://schemas.microsoft.com/office/drawing/2014/main" id="{9E18ADBE-9C6E-4608-A447-D9F8D4B97D4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85512" y="11026297"/>
            <a:ext cx="2883434" cy="49108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4" descr="Image result for curiosity stream' logo">
            <a:extLst>
              <a:ext uri="{FF2B5EF4-FFF2-40B4-BE49-F238E27FC236}">
                <a16:creationId xmlns:a16="http://schemas.microsoft.com/office/drawing/2014/main" id="{9EBB5013-23B5-45D2-B310-D7D9C720F3A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73170" y="1867073"/>
            <a:ext cx="2849953" cy="583132"/>
          </a:xfrm>
          <a:prstGeom prst="rect">
            <a:avLst/>
          </a:prstGeom>
          <a:noFill/>
          <a:extLst>
            <a:ext uri="{909E8E84-426E-40DD-AFC4-6F175D3DCCD1}">
              <a14:hiddenFill xmlns:a14="http://schemas.microsoft.com/office/drawing/2010/main">
                <a:solidFill>
                  <a:srgbClr val="FFFFFF"/>
                </a:solidFill>
              </a14:hiddenFill>
            </a:ext>
          </a:extLst>
        </p:spPr>
      </p:pic>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028963" y="13056703"/>
            <a:ext cx="6208522"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54</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6" name="Title 1">
            <a:extLst>
              <a:ext uri="{FF2B5EF4-FFF2-40B4-BE49-F238E27FC236}">
                <a16:creationId xmlns:a16="http://schemas.microsoft.com/office/drawing/2014/main" id="{95453E38-8E0C-42C3-A8CB-0A06DCF3B878}"/>
              </a:ext>
            </a:extLst>
          </p:cNvPr>
          <p:cNvSpPr txBox="1">
            <a:spLocks/>
          </p:cNvSpPr>
          <p:nvPr/>
        </p:nvSpPr>
        <p:spPr>
          <a:xfrm>
            <a:off x="4739800" y="5267743"/>
            <a:ext cx="15291538" cy="1972925"/>
          </a:xfrm>
          <a:prstGeom prst="rect">
            <a:avLst/>
          </a:prstGeom>
          <a:solidFill>
            <a:srgbClr val="0099FF"/>
          </a:solidFill>
          <a:ln>
            <a:solidFill>
              <a:schemeClr val="tx1"/>
            </a:solidFill>
          </a:ln>
        </p:spPr>
        <p:txBody>
          <a:bodyPr vert="horz" lIns="233282" tIns="116606" rIns="233282" bIns="116606" rtlCol="0" anchor="ctr">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166122"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chemeClr val="bg1"/>
                </a:solidFill>
                <a:effectLst/>
                <a:uLnTx/>
                <a:uFillTx/>
                <a:latin typeface="Trebuchet MS"/>
                <a:ea typeface="+mj-ea"/>
                <a:cs typeface="+mj-cs"/>
              </a:rPr>
              <a:t>You Innovate. TV Elevates.</a:t>
            </a:r>
          </a:p>
        </p:txBody>
      </p:sp>
      <p:pic>
        <p:nvPicPr>
          <p:cNvPr id="8" name="Picture 60" descr="Image result for scottevest logo">
            <a:extLst>
              <a:ext uri="{FF2B5EF4-FFF2-40B4-BE49-F238E27FC236}">
                <a16:creationId xmlns:a16="http://schemas.microsoft.com/office/drawing/2014/main" id="{AF74E403-8D03-48F5-B07D-0DAEE8E9953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46102" y="11169773"/>
            <a:ext cx="2324118" cy="1011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6" descr="Image result for le tote logo">
            <a:extLst>
              <a:ext uri="{FF2B5EF4-FFF2-40B4-BE49-F238E27FC236}">
                <a16:creationId xmlns:a16="http://schemas.microsoft.com/office/drawing/2014/main" id="{E1D91CF5-F478-46F6-95B8-B44A3B00885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502959" y="10706427"/>
            <a:ext cx="2232427" cy="1120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6" descr="Image result for hubble logo">
            <a:extLst>
              <a:ext uri="{FF2B5EF4-FFF2-40B4-BE49-F238E27FC236}">
                <a16:creationId xmlns:a16="http://schemas.microsoft.com/office/drawing/2014/main" id="{5E0F4E52-10C2-4401-B6A3-EC6E9B0724A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616466" y="11810568"/>
            <a:ext cx="2025675" cy="8326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0" descr="Image result for betabrand logo">
            <a:extLst>
              <a:ext uri="{FF2B5EF4-FFF2-40B4-BE49-F238E27FC236}">
                <a16:creationId xmlns:a16="http://schemas.microsoft.com/office/drawing/2014/main" id="{78055869-CF9A-44C3-8EC4-E278A21A3EB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92189" y="1204276"/>
            <a:ext cx="2508818" cy="6272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zelle logo">
            <a:extLst>
              <a:ext uri="{FF2B5EF4-FFF2-40B4-BE49-F238E27FC236}">
                <a16:creationId xmlns:a16="http://schemas.microsoft.com/office/drawing/2014/main" id="{3F919FD1-D82C-4A37-82FA-4E9C3953720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533723" y="12878621"/>
            <a:ext cx="1426724" cy="6609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eyeconic logo png">
            <a:extLst>
              <a:ext uri="{FF2B5EF4-FFF2-40B4-BE49-F238E27FC236}">
                <a16:creationId xmlns:a16="http://schemas.microsoft.com/office/drawing/2014/main" id="{9B5333A7-2D5B-467D-98DD-D2509F780D91}"/>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1397692" y="4452941"/>
            <a:ext cx="2459735" cy="5003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6" descr="Image result for glassesusa logo">
            <a:extLst>
              <a:ext uri="{FF2B5EF4-FFF2-40B4-BE49-F238E27FC236}">
                <a16:creationId xmlns:a16="http://schemas.microsoft.com/office/drawing/2014/main" id="{7B5320CB-5ED0-4DBE-81A9-9C3930F740D9}"/>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12666" y="6286069"/>
            <a:ext cx="2787063" cy="7880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keeps logo">
            <a:extLst>
              <a:ext uri="{FF2B5EF4-FFF2-40B4-BE49-F238E27FC236}">
                <a16:creationId xmlns:a16="http://schemas.microsoft.com/office/drawing/2014/main" id="{27DD0E40-BDF0-4254-9862-0C1FC94CC94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691285" y="3553390"/>
            <a:ext cx="1573395" cy="5776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nectar mattress logo">
            <a:extLst>
              <a:ext uri="{FF2B5EF4-FFF2-40B4-BE49-F238E27FC236}">
                <a16:creationId xmlns:a16="http://schemas.microsoft.com/office/drawing/2014/main" id="{35C8E60D-46CD-4A27-BF47-DF761B45250D}"/>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52965" y="1224572"/>
            <a:ext cx="2617953" cy="4363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6" descr="Image result for leesa logo">
            <a:extLst>
              <a:ext uri="{FF2B5EF4-FFF2-40B4-BE49-F238E27FC236}">
                <a16:creationId xmlns:a16="http://schemas.microsoft.com/office/drawing/2014/main" id="{963D7EE0-C90C-4ABC-922B-DF3BBECDCDC0}"/>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0714300" y="7700506"/>
            <a:ext cx="1512125" cy="9576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purple mattress logo">
            <a:extLst>
              <a:ext uri="{FF2B5EF4-FFF2-40B4-BE49-F238E27FC236}">
                <a16:creationId xmlns:a16="http://schemas.microsoft.com/office/drawing/2014/main" id="{2BBDF7A3-AA0B-4E5F-963E-A51B42D22CFA}"/>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1356154" y="4305099"/>
            <a:ext cx="1932366" cy="6350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6" descr="Image result for tuft &amp; needle logo">
            <a:extLst>
              <a:ext uri="{FF2B5EF4-FFF2-40B4-BE49-F238E27FC236}">
                <a16:creationId xmlns:a16="http://schemas.microsoft.com/office/drawing/2014/main" id="{D68911FA-7BF7-4BC3-971B-02D5F7E7C6EC}"/>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t="37653" b="37031"/>
          <a:stretch/>
        </p:blipFill>
        <p:spPr bwMode="auto">
          <a:xfrm>
            <a:off x="174805" y="9253570"/>
            <a:ext cx="2938476" cy="4132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2" descr="Image result for saatva logo">
            <a:extLst>
              <a:ext uri="{FF2B5EF4-FFF2-40B4-BE49-F238E27FC236}">
                <a16:creationId xmlns:a16="http://schemas.microsoft.com/office/drawing/2014/main" id="{24F5596C-6FB9-4FC9-9984-3DF106655CC5}"/>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31419" y="12288798"/>
            <a:ext cx="1431427" cy="11361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4" descr="Image result for nerdwallet logo">
            <a:extLst>
              <a:ext uri="{FF2B5EF4-FFF2-40B4-BE49-F238E27FC236}">
                <a16:creationId xmlns:a16="http://schemas.microsoft.com/office/drawing/2014/main" id="{EA0060A6-52EA-45D0-A98C-274FEBC6A08A}"/>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621199" y="290626"/>
            <a:ext cx="3031783" cy="492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2" descr="Image result for sofi lending logo">
            <a:extLst>
              <a:ext uri="{FF2B5EF4-FFF2-40B4-BE49-F238E27FC236}">
                <a16:creationId xmlns:a16="http://schemas.microsoft.com/office/drawing/2014/main" id="{6DF8700D-D7C9-4BC0-A1F7-27FD3E20DF53}"/>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282621" y="1952216"/>
            <a:ext cx="1886394" cy="70872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8" descr="Image result for wallethub logo">
            <a:extLst>
              <a:ext uri="{FF2B5EF4-FFF2-40B4-BE49-F238E27FC236}">
                <a16:creationId xmlns:a16="http://schemas.microsoft.com/office/drawing/2014/main" id="{48C462F9-4EFB-49D1-9C4E-196A60F70C53}"/>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21264456" y="2559897"/>
            <a:ext cx="2778293" cy="7467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4" descr="Image result for stitch fix logo">
            <a:extLst>
              <a:ext uri="{FF2B5EF4-FFF2-40B4-BE49-F238E27FC236}">
                <a16:creationId xmlns:a16="http://schemas.microsoft.com/office/drawing/2014/main" id="{980FA3AF-5C48-4577-98EA-A353FEACACBA}"/>
              </a:ext>
            </a:extLst>
          </p:cNvPr>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l="18792" t="39368" r="17641" b="39211"/>
          <a:stretch/>
        </p:blipFill>
        <p:spPr bwMode="auto">
          <a:xfrm>
            <a:off x="196599" y="4809993"/>
            <a:ext cx="2929882" cy="6546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Image result for hims logo">
            <a:extLst>
              <a:ext uri="{FF2B5EF4-FFF2-40B4-BE49-F238E27FC236}">
                <a16:creationId xmlns:a16="http://schemas.microsoft.com/office/drawing/2014/main" id="{F60673C7-AEC1-4DD8-8993-5B8AAA7CBC53}"/>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3104585" y="4562031"/>
            <a:ext cx="1500895" cy="5177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2" descr="Image result for brandless logo">
            <a:extLst>
              <a:ext uri="{FF2B5EF4-FFF2-40B4-BE49-F238E27FC236}">
                <a16:creationId xmlns:a16="http://schemas.microsoft.com/office/drawing/2014/main" id="{4C9A4441-773F-43F4-B6FE-49FDC681A680}"/>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3109913" y="920297"/>
            <a:ext cx="2368238" cy="6849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2" descr="Image result for touch of modern logo">
            <a:extLst>
              <a:ext uri="{FF2B5EF4-FFF2-40B4-BE49-F238E27FC236}">
                <a16:creationId xmlns:a16="http://schemas.microsoft.com/office/drawing/2014/main" id="{76674BC7-9FC9-4A2F-9465-CCBD841C476A}"/>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3517898" y="4721486"/>
            <a:ext cx="3902941" cy="2685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0" descr="Image result for wish logo">
            <a:extLst>
              <a:ext uri="{FF2B5EF4-FFF2-40B4-BE49-F238E27FC236}">
                <a16:creationId xmlns:a16="http://schemas.microsoft.com/office/drawing/2014/main" id="{8AD5B3BB-6610-41AF-9D44-A78D01984E66}"/>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3509091" y="2774789"/>
            <a:ext cx="1612688" cy="6029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Image result for man crates logo png">
            <a:extLst>
              <a:ext uri="{FF2B5EF4-FFF2-40B4-BE49-F238E27FC236}">
                <a16:creationId xmlns:a16="http://schemas.microsoft.com/office/drawing/2014/main" id="{D1EB9C0B-58F6-42EA-AD4D-0D0B7E51633A}"/>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8591132" y="1858621"/>
            <a:ext cx="2129603" cy="11366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8" descr="Image result for tophatter logo">
            <a:extLst>
              <a:ext uri="{FF2B5EF4-FFF2-40B4-BE49-F238E27FC236}">
                <a16:creationId xmlns:a16="http://schemas.microsoft.com/office/drawing/2014/main" id="{0DAC9C61-920D-4EAC-AB46-C002D16772E0}"/>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7772299" y="10672328"/>
            <a:ext cx="2139790" cy="8823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0" descr="Image result for poshmark logo">
            <a:extLst>
              <a:ext uri="{FF2B5EF4-FFF2-40B4-BE49-F238E27FC236}">
                <a16:creationId xmlns:a16="http://schemas.microsoft.com/office/drawing/2014/main" id="{2473B621-9C33-4F5D-8B82-078890662952}"/>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98284" y="2823953"/>
            <a:ext cx="2942637" cy="61682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0" descr="Related image">
            <a:extLst>
              <a:ext uri="{FF2B5EF4-FFF2-40B4-BE49-F238E27FC236}">
                <a16:creationId xmlns:a16="http://schemas.microsoft.com/office/drawing/2014/main" id="{5DDFA9D7-9889-4BB7-860E-D99F44B68A59}"/>
              </a:ext>
            </a:extLst>
          </p:cNvPr>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a:stretch/>
        </p:blipFill>
        <p:spPr bwMode="auto">
          <a:xfrm>
            <a:off x="3861066" y="1855738"/>
            <a:ext cx="2039530" cy="88280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Image result for RO red logo roman health">
            <a:extLst>
              <a:ext uri="{FF2B5EF4-FFF2-40B4-BE49-F238E27FC236}">
                <a16:creationId xmlns:a16="http://schemas.microsoft.com/office/drawing/2014/main" id="{56DCE873-C2CE-4B2F-A3F4-DB8A48B5D6FF}"/>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20732192" y="10403390"/>
            <a:ext cx="932994" cy="93299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0" descr="Image result for lyft logo">
            <a:extLst>
              <a:ext uri="{FF2B5EF4-FFF2-40B4-BE49-F238E27FC236}">
                <a16:creationId xmlns:a16="http://schemas.microsoft.com/office/drawing/2014/main" id="{F44E0DAE-ADFB-40FB-B366-A0D01E6ED4D2}"/>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2499130" y="1901302"/>
            <a:ext cx="1036662" cy="73428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2" descr="Related image">
            <a:extLst>
              <a:ext uri="{FF2B5EF4-FFF2-40B4-BE49-F238E27FC236}">
                <a16:creationId xmlns:a16="http://schemas.microsoft.com/office/drawing/2014/main" id="{EFEBA5E0-6C7A-4FCA-AC98-C2A4B6E32102}"/>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6394653" y="1118390"/>
            <a:ext cx="2537602" cy="6026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6" descr="Image result for mvmt logo">
            <a:extLst>
              <a:ext uri="{FF2B5EF4-FFF2-40B4-BE49-F238E27FC236}">
                <a16:creationId xmlns:a16="http://schemas.microsoft.com/office/drawing/2014/main" id="{0A03D964-2C27-43DF-AAB2-BA9F85210803}"/>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9482084" y="3275327"/>
            <a:ext cx="1882403" cy="5824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6" descr="Image result for brooklinen logo">
            <a:extLst>
              <a:ext uri="{FF2B5EF4-FFF2-40B4-BE49-F238E27FC236}">
                <a16:creationId xmlns:a16="http://schemas.microsoft.com/office/drawing/2014/main" id="{D4F8C7A0-F8C5-4135-ABE1-06592AE3FD13}"/>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5667516" y="2812113"/>
            <a:ext cx="2525150" cy="42611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4" descr="Image result for the realreal logo">
            <a:extLst>
              <a:ext uri="{FF2B5EF4-FFF2-40B4-BE49-F238E27FC236}">
                <a16:creationId xmlns:a16="http://schemas.microsoft.com/office/drawing/2014/main" id="{11B79237-6AEE-4EEC-A1AA-14E4B18B4780}"/>
              </a:ext>
            </a:extLst>
          </p:cNvPr>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13008284" y="12588616"/>
            <a:ext cx="2542252" cy="11273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Image result for apartment list logo">
            <a:extLst>
              <a:ext uri="{FF2B5EF4-FFF2-40B4-BE49-F238E27FC236}">
                <a16:creationId xmlns:a16="http://schemas.microsoft.com/office/drawing/2014/main" id="{23BAE10F-057D-4D81-B639-7E47E00C9FE7}"/>
              </a:ext>
            </a:extLst>
          </p:cNvPr>
          <p:cNvPicPr>
            <a:picLocks noChangeAspect="1" noChangeArrowheads="1"/>
          </p:cNvPicPr>
          <p:nvPr/>
        </p:nvPicPr>
        <p:blipFill rotWithShape="1">
          <a:blip r:embed="rId36" cstate="screen">
            <a:extLst>
              <a:ext uri="{28A0092B-C50C-407E-A947-70E740481C1C}">
                <a14:useLocalDpi xmlns:a14="http://schemas.microsoft.com/office/drawing/2010/main"/>
              </a:ext>
            </a:extLst>
          </a:blip>
          <a:srcRect/>
          <a:stretch/>
        </p:blipFill>
        <p:spPr bwMode="auto">
          <a:xfrm>
            <a:off x="8904618" y="940560"/>
            <a:ext cx="3721430" cy="78833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2" descr="Image result for cargurus logo">
            <a:extLst>
              <a:ext uri="{FF2B5EF4-FFF2-40B4-BE49-F238E27FC236}">
                <a16:creationId xmlns:a16="http://schemas.microsoft.com/office/drawing/2014/main" id="{44551288-EB87-4170-8B78-B378C46FD4D3}"/>
              </a:ext>
            </a:extLst>
          </p:cNvPr>
          <p:cNvPicPr>
            <a:picLocks noChangeAspect="1" noChangeArrowheads="1"/>
          </p:cNvPicPr>
          <p:nvPr/>
        </p:nvPicPr>
        <p:blipFill rotWithShape="1">
          <a:blip r:embed="rId37" cstate="screen">
            <a:extLst>
              <a:ext uri="{28A0092B-C50C-407E-A947-70E740481C1C}">
                <a14:useLocalDpi xmlns:a14="http://schemas.microsoft.com/office/drawing/2010/main"/>
              </a:ext>
            </a:extLst>
          </a:blip>
          <a:srcRect/>
          <a:stretch/>
        </p:blipFill>
        <p:spPr bwMode="auto">
          <a:xfrm>
            <a:off x="11948109" y="176404"/>
            <a:ext cx="2676560" cy="6793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8" descr="Image result for turo logo">
            <a:extLst>
              <a:ext uri="{FF2B5EF4-FFF2-40B4-BE49-F238E27FC236}">
                <a16:creationId xmlns:a16="http://schemas.microsoft.com/office/drawing/2014/main" id="{79C6BD3D-5C74-42B9-8F51-D7372E083E71}"/>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22494452" y="7527279"/>
            <a:ext cx="1538265" cy="56146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4" descr="Image result for tecovas logo">
            <a:extLst>
              <a:ext uri="{FF2B5EF4-FFF2-40B4-BE49-F238E27FC236}">
                <a16:creationId xmlns:a16="http://schemas.microsoft.com/office/drawing/2014/main" id="{68A58566-E3DB-4D3F-9FC5-EFDCC629E470}"/>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394274" y="293356"/>
            <a:ext cx="2680059" cy="64991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6" descr="Image result for purple bricks logo">
            <a:extLst>
              <a:ext uri="{FF2B5EF4-FFF2-40B4-BE49-F238E27FC236}">
                <a16:creationId xmlns:a16="http://schemas.microsoft.com/office/drawing/2014/main" id="{75CA6B5F-3085-4819-814E-4A0BA5DCEA7D}"/>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18170894" y="12817124"/>
            <a:ext cx="3004510" cy="66099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4" descr="Image result for offerpad logo">
            <a:extLst>
              <a:ext uri="{FF2B5EF4-FFF2-40B4-BE49-F238E27FC236}">
                <a16:creationId xmlns:a16="http://schemas.microsoft.com/office/drawing/2014/main" id="{F3F46914-5BF3-4DE2-939C-A03F8AFE9924}"/>
              </a:ext>
            </a:extLst>
          </p:cNvPr>
          <p:cNvPicPr>
            <a:picLocks noChangeAspect="1" noChangeArrowheads="1"/>
          </p:cNvPicPr>
          <p:nvPr/>
        </p:nvPicPr>
        <p:blipFill rotWithShape="1">
          <a:blip r:embed="rId41" cstate="email">
            <a:extLst>
              <a:ext uri="{28A0092B-C50C-407E-A947-70E740481C1C}">
                <a14:useLocalDpi xmlns:a14="http://schemas.microsoft.com/office/drawing/2010/main"/>
              </a:ext>
            </a:extLst>
          </a:blip>
          <a:srcRect/>
          <a:stretch/>
        </p:blipFill>
        <p:spPr bwMode="auto">
          <a:xfrm>
            <a:off x="9584793" y="9719587"/>
            <a:ext cx="2925276" cy="57083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2" descr="Image result for chewy logo">
            <a:extLst>
              <a:ext uri="{FF2B5EF4-FFF2-40B4-BE49-F238E27FC236}">
                <a16:creationId xmlns:a16="http://schemas.microsoft.com/office/drawing/2014/main" id="{1EDB3C0F-1FCA-4404-B55E-A7E0626FC8A7}"/>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12401108" y="9008594"/>
            <a:ext cx="2311602" cy="58560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4" descr="Image result for bombas logo">
            <a:extLst>
              <a:ext uri="{FF2B5EF4-FFF2-40B4-BE49-F238E27FC236}">
                <a16:creationId xmlns:a16="http://schemas.microsoft.com/office/drawing/2014/main" id="{5B644E82-0038-4939-820E-FA08A749D0E3}"/>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16495700" y="3887650"/>
            <a:ext cx="3083186" cy="50503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Image result for away logo">
            <a:extLst>
              <a:ext uri="{FF2B5EF4-FFF2-40B4-BE49-F238E27FC236}">
                <a16:creationId xmlns:a16="http://schemas.microsoft.com/office/drawing/2014/main" id="{0ABC2E35-EEA1-4247-AE6D-96FE683925A9}"/>
              </a:ext>
            </a:extLst>
          </p:cNvPr>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22679035" y="5566179"/>
            <a:ext cx="1481835" cy="148183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8" descr="Image result for grammarly logo">
            <a:extLst>
              <a:ext uri="{FF2B5EF4-FFF2-40B4-BE49-F238E27FC236}">
                <a16:creationId xmlns:a16="http://schemas.microsoft.com/office/drawing/2014/main" id="{B96B9780-FCFF-41E6-A2A9-368391FA8FAC}"/>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16179151" y="3075102"/>
            <a:ext cx="2998196" cy="70201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Image result for puls logo">
            <a:extLst>
              <a:ext uri="{FF2B5EF4-FFF2-40B4-BE49-F238E27FC236}">
                <a16:creationId xmlns:a16="http://schemas.microsoft.com/office/drawing/2014/main" id="{89157E2B-5AB2-4A07-AE2E-33F587853EBF}"/>
              </a:ext>
            </a:extLst>
          </p:cNvPr>
          <p:cNvPicPr>
            <a:picLocks noChangeAspect="1" noChangeArrowheads="1"/>
          </p:cNvPicPr>
          <p:nvPr/>
        </p:nvPicPr>
        <p:blipFill rotWithShape="1">
          <a:blip r:embed="rId46" cstate="screen">
            <a:extLst>
              <a:ext uri="{28A0092B-C50C-407E-A947-70E740481C1C}">
                <a14:useLocalDpi xmlns:a14="http://schemas.microsoft.com/office/drawing/2010/main"/>
              </a:ext>
            </a:extLst>
          </a:blip>
          <a:srcRect/>
          <a:stretch/>
        </p:blipFill>
        <p:spPr bwMode="auto">
          <a:xfrm>
            <a:off x="7749569" y="11774115"/>
            <a:ext cx="1848372" cy="104300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6" descr="Image result for takl logo">
            <a:extLst>
              <a:ext uri="{FF2B5EF4-FFF2-40B4-BE49-F238E27FC236}">
                <a16:creationId xmlns:a16="http://schemas.microsoft.com/office/drawing/2014/main" id="{5A426D70-BA4A-414E-98EC-32C7817051B1}"/>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17879596" y="4507273"/>
            <a:ext cx="1317199" cy="57455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8" descr="Image result for thirdlove logo">
            <a:extLst>
              <a:ext uri="{FF2B5EF4-FFF2-40B4-BE49-F238E27FC236}">
                <a16:creationId xmlns:a16="http://schemas.microsoft.com/office/drawing/2014/main" id="{7903805B-9008-4E7C-AC7A-8E028D232966}"/>
              </a:ext>
            </a:extLst>
          </p:cNvPr>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8249145" y="4308911"/>
            <a:ext cx="2756683" cy="93881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4" descr="Image result for smile direct club logo">
            <a:extLst>
              <a:ext uri="{FF2B5EF4-FFF2-40B4-BE49-F238E27FC236}">
                <a16:creationId xmlns:a16="http://schemas.microsoft.com/office/drawing/2014/main" id="{48C5B60C-6208-431D-B7BF-9978B4209B5B}"/>
              </a:ext>
            </a:extLst>
          </p:cNvPr>
          <p:cNvPicPr>
            <a:picLocks noChangeAspect="1" noChangeArrowheads="1"/>
          </p:cNvPicPr>
          <p:nvPr/>
        </p:nvPicPr>
        <p:blipFill>
          <a:blip r:embed="rId49" cstate="email">
            <a:extLst>
              <a:ext uri="{28A0092B-C50C-407E-A947-70E740481C1C}">
                <a14:useLocalDpi xmlns:a14="http://schemas.microsoft.com/office/drawing/2010/main"/>
              </a:ext>
            </a:extLst>
          </a:blip>
          <a:srcRect/>
          <a:stretch>
            <a:fillRect/>
          </a:stretch>
        </p:blipFill>
        <p:spPr bwMode="auto">
          <a:xfrm>
            <a:off x="18939195" y="8200253"/>
            <a:ext cx="1426588" cy="107407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descr="Image result for quip logo">
            <a:extLst>
              <a:ext uri="{FF2B5EF4-FFF2-40B4-BE49-F238E27FC236}">
                <a16:creationId xmlns:a16="http://schemas.microsoft.com/office/drawing/2014/main" id="{2F966359-5181-4960-BD52-5A5C88E123B2}"/>
              </a:ext>
            </a:extLst>
          </p:cNvPr>
          <p:cNvPicPr>
            <a:picLocks noChangeAspect="1" noChangeArrowheads="1"/>
          </p:cNvPicPr>
          <p:nvPr/>
        </p:nvPicPr>
        <p:blipFill rotWithShape="1">
          <a:blip r:embed="rId50" cstate="email">
            <a:extLst>
              <a:ext uri="{28A0092B-C50C-407E-A947-70E740481C1C}">
                <a14:useLocalDpi xmlns:a14="http://schemas.microsoft.com/office/drawing/2010/main"/>
              </a:ext>
            </a:extLst>
          </a:blip>
          <a:srcRect t="26573" b="27833"/>
          <a:stretch/>
        </p:blipFill>
        <p:spPr bwMode="auto">
          <a:xfrm>
            <a:off x="262476" y="11401727"/>
            <a:ext cx="1530751" cy="69791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Image result for filters fast logo png">
            <a:extLst>
              <a:ext uri="{FF2B5EF4-FFF2-40B4-BE49-F238E27FC236}">
                <a16:creationId xmlns:a16="http://schemas.microsoft.com/office/drawing/2014/main" id="{973FE737-CB64-4C56-B286-3DF4BC1DF21F}"/>
              </a:ext>
            </a:extLst>
          </p:cNvPr>
          <p:cNvPicPr>
            <a:picLocks noChangeAspect="1" noChangeArrowheads="1"/>
          </p:cNvPicPr>
          <p:nvPr/>
        </p:nvPicPr>
        <p:blipFill>
          <a:blip r:embed="rId51" cstate="email">
            <a:extLst>
              <a:ext uri="{28A0092B-C50C-407E-A947-70E740481C1C}">
                <a14:useLocalDpi xmlns:a14="http://schemas.microsoft.com/office/drawing/2010/main"/>
              </a:ext>
            </a:extLst>
          </a:blip>
          <a:srcRect/>
          <a:stretch>
            <a:fillRect/>
          </a:stretch>
        </p:blipFill>
        <p:spPr bwMode="auto">
          <a:xfrm>
            <a:off x="10863217" y="2725812"/>
            <a:ext cx="3280738" cy="71356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Image result for filter easy logo">
            <a:extLst>
              <a:ext uri="{FF2B5EF4-FFF2-40B4-BE49-F238E27FC236}">
                <a16:creationId xmlns:a16="http://schemas.microsoft.com/office/drawing/2014/main" id="{ADD2756F-1D7A-4BA7-9347-E5A0211BC9B0}"/>
              </a:ext>
            </a:extLst>
          </p:cNvPr>
          <p:cNvPicPr>
            <a:picLocks noChangeAspect="1" noChangeArrowheads="1"/>
          </p:cNvPicPr>
          <p:nvPr/>
        </p:nvPicPr>
        <p:blipFill rotWithShape="1">
          <a:blip r:embed="rId52" cstate="screen">
            <a:extLst>
              <a:ext uri="{28A0092B-C50C-407E-A947-70E740481C1C}">
                <a14:useLocalDpi xmlns:a14="http://schemas.microsoft.com/office/drawing/2010/main"/>
              </a:ext>
            </a:extLst>
          </a:blip>
          <a:srcRect/>
          <a:stretch/>
        </p:blipFill>
        <p:spPr bwMode="auto">
          <a:xfrm>
            <a:off x="15334673" y="9672575"/>
            <a:ext cx="2432745" cy="59202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Image result for noom logo">
            <a:extLst>
              <a:ext uri="{FF2B5EF4-FFF2-40B4-BE49-F238E27FC236}">
                <a16:creationId xmlns:a16="http://schemas.microsoft.com/office/drawing/2014/main" id="{2215D10B-9D17-4F2D-8AF0-4375AF1A7E79}"/>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20571487" y="8978256"/>
            <a:ext cx="1900930" cy="52341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8" descr="Image result for home chef logo">
            <a:extLst>
              <a:ext uri="{FF2B5EF4-FFF2-40B4-BE49-F238E27FC236}">
                <a16:creationId xmlns:a16="http://schemas.microsoft.com/office/drawing/2014/main" id="{9390C904-A18B-4543-87E3-350ABBA966A1}"/>
              </a:ext>
            </a:extLst>
          </p:cNvPr>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a:off x="5019056" y="7520259"/>
            <a:ext cx="1663273" cy="121702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2" descr="Image result for sun basket logo">
            <a:extLst>
              <a:ext uri="{FF2B5EF4-FFF2-40B4-BE49-F238E27FC236}">
                <a16:creationId xmlns:a16="http://schemas.microsoft.com/office/drawing/2014/main" id="{E9FA32F0-3A48-4985-9044-C97B55F2DA8A}"/>
              </a:ext>
            </a:extLst>
          </p:cNvPr>
          <p:cNvPicPr>
            <a:picLocks noChangeAspect="1" noChangeArrowheads="1"/>
          </p:cNvPicPr>
          <p:nvPr/>
        </p:nvPicPr>
        <p:blipFill rotWithShape="1">
          <a:blip r:embed="rId55" cstate="screen">
            <a:extLst>
              <a:ext uri="{28A0092B-C50C-407E-A947-70E740481C1C}">
                <a14:useLocalDpi xmlns:a14="http://schemas.microsoft.com/office/drawing/2010/main"/>
              </a:ext>
            </a:extLst>
          </a:blip>
          <a:srcRect/>
          <a:stretch/>
        </p:blipFill>
        <p:spPr bwMode="auto">
          <a:xfrm>
            <a:off x="15600046" y="760964"/>
            <a:ext cx="3192327" cy="98649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Image result for calm logo">
            <a:extLst>
              <a:ext uri="{FF2B5EF4-FFF2-40B4-BE49-F238E27FC236}">
                <a16:creationId xmlns:a16="http://schemas.microsoft.com/office/drawing/2014/main" id="{C0D60DDD-8F7F-4C81-BE29-80D6ABFE7577}"/>
              </a:ext>
            </a:extLst>
          </p:cNvPr>
          <p:cNvPicPr>
            <a:picLocks noChangeAspect="1" noChangeArrowheads="1"/>
          </p:cNvPicPr>
          <p:nvPr/>
        </p:nvPicPr>
        <p:blipFill rotWithShape="1">
          <a:blip r:embed="rId56" cstate="screen">
            <a:extLst>
              <a:ext uri="{28A0092B-C50C-407E-A947-70E740481C1C}">
                <a14:useLocalDpi xmlns:a14="http://schemas.microsoft.com/office/drawing/2010/main"/>
              </a:ext>
            </a:extLst>
          </a:blip>
          <a:srcRect/>
          <a:stretch/>
        </p:blipFill>
        <p:spPr bwMode="auto">
          <a:xfrm>
            <a:off x="19892800" y="3900864"/>
            <a:ext cx="1180239" cy="116047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70" descr="Image result for bonobos logo">
            <a:extLst>
              <a:ext uri="{FF2B5EF4-FFF2-40B4-BE49-F238E27FC236}">
                <a16:creationId xmlns:a16="http://schemas.microsoft.com/office/drawing/2014/main" id="{BF7080D5-2DD6-4114-81E4-6ADF3BFA96FD}"/>
              </a:ext>
            </a:extLst>
          </p:cNvPr>
          <p:cNvPicPr>
            <a:picLocks noChangeAspect="1" noChangeArrowheads="1"/>
          </p:cNvPicPr>
          <p:nvPr/>
        </p:nvPicPr>
        <p:blipFill>
          <a:blip r:embed="rId57" cstate="email">
            <a:extLst>
              <a:ext uri="{28A0092B-C50C-407E-A947-70E740481C1C}">
                <a14:useLocalDpi xmlns:a14="http://schemas.microsoft.com/office/drawing/2010/main"/>
              </a:ext>
            </a:extLst>
          </a:blip>
          <a:srcRect/>
          <a:stretch>
            <a:fillRect/>
          </a:stretch>
        </p:blipFill>
        <p:spPr bwMode="auto">
          <a:xfrm>
            <a:off x="19057825" y="1197493"/>
            <a:ext cx="2281603" cy="32025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6" descr="Image result for proper cloth logo">
            <a:extLst>
              <a:ext uri="{FF2B5EF4-FFF2-40B4-BE49-F238E27FC236}">
                <a16:creationId xmlns:a16="http://schemas.microsoft.com/office/drawing/2014/main" id="{2F3C8E18-9CFA-45AE-A60A-54C7712437C2}"/>
              </a:ext>
            </a:extLst>
          </p:cNvPr>
          <p:cNvPicPr>
            <a:picLocks noChangeAspect="1" noChangeArrowheads="1"/>
          </p:cNvPicPr>
          <p:nvPr/>
        </p:nvPicPr>
        <p:blipFill rotWithShape="1">
          <a:blip r:embed="rId58" cstate="screen">
            <a:extLst>
              <a:ext uri="{28A0092B-C50C-407E-A947-70E740481C1C}">
                <a14:useLocalDpi xmlns:a14="http://schemas.microsoft.com/office/drawing/2010/main"/>
              </a:ext>
            </a:extLst>
          </a:blip>
          <a:srcRect/>
          <a:stretch/>
        </p:blipFill>
        <p:spPr bwMode="auto">
          <a:xfrm>
            <a:off x="18362275" y="1789742"/>
            <a:ext cx="3338126" cy="41486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4" descr="Image result for dermstore logo">
            <a:extLst>
              <a:ext uri="{FF2B5EF4-FFF2-40B4-BE49-F238E27FC236}">
                <a16:creationId xmlns:a16="http://schemas.microsoft.com/office/drawing/2014/main" id="{76C08DDE-C85F-44DB-B57C-90FDD8B7E098}"/>
              </a:ext>
            </a:extLst>
          </p:cNvPr>
          <p:cNvPicPr>
            <a:picLocks noChangeAspect="1" noChangeArrowheads="1"/>
          </p:cNvPicPr>
          <p:nvPr/>
        </p:nvPicPr>
        <p:blipFill>
          <a:blip r:embed="rId59">
            <a:extLst>
              <a:ext uri="{28A0092B-C50C-407E-A947-70E740481C1C}">
                <a14:useLocalDpi xmlns:a14="http://schemas.microsoft.com/office/drawing/2010/main"/>
              </a:ext>
            </a:extLst>
          </a:blip>
          <a:srcRect/>
          <a:stretch>
            <a:fillRect/>
          </a:stretch>
        </p:blipFill>
        <p:spPr bwMode="auto">
          <a:xfrm>
            <a:off x="7767297" y="12652052"/>
            <a:ext cx="3443659" cy="114788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2" descr="Image result for hunt a killer logo">
            <a:extLst>
              <a:ext uri="{FF2B5EF4-FFF2-40B4-BE49-F238E27FC236}">
                <a16:creationId xmlns:a16="http://schemas.microsoft.com/office/drawing/2014/main" id="{C2CBDFBD-B232-49EF-92D1-69052BCDB673}"/>
              </a:ext>
            </a:extLst>
          </p:cNvPr>
          <p:cNvPicPr>
            <a:picLocks noChangeAspect="1" noChangeArrowheads="1"/>
          </p:cNvPicPr>
          <p:nvPr/>
        </p:nvPicPr>
        <p:blipFill>
          <a:blip r:embed="rId60" cstate="email">
            <a:extLst>
              <a:ext uri="{28A0092B-C50C-407E-A947-70E740481C1C}">
                <a14:useLocalDpi xmlns:a14="http://schemas.microsoft.com/office/drawing/2010/main"/>
              </a:ext>
            </a:extLst>
          </a:blip>
          <a:srcRect/>
          <a:stretch>
            <a:fillRect/>
          </a:stretch>
        </p:blipFill>
        <p:spPr bwMode="auto">
          <a:xfrm>
            <a:off x="2661282" y="3529879"/>
            <a:ext cx="2756683" cy="8614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8" descr="Image result for fabfitfun logo">
            <a:extLst>
              <a:ext uri="{FF2B5EF4-FFF2-40B4-BE49-F238E27FC236}">
                <a16:creationId xmlns:a16="http://schemas.microsoft.com/office/drawing/2014/main" id="{0DD5E8EE-7D14-4525-B923-6FE4268336C5}"/>
              </a:ext>
            </a:extLst>
          </p:cNvPr>
          <p:cNvPicPr>
            <a:picLocks noChangeAspect="1" noChangeArrowheads="1"/>
          </p:cNvPicPr>
          <p:nvPr/>
        </p:nvPicPr>
        <p:blipFill>
          <a:blip r:embed="rId61" cstate="email">
            <a:extLst>
              <a:ext uri="{28A0092B-C50C-407E-A947-70E740481C1C}">
                <a14:useLocalDpi xmlns:a14="http://schemas.microsoft.com/office/drawing/2010/main"/>
              </a:ext>
            </a:extLst>
          </a:blip>
          <a:srcRect/>
          <a:stretch>
            <a:fillRect/>
          </a:stretch>
        </p:blipFill>
        <p:spPr bwMode="auto">
          <a:xfrm>
            <a:off x="14983500" y="195471"/>
            <a:ext cx="2002259" cy="63618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Image result for pantaya logo">
            <a:extLst>
              <a:ext uri="{FF2B5EF4-FFF2-40B4-BE49-F238E27FC236}">
                <a16:creationId xmlns:a16="http://schemas.microsoft.com/office/drawing/2014/main" id="{31EECB3B-F688-4E3C-B373-5F9EF8D0013D}"/>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9190842" y="3108648"/>
            <a:ext cx="1652589" cy="108451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4" descr="Image result for hometogo logo">
            <a:extLst>
              <a:ext uri="{FF2B5EF4-FFF2-40B4-BE49-F238E27FC236}">
                <a16:creationId xmlns:a16="http://schemas.microsoft.com/office/drawing/2014/main" id="{D730775E-14CB-400E-9F75-D51F9277A104}"/>
              </a:ext>
            </a:extLst>
          </p:cNvPr>
          <p:cNvPicPr>
            <a:picLocks noChangeAspect="1" noChangeArrowheads="1"/>
          </p:cNvPicPr>
          <p:nvPr/>
        </p:nvPicPr>
        <p:blipFill rotWithShape="1">
          <a:blip r:embed="rId63" cstate="email">
            <a:extLst>
              <a:ext uri="{28A0092B-C50C-407E-A947-70E740481C1C}">
                <a14:useLocalDpi xmlns:a14="http://schemas.microsoft.com/office/drawing/2010/main"/>
              </a:ext>
            </a:extLst>
          </a:blip>
          <a:srcRect t="29263" b="19360"/>
          <a:stretch/>
        </p:blipFill>
        <p:spPr bwMode="auto">
          <a:xfrm>
            <a:off x="9610333" y="10454450"/>
            <a:ext cx="2238849" cy="62925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Image result for zola logo">
            <a:extLst>
              <a:ext uri="{FF2B5EF4-FFF2-40B4-BE49-F238E27FC236}">
                <a16:creationId xmlns:a16="http://schemas.microsoft.com/office/drawing/2014/main" id="{9FA0C493-D55B-4385-B48F-07A796AD6614}"/>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6730187" y="204161"/>
            <a:ext cx="1444679" cy="66083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Image result for luxury retreats logo">
            <a:extLst>
              <a:ext uri="{FF2B5EF4-FFF2-40B4-BE49-F238E27FC236}">
                <a16:creationId xmlns:a16="http://schemas.microsoft.com/office/drawing/2014/main" id="{E022EEDB-9505-431F-A55C-2A2C61196E8E}"/>
              </a:ext>
            </a:extLst>
          </p:cNvPr>
          <p:cNvPicPr>
            <a:picLocks noChangeAspect="1" noChangeArrowheads="1"/>
          </p:cNvPicPr>
          <p:nvPr/>
        </p:nvPicPr>
        <p:blipFill>
          <a:blip r:embed="rId65" cstate="email">
            <a:extLst>
              <a:ext uri="{28A0092B-C50C-407E-A947-70E740481C1C}">
                <a14:useLocalDpi xmlns:a14="http://schemas.microsoft.com/office/drawing/2010/main"/>
              </a:ext>
            </a:extLst>
          </a:blip>
          <a:srcRect/>
          <a:stretch>
            <a:fillRect/>
          </a:stretch>
        </p:blipFill>
        <p:spPr bwMode="auto">
          <a:xfrm>
            <a:off x="2033726" y="12825088"/>
            <a:ext cx="3281386" cy="82034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6" descr="Image result for home advisor logo">
            <a:extLst>
              <a:ext uri="{FF2B5EF4-FFF2-40B4-BE49-F238E27FC236}">
                <a16:creationId xmlns:a16="http://schemas.microsoft.com/office/drawing/2014/main" id="{48CBEAF6-F856-4668-9BB3-21C3B4061A77}"/>
              </a:ext>
            </a:extLst>
          </p:cNvPr>
          <p:cNvPicPr>
            <a:picLocks noChangeAspect="1" noChangeArrowheads="1"/>
          </p:cNvPicPr>
          <p:nvPr/>
        </p:nvPicPr>
        <p:blipFill rotWithShape="1">
          <a:blip r:embed="rId66" cstate="screen">
            <a:extLst>
              <a:ext uri="{28A0092B-C50C-407E-A947-70E740481C1C}">
                <a14:useLocalDpi xmlns:a14="http://schemas.microsoft.com/office/drawing/2010/main"/>
              </a:ext>
            </a:extLst>
          </a:blip>
          <a:srcRect/>
          <a:stretch/>
        </p:blipFill>
        <p:spPr bwMode="auto">
          <a:xfrm>
            <a:off x="1912666" y="12157657"/>
            <a:ext cx="3431449" cy="5273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44" descr="Image result for birchbox logo">
            <a:extLst>
              <a:ext uri="{FF2B5EF4-FFF2-40B4-BE49-F238E27FC236}">
                <a16:creationId xmlns:a16="http://schemas.microsoft.com/office/drawing/2014/main" id="{3D69C5C7-CD97-44BE-95A5-D06D7CCB902E}"/>
              </a:ext>
            </a:extLst>
          </p:cNvPr>
          <p:cNvPicPr>
            <a:picLocks noChangeAspect="1" noChangeArrowheads="1"/>
          </p:cNvPicPr>
          <p:nvPr/>
        </p:nvPicPr>
        <p:blipFill rotWithShape="1">
          <a:blip r:embed="rId67" cstate="screen">
            <a:extLst>
              <a:ext uri="{28A0092B-C50C-407E-A947-70E740481C1C}">
                <a14:useLocalDpi xmlns:a14="http://schemas.microsoft.com/office/drawing/2010/main"/>
              </a:ext>
            </a:extLst>
          </a:blip>
          <a:srcRect/>
          <a:stretch/>
        </p:blipFill>
        <p:spPr bwMode="auto">
          <a:xfrm>
            <a:off x="19577776" y="9659176"/>
            <a:ext cx="2911395" cy="43527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50" descr="Image result for ipsy logo">
            <a:extLst>
              <a:ext uri="{FF2B5EF4-FFF2-40B4-BE49-F238E27FC236}">
                <a16:creationId xmlns:a16="http://schemas.microsoft.com/office/drawing/2014/main" id="{5A4BCDE4-99B7-478A-865C-3ED55FAA24C6}"/>
              </a:ext>
            </a:extLst>
          </p:cNvPr>
          <p:cNvPicPr>
            <a:picLocks noChangeAspect="1" noChangeArrowheads="1"/>
          </p:cNvPicPr>
          <p:nvPr/>
        </p:nvPicPr>
        <p:blipFill>
          <a:blip r:embed="rId68" cstate="email">
            <a:extLst>
              <a:ext uri="{28A0092B-C50C-407E-A947-70E740481C1C}">
                <a14:useLocalDpi xmlns:a14="http://schemas.microsoft.com/office/drawing/2010/main"/>
              </a:ext>
            </a:extLst>
          </a:blip>
          <a:srcRect/>
          <a:stretch>
            <a:fillRect/>
          </a:stretch>
        </p:blipFill>
        <p:spPr bwMode="auto">
          <a:xfrm>
            <a:off x="353433" y="5734270"/>
            <a:ext cx="1253477" cy="125347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98" descr="Image result for wag logo">
            <a:extLst>
              <a:ext uri="{FF2B5EF4-FFF2-40B4-BE49-F238E27FC236}">
                <a16:creationId xmlns:a16="http://schemas.microsoft.com/office/drawing/2014/main" id="{E19E895F-57F3-483D-9436-C2ECDE348522}"/>
              </a:ext>
            </a:extLst>
          </p:cNvPr>
          <p:cNvPicPr>
            <a:picLocks noChangeAspect="1" noChangeArrowheads="1"/>
          </p:cNvPicPr>
          <p:nvPr/>
        </p:nvPicPr>
        <p:blipFill>
          <a:blip r:embed="rId69" cstate="email">
            <a:extLst>
              <a:ext uri="{28A0092B-C50C-407E-A947-70E740481C1C}">
                <a14:useLocalDpi xmlns:a14="http://schemas.microsoft.com/office/drawing/2010/main"/>
              </a:ext>
            </a:extLst>
          </a:blip>
          <a:srcRect/>
          <a:stretch>
            <a:fillRect/>
          </a:stretch>
        </p:blipFill>
        <p:spPr bwMode="auto">
          <a:xfrm>
            <a:off x="15716067" y="12557494"/>
            <a:ext cx="2061111" cy="74798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8" descr="Image result for rover logo">
            <a:extLst>
              <a:ext uri="{FF2B5EF4-FFF2-40B4-BE49-F238E27FC236}">
                <a16:creationId xmlns:a16="http://schemas.microsoft.com/office/drawing/2014/main" id="{86CEA2E4-9D10-49F8-81A3-2EDA7A435A8F}"/>
              </a:ext>
            </a:extLst>
          </p:cNvPr>
          <p:cNvPicPr>
            <a:picLocks noChangeAspect="1" noChangeArrowheads="1"/>
          </p:cNvPicPr>
          <p:nvPr/>
        </p:nvPicPr>
        <p:blipFill>
          <a:blip r:embed="rId70" cstate="screen">
            <a:extLst>
              <a:ext uri="{28A0092B-C50C-407E-A947-70E740481C1C}">
                <a14:useLocalDpi xmlns:a14="http://schemas.microsoft.com/office/drawing/2010/main"/>
              </a:ext>
            </a:extLst>
          </a:blip>
          <a:srcRect/>
          <a:stretch>
            <a:fillRect/>
          </a:stretch>
        </p:blipFill>
        <p:spPr bwMode="auto">
          <a:xfrm>
            <a:off x="21655586" y="1184937"/>
            <a:ext cx="1892765" cy="64768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10" descr="Image result for wayfair logo">
            <a:extLst>
              <a:ext uri="{FF2B5EF4-FFF2-40B4-BE49-F238E27FC236}">
                <a16:creationId xmlns:a16="http://schemas.microsoft.com/office/drawing/2014/main" id="{F71AC573-2010-4E27-81DE-8635D8627EDF}"/>
              </a:ext>
            </a:extLst>
          </p:cNvPr>
          <p:cNvPicPr>
            <a:picLocks noChangeAspect="1" noChangeArrowheads="1"/>
          </p:cNvPicPr>
          <p:nvPr/>
        </p:nvPicPr>
        <p:blipFill rotWithShape="1">
          <a:blip r:embed="rId71" cstate="email">
            <a:extLst>
              <a:ext uri="{28A0092B-C50C-407E-A947-70E740481C1C}">
                <a14:useLocalDpi xmlns:a14="http://schemas.microsoft.com/office/drawing/2010/main"/>
              </a:ext>
            </a:extLst>
          </a:blip>
          <a:srcRect t="29095" b="29895"/>
          <a:stretch/>
        </p:blipFill>
        <p:spPr bwMode="auto">
          <a:xfrm>
            <a:off x="22140888" y="1768128"/>
            <a:ext cx="2067921" cy="84804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8" descr="Image result for zulily logo">
            <a:extLst>
              <a:ext uri="{FF2B5EF4-FFF2-40B4-BE49-F238E27FC236}">
                <a16:creationId xmlns:a16="http://schemas.microsoft.com/office/drawing/2014/main" id="{15E28F4C-9F59-4517-8021-B9C19F1CEABE}"/>
              </a:ext>
            </a:extLst>
          </p:cNvPr>
          <p:cNvPicPr>
            <a:picLocks noChangeAspect="1" noChangeArrowheads="1"/>
          </p:cNvPicPr>
          <p:nvPr/>
        </p:nvPicPr>
        <p:blipFill rotWithShape="1">
          <a:blip r:embed="rId72" cstate="screen">
            <a:extLst>
              <a:ext uri="{28A0092B-C50C-407E-A947-70E740481C1C}">
                <a14:useLocalDpi xmlns:a14="http://schemas.microsoft.com/office/drawing/2010/main"/>
              </a:ext>
            </a:extLst>
          </a:blip>
          <a:srcRect/>
          <a:stretch/>
        </p:blipFill>
        <p:spPr bwMode="auto">
          <a:xfrm>
            <a:off x="3218543" y="8160474"/>
            <a:ext cx="1578104" cy="75607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8" descr="Image result for peloton logo">
            <a:extLst>
              <a:ext uri="{FF2B5EF4-FFF2-40B4-BE49-F238E27FC236}">
                <a16:creationId xmlns:a16="http://schemas.microsoft.com/office/drawing/2014/main" id="{C5462790-4E04-44F5-86A3-AAE0C901A961}"/>
              </a:ext>
            </a:extLst>
          </p:cNvPr>
          <p:cNvPicPr>
            <a:picLocks noChangeAspect="1" noChangeArrowheads="1"/>
          </p:cNvPicPr>
          <p:nvPr/>
        </p:nvPicPr>
        <p:blipFill rotWithShape="1">
          <a:blip r:embed="rId73" cstate="screen">
            <a:extLst>
              <a:ext uri="{28A0092B-C50C-407E-A947-70E740481C1C}">
                <a14:useLocalDpi xmlns:a14="http://schemas.microsoft.com/office/drawing/2010/main"/>
              </a:ext>
            </a:extLst>
          </a:blip>
          <a:srcRect/>
          <a:stretch/>
        </p:blipFill>
        <p:spPr bwMode="auto">
          <a:xfrm>
            <a:off x="12503586" y="9594991"/>
            <a:ext cx="2703397" cy="72484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14" descr="Image result for warby parker logo">
            <a:extLst>
              <a:ext uri="{FF2B5EF4-FFF2-40B4-BE49-F238E27FC236}">
                <a16:creationId xmlns:a16="http://schemas.microsoft.com/office/drawing/2014/main" id="{59A24214-C145-42C5-B014-A1B618AB329F}"/>
              </a:ext>
            </a:extLst>
          </p:cNvPr>
          <p:cNvPicPr>
            <a:picLocks noChangeAspect="1" noChangeArrowheads="1"/>
          </p:cNvPicPr>
          <p:nvPr/>
        </p:nvPicPr>
        <p:blipFill rotWithShape="1">
          <a:blip r:embed="rId74" cstate="screen">
            <a:extLst>
              <a:ext uri="{28A0092B-C50C-407E-A947-70E740481C1C}">
                <a14:useLocalDpi xmlns:a14="http://schemas.microsoft.com/office/drawing/2010/main"/>
              </a:ext>
            </a:extLst>
          </a:blip>
          <a:srcRect/>
          <a:stretch/>
        </p:blipFill>
        <p:spPr bwMode="auto">
          <a:xfrm>
            <a:off x="20324141" y="5137198"/>
            <a:ext cx="3626220" cy="60534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32" descr="Image result for bouqs logo">
            <a:extLst>
              <a:ext uri="{FF2B5EF4-FFF2-40B4-BE49-F238E27FC236}">
                <a16:creationId xmlns:a16="http://schemas.microsoft.com/office/drawing/2014/main" id="{4AED646C-32CB-4FF9-8E3A-CEE1E8FE7B09}"/>
              </a:ext>
            </a:extLst>
          </p:cNvPr>
          <p:cNvPicPr>
            <a:picLocks noChangeAspect="1" noChangeArrowheads="1"/>
          </p:cNvPicPr>
          <p:nvPr/>
        </p:nvPicPr>
        <p:blipFill>
          <a:blip r:embed="rId75" cstate="email">
            <a:extLst>
              <a:ext uri="{28A0092B-C50C-407E-A947-70E740481C1C}">
                <a14:useLocalDpi xmlns:a14="http://schemas.microsoft.com/office/drawing/2010/main"/>
              </a:ext>
            </a:extLst>
          </a:blip>
          <a:srcRect/>
          <a:stretch>
            <a:fillRect/>
          </a:stretch>
        </p:blipFill>
        <p:spPr bwMode="auto">
          <a:xfrm>
            <a:off x="7541798" y="9686307"/>
            <a:ext cx="1930554" cy="108593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2" descr="Image result for proflowers logo">
            <a:extLst>
              <a:ext uri="{FF2B5EF4-FFF2-40B4-BE49-F238E27FC236}">
                <a16:creationId xmlns:a16="http://schemas.microsoft.com/office/drawing/2014/main" id="{404B305E-8B14-4A02-B653-2CD2ACCF7678}"/>
              </a:ext>
            </a:extLst>
          </p:cNvPr>
          <p:cNvPicPr>
            <a:picLocks noChangeAspect="1" noChangeArrowheads="1"/>
          </p:cNvPicPr>
          <p:nvPr/>
        </p:nvPicPr>
        <p:blipFill>
          <a:blip r:embed="rId76" cstate="screen">
            <a:extLst>
              <a:ext uri="{28A0092B-C50C-407E-A947-70E740481C1C}">
                <a14:useLocalDpi xmlns:a14="http://schemas.microsoft.com/office/drawing/2010/main"/>
              </a:ext>
            </a:extLst>
          </a:blip>
          <a:srcRect/>
          <a:stretch>
            <a:fillRect/>
          </a:stretch>
        </p:blipFill>
        <p:spPr bwMode="auto">
          <a:xfrm>
            <a:off x="21259249" y="12394473"/>
            <a:ext cx="2685437" cy="43708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2" descr="Image result for graze nature delivered logo">
            <a:extLst>
              <a:ext uri="{FF2B5EF4-FFF2-40B4-BE49-F238E27FC236}">
                <a16:creationId xmlns:a16="http://schemas.microsoft.com/office/drawing/2014/main" id="{10A07E9D-26B7-4AE1-9344-5F13120EF752}"/>
              </a:ext>
            </a:extLst>
          </p:cNvPr>
          <p:cNvPicPr>
            <a:picLocks noChangeAspect="1" noChangeArrowheads="1"/>
          </p:cNvPicPr>
          <p:nvPr/>
        </p:nvPicPr>
        <p:blipFill>
          <a:blip r:embed="rId77" cstate="email">
            <a:extLst>
              <a:ext uri="{28A0092B-C50C-407E-A947-70E740481C1C}">
                <a14:useLocalDpi xmlns:a14="http://schemas.microsoft.com/office/drawing/2010/main"/>
              </a:ext>
            </a:extLst>
          </a:blip>
          <a:srcRect/>
          <a:stretch>
            <a:fillRect/>
          </a:stretch>
        </p:blipFill>
        <p:spPr bwMode="auto">
          <a:xfrm>
            <a:off x="3556793" y="265058"/>
            <a:ext cx="2678288" cy="67821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94" descr="Image result for grubhub logo">
            <a:extLst>
              <a:ext uri="{FF2B5EF4-FFF2-40B4-BE49-F238E27FC236}">
                <a16:creationId xmlns:a16="http://schemas.microsoft.com/office/drawing/2014/main" id="{9EB9E2DE-ABED-4A22-9F42-7CCAFF6E4013}"/>
              </a:ext>
            </a:extLst>
          </p:cNvPr>
          <p:cNvPicPr>
            <a:picLocks noChangeAspect="1" noChangeArrowheads="1"/>
          </p:cNvPicPr>
          <p:nvPr/>
        </p:nvPicPr>
        <p:blipFill>
          <a:blip r:embed="rId78" cstate="screen">
            <a:extLst>
              <a:ext uri="{28A0092B-C50C-407E-A947-70E740481C1C}">
                <a14:useLocalDpi xmlns:a14="http://schemas.microsoft.com/office/drawing/2010/main"/>
              </a:ext>
            </a:extLst>
          </a:blip>
          <a:srcRect/>
          <a:stretch>
            <a:fillRect/>
          </a:stretch>
        </p:blipFill>
        <p:spPr bwMode="auto">
          <a:xfrm>
            <a:off x="12801217" y="11994966"/>
            <a:ext cx="2022898" cy="107888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 descr="Image result for experian logo">
            <a:extLst>
              <a:ext uri="{FF2B5EF4-FFF2-40B4-BE49-F238E27FC236}">
                <a16:creationId xmlns:a16="http://schemas.microsoft.com/office/drawing/2014/main" id="{5019E028-9B54-4831-898E-EBB2DA982553}"/>
              </a:ext>
            </a:extLst>
          </p:cNvPr>
          <p:cNvPicPr>
            <a:picLocks noChangeAspect="1" noChangeArrowheads="1"/>
          </p:cNvPicPr>
          <p:nvPr/>
        </p:nvPicPr>
        <p:blipFill>
          <a:blip r:embed="rId79" cstate="screen">
            <a:extLst>
              <a:ext uri="{28A0092B-C50C-407E-A947-70E740481C1C}">
                <a14:useLocalDpi xmlns:a14="http://schemas.microsoft.com/office/drawing/2010/main"/>
              </a:ext>
            </a:extLst>
          </a:blip>
          <a:srcRect/>
          <a:stretch>
            <a:fillRect/>
          </a:stretch>
        </p:blipFill>
        <p:spPr bwMode="auto">
          <a:xfrm>
            <a:off x="12486246" y="8197526"/>
            <a:ext cx="2186825" cy="72609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Image result for ancestry logo">
            <a:extLst>
              <a:ext uri="{FF2B5EF4-FFF2-40B4-BE49-F238E27FC236}">
                <a16:creationId xmlns:a16="http://schemas.microsoft.com/office/drawing/2014/main" id="{07E979D3-BB1F-4909-90DA-18B9AF9B25BD}"/>
              </a:ext>
            </a:extLst>
          </p:cNvPr>
          <p:cNvPicPr>
            <a:picLocks noChangeAspect="1" noChangeArrowheads="1"/>
          </p:cNvPicPr>
          <p:nvPr/>
        </p:nvPicPr>
        <p:blipFill rotWithShape="1">
          <a:blip r:embed="rId80" cstate="screen">
            <a:extLst>
              <a:ext uri="{28A0092B-C50C-407E-A947-70E740481C1C}">
                <a14:useLocalDpi xmlns:a14="http://schemas.microsoft.com/office/drawing/2010/main"/>
              </a:ext>
            </a:extLst>
          </a:blip>
          <a:srcRect/>
          <a:stretch/>
        </p:blipFill>
        <p:spPr bwMode="auto">
          <a:xfrm>
            <a:off x="14781492" y="11753773"/>
            <a:ext cx="2699797" cy="60024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Image result for 23 and me logo">
            <a:extLst>
              <a:ext uri="{FF2B5EF4-FFF2-40B4-BE49-F238E27FC236}">
                <a16:creationId xmlns:a16="http://schemas.microsoft.com/office/drawing/2014/main" id="{918A10E2-CEA2-4BD1-970B-52F0C02D8F01}"/>
              </a:ext>
            </a:extLst>
          </p:cNvPr>
          <p:cNvPicPr>
            <a:picLocks noChangeAspect="1" noChangeArrowheads="1"/>
          </p:cNvPicPr>
          <p:nvPr/>
        </p:nvPicPr>
        <p:blipFill>
          <a:blip r:embed="rId81" cstate="screen">
            <a:extLst>
              <a:ext uri="{28A0092B-C50C-407E-A947-70E740481C1C}">
                <a14:useLocalDpi xmlns:a14="http://schemas.microsoft.com/office/drawing/2010/main"/>
              </a:ext>
            </a:extLst>
          </a:blip>
          <a:srcRect/>
          <a:stretch>
            <a:fillRect/>
          </a:stretch>
        </p:blipFill>
        <p:spPr bwMode="auto">
          <a:xfrm>
            <a:off x="3678287" y="9771845"/>
            <a:ext cx="1940832" cy="126309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Image result for eargo logo">
            <a:extLst>
              <a:ext uri="{FF2B5EF4-FFF2-40B4-BE49-F238E27FC236}">
                <a16:creationId xmlns:a16="http://schemas.microsoft.com/office/drawing/2014/main" id="{B0E1A405-D4F6-4B7C-B6F1-59F2AC4E27EA}"/>
              </a:ext>
            </a:extLst>
          </p:cNvPr>
          <p:cNvPicPr>
            <a:picLocks noChangeAspect="1" noChangeArrowheads="1"/>
          </p:cNvPicPr>
          <p:nvPr/>
        </p:nvPicPr>
        <p:blipFill rotWithShape="1">
          <a:blip r:embed="rId82" cstate="screen">
            <a:extLst>
              <a:ext uri="{28A0092B-C50C-407E-A947-70E740481C1C}">
                <a14:useLocalDpi xmlns:a14="http://schemas.microsoft.com/office/drawing/2010/main"/>
              </a:ext>
            </a:extLst>
          </a:blip>
          <a:srcRect/>
          <a:stretch/>
        </p:blipFill>
        <p:spPr bwMode="auto">
          <a:xfrm>
            <a:off x="7185589" y="8380109"/>
            <a:ext cx="1887966" cy="47654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36" descr="Image result for houzz logo">
            <a:extLst>
              <a:ext uri="{FF2B5EF4-FFF2-40B4-BE49-F238E27FC236}">
                <a16:creationId xmlns:a16="http://schemas.microsoft.com/office/drawing/2014/main" id="{EAE5477A-0A40-40DC-9311-EBBB697E2D66}"/>
              </a:ext>
            </a:extLst>
          </p:cNvPr>
          <p:cNvPicPr>
            <a:picLocks noChangeAspect="1" noChangeArrowheads="1"/>
          </p:cNvPicPr>
          <p:nvPr/>
        </p:nvPicPr>
        <p:blipFill>
          <a:blip r:embed="rId83" cstate="email">
            <a:extLst>
              <a:ext uri="{28A0092B-C50C-407E-A947-70E740481C1C}">
                <a14:useLocalDpi xmlns:a14="http://schemas.microsoft.com/office/drawing/2010/main"/>
              </a:ext>
            </a:extLst>
          </a:blip>
          <a:srcRect/>
          <a:stretch>
            <a:fillRect/>
          </a:stretch>
        </p:blipFill>
        <p:spPr bwMode="auto">
          <a:xfrm>
            <a:off x="2125012" y="5446728"/>
            <a:ext cx="1924893" cy="64163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12" descr="Image result for ringlogo">
            <a:extLst>
              <a:ext uri="{FF2B5EF4-FFF2-40B4-BE49-F238E27FC236}">
                <a16:creationId xmlns:a16="http://schemas.microsoft.com/office/drawing/2014/main" id="{17C1522F-3E08-4330-B04D-F0398CEADB67}"/>
              </a:ext>
            </a:extLst>
          </p:cNvPr>
          <p:cNvPicPr>
            <a:picLocks noChangeAspect="1" noChangeArrowheads="1"/>
          </p:cNvPicPr>
          <p:nvPr/>
        </p:nvPicPr>
        <p:blipFill>
          <a:blip r:embed="rId84" cstate="screen">
            <a:extLst>
              <a:ext uri="{28A0092B-C50C-407E-A947-70E740481C1C}">
                <a14:useLocalDpi xmlns:a14="http://schemas.microsoft.com/office/drawing/2010/main"/>
              </a:ext>
            </a:extLst>
          </a:blip>
          <a:srcRect/>
          <a:stretch>
            <a:fillRect/>
          </a:stretch>
        </p:blipFill>
        <p:spPr bwMode="auto">
          <a:xfrm>
            <a:off x="18144952" y="9435460"/>
            <a:ext cx="1072712" cy="67542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6" descr="Image result for simplisafe logo">
            <a:extLst>
              <a:ext uri="{FF2B5EF4-FFF2-40B4-BE49-F238E27FC236}">
                <a16:creationId xmlns:a16="http://schemas.microsoft.com/office/drawing/2014/main" id="{6B8B6B2E-ED2E-484C-BCB7-B01369E13B51}"/>
              </a:ext>
            </a:extLst>
          </p:cNvPr>
          <p:cNvPicPr>
            <a:picLocks noChangeAspect="1" noChangeArrowheads="1"/>
          </p:cNvPicPr>
          <p:nvPr/>
        </p:nvPicPr>
        <p:blipFill>
          <a:blip r:embed="rId85" cstate="email">
            <a:extLst>
              <a:ext uri="{28A0092B-C50C-407E-A947-70E740481C1C}">
                <a14:useLocalDpi xmlns:a14="http://schemas.microsoft.com/office/drawing/2010/main"/>
              </a:ext>
            </a:extLst>
          </a:blip>
          <a:srcRect/>
          <a:stretch>
            <a:fillRect/>
          </a:stretch>
        </p:blipFill>
        <p:spPr bwMode="auto">
          <a:xfrm>
            <a:off x="21988204" y="9883373"/>
            <a:ext cx="2172274" cy="110243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0" descr="Image result for minted logo">
            <a:extLst>
              <a:ext uri="{FF2B5EF4-FFF2-40B4-BE49-F238E27FC236}">
                <a16:creationId xmlns:a16="http://schemas.microsoft.com/office/drawing/2014/main" id="{9707AE7C-0512-45B5-BDBB-B4838062A0C4}"/>
              </a:ext>
            </a:extLst>
          </p:cNvPr>
          <p:cNvPicPr>
            <a:picLocks noChangeAspect="1" noChangeArrowheads="1"/>
          </p:cNvPicPr>
          <p:nvPr/>
        </p:nvPicPr>
        <p:blipFill>
          <a:blip r:embed="rId86" cstate="screen">
            <a:extLst>
              <a:ext uri="{28A0092B-C50C-407E-A947-70E740481C1C}">
                <a14:useLocalDpi xmlns:a14="http://schemas.microsoft.com/office/drawing/2010/main"/>
              </a:ext>
            </a:extLst>
          </a:blip>
          <a:srcRect/>
          <a:stretch>
            <a:fillRect/>
          </a:stretch>
        </p:blipFill>
        <p:spPr bwMode="auto">
          <a:xfrm>
            <a:off x="18617744" y="10337317"/>
            <a:ext cx="1762011" cy="43614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2" descr="Image result for indeed logo">
            <a:extLst>
              <a:ext uri="{FF2B5EF4-FFF2-40B4-BE49-F238E27FC236}">
                <a16:creationId xmlns:a16="http://schemas.microsoft.com/office/drawing/2014/main" id="{CED52B12-5188-4E98-95A2-191E9A4C3083}"/>
              </a:ext>
            </a:extLst>
          </p:cNvPr>
          <p:cNvPicPr>
            <a:picLocks noChangeAspect="1" noChangeArrowheads="1"/>
          </p:cNvPicPr>
          <p:nvPr/>
        </p:nvPicPr>
        <p:blipFill rotWithShape="1">
          <a:blip r:embed="rId87" cstate="email">
            <a:extLst>
              <a:ext uri="{28A0092B-C50C-407E-A947-70E740481C1C}">
                <a14:useLocalDpi xmlns:a14="http://schemas.microsoft.com/office/drawing/2010/main"/>
              </a:ext>
            </a:extLst>
          </a:blip>
          <a:srcRect t="34600" b="33788"/>
          <a:stretch/>
        </p:blipFill>
        <p:spPr bwMode="auto">
          <a:xfrm>
            <a:off x="5527104" y="11077765"/>
            <a:ext cx="1880948" cy="59458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54" descr="Image result for ziprecruiter logo">
            <a:extLst>
              <a:ext uri="{FF2B5EF4-FFF2-40B4-BE49-F238E27FC236}">
                <a16:creationId xmlns:a16="http://schemas.microsoft.com/office/drawing/2014/main" id="{61584A2C-BACB-454E-87B0-FAE54E5DA88B}"/>
              </a:ext>
            </a:extLst>
          </p:cNvPr>
          <p:cNvPicPr>
            <a:picLocks noChangeAspect="1" noChangeArrowheads="1"/>
          </p:cNvPicPr>
          <p:nvPr/>
        </p:nvPicPr>
        <p:blipFill>
          <a:blip r:embed="rId88" cstate="screen">
            <a:extLst>
              <a:ext uri="{28A0092B-C50C-407E-A947-70E740481C1C}">
                <a14:useLocalDpi xmlns:a14="http://schemas.microsoft.com/office/drawing/2010/main"/>
              </a:ext>
            </a:extLst>
          </a:blip>
          <a:srcRect/>
          <a:stretch>
            <a:fillRect/>
          </a:stretch>
        </p:blipFill>
        <p:spPr bwMode="auto">
          <a:xfrm>
            <a:off x="9487978" y="8229423"/>
            <a:ext cx="2771977" cy="609836"/>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34" descr="Image result for babbel logo">
            <a:extLst>
              <a:ext uri="{FF2B5EF4-FFF2-40B4-BE49-F238E27FC236}">
                <a16:creationId xmlns:a16="http://schemas.microsoft.com/office/drawing/2014/main" id="{5833B489-6684-4785-97E4-6D9E54F53A35}"/>
              </a:ext>
            </a:extLst>
          </p:cNvPr>
          <p:cNvPicPr>
            <a:picLocks noChangeAspect="1" noChangeArrowheads="1"/>
          </p:cNvPicPr>
          <p:nvPr/>
        </p:nvPicPr>
        <p:blipFill>
          <a:blip r:embed="rId89" cstate="screen">
            <a:extLst>
              <a:ext uri="{28A0092B-C50C-407E-A947-70E740481C1C}">
                <a14:useLocalDpi xmlns:a14="http://schemas.microsoft.com/office/drawing/2010/main"/>
              </a:ext>
            </a:extLst>
          </a:blip>
          <a:srcRect/>
          <a:stretch>
            <a:fillRect/>
          </a:stretch>
        </p:blipFill>
        <p:spPr bwMode="auto">
          <a:xfrm>
            <a:off x="12896430" y="10273673"/>
            <a:ext cx="2107152" cy="652174"/>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42" descr="Image result for adoreme logo">
            <a:extLst>
              <a:ext uri="{FF2B5EF4-FFF2-40B4-BE49-F238E27FC236}">
                <a16:creationId xmlns:a16="http://schemas.microsoft.com/office/drawing/2014/main" id="{3457E39D-C4AB-469B-9017-A184F89B607D}"/>
              </a:ext>
            </a:extLst>
          </p:cNvPr>
          <p:cNvPicPr>
            <a:picLocks noChangeAspect="1" noChangeArrowheads="1"/>
          </p:cNvPicPr>
          <p:nvPr/>
        </p:nvPicPr>
        <p:blipFill>
          <a:blip r:embed="rId90" cstate="screen">
            <a:extLst>
              <a:ext uri="{28A0092B-C50C-407E-A947-70E740481C1C}">
                <a14:useLocalDpi xmlns:a14="http://schemas.microsoft.com/office/drawing/2010/main"/>
              </a:ext>
            </a:extLst>
          </a:blip>
          <a:srcRect/>
          <a:stretch>
            <a:fillRect/>
          </a:stretch>
        </p:blipFill>
        <p:spPr bwMode="auto">
          <a:xfrm>
            <a:off x="20091179" y="11653134"/>
            <a:ext cx="2643143" cy="53413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0" descr="Image result for casper logo">
            <a:extLst>
              <a:ext uri="{FF2B5EF4-FFF2-40B4-BE49-F238E27FC236}">
                <a16:creationId xmlns:a16="http://schemas.microsoft.com/office/drawing/2014/main" id="{3E77B36D-4AF5-493D-B706-3AD787D57330}"/>
              </a:ext>
            </a:extLst>
          </p:cNvPr>
          <p:cNvPicPr>
            <a:picLocks noChangeAspect="1" noChangeArrowheads="1"/>
          </p:cNvPicPr>
          <p:nvPr/>
        </p:nvPicPr>
        <p:blipFill rotWithShape="1">
          <a:blip r:embed="rId91" cstate="screen">
            <a:extLst>
              <a:ext uri="{28A0092B-C50C-407E-A947-70E740481C1C}">
                <a14:useLocalDpi xmlns:a14="http://schemas.microsoft.com/office/drawing/2010/main"/>
              </a:ext>
            </a:extLst>
          </a:blip>
          <a:srcRect/>
          <a:stretch/>
        </p:blipFill>
        <p:spPr bwMode="auto">
          <a:xfrm>
            <a:off x="2548496" y="7301053"/>
            <a:ext cx="2499556" cy="7034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32" descr="Image result for hello fresh logo">
            <a:extLst>
              <a:ext uri="{FF2B5EF4-FFF2-40B4-BE49-F238E27FC236}">
                <a16:creationId xmlns:a16="http://schemas.microsoft.com/office/drawing/2014/main" id="{C3C566BF-117D-41A6-B51D-DC06528D9CBD}"/>
              </a:ext>
            </a:extLst>
          </p:cNvPr>
          <p:cNvPicPr>
            <a:picLocks noChangeAspect="1" noChangeArrowheads="1"/>
          </p:cNvPicPr>
          <p:nvPr/>
        </p:nvPicPr>
        <p:blipFill>
          <a:blip r:embed="rId92" cstate="screen">
            <a:extLst>
              <a:ext uri="{28A0092B-C50C-407E-A947-70E740481C1C}">
                <a14:useLocalDpi xmlns:a14="http://schemas.microsoft.com/office/drawing/2010/main"/>
              </a:ext>
            </a:extLst>
          </a:blip>
          <a:srcRect/>
          <a:stretch>
            <a:fillRect/>
          </a:stretch>
        </p:blipFill>
        <p:spPr bwMode="auto">
          <a:xfrm>
            <a:off x="4141860" y="10963914"/>
            <a:ext cx="1137570" cy="1044263"/>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34" descr="Image result for plated logo">
            <a:extLst>
              <a:ext uri="{FF2B5EF4-FFF2-40B4-BE49-F238E27FC236}">
                <a16:creationId xmlns:a16="http://schemas.microsoft.com/office/drawing/2014/main" id="{E338B104-F0C9-42D7-9B34-08EFCE20D8A2}"/>
              </a:ext>
            </a:extLst>
          </p:cNvPr>
          <p:cNvPicPr>
            <a:picLocks noChangeAspect="1" noChangeArrowheads="1"/>
          </p:cNvPicPr>
          <p:nvPr/>
        </p:nvPicPr>
        <p:blipFill>
          <a:blip r:embed="rId93" cstate="email">
            <a:extLst>
              <a:ext uri="{28A0092B-C50C-407E-A947-70E740481C1C}">
                <a14:useLocalDpi xmlns:a14="http://schemas.microsoft.com/office/drawing/2010/main"/>
              </a:ext>
            </a:extLst>
          </a:blip>
          <a:srcRect/>
          <a:stretch>
            <a:fillRect/>
          </a:stretch>
        </p:blipFill>
        <p:spPr bwMode="auto">
          <a:xfrm>
            <a:off x="6129571" y="1910426"/>
            <a:ext cx="2229312" cy="51777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52" descr="Image result for blue apron logo">
            <a:extLst>
              <a:ext uri="{FF2B5EF4-FFF2-40B4-BE49-F238E27FC236}">
                <a16:creationId xmlns:a16="http://schemas.microsoft.com/office/drawing/2014/main" id="{777644F1-AD7B-47CC-81BF-C066E87A4C81}"/>
              </a:ext>
            </a:extLst>
          </p:cNvPr>
          <p:cNvPicPr>
            <a:picLocks noChangeAspect="1" noChangeArrowheads="1"/>
          </p:cNvPicPr>
          <p:nvPr/>
        </p:nvPicPr>
        <p:blipFill>
          <a:blip r:embed="rId94" cstate="screen">
            <a:extLst>
              <a:ext uri="{28A0092B-C50C-407E-A947-70E740481C1C}">
                <a14:useLocalDpi xmlns:a14="http://schemas.microsoft.com/office/drawing/2010/main"/>
              </a:ext>
            </a:extLst>
          </a:blip>
          <a:srcRect/>
          <a:stretch>
            <a:fillRect/>
          </a:stretch>
        </p:blipFill>
        <p:spPr bwMode="auto">
          <a:xfrm>
            <a:off x="5825126" y="9932015"/>
            <a:ext cx="1728777" cy="79561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20" descr="Image result for zocdoc logo">
            <a:extLst>
              <a:ext uri="{FF2B5EF4-FFF2-40B4-BE49-F238E27FC236}">
                <a16:creationId xmlns:a16="http://schemas.microsoft.com/office/drawing/2014/main" id="{BC11608E-9A3F-467C-953B-E102FB27932A}"/>
              </a:ext>
            </a:extLst>
          </p:cNvPr>
          <p:cNvPicPr>
            <a:picLocks noChangeAspect="1" noChangeArrowheads="1"/>
          </p:cNvPicPr>
          <p:nvPr/>
        </p:nvPicPr>
        <p:blipFill>
          <a:blip r:embed="rId95" cstate="email">
            <a:extLst>
              <a:ext uri="{28A0092B-C50C-407E-A947-70E740481C1C}">
                <a14:useLocalDpi xmlns:a14="http://schemas.microsoft.com/office/drawing/2010/main"/>
              </a:ext>
            </a:extLst>
          </a:blip>
          <a:srcRect/>
          <a:stretch>
            <a:fillRect/>
          </a:stretch>
        </p:blipFill>
        <p:spPr bwMode="auto">
          <a:xfrm>
            <a:off x="291986" y="3810465"/>
            <a:ext cx="2151625" cy="81976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40" descr="Image result for untuckit logo">
            <a:extLst>
              <a:ext uri="{FF2B5EF4-FFF2-40B4-BE49-F238E27FC236}">
                <a16:creationId xmlns:a16="http://schemas.microsoft.com/office/drawing/2014/main" id="{251DAEC3-0FAA-4BF1-B221-AED128C28FF8}"/>
              </a:ext>
            </a:extLst>
          </p:cNvPr>
          <p:cNvPicPr>
            <a:picLocks noChangeAspect="1" noChangeArrowheads="1"/>
          </p:cNvPicPr>
          <p:nvPr/>
        </p:nvPicPr>
        <p:blipFill rotWithShape="1">
          <a:blip r:embed="rId96" cstate="screen">
            <a:extLst>
              <a:ext uri="{28A0092B-C50C-407E-A947-70E740481C1C}">
                <a14:useLocalDpi xmlns:a14="http://schemas.microsoft.com/office/drawing/2010/main"/>
              </a:ext>
            </a:extLst>
          </a:blip>
          <a:srcRect/>
          <a:stretch/>
        </p:blipFill>
        <p:spPr bwMode="auto">
          <a:xfrm>
            <a:off x="9675747" y="8971627"/>
            <a:ext cx="2788549" cy="536907"/>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4" descr="Image result for mtailor logo">
            <a:extLst>
              <a:ext uri="{FF2B5EF4-FFF2-40B4-BE49-F238E27FC236}">
                <a16:creationId xmlns:a16="http://schemas.microsoft.com/office/drawing/2014/main" id="{0F73CC6A-5FD1-43CF-A19E-21AA77311A37}"/>
              </a:ext>
            </a:extLst>
          </p:cNvPr>
          <p:cNvPicPr>
            <a:picLocks noChangeAspect="1" noChangeArrowheads="1"/>
          </p:cNvPicPr>
          <p:nvPr/>
        </p:nvPicPr>
        <p:blipFill rotWithShape="1">
          <a:blip r:embed="rId97" cstate="email">
            <a:extLst>
              <a:ext uri="{28A0092B-C50C-407E-A947-70E740481C1C}">
                <a14:useLocalDpi xmlns:a14="http://schemas.microsoft.com/office/drawing/2010/main"/>
              </a:ext>
            </a:extLst>
          </a:blip>
          <a:srcRect t="36312" b="37458"/>
          <a:stretch/>
        </p:blipFill>
        <p:spPr bwMode="auto">
          <a:xfrm>
            <a:off x="12540457" y="7505005"/>
            <a:ext cx="1848371" cy="48482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16" descr="Image result for jet logo">
            <a:extLst>
              <a:ext uri="{FF2B5EF4-FFF2-40B4-BE49-F238E27FC236}">
                <a16:creationId xmlns:a16="http://schemas.microsoft.com/office/drawing/2014/main" id="{D6211556-0CCF-4C6D-9677-5B9C1380014A}"/>
              </a:ext>
            </a:extLst>
          </p:cNvPr>
          <p:cNvPicPr>
            <a:picLocks noChangeAspect="1" noChangeArrowheads="1"/>
          </p:cNvPicPr>
          <p:nvPr/>
        </p:nvPicPr>
        <p:blipFill>
          <a:blip r:embed="rId98" cstate="screen">
            <a:extLst>
              <a:ext uri="{28A0092B-C50C-407E-A947-70E740481C1C}">
                <a14:useLocalDpi xmlns:a14="http://schemas.microsoft.com/office/drawing/2010/main"/>
              </a:ext>
            </a:extLst>
          </a:blip>
          <a:srcRect/>
          <a:stretch>
            <a:fillRect/>
          </a:stretch>
        </p:blipFill>
        <p:spPr bwMode="auto">
          <a:xfrm>
            <a:off x="14673071" y="2472709"/>
            <a:ext cx="1391750" cy="104381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46" descr="Image result for thredup logo">
            <a:extLst>
              <a:ext uri="{FF2B5EF4-FFF2-40B4-BE49-F238E27FC236}">
                <a16:creationId xmlns:a16="http://schemas.microsoft.com/office/drawing/2014/main" id="{CCE5C644-9D88-40D8-8D2A-95BA7D079C12}"/>
              </a:ext>
            </a:extLst>
          </p:cNvPr>
          <p:cNvPicPr>
            <a:picLocks noChangeAspect="1" noChangeArrowheads="1"/>
          </p:cNvPicPr>
          <p:nvPr/>
        </p:nvPicPr>
        <p:blipFill rotWithShape="1">
          <a:blip r:embed="rId99" cstate="screen">
            <a:extLst>
              <a:ext uri="{28A0092B-C50C-407E-A947-70E740481C1C}">
                <a14:useLocalDpi xmlns:a14="http://schemas.microsoft.com/office/drawing/2010/main"/>
              </a:ext>
            </a:extLst>
          </a:blip>
          <a:srcRect/>
          <a:stretch/>
        </p:blipFill>
        <p:spPr bwMode="auto">
          <a:xfrm>
            <a:off x="1721985" y="11164953"/>
            <a:ext cx="2460778" cy="623975"/>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36" descr="Image result for touchnote logo">
            <a:extLst>
              <a:ext uri="{FF2B5EF4-FFF2-40B4-BE49-F238E27FC236}">
                <a16:creationId xmlns:a16="http://schemas.microsoft.com/office/drawing/2014/main" id="{E215383A-3E81-4BA2-8A28-D2379E48A1BC}"/>
              </a:ext>
            </a:extLst>
          </p:cNvPr>
          <p:cNvPicPr>
            <a:picLocks noChangeAspect="1" noChangeArrowheads="1"/>
          </p:cNvPicPr>
          <p:nvPr/>
        </p:nvPicPr>
        <p:blipFill rotWithShape="1">
          <a:blip r:embed="rId100" cstate="screen">
            <a:extLst>
              <a:ext uri="{28A0092B-C50C-407E-A947-70E740481C1C}">
                <a14:useLocalDpi xmlns:a14="http://schemas.microsoft.com/office/drawing/2010/main"/>
              </a:ext>
            </a:extLst>
          </a:blip>
          <a:srcRect/>
          <a:stretch/>
        </p:blipFill>
        <p:spPr bwMode="auto">
          <a:xfrm>
            <a:off x="22716884" y="11139717"/>
            <a:ext cx="1264230" cy="120320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58" descr="Image result for redfin logo">
            <a:extLst>
              <a:ext uri="{FF2B5EF4-FFF2-40B4-BE49-F238E27FC236}">
                <a16:creationId xmlns:a16="http://schemas.microsoft.com/office/drawing/2014/main" id="{3FED0B3B-868B-4CA9-8056-334CFADE1615}"/>
              </a:ext>
            </a:extLst>
          </p:cNvPr>
          <p:cNvPicPr>
            <a:picLocks noChangeAspect="1" noChangeArrowheads="1"/>
          </p:cNvPicPr>
          <p:nvPr/>
        </p:nvPicPr>
        <p:blipFill>
          <a:blip r:embed="rId101" cstate="screen">
            <a:extLst>
              <a:ext uri="{28A0092B-C50C-407E-A947-70E740481C1C}">
                <a14:useLocalDpi xmlns:a14="http://schemas.microsoft.com/office/drawing/2010/main"/>
              </a:ext>
            </a:extLst>
          </a:blip>
          <a:srcRect/>
          <a:stretch>
            <a:fillRect/>
          </a:stretch>
        </p:blipFill>
        <p:spPr bwMode="auto">
          <a:xfrm>
            <a:off x="19069209" y="2482261"/>
            <a:ext cx="1829384" cy="482596"/>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2" descr="Image result for homelight logo">
            <a:extLst>
              <a:ext uri="{FF2B5EF4-FFF2-40B4-BE49-F238E27FC236}">
                <a16:creationId xmlns:a16="http://schemas.microsoft.com/office/drawing/2014/main" id="{8E2E47AE-F92A-4FAD-BF7C-000E5F8DBFFE}"/>
              </a:ext>
            </a:extLst>
          </p:cNvPr>
          <p:cNvPicPr>
            <a:picLocks noChangeAspect="1" noChangeArrowheads="1"/>
          </p:cNvPicPr>
          <p:nvPr/>
        </p:nvPicPr>
        <p:blipFill rotWithShape="1">
          <a:blip r:embed="rId102" cstate="screen">
            <a:extLst>
              <a:ext uri="{28A0092B-C50C-407E-A947-70E740481C1C}">
                <a14:useLocalDpi xmlns:a14="http://schemas.microsoft.com/office/drawing/2010/main"/>
              </a:ext>
            </a:extLst>
          </a:blip>
          <a:srcRect/>
          <a:stretch/>
        </p:blipFill>
        <p:spPr bwMode="auto">
          <a:xfrm>
            <a:off x="3249629" y="9052455"/>
            <a:ext cx="3209274" cy="706264"/>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96" descr="Image result for overstock logo">
            <a:extLst>
              <a:ext uri="{FF2B5EF4-FFF2-40B4-BE49-F238E27FC236}">
                <a16:creationId xmlns:a16="http://schemas.microsoft.com/office/drawing/2014/main" id="{82DF5B4D-FEEA-4FA4-B980-8EC5395D02C5}"/>
              </a:ext>
            </a:extLst>
          </p:cNvPr>
          <p:cNvPicPr>
            <a:picLocks noChangeAspect="1" noChangeArrowheads="1"/>
          </p:cNvPicPr>
          <p:nvPr/>
        </p:nvPicPr>
        <p:blipFill>
          <a:blip r:embed="rId103" cstate="screen">
            <a:extLst>
              <a:ext uri="{28A0092B-C50C-407E-A947-70E740481C1C}">
                <a14:useLocalDpi xmlns:a14="http://schemas.microsoft.com/office/drawing/2010/main"/>
              </a:ext>
            </a:extLst>
          </a:blip>
          <a:srcRect/>
          <a:stretch>
            <a:fillRect/>
          </a:stretch>
        </p:blipFill>
        <p:spPr bwMode="auto">
          <a:xfrm>
            <a:off x="17791241" y="7499828"/>
            <a:ext cx="2643650" cy="663496"/>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50" descr="Image result for taxact logo">
            <a:extLst>
              <a:ext uri="{FF2B5EF4-FFF2-40B4-BE49-F238E27FC236}">
                <a16:creationId xmlns:a16="http://schemas.microsoft.com/office/drawing/2014/main" id="{B5B3ACD6-5A18-474C-B039-4D020BF0F1C8}"/>
              </a:ext>
            </a:extLst>
          </p:cNvPr>
          <p:cNvPicPr>
            <a:picLocks noChangeAspect="1" noChangeArrowheads="1"/>
          </p:cNvPicPr>
          <p:nvPr/>
        </p:nvPicPr>
        <p:blipFill>
          <a:blip r:embed="rId104" cstate="email">
            <a:extLst>
              <a:ext uri="{28A0092B-C50C-407E-A947-70E740481C1C}">
                <a14:useLocalDpi xmlns:a14="http://schemas.microsoft.com/office/drawing/2010/main"/>
              </a:ext>
            </a:extLst>
          </a:blip>
          <a:srcRect/>
          <a:stretch>
            <a:fillRect/>
          </a:stretch>
        </p:blipFill>
        <p:spPr bwMode="auto">
          <a:xfrm>
            <a:off x="15098146" y="7485472"/>
            <a:ext cx="1893973" cy="607942"/>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4" descr="Image result for taxslayer logo">
            <a:extLst>
              <a:ext uri="{FF2B5EF4-FFF2-40B4-BE49-F238E27FC236}">
                <a16:creationId xmlns:a16="http://schemas.microsoft.com/office/drawing/2014/main" id="{6073A6E2-BC9C-4BD6-8A2E-6D737E07167A}"/>
              </a:ext>
            </a:extLst>
          </p:cNvPr>
          <p:cNvPicPr>
            <a:picLocks noChangeAspect="1" noChangeArrowheads="1"/>
          </p:cNvPicPr>
          <p:nvPr/>
        </p:nvPicPr>
        <p:blipFill>
          <a:blip r:embed="rId105" cstate="email">
            <a:extLst>
              <a:ext uri="{28A0092B-C50C-407E-A947-70E740481C1C}">
                <a14:useLocalDpi xmlns:a14="http://schemas.microsoft.com/office/drawing/2010/main"/>
              </a:ext>
            </a:extLst>
          </a:blip>
          <a:srcRect/>
          <a:stretch>
            <a:fillRect/>
          </a:stretch>
        </p:blipFill>
        <p:spPr bwMode="auto">
          <a:xfrm>
            <a:off x="5695446" y="3579620"/>
            <a:ext cx="3116232" cy="59831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0" descr="Image result for carvana logo">
            <a:extLst>
              <a:ext uri="{FF2B5EF4-FFF2-40B4-BE49-F238E27FC236}">
                <a16:creationId xmlns:a16="http://schemas.microsoft.com/office/drawing/2014/main" id="{06ECDD37-5BC2-4077-8DF1-3A3528E3B8DB}"/>
              </a:ext>
            </a:extLst>
          </p:cNvPr>
          <p:cNvPicPr>
            <a:picLocks noChangeAspect="1" noChangeArrowheads="1"/>
          </p:cNvPicPr>
          <p:nvPr/>
        </p:nvPicPr>
        <p:blipFill>
          <a:blip r:embed="rId106" cstate="screen">
            <a:extLst>
              <a:ext uri="{28A0092B-C50C-407E-A947-70E740481C1C}">
                <a14:useLocalDpi xmlns:a14="http://schemas.microsoft.com/office/drawing/2010/main"/>
              </a:ext>
            </a:extLst>
          </a:blip>
          <a:srcRect/>
          <a:stretch>
            <a:fillRect/>
          </a:stretch>
        </p:blipFill>
        <p:spPr bwMode="auto">
          <a:xfrm>
            <a:off x="9597941" y="11753773"/>
            <a:ext cx="2763728" cy="142589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2" descr="Image result for creditsesame logo">
            <a:extLst>
              <a:ext uri="{FF2B5EF4-FFF2-40B4-BE49-F238E27FC236}">
                <a16:creationId xmlns:a16="http://schemas.microsoft.com/office/drawing/2014/main" id="{12FB50A1-6F4A-4D89-AB4B-0E84FE209909}"/>
              </a:ext>
            </a:extLst>
          </p:cNvPr>
          <p:cNvPicPr>
            <a:picLocks noChangeAspect="1" noChangeArrowheads="1"/>
          </p:cNvPicPr>
          <p:nvPr/>
        </p:nvPicPr>
        <p:blipFill rotWithShape="1">
          <a:blip r:embed="rId107" cstate="email">
            <a:extLst>
              <a:ext uri="{28A0092B-C50C-407E-A947-70E740481C1C}">
                <a14:useLocalDpi xmlns:a14="http://schemas.microsoft.com/office/drawing/2010/main"/>
              </a:ext>
            </a:extLst>
          </a:blip>
          <a:srcRect t="37050" b="33465"/>
          <a:stretch/>
        </p:blipFill>
        <p:spPr bwMode="auto">
          <a:xfrm>
            <a:off x="216059" y="7240669"/>
            <a:ext cx="2405113" cy="70913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42" descr="Image result for goodrx logo">
            <a:extLst>
              <a:ext uri="{FF2B5EF4-FFF2-40B4-BE49-F238E27FC236}">
                <a16:creationId xmlns:a16="http://schemas.microsoft.com/office/drawing/2014/main" id="{1B5555AC-8796-4BDD-A1DF-B86DA70E57FE}"/>
              </a:ext>
            </a:extLst>
          </p:cNvPr>
          <p:cNvPicPr>
            <a:picLocks noChangeAspect="1" noChangeArrowheads="1"/>
          </p:cNvPicPr>
          <p:nvPr/>
        </p:nvPicPr>
        <p:blipFill>
          <a:blip r:embed="rId108" cstate="screen">
            <a:extLst>
              <a:ext uri="{28A0092B-C50C-407E-A947-70E740481C1C}">
                <a14:useLocalDpi xmlns:a14="http://schemas.microsoft.com/office/drawing/2010/main"/>
              </a:ext>
            </a:extLst>
          </a:blip>
          <a:srcRect/>
          <a:stretch>
            <a:fillRect/>
          </a:stretch>
        </p:blipFill>
        <p:spPr bwMode="auto">
          <a:xfrm>
            <a:off x="22315597" y="120290"/>
            <a:ext cx="1634764" cy="85241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0" descr="Image result for free prints logo">
            <a:extLst>
              <a:ext uri="{FF2B5EF4-FFF2-40B4-BE49-F238E27FC236}">
                <a16:creationId xmlns:a16="http://schemas.microsoft.com/office/drawing/2014/main" id="{370D3A22-096B-4A42-92B6-CD9E11BDA36B}"/>
              </a:ext>
            </a:extLst>
          </p:cNvPr>
          <p:cNvPicPr>
            <a:picLocks noChangeAspect="1" noChangeArrowheads="1"/>
          </p:cNvPicPr>
          <p:nvPr/>
        </p:nvPicPr>
        <p:blipFill rotWithShape="1">
          <a:blip r:embed="rId109" cstate="screen">
            <a:extLst>
              <a:ext uri="{28A0092B-C50C-407E-A947-70E740481C1C}">
                <a14:useLocalDpi xmlns:a14="http://schemas.microsoft.com/office/drawing/2010/main"/>
              </a:ext>
            </a:extLst>
          </a:blip>
          <a:srcRect/>
          <a:stretch/>
        </p:blipFill>
        <p:spPr bwMode="auto">
          <a:xfrm>
            <a:off x="17852153" y="11008256"/>
            <a:ext cx="2759120" cy="51681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6" descr="Image result for zillow logo">
            <a:extLst>
              <a:ext uri="{FF2B5EF4-FFF2-40B4-BE49-F238E27FC236}">
                <a16:creationId xmlns:a16="http://schemas.microsoft.com/office/drawing/2014/main" id="{FF2C20C8-C6AB-4375-A75E-3C1B66B26A4C}"/>
              </a:ext>
            </a:extLst>
          </p:cNvPr>
          <p:cNvPicPr>
            <a:picLocks noChangeAspect="1" noChangeArrowheads="1"/>
          </p:cNvPicPr>
          <p:nvPr/>
        </p:nvPicPr>
        <p:blipFill>
          <a:blip r:embed="rId110" cstate="email">
            <a:extLst>
              <a:ext uri="{28A0092B-C50C-407E-A947-70E740481C1C}">
                <a14:useLocalDpi xmlns:a14="http://schemas.microsoft.com/office/drawing/2010/main"/>
              </a:ext>
            </a:extLst>
          </a:blip>
          <a:srcRect/>
          <a:stretch>
            <a:fillRect/>
          </a:stretch>
        </p:blipFill>
        <p:spPr bwMode="auto">
          <a:xfrm>
            <a:off x="5602219" y="12854499"/>
            <a:ext cx="2126821" cy="578232"/>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28" descr="Image result for dollar shave club logo">
            <a:extLst>
              <a:ext uri="{FF2B5EF4-FFF2-40B4-BE49-F238E27FC236}">
                <a16:creationId xmlns:a16="http://schemas.microsoft.com/office/drawing/2014/main" id="{680B7F4A-46E9-47AB-9A8A-42B363B80A9E}"/>
              </a:ext>
            </a:extLst>
          </p:cNvPr>
          <p:cNvPicPr>
            <a:picLocks noChangeAspect="1" noChangeArrowheads="1"/>
          </p:cNvPicPr>
          <p:nvPr/>
        </p:nvPicPr>
        <p:blipFill rotWithShape="1">
          <a:blip r:embed="rId111" cstate="screen">
            <a:extLst>
              <a:ext uri="{28A0092B-C50C-407E-A947-70E740481C1C}">
                <a14:useLocalDpi xmlns:a14="http://schemas.microsoft.com/office/drawing/2010/main"/>
              </a:ext>
            </a:extLst>
          </a:blip>
          <a:srcRect/>
          <a:stretch/>
        </p:blipFill>
        <p:spPr bwMode="auto">
          <a:xfrm>
            <a:off x="16555179" y="1449187"/>
            <a:ext cx="2294528" cy="152343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48" descr="Image result for harrys logo">
            <a:extLst>
              <a:ext uri="{FF2B5EF4-FFF2-40B4-BE49-F238E27FC236}">
                <a16:creationId xmlns:a16="http://schemas.microsoft.com/office/drawing/2014/main" id="{2777D1C0-5429-473F-BBC5-4C19DCC1B34A}"/>
              </a:ext>
            </a:extLst>
          </p:cNvPr>
          <p:cNvPicPr>
            <a:picLocks noChangeAspect="1" noChangeArrowheads="1"/>
          </p:cNvPicPr>
          <p:nvPr/>
        </p:nvPicPr>
        <p:blipFill>
          <a:blip r:embed="rId112" cstate="screen">
            <a:extLst>
              <a:ext uri="{28A0092B-C50C-407E-A947-70E740481C1C}">
                <a14:useLocalDpi xmlns:a14="http://schemas.microsoft.com/office/drawing/2010/main"/>
              </a:ext>
            </a:extLst>
          </a:blip>
          <a:srcRect/>
          <a:stretch>
            <a:fillRect/>
          </a:stretch>
        </p:blipFill>
        <p:spPr bwMode="auto">
          <a:xfrm>
            <a:off x="12591546" y="11708963"/>
            <a:ext cx="2069116" cy="361018"/>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4" descr="Image result for ebateslogo">
            <a:extLst>
              <a:ext uri="{FF2B5EF4-FFF2-40B4-BE49-F238E27FC236}">
                <a16:creationId xmlns:a16="http://schemas.microsoft.com/office/drawing/2014/main" id="{0165DE55-ECEA-4397-B09B-B8504BF47B30}"/>
              </a:ext>
            </a:extLst>
          </p:cNvPr>
          <p:cNvPicPr>
            <a:picLocks noChangeAspect="1" noChangeArrowheads="1"/>
          </p:cNvPicPr>
          <p:nvPr/>
        </p:nvPicPr>
        <p:blipFill>
          <a:blip r:embed="rId113" cstate="screen">
            <a:extLst>
              <a:ext uri="{28A0092B-C50C-407E-A947-70E740481C1C}">
                <a14:useLocalDpi xmlns:a14="http://schemas.microsoft.com/office/drawing/2010/main"/>
              </a:ext>
            </a:extLst>
          </a:blip>
          <a:srcRect/>
          <a:stretch>
            <a:fillRect/>
          </a:stretch>
        </p:blipFill>
        <p:spPr bwMode="auto">
          <a:xfrm>
            <a:off x="11359179" y="1746768"/>
            <a:ext cx="1984151" cy="793661"/>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0" descr="Image result for fabletics logo">
            <a:extLst>
              <a:ext uri="{FF2B5EF4-FFF2-40B4-BE49-F238E27FC236}">
                <a16:creationId xmlns:a16="http://schemas.microsoft.com/office/drawing/2014/main" id="{88CEBAF2-DC04-4E89-9639-3C5853C9823E}"/>
              </a:ext>
            </a:extLst>
          </p:cNvPr>
          <p:cNvPicPr>
            <a:picLocks noChangeAspect="1" noChangeArrowheads="1"/>
          </p:cNvPicPr>
          <p:nvPr/>
        </p:nvPicPr>
        <p:blipFill>
          <a:blip r:embed="rId114" cstate="email">
            <a:extLst>
              <a:ext uri="{28A0092B-C50C-407E-A947-70E740481C1C}">
                <a14:useLocalDpi xmlns:a14="http://schemas.microsoft.com/office/drawing/2010/main"/>
              </a:ext>
            </a:extLst>
          </a:blip>
          <a:srcRect/>
          <a:stretch>
            <a:fillRect/>
          </a:stretch>
        </p:blipFill>
        <p:spPr bwMode="auto">
          <a:xfrm>
            <a:off x="14790245" y="9034676"/>
            <a:ext cx="2967334" cy="462906"/>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8" descr="Image result for talkspace logo">
            <a:extLst>
              <a:ext uri="{FF2B5EF4-FFF2-40B4-BE49-F238E27FC236}">
                <a16:creationId xmlns:a16="http://schemas.microsoft.com/office/drawing/2014/main" id="{B8FF9B17-A68F-4D75-92E3-02146EE07563}"/>
              </a:ext>
            </a:extLst>
          </p:cNvPr>
          <p:cNvPicPr>
            <a:picLocks noChangeAspect="1" noChangeArrowheads="1"/>
          </p:cNvPicPr>
          <p:nvPr/>
        </p:nvPicPr>
        <p:blipFill>
          <a:blip r:embed="rId115" cstate="screen">
            <a:extLst>
              <a:ext uri="{28A0092B-C50C-407E-A947-70E740481C1C}">
                <a14:useLocalDpi xmlns:a14="http://schemas.microsoft.com/office/drawing/2010/main"/>
              </a:ext>
            </a:extLst>
          </a:blip>
          <a:srcRect/>
          <a:stretch>
            <a:fillRect/>
          </a:stretch>
        </p:blipFill>
        <p:spPr bwMode="auto">
          <a:xfrm>
            <a:off x="13602032" y="3614385"/>
            <a:ext cx="2382597" cy="64714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30" descr="Image result for trip advisor logo">
            <a:extLst>
              <a:ext uri="{FF2B5EF4-FFF2-40B4-BE49-F238E27FC236}">
                <a16:creationId xmlns:a16="http://schemas.microsoft.com/office/drawing/2014/main" id="{22A99510-B991-4A2D-A699-118216147047}"/>
              </a:ext>
            </a:extLst>
          </p:cNvPr>
          <p:cNvPicPr>
            <a:picLocks noChangeAspect="1" noChangeArrowheads="1"/>
          </p:cNvPicPr>
          <p:nvPr/>
        </p:nvPicPr>
        <p:blipFill>
          <a:blip r:embed="rId116" cstate="screen">
            <a:extLst>
              <a:ext uri="{28A0092B-C50C-407E-A947-70E740481C1C}">
                <a14:useLocalDpi xmlns:a14="http://schemas.microsoft.com/office/drawing/2010/main"/>
              </a:ext>
            </a:extLst>
          </a:blip>
          <a:srcRect/>
          <a:stretch>
            <a:fillRect/>
          </a:stretch>
        </p:blipFill>
        <p:spPr bwMode="auto">
          <a:xfrm>
            <a:off x="1793227" y="9912993"/>
            <a:ext cx="1846170" cy="1241969"/>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02" descr="Image result for kayak logo">
            <a:extLst>
              <a:ext uri="{FF2B5EF4-FFF2-40B4-BE49-F238E27FC236}">
                <a16:creationId xmlns:a16="http://schemas.microsoft.com/office/drawing/2014/main" id="{3AA5E89E-9529-4C4C-ABA4-7AAB6D430432}"/>
              </a:ext>
            </a:extLst>
          </p:cNvPr>
          <p:cNvPicPr>
            <a:picLocks noChangeAspect="1" noChangeArrowheads="1"/>
          </p:cNvPicPr>
          <p:nvPr/>
        </p:nvPicPr>
        <p:blipFill rotWithShape="1">
          <a:blip r:embed="rId117" cstate="screen">
            <a:extLst>
              <a:ext uri="{28A0092B-C50C-407E-A947-70E740481C1C}">
                <a14:useLocalDpi xmlns:a14="http://schemas.microsoft.com/office/drawing/2010/main"/>
              </a:ext>
            </a:extLst>
          </a:blip>
          <a:srcRect/>
          <a:stretch/>
        </p:blipFill>
        <p:spPr bwMode="auto">
          <a:xfrm>
            <a:off x="282621" y="8266932"/>
            <a:ext cx="2629469" cy="593906"/>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8" descr="Image result for expedia logo">
            <a:extLst>
              <a:ext uri="{FF2B5EF4-FFF2-40B4-BE49-F238E27FC236}">
                <a16:creationId xmlns:a16="http://schemas.microsoft.com/office/drawing/2014/main" id="{5D789BBC-E79E-4ABC-86F5-77B281279F88}"/>
              </a:ext>
            </a:extLst>
          </p:cNvPr>
          <p:cNvPicPr>
            <a:picLocks noChangeAspect="1" noChangeArrowheads="1"/>
          </p:cNvPicPr>
          <p:nvPr/>
        </p:nvPicPr>
        <p:blipFill>
          <a:blip r:embed="rId118" cstate="email">
            <a:extLst>
              <a:ext uri="{28A0092B-C50C-407E-A947-70E740481C1C}">
                <a14:useLocalDpi xmlns:a14="http://schemas.microsoft.com/office/drawing/2010/main"/>
              </a:ext>
            </a:extLst>
          </a:blip>
          <a:srcRect/>
          <a:stretch>
            <a:fillRect/>
          </a:stretch>
        </p:blipFill>
        <p:spPr bwMode="auto">
          <a:xfrm>
            <a:off x="9847606" y="7477944"/>
            <a:ext cx="2164921" cy="62819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52" descr="Image result for booking.com logo">
            <a:extLst>
              <a:ext uri="{FF2B5EF4-FFF2-40B4-BE49-F238E27FC236}">
                <a16:creationId xmlns:a16="http://schemas.microsoft.com/office/drawing/2014/main" id="{3465E230-D84E-4ADA-BA9F-FFB074D5BCF6}"/>
              </a:ext>
            </a:extLst>
          </p:cNvPr>
          <p:cNvPicPr>
            <a:picLocks noChangeAspect="1" noChangeArrowheads="1"/>
          </p:cNvPicPr>
          <p:nvPr/>
        </p:nvPicPr>
        <p:blipFill>
          <a:blip r:embed="rId119" cstate="screen">
            <a:extLst>
              <a:ext uri="{28A0092B-C50C-407E-A947-70E740481C1C}">
                <a14:useLocalDpi xmlns:a14="http://schemas.microsoft.com/office/drawing/2010/main"/>
              </a:ext>
            </a:extLst>
          </a:blip>
          <a:srcRect/>
          <a:stretch>
            <a:fillRect/>
          </a:stretch>
        </p:blipFill>
        <p:spPr bwMode="auto">
          <a:xfrm>
            <a:off x="20184195" y="6921562"/>
            <a:ext cx="2990653" cy="50233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56" descr="Image result for priceline logo">
            <a:extLst>
              <a:ext uri="{FF2B5EF4-FFF2-40B4-BE49-F238E27FC236}">
                <a16:creationId xmlns:a16="http://schemas.microsoft.com/office/drawing/2014/main" id="{8C563FCD-E1E7-45B0-8206-464A8C0BFD1C}"/>
              </a:ext>
            </a:extLst>
          </p:cNvPr>
          <p:cNvPicPr>
            <a:picLocks noChangeAspect="1" noChangeArrowheads="1"/>
          </p:cNvPicPr>
          <p:nvPr/>
        </p:nvPicPr>
        <p:blipFill>
          <a:blip r:embed="rId120" cstate="email">
            <a:extLst>
              <a:ext uri="{28A0092B-C50C-407E-A947-70E740481C1C}">
                <a14:useLocalDpi xmlns:a14="http://schemas.microsoft.com/office/drawing/2010/main"/>
              </a:ext>
            </a:extLst>
          </a:blip>
          <a:srcRect/>
          <a:stretch>
            <a:fillRect/>
          </a:stretch>
        </p:blipFill>
        <p:spPr bwMode="auto">
          <a:xfrm>
            <a:off x="21647420" y="3424925"/>
            <a:ext cx="2702305" cy="107137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4" descr="Image result for autotrader logo">
            <a:extLst>
              <a:ext uri="{FF2B5EF4-FFF2-40B4-BE49-F238E27FC236}">
                <a16:creationId xmlns:a16="http://schemas.microsoft.com/office/drawing/2014/main" id="{0A0E5F23-17A0-46F3-8A86-B3E0741F6D4E}"/>
              </a:ext>
            </a:extLst>
          </p:cNvPr>
          <p:cNvPicPr>
            <a:picLocks noChangeAspect="1" noChangeArrowheads="1"/>
          </p:cNvPicPr>
          <p:nvPr/>
        </p:nvPicPr>
        <p:blipFill>
          <a:blip r:embed="rId121" cstate="screen">
            <a:extLst>
              <a:ext uri="{28A0092B-C50C-407E-A947-70E740481C1C}">
                <a14:useLocalDpi xmlns:a14="http://schemas.microsoft.com/office/drawing/2010/main"/>
              </a:ext>
            </a:extLst>
          </a:blip>
          <a:srcRect/>
          <a:stretch>
            <a:fillRect/>
          </a:stretch>
        </p:blipFill>
        <p:spPr bwMode="auto">
          <a:xfrm>
            <a:off x="5029499" y="4360309"/>
            <a:ext cx="3152265" cy="788067"/>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32" descr="Image result for etrade logo">
            <a:extLst>
              <a:ext uri="{FF2B5EF4-FFF2-40B4-BE49-F238E27FC236}">
                <a16:creationId xmlns:a16="http://schemas.microsoft.com/office/drawing/2014/main" id="{475C82A6-8618-4F10-A0FA-59C8CA1771FD}"/>
              </a:ext>
            </a:extLst>
          </p:cNvPr>
          <p:cNvPicPr>
            <a:picLocks noChangeAspect="1" noChangeArrowheads="1"/>
          </p:cNvPicPr>
          <p:nvPr/>
        </p:nvPicPr>
        <p:blipFill>
          <a:blip r:embed="rId122" cstate="screen">
            <a:extLst>
              <a:ext uri="{28A0092B-C50C-407E-A947-70E740481C1C}">
                <a14:useLocalDpi xmlns:a14="http://schemas.microsoft.com/office/drawing/2010/main"/>
              </a:ext>
            </a:extLst>
          </a:blip>
          <a:srcRect/>
          <a:stretch>
            <a:fillRect/>
          </a:stretch>
        </p:blipFill>
        <p:spPr bwMode="auto">
          <a:xfrm>
            <a:off x="15368946" y="10486375"/>
            <a:ext cx="2883434" cy="39422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38" descr="Image result for offerup logo">
            <a:extLst>
              <a:ext uri="{FF2B5EF4-FFF2-40B4-BE49-F238E27FC236}">
                <a16:creationId xmlns:a16="http://schemas.microsoft.com/office/drawing/2014/main" id="{CCF37069-34DE-4957-95CB-647281E8FCCE}"/>
              </a:ext>
            </a:extLst>
          </p:cNvPr>
          <p:cNvPicPr>
            <a:picLocks noChangeAspect="1" noChangeArrowheads="1"/>
          </p:cNvPicPr>
          <p:nvPr/>
        </p:nvPicPr>
        <p:blipFill rotWithShape="1">
          <a:blip r:embed="rId123" cstate="screen">
            <a:extLst>
              <a:ext uri="{28A0092B-C50C-407E-A947-70E740481C1C}">
                <a14:useLocalDpi xmlns:a14="http://schemas.microsoft.com/office/drawing/2010/main"/>
              </a:ext>
            </a:extLst>
          </a:blip>
          <a:srcRect/>
          <a:stretch/>
        </p:blipFill>
        <p:spPr bwMode="auto">
          <a:xfrm>
            <a:off x="16780551" y="8326845"/>
            <a:ext cx="1837193" cy="707605"/>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0" descr="Image result for homeaway logo">
            <a:extLst>
              <a:ext uri="{FF2B5EF4-FFF2-40B4-BE49-F238E27FC236}">
                <a16:creationId xmlns:a16="http://schemas.microsoft.com/office/drawing/2014/main" id="{7697A620-B6A9-4834-9CF0-CD21F385149C}"/>
              </a:ext>
            </a:extLst>
          </p:cNvPr>
          <p:cNvPicPr>
            <a:picLocks noChangeAspect="1" noChangeArrowheads="1"/>
          </p:cNvPicPr>
          <p:nvPr/>
        </p:nvPicPr>
        <p:blipFill>
          <a:blip r:embed="rId124" cstate="screen">
            <a:extLst>
              <a:ext uri="{28A0092B-C50C-407E-A947-70E740481C1C}">
                <a14:useLocalDpi xmlns:a14="http://schemas.microsoft.com/office/drawing/2010/main"/>
              </a:ext>
            </a:extLst>
          </a:blip>
          <a:srcRect/>
          <a:stretch>
            <a:fillRect/>
          </a:stretch>
        </p:blipFill>
        <p:spPr bwMode="auto">
          <a:xfrm>
            <a:off x="6703886" y="8997715"/>
            <a:ext cx="2934825" cy="566712"/>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descr="Image result for barkbox logo">
            <a:extLst>
              <a:ext uri="{FF2B5EF4-FFF2-40B4-BE49-F238E27FC236}">
                <a16:creationId xmlns:a16="http://schemas.microsoft.com/office/drawing/2014/main" id="{6C8294EE-28B2-41A8-BEC0-B60A3866A52D}"/>
              </a:ext>
            </a:extLst>
          </p:cNvPr>
          <p:cNvPicPr>
            <a:picLocks noChangeAspect="1" noChangeArrowheads="1"/>
          </p:cNvPicPr>
          <p:nvPr/>
        </p:nvPicPr>
        <p:blipFill>
          <a:blip r:embed="rId125" cstate="screen">
            <a:extLst>
              <a:ext uri="{28A0092B-C50C-407E-A947-70E740481C1C}">
                <a14:useLocalDpi xmlns:a14="http://schemas.microsoft.com/office/drawing/2010/main"/>
              </a:ext>
            </a:extLst>
          </a:blip>
          <a:srcRect/>
          <a:stretch>
            <a:fillRect/>
          </a:stretch>
        </p:blipFill>
        <p:spPr bwMode="auto">
          <a:xfrm>
            <a:off x="17527676" y="176404"/>
            <a:ext cx="2372828" cy="539447"/>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Image result for uber logo">
            <a:extLst>
              <a:ext uri="{FF2B5EF4-FFF2-40B4-BE49-F238E27FC236}">
                <a16:creationId xmlns:a16="http://schemas.microsoft.com/office/drawing/2014/main" id="{5810E194-3348-484C-A1A0-0FB32EB113BC}"/>
              </a:ext>
            </a:extLst>
          </p:cNvPr>
          <p:cNvPicPr>
            <a:picLocks noChangeAspect="1" noChangeArrowheads="1"/>
          </p:cNvPicPr>
          <p:nvPr/>
        </p:nvPicPr>
        <p:blipFill>
          <a:blip r:embed="rId126" cstate="email">
            <a:extLst>
              <a:ext uri="{28A0092B-C50C-407E-A947-70E740481C1C}">
                <a14:useLocalDpi xmlns:a14="http://schemas.microsoft.com/office/drawing/2010/main"/>
              </a:ext>
            </a:extLst>
          </a:blip>
          <a:srcRect/>
          <a:stretch>
            <a:fillRect/>
          </a:stretch>
        </p:blipFill>
        <p:spPr bwMode="auto">
          <a:xfrm>
            <a:off x="15162816" y="8307035"/>
            <a:ext cx="1366503" cy="5097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facebook logo png">
            <a:extLst>
              <a:ext uri="{FF2B5EF4-FFF2-40B4-BE49-F238E27FC236}">
                <a16:creationId xmlns:a16="http://schemas.microsoft.com/office/drawing/2014/main" id="{66D01A6A-5E5D-4CA4-95B1-59D75654FA36}"/>
              </a:ext>
            </a:extLst>
          </p:cNvPr>
          <p:cNvPicPr>
            <a:picLocks noChangeAspect="1" noChangeArrowheads="1"/>
          </p:cNvPicPr>
          <p:nvPr/>
        </p:nvPicPr>
        <p:blipFill>
          <a:blip r:embed="rId127" cstate="screen">
            <a:extLst>
              <a:ext uri="{28A0092B-C50C-407E-A947-70E740481C1C}">
                <a14:useLocalDpi xmlns:a14="http://schemas.microsoft.com/office/drawing/2010/main"/>
              </a:ext>
            </a:extLst>
          </a:blip>
          <a:srcRect/>
          <a:stretch>
            <a:fillRect/>
          </a:stretch>
        </p:blipFill>
        <p:spPr bwMode="auto">
          <a:xfrm>
            <a:off x="346257" y="9988208"/>
            <a:ext cx="1091540" cy="10915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mazon logo png">
            <a:extLst>
              <a:ext uri="{FF2B5EF4-FFF2-40B4-BE49-F238E27FC236}">
                <a16:creationId xmlns:a16="http://schemas.microsoft.com/office/drawing/2014/main" id="{65BDC7EA-4996-44FB-BC9B-2F8AD16888B4}"/>
              </a:ext>
            </a:extLst>
          </p:cNvPr>
          <p:cNvPicPr>
            <a:picLocks noChangeAspect="1" noChangeArrowheads="1"/>
          </p:cNvPicPr>
          <p:nvPr/>
        </p:nvPicPr>
        <p:blipFill rotWithShape="1">
          <a:blip r:embed="rId128" cstate="screen">
            <a:extLst>
              <a:ext uri="{28A0092B-C50C-407E-A947-70E740481C1C}">
                <a14:useLocalDpi xmlns:a14="http://schemas.microsoft.com/office/drawing/2010/main"/>
              </a:ext>
            </a:extLst>
          </a:blip>
          <a:srcRect/>
          <a:stretch/>
        </p:blipFill>
        <p:spPr bwMode="auto">
          <a:xfrm>
            <a:off x="20482919" y="5958217"/>
            <a:ext cx="2011533" cy="7373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pple logo png">
            <a:extLst>
              <a:ext uri="{FF2B5EF4-FFF2-40B4-BE49-F238E27FC236}">
                <a16:creationId xmlns:a16="http://schemas.microsoft.com/office/drawing/2014/main" id="{DD730BB8-CB17-488D-88DD-809DB8B3C3D0}"/>
              </a:ext>
            </a:extLst>
          </p:cNvPr>
          <p:cNvPicPr>
            <a:picLocks noChangeAspect="1" noChangeArrowheads="1"/>
          </p:cNvPicPr>
          <p:nvPr/>
        </p:nvPicPr>
        <p:blipFill>
          <a:blip r:embed="rId129" cstate="email">
            <a:extLst>
              <a:ext uri="{28A0092B-C50C-407E-A947-70E740481C1C}">
                <a14:useLocalDpi xmlns:a14="http://schemas.microsoft.com/office/drawing/2010/main"/>
              </a:ext>
            </a:extLst>
          </a:blip>
          <a:srcRect/>
          <a:stretch>
            <a:fillRect/>
          </a:stretch>
        </p:blipFill>
        <p:spPr bwMode="auto">
          <a:xfrm>
            <a:off x="22667622" y="8403212"/>
            <a:ext cx="1165695" cy="11656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etflix logo png">
            <a:extLst>
              <a:ext uri="{FF2B5EF4-FFF2-40B4-BE49-F238E27FC236}">
                <a16:creationId xmlns:a16="http://schemas.microsoft.com/office/drawing/2014/main" id="{8966887B-0B41-4792-865A-0AFDB730A758}"/>
              </a:ext>
            </a:extLst>
          </p:cNvPr>
          <p:cNvPicPr>
            <a:picLocks noChangeAspect="1" noChangeArrowheads="1"/>
          </p:cNvPicPr>
          <p:nvPr/>
        </p:nvPicPr>
        <p:blipFill rotWithShape="1">
          <a:blip r:embed="rId130" cstate="email">
            <a:extLst>
              <a:ext uri="{28A0092B-C50C-407E-A947-70E740481C1C}">
                <a14:useLocalDpi xmlns:a14="http://schemas.microsoft.com/office/drawing/2010/main"/>
              </a:ext>
            </a:extLst>
          </a:blip>
          <a:srcRect l="7919" t="31029" r="7944" b="26932"/>
          <a:stretch/>
        </p:blipFill>
        <p:spPr bwMode="auto">
          <a:xfrm>
            <a:off x="17927466" y="11888490"/>
            <a:ext cx="2057310" cy="5782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oogle logo png">
            <a:extLst>
              <a:ext uri="{FF2B5EF4-FFF2-40B4-BE49-F238E27FC236}">
                <a16:creationId xmlns:a16="http://schemas.microsoft.com/office/drawing/2014/main" id="{10ED9393-BAF3-4D3A-90DE-9706C205588D}"/>
              </a:ext>
            </a:extLst>
          </p:cNvPr>
          <p:cNvPicPr>
            <a:picLocks noChangeAspect="1" noChangeArrowheads="1"/>
          </p:cNvPicPr>
          <p:nvPr/>
        </p:nvPicPr>
        <p:blipFill rotWithShape="1">
          <a:blip r:embed="rId131" cstate="screen">
            <a:extLst>
              <a:ext uri="{28A0092B-C50C-407E-A947-70E740481C1C}">
                <a14:useLocalDpi xmlns:a14="http://schemas.microsoft.com/office/drawing/2010/main"/>
              </a:ext>
            </a:extLst>
          </a:blip>
          <a:srcRect/>
          <a:stretch/>
        </p:blipFill>
        <p:spPr bwMode="auto">
          <a:xfrm>
            <a:off x="6949227" y="7476564"/>
            <a:ext cx="2189061" cy="732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youtube logo png">
            <a:extLst>
              <a:ext uri="{FF2B5EF4-FFF2-40B4-BE49-F238E27FC236}">
                <a16:creationId xmlns:a16="http://schemas.microsoft.com/office/drawing/2014/main" id="{7C38FBC3-728B-4DD7-BB93-C266A53AF10F}"/>
              </a:ext>
            </a:extLst>
          </p:cNvPr>
          <p:cNvPicPr>
            <a:picLocks noChangeAspect="1" noChangeArrowheads="1"/>
          </p:cNvPicPr>
          <p:nvPr/>
        </p:nvPicPr>
        <p:blipFill rotWithShape="1">
          <a:blip r:embed="rId132" cstate="screen">
            <a:extLst>
              <a:ext uri="{28A0092B-C50C-407E-A947-70E740481C1C}">
                <a14:useLocalDpi xmlns:a14="http://schemas.microsoft.com/office/drawing/2010/main"/>
              </a:ext>
            </a:extLst>
          </a:blip>
          <a:srcRect/>
          <a:stretch/>
        </p:blipFill>
        <p:spPr bwMode="auto">
          <a:xfrm>
            <a:off x="20307352" y="132576"/>
            <a:ext cx="1631295" cy="716221"/>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6"/>
          <p:cNvPicPr>
            <a:picLocks noChangeAspect="1"/>
          </p:cNvPicPr>
          <p:nvPr/>
        </p:nvPicPr>
        <p:blipFill>
          <a:blip r:embed="rId13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32051722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425DB6-08E3-4A4E-9B4B-9CAF810B7FEA}"/>
              </a:ext>
            </a:extLst>
          </p:cNvPr>
          <p:cNvSpPr/>
          <p:nvPr/>
        </p:nvSpPr>
        <p:spPr>
          <a:xfrm>
            <a:off x="3175" y="895"/>
            <a:ext cx="6790754" cy="13714213"/>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0968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AB982"/>
              </a:solidFill>
              <a:effectLst/>
              <a:uLnTx/>
              <a:uFillTx/>
              <a:latin typeface="Calibri"/>
              <a:ea typeface="+mn-ea"/>
              <a:cs typeface="+mn-cs"/>
            </a:endParaRPr>
          </a:p>
        </p:txBody>
      </p:sp>
      <p:sp>
        <p:nvSpPr>
          <p:cNvPr id="14" name="TextBox 13"/>
          <p:cNvSpPr txBox="1"/>
          <p:nvPr/>
        </p:nvSpPr>
        <p:spPr>
          <a:xfrm>
            <a:off x="534842" y="879042"/>
            <a:ext cx="6173414" cy="1090798"/>
          </a:xfrm>
          <a:prstGeom prst="rect">
            <a:avLst/>
          </a:prstGeom>
          <a:noFill/>
        </p:spPr>
        <p:txBody>
          <a:bodyPr wrap="square" rtlCol="0" anchor="ctr">
            <a:spAutoFit/>
          </a:bodyPr>
          <a:lstStyle/>
          <a:p>
            <a:pPr marL="0" marR="0" lvl="0" indent="0" algn="l" defTabSz="1172047" rtl="0" eaLnBrk="1" fontAlgn="auto" latinLnBrk="0" hangingPunct="1">
              <a:lnSpc>
                <a:spcPts val="3400"/>
              </a:lnSpc>
              <a:spcBef>
                <a:spcPts val="0"/>
              </a:spcBef>
              <a:spcAft>
                <a:spcPts val="0"/>
              </a:spcAft>
              <a:buClrTx/>
              <a:buSzTx/>
              <a:buFontTx/>
              <a:buNone/>
              <a:tabLst/>
              <a:defRPr/>
            </a:pPr>
            <a:endParaRPr kumimoji="0" lang="en-US" sz="7999" b="1" i="0" u="none" strike="noStrike" kern="1200" cap="none" spc="0" normalizeH="0" baseline="0" noProof="0" dirty="0">
              <a:ln>
                <a:noFill/>
              </a:ln>
              <a:solidFill>
                <a:prstClr val="white"/>
              </a:solidFill>
              <a:effectLst/>
              <a:uLnTx/>
              <a:uFillTx/>
              <a:latin typeface="Trebuchet MS"/>
              <a:ea typeface="+mn-ea"/>
              <a:cs typeface="Trebuchet MS"/>
            </a:endParaRPr>
          </a:p>
          <a:p>
            <a:pPr marL="0" marR="0" lvl="0" indent="0" algn="l" defTabSz="1172047" rtl="0" eaLnBrk="1" fontAlgn="auto" latinLnBrk="0" hangingPunct="1">
              <a:lnSpc>
                <a:spcPts val="3400"/>
              </a:lnSpc>
              <a:spcBef>
                <a:spcPts val="0"/>
              </a:spcBef>
              <a:spcAft>
                <a:spcPts val="0"/>
              </a:spcAft>
              <a:buClrTx/>
              <a:buSzTx/>
              <a:buFontTx/>
              <a:buNone/>
              <a:tabLst/>
              <a:defRPr/>
            </a:pPr>
            <a:r>
              <a:rPr kumimoji="0" lang="en-US" sz="7999" b="1" i="0" u="none" strike="noStrike" kern="1200" cap="none" spc="0" normalizeH="0" baseline="0" noProof="0" dirty="0">
                <a:ln>
                  <a:noFill/>
                </a:ln>
                <a:solidFill>
                  <a:prstClr val="white"/>
                </a:solidFill>
                <a:effectLst/>
                <a:uLnTx/>
                <a:uFillTx/>
                <a:latin typeface="Trebuchet MS"/>
                <a:ea typeface="+mn-ea"/>
                <a:cs typeface="Trebuchet MS"/>
              </a:rPr>
              <a:t>Contact Us</a:t>
            </a:r>
          </a:p>
        </p:txBody>
      </p:sp>
      <p:sp>
        <p:nvSpPr>
          <p:cNvPr id="2" name="TextBox 1"/>
          <p:cNvSpPr txBox="1"/>
          <p:nvPr/>
        </p:nvSpPr>
        <p:spPr>
          <a:xfrm>
            <a:off x="21533957" y="7120124"/>
            <a:ext cx="184707" cy="800115"/>
          </a:xfrm>
          <a:prstGeom prst="rect">
            <a:avLst/>
          </a:prstGeom>
          <a:noFill/>
        </p:spPr>
        <p:txBody>
          <a:bodyPr wrap="none" rtlCol="0">
            <a:spAutoFit/>
          </a:bodyPr>
          <a:lstStyle/>
          <a:p>
            <a:pPr marL="0" marR="0" lvl="0" indent="0" algn="l" defTabSz="1172047"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pic>
        <p:nvPicPr>
          <p:cNvPr id="5" name="Picture 4">
            <a:hlinkClick r:id="rId2"/>
            <a:extLst>
              <a:ext uri="{FF2B5EF4-FFF2-40B4-BE49-F238E27FC236}">
                <a16:creationId xmlns:a16="http://schemas.microsoft.com/office/drawing/2014/main" id="{B353537F-30BD-4E76-9FF0-F5DB50FDD7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2830" y="10957622"/>
            <a:ext cx="1926596" cy="1926596"/>
          </a:xfrm>
          <a:prstGeom prst="rect">
            <a:avLst/>
          </a:prstGeom>
        </p:spPr>
      </p:pic>
      <p:pic>
        <p:nvPicPr>
          <p:cNvPr id="7" name="Picture 6">
            <a:hlinkClick r:id="rId4"/>
            <a:extLst>
              <a:ext uri="{FF2B5EF4-FFF2-40B4-BE49-F238E27FC236}">
                <a16:creationId xmlns:a16="http://schemas.microsoft.com/office/drawing/2014/main" id="{49AC38A1-8136-4943-8843-6B8BB76384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7395" y="10957621"/>
            <a:ext cx="1926597" cy="1926597"/>
          </a:xfrm>
          <a:prstGeom prst="rect">
            <a:avLst/>
          </a:prstGeom>
        </p:spPr>
      </p:pic>
      <p:pic>
        <p:nvPicPr>
          <p:cNvPr id="4" name="Picture 3">
            <a:hlinkClick r:id="rId6"/>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79663" y="7316822"/>
            <a:ext cx="2437778" cy="2437778"/>
          </a:xfrm>
          <a:prstGeom prst="rect">
            <a:avLst/>
          </a:prstGeom>
        </p:spPr>
      </p:pic>
      <p:sp>
        <p:nvSpPr>
          <p:cNvPr id="6" name="TextBox 5"/>
          <p:cNvSpPr txBox="1"/>
          <p:nvPr/>
        </p:nvSpPr>
        <p:spPr>
          <a:xfrm>
            <a:off x="3175" y="6802658"/>
            <a:ext cx="6790754" cy="70779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rebuchet MS"/>
                <a:ea typeface="+mn-ea"/>
                <a:cs typeface="+mn-cs"/>
              </a:rPr>
              <a:t>Join Our Email List</a:t>
            </a:r>
          </a:p>
        </p:txBody>
      </p:sp>
      <p:sp>
        <p:nvSpPr>
          <p:cNvPr id="8" name="TextBox 7"/>
          <p:cNvSpPr txBox="1"/>
          <p:nvPr/>
        </p:nvSpPr>
        <p:spPr>
          <a:xfrm>
            <a:off x="4098555" y="12920795"/>
            <a:ext cx="1607302" cy="461605"/>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a:ea typeface="+mn-ea"/>
                <a:cs typeface="+mn-cs"/>
              </a:rPr>
              <a:t>@</a:t>
            </a:r>
            <a:r>
              <a:rPr kumimoji="0" lang="en-US" sz="2400" b="0" i="0" u="none" strike="noStrike" kern="1200" cap="none" spc="0" normalizeH="0" baseline="0" noProof="0" dirty="0" err="1">
                <a:ln>
                  <a:noFill/>
                </a:ln>
                <a:solidFill>
                  <a:prstClr val="white"/>
                </a:solidFill>
                <a:effectLst/>
                <a:uLnTx/>
                <a:uFillTx/>
                <a:latin typeface="Trebuchet MS"/>
                <a:ea typeface="+mn-ea"/>
                <a:cs typeface="+mn-cs"/>
              </a:rPr>
              <a:t>VABintel</a:t>
            </a: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TextBox 8"/>
          <p:cNvSpPr txBox="1"/>
          <p:nvPr/>
        </p:nvSpPr>
        <p:spPr>
          <a:xfrm>
            <a:off x="162075" y="12945764"/>
            <a:ext cx="3255165"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a:ea typeface="+mn-ea"/>
                <a:cs typeface="+mn-cs"/>
              </a:rPr>
              <a:t>VAB </a:t>
            </a:r>
          </a:p>
        </p:txBody>
      </p:sp>
      <p:sp>
        <p:nvSpPr>
          <p:cNvPr id="16" name="TextBox 15">
            <a:extLst>
              <a:ext uri="{FF2B5EF4-FFF2-40B4-BE49-F238E27FC236}">
                <a16:creationId xmlns:a16="http://schemas.microsoft.com/office/drawing/2014/main" id="{C69D19B7-E17C-4008-8062-4715C9DB7EE2}"/>
              </a:ext>
            </a:extLst>
          </p:cNvPr>
          <p:cNvSpPr txBox="1"/>
          <p:nvPr/>
        </p:nvSpPr>
        <p:spPr>
          <a:xfrm>
            <a:off x="10139669" y="4283096"/>
            <a:ext cx="6791638" cy="1508105"/>
          </a:xfrm>
          <a:prstGeom prst="rect">
            <a:avLst/>
          </a:prstGeom>
          <a:noFill/>
        </p:spPr>
        <p:txBody>
          <a:bodyPr wrap="square" rtlCol="0">
            <a:spAutoFit/>
          </a:bodyPr>
          <a:lstStyle/>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99FF"/>
                </a:solidFill>
                <a:effectLst/>
                <a:uLnTx/>
                <a:uFillTx/>
                <a:latin typeface="Trebuchet MS" panose="020B0603020202020204" pitchFamily="34" charset="0"/>
                <a:ea typeface="+mn-ea"/>
                <a:cs typeface="+mn-cs"/>
              </a:rPr>
              <a:t>Jason Wiese</a:t>
            </a:r>
          </a:p>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SVP, Director of Strategic Insights</a:t>
            </a:r>
          </a:p>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jasonw@thevab.com</a:t>
            </a:r>
            <a:r>
              <a:rPr kumimoji="0" lang="en-US" sz="3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p>
        </p:txBody>
      </p:sp>
      <p:sp>
        <p:nvSpPr>
          <p:cNvPr id="17" name="TextBox 16">
            <a:extLst>
              <a:ext uri="{FF2B5EF4-FFF2-40B4-BE49-F238E27FC236}">
                <a16:creationId xmlns:a16="http://schemas.microsoft.com/office/drawing/2014/main" id="{E32C83AF-CDA6-49DD-9F7F-5E607A65B172}"/>
              </a:ext>
            </a:extLst>
          </p:cNvPr>
          <p:cNvSpPr txBox="1"/>
          <p:nvPr/>
        </p:nvSpPr>
        <p:spPr>
          <a:xfrm>
            <a:off x="14199276" y="7120157"/>
            <a:ext cx="6792523" cy="1415772"/>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99FF"/>
                </a:solidFill>
                <a:effectLst/>
                <a:uLnTx/>
                <a:uFillTx/>
                <a:latin typeface="Trebuchet MS" panose="020B0603020202020204" pitchFamily="34" charset="0"/>
                <a:ea typeface="+mn-ea"/>
                <a:cs typeface="+mn-cs"/>
              </a:rPr>
              <a:t>Reed Kiely</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Senior Multi-Platform Video Analyst </a:t>
            </a: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reedk@thevab.com</a:t>
            </a:r>
            <a:endPar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a:endParaRPr>
          </a:p>
        </p:txBody>
      </p:sp>
      <p:pic>
        <p:nvPicPr>
          <p:cNvPr id="15" name="Picture 2" descr="3adc6efd-32a2-4b53-a115-97c56738b288@namprd06">
            <a:extLst>
              <a:ext uri="{FF2B5EF4-FFF2-40B4-BE49-F238E27FC236}">
                <a16:creationId xmlns:a16="http://schemas.microsoft.com/office/drawing/2014/main" id="{DBC9A184-9076-4A24-A35F-3CEFE4CD8D4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2393106" y="0"/>
            <a:ext cx="1994069" cy="112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440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ontent Placeholder 5">
            <a:extLst>
              <a:ext uri="{FF2B5EF4-FFF2-40B4-BE49-F238E27FC236}">
                <a16:creationId xmlns:a16="http://schemas.microsoft.com/office/drawing/2014/main" id="{AFFBFDC9-E1AF-4242-8B50-6F50A28E5078}"/>
              </a:ext>
            </a:extLst>
          </p:cNvPr>
          <p:cNvGraphicFramePr>
            <a:graphicFrameLocks/>
          </p:cNvGraphicFramePr>
          <p:nvPr>
            <p:extLst>
              <p:ext uri="{D42A27DB-BD31-4B8C-83A1-F6EECF244321}">
                <p14:modId xmlns:p14="http://schemas.microsoft.com/office/powerpoint/2010/main" val="2166029410"/>
              </p:ext>
            </p:extLst>
          </p:nvPr>
        </p:nvGraphicFramePr>
        <p:xfrm>
          <a:off x="3263899" y="2870200"/>
          <a:ext cx="18935701" cy="8039100"/>
        </p:xfrm>
        <a:graphic>
          <a:graphicData uri="http://schemas.openxmlformats.org/drawingml/2006/chart">
            <c:chart xmlns:c="http://schemas.openxmlformats.org/drawingml/2006/chart" xmlns:r="http://schemas.openxmlformats.org/officeDocument/2006/relationships" r:id="rId2"/>
          </a:graphicData>
        </a:graphic>
      </p:graphicFrame>
      <p:sp>
        <p:nvSpPr>
          <p:cNvPr id="24" name="TextBox 23">
            <a:extLst>
              <a:ext uri="{FF2B5EF4-FFF2-40B4-BE49-F238E27FC236}">
                <a16:creationId xmlns:a16="http://schemas.microsoft.com/office/drawing/2014/main" id="{D69D5A70-248D-42C9-A284-052DBDAA558E}"/>
              </a:ext>
            </a:extLst>
          </p:cNvPr>
          <p:cNvSpPr txBox="1"/>
          <p:nvPr/>
        </p:nvSpPr>
        <p:spPr>
          <a:xfrm>
            <a:off x="247650" y="628671"/>
            <a:ext cx="23885980"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rebuchet MS"/>
                <a:ea typeface="+mn-ea"/>
                <a:cs typeface="Trebuchet MS"/>
              </a:rPr>
              <a:t>Ecommerce Now Accounts For Over $500 Billion In Sales Within The U.S.,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rebuchet MS"/>
                <a:ea typeface="+mn-ea"/>
                <a:cs typeface="Trebuchet MS"/>
              </a:rPr>
              <a:t>Double What It Was Only Five Years Ago</a:t>
            </a: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6</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48" name="TextBox 47">
            <a:extLst>
              <a:ext uri="{FF2B5EF4-FFF2-40B4-BE49-F238E27FC236}">
                <a16:creationId xmlns:a16="http://schemas.microsoft.com/office/drawing/2014/main" id="{CE62739D-FE99-41E6-A09D-8D4978CC5A53}"/>
              </a:ext>
            </a:extLst>
          </p:cNvPr>
          <p:cNvSpPr txBox="1"/>
          <p:nvPr/>
        </p:nvSpPr>
        <p:spPr>
          <a:xfrm>
            <a:off x="251348" y="11106940"/>
            <a:ext cx="2827423" cy="861774"/>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Ecommerce Sales as a % of Total Retail Sales*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rebuchet MS"/>
                <a:ea typeface="+mn-ea"/>
                <a:cs typeface="+mn-cs"/>
              </a:rPr>
              <a:t>(in billions)</a:t>
            </a:r>
          </a:p>
        </p:txBody>
      </p:sp>
      <p:sp>
        <p:nvSpPr>
          <p:cNvPr id="70" name="TextBox 69">
            <a:extLst>
              <a:ext uri="{FF2B5EF4-FFF2-40B4-BE49-F238E27FC236}">
                <a16:creationId xmlns:a16="http://schemas.microsoft.com/office/drawing/2014/main" id="{91EF0160-3E5D-4301-9F4C-CC3587BD79FA}"/>
              </a:ext>
            </a:extLst>
          </p:cNvPr>
          <p:cNvSpPr txBox="1"/>
          <p:nvPr/>
        </p:nvSpPr>
        <p:spPr>
          <a:xfrm>
            <a:off x="207752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14.3%</a:t>
            </a:r>
          </a:p>
        </p:txBody>
      </p:sp>
      <p:sp>
        <p:nvSpPr>
          <p:cNvPr id="71" name="TextBox 70">
            <a:extLst>
              <a:ext uri="{FF2B5EF4-FFF2-40B4-BE49-F238E27FC236}">
                <a16:creationId xmlns:a16="http://schemas.microsoft.com/office/drawing/2014/main" id="{FFBD95E2-5B72-4D4A-A54F-72E8599B01A5}"/>
              </a:ext>
            </a:extLst>
          </p:cNvPr>
          <p:cNvSpPr txBox="1"/>
          <p:nvPr/>
        </p:nvSpPr>
        <p:spPr>
          <a:xfrm>
            <a:off x="694264" y="13293592"/>
            <a:ext cx="14145686" cy="276999"/>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Internet Retailer, U.S. Commerce Dept. https://www.digitalcommerce360.com/article/e-commerce-sales-retail-sales-ten-year-review/ </a:t>
            </a:r>
          </a:p>
        </p:txBody>
      </p:sp>
      <p:sp>
        <p:nvSpPr>
          <p:cNvPr id="72" name="TextBox 71">
            <a:extLst>
              <a:ext uri="{FF2B5EF4-FFF2-40B4-BE49-F238E27FC236}">
                <a16:creationId xmlns:a16="http://schemas.microsoft.com/office/drawing/2014/main" id="{6FD11E92-47B7-43EC-91A2-FCAE8604DAAE}"/>
              </a:ext>
            </a:extLst>
          </p:cNvPr>
          <p:cNvSpPr txBox="1"/>
          <p:nvPr/>
        </p:nvSpPr>
        <p:spPr>
          <a:xfrm>
            <a:off x="702285" y="12808321"/>
            <a:ext cx="14145686" cy="276999"/>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*Total Retail Sales – Total factors out the sale of items not normally purchased online, such as fuel, automobiles and sales in restaurants.</a:t>
            </a:r>
          </a:p>
        </p:txBody>
      </p:sp>
      <p:pic>
        <p:nvPicPr>
          <p:cNvPr id="47" name="Picture 4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
        <p:nvSpPr>
          <p:cNvPr id="36" name="TextBox 35">
            <a:extLst>
              <a:ext uri="{FF2B5EF4-FFF2-40B4-BE49-F238E27FC236}">
                <a16:creationId xmlns:a16="http://schemas.microsoft.com/office/drawing/2014/main" id="{215C41A7-0443-43E4-BCAE-DFC9C8DD0331}"/>
              </a:ext>
            </a:extLst>
          </p:cNvPr>
          <p:cNvSpPr txBox="1"/>
          <p:nvPr/>
        </p:nvSpPr>
        <p:spPr>
          <a:xfrm>
            <a:off x="190988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13.0%</a:t>
            </a:r>
          </a:p>
        </p:txBody>
      </p:sp>
      <p:sp>
        <p:nvSpPr>
          <p:cNvPr id="49" name="TextBox 48">
            <a:extLst>
              <a:ext uri="{FF2B5EF4-FFF2-40B4-BE49-F238E27FC236}">
                <a16:creationId xmlns:a16="http://schemas.microsoft.com/office/drawing/2014/main" id="{972AB413-2DEA-40D3-A1DA-B5B1C6001ACD}"/>
              </a:ext>
            </a:extLst>
          </p:cNvPr>
          <p:cNvSpPr txBox="1"/>
          <p:nvPr/>
        </p:nvSpPr>
        <p:spPr>
          <a:xfrm>
            <a:off x="174097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11.6%</a:t>
            </a:r>
          </a:p>
        </p:txBody>
      </p:sp>
      <p:sp>
        <p:nvSpPr>
          <p:cNvPr id="50" name="TextBox 49">
            <a:extLst>
              <a:ext uri="{FF2B5EF4-FFF2-40B4-BE49-F238E27FC236}">
                <a16:creationId xmlns:a16="http://schemas.microsoft.com/office/drawing/2014/main" id="{F179BF81-04F2-456F-A0A5-8BC61FB90609}"/>
              </a:ext>
            </a:extLst>
          </p:cNvPr>
          <p:cNvSpPr txBox="1"/>
          <p:nvPr/>
        </p:nvSpPr>
        <p:spPr>
          <a:xfrm>
            <a:off x="156952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10.6%</a:t>
            </a:r>
          </a:p>
        </p:txBody>
      </p:sp>
      <p:sp>
        <p:nvSpPr>
          <p:cNvPr id="51" name="TextBox 50">
            <a:extLst>
              <a:ext uri="{FF2B5EF4-FFF2-40B4-BE49-F238E27FC236}">
                <a16:creationId xmlns:a16="http://schemas.microsoft.com/office/drawing/2014/main" id="{DAB449E9-414E-4C32-B4F8-89B895F3B12E}"/>
              </a:ext>
            </a:extLst>
          </p:cNvPr>
          <p:cNvSpPr txBox="1"/>
          <p:nvPr/>
        </p:nvSpPr>
        <p:spPr>
          <a:xfrm>
            <a:off x="140061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9.5%</a:t>
            </a:r>
          </a:p>
        </p:txBody>
      </p:sp>
      <p:sp>
        <p:nvSpPr>
          <p:cNvPr id="52" name="TextBox 51">
            <a:extLst>
              <a:ext uri="{FF2B5EF4-FFF2-40B4-BE49-F238E27FC236}">
                <a16:creationId xmlns:a16="http://schemas.microsoft.com/office/drawing/2014/main" id="{461B88D6-FAB9-4B26-8DB2-BB949BC2FDCD}"/>
              </a:ext>
            </a:extLst>
          </p:cNvPr>
          <p:cNvSpPr txBox="1"/>
          <p:nvPr/>
        </p:nvSpPr>
        <p:spPr>
          <a:xfrm>
            <a:off x="122789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8.7%</a:t>
            </a:r>
          </a:p>
        </p:txBody>
      </p:sp>
      <p:sp>
        <p:nvSpPr>
          <p:cNvPr id="53" name="TextBox 52">
            <a:extLst>
              <a:ext uri="{FF2B5EF4-FFF2-40B4-BE49-F238E27FC236}">
                <a16:creationId xmlns:a16="http://schemas.microsoft.com/office/drawing/2014/main" id="{B269BC45-DE51-4647-A41F-4A61DDBE01FB}"/>
              </a:ext>
            </a:extLst>
          </p:cNvPr>
          <p:cNvSpPr txBox="1"/>
          <p:nvPr/>
        </p:nvSpPr>
        <p:spPr>
          <a:xfrm>
            <a:off x="105898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7.9%</a:t>
            </a:r>
          </a:p>
        </p:txBody>
      </p:sp>
      <p:sp>
        <p:nvSpPr>
          <p:cNvPr id="54" name="TextBox 53">
            <a:extLst>
              <a:ext uri="{FF2B5EF4-FFF2-40B4-BE49-F238E27FC236}">
                <a16:creationId xmlns:a16="http://schemas.microsoft.com/office/drawing/2014/main" id="{1E37BF6C-4376-4B0B-A2BF-445D57B5D5B6}"/>
              </a:ext>
            </a:extLst>
          </p:cNvPr>
          <p:cNvSpPr txBox="1"/>
          <p:nvPr/>
        </p:nvSpPr>
        <p:spPr>
          <a:xfrm>
            <a:off x="89007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7.2%</a:t>
            </a:r>
          </a:p>
        </p:txBody>
      </p:sp>
      <p:sp>
        <p:nvSpPr>
          <p:cNvPr id="55" name="TextBox 54">
            <a:extLst>
              <a:ext uri="{FF2B5EF4-FFF2-40B4-BE49-F238E27FC236}">
                <a16:creationId xmlns:a16="http://schemas.microsoft.com/office/drawing/2014/main" id="{2DF2D130-E57A-4B66-8F6F-4CF474AD6593}"/>
              </a:ext>
            </a:extLst>
          </p:cNvPr>
          <p:cNvSpPr txBox="1"/>
          <p:nvPr/>
        </p:nvSpPr>
        <p:spPr>
          <a:xfrm>
            <a:off x="71989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6.4%</a:t>
            </a:r>
          </a:p>
        </p:txBody>
      </p:sp>
      <p:sp>
        <p:nvSpPr>
          <p:cNvPr id="56" name="TextBox 55">
            <a:extLst>
              <a:ext uri="{FF2B5EF4-FFF2-40B4-BE49-F238E27FC236}">
                <a16:creationId xmlns:a16="http://schemas.microsoft.com/office/drawing/2014/main" id="{C53D6CE5-CEF8-42F6-94AF-3CD665DD9F1E}"/>
              </a:ext>
            </a:extLst>
          </p:cNvPr>
          <p:cNvSpPr txBox="1"/>
          <p:nvPr/>
        </p:nvSpPr>
        <p:spPr>
          <a:xfrm>
            <a:off x="5509814" y="113999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5.6%</a:t>
            </a:r>
          </a:p>
        </p:txBody>
      </p:sp>
      <p:sp>
        <p:nvSpPr>
          <p:cNvPr id="57" name="TextBox 56">
            <a:extLst>
              <a:ext uri="{FF2B5EF4-FFF2-40B4-BE49-F238E27FC236}">
                <a16:creationId xmlns:a16="http://schemas.microsoft.com/office/drawing/2014/main" id="{1354E609-3161-4CCF-B69C-B60B078C7509}"/>
              </a:ext>
            </a:extLst>
          </p:cNvPr>
          <p:cNvSpPr txBox="1"/>
          <p:nvPr/>
        </p:nvSpPr>
        <p:spPr>
          <a:xfrm>
            <a:off x="37953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5.3%</a:t>
            </a:r>
          </a:p>
        </p:txBody>
      </p:sp>
    </p:spTree>
    <p:extLst>
      <p:ext uri="{BB962C8B-B14F-4D97-AF65-F5344CB8AC3E}">
        <p14:creationId xmlns:p14="http://schemas.microsoft.com/office/powerpoint/2010/main" val="1601937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71AB43-E86D-4BE1-BE74-C77965CEC470}"/>
              </a:ext>
            </a:extLst>
          </p:cNvPr>
          <p:cNvSpPr/>
          <p:nvPr/>
        </p:nvSpPr>
        <p:spPr>
          <a:xfrm>
            <a:off x="-92372" y="-18661"/>
            <a:ext cx="10126444" cy="13716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highlight>
                <a:srgbClr val="000000"/>
              </a:highlight>
              <a:uLnTx/>
              <a:uFillTx/>
              <a:latin typeface="Trebuchet MS"/>
              <a:ea typeface="+mn-ea"/>
              <a:cs typeface="+mn-cs"/>
            </a:endParaRPr>
          </a:p>
        </p:txBody>
      </p:sp>
      <p:sp>
        <p:nvSpPr>
          <p:cNvPr id="6" name="Title 1">
            <a:extLst>
              <a:ext uri="{FF2B5EF4-FFF2-40B4-BE49-F238E27FC236}">
                <a16:creationId xmlns:a16="http://schemas.microsoft.com/office/drawing/2014/main" id="{EAFB09C8-519E-4B9F-B341-97B1AB93DFE2}"/>
              </a:ext>
            </a:extLst>
          </p:cNvPr>
          <p:cNvSpPr>
            <a:spLocks noGrp="1"/>
          </p:cNvSpPr>
          <p:nvPr>
            <p:ph type="title"/>
          </p:nvPr>
        </p:nvSpPr>
        <p:spPr>
          <a:xfrm>
            <a:off x="-92372" y="4091484"/>
            <a:ext cx="9836938" cy="2799418"/>
          </a:xfrm>
        </p:spPr>
        <p:txBody>
          <a:bodyPr>
            <a:normAutofit/>
          </a:bodyPr>
          <a:lstStyle/>
          <a:p>
            <a:r>
              <a:rPr lang="en-US" sz="4200" dirty="0">
                <a:solidFill>
                  <a:schemeClr val="bg1"/>
                </a:solidFill>
              </a:rPr>
              <a:t>DTC brands are resonating with  consumers due to their </a:t>
            </a:r>
            <a:r>
              <a:rPr lang="en-US" sz="4200" b="1" i="1" dirty="0">
                <a:solidFill>
                  <a:schemeClr val="bg1"/>
                </a:solidFill>
              </a:rPr>
              <a:t>Frictionless</a:t>
            </a:r>
            <a:r>
              <a:rPr lang="en-US" sz="4200" dirty="0">
                <a:solidFill>
                  <a:schemeClr val="bg1"/>
                </a:solidFill>
              </a:rPr>
              <a:t> </a:t>
            </a:r>
            <a:r>
              <a:rPr lang="en-US" sz="4200" b="1" i="1" dirty="0">
                <a:solidFill>
                  <a:schemeClr val="bg1"/>
                </a:solidFill>
              </a:rPr>
              <a:t>Convenience</a:t>
            </a:r>
            <a:r>
              <a:rPr lang="en-US" sz="4200" dirty="0">
                <a:solidFill>
                  <a:schemeClr val="bg1"/>
                </a:solidFill>
              </a:rPr>
              <a:t>,</a:t>
            </a:r>
            <a:r>
              <a:rPr lang="en-US" sz="4200" dirty="0"/>
              <a:t> </a:t>
            </a:r>
            <a:r>
              <a:rPr lang="en-US" sz="4200" b="1" i="1" dirty="0">
                <a:solidFill>
                  <a:schemeClr val="bg1"/>
                </a:solidFill>
              </a:rPr>
              <a:t>Product Quality</a:t>
            </a:r>
            <a:r>
              <a:rPr lang="en-US" sz="4200" dirty="0">
                <a:solidFill>
                  <a:schemeClr val="bg1"/>
                </a:solidFill>
              </a:rPr>
              <a:t> and </a:t>
            </a:r>
            <a:r>
              <a:rPr lang="en-US" sz="4200" b="1" i="1" dirty="0">
                <a:solidFill>
                  <a:schemeClr val="bg1"/>
                </a:solidFill>
              </a:rPr>
              <a:t>Fast &amp; Free </a:t>
            </a:r>
            <a:r>
              <a:rPr lang="en-US" sz="4200" dirty="0">
                <a:solidFill>
                  <a:schemeClr val="bg1"/>
                </a:solidFill>
              </a:rPr>
              <a:t>(Low-Cost) </a:t>
            </a:r>
            <a:r>
              <a:rPr lang="en-US" sz="4200" b="1" i="1" dirty="0">
                <a:solidFill>
                  <a:schemeClr val="bg1"/>
                </a:solidFill>
              </a:rPr>
              <a:t>Shipping </a:t>
            </a:r>
          </a:p>
        </p:txBody>
      </p:sp>
      <p:sp>
        <p:nvSpPr>
          <p:cNvPr id="2" name="TextBox 1">
            <a:extLst>
              <a:ext uri="{FF2B5EF4-FFF2-40B4-BE49-F238E27FC236}">
                <a16:creationId xmlns:a16="http://schemas.microsoft.com/office/drawing/2014/main" id="{9F72DCA7-BD29-4C89-8A11-4D755B7ABE54}"/>
              </a:ext>
            </a:extLst>
          </p:cNvPr>
          <p:cNvSpPr txBox="1"/>
          <p:nvPr/>
        </p:nvSpPr>
        <p:spPr>
          <a:xfrm>
            <a:off x="954499" y="8605412"/>
            <a:ext cx="7797617" cy="255454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rebuchet MS"/>
                <a:ea typeface="+mn-ea"/>
                <a:cs typeface="+mn-cs"/>
              </a:rPr>
              <a:t>64% of Internet users expect that 20% or more of their total purchases will be through DTC brands within the next five years</a:t>
            </a:r>
          </a:p>
        </p:txBody>
      </p:sp>
      <p:sp>
        <p:nvSpPr>
          <p:cNvPr id="12" name="Slide Number Placeholder 5">
            <a:extLst>
              <a:ext uri="{FF2B5EF4-FFF2-40B4-BE49-F238E27FC236}">
                <a16:creationId xmlns:a16="http://schemas.microsoft.com/office/drawing/2014/main" id="{F0EE31E5-FDA7-43FD-97EF-2F10C1195B52}"/>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7</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9" name="TextBox 8">
            <a:extLst>
              <a:ext uri="{FF2B5EF4-FFF2-40B4-BE49-F238E27FC236}">
                <a16:creationId xmlns:a16="http://schemas.microsoft.com/office/drawing/2014/main" id="{F1DA3E97-322C-490C-AC06-583C12A7ECAF}"/>
              </a:ext>
            </a:extLst>
          </p:cNvPr>
          <p:cNvSpPr txBox="1"/>
          <p:nvPr/>
        </p:nvSpPr>
        <p:spPr>
          <a:xfrm>
            <a:off x="10034072" y="1379155"/>
            <a:ext cx="14353104" cy="107721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Trebuchet MS"/>
              </a:rPr>
              <a:t>How Much Do US Internet Users Expect to Purchase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Trebuchet MS"/>
              </a:rPr>
              <a:t>from DTC Companies in the Next 5 Years?</a:t>
            </a:r>
            <a:endParaRPr kumimoji="0" lang="en-US" sz="3600" b="0" i="0" u="none" strike="noStrike" kern="1200" cap="none" spc="0" normalizeH="0" baseline="0" noProof="0" dirty="0">
              <a:ln>
                <a:noFill/>
              </a:ln>
              <a:solidFill>
                <a:prstClr val="black"/>
              </a:solidFill>
              <a:effectLst/>
              <a:uLnTx/>
              <a:uFillTx/>
              <a:latin typeface="Trebuchet MS"/>
              <a:ea typeface="+mn-ea"/>
              <a:cs typeface="Trebuchet MS"/>
            </a:endParaRPr>
          </a:p>
        </p:txBody>
      </p:sp>
      <p:graphicFrame>
        <p:nvGraphicFramePr>
          <p:cNvPr id="11" name="Chart 10">
            <a:extLst>
              <a:ext uri="{FF2B5EF4-FFF2-40B4-BE49-F238E27FC236}">
                <a16:creationId xmlns:a16="http://schemas.microsoft.com/office/drawing/2014/main" id="{F2F96431-3A01-4A5D-AE2F-2A7A1A0A4441}"/>
              </a:ext>
            </a:extLst>
          </p:cNvPr>
          <p:cNvGraphicFramePr/>
          <p:nvPr/>
        </p:nvGraphicFramePr>
        <p:xfrm>
          <a:off x="10128026" y="3009135"/>
          <a:ext cx="14183737" cy="889649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Placeholder 3">
            <a:extLst>
              <a:ext uri="{FF2B5EF4-FFF2-40B4-BE49-F238E27FC236}">
                <a16:creationId xmlns:a16="http://schemas.microsoft.com/office/drawing/2014/main" id="{7BEFC7BF-9097-442F-A558-B4842DBC5C36}"/>
              </a:ext>
            </a:extLst>
          </p:cNvPr>
          <p:cNvSpPr txBox="1">
            <a:spLocks/>
          </p:cNvSpPr>
          <p:nvPr/>
        </p:nvSpPr>
        <p:spPr>
          <a:xfrm>
            <a:off x="87677" y="13330989"/>
            <a:ext cx="9317095" cy="283090"/>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Source: Diffusion, “2018 Direct-to-Consumer Purchase Intent Index” conducted by YouGov, October 4</a:t>
            </a:r>
            <a:r>
              <a:rPr kumimoji="0" lang="en-US" sz="1200" b="0" i="0" u="none" strike="noStrike" kern="1200" cap="none" spc="0" normalizeH="0" baseline="30000" noProof="0" dirty="0">
                <a:ln>
                  <a:noFill/>
                </a:ln>
                <a:solidFill>
                  <a:prstClr val="white"/>
                </a:solidFill>
                <a:effectLst/>
                <a:uLnTx/>
                <a:uFillTx/>
                <a:latin typeface="Trebuchet MS"/>
                <a:ea typeface="+mn-ea"/>
                <a:cs typeface="+mn-cs"/>
              </a:rPr>
              <a:t>th</a:t>
            </a:r>
            <a:r>
              <a:rPr kumimoji="0" lang="en-US" sz="1200" b="0" i="0" u="none" strike="noStrike" kern="1200" cap="none" spc="0" normalizeH="0" baseline="0" noProof="0" dirty="0">
                <a:ln>
                  <a:noFill/>
                </a:ln>
                <a:solidFill>
                  <a:prstClr val="white"/>
                </a:solidFill>
                <a:effectLst/>
                <a:uLnTx/>
                <a:uFillTx/>
                <a:latin typeface="Trebuchet MS"/>
                <a:ea typeface="+mn-ea"/>
                <a:cs typeface="+mn-cs"/>
              </a:rPr>
              <a:t>, 2018</a:t>
            </a:r>
          </a:p>
        </p:txBody>
      </p:sp>
      <p:sp>
        <p:nvSpPr>
          <p:cNvPr id="14" name="TextBox 13">
            <a:extLst>
              <a:ext uri="{FF2B5EF4-FFF2-40B4-BE49-F238E27FC236}">
                <a16:creationId xmlns:a16="http://schemas.microsoft.com/office/drawing/2014/main" id="{B4BB618C-C8BD-41A8-B629-57C979FB56A2}"/>
              </a:ext>
            </a:extLst>
          </p:cNvPr>
          <p:cNvSpPr txBox="1"/>
          <p:nvPr/>
        </p:nvSpPr>
        <p:spPr>
          <a:xfrm>
            <a:off x="247650" y="544556"/>
            <a:ext cx="9880376" cy="1754326"/>
          </a:xfrm>
          <a:prstGeom prst="rect">
            <a:avLst/>
          </a:prstGeom>
          <a:noFill/>
        </p:spPr>
        <p:txBody>
          <a:bodyPr wrap="square" rtlCol="0">
            <a:spAutoFit/>
          </a:bodyPr>
          <a:lstStyle/>
          <a:p>
            <a:pPr marL="0" marR="0" lvl="0" indent="0" algn="l" defTabSz="1172398" rtl="0" eaLnBrk="1" fontAlgn="auto" latinLnBrk="0" hangingPunct="1">
              <a:spcBef>
                <a:spcPts val="0"/>
              </a:spcBef>
              <a:spcAft>
                <a:spcPts val="0"/>
              </a:spcAft>
              <a:buClrTx/>
              <a:buSzTx/>
              <a:buFontTx/>
              <a:buNone/>
              <a:tabLst/>
              <a:defRPr/>
            </a:pPr>
            <a:r>
              <a:rPr kumimoji="0" lang="en-US" sz="5400" i="0" u="none" strike="noStrike" kern="1200" cap="none" spc="0" normalizeH="0" baseline="0" noProof="0" dirty="0">
                <a:ln>
                  <a:noFill/>
                </a:ln>
                <a:solidFill>
                  <a:prstClr val="white"/>
                </a:solidFill>
                <a:effectLst/>
                <a:uLnTx/>
                <a:uFillTx/>
                <a:latin typeface="Trebuchet MS"/>
                <a:ea typeface="+mn-ea"/>
                <a:cs typeface="Trebuchet MS"/>
              </a:rPr>
              <a:t>Consumers are quickly embracing DTC brands</a:t>
            </a: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932182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E3C533-1DBE-4889-B4C1-EAFC3DF7477C}"/>
              </a:ext>
            </a:extLst>
          </p:cNvPr>
          <p:cNvSpPr txBox="1"/>
          <p:nvPr/>
        </p:nvSpPr>
        <p:spPr>
          <a:xfrm>
            <a:off x="575794" y="673310"/>
            <a:ext cx="23547522" cy="1754326"/>
          </a:xfrm>
          <a:prstGeom prst="rect">
            <a:avLst/>
          </a:prstGeom>
          <a:noFill/>
        </p:spPr>
        <p:txBody>
          <a:bodyPr wrap="square" rtlCol="0">
            <a:spAutoFit/>
          </a:bodyPr>
          <a:lstStyle/>
          <a:p>
            <a:pPr marL="0" marR="0" lvl="0" indent="0" algn="l" defTabSz="11661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Trebuchet MS"/>
                <a:ea typeface="+mn-ea"/>
                <a:cs typeface="+mn-cs"/>
              </a:rPr>
              <a:t>DTC Brands Are Obsessed With Utilizing Data &amp; Technology To Improve </a:t>
            </a:r>
          </a:p>
          <a:p>
            <a:pPr marL="0" marR="0" lvl="0" indent="0" algn="l" defTabSz="11661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Trebuchet MS"/>
                <a:ea typeface="+mn-ea"/>
                <a:cs typeface="+mn-cs"/>
              </a:rPr>
              <a:t>The Consumer Experience And Maximize Sales &amp; Profitability </a:t>
            </a:r>
          </a:p>
        </p:txBody>
      </p:sp>
      <p:sp>
        <p:nvSpPr>
          <p:cNvPr id="8" name="Rectangle 7">
            <a:extLst>
              <a:ext uri="{FF2B5EF4-FFF2-40B4-BE49-F238E27FC236}">
                <a16:creationId xmlns:a16="http://schemas.microsoft.com/office/drawing/2014/main" id="{F10CAD4C-CC77-4BF4-8499-DC8533CDE8D5}"/>
              </a:ext>
            </a:extLst>
          </p:cNvPr>
          <p:cNvSpPr/>
          <p:nvPr/>
        </p:nvSpPr>
        <p:spPr>
          <a:xfrm>
            <a:off x="6379240" y="12031261"/>
            <a:ext cx="12192000" cy="646332"/>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schemeClr val="bg1"/>
              </a:solidFill>
              <a:effectLst/>
              <a:uLnTx/>
              <a:uFillTx/>
              <a:latin typeface="Trebuchet MS" panose="020B0603020202020204" pitchFamily="34" charset="0"/>
              <a:ea typeface="+mn-ea"/>
              <a:cs typeface="+mn-cs"/>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 Constantin </a:t>
            </a:r>
            <a:r>
              <a:rPr kumimoji="0" lang="en-US" sz="2800" b="1" i="0" u="none" strike="noStrike" kern="1200" cap="none" spc="0" normalizeH="0" baseline="0" noProof="0" dirty="0" err="1">
                <a:ln>
                  <a:noFill/>
                </a:ln>
                <a:solidFill>
                  <a:schemeClr val="bg1"/>
                </a:solidFill>
                <a:effectLst/>
                <a:uLnTx/>
                <a:uFillTx/>
                <a:latin typeface="Trebuchet MS" panose="020B0603020202020204" pitchFamily="34" charset="0"/>
                <a:ea typeface="+mn-ea"/>
                <a:cs typeface="+mn-cs"/>
              </a:rPr>
              <a:t>Eis</a:t>
            </a:r>
            <a:r>
              <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 Co-Founder &amp; Global Managing Director, </a:t>
            </a:r>
            <a:r>
              <a:rPr kumimoji="0" lang="en-US" sz="2800" b="1" i="1"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Casper</a:t>
            </a:r>
          </a:p>
        </p:txBody>
      </p:sp>
      <p:pic>
        <p:nvPicPr>
          <p:cNvPr id="2052" name="Picture 4" descr="Image result for casper sleep logo">
            <a:extLst>
              <a:ext uri="{FF2B5EF4-FFF2-40B4-BE49-F238E27FC236}">
                <a16:creationId xmlns:a16="http://schemas.microsoft.com/office/drawing/2014/main" id="{6400029B-2297-465C-AD12-39058A7F0BE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34572" y="8496316"/>
            <a:ext cx="2840711" cy="900308"/>
          </a:xfrm>
          <a:prstGeom prst="rect">
            <a:avLst/>
          </a:prstGeom>
          <a:solidFill>
            <a:schemeClr val="bg1"/>
          </a:solidFill>
          <a:ln>
            <a:solidFill>
              <a:schemeClr val="tx1"/>
            </a:solidFill>
          </a:ln>
        </p:spPr>
      </p:pic>
      <p:sp>
        <p:nvSpPr>
          <p:cNvPr id="5" name="Rectangle 4">
            <a:extLst>
              <a:ext uri="{FF2B5EF4-FFF2-40B4-BE49-F238E27FC236}">
                <a16:creationId xmlns:a16="http://schemas.microsoft.com/office/drawing/2014/main" id="{67FA1169-C654-43C6-BC8D-D70855AE0498}"/>
              </a:ext>
            </a:extLst>
          </p:cNvPr>
          <p:cNvSpPr/>
          <p:nvPr/>
        </p:nvSpPr>
        <p:spPr>
          <a:xfrm>
            <a:off x="13179477" y="6788021"/>
            <a:ext cx="9324475" cy="954107"/>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a:t>
            </a:r>
            <a:r>
              <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Graham Stanton, Co-Founder &amp; SVP Global Marketing &amp; Sales, </a:t>
            </a:r>
            <a:r>
              <a:rPr kumimoji="0" lang="en-US" sz="2800" b="1" i="1"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Peloton</a:t>
            </a:r>
          </a:p>
        </p:txBody>
      </p:sp>
      <p:pic>
        <p:nvPicPr>
          <p:cNvPr id="14" name="Picture 107" descr="Image result for peloton logo">
            <a:extLst>
              <a:ext uri="{FF2B5EF4-FFF2-40B4-BE49-F238E27FC236}">
                <a16:creationId xmlns:a16="http://schemas.microsoft.com/office/drawing/2014/main" id="{8B773A65-3027-4E9F-8F8E-190E9CF9706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373856" y="2987137"/>
            <a:ext cx="3659929" cy="1016164"/>
          </a:xfrm>
          <a:prstGeom prst="rect">
            <a:avLst/>
          </a:prstGeom>
          <a:solidFill>
            <a:schemeClr val="bg1"/>
          </a:solidFill>
          <a:ln>
            <a:solidFill>
              <a:schemeClr val="tx1"/>
            </a:solidFill>
          </a:ln>
        </p:spPr>
      </p:pic>
      <p:sp>
        <p:nvSpPr>
          <p:cNvPr id="16" name="Speech Bubble: Rectangle 15">
            <a:extLst>
              <a:ext uri="{FF2B5EF4-FFF2-40B4-BE49-F238E27FC236}">
                <a16:creationId xmlns:a16="http://schemas.microsoft.com/office/drawing/2014/main" id="{92B40F80-5A48-4974-A8C5-C6A4D56C238F}"/>
              </a:ext>
            </a:extLst>
          </p:cNvPr>
          <p:cNvSpPr/>
          <p:nvPr/>
        </p:nvSpPr>
        <p:spPr>
          <a:xfrm>
            <a:off x="906439" y="3910602"/>
            <a:ext cx="10425670" cy="2604417"/>
          </a:xfrm>
          <a:prstGeom prst="wedgeRectCallout">
            <a:avLst>
              <a:gd name="adj1" fmla="val -6330"/>
              <a:gd name="adj2" fmla="val 79635"/>
            </a:avLst>
          </a:prstGeom>
          <a:solidFill>
            <a:schemeClr val="bg1"/>
          </a:solidFill>
          <a:ln w="57150" cap="flat" cmpd="sng" algn="ctr">
            <a:solidFill>
              <a:schemeClr val="accent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rebuchet MS"/>
                <a:ea typeface="+mn-ea"/>
                <a:cs typeface="+mn-cs"/>
              </a:rPr>
              <a:t>“When you see </a:t>
            </a:r>
            <a:r>
              <a:rPr lang="en-US" sz="3200" b="1" kern="0" dirty="0">
                <a:solidFill>
                  <a:srgbClr val="3781B2"/>
                </a:solidFill>
                <a:latin typeface="Trebuchet MS"/>
              </a:rPr>
              <a:t>our data making a direct impact on a customer’s happiness</a:t>
            </a:r>
            <a:r>
              <a:rPr kumimoji="0" lang="en-US" sz="2800" b="0" i="0" u="none" strike="noStrike" kern="0" cap="none" spc="0" normalizeH="0" baseline="0" noProof="0" dirty="0">
                <a:ln>
                  <a:noFill/>
                </a:ln>
                <a:solidFill>
                  <a:prstClr val="black"/>
                </a:solidFill>
                <a:effectLst/>
                <a:uLnTx/>
                <a:uFillTx/>
                <a:latin typeface="Trebuchet MS"/>
                <a:ea typeface="+mn-ea"/>
                <a:cs typeface="+mn-cs"/>
              </a:rPr>
              <a:t>, it really shows that using data isn’t cold or impersonal.  It’s the best way to get to know our customers and figure out how we can give them exactly what they want – a perfectly fitting bra.”</a:t>
            </a:r>
          </a:p>
        </p:txBody>
      </p:sp>
      <p:sp>
        <p:nvSpPr>
          <p:cNvPr id="13" name="Rectangle 12">
            <a:extLst>
              <a:ext uri="{FF2B5EF4-FFF2-40B4-BE49-F238E27FC236}">
                <a16:creationId xmlns:a16="http://schemas.microsoft.com/office/drawing/2014/main" id="{998D93FB-06A0-4B1C-8138-319ECC9394F4}"/>
              </a:ext>
            </a:extLst>
          </p:cNvPr>
          <p:cNvSpPr/>
          <p:nvPr/>
        </p:nvSpPr>
        <p:spPr>
          <a:xfrm>
            <a:off x="1572323" y="7510224"/>
            <a:ext cx="7289944" cy="523220"/>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 Heidi Zak</a:t>
            </a:r>
            <a:r>
              <a:rPr kumimoji="0" lang="en-US" sz="2800" b="1" i="0" u="none" strike="noStrike" kern="1200" cap="none" spc="0" normalizeH="0" baseline="0" noProof="0">
                <a:ln>
                  <a:noFill/>
                </a:ln>
                <a:solidFill>
                  <a:schemeClr val="bg1"/>
                </a:solidFill>
                <a:effectLst/>
                <a:uLnTx/>
                <a:uFillTx/>
                <a:latin typeface="Trebuchet MS" panose="020B0603020202020204" pitchFamily="34" charset="0"/>
                <a:ea typeface="+mn-ea"/>
                <a:cs typeface="+mn-cs"/>
              </a:rPr>
              <a:t>, Co-Founder </a:t>
            </a:r>
            <a:r>
              <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&amp; CEO, </a:t>
            </a:r>
            <a:r>
              <a:rPr kumimoji="0" lang="en-US" sz="2800" b="1" i="1" u="none" strike="noStrike" kern="1200" cap="none" spc="0" normalizeH="0" baseline="0" noProof="0" dirty="0" err="1">
                <a:ln>
                  <a:noFill/>
                </a:ln>
                <a:solidFill>
                  <a:schemeClr val="bg1"/>
                </a:solidFill>
                <a:effectLst/>
                <a:uLnTx/>
                <a:uFillTx/>
                <a:latin typeface="Trebuchet MS" panose="020B0603020202020204" pitchFamily="34" charset="0"/>
                <a:ea typeface="+mn-ea"/>
                <a:cs typeface="+mn-cs"/>
              </a:rPr>
              <a:t>ThirdLove</a:t>
            </a:r>
            <a:endParaRPr kumimoji="0" lang="en-US" sz="2800" b="1" i="1" u="none" strike="noStrike" kern="1200" cap="none" spc="0" normalizeH="0" baseline="0" noProof="0" dirty="0">
              <a:ln>
                <a:noFill/>
              </a:ln>
              <a:solidFill>
                <a:schemeClr val="bg1"/>
              </a:solidFill>
              <a:effectLst/>
              <a:uLnTx/>
              <a:uFillTx/>
              <a:latin typeface="Trebuchet MS" panose="020B0603020202020204" pitchFamily="34" charset="0"/>
              <a:ea typeface="+mn-ea"/>
              <a:cs typeface="+mn-cs"/>
            </a:endParaRPr>
          </a:p>
        </p:txBody>
      </p:sp>
      <p:sp>
        <p:nvSpPr>
          <p:cNvPr id="20" name="Speech Bubble: Rectangle 19">
            <a:extLst>
              <a:ext uri="{FF2B5EF4-FFF2-40B4-BE49-F238E27FC236}">
                <a16:creationId xmlns:a16="http://schemas.microsoft.com/office/drawing/2014/main" id="{E6044D98-6D6E-4220-9DF0-455988D37855}"/>
              </a:ext>
            </a:extLst>
          </p:cNvPr>
          <p:cNvSpPr/>
          <p:nvPr/>
        </p:nvSpPr>
        <p:spPr>
          <a:xfrm>
            <a:off x="7431016" y="9537894"/>
            <a:ext cx="10088448" cy="2050636"/>
          </a:xfrm>
          <a:prstGeom prst="wedgeRectCallout">
            <a:avLst>
              <a:gd name="adj1" fmla="val -37030"/>
              <a:gd name="adj2" fmla="val 68309"/>
            </a:avLst>
          </a:prstGeom>
          <a:solidFill>
            <a:schemeClr val="bg1"/>
          </a:solidFill>
          <a:ln w="57150" cap="flat" cmpd="sng" algn="ctr">
            <a:solidFill>
              <a:schemeClr val="accent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rebuchet MS"/>
                <a:ea typeface="+mn-ea"/>
                <a:cs typeface="+mn-cs"/>
              </a:rPr>
              <a:t>“We understand online very well, we also understand consumer behavior and </a:t>
            </a:r>
            <a:r>
              <a:rPr kumimoji="0" lang="en-US" sz="2800" b="1" i="0" u="none" strike="noStrike" kern="0" cap="none" spc="0" normalizeH="0" baseline="0" noProof="0" dirty="0">
                <a:ln>
                  <a:noFill/>
                </a:ln>
                <a:solidFill>
                  <a:srgbClr val="3781B2"/>
                </a:solidFill>
                <a:effectLst/>
                <a:uLnTx/>
                <a:uFillTx/>
                <a:latin typeface="Trebuchet MS"/>
                <a:ea typeface="+mn-ea"/>
                <a:cs typeface="+mn-cs"/>
              </a:rPr>
              <a:t>we’re a very data driven company.</a:t>
            </a:r>
            <a:r>
              <a:rPr kumimoji="0" lang="en-US" sz="2800" b="1" i="0" u="none" strike="noStrike" kern="0" cap="none" spc="0" normalizeH="0" baseline="0" noProof="0" dirty="0">
                <a:ln>
                  <a:noFill/>
                </a:ln>
                <a:solidFill>
                  <a:srgbClr val="00A9AC"/>
                </a:solidFill>
                <a:effectLst/>
                <a:uLnTx/>
                <a:uFillTx/>
                <a:latin typeface="Trebuchet MS"/>
                <a:ea typeface="+mn-ea"/>
                <a:cs typeface="+mn-cs"/>
              </a:rPr>
              <a:t> </a:t>
            </a:r>
            <a:r>
              <a:rPr kumimoji="0" lang="en-US" sz="2800" b="0" i="0" u="none" strike="noStrike" kern="0" cap="none" spc="0" normalizeH="0" baseline="0" noProof="0" dirty="0">
                <a:ln>
                  <a:noFill/>
                </a:ln>
                <a:solidFill>
                  <a:prstClr val="black"/>
                </a:solidFill>
                <a:effectLst/>
                <a:uLnTx/>
                <a:uFillTx/>
                <a:latin typeface="Trebuchet MS"/>
                <a:ea typeface="+mn-ea"/>
                <a:cs typeface="+mn-cs"/>
              </a:rPr>
              <a:t>Those are all advantages we have, because that is basically where we came from.”</a:t>
            </a:r>
          </a:p>
        </p:txBody>
      </p:sp>
      <p:sp>
        <p:nvSpPr>
          <p:cNvPr id="21" name="Speech Bubble: Rectangle 20">
            <a:extLst>
              <a:ext uri="{FF2B5EF4-FFF2-40B4-BE49-F238E27FC236}">
                <a16:creationId xmlns:a16="http://schemas.microsoft.com/office/drawing/2014/main" id="{B0BF6790-B86C-4FC5-B25A-B48DD3FEFCA8}"/>
              </a:ext>
            </a:extLst>
          </p:cNvPr>
          <p:cNvSpPr/>
          <p:nvPr/>
        </p:nvSpPr>
        <p:spPr>
          <a:xfrm>
            <a:off x="13055066" y="4109948"/>
            <a:ext cx="10088448" cy="2048268"/>
          </a:xfrm>
          <a:prstGeom prst="wedgeRectCallout">
            <a:avLst>
              <a:gd name="adj1" fmla="val -37030"/>
              <a:gd name="adj2" fmla="val 68309"/>
            </a:avLst>
          </a:prstGeom>
          <a:solidFill>
            <a:schemeClr val="bg1"/>
          </a:solidFill>
          <a:ln w="57150" cap="flat" cmpd="sng" algn="ctr">
            <a:solidFill>
              <a:schemeClr val="accent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rebuchet MS"/>
                <a:ea typeface="+mn-ea"/>
                <a:cs typeface="+mn-cs"/>
              </a:rPr>
              <a:t>“Internally, </a:t>
            </a:r>
            <a:r>
              <a:rPr kumimoji="0" lang="en-US" sz="2800" b="1" i="0" u="none" strike="noStrike" kern="0" cap="none" spc="0" normalizeH="0" baseline="0" noProof="0" dirty="0">
                <a:ln>
                  <a:noFill/>
                </a:ln>
                <a:solidFill>
                  <a:srgbClr val="3781B2"/>
                </a:solidFill>
                <a:effectLst/>
                <a:uLnTx/>
                <a:uFillTx/>
                <a:latin typeface="Trebuchet MS"/>
                <a:ea typeface="+mn-ea"/>
                <a:cs typeface="+mn-cs"/>
              </a:rPr>
              <a:t>we are a tech company first and foremost.</a:t>
            </a:r>
            <a:r>
              <a:rPr kumimoji="0" lang="en-US" sz="2800" b="1" i="0" u="none" strike="noStrike" kern="0" cap="none" spc="0" normalizeH="0" baseline="0" noProof="0" dirty="0">
                <a:ln>
                  <a:noFill/>
                </a:ln>
                <a:solidFill>
                  <a:srgbClr val="00A9AC"/>
                </a:solidFill>
                <a:effectLst/>
                <a:uLnTx/>
                <a:uFillTx/>
                <a:latin typeface="Trebuchet MS"/>
                <a:ea typeface="+mn-ea"/>
                <a:cs typeface="+mn-cs"/>
              </a:rPr>
              <a:t> </a:t>
            </a:r>
            <a:r>
              <a:rPr kumimoji="0" lang="en-US" sz="2800" b="0" i="0" u="none" strike="noStrike" kern="0" cap="none" spc="0" normalizeH="0" baseline="0" noProof="0" dirty="0">
                <a:ln>
                  <a:noFill/>
                </a:ln>
                <a:solidFill>
                  <a:prstClr val="black"/>
                </a:solidFill>
                <a:effectLst/>
                <a:uLnTx/>
                <a:uFillTx/>
                <a:latin typeface="Trebuchet MS"/>
                <a:ea typeface="+mn-ea"/>
                <a:cs typeface="+mn-cs"/>
              </a:rPr>
              <a:t>Outwardly, we focus on the product, the experience and the community, but everything comes together because of serious technology we have behind the scenes.”</a:t>
            </a:r>
          </a:p>
        </p:txBody>
      </p:sp>
      <p:sp>
        <p:nvSpPr>
          <p:cNvPr id="22" name="Slide Number Placeholder 5">
            <a:extLst>
              <a:ext uri="{FF2B5EF4-FFF2-40B4-BE49-F238E27FC236}">
                <a16:creationId xmlns:a16="http://schemas.microsoft.com/office/drawing/2014/main" id="{D371867F-0546-4559-9DDA-F1C11B6E03B1}"/>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8</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3" name="Picture 2" descr="Image result for thirdlove png logo">
            <a:extLst>
              <a:ext uri="{FF2B5EF4-FFF2-40B4-BE49-F238E27FC236}">
                <a16:creationId xmlns:a16="http://schemas.microsoft.com/office/drawing/2014/main" id="{3E1F0365-12EA-4B86-8A5F-486EA2158F7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773416" y="2812982"/>
            <a:ext cx="4051820" cy="1016163"/>
          </a:xfrm>
          <a:prstGeom prst="rect">
            <a:avLst/>
          </a:prstGeom>
          <a:solidFill>
            <a:schemeClr val="bg1"/>
          </a:solidFill>
          <a:ln>
            <a:solidFill>
              <a:schemeClr val="tx1"/>
            </a:solidFill>
          </a:ln>
        </p:spPr>
      </p:pic>
      <p:pic>
        <p:nvPicPr>
          <p:cNvPr id="15" name="Picture 14">
            <a:extLst>
              <a:ext uri="{FF2B5EF4-FFF2-40B4-BE49-F238E27FC236}">
                <a16:creationId xmlns:a16="http://schemas.microsoft.com/office/drawing/2014/main" id="{02F83283-2267-44AF-A3A9-7EDFF7F3EB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3732380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B09C8-519E-4B9F-B341-97B1AB93DFE2}"/>
              </a:ext>
            </a:extLst>
          </p:cNvPr>
          <p:cNvSpPr>
            <a:spLocks noGrp="1"/>
          </p:cNvSpPr>
          <p:nvPr>
            <p:ph type="title"/>
          </p:nvPr>
        </p:nvSpPr>
        <p:spPr>
          <a:xfrm>
            <a:off x="969856" y="3363700"/>
            <a:ext cx="10319936" cy="2799418"/>
          </a:xfrm>
        </p:spPr>
        <p:txBody>
          <a:bodyPr>
            <a:noAutofit/>
          </a:bodyPr>
          <a:lstStyle/>
          <a:p>
            <a:r>
              <a:rPr lang="en-US" sz="4800" dirty="0"/>
              <a:t>With cutting edge analytic tools &amp; </a:t>
            </a:r>
            <a:br>
              <a:rPr lang="en-US" sz="4800" dirty="0"/>
            </a:br>
            <a:r>
              <a:rPr lang="en-US" sz="4800" b="1" i="1" dirty="0"/>
              <a:t>a team of data scientists </a:t>
            </a:r>
            <a:r>
              <a:rPr lang="en-US" sz="4800" dirty="0"/>
              <a:t>at their disposal, media channels are scrutinized and optimized on </a:t>
            </a:r>
            <a:br>
              <a:rPr lang="en-US" sz="4800" dirty="0"/>
            </a:br>
            <a:r>
              <a:rPr lang="en-US" sz="4800" dirty="0"/>
              <a:t>a </a:t>
            </a:r>
            <a:r>
              <a:rPr lang="en-US" sz="4800" b="1" i="1" dirty="0"/>
              <a:t>real-time</a:t>
            </a:r>
            <a:r>
              <a:rPr lang="en-US" sz="4800" dirty="0"/>
              <a:t> basis…</a:t>
            </a:r>
          </a:p>
        </p:txBody>
      </p:sp>
      <p:sp>
        <p:nvSpPr>
          <p:cNvPr id="12" name="Slide Number Placeholder 5">
            <a:extLst>
              <a:ext uri="{FF2B5EF4-FFF2-40B4-BE49-F238E27FC236}">
                <a16:creationId xmlns:a16="http://schemas.microsoft.com/office/drawing/2014/main" id="{F0EE31E5-FDA7-43FD-97EF-2F10C1195B52}"/>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9</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3" name="Picture 12">
            <a:extLst>
              <a:ext uri="{FF2B5EF4-FFF2-40B4-BE49-F238E27FC236}">
                <a16:creationId xmlns:a16="http://schemas.microsoft.com/office/drawing/2014/main" id="{F2982927-3FF6-4767-B8C1-6A83881ECE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771519" y="13252676"/>
            <a:ext cx="5437852" cy="300472"/>
          </a:xfrm>
          <a:prstGeom prst="rect">
            <a:avLst/>
          </a:prstGeom>
        </p:spPr>
      </p:pic>
      <p:pic>
        <p:nvPicPr>
          <p:cNvPr id="4" name="Picture 3">
            <a:extLst>
              <a:ext uri="{FF2B5EF4-FFF2-40B4-BE49-F238E27FC236}">
                <a16:creationId xmlns:a16="http://schemas.microsoft.com/office/drawing/2014/main" id="{AE07C967-4FD2-461C-AC1F-A1FBB6A11A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12553" y="7034"/>
            <a:ext cx="12574622" cy="13716000"/>
          </a:xfrm>
          <a:prstGeom prst="rect">
            <a:avLst/>
          </a:prstGeom>
        </p:spPr>
      </p:pic>
      <p:sp>
        <p:nvSpPr>
          <p:cNvPr id="11" name="Slide Number Placeholder 5">
            <a:extLst>
              <a:ext uri="{FF2B5EF4-FFF2-40B4-BE49-F238E27FC236}">
                <a16:creationId xmlns:a16="http://schemas.microsoft.com/office/drawing/2014/main" id="{82CE3D90-7B13-4046-BA22-BD902492C9B6}"/>
              </a:ext>
            </a:extLst>
          </p:cNvPr>
          <p:cNvSpPr txBox="1">
            <a:spLocks/>
          </p:cNvSpPr>
          <p:nvPr/>
        </p:nvSpPr>
        <p:spPr>
          <a:xfrm>
            <a:off x="18718580" y="13061154"/>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9</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6" name="Title 1">
            <a:extLst>
              <a:ext uri="{FF2B5EF4-FFF2-40B4-BE49-F238E27FC236}">
                <a16:creationId xmlns:a16="http://schemas.microsoft.com/office/drawing/2014/main" id="{EE2CFD4D-D4A7-4131-8D2B-F33B335C13E4}"/>
              </a:ext>
            </a:extLst>
          </p:cNvPr>
          <p:cNvSpPr txBox="1">
            <a:spLocks/>
          </p:cNvSpPr>
          <p:nvPr/>
        </p:nvSpPr>
        <p:spPr>
          <a:xfrm>
            <a:off x="1282279" y="7790017"/>
            <a:ext cx="9783828" cy="2799418"/>
          </a:xfrm>
          <a:prstGeom prst="rect">
            <a:avLst/>
          </a:prstGeom>
        </p:spPr>
        <p:txBody>
          <a:bodyPr vert="horz" lIns="116656" tIns="58311" rIns="116656" bIns="58311" rtlCol="0" anchor="ctr">
            <a:noAutofit/>
          </a:bodyPr>
          <a:lstStyle>
            <a:lvl1pPr algn="ctr" defTabSz="1166356" rtl="0" eaLnBrk="1" latinLnBrk="0" hangingPunct="1">
              <a:spcBef>
                <a:spcPct val="0"/>
              </a:spcBef>
              <a:buNone/>
              <a:defRPr sz="11200" kern="1200">
                <a:solidFill>
                  <a:schemeClr val="tx1"/>
                </a:solidFill>
                <a:latin typeface="+mj-lt"/>
                <a:ea typeface="+mj-ea"/>
                <a:cs typeface="+mj-cs"/>
              </a:defRPr>
            </a:lvl1pPr>
          </a:lstStyle>
          <a:p>
            <a:r>
              <a:rPr lang="en-US" sz="4800" dirty="0"/>
              <a:t>Simply put, DTC companies know </a:t>
            </a:r>
          </a:p>
          <a:p>
            <a:r>
              <a:rPr lang="en-US" sz="4800" b="1" i="1" dirty="0"/>
              <a:t>exactly what media works</a:t>
            </a:r>
            <a:r>
              <a:rPr lang="en-US" sz="4800" dirty="0"/>
              <a:t> </a:t>
            </a:r>
          </a:p>
          <a:p>
            <a:r>
              <a:rPr lang="en-US" sz="4800" dirty="0"/>
              <a:t>for driving their business</a:t>
            </a:r>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7386" y="13063726"/>
            <a:ext cx="1139485" cy="600010"/>
          </a:xfrm>
          <a:prstGeom prst="rect">
            <a:avLst/>
          </a:prstGeom>
        </p:spPr>
      </p:pic>
    </p:spTree>
    <p:extLst>
      <p:ext uri="{BB962C8B-B14F-4D97-AF65-F5344CB8AC3E}">
        <p14:creationId xmlns:p14="http://schemas.microsoft.com/office/powerpoint/2010/main" val="33963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308</TotalTime>
  <Words>8853</Words>
  <Application>Microsoft Office PowerPoint</Application>
  <PresentationFormat>Custom</PresentationFormat>
  <Paragraphs>1458</Paragraphs>
  <Slides>55</Slides>
  <Notes>19</Notes>
  <HiddenSlides>0</HiddenSlides>
  <MMClips>0</MMClips>
  <ScaleCrop>false</ScaleCrop>
  <HeadingPairs>
    <vt:vector size="6" baseType="variant">
      <vt:variant>
        <vt:lpstr>Fonts Used</vt:lpstr>
      </vt:variant>
      <vt:variant>
        <vt:i4>4</vt:i4>
      </vt:variant>
      <vt:variant>
        <vt:lpstr>Theme</vt:lpstr>
      </vt:variant>
      <vt:variant>
        <vt:i4>10</vt:i4>
      </vt:variant>
      <vt:variant>
        <vt:lpstr>Slide Titles</vt:lpstr>
      </vt:variant>
      <vt:variant>
        <vt:i4>55</vt:i4>
      </vt:variant>
    </vt:vector>
  </HeadingPairs>
  <TitlesOfParts>
    <vt:vector size="69" baseType="lpstr">
      <vt:lpstr>Arial</vt:lpstr>
      <vt:lpstr>Calibri</vt:lpstr>
      <vt:lpstr>Calibri Light</vt:lpstr>
      <vt:lpstr>Trebuchet MS</vt:lpstr>
      <vt:lpstr>Office Theme</vt:lpstr>
      <vt:lpstr>Custom Design</vt:lpstr>
      <vt:lpstr>2_Custom Design</vt:lpstr>
      <vt:lpstr>4_Custom Design</vt:lpstr>
      <vt:lpstr>3_Custom Design</vt:lpstr>
      <vt:lpstr>2_Office Theme</vt:lpstr>
      <vt:lpstr>3_Office Theme</vt:lpstr>
      <vt:lpstr>9_Office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DTC brands are resonating with  consumers due to their Frictionless Convenience, Product Quality and Fast &amp; Free (Low-Cost) Shipping </vt:lpstr>
      <vt:lpstr>PowerPoint Presentation</vt:lpstr>
      <vt:lpstr>With cutting edge analytic tools &amp;  a team of data scientists at their disposal, media channels are scrutinized and optimized on  a real-time 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the way, there is another set of digital-native, data-focused, outcomes-obsessed brands pouring money into TV</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Leah Montner Dixon</cp:lastModifiedBy>
  <cp:revision>1131</cp:revision>
  <cp:lastPrinted>2019-05-28T13:56:06Z</cp:lastPrinted>
  <dcterms:created xsi:type="dcterms:W3CDTF">2018-08-15T21:18:21Z</dcterms:created>
  <dcterms:modified xsi:type="dcterms:W3CDTF">2020-04-27T21:07:31Z</dcterms:modified>
</cp:coreProperties>
</file>