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 id="2147483655" r:id="rId4"/>
    <p:sldMasterId id="2147483660" r:id="rId5"/>
  </p:sldMasterIdLst>
  <p:notesMasterIdLst>
    <p:notesMasterId r:id="rId35"/>
  </p:notesMasterIdLst>
  <p:handoutMasterIdLst>
    <p:handoutMasterId r:id="rId36"/>
  </p:handoutMasterIdLst>
  <p:sldIdLst>
    <p:sldId id="269" r:id="rId6"/>
    <p:sldId id="334" r:id="rId7"/>
    <p:sldId id="356" r:id="rId8"/>
    <p:sldId id="290" r:id="rId9"/>
    <p:sldId id="315" r:id="rId10"/>
    <p:sldId id="335" r:id="rId11"/>
    <p:sldId id="314" r:id="rId12"/>
    <p:sldId id="308" r:id="rId13"/>
    <p:sldId id="353" r:id="rId14"/>
    <p:sldId id="318" r:id="rId15"/>
    <p:sldId id="329" r:id="rId16"/>
    <p:sldId id="346" r:id="rId17"/>
    <p:sldId id="336" r:id="rId18"/>
    <p:sldId id="341" r:id="rId19"/>
    <p:sldId id="354" r:id="rId20"/>
    <p:sldId id="332" r:id="rId21"/>
    <p:sldId id="362" r:id="rId22"/>
    <p:sldId id="363" r:id="rId23"/>
    <p:sldId id="317" r:id="rId24"/>
    <p:sldId id="328" r:id="rId25"/>
    <p:sldId id="347" r:id="rId26"/>
    <p:sldId id="322" r:id="rId27"/>
    <p:sldId id="320" r:id="rId28"/>
    <p:sldId id="342" r:id="rId29"/>
    <p:sldId id="352" r:id="rId30"/>
    <p:sldId id="360" r:id="rId31"/>
    <p:sldId id="361" r:id="rId32"/>
    <p:sldId id="364"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0C8A0"/>
    <a:srgbClr val="FAB982"/>
    <a:srgbClr val="3682B4"/>
    <a:srgbClr val="EFEF96"/>
    <a:srgbClr val="508ABA"/>
    <a:srgbClr val="FFFD9B"/>
    <a:srgbClr val="FFFC18"/>
    <a:srgbClr val="8395A2"/>
    <a:srgbClr val="F799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274" autoAdjust="0"/>
  </p:normalViewPr>
  <p:slideViewPr>
    <p:cSldViewPr snapToGrid="0" snapToObjects="1">
      <p:cViewPr varScale="1">
        <p:scale>
          <a:sx n="109" d="100"/>
          <a:sy n="109" d="100"/>
        </p:scale>
        <p:origin x="1656" y="108"/>
      </p:cViewPr>
      <p:guideLst>
        <p:guide orient="horz" pos="2160"/>
        <p:guide pos="2880"/>
      </p:guideLst>
    </p:cSldViewPr>
  </p:slideViewPr>
  <p:outlineViewPr>
    <p:cViewPr>
      <p:scale>
        <a:sx n="33" d="100"/>
        <a:sy n="33" d="100"/>
      </p:scale>
      <p:origin x="0" y="-3043"/>
    </p:cViewPr>
  </p:outlineViewPr>
  <p:notesTextViewPr>
    <p:cViewPr>
      <p:scale>
        <a:sx n="100" d="100"/>
        <a:sy n="100" d="100"/>
      </p:scale>
      <p:origin x="0" y="0"/>
    </p:cViewPr>
  </p:notesTextViewPr>
  <p:sorterViewPr>
    <p:cViewPr varScale="1">
      <p:scale>
        <a:sx n="100" d="100"/>
        <a:sy n="100" d="100"/>
      </p:scale>
      <p:origin x="0" y="-1950"/>
    </p:cViewPr>
  </p:sorterViewPr>
  <p:notesViewPr>
    <p:cSldViewPr snapToGrid="0" snapToObjects="1">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TV Spend Comparison</a:t>
            </a:r>
          </a:p>
          <a:p>
            <a:pPr>
              <a:defRPr sz="1800" b="1">
                <a:solidFill>
                  <a:schemeClr val="tx1"/>
                </a:solidFill>
              </a:defRPr>
            </a:pPr>
            <a:r>
              <a:rPr lang="en-US" sz="1600" b="1" i="1" dirty="0">
                <a:solidFill>
                  <a:schemeClr val="tx1"/>
                </a:solidFill>
              </a:rPr>
              <a:t>(in millions)</a:t>
            </a:r>
          </a:p>
        </c:rich>
      </c:tx>
      <c:layout>
        <c:manualLayout>
          <c:xMode val="edge"/>
          <c:yMode val="edge"/>
          <c:x val="0.2917939143987135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v>
                </c:pt>
              </c:strCache>
            </c:strRef>
          </c:tx>
          <c:spPr>
            <a:solidFill>
              <a:srgbClr val="3682B4"/>
            </a:solidFill>
            <a:ln>
              <a:noFill/>
            </a:ln>
            <a:effectLst/>
          </c:spPr>
          <c:invertIfNegative val="0"/>
          <c:dLbls>
            <c:dLbl>
              <c:idx val="0"/>
              <c:layout>
                <c:manualLayout>
                  <c:x val="-3.7444592322738186E-3"/>
                  <c:y val="-0.120941073779474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0A-40EC-B5A5-929099154F3C}"/>
                </c:ext>
              </c:extLst>
            </c:dLbl>
            <c:dLbl>
              <c:idx val="1"/>
              <c:layout>
                <c:manualLayout>
                  <c:x val="1.8722296161369093E-3"/>
                  <c:y val="-0.198052179028791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0A-40EC-B5A5-929099154F3C}"/>
                </c:ext>
              </c:extLst>
            </c:dLbl>
            <c:dLbl>
              <c:idx val="2"/>
              <c:layout>
                <c:manualLayout>
                  <c:x val="0"/>
                  <c:y val="-0.37560779480096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6F-4C32-9007-5FB18EEB419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"$"#,##0.0</c:formatCode>
                <c:ptCount val="3"/>
                <c:pt idx="0">
                  <c:v>322.80029999999999</c:v>
                </c:pt>
                <c:pt idx="1">
                  <c:v>662.4325</c:v>
                </c:pt>
                <c:pt idx="2">
                  <c:v>1313.6293000000001</c:v>
                </c:pt>
              </c:numCache>
            </c:numRef>
          </c:val>
          <c:extLst>
            <c:ext xmlns:c16="http://schemas.microsoft.com/office/drawing/2014/chart" uri="{C3380CC4-5D6E-409C-BE32-E72D297353CC}">
              <c16:uniqueId val="{00000000-7702-4CFD-B751-47D9EB6EDA3A}"/>
            </c:ext>
          </c:extLst>
        </c:ser>
        <c:dLbls>
          <c:showLegendKey val="0"/>
          <c:showVal val="1"/>
          <c:showCatName val="0"/>
          <c:showSerName val="0"/>
          <c:showPercent val="0"/>
          <c:showBubbleSize val="0"/>
        </c:dLbls>
        <c:gapWidth val="150"/>
        <c:overlap val="100"/>
        <c:axId val="79737600"/>
        <c:axId val="79740288"/>
      </c:barChart>
      <c:catAx>
        <c:axId val="79737600"/>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9740288"/>
        <c:crosses val="autoZero"/>
        <c:auto val="1"/>
        <c:lblAlgn val="ctr"/>
        <c:lblOffset val="100"/>
        <c:noMultiLvlLbl val="0"/>
      </c:catAx>
      <c:valAx>
        <c:axId val="79740288"/>
        <c:scaling>
          <c:orientation val="minMax"/>
          <c:min val="0"/>
        </c:scaling>
        <c:delete val="1"/>
        <c:axPos val="l"/>
        <c:numFmt formatCode="&quot;$&quot;#,##0.0" sourceLinked="1"/>
        <c:majorTickMark val="out"/>
        <c:minorTickMark val="none"/>
        <c:tickLblPos val="nextTo"/>
        <c:crossAx val="79737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TV Spend Comparison</a:t>
            </a:r>
          </a:p>
          <a:p>
            <a:pPr>
              <a:defRPr sz="1800" b="1">
                <a:solidFill>
                  <a:schemeClr val="tx1"/>
                </a:solidFill>
              </a:defRPr>
            </a:pPr>
            <a:r>
              <a:rPr lang="en-US" sz="1600" b="1" i="1" dirty="0">
                <a:solidFill>
                  <a:schemeClr val="tx1"/>
                </a:solidFill>
              </a:rPr>
              <a:t>(in millions)</a:t>
            </a:r>
          </a:p>
        </c:rich>
      </c:tx>
      <c:layout>
        <c:manualLayout>
          <c:xMode val="edge"/>
          <c:yMode val="edge"/>
          <c:x val="0.2917939143987135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v>
                </c:pt>
              </c:strCache>
            </c:strRef>
          </c:tx>
          <c:spPr>
            <a:solidFill>
              <a:srgbClr val="3682B4"/>
            </a:solidFill>
            <a:ln>
              <a:noFill/>
            </a:ln>
            <a:effectLst/>
          </c:spPr>
          <c:invertIfNegative val="0"/>
          <c:dLbls>
            <c:dLbl>
              <c:idx val="0"/>
              <c:layout>
                <c:manualLayout>
                  <c:x val="-3.7444592322738186E-3"/>
                  <c:y val="-4.9880139627941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0A-40EC-B5A5-929099154F3C}"/>
                </c:ext>
              </c:extLst>
            </c:dLbl>
            <c:dLbl>
              <c:idx val="1"/>
              <c:layout>
                <c:manualLayout>
                  <c:x val="-1.8722296161369778E-3"/>
                  <c:y val="-0.174365200978280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0A-40EC-B5A5-929099154F3C}"/>
                </c:ext>
              </c:extLst>
            </c:dLbl>
            <c:dLbl>
              <c:idx val="2"/>
              <c:layout>
                <c:manualLayout>
                  <c:x val="0"/>
                  <c:y val="-0.35192081675045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6F-4C32-9007-5FB18EEB419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"$"#,##0.0</c:formatCode>
                <c:ptCount val="3"/>
                <c:pt idx="0">
                  <c:v>11.3919</c:v>
                </c:pt>
                <c:pt idx="1">
                  <c:v>228.12989999999999</c:v>
                </c:pt>
                <c:pt idx="2">
                  <c:v>542.68089999999995</c:v>
                </c:pt>
              </c:numCache>
            </c:numRef>
          </c:val>
          <c:extLst>
            <c:ext xmlns:c16="http://schemas.microsoft.com/office/drawing/2014/chart" uri="{C3380CC4-5D6E-409C-BE32-E72D297353CC}">
              <c16:uniqueId val="{00000000-7702-4CFD-B751-47D9EB6EDA3A}"/>
            </c:ext>
          </c:extLst>
        </c:ser>
        <c:dLbls>
          <c:showLegendKey val="0"/>
          <c:showVal val="1"/>
          <c:showCatName val="0"/>
          <c:showSerName val="0"/>
          <c:showPercent val="0"/>
          <c:showBubbleSize val="0"/>
        </c:dLbls>
        <c:gapWidth val="150"/>
        <c:overlap val="100"/>
        <c:axId val="82811520"/>
        <c:axId val="82814464"/>
      </c:barChart>
      <c:catAx>
        <c:axId val="82811520"/>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2814464"/>
        <c:crosses val="autoZero"/>
        <c:auto val="1"/>
        <c:lblAlgn val="ctr"/>
        <c:lblOffset val="100"/>
        <c:noMultiLvlLbl val="0"/>
      </c:catAx>
      <c:valAx>
        <c:axId val="82814464"/>
        <c:scaling>
          <c:orientation val="minMax"/>
          <c:min val="0"/>
        </c:scaling>
        <c:delete val="1"/>
        <c:axPos val="l"/>
        <c:numFmt formatCode="&quot;$&quot;#,##0.0" sourceLinked="1"/>
        <c:majorTickMark val="out"/>
        <c:minorTickMark val="none"/>
        <c:tickLblPos val="nextTo"/>
        <c:crossAx val="8281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3682B4"/>
            </a:solidFill>
            <a:ln>
              <a:noFill/>
            </a:ln>
            <a:effectLst/>
          </c:spPr>
          <c:invertIfNegative val="0"/>
          <c:dLbls>
            <c:dLbl>
              <c:idx val="0"/>
              <c:layout>
                <c:manualLayout>
                  <c:x val="3.7444592322738186E-3"/>
                  <c:y val="-0.202153569952655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0A-40EC-B5A5-929099154F3C}"/>
                </c:ext>
              </c:extLst>
            </c:dLbl>
            <c:dLbl>
              <c:idx val="1"/>
              <c:layout>
                <c:manualLayout>
                  <c:x val="5.6166888484107278E-3"/>
                  <c:y val="-0.330022751755407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0A-40EC-B5A5-929099154F3C}"/>
                </c:ext>
              </c:extLst>
            </c:dLbl>
            <c:dLbl>
              <c:idx val="2"/>
              <c:layout>
                <c:manualLayout>
                  <c:x val="0"/>
                  <c:y val="-0.37560779480096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C3-4F47-85B9-4EBE84DA995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Prior to TV Campaign</c:v>
                </c:pt>
                <c:pt idx="1">
                  <c:v>TV Launch-January 2018</c:v>
                </c:pt>
              </c:strCache>
            </c:strRef>
          </c:cat>
          <c:val>
            <c:numRef>
              <c:f>Sheet1!$B$2:$B$3</c:f>
              <c:numCache>
                <c:formatCode>_(* #,##0_);_(* \(#,##0\);_(* "-"??_);_(@_)</c:formatCode>
                <c:ptCount val="2"/>
                <c:pt idx="0">
                  <c:v>1491</c:v>
                </c:pt>
                <c:pt idx="1">
                  <c:v>2726</c:v>
                </c:pt>
              </c:numCache>
            </c:numRef>
          </c:val>
          <c:extLst>
            <c:ext xmlns:c16="http://schemas.microsoft.com/office/drawing/2014/chart" uri="{C3380CC4-5D6E-409C-BE32-E72D297353CC}">
              <c16:uniqueId val="{00000000-7702-4CFD-B751-47D9EB6EDA3A}"/>
            </c:ext>
          </c:extLst>
        </c:ser>
        <c:dLbls>
          <c:showLegendKey val="0"/>
          <c:showVal val="1"/>
          <c:showCatName val="0"/>
          <c:showSerName val="0"/>
          <c:showPercent val="0"/>
          <c:showBubbleSize val="0"/>
        </c:dLbls>
        <c:gapWidth val="150"/>
        <c:overlap val="100"/>
        <c:axId val="83164160"/>
        <c:axId val="83034496"/>
      </c:barChart>
      <c:catAx>
        <c:axId val="83164160"/>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3034496"/>
        <c:crosses val="autoZero"/>
        <c:auto val="1"/>
        <c:lblAlgn val="ctr"/>
        <c:lblOffset val="100"/>
        <c:noMultiLvlLbl val="0"/>
      </c:catAx>
      <c:valAx>
        <c:axId val="83034496"/>
        <c:scaling>
          <c:orientation val="minMax"/>
          <c:max val="4000"/>
          <c:min val="0"/>
        </c:scaling>
        <c:delete val="1"/>
        <c:axPos val="l"/>
        <c:numFmt formatCode="_(* #,##0_);_(* \(#,##0\);_(* &quot;-&quot;??_);_(@_)" sourceLinked="1"/>
        <c:majorTickMark val="out"/>
        <c:minorTickMark val="none"/>
        <c:tickLblPos val="nextTo"/>
        <c:crossAx val="8316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v>
                </c:pt>
              </c:strCache>
            </c:strRef>
          </c:tx>
          <c:spPr>
            <a:solidFill>
              <a:srgbClr val="3682B4"/>
            </a:solidFill>
          </c:spPr>
          <c:invertIfNegative val="0"/>
          <c:dPt>
            <c:idx val="1"/>
            <c:invertIfNegative val="0"/>
            <c:bubble3D val="0"/>
            <c:spPr>
              <a:solidFill>
                <a:srgbClr val="50C8A0"/>
              </a:solidFill>
            </c:spPr>
            <c:extLst>
              <c:ext xmlns:c16="http://schemas.microsoft.com/office/drawing/2014/chart" uri="{C3380CC4-5D6E-409C-BE32-E72D297353CC}">
                <c16:uniqueId val="{00000001-C3C1-4153-B2F5-732D1FC34B8B}"/>
              </c:ext>
            </c:extLst>
          </c:dPt>
          <c:dPt>
            <c:idx val="2"/>
            <c:invertIfNegative val="0"/>
            <c:bubble3D val="0"/>
            <c:spPr>
              <a:solidFill>
                <a:srgbClr val="50C8A0"/>
              </a:solidFill>
            </c:spPr>
            <c:extLst>
              <c:ext xmlns:c16="http://schemas.microsoft.com/office/drawing/2014/chart" uri="{C3380CC4-5D6E-409C-BE32-E72D297353CC}">
                <c16:uniqueId val="{00000000-863F-49A5-8E37-EAE130ABF3FB}"/>
              </c:ext>
            </c:extLst>
          </c:dPt>
          <c:dPt>
            <c:idx val="3"/>
            <c:invertIfNegative val="0"/>
            <c:bubble3D val="0"/>
            <c:spPr>
              <a:solidFill>
                <a:srgbClr val="50C8A0"/>
              </a:solidFill>
            </c:spPr>
            <c:extLst>
              <c:ext xmlns:c16="http://schemas.microsoft.com/office/drawing/2014/chart" uri="{C3380CC4-5D6E-409C-BE32-E72D297353CC}">
                <c16:uniqueId val="{00000001-863F-49A5-8E37-EAE130ABF3FB}"/>
              </c:ext>
            </c:extLst>
          </c:dPt>
          <c:dLbls>
            <c:dLbl>
              <c:idx val="0"/>
              <c:layout>
                <c:manualLayout>
                  <c:x val="3.7444592322738186E-3"/>
                  <c:y val="-0.146644120027773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DA-4BE2-ABE7-8FA5128058CE}"/>
                </c:ext>
              </c:extLst>
            </c:dLbl>
            <c:dLbl>
              <c:idx val="1"/>
              <c:layout>
                <c:manualLayout>
                  <c:x val="-5.6166888484107278E-3"/>
                  <c:y val="-0.413193951705337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C1-4153-B2F5-732D1FC34B8B}"/>
                </c:ext>
              </c:extLst>
            </c:dLbl>
            <c:dLbl>
              <c:idx val="2"/>
              <c:layout>
                <c:manualLayout>
                  <c:x val="1.8722296161369093E-3"/>
                  <c:y val="-0.284612613613922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3F-49A5-8E37-EAE130ABF3FB}"/>
                </c:ext>
              </c:extLst>
            </c:dLbl>
            <c:dLbl>
              <c:idx val="3"/>
              <c:layout>
                <c:manualLayout>
                  <c:x val="-5.6166888484108649E-3"/>
                  <c:y val="-0.258985990055794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3F-49A5-8E37-EAE130ABF3FB}"/>
                </c:ext>
              </c:extLst>
            </c:dLbl>
            <c:spPr>
              <a:noFill/>
              <a:ln>
                <a:noFill/>
              </a:ln>
              <a:effectLst/>
            </c:spPr>
            <c:txPr>
              <a:bodyPr/>
              <a:lstStyle/>
              <a:p>
                <a:pPr algn="ctr" rtl="0">
                  <a:defRPr lang="en-US" sz="1600" b="1" i="0" u="none" strike="noStrike" kern="1200" baseline="0">
                    <a:solidFill>
                      <a:prstClr val="black"/>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TV Spend</c:v>
                </c:pt>
                <c:pt idx="1">
                  <c:v>Search Queries</c:v>
                </c:pt>
                <c:pt idx="2">
                  <c:v>Social Actions</c:v>
                </c:pt>
                <c:pt idx="3">
                  <c:v>Total Online Views</c:v>
                </c:pt>
              </c:strCache>
            </c:strRef>
          </c:cat>
          <c:val>
            <c:numRef>
              <c:f>Sheet1!$B$2:$B$5</c:f>
              <c:numCache>
                <c:formatCode>0%</c:formatCode>
                <c:ptCount val="4"/>
                <c:pt idx="0">
                  <c:v>0.93</c:v>
                </c:pt>
                <c:pt idx="1">
                  <c:v>3.12</c:v>
                </c:pt>
                <c:pt idx="2">
                  <c:v>2.06</c:v>
                </c:pt>
                <c:pt idx="3">
                  <c:v>1.77</c:v>
                </c:pt>
              </c:numCache>
            </c:numRef>
          </c:val>
          <c:extLst>
            <c:ext xmlns:c16="http://schemas.microsoft.com/office/drawing/2014/chart" uri="{C3380CC4-5D6E-409C-BE32-E72D297353CC}">
              <c16:uniqueId val="{00000002-C3C1-4153-B2F5-732D1FC34B8B}"/>
            </c:ext>
          </c:extLst>
        </c:ser>
        <c:dLbls>
          <c:showLegendKey val="0"/>
          <c:showVal val="1"/>
          <c:showCatName val="0"/>
          <c:showSerName val="0"/>
          <c:showPercent val="0"/>
          <c:showBubbleSize val="0"/>
        </c:dLbls>
        <c:gapWidth val="150"/>
        <c:overlap val="100"/>
        <c:axId val="93443200"/>
        <c:axId val="93447296"/>
      </c:barChart>
      <c:catAx>
        <c:axId val="93443200"/>
        <c:scaling>
          <c:orientation val="minMax"/>
        </c:scaling>
        <c:delete val="0"/>
        <c:axPos val="b"/>
        <c:numFmt formatCode="General" sourceLinked="0"/>
        <c:majorTickMark val="out"/>
        <c:minorTickMark val="none"/>
        <c:tickLblPos val="nextTo"/>
        <c:txPr>
          <a:bodyPr/>
          <a:lstStyle/>
          <a:p>
            <a:pPr>
              <a:defRPr sz="1400" b="1"/>
            </a:pPr>
            <a:endParaRPr lang="en-US"/>
          </a:p>
        </c:txPr>
        <c:crossAx val="93447296"/>
        <c:crosses val="autoZero"/>
        <c:auto val="1"/>
        <c:lblAlgn val="ctr"/>
        <c:lblOffset val="100"/>
        <c:noMultiLvlLbl val="0"/>
      </c:catAx>
      <c:valAx>
        <c:axId val="93447296"/>
        <c:scaling>
          <c:orientation val="minMax"/>
        </c:scaling>
        <c:delete val="1"/>
        <c:axPos val="l"/>
        <c:numFmt formatCode="0%" sourceLinked="1"/>
        <c:majorTickMark val="out"/>
        <c:minorTickMark val="none"/>
        <c:tickLblPos val="nextTo"/>
        <c:crossAx val="9344320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TV Spend Comparison</a:t>
            </a:r>
          </a:p>
          <a:p>
            <a:pPr>
              <a:defRPr sz="1800" b="1">
                <a:solidFill>
                  <a:schemeClr val="tx1"/>
                </a:solidFill>
              </a:defRPr>
            </a:pPr>
            <a:r>
              <a:rPr lang="en-US" sz="1600" b="1" i="1" dirty="0">
                <a:solidFill>
                  <a:schemeClr val="tx1"/>
                </a:solidFill>
              </a:rPr>
              <a:t>(in millions)</a:t>
            </a:r>
          </a:p>
        </c:rich>
      </c:tx>
      <c:layout>
        <c:manualLayout>
          <c:xMode val="edge"/>
          <c:yMode val="edge"/>
          <c:x val="0.2917939143987135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v>
                </c:pt>
              </c:strCache>
            </c:strRef>
          </c:tx>
          <c:spPr>
            <a:solidFill>
              <a:srgbClr val="3682B4"/>
            </a:solidFill>
            <a:ln>
              <a:noFill/>
            </a:ln>
            <a:effectLst/>
          </c:spPr>
          <c:invertIfNegative val="0"/>
          <c:dLbls>
            <c:dLbl>
              <c:idx val="0"/>
              <c:layout>
                <c:manualLayout>
                  <c:x val="0"/>
                  <c:y val="-0.161547321866065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0A-40EC-B5A5-929099154F3C}"/>
                </c:ext>
              </c:extLst>
            </c:dLbl>
            <c:dLbl>
              <c:idx val="1"/>
              <c:layout>
                <c:manualLayout>
                  <c:x val="-1.8722296161369778E-3"/>
                  <c:y val="-0.20481988704322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0A-40EC-B5A5-929099154F3C}"/>
                </c:ext>
              </c:extLst>
            </c:dLbl>
            <c:dLbl>
              <c:idx val="2"/>
              <c:layout>
                <c:manualLayout>
                  <c:x val="-1.8722296161369093E-3"/>
                  <c:y val="-0.348536962743234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6F-4C32-9007-5FB18EEB419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"$"#,##0.0</c:formatCode>
                <c:ptCount val="3"/>
                <c:pt idx="0">
                  <c:v>311.4085</c:v>
                </c:pt>
                <c:pt idx="1">
                  <c:v>434.30259999999998</c:v>
                </c:pt>
                <c:pt idx="2">
                  <c:v>770.94839999999999</c:v>
                </c:pt>
              </c:numCache>
            </c:numRef>
          </c:val>
          <c:extLst>
            <c:ext xmlns:c16="http://schemas.microsoft.com/office/drawing/2014/chart" uri="{C3380CC4-5D6E-409C-BE32-E72D297353CC}">
              <c16:uniqueId val="{00000000-7702-4CFD-B751-47D9EB6EDA3A}"/>
            </c:ext>
          </c:extLst>
        </c:ser>
        <c:dLbls>
          <c:showLegendKey val="0"/>
          <c:showVal val="1"/>
          <c:showCatName val="0"/>
          <c:showSerName val="0"/>
          <c:showPercent val="0"/>
          <c:showBubbleSize val="0"/>
        </c:dLbls>
        <c:gapWidth val="150"/>
        <c:overlap val="100"/>
        <c:axId val="130131072"/>
        <c:axId val="130134016"/>
      </c:barChart>
      <c:catAx>
        <c:axId val="130131072"/>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30134016"/>
        <c:crosses val="autoZero"/>
        <c:auto val="1"/>
        <c:lblAlgn val="ctr"/>
        <c:lblOffset val="100"/>
        <c:noMultiLvlLbl val="0"/>
      </c:catAx>
      <c:valAx>
        <c:axId val="130134016"/>
        <c:scaling>
          <c:orientation val="minMax"/>
          <c:min val="0"/>
        </c:scaling>
        <c:delete val="1"/>
        <c:axPos val="l"/>
        <c:numFmt formatCode="&quot;$&quot;#,##0.0" sourceLinked="1"/>
        <c:majorTickMark val="out"/>
        <c:minorTickMark val="none"/>
        <c:tickLblPos val="nextTo"/>
        <c:crossAx val="130131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5DC99B-5259-40E8-9809-96A27AA649E4}" type="datetimeFigureOut">
              <a:rPr lang="en-US" smtClean="0"/>
              <a:t>5/17/2018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141968-DFDD-4F85-9B3B-2C270757FEF0}" type="slidenum">
              <a:rPr lang="en-US" smtClean="0"/>
              <a:t>‹#›</a:t>
            </a:fld>
            <a:endParaRPr lang="en-US"/>
          </a:p>
        </p:txBody>
      </p:sp>
    </p:spTree>
    <p:extLst>
      <p:ext uri="{BB962C8B-B14F-4D97-AF65-F5344CB8AC3E}">
        <p14:creationId xmlns:p14="http://schemas.microsoft.com/office/powerpoint/2010/main" val="2854469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1EDFB-0926-4A7B-94B6-5D08570070C6}" type="datetimeFigureOut">
              <a:rPr lang="en-US" smtClean="0"/>
              <a:t>5/17/2018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E3908-32C9-4D33-9120-6192E840A5CB}" type="slidenum">
              <a:rPr lang="en-US" smtClean="0"/>
              <a:t>‹#›</a:t>
            </a:fld>
            <a:endParaRPr lang="en-US"/>
          </a:p>
        </p:txBody>
      </p:sp>
    </p:spTree>
    <p:extLst>
      <p:ext uri="{BB962C8B-B14F-4D97-AF65-F5344CB8AC3E}">
        <p14:creationId xmlns:p14="http://schemas.microsoft.com/office/powerpoint/2010/main" val="1600405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3908-32C9-4D33-9120-6192E840A5CB}" type="slidenum">
              <a:rPr lang="en-US" smtClean="0"/>
              <a:t>1</a:t>
            </a:fld>
            <a:endParaRPr lang="en-US" dirty="0"/>
          </a:p>
        </p:txBody>
      </p:sp>
    </p:spTree>
    <p:extLst>
      <p:ext uri="{BB962C8B-B14F-4D97-AF65-F5344CB8AC3E}">
        <p14:creationId xmlns:p14="http://schemas.microsoft.com/office/powerpoint/2010/main" val="66637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37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25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63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97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39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84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22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7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86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15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95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48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09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76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549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56851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417444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45557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2777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23163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386319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519817865"/>
      </p:ext>
    </p:extLst>
  </p:cSld>
  <p:clrMap bg1="lt1" tx1="dk1" bg2="lt2" tx2="dk2" accent1="accent1" accent2="accent2" accent3="accent3" accent4="accent4" accent5="accent5" accent6="accent6" hlink="hlink" folHlink="folHlink"/>
  <p:sldLayoutIdLst>
    <p:sldLayoutId id="2147483656" r:id="rId1"/>
    <p:sldLayoutId id="214748365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88795258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5.png"/><Relationship Id="rId3" Type="http://schemas.openxmlformats.org/officeDocument/2006/relationships/image" Target="../media/image9.png"/><Relationship Id="rId21" Type="http://schemas.openxmlformats.org/officeDocument/2006/relationships/image" Target="../media/image30.png"/><Relationship Id="rId34" Type="http://schemas.openxmlformats.org/officeDocument/2006/relationships/image" Target="../media/image56.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34.jpeg"/><Relationship Id="rId33" Type="http://schemas.openxmlformats.org/officeDocument/2006/relationships/image" Target="../media/image27.png"/><Relationship Id="rId2" Type="http://schemas.openxmlformats.org/officeDocument/2006/relationships/image" Target="../media/image8.jpeg"/><Relationship Id="rId16" Type="http://schemas.openxmlformats.org/officeDocument/2006/relationships/image" Target="../media/image22.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3.png"/><Relationship Id="rId32" Type="http://schemas.openxmlformats.org/officeDocument/2006/relationships/image" Target="../media/image2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6.jpeg"/><Relationship Id="rId19" Type="http://schemas.openxmlformats.org/officeDocument/2006/relationships/image" Target="../media/image28.png"/><Relationship Id="rId31"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jpeg"/><Relationship Id="rId35"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9.jpeg"/><Relationship Id="rId7" Type="http://schemas.openxmlformats.org/officeDocument/2006/relationships/image" Target="../media/image26.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jpe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24.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50.png"/><Relationship Id="rId17" Type="http://schemas.openxmlformats.org/officeDocument/2006/relationships/image" Target="../media/image53.png"/><Relationship Id="rId2" Type="http://schemas.openxmlformats.org/officeDocument/2006/relationships/image" Target="../media/image48.jpeg"/><Relationship Id="rId16" Type="http://schemas.openxmlformats.org/officeDocument/2006/relationships/image" Target="../media/image52.jpeg"/><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45.gif"/><Relationship Id="rId5" Type="http://schemas.openxmlformats.org/officeDocument/2006/relationships/image" Target="../media/image54.png"/><Relationship Id="rId15" Type="http://schemas.openxmlformats.org/officeDocument/2006/relationships/image" Target="../media/image55.png"/><Relationship Id="rId10" Type="http://schemas.openxmlformats.org/officeDocument/2006/relationships/image" Target="../media/image49.jpeg"/><Relationship Id="rId4" Type="http://schemas.openxmlformats.org/officeDocument/2006/relationships/image" Target="../media/image41.jpeg"/><Relationship Id="rId9" Type="http://schemas.openxmlformats.org/officeDocument/2006/relationships/image" Target="../media/image47.png"/><Relationship Id="rId1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8.jpeg"/><Relationship Id="rId7" Type="http://schemas.openxmlformats.org/officeDocument/2006/relationships/image" Target="../media/image44.png"/><Relationship Id="rId12" Type="http://schemas.openxmlformats.org/officeDocument/2006/relationships/image" Target="../media/image50.png"/><Relationship Id="rId17" Type="http://schemas.openxmlformats.org/officeDocument/2006/relationships/image" Target="../media/image53.png"/><Relationship Id="rId2" Type="http://schemas.openxmlformats.org/officeDocument/2006/relationships/notesSlide" Target="../notesSlides/notesSlide11.xml"/><Relationship Id="rId16"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5.gif"/><Relationship Id="rId5" Type="http://schemas.openxmlformats.org/officeDocument/2006/relationships/image" Target="../media/image54.png"/><Relationship Id="rId15" Type="http://schemas.openxmlformats.org/officeDocument/2006/relationships/image" Target="../media/image55.png"/><Relationship Id="rId10" Type="http://schemas.openxmlformats.org/officeDocument/2006/relationships/image" Target="../media/image49.jpeg"/><Relationship Id="rId4" Type="http://schemas.openxmlformats.org/officeDocument/2006/relationships/image" Target="../media/image41.jpeg"/><Relationship Id="rId9" Type="http://schemas.openxmlformats.org/officeDocument/2006/relationships/image" Target="../media/image47.png"/><Relationship Id="rId1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2.png"/><Relationship Id="rId7" Type="http://schemas.openxmlformats.org/officeDocument/2006/relationships/image" Target="../media/image47.png"/><Relationship Id="rId12" Type="http://schemas.openxmlformats.org/officeDocument/2006/relationships/image" Target="../media/image45.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46.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thevab.com/wp-content/uploads/2016/01/VAB-Whats-Driving-Digital-Report-FINAL.pdf" TargetMode="External"/><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www.thevab.com/wp-content/uploads/2017/05/VAB-Disruptors-Report_FULL-Report.pdf" TargetMode="External"/><Relationship Id="rId4" Type="http://schemas.openxmlformats.org/officeDocument/2006/relationships/hyperlink" Target="http://www.thevab.com/wp-content/uploads/2016/06/VAB-Whats-Appening.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gif"/><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jpeg"/><Relationship Id="rId42" Type="http://schemas.openxmlformats.org/officeDocument/2006/relationships/image" Target="../media/image48.jpeg"/><Relationship Id="rId47" Type="http://schemas.openxmlformats.org/officeDocument/2006/relationships/image" Target="../media/image53.png"/><Relationship Id="rId50" Type="http://schemas.openxmlformats.org/officeDocument/2006/relationships/image" Target="../media/image56.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jpeg"/><Relationship Id="rId38" Type="http://schemas.openxmlformats.org/officeDocument/2006/relationships/image" Target="../media/image44.png"/><Relationship Id="rId46" Type="http://schemas.openxmlformats.org/officeDocument/2006/relationships/image" Target="../media/image52.jpeg"/><Relationship Id="rId2" Type="http://schemas.openxmlformats.org/officeDocument/2006/relationships/image" Target="../media/image8.jpe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jpeg"/><Relationship Id="rId36" Type="http://schemas.openxmlformats.org/officeDocument/2006/relationships/image" Target="../media/image42.png"/><Relationship Id="rId49" Type="http://schemas.openxmlformats.org/officeDocument/2006/relationships/image" Target="../media/image55.png"/><Relationship Id="rId10" Type="http://schemas.openxmlformats.org/officeDocument/2006/relationships/image" Target="../media/image16.jpe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jpeg"/><Relationship Id="rId43" Type="http://schemas.openxmlformats.org/officeDocument/2006/relationships/image" Target="../media/image49.jpeg"/><Relationship Id="rId48" Type="http://schemas.openxmlformats.org/officeDocument/2006/relationships/image" Target="../media/image54.png"/><Relationship Id="rId8" Type="http://schemas.openxmlformats.org/officeDocument/2006/relationships/image" Target="../media/image14.png"/><Relationship Id="rId51"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techcrunch.com/2017/03/16/bra-startup-trueco-sold-to-calvin-klein-owner-pvh/" TargetMode="External"/><Relationship Id="rId13" Type="http://schemas.openxmlformats.org/officeDocument/2006/relationships/image" Target="../media/image65.png"/><Relationship Id="rId18" Type="http://schemas.openxmlformats.org/officeDocument/2006/relationships/image" Target="../media/image68.png"/><Relationship Id="rId26" Type="http://schemas.openxmlformats.org/officeDocument/2006/relationships/hyperlink" Target="http://fortune.com/2017/05/29/pelotons-ceo-ipo-funding/" TargetMode="External"/><Relationship Id="rId3" Type="http://schemas.openxmlformats.org/officeDocument/2006/relationships/image" Target="../media/image58.png"/><Relationship Id="rId21" Type="http://schemas.openxmlformats.org/officeDocument/2006/relationships/image" Target="../media/image70.png"/><Relationship Id="rId7" Type="http://schemas.openxmlformats.org/officeDocument/2006/relationships/image" Target="../media/image61.png"/><Relationship Id="rId12" Type="http://schemas.openxmlformats.org/officeDocument/2006/relationships/image" Target="../media/image64.png"/><Relationship Id="rId17" Type="http://schemas.openxmlformats.org/officeDocument/2006/relationships/hyperlink" Target="http://fortune.com/2016/09/08/offerup-unicorn/" TargetMode="External"/><Relationship Id="rId25" Type="http://schemas.openxmlformats.org/officeDocument/2006/relationships/image" Target="../media/image73.png"/><Relationship Id="rId2" Type="http://schemas.openxmlformats.org/officeDocument/2006/relationships/hyperlink" Target="https://www.cnbc.com/2017/09/22/how-shark-tank-business-plated-sold-to-albertsons-for-300-million.html" TargetMode="External"/><Relationship Id="rId16" Type="http://schemas.openxmlformats.org/officeDocument/2006/relationships/image" Target="../media/image67.png"/><Relationship Id="rId20" Type="http://schemas.openxmlformats.org/officeDocument/2006/relationships/hyperlink" Target="https://www.forbes.com/sites/laurengensler/2017/10/19/stitch-fix-files-for-an-ipo/#5b94db56130b" TargetMode="External"/><Relationship Id="rId29"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hyperlink" Target="https://www.bizjournals.com/denver/news/2017/07/25/denversibotta-lands-big-investor-plans-hiring.html" TargetMode="External"/><Relationship Id="rId24" Type="http://schemas.openxmlformats.org/officeDocument/2006/relationships/image" Target="../media/image72.png"/><Relationship Id="rId5" Type="http://schemas.openxmlformats.org/officeDocument/2006/relationships/hyperlink" Target="http://campfire-capital.com/accessories/bombas-socks-50-million-sales/" TargetMode="External"/><Relationship Id="rId15" Type="http://schemas.openxmlformats.org/officeDocument/2006/relationships/image" Target="../media/image66.png"/><Relationship Id="rId23" Type="http://schemas.openxmlformats.org/officeDocument/2006/relationships/hyperlink" Target="https://www.recode.net/2017/4/18/15339208/petsmart-chewy-acquisition-price-3-35-billion" TargetMode="External"/><Relationship Id="rId28" Type="http://schemas.openxmlformats.org/officeDocument/2006/relationships/image" Target="../media/image75.png"/><Relationship Id="rId10" Type="http://schemas.openxmlformats.org/officeDocument/2006/relationships/image" Target="../media/image63.png"/><Relationship Id="rId19" Type="http://schemas.openxmlformats.org/officeDocument/2006/relationships/image" Target="../media/image69.png"/><Relationship Id="rId31" Type="http://schemas.openxmlformats.org/officeDocument/2006/relationships/image" Target="../media/image77.png"/><Relationship Id="rId4" Type="http://schemas.openxmlformats.org/officeDocument/2006/relationships/image" Target="../media/image59.png"/><Relationship Id="rId9" Type="http://schemas.openxmlformats.org/officeDocument/2006/relationships/image" Target="../media/image62.png"/><Relationship Id="rId14" Type="http://schemas.openxmlformats.org/officeDocument/2006/relationships/hyperlink" Target="https://www.haaretz.com/israel-news/business/talkspace-raises-31m-for-online-pscyhotherapy-1.5448864" TargetMode="External"/><Relationship Id="rId22" Type="http://schemas.openxmlformats.org/officeDocument/2006/relationships/image" Target="../media/image71.png"/><Relationship Id="rId27" Type="http://schemas.openxmlformats.org/officeDocument/2006/relationships/image" Target="../media/image74.png"/><Relationship Id="rId30" Type="http://schemas.openxmlformats.org/officeDocument/2006/relationships/hyperlink" Target="https://www.forbes.com/sites/ryanmac/2015/09/29/thumbtack-becomes-latest-unicorn-raises-125-million-at-1-25-billion-valuation/#705ba95d26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88223" y="3153963"/>
            <a:ext cx="6567857" cy="1286933"/>
          </a:xfrm>
        </p:spPr>
        <p:txBody>
          <a:bodyPr/>
          <a:lstStyle/>
          <a:p>
            <a:r>
              <a:rPr lang="en-US" sz="3200" dirty="0"/>
              <a:t>Direct Impact:</a:t>
            </a:r>
          </a:p>
        </p:txBody>
      </p:sp>
      <p:sp>
        <p:nvSpPr>
          <p:cNvPr id="6" name="Text Placeholder 2">
            <a:extLst>
              <a:ext uri="{FF2B5EF4-FFF2-40B4-BE49-F238E27FC236}">
                <a16:creationId xmlns:a16="http://schemas.microsoft.com/office/drawing/2014/main" id="{A8F9A14A-C283-4F9B-BA9E-841196CF99D0}"/>
              </a:ext>
            </a:extLst>
          </p:cNvPr>
          <p:cNvSpPr txBox="1">
            <a:spLocks/>
          </p:cNvSpPr>
          <p:nvPr/>
        </p:nvSpPr>
        <p:spPr>
          <a:xfrm>
            <a:off x="2772147" y="3681531"/>
            <a:ext cx="6251335" cy="473692"/>
          </a:xfrm>
          <a:prstGeom prst="rect">
            <a:avLst/>
          </a:prstGeom>
        </p:spPr>
        <p:txBody>
          <a:bodyPr vert="horz" lIns="0" tIns="0" rIns="0" bIns="0"/>
          <a:lstStyle>
            <a:lvl1pPr marL="0" indent="0" algn="l" defTabSz="457200" rtl="0" eaLnBrk="1" latinLnBrk="0" hangingPunct="1">
              <a:spcBef>
                <a:spcPts val="0"/>
              </a:spcBef>
              <a:buFontTx/>
              <a:buNone/>
              <a:defRPr sz="3200" b="1" kern="1200" cap="none" baseline="0">
                <a:solidFill>
                  <a:srgbClr val="508ABA"/>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How TV Drives Outcomes For Direct-Disruptor Brands</a:t>
            </a:r>
          </a:p>
        </p:txBody>
      </p:sp>
      <p:pic>
        <p:nvPicPr>
          <p:cNvPr id="5" name="Picture 4">
            <a:extLst>
              <a:ext uri="{FF2B5EF4-FFF2-40B4-BE49-F238E27FC236}">
                <a16:creationId xmlns:a16="http://schemas.microsoft.com/office/drawing/2014/main" id="{5B76232C-E73A-4727-BADA-F9FBFBD002DA}"/>
              </a:ext>
            </a:extLst>
          </p:cNvPr>
          <p:cNvPicPr>
            <a:picLocks noChangeAspect="1"/>
          </p:cNvPicPr>
          <p:nvPr/>
        </p:nvPicPr>
        <p:blipFill rotWithShape="1">
          <a:blip r:embed="rId3"/>
          <a:srcRect l="19424" t="5213" r="18846" b="9316"/>
          <a:stretch/>
        </p:blipFill>
        <p:spPr>
          <a:xfrm>
            <a:off x="-1" y="0"/>
            <a:ext cx="9144001" cy="6868136"/>
          </a:xfrm>
          <a:prstGeom prst="rect">
            <a:avLst/>
          </a:prstGeom>
        </p:spPr>
      </p:pic>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“Emerging” </a:t>
            </a:r>
            <a:br>
              <a:rPr lang="en-US" dirty="0"/>
            </a:br>
            <a:r>
              <a:rPr lang="en-US" dirty="0"/>
              <a:t>Direct-Disruptor Brands</a:t>
            </a:r>
          </a:p>
        </p:txBody>
      </p:sp>
    </p:spTree>
    <p:extLst>
      <p:ext uri="{BB962C8B-B14F-4D97-AF65-F5344CB8AC3E}">
        <p14:creationId xmlns:p14="http://schemas.microsoft.com/office/powerpoint/2010/main" val="2120355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2"/>
          <p:cNvSpPr>
            <a:spLocks noGrp="1"/>
          </p:cNvSpPr>
          <p:nvPr>
            <p:ph type="body" sz="quarter" idx="13"/>
          </p:nvPr>
        </p:nvSpPr>
        <p:spPr>
          <a:xfrm>
            <a:off x="460375" y="1051772"/>
            <a:ext cx="8244010" cy="1984227"/>
          </a:xfrm>
        </p:spPr>
        <p:txBody>
          <a:bodyPr/>
          <a:lstStyle/>
          <a:p>
            <a:pPr algn="l"/>
            <a:r>
              <a:rPr lang="en-US" sz="1600" dirty="0"/>
              <a:t>These 34 “emerging” direct-disruptor brands have an average age of 8 years old and have been investing in TV only since 2015 (two years on average) </a:t>
            </a:r>
          </a:p>
          <a:p>
            <a:pPr marL="171450" indent="-171450" algn="l">
              <a:buFont typeface="Arial" panose="020B0604020202020204" pitchFamily="34" charset="0"/>
              <a:buChar char="•"/>
            </a:pPr>
            <a:r>
              <a:rPr lang="en-US" sz="1400" dirty="0"/>
              <a:t>Most “emerging” direct-disruptor brands saw their online traffic explode as soon as they launched an initial TV campaign</a:t>
            </a:r>
          </a:p>
          <a:p>
            <a:pPr marL="171450" indent="-171450" algn="l">
              <a:buFont typeface="Arial" panose="020B0604020202020204" pitchFamily="34" charset="0"/>
              <a:buChar char="•"/>
            </a:pPr>
            <a:r>
              <a:rPr lang="en-US" sz="1400" dirty="0"/>
              <a:t>For these newer direct-disruptor brands, TV jumpstarts online conversation, exploration and viewing centered around the brands themselves</a:t>
            </a:r>
          </a:p>
          <a:p>
            <a:pPr marL="171450" indent="-171450" algn="l">
              <a:buFont typeface="Arial" panose="020B0604020202020204" pitchFamily="34" charset="0"/>
              <a:buChar char="•"/>
            </a:pPr>
            <a:r>
              <a:rPr lang="en-US" sz="1400" dirty="0"/>
              <a:t>Most brands in this group are private companies who have recently begun to utilize TV as a key part of their media mix </a:t>
            </a:r>
          </a:p>
        </p:txBody>
      </p:sp>
      <p:sp>
        <p:nvSpPr>
          <p:cNvPr id="36" name="Rectangle: Rounded Corners 35"/>
          <p:cNvSpPr/>
          <p:nvPr/>
        </p:nvSpPr>
        <p:spPr>
          <a:xfrm>
            <a:off x="539422" y="3393829"/>
            <a:ext cx="8065157" cy="2455592"/>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ctrTitle"/>
          </p:nvPr>
        </p:nvSpPr>
        <p:spPr>
          <a:xfrm>
            <a:off x="161636" y="460182"/>
            <a:ext cx="8805334" cy="557399"/>
          </a:xfrm>
          <a:noFill/>
          <a:ln>
            <a:noFill/>
          </a:ln>
        </p:spPr>
        <p:txBody>
          <a:bodyPr/>
          <a:lstStyle/>
          <a:p>
            <a:r>
              <a:rPr lang="en-US" dirty="0"/>
              <a:t>“Emerging” Direct-Disruptor Brands</a:t>
            </a:r>
          </a:p>
        </p:txBody>
      </p:sp>
      <p:sp>
        <p:nvSpPr>
          <p:cNvPr id="18" name="AutoShape 26" descr="Image result for fitb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1" name="Rectangle 40"/>
          <p:cNvSpPr/>
          <p:nvPr/>
        </p:nvSpPr>
        <p:spPr>
          <a:xfrm>
            <a:off x="977918" y="3119538"/>
            <a:ext cx="7184972" cy="232639"/>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Trebuchet MS"/>
                <a:ea typeface="+mn-ea"/>
                <a:cs typeface="+mn-cs"/>
              </a:rPr>
              <a:t>“Emerging” Direct-Disruptor Brands</a:t>
            </a:r>
          </a:p>
        </p:txBody>
      </p:sp>
      <p:grpSp>
        <p:nvGrpSpPr>
          <p:cNvPr id="35" name="Group 34"/>
          <p:cNvGrpSpPr/>
          <p:nvPr/>
        </p:nvGrpSpPr>
        <p:grpSpPr>
          <a:xfrm>
            <a:off x="4396716" y="5251359"/>
            <a:ext cx="1312845" cy="555999"/>
            <a:chOff x="277442" y="4266099"/>
            <a:chExt cx="1312845" cy="555999"/>
          </a:xfrm>
        </p:grpSpPr>
        <p:sp>
          <p:nvSpPr>
            <p:cNvPr id="37" name="Rectangle 36"/>
            <p:cNvSpPr/>
            <p:nvPr/>
          </p:nvSpPr>
          <p:spPr>
            <a:xfrm>
              <a:off x="277442" y="4266099"/>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Health</a:t>
              </a:r>
            </a:p>
          </p:txBody>
        </p:sp>
        <p:pic>
          <p:nvPicPr>
            <p:cNvPr id="38" name="Picture 2" descr="Image result for blink health 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3260" y="4439614"/>
              <a:ext cx="687555" cy="3824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2016698" y="5251359"/>
            <a:ext cx="1312845" cy="447346"/>
            <a:chOff x="288631" y="2851873"/>
            <a:chExt cx="1312845" cy="447346"/>
          </a:xfrm>
        </p:grpSpPr>
        <p:sp>
          <p:nvSpPr>
            <p:cNvPr id="40" name="Rectangle 39"/>
            <p:cNvSpPr/>
            <p:nvPr/>
          </p:nvSpPr>
          <p:spPr>
            <a:xfrm>
              <a:off x="288631" y="2851873"/>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Beauty Supplies</a:t>
              </a:r>
            </a:p>
          </p:txBody>
        </p:sp>
        <p:pic>
          <p:nvPicPr>
            <p:cNvPr id="69" name="Picture 14" descr="Related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266" y="3039477"/>
              <a:ext cx="1248037" cy="259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652554" y="4472883"/>
            <a:ext cx="1343085" cy="466224"/>
            <a:chOff x="3131043" y="2102258"/>
            <a:chExt cx="1343085" cy="466224"/>
          </a:xfrm>
        </p:grpSpPr>
        <p:sp>
          <p:nvSpPr>
            <p:cNvPr id="72" name="Rectangle 71"/>
            <p:cNvSpPr/>
            <p:nvPr/>
          </p:nvSpPr>
          <p:spPr>
            <a:xfrm>
              <a:off x="3131043" y="2102258"/>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Razors</a:t>
              </a:r>
            </a:p>
          </p:txBody>
        </p:sp>
        <p:pic>
          <p:nvPicPr>
            <p:cNvPr id="73" name="Picture 32" descr="Image result for harry's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78578" y="2319732"/>
              <a:ext cx="848013" cy="24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p:cNvGrpSpPr/>
          <p:nvPr/>
        </p:nvGrpSpPr>
        <p:grpSpPr>
          <a:xfrm>
            <a:off x="5366564" y="4472883"/>
            <a:ext cx="1129810" cy="530970"/>
            <a:chOff x="2048933" y="5006140"/>
            <a:chExt cx="1129810" cy="530970"/>
          </a:xfrm>
        </p:grpSpPr>
        <p:pic>
          <p:nvPicPr>
            <p:cNvPr id="75" name="Picture 37"/>
            <p:cNvPicPr>
              <a:picLocks noChangeAspect="1" noChangeArrowheads="1"/>
            </p:cNvPicPr>
            <p:nvPr/>
          </p:nvPicPr>
          <p:blipFill>
            <a:blip r:embed="rId5" cstate="screen">
              <a:clrChange>
                <a:clrFrom>
                  <a:srgbClr val="F1F1F0"/>
                </a:clrFrom>
                <a:clrTo>
                  <a:srgbClr val="F1F1F0">
                    <a:alpha val="0"/>
                  </a:srgbClr>
                </a:clrTo>
              </a:clrChange>
              <a:extLst>
                <a:ext uri="{28A0092B-C50C-407E-A947-70E740481C1C}">
                  <a14:useLocalDpi xmlns:a14="http://schemas.microsoft.com/office/drawing/2010/main"/>
                </a:ext>
              </a:extLst>
            </a:blip>
            <a:srcRect/>
            <a:stretch>
              <a:fillRect/>
            </a:stretch>
          </p:blipFill>
          <p:spPr bwMode="auto">
            <a:xfrm>
              <a:off x="2250280" y="5210276"/>
              <a:ext cx="727115" cy="32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ectangle 75"/>
            <p:cNvSpPr/>
            <p:nvPr/>
          </p:nvSpPr>
          <p:spPr>
            <a:xfrm>
              <a:off x="2048933" y="5006140"/>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Contact Lenses</a:t>
              </a:r>
            </a:p>
          </p:txBody>
        </p:sp>
      </p:grpSp>
      <p:grpSp>
        <p:nvGrpSpPr>
          <p:cNvPr id="77" name="Group 76"/>
          <p:cNvGrpSpPr/>
          <p:nvPr/>
        </p:nvGrpSpPr>
        <p:grpSpPr>
          <a:xfrm>
            <a:off x="6268288" y="4472883"/>
            <a:ext cx="1360886" cy="401494"/>
            <a:chOff x="-2218831" y="6179735"/>
            <a:chExt cx="1360886" cy="401494"/>
          </a:xfrm>
        </p:grpSpPr>
        <p:pic>
          <p:nvPicPr>
            <p:cNvPr id="78" name="Picture 47" descr="Image result for mvmt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57508" y="6407841"/>
              <a:ext cx="638241" cy="17338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2218831" y="6179735"/>
              <a:ext cx="1360886" cy="18787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Watches</a:t>
              </a:r>
            </a:p>
          </p:txBody>
        </p:sp>
      </p:grpSp>
      <p:grpSp>
        <p:nvGrpSpPr>
          <p:cNvPr id="80" name="Group 79"/>
          <p:cNvGrpSpPr/>
          <p:nvPr/>
        </p:nvGrpSpPr>
        <p:grpSpPr>
          <a:xfrm>
            <a:off x="3987213" y="3545039"/>
            <a:ext cx="1360886" cy="803673"/>
            <a:chOff x="2309814" y="4266269"/>
            <a:chExt cx="1360886" cy="803673"/>
          </a:xfrm>
        </p:grpSpPr>
        <p:sp>
          <p:nvSpPr>
            <p:cNvPr id="81" name="Rectangle 80"/>
            <p:cNvSpPr/>
            <p:nvPr/>
          </p:nvSpPr>
          <p:spPr>
            <a:xfrm>
              <a:off x="2309814" y="4266269"/>
              <a:ext cx="1360886"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Mattresses</a:t>
              </a:r>
            </a:p>
          </p:txBody>
        </p:sp>
        <p:pic>
          <p:nvPicPr>
            <p:cNvPr id="82" name="Picture 43" descr="Image result for lees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05801" y="4444136"/>
              <a:ext cx="633136" cy="31589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7" descr="Image result for saatv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97412" y="4745238"/>
              <a:ext cx="409439" cy="3247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p:cNvGrpSpPr/>
          <p:nvPr/>
        </p:nvGrpSpPr>
        <p:grpSpPr>
          <a:xfrm>
            <a:off x="3621679" y="5251359"/>
            <a:ext cx="1312845" cy="441563"/>
            <a:chOff x="297360" y="3524795"/>
            <a:chExt cx="1312845" cy="441563"/>
          </a:xfrm>
        </p:grpSpPr>
        <p:sp>
          <p:nvSpPr>
            <p:cNvPr id="88" name="Rectangle 87"/>
            <p:cNvSpPr/>
            <p:nvPr/>
          </p:nvSpPr>
          <p:spPr>
            <a:xfrm>
              <a:off x="297360" y="3524795"/>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Therapy</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pic>
          <p:nvPicPr>
            <p:cNvPr id="89" name="Picture 67" descr="Image result for talkspace 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4222" y="3727238"/>
              <a:ext cx="879120" cy="239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Group 89"/>
          <p:cNvGrpSpPr/>
          <p:nvPr/>
        </p:nvGrpSpPr>
        <p:grpSpPr>
          <a:xfrm>
            <a:off x="2495364" y="4472883"/>
            <a:ext cx="1312845" cy="707124"/>
            <a:chOff x="1301932" y="2844749"/>
            <a:chExt cx="1312845" cy="707124"/>
          </a:xfrm>
        </p:grpSpPr>
        <p:sp>
          <p:nvSpPr>
            <p:cNvPr id="91" name="Rectangle 90"/>
            <p:cNvSpPr/>
            <p:nvPr/>
          </p:nvSpPr>
          <p:spPr>
            <a:xfrm>
              <a:off x="1301932" y="2844749"/>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Alcohol</a:t>
              </a:r>
            </a:p>
          </p:txBody>
        </p:sp>
        <p:pic>
          <p:nvPicPr>
            <p:cNvPr id="92" name="Picture 69" descr="Image result for tastingroom 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84150" y="3026768"/>
              <a:ext cx="525105" cy="525105"/>
            </a:xfrm>
            <a:prstGeom prst="roundRect">
              <a:avLst/>
            </a:prstGeom>
            <a:noFill/>
            <a:extLst>
              <a:ext uri="{909E8E84-426E-40DD-AFC4-6F175D3DCCD1}">
                <a14:hiddenFill xmlns:a14="http://schemas.microsoft.com/office/drawing/2010/main">
                  <a:solidFill>
                    <a:srgbClr val="FFFFFF"/>
                  </a:solidFill>
                </a14:hiddenFill>
              </a:ext>
            </a:extLst>
          </p:spPr>
        </p:pic>
      </p:grpSp>
      <p:grpSp>
        <p:nvGrpSpPr>
          <p:cNvPr id="93" name="Group 92"/>
          <p:cNvGrpSpPr/>
          <p:nvPr/>
        </p:nvGrpSpPr>
        <p:grpSpPr>
          <a:xfrm>
            <a:off x="5225716" y="3545039"/>
            <a:ext cx="1612790" cy="589576"/>
            <a:chOff x="2313587" y="2274267"/>
            <a:chExt cx="1612790" cy="589576"/>
          </a:xfrm>
        </p:grpSpPr>
        <p:pic>
          <p:nvPicPr>
            <p:cNvPr id="94" name="Picture 16" descr="Image result for dia&amp;co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49454" y="2643097"/>
              <a:ext cx="676923" cy="17406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0" descr="Image result for gwynnie bee logo"/>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05138" y="2406102"/>
              <a:ext cx="752468" cy="25082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1" descr="Image result for le tote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74792" y="2479893"/>
              <a:ext cx="626246" cy="8612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9" descr="Related image"/>
            <p:cNvPicPr>
              <a:picLocks noChangeAspect="1" noChangeArrowheads="1"/>
            </p:cNvPicPr>
            <p:nvPr/>
          </p:nvPicPr>
          <p:blipFill rotWithShape="1">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13587" y="2614976"/>
              <a:ext cx="935570" cy="248867"/>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2505209" y="2274267"/>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Shopping</a:t>
              </a:r>
            </a:p>
          </p:txBody>
        </p:sp>
      </p:grpSp>
      <p:grpSp>
        <p:nvGrpSpPr>
          <p:cNvPr id="99" name="Group 98"/>
          <p:cNvGrpSpPr/>
          <p:nvPr/>
        </p:nvGrpSpPr>
        <p:grpSpPr>
          <a:xfrm>
            <a:off x="6941748" y="3545039"/>
            <a:ext cx="1596171" cy="654433"/>
            <a:chOff x="4134645" y="4380861"/>
            <a:chExt cx="1596171" cy="654433"/>
          </a:xfrm>
        </p:grpSpPr>
        <p:pic>
          <p:nvPicPr>
            <p:cNvPr id="100" name="Picture 51" descr="Image result for offerup logo"/>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134645" y="4561295"/>
              <a:ext cx="799200" cy="23416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3" descr="Image result for poshmark logo"/>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457855" y="4829887"/>
              <a:ext cx="979923" cy="20540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1" descr="Image result for thredup logo"/>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958281" y="4516914"/>
              <a:ext cx="772535" cy="353315"/>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p:cNvSpPr/>
            <p:nvPr/>
          </p:nvSpPr>
          <p:spPr>
            <a:xfrm>
              <a:off x="4291394" y="438086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Resale Marketplace</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104" name="Group 103"/>
          <p:cNvGrpSpPr/>
          <p:nvPr/>
        </p:nvGrpSpPr>
        <p:grpSpPr>
          <a:xfrm>
            <a:off x="2850657" y="5251359"/>
            <a:ext cx="1312845" cy="533409"/>
            <a:chOff x="5580012" y="4946697"/>
            <a:chExt cx="1312845" cy="533409"/>
          </a:xfrm>
        </p:grpSpPr>
        <p:pic>
          <p:nvPicPr>
            <p:cNvPr id="105" name="Picture 71" descr="Image result for tophatter logo"/>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853490" y="5139711"/>
              <a:ext cx="765888" cy="340395"/>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p:cNvSpPr/>
            <p:nvPr/>
          </p:nvSpPr>
          <p:spPr>
            <a:xfrm>
              <a:off x="5580012" y="4946697"/>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Auction</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114" name="Group 113"/>
          <p:cNvGrpSpPr/>
          <p:nvPr/>
        </p:nvGrpSpPr>
        <p:grpSpPr>
          <a:xfrm>
            <a:off x="7175566" y="5251359"/>
            <a:ext cx="1496974" cy="599900"/>
            <a:chOff x="3733207" y="4257622"/>
            <a:chExt cx="1496974" cy="599900"/>
          </a:xfrm>
        </p:grpSpPr>
        <p:pic>
          <p:nvPicPr>
            <p:cNvPr id="115" name="Picture 45" descr="Image result for mileiq logo"/>
            <p:cNvPicPr>
              <a:picLocks noChangeAspect="1" noChangeArrowheads="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l="36604"/>
            <a:stretch/>
          </p:blipFill>
          <p:spPr bwMode="auto">
            <a:xfrm>
              <a:off x="4121064" y="4272468"/>
              <a:ext cx="667627" cy="585054"/>
            </a:xfrm>
            <a:prstGeom prst="rect">
              <a:avLst/>
            </a:prstGeom>
            <a:noFill/>
            <a:extLst>
              <a:ext uri="{909E8E84-426E-40DD-AFC4-6F175D3DCCD1}">
                <a14:hiddenFill xmlns:a14="http://schemas.microsoft.com/office/drawing/2010/main">
                  <a:solidFill>
                    <a:srgbClr val="FFFFFF"/>
                  </a:solidFill>
                </a14:hiddenFill>
              </a:ext>
            </a:extLst>
          </p:spPr>
        </p:pic>
        <p:sp>
          <p:nvSpPr>
            <p:cNvPr id="116" name="Rectangle 115"/>
            <p:cNvSpPr/>
            <p:nvPr/>
          </p:nvSpPr>
          <p:spPr>
            <a:xfrm>
              <a:off x="3733207" y="4257622"/>
              <a:ext cx="1496974"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noProof="0" dirty="0">
                  <a:solidFill>
                    <a:prstClr val="black"/>
                  </a:solidFill>
                  <a:latin typeface="Trebuchet MS"/>
                </a:rPr>
                <a:t>Business Services</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117" name="Group 116"/>
          <p:cNvGrpSpPr/>
          <p:nvPr/>
        </p:nvGrpSpPr>
        <p:grpSpPr>
          <a:xfrm>
            <a:off x="5320669" y="5251359"/>
            <a:ext cx="1129810" cy="495591"/>
            <a:chOff x="5673398" y="4216797"/>
            <a:chExt cx="1129810" cy="495591"/>
          </a:xfrm>
        </p:grpSpPr>
        <p:pic>
          <p:nvPicPr>
            <p:cNvPr id="118" name="Picture 55" descr="Image result for remitly logo"/>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787811" y="4440805"/>
              <a:ext cx="900984" cy="271583"/>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p:cNvSpPr/>
            <p:nvPr/>
          </p:nvSpPr>
          <p:spPr>
            <a:xfrm>
              <a:off x="5673398" y="4216797"/>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Money Transfer</a:t>
              </a:r>
            </a:p>
          </p:txBody>
        </p:sp>
      </p:grpSp>
      <p:grpSp>
        <p:nvGrpSpPr>
          <p:cNvPr id="120" name="Group 119"/>
          <p:cNvGrpSpPr/>
          <p:nvPr/>
        </p:nvGrpSpPr>
        <p:grpSpPr>
          <a:xfrm>
            <a:off x="1737345" y="4472883"/>
            <a:ext cx="1129810" cy="452886"/>
            <a:chOff x="6297494" y="4987762"/>
            <a:chExt cx="1129810" cy="452886"/>
          </a:xfrm>
        </p:grpSpPr>
        <p:pic>
          <p:nvPicPr>
            <p:cNvPr id="121" name="Picture 99" descr="Related image"/>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381482" y="5191898"/>
              <a:ext cx="961834" cy="248750"/>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121"/>
            <p:cNvSpPr/>
            <p:nvPr/>
          </p:nvSpPr>
          <p:spPr>
            <a:xfrm>
              <a:off x="6297494" y="4987762"/>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Pet Care</a:t>
              </a:r>
            </a:p>
          </p:txBody>
        </p:sp>
      </p:grpSp>
      <p:grpSp>
        <p:nvGrpSpPr>
          <p:cNvPr id="123" name="Group 122"/>
          <p:cNvGrpSpPr/>
          <p:nvPr/>
        </p:nvGrpSpPr>
        <p:grpSpPr>
          <a:xfrm>
            <a:off x="4377472" y="4472883"/>
            <a:ext cx="1360885" cy="792978"/>
            <a:chOff x="4475577" y="1759911"/>
            <a:chExt cx="1360885" cy="792978"/>
          </a:xfrm>
        </p:grpSpPr>
        <p:sp>
          <p:nvSpPr>
            <p:cNvPr id="124" name="Rectangle 123"/>
            <p:cNvSpPr/>
            <p:nvPr/>
          </p:nvSpPr>
          <p:spPr>
            <a:xfrm>
              <a:off x="4475577" y="1759911"/>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Coupons</a:t>
              </a:r>
            </a:p>
          </p:txBody>
        </p:sp>
        <p:pic>
          <p:nvPicPr>
            <p:cNvPr id="125" name="Picture 24" descr="Image result for flipp logo"/>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872853" y="2142298"/>
              <a:ext cx="566333" cy="41059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9" descr="Image result for ibotta logo"/>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788107" y="1931008"/>
              <a:ext cx="735825" cy="2194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 name="Group 126"/>
          <p:cNvGrpSpPr/>
          <p:nvPr/>
        </p:nvGrpSpPr>
        <p:grpSpPr>
          <a:xfrm>
            <a:off x="6316223" y="5251359"/>
            <a:ext cx="1312845" cy="466718"/>
            <a:chOff x="7764662" y="3291001"/>
            <a:chExt cx="1312845" cy="466718"/>
          </a:xfrm>
        </p:grpSpPr>
        <p:sp>
          <p:nvSpPr>
            <p:cNvPr id="128" name="Rectangle 127"/>
            <p:cNvSpPr/>
            <p:nvPr/>
          </p:nvSpPr>
          <p:spPr>
            <a:xfrm>
              <a:off x="7764662" y="329100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Finance</a:t>
              </a:r>
            </a:p>
          </p:txBody>
        </p:sp>
        <p:pic>
          <p:nvPicPr>
            <p:cNvPr id="129" name="Picture 49" descr="Image result for nerdwallet logo"/>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872874" y="3468195"/>
              <a:ext cx="1096420" cy="289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0" name="Group 129"/>
          <p:cNvGrpSpPr/>
          <p:nvPr/>
        </p:nvGrpSpPr>
        <p:grpSpPr>
          <a:xfrm>
            <a:off x="618401" y="5251359"/>
            <a:ext cx="1360318" cy="373456"/>
            <a:chOff x="-2372997" y="4219340"/>
            <a:chExt cx="1360318" cy="373456"/>
          </a:xfrm>
        </p:grpSpPr>
        <p:pic>
          <p:nvPicPr>
            <p:cNvPr id="131" name="Picture 73" descr="Related image"/>
            <p:cNvPicPr>
              <a:picLocks noChangeAspect="1" noChangeArrowheads="1"/>
            </p:cNvPicPr>
            <p:nvPr/>
          </p:nvPicPr>
          <p:blipFill rotWithShape="1">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72997" y="4404215"/>
              <a:ext cx="1360318" cy="188581"/>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2257743" y="4219340"/>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Retail</a:t>
              </a:r>
            </a:p>
          </p:txBody>
        </p:sp>
      </p:grpSp>
      <p:grpSp>
        <p:nvGrpSpPr>
          <p:cNvPr id="133" name="Group 132"/>
          <p:cNvGrpSpPr/>
          <p:nvPr/>
        </p:nvGrpSpPr>
        <p:grpSpPr>
          <a:xfrm>
            <a:off x="2352567" y="3545039"/>
            <a:ext cx="1863904" cy="775275"/>
            <a:chOff x="14134906" y="2070286"/>
            <a:chExt cx="1863904" cy="775275"/>
          </a:xfrm>
        </p:grpSpPr>
        <p:pic>
          <p:nvPicPr>
            <p:cNvPr id="134" name="Picture 4" descr="Image result for bombas logo"/>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5095846" y="2544574"/>
              <a:ext cx="902964" cy="30098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8" descr="Related image"/>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14134906" y="2588202"/>
              <a:ext cx="1003293" cy="202545"/>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77" descr="Image result for untuckit logo"/>
            <p:cNvPicPr>
              <a:picLocks noChangeAspect="1" noChangeArrowheads="1"/>
            </p:cNvPicPr>
            <p:nvPr/>
          </p:nvPicPr>
          <p:blipFill rotWithShape="1">
            <a:blip r:embed="rId2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200476" y="2300918"/>
              <a:ext cx="872152" cy="208675"/>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75" descr="Image result for true&amp;co logo"/>
            <p:cNvPicPr>
              <a:picLocks noChangeAspect="1" noChangeArrowheads="1"/>
            </p:cNvPicPr>
            <p:nvPr/>
          </p:nvPicPr>
          <p:blipFill rotWithShape="1">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5197382" y="2259248"/>
              <a:ext cx="661793" cy="359358"/>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p:cNvSpPr/>
            <p:nvPr/>
          </p:nvSpPr>
          <p:spPr>
            <a:xfrm>
              <a:off x="14337228" y="2070286"/>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Apparel</a:t>
              </a:r>
            </a:p>
          </p:txBody>
        </p:sp>
      </p:grpSp>
      <p:grpSp>
        <p:nvGrpSpPr>
          <p:cNvPr id="139" name="Group 138"/>
          <p:cNvGrpSpPr/>
          <p:nvPr/>
        </p:nvGrpSpPr>
        <p:grpSpPr>
          <a:xfrm>
            <a:off x="3436418" y="4472883"/>
            <a:ext cx="1312845" cy="528803"/>
            <a:chOff x="10499758" y="4350286"/>
            <a:chExt cx="1312845" cy="528803"/>
          </a:xfrm>
        </p:grpSpPr>
        <p:pic>
          <p:nvPicPr>
            <p:cNvPr id="140" name="Picture 10" descr="Image result for cheap caribbean logo"/>
            <p:cNvPicPr>
              <a:picLocks noChangeAspect="1" noChangeArrowheads="1"/>
            </p:cNvPicPr>
            <p:nvPr/>
          </p:nvPicPr>
          <p:blipFill>
            <a:blip r:embed="rId3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45429" y="4567831"/>
              <a:ext cx="821502" cy="311258"/>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p:cNvSpPr/>
            <p:nvPr/>
          </p:nvSpPr>
          <p:spPr>
            <a:xfrm>
              <a:off x="10499758" y="4350286"/>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Travel</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sp>
        <p:nvSpPr>
          <p:cNvPr id="142" name="Text Placeholder 3">
            <a:extLst>
              <a:ext uri="{FF2B5EF4-FFF2-40B4-BE49-F238E27FC236}">
                <a16:creationId xmlns:a16="http://schemas.microsoft.com/office/drawing/2014/main" id="{D45109D5-5CDE-4BF1-A58A-5DC77427C816}"/>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grpSp>
        <p:nvGrpSpPr>
          <p:cNvPr id="143" name="Group 142"/>
          <p:cNvGrpSpPr/>
          <p:nvPr/>
        </p:nvGrpSpPr>
        <p:grpSpPr>
          <a:xfrm>
            <a:off x="754155" y="3545039"/>
            <a:ext cx="1458657" cy="871083"/>
            <a:chOff x="327023" y="2278748"/>
            <a:chExt cx="1458657" cy="871083"/>
          </a:xfrm>
        </p:grpSpPr>
        <p:pic>
          <p:nvPicPr>
            <p:cNvPr id="144" name="Picture 34" descr="Image result for home chef logo"/>
            <p:cNvPicPr>
              <a:picLocks noChangeAspect="1" noChangeArrowheads="1"/>
            </p:cNvPicPr>
            <p:nvPr/>
          </p:nvPicPr>
          <p:blipFill rotWithShape="1">
            <a:blip r:embed="rId3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27023" y="2677332"/>
              <a:ext cx="639359" cy="472499"/>
            </a:xfrm>
            <a:prstGeom prst="rect">
              <a:avLst/>
            </a:prstGeom>
            <a:noFill/>
            <a:extLst>
              <a:ext uri="{909E8E84-426E-40DD-AFC4-6F175D3DCCD1}">
                <a14:hiddenFill xmlns:a14="http://schemas.microsoft.com/office/drawing/2010/main">
                  <a:solidFill>
                    <a:srgbClr val="FFFFFF"/>
                  </a:solidFill>
                </a14:hiddenFill>
              </a:ext>
            </a:extLst>
          </p:spPr>
        </p:pic>
        <p:grpSp>
          <p:nvGrpSpPr>
            <p:cNvPr id="145" name="Group 144"/>
            <p:cNvGrpSpPr/>
            <p:nvPr/>
          </p:nvGrpSpPr>
          <p:grpSpPr>
            <a:xfrm>
              <a:off x="362767" y="2278748"/>
              <a:ext cx="1422913" cy="771798"/>
              <a:chOff x="2311364" y="3110439"/>
              <a:chExt cx="1422913" cy="771798"/>
            </a:xfrm>
          </p:grpSpPr>
          <p:sp>
            <p:nvSpPr>
              <p:cNvPr id="146" name="Rectangle 145"/>
              <p:cNvSpPr/>
              <p:nvPr/>
            </p:nvSpPr>
            <p:spPr>
              <a:xfrm>
                <a:off x="2311364" y="3110439"/>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Food Delivery</a:t>
                </a:r>
              </a:p>
            </p:txBody>
          </p:sp>
          <p:pic>
            <p:nvPicPr>
              <p:cNvPr id="147" name="Picture 26" descr="Image result for green chef logo"/>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2771530" y="3339933"/>
                <a:ext cx="503324" cy="279252"/>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63" descr="Related image"/>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2987678" y="3724419"/>
                <a:ext cx="746599" cy="15781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9" name="Group 148"/>
          <p:cNvGrpSpPr/>
          <p:nvPr/>
        </p:nvGrpSpPr>
        <p:grpSpPr>
          <a:xfrm>
            <a:off x="7252803" y="4468322"/>
            <a:ext cx="1360885" cy="622599"/>
            <a:chOff x="859342" y="4516892"/>
            <a:chExt cx="1360885" cy="622599"/>
          </a:xfrm>
        </p:grpSpPr>
        <p:sp>
          <p:nvSpPr>
            <p:cNvPr id="150" name="Rectangle 149"/>
            <p:cNvSpPr/>
            <p:nvPr/>
          </p:nvSpPr>
          <p:spPr>
            <a:xfrm>
              <a:off x="859342" y="4516892"/>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Home Services</a:t>
              </a:r>
            </a:p>
          </p:txBody>
        </p:sp>
        <p:pic>
          <p:nvPicPr>
            <p:cNvPr id="151" name="Picture 65" descr="Image result for takl logo"/>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1327877" y="4730353"/>
              <a:ext cx="423814" cy="184875"/>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51" descr="Image result for thumbtack logo"/>
            <p:cNvPicPr>
              <a:picLocks noChangeAspect="1" noChangeArrowheads="1"/>
            </p:cNvPicPr>
            <p:nvPr/>
          </p:nvPicPr>
          <p:blipFill>
            <a:blip r:embed="rId35" cstate="hqprint">
              <a:extLst>
                <a:ext uri="{28A0092B-C50C-407E-A947-70E740481C1C}">
                  <a14:useLocalDpi xmlns:a14="http://schemas.microsoft.com/office/drawing/2010/main"/>
                </a:ext>
              </a:extLst>
            </a:blip>
            <a:srcRect/>
            <a:stretch>
              <a:fillRect/>
            </a:stretch>
          </p:blipFill>
          <p:spPr bwMode="auto">
            <a:xfrm>
              <a:off x="1101274" y="4999551"/>
              <a:ext cx="846089" cy="1399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358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solidFill>
                  <a:schemeClr val="tx1"/>
                </a:solidFill>
              </a:rPr>
              <a:t>These 34 “Emerging” Brands Collectively Spent Over </a:t>
            </a:r>
            <a:br>
              <a:rPr lang="en-US" dirty="0">
                <a:solidFill>
                  <a:schemeClr val="tx1"/>
                </a:solidFill>
              </a:rPr>
            </a:br>
            <a:r>
              <a:rPr lang="en-US" dirty="0">
                <a:solidFill>
                  <a:schemeClr val="tx1"/>
                </a:solidFill>
              </a:rPr>
              <a:t>$500 Million On TV In 2017; A 138% Increase YOY</a:t>
            </a:r>
          </a:p>
        </p:txBody>
      </p:sp>
      <p:sp>
        <p:nvSpPr>
          <p:cNvPr id="7" name="Text Placeholder 3"/>
          <p:cNvSpPr>
            <a:spLocks noGrp="1"/>
          </p:cNvSpPr>
          <p:nvPr>
            <p:ph type="body" sz="quarter" idx="14"/>
          </p:nvPr>
        </p:nvSpPr>
        <p:spPr>
          <a:xfrm>
            <a:off x="169333" y="6385585"/>
            <a:ext cx="7469252" cy="368686"/>
          </a:xfrm>
        </p:spPr>
        <p:txBody>
          <a:bodyPr/>
          <a:lstStyle/>
          <a:p>
            <a:r>
              <a:rPr lang="en-US" sz="800" dirty="0"/>
              <a:t>Source: VAB analysis of Nielsen Ad Intel data, calendar year 2015-2017.   TV spend includes national cable TV, broadcast TV, Spanish language cable TV, Spanish language broadcast TV, spot TV, syndication TV.  Reflects the </a:t>
            </a:r>
            <a:r>
              <a:rPr lang="en-US" sz="800" dirty="0" err="1"/>
              <a:t>cume</a:t>
            </a:r>
            <a:r>
              <a:rPr lang="en-US" sz="800" dirty="0"/>
              <a:t> TV spend of the 34 direct brands identified in this report. All 34 companies existed since 2015, except for Hubble, which was founded in 2016.</a:t>
            </a:r>
          </a:p>
        </p:txBody>
      </p:sp>
      <p:graphicFrame>
        <p:nvGraphicFramePr>
          <p:cNvPr id="8" name="Chart 7"/>
          <p:cNvGraphicFramePr/>
          <p:nvPr>
            <p:extLst>
              <p:ext uri="{D42A27DB-BD31-4B8C-83A1-F6EECF244321}">
                <p14:modId xmlns:p14="http://schemas.microsoft.com/office/powerpoint/2010/main" val="55894749"/>
              </p:ext>
            </p:extLst>
          </p:nvPr>
        </p:nvGraphicFramePr>
        <p:xfrm>
          <a:off x="1203649" y="2224454"/>
          <a:ext cx="6783356" cy="37531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3"/>
          </p:nvPr>
        </p:nvSpPr>
        <p:spPr>
          <a:xfrm>
            <a:off x="178211" y="1367396"/>
            <a:ext cx="8737189" cy="368686"/>
          </a:xfrm>
        </p:spPr>
        <p:txBody>
          <a:bodyPr/>
          <a:lstStyle/>
          <a:p>
            <a:r>
              <a:rPr lang="en-US" sz="1600" dirty="0"/>
              <a:t>“Emerging” direct-disruptor brands have accelerated spending recently in this very competitive environment, having invested over </a:t>
            </a:r>
            <a:r>
              <a:rPr lang="en-US" sz="1600" b="1" i="1" u="sng" dirty="0"/>
              <a:t>$300MM</a:t>
            </a:r>
            <a:r>
              <a:rPr lang="en-US" sz="1600" dirty="0"/>
              <a:t> more in TV over the last year</a:t>
            </a:r>
          </a:p>
        </p:txBody>
      </p:sp>
      <p:sp>
        <p:nvSpPr>
          <p:cNvPr id="6" name="Text Placeholder 3">
            <a:extLst>
              <a:ext uri="{FF2B5EF4-FFF2-40B4-BE49-F238E27FC236}">
                <a16:creationId xmlns:a16="http://schemas.microsoft.com/office/drawing/2014/main" id="{F30609BD-22E1-4F7F-B31A-CB6022C2681B}"/>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719182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973808440"/>
              </p:ext>
            </p:extLst>
          </p:nvPr>
        </p:nvGraphicFramePr>
        <p:xfrm>
          <a:off x="1180322" y="2033029"/>
          <a:ext cx="6783356" cy="35496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3"/>
          </p:nvPr>
        </p:nvSpPr>
        <p:spPr>
          <a:xfrm>
            <a:off x="52752" y="1395745"/>
            <a:ext cx="9062676" cy="596835"/>
          </a:xfrm>
        </p:spPr>
        <p:txBody>
          <a:bodyPr/>
          <a:lstStyle/>
          <a:p>
            <a:r>
              <a:rPr lang="en-US" sz="1400" dirty="0"/>
              <a:t>“Emerging” brands saw a continual lift in their website traffic that spans their initial TV launch to present day</a:t>
            </a:r>
          </a:p>
        </p:txBody>
      </p:sp>
      <p:sp>
        <p:nvSpPr>
          <p:cNvPr id="6" name="Text Placeholder 2"/>
          <p:cNvSpPr>
            <a:spLocks noGrp="1"/>
          </p:cNvSpPr>
          <p:nvPr>
            <p:ph type="body" sz="quarter" idx="13"/>
          </p:nvPr>
        </p:nvSpPr>
        <p:spPr>
          <a:xfrm>
            <a:off x="1264211" y="1864914"/>
            <a:ext cx="6615577" cy="594442"/>
          </a:xfrm>
        </p:spPr>
        <p:txBody>
          <a:bodyPr/>
          <a:lstStyle/>
          <a:p>
            <a:r>
              <a:rPr lang="en-US" sz="1600" b="1" u="sng" dirty="0"/>
              <a:t>“Emerging” Direct-Disruptor Brands </a:t>
            </a:r>
          </a:p>
          <a:p>
            <a:r>
              <a:rPr lang="en-US" sz="1400" b="1" dirty="0"/>
              <a:t>Average Monthly Website Unique Visitors (000)</a:t>
            </a:r>
          </a:p>
        </p:txBody>
      </p:sp>
      <p:sp>
        <p:nvSpPr>
          <p:cNvPr id="16" name="Text Placeholder 3"/>
          <p:cNvSpPr>
            <a:spLocks noGrp="1"/>
          </p:cNvSpPr>
          <p:nvPr>
            <p:ph type="body" sz="quarter" idx="14"/>
          </p:nvPr>
        </p:nvSpPr>
        <p:spPr>
          <a:xfrm>
            <a:off x="321734" y="6395116"/>
            <a:ext cx="7339696" cy="301425"/>
          </a:xfrm>
        </p:spPr>
        <p:txBody>
          <a:bodyPr/>
          <a:lstStyle/>
          <a:p>
            <a:r>
              <a:rPr lang="en-US" sz="800" dirty="0"/>
              <a:t>Source: VAB analysis of comScore </a:t>
            </a:r>
            <a:r>
              <a:rPr lang="en-US" sz="800" dirty="0" err="1"/>
              <a:t>mediametrix</a:t>
            </a:r>
            <a:r>
              <a:rPr lang="en-US" sz="800" dirty="0"/>
              <a:t> multiplatform media trend data; total audience (Desktop P2+, Mobile 18+), February ‘15 – January ’18 (calendar months).  VAB analysis of Nielsen Ad Intel data, TV spend (national cable TV, national broadcast TV, Spanish language broadcast TV, Spanish language cable TV, spot TV, syndication TV), Feb ’15 – Jan ’18 (calendar months). </a:t>
            </a:r>
          </a:p>
        </p:txBody>
      </p:sp>
      <p:sp>
        <p:nvSpPr>
          <p:cNvPr id="13" name="Title 1">
            <a:extLst>
              <a:ext uri="{FF2B5EF4-FFF2-40B4-BE49-F238E27FC236}">
                <a16:creationId xmlns:a16="http://schemas.microsoft.com/office/drawing/2014/main" id="{5D0FFABA-6DF0-45E8-B759-BE88CF3FA219}"/>
              </a:ext>
            </a:extLst>
          </p:cNvPr>
          <p:cNvSpPr>
            <a:spLocks noGrp="1"/>
          </p:cNvSpPr>
          <p:nvPr>
            <p:ph type="ctrTitle"/>
          </p:nvPr>
        </p:nvSpPr>
        <p:spPr>
          <a:xfrm>
            <a:off x="178211" y="364933"/>
            <a:ext cx="8805334" cy="592364"/>
          </a:xfrm>
        </p:spPr>
        <p:txBody>
          <a:bodyPr/>
          <a:lstStyle/>
          <a:p>
            <a:r>
              <a:rPr lang="en-US" dirty="0">
                <a:solidFill>
                  <a:schemeClr val="tx1"/>
                </a:solidFill>
              </a:rPr>
              <a:t>On Average, “Emerging” Brands Saw A 83% Lift In Their </a:t>
            </a:r>
            <a:br>
              <a:rPr lang="en-US" dirty="0">
                <a:solidFill>
                  <a:schemeClr val="tx1"/>
                </a:solidFill>
              </a:rPr>
            </a:br>
            <a:r>
              <a:rPr lang="en-US" dirty="0">
                <a:solidFill>
                  <a:schemeClr val="tx1"/>
                </a:solidFill>
              </a:rPr>
              <a:t>Unique Website Traffic After They Launched A TV Campaign</a:t>
            </a:r>
          </a:p>
        </p:txBody>
      </p:sp>
      <p:sp>
        <p:nvSpPr>
          <p:cNvPr id="5" name="TextBox 4">
            <a:extLst>
              <a:ext uri="{FF2B5EF4-FFF2-40B4-BE49-F238E27FC236}">
                <a16:creationId xmlns:a16="http://schemas.microsoft.com/office/drawing/2014/main" id="{81917602-1203-4BDD-AB8C-727165D1C453}"/>
              </a:ext>
            </a:extLst>
          </p:cNvPr>
          <p:cNvSpPr txBox="1"/>
          <p:nvPr/>
        </p:nvSpPr>
        <p:spPr>
          <a:xfrm>
            <a:off x="1793632" y="5483014"/>
            <a:ext cx="2356339" cy="276999"/>
          </a:xfrm>
          <a:prstGeom prst="rect">
            <a:avLst/>
          </a:prstGeom>
          <a:noFill/>
        </p:spPr>
        <p:txBody>
          <a:bodyPr wrap="square" rtlCol="0">
            <a:spAutoFit/>
          </a:bodyPr>
          <a:lstStyle/>
          <a:p>
            <a:pPr algn="ctr"/>
            <a:r>
              <a:rPr lang="en-US" sz="1200" b="1" dirty="0"/>
              <a:t>(Monthly Average)</a:t>
            </a:r>
          </a:p>
        </p:txBody>
      </p:sp>
      <p:sp>
        <p:nvSpPr>
          <p:cNvPr id="14" name="TextBox 13">
            <a:extLst>
              <a:ext uri="{FF2B5EF4-FFF2-40B4-BE49-F238E27FC236}">
                <a16:creationId xmlns:a16="http://schemas.microsoft.com/office/drawing/2014/main" id="{1987D27C-5F25-44A1-8E31-AE734A07910A}"/>
              </a:ext>
            </a:extLst>
          </p:cNvPr>
          <p:cNvSpPr txBox="1"/>
          <p:nvPr/>
        </p:nvSpPr>
        <p:spPr>
          <a:xfrm>
            <a:off x="5067302" y="5485943"/>
            <a:ext cx="2356339" cy="276999"/>
          </a:xfrm>
          <a:prstGeom prst="rect">
            <a:avLst/>
          </a:prstGeom>
          <a:noFill/>
        </p:spPr>
        <p:txBody>
          <a:bodyPr wrap="square" rtlCol="0">
            <a:spAutoFit/>
          </a:bodyPr>
          <a:lstStyle/>
          <a:p>
            <a:pPr algn="ctr"/>
            <a:r>
              <a:rPr lang="en-US" sz="1200" b="1" dirty="0"/>
              <a:t>(Monthly Average)</a:t>
            </a:r>
          </a:p>
        </p:txBody>
      </p:sp>
      <p:sp>
        <p:nvSpPr>
          <p:cNvPr id="15" name="TextBox 14">
            <a:extLst>
              <a:ext uri="{FF2B5EF4-FFF2-40B4-BE49-F238E27FC236}">
                <a16:creationId xmlns:a16="http://schemas.microsoft.com/office/drawing/2014/main" id="{BD59E7B6-302F-45BC-9971-D0D17F51C8CE}"/>
              </a:ext>
            </a:extLst>
          </p:cNvPr>
          <p:cNvSpPr txBox="1"/>
          <p:nvPr/>
        </p:nvSpPr>
        <p:spPr>
          <a:xfrm>
            <a:off x="2359272" y="2411984"/>
            <a:ext cx="4340468" cy="261610"/>
          </a:xfrm>
          <a:prstGeom prst="rect">
            <a:avLst/>
          </a:prstGeom>
          <a:noFill/>
        </p:spPr>
        <p:txBody>
          <a:bodyPr wrap="square" rtlCol="0">
            <a:spAutoFit/>
          </a:bodyPr>
          <a:lstStyle/>
          <a:p>
            <a:pPr algn="ctr"/>
            <a:r>
              <a:rPr lang="en-US" sz="1100" b="1" i="1" dirty="0"/>
              <a:t>Based Over A Three-Year Time Period: Feb’15 – Jan ‘18</a:t>
            </a:r>
          </a:p>
        </p:txBody>
      </p:sp>
      <p:sp>
        <p:nvSpPr>
          <p:cNvPr id="7" name="Oval 6">
            <a:extLst>
              <a:ext uri="{FF2B5EF4-FFF2-40B4-BE49-F238E27FC236}">
                <a16:creationId xmlns:a16="http://schemas.microsoft.com/office/drawing/2014/main" id="{ACE0AD1B-C2FB-4252-9515-495F99181357}"/>
              </a:ext>
            </a:extLst>
          </p:cNvPr>
          <p:cNvSpPr/>
          <p:nvPr/>
        </p:nvSpPr>
        <p:spPr>
          <a:xfrm>
            <a:off x="7002837" y="2616460"/>
            <a:ext cx="1019867" cy="527539"/>
          </a:xfrm>
          <a:prstGeom prst="ellipse">
            <a:avLst/>
          </a:prstGeom>
          <a:solidFill>
            <a:srgbClr val="50C8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+83%</a:t>
            </a:r>
          </a:p>
        </p:txBody>
      </p:sp>
      <p:sp>
        <p:nvSpPr>
          <p:cNvPr id="11" name="Text Placeholder 3">
            <a:extLst>
              <a:ext uri="{FF2B5EF4-FFF2-40B4-BE49-F238E27FC236}">
                <a16:creationId xmlns:a16="http://schemas.microsoft.com/office/drawing/2014/main" id="{F16EF147-8EB7-4819-97B8-30FFF02C3512}"/>
              </a:ext>
            </a:extLst>
          </p:cNvPr>
          <p:cNvSpPr txBox="1">
            <a:spLocks/>
          </p:cNvSpPr>
          <p:nvPr/>
        </p:nvSpPr>
        <p:spPr>
          <a:xfrm>
            <a:off x="256159" y="5817410"/>
            <a:ext cx="5431283" cy="207629"/>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i="1" dirty="0"/>
              <a:t>Based on the 29 brands within the “emerging” direct-disruptor brands segment that are measured in comScore </a:t>
            </a:r>
          </a:p>
        </p:txBody>
      </p:sp>
      <p:sp>
        <p:nvSpPr>
          <p:cNvPr id="17" name="Text Placeholder 3">
            <a:extLst>
              <a:ext uri="{FF2B5EF4-FFF2-40B4-BE49-F238E27FC236}">
                <a16:creationId xmlns:a16="http://schemas.microsoft.com/office/drawing/2014/main" id="{1575D7F3-FAF2-4573-874C-E1BB8F5E1F21}"/>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270918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509988" y="1729874"/>
            <a:ext cx="8029741" cy="4565418"/>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 Placeholder 2"/>
          <p:cNvSpPr>
            <a:spLocks noGrp="1"/>
          </p:cNvSpPr>
          <p:nvPr>
            <p:ph type="body" sz="quarter" idx="13"/>
          </p:nvPr>
        </p:nvSpPr>
        <p:spPr>
          <a:xfrm>
            <a:off x="637347" y="4846282"/>
            <a:ext cx="1145362" cy="368686"/>
          </a:xfrm>
        </p:spPr>
        <p:txBody>
          <a:bodyPr/>
          <a:lstStyle/>
          <a:p>
            <a:r>
              <a:rPr lang="en-US" sz="1200" b="1" dirty="0"/>
              <a:t>Remitly</a:t>
            </a:r>
          </a:p>
        </p:txBody>
      </p:sp>
      <p:sp>
        <p:nvSpPr>
          <p:cNvPr id="49" name="Text Placeholder 2"/>
          <p:cNvSpPr>
            <a:spLocks noGrp="1"/>
          </p:cNvSpPr>
          <p:nvPr>
            <p:ph type="body" sz="quarter" idx="13"/>
          </p:nvPr>
        </p:nvSpPr>
        <p:spPr>
          <a:xfrm>
            <a:off x="2266520" y="4846282"/>
            <a:ext cx="1145362" cy="368686"/>
          </a:xfrm>
        </p:spPr>
        <p:txBody>
          <a:bodyPr/>
          <a:lstStyle/>
          <a:p>
            <a:pPr algn="r"/>
            <a:r>
              <a:rPr lang="en-US" sz="1200" b="1" dirty="0"/>
              <a:t>117</a:t>
            </a:r>
          </a:p>
        </p:txBody>
      </p:sp>
      <p:sp>
        <p:nvSpPr>
          <p:cNvPr id="50" name="Text Placeholder 2"/>
          <p:cNvSpPr>
            <a:spLocks noGrp="1"/>
          </p:cNvSpPr>
          <p:nvPr>
            <p:ph type="body" sz="quarter" idx="13"/>
          </p:nvPr>
        </p:nvSpPr>
        <p:spPr>
          <a:xfrm>
            <a:off x="4767995" y="4846282"/>
            <a:ext cx="1145362" cy="368686"/>
          </a:xfrm>
        </p:spPr>
        <p:txBody>
          <a:bodyPr/>
          <a:lstStyle/>
          <a:p>
            <a:pPr algn="r"/>
            <a:r>
              <a:rPr lang="en-US" sz="1200" b="1" dirty="0"/>
              <a:t>269</a:t>
            </a:r>
          </a:p>
        </p:txBody>
      </p:sp>
      <p:sp>
        <p:nvSpPr>
          <p:cNvPr id="66" name="Text Placeholder 2"/>
          <p:cNvSpPr>
            <a:spLocks noGrp="1"/>
          </p:cNvSpPr>
          <p:nvPr>
            <p:ph type="body" sz="quarter" idx="13"/>
          </p:nvPr>
        </p:nvSpPr>
        <p:spPr>
          <a:xfrm>
            <a:off x="7001087" y="4610362"/>
            <a:ext cx="1145362" cy="368686"/>
          </a:xfrm>
        </p:spPr>
        <p:txBody>
          <a:bodyPr/>
          <a:lstStyle/>
          <a:p>
            <a:pPr algn="r"/>
            <a:r>
              <a:rPr lang="en-US" sz="1200" b="1" dirty="0">
                <a:solidFill>
                  <a:srgbClr val="00B050"/>
                </a:solidFill>
              </a:rPr>
              <a:t>+82%</a:t>
            </a:r>
          </a:p>
        </p:txBody>
      </p:sp>
      <p:sp>
        <p:nvSpPr>
          <p:cNvPr id="7" name="Title 1"/>
          <p:cNvSpPr>
            <a:spLocks noGrp="1"/>
          </p:cNvSpPr>
          <p:nvPr>
            <p:ph type="ctrTitle"/>
          </p:nvPr>
        </p:nvSpPr>
        <p:spPr>
          <a:xfrm>
            <a:off x="178211" y="364933"/>
            <a:ext cx="8805334" cy="592364"/>
          </a:xfrm>
        </p:spPr>
        <p:txBody>
          <a:bodyPr/>
          <a:lstStyle/>
          <a:p>
            <a:r>
              <a:rPr lang="en-US" dirty="0">
                <a:solidFill>
                  <a:schemeClr val="tx1"/>
                </a:solidFill>
              </a:rPr>
              <a:t>Website Traffic Skyrocketed For Many “Emerging” Brands As Soon As They Launched A TV Campaign</a:t>
            </a:r>
          </a:p>
        </p:txBody>
      </p:sp>
      <p:sp>
        <p:nvSpPr>
          <p:cNvPr id="9" name="Text Placeholder 2"/>
          <p:cNvSpPr>
            <a:spLocks noGrp="1"/>
          </p:cNvSpPr>
          <p:nvPr>
            <p:ph type="body" sz="quarter" idx="13"/>
          </p:nvPr>
        </p:nvSpPr>
        <p:spPr>
          <a:xfrm>
            <a:off x="495974" y="1149852"/>
            <a:ext cx="8029741" cy="594442"/>
          </a:xfrm>
        </p:spPr>
        <p:txBody>
          <a:bodyPr/>
          <a:lstStyle/>
          <a:p>
            <a:r>
              <a:rPr lang="en-US" sz="1600" b="1" u="sng" dirty="0"/>
              <a:t>Monthly Website Unique Visitors (000) Comparison</a:t>
            </a:r>
          </a:p>
          <a:p>
            <a:r>
              <a:rPr lang="en-US" sz="1200" dirty="0"/>
              <a:t>Based Over A Three-Year Time Period (Feb ‘15 – Jan ‘18)</a:t>
            </a:r>
          </a:p>
        </p:txBody>
      </p:sp>
      <p:sp>
        <p:nvSpPr>
          <p:cNvPr id="10" name="Text Placeholder 2"/>
          <p:cNvSpPr>
            <a:spLocks noGrp="1"/>
          </p:cNvSpPr>
          <p:nvPr>
            <p:ph type="body" sz="quarter" idx="13"/>
          </p:nvPr>
        </p:nvSpPr>
        <p:spPr>
          <a:xfrm>
            <a:off x="637347" y="1953447"/>
            <a:ext cx="1145362" cy="368686"/>
          </a:xfrm>
        </p:spPr>
        <p:txBody>
          <a:bodyPr/>
          <a:lstStyle/>
          <a:p>
            <a:r>
              <a:rPr lang="en-US" sz="1200" b="1" u="sng" dirty="0"/>
              <a:t>Company</a:t>
            </a:r>
          </a:p>
        </p:txBody>
      </p:sp>
      <p:sp>
        <p:nvSpPr>
          <p:cNvPr id="11" name="Text Placeholder 2"/>
          <p:cNvSpPr>
            <a:spLocks noGrp="1"/>
          </p:cNvSpPr>
          <p:nvPr>
            <p:ph type="body" sz="quarter" idx="13"/>
          </p:nvPr>
        </p:nvSpPr>
        <p:spPr>
          <a:xfrm>
            <a:off x="1764806" y="1729878"/>
            <a:ext cx="2827350" cy="368686"/>
          </a:xfrm>
        </p:spPr>
        <p:txBody>
          <a:bodyPr/>
          <a:lstStyle/>
          <a:p>
            <a:r>
              <a:rPr lang="en-US" sz="1200" b="1" u="sng" dirty="0"/>
              <a:t>Monthly Average: </a:t>
            </a:r>
          </a:p>
          <a:p>
            <a:r>
              <a:rPr lang="en-US" sz="1200" b="1" u="sng" dirty="0"/>
              <a:t>Prior To TV Launch</a:t>
            </a:r>
          </a:p>
        </p:txBody>
      </p:sp>
      <p:sp>
        <p:nvSpPr>
          <p:cNvPr id="12" name="Text Placeholder 2"/>
          <p:cNvSpPr>
            <a:spLocks noGrp="1"/>
          </p:cNvSpPr>
          <p:nvPr>
            <p:ph type="body" sz="quarter" idx="13"/>
          </p:nvPr>
        </p:nvSpPr>
        <p:spPr>
          <a:xfrm>
            <a:off x="4139094" y="1729873"/>
            <a:ext cx="3117761" cy="368686"/>
          </a:xfrm>
        </p:spPr>
        <p:txBody>
          <a:bodyPr/>
          <a:lstStyle/>
          <a:p>
            <a:r>
              <a:rPr lang="en-US" sz="1200" b="1" u="sng" dirty="0"/>
              <a:t>Monthly Average: </a:t>
            </a:r>
          </a:p>
          <a:p>
            <a:r>
              <a:rPr lang="en-US" sz="1200" b="1" u="sng" dirty="0"/>
              <a:t>TV Launch – Jan ‘18</a:t>
            </a:r>
          </a:p>
        </p:txBody>
      </p:sp>
      <p:sp>
        <p:nvSpPr>
          <p:cNvPr id="13" name="Text Placeholder 3"/>
          <p:cNvSpPr>
            <a:spLocks noGrp="1"/>
          </p:cNvSpPr>
          <p:nvPr>
            <p:ph type="body" sz="quarter" idx="14"/>
          </p:nvPr>
        </p:nvSpPr>
        <p:spPr>
          <a:xfrm>
            <a:off x="321734" y="6407104"/>
            <a:ext cx="7339696" cy="301425"/>
          </a:xfrm>
        </p:spPr>
        <p:txBody>
          <a:bodyPr/>
          <a:lstStyle/>
          <a:p>
            <a:r>
              <a:rPr lang="en-US" sz="800" dirty="0"/>
              <a:t>Source: VAB analysis of comScore </a:t>
            </a:r>
            <a:r>
              <a:rPr lang="en-US" sz="800" dirty="0" err="1"/>
              <a:t>mediametrix</a:t>
            </a:r>
            <a:r>
              <a:rPr lang="en-US" sz="800" dirty="0"/>
              <a:t> multiplatform media trend data; total audience (Desktop P2+. Mobile 18+), February ‘15 – January ’18 (calendar months).  VAB analysis of Nielsen Ad Intel data, TV spend (national cable TV, national broadcast TV, Spanish language broadcast TV, Spanish language cable TV, spot TV, syndication TV), Feb ‘15– Jan ’18 (calendar months).  N/A = not enough traffic for comScore to measure.</a:t>
            </a:r>
          </a:p>
        </p:txBody>
      </p:sp>
      <p:sp>
        <p:nvSpPr>
          <p:cNvPr id="14" name="Text Placeholder 2"/>
          <p:cNvSpPr>
            <a:spLocks noGrp="1"/>
          </p:cNvSpPr>
          <p:nvPr>
            <p:ph type="body" sz="quarter" idx="13"/>
          </p:nvPr>
        </p:nvSpPr>
        <p:spPr>
          <a:xfrm>
            <a:off x="637347" y="2213257"/>
            <a:ext cx="1145362" cy="368686"/>
          </a:xfrm>
        </p:spPr>
        <p:txBody>
          <a:bodyPr/>
          <a:lstStyle/>
          <a:p>
            <a:r>
              <a:rPr lang="en-US" sz="1200" b="1" dirty="0"/>
              <a:t>Blink Health</a:t>
            </a:r>
          </a:p>
        </p:txBody>
      </p:sp>
      <p:sp>
        <p:nvSpPr>
          <p:cNvPr id="15" name="Text Placeholder 2"/>
          <p:cNvSpPr>
            <a:spLocks noGrp="1"/>
          </p:cNvSpPr>
          <p:nvPr>
            <p:ph type="body" sz="quarter" idx="13"/>
          </p:nvPr>
        </p:nvSpPr>
        <p:spPr>
          <a:xfrm>
            <a:off x="6957111" y="1950520"/>
            <a:ext cx="1726222" cy="368686"/>
          </a:xfrm>
        </p:spPr>
        <p:txBody>
          <a:bodyPr/>
          <a:lstStyle/>
          <a:p>
            <a:r>
              <a:rPr lang="en-US" sz="1200" b="1" u="sng" dirty="0"/>
              <a:t>% Difference</a:t>
            </a:r>
          </a:p>
        </p:txBody>
      </p:sp>
      <p:sp>
        <p:nvSpPr>
          <p:cNvPr id="16" name="Text Placeholder 2"/>
          <p:cNvSpPr>
            <a:spLocks noGrp="1"/>
          </p:cNvSpPr>
          <p:nvPr>
            <p:ph type="body" sz="quarter" idx="13"/>
          </p:nvPr>
        </p:nvSpPr>
        <p:spPr>
          <a:xfrm>
            <a:off x="2266520" y="2213257"/>
            <a:ext cx="1145362" cy="368686"/>
          </a:xfrm>
        </p:spPr>
        <p:txBody>
          <a:bodyPr/>
          <a:lstStyle/>
          <a:p>
            <a:pPr algn="r"/>
            <a:r>
              <a:rPr lang="en-US" sz="1200" b="1" dirty="0"/>
              <a:t>261</a:t>
            </a:r>
          </a:p>
        </p:txBody>
      </p:sp>
      <p:sp>
        <p:nvSpPr>
          <p:cNvPr id="17" name="Text Placeholder 2"/>
          <p:cNvSpPr>
            <a:spLocks noGrp="1"/>
          </p:cNvSpPr>
          <p:nvPr>
            <p:ph type="body" sz="quarter" idx="13"/>
          </p:nvPr>
        </p:nvSpPr>
        <p:spPr>
          <a:xfrm>
            <a:off x="4767995" y="2213257"/>
            <a:ext cx="1145362" cy="368686"/>
          </a:xfrm>
        </p:spPr>
        <p:txBody>
          <a:bodyPr/>
          <a:lstStyle/>
          <a:p>
            <a:pPr algn="r"/>
            <a:r>
              <a:rPr lang="en-US" sz="1200" b="1" dirty="0"/>
              <a:t>449</a:t>
            </a:r>
          </a:p>
        </p:txBody>
      </p:sp>
      <p:sp>
        <p:nvSpPr>
          <p:cNvPr id="18" name="Text Placeholder 2"/>
          <p:cNvSpPr>
            <a:spLocks noGrp="1"/>
          </p:cNvSpPr>
          <p:nvPr>
            <p:ph type="body" sz="quarter" idx="13"/>
          </p:nvPr>
        </p:nvSpPr>
        <p:spPr>
          <a:xfrm>
            <a:off x="7001087" y="2213257"/>
            <a:ext cx="1145362" cy="368686"/>
          </a:xfrm>
        </p:spPr>
        <p:txBody>
          <a:bodyPr/>
          <a:lstStyle/>
          <a:p>
            <a:pPr algn="r"/>
            <a:r>
              <a:rPr lang="en-US" sz="1200" b="1" dirty="0">
                <a:solidFill>
                  <a:srgbClr val="00B050"/>
                </a:solidFill>
              </a:rPr>
              <a:t>+72%</a:t>
            </a:r>
          </a:p>
        </p:txBody>
      </p:sp>
      <p:sp>
        <p:nvSpPr>
          <p:cNvPr id="19" name="Text Placeholder 2"/>
          <p:cNvSpPr>
            <a:spLocks noGrp="1"/>
          </p:cNvSpPr>
          <p:nvPr>
            <p:ph type="body" sz="quarter" idx="13"/>
          </p:nvPr>
        </p:nvSpPr>
        <p:spPr>
          <a:xfrm>
            <a:off x="637347" y="2462637"/>
            <a:ext cx="1145362" cy="368686"/>
          </a:xfrm>
        </p:spPr>
        <p:txBody>
          <a:bodyPr/>
          <a:lstStyle/>
          <a:p>
            <a:r>
              <a:rPr lang="en-US" sz="1200" b="1" dirty="0"/>
              <a:t>Chewy</a:t>
            </a:r>
          </a:p>
        </p:txBody>
      </p:sp>
      <p:sp>
        <p:nvSpPr>
          <p:cNvPr id="20" name="Text Placeholder 2"/>
          <p:cNvSpPr>
            <a:spLocks noGrp="1"/>
          </p:cNvSpPr>
          <p:nvPr>
            <p:ph type="body" sz="quarter" idx="13"/>
          </p:nvPr>
        </p:nvSpPr>
        <p:spPr>
          <a:xfrm>
            <a:off x="2266520" y="2439191"/>
            <a:ext cx="1145362" cy="368686"/>
          </a:xfrm>
        </p:spPr>
        <p:txBody>
          <a:bodyPr/>
          <a:lstStyle/>
          <a:p>
            <a:pPr algn="r"/>
            <a:r>
              <a:rPr lang="en-US" sz="1200" b="1" dirty="0"/>
              <a:t>1,732</a:t>
            </a:r>
          </a:p>
        </p:txBody>
      </p:sp>
      <p:sp>
        <p:nvSpPr>
          <p:cNvPr id="21" name="Text Placeholder 2"/>
          <p:cNvSpPr>
            <a:spLocks noGrp="1"/>
          </p:cNvSpPr>
          <p:nvPr>
            <p:ph type="body" sz="quarter" idx="13"/>
          </p:nvPr>
        </p:nvSpPr>
        <p:spPr>
          <a:xfrm>
            <a:off x="4767995" y="2459706"/>
            <a:ext cx="1145362" cy="368686"/>
          </a:xfrm>
        </p:spPr>
        <p:txBody>
          <a:bodyPr/>
          <a:lstStyle/>
          <a:p>
            <a:pPr algn="r"/>
            <a:r>
              <a:rPr lang="en-US" sz="1200" b="1" dirty="0"/>
              <a:t>5,570</a:t>
            </a:r>
          </a:p>
        </p:txBody>
      </p:sp>
      <p:sp>
        <p:nvSpPr>
          <p:cNvPr id="22" name="Text Placeholder 2"/>
          <p:cNvSpPr>
            <a:spLocks noGrp="1"/>
          </p:cNvSpPr>
          <p:nvPr>
            <p:ph type="body" sz="quarter" idx="13"/>
          </p:nvPr>
        </p:nvSpPr>
        <p:spPr>
          <a:xfrm>
            <a:off x="7001087" y="2471429"/>
            <a:ext cx="1145362" cy="368686"/>
          </a:xfrm>
        </p:spPr>
        <p:txBody>
          <a:bodyPr/>
          <a:lstStyle/>
          <a:p>
            <a:pPr algn="r"/>
            <a:r>
              <a:rPr lang="en-US" sz="1200" b="1" dirty="0">
                <a:solidFill>
                  <a:srgbClr val="00B050"/>
                </a:solidFill>
              </a:rPr>
              <a:t>+222%</a:t>
            </a:r>
          </a:p>
        </p:txBody>
      </p:sp>
      <p:sp>
        <p:nvSpPr>
          <p:cNvPr id="23" name="Text Placeholder 2"/>
          <p:cNvSpPr>
            <a:spLocks noGrp="1"/>
          </p:cNvSpPr>
          <p:nvPr>
            <p:ph type="body" sz="quarter" idx="13"/>
          </p:nvPr>
        </p:nvSpPr>
        <p:spPr>
          <a:xfrm>
            <a:off x="637347" y="2954136"/>
            <a:ext cx="1145362" cy="368686"/>
          </a:xfrm>
        </p:spPr>
        <p:txBody>
          <a:bodyPr/>
          <a:lstStyle/>
          <a:p>
            <a:r>
              <a:rPr lang="en-US" sz="1200" b="1" dirty="0"/>
              <a:t>Flipp</a:t>
            </a:r>
          </a:p>
        </p:txBody>
      </p:sp>
      <p:sp>
        <p:nvSpPr>
          <p:cNvPr id="24" name="Text Placeholder 2"/>
          <p:cNvSpPr>
            <a:spLocks noGrp="1"/>
          </p:cNvSpPr>
          <p:nvPr>
            <p:ph type="body" sz="quarter" idx="13"/>
          </p:nvPr>
        </p:nvSpPr>
        <p:spPr>
          <a:xfrm>
            <a:off x="2266520" y="2939482"/>
            <a:ext cx="1145362" cy="368686"/>
          </a:xfrm>
        </p:spPr>
        <p:txBody>
          <a:bodyPr/>
          <a:lstStyle/>
          <a:p>
            <a:pPr algn="r"/>
            <a:r>
              <a:rPr lang="en-US" sz="1200" b="1" dirty="0"/>
              <a:t>2,133</a:t>
            </a:r>
          </a:p>
        </p:txBody>
      </p:sp>
      <p:sp>
        <p:nvSpPr>
          <p:cNvPr id="25" name="Text Placeholder 2"/>
          <p:cNvSpPr>
            <a:spLocks noGrp="1"/>
          </p:cNvSpPr>
          <p:nvPr>
            <p:ph type="body" sz="quarter" idx="13"/>
          </p:nvPr>
        </p:nvSpPr>
        <p:spPr>
          <a:xfrm>
            <a:off x="4767995" y="2951205"/>
            <a:ext cx="1145362" cy="368686"/>
          </a:xfrm>
        </p:spPr>
        <p:txBody>
          <a:bodyPr/>
          <a:lstStyle/>
          <a:p>
            <a:pPr algn="r"/>
            <a:r>
              <a:rPr lang="en-US" sz="1200" b="1" dirty="0"/>
              <a:t>6,835</a:t>
            </a:r>
          </a:p>
        </p:txBody>
      </p:sp>
      <p:sp>
        <p:nvSpPr>
          <p:cNvPr id="26" name="Text Placeholder 2"/>
          <p:cNvSpPr>
            <a:spLocks noGrp="1"/>
          </p:cNvSpPr>
          <p:nvPr>
            <p:ph type="body" sz="quarter" idx="13"/>
          </p:nvPr>
        </p:nvSpPr>
        <p:spPr>
          <a:xfrm>
            <a:off x="7001087" y="2962928"/>
            <a:ext cx="1145362" cy="368686"/>
          </a:xfrm>
        </p:spPr>
        <p:txBody>
          <a:bodyPr/>
          <a:lstStyle/>
          <a:p>
            <a:pPr algn="r"/>
            <a:r>
              <a:rPr lang="en-US" sz="1200" b="1" dirty="0">
                <a:solidFill>
                  <a:srgbClr val="00B050"/>
                </a:solidFill>
              </a:rPr>
              <a:t>+221%</a:t>
            </a:r>
          </a:p>
        </p:txBody>
      </p:sp>
      <p:sp>
        <p:nvSpPr>
          <p:cNvPr id="27" name="Text Placeholder 2"/>
          <p:cNvSpPr>
            <a:spLocks noGrp="1"/>
          </p:cNvSpPr>
          <p:nvPr>
            <p:ph type="body" sz="quarter" idx="13"/>
          </p:nvPr>
        </p:nvSpPr>
        <p:spPr>
          <a:xfrm>
            <a:off x="637347" y="3162557"/>
            <a:ext cx="1145362" cy="368686"/>
          </a:xfrm>
        </p:spPr>
        <p:txBody>
          <a:bodyPr/>
          <a:lstStyle/>
          <a:p>
            <a:r>
              <a:rPr lang="en-US" sz="1200" b="1" dirty="0"/>
              <a:t>Harry’s</a:t>
            </a:r>
          </a:p>
        </p:txBody>
      </p:sp>
      <p:sp>
        <p:nvSpPr>
          <p:cNvPr id="28" name="Text Placeholder 2"/>
          <p:cNvSpPr>
            <a:spLocks noGrp="1"/>
          </p:cNvSpPr>
          <p:nvPr>
            <p:ph type="body" sz="quarter" idx="13"/>
          </p:nvPr>
        </p:nvSpPr>
        <p:spPr>
          <a:xfrm>
            <a:off x="2266520" y="3156695"/>
            <a:ext cx="1145362" cy="368686"/>
          </a:xfrm>
        </p:spPr>
        <p:txBody>
          <a:bodyPr/>
          <a:lstStyle/>
          <a:p>
            <a:pPr algn="r"/>
            <a:r>
              <a:rPr lang="en-US" sz="1200" b="1" dirty="0"/>
              <a:t>764</a:t>
            </a:r>
          </a:p>
        </p:txBody>
      </p:sp>
      <p:sp>
        <p:nvSpPr>
          <p:cNvPr id="29" name="Text Placeholder 2"/>
          <p:cNvSpPr>
            <a:spLocks noGrp="1"/>
          </p:cNvSpPr>
          <p:nvPr>
            <p:ph type="body" sz="quarter" idx="13"/>
          </p:nvPr>
        </p:nvSpPr>
        <p:spPr>
          <a:xfrm>
            <a:off x="4767995" y="3159626"/>
            <a:ext cx="1145362" cy="368686"/>
          </a:xfrm>
        </p:spPr>
        <p:txBody>
          <a:bodyPr/>
          <a:lstStyle/>
          <a:p>
            <a:pPr algn="r"/>
            <a:r>
              <a:rPr lang="en-US" sz="1200" b="1" dirty="0"/>
              <a:t>1,118</a:t>
            </a:r>
          </a:p>
        </p:txBody>
      </p:sp>
      <p:sp>
        <p:nvSpPr>
          <p:cNvPr id="30" name="Text Placeholder 2"/>
          <p:cNvSpPr>
            <a:spLocks noGrp="1"/>
          </p:cNvSpPr>
          <p:nvPr>
            <p:ph type="body" sz="quarter" idx="13"/>
          </p:nvPr>
        </p:nvSpPr>
        <p:spPr>
          <a:xfrm>
            <a:off x="7001087" y="3171349"/>
            <a:ext cx="1145362" cy="368686"/>
          </a:xfrm>
        </p:spPr>
        <p:txBody>
          <a:bodyPr/>
          <a:lstStyle/>
          <a:p>
            <a:pPr algn="r"/>
            <a:r>
              <a:rPr lang="en-US" sz="1200" b="1" dirty="0">
                <a:solidFill>
                  <a:srgbClr val="00B050"/>
                </a:solidFill>
              </a:rPr>
              <a:t>+46%</a:t>
            </a:r>
          </a:p>
        </p:txBody>
      </p:sp>
      <p:sp>
        <p:nvSpPr>
          <p:cNvPr id="31" name="Text Placeholder 2"/>
          <p:cNvSpPr>
            <a:spLocks noGrp="1"/>
          </p:cNvSpPr>
          <p:nvPr>
            <p:ph type="body" sz="quarter" idx="13"/>
          </p:nvPr>
        </p:nvSpPr>
        <p:spPr>
          <a:xfrm>
            <a:off x="637347" y="3663728"/>
            <a:ext cx="1145362" cy="368686"/>
          </a:xfrm>
        </p:spPr>
        <p:txBody>
          <a:bodyPr/>
          <a:lstStyle/>
          <a:p>
            <a:r>
              <a:rPr lang="en-US" sz="1200" b="1" dirty="0" err="1"/>
              <a:t>MileIQ</a:t>
            </a:r>
            <a:endParaRPr lang="en-US" sz="1200" b="1" dirty="0"/>
          </a:p>
        </p:txBody>
      </p:sp>
      <p:sp>
        <p:nvSpPr>
          <p:cNvPr id="32" name="Text Placeholder 2"/>
          <p:cNvSpPr>
            <a:spLocks noGrp="1"/>
          </p:cNvSpPr>
          <p:nvPr>
            <p:ph type="body" sz="quarter" idx="13"/>
          </p:nvPr>
        </p:nvSpPr>
        <p:spPr>
          <a:xfrm>
            <a:off x="2266520" y="3657866"/>
            <a:ext cx="1145362" cy="368686"/>
          </a:xfrm>
        </p:spPr>
        <p:txBody>
          <a:bodyPr/>
          <a:lstStyle/>
          <a:p>
            <a:pPr algn="r"/>
            <a:r>
              <a:rPr lang="en-US" sz="1200" b="1" dirty="0"/>
              <a:t>N/A</a:t>
            </a:r>
          </a:p>
        </p:txBody>
      </p:sp>
      <p:sp>
        <p:nvSpPr>
          <p:cNvPr id="33" name="Text Placeholder 2"/>
          <p:cNvSpPr>
            <a:spLocks noGrp="1"/>
          </p:cNvSpPr>
          <p:nvPr>
            <p:ph type="body" sz="quarter" idx="13"/>
          </p:nvPr>
        </p:nvSpPr>
        <p:spPr>
          <a:xfrm>
            <a:off x="4767995" y="3660797"/>
            <a:ext cx="1145362" cy="368686"/>
          </a:xfrm>
        </p:spPr>
        <p:txBody>
          <a:bodyPr/>
          <a:lstStyle/>
          <a:p>
            <a:pPr algn="r"/>
            <a:r>
              <a:rPr lang="en-US" sz="1200" b="1" dirty="0"/>
              <a:t>1,049</a:t>
            </a:r>
          </a:p>
        </p:txBody>
      </p:sp>
      <p:sp>
        <p:nvSpPr>
          <p:cNvPr id="35" name="Text Placeholder 2"/>
          <p:cNvSpPr>
            <a:spLocks noGrp="1"/>
          </p:cNvSpPr>
          <p:nvPr>
            <p:ph type="body" sz="quarter" idx="13"/>
          </p:nvPr>
        </p:nvSpPr>
        <p:spPr>
          <a:xfrm>
            <a:off x="637347" y="3889388"/>
            <a:ext cx="1145362" cy="368686"/>
          </a:xfrm>
        </p:spPr>
        <p:txBody>
          <a:bodyPr/>
          <a:lstStyle/>
          <a:p>
            <a:r>
              <a:rPr lang="en-US" sz="1200" b="1" dirty="0"/>
              <a:t>MVMT</a:t>
            </a:r>
          </a:p>
        </p:txBody>
      </p:sp>
      <p:sp>
        <p:nvSpPr>
          <p:cNvPr id="36" name="Text Placeholder 2"/>
          <p:cNvSpPr>
            <a:spLocks noGrp="1"/>
          </p:cNvSpPr>
          <p:nvPr>
            <p:ph type="body" sz="quarter" idx="13"/>
          </p:nvPr>
        </p:nvSpPr>
        <p:spPr>
          <a:xfrm>
            <a:off x="2266520" y="3901110"/>
            <a:ext cx="1145362" cy="368686"/>
          </a:xfrm>
        </p:spPr>
        <p:txBody>
          <a:bodyPr/>
          <a:lstStyle/>
          <a:p>
            <a:pPr algn="r"/>
            <a:r>
              <a:rPr lang="en-US" sz="1200" b="1" dirty="0"/>
              <a:t>192</a:t>
            </a:r>
          </a:p>
        </p:txBody>
      </p:sp>
      <p:sp>
        <p:nvSpPr>
          <p:cNvPr id="37" name="Text Placeholder 2"/>
          <p:cNvSpPr>
            <a:spLocks noGrp="1"/>
          </p:cNvSpPr>
          <p:nvPr>
            <p:ph type="body" sz="quarter" idx="13"/>
          </p:nvPr>
        </p:nvSpPr>
        <p:spPr>
          <a:xfrm>
            <a:off x="4767995" y="3912833"/>
            <a:ext cx="1145362" cy="368686"/>
          </a:xfrm>
        </p:spPr>
        <p:txBody>
          <a:bodyPr/>
          <a:lstStyle/>
          <a:p>
            <a:pPr algn="r"/>
            <a:r>
              <a:rPr lang="en-US" sz="1200" b="1" dirty="0"/>
              <a:t>912</a:t>
            </a:r>
          </a:p>
        </p:txBody>
      </p:sp>
      <p:sp>
        <p:nvSpPr>
          <p:cNvPr id="38" name="Text Placeholder 2"/>
          <p:cNvSpPr>
            <a:spLocks noGrp="1"/>
          </p:cNvSpPr>
          <p:nvPr>
            <p:ph type="body" sz="quarter" idx="13"/>
          </p:nvPr>
        </p:nvSpPr>
        <p:spPr>
          <a:xfrm>
            <a:off x="637347" y="4138500"/>
            <a:ext cx="1145362" cy="368686"/>
          </a:xfrm>
        </p:spPr>
        <p:txBody>
          <a:bodyPr/>
          <a:lstStyle/>
          <a:p>
            <a:r>
              <a:rPr lang="en-US" sz="1200" b="1" dirty="0"/>
              <a:t>Nerdwallet</a:t>
            </a:r>
          </a:p>
        </p:txBody>
      </p:sp>
      <p:sp>
        <p:nvSpPr>
          <p:cNvPr id="39" name="Text Placeholder 2"/>
          <p:cNvSpPr>
            <a:spLocks noGrp="1"/>
          </p:cNvSpPr>
          <p:nvPr>
            <p:ph type="body" sz="quarter" idx="13"/>
          </p:nvPr>
        </p:nvSpPr>
        <p:spPr>
          <a:xfrm>
            <a:off x="2266520" y="4141430"/>
            <a:ext cx="1145362" cy="368686"/>
          </a:xfrm>
        </p:spPr>
        <p:txBody>
          <a:bodyPr/>
          <a:lstStyle/>
          <a:p>
            <a:pPr algn="r"/>
            <a:r>
              <a:rPr lang="en-US" sz="1200" b="1" dirty="0"/>
              <a:t>4,269</a:t>
            </a:r>
          </a:p>
        </p:txBody>
      </p:sp>
      <p:sp>
        <p:nvSpPr>
          <p:cNvPr id="40" name="Text Placeholder 2"/>
          <p:cNvSpPr>
            <a:spLocks noGrp="1"/>
          </p:cNvSpPr>
          <p:nvPr>
            <p:ph type="body" sz="quarter" idx="13"/>
          </p:nvPr>
        </p:nvSpPr>
        <p:spPr>
          <a:xfrm>
            <a:off x="4767995" y="4144361"/>
            <a:ext cx="1145362" cy="368686"/>
          </a:xfrm>
        </p:spPr>
        <p:txBody>
          <a:bodyPr/>
          <a:lstStyle/>
          <a:p>
            <a:pPr algn="r"/>
            <a:r>
              <a:rPr lang="en-US" sz="1200" b="1" dirty="0"/>
              <a:t>12,005</a:t>
            </a:r>
          </a:p>
        </p:txBody>
      </p:sp>
      <p:sp>
        <p:nvSpPr>
          <p:cNvPr id="41" name="Text Placeholder 2"/>
          <p:cNvSpPr>
            <a:spLocks noGrp="1"/>
          </p:cNvSpPr>
          <p:nvPr>
            <p:ph type="body" sz="quarter" idx="13"/>
          </p:nvPr>
        </p:nvSpPr>
        <p:spPr>
          <a:xfrm>
            <a:off x="7001087" y="4147292"/>
            <a:ext cx="1145362" cy="368686"/>
          </a:xfrm>
        </p:spPr>
        <p:txBody>
          <a:bodyPr/>
          <a:lstStyle/>
          <a:p>
            <a:pPr algn="r"/>
            <a:r>
              <a:rPr lang="en-US" sz="1200" b="1" dirty="0">
                <a:solidFill>
                  <a:srgbClr val="00B050"/>
                </a:solidFill>
              </a:rPr>
              <a:t>+181%</a:t>
            </a:r>
          </a:p>
        </p:txBody>
      </p:sp>
      <p:sp>
        <p:nvSpPr>
          <p:cNvPr id="42" name="Text Placeholder 2"/>
          <p:cNvSpPr>
            <a:spLocks noGrp="1"/>
          </p:cNvSpPr>
          <p:nvPr>
            <p:ph type="body" sz="quarter" idx="13"/>
          </p:nvPr>
        </p:nvSpPr>
        <p:spPr>
          <a:xfrm>
            <a:off x="637347" y="4375904"/>
            <a:ext cx="1145362" cy="368686"/>
          </a:xfrm>
        </p:spPr>
        <p:txBody>
          <a:bodyPr/>
          <a:lstStyle/>
          <a:p>
            <a:r>
              <a:rPr lang="en-US" sz="1200" b="1" dirty="0"/>
              <a:t>OfferUp</a:t>
            </a:r>
          </a:p>
        </p:txBody>
      </p:sp>
      <p:sp>
        <p:nvSpPr>
          <p:cNvPr id="43" name="Text Placeholder 2"/>
          <p:cNvSpPr>
            <a:spLocks noGrp="1"/>
          </p:cNvSpPr>
          <p:nvPr>
            <p:ph type="body" sz="quarter" idx="13"/>
          </p:nvPr>
        </p:nvSpPr>
        <p:spPr>
          <a:xfrm>
            <a:off x="2266520" y="4370042"/>
            <a:ext cx="1145362" cy="368686"/>
          </a:xfrm>
        </p:spPr>
        <p:txBody>
          <a:bodyPr/>
          <a:lstStyle/>
          <a:p>
            <a:pPr algn="r"/>
            <a:r>
              <a:rPr lang="en-US" sz="1200" b="1" dirty="0"/>
              <a:t>N/A</a:t>
            </a:r>
          </a:p>
        </p:txBody>
      </p:sp>
      <p:sp>
        <p:nvSpPr>
          <p:cNvPr id="44" name="Text Placeholder 2"/>
          <p:cNvSpPr>
            <a:spLocks noGrp="1"/>
          </p:cNvSpPr>
          <p:nvPr>
            <p:ph type="body" sz="quarter" idx="13"/>
          </p:nvPr>
        </p:nvSpPr>
        <p:spPr>
          <a:xfrm>
            <a:off x="4767995" y="4372973"/>
            <a:ext cx="1145362" cy="368686"/>
          </a:xfrm>
        </p:spPr>
        <p:txBody>
          <a:bodyPr/>
          <a:lstStyle/>
          <a:p>
            <a:pPr algn="r"/>
            <a:r>
              <a:rPr lang="en-US" sz="1200" b="1" dirty="0"/>
              <a:t>4,791</a:t>
            </a:r>
          </a:p>
        </p:txBody>
      </p:sp>
      <p:sp>
        <p:nvSpPr>
          <p:cNvPr id="45" name="Text Placeholder 2"/>
          <p:cNvSpPr>
            <a:spLocks noGrp="1"/>
          </p:cNvSpPr>
          <p:nvPr>
            <p:ph type="body" sz="quarter" idx="13"/>
          </p:nvPr>
        </p:nvSpPr>
        <p:spPr>
          <a:xfrm>
            <a:off x="637347" y="4610362"/>
            <a:ext cx="1145362" cy="368686"/>
          </a:xfrm>
        </p:spPr>
        <p:txBody>
          <a:bodyPr/>
          <a:lstStyle/>
          <a:p>
            <a:r>
              <a:rPr lang="en-US" sz="1200" b="1" dirty="0"/>
              <a:t>Poshmark</a:t>
            </a:r>
          </a:p>
        </p:txBody>
      </p:sp>
      <p:sp>
        <p:nvSpPr>
          <p:cNvPr id="46" name="Text Placeholder 2"/>
          <p:cNvSpPr>
            <a:spLocks noGrp="1"/>
          </p:cNvSpPr>
          <p:nvPr>
            <p:ph type="body" sz="quarter" idx="13"/>
          </p:nvPr>
        </p:nvSpPr>
        <p:spPr>
          <a:xfrm>
            <a:off x="2266520" y="4610362"/>
            <a:ext cx="1145362" cy="368686"/>
          </a:xfrm>
        </p:spPr>
        <p:txBody>
          <a:bodyPr/>
          <a:lstStyle/>
          <a:p>
            <a:pPr algn="r"/>
            <a:r>
              <a:rPr lang="en-US" sz="1200" b="1" dirty="0"/>
              <a:t>5,865</a:t>
            </a:r>
          </a:p>
        </p:txBody>
      </p:sp>
      <p:sp>
        <p:nvSpPr>
          <p:cNvPr id="47" name="Text Placeholder 2"/>
          <p:cNvSpPr>
            <a:spLocks noGrp="1"/>
          </p:cNvSpPr>
          <p:nvPr>
            <p:ph type="body" sz="quarter" idx="13"/>
          </p:nvPr>
        </p:nvSpPr>
        <p:spPr>
          <a:xfrm>
            <a:off x="4767995" y="4610362"/>
            <a:ext cx="1145362" cy="368686"/>
          </a:xfrm>
        </p:spPr>
        <p:txBody>
          <a:bodyPr/>
          <a:lstStyle/>
          <a:p>
            <a:pPr algn="r"/>
            <a:r>
              <a:rPr lang="en-US" sz="1200" b="1" dirty="0"/>
              <a:t>10,680</a:t>
            </a:r>
          </a:p>
        </p:txBody>
      </p:sp>
      <p:sp>
        <p:nvSpPr>
          <p:cNvPr id="51" name="Text Placeholder 2"/>
          <p:cNvSpPr>
            <a:spLocks noGrp="1"/>
          </p:cNvSpPr>
          <p:nvPr>
            <p:ph type="body" sz="quarter" idx="13"/>
          </p:nvPr>
        </p:nvSpPr>
        <p:spPr>
          <a:xfrm>
            <a:off x="7001087" y="4846282"/>
            <a:ext cx="1145362" cy="368686"/>
          </a:xfrm>
        </p:spPr>
        <p:txBody>
          <a:bodyPr/>
          <a:lstStyle/>
          <a:p>
            <a:pPr algn="r"/>
            <a:r>
              <a:rPr lang="en-US" sz="1200" b="1" dirty="0">
                <a:solidFill>
                  <a:srgbClr val="00B050"/>
                </a:solidFill>
              </a:rPr>
              <a:t>+130%</a:t>
            </a:r>
          </a:p>
        </p:txBody>
      </p:sp>
      <p:sp>
        <p:nvSpPr>
          <p:cNvPr id="52" name="Text Placeholder 2"/>
          <p:cNvSpPr>
            <a:spLocks noGrp="1"/>
          </p:cNvSpPr>
          <p:nvPr>
            <p:ph type="body" sz="quarter" idx="13"/>
          </p:nvPr>
        </p:nvSpPr>
        <p:spPr>
          <a:xfrm>
            <a:off x="637347" y="5083686"/>
            <a:ext cx="1145362" cy="368686"/>
          </a:xfrm>
        </p:spPr>
        <p:txBody>
          <a:bodyPr/>
          <a:lstStyle/>
          <a:p>
            <a:r>
              <a:rPr lang="en-US" sz="1200" b="1" dirty="0"/>
              <a:t>Saatva</a:t>
            </a:r>
          </a:p>
        </p:txBody>
      </p:sp>
      <p:sp>
        <p:nvSpPr>
          <p:cNvPr id="53" name="Text Placeholder 2"/>
          <p:cNvSpPr>
            <a:spLocks noGrp="1"/>
          </p:cNvSpPr>
          <p:nvPr>
            <p:ph type="body" sz="quarter" idx="13"/>
          </p:nvPr>
        </p:nvSpPr>
        <p:spPr>
          <a:xfrm>
            <a:off x="2266520" y="5083686"/>
            <a:ext cx="1145362" cy="368686"/>
          </a:xfrm>
        </p:spPr>
        <p:txBody>
          <a:bodyPr/>
          <a:lstStyle/>
          <a:p>
            <a:pPr algn="r"/>
            <a:r>
              <a:rPr lang="en-US" sz="1200" b="1" dirty="0"/>
              <a:t>184</a:t>
            </a:r>
          </a:p>
        </p:txBody>
      </p:sp>
      <p:sp>
        <p:nvSpPr>
          <p:cNvPr id="54" name="Text Placeholder 2"/>
          <p:cNvSpPr>
            <a:spLocks noGrp="1"/>
          </p:cNvSpPr>
          <p:nvPr>
            <p:ph type="body" sz="quarter" idx="13"/>
          </p:nvPr>
        </p:nvSpPr>
        <p:spPr>
          <a:xfrm>
            <a:off x="4767995" y="5083686"/>
            <a:ext cx="1145362" cy="368686"/>
          </a:xfrm>
        </p:spPr>
        <p:txBody>
          <a:bodyPr/>
          <a:lstStyle/>
          <a:p>
            <a:pPr algn="r"/>
            <a:r>
              <a:rPr lang="en-US" sz="1200" b="1" dirty="0"/>
              <a:t>343</a:t>
            </a:r>
          </a:p>
        </p:txBody>
      </p:sp>
      <p:sp>
        <p:nvSpPr>
          <p:cNvPr id="55" name="Text Placeholder 2"/>
          <p:cNvSpPr>
            <a:spLocks noGrp="1"/>
          </p:cNvSpPr>
          <p:nvPr>
            <p:ph type="body" sz="quarter" idx="13"/>
          </p:nvPr>
        </p:nvSpPr>
        <p:spPr>
          <a:xfrm>
            <a:off x="7001087" y="5083686"/>
            <a:ext cx="1145362" cy="368686"/>
          </a:xfrm>
        </p:spPr>
        <p:txBody>
          <a:bodyPr/>
          <a:lstStyle/>
          <a:p>
            <a:pPr algn="r"/>
            <a:r>
              <a:rPr lang="en-US" sz="1200" b="1" dirty="0">
                <a:solidFill>
                  <a:srgbClr val="00B050"/>
                </a:solidFill>
              </a:rPr>
              <a:t>+86%</a:t>
            </a:r>
          </a:p>
        </p:txBody>
      </p:sp>
      <p:sp>
        <p:nvSpPr>
          <p:cNvPr id="56" name="Text Placeholder 2"/>
          <p:cNvSpPr>
            <a:spLocks noGrp="1"/>
          </p:cNvSpPr>
          <p:nvPr>
            <p:ph type="body" sz="quarter" idx="13"/>
          </p:nvPr>
        </p:nvSpPr>
        <p:spPr>
          <a:xfrm>
            <a:off x="637347" y="5322438"/>
            <a:ext cx="1145362" cy="368686"/>
          </a:xfrm>
        </p:spPr>
        <p:txBody>
          <a:bodyPr/>
          <a:lstStyle/>
          <a:p>
            <a:r>
              <a:rPr lang="en-US" sz="1200" b="1" dirty="0"/>
              <a:t>Stitch Fix</a:t>
            </a:r>
          </a:p>
        </p:txBody>
      </p:sp>
      <p:sp>
        <p:nvSpPr>
          <p:cNvPr id="57" name="Text Placeholder 2"/>
          <p:cNvSpPr>
            <a:spLocks noGrp="1"/>
          </p:cNvSpPr>
          <p:nvPr>
            <p:ph type="body" sz="quarter" idx="13"/>
          </p:nvPr>
        </p:nvSpPr>
        <p:spPr>
          <a:xfrm>
            <a:off x="2266520" y="5322438"/>
            <a:ext cx="1145362" cy="368686"/>
          </a:xfrm>
        </p:spPr>
        <p:txBody>
          <a:bodyPr/>
          <a:lstStyle/>
          <a:p>
            <a:pPr algn="r"/>
            <a:r>
              <a:rPr lang="en-US" sz="1200" b="1" dirty="0"/>
              <a:t>1,151</a:t>
            </a:r>
          </a:p>
        </p:txBody>
      </p:sp>
      <p:sp>
        <p:nvSpPr>
          <p:cNvPr id="58" name="Text Placeholder 2"/>
          <p:cNvSpPr>
            <a:spLocks noGrp="1"/>
          </p:cNvSpPr>
          <p:nvPr>
            <p:ph type="body" sz="quarter" idx="13"/>
          </p:nvPr>
        </p:nvSpPr>
        <p:spPr>
          <a:xfrm>
            <a:off x="4767995" y="5322438"/>
            <a:ext cx="1145362" cy="368686"/>
          </a:xfrm>
        </p:spPr>
        <p:txBody>
          <a:bodyPr/>
          <a:lstStyle/>
          <a:p>
            <a:pPr algn="r"/>
            <a:r>
              <a:rPr lang="en-US" sz="1200" b="1" dirty="0"/>
              <a:t>2,241</a:t>
            </a:r>
          </a:p>
        </p:txBody>
      </p:sp>
      <p:sp>
        <p:nvSpPr>
          <p:cNvPr id="59" name="Text Placeholder 2"/>
          <p:cNvSpPr>
            <a:spLocks noGrp="1"/>
          </p:cNvSpPr>
          <p:nvPr>
            <p:ph type="body" sz="quarter" idx="13"/>
          </p:nvPr>
        </p:nvSpPr>
        <p:spPr>
          <a:xfrm>
            <a:off x="637347" y="5552872"/>
            <a:ext cx="1145362" cy="368686"/>
          </a:xfrm>
        </p:spPr>
        <p:txBody>
          <a:bodyPr/>
          <a:lstStyle/>
          <a:p>
            <a:r>
              <a:rPr lang="en-US" sz="1200" b="1" dirty="0"/>
              <a:t>Sun Basket</a:t>
            </a:r>
          </a:p>
        </p:txBody>
      </p:sp>
      <p:sp>
        <p:nvSpPr>
          <p:cNvPr id="60" name="Text Placeholder 2"/>
          <p:cNvSpPr>
            <a:spLocks noGrp="1"/>
          </p:cNvSpPr>
          <p:nvPr>
            <p:ph type="body" sz="quarter" idx="13"/>
          </p:nvPr>
        </p:nvSpPr>
        <p:spPr>
          <a:xfrm>
            <a:off x="2266520" y="5552872"/>
            <a:ext cx="1145362" cy="368686"/>
          </a:xfrm>
        </p:spPr>
        <p:txBody>
          <a:bodyPr/>
          <a:lstStyle/>
          <a:p>
            <a:pPr algn="r"/>
            <a:r>
              <a:rPr lang="en-US" sz="1200" b="1" dirty="0"/>
              <a:t>197</a:t>
            </a:r>
          </a:p>
        </p:txBody>
      </p:sp>
      <p:sp>
        <p:nvSpPr>
          <p:cNvPr id="61" name="Text Placeholder 2"/>
          <p:cNvSpPr>
            <a:spLocks noGrp="1"/>
          </p:cNvSpPr>
          <p:nvPr>
            <p:ph type="body" sz="quarter" idx="13"/>
          </p:nvPr>
        </p:nvSpPr>
        <p:spPr>
          <a:xfrm>
            <a:off x="4767995" y="5552872"/>
            <a:ext cx="1145362" cy="368686"/>
          </a:xfrm>
        </p:spPr>
        <p:txBody>
          <a:bodyPr/>
          <a:lstStyle/>
          <a:p>
            <a:pPr algn="r"/>
            <a:r>
              <a:rPr lang="en-US" sz="1200" b="1" dirty="0"/>
              <a:t>479</a:t>
            </a:r>
          </a:p>
        </p:txBody>
      </p:sp>
      <p:sp>
        <p:nvSpPr>
          <p:cNvPr id="62" name="Text Placeholder 2"/>
          <p:cNvSpPr>
            <a:spLocks noGrp="1"/>
          </p:cNvSpPr>
          <p:nvPr>
            <p:ph type="body" sz="quarter" idx="13"/>
          </p:nvPr>
        </p:nvSpPr>
        <p:spPr>
          <a:xfrm>
            <a:off x="7001087" y="5552872"/>
            <a:ext cx="1145362" cy="368686"/>
          </a:xfrm>
        </p:spPr>
        <p:txBody>
          <a:bodyPr/>
          <a:lstStyle/>
          <a:p>
            <a:pPr algn="r"/>
            <a:r>
              <a:rPr lang="en-US" sz="1200" b="1" dirty="0">
                <a:solidFill>
                  <a:srgbClr val="00B050"/>
                </a:solidFill>
              </a:rPr>
              <a:t>+143%</a:t>
            </a:r>
          </a:p>
        </p:txBody>
      </p:sp>
      <p:sp>
        <p:nvSpPr>
          <p:cNvPr id="64" name="Arrow: Right 88"/>
          <p:cNvSpPr/>
          <p:nvPr/>
        </p:nvSpPr>
        <p:spPr>
          <a:xfrm rot="16200000">
            <a:off x="7795548" y="4416615"/>
            <a:ext cx="156341" cy="193767"/>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cxnSp>
        <p:nvCxnSpPr>
          <p:cNvPr id="68" name="Straight Connector 67"/>
          <p:cNvCxnSpPr>
            <a:cxnSpLocks/>
          </p:cNvCxnSpPr>
          <p:nvPr/>
        </p:nvCxnSpPr>
        <p:spPr>
          <a:xfrm>
            <a:off x="521713" y="6045097"/>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cxnSpLocks/>
          </p:cNvCxnSpPr>
          <p:nvPr/>
        </p:nvCxnSpPr>
        <p:spPr>
          <a:xfrm>
            <a:off x="521713" y="2468225"/>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cxnSpLocks/>
          </p:cNvCxnSpPr>
          <p:nvPr/>
        </p:nvCxnSpPr>
        <p:spPr>
          <a:xfrm>
            <a:off x="521713" y="3196388"/>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cxnSpLocks/>
          </p:cNvCxnSpPr>
          <p:nvPr/>
        </p:nvCxnSpPr>
        <p:spPr>
          <a:xfrm>
            <a:off x="521713" y="3679164"/>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cxnSpLocks/>
          </p:cNvCxnSpPr>
          <p:nvPr/>
        </p:nvCxnSpPr>
        <p:spPr>
          <a:xfrm>
            <a:off x="521713" y="3915757"/>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p:cNvCxnSpPr>
          <p:nvPr/>
        </p:nvCxnSpPr>
        <p:spPr>
          <a:xfrm>
            <a:off x="521713" y="4152350"/>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cxnSpLocks/>
          </p:cNvCxnSpPr>
          <p:nvPr/>
        </p:nvCxnSpPr>
        <p:spPr>
          <a:xfrm>
            <a:off x="521713" y="4388943"/>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a:cxnSpLocks/>
          </p:cNvCxnSpPr>
          <p:nvPr/>
        </p:nvCxnSpPr>
        <p:spPr>
          <a:xfrm>
            <a:off x="521713" y="4625536"/>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cxnSpLocks/>
          </p:cNvCxnSpPr>
          <p:nvPr/>
        </p:nvCxnSpPr>
        <p:spPr>
          <a:xfrm>
            <a:off x="521713" y="4862129"/>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cxnSpLocks/>
          </p:cNvCxnSpPr>
          <p:nvPr/>
        </p:nvCxnSpPr>
        <p:spPr>
          <a:xfrm>
            <a:off x="521713" y="5098722"/>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cxnSpLocks/>
          </p:cNvCxnSpPr>
          <p:nvPr/>
        </p:nvCxnSpPr>
        <p:spPr>
          <a:xfrm>
            <a:off x="521713" y="5335315"/>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cxnSpLocks/>
          </p:cNvCxnSpPr>
          <p:nvPr/>
        </p:nvCxnSpPr>
        <p:spPr>
          <a:xfrm>
            <a:off x="521713" y="5571908"/>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cxnSpLocks/>
          </p:cNvCxnSpPr>
          <p:nvPr/>
        </p:nvCxnSpPr>
        <p:spPr>
          <a:xfrm>
            <a:off x="521713" y="5808501"/>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3" name="Text Placeholder 2"/>
          <p:cNvSpPr>
            <a:spLocks noGrp="1"/>
          </p:cNvSpPr>
          <p:nvPr>
            <p:ph type="body" sz="quarter" idx="13"/>
          </p:nvPr>
        </p:nvSpPr>
        <p:spPr>
          <a:xfrm>
            <a:off x="637347" y="5798761"/>
            <a:ext cx="1145362" cy="368686"/>
          </a:xfrm>
        </p:spPr>
        <p:txBody>
          <a:bodyPr/>
          <a:lstStyle/>
          <a:p>
            <a:r>
              <a:rPr lang="en-US" sz="1200" b="1" dirty="0"/>
              <a:t>ThredUp</a:t>
            </a:r>
          </a:p>
        </p:txBody>
      </p:sp>
      <p:sp>
        <p:nvSpPr>
          <p:cNvPr id="84" name="Text Placeholder 2"/>
          <p:cNvSpPr>
            <a:spLocks noGrp="1"/>
          </p:cNvSpPr>
          <p:nvPr>
            <p:ph type="body" sz="quarter" idx="13"/>
          </p:nvPr>
        </p:nvSpPr>
        <p:spPr>
          <a:xfrm>
            <a:off x="2266520" y="5798761"/>
            <a:ext cx="1145362" cy="368686"/>
          </a:xfrm>
        </p:spPr>
        <p:txBody>
          <a:bodyPr/>
          <a:lstStyle/>
          <a:p>
            <a:pPr algn="r"/>
            <a:r>
              <a:rPr lang="en-US" sz="1200" b="1" dirty="0"/>
              <a:t>2,554</a:t>
            </a:r>
          </a:p>
        </p:txBody>
      </p:sp>
      <p:sp>
        <p:nvSpPr>
          <p:cNvPr id="85" name="Text Placeholder 2"/>
          <p:cNvSpPr>
            <a:spLocks noGrp="1"/>
          </p:cNvSpPr>
          <p:nvPr>
            <p:ph type="body" sz="quarter" idx="13"/>
          </p:nvPr>
        </p:nvSpPr>
        <p:spPr>
          <a:xfrm>
            <a:off x="4765065" y="5798761"/>
            <a:ext cx="1145362" cy="368686"/>
          </a:xfrm>
        </p:spPr>
        <p:txBody>
          <a:bodyPr/>
          <a:lstStyle/>
          <a:p>
            <a:pPr algn="r"/>
            <a:r>
              <a:rPr lang="en-US" sz="1200" b="1" dirty="0"/>
              <a:t>2,991</a:t>
            </a:r>
          </a:p>
        </p:txBody>
      </p:sp>
      <p:sp>
        <p:nvSpPr>
          <p:cNvPr id="86" name="Text Placeholder 2"/>
          <p:cNvSpPr>
            <a:spLocks noGrp="1"/>
          </p:cNvSpPr>
          <p:nvPr>
            <p:ph type="body" sz="quarter" idx="13"/>
          </p:nvPr>
        </p:nvSpPr>
        <p:spPr>
          <a:xfrm>
            <a:off x="7001087" y="5798761"/>
            <a:ext cx="1145362" cy="368686"/>
          </a:xfrm>
        </p:spPr>
        <p:txBody>
          <a:bodyPr/>
          <a:lstStyle/>
          <a:p>
            <a:pPr algn="r"/>
            <a:r>
              <a:rPr lang="en-US" sz="1200" b="1" dirty="0">
                <a:solidFill>
                  <a:srgbClr val="00B050"/>
                </a:solidFill>
              </a:rPr>
              <a:t>+17%</a:t>
            </a:r>
          </a:p>
        </p:txBody>
      </p:sp>
      <p:sp>
        <p:nvSpPr>
          <p:cNvPr id="87" name="Text Placeholder 2"/>
          <p:cNvSpPr>
            <a:spLocks noGrp="1"/>
          </p:cNvSpPr>
          <p:nvPr>
            <p:ph type="body" sz="quarter" idx="13"/>
          </p:nvPr>
        </p:nvSpPr>
        <p:spPr>
          <a:xfrm>
            <a:off x="633882" y="6034289"/>
            <a:ext cx="1145362" cy="368686"/>
          </a:xfrm>
        </p:spPr>
        <p:txBody>
          <a:bodyPr/>
          <a:lstStyle/>
          <a:p>
            <a:r>
              <a:rPr lang="en-US" sz="1200" b="1" dirty="0"/>
              <a:t>Top Hatter</a:t>
            </a:r>
          </a:p>
        </p:txBody>
      </p:sp>
      <p:sp>
        <p:nvSpPr>
          <p:cNvPr id="88" name="Text Placeholder 2"/>
          <p:cNvSpPr>
            <a:spLocks noGrp="1"/>
          </p:cNvSpPr>
          <p:nvPr>
            <p:ph type="body" sz="quarter" idx="13"/>
          </p:nvPr>
        </p:nvSpPr>
        <p:spPr>
          <a:xfrm>
            <a:off x="2266520" y="6034289"/>
            <a:ext cx="1145362" cy="368686"/>
          </a:xfrm>
        </p:spPr>
        <p:txBody>
          <a:bodyPr/>
          <a:lstStyle/>
          <a:p>
            <a:pPr algn="r"/>
            <a:r>
              <a:rPr lang="en-US" sz="1200" b="1" dirty="0"/>
              <a:t>1,891</a:t>
            </a:r>
          </a:p>
        </p:txBody>
      </p:sp>
      <p:sp>
        <p:nvSpPr>
          <p:cNvPr id="89" name="Text Placeholder 2"/>
          <p:cNvSpPr>
            <a:spLocks noGrp="1"/>
          </p:cNvSpPr>
          <p:nvPr>
            <p:ph type="body" sz="quarter" idx="13"/>
          </p:nvPr>
        </p:nvSpPr>
        <p:spPr>
          <a:xfrm>
            <a:off x="4761600" y="6034289"/>
            <a:ext cx="1145362" cy="368686"/>
          </a:xfrm>
        </p:spPr>
        <p:txBody>
          <a:bodyPr/>
          <a:lstStyle/>
          <a:p>
            <a:pPr algn="r"/>
            <a:r>
              <a:rPr lang="en-US" sz="1200" b="1" dirty="0"/>
              <a:t>4,317</a:t>
            </a:r>
          </a:p>
        </p:txBody>
      </p:sp>
      <p:sp>
        <p:nvSpPr>
          <p:cNvPr id="90" name="Text Placeholder 2"/>
          <p:cNvSpPr>
            <a:spLocks noGrp="1"/>
          </p:cNvSpPr>
          <p:nvPr>
            <p:ph type="body" sz="quarter" idx="13"/>
          </p:nvPr>
        </p:nvSpPr>
        <p:spPr>
          <a:xfrm>
            <a:off x="7001087" y="6034289"/>
            <a:ext cx="1145362" cy="368686"/>
          </a:xfrm>
        </p:spPr>
        <p:txBody>
          <a:bodyPr/>
          <a:lstStyle/>
          <a:p>
            <a:pPr algn="r"/>
            <a:r>
              <a:rPr lang="en-US" sz="1200" b="1" dirty="0">
                <a:solidFill>
                  <a:srgbClr val="00B050"/>
                </a:solidFill>
              </a:rPr>
              <a:t>+128%</a:t>
            </a:r>
          </a:p>
        </p:txBody>
      </p:sp>
      <p:sp>
        <p:nvSpPr>
          <p:cNvPr id="91" name="Text Placeholder 2"/>
          <p:cNvSpPr>
            <a:spLocks noGrp="1"/>
          </p:cNvSpPr>
          <p:nvPr>
            <p:ph type="body" sz="quarter" idx="13"/>
          </p:nvPr>
        </p:nvSpPr>
        <p:spPr>
          <a:xfrm>
            <a:off x="7001087" y="3906271"/>
            <a:ext cx="1145362" cy="368686"/>
          </a:xfrm>
        </p:spPr>
        <p:txBody>
          <a:bodyPr/>
          <a:lstStyle/>
          <a:p>
            <a:pPr algn="r"/>
            <a:r>
              <a:rPr lang="en-US" sz="1200" b="1" dirty="0">
                <a:solidFill>
                  <a:srgbClr val="00B050"/>
                </a:solidFill>
              </a:rPr>
              <a:t>+375%</a:t>
            </a:r>
          </a:p>
        </p:txBody>
      </p:sp>
      <p:sp>
        <p:nvSpPr>
          <p:cNvPr id="92" name="Text Placeholder 2"/>
          <p:cNvSpPr>
            <a:spLocks noGrp="1"/>
          </p:cNvSpPr>
          <p:nvPr>
            <p:ph type="body" sz="quarter" idx="13"/>
          </p:nvPr>
        </p:nvSpPr>
        <p:spPr>
          <a:xfrm>
            <a:off x="7001087" y="5322438"/>
            <a:ext cx="1145362" cy="368686"/>
          </a:xfrm>
        </p:spPr>
        <p:txBody>
          <a:bodyPr/>
          <a:lstStyle/>
          <a:p>
            <a:pPr algn="r"/>
            <a:r>
              <a:rPr lang="en-US" sz="1200" b="1" dirty="0">
                <a:solidFill>
                  <a:srgbClr val="00B050"/>
                </a:solidFill>
              </a:rPr>
              <a:t>+95%</a:t>
            </a:r>
          </a:p>
        </p:txBody>
      </p:sp>
      <p:sp>
        <p:nvSpPr>
          <p:cNvPr id="93" name="Arrow: Right 88">
            <a:extLst>
              <a:ext uri="{FF2B5EF4-FFF2-40B4-BE49-F238E27FC236}">
                <a16:creationId xmlns:a16="http://schemas.microsoft.com/office/drawing/2014/main" id="{40696D9F-6F45-434C-9E08-ADCF7A57D45C}"/>
              </a:ext>
            </a:extLst>
          </p:cNvPr>
          <p:cNvSpPr/>
          <p:nvPr/>
        </p:nvSpPr>
        <p:spPr>
          <a:xfrm rot="16200000">
            <a:off x="7795548" y="3696559"/>
            <a:ext cx="156341" cy="193767"/>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sp>
        <p:nvSpPr>
          <p:cNvPr id="94" name="Text Placeholder 2">
            <a:extLst>
              <a:ext uri="{FF2B5EF4-FFF2-40B4-BE49-F238E27FC236}">
                <a16:creationId xmlns:a16="http://schemas.microsoft.com/office/drawing/2014/main" id="{07E11496-31BD-4D4D-B738-306BE81FA563}"/>
              </a:ext>
            </a:extLst>
          </p:cNvPr>
          <p:cNvSpPr txBox="1">
            <a:spLocks/>
          </p:cNvSpPr>
          <p:nvPr/>
        </p:nvSpPr>
        <p:spPr>
          <a:xfrm>
            <a:off x="640277" y="271088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err="1"/>
              <a:t>Eloquii</a:t>
            </a:r>
            <a:endParaRPr lang="en-US" sz="1200" b="1" dirty="0"/>
          </a:p>
        </p:txBody>
      </p:sp>
      <p:sp>
        <p:nvSpPr>
          <p:cNvPr id="95" name="Text Placeholder 2">
            <a:extLst>
              <a:ext uri="{FF2B5EF4-FFF2-40B4-BE49-F238E27FC236}">
                <a16:creationId xmlns:a16="http://schemas.microsoft.com/office/drawing/2014/main" id="{924E0152-A0F8-4EB2-AF9F-4AF38F74F2D3}"/>
              </a:ext>
            </a:extLst>
          </p:cNvPr>
          <p:cNvSpPr txBox="1">
            <a:spLocks/>
          </p:cNvSpPr>
          <p:nvPr/>
        </p:nvSpPr>
        <p:spPr>
          <a:xfrm>
            <a:off x="2269450" y="269622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165</a:t>
            </a:r>
          </a:p>
        </p:txBody>
      </p:sp>
      <p:sp>
        <p:nvSpPr>
          <p:cNvPr id="96" name="Text Placeholder 2">
            <a:extLst>
              <a:ext uri="{FF2B5EF4-FFF2-40B4-BE49-F238E27FC236}">
                <a16:creationId xmlns:a16="http://schemas.microsoft.com/office/drawing/2014/main" id="{E154E04B-1B0B-4132-A98D-D257444D1913}"/>
              </a:ext>
            </a:extLst>
          </p:cNvPr>
          <p:cNvSpPr txBox="1">
            <a:spLocks/>
          </p:cNvSpPr>
          <p:nvPr/>
        </p:nvSpPr>
        <p:spPr>
          <a:xfrm>
            <a:off x="4770925" y="270795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200</a:t>
            </a:r>
          </a:p>
        </p:txBody>
      </p:sp>
      <p:sp>
        <p:nvSpPr>
          <p:cNvPr id="97" name="Text Placeholder 2">
            <a:extLst>
              <a:ext uri="{FF2B5EF4-FFF2-40B4-BE49-F238E27FC236}">
                <a16:creationId xmlns:a16="http://schemas.microsoft.com/office/drawing/2014/main" id="{21A39160-BDDF-4E0B-ADF5-37DA1740CCA4}"/>
              </a:ext>
            </a:extLst>
          </p:cNvPr>
          <p:cNvSpPr txBox="1">
            <a:spLocks/>
          </p:cNvSpPr>
          <p:nvPr/>
        </p:nvSpPr>
        <p:spPr>
          <a:xfrm>
            <a:off x="7001087" y="271967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solidFill>
                  <a:srgbClr val="00B050"/>
                </a:solidFill>
              </a:rPr>
              <a:t>+21%</a:t>
            </a:r>
          </a:p>
        </p:txBody>
      </p:sp>
      <p:cxnSp>
        <p:nvCxnSpPr>
          <p:cNvPr id="98" name="Straight Connector 97">
            <a:extLst>
              <a:ext uri="{FF2B5EF4-FFF2-40B4-BE49-F238E27FC236}">
                <a16:creationId xmlns:a16="http://schemas.microsoft.com/office/drawing/2014/main" id="{B869A852-20E2-47B5-989A-7A5431A806B0}"/>
              </a:ext>
            </a:extLst>
          </p:cNvPr>
          <p:cNvCxnSpPr>
            <a:cxnSpLocks/>
          </p:cNvCxnSpPr>
          <p:nvPr/>
        </p:nvCxnSpPr>
        <p:spPr>
          <a:xfrm>
            <a:off x="524643" y="2716541"/>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B48E033-C279-47B2-8B4C-BEDD37544373}"/>
              </a:ext>
            </a:extLst>
          </p:cNvPr>
          <p:cNvCxnSpPr>
            <a:cxnSpLocks/>
          </p:cNvCxnSpPr>
          <p:nvPr/>
        </p:nvCxnSpPr>
        <p:spPr>
          <a:xfrm>
            <a:off x="524643" y="2953134"/>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0" name="Text Placeholder 2">
            <a:extLst>
              <a:ext uri="{FF2B5EF4-FFF2-40B4-BE49-F238E27FC236}">
                <a16:creationId xmlns:a16="http://schemas.microsoft.com/office/drawing/2014/main" id="{F210772F-1189-4519-991A-1EB0D808F4C1}"/>
              </a:ext>
            </a:extLst>
          </p:cNvPr>
          <p:cNvSpPr txBox="1">
            <a:spLocks/>
          </p:cNvSpPr>
          <p:nvPr/>
        </p:nvSpPr>
        <p:spPr>
          <a:xfrm>
            <a:off x="640276" y="341167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Hubble</a:t>
            </a:r>
          </a:p>
        </p:txBody>
      </p:sp>
      <p:sp>
        <p:nvSpPr>
          <p:cNvPr id="101" name="Text Placeholder 2">
            <a:extLst>
              <a:ext uri="{FF2B5EF4-FFF2-40B4-BE49-F238E27FC236}">
                <a16:creationId xmlns:a16="http://schemas.microsoft.com/office/drawing/2014/main" id="{3C992B1D-CFB0-419B-B6D2-B8D714CAF776}"/>
              </a:ext>
            </a:extLst>
          </p:cNvPr>
          <p:cNvSpPr txBox="1">
            <a:spLocks/>
          </p:cNvSpPr>
          <p:nvPr/>
        </p:nvSpPr>
        <p:spPr>
          <a:xfrm>
            <a:off x="2269449" y="340581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N/A</a:t>
            </a:r>
          </a:p>
        </p:txBody>
      </p:sp>
      <p:sp>
        <p:nvSpPr>
          <p:cNvPr id="102" name="Text Placeholder 2">
            <a:extLst>
              <a:ext uri="{FF2B5EF4-FFF2-40B4-BE49-F238E27FC236}">
                <a16:creationId xmlns:a16="http://schemas.microsoft.com/office/drawing/2014/main" id="{47961203-B721-4EE9-9168-B350CC4422A3}"/>
              </a:ext>
            </a:extLst>
          </p:cNvPr>
          <p:cNvSpPr txBox="1">
            <a:spLocks/>
          </p:cNvSpPr>
          <p:nvPr/>
        </p:nvSpPr>
        <p:spPr>
          <a:xfrm>
            <a:off x="4770924" y="340874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305</a:t>
            </a:r>
          </a:p>
        </p:txBody>
      </p:sp>
      <p:cxnSp>
        <p:nvCxnSpPr>
          <p:cNvPr id="104" name="Straight Connector 103">
            <a:extLst>
              <a:ext uri="{FF2B5EF4-FFF2-40B4-BE49-F238E27FC236}">
                <a16:creationId xmlns:a16="http://schemas.microsoft.com/office/drawing/2014/main" id="{8C57647A-6D31-478A-ACF6-09074EB2AB7E}"/>
              </a:ext>
            </a:extLst>
          </p:cNvPr>
          <p:cNvCxnSpPr>
            <a:cxnSpLocks/>
          </p:cNvCxnSpPr>
          <p:nvPr/>
        </p:nvCxnSpPr>
        <p:spPr>
          <a:xfrm>
            <a:off x="524642" y="3445503"/>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05" name="Arrow: Right 88">
            <a:extLst>
              <a:ext uri="{FF2B5EF4-FFF2-40B4-BE49-F238E27FC236}">
                <a16:creationId xmlns:a16="http://schemas.microsoft.com/office/drawing/2014/main" id="{1FB3DDDD-DB6A-4927-A8C1-E9A97CA09AEC}"/>
              </a:ext>
            </a:extLst>
          </p:cNvPr>
          <p:cNvSpPr/>
          <p:nvPr/>
        </p:nvSpPr>
        <p:spPr>
          <a:xfrm rot="16200000">
            <a:off x="7795548" y="3462096"/>
            <a:ext cx="156341" cy="193767"/>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54788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TV Is The Catalyst That Jumpstarts Greater Conversation, Exploration &amp; Viewing Of Their Advertising Online</a:t>
            </a:r>
          </a:p>
        </p:txBody>
      </p:sp>
      <p:sp>
        <p:nvSpPr>
          <p:cNvPr id="9" name="Text Placeholder 2"/>
          <p:cNvSpPr>
            <a:spLocks noGrp="1"/>
          </p:cNvSpPr>
          <p:nvPr>
            <p:ph type="body" sz="quarter" idx="13"/>
          </p:nvPr>
        </p:nvSpPr>
        <p:spPr>
          <a:xfrm>
            <a:off x="178211" y="1325408"/>
            <a:ext cx="8805333" cy="596835"/>
          </a:xfrm>
        </p:spPr>
        <p:txBody>
          <a:bodyPr/>
          <a:lstStyle/>
          <a:p>
            <a:r>
              <a:rPr lang="en-US" sz="1200" dirty="0"/>
              <a:t>TV leads to increased searches, social actions and non-paid online video views of a brand’s TV ad.  In fact, these digital actions in total far outpace the collective increase in TV spend across the 22 measured “emerging” direct brands. </a:t>
            </a:r>
          </a:p>
        </p:txBody>
      </p:sp>
      <p:sp>
        <p:nvSpPr>
          <p:cNvPr id="6" name="Text Placeholder 2"/>
          <p:cNvSpPr>
            <a:spLocks noGrp="1"/>
          </p:cNvSpPr>
          <p:nvPr>
            <p:ph type="body" sz="quarter" idx="13"/>
          </p:nvPr>
        </p:nvSpPr>
        <p:spPr>
          <a:xfrm>
            <a:off x="178211" y="1947765"/>
            <a:ext cx="8805334" cy="594442"/>
          </a:xfrm>
        </p:spPr>
        <p:txBody>
          <a:bodyPr/>
          <a:lstStyle/>
          <a:p>
            <a:r>
              <a:rPr lang="en-US" sz="1600" b="1" u="sng" dirty="0"/>
              <a:t>22 “Emerging” Direct-Disruptor Brands: TV Spend vs. “Digital Actions” YOY % Increase</a:t>
            </a:r>
          </a:p>
          <a:p>
            <a:r>
              <a:rPr lang="en-US" sz="1600" dirty="0"/>
              <a:t>2016 vs. 2017</a:t>
            </a:r>
          </a:p>
        </p:txBody>
      </p:sp>
      <p:graphicFrame>
        <p:nvGraphicFramePr>
          <p:cNvPr id="7" name="Chart 6"/>
          <p:cNvGraphicFramePr/>
          <p:nvPr>
            <p:extLst>
              <p:ext uri="{D42A27DB-BD31-4B8C-83A1-F6EECF244321}">
                <p14:modId xmlns:p14="http://schemas.microsoft.com/office/powerpoint/2010/main" val="4038181993"/>
              </p:ext>
            </p:extLst>
          </p:nvPr>
        </p:nvGraphicFramePr>
        <p:xfrm>
          <a:off x="1019011" y="2469029"/>
          <a:ext cx="6783356" cy="302306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3"/>
          <p:cNvSpPr>
            <a:spLocks noGrp="1"/>
          </p:cNvSpPr>
          <p:nvPr>
            <p:ph type="body" sz="quarter" idx="14"/>
          </p:nvPr>
        </p:nvSpPr>
        <p:spPr>
          <a:xfrm>
            <a:off x="178211" y="6255344"/>
            <a:ext cx="7548063" cy="602656"/>
          </a:xfrm>
        </p:spPr>
        <p:txBody>
          <a:bodyPr/>
          <a:lstStyle/>
          <a:p>
            <a:r>
              <a:rPr lang="en-US" sz="800" dirty="0"/>
              <a:t>Source: TV spending based on VAB analysis of Nielsen Ad Intel data, TV spend (national cable TV, national broadcast TV, Spanish language broadcast TV, Spanish language cable TV, spot TV, syndication TV), CY 2016 &amp; 2017.  Digital actions based on VAB analysis of iSpot.tv data and reflects TV commercial-related searches (Google, Bing, Yahoo!), social actions (posts, likes, shares and comments related to TV ads on Facebook, Twitter, YouTube, iSpot.tv) and earned, not promoted, online video views of TV ads (YouTube, iSpot.tv).  Digital actions are correlated to TV ad airing data.</a:t>
            </a:r>
          </a:p>
        </p:txBody>
      </p:sp>
      <p:sp>
        <p:nvSpPr>
          <p:cNvPr id="13" name="Text Placeholder 2">
            <a:extLst>
              <a:ext uri="{FF2B5EF4-FFF2-40B4-BE49-F238E27FC236}">
                <a16:creationId xmlns:a16="http://schemas.microsoft.com/office/drawing/2014/main" id="{6A57BEB5-204D-4A81-81AE-0E18475D55E8}"/>
              </a:ext>
            </a:extLst>
          </p:cNvPr>
          <p:cNvSpPr txBox="1">
            <a:spLocks/>
          </p:cNvSpPr>
          <p:nvPr/>
        </p:nvSpPr>
        <p:spPr>
          <a:xfrm>
            <a:off x="3270738" y="5478531"/>
            <a:ext cx="3956539" cy="280430"/>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i="1" dirty="0"/>
              <a:t>Total Digital Actions </a:t>
            </a:r>
            <a:r>
              <a:rPr lang="en-US" sz="1100" i="1" u="sng" dirty="0"/>
              <a:t>(+177%</a:t>
            </a:r>
            <a:r>
              <a:rPr lang="en-US" sz="1100" i="1" dirty="0"/>
              <a:t> YOY)</a:t>
            </a:r>
          </a:p>
        </p:txBody>
      </p:sp>
      <p:cxnSp>
        <p:nvCxnSpPr>
          <p:cNvPr id="14" name="Straight Arrow Connector 13">
            <a:extLst>
              <a:ext uri="{FF2B5EF4-FFF2-40B4-BE49-F238E27FC236}">
                <a16:creationId xmlns:a16="http://schemas.microsoft.com/office/drawing/2014/main" id="{5EFE06C8-C818-4DAF-83CB-3B6D9893B169}"/>
              </a:ext>
            </a:extLst>
          </p:cNvPr>
          <p:cNvCxnSpPr/>
          <p:nvPr/>
        </p:nvCxnSpPr>
        <p:spPr>
          <a:xfrm>
            <a:off x="6356838" y="5618746"/>
            <a:ext cx="738554" cy="0"/>
          </a:xfrm>
          <a:prstGeom prst="straightConnector1">
            <a:avLst/>
          </a:prstGeom>
          <a:ln>
            <a:solidFill>
              <a:srgbClr val="50C8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88B1F2B-7D67-4693-88FC-71A88E68F5DF}"/>
              </a:ext>
            </a:extLst>
          </p:cNvPr>
          <p:cNvCxnSpPr>
            <a:cxnSpLocks/>
          </p:cNvCxnSpPr>
          <p:nvPr/>
        </p:nvCxnSpPr>
        <p:spPr>
          <a:xfrm flipH="1">
            <a:off x="3235570" y="5618746"/>
            <a:ext cx="879231" cy="0"/>
          </a:xfrm>
          <a:prstGeom prst="straightConnector1">
            <a:avLst/>
          </a:prstGeom>
          <a:ln>
            <a:solidFill>
              <a:srgbClr val="50C8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42FBC27-62C7-4454-A86C-7FD308D733DC}"/>
              </a:ext>
            </a:extLst>
          </p:cNvPr>
          <p:cNvCxnSpPr/>
          <p:nvPr/>
        </p:nvCxnSpPr>
        <p:spPr>
          <a:xfrm>
            <a:off x="1019011" y="4431318"/>
            <a:ext cx="6783356"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 Placeholder 3">
            <a:extLst>
              <a:ext uri="{FF2B5EF4-FFF2-40B4-BE49-F238E27FC236}">
                <a16:creationId xmlns:a16="http://schemas.microsoft.com/office/drawing/2014/main" id="{127238FB-0384-42FE-B06F-E1E648153374}"/>
              </a:ext>
            </a:extLst>
          </p:cNvPr>
          <p:cNvSpPr txBox="1">
            <a:spLocks/>
          </p:cNvSpPr>
          <p:nvPr/>
        </p:nvSpPr>
        <p:spPr>
          <a:xfrm>
            <a:off x="330611" y="5801074"/>
            <a:ext cx="7548063" cy="207629"/>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i="1" dirty="0"/>
              <a:t>22 brands reflect the number measured in iSpot.tv that also had TV spending in both 2016 &amp; 2017 for comparison purposes. </a:t>
            </a:r>
          </a:p>
        </p:txBody>
      </p:sp>
    </p:spTree>
    <p:extLst>
      <p:ext uri="{BB962C8B-B14F-4D97-AF65-F5344CB8AC3E}">
        <p14:creationId xmlns:p14="http://schemas.microsoft.com/office/powerpoint/2010/main" val="1494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428333" y="2051131"/>
            <a:ext cx="8284843" cy="3954015"/>
          </a:xfrm>
          <a:prstGeom prst="rect">
            <a:avLst/>
          </a:prstGeom>
          <a:solidFill>
            <a:schemeClr val="bg1"/>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211" y="364933"/>
            <a:ext cx="8805334" cy="592364"/>
          </a:xfrm>
        </p:spPr>
        <p:txBody>
          <a:bodyPr/>
          <a:lstStyle/>
          <a:p>
            <a:r>
              <a:rPr lang="en-US" dirty="0">
                <a:solidFill>
                  <a:schemeClr val="tx1"/>
                </a:solidFill>
              </a:rPr>
              <a:t>Most Brands Saw Across-The-Board Lifts In Online Metrics Related To Their Ads As They Increased Their TV Investment</a:t>
            </a:r>
          </a:p>
        </p:txBody>
      </p:sp>
      <p:sp>
        <p:nvSpPr>
          <p:cNvPr id="6" name="Text Placeholder 2"/>
          <p:cNvSpPr>
            <a:spLocks noGrp="1"/>
          </p:cNvSpPr>
          <p:nvPr>
            <p:ph type="body" sz="quarter" idx="13"/>
          </p:nvPr>
        </p:nvSpPr>
        <p:spPr>
          <a:xfrm>
            <a:off x="178211" y="1314715"/>
            <a:ext cx="8805334" cy="594442"/>
          </a:xfrm>
        </p:spPr>
        <p:txBody>
          <a:bodyPr/>
          <a:lstStyle/>
          <a:p>
            <a:r>
              <a:rPr lang="en-US" sz="1600" b="1" i="1" u="sng" dirty="0"/>
              <a:t>Sampling</a:t>
            </a:r>
            <a:r>
              <a:rPr lang="en-US" sz="1600" b="1" u="sng" dirty="0"/>
              <a:t> of Brands: TV Spend vs. “Digital Actions” YOY % Increase</a:t>
            </a:r>
          </a:p>
          <a:p>
            <a:r>
              <a:rPr lang="en-US" dirty="0"/>
              <a:t>2016 vs. 2017</a:t>
            </a:r>
          </a:p>
        </p:txBody>
      </p:sp>
      <p:sp>
        <p:nvSpPr>
          <p:cNvPr id="14" name="Text Placeholder 2"/>
          <p:cNvSpPr>
            <a:spLocks noGrp="1"/>
          </p:cNvSpPr>
          <p:nvPr>
            <p:ph type="body" sz="quarter" idx="13"/>
          </p:nvPr>
        </p:nvSpPr>
        <p:spPr>
          <a:xfrm>
            <a:off x="413812" y="2104543"/>
            <a:ext cx="1212635" cy="368686"/>
          </a:xfrm>
        </p:spPr>
        <p:txBody>
          <a:bodyPr/>
          <a:lstStyle/>
          <a:p>
            <a:r>
              <a:rPr lang="en-US" sz="1600" b="1" u="sng" dirty="0"/>
              <a:t>Brand</a:t>
            </a:r>
          </a:p>
        </p:txBody>
      </p:sp>
      <p:sp>
        <p:nvSpPr>
          <p:cNvPr id="15" name="Text Placeholder 2"/>
          <p:cNvSpPr>
            <a:spLocks noGrp="1"/>
          </p:cNvSpPr>
          <p:nvPr>
            <p:ph type="body" sz="quarter" idx="13"/>
          </p:nvPr>
        </p:nvSpPr>
        <p:spPr>
          <a:xfrm>
            <a:off x="1575874" y="2107475"/>
            <a:ext cx="1353442" cy="368686"/>
          </a:xfrm>
        </p:spPr>
        <p:txBody>
          <a:bodyPr/>
          <a:lstStyle/>
          <a:p>
            <a:r>
              <a:rPr lang="en-US" sz="1600" b="1" u="sng" dirty="0"/>
              <a:t>TV Spend</a:t>
            </a:r>
          </a:p>
        </p:txBody>
      </p:sp>
      <p:sp>
        <p:nvSpPr>
          <p:cNvPr id="16" name="Text Placeholder 2"/>
          <p:cNvSpPr>
            <a:spLocks noGrp="1"/>
          </p:cNvSpPr>
          <p:nvPr>
            <p:ph type="body" sz="quarter" idx="13"/>
          </p:nvPr>
        </p:nvSpPr>
        <p:spPr>
          <a:xfrm>
            <a:off x="3072010" y="2107474"/>
            <a:ext cx="1878048" cy="368686"/>
          </a:xfrm>
        </p:spPr>
        <p:txBody>
          <a:bodyPr/>
          <a:lstStyle/>
          <a:p>
            <a:r>
              <a:rPr lang="en-US" sz="1600" b="1" u="sng" dirty="0"/>
              <a:t>Search Queries</a:t>
            </a:r>
          </a:p>
        </p:txBody>
      </p:sp>
      <p:sp>
        <p:nvSpPr>
          <p:cNvPr id="17" name="Text Placeholder 2"/>
          <p:cNvSpPr>
            <a:spLocks noGrp="1"/>
          </p:cNvSpPr>
          <p:nvPr>
            <p:ph type="body" sz="quarter" idx="13"/>
          </p:nvPr>
        </p:nvSpPr>
        <p:spPr>
          <a:xfrm>
            <a:off x="4999801" y="2107474"/>
            <a:ext cx="1541663" cy="368686"/>
          </a:xfrm>
        </p:spPr>
        <p:txBody>
          <a:bodyPr/>
          <a:lstStyle/>
          <a:p>
            <a:r>
              <a:rPr lang="en-US" sz="1600" b="1" u="sng" dirty="0"/>
              <a:t>Social Actions</a:t>
            </a:r>
          </a:p>
        </p:txBody>
      </p:sp>
      <p:sp>
        <p:nvSpPr>
          <p:cNvPr id="18" name="Text Placeholder 2"/>
          <p:cNvSpPr>
            <a:spLocks noGrp="1"/>
          </p:cNvSpPr>
          <p:nvPr>
            <p:ph type="body" sz="quarter" idx="13"/>
          </p:nvPr>
        </p:nvSpPr>
        <p:spPr>
          <a:xfrm>
            <a:off x="6632891" y="2107473"/>
            <a:ext cx="1960515" cy="368686"/>
          </a:xfrm>
        </p:spPr>
        <p:txBody>
          <a:bodyPr/>
          <a:lstStyle/>
          <a:p>
            <a:r>
              <a:rPr lang="en-US" sz="1600" b="1" u="sng" dirty="0"/>
              <a:t>Total Online Views</a:t>
            </a:r>
          </a:p>
        </p:txBody>
      </p:sp>
      <p:sp>
        <p:nvSpPr>
          <p:cNvPr id="22" name="Text Placeholder 2"/>
          <p:cNvSpPr>
            <a:spLocks noGrp="1"/>
          </p:cNvSpPr>
          <p:nvPr>
            <p:ph type="body" sz="quarter" idx="13"/>
          </p:nvPr>
        </p:nvSpPr>
        <p:spPr>
          <a:xfrm>
            <a:off x="1387682" y="3072412"/>
            <a:ext cx="1145362" cy="368686"/>
          </a:xfrm>
        </p:spPr>
        <p:txBody>
          <a:bodyPr/>
          <a:lstStyle/>
          <a:p>
            <a:pPr algn="r"/>
            <a:r>
              <a:rPr lang="en-US" sz="1200" b="1" dirty="0"/>
              <a:t>+5,815%</a:t>
            </a:r>
          </a:p>
        </p:txBody>
      </p:sp>
      <p:sp>
        <p:nvSpPr>
          <p:cNvPr id="23" name="Text Placeholder 2"/>
          <p:cNvSpPr>
            <a:spLocks noGrp="1"/>
          </p:cNvSpPr>
          <p:nvPr>
            <p:ph type="body" sz="quarter" idx="13"/>
          </p:nvPr>
        </p:nvSpPr>
        <p:spPr>
          <a:xfrm>
            <a:off x="3227340" y="3072412"/>
            <a:ext cx="1145362" cy="368686"/>
          </a:xfrm>
        </p:spPr>
        <p:txBody>
          <a:bodyPr/>
          <a:lstStyle/>
          <a:p>
            <a:pPr algn="r"/>
            <a:r>
              <a:rPr lang="en-US" sz="1200" b="1" dirty="0"/>
              <a:t>+2,282%</a:t>
            </a:r>
          </a:p>
        </p:txBody>
      </p:sp>
      <p:sp>
        <p:nvSpPr>
          <p:cNvPr id="24" name="Text Placeholder 2"/>
          <p:cNvSpPr>
            <a:spLocks noGrp="1"/>
          </p:cNvSpPr>
          <p:nvPr>
            <p:ph type="body" sz="quarter" idx="13"/>
          </p:nvPr>
        </p:nvSpPr>
        <p:spPr>
          <a:xfrm>
            <a:off x="4989544" y="3072412"/>
            <a:ext cx="1145362" cy="368686"/>
          </a:xfrm>
        </p:spPr>
        <p:txBody>
          <a:bodyPr/>
          <a:lstStyle/>
          <a:p>
            <a:pPr algn="r"/>
            <a:r>
              <a:rPr lang="en-US" sz="1200" b="1" dirty="0"/>
              <a:t>+77,000%</a:t>
            </a:r>
          </a:p>
        </p:txBody>
      </p:sp>
      <p:sp>
        <p:nvSpPr>
          <p:cNvPr id="25" name="Text Placeholder 2"/>
          <p:cNvSpPr>
            <a:spLocks noGrp="1"/>
          </p:cNvSpPr>
          <p:nvPr>
            <p:ph type="body" sz="quarter" idx="13"/>
          </p:nvPr>
        </p:nvSpPr>
        <p:spPr>
          <a:xfrm>
            <a:off x="6923037" y="3072412"/>
            <a:ext cx="1145362" cy="368686"/>
          </a:xfrm>
        </p:spPr>
        <p:txBody>
          <a:bodyPr/>
          <a:lstStyle/>
          <a:p>
            <a:pPr algn="r"/>
            <a:r>
              <a:rPr lang="en-US" sz="1200" b="1" dirty="0"/>
              <a:t>+7,512%</a:t>
            </a:r>
          </a:p>
        </p:txBody>
      </p:sp>
      <p:sp>
        <p:nvSpPr>
          <p:cNvPr id="28" name="Text Placeholder 2"/>
          <p:cNvSpPr>
            <a:spLocks noGrp="1"/>
          </p:cNvSpPr>
          <p:nvPr>
            <p:ph type="body" sz="quarter" idx="13"/>
          </p:nvPr>
        </p:nvSpPr>
        <p:spPr>
          <a:xfrm>
            <a:off x="1387682" y="3413896"/>
            <a:ext cx="1145362" cy="368686"/>
          </a:xfrm>
        </p:spPr>
        <p:txBody>
          <a:bodyPr/>
          <a:lstStyle/>
          <a:p>
            <a:pPr algn="r"/>
            <a:r>
              <a:rPr lang="en-US" sz="1200" b="1" dirty="0"/>
              <a:t>+801%</a:t>
            </a:r>
          </a:p>
        </p:txBody>
      </p:sp>
      <p:sp>
        <p:nvSpPr>
          <p:cNvPr id="29" name="Text Placeholder 2"/>
          <p:cNvSpPr>
            <a:spLocks noGrp="1"/>
          </p:cNvSpPr>
          <p:nvPr>
            <p:ph type="body" sz="quarter" idx="13"/>
          </p:nvPr>
        </p:nvSpPr>
        <p:spPr>
          <a:xfrm>
            <a:off x="3227340" y="3413896"/>
            <a:ext cx="1145362" cy="368686"/>
          </a:xfrm>
        </p:spPr>
        <p:txBody>
          <a:bodyPr/>
          <a:lstStyle/>
          <a:p>
            <a:pPr algn="r"/>
            <a:r>
              <a:rPr lang="en-US" sz="1200" b="1" dirty="0"/>
              <a:t>+1,310%</a:t>
            </a:r>
          </a:p>
        </p:txBody>
      </p:sp>
      <p:sp>
        <p:nvSpPr>
          <p:cNvPr id="30" name="Text Placeholder 2"/>
          <p:cNvSpPr>
            <a:spLocks noGrp="1"/>
          </p:cNvSpPr>
          <p:nvPr>
            <p:ph type="body" sz="quarter" idx="13"/>
          </p:nvPr>
        </p:nvSpPr>
        <p:spPr>
          <a:xfrm>
            <a:off x="4989544" y="3413896"/>
            <a:ext cx="1145362" cy="368686"/>
          </a:xfrm>
        </p:spPr>
        <p:txBody>
          <a:bodyPr/>
          <a:lstStyle/>
          <a:p>
            <a:pPr algn="r"/>
            <a:r>
              <a:rPr lang="en-US" sz="1200" b="1" dirty="0"/>
              <a:t>+109%</a:t>
            </a:r>
          </a:p>
        </p:txBody>
      </p:sp>
      <p:sp>
        <p:nvSpPr>
          <p:cNvPr id="31" name="Text Placeholder 2"/>
          <p:cNvSpPr>
            <a:spLocks noGrp="1"/>
          </p:cNvSpPr>
          <p:nvPr>
            <p:ph type="body" sz="quarter" idx="13"/>
          </p:nvPr>
        </p:nvSpPr>
        <p:spPr>
          <a:xfrm>
            <a:off x="6923037" y="3413896"/>
            <a:ext cx="1145362" cy="368686"/>
          </a:xfrm>
        </p:spPr>
        <p:txBody>
          <a:bodyPr/>
          <a:lstStyle/>
          <a:p>
            <a:pPr algn="r"/>
            <a:r>
              <a:rPr lang="en-US" sz="1200" b="1" dirty="0"/>
              <a:t>+199%</a:t>
            </a:r>
          </a:p>
        </p:txBody>
      </p:sp>
      <p:sp>
        <p:nvSpPr>
          <p:cNvPr id="37" name="Text Placeholder 2"/>
          <p:cNvSpPr>
            <a:spLocks noGrp="1"/>
          </p:cNvSpPr>
          <p:nvPr>
            <p:ph type="body" sz="quarter" idx="13"/>
          </p:nvPr>
        </p:nvSpPr>
        <p:spPr>
          <a:xfrm>
            <a:off x="1387682" y="3774553"/>
            <a:ext cx="1145362" cy="368686"/>
          </a:xfrm>
        </p:spPr>
        <p:txBody>
          <a:bodyPr/>
          <a:lstStyle/>
          <a:p>
            <a:pPr algn="r"/>
            <a:r>
              <a:rPr lang="en-US" sz="1200" b="1" dirty="0"/>
              <a:t>+141%</a:t>
            </a:r>
          </a:p>
        </p:txBody>
      </p:sp>
      <p:sp>
        <p:nvSpPr>
          <p:cNvPr id="38" name="Text Placeholder 2"/>
          <p:cNvSpPr>
            <a:spLocks noGrp="1"/>
          </p:cNvSpPr>
          <p:nvPr>
            <p:ph type="body" sz="quarter" idx="13"/>
          </p:nvPr>
        </p:nvSpPr>
        <p:spPr>
          <a:xfrm>
            <a:off x="1387682" y="4498553"/>
            <a:ext cx="1145362" cy="368686"/>
          </a:xfrm>
        </p:spPr>
        <p:txBody>
          <a:bodyPr/>
          <a:lstStyle/>
          <a:p>
            <a:pPr algn="r"/>
            <a:r>
              <a:rPr lang="en-US" sz="1200" b="1" dirty="0"/>
              <a:t>+2,246%</a:t>
            </a:r>
          </a:p>
        </p:txBody>
      </p:sp>
      <p:sp>
        <p:nvSpPr>
          <p:cNvPr id="39" name="Text Placeholder 2"/>
          <p:cNvSpPr>
            <a:spLocks noGrp="1"/>
          </p:cNvSpPr>
          <p:nvPr>
            <p:ph type="body" sz="quarter" idx="13"/>
          </p:nvPr>
        </p:nvSpPr>
        <p:spPr>
          <a:xfrm>
            <a:off x="1387682" y="4885745"/>
            <a:ext cx="1145362" cy="368686"/>
          </a:xfrm>
        </p:spPr>
        <p:txBody>
          <a:bodyPr/>
          <a:lstStyle/>
          <a:p>
            <a:pPr algn="r"/>
            <a:r>
              <a:rPr lang="en-US" sz="1200" b="1" dirty="0"/>
              <a:t>+216%</a:t>
            </a:r>
          </a:p>
        </p:txBody>
      </p:sp>
      <p:sp>
        <p:nvSpPr>
          <p:cNvPr id="41" name="Text Placeholder 2"/>
          <p:cNvSpPr>
            <a:spLocks noGrp="1"/>
          </p:cNvSpPr>
          <p:nvPr>
            <p:ph type="body" sz="quarter" idx="13"/>
          </p:nvPr>
        </p:nvSpPr>
        <p:spPr>
          <a:xfrm>
            <a:off x="3227340" y="3774553"/>
            <a:ext cx="1145362" cy="368686"/>
          </a:xfrm>
        </p:spPr>
        <p:txBody>
          <a:bodyPr/>
          <a:lstStyle/>
          <a:p>
            <a:pPr algn="r"/>
            <a:r>
              <a:rPr lang="en-US" sz="1200" b="1" dirty="0"/>
              <a:t>+117%</a:t>
            </a:r>
          </a:p>
        </p:txBody>
      </p:sp>
      <p:sp>
        <p:nvSpPr>
          <p:cNvPr id="42" name="Text Placeholder 2"/>
          <p:cNvSpPr>
            <a:spLocks noGrp="1"/>
          </p:cNvSpPr>
          <p:nvPr>
            <p:ph type="body" sz="quarter" idx="13"/>
          </p:nvPr>
        </p:nvSpPr>
        <p:spPr>
          <a:xfrm>
            <a:off x="3227340" y="4498553"/>
            <a:ext cx="1145362" cy="368686"/>
          </a:xfrm>
        </p:spPr>
        <p:txBody>
          <a:bodyPr/>
          <a:lstStyle/>
          <a:p>
            <a:pPr algn="r"/>
            <a:r>
              <a:rPr lang="en-US" sz="1200" b="1" dirty="0"/>
              <a:t>+626%</a:t>
            </a:r>
          </a:p>
        </p:txBody>
      </p:sp>
      <p:sp>
        <p:nvSpPr>
          <p:cNvPr id="43" name="Text Placeholder 2"/>
          <p:cNvSpPr>
            <a:spLocks noGrp="1"/>
          </p:cNvSpPr>
          <p:nvPr>
            <p:ph type="body" sz="quarter" idx="13"/>
          </p:nvPr>
        </p:nvSpPr>
        <p:spPr>
          <a:xfrm>
            <a:off x="3227340" y="4885745"/>
            <a:ext cx="1145362" cy="368686"/>
          </a:xfrm>
        </p:spPr>
        <p:txBody>
          <a:bodyPr/>
          <a:lstStyle/>
          <a:p>
            <a:pPr algn="r"/>
            <a:r>
              <a:rPr lang="en-US" sz="1200" b="1" dirty="0"/>
              <a:t>+417%</a:t>
            </a:r>
          </a:p>
        </p:txBody>
      </p:sp>
      <p:sp>
        <p:nvSpPr>
          <p:cNvPr id="45" name="Text Placeholder 2"/>
          <p:cNvSpPr>
            <a:spLocks noGrp="1"/>
          </p:cNvSpPr>
          <p:nvPr>
            <p:ph type="body" sz="quarter" idx="13"/>
          </p:nvPr>
        </p:nvSpPr>
        <p:spPr>
          <a:xfrm>
            <a:off x="4989544" y="3774553"/>
            <a:ext cx="1145362" cy="368686"/>
          </a:xfrm>
        </p:spPr>
        <p:txBody>
          <a:bodyPr/>
          <a:lstStyle/>
          <a:p>
            <a:pPr algn="r"/>
            <a:r>
              <a:rPr lang="en-US" sz="1200" b="1" dirty="0"/>
              <a:t>+232%</a:t>
            </a:r>
          </a:p>
        </p:txBody>
      </p:sp>
      <p:sp>
        <p:nvSpPr>
          <p:cNvPr id="46" name="Text Placeholder 2"/>
          <p:cNvSpPr>
            <a:spLocks noGrp="1"/>
          </p:cNvSpPr>
          <p:nvPr>
            <p:ph type="body" sz="quarter" idx="13"/>
          </p:nvPr>
        </p:nvSpPr>
        <p:spPr>
          <a:xfrm>
            <a:off x="4989544" y="4498553"/>
            <a:ext cx="1145362" cy="368686"/>
          </a:xfrm>
        </p:spPr>
        <p:txBody>
          <a:bodyPr/>
          <a:lstStyle/>
          <a:p>
            <a:pPr algn="r"/>
            <a:r>
              <a:rPr lang="en-US" sz="1200" b="1" dirty="0"/>
              <a:t>+475%</a:t>
            </a:r>
          </a:p>
        </p:txBody>
      </p:sp>
      <p:sp>
        <p:nvSpPr>
          <p:cNvPr id="47" name="Text Placeholder 2"/>
          <p:cNvSpPr>
            <a:spLocks noGrp="1"/>
          </p:cNvSpPr>
          <p:nvPr>
            <p:ph type="body" sz="quarter" idx="13"/>
          </p:nvPr>
        </p:nvSpPr>
        <p:spPr>
          <a:xfrm>
            <a:off x="4989544" y="4885745"/>
            <a:ext cx="1145362" cy="368686"/>
          </a:xfrm>
        </p:spPr>
        <p:txBody>
          <a:bodyPr/>
          <a:lstStyle/>
          <a:p>
            <a:pPr algn="r"/>
            <a:r>
              <a:rPr lang="en-US" sz="1200" b="1" dirty="0"/>
              <a:t>+73%</a:t>
            </a:r>
          </a:p>
        </p:txBody>
      </p:sp>
      <p:sp>
        <p:nvSpPr>
          <p:cNvPr id="49" name="Text Placeholder 2"/>
          <p:cNvSpPr>
            <a:spLocks noGrp="1"/>
          </p:cNvSpPr>
          <p:nvPr>
            <p:ph type="body" sz="quarter" idx="13"/>
          </p:nvPr>
        </p:nvSpPr>
        <p:spPr>
          <a:xfrm>
            <a:off x="6923037" y="3774553"/>
            <a:ext cx="1145362" cy="368686"/>
          </a:xfrm>
        </p:spPr>
        <p:txBody>
          <a:bodyPr/>
          <a:lstStyle/>
          <a:p>
            <a:pPr algn="r"/>
            <a:r>
              <a:rPr lang="en-US" sz="1200" b="1" dirty="0"/>
              <a:t>+79%</a:t>
            </a:r>
          </a:p>
        </p:txBody>
      </p:sp>
      <p:sp>
        <p:nvSpPr>
          <p:cNvPr id="50" name="Text Placeholder 2"/>
          <p:cNvSpPr>
            <a:spLocks noGrp="1"/>
          </p:cNvSpPr>
          <p:nvPr>
            <p:ph type="body" sz="quarter" idx="13"/>
          </p:nvPr>
        </p:nvSpPr>
        <p:spPr>
          <a:xfrm>
            <a:off x="6923037" y="4498553"/>
            <a:ext cx="1145362" cy="368686"/>
          </a:xfrm>
        </p:spPr>
        <p:txBody>
          <a:bodyPr/>
          <a:lstStyle/>
          <a:p>
            <a:pPr algn="r"/>
            <a:r>
              <a:rPr lang="en-US" sz="1200" b="1" dirty="0"/>
              <a:t>+2,158%</a:t>
            </a:r>
          </a:p>
        </p:txBody>
      </p:sp>
      <p:sp>
        <p:nvSpPr>
          <p:cNvPr id="51" name="Text Placeholder 2"/>
          <p:cNvSpPr>
            <a:spLocks noGrp="1"/>
          </p:cNvSpPr>
          <p:nvPr>
            <p:ph type="body" sz="quarter" idx="13"/>
          </p:nvPr>
        </p:nvSpPr>
        <p:spPr>
          <a:xfrm>
            <a:off x="6923037" y="4885745"/>
            <a:ext cx="1145362" cy="368686"/>
          </a:xfrm>
        </p:spPr>
        <p:txBody>
          <a:bodyPr/>
          <a:lstStyle/>
          <a:p>
            <a:pPr algn="r"/>
            <a:r>
              <a:rPr lang="en-US" sz="1200" b="1" dirty="0"/>
              <a:t>+6,145%</a:t>
            </a:r>
          </a:p>
        </p:txBody>
      </p:sp>
      <p:sp>
        <p:nvSpPr>
          <p:cNvPr id="85" name="Rectangle: Rounded Corners 84"/>
          <p:cNvSpPr/>
          <p:nvPr/>
        </p:nvSpPr>
        <p:spPr>
          <a:xfrm>
            <a:off x="2974864" y="2051131"/>
            <a:ext cx="100803" cy="3954015"/>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89" name="Text Placeholder 2"/>
          <p:cNvSpPr>
            <a:spLocks noGrp="1"/>
          </p:cNvSpPr>
          <p:nvPr>
            <p:ph type="body" sz="quarter" idx="13"/>
          </p:nvPr>
        </p:nvSpPr>
        <p:spPr>
          <a:xfrm>
            <a:off x="1387682" y="5284332"/>
            <a:ext cx="1145362" cy="368686"/>
          </a:xfrm>
        </p:spPr>
        <p:txBody>
          <a:bodyPr/>
          <a:lstStyle/>
          <a:p>
            <a:pPr algn="r"/>
            <a:r>
              <a:rPr lang="en-US" sz="1200" b="1" dirty="0"/>
              <a:t>+845%</a:t>
            </a:r>
          </a:p>
        </p:txBody>
      </p:sp>
      <p:sp>
        <p:nvSpPr>
          <p:cNvPr id="90" name="Text Placeholder 2"/>
          <p:cNvSpPr>
            <a:spLocks noGrp="1"/>
          </p:cNvSpPr>
          <p:nvPr>
            <p:ph type="body" sz="quarter" idx="13"/>
          </p:nvPr>
        </p:nvSpPr>
        <p:spPr>
          <a:xfrm>
            <a:off x="3230270" y="5284332"/>
            <a:ext cx="1145362" cy="368686"/>
          </a:xfrm>
        </p:spPr>
        <p:txBody>
          <a:bodyPr/>
          <a:lstStyle/>
          <a:p>
            <a:pPr algn="r"/>
            <a:r>
              <a:rPr lang="en-US" sz="1200" b="1" dirty="0"/>
              <a:t>+768%</a:t>
            </a:r>
          </a:p>
        </p:txBody>
      </p:sp>
      <p:sp>
        <p:nvSpPr>
          <p:cNvPr id="91" name="Text Placeholder 2"/>
          <p:cNvSpPr>
            <a:spLocks noGrp="1"/>
          </p:cNvSpPr>
          <p:nvPr>
            <p:ph type="body" sz="quarter" idx="13"/>
          </p:nvPr>
        </p:nvSpPr>
        <p:spPr>
          <a:xfrm>
            <a:off x="4992474" y="5284332"/>
            <a:ext cx="1145362" cy="368686"/>
          </a:xfrm>
        </p:spPr>
        <p:txBody>
          <a:bodyPr/>
          <a:lstStyle/>
          <a:p>
            <a:pPr algn="r"/>
            <a:r>
              <a:rPr lang="en-US" sz="1200" b="1" dirty="0"/>
              <a:t>+26,300%</a:t>
            </a:r>
          </a:p>
        </p:txBody>
      </p:sp>
      <p:sp>
        <p:nvSpPr>
          <p:cNvPr id="92" name="Text Placeholder 2"/>
          <p:cNvSpPr>
            <a:spLocks noGrp="1"/>
          </p:cNvSpPr>
          <p:nvPr>
            <p:ph type="body" sz="quarter" idx="13"/>
          </p:nvPr>
        </p:nvSpPr>
        <p:spPr>
          <a:xfrm>
            <a:off x="6923037" y="5284332"/>
            <a:ext cx="1145362" cy="368686"/>
          </a:xfrm>
        </p:spPr>
        <p:txBody>
          <a:bodyPr/>
          <a:lstStyle/>
          <a:p>
            <a:pPr algn="r"/>
            <a:r>
              <a:rPr lang="en-US" sz="1200" b="1" dirty="0"/>
              <a:t>+751%</a:t>
            </a:r>
          </a:p>
        </p:txBody>
      </p:sp>
      <p:sp>
        <p:nvSpPr>
          <p:cNvPr id="48" name="Text Placeholder 3"/>
          <p:cNvSpPr>
            <a:spLocks noGrp="1"/>
          </p:cNvSpPr>
          <p:nvPr>
            <p:ph type="body" sz="quarter" idx="14"/>
          </p:nvPr>
        </p:nvSpPr>
        <p:spPr>
          <a:xfrm>
            <a:off x="178211" y="6255344"/>
            <a:ext cx="7548063" cy="602656"/>
          </a:xfrm>
        </p:spPr>
        <p:txBody>
          <a:bodyPr/>
          <a:lstStyle/>
          <a:p>
            <a:r>
              <a:rPr lang="en-US" sz="800" dirty="0"/>
              <a:t>Source: TV spending based on VAB analysis of Nielsen Ad Intel data, TV spend (national cable TV, national broadcast TV, Spanish language broadcast TV, Spanish language cable TV, spot TV, syndication TV), CY 2016 &amp; 2017.  Digital actions based on VAB analysis of iSpot.tv data and reflects TV commercial-related searches (Google, Bing, Yahoo!), social actions (posts, likes, shares and comments related to TV ads on Facebook, Twitter, YouTube, iSpot.tv) and earned, not promoted, online video views of TV ads (YouTube, iSpot.tv).  Digital actions are correlated to TV ad airing data.</a:t>
            </a:r>
          </a:p>
        </p:txBody>
      </p:sp>
      <p:sp>
        <p:nvSpPr>
          <p:cNvPr id="53" name="Text Placeholder 2">
            <a:extLst>
              <a:ext uri="{FF2B5EF4-FFF2-40B4-BE49-F238E27FC236}">
                <a16:creationId xmlns:a16="http://schemas.microsoft.com/office/drawing/2014/main" id="{32433895-D47E-4595-99AC-58F3CDBD732D}"/>
              </a:ext>
            </a:extLst>
          </p:cNvPr>
          <p:cNvSpPr txBox="1">
            <a:spLocks/>
          </p:cNvSpPr>
          <p:nvPr/>
        </p:nvSpPr>
        <p:spPr>
          <a:xfrm>
            <a:off x="1381819" y="565654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+69%</a:t>
            </a:r>
          </a:p>
        </p:txBody>
      </p:sp>
      <p:sp>
        <p:nvSpPr>
          <p:cNvPr id="54" name="Text Placeholder 2">
            <a:extLst>
              <a:ext uri="{FF2B5EF4-FFF2-40B4-BE49-F238E27FC236}">
                <a16:creationId xmlns:a16="http://schemas.microsoft.com/office/drawing/2014/main" id="{64DE9B41-188F-4D54-9153-9B01C95905CC}"/>
              </a:ext>
            </a:extLst>
          </p:cNvPr>
          <p:cNvSpPr txBox="1">
            <a:spLocks/>
          </p:cNvSpPr>
          <p:nvPr/>
        </p:nvSpPr>
        <p:spPr>
          <a:xfrm>
            <a:off x="3224407" y="565654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+132%</a:t>
            </a:r>
          </a:p>
        </p:txBody>
      </p:sp>
      <p:sp>
        <p:nvSpPr>
          <p:cNvPr id="55" name="Text Placeholder 2">
            <a:extLst>
              <a:ext uri="{FF2B5EF4-FFF2-40B4-BE49-F238E27FC236}">
                <a16:creationId xmlns:a16="http://schemas.microsoft.com/office/drawing/2014/main" id="{04F8248D-39B5-4116-B847-E7A091E3E21D}"/>
              </a:ext>
            </a:extLst>
          </p:cNvPr>
          <p:cNvSpPr txBox="1">
            <a:spLocks/>
          </p:cNvSpPr>
          <p:nvPr/>
        </p:nvSpPr>
        <p:spPr>
          <a:xfrm>
            <a:off x="4986611" y="565654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+764%</a:t>
            </a:r>
          </a:p>
        </p:txBody>
      </p:sp>
      <p:sp>
        <p:nvSpPr>
          <p:cNvPr id="56" name="Text Placeholder 2">
            <a:extLst>
              <a:ext uri="{FF2B5EF4-FFF2-40B4-BE49-F238E27FC236}">
                <a16:creationId xmlns:a16="http://schemas.microsoft.com/office/drawing/2014/main" id="{CCA91C01-194E-4F98-8D61-2B045017CBD4}"/>
              </a:ext>
            </a:extLst>
          </p:cNvPr>
          <p:cNvSpPr txBox="1">
            <a:spLocks/>
          </p:cNvSpPr>
          <p:nvPr/>
        </p:nvSpPr>
        <p:spPr>
          <a:xfrm>
            <a:off x="6917174" y="565654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+6,715%</a:t>
            </a:r>
          </a:p>
        </p:txBody>
      </p:sp>
      <p:sp>
        <p:nvSpPr>
          <p:cNvPr id="59" name="Text Placeholder 2">
            <a:extLst>
              <a:ext uri="{FF2B5EF4-FFF2-40B4-BE49-F238E27FC236}">
                <a16:creationId xmlns:a16="http://schemas.microsoft.com/office/drawing/2014/main" id="{2B9F2A2D-604A-49A2-874B-6238B8409C94}"/>
              </a:ext>
            </a:extLst>
          </p:cNvPr>
          <p:cNvSpPr txBox="1">
            <a:spLocks/>
          </p:cNvSpPr>
          <p:nvPr/>
        </p:nvSpPr>
        <p:spPr>
          <a:xfrm>
            <a:off x="1390612" y="238580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+121%</a:t>
            </a:r>
          </a:p>
        </p:txBody>
      </p:sp>
      <p:sp>
        <p:nvSpPr>
          <p:cNvPr id="60" name="Text Placeholder 2">
            <a:extLst>
              <a:ext uri="{FF2B5EF4-FFF2-40B4-BE49-F238E27FC236}">
                <a16:creationId xmlns:a16="http://schemas.microsoft.com/office/drawing/2014/main" id="{72968E95-326A-43E2-9F9C-1931714CB654}"/>
              </a:ext>
            </a:extLst>
          </p:cNvPr>
          <p:cNvSpPr txBox="1">
            <a:spLocks/>
          </p:cNvSpPr>
          <p:nvPr/>
        </p:nvSpPr>
        <p:spPr>
          <a:xfrm>
            <a:off x="3233200" y="238580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+12,362%</a:t>
            </a:r>
          </a:p>
        </p:txBody>
      </p:sp>
      <p:sp>
        <p:nvSpPr>
          <p:cNvPr id="61" name="Text Placeholder 2">
            <a:extLst>
              <a:ext uri="{FF2B5EF4-FFF2-40B4-BE49-F238E27FC236}">
                <a16:creationId xmlns:a16="http://schemas.microsoft.com/office/drawing/2014/main" id="{7F720D5D-7F1A-4400-B1C6-D625010E400E}"/>
              </a:ext>
            </a:extLst>
          </p:cNvPr>
          <p:cNvSpPr txBox="1">
            <a:spLocks/>
          </p:cNvSpPr>
          <p:nvPr/>
        </p:nvSpPr>
        <p:spPr>
          <a:xfrm>
            <a:off x="4995404" y="238580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+558%</a:t>
            </a:r>
          </a:p>
        </p:txBody>
      </p:sp>
      <p:sp>
        <p:nvSpPr>
          <p:cNvPr id="62" name="Text Placeholder 2">
            <a:extLst>
              <a:ext uri="{FF2B5EF4-FFF2-40B4-BE49-F238E27FC236}">
                <a16:creationId xmlns:a16="http://schemas.microsoft.com/office/drawing/2014/main" id="{497BFE67-9262-485C-A7EF-5FD94BFF96C2}"/>
              </a:ext>
            </a:extLst>
          </p:cNvPr>
          <p:cNvSpPr txBox="1">
            <a:spLocks/>
          </p:cNvSpPr>
          <p:nvPr/>
        </p:nvSpPr>
        <p:spPr>
          <a:xfrm>
            <a:off x="6925967" y="238580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+1,879%</a:t>
            </a:r>
          </a:p>
        </p:txBody>
      </p:sp>
      <p:sp>
        <p:nvSpPr>
          <p:cNvPr id="64" name="Text Placeholder 2">
            <a:extLst>
              <a:ext uri="{FF2B5EF4-FFF2-40B4-BE49-F238E27FC236}">
                <a16:creationId xmlns:a16="http://schemas.microsoft.com/office/drawing/2014/main" id="{0753C126-3916-42F3-BD47-5B29A35904DC}"/>
              </a:ext>
            </a:extLst>
          </p:cNvPr>
          <p:cNvSpPr txBox="1">
            <a:spLocks/>
          </p:cNvSpPr>
          <p:nvPr/>
        </p:nvSpPr>
        <p:spPr>
          <a:xfrm>
            <a:off x="1390613" y="272365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+150%</a:t>
            </a:r>
          </a:p>
        </p:txBody>
      </p:sp>
      <p:sp>
        <p:nvSpPr>
          <p:cNvPr id="65" name="Text Placeholder 2">
            <a:extLst>
              <a:ext uri="{FF2B5EF4-FFF2-40B4-BE49-F238E27FC236}">
                <a16:creationId xmlns:a16="http://schemas.microsoft.com/office/drawing/2014/main" id="{2D28BC61-B60E-4E95-A59E-55E62AD5B6B2}"/>
              </a:ext>
            </a:extLst>
          </p:cNvPr>
          <p:cNvSpPr txBox="1">
            <a:spLocks/>
          </p:cNvSpPr>
          <p:nvPr/>
        </p:nvSpPr>
        <p:spPr>
          <a:xfrm>
            <a:off x="3230271" y="272365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+34%</a:t>
            </a:r>
          </a:p>
        </p:txBody>
      </p:sp>
      <p:sp>
        <p:nvSpPr>
          <p:cNvPr id="66" name="Text Placeholder 2">
            <a:extLst>
              <a:ext uri="{FF2B5EF4-FFF2-40B4-BE49-F238E27FC236}">
                <a16:creationId xmlns:a16="http://schemas.microsoft.com/office/drawing/2014/main" id="{B90E223C-9BBF-4CD8-B579-22BD0194C63C}"/>
              </a:ext>
            </a:extLst>
          </p:cNvPr>
          <p:cNvSpPr txBox="1">
            <a:spLocks/>
          </p:cNvSpPr>
          <p:nvPr/>
        </p:nvSpPr>
        <p:spPr>
          <a:xfrm>
            <a:off x="4992475" y="272365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+174%</a:t>
            </a:r>
          </a:p>
        </p:txBody>
      </p:sp>
      <p:sp>
        <p:nvSpPr>
          <p:cNvPr id="67" name="Text Placeholder 2">
            <a:extLst>
              <a:ext uri="{FF2B5EF4-FFF2-40B4-BE49-F238E27FC236}">
                <a16:creationId xmlns:a16="http://schemas.microsoft.com/office/drawing/2014/main" id="{8B552DEA-0FE3-4735-99A3-189556DDF453}"/>
              </a:ext>
            </a:extLst>
          </p:cNvPr>
          <p:cNvSpPr txBox="1">
            <a:spLocks/>
          </p:cNvSpPr>
          <p:nvPr/>
        </p:nvSpPr>
        <p:spPr>
          <a:xfrm>
            <a:off x="6925968" y="272365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+616%</a:t>
            </a:r>
          </a:p>
        </p:txBody>
      </p:sp>
      <p:sp>
        <p:nvSpPr>
          <p:cNvPr id="69" name="Text Placeholder 2">
            <a:extLst>
              <a:ext uri="{FF2B5EF4-FFF2-40B4-BE49-F238E27FC236}">
                <a16:creationId xmlns:a16="http://schemas.microsoft.com/office/drawing/2014/main" id="{FE0563FC-99E3-4938-BA87-F10FEB3758AE}"/>
              </a:ext>
            </a:extLst>
          </p:cNvPr>
          <p:cNvSpPr txBox="1">
            <a:spLocks/>
          </p:cNvSpPr>
          <p:nvPr/>
        </p:nvSpPr>
        <p:spPr>
          <a:xfrm>
            <a:off x="1390612" y="41467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+155%</a:t>
            </a:r>
          </a:p>
        </p:txBody>
      </p:sp>
      <p:sp>
        <p:nvSpPr>
          <p:cNvPr id="70" name="Text Placeholder 2">
            <a:extLst>
              <a:ext uri="{FF2B5EF4-FFF2-40B4-BE49-F238E27FC236}">
                <a16:creationId xmlns:a16="http://schemas.microsoft.com/office/drawing/2014/main" id="{86E1CA16-9092-4074-8021-0AB03ADE7B33}"/>
              </a:ext>
            </a:extLst>
          </p:cNvPr>
          <p:cNvSpPr txBox="1">
            <a:spLocks/>
          </p:cNvSpPr>
          <p:nvPr/>
        </p:nvSpPr>
        <p:spPr>
          <a:xfrm>
            <a:off x="3230270" y="41467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+322%</a:t>
            </a:r>
          </a:p>
        </p:txBody>
      </p:sp>
      <p:sp>
        <p:nvSpPr>
          <p:cNvPr id="71" name="Text Placeholder 2">
            <a:extLst>
              <a:ext uri="{FF2B5EF4-FFF2-40B4-BE49-F238E27FC236}">
                <a16:creationId xmlns:a16="http://schemas.microsoft.com/office/drawing/2014/main" id="{B3FB6632-61BC-4EFC-9043-79687FAF4B13}"/>
              </a:ext>
            </a:extLst>
          </p:cNvPr>
          <p:cNvSpPr txBox="1">
            <a:spLocks/>
          </p:cNvSpPr>
          <p:nvPr/>
        </p:nvSpPr>
        <p:spPr>
          <a:xfrm>
            <a:off x="4992474" y="41467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+25,120%</a:t>
            </a:r>
          </a:p>
        </p:txBody>
      </p:sp>
      <p:sp>
        <p:nvSpPr>
          <p:cNvPr id="72" name="Text Placeholder 2">
            <a:extLst>
              <a:ext uri="{FF2B5EF4-FFF2-40B4-BE49-F238E27FC236}">
                <a16:creationId xmlns:a16="http://schemas.microsoft.com/office/drawing/2014/main" id="{F150B008-6B7D-4313-9272-056C80768F9F}"/>
              </a:ext>
            </a:extLst>
          </p:cNvPr>
          <p:cNvSpPr txBox="1">
            <a:spLocks/>
          </p:cNvSpPr>
          <p:nvPr/>
        </p:nvSpPr>
        <p:spPr>
          <a:xfrm>
            <a:off x="6925967" y="41467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+74,575%</a:t>
            </a:r>
          </a:p>
        </p:txBody>
      </p:sp>
      <p:pic>
        <p:nvPicPr>
          <p:cNvPr id="74" name="Picture 10" descr="Image result for cheap caribbean logo">
            <a:extLst>
              <a:ext uri="{FF2B5EF4-FFF2-40B4-BE49-F238E27FC236}">
                <a16:creationId xmlns:a16="http://schemas.microsoft.com/office/drawing/2014/main" id="{C42BD504-EBEC-41A2-AD35-D28184DB8746}"/>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9559" y="2419801"/>
            <a:ext cx="821502" cy="3112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Related image">
            <a:extLst>
              <a:ext uri="{FF2B5EF4-FFF2-40B4-BE49-F238E27FC236}">
                <a16:creationId xmlns:a16="http://schemas.microsoft.com/office/drawing/2014/main" id="{6246B30A-25FD-4876-A069-1DC35809539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964" y="2765609"/>
            <a:ext cx="1027695" cy="24516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6" descr="Image result for dia&amp;co logo">
            <a:extLst>
              <a:ext uri="{FF2B5EF4-FFF2-40B4-BE49-F238E27FC236}">
                <a16:creationId xmlns:a16="http://schemas.microsoft.com/office/drawing/2014/main" id="{81C33944-1983-46AC-9C75-5692C3C88C3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5768" y="3109810"/>
            <a:ext cx="676923" cy="17406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0" descr="Image result for gwynnie bee logo">
            <a:extLst>
              <a:ext uri="{FF2B5EF4-FFF2-40B4-BE49-F238E27FC236}">
                <a16:creationId xmlns:a16="http://schemas.microsoft.com/office/drawing/2014/main" id="{D5D969C2-3729-4AB0-8FA7-D0F5C569F2DB}"/>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7994" y="3798684"/>
            <a:ext cx="882359" cy="29412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6" descr="Image result for green chef logo">
            <a:extLst>
              <a:ext uri="{FF2B5EF4-FFF2-40B4-BE49-F238E27FC236}">
                <a16:creationId xmlns:a16="http://schemas.microsoft.com/office/drawing/2014/main" id="{FFBF0F48-C72D-46C2-A535-E73AF122831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7516" y="3384062"/>
            <a:ext cx="643358" cy="35694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2" descr="Image result for harry's logo">
            <a:extLst>
              <a:ext uri="{FF2B5EF4-FFF2-40B4-BE49-F238E27FC236}">
                <a16:creationId xmlns:a16="http://schemas.microsoft.com/office/drawing/2014/main" id="{F605C391-0287-428A-B12A-CC5216028E4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9650" y="4174181"/>
            <a:ext cx="848013" cy="24875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57" descr="Image result for saatva logo">
            <a:extLst>
              <a:ext uri="{FF2B5EF4-FFF2-40B4-BE49-F238E27FC236}">
                <a16:creationId xmlns:a16="http://schemas.microsoft.com/office/drawing/2014/main" id="{11E9CAAD-C98B-41D6-A1B8-CB6936C2D54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6114" y="4869307"/>
            <a:ext cx="656229" cy="33322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77" descr="Image result for untuckit logo">
            <a:extLst>
              <a:ext uri="{FF2B5EF4-FFF2-40B4-BE49-F238E27FC236}">
                <a16:creationId xmlns:a16="http://schemas.microsoft.com/office/drawing/2014/main" id="{507AFE4B-2958-430B-A6A1-FF43B4BE7D65}"/>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0508" y="5708039"/>
            <a:ext cx="872152" cy="20867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4" descr="Image result for home chef logo">
            <a:extLst>
              <a:ext uri="{FF2B5EF4-FFF2-40B4-BE49-F238E27FC236}">
                <a16:creationId xmlns:a16="http://schemas.microsoft.com/office/drawing/2014/main" id="{19894A3C-C5FD-43B6-8E99-A040E00BDA40}"/>
              </a:ext>
            </a:extLst>
          </p:cNvPr>
          <p:cNvPicPr>
            <a:picLocks noChangeAspect="1" noChangeArrowheads="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14351" y="4391045"/>
            <a:ext cx="639359" cy="47249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71" descr="Image result for tophatter logo">
            <a:extLst>
              <a:ext uri="{FF2B5EF4-FFF2-40B4-BE49-F238E27FC236}">
                <a16:creationId xmlns:a16="http://schemas.microsoft.com/office/drawing/2014/main" id="{9FF220E9-94FC-4D33-B662-A04BC5526EB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21284" y="5259871"/>
            <a:ext cx="765888" cy="34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1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8" y="364933"/>
            <a:ext cx="8913207" cy="705502"/>
          </a:xfrm>
        </p:spPr>
        <p:txBody>
          <a:bodyPr/>
          <a:lstStyle/>
          <a:p>
            <a:r>
              <a:rPr lang="en-US" dirty="0">
                <a:solidFill>
                  <a:schemeClr val="tx1"/>
                </a:solidFill>
              </a:rPr>
              <a:t>“Emerging” Brands Often See Their Revenues Take Off When They Launch A TV Campaign Or Increase Their Investment</a:t>
            </a:r>
          </a:p>
        </p:txBody>
      </p:sp>
      <p:sp>
        <p:nvSpPr>
          <p:cNvPr id="6" name="Text Placeholder 2"/>
          <p:cNvSpPr>
            <a:spLocks noGrp="1"/>
          </p:cNvSpPr>
          <p:nvPr>
            <p:ph type="body" sz="quarter" idx="13"/>
          </p:nvPr>
        </p:nvSpPr>
        <p:spPr>
          <a:xfrm>
            <a:off x="3899882" y="1367201"/>
            <a:ext cx="1405378" cy="368686"/>
          </a:xfrm>
        </p:spPr>
        <p:txBody>
          <a:bodyPr/>
          <a:lstStyle/>
          <a:p>
            <a:r>
              <a:rPr lang="en-US" sz="1400" b="1" u="sng" dirty="0"/>
              <a:t>2016</a:t>
            </a:r>
          </a:p>
        </p:txBody>
      </p:sp>
      <p:sp>
        <p:nvSpPr>
          <p:cNvPr id="8" name="Text Placeholder 2"/>
          <p:cNvSpPr>
            <a:spLocks noGrp="1"/>
          </p:cNvSpPr>
          <p:nvPr>
            <p:ph type="body" sz="quarter" idx="13"/>
          </p:nvPr>
        </p:nvSpPr>
        <p:spPr>
          <a:xfrm>
            <a:off x="4812901" y="1373686"/>
            <a:ext cx="2914656" cy="368686"/>
          </a:xfrm>
        </p:spPr>
        <p:txBody>
          <a:bodyPr/>
          <a:lstStyle/>
          <a:p>
            <a:r>
              <a:rPr lang="en-US" sz="1400" b="1" u="sng" dirty="0"/>
              <a:t>2017</a:t>
            </a:r>
          </a:p>
        </p:txBody>
      </p:sp>
      <p:sp>
        <p:nvSpPr>
          <p:cNvPr id="10" name="Text Placeholder 2"/>
          <p:cNvSpPr>
            <a:spLocks noGrp="1"/>
          </p:cNvSpPr>
          <p:nvPr>
            <p:ph type="body" sz="quarter" idx="13"/>
          </p:nvPr>
        </p:nvSpPr>
        <p:spPr>
          <a:xfrm>
            <a:off x="7353867" y="1371093"/>
            <a:ext cx="1369838" cy="368686"/>
          </a:xfrm>
        </p:spPr>
        <p:txBody>
          <a:bodyPr/>
          <a:lstStyle/>
          <a:p>
            <a:r>
              <a:rPr lang="en-US" sz="1400" b="1" u="sng" dirty="0"/>
              <a:t>YoY Diff</a:t>
            </a:r>
          </a:p>
        </p:txBody>
      </p:sp>
      <p:sp>
        <p:nvSpPr>
          <p:cNvPr id="15" name="Text Placeholder 2"/>
          <p:cNvSpPr>
            <a:spLocks noGrp="1"/>
          </p:cNvSpPr>
          <p:nvPr>
            <p:ph type="body" sz="quarter" idx="13"/>
          </p:nvPr>
        </p:nvSpPr>
        <p:spPr>
          <a:xfrm>
            <a:off x="200759" y="1368666"/>
            <a:ext cx="1145362" cy="368686"/>
          </a:xfrm>
        </p:spPr>
        <p:txBody>
          <a:bodyPr/>
          <a:lstStyle/>
          <a:p>
            <a:r>
              <a:rPr lang="en-US" sz="1400" b="1" u="sng" dirty="0"/>
              <a:t>Company</a:t>
            </a:r>
          </a:p>
        </p:txBody>
      </p:sp>
      <p:cxnSp>
        <p:nvCxnSpPr>
          <p:cNvPr id="39" name="Straight Connector 38"/>
          <p:cNvCxnSpPr>
            <a:cxnSpLocks/>
          </p:cNvCxnSpPr>
          <p:nvPr/>
        </p:nvCxnSpPr>
        <p:spPr>
          <a:xfrm>
            <a:off x="307731" y="2519467"/>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90" name="Text Placeholder 3"/>
          <p:cNvSpPr>
            <a:spLocks noGrp="1"/>
          </p:cNvSpPr>
          <p:nvPr>
            <p:ph type="body" sz="quarter" idx="14"/>
          </p:nvPr>
        </p:nvSpPr>
        <p:spPr>
          <a:xfrm>
            <a:off x="178211" y="6492423"/>
            <a:ext cx="7542438" cy="299020"/>
          </a:xfrm>
        </p:spPr>
        <p:txBody>
          <a:bodyPr/>
          <a:lstStyle/>
          <a:p>
            <a:r>
              <a:rPr lang="en-US" sz="800" dirty="0"/>
              <a:t>Source: Revenues reflect estimated revenue data from Pivotal Research.  TV spend based on VAB analysis of Nielsen Ad Intel data, TV spend (national cable TV, national broadcast TV, Spanish language broadcast TV, Spanish language cable TV, spot TV, syndication TV), CY 2016 &amp; 2017.</a:t>
            </a:r>
          </a:p>
        </p:txBody>
      </p:sp>
      <p:cxnSp>
        <p:nvCxnSpPr>
          <p:cNvPr id="133" name="Straight Connector 132">
            <a:extLst>
              <a:ext uri="{FF2B5EF4-FFF2-40B4-BE49-F238E27FC236}">
                <a16:creationId xmlns:a16="http://schemas.microsoft.com/office/drawing/2014/main" id="{6D81EF7B-B29C-4F66-ADF8-5871FC4EDB3E}"/>
              </a:ext>
            </a:extLst>
          </p:cNvPr>
          <p:cNvCxnSpPr>
            <a:cxnSpLocks/>
          </p:cNvCxnSpPr>
          <p:nvPr/>
        </p:nvCxnSpPr>
        <p:spPr>
          <a:xfrm>
            <a:off x="319455" y="3384050"/>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9ABD3A46-2AE9-4103-AB55-10AE812F5E43}"/>
              </a:ext>
            </a:extLst>
          </p:cNvPr>
          <p:cNvCxnSpPr>
            <a:cxnSpLocks/>
          </p:cNvCxnSpPr>
          <p:nvPr/>
        </p:nvCxnSpPr>
        <p:spPr>
          <a:xfrm>
            <a:off x="319454" y="4210525"/>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64" name="Text Placeholder 2">
            <a:extLst>
              <a:ext uri="{FF2B5EF4-FFF2-40B4-BE49-F238E27FC236}">
                <a16:creationId xmlns:a16="http://schemas.microsoft.com/office/drawing/2014/main" id="{68503648-C10C-4925-A173-875EBE73DC95}"/>
              </a:ext>
            </a:extLst>
          </p:cNvPr>
          <p:cNvSpPr txBox="1">
            <a:spLocks/>
          </p:cNvSpPr>
          <p:nvPr/>
        </p:nvSpPr>
        <p:spPr>
          <a:xfrm>
            <a:off x="1855633" y="1815393"/>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65" name="Text Placeholder 2">
            <a:extLst>
              <a:ext uri="{FF2B5EF4-FFF2-40B4-BE49-F238E27FC236}">
                <a16:creationId xmlns:a16="http://schemas.microsoft.com/office/drawing/2014/main" id="{5CBE321F-A78F-4E76-9949-F79682E7E8B4}"/>
              </a:ext>
            </a:extLst>
          </p:cNvPr>
          <p:cNvSpPr txBox="1">
            <a:spLocks/>
          </p:cNvSpPr>
          <p:nvPr/>
        </p:nvSpPr>
        <p:spPr>
          <a:xfrm>
            <a:off x="3850444" y="183760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$13,560</a:t>
            </a:r>
          </a:p>
        </p:txBody>
      </p:sp>
      <p:sp>
        <p:nvSpPr>
          <p:cNvPr id="166" name="Text Placeholder 2">
            <a:extLst>
              <a:ext uri="{FF2B5EF4-FFF2-40B4-BE49-F238E27FC236}">
                <a16:creationId xmlns:a16="http://schemas.microsoft.com/office/drawing/2014/main" id="{0FC51CEC-09E0-4E03-A7FD-D252E483971F}"/>
              </a:ext>
            </a:extLst>
          </p:cNvPr>
          <p:cNvSpPr txBox="1">
            <a:spLocks/>
          </p:cNvSpPr>
          <p:nvPr/>
        </p:nvSpPr>
        <p:spPr>
          <a:xfrm>
            <a:off x="4012218" y="2090327"/>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$80,000</a:t>
            </a:r>
          </a:p>
        </p:txBody>
      </p:sp>
      <p:sp>
        <p:nvSpPr>
          <p:cNvPr id="167" name="Text Placeholder 2">
            <a:extLst>
              <a:ext uri="{FF2B5EF4-FFF2-40B4-BE49-F238E27FC236}">
                <a16:creationId xmlns:a16="http://schemas.microsoft.com/office/drawing/2014/main" id="{8144450D-EE05-46A6-AFFB-B7FA36EB735D}"/>
              </a:ext>
            </a:extLst>
          </p:cNvPr>
          <p:cNvSpPr txBox="1">
            <a:spLocks/>
          </p:cNvSpPr>
          <p:nvPr/>
        </p:nvSpPr>
        <p:spPr>
          <a:xfrm>
            <a:off x="5571954" y="181471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$63,480</a:t>
            </a:r>
          </a:p>
        </p:txBody>
      </p:sp>
      <p:sp>
        <p:nvSpPr>
          <p:cNvPr id="168" name="Text Placeholder 2">
            <a:extLst>
              <a:ext uri="{FF2B5EF4-FFF2-40B4-BE49-F238E27FC236}">
                <a16:creationId xmlns:a16="http://schemas.microsoft.com/office/drawing/2014/main" id="{9B34655B-AF89-40AD-AA60-DA41FA9B6846}"/>
              </a:ext>
            </a:extLst>
          </p:cNvPr>
          <p:cNvSpPr txBox="1">
            <a:spLocks/>
          </p:cNvSpPr>
          <p:nvPr/>
        </p:nvSpPr>
        <p:spPr>
          <a:xfrm>
            <a:off x="5582387" y="2091793"/>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$150,000</a:t>
            </a:r>
          </a:p>
        </p:txBody>
      </p:sp>
      <p:sp>
        <p:nvSpPr>
          <p:cNvPr id="169" name="Text Placeholder 2">
            <a:extLst>
              <a:ext uri="{FF2B5EF4-FFF2-40B4-BE49-F238E27FC236}">
                <a16:creationId xmlns:a16="http://schemas.microsoft.com/office/drawing/2014/main" id="{995E8DA3-3022-4F0C-B6C7-4710A8CB2B10}"/>
              </a:ext>
            </a:extLst>
          </p:cNvPr>
          <p:cNvSpPr txBox="1">
            <a:spLocks/>
          </p:cNvSpPr>
          <p:nvPr/>
        </p:nvSpPr>
        <p:spPr>
          <a:xfrm>
            <a:off x="7235442" y="181529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$49,920</a:t>
            </a:r>
          </a:p>
        </p:txBody>
      </p:sp>
      <p:sp>
        <p:nvSpPr>
          <p:cNvPr id="170" name="Text Placeholder 2">
            <a:extLst>
              <a:ext uri="{FF2B5EF4-FFF2-40B4-BE49-F238E27FC236}">
                <a16:creationId xmlns:a16="http://schemas.microsoft.com/office/drawing/2014/main" id="{A8390382-EDB2-41B0-99C2-415909233A29}"/>
              </a:ext>
            </a:extLst>
          </p:cNvPr>
          <p:cNvSpPr txBox="1">
            <a:spLocks/>
          </p:cNvSpPr>
          <p:nvPr/>
        </p:nvSpPr>
        <p:spPr>
          <a:xfrm>
            <a:off x="7397216" y="2084951"/>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$70,000</a:t>
            </a:r>
          </a:p>
        </p:txBody>
      </p:sp>
      <p:sp>
        <p:nvSpPr>
          <p:cNvPr id="172" name="Text Placeholder 2">
            <a:extLst>
              <a:ext uri="{FF2B5EF4-FFF2-40B4-BE49-F238E27FC236}">
                <a16:creationId xmlns:a16="http://schemas.microsoft.com/office/drawing/2014/main" id="{3E3DD28D-50E9-4B10-B967-BD46874CC802}"/>
              </a:ext>
            </a:extLst>
          </p:cNvPr>
          <p:cNvSpPr txBox="1">
            <a:spLocks/>
          </p:cNvSpPr>
          <p:nvPr/>
        </p:nvSpPr>
        <p:spPr>
          <a:xfrm>
            <a:off x="2073080" y="2097455"/>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76" name="TextBox 175">
            <a:extLst>
              <a:ext uri="{FF2B5EF4-FFF2-40B4-BE49-F238E27FC236}">
                <a16:creationId xmlns:a16="http://schemas.microsoft.com/office/drawing/2014/main" id="{F25E114F-41E1-483F-BD8F-F254BF1D3A7E}"/>
              </a:ext>
            </a:extLst>
          </p:cNvPr>
          <p:cNvSpPr txBox="1"/>
          <p:nvPr/>
        </p:nvSpPr>
        <p:spPr>
          <a:xfrm>
            <a:off x="383275" y="2251759"/>
            <a:ext cx="1039131" cy="200055"/>
          </a:xfrm>
          <a:prstGeom prst="rect">
            <a:avLst/>
          </a:prstGeom>
          <a:noFill/>
        </p:spPr>
        <p:txBody>
          <a:bodyPr wrap="square" rtlCol="0">
            <a:spAutoFit/>
          </a:bodyPr>
          <a:lstStyle/>
          <a:p>
            <a:r>
              <a:rPr lang="en-US" sz="700" i="1" dirty="0"/>
              <a:t>Founded in 2014</a:t>
            </a:r>
          </a:p>
        </p:txBody>
      </p:sp>
      <p:cxnSp>
        <p:nvCxnSpPr>
          <p:cNvPr id="177" name="Straight Connector 176">
            <a:extLst>
              <a:ext uri="{FF2B5EF4-FFF2-40B4-BE49-F238E27FC236}">
                <a16:creationId xmlns:a16="http://schemas.microsoft.com/office/drawing/2014/main" id="{B7DC0DC7-6A5F-4F0D-99BF-7189C94765F3}"/>
              </a:ext>
            </a:extLst>
          </p:cNvPr>
          <p:cNvCxnSpPr>
            <a:cxnSpLocks/>
          </p:cNvCxnSpPr>
          <p:nvPr/>
        </p:nvCxnSpPr>
        <p:spPr>
          <a:xfrm>
            <a:off x="319454" y="5116126"/>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78" name="Text Placeholder 2">
            <a:extLst>
              <a:ext uri="{FF2B5EF4-FFF2-40B4-BE49-F238E27FC236}">
                <a16:creationId xmlns:a16="http://schemas.microsoft.com/office/drawing/2014/main" id="{DB6DA8BE-F21E-481F-94AA-617B779CD497}"/>
              </a:ext>
            </a:extLst>
          </p:cNvPr>
          <p:cNvSpPr txBox="1">
            <a:spLocks/>
          </p:cNvSpPr>
          <p:nvPr/>
        </p:nvSpPr>
        <p:spPr>
          <a:xfrm>
            <a:off x="1855633" y="4382744"/>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79" name="Text Placeholder 2">
            <a:extLst>
              <a:ext uri="{FF2B5EF4-FFF2-40B4-BE49-F238E27FC236}">
                <a16:creationId xmlns:a16="http://schemas.microsoft.com/office/drawing/2014/main" id="{7F18B3F8-3DA8-4FD5-9D02-EAD9EE905A0F}"/>
              </a:ext>
            </a:extLst>
          </p:cNvPr>
          <p:cNvSpPr txBox="1">
            <a:spLocks/>
          </p:cNvSpPr>
          <p:nvPr/>
        </p:nvSpPr>
        <p:spPr>
          <a:xfrm>
            <a:off x="4052668" y="440495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a:t>
            </a:r>
          </a:p>
        </p:txBody>
      </p:sp>
      <p:sp>
        <p:nvSpPr>
          <p:cNvPr id="180" name="Text Placeholder 2">
            <a:extLst>
              <a:ext uri="{FF2B5EF4-FFF2-40B4-BE49-F238E27FC236}">
                <a16:creationId xmlns:a16="http://schemas.microsoft.com/office/drawing/2014/main" id="{564222BE-CF1E-4AAD-B44A-EE3067960D0C}"/>
              </a:ext>
            </a:extLst>
          </p:cNvPr>
          <p:cNvSpPr txBox="1">
            <a:spLocks/>
          </p:cNvSpPr>
          <p:nvPr/>
        </p:nvSpPr>
        <p:spPr>
          <a:xfrm>
            <a:off x="4105895" y="4657678"/>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$60,000</a:t>
            </a:r>
          </a:p>
        </p:txBody>
      </p:sp>
      <p:sp>
        <p:nvSpPr>
          <p:cNvPr id="181" name="Text Placeholder 2">
            <a:extLst>
              <a:ext uri="{FF2B5EF4-FFF2-40B4-BE49-F238E27FC236}">
                <a16:creationId xmlns:a16="http://schemas.microsoft.com/office/drawing/2014/main" id="{CB75C666-D97D-4242-AA57-8EEFF6AF92D5}"/>
              </a:ext>
            </a:extLst>
          </p:cNvPr>
          <p:cNvSpPr txBox="1">
            <a:spLocks/>
          </p:cNvSpPr>
          <p:nvPr/>
        </p:nvSpPr>
        <p:spPr>
          <a:xfrm>
            <a:off x="5571955" y="438207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$2,670</a:t>
            </a:r>
          </a:p>
        </p:txBody>
      </p:sp>
      <p:sp>
        <p:nvSpPr>
          <p:cNvPr id="182" name="Text Placeholder 2">
            <a:extLst>
              <a:ext uri="{FF2B5EF4-FFF2-40B4-BE49-F238E27FC236}">
                <a16:creationId xmlns:a16="http://schemas.microsoft.com/office/drawing/2014/main" id="{26E98D03-53A3-403B-A6A8-D04AA379DCFB}"/>
              </a:ext>
            </a:extLst>
          </p:cNvPr>
          <p:cNvSpPr txBox="1">
            <a:spLocks/>
          </p:cNvSpPr>
          <p:nvPr/>
        </p:nvSpPr>
        <p:spPr>
          <a:xfrm>
            <a:off x="5582388" y="4659144"/>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$80,000</a:t>
            </a:r>
          </a:p>
        </p:txBody>
      </p:sp>
      <p:sp>
        <p:nvSpPr>
          <p:cNvPr id="183" name="Text Placeholder 2">
            <a:extLst>
              <a:ext uri="{FF2B5EF4-FFF2-40B4-BE49-F238E27FC236}">
                <a16:creationId xmlns:a16="http://schemas.microsoft.com/office/drawing/2014/main" id="{9E60974B-A68A-4E4F-87DE-F78417EB2375}"/>
              </a:ext>
            </a:extLst>
          </p:cNvPr>
          <p:cNvSpPr txBox="1">
            <a:spLocks/>
          </p:cNvSpPr>
          <p:nvPr/>
        </p:nvSpPr>
        <p:spPr>
          <a:xfrm>
            <a:off x="7455251" y="4382645"/>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$2,670</a:t>
            </a:r>
          </a:p>
        </p:txBody>
      </p:sp>
      <p:sp>
        <p:nvSpPr>
          <p:cNvPr id="184" name="Text Placeholder 2">
            <a:extLst>
              <a:ext uri="{FF2B5EF4-FFF2-40B4-BE49-F238E27FC236}">
                <a16:creationId xmlns:a16="http://schemas.microsoft.com/office/drawing/2014/main" id="{3ECA1447-D219-4F07-B2F5-B1BC48511B50}"/>
              </a:ext>
            </a:extLst>
          </p:cNvPr>
          <p:cNvSpPr txBox="1">
            <a:spLocks/>
          </p:cNvSpPr>
          <p:nvPr/>
        </p:nvSpPr>
        <p:spPr>
          <a:xfrm>
            <a:off x="7494826" y="4652302"/>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$20,000</a:t>
            </a:r>
          </a:p>
        </p:txBody>
      </p:sp>
      <p:sp>
        <p:nvSpPr>
          <p:cNvPr id="186" name="Text Placeholder 2">
            <a:extLst>
              <a:ext uri="{FF2B5EF4-FFF2-40B4-BE49-F238E27FC236}">
                <a16:creationId xmlns:a16="http://schemas.microsoft.com/office/drawing/2014/main" id="{FD82E9BD-D3AB-46B3-8DC2-A7AE35F768A9}"/>
              </a:ext>
            </a:extLst>
          </p:cNvPr>
          <p:cNvSpPr txBox="1">
            <a:spLocks/>
          </p:cNvSpPr>
          <p:nvPr/>
        </p:nvSpPr>
        <p:spPr>
          <a:xfrm>
            <a:off x="2073080" y="4664806"/>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90" name="TextBox 189">
            <a:extLst>
              <a:ext uri="{FF2B5EF4-FFF2-40B4-BE49-F238E27FC236}">
                <a16:creationId xmlns:a16="http://schemas.microsoft.com/office/drawing/2014/main" id="{67F0CC6E-EEC7-47A2-8E6F-6ECB6BF91745}"/>
              </a:ext>
            </a:extLst>
          </p:cNvPr>
          <p:cNvSpPr txBox="1"/>
          <p:nvPr/>
        </p:nvSpPr>
        <p:spPr>
          <a:xfrm>
            <a:off x="383275" y="4819110"/>
            <a:ext cx="1039131" cy="200055"/>
          </a:xfrm>
          <a:prstGeom prst="rect">
            <a:avLst/>
          </a:prstGeom>
          <a:noFill/>
        </p:spPr>
        <p:txBody>
          <a:bodyPr wrap="square" rtlCol="0">
            <a:spAutoFit/>
          </a:bodyPr>
          <a:lstStyle/>
          <a:p>
            <a:r>
              <a:rPr lang="en-US" sz="700" i="1" dirty="0"/>
              <a:t>Founded in 2013</a:t>
            </a:r>
          </a:p>
        </p:txBody>
      </p:sp>
      <p:sp>
        <p:nvSpPr>
          <p:cNvPr id="192" name="Text Placeholder 2">
            <a:extLst>
              <a:ext uri="{FF2B5EF4-FFF2-40B4-BE49-F238E27FC236}">
                <a16:creationId xmlns:a16="http://schemas.microsoft.com/office/drawing/2014/main" id="{93365C9A-5075-41A6-BCC9-A69F6BA11BCC}"/>
              </a:ext>
            </a:extLst>
          </p:cNvPr>
          <p:cNvSpPr txBox="1">
            <a:spLocks/>
          </p:cNvSpPr>
          <p:nvPr/>
        </p:nvSpPr>
        <p:spPr>
          <a:xfrm>
            <a:off x="1855633" y="5253188"/>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93" name="Text Placeholder 2">
            <a:extLst>
              <a:ext uri="{FF2B5EF4-FFF2-40B4-BE49-F238E27FC236}">
                <a16:creationId xmlns:a16="http://schemas.microsoft.com/office/drawing/2014/main" id="{DD637985-D14A-4C7D-AA0D-9D271D7FA491}"/>
              </a:ext>
            </a:extLst>
          </p:cNvPr>
          <p:cNvSpPr txBox="1">
            <a:spLocks/>
          </p:cNvSpPr>
          <p:nvPr/>
        </p:nvSpPr>
        <p:spPr>
          <a:xfrm>
            <a:off x="4070252" y="527539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a:t>
            </a:r>
          </a:p>
        </p:txBody>
      </p:sp>
      <p:sp>
        <p:nvSpPr>
          <p:cNvPr id="194" name="Text Placeholder 2">
            <a:extLst>
              <a:ext uri="{FF2B5EF4-FFF2-40B4-BE49-F238E27FC236}">
                <a16:creationId xmlns:a16="http://schemas.microsoft.com/office/drawing/2014/main" id="{96CE545E-76BE-44EB-B7F7-CA904E604A1B}"/>
              </a:ext>
            </a:extLst>
          </p:cNvPr>
          <p:cNvSpPr txBox="1">
            <a:spLocks/>
          </p:cNvSpPr>
          <p:nvPr/>
        </p:nvSpPr>
        <p:spPr>
          <a:xfrm>
            <a:off x="4123479" y="5528122"/>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$50,000</a:t>
            </a:r>
          </a:p>
        </p:txBody>
      </p:sp>
      <p:sp>
        <p:nvSpPr>
          <p:cNvPr id="195" name="Text Placeholder 2">
            <a:extLst>
              <a:ext uri="{FF2B5EF4-FFF2-40B4-BE49-F238E27FC236}">
                <a16:creationId xmlns:a16="http://schemas.microsoft.com/office/drawing/2014/main" id="{9BAB7F81-E88F-46C5-8F21-501A7EDB8ECD}"/>
              </a:ext>
            </a:extLst>
          </p:cNvPr>
          <p:cNvSpPr txBox="1">
            <a:spLocks/>
          </p:cNvSpPr>
          <p:nvPr/>
        </p:nvSpPr>
        <p:spPr>
          <a:xfrm>
            <a:off x="5554371" y="525251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$535</a:t>
            </a:r>
          </a:p>
        </p:txBody>
      </p:sp>
      <p:sp>
        <p:nvSpPr>
          <p:cNvPr id="196" name="Text Placeholder 2">
            <a:extLst>
              <a:ext uri="{FF2B5EF4-FFF2-40B4-BE49-F238E27FC236}">
                <a16:creationId xmlns:a16="http://schemas.microsoft.com/office/drawing/2014/main" id="{C8C281A4-7271-4610-8D4F-3DE7BE34FCCF}"/>
              </a:ext>
            </a:extLst>
          </p:cNvPr>
          <p:cNvSpPr txBox="1">
            <a:spLocks/>
          </p:cNvSpPr>
          <p:nvPr/>
        </p:nvSpPr>
        <p:spPr>
          <a:xfrm>
            <a:off x="5564804" y="5529588"/>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$100,000</a:t>
            </a:r>
          </a:p>
        </p:txBody>
      </p:sp>
      <p:sp>
        <p:nvSpPr>
          <p:cNvPr id="197" name="Text Placeholder 2">
            <a:extLst>
              <a:ext uri="{FF2B5EF4-FFF2-40B4-BE49-F238E27FC236}">
                <a16:creationId xmlns:a16="http://schemas.microsoft.com/office/drawing/2014/main" id="{12F005A2-4D27-4952-984B-979AE455E7DB}"/>
              </a:ext>
            </a:extLst>
          </p:cNvPr>
          <p:cNvSpPr txBox="1">
            <a:spLocks/>
          </p:cNvSpPr>
          <p:nvPr/>
        </p:nvSpPr>
        <p:spPr>
          <a:xfrm>
            <a:off x="7244236" y="525308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$535</a:t>
            </a:r>
          </a:p>
        </p:txBody>
      </p:sp>
      <p:sp>
        <p:nvSpPr>
          <p:cNvPr id="198" name="Text Placeholder 2">
            <a:extLst>
              <a:ext uri="{FF2B5EF4-FFF2-40B4-BE49-F238E27FC236}">
                <a16:creationId xmlns:a16="http://schemas.microsoft.com/office/drawing/2014/main" id="{EFB95D38-912D-4BD8-AA8A-F01669EE928D}"/>
              </a:ext>
            </a:extLst>
          </p:cNvPr>
          <p:cNvSpPr txBox="1">
            <a:spLocks/>
          </p:cNvSpPr>
          <p:nvPr/>
        </p:nvSpPr>
        <p:spPr>
          <a:xfrm>
            <a:off x="7406010" y="5522746"/>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$50,000</a:t>
            </a:r>
          </a:p>
        </p:txBody>
      </p:sp>
      <p:sp>
        <p:nvSpPr>
          <p:cNvPr id="200" name="Text Placeholder 2">
            <a:extLst>
              <a:ext uri="{FF2B5EF4-FFF2-40B4-BE49-F238E27FC236}">
                <a16:creationId xmlns:a16="http://schemas.microsoft.com/office/drawing/2014/main" id="{106BFC03-3942-4EFA-8163-930384BEFED8}"/>
              </a:ext>
            </a:extLst>
          </p:cNvPr>
          <p:cNvSpPr txBox="1">
            <a:spLocks/>
          </p:cNvSpPr>
          <p:nvPr/>
        </p:nvSpPr>
        <p:spPr>
          <a:xfrm>
            <a:off x="2073080" y="5535250"/>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204" name="TextBox 203">
            <a:extLst>
              <a:ext uri="{FF2B5EF4-FFF2-40B4-BE49-F238E27FC236}">
                <a16:creationId xmlns:a16="http://schemas.microsoft.com/office/drawing/2014/main" id="{78BAA451-E7A4-4BAD-AC87-DCFD4F9FC346}"/>
              </a:ext>
            </a:extLst>
          </p:cNvPr>
          <p:cNvSpPr txBox="1"/>
          <p:nvPr/>
        </p:nvSpPr>
        <p:spPr>
          <a:xfrm>
            <a:off x="383275" y="5689554"/>
            <a:ext cx="1039131" cy="200055"/>
          </a:xfrm>
          <a:prstGeom prst="rect">
            <a:avLst/>
          </a:prstGeom>
          <a:noFill/>
        </p:spPr>
        <p:txBody>
          <a:bodyPr wrap="square" rtlCol="0">
            <a:spAutoFit/>
          </a:bodyPr>
          <a:lstStyle/>
          <a:p>
            <a:r>
              <a:rPr lang="en-US" sz="700" i="1" dirty="0"/>
              <a:t>Founded in 2011</a:t>
            </a:r>
          </a:p>
        </p:txBody>
      </p:sp>
      <p:pic>
        <p:nvPicPr>
          <p:cNvPr id="210" name="Picture 43" descr="Image result for leesa logo">
            <a:extLst>
              <a:ext uri="{FF2B5EF4-FFF2-40B4-BE49-F238E27FC236}">
                <a16:creationId xmlns:a16="http://schemas.microsoft.com/office/drawing/2014/main" id="{93ABC0BE-FABB-4E28-8A5F-A2AC9EF3D39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5321" y="1807815"/>
            <a:ext cx="883880" cy="440995"/>
          </a:xfrm>
          <a:prstGeom prst="rect">
            <a:avLst/>
          </a:prstGeom>
          <a:noFill/>
          <a:extLst>
            <a:ext uri="{909E8E84-426E-40DD-AFC4-6F175D3DCCD1}">
              <a14:hiddenFill xmlns:a14="http://schemas.microsoft.com/office/drawing/2010/main">
                <a:solidFill>
                  <a:srgbClr val="FFFFFF"/>
                </a:solidFill>
              </a14:hiddenFill>
            </a:ext>
          </a:extLst>
        </p:spPr>
      </p:pic>
      <p:sp>
        <p:nvSpPr>
          <p:cNvPr id="211" name="Text Placeholder 2">
            <a:extLst>
              <a:ext uri="{FF2B5EF4-FFF2-40B4-BE49-F238E27FC236}">
                <a16:creationId xmlns:a16="http://schemas.microsoft.com/office/drawing/2014/main" id="{384F5D90-280F-472B-98CA-A0553F0990E0}"/>
              </a:ext>
            </a:extLst>
          </p:cNvPr>
          <p:cNvSpPr txBox="1">
            <a:spLocks/>
          </p:cNvSpPr>
          <p:nvPr/>
        </p:nvSpPr>
        <p:spPr>
          <a:xfrm>
            <a:off x="1203340" y="1901921"/>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2016</a:t>
            </a:r>
            <a:r>
              <a:rPr lang="en-US" sz="900" dirty="0"/>
              <a:t>)</a:t>
            </a:r>
            <a:endParaRPr lang="en-US" sz="1000" dirty="0"/>
          </a:p>
        </p:txBody>
      </p:sp>
      <p:sp>
        <p:nvSpPr>
          <p:cNvPr id="212" name="Rectangle 211">
            <a:extLst>
              <a:ext uri="{FF2B5EF4-FFF2-40B4-BE49-F238E27FC236}">
                <a16:creationId xmlns:a16="http://schemas.microsoft.com/office/drawing/2014/main" id="{4E561969-593D-4A9B-B74D-5D81A2E68192}"/>
              </a:ext>
            </a:extLst>
          </p:cNvPr>
          <p:cNvSpPr/>
          <p:nvPr/>
        </p:nvSpPr>
        <p:spPr>
          <a:xfrm>
            <a:off x="8355624" y="2083733"/>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4B83EAC8-FEC9-4A6A-974C-79DAA198BD63}"/>
              </a:ext>
            </a:extLst>
          </p:cNvPr>
          <p:cNvSpPr/>
          <p:nvPr/>
        </p:nvSpPr>
        <p:spPr>
          <a:xfrm>
            <a:off x="8310779" y="2085548"/>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+88%</a:t>
            </a:r>
          </a:p>
        </p:txBody>
      </p:sp>
      <p:pic>
        <p:nvPicPr>
          <p:cNvPr id="214" name="Picture 47" descr="Image result for mvmt logo">
            <a:extLst>
              <a:ext uri="{FF2B5EF4-FFF2-40B4-BE49-F238E27FC236}">
                <a16:creationId xmlns:a16="http://schemas.microsoft.com/office/drawing/2014/main" id="{FF1E7C6C-9BA4-4B24-8310-9D253F4049C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7587" y="4498880"/>
            <a:ext cx="829434" cy="225329"/>
          </a:xfrm>
          <a:prstGeom prst="rect">
            <a:avLst/>
          </a:prstGeom>
          <a:noFill/>
          <a:extLst>
            <a:ext uri="{909E8E84-426E-40DD-AFC4-6F175D3DCCD1}">
              <a14:hiddenFill xmlns:a14="http://schemas.microsoft.com/office/drawing/2010/main">
                <a:solidFill>
                  <a:srgbClr val="FFFFFF"/>
                </a:solidFill>
              </a14:hiddenFill>
            </a:ext>
          </a:extLst>
        </p:spPr>
      </p:pic>
      <p:sp>
        <p:nvSpPr>
          <p:cNvPr id="215" name="Text Placeholder 2">
            <a:extLst>
              <a:ext uri="{FF2B5EF4-FFF2-40B4-BE49-F238E27FC236}">
                <a16:creationId xmlns:a16="http://schemas.microsoft.com/office/drawing/2014/main" id="{E4635622-C4EA-4BB1-A27B-E6A5BF4E2A94}"/>
              </a:ext>
            </a:extLst>
          </p:cNvPr>
          <p:cNvSpPr txBox="1">
            <a:spLocks/>
          </p:cNvSpPr>
          <p:nvPr/>
        </p:nvSpPr>
        <p:spPr>
          <a:xfrm>
            <a:off x="1206271" y="4472207"/>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2017</a:t>
            </a:r>
            <a:r>
              <a:rPr lang="en-US" sz="900" dirty="0"/>
              <a:t>)</a:t>
            </a:r>
            <a:endParaRPr lang="en-US" sz="1000" dirty="0"/>
          </a:p>
        </p:txBody>
      </p:sp>
      <p:sp>
        <p:nvSpPr>
          <p:cNvPr id="216" name="Rectangle 215">
            <a:extLst>
              <a:ext uri="{FF2B5EF4-FFF2-40B4-BE49-F238E27FC236}">
                <a16:creationId xmlns:a16="http://schemas.microsoft.com/office/drawing/2014/main" id="{AF81193A-948C-406C-924B-5049A321DE01}"/>
              </a:ext>
            </a:extLst>
          </p:cNvPr>
          <p:cNvSpPr/>
          <p:nvPr/>
        </p:nvSpPr>
        <p:spPr>
          <a:xfrm>
            <a:off x="8367346" y="4654023"/>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DB769DDC-CEBB-405E-A9DC-E93F2FFF640B}"/>
              </a:ext>
            </a:extLst>
          </p:cNvPr>
          <p:cNvSpPr/>
          <p:nvPr/>
        </p:nvSpPr>
        <p:spPr>
          <a:xfrm>
            <a:off x="8322501" y="4655838"/>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+33%</a:t>
            </a:r>
          </a:p>
        </p:txBody>
      </p:sp>
      <p:pic>
        <p:nvPicPr>
          <p:cNvPr id="218" name="Picture 53" descr="Image result for poshmark logo">
            <a:extLst>
              <a:ext uri="{FF2B5EF4-FFF2-40B4-BE49-F238E27FC236}">
                <a16:creationId xmlns:a16="http://schemas.microsoft.com/office/drawing/2014/main" id="{6875663E-BB36-464A-8E89-01D15180DB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4346" y="5327995"/>
            <a:ext cx="979923" cy="271168"/>
          </a:xfrm>
          <a:prstGeom prst="rect">
            <a:avLst/>
          </a:prstGeom>
          <a:noFill/>
          <a:extLst>
            <a:ext uri="{909E8E84-426E-40DD-AFC4-6F175D3DCCD1}">
              <a14:hiddenFill xmlns:a14="http://schemas.microsoft.com/office/drawing/2010/main">
                <a:solidFill>
                  <a:srgbClr val="FFFFFF"/>
                </a:solidFill>
              </a14:hiddenFill>
            </a:ext>
          </a:extLst>
        </p:spPr>
      </p:pic>
      <p:sp>
        <p:nvSpPr>
          <p:cNvPr id="219" name="Text Placeholder 2">
            <a:extLst>
              <a:ext uri="{FF2B5EF4-FFF2-40B4-BE49-F238E27FC236}">
                <a16:creationId xmlns:a16="http://schemas.microsoft.com/office/drawing/2014/main" id="{15935898-4112-4DD1-9646-83510A750F84}"/>
              </a:ext>
            </a:extLst>
          </p:cNvPr>
          <p:cNvSpPr txBox="1">
            <a:spLocks/>
          </p:cNvSpPr>
          <p:nvPr/>
        </p:nvSpPr>
        <p:spPr>
          <a:xfrm>
            <a:off x="1209202" y="5327991"/>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2017</a:t>
            </a:r>
            <a:r>
              <a:rPr lang="en-US" sz="900" dirty="0"/>
              <a:t>)</a:t>
            </a:r>
            <a:endParaRPr lang="en-US" sz="1000" dirty="0"/>
          </a:p>
        </p:txBody>
      </p:sp>
      <p:sp>
        <p:nvSpPr>
          <p:cNvPr id="220" name="Rectangle 219">
            <a:extLst>
              <a:ext uri="{FF2B5EF4-FFF2-40B4-BE49-F238E27FC236}">
                <a16:creationId xmlns:a16="http://schemas.microsoft.com/office/drawing/2014/main" id="{273FC7D8-9639-4B4E-B1B0-85CC10C69C18}"/>
              </a:ext>
            </a:extLst>
          </p:cNvPr>
          <p:cNvSpPr/>
          <p:nvPr/>
        </p:nvSpPr>
        <p:spPr>
          <a:xfrm>
            <a:off x="8379070" y="5518600"/>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9217039C-7F4B-416F-87CE-5DBDCF142B79}"/>
              </a:ext>
            </a:extLst>
          </p:cNvPr>
          <p:cNvSpPr/>
          <p:nvPr/>
        </p:nvSpPr>
        <p:spPr>
          <a:xfrm>
            <a:off x="8307849" y="5511624"/>
            <a:ext cx="675657" cy="299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+100%</a:t>
            </a:r>
          </a:p>
        </p:txBody>
      </p:sp>
      <p:sp>
        <p:nvSpPr>
          <p:cNvPr id="77" name="Text Placeholder 3">
            <a:extLst>
              <a:ext uri="{FF2B5EF4-FFF2-40B4-BE49-F238E27FC236}">
                <a16:creationId xmlns:a16="http://schemas.microsoft.com/office/drawing/2014/main" id="{DC709851-C3DF-483A-A9EE-B661454E1170}"/>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
        <p:nvSpPr>
          <p:cNvPr id="78" name="Text Placeholder 2">
            <a:extLst>
              <a:ext uri="{FF2B5EF4-FFF2-40B4-BE49-F238E27FC236}">
                <a16:creationId xmlns:a16="http://schemas.microsoft.com/office/drawing/2014/main" id="{B42F43BC-46B8-4203-84BC-8E07C3EE964E}"/>
              </a:ext>
            </a:extLst>
          </p:cNvPr>
          <p:cNvSpPr txBox="1">
            <a:spLocks/>
          </p:cNvSpPr>
          <p:nvPr/>
        </p:nvSpPr>
        <p:spPr>
          <a:xfrm>
            <a:off x="1846842" y="3521101"/>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79" name="Text Placeholder 2">
            <a:extLst>
              <a:ext uri="{FF2B5EF4-FFF2-40B4-BE49-F238E27FC236}">
                <a16:creationId xmlns:a16="http://schemas.microsoft.com/office/drawing/2014/main" id="{485D80D6-1B2F-421A-B598-3A5682DC0189}"/>
              </a:ext>
            </a:extLst>
          </p:cNvPr>
          <p:cNvSpPr txBox="1">
            <a:spLocks/>
          </p:cNvSpPr>
          <p:nvPr/>
        </p:nvSpPr>
        <p:spPr>
          <a:xfrm>
            <a:off x="4026293" y="354330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a:t>
            </a:r>
            <a:endParaRPr lang="en-US" sz="1200" b="1" dirty="0"/>
          </a:p>
        </p:txBody>
      </p:sp>
      <p:sp>
        <p:nvSpPr>
          <p:cNvPr id="80" name="Text Placeholder 2">
            <a:extLst>
              <a:ext uri="{FF2B5EF4-FFF2-40B4-BE49-F238E27FC236}">
                <a16:creationId xmlns:a16="http://schemas.microsoft.com/office/drawing/2014/main" id="{4F2A5CAC-8D54-4AF6-AE79-4755E715D3FB}"/>
              </a:ext>
            </a:extLst>
          </p:cNvPr>
          <p:cNvSpPr txBox="1">
            <a:spLocks/>
          </p:cNvSpPr>
          <p:nvPr/>
        </p:nvSpPr>
        <p:spPr>
          <a:xfrm>
            <a:off x="4079520" y="3796035"/>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$100,000</a:t>
            </a:r>
          </a:p>
        </p:txBody>
      </p:sp>
      <p:sp>
        <p:nvSpPr>
          <p:cNvPr id="81" name="Text Placeholder 2">
            <a:extLst>
              <a:ext uri="{FF2B5EF4-FFF2-40B4-BE49-F238E27FC236}">
                <a16:creationId xmlns:a16="http://schemas.microsoft.com/office/drawing/2014/main" id="{CC89B2CE-DED8-4CF0-BE4C-11979F57BBCD}"/>
              </a:ext>
            </a:extLst>
          </p:cNvPr>
          <p:cNvSpPr txBox="1">
            <a:spLocks/>
          </p:cNvSpPr>
          <p:nvPr/>
        </p:nvSpPr>
        <p:spPr>
          <a:xfrm>
            <a:off x="5774180" y="3520427"/>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$3,438</a:t>
            </a:r>
          </a:p>
        </p:txBody>
      </p:sp>
      <p:sp>
        <p:nvSpPr>
          <p:cNvPr id="82" name="Text Placeholder 2">
            <a:extLst>
              <a:ext uri="{FF2B5EF4-FFF2-40B4-BE49-F238E27FC236}">
                <a16:creationId xmlns:a16="http://schemas.microsoft.com/office/drawing/2014/main" id="{3EB3E5E5-7C56-4D45-A9C8-1984A94C9544}"/>
              </a:ext>
            </a:extLst>
          </p:cNvPr>
          <p:cNvSpPr txBox="1">
            <a:spLocks/>
          </p:cNvSpPr>
          <p:nvPr/>
        </p:nvSpPr>
        <p:spPr>
          <a:xfrm>
            <a:off x="5696693" y="3797501"/>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$150,000</a:t>
            </a:r>
          </a:p>
        </p:txBody>
      </p:sp>
      <p:sp>
        <p:nvSpPr>
          <p:cNvPr id="83" name="Text Placeholder 2">
            <a:extLst>
              <a:ext uri="{FF2B5EF4-FFF2-40B4-BE49-F238E27FC236}">
                <a16:creationId xmlns:a16="http://schemas.microsoft.com/office/drawing/2014/main" id="{2C2B8B9F-E7C8-48F1-A1F8-A894070EBBC9}"/>
              </a:ext>
            </a:extLst>
          </p:cNvPr>
          <p:cNvSpPr txBox="1">
            <a:spLocks/>
          </p:cNvSpPr>
          <p:nvPr/>
        </p:nvSpPr>
        <p:spPr>
          <a:xfrm>
            <a:off x="7446460" y="352100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$3,438</a:t>
            </a:r>
          </a:p>
        </p:txBody>
      </p:sp>
      <p:sp>
        <p:nvSpPr>
          <p:cNvPr id="84" name="Text Placeholder 2">
            <a:extLst>
              <a:ext uri="{FF2B5EF4-FFF2-40B4-BE49-F238E27FC236}">
                <a16:creationId xmlns:a16="http://schemas.microsoft.com/office/drawing/2014/main" id="{FCD10221-84A3-416E-BF5F-903C55900598}"/>
              </a:ext>
            </a:extLst>
          </p:cNvPr>
          <p:cNvSpPr txBox="1">
            <a:spLocks/>
          </p:cNvSpPr>
          <p:nvPr/>
        </p:nvSpPr>
        <p:spPr>
          <a:xfrm>
            <a:off x="7486035" y="3790659"/>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$50,000</a:t>
            </a:r>
          </a:p>
        </p:txBody>
      </p:sp>
      <p:sp>
        <p:nvSpPr>
          <p:cNvPr id="85" name="Text Placeholder 2">
            <a:extLst>
              <a:ext uri="{FF2B5EF4-FFF2-40B4-BE49-F238E27FC236}">
                <a16:creationId xmlns:a16="http://schemas.microsoft.com/office/drawing/2014/main" id="{8186EAE3-857F-4385-8A9E-1E45C5B94EEC}"/>
              </a:ext>
            </a:extLst>
          </p:cNvPr>
          <p:cNvSpPr txBox="1">
            <a:spLocks/>
          </p:cNvSpPr>
          <p:nvPr/>
        </p:nvSpPr>
        <p:spPr>
          <a:xfrm>
            <a:off x="2064289" y="3803163"/>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86" name="TextBox 85">
            <a:extLst>
              <a:ext uri="{FF2B5EF4-FFF2-40B4-BE49-F238E27FC236}">
                <a16:creationId xmlns:a16="http://schemas.microsoft.com/office/drawing/2014/main" id="{83B01853-C1B9-415F-9FF2-B2126351C0E4}"/>
              </a:ext>
            </a:extLst>
          </p:cNvPr>
          <p:cNvSpPr txBox="1"/>
          <p:nvPr/>
        </p:nvSpPr>
        <p:spPr>
          <a:xfrm>
            <a:off x="374484" y="3895923"/>
            <a:ext cx="1039131" cy="200055"/>
          </a:xfrm>
          <a:prstGeom prst="rect">
            <a:avLst/>
          </a:prstGeom>
          <a:noFill/>
        </p:spPr>
        <p:txBody>
          <a:bodyPr wrap="square" rtlCol="0">
            <a:spAutoFit/>
          </a:bodyPr>
          <a:lstStyle/>
          <a:p>
            <a:r>
              <a:rPr lang="en-US" sz="700" i="1" dirty="0"/>
              <a:t>Founded in 2012</a:t>
            </a:r>
          </a:p>
        </p:txBody>
      </p:sp>
      <p:pic>
        <p:nvPicPr>
          <p:cNvPr id="87" name="Picture 41" descr="Image result for le tote logo">
            <a:extLst>
              <a:ext uri="{FF2B5EF4-FFF2-40B4-BE49-F238E27FC236}">
                <a16:creationId xmlns:a16="http://schemas.microsoft.com/office/drawing/2014/main" id="{4435D26F-D37E-4615-8392-AD407A4832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5100" y="3687645"/>
            <a:ext cx="838417" cy="115304"/>
          </a:xfrm>
          <a:prstGeom prst="rect">
            <a:avLst/>
          </a:prstGeom>
          <a:noFill/>
          <a:extLst>
            <a:ext uri="{909E8E84-426E-40DD-AFC4-6F175D3DCCD1}">
              <a14:hiddenFill xmlns:a14="http://schemas.microsoft.com/office/drawing/2010/main">
                <a:solidFill>
                  <a:srgbClr val="FFFFFF"/>
                </a:solidFill>
              </a14:hiddenFill>
            </a:ext>
          </a:extLst>
        </p:spPr>
      </p:pic>
      <p:sp>
        <p:nvSpPr>
          <p:cNvPr id="88" name="Text Placeholder 2">
            <a:extLst>
              <a:ext uri="{FF2B5EF4-FFF2-40B4-BE49-F238E27FC236}">
                <a16:creationId xmlns:a16="http://schemas.microsoft.com/office/drawing/2014/main" id="{46C9C691-F638-4429-A15B-AA8C84ACF203}"/>
              </a:ext>
            </a:extLst>
          </p:cNvPr>
          <p:cNvSpPr txBox="1">
            <a:spLocks/>
          </p:cNvSpPr>
          <p:nvPr/>
        </p:nvSpPr>
        <p:spPr>
          <a:xfrm>
            <a:off x="1191617" y="3595901"/>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2017</a:t>
            </a:r>
            <a:r>
              <a:rPr lang="en-US" sz="900" dirty="0"/>
              <a:t>)</a:t>
            </a:r>
            <a:endParaRPr lang="en-US" sz="1000" dirty="0"/>
          </a:p>
        </p:txBody>
      </p:sp>
      <p:sp>
        <p:nvSpPr>
          <p:cNvPr id="89" name="Rectangle 88">
            <a:extLst>
              <a:ext uri="{FF2B5EF4-FFF2-40B4-BE49-F238E27FC236}">
                <a16:creationId xmlns:a16="http://schemas.microsoft.com/office/drawing/2014/main" id="{FC1BE25F-0914-41C0-9EB4-20873EEE8320}"/>
              </a:ext>
            </a:extLst>
          </p:cNvPr>
          <p:cNvSpPr/>
          <p:nvPr/>
        </p:nvSpPr>
        <p:spPr>
          <a:xfrm>
            <a:off x="8361482" y="3795302"/>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3277740-5C9B-41D5-A892-509D38EC0619}"/>
              </a:ext>
            </a:extLst>
          </p:cNvPr>
          <p:cNvSpPr/>
          <p:nvPr/>
        </p:nvSpPr>
        <p:spPr>
          <a:xfrm>
            <a:off x="8316637" y="3797117"/>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+50%</a:t>
            </a:r>
          </a:p>
        </p:txBody>
      </p:sp>
      <p:sp>
        <p:nvSpPr>
          <p:cNvPr id="109" name="Text Placeholder 2">
            <a:extLst>
              <a:ext uri="{FF2B5EF4-FFF2-40B4-BE49-F238E27FC236}">
                <a16:creationId xmlns:a16="http://schemas.microsoft.com/office/drawing/2014/main" id="{7271DD42-ABD5-4831-BFAD-D12CB2633067}"/>
              </a:ext>
            </a:extLst>
          </p:cNvPr>
          <p:cNvSpPr txBox="1">
            <a:spLocks/>
          </p:cNvSpPr>
          <p:nvPr/>
        </p:nvSpPr>
        <p:spPr>
          <a:xfrm>
            <a:off x="1852702" y="2691693"/>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10" name="Text Placeholder 2">
            <a:extLst>
              <a:ext uri="{FF2B5EF4-FFF2-40B4-BE49-F238E27FC236}">
                <a16:creationId xmlns:a16="http://schemas.microsoft.com/office/drawing/2014/main" id="{E5797780-6AB4-43FC-B747-68F2E6E24D16}"/>
              </a:ext>
            </a:extLst>
          </p:cNvPr>
          <p:cNvSpPr txBox="1">
            <a:spLocks/>
          </p:cNvSpPr>
          <p:nvPr/>
        </p:nvSpPr>
        <p:spPr>
          <a:xfrm>
            <a:off x="3882687" y="271390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$574</a:t>
            </a:r>
            <a:endParaRPr lang="en-US" sz="1200" b="1" dirty="0"/>
          </a:p>
        </p:txBody>
      </p:sp>
      <p:sp>
        <p:nvSpPr>
          <p:cNvPr id="111" name="Text Placeholder 2">
            <a:extLst>
              <a:ext uri="{FF2B5EF4-FFF2-40B4-BE49-F238E27FC236}">
                <a16:creationId xmlns:a16="http://schemas.microsoft.com/office/drawing/2014/main" id="{F54E6E4F-A476-46C3-A12D-0E37DB9CE594}"/>
              </a:ext>
            </a:extLst>
          </p:cNvPr>
          <p:cNvSpPr txBox="1">
            <a:spLocks/>
          </p:cNvSpPr>
          <p:nvPr/>
        </p:nvSpPr>
        <p:spPr>
          <a:xfrm>
            <a:off x="4044461" y="2966627"/>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$200,000</a:t>
            </a:r>
            <a:endParaRPr lang="en-US" sz="1200" b="1" dirty="0"/>
          </a:p>
        </p:txBody>
      </p:sp>
      <p:sp>
        <p:nvSpPr>
          <p:cNvPr id="112" name="Text Placeholder 2">
            <a:extLst>
              <a:ext uri="{FF2B5EF4-FFF2-40B4-BE49-F238E27FC236}">
                <a16:creationId xmlns:a16="http://schemas.microsoft.com/office/drawing/2014/main" id="{67B928B7-3983-4164-AE67-C9F75F718307}"/>
              </a:ext>
            </a:extLst>
          </p:cNvPr>
          <p:cNvSpPr txBox="1">
            <a:spLocks/>
          </p:cNvSpPr>
          <p:nvPr/>
        </p:nvSpPr>
        <p:spPr>
          <a:xfrm>
            <a:off x="5560231" y="269101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$13,467</a:t>
            </a:r>
            <a:endParaRPr lang="en-US" sz="1200" b="1" dirty="0"/>
          </a:p>
        </p:txBody>
      </p:sp>
      <p:sp>
        <p:nvSpPr>
          <p:cNvPr id="113" name="Text Placeholder 2">
            <a:extLst>
              <a:ext uri="{FF2B5EF4-FFF2-40B4-BE49-F238E27FC236}">
                <a16:creationId xmlns:a16="http://schemas.microsoft.com/office/drawing/2014/main" id="{2A529A3E-9497-4D6B-8E0B-8E89D9ACA8DF}"/>
              </a:ext>
            </a:extLst>
          </p:cNvPr>
          <p:cNvSpPr txBox="1">
            <a:spLocks/>
          </p:cNvSpPr>
          <p:nvPr/>
        </p:nvSpPr>
        <p:spPr>
          <a:xfrm>
            <a:off x="5570664" y="2968093"/>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$300,000</a:t>
            </a:r>
            <a:endParaRPr lang="en-US" sz="1200" b="1" dirty="0"/>
          </a:p>
        </p:txBody>
      </p:sp>
      <p:sp>
        <p:nvSpPr>
          <p:cNvPr id="114" name="Text Placeholder 2">
            <a:extLst>
              <a:ext uri="{FF2B5EF4-FFF2-40B4-BE49-F238E27FC236}">
                <a16:creationId xmlns:a16="http://schemas.microsoft.com/office/drawing/2014/main" id="{EFA4DB4E-79E4-4CA9-9E9C-BEAF201207B4}"/>
              </a:ext>
            </a:extLst>
          </p:cNvPr>
          <p:cNvSpPr txBox="1">
            <a:spLocks/>
          </p:cNvSpPr>
          <p:nvPr/>
        </p:nvSpPr>
        <p:spPr>
          <a:xfrm>
            <a:off x="7452320" y="269159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$12,893</a:t>
            </a:r>
            <a:endParaRPr lang="en-US" sz="1200" b="1" dirty="0"/>
          </a:p>
        </p:txBody>
      </p:sp>
      <p:sp>
        <p:nvSpPr>
          <p:cNvPr id="115" name="Text Placeholder 2">
            <a:extLst>
              <a:ext uri="{FF2B5EF4-FFF2-40B4-BE49-F238E27FC236}">
                <a16:creationId xmlns:a16="http://schemas.microsoft.com/office/drawing/2014/main" id="{5F34A51D-FC42-4E94-9E76-931476A06AA9}"/>
              </a:ext>
            </a:extLst>
          </p:cNvPr>
          <p:cNvSpPr txBox="1">
            <a:spLocks/>
          </p:cNvSpPr>
          <p:nvPr/>
        </p:nvSpPr>
        <p:spPr>
          <a:xfrm>
            <a:off x="7491895" y="2961251"/>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$100,000</a:t>
            </a:r>
            <a:endParaRPr lang="en-US" sz="1200" b="1" dirty="0"/>
          </a:p>
        </p:txBody>
      </p:sp>
      <p:sp>
        <p:nvSpPr>
          <p:cNvPr id="116" name="Text Placeholder 2">
            <a:extLst>
              <a:ext uri="{FF2B5EF4-FFF2-40B4-BE49-F238E27FC236}">
                <a16:creationId xmlns:a16="http://schemas.microsoft.com/office/drawing/2014/main" id="{7093695A-4BD3-46AA-8D1F-8E9236430730}"/>
              </a:ext>
            </a:extLst>
          </p:cNvPr>
          <p:cNvSpPr txBox="1">
            <a:spLocks/>
          </p:cNvSpPr>
          <p:nvPr/>
        </p:nvSpPr>
        <p:spPr>
          <a:xfrm>
            <a:off x="1206270" y="2740123"/>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t>(TV launch: 2016</a:t>
            </a:r>
            <a:r>
              <a:rPr lang="en-US" sz="900"/>
              <a:t>)</a:t>
            </a:r>
            <a:endParaRPr lang="en-US" sz="1000" dirty="0"/>
          </a:p>
        </p:txBody>
      </p:sp>
      <p:sp>
        <p:nvSpPr>
          <p:cNvPr id="117" name="Text Placeholder 2">
            <a:extLst>
              <a:ext uri="{FF2B5EF4-FFF2-40B4-BE49-F238E27FC236}">
                <a16:creationId xmlns:a16="http://schemas.microsoft.com/office/drawing/2014/main" id="{9EA0F21F-944B-460F-BE31-42759F79C45B}"/>
              </a:ext>
            </a:extLst>
          </p:cNvPr>
          <p:cNvSpPr txBox="1">
            <a:spLocks/>
          </p:cNvSpPr>
          <p:nvPr/>
        </p:nvSpPr>
        <p:spPr>
          <a:xfrm>
            <a:off x="2070149" y="2973755"/>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18" name="Rectangle 117">
            <a:extLst>
              <a:ext uri="{FF2B5EF4-FFF2-40B4-BE49-F238E27FC236}">
                <a16:creationId xmlns:a16="http://schemas.microsoft.com/office/drawing/2014/main" id="{64202600-7A87-4531-983E-0BCDA15A1699}"/>
              </a:ext>
            </a:extLst>
          </p:cNvPr>
          <p:cNvSpPr/>
          <p:nvPr/>
        </p:nvSpPr>
        <p:spPr>
          <a:xfrm>
            <a:off x="8376137" y="2974692"/>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D6D111B-DC9C-4AF1-8AE4-E6C9A41E4FB2}"/>
              </a:ext>
            </a:extLst>
          </p:cNvPr>
          <p:cNvSpPr/>
          <p:nvPr/>
        </p:nvSpPr>
        <p:spPr>
          <a:xfrm>
            <a:off x="8331292" y="2967716"/>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+50%</a:t>
            </a:r>
          </a:p>
        </p:txBody>
      </p:sp>
      <p:sp>
        <p:nvSpPr>
          <p:cNvPr id="120" name="TextBox 119">
            <a:extLst>
              <a:ext uri="{FF2B5EF4-FFF2-40B4-BE49-F238E27FC236}">
                <a16:creationId xmlns:a16="http://schemas.microsoft.com/office/drawing/2014/main" id="{776D5D77-71CA-40EA-8292-BDC19E144DA5}"/>
              </a:ext>
            </a:extLst>
          </p:cNvPr>
          <p:cNvSpPr txBox="1"/>
          <p:nvPr/>
        </p:nvSpPr>
        <p:spPr>
          <a:xfrm>
            <a:off x="336384" y="3101683"/>
            <a:ext cx="1039131" cy="200055"/>
          </a:xfrm>
          <a:prstGeom prst="rect">
            <a:avLst/>
          </a:prstGeom>
          <a:noFill/>
        </p:spPr>
        <p:txBody>
          <a:bodyPr wrap="square" rtlCol="0">
            <a:spAutoFit/>
          </a:bodyPr>
          <a:lstStyle/>
          <a:p>
            <a:r>
              <a:rPr lang="en-US" sz="700" i="1" dirty="0"/>
              <a:t>Founded in 2013</a:t>
            </a:r>
          </a:p>
        </p:txBody>
      </p:sp>
      <p:pic>
        <p:nvPicPr>
          <p:cNvPr id="121" name="Picture 34" descr="Image result for home chef logo">
            <a:extLst>
              <a:ext uri="{FF2B5EF4-FFF2-40B4-BE49-F238E27FC236}">
                <a16:creationId xmlns:a16="http://schemas.microsoft.com/office/drawing/2014/main" id="{5C525202-5A75-4979-89D6-0F09237BFAC0}"/>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9977" y="2568862"/>
            <a:ext cx="772442" cy="570850"/>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D7E8C401-EAFC-42BA-9B7E-BF3ECD410AC3}"/>
              </a:ext>
            </a:extLst>
          </p:cNvPr>
          <p:cNvSpPr/>
          <p:nvPr/>
        </p:nvSpPr>
        <p:spPr>
          <a:xfrm>
            <a:off x="4024531" y="6164719"/>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3" name="Rectangle 92">
            <a:extLst>
              <a:ext uri="{FF2B5EF4-FFF2-40B4-BE49-F238E27FC236}">
                <a16:creationId xmlns:a16="http://schemas.microsoft.com/office/drawing/2014/main" id="{C2CD994F-3858-44C6-86D1-B056290C125E}"/>
              </a:ext>
            </a:extLst>
          </p:cNvPr>
          <p:cNvSpPr/>
          <p:nvPr/>
        </p:nvSpPr>
        <p:spPr>
          <a:xfrm>
            <a:off x="3909347" y="614016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a:t>
            </a:r>
          </a:p>
        </p:txBody>
      </p:sp>
      <p:sp>
        <p:nvSpPr>
          <p:cNvPr id="94" name="Text Placeholder 3">
            <a:extLst>
              <a:ext uri="{FF2B5EF4-FFF2-40B4-BE49-F238E27FC236}">
                <a16:creationId xmlns:a16="http://schemas.microsoft.com/office/drawing/2014/main" id="{F19A4DD3-E7CE-4FC1-A572-B6416E3F40BD}"/>
              </a:ext>
            </a:extLst>
          </p:cNvPr>
          <p:cNvSpPr txBox="1">
            <a:spLocks/>
          </p:cNvSpPr>
          <p:nvPr/>
        </p:nvSpPr>
        <p:spPr>
          <a:xfrm>
            <a:off x="4327538" y="6163612"/>
            <a:ext cx="3404534" cy="25148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=revenue increase between 2016 &amp; 2017</a:t>
            </a:r>
          </a:p>
        </p:txBody>
      </p:sp>
    </p:spTree>
    <p:extLst>
      <p:ext uri="{BB962C8B-B14F-4D97-AF65-F5344CB8AC3E}">
        <p14:creationId xmlns:p14="http://schemas.microsoft.com/office/powerpoint/2010/main" val="148327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3899882" y="1367201"/>
            <a:ext cx="1405378" cy="368686"/>
          </a:xfrm>
        </p:spPr>
        <p:txBody>
          <a:bodyPr/>
          <a:lstStyle/>
          <a:p>
            <a:r>
              <a:rPr lang="en-US" sz="1400" b="1" u="sng" dirty="0"/>
              <a:t>2016</a:t>
            </a:r>
          </a:p>
        </p:txBody>
      </p:sp>
      <p:sp>
        <p:nvSpPr>
          <p:cNvPr id="8" name="Text Placeholder 2"/>
          <p:cNvSpPr>
            <a:spLocks noGrp="1"/>
          </p:cNvSpPr>
          <p:nvPr>
            <p:ph type="body" sz="quarter" idx="13"/>
          </p:nvPr>
        </p:nvSpPr>
        <p:spPr>
          <a:xfrm>
            <a:off x="4812901" y="1373686"/>
            <a:ext cx="2914656" cy="368686"/>
          </a:xfrm>
        </p:spPr>
        <p:txBody>
          <a:bodyPr/>
          <a:lstStyle/>
          <a:p>
            <a:r>
              <a:rPr lang="en-US" sz="1400" b="1" u="sng" dirty="0"/>
              <a:t>2017</a:t>
            </a:r>
          </a:p>
        </p:txBody>
      </p:sp>
      <p:sp>
        <p:nvSpPr>
          <p:cNvPr id="10" name="Text Placeholder 2"/>
          <p:cNvSpPr>
            <a:spLocks noGrp="1"/>
          </p:cNvSpPr>
          <p:nvPr>
            <p:ph type="body" sz="quarter" idx="13"/>
          </p:nvPr>
        </p:nvSpPr>
        <p:spPr>
          <a:xfrm>
            <a:off x="7353867" y="1371093"/>
            <a:ext cx="1369838" cy="368686"/>
          </a:xfrm>
        </p:spPr>
        <p:txBody>
          <a:bodyPr/>
          <a:lstStyle/>
          <a:p>
            <a:r>
              <a:rPr lang="en-US" sz="1400" b="1" u="sng" dirty="0"/>
              <a:t>YoY Diff</a:t>
            </a:r>
          </a:p>
        </p:txBody>
      </p:sp>
      <p:sp>
        <p:nvSpPr>
          <p:cNvPr id="15" name="Text Placeholder 2"/>
          <p:cNvSpPr>
            <a:spLocks noGrp="1"/>
          </p:cNvSpPr>
          <p:nvPr>
            <p:ph type="body" sz="quarter" idx="13"/>
          </p:nvPr>
        </p:nvSpPr>
        <p:spPr>
          <a:xfrm>
            <a:off x="200759" y="1368666"/>
            <a:ext cx="1145362" cy="368686"/>
          </a:xfrm>
        </p:spPr>
        <p:txBody>
          <a:bodyPr/>
          <a:lstStyle/>
          <a:p>
            <a:r>
              <a:rPr lang="en-US" sz="1400" b="1" u="sng" dirty="0"/>
              <a:t>Company</a:t>
            </a:r>
          </a:p>
        </p:txBody>
      </p:sp>
      <p:cxnSp>
        <p:nvCxnSpPr>
          <p:cNvPr id="39" name="Straight Connector 38"/>
          <p:cNvCxnSpPr>
            <a:cxnSpLocks/>
          </p:cNvCxnSpPr>
          <p:nvPr/>
        </p:nvCxnSpPr>
        <p:spPr>
          <a:xfrm>
            <a:off x="307731" y="2545843"/>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90" name="Text Placeholder 3"/>
          <p:cNvSpPr>
            <a:spLocks noGrp="1"/>
          </p:cNvSpPr>
          <p:nvPr>
            <p:ph type="body" sz="quarter" idx="14"/>
          </p:nvPr>
        </p:nvSpPr>
        <p:spPr>
          <a:xfrm>
            <a:off x="178211" y="6360536"/>
            <a:ext cx="7542438" cy="431795"/>
          </a:xfrm>
        </p:spPr>
        <p:txBody>
          <a:bodyPr/>
          <a:lstStyle/>
          <a:p>
            <a:r>
              <a:rPr lang="en-US" sz="800" dirty="0"/>
              <a:t>Source: Revenues reflect estimated revenue data from Pivotal Research, with the exception of Top Hatter which is based on analyst estimates per Fortune (5/11/17).  TV spend based on VAB analysis of Nielsen Ad Intel data, TV spend (national cable TV, national broadcast TV, Spanish language broadcast TV, Spanish language cable TV, spot TV, syndication TV), CY 2016 &amp; 2017.</a:t>
            </a:r>
          </a:p>
        </p:txBody>
      </p:sp>
      <p:cxnSp>
        <p:nvCxnSpPr>
          <p:cNvPr id="133" name="Straight Connector 132">
            <a:extLst>
              <a:ext uri="{FF2B5EF4-FFF2-40B4-BE49-F238E27FC236}">
                <a16:creationId xmlns:a16="http://schemas.microsoft.com/office/drawing/2014/main" id="{6D81EF7B-B29C-4F66-ADF8-5871FC4EDB3E}"/>
              </a:ext>
            </a:extLst>
          </p:cNvPr>
          <p:cNvCxnSpPr>
            <a:cxnSpLocks/>
          </p:cNvCxnSpPr>
          <p:nvPr/>
        </p:nvCxnSpPr>
        <p:spPr>
          <a:xfrm>
            <a:off x="319455" y="3384050"/>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34" name="Text Placeholder 2">
            <a:extLst>
              <a:ext uri="{FF2B5EF4-FFF2-40B4-BE49-F238E27FC236}">
                <a16:creationId xmlns:a16="http://schemas.microsoft.com/office/drawing/2014/main" id="{FBD694BA-F6F2-46E2-89CD-470D7BFC0B84}"/>
              </a:ext>
            </a:extLst>
          </p:cNvPr>
          <p:cNvSpPr txBox="1">
            <a:spLocks/>
          </p:cNvSpPr>
          <p:nvPr/>
        </p:nvSpPr>
        <p:spPr>
          <a:xfrm>
            <a:off x="1855634" y="1841770"/>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35" name="Text Placeholder 2">
            <a:extLst>
              <a:ext uri="{FF2B5EF4-FFF2-40B4-BE49-F238E27FC236}">
                <a16:creationId xmlns:a16="http://schemas.microsoft.com/office/drawing/2014/main" id="{4E82EAA4-98CD-4C5D-94F6-9EF59E952865}"/>
              </a:ext>
            </a:extLst>
          </p:cNvPr>
          <p:cNvSpPr txBox="1">
            <a:spLocks/>
          </p:cNvSpPr>
          <p:nvPr/>
        </p:nvSpPr>
        <p:spPr>
          <a:xfrm>
            <a:off x="4035085" y="186397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a:t>
            </a:r>
          </a:p>
        </p:txBody>
      </p:sp>
      <p:sp>
        <p:nvSpPr>
          <p:cNvPr id="136" name="Text Placeholder 2">
            <a:extLst>
              <a:ext uri="{FF2B5EF4-FFF2-40B4-BE49-F238E27FC236}">
                <a16:creationId xmlns:a16="http://schemas.microsoft.com/office/drawing/2014/main" id="{1D80F0B7-B6B6-4F50-92D9-AB34B7A54E71}"/>
              </a:ext>
            </a:extLst>
          </p:cNvPr>
          <p:cNvSpPr txBox="1">
            <a:spLocks/>
          </p:cNvSpPr>
          <p:nvPr/>
        </p:nvSpPr>
        <p:spPr>
          <a:xfrm>
            <a:off x="4088312" y="2116704"/>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$872,327</a:t>
            </a:r>
          </a:p>
        </p:txBody>
      </p:sp>
      <p:sp>
        <p:nvSpPr>
          <p:cNvPr id="137" name="Text Placeholder 2">
            <a:extLst>
              <a:ext uri="{FF2B5EF4-FFF2-40B4-BE49-F238E27FC236}">
                <a16:creationId xmlns:a16="http://schemas.microsoft.com/office/drawing/2014/main" id="{A09105FB-DE54-47C0-ABF8-27EE042ECDB9}"/>
              </a:ext>
            </a:extLst>
          </p:cNvPr>
          <p:cNvSpPr txBox="1">
            <a:spLocks/>
          </p:cNvSpPr>
          <p:nvPr/>
        </p:nvSpPr>
        <p:spPr>
          <a:xfrm>
            <a:off x="5571957" y="184109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$22,846</a:t>
            </a:r>
          </a:p>
        </p:txBody>
      </p:sp>
      <p:sp>
        <p:nvSpPr>
          <p:cNvPr id="138" name="Text Placeholder 2">
            <a:extLst>
              <a:ext uri="{FF2B5EF4-FFF2-40B4-BE49-F238E27FC236}">
                <a16:creationId xmlns:a16="http://schemas.microsoft.com/office/drawing/2014/main" id="{3DD64E54-73BA-4FF2-A01C-9E9BDDB04538}"/>
              </a:ext>
            </a:extLst>
          </p:cNvPr>
          <p:cNvSpPr txBox="1">
            <a:spLocks/>
          </p:cNvSpPr>
          <p:nvPr/>
        </p:nvSpPr>
        <p:spPr>
          <a:xfrm>
            <a:off x="5582390" y="2118170"/>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$1,090,163</a:t>
            </a:r>
          </a:p>
        </p:txBody>
      </p:sp>
      <p:sp>
        <p:nvSpPr>
          <p:cNvPr id="139" name="Text Placeholder 2">
            <a:extLst>
              <a:ext uri="{FF2B5EF4-FFF2-40B4-BE49-F238E27FC236}">
                <a16:creationId xmlns:a16="http://schemas.microsoft.com/office/drawing/2014/main" id="{BCEF6719-8409-408D-B4C0-71E24F900459}"/>
              </a:ext>
            </a:extLst>
          </p:cNvPr>
          <p:cNvSpPr txBox="1">
            <a:spLocks/>
          </p:cNvSpPr>
          <p:nvPr/>
        </p:nvSpPr>
        <p:spPr>
          <a:xfrm>
            <a:off x="7455252" y="184167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$22,846</a:t>
            </a:r>
          </a:p>
        </p:txBody>
      </p:sp>
      <p:sp>
        <p:nvSpPr>
          <p:cNvPr id="140" name="Text Placeholder 2">
            <a:extLst>
              <a:ext uri="{FF2B5EF4-FFF2-40B4-BE49-F238E27FC236}">
                <a16:creationId xmlns:a16="http://schemas.microsoft.com/office/drawing/2014/main" id="{853509C2-31EC-4473-AEFB-E04C825A46AF}"/>
              </a:ext>
            </a:extLst>
          </p:cNvPr>
          <p:cNvSpPr txBox="1">
            <a:spLocks/>
          </p:cNvSpPr>
          <p:nvPr/>
        </p:nvSpPr>
        <p:spPr>
          <a:xfrm>
            <a:off x="7494827" y="2111328"/>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$217,836</a:t>
            </a:r>
          </a:p>
        </p:txBody>
      </p:sp>
      <p:sp>
        <p:nvSpPr>
          <p:cNvPr id="142" name="Text Placeholder 2">
            <a:extLst>
              <a:ext uri="{FF2B5EF4-FFF2-40B4-BE49-F238E27FC236}">
                <a16:creationId xmlns:a16="http://schemas.microsoft.com/office/drawing/2014/main" id="{05BC3F89-2DA4-48A2-BE40-E82119CF02EC}"/>
              </a:ext>
            </a:extLst>
          </p:cNvPr>
          <p:cNvSpPr txBox="1">
            <a:spLocks/>
          </p:cNvSpPr>
          <p:nvPr/>
        </p:nvSpPr>
        <p:spPr>
          <a:xfrm>
            <a:off x="2073081" y="2123832"/>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62" name="TextBox 161">
            <a:extLst>
              <a:ext uri="{FF2B5EF4-FFF2-40B4-BE49-F238E27FC236}">
                <a16:creationId xmlns:a16="http://schemas.microsoft.com/office/drawing/2014/main" id="{FC95BABE-CD2E-4082-A595-080B52B051A3}"/>
              </a:ext>
            </a:extLst>
          </p:cNvPr>
          <p:cNvSpPr txBox="1"/>
          <p:nvPr/>
        </p:nvSpPr>
        <p:spPr>
          <a:xfrm>
            <a:off x="383276" y="2216590"/>
            <a:ext cx="1039131" cy="200055"/>
          </a:xfrm>
          <a:prstGeom prst="rect">
            <a:avLst/>
          </a:prstGeom>
          <a:noFill/>
        </p:spPr>
        <p:txBody>
          <a:bodyPr wrap="square" rtlCol="0">
            <a:spAutoFit/>
          </a:bodyPr>
          <a:lstStyle/>
          <a:p>
            <a:r>
              <a:rPr lang="en-US" sz="700" i="1" dirty="0"/>
              <a:t>Founded in 2011</a:t>
            </a:r>
          </a:p>
        </p:txBody>
      </p:sp>
      <p:cxnSp>
        <p:nvCxnSpPr>
          <p:cNvPr id="163" name="Straight Connector 162">
            <a:extLst>
              <a:ext uri="{FF2B5EF4-FFF2-40B4-BE49-F238E27FC236}">
                <a16:creationId xmlns:a16="http://schemas.microsoft.com/office/drawing/2014/main" id="{9ABD3A46-2AE9-4103-AB55-10AE812F5E43}"/>
              </a:ext>
            </a:extLst>
          </p:cNvPr>
          <p:cNvCxnSpPr>
            <a:cxnSpLocks/>
          </p:cNvCxnSpPr>
          <p:nvPr/>
        </p:nvCxnSpPr>
        <p:spPr>
          <a:xfrm>
            <a:off x="319454" y="4210525"/>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64" name="Text Placeholder 2">
            <a:extLst>
              <a:ext uri="{FF2B5EF4-FFF2-40B4-BE49-F238E27FC236}">
                <a16:creationId xmlns:a16="http://schemas.microsoft.com/office/drawing/2014/main" id="{68503648-C10C-4925-A173-875EBE73DC95}"/>
              </a:ext>
            </a:extLst>
          </p:cNvPr>
          <p:cNvSpPr txBox="1">
            <a:spLocks/>
          </p:cNvSpPr>
          <p:nvPr/>
        </p:nvSpPr>
        <p:spPr>
          <a:xfrm>
            <a:off x="1855633" y="3538687"/>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66" name="Text Placeholder 2">
            <a:extLst>
              <a:ext uri="{FF2B5EF4-FFF2-40B4-BE49-F238E27FC236}">
                <a16:creationId xmlns:a16="http://schemas.microsoft.com/office/drawing/2014/main" id="{0FC51CEC-09E0-4E03-A7FD-D252E483971F}"/>
              </a:ext>
            </a:extLst>
          </p:cNvPr>
          <p:cNvSpPr txBox="1">
            <a:spLocks/>
          </p:cNvSpPr>
          <p:nvPr/>
        </p:nvSpPr>
        <p:spPr>
          <a:xfrm>
            <a:off x="4012218" y="3813621"/>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$124,000</a:t>
            </a:r>
          </a:p>
        </p:txBody>
      </p:sp>
      <p:sp>
        <p:nvSpPr>
          <p:cNvPr id="167" name="Text Placeholder 2">
            <a:extLst>
              <a:ext uri="{FF2B5EF4-FFF2-40B4-BE49-F238E27FC236}">
                <a16:creationId xmlns:a16="http://schemas.microsoft.com/office/drawing/2014/main" id="{8144450D-EE05-46A6-AFFB-B7FA36EB735D}"/>
              </a:ext>
            </a:extLst>
          </p:cNvPr>
          <p:cNvSpPr txBox="1">
            <a:spLocks/>
          </p:cNvSpPr>
          <p:nvPr/>
        </p:nvSpPr>
        <p:spPr>
          <a:xfrm>
            <a:off x="5571954" y="353801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$605</a:t>
            </a:r>
          </a:p>
        </p:txBody>
      </p:sp>
      <p:sp>
        <p:nvSpPr>
          <p:cNvPr id="168" name="Text Placeholder 2">
            <a:extLst>
              <a:ext uri="{FF2B5EF4-FFF2-40B4-BE49-F238E27FC236}">
                <a16:creationId xmlns:a16="http://schemas.microsoft.com/office/drawing/2014/main" id="{9B34655B-AF89-40AD-AA60-DA41FA9B6846}"/>
              </a:ext>
            </a:extLst>
          </p:cNvPr>
          <p:cNvSpPr txBox="1">
            <a:spLocks/>
          </p:cNvSpPr>
          <p:nvPr/>
        </p:nvSpPr>
        <p:spPr>
          <a:xfrm>
            <a:off x="5582387" y="3815087"/>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$275,000</a:t>
            </a:r>
          </a:p>
        </p:txBody>
      </p:sp>
      <p:sp>
        <p:nvSpPr>
          <p:cNvPr id="169" name="Text Placeholder 2">
            <a:extLst>
              <a:ext uri="{FF2B5EF4-FFF2-40B4-BE49-F238E27FC236}">
                <a16:creationId xmlns:a16="http://schemas.microsoft.com/office/drawing/2014/main" id="{995E8DA3-3022-4F0C-B6C7-4710A8CB2B10}"/>
              </a:ext>
            </a:extLst>
          </p:cNvPr>
          <p:cNvSpPr txBox="1">
            <a:spLocks/>
          </p:cNvSpPr>
          <p:nvPr/>
        </p:nvSpPr>
        <p:spPr>
          <a:xfrm>
            <a:off x="7235442" y="353858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$605</a:t>
            </a:r>
          </a:p>
        </p:txBody>
      </p:sp>
      <p:sp>
        <p:nvSpPr>
          <p:cNvPr id="170" name="Text Placeholder 2">
            <a:extLst>
              <a:ext uri="{FF2B5EF4-FFF2-40B4-BE49-F238E27FC236}">
                <a16:creationId xmlns:a16="http://schemas.microsoft.com/office/drawing/2014/main" id="{A8390382-EDB2-41B0-99C2-415909233A29}"/>
              </a:ext>
            </a:extLst>
          </p:cNvPr>
          <p:cNvSpPr txBox="1">
            <a:spLocks/>
          </p:cNvSpPr>
          <p:nvPr/>
        </p:nvSpPr>
        <p:spPr>
          <a:xfrm>
            <a:off x="7397216" y="3808245"/>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$151,000</a:t>
            </a:r>
          </a:p>
        </p:txBody>
      </p:sp>
      <p:sp>
        <p:nvSpPr>
          <p:cNvPr id="172" name="Text Placeholder 2">
            <a:extLst>
              <a:ext uri="{FF2B5EF4-FFF2-40B4-BE49-F238E27FC236}">
                <a16:creationId xmlns:a16="http://schemas.microsoft.com/office/drawing/2014/main" id="{3E3DD28D-50E9-4B10-B967-BD46874CC802}"/>
              </a:ext>
            </a:extLst>
          </p:cNvPr>
          <p:cNvSpPr txBox="1">
            <a:spLocks/>
          </p:cNvSpPr>
          <p:nvPr/>
        </p:nvSpPr>
        <p:spPr>
          <a:xfrm>
            <a:off x="2073080" y="3820749"/>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76" name="TextBox 175">
            <a:extLst>
              <a:ext uri="{FF2B5EF4-FFF2-40B4-BE49-F238E27FC236}">
                <a16:creationId xmlns:a16="http://schemas.microsoft.com/office/drawing/2014/main" id="{F25E114F-41E1-483F-BD8F-F254BF1D3A7E}"/>
              </a:ext>
            </a:extLst>
          </p:cNvPr>
          <p:cNvSpPr txBox="1"/>
          <p:nvPr/>
        </p:nvSpPr>
        <p:spPr>
          <a:xfrm>
            <a:off x="383275" y="3939885"/>
            <a:ext cx="1039131" cy="200055"/>
          </a:xfrm>
          <a:prstGeom prst="rect">
            <a:avLst/>
          </a:prstGeom>
          <a:noFill/>
        </p:spPr>
        <p:txBody>
          <a:bodyPr wrap="square" rtlCol="0">
            <a:spAutoFit/>
          </a:bodyPr>
          <a:lstStyle/>
          <a:p>
            <a:r>
              <a:rPr lang="en-US" sz="700" i="1" dirty="0"/>
              <a:t>Founded in 2014</a:t>
            </a:r>
          </a:p>
        </p:txBody>
      </p:sp>
      <p:cxnSp>
        <p:nvCxnSpPr>
          <p:cNvPr id="177" name="Straight Connector 176">
            <a:extLst>
              <a:ext uri="{FF2B5EF4-FFF2-40B4-BE49-F238E27FC236}">
                <a16:creationId xmlns:a16="http://schemas.microsoft.com/office/drawing/2014/main" id="{B7DC0DC7-6A5F-4F0D-99BF-7189C94765F3}"/>
              </a:ext>
            </a:extLst>
          </p:cNvPr>
          <p:cNvCxnSpPr>
            <a:cxnSpLocks/>
          </p:cNvCxnSpPr>
          <p:nvPr/>
        </p:nvCxnSpPr>
        <p:spPr>
          <a:xfrm>
            <a:off x="319454" y="5107334"/>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78" name="Text Placeholder 2">
            <a:extLst>
              <a:ext uri="{FF2B5EF4-FFF2-40B4-BE49-F238E27FC236}">
                <a16:creationId xmlns:a16="http://schemas.microsoft.com/office/drawing/2014/main" id="{DB6DA8BE-F21E-481F-94AA-617B779CD497}"/>
              </a:ext>
            </a:extLst>
          </p:cNvPr>
          <p:cNvSpPr txBox="1">
            <a:spLocks/>
          </p:cNvSpPr>
          <p:nvPr/>
        </p:nvSpPr>
        <p:spPr>
          <a:xfrm>
            <a:off x="1855633" y="4382744"/>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79" name="Text Placeholder 2">
            <a:extLst>
              <a:ext uri="{FF2B5EF4-FFF2-40B4-BE49-F238E27FC236}">
                <a16:creationId xmlns:a16="http://schemas.microsoft.com/office/drawing/2014/main" id="{7F18B3F8-3DA8-4FD5-9D02-EAD9EE905A0F}"/>
              </a:ext>
            </a:extLst>
          </p:cNvPr>
          <p:cNvSpPr txBox="1">
            <a:spLocks/>
          </p:cNvSpPr>
          <p:nvPr/>
        </p:nvSpPr>
        <p:spPr>
          <a:xfrm>
            <a:off x="3850444" y="440495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$553</a:t>
            </a:r>
          </a:p>
        </p:txBody>
      </p:sp>
      <p:sp>
        <p:nvSpPr>
          <p:cNvPr id="180" name="Text Placeholder 2">
            <a:extLst>
              <a:ext uri="{FF2B5EF4-FFF2-40B4-BE49-F238E27FC236}">
                <a16:creationId xmlns:a16="http://schemas.microsoft.com/office/drawing/2014/main" id="{564222BE-CF1E-4AAD-B44A-EE3067960D0C}"/>
              </a:ext>
            </a:extLst>
          </p:cNvPr>
          <p:cNvSpPr txBox="1">
            <a:spLocks/>
          </p:cNvSpPr>
          <p:nvPr/>
        </p:nvSpPr>
        <p:spPr>
          <a:xfrm>
            <a:off x="4012218" y="4657678"/>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$40,000</a:t>
            </a:r>
          </a:p>
        </p:txBody>
      </p:sp>
      <p:sp>
        <p:nvSpPr>
          <p:cNvPr id="181" name="Text Placeholder 2">
            <a:extLst>
              <a:ext uri="{FF2B5EF4-FFF2-40B4-BE49-F238E27FC236}">
                <a16:creationId xmlns:a16="http://schemas.microsoft.com/office/drawing/2014/main" id="{CB75C666-D97D-4242-AA57-8EEFF6AF92D5}"/>
              </a:ext>
            </a:extLst>
          </p:cNvPr>
          <p:cNvSpPr txBox="1">
            <a:spLocks/>
          </p:cNvSpPr>
          <p:nvPr/>
        </p:nvSpPr>
        <p:spPr>
          <a:xfrm>
            <a:off x="5571955" y="438207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$5,227</a:t>
            </a:r>
          </a:p>
        </p:txBody>
      </p:sp>
      <p:sp>
        <p:nvSpPr>
          <p:cNvPr id="182" name="Text Placeholder 2">
            <a:extLst>
              <a:ext uri="{FF2B5EF4-FFF2-40B4-BE49-F238E27FC236}">
                <a16:creationId xmlns:a16="http://schemas.microsoft.com/office/drawing/2014/main" id="{26E98D03-53A3-403B-A6A8-D04AA379DCFB}"/>
              </a:ext>
            </a:extLst>
          </p:cNvPr>
          <p:cNvSpPr txBox="1">
            <a:spLocks/>
          </p:cNvSpPr>
          <p:nvPr/>
        </p:nvSpPr>
        <p:spPr>
          <a:xfrm>
            <a:off x="5582388" y="4659144"/>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$100,000</a:t>
            </a:r>
          </a:p>
        </p:txBody>
      </p:sp>
      <p:sp>
        <p:nvSpPr>
          <p:cNvPr id="183" name="Text Placeholder 2">
            <a:extLst>
              <a:ext uri="{FF2B5EF4-FFF2-40B4-BE49-F238E27FC236}">
                <a16:creationId xmlns:a16="http://schemas.microsoft.com/office/drawing/2014/main" id="{9E60974B-A68A-4E4F-87DE-F78417EB2375}"/>
              </a:ext>
            </a:extLst>
          </p:cNvPr>
          <p:cNvSpPr txBox="1">
            <a:spLocks/>
          </p:cNvSpPr>
          <p:nvPr/>
        </p:nvSpPr>
        <p:spPr>
          <a:xfrm>
            <a:off x="7455251" y="4382645"/>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$4,674</a:t>
            </a:r>
          </a:p>
        </p:txBody>
      </p:sp>
      <p:sp>
        <p:nvSpPr>
          <p:cNvPr id="184" name="Text Placeholder 2">
            <a:extLst>
              <a:ext uri="{FF2B5EF4-FFF2-40B4-BE49-F238E27FC236}">
                <a16:creationId xmlns:a16="http://schemas.microsoft.com/office/drawing/2014/main" id="{3ECA1447-D219-4F07-B2F5-B1BC48511B50}"/>
              </a:ext>
            </a:extLst>
          </p:cNvPr>
          <p:cNvSpPr txBox="1">
            <a:spLocks/>
          </p:cNvSpPr>
          <p:nvPr/>
        </p:nvSpPr>
        <p:spPr>
          <a:xfrm>
            <a:off x="7494826" y="4652302"/>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$60,000</a:t>
            </a:r>
          </a:p>
        </p:txBody>
      </p:sp>
      <p:sp>
        <p:nvSpPr>
          <p:cNvPr id="186" name="Text Placeholder 2">
            <a:extLst>
              <a:ext uri="{FF2B5EF4-FFF2-40B4-BE49-F238E27FC236}">
                <a16:creationId xmlns:a16="http://schemas.microsoft.com/office/drawing/2014/main" id="{FD82E9BD-D3AB-46B3-8DC2-A7AE35F768A9}"/>
              </a:ext>
            </a:extLst>
          </p:cNvPr>
          <p:cNvSpPr txBox="1">
            <a:spLocks/>
          </p:cNvSpPr>
          <p:nvPr/>
        </p:nvSpPr>
        <p:spPr>
          <a:xfrm>
            <a:off x="2073080" y="4664806"/>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90" name="TextBox 189">
            <a:extLst>
              <a:ext uri="{FF2B5EF4-FFF2-40B4-BE49-F238E27FC236}">
                <a16:creationId xmlns:a16="http://schemas.microsoft.com/office/drawing/2014/main" id="{67F0CC6E-EEC7-47A2-8E6F-6ECB6BF91745}"/>
              </a:ext>
            </a:extLst>
          </p:cNvPr>
          <p:cNvSpPr txBox="1"/>
          <p:nvPr/>
        </p:nvSpPr>
        <p:spPr>
          <a:xfrm>
            <a:off x="383275" y="4819110"/>
            <a:ext cx="1039131" cy="200055"/>
          </a:xfrm>
          <a:prstGeom prst="rect">
            <a:avLst/>
          </a:prstGeom>
          <a:noFill/>
        </p:spPr>
        <p:txBody>
          <a:bodyPr wrap="square" rtlCol="0">
            <a:spAutoFit/>
          </a:bodyPr>
          <a:lstStyle/>
          <a:p>
            <a:r>
              <a:rPr lang="en-US" sz="700" i="1" dirty="0"/>
              <a:t>Founded in 2012</a:t>
            </a:r>
          </a:p>
        </p:txBody>
      </p:sp>
      <p:sp>
        <p:nvSpPr>
          <p:cNvPr id="192" name="Text Placeholder 2">
            <a:extLst>
              <a:ext uri="{FF2B5EF4-FFF2-40B4-BE49-F238E27FC236}">
                <a16:creationId xmlns:a16="http://schemas.microsoft.com/office/drawing/2014/main" id="{93365C9A-5075-41A6-BCC9-A69F6BA11BCC}"/>
              </a:ext>
            </a:extLst>
          </p:cNvPr>
          <p:cNvSpPr txBox="1">
            <a:spLocks/>
          </p:cNvSpPr>
          <p:nvPr/>
        </p:nvSpPr>
        <p:spPr>
          <a:xfrm>
            <a:off x="1855633" y="5253188"/>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93" name="Text Placeholder 2">
            <a:extLst>
              <a:ext uri="{FF2B5EF4-FFF2-40B4-BE49-F238E27FC236}">
                <a16:creationId xmlns:a16="http://schemas.microsoft.com/office/drawing/2014/main" id="{DD637985-D14A-4C7D-AA0D-9D271D7FA491}"/>
              </a:ext>
            </a:extLst>
          </p:cNvPr>
          <p:cNvSpPr txBox="1">
            <a:spLocks/>
          </p:cNvSpPr>
          <p:nvPr/>
        </p:nvSpPr>
        <p:spPr>
          <a:xfrm>
            <a:off x="4070252" y="527539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a:t>
            </a:r>
          </a:p>
        </p:txBody>
      </p:sp>
      <p:sp>
        <p:nvSpPr>
          <p:cNvPr id="194" name="Text Placeholder 2">
            <a:extLst>
              <a:ext uri="{FF2B5EF4-FFF2-40B4-BE49-F238E27FC236}">
                <a16:creationId xmlns:a16="http://schemas.microsoft.com/office/drawing/2014/main" id="{96CE545E-76BE-44EB-B7F7-CA904E604A1B}"/>
              </a:ext>
            </a:extLst>
          </p:cNvPr>
          <p:cNvSpPr txBox="1">
            <a:spLocks/>
          </p:cNvSpPr>
          <p:nvPr/>
        </p:nvSpPr>
        <p:spPr>
          <a:xfrm>
            <a:off x="4123479" y="5528122"/>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$118,800</a:t>
            </a:r>
          </a:p>
        </p:txBody>
      </p:sp>
      <p:sp>
        <p:nvSpPr>
          <p:cNvPr id="195" name="Text Placeholder 2">
            <a:extLst>
              <a:ext uri="{FF2B5EF4-FFF2-40B4-BE49-F238E27FC236}">
                <a16:creationId xmlns:a16="http://schemas.microsoft.com/office/drawing/2014/main" id="{9BAB7F81-E88F-46C5-8F21-501A7EDB8ECD}"/>
              </a:ext>
            </a:extLst>
          </p:cNvPr>
          <p:cNvSpPr txBox="1">
            <a:spLocks/>
          </p:cNvSpPr>
          <p:nvPr/>
        </p:nvSpPr>
        <p:spPr>
          <a:xfrm>
            <a:off x="5554371" y="525251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$852</a:t>
            </a:r>
          </a:p>
        </p:txBody>
      </p:sp>
      <p:sp>
        <p:nvSpPr>
          <p:cNvPr id="196" name="Text Placeholder 2">
            <a:extLst>
              <a:ext uri="{FF2B5EF4-FFF2-40B4-BE49-F238E27FC236}">
                <a16:creationId xmlns:a16="http://schemas.microsoft.com/office/drawing/2014/main" id="{C8C281A4-7271-4610-8D4F-3DE7BE34FCCF}"/>
              </a:ext>
            </a:extLst>
          </p:cNvPr>
          <p:cNvSpPr txBox="1">
            <a:spLocks/>
          </p:cNvSpPr>
          <p:nvPr/>
        </p:nvSpPr>
        <p:spPr>
          <a:xfrm>
            <a:off x="5564804" y="5529588"/>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$150,000</a:t>
            </a:r>
          </a:p>
        </p:txBody>
      </p:sp>
      <p:sp>
        <p:nvSpPr>
          <p:cNvPr id="197" name="Text Placeholder 2">
            <a:extLst>
              <a:ext uri="{FF2B5EF4-FFF2-40B4-BE49-F238E27FC236}">
                <a16:creationId xmlns:a16="http://schemas.microsoft.com/office/drawing/2014/main" id="{12F005A2-4D27-4952-984B-979AE455E7DB}"/>
              </a:ext>
            </a:extLst>
          </p:cNvPr>
          <p:cNvSpPr txBox="1">
            <a:spLocks/>
          </p:cNvSpPr>
          <p:nvPr/>
        </p:nvSpPr>
        <p:spPr>
          <a:xfrm>
            <a:off x="7244236" y="525308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$852</a:t>
            </a:r>
          </a:p>
        </p:txBody>
      </p:sp>
      <p:sp>
        <p:nvSpPr>
          <p:cNvPr id="198" name="Text Placeholder 2">
            <a:extLst>
              <a:ext uri="{FF2B5EF4-FFF2-40B4-BE49-F238E27FC236}">
                <a16:creationId xmlns:a16="http://schemas.microsoft.com/office/drawing/2014/main" id="{EFB95D38-912D-4BD8-AA8A-F01669EE928D}"/>
              </a:ext>
            </a:extLst>
          </p:cNvPr>
          <p:cNvSpPr txBox="1">
            <a:spLocks/>
          </p:cNvSpPr>
          <p:nvPr/>
        </p:nvSpPr>
        <p:spPr>
          <a:xfrm>
            <a:off x="7406010" y="5522746"/>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$31,200</a:t>
            </a:r>
          </a:p>
        </p:txBody>
      </p:sp>
      <p:sp>
        <p:nvSpPr>
          <p:cNvPr id="200" name="Text Placeholder 2">
            <a:extLst>
              <a:ext uri="{FF2B5EF4-FFF2-40B4-BE49-F238E27FC236}">
                <a16:creationId xmlns:a16="http://schemas.microsoft.com/office/drawing/2014/main" id="{106BFC03-3942-4EFA-8163-930384BEFED8}"/>
              </a:ext>
            </a:extLst>
          </p:cNvPr>
          <p:cNvSpPr txBox="1">
            <a:spLocks/>
          </p:cNvSpPr>
          <p:nvPr/>
        </p:nvSpPr>
        <p:spPr>
          <a:xfrm>
            <a:off x="2073080" y="5535250"/>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204" name="TextBox 203">
            <a:extLst>
              <a:ext uri="{FF2B5EF4-FFF2-40B4-BE49-F238E27FC236}">
                <a16:creationId xmlns:a16="http://schemas.microsoft.com/office/drawing/2014/main" id="{78BAA451-E7A4-4BAD-AC87-DCFD4F9FC346}"/>
              </a:ext>
            </a:extLst>
          </p:cNvPr>
          <p:cNvSpPr txBox="1"/>
          <p:nvPr/>
        </p:nvSpPr>
        <p:spPr>
          <a:xfrm>
            <a:off x="339789" y="5601025"/>
            <a:ext cx="1039131" cy="200055"/>
          </a:xfrm>
          <a:prstGeom prst="rect">
            <a:avLst/>
          </a:prstGeom>
          <a:noFill/>
        </p:spPr>
        <p:txBody>
          <a:bodyPr wrap="square" rtlCol="0">
            <a:spAutoFit/>
          </a:bodyPr>
          <a:lstStyle/>
          <a:p>
            <a:r>
              <a:rPr lang="en-US" sz="700" i="1" dirty="0"/>
              <a:t>Founded in 2012</a:t>
            </a:r>
          </a:p>
        </p:txBody>
      </p:sp>
      <p:sp>
        <p:nvSpPr>
          <p:cNvPr id="207" name="Text Placeholder 2">
            <a:extLst>
              <a:ext uri="{FF2B5EF4-FFF2-40B4-BE49-F238E27FC236}">
                <a16:creationId xmlns:a16="http://schemas.microsoft.com/office/drawing/2014/main" id="{753512BC-4E80-410D-B5D8-C87DEDEBE707}"/>
              </a:ext>
            </a:extLst>
          </p:cNvPr>
          <p:cNvSpPr txBox="1">
            <a:spLocks/>
          </p:cNvSpPr>
          <p:nvPr/>
        </p:nvSpPr>
        <p:spPr>
          <a:xfrm>
            <a:off x="1200409" y="1916570"/>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2017</a:t>
            </a:r>
            <a:r>
              <a:rPr lang="en-US" sz="900" dirty="0"/>
              <a:t>)</a:t>
            </a:r>
            <a:endParaRPr lang="en-US" sz="1000" dirty="0"/>
          </a:p>
        </p:txBody>
      </p:sp>
      <p:sp>
        <p:nvSpPr>
          <p:cNvPr id="208" name="Rectangle 207">
            <a:extLst>
              <a:ext uri="{FF2B5EF4-FFF2-40B4-BE49-F238E27FC236}">
                <a16:creationId xmlns:a16="http://schemas.microsoft.com/office/drawing/2014/main" id="{3F7D9F0A-2203-4635-9F11-375EBED1AE2A}"/>
              </a:ext>
            </a:extLst>
          </p:cNvPr>
          <p:cNvSpPr/>
          <p:nvPr/>
        </p:nvSpPr>
        <p:spPr>
          <a:xfrm>
            <a:off x="8370274" y="2115971"/>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B3D8A17E-066F-40F8-9939-D7B4C05D0C55}"/>
              </a:ext>
            </a:extLst>
          </p:cNvPr>
          <p:cNvSpPr/>
          <p:nvPr/>
        </p:nvSpPr>
        <p:spPr>
          <a:xfrm>
            <a:off x="8325429" y="2117786"/>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+25%</a:t>
            </a:r>
          </a:p>
        </p:txBody>
      </p:sp>
      <p:sp>
        <p:nvSpPr>
          <p:cNvPr id="211" name="Text Placeholder 2">
            <a:extLst>
              <a:ext uri="{FF2B5EF4-FFF2-40B4-BE49-F238E27FC236}">
                <a16:creationId xmlns:a16="http://schemas.microsoft.com/office/drawing/2014/main" id="{384F5D90-280F-472B-98CA-A0553F0990E0}"/>
              </a:ext>
            </a:extLst>
          </p:cNvPr>
          <p:cNvSpPr txBox="1">
            <a:spLocks/>
          </p:cNvSpPr>
          <p:nvPr/>
        </p:nvSpPr>
        <p:spPr>
          <a:xfrm>
            <a:off x="1203340" y="3625215"/>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2017</a:t>
            </a:r>
            <a:r>
              <a:rPr lang="en-US" sz="900" dirty="0"/>
              <a:t>)</a:t>
            </a:r>
            <a:endParaRPr lang="en-US" sz="1000" dirty="0"/>
          </a:p>
        </p:txBody>
      </p:sp>
      <p:sp>
        <p:nvSpPr>
          <p:cNvPr id="212" name="Rectangle 211">
            <a:extLst>
              <a:ext uri="{FF2B5EF4-FFF2-40B4-BE49-F238E27FC236}">
                <a16:creationId xmlns:a16="http://schemas.microsoft.com/office/drawing/2014/main" id="{4E561969-593D-4A9B-B74D-5D81A2E68192}"/>
              </a:ext>
            </a:extLst>
          </p:cNvPr>
          <p:cNvSpPr/>
          <p:nvPr/>
        </p:nvSpPr>
        <p:spPr>
          <a:xfrm>
            <a:off x="8355624" y="3807027"/>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4B83EAC8-FEC9-4A6A-974C-79DAA198BD63}"/>
              </a:ext>
            </a:extLst>
          </p:cNvPr>
          <p:cNvSpPr/>
          <p:nvPr/>
        </p:nvSpPr>
        <p:spPr>
          <a:xfrm>
            <a:off x="8275611" y="3808842"/>
            <a:ext cx="672727" cy="2669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+122%</a:t>
            </a:r>
          </a:p>
        </p:txBody>
      </p:sp>
      <p:sp>
        <p:nvSpPr>
          <p:cNvPr id="215" name="Text Placeholder 2">
            <a:extLst>
              <a:ext uri="{FF2B5EF4-FFF2-40B4-BE49-F238E27FC236}">
                <a16:creationId xmlns:a16="http://schemas.microsoft.com/office/drawing/2014/main" id="{E4635622-C4EA-4BB1-A27B-E6A5BF4E2A94}"/>
              </a:ext>
            </a:extLst>
          </p:cNvPr>
          <p:cNvSpPr txBox="1">
            <a:spLocks/>
          </p:cNvSpPr>
          <p:nvPr/>
        </p:nvSpPr>
        <p:spPr>
          <a:xfrm>
            <a:off x="1206271" y="4472207"/>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2016</a:t>
            </a:r>
            <a:r>
              <a:rPr lang="en-US" sz="900" dirty="0"/>
              <a:t>)</a:t>
            </a:r>
            <a:endParaRPr lang="en-US" sz="1000" dirty="0"/>
          </a:p>
        </p:txBody>
      </p:sp>
      <p:sp>
        <p:nvSpPr>
          <p:cNvPr id="216" name="Rectangle 215">
            <a:extLst>
              <a:ext uri="{FF2B5EF4-FFF2-40B4-BE49-F238E27FC236}">
                <a16:creationId xmlns:a16="http://schemas.microsoft.com/office/drawing/2014/main" id="{AF81193A-948C-406C-924B-5049A321DE01}"/>
              </a:ext>
            </a:extLst>
          </p:cNvPr>
          <p:cNvSpPr/>
          <p:nvPr/>
        </p:nvSpPr>
        <p:spPr>
          <a:xfrm>
            <a:off x="8367346" y="4654023"/>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DB769DDC-CEBB-405E-A9DC-E93F2FFF640B}"/>
              </a:ext>
            </a:extLst>
          </p:cNvPr>
          <p:cNvSpPr/>
          <p:nvPr/>
        </p:nvSpPr>
        <p:spPr>
          <a:xfrm>
            <a:off x="8322501" y="4638254"/>
            <a:ext cx="625837" cy="299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+150%</a:t>
            </a:r>
          </a:p>
        </p:txBody>
      </p:sp>
      <p:sp>
        <p:nvSpPr>
          <p:cNvPr id="219" name="Text Placeholder 2">
            <a:extLst>
              <a:ext uri="{FF2B5EF4-FFF2-40B4-BE49-F238E27FC236}">
                <a16:creationId xmlns:a16="http://schemas.microsoft.com/office/drawing/2014/main" id="{15935898-4112-4DD1-9646-83510A750F84}"/>
              </a:ext>
            </a:extLst>
          </p:cNvPr>
          <p:cNvSpPr txBox="1">
            <a:spLocks/>
          </p:cNvSpPr>
          <p:nvPr/>
        </p:nvSpPr>
        <p:spPr>
          <a:xfrm>
            <a:off x="1209202" y="5354367"/>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2017</a:t>
            </a:r>
            <a:r>
              <a:rPr lang="en-US" sz="900" dirty="0"/>
              <a:t>)</a:t>
            </a:r>
            <a:endParaRPr lang="en-US" sz="1000" dirty="0"/>
          </a:p>
        </p:txBody>
      </p:sp>
      <p:sp>
        <p:nvSpPr>
          <p:cNvPr id="220" name="Rectangle 219">
            <a:extLst>
              <a:ext uri="{FF2B5EF4-FFF2-40B4-BE49-F238E27FC236}">
                <a16:creationId xmlns:a16="http://schemas.microsoft.com/office/drawing/2014/main" id="{273FC7D8-9639-4B4E-B1B0-85CC10C69C18}"/>
              </a:ext>
            </a:extLst>
          </p:cNvPr>
          <p:cNvSpPr/>
          <p:nvPr/>
        </p:nvSpPr>
        <p:spPr>
          <a:xfrm>
            <a:off x="8379070" y="5518600"/>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9217039C-7F4B-416F-87CE-5DBDCF142B79}"/>
              </a:ext>
            </a:extLst>
          </p:cNvPr>
          <p:cNvSpPr/>
          <p:nvPr/>
        </p:nvSpPr>
        <p:spPr>
          <a:xfrm>
            <a:off x="8307849" y="5511624"/>
            <a:ext cx="675657" cy="2998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+26%</a:t>
            </a:r>
          </a:p>
        </p:txBody>
      </p:sp>
      <p:pic>
        <p:nvPicPr>
          <p:cNvPr id="78" name="Picture 59" descr="Related image">
            <a:extLst>
              <a:ext uri="{FF2B5EF4-FFF2-40B4-BE49-F238E27FC236}">
                <a16:creationId xmlns:a16="http://schemas.microsoft.com/office/drawing/2014/main" id="{E1F41E2E-A81E-4B49-A641-932687999BA8}"/>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65167" y="1852223"/>
            <a:ext cx="1105572" cy="35938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3" descr="Related image">
            <a:extLst>
              <a:ext uri="{FF2B5EF4-FFF2-40B4-BE49-F238E27FC236}">
                <a16:creationId xmlns:a16="http://schemas.microsoft.com/office/drawing/2014/main" id="{518AA655-5F8A-484E-B72B-A5C3C2B741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9625" y="3668499"/>
            <a:ext cx="1039131" cy="219654"/>
          </a:xfrm>
          <a:prstGeom prst="rect">
            <a:avLst/>
          </a:prstGeom>
          <a:noFill/>
          <a:extLst>
            <a:ext uri="{909E8E84-426E-40DD-AFC4-6F175D3DCCD1}">
              <a14:hiddenFill xmlns:a14="http://schemas.microsoft.com/office/drawing/2010/main">
                <a:solidFill>
                  <a:srgbClr val="FFFFFF"/>
                </a:solidFill>
              </a14:hiddenFill>
            </a:ext>
          </a:extLst>
        </p:spPr>
      </p:pic>
      <p:sp>
        <p:nvSpPr>
          <p:cNvPr id="80" name="Text Placeholder 2">
            <a:extLst>
              <a:ext uri="{FF2B5EF4-FFF2-40B4-BE49-F238E27FC236}">
                <a16:creationId xmlns:a16="http://schemas.microsoft.com/office/drawing/2014/main" id="{8C0DEC14-DE8C-4EA5-A93E-F795DA8BA563}"/>
              </a:ext>
            </a:extLst>
          </p:cNvPr>
          <p:cNvSpPr txBox="1">
            <a:spLocks/>
          </p:cNvSpPr>
          <p:nvPr/>
        </p:nvSpPr>
        <p:spPr>
          <a:xfrm>
            <a:off x="4029229" y="3555037"/>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a:t>
            </a:r>
          </a:p>
        </p:txBody>
      </p:sp>
      <p:pic>
        <p:nvPicPr>
          <p:cNvPr id="81" name="Picture 71" descr="Image result for tophatter logo">
            <a:extLst>
              <a:ext uri="{FF2B5EF4-FFF2-40B4-BE49-F238E27FC236}">
                <a16:creationId xmlns:a16="http://schemas.microsoft.com/office/drawing/2014/main" id="{E2F260E6-7FCE-40D9-AEF5-6528E71A7BE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7834" y="4346575"/>
            <a:ext cx="910922" cy="40485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73" descr="Related image">
            <a:extLst>
              <a:ext uri="{FF2B5EF4-FFF2-40B4-BE49-F238E27FC236}">
                <a16:creationId xmlns:a16="http://schemas.microsoft.com/office/drawing/2014/main" id="{41979DDA-F051-4CB0-89B1-F88EC35AE18B}"/>
              </a:ext>
            </a:extLst>
          </p:cNvPr>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22733" y="5345048"/>
            <a:ext cx="1039224" cy="210671"/>
          </a:xfrm>
          <a:prstGeom prst="rect">
            <a:avLst/>
          </a:prstGeom>
          <a:noFill/>
          <a:extLst>
            <a:ext uri="{909E8E84-426E-40DD-AFC4-6F175D3DCCD1}">
              <a14:hiddenFill xmlns:a14="http://schemas.microsoft.com/office/drawing/2010/main">
                <a:solidFill>
                  <a:srgbClr val="FFFFFF"/>
                </a:solidFill>
              </a14:hiddenFill>
            </a:ext>
          </a:extLst>
        </p:spPr>
      </p:pic>
      <p:sp>
        <p:nvSpPr>
          <p:cNvPr id="83" name="Title 1">
            <a:extLst>
              <a:ext uri="{FF2B5EF4-FFF2-40B4-BE49-F238E27FC236}">
                <a16:creationId xmlns:a16="http://schemas.microsoft.com/office/drawing/2014/main" id="{7537A981-D379-4FAD-99C6-B264AABCBCC8}"/>
              </a:ext>
            </a:extLst>
          </p:cNvPr>
          <p:cNvSpPr>
            <a:spLocks noGrp="1"/>
          </p:cNvSpPr>
          <p:nvPr>
            <p:ph type="ctrTitle"/>
          </p:nvPr>
        </p:nvSpPr>
        <p:spPr>
          <a:xfrm>
            <a:off x="114298" y="364933"/>
            <a:ext cx="8913207" cy="705502"/>
          </a:xfrm>
        </p:spPr>
        <p:txBody>
          <a:bodyPr/>
          <a:lstStyle/>
          <a:p>
            <a:r>
              <a:rPr lang="en-US" dirty="0">
                <a:solidFill>
                  <a:schemeClr val="tx1"/>
                </a:solidFill>
              </a:rPr>
              <a:t>“Emerging” Brands Often See Their Revenues Take Off When They Launch A TV Campaign Or Increase Their Investment</a:t>
            </a:r>
          </a:p>
        </p:txBody>
      </p:sp>
      <p:sp>
        <p:nvSpPr>
          <p:cNvPr id="84" name="Text Placeholder 3">
            <a:extLst>
              <a:ext uri="{FF2B5EF4-FFF2-40B4-BE49-F238E27FC236}">
                <a16:creationId xmlns:a16="http://schemas.microsoft.com/office/drawing/2014/main" id="{35A740A2-4FE0-4DA2-B366-AD4206668C96}"/>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
        <p:nvSpPr>
          <p:cNvPr id="96" name="Text Placeholder 2">
            <a:extLst>
              <a:ext uri="{FF2B5EF4-FFF2-40B4-BE49-F238E27FC236}">
                <a16:creationId xmlns:a16="http://schemas.microsoft.com/office/drawing/2014/main" id="{02F9EC28-3745-4D58-8E5C-7D95741EE1BB}"/>
              </a:ext>
            </a:extLst>
          </p:cNvPr>
          <p:cNvSpPr txBox="1">
            <a:spLocks/>
          </p:cNvSpPr>
          <p:nvPr/>
        </p:nvSpPr>
        <p:spPr>
          <a:xfrm>
            <a:off x="1852702" y="2691690"/>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97" name="Text Placeholder 2">
            <a:extLst>
              <a:ext uri="{FF2B5EF4-FFF2-40B4-BE49-F238E27FC236}">
                <a16:creationId xmlns:a16="http://schemas.microsoft.com/office/drawing/2014/main" id="{1D285123-DEA7-46D8-8B26-0066B4CEB05B}"/>
              </a:ext>
            </a:extLst>
          </p:cNvPr>
          <p:cNvSpPr txBox="1">
            <a:spLocks/>
          </p:cNvSpPr>
          <p:nvPr/>
        </p:nvSpPr>
        <p:spPr>
          <a:xfrm>
            <a:off x="3882687" y="271389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$448</a:t>
            </a:r>
            <a:endParaRPr lang="en-US" sz="1200" b="1" dirty="0"/>
          </a:p>
        </p:txBody>
      </p:sp>
      <p:sp>
        <p:nvSpPr>
          <p:cNvPr id="98" name="Text Placeholder 2">
            <a:extLst>
              <a:ext uri="{FF2B5EF4-FFF2-40B4-BE49-F238E27FC236}">
                <a16:creationId xmlns:a16="http://schemas.microsoft.com/office/drawing/2014/main" id="{5002C855-057D-45DF-AD8C-C6B2535C4CF8}"/>
              </a:ext>
            </a:extLst>
          </p:cNvPr>
          <p:cNvSpPr txBox="1">
            <a:spLocks/>
          </p:cNvSpPr>
          <p:nvPr/>
        </p:nvSpPr>
        <p:spPr>
          <a:xfrm>
            <a:off x="4044461" y="2966624"/>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$180,000</a:t>
            </a:r>
            <a:endParaRPr lang="en-US" sz="1200" b="1" dirty="0"/>
          </a:p>
        </p:txBody>
      </p:sp>
      <p:sp>
        <p:nvSpPr>
          <p:cNvPr id="99" name="Text Placeholder 2">
            <a:extLst>
              <a:ext uri="{FF2B5EF4-FFF2-40B4-BE49-F238E27FC236}">
                <a16:creationId xmlns:a16="http://schemas.microsoft.com/office/drawing/2014/main" id="{C73CCC0A-5DD3-4B34-8819-BF2B73919B49}"/>
              </a:ext>
            </a:extLst>
          </p:cNvPr>
          <p:cNvSpPr txBox="1">
            <a:spLocks/>
          </p:cNvSpPr>
          <p:nvPr/>
        </p:nvSpPr>
        <p:spPr>
          <a:xfrm>
            <a:off x="5569023" y="269101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$1,417</a:t>
            </a:r>
            <a:endParaRPr lang="en-US" sz="1200" b="1" dirty="0"/>
          </a:p>
        </p:txBody>
      </p:sp>
      <p:sp>
        <p:nvSpPr>
          <p:cNvPr id="100" name="Text Placeholder 2">
            <a:extLst>
              <a:ext uri="{FF2B5EF4-FFF2-40B4-BE49-F238E27FC236}">
                <a16:creationId xmlns:a16="http://schemas.microsoft.com/office/drawing/2014/main" id="{19273155-AFF4-408C-917A-FBF4839E4823}"/>
              </a:ext>
            </a:extLst>
          </p:cNvPr>
          <p:cNvSpPr txBox="1">
            <a:spLocks/>
          </p:cNvSpPr>
          <p:nvPr/>
        </p:nvSpPr>
        <p:spPr>
          <a:xfrm>
            <a:off x="5579456" y="2968090"/>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$200,000</a:t>
            </a:r>
            <a:endParaRPr lang="en-US" sz="1200" b="1" dirty="0"/>
          </a:p>
        </p:txBody>
      </p:sp>
      <p:sp>
        <p:nvSpPr>
          <p:cNvPr id="101" name="Text Placeholder 2">
            <a:extLst>
              <a:ext uri="{FF2B5EF4-FFF2-40B4-BE49-F238E27FC236}">
                <a16:creationId xmlns:a16="http://schemas.microsoft.com/office/drawing/2014/main" id="{449E18BC-20D3-4058-A83F-AEADECA03767}"/>
              </a:ext>
            </a:extLst>
          </p:cNvPr>
          <p:cNvSpPr txBox="1">
            <a:spLocks/>
          </p:cNvSpPr>
          <p:nvPr/>
        </p:nvSpPr>
        <p:spPr>
          <a:xfrm>
            <a:off x="7223720" y="269159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$969</a:t>
            </a:r>
            <a:endParaRPr lang="en-US" sz="1200" b="1" dirty="0"/>
          </a:p>
        </p:txBody>
      </p:sp>
      <p:sp>
        <p:nvSpPr>
          <p:cNvPr id="102" name="Text Placeholder 2">
            <a:extLst>
              <a:ext uri="{FF2B5EF4-FFF2-40B4-BE49-F238E27FC236}">
                <a16:creationId xmlns:a16="http://schemas.microsoft.com/office/drawing/2014/main" id="{BAEBC34E-F450-48AA-91D5-3424766AE40A}"/>
              </a:ext>
            </a:extLst>
          </p:cNvPr>
          <p:cNvSpPr txBox="1">
            <a:spLocks/>
          </p:cNvSpPr>
          <p:nvPr/>
        </p:nvSpPr>
        <p:spPr>
          <a:xfrm>
            <a:off x="7385494" y="2961248"/>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$20,000</a:t>
            </a:r>
            <a:endParaRPr lang="en-US" sz="1200" b="1" dirty="0"/>
          </a:p>
        </p:txBody>
      </p:sp>
      <p:sp>
        <p:nvSpPr>
          <p:cNvPr id="103" name="Text Placeholder 2">
            <a:extLst>
              <a:ext uri="{FF2B5EF4-FFF2-40B4-BE49-F238E27FC236}">
                <a16:creationId xmlns:a16="http://schemas.microsoft.com/office/drawing/2014/main" id="{D39ABCC9-2A79-4D9E-95D4-8075B27C9E42}"/>
              </a:ext>
            </a:extLst>
          </p:cNvPr>
          <p:cNvSpPr txBox="1">
            <a:spLocks/>
          </p:cNvSpPr>
          <p:nvPr/>
        </p:nvSpPr>
        <p:spPr>
          <a:xfrm>
            <a:off x="1206270" y="2740120"/>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a:t>(TV launch: 2016</a:t>
            </a:r>
            <a:r>
              <a:rPr lang="en-US" sz="900"/>
              <a:t>)</a:t>
            </a:r>
            <a:endParaRPr lang="en-US" sz="1000" dirty="0"/>
          </a:p>
        </p:txBody>
      </p:sp>
      <p:sp>
        <p:nvSpPr>
          <p:cNvPr id="104" name="Text Placeholder 2">
            <a:extLst>
              <a:ext uri="{FF2B5EF4-FFF2-40B4-BE49-F238E27FC236}">
                <a16:creationId xmlns:a16="http://schemas.microsoft.com/office/drawing/2014/main" id="{6CE241A3-7888-4B4B-B88E-4A9F1DE696A8}"/>
              </a:ext>
            </a:extLst>
          </p:cNvPr>
          <p:cNvSpPr txBox="1">
            <a:spLocks/>
          </p:cNvSpPr>
          <p:nvPr/>
        </p:nvSpPr>
        <p:spPr>
          <a:xfrm>
            <a:off x="2070149" y="2973752"/>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05" name="Rectangle 104">
            <a:extLst>
              <a:ext uri="{FF2B5EF4-FFF2-40B4-BE49-F238E27FC236}">
                <a16:creationId xmlns:a16="http://schemas.microsoft.com/office/drawing/2014/main" id="{EEB72B86-F1C4-4C69-A2D3-ABFA9A43D522}"/>
              </a:ext>
            </a:extLst>
          </p:cNvPr>
          <p:cNvSpPr/>
          <p:nvPr/>
        </p:nvSpPr>
        <p:spPr>
          <a:xfrm>
            <a:off x="8376137" y="2974690"/>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DAA46525-5539-48E8-B511-5FF41C4091CC}"/>
              </a:ext>
            </a:extLst>
          </p:cNvPr>
          <p:cNvSpPr/>
          <p:nvPr/>
        </p:nvSpPr>
        <p:spPr>
          <a:xfrm>
            <a:off x="8331292" y="2976505"/>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+11%</a:t>
            </a:r>
          </a:p>
        </p:txBody>
      </p:sp>
      <p:sp>
        <p:nvSpPr>
          <p:cNvPr id="107" name="TextBox 106">
            <a:extLst>
              <a:ext uri="{FF2B5EF4-FFF2-40B4-BE49-F238E27FC236}">
                <a16:creationId xmlns:a16="http://schemas.microsoft.com/office/drawing/2014/main" id="{91690383-00B2-40BD-8D60-3A6CA2AF2E5B}"/>
              </a:ext>
            </a:extLst>
          </p:cNvPr>
          <p:cNvSpPr txBox="1"/>
          <p:nvPr/>
        </p:nvSpPr>
        <p:spPr>
          <a:xfrm>
            <a:off x="380344" y="3128056"/>
            <a:ext cx="1039131" cy="200055"/>
          </a:xfrm>
          <a:prstGeom prst="rect">
            <a:avLst/>
          </a:prstGeom>
          <a:noFill/>
        </p:spPr>
        <p:txBody>
          <a:bodyPr wrap="square" rtlCol="0">
            <a:spAutoFit/>
          </a:bodyPr>
          <a:lstStyle/>
          <a:p>
            <a:r>
              <a:rPr lang="en-US" sz="700" i="1" dirty="0"/>
              <a:t>Founded in 2010</a:t>
            </a:r>
          </a:p>
        </p:txBody>
      </p:sp>
      <p:pic>
        <p:nvPicPr>
          <p:cNvPr id="108" name="Picture 57" descr="Image result for saatva logo">
            <a:extLst>
              <a:ext uri="{FF2B5EF4-FFF2-40B4-BE49-F238E27FC236}">
                <a16:creationId xmlns:a16="http://schemas.microsoft.com/office/drawing/2014/main" id="{9B9E1A6F-0870-429C-962B-84DC49EE7A3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1525" y="2644623"/>
            <a:ext cx="596812" cy="473299"/>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0DA85FC3-45E7-4529-990A-5DA45E5AEEB9}"/>
              </a:ext>
            </a:extLst>
          </p:cNvPr>
          <p:cNvSpPr/>
          <p:nvPr/>
        </p:nvSpPr>
        <p:spPr>
          <a:xfrm>
            <a:off x="4024531" y="6164719"/>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6" name="Rectangle 85">
            <a:extLst>
              <a:ext uri="{FF2B5EF4-FFF2-40B4-BE49-F238E27FC236}">
                <a16:creationId xmlns:a16="http://schemas.microsoft.com/office/drawing/2014/main" id="{15D01C94-033F-43EB-8EEA-4C42C52C7E5C}"/>
              </a:ext>
            </a:extLst>
          </p:cNvPr>
          <p:cNvSpPr/>
          <p:nvPr/>
        </p:nvSpPr>
        <p:spPr>
          <a:xfrm>
            <a:off x="3909347" y="614016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a:t>
            </a:r>
          </a:p>
        </p:txBody>
      </p:sp>
      <p:sp>
        <p:nvSpPr>
          <p:cNvPr id="87" name="Text Placeholder 3">
            <a:extLst>
              <a:ext uri="{FF2B5EF4-FFF2-40B4-BE49-F238E27FC236}">
                <a16:creationId xmlns:a16="http://schemas.microsoft.com/office/drawing/2014/main" id="{53ECF11F-1767-44F9-BF37-47370BE65A8F}"/>
              </a:ext>
            </a:extLst>
          </p:cNvPr>
          <p:cNvSpPr txBox="1">
            <a:spLocks/>
          </p:cNvSpPr>
          <p:nvPr/>
        </p:nvSpPr>
        <p:spPr>
          <a:xfrm>
            <a:off x="4327538" y="6163612"/>
            <a:ext cx="3404534" cy="25148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=revenue increase between 2016 &amp; 2017</a:t>
            </a:r>
          </a:p>
        </p:txBody>
      </p:sp>
    </p:spTree>
    <p:extLst>
      <p:ext uri="{BB962C8B-B14F-4D97-AF65-F5344CB8AC3E}">
        <p14:creationId xmlns:p14="http://schemas.microsoft.com/office/powerpoint/2010/main" val="267367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270" y="5002207"/>
            <a:ext cx="5624798" cy="1517126"/>
          </a:xfrm>
        </p:spPr>
        <p:txBody>
          <a:bodyPr/>
          <a:lstStyle/>
          <a:p>
            <a:r>
              <a:rPr lang="en-US" dirty="0"/>
              <a:t>“Expanding” </a:t>
            </a:r>
            <a:br>
              <a:rPr lang="en-US" dirty="0"/>
            </a:br>
            <a:r>
              <a:rPr lang="en-US" dirty="0"/>
              <a:t>Direct-Disruptor Brands</a:t>
            </a:r>
          </a:p>
        </p:txBody>
      </p:sp>
    </p:spTree>
    <p:extLst>
      <p:ext uri="{BB962C8B-B14F-4D97-AF65-F5344CB8AC3E}">
        <p14:creationId xmlns:p14="http://schemas.microsoft.com/office/powerpoint/2010/main" val="81774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756752D8-5E75-4778-8519-AC8E05209784}"/>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
        <p:nvSpPr>
          <p:cNvPr id="2" name="Title 1"/>
          <p:cNvSpPr>
            <a:spLocks noGrp="1"/>
          </p:cNvSpPr>
          <p:nvPr>
            <p:ph type="ctrTitle"/>
          </p:nvPr>
        </p:nvSpPr>
        <p:spPr/>
        <p:txBody>
          <a:bodyPr/>
          <a:lstStyle/>
          <a:p>
            <a:r>
              <a:rPr lang="en-US" dirty="0"/>
              <a:t>Contents</a:t>
            </a:r>
          </a:p>
        </p:txBody>
      </p:sp>
      <p:sp>
        <p:nvSpPr>
          <p:cNvPr id="17" name="TextBox 16"/>
          <p:cNvSpPr txBox="1"/>
          <p:nvPr/>
        </p:nvSpPr>
        <p:spPr>
          <a:xfrm>
            <a:off x="1191913" y="1105339"/>
            <a:ext cx="7039992"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Trebuchet MS" panose="020B0603020202020204" pitchFamily="34" charset="0"/>
                <a:ea typeface="+mn-ea"/>
                <a:cs typeface="+mn-cs"/>
              </a:rPr>
              <a:t>Overview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Trebuchet MS" panose="020B0603020202020204" pitchFamily="34" charset="0"/>
                <a:ea typeface="+mn-ea"/>
                <a:cs typeface="+mn-cs"/>
              </a:rPr>
              <a:t>Direct Impact: How TV Drives Outcomes For Brands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Direct-Disruptor Brands Summary			5-9</a:t>
            </a:r>
            <a:endParaRPr lang="en-US" sz="1400" b="1" kern="0"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lvl="0" defTabSz="914400">
              <a:defRPr/>
            </a:pPr>
            <a:r>
              <a:rPr lang="en-US" sz="1600" b="1" kern="0" dirty="0">
                <a:solidFill>
                  <a:prstClr val="black"/>
                </a:solidFill>
                <a:latin typeface="Trebuchet MS" panose="020B0603020202020204" pitchFamily="34" charset="0"/>
              </a:rPr>
              <a:t>“Emerging” Direct-Disruptor Brands			10-18</a:t>
            </a:r>
          </a:p>
          <a:p>
            <a:pPr lvl="0" defTabSz="914400">
              <a:defRPr/>
            </a:pPr>
            <a:r>
              <a:rPr lang="en-US" sz="900" b="1" kern="0" dirty="0">
                <a:solidFill>
                  <a:prstClr val="black"/>
                </a:solidFill>
                <a:latin typeface="Trebuchet MS" panose="020B0603020202020204" pitchFamily="34" charset="0"/>
              </a:rPr>
              <a:t>		</a:t>
            </a:r>
            <a:r>
              <a:rPr lang="en-US" sz="1200" kern="0" dirty="0">
                <a:solidFill>
                  <a:prstClr val="black"/>
                </a:solidFill>
                <a:latin typeface="Trebuchet MS" panose="020B0603020202020204" pitchFamily="34" charset="0"/>
              </a:rPr>
              <a:t>Summary				11</a:t>
            </a:r>
          </a:p>
          <a:p>
            <a:pPr lvl="0" defTabSz="914400">
              <a:defRPr/>
            </a:pPr>
            <a:r>
              <a:rPr lang="en-US" sz="1200" kern="0" dirty="0">
                <a:solidFill>
                  <a:prstClr val="black"/>
                </a:solidFill>
                <a:latin typeface="Trebuchet MS" panose="020B0603020202020204" pitchFamily="34" charset="0"/>
              </a:rPr>
              <a:t>		TV Spend				12</a:t>
            </a:r>
          </a:p>
          <a:p>
            <a:pPr lvl="0" defTabSz="914400">
              <a:defRPr/>
            </a:pPr>
            <a:r>
              <a:rPr lang="en-US" sz="1200" kern="0" dirty="0">
                <a:solidFill>
                  <a:prstClr val="black"/>
                </a:solidFill>
                <a:latin typeface="Trebuchet MS" panose="020B0603020202020204" pitchFamily="34" charset="0"/>
              </a:rPr>
              <a:t>		Website Traffic			13-14</a:t>
            </a:r>
          </a:p>
          <a:p>
            <a:pPr lvl="0" defTabSz="914400">
              <a:defRPr/>
            </a:pPr>
            <a:r>
              <a:rPr lang="en-US" sz="1200" kern="0" dirty="0">
                <a:solidFill>
                  <a:prstClr val="black"/>
                </a:solidFill>
                <a:latin typeface="Trebuchet MS" panose="020B0603020202020204" pitchFamily="34" charset="0"/>
              </a:rPr>
              <a:t>		Online Interactions			15-16</a:t>
            </a:r>
          </a:p>
          <a:p>
            <a:pPr lvl="0" defTabSz="914400">
              <a:defRPr/>
            </a:pPr>
            <a:r>
              <a:rPr lang="en-US" sz="1200" kern="0" dirty="0">
                <a:solidFill>
                  <a:prstClr val="black"/>
                </a:solidFill>
                <a:latin typeface="Trebuchet MS" panose="020B0603020202020204" pitchFamily="34" charset="0"/>
              </a:rPr>
              <a:t>		Revenues				17-18</a:t>
            </a:r>
          </a:p>
          <a:p>
            <a:pPr lvl="0" defTabSz="914400">
              <a:defRPr/>
            </a:pPr>
            <a:endParaRPr lang="en-US" sz="1200" kern="0" dirty="0">
              <a:solidFill>
                <a:prstClr val="black"/>
              </a:solidFill>
              <a:latin typeface="Trebuchet MS" panose="020B0603020202020204" pitchFamily="34" charset="0"/>
            </a:endParaRPr>
          </a:p>
          <a:p>
            <a:pPr lvl="0" defTabSz="914400">
              <a:defRPr/>
            </a:pPr>
            <a:r>
              <a:rPr lang="en-US" sz="1600" b="1" kern="0" dirty="0">
                <a:solidFill>
                  <a:prstClr val="black"/>
                </a:solidFill>
                <a:latin typeface="Trebuchet MS" panose="020B0603020202020204" pitchFamily="34" charset="0"/>
              </a:rPr>
              <a:t>“Expanding” Direct-Disruptor Brands			19-27</a:t>
            </a:r>
          </a:p>
          <a:p>
            <a:pPr lvl="0" defTabSz="914400">
              <a:defRPr/>
            </a:pPr>
            <a:r>
              <a:rPr lang="en-US" sz="900" b="1" kern="0" dirty="0">
                <a:solidFill>
                  <a:prstClr val="black"/>
                </a:solidFill>
                <a:latin typeface="Trebuchet MS" panose="020B0603020202020204" pitchFamily="34" charset="0"/>
              </a:rPr>
              <a:t>		</a:t>
            </a:r>
            <a:r>
              <a:rPr lang="en-US" sz="1200" kern="0" dirty="0">
                <a:solidFill>
                  <a:prstClr val="black"/>
                </a:solidFill>
                <a:latin typeface="Trebuchet MS" panose="020B0603020202020204" pitchFamily="34" charset="0"/>
              </a:rPr>
              <a:t>Summary				20</a:t>
            </a:r>
          </a:p>
          <a:p>
            <a:pPr lvl="0" defTabSz="914400">
              <a:defRPr/>
            </a:pPr>
            <a:r>
              <a:rPr lang="en-US" sz="1200" kern="0" dirty="0">
                <a:solidFill>
                  <a:prstClr val="black"/>
                </a:solidFill>
                <a:latin typeface="Trebuchet MS" panose="020B0603020202020204" pitchFamily="34" charset="0"/>
              </a:rPr>
              <a:t>		TV Spend				21</a:t>
            </a:r>
          </a:p>
          <a:p>
            <a:pPr lvl="0" defTabSz="914400">
              <a:defRPr/>
            </a:pPr>
            <a:r>
              <a:rPr lang="en-US" sz="1200" kern="0" dirty="0">
                <a:solidFill>
                  <a:prstClr val="black"/>
                </a:solidFill>
                <a:latin typeface="Trebuchet MS" panose="020B0603020202020204" pitchFamily="34" charset="0"/>
              </a:rPr>
              <a:t>		Website Traffic			22-24</a:t>
            </a:r>
          </a:p>
          <a:p>
            <a:pPr lvl="0" defTabSz="914400">
              <a:defRPr/>
            </a:pPr>
            <a:r>
              <a:rPr lang="en-US" sz="1200" kern="0" dirty="0">
                <a:solidFill>
                  <a:prstClr val="black"/>
                </a:solidFill>
                <a:latin typeface="Trebuchet MS" panose="020B0603020202020204" pitchFamily="34" charset="0"/>
              </a:rPr>
              <a:t>		Search Queries			25</a:t>
            </a:r>
          </a:p>
          <a:p>
            <a:pPr lvl="0" defTabSz="914400">
              <a:defRPr/>
            </a:pPr>
            <a:r>
              <a:rPr lang="en-US" sz="1200" kern="0" dirty="0">
                <a:solidFill>
                  <a:prstClr val="black"/>
                </a:solidFill>
                <a:latin typeface="Trebuchet MS" panose="020B0603020202020204" pitchFamily="34" charset="0"/>
              </a:rPr>
              <a:t>		Revenues				26-27</a:t>
            </a:r>
          </a:p>
          <a:p>
            <a:pPr lvl="0" defTabSz="914400">
              <a:defRPr/>
            </a:pPr>
            <a:endParaRPr lang="en-US" sz="1200" kern="0"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Key Takeaways					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Contact Information				29</a:t>
            </a:r>
            <a:endParaRPr kumimoji="0" lang="en-US" sz="10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35478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2"/>
            <a:ext cx="8805334" cy="557399"/>
          </a:xfrm>
          <a:noFill/>
          <a:ln>
            <a:noFill/>
          </a:ln>
        </p:spPr>
        <p:txBody>
          <a:bodyPr/>
          <a:lstStyle/>
          <a:p>
            <a:r>
              <a:rPr lang="en-US" dirty="0">
                <a:solidFill>
                  <a:schemeClr val="tx1"/>
                </a:solidFill>
              </a:rPr>
              <a:t>“Expanding” Direct-Disruptor Brands</a:t>
            </a:r>
          </a:p>
        </p:txBody>
      </p:sp>
      <p:sp>
        <p:nvSpPr>
          <p:cNvPr id="18" name="AutoShape 26" descr="Image result for fitb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AutoShape 38" descr="Image result for nes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84" name="Text Placeholder 2"/>
          <p:cNvSpPr>
            <a:spLocks noGrp="1"/>
          </p:cNvSpPr>
          <p:nvPr>
            <p:ph type="body" sz="quarter" idx="13"/>
          </p:nvPr>
        </p:nvSpPr>
        <p:spPr>
          <a:xfrm>
            <a:off x="460375" y="1069357"/>
            <a:ext cx="8244010" cy="368686"/>
          </a:xfrm>
        </p:spPr>
        <p:txBody>
          <a:bodyPr/>
          <a:lstStyle/>
          <a:p>
            <a:pPr algn="l"/>
            <a:r>
              <a:rPr lang="en-US" sz="1600" dirty="0"/>
              <a:t>These 16 “expanding” direct-disruptor brands have an average age of 15 years old and have been investing in TV for at least the last four years (eight years on average) </a:t>
            </a:r>
          </a:p>
          <a:p>
            <a:pPr marL="171450" indent="-171450" algn="l">
              <a:buFont typeface="Arial" panose="020B0604020202020204" pitchFamily="34" charset="0"/>
              <a:buChar char="•"/>
            </a:pPr>
            <a:endParaRPr lang="en-US" sz="200" dirty="0"/>
          </a:p>
          <a:p>
            <a:pPr marL="171450" indent="-171450" algn="l">
              <a:buFont typeface="Arial" panose="020B0604020202020204" pitchFamily="34" charset="0"/>
              <a:buChar char="•"/>
            </a:pPr>
            <a:r>
              <a:rPr lang="en-US" sz="1400" dirty="0"/>
              <a:t>There is a strong correlation between TV spend and website traffic within their TV advertising continuity</a:t>
            </a:r>
          </a:p>
          <a:p>
            <a:pPr marL="171450" indent="-171450" algn="l">
              <a:buFont typeface="Arial" panose="020B0604020202020204" pitchFamily="34" charset="0"/>
              <a:buChar char="•"/>
            </a:pPr>
            <a:r>
              <a:rPr lang="en-US" sz="1400" dirty="0"/>
              <a:t>For these more established brands, TV continues to be a key driver of search queries</a:t>
            </a:r>
          </a:p>
          <a:p>
            <a:pPr marL="171450" indent="-171450" algn="l">
              <a:buFont typeface="Arial" panose="020B0604020202020204" pitchFamily="34" charset="0"/>
              <a:buChar char="•"/>
            </a:pPr>
            <a:r>
              <a:rPr lang="en-US" sz="1400" dirty="0"/>
              <a:t>Correlations also exist between TV spend increases and increased revenues</a:t>
            </a:r>
          </a:p>
        </p:txBody>
      </p:sp>
      <p:sp>
        <p:nvSpPr>
          <p:cNvPr id="79" name="Rectangle: Rounded Corners 78"/>
          <p:cNvSpPr/>
          <p:nvPr/>
        </p:nvSpPr>
        <p:spPr>
          <a:xfrm>
            <a:off x="941462" y="3039834"/>
            <a:ext cx="7261077" cy="2830251"/>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7" name="Rectangle 86"/>
          <p:cNvSpPr/>
          <p:nvPr/>
        </p:nvSpPr>
        <p:spPr>
          <a:xfrm>
            <a:off x="941462" y="2750052"/>
            <a:ext cx="7261077" cy="20363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Trebuchet MS"/>
                <a:ea typeface="+mn-ea"/>
                <a:cs typeface="+mn-cs"/>
              </a:rPr>
              <a:t>“Expanding” Direct-Disruptor Brands</a:t>
            </a:r>
          </a:p>
        </p:txBody>
      </p:sp>
      <p:pic>
        <p:nvPicPr>
          <p:cNvPr id="63" name="Picture 119" descr="Related image"/>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37310" y="4442024"/>
            <a:ext cx="978544" cy="267237"/>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4161677" y="4249053"/>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Lodging</a:t>
            </a:r>
          </a:p>
        </p:txBody>
      </p:sp>
      <p:sp>
        <p:nvSpPr>
          <p:cNvPr id="41" name="Rectangle 40"/>
          <p:cNvSpPr/>
          <p:nvPr/>
        </p:nvSpPr>
        <p:spPr>
          <a:xfrm>
            <a:off x="2794104" y="3354702"/>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Apparel</a:t>
            </a:r>
          </a:p>
        </p:txBody>
      </p:sp>
      <p:pic>
        <p:nvPicPr>
          <p:cNvPr id="42" name="Picture 22" descr="Related imag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06159" y="3513995"/>
            <a:ext cx="1003294" cy="4038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9" descr="Image result for adore me logo"/>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97740" y="3594242"/>
            <a:ext cx="830400" cy="43569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3347056" y="5093532"/>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Coupons</a:t>
            </a:r>
          </a:p>
        </p:txBody>
      </p:sp>
      <p:pic>
        <p:nvPicPr>
          <p:cNvPr id="81" name="Picture 109" descr="Image result for ebates logo"/>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704071" y="5326830"/>
            <a:ext cx="646855" cy="241758"/>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1154129" y="4261286"/>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Travel</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pic>
        <p:nvPicPr>
          <p:cNvPr id="49" name="Picture 93" descr="Image result for booking.com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0236" y="4492424"/>
            <a:ext cx="929978" cy="1562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95" descr="Image result for carvan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99715" y="4330257"/>
            <a:ext cx="871854" cy="45772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5470737" y="4255523"/>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Auto</a:t>
            </a:r>
          </a:p>
        </p:txBody>
      </p:sp>
      <p:pic>
        <p:nvPicPr>
          <p:cNvPr id="57" name="Picture 107" descr="Image result for peloton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387156" y="3429605"/>
            <a:ext cx="1257141" cy="496703"/>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4450821" y="3344311"/>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Fitness</a:t>
            </a:r>
          </a:p>
        </p:txBody>
      </p:sp>
      <p:pic>
        <p:nvPicPr>
          <p:cNvPr id="60" name="Picture 113" descr="Image result for homeadvisor 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79797" y="4493471"/>
            <a:ext cx="1253005" cy="194030"/>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6841394" y="4246604"/>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Real Estate</a:t>
            </a:r>
          </a:p>
        </p:txBody>
      </p:sp>
      <p:pic>
        <p:nvPicPr>
          <p:cNvPr id="66" name="Picture 121" descr="Image result for houzz logo"/>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12332" y="3564350"/>
            <a:ext cx="711772" cy="236918"/>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5703313" y="3344311"/>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Interior Design</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sp>
        <p:nvSpPr>
          <p:cNvPr id="55" name="Rectangle 54"/>
          <p:cNvSpPr/>
          <p:nvPr/>
        </p:nvSpPr>
        <p:spPr>
          <a:xfrm>
            <a:off x="2749420" y="4250895"/>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Job Search</a:t>
            </a:r>
          </a:p>
        </p:txBody>
      </p:sp>
      <p:pic>
        <p:nvPicPr>
          <p:cNvPr id="54" name="Picture 105" descr="Image result for ziprecruiter logo"/>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46224" y="4301150"/>
            <a:ext cx="1336203" cy="54725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9" descr="Image result for hello fresh logo"/>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29791" y="3542283"/>
            <a:ext cx="456041" cy="41955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1" descr="Image result for plated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55296" y="3639145"/>
            <a:ext cx="745665" cy="205805"/>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1172874" y="3354702"/>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Food Delivery</a:t>
            </a:r>
          </a:p>
        </p:txBody>
      </p:sp>
      <p:pic>
        <p:nvPicPr>
          <p:cNvPr id="45" name="Picture 87" descr="Related im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223090" y="5297791"/>
            <a:ext cx="1058899" cy="193406"/>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2096117" y="5090532"/>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Genealogy</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pic>
        <p:nvPicPr>
          <p:cNvPr id="83" name="Picture 101" descr="Image result for rover.com logo"/>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053091" y="3323529"/>
            <a:ext cx="807905" cy="807905"/>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p:cNvSpPr/>
          <p:nvPr/>
        </p:nvSpPr>
        <p:spPr>
          <a:xfrm>
            <a:off x="6892138" y="3355430"/>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Pet Care</a:t>
            </a:r>
          </a:p>
        </p:txBody>
      </p:sp>
      <p:pic>
        <p:nvPicPr>
          <p:cNvPr id="73" name="Picture 123" descr="Image result for lending tree logo"/>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06636" y="5237934"/>
            <a:ext cx="910487" cy="455244"/>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5896974" y="5084321"/>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Personal Loans</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sp>
        <p:nvSpPr>
          <p:cNvPr id="76" name="Rectangle 75"/>
          <p:cNvSpPr/>
          <p:nvPr/>
        </p:nvSpPr>
        <p:spPr>
          <a:xfrm>
            <a:off x="4646035" y="5098782"/>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Finance</a:t>
            </a:r>
          </a:p>
        </p:txBody>
      </p:sp>
      <p:pic>
        <p:nvPicPr>
          <p:cNvPr id="77" name="Picture 111" descr="Related image"/>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801689" y="5265552"/>
            <a:ext cx="1001536" cy="328052"/>
          </a:xfrm>
          <a:prstGeom prst="rect">
            <a:avLst/>
          </a:prstGeom>
          <a:noFill/>
          <a:extLst>
            <a:ext uri="{909E8E84-426E-40DD-AFC4-6F175D3DCCD1}">
              <a14:hiddenFill xmlns:a14="http://schemas.microsoft.com/office/drawing/2010/main">
                <a:solidFill>
                  <a:srgbClr val="FFFFFF"/>
                </a:solidFill>
              </a14:hiddenFill>
            </a:ext>
          </a:extLst>
        </p:spPr>
      </p:pic>
      <p:sp>
        <p:nvSpPr>
          <p:cNvPr id="39" name="Text Placeholder 3">
            <a:extLst>
              <a:ext uri="{FF2B5EF4-FFF2-40B4-BE49-F238E27FC236}">
                <a16:creationId xmlns:a16="http://schemas.microsoft.com/office/drawing/2014/main" id="{D1E992D1-BB60-4D54-8451-E00B670C91F6}"/>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545045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solidFill>
                  <a:schemeClr val="tx1"/>
                </a:solidFill>
              </a:rPr>
              <a:t>These 16 “Expanding” Brands Collectively Spent Almost $800 Million On TV In 2017; A 78% Increase YOY</a:t>
            </a:r>
          </a:p>
        </p:txBody>
      </p:sp>
      <p:sp>
        <p:nvSpPr>
          <p:cNvPr id="7" name="Text Placeholder 3"/>
          <p:cNvSpPr>
            <a:spLocks noGrp="1"/>
          </p:cNvSpPr>
          <p:nvPr>
            <p:ph type="body" sz="quarter" idx="14"/>
          </p:nvPr>
        </p:nvSpPr>
        <p:spPr>
          <a:xfrm>
            <a:off x="169333" y="6491089"/>
            <a:ext cx="7469252" cy="287779"/>
          </a:xfrm>
        </p:spPr>
        <p:txBody>
          <a:bodyPr/>
          <a:lstStyle/>
          <a:p>
            <a:r>
              <a:rPr lang="en-US" sz="800" dirty="0"/>
              <a:t>Source: VAB analysis of Nielsen Ad Intel data, calendar year 2015-2017.   TV spend includes national cable TV, broadcast TV, Spanish language cable TV, Spanish language broadcast TV, spot TV, syndication TV.  Reflects the </a:t>
            </a:r>
            <a:r>
              <a:rPr lang="en-US" sz="800" dirty="0" err="1"/>
              <a:t>cume</a:t>
            </a:r>
            <a:r>
              <a:rPr lang="en-US" sz="800" dirty="0"/>
              <a:t> TV spend of the 16 “expanding” direct brands identified in this report. </a:t>
            </a:r>
          </a:p>
        </p:txBody>
      </p:sp>
      <p:graphicFrame>
        <p:nvGraphicFramePr>
          <p:cNvPr id="8" name="Chart 7"/>
          <p:cNvGraphicFramePr/>
          <p:nvPr>
            <p:extLst>
              <p:ext uri="{D42A27DB-BD31-4B8C-83A1-F6EECF244321}">
                <p14:modId xmlns:p14="http://schemas.microsoft.com/office/powerpoint/2010/main" val="2581242648"/>
              </p:ext>
            </p:extLst>
          </p:nvPr>
        </p:nvGraphicFramePr>
        <p:xfrm>
          <a:off x="1203649" y="2224454"/>
          <a:ext cx="6783356" cy="37531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3"/>
          </p:nvPr>
        </p:nvSpPr>
        <p:spPr>
          <a:xfrm>
            <a:off x="310095" y="1367396"/>
            <a:ext cx="8499797" cy="368686"/>
          </a:xfrm>
        </p:spPr>
        <p:txBody>
          <a:bodyPr/>
          <a:lstStyle/>
          <a:p>
            <a:r>
              <a:rPr lang="en-US" dirty="0"/>
              <a:t>“Expanding” direct-disruptor brands have invested over </a:t>
            </a:r>
            <a:r>
              <a:rPr lang="en-US" b="1" i="1" u="sng" dirty="0"/>
              <a:t>$300MM</a:t>
            </a:r>
            <a:r>
              <a:rPr lang="en-US" dirty="0"/>
              <a:t> more in TV over the last year</a:t>
            </a:r>
          </a:p>
        </p:txBody>
      </p:sp>
      <p:sp>
        <p:nvSpPr>
          <p:cNvPr id="6" name="Text Placeholder 3">
            <a:extLst>
              <a:ext uri="{FF2B5EF4-FFF2-40B4-BE49-F238E27FC236}">
                <a16:creationId xmlns:a16="http://schemas.microsoft.com/office/drawing/2014/main" id="{8FADD9DE-6B6A-48A3-897C-EA6463C6DE50}"/>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111524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solidFill>
                  <a:schemeClr val="tx1"/>
                </a:solidFill>
              </a:rPr>
              <a:t>There Is A Definitive Correlation Between TV Spend &amp; Website Traffic For These “Expanding” Brands</a:t>
            </a:r>
          </a:p>
        </p:txBody>
      </p:sp>
      <p:sp>
        <p:nvSpPr>
          <p:cNvPr id="47" name="Rectangle 46"/>
          <p:cNvSpPr/>
          <p:nvPr/>
        </p:nvSpPr>
        <p:spPr>
          <a:xfrm>
            <a:off x="691846" y="2742964"/>
            <a:ext cx="3857723" cy="3166278"/>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p:nvPr/>
        </p:nvSpPr>
        <p:spPr>
          <a:xfrm>
            <a:off x="5372102" y="2751575"/>
            <a:ext cx="3248302" cy="786624"/>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TextBox 72"/>
          <p:cNvSpPr txBox="1"/>
          <p:nvPr/>
        </p:nvSpPr>
        <p:spPr>
          <a:xfrm>
            <a:off x="283718" y="1380547"/>
            <a:ext cx="8608949"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1600" b="1" i="1" u="sng" kern="0" dirty="0">
                <a:solidFill>
                  <a:srgbClr val="000000"/>
                </a:solidFill>
                <a:latin typeface="Trebuchet MS" panose="020B0603020202020204" pitchFamily="34" charset="0"/>
              </a:rPr>
              <a:t>12</a:t>
            </a:r>
            <a:r>
              <a:rPr kumimoji="0" lang="en-US" altLang="en-US" sz="1600" b="1" i="1" u="sng" strike="noStrike" kern="0" cap="none" spc="0" normalizeH="0" baseline="0" noProof="0" dirty="0">
                <a:ln>
                  <a:noFill/>
                </a:ln>
                <a:solidFill>
                  <a:srgbClr val="000000"/>
                </a:solidFill>
                <a:effectLst/>
                <a:uLnTx/>
                <a:uFillTx/>
                <a:latin typeface="Trebuchet MS" panose="020B0603020202020204" pitchFamily="34" charset="0"/>
              </a:rPr>
              <a:t> of the </a:t>
            </a:r>
            <a:r>
              <a:rPr lang="en-US" altLang="en-US" sz="1600" b="1" i="1" u="sng" kern="0" dirty="0">
                <a:solidFill>
                  <a:srgbClr val="000000"/>
                </a:solidFill>
                <a:latin typeface="Trebuchet MS" panose="020B0603020202020204" pitchFamily="34" charset="0"/>
              </a:rPr>
              <a:t>15</a:t>
            </a:r>
            <a:r>
              <a:rPr kumimoji="0" lang="en-US" altLang="en-US" sz="1600" b="1" i="1" u="sng" strike="noStrike" kern="0" cap="none" spc="0" normalizeH="0" baseline="0" noProof="0" dirty="0">
                <a:ln>
                  <a:noFill/>
                </a:ln>
                <a:solidFill>
                  <a:srgbClr val="000000"/>
                </a:solidFill>
                <a:effectLst/>
                <a:uLnTx/>
                <a:uFillTx/>
                <a:latin typeface="Trebuchet MS" panose="020B0603020202020204" pitchFamily="34" charset="0"/>
              </a:rPr>
              <a:t> Measured “Expanding” Direct-Disruptor Brands (80%)</a:t>
            </a:r>
            <a:r>
              <a:rPr kumimoji="0" lang="en-US" altLang="en-US" sz="1600" b="1" i="1" u="none" strike="noStrike" kern="0" cap="none" spc="0" normalizeH="0" baseline="0" noProof="0" dirty="0">
                <a:ln>
                  <a:noFill/>
                </a:ln>
                <a:solidFill>
                  <a:srgbClr val="000000"/>
                </a:solidFill>
                <a:effectLst/>
                <a:uLnTx/>
                <a:uFillTx/>
                <a:latin typeface="Trebuchet MS" panose="020B0603020202020204" pitchFamily="34" charset="0"/>
              </a:rPr>
              <a:t> </a:t>
            </a:r>
            <a:r>
              <a:rPr kumimoji="0" lang="en-US" altLang="en-US" sz="1600" b="1" i="0" u="none" strike="noStrike" kern="0" cap="none" spc="0" normalizeH="0" baseline="0" noProof="0" dirty="0">
                <a:ln>
                  <a:noFill/>
                </a:ln>
                <a:solidFill>
                  <a:srgbClr val="000000"/>
                </a:solidFill>
                <a:effectLst/>
                <a:uLnTx/>
                <a:uFillTx/>
                <a:latin typeface="Trebuchet MS" panose="020B0603020202020204" pitchFamily="34" charset="0"/>
              </a:rPr>
              <a:t>Analyzed Exhibited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1600" b="1" kern="0" dirty="0">
                <a:solidFill>
                  <a:srgbClr val="000000"/>
                </a:solidFill>
                <a:latin typeface="Trebuchet MS" panose="020B0603020202020204" pitchFamily="34" charset="0"/>
              </a:rPr>
              <a:t>a</a:t>
            </a:r>
            <a:r>
              <a:rPr kumimoji="0" lang="en-US" altLang="en-US" sz="1600" b="1" i="0" u="none" strike="noStrike" kern="0" cap="none" spc="0" normalizeH="0" baseline="0" noProof="0" dirty="0">
                <a:ln>
                  <a:noFill/>
                </a:ln>
                <a:solidFill>
                  <a:srgbClr val="000000"/>
                </a:solidFill>
                <a:effectLst/>
                <a:uLnTx/>
                <a:uFillTx/>
                <a:latin typeface="Trebuchet MS" panose="020B0603020202020204" pitchFamily="34" charset="0"/>
              </a:rPr>
              <a:t> Direct Correlation Between TV Spend &amp; Website Traffic</a:t>
            </a:r>
          </a:p>
        </p:txBody>
      </p:sp>
      <p:sp>
        <p:nvSpPr>
          <p:cNvPr id="74" name="Rounded Rectangle 113"/>
          <p:cNvSpPr/>
          <p:nvPr/>
        </p:nvSpPr>
        <p:spPr>
          <a:xfrm>
            <a:off x="691846" y="1980571"/>
            <a:ext cx="3880154"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u="sng" kern="0" noProof="0" dirty="0">
                <a:solidFill>
                  <a:schemeClr val="tx1"/>
                </a:solidFill>
              </a:rPr>
              <a:t>12</a:t>
            </a:r>
            <a:r>
              <a:rPr kumimoji="0" lang="en-US" sz="1400" b="1" i="0" u="sng" strike="noStrike" kern="0" cap="none" spc="0" normalizeH="0" baseline="0" noProof="0" dirty="0">
                <a:ln>
                  <a:noFill/>
                </a:ln>
                <a:solidFill>
                  <a:schemeClr val="tx1"/>
                </a:solidFill>
                <a:effectLst/>
                <a:uLnTx/>
                <a:uFillTx/>
              </a:rPr>
              <a:t> Brands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 b="1"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sng" strike="noStrike" kern="0" cap="none" spc="0" normalizeH="0" baseline="0" noProof="0" dirty="0">
                <a:ln>
                  <a:noFill/>
                </a:ln>
                <a:solidFill>
                  <a:schemeClr val="tx1"/>
                </a:solidFill>
                <a:effectLst/>
                <a:uLnTx/>
                <a:uFillTx/>
              </a:rPr>
              <a:t>Correlation</a:t>
            </a:r>
            <a:r>
              <a:rPr kumimoji="0" lang="en-US" sz="1100" b="0" i="0" u="sng" strike="noStrike" kern="0" cap="none" spc="0" normalizeH="0" baseline="0" noProof="0" dirty="0">
                <a:ln>
                  <a:noFill/>
                </a:ln>
                <a:solidFill>
                  <a:schemeClr val="tx1"/>
                </a:solidFill>
                <a:effectLst/>
                <a:uLnTx/>
                <a:uFillTx/>
              </a:rPr>
              <a:t> between TV Spend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sng" strike="noStrike" kern="0" cap="none" spc="0" normalizeH="0" baseline="0" noProof="0" dirty="0">
                <a:ln>
                  <a:noFill/>
                </a:ln>
                <a:solidFill>
                  <a:schemeClr val="tx1"/>
                </a:solidFill>
                <a:effectLst/>
                <a:uLnTx/>
                <a:uFillTx/>
              </a:rPr>
              <a:t>Monthly Unique Visitors</a:t>
            </a:r>
          </a:p>
        </p:txBody>
      </p:sp>
      <p:sp>
        <p:nvSpPr>
          <p:cNvPr id="75" name="Rounded Rectangle 187"/>
          <p:cNvSpPr/>
          <p:nvPr/>
        </p:nvSpPr>
        <p:spPr>
          <a:xfrm>
            <a:off x="5231423" y="1969581"/>
            <a:ext cx="3450932"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u="sng" kern="0" dirty="0">
                <a:solidFill>
                  <a:schemeClr val="tx1"/>
                </a:solidFill>
              </a:rPr>
              <a:t>3</a:t>
            </a:r>
            <a:r>
              <a:rPr kumimoji="0" lang="en-US" sz="1400" b="1" i="0" u="sng" strike="noStrike" kern="0" cap="none" spc="0" normalizeH="0" baseline="0" noProof="0" dirty="0">
                <a:ln>
                  <a:noFill/>
                </a:ln>
                <a:solidFill>
                  <a:schemeClr val="tx1"/>
                </a:solidFill>
                <a:effectLst/>
                <a:uLnTx/>
                <a:uFillTx/>
              </a:rPr>
              <a:t> Brands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 b="1"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sng" strike="noStrike" kern="0" cap="none" spc="0" normalizeH="0" baseline="0" noProof="0" dirty="0">
                <a:ln>
                  <a:noFill/>
                </a:ln>
                <a:solidFill>
                  <a:schemeClr val="tx1"/>
                </a:solidFill>
                <a:effectLst/>
                <a:uLnTx/>
                <a:uFillTx/>
              </a:rPr>
              <a:t>Lack of correlation</a:t>
            </a:r>
            <a:r>
              <a:rPr kumimoji="0" lang="en-US" sz="1100" b="0" i="0" u="sng" strike="noStrike" kern="0" cap="none" spc="0" normalizeH="0" baseline="0" noProof="0" dirty="0">
                <a:ln>
                  <a:noFill/>
                </a:ln>
                <a:solidFill>
                  <a:schemeClr val="tx1"/>
                </a:solidFill>
                <a:effectLst/>
                <a:uLnTx/>
                <a:uFillTx/>
              </a:rPr>
              <a:t> between </a:t>
            </a:r>
            <a:r>
              <a:rPr lang="en-US" sz="1100" u="sng" kern="0" dirty="0">
                <a:solidFill>
                  <a:schemeClr val="tx1"/>
                </a:solidFill>
              </a:rPr>
              <a:t>TV Spend &amp;</a:t>
            </a:r>
            <a:r>
              <a:rPr kumimoji="0" lang="en-US" sz="1100" b="0" i="0" u="sng" strike="noStrike" kern="0" cap="none" spc="0" normalizeH="0" baseline="0" noProof="0" dirty="0">
                <a:ln>
                  <a:noFill/>
                </a:ln>
                <a:solidFill>
                  <a:schemeClr val="tx1"/>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sng" strike="noStrike" kern="0" cap="none" spc="0" normalizeH="0" baseline="0" noProof="0" dirty="0">
                <a:ln>
                  <a:noFill/>
                </a:ln>
                <a:solidFill>
                  <a:schemeClr val="tx1"/>
                </a:solidFill>
                <a:effectLst/>
                <a:uLnTx/>
                <a:uFillTx/>
              </a:rPr>
              <a:t>Monthly Unique Visitors</a:t>
            </a:r>
          </a:p>
        </p:txBody>
      </p:sp>
      <p:sp>
        <p:nvSpPr>
          <p:cNvPr id="29" name="Text Placeholder 3">
            <a:extLst>
              <a:ext uri="{FF2B5EF4-FFF2-40B4-BE49-F238E27FC236}">
                <a16:creationId xmlns:a16="http://schemas.microsoft.com/office/drawing/2014/main" id="{375AE14A-28F1-469F-8469-A8B8D1E38580}"/>
              </a:ext>
            </a:extLst>
          </p:cNvPr>
          <p:cNvSpPr txBox="1">
            <a:spLocks/>
          </p:cNvSpPr>
          <p:nvPr/>
        </p:nvSpPr>
        <p:spPr>
          <a:xfrm>
            <a:off x="321734" y="6389519"/>
            <a:ext cx="7339696" cy="30142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analysis of comScore </a:t>
            </a:r>
            <a:r>
              <a:rPr lang="en-US" sz="800" dirty="0" err="1"/>
              <a:t>mediametrix</a:t>
            </a:r>
            <a:r>
              <a:rPr lang="en-US" sz="800" dirty="0"/>
              <a:t> multiplatform media trend data; total audience (Desktop P2+, Mobile 18+), February ‘16 – January ’18 (calendar months).  VAB analysis of Nielsen Ad Intel data, TV spend (national cable TV, national broadcast TV, Spanish language broadcast TV, Spanish language cable TV, spot TV, syndication TV), Feb ’16 – Jan ’18 (calendar months).  </a:t>
            </a:r>
          </a:p>
        </p:txBody>
      </p:sp>
      <p:pic>
        <p:nvPicPr>
          <p:cNvPr id="30" name="Picture 119" descr="Related image">
            <a:extLst>
              <a:ext uri="{FF2B5EF4-FFF2-40B4-BE49-F238E27FC236}">
                <a16:creationId xmlns:a16="http://schemas.microsoft.com/office/drawing/2014/main" id="{54D19D19-61F9-4C09-96D6-46D6D6C379D5}"/>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85525" y="3676015"/>
            <a:ext cx="1584511" cy="43272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9" descr="Image result for adore me logo">
            <a:extLst>
              <a:ext uri="{FF2B5EF4-FFF2-40B4-BE49-F238E27FC236}">
                <a16:creationId xmlns:a16="http://schemas.microsoft.com/office/drawing/2014/main" id="{50A12FC4-E937-4B64-93B2-6BA2CD014129}"/>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72232" y="2899324"/>
            <a:ext cx="1003294" cy="5264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9" descr="Image result for ebates logo">
            <a:extLst>
              <a:ext uri="{FF2B5EF4-FFF2-40B4-BE49-F238E27FC236}">
                <a16:creationId xmlns:a16="http://schemas.microsoft.com/office/drawing/2014/main" id="{DA7903B1-C1B6-469B-9CE0-BB6D7AF8B83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98859" y="5343231"/>
            <a:ext cx="1047423" cy="3914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3" descr="Image result for booking.com logo">
            <a:extLst>
              <a:ext uri="{FF2B5EF4-FFF2-40B4-BE49-F238E27FC236}">
                <a16:creationId xmlns:a16="http://schemas.microsoft.com/office/drawing/2014/main" id="{C36F98AA-DC89-4B06-BC48-21A5860FCF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7085" y="3948365"/>
            <a:ext cx="1505869" cy="25294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5" descr="Image result for carvana logo">
            <a:extLst>
              <a:ext uri="{FF2B5EF4-FFF2-40B4-BE49-F238E27FC236}">
                <a16:creationId xmlns:a16="http://schemas.microsoft.com/office/drawing/2014/main" id="{3170EF4D-1610-4605-85FA-EBC1110526E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48765" y="3114784"/>
            <a:ext cx="1430063" cy="7507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7" descr="Image result for peloton logo">
            <a:extLst>
              <a:ext uri="{FF2B5EF4-FFF2-40B4-BE49-F238E27FC236}">
                <a16:creationId xmlns:a16="http://schemas.microsoft.com/office/drawing/2014/main" id="{803136D5-C5A7-40A9-9DBA-85F70CD56C7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90637" y="2663877"/>
            <a:ext cx="2035627" cy="8042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3" descr="Image result for homeadvisor logo">
            <a:extLst>
              <a:ext uri="{FF2B5EF4-FFF2-40B4-BE49-F238E27FC236}">
                <a16:creationId xmlns:a16="http://schemas.microsoft.com/office/drawing/2014/main" id="{F4FFD8BA-AEA3-43AF-999E-22216096253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67965" y="5465594"/>
            <a:ext cx="2055246" cy="3182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1" descr="Image result for houzz logo">
            <a:extLst>
              <a:ext uri="{FF2B5EF4-FFF2-40B4-BE49-F238E27FC236}">
                <a16:creationId xmlns:a16="http://schemas.microsoft.com/office/drawing/2014/main" id="{B5F4A663-5794-407E-9B5F-EE4260C1547C}"/>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24490" y="3472171"/>
            <a:ext cx="1152539" cy="3836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5" descr="Image result for ziprecruiter logo">
            <a:extLst>
              <a:ext uri="{FF2B5EF4-FFF2-40B4-BE49-F238E27FC236}">
                <a16:creationId xmlns:a16="http://schemas.microsoft.com/office/drawing/2014/main" id="{180FF314-4A49-4EE7-92A3-E031A892B0A1}"/>
              </a:ext>
            </a:extLst>
          </p:cNvPr>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9550" y="4087159"/>
            <a:ext cx="2163650" cy="8861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9" descr="Image result for hello fresh logo">
            <a:extLst>
              <a:ext uri="{FF2B5EF4-FFF2-40B4-BE49-F238E27FC236}">
                <a16:creationId xmlns:a16="http://schemas.microsoft.com/office/drawing/2014/main" id="{4644923C-EAE6-4B49-AAC5-FBCAF0568E38}"/>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128887" y="2800824"/>
            <a:ext cx="738445" cy="67937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1" descr="Image result for plated logo">
            <a:extLst>
              <a:ext uri="{FF2B5EF4-FFF2-40B4-BE49-F238E27FC236}">
                <a16:creationId xmlns:a16="http://schemas.microsoft.com/office/drawing/2014/main" id="{E961533A-3BBE-4771-B16B-8C2618046BC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466179" y="3019205"/>
            <a:ext cx="1014506" cy="2800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7" descr="Related image">
            <a:extLst>
              <a:ext uri="{FF2B5EF4-FFF2-40B4-BE49-F238E27FC236}">
                <a16:creationId xmlns:a16="http://schemas.microsoft.com/office/drawing/2014/main" id="{C7384E5D-DC5E-4391-A175-F1B38087C57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45581" y="4864059"/>
            <a:ext cx="1714627" cy="3131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1" descr="Image result for rover.com logo">
            <a:extLst>
              <a:ext uri="{FF2B5EF4-FFF2-40B4-BE49-F238E27FC236}">
                <a16:creationId xmlns:a16="http://schemas.microsoft.com/office/drawing/2014/main" id="{646221D6-475C-4EFD-B8D3-F1116AD78EE8}"/>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871214" y="3813112"/>
            <a:ext cx="1308202" cy="130820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3" descr="Image result for lending tree logo">
            <a:extLst>
              <a:ext uri="{FF2B5EF4-FFF2-40B4-BE49-F238E27FC236}">
                <a16:creationId xmlns:a16="http://schemas.microsoft.com/office/drawing/2014/main" id="{1E574F31-AFCA-4486-8526-132F2502086D}"/>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80685" y="2894067"/>
            <a:ext cx="1066083" cy="5330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1" descr="Related image">
            <a:extLst>
              <a:ext uri="{FF2B5EF4-FFF2-40B4-BE49-F238E27FC236}">
                <a16:creationId xmlns:a16="http://schemas.microsoft.com/office/drawing/2014/main" id="{8B8CBF55-C34F-4CFB-A928-81866C55562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2806813" y="4834227"/>
            <a:ext cx="1642774" cy="5380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3">
            <a:extLst>
              <a:ext uri="{FF2B5EF4-FFF2-40B4-BE49-F238E27FC236}">
                <a16:creationId xmlns:a16="http://schemas.microsoft.com/office/drawing/2014/main" id="{2274A503-8FEB-45DD-B4A3-BBAF94721E6A}"/>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
        <p:nvSpPr>
          <p:cNvPr id="26" name="Text Placeholder 3">
            <a:extLst>
              <a:ext uri="{FF2B5EF4-FFF2-40B4-BE49-F238E27FC236}">
                <a16:creationId xmlns:a16="http://schemas.microsoft.com/office/drawing/2014/main" id="{F0CE5487-BE6E-4A37-B217-C5585FC67647}"/>
              </a:ext>
            </a:extLst>
          </p:cNvPr>
          <p:cNvSpPr txBox="1">
            <a:spLocks/>
          </p:cNvSpPr>
          <p:nvPr/>
        </p:nvSpPr>
        <p:spPr>
          <a:xfrm>
            <a:off x="4756582" y="5674440"/>
            <a:ext cx="3750852" cy="30142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*analysis excludes “Five Four” brand which wasn’t measured in comScore during the time period</a:t>
            </a:r>
          </a:p>
        </p:txBody>
      </p:sp>
    </p:spTree>
    <p:extLst>
      <p:ext uri="{BB962C8B-B14F-4D97-AF65-F5344CB8AC3E}">
        <p14:creationId xmlns:p14="http://schemas.microsoft.com/office/powerpoint/2010/main" val="175450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96" y="364933"/>
            <a:ext cx="8805334" cy="592364"/>
          </a:xfrm>
        </p:spPr>
        <p:txBody>
          <a:bodyPr/>
          <a:lstStyle/>
          <a:p>
            <a:r>
              <a:rPr lang="en-US" dirty="0">
                <a:solidFill>
                  <a:schemeClr val="tx1"/>
                </a:solidFill>
              </a:rPr>
              <a:t>TV Drives Online Traffic For “Expanding” Brands That Have </a:t>
            </a:r>
            <a:br>
              <a:rPr lang="en-US" dirty="0">
                <a:solidFill>
                  <a:schemeClr val="tx1"/>
                </a:solidFill>
              </a:rPr>
            </a:br>
            <a:r>
              <a:rPr lang="en-US" dirty="0">
                <a:solidFill>
                  <a:schemeClr val="tx1"/>
                </a:solidFill>
              </a:rPr>
              <a:t>A Continual Advertising Presence</a:t>
            </a:r>
          </a:p>
        </p:txBody>
      </p:sp>
      <p:sp>
        <p:nvSpPr>
          <p:cNvPr id="9" name="Text Placeholder 2"/>
          <p:cNvSpPr>
            <a:spLocks noGrp="1"/>
          </p:cNvSpPr>
          <p:nvPr>
            <p:ph type="body" sz="quarter" idx="13"/>
          </p:nvPr>
        </p:nvSpPr>
        <p:spPr>
          <a:xfrm>
            <a:off x="186996" y="1274165"/>
            <a:ext cx="8805334" cy="368686"/>
          </a:xfrm>
        </p:spPr>
        <p:txBody>
          <a:bodyPr/>
          <a:lstStyle/>
          <a:p>
            <a:r>
              <a:rPr lang="en-US" sz="1600" dirty="0"/>
              <a:t>The below chart reflects the shifts in spend and online traffic for brands who were active on TV every month, or nearly every month, for the last two years</a:t>
            </a:r>
          </a:p>
        </p:txBody>
      </p:sp>
      <p:sp>
        <p:nvSpPr>
          <p:cNvPr id="6" name="Rectangle 30"/>
          <p:cNvSpPr>
            <a:spLocks noChangeArrowheads="1"/>
          </p:cNvSpPr>
          <p:nvPr/>
        </p:nvSpPr>
        <p:spPr bwMode="auto">
          <a:xfrm>
            <a:off x="611310" y="2746628"/>
            <a:ext cx="2342980"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Monthly TV Spend (000):</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 name="Rectangle 30"/>
          <p:cNvSpPr>
            <a:spLocks noChangeArrowheads="1"/>
          </p:cNvSpPr>
          <p:nvPr/>
        </p:nvSpPr>
        <p:spPr bwMode="auto">
          <a:xfrm>
            <a:off x="354234" y="4322696"/>
            <a:ext cx="2574320"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Monthly Unique Visitors (000): </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354907" y="383829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endParaRPr>
          </a:p>
        </p:txBody>
      </p:sp>
      <p:sp>
        <p:nvSpPr>
          <p:cNvPr id="11" name="Rectangle 30"/>
          <p:cNvSpPr>
            <a:spLocks noChangeArrowheads="1"/>
          </p:cNvSpPr>
          <p:nvPr/>
        </p:nvSpPr>
        <p:spPr bwMode="auto">
          <a:xfrm>
            <a:off x="364432" y="531408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12"/>
          <p:cNvSpPr/>
          <p:nvPr/>
        </p:nvSpPr>
        <p:spPr>
          <a:xfrm>
            <a:off x="491642" y="5397257"/>
            <a:ext cx="7998018"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20" name="Rectangle 30"/>
          <p:cNvSpPr>
            <a:spLocks noChangeArrowheads="1"/>
          </p:cNvSpPr>
          <p:nvPr/>
        </p:nvSpPr>
        <p:spPr bwMode="auto">
          <a:xfrm>
            <a:off x="6150810"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$225</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1" name="Rectangle 30"/>
          <p:cNvSpPr>
            <a:spLocks noChangeArrowheads="1"/>
          </p:cNvSpPr>
          <p:nvPr/>
        </p:nvSpPr>
        <p:spPr bwMode="auto">
          <a:xfrm>
            <a:off x="6150810"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$1,273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2" name="Rectangle 54"/>
          <p:cNvSpPr>
            <a:spLocks noChangeArrowheads="1"/>
          </p:cNvSpPr>
          <p:nvPr/>
        </p:nvSpPr>
        <p:spPr bwMode="auto">
          <a:xfrm>
            <a:off x="6595427"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+466%</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3" name="Rectangle 30"/>
          <p:cNvSpPr>
            <a:spLocks noChangeArrowheads="1"/>
          </p:cNvSpPr>
          <p:nvPr/>
        </p:nvSpPr>
        <p:spPr bwMode="auto">
          <a:xfrm>
            <a:off x="6160335"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973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6160335"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2,072</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57"/>
          <p:cNvSpPr>
            <a:spLocks noChangeArrowheads="1"/>
          </p:cNvSpPr>
          <p:nvPr/>
        </p:nvSpPr>
        <p:spPr bwMode="auto">
          <a:xfrm>
            <a:off x="6604952"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+113%</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6" name="Rectangle 30"/>
          <p:cNvSpPr>
            <a:spLocks noChangeArrowheads="1"/>
          </p:cNvSpPr>
          <p:nvPr/>
        </p:nvSpPr>
        <p:spPr bwMode="auto">
          <a:xfrm>
            <a:off x="3200567"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$3,784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7" name="Rectangle 30"/>
          <p:cNvSpPr>
            <a:spLocks noChangeArrowheads="1"/>
          </p:cNvSpPr>
          <p:nvPr/>
        </p:nvSpPr>
        <p:spPr bwMode="auto">
          <a:xfrm>
            <a:off x="3200567"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$9,204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8" name="Rectangle 54"/>
          <p:cNvSpPr>
            <a:spLocks noChangeArrowheads="1"/>
          </p:cNvSpPr>
          <p:nvPr/>
        </p:nvSpPr>
        <p:spPr bwMode="auto">
          <a:xfrm>
            <a:off x="3200567"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+143%</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9" name="Rectangle 30"/>
          <p:cNvSpPr>
            <a:spLocks noChangeArrowheads="1"/>
          </p:cNvSpPr>
          <p:nvPr/>
        </p:nvSpPr>
        <p:spPr bwMode="auto">
          <a:xfrm>
            <a:off x="2672060"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2681585"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236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57"/>
          <p:cNvSpPr>
            <a:spLocks noChangeArrowheads="1"/>
          </p:cNvSpPr>
          <p:nvPr/>
        </p:nvSpPr>
        <p:spPr bwMode="auto">
          <a:xfrm>
            <a:off x="3210092"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+147%</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2" name="Rectangle 30"/>
          <p:cNvSpPr>
            <a:spLocks noChangeArrowheads="1"/>
          </p:cNvSpPr>
          <p:nvPr/>
        </p:nvSpPr>
        <p:spPr bwMode="auto">
          <a:xfrm>
            <a:off x="375314" y="311985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Feb ‘16 - Jan ’17: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3" name="Rectangle 30"/>
          <p:cNvSpPr>
            <a:spLocks noChangeArrowheads="1"/>
          </p:cNvSpPr>
          <p:nvPr/>
        </p:nvSpPr>
        <p:spPr bwMode="auto">
          <a:xfrm>
            <a:off x="365789" y="3426202"/>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Feb ‘17 – Jan ‘18: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4" name="Rectangle 30"/>
          <p:cNvSpPr>
            <a:spLocks noChangeArrowheads="1"/>
          </p:cNvSpPr>
          <p:nvPr/>
        </p:nvSpPr>
        <p:spPr bwMode="auto">
          <a:xfrm>
            <a:off x="375310" y="4661003"/>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Feb ‘16 - </a:t>
            </a:r>
            <a:r>
              <a:rPr lang="en-US" altLang="en-US" sz="1200" b="1" dirty="0">
                <a:solidFill>
                  <a:srgbClr val="000000"/>
                </a:solidFill>
                <a:latin typeface="Trebuchet MS" pitchFamily="34" charset="0"/>
                <a:ea typeface="ＭＳ Ｐゴシック" pitchFamily="34" charset="-128"/>
                <a:cs typeface="Arial" charset="0"/>
              </a:rPr>
              <a:t>Jan</a:t>
            </a: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5" name="Rectangle 30"/>
          <p:cNvSpPr>
            <a:spLocks noChangeArrowheads="1"/>
          </p:cNvSpPr>
          <p:nvPr/>
        </p:nvSpPr>
        <p:spPr bwMode="auto">
          <a:xfrm>
            <a:off x="365785" y="4930031"/>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Feb ‘17 – Jan ‘18: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4825469"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$2,296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4825469"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$2,898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4825469"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+26%</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4825469"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1,703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0" name="Rectangle 30"/>
          <p:cNvSpPr>
            <a:spLocks noChangeArrowheads="1"/>
          </p:cNvSpPr>
          <p:nvPr/>
        </p:nvSpPr>
        <p:spPr bwMode="auto">
          <a:xfrm>
            <a:off x="4834994"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2,096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1" name="Rectangle 57"/>
          <p:cNvSpPr>
            <a:spLocks noChangeArrowheads="1"/>
          </p:cNvSpPr>
          <p:nvPr/>
        </p:nvSpPr>
        <p:spPr bwMode="auto">
          <a:xfrm>
            <a:off x="4834994"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+23%</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53" name="Rectangle 52"/>
          <p:cNvSpPr/>
          <p:nvPr/>
        </p:nvSpPr>
        <p:spPr>
          <a:xfrm>
            <a:off x="491780" y="3954120"/>
            <a:ext cx="7998019"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63" name="Rectangle 30"/>
          <p:cNvSpPr>
            <a:spLocks noChangeArrowheads="1"/>
          </p:cNvSpPr>
          <p:nvPr/>
        </p:nvSpPr>
        <p:spPr bwMode="auto">
          <a:xfrm>
            <a:off x="491780" y="1991282"/>
            <a:ext cx="7997879" cy="370560"/>
          </a:xfrm>
          <a:prstGeom prst="rect">
            <a:avLst/>
          </a:prstGeom>
          <a:solidFill>
            <a:srgbClr val="50C8A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TV Spend Up, Website Traffic Up </a:t>
            </a:r>
          </a:p>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(Year-Over-Year Comparison: </a:t>
            </a:r>
            <a:r>
              <a:rPr lang="en-US" altLang="en-US" sz="1000" dirty="0">
                <a:solidFill>
                  <a:srgbClr val="FFFFFF"/>
                </a:solidFill>
                <a:latin typeface="Trebuchet MS" pitchFamily="34" charset="0"/>
                <a:ea typeface="ＭＳ Ｐゴシック" pitchFamily="34" charset="-128"/>
                <a:cs typeface="Arial" charset="0"/>
              </a:rPr>
              <a:t>Feb</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’16 – </a:t>
            </a:r>
            <a:r>
              <a:rPr lang="en-US" altLang="en-US" sz="1000" dirty="0">
                <a:solidFill>
                  <a:srgbClr val="FFFFFF"/>
                </a:solidFill>
                <a:latin typeface="Trebuchet MS" pitchFamily="34" charset="0"/>
                <a:ea typeface="ＭＳ Ｐゴシック" pitchFamily="34" charset="-128"/>
                <a:cs typeface="Arial" charset="0"/>
              </a:rPr>
              <a:t>Jan</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’17 vs. </a:t>
            </a:r>
            <a:r>
              <a:rPr lang="en-US" altLang="en-US" sz="1000" dirty="0">
                <a:solidFill>
                  <a:srgbClr val="FFFFFF"/>
                </a:solidFill>
                <a:latin typeface="Trebuchet MS" pitchFamily="34" charset="0"/>
                <a:ea typeface="ＭＳ Ｐゴシック" pitchFamily="34" charset="-128"/>
                <a:cs typeface="Arial" charset="0"/>
              </a:rPr>
              <a:t>Feb</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‘17 – Jan ‘18)</a:t>
            </a:r>
            <a:endParaRPr kumimoji="0" lang="en-US" altLang="en-US" sz="1000" b="0" i="1" u="sng"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sp>
        <p:nvSpPr>
          <p:cNvPr id="52" name="Text Placeholder 3">
            <a:extLst>
              <a:ext uri="{FF2B5EF4-FFF2-40B4-BE49-F238E27FC236}">
                <a16:creationId xmlns:a16="http://schemas.microsoft.com/office/drawing/2014/main" id="{12048B49-CAC6-41ED-9F67-79B1825D3FCD}"/>
              </a:ext>
            </a:extLst>
          </p:cNvPr>
          <p:cNvSpPr txBox="1">
            <a:spLocks/>
          </p:cNvSpPr>
          <p:nvPr/>
        </p:nvSpPr>
        <p:spPr>
          <a:xfrm>
            <a:off x="321734" y="6407104"/>
            <a:ext cx="7339696" cy="30142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analysis of comScore </a:t>
            </a:r>
            <a:r>
              <a:rPr lang="en-US" sz="800" dirty="0" err="1"/>
              <a:t>mediametrix</a:t>
            </a:r>
            <a:r>
              <a:rPr lang="en-US" sz="800" dirty="0"/>
              <a:t> multiplatform media trend data; total audience (Desktop P2+, Mobile 18+), February ‘16 – January ’18 (calendar months).  VAB analysis of Nielsen Ad Intel data, TV spend (national cable TV, national broadcast TV, Spanish language broadcast TV, Spanish language cable TV, spot TV, syndication TV), Feb ’16 – Jan ’18 (calendar months).</a:t>
            </a:r>
          </a:p>
        </p:txBody>
      </p:sp>
      <p:pic>
        <p:nvPicPr>
          <p:cNvPr id="54" name="Picture 107" descr="Image result for peloton logo">
            <a:extLst>
              <a:ext uri="{FF2B5EF4-FFF2-40B4-BE49-F238E27FC236}">
                <a16:creationId xmlns:a16="http://schemas.microsoft.com/office/drawing/2014/main" id="{373B9424-B86C-4A2A-B954-353CF854E0A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8174" b="18152"/>
          <a:stretch/>
        </p:blipFill>
        <p:spPr bwMode="auto">
          <a:xfrm>
            <a:off x="2866497" y="2734475"/>
            <a:ext cx="2035627" cy="51211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9" descr="Image result for hello fresh logo">
            <a:extLst>
              <a:ext uri="{FF2B5EF4-FFF2-40B4-BE49-F238E27FC236}">
                <a16:creationId xmlns:a16="http://schemas.microsoft.com/office/drawing/2014/main" id="{FBBECC9C-412B-47C8-86BE-DE9DD59B41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46564" y="2535171"/>
            <a:ext cx="738445" cy="67937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1" descr="Image result for rover.com logo">
            <a:extLst>
              <a:ext uri="{FF2B5EF4-FFF2-40B4-BE49-F238E27FC236}">
                <a16:creationId xmlns:a16="http://schemas.microsoft.com/office/drawing/2014/main" id="{3AB791AC-4FD7-421A-BF4F-C62525A56F4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9012" b="28216"/>
          <a:stretch/>
        </p:blipFill>
        <p:spPr bwMode="auto">
          <a:xfrm>
            <a:off x="6624398" y="2640945"/>
            <a:ext cx="1308202" cy="559541"/>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3">
            <a:extLst>
              <a:ext uri="{FF2B5EF4-FFF2-40B4-BE49-F238E27FC236}">
                <a16:creationId xmlns:a16="http://schemas.microsoft.com/office/drawing/2014/main" id="{641C00DF-4FA0-441A-B0B4-859D05737EDC}"/>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413066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0"/>
          <p:cNvSpPr>
            <a:spLocks noChangeArrowheads="1"/>
          </p:cNvSpPr>
          <p:nvPr/>
        </p:nvSpPr>
        <p:spPr bwMode="auto">
          <a:xfrm>
            <a:off x="611310" y="2746628"/>
            <a:ext cx="2342980"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Monthly TV Spend (000):</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 name="Rectangle 30"/>
          <p:cNvSpPr>
            <a:spLocks noChangeArrowheads="1"/>
          </p:cNvSpPr>
          <p:nvPr/>
        </p:nvSpPr>
        <p:spPr bwMode="auto">
          <a:xfrm>
            <a:off x="364104" y="4322696"/>
            <a:ext cx="2574320"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Monthly Unique Visitors (000): </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354907" y="383829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endParaRPr>
          </a:p>
        </p:txBody>
      </p:sp>
      <p:sp>
        <p:nvSpPr>
          <p:cNvPr id="11" name="Rectangle 30"/>
          <p:cNvSpPr>
            <a:spLocks noChangeArrowheads="1"/>
          </p:cNvSpPr>
          <p:nvPr/>
        </p:nvSpPr>
        <p:spPr bwMode="auto">
          <a:xfrm>
            <a:off x="364432" y="531408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12"/>
          <p:cNvSpPr/>
          <p:nvPr/>
        </p:nvSpPr>
        <p:spPr>
          <a:xfrm>
            <a:off x="491642" y="5397257"/>
            <a:ext cx="7998018"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20" name="Rectangle 30"/>
          <p:cNvSpPr>
            <a:spLocks noChangeArrowheads="1"/>
          </p:cNvSpPr>
          <p:nvPr/>
        </p:nvSpPr>
        <p:spPr bwMode="auto">
          <a:xfrm>
            <a:off x="6150810"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$247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1" name="Rectangle 30"/>
          <p:cNvSpPr>
            <a:spLocks noChangeArrowheads="1"/>
          </p:cNvSpPr>
          <p:nvPr/>
        </p:nvSpPr>
        <p:spPr bwMode="auto">
          <a:xfrm>
            <a:off x="6150810"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$1,200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2" name="Rectangle 54"/>
          <p:cNvSpPr>
            <a:spLocks noChangeArrowheads="1"/>
          </p:cNvSpPr>
          <p:nvPr/>
        </p:nvSpPr>
        <p:spPr bwMode="auto">
          <a:xfrm>
            <a:off x="6595427"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+386%</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3" name="Rectangle 30"/>
          <p:cNvSpPr>
            <a:spLocks noChangeArrowheads="1"/>
          </p:cNvSpPr>
          <p:nvPr/>
        </p:nvSpPr>
        <p:spPr bwMode="auto">
          <a:xfrm>
            <a:off x="6160335"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5,458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6160335"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6,680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57"/>
          <p:cNvSpPr>
            <a:spLocks noChangeArrowheads="1"/>
          </p:cNvSpPr>
          <p:nvPr/>
        </p:nvSpPr>
        <p:spPr bwMode="auto">
          <a:xfrm>
            <a:off x="6604952"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+22%</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6" name="Rectangle 30"/>
          <p:cNvSpPr>
            <a:spLocks noChangeArrowheads="1"/>
          </p:cNvSpPr>
          <p:nvPr/>
        </p:nvSpPr>
        <p:spPr bwMode="auto">
          <a:xfrm>
            <a:off x="3200567"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$5,174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7" name="Rectangle 30"/>
          <p:cNvSpPr>
            <a:spLocks noChangeArrowheads="1"/>
          </p:cNvSpPr>
          <p:nvPr/>
        </p:nvSpPr>
        <p:spPr bwMode="auto">
          <a:xfrm>
            <a:off x="3200567"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$6,358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8" name="Rectangle 54"/>
          <p:cNvSpPr>
            <a:spLocks noChangeArrowheads="1"/>
          </p:cNvSpPr>
          <p:nvPr/>
        </p:nvSpPr>
        <p:spPr bwMode="auto">
          <a:xfrm>
            <a:off x="3200567"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+23%</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9" name="Rectangle 30"/>
          <p:cNvSpPr>
            <a:spLocks noChangeArrowheads="1"/>
          </p:cNvSpPr>
          <p:nvPr/>
        </p:nvSpPr>
        <p:spPr bwMode="auto">
          <a:xfrm>
            <a:off x="2768772"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4,631</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2778297"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6,201</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57"/>
          <p:cNvSpPr>
            <a:spLocks noChangeArrowheads="1"/>
          </p:cNvSpPr>
          <p:nvPr/>
        </p:nvSpPr>
        <p:spPr bwMode="auto">
          <a:xfrm>
            <a:off x="3210092"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+34%</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2" name="Rectangle 30"/>
          <p:cNvSpPr>
            <a:spLocks noChangeArrowheads="1"/>
          </p:cNvSpPr>
          <p:nvPr/>
        </p:nvSpPr>
        <p:spPr bwMode="auto">
          <a:xfrm>
            <a:off x="375314" y="311985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Feb ‘16 - Jan ’17: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3" name="Rectangle 30"/>
          <p:cNvSpPr>
            <a:spLocks noChangeArrowheads="1"/>
          </p:cNvSpPr>
          <p:nvPr/>
        </p:nvSpPr>
        <p:spPr bwMode="auto">
          <a:xfrm>
            <a:off x="365789" y="3426202"/>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Feb ‘17 – Jan ‘18: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4" name="Rectangle 30"/>
          <p:cNvSpPr>
            <a:spLocks noChangeArrowheads="1"/>
          </p:cNvSpPr>
          <p:nvPr/>
        </p:nvSpPr>
        <p:spPr bwMode="auto">
          <a:xfrm>
            <a:off x="375310" y="4661003"/>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Feb ‘16 - </a:t>
            </a:r>
            <a:r>
              <a:rPr lang="en-US" altLang="en-US" sz="1200" b="1" dirty="0">
                <a:solidFill>
                  <a:srgbClr val="000000"/>
                </a:solidFill>
                <a:latin typeface="Trebuchet MS" pitchFamily="34" charset="0"/>
                <a:ea typeface="ＭＳ Ｐゴシック" pitchFamily="34" charset="-128"/>
                <a:cs typeface="Arial" charset="0"/>
              </a:rPr>
              <a:t>Jan</a:t>
            </a: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5" name="Rectangle 30"/>
          <p:cNvSpPr>
            <a:spLocks noChangeArrowheads="1"/>
          </p:cNvSpPr>
          <p:nvPr/>
        </p:nvSpPr>
        <p:spPr bwMode="auto">
          <a:xfrm>
            <a:off x="365785" y="4930031"/>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Feb ‘17 – Jan ‘18: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4825469"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$2,667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4825469"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$6,320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4825469"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+137%</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4825469"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12,138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0" name="Rectangle 30"/>
          <p:cNvSpPr>
            <a:spLocks noChangeArrowheads="1"/>
          </p:cNvSpPr>
          <p:nvPr/>
        </p:nvSpPr>
        <p:spPr bwMode="auto">
          <a:xfrm>
            <a:off x="4834994"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16,963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1" name="Rectangle 57"/>
          <p:cNvSpPr>
            <a:spLocks noChangeArrowheads="1"/>
          </p:cNvSpPr>
          <p:nvPr/>
        </p:nvSpPr>
        <p:spPr bwMode="auto">
          <a:xfrm>
            <a:off x="4834994"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+40%</a:t>
            </a:r>
            <a:endParaRPr kumimoji="0" lang="en-US" altLang="en-US" sz="16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53" name="Rectangle 52"/>
          <p:cNvSpPr/>
          <p:nvPr/>
        </p:nvSpPr>
        <p:spPr>
          <a:xfrm>
            <a:off x="491780" y="3954120"/>
            <a:ext cx="7998019"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63" name="Rectangle 30"/>
          <p:cNvSpPr>
            <a:spLocks noChangeArrowheads="1"/>
          </p:cNvSpPr>
          <p:nvPr/>
        </p:nvSpPr>
        <p:spPr bwMode="auto">
          <a:xfrm>
            <a:off x="491780" y="1991282"/>
            <a:ext cx="7997879" cy="370560"/>
          </a:xfrm>
          <a:prstGeom prst="rect">
            <a:avLst/>
          </a:prstGeom>
          <a:solidFill>
            <a:srgbClr val="50C8A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TV Spend Up, Website Traffic Up </a:t>
            </a:r>
          </a:p>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(Year-Over-Year Comparison: </a:t>
            </a:r>
            <a:r>
              <a:rPr lang="en-US" altLang="en-US" sz="1000" dirty="0">
                <a:solidFill>
                  <a:srgbClr val="FFFFFF"/>
                </a:solidFill>
                <a:latin typeface="Trebuchet MS" pitchFamily="34" charset="0"/>
                <a:ea typeface="ＭＳ Ｐゴシック" pitchFamily="34" charset="-128"/>
                <a:cs typeface="Arial" charset="0"/>
              </a:rPr>
              <a:t>Feb</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’16 – </a:t>
            </a:r>
            <a:r>
              <a:rPr lang="en-US" altLang="en-US" sz="1000" dirty="0">
                <a:solidFill>
                  <a:srgbClr val="FFFFFF"/>
                </a:solidFill>
                <a:latin typeface="Trebuchet MS" pitchFamily="34" charset="0"/>
                <a:ea typeface="ＭＳ Ｐゴシック" pitchFamily="34" charset="-128"/>
                <a:cs typeface="Arial" charset="0"/>
              </a:rPr>
              <a:t>Jan</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’17 vs. </a:t>
            </a:r>
            <a:r>
              <a:rPr lang="en-US" altLang="en-US" sz="1000" dirty="0">
                <a:solidFill>
                  <a:srgbClr val="FFFFFF"/>
                </a:solidFill>
                <a:latin typeface="Trebuchet MS" pitchFamily="34" charset="0"/>
                <a:ea typeface="ＭＳ Ｐゴシック" pitchFamily="34" charset="-128"/>
                <a:cs typeface="Arial" charset="0"/>
              </a:rPr>
              <a:t>Feb</a:t>
            </a: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 ‘17 – Jan ‘18)</a:t>
            </a:r>
            <a:endParaRPr kumimoji="0" lang="en-US" altLang="en-US" sz="1000" b="0" i="1" u="sng"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pic>
        <p:nvPicPr>
          <p:cNvPr id="42" name="Picture 93" descr="Image result for booking.com logo">
            <a:extLst>
              <a:ext uri="{FF2B5EF4-FFF2-40B4-BE49-F238E27FC236}">
                <a16:creationId xmlns:a16="http://schemas.microsoft.com/office/drawing/2014/main" id="{C919C4FF-B45B-4EAD-86B2-D6B961301A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25469" y="2836743"/>
            <a:ext cx="1505869" cy="25294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3" descr="Image result for homeadvisor logo">
            <a:extLst>
              <a:ext uri="{FF2B5EF4-FFF2-40B4-BE49-F238E27FC236}">
                <a16:creationId xmlns:a16="http://schemas.microsoft.com/office/drawing/2014/main" id="{0F66BEBD-1FCB-44F0-9571-C6C222E8704B}"/>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93871" y="2835285"/>
            <a:ext cx="1652265" cy="25585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1" descr="Related image">
            <a:extLst>
              <a:ext uri="{FF2B5EF4-FFF2-40B4-BE49-F238E27FC236}">
                <a16:creationId xmlns:a16="http://schemas.microsoft.com/office/drawing/2014/main" id="{9FC49F17-69AF-44B9-BB8C-A2F44EF6865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94567" y="2644628"/>
            <a:ext cx="1642774" cy="538089"/>
          </a:xfrm>
          <a:prstGeom prst="rect">
            <a:avLst/>
          </a:prstGeom>
          <a:noFill/>
          <a:extLst>
            <a:ext uri="{909E8E84-426E-40DD-AFC4-6F175D3DCCD1}">
              <a14:hiddenFill xmlns:a14="http://schemas.microsoft.com/office/drawing/2010/main">
                <a:solidFill>
                  <a:srgbClr val="FFFFFF"/>
                </a:solidFill>
              </a14:hiddenFill>
            </a:ext>
          </a:extLst>
        </p:spPr>
      </p:pic>
      <p:sp>
        <p:nvSpPr>
          <p:cNvPr id="45" name="Text Placeholder 2">
            <a:extLst>
              <a:ext uri="{FF2B5EF4-FFF2-40B4-BE49-F238E27FC236}">
                <a16:creationId xmlns:a16="http://schemas.microsoft.com/office/drawing/2014/main" id="{B02F7146-DF9B-4D6F-8D69-89970ED4E72D}"/>
              </a:ext>
            </a:extLst>
          </p:cNvPr>
          <p:cNvSpPr>
            <a:spLocks noGrp="1"/>
          </p:cNvSpPr>
          <p:nvPr>
            <p:ph type="body" sz="quarter" idx="13"/>
          </p:nvPr>
        </p:nvSpPr>
        <p:spPr>
          <a:xfrm>
            <a:off x="186996" y="1274165"/>
            <a:ext cx="8805334" cy="368686"/>
          </a:xfrm>
        </p:spPr>
        <p:txBody>
          <a:bodyPr/>
          <a:lstStyle/>
          <a:p>
            <a:r>
              <a:rPr lang="en-US" sz="1600" dirty="0"/>
              <a:t>The below chart reflects the shifts in spend and online traffic for brands who were active on TV every month, or nearly every month, for the last two years</a:t>
            </a:r>
          </a:p>
        </p:txBody>
      </p:sp>
      <p:sp>
        <p:nvSpPr>
          <p:cNvPr id="46" name="Title 1">
            <a:extLst>
              <a:ext uri="{FF2B5EF4-FFF2-40B4-BE49-F238E27FC236}">
                <a16:creationId xmlns:a16="http://schemas.microsoft.com/office/drawing/2014/main" id="{9EBB7FEE-4675-4FB4-9F39-2AE245B517DC}"/>
              </a:ext>
            </a:extLst>
          </p:cNvPr>
          <p:cNvSpPr>
            <a:spLocks noGrp="1"/>
          </p:cNvSpPr>
          <p:nvPr>
            <p:ph type="ctrTitle"/>
          </p:nvPr>
        </p:nvSpPr>
        <p:spPr>
          <a:xfrm>
            <a:off x="186996" y="364933"/>
            <a:ext cx="8805334" cy="592364"/>
          </a:xfrm>
        </p:spPr>
        <p:txBody>
          <a:bodyPr/>
          <a:lstStyle/>
          <a:p>
            <a:r>
              <a:rPr lang="en-US" dirty="0">
                <a:solidFill>
                  <a:schemeClr val="tx1"/>
                </a:solidFill>
              </a:rPr>
              <a:t>TV Drives Online Traffic For “Expanding” Brands That Have </a:t>
            </a:r>
            <a:br>
              <a:rPr lang="en-US" dirty="0">
                <a:solidFill>
                  <a:schemeClr val="tx1"/>
                </a:solidFill>
              </a:rPr>
            </a:br>
            <a:r>
              <a:rPr lang="en-US" dirty="0">
                <a:solidFill>
                  <a:schemeClr val="tx1"/>
                </a:solidFill>
              </a:rPr>
              <a:t>A Continual Advertising Presence</a:t>
            </a:r>
          </a:p>
        </p:txBody>
      </p:sp>
      <p:sp>
        <p:nvSpPr>
          <p:cNvPr id="47" name="Text Placeholder 3">
            <a:extLst>
              <a:ext uri="{FF2B5EF4-FFF2-40B4-BE49-F238E27FC236}">
                <a16:creationId xmlns:a16="http://schemas.microsoft.com/office/drawing/2014/main" id="{636DA891-84FD-4D56-B890-065B2C9851CC}"/>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
        <p:nvSpPr>
          <p:cNvPr id="48" name="Text Placeholder 3">
            <a:extLst>
              <a:ext uri="{FF2B5EF4-FFF2-40B4-BE49-F238E27FC236}">
                <a16:creationId xmlns:a16="http://schemas.microsoft.com/office/drawing/2014/main" id="{AE8CAE62-01F3-4E63-A438-CD1F7169FA24}"/>
              </a:ext>
            </a:extLst>
          </p:cNvPr>
          <p:cNvSpPr txBox="1">
            <a:spLocks/>
          </p:cNvSpPr>
          <p:nvPr/>
        </p:nvSpPr>
        <p:spPr>
          <a:xfrm>
            <a:off x="321734" y="6407104"/>
            <a:ext cx="7339696" cy="301425"/>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analysis of comScore </a:t>
            </a:r>
            <a:r>
              <a:rPr lang="en-US" sz="800" dirty="0" err="1"/>
              <a:t>mediametrix</a:t>
            </a:r>
            <a:r>
              <a:rPr lang="en-US" sz="800" dirty="0"/>
              <a:t> multiplatform media trend data; total audience (Desktop P2+, Mobile 18+), February ‘16 – January ’18 (calendar months).  VAB analysis of Nielsen Ad Intel data, TV spend data (national cable TV, national broadcast TV, Spanish language broadcast TV, Spanish language cable TV, spot TV, syndication TV), Feb ’16 – Jan ’18 (calendar months).</a:t>
            </a:r>
          </a:p>
        </p:txBody>
      </p:sp>
    </p:spTree>
    <p:extLst>
      <p:ext uri="{BB962C8B-B14F-4D97-AF65-F5344CB8AC3E}">
        <p14:creationId xmlns:p14="http://schemas.microsoft.com/office/powerpoint/2010/main" val="2992141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a:extLst>
              <a:ext uri="{FF2B5EF4-FFF2-40B4-BE49-F238E27FC236}">
                <a16:creationId xmlns:a16="http://schemas.microsoft.com/office/drawing/2014/main" id="{E04122BD-CA29-4DF3-A01F-D595C0CB12B9}"/>
              </a:ext>
            </a:extLst>
          </p:cNvPr>
          <p:cNvSpPr>
            <a:spLocks noGrp="1"/>
          </p:cNvSpPr>
          <p:nvPr>
            <p:ph type="ctrTitle"/>
          </p:nvPr>
        </p:nvSpPr>
        <p:spPr>
          <a:xfrm>
            <a:off x="178211" y="364933"/>
            <a:ext cx="8805334" cy="592364"/>
          </a:xfrm>
        </p:spPr>
        <p:txBody>
          <a:bodyPr/>
          <a:lstStyle/>
          <a:p>
            <a:r>
              <a:rPr lang="en-US" dirty="0">
                <a:solidFill>
                  <a:schemeClr val="tx1"/>
                </a:solidFill>
              </a:rPr>
              <a:t>For These More Established Direct-Disruptor Brands, </a:t>
            </a:r>
            <a:br>
              <a:rPr lang="en-US" dirty="0">
                <a:solidFill>
                  <a:schemeClr val="tx1"/>
                </a:solidFill>
              </a:rPr>
            </a:br>
            <a:r>
              <a:rPr lang="en-US" dirty="0">
                <a:solidFill>
                  <a:schemeClr val="tx1"/>
                </a:solidFill>
              </a:rPr>
              <a:t>Increased TV Activity Drives Search Queries</a:t>
            </a:r>
          </a:p>
        </p:txBody>
      </p:sp>
      <p:sp>
        <p:nvSpPr>
          <p:cNvPr id="131" name="Rectangle 130">
            <a:extLst>
              <a:ext uri="{FF2B5EF4-FFF2-40B4-BE49-F238E27FC236}">
                <a16:creationId xmlns:a16="http://schemas.microsoft.com/office/drawing/2014/main" id="{BCCD63EC-3AA7-4643-BE33-8C76A23F0E1B}"/>
              </a:ext>
            </a:extLst>
          </p:cNvPr>
          <p:cNvSpPr/>
          <p:nvPr/>
        </p:nvSpPr>
        <p:spPr>
          <a:xfrm>
            <a:off x="1698735" y="2023138"/>
            <a:ext cx="5767194" cy="3954015"/>
          </a:xfrm>
          <a:prstGeom prst="rect">
            <a:avLst/>
          </a:prstGeom>
          <a:solidFill>
            <a:schemeClr val="bg1"/>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 Placeholder 2">
            <a:extLst>
              <a:ext uri="{FF2B5EF4-FFF2-40B4-BE49-F238E27FC236}">
                <a16:creationId xmlns:a16="http://schemas.microsoft.com/office/drawing/2014/main" id="{9B67C30D-6FB1-4759-A2C3-B255741737A4}"/>
              </a:ext>
            </a:extLst>
          </p:cNvPr>
          <p:cNvSpPr>
            <a:spLocks noGrp="1"/>
          </p:cNvSpPr>
          <p:nvPr>
            <p:ph type="body" sz="quarter" idx="13"/>
          </p:nvPr>
        </p:nvSpPr>
        <p:spPr>
          <a:xfrm>
            <a:off x="178211" y="1314715"/>
            <a:ext cx="8805334" cy="594442"/>
          </a:xfrm>
        </p:spPr>
        <p:txBody>
          <a:bodyPr/>
          <a:lstStyle/>
          <a:p>
            <a:r>
              <a:rPr lang="en-US" sz="1600" b="1" i="1" u="sng" dirty="0"/>
              <a:t>Sampling</a:t>
            </a:r>
            <a:r>
              <a:rPr lang="en-US" sz="1600" b="1" u="sng" dirty="0"/>
              <a:t> of Brands: TV Spend vs. Search Queries YOY % Increase</a:t>
            </a:r>
          </a:p>
          <a:p>
            <a:r>
              <a:rPr lang="en-US" dirty="0"/>
              <a:t>2016 vs. 2017</a:t>
            </a:r>
          </a:p>
        </p:txBody>
      </p:sp>
      <p:sp>
        <p:nvSpPr>
          <p:cNvPr id="133" name="Text Placeholder 2">
            <a:extLst>
              <a:ext uri="{FF2B5EF4-FFF2-40B4-BE49-F238E27FC236}">
                <a16:creationId xmlns:a16="http://schemas.microsoft.com/office/drawing/2014/main" id="{4232CC5C-F2E0-488E-A1B2-3478CE57BFA7}"/>
              </a:ext>
            </a:extLst>
          </p:cNvPr>
          <p:cNvSpPr txBox="1">
            <a:spLocks/>
          </p:cNvSpPr>
          <p:nvPr/>
        </p:nvSpPr>
        <p:spPr>
          <a:xfrm>
            <a:off x="2085430" y="2076550"/>
            <a:ext cx="1212635"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u="sng"/>
              <a:t>Brand</a:t>
            </a:r>
            <a:endParaRPr lang="en-US" sz="1600" b="1" u="sng" dirty="0"/>
          </a:p>
        </p:txBody>
      </p:sp>
      <p:sp>
        <p:nvSpPr>
          <p:cNvPr id="134" name="Text Placeholder 2">
            <a:extLst>
              <a:ext uri="{FF2B5EF4-FFF2-40B4-BE49-F238E27FC236}">
                <a16:creationId xmlns:a16="http://schemas.microsoft.com/office/drawing/2014/main" id="{81CE036F-29C3-45D5-9DB5-6A3745FCCFC2}"/>
              </a:ext>
            </a:extLst>
          </p:cNvPr>
          <p:cNvSpPr txBox="1">
            <a:spLocks/>
          </p:cNvSpPr>
          <p:nvPr/>
        </p:nvSpPr>
        <p:spPr>
          <a:xfrm>
            <a:off x="3686031" y="2079482"/>
            <a:ext cx="135344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u="sng"/>
              <a:t>TV Spend</a:t>
            </a:r>
            <a:endParaRPr lang="en-US" sz="1600" b="1" u="sng" dirty="0"/>
          </a:p>
        </p:txBody>
      </p:sp>
      <p:sp>
        <p:nvSpPr>
          <p:cNvPr id="135" name="Text Placeholder 2">
            <a:extLst>
              <a:ext uri="{FF2B5EF4-FFF2-40B4-BE49-F238E27FC236}">
                <a16:creationId xmlns:a16="http://schemas.microsoft.com/office/drawing/2014/main" id="{96063F60-4111-4418-AE6E-CEA553910CD6}"/>
              </a:ext>
            </a:extLst>
          </p:cNvPr>
          <p:cNvSpPr txBox="1">
            <a:spLocks/>
          </p:cNvSpPr>
          <p:nvPr/>
        </p:nvSpPr>
        <p:spPr>
          <a:xfrm>
            <a:off x="5228820" y="2079481"/>
            <a:ext cx="187804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u="sng"/>
              <a:t>Search Queries</a:t>
            </a:r>
            <a:endParaRPr lang="en-US" sz="1600" b="1" u="sng" dirty="0"/>
          </a:p>
        </p:txBody>
      </p:sp>
      <p:sp>
        <p:nvSpPr>
          <p:cNvPr id="138" name="Text Placeholder 2">
            <a:extLst>
              <a:ext uri="{FF2B5EF4-FFF2-40B4-BE49-F238E27FC236}">
                <a16:creationId xmlns:a16="http://schemas.microsoft.com/office/drawing/2014/main" id="{64A0774C-3BA9-4F6D-B773-72EE4DA881EC}"/>
              </a:ext>
            </a:extLst>
          </p:cNvPr>
          <p:cNvSpPr txBox="1">
            <a:spLocks/>
          </p:cNvSpPr>
          <p:nvPr/>
        </p:nvSpPr>
        <p:spPr>
          <a:xfrm>
            <a:off x="3497839" y="304441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+26%</a:t>
            </a:r>
          </a:p>
        </p:txBody>
      </p:sp>
      <p:sp>
        <p:nvSpPr>
          <p:cNvPr id="139" name="Text Placeholder 2">
            <a:extLst>
              <a:ext uri="{FF2B5EF4-FFF2-40B4-BE49-F238E27FC236}">
                <a16:creationId xmlns:a16="http://schemas.microsoft.com/office/drawing/2014/main" id="{0412C569-03A5-41B1-959A-05E9FB312436}"/>
              </a:ext>
            </a:extLst>
          </p:cNvPr>
          <p:cNvSpPr txBox="1">
            <a:spLocks/>
          </p:cNvSpPr>
          <p:nvPr/>
        </p:nvSpPr>
        <p:spPr>
          <a:xfrm>
            <a:off x="5384150" y="304441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+117%</a:t>
            </a:r>
          </a:p>
        </p:txBody>
      </p:sp>
      <p:sp>
        <p:nvSpPr>
          <p:cNvPr id="142" name="Text Placeholder 2">
            <a:extLst>
              <a:ext uri="{FF2B5EF4-FFF2-40B4-BE49-F238E27FC236}">
                <a16:creationId xmlns:a16="http://schemas.microsoft.com/office/drawing/2014/main" id="{48AA8EE4-0953-4EC8-8C43-4D5C19097576}"/>
              </a:ext>
            </a:extLst>
          </p:cNvPr>
          <p:cNvSpPr txBox="1">
            <a:spLocks/>
          </p:cNvSpPr>
          <p:nvPr/>
        </p:nvSpPr>
        <p:spPr>
          <a:xfrm>
            <a:off x="3497839" y="338590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+24%</a:t>
            </a:r>
          </a:p>
        </p:txBody>
      </p:sp>
      <p:sp>
        <p:nvSpPr>
          <p:cNvPr id="143" name="Text Placeholder 2">
            <a:extLst>
              <a:ext uri="{FF2B5EF4-FFF2-40B4-BE49-F238E27FC236}">
                <a16:creationId xmlns:a16="http://schemas.microsoft.com/office/drawing/2014/main" id="{19E4AA9E-D622-47C6-970A-F0C5B5E468AF}"/>
              </a:ext>
            </a:extLst>
          </p:cNvPr>
          <p:cNvSpPr txBox="1">
            <a:spLocks/>
          </p:cNvSpPr>
          <p:nvPr/>
        </p:nvSpPr>
        <p:spPr>
          <a:xfrm>
            <a:off x="5384150" y="338590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+180%</a:t>
            </a:r>
          </a:p>
        </p:txBody>
      </p:sp>
      <p:sp>
        <p:nvSpPr>
          <p:cNvPr id="146" name="Text Placeholder 2">
            <a:extLst>
              <a:ext uri="{FF2B5EF4-FFF2-40B4-BE49-F238E27FC236}">
                <a16:creationId xmlns:a16="http://schemas.microsoft.com/office/drawing/2014/main" id="{72F68EB3-C8DC-4DF3-9CD7-991B5B5454FD}"/>
              </a:ext>
            </a:extLst>
          </p:cNvPr>
          <p:cNvSpPr txBox="1">
            <a:spLocks/>
          </p:cNvSpPr>
          <p:nvPr/>
        </p:nvSpPr>
        <p:spPr>
          <a:xfrm>
            <a:off x="3497839" y="374656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+23%</a:t>
            </a:r>
          </a:p>
        </p:txBody>
      </p:sp>
      <p:sp>
        <p:nvSpPr>
          <p:cNvPr id="147" name="Text Placeholder 2">
            <a:extLst>
              <a:ext uri="{FF2B5EF4-FFF2-40B4-BE49-F238E27FC236}">
                <a16:creationId xmlns:a16="http://schemas.microsoft.com/office/drawing/2014/main" id="{331BD526-C07B-4485-B7A7-8A380F41E75D}"/>
              </a:ext>
            </a:extLst>
          </p:cNvPr>
          <p:cNvSpPr txBox="1">
            <a:spLocks/>
          </p:cNvSpPr>
          <p:nvPr/>
        </p:nvSpPr>
        <p:spPr>
          <a:xfrm>
            <a:off x="3497839" y="447056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+15%</a:t>
            </a:r>
          </a:p>
        </p:txBody>
      </p:sp>
      <p:sp>
        <p:nvSpPr>
          <p:cNvPr id="148" name="Text Placeholder 2">
            <a:extLst>
              <a:ext uri="{FF2B5EF4-FFF2-40B4-BE49-F238E27FC236}">
                <a16:creationId xmlns:a16="http://schemas.microsoft.com/office/drawing/2014/main" id="{3D5A08C7-15C9-4712-ADE6-7EDCFFCF71C7}"/>
              </a:ext>
            </a:extLst>
          </p:cNvPr>
          <p:cNvSpPr txBox="1">
            <a:spLocks/>
          </p:cNvSpPr>
          <p:nvPr/>
        </p:nvSpPr>
        <p:spPr>
          <a:xfrm>
            <a:off x="3497839" y="485775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+219%</a:t>
            </a:r>
          </a:p>
        </p:txBody>
      </p:sp>
      <p:sp>
        <p:nvSpPr>
          <p:cNvPr id="149" name="Text Placeholder 2">
            <a:extLst>
              <a:ext uri="{FF2B5EF4-FFF2-40B4-BE49-F238E27FC236}">
                <a16:creationId xmlns:a16="http://schemas.microsoft.com/office/drawing/2014/main" id="{839DD2B7-19A8-44AE-852A-5F4D7342B7E5}"/>
              </a:ext>
            </a:extLst>
          </p:cNvPr>
          <p:cNvSpPr txBox="1">
            <a:spLocks/>
          </p:cNvSpPr>
          <p:nvPr/>
        </p:nvSpPr>
        <p:spPr>
          <a:xfrm>
            <a:off x="5384150" y="374656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+319%</a:t>
            </a:r>
          </a:p>
        </p:txBody>
      </p:sp>
      <p:sp>
        <p:nvSpPr>
          <p:cNvPr id="150" name="Text Placeholder 2">
            <a:extLst>
              <a:ext uri="{FF2B5EF4-FFF2-40B4-BE49-F238E27FC236}">
                <a16:creationId xmlns:a16="http://schemas.microsoft.com/office/drawing/2014/main" id="{ADE371AB-D5A3-4A15-B903-0AB3C2920222}"/>
              </a:ext>
            </a:extLst>
          </p:cNvPr>
          <p:cNvSpPr txBox="1">
            <a:spLocks/>
          </p:cNvSpPr>
          <p:nvPr/>
        </p:nvSpPr>
        <p:spPr>
          <a:xfrm>
            <a:off x="5384150" y="447056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+275%</a:t>
            </a:r>
          </a:p>
        </p:txBody>
      </p:sp>
      <p:sp>
        <p:nvSpPr>
          <p:cNvPr id="151" name="Text Placeholder 2">
            <a:extLst>
              <a:ext uri="{FF2B5EF4-FFF2-40B4-BE49-F238E27FC236}">
                <a16:creationId xmlns:a16="http://schemas.microsoft.com/office/drawing/2014/main" id="{95976CB7-4C89-42C2-A221-5BB3C0594F07}"/>
              </a:ext>
            </a:extLst>
          </p:cNvPr>
          <p:cNvSpPr txBox="1">
            <a:spLocks/>
          </p:cNvSpPr>
          <p:nvPr/>
        </p:nvSpPr>
        <p:spPr>
          <a:xfrm>
            <a:off x="5384150" y="485775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+341%</a:t>
            </a:r>
          </a:p>
        </p:txBody>
      </p:sp>
      <p:sp>
        <p:nvSpPr>
          <p:cNvPr id="159" name="Text Placeholder 2">
            <a:extLst>
              <a:ext uri="{FF2B5EF4-FFF2-40B4-BE49-F238E27FC236}">
                <a16:creationId xmlns:a16="http://schemas.microsoft.com/office/drawing/2014/main" id="{363DC982-E884-4ADF-A211-233E14C1FD00}"/>
              </a:ext>
            </a:extLst>
          </p:cNvPr>
          <p:cNvSpPr txBox="1">
            <a:spLocks/>
          </p:cNvSpPr>
          <p:nvPr/>
        </p:nvSpPr>
        <p:spPr>
          <a:xfrm>
            <a:off x="3497839" y="525633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+391%</a:t>
            </a:r>
          </a:p>
        </p:txBody>
      </p:sp>
      <p:sp>
        <p:nvSpPr>
          <p:cNvPr id="160" name="Text Placeholder 2">
            <a:extLst>
              <a:ext uri="{FF2B5EF4-FFF2-40B4-BE49-F238E27FC236}">
                <a16:creationId xmlns:a16="http://schemas.microsoft.com/office/drawing/2014/main" id="{CC6B1C40-ED6A-4573-ACF5-9C2948BD8EC4}"/>
              </a:ext>
            </a:extLst>
          </p:cNvPr>
          <p:cNvSpPr txBox="1">
            <a:spLocks/>
          </p:cNvSpPr>
          <p:nvPr/>
        </p:nvSpPr>
        <p:spPr>
          <a:xfrm>
            <a:off x="5387080" y="5256339"/>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+455%</a:t>
            </a:r>
          </a:p>
        </p:txBody>
      </p:sp>
      <p:sp>
        <p:nvSpPr>
          <p:cNvPr id="163" name="Text Placeholder 2">
            <a:extLst>
              <a:ext uri="{FF2B5EF4-FFF2-40B4-BE49-F238E27FC236}">
                <a16:creationId xmlns:a16="http://schemas.microsoft.com/office/drawing/2014/main" id="{18627FB3-55D4-40EA-840C-038BBD4CCF7C}"/>
              </a:ext>
            </a:extLst>
          </p:cNvPr>
          <p:cNvSpPr txBox="1">
            <a:spLocks/>
          </p:cNvSpPr>
          <p:nvPr/>
        </p:nvSpPr>
        <p:spPr>
          <a:xfrm>
            <a:off x="3491976" y="56285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+103%</a:t>
            </a:r>
          </a:p>
        </p:txBody>
      </p:sp>
      <p:sp>
        <p:nvSpPr>
          <p:cNvPr id="164" name="Text Placeholder 2">
            <a:extLst>
              <a:ext uri="{FF2B5EF4-FFF2-40B4-BE49-F238E27FC236}">
                <a16:creationId xmlns:a16="http://schemas.microsoft.com/office/drawing/2014/main" id="{AB805668-6DB3-4A92-B62E-75515AD58361}"/>
              </a:ext>
            </a:extLst>
          </p:cNvPr>
          <p:cNvSpPr txBox="1">
            <a:spLocks/>
          </p:cNvSpPr>
          <p:nvPr/>
        </p:nvSpPr>
        <p:spPr>
          <a:xfrm>
            <a:off x="5381217" y="562855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+188%</a:t>
            </a:r>
          </a:p>
        </p:txBody>
      </p:sp>
      <p:sp>
        <p:nvSpPr>
          <p:cNvPr id="167" name="Text Placeholder 2">
            <a:extLst>
              <a:ext uri="{FF2B5EF4-FFF2-40B4-BE49-F238E27FC236}">
                <a16:creationId xmlns:a16="http://schemas.microsoft.com/office/drawing/2014/main" id="{46B57A0F-0C9E-41FB-A3E6-84028D3A94B6}"/>
              </a:ext>
            </a:extLst>
          </p:cNvPr>
          <p:cNvSpPr txBox="1">
            <a:spLocks/>
          </p:cNvSpPr>
          <p:nvPr/>
        </p:nvSpPr>
        <p:spPr>
          <a:xfrm>
            <a:off x="3500769" y="2357815"/>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+27%</a:t>
            </a:r>
          </a:p>
        </p:txBody>
      </p:sp>
      <p:sp>
        <p:nvSpPr>
          <p:cNvPr id="168" name="Text Placeholder 2">
            <a:extLst>
              <a:ext uri="{FF2B5EF4-FFF2-40B4-BE49-F238E27FC236}">
                <a16:creationId xmlns:a16="http://schemas.microsoft.com/office/drawing/2014/main" id="{7CF5519F-0D4A-4EB7-B86E-6CFFD38C9A69}"/>
              </a:ext>
            </a:extLst>
          </p:cNvPr>
          <p:cNvSpPr txBox="1">
            <a:spLocks/>
          </p:cNvSpPr>
          <p:nvPr/>
        </p:nvSpPr>
        <p:spPr>
          <a:xfrm>
            <a:off x="5390010" y="2357815"/>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+76%</a:t>
            </a:r>
          </a:p>
        </p:txBody>
      </p:sp>
      <p:sp>
        <p:nvSpPr>
          <p:cNvPr id="171" name="Text Placeholder 2">
            <a:extLst>
              <a:ext uri="{FF2B5EF4-FFF2-40B4-BE49-F238E27FC236}">
                <a16:creationId xmlns:a16="http://schemas.microsoft.com/office/drawing/2014/main" id="{64DACEB2-B963-40B2-A235-FB103872B64E}"/>
              </a:ext>
            </a:extLst>
          </p:cNvPr>
          <p:cNvSpPr txBox="1">
            <a:spLocks/>
          </p:cNvSpPr>
          <p:nvPr/>
        </p:nvSpPr>
        <p:spPr>
          <a:xfrm>
            <a:off x="3500770" y="269566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+124%</a:t>
            </a:r>
          </a:p>
        </p:txBody>
      </p:sp>
      <p:sp>
        <p:nvSpPr>
          <p:cNvPr id="172" name="Text Placeholder 2">
            <a:extLst>
              <a:ext uri="{FF2B5EF4-FFF2-40B4-BE49-F238E27FC236}">
                <a16:creationId xmlns:a16="http://schemas.microsoft.com/office/drawing/2014/main" id="{1572EF5F-E493-4DC6-97ED-6C143F7DB15C}"/>
              </a:ext>
            </a:extLst>
          </p:cNvPr>
          <p:cNvSpPr txBox="1">
            <a:spLocks/>
          </p:cNvSpPr>
          <p:nvPr/>
        </p:nvSpPr>
        <p:spPr>
          <a:xfrm>
            <a:off x="5387081" y="269566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+177%</a:t>
            </a:r>
          </a:p>
        </p:txBody>
      </p:sp>
      <p:sp>
        <p:nvSpPr>
          <p:cNvPr id="175" name="Text Placeholder 2">
            <a:extLst>
              <a:ext uri="{FF2B5EF4-FFF2-40B4-BE49-F238E27FC236}">
                <a16:creationId xmlns:a16="http://schemas.microsoft.com/office/drawing/2014/main" id="{D5CE7D53-7044-4700-BB08-377B3351D1A3}"/>
              </a:ext>
            </a:extLst>
          </p:cNvPr>
          <p:cNvSpPr txBox="1">
            <a:spLocks/>
          </p:cNvSpPr>
          <p:nvPr/>
        </p:nvSpPr>
        <p:spPr>
          <a:xfrm>
            <a:off x="3500769" y="411876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+1,513%</a:t>
            </a:r>
          </a:p>
        </p:txBody>
      </p:sp>
      <p:sp>
        <p:nvSpPr>
          <p:cNvPr id="176" name="Text Placeholder 2">
            <a:extLst>
              <a:ext uri="{FF2B5EF4-FFF2-40B4-BE49-F238E27FC236}">
                <a16:creationId xmlns:a16="http://schemas.microsoft.com/office/drawing/2014/main" id="{204745B3-06AE-4563-ABF1-C8A2AEFF55AF}"/>
              </a:ext>
            </a:extLst>
          </p:cNvPr>
          <p:cNvSpPr txBox="1">
            <a:spLocks/>
          </p:cNvSpPr>
          <p:nvPr/>
        </p:nvSpPr>
        <p:spPr>
          <a:xfrm>
            <a:off x="5387080" y="411876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+1,200%</a:t>
            </a:r>
          </a:p>
        </p:txBody>
      </p:sp>
      <p:sp>
        <p:nvSpPr>
          <p:cNvPr id="189" name="Text Placeholder 3">
            <a:extLst>
              <a:ext uri="{FF2B5EF4-FFF2-40B4-BE49-F238E27FC236}">
                <a16:creationId xmlns:a16="http://schemas.microsoft.com/office/drawing/2014/main" id="{DC9FCC58-82B8-4D4F-B67F-28218D535C22}"/>
              </a:ext>
            </a:extLst>
          </p:cNvPr>
          <p:cNvSpPr>
            <a:spLocks noGrp="1"/>
          </p:cNvSpPr>
          <p:nvPr>
            <p:ph type="body" sz="quarter" idx="14"/>
          </p:nvPr>
        </p:nvSpPr>
        <p:spPr>
          <a:xfrm>
            <a:off x="178211" y="6367311"/>
            <a:ext cx="7548063" cy="432502"/>
          </a:xfrm>
        </p:spPr>
        <p:txBody>
          <a:bodyPr/>
          <a:lstStyle/>
          <a:p>
            <a:r>
              <a:rPr lang="en-US" sz="800" dirty="0"/>
              <a:t>Source: TV spending based on VAB analysis of Nielsen Ad Intel data, TV spend (national cable TV, national broadcast TV, Spanish language broadcast TV, Spanish language cable TV, spot TV, syndication TV), CY 2016-2017.  Digital actions based on VAB analysis of iSpot.tv data and reflects TV commercial-related searches (Google, Bing, Yahoo!). Digital actions are correlated to TV ad airing data.</a:t>
            </a:r>
          </a:p>
        </p:txBody>
      </p:sp>
      <p:pic>
        <p:nvPicPr>
          <p:cNvPr id="191" name="Picture 87" descr="Related image">
            <a:extLst>
              <a:ext uri="{FF2B5EF4-FFF2-40B4-BE49-F238E27FC236}">
                <a16:creationId xmlns:a16="http://schemas.microsoft.com/office/drawing/2014/main" id="{9EE86167-4B22-45DD-A36F-A8A3D77DB5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1806" y="2415282"/>
            <a:ext cx="1058899" cy="193406"/>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93" descr="Image result for booking.com logo">
            <a:extLst>
              <a:ext uri="{FF2B5EF4-FFF2-40B4-BE49-F238E27FC236}">
                <a16:creationId xmlns:a16="http://schemas.microsoft.com/office/drawing/2014/main" id="{D1DD5F58-522B-41B4-9797-4D3E2E95008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6384" y="2706802"/>
            <a:ext cx="1327667" cy="223008"/>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09" descr="Image result for ebates logo">
            <a:extLst>
              <a:ext uri="{FF2B5EF4-FFF2-40B4-BE49-F238E27FC236}">
                <a16:creationId xmlns:a16="http://schemas.microsoft.com/office/drawing/2014/main" id="{B7B09ED6-958D-481A-87BB-A1A18E55BD4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292902" y="3040417"/>
            <a:ext cx="822973" cy="307580"/>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19" descr="Related image">
            <a:extLst>
              <a:ext uri="{FF2B5EF4-FFF2-40B4-BE49-F238E27FC236}">
                <a16:creationId xmlns:a16="http://schemas.microsoft.com/office/drawing/2014/main" id="{0B875E45-13C5-45CC-B1DB-A1AB91F9D231}"/>
              </a:ext>
            </a:extLst>
          </p:cNvPr>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085430" y="3746022"/>
            <a:ext cx="1142331" cy="311967"/>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13" descr="Image result for homeadvisor logo">
            <a:extLst>
              <a:ext uri="{FF2B5EF4-FFF2-40B4-BE49-F238E27FC236}">
                <a16:creationId xmlns:a16="http://schemas.microsoft.com/office/drawing/2014/main" id="{6DAD168E-AF1F-4C51-BA50-1CC1461703B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11541" y="3472590"/>
            <a:ext cx="1253005" cy="194030"/>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21" descr="Image result for houzz logo">
            <a:extLst>
              <a:ext uri="{FF2B5EF4-FFF2-40B4-BE49-F238E27FC236}">
                <a16:creationId xmlns:a16="http://schemas.microsoft.com/office/drawing/2014/main" id="{6E620B06-48E7-4648-8576-2BE30229EE25}"/>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05041" y="4115246"/>
            <a:ext cx="853749" cy="284176"/>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123" descr="Image result for lending tree logo">
            <a:extLst>
              <a:ext uri="{FF2B5EF4-FFF2-40B4-BE49-F238E27FC236}">
                <a16:creationId xmlns:a16="http://schemas.microsoft.com/office/drawing/2014/main" id="{5FFADE7D-D173-4B6D-BE9B-CB29A1262000}"/>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82346" y="4372594"/>
            <a:ext cx="974761" cy="48738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7" descr="Image result for peloton logo">
            <a:extLst>
              <a:ext uri="{FF2B5EF4-FFF2-40B4-BE49-F238E27FC236}">
                <a16:creationId xmlns:a16="http://schemas.microsoft.com/office/drawing/2014/main" id="{570E15BD-7422-4722-91A7-D7F28BDEE15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40924" y="4796612"/>
            <a:ext cx="1257141" cy="496703"/>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01" descr="Image result for rover.com logo">
            <a:extLst>
              <a:ext uri="{FF2B5EF4-FFF2-40B4-BE49-F238E27FC236}">
                <a16:creationId xmlns:a16="http://schemas.microsoft.com/office/drawing/2014/main" id="{201CE658-AD06-4DD8-9A0A-C86AA9D71D5B}"/>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9012" b="28216"/>
          <a:stretch/>
        </p:blipFill>
        <p:spPr bwMode="auto">
          <a:xfrm>
            <a:off x="2239870" y="5224040"/>
            <a:ext cx="802769" cy="343358"/>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05" descr="Image result for ziprecruiter logo">
            <a:extLst>
              <a:ext uri="{FF2B5EF4-FFF2-40B4-BE49-F238E27FC236}">
                <a16:creationId xmlns:a16="http://schemas.microsoft.com/office/drawing/2014/main" id="{C174B008-B308-413A-98A2-6F916FF6E2E7}"/>
              </a:ext>
            </a:extLst>
          </p:cNvPr>
          <p:cNvPicPr>
            <a:picLocks noChangeAspect="1" noChangeArrowheads="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t="18629" b="18629"/>
          <a:stretch/>
        </p:blipFill>
        <p:spPr bwMode="auto">
          <a:xfrm>
            <a:off x="2001392" y="5597195"/>
            <a:ext cx="1336203" cy="343358"/>
          </a:xfrm>
          <a:prstGeom prst="rect">
            <a:avLst/>
          </a:prstGeom>
          <a:noFill/>
          <a:extLst>
            <a:ext uri="{909E8E84-426E-40DD-AFC4-6F175D3DCCD1}">
              <a14:hiddenFill xmlns:a14="http://schemas.microsoft.com/office/drawing/2010/main">
                <a:solidFill>
                  <a:srgbClr val="FFFFFF"/>
                </a:solidFill>
              </a14:hiddenFill>
            </a:ext>
          </a:extLst>
        </p:spPr>
      </p:pic>
      <p:sp>
        <p:nvSpPr>
          <p:cNvPr id="39" name="Text Placeholder 3">
            <a:extLst>
              <a:ext uri="{FF2B5EF4-FFF2-40B4-BE49-F238E27FC236}">
                <a16:creationId xmlns:a16="http://schemas.microsoft.com/office/drawing/2014/main" id="{630B047C-2F5B-4AE9-B2EE-F256AA9A6BA8}"/>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319718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3891091" y="1604592"/>
            <a:ext cx="1405378" cy="368686"/>
          </a:xfrm>
        </p:spPr>
        <p:txBody>
          <a:bodyPr/>
          <a:lstStyle/>
          <a:p>
            <a:r>
              <a:rPr lang="en-US" sz="1400" b="1" u="sng" dirty="0"/>
              <a:t>2016</a:t>
            </a:r>
          </a:p>
        </p:txBody>
      </p:sp>
      <p:sp>
        <p:nvSpPr>
          <p:cNvPr id="8" name="Text Placeholder 2"/>
          <p:cNvSpPr>
            <a:spLocks noGrp="1"/>
          </p:cNvSpPr>
          <p:nvPr>
            <p:ph type="body" sz="quarter" idx="13"/>
          </p:nvPr>
        </p:nvSpPr>
        <p:spPr>
          <a:xfrm>
            <a:off x="4786518" y="1611079"/>
            <a:ext cx="2914656" cy="368686"/>
          </a:xfrm>
        </p:spPr>
        <p:txBody>
          <a:bodyPr/>
          <a:lstStyle/>
          <a:p>
            <a:r>
              <a:rPr lang="en-US" sz="1400" b="1" u="sng" dirty="0"/>
              <a:t>2017</a:t>
            </a:r>
          </a:p>
        </p:txBody>
      </p:sp>
      <p:sp>
        <p:nvSpPr>
          <p:cNvPr id="10" name="Text Placeholder 2"/>
          <p:cNvSpPr>
            <a:spLocks noGrp="1"/>
          </p:cNvSpPr>
          <p:nvPr>
            <p:ph type="body" sz="quarter" idx="13"/>
          </p:nvPr>
        </p:nvSpPr>
        <p:spPr>
          <a:xfrm>
            <a:off x="7336279" y="1608486"/>
            <a:ext cx="1369838" cy="368686"/>
          </a:xfrm>
        </p:spPr>
        <p:txBody>
          <a:bodyPr/>
          <a:lstStyle/>
          <a:p>
            <a:r>
              <a:rPr lang="en-US" sz="1400" b="1" u="sng" dirty="0"/>
              <a:t>YoY </a:t>
            </a:r>
            <a:r>
              <a:rPr lang="en-US" sz="1400" b="1" u="sng" dirty="0" err="1"/>
              <a:t>DIff</a:t>
            </a:r>
            <a:endParaRPr lang="en-US" sz="1400" b="1" u="sng" dirty="0"/>
          </a:p>
        </p:txBody>
      </p:sp>
      <p:sp>
        <p:nvSpPr>
          <p:cNvPr id="15" name="Text Placeholder 2"/>
          <p:cNvSpPr>
            <a:spLocks noGrp="1"/>
          </p:cNvSpPr>
          <p:nvPr>
            <p:ph type="body" sz="quarter" idx="13"/>
          </p:nvPr>
        </p:nvSpPr>
        <p:spPr>
          <a:xfrm>
            <a:off x="200759" y="1606059"/>
            <a:ext cx="1145362" cy="368686"/>
          </a:xfrm>
        </p:spPr>
        <p:txBody>
          <a:bodyPr/>
          <a:lstStyle/>
          <a:p>
            <a:r>
              <a:rPr lang="en-US" sz="1400" b="1" u="sng" dirty="0"/>
              <a:t>Company</a:t>
            </a:r>
          </a:p>
        </p:txBody>
      </p:sp>
      <p:cxnSp>
        <p:nvCxnSpPr>
          <p:cNvPr id="39" name="Straight Connector 38"/>
          <p:cNvCxnSpPr>
            <a:cxnSpLocks/>
          </p:cNvCxnSpPr>
          <p:nvPr/>
        </p:nvCxnSpPr>
        <p:spPr>
          <a:xfrm>
            <a:off x="307731" y="2862364"/>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90" name="Text Placeholder 3"/>
          <p:cNvSpPr>
            <a:spLocks noGrp="1"/>
          </p:cNvSpPr>
          <p:nvPr>
            <p:ph type="body" sz="quarter" idx="14"/>
          </p:nvPr>
        </p:nvSpPr>
        <p:spPr>
          <a:xfrm>
            <a:off x="178211" y="6395696"/>
            <a:ext cx="7522964" cy="352238"/>
          </a:xfrm>
        </p:spPr>
        <p:txBody>
          <a:bodyPr/>
          <a:lstStyle/>
          <a:p>
            <a:r>
              <a:rPr lang="en-US" sz="800" dirty="0"/>
              <a:t>Source: Revenues are based on estimated revenue data from Pivotal Research (Hello Fresh, Peloton, Five Four, Adore Me). TV spend based on VAB analysis of Nielsen Ad Intel data, TV spend (national cable TV, national broadcast TV, Spanish language broadcast TV, Spanish language cable TV, spot TV, syndication TV), CY 2016 &amp; CY 2017.</a:t>
            </a:r>
          </a:p>
        </p:txBody>
      </p:sp>
      <p:sp>
        <p:nvSpPr>
          <p:cNvPr id="147" name="Text Placeholder 2"/>
          <p:cNvSpPr>
            <a:spLocks noGrp="1"/>
          </p:cNvSpPr>
          <p:nvPr>
            <p:ph type="body" sz="quarter" idx="13"/>
          </p:nvPr>
        </p:nvSpPr>
        <p:spPr>
          <a:xfrm>
            <a:off x="1843910" y="2058646"/>
            <a:ext cx="2003484" cy="368686"/>
          </a:xfrm>
        </p:spPr>
        <p:txBody>
          <a:bodyPr/>
          <a:lstStyle/>
          <a:p>
            <a:r>
              <a:rPr lang="en-US" sz="1200" b="1" dirty="0"/>
              <a:t>TV Spend (000):</a:t>
            </a:r>
          </a:p>
        </p:txBody>
      </p:sp>
      <p:sp>
        <p:nvSpPr>
          <p:cNvPr id="148" name="Text Placeholder 2"/>
          <p:cNvSpPr>
            <a:spLocks noGrp="1"/>
          </p:cNvSpPr>
          <p:nvPr>
            <p:ph type="body" sz="quarter" idx="13"/>
          </p:nvPr>
        </p:nvSpPr>
        <p:spPr>
          <a:xfrm>
            <a:off x="3873892" y="2080854"/>
            <a:ext cx="1145362" cy="368686"/>
          </a:xfrm>
        </p:spPr>
        <p:txBody>
          <a:bodyPr/>
          <a:lstStyle/>
          <a:p>
            <a:pPr algn="r"/>
            <a:r>
              <a:rPr lang="en-US" sz="1200" b="1" dirty="0"/>
              <a:t>$26,132</a:t>
            </a:r>
          </a:p>
        </p:txBody>
      </p:sp>
      <p:sp>
        <p:nvSpPr>
          <p:cNvPr id="149" name="Text Placeholder 2"/>
          <p:cNvSpPr>
            <a:spLocks noGrp="1"/>
          </p:cNvSpPr>
          <p:nvPr>
            <p:ph type="body" sz="quarter" idx="13"/>
          </p:nvPr>
        </p:nvSpPr>
        <p:spPr>
          <a:xfrm>
            <a:off x="4035666" y="2333580"/>
            <a:ext cx="983588" cy="368686"/>
          </a:xfrm>
        </p:spPr>
        <p:txBody>
          <a:bodyPr/>
          <a:lstStyle/>
          <a:p>
            <a:pPr algn="r"/>
            <a:r>
              <a:rPr lang="en-US" sz="1200" b="1" dirty="0"/>
              <a:t>$663,324</a:t>
            </a:r>
          </a:p>
        </p:txBody>
      </p:sp>
      <p:sp>
        <p:nvSpPr>
          <p:cNvPr id="150" name="Text Placeholder 2"/>
          <p:cNvSpPr>
            <a:spLocks noGrp="1"/>
          </p:cNvSpPr>
          <p:nvPr>
            <p:ph type="body" sz="quarter" idx="13"/>
          </p:nvPr>
        </p:nvSpPr>
        <p:spPr>
          <a:xfrm>
            <a:off x="5525058" y="2057972"/>
            <a:ext cx="1145362" cy="368686"/>
          </a:xfrm>
        </p:spPr>
        <p:txBody>
          <a:bodyPr/>
          <a:lstStyle/>
          <a:p>
            <a:pPr algn="r"/>
            <a:r>
              <a:rPr lang="en-US" sz="1200" b="1" dirty="0"/>
              <a:t>$35,915</a:t>
            </a:r>
          </a:p>
        </p:txBody>
      </p:sp>
      <p:sp>
        <p:nvSpPr>
          <p:cNvPr id="151" name="Text Placeholder 2"/>
          <p:cNvSpPr>
            <a:spLocks noGrp="1"/>
          </p:cNvSpPr>
          <p:nvPr>
            <p:ph type="body" sz="quarter" idx="13"/>
          </p:nvPr>
        </p:nvSpPr>
        <p:spPr>
          <a:xfrm>
            <a:off x="5535491" y="2335046"/>
            <a:ext cx="1134929" cy="368686"/>
          </a:xfrm>
        </p:spPr>
        <p:txBody>
          <a:bodyPr/>
          <a:lstStyle/>
          <a:p>
            <a:pPr algn="r"/>
            <a:r>
              <a:rPr lang="en-US" sz="1200" b="1" dirty="0"/>
              <a:t>$1,008,989</a:t>
            </a:r>
          </a:p>
        </p:txBody>
      </p:sp>
      <p:sp>
        <p:nvSpPr>
          <p:cNvPr id="152" name="Text Placeholder 2"/>
          <p:cNvSpPr>
            <a:spLocks noGrp="1"/>
          </p:cNvSpPr>
          <p:nvPr>
            <p:ph type="body" sz="quarter" idx="13"/>
          </p:nvPr>
        </p:nvSpPr>
        <p:spPr>
          <a:xfrm>
            <a:off x="7241302" y="2058547"/>
            <a:ext cx="1145362" cy="368686"/>
          </a:xfrm>
        </p:spPr>
        <p:txBody>
          <a:bodyPr/>
          <a:lstStyle/>
          <a:p>
            <a:pPr algn="r"/>
            <a:r>
              <a:rPr lang="en-US" sz="1200" b="1" dirty="0"/>
              <a:t>$9,782</a:t>
            </a:r>
          </a:p>
        </p:txBody>
      </p:sp>
      <p:sp>
        <p:nvSpPr>
          <p:cNvPr id="153" name="Text Placeholder 2"/>
          <p:cNvSpPr>
            <a:spLocks noGrp="1"/>
          </p:cNvSpPr>
          <p:nvPr>
            <p:ph type="body" sz="quarter" idx="13"/>
          </p:nvPr>
        </p:nvSpPr>
        <p:spPr>
          <a:xfrm>
            <a:off x="7403076" y="2328204"/>
            <a:ext cx="983588" cy="368686"/>
          </a:xfrm>
        </p:spPr>
        <p:txBody>
          <a:bodyPr/>
          <a:lstStyle/>
          <a:p>
            <a:pPr algn="r"/>
            <a:r>
              <a:rPr lang="en-US" sz="1200" b="1" dirty="0"/>
              <a:t>$345,665</a:t>
            </a:r>
          </a:p>
        </p:txBody>
      </p:sp>
      <p:sp>
        <p:nvSpPr>
          <p:cNvPr id="155" name="Text Placeholder 2"/>
          <p:cNvSpPr>
            <a:spLocks noGrp="1"/>
          </p:cNvSpPr>
          <p:nvPr>
            <p:ph type="body" sz="quarter" idx="13"/>
          </p:nvPr>
        </p:nvSpPr>
        <p:spPr>
          <a:xfrm>
            <a:off x="2061357" y="2340708"/>
            <a:ext cx="1627777" cy="368686"/>
          </a:xfrm>
        </p:spPr>
        <p:txBody>
          <a:bodyPr/>
          <a:lstStyle/>
          <a:p>
            <a:r>
              <a:rPr lang="en-US" sz="1200" b="1" dirty="0"/>
              <a:t>Revenue (000):</a:t>
            </a:r>
          </a:p>
        </p:txBody>
      </p:sp>
      <p:sp>
        <p:nvSpPr>
          <p:cNvPr id="160" name="TextBox 159"/>
          <p:cNvSpPr txBox="1"/>
          <p:nvPr/>
        </p:nvSpPr>
        <p:spPr>
          <a:xfrm>
            <a:off x="362760" y="2495012"/>
            <a:ext cx="1039131" cy="200055"/>
          </a:xfrm>
          <a:prstGeom prst="rect">
            <a:avLst/>
          </a:prstGeom>
          <a:noFill/>
        </p:spPr>
        <p:txBody>
          <a:bodyPr wrap="square" rtlCol="0">
            <a:spAutoFit/>
          </a:bodyPr>
          <a:lstStyle/>
          <a:p>
            <a:r>
              <a:rPr lang="en-US" sz="700" i="1" dirty="0"/>
              <a:t>Founded in 2011</a:t>
            </a:r>
          </a:p>
        </p:txBody>
      </p:sp>
      <p:sp>
        <p:nvSpPr>
          <p:cNvPr id="85" name="Text Placeholder 2">
            <a:extLst>
              <a:ext uri="{FF2B5EF4-FFF2-40B4-BE49-F238E27FC236}">
                <a16:creationId xmlns:a16="http://schemas.microsoft.com/office/drawing/2014/main" id="{336FF88E-5CAD-48FE-A8CC-F2E04C6E9C38}"/>
              </a:ext>
            </a:extLst>
          </p:cNvPr>
          <p:cNvSpPr txBox="1">
            <a:spLocks/>
          </p:cNvSpPr>
          <p:nvPr/>
        </p:nvSpPr>
        <p:spPr>
          <a:xfrm>
            <a:off x="1206270" y="2168620"/>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2015</a:t>
            </a:r>
            <a:r>
              <a:rPr lang="en-US" sz="900" dirty="0"/>
              <a:t>)</a:t>
            </a:r>
            <a:endParaRPr lang="en-US" sz="1000" dirty="0"/>
          </a:p>
        </p:txBody>
      </p:sp>
      <p:sp>
        <p:nvSpPr>
          <p:cNvPr id="86" name="Rectangle 85">
            <a:extLst>
              <a:ext uri="{FF2B5EF4-FFF2-40B4-BE49-F238E27FC236}">
                <a16:creationId xmlns:a16="http://schemas.microsoft.com/office/drawing/2014/main" id="{66E1309C-125C-4184-AF76-D71E0DE0DEED}"/>
              </a:ext>
            </a:extLst>
          </p:cNvPr>
          <p:cNvSpPr/>
          <p:nvPr/>
        </p:nvSpPr>
        <p:spPr>
          <a:xfrm>
            <a:off x="8358554" y="2332851"/>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E1DD3F8-FF80-4D23-B700-CEF25E7CE75F}"/>
              </a:ext>
            </a:extLst>
          </p:cNvPr>
          <p:cNvSpPr/>
          <p:nvPr/>
        </p:nvSpPr>
        <p:spPr>
          <a:xfrm>
            <a:off x="8313709" y="2334666"/>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+52%</a:t>
            </a:r>
          </a:p>
        </p:txBody>
      </p:sp>
      <p:pic>
        <p:nvPicPr>
          <p:cNvPr id="96" name="Picture 89" descr="Image result for hello fresh logo">
            <a:extLst>
              <a:ext uri="{FF2B5EF4-FFF2-40B4-BE49-F238E27FC236}">
                <a16:creationId xmlns:a16="http://schemas.microsoft.com/office/drawing/2014/main" id="{F553478E-0272-48C6-BD30-AFC49BF071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507" y="1981314"/>
            <a:ext cx="583362" cy="536694"/>
          </a:xfrm>
          <a:prstGeom prst="rect">
            <a:avLst/>
          </a:prstGeom>
          <a:noFill/>
          <a:extLst>
            <a:ext uri="{909E8E84-426E-40DD-AFC4-6F175D3DCCD1}">
              <a14:hiddenFill xmlns:a14="http://schemas.microsoft.com/office/drawing/2010/main">
                <a:solidFill>
                  <a:srgbClr val="FFFFFF"/>
                </a:solidFill>
              </a14:hiddenFill>
            </a:ext>
          </a:extLst>
        </p:spPr>
      </p:pic>
      <p:sp>
        <p:nvSpPr>
          <p:cNvPr id="65" name="Title 1">
            <a:extLst>
              <a:ext uri="{FF2B5EF4-FFF2-40B4-BE49-F238E27FC236}">
                <a16:creationId xmlns:a16="http://schemas.microsoft.com/office/drawing/2014/main" id="{050F2840-5D1A-49A6-A65C-C4673BF655CD}"/>
              </a:ext>
            </a:extLst>
          </p:cNvPr>
          <p:cNvSpPr>
            <a:spLocks noGrp="1"/>
          </p:cNvSpPr>
          <p:nvPr>
            <p:ph type="ctrTitle"/>
          </p:nvPr>
        </p:nvSpPr>
        <p:spPr>
          <a:xfrm>
            <a:off x="114298" y="364933"/>
            <a:ext cx="8913207" cy="705502"/>
          </a:xfrm>
        </p:spPr>
        <p:txBody>
          <a:bodyPr/>
          <a:lstStyle/>
          <a:p>
            <a:r>
              <a:rPr lang="en-US" dirty="0">
                <a:solidFill>
                  <a:schemeClr val="tx1"/>
                </a:solidFill>
              </a:rPr>
              <a:t>“Expanding” Brands Often See Their Revenues Take Off When They Increase Their TV Investment</a:t>
            </a:r>
          </a:p>
        </p:txBody>
      </p:sp>
      <p:sp>
        <p:nvSpPr>
          <p:cNvPr id="66" name="Text Placeholder 3">
            <a:extLst>
              <a:ext uri="{FF2B5EF4-FFF2-40B4-BE49-F238E27FC236}">
                <a16:creationId xmlns:a16="http://schemas.microsoft.com/office/drawing/2014/main" id="{62A6A1AD-D452-41B6-B18F-2AD872F90CAB}"/>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cxnSp>
        <p:nvCxnSpPr>
          <p:cNvPr id="108" name="Straight Connector 107">
            <a:extLst>
              <a:ext uri="{FF2B5EF4-FFF2-40B4-BE49-F238E27FC236}">
                <a16:creationId xmlns:a16="http://schemas.microsoft.com/office/drawing/2014/main" id="{567029BB-D4B5-40A1-91CE-D2C5E70001BC}"/>
              </a:ext>
            </a:extLst>
          </p:cNvPr>
          <p:cNvCxnSpPr>
            <a:cxnSpLocks/>
          </p:cNvCxnSpPr>
          <p:nvPr/>
        </p:nvCxnSpPr>
        <p:spPr>
          <a:xfrm>
            <a:off x="310661" y="3867617"/>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09" name="Text Placeholder 2">
            <a:extLst>
              <a:ext uri="{FF2B5EF4-FFF2-40B4-BE49-F238E27FC236}">
                <a16:creationId xmlns:a16="http://schemas.microsoft.com/office/drawing/2014/main" id="{E70E9B11-92F6-4364-A135-3043050195D2}"/>
              </a:ext>
            </a:extLst>
          </p:cNvPr>
          <p:cNvSpPr txBox="1">
            <a:spLocks/>
          </p:cNvSpPr>
          <p:nvPr/>
        </p:nvSpPr>
        <p:spPr>
          <a:xfrm>
            <a:off x="1849773" y="3075622"/>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10" name="Text Placeholder 2">
            <a:extLst>
              <a:ext uri="{FF2B5EF4-FFF2-40B4-BE49-F238E27FC236}">
                <a16:creationId xmlns:a16="http://schemas.microsoft.com/office/drawing/2014/main" id="{529B8CAE-F6B7-492E-A907-4AD9FE11A309}"/>
              </a:ext>
            </a:extLst>
          </p:cNvPr>
          <p:cNvSpPr txBox="1">
            <a:spLocks/>
          </p:cNvSpPr>
          <p:nvPr/>
        </p:nvSpPr>
        <p:spPr>
          <a:xfrm>
            <a:off x="4029224" y="309783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$34,051</a:t>
            </a:r>
            <a:endParaRPr lang="en-US" sz="1200" b="1" dirty="0"/>
          </a:p>
        </p:txBody>
      </p:sp>
      <p:sp>
        <p:nvSpPr>
          <p:cNvPr id="111" name="Text Placeholder 2">
            <a:extLst>
              <a:ext uri="{FF2B5EF4-FFF2-40B4-BE49-F238E27FC236}">
                <a16:creationId xmlns:a16="http://schemas.microsoft.com/office/drawing/2014/main" id="{922F969F-588F-469E-9039-D76194232B1D}"/>
              </a:ext>
            </a:extLst>
          </p:cNvPr>
          <p:cNvSpPr txBox="1">
            <a:spLocks/>
          </p:cNvSpPr>
          <p:nvPr/>
        </p:nvSpPr>
        <p:spPr>
          <a:xfrm>
            <a:off x="4082451" y="3350556"/>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$170,000</a:t>
            </a:r>
            <a:endParaRPr lang="en-US" sz="1200" b="1" dirty="0"/>
          </a:p>
        </p:txBody>
      </p:sp>
      <p:sp>
        <p:nvSpPr>
          <p:cNvPr id="112" name="Text Placeholder 2">
            <a:extLst>
              <a:ext uri="{FF2B5EF4-FFF2-40B4-BE49-F238E27FC236}">
                <a16:creationId xmlns:a16="http://schemas.microsoft.com/office/drawing/2014/main" id="{EB8338F3-CDF2-4830-B4D6-D0A0CF7DBF1A}"/>
              </a:ext>
            </a:extLst>
          </p:cNvPr>
          <p:cNvSpPr txBox="1">
            <a:spLocks/>
          </p:cNvSpPr>
          <p:nvPr/>
        </p:nvSpPr>
        <p:spPr>
          <a:xfrm>
            <a:off x="5522129" y="307494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$108,708</a:t>
            </a:r>
            <a:endParaRPr lang="en-US" sz="1200" b="1" dirty="0"/>
          </a:p>
        </p:txBody>
      </p:sp>
      <p:sp>
        <p:nvSpPr>
          <p:cNvPr id="113" name="Text Placeholder 2">
            <a:extLst>
              <a:ext uri="{FF2B5EF4-FFF2-40B4-BE49-F238E27FC236}">
                <a16:creationId xmlns:a16="http://schemas.microsoft.com/office/drawing/2014/main" id="{72218A6C-806F-4532-8F7D-1D3907FEDBA7}"/>
              </a:ext>
            </a:extLst>
          </p:cNvPr>
          <p:cNvSpPr txBox="1">
            <a:spLocks/>
          </p:cNvSpPr>
          <p:nvPr/>
        </p:nvSpPr>
        <p:spPr>
          <a:xfrm>
            <a:off x="5532562" y="3352022"/>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$340,000</a:t>
            </a:r>
            <a:endParaRPr lang="en-US" sz="1200" b="1" dirty="0"/>
          </a:p>
        </p:txBody>
      </p:sp>
      <p:sp>
        <p:nvSpPr>
          <p:cNvPr id="114" name="Text Placeholder 2">
            <a:extLst>
              <a:ext uri="{FF2B5EF4-FFF2-40B4-BE49-F238E27FC236}">
                <a16:creationId xmlns:a16="http://schemas.microsoft.com/office/drawing/2014/main" id="{FA7D3E47-71A2-49C7-94E4-CCAA931F91EE}"/>
              </a:ext>
            </a:extLst>
          </p:cNvPr>
          <p:cNvSpPr txBox="1">
            <a:spLocks/>
          </p:cNvSpPr>
          <p:nvPr/>
        </p:nvSpPr>
        <p:spPr>
          <a:xfrm>
            <a:off x="7387843" y="307552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$74,657</a:t>
            </a:r>
            <a:endParaRPr lang="en-US" sz="1200" b="1" dirty="0"/>
          </a:p>
        </p:txBody>
      </p:sp>
      <p:sp>
        <p:nvSpPr>
          <p:cNvPr id="115" name="Text Placeholder 2">
            <a:extLst>
              <a:ext uri="{FF2B5EF4-FFF2-40B4-BE49-F238E27FC236}">
                <a16:creationId xmlns:a16="http://schemas.microsoft.com/office/drawing/2014/main" id="{C20CAA9D-1BB0-48D9-BFF3-8E7CD2333890}"/>
              </a:ext>
            </a:extLst>
          </p:cNvPr>
          <p:cNvSpPr txBox="1">
            <a:spLocks/>
          </p:cNvSpPr>
          <p:nvPr/>
        </p:nvSpPr>
        <p:spPr>
          <a:xfrm>
            <a:off x="7389031" y="3345180"/>
            <a:ext cx="111868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$170,000</a:t>
            </a:r>
            <a:endParaRPr lang="en-US" sz="1200" b="1" dirty="0"/>
          </a:p>
        </p:txBody>
      </p:sp>
      <p:sp>
        <p:nvSpPr>
          <p:cNvPr id="116" name="Text Placeholder 2">
            <a:extLst>
              <a:ext uri="{FF2B5EF4-FFF2-40B4-BE49-F238E27FC236}">
                <a16:creationId xmlns:a16="http://schemas.microsoft.com/office/drawing/2014/main" id="{C41CC867-3CFB-4864-9DD6-640376179D9E}"/>
              </a:ext>
            </a:extLst>
          </p:cNvPr>
          <p:cNvSpPr txBox="1">
            <a:spLocks/>
          </p:cNvSpPr>
          <p:nvPr/>
        </p:nvSpPr>
        <p:spPr>
          <a:xfrm>
            <a:off x="2067220" y="3357684"/>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cxnSp>
        <p:nvCxnSpPr>
          <p:cNvPr id="117" name="Straight Connector 116">
            <a:extLst>
              <a:ext uri="{FF2B5EF4-FFF2-40B4-BE49-F238E27FC236}">
                <a16:creationId xmlns:a16="http://schemas.microsoft.com/office/drawing/2014/main" id="{ECFA0581-190D-4E04-90C5-F6F74A431387}"/>
              </a:ext>
            </a:extLst>
          </p:cNvPr>
          <p:cNvCxnSpPr>
            <a:cxnSpLocks/>
          </p:cNvCxnSpPr>
          <p:nvPr/>
        </p:nvCxnSpPr>
        <p:spPr>
          <a:xfrm>
            <a:off x="310663" y="4940283"/>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6E22568A-815E-4A93-9F4D-7981674EBFB6}"/>
              </a:ext>
            </a:extLst>
          </p:cNvPr>
          <p:cNvSpPr txBox="1"/>
          <p:nvPr/>
        </p:nvSpPr>
        <p:spPr>
          <a:xfrm>
            <a:off x="377415" y="3450444"/>
            <a:ext cx="1039131" cy="200055"/>
          </a:xfrm>
          <a:prstGeom prst="rect">
            <a:avLst/>
          </a:prstGeom>
          <a:noFill/>
        </p:spPr>
        <p:txBody>
          <a:bodyPr wrap="square" rtlCol="0">
            <a:spAutoFit/>
          </a:bodyPr>
          <a:lstStyle/>
          <a:p>
            <a:r>
              <a:rPr lang="en-US" sz="700" i="1" dirty="0"/>
              <a:t>Founded in 2012</a:t>
            </a:r>
          </a:p>
        </p:txBody>
      </p:sp>
      <p:sp>
        <p:nvSpPr>
          <p:cNvPr id="120" name="Text Placeholder 2">
            <a:extLst>
              <a:ext uri="{FF2B5EF4-FFF2-40B4-BE49-F238E27FC236}">
                <a16:creationId xmlns:a16="http://schemas.microsoft.com/office/drawing/2014/main" id="{4438737F-AC1F-40A0-BE47-44E38112E57B}"/>
              </a:ext>
            </a:extLst>
          </p:cNvPr>
          <p:cNvSpPr txBox="1">
            <a:spLocks/>
          </p:cNvSpPr>
          <p:nvPr/>
        </p:nvSpPr>
        <p:spPr>
          <a:xfrm>
            <a:off x="1846839" y="4083806"/>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21" name="Text Placeholder 2">
            <a:extLst>
              <a:ext uri="{FF2B5EF4-FFF2-40B4-BE49-F238E27FC236}">
                <a16:creationId xmlns:a16="http://schemas.microsoft.com/office/drawing/2014/main" id="{492F46E2-11E4-4EB6-81D9-A1E9F0C86AAB}"/>
              </a:ext>
            </a:extLst>
          </p:cNvPr>
          <p:cNvSpPr txBox="1">
            <a:spLocks/>
          </p:cNvSpPr>
          <p:nvPr/>
        </p:nvSpPr>
        <p:spPr>
          <a:xfrm>
            <a:off x="3876821" y="410601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$38,927</a:t>
            </a:r>
          </a:p>
        </p:txBody>
      </p:sp>
      <p:sp>
        <p:nvSpPr>
          <p:cNvPr id="122" name="Text Placeholder 2">
            <a:extLst>
              <a:ext uri="{FF2B5EF4-FFF2-40B4-BE49-F238E27FC236}">
                <a16:creationId xmlns:a16="http://schemas.microsoft.com/office/drawing/2014/main" id="{093CED15-50F4-43A6-84FD-618632F3ACBE}"/>
              </a:ext>
            </a:extLst>
          </p:cNvPr>
          <p:cNvSpPr txBox="1">
            <a:spLocks/>
          </p:cNvSpPr>
          <p:nvPr/>
        </p:nvSpPr>
        <p:spPr>
          <a:xfrm>
            <a:off x="4038595" y="4358740"/>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$80,000</a:t>
            </a:r>
            <a:endParaRPr lang="en-US" sz="1200" b="1" dirty="0"/>
          </a:p>
        </p:txBody>
      </p:sp>
      <p:sp>
        <p:nvSpPr>
          <p:cNvPr id="123" name="Text Placeholder 2">
            <a:extLst>
              <a:ext uri="{FF2B5EF4-FFF2-40B4-BE49-F238E27FC236}">
                <a16:creationId xmlns:a16="http://schemas.microsoft.com/office/drawing/2014/main" id="{AA2A6ADF-E53E-4CDD-8FF3-42DD7561E242}"/>
              </a:ext>
            </a:extLst>
          </p:cNvPr>
          <p:cNvSpPr txBox="1">
            <a:spLocks/>
          </p:cNvSpPr>
          <p:nvPr/>
        </p:nvSpPr>
        <p:spPr>
          <a:xfrm>
            <a:off x="5527987" y="408313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$73,168</a:t>
            </a:r>
          </a:p>
        </p:txBody>
      </p:sp>
      <p:sp>
        <p:nvSpPr>
          <p:cNvPr id="124" name="Text Placeholder 2">
            <a:extLst>
              <a:ext uri="{FF2B5EF4-FFF2-40B4-BE49-F238E27FC236}">
                <a16:creationId xmlns:a16="http://schemas.microsoft.com/office/drawing/2014/main" id="{1B232BC8-4056-4821-BEE1-6B79E800B9C5}"/>
              </a:ext>
            </a:extLst>
          </p:cNvPr>
          <p:cNvSpPr txBox="1">
            <a:spLocks/>
          </p:cNvSpPr>
          <p:nvPr/>
        </p:nvSpPr>
        <p:spPr>
          <a:xfrm>
            <a:off x="5538420" y="4360206"/>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$100,000</a:t>
            </a:r>
            <a:endParaRPr lang="en-US" sz="1200" b="1" dirty="0"/>
          </a:p>
        </p:txBody>
      </p:sp>
      <p:sp>
        <p:nvSpPr>
          <p:cNvPr id="125" name="Text Placeholder 2">
            <a:extLst>
              <a:ext uri="{FF2B5EF4-FFF2-40B4-BE49-F238E27FC236}">
                <a16:creationId xmlns:a16="http://schemas.microsoft.com/office/drawing/2014/main" id="{00254388-2BDA-4C91-8A96-335BFDAEB298}"/>
              </a:ext>
            </a:extLst>
          </p:cNvPr>
          <p:cNvSpPr txBox="1">
            <a:spLocks/>
          </p:cNvSpPr>
          <p:nvPr/>
        </p:nvSpPr>
        <p:spPr>
          <a:xfrm>
            <a:off x="7244231" y="4083707"/>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$34,241</a:t>
            </a:r>
          </a:p>
        </p:txBody>
      </p:sp>
      <p:sp>
        <p:nvSpPr>
          <p:cNvPr id="126" name="Text Placeholder 2">
            <a:extLst>
              <a:ext uri="{FF2B5EF4-FFF2-40B4-BE49-F238E27FC236}">
                <a16:creationId xmlns:a16="http://schemas.microsoft.com/office/drawing/2014/main" id="{5E6272A5-A46C-40ED-AA20-99E3BD8D9F75}"/>
              </a:ext>
            </a:extLst>
          </p:cNvPr>
          <p:cNvSpPr txBox="1">
            <a:spLocks/>
          </p:cNvSpPr>
          <p:nvPr/>
        </p:nvSpPr>
        <p:spPr>
          <a:xfrm>
            <a:off x="7406005" y="4353364"/>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$20,000</a:t>
            </a:r>
            <a:endParaRPr lang="en-US" sz="1200" b="1" dirty="0"/>
          </a:p>
        </p:txBody>
      </p:sp>
      <p:sp>
        <p:nvSpPr>
          <p:cNvPr id="127" name="Text Placeholder 2">
            <a:extLst>
              <a:ext uri="{FF2B5EF4-FFF2-40B4-BE49-F238E27FC236}">
                <a16:creationId xmlns:a16="http://schemas.microsoft.com/office/drawing/2014/main" id="{1048E01F-73C3-438F-B87E-EDD10235B9E2}"/>
              </a:ext>
            </a:extLst>
          </p:cNvPr>
          <p:cNvSpPr txBox="1">
            <a:spLocks/>
          </p:cNvSpPr>
          <p:nvPr/>
        </p:nvSpPr>
        <p:spPr>
          <a:xfrm>
            <a:off x="2064286" y="4365868"/>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28" name="TextBox 127">
            <a:extLst>
              <a:ext uri="{FF2B5EF4-FFF2-40B4-BE49-F238E27FC236}">
                <a16:creationId xmlns:a16="http://schemas.microsoft.com/office/drawing/2014/main" id="{77745CE3-B83D-4E7C-9CC9-F0B832CD8943}"/>
              </a:ext>
            </a:extLst>
          </p:cNvPr>
          <p:cNvSpPr txBox="1"/>
          <p:nvPr/>
        </p:nvSpPr>
        <p:spPr>
          <a:xfrm>
            <a:off x="374481" y="4520172"/>
            <a:ext cx="1039131" cy="200055"/>
          </a:xfrm>
          <a:prstGeom prst="rect">
            <a:avLst/>
          </a:prstGeom>
          <a:noFill/>
        </p:spPr>
        <p:txBody>
          <a:bodyPr wrap="square" rtlCol="0">
            <a:spAutoFit/>
          </a:bodyPr>
          <a:lstStyle/>
          <a:p>
            <a:r>
              <a:rPr lang="en-US" sz="700" i="1" dirty="0"/>
              <a:t>Founded in 2011</a:t>
            </a:r>
          </a:p>
        </p:txBody>
      </p:sp>
      <p:pic>
        <p:nvPicPr>
          <p:cNvPr id="129" name="Picture 79" descr="Image result for adore me logo">
            <a:extLst>
              <a:ext uri="{FF2B5EF4-FFF2-40B4-BE49-F238E27FC236}">
                <a16:creationId xmlns:a16="http://schemas.microsoft.com/office/drawing/2014/main" id="{316B5C8A-13BB-46D1-B4B1-BF5266124C50}"/>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510" y="4027295"/>
            <a:ext cx="1003294" cy="526404"/>
          </a:xfrm>
          <a:prstGeom prst="rect">
            <a:avLst/>
          </a:prstGeom>
          <a:noFill/>
          <a:extLst>
            <a:ext uri="{909E8E84-426E-40DD-AFC4-6F175D3DCCD1}">
              <a14:hiddenFill xmlns:a14="http://schemas.microsoft.com/office/drawing/2010/main">
                <a:solidFill>
                  <a:srgbClr val="FFFFFF"/>
                </a:solidFill>
              </a14:hiddenFill>
            </a:ext>
          </a:extLst>
        </p:spPr>
      </p:pic>
      <p:sp>
        <p:nvSpPr>
          <p:cNvPr id="130" name="Text Placeholder 2">
            <a:extLst>
              <a:ext uri="{FF2B5EF4-FFF2-40B4-BE49-F238E27FC236}">
                <a16:creationId xmlns:a16="http://schemas.microsoft.com/office/drawing/2014/main" id="{546C8777-219A-425E-BA71-2ED4F74F1B0F}"/>
              </a:ext>
            </a:extLst>
          </p:cNvPr>
          <p:cNvSpPr txBox="1">
            <a:spLocks/>
          </p:cNvSpPr>
          <p:nvPr/>
        </p:nvSpPr>
        <p:spPr>
          <a:xfrm>
            <a:off x="1209199" y="4193780"/>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2015</a:t>
            </a:r>
            <a:r>
              <a:rPr lang="en-US" sz="900" dirty="0"/>
              <a:t>)</a:t>
            </a:r>
            <a:endParaRPr lang="en-US" sz="1000" dirty="0"/>
          </a:p>
        </p:txBody>
      </p:sp>
      <p:sp>
        <p:nvSpPr>
          <p:cNvPr id="131" name="Rectangle 130">
            <a:extLst>
              <a:ext uri="{FF2B5EF4-FFF2-40B4-BE49-F238E27FC236}">
                <a16:creationId xmlns:a16="http://schemas.microsoft.com/office/drawing/2014/main" id="{6346D427-B158-49C4-967C-4966FC7B0EFC}"/>
              </a:ext>
            </a:extLst>
          </p:cNvPr>
          <p:cNvSpPr/>
          <p:nvPr/>
        </p:nvSpPr>
        <p:spPr>
          <a:xfrm>
            <a:off x="8361483" y="4340427"/>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95287B07-245E-481E-8FEE-8F8659F78C7B}"/>
              </a:ext>
            </a:extLst>
          </p:cNvPr>
          <p:cNvSpPr/>
          <p:nvPr/>
        </p:nvSpPr>
        <p:spPr>
          <a:xfrm>
            <a:off x="8316638" y="434224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+25%</a:t>
            </a:r>
          </a:p>
        </p:txBody>
      </p:sp>
      <p:pic>
        <p:nvPicPr>
          <p:cNvPr id="154" name="Picture 107" descr="Image result for peloton logo">
            <a:extLst>
              <a:ext uri="{FF2B5EF4-FFF2-40B4-BE49-F238E27FC236}">
                <a16:creationId xmlns:a16="http://schemas.microsoft.com/office/drawing/2014/main" id="{21BB668C-7FE6-4D74-826B-7CBAC094850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029" y="3025986"/>
            <a:ext cx="1257141" cy="496703"/>
          </a:xfrm>
          <a:prstGeom prst="rect">
            <a:avLst/>
          </a:prstGeom>
          <a:noFill/>
          <a:extLst>
            <a:ext uri="{909E8E84-426E-40DD-AFC4-6F175D3DCCD1}">
              <a14:hiddenFill xmlns:a14="http://schemas.microsoft.com/office/drawing/2010/main">
                <a:solidFill>
                  <a:srgbClr val="FFFFFF"/>
                </a:solidFill>
              </a14:hiddenFill>
            </a:ext>
          </a:extLst>
        </p:spPr>
      </p:pic>
      <p:sp>
        <p:nvSpPr>
          <p:cNvPr id="156" name="Text Placeholder 2">
            <a:extLst>
              <a:ext uri="{FF2B5EF4-FFF2-40B4-BE49-F238E27FC236}">
                <a16:creationId xmlns:a16="http://schemas.microsoft.com/office/drawing/2014/main" id="{EBEE6CAF-FE1F-48F4-A19F-667D173FF4D8}"/>
              </a:ext>
            </a:extLst>
          </p:cNvPr>
          <p:cNvSpPr txBox="1">
            <a:spLocks/>
          </p:cNvSpPr>
          <p:nvPr/>
        </p:nvSpPr>
        <p:spPr>
          <a:xfrm>
            <a:off x="1209202" y="3173873"/>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2014</a:t>
            </a:r>
            <a:r>
              <a:rPr lang="en-US" sz="900" dirty="0"/>
              <a:t>)</a:t>
            </a:r>
            <a:endParaRPr lang="en-US" sz="1000" dirty="0"/>
          </a:p>
        </p:txBody>
      </p:sp>
      <p:sp>
        <p:nvSpPr>
          <p:cNvPr id="157" name="Rectangle 156">
            <a:extLst>
              <a:ext uri="{FF2B5EF4-FFF2-40B4-BE49-F238E27FC236}">
                <a16:creationId xmlns:a16="http://schemas.microsoft.com/office/drawing/2014/main" id="{3FDAB83A-A6E4-460A-8067-47A617AF3DF3}"/>
              </a:ext>
            </a:extLst>
          </p:cNvPr>
          <p:cNvSpPr/>
          <p:nvPr/>
        </p:nvSpPr>
        <p:spPr>
          <a:xfrm>
            <a:off x="8370277" y="3355690"/>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A344753E-8782-40F7-A225-83CA270A571D}"/>
              </a:ext>
            </a:extLst>
          </p:cNvPr>
          <p:cNvSpPr/>
          <p:nvPr/>
        </p:nvSpPr>
        <p:spPr>
          <a:xfrm>
            <a:off x="8307848" y="3357505"/>
            <a:ext cx="658113" cy="2559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+100%</a:t>
            </a:r>
          </a:p>
        </p:txBody>
      </p:sp>
      <p:sp>
        <p:nvSpPr>
          <p:cNvPr id="168" name="Text Placeholder 2">
            <a:extLst>
              <a:ext uri="{FF2B5EF4-FFF2-40B4-BE49-F238E27FC236}">
                <a16:creationId xmlns:a16="http://schemas.microsoft.com/office/drawing/2014/main" id="{DBCBD5BB-6218-41E8-90D8-DAC98FDA9C96}"/>
              </a:ext>
            </a:extLst>
          </p:cNvPr>
          <p:cNvSpPr txBox="1">
            <a:spLocks/>
          </p:cNvSpPr>
          <p:nvPr/>
        </p:nvSpPr>
        <p:spPr>
          <a:xfrm>
            <a:off x="1845016" y="5168000"/>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69" name="Text Placeholder 2">
            <a:extLst>
              <a:ext uri="{FF2B5EF4-FFF2-40B4-BE49-F238E27FC236}">
                <a16:creationId xmlns:a16="http://schemas.microsoft.com/office/drawing/2014/main" id="{A1590FFC-6A24-4863-96F7-7AD3EB67F624}"/>
              </a:ext>
            </a:extLst>
          </p:cNvPr>
          <p:cNvSpPr txBox="1">
            <a:spLocks/>
          </p:cNvSpPr>
          <p:nvPr/>
        </p:nvSpPr>
        <p:spPr>
          <a:xfrm>
            <a:off x="3831037" y="519020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$242</a:t>
            </a:r>
            <a:endParaRPr lang="en-US" sz="1200" b="1" dirty="0"/>
          </a:p>
        </p:txBody>
      </p:sp>
      <p:sp>
        <p:nvSpPr>
          <p:cNvPr id="170" name="Text Placeholder 2">
            <a:extLst>
              <a:ext uri="{FF2B5EF4-FFF2-40B4-BE49-F238E27FC236}">
                <a16:creationId xmlns:a16="http://schemas.microsoft.com/office/drawing/2014/main" id="{A015ADE9-393A-447B-AD7E-522B53349FE7}"/>
              </a:ext>
            </a:extLst>
          </p:cNvPr>
          <p:cNvSpPr txBox="1">
            <a:spLocks/>
          </p:cNvSpPr>
          <p:nvPr/>
        </p:nvSpPr>
        <p:spPr>
          <a:xfrm>
            <a:off x="3992811" y="5442934"/>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$50,000</a:t>
            </a:r>
            <a:endParaRPr lang="en-US" sz="1200" b="1" dirty="0"/>
          </a:p>
        </p:txBody>
      </p:sp>
      <p:sp>
        <p:nvSpPr>
          <p:cNvPr id="171" name="Text Placeholder 2">
            <a:extLst>
              <a:ext uri="{FF2B5EF4-FFF2-40B4-BE49-F238E27FC236}">
                <a16:creationId xmlns:a16="http://schemas.microsoft.com/office/drawing/2014/main" id="{75FB4B6B-B3DD-4B2F-A418-87E71DA0748A}"/>
              </a:ext>
            </a:extLst>
          </p:cNvPr>
          <p:cNvSpPr txBox="1">
            <a:spLocks/>
          </p:cNvSpPr>
          <p:nvPr/>
        </p:nvSpPr>
        <p:spPr>
          <a:xfrm>
            <a:off x="5499791" y="5167326"/>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$1,533</a:t>
            </a:r>
            <a:endParaRPr lang="en-US" sz="1200" b="1" dirty="0"/>
          </a:p>
        </p:txBody>
      </p:sp>
      <p:sp>
        <p:nvSpPr>
          <p:cNvPr id="172" name="Text Placeholder 2">
            <a:extLst>
              <a:ext uri="{FF2B5EF4-FFF2-40B4-BE49-F238E27FC236}">
                <a16:creationId xmlns:a16="http://schemas.microsoft.com/office/drawing/2014/main" id="{FD5A429D-6088-479F-88F1-4DA735FDC298}"/>
              </a:ext>
            </a:extLst>
          </p:cNvPr>
          <p:cNvSpPr txBox="1">
            <a:spLocks/>
          </p:cNvSpPr>
          <p:nvPr/>
        </p:nvSpPr>
        <p:spPr>
          <a:xfrm>
            <a:off x="5510224" y="5444400"/>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$100,000</a:t>
            </a:r>
            <a:endParaRPr lang="en-US" sz="1200" b="1" dirty="0"/>
          </a:p>
        </p:txBody>
      </p:sp>
      <p:sp>
        <p:nvSpPr>
          <p:cNvPr id="173" name="Text Placeholder 2">
            <a:extLst>
              <a:ext uri="{FF2B5EF4-FFF2-40B4-BE49-F238E27FC236}">
                <a16:creationId xmlns:a16="http://schemas.microsoft.com/office/drawing/2014/main" id="{C139A0E0-0233-4043-939E-F49C6BE3E3E3}"/>
              </a:ext>
            </a:extLst>
          </p:cNvPr>
          <p:cNvSpPr txBox="1">
            <a:spLocks/>
          </p:cNvSpPr>
          <p:nvPr/>
        </p:nvSpPr>
        <p:spPr>
          <a:xfrm>
            <a:off x="7427046" y="5167901"/>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$1,290</a:t>
            </a:r>
            <a:endParaRPr lang="en-US" sz="1200" b="1" dirty="0"/>
          </a:p>
        </p:txBody>
      </p:sp>
      <p:sp>
        <p:nvSpPr>
          <p:cNvPr id="174" name="Text Placeholder 2">
            <a:extLst>
              <a:ext uri="{FF2B5EF4-FFF2-40B4-BE49-F238E27FC236}">
                <a16:creationId xmlns:a16="http://schemas.microsoft.com/office/drawing/2014/main" id="{713B6CE3-9902-4962-9B9E-DD7AD19F5725}"/>
              </a:ext>
            </a:extLst>
          </p:cNvPr>
          <p:cNvSpPr txBox="1">
            <a:spLocks/>
          </p:cNvSpPr>
          <p:nvPr/>
        </p:nvSpPr>
        <p:spPr>
          <a:xfrm>
            <a:off x="7410652" y="5437558"/>
            <a:ext cx="1118685"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$50,000</a:t>
            </a:r>
            <a:endParaRPr lang="en-US" sz="1200" b="1" dirty="0"/>
          </a:p>
        </p:txBody>
      </p:sp>
      <p:sp>
        <p:nvSpPr>
          <p:cNvPr id="175" name="Text Placeholder 2">
            <a:extLst>
              <a:ext uri="{FF2B5EF4-FFF2-40B4-BE49-F238E27FC236}">
                <a16:creationId xmlns:a16="http://schemas.microsoft.com/office/drawing/2014/main" id="{C14626B1-CD88-4D2B-9F97-F0E69D725851}"/>
              </a:ext>
            </a:extLst>
          </p:cNvPr>
          <p:cNvSpPr txBox="1">
            <a:spLocks/>
          </p:cNvSpPr>
          <p:nvPr/>
        </p:nvSpPr>
        <p:spPr>
          <a:xfrm>
            <a:off x="2062463" y="5450062"/>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76" name="TextBox 175">
            <a:extLst>
              <a:ext uri="{FF2B5EF4-FFF2-40B4-BE49-F238E27FC236}">
                <a16:creationId xmlns:a16="http://schemas.microsoft.com/office/drawing/2014/main" id="{61D0B218-220C-49CD-978C-EB663692EAD6}"/>
              </a:ext>
            </a:extLst>
          </p:cNvPr>
          <p:cNvSpPr txBox="1"/>
          <p:nvPr/>
        </p:nvSpPr>
        <p:spPr>
          <a:xfrm>
            <a:off x="258365" y="5604370"/>
            <a:ext cx="1039131" cy="200055"/>
          </a:xfrm>
          <a:prstGeom prst="rect">
            <a:avLst/>
          </a:prstGeom>
          <a:noFill/>
        </p:spPr>
        <p:txBody>
          <a:bodyPr wrap="square" rtlCol="0">
            <a:spAutoFit/>
          </a:bodyPr>
          <a:lstStyle/>
          <a:p>
            <a:pPr algn="ctr"/>
            <a:r>
              <a:rPr lang="en-US" sz="700" i="1" dirty="0"/>
              <a:t>Founded in 2002</a:t>
            </a:r>
          </a:p>
        </p:txBody>
      </p:sp>
      <p:pic>
        <p:nvPicPr>
          <p:cNvPr id="177" name="Picture 22" descr="Related image">
            <a:extLst>
              <a:ext uri="{FF2B5EF4-FFF2-40B4-BE49-F238E27FC236}">
                <a16:creationId xmlns:a16="http://schemas.microsoft.com/office/drawing/2014/main" id="{A84EAF53-DD11-4B8B-ACBD-2579C3965CB3}"/>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757" y="5070776"/>
            <a:ext cx="1328492" cy="534717"/>
          </a:xfrm>
          <a:prstGeom prst="rect">
            <a:avLst/>
          </a:prstGeom>
          <a:noFill/>
          <a:extLst>
            <a:ext uri="{909E8E84-426E-40DD-AFC4-6F175D3DCCD1}">
              <a14:hiddenFill xmlns:a14="http://schemas.microsoft.com/office/drawing/2010/main">
                <a:solidFill>
                  <a:srgbClr val="FFFFFF"/>
                </a:solidFill>
              </a14:hiddenFill>
            </a:ext>
          </a:extLst>
        </p:spPr>
      </p:pic>
      <p:sp>
        <p:nvSpPr>
          <p:cNvPr id="178" name="Text Placeholder 2">
            <a:extLst>
              <a:ext uri="{FF2B5EF4-FFF2-40B4-BE49-F238E27FC236}">
                <a16:creationId xmlns:a16="http://schemas.microsoft.com/office/drawing/2014/main" id="{C7D50190-8869-4F8C-866F-E30B61E3F6EE}"/>
              </a:ext>
            </a:extLst>
          </p:cNvPr>
          <p:cNvSpPr txBox="1">
            <a:spLocks/>
          </p:cNvSpPr>
          <p:nvPr/>
        </p:nvSpPr>
        <p:spPr>
          <a:xfrm>
            <a:off x="1194550" y="5269374"/>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2015</a:t>
            </a:r>
            <a:r>
              <a:rPr lang="en-US" sz="900" dirty="0"/>
              <a:t>)</a:t>
            </a:r>
            <a:endParaRPr lang="en-US" sz="1000" dirty="0"/>
          </a:p>
        </p:txBody>
      </p:sp>
      <p:sp>
        <p:nvSpPr>
          <p:cNvPr id="179" name="Rectangle 178">
            <a:extLst>
              <a:ext uri="{FF2B5EF4-FFF2-40B4-BE49-F238E27FC236}">
                <a16:creationId xmlns:a16="http://schemas.microsoft.com/office/drawing/2014/main" id="{9200B6C2-C9FA-4088-B0DB-AB6FA4A92170}"/>
              </a:ext>
            </a:extLst>
          </p:cNvPr>
          <p:cNvSpPr/>
          <p:nvPr/>
        </p:nvSpPr>
        <p:spPr>
          <a:xfrm>
            <a:off x="8355625" y="5451189"/>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D5A3E798-6BFE-4021-9C65-91A54365B111}"/>
              </a:ext>
            </a:extLst>
          </p:cNvPr>
          <p:cNvSpPr/>
          <p:nvPr/>
        </p:nvSpPr>
        <p:spPr>
          <a:xfrm>
            <a:off x="8293196" y="5453004"/>
            <a:ext cx="658113" cy="2559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+100%</a:t>
            </a:r>
          </a:p>
        </p:txBody>
      </p:sp>
      <p:sp>
        <p:nvSpPr>
          <p:cNvPr id="64" name="Rectangle 63">
            <a:extLst>
              <a:ext uri="{FF2B5EF4-FFF2-40B4-BE49-F238E27FC236}">
                <a16:creationId xmlns:a16="http://schemas.microsoft.com/office/drawing/2014/main" id="{8CF85D9E-C8AF-458B-8475-3A0B393E9066}"/>
              </a:ext>
            </a:extLst>
          </p:cNvPr>
          <p:cNvSpPr/>
          <p:nvPr/>
        </p:nvSpPr>
        <p:spPr>
          <a:xfrm>
            <a:off x="4024531" y="6164719"/>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7" name="Rectangle 66">
            <a:extLst>
              <a:ext uri="{FF2B5EF4-FFF2-40B4-BE49-F238E27FC236}">
                <a16:creationId xmlns:a16="http://schemas.microsoft.com/office/drawing/2014/main" id="{F53B0583-484B-4D74-8A03-AFE1E3882B10}"/>
              </a:ext>
            </a:extLst>
          </p:cNvPr>
          <p:cNvSpPr/>
          <p:nvPr/>
        </p:nvSpPr>
        <p:spPr>
          <a:xfrm>
            <a:off x="3909347" y="614016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a:t>
            </a:r>
          </a:p>
        </p:txBody>
      </p:sp>
      <p:sp>
        <p:nvSpPr>
          <p:cNvPr id="68" name="Text Placeholder 3">
            <a:extLst>
              <a:ext uri="{FF2B5EF4-FFF2-40B4-BE49-F238E27FC236}">
                <a16:creationId xmlns:a16="http://schemas.microsoft.com/office/drawing/2014/main" id="{19109EA5-E4D6-4FD9-BDAF-FE77AA07E0D9}"/>
              </a:ext>
            </a:extLst>
          </p:cNvPr>
          <p:cNvSpPr txBox="1">
            <a:spLocks/>
          </p:cNvSpPr>
          <p:nvPr/>
        </p:nvSpPr>
        <p:spPr>
          <a:xfrm>
            <a:off x="4327538" y="6163612"/>
            <a:ext cx="3404534" cy="25148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=revenue increase between 2016 &amp; 2017</a:t>
            </a:r>
          </a:p>
        </p:txBody>
      </p:sp>
    </p:spTree>
    <p:extLst>
      <p:ext uri="{BB962C8B-B14F-4D97-AF65-F5344CB8AC3E}">
        <p14:creationId xmlns:p14="http://schemas.microsoft.com/office/powerpoint/2010/main" val="259643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3891091" y="1604592"/>
            <a:ext cx="1405378" cy="368686"/>
          </a:xfrm>
        </p:spPr>
        <p:txBody>
          <a:bodyPr/>
          <a:lstStyle/>
          <a:p>
            <a:r>
              <a:rPr lang="en-US" sz="1400" b="1" u="sng" dirty="0"/>
              <a:t>2016</a:t>
            </a:r>
          </a:p>
        </p:txBody>
      </p:sp>
      <p:sp>
        <p:nvSpPr>
          <p:cNvPr id="8" name="Text Placeholder 2"/>
          <p:cNvSpPr>
            <a:spLocks noGrp="1"/>
          </p:cNvSpPr>
          <p:nvPr>
            <p:ph type="body" sz="quarter" idx="13"/>
          </p:nvPr>
        </p:nvSpPr>
        <p:spPr>
          <a:xfrm>
            <a:off x="4786518" y="1611079"/>
            <a:ext cx="2914656" cy="368686"/>
          </a:xfrm>
        </p:spPr>
        <p:txBody>
          <a:bodyPr/>
          <a:lstStyle/>
          <a:p>
            <a:r>
              <a:rPr lang="en-US" sz="1400" b="1" u="sng" dirty="0"/>
              <a:t>2017</a:t>
            </a:r>
          </a:p>
        </p:txBody>
      </p:sp>
      <p:sp>
        <p:nvSpPr>
          <p:cNvPr id="10" name="Text Placeholder 2"/>
          <p:cNvSpPr>
            <a:spLocks noGrp="1"/>
          </p:cNvSpPr>
          <p:nvPr>
            <p:ph type="body" sz="quarter" idx="13"/>
          </p:nvPr>
        </p:nvSpPr>
        <p:spPr>
          <a:xfrm>
            <a:off x="7336279" y="1608486"/>
            <a:ext cx="1369838" cy="368686"/>
          </a:xfrm>
        </p:spPr>
        <p:txBody>
          <a:bodyPr/>
          <a:lstStyle/>
          <a:p>
            <a:r>
              <a:rPr lang="en-US" sz="1400" b="1" u="sng" dirty="0"/>
              <a:t>YoY </a:t>
            </a:r>
            <a:r>
              <a:rPr lang="en-US" sz="1400" b="1" u="sng" dirty="0" err="1"/>
              <a:t>DIff</a:t>
            </a:r>
            <a:endParaRPr lang="en-US" sz="1400" b="1" u="sng" dirty="0"/>
          </a:p>
        </p:txBody>
      </p:sp>
      <p:sp>
        <p:nvSpPr>
          <p:cNvPr id="15" name="Text Placeholder 2"/>
          <p:cNvSpPr>
            <a:spLocks noGrp="1"/>
          </p:cNvSpPr>
          <p:nvPr>
            <p:ph type="body" sz="quarter" idx="13"/>
          </p:nvPr>
        </p:nvSpPr>
        <p:spPr>
          <a:xfrm>
            <a:off x="200759" y="1606059"/>
            <a:ext cx="1145362" cy="368686"/>
          </a:xfrm>
        </p:spPr>
        <p:txBody>
          <a:bodyPr/>
          <a:lstStyle/>
          <a:p>
            <a:r>
              <a:rPr lang="en-US" sz="1400" b="1" u="sng" dirty="0"/>
              <a:t>Company</a:t>
            </a:r>
          </a:p>
        </p:txBody>
      </p:sp>
      <p:cxnSp>
        <p:nvCxnSpPr>
          <p:cNvPr id="39" name="Straight Connector 38"/>
          <p:cNvCxnSpPr>
            <a:cxnSpLocks/>
          </p:cNvCxnSpPr>
          <p:nvPr/>
        </p:nvCxnSpPr>
        <p:spPr>
          <a:xfrm>
            <a:off x="307731" y="2862364"/>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47" name="Text Placeholder 2"/>
          <p:cNvSpPr>
            <a:spLocks noGrp="1"/>
          </p:cNvSpPr>
          <p:nvPr>
            <p:ph type="body" sz="quarter" idx="13"/>
          </p:nvPr>
        </p:nvSpPr>
        <p:spPr>
          <a:xfrm>
            <a:off x="1843910" y="2058646"/>
            <a:ext cx="2003484" cy="368686"/>
          </a:xfrm>
        </p:spPr>
        <p:txBody>
          <a:bodyPr/>
          <a:lstStyle/>
          <a:p>
            <a:r>
              <a:rPr lang="en-US" sz="1200" b="1" dirty="0"/>
              <a:t>TV Spend (000):</a:t>
            </a:r>
          </a:p>
        </p:txBody>
      </p:sp>
      <p:sp>
        <p:nvSpPr>
          <p:cNvPr id="148" name="Text Placeholder 2"/>
          <p:cNvSpPr>
            <a:spLocks noGrp="1"/>
          </p:cNvSpPr>
          <p:nvPr>
            <p:ph type="body" sz="quarter" idx="13"/>
          </p:nvPr>
        </p:nvSpPr>
        <p:spPr>
          <a:xfrm>
            <a:off x="3873892" y="2080854"/>
            <a:ext cx="1145362" cy="368686"/>
          </a:xfrm>
        </p:spPr>
        <p:txBody>
          <a:bodyPr/>
          <a:lstStyle/>
          <a:p>
            <a:pPr algn="r"/>
            <a:r>
              <a:rPr lang="en-US" sz="1200" b="1" dirty="0"/>
              <a:t>$23,378</a:t>
            </a:r>
          </a:p>
        </p:txBody>
      </p:sp>
      <p:sp>
        <p:nvSpPr>
          <p:cNvPr id="149" name="Text Placeholder 2"/>
          <p:cNvSpPr>
            <a:spLocks noGrp="1"/>
          </p:cNvSpPr>
          <p:nvPr>
            <p:ph type="body" sz="quarter" idx="13"/>
          </p:nvPr>
        </p:nvSpPr>
        <p:spPr>
          <a:xfrm>
            <a:off x="4035666" y="2333580"/>
            <a:ext cx="983588" cy="368686"/>
          </a:xfrm>
        </p:spPr>
        <p:txBody>
          <a:bodyPr/>
          <a:lstStyle/>
          <a:p>
            <a:pPr algn="r"/>
            <a:r>
              <a:rPr lang="en-US" sz="1200" b="1" dirty="0"/>
              <a:t>$384,402</a:t>
            </a:r>
          </a:p>
        </p:txBody>
      </p:sp>
      <p:sp>
        <p:nvSpPr>
          <p:cNvPr id="150" name="Text Placeholder 2"/>
          <p:cNvSpPr>
            <a:spLocks noGrp="1"/>
          </p:cNvSpPr>
          <p:nvPr>
            <p:ph type="body" sz="quarter" idx="13"/>
          </p:nvPr>
        </p:nvSpPr>
        <p:spPr>
          <a:xfrm>
            <a:off x="5525058" y="2057972"/>
            <a:ext cx="1145362" cy="368686"/>
          </a:xfrm>
        </p:spPr>
        <p:txBody>
          <a:bodyPr/>
          <a:lstStyle/>
          <a:p>
            <a:pPr algn="r"/>
            <a:r>
              <a:rPr lang="en-US" sz="1200" b="1" dirty="0"/>
              <a:t>$26,932</a:t>
            </a:r>
          </a:p>
        </p:txBody>
      </p:sp>
      <p:sp>
        <p:nvSpPr>
          <p:cNvPr id="151" name="Text Placeholder 2"/>
          <p:cNvSpPr>
            <a:spLocks noGrp="1"/>
          </p:cNvSpPr>
          <p:nvPr>
            <p:ph type="body" sz="quarter" idx="13"/>
          </p:nvPr>
        </p:nvSpPr>
        <p:spPr>
          <a:xfrm>
            <a:off x="5535491" y="2335046"/>
            <a:ext cx="1134929" cy="368686"/>
          </a:xfrm>
        </p:spPr>
        <p:txBody>
          <a:bodyPr/>
          <a:lstStyle/>
          <a:p>
            <a:pPr algn="r"/>
            <a:r>
              <a:rPr lang="en-US" sz="1200" b="1" dirty="0"/>
              <a:t>$617,736</a:t>
            </a:r>
          </a:p>
        </p:txBody>
      </p:sp>
      <p:sp>
        <p:nvSpPr>
          <p:cNvPr id="152" name="Text Placeholder 2"/>
          <p:cNvSpPr>
            <a:spLocks noGrp="1"/>
          </p:cNvSpPr>
          <p:nvPr>
            <p:ph type="body" sz="quarter" idx="13"/>
          </p:nvPr>
        </p:nvSpPr>
        <p:spPr>
          <a:xfrm>
            <a:off x="7241302" y="2058547"/>
            <a:ext cx="1145362" cy="368686"/>
          </a:xfrm>
        </p:spPr>
        <p:txBody>
          <a:bodyPr/>
          <a:lstStyle/>
          <a:p>
            <a:pPr algn="r"/>
            <a:r>
              <a:rPr lang="en-US" sz="1200" b="1" dirty="0"/>
              <a:t>$3,554</a:t>
            </a:r>
          </a:p>
        </p:txBody>
      </p:sp>
      <p:sp>
        <p:nvSpPr>
          <p:cNvPr id="153" name="Text Placeholder 2"/>
          <p:cNvSpPr>
            <a:spLocks noGrp="1"/>
          </p:cNvSpPr>
          <p:nvPr>
            <p:ph type="body" sz="quarter" idx="13"/>
          </p:nvPr>
        </p:nvSpPr>
        <p:spPr>
          <a:xfrm>
            <a:off x="7403076" y="2328204"/>
            <a:ext cx="983588" cy="368686"/>
          </a:xfrm>
        </p:spPr>
        <p:txBody>
          <a:bodyPr/>
          <a:lstStyle/>
          <a:p>
            <a:pPr algn="r"/>
            <a:r>
              <a:rPr lang="en-US" sz="1200" b="1" dirty="0"/>
              <a:t>$233,334</a:t>
            </a:r>
          </a:p>
        </p:txBody>
      </p:sp>
      <p:sp>
        <p:nvSpPr>
          <p:cNvPr id="155" name="Text Placeholder 2"/>
          <p:cNvSpPr>
            <a:spLocks noGrp="1"/>
          </p:cNvSpPr>
          <p:nvPr>
            <p:ph type="body" sz="quarter" idx="13"/>
          </p:nvPr>
        </p:nvSpPr>
        <p:spPr>
          <a:xfrm>
            <a:off x="2061357" y="2340708"/>
            <a:ext cx="1627777" cy="368686"/>
          </a:xfrm>
        </p:spPr>
        <p:txBody>
          <a:bodyPr/>
          <a:lstStyle/>
          <a:p>
            <a:r>
              <a:rPr lang="en-US" sz="1200" b="1" dirty="0"/>
              <a:t>Revenue (000):</a:t>
            </a:r>
          </a:p>
        </p:txBody>
      </p:sp>
      <p:sp>
        <p:nvSpPr>
          <p:cNvPr id="160" name="TextBox 159"/>
          <p:cNvSpPr txBox="1"/>
          <p:nvPr/>
        </p:nvSpPr>
        <p:spPr>
          <a:xfrm>
            <a:off x="371552" y="2495012"/>
            <a:ext cx="1039131" cy="200055"/>
          </a:xfrm>
          <a:prstGeom prst="rect">
            <a:avLst/>
          </a:prstGeom>
          <a:noFill/>
        </p:spPr>
        <p:txBody>
          <a:bodyPr wrap="square" rtlCol="0">
            <a:spAutoFit/>
          </a:bodyPr>
          <a:lstStyle/>
          <a:p>
            <a:r>
              <a:rPr lang="en-US" sz="700" i="1" dirty="0"/>
              <a:t>Founded in 1998</a:t>
            </a:r>
          </a:p>
        </p:txBody>
      </p:sp>
      <p:sp>
        <p:nvSpPr>
          <p:cNvPr id="85" name="Text Placeholder 2">
            <a:extLst>
              <a:ext uri="{FF2B5EF4-FFF2-40B4-BE49-F238E27FC236}">
                <a16:creationId xmlns:a16="http://schemas.microsoft.com/office/drawing/2014/main" id="{336FF88E-5CAD-48FE-A8CC-F2E04C6E9C38}"/>
              </a:ext>
            </a:extLst>
          </p:cNvPr>
          <p:cNvSpPr txBox="1">
            <a:spLocks/>
          </p:cNvSpPr>
          <p:nvPr/>
        </p:nvSpPr>
        <p:spPr>
          <a:xfrm>
            <a:off x="1206270" y="2168620"/>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1999</a:t>
            </a:r>
            <a:r>
              <a:rPr lang="en-US" sz="900" dirty="0"/>
              <a:t>)</a:t>
            </a:r>
            <a:endParaRPr lang="en-US" sz="1000" dirty="0"/>
          </a:p>
        </p:txBody>
      </p:sp>
      <p:sp>
        <p:nvSpPr>
          <p:cNvPr id="86" name="Rectangle 85">
            <a:extLst>
              <a:ext uri="{FF2B5EF4-FFF2-40B4-BE49-F238E27FC236}">
                <a16:creationId xmlns:a16="http://schemas.microsoft.com/office/drawing/2014/main" id="{66E1309C-125C-4184-AF76-D71E0DE0DEED}"/>
              </a:ext>
            </a:extLst>
          </p:cNvPr>
          <p:cNvSpPr/>
          <p:nvPr/>
        </p:nvSpPr>
        <p:spPr>
          <a:xfrm>
            <a:off x="8358554" y="2315267"/>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E1DD3F8-FF80-4D23-B700-CEF25E7CE75F}"/>
              </a:ext>
            </a:extLst>
          </p:cNvPr>
          <p:cNvSpPr/>
          <p:nvPr/>
        </p:nvSpPr>
        <p:spPr>
          <a:xfrm>
            <a:off x="8313709" y="231708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+61%</a:t>
            </a:r>
          </a:p>
        </p:txBody>
      </p:sp>
      <p:pic>
        <p:nvPicPr>
          <p:cNvPr id="106" name="Picture 123" descr="Image result for lending tree logo">
            <a:extLst>
              <a:ext uri="{FF2B5EF4-FFF2-40B4-BE49-F238E27FC236}">
                <a16:creationId xmlns:a16="http://schemas.microsoft.com/office/drawing/2014/main" id="{6CA6DEA7-3FCD-4470-A516-42F94F6E3B9E}"/>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8528" y="2020014"/>
            <a:ext cx="910487" cy="455244"/>
          </a:xfrm>
          <a:prstGeom prst="rect">
            <a:avLst/>
          </a:prstGeom>
          <a:noFill/>
          <a:extLst>
            <a:ext uri="{909E8E84-426E-40DD-AFC4-6F175D3DCCD1}">
              <a14:hiddenFill xmlns:a14="http://schemas.microsoft.com/office/drawing/2010/main">
                <a:solidFill>
                  <a:srgbClr val="FFFFFF"/>
                </a:solidFill>
              </a14:hiddenFill>
            </a:ext>
          </a:extLst>
        </p:spPr>
      </p:pic>
      <p:sp>
        <p:nvSpPr>
          <p:cNvPr id="65" name="Title 1">
            <a:extLst>
              <a:ext uri="{FF2B5EF4-FFF2-40B4-BE49-F238E27FC236}">
                <a16:creationId xmlns:a16="http://schemas.microsoft.com/office/drawing/2014/main" id="{3E1092DD-5EE4-4D91-B4FA-A40FE1C4C1C5}"/>
              </a:ext>
            </a:extLst>
          </p:cNvPr>
          <p:cNvSpPr>
            <a:spLocks noGrp="1"/>
          </p:cNvSpPr>
          <p:nvPr>
            <p:ph type="ctrTitle"/>
          </p:nvPr>
        </p:nvSpPr>
        <p:spPr>
          <a:xfrm>
            <a:off x="114298" y="364933"/>
            <a:ext cx="8913207" cy="705502"/>
          </a:xfrm>
        </p:spPr>
        <p:txBody>
          <a:bodyPr/>
          <a:lstStyle/>
          <a:p>
            <a:r>
              <a:rPr lang="en-US" dirty="0">
                <a:solidFill>
                  <a:schemeClr val="tx1"/>
                </a:solidFill>
              </a:rPr>
              <a:t>“Expanding” Brands Often See Their Revenues Take Off When They Increase Their TV Investment</a:t>
            </a:r>
          </a:p>
        </p:txBody>
      </p:sp>
      <p:sp>
        <p:nvSpPr>
          <p:cNvPr id="66" name="Text Placeholder 3">
            <a:extLst>
              <a:ext uri="{FF2B5EF4-FFF2-40B4-BE49-F238E27FC236}">
                <a16:creationId xmlns:a16="http://schemas.microsoft.com/office/drawing/2014/main" id="{664B67BD-964B-4431-871B-624950BB28E8}"/>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cxnSp>
        <p:nvCxnSpPr>
          <p:cNvPr id="97" name="Straight Connector 96">
            <a:extLst>
              <a:ext uri="{FF2B5EF4-FFF2-40B4-BE49-F238E27FC236}">
                <a16:creationId xmlns:a16="http://schemas.microsoft.com/office/drawing/2014/main" id="{4DD0A172-99AA-4296-ACC7-F601B8B4D046}"/>
              </a:ext>
            </a:extLst>
          </p:cNvPr>
          <p:cNvCxnSpPr>
            <a:cxnSpLocks/>
          </p:cNvCxnSpPr>
          <p:nvPr/>
        </p:nvCxnSpPr>
        <p:spPr>
          <a:xfrm>
            <a:off x="310661" y="3867617"/>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15" name="Text Placeholder 2">
            <a:extLst>
              <a:ext uri="{FF2B5EF4-FFF2-40B4-BE49-F238E27FC236}">
                <a16:creationId xmlns:a16="http://schemas.microsoft.com/office/drawing/2014/main" id="{EEE3FAF6-E335-4F31-A15D-7842F49BA5D0}"/>
              </a:ext>
            </a:extLst>
          </p:cNvPr>
          <p:cNvSpPr txBox="1">
            <a:spLocks/>
          </p:cNvSpPr>
          <p:nvPr/>
        </p:nvSpPr>
        <p:spPr>
          <a:xfrm>
            <a:off x="1849773" y="3075622"/>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16" name="Text Placeholder 2">
            <a:extLst>
              <a:ext uri="{FF2B5EF4-FFF2-40B4-BE49-F238E27FC236}">
                <a16:creationId xmlns:a16="http://schemas.microsoft.com/office/drawing/2014/main" id="{2534A4B3-85FF-474C-82A3-3514ECA8A5F9}"/>
              </a:ext>
            </a:extLst>
          </p:cNvPr>
          <p:cNvSpPr txBox="1">
            <a:spLocks/>
          </p:cNvSpPr>
          <p:nvPr/>
        </p:nvSpPr>
        <p:spPr>
          <a:xfrm>
            <a:off x="4029224" y="309783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$95,809</a:t>
            </a:r>
            <a:endParaRPr lang="en-US" sz="1200" b="1" dirty="0"/>
          </a:p>
        </p:txBody>
      </p:sp>
      <p:sp>
        <p:nvSpPr>
          <p:cNvPr id="117" name="Text Placeholder 2">
            <a:extLst>
              <a:ext uri="{FF2B5EF4-FFF2-40B4-BE49-F238E27FC236}">
                <a16:creationId xmlns:a16="http://schemas.microsoft.com/office/drawing/2014/main" id="{45D06B33-FB5D-4EF6-81A3-8AE05D0CEF4F}"/>
              </a:ext>
            </a:extLst>
          </p:cNvPr>
          <p:cNvSpPr txBox="1">
            <a:spLocks/>
          </p:cNvSpPr>
          <p:nvPr/>
        </p:nvSpPr>
        <p:spPr>
          <a:xfrm>
            <a:off x="4082451" y="3350556"/>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$850,000</a:t>
            </a:r>
            <a:endParaRPr lang="en-US" sz="1200" b="1" dirty="0"/>
          </a:p>
        </p:txBody>
      </p:sp>
      <p:sp>
        <p:nvSpPr>
          <p:cNvPr id="118" name="Text Placeholder 2">
            <a:extLst>
              <a:ext uri="{FF2B5EF4-FFF2-40B4-BE49-F238E27FC236}">
                <a16:creationId xmlns:a16="http://schemas.microsoft.com/office/drawing/2014/main" id="{7391903C-CEB3-4F3F-A21D-801521382AA6}"/>
              </a:ext>
            </a:extLst>
          </p:cNvPr>
          <p:cNvSpPr txBox="1">
            <a:spLocks/>
          </p:cNvSpPr>
          <p:nvPr/>
        </p:nvSpPr>
        <p:spPr>
          <a:xfrm>
            <a:off x="5522128" y="3074948"/>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$121,624</a:t>
            </a:r>
            <a:endParaRPr lang="en-US" sz="1200" b="1" dirty="0"/>
          </a:p>
        </p:txBody>
      </p:sp>
      <p:sp>
        <p:nvSpPr>
          <p:cNvPr id="119" name="Text Placeholder 2">
            <a:extLst>
              <a:ext uri="{FF2B5EF4-FFF2-40B4-BE49-F238E27FC236}">
                <a16:creationId xmlns:a16="http://schemas.microsoft.com/office/drawing/2014/main" id="{4D81F498-EB7B-4730-9810-D5D44CFCC1C5}"/>
              </a:ext>
            </a:extLst>
          </p:cNvPr>
          <p:cNvSpPr txBox="1">
            <a:spLocks/>
          </p:cNvSpPr>
          <p:nvPr/>
        </p:nvSpPr>
        <p:spPr>
          <a:xfrm>
            <a:off x="5532561" y="3352022"/>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$1,000,000</a:t>
            </a:r>
            <a:endParaRPr lang="en-US" sz="1200" b="1" dirty="0"/>
          </a:p>
        </p:txBody>
      </p:sp>
      <p:sp>
        <p:nvSpPr>
          <p:cNvPr id="120" name="Text Placeholder 2">
            <a:extLst>
              <a:ext uri="{FF2B5EF4-FFF2-40B4-BE49-F238E27FC236}">
                <a16:creationId xmlns:a16="http://schemas.microsoft.com/office/drawing/2014/main" id="{E89353C1-EF3C-4173-8FDE-C9E606DC8D82}"/>
              </a:ext>
            </a:extLst>
          </p:cNvPr>
          <p:cNvSpPr txBox="1">
            <a:spLocks/>
          </p:cNvSpPr>
          <p:nvPr/>
        </p:nvSpPr>
        <p:spPr>
          <a:xfrm>
            <a:off x="7220791" y="3075523"/>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$25,815</a:t>
            </a:r>
            <a:endParaRPr lang="en-US" sz="1200" b="1" dirty="0"/>
          </a:p>
        </p:txBody>
      </p:sp>
      <p:sp>
        <p:nvSpPr>
          <p:cNvPr id="121" name="Text Placeholder 2">
            <a:extLst>
              <a:ext uri="{FF2B5EF4-FFF2-40B4-BE49-F238E27FC236}">
                <a16:creationId xmlns:a16="http://schemas.microsoft.com/office/drawing/2014/main" id="{2C93E85E-36AC-4050-9377-A5257A78218A}"/>
              </a:ext>
            </a:extLst>
          </p:cNvPr>
          <p:cNvSpPr txBox="1">
            <a:spLocks/>
          </p:cNvSpPr>
          <p:nvPr/>
        </p:nvSpPr>
        <p:spPr>
          <a:xfrm>
            <a:off x="7247466" y="3345180"/>
            <a:ext cx="111868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$150,000</a:t>
            </a:r>
            <a:endParaRPr lang="en-US" sz="1200" b="1" dirty="0"/>
          </a:p>
        </p:txBody>
      </p:sp>
      <p:sp>
        <p:nvSpPr>
          <p:cNvPr id="122" name="Text Placeholder 2">
            <a:extLst>
              <a:ext uri="{FF2B5EF4-FFF2-40B4-BE49-F238E27FC236}">
                <a16:creationId xmlns:a16="http://schemas.microsoft.com/office/drawing/2014/main" id="{09D4B2BA-4726-4998-AEF9-291433768CBA}"/>
              </a:ext>
            </a:extLst>
          </p:cNvPr>
          <p:cNvSpPr txBox="1">
            <a:spLocks/>
          </p:cNvSpPr>
          <p:nvPr/>
        </p:nvSpPr>
        <p:spPr>
          <a:xfrm>
            <a:off x="2067220" y="3357684"/>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cxnSp>
        <p:nvCxnSpPr>
          <p:cNvPr id="123" name="Straight Connector 122">
            <a:extLst>
              <a:ext uri="{FF2B5EF4-FFF2-40B4-BE49-F238E27FC236}">
                <a16:creationId xmlns:a16="http://schemas.microsoft.com/office/drawing/2014/main" id="{EA601A37-DEE9-4BEA-9D85-44AF7010866F}"/>
              </a:ext>
            </a:extLst>
          </p:cNvPr>
          <p:cNvCxnSpPr>
            <a:cxnSpLocks/>
          </p:cNvCxnSpPr>
          <p:nvPr/>
        </p:nvCxnSpPr>
        <p:spPr>
          <a:xfrm>
            <a:off x="310663" y="4940283"/>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124" name="Text Placeholder 2">
            <a:extLst>
              <a:ext uri="{FF2B5EF4-FFF2-40B4-BE49-F238E27FC236}">
                <a16:creationId xmlns:a16="http://schemas.microsoft.com/office/drawing/2014/main" id="{1FBAFD5C-8079-40BC-A42D-EB1515D334B5}"/>
              </a:ext>
            </a:extLst>
          </p:cNvPr>
          <p:cNvSpPr txBox="1">
            <a:spLocks/>
          </p:cNvSpPr>
          <p:nvPr/>
        </p:nvSpPr>
        <p:spPr>
          <a:xfrm>
            <a:off x="1849773" y="5168196"/>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25" name="Text Placeholder 2">
            <a:extLst>
              <a:ext uri="{FF2B5EF4-FFF2-40B4-BE49-F238E27FC236}">
                <a16:creationId xmlns:a16="http://schemas.microsoft.com/office/drawing/2014/main" id="{A99AB22E-0FB2-4027-BB5D-CEBEB8CD44B4}"/>
              </a:ext>
            </a:extLst>
          </p:cNvPr>
          <p:cNvSpPr txBox="1">
            <a:spLocks/>
          </p:cNvSpPr>
          <p:nvPr/>
        </p:nvSpPr>
        <p:spPr>
          <a:xfrm>
            <a:off x="4029224" y="5190404"/>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$15,833</a:t>
            </a:r>
            <a:endParaRPr lang="en-US" sz="1200" b="1" dirty="0"/>
          </a:p>
        </p:txBody>
      </p:sp>
      <p:sp>
        <p:nvSpPr>
          <p:cNvPr id="126" name="Text Placeholder 2">
            <a:extLst>
              <a:ext uri="{FF2B5EF4-FFF2-40B4-BE49-F238E27FC236}">
                <a16:creationId xmlns:a16="http://schemas.microsoft.com/office/drawing/2014/main" id="{B1AE6BE0-0E40-45B6-9C59-C93781780987}"/>
              </a:ext>
            </a:extLst>
          </p:cNvPr>
          <p:cNvSpPr txBox="1">
            <a:spLocks/>
          </p:cNvSpPr>
          <p:nvPr/>
        </p:nvSpPr>
        <p:spPr>
          <a:xfrm>
            <a:off x="4082451" y="5443130"/>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$365,148</a:t>
            </a:r>
            <a:endParaRPr lang="en-US" sz="1200" b="1" dirty="0"/>
          </a:p>
        </p:txBody>
      </p:sp>
      <p:sp>
        <p:nvSpPr>
          <p:cNvPr id="127" name="Text Placeholder 2">
            <a:extLst>
              <a:ext uri="{FF2B5EF4-FFF2-40B4-BE49-F238E27FC236}">
                <a16:creationId xmlns:a16="http://schemas.microsoft.com/office/drawing/2014/main" id="{2A2D465A-C51A-4E43-9961-AB0C63D10410}"/>
              </a:ext>
            </a:extLst>
          </p:cNvPr>
          <p:cNvSpPr txBox="1">
            <a:spLocks/>
          </p:cNvSpPr>
          <p:nvPr/>
        </p:nvSpPr>
        <p:spPr>
          <a:xfrm>
            <a:off x="5530919" y="516752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$31,791</a:t>
            </a:r>
            <a:endParaRPr lang="en-US" sz="1200" b="1" dirty="0"/>
          </a:p>
        </p:txBody>
      </p:sp>
      <p:sp>
        <p:nvSpPr>
          <p:cNvPr id="128" name="Text Placeholder 2">
            <a:extLst>
              <a:ext uri="{FF2B5EF4-FFF2-40B4-BE49-F238E27FC236}">
                <a16:creationId xmlns:a16="http://schemas.microsoft.com/office/drawing/2014/main" id="{2DE183ED-C022-4A25-B1BF-48E49CACA32F}"/>
              </a:ext>
            </a:extLst>
          </p:cNvPr>
          <p:cNvSpPr txBox="1">
            <a:spLocks/>
          </p:cNvSpPr>
          <p:nvPr/>
        </p:nvSpPr>
        <p:spPr>
          <a:xfrm>
            <a:off x="5541352" y="5444596"/>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$858,870</a:t>
            </a:r>
            <a:endParaRPr lang="en-US" sz="1200" b="1" dirty="0"/>
          </a:p>
        </p:txBody>
      </p:sp>
      <p:sp>
        <p:nvSpPr>
          <p:cNvPr id="129" name="Text Placeholder 2">
            <a:extLst>
              <a:ext uri="{FF2B5EF4-FFF2-40B4-BE49-F238E27FC236}">
                <a16:creationId xmlns:a16="http://schemas.microsoft.com/office/drawing/2014/main" id="{0992F7C2-E59D-46C0-9F75-E8929500D3AE}"/>
              </a:ext>
            </a:extLst>
          </p:cNvPr>
          <p:cNvSpPr txBox="1">
            <a:spLocks/>
          </p:cNvSpPr>
          <p:nvPr/>
        </p:nvSpPr>
        <p:spPr>
          <a:xfrm>
            <a:off x="7176824" y="5168097"/>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$15,958</a:t>
            </a:r>
            <a:endParaRPr lang="en-US" sz="1200" b="1" dirty="0"/>
          </a:p>
        </p:txBody>
      </p:sp>
      <p:sp>
        <p:nvSpPr>
          <p:cNvPr id="130" name="Text Placeholder 2">
            <a:extLst>
              <a:ext uri="{FF2B5EF4-FFF2-40B4-BE49-F238E27FC236}">
                <a16:creationId xmlns:a16="http://schemas.microsoft.com/office/drawing/2014/main" id="{D7604C3E-9E09-4968-849A-DE05FD4C3C40}"/>
              </a:ext>
            </a:extLst>
          </p:cNvPr>
          <p:cNvSpPr txBox="1">
            <a:spLocks/>
          </p:cNvSpPr>
          <p:nvPr/>
        </p:nvSpPr>
        <p:spPr>
          <a:xfrm>
            <a:off x="7338598" y="5437754"/>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$493,722</a:t>
            </a:r>
            <a:endParaRPr lang="en-US" sz="1200" b="1" dirty="0"/>
          </a:p>
        </p:txBody>
      </p:sp>
      <p:sp>
        <p:nvSpPr>
          <p:cNvPr id="131" name="Text Placeholder 2">
            <a:extLst>
              <a:ext uri="{FF2B5EF4-FFF2-40B4-BE49-F238E27FC236}">
                <a16:creationId xmlns:a16="http://schemas.microsoft.com/office/drawing/2014/main" id="{3CC9FE71-7389-4BB0-A358-B01631EBFECD}"/>
              </a:ext>
            </a:extLst>
          </p:cNvPr>
          <p:cNvSpPr txBox="1">
            <a:spLocks/>
          </p:cNvSpPr>
          <p:nvPr/>
        </p:nvSpPr>
        <p:spPr>
          <a:xfrm>
            <a:off x="2067220" y="5450258"/>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32" name="TextBox 131">
            <a:extLst>
              <a:ext uri="{FF2B5EF4-FFF2-40B4-BE49-F238E27FC236}">
                <a16:creationId xmlns:a16="http://schemas.microsoft.com/office/drawing/2014/main" id="{93EC8087-8430-4B87-8301-06FDC26F03F1}"/>
              </a:ext>
            </a:extLst>
          </p:cNvPr>
          <p:cNvSpPr txBox="1"/>
          <p:nvPr/>
        </p:nvSpPr>
        <p:spPr>
          <a:xfrm>
            <a:off x="377415" y="3511988"/>
            <a:ext cx="1039131" cy="200055"/>
          </a:xfrm>
          <a:prstGeom prst="rect">
            <a:avLst/>
          </a:prstGeom>
          <a:noFill/>
        </p:spPr>
        <p:txBody>
          <a:bodyPr wrap="square" rtlCol="0">
            <a:spAutoFit/>
          </a:bodyPr>
          <a:lstStyle/>
          <a:p>
            <a:r>
              <a:rPr lang="en-US" sz="700" i="1" dirty="0"/>
              <a:t>Founded in 1983</a:t>
            </a:r>
          </a:p>
        </p:txBody>
      </p:sp>
      <p:sp>
        <p:nvSpPr>
          <p:cNvPr id="133" name="TextBox 132">
            <a:extLst>
              <a:ext uri="{FF2B5EF4-FFF2-40B4-BE49-F238E27FC236}">
                <a16:creationId xmlns:a16="http://schemas.microsoft.com/office/drawing/2014/main" id="{3869F427-2B8A-413A-9ED7-7B7364EECAD3}"/>
              </a:ext>
            </a:extLst>
          </p:cNvPr>
          <p:cNvSpPr txBox="1"/>
          <p:nvPr/>
        </p:nvSpPr>
        <p:spPr>
          <a:xfrm>
            <a:off x="359831" y="5595769"/>
            <a:ext cx="1039131" cy="200055"/>
          </a:xfrm>
          <a:prstGeom prst="rect">
            <a:avLst/>
          </a:prstGeom>
          <a:noFill/>
        </p:spPr>
        <p:txBody>
          <a:bodyPr wrap="square" rtlCol="0">
            <a:spAutoFit/>
          </a:bodyPr>
          <a:lstStyle/>
          <a:p>
            <a:r>
              <a:rPr lang="en-US" sz="700" i="1" dirty="0"/>
              <a:t>Founded in 2013</a:t>
            </a:r>
          </a:p>
        </p:txBody>
      </p:sp>
      <p:sp>
        <p:nvSpPr>
          <p:cNvPr id="134" name="Text Placeholder 2">
            <a:extLst>
              <a:ext uri="{FF2B5EF4-FFF2-40B4-BE49-F238E27FC236}">
                <a16:creationId xmlns:a16="http://schemas.microsoft.com/office/drawing/2014/main" id="{32E8B8A5-2A2F-4130-BF5C-A8CAD0E436BF}"/>
              </a:ext>
            </a:extLst>
          </p:cNvPr>
          <p:cNvSpPr txBox="1">
            <a:spLocks/>
          </p:cNvSpPr>
          <p:nvPr/>
        </p:nvSpPr>
        <p:spPr>
          <a:xfrm>
            <a:off x="1209201" y="3173875"/>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2000</a:t>
            </a:r>
            <a:r>
              <a:rPr lang="en-US" sz="900" dirty="0"/>
              <a:t>)</a:t>
            </a:r>
            <a:endParaRPr lang="en-US" sz="1000" dirty="0"/>
          </a:p>
        </p:txBody>
      </p:sp>
      <p:sp>
        <p:nvSpPr>
          <p:cNvPr id="135" name="Rectangle 134">
            <a:extLst>
              <a:ext uri="{FF2B5EF4-FFF2-40B4-BE49-F238E27FC236}">
                <a16:creationId xmlns:a16="http://schemas.microsoft.com/office/drawing/2014/main" id="{D5E6AB48-E309-420C-A96B-EE2AA0380D94}"/>
              </a:ext>
            </a:extLst>
          </p:cNvPr>
          <p:cNvSpPr/>
          <p:nvPr/>
        </p:nvSpPr>
        <p:spPr>
          <a:xfrm>
            <a:off x="8370278" y="3364480"/>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60D90CB-9541-41C9-A35F-D64BBD4391FF}"/>
              </a:ext>
            </a:extLst>
          </p:cNvPr>
          <p:cNvSpPr/>
          <p:nvPr/>
        </p:nvSpPr>
        <p:spPr>
          <a:xfrm>
            <a:off x="8325433" y="3366295"/>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+18%</a:t>
            </a:r>
          </a:p>
        </p:txBody>
      </p:sp>
      <p:sp>
        <p:nvSpPr>
          <p:cNvPr id="137" name="Text Placeholder 2">
            <a:extLst>
              <a:ext uri="{FF2B5EF4-FFF2-40B4-BE49-F238E27FC236}">
                <a16:creationId xmlns:a16="http://schemas.microsoft.com/office/drawing/2014/main" id="{743BD763-C00F-454C-BF14-9A42C0926B7F}"/>
              </a:ext>
            </a:extLst>
          </p:cNvPr>
          <p:cNvSpPr txBox="1">
            <a:spLocks/>
          </p:cNvSpPr>
          <p:nvPr/>
        </p:nvSpPr>
        <p:spPr>
          <a:xfrm>
            <a:off x="1843911" y="4080874"/>
            <a:ext cx="2003484"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TV Spend (000):</a:t>
            </a:r>
            <a:endParaRPr lang="en-US" sz="1200" b="1" dirty="0"/>
          </a:p>
        </p:txBody>
      </p:sp>
      <p:sp>
        <p:nvSpPr>
          <p:cNvPr id="138" name="Text Placeholder 2">
            <a:extLst>
              <a:ext uri="{FF2B5EF4-FFF2-40B4-BE49-F238E27FC236}">
                <a16:creationId xmlns:a16="http://schemas.microsoft.com/office/drawing/2014/main" id="{7F2DD85E-D52A-4668-853F-14513B9E3F22}"/>
              </a:ext>
            </a:extLst>
          </p:cNvPr>
          <p:cNvSpPr txBox="1">
            <a:spLocks/>
          </p:cNvSpPr>
          <p:nvPr/>
        </p:nvSpPr>
        <p:spPr>
          <a:xfrm>
            <a:off x="4023362" y="4103082"/>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$12,244</a:t>
            </a:r>
          </a:p>
        </p:txBody>
      </p:sp>
      <p:sp>
        <p:nvSpPr>
          <p:cNvPr id="139" name="Text Placeholder 2">
            <a:extLst>
              <a:ext uri="{FF2B5EF4-FFF2-40B4-BE49-F238E27FC236}">
                <a16:creationId xmlns:a16="http://schemas.microsoft.com/office/drawing/2014/main" id="{5379BF3F-D6B5-4CB8-8F3A-1DC2479F478D}"/>
              </a:ext>
            </a:extLst>
          </p:cNvPr>
          <p:cNvSpPr txBox="1">
            <a:spLocks/>
          </p:cNvSpPr>
          <p:nvPr/>
        </p:nvSpPr>
        <p:spPr>
          <a:xfrm>
            <a:off x="4076589" y="4355808"/>
            <a:ext cx="983588"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$689,000</a:t>
            </a:r>
            <a:endParaRPr lang="en-US" sz="1200" b="1" dirty="0"/>
          </a:p>
        </p:txBody>
      </p:sp>
      <p:sp>
        <p:nvSpPr>
          <p:cNvPr id="140" name="Text Placeholder 2">
            <a:extLst>
              <a:ext uri="{FF2B5EF4-FFF2-40B4-BE49-F238E27FC236}">
                <a16:creationId xmlns:a16="http://schemas.microsoft.com/office/drawing/2014/main" id="{47D0E9D6-E202-4AF6-B4BB-154CE29A29B5}"/>
              </a:ext>
            </a:extLst>
          </p:cNvPr>
          <p:cNvSpPr txBox="1">
            <a:spLocks/>
          </p:cNvSpPr>
          <p:nvPr/>
        </p:nvSpPr>
        <p:spPr>
          <a:xfrm>
            <a:off x="5516266" y="4080200"/>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$15,015</a:t>
            </a:r>
          </a:p>
        </p:txBody>
      </p:sp>
      <p:sp>
        <p:nvSpPr>
          <p:cNvPr id="141" name="Text Placeholder 2">
            <a:extLst>
              <a:ext uri="{FF2B5EF4-FFF2-40B4-BE49-F238E27FC236}">
                <a16:creationId xmlns:a16="http://schemas.microsoft.com/office/drawing/2014/main" id="{F1230129-0A3A-4506-9D22-46A674E58FC3}"/>
              </a:ext>
            </a:extLst>
          </p:cNvPr>
          <p:cNvSpPr txBox="1">
            <a:spLocks/>
          </p:cNvSpPr>
          <p:nvPr/>
        </p:nvSpPr>
        <p:spPr>
          <a:xfrm>
            <a:off x="5526699" y="4357274"/>
            <a:ext cx="113492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$906,000</a:t>
            </a:r>
            <a:endParaRPr lang="en-US" sz="1200" b="1" dirty="0"/>
          </a:p>
        </p:txBody>
      </p:sp>
      <p:sp>
        <p:nvSpPr>
          <p:cNvPr id="142" name="Text Placeholder 2">
            <a:extLst>
              <a:ext uri="{FF2B5EF4-FFF2-40B4-BE49-F238E27FC236}">
                <a16:creationId xmlns:a16="http://schemas.microsoft.com/office/drawing/2014/main" id="{30FDDA48-D408-45BD-8B07-EA677015FC53}"/>
              </a:ext>
            </a:extLst>
          </p:cNvPr>
          <p:cNvSpPr txBox="1">
            <a:spLocks/>
          </p:cNvSpPr>
          <p:nvPr/>
        </p:nvSpPr>
        <p:spPr>
          <a:xfrm>
            <a:off x="7214929" y="4080775"/>
            <a:ext cx="1145362"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dirty="0"/>
              <a:t>$2,771</a:t>
            </a:r>
          </a:p>
        </p:txBody>
      </p:sp>
      <p:sp>
        <p:nvSpPr>
          <p:cNvPr id="143" name="Text Placeholder 2">
            <a:extLst>
              <a:ext uri="{FF2B5EF4-FFF2-40B4-BE49-F238E27FC236}">
                <a16:creationId xmlns:a16="http://schemas.microsoft.com/office/drawing/2014/main" id="{5EF6E21F-461B-4E5E-B472-B2D27E8D1EFA}"/>
              </a:ext>
            </a:extLst>
          </p:cNvPr>
          <p:cNvSpPr txBox="1">
            <a:spLocks/>
          </p:cNvSpPr>
          <p:nvPr/>
        </p:nvSpPr>
        <p:spPr>
          <a:xfrm>
            <a:off x="7241604" y="4350432"/>
            <a:ext cx="111868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200" b="1"/>
              <a:t>$217,000</a:t>
            </a:r>
            <a:endParaRPr lang="en-US" sz="1200" b="1" dirty="0"/>
          </a:p>
        </p:txBody>
      </p:sp>
      <p:sp>
        <p:nvSpPr>
          <p:cNvPr id="144" name="Text Placeholder 2">
            <a:extLst>
              <a:ext uri="{FF2B5EF4-FFF2-40B4-BE49-F238E27FC236}">
                <a16:creationId xmlns:a16="http://schemas.microsoft.com/office/drawing/2014/main" id="{84BC6147-A45D-4E0F-8F44-CE156E75867F}"/>
              </a:ext>
            </a:extLst>
          </p:cNvPr>
          <p:cNvSpPr txBox="1">
            <a:spLocks/>
          </p:cNvSpPr>
          <p:nvPr/>
        </p:nvSpPr>
        <p:spPr>
          <a:xfrm>
            <a:off x="2061358" y="4362936"/>
            <a:ext cx="1627777"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a:t>Revenue (000):</a:t>
            </a:r>
            <a:endParaRPr lang="en-US" sz="1200" b="1" dirty="0"/>
          </a:p>
        </p:txBody>
      </p:sp>
      <p:sp>
        <p:nvSpPr>
          <p:cNvPr id="145" name="TextBox 144">
            <a:extLst>
              <a:ext uri="{FF2B5EF4-FFF2-40B4-BE49-F238E27FC236}">
                <a16:creationId xmlns:a16="http://schemas.microsoft.com/office/drawing/2014/main" id="{3F0384D1-5388-40D7-9EC1-FF1AA0A20229}"/>
              </a:ext>
            </a:extLst>
          </p:cNvPr>
          <p:cNvSpPr txBox="1"/>
          <p:nvPr/>
        </p:nvSpPr>
        <p:spPr>
          <a:xfrm>
            <a:off x="371553" y="4517240"/>
            <a:ext cx="1039131" cy="200055"/>
          </a:xfrm>
          <a:prstGeom prst="rect">
            <a:avLst/>
          </a:prstGeom>
          <a:noFill/>
        </p:spPr>
        <p:txBody>
          <a:bodyPr wrap="square" rtlCol="0">
            <a:spAutoFit/>
          </a:bodyPr>
          <a:lstStyle/>
          <a:p>
            <a:r>
              <a:rPr lang="en-US" sz="700" i="1" dirty="0"/>
              <a:t>Founded in 2005</a:t>
            </a:r>
          </a:p>
        </p:txBody>
      </p:sp>
      <p:pic>
        <p:nvPicPr>
          <p:cNvPr id="146" name="Picture 119" descr="Related image">
            <a:extLst>
              <a:ext uri="{FF2B5EF4-FFF2-40B4-BE49-F238E27FC236}">
                <a16:creationId xmlns:a16="http://schemas.microsoft.com/office/drawing/2014/main" id="{75DC6BF8-7F17-4260-8A8B-F1B4EB97BD35}"/>
              </a:ext>
            </a:extLst>
          </p:cNvPr>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5117" y="4181649"/>
            <a:ext cx="978544" cy="267237"/>
          </a:xfrm>
          <a:prstGeom prst="rect">
            <a:avLst/>
          </a:prstGeom>
          <a:noFill/>
          <a:extLst>
            <a:ext uri="{909E8E84-426E-40DD-AFC4-6F175D3DCCD1}">
              <a14:hiddenFill xmlns:a14="http://schemas.microsoft.com/office/drawing/2010/main">
                <a:solidFill>
                  <a:srgbClr val="FFFFFF"/>
                </a:solidFill>
              </a14:hiddenFill>
            </a:ext>
          </a:extLst>
        </p:spPr>
      </p:pic>
      <p:sp>
        <p:nvSpPr>
          <p:cNvPr id="154" name="Text Placeholder 2">
            <a:extLst>
              <a:ext uri="{FF2B5EF4-FFF2-40B4-BE49-F238E27FC236}">
                <a16:creationId xmlns:a16="http://schemas.microsoft.com/office/drawing/2014/main" id="{555B59D6-C3DC-4F99-AB3F-AC0EB96E95BF}"/>
              </a:ext>
            </a:extLst>
          </p:cNvPr>
          <p:cNvSpPr txBox="1">
            <a:spLocks/>
          </p:cNvSpPr>
          <p:nvPr/>
        </p:nvSpPr>
        <p:spPr>
          <a:xfrm>
            <a:off x="1203339" y="4196711"/>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2009</a:t>
            </a:r>
            <a:r>
              <a:rPr lang="en-US" sz="900" dirty="0"/>
              <a:t>)</a:t>
            </a:r>
            <a:endParaRPr lang="en-US" sz="1000" dirty="0"/>
          </a:p>
        </p:txBody>
      </p:sp>
      <p:sp>
        <p:nvSpPr>
          <p:cNvPr id="156" name="Rectangle 155">
            <a:extLst>
              <a:ext uri="{FF2B5EF4-FFF2-40B4-BE49-F238E27FC236}">
                <a16:creationId xmlns:a16="http://schemas.microsoft.com/office/drawing/2014/main" id="{84728295-1C37-464A-B8A2-6B5E356AA6D4}"/>
              </a:ext>
            </a:extLst>
          </p:cNvPr>
          <p:cNvSpPr/>
          <p:nvPr/>
        </p:nvSpPr>
        <p:spPr>
          <a:xfrm>
            <a:off x="8364416" y="4343356"/>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14A9BBB1-030A-48F8-9B75-46E95B110F8A}"/>
              </a:ext>
            </a:extLst>
          </p:cNvPr>
          <p:cNvSpPr/>
          <p:nvPr/>
        </p:nvSpPr>
        <p:spPr>
          <a:xfrm>
            <a:off x="8319571" y="4345171"/>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+31%</a:t>
            </a:r>
          </a:p>
        </p:txBody>
      </p:sp>
      <p:pic>
        <p:nvPicPr>
          <p:cNvPr id="158" name="Picture 87" descr="Related image">
            <a:extLst>
              <a:ext uri="{FF2B5EF4-FFF2-40B4-BE49-F238E27FC236}">
                <a16:creationId xmlns:a16="http://schemas.microsoft.com/office/drawing/2014/main" id="{351307B0-2918-45B9-9ECD-7857B79BDC6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0759" y="3197957"/>
            <a:ext cx="1058899" cy="193406"/>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95" descr="Image result for carvana logo">
            <a:extLst>
              <a:ext uri="{FF2B5EF4-FFF2-40B4-BE49-F238E27FC236}">
                <a16:creationId xmlns:a16="http://schemas.microsoft.com/office/drawing/2014/main" id="{634C29C8-B945-4B43-9CD2-8F30C454102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6343" y="5093515"/>
            <a:ext cx="994182" cy="521945"/>
          </a:xfrm>
          <a:prstGeom prst="rect">
            <a:avLst/>
          </a:prstGeom>
          <a:noFill/>
          <a:extLst>
            <a:ext uri="{909E8E84-426E-40DD-AFC4-6F175D3DCCD1}">
              <a14:hiddenFill xmlns:a14="http://schemas.microsoft.com/office/drawing/2010/main">
                <a:solidFill>
                  <a:srgbClr val="FFFFFF"/>
                </a:solidFill>
              </a14:hiddenFill>
            </a:ext>
          </a:extLst>
        </p:spPr>
      </p:pic>
      <p:sp>
        <p:nvSpPr>
          <p:cNvPr id="161" name="Text Placeholder 2">
            <a:extLst>
              <a:ext uri="{FF2B5EF4-FFF2-40B4-BE49-F238E27FC236}">
                <a16:creationId xmlns:a16="http://schemas.microsoft.com/office/drawing/2014/main" id="{650AB861-971E-470E-9158-7A6D3BCE8EBC}"/>
              </a:ext>
            </a:extLst>
          </p:cNvPr>
          <p:cNvSpPr txBox="1">
            <a:spLocks/>
          </p:cNvSpPr>
          <p:nvPr/>
        </p:nvSpPr>
        <p:spPr>
          <a:xfrm>
            <a:off x="1206272" y="5228341"/>
            <a:ext cx="846289" cy="368686"/>
          </a:xfrm>
          <a:prstGeom prst="rect">
            <a:avLst/>
          </a:prstGeom>
        </p:spPr>
        <p:txBody>
          <a:bodyPr vert="horz"/>
          <a:lstStyle>
            <a:lvl1pPr marL="0" indent="0" algn="ctr" defTabSz="457200" rtl="0" eaLnBrk="1" latinLnBrk="0" hangingPunct="1">
              <a:spcBef>
                <a:spcPct val="20000"/>
              </a:spcBef>
              <a:buFontTx/>
              <a:buNone/>
              <a:defRPr sz="1800" kern="1200" cap="none">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dirty="0"/>
              <a:t>(TV launch: 2013</a:t>
            </a:r>
            <a:r>
              <a:rPr lang="en-US" sz="900" dirty="0"/>
              <a:t>)</a:t>
            </a:r>
            <a:endParaRPr lang="en-US" sz="1000" dirty="0"/>
          </a:p>
        </p:txBody>
      </p:sp>
      <p:sp>
        <p:nvSpPr>
          <p:cNvPr id="162" name="Rectangle 161">
            <a:extLst>
              <a:ext uri="{FF2B5EF4-FFF2-40B4-BE49-F238E27FC236}">
                <a16:creationId xmlns:a16="http://schemas.microsoft.com/office/drawing/2014/main" id="{29EB6CFF-A7C3-4EB0-ABD9-AAE81A8880E8}"/>
              </a:ext>
            </a:extLst>
          </p:cNvPr>
          <p:cNvSpPr/>
          <p:nvPr/>
        </p:nvSpPr>
        <p:spPr>
          <a:xfrm>
            <a:off x="8376140" y="5462909"/>
            <a:ext cx="519487" cy="257718"/>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457F061-A427-4E86-B7AE-DDEAAA6425C9}"/>
              </a:ext>
            </a:extLst>
          </p:cNvPr>
          <p:cNvSpPr/>
          <p:nvPr/>
        </p:nvSpPr>
        <p:spPr>
          <a:xfrm>
            <a:off x="8313711" y="5447140"/>
            <a:ext cx="652250" cy="303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+135%</a:t>
            </a:r>
          </a:p>
        </p:txBody>
      </p:sp>
      <p:sp>
        <p:nvSpPr>
          <p:cNvPr id="164" name="Text Placeholder 3">
            <a:extLst>
              <a:ext uri="{FF2B5EF4-FFF2-40B4-BE49-F238E27FC236}">
                <a16:creationId xmlns:a16="http://schemas.microsoft.com/office/drawing/2014/main" id="{9A06AD72-A244-4677-9207-6F82EFA70B87}"/>
              </a:ext>
            </a:extLst>
          </p:cNvPr>
          <p:cNvSpPr>
            <a:spLocks noGrp="1"/>
          </p:cNvSpPr>
          <p:nvPr>
            <p:ph type="body" sz="quarter" idx="14"/>
          </p:nvPr>
        </p:nvSpPr>
        <p:spPr>
          <a:xfrm>
            <a:off x="178211" y="6395696"/>
            <a:ext cx="7435928" cy="352238"/>
          </a:xfrm>
        </p:spPr>
        <p:txBody>
          <a:bodyPr/>
          <a:lstStyle/>
          <a:p>
            <a:r>
              <a:rPr lang="en-US" sz="800" dirty="0"/>
              <a:t>Source: Revenues are based on the following – company filings (10-K) for U.S. revenue via SEC.gov (LendingTree, HomeAway, Carvana), and analyst estimates per Forbes &amp; NASDAQ global newswire (9/12/17) for Ancestry.com. TV spend based on VAB analysis of Nielsen Ad Intel data, TV spend (national cable TV, national broadcast TV, Spanish language broadcast TV, Spanish language cable TV, spot TV, syndication TV), CY 2016 &amp; CY 2017.</a:t>
            </a:r>
          </a:p>
        </p:txBody>
      </p:sp>
      <p:sp>
        <p:nvSpPr>
          <p:cNvPr id="64" name="Rectangle 63">
            <a:extLst>
              <a:ext uri="{FF2B5EF4-FFF2-40B4-BE49-F238E27FC236}">
                <a16:creationId xmlns:a16="http://schemas.microsoft.com/office/drawing/2014/main" id="{D2A83AA2-D027-430D-809D-6E211D912097}"/>
              </a:ext>
            </a:extLst>
          </p:cNvPr>
          <p:cNvSpPr/>
          <p:nvPr/>
        </p:nvSpPr>
        <p:spPr>
          <a:xfrm>
            <a:off x="4024531" y="6164719"/>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7" name="Rectangle 66">
            <a:extLst>
              <a:ext uri="{FF2B5EF4-FFF2-40B4-BE49-F238E27FC236}">
                <a16:creationId xmlns:a16="http://schemas.microsoft.com/office/drawing/2014/main" id="{71DEB7E9-1C38-4B8C-80D3-D24D8060FE18}"/>
              </a:ext>
            </a:extLst>
          </p:cNvPr>
          <p:cNvSpPr/>
          <p:nvPr/>
        </p:nvSpPr>
        <p:spPr>
          <a:xfrm>
            <a:off x="3909347" y="614016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a:t>
            </a:r>
          </a:p>
        </p:txBody>
      </p:sp>
      <p:sp>
        <p:nvSpPr>
          <p:cNvPr id="68" name="Text Placeholder 3">
            <a:extLst>
              <a:ext uri="{FF2B5EF4-FFF2-40B4-BE49-F238E27FC236}">
                <a16:creationId xmlns:a16="http://schemas.microsoft.com/office/drawing/2014/main" id="{77A2391E-4D42-4152-891B-892D678FEEDE}"/>
              </a:ext>
            </a:extLst>
          </p:cNvPr>
          <p:cNvSpPr txBox="1">
            <a:spLocks/>
          </p:cNvSpPr>
          <p:nvPr/>
        </p:nvSpPr>
        <p:spPr>
          <a:xfrm>
            <a:off x="4327538" y="6163612"/>
            <a:ext cx="3404534" cy="25148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=revenue increase between 2016 &amp; 2017</a:t>
            </a:r>
          </a:p>
        </p:txBody>
      </p:sp>
    </p:spTree>
    <p:extLst>
      <p:ext uri="{BB962C8B-B14F-4D97-AF65-F5344CB8AC3E}">
        <p14:creationId xmlns:p14="http://schemas.microsoft.com/office/powerpoint/2010/main" val="3255681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612838"/>
          </a:xfrm>
        </p:spPr>
        <p:txBody>
          <a:bodyPr/>
          <a:lstStyle/>
          <a:p>
            <a:r>
              <a:rPr lang="en-US" dirty="0"/>
              <a:t>Key Takeaways</a:t>
            </a:r>
          </a:p>
        </p:txBody>
      </p:sp>
      <p:sp>
        <p:nvSpPr>
          <p:cNvPr id="4" name="Content Placeholder 2"/>
          <p:cNvSpPr txBox="1">
            <a:spLocks/>
          </p:cNvSpPr>
          <p:nvPr/>
        </p:nvSpPr>
        <p:spPr>
          <a:xfrm>
            <a:off x="332255" y="1040569"/>
            <a:ext cx="8468845" cy="49155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prstClr val="black"/>
                </a:solidFill>
                <a:effectLst/>
                <a:uLnTx/>
                <a:uFillTx/>
                <a:latin typeface="Trebuchet MS"/>
                <a:ea typeface="+mn-ea"/>
                <a:cs typeface="+mn-cs"/>
              </a:rPr>
              <a:t>Food delivery. Contact lenses. Fitness. Personal Shopping. Pet care. Today, many categories are being transformed by new product entrants who are forgoing traditional supply chains and developing “one-to-one” relationships directly with consumers.</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1" i="0" u="none" strike="noStrike" kern="0" cap="none" spc="0" normalizeH="0" baseline="0" noProof="0" dirty="0">
              <a:ln>
                <a:noFill/>
              </a:ln>
              <a:solidFill>
                <a:prstClr val="black"/>
              </a:solidFill>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prstClr val="black"/>
                </a:solidFill>
                <a:effectLst/>
                <a:uLnTx/>
                <a:uFillTx/>
                <a:latin typeface="Trebuchet MS"/>
                <a:ea typeface="+mn-ea"/>
                <a:cs typeface="+mn-cs"/>
              </a:rPr>
              <a:t>By their nature, these data-driven, direct-disruptor brands have all had an active digital presence since their inception.  Whether through owned, earned and, in many cases, paid media, these brands have built and maintained a consumer-facing digital footprint since day 1. </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1" i="0" u="none" strike="noStrike" kern="0" cap="none" spc="0" normalizeH="0" baseline="0" noProof="0" dirty="0">
              <a:ln>
                <a:noFill/>
              </a:ln>
              <a:solidFill>
                <a:prstClr val="black"/>
              </a:solidFill>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prstClr val="black"/>
                </a:solidFill>
                <a:effectLst/>
                <a:uLnTx/>
                <a:uFillTx/>
                <a:latin typeface="Trebuchet MS"/>
                <a:ea typeface="+mn-ea"/>
                <a:cs typeface="+mn-cs"/>
              </a:rPr>
              <a:t>However, when these brands wanted to build market share beyond a core, albeit limited, customer base they added TV as a critical component to their media mix.  In short, TV is where these brands went to grow big.</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1" i="0" u="none" strike="noStrike" kern="0" cap="none" spc="0" normalizeH="0" baseline="0" noProof="0" dirty="0">
              <a:ln>
                <a:noFill/>
              </a:ln>
              <a:solidFill>
                <a:prstClr val="black"/>
              </a:solidFill>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prstClr val="black"/>
                </a:solidFill>
                <a:effectLst/>
                <a:uLnTx/>
                <a:uFillTx/>
                <a:latin typeface="Trebuchet MS"/>
                <a:ea typeface="+mn-ea"/>
                <a:cs typeface="+mn-cs"/>
              </a:rPr>
              <a:t>Brands saw immediate positive business outcomes as they entered, and expanded their presence, in TV and the proof is in the numbers.  For instance, “emerging” brands saw an 83% average lift in their website traffic once they launched TV while “expanding” brands saw triple-digit increases in their search volume.  Of course, brands in both segments saw significant revenue growth as well.</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1" i="0" u="none" strike="noStrike" kern="0" cap="none" spc="0" normalizeH="0" baseline="0" noProof="0" dirty="0">
              <a:ln>
                <a:noFill/>
              </a:ln>
              <a:solidFill>
                <a:prstClr val="black"/>
              </a:solidFill>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1" i="0" u="none" strike="noStrike" kern="0" cap="none" spc="0" normalizeH="0" baseline="0" noProof="0" dirty="0">
                <a:ln>
                  <a:noFill/>
                </a:ln>
                <a:solidFill>
                  <a:prstClr val="black"/>
                </a:solidFill>
                <a:effectLst/>
                <a:uLnTx/>
                <a:uFillTx/>
                <a:latin typeface="Trebuchet MS"/>
                <a:ea typeface="+mn-ea"/>
                <a:cs typeface="+mn-cs"/>
              </a:rPr>
              <a:t>These performance-driven companies know exactly what media works for driving their business and it’s why these 50 direct-disruptors have collectively doubled their TV spending each of the last two years.  </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1" i="0" u="none" strike="noStrike" kern="0" cap="none" spc="0" normalizeH="0" baseline="0" noProof="0" dirty="0">
              <a:ln>
                <a:noFill/>
              </a:ln>
              <a:solidFill>
                <a:prstClr val="black"/>
              </a:solidFill>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0" u="none" strike="noStrike" kern="0" cap="none" spc="0" normalizeH="0" baseline="0" noProof="0" dirty="0">
                <a:ln>
                  <a:noFill/>
                </a:ln>
                <a:solidFill>
                  <a:prstClr val="black"/>
                </a:solidFill>
                <a:effectLst/>
                <a:uLnTx/>
                <a:uFillTx/>
                <a:latin typeface="Trebuchet MS"/>
                <a:ea typeface="+mn-ea"/>
                <a:cs typeface="+mn-cs"/>
              </a:rPr>
              <a:t>Television</a:t>
            </a:r>
            <a:r>
              <a:rPr lang="en-US" sz="2000" b="1" kern="0" dirty="0">
                <a:solidFill>
                  <a:prstClr val="black"/>
                </a:solidFill>
                <a:latin typeface="Trebuchet MS"/>
              </a:rPr>
              <a:t>. Be Known.</a:t>
            </a:r>
            <a:endParaRPr kumimoji="0" lang="en-US" sz="2800" b="1" i="0" u="none" strike="noStrike" kern="0" cap="none" spc="0" normalizeH="0" baseline="0" noProof="0" dirty="0">
              <a:ln>
                <a:noFill/>
              </a:ln>
              <a:solidFill>
                <a:prstClr val="black"/>
              </a:solidFill>
              <a:effectLst/>
              <a:uLnTx/>
              <a:uFillTx/>
              <a:latin typeface="Trebuchet MS"/>
              <a:ea typeface="+mn-ea"/>
              <a:cs typeface="+mn-cs"/>
            </a:endParaRPr>
          </a:p>
        </p:txBody>
      </p:sp>
      <p:sp>
        <p:nvSpPr>
          <p:cNvPr id="7" name="Text Placeholder 3">
            <a:extLst>
              <a:ext uri="{FF2B5EF4-FFF2-40B4-BE49-F238E27FC236}">
                <a16:creationId xmlns:a16="http://schemas.microsoft.com/office/drawing/2014/main" id="{1241EA96-6EA4-4069-97CC-3E3C98A3331D}"/>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Trebuchet MS"/>
                <a:ea typeface="+mn-ea"/>
                <a:cs typeface="+mn-cs"/>
              </a:rPr>
              <a:t>VAB: DIRECT IMPACT</a:t>
            </a:r>
          </a:p>
        </p:txBody>
      </p:sp>
    </p:spTree>
    <p:extLst>
      <p:ext uri="{BB962C8B-B14F-4D97-AF65-F5344CB8AC3E}">
        <p14:creationId xmlns:p14="http://schemas.microsoft.com/office/powerpoint/2010/main" val="3700598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11"/>
          </p:nvPr>
        </p:nvSpPr>
        <p:spPr>
          <a:xfrm>
            <a:off x="4422476" y="4800605"/>
            <a:ext cx="6135490" cy="964043"/>
          </a:xfrm>
        </p:spPr>
        <p:txBody>
          <a:bodyPr/>
          <a:lstStyle/>
          <a:p>
            <a:pPr>
              <a:lnSpc>
                <a:spcPts val="2000"/>
              </a:lnSpc>
            </a:pPr>
            <a:r>
              <a:rPr lang="en-US" sz="1500" b="0" dirty="0">
                <a:solidFill>
                  <a:schemeClr val="tx1"/>
                </a:solidFill>
                <a:cs typeface="Trebuchet MS"/>
              </a:rPr>
              <a:t>Like us: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2091" y="3163448"/>
            <a:ext cx="341752" cy="341752"/>
          </a:xfrm>
          <a:prstGeom prst="rect">
            <a:avLst/>
          </a:prstGeom>
        </p:spPr>
      </p:pic>
    </p:spTree>
    <p:extLst>
      <p:ext uri="{BB962C8B-B14F-4D97-AF65-F5344CB8AC3E}">
        <p14:creationId xmlns:p14="http://schemas.microsoft.com/office/powerpoint/2010/main" val="326850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14D5F0-E29C-4499-AAFC-06954CB8E9C6}"/>
              </a:ext>
            </a:extLst>
          </p:cNvPr>
          <p:cNvPicPr>
            <a:picLocks noChangeAspect="1"/>
          </p:cNvPicPr>
          <p:nvPr/>
        </p:nvPicPr>
        <p:blipFill rotWithShape="1">
          <a:blip r:embed="rId2"/>
          <a:srcRect l="19424" t="5213" r="18846" b="9316"/>
          <a:stretch/>
        </p:blipFill>
        <p:spPr>
          <a:xfrm>
            <a:off x="6794709" y="4322696"/>
            <a:ext cx="2131335" cy="1683672"/>
          </a:xfrm>
          <a:prstGeom prst="rect">
            <a:avLst/>
          </a:prstGeom>
          <a:ln>
            <a:solidFill>
              <a:schemeClr val="tx1"/>
            </a:solidFill>
          </a:ln>
        </p:spPr>
      </p:pic>
      <p:sp>
        <p:nvSpPr>
          <p:cNvPr id="2" name="Title 1"/>
          <p:cNvSpPr>
            <a:spLocks noGrp="1"/>
          </p:cNvSpPr>
          <p:nvPr>
            <p:ph type="ctrTitle"/>
          </p:nvPr>
        </p:nvSpPr>
        <p:spPr>
          <a:xfrm>
            <a:off x="161636" y="460183"/>
            <a:ext cx="8805334" cy="779532"/>
          </a:xfrm>
        </p:spPr>
        <p:txBody>
          <a:bodyPr/>
          <a:lstStyle/>
          <a:p>
            <a:r>
              <a:rPr lang="en-US" dirty="0">
                <a:solidFill>
                  <a:schemeClr val="tx1"/>
                </a:solidFill>
              </a:rPr>
              <a:t>Five Years And Counting Of Tracking TV Spending From</a:t>
            </a:r>
            <a:br>
              <a:rPr lang="en-US" dirty="0">
                <a:solidFill>
                  <a:schemeClr val="tx1"/>
                </a:solidFill>
              </a:rPr>
            </a:br>
            <a:r>
              <a:rPr lang="en-US" dirty="0">
                <a:solidFill>
                  <a:schemeClr val="tx1"/>
                </a:solidFill>
              </a:rPr>
              <a:t>Digital-Native, Data-Driven, Direct-Disruptor Brands</a:t>
            </a:r>
          </a:p>
        </p:txBody>
      </p:sp>
      <p:sp>
        <p:nvSpPr>
          <p:cNvPr id="4" name="Content Placeholder 2"/>
          <p:cNvSpPr txBox="1">
            <a:spLocks/>
          </p:cNvSpPr>
          <p:nvPr/>
        </p:nvSpPr>
        <p:spPr>
          <a:xfrm>
            <a:off x="332256" y="1365876"/>
            <a:ext cx="8477636" cy="28337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100" b="1" kern="0" dirty="0">
                <a:solidFill>
                  <a:prstClr val="black"/>
                </a:solidFill>
                <a:latin typeface="Trebuchet MS"/>
              </a:rPr>
              <a:t>Back in 2014, the VAB began following the effect of TV spend on digital-native brands with </a:t>
            </a:r>
            <a:r>
              <a:rPr lang="en-US" sz="1100" b="1" kern="0" dirty="0">
                <a:solidFill>
                  <a:prstClr val="black"/>
                </a:solidFill>
                <a:latin typeface="Trebuchet MS"/>
                <a:hlinkClick r:id="rId3"/>
              </a:rPr>
              <a:t>"What's Driving Digital,"</a:t>
            </a:r>
            <a:r>
              <a:rPr lang="en-US" sz="1100" b="1" kern="0" dirty="0">
                <a:solidFill>
                  <a:prstClr val="black"/>
                </a:solidFill>
                <a:latin typeface="Trebuchet MS"/>
              </a:rPr>
              <a:t> a look at what triggers online traffic and revenues for 75 “pure-play” internet brands such as </a:t>
            </a:r>
            <a:r>
              <a:rPr lang="en-US" sz="1100" b="1" i="1" kern="0" dirty="0">
                <a:solidFill>
                  <a:prstClr val="black"/>
                </a:solidFill>
                <a:latin typeface="Trebuchet MS"/>
              </a:rPr>
              <a:t>Priceline</a:t>
            </a:r>
            <a:r>
              <a:rPr lang="en-US" sz="1100" b="1" kern="0" dirty="0">
                <a:solidFill>
                  <a:prstClr val="black"/>
                </a:solidFill>
                <a:latin typeface="Trebuchet MS"/>
              </a:rPr>
              <a:t>, </a:t>
            </a:r>
            <a:r>
              <a:rPr lang="en-US" sz="1100" b="1" i="1" kern="0" dirty="0" err="1">
                <a:solidFill>
                  <a:prstClr val="black"/>
                </a:solidFill>
                <a:latin typeface="Trebuchet MS"/>
              </a:rPr>
              <a:t>E*Trade</a:t>
            </a:r>
            <a:r>
              <a:rPr lang="en-US" sz="1100" b="1" kern="0" dirty="0">
                <a:solidFill>
                  <a:prstClr val="black"/>
                </a:solidFill>
                <a:latin typeface="Trebuchet MS"/>
              </a:rPr>
              <a:t> &amp; </a:t>
            </a:r>
            <a:r>
              <a:rPr lang="en-US" sz="1100" b="1" i="1" kern="0" dirty="0">
                <a:solidFill>
                  <a:prstClr val="black"/>
                </a:solidFill>
                <a:latin typeface="Trebuchet MS"/>
              </a:rPr>
              <a:t>Overstock</a:t>
            </a:r>
            <a:r>
              <a:rPr lang="en-US" sz="1100" b="1" kern="0" dirty="0">
                <a:solidFill>
                  <a:prstClr val="black"/>
                </a:solidFill>
                <a:latin typeface="Trebuchet MS"/>
              </a:rPr>
              <a:t>.</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600" b="1" kern="0" dirty="0">
              <a:solidFill>
                <a:prstClr val="black"/>
              </a:solidFill>
              <a:latin typeface="Trebuchet MS"/>
            </a:endParaRPr>
          </a:p>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100" b="1" kern="0" dirty="0">
                <a:solidFill>
                  <a:prstClr val="black"/>
                </a:solidFill>
                <a:latin typeface="Trebuchet MS"/>
              </a:rPr>
              <a:t>Then in 2016, we released </a:t>
            </a:r>
            <a:r>
              <a:rPr lang="en-US" sz="1100" b="1" kern="0" dirty="0">
                <a:solidFill>
                  <a:prstClr val="black"/>
                </a:solidFill>
                <a:latin typeface="Trebuchet MS"/>
                <a:hlinkClick r:id="rId4"/>
              </a:rPr>
              <a:t>"What's </a:t>
            </a:r>
            <a:r>
              <a:rPr lang="en-US" sz="1100" b="1" kern="0" dirty="0" err="1">
                <a:solidFill>
                  <a:prstClr val="black"/>
                </a:solidFill>
                <a:latin typeface="Trebuchet MS"/>
                <a:hlinkClick r:id="rId4"/>
              </a:rPr>
              <a:t>App'ning</a:t>
            </a:r>
            <a:r>
              <a:rPr lang="en-US" sz="1100" b="1" kern="0" dirty="0">
                <a:solidFill>
                  <a:prstClr val="black"/>
                </a:solidFill>
                <a:latin typeface="Trebuchet MS"/>
                <a:hlinkClick r:id="rId4"/>
              </a:rPr>
              <a:t>!!: The TV-Traffic Correlation For Mobile Apps"</a:t>
            </a:r>
            <a:r>
              <a:rPr lang="en-US" sz="1100" b="1" kern="0" dirty="0">
                <a:solidFill>
                  <a:prstClr val="black"/>
                </a:solidFill>
                <a:latin typeface="Trebuchet MS"/>
              </a:rPr>
              <a:t> which served as a category case study illustrating the correlation between TV spend and app traffic for 60 mobile apps across 10 categories.</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600" b="1" kern="0" dirty="0">
              <a:solidFill>
                <a:prstClr val="black"/>
              </a:solidFill>
              <a:latin typeface="Trebuchet MS"/>
            </a:endParaRPr>
          </a:p>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100" b="1" kern="0">
                <a:solidFill>
                  <a:prstClr val="black"/>
                </a:solidFill>
                <a:latin typeface="Trebuchet MS"/>
              </a:rPr>
              <a:t>In 2017 </a:t>
            </a:r>
            <a:r>
              <a:rPr lang="en-US" sz="1100" b="1" kern="0" dirty="0">
                <a:solidFill>
                  <a:prstClr val="black"/>
                </a:solidFill>
                <a:latin typeface="Trebuchet MS"/>
              </a:rPr>
              <a:t>came our analysis exploring the effect of TV spend on key brand metrics such as website traffic, online interactions and revenue / sales for a robust set of 35 category disruptors - like </a:t>
            </a:r>
            <a:r>
              <a:rPr lang="en-US" sz="1100" b="1" i="1" kern="0" dirty="0">
                <a:solidFill>
                  <a:prstClr val="black"/>
                </a:solidFill>
                <a:latin typeface="Trebuchet MS"/>
              </a:rPr>
              <a:t>Airbnb</a:t>
            </a:r>
            <a:r>
              <a:rPr lang="en-US" sz="1100" b="1" kern="0" dirty="0">
                <a:solidFill>
                  <a:prstClr val="black"/>
                </a:solidFill>
                <a:latin typeface="Trebuchet MS"/>
              </a:rPr>
              <a:t>, </a:t>
            </a:r>
            <a:r>
              <a:rPr lang="en-US" sz="1100" b="1" i="1" kern="0" dirty="0">
                <a:solidFill>
                  <a:prstClr val="black"/>
                </a:solidFill>
                <a:latin typeface="Trebuchet MS"/>
              </a:rPr>
              <a:t>Wayfair</a:t>
            </a:r>
            <a:r>
              <a:rPr lang="en-US" sz="1100" b="1" kern="0" dirty="0">
                <a:solidFill>
                  <a:prstClr val="black"/>
                </a:solidFill>
                <a:latin typeface="Trebuchet MS"/>
              </a:rPr>
              <a:t> &amp; </a:t>
            </a:r>
            <a:r>
              <a:rPr lang="en-US" sz="1100" b="1" i="1" kern="0" dirty="0">
                <a:solidFill>
                  <a:prstClr val="black"/>
                </a:solidFill>
                <a:latin typeface="Trebuchet MS"/>
              </a:rPr>
              <a:t>Zillow</a:t>
            </a:r>
            <a:r>
              <a:rPr lang="en-US" sz="1100" b="1" kern="0" dirty="0">
                <a:solidFill>
                  <a:prstClr val="black"/>
                </a:solidFill>
                <a:latin typeface="Trebuchet MS"/>
              </a:rPr>
              <a:t> – called </a:t>
            </a:r>
            <a:r>
              <a:rPr lang="en-US" sz="1100" b="1" kern="0" dirty="0">
                <a:solidFill>
                  <a:prstClr val="black"/>
                </a:solidFill>
                <a:latin typeface="Trebuchet MS"/>
                <a:hlinkClick r:id="rId5"/>
              </a:rPr>
              <a:t>"The Market-Changer's Playbook: Why TV Is Where Disruptors Go To Grow Big"</a:t>
            </a:r>
            <a:endParaRPr lang="en-US" sz="1100" b="1" kern="0" dirty="0">
              <a:solidFill>
                <a:prstClr val="black"/>
              </a:solidFill>
              <a:latin typeface="Trebuchet MS"/>
            </a:endParaRP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600" b="1" kern="0" dirty="0">
              <a:solidFill>
                <a:prstClr val="black"/>
              </a:solidFill>
              <a:latin typeface="Trebuchet MS"/>
            </a:endParaRPr>
          </a:p>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100" b="1" kern="0" dirty="0">
                <a:latin typeface="Trebuchet MS"/>
              </a:rPr>
              <a:t>Each report highlighted how marketers implemented TV campaigns to take their brands to the next level of growth.</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600" b="1" kern="0" dirty="0">
              <a:solidFill>
                <a:prstClr val="black"/>
              </a:solidFill>
              <a:latin typeface="Trebuchet MS"/>
            </a:endParaRPr>
          </a:p>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100" b="1" kern="0" dirty="0">
                <a:solidFill>
                  <a:prstClr val="black"/>
                </a:solidFill>
                <a:latin typeface="Trebuchet MS"/>
              </a:rPr>
              <a:t>Now in our fifth year, join us in our latest release, “</a:t>
            </a:r>
            <a:r>
              <a:rPr lang="en-US" sz="1100" b="1" u="sng" kern="0" dirty="0">
                <a:solidFill>
                  <a:prstClr val="black"/>
                </a:solidFill>
                <a:latin typeface="Trebuchet MS"/>
              </a:rPr>
              <a:t>Direct Impact: How TV Drives Outcomes For Direct-Disruptor Brands</a:t>
            </a:r>
            <a:r>
              <a:rPr lang="en-US" sz="1100" b="1" kern="0" dirty="0">
                <a:solidFill>
                  <a:prstClr val="black"/>
                </a:solidFill>
                <a:latin typeface="Trebuchet MS"/>
              </a:rPr>
              <a:t>,” as we examine the effect of TV spend on the business outcomes of 50 “direct-disruptor” brands… </a:t>
            </a:r>
            <a:endParaRPr kumimoji="0" lang="en-US" sz="1100" b="1" i="0" u="none" strike="noStrike" kern="0" cap="none" spc="0" normalizeH="0" baseline="0" noProof="0" dirty="0">
              <a:ln>
                <a:noFill/>
              </a:ln>
              <a:solidFill>
                <a:prstClr val="black"/>
              </a:solidFill>
              <a:effectLst/>
              <a:uLnTx/>
              <a:uFillTx/>
              <a:latin typeface="Trebuchet MS"/>
              <a:ea typeface="+mn-ea"/>
              <a:cs typeface="+mn-cs"/>
            </a:endParaRPr>
          </a:p>
        </p:txBody>
      </p:sp>
      <p:sp>
        <p:nvSpPr>
          <p:cNvPr id="7" name="Text Placeholder 3">
            <a:extLst>
              <a:ext uri="{FF2B5EF4-FFF2-40B4-BE49-F238E27FC236}">
                <a16:creationId xmlns:a16="http://schemas.microsoft.com/office/drawing/2014/main" id="{1241EA96-6EA4-4069-97CC-3E3C98A3331D}"/>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pic>
        <p:nvPicPr>
          <p:cNvPr id="6" name="Picture 5">
            <a:hlinkClick r:id="rId3"/>
            <a:extLst>
              <a:ext uri="{FF2B5EF4-FFF2-40B4-BE49-F238E27FC236}">
                <a16:creationId xmlns:a16="http://schemas.microsoft.com/office/drawing/2014/main" id="{4A274BC5-4BEC-41B9-B571-B2BD76E0D1A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17956" y="4322696"/>
            <a:ext cx="2110153" cy="1683672"/>
          </a:xfrm>
          <a:prstGeom prst="rect">
            <a:avLst/>
          </a:prstGeom>
          <a:ln>
            <a:solidFill>
              <a:schemeClr val="tx1"/>
            </a:solidFill>
          </a:ln>
        </p:spPr>
      </p:pic>
      <p:pic>
        <p:nvPicPr>
          <p:cNvPr id="8" name="Picture 7">
            <a:hlinkClick r:id="rId4"/>
            <a:extLst>
              <a:ext uri="{FF2B5EF4-FFF2-40B4-BE49-F238E27FC236}">
                <a16:creationId xmlns:a16="http://schemas.microsoft.com/office/drawing/2014/main" id="{1774F827-2158-4FC3-B721-5BC84FE3551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407240" y="4322696"/>
            <a:ext cx="2110152" cy="1683672"/>
          </a:xfrm>
          <a:prstGeom prst="rect">
            <a:avLst/>
          </a:prstGeom>
          <a:ln>
            <a:solidFill>
              <a:schemeClr val="tx1"/>
            </a:solidFill>
          </a:ln>
        </p:spPr>
      </p:pic>
      <p:pic>
        <p:nvPicPr>
          <p:cNvPr id="9" name="Picture 8">
            <a:hlinkClick r:id="rId5"/>
            <a:extLst>
              <a:ext uri="{FF2B5EF4-FFF2-40B4-BE49-F238E27FC236}">
                <a16:creationId xmlns:a16="http://schemas.microsoft.com/office/drawing/2014/main" id="{FFBBBFD8-2138-4697-871F-32B76F36062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605314" y="4322696"/>
            <a:ext cx="2110152" cy="1683672"/>
          </a:xfrm>
          <a:prstGeom prst="rect">
            <a:avLst/>
          </a:prstGeom>
          <a:ln>
            <a:solidFill>
              <a:schemeClr val="tx1"/>
            </a:solidFill>
          </a:ln>
        </p:spPr>
      </p:pic>
    </p:spTree>
    <p:extLst>
      <p:ext uri="{BB962C8B-B14F-4D97-AF65-F5344CB8AC3E}">
        <p14:creationId xmlns:p14="http://schemas.microsoft.com/office/powerpoint/2010/main" val="270566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612838"/>
          </a:xfrm>
        </p:spPr>
        <p:txBody>
          <a:bodyPr/>
          <a:lstStyle/>
          <a:p>
            <a:r>
              <a:rPr lang="en-US" i="1" dirty="0"/>
              <a:t>Direct Impact</a:t>
            </a:r>
            <a:r>
              <a:rPr lang="en-US" dirty="0"/>
              <a:t>: How TV Drives Outcomes For “Direct” Brands</a:t>
            </a:r>
          </a:p>
        </p:txBody>
      </p:sp>
      <p:sp>
        <p:nvSpPr>
          <p:cNvPr id="4" name="Content Placeholder 2"/>
          <p:cNvSpPr txBox="1">
            <a:spLocks/>
          </p:cNvSpPr>
          <p:nvPr/>
        </p:nvSpPr>
        <p:spPr>
          <a:xfrm>
            <a:off x="421528" y="1093322"/>
            <a:ext cx="8421149" cy="46920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Commerce is experiencing an unprecedented evolution.  Technology-driven transformation has permanently altered consumption habits and behaviors which has given rise to a series of new “direct-disruptor” brands across countless product categories.</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800" b="1" kern="0" dirty="0">
              <a:solidFill>
                <a:prstClr val="black"/>
              </a:solidFill>
              <a:latin typeface="Trebuchet MS"/>
            </a:endParaRPr>
          </a:p>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Whether it’s </a:t>
            </a:r>
            <a:r>
              <a:rPr lang="en-US" sz="1400" b="1" i="1" kern="0" dirty="0">
                <a:solidFill>
                  <a:prstClr val="black"/>
                </a:solidFill>
                <a:latin typeface="Trebuchet MS"/>
              </a:rPr>
              <a:t>Peloton</a:t>
            </a:r>
            <a:r>
              <a:rPr lang="en-US" sz="1400" b="1" kern="0" dirty="0">
                <a:solidFill>
                  <a:prstClr val="black"/>
                </a:solidFill>
                <a:latin typeface="Trebuchet MS"/>
              </a:rPr>
              <a:t> for fitness, </a:t>
            </a:r>
            <a:r>
              <a:rPr lang="en-US" sz="1400" b="1" i="1" kern="0" dirty="0" err="1">
                <a:solidFill>
                  <a:prstClr val="black"/>
                </a:solidFill>
                <a:latin typeface="Trebuchet MS"/>
              </a:rPr>
              <a:t>Gwynnie</a:t>
            </a:r>
            <a:r>
              <a:rPr lang="en-US" sz="1400" b="1" i="1" kern="0" dirty="0">
                <a:solidFill>
                  <a:prstClr val="black"/>
                </a:solidFill>
                <a:latin typeface="Trebuchet MS"/>
              </a:rPr>
              <a:t> Bee</a:t>
            </a:r>
            <a:r>
              <a:rPr lang="en-US" sz="1400" b="1" kern="0" dirty="0">
                <a:solidFill>
                  <a:prstClr val="black"/>
                </a:solidFill>
                <a:latin typeface="Trebuchet MS"/>
              </a:rPr>
              <a:t> for personal shopping or </a:t>
            </a:r>
            <a:r>
              <a:rPr lang="en-US" sz="1400" b="1" i="1" kern="0" dirty="0">
                <a:solidFill>
                  <a:prstClr val="black"/>
                </a:solidFill>
                <a:latin typeface="Trebuchet MS"/>
              </a:rPr>
              <a:t>Hello Fresh</a:t>
            </a:r>
            <a:r>
              <a:rPr lang="en-US" sz="1400" b="1" kern="0" dirty="0">
                <a:solidFill>
                  <a:prstClr val="black"/>
                </a:solidFill>
                <a:latin typeface="Trebuchet MS"/>
              </a:rPr>
              <a:t> for food delivery, many of these brands are effectively challenging long-time category market share leaders and are considered brands of the future. </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lang="en-US" sz="1800" b="1" kern="0" dirty="0">
              <a:solidFill>
                <a:prstClr val="black"/>
              </a:solidFill>
              <a:latin typeface="Trebuchet MS"/>
            </a:endParaRPr>
          </a:p>
          <a:p>
            <a:pPr marL="0" marR="0" lvl="0" indent="0"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But the future is now for these digital-native, data-driven companies who are looking for </a:t>
            </a:r>
            <a:r>
              <a:rPr lang="en-US" sz="1400" b="1" kern="0" dirty="0">
                <a:latin typeface="Trebuchet MS"/>
              </a:rPr>
              <a:t>immediate</a:t>
            </a:r>
            <a:r>
              <a:rPr lang="en-US" sz="1400" b="1" kern="0" dirty="0">
                <a:solidFill>
                  <a:srgbClr val="FF0000"/>
                </a:solidFill>
                <a:latin typeface="Trebuchet MS"/>
              </a:rPr>
              <a:t> </a:t>
            </a:r>
            <a:r>
              <a:rPr lang="en-US" sz="1400" b="1" kern="0" dirty="0">
                <a:solidFill>
                  <a:prstClr val="black"/>
                </a:solidFill>
                <a:latin typeface="Trebuchet MS"/>
              </a:rPr>
              <a:t>action at scale from consumers in the short term while also embarking on longer-term brand building strategies to separate themselves from the competition.</a:t>
            </a:r>
          </a:p>
          <a:p>
            <a:pPr marL="0" marR="0" lvl="0" indent="0"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0" cap="none" spc="0" normalizeH="0" baseline="0" noProof="0" dirty="0">
              <a:ln>
                <a:noFill/>
              </a:ln>
              <a:solidFill>
                <a:prstClr val="black"/>
              </a:solidFill>
              <a:effectLst/>
              <a:uLnTx/>
              <a:uFillTx/>
              <a:latin typeface="Trebuchet MS"/>
              <a:ea typeface="+mn-ea"/>
              <a:cs typeface="+mn-cs"/>
            </a:endParaRPr>
          </a:p>
          <a:p>
            <a:pPr marL="0" lvl="0" indent="0" defTabSz="914400">
              <a:spcBef>
                <a:spcPts val="0"/>
              </a:spcBef>
              <a:buNone/>
              <a:defRPr/>
            </a:pPr>
            <a:r>
              <a:rPr lang="en-US" sz="1400" b="1" kern="0" dirty="0">
                <a:solidFill>
                  <a:prstClr val="black"/>
                </a:solidFill>
              </a:rPr>
              <a:t>In this report, </a:t>
            </a:r>
            <a:r>
              <a:rPr lang="en-US" sz="1400" b="1" i="1" kern="0" dirty="0"/>
              <a:t>Direct Impact</a:t>
            </a:r>
            <a:r>
              <a:rPr lang="en-US" sz="1400" b="1" kern="0" dirty="0">
                <a:solidFill>
                  <a:prstClr val="black"/>
                </a:solidFill>
              </a:rPr>
              <a:t>, we examine the TV spend of 50 “direct-disruptor” brands in relation to available brand metrics such as website traffic, online interactions </a:t>
            </a:r>
            <a:r>
              <a:rPr lang="en-US" sz="1400" b="1" kern="0">
                <a:solidFill>
                  <a:prstClr val="black"/>
                </a:solidFill>
              </a:rPr>
              <a:t>and revenue </a:t>
            </a:r>
            <a:r>
              <a:rPr lang="en-US" sz="1400" b="1" kern="0" dirty="0">
                <a:solidFill>
                  <a:prstClr val="black"/>
                </a:solidFill>
              </a:rPr>
              <a:t>to determine what, if any, correlations exist.</a:t>
            </a:r>
          </a:p>
          <a:p>
            <a:pPr marL="0" lvl="0" indent="0" defTabSz="914400">
              <a:spcBef>
                <a:spcPts val="0"/>
              </a:spcBef>
              <a:buNone/>
              <a:defRPr/>
            </a:pPr>
            <a:endParaRPr lang="en-US" sz="1800" b="1" kern="0" dirty="0">
              <a:solidFill>
                <a:prstClr val="black"/>
              </a:solidFill>
            </a:endParaRPr>
          </a:p>
          <a:p>
            <a:pPr marL="0" lvl="0" indent="0" defTabSz="914400">
              <a:spcBef>
                <a:spcPts val="0"/>
              </a:spcBef>
              <a:buNone/>
              <a:defRPr/>
            </a:pPr>
            <a:r>
              <a:rPr lang="en-US" sz="1400" b="1" kern="0" dirty="0">
                <a:solidFill>
                  <a:prstClr val="black"/>
                </a:solidFill>
              </a:rPr>
              <a:t>After crunching the numbers, the figures clearly show that TV investments drive major business outcomes for these digital-native, data-driven, direct-disruptor brands analyzed.</a:t>
            </a:r>
          </a:p>
          <a:p>
            <a:pPr marL="0" lvl="0" indent="0" defTabSz="914400">
              <a:spcBef>
                <a:spcPts val="0"/>
              </a:spcBef>
              <a:buNone/>
              <a:defRPr/>
            </a:pPr>
            <a:endParaRPr lang="en-US" sz="1800" b="1" kern="0" dirty="0">
              <a:solidFill>
                <a:prstClr val="black"/>
              </a:solidFill>
            </a:endParaRPr>
          </a:p>
          <a:p>
            <a:pPr marL="0" lvl="0" indent="0" defTabSz="914400">
              <a:spcBef>
                <a:spcPts val="0"/>
              </a:spcBef>
              <a:buNone/>
              <a:defRPr/>
            </a:pPr>
            <a:r>
              <a:rPr lang="en-US" sz="1400" b="1" kern="0" dirty="0">
                <a:solidFill>
                  <a:prstClr val="black"/>
                </a:solidFill>
              </a:rPr>
              <a:t>Continue on to learn more about the direct impact of TV spend on key brand metrics…</a:t>
            </a:r>
          </a:p>
        </p:txBody>
      </p:sp>
      <p:sp>
        <p:nvSpPr>
          <p:cNvPr id="7" name="Text Placeholder 3">
            <a:extLst>
              <a:ext uri="{FF2B5EF4-FFF2-40B4-BE49-F238E27FC236}">
                <a16:creationId xmlns:a16="http://schemas.microsoft.com/office/drawing/2014/main" id="{1241EA96-6EA4-4069-97CC-3E3C98A3331D}"/>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367809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0462" y="5002207"/>
            <a:ext cx="5435605" cy="827093"/>
          </a:xfrm>
        </p:spPr>
        <p:txBody>
          <a:bodyPr/>
          <a:lstStyle/>
          <a:p>
            <a:r>
              <a:rPr lang="en-US" dirty="0"/>
              <a:t>Direct-Disruptor Brands Summary</a:t>
            </a:r>
          </a:p>
        </p:txBody>
      </p:sp>
    </p:spTree>
    <p:extLst>
      <p:ext uri="{BB962C8B-B14F-4D97-AF65-F5344CB8AC3E}">
        <p14:creationId xmlns:p14="http://schemas.microsoft.com/office/powerpoint/2010/main" val="25177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161636" y="460182"/>
            <a:ext cx="8805334" cy="557399"/>
          </a:xfrm>
          <a:noFill/>
          <a:ln>
            <a:noFill/>
          </a:ln>
        </p:spPr>
        <p:txBody>
          <a:bodyPr/>
          <a:lstStyle/>
          <a:p>
            <a:r>
              <a:rPr lang="en-US" dirty="0"/>
              <a:t>“Direct-Disruptor” Definitions</a:t>
            </a:r>
          </a:p>
        </p:txBody>
      </p:sp>
      <p:sp>
        <p:nvSpPr>
          <p:cNvPr id="12" name="Text Placeholder 2"/>
          <p:cNvSpPr>
            <a:spLocks noGrp="1"/>
          </p:cNvSpPr>
          <p:nvPr>
            <p:ph type="body" sz="quarter" idx="13"/>
          </p:nvPr>
        </p:nvSpPr>
        <p:spPr>
          <a:xfrm>
            <a:off x="319920" y="1116477"/>
            <a:ext cx="8516170" cy="3651465"/>
          </a:xfrm>
        </p:spPr>
        <p:txBody>
          <a:bodyPr/>
          <a:lstStyle/>
          <a:p>
            <a:pPr algn="l"/>
            <a:r>
              <a:rPr lang="en-US" sz="1400"/>
              <a:t>“Direct-disruptors” are </a:t>
            </a:r>
            <a:r>
              <a:rPr lang="en-US" sz="1400" dirty="0"/>
              <a:t>digital-native brands who sell, or otherwise provide, goods and services directly to consumers.  First-party data collection as well as performance measurement and analytics are the core competencies of these companies.</a:t>
            </a:r>
          </a:p>
          <a:p>
            <a:pPr algn="l"/>
            <a:endParaRPr lang="en-US" sz="1400" dirty="0"/>
          </a:p>
          <a:p>
            <a:pPr indent="-285750" algn="l"/>
            <a:r>
              <a:rPr lang="en-US" sz="1400" dirty="0">
                <a:latin typeface="Trebuchet MS"/>
              </a:rPr>
              <a:t>With cutting edge analytic tools and a team of data scientists at their disposable, media channels are scrutinized and optimized on a real-time basis. As a result, their media investment reflects, with near precision, the most effective and efficient sales drivers for their business. </a:t>
            </a:r>
          </a:p>
          <a:p>
            <a:pPr algn="l"/>
            <a:endParaRPr lang="en-US" sz="1400" dirty="0"/>
          </a:p>
          <a:p>
            <a:pPr algn="l"/>
            <a:r>
              <a:rPr lang="en-US" sz="1400" dirty="0"/>
              <a:t>However, “direct-disruptor” brands exist across a multitude of categories, serve a myriad of consumer purposes and can be at a different business lifecycle / maturity relative to other brands which can make “like-for-like” analysis comparisons challenging.  </a:t>
            </a:r>
          </a:p>
          <a:p>
            <a:pPr algn="l"/>
            <a:endParaRPr lang="en-US" sz="1400" dirty="0"/>
          </a:p>
          <a:p>
            <a:pPr algn="l"/>
            <a:r>
              <a:rPr lang="en-US" sz="1400" dirty="0"/>
              <a:t>For the purposes of this report, we separated the 50 direct-disruptor brands we analyzed into one of two groups based on similar characteristics: </a:t>
            </a:r>
          </a:p>
          <a:p>
            <a:pPr algn="l"/>
            <a:endParaRPr lang="en-US" sz="600" dirty="0"/>
          </a:p>
          <a:p>
            <a:pPr marL="171450" indent="-171450" algn="l">
              <a:buFont typeface="Arial" panose="020B0604020202020204" pitchFamily="34" charset="0"/>
              <a:buChar char="•"/>
            </a:pPr>
            <a:r>
              <a:rPr lang="en-US" sz="1400" b="1" i="1" dirty="0"/>
              <a:t>“Emerging” Direct-Disruptor Brands</a:t>
            </a:r>
            <a:r>
              <a:rPr lang="en-US" sz="1400" dirty="0"/>
              <a:t> – newer brands with an average age of 8 years old who have only been investing in TV since 2015 (two years on average)</a:t>
            </a:r>
          </a:p>
          <a:p>
            <a:pPr marL="171450" indent="-171450" algn="l">
              <a:buFont typeface="Arial" panose="020B0604020202020204" pitchFamily="34" charset="0"/>
              <a:buChar char="•"/>
            </a:pPr>
            <a:endParaRPr lang="en-US" sz="1000" b="1" i="1" dirty="0"/>
          </a:p>
          <a:p>
            <a:pPr marL="171450" indent="-171450" algn="l">
              <a:buFont typeface="Arial" panose="020B0604020202020204" pitchFamily="34" charset="0"/>
              <a:buChar char="•"/>
            </a:pPr>
            <a:r>
              <a:rPr lang="en-US" sz="1400" b="1" i="1" dirty="0"/>
              <a:t>“Expanding” Direct-Disruptor Brands</a:t>
            </a:r>
            <a:r>
              <a:rPr lang="en-US" sz="1400" dirty="0"/>
              <a:t> – brands with an average age of 15 years old who have been investing in TV for at least the last four years (eight years on average)</a:t>
            </a:r>
          </a:p>
        </p:txBody>
      </p:sp>
      <p:sp>
        <p:nvSpPr>
          <p:cNvPr id="6" name="Text Placeholder 3">
            <a:extLst>
              <a:ext uri="{FF2B5EF4-FFF2-40B4-BE49-F238E27FC236}">
                <a16:creationId xmlns:a16="http://schemas.microsoft.com/office/drawing/2014/main" id="{2C82D037-6A66-4D5E-B66F-BFB2DC7780BB}"/>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352323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155" y="460182"/>
            <a:ext cx="8896619" cy="557399"/>
          </a:xfrm>
          <a:noFill/>
          <a:ln>
            <a:noFill/>
          </a:ln>
        </p:spPr>
        <p:txBody>
          <a:bodyPr/>
          <a:lstStyle/>
          <a:p>
            <a:r>
              <a:rPr lang="en-US" dirty="0">
                <a:solidFill>
                  <a:schemeClr val="tx1"/>
                </a:solidFill>
              </a:rPr>
              <a:t>50 “Direct-Disruptor” Brands Analyzed Across Many Categories</a:t>
            </a:r>
          </a:p>
        </p:txBody>
      </p:sp>
      <p:sp>
        <p:nvSpPr>
          <p:cNvPr id="18" name="AutoShape 26" descr="Image result for fitb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9" name="AutoShape 38" descr="Image result for nes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84" name="Text Placeholder 2"/>
          <p:cNvSpPr>
            <a:spLocks noGrp="1"/>
          </p:cNvSpPr>
          <p:nvPr>
            <p:ph type="body" sz="quarter" idx="13"/>
          </p:nvPr>
        </p:nvSpPr>
        <p:spPr>
          <a:xfrm>
            <a:off x="130790" y="1039066"/>
            <a:ext cx="8805334" cy="368686"/>
          </a:xfrm>
        </p:spPr>
        <p:txBody>
          <a:bodyPr/>
          <a:lstStyle/>
          <a:p>
            <a:r>
              <a:rPr lang="en-US" sz="1200" dirty="0"/>
              <a:t>We analyzed the TV spend and individual key metrics (where available) like website traffic, online interactions and revenue of these 50 brands across 30 categories</a:t>
            </a:r>
          </a:p>
        </p:txBody>
      </p:sp>
      <p:sp>
        <p:nvSpPr>
          <p:cNvPr id="31" name="AutoShape 83" descr="Image result for ancestry.com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411330" y="1538363"/>
            <a:ext cx="4733417" cy="4336915"/>
            <a:chOff x="346790" y="1537570"/>
            <a:chExt cx="4733417" cy="4336915"/>
          </a:xfrm>
        </p:grpSpPr>
        <p:sp>
          <p:nvSpPr>
            <p:cNvPr id="117" name="Rectangle: Rounded Corners 73"/>
            <p:cNvSpPr/>
            <p:nvPr/>
          </p:nvSpPr>
          <p:spPr>
            <a:xfrm>
              <a:off x="346790" y="1800817"/>
              <a:ext cx="4733417" cy="4073668"/>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1078129" y="1537570"/>
              <a:ext cx="3270738" cy="23061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b="1" u="sng" kern="0" dirty="0">
                  <a:solidFill>
                    <a:prstClr val="black"/>
                  </a:solidFill>
                  <a:latin typeface="Trebuchet MS"/>
                </a:rPr>
                <a:t>“Emerging” Direct-Disruptor Brands</a:t>
              </a:r>
            </a:p>
          </p:txBody>
        </p:sp>
      </p:grpSp>
      <p:grpSp>
        <p:nvGrpSpPr>
          <p:cNvPr id="11" name="Group 10"/>
          <p:cNvGrpSpPr/>
          <p:nvPr/>
        </p:nvGrpSpPr>
        <p:grpSpPr>
          <a:xfrm>
            <a:off x="1137198" y="5175957"/>
            <a:ext cx="1312845" cy="555999"/>
            <a:chOff x="277442" y="4266099"/>
            <a:chExt cx="1312845" cy="555999"/>
          </a:xfrm>
        </p:grpSpPr>
        <p:sp>
          <p:nvSpPr>
            <p:cNvPr id="125" name="Rectangle 124"/>
            <p:cNvSpPr/>
            <p:nvPr/>
          </p:nvSpPr>
          <p:spPr>
            <a:xfrm>
              <a:off x="277442" y="4266099"/>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Health</a:t>
              </a:r>
            </a:p>
          </p:txBody>
        </p:sp>
        <p:pic>
          <p:nvPicPr>
            <p:cNvPr id="1026" name="Picture 2" descr="Image result for blink health logo"/>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3260" y="4439614"/>
              <a:ext cx="687555" cy="3824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252472" y="4516892"/>
            <a:ext cx="1312845" cy="447346"/>
            <a:chOff x="288631" y="2851873"/>
            <a:chExt cx="1312845" cy="447346"/>
          </a:xfrm>
        </p:grpSpPr>
        <p:sp>
          <p:nvSpPr>
            <p:cNvPr id="101" name="Rectangle 100"/>
            <p:cNvSpPr/>
            <p:nvPr/>
          </p:nvSpPr>
          <p:spPr>
            <a:xfrm>
              <a:off x="288631" y="2851873"/>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Beauty Supplies</a:t>
              </a:r>
            </a:p>
          </p:txBody>
        </p:sp>
        <p:pic>
          <p:nvPicPr>
            <p:cNvPr id="1038" name="Picture 14" descr="Related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266" y="3039477"/>
              <a:ext cx="1248037" cy="259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3907743" y="2927062"/>
            <a:ext cx="1343085" cy="466224"/>
            <a:chOff x="3131043" y="2102258"/>
            <a:chExt cx="1343085" cy="466224"/>
          </a:xfrm>
        </p:grpSpPr>
        <p:sp>
          <p:nvSpPr>
            <p:cNvPr id="146" name="Rectangle 145"/>
            <p:cNvSpPr/>
            <p:nvPr/>
          </p:nvSpPr>
          <p:spPr>
            <a:xfrm>
              <a:off x="3131043" y="2102258"/>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Razors</a:t>
              </a:r>
            </a:p>
          </p:txBody>
        </p:sp>
        <p:pic>
          <p:nvPicPr>
            <p:cNvPr id="1056" name="Picture 32" descr="Image result for harry's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78578" y="2319732"/>
              <a:ext cx="848013" cy="24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4111916" y="3710095"/>
            <a:ext cx="1129810" cy="530970"/>
            <a:chOff x="2048933" y="5006140"/>
            <a:chExt cx="1129810" cy="530970"/>
          </a:xfrm>
        </p:grpSpPr>
        <p:pic>
          <p:nvPicPr>
            <p:cNvPr id="1061" name="Picture 37"/>
            <p:cNvPicPr>
              <a:picLocks noChangeAspect="1" noChangeArrowheads="1"/>
            </p:cNvPicPr>
            <p:nvPr/>
          </p:nvPicPr>
          <p:blipFill>
            <a:blip r:embed="rId5" cstate="screen">
              <a:clrChange>
                <a:clrFrom>
                  <a:srgbClr val="F1F1F0"/>
                </a:clrFrom>
                <a:clrTo>
                  <a:srgbClr val="F1F1F0">
                    <a:alpha val="0"/>
                  </a:srgbClr>
                </a:clrTo>
              </a:clrChange>
              <a:extLst>
                <a:ext uri="{28A0092B-C50C-407E-A947-70E740481C1C}">
                  <a14:useLocalDpi xmlns:a14="http://schemas.microsoft.com/office/drawing/2010/main"/>
                </a:ext>
              </a:extLst>
            </a:blip>
            <a:srcRect/>
            <a:stretch>
              <a:fillRect/>
            </a:stretch>
          </p:blipFill>
          <p:spPr bwMode="auto">
            <a:xfrm>
              <a:off x="2250280" y="5210276"/>
              <a:ext cx="727115" cy="32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Rectangle 87"/>
            <p:cNvSpPr/>
            <p:nvPr/>
          </p:nvSpPr>
          <p:spPr>
            <a:xfrm>
              <a:off x="2048933" y="5006140"/>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Contact Lenses</a:t>
              </a:r>
            </a:p>
          </p:txBody>
        </p:sp>
      </p:grpSp>
      <p:grpSp>
        <p:nvGrpSpPr>
          <p:cNvPr id="8" name="Group 7"/>
          <p:cNvGrpSpPr/>
          <p:nvPr/>
        </p:nvGrpSpPr>
        <p:grpSpPr>
          <a:xfrm>
            <a:off x="146705" y="4516892"/>
            <a:ext cx="1360886" cy="401494"/>
            <a:chOff x="-2218831" y="6179735"/>
            <a:chExt cx="1360886" cy="401494"/>
          </a:xfrm>
        </p:grpSpPr>
        <p:pic>
          <p:nvPicPr>
            <p:cNvPr id="1071" name="Picture 47" descr="Image result for mvmt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57508" y="6407841"/>
              <a:ext cx="638241" cy="173388"/>
            </a:xfrm>
            <a:prstGeom prst="rect">
              <a:avLst/>
            </a:prstGeom>
            <a:noFill/>
            <a:extLst>
              <a:ext uri="{909E8E84-426E-40DD-AFC4-6F175D3DCCD1}">
                <a14:hiddenFill xmlns:a14="http://schemas.microsoft.com/office/drawing/2010/main">
                  <a:solidFill>
                    <a:srgbClr val="FFFFFF"/>
                  </a:solidFill>
                </a14:hiddenFill>
              </a:ext>
            </a:extLst>
          </p:spPr>
        </p:pic>
        <p:sp>
          <p:nvSpPr>
            <p:cNvPr id="95" name="Rectangle 94"/>
            <p:cNvSpPr/>
            <p:nvPr/>
          </p:nvSpPr>
          <p:spPr>
            <a:xfrm>
              <a:off x="-2218831" y="6179735"/>
              <a:ext cx="1360886" cy="18787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Watches</a:t>
              </a:r>
            </a:p>
          </p:txBody>
        </p:sp>
      </p:grpSp>
      <p:grpSp>
        <p:nvGrpSpPr>
          <p:cNvPr id="20" name="Group 19"/>
          <p:cNvGrpSpPr/>
          <p:nvPr/>
        </p:nvGrpSpPr>
        <p:grpSpPr>
          <a:xfrm>
            <a:off x="3837882" y="1956103"/>
            <a:ext cx="1360886" cy="803673"/>
            <a:chOff x="2309814" y="4266269"/>
            <a:chExt cx="1360886" cy="803673"/>
          </a:xfrm>
        </p:grpSpPr>
        <p:sp>
          <p:nvSpPr>
            <p:cNvPr id="129" name="Rectangle 128"/>
            <p:cNvSpPr/>
            <p:nvPr/>
          </p:nvSpPr>
          <p:spPr>
            <a:xfrm>
              <a:off x="2309814" y="4266269"/>
              <a:ext cx="1360886"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Mattresses</a:t>
              </a:r>
            </a:p>
          </p:txBody>
        </p:sp>
        <p:pic>
          <p:nvPicPr>
            <p:cNvPr id="1067" name="Picture 43" descr="Image result for leesa 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05801" y="4444136"/>
              <a:ext cx="633136" cy="315891"/>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Image result for saatva logo"/>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97412" y="4745238"/>
              <a:ext cx="409439" cy="3247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62161" y="5197538"/>
            <a:ext cx="1312845" cy="441563"/>
            <a:chOff x="297360" y="3524795"/>
            <a:chExt cx="1312845" cy="441563"/>
          </a:xfrm>
        </p:grpSpPr>
        <p:sp>
          <p:nvSpPr>
            <p:cNvPr id="122" name="Rectangle 121"/>
            <p:cNvSpPr/>
            <p:nvPr/>
          </p:nvSpPr>
          <p:spPr>
            <a:xfrm>
              <a:off x="297360" y="3524795"/>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Therapy</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pic>
          <p:nvPicPr>
            <p:cNvPr id="1091" name="Picture 67" descr="Image result for talkspace 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4222" y="3727238"/>
              <a:ext cx="879120" cy="239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1240716" y="3710095"/>
            <a:ext cx="1312845" cy="707124"/>
            <a:chOff x="1301932" y="2844749"/>
            <a:chExt cx="1312845" cy="707124"/>
          </a:xfrm>
        </p:grpSpPr>
        <p:sp>
          <p:nvSpPr>
            <p:cNvPr id="103" name="Rectangle 102"/>
            <p:cNvSpPr/>
            <p:nvPr/>
          </p:nvSpPr>
          <p:spPr>
            <a:xfrm>
              <a:off x="1301932" y="2844749"/>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Alcohol</a:t>
              </a:r>
            </a:p>
          </p:txBody>
        </p:sp>
        <p:pic>
          <p:nvPicPr>
            <p:cNvPr id="1093" name="Picture 69" descr="Image result for tastingroom 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684150" y="3026768"/>
              <a:ext cx="525105" cy="525105"/>
            </a:xfrm>
            <a:prstGeom prst="round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569255" y="2930595"/>
            <a:ext cx="1612790" cy="589576"/>
            <a:chOff x="2313587" y="2274267"/>
            <a:chExt cx="1612790" cy="589576"/>
          </a:xfrm>
        </p:grpSpPr>
        <p:pic>
          <p:nvPicPr>
            <p:cNvPr id="1040" name="Picture 16" descr="Image result for dia&amp;co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49454" y="2643097"/>
              <a:ext cx="676923" cy="17406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gwynnie bee logo"/>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05138" y="2406102"/>
              <a:ext cx="752468" cy="250823"/>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Image result for le tote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274792" y="2479893"/>
              <a:ext cx="626246" cy="86125"/>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Related image"/>
            <p:cNvPicPr>
              <a:picLocks noChangeAspect="1" noChangeArrowheads="1"/>
            </p:cNvPicPr>
            <p:nvPr/>
          </p:nvPicPr>
          <p:blipFill rotWithShape="1">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13587" y="2614976"/>
              <a:ext cx="935570" cy="248867"/>
            </a:xfrm>
            <a:prstGeom prst="rect">
              <a:avLst/>
            </a:prstGeom>
            <a:noFill/>
            <a:extLst>
              <a:ext uri="{909E8E84-426E-40DD-AFC4-6F175D3DCCD1}">
                <a14:hiddenFill xmlns:a14="http://schemas.microsoft.com/office/drawing/2010/main">
                  <a:solidFill>
                    <a:srgbClr val="FFFFFF"/>
                  </a:solidFill>
                </a14:hiddenFill>
              </a:ext>
            </a:extLst>
          </p:spPr>
        </p:pic>
        <p:sp>
          <p:nvSpPr>
            <p:cNvPr id="131" name="Rectangle 130"/>
            <p:cNvSpPr/>
            <p:nvPr/>
          </p:nvSpPr>
          <p:spPr>
            <a:xfrm>
              <a:off x="2505209" y="2274267"/>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Shopping</a:t>
              </a:r>
            </a:p>
          </p:txBody>
        </p:sp>
      </p:grpSp>
      <p:grpSp>
        <p:nvGrpSpPr>
          <p:cNvPr id="29" name="Group 28"/>
          <p:cNvGrpSpPr/>
          <p:nvPr/>
        </p:nvGrpSpPr>
        <p:grpSpPr>
          <a:xfrm>
            <a:off x="2358256" y="2929246"/>
            <a:ext cx="1596171" cy="654433"/>
            <a:chOff x="4134645" y="4380861"/>
            <a:chExt cx="1596171" cy="654433"/>
          </a:xfrm>
        </p:grpSpPr>
        <p:pic>
          <p:nvPicPr>
            <p:cNvPr id="1075" name="Picture 51" descr="Image result for offerup logo"/>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134645" y="4561295"/>
              <a:ext cx="799200" cy="234166"/>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Image result for poshmark logo"/>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390743" y="4829887"/>
              <a:ext cx="979923" cy="205407"/>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Image result for thredup logo"/>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4958281" y="4516914"/>
              <a:ext cx="772535" cy="353315"/>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172"/>
            <p:cNvSpPr/>
            <p:nvPr/>
          </p:nvSpPr>
          <p:spPr>
            <a:xfrm>
              <a:off x="4291394" y="438086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Resale Marketplace</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30" name="Group 29"/>
          <p:cNvGrpSpPr/>
          <p:nvPr/>
        </p:nvGrpSpPr>
        <p:grpSpPr>
          <a:xfrm>
            <a:off x="4086431" y="4516892"/>
            <a:ext cx="1312845" cy="533409"/>
            <a:chOff x="5580012" y="4946697"/>
            <a:chExt cx="1312845" cy="533409"/>
          </a:xfrm>
        </p:grpSpPr>
        <p:pic>
          <p:nvPicPr>
            <p:cNvPr id="1095" name="Picture 71" descr="Image result for tophatter logo"/>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853490" y="5139711"/>
              <a:ext cx="765888" cy="340395"/>
            </a:xfrm>
            <a:prstGeom prst="rect">
              <a:avLst/>
            </a:prstGeom>
            <a:noFill/>
            <a:extLst>
              <a:ext uri="{909E8E84-426E-40DD-AFC4-6F175D3DCCD1}">
                <a14:hiddenFill xmlns:a14="http://schemas.microsoft.com/office/drawing/2010/main">
                  <a:solidFill>
                    <a:srgbClr val="FFFFFF"/>
                  </a:solidFill>
                </a14:hiddenFill>
              </a:ext>
            </a:extLst>
          </p:spPr>
        </p:pic>
        <p:sp>
          <p:nvSpPr>
            <p:cNvPr id="174" name="Rectangle 173"/>
            <p:cNvSpPr/>
            <p:nvPr/>
          </p:nvSpPr>
          <p:spPr>
            <a:xfrm>
              <a:off x="5580012" y="4946697"/>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Auction</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26" name="Group 25"/>
          <p:cNvGrpSpPr/>
          <p:nvPr/>
        </p:nvGrpSpPr>
        <p:grpSpPr>
          <a:xfrm>
            <a:off x="649377" y="1956103"/>
            <a:ext cx="1458657" cy="871083"/>
            <a:chOff x="327023" y="2278748"/>
            <a:chExt cx="1458657" cy="871083"/>
          </a:xfrm>
        </p:grpSpPr>
        <p:pic>
          <p:nvPicPr>
            <p:cNvPr id="1058" name="Picture 34" descr="Image result for home chef logo"/>
            <p:cNvPicPr>
              <a:picLocks noChangeAspect="1" noChangeArrowheads="1"/>
            </p:cNvPicPr>
            <p:nvPr/>
          </p:nvPicPr>
          <p:blipFill rotWithShape="1">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27023" y="2677332"/>
              <a:ext cx="639359" cy="47249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62767" y="2278748"/>
              <a:ext cx="1422913" cy="771798"/>
              <a:chOff x="2311364" y="3110439"/>
              <a:chExt cx="1422913" cy="771798"/>
            </a:xfrm>
          </p:grpSpPr>
          <p:sp>
            <p:nvSpPr>
              <p:cNvPr id="124" name="Rectangle 123"/>
              <p:cNvSpPr/>
              <p:nvPr/>
            </p:nvSpPr>
            <p:spPr>
              <a:xfrm>
                <a:off x="2311364" y="3110439"/>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Food Delivery</a:t>
                </a:r>
              </a:p>
            </p:txBody>
          </p:sp>
          <p:pic>
            <p:nvPicPr>
              <p:cNvPr id="1050" name="Picture 26" descr="Image result for green chef logo"/>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771530" y="3339933"/>
                <a:ext cx="503324" cy="279252"/>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Related image"/>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987678" y="3724419"/>
                <a:ext cx="746599" cy="15781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8" name="Group 67"/>
          <p:cNvGrpSpPr/>
          <p:nvPr/>
        </p:nvGrpSpPr>
        <p:grpSpPr>
          <a:xfrm>
            <a:off x="3916048" y="5196335"/>
            <a:ext cx="1496974" cy="599900"/>
            <a:chOff x="3733207" y="4257622"/>
            <a:chExt cx="1496974" cy="599900"/>
          </a:xfrm>
        </p:grpSpPr>
        <p:pic>
          <p:nvPicPr>
            <p:cNvPr id="1069" name="Picture 45" descr="Image result for mileiq logo"/>
            <p:cNvPicPr>
              <a:picLocks noChangeAspect="1" noChangeArrowheads="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l="36604"/>
            <a:stretch/>
          </p:blipFill>
          <p:spPr bwMode="auto">
            <a:xfrm>
              <a:off x="4121064" y="4272468"/>
              <a:ext cx="667627" cy="585054"/>
            </a:xfrm>
            <a:prstGeom prst="rect">
              <a:avLst/>
            </a:prstGeom>
            <a:noFill/>
            <a:extLst>
              <a:ext uri="{909E8E84-426E-40DD-AFC4-6F175D3DCCD1}">
                <a14:hiddenFill xmlns:a14="http://schemas.microsoft.com/office/drawing/2010/main">
                  <a:solidFill>
                    <a:srgbClr val="FFFFFF"/>
                  </a:solidFill>
                </a14:hiddenFill>
              </a:ext>
            </a:extLst>
          </p:spPr>
        </p:pic>
        <p:sp>
          <p:nvSpPr>
            <p:cNvPr id="176" name="Rectangle 175"/>
            <p:cNvSpPr/>
            <p:nvPr/>
          </p:nvSpPr>
          <p:spPr>
            <a:xfrm>
              <a:off x="3733207" y="4257622"/>
              <a:ext cx="1496974"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noProof="0" dirty="0">
                  <a:solidFill>
                    <a:prstClr val="black"/>
                  </a:solidFill>
                  <a:latin typeface="Trebuchet MS"/>
                </a:rPr>
                <a:t>Business Services</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69" name="Group 68"/>
          <p:cNvGrpSpPr/>
          <p:nvPr/>
        </p:nvGrpSpPr>
        <p:grpSpPr>
          <a:xfrm>
            <a:off x="2061151" y="5174605"/>
            <a:ext cx="1129810" cy="495591"/>
            <a:chOff x="5673398" y="4216797"/>
            <a:chExt cx="1129810" cy="495591"/>
          </a:xfrm>
        </p:grpSpPr>
        <p:pic>
          <p:nvPicPr>
            <p:cNvPr id="1079" name="Picture 55" descr="Image result for remitly logo"/>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5787811" y="4440805"/>
              <a:ext cx="900984" cy="271583"/>
            </a:xfrm>
            <a:prstGeom prst="rect">
              <a:avLst/>
            </a:prstGeom>
            <a:noFill/>
            <a:extLst>
              <a:ext uri="{909E8E84-426E-40DD-AFC4-6F175D3DCCD1}">
                <a14:hiddenFill xmlns:a14="http://schemas.microsoft.com/office/drawing/2010/main">
                  <a:solidFill>
                    <a:srgbClr val="FFFFFF"/>
                  </a:solidFill>
                </a14:hiddenFill>
              </a:ext>
            </a:extLst>
          </p:spPr>
        </p:pic>
        <p:sp>
          <p:nvSpPr>
            <p:cNvPr id="177" name="Rectangle 176"/>
            <p:cNvSpPr/>
            <p:nvPr/>
          </p:nvSpPr>
          <p:spPr>
            <a:xfrm>
              <a:off x="5673398" y="4216797"/>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Money Transfer</a:t>
              </a:r>
            </a:p>
          </p:txBody>
        </p:sp>
      </p:grpSp>
      <p:grpSp>
        <p:nvGrpSpPr>
          <p:cNvPr id="72" name="Group 71"/>
          <p:cNvGrpSpPr/>
          <p:nvPr/>
        </p:nvGrpSpPr>
        <p:grpSpPr>
          <a:xfrm>
            <a:off x="482697" y="3710095"/>
            <a:ext cx="1129810" cy="452886"/>
            <a:chOff x="6297494" y="4987762"/>
            <a:chExt cx="1129810" cy="452886"/>
          </a:xfrm>
        </p:grpSpPr>
        <p:pic>
          <p:nvPicPr>
            <p:cNvPr id="1123" name="Picture 99" descr="Related image"/>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381482" y="5191898"/>
              <a:ext cx="961834" cy="248750"/>
            </a:xfrm>
            <a:prstGeom prst="rect">
              <a:avLst/>
            </a:prstGeom>
            <a:noFill/>
            <a:extLst>
              <a:ext uri="{909E8E84-426E-40DD-AFC4-6F175D3DCCD1}">
                <a14:hiddenFill xmlns:a14="http://schemas.microsoft.com/office/drawing/2010/main">
                  <a:solidFill>
                    <a:srgbClr val="FFFFFF"/>
                  </a:solidFill>
                </a14:hiddenFill>
              </a:ext>
            </a:extLst>
          </p:spPr>
        </p:pic>
        <p:sp>
          <p:nvSpPr>
            <p:cNvPr id="179" name="Rectangle 178"/>
            <p:cNvSpPr/>
            <p:nvPr/>
          </p:nvSpPr>
          <p:spPr>
            <a:xfrm>
              <a:off x="6297494" y="4987762"/>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Pet Care</a:t>
              </a:r>
            </a:p>
          </p:txBody>
        </p:sp>
      </p:grpSp>
      <p:grpSp>
        <p:nvGrpSpPr>
          <p:cNvPr id="77" name="Group 76"/>
          <p:cNvGrpSpPr/>
          <p:nvPr/>
        </p:nvGrpSpPr>
        <p:grpSpPr>
          <a:xfrm>
            <a:off x="3122824" y="3710095"/>
            <a:ext cx="1360885" cy="792978"/>
            <a:chOff x="4475577" y="1759911"/>
            <a:chExt cx="1360885" cy="792978"/>
          </a:xfrm>
        </p:grpSpPr>
        <p:sp>
          <p:nvSpPr>
            <p:cNvPr id="159" name="Rectangle 158"/>
            <p:cNvSpPr/>
            <p:nvPr/>
          </p:nvSpPr>
          <p:spPr>
            <a:xfrm>
              <a:off x="4475577" y="1759911"/>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Coupons</a:t>
              </a:r>
            </a:p>
          </p:txBody>
        </p:sp>
        <p:pic>
          <p:nvPicPr>
            <p:cNvPr id="1048" name="Picture 24" descr="Image result for flipp logo"/>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4872853" y="2142298"/>
              <a:ext cx="566333" cy="410591"/>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Image result for ibotta logo"/>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4788107" y="1931008"/>
              <a:ext cx="735825" cy="2194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p:cNvGrpSpPr/>
          <p:nvPr/>
        </p:nvGrpSpPr>
        <p:grpSpPr>
          <a:xfrm>
            <a:off x="3056705" y="5196335"/>
            <a:ext cx="1312845" cy="466718"/>
            <a:chOff x="7764662" y="3291001"/>
            <a:chExt cx="1312845" cy="466718"/>
          </a:xfrm>
        </p:grpSpPr>
        <p:sp>
          <p:nvSpPr>
            <p:cNvPr id="165" name="Rectangle 164"/>
            <p:cNvSpPr/>
            <p:nvPr/>
          </p:nvSpPr>
          <p:spPr>
            <a:xfrm>
              <a:off x="7764662" y="329100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Finance</a:t>
              </a:r>
            </a:p>
          </p:txBody>
        </p:sp>
        <p:pic>
          <p:nvPicPr>
            <p:cNvPr id="1073" name="Picture 49" descr="Image result for nerdwallet logo"/>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7872874" y="3468195"/>
              <a:ext cx="1096420" cy="289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p:cNvGrpSpPr/>
          <p:nvPr/>
        </p:nvGrpSpPr>
        <p:grpSpPr>
          <a:xfrm>
            <a:off x="1854175" y="4516892"/>
            <a:ext cx="1360318" cy="373456"/>
            <a:chOff x="-2372997" y="4219340"/>
            <a:chExt cx="1360318" cy="373456"/>
          </a:xfrm>
        </p:grpSpPr>
        <p:pic>
          <p:nvPicPr>
            <p:cNvPr id="1097" name="Picture 73" descr="Related image"/>
            <p:cNvPicPr>
              <a:picLocks noChangeAspect="1" noChangeArrowheads="1"/>
            </p:cNvPicPr>
            <p:nvPr/>
          </p:nvPicPr>
          <p:blipFill rotWithShape="1">
            <a:blip r:embed="rId2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72997" y="4404215"/>
              <a:ext cx="1360318" cy="188581"/>
            </a:xfrm>
            <a:prstGeom prst="rect">
              <a:avLst/>
            </a:prstGeom>
            <a:noFill/>
            <a:extLst>
              <a:ext uri="{909E8E84-426E-40DD-AFC4-6F175D3DCCD1}">
                <a14:hiddenFill xmlns:a14="http://schemas.microsoft.com/office/drawing/2010/main">
                  <a:solidFill>
                    <a:srgbClr val="FFFFFF"/>
                  </a:solidFill>
                </a14:hiddenFill>
              </a:ext>
            </a:extLst>
          </p:spPr>
        </p:pic>
        <p:sp>
          <p:nvSpPr>
            <p:cNvPr id="185" name="Rectangle 184"/>
            <p:cNvSpPr/>
            <p:nvPr/>
          </p:nvSpPr>
          <p:spPr>
            <a:xfrm>
              <a:off x="-2257743" y="4219340"/>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Retail</a:t>
              </a:r>
            </a:p>
          </p:txBody>
        </p:sp>
      </p:grpSp>
      <p:grpSp>
        <p:nvGrpSpPr>
          <p:cNvPr id="12" name="Group 11"/>
          <p:cNvGrpSpPr/>
          <p:nvPr/>
        </p:nvGrpSpPr>
        <p:grpSpPr>
          <a:xfrm>
            <a:off x="2224389" y="1968295"/>
            <a:ext cx="1863904" cy="775275"/>
            <a:chOff x="14134906" y="2070286"/>
            <a:chExt cx="1863904" cy="775275"/>
          </a:xfrm>
        </p:grpSpPr>
        <p:pic>
          <p:nvPicPr>
            <p:cNvPr id="1028" name="Picture 4" descr="Image result for bombas logo"/>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5095846" y="2544574"/>
              <a:ext cx="902964" cy="30098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lated image"/>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14134906" y="2588202"/>
              <a:ext cx="1003293" cy="202545"/>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Image result for untuckit logo"/>
            <p:cNvPicPr>
              <a:picLocks noChangeAspect="1" noChangeArrowheads="1"/>
            </p:cNvPicPr>
            <p:nvPr/>
          </p:nvPicPr>
          <p:blipFill rotWithShape="1">
            <a:blip r:embed="rId3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200476" y="2300918"/>
              <a:ext cx="872152" cy="208675"/>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Image result for true&amp;co logo"/>
            <p:cNvPicPr>
              <a:picLocks noChangeAspect="1" noChangeArrowheads="1"/>
            </p:cNvPicPr>
            <p:nvPr/>
          </p:nvPicPr>
          <p:blipFill rotWithShape="1">
            <a:blip r:embed="rId3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5197382" y="2259248"/>
              <a:ext cx="661793" cy="359358"/>
            </a:xfrm>
            <a:prstGeom prst="rect">
              <a:avLst/>
            </a:prstGeom>
            <a:noFill/>
            <a:extLst>
              <a:ext uri="{909E8E84-426E-40DD-AFC4-6F175D3DCCD1}">
                <a14:hiddenFill xmlns:a14="http://schemas.microsoft.com/office/drawing/2010/main">
                  <a:solidFill>
                    <a:srgbClr val="FFFFFF"/>
                  </a:solidFill>
                </a14:hiddenFill>
              </a:ext>
            </a:extLst>
          </p:spPr>
        </p:pic>
        <p:sp>
          <p:nvSpPr>
            <p:cNvPr id="126" name="Rectangle 125"/>
            <p:cNvSpPr/>
            <p:nvPr/>
          </p:nvSpPr>
          <p:spPr>
            <a:xfrm>
              <a:off x="14337228" y="2070286"/>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Apparel</a:t>
              </a:r>
            </a:p>
          </p:txBody>
        </p:sp>
      </p:grpSp>
      <p:grpSp>
        <p:nvGrpSpPr>
          <p:cNvPr id="25" name="Group 24"/>
          <p:cNvGrpSpPr/>
          <p:nvPr/>
        </p:nvGrpSpPr>
        <p:grpSpPr>
          <a:xfrm>
            <a:off x="2181770" y="3710095"/>
            <a:ext cx="1312845" cy="528803"/>
            <a:chOff x="10499758" y="4350286"/>
            <a:chExt cx="1312845" cy="528803"/>
          </a:xfrm>
        </p:grpSpPr>
        <p:pic>
          <p:nvPicPr>
            <p:cNvPr id="1034" name="Picture 10" descr="Image result for cheap caribbean logo"/>
            <p:cNvPicPr>
              <a:picLocks noChangeAspect="1" noChangeArrowheads="1"/>
            </p:cNvPicPr>
            <p:nvPr/>
          </p:nvPicPr>
          <p:blipFill>
            <a:blip r:embed="rId3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45429" y="4567831"/>
              <a:ext cx="821502" cy="311258"/>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p:cNvSpPr/>
            <p:nvPr/>
          </p:nvSpPr>
          <p:spPr>
            <a:xfrm>
              <a:off x="10499758" y="4350286"/>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Travel</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1120" name="Group 1119"/>
          <p:cNvGrpSpPr/>
          <p:nvPr/>
        </p:nvGrpSpPr>
        <p:grpSpPr>
          <a:xfrm>
            <a:off x="5464462" y="1537570"/>
            <a:ext cx="3277979" cy="4338500"/>
            <a:chOff x="4895988" y="1537570"/>
            <a:chExt cx="3277979" cy="4338500"/>
          </a:xfrm>
        </p:grpSpPr>
        <p:sp>
          <p:nvSpPr>
            <p:cNvPr id="118" name="Rectangle: Rounded Corners 78"/>
            <p:cNvSpPr/>
            <p:nvPr/>
          </p:nvSpPr>
          <p:spPr>
            <a:xfrm>
              <a:off x="4917556" y="1802402"/>
              <a:ext cx="3234843" cy="4073668"/>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a:off x="4895988" y="1537570"/>
              <a:ext cx="3277979" cy="23061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b="1" u="sng" kern="0" dirty="0">
                  <a:solidFill>
                    <a:prstClr val="black"/>
                  </a:solidFill>
                  <a:latin typeface="Trebuchet MS"/>
                </a:rPr>
                <a:t>“Expanding” Direct-Disruptor Brands</a:t>
              </a:r>
            </a:p>
          </p:txBody>
        </p:sp>
      </p:grpSp>
      <p:grpSp>
        <p:nvGrpSpPr>
          <p:cNvPr id="16" name="Group 15"/>
          <p:cNvGrpSpPr/>
          <p:nvPr/>
        </p:nvGrpSpPr>
        <p:grpSpPr>
          <a:xfrm>
            <a:off x="6453009" y="2072126"/>
            <a:ext cx="1343085" cy="913171"/>
            <a:chOff x="6339437" y="2528093"/>
            <a:chExt cx="1343085" cy="913171"/>
          </a:xfrm>
        </p:grpSpPr>
        <p:sp>
          <p:nvSpPr>
            <p:cNvPr id="136" name="Rectangle 135"/>
            <p:cNvSpPr/>
            <p:nvPr/>
          </p:nvSpPr>
          <p:spPr>
            <a:xfrm>
              <a:off x="6339437" y="2528093"/>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Apparel</a:t>
              </a:r>
            </a:p>
          </p:txBody>
        </p:sp>
        <p:pic>
          <p:nvPicPr>
            <p:cNvPr id="1046" name="Picture 22" descr="Related image"/>
            <p:cNvPicPr>
              <a:picLocks noChangeAspect="1" noChangeArrowheads="1"/>
            </p:cNvPicPr>
            <p:nvPr/>
          </p:nvPicPr>
          <p:blipFill>
            <a:blip r:embed="rId3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09332" y="2694892"/>
              <a:ext cx="1003294" cy="403825"/>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Image result for adore me logo"/>
            <p:cNvPicPr>
              <a:picLocks noChangeAspect="1" noChangeArrowheads="1"/>
            </p:cNvPicPr>
            <p:nvPr/>
          </p:nvPicPr>
          <p:blipFill>
            <a:blip r:embed="rId3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95779" y="3005573"/>
              <a:ext cx="830400" cy="4356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6778695" y="4588990"/>
            <a:ext cx="1312845" cy="400665"/>
            <a:chOff x="3670806" y="3391438"/>
            <a:chExt cx="1312845" cy="400665"/>
          </a:xfrm>
        </p:grpSpPr>
        <p:pic>
          <p:nvPicPr>
            <p:cNvPr id="1111" name="Picture 87" descr="Related image"/>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3797779" y="3598697"/>
              <a:ext cx="1058899" cy="193406"/>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74"/>
            <p:cNvSpPr/>
            <p:nvPr/>
          </p:nvSpPr>
          <p:spPr>
            <a:xfrm>
              <a:off x="3670806" y="3391438"/>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Genealogy</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22" name="Group 21"/>
          <p:cNvGrpSpPr/>
          <p:nvPr/>
        </p:nvGrpSpPr>
        <p:grpSpPr>
          <a:xfrm>
            <a:off x="7523129" y="3083835"/>
            <a:ext cx="1312845" cy="387346"/>
            <a:chOff x="6508473" y="3254251"/>
            <a:chExt cx="1312845" cy="387346"/>
          </a:xfrm>
        </p:grpSpPr>
        <p:sp>
          <p:nvSpPr>
            <p:cNvPr id="127" name="Rectangle 126"/>
            <p:cNvSpPr/>
            <p:nvPr/>
          </p:nvSpPr>
          <p:spPr>
            <a:xfrm>
              <a:off x="6508473" y="325425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Travel</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pic>
          <p:nvPicPr>
            <p:cNvPr id="1117" name="Picture 93" descr="Image result for booking.com logo"/>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6694580" y="3485389"/>
              <a:ext cx="929978" cy="156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p:cNvGrpSpPr/>
          <p:nvPr/>
        </p:nvGrpSpPr>
        <p:grpSpPr>
          <a:xfrm>
            <a:off x="7668584" y="3857684"/>
            <a:ext cx="1129810" cy="532457"/>
            <a:chOff x="3916789" y="4941056"/>
            <a:chExt cx="1129810" cy="532457"/>
          </a:xfrm>
        </p:grpSpPr>
        <p:pic>
          <p:nvPicPr>
            <p:cNvPr id="1119" name="Picture 95" descr="Image result for carvana logo"/>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4045767" y="5015790"/>
              <a:ext cx="871854" cy="457723"/>
            </a:xfrm>
            <a:prstGeom prst="rect">
              <a:avLst/>
            </a:prstGeom>
            <a:noFill/>
            <a:extLst>
              <a:ext uri="{909E8E84-426E-40DD-AFC4-6F175D3DCCD1}">
                <a14:hiddenFill xmlns:a14="http://schemas.microsoft.com/office/drawing/2010/main">
                  <a:solidFill>
                    <a:srgbClr val="FFFFFF"/>
                  </a:solidFill>
                </a14:hiddenFill>
              </a:ext>
            </a:extLst>
          </p:spPr>
        </p:pic>
        <p:sp>
          <p:nvSpPr>
            <p:cNvPr id="178" name="Rectangle 177"/>
            <p:cNvSpPr/>
            <p:nvPr/>
          </p:nvSpPr>
          <p:spPr>
            <a:xfrm>
              <a:off x="3916789" y="4941056"/>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Auto</a:t>
              </a:r>
            </a:p>
          </p:txBody>
        </p:sp>
      </p:grpSp>
      <p:grpSp>
        <p:nvGrpSpPr>
          <p:cNvPr id="75" name="Group 74"/>
          <p:cNvGrpSpPr/>
          <p:nvPr/>
        </p:nvGrpSpPr>
        <p:grpSpPr>
          <a:xfrm>
            <a:off x="5440078" y="3857684"/>
            <a:ext cx="1336203" cy="562235"/>
            <a:chOff x="5439186" y="5139106"/>
            <a:chExt cx="1336203" cy="562235"/>
          </a:xfrm>
        </p:grpSpPr>
        <p:pic>
          <p:nvPicPr>
            <p:cNvPr id="1129" name="Picture 105" descr="Image result for ziprecruiter logo"/>
            <p:cNvPicPr>
              <a:picLocks noChangeAspect="1" noChangeArrowheads="1"/>
            </p:cNvPicPr>
            <p:nvPr/>
          </p:nvPicPr>
          <p:blipFill>
            <a:blip r:embed="rId3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39186" y="5154091"/>
              <a:ext cx="1336203" cy="547250"/>
            </a:xfrm>
            <a:prstGeom prst="rect">
              <a:avLst/>
            </a:prstGeom>
            <a:noFill/>
            <a:extLst>
              <a:ext uri="{909E8E84-426E-40DD-AFC4-6F175D3DCCD1}">
                <a14:hiddenFill xmlns:a14="http://schemas.microsoft.com/office/drawing/2010/main">
                  <a:solidFill>
                    <a:srgbClr val="FFFFFF"/>
                  </a:solidFill>
                </a14:hiddenFill>
              </a:ext>
            </a:extLst>
          </p:spPr>
        </p:pic>
        <p:sp>
          <p:nvSpPr>
            <p:cNvPr id="180" name="Rectangle 179"/>
            <p:cNvSpPr/>
            <p:nvPr/>
          </p:nvSpPr>
          <p:spPr>
            <a:xfrm>
              <a:off x="5542382" y="5139106"/>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Job Search</a:t>
              </a:r>
            </a:p>
          </p:txBody>
        </p:sp>
      </p:grpSp>
      <p:grpSp>
        <p:nvGrpSpPr>
          <p:cNvPr id="76" name="Group 75"/>
          <p:cNvGrpSpPr/>
          <p:nvPr/>
        </p:nvGrpSpPr>
        <p:grpSpPr>
          <a:xfrm>
            <a:off x="7506724" y="2072126"/>
            <a:ext cx="1257141" cy="581997"/>
            <a:chOff x="4250773" y="5582834"/>
            <a:chExt cx="1257141" cy="581997"/>
          </a:xfrm>
        </p:grpSpPr>
        <p:pic>
          <p:nvPicPr>
            <p:cNvPr id="1131" name="Picture 107" descr="Image result for peloton logo"/>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4250773" y="5668128"/>
              <a:ext cx="1257141" cy="496703"/>
            </a:xfrm>
            <a:prstGeom prst="rect">
              <a:avLst/>
            </a:prstGeom>
            <a:noFill/>
            <a:extLst>
              <a:ext uri="{909E8E84-426E-40DD-AFC4-6F175D3DCCD1}">
                <a14:hiddenFill xmlns:a14="http://schemas.microsoft.com/office/drawing/2010/main">
                  <a:solidFill>
                    <a:srgbClr val="FFFFFF"/>
                  </a:solidFill>
                </a14:hiddenFill>
              </a:ext>
            </a:extLst>
          </p:spPr>
        </p:pic>
        <p:sp>
          <p:nvSpPr>
            <p:cNvPr id="181" name="Rectangle 180"/>
            <p:cNvSpPr/>
            <p:nvPr/>
          </p:nvSpPr>
          <p:spPr>
            <a:xfrm>
              <a:off x="4314438" y="5582834"/>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Fitness</a:t>
              </a:r>
            </a:p>
          </p:txBody>
        </p:sp>
      </p:grpSp>
      <p:grpSp>
        <p:nvGrpSpPr>
          <p:cNvPr id="82" name="Group 81"/>
          <p:cNvGrpSpPr/>
          <p:nvPr/>
        </p:nvGrpSpPr>
        <p:grpSpPr>
          <a:xfrm>
            <a:off x="5553342" y="4528506"/>
            <a:ext cx="1253005" cy="440897"/>
            <a:chOff x="7520861" y="4922477"/>
            <a:chExt cx="1253005" cy="440897"/>
          </a:xfrm>
        </p:grpSpPr>
        <p:pic>
          <p:nvPicPr>
            <p:cNvPr id="1137" name="Picture 113" descr="Image result for homeadvisor logo"/>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7520861" y="5169344"/>
              <a:ext cx="1253005" cy="194030"/>
            </a:xfrm>
            <a:prstGeom prst="rect">
              <a:avLst/>
            </a:prstGeom>
            <a:noFill/>
            <a:extLst>
              <a:ext uri="{909E8E84-426E-40DD-AFC4-6F175D3DCCD1}">
                <a14:hiddenFill xmlns:a14="http://schemas.microsoft.com/office/drawing/2010/main">
                  <a:solidFill>
                    <a:srgbClr val="FFFFFF"/>
                  </a:solidFill>
                </a14:hiddenFill>
              </a:ext>
            </a:extLst>
          </p:spPr>
        </p:pic>
        <p:sp>
          <p:nvSpPr>
            <p:cNvPr id="182" name="Rectangle 181"/>
            <p:cNvSpPr/>
            <p:nvPr/>
          </p:nvSpPr>
          <p:spPr>
            <a:xfrm>
              <a:off x="7616014" y="4922477"/>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Real Estate</a:t>
              </a:r>
            </a:p>
          </p:txBody>
        </p:sp>
      </p:grpSp>
      <p:grpSp>
        <p:nvGrpSpPr>
          <p:cNvPr id="85" name="Group 84"/>
          <p:cNvGrpSpPr/>
          <p:nvPr/>
        </p:nvGrpSpPr>
        <p:grpSpPr>
          <a:xfrm>
            <a:off x="6666284" y="3857684"/>
            <a:ext cx="1129810" cy="460208"/>
            <a:chOff x="-1458386" y="1305684"/>
            <a:chExt cx="1129810" cy="460208"/>
          </a:xfrm>
        </p:grpSpPr>
        <p:pic>
          <p:nvPicPr>
            <p:cNvPr id="1143" name="Picture 119" descr="Related image"/>
            <p:cNvPicPr>
              <a:picLocks noChangeAspect="1" noChangeArrowheads="1"/>
            </p:cNvPicPr>
            <p:nvPr/>
          </p:nvPicPr>
          <p:blipFill rotWithShape="1">
            <a:blip r:embed="rId4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382753" y="1498655"/>
              <a:ext cx="978544" cy="267237"/>
            </a:xfrm>
            <a:prstGeom prst="rect">
              <a:avLst/>
            </a:prstGeom>
            <a:noFill/>
            <a:extLst>
              <a:ext uri="{909E8E84-426E-40DD-AFC4-6F175D3DCCD1}">
                <a14:hiddenFill xmlns:a14="http://schemas.microsoft.com/office/drawing/2010/main">
                  <a:solidFill>
                    <a:srgbClr val="FFFFFF"/>
                  </a:solidFill>
                </a14:hiddenFill>
              </a:ext>
            </a:extLst>
          </p:spPr>
        </p:pic>
        <p:sp>
          <p:nvSpPr>
            <p:cNvPr id="183" name="Rectangle 182"/>
            <p:cNvSpPr/>
            <p:nvPr/>
          </p:nvSpPr>
          <p:spPr>
            <a:xfrm>
              <a:off x="-1458386" y="1305684"/>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Lodging</a:t>
              </a:r>
            </a:p>
          </p:txBody>
        </p:sp>
      </p:grpSp>
      <p:grpSp>
        <p:nvGrpSpPr>
          <p:cNvPr id="89" name="Group 88"/>
          <p:cNvGrpSpPr/>
          <p:nvPr/>
        </p:nvGrpSpPr>
        <p:grpSpPr>
          <a:xfrm>
            <a:off x="5486030" y="3071643"/>
            <a:ext cx="1129810" cy="456957"/>
            <a:chOff x="-2257743" y="3577177"/>
            <a:chExt cx="1129810" cy="456957"/>
          </a:xfrm>
        </p:grpSpPr>
        <p:pic>
          <p:nvPicPr>
            <p:cNvPr id="1145" name="Picture 121" descr="Image result for houzz logo"/>
            <p:cNvPicPr>
              <a:picLocks noChangeAspect="1" noChangeArrowheads="1"/>
            </p:cNvPicPr>
            <p:nvPr/>
          </p:nvPicPr>
          <p:blipFill>
            <a:blip r:embed="rId4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48724" y="3797216"/>
              <a:ext cx="711772" cy="236918"/>
            </a:xfrm>
            <a:prstGeom prst="rect">
              <a:avLst/>
            </a:prstGeom>
            <a:noFill/>
            <a:extLst>
              <a:ext uri="{909E8E84-426E-40DD-AFC4-6F175D3DCCD1}">
                <a14:hiddenFill xmlns:a14="http://schemas.microsoft.com/office/drawing/2010/main">
                  <a:solidFill>
                    <a:srgbClr val="FFFFFF"/>
                  </a:solidFill>
                </a14:hiddenFill>
              </a:ext>
            </a:extLst>
          </p:spPr>
        </p:pic>
        <p:sp>
          <p:nvSpPr>
            <p:cNvPr id="186" name="Rectangle 185"/>
            <p:cNvSpPr/>
            <p:nvPr/>
          </p:nvSpPr>
          <p:spPr>
            <a:xfrm>
              <a:off x="-2257743" y="3577177"/>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Interior Design</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21" name="Group 20"/>
          <p:cNvGrpSpPr/>
          <p:nvPr/>
        </p:nvGrpSpPr>
        <p:grpSpPr>
          <a:xfrm>
            <a:off x="5492710" y="2072126"/>
            <a:ext cx="1374269" cy="828930"/>
            <a:chOff x="5080750" y="2237449"/>
            <a:chExt cx="1374269" cy="828930"/>
          </a:xfrm>
        </p:grpSpPr>
        <p:pic>
          <p:nvPicPr>
            <p:cNvPr id="1113" name="Picture 89" descr="Image result for hello fresh logo"/>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5539864" y="2646820"/>
              <a:ext cx="456041" cy="419559"/>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Image result for plated logo"/>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5395052" y="2422177"/>
              <a:ext cx="745665" cy="205805"/>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27"/>
            <p:cNvSpPr/>
            <p:nvPr/>
          </p:nvSpPr>
          <p:spPr>
            <a:xfrm>
              <a:off x="5080750" y="2237449"/>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Food Delivery</a:t>
              </a:r>
            </a:p>
          </p:txBody>
        </p:sp>
      </p:grpSp>
      <p:grpSp>
        <p:nvGrpSpPr>
          <p:cNvPr id="86" name="Group 85"/>
          <p:cNvGrpSpPr/>
          <p:nvPr/>
        </p:nvGrpSpPr>
        <p:grpSpPr>
          <a:xfrm>
            <a:off x="7162134" y="5249028"/>
            <a:ext cx="1129810" cy="608857"/>
            <a:chOff x="-1334990" y="936998"/>
            <a:chExt cx="1129810" cy="608857"/>
          </a:xfrm>
        </p:grpSpPr>
        <p:pic>
          <p:nvPicPr>
            <p:cNvPr id="1147" name="Picture 123" descr="Image result for lending tree logo"/>
            <p:cNvPicPr>
              <a:picLocks noChangeAspect="1" noChangeArrowheads="1"/>
            </p:cNvPicPr>
            <p:nvPr/>
          </p:nvPicPr>
          <p:blipFill>
            <a:blip r:embed="rId4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5328" y="1090611"/>
              <a:ext cx="910487" cy="455244"/>
            </a:xfrm>
            <a:prstGeom prst="rect">
              <a:avLst/>
            </a:prstGeom>
            <a:noFill/>
            <a:extLst>
              <a:ext uri="{909E8E84-426E-40DD-AFC4-6F175D3DCCD1}">
                <a14:hiddenFill xmlns:a14="http://schemas.microsoft.com/office/drawing/2010/main">
                  <a:solidFill>
                    <a:srgbClr val="FFFFFF"/>
                  </a:solidFill>
                </a14:hiddenFill>
              </a:ext>
            </a:extLst>
          </p:spPr>
        </p:pic>
        <p:sp>
          <p:nvSpPr>
            <p:cNvPr id="184" name="Rectangle 183"/>
            <p:cNvSpPr/>
            <p:nvPr/>
          </p:nvSpPr>
          <p:spPr>
            <a:xfrm>
              <a:off x="-1334990" y="936998"/>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u="sng" kern="0" dirty="0">
                  <a:solidFill>
                    <a:prstClr val="black"/>
                  </a:solidFill>
                  <a:latin typeface="Trebuchet MS"/>
                </a:rPr>
                <a:t>Personal Loans</a:t>
              </a:r>
              <a:endParaRPr kumimoji="0" lang="en-US" sz="800" b="1" i="0" u="sng" strike="noStrike" kern="0" cap="none" spc="0" normalizeH="0" baseline="0" noProof="0" dirty="0">
                <a:ln>
                  <a:noFill/>
                </a:ln>
                <a:solidFill>
                  <a:prstClr val="black"/>
                </a:solidFill>
                <a:effectLst/>
                <a:uLnTx/>
                <a:uFillTx/>
                <a:latin typeface="Trebuchet MS"/>
                <a:ea typeface="+mn-ea"/>
                <a:cs typeface="+mn-cs"/>
              </a:endParaRPr>
            </a:p>
          </p:txBody>
        </p:sp>
      </p:grpSp>
      <p:grpSp>
        <p:nvGrpSpPr>
          <p:cNvPr id="133" name="Group 132"/>
          <p:cNvGrpSpPr/>
          <p:nvPr/>
        </p:nvGrpSpPr>
        <p:grpSpPr>
          <a:xfrm>
            <a:off x="5919125" y="5249028"/>
            <a:ext cx="1312845" cy="494822"/>
            <a:chOff x="7924316" y="3291001"/>
            <a:chExt cx="1312845" cy="494822"/>
          </a:xfrm>
        </p:grpSpPr>
        <p:sp>
          <p:nvSpPr>
            <p:cNvPr id="134" name="Rectangle 133"/>
            <p:cNvSpPr/>
            <p:nvPr/>
          </p:nvSpPr>
          <p:spPr>
            <a:xfrm>
              <a:off x="7924316" y="329100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Finance</a:t>
              </a:r>
            </a:p>
          </p:txBody>
        </p:sp>
        <p:pic>
          <p:nvPicPr>
            <p:cNvPr id="137" name="Picture 111" descr="Related image"/>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a:stretch/>
          </p:blipFill>
          <p:spPr bwMode="auto">
            <a:xfrm>
              <a:off x="8079970" y="3457771"/>
              <a:ext cx="1001536" cy="3280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8" name="Group 137"/>
          <p:cNvGrpSpPr/>
          <p:nvPr/>
        </p:nvGrpSpPr>
        <p:grpSpPr>
          <a:xfrm>
            <a:off x="7697370" y="4558721"/>
            <a:ext cx="1360885" cy="475056"/>
            <a:chOff x="4475577" y="1759911"/>
            <a:chExt cx="1360885" cy="475056"/>
          </a:xfrm>
        </p:grpSpPr>
        <p:sp>
          <p:nvSpPr>
            <p:cNvPr id="139" name="Rectangle 138"/>
            <p:cNvSpPr/>
            <p:nvPr/>
          </p:nvSpPr>
          <p:spPr>
            <a:xfrm>
              <a:off x="4475577" y="1759911"/>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Coupons</a:t>
              </a:r>
            </a:p>
          </p:txBody>
        </p:sp>
        <p:pic>
          <p:nvPicPr>
            <p:cNvPr id="142" name="Picture 109" descr="Image result for ebates logo"/>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a:stretch/>
          </p:blipFill>
          <p:spPr bwMode="auto">
            <a:xfrm>
              <a:off x="4832592" y="1993209"/>
              <a:ext cx="646855" cy="241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599532" y="3035067"/>
            <a:ext cx="1129810" cy="807905"/>
            <a:chOff x="14365194" y="6134319"/>
            <a:chExt cx="1129810" cy="807905"/>
          </a:xfrm>
        </p:grpSpPr>
        <p:pic>
          <p:nvPicPr>
            <p:cNvPr id="148" name="Picture 101" descr="Image result for rover.com logo"/>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14526147" y="6134319"/>
              <a:ext cx="807905" cy="807905"/>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p:cNvSpPr/>
            <p:nvPr/>
          </p:nvSpPr>
          <p:spPr>
            <a:xfrm>
              <a:off x="14365194" y="6166220"/>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Pet Care</a:t>
              </a:r>
            </a:p>
          </p:txBody>
        </p:sp>
      </p:grpSp>
      <p:sp>
        <p:nvSpPr>
          <p:cNvPr id="135" name="Text Placeholder 3">
            <a:extLst>
              <a:ext uri="{FF2B5EF4-FFF2-40B4-BE49-F238E27FC236}">
                <a16:creationId xmlns:a16="http://schemas.microsoft.com/office/drawing/2014/main" id="{B025BE39-4043-43E7-A07F-7712C0F32671}"/>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
        <p:nvSpPr>
          <p:cNvPr id="140" name="Text Placeholder 3">
            <a:extLst>
              <a:ext uri="{FF2B5EF4-FFF2-40B4-BE49-F238E27FC236}">
                <a16:creationId xmlns:a16="http://schemas.microsoft.com/office/drawing/2014/main" id="{B4F6C8F7-5731-4818-BAF3-C2EEBF04416E}"/>
              </a:ext>
            </a:extLst>
          </p:cNvPr>
          <p:cNvSpPr>
            <a:spLocks noGrp="1"/>
          </p:cNvSpPr>
          <p:nvPr>
            <p:ph type="body" sz="quarter" idx="14"/>
          </p:nvPr>
        </p:nvSpPr>
        <p:spPr>
          <a:xfrm>
            <a:off x="169333" y="6385584"/>
            <a:ext cx="7469252" cy="430327"/>
          </a:xfrm>
        </p:spPr>
        <p:txBody>
          <a:bodyPr/>
          <a:lstStyle/>
          <a:p>
            <a:r>
              <a:rPr lang="en-US" sz="800" dirty="0"/>
              <a:t>The above list represents a mix of brands across “direct” categories who invested $500K+ in measured 2017 TV spend (Nielsen </a:t>
            </a:r>
            <a:r>
              <a:rPr lang="en-US" sz="800" dirty="0" err="1"/>
              <a:t>AdIntel</a:t>
            </a:r>
            <a:r>
              <a:rPr lang="en-US" sz="800" dirty="0"/>
              <a:t>) and have available data within at least one of the following business metrics: website traffic unique reach via comScore, online interactions via iSpot.tv, or revenue / valuation estimates through reliable &amp; verified sources such as SEC.gov, Pivotal Research or company press releases / company representative statements.   </a:t>
            </a:r>
          </a:p>
        </p:txBody>
      </p:sp>
      <p:grpSp>
        <p:nvGrpSpPr>
          <p:cNvPr id="4" name="Group 3"/>
          <p:cNvGrpSpPr/>
          <p:nvPr/>
        </p:nvGrpSpPr>
        <p:grpSpPr>
          <a:xfrm>
            <a:off x="859342" y="4516892"/>
            <a:ext cx="1360885" cy="622599"/>
            <a:chOff x="859342" y="4516892"/>
            <a:chExt cx="1360885" cy="622599"/>
          </a:xfrm>
        </p:grpSpPr>
        <p:sp>
          <p:nvSpPr>
            <p:cNvPr id="144" name="Rectangle 143"/>
            <p:cNvSpPr/>
            <p:nvPr/>
          </p:nvSpPr>
          <p:spPr>
            <a:xfrm>
              <a:off x="859342" y="4516892"/>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Home Services</a:t>
              </a:r>
            </a:p>
          </p:txBody>
        </p:sp>
        <p:pic>
          <p:nvPicPr>
            <p:cNvPr id="1089" name="Picture 65" descr="Image result for takl logo"/>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1327877" y="4730353"/>
              <a:ext cx="423814" cy="184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humbtack logo"/>
            <p:cNvPicPr>
              <a:picLocks noChangeAspect="1" noChangeArrowheads="1"/>
            </p:cNvPicPr>
            <p:nvPr/>
          </p:nvPicPr>
          <p:blipFill>
            <a:blip r:embed="rId51" cstate="hqprint">
              <a:extLst>
                <a:ext uri="{28A0092B-C50C-407E-A947-70E740481C1C}">
                  <a14:useLocalDpi xmlns:a14="http://schemas.microsoft.com/office/drawing/2010/main"/>
                </a:ext>
              </a:extLst>
            </a:blip>
            <a:srcRect/>
            <a:stretch>
              <a:fillRect/>
            </a:stretch>
          </p:blipFill>
          <p:spPr bwMode="auto">
            <a:xfrm>
              <a:off x="1136442" y="4999551"/>
              <a:ext cx="846089" cy="1399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129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solidFill>
                  <a:schemeClr val="tx1"/>
                </a:solidFill>
              </a:rPr>
              <a:t>These 50 Direct-Disruptor Brands Collectively Spent </a:t>
            </a:r>
            <a:br>
              <a:rPr lang="en-US" dirty="0">
                <a:solidFill>
                  <a:schemeClr val="tx1"/>
                </a:solidFill>
              </a:rPr>
            </a:br>
            <a:r>
              <a:rPr lang="en-US" dirty="0">
                <a:solidFill>
                  <a:schemeClr val="tx1"/>
                </a:solidFill>
              </a:rPr>
              <a:t>Over $1.3 Billion On TV In 2017; A 98% Increase YOY</a:t>
            </a:r>
          </a:p>
        </p:txBody>
      </p:sp>
      <p:sp>
        <p:nvSpPr>
          <p:cNvPr id="7" name="Text Placeholder 3"/>
          <p:cNvSpPr>
            <a:spLocks noGrp="1"/>
          </p:cNvSpPr>
          <p:nvPr>
            <p:ph type="body" sz="quarter" idx="14"/>
          </p:nvPr>
        </p:nvSpPr>
        <p:spPr>
          <a:xfrm>
            <a:off x="169333" y="6385585"/>
            <a:ext cx="7469252" cy="368686"/>
          </a:xfrm>
        </p:spPr>
        <p:txBody>
          <a:bodyPr/>
          <a:lstStyle/>
          <a:p>
            <a:r>
              <a:rPr lang="en-US" sz="800" dirty="0"/>
              <a:t>Source: VAB analysis of Nielsen Ad Intel data, calendar year 2015-2017.   TV spend includes national cable TV, broadcast TV, Spanish language cable TV, Spanish language broadcast TV, spot TV, syndication TV.  Reflects the </a:t>
            </a:r>
            <a:r>
              <a:rPr lang="en-US" sz="800" dirty="0" err="1"/>
              <a:t>cume</a:t>
            </a:r>
            <a:r>
              <a:rPr lang="en-US" sz="800" dirty="0"/>
              <a:t> TV spend of the 50 direct brands identified in this report. All 50 companies existed since 2015, except for Hubble, which was founded in 2016.</a:t>
            </a:r>
          </a:p>
        </p:txBody>
      </p:sp>
      <p:graphicFrame>
        <p:nvGraphicFramePr>
          <p:cNvPr id="8" name="Chart 7"/>
          <p:cNvGraphicFramePr/>
          <p:nvPr>
            <p:extLst>
              <p:ext uri="{D42A27DB-BD31-4B8C-83A1-F6EECF244321}">
                <p14:modId xmlns:p14="http://schemas.microsoft.com/office/powerpoint/2010/main" val="236662184"/>
              </p:ext>
            </p:extLst>
          </p:nvPr>
        </p:nvGraphicFramePr>
        <p:xfrm>
          <a:off x="1203649" y="2224454"/>
          <a:ext cx="6783356" cy="37531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3"/>
          </p:nvPr>
        </p:nvSpPr>
        <p:spPr>
          <a:xfrm>
            <a:off x="178211" y="1367396"/>
            <a:ext cx="8737189" cy="592364"/>
          </a:xfrm>
        </p:spPr>
        <p:txBody>
          <a:bodyPr/>
          <a:lstStyle/>
          <a:p>
            <a:r>
              <a:rPr lang="en-US" sz="1600" dirty="0"/>
              <a:t>“Direct-disruptor” brands have accelerated spending recently in this very competitive environment, having invested over </a:t>
            </a:r>
            <a:r>
              <a:rPr lang="en-US" sz="1600" b="1" i="1" u="sng" dirty="0"/>
              <a:t>$650MM</a:t>
            </a:r>
            <a:r>
              <a:rPr lang="en-US" sz="1600" dirty="0"/>
              <a:t> more in TV over the last year</a:t>
            </a:r>
          </a:p>
        </p:txBody>
      </p:sp>
      <p:sp>
        <p:nvSpPr>
          <p:cNvPr id="6" name="Text Placeholder 3">
            <a:extLst>
              <a:ext uri="{FF2B5EF4-FFF2-40B4-BE49-F238E27FC236}">
                <a16:creationId xmlns:a16="http://schemas.microsoft.com/office/drawing/2014/main" id="{BB689C44-83E5-430F-A2A3-8E23A40BB711}"/>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195878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Click Thru Images for Article</a:t>
            </a:r>
          </a:p>
        </p:txBody>
      </p:sp>
      <p:sp>
        <p:nvSpPr>
          <p:cNvPr id="7" name="Title 1"/>
          <p:cNvSpPr txBox="1">
            <a:spLocks/>
          </p:cNvSpPr>
          <p:nvPr/>
        </p:nvSpPr>
        <p:spPr>
          <a:xfrm>
            <a:off x="178211" y="364933"/>
            <a:ext cx="8805334" cy="592364"/>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r>
              <a:rPr lang="en-US" dirty="0"/>
              <a:t>Television Has Driven Many Business Successes Across The </a:t>
            </a:r>
          </a:p>
          <a:p>
            <a:r>
              <a:rPr lang="en-US" dirty="0"/>
              <a:t>50 “Direct-Disruptor” Brands Analyzed</a:t>
            </a:r>
          </a:p>
        </p:txBody>
      </p:sp>
      <p:pic>
        <p:nvPicPr>
          <p:cNvPr id="10" name="Picture 9">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25958" y="1744873"/>
            <a:ext cx="3220607" cy="6206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4" descr="Image result for plated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40022" y="1460809"/>
            <a:ext cx="992479" cy="273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105400" y="1737864"/>
            <a:ext cx="3150833" cy="4847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7" descr="Related image"/>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66958" y="1355688"/>
            <a:ext cx="827716" cy="3310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218123" y="3752987"/>
            <a:ext cx="3724526" cy="5376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10" descr="Image result for true &amp; co logo"/>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29259" y="3317265"/>
            <a:ext cx="902254" cy="4511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61182" y="3808322"/>
            <a:ext cx="4332396" cy="3128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descr="Image result for ibotta 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800322" y="3193529"/>
            <a:ext cx="1254115" cy="9180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hlinkClick r:id="rId14"/>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925958" y="2893501"/>
            <a:ext cx="3417442" cy="4524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descr="Image result for talkspace logo"/>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012803" y="2486738"/>
            <a:ext cx="1243751" cy="41458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hlinkClick r:id="rId17"/>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481789" y="5545818"/>
            <a:ext cx="4247525" cy="268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1" name="Picture 9" descr="Image result for offerup logo"/>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6319273" y="5169871"/>
            <a:ext cx="1102649" cy="38935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hlinkClick r:id="rId20"/>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261182" y="4569227"/>
            <a:ext cx="4031450" cy="3999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4" name="Picture 12" descr="Related image"/>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a:ext>
            </a:extLst>
          </a:blip>
          <a:srcRect t="32462" b="33769"/>
          <a:stretch/>
        </p:blipFill>
        <p:spPr bwMode="auto">
          <a:xfrm>
            <a:off x="1143872" y="4194016"/>
            <a:ext cx="1506744" cy="338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23"/>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4789855" y="4645022"/>
            <a:ext cx="3863259" cy="4076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descr="Related image"/>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6192475" y="4347375"/>
            <a:ext cx="1058017" cy="2736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hlinkClick r:id="rId26"/>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261182" y="5365856"/>
            <a:ext cx="3785847" cy="4487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descr="Image result for peloton logo"/>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1462678" y="4919731"/>
            <a:ext cx="1382855" cy="54637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Image result for thumbtack logo"/>
          <p:cNvPicPr>
            <a:picLocks noChangeAspect="1" noChangeArrowheads="1"/>
          </p:cNvPicPr>
          <p:nvPr/>
        </p:nvPicPr>
        <p:blipFill>
          <a:blip r:embed="rId29" cstate="hqprint">
            <a:extLst>
              <a:ext uri="{28A0092B-C50C-407E-A947-70E740481C1C}">
                <a14:useLocalDpi xmlns:a14="http://schemas.microsoft.com/office/drawing/2010/main"/>
              </a:ext>
            </a:extLst>
          </a:blip>
          <a:srcRect/>
          <a:stretch>
            <a:fillRect/>
          </a:stretch>
        </p:blipFill>
        <p:spPr bwMode="auto">
          <a:xfrm>
            <a:off x="6022274" y="2381972"/>
            <a:ext cx="1238760" cy="2048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hlinkClick r:id="rId30"/>
          </p:cNvPr>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4706243" y="2711417"/>
            <a:ext cx="4021351" cy="475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 Placeholder 3">
            <a:extLst>
              <a:ext uri="{FF2B5EF4-FFF2-40B4-BE49-F238E27FC236}">
                <a16:creationId xmlns:a16="http://schemas.microsoft.com/office/drawing/2014/main" id="{0BB79456-7CC2-4BA6-8487-1BF39D46362D}"/>
              </a:ext>
            </a:extLst>
          </p:cNvPr>
          <p:cNvSpPr txBox="1">
            <a:spLocks/>
          </p:cNvSpPr>
          <p:nvPr/>
        </p:nvSpPr>
        <p:spPr>
          <a:xfrm>
            <a:off x="332256" y="6183445"/>
            <a:ext cx="2602533" cy="43179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t>VAB: DIRECT IMPACT</a:t>
            </a:r>
          </a:p>
        </p:txBody>
      </p:sp>
    </p:spTree>
    <p:extLst>
      <p:ext uri="{BB962C8B-B14F-4D97-AF65-F5344CB8AC3E}">
        <p14:creationId xmlns:p14="http://schemas.microsoft.com/office/powerpoint/2010/main" val="96933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7591</TotalTime>
  <Words>4529</Words>
  <Application>Microsoft Office PowerPoint</Application>
  <PresentationFormat>On-screen Show (4:3)</PresentationFormat>
  <Paragraphs>696</Paragraphs>
  <Slides>29</Slides>
  <Notes>16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29</vt:i4>
      </vt:variant>
    </vt:vector>
  </HeadingPairs>
  <TitlesOfParts>
    <vt:vector size="38" baseType="lpstr">
      <vt:lpstr>ＭＳ Ｐゴシック</vt:lpstr>
      <vt:lpstr>Arial</vt:lpstr>
      <vt:lpstr>Calibri</vt:lpstr>
      <vt:lpstr>Trebuchet MS</vt:lpstr>
      <vt:lpstr>Office Theme</vt:lpstr>
      <vt:lpstr>Custom Design</vt:lpstr>
      <vt:lpstr>1_Custom Design</vt:lpstr>
      <vt:lpstr>2_Custom Design</vt:lpstr>
      <vt:lpstr>3_Custom Design</vt:lpstr>
      <vt:lpstr>PowerPoint Presentation</vt:lpstr>
      <vt:lpstr>Contents</vt:lpstr>
      <vt:lpstr>Five Years And Counting Of Tracking TV Spending From Digital-Native, Data-Driven, Direct-Disruptor Brands</vt:lpstr>
      <vt:lpstr>Direct Impact: How TV Drives Outcomes For “Direct” Brands</vt:lpstr>
      <vt:lpstr>Direct-Disruptor Brands Summary</vt:lpstr>
      <vt:lpstr>“Direct-Disruptor” Definitions</vt:lpstr>
      <vt:lpstr>50 “Direct-Disruptor” Brands Analyzed Across Many Categories</vt:lpstr>
      <vt:lpstr>These 50 Direct-Disruptor Brands Collectively Spent  Over $1.3 Billion On TV In 2017; A 98% Increase YOY</vt:lpstr>
      <vt:lpstr>PowerPoint Presentation</vt:lpstr>
      <vt:lpstr>“Emerging”  Direct-Disruptor Brands</vt:lpstr>
      <vt:lpstr>“Emerging” Direct-Disruptor Brands</vt:lpstr>
      <vt:lpstr>These 34 “Emerging” Brands Collectively Spent Over  $500 Million On TV In 2017; A 138% Increase YOY</vt:lpstr>
      <vt:lpstr>On Average, “Emerging” Brands Saw A 83% Lift In Their  Unique Website Traffic After They Launched A TV Campaign</vt:lpstr>
      <vt:lpstr>Website Traffic Skyrocketed For Many “Emerging” Brands As Soon As They Launched A TV Campaign</vt:lpstr>
      <vt:lpstr>TV Is The Catalyst That Jumpstarts Greater Conversation, Exploration &amp; Viewing Of Their Advertising Online</vt:lpstr>
      <vt:lpstr>Most Brands Saw Across-The-Board Lifts In Online Metrics Related To Their Ads As They Increased Their TV Investment</vt:lpstr>
      <vt:lpstr>“Emerging” Brands Often See Their Revenues Take Off When They Launch A TV Campaign Or Increase Their Investment</vt:lpstr>
      <vt:lpstr>“Emerging” Brands Often See Their Revenues Take Off When They Launch A TV Campaign Or Increase Their Investment</vt:lpstr>
      <vt:lpstr>“Expanding”  Direct-Disruptor Brands</vt:lpstr>
      <vt:lpstr>“Expanding” Direct-Disruptor Brands</vt:lpstr>
      <vt:lpstr>These 16 “Expanding” Brands Collectively Spent Almost $800 Million On TV In 2017; A 78% Increase YOY</vt:lpstr>
      <vt:lpstr>There Is A Definitive Correlation Between TV Spend &amp; Website Traffic For These “Expanding” Brands</vt:lpstr>
      <vt:lpstr>TV Drives Online Traffic For “Expanding” Brands That Have  A Continual Advertising Presence</vt:lpstr>
      <vt:lpstr>TV Drives Online Traffic For “Expanding” Brands That Have  A Continual Advertising Presence</vt:lpstr>
      <vt:lpstr>For These More Established Direct-Disruptor Brands,  Increased TV Activity Drives Search Queries</vt:lpstr>
      <vt:lpstr>“Expanding” Brands Often See Their Revenues Take Off When They Increase Their TV Investment</vt:lpstr>
      <vt:lpstr>“Expanding” Brands Often See Their Revenues Take Off When They Increase Their TV Investment</vt:lpstr>
      <vt:lpstr>Key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Jason Wiese</cp:lastModifiedBy>
  <cp:revision>824</cp:revision>
  <cp:lastPrinted>2018-05-17T13:22:44Z</cp:lastPrinted>
  <dcterms:created xsi:type="dcterms:W3CDTF">2015-07-02T18:13:14Z</dcterms:created>
  <dcterms:modified xsi:type="dcterms:W3CDTF">2018-05-17T13:23:52Z</dcterms:modified>
</cp:coreProperties>
</file>