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60" r:id="rId5"/>
    <p:sldId id="288" r:id="rId6"/>
    <p:sldId id="287" r:id="rId7"/>
    <p:sldId id="2952" r:id="rId8"/>
    <p:sldId id="2963" r:id="rId9"/>
    <p:sldId id="2964" r:id="rId10"/>
    <p:sldId id="2965" r:id="rId11"/>
    <p:sldId id="2966" r:id="rId12"/>
    <p:sldId id="2967" r:id="rId13"/>
    <p:sldId id="2857" r:id="rId14"/>
    <p:sldId id="2956" r:id="rId15"/>
    <p:sldId id="2954" r:id="rId16"/>
    <p:sldId id="2968" r:id="rId17"/>
    <p:sldId id="2716" r:id="rId18"/>
    <p:sldId id="2959" r:id="rId19"/>
    <p:sldId id="2957" r:id="rId20"/>
    <p:sldId id="2960" r:id="rId21"/>
    <p:sldId id="2961" r:id="rId22"/>
    <p:sldId id="2953" r:id="rId23"/>
    <p:sldId id="2962" r:id="rId24"/>
    <p:sldId id="280" r:id="rId25"/>
    <p:sldId id="286" r:id="rId26"/>
    <p:sldId id="279"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Wiese" initials="JW" lastIdx="1" clrIdx="0">
    <p:extLst>
      <p:ext uri="{19B8F6BF-5375-455C-9EA6-DF929625EA0E}">
        <p15:presenceInfo xmlns:p15="http://schemas.microsoft.com/office/powerpoint/2012/main" userId="S::jasonw@thevab.com::4bff8d5b-7de6-4655-b397-69b0afc8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ED3C8D"/>
    <a:srgbClr val="E2E8F1"/>
    <a:srgbClr val="D0D8E0"/>
    <a:srgbClr val="FFE600"/>
    <a:srgbClr val="00BFF2"/>
    <a:srgbClr val="4EBEA4"/>
    <a:srgbClr val="7ED2F6"/>
    <a:srgbClr val="1F1A62"/>
    <a:srgbClr val="00C0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5220" autoAdjust="0"/>
  </p:normalViewPr>
  <p:slideViewPr>
    <p:cSldViewPr snapToGrid="0" snapToObjects="1">
      <p:cViewPr varScale="1">
        <p:scale>
          <a:sx n="79" d="100"/>
          <a:sy n="79" d="100"/>
        </p:scale>
        <p:origin x="792" y="77"/>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 Kiely" userId="768be38e-2fb5-40ce-925d-bd8e9d9e3c31" providerId="ADAL" clId="{72089E6D-6B38-4DC1-A996-61D41A19D5DC}"/>
    <pc:docChg chg="modSld">
      <pc:chgData name="Reed Kiely" userId="768be38e-2fb5-40ce-925d-bd8e9d9e3c31" providerId="ADAL" clId="{72089E6D-6B38-4DC1-A996-61D41A19D5DC}" dt="2023-02-28T20:23:44.372" v="0" actId="208"/>
      <pc:docMkLst>
        <pc:docMk/>
      </pc:docMkLst>
      <pc:sldChg chg="modSp mod">
        <pc:chgData name="Reed Kiely" userId="768be38e-2fb5-40ce-925d-bd8e9d9e3c31" providerId="ADAL" clId="{72089E6D-6B38-4DC1-A996-61D41A19D5DC}" dt="2023-02-28T20:23:44.372" v="0" actId="208"/>
        <pc:sldMkLst>
          <pc:docMk/>
          <pc:sldMk cId="21132685" sldId="2966"/>
        </pc:sldMkLst>
        <pc:spChg chg="mod">
          <ac:chgData name="Reed Kiely" userId="768be38e-2fb5-40ce-925d-bd8e9d9e3c31" providerId="ADAL" clId="{72089E6D-6B38-4DC1-A996-61D41A19D5DC}" dt="2023-02-28T20:23:44.372" v="0" actId="208"/>
          <ac:spMkLst>
            <pc:docMk/>
            <pc:sldMk cId="21132685" sldId="2966"/>
            <ac:spMk id="85" creationId="{0E40C99E-95F4-403F-9B23-0F4CAB474EC5}"/>
          </ac:spMkLst>
        </pc:spChg>
      </pc:sldChg>
    </pc:docChg>
  </pc:docChgLst>
  <pc:docChgLst>
    <pc:chgData name="Jason Wiese" userId="4bff8d5b-7de6-4655-b397-69b0afc81113" providerId="ADAL" clId="{858AA88E-D2B1-4D91-A8B6-DEA66117C00A}"/>
    <pc:docChg chg="modSld">
      <pc:chgData name="Jason Wiese" userId="4bff8d5b-7de6-4655-b397-69b0afc81113" providerId="ADAL" clId="{858AA88E-D2B1-4D91-A8B6-DEA66117C00A}" dt="2023-03-06T18:56:52.884" v="2" actId="20577"/>
      <pc:docMkLst>
        <pc:docMk/>
      </pc:docMkLst>
      <pc:sldChg chg="modSp mod">
        <pc:chgData name="Jason Wiese" userId="4bff8d5b-7de6-4655-b397-69b0afc81113" providerId="ADAL" clId="{858AA88E-D2B1-4D91-A8B6-DEA66117C00A}" dt="2023-03-06T18:56:52.884" v="2" actId="20577"/>
        <pc:sldMkLst>
          <pc:docMk/>
          <pc:sldMk cId="1193019504" sldId="2968"/>
        </pc:sldMkLst>
        <pc:spChg chg="mod">
          <ac:chgData name="Jason Wiese" userId="4bff8d5b-7de6-4655-b397-69b0afc81113" providerId="ADAL" clId="{858AA88E-D2B1-4D91-A8B6-DEA66117C00A}" dt="2023-03-06T18:56:52.884" v="2" actId="20577"/>
          <ac:spMkLst>
            <pc:docMk/>
            <pc:sldMk cId="1193019504" sldId="2968"/>
            <ac:spMk id="47" creationId="{3DB94205-C6B7-4C81-844F-CAD0B8EFB6BD}"/>
          </ac:spMkLst>
        </pc:spChg>
      </pc:sldChg>
    </pc:docChg>
  </pc:docChgLst>
  <pc:docChgLst>
    <pc:chgData name="Reed Kiely" userId="768be38e-2fb5-40ce-925d-bd8e9d9e3c31" providerId="ADAL" clId="{13F2A1FA-6785-4EF3-BDBD-CD654EBF1994}"/>
    <pc:docChg chg="modSld">
      <pc:chgData name="Reed Kiely" userId="768be38e-2fb5-40ce-925d-bd8e9d9e3c31" providerId="ADAL" clId="{13F2A1FA-6785-4EF3-BDBD-CD654EBF1994}" dt="2023-03-01T18:23:44.120" v="1" actId="20577"/>
      <pc:docMkLst>
        <pc:docMk/>
      </pc:docMkLst>
      <pc:sldChg chg="modSp mod">
        <pc:chgData name="Reed Kiely" userId="768be38e-2fb5-40ce-925d-bd8e9d9e3c31" providerId="ADAL" clId="{13F2A1FA-6785-4EF3-BDBD-CD654EBF1994}" dt="2023-03-01T18:23:44.120" v="1" actId="20577"/>
        <pc:sldMkLst>
          <pc:docMk/>
          <pc:sldMk cId="3076543791" sldId="2716"/>
        </pc:sldMkLst>
        <pc:graphicFrameChg chg="modGraphic">
          <ac:chgData name="Reed Kiely" userId="768be38e-2fb5-40ce-925d-bd8e9d9e3c31" providerId="ADAL" clId="{13F2A1FA-6785-4EF3-BDBD-CD654EBF1994}" dt="2023-03-01T18:23:44.120" v="1" actId="20577"/>
          <ac:graphicFrameMkLst>
            <pc:docMk/>
            <pc:sldMk cId="3076543791" sldId="2716"/>
            <ac:graphicFrameMk id="5" creationId="{771EC0ED-AECB-49BB-BA20-761D88F43B3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3-E273-440D-8AC0-A9E9B6529249}"/>
              </c:ext>
            </c:extLst>
          </c:dPt>
          <c:dPt>
            <c:idx val="1"/>
            <c:invertIfNegative val="0"/>
            <c:bubble3D val="0"/>
            <c:spPr>
              <a:solidFill>
                <a:srgbClr val="00BFF2"/>
              </a:solidFill>
              <a:ln>
                <a:noFill/>
              </a:ln>
              <a:effectLst/>
            </c:spPr>
            <c:extLst>
              <c:ext xmlns:c16="http://schemas.microsoft.com/office/drawing/2014/chart" uri="{C3380CC4-5D6E-409C-BE32-E72D297353CC}">
                <c16:uniqueId val="{00000004-E273-440D-8AC0-A9E9B6529249}"/>
              </c:ext>
            </c:extLst>
          </c:dPt>
          <c:dPt>
            <c:idx val="2"/>
            <c:invertIfNegative val="0"/>
            <c:bubble3D val="0"/>
            <c:spPr>
              <a:solidFill>
                <a:srgbClr val="1B1464"/>
              </a:solidFill>
              <a:ln>
                <a:noFill/>
              </a:ln>
              <a:effectLst/>
            </c:spPr>
            <c:extLst>
              <c:ext xmlns:c16="http://schemas.microsoft.com/office/drawing/2014/chart" uri="{C3380CC4-5D6E-409C-BE32-E72D297353CC}">
                <c16:uniqueId val="{00000005-E273-440D-8AC0-A9E9B6529249}"/>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During TV Launch Month</c:v>
                </c:pt>
                <c:pt idx="1">
                  <c:v>'When On' In Post-Launch Months</c:v>
                </c:pt>
              </c:strCache>
            </c:strRef>
          </c:cat>
          <c:val>
            <c:numRef>
              <c:f>Sheet1!$B$2:$B$3</c:f>
              <c:numCache>
                <c:formatCode>"$"#,##0.0</c:formatCode>
                <c:ptCount val="2"/>
                <c:pt idx="0">
                  <c:v>177.9</c:v>
                </c:pt>
                <c:pt idx="1">
                  <c:v>290.89999999999998</c:v>
                </c:pt>
              </c:numCache>
            </c:numRef>
          </c:val>
          <c:extLst>
            <c:ext xmlns:c16="http://schemas.microsoft.com/office/drawing/2014/chart" uri="{C3380CC4-5D6E-409C-BE32-E72D297353CC}">
              <c16:uniqueId val="{00000000-E273-440D-8AC0-A9E9B6529249}"/>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5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quot;$&quot;#,##0.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4655-4C7F-998B-6C544FD2A4A2}"/>
              </c:ext>
            </c:extLst>
          </c:dPt>
          <c:dPt>
            <c:idx val="1"/>
            <c:invertIfNegative val="0"/>
            <c:bubble3D val="0"/>
            <c:spPr>
              <a:solidFill>
                <a:srgbClr val="00BFF2"/>
              </a:solidFill>
              <a:ln>
                <a:noFill/>
              </a:ln>
              <a:effectLst/>
            </c:spPr>
            <c:extLst>
              <c:ext xmlns:c16="http://schemas.microsoft.com/office/drawing/2014/chart" uri="{C3380CC4-5D6E-409C-BE32-E72D297353CC}">
                <c16:uniqueId val="{00000003-4655-4C7F-998B-6C544FD2A4A2}"/>
              </c:ext>
            </c:extLst>
          </c:dPt>
          <c:dPt>
            <c:idx val="2"/>
            <c:invertIfNegative val="0"/>
            <c:bubble3D val="0"/>
            <c:spPr>
              <a:solidFill>
                <a:srgbClr val="1B1464"/>
              </a:solidFill>
              <a:ln>
                <a:noFill/>
              </a:ln>
              <a:effectLst/>
            </c:spPr>
            <c:extLst>
              <c:ext xmlns:c16="http://schemas.microsoft.com/office/drawing/2014/chart" uri="{C3380CC4-5D6E-409C-BE32-E72D297353CC}">
                <c16:uniqueId val="{00000005-4655-4C7F-998B-6C544FD2A4A2}"/>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During TV Launch Month</c:v>
                </c:pt>
                <c:pt idx="1">
                  <c:v>'When On' In Post-Launch Months</c:v>
                </c:pt>
              </c:strCache>
            </c:strRef>
          </c:cat>
          <c:val>
            <c:numRef>
              <c:f>Sheet1!$B$2:$B$3</c:f>
              <c:numCache>
                <c:formatCode>"$"#,##0.0</c:formatCode>
                <c:ptCount val="2"/>
                <c:pt idx="0">
                  <c:v>522.20000000000005</c:v>
                </c:pt>
                <c:pt idx="1">
                  <c:v>784.8</c:v>
                </c:pt>
              </c:numCache>
            </c:numRef>
          </c:val>
          <c:extLst>
            <c:ext xmlns:c16="http://schemas.microsoft.com/office/drawing/2014/chart" uri="{C3380CC4-5D6E-409C-BE32-E72D297353CC}">
              <c16:uniqueId val="{00000006-4655-4C7F-998B-6C544FD2A4A2}"/>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5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quot;$&quot;#,##0.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5796-4840-A6D1-EF742201FCDF}"/>
              </c:ext>
            </c:extLst>
          </c:dPt>
          <c:dPt>
            <c:idx val="1"/>
            <c:invertIfNegative val="0"/>
            <c:bubble3D val="0"/>
            <c:spPr>
              <a:solidFill>
                <a:srgbClr val="00BFF2"/>
              </a:solidFill>
              <a:ln>
                <a:noFill/>
              </a:ln>
              <a:effectLst/>
            </c:spPr>
            <c:extLst>
              <c:ext xmlns:c16="http://schemas.microsoft.com/office/drawing/2014/chart" uri="{C3380CC4-5D6E-409C-BE32-E72D297353CC}">
                <c16:uniqueId val="{00000003-5796-4840-A6D1-EF742201FCDF}"/>
              </c:ext>
            </c:extLst>
          </c:dPt>
          <c:dPt>
            <c:idx val="2"/>
            <c:invertIfNegative val="0"/>
            <c:bubble3D val="0"/>
            <c:spPr>
              <a:solidFill>
                <a:srgbClr val="1B1464"/>
              </a:solidFill>
              <a:ln>
                <a:noFill/>
              </a:ln>
              <a:effectLst/>
            </c:spPr>
            <c:extLst>
              <c:ext xmlns:c16="http://schemas.microsoft.com/office/drawing/2014/chart" uri="{C3380CC4-5D6E-409C-BE32-E72D297353CC}">
                <c16:uniqueId val="{00000005-5796-4840-A6D1-EF742201FCD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During TV Launch Month</c:v>
                </c:pt>
                <c:pt idx="1">
                  <c:v>'When On' In Post-Launch Months</c:v>
                </c:pt>
              </c:strCache>
            </c:strRef>
          </c:cat>
          <c:val>
            <c:numRef>
              <c:f>Sheet1!$B$2:$B$3</c:f>
              <c:numCache>
                <c:formatCode>"$"#,##0.0</c:formatCode>
                <c:ptCount val="2"/>
                <c:pt idx="0">
                  <c:v>2128.5</c:v>
                </c:pt>
                <c:pt idx="1">
                  <c:v>3192.6</c:v>
                </c:pt>
              </c:numCache>
            </c:numRef>
          </c:val>
          <c:extLst>
            <c:ext xmlns:c16="http://schemas.microsoft.com/office/drawing/2014/chart" uri="{C3380CC4-5D6E-409C-BE32-E72D297353CC}">
              <c16:uniqueId val="{00000006-5796-4840-A6D1-EF742201FCDF}"/>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5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quot;$&quot;#,##0.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3-E273-440D-8AC0-A9E9B6529249}"/>
              </c:ext>
            </c:extLst>
          </c:dPt>
          <c:dPt>
            <c:idx val="1"/>
            <c:invertIfNegative val="0"/>
            <c:bubble3D val="0"/>
            <c:spPr>
              <a:solidFill>
                <a:srgbClr val="00BFF2"/>
              </a:solidFill>
              <a:ln>
                <a:noFill/>
              </a:ln>
              <a:effectLst/>
            </c:spPr>
            <c:extLst>
              <c:ext xmlns:c16="http://schemas.microsoft.com/office/drawing/2014/chart" uri="{C3380CC4-5D6E-409C-BE32-E72D297353CC}">
                <c16:uniqueId val="{00000004-E273-440D-8AC0-A9E9B6529249}"/>
              </c:ext>
            </c:extLst>
          </c:dPt>
          <c:dPt>
            <c:idx val="2"/>
            <c:invertIfNegative val="0"/>
            <c:bubble3D val="0"/>
            <c:spPr>
              <a:solidFill>
                <a:srgbClr val="1B1464"/>
              </a:solidFill>
              <a:ln>
                <a:noFill/>
              </a:ln>
              <a:effectLst/>
            </c:spPr>
            <c:extLst>
              <c:ext xmlns:c16="http://schemas.microsoft.com/office/drawing/2014/chart" uri="{C3380CC4-5D6E-409C-BE32-E72D297353CC}">
                <c16:uniqueId val="{00000005-E273-440D-8AC0-A9E9B6529249}"/>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1853</c:v>
                </c:pt>
                <c:pt idx="1">
                  <c:v>2900</c:v>
                </c:pt>
                <c:pt idx="2">
                  <c:v>3424</c:v>
                </c:pt>
              </c:numCache>
            </c:numRef>
          </c:val>
          <c:extLst>
            <c:ext xmlns:c16="http://schemas.microsoft.com/office/drawing/2014/chart" uri="{C3380CC4-5D6E-409C-BE32-E72D297353CC}">
              <c16:uniqueId val="{00000000-E273-440D-8AC0-A9E9B6529249}"/>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0.5035281704793626"/>
          <c:w val="0.9249500719206093"/>
          <c:h val="0.34997747279122765"/>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48B1-408C-BE62-71235FA04BCC}"/>
              </c:ext>
            </c:extLst>
          </c:dPt>
          <c:dPt>
            <c:idx val="1"/>
            <c:invertIfNegative val="0"/>
            <c:bubble3D val="0"/>
            <c:spPr>
              <a:solidFill>
                <a:srgbClr val="00BFF2"/>
              </a:solidFill>
              <a:ln>
                <a:noFill/>
              </a:ln>
              <a:effectLst/>
            </c:spPr>
            <c:extLst>
              <c:ext xmlns:c16="http://schemas.microsoft.com/office/drawing/2014/chart" uri="{C3380CC4-5D6E-409C-BE32-E72D297353CC}">
                <c16:uniqueId val="{00000003-48B1-408C-BE62-71235FA04BCC}"/>
              </c:ext>
            </c:extLst>
          </c:dPt>
          <c:dPt>
            <c:idx val="2"/>
            <c:invertIfNegative val="0"/>
            <c:bubble3D val="0"/>
            <c:spPr>
              <a:solidFill>
                <a:srgbClr val="1B1464"/>
              </a:solidFill>
              <a:ln>
                <a:noFill/>
              </a:ln>
              <a:effectLst/>
            </c:spPr>
            <c:extLst>
              <c:ext xmlns:c16="http://schemas.microsoft.com/office/drawing/2014/chart" uri="{C3380CC4-5D6E-409C-BE32-E72D297353CC}">
                <c16:uniqueId val="{00000005-48B1-408C-BE62-71235FA04BC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1073</c:v>
                </c:pt>
                <c:pt idx="1">
                  <c:v>1411</c:v>
                </c:pt>
                <c:pt idx="2">
                  <c:v>1309</c:v>
                </c:pt>
              </c:numCache>
            </c:numRef>
          </c:val>
          <c:extLst>
            <c:ext xmlns:c16="http://schemas.microsoft.com/office/drawing/2014/chart" uri="{C3380CC4-5D6E-409C-BE32-E72D297353CC}">
              <c16:uniqueId val="{00000006-48B1-408C-BE62-71235FA04BCC}"/>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0.43694593306060392"/>
          <c:w val="0.9249500719206093"/>
          <c:h val="0.41655971020998633"/>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233D-447F-9562-2BDD551DD8C1}"/>
              </c:ext>
            </c:extLst>
          </c:dPt>
          <c:dPt>
            <c:idx val="1"/>
            <c:invertIfNegative val="0"/>
            <c:bubble3D val="0"/>
            <c:spPr>
              <a:solidFill>
                <a:srgbClr val="00BFF2"/>
              </a:solidFill>
              <a:ln>
                <a:noFill/>
              </a:ln>
              <a:effectLst/>
            </c:spPr>
            <c:extLst>
              <c:ext xmlns:c16="http://schemas.microsoft.com/office/drawing/2014/chart" uri="{C3380CC4-5D6E-409C-BE32-E72D297353CC}">
                <c16:uniqueId val="{00000003-233D-447F-9562-2BDD551DD8C1}"/>
              </c:ext>
            </c:extLst>
          </c:dPt>
          <c:dPt>
            <c:idx val="2"/>
            <c:invertIfNegative val="0"/>
            <c:bubble3D val="0"/>
            <c:spPr>
              <a:solidFill>
                <a:srgbClr val="1B1464"/>
              </a:solidFill>
              <a:ln>
                <a:noFill/>
              </a:ln>
              <a:effectLst/>
            </c:spPr>
            <c:extLst>
              <c:ext xmlns:c16="http://schemas.microsoft.com/office/drawing/2014/chart" uri="{C3380CC4-5D6E-409C-BE32-E72D297353CC}">
                <c16:uniqueId val="{00000005-233D-447F-9562-2BDD551DD8C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2066</c:v>
                </c:pt>
                <c:pt idx="1">
                  <c:v>2442</c:v>
                </c:pt>
                <c:pt idx="2">
                  <c:v>2759</c:v>
                </c:pt>
              </c:numCache>
            </c:numRef>
          </c:val>
          <c:extLst>
            <c:ext xmlns:c16="http://schemas.microsoft.com/office/drawing/2014/chart" uri="{C3380CC4-5D6E-409C-BE32-E72D297353CC}">
              <c16:uniqueId val="{00000006-233D-447F-9562-2BDD551DD8C1}"/>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8.3227796773448368E-2"/>
          <c:w val="0.9249500719206093"/>
          <c:h val="0.77651993125515051"/>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27F7-4348-8AF0-A9709774D78C}"/>
              </c:ext>
            </c:extLst>
          </c:dPt>
          <c:dPt>
            <c:idx val="1"/>
            <c:invertIfNegative val="0"/>
            <c:bubble3D val="0"/>
            <c:spPr>
              <a:solidFill>
                <a:srgbClr val="00BFF2"/>
              </a:solidFill>
              <a:ln>
                <a:noFill/>
              </a:ln>
              <a:effectLst/>
            </c:spPr>
            <c:extLst>
              <c:ext xmlns:c16="http://schemas.microsoft.com/office/drawing/2014/chart" uri="{C3380CC4-5D6E-409C-BE32-E72D297353CC}">
                <c16:uniqueId val="{00000003-27F7-4348-8AF0-A9709774D78C}"/>
              </c:ext>
            </c:extLst>
          </c:dPt>
          <c:dPt>
            <c:idx val="2"/>
            <c:invertIfNegative val="0"/>
            <c:bubble3D val="0"/>
            <c:spPr>
              <a:solidFill>
                <a:srgbClr val="1B1464"/>
              </a:solidFill>
              <a:ln>
                <a:noFill/>
              </a:ln>
              <a:effectLst/>
            </c:spPr>
            <c:extLst>
              <c:ext xmlns:c16="http://schemas.microsoft.com/office/drawing/2014/chart" uri="{C3380CC4-5D6E-409C-BE32-E72D297353CC}">
                <c16:uniqueId val="{00000005-27F7-4348-8AF0-A9709774D78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2598</c:v>
                </c:pt>
                <c:pt idx="1">
                  <c:v>5865</c:v>
                </c:pt>
                <c:pt idx="2">
                  <c:v>7928</c:v>
                </c:pt>
              </c:numCache>
            </c:numRef>
          </c:val>
          <c:extLst>
            <c:ext xmlns:c16="http://schemas.microsoft.com/office/drawing/2014/chart" uri="{C3380CC4-5D6E-409C-BE32-E72D297353CC}">
              <c16:uniqueId val="{00000006-27F7-4348-8AF0-A9709774D78C}"/>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3/6/2023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dirty="0"/>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531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3/6/2023</a:t>
            </a:fld>
            <a:endParaRPr lang="en-US" dirty="0"/>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3/6/2023</a:t>
            </a:fld>
            <a:endParaRPr lang="en-US" dirty="0"/>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3/6/2023</a:t>
            </a:fld>
            <a:endParaRPr lang="en-US" dirty="0"/>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214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3/6/2023</a:t>
            </a:fld>
            <a:endParaRPr lang="en-US" dirty="0"/>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3/6/2023</a:t>
            </a:fld>
            <a:endParaRPr lang="en-US" dirty="0"/>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3/6/2023</a:t>
            </a:fld>
            <a:endParaRPr lang="en-US" dirty="0"/>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3/6/2023</a:t>
            </a:fld>
            <a:endParaRPr lang="en-US" dirty="0"/>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3/6/2023</a:t>
            </a:fld>
            <a:endParaRPr lang="en-US" dirty="0"/>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3/6/2023</a:t>
            </a:fld>
            <a:endParaRPr lang="en-US" dirty="0"/>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3/6/2023</a:t>
            </a:fld>
            <a:endParaRPr lang="en-US" dirty="0"/>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3/6/2023</a:t>
            </a:fld>
            <a:endParaRPr lang="en-US" dirty="0"/>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3/6/2023</a:t>
            </a:fld>
            <a:endParaRPr lang="en-US" dirty="0"/>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dirty="0"/>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3" Type="http://schemas.openxmlformats.org/officeDocument/2006/relationships/image" Target="../media/image84.png"/><Relationship Id="rId18" Type="http://schemas.openxmlformats.org/officeDocument/2006/relationships/image" Target="../media/image31.png"/><Relationship Id="rId26" Type="http://schemas.openxmlformats.org/officeDocument/2006/relationships/image" Target="../media/image93.png"/><Relationship Id="rId21" Type="http://schemas.openxmlformats.org/officeDocument/2006/relationships/image" Target="../media/image75.png"/><Relationship Id="rId34" Type="http://schemas.openxmlformats.org/officeDocument/2006/relationships/image" Target="../media/image63.png"/><Relationship Id="rId7" Type="http://schemas.openxmlformats.org/officeDocument/2006/relationships/image" Target="../media/image81.png"/><Relationship Id="rId12" Type="http://schemas.openxmlformats.org/officeDocument/2006/relationships/image" Target="../media/image83.png"/><Relationship Id="rId17" Type="http://schemas.openxmlformats.org/officeDocument/2006/relationships/image" Target="../media/image57.png"/><Relationship Id="rId25" Type="http://schemas.openxmlformats.org/officeDocument/2006/relationships/image" Target="../media/image46.png"/><Relationship Id="rId33" Type="http://schemas.openxmlformats.org/officeDocument/2006/relationships/image" Target="../media/image62.png"/><Relationship Id="rId38" Type="http://schemas.openxmlformats.org/officeDocument/2006/relationships/image" Target="../media/image58.png"/><Relationship Id="rId2" Type="http://schemas.openxmlformats.org/officeDocument/2006/relationships/image" Target="../media/image6.png"/><Relationship Id="rId16" Type="http://schemas.openxmlformats.org/officeDocument/2006/relationships/image" Target="../media/image87.png"/><Relationship Id="rId20" Type="http://schemas.openxmlformats.org/officeDocument/2006/relationships/image" Target="../media/image89.png"/><Relationship Id="rId29"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76.jpeg"/><Relationship Id="rId24" Type="http://schemas.openxmlformats.org/officeDocument/2006/relationships/image" Target="../media/image92.png"/><Relationship Id="rId32" Type="http://schemas.openxmlformats.org/officeDocument/2006/relationships/image" Target="../media/image98.png"/><Relationship Id="rId37" Type="http://schemas.openxmlformats.org/officeDocument/2006/relationships/image" Target="../media/image65.jpeg"/><Relationship Id="rId5" Type="http://schemas.openxmlformats.org/officeDocument/2006/relationships/image" Target="../media/image80.png"/><Relationship Id="rId15" Type="http://schemas.openxmlformats.org/officeDocument/2006/relationships/image" Target="../media/image86.png"/><Relationship Id="rId23" Type="http://schemas.openxmlformats.org/officeDocument/2006/relationships/image" Target="../media/image91.png"/><Relationship Id="rId28" Type="http://schemas.openxmlformats.org/officeDocument/2006/relationships/image" Target="../media/image95.jpeg"/><Relationship Id="rId36" Type="http://schemas.openxmlformats.org/officeDocument/2006/relationships/image" Target="../media/image66.png"/><Relationship Id="rId10" Type="http://schemas.openxmlformats.org/officeDocument/2006/relationships/image" Target="../media/image39.png"/><Relationship Id="rId19" Type="http://schemas.openxmlformats.org/officeDocument/2006/relationships/image" Target="../media/image88.png"/><Relationship Id="rId31" Type="http://schemas.openxmlformats.org/officeDocument/2006/relationships/image" Target="../media/image53.png"/><Relationship Id="rId4" Type="http://schemas.openxmlformats.org/officeDocument/2006/relationships/image" Target="../media/image79.png"/><Relationship Id="rId9" Type="http://schemas.openxmlformats.org/officeDocument/2006/relationships/image" Target="../media/image32.png"/><Relationship Id="rId14" Type="http://schemas.openxmlformats.org/officeDocument/2006/relationships/image" Target="../media/image85.png"/><Relationship Id="rId22" Type="http://schemas.openxmlformats.org/officeDocument/2006/relationships/image" Target="../media/image90.png"/><Relationship Id="rId27" Type="http://schemas.openxmlformats.org/officeDocument/2006/relationships/image" Target="../media/image94.png"/><Relationship Id="rId30" Type="http://schemas.openxmlformats.org/officeDocument/2006/relationships/image" Target="../media/image97.png"/><Relationship Id="rId35" Type="http://schemas.openxmlformats.org/officeDocument/2006/relationships/image" Target="../media/image61.png"/><Relationship Id="rId8" Type="http://schemas.openxmlformats.org/officeDocument/2006/relationships/image" Target="../media/image82.png"/><Relationship Id="rId3"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51.png"/><Relationship Id="rId3" Type="http://schemas.openxmlformats.org/officeDocument/2006/relationships/image" Target="../media/image25.png"/><Relationship Id="rId7" Type="http://schemas.openxmlformats.org/officeDocument/2006/relationships/image" Target="../media/image88.png"/><Relationship Id="rId12"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31.png"/><Relationship Id="rId5" Type="http://schemas.openxmlformats.org/officeDocument/2006/relationships/image" Target="../media/image99.png"/><Relationship Id="rId10" Type="http://schemas.openxmlformats.org/officeDocument/2006/relationships/image" Target="../media/image100.png"/><Relationship Id="rId4" Type="http://schemas.openxmlformats.org/officeDocument/2006/relationships/image" Target="../media/image26.png"/><Relationship Id="rId9" Type="http://schemas.openxmlformats.org/officeDocument/2006/relationships/image" Target="../media/image86.png"/><Relationship Id="rId14" Type="http://schemas.openxmlformats.org/officeDocument/2006/relationships/image" Target="../media/image101.png"/></Relationships>
</file>

<file path=ppt/slides/_rels/slide1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62.png"/><Relationship Id="rId3" Type="http://schemas.openxmlformats.org/officeDocument/2006/relationships/image" Target="../media/image89.png"/><Relationship Id="rId7" Type="http://schemas.openxmlformats.org/officeDocument/2006/relationships/image" Target="../media/image104.png"/><Relationship Id="rId12"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85.png"/><Relationship Id="rId5" Type="http://schemas.openxmlformats.org/officeDocument/2006/relationships/image" Target="../media/image102.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46.pn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71.png"/><Relationship Id="rId3" Type="http://schemas.openxmlformats.org/officeDocument/2006/relationships/image" Target="../media/image106.png"/><Relationship Id="rId7" Type="http://schemas.openxmlformats.org/officeDocument/2006/relationships/image" Target="../media/image52.png"/><Relationship Id="rId12" Type="http://schemas.openxmlformats.org/officeDocument/2006/relationships/image" Target="../media/image70.png"/><Relationship Id="rId2" Type="http://schemas.openxmlformats.org/officeDocument/2006/relationships/image" Target="../media/image6.png"/><Relationship Id="rId16"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64.png"/><Relationship Id="rId5" Type="http://schemas.openxmlformats.org/officeDocument/2006/relationships/image" Target="../media/image108.png"/><Relationship Id="rId15" Type="http://schemas.openxmlformats.org/officeDocument/2006/relationships/image" Target="../media/image69.png"/><Relationship Id="rId10" Type="http://schemas.openxmlformats.org/officeDocument/2006/relationships/image" Target="../media/image60.png"/><Relationship Id="rId4" Type="http://schemas.openxmlformats.org/officeDocument/2006/relationships/image" Target="../media/image107.png"/><Relationship Id="rId9" Type="http://schemas.openxmlformats.org/officeDocument/2006/relationships/image" Target="../media/image68.png"/><Relationship Id="rId1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png"/><Relationship Id="rId7" Type="http://schemas.openxmlformats.org/officeDocument/2006/relationships/image" Target="../media/image1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68.png"/><Relationship Id="rId10" Type="http://schemas.openxmlformats.org/officeDocument/2006/relationships/image" Target="../media/image60.png"/><Relationship Id="rId4" Type="http://schemas.openxmlformats.org/officeDocument/2006/relationships/image" Target="../media/image24.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1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hyperlink" Target="https://www.tatari.tv/insights/client-spotlight-jordan-gladstone-dave" TargetMode="External"/><Relationship Id="rId3" Type="http://schemas.openxmlformats.org/officeDocument/2006/relationships/image" Target="../media/image113.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www.tatari.tv/insights/client-spotlight-branden-windle-tecovas" TargetMode="External"/><Relationship Id="rId5" Type="http://schemas.openxmlformats.org/officeDocument/2006/relationships/image" Target="../media/image114.png"/><Relationship Id="rId10" Type="http://schemas.openxmlformats.org/officeDocument/2006/relationships/image" Target="../media/image99.png"/><Relationship Id="rId4" Type="http://schemas.openxmlformats.org/officeDocument/2006/relationships/image" Target="../media/image28.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hyperlink" Target="https://www.thevab.com/market-changers-playbook/" TargetMode="External"/><Relationship Id="rId7" Type="http://schemas.openxmlformats.org/officeDocument/2006/relationships/hyperlink" Target="https://thevab.com/insight/DirectOutcomes"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hyperlink" Target="https://www.thevab.com/direct-impact/" TargetMode="External"/><Relationship Id="rId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22.xml.rels><?xml version="1.0" encoding="UTF-8" standalone="yes"?>
<Relationships xmlns="http://schemas.openxmlformats.org/package/2006/relationships"><Relationship Id="rId8" Type="http://schemas.openxmlformats.org/officeDocument/2006/relationships/hyperlink" Target="https://thevab.com/our-team/leah-montner-dixon" TargetMode="External"/><Relationship Id="rId13" Type="http://schemas.openxmlformats.org/officeDocument/2006/relationships/image" Target="../media/image117.png"/><Relationship Id="rId3" Type="http://schemas.openxmlformats.org/officeDocument/2006/relationships/hyperlink" Target="https://thevab.com/" TargetMode="External"/><Relationship Id="rId7" Type="http://schemas.openxmlformats.org/officeDocument/2006/relationships/hyperlink" Target="https://thevab.com/our-team/jason-wiese" TargetMode="External"/><Relationship Id="rId12" Type="http://schemas.openxmlformats.org/officeDocument/2006/relationships/hyperlink" Target="https://thevab.com/insight/DirectOutcomes" TargetMode="External"/><Relationship Id="rId2" Type="http://schemas.openxmlformats.org/officeDocument/2006/relationships/image" Target="../media/image5.png"/><Relationship Id="rId16"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hyperlink" Target="http://www.thevab.com/" TargetMode="External"/><Relationship Id="rId11" Type="http://schemas.openxmlformats.org/officeDocument/2006/relationships/image" Target="../media/image122.png"/><Relationship Id="rId5" Type="http://schemas.openxmlformats.org/officeDocument/2006/relationships/hyperlink" Target="https://twitter.com/VABintel" TargetMode="External"/><Relationship Id="rId15" Type="http://schemas.openxmlformats.org/officeDocument/2006/relationships/hyperlink" Target="https://thevab.com/insight/deciphering-direct-consumer" TargetMode="External"/><Relationship Id="rId10" Type="http://schemas.openxmlformats.org/officeDocument/2006/relationships/hyperlink" Target="https://thevab.com/insight/direct-impact" TargetMode="External"/><Relationship Id="rId4" Type="http://schemas.openxmlformats.org/officeDocument/2006/relationships/image" Target="../media/image121.png"/><Relationship Id="rId9" Type="http://schemas.openxmlformats.org/officeDocument/2006/relationships/hyperlink" Target="https://thevab.com/our-team/karolina-guillen" TargetMode="External"/><Relationship Id="rId1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thevab.com/insight/welcome-tv"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thevab.com/insight/deciphering-direct-consume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hyperlink" Target="https://thevab.com/insight/deciphering-direct-consumer" TargetMode="External"/><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1.jpeg"/><Relationship Id="rId2" Type="http://schemas.openxmlformats.org/officeDocument/2006/relationships/image" Target="../media/image4.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jpe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5.png"/><Relationship Id="rId39" Type="http://schemas.openxmlformats.org/officeDocument/2006/relationships/image" Target="../media/image58.png"/><Relationship Id="rId21" Type="http://schemas.openxmlformats.org/officeDocument/2006/relationships/image" Target="../media/image41.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png"/><Relationship Id="rId50" Type="http://schemas.openxmlformats.org/officeDocument/2006/relationships/image" Target="../media/image69.png"/><Relationship Id="rId7" Type="http://schemas.openxmlformats.org/officeDocument/2006/relationships/image" Target="../media/image29.png"/><Relationship Id="rId2" Type="http://schemas.openxmlformats.org/officeDocument/2006/relationships/image" Target="../media/image6.png"/><Relationship Id="rId16" Type="http://schemas.openxmlformats.org/officeDocument/2006/relationships/image" Target="../media/image36.png"/><Relationship Id="rId29" Type="http://schemas.openxmlformats.org/officeDocument/2006/relationships/image" Target="../media/image48.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jpeg"/><Relationship Id="rId45" Type="http://schemas.openxmlformats.org/officeDocument/2006/relationships/image" Target="../media/image64.png"/><Relationship Id="rId5" Type="http://schemas.openxmlformats.org/officeDocument/2006/relationships/image" Target="../media/image27.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pn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0.png"/><Relationship Id="rId44" Type="http://schemas.openxmlformats.org/officeDocument/2006/relationships/image" Target="../media/image63.png"/><Relationship Id="rId52" Type="http://schemas.openxmlformats.org/officeDocument/2006/relationships/image" Target="../media/image71.png"/><Relationship Id="rId4" Type="http://schemas.openxmlformats.org/officeDocument/2006/relationships/image" Target="../media/image26.png"/><Relationship Id="rId9" Type="http://schemas.openxmlformats.org/officeDocument/2006/relationships/image" Target="../media/image23.jpeg"/><Relationship Id="rId14" Type="http://schemas.openxmlformats.org/officeDocument/2006/relationships/image" Target="../media/image34.jpeg"/><Relationship Id="rId22" Type="http://schemas.openxmlformats.org/officeDocument/2006/relationships/image" Target="../media/image42.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67.png"/><Relationship Id="rId8" Type="http://schemas.openxmlformats.org/officeDocument/2006/relationships/image" Target="../media/image22.png"/><Relationship Id="rId51" Type="http://schemas.openxmlformats.org/officeDocument/2006/relationships/image" Target="../media/image70.png"/><Relationship Id="rId3" Type="http://schemas.openxmlformats.org/officeDocument/2006/relationships/image" Target="../media/image25.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2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5.jpeg"/><Relationship Id="rId20" Type="http://schemas.openxmlformats.org/officeDocument/2006/relationships/image" Target="../media/image40.png"/><Relationship Id="rId41"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55.png"/><Relationship Id="rId3" Type="http://schemas.openxmlformats.org/officeDocument/2006/relationships/image" Target="../media/image72.png"/><Relationship Id="rId7" Type="http://schemas.openxmlformats.org/officeDocument/2006/relationships/image" Target="../media/image61.png"/><Relationship Id="rId12" Type="http://schemas.openxmlformats.org/officeDocument/2006/relationships/image" Target="../media/image7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74.png"/><Relationship Id="rId5" Type="http://schemas.openxmlformats.org/officeDocument/2006/relationships/image" Target="../media/image47.png"/><Relationship Id="rId10" Type="http://schemas.openxmlformats.org/officeDocument/2006/relationships/image" Target="../media/image41.png"/><Relationship Id="rId4" Type="http://schemas.openxmlformats.org/officeDocument/2006/relationships/image" Target="../media/image73.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2.png"/><Relationship Id="rId7" Type="http://schemas.openxmlformats.org/officeDocument/2006/relationships/image" Target="../media/image65.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76.jpeg"/><Relationship Id="rId5" Type="http://schemas.openxmlformats.org/officeDocument/2006/relationships/image" Target="../media/image40.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53.png"/><Relationship Id="rId26" Type="http://schemas.openxmlformats.org/officeDocument/2006/relationships/image" Target="../media/image37.png"/><Relationship Id="rId39" Type="http://schemas.openxmlformats.org/officeDocument/2006/relationships/image" Target="../media/image55.png"/><Relationship Id="rId21" Type="http://schemas.openxmlformats.org/officeDocument/2006/relationships/image" Target="../media/image71.png"/><Relationship Id="rId34" Type="http://schemas.openxmlformats.org/officeDocument/2006/relationships/image" Target="../media/image57.png"/><Relationship Id="rId42" Type="http://schemas.openxmlformats.org/officeDocument/2006/relationships/image" Target="../media/image26.png"/><Relationship Id="rId47" Type="http://schemas.openxmlformats.org/officeDocument/2006/relationships/image" Target="../media/image22.png"/><Relationship Id="rId50" Type="http://schemas.openxmlformats.org/officeDocument/2006/relationships/image" Target="../media/image23.jpeg"/><Relationship Id="rId7" Type="http://schemas.openxmlformats.org/officeDocument/2006/relationships/image" Target="../media/image45.png"/><Relationship Id="rId2" Type="http://schemas.openxmlformats.org/officeDocument/2006/relationships/image" Target="../media/image6.png"/><Relationship Id="rId16" Type="http://schemas.openxmlformats.org/officeDocument/2006/relationships/image" Target="../media/image51.png"/><Relationship Id="rId29"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38.png"/><Relationship Id="rId32" Type="http://schemas.openxmlformats.org/officeDocument/2006/relationships/image" Target="../media/image66.png"/><Relationship Id="rId37" Type="http://schemas.openxmlformats.org/officeDocument/2006/relationships/image" Target="../media/image42.png"/><Relationship Id="rId40" Type="http://schemas.openxmlformats.org/officeDocument/2006/relationships/image" Target="../media/image44.png"/><Relationship Id="rId45" Type="http://schemas.openxmlformats.org/officeDocument/2006/relationships/image" Target="../media/image28.png"/><Relationship Id="rId5" Type="http://schemas.openxmlformats.org/officeDocument/2006/relationships/image" Target="../media/image48.png"/><Relationship Id="rId15" Type="http://schemas.openxmlformats.org/officeDocument/2006/relationships/image" Target="../media/image40.png"/><Relationship Id="rId23" Type="http://schemas.openxmlformats.org/officeDocument/2006/relationships/image" Target="../media/image39.png"/><Relationship Id="rId28" Type="http://schemas.openxmlformats.org/officeDocument/2006/relationships/image" Target="../media/image63.png"/><Relationship Id="rId36" Type="http://schemas.openxmlformats.org/officeDocument/2006/relationships/image" Target="../media/image41.png"/><Relationship Id="rId49" Type="http://schemas.openxmlformats.org/officeDocument/2006/relationships/image" Target="../media/image31.png"/><Relationship Id="rId10" Type="http://schemas.openxmlformats.org/officeDocument/2006/relationships/image" Target="../media/image49.png"/><Relationship Id="rId19" Type="http://schemas.openxmlformats.org/officeDocument/2006/relationships/image" Target="../media/image34.jpeg"/><Relationship Id="rId31" Type="http://schemas.openxmlformats.org/officeDocument/2006/relationships/image" Target="../media/image65.jpeg"/><Relationship Id="rId44" Type="http://schemas.openxmlformats.org/officeDocument/2006/relationships/image" Target="../media/image58.png"/><Relationship Id="rId52" Type="http://schemas.openxmlformats.org/officeDocument/2006/relationships/image" Target="../media/image30.png"/><Relationship Id="rId4" Type="http://schemas.openxmlformats.org/officeDocument/2006/relationships/image" Target="../media/image54.png"/><Relationship Id="rId9" Type="http://schemas.openxmlformats.org/officeDocument/2006/relationships/image" Target="../media/image46.png"/><Relationship Id="rId14" Type="http://schemas.openxmlformats.org/officeDocument/2006/relationships/image" Target="../media/image36.png"/><Relationship Id="rId22" Type="http://schemas.openxmlformats.org/officeDocument/2006/relationships/image" Target="../media/image61.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56.png"/><Relationship Id="rId43" Type="http://schemas.openxmlformats.org/officeDocument/2006/relationships/image" Target="../media/image27.png"/><Relationship Id="rId48" Type="http://schemas.openxmlformats.org/officeDocument/2006/relationships/image" Target="../media/image59.jpeg"/><Relationship Id="rId8" Type="http://schemas.openxmlformats.org/officeDocument/2006/relationships/image" Target="../media/image68.png"/><Relationship Id="rId51" Type="http://schemas.openxmlformats.org/officeDocument/2006/relationships/image" Target="../media/image60.png"/><Relationship Id="rId3" Type="http://schemas.openxmlformats.org/officeDocument/2006/relationships/image" Target="../media/image50.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2.png"/><Relationship Id="rId33" Type="http://schemas.openxmlformats.org/officeDocument/2006/relationships/image" Target="../media/image24.png"/><Relationship Id="rId38" Type="http://schemas.openxmlformats.org/officeDocument/2006/relationships/image" Target="../media/image43.png"/><Relationship Id="rId46" Type="http://schemas.openxmlformats.org/officeDocument/2006/relationships/image" Target="../media/image29.png"/><Relationship Id="rId20" Type="http://schemas.openxmlformats.org/officeDocument/2006/relationships/image" Target="../media/image33.png"/><Relationship Id="rId41"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57B2B0D-1473-6548-B452-FF257D5A8B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09" y="1120945"/>
            <a:ext cx="12200709" cy="5737055"/>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280234" y="3212047"/>
            <a:ext cx="2298357" cy="323165"/>
          </a:xfrm>
          <a:prstGeom prst="rect">
            <a:avLst/>
          </a:prstGeom>
          <a:noFill/>
        </p:spPr>
        <p:txBody>
          <a:bodyPr wrap="square" rtlCol="0">
            <a:spAutoFit/>
          </a:bodyPr>
          <a:lstStyle>
            <a:defPPr>
              <a:defRPr lang="en-US"/>
            </a:defPPr>
            <a:lvl1pPr>
              <a:defRPr sz="1500" b="1">
                <a:solidFill>
                  <a:srgbClr val="1F1A6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rPr>
              <a:t>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337761" y="3131768"/>
            <a:ext cx="521208" cy="0"/>
          </a:xfrm>
          <a:prstGeom prst="line">
            <a:avLst/>
          </a:prstGeom>
          <a:ln>
            <a:solidFill>
              <a:srgbClr val="1F1A62"/>
            </a:solidFill>
          </a:ln>
          <a:effectLst/>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169149" y="4135716"/>
            <a:ext cx="73973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E600"/>
                </a:solidFill>
                <a:effectLst/>
                <a:uLnTx/>
                <a:uFillTx/>
                <a:latin typeface="Helvetica" pitchFamily="2" charset="0"/>
                <a:ea typeface="+mn-ea"/>
                <a:cs typeface="+mn-cs"/>
              </a:rPr>
              <a:t>Direct Effect</a:t>
            </a:r>
            <a:br>
              <a:rPr kumimoji="0" lang="en-US" sz="4400" b="1" i="0" u="none" strike="noStrike" kern="1200" cap="none" spc="0" normalizeH="0" baseline="0" noProof="0" dirty="0">
                <a:ln>
                  <a:noFill/>
                </a:ln>
                <a:solidFill>
                  <a:srgbClr val="FFE600"/>
                </a:solidFill>
                <a:effectLst/>
                <a:uLnTx/>
                <a:uFillTx/>
                <a:latin typeface="Helvetica" pitchFamily="2" charset="0"/>
                <a:ea typeface="+mn-ea"/>
                <a:cs typeface="+mn-cs"/>
              </a:rPr>
            </a:br>
            <a:r>
              <a:rPr kumimoji="0" lang="en-US" sz="2600" b="0" i="0" u="none" strike="noStrike" kern="1200" cap="none" spc="0" normalizeH="0" baseline="0" noProof="0" dirty="0">
                <a:ln>
                  <a:noFill/>
                </a:ln>
                <a:solidFill>
                  <a:prstClr val="white"/>
                </a:solidFill>
                <a:effectLst/>
                <a:uLnTx/>
                <a:uFillTx/>
                <a:latin typeface="Helvetica" pitchFamily="2" charset="0"/>
                <a:ea typeface="+mn-ea"/>
                <a:cs typeface="+mn-cs"/>
              </a:rPr>
              <a:t>Driving Intent For Emerging DTC Brands</a:t>
            </a:r>
            <a:endParaRPr kumimoji="0" lang="en-US" sz="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3390" y="5877766"/>
            <a:ext cx="2408603" cy="686000"/>
          </a:xfrm>
          <a:prstGeom prst="rect">
            <a:avLst/>
          </a:prstGeom>
        </p:spPr>
      </p:pic>
    </p:spTree>
    <p:extLst>
      <p:ext uri="{BB962C8B-B14F-4D97-AF65-F5344CB8AC3E}">
        <p14:creationId xmlns:p14="http://schemas.microsoft.com/office/powerpoint/2010/main" val="1958153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341"/>
          <a:stretch/>
        </p:blipFill>
        <p:spPr>
          <a:xfrm>
            <a:off x="0" y="-9331"/>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Segmentation Analysis</a:t>
            </a:r>
            <a:endParaRPr kumimoji="0" lang="en-US" sz="4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27CF3740-B30C-4A58-8D84-81BAF35F49C7}"/>
              </a:ext>
            </a:extLst>
          </p:cNvPr>
          <p:cNvSpPr txBox="1"/>
          <p:nvPr/>
        </p:nvSpPr>
        <p:spPr>
          <a:xfrm>
            <a:off x="385191" y="4883439"/>
            <a:ext cx="75551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Helvetica" pitchFamily="2" charset="0"/>
              </a:rPr>
              <a:t>Due to varying measurement data availability across brands, we segmented the 50 DTC companies into two groups for the purpose of this analysis</a:t>
            </a:r>
            <a:endParaRPr kumimoji="0" lang="en-US" sz="200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4148347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E3D5038-DB0D-49D3-81FE-CE06731FFC1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Rounded Corners 79">
            <a:extLst>
              <a:ext uri="{FF2B5EF4-FFF2-40B4-BE49-F238E27FC236}">
                <a16:creationId xmlns:a16="http://schemas.microsoft.com/office/drawing/2014/main" id="{9EAEF114-A489-4D4A-8B52-C320420A1667}"/>
              </a:ext>
            </a:extLst>
          </p:cNvPr>
          <p:cNvSpPr/>
          <p:nvPr/>
        </p:nvSpPr>
        <p:spPr>
          <a:xfrm>
            <a:off x="183813" y="1754259"/>
            <a:ext cx="11804256" cy="4515910"/>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6BD1D7B-CFFD-AB40-AE04-379262D9E97A}"/>
              </a:ext>
            </a:extLst>
          </p:cNvPr>
          <p:cNvSpPr/>
          <p:nvPr/>
        </p:nvSpPr>
        <p:spPr>
          <a:xfrm>
            <a:off x="326419" y="386799"/>
            <a:ext cx="116616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First Segment:</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There were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36 brands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that had reported monthly website traffic measurement before launching their first national TV campaign</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TextBox 17">
            <a:extLst>
              <a:ext uri="{FF2B5EF4-FFF2-40B4-BE49-F238E27FC236}">
                <a16:creationId xmlns:a16="http://schemas.microsoft.com/office/drawing/2014/main" id="{CD87AA0E-7D32-4907-B5D4-0614B36C33FD}"/>
              </a:ext>
            </a:extLst>
          </p:cNvPr>
          <p:cNvSpPr txBox="1"/>
          <p:nvPr/>
        </p:nvSpPr>
        <p:spPr>
          <a:xfrm>
            <a:off x="2005691" y="1826670"/>
            <a:ext cx="1368802"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E-Commerce</a:t>
            </a:r>
          </a:p>
        </p:txBody>
      </p:sp>
      <p:pic>
        <p:nvPicPr>
          <p:cNvPr id="19" name="Picture 2" descr="Image result for rakuten logo purple">
            <a:extLst>
              <a:ext uri="{FF2B5EF4-FFF2-40B4-BE49-F238E27FC236}">
                <a16:creationId xmlns:a16="http://schemas.microsoft.com/office/drawing/2014/main" id="{507DE745-B305-4375-9886-BBECEFDC8AD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107711" y="2177099"/>
            <a:ext cx="1147538" cy="3610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E7ADCF3-BD2C-4286-85DD-F2DC234DA8D5}"/>
              </a:ext>
            </a:extLst>
          </p:cNvPr>
          <p:cNvSpPr txBox="1"/>
          <p:nvPr/>
        </p:nvSpPr>
        <p:spPr>
          <a:xfrm>
            <a:off x="3549802" y="1845086"/>
            <a:ext cx="1379122"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Food Delivery</a:t>
            </a:r>
          </a:p>
        </p:txBody>
      </p:sp>
      <p:pic>
        <p:nvPicPr>
          <p:cNvPr id="22" name="Picture 4" descr="Image result for doordash logo">
            <a:extLst>
              <a:ext uri="{FF2B5EF4-FFF2-40B4-BE49-F238E27FC236}">
                <a16:creationId xmlns:a16="http://schemas.microsoft.com/office/drawing/2014/main" id="{E5069EF3-7B59-4DE6-A06C-13313789DAB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384533" y="2249063"/>
            <a:ext cx="1572498" cy="2878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72D3A56-009E-46E9-8551-7540F677938A}"/>
              </a:ext>
            </a:extLst>
          </p:cNvPr>
          <p:cNvSpPr txBox="1"/>
          <p:nvPr/>
        </p:nvSpPr>
        <p:spPr>
          <a:xfrm>
            <a:off x="4910731" y="1845704"/>
            <a:ext cx="1410298"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Online Delivery</a:t>
            </a:r>
          </a:p>
        </p:txBody>
      </p:sp>
      <p:pic>
        <p:nvPicPr>
          <p:cNvPr id="25" name="Picture 40" descr="Image result for postmates logo">
            <a:extLst>
              <a:ext uri="{FF2B5EF4-FFF2-40B4-BE49-F238E27FC236}">
                <a16:creationId xmlns:a16="http://schemas.microsoft.com/office/drawing/2014/main" id="{5AC1F680-ABFE-43D1-9DD1-5B4EC68FAA4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26984" y="2162518"/>
            <a:ext cx="696942" cy="59862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F11BA23-6448-42BC-B4DC-391CA3FA64A3}"/>
              </a:ext>
            </a:extLst>
          </p:cNvPr>
          <p:cNvSpPr txBox="1"/>
          <p:nvPr/>
        </p:nvSpPr>
        <p:spPr>
          <a:xfrm>
            <a:off x="6405771" y="1861646"/>
            <a:ext cx="1110829"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Shoes</a:t>
            </a:r>
          </a:p>
        </p:txBody>
      </p:sp>
      <p:pic>
        <p:nvPicPr>
          <p:cNvPr id="27" name="Picture 28" descr="Image result for rothys logo">
            <a:extLst>
              <a:ext uri="{FF2B5EF4-FFF2-40B4-BE49-F238E27FC236}">
                <a16:creationId xmlns:a16="http://schemas.microsoft.com/office/drawing/2014/main" id="{3A3719FA-565F-4315-997E-7C41161A959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527366" y="2119527"/>
            <a:ext cx="952984" cy="61002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A19A7BB-14CC-48AF-B09E-E7A2EB3443DB}"/>
              </a:ext>
            </a:extLst>
          </p:cNvPr>
          <p:cNvSpPr txBox="1"/>
          <p:nvPr/>
        </p:nvSpPr>
        <p:spPr>
          <a:xfrm>
            <a:off x="10087774" y="3747523"/>
            <a:ext cx="1490425"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Men’s Grooming</a:t>
            </a:r>
          </a:p>
        </p:txBody>
      </p:sp>
      <p:pic>
        <p:nvPicPr>
          <p:cNvPr id="30" name="Picture 70" descr="Manscaped">
            <a:extLst>
              <a:ext uri="{FF2B5EF4-FFF2-40B4-BE49-F238E27FC236}">
                <a16:creationId xmlns:a16="http://schemas.microsoft.com/office/drawing/2014/main" id="{5BB87FA3-F668-440B-B896-7801F8EDE4A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276065" y="4112390"/>
            <a:ext cx="1069510" cy="22038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Image result for insurance zebra logo">
            <a:extLst>
              <a:ext uri="{FF2B5EF4-FFF2-40B4-BE49-F238E27FC236}">
                <a16:creationId xmlns:a16="http://schemas.microsoft.com/office/drawing/2014/main" id="{64290BAD-407C-44E2-8047-E5ABD7617B4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65225" y="4477563"/>
            <a:ext cx="1221944" cy="30327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FE3901D0-CA04-4140-B791-48E2866BFF65}"/>
              </a:ext>
            </a:extLst>
          </p:cNvPr>
          <p:cNvSpPr txBox="1"/>
          <p:nvPr/>
        </p:nvSpPr>
        <p:spPr>
          <a:xfrm>
            <a:off x="1918975" y="3524323"/>
            <a:ext cx="1361355"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Feminine Care</a:t>
            </a:r>
          </a:p>
        </p:txBody>
      </p:sp>
      <p:pic>
        <p:nvPicPr>
          <p:cNvPr id="38" name="Picture 28" descr="Image result for lola tampon company">
            <a:extLst>
              <a:ext uri="{FF2B5EF4-FFF2-40B4-BE49-F238E27FC236}">
                <a16:creationId xmlns:a16="http://schemas.microsoft.com/office/drawing/2014/main" id="{BACE69ED-3F2C-42DF-8BAE-CC987A6C160A}"/>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13629" t="34005" r="11795" b="33422"/>
          <a:stretch/>
        </p:blipFill>
        <p:spPr bwMode="auto">
          <a:xfrm>
            <a:off x="2144959" y="3895119"/>
            <a:ext cx="909386" cy="30664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EA5C0C9-0A55-4639-8D13-5AFD9F2F656D}"/>
              </a:ext>
            </a:extLst>
          </p:cNvPr>
          <p:cNvSpPr txBox="1"/>
          <p:nvPr/>
        </p:nvSpPr>
        <p:spPr>
          <a:xfrm>
            <a:off x="6352368" y="3745442"/>
            <a:ext cx="1652049"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Financial Services</a:t>
            </a:r>
          </a:p>
        </p:txBody>
      </p:sp>
      <p:pic>
        <p:nvPicPr>
          <p:cNvPr id="40" name="Picture 20" descr="Image result for kabbage transparent logo">
            <a:extLst>
              <a:ext uri="{FF2B5EF4-FFF2-40B4-BE49-F238E27FC236}">
                <a16:creationId xmlns:a16="http://schemas.microsoft.com/office/drawing/2014/main" id="{80CF6BFA-41AD-4D38-82C2-B036BD27EE7A}"/>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t="31126" b="30095"/>
          <a:stretch/>
        </p:blipFill>
        <p:spPr bwMode="auto">
          <a:xfrm>
            <a:off x="6527366" y="4567887"/>
            <a:ext cx="1265182" cy="37381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Image result for robinhood finance">
            <a:extLst>
              <a:ext uri="{FF2B5EF4-FFF2-40B4-BE49-F238E27FC236}">
                <a16:creationId xmlns:a16="http://schemas.microsoft.com/office/drawing/2014/main" id="{70F9C649-CCFE-47B5-94B4-9A495302D119}"/>
              </a:ext>
            </a:extLst>
          </p:cNvPr>
          <p:cNvPicPr>
            <a:picLocks noChangeAspect="1" noChangeArrowheads="1"/>
          </p:cNvPicPr>
          <p:nvPr/>
        </p:nvPicPr>
        <p:blipFill rotWithShape="1">
          <a:blip r:embed="rId11" cstate="print">
            <a:clrChange>
              <a:clrFrom>
                <a:srgbClr val="F1F3F2"/>
              </a:clrFrom>
              <a:clrTo>
                <a:srgbClr val="F1F3F2">
                  <a:alpha val="0"/>
                </a:srgbClr>
              </a:clrTo>
            </a:clrChange>
            <a:extLst>
              <a:ext uri="{28A0092B-C50C-407E-A947-70E740481C1C}">
                <a14:useLocalDpi xmlns:a14="http://schemas.microsoft.com/office/drawing/2010/main"/>
              </a:ext>
            </a:extLst>
          </a:blip>
          <a:srcRect/>
          <a:stretch/>
        </p:blipFill>
        <p:spPr bwMode="auto">
          <a:xfrm>
            <a:off x="6352913" y="4110811"/>
            <a:ext cx="1490424" cy="38916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DFE5EC24-197B-4E85-B2E3-126E436F6FED}"/>
              </a:ext>
            </a:extLst>
          </p:cNvPr>
          <p:cNvSpPr txBox="1"/>
          <p:nvPr/>
        </p:nvSpPr>
        <p:spPr>
          <a:xfrm>
            <a:off x="7900957" y="2773764"/>
            <a:ext cx="1950018"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Professional Services</a:t>
            </a:r>
          </a:p>
        </p:txBody>
      </p:sp>
      <p:pic>
        <p:nvPicPr>
          <p:cNvPr id="43" name="Picture 2" descr="Image result for expensify logo">
            <a:extLst>
              <a:ext uri="{FF2B5EF4-FFF2-40B4-BE49-F238E27FC236}">
                <a16:creationId xmlns:a16="http://schemas.microsoft.com/office/drawing/2014/main" id="{0003CE6D-4402-46D6-82A8-8F3A0B5BE6C2}"/>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026177" y="3028692"/>
            <a:ext cx="1653520" cy="449121"/>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C3CDE4C-2643-439D-9155-F1C575423A58}"/>
              </a:ext>
            </a:extLst>
          </p:cNvPr>
          <p:cNvSpPr txBox="1"/>
          <p:nvPr/>
        </p:nvSpPr>
        <p:spPr>
          <a:xfrm>
            <a:off x="3451557" y="3583523"/>
            <a:ext cx="1277158"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Home Goods</a:t>
            </a:r>
          </a:p>
        </p:txBody>
      </p:sp>
      <p:pic>
        <p:nvPicPr>
          <p:cNvPr id="45" name="Picture 4" descr="Image result for grove collaborative logo transparent">
            <a:extLst>
              <a:ext uri="{FF2B5EF4-FFF2-40B4-BE49-F238E27FC236}">
                <a16:creationId xmlns:a16="http://schemas.microsoft.com/office/drawing/2014/main" id="{D3A19EFA-6E0E-4BB5-B278-1F91187183DB}"/>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l="11674" t="23450" r="11730" b="9479"/>
          <a:stretch/>
        </p:blipFill>
        <p:spPr bwMode="auto">
          <a:xfrm>
            <a:off x="3602307" y="3913939"/>
            <a:ext cx="980308" cy="39636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75EE14B7-2889-48CA-8425-4575A7596D33}"/>
              </a:ext>
            </a:extLst>
          </p:cNvPr>
          <p:cNvSpPr txBox="1"/>
          <p:nvPr/>
        </p:nvSpPr>
        <p:spPr>
          <a:xfrm>
            <a:off x="9715187" y="1887346"/>
            <a:ext cx="1702820"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Wellness &amp; Fitness</a:t>
            </a:r>
          </a:p>
        </p:txBody>
      </p:sp>
      <p:pic>
        <p:nvPicPr>
          <p:cNvPr id="47" name="Picture 44" descr="Image result for classpass logo">
            <a:extLst>
              <a:ext uri="{FF2B5EF4-FFF2-40B4-BE49-F238E27FC236}">
                <a16:creationId xmlns:a16="http://schemas.microsoft.com/office/drawing/2014/main" id="{451C055F-7533-4476-8F8F-D1C88630B3A8}"/>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0168139" y="2234669"/>
            <a:ext cx="952983" cy="55483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681E780A-C4AA-4661-88F1-E35A19B1982D}"/>
              </a:ext>
            </a:extLst>
          </p:cNvPr>
          <p:cNvSpPr txBox="1"/>
          <p:nvPr/>
        </p:nvSpPr>
        <p:spPr>
          <a:xfrm>
            <a:off x="534194" y="1806896"/>
            <a:ext cx="1465717"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Online Banking</a:t>
            </a:r>
          </a:p>
        </p:txBody>
      </p:sp>
      <p:pic>
        <p:nvPicPr>
          <p:cNvPr id="49" name="Picture 30" descr="Image result for dave app financial">
            <a:extLst>
              <a:ext uri="{FF2B5EF4-FFF2-40B4-BE49-F238E27FC236}">
                <a16:creationId xmlns:a16="http://schemas.microsoft.com/office/drawing/2014/main" id="{E9F56261-B3F1-4674-BF35-4115E052E824}"/>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28272" y="2223290"/>
            <a:ext cx="840235" cy="21544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6" descr="Image result for modcloth logo">
            <a:extLst>
              <a:ext uri="{FF2B5EF4-FFF2-40B4-BE49-F238E27FC236}">
                <a16:creationId xmlns:a16="http://schemas.microsoft.com/office/drawing/2014/main" id="{C4CCA12D-ECB6-4C7A-8375-3512C7A70A12}"/>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7952971" y="2289630"/>
            <a:ext cx="1340121" cy="232806"/>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0117EEBC-E3D0-493D-9A01-1B059CD90B8F}"/>
              </a:ext>
            </a:extLst>
          </p:cNvPr>
          <p:cNvSpPr txBox="1"/>
          <p:nvPr/>
        </p:nvSpPr>
        <p:spPr>
          <a:xfrm>
            <a:off x="7570356" y="1887549"/>
            <a:ext cx="2166587"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Apparel &amp; Accessories</a:t>
            </a:r>
          </a:p>
        </p:txBody>
      </p:sp>
      <p:sp>
        <p:nvSpPr>
          <p:cNvPr id="52" name="TextBox 51">
            <a:extLst>
              <a:ext uri="{FF2B5EF4-FFF2-40B4-BE49-F238E27FC236}">
                <a16:creationId xmlns:a16="http://schemas.microsoft.com/office/drawing/2014/main" id="{4BAB4776-677F-42A8-AE0C-9FC8ACA93D59}"/>
              </a:ext>
            </a:extLst>
          </p:cNvPr>
          <p:cNvSpPr txBox="1"/>
          <p:nvPr/>
        </p:nvSpPr>
        <p:spPr>
          <a:xfrm>
            <a:off x="2185750" y="2682969"/>
            <a:ext cx="915902"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Pet Care</a:t>
            </a:r>
          </a:p>
        </p:txBody>
      </p:sp>
      <p:pic>
        <p:nvPicPr>
          <p:cNvPr id="53" name="Picture 16" descr="Image result for feliway logo">
            <a:extLst>
              <a:ext uri="{FF2B5EF4-FFF2-40B4-BE49-F238E27FC236}">
                <a16:creationId xmlns:a16="http://schemas.microsoft.com/office/drawing/2014/main" id="{8E99C525-20A0-414C-8302-9BA78FD2DD9A}"/>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151069" y="3063089"/>
            <a:ext cx="992381" cy="31338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CF1EC743-8B22-4A77-94CB-2CDBB2D74718}"/>
              </a:ext>
            </a:extLst>
          </p:cNvPr>
          <p:cNvSpPr txBox="1"/>
          <p:nvPr/>
        </p:nvSpPr>
        <p:spPr>
          <a:xfrm>
            <a:off x="308667" y="2748862"/>
            <a:ext cx="1537167"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Pharmaceutical</a:t>
            </a:r>
          </a:p>
        </p:txBody>
      </p:sp>
      <p:pic>
        <p:nvPicPr>
          <p:cNvPr id="55" name="Picture 4" descr="Image result for singlecare logo">
            <a:extLst>
              <a:ext uri="{FF2B5EF4-FFF2-40B4-BE49-F238E27FC236}">
                <a16:creationId xmlns:a16="http://schemas.microsoft.com/office/drawing/2014/main" id="{E1ACD6CC-76BC-4285-8FBE-8BD0C1ED9D71}"/>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88226" y="3115994"/>
            <a:ext cx="1315337" cy="34198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4" descr="Image result for shipt logo">
            <a:extLst>
              <a:ext uri="{FF2B5EF4-FFF2-40B4-BE49-F238E27FC236}">
                <a16:creationId xmlns:a16="http://schemas.microsoft.com/office/drawing/2014/main" id="{FBE06D25-FB8F-4DA7-A933-3C9C7CC51C4A}"/>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5016006" y="2957694"/>
            <a:ext cx="1196831" cy="44768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0B23C6A5-4CD3-4E2C-8320-3ACE3335654B}"/>
              </a:ext>
            </a:extLst>
          </p:cNvPr>
          <p:cNvSpPr txBox="1"/>
          <p:nvPr/>
        </p:nvSpPr>
        <p:spPr>
          <a:xfrm>
            <a:off x="10219997" y="4579791"/>
            <a:ext cx="1361355"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Digital Frames</a:t>
            </a:r>
          </a:p>
        </p:txBody>
      </p:sp>
      <p:pic>
        <p:nvPicPr>
          <p:cNvPr id="59" name="Picture 48" descr=" Nixplay">
            <a:extLst>
              <a:ext uri="{FF2B5EF4-FFF2-40B4-BE49-F238E27FC236}">
                <a16:creationId xmlns:a16="http://schemas.microsoft.com/office/drawing/2014/main" id="{0DFEA46E-2ECE-49C4-B04D-78318BADE329}"/>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0334326" y="4881298"/>
            <a:ext cx="1132697" cy="297587"/>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041B7493-B269-4606-940D-B1833CD64F28}"/>
              </a:ext>
            </a:extLst>
          </p:cNvPr>
          <p:cNvSpPr txBox="1"/>
          <p:nvPr/>
        </p:nvSpPr>
        <p:spPr>
          <a:xfrm>
            <a:off x="1879182" y="5287009"/>
            <a:ext cx="1335460"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Online Dating</a:t>
            </a:r>
          </a:p>
        </p:txBody>
      </p:sp>
      <p:pic>
        <p:nvPicPr>
          <p:cNvPr id="61" name="Picture 40" descr="Image result for hinge logo vector">
            <a:extLst>
              <a:ext uri="{FF2B5EF4-FFF2-40B4-BE49-F238E27FC236}">
                <a16:creationId xmlns:a16="http://schemas.microsoft.com/office/drawing/2014/main" id="{02006E92-4A37-4A7C-8F9B-56AA446F8C06}"/>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2127924" y="5605293"/>
            <a:ext cx="905136" cy="38292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AF190B1D-7B16-4ED6-8179-1F3270CEE0D8}"/>
              </a:ext>
            </a:extLst>
          </p:cNvPr>
          <p:cNvSpPr txBox="1"/>
          <p:nvPr/>
        </p:nvSpPr>
        <p:spPr>
          <a:xfrm>
            <a:off x="4825148" y="4908213"/>
            <a:ext cx="1637718" cy="523220"/>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Location-Based Services</a:t>
            </a:r>
          </a:p>
        </p:txBody>
      </p:sp>
      <p:pic>
        <p:nvPicPr>
          <p:cNvPr id="63" name="Picture 42" descr="Image result for life360">
            <a:extLst>
              <a:ext uri="{FF2B5EF4-FFF2-40B4-BE49-F238E27FC236}">
                <a16:creationId xmlns:a16="http://schemas.microsoft.com/office/drawing/2014/main" id="{34472E79-ACF7-4893-9B11-8D93C72C3564}"/>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998136" y="5484797"/>
            <a:ext cx="1282972" cy="477806"/>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3B1E9C76-CA30-4338-BAB0-8437913CC16E}"/>
              </a:ext>
            </a:extLst>
          </p:cNvPr>
          <p:cNvSpPr txBox="1"/>
          <p:nvPr/>
        </p:nvSpPr>
        <p:spPr>
          <a:xfrm>
            <a:off x="8151177" y="5549004"/>
            <a:ext cx="1724604"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Meditation</a:t>
            </a:r>
          </a:p>
        </p:txBody>
      </p:sp>
      <p:pic>
        <p:nvPicPr>
          <p:cNvPr id="65" name="Picture 64" descr="Image result for simplehabit">
            <a:extLst>
              <a:ext uri="{FF2B5EF4-FFF2-40B4-BE49-F238E27FC236}">
                <a16:creationId xmlns:a16="http://schemas.microsoft.com/office/drawing/2014/main" id="{4F8AC1FB-5315-4AC8-B94A-766F557FC9F1}"/>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8132428" y="5909071"/>
            <a:ext cx="1672075" cy="23111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2" descr="Image result for upwork logo">
            <a:extLst>
              <a:ext uri="{FF2B5EF4-FFF2-40B4-BE49-F238E27FC236}">
                <a16:creationId xmlns:a16="http://schemas.microsoft.com/office/drawing/2014/main" id="{53773D13-E3BF-49A6-B7D0-73128E5D5829}"/>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8348366" y="3488247"/>
            <a:ext cx="1009141" cy="32305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3D32AADF-5262-4E69-8DF3-C473A39675BB}"/>
              </a:ext>
            </a:extLst>
          </p:cNvPr>
          <p:cNvSpPr txBox="1"/>
          <p:nvPr/>
        </p:nvSpPr>
        <p:spPr>
          <a:xfrm>
            <a:off x="10150329" y="5340538"/>
            <a:ext cx="1490425"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Religion</a:t>
            </a:r>
          </a:p>
        </p:txBody>
      </p:sp>
      <p:pic>
        <p:nvPicPr>
          <p:cNvPr id="71" name="Picture 54" descr="Image result for pray.com logo">
            <a:extLst>
              <a:ext uri="{FF2B5EF4-FFF2-40B4-BE49-F238E27FC236}">
                <a16:creationId xmlns:a16="http://schemas.microsoft.com/office/drawing/2014/main" id="{2B2A3290-1819-4C4D-8F47-61D61788BF5D}"/>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0334326" y="5702142"/>
            <a:ext cx="1122430" cy="326070"/>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7D367CB9-DA3B-4158-AB22-F100F6CBA22D}"/>
              </a:ext>
            </a:extLst>
          </p:cNvPr>
          <p:cNvSpPr txBox="1"/>
          <p:nvPr/>
        </p:nvSpPr>
        <p:spPr>
          <a:xfrm>
            <a:off x="354628" y="5160253"/>
            <a:ext cx="1552543"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Mobile Tickets</a:t>
            </a:r>
          </a:p>
        </p:txBody>
      </p:sp>
      <p:pic>
        <p:nvPicPr>
          <p:cNvPr id="73" name="Picture 8" descr="Image result for seatgeek logo">
            <a:extLst>
              <a:ext uri="{FF2B5EF4-FFF2-40B4-BE49-F238E27FC236}">
                <a16:creationId xmlns:a16="http://schemas.microsoft.com/office/drawing/2014/main" id="{65302D2A-6BE9-46AA-B2C7-2E0BF2A3CD41}"/>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712592" y="5456812"/>
            <a:ext cx="836614" cy="456689"/>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4FCE5F3C-400A-409F-9AEC-1D0C6C22B54D}"/>
              </a:ext>
            </a:extLst>
          </p:cNvPr>
          <p:cNvSpPr txBox="1"/>
          <p:nvPr/>
        </p:nvSpPr>
        <p:spPr>
          <a:xfrm>
            <a:off x="9925737" y="2906908"/>
            <a:ext cx="1869721"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Phone Accessories</a:t>
            </a:r>
          </a:p>
        </p:txBody>
      </p:sp>
      <p:pic>
        <p:nvPicPr>
          <p:cNvPr id="75" name="Picture 58" descr="Casetify logo">
            <a:extLst>
              <a:ext uri="{FF2B5EF4-FFF2-40B4-BE49-F238E27FC236}">
                <a16:creationId xmlns:a16="http://schemas.microsoft.com/office/drawing/2014/main" id="{9797B9FF-36D3-41E5-807F-07850A1C90CF}"/>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0426324" y="3259189"/>
            <a:ext cx="889515" cy="296505"/>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36CDCFE7-8E82-47B7-8D67-0745408FD280}"/>
              </a:ext>
            </a:extLst>
          </p:cNvPr>
          <p:cNvSpPr txBox="1"/>
          <p:nvPr/>
        </p:nvSpPr>
        <p:spPr>
          <a:xfrm>
            <a:off x="5003099" y="3664413"/>
            <a:ext cx="1161790"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Vitamins</a:t>
            </a:r>
          </a:p>
        </p:txBody>
      </p:sp>
      <p:pic>
        <p:nvPicPr>
          <p:cNvPr id="77" name="Picture 18" descr="Image result for ritual vitamins logo transparent">
            <a:extLst>
              <a:ext uri="{FF2B5EF4-FFF2-40B4-BE49-F238E27FC236}">
                <a16:creationId xmlns:a16="http://schemas.microsoft.com/office/drawing/2014/main" id="{6EA6E5E7-D7EC-4E3B-B3A6-4FD61FBCE5AB}"/>
              </a:ext>
            </a:extLst>
          </p:cNvPr>
          <p:cNvPicPr>
            <a:picLocks noChangeAspect="1" noChangeArrowheads="1"/>
          </p:cNvPicPr>
          <p:nvPr/>
        </p:nvPicPr>
        <p:blipFill rotWithShape="1">
          <a:blip r:embed="rId2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72664" y="4048439"/>
            <a:ext cx="964535" cy="30664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6" descr="Image result for smartsheet logo">
            <a:extLst>
              <a:ext uri="{FF2B5EF4-FFF2-40B4-BE49-F238E27FC236}">
                <a16:creationId xmlns:a16="http://schemas.microsoft.com/office/drawing/2014/main" id="{D6A2E655-0241-438B-9E74-C98EB02CA3DF}"/>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t="30175" b="29177"/>
          <a:stretch/>
        </p:blipFill>
        <p:spPr bwMode="auto">
          <a:xfrm>
            <a:off x="8193938" y="3886023"/>
            <a:ext cx="1419100" cy="23597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Image result for butcherbox logo">
            <a:extLst>
              <a:ext uri="{FF2B5EF4-FFF2-40B4-BE49-F238E27FC236}">
                <a16:creationId xmlns:a16="http://schemas.microsoft.com/office/drawing/2014/main" id="{E7F69F2C-DA02-48BF-BA4E-C2B615A60843}"/>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3674158" y="3062304"/>
            <a:ext cx="1103140" cy="395362"/>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2FC34DA2-86D0-49B8-8F9F-44036B380CFA}"/>
              </a:ext>
            </a:extLst>
          </p:cNvPr>
          <p:cNvSpPr txBox="1"/>
          <p:nvPr/>
        </p:nvSpPr>
        <p:spPr>
          <a:xfrm>
            <a:off x="3715377" y="2671460"/>
            <a:ext cx="1103141"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Meal Kits</a:t>
            </a:r>
          </a:p>
        </p:txBody>
      </p:sp>
      <p:sp>
        <p:nvSpPr>
          <p:cNvPr id="83" name="TextBox 82">
            <a:extLst>
              <a:ext uri="{FF2B5EF4-FFF2-40B4-BE49-F238E27FC236}">
                <a16:creationId xmlns:a16="http://schemas.microsoft.com/office/drawing/2014/main" id="{472DA557-488C-4DA4-812E-9C3F4EBE3D36}"/>
              </a:ext>
            </a:extLst>
          </p:cNvPr>
          <p:cNvSpPr txBox="1"/>
          <p:nvPr/>
        </p:nvSpPr>
        <p:spPr>
          <a:xfrm>
            <a:off x="395982" y="3780525"/>
            <a:ext cx="1436027"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Insurance</a:t>
            </a:r>
          </a:p>
        </p:txBody>
      </p:sp>
      <p:pic>
        <p:nvPicPr>
          <p:cNvPr id="84" name="Picture 83">
            <a:extLst>
              <a:ext uri="{FF2B5EF4-FFF2-40B4-BE49-F238E27FC236}">
                <a16:creationId xmlns:a16="http://schemas.microsoft.com/office/drawing/2014/main" id="{0E17647A-326E-4AA7-A40A-528FADBDE478}"/>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470487" y="4025981"/>
            <a:ext cx="1239732" cy="361087"/>
          </a:xfrm>
          <a:prstGeom prst="rect">
            <a:avLst/>
          </a:prstGeom>
          <a:noFill/>
        </p:spPr>
      </p:pic>
      <p:sp>
        <p:nvSpPr>
          <p:cNvPr id="85" name="TextBox 84">
            <a:extLst>
              <a:ext uri="{FF2B5EF4-FFF2-40B4-BE49-F238E27FC236}">
                <a16:creationId xmlns:a16="http://schemas.microsoft.com/office/drawing/2014/main" id="{10C8E0DC-5B27-43A2-92CD-1CC646D39D82}"/>
              </a:ext>
            </a:extLst>
          </p:cNvPr>
          <p:cNvSpPr txBox="1"/>
          <p:nvPr/>
        </p:nvSpPr>
        <p:spPr>
          <a:xfrm>
            <a:off x="3147389" y="5035001"/>
            <a:ext cx="1843026" cy="523220"/>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Online Books Subscription Service</a:t>
            </a:r>
          </a:p>
        </p:txBody>
      </p:sp>
      <p:pic>
        <p:nvPicPr>
          <p:cNvPr id="86" name="Picture 26" descr="Image result for scribd logo transparent">
            <a:extLst>
              <a:ext uri="{FF2B5EF4-FFF2-40B4-BE49-F238E27FC236}">
                <a16:creationId xmlns:a16="http://schemas.microsoft.com/office/drawing/2014/main" id="{FD052C2D-761C-4BF3-9FBC-18874842A14A}"/>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3678781" y="5581772"/>
            <a:ext cx="659019" cy="48767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2">
            <a:extLst>
              <a:ext uri="{FF2B5EF4-FFF2-40B4-BE49-F238E27FC236}">
                <a16:creationId xmlns:a16="http://schemas.microsoft.com/office/drawing/2014/main" id="{5A0C7564-7E66-4F46-BF46-DE689819057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440652" y="4725357"/>
            <a:ext cx="1253322" cy="162541"/>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8E90C009-CA75-4D2E-9C2C-140740725ECE}"/>
              </a:ext>
            </a:extLst>
          </p:cNvPr>
          <p:cNvSpPr txBox="1"/>
          <p:nvPr/>
        </p:nvSpPr>
        <p:spPr>
          <a:xfrm>
            <a:off x="3215821" y="4371141"/>
            <a:ext cx="1637718"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Furniture</a:t>
            </a:r>
          </a:p>
        </p:txBody>
      </p:sp>
      <p:pic>
        <p:nvPicPr>
          <p:cNvPr id="89" name="Picture 14" descr="Alclear - Wikipedia">
            <a:extLst>
              <a:ext uri="{FF2B5EF4-FFF2-40B4-BE49-F238E27FC236}">
                <a16:creationId xmlns:a16="http://schemas.microsoft.com/office/drawing/2014/main" id="{33852918-1354-4AF4-9174-FE32A3C3498F}"/>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1" r="1807"/>
          <a:stretch/>
        </p:blipFill>
        <p:spPr bwMode="auto">
          <a:xfrm>
            <a:off x="8194354" y="5028227"/>
            <a:ext cx="1297919" cy="423913"/>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8ECB6C24-ECEF-4E37-9788-12CE5D71E8F1}"/>
              </a:ext>
            </a:extLst>
          </p:cNvPr>
          <p:cNvSpPr txBox="1"/>
          <p:nvPr/>
        </p:nvSpPr>
        <p:spPr>
          <a:xfrm>
            <a:off x="7939341" y="4727880"/>
            <a:ext cx="1950018"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Biometric Security</a:t>
            </a:r>
          </a:p>
        </p:txBody>
      </p:sp>
      <p:pic>
        <p:nvPicPr>
          <p:cNvPr id="91" name="Picture 10" descr="Tips and Techniques for being an Internet Ninja">
            <a:extLst>
              <a:ext uri="{FF2B5EF4-FFF2-40B4-BE49-F238E27FC236}">
                <a16:creationId xmlns:a16="http://schemas.microsoft.com/office/drawing/2014/main" id="{85800BB3-3D7C-45DF-8A58-AAFFC1E83734}"/>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23714" t="40037" r="26131" b="26562"/>
          <a:stretch/>
        </p:blipFill>
        <p:spPr bwMode="auto">
          <a:xfrm>
            <a:off x="1957220" y="4647227"/>
            <a:ext cx="1222310" cy="575504"/>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34D61BB8-3A6C-474A-8A9B-8A1D80B4EE03}"/>
              </a:ext>
            </a:extLst>
          </p:cNvPr>
          <p:cNvSpPr txBox="1"/>
          <p:nvPr/>
        </p:nvSpPr>
        <p:spPr>
          <a:xfrm>
            <a:off x="1883624" y="4330336"/>
            <a:ext cx="1361355"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Coupons</a:t>
            </a:r>
          </a:p>
        </p:txBody>
      </p:sp>
      <p:pic>
        <p:nvPicPr>
          <p:cNvPr id="93" name="Picture 30" descr="Redbox Vector Logo - Download Free SVG Icon | Worldvectorlogo">
            <a:extLst>
              <a:ext uri="{FF2B5EF4-FFF2-40B4-BE49-F238E27FC236}">
                <a16:creationId xmlns:a16="http://schemas.microsoft.com/office/drawing/2014/main" id="{4C7429B6-790A-46EA-BF9C-54B4F8E325BE}"/>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790003" y="5664751"/>
            <a:ext cx="1038242" cy="295936"/>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509CF1E8-532F-4697-9160-444A2EDD7EB4}"/>
              </a:ext>
            </a:extLst>
          </p:cNvPr>
          <p:cNvSpPr txBox="1"/>
          <p:nvPr/>
        </p:nvSpPr>
        <p:spPr>
          <a:xfrm>
            <a:off x="6388091" y="5273452"/>
            <a:ext cx="1773685"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Video-on-Demand</a:t>
            </a:r>
          </a:p>
        </p:txBody>
      </p:sp>
      <p:pic>
        <p:nvPicPr>
          <p:cNvPr id="95" name="Picture 18" descr="ServiceNow Launches Industry-Specific Workflow Solutions ...">
            <a:extLst>
              <a:ext uri="{FF2B5EF4-FFF2-40B4-BE49-F238E27FC236}">
                <a16:creationId xmlns:a16="http://schemas.microsoft.com/office/drawing/2014/main" id="{120D327B-DC06-4FBC-B3D4-30BA0275A22E}"/>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t="36167" b="39950"/>
          <a:stretch/>
        </p:blipFill>
        <p:spPr bwMode="auto">
          <a:xfrm>
            <a:off x="8178904" y="4243111"/>
            <a:ext cx="1500793" cy="238954"/>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Tecovas in San Antonio, TX | The Shops at La Cantera">
            <a:extLst>
              <a:ext uri="{FF2B5EF4-FFF2-40B4-BE49-F238E27FC236}">
                <a16:creationId xmlns:a16="http://schemas.microsoft.com/office/drawing/2014/main" id="{6194F0DE-DC7A-4988-8040-C8C695595E68}"/>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l="6187" t="29349" r="6836" b="36372"/>
          <a:stretch/>
        </p:blipFill>
        <p:spPr bwMode="auto">
          <a:xfrm>
            <a:off x="6385971" y="3224181"/>
            <a:ext cx="1205777" cy="223434"/>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9F41A83D-DC21-4E63-A368-C3C0410267CB}"/>
              </a:ext>
            </a:extLst>
          </p:cNvPr>
          <p:cNvSpPr txBox="1"/>
          <p:nvPr/>
        </p:nvSpPr>
        <p:spPr>
          <a:xfrm>
            <a:off x="6424682" y="2881158"/>
            <a:ext cx="1110829"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Boots</a:t>
            </a:r>
          </a:p>
        </p:txBody>
      </p:sp>
      <p:sp>
        <p:nvSpPr>
          <p:cNvPr id="98" name="Text Placeholder 3">
            <a:extLst>
              <a:ext uri="{FF2B5EF4-FFF2-40B4-BE49-F238E27FC236}">
                <a16:creationId xmlns:a16="http://schemas.microsoft.com/office/drawing/2014/main" id="{2D191E9C-B745-4EF4-8111-D6188ED17A96}"/>
              </a:ext>
            </a:extLst>
          </p:cNvPr>
          <p:cNvSpPr txBox="1">
            <a:spLocks/>
          </p:cNvSpPr>
          <p:nvPr/>
        </p:nvSpPr>
        <p:spPr>
          <a:xfrm>
            <a:off x="529858" y="6346168"/>
            <a:ext cx="11708794" cy="221984"/>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Source: VAB analysis of </a:t>
            </a:r>
            <a:r>
              <a:rPr lang="en-US" sz="800" dirty="0">
                <a:solidFill>
                  <a:srgbClr val="1B1464"/>
                </a:solidFill>
                <a:latin typeface="Helvetica" panose="020B0403020202020204" pitchFamily="34" charset="0"/>
              </a:rPr>
              <a:t>C</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omscore mediametrix multiplatform media trend data, total audience (Desktop P2+, Mobile 18+), Jan ‘16 – Jan ‘20 (calendar months).</a:t>
            </a:r>
          </a:p>
        </p:txBody>
      </p:sp>
    </p:spTree>
    <p:extLst>
      <p:ext uri="{BB962C8B-B14F-4D97-AF65-F5344CB8AC3E}">
        <p14:creationId xmlns:p14="http://schemas.microsoft.com/office/powerpoint/2010/main" val="2186202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E3D5038-DB0D-49D3-81FE-CE06731FFC1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326418" y="228176"/>
            <a:ext cx="1157963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On average, monthly unique visitors saw an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immediate surge</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upon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the launch of a TV campaign and this audience only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continued to grow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through the duration of these brands’ TV flight </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1" name="TextBox 20">
            <a:extLst>
              <a:ext uri="{FF2B5EF4-FFF2-40B4-BE49-F238E27FC236}">
                <a16:creationId xmlns:a16="http://schemas.microsoft.com/office/drawing/2014/main" id="{7FD2239E-83CD-4717-8E2B-25B0B81DBC9D}"/>
              </a:ext>
            </a:extLst>
          </p:cNvPr>
          <p:cNvSpPr txBox="1"/>
          <p:nvPr/>
        </p:nvSpPr>
        <p:spPr>
          <a:xfrm>
            <a:off x="2175043" y="1705455"/>
            <a:ext cx="7841914" cy="738664"/>
          </a:xfrm>
          <a:prstGeom prst="rect">
            <a:avLst/>
          </a:prstGeom>
          <a:noFill/>
        </p:spPr>
        <p:txBody>
          <a:bodyPr wrap="square" rtlCol="0">
            <a:spAutoFit/>
          </a:bodyPr>
          <a:lstStyle/>
          <a:p>
            <a:pPr algn="ctr" defTabSz="586082">
              <a:defRPr/>
            </a:pPr>
            <a:r>
              <a:rPr lang="en-US" sz="1600" b="1" u="sng" dirty="0">
                <a:solidFill>
                  <a:srgbClr val="1F1A62"/>
                </a:solidFill>
                <a:latin typeface="Helvetica" panose="020B0403020202020204" pitchFamily="34" charset="0"/>
                <a:ea typeface="Open Sans" panose="020B0606030504020204" pitchFamily="34" charset="0"/>
                <a:cs typeface="Open Sans" panose="020B0606030504020204" pitchFamily="34" charset="0"/>
              </a:rPr>
              <a:t>36 ‘Emerging’ DTC Brands*</a:t>
            </a:r>
          </a:p>
          <a:p>
            <a:pPr algn="ctr" defTabSz="586082">
              <a:defRPr/>
            </a:pPr>
            <a:r>
              <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rPr>
              <a:t>Average Monthly Website Unique Visitors (000)</a:t>
            </a:r>
          </a:p>
          <a:p>
            <a:pPr algn="ctr" defTabSz="586082">
              <a:defRPr/>
            </a:pPr>
            <a:r>
              <a:rPr lang="en-US" sz="1200" i="1" dirty="0">
                <a:solidFill>
                  <a:srgbClr val="1B1464"/>
                </a:solidFill>
                <a:latin typeface="Helvetica" panose="020B0403020202020204" pitchFamily="34" charset="0"/>
                <a:ea typeface="Open Sans" panose="020B0606030504020204" pitchFamily="34" charset="0"/>
                <a:cs typeface="Open Sans" panose="020B0606030504020204" pitchFamily="34" charset="0"/>
              </a:rPr>
              <a:t>Based Over a Four-Year Time Period: Jan ‘16 – Jan ‘20</a:t>
            </a:r>
          </a:p>
        </p:txBody>
      </p:sp>
      <p:graphicFrame>
        <p:nvGraphicFramePr>
          <p:cNvPr id="5" name="Chart 4">
            <a:extLst>
              <a:ext uri="{FF2B5EF4-FFF2-40B4-BE49-F238E27FC236}">
                <a16:creationId xmlns:a16="http://schemas.microsoft.com/office/drawing/2014/main" id="{D618DC91-7314-4694-BF04-57DEFC0C1F3D}"/>
              </a:ext>
            </a:extLst>
          </p:cNvPr>
          <p:cNvGraphicFramePr/>
          <p:nvPr>
            <p:extLst>
              <p:ext uri="{D42A27DB-BD31-4B8C-83A1-F6EECF244321}">
                <p14:modId xmlns:p14="http://schemas.microsoft.com/office/powerpoint/2010/main" val="1089042012"/>
              </p:ext>
            </p:extLst>
          </p:nvPr>
        </p:nvGraphicFramePr>
        <p:xfrm>
          <a:off x="2032000" y="2550135"/>
          <a:ext cx="8128000" cy="31934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F57798B-7B7C-4579-A066-11E4D1272FFD}"/>
              </a:ext>
            </a:extLst>
          </p:cNvPr>
          <p:cNvSpPr txBox="1"/>
          <p:nvPr/>
        </p:nvSpPr>
        <p:spPr>
          <a:xfrm>
            <a:off x="2687217" y="5612122"/>
            <a:ext cx="1586204" cy="276999"/>
          </a:xfrm>
          <a:prstGeom prst="rect">
            <a:avLst/>
          </a:prstGeom>
          <a:noFill/>
        </p:spPr>
        <p:txBody>
          <a:bodyPr wrap="square" rtlCol="0">
            <a:spAutoFit/>
          </a:bodyPr>
          <a:lstStyle/>
          <a:p>
            <a:pPr algn="ctr"/>
            <a:r>
              <a:rPr lang="en-US" sz="1200" dirty="0">
                <a:solidFill>
                  <a:srgbClr val="1B1464"/>
                </a:solidFill>
                <a:latin typeface="Helvetica" panose="020B0403020202020204" pitchFamily="34" charset="0"/>
              </a:rPr>
              <a:t>(monthly average)</a:t>
            </a:r>
          </a:p>
        </p:txBody>
      </p:sp>
      <p:sp>
        <p:nvSpPr>
          <p:cNvPr id="23" name="TextBox 22">
            <a:extLst>
              <a:ext uri="{FF2B5EF4-FFF2-40B4-BE49-F238E27FC236}">
                <a16:creationId xmlns:a16="http://schemas.microsoft.com/office/drawing/2014/main" id="{D79C292C-615E-4333-971A-B6A473CF5FBE}"/>
              </a:ext>
            </a:extLst>
          </p:cNvPr>
          <p:cNvSpPr txBox="1"/>
          <p:nvPr/>
        </p:nvSpPr>
        <p:spPr>
          <a:xfrm>
            <a:off x="7654209" y="5615231"/>
            <a:ext cx="2101490" cy="276999"/>
          </a:xfrm>
          <a:prstGeom prst="rect">
            <a:avLst/>
          </a:prstGeom>
          <a:noFill/>
        </p:spPr>
        <p:txBody>
          <a:bodyPr wrap="square" rtlCol="0">
            <a:spAutoFit/>
          </a:bodyPr>
          <a:lstStyle/>
          <a:p>
            <a:pPr algn="ctr"/>
            <a:r>
              <a:rPr lang="en-US" sz="1200" dirty="0">
                <a:solidFill>
                  <a:srgbClr val="1B1464"/>
                </a:solidFill>
                <a:latin typeface="Helvetica" panose="020B0403020202020204" pitchFamily="34" charset="0"/>
              </a:rPr>
              <a:t>(TV launch – January 2020)</a:t>
            </a:r>
          </a:p>
        </p:txBody>
      </p:sp>
      <p:sp>
        <p:nvSpPr>
          <p:cNvPr id="29" name="Text Placeholder 3">
            <a:extLst>
              <a:ext uri="{FF2B5EF4-FFF2-40B4-BE49-F238E27FC236}">
                <a16:creationId xmlns:a16="http://schemas.microsoft.com/office/drawing/2014/main" id="{3F6518B0-C5F1-49DE-8415-A1ACE695872A}"/>
              </a:ext>
            </a:extLst>
          </p:cNvPr>
          <p:cNvSpPr txBox="1">
            <a:spLocks/>
          </p:cNvSpPr>
          <p:nvPr/>
        </p:nvSpPr>
        <p:spPr>
          <a:xfrm>
            <a:off x="483205" y="6084908"/>
            <a:ext cx="11708794" cy="45485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Source: VAB analysis of Nielsen Ad Intel data, TV spend (national cable TV, national broadcast TV, Spanish language broadcast TV, Spanish language cable TV, spot TV, syndication TV), Feb ‘18 – Jan ‘</a:t>
            </a:r>
            <a:r>
              <a:rPr lang="en-US" sz="800" dirty="0">
                <a:solidFill>
                  <a:srgbClr val="1B1464"/>
                </a:solidFill>
                <a:latin typeface="Helvetica" panose="020B0403020202020204" pitchFamily="34" charset="0"/>
              </a:rPr>
              <a:t>20</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 (calendar months).  VAB analysis of </a:t>
            </a:r>
            <a:r>
              <a:rPr lang="en-US" sz="800" dirty="0">
                <a:solidFill>
                  <a:srgbClr val="1B1464"/>
                </a:solidFill>
                <a:latin typeface="Helvetica" panose="020B0403020202020204" pitchFamily="34" charset="0"/>
              </a:rPr>
              <a:t>Comscore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mediametrix multiplatform media trend data, total audience (Desktop P2+, Mobile 18+), Jan ‘16 – Jan ‘20 (calendar months). ‘Prior to TV Launch’ reflects the average monthly unique visitors based on when each brand’s website began being measured by Comscore, or starting from January 2016 if measurement began before that month. *Reflects the 36 brands that are measured in Comscore and had reported monthly unique visitors in at least one month prior to their campaign launch.</a:t>
            </a:r>
          </a:p>
        </p:txBody>
      </p:sp>
      <p:sp>
        <p:nvSpPr>
          <p:cNvPr id="7" name="Rectangle 6">
            <a:extLst>
              <a:ext uri="{FF2B5EF4-FFF2-40B4-BE49-F238E27FC236}">
                <a16:creationId xmlns:a16="http://schemas.microsoft.com/office/drawing/2014/main" id="{C1CCBA08-092E-4273-B280-7340F8CEB6D1}"/>
              </a:ext>
            </a:extLst>
          </p:cNvPr>
          <p:cNvSpPr/>
          <p:nvPr/>
        </p:nvSpPr>
        <p:spPr>
          <a:xfrm>
            <a:off x="4657725" y="2550135"/>
            <a:ext cx="5762625" cy="3389260"/>
          </a:xfrm>
          <a:prstGeom prst="rect">
            <a:avLst/>
          </a:prstGeom>
          <a:no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3BD6B8-E1A2-4609-9EB2-052BD3050C42}"/>
              </a:ext>
            </a:extLst>
          </p:cNvPr>
          <p:cNvSpPr/>
          <p:nvPr/>
        </p:nvSpPr>
        <p:spPr>
          <a:xfrm>
            <a:off x="9390854" y="2764239"/>
            <a:ext cx="816772" cy="790028"/>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1B1464"/>
                </a:solidFill>
                <a:latin typeface="Helvetica" panose="020B0403020202020204" pitchFamily="34" charset="0"/>
              </a:rPr>
              <a:t>+85%</a:t>
            </a:r>
          </a:p>
          <a:p>
            <a:pPr algn="ctr"/>
            <a:endParaRPr lang="en-US" sz="200" b="1" u="sng" dirty="0">
              <a:solidFill>
                <a:srgbClr val="1B1464"/>
              </a:solidFill>
              <a:latin typeface="Helvetica" panose="020B0403020202020204" pitchFamily="34" charset="0"/>
            </a:endParaRPr>
          </a:p>
          <a:p>
            <a:pPr algn="ctr"/>
            <a:r>
              <a:rPr lang="en-US" sz="1000" dirty="0">
                <a:solidFill>
                  <a:srgbClr val="1B1464"/>
                </a:solidFill>
                <a:latin typeface="Helvetica" panose="020B0403020202020204" pitchFamily="34" charset="0"/>
              </a:rPr>
              <a:t>(+1.6MM monthly uniques)</a:t>
            </a:r>
          </a:p>
        </p:txBody>
      </p:sp>
      <p:sp>
        <p:nvSpPr>
          <p:cNvPr id="32" name="Rectangle 31">
            <a:extLst>
              <a:ext uri="{FF2B5EF4-FFF2-40B4-BE49-F238E27FC236}">
                <a16:creationId xmlns:a16="http://schemas.microsoft.com/office/drawing/2014/main" id="{D4468E3E-76FD-48EE-BB02-A3F1295385B4}"/>
              </a:ext>
            </a:extLst>
          </p:cNvPr>
          <p:cNvSpPr/>
          <p:nvPr/>
        </p:nvSpPr>
        <p:spPr>
          <a:xfrm>
            <a:off x="6681781" y="3150441"/>
            <a:ext cx="816772" cy="790028"/>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1B1464"/>
                </a:solidFill>
                <a:latin typeface="Helvetica" panose="020B0403020202020204" pitchFamily="34" charset="0"/>
              </a:rPr>
              <a:t>+56%</a:t>
            </a:r>
          </a:p>
          <a:p>
            <a:pPr algn="ctr"/>
            <a:endParaRPr lang="en-US" sz="200" b="1" dirty="0">
              <a:solidFill>
                <a:srgbClr val="1B1464"/>
              </a:solidFill>
              <a:latin typeface="Helvetica" panose="020B0403020202020204" pitchFamily="34" charset="0"/>
            </a:endParaRPr>
          </a:p>
          <a:p>
            <a:pPr algn="ctr"/>
            <a:r>
              <a:rPr lang="en-US" sz="1000" dirty="0">
                <a:solidFill>
                  <a:srgbClr val="1B1464"/>
                </a:solidFill>
                <a:latin typeface="Helvetica" panose="020B0403020202020204" pitchFamily="34" charset="0"/>
              </a:rPr>
              <a:t>(+1.0MM monthly uniques)</a:t>
            </a:r>
          </a:p>
        </p:txBody>
      </p:sp>
      <p:sp>
        <p:nvSpPr>
          <p:cNvPr id="33" name="TextBox 32">
            <a:extLst>
              <a:ext uri="{FF2B5EF4-FFF2-40B4-BE49-F238E27FC236}">
                <a16:creationId xmlns:a16="http://schemas.microsoft.com/office/drawing/2014/main" id="{067DAEB0-8FF6-423D-AC53-4CA576661E76}"/>
              </a:ext>
            </a:extLst>
          </p:cNvPr>
          <p:cNvSpPr txBox="1"/>
          <p:nvPr/>
        </p:nvSpPr>
        <p:spPr>
          <a:xfrm>
            <a:off x="9184373" y="3569563"/>
            <a:ext cx="1264656"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vs. monthly average prior to TV launch</a:t>
            </a:r>
          </a:p>
        </p:txBody>
      </p:sp>
      <p:sp>
        <p:nvSpPr>
          <p:cNvPr id="34" name="TextBox 33">
            <a:extLst>
              <a:ext uri="{FF2B5EF4-FFF2-40B4-BE49-F238E27FC236}">
                <a16:creationId xmlns:a16="http://schemas.microsoft.com/office/drawing/2014/main" id="{9FB72823-C898-4DF4-9B6E-ED09EF69989A}"/>
              </a:ext>
            </a:extLst>
          </p:cNvPr>
          <p:cNvSpPr txBox="1"/>
          <p:nvPr/>
        </p:nvSpPr>
        <p:spPr>
          <a:xfrm>
            <a:off x="6465775" y="3977240"/>
            <a:ext cx="1264656"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vs. monthly average prior to TV launch</a:t>
            </a:r>
          </a:p>
        </p:txBody>
      </p:sp>
    </p:spTree>
    <p:extLst>
      <p:ext uri="{BB962C8B-B14F-4D97-AF65-F5344CB8AC3E}">
        <p14:creationId xmlns:p14="http://schemas.microsoft.com/office/powerpoint/2010/main" val="72579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E3D5038-DB0D-49D3-81FE-CE06731FFC1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326418" y="274831"/>
            <a:ext cx="1157963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While all investment levels saw at least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double-digit traffic increases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on average, the biggest TV investors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tripled</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their monthly unique visitors during this short time period</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1" name="TextBox 20">
            <a:extLst>
              <a:ext uri="{FF2B5EF4-FFF2-40B4-BE49-F238E27FC236}">
                <a16:creationId xmlns:a16="http://schemas.microsoft.com/office/drawing/2014/main" id="{7FD2239E-83CD-4717-8E2B-25B0B81DBC9D}"/>
              </a:ext>
            </a:extLst>
          </p:cNvPr>
          <p:cNvSpPr txBox="1"/>
          <p:nvPr/>
        </p:nvSpPr>
        <p:spPr>
          <a:xfrm>
            <a:off x="2175043" y="1705455"/>
            <a:ext cx="7841914" cy="738664"/>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36 ‘Emerging’ DTC Brands*</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Average Monthly Website Unique Visitors (000)</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Jan ‘16 – Jan ‘20</a:t>
            </a:r>
          </a:p>
        </p:txBody>
      </p:sp>
      <p:sp>
        <p:nvSpPr>
          <p:cNvPr id="38" name="Rectangle: Rounded Corners 37">
            <a:extLst>
              <a:ext uri="{FF2B5EF4-FFF2-40B4-BE49-F238E27FC236}">
                <a16:creationId xmlns:a16="http://schemas.microsoft.com/office/drawing/2014/main" id="{37FE8B56-284C-415F-AA0B-57E7D32AA363}"/>
              </a:ext>
            </a:extLst>
          </p:cNvPr>
          <p:cNvSpPr/>
          <p:nvPr/>
        </p:nvSpPr>
        <p:spPr>
          <a:xfrm>
            <a:off x="46708" y="2760059"/>
            <a:ext cx="4000231" cy="33398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9" name="Chart 38">
            <a:extLst>
              <a:ext uri="{FF2B5EF4-FFF2-40B4-BE49-F238E27FC236}">
                <a16:creationId xmlns:a16="http://schemas.microsoft.com/office/drawing/2014/main" id="{3F22295F-CC3A-4A1C-9418-03459467F7A4}"/>
              </a:ext>
            </a:extLst>
          </p:cNvPr>
          <p:cNvGraphicFramePr/>
          <p:nvPr>
            <p:extLst>
              <p:ext uri="{D42A27DB-BD31-4B8C-83A1-F6EECF244321}">
                <p14:modId xmlns:p14="http://schemas.microsoft.com/office/powerpoint/2010/main" val="2699466262"/>
              </p:ext>
            </p:extLst>
          </p:nvPr>
        </p:nvGraphicFramePr>
        <p:xfrm>
          <a:off x="373226" y="2588637"/>
          <a:ext cx="3287232" cy="3051865"/>
        </p:xfrm>
        <a:graphic>
          <a:graphicData uri="http://schemas.openxmlformats.org/drawingml/2006/chart">
            <c:chart xmlns:c="http://schemas.openxmlformats.org/drawingml/2006/chart" xmlns:r="http://schemas.openxmlformats.org/officeDocument/2006/relationships" r:id="rId3"/>
          </a:graphicData>
        </a:graphic>
      </p:graphicFrame>
      <p:sp>
        <p:nvSpPr>
          <p:cNvPr id="40" name="TextBox 39">
            <a:extLst>
              <a:ext uri="{FF2B5EF4-FFF2-40B4-BE49-F238E27FC236}">
                <a16:creationId xmlns:a16="http://schemas.microsoft.com/office/drawing/2014/main" id="{36971B6B-2EBA-4101-8E0A-153A77702822}"/>
              </a:ext>
            </a:extLst>
          </p:cNvPr>
          <p:cNvSpPr txBox="1"/>
          <p:nvPr/>
        </p:nvSpPr>
        <p:spPr>
          <a:xfrm>
            <a:off x="2410483" y="5563546"/>
            <a:ext cx="120363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(TV launch – Jan ‘20)</a:t>
            </a:r>
          </a:p>
        </p:txBody>
      </p:sp>
      <p:sp>
        <p:nvSpPr>
          <p:cNvPr id="41" name="TextBox 40">
            <a:extLst>
              <a:ext uri="{FF2B5EF4-FFF2-40B4-BE49-F238E27FC236}">
                <a16:creationId xmlns:a16="http://schemas.microsoft.com/office/drawing/2014/main" id="{B24AE010-0550-4EBE-AD11-1C2EDEA3D603}"/>
              </a:ext>
            </a:extLst>
          </p:cNvPr>
          <p:cNvSpPr txBox="1"/>
          <p:nvPr/>
        </p:nvSpPr>
        <p:spPr>
          <a:xfrm>
            <a:off x="388850" y="5563546"/>
            <a:ext cx="11289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(monthly average)</a:t>
            </a:r>
          </a:p>
        </p:txBody>
      </p:sp>
      <p:sp>
        <p:nvSpPr>
          <p:cNvPr id="43" name="Rectangle 42">
            <a:extLst>
              <a:ext uri="{FF2B5EF4-FFF2-40B4-BE49-F238E27FC236}">
                <a16:creationId xmlns:a16="http://schemas.microsoft.com/office/drawing/2014/main" id="{7E11DD64-2B27-4953-8C9B-387B0993D270}"/>
              </a:ext>
            </a:extLst>
          </p:cNvPr>
          <p:cNvSpPr/>
          <p:nvPr/>
        </p:nvSpPr>
        <p:spPr>
          <a:xfrm>
            <a:off x="2079027" y="4359626"/>
            <a:ext cx="693451" cy="387719"/>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(+338K)</a:t>
            </a:r>
          </a:p>
        </p:txBody>
      </p:sp>
      <p:sp>
        <p:nvSpPr>
          <p:cNvPr id="44" name="Rectangle 43">
            <a:extLst>
              <a:ext uri="{FF2B5EF4-FFF2-40B4-BE49-F238E27FC236}">
                <a16:creationId xmlns:a16="http://schemas.microsoft.com/office/drawing/2014/main" id="{8D135C78-FEBC-4359-BBC1-F56E03DB3874}"/>
              </a:ext>
            </a:extLst>
          </p:cNvPr>
          <p:cNvSpPr/>
          <p:nvPr/>
        </p:nvSpPr>
        <p:spPr>
          <a:xfrm>
            <a:off x="3141586" y="4387622"/>
            <a:ext cx="693451" cy="387719"/>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(+236K)</a:t>
            </a:r>
          </a:p>
        </p:txBody>
      </p:sp>
      <p:sp>
        <p:nvSpPr>
          <p:cNvPr id="45" name="TextBox 44">
            <a:extLst>
              <a:ext uri="{FF2B5EF4-FFF2-40B4-BE49-F238E27FC236}">
                <a16:creationId xmlns:a16="http://schemas.microsoft.com/office/drawing/2014/main" id="{60AAC39A-E942-438F-B526-AEFBD14D5C9B}"/>
              </a:ext>
            </a:extLst>
          </p:cNvPr>
          <p:cNvSpPr txBox="1"/>
          <p:nvPr/>
        </p:nvSpPr>
        <p:spPr>
          <a:xfrm>
            <a:off x="46708" y="5880541"/>
            <a:ext cx="4000231" cy="2193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&amp; MM) vs. monthly average prior to TV launch</a:t>
            </a:r>
          </a:p>
        </p:txBody>
      </p:sp>
      <p:sp>
        <p:nvSpPr>
          <p:cNvPr id="47" name="TextBox 46">
            <a:extLst>
              <a:ext uri="{FF2B5EF4-FFF2-40B4-BE49-F238E27FC236}">
                <a16:creationId xmlns:a16="http://schemas.microsoft.com/office/drawing/2014/main" id="{3DB94205-C6B7-4C81-844F-CAD0B8EFB6BD}"/>
              </a:ext>
            </a:extLst>
          </p:cNvPr>
          <p:cNvSpPr txBox="1"/>
          <p:nvPr/>
        </p:nvSpPr>
        <p:spPr>
          <a:xfrm>
            <a:off x="28054" y="2464704"/>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12 Brands</a:t>
            </a:r>
            <a:r>
              <a:rPr kumimoji="0" lang="en-US" sz="12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 $500K - $2MM TV Spend</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34" name="Rectangle: Rounded Corners 33">
            <a:extLst>
              <a:ext uri="{FF2B5EF4-FFF2-40B4-BE49-F238E27FC236}">
                <a16:creationId xmlns:a16="http://schemas.microsoft.com/office/drawing/2014/main" id="{5185996C-5EA0-4714-A790-E9C53391F7CB}"/>
              </a:ext>
            </a:extLst>
          </p:cNvPr>
          <p:cNvSpPr/>
          <p:nvPr/>
        </p:nvSpPr>
        <p:spPr>
          <a:xfrm>
            <a:off x="4133530" y="2760061"/>
            <a:ext cx="4000231" cy="33398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2" name="Chart 41">
            <a:extLst>
              <a:ext uri="{FF2B5EF4-FFF2-40B4-BE49-F238E27FC236}">
                <a16:creationId xmlns:a16="http://schemas.microsoft.com/office/drawing/2014/main" id="{C9F26BAD-54B9-4DBC-8F52-7AE4B53EA7DE}"/>
              </a:ext>
            </a:extLst>
          </p:cNvPr>
          <p:cNvGraphicFramePr/>
          <p:nvPr>
            <p:extLst>
              <p:ext uri="{D42A27DB-BD31-4B8C-83A1-F6EECF244321}">
                <p14:modId xmlns:p14="http://schemas.microsoft.com/office/powerpoint/2010/main" val="2745833418"/>
              </p:ext>
            </p:extLst>
          </p:nvPr>
        </p:nvGraphicFramePr>
        <p:xfrm>
          <a:off x="4469377" y="2588639"/>
          <a:ext cx="3287232" cy="3051865"/>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Box 47">
            <a:extLst>
              <a:ext uri="{FF2B5EF4-FFF2-40B4-BE49-F238E27FC236}">
                <a16:creationId xmlns:a16="http://schemas.microsoft.com/office/drawing/2014/main" id="{7C63DC9E-DBDD-4565-9B00-4F35A756F74F}"/>
              </a:ext>
            </a:extLst>
          </p:cNvPr>
          <p:cNvSpPr txBox="1"/>
          <p:nvPr/>
        </p:nvSpPr>
        <p:spPr>
          <a:xfrm>
            <a:off x="6534632" y="5563546"/>
            <a:ext cx="117251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(TV launch – Jan ‘20)</a:t>
            </a:r>
          </a:p>
        </p:txBody>
      </p:sp>
      <p:sp>
        <p:nvSpPr>
          <p:cNvPr id="49" name="TextBox 48">
            <a:extLst>
              <a:ext uri="{FF2B5EF4-FFF2-40B4-BE49-F238E27FC236}">
                <a16:creationId xmlns:a16="http://schemas.microsoft.com/office/drawing/2014/main" id="{BBBA89FD-5B9B-43E6-870B-928109EDCA75}"/>
              </a:ext>
            </a:extLst>
          </p:cNvPr>
          <p:cNvSpPr txBox="1"/>
          <p:nvPr/>
        </p:nvSpPr>
        <p:spPr>
          <a:xfrm>
            <a:off x="4503666" y="5563546"/>
            <a:ext cx="11289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(monthly average)</a:t>
            </a:r>
          </a:p>
        </p:txBody>
      </p:sp>
      <p:sp>
        <p:nvSpPr>
          <p:cNvPr id="50" name="Rectangle 49">
            <a:extLst>
              <a:ext uri="{FF2B5EF4-FFF2-40B4-BE49-F238E27FC236}">
                <a16:creationId xmlns:a16="http://schemas.microsoft.com/office/drawing/2014/main" id="{A83481EA-3B2B-4388-BD40-1651F6958A67}"/>
              </a:ext>
            </a:extLst>
          </p:cNvPr>
          <p:cNvSpPr/>
          <p:nvPr/>
        </p:nvSpPr>
        <p:spPr>
          <a:xfrm>
            <a:off x="6240496" y="4371046"/>
            <a:ext cx="693451" cy="387719"/>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(+376K)</a:t>
            </a:r>
          </a:p>
        </p:txBody>
      </p:sp>
      <p:sp>
        <p:nvSpPr>
          <p:cNvPr id="51" name="Rectangle 50">
            <a:extLst>
              <a:ext uri="{FF2B5EF4-FFF2-40B4-BE49-F238E27FC236}">
                <a16:creationId xmlns:a16="http://schemas.microsoft.com/office/drawing/2014/main" id="{3A28238D-CCF1-488F-8C4A-2D23A7D797FF}"/>
              </a:ext>
            </a:extLst>
          </p:cNvPr>
          <p:cNvSpPr/>
          <p:nvPr/>
        </p:nvSpPr>
        <p:spPr>
          <a:xfrm>
            <a:off x="7366098" y="4271157"/>
            <a:ext cx="693451" cy="387719"/>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(+693K)</a:t>
            </a:r>
          </a:p>
        </p:txBody>
      </p:sp>
      <p:sp>
        <p:nvSpPr>
          <p:cNvPr id="52" name="TextBox 51">
            <a:extLst>
              <a:ext uri="{FF2B5EF4-FFF2-40B4-BE49-F238E27FC236}">
                <a16:creationId xmlns:a16="http://schemas.microsoft.com/office/drawing/2014/main" id="{9F6D84F9-8FFB-4F51-A32E-4A9E617B067E}"/>
              </a:ext>
            </a:extLst>
          </p:cNvPr>
          <p:cNvSpPr txBox="1"/>
          <p:nvPr/>
        </p:nvSpPr>
        <p:spPr>
          <a:xfrm>
            <a:off x="4133530" y="5880543"/>
            <a:ext cx="4000231" cy="2193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&amp; MM) vs. monthly average prior to TV launch</a:t>
            </a:r>
          </a:p>
        </p:txBody>
      </p:sp>
      <p:sp>
        <p:nvSpPr>
          <p:cNvPr id="53" name="TextBox 52">
            <a:extLst>
              <a:ext uri="{FF2B5EF4-FFF2-40B4-BE49-F238E27FC236}">
                <a16:creationId xmlns:a16="http://schemas.microsoft.com/office/drawing/2014/main" id="{FAD42F4B-9668-455A-839F-6C897D14F2E9}"/>
              </a:ext>
            </a:extLst>
          </p:cNvPr>
          <p:cNvSpPr txBox="1"/>
          <p:nvPr/>
        </p:nvSpPr>
        <p:spPr>
          <a:xfrm>
            <a:off x="4114861" y="2464707"/>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B1464"/>
                </a:solidFill>
                <a:effectLst/>
                <a:uLnTx/>
                <a:uFillTx/>
                <a:latin typeface="Helvetica" panose="020B0403020202020204" pitchFamily="34" charset="0"/>
              </a:rPr>
              <a:t>16 Brands: $2MM - $10MM TV Spend</a:t>
            </a:r>
            <a:endParaRPr kumimoji="0" lang="en-US" sz="1000" i="0" strike="noStrike" kern="1200" cap="none" spc="0" normalizeH="0" baseline="0" noProof="0" dirty="0">
              <a:ln>
                <a:noFill/>
              </a:ln>
              <a:solidFill>
                <a:srgbClr val="1B1464"/>
              </a:solidFill>
              <a:effectLst/>
              <a:uLnTx/>
              <a:uFillTx/>
              <a:latin typeface="Helvetica" panose="020B0403020202020204" pitchFamily="34" charset="0"/>
            </a:endParaRPr>
          </a:p>
        </p:txBody>
      </p:sp>
      <p:sp>
        <p:nvSpPr>
          <p:cNvPr id="54" name="Rectangle: Rounded Corners 53">
            <a:extLst>
              <a:ext uri="{FF2B5EF4-FFF2-40B4-BE49-F238E27FC236}">
                <a16:creationId xmlns:a16="http://schemas.microsoft.com/office/drawing/2014/main" id="{BEFA19CC-B8DC-4319-8881-149A06C3DDB4}"/>
              </a:ext>
            </a:extLst>
          </p:cNvPr>
          <p:cNvSpPr/>
          <p:nvPr/>
        </p:nvSpPr>
        <p:spPr>
          <a:xfrm>
            <a:off x="8198557" y="2766282"/>
            <a:ext cx="4000231" cy="33398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5" name="Chart 54">
            <a:extLst>
              <a:ext uri="{FF2B5EF4-FFF2-40B4-BE49-F238E27FC236}">
                <a16:creationId xmlns:a16="http://schemas.microsoft.com/office/drawing/2014/main" id="{8A2A8C21-BB71-4AD7-84CD-6FCBA8E52A7F}"/>
              </a:ext>
            </a:extLst>
          </p:cNvPr>
          <p:cNvGraphicFramePr/>
          <p:nvPr>
            <p:extLst>
              <p:ext uri="{D42A27DB-BD31-4B8C-83A1-F6EECF244321}">
                <p14:modId xmlns:p14="http://schemas.microsoft.com/office/powerpoint/2010/main" val="3279573340"/>
              </p:ext>
            </p:extLst>
          </p:nvPr>
        </p:nvGraphicFramePr>
        <p:xfrm>
          <a:off x="8599514" y="2594860"/>
          <a:ext cx="3156808" cy="3051865"/>
        </p:xfrm>
        <a:graphic>
          <a:graphicData uri="http://schemas.openxmlformats.org/drawingml/2006/chart">
            <c:chart xmlns:c="http://schemas.openxmlformats.org/drawingml/2006/chart" xmlns:r="http://schemas.openxmlformats.org/officeDocument/2006/relationships" r:id="rId5"/>
          </a:graphicData>
        </a:graphic>
      </p:graphicFrame>
      <p:sp>
        <p:nvSpPr>
          <p:cNvPr id="56" name="TextBox 55">
            <a:extLst>
              <a:ext uri="{FF2B5EF4-FFF2-40B4-BE49-F238E27FC236}">
                <a16:creationId xmlns:a16="http://schemas.microsoft.com/office/drawing/2014/main" id="{C1A2E796-8B6A-4990-8091-8B90B2E8AE72}"/>
              </a:ext>
            </a:extLst>
          </p:cNvPr>
          <p:cNvSpPr txBox="1"/>
          <p:nvPr/>
        </p:nvSpPr>
        <p:spPr>
          <a:xfrm>
            <a:off x="10590323" y="5563546"/>
            <a:ext cx="116644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(TV launch – Jan ‘20)</a:t>
            </a:r>
          </a:p>
        </p:txBody>
      </p:sp>
      <p:sp>
        <p:nvSpPr>
          <p:cNvPr id="57" name="TextBox 56">
            <a:extLst>
              <a:ext uri="{FF2B5EF4-FFF2-40B4-BE49-F238E27FC236}">
                <a16:creationId xmlns:a16="http://schemas.microsoft.com/office/drawing/2014/main" id="{F2925BE4-783F-463E-81A2-158ABB4F505B}"/>
              </a:ext>
            </a:extLst>
          </p:cNvPr>
          <p:cNvSpPr txBox="1"/>
          <p:nvPr/>
        </p:nvSpPr>
        <p:spPr>
          <a:xfrm>
            <a:off x="8596685" y="5563546"/>
            <a:ext cx="11289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(monthly average)</a:t>
            </a:r>
          </a:p>
        </p:txBody>
      </p:sp>
      <p:sp>
        <p:nvSpPr>
          <p:cNvPr id="58" name="TextBox 57">
            <a:extLst>
              <a:ext uri="{FF2B5EF4-FFF2-40B4-BE49-F238E27FC236}">
                <a16:creationId xmlns:a16="http://schemas.microsoft.com/office/drawing/2014/main" id="{22189669-F829-413F-B2B5-6894283FA557}"/>
              </a:ext>
            </a:extLst>
          </p:cNvPr>
          <p:cNvSpPr txBox="1"/>
          <p:nvPr/>
        </p:nvSpPr>
        <p:spPr>
          <a:xfrm>
            <a:off x="8189227" y="2470926"/>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B1464"/>
                </a:solidFill>
                <a:effectLst/>
                <a:uLnTx/>
                <a:uFillTx/>
                <a:latin typeface="Helvetica" panose="020B0403020202020204" pitchFamily="34" charset="0"/>
              </a:rPr>
              <a:t>8 Brands: $10MM+ TV Spend</a:t>
            </a:r>
            <a:endParaRPr kumimoji="0" lang="en-US" sz="1000" i="0" strike="noStrike" kern="1200" cap="none" spc="0" normalizeH="0" baseline="0" noProof="0" dirty="0">
              <a:ln>
                <a:noFill/>
              </a:ln>
              <a:solidFill>
                <a:srgbClr val="1B1464"/>
              </a:solidFill>
              <a:effectLst/>
              <a:uLnTx/>
              <a:uFillTx/>
              <a:latin typeface="Helvetica" panose="020B0403020202020204" pitchFamily="34" charset="0"/>
            </a:endParaRPr>
          </a:p>
        </p:txBody>
      </p:sp>
      <p:sp>
        <p:nvSpPr>
          <p:cNvPr id="59" name="Rectangle 58">
            <a:extLst>
              <a:ext uri="{FF2B5EF4-FFF2-40B4-BE49-F238E27FC236}">
                <a16:creationId xmlns:a16="http://schemas.microsoft.com/office/drawing/2014/main" id="{D6E97789-6C86-4BFF-B8F2-C1ED1931C6CC}"/>
              </a:ext>
            </a:extLst>
          </p:cNvPr>
          <p:cNvSpPr/>
          <p:nvPr/>
        </p:nvSpPr>
        <p:spPr>
          <a:xfrm>
            <a:off x="10193554" y="3776258"/>
            <a:ext cx="693451" cy="387719"/>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(+3.3MM)</a:t>
            </a:r>
          </a:p>
        </p:txBody>
      </p:sp>
      <p:sp>
        <p:nvSpPr>
          <p:cNvPr id="60" name="Rectangle 59">
            <a:extLst>
              <a:ext uri="{FF2B5EF4-FFF2-40B4-BE49-F238E27FC236}">
                <a16:creationId xmlns:a16="http://schemas.microsoft.com/office/drawing/2014/main" id="{EA8DCDCA-8EDE-4024-B0CD-43C8294C44EA}"/>
              </a:ext>
            </a:extLst>
          </p:cNvPr>
          <p:cNvSpPr/>
          <p:nvPr/>
        </p:nvSpPr>
        <p:spPr>
          <a:xfrm>
            <a:off x="11201437" y="3196092"/>
            <a:ext cx="693451" cy="387719"/>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+205%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(+5.3MM)</a:t>
            </a:r>
          </a:p>
        </p:txBody>
      </p:sp>
      <p:sp>
        <p:nvSpPr>
          <p:cNvPr id="61" name="TextBox 60">
            <a:extLst>
              <a:ext uri="{FF2B5EF4-FFF2-40B4-BE49-F238E27FC236}">
                <a16:creationId xmlns:a16="http://schemas.microsoft.com/office/drawing/2014/main" id="{15C2B0D1-14CD-4D55-B893-4F77F698BF3B}"/>
              </a:ext>
            </a:extLst>
          </p:cNvPr>
          <p:cNvSpPr txBox="1"/>
          <p:nvPr/>
        </p:nvSpPr>
        <p:spPr>
          <a:xfrm>
            <a:off x="8170564" y="5886764"/>
            <a:ext cx="4000231" cy="2193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&amp; MM) vs. monthly average prior to TV launch</a:t>
            </a:r>
          </a:p>
        </p:txBody>
      </p:sp>
      <p:sp>
        <p:nvSpPr>
          <p:cNvPr id="62" name="Text Placeholder 3">
            <a:extLst>
              <a:ext uri="{FF2B5EF4-FFF2-40B4-BE49-F238E27FC236}">
                <a16:creationId xmlns:a16="http://schemas.microsoft.com/office/drawing/2014/main" id="{DEC5DFD7-5CBE-4DEF-A155-78FFED7818AA}"/>
              </a:ext>
            </a:extLst>
          </p:cNvPr>
          <p:cNvSpPr txBox="1">
            <a:spLocks/>
          </p:cNvSpPr>
          <p:nvPr/>
        </p:nvSpPr>
        <p:spPr>
          <a:xfrm>
            <a:off x="483205" y="6084908"/>
            <a:ext cx="11708794" cy="45485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Source: VAB analysis of Nielsen Ad Intel data, TV spend (national cable TV, national broadcast TV, Spanish language broadcast TV, Spanish language cable TV, spot TV, syndication TV), Feb ‘18 – Jan ‘</a:t>
            </a:r>
            <a:r>
              <a:rPr lang="en-US" sz="800" dirty="0">
                <a:solidFill>
                  <a:srgbClr val="1B1464"/>
                </a:solidFill>
                <a:latin typeface="Helvetica" panose="020B0403020202020204" pitchFamily="34" charset="0"/>
              </a:rPr>
              <a:t>20</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 (calendar months).  VAB analysis of </a:t>
            </a:r>
            <a:r>
              <a:rPr lang="en-US" sz="800" dirty="0">
                <a:solidFill>
                  <a:srgbClr val="1B1464"/>
                </a:solidFill>
                <a:latin typeface="Helvetica" panose="020B0403020202020204" pitchFamily="34" charset="0"/>
              </a:rPr>
              <a:t>Comscore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mediametrix multiplatform media trend data, total audience (Desktop P2+, Mobile 18+), Jan ‘16 – Jan ‘20 (calendar months). ‘Prior to TV Launch’ reflects the average monthly unique visitors based on when each brand’s website began being measured by Comscore, or starting from January 2016 if measurement began before that month. *Reflects the 36 brands that are measured in Comscore and had reported monthly unique visitors in at least one month prior to their campaign launch.</a:t>
            </a:r>
          </a:p>
        </p:txBody>
      </p:sp>
    </p:spTree>
    <p:extLst>
      <p:ext uri="{BB962C8B-B14F-4D97-AF65-F5344CB8AC3E}">
        <p14:creationId xmlns:p14="http://schemas.microsoft.com/office/powerpoint/2010/main" val="1193019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4065938" cy="6869150"/>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A529899-950F-C14F-99A5-896AC3170183}"/>
              </a:ext>
            </a:extLst>
          </p:cNvPr>
          <p:cNvSpPr/>
          <p:nvPr/>
        </p:nvSpPr>
        <p:spPr>
          <a:xfrm>
            <a:off x="113067" y="917261"/>
            <a:ext cx="3871104" cy="48936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Helvetica" pitchFamily="2" charset="0"/>
                <a:ea typeface="+mn-ea"/>
                <a:cs typeface="+mn-cs"/>
              </a:rPr>
              <a:t>While most DTC brands start with a social media-dominant strategy (Facebook, Instagram, etc.), monthly unique website visitors quickly </a:t>
            </a:r>
            <a:r>
              <a:rPr kumimoji="0" lang="en-US" sz="2600" b="1" i="0" u="none" strike="noStrike" kern="1200" cap="none" spc="0" normalizeH="0" baseline="0" noProof="0" dirty="0">
                <a:ln>
                  <a:noFill/>
                </a:ln>
                <a:solidFill>
                  <a:srgbClr val="FFE600"/>
                </a:solidFill>
                <a:effectLst/>
                <a:uLnTx/>
                <a:uFillTx/>
                <a:latin typeface="Helvetica" pitchFamily="2" charset="0"/>
                <a:ea typeface="+mn-ea"/>
                <a:cs typeface="+mn-cs"/>
              </a:rPr>
              <a:t>skyrocketed</a:t>
            </a:r>
            <a:r>
              <a:rPr kumimoji="0" lang="en-US" sz="2600" b="0" i="0" u="none" strike="noStrike" kern="1200" cap="none" spc="0" normalizeH="0" baseline="0" noProof="0" dirty="0">
                <a:ln>
                  <a:noFill/>
                </a:ln>
                <a:solidFill>
                  <a:schemeClr val="bg1"/>
                </a:solidFill>
                <a:effectLst/>
                <a:uLnTx/>
                <a:uFillTx/>
                <a:latin typeface="Helvetica" pitchFamily="2" charset="0"/>
                <a:ea typeface="+mn-ea"/>
                <a:cs typeface="+mn-cs"/>
              </a:rPr>
              <a:t> for these ‘emerging’ new TV advertisers with many welcoming </a:t>
            </a:r>
            <a:r>
              <a:rPr kumimoji="0" lang="en-US" sz="2600" b="1" i="0" u="none" strike="noStrike" kern="1200" cap="none" spc="0" normalizeH="0" baseline="0" noProof="0" dirty="0">
                <a:ln>
                  <a:noFill/>
                </a:ln>
                <a:solidFill>
                  <a:srgbClr val="FFE600"/>
                </a:solidFill>
                <a:effectLst/>
                <a:uLnTx/>
                <a:uFillTx/>
                <a:latin typeface="Helvetica" pitchFamily="2" charset="0"/>
                <a:ea typeface="+mn-ea"/>
                <a:cs typeface="+mn-cs"/>
              </a:rPr>
              <a:t>millions</a:t>
            </a:r>
            <a:r>
              <a:rPr kumimoji="0" lang="en-US" sz="2600" i="0" u="none" strike="noStrike" kern="1200" cap="none" spc="0" normalizeH="0" baseline="0" noProof="0" dirty="0">
                <a:ln>
                  <a:noFill/>
                </a:ln>
                <a:solidFill>
                  <a:schemeClr val="bg1"/>
                </a:solidFill>
                <a:effectLst/>
                <a:uLnTx/>
                <a:uFillTx/>
                <a:latin typeface="Helvetica" pitchFamily="2" charset="0"/>
                <a:ea typeface="+mn-ea"/>
                <a:cs typeface="+mn-cs"/>
              </a:rPr>
              <a:t> of potential new customers </a:t>
            </a:r>
            <a:r>
              <a:rPr kumimoji="0" lang="en-US" sz="2600" b="0" i="0" u="none" strike="noStrike" kern="1200" cap="none" spc="0" normalizeH="0" baseline="0" noProof="0" dirty="0">
                <a:ln>
                  <a:noFill/>
                </a:ln>
                <a:solidFill>
                  <a:schemeClr val="bg1"/>
                </a:solidFill>
                <a:effectLst/>
                <a:uLnTx/>
                <a:uFillTx/>
                <a:latin typeface="Helvetica" pitchFamily="2" charset="0"/>
                <a:ea typeface="+mn-ea"/>
                <a:cs typeface="+mn-cs"/>
              </a:rPr>
              <a:t>to their digital platforms </a:t>
            </a:r>
          </a:p>
        </p:txBody>
      </p:sp>
      <p:pic>
        <p:nvPicPr>
          <p:cNvPr id="14" name="Picture 13">
            <a:extLst>
              <a:ext uri="{FF2B5EF4-FFF2-40B4-BE49-F238E27FC236}">
                <a16:creationId xmlns:a16="http://schemas.microsoft.com/office/drawing/2014/main" id="{5B663F97-1C8A-4489-A93F-1C55497F014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C1102742-5939-4E41-B897-0BDEDE9994F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74793211-C599-4C3E-A545-DDEBDC4F3B1B}"/>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5" name="Table 5">
            <a:extLst>
              <a:ext uri="{FF2B5EF4-FFF2-40B4-BE49-F238E27FC236}">
                <a16:creationId xmlns:a16="http://schemas.microsoft.com/office/drawing/2014/main" id="{771EC0ED-AECB-49BB-BA20-761D88F43B35}"/>
              </a:ext>
            </a:extLst>
          </p:cNvPr>
          <p:cNvGraphicFramePr>
            <a:graphicFrameLocks noGrp="1"/>
          </p:cNvGraphicFramePr>
          <p:nvPr>
            <p:extLst>
              <p:ext uri="{D42A27DB-BD31-4B8C-83A1-F6EECF244321}">
                <p14:modId xmlns:p14="http://schemas.microsoft.com/office/powerpoint/2010/main" val="2202817068"/>
              </p:ext>
            </p:extLst>
          </p:nvPr>
        </p:nvGraphicFramePr>
        <p:xfrm>
          <a:off x="4207021" y="899558"/>
          <a:ext cx="7865414" cy="4927641"/>
        </p:xfrm>
        <a:graphic>
          <a:graphicData uri="http://schemas.openxmlformats.org/drawingml/2006/table">
            <a:tbl>
              <a:tblPr firstRow="1" bandRow="1">
                <a:tableStyleId>{5C22544A-7EE6-4342-B048-85BDC9FD1C3A}</a:tableStyleId>
              </a:tblPr>
              <a:tblGrid>
                <a:gridCol w="1573083">
                  <a:extLst>
                    <a:ext uri="{9D8B030D-6E8A-4147-A177-3AD203B41FA5}">
                      <a16:colId xmlns:a16="http://schemas.microsoft.com/office/drawing/2014/main" val="1474791396"/>
                    </a:ext>
                  </a:extLst>
                </a:gridCol>
                <a:gridCol w="1973635">
                  <a:extLst>
                    <a:ext uri="{9D8B030D-6E8A-4147-A177-3AD203B41FA5}">
                      <a16:colId xmlns:a16="http://schemas.microsoft.com/office/drawing/2014/main" val="2548123933"/>
                    </a:ext>
                  </a:extLst>
                </a:gridCol>
                <a:gridCol w="2024743">
                  <a:extLst>
                    <a:ext uri="{9D8B030D-6E8A-4147-A177-3AD203B41FA5}">
                      <a16:colId xmlns:a16="http://schemas.microsoft.com/office/drawing/2014/main" val="1757019503"/>
                    </a:ext>
                  </a:extLst>
                </a:gridCol>
                <a:gridCol w="1212979">
                  <a:extLst>
                    <a:ext uri="{9D8B030D-6E8A-4147-A177-3AD203B41FA5}">
                      <a16:colId xmlns:a16="http://schemas.microsoft.com/office/drawing/2014/main" val="1474440059"/>
                    </a:ext>
                  </a:extLst>
                </a:gridCol>
                <a:gridCol w="1080974">
                  <a:extLst>
                    <a:ext uri="{9D8B030D-6E8A-4147-A177-3AD203B41FA5}">
                      <a16:colId xmlns:a16="http://schemas.microsoft.com/office/drawing/2014/main" val="2975931361"/>
                    </a:ext>
                  </a:extLst>
                </a:gridCol>
              </a:tblGrid>
              <a:tr h="538521">
                <a:tc>
                  <a:txBody>
                    <a:bodyPr/>
                    <a:lstStyle/>
                    <a:p>
                      <a:pPr algn="ctr"/>
                      <a:endParaRPr lang="en-US" sz="1400" dirty="0">
                        <a:latin typeface="Helvetica" panose="020B0403020202020204" pitchFamily="34" charset="0"/>
                      </a:endParaRPr>
                    </a:p>
                    <a:p>
                      <a:pPr algn="ctr"/>
                      <a:r>
                        <a:rPr lang="en-US" sz="1400" dirty="0">
                          <a:latin typeface="Helvetica" panose="020B0403020202020204" pitchFamily="34" charset="0"/>
                        </a:rPr>
                        <a:t>Brand</a:t>
                      </a:r>
                    </a:p>
                  </a:txBody>
                  <a:tcPr>
                    <a:solidFill>
                      <a:srgbClr val="1B1464"/>
                    </a:solidFill>
                  </a:tcPr>
                </a:tc>
                <a:tc>
                  <a:txBody>
                    <a:bodyPr/>
                    <a:lstStyle/>
                    <a:p>
                      <a:pPr algn="ctr"/>
                      <a:r>
                        <a:rPr lang="en-US" sz="1400" dirty="0">
                          <a:latin typeface="Helvetica" panose="020B0403020202020204" pitchFamily="34" charset="0"/>
                        </a:rPr>
                        <a:t> </a:t>
                      </a:r>
                      <a:r>
                        <a:rPr lang="en-US" sz="1400" u="sng" dirty="0">
                          <a:latin typeface="Helvetica" panose="020B0403020202020204" pitchFamily="34" charset="0"/>
                        </a:rPr>
                        <a:t>Monthly Average:</a:t>
                      </a:r>
                    </a:p>
                    <a:p>
                      <a:pPr algn="ctr"/>
                      <a:r>
                        <a:rPr lang="en-US" sz="1400" dirty="0">
                          <a:latin typeface="Helvetica" panose="020B0403020202020204" pitchFamily="34" charset="0"/>
                        </a:rPr>
                        <a:t>Prior to TV Launch</a:t>
                      </a:r>
                    </a:p>
                  </a:txBody>
                  <a:tcPr>
                    <a:solidFill>
                      <a:srgbClr val="1B1464"/>
                    </a:solidFill>
                  </a:tcPr>
                </a:tc>
                <a:tc>
                  <a:txBody>
                    <a:bodyPr/>
                    <a:lstStyle/>
                    <a:p>
                      <a:pPr algn="ctr"/>
                      <a:r>
                        <a:rPr lang="en-US" sz="1400" u="sng" dirty="0">
                          <a:latin typeface="Helvetica" panose="020B0403020202020204" pitchFamily="34" charset="0"/>
                        </a:rPr>
                        <a:t>Monthly Average:</a:t>
                      </a:r>
                    </a:p>
                    <a:p>
                      <a:pPr algn="ctr"/>
                      <a:r>
                        <a:rPr lang="en-US" sz="1400" dirty="0">
                          <a:latin typeface="Helvetica" panose="020B0403020202020204" pitchFamily="34" charset="0"/>
                        </a:rPr>
                        <a:t>TV Launch – Jan ‘20</a:t>
                      </a:r>
                    </a:p>
                  </a:txBody>
                  <a:tcPr>
                    <a:solidFill>
                      <a:srgbClr val="1B1464"/>
                    </a:solidFill>
                  </a:tcPr>
                </a:tc>
                <a:tc>
                  <a:txBody>
                    <a:bodyPr/>
                    <a:lstStyle/>
                    <a:p>
                      <a:pPr algn="ctr"/>
                      <a:r>
                        <a:rPr lang="en-US" sz="1400" u="sng" dirty="0">
                          <a:latin typeface="Helvetica" panose="020B0403020202020204" pitchFamily="34" charset="0"/>
                        </a:rPr>
                        <a:t>#</a:t>
                      </a:r>
                    </a:p>
                    <a:p>
                      <a:pPr algn="ctr"/>
                      <a:r>
                        <a:rPr lang="en-US" sz="1400" dirty="0">
                          <a:latin typeface="Helvetica" panose="020B0403020202020204" pitchFamily="34" charset="0"/>
                        </a:rPr>
                        <a:t>Diff</a:t>
                      </a:r>
                    </a:p>
                  </a:txBody>
                  <a:tcPr>
                    <a:solidFill>
                      <a:srgbClr val="1B1464"/>
                    </a:solidFill>
                  </a:tcPr>
                </a:tc>
                <a:tc>
                  <a:txBody>
                    <a:bodyPr/>
                    <a:lstStyle/>
                    <a:p>
                      <a:pPr algn="ctr"/>
                      <a:r>
                        <a:rPr lang="en-US" sz="1400" u="sng" dirty="0">
                          <a:latin typeface="Helvetica" panose="020B0403020202020204" pitchFamily="34" charset="0"/>
                        </a:rPr>
                        <a:t>%</a:t>
                      </a:r>
                    </a:p>
                    <a:p>
                      <a:pPr algn="ctr"/>
                      <a:r>
                        <a:rPr lang="en-US" sz="1400" dirty="0">
                          <a:latin typeface="Helvetica" panose="020B0403020202020204" pitchFamily="34" charset="0"/>
                        </a:rPr>
                        <a:t>Diff</a:t>
                      </a:r>
                    </a:p>
                  </a:txBody>
                  <a:tcPr>
                    <a:solidFill>
                      <a:srgbClr val="1B1464"/>
                    </a:solidFill>
                  </a:tcPr>
                </a:tc>
                <a:extLst>
                  <a:ext uri="{0D108BD9-81ED-4DB2-BD59-A6C34878D82A}">
                    <a16:rowId xmlns:a16="http://schemas.microsoft.com/office/drawing/2014/main" val="93323940"/>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5,467</a:t>
                      </a:r>
                    </a:p>
                  </a:txBody>
                  <a:tcPr anchor="ctr"/>
                </a:tc>
                <a:tc>
                  <a:txBody>
                    <a:bodyPr/>
                    <a:lstStyle/>
                    <a:p>
                      <a:pPr algn="ctr"/>
                      <a:r>
                        <a:rPr lang="en-US" sz="1600" b="1" dirty="0">
                          <a:solidFill>
                            <a:srgbClr val="00BFF2"/>
                          </a:solidFill>
                          <a:latin typeface="Helvetica" panose="020B0403020202020204" pitchFamily="34" charset="0"/>
                        </a:rPr>
                        <a:t>22,020</a:t>
                      </a:r>
                    </a:p>
                  </a:txBody>
                  <a:tcPr anchor="ctr"/>
                </a:tc>
                <a:tc>
                  <a:txBody>
                    <a:bodyPr/>
                    <a:lstStyle/>
                    <a:p>
                      <a:pPr algn="ctr"/>
                      <a:r>
                        <a:rPr lang="en-US" sz="1600" b="1" dirty="0">
                          <a:solidFill>
                            <a:srgbClr val="00BFF2"/>
                          </a:solidFill>
                          <a:latin typeface="Helvetica" panose="020B0403020202020204" pitchFamily="34" charset="0"/>
                        </a:rPr>
                        <a:t>+16,553</a:t>
                      </a:r>
                    </a:p>
                  </a:txBody>
                  <a:tcPr anchor="ctr"/>
                </a:tc>
                <a:tc>
                  <a:txBody>
                    <a:bodyPr/>
                    <a:lstStyle/>
                    <a:p>
                      <a:pPr algn="ctr"/>
                      <a:r>
                        <a:rPr lang="en-US" sz="1600" b="1" dirty="0">
                          <a:solidFill>
                            <a:srgbClr val="00BFF2"/>
                          </a:solidFill>
                          <a:latin typeface="Helvetica" panose="020B0403020202020204" pitchFamily="34" charset="0"/>
                        </a:rPr>
                        <a:t>+303%</a:t>
                      </a:r>
                    </a:p>
                  </a:txBody>
                  <a:tcPr anchor="ctr"/>
                </a:tc>
                <a:extLst>
                  <a:ext uri="{0D108BD9-81ED-4DB2-BD59-A6C34878D82A}">
                    <a16:rowId xmlns:a16="http://schemas.microsoft.com/office/drawing/2014/main" val="2041315050"/>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2,783</a:t>
                      </a:r>
                    </a:p>
                  </a:txBody>
                  <a:tcPr anchor="ctr"/>
                </a:tc>
                <a:tc>
                  <a:txBody>
                    <a:bodyPr/>
                    <a:lstStyle/>
                    <a:p>
                      <a:pPr algn="ctr"/>
                      <a:r>
                        <a:rPr lang="en-US" sz="1600" b="1" dirty="0">
                          <a:solidFill>
                            <a:srgbClr val="00BFF2"/>
                          </a:solidFill>
                          <a:latin typeface="Helvetica" panose="020B0403020202020204" pitchFamily="34" charset="0"/>
                        </a:rPr>
                        <a:t>13,381</a:t>
                      </a:r>
                    </a:p>
                  </a:txBody>
                  <a:tcPr anchor="ctr"/>
                </a:tc>
                <a:tc>
                  <a:txBody>
                    <a:bodyPr/>
                    <a:lstStyle/>
                    <a:p>
                      <a:pPr algn="ctr"/>
                      <a:r>
                        <a:rPr lang="en-US" sz="1600" b="1" dirty="0">
                          <a:solidFill>
                            <a:srgbClr val="00BFF2"/>
                          </a:solidFill>
                          <a:latin typeface="Helvetica" panose="020B0403020202020204" pitchFamily="34" charset="0"/>
                        </a:rPr>
                        <a:t>+11,048</a:t>
                      </a:r>
                    </a:p>
                  </a:txBody>
                  <a:tcPr anchor="ctr"/>
                </a:tc>
                <a:tc>
                  <a:txBody>
                    <a:bodyPr/>
                    <a:lstStyle/>
                    <a:p>
                      <a:pPr algn="ctr"/>
                      <a:r>
                        <a:rPr lang="en-US" sz="1600" b="1" dirty="0">
                          <a:solidFill>
                            <a:srgbClr val="00BFF2"/>
                          </a:solidFill>
                          <a:latin typeface="Helvetica" panose="020B0403020202020204" pitchFamily="34" charset="0"/>
                        </a:rPr>
                        <a:t>+397%</a:t>
                      </a:r>
                    </a:p>
                  </a:txBody>
                  <a:tcPr anchor="ctr"/>
                </a:tc>
                <a:extLst>
                  <a:ext uri="{0D108BD9-81ED-4DB2-BD59-A6C34878D82A}">
                    <a16:rowId xmlns:a16="http://schemas.microsoft.com/office/drawing/2014/main" val="804652159"/>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3,426</a:t>
                      </a:r>
                    </a:p>
                  </a:txBody>
                  <a:tcPr anchor="ctr"/>
                </a:tc>
                <a:tc>
                  <a:txBody>
                    <a:bodyPr/>
                    <a:lstStyle/>
                    <a:p>
                      <a:pPr algn="ctr"/>
                      <a:r>
                        <a:rPr lang="en-US" sz="1600" b="1" dirty="0">
                          <a:solidFill>
                            <a:srgbClr val="00BFF2"/>
                          </a:solidFill>
                          <a:latin typeface="Helvetica" panose="020B0403020202020204" pitchFamily="34" charset="0"/>
                        </a:rPr>
                        <a:t>11,208</a:t>
                      </a:r>
                    </a:p>
                  </a:txBody>
                  <a:tcPr anchor="ctr"/>
                </a:tc>
                <a:tc>
                  <a:txBody>
                    <a:bodyPr/>
                    <a:lstStyle/>
                    <a:p>
                      <a:pPr algn="ctr"/>
                      <a:r>
                        <a:rPr lang="en-US" sz="1600" b="1" dirty="0">
                          <a:solidFill>
                            <a:srgbClr val="00BFF2"/>
                          </a:solidFill>
                          <a:latin typeface="Helvetica" panose="020B0403020202020204" pitchFamily="34" charset="0"/>
                        </a:rPr>
                        <a:t>+7,783</a:t>
                      </a:r>
                    </a:p>
                  </a:txBody>
                  <a:tcPr anchor="ctr"/>
                </a:tc>
                <a:tc>
                  <a:txBody>
                    <a:bodyPr/>
                    <a:lstStyle/>
                    <a:p>
                      <a:pPr algn="ctr"/>
                      <a:r>
                        <a:rPr lang="en-US" sz="1600" b="1" dirty="0">
                          <a:solidFill>
                            <a:srgbClr val="00BFF2"/>
                          </a:solidFill>
                          <a:latin typeface="Helvetica" panose="020B0403020202020204" pitchFamily="34" charset="0"/>
                        </a:rPr>
                        <a:t>+227%</a:t>
                      </a:r>
                    </a:p>
                  </a:txBody>
                  <a:tcPr anchor="ctr"/>
                </a:tc>
                <a:extLst>
                  <a:ext uri="{0D108BD9-81ED-4DB2-BD59-A6C34878D82A}">
                    <a16:rowId xmlns:a16="http://schemas.microsoft.com/office/drawing/2014/main" val="73185667"/>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5,249</a:t>
                      </a:r>
                    </a:p>
                  </a:txBody>
                  <a:tcPr anchor="ctr"/>
                </a:tc>
                <a:tc>
                  <a:txBody>
                    <a:bodyPr/>
                    <a:lstStyle/>
                    <a:p>
                      <a:pPr algn="ctr"/>
                      <a:r>
                        <a:rPr lang="en-US" sz="1600" b="1" dirty="0">
                          <a:solidFill>
                            <a:srgbClr val="00BFF2"/>
                          </a:solidFill>
                          <a:latin typeface="Helvetica" panose="020B0403020202020204" pitchFamily="34" charset="0"/>
                        </a:rPr>
                        <a:t>10,352</a:t>
                      </a:r>
                    </a:p>
                  </a:txBody>
                  <a:tcPr anchor="ctr"/>
                </a:tc>
                <a:tc>
                  <a:txBody>
                    <a:bodyPr/>
                    <a:lstStyle/>
                    <a:p>
                      <a:pPr algn="ctr"/>
                      <a:r>
                        <a:rPr lang="en-US" sz="1600" b="1" dirty="0">
                          <a:solidFill>
                            <a:srgbClr val="00BFF2"/>
                          </a:solidFill>
                          <a:latin typeface="Helvetica" panose="020B0403020202020204" pitchFamily="34" charset="0"/>
                        </a:rPr>
                        <a:t>+5,103</a:t>
                      </a:r>
                    </a:p>
                  </a:txBody>
                  <a:tcPr anchor="ctr"/>
                </a:tc>
                <a:tc>
                  <a:txBody>
                    <a:bodyPr/>
                    <a:lstStyle/>
                    <a:p>
                      <a:pPr algn="ctr"/>
                      <a:r>
                        <a:rPr lang="en-US" sz="1600" b="1" dirty="0">
                          <a:solidFill>
                            <a:srgbClr val="00BFF2"/>
                          </a:solidFill>
                          <a:latin typeface="Helvetica" panose="020B0403020202020204" pitchFamily="34" charset="0"/>
                        </a:rPr>
                        <a:t>+97%</a:t>
                      </a:r>
                    </a:p>
                  </a:txBody>
                  <a:tcPr anchor="ctr"/>
                </a:tc>
                <a:extLst>
                  <a:ext uri="{0D108BD9-81ED-4DB2-BD59-A6C34878D82A}">
                    <a16:rowId xmlns:a16="http://schemas.microsoft.com/office/drawing/2014/main" val="962694101"/>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6,061</a:t>
                      </a:r>
                    </a:p>
                  </a:txBody>
                  <a:tcPr anchor="ctr"/>
                </a:tc>
                <a:tc>
                  <a:txBody>
                    <a:bodyPr/>
                    <a:lstStyle/>
                    <a:p>
                      <a:pPr algn="ctr"/>
                      <a:r>
                        <a:rPr lang="en-US" sz="1600" b="1" dirty="0">
                          <a:solidFill>
                            <a:srgbClr val="00BFF2"/>
                          </a:solidFill>
                          <a:latin typeface="Helvetica" panose="020B0403020202020204" pitchFamily="34" charset="0"/>
                        </a:rPr>
                        <a:t>11,027</a:t>
                      </a:r>
                    </a:p>
                  </a:txBody>
                  <a:tcPr anchor="ctr"/>
                </a:tc>
                <a:tc>
                  <a:txBody>
                    <a:bodyPr/>
                    <a:lstStyle/>
                    <a:p>
                      <a:pPr algn="ctr"/>
                      <a:r>
                        <a:rPr lang="en-US" sz="1600" b="1" dirty="0">
                          <a:solidFill>
                            <a:srgbClr val="00BFF2"/>
                          </a:solidFill>
                          <a:latin typeface="Helvetica" panose="020B0403020202020204" pitchFamily="34" charset="0"/>
                        </a:rPr>
                        <a:t>+4,966</a:t>
                      </a:r>
                    </a:p>
                  </a:txBody>
                  <a:tcPr anchor="ctr"/>
                </a:tc>
                <a:tc>
                  <a:txBody>
                    <a:bodyPr/>
                    <a:lstStyle/>
                    <a:p>
                      <a:pPr algn="ctr"/>
                      <a:r>
                        <a:rPr lang="en-US" sz="1600" b="1" dirty="0">
                          <a:solidFill>
                            <a:srgbClr val="00BFF2"/>
                          </a:solidFill>
                          <a:latin typeface="Helvetica" panose="020B0403020202020204" pitchFamily="34" charset="0"/>
                        </a:rPr>
                        <a:t>+82%</a:t>
                      </a:r>
                    </a:p>
                  </a:txBody>
                  <a:tcPr anchor="ctr"/>
                </a:tc>
                <a:extLst>
                  <a:ext uri="{0D108BD9-81ED-4DB2-BD59-A6C34878D82A}">
                    <a16:rowId xmlns:a16="http://schemas.microsoft.com/office/drawing/2014/main" val="1968668546"/>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1,430</a:t>
                      </a:r>
                    </a:p>
                  </a:txBody>
                  <a:tcPr anchor="ctr"/>
                </a:tc>
                <a:tc>
                  <a:txBody>
                    <a:bodyPr/>
                    <a:lstStyle/>
                    <a:p>
                      <a:pPr algn="ctr"/>
                      <a:r>
                        <a:rPr lang="en-US" sz="1600" b="1" dirty="0">
                          <a:solidFill>
                            <a:srgbClr val="00BFF2"/>
                          </a:solidFill>
                          <a:latin typeface="Helvetica" panose="020B0403020202020204" pitchFamily="34" charset="0"/>
                        </a:rPr>
                        <a:t>3,470</a:t>
                      </a:r>
                    </a:p>
                  </a:txBody>
                  <a:tcPr anchor="ctr"/>
                </a:tc>
                <a:tc>
                  <a:txBody>
                    <a:bodyPr/>
                    <a:lstStyle/>
                    <a:p>
                      <a:pPr algn="ctr"/>
                      <a:r>
                        <a:rPr lang="en-US" sz="1600" b="1" dirty="0">
                          <a:solidFill>
                            <a:srgbClr val="00BFF2"/>
                          </a:solidFill>
                          <a:latin typeface="Helvetica" panose="020B0403020202020204" pitchFamily="34" charset="0"/>
                        </a:rPr>
                        <a:t>+2,040</a:t>
                      </a:r>
                    </a:p>
                  </a:txBody>
                  <a:tcPr anchor="ctr"/>
                </a:tc>
                <a:tc>
                  <a:txBody>
                    <a:bodyPr/>
                    <a:lstStyle/>
                    <a:p>
                      <a:pPr algn="ctr"/>
                      <a:r>
                        <a:rPr lang="en-US" sz="1600" b="1" dirty="0">
                          <a:solidFill>
                            <a:srgbClr val="00BFF2"/>
                          </a:solidFill>
                          <a:latin typeface="Helvetica" panose="020B0403020202020204" pitchFamily="34" charset="0"/>
                        </a:rPr>
                        <a:t>+43%</a:t>
                      </a:r>
                    </a:p>
                  </a:txBody>
                  <a:tcPr anchor="ctr"/>
                </a:tc>
                <a:extLst>
                  <a:ext uri="{0D108BD9-81ED-4DB2-BD59-A6C34878D82A}">
                    <a16:rowId xmlns:a16="http://schemas.microsoft.com/office/drawing/2014/main" val="4153311262"/>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3,414</a:t>
                      </a:r>
                    </a:p>
                  </a:txBody>
                  <a:tcPr anchor="ctr"/>
                </a:tc>
                <a:tc>
                  <a:txBody>
                    <a:bodyPr/>
                    <a:lstStyle/>
                    <a:p>
                      <a:pPr algn="ctr"/>
                      <a:r>
                        <a:rPr lang="en-US" sz="1600" b="1" dirty="0">
                          <a:solidFill>
                            <a:srgbClr val="00BFF2"/>
                          </a:solidFill>
                          <a:latin typeface="Helvetica" panose="020B0403020202020204" pitchFamily="34" charset="0"/>
                        </a:rPr>
                        <a:t>5,259</a:t>
                      </a:r>
                    </a:p>
                  </a:txBody>
                  <a:tcPr anchor="ctr"/>
                </a:tc>
                <a:tc>
                  <a:txBody>
                    <a:bodyPr/>
                    <a:lstStyle/>
                    <a:p>
                      <a:pPr algn="ctr"/>
                      <a:r>
                        <a:rPr lang="en-US" sz="1600" b="1" dirty="0">
                          <a:solidFill>
                            <a:srgbClr val="00BFF2"/>
                          </a:solidFill>
                          <a:latin typeface="Helvetica" panose="020B0403020202020204" pitchFamily="34" charset="0"/>
                        </a:rPr>
                        <a:t>+1,846</a:t>
                      </a:r>
                    </a:p>
                  </a:txBody>
                  <a:tcPr anchor="ctr"/>
                </a:tc>
                <a:tc>
                  <a:txBody>
                    <a:bodyPr/>
                    <a:lstStyle/>
                    <a:p>
                      <a:pPr algn="ctr"/>
                      <a:r>
                        <a:rPr lang="en-US" sz="1600" b="1" dirty="0">
                          <a:solidFill>
                            <a:srgbClr val="00BFF2"/>
                          </a:solidFill>
                          <a:latin typeface="Helvetica" panose="020B0403020202020204" pitchFamily="34" charset="0"/>
                        </a:rPr>
                        <a:t>+54%</a:t>
                      </a:r>
                    </a:p>
                  </a:txBody>
                  <a:tcPr anchor="ctr"/>
                </a:tc>
                <a:extLst>
                  <a:ext uri="{0D108BD9-81ED-4DB2-BD59-A6C34878D82A}">
                    <a16:rowId xmlns:a16="http://schemas.microsoft.com/office/drawing/2014/main" val="1089076353"/>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2,920</a:t>
                      </a:r>
                    </a:p>
                  </a:txBody>
                  <a:tcPr anchor="ctr"/>
                </a:tc>
                <a:tc>
                  <a:txBody>
                    <a:bodyPr/>
                    <a:lstStyle/>
                    <a:p>
                      <a:pPr algn="ctr"/>
                      <a:r>
                        <a:rPr lang="en-US" sz="1600" b="1" dirty="0">
                          <a:solidFill>
                            <a:srgbClr val="00BFF2"/>
                          </a:solidFill>
                          <a:latin typeface="Helvetica" panose="020B0403020202020204" pitchFamily="34" charset="0"/>
                        </a:rPr>
                        <a:t>3,923</a:t>
                      </a:r>
                    </a:p>
                  </a:txBody>
                  <a:tcPr anchor="ctr"/>
                </a:tc>
                <a:tc>
                  <a:txBody>
                    <a:bodyPr/>
                    <a:lstStyle/>
                    <a:p>
                      <a:pPr algn="ctr"/>
                      <a:r>
                        <a:rPr lang="en-US" sz="1600" b="1" dirty="0">
                          <a:solidFill>
                            <a:srgbClr val="00BFF2"/>
                          </a:solidFill>
                          <a:latin typeface="Helvetica" panose="020B0403020202020204" pitchFamily="34" charset="0"/>
                        </a:rPr>
                        <a:t>+1,003</a:t>
                      </a:r>
                    </a:p>
                  </a:txBody>
                  <a:tcPr anchor="ctr"/>
                </a:tc>
                <a:tc>
                  <a:txBody>
                    <a:bodyPr/>
                    <a:lstStyle/>
                    <a:p>
                      <a:pPr algn="ctr"/>
                      <a:r>
                        <a:rPr lang="en-US" sz="1600" b="1" dirty="0">
                          <a:solidFill>
                            <a:srgbClr val="00BFF2"/>
                          </a:solidFill>
                          <a:latin typeface="Helvetica" panose="020B0403020202020204" pitchFamily="34" charset="0"/>
                        </a:rPr>
                        <a:t>+34%</a:t>
                      </a:r>
                    </a:p>
                  </a:txBody>
                  <a:tcPr anchor="ctr"/>
                </a:tc>
                <a:extLst>
                  <a:ext uri="{0D108BD9-81ED-4DB2-BD59-A6C34878D82A}">
                    <a16:rowId xmlns:a16="http://schemas.microsoft.com/office/drawing/2014/main" val="577697581"/>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1,808</a:t>
                      </a:r>
                    </a:p>
                  </a:txBody>
                  <a:tcPr anchor="ctr"/>
                </a:tc>
                <a:tc>
                  <a:txBody>
                    <a:bodyPr/>
                    <a:lstStyle/>
                    <a:p>
                      <a:pPr algn="ctr"/>
                      <a:r>
                        <a:rPr lang="en-US" sz="1600" b="1" dirty="0">
                          <a:solidFill>
                            <a:srgbClr val="00BFF2"/>
                          </a:solidFill>
                          <a:latin typeface="Helvetica" panose="020B0403020202020204" pitchFamily="34" charset="0"/>
                        </a:rPr>
                        <a:t>2,788</a:t>
                      </a:r>
                    </a:p>
                  </a:txBody>
                  <a:tcPr anchor="ctr"/>
                </a:tc>
                <a:tc>
                  <a:txBody>
                    <a:bodyPr/>
                    <a:lstStyle/>
                    <a:p>
                      <a:pPr algn="ctr"/>
                      <a:r>
                        <a:rPr lang="en-US" sz="1600" b="1" dirty="0">
                          <a:solidFill>
                            <a:srgbClr val="00BFF2"/>
                          </a:solidFill>
                          <a:latin typeface="Helvetica" panose="020B0403020202020204" pitchFamily="34" charset="0"/>
                        </a:rPr>
                        <a:t>+980</a:t>
                      </a:r>
                    </a:p>
                  </a:txBody>
                  <a:tcPr anchor="ctr"/>
                </a:tc>
                <a:tc>
                  <a:txBody>
                    <a:bodyPr/>
                    <a:lstStyle/>
                    <a:p>
                      <a:pPr algn="ctr"/>
                      <a:r>
                        <a:rPr lang="en-US" sz="1600" b="1" dirty="0">
                          <a:solidFill>
                            <a:srgbClr val="00BFF2"/>
                          </a:solidFill>
                          <a:latin typeface="Helvetica" panose="020B0403020202020204" pitchFamily="34" charset="0"/>
                        </a:rPr>
                        <a:t>+54%</a:t>
                      </a:r>
                    </a:p>
                  </a:txBody>
                  <a:tcPr anchor="ctr"/>
                </a:tc>
                <a:extLst>
                  <a:ext uri="{0D108BD9-81ED-4DB2-BD59-A6C34878D82A}">
                    <a16:rowId xmlns:a16="http://schemas.microsoft.com/office/drawing/2014/main" val="4009015965"/>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2,340</a:t>
                      </a:r>
                    </a:p>
                  </a:txBody>
                  <a:tcPr anchor="ctr"/>
                </a:tc>
                <a:tc>
                  <a:txBody>
                    <a:bodyPr/>
                    <a:lstStyle/>
                    <a:p>
                      <a:pPr algn="ctr"/>
                      <a:r>
                        <a:rPr lang="en-US" sz="1600" b="1" dirty="0">
                          <a:solidFill>
                            <a:srgbClr val="00BFF2"/>
                          </a:solidFill>
                          <a:latin typeface="Helvetica" panose="020B0403020202020204" pitchFamily="34" charset="0"/>
                        </a:rPr>
                        <a:t>3,284</a:t>
                      </a:r>
                    </a:p>
                  </a:txBody>
                  <a:tcPr anchor="ctr"/>
                </a:tc>
                <a:tc>
                  <a:txBody>
                    <a:bodyPr/>
                    <a:lstStyle/>
                    <a:p>
                      <a:pPr algn="ctr"/>
                      <a:r>
                        <a:rPr lang="en-US" sz="1600" b="1" dirty="0">
                          <a:solidFill>
                            <a:srgbClr val="00BFF2"/>
                          </a:solidFill>
                          <a:latin typeface="Helvetica" panose="020B0403020202020204" pitchFamily="34" charset="0"/>
                        </a:rPr>
                        <a:t>+944</a:t>
                      </a:r>
                    </a:p>
                  </a:txBody>
                  <a:tcPr anchor="ctr"/>
                </a:tc>
                <a:tc>
                  <a:txBody>
                    <a:bodyPr/>
                    <a:lstStyle/>
                    <a:p>
                      <a:pPr algn="ctr"/>
                      <a:r>
                        <a:rPr lang="en-US" sz="1600" b="1" dirty="0">
                          <a:solidFill>
                            <a:srgbClr val="00BFF2"/>
                          </a:solidFill>
                          <a:latin typeface="Helvetica" panose="020B0403020202020204" pitchFamily="34" charset="0"/>
                        </a:rPr>
                        <a:t>+40%</a:t>
                      </a:r>
                    </a:p>
                  </a:txBody>
                  <a:tcPr anchor="ctr"/>
                </a:tc>
                <a:extLst>
                  <a:ext uri="{0D108BD9-81ED-4DB2-BD59-A6C34878D82A}">
                    <a16:rowId xmlns:a16="http://schemas.microsoft.com/office/drawing/2014/main" val="3165803758"/>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765</a:t>
                      </a:r>
                    </a:p>
                  </a:txBody>
                  <a:tcPr anchor="ctr"/>
                </a:tc>
                <a:tc>
                  <a:txBody>
                    <a:bodyPr/>
                    <a:lstStyle/>
                    <a:p>
                      <a:pPr algn="ctr"/>
                      <a:r>
                        <a:rPr lang="en-US" sz="1600" b="1" dirty="0">
                          <a:solidFill>
                            <a:srgbClr val="00BFF2"/>
                          </a:solidFill>
                          <a:latin typeface="Helvetica" panose="020B0403020202020204" pitchFamily="34" charset="0"/>
                        </a:rPr>
                        <a:t>1,662</a:t>
                      </a:r>
                    </a:p>
                  </a:txBody>
                  <a:tcPr anchor="ctr"/>
                </a:tc>
                <a:tc>
                  <a:txBody>
                    <a:bodyPr/>
                    <a:lstStyle/>
                    <a:p>
                      <a:pPr algn="ctr"/>
                      <a:r>
                        <a:rPr lang="en-US" sz="1600" b="1" dirty="0">
                          <a:solidFill>
                            <a:srgbClr val="00BFF2"/>
                          </a:solidFill>
                          <a:latin typeface="Helvetica" panose="020B0403020202020204" pitchFamily="34" charset="0"/>
                        </a:rPr>
                        <a:t>+897</a:t>
                      </a:r>
                    </a:p>
                  </a:txBody>
                  <a:tcPr anchor="ctr"/>
                </a:tc>
                <a:tc>
                  <a:txBody>
                    <a:bodyPr/>
                    <a:lstStyle/>
                    <a:p>
                      <a:pPr algn="ctr"/>
                      <a:r>
                        <a:rPr lang="en-US" sz="1600" b="1" dirty="0">
                          <a:solidFill>
                            <a:srgbClr val="00BFF2"/>
                          </a:solidFill>
                          <a:latin typeface="Helvetica" panose="020B0403020202020204" pitchFamily="34" charset="0"/>
                        </a:rPr>
                        <a:t>+117%</a:t>
                      </a:r>
                    </a:p>
                  </a:txBody>
                  <a:tcPr anchor="ctr"/>
                </a:tc>
                <a:extLst>
                  <a:ext uri="{0D108BD9-81ED-4DB2-BD59-A6C34878D82A}">
                    <a16:rowId xmlns:a16="http://schemas.microsoft.com/office/drawing/2014/main" val="623068507"/>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1,696</a:t>
                      </a:r>
                    </a:p>
                  </a:txBody>
                  <a:tcPr anchor="ctr"/>
                </a:tc>
                <a:tc>
                  <a:txBody>
                    <a:bodyPr/>
                    <a:lstStyle/>
                    <a:p>
                      <a:pPr algn="ctr"/>
                      <a:r>
                        <a:rPr lang="en-US" sz="1600" b="1" dirty="0">
                          <a:solidFill>
                            <a:srgbClr val="00BFF2"/>
                          </a:solidFill>
                          <a:latin typeface="Helvetica" panose="020B0403020202020204" pitchFamily="34" charset="0"/>
                        </a:rPr>
                        <a:t>2,416</a:t>
                      </a:r>
                    </a:p>
                  </a:txBody>
                  <a:tcPr anchor="ctr"/>
                </a:tc>
                <a:tc>
                  <a:txBody>
                    <a:bodyPr/>
                    <a:lstStyle/>
                    <a:p>
                      <a:pPr algn="ctr"/>
                      <a:r>
                        <a:rPr lang="en-US" sz="1600" b="1" dirty="0">
                          <a:solidFill>
                            <a:srgbClr val="00BFF2"/>
                          </a:solidFill>
                          <a:latin typeface="Helvetica" panose="020B0403020202020204" pitchFamily="34" charset="0"/>
                        </a:rPr>
                        <a:t>+720</a:t>
                      </a:r>
                    </a:p>
                  </a:txBody>
                  <a:tcPr anchor="ctr"/>
                </a:tc>
                <a:tc>
                  <a:txBody>
                    <a:bodyPr/>
                    <a:lstStyle/>
                    <a:p>
                      <a:pPr algn="ctr"/>
                      <a:r>
                        <a:rPr lang="en-US" sz="1600" b="1" dirty="0">
                          <a:solidFill>
                            <a:srgbClr val="00BFF2"/>
                          </a:solidFill>
                          <a:latin typeface="Helvetica" panose="020B0403020202020204" pitchFamily="34" charset="0"/>
                        </a:rPr>
                        <a:t>+42%</a:t>
                      </a:r>
                    </a:p>
                  </a:txBody>
                  <a:tcPr anchor="ctr"/>
                </a:tc>
                <a:extLst>
                  <a:ext uri="{0D108BD9-81ED-4DB2-BD59-A6C34878D82A}">
                    <a16:rowId xmlns:a16="http://schemas.microsoft.com/office/drawing/2014/main" val="35563838"/>
                  </a:ext>
                </a:extLst>
              </a:tr>
            </a:tbl>
          </a:graphicData>
        </a:graphic>
      </p:graphicFrame>
      <p:sp>
        <p:nvSpPr>
          <p:cNvPr id="30" name="Text Placeholder 2">
            <a:extLst>
              <a:ext uri="{FF2B5EF4-FFF2-40B4-BE49-F238E27FC236}">
                <a16:creationId xmlns:a16="http://schemas.microsoft.com/office/drawing/2014/main" id="{2C0A242B-1E11-4FCF-8F54-0B5F45081312}"/>
              </a:ext>
            </a:extLst>
          </p:cNvPr>
          <p:cNvSpPr txBox="1">
            <a:spLocks/>
          </p:cNvSpPr>
          <p:nvPr/>
        </p:nvSpPr>
        <p:spPr>
          <a:xfrm>
            <a:off x="4188116" y="210705"/>
            <a:ext cx="7865414"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1" u="sng" strike="noStrike" kern="1200" cap="none" spc="0" normalizeH="0" baseline="0" noProof="0" dirty="0">
                <a:ln>
                  <a:noFill/>
                </a:ln>
                <a:solidFill>
                  <a:srgbClr val="1B1464"/>
                </a:solidFill>
                <a:effectLst/>
                <a:uLnTx/>
                <a:uFillTx/>
                <a:latin typeface="Helvetica" panose="020B0403020202020204" pitchFamily="34" charset="0"/>
              </a:rPr>
              <a:t>Sampling</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rPr>
              <a:t> </a:t>
            </a:r>
            <a:r>
              <a:rPr lang="en-US" sz="1600" b="1" u="sng" dirty="0">
                <a:solidFill>
                  <a:srgbClr val="1B1464"/>
                </a:solidFill>
                <a:latin typeface="Helvetica" panose="020B0403020202020204" pitchFamily="34" charset="0"/>
              </a:rPr>
              <a:t>of Brands: </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rPr>
              <a:t>Monthly Website Unique Visitors (000) Comparison</a:t>
            </a:r>
          </a:p>
          <a:p>
            <a:pPr marL="0" lvl="0" indent="0" algn="ctr" defTabSz="586082">
              <a:spcBef>
                <a:spcPts val="0"/>
              </a:spcBef>
              <a:buNone/>
              <a:defRPr/>
            </a:pP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Based Over a Four-Year Time Period: Jan ‘16 – Jan ‘20</a:t>
            </a:r>
          </a:p>
        </p:txBody>
      </p:sp>
      <p:pic>
        <p:nvPicPr>
          <p:cNvPr id="10" name="Picture 9">
            <a:extLst>
              <a:ext uri="{FF2B5EF4-FFF2-40B4-BE49-F238E27FC236}">
                <a16:creationId xmlns:a16="http://schemas.microsoft.com/office/drawing/2014/main" id="{1239C0E7-957C-41A3-8FE4-1DA13F0D3C4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69360" y="1798185"/>
            <a:ext cx="1101013" cy="389474"/>
          </a:xfrm>
          <a:prstGeom prst="rect">
            <a:avLst/>
          </a:prstGeom>
          <a:noFill/>
        </p:spPr>
      </p:pic>
      <p:pic>
        <p:nvPicPr>
          <p:cNvPr id="11" name="Picture 4" descr="Image result for doordash logo">
            <a:extLst>
              <a:ext uri="{FF2B5EF4-FFF2-40B4-BE49-F238E27FC236}">
                <a16:creationId xmlns:a16="http://schemas.microsoft.com/office/drawing/2014/main" id="{7E011F05-88C9-4A98-81BF-8FE69AFE6E0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306396" y="1488942"/>
            <a:ext cx="1370953" cy="2509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w restaurant delivery service launches in Tri-Cities">
            <a:extLst>
              <a:ext uri="{FF2B5EF4-FFF2-40B4-BE49-F238E27FC236}">
                <a16:creationId xmlns:a16="http://schemas.microsoft.com/office/drawing/2014/main" id="{DAF3E0DE-4AB0-4DD4-9711-E3E17F36E4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74" t="30321" r="11301" b="25835"/>
          <a:stretch/>
        </p:blipFill>
        <p:spPr bwMode="auto">
          <a:xfrm>
            <a:off x="4278402" y="2210556"/>
            <a:ext cx="1279830" cy="2744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Image result for robinhood finance">
            <a:extLst>
              <a:ext uri="{FF2B5EF4-FFF2-40B4-BE49-F238E27FC236}">
                <a16:creationId xmlns:a16="http://schemas.microsoft.com/office/drawing/2014/main" id="{43D169FC-0B13-4BD8-8A22-EEEB0E4E4CDB}"/>
              </a:ext>
            </a:extLst>
          </p:cNvPr>
          <p:cNvPicPr>
            <a:picLocks noChangeAspect="1" noChangeArrowheads="1"/>
          </p:cNvPicPr>
          <p:nvPr/>
        </p:nvPicPr>
        <p:blipFill rotWithShape="1">
          <a:blip r:embed="rId6" cstate="print">
            <a:clrChange>
              <a:clrFrom>
                <a:srgbClr val="F1F3F2"/>
              </a:clrFrom>
              <a:clrTo>
                <a:srgbClr val="F1F3F2">
                  <a:alpha val="0"/>
                </a:srgbClr>
              </a:clrTo>
            </a:clrChange>
            <a:extLst>
              <a:ext uri="{28A0092B-C50C-407E-A947-70E740481C1C}">
                <a14:useLocalDpi xmlns:a14="http://schemas.microsoft.com/office/drawing/2010/main"/>
              </a:ext>
            </a:extLst>
          </a:blip>
          <a:srcRect/>
          <a:stretch/>
        </p:blipFill>
        <p:spPr bwMode="auto">
          <a:xfrm>
            <a:off x="4404043" y="2571573"/>
            <a:ext cx="1149901" cy="3002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4" descr="Image result for shipt logo">
            <a:extLst>
              <a:ext uri="{FF2B5EF4-FFF2-40B4-BE49-F238E27FC236}">
                <a16:creationId xmlns:a16="http://schemas.microsoft.com/office/drawing/2014/main" id="{29024E46-D3FB-4954-8D0C-6A91E6DD5DCF}"/>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478691" y="3277823"/>
            <a:ext cx="955589" cy="3574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2" descr="Image result for life360">
            <a:extLst>
              <a:ext uri="{FF2B5EF4-FFF2-40B4-BE49-F238E27FC236}">
                <a16:creationId xmlns:a16="http://schemas.microsoft.com/office/drawing/2014/main" id="{7C38451F-0CE9-4D50-A58F-A18CA9300B4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548488" y="2911742"/>
            <a:ext cx="832459" cy="3100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0" descr="Image result for dave app financial">
            <a:extLst>
              <a:ext uri="{FF2B5EF4-FFF2-40B4-BE49-F238E27FC236}">
                <a16:creationId xmlns:a16="http://schemas.microsoft.com/office/drawing/2014/main" id="{FC77BFEF-FC91-47CC-9139-EE3CD8EF353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589838" y="3704254"/>
            <a:ext cx="799675" cy="205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tGeek Brand Official Digital Assets | Brandfolder">
            <a:extLst>
              <a:ext uri="{FF2B5EF4-FFF2-40B4-BE49-F238E27FC236}">
                <a16:creationId xmlns:a16="http://schemas.microsoft.com/office/drawing/2014/main" id="{B4D0CC90-5E2E-4269-83B1-D8121BBFED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5523" y="3994166"/>
            <a:ext cx="1370953" cy="3813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singlecare logo">
            <a:extLst>
              <a:ext uri="{FF2B5EF4-FFF2-40B4-BE49-F238E27FC236}">
                <a16:creationId xmlns:a16="http://schemas.microsoft.com/office/drawing/2014/main" id="{B1FEF910-6B21-4AEC-8662-25D3FCA9F1AB}"/>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315727" y="4384872"/>
            <a:ext cx="1302271" cy="3385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grove collaborative logo transparent">
            <a:extLst>
              <a:ext uri="{FF2B5EF4-FFF2-40B4-BE49-F238E27FC236}">
                <a16:creationId xmlns:a16="http://schemas.microsoft.com/office/drawing/2014/main" id="{25CE077F-CBC8-4297-BA81-912F13DEAFA9}"/>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4569343" y="4750740"/>
            <a:ext cx="790289" cy="3195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0" descr="Manscaped">
            <a:extLst>
              <a:ext uri="{FF2B5EF4-FFF2-40B4-BE49-F238E27FC236}">
                <a16:creationId xmlns:a16="http://schemas.microsoft.com/office/drawing/2014/main" id="{1D55D36F-E1B6-4CB8-9860-826E607FC54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516014" y="5185047"/>
            <a:ext cx="918493" cy="1892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rviceNow Logo Download Vector">
            <a:extLst>
              <a:ext uri="{FF2B5EF4-FFF2-40B4-BE49-F238E27FC236}">
                <a16:creationId xmlns:a16="http://schemas.microsoft.com/office/drawing/2014/main" id="{6796273D-F4B8-4226-9016-EC2C7A7D4C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25058" y="5531862"/>
            <a:ext cx="1302271" cy="192627"/>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3">
            <a:extLst>
              <a:ext uri="{FF2B5EF4-FFF2-40B4-BE49-F238E27FC236}">
                <a16:creationId xmlns:a16="http://schemas.microsoft.com/office/drawing/2014/main" id="{47067470-C050-4FC4-A889-05130BB018FA}"/>
              </a:ext>
            </a:extLst>
          </p:cNvPr>
          <p:cNvSpPr txBox="1">
            <a:spLocks/>
          </p:cNvSpPr>
          <p:nvPr/>
        </p:nvSpPr>
        <p:spPr>
          <a:xfrm>
            <a:off x="4065937" y="5982268"/>
            <a:ext cx="8126061" cy="52500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Source: VAB analysis of Nielsen Ad Intel data, TV spend (national cable TV, national broadcast TV, Spanish language broadcast TV, Spanish language cable TV, spot TV, syndication TV), Feb ‘18 – Jan ‘</a:t>
            </a:r>
            <a:r>
              <a:rPr lang="en-US" sz="800" dirty="0">
                <a:solidFill>
                  <a:srgbClr val="1B1464"/>
                </a:solidFill>
                <a:latin typeface="Helvetica" panose="020B0403020202020204" pitchFamily="34" charset="0"/>
              </a:rPr>
              <a:t>20</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 (calendar months).  VAB analysis of </a:t>
            </a:r>
            <a:r>
              <a:rPr lang="en-US" sz="800" dirty="0">
                <a:solidFill>
                  <a:srgbClr val="1B1464"/>
                </a:solidFill>
                <a:latin typeface="Helvetica" panose="020B0403020202020204" pitchFamily="34" charset="0"/>
              </a:rPr>
              <a:t>Comscore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mediametrix multiplatform media trend data, total audience (Desktop P2+, Mobile 18+), Jan ‘16 – Jan ‘20 (calendar months). ‘Prior to TV Launch’ reflects the average monthly unique visitors based on when each brand’s website began being measured by Comscore, or starting from January 2016 if measurement began before that month.</a:t>
            </a:r>
          </a:p>
        </p:txBody>
      </p:sp>
    </p:spTree>
    <p:extLst>
      <p:ext uri="{BB962C8B-B14F-4D97-AF65-F5344CB8AC3E}">
        <p14:creationId xmlns:p14="http://schemas.microsoft.com/office/powerpoint/2010/main" val="3076543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4065938" cy="6869150"/>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B663F97-1C8A-4489-A93F-1C55497F014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C1102742-5939-4E41-B897-0BDEDE9994F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74793211-C599-4C3E-A545-DDEBDC4F3B1B}"/>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0" name="Text Placeholder 2">
            <a:extLst>
              <a:ext uri="{FF2B5EF4-FFF2-40B4-BE49-F238E27FC236}">
                <a16:creationId xmlns:a16="http://schemas.microsoft.com/office/drawing/2014/main" id="{2C0A242B-1E11-4FCF-8F54-0B5F45081312}"/>
              </a:ext>
            </a:extLst>
          </p:cNvPr>
          <p:cNvSpPr txBox="1">
            <a:spLocks/>
          </p:cNvSpPr>
          <p:nvPr/>
        </p:nvSpPr>
        <p:spPr>
          <a:xfrm>
            <a:off x="4188116" y="210705"/>
            <a:ext cx="7865414"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1"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Sampling</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 of Brands: 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Jan ‘16 – Jan ‘20</a:t>
            </a:r>
          </a:p>
        </p:txBody>
      </p:sp>
      <p:graphicFrame>
        <p:nvGraphicFramePr>
          <p:cNvPr id="10" name="Table 5">
            <a:extLst>
              <a:ext uri="{FF2B5EF4-FFF2-40B4-BE49-F238E27FC236}">
                <a16:creationId xmlns:a16="http://schemas.microsoft.com/office/drawing/2014/main" id="{49525D24-CC35-4B7C-A429-EB85AEF6675B}"/>
              </a:ext>
            </a:extLst>
          </p:cNvPr>
          <p:cNvGraphicFramePr>
            <a:graphicFrameLocks noGrp="1"/>
          </p:cNvGraphicFramePr>
          <p:nvPr>
            <p:extLst>
              <p:ext uri="{D42A27DB-BD31-4B8C-83A1-F6EECF244321}">
                <p14:modId xmlns:p14="http://schemas.microsoft.com/office/powerpoint/2010/main" val="664045811"/>
              </p:ext>
            </p:extLst>
          </p:nvPr>
        </p:nvGraphicFramePr>
        <p:xfrm>
          <a:off x="4207021" y="899558"/>
          <a:ext cx="7865414" cy="4927641"/>
        </p:xfrm>
        <a:graphic>
          <a:graphicData uri="http://schemas.openxmlformats.org/drawingml/2006/table">
            <a:tbl>
              <a:tblPr firstRow="1" bandRow="1">
                <a:tableStyleId>{5C22544A-7EE6-4342-B048-85BDC9FD1C3A}</a:tableStyleId>
              </a:tblPr>
              <a:tblGrid>
                <a:gridCol w="1573083">
                  <a:extLst>
                    <a:ext uri="{9D8B030D-6E8A-4147-A177-3AD203B41FA5}">
                      <a16:colId xmlns:a16="http://schemas.microsoft.com/office/drawing/2014/main" val="1474791396"/>
                    </a:ext>
                  </a:extLst>
                </a:gridCol>
                <a:gridCol w="1973635">
                  <a:extLst>
                    <a:ext uri="{9D8B030D-6E8A-4147-A177-3AD203B41FA5}">
                      <a16:colId xmlns:a16="http://schemas.microsoft.com/office/drawing/2014/main" val="2548123933"/>
                    </a:ext>
                  </a:extLst>
                </a:gridCol>
                <a:gridCol w="2024743">
                  <a:extLst>
                    <a:ext uri="{9D8B030D-6E8A-4147-A177-3AD203B41FA5}">
                      <a16:colId xmlns:a16="http://schemas.microsoft.com/office/drawing/2014/main" val="1757019503"/>
                    </a:ext>
                  </a:extLst>
                </a:gridCol>
                <a:gridCol w="1212979">
                  <a:extLst>
                    <a:ext uri="{9D8B030D-6E8A-4147-A177-3AD203B41FA5}">
                      <a16:colId xmlns:a16="http://schemas.microsoft.com/office/drawing/2014/main" val="1474440059"/>
                    </a:ext>
                  </a:extLst>
                </a:gridCol>
                <a:gridCol w="1080974">
                  <a:extLst>
                    <a:ext uri="{9D8B030D-6E8A-4147-A177-3AD203B41FA5}">
                      <a16:colId xmlns:a16="http://schemas.microsoft.com/office/drawing/2014/main" val="2975931361"/>
                    </a:ext>
                  </a:extLst>
                </a:gridCol>
              </a:tblGrid>
              <a:tr h="538521">
                <a:tc>
                  <a:txBody>
                    <a:bodyPr/>
                    <a:lstStyle/>
                    <a:p>
                      <a:pPr algn="ctr"/>
                      <a:endParaRPr lang="en-US" sz="1400" dirty="0">
                        <a:latin typeface="Helvetica" panose="020B0403020202020204" pitchFamily="34" charset="0"/>
                      </a:endParaRPr>
                    </a:p>
                    <a:p>
                      <a:pPr algn="ctr"/>
                      <a:r>
                        <a:rPr lang="en-US" sz="1400" dirty="0">
                          <a:latin typeface="Helvetica" panose="020B0403020202020204" pitchFamily="34" charset="0"/>
                        </a:rPr>
                        <a:t>Brand</a:t>
                      </a:r>
                    </a:p>
                  </a:txBody>
                  <a:tcPr>
                    <a:solidFill>
                      <a:srgbClr val="1B1464"/>
                    </a:solidFill>
                  </a:tcPr>
                </a:tc>
                <a:tc>
                  <a:txBody>
                    <a:bodyPr/>
                    <a:lstStyle/>
                    <a:p>
                      <a:pPr algn="ctr"/>
                      <a:r>
                        <a:rPr lang="en-US" sz="1400" dirty="0">
                          <a:latin typeface="Helvetica" panose="020B0403020202020204" pitchFamily="34" charset="0"/>
                        </a:rPr>
                        <a:t> </a:t>
                      </a:r>
                      <a:r>
                        <a:rPr lang="en-US" sz="1400" u="sng" dirty="0">
                          <a:latin typeface="Helvetica" panose="020B0403020202020204" pitchFamily="34" charset="0"/>
                        </a:rPr>
                        <a:t>Monthly Average:</a:t>
                      </a:r>
                    </a:p>
                    <a:p>
                      <a:pPr algn="ctr"/>
                      <a:r>
                        <a:rPr lang="en-US" sz="1400" dirty="0">
                          <a:latin typeface="Helvetica" panose="020B0403020202020204" pitchFamily="34" charset="0"/>
                        </a:rPr>
                        <a:t>Prior to TV Launch</a:t>
                      </a:r>
                    </a:p>
                  </a:txBody>
                  <a:tcPr>
                    <a:solidFill>
                      <a:srgbClr val="1B1464"/>
                    </a:solidFill>
                  </a:tcPr>
                </a:tc>
                <a:tc>
                  <a:txBody>
                    <a:bodyPr/>
                    <a:lstStyle/>
                    <a:p>
                      <a:pPr algn="ctr"/>
                      <a:r>
                        <a:rPr lang="en-US" sz="1400" u="sng" dirty="0">
                          <a:latin typeface="Helvetica" panose="020B0403020202020204" pitchFamily="34" charset="0"/>
                        </a:rPr>
                        <a:t>Monthly Average:</a:t>
                      </a:r>
                    </a:p>
                    <a:p>
                      <a:pPr algn="ctr"/>
                      <a:r>
                        <a:rPr lang="en-US" sz="1400" dirty="0">
                          <a:latin typeface="Helvetica" panose="020B0403020202020204" pitchFamily="34" charset="0"/>
                        </a:rPr>
                        <a:t>TV Launch – Jan ‘20</a:t>
                      </a:r>
                    </a:p>
                  </a:txBody>
                  <a:tcPr>
                    <a:solidFill>
                      <a:srgbClr val="1B1464"/>
                    </a:solidFill>
                  </a:tcPr>
                </a:tc>
                <a:tc>
                  <a:txBody>
                    <a:bodyPr/>
                    <a:lstStyle/>
                    <a:p>
                      <a:pPr algn="ctr"/>
                      <a:r>
                        <a:rPr lang="en-US" sz="1400" u="sng" dirty="0">
                          <a:latin typeface="Helvetica" panose="020B0403020202020204" pitchFamily="34" charset="0"/>
                        </a:rPr>
                        <a:t>#</a:t>
                      </a:r>
                    </a:p>
                    <a:p>
                      <a:pPr algn="ctr"/>
                      <a:r>
                        <a:rPr lang="en-US" sz="1400" dirty="0">
                          <a:latin typeface="Helvetica" panose="020B0403020202020204" pitchFamily="34" charset="0"/>
                        </a:rPr>
                        <a:t>Diff</a:t>
                      </a:r>
                    </a:p>
                  </a:txBody>
                  <a:tcPr>
                    <a:solidFill>
                      <a:srgbClr val="1B1464"/>
                    </a:solidFill>
                  </a:tcPr>
                </a:tc>
                <a:tc>
                  <a:txBody>
                    <a:bodyPr/>
                    <a:lstStyle/>
                    <a:p>
                      <a:pPr algn="ctr"/>
                      <a:r>
                        <a:rPr lang="en-US" sz="1400" u="sng" dirty="0">
                          <a:latin typeface="Helvetica" panose="020B0403020202020204" pitchFamily="34" charset="0"/>
                        </a:rPr>
                        <a:t>%</a:t>
                      </a:r>
                    </a:p>
                    <a:p>
                      <a:pPr algn="ctr"/>
                      <a:r>
                        <a:rPr lang="en-US" sz="1400" dirty="0">
                          <a:latin typeface="Helvetica" panose="020B0403020202020204" pitchFamily="34" charset="0"/>
                        </a:rPr>
                        <a:t>Diff</a:t>
                      </a:r>
                    </a:p>
                  </a:txBody>
                  <a:tcPr>
                    <a:solidFill>
                      <a:srgbClr val="1B1464"/>
                    </a:solidFill>
                  </a:tcPr>
                </a:tc>
                <a:extLst>
                  <a:ext uri="{0D108BD9-81ED-4DB2-BD59-A6C34878D82A}">
                    <a16:rowId xmlns:a16="http://schemas.microsoft.com/office/drawing/2014/main" val="93323940"/>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65</a:t>
                      </a:r>
                    </a:p>
                  </a:txBody>
                  <a:tcPr anchor="ctr"/>
                </a:tc>
                <a:tc>
                  <a:txBody>
                    <a:bodyPr/>
                    <a:lstStyle/>
                    <a:p>
                      <a:pPr algn="ctr"/>
                      <a:r>
                        <a:rPr lang="en-US" sz="1600" b="1" dirty="0">
                          <a:solidFill>
                            <a:srgbClr val="00BFF2"/>
                          </a:solidFill>
                          <a:latin typeface="Helvetica" panose="020B0403020202020204" pitchFamily="34" charset="0"/>
                        </a:rPr>
                        <a:t>211</a:t>
                      </a:r>
                    </a:p>
                  </a:txBody>
                  <a:tcPr anchor="ctr"/>
                </a:tc>
                <a:tc>
                  <a:txBody>
                    <a:bodyPr/>
                    <a:lstStyle/>
                    <a:p>
                      <a:pPr algn="ctr"/>
                      <a:r>
                        <a:rPr lang="en-US" sz="1600" b="1" dirty="0">
                          <a:solidFill>
                            <a:srgbClr val="00BFF2"/>
                          </a:solidFill>
                          <a:latin typeface="Helvetica" panose="020B0403020202020204" pitchFamily="34" charset="0"/>
                        </a:rPr>
                        <a:t>+146</a:t>
                      </a:r>
                    </a:p>
                  </a:txBody>
                  <a:tcPr anchor="ctr"/>
                </a:tc>
                <a:tc>
                  <a:txBody>
                    <a:bodyPr/>
                    <a:lstStyle/>
                    <a:p>
                      <a:pPr algn="ctr"/>
                      <a:r>
                        <a:rPr lang="en-US" sz="1600" b="1" dirty="0">
                          <a:solidFill>
                            <a:srgbClr val="00BFF2"/>
                          </a:solidFill>
                          <a:latin typeface="Helvetica" panose="020B0403020202020204" pitchFamily="34" charset="0"/>
                        </a:rPr>
                        <a:t>+224%</a:t>
                      </a:r>
                    </a:p>
                  </a:txBody>
                  <a:tcPr anchor="ctr"/>
                </a:tc>
                <a:extLst>
                  <a:ext uri="{0D108BD9-81ED-4DB2-BD59-A6C34878D82A}">
                    <a16:rowId xmlns:a16="http://schemas.microsoft.com/office/drawing/2014/main" val="2041315050"/>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58</a:t>
                      </a:r>
                    </a:p>
                  </a:txBody>
                  <a:tcPr anchor="ctr"/>
                </a:tc>
                <a:tc>
                  <a:txBody>
                    <a:bodyPr/>
                    <a:lstStyle/>
                    <a:p>
                      <a:pPr algn="ctr"/>
                      <a:r>
                        <a:rPr lang="en-US" sz="1600" b="1" dirty="0">
                          <a:solidFill>
                            <a:srgbClr val="00BFF2"/>
                          </a:solidFill>
                          <a:latin typeface="Helvetica" panose="020B0403020202020204" pitchFamily="34" charset="0"/>
                        </a:rPr>
                        <a:t>171</a:t>
                      </a:r>
                    </a:p>
                  </a:txBody>
                  <a:tcPr anchor="ctr"/>
                </a:tc>
                <a:tc>
                  <a:txBody>
                    <a:bodyPr/>
                    <a:lstStyle/>
                    <a:p>
                      <a:pPr algn="ctr"/>
                      <a:r>
                        <a:rPr lang="en-US" sz="1600" b="1" dirty="0">
                          <a:solidFill>
                            <a:srgbClr val="00BFF2"/>
                          </a:solidFill>
                          <a:latin typeface="Helvetica" panose="020B0403020202020204" pitchFamily="34" charset="0"/>
                        </a:rPr>
                        <a:t>+113</a:t>
                      </a:r>
                    </a:p>
                  </a:txBody>
                  <a:tcPr anchor="ctr"/>
                </a:tc>
                <a:tc>
                  <a:txBody>
                    <a:bodyPr/>
                    <a:lstStyle/>
                    <a:p>
                      <a:pPr algn="ctr"/>
                      <a:r>
                        <a:rPr lang="en-US" sz="1600" b="1" dirty="0">
                          <a:solidFill>
                            <a:srgbClr val="00BFF2"/>
                          </a:solidFill>
                          <a:latin typeface="Helvetica" panose="020B0403020202020204" pitchFamily="34" charset="0"/>
                        </a:rPr>
                        <a:t>+193%</a:t>
                      </a:r>
                    </a:p>
                  </a:txBody>
                  <a:tcPr anchor="ctr"/>
                </a:tc>
                <a:extLst>
                  <a:ext uri="{0D108BD9-81ED-4DB2-BD59-A6C34878D82A}">
                    <a16:rowId xmlns:a16="http://schemas.microsoft.com/office/drawing/2014/main" val="804652159"/>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119</a:t>
                      </a:r>
                    </a:p>
                  </a:txBody>
                  <a:tcPr anchor="ctr"/>
                </a:tc>
                <a:tc>
                  <a:txBody>
                    <a:bodyPr/>
                    <a:lstStyle/>
                    <a:p>
                      <a:pPr algn="ctr"/>
                      <a:r>
                        <a:rPr lang="en-US" sz="1600" b="1" dirty="0">
                          <a:solidFill>
                            <a:srgbClr val="00BFF2"/>
                          </a:solidFill>
                          <a:latin typeface="Helvetica" panose="020B0403020202020204" pitchFamily="34" charset="0"/>
                        </a:rPr>
                        <a:t>300</a:t>
                      </a:r>
                    </a:p>
                  </a:txBody>
                  <a:tcPr anchor="ctr"/>
                </a:tc>
                <a:tc>
                  <a:txBody>
                    <a:bodyPr/>
                    <a:lstStyle/>
                    <a:p>
                      <a:pPr algn="ctr"/>
                      <a:r>
                        <a:rPr lang="en-US" sz="1600" b="1" dirty="0">
                          <a:solidFill>
                            <a:srgbClr val="00BFF2"/>
                          </a:solidFill>
                          <a:latin typeface="Helvetica" panose="020B0403020202020204" pitchFamily="34" charset="0"/>
                        </a:rPr>
                        <a:t>+181</a:t>
                      </a:r>
                    </a:p>
                  </a:txBody>
                  <a:tcPr anchor="ctr"/>
                </a:tc>
                <a:tc>
                  <a:txBody>
                    <a:bodyPr/>
                    <a:lstStyle/>
                    <a:p>
                      <a:pPr algn="ctr"/>
                      <a:r>
                        <a:rPr lang="en-US" sz="1600" b="1" dirty="0">
                          <a:solidFill>
                            <a:srgbClr val="00BFF2"/>
                          </a:solidFill>
                          <a:latin typeface="Helvetica" panose="020B0403020202020204" pitchFamily="34" charset="0"/>
                        </a:rPr>
                        <a:t>+152%</a:t>
                      </a:r>
                    </a:p>
                  </a:txBody>
                  <a:tcPr anchor="ctr"/>
                </a:tc>
                <a:extLst>
                  <a:ext uri="{0D108BD9-81ED-4DB2-BD59-A6C34878D82A}">
                    <a16:rowId xmlns:a16="http://schemas.microsoft.com/office/drawing/2014/main" val="73185667"/>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155</a:t>
                      </a:r>
                    </a:p>
                  </a:txBody>
                  <a:tcPr anchor="ctr"/>
                </a:tc>
                <a:tc>
                  <a:txBody>
                    <a:bodyPr/>
                    <a:lstStyle/>
                    <a:p>
                      <a:pPr algn="ctr"/>
                      <a:r>
                        <a:rPr lang="en-US" sz="1600" b="1" dirty="0">
                          <a:solidFill>
                            <a:srgbClr val="00BFF2"/>
                          </a:solidFill>
                          <a:latin typeface="Helvetica" panose="020B0403020202020204" pitchFamily="34" charset="0"/>
                        </a:rPr>
                        <a:t>384</a:t>
                      </a:r>
                    </a:p>
                  </a:txBody>
                  <a:tcPr anchor="ctr"/>
                </a:tc>
                <a:tc>
                  <a:txBody>
                    <a:bodyPr/>
                    <a:lstStyle/>
                    <a:p>
                      <a:pPr algn="ctr"/>
                      <a:r>
                        <a:rPr lang="en-US" sz="1600" b="1" dirty="0">
                          <a:solidFill>
                            <a:srgbClr val="00BFF2"/>
                          </a:solidFill>
                          <a:latin typeface="Helvetica" panose="020B0403020202020204" pitchFamily="34" charset="0"/>
                        </a:rPr>
                        <a:t>+229</a:t>
                      </a:r>
                    </a:p>
                  </a:txBody>
                  <a:tcPr anchor="ctr"/>
                </a:tc>
                <a:tc>
                  <a:txBody>
                    <a:bodyPr/>
                    <a:lstStyle/>
                    <a:p>
                      <a:pPr algn="ctr"/>
                      <a:r>
                        <a:rPr lang="en-US" sz="1600" b="1" dirty="0">
                          <a:solidFill>
                            <a:srgbClr val="00BFF2"/>
                          </a:solidFill>
                          <a:latin typeface="Helvetica" panose="020B0403020202020204" pitchFamily="34" charset="0"/>
                        </a:rPr>
                        <a:t>+147%</a:t>
                      </a:r>
                    </a:p>
                  </a:txBody>
                  <a:tcPr anchor="ctr"/>
                </a:tc>
                <a:extLst>
                  <a:ext uri="{0D108BD9-81ED-4DB2-BD59-A6C34878D82A}">
                    <a16:rowId xmlns:a16="http://schemas.microsoft.com/office/drawing/2014/main" val="962694101"/>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163</a:t>
                      </a:r>
                    </a:p>
                  </a:txBody>
                  <a:tcPr anchor="ctr"/>
                </a:tc>
                <a:tc>
                  <a:txBody>
                    <a:bodyPr/>
                    <a:lstStyle/>
                    <a:p>
                      <a:pPr algn="ctr"/>
                      <a:r>
                        <a:rPr lang="en-US" sz="1600" b="1" dirty="0">
                          <a:solidFill>
                            <a:srgbClr val="00BFF2"/>
                          </a:solidFill>
                          <a:latin typeface="Helvetica" panose="020B0403020202020204" pitchFamily="34" charset="0"/>
                        </a:rPr>
                        <a:t>341</a:t>
                      </a:r>
                    </a:p>
                  </a:txBody>
                  <a:tcPr anchor="ctr"/>
                </a:tc>
                <a:tc>
                  <a:txBody>
                    <a:bodyPr/>
                    <a:lstStyle/>
                    <a:p>
                      <a:pPr algn="ctr"/>
                      <a:r>
                        <a:rPr lang="en-US" sz="1600" b="1" dirty="0">
                          <a:solidFill>
                            <a:srgbClr val="00BFF2"/>
                          </a:solidFill>
                          <a:latin typeface="Helvetica" panose="020B0403020202020204" pitchFamily="34" charset="0"/>
                        </a:rPr>
                        <a:t>+178</a:t>
                      </a:r>
                    </a:p>
                  </a:txBody>
                  <a:tcPr anchor="ctr"/>
                </a:tc>
                <a:tc>
                  <a:txBody>
                    <a:bodyPr/>
                    <a:lstStyle/>
                    <a:p>
                      <a:pPr algn="ctr"/>
                      <a:r>
                        <a:rPr lang="en-US" sz="1600" b="1" dirty="0">
                          <a:solidFill>
                            <a:srgbClr val="00BFF2"/>
                          </a:solidFill>
                          <a:latin typeface="Helvetica" panose="020B0403020202020204" pitchFamily="34" charset="0"/>
                        </a:rPr>
                        <a:t>+109%</a:t>
                      </a:r>
                    </a:p>
                  </a:txBody>
                  <a:tcPr anchor="ctr"/>
                </a:tc>
                <a:extLst>
                  <a:ext uri="{0D108BD9-81ED-4DB2-BD59-A6C34878D82A}">
                    <a16:rowId xmlns:a16="http://schemas.microsoft.com/office/drawing/2014/main" val="1968668546"/>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549</a:t>
                      </a:r>
                    </a:p>
                  </a:txBody>
                  <a:tcPr anchor="ctr"/>
                </a:tc>
                <a:tc>
                  <a:txBody>
                    <a:bodyPr/>
                    <a:lstStyle/>
                    <a:p>
                      <a:pPr algn="ctr"/>
                      <a:r>
                        <a:rPr lang="en-US" sz="1600" b="1" dirty="0">
                          <a:solidFill>
                            <a:srgbClr val="00BFF2"/>
                          </a:solidFill>
                          <a:latin typeface="Helvetica" panose="020B0403020202020204" pitchFamily="34" charset="0"/>
                        </a:rPr>
                        <a:t>1,081</a:t>
                      </a:r>
                    </a:p>
                  </a:txBody>
                  <a:tcPr anchor="ctr"/>
                </a:tc>
                <a:tc>
                  <a:txBody>
                    <a:bodyPr/>
                    <a:lstStyle/>
                    <a:p>
                      <a:pPr algn="ctr"/>
                      <a:r>
                        <a:rPr lang="en-US" sz="1600" b="1" dirty="0">
                          <a:solidFill>
                            <a:srgbClr val="00BFF2"/>
                          </a:solidFill>
                          <a:latin typeface="Helvetica" panose="020B0403020202020204" pitchFamily="34" charset="0"/>
                        </a:rPr>
                        <a:t>+532</a:t>
                      </a:r>
                    </a:p>
                  </a:txBody>
                  <a:tcPr anchor="ctr"/>
                </a:tc>
                <a:tc>
                  <a:txBody>
                    <a:bodyPr/>
                    <a:lstStyle/>
                    <a:p>
                      <a:pPr algn="ctr"/>
                      <a:r>
                        <a:rPr lang="en-US" sz="1600" b="1" dirty="0">
                          <a:solidFill>
                            <a:srgbClr val="00BFF2"/>
                          </a:solidFill>
                          <a:latin typeface="Helvetica" panose="020B0403020202020204" pitchFamily="34" charset="0"/>
                        </a:rPr>
                        <a:t>+97%</a:t>
                      </a:r>
                    </a:p>
                  </a:txBody>
                  <a:tcPr anchor="ctr"/>
                </a:tc>
                <a:extLst>
                  <a:ext uri="{0D108BD9-81ED-4DB2-BD59-A6C34878D82A}">
                    <a16:rowId xmlns:a16="http://schemas.microsoft.com/office/drawing/2014/main" val="4153311262"/>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134</a:t>
                      </a:r>
                    </a:p>
                  </a:txBody>
                  <a:tcPr anchor="ctr"/>
                </a:tc>
                <a:tc>
                  <a:txBody>
                    <a:bodyPr/>
                    <a:lstStyle/>
                    <a:p>
                      <a:pPr algn="ctr"/>
                      <a:r>
                        <a:rPr lang="en-US" sz="1600" b="1" dirty="0">
                          <a:solidFill>
                            <a:srgbClr val="00BFF2"/>
                          </a:solidFill>
                          <a:latin typeface="Helvetica" panose="020B0403020202020204" pitchFamily="34" charset="0"/>
                        </a:rPr>
                        <a:t>240</a:t>
                      </a:r>
                    </a:p>
                  </a:txBody>
                  <a:tcPr anchor="ctr"/>
                </a:tc>
                <a:tc>
                  <a:txBody>
                    <a:bodyPr/>
                    <a:lstStyle/>
                    <a:p>
                      <a:pPr algn="ctr"/>
                      <a:r>
                        <a:rPr lang="en-US" sz="1600" b="1" dirty="0">
                          <a:solidFill>
                            <a:srgbClr val="00BFF2"/>
                          </a:solidFill>
                          <a:latin typeface="Helvetica" panose="020B0403020202020204" pitchFamily="34" charset="0"/>
                        </a:rPr>
                        <a:t>+105</a:t>
                      </a:r>
                    </a:p>
                  </a:txBody>
                  <a:tcPr anchor="ctr"/>
                </a:tc>
                <a:tc>
                  <a:txBody>
                    <a:bodyPr/>
                    <a:lstStyle/>
                    <a:p>
                      <a:pPr algn="ctr"/>
                      <a:r>
                        <a:rPr lang="en-US" sz="1600" b="1" dirty="0">
                          <a:solidFill>
                            <a:srgbClr val="00BFF2"/>
                          </a:solidFill>
                          <a:latin typeface="Helvetica" panose="020B0403020202020204" pitchFamily="34" charset="0"/>
                        </a:rPr>
                        <a:t>+79%</a:t>
                      </a:r>
                    </a:p>
                  </a:txBody>
                  <a:tcPr anchor="ctr"/>
                </a:tc>
                <a:extLst>
                  <a:ext uri="{0D108BD9-81ED-4DB2-BD59-A6C34878D82A}">
                    <a16:rowId xmlns:a16="http://schemas.microsoft.com/office/drawing/2014/main" val="1089076353"/>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336</a:t>
                      </a:r>
                    </a:p>
                  </a:txBody>
                  <a:tcPr anchor="ctr"/>
                </a:tc>
                <a:tc>
                  <a:txBody>
                    <a:bodyPr/>
                    <a:lstStyle/>
                    <a:p>
                      <a:pPr algn="ctr"/>
                      <a:r>
                        <a:rPr lang="en-US" sz="1600" b="1" dirty="0">
                          <a:solidFill>
                            <a:srgbClr val="00BFF2"/>
                          </a:solidFill>
                          <a:latin typeface="Helvetica" panose="020B0403020202020204" pitchFamily="34" charset="0"/>
                        </a:rPr>
                        <a:t>595</a:t>
                      </a:r>
                    </a:p>
                  </a:txBody>
                  <a:tcPr anchor="ctr"/>
                </a:tc>
                <a:tc>
                  <a:txBody>
                    <a:bodyPr/>
                    <a:lstStyle/>
                    <a:p>
                      <a:pPr algn="ctr"/>
                      <a:r>
                        <a:rPr lang="en-US" sz="1600" b="1" dirty="0">
                          <a:solidFill>
                            <a:srgbClr val="00BFF2"/>
                          </a:solidFill>
                          <a:latin typeface="Helvetica" panose="020B0403020202020204" pitchFamily="34" charset="0"/>
                        </a:rPr>
                        <a:t>+258</a:t>
                      </a:r>
                    </a:p>
                  </a:txBody>
                  <a:tcPr anchor="ctr"/>
                </a:tc>
                <a:tc>
                  <a:txBody>
                    <a:bodyPr/>
                    <a:lstStyle/>
                    <a:p>
                      <a:pPr algn="ctr"/>
                      <a:r>
                        <a:rPr lang="en-US" sz="1600" b="1" dirty="0">
                          <a:solidFill>
                            <a:srgbClr val="00BFF2"/>
                          </a:solidFill>
                          <a:latin typeface="Helvetica" panose="020B0403020202020204" pitchFamily="34" charset="0"/>
                        </a:rPr>
                        <a:t>+77%</a:t>
                      </a:r>
                    </a:p>
                  </a:txBody>
                  <a:tcPr anchor="ctr"/>
                </a:tc>
                <a:extLst>
                  <a:ext uri="{0D108BD9-81ED-4DB2-BD59-A6C34878D82A}">
                    <a16:rowId xmlns:a16="http://schemas.microsoft.com/office/drawing/2014/main" val="577697581"/>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286</a:t>
                      </a:r>
                    </a:p>
                  </a:txBody>
                  <a:tcPr anchor="ctr"/>
                </a:tc>
                <a:tc>
                  <a:txBody>
                    <a:bodyPr/>
                    <a:lstStyle/>
                    <a:p>
                      <a:pPr algn="ctr"/>
                      <a:r>
                        <a:rPr lang="en-US" sz="1600" b="1" dirty="0">
                          <a:solidFill>
                            <a:srgbClr val="00BFF2"/>
                          </a:solidFill>
                          <a:latin typeface="Helvetica" panose="020B0403020202020204" pitchFamily="34" charset="0"/>
                        </a:rPr>
                        <a:t>474</a:t>
                      </a:r>
                    </a:p>
                  </a:txBody>
                  <a:tcPr anchor="ctr"/>
                </a:tc>
                <a:tc>
                  <a:txBody>
                    <a:bodyPr/>
                    <a:lstStyle/>
                    <a:p>
                      <a:pPr algn="ctr"/>
                      <a:r>
                        <a:rPr lang="en-US" sz="1600" b="1" dirty="0">
                          <a:solidFill>
                            <a:srgbClr val="00BFF2"/>
                          </a:solidFill>
                          <a:latin typeface="Helvetica" panose="020B0403020202020204" pitchFamily="34" charset="0"/>
                        </a:rPr>
                        <a:t>+188</a:t>
                      </a:r>
                    </a:p>
                  </a:txBody>
                  <a:tcPr anchor="ctr"/>
                </a:tc>
                <a:tc>
                  <a:txBody>
                    <a:bodyPr/>
                    <a:lstStyle/>
                    <a:p>
                      <a:pPr algn="ctr"/>
                      <a:r>
                        <a:rPr lang="en-US" sz="1600" b="1" dirty="0">
                          <a:solidFill>
                            <a:srgbClr val="00BFF2"/>
                          </a:solidFill>
                          <a:latin typeface="Helvetica" panose="020B0403020202020204" pitchFamily="34" charset="0"/>
                        </a:rPr>
                        <a:t>+66%</a:t>
                      </a:r>
                    </a:p>
                  </a:txBody>
                  <a:tcPr anchor="ctr"/>
                </a:tc>
                <a:extLst>
                  <a:ext uri="{0D108BD9-81ED-4DB2-BD59-A6C34878D82A}">
                    <a16:rowId xmlns:a16="http://schemas.microsoft.com/office/drawing/2014/main" val="4009015965"/>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142</a:t>
                      </a:r>
                    </a:p>
                  </a:txBody>
                  <a:tcPr anchor="ctr"/>
                </a:tc>
                <a:tc>
                  <a:txBody>
                    <a:bodyPr/>
                    <a:lstStyle/>
                    <a:p>
                      <a:pPr algn="ctr"/>
                      <a:r>
                        <a:rPr lang="en-US" sz="1600" b="1" dirty="0">
                          <a:solidFill>
                            <a:srgbClr val="00BFF2"/>
                          </a:solidFill>
                          <a:latin typeface="Helvetica" panose="020B0403020202020204" pitchFamily="34" charset="0"/>
                        </a:rPr>
                        <a:t>227</a:t>
                      </a:r>
                    </a:p>
                  </a:txBody>
                  <a:tcPr anchor="ctr"/>
                </a:tc>
                <a:tc>
                  <a:txBody>
                    <a:bodyPr/>
                    <a:lstStyle/>
                    <a:p>
                      <a:pPr algn="ctr"/>
                      <a:r>
                        <a:rPr lang="en-US" sz="1600" b="1" dirty="0">
                          <a:solidFill>
                            <a:srgbClr val="00BFF2"/>
                          </a:solidFill>
                          <a:latin typeface="Helvetica" panose="020B0403020202020204" pitchFamily="34" charset="0"/>
                        </a:rPr>
                        <a:t>+85</a:t>
                      </a:r>
                    </a:p>
                  </a:txBody>
                  <a:tcPr anchor="ctr"/>
                </a:tc>
                <a:tc>
                  <a:txBody>
                    <a:bodyPr/>
                    <a:lstStyle/>
                    <a:p>
                      <a:pPr algn="ctr"/>
                      <a:r>
                        <a:rPr lang="en-US" sz="1600" b="1" dirty="0">
                          <a:solidFill>
                            <a:srgbClr val="00BFF2"/>
                          </a:solidFill>
                          <a:latin typeface="Helvetica" panose="020B0403020202020204" pitchFamily="34" charset="0"/>
                        </a:rPr>
                        <a:t>+60%</a:t>
                      </a:r>
                    </a:p>
                  </a:txBody>
                  <a:tcPr anchor="ctr"/>
                </a:tc>
                <a:extLst>
                  <a:ext uri="{0D108BD9-81ED-4DB2-BD59-A6C34878D82A}">
                    <a16:rowId xmlns:a16="http://schemas.microsoft.com/office/drawing/2014/main" val="3165803758"/>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153</a:t>
                      </a:r>
                    </a:p>
                  </a:txBody>
                  <a:tcPr anchor="ctr"/>
                </a:tc>
                <a:tc>
                  <a:txBody>
                    <a:bodyPr/>
                    <a:lstStyle/>
                    <a:p>
                      <a:pPr algn="ctr"/>
                      <a:r>
                        <a:rPr lang="en-US" sz="1600" b="1" dirty="0">
                          <a:solidFill>
                            <a:srgbClr val="00BFF2"/>
                          </a:solidFill>
                          <a:latin typeface="Helvetica" panose="020B0403020202020204" pitchFamily="34" charset="0"/>
                        </a:rPr>
                        <a:t>225</a:t>
                      </a:r>
                    </a:p>
                  </a:txBody>
                  <a:tcPr anchor="ctr"/>
                </a:tc>
                <a:tc>
                  <a:txBody>
                    <a:bodyPr/>
                    <a:lstStyle/>
                    <a:p>
                      <a:pPr algn="ctr"/>
                      <a:r>
                        <a:rPr lang="en-US" sz="1600" b="1" dirty="0">
                          <a:solidFill>
                            <a:srgbClr val="00BFF2"/>
                          </a:solidFill>
                          <a:latin typeface="Helvetica" panose="020B0403020202020204" pitchFamily="34" charset="0"/>
                        </a:rPr>
                        <a:t>+72</a:t>
                      </a:r>
                    </a:p>
                  </a:txBody>
                  <a:tcPr anchor="ctr"/>
                </a:tc>
                <a:tc>
                  <a:txBody>
                    <a:bodyPr/>
                    <a:lstStyle/>
                    <a:p>
                      <a:pPr algn="ctr"/>
                      <a:r>
                        <a:rPr lang="en-US" sz="1600" b="1" dirty="0">
                          <a:solidFill>
                            <a:srgbClr val="00BFF2"/>
                          </a:solidFill>
                          <a:latin typeface="Helvetica" panose="020B0403020202020204" pitchFamily="34" charset="0"/>
                        </a:rPr>
                        <a:t>+47%</a:t>
                      </a:r>
                    </a:p>
                  </a:txBody>
                  <a:tcPr anchor="ctr"/>
                </a:tc>
                <a:extLst>
                  <a:ext uri="{0D108BD9-81ED-4DB2-BD59-A6C34878D82A}">
                    <a16:rowId xmlns:a16="http://schemas.microsoft.com/office/drawing/2014/main" val="623068507"/>
                  </a:ext>
                </a:extLst>
              </a:tr>
              <a:tr h="340119">
                <a:tc>
                  <a:txBody>
                    <a:bodyPr/>
                    <a:lstStyle/>
                    <a:p>
                      <a:endParaRPr lang="en-US" dirty="0">
                        <a:latin typeface="Helvetica" panose="020B0403020202020204" pitchFamily="34" charset="0"/>
                      </a:endParaRPr>
                    </a:p>
                  </a:txBody>
                  <a:tcPr anchor="ctr"/>
                </a:tc>
                <a:tc>
                  <a:txBody>
                    <a:bodyPr/>
                    <a:lstStyle/>
                    <a:p>
                      <a:pPr algn="ctr"/>
                      <a:r>
                        <a:rPr lang="en-US" sz="1600" dirty="0">
                          <a:latin typeface="Helvetica" panose="020B0403020202020204" pitchFamily="34" charset="0"/>
                        </a:rPr>
                        <a:t>731</a:t>
                      </a:r>
                    </a:p>
                  </a:txBody>
                  <a:tcPr anchor="ctr"/>
                </a:tc>
                <a:tc>
                  <a:txBody>
                    <a:bodyPr/>
                    <a:lstStyle/>
                    <a:p>
                      <a:pPr algn="ctr"/>
                      <a:r>
                        <a:rPr lang="en-US" sz="1600" b="1" dirty="0">
                          <a:solidFill>
                            <a:srgbClr val="00BFF2"/>
                          </a:solidFill>
                          <a:latin typeface="Helvetica" panose="020B0403020202020204" pitchFamily="34" charset="0"/>
                        </a:rPr>
                        <a:t>1,077</a:t>
                      </a:r>
                    </a:p>
                  </a:txBody>
                  <a:tcPr anchor="ctr"/>
                </a:tc>
                <a:tc>
                  <a:txBody>
                    <a:bodyPr/>
                    <a:lstStyle/>
                    <a:p>
                      <a:pPr algn="ctr"/>
                      <a:r>
                        <a:rPr lang="en-US" sz="1600" b="1" dirty="0">
                          <a:solidFill>
                            <a:srgbClr val="00BFF2"/>
                          </a:solidFill>
                          <a:latin typeface="Helvetica" panose="020B0403020202020204" pitchFamily="34" charset="0"/>
                        </a:rPr>
                        <a:t>+346</a:t>
                      </a:r>
                    </a:p>
                  </a:txBody>
                  <a:tcPr anchor="ctr"/>
                </a:tc>
                <a:tc>
                  <a:txBody>
                    <a:bodyPr/>
                    <a:lstStyle/>
                    <a:p>
                      <a:pPr algn="ctr"/>
                      <a:r>
                        <a:rPr lang="en-US" sz="1600" b="1" dirty="0">
                          <a:solidFill>
                            <a:srgbClr val="00BFF2"/>
                          </a:solidFill>
                          <a:latin typeface="Helvetica" panose="020B0403020202020204" pitchFamily="34" charset="0"/>
                        </a:rPr>
                        <a:t>+47%</a:t>
                      </a:r>
                    </a:p>
                  </a:txBody>
                  <a:tcPr anchor="ctr"/>
                </a:tc>
                <a:extLst>
                  <a:ext uri="{0D108BD9-81ED-4DB2-BD59-A6C34878D82A}">
                    <a16:rowId xmlns:a16="http://schemas.microsoft.com/office/drawing/2014/main" val="35563838"/>
                  </a:ext>
                </a:extLst>
              </a:tr>
            </a:tbl>
          </a:graphicData>
        </a:graphic>
      </p:graphicFrame>
      <p:pic>
        <p:nvPicPr>
          <p:cNvPr id="12" name="Picture 48" descr=" Nixplay">
            <a:extLst>
              <a:ext uri="{FF2B5EF4-FFF2-40B4-BE49-F238E27FC236}">
                <a16:creationId xmlns:a16="http://schemas.microsoft.com/office/drawing/2014/main" id="{A35821B7-C15C-4DC5-A316-8DAC3826174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44008" y="1488433"/>
            <a:ext cx="914100" cy="2401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result for feliway logo">
            <a:extLst>
              <a:ext uri="{FF2B5EF4-FFF2-40B4-BE49-F238E27FC236}">
                <a16:creationId xmlns:a16="http://schemas.microsoft.com/office/drawing/2014/main" id="{1A16BFEC-60AF-44C3-9061-E87CF2E057B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16015" y="1835384"/>
            <a:ext cx="914100" cy="2886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ell me about the Apple Watch App!">
            <a:extLst>
              <a:ext uri="{FF2B5EF4-FFF2-40B4-BE49-F238E27FC236}">
                <a16:creationId xmlns:a16="http://schemas.microsoft.com/office/drawing/2014/main" id="{CB211E93-E744-4ACC-B0FD-E0B14D1DC0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20" r="8958"/>
          <a:stretch/>
        </p:blipFill>
        <p:spPr bwMode="auto">
          <a:xfrm>
            <a:off x="4539491" y="2198065"/>
            <a:ext cx="788286" cy="3210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14BFBC1-D88C-44C7-9E70-C15D4F50AC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4739" y="2563184"/>
            <a:ext cx="984711" cy="3277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setify — The Perfect Case for iPhone 7 (Media Kit)">
            <a:extLst>
              <a:ext uri="{FF2B5EF4-FFF2-40B4-BE49-F238E27FC236}">
                <a16:creationId xmlns:a16="http://schemas.microsoft.com/office/drawing/2014/main" id="{A967BDE3-7924-41AD-849B-595041870F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4008" y="2936573"/>
            <a:ext cx="839292" cy="2859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wnload We're Building A Brand People Adore Making Products ...">
            <a:extLst>
              <a:ext uri="{FF2B5EF4-FFF2-40B4-BE49-F238E27FC236}">
                <a16:creationId xmlns:a16="http://schemas.microsoft.com/office/drawing/2014/main" id="{6C63DD8F-07B8-443D-AD94-9253C69DD3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2082" y="3353992"/>
            <a:ext cx="1331374" cy="1918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4" descr="Image result for pray.com logo">
            <a:extLst>
              <a:ext uri="{FF2B5EF4-FFF2-40B4-BE49-F238E27FC236}">
                <a16:creationId xmlns:a16="http://schemas.microsoft.com/office/drawing/2014/main" id="{EBA17027-F2E3-4636-91CA-40E971ABB30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434115" y="3676766"/>
            <a:ext cx="967847" cy="2811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Tips and Techniques for being an Internet Ninja">
            <a:extLst>
              <a:ext uri="{FF2B5EF4-FFF2-40B4-BE49-F238E27FC236}">
                <a16:creationId xmlns:a16="http://schemas.microsoft.com/office/drawing/2014/main" id="{B58A04F5-6E94-42CB-9B4F-A6EBC38D0F4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714" t="40037" r="26131" b="26562"/>
          <a:stretch/>
        </p:blipFill>
        <p:spPr bwMode="auto">
          <a:xfrm>
            <a:off x="4559780" y="4005382"/>
            <a:ext cx="786195" cy="3701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4" descr="Image result for classpass logo">
            <a:extLst>
              <a:ext uri="{FF2B5EF4-FFF2-40B4-BE49-F238E27FC236}">
                <a16:creationId xmlns:a16="http://schemas.microsoft.com/office/drawing/2014/main" id="{3570635F-8842-40A4-9F82-B4C13E0551F5}"/>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t="62613"/>
          <a:stretch/>
        </p:blipFill>
        <p:spPr bwMode="auto">
          <a:xfrm>
            <a:off x="4374262" y="4423002"/>
            <a:ext cx="1167825" cy="2542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Image result for kabbage transparent logo">
            <a:extLst>
              <a:ext uri="{FF2B5EF4-FFF2-40B4-BE49-F238E27FC236}">
                <a16:creationId xmlns:a16="http://schemas.microsoft.com/office/drawing/2014/main" id="{F37AB39D-8DFD-4714-98CA-B055C14B4C8E}"/>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t="31126" b="30095"/>
          <a:stretch/>
        </p:blipFill>
        <p:spPr bwMode="auto">
          <a:xfrm>
            <a:off x="4346249" y="4743055"/>
            <a:ext cx="1195837" cy="3533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962AD791-CC5F-4C11-9151-D77EEAB6ECA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90263" y="5187902"/>
            <a:ext cx="1389660" cy="1802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Image result for insurance zebra logo">
            <a:extLst>
              <a:ext uri="{FF2B5EF4-FFF2-40B4-BE49-F238E27FC236}">
                <a16:creationId xmlns:a16="http://schemas.microsoft.com/office/drawing/2014/main" id="{B8EC7905-FAF2-4803-A99D-CA24CD29F12D}"/>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387460" y="5482041"/>
            <a:ext cx="1161903" cy="28837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EFF28F5-9030-48C4-809D-75D6CD396B17}"/>
              </a:ext>
            </a:extLst>
          </p:cNvPr>
          <p:cNvSpPr/>
          <p:nvPr/>
        </p:nvSpPr>
        <p:spPr>
          <a:xfrm>
            <a:off x="113067" y="917261"/>
            <a:ext cx="3787130" cy="28931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Helvetica" pitchFamily="2" charset="0"/>
                <a:ea typeface="+mn-ea"/>
                <a:cs typeface="+mn-cs"/>
              </a:rPr>
              <a:t>Even smaller DTC brands saw near immediate, </a:t>
            </a:r>
            <a:r>
              <a:rPr kumimoji="0" lang="en-US" sz="2600" b="1" i="0" u="none" strike="noStrike" kern="1200" cap="none" spc="0" normalizeH="0" baseline="0" noProof="0" dirty="0">
                <a:ln>
                  <a:noFill/>
                </a:ln>
                <a:solidFill>
                  <a:srgbClr val="FFE600"/>
                </a:solidFill>
                <a:effectLst/>
                <a:uLnTx/>
                <a:uFillTx/>
                <a:latin typeface="Helvetica" pitchFamily="2" charset="0"/>
                <a:ea typeface="+mn-ea"/>
                <a:cs typeface="+mn-cs"/>
              </a:rPr>
              <a:t>double-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E600"/>
                </a:solidFill>
                <a:effectLst/>
                <a:uLnTx/>
                <a:uFillTx/>
                <a:latin typeface="Helvetica" pitchFamily="2" charset="0"/>
                <a:ea typeface="+mn-ea"/>
                <a:cs typeface="+mn-cs"/>
              </a:rPr>
              <a:t>and triple-digit increases</a:t>
            </a:r>
            <a:r>
              <a:rPr kumimoji="0" lang="en-US" sz="2600" b="0" i="0" u="none" strike="noStrike" kern="1200" cap="none" spc="0" normalizeH="0" baseline="0" noProof="0" dirty="0">
                <a:ln>
                  <a:noFill/>
                </a:ln>
                <a:solidFill>
                  <a:schemeClr val="bg1"/>
                </a:solidFill>
                <a:effectLst/>
                <a:uLnTx/>
                <a:uFillTx/>
                <a:latin typeface="Helvetica" pitchFamily="2" charset="0"/>
                <a:ea typeface="+mn-ea"/>
                <a:cs typeface="+mn-cs"/>
              </a:rPr>
              <a:t> in their monthly unique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Helvetica" pitchFamily="2" charset="0"/>
                <a:ea typeface="+mn-ea"/>
                <a:cs typeface="+mn-cs"/>
              </a:rPr>
              <a:t>website visitors</a:t>
            </a:r>
          </a:p>
        </p:txBody>
      </p:sp>
      <p:sp>
        <p:nvSpPr>
          <p:cNvPr id="28" name="Text Placeholder 3">
            <a:extLst>
              <a:ext uri="{FF2B5EF4-FFF2-40B4-BE49-F238E27FC236}">
                <a16:creationId xmlns:a16="http://schemas.microsoft.com/office/drawing/2014/main" id="{609C402E-5E28-4910-8747-5E918B1D84F3}"/>
              </a:ext>
            </a:extLst>
          </p:cNvPr>
          <p:cNvSpPr txBox="1">
            <a:spLocks/>
          </p:cNvSpPr>
          <p:nvPr/>
        </p:nvSpPr>
        <p:spPr>
          <a:xfrm>
            <a:off x="4065937" y="5991599"/>
            <a:ext cx="8126061" cy="52500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Source: VAB analysis of Nielsen Ad Intel data, TV spend (national cable TV, national broadcast TV, Spanish language broadcast TV, Spanish language cable TV, spot TV, syndication TV), Feb ‘18 – Jan ‘</a:t>
            </a:r>
            <a:r>
              <a:rPr lang="en-US" sz="800" dirty="0">
                <a:solidFill>
                  <a:srgbClr val="1B1464"/>
                </a:solidFill>
                <a:latin typeface="Helvetica" panose="020B0403020202020204" pitchFamily="34" charset="0"/>
              </a:rPr>
              <a:t>20</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 (calendar months).  VAB analysis of </a:t>
            </a:r>
            <a:r>
              <a:rPr lang="en-US" sz="800" dirty="0">
                <a:solidFill>
                  <a:srgbClr val="1B1464"/>
                </a:solidFill>
                <a:latin typeface="Helvetica" panose="020B0403020202020204" pitchFamily="34" charset="0"/>
              </a:rPr>
              <a:t>Comscore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mediametrix multiplatform media trend data, total audience (Desktop P2+, Mobile 18+), Jan ‘16 – Jan ‘20 (calendar months). ‘Prior to TV Launch’ reflects the average monthly unique visitors based on when each brand’s website began being measured by Comscore, or starting from January 2016 if measurement began before that month.</a:t>
            </a:r>
          </a:p>
        </p:txBody>
      </p:sp>
    </p:spTree>
    <p:extLst>
      <p:ext uri="{BB962C8B-B14F-4D97-AF65-F5344CB8AC3E}">
        <p14:creationId xmlns:p14="http://schemas.microsoft.com/office/powerpoint/2010/main" val="2267683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E3D5038-DB0D-49D3-81FE-CE06731FFC1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B8F2A6A0-1F5D-4E61-B9EA-7176A1CDC365}"/>
              </a:ext>
            </a:extLst>
          </p:cNvPr>
          <p:cNvSpPr/>
          <p:nvPr/>
        </p:nvSpPr>
        <p:spPr>
          <a:xfrm>
            <a:off x="295785" y="2155371"/>
            <a:ext cx="11246433" cy="3517641"/>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6BD1D7B-CFFD-AB40-AE04-379262D9E97A}"/>
              </a:ext>
            </a:extLst>
          </p:cNvPr>
          <p:cNvSpPr/>
          <p:nvPr/>
        </p:nvSpPr>
        <p:spPr>
          <a:xfrm>
            <a:off x="326419" y="386797"/>
            <a:ext cx="1147680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Second Segment:</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There were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14 brands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whose website traffic was not measured before they launched their first national TV campaign</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794BB118-FA02-498B-BF63-D32D9B711F55}"/>
              </a:ext>
            </a:extLst>
          </p:cNvPr>
          <p:cNvSpPr txBox="1"/>
          <p:nvPr/>
        </p:nvSpPr>
        <p:spPr>
          <a:xfrm>
            <a:off x="767574" y="2462646"/>
            <a:ext cx="1460240"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Online Banking</a:t>
            </a:r>
          </a:p>
        </p:txBody>
      </p:sp>
      <p:pic>
        <p:nvPicPr>
          <p:cNvPr id="8" name="Picture 10" descr="Image result for aspiration partners  logo">
            <a:extLst>
              <a:ext uri="{FF2B5EF4-FFF2-40B4-BE49-F238E27FC236}">
                <a16:creationId xmlns:a16="http://schemas.microsoft.com/office/drawing/2014/main" id="{559FC3C6-2642-4210-9003-003836E6E44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0789" y="2809213"/>
            <a:ext cx="1528486" cy="368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644BD1-6588-4B7D-A005-8E7E79E1A453}"/>
              </a:ext>
            </a:extLst>
          </p:cNvPr>
          <p:cNvSpPr txBox="1"/>
          <p:nvPr/>
        </p:nvSpPr>
        <p:spPr>
          <a:xfrm>
            <a:off x="632782" y="4330917"/>
            <a:ext cx="1715203"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Automotive</a:t>
            </a:r>
          </a:p>
        </p:txBody>
      </p:sp>
      <p:pic>
        <p:nvPicPr>
          <p:cNvPr id="10" name="Picture 9">
            <a:extLst>
              <a:ext uri="{FF2B5EF4-FFF2-40B4-BE49-F238E27FC236}">
                <a16:creationId xmlns:a16="http://schemas.microsoft.com/office/drawing/2014/main" id="{E94242D9-3DF4-4A5D-B7AA-1B16639ECABB}"/>
              </a:ext>
            </a:extLst>
          </p:cNvPr>
          <p:cNvPicPr>
            <a:picLocks noChangeAspect="1"/>
          </p:cNvPicPr>
          <p:nvPr/>
        </p:nvPicPr>
        <p:blipFill>
          <a:blip r:embed="rId4"/>
          <a:stretch>
            <a:fillRect/>
          </a:stretch>
        </p:blipFill>
        <p:spPr>
          <a:xfrm>
            <a:off x="770511" y="4686091"/>
            <a:ext cx="1476468" cy="255919"/>
          </a:xfrm>
          <a:prstGeom prst="rect">
            <a:avLst/>
          </a:prstGeom>
        </p:spPr>
      </p:pic>
      <p:sp>
        <p:nvSpPr>
          <p:cNvPr id="11" name="TextBox 10">
            <a:extLst>
              <a:ext uri="{FF2B5EF4-FFF2-40B4-BE49-F238E27FC236}">
                <a16:creationId xmlns:a16="http://schemas.microsoft.com/office/drawing/2014/main" id="{03FD7EC2-2FEC-4226-A6E9-37A58562110F}"/>
              </a:ext>
            </a:extLst>
          </p:cNvPr>
          <p:cNvSpPr txBox="1"/>
          <p:nvPr/>
        </p:nvSpPr>
        <p:spPr>
          <a:xfrm>
            <a:off x="2858023" y="2479839"/>
            <a:ext cx="1361355"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Mattresses</a:t>
            </a:r>
          </a:p>
        </p:txBody>
      </p:sp>
      <p:pic>
        <p:nvPicPr>
          <p:cNvPr id="12" name="Picture 34" descr="Image result for eight sleep">
            <a:extLst>
              <a:ext uri="{FF2B5EF4-FFF2-40B4-BE49-F238E27FC236}">
                <a16:creationId xmlns:a16="http://schemas.microsoft.com/office/drawing/2014/main" id="{3B75A3B6-2306-4050-A754-C3AC553ADA1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44397" y="2701571"/>
            <a:ext cx="1274981" cy="911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2D1D7BB-DB33-4B42-A39C-B878AE6636EE}"/>
              </a:ext>
            </a:extLst>
          </p:cNvPr>
          <p:cNvSpPr txBox="1"/>
          <p:nvPr/>
        </p:nvSpPr>
        <p:spPr>
          <a:xfrm>
            <a:off x="6698189" y="2409165"/>
            <a:ext cx="2531863"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Apparel &amp; Accessories</a:t>
            </a:r>
          </a:p>
        </p:txBody>
      </p:sp>
      <p:pic>
        <p:nvPicPr>
          <p:cNvPr id="18" name="Picture 36" descr="Image result for love your melon logo">
            <a:extLst>
              <a:ext uri="{FF2B5EF4-FFF2-40B4-BE49-F238E27FC236}">
                <a16:creationId xmlns:a16="http://schemas.microsoft.com/office/drawing/2014/main" id="{1D7F7B3C-0834-4CC0-9146-F30F9D7AA50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48605" y="2709120"/>
            <a:ext cx="2581448" cy="3872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BDFDDBC-9FBB-4AD0-8321-AB4C9F090ACF}"/>
              </a:ext>
            </a:extLst>
          </p:cNvPr>
          <p:cNvSpPr txBox="1"/>
          <p:nvPr/>
        </p:nvSpPr>
        <p:spPr>
          <a:xfrm>
            <a:off x="4740014" y="2458730"/>
            <a:ext cx="1324566"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Personal Style</a:t>
            </a:r>
          </a:p>
        </p:txBody>
      </p:sp>
      <p:pic>
        <p:nvPicPr>
          <p:cNvPr id="20" name="Picture 64" descr="DailyLook">
            <a:extLst>
              <a:ext uri="{FF2B5EF4-FFF2-40B4-BE49-F238E27FC236}">
                <a16:creationId xmlns:a16="http://schemas.microsoft.com/office/drawing/2014/main" id="{E3348F55-B0CB-4A94-A0CE-9DB799339DE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95999" y="2874642"/>
            <a:ext cx="1274981" cy="2204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4ocean Partners With Air Canada To Reduce Single-Use Plastics">
            <a:extLst>
              <a:ext uri="{FF2B5EF4-FFF2-40B4-BE49-F238E27FC236}">
                <a16:creationId xmlns:a16="http://schemas.microsoft.com/office/drawing/2014/main" id="{26F8DC51-EAF8-4E47-B6B2-0933F9BA074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0217" b="39131"/>
          <a:stretch/>
        </p:blipFill>
        <p:spPr bwMode="auto">
          <a:xfrm>
            <a:off x="7093254" y="3888469"/>
            <a:ext cx="1741731" cy="3597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4" descr="Blinkist - e.ventures">
            <a:extLst>
              <a:ext uri="{FF2B5EF4-FFF2-40B4-BE49-F238E27FC236}">
                <a16:creationId xmlns:a16="http://schemas.microsoft.com/office/drawing/2014/main" id="{300AE715-E404-4102-AFBF-3911043BD41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6427" b="40304"/>
          <a:stretch/>
        </p:blipFill>
        <p:spPr bwMode="auto">
          <a:xfrm>
            <a:off x="9266364" y="4330917"/>
            <a:ext cx="1969213" cy="4582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Axos Bank - Wikipedia">
            <a:extLst>
              <a:ext uri="{FF2B5EF4-FFF2-40B4-BE49-F238E27FC236}">
                <a16:creationId xmlns:a16="http://schemas.microsoft.com/office/drawing/2014/main" id="{4D645FB6-D0CF-46F7-A849-B0DC4B09BD7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50" t="20669" r="2635" b="6087"/>
          <a:stretch/>
        </p:blipFill>
        <p:spPr bwMode="auto">
          <a:xfrm>
            <a:off x="823659" y="3363468"/>
            <a:ext cx="1468326" cy="6456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a:extLst>
              <a:ext uri="{FF2B5EF4-FFF2-40B4-BE49-F238E27FC236}">
                <a16:creationId xmlns:a16="http://schemas.microsoft.com/office/drawing/2014/main" id="{62A30970-CB89-4450-9EED-A3DDAE7DE70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9571" b="29355"/>
          <a:stretch/>
        </p:blipFill>
        <p:spPr bwMode="auto">
          <a:xfrm>
            <a:off x="7481293" y="4950887"/>
            <a:ext cx="982662" cy="4036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8" descr="Mizzen + Main Stores Across All Simon Shopping Centers">
            <a:extLst>
              <a:ext uri="{FF2B5EF4-FFF2-40B4-BE49-F238E27FC236}">
                <a16:creationId xmlns:a16="http://schemas.microsoft.com/office/drawing/2014/main" id="{A5A35650-42BB-40F0-BB35-EFBD1086497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540" t="42593" r="9440" b="45719"/>
          <a:stretch/>
        </p:blipFill>
        <p:spPr bwMode="auto">
          <a:xfrm>
            <a:off x="6879455" y="3306775"/>
            <a:ext cx="2119748" cy="3057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0" descr="May 2019 – Owlcam">
            <a:extLst>
              <a:ext uri="{FF2B5EF4-FFF2-40B4-BE49-F238E27FC236}">
                <a16:creationId xmlns:a16="http://schemas.microsoft.com/office/drawing/2014/main" id="{69898D7F-3889-470E-8D0D-A515A65B447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856" t="10677" r="7840" b="15612"/>
          <a:stretch/>
        </p:blipFill>
        <p:spPr bwMode="auto">
          <a:xfrm>
            <a:off x="4767461" y="3964140"/>
            <a:ext cx="1297119" cy="2956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2" descr="Age of Learning Launches ReadingIQ, an Expert-Curated Digital ...">
            <a:extLst>
              <a:ext uri="{FF2B5EF4-FFF2-40B4-BE49-F238E27FC236}">
                <a16:creationId xmlns:a16="http://schemas.microsoft.com/office/drawing/2014/main" id="{A7F782A4-F8AA-443A-A994-E54444E206A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26707" y="2956139"/>
            <a:ext cx="1608870" cy="3127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6" descr="Amazon.com: Treetopia">
            <a:extLst>
              <a:ext uri="{FF2B5EF4-FFF2-40B4-BE49-F238E27FC236}">
                <a16:creationId xmlns:a16="http://schemas.microsoft.com/office/drawing/2014/main" id="{DE3E3819-E8A7-45AB-A1CA-B7A0F996627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1796" t="40475" r="11562" b="40561"/>
          <a:stretch/>
        </p:blipFill>
        <p:spPr bwMode="auto">
          <a:xfrm>
            <a:off x="4349714" y="5060617"/>
            <a:ext cx="1467079" cy="3630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0" descr=" title=">
            <a:extLst>
              <a:ext uri="{FF2B5EF4-FFF2-40B4-BE49-F238E27FC236}">
                <a16:creationId xmlns:a16="http://schemas.microsoft.com/office/drawing/2014/main" id="{E07F4707-CAB5-4FAC-9F90-8DFB9F5C6F66}"/>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615079" y="4269373"/>
            <a:ext cx="1604299" cy="48185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6CCCE232-97FB-4FAE-B7ED-DA3A600A701A}"/>
              </a:ext>
            </a:extLst>
          </p:cNvPr>
          <p:cNvSpPr txBox="1"/>
          <p:nvPr/>
        </p:nvSpPr>
        <p:spPr>
          <a:xfrm>
            <a:off x="2707099" y="3885002"/>
            <a:ext cx="1512279"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Home Security</a:t>
            </a:r>
          </a:p>
        </p:txBody>
      </p:sp>
      <p:sp>
        <p:nvSpPr>
          <p:cNvPr id="33" name="TextBox 32">
            <a:extLst>
              <a:ext uri="{FF2B5EF4-FFF2-40B4-BE49-F238E27FC236}">
                <a16:creationId xmlns:a16="http://schemas.microsoft.com/office/drawing/2014/main" id="{76D11FBB-B6AE-4C65-A0F2-6489B3E64E9B}"/>
              </a:ext>
            </a:extLst>
          </p:cNvPr>
          <p:cNvSpPr txBox="1"/>
          <p:nvPr/>
        </p:nvSpPr>
        <p:spPr>
          <a:xfrm>
            <a:off x="7080599" y="4595071"/>
            <a:ext cx="1741731"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Fruit-Infused Water</a:t>
            </a:r>
          </a:p>
        </p:txBody>
      </p:sp>
      <p:sp>
        <p:nvSpPr>
          <p:cNvPr id="34" name="TextBox 33">
            <a:extLst>
              <a:ext uri="{FF2B5EF4-FFF2-40B4-BE49-F238E27FC236}">
                <a16:creationId xmlns:a16="http://schemas.microsoft.com/office/drawing/2014/main" id="{BF03FDE8-6277-44E7-80C3-375A82DEB0E4}"/>
              </a:ext>
            </a:extLst>
          </p:cNvPr>
          <p:cNvSpPr txBox="1"/>
          <p:nvPr/>
        </p:nvSpPr>
        <p:spPr>
          <a:xfrm>
            <a:off x="9626706" y="2501436"/>
            <a:ext cx="1608871"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Education</a:t>
            </a:r>
          </a:p>
        </p:txBody>
      </p:sp>
      <p:sp>
        <p:nvSpPr>
          <p:cNvPr id="35" name="TextBox 34">
            <a:extLst>
              <a:ext uri="{FF2B5EF4-FFF2-40B4-BE49-F238E27FC236}">
                <a16:creationId xmlns:a16="http://schemas.microsoft.com/office/drawing/2014/main" id="{A98384A0-506F-4C07-982A-4C6CB127052D}"/>
              </a:ext>
            </a:extLst>
          </p:cNvPr>
          <p:cNvSpPr txBox="1"/>
          <p:nvPr/>
        </p:nvSpPr>
        <p:spPr>
          <a:xfrm>
            <a:off x="9352881" y="3843032"/>
            <a:ext cx="1852964" cy="523220"/>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Book Summary Service</a:t>
            </a:r>
          </a:p>
        </p:txBody>
      </p:sp>
      <p:sp>
        <p:nvSpPr>
          <p:cNvPr id="36" name="TextBox 35">
            <a:extLst>
              <a:ext uri="{FF2B5EF4-FFF2-40B4-BE49-F238E27FC236}">
                <a16:creationId xmlns:a16="http://schemas.microsoft.com/office/drawing/2014/main" id="{53F26C15-AD9B-4747-B00B-761A4D7ED2EC}"/>
              </a:ext>
            </a:extLst>
          </p:cNvPr>
          <p:cNvSpPr txBox="1"/>
          <p:nvPr/>
        </p:nvSpPr>
        <p:spPr>
          <a:xfrm>
            <a:off x="4489053" y="3565480"/>
            <a:ext cx="1852964"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Dash Camera</a:t>
            </a:r>
          </a:p>
        </p:txBody>
      </p:sp>
      <p:sp>
        <p:nvSpPr>
          <p:cNvPr id="37" name="TextBox 36">
            <a:extLst>
              <a:ext uri="{FF2B5EF4-FFF2-40B4-BE49-F238E27FC236}">
                <a16:creationId xmlns:a16="http://schemas.microsoft.com/office/drawing/2014/main" id="{764E7A72-882B-4D92-A678-094D820C7A8E}"/>
              </a:ext>
            </a:extLst>
          </p:cNvPr>
          <p:cNvSpPr txBox="1"/>
          <p:nvPr/>
        </p:nvSpPr>
        <p:spPr>
          <a:xfrm>
            <a:off x="4166209" y="4678230"/>
            <a:ext cx="1852964" cy="307777"/>
          </a:xfrm>
          <a:prstGeom prst="rect">
            <a:avLst/>
          </a:prstGeom>
          <a:noFill/>
        </p:spPr>
        <p:txBody>
          <a:bodyPr wrap="square" rtlCol="0">
            <a:spAutoFit/>
          </a:bodyPr>
          <a:lstStyle/>
          <a:p>
            <a:pPr algn="ctr" defTabSz="586082">
              <a:defRPr/>
            </a:pPr>
            <a:r>
              <a:rPr lang="en-US" sz="1400" b="1" u="sng" dirty="0">
                <a:solidFill>
                  <a:srgbClr val="1F1A62"/>
                </a:solidFill>
                <a:latin typeface="Helvetica Light" panose="020B0403020202020204"/>
                <a:ea typeface="Open Sans" panose="020B0606030504020204" pitchFamily="34" charset="0"/>
                <a:cs typeface="Open Sans" panose="020B0606030504020204" pitchFamily="34" charset="0"/>
              </a:rPr>
              <a:t>Seasonal Trees</a:t>
            </a:r>
          </a:p>
        </p:txBody>
      </p:sp>
      <p:sp>
        <p:nvSpPr>
          <p:cNvPr id="38" name="Text Placeholder 3">
            <a:extLst>
              <a:ext uri="{FF2B5EF4-FFF2-40B4-BE49-F238E27FC236}">
                <a16:creationId xmlns:a16="http://schemas.microsoft.com/office/drawing/2014/main" id="{3BE00B1A-C7CB-4A10-A17F-AE8813D090E5}"/>
              </a:ext>
            </a:extLst>
          </p:cNvPr>
          <p:cNvSpPr txBox="1">
            <a:spLocks/>
          </p:cNvSpPr>
          <p:nvPr/>
        </p:nvSpPr>
        <p:spPr>
          <a:xfrm>
            <a:off x="529858" y="6346168"/>
            <a:ext cx="11708794" cy="221984"/>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Source: VAB analysis of </a:t>
            </a:r>
            <a:r>
              <a:rPr lang="en-US" sz="800" dirty="0">
                <a:solidFill>
                  <a:srgbClr val="1B1464"/>
                </a:solidFill>
                <a:latin typeface="Helvetica" panose="020B0403020202020204" pitchFamily="34" charset="0"/>
              </a:rPr>
              <a:t>C</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omscore mediametrix multiplatform media trend data, total audience (Desktop P2+, Mobile 18+), Jan ‘16 – Jan ‘20 (calendar months).</a:t>
            </a:r>
          </a:p>
        </p:txBody>
      </p:sp>
    </p:spTree>
    <p:extLst>
      <p:ext uri="{BB962C8B-B14F-4D97-AF65-F5344CB8AC3E}">
        <p14:creationId xmlns:p14="http://schemas.microsoft.com/office/powerpoint/2010/main" val="4209891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4065938" cy="6869150"/>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B663F97-1C8A-4489-A93F-1C55497F014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C1102742-5939-4E41-B897-0BDEDE9994F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74793211-C599-4C3E-A545-DDEBDC4F3B1B}"/>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5" name="Table 5">
            <a:extLst>
              <a:ext uri="{FF2B5EF4-FFF2-40B4-BE49-F238E27FC236}">
                <a16:creationId xmlns:a16="http://schemas.microsoft.com/office/drawing/2014/main" id="{771EC0ED-AECB-49BB-BA20-761D88F43B35}"/>
              </a:ext>
            </a:extLst>
          </p:cNvPr>
          <p:cNvGraphicFramePr>
            <a:graphicFrameLocks noGrp="1"/>
          </p:cNvGraphicFramePr>
          <p:nvPr>
            <p:extLst>
              <p:ext uri="{D42A27DB-BD31-4B8C-83A1-F6EECF244321}">
                <p14:modId xmlns:p14="http://schemas.microsoft.com/office/powerpoint/2010/main" val="347770214"/>
              </p:ext>
            </p:extLst>
          </p:nvPr>
        </p:nvGraphicFramePr>
        <p:xfrm>
          <a:off x="4318993" y="908889"/>
          <a:ext cx="7577541" cy="4736130"/>
        </p:xfrm>
        <a:graphic>
          <a:graphicData uri="http://schemas.openxmlformats.org/drawingml/2006/table">
            <a:tbl>
              <a:tblPr firstRow="1" bandRow="1">
                <a:tableStyleId>{5C22544A-7EE6-4342-B048-85BDC9FD1C3A}</a:tableStyleId>
              </a:tblPr>
              <a:tblGrid>
                <a:gridCol w="1983283">
                  <a:extLst>
                    <a:ext uri="{9D8B030D-6E8A-4147-A177-3AD203B41FA5}">
                      <a16:colId xmlns:a16="http://schemas.microsoft.com/office/drawing/2014/main" val="1474791396"/>
                    </a:ext>
                  </a:extLst>
                </a:gridCol>
                <a:gridCol w="2736964">
                  <a:extLst>
                    <a:ext uri="{9D8B030D-6E8A-4147-A177-3AD203B41FA5}">
                      <a16:colId xmlns:a16="http://schemas.microsoft.com/office/drawing/2014/main" val="2548123933"/>
                    </a:ext>
                  </a:extLst>
                </a:gridCol>
                <a:gridCol w="2857294">
                  <a:extLst>
                    <a:ext uri="{9D8B030D-6E8A-4147-A177-3AD203B41FA5}">
                      <a16:colId xmlns:a16="http://schemas.microsoft.com/office/drawing/2014/main" val="1757019503"/>
                    </a:ext>
                  </a:extLst>
                </a:gridCol>
              </a:tblGrid>
              <a:tr h="736162">
                <a:tc>
                  <a:txBody>
                    <a:bodyPr/>
                    <a:lstStyle/>
                    <a:p>
                      <a:pPr algn="ctr"/>
                      <a:endParaRPr lang="en-US" sz="1400" dirty="0">
                        <a:latin typeface="Helvetica" panose="020B0403020202020204" pitchFamily="34" charset="0"/>
                      </a:endParaRPr>
                    </a:p>
                    <a:p>
                      <a:pPr algn="ctr"/>
                      <a:r>
                        <a:rPr lang="en-US" sz="1400" dirty="0">
                          <a:latin typeface="Helvetica" panose="020B0403020202020204" pitchFamily="34" charset="0"/>
                        </a:rPr>
                        <a:t>Brand</a:t>
                      </a:r>
                    </a:p>
                  </a:txBody>
                  <a:tcPr>
                    <a:solidFill>
                      <a:srgbClr val="1B1464"/>
                    </a:solidFill>
                  </a:tcPr>
                </a:tc>
                <a:tc>
                  <a:txBody>
                    <a:bodyPr/>
                    <a:lstStyle/>
                    <a:p>
                      <a:pPr algn="ctr"/>
                      <a:r>
                        <a:rPr lang="en-US" sz="1400" u="sng" dirty="0">
                          <a:latin typeface="Helvetica" panose="020B0403020202020204" pitchFamily="34" charset="0"/>
                        </a:rPr>
                        <a:t>Monthly Average:</a:t>
                      </a:r>
                    </a:p>
                    <a:p>
                      <a:pPr algn="ctr"/>
                      <a:r>
                        <a:rPr lang="en-US" sz="1400" dirty="0">
                          <a:latin typeface="Helvetica" panose="020B0403020202020204" pitchFamily="34" charset="0"/>
                        </a:rPr>
                        <a:t>Prior to TV Launch</a:t>
                      </a:r>
                    </a:p>
                  </a:txBody>
                  <a:tcPr>
                    <a:solidFill>
                      <a:srgbClr val="1B1464"/>
                    </a:solidFill>
                  </a:tcPr>
                </a:tc>
                <a:tc>
                  <a:txBody>
                    <a:bodyPr/>
                    <a:lstStyle/>
                    <a:p>
                      <a:pPr algn="ctr"/>
                      <a:r>
                        <a:rPr lang="en-US" sz="1400" u="sng" dirty="0">
                          <a:latin typeface="Helvetica" panose="020B0403020202020204" pitchFamily="34" charset="0"/>
                        </a:rPr>
                        <a:t>Monthly Average:</a:t>
                      </a:r>
                    </a:p>
                    <a:p>
                      <a:pPr algn="ctr"/>
                      <a:r>
                        <a:rPr lang="en-US" sz="1400" dirty="0">
                          <a:latin typeface="Helvetica" panose="020B0403020202020204" pitchFamily="34" charset="0"/>
                        </a:rPr>
                        <a:t>TV Launch – Jan ‘20</a:t>
                      </a:r>
                    </a:p>
                  </a:txBody>
                  <a:tcPr>
                    <a:solidFill>
                      <a:srgbClr val="1B1464"/>
                    </a:solidFill>
                  </a:tcPr>
                </a:tc>
                <a:extLst>
                  <a:ext uri="{0D108BD9-81ED-4DB2-BD59-A6C34878D82A}">
                    <a16:rowId xmlns:a16="http://schemas.microsoft.com/office/drawing/2014/main" val="93323940"/>
                  </a:ext>
                </a:extLst>
              </a:tr>
              <a:tr h="499996">
                <a:tc>
                  <a:txBody>
                    <a:bodyPr/>
                    <a:lstStyle/>
                    <a:p>
                      <a:endParaRPr lang="en-US" dirty="0">
                        <a:latin typeface="Helvetica" panose="020B0403020202020204" pitchFamily="34" charset="0"/>
                      </a:endParaRPr>
                    </a:p>
                  </a:txBody>
                  <a:tcPr anchor="ctr"/>
                </a:tc>
                <a:tc>
                  <a:txBody>
                    <a:bodyPr/>
                    <a:lstStyle/>
                    <a:p>
                      <a:pPr algn="ctr"/>
                      <a:r>
                        <a:rPr lang="en-US" dirty="0">
                          <a:latin typeface="Helvetica" panose="020B0403020202020204" pitchFamily="34" charset="0"/>
                        </a:rPr>
                        <a:t>N/A</a:t>
                      </a:r>
                    </a:p>
                  </a:txBody>
                  <a:tcPr anchor="ctr"/>
                </a:tc>
                <a:tc>
                  <a:txBody>
                    <a:bodyPr/>
                    <a:lstStyle/>
                    <a:p>
                      <a:pPr algn="ctr"/>
                      <a:r>
                        <a:rPr lang="en-US" b="1" dirty="0">
                          <a:solidFill>
                            <a:srgbClr val="00BFF2"/>
                          </a:solidFill>
                          <a:latin typeface="Helvetica" panose="020B0403020202020204" pitchFamily="34" charset="0"/>
                        </a:rPr>
                        <a:t>4,972</a:t>
                      </a:r>
                    </a:p>
                  </a:txBody>
                  <a:tcPr anchor="ctr"/>
                </a:tc>
                <a:extLst>
                  <a:ext uri="{0D108BD9-81ED-4DB2-BD59-A6C34878D82A}">
                    <a16:rowId xmlns:a16="http://schemas.microsoft.com/office/drawing/2014/main" val="2041315050"/>
                  </a:ext>
                </a:extLst>
              </a:tr>
              <a:tr h="499996">
                <a:tc>
                  <a:txBody>
                    <a:bodyPr/>
                    <a:lstStyle/>
                    <a:p>
                      <a:endParaRPr lang="en-US" dirty="0">
                        <a:latin typeface="Helvetica" panose="020B0403020202020204" pitchFamily="34" charset="0"/>
                      </a:endParaRPr>
                    </a:p>
                  </a:txBody>
                  <a:tcPr anchor="ctr"/>
                </a:tc>
                <a:tc>
                  <a:txBody>
                    <a:bodyPr/>
                    <a:lstStyle/>
                    <a:p>
                      <a:pPr algn="ctr"/>
                      <a:r>
                        <a:rPr lang="en-US" dirty="0">
                          <a:latin typeface="Helvetica" panose="020B0403020202020204" pitchFamily="34" charset="0"/>
                        </a:rPr>
                        <a:t>N/A</a:t>
                      </a:r>
                    </a:p>
                  </a:txBody>
                  <a:tcPr anchor="ctr"/>
                </a:tc>
                <a:tc>
                  <a:txBody>
                    <a:bodyPr/>
                    <a:lstStyle/>
                    <a:p>
                      <a:pPr algn="ctr"/>
                      <a:r>
                        <a:rPr lang="en-US" b="1" dirty="0">
                          <a:solidFill>
                            <a:srgbClr val="00BFF2"/>
                          </a:solidFill>
                          <a:latin typeface="Helvetica" panose="020B0403020202020204" pitchFamily="34" charset="0"/>
                        </a:rPr>
                        <a:t>796</a:t>
                      </a:r>
                    </a:p>
                  </a:txBody>
                  <a:tcPr anchor="ctr"/>
                </a:tc>
                <a:extLst>
                  <a:ext uri="{0D108BD9-81ED-4DB2-BD59-A6C34878D82A}">
                    <a16:rowId xmlns:a16="http://schemas.microsoft.com/office/drawing/2014/main" val="804652159"/>
                  </a:ext>
                </a:extLst>
              </a:tr>
              <a:tr h="499996">
                <a:tc>
                  <a:txBody>
                    <a:bodyPr/>
                    <a:lstStyle/>
                    <a:p>
                      <a:endParaRPr lang="en-US" dirty="0">
                        <a:latin typeface="Helvetica" panose="020B0403020202020204" pitchFamily="34" charset="0"/>
                      </a:endParaRPr>
                    </a:p>
                  </a:txBody>
                  <a:tcPr anchor="ctr"/>
                </a:tc>
                <a:tc>
                  <a:txBody>
                    <a:bodyPr/>
                    <a:lstStyle/>
                    <a:p>
                      <a:pPr algn="ctr"/>
                      <a:r>
                        <a:rPr lang="en-US" dirty="0">
                          <a:latin typeface="Helvetica" panose="020B0403020202020204" pitchFamily="34" charset="0"/>
                        </a:rPr>
                        <a:t>N/A</a:t>
                      </a:r>
                    </a:p>
                  </a:txBody>
                  <a:tcPr anchor="ctr"/>
                </a:tc>
                <a:tc>
                  <a:txBody>
                    <a:bodyPr/>
                    <a:lstStyle/>
                    <a:p>
                      <a:pPr algn="ctr"/>
                      <a:r>
                        <a:rPr lang="en-US" b="1" dirty="0">
                          <a:solidFill>
                            <a:srgbClr val="00BFF2"/>
                          </a:solidFill>
                          <a:latin typeface="Helvetica" panose="020B0403020202020204" pitchFamily="34" charset="0"/>
                        </a:rPr>
                        <a:t>672</a:t>
                      </a:r>
                    </a:p>
                  </a:txBody>
                  <a:tcPr anchor="ctr"/>
                </a:tc>
                <a:extLst>
                  <a:ext uri="{0D108BD9-81ED-4DB2-BD59-A6C34878D82A}">
                    <a16:rowId xmlns:a16="http://schemas.microsoft.com/office/drawing/2014/main" val="73185667"/>
                  </a:ext>
                </a:extLst>
              </a:tr>
              <a:tr h="499996">
                <a:tc>
                  <a:txBody>
                    <a:bodyPr/>
                    <a:lstStyle/>
                    <a:p>
                      <a:endParaRPr lang="en-US" dirty="0">
                        <a:latin typeface="Helvetica" panose="020B0403020202020204" pitchFamily="34" charset="0"/>
                      </a:endParaRPr>
                    </a:p>
                  </a:txBody>
                  <a:tcPr anchor="ctr"/>
                </a:tc>
                <a:tc>
                  <a:txBody>
                    <a:bodyPr/>
                    <a:lstStyle/>
                    <a:p>
                      <a:pPr algn="ctr"/>
                      <a:r>
                        <a:rPr lang="en-US" dirty="0">
                          <a:latin typeface="Helvetica" panose="020B0403020202020204" pitchFamily="34" charset="0"/>
                        </a:rPr>
                        <a:t>N/A</a:t>
                      </a:r>
                    </a:p>
                  </a:txBody>
                  <a:tcPr anchor="ctr"/>
                </a:tc>
                <a:tc>
                  <a:txBody>
                    <a:bodyPr/>
                    <a:lstStyle/>
                    <a:p>
                      <a:pPr algn="ctr"/>
                      <a:r>
                        <a:rPr lang="en-US" b="1" dirty="0">
                          <a:solidFill>
                            <a:srgbClr val="00BFF2"/>
                          </a:solidFill>
                          <a:latin typeface="Helvetica" panose="020B0403020202020204" pitchFamily="34" charset="0"/>
                        </a:rPr>
                        <a:t>573</a:t>
                      </a:r>
                    </a:p>
                  </a:txBody>
                  <a:tcPr anchor="ctr"/>
                </a:tc>
                <a:extLst>
                  <a:ext uri="{0D108BD9-81ED-4DB2-BD59-A6C34878D82A}">
                    <a16:rowId xmlns:a16="http://schemas.microsoft.com/office/drawing/2014/main" val="962694101"/>
                  </a:ext>
                </a:extLst>
              </a:tr>
              <a:tr h="499996">
                <a:tc>
                  <a:txBody>
                    <a:bodyPr/>
                    <a:lstStyle/>
                    <a:p>
                      <a:endParaRPr lang="en-US" dirty="0">
                        <a:latin typeface="Helvetica" panose="020B0403020202020204" pitchFamily="34" charset="0"/>
                      </a:endParaRPr>
                    </a:p>
                  </a:txBody>
                  <a:tcPr anchor="ctr"/>
                </a:tc>
                <a:tc>
                  <a:txBody>
                    <a:bodyPr/>
                    <a:lstStyle/>
                    <a:p>
                      <a:pPr algn="ctr"/>
                      <a:r>
                        <a:rPr lang="en-US" dirty="0">
                          <a:latin typeface="Helvetica" panose="020B0403020202020204" pitchFamily="34" charset="0"/>
                        </a:rPr>
                        <a:t>N/A</a:t>
                      </a:r>
                    </a:p>
                  </a:txBody>
                  <a:tcPr anchor="ctr"/>
                </a:tc>
                <a:tc>
                  <a:txBody>
                    <a:bodyPr/>
                    <a:lstStyle/>
                    <a:p>
                      <a:pPr algn="ctr"/>
                      <a:r>
                        <a:rPr lang="en-US" b="1" dirty="0">
                          <a:solidFill>
                            <a:srgbClr val="00BFF2"/>
                          </a:solidFill>
                          <a:latin typeface="Helvetica" panose="020B0403020202020204" pitchFamily="34" charset="0"/>
                        </a:rPr>
                        <a:t>556</a:t>
                      </a:r>
                    </a:p>
                  </a:txBody>
                  <a:tcPr anchor="ctr"/>
                </a:tc>
                <a:extLst>
                  <a:ext uri="{0D108BD9-81ED-4DB2-BD59-A6C34878D82A}">
                    <a16:rowId xmlns:a16="http://schemas.microsoft.com/office/drawing/2014/main" val="1968668546"/>
                  </a:ext>
                </a:extLst>
              </a:tr>
              <a:tr h="499996">
                <a:tc>
                  <a:txBody>
                    <a:bodyPr/>
                    <a:lstStyle/>
                    <a:p>
                      <a:endParaRPr lang="en-US" dirty="0">
                        <a:latin typeface="Helvetica" panose="020B0403020202020204" pitchFamily="34" charset="0"/>
                      </a:endParaRPr>
                    </a:p>
                  </a:txBody>
                  <a:tcPr anchor="ctr"/>
                </a:tc>
                <a:tc>
                  <a:txBody>
                    <a:bodyPr/>
                    <a:lstStyle/>
                    <a:p>
                      <a:pPr algn="ctr"/>
                      <a:r>
                        <a:rPr lang="en-US" dirty="0">
                          <a:latin typeface="Helvetica" panose="020B0403020202020204" pitchFamily="34" charset="0"/>
                        </a:rPr>
                        <a:t>N/A</a:t>
                      </a:r>
                    </a:p>
                  </a:txBody>
                  <a:tcPr anchor="ctr"/>
                </a:tc>
                <a:tc>
                  <a:txBody>
                    <a:bodyPr/>
                    <a:lstStyle/>
                    <a:p>
                      <a:pPr algn="ctr"/>
                      <a:r>
                        <a:rPr lang="en-US" b="1" dirty="0">
                          <a:solidFill>
                            <a:srgbClr val="00BFF2"/>
                          </a:solidFill>
                          <a:latin typeface="Helvetica" panose="020B0403020202020204" pitchFamily="34" charset="0"/>
                        </a:rPr>
                        <a:t>420</a:t>
                      </a:r>
                    </a:p>
                  </a:txBody>
                  <a:tcPr anchor="ctr"/>
                </a:tc>
                <a:extLst>
                  <a:ext uri="{0D108BD9-81ED-4DB2-BD59-A6C34878D82A}">
                    <a16:rowId xmlns:a16="http://schemas.microsoft.com/office/drawing/2014/main" val="4153311262"/>
                  </a:ext>
                </a:extLst>
              </a:tr>
              <a:tr h="499996">
                <a:tc>
                  <a:txBody>
                    <a:bodyPr/>
                    <a:lstStyle/>
                    <a:p>
                      <a:endParaRPr lang="en-US" dirty="0">
                        <a:latin typeface="Helvetica" panose="020B0403020202020204" pitchFamily="34" charset="0"/>
                      </a:endParaRPr>
                    </a:p>
                  </a:txBody>
                  <a:tcPr anchor="ctr"/>
                </a:tc>
                <a:tc>
                  <a:txBody>
                    <a:bodyPr/>
                    <a:lstStyle/>
                    <a:p>
                      <a:pPr algn="ctr"/>
                      <a:r>
                        <a:rPr lang="en-US" dirty="0">
                          <a:latin typeface="Helvetica" panose="020B0403020202020204" pitchFamily="34" charset="0"/>
                        </a:rPr>
                        <a:t>N/A</a:t>
                      </a:r>
                    </a:p>
                  </a:txBody>
                  <a:tcPr anchor="ctr"/>
                </a:tc>
                <a:tc>
                  <a:txBody>
                    <a:bodyPr/>
                    <a:lstStyle/>
                    <a:p>
                      <a:pPr algn="ctr"/>
                      <a:r>
                        <a:rPr lang="en-US" b="1" dirty="0">
                          <a:solidFill>
                            <a:srgbClr val="00BFF2"/>
                          </a:solidFill>
                          <a:latin typeface="Helvetica" panose="020B0403020202020204" pitchFamily="34" charset="0"/>
                        </a:rPr>
                        <a:t>233</a:t>
                      </a:r>
                    </a:p>
                  </a:txBody>
                  <a:tcPr anchor="ctr"/>
                </a:tc>
                <a:extLst>
                  <a:ext uri="{0D108BD9-81ED-4DB2-BD59-A6C34878D82A}">
                    <a16:rowId xmlns:a16="http://schemas.microsoft.com/office/drawing/2014/main" val="1089076353"/>
                  </a:ext>
                </a:extLst>
              </a:tr>
              <a:tr h="499996">
                <a:tc>
                  <a:txBody>
                    <a:bodyPr/>
                    <a:lstStyle/>
                    <a:p>
                      <a:endParaRPr lang="en-US" dirty="0">
                        <a:latin typeface="Helvetica" panose="020B0403020202020204" pitchFamily="34" charset="0"/>
                      </a:endParaRPr>
                    </a:p>
                  </a:txBody>
                  <a:tcPr anchor="ctr"/>
                </a:tc>
                <a:tc>
                  <a:txBody>
                    <a:bodyPr/>
                    <a:lstStyle/>
                    <a:p>
                      <a:pPr algn="ctr"/>
                      <a:r>
                        <a:rPr lang="en-US" dirty="0">
                          <a:latin typeface="Helvetica" panose="020B0403020202020204" pitchFamily="34" charset="0"/>
                        </a:rPr>
                        <a:t>N/A</a:t>
                      </a:r>
                    </a:p>
                  </a:txBody>
                  <a:tcPr anchor="ctr"/>
                </a:tc>
                <a:tc>
                  <a:txBody>
                    <a:bodyPr/>
                    <a:lstStyle/>
                    <a:p>
                      <a:pPr algn="ctr"/>
                      <a:r>
                        <a:rPr lang="en-US" b="1" dirty="0">
                          <a:solidFill>
                            <a:srgbClr val="00BFF2"/>
                          </a:solidFill>
                          <a:latin typeface="Helvetica" panose="020B0403020202020204" pitchFamily="34" charset="0"/>
                        </a:rPr>
                        <a:t>223</a:t>
                      </a:r>
                    </a:p>
                  </a:txBody>
                  <a:tcPr anchor="ctr"/>
                </a:tc>
                <a:extLst>
                  <a:ext uri="{0D108BD9-81ED-4DB2-BD59-A6C34878D82A}">
                    <a16:rowId xmlns:a16="http://schemas.microsoft.com/office/drawing/2014/main" val="577697581"/>
                  </a:ext>
                </a:extLst>
              </a:tr>
            </a:tbl>
          </a:graphicData>
        </a:graphic>
      </p:graphicFrame>
      <p:sp>
        <p:nvSpPr>
          <p:cNvPr id="30" name="Text Placeholder 2">
            <a:extLst>
              <a:ext uri="{FF2B5EF4-FFF2-40B4-BE49-F238E27FC236}">
                <a16:creationId xmlns:a16="http://schemas.microsoft.com/office/drawing/2014/main" id="{2C0A242B-1E11-4FCF-8F54-0B5F45081312}"/>
              </a:ext>
            </a:extLst>
          </p:cNvPr>
          <p:cNvSpPr txBox="1">
            <a:spLocks/>
          </p:cNvSpPr>
          <p:nvPr/>
        </p:nvSpPr>
        <p:spPr>
          <a:xfrm>
            <a:off x="4188116" y="210705"/>
            <a:ext cx="7865414"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1"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Sampling</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 of Brands: 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Jan ‘16 – Jan ‘20</a:t>
            </a:r>
          </a:p>
        </p:txBody>
      </p:sp>
      <p:pic>
        <p:nvPicPr>
          <p:cNvPr id="11" name="Picture 10" descr="Image result for aspiration partners  logo">
            <a:extLst>
              <a:ext uri="{FF2B5EF4-FFF2-40B4-BE49-F238E27FC236}">
                <a16:creationId xmlns:a16="http://schemas.microsoft.com/office/drawing/2014/main" id="{B0CF036C-19F6-4AD2-A091-4C8389CDFB9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96376" y="1738667"/>
            <a:ext cx="1394199" cy="336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4" descr="Image result for eight sleep">
            <a:extLst>
              <a:ext uri="{FF2B5EF4-FFF2-40B4-BE49-F238E27FC236}">
                <a16:creationId xmlns:a16="http://schemas.microsoft.com/office/drawing/2014/main" id="{BDF8D00F-E378-4EDD-A77A-A42C049F9A7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47988" t="42775" r="7745"/>
          <a:stretch/>
        </p:blipFill>
        <p:spPr bwMode="auto">
          <a:xfrm>
            <a:off x="4957574" y="2064454"/>
            <a:ext cx="765111" cy="7067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4" descr="Blinkist - e.ventures">
            <a:extLst>
              <a:ext uri="{FF2B5EF4-FFF2-40B4-BE49-F238E27FC236}">
                <a16:creationId xmlns:a16="http://schemas.microsoft.com/office/drawing/2014/main" id="{457C303C-8BC9-4AD8-B812-9CF859291A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427" b="40304"/>
          <a:stretch/>
        </p:blipFill>
        <p:spPr bwMode="auto">
          <a:xfrm>
            <a:off x="4451608" y="2703377"/>
            <a:ext cx="1576291" cy="36678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4OCEAN — Anne McGilvray &amp; Company">
            <a:extLst>
              <a:ext uri="{FF2B5EF4-FFF2-40B4-BE49-F238E27FC236}">
                <a16:creationId xmlns:a16="http://schemas.microsoft.com/office/drawing/2014/main" id="{C26892B3-AE1B-4BB8-99C5-DA5884D319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6897" y="3259034"/>
            <a:ext cx="1285685" cy="2752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ownload Hint Water Logo PNG Image with No Background - PNGkey.com">
            <a:extLst>
              <a:ext uri="{FF2B5EF4-FFF2-40B4-BE49-F238E27FC236}">
                <a16:creationId xmlns:a16="http://schemas.microsoft.com/office/drawing/2014/main" id="{B6BC4233-D50C-4B68-B28E-0633D7A42DE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3967"/>
          <a:stretch/>
        </p:blipFill>
        <p:spPr bwMode="auto">
          <a:xfrm>
            <a:off x="4844485" y="3723121"/>
            <a:ext cx="1006128" cy="354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vroom  logo">
            <a:extLst>
              <a:ext uri="{FF2B5EF4-FFF2-40B4-BE49-F238E27FC236}">
                <a16:creationId xmlns:a16="http://schemas.microsoft.com/office/drawing/2014/main" id="{3B795211-7F94-47D7-83BD-94CD8D4FCE6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659843" y="4304725"/>
            <a:ext cx="1304587" cy="2249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6" descr="Image result for love your melon logo">
            <a:extLst>
              <a:ext uri="{FF2B5EF4-FFF2-40B4-BE49-F238E27FC236}">
                <a16:creationId xmlns:a16="http://schemas.microsoft.com/office/drawing/2014/main" id="{14C02845-D9E0-4905-857E-D7889F8BE8B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431235" y="5241638"/>
            <a:ext cx="1777007" cy="2665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Axos Bank - Wikipedia">
            <a:extLst>
              <a:ext uri="{FF2B5EF4-FFF2-40B4-BE49-F238E27FC236}">
                <a16:creationId xmlns:a16="http://schemas.microsoft.com/office/drawing/2014/main" id="{B7A7E91B-8A74-4D9A-8BB0-698F16326D0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50" t="20669" r="2635" b="6087"/>
          <a:stretch/>
        </p:blipFill>
        <p:spPr bwMode="auto">
          <a:xfrm>
            <a:off x="4807448" y="4710104"/>
            <a:ext cx="968231" cy="42575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DF13667-E3F3-4EDD-BC70-0EA6A8999EFF}"/>
              </a:ext>
            </a:extLst>
          </p:cNvPr>
          <p:cNvSpPr/>
          <p:nvPr/>
        </p:nvSpPr>
        <p:spPr>
          <a:xfrm>
            <a:off x="113067" y="917261"/>
            <a:ext cx="3900712" cy="24929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bg1"/>
                </a:solidFill>
                <a:effectLst/>
                <a:uLnTx/>
                <a:uFillTx/>
                <a:latin typeface="Helvetica" pitchFamily="2" charset="0"/>
                <a:ea typeface="+mn-ea"/>
                <a:cs typeface="+mn-cs"/>
              </a:rPr>
              <a:t>TV helps build brand recognition while driving </a:t>
            </a:r>
            <a:r>
              <a:rPr kumimoji="0" lang="en-US" sz="2600" b="1" i="0" u="none" strike="noStrike" kern="1200" cap="none" spc="0" normalizeH="0" baseline="0" noProof="0" dirty="0">
                <a:ln>
                  <a:noFill/>
                </a:ln>
                <a:solidFill>
                  <a:srgbClr val="FFE600"/>
                </a:solidFill>
                <a:effectLst/>
                <a:uLnTx/>
                <a:uFillTx/>
                <a:latin typeface="Helvetica" pitchFamily="2" charset="0"/>
                <a:ea typeface="+mn-ea"/>
                <a:cs typeface="+mn-cs"/>
              </a:rPr>
              <a:t>hundreds of thousands of potential new customers</a:t>
            </a:r>
            <a:r>
              <a:rPr kumimoji="0" lang="en-US" sz="2600" b="0" i="0" u="none" strike="noStrike" kern="1200" cap="none" spc="0" normalizeH="0" baseline="0" noProof="0" dirty="0">
                <a:ln>
                  <a:noFill/>
                </a:ln>
                <a:solidFill>
                  <a:schemeClr val="bg1"/>
                </a:solidFill>
                <a:effectLst/>
                <a:uLnTx/>
                <a:uFillTx/>
                <a:latin typeface="Helvetica" pitchFamily="2" charset="0"/>
                <a:ea typeface="+mn-ea"/>
                <a:cs typeface="+mn-cs"/>
              </a:rPr>
              <a:t> to a brand’s digital platform</a:t>
            </a:r>
          </a:p>
        </p:txBody>
      </p:sp>
      <p:sp>
        <p:nvSpPr>
          <p:cNvPr id="23" name="Text Placeholder 3">
            <a:extLst>
              <a:ext uri="{FF2B5EF4-FFF2-40B4-BE49-F238E27FC236}">
                <a16:creationId xmlns:a16="http://schemas.microsoft.com/office/drawing/2014/main" id="{A999931E-72A7-4F3B-902F-8054B26F3164}"/>
              </a:ext>
            </a:extLst>
          </p:cNvPr>
          <p:cNvSpPr txBox="1">
            <a:spLocks/>
          </p:cNvSpPr>
          <p:nvPr/>
        </p:nvSpPr>
        <p:spPr>
          <a:xfrm>
            <a:off x="4065937" y="5991599"/>
            <a:ext cx="8126061" cy="52500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Source: VAB analysis of Nielsen Ad Intel data, TV spend (national cable TV, national broadcast TV, Spanish language broadcast TV, Spanish language cable TV, spot TV, syndication TV), Feb ‘18 – Jan ‘</a:t>
            </a:r>
            <a:r>
              <a:rPr lang="en-US" sz="800" dirty="0">
                <a:solidFill>
                  <a:srgbClr val="1B1464"/>
                </a:solidFill>
                <a:latin typeface="Helvetica" panose="020B0403020202020204" pitchFamily="34" charset="0"/>
              </a:rPr>
              <a:t>20</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 (calendar months).  VAB analysis of </a:t>
            </a:r>
            <a:r>
              <a:rPr lang="en-US" sz="800" dirty="0">
                <a:solidFill>
                  <a:srgbClr val="1B1464"/>
                </a:solidFill>
                <a:latin typeface="Helvetica" panose="020B0403020202020204" pitchFamily="34" charset="0"/>
              </a:rPr>
              <a:t>Comscore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mediametrix multiplatform media trend data, total audience (Desktop P2+, Mobile 18+), Jan ‘16 – Jan ‘20 (calendar months). ‘Prior to TV Launch’ reflects the average monthly unique visitors based on when each brand’s website began being measured by Comscore, in the case of these brands there was no measurement until they launched their TV campaign. N/A = not enough traffic for Comscore to measure.</a:t>
            </a:r>
          </a:p>
        </p:txBody>
      </p:sp>
    </p:spTree>
    <p:extLst>
      <p:ext uri="{BB962C8B-B14F-4D97-AF65-F5344CB8AC3E}">
        <p14:creationId xmlns:p14="http://schemas.microsoft.com/office/powerpoint/2010/main" val="2645946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FEC2308-681C-4F4F-B1A0-569B7583E52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89" name="Rectangle 88">
            <a:extLst>
              <a:ext uri="{FF2B5EF4-FFF2-40B4-BE49-F238E27FC236}">
                <a16:creationId xmlns:a16="http://schemas.microsoft.com/office/drawing/2014/main" id="{7800B584-B522-4913-8E06-4F141020C660}"/>
              </a:ext>
            </a:extLst>
          </p:cNvPr>
          <p:cNvSpPr/>
          <p:nvPr/>
        </p:nvSpPr>
        <p:spPr>
          <a:xfrm>
            <a:off x="9222642" y="2607662"/>
            <a:ext cx="2916488" cy="2869407"/>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lvl="0" indent="-171450" defTabSz="1172398">
              <a:buClr>
                <a:srgbClr val="00C0F3"/>
              </a:buClr>
              <a:buBlip>
                <a:blip r:embed="rId3"/>
              </a:buBlip>
              <a:defRPr/>
            </a:pPr>
            <a:endParaRPr lang="en-US" sz="1050" b="1" dirty="0">
              <a:solidFill>
                <a:srgbClr val="00BFF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3"/>
              </a:buBlip>
              <a:defRPr/>
            </a:pPr>
            <a:endParaRPr lang="en-US" sz="1050" b="1" dirty="0">
              <a:solidFill>
                <a:srgbClr val="00BFF2"/>
              </a:solidFill>
              <a:latin typeface="Helvetica" pitchFamily="2" charset="0"/>
              <a:ea typeface="Open Sans" panose="020B0606030504020204" pitchFamily="34" charset="0"/>
              <a:cs typeface="Open Sans" panose="020B0606030504020204" pitchFamily="34" charset="0"/>
            </a:endParaRPr>
          </a:p>
          <a:p>
            <a:pPr lvl="0" defTabSz="1172398">
              <a:buClr>
                <a:srgbClr val="00C0F3"/>
              </a:buClr>
              <a:defRPr/>
            </a:pPr>
            <a:endParaRPr lang="en-US" sz="1050" b="1" dirty="0">
              <a:solidFill>
                <a:srgbClr val="00BFF2"/>
              </a:solidFill>
              <a:latin typeface="Helvetica" pitchFamily="2" charset="0"/>
              <a:ea typeface="Open Sans" panose="020B0606030504020204" pitchFamily="34" charset="0"/>
              <a:cs typeface="Open Sans" panose="020B0606030504020204" pitchFamily="34" charset="0"/>
            </a:endParaRPr>
          </a:p>
        </p:txBody>
      </p:sp>
      <p:sp>
        <p:nvSpPr>
          <p:cNvPr id="95" name="Rectangle 94">
            <a:extLst>
              <a:ext uri="{FF2B5EF4-FFF2-40B4-BE49-F238E27FC236}">
                <a16:creationId xmlns:a16="http://schemas.microsoft.com/office/drawing/2014/main" id="{93B13340-80AC-437A-ACF3-7F3CE8B526B1}"/>
              </a:ext>
            </a:extLst>
          </p:cNvPr>
          <p:cNvSpPr/>
          <p:nvPr/>
        </p:nvSpPr>
        <p:spPr>
          <a:xfrm>
            <a:off x="6166373" y="2613433"/>
            <a:ext cx="2916488" cy="2869407"/>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lvl="0" indent="-171450" defTabSz="1172398">
              <a:buClr>
                <a:srgbClr val="00C0F3"/>
              </a:buClr>
              <a:buBlip>
                <a:blip r:embed="rId3"/>
              </a:buBlip>
              <a:defRPr/>
            </a:pPr>
            <a:endParaRPr lang="en-US" sz="1050" b="1" dirty="0">
              <a:solidFill>
                <a:srgbClr val="00BFF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3"/>
              </a:buBlip>
              <a:defRPr/>
            </a:pPr>
            <a:endParaRPr lang="en-US" sz="1050" b="1" dirty="0">
              <a:solidFill>
                <a:srgbClr val="00BFF2"/>
              </a:solidFill>
              <a:latin typeface="Helvetica" pitchFamily="2" charset="0"/>
              <a:ea typeface="Open Sans" panose="020B0606030504020204" pitchFamily="34" charset="0"/>
              <a:cs typeface="Open Sans" panose="020B0606030504020204" pitchFamily="34" charset="0"/>
            </a:endParaRPr>
          </a:p>
          <a:p>
            <a:pPr lvl="0" defTabSz="1172398">
              <a:buClr>
                <a:srgbClr val="00C0F3"/>
              </a:buClr>
              <a:defRPr/>
            </a:pPr>
            <a:endParaRPr lang="en-US" sz="1050" b="1" dirty="0">
              <a:solidFill>
                <a:srgbClr val="00BFF2"/>
              </a:solidFill>
              <a:latin typeface="Helvetica" pitchFamily="2" charset="0"/>
              <a:ea typeface="Open Sans" panose="020B0606030504020204" pitchFamily="34" charset="0"/>
              <a:cs typeface="Open Sans" panose="020B0606030504020204" pitchFamily="34" charset="0"/>
            </a:endParaRPr>
          </a:p>
        </p:txBody>
      </p:sp>
      <p:sp>
        <p:nvSpPr>
          <p:cNvPr id="98" name="Rectangle 97">
            <a:extLst>
              <a:ext uri="{FF2B5EF4-FFF2-40B4-BE49-F238E27FC236}">
                <a16:creationId xmlns:a16="http://schemas.microsoft.com/office/drawing/2014/main" id="{1FD711AF-4BAE-43AE-B816-9F05D3072268}"/>
              </a:ext>
            </a:extLst>
          </p:cNvPr>
          <p:cNvSpPr/>
          <p:nvPr/>
        </p:nvSpPr>
        <p:spPr>
          <a:xfrm>
            <a:off x="3118936" y="2613433"/>
            <a:ext cx="2916488" cy="2869407"/>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lvl="0" indent="-171450" defTabSz="1172398">
              <a:buClr>
                <a:srgbClr val="00C0F3"/>
              </a:buClr>
              <a:buBlip>
                <a:blip r:embed="rId3"/>
              </a:buBlip>
              <a:defRPr/>
            </a:pPr>
            <a:endParaRPr lang="en-US" sz="1050" b="1" dirty="0">
              <a:solidFill>
                <a:srgbClr val="00BFF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3"/>
              </a:buBlip>
              <a:defRPr/>
            </a:pPr>
            <a:endParaRPr lang="en-US" sz="1050" b="1" dirty="0">
              <a:solidFill>
                <a:srgbClr val="00BFF2"/>
              </a:solidFill>
              <a:latin typeface="Helvetica" pitchFamily="2" charset="0"/>
              <a:ea typeface="Open Sans" panose="020B0606030504020204" pitchFamily="34" charset="0"/>
              <a:cs typeface="Open Sans" panose="020B0606030504020204" pitchFamily="34" charset="0"/>
            </a:endParaRPr>
          </a:p>
          <a:p>
            <a:pPr lvl="0" defTabSz="1172398">
              <a:buClr>
                <a:srgbClr val="00C0F3"/>
              </a:buClr>
              <a:defRPr/>
            </a:pPr>
            <a:endParaRPr lang="en-US" sz="1050" b="1" dirty="0">
              <a:solidFill>
                <a:srgbClr val="00BFF2"/>
              </a:solidFill>
              <a:latin typeface="Helvetica" pitchFamily="2" charset="0"/>
              <a:ea typeface="Open Sans" panose="020B0606030504020204" pitchFamily="34" charset="0"/>
              <a:cs typeface="Open Sans" panose="020B0606030504020204" pitchFamily="34" charset="0"/>
            </a:endParaRPr>
          </a:p>
        </p:txBody>
      </p:sp>
      <p:sp>
        <p:nvSpPr>
          <p:cNvPr id="99" name="TextBox 98">
            <a:extLst>
              <a:ext uri="{FF2B5EF4-FFF2-40B4-BE49-F238E27FC236}">
                <a16:creationId xmlns:a16="http://schemas.microsoft.com/office/drawing/2014/main" id="{0535B4DD-D803-44DA-B032-8B28BF2B471F}"/>
              </a:ext>
            </a:extLst>
          </p:cNvPr>
          <p:cNvSpPr txBox="1"/>
          <p:nvPr/>
        </p:nvSpPr>
        <p:spPr>
          <a:xfrm>
            <a:off x="3228391" y="3649672"/>
            <a:ext cx="2705877" cy="138499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1400" b="1" dirty="0">
                <a:solidFill>
                  <a:srgbClr val="1F1A62"/>
                </a:solidFill>
                <a:latin typeface="Helvetica" pitchFamily="2" charset="0"/>
                <a:ea typeface="Open Sans" panose="020B0606030504020204" pitchFamily="34" charset="0"/>
                <a:cs typeface="Open Sans" panose="020B0606030504020204" pitchFamily="34" charset="0"/>
              </a:rPr>
              <a:t>Frontpoint </a:t>
            </a:r>
            <a:r>
              <a:rPr lang="en-US" sz="1400" dirty="0">
                <a:solidFill>
                  <a:srgbClr val="1F1A62"/>
                </a:solidFill>
                <a:latin typeface="Helvetica" pitchFamily="2" charset="0"/>
                <a:ea typeface="Open Sans" panose="020B0606030504020204" pitchFamily="34" charset="0"/>
                <a:cs typeface="Open Sans" panose="020B0606030504020204" pitchFamily="34" charset="0"/>
              </a:rPr>
              <a:t>invested $1.5MM total on TV between Nov’19 – Jan ’20 and saw their monthly website traffic build from ‘not measured’ in Oct ‘19 to </a:t>
            </a:r>
            <a:r>
              <a:rPr lang="en-US" sz="1400" b="1" dirty="0">
                <a:solidFill>
                  <a:srgbClr val="00BFF2"/>
                </a:solidFill>
                <a:latin typeface="Helvetica" pitchFamily="2" charset="0"/>
                <a:ea typeface="Open Sans" panose="020B0606030504020204" pitchFamily="34" charset="0"/>
                <a:cs typeface="Open Sans" panose="020B0606030504020204" pitchFamily="34" charset="0"/>
              </a:rPr>
              <a:t>164K unique visitors</a:t>
            </a:r>
            <a:r>
              <a:rPr lang="en-US" sz="1400" dirty="0">
                <a:solidFill>
                  <a:srgbClr val="1F1A62"/>
                </a:solidFill>
                <a:latin typeface="Helvetica" pitchFamily="2" charset="0"/>
                <a:ea typeface="Open Sans" panose="020B0606030504020204" pitchFamily="34" charset="0"/>
                <a:cs typeface="Open Sans" panose="020B0606030504020204" pitchFamily="34" charset="0"/>
              </a:rPr>
              <a:t> in Jan ’20.</a:t>
            </a:r>
            <a:endParaRPr kumimoji="0" lang="en-US" sz="140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01" name="Rectangle 100">
            <a:extLst>
              <a:ext uri="{FF2B5EF4-FFF2-40B4-BE49-F238E27FC236}">
                <a16:creationId xmlns:a16="http://schemas.microsoft.com/office/drawing/2014/main" id="{FC7263B4-1ED6-4768-A426-CD461BEE6BF6}"/>
              </a:ext>
            </a:extLst>
          </p:cNvPr>
          <p:cNvSpPr/>
          <p:nvPr/>
        </p:nvSpPr>
        <p:spPr>
          <a:xfrm>
            <a:off x="67078" y="2604012"/>
            <a:ext cx="2916488" cy="2869407"/>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lvl="0" indent="-171450" defTabSz="1172398">
              <a:buClr>
                <a:srgbClr val="00C0F3"/>
              </a:buClr>
              <a:buBlip>
                <a:blip r:embed="rId3"/>
              </a:buBlip>
              <a:defRPr/>
            </a:pPr>
            <a:endParaRPr lang="en-US" sz="1050" b="1" dirty="0">
              <a:solidFill>
                <a:srgbClr val="00BFF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3"/>
              </a:buBlip>
              <a:defRPr/>
            </a:pPr>
            <a:endParaRPr lang="en-US" sz="1050" b="1" dirty="0">
              <a:solidFill>
                <a:srgbClr val="00BFF2"/>
              </a:solidFill>
              <a:latin typeface="Helvetica" pitchFamily="2" charset="0"/>
              <a:ea typeface="Open Sans" panose="020B0606030504020204" pitchFamily="34" charset="0"/>
              <a:cs typeface="Open Sans" panose="020B0606030504020204" pitchFamily="34" charset="0"/>
            </a:endParaRPr>
          </a:p>
          <a:p>
            <a:pPr lvl="0" defTabSz="1172398">
              <a:buClr>
                <a:srgbClr val="00C0F3"/>
              </a:buClr>
              <a:defRPr/>
            </a:pPr>
            <a:endParaRPr lang="en-US" sz="1050" b="1" dirty="0">
              <a:solidFill>
                <a:srgbClr val="00BFF2"/>
              </a:solidFill>
              <a:latin typeface="Helvetica" pitchFamily="2" charset="0"/>
              <a:ea typeface="Open Sans" panose="020B0606030504020204" pitchFamily="34" charset="0"/>
              <a:cs typeface="Open Sans" panose="020B0606030504020204" pitchFamily="34" charset="0"/>
            </a:endParaRPr>
          </a:p>
        </p:txBody>
      </p:sp>
      <p:sp>
        <p:nvSpPr>
          <p:cNvPr id="102" name="TextBox 101">
            <a:extLst>
              <a:ext uri="{FF2B5EF4-FFF2-40B4-BE49-F238E27FC236}">
                <a16:creationId xmlns:a16="http://schemas.microsoft.com/office/drawing/2014/main" id="{F0020B47-0529-4519-93FC-3A95755B4D22}"/>
              </a:ext>
            </a:extLst>
          </p:cNvPr>
          <p:cNvSpPr txBox="1"/>
          <p:nvPr/>
        </p:nvSpPr>
        <p:spPr>
          <a:xfrm>
            <a:off x="119251" y="3649672"/>
            <a:ext cx="2782570" cy="16004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1400" b="1" dirty="0">
                <a:solidFill>
                  <a:srgbClr val="1F1A62"/>
                </a:solidFill>
                <a:latin typeface="Helvetica" pitchFamily="2" charset="0"/>
                <a:ea typeface="Open Sans" panose="020B0606030504020204" pitchFamily="34" charset="0"/>
                <a:cs typeface="Open Sans" panose="020B0606030504020204" pitchFamily="34" charset="0"/>
              </a:rPr>
              <a:t>Treetopia </a:t>
            </a:r>
            <a:r>
              <a:rPr lang="en-US" sz="1400" dirty="0">
                <a:solidFill>
                  <a:srgbClr val="1F1A62"/>
                </a:solidFill>
                <a:latin typeface="Helvetica" pitchFamily="2" charset="0"/>
                <a:ea typeface="Open Sans" panose="020B0606030504020204" pitchFamily="34" charset="0"/>
                <a:cs typeface="Open Sans" panose="020B0606030504020204" pitchFamily="34" charset="0"/>
              </a:rPr>
              <a:t>saw their average Nov-Dec ’19 seasonal unique website traffic </a:t>
            </a:r>
            <a:r>
              <a:rPr lang="en-US" sz="1400" b="1" dirty="0">
                <a:solidFill>
                  <a:srgbClr val="00BFF2"/>
                </a:solidFill>
                <a:latin typeface="Helvetica" pitchFamily="2" charset="0"/>
                <a:ea typeface="Open Sans" panose="020B0606030504020204" pitchFamily="34" charset="0"/>
                <a:cs typeface="Open Sans" panose="020B0606030504020204" pitchFamily="34" charset="0"/>
              </a:rPr>
              <a:t>increase</a:t>
            </a:r>
            <a:r>
              <a:rPr lang="en-US" sz="1400" dirty="0">
                <a:solidFill>
                  <a:srgbClr val="1F1A62"/>
                </a:solidFill>
                <a:latin typeface="Helvetica" pitchFamily="2" charset="0"/>
                <a:ea typeface="Open Sans" panose="020B0606030504020204" pitchFamily="34" charset="0"/>
                <a:cs typeface="Open Sans" panose="020B0606030504020204" pitchFamily="34" charset="0"/>
              </a:rPr>
              <a:t> </a:t>
            </a:r>
            <a:r>
              <a:rPr lang="en-US" sz="1400" b="1" dirty="0">
                <a:solidFill>
                  <a:srgbClr val="00BFF2"/>
                </a:solidFill>
                <a:latin typeface="Helvetica" pitchFamily="2" charset="0"/>
                <a:ea typeface="Open Sans" panose="020B0606030504020204" pitchFamily="34" charset="0"/>
                <a:cs typeface="Open Sans" panose="020B0606030504020204" pitchFamily="34" charset="0"/>
              </a:rPr>
              <a:t>41%</a:t>
            </a:r>
            <a:r>
              <a:rPr lang="en-US" sz="1400" dirty="0">
                <a:solidFill>
                  <a:srgbClr val="1F1A62"/>
                </a:solidFill>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1400" dirty="0">
                <a:solidFill>
                  <a:srgbClr val="1F1A62"/>
                </a:solidFill>
                <a:latin typeface="Helvetica" pitchFamily="2" charset="0"/>
                <a:ea typeface="Open Sans" panose="020B0606030504020204" pitchFamily="34" charset="0"/>
                <a:cs typeface="Open Sans" panose="020B0606030504020204" pitchFamily="34" charset="0"/>
              </a:rPr>
              <a:t>or </a:t>
            </a:r>
            <a:r>
              <a:rPr lang="en-US" sz="1400" b="1" dirty="0">
                <a:solidFill>
                  <a:srgbClr val="00BFF2"/>
                </a:solidFill>
                <a:latin typeface="Helvetica" pitchFamily="2" charset="0"/>
                <a:ea typeface="Open Sans" panose="020B0606030504020204" pitchFamily="34" charset="0"/>
                <a:cs typeface="Open Sans" panose="020B0606030504020204" pitchFamily="34" charset="0"/>
              </a:rPr>
              <a:t>+112K monthly visitors</a:t>
            </a:r>
            <a:r>
              <a:rPr lang="en-US" sz="1400" dirty="0">
                <a:solidFill>
                  <a:srgbClr val="1F1A62"/>
                </a:solidFill>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1400" dirty="0">
                <a:solidFill>
                  <a:srgbClr val="1F1A62"/>
                </a:solidFill>
                <a:latin typeface="Helvetica" pitchFamily="2" charset="0"/>
                <a:ea typeface="Open Sans" panose="020B0606030504020204" pitchFamily="34" charset="0"/>
                <a:cs typeface="Open Sans" panose="020B0606030504020204" pitchFamily="34" charset="0"/>
              </a:rPr>
              <a:t>YoY after doubling their TV investment to $770K during the two month timeframe.</a:t>
            </a:r>
            <a:endParaRPr kumimoji="0" lang="en-US" sz="140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10" name="Picture 36" descr="Amazon.com: Treetopia">
            <a:extLst>
              <a:ext uri="{FF2B5EF4-FFF2-40B4-BE49-F238E27FC236}">
                <a16:creationId xmlns:a16="http://schemas.microsoft.com/office/drawing/2014/main" id="{72D00E60-F762-4417-A868-55CFB8F1E5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96" t="40475" r="11562" b="40561"/>
          <a:stretch/>
        </p:blipFill>
        <p:spPr bwMode="auto">
          <a:xfrm>
            <a:off x="490258" y="2887339"/>
            <a:ext cx="2014302" cy="49842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50" descr=" title=">
            <a:extLst>
              <a:ext uri="{FF2B5EF4-FFF2-40B4-BE49-F238E27FC236}">
                <a16:creationId xmlns:a16="http://schemas.microsoft.com/office/drawing/2014/main" id="{05C82CB8-2DC9-47B9-836F-0239038CB45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4884" y="2819151"/>
            <a:ext cx="2106152" cy="63258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2" descr="Age of Learning Launches ReadingIQ, an Expert-Curated Digital ...">
            <a:extLst>
              <a:ext uri="{FF2B5EF4-FFF2-40B4-BE49-F238E27FC236}">
                <a16:creationId xmlns:a16="http://schemas.microsoft.com/office/drawing/2014/main" id="{40739FCB-4777-4FB8-A479-F5AFBAA154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5697" y="2964107"/>
            <a:ext cx="2112153" cy="410636"/>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FB6FE0C2-0DC1-44DC-B8A0-7996B238DD3A}"/>
              </a:ext>
            </a:extLst>
          </p:cNvPr>
          <p:cNvSpPr txBox="1"/>
          <p:nvPr/>
        </p:nvSpPr>
        <p:spPr>
          <a:xfrm>
            <a:off x="6242180" y="3649672"/>
            <a:ext cx="2775367" cy="138499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1400" dirty="0">
                <a:solidFill>
                  <a:srgbClr val="1F1A62"/>
                </a:solidFill>
                <a:latin typeface="Helvetica" pitchFamily="2" charset="0"/>
              </a:rPr>
              <a:t>After </a:t>
            </a:r>
            <a:r>
              <a:rPr lang="en-US" sz="1400" b="1" dirty="0">
                <a:solidFill>
                  <a:srgbClr val="1F1A62"/>
                </a:solidFill>
                <a:latin typeface="Helvetica" pitchFamily="2" charset="0"/>
                <a:ea typeface="Open Sans" panose="020B0606030504020204" pitchFamily="34" charset="0"/>
                <a:cs typeface="Open Sans" panose="020B0606030504020204" pitchFamily="34" charset="0"/>
              </a:rPr>
              <a:t>ReadingIQ </a:t>
            </a:r>
            <a:r>
              <a:rPr lang="en-US" sz="1400" dirty="0">
                <a:solidFill>
                  <a:srgbClr val="1F1A62"/>
                </a:solidFill>
                <a:latin typeface="Helvetica" pitchFamily="2" charset="0"/>
                <a:ea typeface="Open Sans" panose="020B0606030504020204" pitchFamily="34" charset="0"/>
                <a:cs typeface="Open Sans" panose="020B0606030504020204" pitchFamily="34" charset="0"/>
              </a:rPr>
              <a:t>invested $1.5MM in TV during calendar year 2019, the brand’s website began being measured in Comscore and saw </a:t>
            </a:r>
            <a:r>
              <a:rPr lang="en-US" sz="1400" b="1" dirty="0">
                <a:solidFill>
                  <a:srgbClr val="00BFF2"/>
                </a:solidFill>
                <a:latin typeface="Helvetica" pitchFamily="2" charset="0"/>
                <a:ea typeface="Open Sans" panose="020B0606030504020204" pitchFamily="34" charset="0"/>
                <a:cs typeface="Open Sans" panose="020B0606030504020204" pitchFamily="34" charset="0"/>
              </a:rPr>
              <a:t>73K unique visitors</a:t>
            </a:r>
            <a:r>
              <a:rPr lang="en-US" sz="1400" dirty="0">
                <a:solidFill>
                  <a:srgbClr val="1F1A62"/>
                </a:solidFill>
                <a:latin typeface="Helvetica" pitchFamily="2" charset="0"/>
                <a:ea typeface="Open Sans" panose="020B0606030504020204" pitchFamily="34" charset="0"/>
                <a:cs typeface="Open Sans" panose="020B0606030504020204" pitchFamily="34" charset="0"/>
              </a:rPr>
              <a:t> in Jan ‘20.</a:t>
            </a:r>
            <a:endParaRPr kumimoji="0" lang="en-US" sz="140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14" name="Picture 38" descr="Mizzen + Main Stores Across All Simon Shopping Centers">
            <a:extLst>
              <a:ext uri="{FF2B5EF4-FFF2-40B4-BE49-F238E27FC236}">
                <a16:creationId xmlns:a16="http://schemas.microsoft.com/office/drawing/2014/main" id="{8BA964DD-4D2F-41D2-8549-C07302596DF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540" t="42593" r="9440" b="45719"/>
          <a:stretch/>
        </p:blipFill>
        <p:spPr bwMode="auto">
          <a:xfrm>
            <a:off x="9397226" y="2910683"/>
            <a:ext cx="2502331" cy="360988"/>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082B897C-60E5-4260-A147-9F4A8E8CBE46}"/>
              </a:ext>
            </a:extLst>
          </p:cNvPr>
          <p:cNvSpPr txBox="1"/>
          <p:nvPr/>
        </p:nvSpPr>
        <p:spPr>
          <a:xfrm>
            <a:off x="9302620" y="3649672"/>
            <a:ext cx="2753850" cy="16004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1400" b="1" dirty="0">
                <a:solidFill>
                  <a:srgbClr val="1F1A62"/>
                </a:solidFill>
                <a:latin typeface="Helvetica" pitchFamily="2" charset="0"/>
                <a:ea typeface="Open Sans" panose="020B0606030504020204" pitchFamily="34" charset="0"/>
                <a:cs typeface="Open Sans" panose="020B0606030504020204" pitchFamily="34" charset="0"/>
              </a:rPr>
              <a:t>Mizzen+Main </a:t>
            </a:r>
            <a:r>
              <a:rPr lang="en-US" sz="1400" dirty="0">
                <a:solidFill>
                  <a:srgbClr val="1F1A62"/>
                </a:solidFill>
                <a:latin typeface="Helvetica" pitchFamily="2" charset="0"/>
                <a:ea typeface="Open Sans" panose="020B0606030504020204" pitchFamily="34" charset="0"/>
                <a:cs typeface="Open Sans" panose="020B0606030504020204" pitchFamily="34" charset="0"/>
              </a:rPr>
              <a:t>invested $800K total on TV during 4Q between </a:t>
            </a: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1400" dirty="0">
                <a:solidFill>
                  <a:srgbClr val="1F1A62"/>
                </a:solidFill>
                <a:latin typeface="Helvetica" pitchFamily="2" charset="0"/>
                <a:ea typeface="Open Sans" panose="020B0606030504020204" pitchFamily="34" charset="0"/>
                <a:cs typeface="Open Sans" panose="020B0606030504020204" pitchFamily="34" charset="0"/>
              </a:rPr>
              <a:t>Oct ’19 – Dec ’19 and saw their monthly website traffic build from ‘not measured’ in Sep ‘19 to </a:t>
            </a:r>
            <a:r>
              <a:rPr lang="en-US" sz="1400" b="1" dirty="0">
                <a:solidFill>
                  <a:srgbClr val="00BFF2"/>
                </a:solidFill>
                <a:latin typeface="Helvetica" pitchFamily="2" charset="0"/>
                <a:ea typeface="Open Sans" panose="020B0606030504020204" pitchFamily="34" charset="0"/>
                <a:cs typeface="Open Sans" panose="020B0606030504020204" pitchFamily="34" charset="0"/>
              </a:rPr>
              <a:t>49K unique visitors</a:t>
            </a:r>
            <a:r>
              <a:rPr lang="en-US" sz="1400" dirty="0">
                <a:solidFill>
                  <a:srgbClr val="1F1A62"/>
                </a:solidFill>
                <a:latin typeface="Helvetica" pitchFamily="2" charset="0"/>
                <a:ea typeface="Open Sans" panose="020B0606030504020204" pitchFamily="34" charset="0"/>
                <a:cs typeface="Open Sans" panose="020B0606030504020204" pitchFamily="34" charset="0"/>
              </a:rPr>
              <a:t> in </a:t>
            </a: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1400" dirty="0">
                <a:solidFill>
                  <a:srgbClr val="1F1A62"/>
                </a:solidFill>
                <a:latin typeface="Helvetica" pitchFamily="2" charset="0"/>
                <a:ea typeface="Open Sans" panose="020B0606030504020204" pitchFamily="34" charset="0"/>
                <a:cs typeface="Open Sans" panose="020B0606030504020204" pitchFamily="34" charset="0"/>
              </a:rPr>
              <a:t>Dec ‘19.</a:t>
            </a:r>
            <a:endParaRPr kumimoji="0" lang="en-US" sz="140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16" name="Rectangle 115">
            <a:extLst>
              <a:ext uri="{FF2B5EF4-FFF2-40B4-BE49-F238E27FC236}">
                <a16:creationId xmlns:a16="http://schemas.microsoft.com/office/drawing/2014/main" id="{C5E24B3B-1797-4F97-A390-CC9E0F1BA7ED}"/>
              </a:ext>
            </a:extLst>
          </p:cNvPr>
          <p:cNvSpPr/>
          <p:nvPr/>
        </p:nvSpPr>
        <p:spPr>
          <a:xfrm>
            <a:off x="326418" y="330817"/>
            <a:ext cx="115796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Other brands saw significant lifts in online traffic during targeted TV campaigns and specific time periods</a:t>
            </a:r>
          </a:p>
        </p:txBody>
      </p:sp>
      <p:sp>
        <p:nvSpPr>
          <p:cNvPr id="117" name="Text Placeholder 3">
            <a:extLst>
              <a:ext uri="{FF2B5EF4-FFF2-40B4-BE49-F238E27FC236}">
                <a16:creationId xmlns:a16="http://schemas.microsoft.com/office/drawing/2014/main" id="{AFE75C23-764D-4FE5-A929-39CCC4BCB4C1}"/>
              </a:ext>
            </a:extLst>
          </p:cNvPr>
          <p:cNvSpPr txBox="1">
            <a:spLocks/>
          </p:cNvSpPr>
          <p:nvPr/>
        </p:nvSpPr>
        <p:spPr>
          <a:xfrm>
            <a:off x="546751" y="6206208"/>
            <a:ext cx="11645247" cy="30769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Source: VAB analysis of Nielsen Ad Intel data, TV spend (national cable TV, national broadcast TV, Spanish language broadcast TV, Spanish language cable TV, spot TV, syndication TV), Feb ‘18 – Jan ‘</a:t>
            </a:r>
            <a:r>
              <a:rPr lang="en-US" sz="800" dirty="0">
                <a:solidFill>
                  <a:srgbClr val="1B1464"/>
                </a:solidFill>
                <a:latin typeface="Helvetica" panose="020B0403020202020204" pitchFamily="34" charset="0"/>
              </a:rPr>
              <a:t>20</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 (calendar months).  VAB analysis of </a:t>
            </a:r>
            <a:r>
              <a:rPr lang="en-US" sz="800" dirty="0">
                <a:solidFill>
                  <a:srgbClr val="1B1464"/>
                </a:solidFill>
                <a:latin typeface="Helvetica" panose="020B0403020202020204" pitchFamily="34" charset="0"/>
              </a:rPr>
              <a:t>Comscore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mediametrix multiplatform media trend data, total audience (Desktop P2+, Mobile 18+), Feb ‘18 – Jan ‘20 (calendar months).</a:t>
            </a:r>
          </a:p>
        </p:txBody>
      </p:sp>
    </p:spTree>
    <p:extLst>
      <p:ext uri="{BB962C8B-B14F-4D97-AF65-F5344CB8AC3E}">
        <p14:creationId xmlns:p14="http://schemas.microsoft.com/office/powerpoint/2010/main" val="2562501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E3D5038-DB0D-49D3-81FE-CE06731FFC1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326418" y="324202"/>
            <a:ext cx="1157963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With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the successes seen in driving ‘intent’ among a broader audience, DTC marketers are championing the growth opportunities available through </a:t>
            </a:r>
            <a:r>
              <a:rPr lang="en-US" sz="2600" b="1" dirty="0">
                <a:solidFill>
                  <a:srgbClr val="1F1A62"/>
                </a:solidFill>
                <a:latin typeface="Helvetica" pitchFamily="2" charset="0"/>
              </a:rPr>
              <a:t>multiscreen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TV </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Speech Bubble: Rectangle 9">
            <a:extLst>
              <a:ext uri="{FF2B5EF4-FFF2-40B4-BE49-F238E27FC236}">
                <a16:creationId xmlns:a16="http://schemas.microsoft.com/office/drawing/2014/main" id="{617FC728-F84A-4C42-85DB-E3EB3EC1D16D}"/>
              </a:ext>
            </a:extLst>
          </p:cNvPr>
          <p:cNvSpPr/>
          <p:nvPr/>
        </p:nvSpPr>
        <p:spPr>
          <a:xfrm>
            <a:off x="8593350" y="1813524"/>
            <a:ext cx="2372103" cy="1504995"/>
          </a:xfrm>
          <a:prstGeom prst="wedgeRectCallout">
            <a:avLst>
              <a:gd name="adj1" fmla="val -4060"/>
              <a:gd name="adj2" fmla="val 72035"/>
            </a:avLst>
          </a:prstGeom>
          <a:solidFill>
            <a:sysClr val="window" lastClr="FFFFFF"/>
          </a:solidFill>
          <a:ln w="28575" cap="flat" cmpd="sng" algn="ctr">
            <a:solidFill>
              <a:srgbClr val="00BFF2"/>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“It’s (TV) connecting with people in a different way because of how they consume content. You can really tap into their mindset. It just opens up the door to new storytelling.”</a:t>
            </a:r>
          </a:p>
        </p:txBody>
      </p:sp>
      <p:sp>
        <p:nvSpPr>
          <p:cNvPr id="11" name="TextBox 10">
            <a:extLst>
              <a:ext uri="{FF2B5EF4-FFF2-40B4-BE49-F238E27FC236}">
                <a16:creationId xmlns:a16="http://schemas.microsoft.com/office/drawing/2014/main" id="{2687D21F-4C6B-4744-8DA0-467111E2EFFD}"/>
              </a:ext>
            </a:extLst>
          </p:cNvPr>
          <p:cNvSpPr txBox="1"/>
          <p:nvPr/>
        </p:nvSpPr>
        <p:spPr>
          <a:xfrm>
            <a:off x="8918890" y="3644518"/>
            <a:ext cx="2609964" cy="369332"/>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Elie Donahue, VP of Marketing, </a:t>
            </a:r>
            <a:r>
              <a:rPr kumimoji="0" lang="en-US" sz="1000" b="1"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Rothy’s</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(AdWeek, 3/11/19)</a:t>
            </a:r>
          </a:p>
        </p:txBody>
      </p:sp>
      <p:sp>
        <p:nvSpPr>
          <p:cNvPr id="12" name="Speech Bubble: Rectangle 11">
            <a:extLst>
              <a:ext uri="{FF2B5EF4-FFF2-40B4-BE49-F238E27FC236}">
                <a16:creationId xmlns:a16="http://schemas.microsoft.com/office/drawing/2014/main" id="{9EF9645B-2B21-4FAC-BBB5-8493B2F61587}"/>
              </a:ext>
            </a:extLst>
          </p:cNvPr>
          <p:cNvSpPr/>
          <p:nvPr/>
        </p:nvSpPr>
        <p:spPr>
          <a:xfrm>
            <a:off x="326418" y="1855288"/>
            <a:ext cx="2598413" cy="1504995"/>
          </a:xfrm>
          <a:prstGeom prst="wedgeRectCallout">
            <a:avLst>
              <a:gd name="adj1" fmla="val -7490"/>
              <a:gd name="adj2" fmla="val 64256"/>
            </a:avLst>
          </a:prstGeom>
          <a:solidFill>
            <a:sysClr val="window" lastClr="FFFFFF"/>
          </a:solidFill>
          <a:ln w="28575" cap="flat" cmpd="sng" algn="ctr">
            <a:solidFill>
              <a:srgbClr val="00BFF2"/>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"Our aim was to create something visually delightful in order to elevate the spot beyond the everyday scenarios typical to the category. Ultimately, we hope the campaign drives acquisition but also creates equity for the brand." </a:t>
            </a:r>
          </a:p>
        </p:txBody>
      </p:sp>
      <p:sp>
        <p:nvSpPr>
          <p:cNvPr id="13" name="TextBox 12">
            <a:extLst>
              <a:ext uri="{FF2B5EF4-FFF2-40B4-BE49-F238E27FC236}">
                <a16:creationId xmlns:a16="http://schemas.microsoft.com/office/drawing/2014/main" id="{524D1AF4-7DDD-43D3-B947-08986DA681D9}"/>
              </a:ext>
            </a:extLst>
          </p:cNvPr>
          <p:cNvSpPr txBox="1"/>
          <p:nvPr/>
        </p:nvSpPr>
        <p:spPr>
          <a:xfrm>
            <a:off x="176010" y="3567574"/>
            <a:ext cx="3546520" cy="523220"/>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F1A62"/>
                </a:solidFill>
                <a:effectLst/>
                <a:uLnTx/>
                <a:uFillTx/>
                <a:latin typeface="Helvetica Light" panose="020B0403020202020204"/>
              </a:rPr>
              <a:t>Adam Ledbury, Associate Creative Director at M/H VCCP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F1A62"/>
                </a:solidFill>
                <a:effectLst/>
                <a:uLnTx/>
                <a:uFillTx/>
                <a:latin typeface="Helvetica Light" panose="020B0403020202020204"/>
              </a:rPr>
              <a:t>(in partnership with Doordash), </a:t>
            </a:r>
            <a:r>
              <a:rPr kumimoji="0" lang="en-US" sz="1000" b="1" i="1" u="none" strike="noStrike" kern="0" cap="none" spc="0" normalizeH="0" baseline="0" noProof="0" dirty="0">
                <a:ln>
                  <a:noFill/>
                </a:ln>
                <a:solidFill>
                  <a:srgbClr val="1F1A62"/>
                </a:solidFill>
                <a:effectLst/>
                <a:uLnTx/>
                <a:uFillTx/>
                <a:latin typeface="Helvetica Light" panose="020B0403020202020204"/>
              </a:rPr>
              <a:t>Doordash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1F1A62"/>
                </a:solidFill>
                <a:effectLst/>
                <a:uLnTx/>
                <a:uFillTx/>
                <a:latin typeface="Helvetica Light" panose="020B0403020202020204"/>
              </a:rPr>
              <a:t>(1/14/19)</a:t>
            </a:r>
          </a:p>
        </p:txBody>
      </p:sp>
      <p:pic>
        <p:nvPicPr>
          <p:cNvPr id="18" name="Picture 2" descr="Image result for doordash logo">
            <a:extLst>
              <a:ext uri="{FF2B5EF4-FFF2-40B4-BE49-F238E27FC236}">
                <a16:creationId xmlns:a16="http://schemas.microsoft.com/office/drawing/2014/main" id="{F3DD646C-0904-49DA-868F-154BC2C517B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00177" y="1924596"/>
            <a:ext cx="1527032" cy="2952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8" descr="Image result for rothys logo">
            <a:extLst>
              <a:ext uri="{FF2B5EF4-FFF2-40B4-BE49-F238E27FC236}">
                <a16:creationId xmlns:a16="http://schemas.microsoft.com/office/drawing/2014/main" id="{65CF79A7-6D88-4CDB-97F1-4C0EB5F7908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05544" y="1883345"/>
            <a:ext cx="707708" cy="453023"/>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26">
            <a:extLst>
              <a:ext uri="{FF2B5EF4-FFF2-40B4-BE49-F238E27FC236}">
                <a16:creationId xmlns:a16="http://schemas.microsoft.com/office/drawing/2014/main" id="{9087A09A-ED21-4DEC-993B-DDC60B97CBBD}"/>
              </a:ext>
            </a:extLst>
          </p:cNvPr>
          <p:cNvSpPr/>
          <p:nvPr/>
        </p:nvSpPr>
        <p:spPr>
          <a:xfrm>
            <a:off x="9146280" y="4118327"/>
            <a:ext cx="2855581" cy="1521030"/>
          </a:xfrm>
          <a:prstGeom prst="wedgeRectCallout">
            <a:avLst>
              <a:gd name="adj1" fmla="val 11670"/>
              <a:gd name="adj2" fmla="val 69926"/>
            </a:avLst>
          </a:prstGeom>
          <a:solidFill>
            <a:sysClr val="window" lastClr="FFFFFF"/>
          </a:solidFill>
          <a:ln w="28575" cap="flat" cmpd="sng" algn="ctr">
            <a:solidFill>
              <a:srgbClr val="00BFF2"/>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“Our goal is to continue to share our mission with new audiences. We are excited to see the impact this national TV ads campaign can make. Our video ‘Warmth’ encompasses our story and what it feels like to be a part of the Love Your Melon community.”</a:t>
            </a:r>
          </a:p>
        </p:txBody>
      </p:sp>
      <p:sp>
        <p:nvSpPr>
          <p:cNvPr id="28" name="TextBox 27">
            <a:extLst>
              <a:ext uri="{FF2B5EF4-FFF2-40B4-BE49-F238E27FC236}">
                <a16:creationId xmlns:a16="http://schemas.microsoft.com/office/drawing/2014/main" id="{C3FC936F-5C31-4BF9-9153-8C2F86F4F804}"/>
              </a:ext>
            </a:extLst>
          </p:cNvPr>
          <p:cNvSpPr txBox="1"/>
          <p:nvPr/>
        </p:nvSpPr>
        <p:spPr>
          <a:xfrm>
            <a:off x="8918890" y="5977981"/>
            <a:ext cx="3485026" cy="369332"/>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Zachary Quinn, President, </a:t>
            </a:r>
            <a:r>
              <a:rPr kumimoji="0" lang="en-US" sz="1000" b="1"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Love Your Melon</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(Business Wire, 10/30/19)</a:t>
            </a:r>
          </a:p>
        </p:txBody>
      </p:sp>
      <p:pic>
        <p:nvPicPr>
          <p:cNvPr id="25" name="Picture 36" descr="Image result for love your melon logo">
            <a:extLst>
              <a:ext uri="{FF2B5EF4-FFF2-40B4-BE49-F238E27FC236}">
                <a16:creationId xmlns:a16="http://schemas.microsoft.com/office/drawing/2014/main" id="{5190D119-A78F-44C9-AB3F-070C6A69A24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637220" y="4194156"/>
            <a:ext cx="1758214" cy="263732"/>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19">
            <a:extLst>
              <a:ext uri="{FF2B5EF4-FFF2-40B4-BE49-F238E27FC236}">
                <a16:creationId xmlns:a16="http://schemas.microsoft.com/office/drawing/2014/main" id="{C1304229-5054-44A9-B0EF-D3CBCD3B2BD6}"/>
              </a:ext>
            </a:extLst>
          </p:cNvPr>
          <p:cNvSpPr/>
          <p:nvPr/>
        </p:nvSpPr>
        <p:spPr>
          <a:xfrm>
            <a:off x="4363033" y="1858355"/>
            <a:ext cx="3294273" cy="1521030"/>
          </a:xfrm>
          <a:prstGeom prst="wedgeRectCallout">
            <a:avLst>
              <a:gd name="adj1" fmla="val 11670"/>
              <a:gd name="adj2" fmla="val 69926"/>
            </a:avLst>
          </a:prstGeom>
          <a:solidFill>
            <a:sysClr val="window" lastClr="FFFFFF"/>
          </a:solidFill>
          <a:ln w="28575" cap="flat" cmpd="sng" algn="ctr">
            <a:solidFill>
              <a:srgbClr val="00BFF2"/>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“(TV) has been game-changing for the business. We’ve been able to reach more new people on TV than in any other channel. If you think of it from a growth perspective, there’s no other channel where you can just flip a switch overnight like TV. </a:t>
            </a:r>
            <a:r>
              <a:rPr lang="en-US" sz="1050" i="1" kern="0" dirty="0">
                <a:solidFill>
                  <a:srgbClr val="1F1A62"/>
                </a:solidFill>
                <a:latin typeface="Helvetica Light" panose="020B0403020202020204"/>
                <a:ea typeface="Open Sans" panose="020B0606030504020204" pitchFamily="34" charset="0"/>
                <a:cs typeface="Open Sans" panose="020B0606030504020204" pitchFamily="34" charset="0"/>
              </a:rPr>
              <a:t>It </a:t>
            </a:r>
            <a:r>
              <a:rPr kumimoji="0" lang="en-US" sz="105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has massively exposed us to a broader set of people.”</a:t>
            </a:r>
          </a:p>
        </p:txBody>
      </p:sp>
      <p:sp>
        <p:nvSpPr>
          <p:cNvPr id="21" name="TextBox 20">
            <a:extLst>
              <a:ext uri="{FF2B5EF4-FFF2-40B4-BE49-F238E27FC236}">
                <a16:creationId xmlns:a16="http://schemas.microsoft.com/office/drawing/2014/main" id="{40FB4A64-B497-48A6-B77D-B9B98958CCEC}"/>
              </a:ext>
            </a:extLst>
          </p:cNvPr>
          <p:cNvSpPr txBox="1"/>
          <p:nvPr/>
        </p:nvSpPr>
        <p:spPr>
          <a:xfrm>
            <a:off x="4499689" y="3718009"/>
            <a:ext cx="3881746" cy="369332"/>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Branden Windle, Co-founder  &amp; Chief Marketing Officer, </a:t>
            </a:r>
            <a:r>
              <a:rPr lang="en-US" sz="1000" b="1" i="1" kern="0" dirty="0">
                <a:solidFill>
                  <a:srgbClr val="1F1A62"/>
                </a:solidFill>
                <a:latin typeface="Helvetica Light" panose="020B0403020202020204"/>
                <a:ea typeface="Open Sans" panose="020B0606030504020204" pitchFamily="34" charset="0"/>
                <a:cs typeface="Open Sans" panose="020B0606030504020204" pitchFamily="34" charset="0"/>
              </a:rPr>
              <a:t>Tecovas</a:t>
            </a:r>
            <a:endParaRPr kumimoji="0" lang="en-US" sz="1000" b="1"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lvl="0" algn="ctr" defTabSz="457109">
              <a:defRPr/>
            </a:pPr>
            <a:r>
              <a:rPr lang="en-US" sz="800" dirty="0">
                <a:hlinkClick r:id="rId6"/>
              </a:rPr>
              <a:t>Interview with Tatari.tv</a:t>
            </a:r>
            <a:endParaRPr kumimoji="0" lang="en-US" sz="800" b="0" i="0"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23" name="Picture 2" descr="Tecovas in San Antonio, TX | The Shops at La Cantera">
            <a:extLst>
              <a:ext uri="{FF2B5EF4-FFF2-40B4-BE49-F238E27FC236}">
                <a16:creationId xmlns:a16="http://schemas.microsoft.com/office/drawing/2014/main" id="{70CCA42B-E37E-41BF-828B-44124BC5CF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87" t="29349" r="6836" b="36372"/>
          <a:stretch/>
        </p:blipFill>
        <p:spPr bwMode="auto">
          <a:xfrm>
            <a:off x="5213356" y="1989906"/>
            <a:ext cx="1462300" cy="270968"/>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23">
            <a:extLst>
              <a:ext uri="{FF2B5EF4-FFF2-40B4-BE49-F238E27FC236}">
                <a16:creationId xmlns:a16="http://schemas.microsoft.com/office/drawing/2014/main" id="{61EF0439-FF2C-4022-9177-72AED0A7C0AD}"/>
              </a:ext>
            </a:extLst>
          </p:cNvPr>
          <p:cNvSpPr/>
          <p:nvPr/>
        </p:nvSpPr>
        <p:spPr>
          <a:xfrm>
            <a:off x="326418" y="4182868"/>
            <a:ext cx="3294273" cy="1521030"/>
          </a:xfrm>
          <a:prstGeom prst="wedgeRectCallout">
            <a:avLst>
              <a:gd name="adj1" fmla="val 11670"/>
              <a:gd name="adj2" fmla="val 69926"/>
            </a:avLst>
          </a:prstGeom>
          <a:solidFill>
            <a:sysClr val="window" lastClr="FFFFFF"/>
          </a:solidFill>
          <a:ln w="28575" cap="flat" cmpd="sng" algn="ctr">
            <a:solidFill>
              <a:srgbClr val="00BFF2"/>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“We started a TV pilot in April and every month since it’s been an increasing part of our channel mix….attribution on TV isn’t as perfect as other channels, but at the end of the day, we’d rather have something that’s clearly making an impact even if the attribution isn’t perfect.”</a:t>
            </a:r>
          </a:p>
        </p:txBody>
      </p:sp>
      <p:sp>
        <p:nvSpPr>
          <p:cNvPr id="26" name="TextBox 25">
            <a:extLst>
              <a:ext uri="{FF2B5EF4-FFF2-40B4-BE49-F238E27FC236}">
                <a16:creationId xmlns:a16="http://schemas.microsoft.com/office/drawing/2014/main" id="{7E422239-BC2E-41FB-AB5F-696D54C40C36}"/>
              </a:ext>
            </a:extLst>
          </p:cNvPr>
          <p:cNvSpPr txBox="1"/>
          <p:nvPr/>
        </p:nvSpPr>
        <p:spPr>
          <a:xfrm>
            <a:off x="463074" y="6042522"/>
            <a:ext cx="3805192" cy="369332"/>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Jordan Gladstone, Director of Marketing, </a:t>
            </a:r>
            <a:r>
              <a:rPr lang="en-US" sz="1000" b="1" i="1" kern="0" dirty="0">
                <a:solidFill>
                  <a:srgbClr val="1F1A62"/>
                </a:solidFill>
                <a:latin typeface="Helvetica Light" panose="020B0403020202020204"/>
                <a:ea typeface="Open Sans" panose="020B0606030504020204" pitchFamily="34" charset="0"/>
                <a:cs typeface="Open Sans" panose="020B0606030504020204" pitchFamily="34" charset="0"/>
              </a:rPr>
              <a:t>Dave</a:t>
            </a:r>
            <a:endParaRPr kumimoji="0" lang="en-US" sz="1000" b="1"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lvl="0" algn="ctr" defTabSz="457109">
              <a:defRPr/>
            </a:pPr>
            <a:r>
              <a:rPr lang="en-US" sz="800" dirty="0">
                <a:hlinkClick r:id="rId8"/>
              </a:rPr>
              <a:t>Interview with Tatari.tv</a:t>
            </a:r>
            <a:endParaRPr kumimoji="0" lang="en-US" sz="800" b="0" i="0"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30" name="Picture 30" descr="Image result for dave app financial">
            <a:extLst>
              <a:ext uri="{FF2B5EF4-FFF2-40B4-BE49-F238E27FC236}">
                <a16:creationId xmlns:a16="http://schemas.microsoft.com/office/drawing/2014/main" id="{A49D6F50-4E2E-42C9-8608-80448BA266B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563693" y="4323352"/>
            <a:ext cx="927484" cy="237816"/>
          </a:xfrm>
          <a:prstGeom prst="rect">
            <a:avLst/>
          </a:prstGeom>
          <a:noFill/>
          <a:extLst>
            <a:ext uri="{909E8E84-426E-40DD-AFC4-6F175D3DCCD1}">
              <a14:hiddenFill xmlns:a14="http://schemas.microsoft.com/office/drawing/2010/main">
                <a:solidFill>
                  <a:srgbClr val="FFFFFF"/>
                </a:solidFill>
              </a14:hiddenFill>
            </a:ext>
          </a:extLst>
        </p:spPr>
      </p:pic>
      <p:sp>
        <p:nvSpPr>
          <p:cNvPr id="29" name="Speech Bubble: Rectangle 28">
            <a:extLst>
              <a:ext uri="{FF2B5EF4-FFF2-40B4-BE49-F238E27FC236}">
                <a16:creationId xmlns:a16="http://schemas.microsoft.com/office/drawing/2014/main" id="{84AF66A7-64CC-4A89-B112-3E64EEF8598E}"/>
              </a:ext>
            </a:extLst>
          </p:cNvPr>
          <p:cNvSpPr/>
          <p:nvPr/>
        </p:nvSpPr>
        <p:spPr>
          <a:xfrm>
            <a:off x="4685051" y="4454603"/>
            <a:ext cx="3294273" cy="1305134"/>
          </a:xfrm>
          <a:prstGeom prst="wedgeRectCallout">
            <a:avLst>
              <a:gd name="adj1" fmla="val -7873"/>
              <a:gd name="adj2" fmla="val 68699"/>
            </a:avLst>
          </a:prstGeom>
          <a:solidFill>
            <a:sysClr val="window" lastClr="FFFFFF"/>
          </a:solidFill>
          <a:ln w="28575" cap="flat" cmpd="sng" algn="ctr">
            <a:solidFill>
              <a:srgbClr val="00BFF2"/>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10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“In a category where so many focus on the tactical nature of delivery and technology, we decided to tap into the human truth of intense cravings and bring this </a:t>
            </a:r>
            <a:r>
              <a:rPr lang="en-US" sz="1050" i="1" kern="0" dirty="0">
                <a:solidFill>
                  <a:srgbClr val="1F1A62"/>
                </a:solidFill>
                <a:latin typeface="Helvetica Light" panose="020B0403020202020204"/>
                <a:ea typeface="Open Sans" panose="020B0606030504020204" pitchFamily="34" charset="0"/>
                <a:cs typeface="Open Sans" panose="020B0606030504020204" pitchFamily="34" charset="0"/>
              </a:rPr>
              <a:t>t</a:t>
            </a:r>
            <a:r>
              <a:rPr kumimoji="0" lang="en-US" sz="1050" b="0"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 life through incredible storytelling.”</a:t>
            </a:r>
          </a:p>
        </p:txBody>
      </p:sp>
      <p:pic>
        <p:nvPicPr>
          <p:cNvPr id="33" name="Picture 2" descr="New restaurant delivery service launches in Tri-Cities">
            <a:extLst>
              <a:ext uri="{FF2B5EF4-FFF2-40B4-BE49-F238E27FC236}">
                <a16:creationId xmlns:a16="http://schemas.microsoft.com/office/drawing/2014/main" id="{EB3CAD66-6CB2-4B22-B9A4-4812EC15734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174" t="30321" r="11301" b="25835"/>
          <a:stretch/>
        </p:blipFill>
        <p:spPr bwMode="auto">
          <a:xfrm>
            <a:off x="5464926" y="4561168"/>
            <a:ext cx="1595264" cy="34208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07AC46F6-44AF-4AEB-8C81-98C8AFECCE7E}"/>
              </a:ext>
            </a:extLst>
          </p:cNvPr>
          <p:cNvSpPr txBox="1"/>
          <p:nvPr/>
        </p:nvSpPr>
        <p:spPr>
          <a:xfrm>
            <a:off x="4410036" y="6003315"/>
            <a:ext cx="3670273" cy="369332"/>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Eric Edge, SVP of Marketing &amp; Communications, </a:t>
            </a:r>
            <a:r>
              <a:rPr lang="en-US" sz="1000" b="1" i="1" kern="0" dirty="0">
                <a:solidFill>
                  <a:srgbClr val="1F1A62"/>
                </a:solidFill>
                <a:latin typeface="Helvetica Light" panose="020B0403020202020204"/>
                <a:ea typeface="Open Sans" panose="020B0606030504020204" pitchFamily="34" charset="0"/>
                <a:cs typeface="Open Sans" panose="020B0606030504020204" pitchFamily="34" charset="0"/>
              </a:rPr>
              <a:t>Postmates</a:t>
            </a:r>
            <a:endParaRPr kumimoji="0" lang="en-US" sz="1000" b="1" i="1"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(Campaign Live, 2/10/20)</a:t>
            </a:r>
          </a:p>
        </p:txBody>
      </p:sp>
    </p:spTree>
    <p:extLst>
      <p:ext uri="{BB962C8B-B14F-4D97-AF65-F5344CB8AC3E}">
        <p14:creationId xmlns:p14="http://schemas.microsoft.com/office/powerpoint/2010/main" val="3886652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simplify</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the way marketers look at their media strategy.  </a:t>
            </a:r>
          </a:p>
        </p:txBody>
      </p:sp>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3">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2535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E3D5038-DB0D-49D3-81FE-CE06731FFC1C}"/>
              </a:ext>
            </a:extLst>
          </p:cNvPr>
          <p:cNvSpPr/>
          <p:nvPr/>
        </p:nvSpPr>
        <p:spPr>
          <a:xfrm>
            <a:off x="1"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326418" y="464165"/>
            <a:ext cx="1173005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These successes are the latest proof points uncovered over the last several years </a:t>
            </a:r>
            <a:r>
              <a:rPr lang="en-US" sz="2600" b="1" dirty="0">
                <a:solidFill>
                  <a:srgbClr val="1F1A62"/>
                </a:solidFill>
                <a:latin typeface="Helvetica" pitchFamily="2" charset="0"/>
              </a:rPr>
              <a:t>that show</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similar results </a:t>
            </a:r>
            <a:r>
              <a:rPr lang="en-US" sz="2600" b="1" dirty="0">
                <a:solidFill>
                  <a:srgbClr val="1F1A62"/>
                </a:solidFill>
                <a:latin typeface="Helvetica" pitchFamily="2" charset="0"/>
              </a:rPr>
              <a:t>for</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TV driving business outcomes</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1" name="Picture 20">
            <a:hlinkClick r:id="rId3"/>
            <a:extLst>
              <a:ext uri="{FF2B5EF4-FFF2-40B4-BE49-F238E27FC236}">
                <a16:creationId xmlns:a16="http://schemas.microsoft.com/office/drawing/2014/main" id="{1A94C0E2-AA4F-48A9-BB77-D2AB109CE2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2301"/>
          <a:stretch/>
        </p:blipFill>
        <p:spPr>
          <a:xfrm>
            <a:off x="67002" y="2501266"/>
            <a:ext cx="2479663" cy="1911249"/>
          </a:xfrm>
          <a:prstGeom prst="rect">
            <a:avLst/>
          </a:prstGeom>
          <a:ln w="6350">
            <a:solidFill>
              <a:srgbClr val="1B1464"/>
            </a:solidFill>
          </a:ln>
        </p:spPr>
      </p:pic>
      <p:pic>
        <p:nvPicPr>
          <p:cNvPr id="22" name="Picture 21">
            <a:hlinkClick r:id="rId5"/>
            <a:extLst>
              <a:ext uri="{FF2B5EF4-FFF2-40B4-BE49-F238E27FC236}">
                <a16:creationId xmlns:a16="http://schemas.microsoft.com/office/drawing/2014/main" id="{336CF0BB-53F5-4ECC-966B-0301A08B3B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2115"/>
          <a:stretch/>
        </p:blipFill>
        <p:spPr>
          <a:xfrm>
            <a:off x="2663569" y="2495405"/>
            <a:ext cx="2479662" cy="1918686"/>
          </a:xfrm>
          <a:prstGeom prst="rect">
            <a:avLst/>
          </a:prstGeom>
          <a:ln w="6350">
            <a:solidFill>
              <a:srgbClr val="1B1464"/>
            </a:solidFill>
          </a:ln>
        </p:spPr>
      </p:pic>
      <p:sp>
        <p:nvSpPr>
          <p:cNvPr id="23" name="TextBox 22">
            <a:extLst>
              <a:ext uri="{FF2B5EF4-FFF2-40B4-BE49-F238E27FC236}">
                <a16:creationId xmlns:a16="http://schemas.microsoft.com/office/drawing/2014/main" id="{D2044509-469B-4B89-8195-2EBF627406E2}"/>
              </a:ext>
            </a:extLst>
          </p:cNvPr>
          <p:cNvSpPr txBox="1"/>
          <p:nvPr/>
        </p:nvSpPr>
        <p:spPr>
          <a:xfrm>
            <a:off x="-43035" y="1833590"/>
            <a:ext cx="2685086" cy="6463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rPr>
              <a:t>2017</a:t>
            </a:r>
          </a:p>
          <a:p>
            <a:pPr marL="0" marR="0" lvl="0" indent="0" algn="ctr" defTabSz="1172398" rtl="0" eaLnBrk="1" fontAlgn="auto" latinLnBrk="0" hangingPunct="1">
              <a:lnSpc>
                <a:spcPct val="100000"/>
              </a:lnSpc>
              <a:spcBef>
                <a:spcPts val="0"/>
              </a:spcBef>
              <a:spcAft>
                <a:spcPts val="0"/>
              </a:spcAft>
              <a:buClrTx/>
              <a:buSzTx/>
              <a:buFontTx/>
              <a:buNone/>
              <a:tabLst/>
              <a:defRPr/>
            </a:pPr>
            <a:endParaRPr lang="en-US" sz="800" b="1" u="sng" dirty="0">
              <a:solidFill>
                <a:srgbClr val="1B1464"/>
              </a:solidFill>
              <a:latin typeface="Helvetica" panose="020B0403020202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dirty="0">
                <a:ln>
                  <a:noFill/>
                </a:ln>
                <a:solidFill>
                  <a:srgbClr val="1B1464"/>
                </a:solidFill>
                <a:effectLst/>
                <a:uLnTx/>
                <a:uFillTx/>
                <a:latin typeface="Helvetica" panose="020B0403020202020204" pitchFamily="34" charset="0"/>
              </a:rPr>
              <a:t>‘</a:t>
            </a:r>
            <a:r>
              <a:rPr kumimoji="0" lang="en-US" sz="1200" b="1" i="1" strike="noStrike" kern="1200" cap="none" spc="0" normalizeH="0" baseline="0" noProof="0" dirty="0">
                <a:ln>
                  <a:noFill/>
                </a:ln>
                <a:solidFill>
                  <a:srgbClr val="1B1464"/>
                </a:solidFill>
                <a:effectLst/>
                <a:uLnTx/>
                <a:uFillTx/>
                <a:latin typeface="Helvetica" panose="020B0403020202020204" pitchFamily="34" charset="0"/>
              </a:rPr>
              <a:t>The Market-Changers Playbook</a:t>
            </a:r>
            <a:r>
              <a:rPr kumimoji="0" lang="en-US" sz="1200" b="1" i="0" strike="noStrike" kern="1200" cap="none" spc="0" normalizeH="0" baseline="0" noProof="0" dirty="0">
                <a:ln>
                  <a:noFill/>
                </a:ln>
                <a:solidFill>
                  <a:srgbClr val="1B1464"/>
                </a:solidFill>
                <a:effectLst/>
                <a:uLnTx/>
                <a:uFillTx/>
                <a:latin typeface="Helvetica" panose="020B0403020202020204" pitchFamily="34" charset="0"/>
              </a:rPr>
              <a:t>’</a:t>
            </a:r>
            <a:endParaRPr kumimoji="0" lang="en-US" sz="1050" b="1" i="0" strike="noStrike" kern="1200" cap="none" spc="0" normalizeH="0" baseline="0" noProof="0" dirty="0">
              <a:ln>
                <a:noFill/>
              </a:ln>
              <a:solidFill>
                <a:srgbClr val="1B1464"/>
              </a:solidFill>
              <a:effectLst/>
              <a:uLnTx/>
              <a:uFillTx/>
              <a:latin typeface="Helvetica" panose="020B0403020202020204" pitchFamily="34" charset="0"/>
            </a:endParaRPr>
          </a:p>
        </p:txBody>
      </p:sp>
      <p:sp>
        <p:nvSpPr>
          <p:cNvPr id="29" name="TextBox 28">
            <a:extLst>
              <a:ext uri="{FF2B5EF4-FFF2-40B4-BE49-F238E27FC236}">
                <a16:creationId xmlns:a16="http://schemas.microsoft.com/office/drawing/2014/main" id="{50132382-9080-4E69-9C5B-C81FFEA65678}"/>
              </a:ext>
            </a:extLst>
          </p:cNvPr>
          <p:cNvSpPr txBox="1"/>
          <p:nvPr/>
        </p:nvSpPr>
        <p:spPr>
          <a:xfrm>
            <a:off x="2663568" y="1825329"/>
            <a:ext cx="2479661" cy="6463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rPr>
              <a:t>2018</a:t>
            </a:r>
          </a:p>
          <a:p>
            <a:pPr marL="0" marR="0" lvl="0" indent="0" algn="ctr" defTabSz="1172398" rtl="0" eaLnBrk="1" fontAlgn="auto" latinLnBrk="0" hangingPunct="1">
              <a:lnSpc>
                <a:spcPct val="100000"/>
              </a:lnSpc>
              <a:spcBef>
                <a:spcPts val="0"/>
              </a:spcBef>
              <a:spcAft>
                <a:spcPts val="0"/>
              </a:spcAft>
              <a:buClrTx/>
              <a:buSzTx/>
              <a:buFontTx/>
              <a:buNone/>
              <a:tabLst/>
              <a:defRPr/>
            </a:pPr>
            <a:endParaRPr lang="en-US" sz="800" b="1" u="sng" dirty="0">
              <a:solidFill>
                <a:srgbClr val="1B1464"/>
              </a:solidFill>
              <a:latin typeface="Helvetica" panose="020B0403020202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1" i="1" strike="noStrike" kern="1200" cap="none" spc="0" normalizeH="0" baseline="0" noProof="0" dirty="0">
                <a:ln>
                  <a:noFill/>
                </a:ln>
                <a:solidFill>
                  <a:srgbClr val="1B1464"/>
                </a:solidFill>
                <a:effectLst/>
                <a:uLnTx/>
                <a:uFillTx/>
                <a:latin typeface="Helvetica" panose="020B0403020202020204" pitchFamily="34" charset="0"/>
              </a:rPr>
              <a:t>‘Direct Impact’</a:t>
            </a:r>
            <a:endParaRPr kumimoji="0" lang="en-US" sz="1050" b="1" i="1" strike="noStrike" kern="1200" cap="none" spc="0" normalizeH="0" baseline="0" noProof="0" dirty="0">
              <a:ln>
                <a:noFill/>
              </a:ln>
              <a:solidFill>
                <a:srgbClr val="1B1464"/>
              </a:solidFill>
              <a:effectLst/>
              <a:uLnTx/>
              <a:uFillTx/>
              <a:latin typeface="Helvetica" panose="020B0403020202020204" pitchFamily="34" charset="0"/>
            </a:endParaRPr>
          </a:p>
        </p:txBody>
      </p:sp>
      <p:sp>
        <p:nvSpPr>
          <p:cNvPr id="32" name="TextBox 31">
            <a:extLst>
              <a:ext uri="{FF2B5EF4-FFF2-40B4-BE49-F238E27FC236}">
                <a16:creationId xmlns:a16="http://schemas.microsoft.com/office/drawing/2014/main" id="{089DFC5C-69F1-411F-89A7-A81CE5B0C1B5}"/>
              </a:ext>
            </a:extLst>
          </p:cNvPr>
          <p:cNvSpPr txBox="1"/>
          <p:nvPr/>
        </p:nvSpPr>
        <p:spPr>
          <a:xfrm>
            <a:off x="5229940" y="1837063"/>
            <a:ext cx="3384412" cy="6463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rPr>
              <a:t>2019</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srgbClr val="1B1464"/>
              </a:solidFill>
              <a:effectLst/>
              <a:uLnTx/>
              <a:uFillTx/>
              <a:latin typeface="Helvetica" panose="020B0403020202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1200" b="1" i="1" dirty="0">
                <a:solidFill>
                  <a:srgbClr val="1B1464"/>
                </a:solidFill>
                <a:latin typeface="Helvetica" panose="020B0403020202020204" pitchFamily="34" charset="0"/>
              </a:rPr>
              <a:t>‘Direct Outcomes’</a:t>
            </a:r>
            <a:endParaRPr kumimoji="0" lang="en-US" sz="1200" b="1" i="1" strike="noStrike" kern="1200" cap="none" spc="0" normalizeH="0" baseline="0" noProof="0" dirty="0">
              <a:ln>
                <a:noFill/>
              </a:ln>
              <a:solidFill>
                <a:srgbClr val="1B1464"/>
              </a:solidFill>
              <a:effectLst/>
              <a:uLnTx/>
              <a:uFillTx/>
              <a:latin typeface="Helvetica" panose="020B0403020202020204" pitchFamily="34" charset="0"/>
            </a:endParaRPr>
          </a:p>
        </p:txBody>
      </p:sp>
      <p:pic>
        <p:nvPicPr>
          <p:cNvPr id="3" name="Picture 2">
            <a:extLst>
              <a:ext uri="{FF2B5EF4-FFF2-40B4-BE49-F238E27FC236}">
                <a16:creationId xmlns:a16="http://schemas.microsoft.com/office/drawing/2014/main" id="{F55C8B88-5380-4610-8704-47ECA69CD74C}"/>
              </a:ext>
            </a:extLst>
          </p:cNvPr>
          <p:cNvPicPr>
            <a:picLocks noChangeAspect="1"/>
          </p:cNvPicPr>
          <p:nvPr/>
        </p:nvPicPr>
        <p:blipFill>
          <a:blip r:embed="rId6"/>
          <a:stretch>
            <a:fillRect/>
          </a:stretch>
        </p:blipFill>
        <p:spPr>
          <a:xfrm>
            <a:off x="8763220" y="2481043"/>
            <a:ext cx="3384412" cy="1932332"/>
          </a:xfrm>
          <a:prstGeom prst="rect">
            <a:avLst/>
          </a:prstGeom>
          <a:ln w="6350">
            <a:solidFill>
              <a:srgbClr val="1B1464"/>
            </a:solidFill>
          </a:ln>
        </p:spPr>
      </p:pic>
      <p:sp>
        <p:nvSpPr>
          <p:cNvPr id="33" name="TextBox 32">
            <a:extLst>
              <a:ext uri="{FF2B5EF4-FFF2-40B4-BE49-F238E27FC236}">
                <a16:creationId xmlns:a16="http://schemas.microsoft.com/office/drawing/2014/main" id="{2F595107-0323-4E09-AD54-B7A439858830}"/>
              </a:ext>
            </a:extLst>
          </p:cNvPr>
          <p:cNvSpPr txBox="1"/>
          <p:nvPr/>
        </p:nvSpPr>
        <p:spPr>
          <a:xfrm>
            <a:off x="8769347" y="1830837"/>
            <a:ext cx="3384412" cy="6463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rPr>
              <a:t>2020</a:t>
            </a:r>
          </a:p>
          <a:p>
            <a:pPr marL="0" marR="0" lvl="0" indent="0" algn="ctr" defTabSz="1172398" rtl="0" eaLnBrk="1" fontAlgn="auto" latinLnBrk="0" hangingPunct="1">
              <a:lnSpc>
                <a:spcPct val="100000"/>
              </a:lnSpc>
              <a:spcBef>
                <a:spcPts val="0"/>
              </a:spcBef>
              <a:spcAft>
                <a:spcPts val="0"/>
              </a:spcAft>
              <a:buClrTx/>
              <a:buSzTx/>
              <a:buFontTx/>
              <a:buNone/>
              <a:tabLst/>
              <a:defRPr/>
            </a:pPr>
            <a:endParaRPr lang="en-US" sz="800" b="1" u="sng" dirty="0">
              <a:solidFill>
                <a:srgbClr val="1B1464"/>
              </a:solidFill>
              <a:latin typeface="Helvetica" panose="020B0403020202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1" i="1" strike="noStrike" kern="1200" cap="none" spc="0" normalizeH="0" baseline="0" noProof="0" dirty="0">
                <a:ln>
                  <a:noFill/>
                </a:ln>
                <a:solidFill>
                  <a:srgbClr val="1B1464"/>
                </a:solidFill>
                <a:effectLst/>
                <a:uLnTx/>
                <a:uFillTx/>
                <a:latin typeface="Helvetica" panose="020B0403020202020204" pitchFamily="34" charset="0"/>
              </a:rPr>
              <a:t>‘Direct Effect’</a:t>
            </a:r>
            <a:endParaRPr kumimoji="0" lang="en-US" sz="1050" b="1" i="1" strike="noStrike" kern="1200" cap="none" spc="0" normalizeH="0" baseline="0" noProof="0" dirty="0">
              <a:ln>
                <a:noFill/>
              </a:ln>
              <a:solidFill>
                <a:srgbClr val="1B1464"/>
              </a:solidFill>
              <a:effectLst/>
              <a:uLnTx/>
              <a:uFillTx/>
              <a:latin typeface="Helvetica" panose="020B0403020202020204" pitchFamily="34" charset="0"/>
            </a:endParaRPr>
          </a:p>
        </p:txBody>
      </p:sp>
      <p:sp>
        <p:nvSpPr>
          <p:cNvPr id="35" name="Text Placeholder 3">
            <a:extLst>
              <a:ext uri="{FF2B5EF4-FFF2-40B4-BE49-F238E27FC236}">
                <a16:creationId xmlns:a16="http://schemas.microsoft.com/office/drawing/2014/main" id="{28BAD119-CA61-452D-BBDB-39A05BE90149}"/>
              </a:ext>
            </a:extLst>
          </p:cNvPr>
          <p:cNvSpPr txBox="1">
            <a:spLocks/>
          </p:cNvSpPr>
          <p:nvPr/>
        </p:nvSpPr>
        <p:spPr>
          <a:xfrm>
            <a:off x="436696" y="6225385"/>
            <a:ext cx="11619774" cy="349195"/>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Note: click on each image to download the report and to learn more about the analyses methodology. For ‘The Market-Changers Playbook,’ figures for the ‘Brand Building Disruptor’ segment excludes Yelp and three brands that were not Comscore measured before their TV campaign launched.</a:t>
            </a:r>
          </a:p>
        </p:txBody>
      </p:sp>
      <p:sp>
        <p:nvSpPr>
          <p:cNvPr id="5" name="Rectangle 4">
            <a:extLst>
              <a:ext uri="{FF2B5EF4-FFF2-40B4-BE49-F238E27FC236}">
                <a16:creationId xmlns:a16="http://schemas.microsoft.com/office/drawing/2014/main" id="{EAC5C0FF-664D-467B-B33B-9C9A76E29057}"/>
              </a:ext>
            </a:extLst>
          </p:cNvPr>
          <p:cNvSpPr/>
          <p:nvPr/>
        </p:nvSpPr>
        <p:spPr>
          <a:xfrm>
            <a:off x="67002" y="4583024"/>
            <a:ext cx="2476696" cy="1505080"/>
          </a:xfrm>
          <a:prstGeom prst="rect">
            <a:avLst/>
          </a:prstGeom>
          <a:solidFill>
            <a:srgbClr val="1B1464"/>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200" dirty="0">
                <a:solidFill>
                  <a:schemeClr val="bg1"/>
                </a:solidFill>
                <a:latin typeface="Helvetica Light" panose="020B0403020202020204" pitchFamily="34" charset="0"/>
              </a:rPr>
              <a:t>10 ‘brand building / emerging’ direct disruptors saw an average </a:t>
            </a:r>
            <a:r>
              <a:rPr lang="en-US" sz="1200" b="1" dirty="0">
                <a:solidFill>
                  <a:srgbClr val="FFE600"/>
                </a:solidFill>
                <a:latin typeface="Helvetica Light" panose="020B0403020202020204" pitchFamily="34" charset="0"/>
              </a:rPr>
              <a:t>+139% lift</a:t>
            </a:r>
            <a:r>
              <a:rPr lang="en-US" sz="1200" dirty="0">
                <a:solidFill>
                  <a:schemeClr val="bg1"/>
                </a:solidFill>
                <a:latin typeface="Helvetica Light" panose="020B0403020202020204" pitchFamily="34" charset="0"/>
              </a:rPr>
              <a:t> in their website traffic after they launched their first TV campaign. </a:t>
            </a:r>
            <a:r>
              <a:rPr lang="en-US" sz="1200" b="1" dirty="0">
                <a:solidFill>
                  <a:srgbClr val="FFE600"/>
                </a:solidFill>
                <a:latin typeface="Helvetica Light" panose="020B0403020202020204" pitchFamily="34" charset="0"/>
              </a:rPr>
              <a:t>(+2.5MM average monthly unique visitors)</a:t>
            </a:r>
            <a:r>
              <a:rPr lang="en-US" sz="1200" dirty="0">
                <a:solidFill>
                  <a:schemeClr val="bg1"/>
                </a:solidFill>
                <a:latin typeface="Helvetica Light" panose="020B0403020202020204" pitchFamily="34" charset="0"/>
              </a:rPr>
              <a:t>.</a:t>
            </a:r>
          </a:p>
        </p:txBody>
      </p:sp>
      <p:sp>
        <p:nvSpPr>
          <p:cNvPr id="36" name="Rectangle 35">
            <a:extLst>
              <a:ext uri="{FF2B5EF4-FFF2-40B4-BE49-F238E27FC236}">
                <a16:creationId xmlns:a16="http://schemas.microsoft.com/office/drawing/2014/main" id="{DA025A87-6611-4D3F-991A-84A0B769E43C}"/>
              </a:ext>
            </a:extLst>
          </p:cNvPr>
          <p:cNvSpPr/>
          <p:nvPr/>
        </p:nvSpPr>
        <p:spPr>
          <a:xfrm>
            <a:off x="2664025" y="4576799"/>
            <a:ext cx="2476696" cy="1505080"/>
          </a:xfrm>
          <a:prstGeom prst="rect">
            <a:avLst/>
          </a:prstGeom>
          <a:solidFill>
            <a:srgbClr val="1B1464"/>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200" dirty="0">
                <a:solidFill>
                  <a:schemeClr val="bg1"/>
                </a:solidFill>
                <a:latin typeface="Helvetica Light" panose="020B0403020202020204" pitchFamily="34" charset="0"/>
              </a:rPr>
              <a:t>29 ‘emerging’ direct disruptors saw an average </a:t>
            </a:r>
            <a:r>
              <a:rPr lang="en-US" sz="1200" b="1" dirty="0">
                <a:solidFill>
                  <a:srgbClr val="FFE600"/>
                </a:solidFill>
                <a:latin typeface="Helvetica Light" panose="020B0403020202020204" pitchFamily="34" charset="0"/>
              </a:rPr>
              <a:t>+83% lift</a:t>
            </a:r>
            <a:r>
              <a:rPr lang="en-US" sz="1200" dirty="0">
                <a:solidFill>
                  <a:schemeClr val="bg1"/>
                </a:solidFill>
                <a:latin typeface="Helvetica Light" panose="020B0403020202020204" pitchFamily="34" charset="0"/>
              </a:rPr>
              <a:t> in their website traffic after they launched their first TV campaign </a:t>
            </a:r>
            <a:r>
              <a:rPr lang="en-US" sz="1200" b="1" dirty="0">
                <a:solidFill>
                  <a:srgbClr val="FFE600"/>
                </a:solidFill>
                <a:latin typeface="Helvetica Light" panose="020B0403020202020204" pitchFamily="34" charset="0"/>
              </a:rPr>
              <a:t>(+1.2MM average monthly unique visitors)</a:t>
            </a:r>
            <a:r>
              <a:rPr lang="en-US" sz="1200" b="1" dirty="0">
                <a:solidFill>
                  <a:schemeClr val="bg1"/>
                </a:solidFill>
                <a:latin typeface="Helvetica Light" panose="020B0403020202020204" pitchFamily="34" charset="0"/>
              </a:rPr>
              <a:t>.</a:t>
            </a:r>
          </a:p>
        </p:txBody>
      </p:sp>
      <p:sp>
        <p:nvSpPr>
          <p:cNvPr id="37" name="Rectangle 36">
            <a:extLst>
              <a:ext uri="{FF2B5EF4-FFF2-40B4-BE49-F238E27FC236}">
                <a16:creationId xmlns:a16="http://schemas.microsoft.com/office/drawing/2014/main" id="{1347E411-6F36-49C3-A721-98F198D8D671}"/>
              </a:ext>
            </a:extLst>
          </p:cNvPr>
          <p:cNvSpPr/>
          <p:nvPr/>
        </p:nvSpPr>
        <p:spPr>
          <a:xfrm>
            <a:off x="5257927" y="4576807"/>
            <a:ext cx="3385424" cy="1505080"/>
          </a:xfrm>
          <a:prstGeom prst="rect">
            <a:avLst/>
          </a:prstGeom>
          <a:solidFill>
            <a:srgbClr val="1B1464"/>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200" dirty="0">
                <a:solidFill>
                  <a:schemeClr val="bg1"/>
                </a:solidFill>
                <a:latin typeface="Helvetica Light" panose="020B0403020202020204" pitchFamily="34" charset="0"/>
              </a:rPr>
              <a:t>39 ‘emerging’ direct-to-consumer brands saw an average </a:t>
            </a:r>
            <a:r>
              <a:rPr lang="en-US" sz="1200" b="1" dirty="0">
                <a:solidFill>
                  <a:srgbClr val="FFE600"/>
                </a:solidFill>
                <a:latin typeface="Helvetica Light" panose="020B0403020202020204" pitchFamily="34" charset="0"/>
              </a:rPr>
              <a:t>+93% lift</a:t>
            </a:r>
            <a:r>
              <a:rPr lang="en-US" sz="1200" dirty="0">
                <a:solidFill>
                  <a:schemeClr val="bg1"/>
                </a:solidFill>
                <a:latin typeface="Helvetica Light" panose="020B0403020202020204" pitchFamily="34" charset="0"/>
              </a:rPr>
              <a:t> in their website traffic after they launched their first TV campaign </a:t>
            </a:r>
            <a:r>
              <a:rPr lang="en-US" sz="1200" b="1" dirty="0">
                <a:solidFill>
                  <a:srgbClr val="FFE600"/>
                </a:solidFill>
                <a:latin typeface="Helvetica Light" panose="020B0403020202020204" pitchFamily="34" charset="0"/>
              </a:rPr>
              <a:t>(+2.5MM average monthly unique visitors)</a:t>
            </a:r>
            <a:r>
              <a:rPr lang="en-US" sz="1200" dirty="0">
                <a:solidFill>
                  <a:schemeClr val="bg1"/>
                </a:solidFill>
                <a:latin typeface="Helvetica Light" panose="020B0403020202020204" pitchFamily="34" charset="0"/>
              </a:rPr>
              <a:t>.</a:t>
            </a:r>
          </a:p>
        </p:txBody>
      </p:sp>
      <p:sp>
        <p:nvSpPr>
          <p:cNvPr id="38" name="Rectangle 37">
            <a:extLst>
              <a:ext uri="{FF2B5EF4-FFF2-40B4-BE49-F238E27FC236}">
                <a16:creationId xmlns:a16="http://schemas.microsoft.com/office/drawing/2014/main" id="{E8C20C08-4A5C-4D3D-BDCA-8D2F5C3A1F83}"/>
              </a:ext>
            </a:extLst>
          </p:cNvPr>
          <p:cNvSpPr/>
          <p:nvPr/>
        </p:nvSpPr>
        <p:spPr>
          <a:xfrm>
            <a:off x="8756907" y="4576803"/>
            <a:ext cx="3396851" cy="1505080"/>
          </a:xfrm>
          <a:prstGeom prst="rect">
            <a:avLst/>
          </a:prstGeom>
          <a:solidFill>
            <a:srgbClr val="1B1464"/>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200" dirty="0">
                <a:solidFill>
                  <a:schemeClr val="bg1"/>
                </a:solidFill>
                <a:latin typeface="Helvetica Light" panose="020B0403020202020204" pitchFamily="34" charset="0"/>
              </a:rPr>
              <a:t>36 ‘emerging’ direct-to-consumer brands saw an average </a:t>
            </a:r>
            <a:r>
              <a:rPr lang="en-US" sz="1200" b="1" dirty="0">
                <a:solidFill>
                  <a:srgbClr val="FFE600"/>
                </a:solidFill>
                <a:latin typeface="Helvetica Light" panose="020B0403020202020204" pitchFamily="34" charset="0"/>
              </a:rPr>
              <a:t>+85% lift</a:t>
            </a:r>
            <a:r>
              <a:rPr lang="en-US" sz="1200" dirty="0">
                <a:solidFill>
                  <a:schemeClr val="bg1"/>
                </a:solidFill>
                <a:latin typeface="Helvetica Light" panose="020B0403020202020204" pitchFamily="34" charset="0"/>
              </a:rPr>
              <a:t> in their website traffic after they launched their first TV campaign </a:t>
            </a:r>
            <a:r>
              <a:rPr lang="en-US" sz="1200" b="1" dirty="0">
                <a:solidFill>
                  <a:srgbClr val="FFE600"/>
                </a:solidFill>
                <a:latin typeface="Helvetica Light" panose="020B0403020202020204" pitchFamily="34" charset="0"/>
              </a:rPr>
              <a:t>(+1.6MM average monthly unique visitors)</a:t>
            </a:r>
            <a:r>
              <a:rPr lang="en-US" sz="1200" dirty="0">
                <a:solidFill>
                  <a:schemeClr val="bg1"/>
                </a:solidFill>
                <a:latin typeface="Helvetica Light" panose="020B0403020202020204" pitchFamily="34" charset="0"/>
              </a:rPr>
              <a:t>.</a:t>
            </a:r>
          </a:p>
        </p:txBody>
      </p:sp>
      <p:pic>
        <p:nvPicPr>
          <p:cNvPr id="24" name="Picture 23">
            <a:hlinkClick r:id="rId7"/>
            <a:extLst>
              <a:ext uri="{FF2B5EF4-FFF2-40B4-BE49-F238E27FC236}">
                <a16:creationId xmlns:a16="http://schemas.microsoft.com/office/drawing/2014/main" id="{D2AEB74F-8BFB-4F3D-8D54-344E03BA2C26}"/>
              </a:ext>
            </a:extLst>
          </p:cNvPr>
          <p:cNvPicPr>
            <a:picLocks noChangeAspect="1"/>
          </p:cNvPicPr>
          <p:nvPr/>
        </p:nvPicPr>
        <p:blipFill>
          <a:blip r:embed="rId8"/>
          <a:stretch>
            <a:fillRect/>
          </a:stretch>
        </p:blipFill>
        <p:spPr>
          <a:xfrm>
            <a:off x="5248152" y="2510432"/>
            <a:ext cx="3395199" cy="1902083"/>
          </a:xfrm>
          <a:prstGeom prst="rect">
            <a:avLst/>
          </a:prstGeom>
          <a:ln>
            <a:solidFill>
              <a:srgbClr val="1B1464"/>
            </a:solidFill>
          </a:ln>
        </p:spPr>
      </p:pic>
    </p:spTree>
    <p:extLst>
      <p:ext uri="{BB962C8B-B14F-4D97-AF65-F5344CB8AC3E}">
        <p14:creationId xmlns:p14="http://schemas.microsoft.com/office/powerpoint/2010/main" val="1489094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75355A-045E-4AA1-9711-3B199BD99F03}"/>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51520" y="481934"/>
            <a:ext cx="11704950" cy="584775"/>
          </a:xfrm>
          <a:prstGeom prst="rect">
            <a:avLst/>
          </a:prstGeom>
        </p:spPr>
        <p:txBody>
          <a:bodyPr wrap="square">
            <a:spAutoFit/>
          </a:bodyPr>
          <a:lstStyle/>
          <a:p>
            <a:pPr lvl="0"/>
            <a:r>
              <a:rPr lang="en-US" sz="3200" b="1" dirty="0">
                <a:solidFill>
                  <a:srgbClr val="1F1A62"/>
                </a:solidFill>
                <a:latin typeface="Helvetica" pitchFamily="2" charset="0"/>
              </a:rPr>
              <a:t>Key takeaways for marketers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87620957-9260-438E-B7BD-9E46E95BA67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Rectangle 39">
            <a:extLst>
              <a:ext uri="{FF2B5EF4-FFF2-40B4-BE49-F238E27FC236}">
                <a16:creationId xmlns:a16="http://schemas.microsoft.com/office/drawing/2014/main" id="{143474B1-1FCB-4D0F-8CDA-38D3931DE2C1}"/>
              </a:ext>
            </a:extLst>
          </p:cNvPr>
          <p:cNvSpPr/>
          <p:nvPr/>
        </p:nvSpPr>
        <p:spPr>
          <a:xfrm>
            <a:off x="293417" y="3803779"/>
            <a:ext cx="3426519" cy="2273552"/>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95A0D13-CB18-4A28-9F47-513687A3BB5A}"/>
              </a:ext>
            </a:extLst>
          </p:cNvPr>
          <p:cNvSpPr/>
          <p:nvPr/>
        </p:nvSpPr>
        <p:spPr>
          <a:xfrm>
            <a:off x="4352223" y="3803777"/>
            <a:ext cx="3426519" cy="2273552"/>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974DA0B4-EB77-447B-8E10-097614CFCA8B}"/>
              </a:ext>
            </a:extLst>
          </p:cNvPr>
          <p:cNvSpPr/>
          <p:nvPr/>
        </p:nvSpPr>
        <p:spPr>
          <a:xfrm>
            <a:off x="8414154" y="3806887"/>
            <a:ext cx="3426519" cy="2273552"/>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C81DE11A-A882-414E-844E-6374D5E29A53}"/>
              </a:ext>
            </a:extLst>
          </p:cNvPr>
          <p:cNvSpPr txBox="1"/>
          <p:nvPr/>
        </p:nvSpPr>
        <p:spPr>
          <a:xfrm>
            <a:off x="397455" y="4259491"/>
            <a:ext cx="3194825" cy="1323439"/>
          </a:xfrm>
          <a:prstGeom prst="rect">
            <a:avLst/>
          </a:prstGeom>
          <a:noFill/>
        </p:spPr>
        <p:txBody>
          <a:bodyPr wrap="square" rtlCol="0">
            <a:spAutoFit/>
          </a:bodyPr>
          <a:lstStyle/>
          <a:p>
            <a:pPr lvl="0" algn="ctr"/>
            <a:r>
              <a:rPr lang="en-US" sz="1600" b="1" dirty="0">
                <a:solidFill>
                  <a:schemeClr val="bg1"/>
                </a:solidFill>
                <a:latin typeface="Helvetica" panose="020B0403020202020204" pitchFamily="34" charset="0"/>
              </a:rPr>
              <a:t>Brands of all sizes and budget levels are entering the TV marketplace looking to build ‘intent’ among consumers and increase their customer base</a:t>
            </a:r>
          </a:p>
        </p:txBody>
      </p:sp>
      <p:sp>
        <p:nvSpPr>
          <p:cNvPr id="48" name="TextBox 47">
            <a:extLst>
              <a:ext uri="{FF2B5EF4-FFF2-40B4-BE49-F238E27FC236}">
                <a16:creationId xmlns:a16="http://schemas.microsoft.com/office/drawing/2014/main" id="{C37B4C56-31D6-4A84-90F4-D6EFC8DB4125}"/>
              </a:ext>
            </a:extLst>
          </p:cNvPr>
          <p:cNvSpPr txBox="1"/>
          <p:nvPr/>
        </p:nvSpPr>
        <p:spPr>
          <a:xfrm>
            <a:off x="4478686" y="4138193"/>
            <a:ext cx="3200400" cy="1569660"/>
          </a:xfrm>
          <a:prstGeom prst="rect">
            <a:avLst/>
          </a:prstGeom>
          <a:noFill/>
        </p:spPr>
        <p:txBody>
          <a:bodyPr wrap="square" rtlCol="0">
            <a:spAutoFit/>
          </a:bodyPr>
          <a:lstStyle/>
          <a:p>
            <a:pPr algn="ctr"/>
            <a:r>
              <a:rPr lang="en-US" sz="1600" b="1" dirty="0">
                <a:solidFill>
                  <a:schemeClr val="bg1"/>
                </a:solidFill>
                <a:latin typeface="Helvetica" panose="020B0403020202020204" pitchFamily="34" charset="0"/>
              </a:rPr>
              <a:t>Regardless of budget, brands are seeing quantifiable business outcomes from their TV investment as a result </a:t>
            </a:r>
          </a:p>
          <a:p>
            <a:pPr algn="ctr"/>
            <a:r>
              <a:rPr lang="en-US" sz="1600" b="1" dirty="0">
                <a:solidFill>
                  <a:schemeClr val="bg1"/>
                </a:solidFill>
                <a:latin typeface="Helvetica" panose="020B0403020202020204" pitchFamily="34" charset="0"/>
              </a:rPr>
              <a:t>of consumer engagement and direct actions taken</a:t>
            </a:r>
          </a:p>
        </p:txBody>
      </p:sp>
      <p:pic>
        <p:nvPicPr>
          <p:cNvPr id="18" name="Picture 17" descr="A picture containing drawing&#10;&#10;Description automatically generated">
            <a:extLst>
              <a:ext uri="{FF2B5EF4-FFF2-40B4-BE49-F238E27FC236}">
                <a16:creationId xmlns:a16="http://schemas.microsoft.com/office/drawing/2014/main" id="{ACA06F11-C674-4B69-90B8-6ECA16449472}"/>
              </a:ext>
            </a:extLst>
          </p:cNvPr>
          <p:cNvPicPr>
            <a:picLocks noChangeAspect="1"/>
          </p:cNvPicPr>
          <p:nvPr/>
        </p:nvPicPr>
        <p:blipFill>
          <a:blip r:embed="rId3"/>
          <a:stretch>
            <a:fillRect/>
          </a:stretch>
        </p:blipFill>
        <p:spPr>
          <a:xfrm>
            <a:off x="5637651" y="2688174"/>
            <a:ext cx="964729" cy="964729"/>
          </a:xfrm>
          <a:prstGeom prst="rect">
            <a:avLst/>
          </a:prstGeom>
        </p:spPr>
      </p:pic>
      <p:pic>
        <p:nvPicPr>
          <p:cNvPr id="20" name="Picture 19" descr="A close up of a sign&#10;&#10;Description automatically generated">
            <a:extLst>
              <a:ext uri="{FF2B5EF4-FFF2-40B4-BE49-F238E27FC236}">
                <a16:creationId xmlns:a16="http://schemas.microsoft.com/office/drawing/2014/main" id="{5D05440D-02AC-4FED-BECE-8B390DD7FF68}"/>
              </a:ext>
            </a:extLst>
          </p:cNvPr>
          <p:cNvPicPr>
            <a:picLocks noChangeAspect="1"/>
          </p:cNvPicPr>
          <p:nvPr/>
        </p:nvPicPr>
        <p:blipFill>
          <a:blip r:embed="rId4"/>
          <a:stretch>
            <a:fillRect/>
          </a:stretch>
        </p:blipFill>
        <p:spPr>
          <a:xfrm>
            <a:off x="9697482" y="2613260"/>
            <a:ext cx="1061202" cy="1061202"/>
          </a:xfrm>
          <a:prstGeom prst="rect">
            <a:avLst/>
          </a:prstGeom>
        </p:spPr>
      </p:pic>
      <p:pic>
        <p:nvPicPr>
          <p:cNvPr id="5" name="Picture 4">
            <a:extLst>
              <a:ext uri="{FF2B5EF4-FFF2-40B4-BE49-F238E27FC236}">
                <a16:creationId xmlns:a16="http://schemas.microsoft.com/office/drawing/2014/main" id="{840CD922-2E36-4671-8487-B36152FCD67E}"/>
              </a:ext>
            </a:extLst>
          </p:cNvPr>
          <p:cNvPicPr>
            <a:picLocks noChangeAspect="1"/>
          </p:cNvPicPr>
          <p:nvPr/>
        </p:nvPicPr>
        <p:blipFill>
          <a:blip r:embed="rId5"/>
          <a:stretch>
            <a:fillRect/>
          </a:stretch>
        </p:blipFill>
        <p:spPr>
          <a:xfrm>
            <a:off x="1512502" y="2688173"/>
            <a:ext cx="964730" cy="964730"/>
          </a:xfrm>
          <a:prstGeom prst="rect">
            <a:avLst/>
          </a:prstGeom>
        </p:spPr>
      </p:pic>
      <p:sp>
        <p:nvSpPr>
          <p:cNvPr id="27" name="TextBox 26">
            <a:extLst>
              <a:ext uri="{FF2B5EF4-FFF2-40B4-BE49-F238E27FC236}">
                <a16:creationId xmlns:a16="http://schemas.microsoft.com/office/drawing/2014/main" id="{BC43BEBA-6048-4983-9CD8-8E48CC1B10ED}"/>
              </a:ext>
            </a:extLst>
          </p:cNvPr>
          <p:cNvSpPr txBox="1"/>
          <p:nvPr/>
        </p:nvSpPr>
        <p:spPr>
          <a:xfrm>
            <a:off x="8529366" y="4271929"/>
            <a:ext cx="3161886" cy="1323439"/>
          </a:xfrm>
          <a:prstGeom prst="rect">
            <a:avLst/>
          </a:prstGeom>
          <a:noFill/>
        </p:spPr>
        <p:txBody>
          <a:bodyPr wrap="square" rtlCol="0">
            <a:spAutoFit/>
          </a:bodyPr>
          <a:lstStyle/>
          <a:p>
            <a:pPr algn="ctr"/>
            <a:r>
              <a:rPr lang="en-US" sz="1600" b="1" dirty="0">
                <a:solidFill>
                  <a:schemeClr val="bg1"/>
                </a:solidFill>
                <a:latin typeface="Helvetica" panose="020B0403020202020204" pitchFamily="34" charset="0"/>
              </a:rPr>
              <a:t>These successful outcomes are driving brands to rapidly re-invest into TV and increase their spend from their initial expenditure</a:t>
            </a:r>
          </a:p>
        </p:txBody>
      </p:sp>
      <p:sp>
        <p:nvSpPr>
          <p:cNvPr id="28" name="TextBox 27">
            <a:extLst>
              <a:ext uri="{FF2B5EF4-FFF2-40B4-BE49-F238E27FC236}">
                <a16:creationId xmlns:a16="http://schemas.microsoft.com/office/drawing/2014/main" id="{C6824699-F362-417E-ABEF-D0C5C4F897CD}"/>
              </a:ext>
            </a:extLst>
          </p:cNvPr>
          <p:cNvSpPr txBox="1"/>
          <p:nvPr/>
        </p:nvSpPr>
        <p:spPr>
          <a:xfrm>
            <a:off x="442714" y="1864077"/>
            <a:ext cx="11481938" cy="58477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Although we looked at data-obsessed, performance-driven, ‘direct-to-consumer’ ecommerce brands, </a:t>
            </a:r>
          </a:p>
          <a:p>
            <a:pPr marL="0" marR="0" lvl="0" indent="0" algn="ctr" defTabSz="586082" rtl="0" eaLnBrk="1" fontAlgn="auto" latinLnBrk="0" hangingPunct="1">
              <a:lnSpc>
                <a:spcPct val="100000"/>
              </a:lnSpc>
              <a:spcBef>
                <a:spcPts val="0"/>
              </a:spcBef>
              <a:spcAft>
                <a:spcPts val="0"/>
              </a:spcAft>
              <a:buClrTx/>
              <a:buSzTx/>
              <a:buFontTx/>
              <a:buNone/>
              <a:tabLst/>
              <a:defRPr/>
            </a:pPr>
            <a:r>
              <a:rPr lang="en-US" sz="16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t</a:t>
            </a:r>
            <a:r>
              <a:rPr kumimoji="0" lang="en-US" sz="1600" b="1" i="0"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his analysis is applicable across brands and categories</a:t>
            </a:r>
            <a:endParaRPr kumimoji="0" lang="en-US" sz="1200" b="0" i="1"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5253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E1EFCF1-3D4D-4B7A-A7DD-3AB1D6DE2541}"/>
              </a:ext>
            </a:extLst>
          </p:cNvPr>
          <p:cNvPicPr>
            <a:picLocks noChangeAspect="1"/>
          </p:cNvPicPr>
          <p:nvPr/>
        </p:nvPicPr>
        <p:blipFill>
          <a:blip r:embed="rId2">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Thank You</a:t>
            </a:r>
          </a:p>
        </p:txBody>
      </p:sp>
      <p:pic>
        <p:nvPicPr>
          <p:cNvPr id="6" name="Picture 5">
            <a:hlinkClick r:id="rId3"/>
            <a:extLst>
              <a:ext uri="{FF2B5EF4-FFF2-40B4-BE49-F238E27FC236}">
                <a16:creationId xmlns:a16="http://schemas.microsoft.com/office/drawing/2014/main" id="{6A35C40F-687E-B34B-B975-ED0CDEFEC8A1}"/>
              </a:ext>
            </a:extLst>
          </p:cNvPr>
          <p:cNvPicPr>
            <a:picLocks noChangeAspect="1"/>
          </p:cNvPicPr>
          <p:nvPr/>
        </p:nvPicPr>
        <p:blipFill rotWithShape="1">
          <a:blip r:embed="rId4"/>
          <a:srcRect l="18840" t="84333" r="72880" b="5333"/>
          <a:stretch/>
        </p:blipFill>
        <p:spPr>
          <a:xfrm>
            <a:off x="10015399" y="5804284"/>
            <a:ext cx="875592" cy="636172"/>
          </a:xfrm>
          <a:prstGeom prst="rect">
            <a:avLst/>
          </a:prstGeom>
        </p:spPr>
      </p:pic>
      <p:pic>
        <p:nvPicPr>
          <p:cNvPr id="8" name="Picture 7">
            <a:hlinkClick r:id="rId5"/>
            <a:extLst>
              <a:ext uri="{FF2B5EF4-FFF2-40B4-BE49-F238E27FC236}">
                <a16:creationId xmlns:a16="http://schemas.microsoft.com/office/drawing/2014/main" id="{EEC9436E-41D9-FA4F-B24F-9D11D47EFC93}"/>
              </a:ext>
            </a:extLst>
          </p:cNvPr>
          <p:cNvPicPr>
            <a:picLocks noChangeAspect="1"/>
          </p:cNvPicPr>
          <p:nvPr/>
        </p:nvPicPr>
        <p:blipFill rotWithShape="1">
          <a:blip r:embed="rId4"/>
          <a:srcRect l="30161" t="83075" r="63111" b="5332"/>
          <a:stretch/>
        </p:blipFill>
        <p:spPr>
          <a:xfrm>
            <a:off x="10890991" y="5715536"/>
            <a:ext cx="734723" cy="737087"/>
          </a:xfrm>
          <a:prstGeom prst="rect">
            <a:avLst/>
          </a:prstGeom>
        </p:spPr>
      </p:pic>
      <p:pic>
        <p:nvPicPr>
          <p:cNvPr id="10" name="Picture 9">
            <a:hlinkClick r:id="rId6"/>
            <a:extLst>
              <a:ext uri="{FF2B5EF4-FFF2-40B4-BE49-F238E27FC236}">
                <a16:creationId xmlns:a16="http://schemas.microsoft.com/office/drawing/2014/main" id="{707BE5F1-DCEB-144F-86FF-E99AA7959D98}"/>
              </a:ext>
            </a:extLst>
          </p:cNvPr>
          <p:cNvPicPr>
            <a:picLocks noChangeAspect="1"/>
          </p:cNvPicPr>
          <p:nvPr/>
        </p:nvPicPr>
        <p:blipFill rotWithShape="1">
          <a:blip r:embed="rId4"/>
          <a:srcRect l="40770" t="83444" r="55156" b="4963"/>
          <a:stretch/>
        </p:blipFill>
        <p:spPr>
          <a:xfrm>
            <a:off x="11684271" y="5784399"/>
            <a:ext cx="403491" cy="668224"/>
          </a:xfrm>
          <a:prstGeom prst="rect">
            <a:avLst/>
          </a:prstGeom>
        </p:spPr>
      </p:pic>
      <p:sp>
        <p:nvSpPr>
          <p:cNvPr id="13" name="TextBox 12">
            <a:extLst>
              <a:ext uri="{FF2B5EF4-FFF2-40B4-BE49-F238E27FC236}">
                <a16:creationId xmlns:a16="http://schemas.microsoft.com/office/drawing/2014/main" id="{20BFA583-6201-4D96-BE04-797E316D744B}"/>
              </a:ext>
            </a:extLst>
          </p:cNvPr>
          <p:cNvSpPr txBox="1"/>
          <p:nvPr/>
        </p:nvSpPr>
        <p:spPr>
          <a:xfrm>
            <a:off x="416806" y="1754266"/>
            <a:ext cx="337383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hlinkClick r:id="rId7"/>
              </a:rPr>
              <a:t>Jason Wiese</a:t>
            </a:r>
            <a:endPar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329DD485-DE2E-47A5-85C0-A4295370A8F9}"/>
              </a:ext>
            </a:extLst>
          </p:cNvPr>
          <p:cNvSpPr txBox="1"/>
          <p:nvPr/>
        </p:nvSpPr>
        <p:spPr>
          <a:xfrm>
            <a:off x="416806" y="2067130"/>
            <a:ext cx="33738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1F1A62"/>
                </a:solidFill>
                <a:effectLst/>
                <a:uLnTx/>
                <a:uFillTx/>
                <a:latin typeface="Helvetica Light" panose="020B0403020202020204" pitchFamily="34" charset="0"/>
                <a:ea typeface="+mn-ea"/>
                <a:cs typeface="+mn-cs"/>
              </a:rPr>
              <a:t>jasonw@thevab.com</a:t>
            </a:r>
            <a:endPar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endParaRPr>
          </a:p>
        </p:txBody>
      </p:sp>
      <p:sp>
        <p:nvSpPr>
          <p:cNvPr id="4" name="TextBox 3">
            <a:extLst>
              <a:ext uri="{FF2B5EF4-FFF2-40B4-BE49-F238E27FC236}">
                <a16:creationId xmlns:a16="http://schemas.microsoft.com/office/drawing/2014/main" id="{C4F6F6B0-5D89-4B93-9148-A79F72983537}"/>
              </a:ext>
            </a:extLst>
          </p:cNvPr>
          <p:cNvSpPr txBox="1"/>
          <p:nvPr/>
        </p:nvSpPr>
        <p:spPr>
          <a:xfrm>
            <a:off x="317684" y="3485258"/>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Interested in learning more? Check out this related content: </a:t>
            </a:r>
          </a:p>
        </p:txBody>
      </p:sp>
      <p:sp>
        <p:nvSpPr>
          <p:cNvPr id="20" name="Rectangle 19">
            <a:extLst>
              <a:ext uri="{FF2B5EF4-FFF2-40B4-BE49-F238E27FC236}">
                <a16:creationId xmlns:a16="http://schemas.microsoft.com/office/drawing/2014/main" id="{66C9491A-DA7A-4DCA-B0C6-1B9F831386C9}"/>
              </a:ext>
            </a:extLst>
          </p:cNvPr>
          <p:cNvSpPr/>
          <p:nvPr/>
        </p:nvSpPr>
        <p:spPr>
          <a:xfrm>
            <a:off x="351023" y="1284420"/>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Creators</a:t>
            </a:r>
          </a:p>
        </p:txBody>
      </p:sp>
      <p:sp>
        <p:nvSpPr>
          <p:cNvPr id="27" name="TextBox 26">
            <a:hlinkClick r:id="rId8"/>
            <a:extLst>
              <a:ext uri="{FF2B5EF4-FFF2-40B4-BE49-F238E27FC236}">
                <a16:creationId xmlns:a16="http://schemas.microsoft.com/office/drawing/2014/main" id="{3C30D75C-BED3-4137-9F8A-59CDF8222FDF}"/>
              </a:ext>
            </a:extLst>
          </p:cNvPr>
          <p:cNvSpPr txBox="1"/>
          <p:nvPr/>
        </p:nvSpPr>
        <p:spPr>
          <a:xfrm>
            <a:off x="3974704" y="1754266"/>
            <a:ext cx="253481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hlinkClick r:id="rId8"/>
              </a:rPr>
              <a:t>Leah Montner-Dixon</a:t>
            </a:r>
            <a:endPar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9" name="TextBox 28">
            <a:extLst>
              <a:ext uri="{FF2B5EF4-FFF2-40B4-BE49-F238E27FC236}">
                <a16:creationId xmlns:a16="http://schemas.microsoft.com/office/drawing/2014/main" id="{284F31F4-4D86-4B99-B746-6850D63BF5DE}"/>
              </a:ext>
            </a:extLst>
          </p:cNvPr>
          <p:cNvSpPr txBox="1"/>
          <p:nvPr/>
        </p:nvSpPr>
        <p:spPr>
          <a:xfrm>
            <a:off x="3974704" y="2067130"/>
            <a:ext cx="25348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err="1">
                <a:solidFill>
                  <a:srgbClr val="1F1A62"/>
                </a:solidFill>
                <a:latin typeface="Helvetica Light" panose="020B0403020202020204" pitchFamily="34" charset="0"/>
              </a:rPr>
              <a:t>leahm</a:t>
            </a: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@thevab.com</a:t>
            </a:r>
          </a:p>
        </p:txBody>
      </p:sp>
      <p:sp>
        <p:nvSpPr>
          <p:cNvPr id="30" name="TextBox 29">
            <a:extLst>
              <a:ext uri="{FF2B5EF4-FFF2-40B4-BE49-F238E27FC236}">
                <a16:creationId xmlns:a16="http://schemas.microsoft.com/office/drawing/2014/main" id="{ED6234C7-6B49-4914-9E1D-FF586B83DF32}"/>
              </a:ext>
            </a:extLst>
          </p:cNvPr>
          <p:cNvSpPr txBox="1"/>
          <p:nvPr/>
        </p:nvSpPr>
        <p:spPr>
          <a:xfrm>
            <a:off x="6898860" y="1754266"/>
            <a:ext cx="23043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hlinkClick r:id="rId9"/>
              </a:rPr>
              <a:t>Karolina Guillen</a:t>
            </a:r>
            <a:endPar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31" name="TextBox 30">
            <a:extLst>
              <a:ext uri="{FF2B5EF4-FFF2-40B4-BE49-F238E27FC236}">
                <a16:creationId xmlns:a16="http://schemas.microsoft.com/office/drawing/2014/main" id="{CE43461A-C6D3-44CF-AC68-6DF422E760B6}"/>
              </a:ext>
            </a:extLst>
          </p:cNvPr>
          <p:cNvSpPr txBox="1"/>
          <p:nvPr/>
        </p:nvSpPr>
        <p:spPr>
          <a:xfrm>
            <a:off x="6898860" y="2067130"/>
            <a:ext cx="23043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karolinag@thevab.com</a:t>
            </a:r>
          </a:p>
        </p:txBody>
      </p:sp>
      <p:pic>
        <p:nvPicPr>
          <p:cNvPr id="34" name="Picture 33">
            <a:hlinkClick r:id="rId10"/>
            <a:extLst>
              <a:ext uri="{FF2B5EF4-FFF2-40B4-BE49-F238E27FC236}">
                <a16:creationId xmlns:a16="http://schemas.microsoft.com/office/drawing/2014/main" id="{09A67574-CF87-4795-B578-431F54010420}"/>
              </a:ext>
            </a:extLst>
          </p:cNvPr>
          <p:cNvPicPr>
            <a:picLocks noChangeAspect="1"/>
          </p:cNvPicPr>
          <p:nvPr/>
        </p:nvPicPr>
        <p:blipFill>
          <a:blip r:embed="rId11"/>
          <a:stretch>
            <a:fillRect/>
          </a:stretch>
        </p:blipFill>
        <p:spPr>
          <a:xfrm>
            <a:off x="434682" y="4187229"/>
            <a:ext cx="2104844" cy="1597170"/>
          </a:xfrm>
          <a:prstGeom prst="rect">
            <a:avLst/>
          </a:prstGeom>
          <a:ln>
            <a:solidFill>
              <a:srgbClr val="1B1464"/>
            </a:solidFill>
          </a:ln>
        </p:spPr>
      </p:pic>
      <p:sp>
        <p:nvSpPr>
          <p:cNvPr id="39" name="Rectangle 38">
            <a:extLst>
              <a:ext uri="{FF2B5EF4-FFF2-40B4-BE49-F238E27FC236}">
                <a16:creationId xmlns:a16="http://schemas.microsoft.com/office/drawing/2014/main" id="{D169233E-DE78-449C-8821-34B6F5CC93FC}"/>
              </a:ext>
            </a:extLst>
          </p:cNvPr>
          <p:cNvSpPr/>
          <p:nvPr/>
        </p:nvSpPr>
        <p:spPr>
          <a:xfrm>
            <a:off x="299093" y="5816018"/>
            <a:ext cx="2376023" cy="553998"/>
          </a:xfrm>
          <a:prstGeom prst="rect">
            <a:avLst/>
          </a:prstGeom>
        </p:spPr>
        <p:txBody>
          <a:bodyPr wrap="square">
            <a:spAutoFit/>
          </a:bodyPr>
          <a:lstStyle/>
          <a:p>
            <a:pPr lvl="0" algn="ctr">
              <a:defRPr/>
            </a:pPr>
            <a:r>
              <a:rPr lang="en-US" sz="1000" b="1" dirty="0">
                <a:solidFill>
                  <a:srgbClr val="ED3C8D"/>
                </a:solidFill>
                <a:latin typeface="Helvetica" panose="020B0403020202020204" pitchFamily="34" charset="0"/>
                <a:hlinkClick r:id="rId10">
                  <a:extLst>
                    <a:ext uri="{A12FA001-AC4F-418D-AE19-62706E023703}">
                      <ahyp:hlinkClr xmlns:ahyp="http://schemas.microsoft.com/office/drawing/2018/hyperlinkcolor" val="tx"/>
                    </a:ext>
                  </a:extLst>
                </a:hlinkClick>
              </a:rPr>
              <a:t>Direct Impact</a:t>
            </a:r>
            <a:r>
              <a:rPr lang="en-US" sz="1000" dirty="0">
                <a:solidFill>
                  <a:srgbClr val="ED3C8D"/>
                </a:solidFill>
                <a:latin typeface="Helvetica" panose="020B0403020202020204" pitchFamily="34" charset="0"/>
                <a:hlinkClick r:id="rId10">
                  <a:extLst>
                    <a:ext uri="{A12FA001-AC4F-418D-AE19-62706E023703}">
                      <ahyp:hlinkClr xmlns:ahyp="http://schemas.microsoft.com/office/drawing/2018/hyperlinkcolor" val="tx"/>
                    </a:ext>
                  </a:extLst>
                </a:hlinkClick>
              </a:rPr>
              <a:t>:</a:t>
            </a:r>
            <a:r>
              <a:rPr lang="en-US" sz="1000" dirty="0">
                <a:solidFill>
                  <a:srgbClr val="1B1464"/>
                </a:solidFill>
                <a:latin typeface="Helvetica" panose="020B0403020202020204" pitchFamily="34" charset="0"/>
                <a:hlinkClick r:id="rId10">
                  <a:extLst>
                    <a:ext uri="{A12FA001-AC4F-418D-AE19-62706E023703}">
                      <ahyp:hlinkClr xmlns:ahyp="http://schemas.microsoft.com/office/drawing/2018/hyperlinkcolor" val="tx"/>
                    </a:ext>
                  </a:extLst>
                </a:hlinkClick>
              </a:rPr>
              <a:t> </a:t>
            </a:r>
          </a:p>
          <a:p>
            <a:pPr lvl="0" algn="ctr">
              <a:defRPr/>
            </a:pPr>
            <a:r>
              <a:rPr lang="en-US" sz="1000" dirty="0">
                <a:solidFill>
                  <a:srgbClr val="1B1464"/>
                </a:solidFill>
                <a:latin typeface="Helvetica" panose="020B0403020202020204" pitchFamily="34" charset="0"/>
                <a:hlinkClick r:id="rId10">
                  <a:extLst>
                    <a:ext uri="{A12FA001-AC4F-418D-AE19-62706E023703}">
                      <ahyp:hlinkClr xmlns:ahyp="http://schemas.microsoft.com/office/drawing/2018/hyperlinkcolor" val="tx"/>
                    </a:ext>
                  </a:extLst>
                </a:hlinkClick>
              </a:rPr>
              <a:t>How TV Drives Outcomes </a:t>
            </a:r>
          </a:p>
          <a:p>
            <a:pPr lvl="0" algn="ctr">
              <a:defRPr/>
            </a:pPr>
            <a:r>
              <a:rPr lang="en-US" sz="1000" dirty="0">
                <a:solidFill>
                  <a:srgbClr val="1B1464"/>
                </a:solidFill>
                <a:latin typeface="Helvetica" panose="020B0403020202020204" pitchFamily="34" charset="0"/>
                <a:hlinkClick r:id="rId10">
                  <a:extLst>
                    <a:ext uri="{A12FA001-AC4F-418D-AE19-62706E023703}">
                      <ahyp:hlinkClr xmlns:ahyp="http://schemas.microsoft.com/office/drawing/2018/hyperlinkcolor" val="tx"/>
                    </a:ext>
                  </a:extLst>
                </a:hlinkClick>
              </a:rPr>
              <a:t>For Direct-Disruptor Brands</a:t>
            </a:r>
            <a:endParaRPr kumimoji="0" lang="en-US" sz="1000" i="0" strike="noStrike" kern="1200" cap="none" spc="0" normalizeH="0" baseline="0" noProof="0" dirty="0">
              <a:ln>
                <a:noFill/>
              </a:ln>
              <a:solidFill>
                <a:srgbClr val="1B1464"/>
              </a:solidFill>
              <a:effectLst/>
              <a:uLnTx/>
              <a:uFillTx/>
              <a:latin typeface="Helvetica" panose="020B0403020202020204" pitchFamily="34" charset="0"/>
            </a:endParaRPr>
          </a:p>
        </p:txBody>
      </p:sp>
      <p:pic>
        <p:nvPicPr>
          <p:cNvPr id="35" name="Picture 34">
            <a:hlinkClick r:id="rId12"/>
            <a:extLst>
              <a:ext uri="{FF2B5EF4-FFF2-40B4-BE49-F238E27FC236}">
                <a16:creationId xmlns:a16="http://schemas.microsoft.com/office/drawing/2014/main" id="{BDAD0104-F350-49C1-BDC6-17096218CA64}"/>
              </a:ext>
            </a:extLst>
          </p:cNvPr>
          <p:cNvPicPr>
            <a:picLocks noChangeAspect="1"/>
          </p:cNvPicPr>
          <p:nvPr/>
        </p:nvPicPr>
        <p:blipFill>
          <a:blip r:embed="rId13"/>
          <a:stretch>
            <a:fillRect/>
          </a:stretch>
        </p:blipFill>
        <p:spPr>
          <a:xfrm>
            <a:off x="3174823" y="4187229"/>
            <a:ext cx="2839415" cy="1597170"/>
          </a:xfrm>
          <a:prstGeom prst="rect">
            <a:avLst/>
          </a:prstGeom>
          <a:ln>
            <a:solidFill>
              <a:srgbClr val="1B1464"/>
            </a:solidFill>
          </a:ln>
        </p:spPr>
      </p:pic>
      <p:sp>
        <p:nvSpPr>
          <p:cNvPr id="40" name="Rectangle 39">
            <a:extLst>
              <a:ext uri="{FF2B5EF4-FFF2-40B4-BE49-F238E27FC236}">
                <a16:creationId xmlns:a16="http://schemas.microsoft.com/office/drawing/2014/main" id="{A1570256-CAFC-4A90-9D78-981F8C7D21B0}"/>
              </a:ext>
            </a:extLst>
          </p:cNvPr>
          <p:cNvSpPr/>
          <p:nvPr/>
        </p:nvSpPr>
        <p:spPr>
          <a:xfrm>
            <a:off x="3174823" y="5816018"/>
            <a:ext cx="2839416" cy="553998"/>
          </a:xfrm>
          <a:prstGeom prst="rect">
            <a:avLst/>
          </a:prstGeom>
        </p:spPr>
        <p:txBody>
          <a:bodyPr wrap="square">
            <a:spAutoFit/>
          </a:bodyPr>
          <a:lstStyle/>
          <a:p>
            <a:pPr lvl="0" algn="ctr">
              <a:defRPr/>
            </a:pPr>
            <a:r>
              <a:rPr lang="en-US" sz="1000" b="1" dirty="0">
                <a:solidFill>
                  <a:srgbClr val="ED3C8D"/>
                </a:solidFill>
                <a:latin typeface="Helvetica" panose="020B0403020202020204" pitchFamily="34" charset="0"/>
                <a:hlinkClick r:id="rId12">
                  <a:extLst>
                    <a:ext uri="{A12FA001-AC4F-418D-AE19-62706E023703}">
                      <ahyp:hlinkClr xmlns:ahyp="http://schemas.microsoft.com/office/drawing/2018/hyperlinkcolor" val="tx"/>
                    </a:ext>
                  </a:extLst>
                </a:hlinkClick>
              </a:rPr>
              <a:t>Direct Outcomes</a:t>
            </a:r>
            <a:r>
              <a:rPr lang="en-US" sz="1000" dirty="0">
                <a:solidFill>
                  <a:srgbClr val="ED3C8D"/>
                </a:solidFill>
                <a:latin typeface="Helvetica" panose="020B0403020202020204" pitchFamily="34" charset="0"/>
                <a:hlinkClick r:id="rId12">
                  <a:extLst>
                    <a:ext uri="{A12FA001-AC4F-418D-AE19-62706E023703}">
                      <ahyp:hlinkClr xmlns:ahyp="http://schemas.microsoft.com/office/drawing/2018/hyperlinkcolor" val="tx"/>
                    </a:ext>
                  </a:extLst>
                </a:hlinkClick>
              </a:rPr>
              <a:t>: </a:t>
            </a:r>
          </a:p>
          <a:p>
            <a:pPr lvl="0" algn="ctr">
              <a:defRPr/>
            </a:pPr>
            <a:r>
              <a:rPr lang="en-US" sz="1000" dirty="0">
                <a:solidFill>
                  <a:srgbClr val="1B1464"/>
                </a:solidFill>
                <a:latin typeface="Helvetica" panose="020B0403020202020204" pitchFamily="34" charset="0"/>
                <a:hlinkClick r:id="rId12">
                  <a:extLst>
                    <a:ext uri="{A12FA001-AC4F-418D-AE19-62706E023703}">
                      <ahyp:hlinkClr xmlns:ahyp="http://schemas.microsoft.com/office/drawing/2018/hyperlinkcolor" val="tx"/>
                    </a:ext>
                  </a:extLst>
                </a:hlinkClick>
              </a:rPr>
              <a:t>Analyzing The 'Big Bets' DTC Brands </a:t>
            </a:r>
          </a:p>
          <a:p>
            <a:pPr lvl="0" algn="ctr">
              <a:defRPr/>
            </a:pPr>
            <a:r>
              <a:rPr lang="en-US" sz="1000" dirty="0">
                <a:solidFill>
                  <a:srgbClr val="1B1464"/>
                </a:solidFill>
                <a:latin typeface="Helvetica" panose="020B0403020202020204" pitchFamily="34" charset="0"/>
                <a:hlinkClick r:id="rId12">
                  <a:extLst>
                    <a:ext uri="{A12FA001-AC4F-418D-AE19-62706E023703}">
                      <ahyp:hlinkClr xmlns:ahyp="http://schemas.microsoft.com/office/drawing/2018/hyperlinkcolor" val="tx"/>
                    </a:ext>
                  </a:extLst>
                </a:hlinkClick>
              </a:rPr>
              <a:t>Are Making On TV</a:t>
            </a:r>
            <a:endParaRPr kumimoji="0" lang="en-US" sz="1000" i="0" strike="noStrike" kern="1200" cap="none" spc="0" normalizeH="0" baseline="0" noProof="0" dirty="0">
              <a:ln>
                <a:noFill/>
              </a:ln>
              <a:solidFill>
                <a:srgbClr val="1B1464"/>
              </a:solidFill>
              <a:effectLst/>
              <a:uLnTx/>
              <a:uFillTx/>
              <a:latin typeface="Helvetica" panose="020B0403020202020204" pitchFamily="34" charset="0"/>
            </a:endParaRPr>
          </a:p>
        </p:txBody>
      </p:sp>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7" name="Rectangle 36">
            <a:extLst>
              <a:ext uri="{FF2B5EF4-FFF2-40B4-BE49-F238E27FC236}">
                <a16:creationId xmlns:a16="http://schemas.microsoft.com/office/drawing/2014/main" id="{FA0E929B-6B21-4CFA-A420-B118C9E73D27}"/>
              </a:ext>
            </a:extLst>
          </p:cNvPr>
          <p:cNvSpPr/>
          <p:nvPr/>
        </p:nvSpPr>
        <p:spPr>
          <a:xfrm>
            <a:off x="6747972" y="5816018"/>
            <a:ext cx="2376023" cy="553998"/>
          </a:xfrm>
          <a:prstGeom prst="rect">
            <a:avLst/>
          </a:prstGeom>
        </p:spPr>
        <p:txBody>
          <a:bodyPr wrap="square">
            <a:spAutoFit/>
          </a:bodyPr>
          <a:lstStyle/>
          <a:p>
            <a:pPr lvl="0" algn="ctr">
              <a:defRPr/>
            </a:pPr>
            <a:r>
              <a:rPr lang="en-US" sz="1000" b="1" dirty="0">
                <a:solidFill>
                  <a:srgbClr val="ED3C8D"/>
                </a:solidFill>
                <a:latin typeface="Helvetica" panose="020B0403020202020204" pitchFamily="34" charset="0"/>
                <a:hlinkClick r:id="rId15">
                  <a:extLst>
                    <a:ext uri="{A12FA001-AC4F-418D-AE19-62706E023703}">
                      <ahyp:hlinkClr xmlns:ahyp="http://schemas.microsoft.com/office/drawing/2018/hyperlinkcolor" val="tx"/>
                    </a:ext>
                  </a:extLst>
                </a:hlinkClick>
              </a:rPr>
              <a:t>Deciphering Direct-to-Consumer:</a:t>
            </a:r>
            <a:endParaRPr lang="en-US" sz="1000" dirty="0">
              <a:solidFill>
                <a:srgbClr val="ED3C8D"/>
              </a:solidFill>
              <a:latin typeface="Helvetica" panose="020B0403020202020204" pitchFamily="34" charset="0"/>
              <a:hlinkClick r:id="rId15">
                <a:extLst>
                  <a:ext uri="{A12FA001-AC4F-418D-AE19-62706E023703}">
                    <ahyp:hlinkClr xmlns:ahyp="http://schemas.microsoft.com/office/drawing/2018/hyperlinkcolor" val="tx"/>
                  </a:ext>
                </a:extLst>
              </a:hlinkClick>
            </a:endParaRPr>
          </a:p>
          <a:p>
            <a:pPr lvl="0" algn="ctr">
              <a:defRPr/>
            </a:pPr>
            <a:r>
              <a:rPr lang="en-US" sz="1000" u="sng" dirty="0">
                <a:solidFill>
                  <a:srgbClr val="1B1464"/>
                </a:solidFill>
                <a:latin typeface="Helvetica" panose="020B0403020202020204" pitchFamily="34" charset="0"/>
                <a:hlinkClick r:id="rId15">
                  <a:extLst>
                    <a:ext uri="{A12FA001-AC4F-418D-AE19-62706E023703}">
                      <ahyp:hlinkClr xmlns:ahyp="http://schemas.microsoft.com/office/drawing/2018/hyperlinkcolor" val="tx"/>
                    </a:ext>
                  </a:extLst>
                </a:hlinkClick>
              </a:rPr>
              <a:t>An Insider’s Guide to America’s Fastest Growing Brands</a:t>
            </a:r>
            <a:endParaRPr kumimoji="0" lang="en-US" sz="1000" i="0" u="sng" strike="noStrike" kern="1200" cap="none" spc="0" normalizeH="0" baseline="0" noProof="0" dirty="0">
              <a:ln>
                <a:noFill/>
              </a:ln>
              <a:solidFill>
                <a:srgbClr val="1B1464"/>
              </a:solidFill>
              <a:effectLst/>
              <a:uLnTx/>
              <a:uFillTx/>
              <a:latin typeface="Helvetica" panose="020B0403020202020204" pitchFamily="34" charset="0"/>
            </a:endParaRPr>
          </a:p>
        </p:txBody>
      </p:sp>
      <p:pic>
        <p:nvPicPr>
          <p:cNvPr id="2" name="Picture 1">
            <a:hlinkClick r:id="rId15"/>
            <a:extLst>
              <a:ext uri="{FF2B5EF4-FFF2-40B4-BE49-F238E27FC236}">
                <a16:creationId xmlns:a16="http://schemas.microsoft.com/office/drawing/2014/main" id="{432DADC6-61BD-4553-BDC2-9A392A9CAB54}"/>
              </a:ext>
            </a:extLst>
          </p:cNvPr>
          <p:cNvPicPr>
            <a:picLocks noChangeAspect="1"/>
          </p:cNvPicPr>
          <p:nvPr/>
        </p:nvPicPr>
        <p:blipFill>
          <a:blip r:embed="rId16"/>
          <a:stretch>
            <a:fillRect/>
          </a:stretch>
        </p:blipFill>
        <p:spPr>
          <a:xfrm>
            <a:off x="6513945" y="4184606"/>
            <a:ext cx="2844076" cy="1599793"/>
          </a:xfrm>
          <a:prstGeom prst="rect">
            <a:avLst/>
          </a:prstGeom>
          <a:ln>
            <a:solidFill>
              <a:srgbClr val="1B1464"/>
            </a:solidFill>
          </a:ln>
        </p:spPr>
      </p:pic>
    </p:spTree>
    <p:extLst>
      <p:ext uri="{BB962C8B-B14F-4D97-AF65-F5344CB8AC3E}">
        <p14:creationId xmlns:p14="http://schemas.microsoft.com/office/powerpoint/2010/main" val="552149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dirty="0">
                <a:ln>
                  <a:noFill/>
                </a:ln>
                <a:solidFill>
                  <a:srgbClr val="ED3C8D"/>
                </a:solidFill>
                <a:effectLst/>
                <a:uLnTx/>
                <a:uFillTx/>
                <a:latin typeface="Helvetica" pitchFamily="2" charset="0"/>
                <a:ea typeface="+mn-ea"/>
                <a:cs typeface="+mn-cs"/>
              </a:rPr>
              <a:t>complimentary access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3C8D"/>
                </a:solidFill>
                <a:effectLst/>
                <a:uLnTx/>
                <a:uFillTx/>
                <a:latin typeface="Helvetica" pitchFamily="2" charset="0"/>
                <a:ea typeface="+mn-ea"/>
                <a:cs typeface="+mn-cs"/>
              </a:rPr>
              <a:t>Get Access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a:srcRect l="30898" t="46458" r="49492" b="17778"/>
          <a:stretch/>
        </p:blipFill>
        <p:spPr>
          <a:xfrm>
            <a:off x="5337500" y="4919346"/>
            <a:ext cx="1214437" cy="1245887"/>
          </a:xfrm>
          <a:prstGeom prst="rect">
            <a:avLst/>
          </a:prstGeom>
        </p:spPr>
      </p:pic>
      <p:pic>
        <p:nvPicPr>
          <p:cNvPr id="10" name="Picture 9">
            <a:extLst>
              <a:ext uri="{FF2B5EF4-FFF2-40B4-BE49-F238E27FC236}">
                <a16:creationId xmlns:a16="http://schemas.microsoft.com/office/drawing/2014/main" id="{D60A4D2B-1C0A-4776-A665-7A08D403E24F}"/>
              </a:ext>
            </a:extLst>
          </p:cNvPr>
          <p:cNvPicPr>
            <a:picLocks noChangeAspect="1"/>
          </p:cNvPicPr>
          <p:nvPr/>
        </p:nvPicPr>
        <p:blipFill>
          <a:blip r:embed="rId4">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46331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33223" y="1984720"/>
            <a:ext cx="11125555" cy="3877985"/>
          </a:xfrm>
          <a:prstGeom prst="rect">
            <a:avLst/>
          </a:prstGeom>
          <a:noFill/>
        </p:spPr>
        <p:txBody>
          <a:bodyPr wrap="square" rtlCol="0">
            <a:spAutoFit/>
          </a:bodyPr>
          <a:lstStyle/>
          <a:p>
            <a:pPr lvl="0"/>
            <a:r>
              <a:rPr lang="en-US" dirty="0">
                <a:solidFill>
                  <a:srgbClr val="1B1464"/>
                </a:solidFill>
                <a:latin typeface="Helvetica Light" panose="020B0403020202020204" pitchFamily="34" charset="0"/>
              </a:rPr>
              <a:t>In our recently released report entitled </a:t>
            </a:r>
            <a:r>
              <a:rPr lang="en-US" dirty="0">
                <a:solidFill>
                  <a:srgbClr val="1B1464"/>
                </a:solidFill>
                <a:latin typeface="Helvetica Light" panose="020B0403020202020204" pitchFamily="34" charset="0"/>
                <a:hlinkClick r:id="rId3">
                  <a:extLst>
                    <a:ext uri="{A12FA001-AC4F-418D-AE19-62706E023703}">
                      <ahyp:hlinkClr xmlns:ahyp="http://schemas.microsoft.com/office/drawing/2018/hyperlinkcolor" val="tx"/>
                    </a:ext>
                  </a:extLst>
                </a:hlinkClick>
              </a:rPr>
              <a:t>'Welcome To TV’</a:t>
            </a:r>
            <a:r>
              <a:rPr lang="en-US" dirty="0">
                <a:solidFill>
                  <a:srgbClr val="1B1464"/>
                </a:solidFill>
                <a:latin typeface="Helvetica Light" panose="020B0403020202020204" pitchFamily="34" charset="0"/>
              </a:rPr>
              <a:t>, we introduced a diverse group of brands who launched their first-ever national TV campaign during 2019. </a:t>
            </a:r>
            <a:r>
              <a:rPr lang="en-US" b="1" dirty="0">
                <a:solidFill>
                  <a:srgbClr val="ED3C8D"/>
                </a:solidFill>
                <a:latin typeface="Helvetica Light" panose="020B0403020202020204" pitchFamily="34" charset="0"/>
              </a:rPr>
              <a:t>Two-thirds of those new advertisers were direct-to-consumer brands</a:t>
            </a:r>
            <a:r>
              <a:rPr lang="en-US" dirty="0">
                <a:solidFill>
                  <a:srgbClr val="1B1464"/>
                </a:solidFill>
                <a:latin typeface="Helvetica Light" panose="020B0403020202020204" pitchFamily="34" charset="0"/>
              </a:rPr>
              <a:t> which further solidified the importance of this segment within the American economy.</a:t>
            </a:r>
          </a:p>
          <a:p>
            <a:pPr lvl="0"/>
            <a:endParaRPr lang="en-US" sz="2400" dirty="0">
              <a:solidFill>
                <a:srgbClr val="1B1464"/>
              </a:solidFill>
              <a:latin typeface="Helvetica Light" panose="020B0403020202020204" pitchFamily="34" charset="0"/>
            </a:endParaRPr>
          </a:p>
          <a:p>
            <a:pPr lvl="0"/>
            <a:r>
              <a:rPr lang="en-US" dirty="0">
                <a:solidFill>
                  <a:srgbClr val="1B1464"/>
                </a:solidFill>
                <a:latin typeface="Helvetica Light" panose="020B0403020202020204" pitchFamily="34" charset="0"/>
              </a:rPr>
              <a:t>Earlier this year, we delved into the DNA of DTC brands and their importance to society in our marketer’s guide, </a:t>
            </a:r>
            <a:r>
              <a:rPr lang="en-US" dirty="0">
                <a:solidFill>
                  <a:srgbClr val="1B1464"/>
                </a:solidFill>
                <a:latin typeface="Helvetica Light" panose="020B0403020202020204" pitchFamily="34" charset="0"/>
                <a:hlinkClick r:id="rId4">
                  <a:extLst>
                    <a:ext uri="{A12FA001-AC4F-418D-AE19-62706E023703}">
                      <ahyp:hlinkClr xmlns:ahyp="http://schemas.microsoft.com/office/drawing/2018/hyperlinkcolor" val="tx"/>
                    </a:ext>
                  </a:extLst>
                </a:hlinkClick>
              </a:rPr>
              <a:t>'Deciphering Direct-to-Consumer’</a:t>
            </a:r>
            <a:r>
              <a:rPr lang="en-US" dirty="0">
                <a:solidFill>
                  <a:srgbClr val="1B1464"/>
                </a:solidFill>
                <a:latin typeface="Helvetica Light" panose="020B0403020202020204" pitchFamily="34" charset="0"/>
              </a:rPr>
              <a:t>. However, this </a:t>
            </a:r>
            <a:r>
              <a:rPr lang="en-US" b="1" dirty="0">
                <a:solidFill>
                  <a:srgbClr val="ED3C8D"/>
                </a:solidFill>
                <a:latin typeface="Helvetica Light" panose="020B0403020202020204" pitchFamily="34" charset="0"/>
              </a:rPr>
              <a:t>segment has never been more vital than it is today</a:t>
            </a:r>
            <a:r>
              <a:rPr lang="en-US" dirty="0">
                <a:solidFill>
                  <a:srgbClr val="1B1464"/>
                </a:solidFill>
                <a:latin typeface="Helvetica Light" panose="020B0403020202020204" pitchFamily="34" charset="0"/>
              </a:rPr>
              <a:t>, in the time of COVID-19 and a world of physical distancing, lockdowns, closures and ‘stay at home’ mandates. DTC brands offer an array of essential goods and services delivered right to your door or seamlessly online.</a:t>
            </a:r>
          </a:p>
          <a:p>
            <a:pPr lvl="0"/>
            <a:endParaRPr lang="en-US" sz="2400" dirty="0">
              <a:solidFill>
                <a:srgbClr val="1B1464"/>
              </a:solidFill>
              <a:latin typeface="Helvetica Light" panose="020B0403020202020204" pitchFamily="34" charset="0"/>
            </a:endParaRPr>
          </a:p>
          <a:p>
            <a:pPr lvl="0"/>
            <a:r>
              <a:rPr lang="en-US" dirty="0">
                <a:solidFill>
                  <a:srgbClr val="1B1464"/>
                </a:solidFill>
                <a:latin typeface="Helvetica Light" panose="020B0403020202020204" pitchFamily="34" charset="0"/>
              </a:rPr>
              <a:t>As an extension of our ‘Welcome To TV’ report series and a continuation of our annual ‘direct-to-consumer’ attribution analyses, this report looks at how </a:t>
            </a:r>
            <a:r>
              <a:rPr lang="en-US" b="1" dirty="0">
                <a:solidFill>
                  <a:srgbClr val="ED3C8D"/>
                </a:solidFill>
                <a:latin typeface="Helvetica Light" panose="020B0403020202020204" pitchFamily="34" charset="0"/>
              </a:rPr>
              <a:t>TV is instrumental in driving consumer intent</a:t>
            </a:r>
            <a:r>
              <a:rPr lang="en-US" dirty="0">
                <a:solidFill>
                  <a:srgbClr val="1B1464"/>
                </a:solidFill>
                <a:latin typeface="Helvetica Light" panose="020B0403020202020204" pitchFamily="34" charset="0"/>
              </a:rPr>
              <a:t> </a:t>
            </a:r>
            <a:r>
              <a:rPr lang="en-US" b="1" dirty="0">
                <a:solidFill>
                  <a:srgbClr val="ED3C8D"/>
                </a:solidFill>
                <a:latin typeface="Helvetica Light" panose="020B0403020202020204" pitchFamily="34" charset="0"/>
              </a:rPr>
              <a:t>and building customer bases</a:t>
            </a:r>
            <a:r>
              <a:rPr lang="en-US" dirty="0">
                <a:solidFill>
                  <a:srgbClr val="1B1464"/>
                </a:solidFill>
                <a:latin typeface="Helvetica Light" panose="020B0403020202020204" pitchFamily="34" charset="0"/>
              </a:rPr>
              <a:t> by correlating TV investment to website traffic for a </a:t>
            </a:r>
            <a:r>
              <a:rPr lang="en-US" b="1" dirty="0">
                <a:solidFill>
                  <a:srgbClr val="ED3C8D"/>
                </a:solidFill>
                <a:latin typeface="Helvetica Light" panose="020B0403020202020204" pitchFamily="34" charset="0"/>
              </a:rPr>
              <a:t>set of 50 new DTC TV advertisers</a:t>
            </a:r>
            <a:r>
              <a:rPr lang="en-US" dirty="0">
                <a:solidFill>
                  <a:srgbClr val="1B1464"/>
                </a:solidFill>
                <a:latin typeface="Helvetica Light" panose="020B0403020202020204" pitchFamily="34" charset="0"/>
              </a:rPr>
              <a:t>.</a:t>
            </a:r>
          </a:p>
        </p:txBody>
      </p:sp>
      <p:sp>
        <p:nvSpPr>
          <p:cNvPr id="12" name="Rectangle 11">
            <a:extLst>
              <a:ext uri="{FF2B5EF4-FFF2-40B4-BE49-F238E27FC236}">
                <a16:creationId xmlns:a16="http://schemas.microsoft.com/office/drawing/2014/main" id="{FCBDB492-9443-3D4A-8E9D-B3CECB95DCD7}"/>
              </a:ext>
            </a:extLst>
          </p:cNvPr>
          <p:cNvSpPr/>
          <p:nvPr/>
        </p:nvSpPr>
        <p:spPr>
          <a:xfrm>
            <a:off x="198883" y="533051"/>
            <a:ext cx="11778699" cy="584775"/>
          </a:xfrm>
          <a:prstGeom prst="rect">
            <a:avLst/>
          </a:prstGeom>
        </p:spPr>
        <p:txBody>
          <a:bodyPr wrap="square">
            <a:spAutoFit/>
          </a:bodyPr>
          <a:lstStyle/>
          <a:p>
            <a:r>
              <a:rPr lang="en-US" sz="3200" b="1" dirty="0">
                <a:solidFill>
                  <a:srgbClr val="1F1A62"/>
                </a:solidFill>
                <a:latin typeface="Helvetica" pitchFamily="2" charset="0"/>
              </a:rPr>
              <a:t>Driving Intent For Emerging Direct-to-Consumer Brands</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3623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B5068697-8ECE-4D1C-A7AA-EDA9A02F3B97}"/>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766FD7E6-94C3-4C78-9BAC-972BAA3C14D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0" name="Rectangle 29">
            <a:extLst>
              <a:ext uri="{FF2B5EF4-FFF2-40B4-BE49-F238E27FC236}">
                <a16:creationId xmlns:a16="http://schemas.microsoft.com/office/drawing/2014/main" id="{73655305-94D2-43CC-9A7F-47512A80D93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Rectangle 24">
            <a:extLst>
              <a:ext uri="{FF2B5EF4-FFF2-40B4-BE49-F238E27FC236}">
                <a16:creationId xmlns:a16="http://schemas.microsoft.com/office/drawing/2014/main" id="{7219393D-AD8A-4413-919A-AA8A9C0F2501}"/>
              </a:ext>
            </a:extLst>
          </p:cNvPr>
          <p:cNvSpPr/>
          <p:nvPr/>
        </p:nvSpPr>
        <p:spPr>
          <a:xfrm>
            <a:off x="198813" y="263113"/>
            <a:ext cx="11921652" cy="1292662"/>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DTC brands generally establish their customer base through social media, but to grow beyond their initial loyal, niche consumers they must add platforms that provide a broader audience like Multiscreen TV</a:t>
            </a:r>
            <a:endParaRPr kumimoji="0" lang="en-US" sz="2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cxnSp>
        <p:nvCxnSpPr>
          <p:cNvPr id="36" name="Straight Arrow Connector 35">
            <a:extLst>
              <a:ext uri="{FF2B5EF4-FFF2-40B4-BE49-F238E27FC236}">
                <a16:creationId xmlns:a16="http://schemas.microsoft.com/office/drawing/2014/main" id="{61713C99-C649-4ABC-A7C7-FD0F25C2024A}"/>
              </a:ext>
            </a:extLst>
          </p:cNvPr>
          <p:cNvCxnSpPr>
            <a:cxnSpLocks/>
          </p:cNvCxnSpPr>
          <p:nvPr/>
        </p:nvCxnSpPr>
        <p:spPr>
          <a:xfrm>
            <a:off x="202553" y="5390608"/>
            <a:ext cx="11690411" cy="0"/>
          </a:xfrm>
          <a:prstGeom prst="straightConnector1">
            <a:avLst/>
          </a:prstGeom>
          <a:ln w="76200">
            <a:solidFill>
              <a:srgbClr val="E84A99"/>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3A7E778-D04F-4195-AE57-621A10538CFA}"/>
              </a:ext>
            </a:extLst>
          </p:cNvPr>
          <p:cNvSpPr txBox="1"/>
          <p:nvPr/>
        </p:nvSpPr>
        <p:spPr>
          <a:xfrm>
            <a:off x="184172" y="5454178"/>
            <a:ext cx="117087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DTC Brand Maturity</a:t>
            </a:r>
          </a:p>
        </p:txBody>
      </p:sp>
      <p:sp>
        <p:nvSpPr>
          <p:cNvPr id="38" name="TextBox 37">
            <a:extLst>
              <a:ext uri="{FF2B5EF4-FFF2-40B4-BE49-F238E27FC236}">
                <a16:creationId xmlns:a16="http://schemas.microsoft.com/office/drawing/2014/main" id="{07F1E47B-2983-4430-A0F0-92A4BFF3DFC3}"/>
              </a:ext>
            </a:extLst>
          </p:cNvPr>
          <p:cNvSpPr txBox="1"/>
          <p:nvPr/>
        </p:nvSpPr>
        <p:spPr>
          <a:xfrm>
            <a:off x="4055709" y="1995771"/>
            <a:ext cx="40805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F1A62"/>
                </a:solidFill>
                <a:effectLst/>
                <a:uLnTx/>
                <a:uFillTx/>
                <a:latin typeface="Helvetica" pitchFamily="2" charset="0"/>
                <a:ea typeface="+mn-ea"/>
                <a:cs typeface="+mn-cs"/>
              </a:rPr>
              <a:t>DTC Advertising Evolution</a:t>
            </a:r>
          </a:p>
        </p:txBody>
      </p:sp>
      <p:sp>
        <p:nvSpPr>
          <p:cNvPr id="39" name="TextBox 38">
            <a:extLst>
              <a:ext uri="{FF2B5EF4-FFF2-40B4-BE49-F238E27FC236}">
                <a16:creationId xmlns:a16="http://schemas.microsoft.com/office/drawing/2014/main" id="{80EB9669-0C5C-4EC7-9177-9D602B327202}"/>
              </a:ext>
            </a:extLst>
          </p:cNvPr>
          <p:cNvSpPr txBox="1"/>
          <p:nvPr/>
        </p:nvSpPr>
        <p:spPr>
          <a:xfrm>
            <a:off x="220079" y="2725575"/>
            <a:ext cx="360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itchFamily="2" charset="0"/>
              </a:rPr>
              <a:t>Social Media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itchFamily="2" charset="0"/>
              </a:rPr>
              <a:t>Sampling of brands that are primarily advertising in this channel</a:t>
            </a:r>
          </a:p>
        </p:txBody>
      </p:sp>
      <p:sp>
        <p:nvSpPr>
          <p:cNvPr id="40" name="Rectangle 39">
            <a:extLst>
              <a:ext uri="{FF2B5EF4-FFF2-40B4-BE49-F238E27FC236}">
                <a16:creationId xmlns:a16="http://schemas.microsoft.com/office/drawing/2014/main" id="{EC19A47B-3D1B-47E6-AC49-9AF76D33FC53}"/>
              </a:ext>
            </a:extLst>
          </p:cNvPr>
          <p:cNvSpPr/>
          <p:nvPr/>
        </p:nvSpPr>
        <p:spPr>
          <a:xfrm>
            <a:off x="202553"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E44198C5-0BC5-4F0C-9741-EC584356835F}"/>
              </a:ext>
            </a:extLst>
          </p:cNvPr>
          <p:cNvSpPr/>
          <p:nvPr/>
        </p:nvSpPr>
        <p:spPr>
          <a:xfrm>
            <a:off x="4285286"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Plus Sign 59">
            <a:extLst>
              <a:ext uri="{FF2B5EF4-FFF2-40B4-BE49-F238E27FC236}">
                <a16:creationId xmlns:a16="http://schemas.microsoft.com/office/drawing/2014/main" id="{C52A0F33-D318-4E7D-92AE-0B99A423463F}"/>
              </a:ext>
            </a:extLst>
          </p:cNvPr>
          <p:cNvSpPr/>
          <p:nvPr/>
        </p:nvSpPr>
        <p:spPr>
          <a:xfrm>
            <a:off x="3840916" y="4017895"/>
            <a:ext cx="429586" cy="370148"/>
          </a:xfrm>
          <a:prstGeom prst="mathPlus">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3D0558AC-18B8-4B98-9AFC-C35681894629}"/>
              </a:ext>
            </a:extLst>
          </p:cNvPr>
          <p:cNvSpPr txBox="1"/>
          <p:nvPr/>
        </p:nvSpPr>
        <p:spPr>
          <a:xfrm>
            <a:off x="4297481" y="2701819"/>
            <a:ext cx="3612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itchFamily="2" charset="0"/>
                <a:ea typeface="+mn-ea"/>
                <a:cs typeface="+mn-cs"/>
              </a:rPr>
              <a:t>Podcasts, Out-of-Home, Satellite Radio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itchFamily="2" charset="0"/>
                <a:ea typeface="+mn-ea"/>
                <a:cs typeface="+mn-cs"/>
              </a:rPr>
              <a:t>Sampling of brands that have added these channels to their media mix</a:t>
            </a:r>
            <a:endParaRPr kumimoji="0" lang="en-US" sz="105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62" name="Rectangle 61">
            <a:extLst>
              <a:ext uri="{FF2B5EF4-FFF2-40B4-BE49-F238E27FC236}">
                <a16:creationId xmlns:a16="http://schemas.microsoft.com/office/drawing/2014/main" id="{AB2DD853-A6B7-4C2F-A9A1-ADCB6FC4A6F6}"/>
              </a:ext>
            </a:extLst>
          </p:cNvPr>
          <p:cNvSpPr/>
          <p:nvPr/>
        </p:nvSpPr>
        <p:spPr>
          <a:xfrm>
            <a:off x="8380214" y="3401085"/>
            <a:ext cx="3625168" cy="1603769"/>
          </a:xfrm>
          <a:prstGeom prst="rect">
            <a:avLst/>
          </a:prstGeom>
          <a:solidFill>
            <a:schemeClr val="bg1"/>
          </a:solidFill>
          <a:ln w="76200">
            <a:solidFill>
              <a:srgbClr val="00BF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Plus Sign 62">
            <a:extLst>
              <a:ext uri="{FF2B5EF4-FFF2-40B4-BE49-F238E27FC236}">
                <a16:creationId xmlns:a16="http://schemas.microsoft.com/office/drawing/2014/main" id="{B8F8B4A4-3FF4-44C9-8FE2-4B53AAE69FCE}"/>
              </a:ext>
            </a:extLst>
          </p:cNvPr>
          <p:cNvSpPr/>
          <p:nvPr/>
        </p:nvSpPr>
        <p:spPr>
          <a:xfrm>
            <a:off x="7941174" y="4017895"/>
            <a:ext cx="429586" cy="370148"/>
          </a:xfrm>
          <a:prstGeom prst="mathPlus">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A17E6A36-7494-41BC-B305-2B5D47FA7140}"/>
              </a:ext>
            </a:extLst>
          </p:cNvPr>
          <p:cNvSpPr txBox="1"/>
          <p:nvPr/>
        </p:nvSpPr>
        <p:spPr>
          <a:xfrm>
            <a:off x="8392411" y="2711643"/>
            <a:ext cx="36129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itchFamily="2" charset="0"/>
                <a:ea typeface="+mn-ea"/>
                <a:cs typeface="+mn-cs"/>
              </a:rPr>
              <a:t>Multiscreen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itchFamily="2" charset="0"/>
                <a:ea typeface="+mn-ea"/>
                <a:cs typeface="+mn-cs"/>
              </a:rPr>
              <a:t>Sampling of brands that have added TV to their media mix</a:t>
            </a:r>
          </a:p>
        </p:txBody>
      </p:sp>
      <p:pic>
        <p:nvPicPr>
          <p:cNvPr id="42" name="Picture 28" descr="Image result for territory foods logo&quot;">
            <a:extLst>
              <a:ext uri="{FF2B5EF4-FFF2-40B4-BE49-F238E27FC236}">
                <a16:creationId xmlns:a16="http://schemas.microsoft.com/office/drawing/2014/main" id="{3E75FDB7-CCF7-45E8-96FE-F741BF14F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026" b="32585"/>
          <a:stretch/>
        </p:blipFill>
        <p:spPr bwMode="auto">
          <a:xfrm>
            <a:off x="220079" y="3673476"/>
            <a:ext cx="942235" cy="3428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0" descr="Image result for nextdoor&quot;">
            <a:extLst>
              <a:ext uri="{FF2B5EF4-FFF2-40B4-BE49-F238E27FC236}">
                <a16:creationId xmlns:a16="http://schemas.microsoft.com/office/drawing/2014/main" id="{AFEB79B1-D9B3-4BF0-B3EF-7DF163970BD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363" t="31035" r="13118" b="43742"/>
          <a:stretch/>
        </p:blipFill>
        <p:spPr bwMode="auto">
          <a:xfrm>
            <a:off x="1129740" y="3727271"/>
            <a:ext cx="1313014" cy="23528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2" descr="Image result for inkbox logo&quot;">
            <a:extLst>
              <a:ext uri="{FF2B5EF4-FFF2-40B4-BE49-F238E27FC236}">
                <a16:creationId xmlns:a16="http://schemas.microsoft.com/office/drawing/2014/main" id="{F819C233-F074-42D8-817D-1B8DF72B6E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14" t="23680" r="19281" b="30433"/>
          <a:stretch/>
        </p:blipFill>
        <p:spPr bwMode="auto">
          <a:xfrm>
            <a:off x="2410180" y="3712999"/>
            <a:ext cx="1349695" cy="2638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4" descr="Image result for numi logo undershirts&quot;">
            <a:extLst>
              <a:ext uri="{FF2B5EF4-FFF2-40B4-BE49-F238E27FC236}">
                <a16:creationId xmlns:a16="http://schemas.microsoft.com/office/drawing/2014/main" id="{643E1F67-2100-42ED-913B-53731BFD8E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967" b="31743"/>
          <a:stretch/>
        </p:blipFill>
        <p:spPr bwMode="auto">
          <a:xfrm>
            <a:off x="347220" y="4353474"/>
            <a:ext cx="908895" cy="36619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6" descr="Image result for payoff&quot;">
            <a:extLst>
              <a:ext uri="{FF2B5EF4-FFF2-40B4-BE49-F238E27FC236}">
                <a16:creationId xmlns:a16="http://schemas.microsoft.com/office/drawing/2014/main" id="{2FD76A4D-B378-466E-BFC8-1B1E7DFDBE4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7172" b="25492"/>
          <a:stretch/>
        </p:blipFill>
        <p:spPr bwMode="auto">
          <a:xfrm>
            <a:off x="1343384" y="4349570"/>
            <a:ext cx="1254116" cy="374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feals logo&quot;">
            <a:extLst>
              <a:ext uri="{FF2B5EF4-FFF2-40B4-BE49-F238E27FC236}">
                <a16:creationId xmlns:a16="http://schemas.microsoft.com/office/drawing/2014/main" id="{D73CFD9A-BE5F-4F0C-9EDA-4174668D809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1689" y="4340677"/>
            <a:ext cx="976705" cy="39178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The logo image of the website you are visiting">
            <a:extLst>
              <a:ext uri="{FF2B5EF4-FFF2-40B4-BE49-F238E27FC236}">
                <a16:creationId xmlns:a16="http://schemas.microsoft.com/office/drawing/2014/main" id="{1E7422A5-0DAD-4F5B-BFC5-80A63CD980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8548" y="3611694"/>
            <a:ext cx="918075" cy="37457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8" descr="Image result for article furniture logo&quot;">
            <a:extLst>
              <a:ext uri="{FF2B5EF4-FFF2-40B4-BE49-F238E27FC236}">
                <a16:creationId xmlns:a16="http://schemas.microsoft.com/office/drawing/2014/main" id="{E85749BE-6C35-449D-8A5B-1A6E098B01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6553" y="3605848"/>
            <a:ext cx="1284214" cy="38626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0" descr="Image result for hourglass cosmetics logo&quot;">
            <a:extLst>
              <a:ext uri="{FF2B5EF4-FFF2-40B4-BE49-F238E27FC236}">
                <a16:creationId xmlns:a16="http://schemas.microsoft.com/office/drawing/2014/main" id="{E646CAAB-9A62-49CB-98DB-C0B3433DB1E2}"/>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0697" y="3723964"/>
            <a:ext cx="1125274" cy="15003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4" descr="Image result for sugar bear hair logo&quot;">
            <a:extLst>
              <a:ext uri="{FF2B5EF4-FFF2-40B4-BE49-F238E27FC236}">
                <a16:creationId xmlns:a16="http://schemas.microsoft.com/office/drawing/2014/main" id="{7D0A40B3-DA44-4653-838C-EA22748828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28324" y="4181190"/>
            <a:ext cx="632965" cy="6189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6" descr="SuperFat - Amazing Nut Butters">
            <a:extLst>
              <a:ext uri="{FF2B5EF4-FFF2-40B4-BE49-F238E27FC236}">
                <a16:creationId xmlns:a16="http://schemas.microsoft.com/office/drawing/2014/main" id="{CAA2008C-3940-422E-A6F2-6E8DDF44E9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9201" y="4233667"/>
            <a:ext cx="505382" cy="513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igs logo&quot;">
            <a:extLst>
              <a:ext uri="{FF2B5EF4-FFF2-40B4-BE49-F238E27FC236}">
                <a16:creationId xmlns:a16="http://schemas.microsoft.com/office/drawing/2014/main" id="{476F7387-18C1-4752-BA76-F6A4A82B3A79}"/>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42496" y="4224707"/>
            <a:ext cx="957360" cy="5318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rothys logo">
            <a:extLst>
              <a:ext uri="{FF2B5EF4-FFF2-40B4-BE49-F238E27FC236}">
                <a16:creationId xmlns:a16="http://schemas.microsoft.com/office/drawing/2014/main" id="{E97F81D4-E610-4FBF-B287-1B49FB48AD3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65182" y="4381447"/>
            <a:ext cx="1237801" cy="2735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tecovas logo">
            <a:extLst>
              <a:ext uri="{FF2B5EF4-FFF2-40B4-BE49-F238E27FC236}">
                <a16:creationId xmlns:a16="http://schemas.microsoft.com/office/drawing/2014/main" id="{F2B08C0F-F063-44BA-B3AF-D0AA798A27A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62835" y="4474885"/>
            <a:ext cx="1022976" cy="1406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classpass logo">
            <a:extLst>
              <a:ext uri="{FF2B5EF4-FFF2-40B4-BE49-F238E27FC236}">
                <a16:creationId xmlns:a16="http://schemas.microsoft.com/office/drawing/2014/main" id="{26582F90-97ED-4AC4-A50A-A5780CC0F35E}"/>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87316" y="4261939"/>
            <a:ext cx="879997" cy="5125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Image result for postmates logo">
            <a:extLst>
              <a:ext uri="{FF2B5EF4-FFF2-40B4-BE49-F238E27FC236}">
                <a16:creationId xmlns:a16="http://schemas.microsoft.com/office/drawing/2014/main" id="{4DEE3199-9545-4CA7-B601-07FB712E27BF}"/>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8633725" y="3524740"/>
            <a:ext cx="745507" cy="64034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Image result for robinhood finance">
            <a:extLst>
              <a:ext uri="{FF2B5EF4-FFF2-40B4-BE49-F238E27FC236}">
                <a16:creationId xmlns:a16="http://schemas.microsoft.com/office/drawing/2014/main" id="{A93E2699-EA5E-4A1C-9D5C-4B43B9AE96C5}"/>
              </a:ext>
            </a:extLst>
          </p:cNvPr>
          <p:cNvPicPr>
            <a:picLocks noChangeAspect="1" noChangeArrowheads="1"/>
          </p:cNvPicPr>
          <p:nvPr/>
        </p:nvPicPr>
        <p:blipFill rotWithShape="1">
          <a:blip r:embed="rId19" cstate="print">
            <a:clrChange>
              <a:clrFrom>
                <a:srgbClr val="F1F3F2"/>
              </a:clrFrom>
              <a:clrTo>
                <a:srgbClr val="F1F3F2">
                  <a:alpha val="0"/>
                </a:srgbClr>
              </a:clrTo>
            </a:clrChange>
            <a:extLst>
              <a:ext uri="{28A0092B-C50C-407E-A947-70E740481C1C}">
                <a14:useLocalDpi xmlns:a14="http://schemas.microsoft.com/office/drawing/2010/main"/>
              </a:ext>
            </a:extLst>
          </a:blip>
          <a:srcRect/>
          <a:stretch/>
        </p:blipFill>
        <p:spPr bwMode="auto">
          <a:xfrm>
            <a:off x="9515751" y="3638311"/>
            <a:ext cx="1423125" cy="3715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4" descr="Image result for eight sleep">
            <a:extLst>
              <a:ext uri="{FF2B5EF4-FFF2-40B4-BE49-F238E27FC236}">
                <a16:creationId xmlns:a16="http://schemas.microsoft.com/office/drawing/2014/main" id="{4F9C20A4-0925-4751-9E4E-FE8566DD3952}"/>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1025496" y="3558517"/>
            <a:ext cx="893266" cy="638257"/>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3">
            <a:extLst>
              <a:ext uri="{FF2B5EF4-FFF2-40B4-BE49-F238E27FC236}">
                <a16:creationId xmlns:a16="http://schemas.microsoft.com/office/drawing/2014/main" id="{21381224-CD30-4D5D-9F6F-4784E12DDBC5}"/>
              </a:ext>
            </a:extLst>
          </p:cNvPr>
          <p:cNvSpPr txBox="1">
            <a:spLocks/>
          </p:cNvSpPr>
          <p:nvPr/>
        </p:nvSpPr>
        <p:spPr>
          <a:xfrm>
            <a:off x="546751" y="6150810"/>
            <a:ext cx="11708794" cy="221984"/>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1100" b="0" i="0" u="none" strike="noStrike" kern="1200" cap="none" spc="0" normalizeH="0" baseline="0" noProof="0" dirty="0">
                <a:ln>
                  <a:noFill/>
                </a:ln>
                <a:solidFill>
                  <a:srgbClr val="1B1464"/>
                </a:solidFill>
                <a:effectLst/>
                <a:uLnTx/>
                <a:uFillTx/>
                <a:latin typeface="Helvetica" panose="020B0403020202020204" pitchFamily="34" charset="0"/>
              </a:rPr>
              <a:t>To learn more about the DNA and evolution of DTC brands, download our ‘Deciphering Direct-to-Consumer’ marketer’s guide </a:t>
            </a:r>
            <a:r>
              <a:rPr lang="en-US" sz="1100" dirty="0">
                <a:latin typeface="Helvetica" panose="020B0403020202020204" pitchFamily="34" charset="0"/>
                <a:hlinkClick r:id="rId21"/>
              </a:rPr>
              <a:t>here</a:t>
            </a:r>
            <a:r>
              <a:rPr lang="en-US" sz="1100" dirty="0">
                <a:latin typeface="Helvetica" panose="020B0403020202020204" pitchFamily="34" charset="0"/>
              </a:rPr>
              <a:t>.</a:t>
            </a:r>
            <a:endParaRPr kumimoji="0" lang="en-US" sz="1100" b="0" i="0" u="none" strike="noStrike" kern="1200" cap="none" spc="0" normalizeH="0" baseline="0" noProof="0" dirty="0">
              <a:ln>
                <a:noFill/>
              </a:ln>
              <a:solidFill>
                <a:srgbClr val="1B1464"/>
              </a:solidFill>
              <a:effectLst/>
              <a:uLnTx/>
              <a:uFillTx/>
              <a:latin typeface="Helvetica" panose="020B0403020202020204" pitchFamily="34" charset="0"/>
            </a:endParaRPr>
          </a:p>
        </p:txBody>
      </p:sp>
    </p:spTree>
    <p:extLst>
      <p:ext uri="{BB962C8B-B14F-4D97-AF65-F5344CB8AC3E}">
        <p14:creationId xmlns:p14="http://schemas.microsoft.com/office/powerpoint/2010/main" val="2220040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9331" y="0"/>
            <a:ext cx="6096000" cy="6869150"/>
          </a:xfrm>
          <a:prstGeom prst="rect">
            <a:avLst/>
          </a:prstGeom>
          <a:solidFill>
            <a:srgbClr val="00BFF2"/>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6" name="Rectangle 15">
            <a:extLst>
              <a:ext uri="{FF2B5EF4-FFF2-40B4-BE49-F238E27FC236}">
                <a16:creationId xmlns:a16="http://schemas.microsoft.com/office/drawing/2014/main" id="{9A529899-950F-C14F-99A5-896AC3170183}"/>
              </a:ext>
            </a:extLst>
          </p:cNvPr>
          <p:cNvSpPr/>
          <p:nvPr/>
        </p:nvSpPr>
        <p:spPr>
          <a:xfrm>
            <a:off x="202098" y="357425"/>
            <a:ext cx="5803367" cy="52937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prstClr val="white"/>
                </a:solidFill>
                <a:effectLst/>
                <a:uLnTx/>
                <a:uFillTx/>
                <a:latin typeface="Helvetica" pitchFamily="2" charset="0"/>
                <a:ea typeface="+mn-ea"/>
                <a:cs typeface="+mn-cs"/>
              </a:rPr>
              <a:t>In this </a:t>
            </a:r>
            <a:r>
              <a:rPr lang="en-US" sz="2600" dirty="0">
                <a:solidFill>
                  <a:prstClr val="white"/>
                </a:solidFill>
                <a:latin typeface="Helvetica" pitchFamily="2" charset="0"/>
              </a:rPr>
              <a:t>analysis, we look at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prstClr val="white"/>
                </a:solidFill>
                <a:latin typeface="Helvetica" pitchFamily="2" charset="0"/>
              </a:rPr>
              <a:t>effect TV spending has on website traffic for </a:t>
            </a:r>
            <a:r>
              <a:rPr lang="en-US" sz="2600" b="1" dirty="0">
                <a:solidFill>
                  <a:srgbClr val="FFE600"/>
                </a:solidFill>
                <a:latin typeface="Helvetica" pitchFamily="2" charset="0"/>
              </a:rPr>
              <a:t>50 new TV advertisers</a:t>
            </a:r>
            <a:r>
              <a:rPr lang="en-US" sz="2600" dirty="0">
                <a:solidFill>
                  <a:prstClr val="white"/>
                </a:solidFill>
                <a:latin typeface="Helvetica" pitchFamily="2" charset="0"/>
              </a:rPr>
              <a:t> within the Direct-to-Consumer segment.</a:t>
            </a:r>
            <a:r>
              <a:rPr kumimoji="0" lang="en-US" sz="2600" i="0" u="none" strike="noStrike" kern="1200" cap="none" spc="0" normalizeH="0" baseline="0" noProof="0" dirty="0">
                <a:ln>
                  <a:noFill/>
                </a:ln>
                <a:solidFill>
                  <a:prstClr val="white"/>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i="0" u="none" strike="noStrike" kern="1200" cap="none" spc="0" normalizeH="0" baseline="0" noProof="0" dirty="0">
              <a:ln>
                <a:noFill/>
              </a:ln>
              <a:solidFill>
                <a:srgbClr val="FFE60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FFE600"/>
                </a:solidFill>
                <a:latin typeface="Helvetica" pitchFamily="2" charset="0"/>
              </a:rPr>
              <a:t>These</a:t>
            </a:r>
            <a:r>
              <a:rPr kumimoji="0" lang="en-US" sz="2600" b="1" i="0" u="none" strike="noStrike" kern="1200" cap="none" spc="0" normalizeH="0" baseline="0" noProof="0" dirty="0">
                <a:ln>
                  <a:noFill/>
                </a:ln>
                <a:solidFill>
                  <a:srgbClr val="FFE600"/>
                </a:solidFill>
                <a:effectLst/>
                <a:uLnTx/>
                <a:uFillTx/>
                <a:latin typeface="Helvetica" pitchFamily="2" charset="0"/>
                <a:ea typeface="+mn-ea"/>
                <a:cs typeface="+mn-cs"/>
              </a:rPr>
              <a:t> ‘emerging’ DTC brands</a:t>
            </a:r>
            <a:r>
              <a:rPr kumimoji="0" lang="en-US" sz="2600" b="1" i="0" u="none" strike="noStrike" kern="1200" cap="none" spc="0" normalizeH="0" baseline="0" noProof="0" dirty="0">
                <a:ln>
                  <a:noFill/>
                </a:ln>
                <a:solidFill>
                  <a:prstClr val="white"/>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prstClr val="white"/>
                </a:solidFill>
                <a:effectLst/>
                <a:uLnTx/>
                <a:uFillTx/>
                <a:latin typeface="Helvetica" pitchFamily="2" charset="0"/>
                <a:ea typeface="+mn-ea"/>
                <a:cs typeface="+mn-cs"/>
              </a:rPr>
              <a:t>(8 years old on average), spanning</a:t>
            </a:r>
            <a:r>
              <a:rPr kumimoji="0" lang="en-US" sz="2600" i="0" u="none" strike="noStrike" kern="1200" cap="none" spc="0" normalizeH="0" baseline="0" noProof="0" dirty="0">
                <a:ln>
                  <a:noFill/>
                </a:ln>
                <a:solidFill>
                  <a:srgbClr val="FFE600"/>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FFE600"/>
                </a:solidFill>
                <a:effectLst/>
                <a:uLnTx/>
                <a:uFillTx/>
                <a:latin typeface="Helvetica" pitchFamily="2" charset="0"/>
                <a:ea typeface="+mn-ea"/>
                <a:cs typeface="+mn-cs"/>
              </a:rPr>
              <a:t>39 categories</a:t>
            </a:r>
            <a:r>
              <a:rPr kumimoji="0" lang="en-US" sz="2600" i="0" u="none" strike="noStrike" kern="1200" cap="none" spc="0" normalizeH="0" baseline="0" noProof="0" dirty="0">
                <a:ln>
                  <a:noFill/>
                </a:ln>
                <a:solidFill>
                  <a:schemeClr val="bg1"/>
                </a:solidFill>
                <a:effectLst/>
                <a:uLnTx/>
                <a:uFillTx/>
                <a:latin typeface="Helvetica" pitchFamily="2" charset="0"/>
                <a:ea typeface="+mn-ea"/>
                <a:cs typeface="+mn-cs"/>
              </a:rPr>
              <a:t>, </a:t>
            </a:r>
            <a:r>
              <a:rPr kumimoji="0" lang="en-US" sz="2600" i="0" u="none" strike="noStrike" kern="1200" cap="none" spc="0" normalizeH="0" baseline="0" noProof="0" dirty="0">
                <a:ln>
                  <a:noFill/>
                </a:ln>
                <a:solidFill>
                  <a:prstClr val="white"/>
                </a:solidFill>
                <a:effectLst/>
                <a:uLnTx/>
                <a:uFillTx/>
                <a:latin typeface="Helvetica" pitchFamily="2" charset="0"/>
                <a:ea typeface="+mn-ea"/>
                <a:cs typeface="+mn-cs"/>
              </a:rPr>
              <a:t>launched their first national TV campaign between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prstClr val="white"/>
                </a:solidFill>
                <a:effectLst/>
                <a:uLnTx/>
                <a:uFillTx/>
                <a:latin typeface="Helvetica" pitchFamily="2" charset="0"/>
                <a:ea typeface="+mn-ea"/>
                <a:cs typeface="+mn-cs"/>
              </a:rPr>
              <a:t>4Q ’18 – 4Q ‘19 and have invested over </a:t>
            </a:r>
            <a:r>
              <a:rPr kumimoji="0" lang="en-US" sz="2600" b="1" i="0" u="none" strike="noStrike" kern="1200" cap="none" spc="0" normalizeH="0" baseline="0" noProof="0" dirty="0">
                <a:ln>
                  <a:noFill/>
                </a:ln>
                <a:solidFill>
                  <a:srgbClr val="FFE600"/>
                </a:solidFill>
                <a:effectLst/>
                <a:uLnTx/>
                <a:uFillTx/>
                <a:latin typeface="Helvetica" pitchFamily="2" charset="0"/>
                <a:ea typeface="+mn-ea"/>
                <a:cs typeface="+mn-cs"/>
              </a:rPr>
              <a:t>$425 million on TV </a:t>
            </a:r>
            <a:r>
              <a:rPr kumimoji="0" lang="en-US" sz="2600" i="0" u="none" strike="noStrike" kern="1200" cap="none" spc="0" normalizeH="0" baseline="0" noProof="0" dirty="0">
                <a:ln>
                  <a:noFill/>
                </a:ln>
                <a:solidFill>
                  <a:schemeClr val="bg1"/>
                </a:solidFill>
                <a:effectLst/>
                <a:uLnTx/>
                <a:uFillTx/>
                <a:latin typeface="Helvetica" pitchFamily="2" charset="0"/>
                <a:ea typeface="+mn-ea"/>
                <a:cs typeface="+mn-cs"/>
              </a:rPr>
              <a:t>collectively</a:t>
            </a:r>
            <a:r>
              <a:rPr kumimoji="0" lang="en-US" sz="2600" i="0" u="none" strike="noStrike" kern="1200" cap="none" spc="0" normalizeH="0" baseline="0" noProof="0" dirty="0">
                <a:ln>
                  <a:noFill/>
                </a:ln>
                <a:solidFill>
                  <a:srgbClr val="FFE600"/>
                </a:solidFill>
                <a:effectLst/>
                <a:uLnTx/>
                <a:uFillTx/>
                <a:latin typeface="Helvetica" pitchFamily="2" charset="0"/>
                <a:ea typeface="+mn-ea"/>
                <a:cs typeface="+mn-cs"/>
              </a:rPr>
              <a:t> </a:t>
            </a:r>
            <a:r>
              <a:rPr kumimoji="0" lang="en-US" sz="2600" i="0" u="none" strike="noStrike" kern="1200" cap="none" spc="0" normalizeH="0" baseline="0" noProof="0" dirty="0">
                <a:ln>
                  <a:noFill/>
                </a:ln>
                <a:solidFill>
                  <a:prstClr val="white"/>
                </a:solidFill>
                <a:effectLst/>
                <a:uLnTx/>
                <a:uFillTx/>
                <a:latin typeface="Helvetica" pitchFamily="2" charset="0"/>
                <a:ea typeface="+mn-ea"/>
                <a:cs typeface="+mn-cs"/>
              </a:rPr>
              <a:t>during this time period.</a:t>
            </a:r>
          </a:p>
        </p:txBody>
      </p:sp>
      <p:pic>
        <p:nvPicPr>
          <p:cNvPr id="14" name="Picture 13">
            <a:extLst>
              <a:ext uri="{FF2B5EF4-FFF2-40B4-BE49-F238E27FC236}">
                <a16:creationId xmlns:a16="http://schemas.microsoft.com/office/drawing/2014/main" id="{5B663F97-1C8A-4489-A93F-1C55497F014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C1102742-5939-4E41-B897-0BDEDE9994F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74793211-C599-4C3E-A545-DDEBDC4F3B1B}"/>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1" name="Text Placeholder 3">
            <a:extLst>
              <a:ext uri="{FF2B5EF4-FFF2-40B4-BE49-F238E27FC236}">
                <a16:creationId xmlns:a16="http://schemas.microsoft.com/office/drawing/2014/main" id="{9894E2BD-9212-4BA2-AA86-529610FFDD91}"/>
              </a:ext>
            </a:extLst>
          </p:cNvPr>
          <p:cNvSpPr txBox="1">
            <a:spLocks/>
          </p:cNvSpPr>
          <p:nvPr/>
        </p:nvSpPr>
        <p:spPr>
          <a:xfrm>
            <a:off x="480762" y="5952420"/>
            <a:ext cx="5501570" cy="538048"/>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This list of 50 Direct-to-Consumer brands represents a mix of companies across DTC categories who launched their first national TV campaign between 4Q ‘18 – 4Q ’19 and invested $500K+ in total measured TV spend (Nielsen Ad Intel), including spot TV, over a two-year period between Feb ‘18 –Jan ’20. These brands also had to be measured in Comscore with available monthly unique website visitors data for analysis purposes. </a:t>
            </a:r>
          </a:p>
        </p:txBody>
      </p:sp>
      <p:pic>
        <p:nvPicPr>
          <p:cNvPr id="131" name="Picture 130">
            <a:extLst>
              <a:ext uri="{FF2B5EF4-FFF2-40B4-BE49-F238E27FC236}">
                <a16:creationId xmlns:a16="http://schemas.microsoft.com/office/drawing/2014/main" id="{59874361-9AC6-46D5-8FEB-15E483B6F9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21372" y="117837"/>
            <a:ext cx="1461044" cy="516833"/>
          </a:xfrm>
          <a:prstGeom prst="rect">
            <a:avLst/>
          </a:prstGeom>
          <a:noFill/>
        </p:spPr>
      </p:pic>
      <p:pic>
        <p:nvPicPr>
          <p:cNvPr id="132" name="Picture 4" descr="Image result for doordash logo">
            <a:extLst>
              <a:ext uri="{FF2B5EF4-FFF2-40B4-BE49-F238E27FC236}">
                <a16:creationId xmlns:a16="http://schemas.microsoft.com/office/drawing/2014/main" id="{06F8144D-F5FD-4CBF-B22D-D31191030B3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582416" y="170160"/>
            <a:ext cx="1766934" cy="32347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8" descr="Image result for vroom  logo">
            <a:extLst>
              <a:ext uri="{FF2B5EF4-FFF2-40B4-BE49-F238E27FC236}">
                <a16:creationId xmlns:a16="http://schemas.microsoft.com/office/drawing/2014/main" id="{3DDFBC1A-72CD-4A8B-AA19-09DA35762A0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19029" y="1191251"/>
            <a:ext cx="1304587" cy="22496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8" descr="Image result for rothys logo">
            <a:extLst>
              <a:ext uri="{FF2B5EF4-FFF2-40B4-BE49-F238E27FC236}">
                <a16:creationId xmlns:a16="http://schemas.microsoft.com/office/drawing/2014/main" id="{E4F1E94D-42E0-4B0E-8D74-AFB4B8A1285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560903" y="4972545"/>
            <a:ext cx="987627" cy="63220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6" descr="Image result for insurance zebra logo">
            <a:extLst>
              <a:ext uri="{FF2B5EF4-FFF2-40B4-BE49-F238E27FC236}">
                <a16:creationId xmlns:a16="http://schemas.microsoft.com/office/drawing/2014/main" id="{873FF280-C863-476F-9F30-D4B71CEB3AA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085353" y="2201179"/>
            <a:ext cx="1287848" cy="319629"/>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0" descr="Image result for postmates logo">
            <a:extLst>
              <a:ext uri="{FF2B5EF4-FFF2-40B4-BE49-F238E27FC236}">
                <a16:creationId xmlns:a16="http://schemas.microsoft.com/office/drawing/2014/main" id="{4DBF3A42-2BBB-4B19-9482-DB2A66C965B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545767" y="120586"/>
            <a:ext cx="833988" cy="716341"/>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0" descr="Image result for robinhood finance">
            <a:extLst>
              <a:ext uri="{FF2B5EF4-FFF2-40B4-BE49-F238E27FC236}">
                <a16:creationId xmlns:a16="http://schemas.microsoft.com/office/drawing/2014/main" id="{CBA57A90-29C0-4569-B99E-6BD3177AA2B0}"/>
              </a:ext>
            </a:extLst>
          </p:cNvPr>
          <p:cNvPicPr>
            <a:picLocks noChangeAspect="1" noChangeArrowheads="1"/>
          </p:cNvPicPr>
          <p:nvPr/>
        </p:nvPicPr>
        <p:blipFill rotWithShape="1">
          <a:blip r:embed="rId9" cstate="print">
            <a:clrChange>
              <a:clrFrom>
                <a:srgbClr val="F1F3F2"/>
              </a:clrFrom>
              <a:clrTo>
                <a:srgbClr val="F1F3F2">
                  <a:alpha val="0"/>
                </a:srgbClr>
              </a:clrTo>
            </a:clrChange>
            <a:extLst>
              <a:ext uri="{28A0092B-C50C-407E-A947-70E740481C1C}">
                <a14:useLocalDpi xmlns:a14="http://schemas.microsoft.com/office/drawing/2010/main"/>
              </a:ext>
            </a:extLst>
          </a:blip>
          <a:srcRect/>
          <a:stretch/>
        </p:blipFill>
        <p:spPr bwMode="auto">
          <a:xfrm>
            <a:off x="8915677" y="3991847"/>
            <a:ext cx="1614406" cy="42153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 descr="Image result for aspiration partners  logo">
            <a:extLst>
              <a:ext uri="{FF2B5EF4-FFF2-40B4-BE49-F238E27FC236}">
                <a16:creationId xmlns:a16="http://schemas.microsoft.com/office/drawing/2014/main" id="{9D0F55F3-FC01-452A-9436-8AE23A2BD9A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341073" y="2106581"/>
            <a:ext cx="1394199" cy="336125"/>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 descr="Image result for singlecare logo">
            <a:extLst>
              <a:ext uri="{FF2B5EF4-FFF2-40B4-BE49-F238E27FC236}">
                <a16:creationId xmlns:a16="http://schemas.microsoft.com/office/drawing/2014/main" id="{B84EA9C7-C43B-4C08-B7CF-D60B90FA4CF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604897" y="3437712"/>
            <a:ext cx="1462300" cy="380198"/>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8" descr="Image result for lola tampon company">
            <a:extLst>
              <a:ext uri="{FF2B5EF4-FFF2-40B4-BE49-F238E27FC236}">
                <a16:creationId xmlns:a16="http://schemas.microsoft.com/office/drawing/2014/main" id="{39C9182D-789B-4C64-8984-D53F88445E0B}"/>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13629" t="34005" r="11795" b="33422"/>
          <a:stretch/>
        </p:blipFill>
        <p:spPr bwMode="auto">
          <a:xfrm>
            <a:off x="10964733" y="3240489"/>
            <a:ext cx="786589" cy="265234"/>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6" descr="Image result for scribd logo transparent">
            <a:extLst>
              <a:ext uri="{FF2B5EF4-FFF2-40B4-BE49-F238E27FC236}">
                <a16:creationId xmlns:a16="http://schemas.microsoft.com/office/drawing/2014/main" id="{15596A6D-AFF4-40BD-B6C9-027A931F806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287436" y="3923227"/>
            <a:ext cx="777707" cy="575503"/>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8" descr="Image result for ritual vitamins logo transparent">
            <a:extLst>
              <a:ext uri="{FF2B5EF4-FFF2-40B4-BE49-F238E27FC236}">
                <a16:creationId xmlns:a16="http://schemas.microsoft.com/office/drawing/2014/main" id="{C3522419-F7FF-4B56-BCF0-D4922843519E}"/>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11192546" y="5419492"/>
            <a:ext cx="786588" cy="250069"/>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30" descr="Image result for dave app financial">
            <a:extLst>
              <a:ext uri="{FF2B5EF4-FFF2-40B4-BE49-F238E27FC236}">
                <a16:creationId xmlns:a16="http://schemas.microsoft.com/office/drawing/2014/main" id="{CFFB610D-7FFE-4653-84BA-245F5C8BF5A5}"/>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775763" y="934747"/>
            <a:ext cx="927484" cy="23781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58" descr="Casetify logo">
            <a:extLst>
              <a:ext uri="{FF2B5EF4-FFF2-40B4-BE49-F238E27FC236}">
                <a16:creationId xmlns:a16="http://schemas.microsoft.com/office/drawing/2014/main" id="{D98A9319-383A-4CFA-9E9B-3FECC0E1B750}"/>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7511594" y="3925988"/>
            <a:ext cx="1214593" cy="404864"/>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4" descr="Image result for grove collaborative logo transparent">
            <a:extLst>
              <a:ext uri="{FF2B5EF4-FFF2-40B4-BE49-F238E27FC236}">
                <a16:creationId xmlns:a16="http://schemas.microsoft.com/office/drawing/2014/main" id="{FB240CD2-99C6-4011-ABAB-BD526B340808}"/>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9528549" y="1688570"/>
            <a:ext cx="1017652" cy="411467"/>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Image result for expensify logo">
            <a:extLst>
              <a:ext uri="{FF2B5EF4-FFF2-40B4-BE49-F238E27FC236}">
                <a16:creationId xmlns:a16="http://schemas.microsoft.com/office/drawing/2014/main" id="{3F65E180-E43F-4F27-837B-A002A0A09AC7}"/>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121372" y="5522690"/>
            <a:ext cx="1946701" cy="528754"/>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0" descr="Image result for kabbage transparent logo">
            <a:extLst>
              <a:ext uri="{FF2B5EF4-FFF2-40B4-BE49-F238E27FC236}">
                <a16:creationId xmlns:a16="http://schemas.microsoft.com/office/drawing/2014/main" id="{8CC09E78-FD08-4356-A96A-62C42E350494}"/>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t="31126" b="30095"/>
          <a:stretch/>
        </p:blipFill>
        <p:spPr bwMode="auto">
          <a:xfrm>
            <a:off x="8133908" y="671882"/>
            <a:ext cx="1318868" cy="389676"/>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6" descr="Image result for smartsheet logo">
            <a:extLst>
              <a:ext uri="{FF2B5EF4-FFF2-40B4-BE49-F238E27FC236}">
                <a16:creationId xmlns:a16="http://schemas.microsoft.com/office/drawing/2014/main" id="{B6EE350B-A938-4DB3-82A2-C4F33B01B8F3}"/>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7789573" y="3027441"/>
            <a:ext cx="1614406" cy="268452"/>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34" descr="Image result for shipt logo">
            <a:extLst>
              <a:ext uri="{FF2B5EF4-FFF2-40B4-BE49-F238E27FC236}">
                <a16:creationId xmlns:a16="http://schemas.microsoft.com/office/drawing/2014/main" id="{DF1274D6-4614-455B-BCFD-385A000144F2}"/>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10775763" y="1799136"/>
            <a:ext cx="1145433" cy="42846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0" descr="Image result for hinge logo vector">
            <a:extLst>
              <a:ext uri="{FF2B5EF4-FFF2-40B4-BE49-F238E27FC236}">
                <a16:creationId xmlns:a16="http://schemas.microsoft.com/office/drawing/2014/main" id="{9AF003E1-3589-4920-9D7B-3304B0A65FB6}"/>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9457438" y="3575759"/>
            <a:ext cx="821336" cy="347468"/>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36" descr="Image result for love your melon logo">
            <a:extLst>
              <a:ext uri="{FF2B5EF4-FFF2-40B4-BE49-F238E27FC236}">
                <a16:creationId xmlns:a16="http://schemas.microsoft.com/office/drawing/2014/main" id="{E272C320-5A3A-4FA1-99ED-679CFD12550B}"/>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7604897" y="1148447"/>
            <a:ext cx="2075498" cy="311325"/>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36" descr="Image result for modcloth logo">
            <a:extLst>
              <a:ext uri="{FF2B5EF4-FFF2-40B4-BE49-F238E27FC236}">
                <a16:creationId xmlns:a16="http://schemas.microsoft.com/office/drawing/2014/main" id="{DF23EBDB-4AE5-4DB6-81C0-F1B3BBDE92D8}"/>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6253821" y="3610237"/>
            <a:ext cx="1117270" cy="19409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34" descr="Image result for eight sleep">
            <a:extLst>
              <a:ext uri="{FF2B5EF4-FFF2-40B4-BE49-F238E27FC236}">
                <a16:creationId xmlns:a16="http://schemas.microsoft.com/office/drawing/2014/main" id="{F1D886AC-5B4F-4752-AD59-6B3A6A8EECE0}"/>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9547788" y="903999"/>
            <a:ext cx="1032818" cy="73797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2" descr="Image result for upwork logo">
            <a:extLst>
              <a:ext uri="{FF2B5EF4-FFF2-40B4-BE49-F238E27FC236}">
                <a16:creationId xmlns:a16="http://schemas.microsoft.com/office/drawing/2014/main" id="{20D98122-AB28-419C-A645-F88CFBBE23E2}"/>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9895375" y="5114837"/>
            <a:ext cx="1134745" cy="363263"/>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54" descr="Image result for pray.com logo">
            <a:extLst>
              <a:ext uri="{FF2B5EF4-FFF2-40B4-BE49-F238E27FC236}">
                <a16:creationId xmlns:a16="http://schemas.microsoft.com/office/drawing/2014/main" id="{EEA7C266-1C1D-487F-89B1-B16AD83F06A5}"/>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0606727" y="5966333"/>
            <a:ext cx="1295396" cy="376317"/>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44" descr="Image result for classpass logo">
            <a:extLst>
              <a:ext uri="{FF2B5EF4-FFF2-40B4-BE49-F238E27FC236}">
                <a16:creationId xmlns:a16="http://schemas.microsoft.com/office/drawing/2014/main" id="{2C2DE680-1063-4C5E-BF13-CEBDE2D6F069}"/>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7930969" y="5814086"/>
            <a:ext cx="984708" cy="573306"/>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57" descr="Image result for simplehabit">
            <a:extLst>
              <a:ext uri="{FF2B5EF4-FFF2-40B4-BE49-F238E27FC236}">
                <a16:creationId xmlns:a16="http://schemas.microsoft.com/office/drawing/2014/main" id="{EC5C7FC1-9018-4EF6-BA1A-60D38C3CC039}"/>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6298693" y="731962"/>
            <a:ext cx="1746789" cy="241438"/>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48" descr=" Nixplay">
            <a:extLst>
              <a:ext uri="{FF2B5EF4-FFF2-40B4-BE49-F238E27FC236}">
                <a16:creationId xmlns:a16="http://schemas.microsoft.com/office/drawing/2014/main" id="{D79FB557-7C0C-4BA2-8060-EF71E29154CA}"/>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7862245" y="1639986"/>
            <a:ext cx="1287848" cy="338349"/>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8" descr="Image result for seatgeek logo">
            <a:extLst>
              <a:ext uri="{FF2B5EF4-FFF2-40B4-BE49-F238E27FC236}">
                <a16:creationId xmlns:a16="http://schemas.microsoft.com/office/drawing/2014/main" id="{FE635A31-13C2-40F1-AEC4-FDC4DDD3C5D0}"/>
              </a:ext>
            </a:extLst>
          </p:cNvPr>
          <p:cNvPicPr>
            <a:picLocks noChangeAspect="1" noChangeArrowheads="1"/>
          </p:cNvPicPr>
          <p:nvPr/>
        </p:nvPicPr>
        <p:blipFill rotWithShape="1">
          <a:blip r:embed="rId31" cstate="print">
            <a:extLst>
              <a:ext uri="{28A0092B-C50C-407E-A947-70E740481C1C}">
                <a14:useLocalDpi xmlns:a14="http://schemas.microsoft.com/office/drawing/2010/main"/>
              </a:ext>
            </a:extLst>
          </a:blip>
          <a:srcRect/>
          <a:stretch/>
        </p:blipFill>
        <p:spPr bwMode="auto">
          <a:xfrm>
            <a:off x="8046671" y="2048233"/>
            <a:ext cx="918995" cy="501659"/>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70" descr="Manscaped">
            <a:extLst>
              <a:ext uri="{FF2B5EF4-FFF2-40B4-BE49-F238E27FC236}">
                <a16:creationId xmlns:a16="http://schemas.microsoft.com/office/drawing/2014/main" id="{204A4F19-7EEA-4676-AD0E-B9FA8C200B8B}"/>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9113231" y="6060302"/>
            <a:ext cx="1219297" cy="251247"/>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4" descr="DailyLook">
            <a:extLst>
              <a:ext uri="{FF2B5EF4-FFF2-40B4-BE49-F238E27FC236}">
                <a16:creationId xmlns:a16="http://schemas.microsoft.com/office/drawing/2014/main" id="{A4384E19-AE9F-405E-95AA-C15CECA15CB8}"/>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6213675" y="6113478"/>
            <a:ext cx="1479067" cy="255727"/>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62">
            <a:extLst>
              <a:ext uri="{FF2B5EF4-FFF2-40B4-BE49-F238E27FC236}">
                <a16:creationId xmlns:a16="http://schemas.microsoft.com/office/drawing/2014/main" id="{1EE5352A-4B8F-4244-9C79-8D71FC272F69}"/>
              </a:ext>
            </a:extLst>
          </p:cNvPr>
          <p:cNvPicPr>
            <a:picLocks noChangeAspect="1"/>
          </p:cNvPicPr>
          <p:nvPr/>
        </p:nvPicPr>
        <p:blipFill>
          <a:blip r:embed="rId34">
            <a:clrChange>
              <a:clrFrom>
                <a:srgbClr val="FFFFFF"/>
              </a:clrFrom>
              <a:clrTo>
                <a:srgbClr val="FFFFFF">
                  <a:alpha val="0"/>
                </a:srgbClr>
              </a:clrTo>
            </a:clrChange>
          </a:blip>
          <a:stretch>
            <a:fillRect/>
          </a:stretch>
        </p:blipFill>
        <p:spPr>
          <a:xfrm>
            <a:off x="10578140" y="1328384"/>
            <a:ext cx="1500793" cy="437125"/>
          </a:xfrm>
          <a:prstGeom prst="rect">
            <a:avLst/>
          </a:prstGeom>
          <a:noFill/>
        </p:spPr>
      </p:pic>
      <p:pic>
        <p:nvPicPr>
          <p:cNvPr id="164" name="Picture 50" descr=" title=">
            <a:extLst>
              <a:ext uri="{FF2B5EF4-FFF2-40B4-BE49-F238E27FC236}">
                <a16:creationId xmlns:a16="http://schemas.microsoft.com/office/drawing/2014/main" id="{36622237-5DBF-47C1-8720-BCD9FF4DF7DC}"/>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10638490" y="2773901"/>
            <a:ext cx="1202028" cy="361033"/>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64">
            <a:extLst>
              <a:ext uri="{FF2B5EF4-FFF2-40B4-BE49-F238E27FC236}">
                <a16:creationId xmlns:a16="http://schemas.microsoft.com/office/drawing/2014/main" id="{5369E538-8395-4EE0-A9A8-4BAEBDD2EBDA}"/>
              </a:ext>
            </a:extLst>
          </p:cNvPr>
          <p:cNvPicPr>
            <a:picLocks noChangeAspect="1"/>
          </p:cNvPicPr>
          <p:nvPr/>
        </p:nvPicPr>
        <p:blipFill>
          <a:blip r:embed="rId36"/>
          <a:stretch>
            <a:fillRect/>
          </a:stretch>
        </p:blipFill>
        <p:spPr>
          <a:xfrm>
            <a:off x="8689786" y="5476174"/>
            <a:ext cx="1134745" cy="477376"/>
          </a:xfrm>
          <a:prstGeom prst="rect">
            <a:avLst/>
          </a:prstGeom>
        </p:spPr>
      </p:pic>
      <p:pic>
        <p:nvPicPr>
          <p:cNvPr id="166" name="Picture 42" descr="Image result for life360">
            <a:extLst>
              <a:ext uri="{FF2B5EF4-FFF2-40B4-BE49-F238E27FC236}">
                <a16:creationId xmlns:a16="http://schemas.microsoft.com/office/drawing/2014/main" id="{C81171C8-BFEB-497F-A33C-830388DD17F6}"/>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10715439" y="3621318"/>
            <a:ext cx="1034232" cy="411105"/>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6" descr="Image result for feliway logo">
            <a:extLst>
              <a:ext uri="{FF2B5EF4-FFF2-40B4-BE49-F238E27FC236}">
                <a16:creationId xmlns:a16="http://schemas.microsoft.com/office/drawing/2014/main" id="{FE29426F-972C-4FF4-8511-A3C890DCBB4E}"/>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8733921" y="4501660"/>
            <a:ext cx="1146023" cy="3619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ecovas in San Antonio, TX | The Shops at La Cantera">
            <a:extLst>
              <a:ext uri="{FF2B5EF4-FFF2-40B4-BE49-F238E27FC236}">
                <a16:creationId xmlns:a16="http://schemas.microsoft.com/office/drawing/2014/main" id="{5A389E87-8392-4C3B-8E33-E6EF427865D4}"/>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l="6187" t="29349" r="6836" b="36372"/>
          <a:stretch/>
        </p:blipFill>
        <p:spPr bwMode="auto">
          <a:xfrm>
            <a:off x="6238689" y="3120671"/>
            <a:ext cx="1462300" cy="27096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4ocean Partners With Air Canada To Reduce Single-Use Plastics">
            <a:extLst>
              <a:ext uri="{FF2B5EF4-FFF2-40B4-BE49-F238E27FC236}">
                <a16:creationId xmlns:a16="http://schemas.microsoft.com/office/drawing/2014/main" id="{7D1482E6-70D3-448D-A4EF-DC279BCCBE6B}"/>
              </a:ext>
            </a:extLst>
          </p:cNvPr>
          <p:cNvPicPr>
            <a:picLocks noChangeAspect="1" noChangeArrowheads="1"/>
          </p:cNvPicPr>
          <p:nvPr/>
        </p:nvPicPr>
        <p:blipFill rotWithShape="1">
          <a:blip r:embed="rId40">
            <a:extLst>
              <a:ext uri="{28A0092B-C50C-407E-A947-70E740481C1C}">
                <a14:useLocalDpi xmlns:a14="http://schemas.microsoft.com/office/drawing/2010/main" val="0"/>
              </a:ext>
            </a:extLst>
          </a:blip>
          <a:srcRect t="40217" b="39131"/>
          <a:stretch/>
        </p:blipFill>
        <p:spPr bwMode="auto">
          <a:xfrm>
            <a:off x="6241106" y="1638712"/>
            <a:ext cx="1394199" cy="28793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Axos Bank - Wikipedia">
            <a:extLst>
              <a:ext uri="{FF2B5EF4-FFF2-40B4-BE49-F238E27FC236}">
                <a16:creationId xmlns:a16="http://schemas.microsoft.com/office/drawing/2014/main" id="{4CDFC5D4-9172-484D-AACC-E71B65E5FE76}"/>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1450" t="20669" r="2635" b="6087"/>
          <a:stretch/>
        </p:blipFill>
        <p:spPr bwMode="auto">
          <a:xfrm>
            <a:off x="10587843" y="259028"/>
            <a:ext cx="1175347" cy="51683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Tips and Techniques for being an Internet Ninja">
            <a:extLst>
              <a:ext uri="{FF2B5EF4-FFF2-40B4-BE49-F238E27FC236}">
                <a16:creationId xmlns:a16="http://schemas.microsoft.com/office/drawing/2014/main" id="{5A0C1322-811A-44EC-B95D-25EFA332B394}"/>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l="23714" t="40037" r="26131" b="26562"/>
          <a:stretch/>
        </p:blipFill>
        <p:spPr bwMode="auto">
          <a:xfrm>
            <a:off x="10652742" y="4143326"/>
            <a:ext cx="1222310" cy="57550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a:extLst>
              <a:ext uri="{FF2B5EF4-FFF2-40B4-BE49-F238E27FC236}">
                <a16:creationId xmlns:a16="http://schemas.microsoft.com/office/drawing/2014/main" id="{6366CF97-EF15-46AB-8377-B43A189B80FE}"/>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0151113" y="4789230"/>
            <a:ext cx="1758015" cy="2279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clear - Wikipedia">
            <a:extLst>
              <a:ext uri="{FF2B5EF4-FFF2-40B4-BE49-F238E27FC236}">
                <a16:creationId xmlns:a16="http://schemas.microsoft.com/office/drawing/2014/main" id="{DAE49E2B-2B52-4453-BC6D-003AE1206F0E}"/>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 r="1807"/>
          <a:stretch/>
        </p:blipFill>
        <p:spPr bwMode="auto">
          <a:xfrm>
            <a:off x="6213675" y="5037542"/>
            <a:ext cx="1297919" cy="423913"/>
          </a:xfrm>
          <a:prstGeom prst="rect">
            <a:avLst/>
          </a:prstGeom>
          <a:noFill/>
          <a:extLst>
            <a:ext uri="{909E8E84-426E-40DD-AFC4-6F175D3DCCD1}">
              <a14:hiddenFill xmlns:a14="http://schemas.microsoft.com/office/drawing/2010/main">
                <a:solidFill>
                  <a:srgbClr val="FFFFFF"/>
                </a:solidFill>
              </a14:hiddenFill>
            </a:ext>
          </a:extLst>
        </p:spPr>
      </p:pic>
      <p:pic>
        <p:nvPicPr>
          <p:cNvPr id="2048" name="Picture 16">
            <a:extLst>
              <a:ext uri="{FF2B5EF4-FFF2-40B4-BE49-F238E27FC236}">
                <a16:creationId xmlns:a16="http://schemas.microsoft.com/office/drawing/2014/main" id="{9432C4A7-7E8E-42A7-8DDC-B31ABCEAF40D}"/>
              </a:ext>
            </a:extLst>
          </p:cNvPr>
          <p:cNvPicPr>
            <a:picLocks noChangeAspect="1" noChangeArrowheads="1"/>
          </p:cNvPicPr>
          <p:nvPr/>
        </p:nvPicPr>
        <p:blipFill rotWithShape="1">
          <a:blip r:embed="rId45">
            <a:extLst>
              <a:ext uri="{28A0092B-C50C-407E-A947-70E740481C1C}">
                <a14:useLocalDpi xmlns:a14="http://schemas.microsoft.com/office/drawing/2010/main" val="0"/>
              </a:ext>
            </a:extLst>
          </a:blip>
          <a:srcRect t="29571" b="29355"/>
          <a:stretch/>
        </p:blipFill>
        <p:spPr bwMode="auto">
          <a:xfrm>
            <a:off x="6480805" y="2584344"/>
            <a:ext cx="786589" cy="323076"/>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8" descr="ServiceNow Launches Industry-Specific Workflow Solutions ...">
            <a:extLst>
              <a:ext uri="{FF2B5EF4-FFF2-40B4-BE49-F238E27FC236}">
                <a16:creationId xmlns:a16="http://schemas.microsoft.com/office/drawing/2014/main" id="{0A89341A-4CB6-41A8-9FBF-37B086A892AC}"/>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36167" b="39950"/>
          <a:stretch/>
        </p:blipFill>
        <p:spPr bwMode="auto">
          <a:xfrm>
            <a:off x="10489108" y="2416044"/>
            <a:ext cx="1500793" cy="23895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Redbox Vector Logo - Download Free SVG Icon | Worldvectorlogo">
            <a:extLst>
              <a:ext uri="{FF2B5EF4-FFF2-40B4-BE49-F238E27FC236}">
                <a16:creationId xmlns:a16="http://schemas.microsoft.com/office/drawing/2014/main" id="{327D1845-920A-45AD-8953-B9D490581900}"/>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9240532" y="2652956"/>
            <a:ext cx="1038242" cy="29593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32" descr="Age of Learning Launches ReadingIQ, an Expert-Curated Digital ...">
            <a:extLst>
              <a:ext uri="{FF2B5EF4-FFF2-40B4-BE49-F238E27FC236}">
                <a16:creationId xmlns:a16="http://schemas.microsoft.com/office/drawing/2014/main" id="{AE4096E5-955A-430B-8488-B9A33C09AC12}"/>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499604" y="2686454"/>
            <a:ext cx="1287848" cy="25037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Blinkist - e.ventures">
            <a:extLst>
              <a:ext uri="{FF2B5EF4-FFF2-40B4-BE49-F238E27FC236}">
                <a16:creationId xmlns:a16="http://schemas.microsoft.com/office/drawing/2014/main" id="{5187A0AA-8A2B-4D9A-8CFD-B2E357BB6B51}"/>
              </a:ext>
            </a:extLst>
          </p:cNvPr>
          <p:cNvPicPr>
            <a:picLocks noChangeAspect="1" noChangeArrowheads="1"/>
          </p:cNvPicPr>
          <p:nvPr/>
        </p:nvPicPr>
        <p:blipFill rotWithShape="1">
          <a:blip r:embed="rId49">
            <a:extLst>
              <a:ext uri="{28A0092B-C50C-407E-A947-70E740481C1C}">
                <a14:useLocalDpi xmlns:a14="http://schemas.microsoft.com/office/drawing/2010/main" val="0"/>
              </a:ext>
            </a:extLst>
          </a:blip>
          <a:srcRect t="36427" b="40304"/>
          <a:stretch/>
        </p:blipFill>
        <p:spPr bwMode="auto">
          <a:xfrm>
            <a:off x="9274600" y="3086301"/>
            <a:ext cx="1576291" cy="3667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36" descr="Amazon.com: Treetopia">
            <a:extLst>
              <a:ext uri="{FF2B5EF4-FFF2-40B4-BE49-F238E27FC236}">
                <a16:creationId xmlns:a16="http://schemas.microsoft.com/office/drawing/2014/main" id="{5920DC08-E35E-40E6-B0FF-2FE65E237955}"/>
              </a:ext>
            </a:extLst>
          </p:cNvPr>
          <p:cNvPicPr>
            <a:picLocks noChangeAspect="1" noChangeArrowheads="1"/>
          </p:cNvPicPr>
          <p:nvPr/>
        </p:nvPicPr>
        <p:blipFill rotWithShape="1">
          <a:blip r:embed="rId50">
            <a:extLst>
              <a:ext uri="{28A0092B-C50C-407E-A947-70E740481C1C}">
                <a14:useLocalDpi xmlns:a14="http://schemas.microsoft.com/office/drawing/2010/main" val="0"/>
              </a:ext>
            </a:extLst>
          </a:blip>
          <a:srcRect l="11796" t="40475" r="11562" b="40561"/>
          <a:stretch/>
        </p:blipFill>
        <p:spPr bwMode="auto">
          <a:xfrm>
            <a:off x="8548530" y="5016633"/>
            <a:ext cx="1174349" cy="29058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38" descr="Mizzen + Main Stores Across All Simon Shopping Centers">
            <a:extLst>
              <a:ext uri="{FF2B5EF4-FFF2-40B4-BE49-F238E27FC236}">
                <a16:creationId xmlns:a16="http://schemas.microsoft.com/office/drawing/2014/main" id="{F87E8528-253C-4781-99E0-D8E36315A15D}"/>
              </a:ext>
            </a:extLst>
          </p:cNvPr>
          <p:cNvPicPr>
            <a:picLocks noChangeAspect="1" noChangeArrowheads="1"/>
          </p:cNvPicPr>
          <p:nvPr/>
        </p:nvPicPr>
        <p:blipFill rotWithShape="1">
          <a:blip r:embed="rId51">
            <a:extLst>
              <a:ext uri="{28A0092B-C50C-407E-A947-70E740481C1C}">
                <a14:useLocalDpi xmlns:a14="http://schemas.microsoft.com/office/drawing/2010/main" val="0"/>
              </a:ext>
            </a:extLst>
          </a:blip>
          <a:srcRect l="9540" t="42593" r="9440" b="45719"/>
          <a:stretch/>
        </p:blipFill>
        <p:spPr bwMode="auto">
          <a:xfrm>
            <a:off x="6756502" y="4626632"/>
            <a:ext cx="1696789" cy="24478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40" descr="May 2019 – Owlcam">
            <a:extLst>
              <a:ext uri="{FF2B5EF4-FFF2-40B4-BE49-F238E27FC236}">
                <a16:creationId xmlns:a16="http://schemas.microsoft.com/office/drawing/2014/main" id="{E3D5E0A6-8B99-4AE3-A0C2-8834B3F4866B}"/>
              </a:ext>
            </a:extLst>
          </p:cNvPr>
          <p:cNvPicPr>
            <a:picLocks noChangeAspect="1" noChangeArrowheads="1"/>
          </p:cNvPicPr>
          <p:nvPr/>
        </p:nvPicPr>
        <p:blipFill rotWithShape="1">
          <a:blip r:embed="rId52">
            <a:extLst>
              <a:ext uri="{28A0092B-C50C-407E-A947-70E740481C1C}">
                <a14:useLocalDpi xmlns:a14="http://schemas.microsoft.com/office/drawing/2010/main" val="0"/>
              </a:ext>
            </a:extLst>
          </a:blip>
          <a:srcRect l="8856" t="10677" r="7840" b="15612"/>
          <a:stretch/>
        </p:blipFill>
        <p:spPr bwMode="auto">
          <a:xfrm>
            <a:off x="10064197" y="5595006"/>
            <a:ext cx="1038301" cy="236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84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FEC2308-681C-4F4F-B1A0-569B7583E52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259492" y="217090"/>
            <a:ext cx="1179697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These newcomers are not only relevant in today’s</a:t>
            </a:r>
            <a:r>
              <a:rPr lang="en-US" sz="2600" b="1" dirty="0">
                <a:solidFill>
                  <a:srgbClr val="1F1A62"/>
                </a:solidFill>
                <a:latin typeface="Helvetica" pitchFamily="2" charset="0"/>
              </a:rPr>
              <a:t> economy but are especially vital to consumers and businesses in the time of COVID-19 </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9" name="Rectangle 38">
            <a:extLst>
              <a:ext uri="{FF2B5EF4-FFF2-40B4-BE49-F238E27FC236}">
                <a16:creationId xmlns:a16="http://schemas.microsoft.com/office/drawing/2014/main" id="{AE46A9BD-380D-4394-AD9A-041E728A4D65}"/>
              </a:ext>
            </a:extLst>
          </p:cNvPr>
          <p:cNvSpPr/>
          <p:nvPr/>
        </p:nvSpPr>
        <p:spPr>
          <a:xfrm>
            <a:off x="9674395" y="4400954"/>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F4FE4047-0E97-45AF-A152-28B423E6C6C4}"/>
              </a:ext>
            </a:extLst>
          </p:cNvPr>
          <p:cNvSpPr/>
          <p:nvPr/>
        </p:nvSpPr>
        <p:spPr>
          <a:xfrm>
            <a:off x="317802" y="2437474"/>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108860CA-29FF-44E4-9335-CBFE21F8F925}"/>
              </a:ext>
            </a:extLst>
          </p:cNvPr>
          <p:cNvSpPr/>
          <p:nvPr/>
        </p:nvSpPr>
        <p:spPr>
          <a:xfrm>
            <a:off x="4982702" y="4400954"/>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D98CC719-A789-495A-A614-A77FB4463A5C}"/>
              </a:ext>
            </a:extLst>
          </p:cNvPr>
          <p:cNvSpPr/>
          <p:nvPr/>
        </p:nvSpPr>
        <p:spPr>
          <a:xfrm>
            <a:off x="2642323" y="4400954"/>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0136D0F6-ACF1-49FB-8C18-4783DD4DCB8D}"/>
              </a:ext>
            </a:extLst>
          </p:cNvPr>
          <p:cNvSpPr/>
          <p:nvPr/>
        </p:nvSpPr>
        <p:spPr>
          <a:xfrm>
            <a:off x="7325548" y="2434729"/>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98218E2E-F8DA-4674-92AC-AF7442BB6707}"/>
              </a:ext>
            </a:extLst>
          </p:cNvPr>
          <p:cNvSpPr txBox="1"/>
          <p:nvPr/>
        </p:nvSpPr>
        <p:spPr>
          <a:xfrm>
            <a:off x="2700026" y="5187631"/>
            <a:ext cx="2133575" cy="76944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Simple Habit </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is a 5-minute meditation app to help busy people stress less, achieve more and live better.</a:t>
            </a:r>
          </a:p>
        </p:txBody>
      </p:sp>
      <p:sp>
        <p:nvSpPr>
          <p:cNvPr id="45" name="Rectangle 44">
            <a:extLst>
              <a:ext uri="{FF2B5EF4-FFF2-40B4-BE49-F238E27FC236}">
                <a16:creationId xmlns:a16="http://schemas.microsoft.com/office/drawing/2014/main" id="{05FCECB1-28EB-46B9-B41B-E518519D466B}"/>
              </a:ext>
            </a:extLst>
          </p:cNvPr>
          <p:cNvSpPr/>
          <p:nvPr/>
        </p:nvSpPr>
        <p:spPr>
          <a:xfrm>
            <a:off x="2648196" y="2437474"/>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55" name="TextBox 54">
            <a:extLst>
              <a:ext uri="{FF2B5EF4-FFF2-40B4-BE49-F238E27FC236}">
                <a16:creationId xmlns:a16="http://schemas.microsoft.com/office/drawing/2014/main" id="{6B9B08A0-E34A-4BEE-A3BC-8E77D903D374}"/>
              </a:ext>
            </a:extLst>
          </p:cNvPr>
          <p:cNvSpPr txBox="1"/>
          <p:nvPr/>
        </p:nvSpPr>
        <p:spPr>
          <a:xfrm>
            <a:off x="9616068" y="5210547"/>
            <a:ext cx="2338201" cy="9387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Classpass</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is normally focused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on providing access to fitness facilities but has shifted their focus to providing at-home workout sessions during this time.</a:t>
            </a:r>
          </a:p>
        </p:txBody>
      </p:sp>
      <p:sp>
        <p:nvSpPr>
          <p:cNvPr id="46" name="Rectangle 45">
            <a:extLst>
              <a:ext uri="{FF2B5EF4-FFF2-40B4-BE49-F238E27FC236}">
                <a16:creationId xmlns:a16="http://schemas.microsoft.com/office/drawing/2014/main" id="{C16ED04B-3257-49FB-B2F9-CB229C6A2615}"/>
              </a:ext>
            </a:extLst>
          </p:cNvPr>
          <p:cNvSpPr/>
          <p:nvPr/>
        </p:nvSpPr>
        <p:spPr>
          <a:xfrm>
            <a:off x="4976976" y="2431555"/>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986E6DDE-CF0D-4817-A9B2-BF4D2635F131}"/>
              </a:ext>
            </a:extLst>
          </p:cNvPr>
          <p:cNvSpPr txBox="1"/>
          <p:nvPr/>
        </p:nvSpPr>
        <p:spPr>
          <a:xfrm>
            <a:off x="2635575" y="3230839"/>
            <a:ext cx="2208324" cy="9387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Postmates </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provides online deliveries from restaurants, retailers, grocers and more enabling anyone to have anything delivered on-demand..</a:t>
            </a:r>
          </a:p>
        </p:txBody>
      </p:sp>
      <p:pic>
        <p:nvPicPr>
          <p:cNvPr id="26" name="Picture 40" descr="Image result for postmates logo">
            <a:extLst>
              <a:ext uri="{FF2B5EF4-FFF2-40B4-BE49-F238E27FC236}">
                <a16:creationId xmlns:a16="http://schemas.microsoft.com/office/drawing/2014/main" id="{F9D99C0B-B5F0-4553-AF1E-A1DE6208060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84584" y="2519912"/>
            <a:ext cx="719375" cy="6178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88EDF3-0E4F-4856-80CB-F2C1EBD0008C}"/>
              </a:ext>
            </a:extLst>
          </p:cNvPr>
          <p:cNvSpPr txBox="1"/>
          <p:nvPr/>
        </p:nvSpPr>
        <p:spPr>
          <a:xfrm>
            <a:off x="324020" y="1898960"/>
            <a:ext cx="115903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Essential DTC Brands During the COVID-19 Pandemic</a:t>
            </a:r>
          </a:p>
        </p:txBody>
      </p:sp>
      <p:sp>
        <p:nvSpPr>
          <p:cNvPr id="33" name="Triangle 30">
            <a:extLst>
              <a:ext uri="{FF2B5EF4-FFF2-40B4-BE49-F238E27FC236}">
                <a16:creationId xmlns:a16="http://schemas.microsoft.com/office/drawing/2014/main" id="{FAF11217-23A3-45FD-A343-90C95393E6EF}"/>
              </a:ext>
            </a:extLst>
          </p:cNvPr>
          <p:cNvSpPr/>
          <p:nvPr/>
        </p:nvSpPr>
        <p:spPr>
          <a:xfrm rot="5400000">
            <a:off x="356118" y="118497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2F2070D-A3BE-4A8D-A098-88B8B4886A83}"/>
              </a:ext>
            </a:extLst>
          </p:cNvPr>
          <p:cNvSpPr txBox="1"/>
          <p:nvPr/>
        </p:nvSpPr>
        <p:spPr>
          <a:xfrm>
            <a:off x="554261" y="1130764"/>
            <a:ext cx="115022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Many </a:t>
            </a:r>
            <a:r>
              <a:rPr lang="en-US" sz="1400" dirty="0">
                <a:solidFill>
                  <a:srgbClr val="1F1A62"/>
                </a:solidFill>
                <a:latin typeface="Helvetica Light" panose="020B0403020202020204" pitchFamily="34" charset="0"/>
              </a:rPr>
              <a:t>of the DTC brands within our analysis offer essential products and services that allow people to order, or connect with, from the comfort of their own home while limiting physical interactions with others</a:t>
            </a:r>
            <a:endParaRPr kumimoji="0" lang="en-US" sz="14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endParaRPr>
          </a:p>
        </p:txBody>
      </p:sp>
      <p:pic>
        <p:nvPicPr>
          <p:cNvPr id="52" name="Picture 44" descr="Image result for classpass logo">
            <a:extLst>
              <a:ext uri="{FF2B5EF4-FFF2-40B4-BE49-F238E27FC236}">
                <a16:creationId xmlns:a16="http://schemas.microsoft.com/office/drawing/2014/main" id="{34C30E0D-F9BF-4741-89B2-992D4DB6B2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274124" y="4549069"/>
            <a:ext cx="1063510" cy="61918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Image result for simplehabit">
            <a:extLst>
              <a:ext uri="{FF2B5EF4-FFF2-40B4-BE49-F238E27FC236}">
                <a16:creationId xmlns:a16="http://schemas.microsoft.com/office/drawing/2014/main" id="{4652868E-7337-4A52-AE65-75AA5FAFDE3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34329" y="4687749"/>
            <a:ext cx="1964974" cy="271595"/>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1E327140-9E2C-4ED9-9AA2-E9B9D9EF6510}"/>
              </a:ext>
            </a:extLst>
          </p:cNvPr>
          <p:cNvSpPr/>
          <p:nvPr/>
        </p:nvSpPr>
        <p:spPr>
          <a:xfrm>
            <a:off x="7334878" y="4402837"/>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2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07FF141B-C5AB-4370-8D22-467E3E4FC570}"/>
              </a:ext>
            </a:extLst>
          </p:cNvPr>
          <p:cNvSpPr txBox="1"/>
          <p:nvPr/>
        </p:nvSpPr>
        <p:spPr>
          <a:xfrm>
            <a:off x="7281431" y="5203573"/>
            <a:ext cx="2331173" cy="9387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 modern twist on the neighborhood butcher, </a:t>
            </a: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ButcherBox</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is a subscription service that delivers beef, chicken &amp; pork directly to your door.</a:t>
            </a:r>
          </a:p>
        </p:txBody>
      </p:sp>
      <p:sp>
        <p:nvSpPr>
          <p:cNvPr id="59" name="Rectangle 58">
            <a:extLst>
              <a:ext uri="{FF2B5EF4-FFF2-40B4-BE49-F238E27FC236}">
                <a16:creationId xmlns:a16="http://schemas.microsoft.com/office/drawing/2014/main" id="{39AA88DC-F64A-4A5C-B0E6-02E8BC1DD329}"/>
              </a:ext>
            </a:extLst>
          </p:cNvPr>
          <p:cNvSpPr/>
          <p:nvPr/>
        </p:nvSpPr>
        <p:spPr>
          <a:xfrm>
            <a:off x="9692780" y="2428156"/>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60" name="TextBox 59">
            <a:extLst>
              <a:ext uri="{FF2B5EF4-FFF2-40B4-BE49-F238E27FC236}">
                <a16:creationId xmlns:a16="http://schemas.microsoft.com/office/drawing/2014/main" id="{999391B2-F643-4C4C-A371-060D851AF3E4}"/>
              </a:ext>
            </a:extLst>
          </p:cNvPr>
          <p:cNvSpPr txBox="1"/>
          <p:nvPr/>
        </p:nvSpPr>
        <p:spPr>
          <a:xfrm>
            <a:off x="4948082" y="3237400"/>
            <a:ext cx="2270234" cy="9387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With ecommerce growing during this time of physical distancing, </a:t>
            </a: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Honey </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automatically finds and applies coupons codes to online shopping carts.</a:t>
            </a:r>
          </a:p>
        </p:txBody>
      </p:sp>
      <p:pic>
        <p:nvPicPr>
          <p:cNvPr id="54" name="Picture 10" descr="Tips and Techniques for being an Internet Ninja">
            <a:extLst>
              <a:ext uri="{FF2B5EF4-FFF2-40B4-BE49-F238E27FC236}">
                <a16:creationId xmlns:a16="http://schemas.microsoft.com/office/drawing/2014/main" id="{6B4FDC4A-7B09-4C23-92B9-9F0EFD1FF2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714" t="40037" r="26131" b="26562"/>
          <a:stretch/>
        </p:blipFill>
        <p:spPr bwMode="auto">
          <a:xfrm>
            <a:off x="5522601" y="2600869"/>
            <a:ext cx="1129669" cy="53188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CBC1AD4B-DF0F-4BF8-A802-8C2BFD13C6C5}"/>
              </a:ext>
            </a:extLst>
          </p:cNvPr>
          <p:cNvSpPr txBox="1"/>
          <p:nvPr/>
        </p:nvSpPr>
        <p:spPr>
          <a:xfrm>
            <a:off x="9722762" y="3225519"/>
            <a:ext cx="2191566" cy="9387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Redbox</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allows people to stream movies &amp; TV shows on-demand at home or to rent them at kiosks in grocery stores and pharmacies.</a:t>
            </a:r>
          </a:p>
        </p:txBody>
      </p:sp>
      <p:pic>
        <p:nvPicPr>
          <p:cNvPr id="67" name="Picture 30" descr="Redbox Vector Logo - Download Free SVG Icon | Worldvectorlogo">
            <a:extLst>
              <a:ext uri="{FF2B5EF4-FFF2-40B4-BE49-F238E27FC236}">
                <a16:creationId xmlns:a16="http://schemas.microsoft.com/office/drawing/2014/main" id="{55A4ADBA-F44E-4F14-8889-5EF08A1BDA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17810" y="2658826"/>
            <a:ext cx="1223190" cy="348653"/>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8C0705A3-3147-4771-8062-FEFBBFAE8B21}"/>
              </a:ext>
            </a:extLst>
          </p:cNvPr>
          <p:cNvSpPr txBox="1"/>
          <p:nvPr/>
        </p:nvSpPr>
        <p:spPr>
          <a:xfrm>
            <a:off x="5011702" y="5201119"/>
            <a:ext cx="2159463" cy="9387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Pray</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is an interfaith mobile app that helps religious leaders stay connected with their congregants and provide daily prayers, bible stories, etc.</a:t>
            </a:r>
          </a:p>
        </p:txBody>
      </p:sp>
      <p:pic>
        <p:nvPicPr>
          <p:cNvPr id="70" name="Picture 54" descr="Image result for pray.com logo">
            <a:extLst>
              <a:ext uri="{FF2B5EF4-FFF2-40B4-BE49-F238E27FC236}">
                <a16:creationId xmlns:a16="http://schemas.microsoft.com/office/drawing/2014/main" id="{936626A0-F332-4A61-A1B3-09CEAA1C8DC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392933" y="4627206"/>
            <a:ext cx="1369362" cy="39780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56E697D-6DF0-443E-B211-877ADC7E238A}"/>
              </a:ext>
            </a:extLst>
          </p:cNvPr>
          <p:cNvSpPr txBox="1"/>
          <p:nvPr/>
        </p:nvSpPr>
        <p:spPr>
          <a:xfrm>
            <a:off x="7325548" y="3225131"/>
            <a:ext cx="2233362" cy="76944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From groceries to household essentials, </a:t>
            </a: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Shipt </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simplifies life with deliveries from local stores right to your door.</a:t>
            </a:r>
          </a:p>
        </p:txBody>
      </p:sp>
      <p:pic>
        <p:nvPicPr>
          <p:cNvPr id="49" name="Picture 34" descr="Image result for shipt logo">
            <a:extLst>
              <a:ext uri="{FF2B5EF4-FFF2-40B4-BE49-F238E27FC236}">
                <a16:creationId xmlns:a16="http://schemas.microsoft.com/office/drawing/2014/main" id="{C7DDF23C-B476-43C2-AD59-E5F151EC2FB0}"/>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7794314" y="2644684"/>
            <a:ext cx="1313760" cy="49142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5FD4E8B0-3053-46CC-B506-2FD69DD93564}"/>
              </a:ext>
            </a:extLst>
          </p:cNvPr>
          <p:cNvSpPr txBox="1"/>
          <p:nvPr/>
        </p:nvSpPr>
        <p:spPr>
          <a:xfrm>
            <a:off x="312702" y="3244177"/>
            <a:ext cx="2233362" cy="76944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Doordash </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provides door-to-door food delivery helping customers stay at home and restaurants stay in business.</a:t>
            </a:r>
          </a:p>
        </p:txBody>
      </p:sp>
      <p:pic>
        <p:nvPicPr>
          <p:cNvPr id="24" name="Picture 4" descr="Image result for doordash logo">
            <a:extLst>
              <a:ext uri="{FF2B5EF4-FFF2-40B4-BE49-F238E27FC236}">
                <a16:creationId xmlns:a16="http://schemas.microsoft.com/office/drawing/2014/main" id="{822C66F0-7003-4F4E-BEDA-5F8B7F4C2595}"/>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461662" y="2695041"/>
            <a:ext cx="1896210" cy="347141"/>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28525658-DB3B-4C5D-BA49-ADABEE29CA0D}"/>
              </a:ext>
            </a:extLst>
          </p:cNvPr>
          <p:cNvSpPr/>
          <p:nvPr/>
        </p:nvSpPr>
        <p:spPr>
          <a:xfrm>
            <a:off x="324020" y="4399663"/>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2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56" name="TextBox 55">
            <a:extLst>
              <a:ext uri="{FF2B5EF4-FFF2-40B4-BE49-F238E27FC236}">
                <a16:creationId xmlns:a16="http://schemas.microsoft.com/office/drawing/2014/main" id="{781BAC6D-938A-4D99-8392-CA954D147D40}"/>
              </a:ext>
            </a:extLst>
          </p:cNvPr>
          <p:cNvSpPr txBox="1"/>
          <p:nvPr/>
        </p:nvSpPr>
        <p:spPr>
          <a:xfrm>
            <a:off x="312702" y="5219061"/>
            <a:ext cx="2229756" cy="60016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Hinge </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is a mobile-first dating app designed for people who want to get off of dating apps.</a:t>
            </a:r>
          </a:p>
        </p:txBody>
      </p:sp>
      <p:pic>
        <p:nvPicPr>
          <p:cNvPr id="62" name="Picture 40" descr="Image result for hinge logo vector">
            <a:extLst>
              <a:ext uri="{FF2B5EF4-FFF2-40B4-BE49-F238E27FC236}">
                <a16:creationId xmlns:a16="http://schemas.microsoft.com/office/drawing/2014/main" id="{3BA93CE2-15CD-4E9F-9890-34814B72C25D}"/>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885809" y="4596065"/>
            <a:ext cx="1087850" cy="46021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C0BDC221-D383-477E-A271-6102EEB6A6E4}"/>
              </a:ext>
            </a:extLst>
          </p:cNvPr>
          <p:cNvPicPr>
            <a:picLocks noChangeAspect="1"/>
          </p:cNvPicPr>
          <p:nvPr/>
        </p:nvPicPr>
        <p:blipFill>
          <a:blip r:embed="rId13"/>
          <a:stretch>
            <a:fillRect/>
          </a:stretch>
        </p:blipFill>
        <p:spPr>
          <a:xfrm>
            <a:off x="7707383" y="4556222"/>
            <a:ext cx="1372961" cy="577591"/>
          </a:xfrm>
          <a:prstGeom prst="rect">
            <a:avLst/>
          </a:prstGeom>
        </p:spPr>
      </p:pic>
    </p:spTree>
    <p:extLst>
      <p:ext uri="{BB962C8B-B14F-4D97-AF65-F5344CB8AC3E}">
        <p14:creationId xmlns:p14="http://schemas.microsoft.com/office/powerpoint/2010/main" val="935371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FEC2308-681C-4F4F-B1A0-569B7583E52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259492" y="397221"/>
            <a:ext cx="1164006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DTC brands are also helping people</a:t>
            </a:r>
            <a:r>
              <a:rPr lang="en-US" sz="2600" b="1" dirty="0">
                <a:solidFill>
                  <a:srgbClr val="1F1A62"/>
                </a:solidFill>
                <a:latin typeface="Helvetica" pitchFamily="2" charset="0"/>
              </a:rPr>
              <a:t> manage their personal finances, seamlessly conduct business and home school their kids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9" name="Rectangle 38">
            <a:extLst>
              <a:ext uri="{FF2B5EF4-FFF2-40B4-BE49-F238E27FC236}">
                <a16:creationId xmlns:a16="http://schemas.microsoft.com/office/drawing/2014/main" id="{AE46A9BD-380D-4394-AD9A-041E728A4D65}"/>
              </a:ext>
            </a:extLst>
          </p:cNvPr>
          <p:cNvSpPr/>
          <p:nvPr/>
        </p:nvSpPr>
        <p:spPr>
          <a:xfrm>
            <a:off x="912834" y="4439374"/>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5FD4E8B0-3053-46CC-B506-2FD69DD93564}"/>
              </a:ext>
            </a:extLst>
          </p:cNvPr>
          <p:cNvSpPr txBox="1"/>
          <p:nvPr/>
        </p:nvSpPr>
        <p:spPr>
          <a:xfrm>
            <a:off x="881986" y="5217192"/>
            <a:ext cx="2292350" cy="9387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ServiceNow</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is a cloud-based computing platform that delivers digital workflows for companies. They transform the IT experience and automate HR services.</a:t>
            </a:r>
          </a:p>
        </p:txBody>
      </p:sp>
      <p:sp>
        <p:nvSpPr>
          <p:cNvPr id="43" name="Rectangle 42">
            <a:extLst>
              <a:ext uri="{FF2B5EF4-FFF2-40B4-BE49-F238E27FC236}">
                <a16:creationId xmlns:a16="http://schemas.microsoft.com/office/drawing/2014/main" id="{F4FE4047-0E97-45AF-A152-28B423E6C6C4}"/>
              </a:ext>
            </a:extLst>
          </p:cNvPr>
          <p:cNvSpPr/>
          <p:nvPr/>
        </p:nvSpPr>
        <p:spPr>
          <a:xfrm>
            <a:off x="6194018" y="4442153"/>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8F5A9254-4389-47F9-9FBC-EFB8BAA44673}"/>
              </a:ext>
            </a:extLst>
          </p:cNvPr>
          <p:cNvSpPr txBox="1"/>
          <p:nvPr/>
        </p:nvSpPr>
        <p:spPr>
          <a:xfrm>
            <a:off x="6203722" y="5161647"/>
            <a:ext cx="2211844" cy="76944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Reading</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a:t>
            </a: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IQ</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is a digital library that provides thousands of books for kids ages 2-12 that can be accessed at any time.</a:t>
            </a:r>
          </a:p>
        </p:txBody>
      </p:sp>
      <p:sp>
        <p:nvSpPr>
          <p:cNvPr id="37" name="Rectangle 36">
            <a:extLst>
              <a:ext uri="{FF2B5EF4-FFF2-40B4-BE49-F238E27FC236}">
                <a16:creationId xmlns:a16="http://schemas.microsoft.com/office/drawing/2014/main" id="{108860CA-29FF-44E4-9335-CBFE21F8F925}"/>
              </a:ext>
            </a:extLst>
          </p:cNvPr>
          <p:cNvSpPr/>
          <p:nvPr/>
        </p:nvSpPr>
        <p:spPr>
          <a:xfrm>
            <a:off x="3546311" y="2381653"/>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967CED37-BDD5-480F-B8FA-2886F6665C7E}"/>
              </a:ext>
            </a:extLst>
          </p:cNvPr>
          <p:cNvSpPr txBox="1"/>
          <p:nvPr/>
        </p:nvSpPr>
        <p:spPr>
          <a:xfrm>
            <a:off x="3511044" y="3167121"/>
            <a:ext cx="2287960" cy="9387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Dave</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provides online banking services including overdraft protection, automated budgeting, no-interest cash advances and un-bounceable checks</a:t>
            </a:r>
          </a:p>
        </p:txBody>
      </p:sp>
      <p:sp>
        <p:nvSpPr>
          <p:cNvPr id="8" name="Rectangle 7">
            <a:extLst>
              <a:ext uri="{FF2B5EF4-FFF2-40B4-BE49-F238E27FC236}">
                <a16:creationId xmlns:a16="http://schemas.microsoft.com/office/drawing/2014/main" id="{0136D0F6-ACF1-49FB-8C18-4783DD4DCB8D}"/>
              </a:ext>
            </a:extLst>
          </p:cNvPr>
          <p:cNvSpPr/>
          <p:nvPr/>
        </p:nvSpPr>
        <p:spPr>
          <a:xfrm>
            <a:off x="918741" y="2387572"/>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98218E2E-F8DA-4674-92AC-AF7442BB6707}"/>
              </a:ext>
            </a:extLst>
          </p:cNvPr>
          <p:cNvSpPr txBox="1"/>
          <p:nvPr/>
        </p:nvSpPr>
        <p:spPr>
          <a:xfrm>
            <a:off x="925353" y="3177997"/>
            <a:ext cx="2182102" cy="9387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Axos</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offers online banking, mobile deposits, checking, savings, and loans, giving consumers the ability to manage their finances at home.</a:t>
            </a:r>
          </a:p>
        </p:txBody>
      </p:sp>
      <p:sp>
        <p:nvSpPr>
          <p:cNvPr id="45" name="Rectangle 44">
            <a:extLst>
              <a:ext uri="{FF2B5EF4-FFF2-40B4-BE49-F238E27FC236}">
                <a16:creationId xmlns:a16="http://schemas.microsoft.com/office/drawing/2014/main" id="{05FCECB1-28EB-46B9-B41B-E518519D466B}"/>
              </a:ext>
            </a:extLst>
          </p:cNvPr>
          <p:cNvSpPr/>
          <p:nvPr/>
        </p:nvSpPr>
        <p:spPr>
          <a:xfrm>
            <a:off x="3538522" y="4442150"/>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2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C16ED04B-3257-49FB-B2F9-CB229C6A2615}"/>
              </a:ext>
            </a:extLst>
          </p:cNvPr>
          <p:cNvSpPr/>
          <p:nvPr/>
        </p:nvSpPr>
        <p:spPr>
          <a:xfrm>
            <a:off x="8901114" y="4436234"/>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2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2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986E6DDE-CF0D-4817-A9B2-BF4D2635F131}"/>
              </a:ext>
            </a:extLst>
          </p:cNvPr>
          <p:cNvSpPr txBox="1"/>
          <p:nvPr/>
        </p:nvSpPr>
        <p:spPr>
          <a:xfrm>
            <a:off x="3474804" y="5176322"/>
            <a:ext cx="2319512" cy="9387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Smartsheet</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is a ‘software as a service’ work management platform used to assign tasks, track project progress, manage calendars, share documents, etc.</a:t>
            </a:r>
          </a:p>
        </p:txBody>
      </p:sp>
      <p:sp>
        <p:nvSpPr>
          <p:cNvPr id="41" name="TextBox 40">
            <a:extLst>
              <a:ext uri="{FF2B5EF4-FFF2-40B4-BE49-F238E27FC236}">
                <a16:creationId xmlns:a16="http://schemas.microsoft.com/office/drawing/2014/main" id="{A143B19F-7A12-42E6-A826-9330075F3BCB}"/>
              </a:ext>
            </a:extLst>
          </p:cNvPr>
          <p:cNvSpPr txBox="1"/>
          <p:nvPr/>
        </p:nvSpPr>
        <p:spPr>
          <a:xfrm>
            <a:off x="925352" y="1898960"/>
            <a:ext cx="101973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Essential DTC Brands During the COVID-19 Pandemic</a:t>
            </a:r>
          </a:p>
        </p:txBody>
      </p:sp>
      <p:pic>
        <p:nvPicPr>
          <p:cNvPr id="51" name="Picture 30" descr="Image result for dave app financial">
            <a:extLst>
              <a:ext uri="{FF2B5EF4-FFF2-40B4-BE49-F238E27FC236}">
                <a16:creationId xmlns:a16="http://schemas.microsoft.com/office/drawing/2014/main" id="{84520EBA-8E34-4FEA-BB44-469A1D5FDCD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00214" y="2675534"/>
            <a:ext cx="1111008" cy="28487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6" descr="Image result for smartsheet logo">
            <a:extLst>
              <a:ext uri="{FF2B5EF4-FFF2-40B4-BE49-F238E27FC236}">
                <a16:creationId xmlns:a16="http://schemas.microsoft.com/office/drawing/2014/main" id="{49DFCD1F-912F-48DC-B777-6A0621E7D65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678486" y="4690112"/>
            <a:ext cx="1913290" cy="3181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Axos Bank - Wikipedia">
            <a:extLst>
              <a:ext uri="{FF2B5EF4-FFF2-40B4-BE49-F238E27FC236}">
                <a16:creationId xmlns:a16="http://schemas.microsoft.com/office/drawing/2014/main" id="{2CE0B812-A828-4F85-8A1F-120710FE92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50" t="20669" r="2635" b="6087"/>
          <a:stretch/>
        </p:blipFill>
        <p:spPr bwMode="auto">
          <a:xfrm>
            <a:off x="1469740" y="2597188"/>
            <a:ext cx="1115213" cy="49039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8" descr="ServiceNow Launches Industry-Specific Workflow Solutions ...">
            <a:extLst>
              <a:ext uri="{FF2B5EF4-FFF2-40B4-BE49-F238E27FC236}">
                <a16:creationId xmlns:a16="http://schemas.microsoft.com/office/drawing/2014/main" id="{785FABBA-C89A-4B06-AFB9-4B1DBA0D1A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167" b="39950"/>
          <a:stretch/>
        </p:blipFill>
        <p:spPr bwMode="auto">
          <a:xfrm>
            <a:off x="1068753" y="4707200"/>
            <a:ext cx="1932800" cy="3077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2" descr="Age of Learning Launches ReadingIQ, an Expert-Curated Digital ...">
            <a:extLst>
              <a:ext uri="{FF2B5EF4-FFF2-40B4-BE49-F238E27FC236}">
                <a16:creationId xmlns:a16="http://schemas.microsoft.com/office/drawing/2014/main" id="{1883186D-F276-4371-84CA-075F034EB5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1237" y="4732791"/>
            <a:ext cx="1457921" cy="283443"/>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B9B08A0-E34A-4BEE-A3BC-8E77D903D374}"/>
              </a:ext>
            </a:extLst>
          </p:cNvPr>
          <p:cNvSpPr txBox="1"/>
          <p:nvPr/>
        </p:nvSpPr>
        <p:spPr>
          <a:xfrm>
            <a:off x="8901114" y="5134148"/>
            <a:ext cx="2215075" cy="110799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Scribd</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is an e-book and audiobook subscription service that includes more than one million adults &amp; children titles that can be read from the comfort of home.</a:t>
            </a:r>
          </a:p>
        </p:txBody>
      </p:sp>
      <p:pic>
        <p:nvPicPr>
          <p:cNvPr id="49" name="Picture 26" descr="Image result for scribd logo transparent">
            <a:extLst>
              <a:ext uri="{FF2B5EF4-FFF2-40B4-BE49-F238E27FC236}">
                <a16:creationId xmlns:a16="http://schemas.microsoft.com/office/drawing/2014/main" id="{4F57DF59-4310-4EC1-A3C8-D0781B8A1BC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645280" y="4523292"/>
            <a:ext cx="752862" cy="557118"/>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ED5A564E-19A7-457B-890D-C502EBD80EC0}"/>
              </a:ext>
            </a:extLst>
          </p:cNvPr>
          <p:cNvSpPr/>
          <p:nvPr/>
        </p:nvSpPr>
        <p:spPr>
          <a:xfrm>
            <a:off x="6217982" y="2384761"/>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A6254567-293D-457B-8B51-C85736AD9089}"/>
              </a:ext>
            </a:extLst>
          </p:cNvPr>
          <p:cNvSpPr txBox="1"/>
          <p:nvPr/>
        </p:nvSpPr>
        <p:spPr>
          <a:xfrm>
            <a:off x="6182715" y="3170229"/>
            <a:ext cx="2287960" cy="9387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Kabbage</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is an online financial company that provides funding and loans to small businesses and consumers through an automated lending platform.</a:t>
            </a:r>
          </a:p>
        </p:txBody>
      </p:sp>
      <p:pic>
        <p:nvPicPr>
          <p:cNvPr id="60" name="Picture 20" descr="Image result for kabbage transparent logo">
            <a:extLst>
              <a:ext uri="{FF2B5EF4-FFF2-40B4-BE49-F238E27FC236}">
                <a16:creationId xmlns:a16="http://schemas.microsoft.com/office/drawing/2014/main" id="{B717A236-D370-4B31-A0DB-3D1AA67851FC}"/>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t="31126" b="30095"/>
          <a:stretch/>
        </p:blipFill>
        <p:spPr bwMode="auto">
          <a:xfrm>
            <a:off x="6557391" y="2582857"/>
            <a:ext cx="1560242" cy="460993"/>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D31E4B06-176C-43AA-9546-7C9FD386331A}"/>
              </a:ext>
            </a:extLst>
          </p:cNvPr>
          <p:cNvSpPr/>
          <p:nvPr/>
        </p:nvSpPr>
        <p:spPr>
          <a:xfrm>
            <a:off x="8917644" y="2387870"/>
            <a:ext cx="2221548" cy="1768418"/>
          </a:xfrm>
          <a:prstGeom prst="rect">
            <a:avLst/>
          </a:prstGeom>
          <a:solidFill>
            <a:schemeClr val="bg1"/>
          </a:solidFill>
          <a:ln w="190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
                <a:srgbClr val="00C0F3"/>
              </a:buClr>
              <a:buSzTx/>
              <a:buFontTx/>
              <a:buBlip>
                <a:blip r:embed="rId3"/>
              </a:buBlip>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
                <a:srgbClr val="00C0F3"/>
              </a:buClr>
              <a:buSzTx/>
              <a:buFontTx/>
              <a:buNone/>
              <a:tabLst/>
              <a:defRPr/>
            </a:pPr>
            <a:endParaRPr kumimoji="0" lang="en-US" sz="105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62" name="TextBox 61">
            <a:extLst>
              <a:ext uri="{FF2B5EF4-FFF2-40B4-BE49-F238E27FC236}">
                <a16:creationId xmlns:a16="http://schemas.microsoft.com/office/drawing/2014/main" id="{ECFD058C-0941-4AF1-9C27-1716FE7CE6CF}"/>
              </a:ext>
            </a:extLst>
          </p:cNvPr>
          <p:cNvSpPr txBox="1"/>
          <p:nvPr/>
        </p:nvSpPr>
        <p:spPr>
          <a:xfrm>
            <a:off x="8882377" y="3173338"/>
            <a:ext cx="2287960" cy="9387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Robinhood</a:t>
            </a:r>
            <a:r>
              <a:rPr kumimoji="0" lang="en-US" sz="11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is a financial services mobile app and website that offers the ability to invest in stocks and options, commission-free with no minimum deposit.</a:t>
            </a:r>
          </a:p>
        </p:txBody>
      </p:sp>
      <p:pic>
        <p:nvPicPr>
          <p:cNvPr id="72" name="Picture 20" descr="Image result for robinhood finance">
            <a:extLst>
              <a:ext uri="{FF2B5EF4-FFF2-40B4-BE49-F238E27FC236}">
                <a16:creationId xmlns:a16="http://schemas.microsoft.com/office/drawing/2014/main" id="{A8E73205-FD2A-44CF-86F7-A281FE91DEE2}"/>
              </a:ext>
            </a:extLst>
          </p:cNvPr>
          <p:cNvPicPr>
            <a:picLocks noChangeAspect="1" noChangeArrowheads="1"/>
          </p:cNvPicPr>
          <p:nvPr/>
        </p:nvPicPr>
        <p:blipFill rotWithShape="1">
          <a:blip r:embed="rId11" cstate="print">
            <a:clrChange>
              <a:clrFrom>
                <a:srgbClr val="F1F3F2"/>
              </a:clrFrom>
              <a:clrTo>
                <a:srgbClr val="F1F3F2">
                  <a:alpha val="0"/>
                </a:srgbClr>
              </a:clrTo>
            </a:clrChange>
            <a:extLst>
              <a:ext uri="{28A0092B-C50C-407E-A947-70E740481C1C}">
                <a14:useLocalDpi xmlns:a14="http://schemas.microsoft.com/office/drawing/2010/main"/>
              </a:ext>
            </a:extLst>
          </a:blip>
          <a:srcRect/>
          <a:stretch/>
        </p:blipFill>
        <p:spPr bwMode="auto">
          <a:xfrm>
            <a:off x="9207977" y="2571246"/>
            <a:ext cx="1598262" cy="41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106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A97ED6B4-BA2F-4F36-941B-68460EC0F783}"/>
              </a:ext>
            </a:extLst>
          </p:cNvPr>
          <p:cNvSpPr/>
          <p:nvPr/>
        </p:nvSpPr>
        <p:spPr>
          <a:xfrm>
            <a:off x="159921" y="399518"/>
            <a:ext cx="1187215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Our analysis on driving ‘intent’ (i.e. website traffic) for 50 DTC brands includes companies across a wide spectrum of TV investment levels</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892812D1-C2E7-6145-8C2A-95A25EFCD80C}"/>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 Placeholder 3">
            <a:extLst>
              <a:ext uri="{FF2B5EF4-FFF2-40B4-BE49-F238E27FC236}">
                <a16:creationId xmlns:a16="http://schemas.microsoft.com/office/drawing/2014/main" id="{B8E35F27-597D-438A-AB47-1441B60FFD5B}"/>
              </a:ext>
            </a:extLst>
          </p:cNvPr>
          <p:cNvSpPr txBox="1">
            <a:spLocks/>
          </p:cNvSpPr>
          <p:nvPr/>
        </p:nvSpPr>
        <p:spPr>
          <a:xfrm>
            <a:off x="557994" y="6244180"/>
            <a:ext cx="11285674" cy="27175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Source: VAB analysis of Nielsen Ad Intel data, total</a:t>
            </a:r>
            <a:r>
              <a:rPr lang="en-US" sz="800" dirty="0">
                <a:solidFill>
                  <a:srgbClr val="1B1464"/>
                </a:solidFill>
                <a:latin typeface="Helvetica" pitchFamily="2" charset="0"/>
                <a:ea typeface="Open Sans" panose="020B0606030504020204" pitchFamily="34" charset="0"/>
                <a:cs typeface="Open Sans" panose="020B0606030504020204" pitchFamily="34" charset="0"/>
              </a:rPr>
              <a:t> TV spend based on a two-year period: Feb’18 – Jan ‘20.</a:t>
            </a:r>
            <a:r>
              <a:rPr kumimoji="0" lang="en-US" sz="8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TV spend includes national cable TV, broadcast TV, Spanish language cable TV, Spanish language broadcast TV. Brands reflect those with total TV spend over $500K.</a:t>
            </a:r>
          </a:p>
        </p:txBody>
      </p:sp>
      <p:sp>
        <p:nvSpPr>
          <p:cNvPr id="138" name="Rectangle: Rounded Corners 137">
            <a:extLst>
              <a:ext uri="{FF2B5EF4-FFF2-40B4-BE49-F238E27FC236}">
                <a16:creationId xmlns:a16="http://schemas.microsoft.com/office/drawing/2014/main" id="{51DC4061-BB88-4BB4-A66C-DC61F488273B}"/>
              </a:ext>
            </a:extLst>
          </p:cNvPr>
          <p:cNvSpPr/>
          <p:nvPr/>
        </p:nvSpPr>
        <p:spPr>
          <a:xfrm>
            <a:off x="149354" y="2149150"/>
            <a:ext cx="3722855" cy="4044042"/>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extBox 146">
            <a:extLst>
              <a:ext uri="{FF2B5EF4-FFF2-40B4-BE49-F238E27FC236}">
                <a16:creationId xmlns:a16="http://schemas.microsoft.com/office/drawing/2014/main" id="{A37200A2-1D48-444E-9B4C-E84C515FFB93}"/>
              </a:ext>
            </a:extLst>
          </p:cNvPr>
          <p:cNvSpPr txBox="1"/>
          <p:nvPr/>
        </p:nvSpPr>
        <p:spPr>
          <a:xfrm>
            <a:off x="121949" y="1792897"/>
            <a:ext cx="37158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rPr>
              <a:t>TV Spend: $500K - $2MM</a:t>
            </a:r>
          </a:p>
        </p:txBody>
      </p:sp>
      <p:pic>
        <p:nvPicPr>
          <p:cNvPr id="217" name="Picture 8" descr="Image result for seatgeek logo">
            <a:extLst>
              <a:ext uri="{FF2B5EF4-FFF2-40B4-BE49-F238E27FC236}">
                <a16:creationId xmlns:a16="http://schemas.microsoft.com/office/drawing/2014/main" id="{5F650895-912D-40CF-A052-41A3DF148A0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07158" y="2321572"/>
            <a:ext cx="918995" cy="501659"/>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50" descr=" title=">
            <a:extLst>
              <a:ext uri="{FF2B5EF4-FFF2-40B4-BE49-F238E27FC236}">
                <a16:creationId xmlns:a16="http://schemas.microsoft.com/office/drawing/2014/main" id="{BE62DAF9-04A6-44D4-BB9D-AB0EEE32B12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90774" y="2245117"/>
            <a:ext cx="1409095" cy="423226"/>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218" descr="Image result for simplehabit">
            <a:extLst>
              <a:ext uri="{FF2B5EF4-FFF2-40B4-BE49-F238E27FC236}">
                <a16:creationId xmlns:a16="http://schemas.microsoft.com/office/drawing/2014/main" id="{5321BAB3-521A-40A1-B6AA-BB64F689F1D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0304" y="3028393"/>
            <a:ext cx="1746789" cy="241438"/>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32" descr="Age of Learning Launches ReadingIQ, an Expert-Curated Digital ...">
            <a:extLst>
              <a:ext uri="{FF2B5EF4-FFF2-40B4-BE49-F238E27FC236}">
                <a16:creationId xmlns:a16="http://schemas.microsoft.com/office/drawing/2014/main" id="{32659B9E-48F1-4F52-AD2C-5ECAA9BAE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3957" y="2720827"/>
            <a:ext cx="1482956" cy="28831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42" descr="Image result for upwork logo">
            <a:extLst>
              <a:ext uri="{FF2B5EF4-FFF2-40B4-BE49-F238E27FC236}">
                <a16:creationId xmlns:a16="http://schemas.microsoft.com/office/drawing/2014/main" id="{65D1C2A0-27F2-4CCC-948F-6E0278504E4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11333" y="3424403"/>
            <a:ext cx="1134745" cy="363263"/>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34" descr="Blinkist - e.ventures">
            <a:extLst>
              <a:ext uri="{FF2B5EF4-FFF2-40B4-BE49-F238E27FC236}">
                <a16:creationId xmlns:a16="http://schemas.microsoft.com/office/drawing/2014/main" id="{AAA2A624-A83B-4FCD-9557-4063A55CC34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427" b="40304"/>
          <a:stretch/>
        </p:blipFill>
        <p:spPr bwMode="auto">
          <a:xfrm>
            <a:off x="1439047" y="3466470"/>
            <a:ext cx="1576291" cy="366787"/>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54" descr="Image result for pray.com logo">
            <a:extLst>
              <a:ext uri="{FF2B5EF4-FFF2-40B4-BE49-F238E27FC236}">
                <a16:creationId xmlns:a16="http://schemas.microsoft.com/office/drawing/2014/main" id="{F1D6745C-E3C5-4F64-A7FC-70C715DAC51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11333" y="3913603"/>
            <a:ext cx="1295396" cy="376317"/>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48" descr=" Nixplay">
            <a:extLst>
              <a:ext uri="{FF2B5EF4-FFF2-40B4-BE49-F238E27FC236}">
                <a16:creationId xmlns:a16="http://schemas.microsoft.com/office/drawing/2014/main" id="{1F39D328-F2AB-45C4-AE0E-25E73382B86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671315" y="3970937"/>
            <a:ext cx="1287848" cy="338349"/>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36" descr="Amazon.com: Treetopia">
            <a:extLst>
              <a:ext uri="{FF2B5EF4-FFF2-40B4-BE49-F238E27FC236}">
                <a16:creationId xmlns:a16="http://schemas.microsoft.com/office/drawing/2014/main" id="{BB23E611-8CF2-4C1C-AA22-A3D7657F4BD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796" t="40475" r="11562" b="40561"/>
          <a:stretch/>
        </p:blipFill>
        <p:spPr bwMode="auto">
          <a:xfrm>
            <a:off x="2573049" y="4411732"/>
            <a:ext cx="1174349" cy="290585"/>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44" descr="Image result for classpass logo">
            <a:extLst>
              <a:ext uri="{FF2B5EF4-FFF2-40B4-BE49-F238E27FC236}">
                <a16:creationId xmlns:a16="http://schemas.microsoft.com/office/drawing/2014/main" id="{97D548C3-1FC7-4652-ABC3-B2EB00F4E1E6}"/>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630733" y="4345635"/>
            <a:ext cx="984708" cy="573306"/>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38" descr="Mizzen + Main Stores Across All Simon Shopping Centers">
            <a:extLst>
              <a:ext uri="{FF2B5EF4-FFF2-40B4-BE49-F238E27FC236}">
                <a16:creationId xmlns:a16="http://schemas.microsoft.com/office/drawing/2014/main" id="{B2F66347-235C-4348-B2E0-3BEF1AAB2CB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540" t="42593" r="9440" b="45719"/>
          <a:stretch/>
        </p:blipFill>
        <p:spPr bwMode="auto">
          <a:xfrm>
            <a:off x="332021" y="4973967"/>
            <a:ext cx="1696789" cy="24478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58" descr="Casetify logo">
            <a:extLst>
              <a:ext uri="{FF2B5EF4-FFF2-40B4-BE49-F238E27FC236}">
                <a16:creationId xmlns:a16="http://schemas.microsoft.com/office/drawing/2014/main" id="{7F0CD1FC-60D1-488F-93C9-BB338FF9B41B}"/>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41969" y="4402788"/>
            <a:ext cx="1214593" cy="404864"/>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26" descr="Image result for smartsheet logo">
            <a:extLst>
              <a:ext uri="{FF2B5EF4-FFF2-40B4-BE49-F238E27FC236}">
                <a16:creationId xmlns:a16="http://schemas.microsoft.com/office/drawing/2014/main" id="{AE945A9C-C596-4C8E-B7F5-999364DC31EE}"/>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2168956" y="4991639"/>
            <a:ext cx="1614406" cy="268452"/>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70" descr="Manscaped">
            <a:extLst>
              <a:ext uri="{FF2B5EF4-FFF2-40B4-BE49-F238E27FC236}">
                <a16:creationId xmlns:a16="http://schemas.microsoft.com/office/drawing/2014/main" id="{744F9F80-BDD9-41AB-BA7F-9E5A53172455}"/>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72632" y="5401481"/>
            <a:ext cx="1288764" cy="265561"/>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64" descr="DailyLook">
            <a:extLst>
              <a:ext uri="{FF2B5EF4-FFF2-40B4-BE49-F238E27FC236}">
                <a16:creationId xmlns:a16="http://schemas.microsoft.com/office/drawing/2014/main" id="{3EC67037-3499-47B8-8B1F-45B90A14284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084674" y="5411108"/>
            <a:ext cx="1479067" cy="255727"/>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231">
            <a:extLst>
              <a:ext uri="{FF2B5EF4-FFF2-40B4-BE49-F238E27FC236}">
                <a16:creationId xmlns:a16="http://schemas.microsoft.com/office/drawing/2014/main" id="{A6340900-D61D-4702-AB00-57075CD54B3D}"/>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2117285" y="3056226"/>
            <a:ext cx="1500793" cy="437125"/>
          </a:xfrm>
          <a:prstGeom prst="rect">
            <a:avLst/>
          </a:prstGeom>
          <a:noFill/>
        </p:spPr>
      </p:pic>
      <p:pic>
        <p:nvPicPr>
          <p:cNvPr id="233" name="Picture 18" descr="Image result for ritual vitamins logo transparent">
            <a:extLst>
              <a:ext uri="{FF2B5EF4-FFF2-40B4-BE49-F238E27FC236}">
                <a16:creationId xmlns:a16="http://schemas.microsoft.com/office/drawing/2014/main" id="{745D1E11-9BDD-4305-86C2-30E5CBF99CFA}"/>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775759" y="5754672"/>
            <a:ext cx="895556" cy="284712"/>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26" descr="Image result for scribd logo transparent">
            <a:extLst>
              <a:ext uri="{FF2B5EF4-FFF2-40B4-BE49-F238E27FC236}">
                <a16:creationId xmlns:a16="http://schemas.microsoft.com/office/drawing/2014/main" id="{EA2FDC73-F11E-42F8-B032-BDC06CDC6709}"/>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2976327" y="3451896"/>
            <a:ext cx="777707" cy="575503"/>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40" descr="May 2019 – Owlcam">
            <a:extLst>
              <a:ext uri="{FF2B5EF4-FFF2-40B4-BE49-F238E27FC236}">
                <a16:creationId xmlns:a16="http://schemas.microsoft.com/office/drawing/2014/main" id="{2FD34FF3-05FC-4CCF-A082-20A5C8DAA95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8856" t="10677" r="7840" b="15612"/>
          <a:stretch/>
        </p:blipFill>
        <p:spPr bwMode="auto">
          <a:xfrm>
            <a:off x="2123087" y="5785221"/>
            <a:ext cx="1181081" cy="269159"/>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Rounded Corners 63">
            <a:extLst>
              <a:ext uri="{FF2B5EF4-FFF2-40B4-BE49-F238E27FC236}">
                <a16:creationId xmlns:a16="http://schemas.microsoft.com/office/drawing/2014/main" id="{239EEF66-1E61-4B42-8F89-F9506504074B}"/>
              </a:ext>
            </a:extLst>
          </p:cNvPr>
          <p:cNvSpPr/>
          <p:nvPr/>
        </p:nvSpPr>
        <p:spPr>
          <a:xfrm>
            <a:off x="4217499" y="2158477"/>
            <a:ext cx="3722855" cy="4044042"/>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61D55C3E-FEB1-4E62-BE2D-A694AF042E2F}"/>
              </a:ext>
            </a:extLst>
          </p:cNvPr>
          <p:cNvSpPr txBox="1"/>
          <p:nvPr/>
        </p:nvSpPr>
        <p:spPr>
          <a:xfrm>
            <a:off x="4217499" y="1792900"/>
            <a:ext cx="37228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rPr>
              <a:t>TV Spend: $2MM - $10MM</a:t>
            </a:r>
          </a:p>
        </p:txBody>
      </p:sp>
      <p:pic>
        <p:nvPicPr>
          <p:cNvPr id="66" name="Picture 10" descr="Tips and Techniques for being an Internet Ninja">
            <a:extLst>
              <a:ext uri="{FF2B5EF4-FFF2-40B4-BE49-F238E27FC236}">
                <a16:creationId xmlns:a16="http://schemas.microsoft.com/office/drawing/2014/main" id="{DEA098BE-E2DB-4397-BE65-3375DF16B5D4}"/>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3714" t="40037" r="26131" b="26562"/>
          <a:stretch/>
        </p:blipFill>
        <p:spPr bwMode="auto">
          <a:xfrm>
            <a:off x="4684000" y="2249765"/>
            <a:ext cx="1222310" cy="57550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0" descr="Image result for kabbage transparent logo">
            <a:extLst>
              <a:ext uri="{FF2B5EF4-FFF2-40B4-BE49-F238E27FC236}">
                <a16:creationId xmlns:a16="http://schemas.microsoft.com/office/drawing/2014/main" id="{A366832D-D191-4E28-B8DF-D29B3DACEFE6}"/>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t="31126" b="30095"/>
          <a:stretch/>
        </p:blipFill>
        <p:spPr bwMode="auto">
          <a:xfrm>
            <a:off x="6053831" y="2336866"/>
            <a:ext cx="1318868" cy="38967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mage result for expensify logo">
            <a:extLst>
              <a:ext uri="{FF2B5EF4-FFF2-40B4-BE49-F238E27FC236}">
                <a16:creationId xmlns:a16="http://schemas.microsoft.com/office/drawing/2014/main" id="{E2CB9D63-1596-440F-B40F-3B83363DE7A8}"/>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4159551" y="2741966"/>
            <a:ext cx="1946701" cy="52875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2">
            <a:extLst>
              <a:ext uri="{FF2B5EF4-FFF2-40B4-BE49-F238E27FC236}">
                <a16:creationId xmlns:a16="http://schemas.microsoft.com/office/drawing/2014/main" id="{53A9B3F5-D67B-493E-B497-A3B675C84D6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053831" y="2886094"/>
            <a:ext cx="1758015" cy="22799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Image result for grove collaborative logo transparent">
            <a:extLst>
              <a:ext uri="{FF2B5EF4-FFF2-40B4-BE49-F238E27FC236}">
                <a16:creationId xmlns:a16="http://schemas.microsoft.com/office/drawing/2014/main" id="{F60244AB-F1F4-49F1-B260-AE3B3CE095C6}"/>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4467410" y="3335861"/>
            <a:ext cx="1017652" cy="41146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8" descr="Image result for lola tampon company">
            <a:extLst>
              <a:ext uri="{FF2B5EF4-FFF2-40B4-BE49-F238E27FC236}">
                <a16:creationId xmlns:a16="http://schemas.microsoft.com/office/drawing/2014/main" id="{DEA386DB-1A95-4E09-90FA-9CD307CB732F}"/>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l="13629" t="34005" r="11795" b="33422"/>
          <a:stretch/>
        </p:blipFill>
        <p:spPr bwMode="auto">
          <a:xfrm>
            <a:off x="5723365" y="3277311"/>
            <a:ext cx="1017652" cy="34314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4" descr="Alclear - Wikipedia">
            <a:extLst>
              <a:ext uri="{FF2B5EF4-FFF2-40B4-BE49-F238E27FC236}">
                <a16:creationId xmlns:a16="http://schemas.microsoft.com/office/drawing/2014/main" id="{959DE68C-8C68-4F89-AB1B-30C4B6775651}"/>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 r="1807"/>
          <a:stretch/>
        </p:blipFill>
        <p:spPr bwMode="auto">
          <a:xfrm>
            <a:off x="4338765" y="3787666"/>
            <a:ext cx="1297919" cy="42391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6">
            <a:extLst>
              <a:ext uri="{FF2B5EF4-FFF2-40B4-BE49-F238E27FC236}">
                <a16:creationId xmlns:a16="http://schemas.microsoft.com/office/drawing/2014/main" id="{4CAFAB4A-691B-413A-8F64-9FCE40877ECA}"/>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29571" b="29355"/>
          <a:stretch/>
        </p:blipFill>
        <p:spPr bwMode="auto">
          <a:xfrm>
            <a:off x="6961073" y="3399833"/>
            <a:ext cx="809541" cy="33250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0" descr="Image result for dave app financial">
            <a:extLst>
              <a:ext uri="{FF2B5EF4-FFF2-40B4-BE49-F238E27FC236}">
                <a16:creationId xmlns:a16="http://schemas.microsoft.com/office/drawing/2014/main" id="{E19047EE-E54B-40BF-968E-5985997EC5DE}"/>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5915158" y="3865882"/>
            <a:ext cx="927484" cy="23781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8" descr="ServiceNow Launches Industry-Specific Workflow Solutions ...">
            <a:extLst>
              <a:ext uri="{FF2B5EF4-FFF2-40B4-BE49-F238E27FC236}">
                <a16:creationId xmlns:a16="http://schemas.microsoft.com/office/drawing/2014/main" id="{BA4C7286-01F2-4733-BA98-F7EEA2749BDD}"/>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36167" b="39950"/>
          <a:stretch/>
        </p:blipFill>
        <p:spPr bwMode="auto">
          <a:xfrm>
            <a:off x="4354957" y="4292255"/>
            <a:ext cx="1500793" cy="23895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0" descr="Redbox Vector Logo - Download Free SVG Icon | Worldvectorlogo">
            <a:extLst>
              <a:ext uri="{FF2B5EF4-FFF2-40B4-BE49-F238E27FC236}">
                <a16:creationId xmlns:a16="http://schemas.microsoft.com/office/drawing/2014/main" id="{8E5C74CE-7035-44DF-A5AD-334EDA98BC2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923341" y="4284598"/>
            <a:ext cx="1038242" cy="29593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4" descr="Image result for eight sleep">
            <a:extLst>
              <a:ext uri="{FF2B5EF4-FFF2-40B4-BE49-F238E27FC236}">
                <a16:creationId xmlns:a16="http://schemas.microsoft.com/office/drawing/2014/main" id="{756460B9-98DB-422C-A94F-F2CE8BB6667C}"/>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6923682" y="3901773"/>
            <a:ext cx="1032818" cy="73797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6" descr="Image result for feliway logo">
            <a:extLst>
              <a:ext uri="{FF2B5EF4-FFF2-40B4-BE49-F238E27FC236}">
                <a16:creationId xmlns:a16="http://schemas.microsoft.com/office/drawing/2014/main" id="{BC133F9C-24AA-431E-9A7F-3A1634125AFD}"/>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4415374" y="4685332"/>
            <a:ext cx="1146023" cy="36190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2" descr="Image result for life360">
            <a:extLst>
              <a:ext uri="{FF2B5EF4-FFF2-40B4-BE49-F238E27FC236}">
                <a16:creationId xmlns:a16="http://schemas.microsoft.com/office/drawing/2014/main" id="{EC98CEB8-F008-43A4-BD31-25EE0ED86638}"/>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6210754" y="4580534"/>
            <a:ext cx="1143368" cy="49128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34" descr="Image result for shipt logo">
            <a:extLst>
              <a:ext uri="{FF2B5EF4-FFF2-40B4-BE49-F238E27FC236}">
                <a16:creationId xmlns:a16="http://schemas.microsoft.com/office/drawing/2014/main" id="{D34BFD1B-4E9C-4980-A228-C96807AE6618}"/>
              </a:ext>
            </a:extLst>
          </p:cNvPr>
          <p:cNvPicPr>
            <a:picLocks noChangeAspect="1" noChangeArrowheads="1"/>
          </p:cNvPicPr>
          <p:nvPr/>
        </p:nvPicPr>
        <p:blipFill rotWithShape="1">
          <a:blip r:embed="rId36" cstate="print">
            <a:extLst>
              <a:ext uri="{28A0092B-C50C-407E-A947-70E740481C1C}">
                <a14:useLocalDpi xmlns:a14="http://schemas.microsoft.com/office/drawing/2010/main"/>
              </a:ext>
            </a:extLst>
          </a:blip>
          <a:srcRect/>
          <a:stretch/>
        </p:blipFill>
        <p:spPr bwMode="auto">
          <a:xfrm>
            <a:off x="4354957" y="5204070"/>
            <a:ext cx="1145433" cy="42846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0" descr="Image result for hinge logo vector">
            <a:extLst>
              <a:ext uri="{FF2B5EF4-FFF2-40B4-BE49-F238E27FC236}">
                <a16:creationId xmlns:a16="http://schemas.microsoft.com/office/drawing/2014/main" id="{A851EFCC-4C79-4679-B801-C6B309C044C5}"/>
              </a:ext>
            </a:extLst>
          </p:cNvPr>
          <p:cNvPicPr>
            <a:picLocks noChangeAspect="1" noChangeArrowheads="1"/>
          </p:cNvPicPr>
          <p:nvPr/>
        </p:nvPicPr>
        <p:blipFill rotWithShape="1">
          <a:blip r:embed="rId37" cstate="print">
            <a:extLst>
              <a:ext uri="{28A0092B-C50C-407E-A947-70E740481C1C}">
                <a14:useLocalDpi xmlns:a14="http://schemas.microsoft.com/office/drawing/2010/main"/>
              </a:ext>
            </a:extLst>
          </a:blip>
          <a:srcRect/>
          <a:stretch/>
        </p:blipFill>
        <p:spPr bwMode="auto">
          <a:xfrm>
            <a:off x="5642510" y="5140472"/>
            <a:ext cx="927483" cy="39237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36" descr="Image result for love your melon logo">
            <a:extLst>
              <a:ext uri="{FF2B5EF4-FFF2-40B4-BE49-F238E27FC236}">
                <a16:creationId xmlns:a16="http://schemas.microsoft.com/office/drawing/2014/main" id="{ECBB26A9-2786-499C-BAC0-7416C24F84E4}"/>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4474904" y="5700443"/>
            <a:ext cx="2075498" cy="31132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578FAF3C-0472-4109-B1BD-C8A3F5AD025D}"/>
              </a:ext>
            </a:extLst>
          </p:cNvPr>
          <p:cNvPicPr>
            <a:picLocks noChangeAspect="1"/>
          </p:cNvPicPr>
          <p:nvPr/>
        </p:nvPicPr>
        <p:blipFill>
          <a:blip r:embed="rId39"/>
          <a:stretch>
            <a:fillRect/>
          </a:stretch>
        </p:blipFill>
        <p:spPr>
          <a:xfrm>
            <a:off x="6591512" y="5484299"/>
            <a:ext cx="1134745" cy="477376"/>
          </a:xfrm>
          <a:prstGeom prst="rect">
            <a:avLst/>
          </a:prstGeom>
        </p:spPr>
      </p:pic>
      <p:pic>
        <p:nvPicPr>
          <p:cNvPr id="84" name="Picture 36" descr="Image result for modcloth logo">
            <a:extLst>
              <a:ext uri="{FF2B5EF4-FFF2-40B4-BE49-F238E27FC236}">
                <a16:creationId xmlns:a16="http://schemas.microsoft.com/office/drawing/2014/main" id="{3E2E6F3B-FA65-4C26-B1BB-7FAEFE8E25FA}"/>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6647236" y="5130392"/>
            <a:ext cx="1117270" cy="194092"/>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Rounded Corners 84">
            <a:extLst>
              <a:ext uri="{FF2B5EF4-FFF2-40B4-BE49-F238E27FC236}">
                <a16:creationId xmlns:a16="http://schemas.microsoft.com/office/drawing/2014/main" id="{0E40C99E-95F4-403F-9B23-0F4CAB474EC5}"/>
              </a:ext>
            </a:extLst>
          </p:cNvPr>
          <p:cNvSpPr/>
          <p:nvPr/>
        </p:nvSpPr>
        <p:spPr>
          <a:xfrm>
            <a:off x="8310526" y="2155371"/>
            <a:ext cx="3722855" cy="4044042"/>
          </a:xfrm>
          <a:prstGeom prst="roundRect">
            <a:avLst/>
          </a:prstGeom>
          <a:solidFill>
            <a:schemeClr val="bg1"/>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57F568B5-6AC5-4274-B003-4C1AF96199D5}"/>
              </a:ext>
            </a:extLst>
          </p:cNvPr>
          <p:cNvSpPr txBox="1"/>
          <p:nvPr/>
        </p:nvSpPr>
        <p:spPr>
          <a:xfrm>
            <a:off x="8339098" y="1789788"/>
            <a:ext cx="37158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rPr>
              <a:t>TV Spend: $10MM+</a:t>
            </a:r>
          </a:p>
        </p:txBody>
      </p:sp>
      <p:pic>
        <p:nvPicPr>
          <p:cNvPr id="87" name="Picture 86">
            <a:extLst>
              <a:ext uri="{FF2B5EF4-FFF2-40B4-BE49-F238E27FC236}">
                <a16:creationId xmlns:a16="http://schemas.microsoft.com/office/drawing/2014/main" id="{C321025F-6E30-4F1E-8536-D566BF00D4F2}"/>
              </a:ext>
            </a:extLst>
          </p:cNvPr>
          <p:cNvPicPr>
            <a:picLocks noChangeAspect="1"/>
          </p:cNvPicPr>
          <p:nvPr/>
        </p:nvPicPr>
        <p:blipFill>
          <a:blip r:embed="rId41">
            <a:clrChange>
              <a:clrFrom>
                <a:srgbClr val="FFFFFF"/>
              </a:clrFrom>
              <a:clrTo>
                <a:srgbClr val="FFFFFF">
                  <a:alpha val="0"/>
                </a:srgbClr>
              </a:clrTo>
            </a:clrChange>
          </a:blip>
          <a:stretch>
            <a:fillRect/>
          </a:stretch>
        </p:blipFill>
        <p:spPr>
          <a:xfrm>
            <a:off x="8554324" y="2340277"/>
            <a:ext cx="1461044" cy="516833"/>
          </a:xfrm>
          <a:prstGeom prst="rect">
            <a:avLst/>
          </a:prstGeom>
          <a:noFill/>
        </p:spPr>
      </p:pic>
      <p:pic>
        <p:nvPicPr>
          <p:cNvPr id="88" name="Picture 4" descr="Image result for doordash logo">
            <a:extLst>
              <a:ext uri="{FF2B5EF4-FFF2-40B4-BE49-F238E27FC236}">
                <a16:creationId xmlns:a16="http://schemas.microsoft.com/office/drawing/2014/main" id="{812FE3A0-6187-495E-B0D2-8461ABE8E4AA}"/>
              </a:ext>
            </a:extLst>
          </p:cNvPr>
          <p:cNvPicPr>
            <a:picLocks noChangeAspect="1" noChangeArrowheads="1"/>
          </p:cNvPicPr>
          <p:nvPr/>
        </p:nvPicPr>
        <p:blipFill rotWithShape="1">
          <a:blip r:embed="rId42" cstate="print">
            <a:extLst>
              <a:ext uri="{28A0092B-C50C-407E-A947-70E740481C1C}">
                <a14:useLocalDpi xmlns:a14="http://schemas.microsoft.com/office/drawing/2010/main"/>
              </a:ext>
            </a:extLst>
          </a:blip>
          <a:srcRect/>
          <a:stretch/>
        </p:blipFill>
        <p:spPr bwMode="auto">
          <a:xfrm>
            <a:off x="9933726" y="2389884"/>
            <a:ext cx="1766934" cy="32347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 descr="Image result for vroom  logo">
            <a:extLst>
              <a:ext uri="{FF2B5EF4-FFF2-40B4-BE49-F238E27FC236}">
                <a16:creationId xmlns:a16="http://schemas.microsoft.com/office/drawing/2014/main" id="{FC0C8F59-6C11-4D2A-B4A8-F16D672F390C}"/>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8554324" y="3006343"/>
            <a:ext cx="1304587" cy="22496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Tecovas in San Antonio, TX | The Shops at La Cantera">
            <a:extLst>
              <a:ext uri="{FF2B5EF4-FFF2-40B4-BE49-F238E27FC236}">
                <a16:creationId xmlns:a16="http://schemas.microsoft.com/office/drawing/2014/main" id="{36F8B909-94D7-44BD-9524-8543E8F649EA}"/>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6187" t="29349" r="6836" b="36372"/>
          <a:stretch/>
        </p:blipFill>
        <p:spPr bwMode="auto">
          <a:xfrm>
            <a:off x="10102709" y="3006343"/>
            <a:ext cx="1462300" cy="27096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8" descr="Image result for rothys logo">
            <a:extLst>
              <a:ext uri="{FF2B5EF4-FFF2-40B4-BE49-F238E27FC236}">
                <a16:creationId xmlns:a16="http://schemas.microsoft.com/office/drawing/2014/main" id="{33BB0255-07F4-4E1A-9B6D-4925F2D3C866}"/>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8692069" y="3374409"/>
            <a:ext cx="987627" cy="63220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6" descr="Image result for insurance zebra logo">
            <a:extLst>
              <a:ext uri="{FF2B5EF4-FFF2-40B4-BE49-F238E27FC236}">
                <a16:creationId xmlns:a16="http://schemas.microsoft.com/office/drawing/2014/main" id="{37C44D44-59D9-462D-B9B7-1109E2C0447C}"/>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10102708" y="3551746"/>
            <a:ext cx="1462299" cy="36292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0" descr="Image result for postmates logo">
            <a:extLst>
              <a:ext uri="{FF2B5EF4-FFF2-40B4-BE49-F238E27FC236}">
                <a16:creationId xmlns:a16="http://schemas.microsoft.com/office/drawing/2014/main" id="{AD351EAE-E1B4-40B2-B7B8-E4FB5A203EAB}"/>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10477104" y="4619617"/>
            <a:ext cx="833988" cy="71634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4ocean Partners With Air Canada To Reduce Single-Use Plastics">
            <a:extLst>
              <a:ext uri="{FF2B5EF4-FFF2-40B4-BE49-F238E27FC236}">
                <a16:creationId xmlns:a16="http://schemas.microsoft.com/office/drawing/2014/main" id="{6E927CB2-C060-4A89-9E1D-9C62EEDD65B8}"/>
              </a:ext>
            </a:extLst>
          </p:cNvPr>
          <p:cNvPicPr>
            <a:picLocks noChangeAspect="1" noChangeArrowheads="1"/>
          </p:cNvPicPr>
          <p:nvPr/>
        </p:nvPicPr>
        <p:blipFill rotWithShape="1">
          <a:blip r:embed="rId48">
            <a:extLst>
              <a:ext uri="{28A0092B-C50C-407E-A947-70E740481C1C}">
                <a14:useLocalDpi xmlns:a14="http://schemas.microsoft.com/office/drawing/2010/main" val="0"/>
              </a:ext>
            </a:extLst>
          </a:blip>
          <a:srcRect t="40217" b="39131"/>
          <a:stretch/>
        </p:blipFill>
        <p:spPr bwMode="auto">
          <a:xfrm>
            <a:off x="10196999" y="4177392"/>
            <a:ext cx="1394199" cy="28793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Image result for singlecare logo">
            <a:extLst>
              <a:ext uri="{FF2B5EF4-FFF2-40B4-BE49-F238E27FC236}">
                <a16:creationId xmlns:a16="http://schemas.microsoft.com/office/drawing/2014/main" id="{A5B851AF-69FF-47A9-90B2-E2ABD0D79688}"/>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8471426" y="4206830"/>
            <a:ext cx="1462300" cy="38019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0" descr="Image result for robinhood finance">
            <a:extLst>
              <a:ext uri="{FF2B5EF4-FFF2-40B4-BE49-F238E27FC236}">
                <a16:creationId xmlns:a16="http://schemas.microsoft.com/office/drawing/2014/main" id="{9A66A451-07BB-49FE-8BE3-BC12C5873E44}"/>
              </a:ext>
            </a:extLst>
          </p:cNvPr>
          <p:cNvPicPr>
            <a:picLocks noChangeAspect="1" noChangeArrowheads="1"/>
          </p:cNvPicPr>
          <p:nvPr/>
        </p:nvPicPr>
        <p:blipFill rotWithShape="1">
          <a:blip r:embed="rId50" cstate="print">
            <a:clrChange>
              <a:clrFrom>
                <a:srgbClr val="F1F3F2"/>
              </a:clrFrom>
              <a:clrTo>
                <a:srgbClr val="F1F3F2">
                  <a:alpha val="0"/>
                </a:srgbClr>
              </a:clrTo>
            </a:clrChange>
            <a:extLst>
              <a:ext uri="{28A0092B-C50C-407E-A947-70E740481C1C}">
                <a14:useLocalDpi xmlns:a14="http://schemas.microsoft.com/office/drawing/2010/main"/>
              </a:ext>
            </a:extLst>
          </a:blip>
          <a:srcRect/>
          <a:stretch/>
        </p:blipFill>
        <p:spPr bwMode="auto">
          <a:xfrm>
            <a:off x="8580838" y="4739029"/>
            <a:ext cx="1614406" cy="421533"/>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8" descr="Axos Bank - Wikipedia">
            <a:extLst>
              <a:ext uri="{FF2B5EF4-FFF2-40B4-BE49-F238E27FC236}">
                <a16:creationId xmlns:a16="http://schemas.microsoft.com/office/drawing/2014/main" id="{A35AEA5F-987D-49D0-B8EC-644E2D207B32}"/>
              </a:ext>
            </a:extLst>
          </p:cNvPr>
          <p:cNvPicPr>
            <a:picLocks noChangeAspect="1" noChangeArrowheads="1"/>
          </p:cNvPicPr>
          <p:nvPr/>
        </p:nvPicPr>
        <p:blipFill rotWithShape="1">
          <a:blip r:embed="rId51">
            <a:extLst>
              <a:ext uri="{28A0092B-C50C-407E-A947-70E740481C1C}">
                <a14:useLocalDpi xmlns:a14="http://schemas.microsoft.com/office/drawing/2010/main" val="0"/>
              </a:ext>
            </a:extLst>
          </a:blip>
          <a:srcRect l="1450" t="20669" r="2635" b="6087"/>
          <a:stretch/>
        </p:blipFill>
        <p:spPr bwMode="auto">
          <a:xfrm>
            <a:off x="8554324" y="5388580"/>
            <a:ext cx="1175347" cy="51683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0" descr="Image result for aspiration partners  logo">
            <a:extLst>
              <a:ext uri="{FF2B5EF4-FFF2-40B4-BE49-F238E27FC236}">
                <a16:creationId xmlns:a16="http://schemas.microsoft.com/office/drawing/2014/main" id="{4BBB87B0-4F42-4F62-9436-91760F60F34B}"/>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10120093" y="5545557"/>
            <a:ext cx="1394199" cy="33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2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E3D5038-DB0D-49D3-81FE-CE06731FFC1C}"/>
              </a:ext>
            </a:extLst>
          </p:cNvPr>
          <p:cNvSpPr/>
          <p:nvPr/>
        </p:nvSpPr>
        <p:spPr>
          <a:xfrm>
            <a:off x="1"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326418" y="368141"/>
            <a:ext cx="115796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Interestingly,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brands increased their TV investment by 51%</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on </a:t>
            </a:r>
            <a:r>
              <a:rPr lang="en-US" sz="2600" b="1" dirty="0">
                <a:solidFill>
                  <a:srgbClr val="1F1A62"/>
                </a:solidFill>
                <a:latin typeface="Helvetica" pitchFamily="2" charset="0"/>
              </a:rPr>
              <a:t>average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across all levels during ‘when on TV’ months after their initial launch</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1" name="TextBox 20">
            <a:extLst>
              <a:ext uri="{FF2B5EF4-FFF2-40B4-BE49-F238E27FC236}">
                <a16:creationId xmlns:a16="http://schemas.microsoft.com/office/drawing/2014/main" id="{7FD2239E-83CD-4717-8E2B-25B0B81DBC9D}"/>
              </a:ext>
            </a:extLst>
          </p:cNvPr>
          <p:cNvSpPr txBox="1"/>
          <p:nvPr/>
        </p:nvSpPr>
        <p:spPr>
          <a:xfrm>
            <a:off x="2175043" y="1705455"/>
            <a:ext cx="7841914" cy="738664"/>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Average Monthly TV Spend (000)</a:t>
            </a:r>
          </a:p>
          <a:p>
            <a:pPr marL="0" marR="0" lvl="0" indent="0" algn="ctr" defTabSz="586082" rtl="0" eaLnBrk="1" fontAlgn="auto" latinLnBrk="0" hangingPunct="1">
              <a:lnSpc>
                <a:spcPct val="100000"/>
              </a:lnSpc>
              <a:spcBef>
                <a:spcPts val="0"/>
              </a:spcBef>
              <a:spcAft>
                <a:spcPts val="0"/>
              </a:spcAft>
              <a:buClrTx/>
              <a:buSzTx/>
              <a:buFontTx/>
              <a:buNone/>
              <a:tabLst/>
              <a:defRPr/>
            </a:pPr>
            <a:r>
              <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rPr>
              <a:t>All</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 Brands’ TV Campaign Average</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Two-Year Time Period: Feb ‘18 – Jan ‘20</a:t>
            </a:r>
          </a:p>
        </p:txBody>
      </p:sp>
      <p:graphicFrame>
        <p:nvGraphicFramePr>
          <p:cNvPr id="5" name="Chart 4">
            <a:extLst>
              <a:ext uri="{FF2B5EF4-FFF2-40B4-BE49-F238E27FC236}">
                <a16:creationId xmlns:a16="http://schemas.microsoft.com/office/drawing/2014/main" id="{D618DC91-7314-4694-BF04-57DEFC0C1F3D}"/>
              </a:ext>
            </a:extLst>
          </p:cNvPr>
          <p:cNvGraphicFramePr/>
          <p:nvPr>
            <p:extLst>
              <p:ext uri="{D42A27DB-BD31-4B8C-83A1-F6EECF244321}">
                <p14:modId xmlns:p14="http://schemas.microsoft.com/office/powerpoint/2010/main" val="1526896277"/>
              </p:ext>
            </p:extLst>
          </p:nvPr>
        </p:nvGraphicFramePr>
        <p:xfrm>
          <a:off x="68228" y="4012163"/>
          <a:ext cx="4000229" cy="2093290"/>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 Placeholder 3">
            <a:extLst>
              <a:ext uri="{FF2B5EF4-FFF2-40B4-BE49-F238E27FC236}">
                <a16:creationId xmlns:a16="http://schemas.microsoft.com/office/drawing/2014/main" id="{3F6518B0-C5F1-49DE-8415-A1ACE695872A}"/>
              </a:ext>
            </a:extLst>
          </p:cNvPr>
          <p:cNvSpPr txBox="1">
            <a:spLocks/>
          </p:cNvSpPr>
          <p:nvPr/>
        </p:nvSpPr>
        <p:spPr>
          <a:xfrm>
            <a:off x="483205" y="6252864"/>
            <a:ext cx="11708794" cy="26617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Ad Intel data, TV spend (national cable TV, national broadcast TV, Spanish language broadcast TV, Spanish language cable TV, spot TV, syndication TV), Feb ‘18 – Jan ‘20 (calendar months). Note: the $2MM-$10MM TV spend bucket excludes Expensify which executed a targeted, heavy one-month TV campaign only.</a:t>
            </a:r>
          </a:p>
        </p:txBody>
      </p:sp>
      <p:sp>
        <p:nvSpPr>
          <p:cNvPr id="10" name="Rectangle: Rounded Corners 9">
            <a:extLst>
              <a:ext uri="{FF2B5EF4-FFF2-40B4-BE49-F238E27FC236}">
                <a16:creationId xmlns:a16="http://schemas.microsoft.com/office/drawing/2014/main" id="{6B19E9B0-7E47-413B-A2D2-8AB50382F58C}"/>
              </a:ext>
            </a:extLst>
          </p:cNvPr>
          <p:cNvSpPr/>
          <p:nvPr/>
        </p:nvSpPr>
        <p:spPr>
          <a:xfrm>
            <a:off x="46708" y="2760059"/>
            <a:ext cx="4000231" cy="33398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7B1CFEC-85D5-48F5-AEFB-81EB1F4CEB14}"/>
              </a:ext>
            </a:extLst>
          </p:cNvPr>
          <p:cNvSpPr txBox="1"/>
          <p:nvPr/>
        </p:nvSpPr>
        <p:spPr>
          <a:xfrm>
            <a:off x="28054" y="2464704"/>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$500K - $2MM TV Spend</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 name="Rectangle 11">
            <a:extLst>
              <a:ext uri="{FF2B5EF4-FFF2-40B4-BE49-F238E27FC236}">
                <a16:creationId xmlns:a16="http://schemas.microsoft.com/office/drawing/2014/main" id="{72EA35B0-78B1-47E2-8834-E0B0238C0A7C}"/>
              </a:ext>
            </a:extLst>
          </p:cNvPr>
          <p:cNvSpPr/>
          <p:nvPr/>
        </p:nvSpPr>
        <p:spPr>
          <a:xfrm>
            <a:off x="3319999" y="4056328"/>
            <a:ext cx="589527" cy="262750"/>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 name="Rectangle: Rounded Corners 12">
            <a:extLst>
              <a:ext uri="{FF2B5EF4-FFF2-40B4-BE49-F238E27FC236}">
                <a16:creationId xmlns:a16="http://schemas.microsoft.com/office/drawing/2014/main" id="{3C9F9214-103E-4B68-9510-16ECF4EFCBE3}"/>
              </a:ext>
            </a:extLst>
          </p:cNvPr>
          <p:cNvSpPr/>
          <p:nvPr/>
        </p:nvSpPr>
        <p:spPr>
          <a:xfrm>
            <a:off x="4133530" y="2760061"/>
            <a:ext cx="4000231" cy="33398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84A8B8C-A32E-4DD0-93D7-92C99C6C840E}"/>
              </a:ext>
            </a:extLst>
          </p:cNvPr>
          <p:cNvSpPr txBox="1"/>
          <p:nvPr/>
        </p:nvSpPr>
        <p:spPr>
          <a:xfrm>
            <a:off x="4114861" y="2464707"/>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B1464"/>
                </a:solidFill>
                <a:effectLst/>
                <a:uLnTx/>
                <a:uFillTx/>
                <a:latin typeface="Helvetica" panose="020B0403020202020204" pitchFamily="34" charset="0"/>
              </a:rPr>
              <a:t>$2MM - $10MM TV Spend</a:t>
            </a:r>
            <a:endParaRPr kumimoji="0" lang="en-US" sz="1000" i="0" strike="noStrike" kern="1200" cap="none" spc="0" normalizeH="0" baseline="0" noProof="0" dirty="0">
              <a:ln>
                <a:noFill/>
              </a:ln>
              <a:solidFill>
                <a:srgbClr val="1B1464"/>
              </a:solidFill>
              <a:effectLst/>
              <a:uLnTx/>
              <a:uFillTx/>
              <a:latin typeface="Helvetica" panose="020B0403020202020204" pitchFamily="34" charset="0"/>
            </a:endParaRPr>
          </a:p>
        </p:txBody>
      </p:sp>
      <p:graphicFrame>
        <p:nvGraphicFramePr>
          <p:cNvPr id="19" name="Chart 18">
            <a:extLst>
              <a:ext uri="{FF2B5EF4-FFF2-40B4-BE49-F238E27FC236}">
                <a16:creationId xmlns:a16="http://schemas.microsoft.com/office/drawing/2014/main" id="{9A467614-FF93-4F7F-A8B7-39AA47B5CEDF}"/>
              </a:ext>
            </a:extLst>
          </p:cNvPr>
          <p:cNvGraphicFramePr/>
          <p:nvPr>
            <p:extLst>
              <p:ext uri="{D42A27DB-BD31-4B8C-83A1-F6EECF244321}">
                <p14:modId xmlns:p14="http://schemas.microsoft.com/office/powerpoint/2010/main" val="2227300100"/>
              </p:ext>
            </p:extLst>
          </p:nvPr>
        </p:nvGraphicFramePr>
        <p:xfrm>
          <a:off x="4148810" y="3657600"/>
          <a:ext cx="4000229" cy="2450962"/>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19">
            <a:extLst>
              <a:ext uri="{FF2B5EF4-FFF2-40B4-BE49-F238E27FC236}">
                <a16:creationId xmlns:a16="http://schemas.microsoft.com/office/drawing/2014/main" id="{8183EA64-3324-4527-A314-D63DE247E7D2}"/>
              </a:ext>
            </a:extLst>
          </p:cNvPr>
          <p:cNvSpPr/>
          <p:nvPr/>
        </p:nvSpPr>
        <p:spPr>
          <a:xfrm>
            <a:off x="7456570" y="3650365"/>
            <a:ext cx="589527" cy="262750"/>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2" name="Rectangle: Rounded Corners 21">
            <a:extLst>
              <a:ext uri="{FF2B5EF4-FFF2-40B4-BE49-F238E27FC236}">
                <a16:creationId xmlns:a16="http://schemas.microsoft.com/office/drawing/2014/main" id="{163E8AB9-9898-4F28-B204-545A20C41A7E}"/>
              </a:ext>
            </a:extLst>
          </p:cNvPr>
          <p:cNvSpPr/>
          <p:nvPr/>
        </p:nvSpPr>
        <p:spPr>
          <a:xfrm>
            <a:off x="8198557" y="2766282"/>
            <a:ext cx="4000231" cy="33398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1CEB6FA-2B38-436C-932C-32BAE0CA1609}"/>
              </a:ext>
            </a:extLst>
          </p:cNvPr>
          <p:cNvSpPr txBox="1"/>
          <p:nvPr/>
        </p:nvSpPr>
        <p:spPr>
          <a:xfrm>
            <a:off x="8189227" y="2470926"/>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B1464"/>
                </a:solidFill>
                <a:effectLst/>
                <a:uLnTx/>
                <a:uFillTx/>
                <a:latin typeface="Helvetica" panose="020B0403020202020204" pitchFamily="34" charset="0"/>
              </a:rPr>
              <a:t>$10MM+ TV Spend</a:t>
            </a:r>
            <a:endParaRPr kumimoji="0" lang="en-US" sz="1000" i="0" strike="noStrike" kern="1200" cap="none" spc="0" normalizeH="0" baseline="0" noProof="0" dirty="0">
              <a:ln>
                <a:noFill/>
              </a:ln>
              <a:solidFill>
                <a:srgbClr val="1B1464"/>
              </a:solidFill>
              <a:effectLst/>
              <a:uLnTx/>
              <a:uFillTx/>
              <a:latin typeface="Helvetica" panose="020B0403020202020204" pitchFamily="34" charset="0"/>
            </a:endParaRPr>
          </a:p>
        </p:txBody>
      </p:sp>
      <p:graphicFrame>
        <p:nvGraphicFramePr>
          <p:cNvPr id="24" name="Chart 23">
            <a:extLst>
              <a:ext uri="{FF2B5EF4-FFF2-40B4-BE49-F238E27FC236}">
                <a16:creationId xmlns:a16="http://schemas.microsoft.com/office/drawing/2014/main" id="{755634F2-1D51-4099-9EEC-6FC4D6C11D84}"/>
              </a:ext>
            </a:extLst>
          </p:cNvPr>
          <p:cNvGraphicFramePr/>
          <p:nvPr>
            <p:extLst>
              <p:ext uri="{D42A27DB-BD31-4B8C-83A1-F6EECF244321}">
                <p14:modId xmlns:p14="http://schemas.microsoft.com/office/powerpoint/2010/main" val="2717245058"/>
              </p:ext>
            </p:extLst>
          </p:nvPr>
        </p:nvGraphicFramePr>
        <p:xfrm>
          <a:off x="8192082" y="3160866"/>
          <a:ext cx="4000229" cy="2941477"/>
        </p:xfrm>
        <a:graphic>
          <a:graphicData uri="http://schemas.openxmlformats.org/drawingml/2006/chart">
            <c:chart xmlns:c="http://schemas.openxmlformats.org/drawingml/2006/chart" xmlns:r="http://schemas.openxmlformats.org/officeDocument/2006/relationships" r:id="rId5"/>
          </a:graphicData>
        </a:graphic>
      </p:graphicFrame>
      <p:sp>
        <p:nvSpPr>
          <p:cNvPr id="25" name="Rectangle 24">
            <a:extLst>
              <a:ext uri="{FF2B5EF4-FFF2-40B4-BE49-F238E27FC236}">
                <a16:creationId xmlns:a16="http://schemas.microsoft.com/office/drawing/2014/main" id="{89FCC6A6-F03C-43D1-B6CA-E95E40C356A9}"/>
              </a:ext>
            </a:extLst>
          </p:cNvPr>
          <p:cNvSpPr/>
          <p:nvPr/>
        </p:nvSpPr>
        <p:spPr>
          <a:xfrm>
            <a:off x="11490507" y="3037654"/>
            <a:ext cx="589527" cy="262750"/>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1502283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AF2711-2AB8-414E-AB80-46589E8A0ABC}">
  <ds:schemaRefs>
    <ds:schemaRef ds:uri="http://schemas.microsoft.com/office/2006/metadata/properties"/>
    <ds:schemaRef ds:uri="http://schemas.microsoft.com/office/infopath/2007/PartnerControls"/>
    <ds:schemaRef ds:uri="9f6166fe-9f5b-43aa-b8a9-b4d7ad530bda"/>
    <ds:schemaRef ds:uri="a86b28e8-29a6-4ab8-af18-2a7f61acfad2"/>
  </ds:schemaRefs>
</ds:datastoreItem>
</file>

<file path=customXml/itemProps2.xml><?xml version="1.0" encoding="utf-8"?>
<ds:datastoreItem xmlns:ds="http://schemas.openxmlformats.org/officeDocument/2006/customXml" ds:itemID="{A9D6ACF0-9E3B-46BD-B608-F7FD5E956099}">
  <ds:schemaRefs>
    <ds:schemaRef ds:uri="http://schemas.microsoft.com/sharepoint/v3/contenttype/forms"/>
  </ds:schemaRefs>
</ds:datastoreItem>
</file>

<file path=customXml/itemProps3.xml><?xml version="1.0" encoding="utf-8"?>
<ds:datastoreItem xmlns:ds="http://schemas.openxmlformats.org/officeDocument/2006/customXml" ds:itemID="{1ABB9CF0-B8B6-4630-B5AB-0910331D8C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6b28e8-29a6-4ab8-af18-2a7f61acfad2"/>
    <ds:schemaRef ds:uri="9f6166fe-9f5b-43aa-b8a9-b4d7ad530b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102</TotalTime>
  <Words>4399</Words>
  <Application>Microsoft Office PowerPoint</Application>
  <PresentationFormat>Widescreen</PresentationFormat>
  <Paragraphs>486</Paragraphs>
  <Slides>23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Helvetica</vt:lpstr>
      <vt:lpstr>Helvetica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Jason Wiese</cp:lastModifiedBy>
  <cp:revision>525</cp:revision>
  <cp:lastPrinted>2020-03-13T18:11:21Z</cp:lastPrinted>
  <dcterms:created xsi:type="dcterms:W3CDTF">2019-11-08T17:29:39Z</dcterms:created>
  <dcterms:modified xsi:type="dcterms:W3CDTF">2023-03-06T18:57:00Z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Order">
    <vt:r8>900800</vt:r8>
  </property>
  <property fmtid="{D5CDD505-2E9C-101B-9397-08002B2CF9AE}" pid="4" name="MediaServiceImageTags">
    <vt:lpwstr/>
  </property>
</Properties>
</file>